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68"/>
  </p:notesMasterIdLst>
  <p:handoutMasterIdLst>
    <p:handoutMasterId r:id="rId69"/>
  </p:handoutMasterIdLst>
  <p:sldIdLst>
    <p:sldId id="957" r:id="rId2"/>
    <p:sldId id="848" r:id="rId3"/>
    <p:sldId id="1045" r:id="rId4"/>
    <p:sldId id="1046" r:id="rId5"/>
    <p:sldId id="763" r:id="rId6"/>
    <p:sldId id="1047" r:id="rId7"/>
    <p:sldId id="764" r:id="rId8"/>
    <p:sldId id="766" r:id="rId9"/>
    <p:sldId id="1048" r:id="rId10"/>
    <p:sldId id="1069" r:id="rId11"/>
    <p:sldId id="1070" r:id="rId12"/>
    <p:sldId id="1044" r:id="rId13"/>
    <p:sldId id="1051" r:id="rId14"/>
    <p:sldId id="857" r:id="rId15"/>
    <p:sldId id="816" r:id="rId16"/>
    <p:sldId id="646" r:id="rId17"/>
    <p:sldId id="963" r:id="rId18"/>
    <p:sldId id="960" r:id="rId19"/>
    <p:sldId id="1056" r:id="rId20"/>
    <p:sldId id="969" r:id="rId21"/>
    <p:sldId id="861" r:id="rId22"/>
    <p:sldId id="1071" r:id="rId23"/>
    <p:sldId id="1035" r:id="rId24"/>
    <p:sldId id="982" r:id="rId25"/>
    <p:sldId id="968" r:id="rId26"/>
    <p:sldId id="964" r:id="rId27"/>
    <p:sldId id="965" r:id="rId28"/>
    <p:sldId id="1037" r:id="rId29"/>
    <p:sldId id="1036" r:id="rId30"/>
    <p:sldId id="990" r:id="rId31"/>
    <p:sldId id="842" r:id="rId32"/>
    <p:sldId id="843" r:id="rId33"/>
    <p:sldId id="850" r:id="rId34"/>
    <p:sldId id="1076" r:id="rId35"/>
    <p:sldId id="991" r:id="rId36"/>
    <p:sldId id="1077" r:id="rId37"/>
    <p:sldId id="925" r:id="rId38"/>
    <p:sldId id="1024" r:id="rId39"/>
    <p:sldId id="1060" r:id="rId40"/>
    <p:sldId id="1061" r:id="rId41"/>
    <p:sldId id="1062" r:id="rId42"/>
    <p:sldId id="1063" r:id="rId43"/>
    <p:sldId id="353" r:id="rId44"/>
    <p:sldId id="1083" r:id="rId45"/>
    <p:sldId id="1084" r:id="rId46"/>
    <p:sldId id="1082" r:id="rId47"/>
    <p:sldId id="1085" r:id="rId48"/>
    <p:sldId id="1086" r:id="rId49"/>
    <p:sldId id="945" r:id="rId50"/>
    <p:sldId id="946" r:id="rId51"/>
    <p:sldId id="1017" r:id="rId52"/>
    <p:sldId id="943" r:id="rId53"/>
    <p:sldId id="950" r:id="rId54"/>
    <p:sldId id="951" r:id="rId55"/>
    <p:sldId id="900" r:id="rId56"/>
    <p:sldId id="903" r:id="rId57"/>
    <p:sldId id="919" r:id="rId58"/>
    <p:sldId id="859" r:id="rId59"/>
    <p:sldId id="1049" r:id="rId60"/>
    <p:sldId id="1064" r:id="rId61"/>
    <p:sldId id="1075" r:id="rId62"/>
    <p:sldId id="1078" r:id="rId63"/>
    <p:sldId id="1081" r:id="rId64"/>
    <p:sldId id="1088" r:id="rId65"/>
    <p:sldId id="1089" r:id="rId66"/>
    <p:sldId id="1087" r:id="rId67"/>
  </p:sldIdLst>
  <p:sldSz cx="9144000" cy="6858000" type="screen4x3"/>
  <p:notesSz cx="6985000" cy="9271000"/>
  <p:defaultTextStyle>
    <a:defPPr>
      <a:defRPr lang="en-US"/>
    </a:defPPr>
    <a:lvl1pPr algn="ctr" rtl="0" eaLnBrk="0" fontAlgn="base" hangingPunct="0">
      <a:spcBef>
        <a:spcPct val="0"/>
      </a:spcBef>
      <a:spcAft>
        <a:spcPct val="0"/>
      </a:spcAft>
      <a:defRPr sz="2400" kern="1200">
        <a:solidFill>
          <a:srgbClr val="FFFF99"/>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rgbClr val="FFFF99"/>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rgbClr val="FFFF99"/>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rgbClr val="FFFF99"/>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rgbClr val="FFFF99"/>
        </a:solidFill>
        <a:latin typeface="Times New Roman" pitchFamily="18" charset="0"/>
        <a:ea typeface="+mn-ea"/>
        <a:cs typeface="+mn-cs"/>
      </a:defRPr>
    </a:lvl5pPr>
    <a:lvl6pPr marL="2286000" algn="l" defTabSz="914400" rtl="0" eaLnBrk="1" latinLnBrk="0" hangingPunct="1">
      <a:defRPr sz="2400" kern="1200">
        <a:solidFill>
          <a:srgbClr val="FFFF99"/>
        </a:solidFill>
        <a:latin typeface="Times New Roman" pitchFamily="18" charset="0"/>
        <a:ea typeface="+mn-ea"/>
        <a:cs typeface="+mn-cs"/>
      </a:defRPr>
    </a:lvl6pPr>
    <a:lvl7pPr marL="2743200" algn="l" defTabSz="914400" rtl="0" eaLnBrk="1" latinLnBrk="0" hangingPunct="1">
      <a:defRPr sz="2400" kern="1200">
        <a:solidFill>
          <a:srgbClr val="FFFF99"/>
        </a:solidFill>
        <a:latin typeface="Times New Roman" pitchFamily="18" charset="0"/>
        <a:ea typeface="+mn-ea"/>
        <a:cs typeface="+mn-cs"/>
      </a:defRPr>
    </a:lvl7pPr>
    <a:lvl8pPr marL="3200400" algn="l" defTabSz="914400" rtl="0" eaLnBrk="1" latinLnBrk="0" hangingPunct="1">
      <a:defRPr sz="2400" kern="1200">
        <a:solidFill>
          <a:srgbClr val="FFFF99"/>
        </a:solidFill>
        <a:latin typeface="Times New Roman" pitchFamily="18" charset="0"/>
        <a:ea typeface="+mn-ea"/>
        <a:cs typeface="+mn-cs"/>
      </a:defRPr>
    </a:lvl8pPr>
    <a:lvl9pPr marL="3657600" algn="l" defTabSz="914400" rtl="0" eaLnBrk="1" latinLnBrk="0" hangingPunct="1">
      <a:defRPr sz="2400" kern="1200">
        <a:solidFill>
          <a:srgbClr val="FFFF99"/>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00FFFF"/>
    <a:srgbClr val="00FFCC"/>
    <a:srgbClr val="66FFCC"/>
    <a:srgbClr val="FF66CC"/>
    <a:srgbClr val="FFFF00"/>
    <a:srgbClr val="F8F8F8"/>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66" d="100"/>
          <a:sy n="66" d="100"/>
        </p:scale>
        <p:origin x="-630" y="-3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9954"/>
    </p:cViewPr>
  </p:sorterViewPr>
  <p:notesViewPr>
    <p:cSldViewPr>
      <p:cViewPr varScale="1">
        <p:scale>
          <a:sx n="52" d="100"/>
          <a:sy n="52" d="100"/>
        </p:scale>
        <p:origin x="-1902" y="-78"/>
      </p:cViewPr>
      <p:guideLst>
        <p:guide orient="horz" pos="2920"/>
        <p:guide pos="22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image" Target="../media/image69.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image" Target="../media/image72.w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image" Target="../media/image48.wmf"/><Relationship Id="rId7" Type="http://schemas.openxmlformats.org/officeDocument/2006/relationships/image" Target="../media/image83.emf"/><Relationship Id="rId2" Type="http://schemas.openxmlformats.org/officeDocument/2006/relationships/image" Target="../media/image80.emf"/><Relationship Id="rId1" Type="http://schemas.openxmlformats.org/officeDocument/2006/relationships/image" Target="../media/image46.wmf"/><Relationship Id="rId6" Type="http://schemas.openxmlformats.org/officeDocument/2006/relationships/image" Target="../media/image51.wmf"/><Relationship Id="rId11" Type="http://schemas.openxmlformats.org/officeDocument/2006/relationships/image" Target="../media/image56.png"/><Relationship Id="rId5" Type="http://schemas.openxmlformats.org/officeDocument/2006/relationships/image" Target="../media/image82.emf"/><Relationship Id="rId10" Type="http://schemas.openxmlformats.org/officeDocument/2006/relationships/image" Target="../media/image55.png"/><Relationship Id="rId4" Type="http://schemas.openxmlformats.org/officeDocument/2006/relationships/image" Target="../media/image81.emf"/><Relationship Id="rId9" Type="http://schemas.openxmlformats.org/officeDocument/2006/relationships/image" Target="../media/image54.png"/></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image" Target="../media/image85.wmf"/><Relationship Id="rId1" Type="http://schemas.openxmlformats.org/officeDocument/2006/relationships/image" Target="../media/image8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15.v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image" Target="../media/image48.wmf"/><Relationship Id="rId7" Type="http://schemas.openxmlformats.org/officeDocument/2006/relationships/image" Target="../media/image98.emf"/><Relationship Id="rId2" Type="http://schemas.openxmlformats.org/officeDocument/2006/relationships/image" Target="../media/image95.emf"/><Relationship Id="rId1" Type="http://schemas.openxmlformats.org/officeDocument/2006/relationships/image" Target="../media/image46.wmf"/><Relationship Id="rId6" Type="http://schemas.openxmlformats.org/officeDocument/2006/relationships/image" Target="../media/image51.wmf"/><Relationship Id="rId11" Type="http://schemas.openxmlformats.org/officeDocument/2006/relationships/image" Target="../media/image56.png"/><Relationship Id="rId5" Type="http://schemas.openxmlformats.org/officeDocument/2006/relationships/image" Target="../media/image97.emf"/><Relationship Id="rId10" Type="http://schemas.openxmlformats.org/officeDocument/2006/relationships/image" Target="../media/image55.png"/><Relationship Id="rId4" Type="http://schemas.openxmlformats.org/officeDocument/2006/relationships/image" Target="../media/image96.emf"/><Relationship Id="rId9" Type="http://schemas.openxmlformats.org/officeDocument/2006/relationships/image" Target="../media/image54.png"/></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00.wmf"/><Relationship Id="rId1" Type="http://schemas.openxmlformats.org/officeDocument/2006/relationships/image" Target="../media/image99.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02.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105.wmf"/><Relationship Id="rId1" Type="http://schemas.openxmlformats.org/officeDocument/2006/relationships/image" Target="../media/image104.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0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32.wmf"/><Relationship Id="rId2" Type="http://schemas.openxmlformats.org/officeDocument/2006/relationships/image" Target="../media/image131.wmf"/><Relationship Id="rId1" Type="http://schemas.openxmlformats.org/officeDocument/2006/relationships/image" Target="../media/image130.wmf"/><Relationship Id="rId5" Type="http://schemas.openxmlformats.org/officeDocument/2006/relationships/image" Target="../media/image134.wmf"/><Relationship Id="rId4" Type="http://schemas.openxmlformats.org/officeDocument/2006/relationships/image" Target="../media/image133.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159.wmf"/><Relationship Id="rId1" Type="http://schemas.openxmlformats.org/officeDocument/2006/relationships/image" Target="../media/image158.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6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image" Target="../media/image2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7.v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image" Target="../media/image48.wmf"/><Relationship Id="rId7" Type="http://schemas.openxmlformats.org/officeDocument/2006/relationships/image" Target="../media/image52.emf"/><Relationship Id="rId2" Type="http://schemas.openxmlformats.org/officeDocument/2006/relationships/image" Target="../media/image47.emf"/><Relationship Id="rId1" Type="http://schemas.openxmlformats.org/officeDocument/2006/relationships/image" Target="../media/image46.wmf"/><Relationship Id="rId6" Type="http://schemas.openxmlformats.org/officeDocument/2006/relationships/image" Target="../media/image51.wmf"/><Relationship Id="rId11" Type="http://schemas.openxmlformats.org/officeDocument/2006/relationships/image" Target="../media/image56.png"/><Relationship Id="rId5" Type="http://schemas.openxmlformats.org/officeDocument/2006/relationships/image" Target="../media/image50.emf"/><Relationship Id="rId10" Type="http://schemas.openxmlformats.org/officeDocument/2006/relationships/image" Target="../media/image55.png"/><Relationship Id="rId4" Type="http://schemas.openxmlformats.org/officeDocument/2006/relationships/image" Target="../media/image49.emf"/><Relationship Id="rId9" Type="http://schemas.openxmlformats.org/officeDocument/2006/relationships/image" Target="../media/image54.png"/></Relationships>
</file>

<file path=ppt/drawings/_rels/vmlDrawing8.v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image" Target="../media/image59.emf"/><Relationship Id="rId7" Type="http://schemas.openxmlformats.org/officeDocument/2006/relationships/image" Target="../media/image63.emf"/><Relationship Id="rId2" Type="http://schemas.openxmlformats.org/officeDocument/2006/relationships/image" Target="../media/image58.emf"/><Relationship Id="rId1" Type="http://schemas.openxmlformats.org/officeDocument/2006/relationships/image" Target="../media/image57.emf"/><Relationship Id="rId6" Type="http://schemas.openxmlformats.org/officeDocument/2006/relationships/image" Target="../media/image62.emf"/><Relationship Id="rId5" Type="http://schemas.openxmlformats.org/officeDocument/2006/relationships/image" Target="../media/image61.wmf"/><Relationship Id="rId4" Type="http://schemas.openxmlformats.org/officeDocument/2006/relationships/image" Target="../media/image60.e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image" Target="../media/image48.wmf"/><Relationship Id="rId7" Type="http://schemas.openxmlformats.org/officeDocument/2006/relationships/image" Target="../media/image68.emf"/><Relationship Id="rId2" Type="http://schemas.openxmlformats.org/officeDocument/2006/relationships/image" Target="../media/image65.emf"/><Relationship Id="rId1" Type="http://schemas.openxmlformats.org/officeDocument/2006/relationships/image" Target="../media/image46.wmf"/><Relationship Id="rId6" Type="http://schemas.openxmlformats.org/officeDocument/2006/relationships/image" Target="../media/image51.wmf"/><Relationship Id="rId11" Type="http://schemas.openxmlformats.org/officeDocument/2006/relationships/image" Target="../media/image56.png"/><Relationship Id="rId5" Type="http://schemas.openxmlformats.org/officeDocument/2006/relationships/image" Target="../media/image67.emf"/><Relationship Id="rId10" Type="http://schemas.openxmlformats.org/officeDocument/2006/relationships/image" Target="../media/image55.png"/><Relationship Id="rId4" Type="http://schemas.openxmlformats.org/officeDocument/2006/relationships/image" Target="../media/image66.emf"/><Relationship Id="rId9" Type="http://schemas.openxmlformats.org/officeDocument/2006/relationships/image" Target="../media/image5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6914" name="Rectangle 2"/>
          <p:cNvSpPr>
            <a:spLocks noGrp="1" noChangeArrowheads="1"/>
          </p:cNvSpPr>
          <p:nvPr>
            <p:ph type="hdr" sz="quarter"/>
          </p:nvPr>
        </p:nvSpPr>
        <p:spPr bwMode="auto">
          <a:xfrm>
            <a:off x="0" y="0"/>
            <a:ext cx="3027363" cy="463550"/>
          </a:xfrm>
          <a:prstGeom prst="rect">
            <a:avLst/>
          </a:prstGeom>
          <a:noFill/>
          <a:ln w="9525">
            <a:noFill/>
            <a:miter lim="800000"/>
            <a:headEnd/>
            <a:tailEnd/>
          </a:ln>
          <a:effectLst/>
        </p:spPr>
        <p:txBody>
          <a:bodyPr vert="horz" wrap="square" lIns="94174" tIns="47087" rIns="94174" bIns="47087" numCol="1" anchor="t" anchorCtr="0" compatLnSpc="1">
            <a:prstTxWarp prst="textNoShape">
              <a:avLst/>
            </a:prstTxWarp>
          </a:bodyPr>
          <a:lstStyle>
            <a:lvl1pPr algn="l" defTabSz="941388">
              <a:defRPr sz="1200">
                <a:solidFill>
                  <a:schemeClr val="tx1"/>
                </a:solidFill>
              </a:defRPr>
            </a:lvl1pPr>
          </a:lstStyle>
          <a:p>
            <a:endParaRPr lang="en-US"/>
          </a:p>
        </p:txBody>
      </p:sp>
      <p:sp>
        <p:nvSpPr>
          <p:cNvPr id="166915" name="Rectangle 3"/>
          <p:cNvSpPr>
            <a:spLocks noGrp="1" noChangeArrowheads="1"/>
          </p:cNvSpPr>
          <p:nvPr>
            <p:ph type="dt" sz="quarter" idx="1"/>
          </p:nvPr>
        </p:nvSpPr>
        <p:spPr bwMode="auto">
          <a:xfrm>
            <a:off x="3956050" y="0"/>
            <a:ext cx="3027363" cy="463550"/>
          </a:xfrm>
          <a:prstGeom prst="rect">
            <a:avLst/>
          </a:prstGeom>
          <a:noFill/>
          <a:ln w="9525">
            <a:noFill/>
            <a:miter lim="800000"/>
            <a:headEnd/>
            <a:tailEnd/>
          </a:ln>
          <a:effectLst/>
        </p:spPr>
        <p:txBody>
          <a:bodyPr vert="horz" wrap="square" lIns="94174" tIns="47087" rIns="94174" bIns="47087" numCol="1" anchor="t" anchorCtr="0" compatLnSpc="1">
            <a:prstTxWarp prst="textNoShape">
              <a:avLst/>
            </a:prstTxWarp>
          </a:bodyPr>
          <a:lstStyle>
            <a:lvl1pPr algn="r" defTabSz="941388">
              <a:defRPr sz="1200">
                <a:solidFill>
                  <a:schemeClr val="tx1"/>
                </a:solidFill>
              </a:defRPr>
            </a:lvl1pPr>
          </a:lstStyle>
          <a:p>
            <a:endParaRPr lang="en-US"/>
          </a:p>
        </p:txBody>
      </p:sp>
      <p:sp>
        <p:nvSpPr>
          <p:cNvPr id="166916" name="Rectangle 4"/>
          <p:cNvSpPr>
            <a:spLocks noGrp="1" noChangeArrowheads="1"/>
          </p:cNvSpPr>
          <p:nvPr>
            <p:ph type="ftr" sz="quarter" idx="2"/>
          </p:nvPr>
        </p:nvSpPr>
        <p:spPr bwMode="auto">
          <a:xfrm>
            <a:off x="0" y="8805863"/>
            <a:ext cx="3027363" cy="463550"/>
          </a:xfrm>
          <a:prstGeom prst="rect">
            <a:avLst/>
          </a:prstGeom>
          <a:noFill/>
          <a:ln w="9525">
            <a:noFill/>
            <a:miter lim="800000"/>
            <a:headEnd/>
            <a:tailEnd/>
          </a:ln>
          <a:effectLst/>
        </p:spPr>
        <p:txBody>
          <a:bodyPr vert="horz" wrap="square" lIns="94174" tIns="47087" rIns="94174" bIns="47087" numCol="1" anchor="b" anchorCtr="0" compatLnSpc="1">
            <a:prstTxWarp prst="textNoShape">
              <a:avLst/>
            </a:prstTxWarp>
          </a:bodyPr>
          <a:lstStyle>
            <a:lvl1pPr algn="l" defTabSz="941388">
              <a:defRPr sz="1200">
                <a:solidFill>
                  <a:schemeClr val="tx1"/>
                </a:solidFill>
              </a:defRPr>
            </a:lvl1pPr>
          </a:lstStyle>
          <a:p>
            <a:endParaRPr lang="en-US"/>
          </a:p>
        </p:txBody>
      </p:sp>
      <p:sp>
        <p:nvSpPr>
          <p:cNvPr id="166917" name="Rectangle 5"/>
          <p:cNvSpPr>
            <a:spLocks noGrp="1" noChangeArrowheads="1"/>
          </p:cNvSpPr>
          <p:nvPr>
            <p:ph type="sldNum" sz="quarter" idx="3"/>
          </p:nvPr>
        </p:nvSpPr>
        <p:spPr bwMode="auto">
          <a:xfrm>
            <a:off x="3956050" y="8805863"/>
            <a:ext cx="3027363" cy="463550"/>
          </a:xfrm>
          <a:prstGeom prst="rect">
            <a:avLst/>
          </a:prstGeom>
          <a:noFill/>
          <a:ln w="9525">
            <a:noFill/>
            <a:miter lim="800000"/>
            <a:headEnd/>
            <a:tailEnd/>
          </a:ln>
          <a:effectLst/>
        </p:spPr>
        <p:txBody>
          <a:bodyPr vert="horz" wrap="square" lIns="94174" tIns="47087" rIns="94174" bIns="47087" numCol="1" anchor="b" anchorCtr="0" compatLnSpc="1">
            <a:prstTxWarp prst="textNoShape">
              <a:avLst/>
            </a:prstTxWarp>
          </a:bodyPr>
          <a:lstStyle>
            <a:lvl1pPr algn="r" defTabSz="941388">
              <a:defRPr sz="1200">
                <a:solidFill>
                  <a:schemeClr val="tx1"/>
                </a:solidFill>
              </a:defRPr>
            </a:lvl1pPr>
          </a:lstStyle>
          <a:p>
            <a:fld id="{DA240BDF-8803-4EDE-8C8F-CB5E1E0753F7}" type="slidenum">
              <a:rPr lang="en-US"/>
              <a:pPr/>
              <a:t>‹#›</a:t>
            </a:fld>
            <a:endParaRPr lang="en-US"/>
          </a:p>
        </p:txBody>
      </p:sp>
    </p:spTree>
    <p:extLst>
      <p:ext uri="{BB962C8B-B14F-4D97-AF65-F5344CB8AC3E}">
        <p14:creationId xmlns:p14="http://schemas.microsoft.com/office/powerpoint/2010/main" val="38379240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3027363" cy="463550"/>
          </a:xfrm>
          <a:prstGeom prst="rect">
            <a:avLst/>
          </a:prstGeom>
          <a:noFill/>
          <a:ln w="9525">
            <a:noFill/>
            <a:miter lim="800000"/>
            <a:headEnd/>
            <a:tailEnd/>
          </a:ln>
          <a:effectLst/>
        </p:spPr>
        <p:txBody>
          <a:bodyPr vert="horz" wrap="square" lIns="94174" tIns="47087" rIns="94174" bIns="47087" numCol="1" anchor="t" anchorCtr="0" compatLnSpc="1">
            <a:prstTxWarp prst="textNoShape">
              <a:avLst/>
            </a:prstTxWarp>
          </a:bodyPr>
          <a:lstStyle>
            <a:lvl1pPr algn="l" defTabSz="941388">
              <a:defRPr sz="1200">
                <a:solidFill>
                  <a:schemeClr val="tx1"/>
                </a:solidFill>
              </a:defRPr>
            </a:lvl1pPr>
          </a:lstStyle>
          <a:p>
            <a:endParaRPr lang="en-US"/>
          </a:p>
        </p:txBody>
      </p:sp>
      <p:sp>
        <p:nvSpPr>
          <p:cNvPr id="18435" name="Rectangle 3"/>
          <p:cNvSpPr>
            <a:spLocks noGrp="1" noChangeArrowheads="1"/>
          </p:cNvSpPr>
          <p:nvPr>
            <p:ph type="dt" idx="1"/>
          </p:nvPr>
        </p:nvSpPr>
        <p:spPr bwMode="auto">
          <a:xfrm>
            <a:off x="3957638" y="0"/>
            <a:ext cx="3027362" cy="463550"/>
          </a:xfrm>
          <a:prstGeom prst="rect">
            <a:avLst/>
          </a:prstGeom>
          <a:noFill/>
          <a:ln w="9525">
            <a:noFill/>
            <a:miter lim="800000"/>
            <a:headEnd/>
            <a:tailEnd/>
          </a:ln>
          <a:effectLst/>
        </p:spPr>
        <p:txBody>
          <a:bodyPr vert="horz" wrap="square" lIns="94174" tIns="47087" rIns="94174" bIns="47087" numCol="1" anchor="t" anchorCtr="0" compatLnSpc="1">
            <a:prstTxWarp prst="textNoShape">
              <a:avLst/>
            </a:prstTxWarp>
          </a:bodyPr>
          <a:lstStyle>
            <a:lvl1pPr algn="r" defTabSz="941388">
              <a:defRPr sz="1200">
                <a:solidFill>
                  <a:schemeClr val="tx1"/>
                </a:solidFill>
              </a:defRPr>
            </a:lvl1pPr>
          </a:lstStyle>
          <a:p>
            <a:endParaRPr lang="en-US"/>
          </a:p>
        </p:txBody>
      </p:sp>
      <p:sp>
        <p:nvSpPr>
          <p:cNvPr id="18436" name="Rectangle 4"/>
          <p:cNvSpPr>
            <a:spLocks noGrp="1" noRot="1" noChangeAspect="1" noChangeArrowheads="1" noTextEdit="1"/>
          </p:cNvSpPr>
          <p:nvPr>
            <p:ph type="sldImg" idx="2"/>
          </p:nvPr>
        </p:nvSpPr>
        <p:spPr bwMode="auto">
          <a:xfrm>
            <a:off x="1176338" y="695325"/>
            <a:ext cx="4635500" cy="3476625"/>
          </a:xfrm>
          <a:prstGeom prst="rect">
            <a:avLst/>
          </a:prstGeom>
          <a:noFill/>
          <a:ln w="9525">
            <a:solidFill>
              <a:srgbClr val="000000"/>
            </a:solidFill>
            <a:miter lim="800000"/>
            <a:headEnd/>
            <a:tailEnd/>
          </a:ln>
          <a:effectLst/>
        </p:spPr>
      </p:sp>
      <p:sp>
        <p:nvSpPr>
          <p:cNvPr id="18437" name="Rectangle 5"/>
          <p:cNvSpPr>
            <a:spLocks noGrp="1" noChangeArrowheads="1"/>
          </p:cNvSpPr>
          <p:nvPr>
            <p:ph type="body" sz="quarter" idx="3"/>
          </p:nvPr>
        </p:nvSpPr>
        <p:spPr bwMode="auto">
          <a:xfrm>
            <a:off x="931863" y="4403725"/>
            <a:ext cx="5121275" cy="4171950"/>
          </a:xfrm>
          <a:prstGeom prst="rect">
            <a:avLst/>
          </a:prstGeom>
          <a:noFill/>
          <a:ln w="9525">
            <a:noFill/>
            <a:miter lim="800000"/>
            <a:headEnd/>
            <a:tailEnd/>
          </a:ln>
          <a:effectLst/>
        </p:spPr>
        <p:txBody>
          <a:bodyPr vert="horz" wrap="square" lIns="94174" tIns="47087" rIns="94174" bIns="4708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438" name="Rectangle 6"/>
          <p:cNvSpPr>
            <a:spLocks noGrp="1" noChangeArrowheads="1"/>
          </p:cNvSpPr>
          <p:nvPr>
            <p:ph type="ftr" sz="quarter" idx="4"/>
          </p:nvPr>
        </p:nvSpPr>
        <p:spPr bwMode="auto">
          <a:xfrm>
            <a:off x="0" y="8807450"/>
            <a:ext cx="3027363" cy="463550"/>
          </a:xfrm>
          <a:prstGeom prst="rect">
            <a:avLst/>
          </a:prstGeom>
          <a:noFill/>
          <a:ln w="9525">
            <a:noFill/>
            <a:miter lim="800000"/>
            <a:headEnd/>
            <a:tailEnd/>
          </a:ln>
          <a:effectLst/>
        </p:spPr>
        <p:txBody>
          <a:bodyPr vert="horz" wrap="square" lIns="94174" tIns="47087" rIns="94174" bIns="47087" numCol="1" anchor="b" anchorCtr="0" compatLnSpc="1">
            <a:prstTxWarp prst="textNoShape">
              <a:avLst/>
            </a:prstTxWarp>
          </a:bodyPr>
          <a:lstStyle>
            <a:lvl1pPr algn="l" defTabSz="941388">
              <a:defRPr sz="1200">
                <a:solidFill>
                  <a:schemeClr val="tx1"/>
                </a:solidFill>
              </a:defRPr>
            </a:lvl1pPr>
          </a:lstStyle>
          <a:p>
            <a:endParaRPr lang="en-US"/>
          </a:p>
        </p:txBody>
      </p:sp>
      <p:sp>
        <p:nvSpPr>
          <p:cNvPr id="18439" name="Rectangle 7"/>
          <p:cNvSpPr>
            <a:spLocks noGrp="1" noChangeArrowheads="1"/>
          </p:cNvSpPr>
          <p:nvPr>
            <p:ph type="sldNum" sz="quarter" idx="5"/>
          </p:nvPr>
        </p:nvSpPr>
        <p:spPr bwMode="auto">
          <a:xfrm>
            <a:off x="3957638" y="8807450"/>
            <a:ext cx="3027362" cy="463550"/>
          </a:xfrm>
          <a:prstGeom prst="rect">
            <a:avLst/>
          </a:prstGeom>
          <a:noFill/>
          <a:ln w="9525">
            <a:noFill/>
            <a:miter lim="800000"/>
            <a:headEnd/>
            <a:tailEnd/>
          </a:ln>
          <a:effectLst/>
        </p:spPr>
        <p:txBody>
          <a:bodyPr vert="horz" wrap="square" lIns="94174" tIns="47087" rIns="94174" bIns="47087" numCol="1" anchor="b" anchorCtr="0" compatLnSpc="1">
            <a:prstTxWarp prst="textNoShape">
              <a:avLst/>
            </a:prstTxWarp>
          </a:bodyPr>
          <a:lstStyle>
            <a:lvl1pPr algn="r" defTabSz="941388">
              <a:defRPr sz="1200">
                <a:solidFill>
                  <a:schemeClr val="tx1"/>
                </a:solidFill>
              </a:defRPr>
            </a:lvl1pPr>
          </a:lstStyle>
          <a:p>
            <a:fld id="{240BCBA4-9E5C-46A1-A02A-C15FF80F0D3D}" type="slidenum">
              <a:rPr lang="en-US"/>
              <a:pPr/>
              <a:t>‹#›</a:t>
            </a:fld>
            <a:endParaRPr lang="en-US"/>
          </a:p>
        </p:txBody>
      </p:sp>
    </p:spTree>
    <p:extLst>
      <p:ext uri="{BB962C8B-B14F-4D97-AF65-F5344CB8AC3E}">
        <p14:creationId xmlns:p14="http://schemas.microsoft.com/office/powerpoint/2010/main" val="28365311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4A2F8E-0601-430F-B247-44BE0D759DB4}" type="slidenum">
              <a:rPr lang="en-US"/>
              <a:pPr/>
              <a:t>1</a:t>
            </a:fld>
            <a:endParaRPr lang="en-US"/>
          </a:p>
        </p:txBody>
      </p:sp>
      <p:sp>
        <p:nvSpPr>
          <p:cNvPr id="1161218" name="Rectangle 2"/>
          <p:cNvSpPr>
            <a:spLocks noGrp="1" noRot="1" noChangeAspect="1" noChangeArrowheads="1" noTextEdit="1"/>
          </p:cNvSpPr>
          <p:nvPr>
            <p:ph type="sldImg"/>
          </p:nvPr>
        </p:nvSpPr>
        <p:spPr>
          <a:ln/>
        </p:spPr>
      </p:sp>
      <p:sp>
        <p:nvSpPr>
          <p:cNvPr id="116121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 feel that the overarching question that those of us</a:t>
            </a:r>
            <a:r>
              <a:rPr lang="en-US" baseline="0" dirty="0" smtClean="0"/>
              <a:t> working on the proton structure program at RHIC would like to contribute to answering is . . .</a:t>
            </a:r>
            <a:endParaRPr lang="en-US" dirty="0" smtClean="0"/>
          </a:p>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DA338E-72FA-4FB5-B5ED-33074B1DC29E}" type="slidenum">
              <a:rPr lang="en-US"/>
              <a:pPr/>
              <a:t>14</a:t>
            </a:fld>
            <a:endParaRPr lang="en-US"/>
          </a:p>
        </p:txBody>
      </p:sp>
      <p:sp>
        <p:nvSpPr>
          <p:cNvPr id="1423362" name="Rectangle 2"/>
          <p:cNvSpPr>
            <a:spLocks noGrp="1" noRot="1" noChangeAspect="1" noChangeArrowheads="1" noTextEdit="1"/>
          </p:cNvSpPr>
          <p:nvPr>
            <p:ph type="sldImg"/>
          </p:nvPr>
        </p:nvSpPr>
        <p:spPr>
          <a:xfrm>
            <a:off x="1143000" y="690563"/>
            <a:ext cx="4687888" cy="3516312"/>
          </a:xfrm>
          <a:ln w="12700" cap="flat"/>
        </p:spPr>
      </p:sp>
      <p:sp>
        <p:nvSpPr>
          <p:cNvPr id="1423363" name="Rectangle 3"/>
          <p:cNvSpPr>
            <a:spLocks noGrp="1" noChangeArrowheads="1"/>
          </p:cNvSpPr>
          <p:nvPr>
            <p:ph type="body" idx="1"/>
          </p:nvPr>
        </p:nvSpPr>
        <p:spPr>
          <a:xfrm>
            <a:off x="920750" y="4437063"/>
            <a:ext cx="5130800" cy="4130675"/>
          </a:xfrm>
          <a:noFill/>
          <a:ln/>
        </p:spPr>
        <p:txBody>
          <a:bodyPr lIns="92483" tIns="46243" rIns="92483" bIns="46243"/>
          <a:lstStyle/>
          <a:p>
            <a:r>
              <a:rPr lang="en-US" dirty="0"/>
              <a:t>RHIC, as a high-energy polarized proton collider, really represents an outstanding achievement in accelerator physics.  . . . [equipment].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EBDC6C-4ED3-4EC3-89F8-2980694FEDE6}" type="slidenum">
              <a:rPr lang="en-US"/>
              <a:pPr/>
              <a:t>15</a:t>
            </a:fld>
            <a:endParaRPr lang="en-US"/>
          </a:p>
        </p:txBody>
      </p:sp>
      <p:sp>
        <p:nvSpPr>
          <p:cNvPr id="1280002" name="Rectangle 2"/>
          <p:cNvSpPr>
            <a:spLocks noGrp="1" noRot="1" noChangeAspect="1" noChangeArrowheads="1" noTextEdit="1"/>
          </p:cNvSpPr>
          <p:nvPr>
            <p:ph type="sldImg"/>
          </p:nvPr>
        </p:nvSpPr>
        <p:spPr>
          <a:ln/>
        </p:spPr>
      </p:sp>
      <p:sp>
        <p:nvSpPr>
          <p:cNvPr id="1280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643637-3E0C-4317-AE85-49B374A9C102}" type="slidenum">
              <a:rPr lang="en-US"/>
              <a:pPr/>
              <a:t>16</a:t>
            </a:fld>
            <a:endParaRPr lang="en-US"/>
          </a:p>
        </p:txBody>
      </p:sp>
      <p:sp>
        <p:nvSpPr>
          <p:cNvPr id="877570" name="Rectangle 2"/>
          <p:cNvSpPr>
            <a:spLocks noGrp="1" noRot="1" noChangeAspect="1" noChangeArrowheads="1" noTextEdit="1"/>
          </p:cNvSpPr>
          <p:nvPr>
            <p:ph type="sldImg"/>
          </p:nvPr>
        </p:nvSpPr>
        <p:spPr>
          <a:ln/>
        </p:spPr>
      </p:sp>
      <p:sp>
        <p:nvSpPr>
          <p:cNvPr id="877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120C1A-501C-4AD4-AC4C-E2088C2D4C7A}" type="slidenum">
              <a:rPr lang="en-US"/>
              <a:pPr/>
              <a:t>17</a:t>
            </a:fld>
            <a:endParaRPr lang="en-US"/>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0BCBA4-9E5C-46A1-A02A-C15FF80F0D3D}" type="slidenum">
              <a:rPr lang="en-US" smtClean="0"/>
              <a:pPr/>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8262A7-3278-438C-9822-E80B7E546A64}" type="slidenum">
              <a:rPr lang="en-US"/>
              <a:pPr/>
              <a:t>19</a:t>
            </a:fld>
            <a:endParaRPr lang="en-US"/>
          </a:p>
        </p:txBody>
      </p:sp>
      <p:sp>
        <p:nvSpPr>
          <p:cNvPr id="1415170" name="Rectangle 2"/>
          <p:cNvSpPr>
            <a:spLocks noGrp="1" noRot="1" noChangeAspect="1" noChangeArrowheads="1" noTextEdit="1"/>
          </p:cNvSpPr>
          <p:nvPr>
            <p:ph type="sldImg"/>
          </p:nvPr>
        </p:nvSpPr>
        <p:spPr>
          <a:ln/>
        </p:spPr>
      </p:sp>
      <p:sp>
        <p:nvSpPr>
          <p:cNvPr id="1415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120C1A-501C-4AD4-AC4C-E2088C2D4C7A}" type="slidenum">
              <a:rPr lang="en-US"/>
              <a:pPr/>
              <a:t>20</a:t>
            </a:fld>
            <a:endParaRPr lang="en-US"/>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582B5B-F0B5-4426-ADAB-B2CC5767D4D0}" type="slidenum">
              <a:rPr lang="en-US"/>
              <a:pPr/>
              <a:t>21</a:t>
            </a:fld>
            <a:endParaRPr lang="en-US"/>
          </a:p>
        </p:txBody>
      </p:sp>
      <p:sp>
        <p:nvSpPr>
          <p:cNvPr id="1433602" name="Rectangle 2"/>
          <p:cNvSpPr>
            <a:spLocks noGrp="1" noRot="1" noChangeAspect="1" noChangeArrowheads="1" noTextEdit="1"/>
          </p:cNvSpPr>
          <p:nvPr>
            <p:ph type="sldImg"/>
          </p:nvPr>
        </p:nvSpPr>
        <p:spPr>
          <a:ln/>
        </p:spPr>
      </p:sp>
      <p:sp>
        <p:nvSpPr>
          <p:cNvPr id="1433603" name="Rectangle 3"/>
          <p:cNvSpPr>
            <a:spLocks noGrp="1" noChangeArrowheads="1"/>
          </p:cNvSpPr>
          <p:nvPr>
            <p:ph type="body" idx="1"/>
          </p:nvPr>
        </p:nvSpPr>
        <p:spPr/>
        <p:txBody>
          <a:bodyPr/>
          <a:lstStyle/>
          <a:p>
            <a:r>
              <a:rPr lang="en-US"/>
              <a:t>Let me now show you some highlights from the helicity program at RHIC.</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25F12C-5E48-4E90-95D9-AB1D4518D2F6}" type="slidenum">
              <a:rPr lang="en-US"/>
              <a:pPr/>
              <a:t>22</a:t>
            </a:fld>
            <a:endParaRPr lang="en-US"/>
          </a:p>
        </p:txBody>
      </p:sp>
      <p:sp>
        <p:nvSpPr>
          <p:cNvPr id="1282050" name="Rectangle 2"/>
          <p:cNvSpPr>
            <a:spLocks noGrp="1" noRot="1" noChangeAspect="1" noChangeArrowheads="1" noTextEdit="1"/>
          </p:cNvSpPr>
          <p:nvPr>
            <p:ph type="sldImg"/>
          </p:nvPr>
        </p:nvSpPr>
        <p:spPr>
          <a:xfrm>
            <a:off x="1174750" y="695325"/>
            <a:ext cx="4635500" cy="3476625"/>
          </a:xfrm>
          <a:ln/>
        </p:spPr>
      </p:sp>
      <p:sp>
        <p:nvSpPr>
          <p:cNvPr id="1282051" name="Rectangle 3"/>
          <p:cNvSpPr>
            <a:spLocks noGrp="1" noChangeArrowheads="1"/>
          </p:cNvSpPr>
          <p:nvPr>
            <p:ph type="body" idx="1"/>
          </p:nvPr>
        </p:nvSpPr>
        <p:spPr>
          <a:xfrm>
            <a:off x="698500" y="4403725"/>
            <a:ext cx="5588000" cy="4171950"/>
          </a:xfrm>
        </p:spPr>
        <p:txBody>
          <a:bodyPr/>
          <a:lstStyle/>
          <a:p>
            <a:r>
              <a:rPr lang="en-US" dirty="0" smtClean="0"/>
              <a:t>SLAC – up by 20 in 2 years, EMC – 130 in 2 years</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C68979-E53C-4365-BE71-ECC7A1BC30AC}" type="slidenum">
              <a:rPr lang="en-US"/>
              <a:pPr/>
              <a:t>24</a:t>
            </a:fld>
            <a:endParaRPr lang="en-US"/>
          </a:p>
        </p:txBody>
      </p:sp>
      <p:sp>
        <p:nvSpPr>
          <p:cNvPr id="1445890" name="Rectangle 2"/>
          <p:cNvSpPr>
            <a:spLocks noGrp="1" noRot="1" noChangeAspect="1" noChangeArrowheads="1" noTextEdit="1"/>
          </p:cNvSpPr>
          <p:nvPr>
            <p:ph type="sldImg"/>
          </p:nvPr>
        </p:nvSpPr>
        <p:spPr>
          <a:xfrm>
            <a:off x="1174750" y="695325"/>
            <a:ext cx="4635500" cy="3476625"/>
          </a:xfrm>
          <a:ln/>
        </p:spPr>
      </p:sp>
      <p:sp>
        <p:nvSpPr>
          <p:cNvPr id="1445891" name="Rectangle 3"/>
          <p:cNvSpPr>
            <a:spLocks noGrp="1" noChangeArrowheads="1"/>
          </p:cNvSpPr>
          <p:nvPr>
            <p:ph type="body" idx="1"/>
          </p:nvPr>
        </p:nvSpPr>
        <p:spPr>
          <a:xfrm>
            <a:off x="698500" y="4403725"/>
            <a:ext cx="5588000" cy="4171950"/>
          </a:xfrm>
        </p:spPr>
        <p:txBody>
          <a:bodyPr/>
          <a:lstStyle/>
          <a:p>
            <a:r>
              <a:rPr lang="en-US"/>
              <a:t>If you consider the thousands of points going into standard global fits of unpolarized pdf’s, we’ve still got a long way to go!</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490DAE-E04D-4B02-9870-BF875421A501}" type="slidenum">
              <a:rPr lang="en-US"/>
              <a:pPr/>
              <a:t>2</a:t>
            </a:fld>
            <a:endParaRPr lang="en-US"/>
          </a:p>
        </p:txBody>
      </p:sp>
      <p:sp>
        <p:nvSpPr>
          <p:cNvPr id="1361922" name="Rectangle 2"/>
          <p:cNvSpPr>
            <a:spLocks noGrp="1" noRot="1" noChangeAspect="1" noChangeArrowheads="1" noTextEdit="1"/>
          </p:cNvSpPr>
          <p:nvPr>
            <p:ph type="sldImg"/>
          </p:nvPr>
        </p:nvSpPr>
        <p:spPr>
          <a:xfrm>
            <a:off x="1174750" y="693738"/>
            <a:ext cx="4635500" cy="3476625"/>
          </a:xfrm>
          <a:ln/>
        </p:spPr>
      </p:sp>
      <p:sp>
        <p:nvSpPr>
          <p:cNvPr id="1361923" name="Rectangle 3"/>
          <p:cNvSpPr>
            <a:spLocks noGrp="1" noChangeArrowheads="1"/>
          </p:cNvSpPr>
          <p:nvPr>
            <p:ph type="body" idx="1"/>
          </p:nvPr>
        </p:nvSpPr>
        <p:spPr>
          <a:xfrm>
            <a:off x="698500" y="4403725"/>
            <a:ext cx="5588000" cy="4173538"/>
          </a:xfrm>
        </p:spPr>
        <p:txBody>
          <a:bodyPr/>
          <a:lstStyle/>
          <a:p>
            <a:r>
              <a:rPr lang="en-US" dirty="0" smtClean="0"/>
              <a:t>An essential tool</a:t>
            </a:r>
            <a:r>
              <a:rPr lang="en-US" baseline="0" dirty="0" smtClean="0"/>
              <a:t> of the trade if this is a question you’re interested in tackling is . . .</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120C1A-501C-4AD4-AC4C-E2088C2D4C7A}" type="slidenum">
              <a:rPr lang="en-US"/>
              <a:pPr/>
              <a:t>25</a:t>
            </a:fld>
            <a:endParaRPr lang="en-US"/>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4859A5-586F-41B6-B227-59C51CA110DB}" type="slidenum">
              <a:rPr lang="en-US"/>
              <a:pPr/>
              <a:t>26</a:t>
            </a:fld>
            <a:endParaRPr lang="en-US"/>
          </a:p>
        </p:txBody>
      </p:sp>
      <p:sp>
        <p:nvSpPr>
          <p:cNvPr id="1257474" name="Rectangle 2"/>
          <p:cNvSpPr>
            <a:spLocks noGrp="1" noRot="1" noChangeAspect="1" noChangeArrowheads="1" noTextEdit="1"/>
          </p:cNvSpPr>
          <p:nvPr>
            <p:ph type="sldImg"/>
          </p:nvPr>
        </p:nvSpPr>
        <p:spPr>
          <a:xfrm>
            <a:off x="1174750" y="695325"/>
            <a:ext cx="4635500" cy="3476625"/>
          </a:xfrm>
          <a:ln/>
        </p:spPr>
      </p:sp>
      <p:sp>
        <p:nvSpPr>
          <p:cNvPr id="1257475"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8B14DA-B571-4EB9-A466-1E3D45FE2CFA}" type="slidenum">
              <a:rPr lang="en-US"/>
              <a:pPr/>
              <a:t>27</a:t>
            </a:fld>
            <a:endParaRPr lang="en-US"/>
          </a:p>
        </p:txBody>
      </p:sp>
      <p:sp>
        <p:nvSpPr>
          <p:cNvPr id="1462274" name="Rectangle 2"/>
          <p:cNvSpPr>
            <a:spLocks noGrp="1" noRot="1" noChangeAspect="1" noChangeArrowheads="1" noTextEdit="1"/>
          </p:cNvSpPr>
          <p:nvPr>
            <p:ph type="sldImg"/>
          </p:nvPr>
        </p:nvSpPr>
        <p:spPr>
          <a:xfrm>
            <a:off x="1174750" y="695325"/>
            <a:ext cx="4635500" cy="3476625"/>
          </a:xfrm>
          <a:ln/>
        </p:spPr>
      </p:sp>
      <p:sp>
        <p:nvSpPr>
          <p:cNvPr id="1462275"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120C1A-501C-4AD4-AC4C-E2088C2D4C7A}" type="slidenum">
              <a:rPr lang="en-US"/>
              <a:pPr/>
              <a:t>30</a:t>
            </a:fld>
            <a:endParaRPr lang="en-US"/>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2820AE-41F4-4469-9579-19A0FB643898}" type="slidenum">
              <a:rPr lang="en-US"/>
              <a:pPr/>
              <a:t>31</a:t>
            </a:fld>
            <a:endParaRPr lang="en-US"/>
          </a:p>
        </p:txBody>
      </p:sp>
      <p:sp>
        <p:nvSpPr>
          <p:cNvPr id="1349634" name="Rectangle 2"/>
          <p:cNvSpPr>
            <a:spLocks noGrp="1" noRot="1" noChangeAspect="1" noChangeArrowheads="1" noTextEdit="1"/>
          </p:cNvSpPr>
          <p:nvPr>
            <p:ph type="sldImg"/>
          </p:nvPr>
        </p:nvSpPr>
        <p:spPr>
          <a:ln/>
        </p:spPr>
      </p:sp>
      <p:sp>
        <p:nvSpPr>
          <p:cNvPr id="1349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141136-A50F-4F60-AB62-044721978AB8}" type="slidenum">
              <a:rPr lang="en-US"/>
              <a:pPr/>
              <a:t>32</a:t>
            </a:fld>
            <a:endParaRPr lang="en-US"/>
          </a:p>
        </p:txBody>
      </p:sp>
      <p:sp>
        <p:nvSpPr>
          <p:cNvPr id="1351682" name="Rectangle 2"/>
          <p:cNvSpPr>
            <a:spLocks noGrp="1" noRot="1" noChangeAspect="1" noChangeArrowheads="1" noTextEdit="1"/>
          </p:cNvSpPr>
          <p:nvPr>
            <p:ph type="sldImg"/>
          </p:nvPr>
        </p:nvSpPr>
        <p:spPr>
          <a:ln/>
        </p:spPr>
      </p:sp>
      <p:sp>
        <p:nvSpPr>
          <p:cNvPr id="1351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3DE551-DDE7-4D7E-B10C-1B39733C0617}" type="slidenum">
              <a:rPr lang="en-US"/>
              <a:pPr/>
              <a:t>33</a:t>
            </a:fld>
            <a:endParaRPr lang="en-US"/>
          </a:p>
        </p:txBody>
      </p:sp>
      <p:sp>
        <p:nvSpPr>
          <p:cNvPr id="1366018" name="Rectangle 2"/>
          <p:cNvSpPr>
            <a:spLocks noGrp="1" noRot="1" noChangeAspect="1" noChangeArrowheads="1" noTextEdit="1"/>
          </p:cNvSpPr>
          <p:nvPr>
            <p:ph type="sldImg"/>
          </p:nvPr>
        </p:nvSpPr>
        <p:spPr>
          <a:ln/>
        </p:spPr>
      </p:sp>
      <p:sp>
        <p:nvSpPr>
          <p:cNvPr id="1366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CFB1036-C79E-46F7-8FEB-3830A27B2610}" type="slidenum">
              <a:rPr lang="en-US" smtClean="0"/>
              <a:pPr/>
              <a:t>34</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1B0BDF-5860-4826-956E-2A16756C6938}" type="slidenum">
              <a:rPr lang="en-US"/>
              <a:pPr/>
              <a:t>35</a:t>
            </a:fld>
            <a:endParaRPr lang="en-US"/>
          </a:p>
        </p:txBody>
      </p:sp>
      <p:sp>
        <p:nvSpPr>
          <p:cNvPr id="1353730" name="Rectangle 2"/>
          <p:cNvSpPr>
            <a:spLocks noGrp="1" noRot="1" noChangeAspect="1" noChangeArrowheads="1" noTextEdit="1"/>
          </p:cNvSpPr>
          <p:nvPr>
            <p:ph type="sldImg"/>
          </p:nvPr>
        </p:nvSpPr>
        <p:spPr>
          <a:xfrm>
            <a:off x="1165225" y="684213"/>
            <a:ext cx="4668838" cy="3502025"/>
          </a:xfrm>
          <a:ln/>
        </p:spPr>
      </p:sp>
      <p:sp>
        <p:nvSpPr>
          <p:cNvPr id="1353731" name="Rectangle 3"/>
          <p:cNvSpPr>
            <a:spLocks noGrp="1" noChangeArrowheads="1"/>
          </p:cNvSpPr>
          <p:nvPr>
            <p:ph type="body" idx="1"/>
          </p:nvPr>
        </p:nvSpPr>
        <p:spPr>
          <a:xfrm>
            <a:off x="912813" y="4414838"/>
            <a:ext cx="5172075" cy="4186237"/>
          </a:xfrm>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94DE7B-3E3E-4100-8572-B73DC5612D09}" type="slidenum">
              <a:rPr lang="en-US"/>
              <a:pPr/>
              <a:t>37</a:t>
            </a:fld>
            <a:endParaRPr lang="en-US"/>
          </a:p>
        </p:txBody>
      </p:sp>
      <p:sp>
        <p:nvSpPr>
          <p:cNvPr id="1564674" name="Rectangle 2"/>
          <p:cNvSpPr>
            <a:spLocks noGrp="1" noRot="1" noChangeAspect="1" noChangeArrowheads="1" noTextEdit="1"/>
          </p:cNvSpPr>
          <p:nvPr>
            <p:ph type="sldImg"/>
          </p:nvPr>
        </p:nvSpPr>
        <p:spPr>
          <a:xfrm>
            <a:off x="1174750" y="695325"/>
            <a:ext cx="4635500" cy="3476625"/>
          </a:xfrm>
          <a:ln/>
        </p:spPr>
      </p:sp>
      <p:sp>
        <p:nvSpPr>
          <p:cNvPr id="1564675"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0D30F7-68A4-427C-BBAE-4BDD6F62B935}" type="slidenum">
              <a:rPr lang="en-US"/>
              <a:pPr/>
              <a:t>3</a:t>
            </a:fld>
            <a:endParaRPr lang="en-US"/>
          </a:p>
        </p:txBody>
      </p:sp>
      <p:sp>
        <p:nvSpPr>
          <p:cNvPr id="1460226" name="Rectangle 2"/>
          <p:cNvSpPr>
            <a:spLocks noGrp="1" noRot="1" noChangeAspect="1" noChangeArrowheads="1" noTextEdit="1"/>
          </p:cNvSpPr>
          <p:nvPr>
            <p:ph type="sldImg"/>
          </p:nvPr>
        </p:nvSpPr>
        <p:spPr>
          <a:ln/>
        </p:spPr>
      </p:sp>
      <p:sp>
        <p:nvSpPr>
          <p:cNvPr id="1460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0BCBA4-9E5C-46A1-A02A-C15FF80F0D3D}" type="slidenum">
              <a:rPr lang="en-US" smtClean="0"/>
              <a:pPr/>
              <a:t>39</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EADD6D-3EE6-45D2-9DBE-1BCA9E6A7E9D}" type="slidenum">
              <a:rPr lang="en-US"/>
              <a:pPr/>
              <a:t>41</a:t>
            </a:fld>
            <a:endParaRPr lang="en-US"/>
          </a:p>
        </p:txBody>
      </p:sp>
      <p:sp>
        <p:nvSpPr>
          <p:cNvPr id="1454082" name="Rectangle 2"/>
          <p:cNvSpPr>
            <a:spLocks noGrp="1" noRot="1" noChangeAspect="1" noChangeArrowheads="1" noTextEdit="1"/>
          </p:cNvSpPr>
          <p:nvPr>
            <p:ph type="sldImg"/>
          </p:nvPr>
        </p:nvSpPr>
        <p:spPr>
          <a:xfrm>
            <a:off x="1174750" y="695325"/>
            <a:ext cx="4635500" cy="3476625"/>
          </a:xfrm>
          <a:ln/>
        </p:spPr>
      </p:sp>
      <p:sp>
        <p:nvSpPr>
          <p:cNvPr id="1454083"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60FC61-7A92-4C65-8F02-8429D7C6CB4A}" type="slidenum">
              <a:rPr lang="en-US"/>
              <a:pPr/>
              <a:t>43</a:t>
            </a:fld>
            <a:endParaRPr lang="en-US"/>
          </a:p>
        </p:txBody>
      </p:sp>
      <p:sp>
        <p:nvSpPr>
          <p:cNvPr id="373762" name="Rectangle 2"/>
          <p:cNvSpPr>
            <a:spLocks noGrp="1" noRot="1" noChangeAspect="1" noChangeArrowheads="1" noTextEdit="1"/>
          </p:cNvSpPr>
          <p:nvPr>
            <p:ph type="sldImg"/>
          </p:nvPr>
        </p:nvSpPr>
        <p:spPr>
          <a:ln/>
        </p:spPr>
      </p:sp>
      <p:sp>
        <p:nvSpPr>
          <p:cNvPr id="373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54C7D1-5775-42F4-9C7D-0E0B0A7812E4}" type="slidenum">
              <a:rPr lang="en-US"/>
              <a:pPr/>
              <a:t>44</a:t>
            </a:fld>
            <a:endParaRPr lang="en-US"/>
          </a:p>
        </p:txBody>
      </p:sp>
      <p:sp>
        <p:nvSpPr>
          <p:cNvPr id="1458178" name="Rectangle 2"/>
          <p:cNvSpPr>
            <a:spLocks noGrp="1" noRot="1" noChangeAspect="1" noChangeArrowheads="1" noTextEdit="1"/>
          </p:cNvSpPr>
          <p:nvPr>
            <p:ph type="sldImg"/>
          </p:nvPr>
        </p:nvSpPr>
        <p:spPr>
          <a:ln/>
        </p:spPr>
      </p:sp>
      <p:sp>
        <p:nvSpPr>
          <p:cNvPr id="1458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B14CCE-8C87-4A6C-82F4-ADCFDAEFFF52}" type="slidenum">
              <a:rPr lang="en-US"/>
              <a:pPr/>
              <a:t>45</a:t>
            </a:fld>
            <a:endParaRPr lang="en-US"/>
          </a:p>
        </p:txBody>
      </p:sp>
      <p:sp>
        <p:nvSpPr>
          <p:cNvPr id="138242" name="Rectangle 1026"/>
          <p:cNvSpPr>
            <a:spLocks noGrp="1" noRot="1" noChangeAspect="1" noChangeArrowheads="1"/>
          </p:cNvSpPr>
          <p:nvPr>
            <p:ph type="sldImg"/>
          </p:nvPr>
        </p:nvSpPr>
        <p:spPr bwMode="auto">
          <a:xfrm>
            <a:off x="1174750" y="695325"/>
            <a:ext cx="4635500" cy="3476625"/>
          </a:xfrm>
          <a:prstGeom prst="rect">
            <a:avLst/>
          </a:prstGeom>
          <a:solidFill>
            <a:srgbClr val="FFFFFF"/>
          </a:solidFill>
          <a:ln>
            <a:solidFill>
              <a:srgbClr val="000000"/>
            </a:solidFill>
            <a:miter lim="800000"/>
            <a:headEnd/>
            <a:tailEnd/>
          </a:ln>
        </p:spPr>
      </p:sp>
      <p:sp>
        <p:nvSpPr>
          <p:cNvPr id="138243" name="Rectangle 1027"/>
          <p:cNvSpPr>
            <a:spLocks noGrp="1" noChangeArrowheads="1"/>
          </p:cNvSpPr>
          <p:nvPr>
            <p:ph type="body" idx="1"/>
          </p:nvPr>
        </p:nvSpPr>
        <p:spPr bwMode="auto">
          <a:xfrm>
            <a:off x="931334" y="4403725"/>
            <a:ext cx="5122333" cy="417195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9640A9-6BB8-4694-BE1C-881616373113}" type="slidenum">
              <a:rPr lang="en-US"/>
              <a:pPr/>
              <a:t>49</a:t>
            </a:fld>
            <a:endParaRPr lang="en-US"/>
          </a:p>
        </p:txBody>
      </p:sp>
      <p:sp>
        <p:nvSpPr>
          <p:cNvPr id="1614850" name="Rectangle 2"/>
          <p:cNvSpPr>
            <a:spLocks noGrp="1" noRot="1" noChangeAspect="1" noChangeArrowheads="1" noTextEdit="1"/>
          </p:cNvSpPr>
          <p:nvPr>
            <p:ph type="sldImg"/>
          </p:nvPr>
        </p:nvSpPr>
        <p:spPr>
          <a:xfrm>
            <a:off x="1174750" y="695325"/>
            <a:ext cx="4635500" cy="3476625"/>
          </a:xfrm>
          <a:ln/>
        </p:spPr>
      </p:sp>
      <p:sp>
        <p:nvSpPr>
          <p:cNvPr id="1614851" name="Rectangle 3"/>
          <p:cNvSpPr>
            <a:spLocks noGrp="1" noChangeArrowheads="1"/>
          </p:cNvSpPr>
          <p:nvPr>
            <p:ph type="body" idx="1"/>
          </p:nvPr>
        </p:nvSpPr>
        <p:spPr>
          <a:xfrm>
            <a:off x="930275" y="4403725"/>
            <a:ext cx="5124450" cy="4171950"/>
          </a:xfrm>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938D80-8AFD-44C4-B8C8-3E12E3A70DE1}" type="slidenum">
              <a:rPr lang="en-US"/>
              <a:pPr/>
              <a:t>50</a:t>
            </a:fld>
            <a:endParaRPr lang="en-US"/>
          </a:p>
        </p:txBody>
      </p:sp>
      <p:sp>
        <p:nvSpPr>
          <p:cNvPr id="1616898" name="Rectangle 2"/>
          <p:cNvSpPr>
            <a:spLocks noGrp="1" noRot="1" noChangeAspect="1" noChangeArrowheads="1" noTextEdit="1"/>
          </p:cNvSpPr>
          <p:nvPr>
            <p:ph type="sldImg"/>
          </p:nvPr>
        </p:nvSpPr>
        <p:spPr>
          <a:xfrm>
            <a:off x="1174750" y="695325"/>
            <a:ext cx="4635500" cy="3476625"/>
          </a:xfrm>
          <a:ln/>
        </p:spPr>
      </p:sp>
      <p:sp>
        <p:nvSpPr>
          <p:cNvPr id="1616899" name="Rectangle 3"/>
          <p:cNvSpPr>
            <a:spLocks noGrp="1" noChangeArrowheads="1"/>
          </p:cNvSpPr>
          <p:nvPr>
            <p:ph type="body" idx="1"/>
          </p:nvPr>
        </p:nvSpPr>
        <p:spPr>
          <a:xfrm>
            <a:off x="930275" y="4403725"/>
            <a:ext cx="5124450" cy="4171950"/>
          </a:xfrm>
        </p:spPr>
        <p:txBody>
          <a:bodyPr/>
          <a:lstStyle/>
          <a:p>
            <a:r>
              <a:rPr lang="en-US"/>
              <a:t>Authero of DSS knows about this.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15C78E-8750-470A-A942-1D39CB54A182}" type="slidenum">
              <a:rPr lang="en-US"/>
              <a:pPr/>
              <a:t>51</a:t>
            </a:fld>
            <a:endParaRPr lang="en-US"/>
          </a:p>
        </p:txBody>
      </p:sp>
      <p:sp>
        <p:nvSpPr>
          <p:cNvPr id="1542146" name="Rectangle 2"/>
          <p:cNvSpPr>
            <a:spLocks noGrp="1" noRot="1" noChangeAspect="1" noChangeArrowheads="1" noTextEdit="1"/>
          </p:cNvSpPr>
          <p:nvPr>
            <p:ph type="sldImg"/>
          </p:nvPr>
        </p:nvSpPr>
        <p:spPr>
          <a:ln/>
        </p:spPr>
      </p:sp>
      <p:sp>
        <p:nvSpPr>
          <p:cNvPr id="1542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23962D-6F43-4890-BCE3-2301EB828295}" type="slidenum">
              <a:rPr lang="en-US"/>
              <a:pPr/>
              <a:t>52</a:t>
            </a:fld>
            <a:endParaRPr lang="en-US"/>
          </a:p>
        </p:txBody>
      </p:sp>
      <p:sp>
        <p:nvSpPr>
          <p:cNvPr id="1610754" name="Rectangle 2"/>
          <p:cNvSpPr>
            <a:spLocks noGrp="1" noRot="1" noChangeAspect="1" noChangeArrowheads="1" noTextEdit="1"/>
          </p:cNvSpPr>
          <p:nvPr>
            <p:ph type="sldImg"/>
          </p:nvPr>
        </p:nvSpPr>
        <p:spPr>
          <a:ln/>
        </p:spPr>
      </p:sp>
      <p:sp>
        <p:nvSpPr>
          <p:cNvPr id="1610755" name="Rectangle 3"/>
          <p:cNvSpPr>
            <a:spLocks noGrp="1" noChangeArrowheads="1"/>
          </p:cNvSpPr>
          <p:nvPr>
            <p:ph type="body" idx="1"/>
          </p:nvPr>
        </p:nvSpPr>
        <p:spPr/>
        <p:txBody>
          <a:bodyPr/>
          <a:lstStyle/>
          <a:p>
            <a:r>
              <a:rPr lang="en-US"/>
              <a:t>Get rid of!</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AAEB20-F9F5-4BA4-B070-2A1347C50925}" type="slidenum">
              <a:rPr lang="en-US"/>
              <a:pPr/>
              <a:t>53</a:t>
            </a:fld>
            <a:endParaRPr lang="en-US"/>
          </a:p>
        </p:txBody>
      </p:sp>
      <p:sp>
        <p:nvSpPr>
          <p:cNvPr id="1625090" name="Rectangle 2"/>
          <p:cNvSpPr>
            <a:spLocks noGrp="1" noRot="1" noChangeAspect="1" noChangeArrowheads="1" noTextEdit="1"/>
          </p:cNvSpPr>
          <p:nvPr>
            <p:ph type="sldImg"/>
          </p:nvPr>
        </p:nvSpPr>
        <p:spPr>
          <a:xfrm>
            <a:off x="1174750" y="695325"/>
            <a:ext cx="4635500" cy="3476625"/>
          </a:xfrm>
          <a:ln/>
        </p:spPr>
      </p:sp>
      <p:sp>
        <p:nvSpPr>
          <p:cNvPr id="1625091"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6DD15A-E854-4B57-8883-BE956ECDD2DB}" type="slidenum">
              <a:rPr lang="en-US"/>
              <a:pPr/>
              <a:t>4</a:t>
            </a:fld>
            <a:endParaRPr lang="en-US"/>
          </a:p>
        </p:txBody>
      </p:sp>
      <p:sp>
        <p:nvSpPr>
          <p:cNvPr id="1345538" name="Rectangle 2"/>
          <p:cNvSpPr>
            <a:spLocks noGrp="1" noRot="1" noChangeAspect="1" noChangeArrowheads="1" noTextEdit="1"/>
          </p:cNvSpPr>
          <p:nvPr>
            <p:ph type="sldImg"/>
          </p:nvPr>
        </p:nvSpPr>
        <p:spPr>
          <a:ln/>
        </p:spPr>
      </p:sp>
      <p:sp>
        <p:nvSpPr>
          <p:cNvPr id="1345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D39CA3-B038-47DC-B3F5-0983A1326335}" type="slidenum">
              <a:rPr lang="en-US"/>
              <a:pPr/>
              <a:t>54</a:t>
            </a:fld>
            <a:endParaRPr lang="en-US"/>
          </a:p>
        </p:txBody>
      </p:sp>
      <p:sp>
        <p:nvSpPr>
          <p:cNvPr id="1627138" name="Rectangle 2"/>
          <p:cNvSpPr>
            <a:spLocks noGrp="1" noRot="1" noChangeAspect="1" noChangeArrowheads="1" noTextEdit="1"/>
          </p:cNvSpPr>
          <p:nvPr>
            <p:ph type="sldImg"/>
          </p:nvPr>
        </p:nvSpPr>
        <p:spPr>
          <a:xfrm>
            <a:off x="1174750" y="695325"/>
            <a:ext cx="4635500" cy="3476625"/>
          </a:xfrm>
          <a:ln/>
        </p:spPr>
      </p:sp>
      <p:sp>
        <p:nvSpPr>
          <p:cNvPr id="1627139"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BB1BDF-8F90-4299-809E-256343DE5327}" type="slidenum">
              <a:rPr lang="en-US"/>
              <a:pPr/>
              <a:t>55</a:t>
            </a:fld>
            <a:endParaRPr lang="en-US"/>
          </a:p>
        </p:txBody>
      </p:sp>
      <p:sp>
        <p:nvSpPr>
          <p:cNvPr id="1513474" name="Rectangle 2"/>
          <p:cNvSpPr>
            <a:spLocks noGrp="1" noRot="1" noChangeAspect="1" noChangeArrowheads="1" noTextEdit="1"/>
          </p:cNvSpPr>
          <p:nvPr>
            <p:ph type="sldImg"/>
          </p:nvPr>
        </p:nvSpPr>
        <p:spPr>
          <a:xfrm>
            <a:off x="1174750" y="695325"/>
            <a:ext cx="4635500" cy="3476625"/>
          </a:xfrm>
          <a:ln/>
        </p:spPr>
      </p:sp>
      <p:sp>
        <p:nvSpPr>
          <p:cNvPr id="1513475"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F002E1-6738-4CEC-9856-44CCB91B40AA}" type="slidenum">
              <a:rPr lang="en-US"/>
              <a:pPr/>
              <a:t>56</a:t>
            </a:fld>
            <a:endParaRPr lang="en-US"/>
          </a:p>
        </p:txBody>
      </p:sp>
      <p:sp>
        <p:nvSpPr>
          <p:cNvPr id="1519618" name="Rectangle 2"/>
          <p:cNvSpPr>
            <a:spLocks noGrp="1" noRot="1" noChangeAspect="1" noChangeArrowheads="1" noTextEdit="1"/>
          </p:cNvSpPr>
          <p:nvPr>
            <p:ph type="sldImg"/>
          </p:nvPr>
        </p:nvSpPr>
        <p:spPr>
          <a:ln/>
        </p:spPr>
      </p:sp>
      <p:sp>
        <p:nvSpPr>
          <p:cNvPr id="1519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5B7DC2-FD56-4E58-9702-F42AC542BCDB}" type="slidenum">
              <a:rPr lang="en-US"/>
              <a:pPr/>
              <a:t>57</a:t>
            </a:fld>
            <a:endParaRPr lang="en-US"/>
          </a:p>
        </p:txBody>
      </p:sp>
      <p:sp>
        <p:nvSpPr>
          <p:cNvPr id="1552386" name="Rectangle 2"/>
          <p:cNvSpPr>
            <a:spLocks noGrp="1" noRot="1" noChangeAspect="1" noChangeArrowheads="1" noTextEdit="1"/>
          </p:cNvSpPr>
          <p:nvPr>
            <p:ph type="sldImg"/>
          </p:nvPr>
        </p:nvSpPr>
        <p:spPr>
          <a:xfrm>
            <a:off x="1174750" y="695325"/>
            <a:ext cx="4635500" cy="3476625"/>
          </a:xfrm>
          <a:ln/>
        </p:spPr>
      </p:sp>
      <p:sp>
        <p:nvSpPr>
          <p:cNvPr id="1552387"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DEFF39-FBAE-4EB5-B983-A32BE8586B97}" type="slidenum">
              <a:rPr lang="en-US"/>
              <a:pPr/>
              <a:t>58</a:t>
            </a:fld>
            <a:endParaRPr lang="en-US"/>
          </a:p>
        </p:txBody>
      </p:sp>
      <p:sp>
        <p:nvSpPr>
          <p:cNvPr id="1427458" name="Rectangle 2"/>
          <p:cNvSpPr>
            <a:spLocks noGrp="1" noRot="1" noChangeAspect="1" noChangeArrowheads="1" noTextEdit="1"/>
          </p:cNvSpPr>
          <p:nvPr>
            <p:ph type="sldImg"/>
          </p:nvPr>
        </p:nvSpPr>
        <p:spPr>
          <a:ln/>
        </p:spPr>
      </p:sp>
      <p:sp>
        <p:nvSpPr>
          <p:cNvPr id="1427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783A45-4512-4529-B99E-956C46A402CD}" type="slidenum">
              <a:rPr lang="en-US"/>
              <a:pPr/>
              <a:t>60</a:t>
            </a:fld>
            <a:endParaRPr lang="en-US"/>
          </a:p>
        </p:txBody>
      </p:sp>
      <p:sp>
        <p:nvSpPr>
          <p:cNvPr id="1269762" name="Rectangle 2"/>
          <p:cNvSpPr>
            <a:spLocks noGrp="1" noRot="1" noChangeAspect="1" noChangeArrowheads="1" noTextEdit="1"/>
          </p:cNvSpPr>
          <p:nvPr>
            <p:ph type="sldImg"/>
          </p:nvPr>
        </p:nvSpPr>
        <p:spPr>
          <a:xfrm>
            <a:off x="1174750" y="695325"/>
            <a:ext cx="4635500" cy="3476625"/>
          </a:xfrm>
          <a:ln/>
        </p:spPr>
      </p:sp>
      <p:sp>
        <p:nvSpPr>
          <p:cNvPr id="1269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0BCBA4-9E5C-46A1-A02A-C15FF80F0D3D}" type="slidenum">
              <a:rPr lang="en-US" smtClean="0"/>
              <a:pPr/>
              <a:t>61</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5DDA83-7040-478C-AC70-A1446DEEB198}" type="slidenum">
              <a:rPr lang="en-US"/>
              <a:pPr/>
              <a:t>62</a:t>
            </a:fld>
            <a:endParaRPr lang="en-US"/>
          </a:p>
        </p:txBody>
      </p:sp>
      <p:sp>
        <p:nvSpPr>
          <p:cNvPr id="1449986" name="Rectangle 2"/>
          <p:cNvSpPr>
            <a:spLocks noGrp="1" noRot="1" noChangeAspect="1" noChangeArrowheads="1" noTextEdit="1"/>
          </p:cNvSpPr>
          <p:nvPr>
            <p:ph type="sldImg"/>
          </p:nvPr>
        </p:nvSpPr>
        <p:spPr>
          <a:ln/>
        </p:spPr>
      </p:sp>
      <p:sp>
        <p:nvSpPr>
          <p:cNvPr id="1449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D1F181-B438-445C-9F8D-63AD0ACB8EC0}" type="slidenum">
              <a:rPr lang="en-US"/>
              <a:pPr/>
              <a:t>64</a:t>
            </a:fld>
            <a:endParaRPr lang="en-US"/>
          </a:p>
        </p:txBody>
      </p:sp>
      <p:sp>
        <p:nvSpPr>
          <p:cNvPr id="1618946" name="Rectangle 2"/>
          <p:cNvSpPr>
            <a:spLocks noGrp="1" noRot="1" noChangeAspect="1" noChangeArrowheads="1" noTextEdit="1"/>
          </p:cNvSpPr>
          <p:nvPr>
            <p:ph type="sldImg"/>
          </p:nvPr>
        </p:nvSpPr>
        <p:spPr>
          <a:ln/>
        </p:spPr>
      </p:sp>
      <p:sp>
        <p:nvSpPr>
          <p:cNvPr id="1618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DDF05A-98F5-4430-B550-E43B47953A9F}" type="slidenum">
              <a:rPr lang="en-US"/>
              <a:pPr/>
              <a:t>65</a:t>
            </a:fld>
            <a:endParaRPr lang="en-US"/>
          </a:p>
        </p:txBody>
      </p:sp>
      <p:sp>
        <p:nvSpPr>
          <p:cNvPr id="972802" name="Rectangle 2"/>
          <p:cNvSpPr>
            <a:spLocks noGrp="1" noRot="1" noChangeAspect="1" noChangeArrowheads="1" noTextEdit="1"/>
          </p:cNvSpPr>
          <p:nvPr>
            <p:ph type="sldImg"/>
          </p:nvPr>
        </p:nvSpPr>
        <p:spPr>
          <a:ln/>
        </p:spPr>
      </p:sp>
      <p:sp>
        <p:nvSpPr>
          <p:cNvPr id="972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2BA817-5A74-43B8-8AE9-D06756D32881}" type="slidenum">
              <a:rPr lang="en-US"/>
              <a:pPr/>
              <a:t>5</a:t>
            </a:fld>
            <a:endParaRPr lang="en-US"/>
          </a:p>
        </p:txBody>
      </p:sp>
      <p:sp>
        <p:nvSpPr>
          <p:cNvPr id="1168386" name="Rectangle 2"/>
          <p:cNvSpPr>
            <a:spLocks noGrp="1" noRot="1" noChangeAspect="1" noChangeArrowheads="1" noTextEdit="1"/>
          </p:cNvSpPr>
          <p:nvPr>
            <p:ph type="sldImg"/>
          </p:nvPr>
        </p:nvSpPr>
        <p:spPr>
          <a:ln/>
        </p:spPr>
      </p:sp>
      <p:sp>
        <p:nvSpPr>
          <p:cNvPr id="1168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5F4D81-B551-4DDF-93B0-1887DED389C1}" type="slidenum">
              <a:rPr lang="en-US"/>
              <a:pPr/>
              <a:t>66</a:t>
            </a:fld>
            <a:endParaRPr lang="en-US"/>
          </a:p>
        </p:txBody>
      </p:sp>
      <p:sp>
        <p:nvSpPr>
          <p:cNvPr id="1527810" name="Rectangle 2"/>
          <p:cNvSpPr>
            <a:spLocks noGrp="1" noRot="1" noChangeAspect="1" noChangeArrowheads="1" noTextEdit="1"/>
          </p:cNvSpPr>
          <p:nvPr>
            <p:ph type="sldImg"/>
          </p:nvPr>
        </p:nvSpPr>
        <p:spPr>
          <a:xfrm>
            <a:off x="1174750" y="695325"/>
            <a:ext cx="4635500" cy="3476625"/>
          </a:xfrm>
          <a:ln/>
        </p:spPr>
      </p:sp>
      <p:sp>
        <p:nvSpPr>
          <p:cNvPr id="1527811"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3718D4-30FC-44E5-B014-F0A480E82298}" type="slidenum">
              <a:rPr lang="en-US"/>
              <a:pPr/>
              <a:t>6</a:t>
            </a:fld>
            <a:endParaRPr lang="en-US"/>
          </a:p>
        </p:txBody>
      </p:sp>
      <p:sp>
        <p:nvSpPr>
          <p:cNvPr id="1240066" name="Rectangle 2"/>
          <p:cNvSpPr>
            <a:spLocks noGrp="1" noRot="1" noChangeAspect="1" noChangeArrowheads="1" noTextEdit="1"/>
          </p:cNvSpPr>
          <p:nvPr>
            <p:ph type="sldImg"/>
          </p:nvPr>
        </p:nvSpPr>
        <p:spPr>
          <a:ln/>
        </p:spPr>
      </p:sp>
      <p:sp>
        <p:nvSpPr>
          <p:cNvPr id="1240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A012FE-C59E-476C-A48C-31E901EDAACE}" type="slidenum">
              <a:rPr lang="en-US"/>
              <a:pPr/>
              <a:t>7</a:t>
            </a:fld>
            <a:endParaRPr lang="en-US"/>
          </a:p>
        </p:txBody>
      </p:sp>
      <p:sp>
        <p:nvSpPr>
          <p:cNvPr id="1170434" name="Rectangle 2"/>
          <p:cNvSpPr>
            <a:spLocks noGrp="1" noRot="1" noChangeAspect="1" noChangeArrowheads="1" noTextEdit="1"/>
          </p:cNvSpPr>
          <p:nvPr>
            <p:ph type="sldImg"/>
          </p:nvPr>
        </p:nvSpPr>
        <p:spPr>
          <a:ln/>
        </p:spPr>
      </p:sp>
      <p:sp>
        <p:nvSpPr>
          <p:cNvPr id="1170435" name="Rectangle 3"/>
          <p:cNvSpPr>
            <a:spLocks noGrp="1" noChangeArrowheads="1"/>
          </p:cNvSpPr>
          <p:nvPr>
            <p:ph type="body" idx="1"/>
          </p:nvPr>
        </p:nvSpPr>
        <p:spPr/>
        <p:txBody>
          <a:bodyPr/>
          <a:lstStyle/>
          <a:p>
            <a:r>
              <a:rPr lang="en-US" dirty="0" smtClean="0"/>
              <a:t>There are a number</a:t>
            </a:r>
            <a:r>
              <a:rPr lang="en-US" baseline="0" dirty="0" smtClean="0"/>
              <a:t> of useful ways to look at and describe nucleon structure.  For example in addition to the structure functions such as F2 shown here, which, if you will, lets you “see” the asymptotic freedom of QCD, you can also describe the proton in terms of </a:t>
            </a:r>
            <a:r>
              <a:rPr lang="en-US" baseline="0" dirty="0" err="1" smtClean="0"/>
              <a:t>parton</a:t>
            </a:r>
            <a:r>
              <a:rPr lang="en-US" baseline="0" dirty="0" smtClean="0"/>
              <a:t> distribution functions, . . .  In any case, we’ve learned quite a lot from decades of DIS data on the linear momentum structure of the proton, but even in the age of HERA, . . .</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0DDA96-62FD-4EE2-AA3C-A7C8ED986171}" type="slidenum">
              <a:rPr lang="en-US"/>
              <a:pPr/>
              <a:t>8</a:t>
            </a:fld>
            <a:endParaRPr lang="en-US"/>
          </a:p>
        </p:txBody>
      </p:sp>
      <p:sp>
        <p:nvSpPr>
          <p:cNvPr id="1174530" name="Rectangle 2"/>
          <p:cNvSpPr>
            <a:spLocks noGrp="1" noRot="1" noChangeAspect="1" noChangeArrowheads="1" noTextEdit="1"/>
          </p:cNvSpPr>
          <p:nvPr>
            <p:ph type="sldImg"/>
          </p:nvPr>
        </p:nvSpPr>
        <p:spPr>
          <a:ln/>
        </p:spPr>
      </p:sp>
      <p:sp>
        <p:nvSpPr>
          <p:cNvPr id="1174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Hadron spectrum, quark masses, </a:t>
            </a:r>
            <a:r>
              <a:rPr lang="en-US" dirty="0" err="1" smtClean="0"/>
              <a:t>pseudoscalar</a:t>
            </a:r>
            <a:r>
              <a:rPr lang="en-US" dirty="0" smtClean="0"/>
              <a:t> meson decay constants</a:t>
            </a:r>
            <a:endParaRPr lang="en-US" dirty="0"/>
          </a:p>
        </p:txBody>
      </p:sp>
      <p:sp>
        <p:nvSpPr>
          <p:cNvPr id="4" name="Slide Number Placeholder 3"/>
          <p:cNvSpPr>
            <a:spLocks noGrp="1"/>
          </p:cNvSpPr>
          <p:nvPr>
            <p:ph type="sldNum" sz="quarter" idx="10"/>
          </p:nvPr>
        </p:nvSpPr>
        <p:spPr/>
        <p:txBody>
          <a:bodyPr/>
          <a:lstStyle/>
          <a:p>
            <a:fld id="{4CFB1036-C79E-46F7-8FEB-3830A27B2610}"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C. Aidala, Wayne State, January 30, 2013</a:t>
            </a:r>
            <a:endParaRPr lang="en-US"/>
          </a:p>
        </p:txBody>
      </p:sp>
      <p:sp>
        <p:nvSpPr>
          <p:cNvPr id="6" name="Slide Number Placeholder 5"/>
          <p:cNvSpPr>
            <a:spLocks noGrp="1"/>
          </p:cNvSpPr>
          <p:nvPr>
            <p:ph type="sldNum" sz="quarter" idx="12"/>
          </p:nvPr>
        </p:nvSpPr>
        <p:spPr/>
        <p:txBody>
          <a:bodyPr/>
          <a:lstStyle>
            <a:lvl1pPr>
              <a:defRPr/>
            </a:lvl1pPr>
          </a:lstStyle>
          <a:p>
            <a:fld id="{211344D0-F1FE-4BEB-AD16-87879286EC97}" type="slidenum">
              <a:rPr lang="en-US"/>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C. Aidala, Wayne State, January 30, 2013</a:t>
            </a:r>
            <a:endParaRPr lang="en-US"/>
          </a:p>
        </p:txBody>
      </p:sp>
      <p:sp>
        <p:nvSpPr>
          <p:cNvPr id="6" name="Slide Number Placeholder 5"/>
          <p:cNvSpPr>
            <a:spLocks noGrp="1"/>
          </p:cNvSpPr>
          <p:nvPr>
            <p:ph type="sldNum" sz="quarter" idx="12"/>
          </p:nvPr>
        </p:nvSpPr>
        <p:spPr/>
        <p:txBody>
          <a:bodyPr/>
          <a:lstStyle>
            <a:lvl1pPr>
              <a:defRPr/>
            </a:lvl1pPr>
          </a:lstStyle>
          <a:p>
            <a:fld id="{1068759B-A585-4681-85BB-33C3B4C9D04A}" type="slidenum">
              <a:rPr lang="en-US"/>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28600"/>
            <a:ext cx="21717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228600"/>
            <a:ext cx="63627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C. Aidala, Wayne State, January 30, 2013</a:t>
            </a:r>
            <a:endParaRPr lang="en-US"/>
          </a:p>
        </p:txBody>
      </p:sp>
      <p:sp>
        <p:nvSpPr>
          <p:cNvPr id="6" name="Slide Number Placeholder 5"/>
          <p:cNvSpPr>
            <a:spLocks noGrp="1"/>
          </p:cNvSpPr>
          <p:nvPr>
            <p:ph type="sldNum" sz="quarter" idx="12"/>
          </p:nvPr>
        </p:nvSpPr>
        <p:spPr/>
        <p:txBody>
          <a:bodyPr/>
          <a:lstStyle>
            <a:lvl1pPr>
              <a:defRPr/>
            </a:lvl1pPr>
          </a:lstStyle>
          <a:p>
            <a:fld id="{E962746A-A1C3-4A9B-9216-456081A81634}" type="slidenum">
              <a:rPr lang="en-US"/>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 y="1600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2667000" y="6400800"/>
            <a:ext cx="3810000" cy="319088"/>
          </a:xfrm>
        </p:spPr>
        <p:txBody>
          <a:bodyPr/>
          <a:lstStyle>
            <a:lvl1pPr>
              <a:defRPr/>
            </a:lvl1pPr>
          </a:lstStyle>
          <a:p>
            <a:r>
              <a:rPr lang="en-US" smtClean="0"/>
              <a:t>C. Aidala, Wayne State, January 30, 2013</a:t>
            </a: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A2F42501-B949-4497-900A-85D7539E1911}" type="slidenum">
              <a:rPr lang="en-US"/>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28600" y="228600"/>
            <a:ext cx="8686800" cy="762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228600" y="16002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228600" y="39243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243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p>
        </p:txBody>
      </p:sp>
      <p:sp>
        <p:nvSpPr>
          <p:cNvPr id="8" name="Footer Placeholder 7"/>
          <p:cNvSpPr>
            <a:spLocks noGrp="1"/>
          </p:cNvSpPr>
          <p:nvPr>
            <p:ph type="ftr" sz="quarter" idx="11"/>
          </p:nvPr>
        </p:nvSpPr>
        <p:spPr>
          <a:xfrm>
            <a:off x="2667000" y="6400800"/>
            <a:ext cx="3810000" cy="319088"/>
          </a:xfrm>
        </p:spPr>
        <p:txBody>
          <a:bodyPr/>
          <a:lstStyle>
            <a:lvl1pPr>
              <a:defRPr/>
            </a:lvl1pPr>
          </a:lstStyle>
          <a:p>
            <a:r>
              <a:rPr lang="en-US" smtClean="0"/>
              <a:t>C. Aidala, Wayne State, January 30, 2013</a:t>
            </a:r>
            <a:endParaRPr lang="en-US"/>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BECE729D-4A9E-497C-A7DB-296958F94F75}" type="slidenum">
              <a:rPr lang="en-US"/>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762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600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43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2667000" y="6400800"/>
            <a:ext cx="3810000" cy="319088"/>
          </a:xfrm>
        </p:spPr>
        <p:txBody>
          <a:bodyPr/>
          <a:lstStyle>
            <a:lvl1pPr>
              <a:defRPr/>
            </a:lvl1pPr>
          </a:lstStyle>
          <a:p>
            <a:r>
              <a:rPr lang="en-US" smtClean="0"/>
              <a:t>C. Aidala, Wayne State, January 30, 2013</a:t>
            </a:r>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58301BA0-7841-47FF-B1CB-F410F547681B}" type="slidenum">
              <a:rPr lang="en-US"/>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28600" y="228600"/>
            <a:ext cx="8686800" cy="586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2667000" y="6400800"/>
            <a:ext cx="3810000" cy="319088"/>
          </a:xfrm>
        </p:spPr>
        <p:txBody>
          <a:bodyPr/>
          <a:lstStyle>
            <a:lvl1pPr>
              <a:defRPr/>
            </a:lvl1pPr>
          </a:lstStyle>
          <a:p>
            <a:r>
              <a:rPr lang="en-US" smtClean="0"/>
              <a:t>C. Aidala, Wayne State, January 30, 2013</a:t>
            </a:r>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0105E4C2-DDCC-49BD-ADB3-461273BD2B94}"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C. Aidala, Wayne State, January 30, 2013</a:t>
            </a:r>
            <a:endParaRPr lang="en-US"/>
          </a:p>
        </p:txBody>
      </p:sp>
      <p:sp>
        <p:nvSpPr>
          <p:cNvPr id="6" name="Slide Number Placeholder 5"/>
          <p:cNvSpPr>
            <a:spLocks noGrp="1"/>
          </p:cNvSpPr>
          <p:nvPr>
            <p:ph type="sldNum" sz="quarter" idx="12"/>
          </p:nvPr>
        </p:nvSpPr>
        <p:spPr/>
        <p:txBody>
          <a:bodyPr/>
          <a:lstStyle>
            <a:lvl1pPr>
              <a:defRPr/>
            </a:lvl1pPr>
          </a:lstStyle>
          <a:p>
            <a:fld id="{9CCA4942-7CEE-491C-9F3A-ADE7BC2C4973}" type="slidenum">
              <a:rPr lang="en-US"/>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C. Aidala, Wayne State, January 30, 2013</a:t>
            </a:r>
            <a:endParaRPr lang="en-US"/>
          </a:p>
        </p:txBody>
      </p:sp>
      <p:sp>
        <p:nvSpPr>
          <p:cNvPr id="6" name="Slide Number Placeholder 5"/>
          <p:cNvSpPr>
            <a:spLocks noGrp="1"/>
          </p:cNvSpPr>
          <p:nvPr>
            <p:ph type="sldNum" sz="quarter" idx="12"/>
          </p:nvPr>
        </p:nvSpPr>
        <p:spPr/>
        <p:txBody>
          <a:bodyPr/>
          <a:lstStyle>
            <a:lvl1pPr>
              <a:defRPr/>
            </a:lvl1pPr>
          </a:lstStyle>
          <a:p>
            <a:fld id="{8E82CB32-AB80-4E8D-B434-E5C8B99D374C}" type="slidenum">
              <a:rPr lang="en-US"/>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600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smtClean="0"/>
              <a:t>C. Aidala, Wayne State, January 30, 2013</a:t>
            </a:r>
            <a:endParaRPr lang="en-US"/>
          </a:p>
        </p:txBody>
      </p:sp>
      <p:sp>
        <p:nvSpPr>
          <p:cNvPr id="7" name="Slide Number Placeholder 6"/>
          <p:cNvSpPr>
            <a:spLocks noGrp="1"/>
          </p:cNvSpPr>
          <p:nvPr>
            <p:ph type="sldNum" sz="quarter" idx="12"/>
          </p:nvPr>
        </p:nvSpPr>
        <p:spPr/>
        <p:txBody>
          <a:bodyPr/>
          <a:lstStyle>
            <a:lvl1pPr>
              <a:defRPr/>
            </a:lvl1pPr>
          </a:lstStyle>
          <a:p>
            <a:fld id="{DBCAA7B0-FB55-442B-B730-0F02697EC4DB}" type="slidenum">
              <a:rPr lang="en-US"/>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r>
              <a:rPr lang="en-US" smtClean="0"/>
              <a:t>C. Aidala, Wayne State, January 30, 2013</a:t>
            </a:r>
            <a:endParaRPr lang="en-US"/>
          </a:p>
        </p:txBody>
      </p:sp>
      <p:sp>
        <p:nvSpPr>
          <p:cNvPr id="9" name="Slide Number Placeholder 8"/>
          <p:cNvSpPr>
            <a:spLocks noGrp="1"/>
          </p:cNvSpPr>
          <p:nvPr>
            <p:ph type="sldNum" sz="quarter" idx="12"/>
          </p:nvPr>
        </p:nvSpPr>
        <p:spPr/>
        <p:txBody>
          <a:bodyPr/>
          <a:lstStyle>
            <a:lvl1pPr>
              <a:defRPr/>
            </a:lvl1pPr>
          </a:lstStyle>
          <a:p>
            <a:fld id="{1701BFD7-43E8-4CB4-B0C3-EA2D5ED73A86}" type="slidenum">
              <a:rPr lang="en-US"/>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r>
              <a:rPr lang="en-US" smtClean="0"/>
              <a:t>C. Aidala, Wayne State, January 30, 2013</a:t>
            </a:r>
            <a:endParaRPr lang="en-US"/>
          </a:p>
        </p:txBody>
      </p:sp>
      <p:sp>
        <p:nvSpPr>
          <p:cNvPr id="5" name="Slide Number Placeholder 4"/>
          <p:cNvSpPr>
            <a:spLocks noGrp="1"/>
          </p:cNvSpPr>
          <p:nvPr>
            <p:ph type="sldNum" sz="quarter" idx="12"/>
          </p:nvPr>
        </p:nvSpPr>
        <p:spPr/>
        <p:txBody>
          <a:bodyPr/>
          <a:lstStyle>
            <a:lvl1pPr>
              <a:defRPr/>
            </a:lvl1pPr>
          </a:lstStyle>
          <a:p>
            <a:fld id="{CC80A51C-0834-4D37-9F6C-E61A03BDE5A5}" type="slidenum">
              <a:rPr lang="en-US"/>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r>
              <a:rPr lang="en-US" smtClean="0"/>
              <a:t>C. Aidala, Wayne State, January 30, 2013</a:t>
            </a:r>
            <a:endParaRPr lang="en-US"/>
          </a:p>
        </p:txBody>
      </p:sp>
      <p:sp>
        <p:nvSpPr>
          <p:cNvPr id="4" name="Slide Number Placeholder 3"/>
          <p:cNvSpPr>
            <a:spLocks noGrp="1"/>
          </p:cNvSpPr>
          <p:nvPr>
            <p:ph type="sldNum" sz="quarter" idx="12"/>
          </p:nvPr>
        </p:nvSpPr>
        <p:spPr/>
        <p:txBody>
          <a:bodyPr/>
          <a:lstStyle>
            <a:lvl1pPr>
              <a:defRPr/>
            </a:lvl1pPr>
          </a:lstStyle>
          <a:p>
            <a:fld id="{83F159FB-7DEB-45DF-BF94-DE0F7425313E}" type="slidenum">
              <a:rPr lang="en-US"/>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smtClean="0"/>
              <a:t>C. Aidala, Wayne State, January 30, 2013</a:t>
            </a:r>
            <a:endParaRPr lang="en-US"/>
          </a:p>
        </p:txBody>
      </p:sp>
      <p:sp>
        <p:nvSpPr>
          <p:cNvPr id="7" name="Slide Number Placeholder 6"/>
          <p:cNvSpPr>
            <a:spLocks noGrp="1"/>
          </p:cNvSpPr>
          <p:nvPr>
            <p:ph type="sldNum" sz="quarter" idx="12"/>
          </p:nvPr>
        </p:nvSpPr>
        <p:spPr/>
        <p:txBody>
          <a:bodyPr/>
          <a:lstStyle>
            <a:lvl1pPr>
              <a:defRPr/>
            </a:lvl1pPr>
          </a:lstStyle>
          <a:p>
            <a:fld id="{390F8421-50D9-4AEA-9973-92E17469AE0A}" type="slidenum">
              <a:rPr lang="en-US"/>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smtClean="0"/>
              <a:t>C. Aidala, Wayne State, January 30, 2013</a:t>
            </a:r>
            <a:endParaRPr lang="en-US"/>
          </a:p>
        </p:txBody>
      </p:sp>
      <p:sp>
        <p:nvSpPr>
          <p:cNvPr id="7" name="Slide Number Placeholder 6"/>
          <p:cNvSpPr>
            <a:spLocks noGrp="1"/>
          </p:cNvSpPr>
          <p:nvPr>
            <p:ph type="sldNum" sz="quarter" idx="12"/>
          </p:nvPr>
        </p:nvSpPr>
        <p:spPr/>
        <p:txBody>
          <a:bodyPr/>
          <a:lstStyle>
            <a:lvl1pPr>
              <a:defRPr/>
            </a:lvl1pPr>
          </a:lstStyle>
          <a:p>
            <a:fld id="{08A4D87B-1888-4748-AE98-A3A05193F3B7}" type="slidenum">
              <a:rPr lang="en-US"/>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46275"/>
                <a:invGamma/>
              </a:srgbClr>
            </a:gs>
            <a:gs pos="100000">
              <a:srgbClr val="0000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28600" y="228600"/>
            <a:ext cx="86868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228600" y="1600200"/>
            <a:ext cx="86868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defRPr>
            </a:lvl1pPr>
          </a:lstStyle>
          <a:p>
            <a:endParaRPr lang="en-US"/>
          </a:p>
        </p:txBody>
      </p:sp>
      <p:sp>
        <p:nvSpPr>
          <p:cNvPr id="1029" name="Rectangle 5"/>
          <p:cNvSpPr>
            <a:spLocks noGrp="1" noChangeArrowheads="1"/>
          </p:cNvSpPr>
          <p:nvPr>
            <p:ph type="ftr" sz="quarter" idx="3"/>
          </p:nvPr>
        </p:nvSpPr>
        <p:spPr bwMode="auto">
          <a:xfrm>
            <a:off x="2667000" y="6400800"/>
            <a:ext cx="3810000" cy="3190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2"/>
                </a:solidFill>
              </a:defRPr>
            </a:lvl1pPr>
          </a:lstStyle>
          <a:p>
            <a:r>
              <a:rPr lang="en-US" dirty="0" smtClean="0"/>
              <a:t>C. Aidala, Wayne State, January 30, 2013</a:t>
            </a: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defRPr>
            </a:lvl1pPr>
          </a:lstStyle>
          <a:p>
            <a:fld id="{87DC4EF3-C510-4D91-A9B0-DB231320F72A}" type="slidenum">
              <a:rPr lang="en-US"/>
              <a:pPr/>
              <a:t>‹#›</a:t>
            </a:fld>
            <a:endParaRPr lang="en-US"/>
          </a:p>
        </p:txBody>
      </p:sp>
      <p:pic>
        <p:nvPicPr>
          <p:cNvPr id="8" name="Picture 2" descr="https://encrypted-tbn0.gstatic.com/images?q=tbn:ANd9GcS02UiivGjgv--e64cWJFfAQ7SASvDnuoq35pg2aISxkwVeEIsX"/>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50106" y="6248400"/>
            <a:ext cx="770825" cy="517634"/>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p:timing>
    <p:tnLst>
      <p:par>
        <p:cTn id="1" dur="indefinite" restart="never" nodeType="tmRoot"/>
      </p:par>
    </p:tnLst>
  </p:timing>
  <p:hf hdr="0" dt="0"/>
  <p:txStyles>
    <p:titleStyle>
      <a:lvl1pPr algn="ctr" rtl="0" eaLnBrk="0" fontAlgn="base" hangingPunct="0">
        <a:spcBef>
          <a:spcPct val="0"/>
        </a:spcBef>
        <a:spcAft>
          <a:spcPct val="0"/>
        </a:spcAft>
        <a:defRPr sz="4400" i="1">
          <a:solidFill>
            <a:srgbClr val="FFFF00"/>
          </a:solidFill>
          <a:latin typeface="+mj-lt"/>
          <a:ea typeface="+mj-ea"/>
          <a:cs typeface="+mj-cs"/>
        </a:defRPr>
      </a:lvl1pPr>
      <a:lvl2pPr algn="ctr" rtl="0" eaLnBrk="0" fontAlgn="base" hangingPunct="0">
        <a:spcBef>
          <a:spcPct val="0"/>
        </a:spcBef>
        <a:spcAft>
          <a:spcPct val="0"/>
        </a:spcAft>
        <a:defRPr sz="4400" i="1">
          <a:solidFill>
            <a:srgbClr val="FFFF00"/>
          </a:solidFill>
          <a:latin typeface="Times New Roman" pitchFamily="18" charset="0"/>
        </a:defRPr>
      </a:lvl2pPr>
      <a:lvl3pPr algn="ctr" rtl="0" eaLnBrk="0" fontAlgn="base" hangingPunct="0">
        <a:spcBef>
          <a:spcPct val="0"/>
        </a:spcBef>
        <a:spcAft>
          <a:spcPct val="0"/>
        </a:spcAft>
        <a:defRPr sz="4400" i="1">
          <a:solidFill>
            <a:srgbClr val="FFFF00"/>
          </a:solidFill>
          <a:latin typeface="Times New Roman" pitchFamily="18" charset="0"/>
        </a:defRPr>
      </a:lvl3pPr>
      <a:lvl4pPr algn="ctr" rtl="0" eaLnBrk="0" fontAlgn="base" hangingPunct="0">
        <a:spcBef>
          <a:spcPct val="0"/>
        </a:spcBef>
        <a:spcAft>
          <a:spcPct val="0"/>
        </a:spcAft>
        <a:defRPr sz="4400" i="1">
          <a:solidFill>
            <a:srgbClr val="FFFF00"/>
          </a:solidFill>
          <a:latin typeface="Times New Roman" pitchFamily="18" charset="0"/>
        </a:defRPr>
      </a:lvl4pPr>
      <a:lvl5pPr algn="ctr" rtl="0" eaLnBrk="0" fontAlgn="base" hangingPunct="0">
        <a:spcBef>
          <a:spcPct val="0"/>
        </a:spcBef>
        <a:spcAft>
          <a:spcPct val="0"/>
        </a:spcAft>
        <a:defRPr sz="4400" i="1">
          <a:solidFill>
            <a:srgbClr val="FFFF00"/>
          </a:solidFill>
          <a:latin typeface="Times New Roman" pitchFamily="18" charset="0"/>
        </a:defRPr>
      </a:lvl5pPr>
      <a:lvl6pPr marL="457200" algn="ctr" rtl="0" eaLnBrk="0" fontAlgn="base" hangingPunct="0">
        <a:spcBef>
          <a:spcPct val="0"/>
        </a:spcBef>
        <a:spcAft>
          <a:spcPct val="0"/>
        </a:spcAft>
        <a:defRPr sz="4400" i="1">
          <a:solidFill>
            <a:srgbClr val="FFFF00"/>
          </a:solidFill>
          <a:latin typeface="Times New Roman" pitchFamily="18" charset="0"/>
        </a:defRPr>
      </a:lvl6pPr>
      <a:lvl7pPr marL="914400" algn="ctr" rtl="0" eaLnBrk="0" fontAlgn="base" hangingPunct="0">
        <a:spcBef>
          <a:spcPct val="0"/>
        </a:spcBef>
        <a:spcAft>
          <a:spcPct val="0"/>
        </a:spcAft>
        <a:defRPr sz="4400" i="1">
          <a:solidFill>
            <a:srgbClr val="FFFF00"/>
          </a:solidFill>
          <a:latin typeface="Times New Roman" pitchFamily="18" charset="0"/>
        </a:defRPr>
      </a:lvl7pPr>
      <a:lvl8pPr marL="1371600" algn="ctr" rtl="0" eaLnBrk="0" fontAlgn="base" hangingPunct="0">
        <a:spcBef>
          <a:spcPct val="0"/>
        </a:spcBef>
        <a:spcAft>
          <a:spcPct val="0"/>
        </a:spcAft>
        <a:defRPr sz="4400" i="1">
          <a:solidFill>
            <a:srgbClr val="FFFF00"/>
          </a:solidFill>
          <a:latin typeface="Times New Roman" pitchFamily="18" charset="0"/>
        </a:defRPr>
      </a:lvl8pPr>
      <a:lvl9pPr marL="1828800" algn="ctr" rtl="0" eaLnBrk="0" fontAlgn="base" hangingPunct="0">
        <a:spcBef>
          <a:spcPct val="0"/>
        </a:spcBef>
        <a:spcAft>
          <a:spcPct val="0"/>
        </a:spcAft>
        <a:defRPr sz="4400" i="1">
          <a:solidFill>
            <a:srgbClr val="FFFF00"/>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rgbClr val="FFFF99"/>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99"/>
          </a:solidFill>
          <a:latin typeface="+mn-lt"/>
        </a:defRPr>
      </a:lvl2pPr>
      <a:lvl3pPr marL="1143000" indent="-228600" algn="l" rtl="0" eaLnBrk="0" fontAlgn="base" hangingPunct="0">
        <a:spcBef>
          <a:spcPct val="20000"/>
        </a:spcBef>
        <a:spcAft>
          <a:spcPct val="0"/>
        </a:spcAft>
        <a:buChar char="•"/>
        <a:defRPr sz="2400">
          <a:solidFill>
            <a:srgbClr val="FFFF99"/>
          </a:solidFill>
          <a:latin typeface="+mn-lt"/>
        </a:defRPr>
      </a:lvl3pPr>
      <a:lvl4pPr marL="1600200" indent="-228600" algn="l" rtl="0" eaLnBrk="0" fontAlgn="base" hangingPunct="0">
        <a:spcBef>
          <a:spcPct val="20000"/>
        </a:spcBef>
        <a:spcAft>
          <a:spcPct val="0"/>
        </a:spcAft>
        <a:buChar char="–"/>
        <a:defRPr sz="2000">
          <a:solidFill>
            <a:srgbClr val="FFFF99"/>
          </a:solidFill>
          <a:latin typeface="+mn-lt"/>
        </a:defRPr>
      </a:lvl4pPr>
      <a:lvl5pPr marL="2057400" indent="-228600" algn="l" rtl="0" eaLnBrk="0" fontAlgn="base" hangingPunct="0">
        <a:spcBef>
          <a:spcPct val="20000"/>
        </a:spcBef>
        <a:spcAft>
          <a:spcPct val="0"/>
        </a:spcAft>
        <a:buChar char="»"/>
        <a:defRPr sz="2000">
          <a:solidFill>
            <a:srgbClr val="FFFF99"/>
          </a:solidFill>
          <a:latin typeface="+mn-lt"/>
        </a:defRPr>
      </a:lvl5pPr>
      <a:lvl6pPr marL="2514600" indent="-228600" algn="l" rtl="0" eaLnBrk="0" fontAlgn="base" hangingPunct="0">
        <a:spcBef>
          <a:spcPct val="20000"/>
        </a:spcBef>
        <a:spcAft>
          <a:spcPct val="0"/>
        </a:spcAft>
        <a:buChar char="»"/>
        <a:defRPr sz="2000">
          <a:solidFill>
            <a:srgbClr val="FFFF99"/>
          </a:solidFill>
          <a:latin typeface="+mn-lt"/>
        </a:defRPr>
      </a:lvl6pPr>
      <a:lvl7pPr marL="2971800" indent="-228600" algn="l" rtl="0" eaLnBrk="0" fontAlgn="base" hangingPunct="0">
        <a:spcBef>
          <a:spcPct val="20000"/>
        </a:spcBef>
        <a:spcAft>
          <a:spcPct val="0"/>
        </a:spcAft>
        <a:buChar char="»"/>
        <a:defRPr sz="2000">
          <a:solidFill>
            <a:srgbClr val="FFFF99"/>
          </a:solidFill>
          <a:latin typeface="+mn-lt"/>
        </a:defRPr>
      </a:lvl7pPr>
      <a:lvl8pPr marL="3429000" indent="-228600" algn="l" rtl="0" eaLnBrk="0" fontAlgn="base" hangingPunct="0">
        <a:spcBef>
          <a:spcPct val="20000"/>
        </a:spcBef>
        <a:spcAft>
          <a:spcPct val="0"/>
        </a:spcAft>
        <a:buChar char="»"/>
        <a:defRPr sz="2000">
          <a:solidFill>
            <a:srgbClr val="FFFF99"/>
          </a:solidFill>
          <a:latin typeface="+mn-lt"/>
        </a:defRPr>
      </a:lvl8pPr>
      <a:lvl9pPr marL="3886200" indent="-228600" algn="l" rtl="0" eaLnBrk="0" fontAlgn="base" hangingPunct="0">
        <a:spcBef>
          <a:spcPct val="20000"/>
        </a:spcBef>
        <a:spcAft>
          <a:spcPct val="0"/>
        </a:spcAft>
        <a:buChar char="»"/>
        <a:defRPr sz="2000">
          <a:solidFill>
            <a:srgbClr val="FFFF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jpeg"/><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4.wmf"/><Relationship Id="rId11" Type="http://schemas.openxmlformats.org/officeDocument/2006/relationships/image" Target="../media/image21.png"/><Relationship Id="rId5" Type="http://schemas.openxmlformats.org/officeDocument/2006/relationships/oleObject" Target="../embeddings/oleObject4.bin"/><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oleObject" Target="../embeddings/oleObject6.bin"/><Relationship Id="rId3" Type="http://schemas.openxmlformats.org/officeDocument/2006/relationships/notesSlide" Target="../notesSlides/notesSlide10.xml"/><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27.png"/><Relationship Id="rId11" Type="http://schemas.openxmlformats.org/officeDocument/2006/relationships/image" Target="../media/image34.jpeg"/><Relationship Id="rId5" Type="http://schemas.openxmlformats.org/officeDocument/2006/relationships/oleObject" Target="../embeddings/oleObject5.bin"/><Relationship Id="rId10" Type="http://schemas.openxmlformats.org/officeDocument/2006/relationships/image" Target="../media/image33.jpeg"/><Relationship Id="rId4" Type="http://schemas.openxmlformats.org/officeDocument/2006/relationships/image" Target="../media/image29.jpeg"/><Relationship Id="rId9" Type="http://schemas.openxmlformats.org/officeDocument/2006/relationships/image" Target="../media/image32.jpeg"/><Relationship Id="rId1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7.bin"/><Relationship Id="rId5" Type="http://schemas.openxmlformats.org/officeDocument/2006/relationships/image" Target="../media/image38.jpe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jpeg"/></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50.emf"/><Relationship Id="rId18" Type="http://schemas.openxmlformats.org/officeDocument/2006/relationships/oleObject" Target="../embeddings/oleObject15.bin"/><Relationship Id="rId26" Type="http://schemas.openxmlformats.org/officeDocument/2006/relationships/oleObject" Target="../embeddings/oleObject19.bin"/><Relationship Id="rId3" Type="http://schemas.openxmlformats.org/officeDocument/2006/relationships/notesSlide" Target="../notesSlides/notesSlide13.xml"/><Relationship Id="rId21" Type="http://schemas.openxmlformats.org/officeDocument/2006/relationships/image" Target="../media/image54.png"/><Relationship Id="rId7" Type="http://schemas.openxmlformats.org/officeDocument/2006/relationships/image" Target="../media/image47.emf"/><Relationship Id="rId12" Type="http://schemas.openxmlformats.org/officeDocument/2006/relationships/oleObject" Target="../embeddings/oleObject12.bin"/><Relationship Id="rId17" Type="http://schemas.openxmlformats.org/officeDocument/2006/relationships/image" Target="../media/image52.emf"/><Relationship Id="rId25" Type="http://schemas.openxmlformats.org/officeDocument/2006/relationships/image" Target="../media/image56.png"/><Relationship Id="rId2" Type="http://schemas.openxmlformats.org/officeDocument/2006/relationships/slideLayout" Target="../slideLayouts/slideLayout2.xml"/><Relationship Id="rId16" Type="http://schemas.openxmlformats.org/officeDocument/2006/relationships/oleObject" Target="../embeddings/oleObject14.bin"/><Relationship Id="rId20" Type="http://schemas.openxmlformats.org/officeDocument/2006/relationships/oleObject" Target="../embeddings/oleObject16.bin"/><Relationship Id="rId1" Type="http://schemas.openxmlformats.org/officeDocument/2006/relationships/vmlDrawing" Target="../drawings/vmlDrawing7.vml"/><Relationship Id="rId6" Type="http://schemas.openxmlformats.org/officeDocument/2006/relationships/oleObject" Target="../embeddings/oleObject9.bin"/><Relationship Id="rId11" Type="http://schemas.openxmlformats.org/officeDocument/2006/relationships/image" Target="../media/image49.emf"/><Relationship Id="rId24" Type="http://schemas.openxmlformats.org/officeDocument/2006/relationships/oleObject" Target="../embeddings/oleObject18.bin"/><Relationship Id="rId5" Type="http://schemas.openxmlformats.org/officeDocument/2006/relationships/image" Target="../media/image46.wmf"/><Relationship Id="rId15" Type="http://schemas.openxmlformats.org/officeDocument/2006/relationships/image" Target="../media/image51.wmf"/><Relationship Id="rId23" Type="http://schemas.openxmlformats.org/officeDocument/2006/relationships/image" Target="../media/image55.png"/><Relationship Id="rId10" Type="http://schemas.openxmlformats.org/officeDocument/2006/relationships/oleObject" Target="../embeddings/oleObject11.bin"/><Relationship Id="rId19" Type="http://schemas.openxmlformats.org/officeDocument/2006/relationships/image" Target="../media/image53.wmf"/><Relationship Id="rId4" Type="http://schemas.openxmlformats.org/officeDocument/2006/relationships/oleObject" Target="../embeddings/oleObject8.bin"/><Relationship Id="rId9" Type="http://schemas.openxmlformats.org/officeDocument/2006/relationships/image" Target="../media/image48.wmf"/><Relationship Id="rId14" Type="http://schemas.openxmlformats.org/officeDocument/2006/relationships/oleObject" Target="../embeddings/oleObject13.bin"/><Relationship Id="rId22" Type="http://schemas.openxmlformats.org/officeDocument/2006/relationships/oleObject" Target="../embeddings/oleObject17.bin"/></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61.wmf"/><Relationship Id="rId18" Type="http://schemas.openxmlformats.org/officeDocument/2006/relationships/oleObject" Target="../embeddings/oleObject27.bin"/><Relationship Id="rId3" Type="http://schemas.openxmlformats.org/officeDocument/2006/relationships/notesSlide" Target="../notesSlides/notesSlide15.xml"/><Relationship Id="rId7" Type="http://schemas.openxmlformats.org/officeDocument/2006/relationships/image" Target="../media/image58.emf"/><Relationship Id="rId12" Type="http://schemas.openxmlformats.org/officeDocument/2006/relationships/oleObject" Target="../embeddings/oleObject24.bin"/><Relationship Id="rId17" Type="http://schemas.openxmlformats.org/officeDocument/2006/relationships/image" Target="../media/image63.emf"/><Relationship Id="rId2" Type="http://schemas.openxmlformats.org/officeDocument/2006/relationships/slideLayout" Target="../slideLayouts/slideLayout4.xml"/><Relationship Id="rId16" Type="http://schemas.openxmlformats.org/officeDocument/2006/relationships/oleObject" Target="../embeddings/oleObject26.bin"/><Relationship Id="rId1" Type="http://schemas.openxmlformats.org/officeDocument/2006/relationships/vmlDrawing" Target="../drawings/vmlDrawing8.vml"/><Relationship Id="rId6" Type="http://schemas.openxmlformats.org/officeDocument/2006/relationships/oleObject" Target="../embeddings/oleObject21.bin"/><Relationship Id="rId11" Type="http://schemas.openxmlformats.org/officeDocument/2006/relationships/image" Target="../media/image60.emf"/><Relationship Id="rId5" Type="http://schemas.openxmlformats.org/officeDocument/2006/relationships/image" Target="../media/image57.emf"/><Relationship Id="rId15" Type="http://schemas.openxmlformats.org/officeDocument/2006/relationships/image" Target="../media/image62.emf"/><Relationship Id="rId10" Type="http://schemas.openxmlformats.org/officeDocument/2006/relationships/oleObject" Target="../embeddings/oleObject23.bin"/><Relationship Id="rId19" Type="http://schemas.openxmlformats.org/officeDocument/2006/relationships/image" Target="../media/image64.emf"/><Relationship Id="rId4" Type="http://schemas.openxmlformats.org/officeDocument/2006/relationships/oleObject" Target="../embeddings/oleObject20.bin"/><Relationship Id="rId9" Type="http://schemas.openxmlformats.org/officeDocument/2006/relationships/image" Target="../media/image59.emf"/><Relationship Id="rId14" Type="http://schemas.openxmlformats.org/officeDocument/2006/relationships/oleObject" Target="../embeddings/oleObject25.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30.bin"/><Relationship Id="rId13" Type="http://schemas.openxmlformats.org/officeDocument/2006/relationships/image" Target="../media/image67.emf"/><Relationship Id="rId18" Type="http://schemas.openxmlformats.org/officeDocument/2006/relationships/oleObject" Target="../embeddings/oleObject35.bin"/><Relationship Id="rId26" Type="http://schemas.openxmlformats.org/officeDocument/2006/relationships/oleObject" Target="../embeddings/oleObject39.bin"/><Relationship Id="rId3" Type="http://schemas.openxmlformats.org/officeDocument/2006/relationships/notesSlide" Target="../notesSlides/notesSlide16.xml"/><Relationship Id="rId21" Type="http://schemas.openxmlformats.org/officeDocument/2006/relationships/image" Target="../media/image54.png"/><Relationship Id="rId7" Type="http://schemas.openxmlformats.org/officeDocument/2006/relationships/image" Target="../media/image65.emf"/><Relationship Id="rId12" Type="http://schemas.openxmlformats.org/officeDocument/2006/relationships/oleObject" Target="../embeddings/oleObject32.bin"/><Relationship Id="rId17" Type="http://schemas.openxmlformats.org/officeDocument/2006/relationships/image" Target="../media/image68.emf"/><Relationship Id="rId25" Type="http://schemas.openxmlformats.org/officeDocument/2006/relationships/image" Target="../media/image56.png"/><Relationship Id="rId2" Type="http://schemas.openxmlformats.org/officeDocument/2006/relationships/slideLayout" Target="../slideLayouts/slideLayout2.xml"/><Relationship Id="rId16" Type="http://schemas.openxmlformats.org/officeDocument/2006/relationships/oleObject" Target="../embeddings/oleObject34.bin"/><Relationship Id="rId20" Type="http://schemas.openxmlformats.org/officeDocument/2006/relationships/oleObject" Target="../embeddings/oleObject36.bin"/><Relationship Id="rId1" Type="http://schemas.openxmlformats.org/officeDocument/2006/relationships/vmlDrawing" Target="../drawings/vmlDrawing9.vml"/><Relationship Id="rId6" Type="http://schemas.openxmlformats.org/officeDocument/2006/relationships/oleObject" Target="../embeddings/oleObject29.bin"/><Relationship Id="rId11" Type="http://schemas.openxmlformats.org/officeDocument/2006/relationships/image" Target="../media/image66.emf"/><Relationship Id="rId24" Type="http://schemas.openxmlformats.org/officeDocument/2006/relationships/oleObject" Target="../embeddings/oleObject38.bin"/><Relationship Id="rId5" Type="http://schemas.openxmlformats.org/officeDocument/2006/relationships/image" Target="../media/image46.wmf"/><Relationship Id="rId15" Type="http://schemas.openxmlformats.org/officeDocument/2006/relationships/image" Target="../media/image51.wmf"/><Relationship Id="rId23" Type="http://schemas.openxmlformats.org/officeDocument/2006/relationships/image" Target="../media/image55.png"/><Relationship Id="rId10" Type="http://schemas.openxmlformats.org/officeDocument/2006/relationships/oleObject" Target="../embeddings/oleObject31.bin"/><Relationship Id="rId19" Type="http://schemas.openxmlformats.org/officeDocument/2006/relationships/image" Target="../media/image53.wmf"/><Relationship Id="rId4" Type="http://schemas.openxmlformats.org/officeDocument/2006/relationships/oleObject" Target="../embeddings/oleObject28.bin"/><Relationship Id="rId9" Type="http://schemas.openxmlformats.org/officeDocument/2006/relationships/image" Target="../media/image48.wmf"/><Relationship Id="rId14" Type="http://schemas.openxmlformats.org/officeDocument/2006/relationships/oleObject" Target="../embeddings/oleObject33.bin"/><Relationship Id="rId22" Type="http://schemas.openxmlformats.org/officeDocument/2006/relationships/oleObject" Target="../embeddings/oleObject37.bin"/></Relationships>
</file>

<file path=ppt/slides/_rels/slide21.xml.rels><?xml version="1.0" encoding="UTF-8" standalone="yes"?>
<Relationships xmlns="http://schemas.openxmlformats.org/package/2006/relationships"><Relationship Id="rId8" Type="http://schemas.openxmlformats.org/officeDocument/2006/relationships/image" Target="../media/image70.emf"/><Relationship Id="rId3" Type="http://schemas.openxmlformats.org/officeDocument/2006/relationships/notesSlide" Target="../notesSlides/notesSlide17.xml"/><Relationship Id="rId7" Type="http://schemas.openxmlformats.org/officeDocument/2006/relationships/oleObject" Target="../embeddings/oleObject41.bin"/><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image" Target="../media/image69.emf"/><Relationship Id="rId5" Type="http://schemas.openxmlformats.org/officeDocument/2006/relationships/oleObject" Target="../embeddings/oleObject40.bin"/><Relationship Id="rId4" Type="http://schemas.openxmlformats.org/officeDocument/2006/relationships/image" Target="../media/image71.jpeg"/></Relationships>
</file>

<file path=ppt/slides/_rels/slide22.xml.rels><?xml version="1.0" encoding="UTF-8" standalone="yes"?>
<Relationships xmlns="http://schemas.openxmlformats.org/package/2006/relationships"><Relationship Id="rId8" Type="http://schemas.openxmlformats.org/officeDocument/2006/relationships/image" Target="../media/image73.wmf"/><Relationship Id="rId3" Type="http://schemas.openxmlformats.org/officeDocument/2006/relationships/notesSlide" Target="../notesSlides/notesSlide18.xml"/><Relationship Id="rId7" Type="http://schemas.openxmlformats.org/officeDocument/2006/relationships/oleObject" Target="../embeddings/oleObject43.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72.wmf"/><Relationship Id="rId5" Type="http://schemas.openxmlformats.org/officeDocument/2006/relationships/oleObject" Target="../embeddings/oleObject42.bin"/><Relationship Id="rId4" Type="http://schemas.openxmlformats.org/officeDocument/2006/relationships/image" Target="../media/image74.png"/><Relationship Id="rId9" Type="http://schemas.openxmlformats.org/officeDocument/2006/relationships/image" Target="../media/image75.png"/></Relationships>
</file>

<file path=ppt/slides/_rels/slide2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46.bin"/><Relationship Id="rId13" Type="http://schemas.openxmlformats.org/officeDocument/2006/relationships/image" Target="../media/image82.emf"/><Relationship Id="rId18" Type="http://schemas.openxmlformats.org/officeDocument/2006/relationships/oleObject" Target="../embeddings/oleObject51.bin"/><Relationship Id="rId26" Type="http://schemas.openxmlformats.org/officeDocument/2006/relationships/oleObject" Target="../embeddings/oleObject55.bin"/><Relationship Id="rId3" Type="http://schemas.openxmlformats.org/officeDocument/2006/relationships/notesSlide" Target="../notesSlides/notesSlide20.xml"/><Relationship Id="rId21" Type="http://schemas.openxmlformats.org/officeDocument/2006/relationships/image" Target="../media/image54.png"/><Relationship Id="rId7" Type="http://schemas.openxmlformats.org/officeDocument/2006/relationships/image" Target="../media/image80.emf"/><Relationship Id="rId12" Type="http://schemas.openxmlformats.org/officeDocument/2006/relationships/oleObject" Target="../embeddings/oleObject48.bin"/><Relationship Id="rId17" Type="http://schemas.openxmlformats.org/officeDocument/2006/relationships/image" Target="../media/image83.emf"/><Relationship Id="rId25" Type="http://schemas.openxmlformats.org/officeDocument/2006/relationships/image" Target="../media/image56.png"/><Relationship Id="rId2" Type="http://schemas.openxmlformats.org/officeDocument/2006/relationships/slideLayout" Target="../slideLayouts/slideLayout2.xml"/><Relationship Id="rId16" Type="http://schemas.openxmlformats.org/officeDocument/2006/relationships/oleObject" Target="../embeddings/oleObject50.bin"/><Relationship Id="rId20" Type="http://schemas.openxmlformats.org/officeDocument/2006/relationships/oleObject" Target="../embeddings/oleObject52.bin"/><Relationship Id="rId1" Type="http://schemas.openxmlformats.org/officeDocument/2006/relationships/vmlDrawing" Target="../drawings/vmlDrawing12.vml"/><Relationship Id="rId6" Type="http://schemas.openxmlformats.org/officeDocument/2006/relationships/oleObject" Target="../embeddings/oleObject45.bin"/><Relationship Id="rId11" Type="http://schemas.openxmlformats.org/officeDocument/2006/relationships/image" Target="../media/image81.emf"/><Relationship Id="rId24" Type="http://schemas.openxmlformats.org/officeDocument/2006/relationships/oleObject" Target="../embeddings/oleObject54.bin"/><Relationship Id="rId5" Type="http://schemas.openxmlformats.org/officeDocument/2006/relationships/image" Target="../media/image46.wmf"/><Relationship Id="rId15" Type="http://schemas.openxmlformats.org/officeDocument/2006/relationships/image" Target="../media/image51.wmf"/><Relationship Id="rId23" Type="http://schemas.openxmlformats.org/officeDocument/2006/relationships/image" Target="../media/image55.png"/><Relationship Id="rId10" Type="http://schemas.openxmlformats.org/officeDocument/2006/relationships/oleObject" Target="../embeddings/oleObject47.bin"/><Relationship Id="rId19" Type="http://schemas.openxmlformats.org/officeDocument/2006/relationships/image" Target="../media/image53.wmf"/><Relationship Id="rId4" Type="http://schemas.openxmlformats.org/officeDocument/2006/relationships/oleObject" Target="../embeddings/oleObject44.bin"/><Relationship Id="rId9" Type="http://schemas.openxmlformats.org/officeDocument/2006/relationships/image" Target="../media/image48.wmf"/><Relationship Id="rId14" Type="http://schemas.openxmlformats.org/officeDocument/2006/relationships/oleObject" Target="../embeddings/oleObject49.bin"/><Relationship Id="rId22" Type="http://schemas.openxmlformats.org/officeDocument/2006/relationships/oleObject" Target="../embeddings/oleObject53.bin"/></Relationships>
</file>

<file path=ppt/slides/_rels/slide26.xml.rels><?xml version="1.0" encoding="UTF-8" standalone="yes"?>
<Relationships xmlns="http://schemas.openxmlformats.org/package/2006/relationships"><Relationship Id="rId8" Type="http://schemas.openxmlformats.org/officeDocument/2006/relationships/image" Target="../media/image85.wmf"/><Relationship Id="rId3" Type="http://schemas.openxmlformats.org/officeDocument/2006/relationships/notesSlide" Target="../notesSlides/notesSlide21.xml"/><Relationship Id="rId7" Type="http://schemas.openxmlformats.org/officeDocument/2006/relationships/oleObject" Target="../embeddings/oleObject57.bin"/><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87.png"/><Relationship Id="rId5" Type="http://schemas.openxmlformats.org/officeDocument/2006/relationships/image" Target="../media/image84.emf"/><Relationship Id="rId10" Type="http://schemas.openxmlformats.org/officeDocument/2006/relationships/image" Target="../media/image86.wmf"/><Relationship Id="rId4" Type="http://schemas.openxmlformats.org/officeDocument/2006/relationships/oleObject" Target="../embeddings/oleObject56.bin"/><Relationship Id="rId9" Type="http://schemas.openxmlformats.org/officeDocument/2006/relationships/oleObject" Target="../embeddings/oleObject58.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90.wmf"/><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image" Target="../media/image89.png"/><Relationship Id="rId5" Type="http://schemas.openxmlformats.org/officeDocument/2006/relationships/image" Target="../media/image88.wmf"/><Relationship Id="rId4" Type="http://schemas.openxmlformats.org/officeDocument/2006/relationships/oleObject" Target="../embeddings/oleObject59.bin"/></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62.bin"/><Relationship Id="rId13" Type="http://schemas.openxmlformats.org/officeDocument/2006/relationships/image" Target="../media/image97.emf"/><Relationship Id="rId18" Type="http://schemas.openxmlformats.org/officeDocument/2006/relationships/oleObject" Target="../embeddings/oleObject67.bin"/><Relationship Id="rId26" Type="http://schemas.openxmlformats.org/officeDocument/2006/relationships/oleObject" Target="../embeddings/oleObject71.bin"/><Relationship Id="rId3" Type="http://schemas.openxmlformats.org/officeDocument/2006/relationships/notesSlide" Target="../notesSlides/notesSlide23.xml"/><Relationship Id="rId21" Type="http://schemas.openxmlformats.org/officeDocument/2006/relationships/image" Target="../media/image54.png"/><Relationship Id="rId7" Type="http://schemas.openxmlformats.org/officeDocument/2006/relationships/image" Target="../media/image95.emf"/><Relationship Id="rId12" Type="http://schemas.openxmlformats.org/officeDocument/2006/relationships/oleObject" Target="../embeddings/oleObject64.bin"/><Relationship Id="rId17" Type="http://schemas.openxmlformats.org/officeDocument/2006/relationships/image" Target="../media/image98.emf"/><Relationship Id="rId25" Type="http://schemas.openxmlformats.org/officeDocument/2006/relationships/image" Target="../media/image56.png"/><Relationship Id="rId2" Type="http://schemas.openxmlformats.org/officeDocument/2006/relationships/slideLayout" Target="../slideLayouts/slideLayout2.xml"/><Relationship Id="rId16" Type="http://schemas.openxmlformats.org/officeDocument/2006/relationships/oleObject" Target="../embeddings/oleObject66.bin"/><Relationship Id="rId20" Type="http://schemas.openxmlformats.org/officeDocument/2006/relationships/oleObject" Target="../embeddings/oleObject68.bin"/><Relationship Id="rId1" Type="http://schemas.openxmlformats.org/officeDocument/2006/relationships/vmlDrawing" Target="../drawings/vmlDrawing15.vml"/><Relationship Id="rId6" Type="http://schemas.openxmlformats.org/officeDocument/2006/relationships/oleObject" Target="../embeddings/oleObject61.bin"/><Relationship Id="rId11" Type="http://schemas.openxmlformats.org/officeDocument/2006/relationships/image" Target="../media/image96.emf"/><Relationship Id="rId24" Type="http://schemas.openxmlformats.org/officeDocument/2006/relationships/oleObject" Target="../embeddings/oleObject70.bin"/><Relationship Id="rId5" Type="http://schemas.openxmlformats.org/officeDocument/2006/relationships/image" Target="../media/image46.wmf"/><Relationship Id="rId15" Type="http://schemas.openxmlformats.org/officeDocument/2006/relationships/image" Target="../media/image51.wmf"/><Relationship Id="rId23" Type="http://schemas.openxmlformats.org/officeDocument/2006/relationships/image" Target="../media/image55.png"/><Relationship Id="rId10" Type="http://schemas.openxmlformats.org/officeDocument/2006/relationships/oleObject" Target="../embeddings/oleObject63.bin"/><Relationship Id="rId19" Type="http://schemas.openxmlformats.org/officeDocument/2006/relationships/image" Target="../media/image53.wmf"/><Relationship Id="rId4" Type="http://schemas.openxmlformats.org/officeDocument/2006/relationships/oleObject" Target="../embeddings/oleObject60.bin"/><Relationship Id="rId9" Type="http://schemas.openxmlformats.org/officeDocument/2006/relationships/image" Target="../media/image48.wmf"/><Relationship Id="rId14" Type="http://schemas.openxmlformats.org/officeDocument/2006/relationships/oleObject" Target="../embeddings/oleObject65.bin"/><Relationship Id="rId22" Type="http://schemas.openxmlformats.org/officeDocument/2006/relationships/oleObject" Target="../embeddings/oleObject69.bin"/></Relationships>
</file>

<file path=ppt/slides/_rels/slide31.xml.rels><?xml version="1.0" encoding="UTF-8" standalone="yes"?>
<Relationships xmlns="http://schemas.openxmlformats.org/package/2006/relationships"><Relationship Id="rId8" Type="http://schemas.openxmlformats.org/officeDocument/2006/relationships/image" Target="../media/image100.wmf"/><Relationship Id="rId3" Type="http://schemas.openxmlformats.org/officeDocument/2006/relationships/notesSlide" Target="../notesSlides/notesSlide24.xml"/><Relationship Id="rId7" Type="http://schemas.openxmlformats.org/officeDocument/2006/relationships/oleObject" Target="../embeddings/oleObject73.bin"/><Relationship Id="rId2" Type="http://schemas.openxmlformats.org/officeDocument/2006/relationships/slideLayout" Target="../slideLayouts/slideLayout4.xml"/><Relationship Id="rId1" Type="http://schemas.openxmlformats.org/officeDocument/2006/relationships/vmlDrawing" Target="../drawings/vmlDrawing16.vml"/><Relationship Id="rId6" Type="http://schemas.openxmlformats.org/officeDocument/2006/relationships/image" Target="../media/image101.png"/><Relationship Id="rId5" Type="http://schemas.openxmlformats.org/officeDocument/2006/relationships/image" Target="../media/image99.emf"/><Relationship Id="rId4" Type="http://schemas.openxmlformats.org/officeDocument/2006/relationships/oleObject" Target="../embeddings/oleObject72.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vmlDrawing" Target="../drawings/vmlDrawing17.vml"/><Relationship Id="rId6" Type="http://schemas.openxmlformats.org/officeDocument/2006/relationships/image" Target="../media/image102.wmf"/><Relationship Id="rId5" Type="http://schemas.openxmlformats.org/officeDocument/2006/relationships/oleObject" Target="../embeddings/oleObject74.bin"/><Relationship Id="rId4" Type="http://schemas.openxmlformats.org/officeDocument/2006/relationships/image" Target="../media/image103.wmf"/></Relationships>
</file>

<file path=ppt/slides/_rels/slide33.xml.rels><?xml version="1.0" encoding="UTF-8" standalone="yes"?>
<Relationships xmlns="http://schemas.openxmlformats.org/package/2006/relationships"><Relationship Id="rId8" Type="http://schemas.openxmlformats.org/officeDocument/2006/relationships/image" Target="../media/image105.wmf"/><Relationship Id="rId3" Type="http://schemas.openxmlformats.org/officeDocument/2006/relationships/notesSlide" Target="../notesSlides/notesSlide26.xml"/><Relationship Id="rId7" Type="http://schemas.openxmlformats.org/officeDocument/2006/relationships/oleObject" Target="../embeddings/oleObject75.bin"/><Relationship Id="rId2" Type="http://schemas.openxmlformats.org/officeDocument/2006/relationships/slideLayout" Target="../slideLayouts/slideLayout6.xml"/><Relationship Id="rId1" Type="http://schemas.openxmlformats.org/officeDocument/2006/relationships/vmlDrawing" Target="../drawings/vmlDrawing18.vml"/><Relationship Id="rId6" Type="http://schemas.openxmlformats.org/officeDocument/2006/relationships/image" Target="../media/image104.emf"/><Relationship Id="rId5" Type="http://schemas.openxmlformats.org/officeDocument/2006/relationships/oleObject" Target="../embeddings/Microsoft_Word_97_-_2003_Document1.doc"/><Relationship Id="rId10" Type="http://schemas.openxmlformats.org/officeDocument/2006/relationships/oleObject" Target="../embeddings/oleObject77.bin"/><Relationship Id="rId4" Type="http://schemas.openxmlformats.org/officeDocument/2006/relationships/image" Target="../media/image106.wmf"/><Relationship Id="rId9" Type="http://schemas.openxmlformats.org/officeDocument/2006/relationships/oleObject" Target="../embeddings/oleObject76.bin"/></Relationships>
</file>

<file path=ppt/slides/_rels/slide34.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35.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notesSlide" Target="../notesSlides/notesSlide28.xml"/><Relationship Id="rId7" Type="http://schemas.openxmlformats.org/officeDocument/2006/relationships/image" Target="../media/image113.png"/><Relationship Id="rId2" Type="http://schemas.openxmlformats.org/officeDocument/2006/relationships/slideLayout" Target="../slideLayouts/slideLayout12.xml"/><Relationship Id="rId1" Type="http://schemas.openxmlformats.org/officeDocument/2006/relationships/vmlDrawing" Target="../drawings/vmlDrawing19.vml"/><Relationship Id="rId6" Type="http://schemas.openxmlformats.org/officeDocument/2006/relationships/image" Target="../media/image112.png"/><Relationship Id="rId5" Type="http://schemas.openxmlformats.org/officeDocument/2006/relationships/image" Target="../media/image100.wmf"/><Relationship Id="rId4" Type="http://schemas.openxmlformats.org/officeDocument/2006/relationships/oleObject" Target="../embeddings/oleObject78.bin"/></Relationships>
</file>

<file path=ppt/slides/_rels/slide3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3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4.png"/><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22.gi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image" Target="../media/image127.wmf"/><Relationship Id="rId3" Type="http://schemas.openxmlformats.org/officeDocument/2006/relationships/image" Target="../media/image123.wmf"/><Relationship Id="rId7" Type="http://schemas.openxmlformats.org/officeDocument/2006/relationships/image" Target="../media/image113.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25.png"/><Relationship Id="rId10" Type="http://schemas.openxmlformats.org/officeDocument/2006/relationships/image" Target="../media/image129.wmf"/><Relationship Id="rId4" Type="http://schemas.openxmlformats.org/officeDocument/2006/relationships/image" Target="../media/image124.png"/><Relationship Id="rId9" Type="http://schemas.openxmlformats.org/officeDocument/2006/relationships/image" Target="../media/image128.wmf"/></Relationships>
</file>

<file path=ppt/slides/_rels/slide45.xml.rels><?xml version="1.0" encoding="UTF-8" standalone="yes"?>
<Relationships xmlns="http://schemas.openxmlformats.org/package/2006/relationships"><Relationship Id="rId8" Type="http://schemas.openxmlformats.org/officeDocument/2006/relationships/image" Target="../media/image131.wmf"/><Relationship Id="rId13" Type="http://schemas.openxmlformats.org/officeDocument/2006/relationships/oleObject" Target="../embeddings/oleObject83.bin"/><Relationship Id="rId3" Type="http://schemas.openxmlformats.org/officeDocument/2006/relationships/notesSlide" Target="../notesSlides/notesSlide34.xml"/><Relationship Id="rId7" Type="http://schemas.openxmlformats.org/officeDocument/2006/relationships/oleObject" Target="../embeddings/oleObject80.bin"/><Relationship Id="rId12" Type="http://schemas.openxmlformats.org/officeDocument/2006/relationships/image" Target="../media/image133.wmf"/><Relationship Id="rId2" Type="http://schemas.openxmlformats.org/officeDocument/2006/relationships/slideLayout" Target="../slideLayouts/slideLayout6.xml"/><Relationship Id="rId1" Type="http://schemas.openxmlformats.org/officeDocument/2006/relationships/vmlDrawing" Target="../drawings/vmlDrawing20.vml"/><Relationship Id="rId6" Type="http://schemas.openxmlformats.org/officeDocument/2006/relationships/image" Target="../media/image130.wmf"/><Relationship Id="rId11" Type="http://schemas.openxmlformats.org/officeDocument/2006/relationships/oleObject" Target="../embeddings/oleObject82.bin"/><Relationship Id="rId5" Type="http://schemas.openxmlformats.org/officeDocument/2006/relationships/oleObject" Target="../embeddings/oleObject79.bin"/><Relationship Id="rId10" Type="http://schemas.openxmlformats.org/officeDocument/2006/relationships/image" Target="../media/image132.wmf"/><Relationship Id="rId4" Type="http://schemas.openxmlformats.org/officeDocument/2006/relationships/image" Target="../media/image135.png"/><Relationship Id="rId9" Type="http://schemas.openxmlformats.org/officeDocument/2006/relationships/oleObject" Target="../embeddings/oleObject81.bin"/><Relationship Id="rId14" Type="http://schemas.openxmlformats.org/officeDocument/2006/relationships/image" Target="../media/image134.wmf"/></Relationships>
</file>

<file path=ppt/slides/_rels/slide4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11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113.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jpeg"/><Relationship Id="rId4" Type="http://schemas.openxmlformats.org/officeDocument/2006/relationships/image" Target="../media/image144.wmf"/></Relationships>
</file>

<file path=ppt/slides/_rels/slide53.xml.rels><?xml version="1.0" encoding="UTF-8" standalone="yes"?>
<Relationships xmlns="http://schemas.openxmlformats.org/package/2006/relationships"><Relationship Id="rId3" Type="http://schemas.openxmlformats.org/officeDocument/2006/relationships/image" Target="../media/image147.wm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48.wm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151.png"/><Relationship Id="rId5" Type="http://schemas.openxmlformats.org/officeDocument/2006/relationships/image" Target="../media/image150.wmf"/><Relationship Id="rId4" Type="http://schemas.openxmlformats.org/officeDocument/2006/relationships/image" Target="../media/image149.wmf"/></Relationships>
</file>

<file path=ppt/slides/_rels/slide56.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159.wmf"/><Relationship Id="rId2" Type="http://schemas.openxmlformats.org/officeDocument/2006/relationships/slideLayout" Target="../slideLayouts/slideLayout15.xml"/><Relationship Id="rId1" Type="http://schemas.openxmlformats.org/officeDocument/2006/relationships/vmlDrawing" Target="../drawings/vmlDrawing21.vml"/><Relationship Id="rId6" Type="http://schemas.openxmlformats.org/officeDocument/2006/relationships/oleObject" Target="../embeddings/oleObject85.bin"/><Relationship Id="rId5" Type="http://schemas.openxmlformats.org/officeDocument/2006/relationships/image" Target="../media/image158.wmf"/><Relationship Id="rId4" Type="http://schemas.openxmlformats.org/officeDocument/2006/relationships/oleObject" Target="../embeddings/oleObject84.bin"/></Relationships>
</file>

<file path=ppt/slides/_rels/slide58.xml.rels><?xml version="1.0" encoding="UTF-8" standalone="yes"?>
<Relationships xmlns="http://schemas.openxmlformats.org/package/2006/relationships"><Relationship Id="rId3" Type="http://schemas.openxmlformats.org/officeDocument/2006/relationships/image" Target="../media/image160.wmf"/><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161.wmf"/></Relationships>
</file>

<file path=ppt/slides/_rels/slide59.xml.rels><?xml version="1.0" encoding="UTF-8" standalone="yes"?>
<Relationships xmlns="http://schemas.openxmlformats.org/package/2006/relationships"><Relationship Id="rId2" Type="http://schemas.openxmlformats.org/officeDocument/2006/relationships/image" Target="../media/image162.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163.w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165.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166.emf"/><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oleObject" Target="../embeddings/oleObject86.bin"/><Relationship Id="rId5" Type="http://schemas.openxmlformats.org/officeDocument/2006/relationships/image" Target="../media/image168.png"/><Relationship Id="rId4" Type="http://schemas.openxmlformats.org/officeDocument/2006/relationships/image" Target="../media/image167.jpeg"/></Relationships>
</file>

<file path=ppt/slides/_rels/slide6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113.png"/><Relationship Id="rId4" Type="http://schemas.openxmlformats.org/officeDocument/2006/relationships/image" Target="../media/image170.jpeg"/></Relationships>
</file>

<file path=ppt/slides/_rels/slide66.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8.emf"/><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0.png"/><Relationship Id="rId4" Type="http://schemas.openxmlformats.org/officeDocument/2006/relationships/image" Target="../media/image9.w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11.emf"/><Relationship Id="rId5" Type="http://schemas.openxmlformats.org/officeDocument/2006/relationships/oleObject" Target="../embeddings/oleObject3.bin"/><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0202" name="Picture 10" descr="aerial-BNL2"/>
          <p:cNvPicPr>
            <a:picLocks noChangeAspect="1" noChangeArrowheads="1"/>
          </p:cNvPicPr>
          <p:nvPr/>
        </p:nvPicPr>
        <p:blipFill>
          <a:blip r:embed="rId3" cstate="print">
            <a:lum bright="-20000"/>
          </a:blip>
          <a:srcRect l="6194"/>
          <a:stretch>
            <a:fillRect/>
          </a:stretch>
        </p:blipFill>
        <p:spPr bwMode="auto">
          <a:xfrm>
            <a:off x="304800" y="533400"/>
            <a:ext cx="8610600" cy="5859463"/>
          </a:xfrm>
          <a:prstGeom prst="rect">
            <a:avLst/>
          </a:prstGeom>
          <a:noFill/>
          <a:ln w="9525">
            <a:noFill/>
            <a:miter lim="800000"/>
            <a:headEnd/>
            <a:tailEnd/>
          </a:ln>
        </p:spPr>
      </p:pic>
      <p:sp>
        <p:nvSpPr>
          <p:cNvPr id="1160203" name="Rectangle 11"/>
          <p:cNvSpPr>
            <a:spLocks noChangeArrowheads="1"/>
          </p:cNvSpPr>
          <p:nvPr/>
        </p:nvSpPr>
        <p:spPr bwMode="auto">
          <a:xfrm>
            <a:off x="304800" y="522288"/>
            <a:ext cx="8610600" cy="5867400"/>
          </a:xfrm>
          <a:prstGeom prst="rect">
            <a:avLst/>
          </a:prstGeom>
          <a:solidFill>
            <a:srgbClr val="333333">
              <a:alpha val="60001"/>
            </a:srgbClr>
          </a:solidFill>
          <a:ln w="9525">
            <a:noFill/>
            <a:miter lim="800000"/>
            <a:headEnd/>
            <a:tailEnd/>
          </a:ln>
          <a:effectLst/>
        </p:spPr>
        <p:txBody>
          <a:bodyPr wrap="none" anchor="ctr"/>
          <a:lstStyle/>
          <a:p>
            <a:endParaRPr lang="it-IT">
              <a:solidFill>
                <a:schemeClr val="tx1"/>
              </a:solidFill>
              <a:latin typeface="GulimChe" pitchFamily="49" charset="-127"/>
            </a:endParaRPr>
          </a:p>
        </p:txBody>
      </p:sp>
      <p:sp>
        <p:nvSpPr>
          <p:cNvPr id="1160196" name="Rectangle 4"/>
          <p:cNvSpPr>
            <a:spLocks noGrp="1" noChangeArrowheads="1"/>
          </p:cNvSpPr>
          <p:nvPr>
            <p:ph type="ctrTitle"/>
          </p:nvPr>
        </p:nvSpPr>
        <p:spPr>
          <a:xfrm>
            <a:off x="685800" y="1730375"/>
            <a:ext cx="7772400" cy="1470025"/>
          </a:xfrm>
        </p:spPr>
        <p:txBody>
          <a:bodyPr/>
          <a:lstStyle/>
          <a:p>
            <a:r>
              <a:rPr lang="en-US" b="1" dirty="0" smtClean="0">
                <a:effectLst>
                  <a:outerShdw blurRad="38100" dist="38100" dir="2700000" algn="tl">
                    <a:srgbClr val="000000"/>
                  </a:outerShdw>
                </a:effectLst>
              </a:rPr>
              <a:t>Investigating Proton Structure at the </a:t>
            </a:r>
            <a:br>
              <a:rPr lang="en-US" b="1" dirty="0" smtClean="0">
                <a:effectLst>
                  <a:outerShdw blurRad="38100" dist="38100" dir="2700000" algn="tl">
                    <a:srgbClr val="000000"/>
                  </a:outerShdw>
                </a:effectLst>
              </a:rPr>
            </a:br>
            <a:r>
              <a:rPr lang="en-US" b="1" dirty="0" smtClean="0">
                <a:effectLst>
                  <a:outerShdw blurRad="38100" dist="38100" dir="2700000" algn="tl">
                    <a:srgbClr val="000000"/>
                  </a:outerShdw>
                </a:effectLst>
              </a:rPr>
              <a:t>Relativistic Heavy Ion Collider</a:t>
            </a:r>
            <a:endParaRPr lang="en-US" b="1" dirty="0">
              <a:effectLst>
                <a:outerShdw blurRad="38100" dist="38100" dir="2700000" algn="tl">
                  <a:srgbClr val="000000"/>
                </a:outerShdw>
              </a:effectLst>
            </a:endParaRPr>
          </a:p>
        </p:txBody>
      </p:sp>
      <p:sp>
        <p:nvSpPr>
          <p:cNvPr id="1160198" name="Rectangle 6"/>
          <p:cNvSpPr>
            <a:spLocks noChangeArrowheads="1"/>
          </p:cNvSpPr>
          <p:nvPr/>
        </p:nvSpPr>
        <p:spPr bwMode="auto">
          <a:xfrm>
            <a:off x="1342572" y="4210050"/>
            <a:ext cx="6400800" cy="533400"/>
          </a:xfrm>
          <a:prstGeom prst="rect">
            <a:avLst/>
          </a:prstGeom>
          <a:noFill/>
          <a:ln w="9525">
            <a:noFill/>
            <a:miter lim="800000"/>
            <a:headEnd/>
            <a:tailEnd/>
          </a:ln>
          <a:effectLst/>
        </p:spPr>
        <p:txBody>
          <a:bodyPr/>
          <a:lstStyle/>
          <a:p>
            <a:pPr>
              <a:spcBef>
                <a:spcPct val="20000"/>
              </a:spcBef>
            </a:pPr>
            <a:r>
              <a:rPr lang="en-US" sz="2800" b="1" dirty="0" smtClean="0">
                <a:solidFill>
                  <a:srgbClr val="FFFF00"/>
                </a:solidFill>
                <a:effectLst>
                  <a:outerShdw blurRad="38100" dist="38100" dir="2700000" algn="tl">
                    <a:srgbClr val="000000"/>
                  </a:outerShdw>
                </a:effectLst>
              </a:rPr>
              <a:t>University of Michigan</a:t>
            </a:r>
            <a:endParaRPr lang="en-US" sz="2800" b="1" dirty="0">
              <a:solidFill>
                <a:srgbClr val="FFFF00"/>
              </a:solidFill>
              <a:effectLst>
                <a:outerShdw blurRad="38100" dist="38100" dir="2700000" algn="tl">
                  <a:srgbClr val="000000"/>
                </a:outerShdw>
              </a:effectLst>
            </a:endParaRPr>
          </a:p>
        </p:txBody>
      </p:sp>
      <p:sp>
        <p:nvSpPr>
          <p:cNvPr id="1160199" name="Text Box 7"/>
          <p:cNvSpPr txBox="1">
            <a:spLocks noChangeArrowheads="1"/>
          </p:cNvSpPr>
          <p:nvPr/>
        </p:nvSpPr>
        <p:spPr bwMode="auto">
          <a:xfrm>
            <a:off x="838200" y="3810000"/>
            <a:ext cx="7405688" cy="519112"/>
          </a:xfrm>
          <a:prstGeom prst="rect">
            <a:avLst/>
          </a:prstGeom>
          <a:noFill/>
          <a:ln w="9525">
            <a:noFill/>
            <a:miter lim="800000"/>
            <a:headEnd/>
            <a:tailEnd/>
          </a:ln>
          <a:effectLst/>
        </p:spPr>
        <p:txBody>
          <a:bodyPr>
            <a:spAutoFit/>
          </a:bodyPr>
          <a:lstStyle/>
          <a:p>
            <a:r>
              <a:rPr lang="en-US" sz="2800" b="1" dirty="0">
                <a:solidFill>
                  <a:srgbClr val="FFFF00"/>
                </a:solidFill>
                <a:effectLst>
                  <a:outerShdw blurRad="38100" dist="38100" dir="2700000" algn="tl">
                    <a:srgbClr val="000000"/>
                  </a:outerShdw>
                </a:effectLst>
              </a:rPr>
              <a:t>Christine Aidala</a:t>
            </a:r>
          </a:p>
        </p:txBody>
      </p:sp>
      <p:sp>
        <p:nvSpPr>
          <p:cNvPr id="1160200" name="Text Box 8"/>
          <p:cNvSpPr txBox="1">
            <a:spLocks noChangeArrowheads="1"/>
          </p:cNvSpPr>
          <p:nvPr/>
        </p:nvSpPr>
        <p:spPr bwMode="auto">
          <a:xfrm>
            <a:off x="3341490" y="5918200"/>
            <a:ext cx="2433680" cy="461665"/>
          </a:xfrm>
          <a:prstGeom prst="rect">
            <a:avLst/>
          </a:prstGeom>
          <a:noFill/>
          <a:ln w="9525">
            <a:noFill/>
            <a:miter lim="800000"/>
            <a:headEnd/>
            <a:tailEnd/>
          </a:ln>
          <a:effectLst/>
        </p:spPr>
        <p:txBody>
          <a:bodyPr wrap="none">
            <a:spAutoFit/>
          </a:bodyPr>
          <a:lstStyle/>
          <a:p>
            <a:pPr algn="l"/>
            <a:r>
              <a:rPr lang="en-US" b="1" dirty="0" smtClean="0">
                <a:solidFill>
                  <a:srgbClr val="FFFF00"/>
                </a:solidFill>
                <a:effectLst>
                  <a:outerShdw blurRad="38100" dist="38100" dir="2700000" algn="tl">
                    <a:srgbClr val="000000"/>
                  </a:outerShdw>
                </a:effectLst>
              </a:rPr>
              <a:t>January 30, 2013</a:t>
            </a:r>
            <a:endParaRPr lang="en-US" b="1" dirty="0">
              <a:solidFill>
                <a:srgbClr val="FFFF00"/>
              </a:solidFill>
              <a:effectLst>
                <a:outerShdw blurRad="38100" dist="38100" dir="2700000" algn="tl">
                  <a:srgbClr val="000000"/>
                </a:outerShdw>
              </a:effectLst>
            </a:endParaRPr>
          </a:p>
        </p:txBody>
      </p:sp>
      <p:sp>
        <p:nvSpPr>
          <p:cNvPr id="1160201" name="Text Box 9"/>
          <p:cNvSpPr txBox="1">
            <a:spLocks noChangeArrowheads="1"/>
          </p:cNvSpPr>
          <p:nvPr/>
        </p:nvSpPr>
        <p:spPr bwMode="auto">
          <a:xfrm>
            <a:off x="2971800" y="5562600"/>
            <a:ext cx="3279103" cy="461665"/>
          </a:xfrm>
          <a:prstGeom prst="rect">
            <a:avLst/>
          </a:prstGeom>
          <a:noFill/>
          <a:ln w="9525">
            <a:noFill/>
            <a:miter lim="800000"/>
            <a:headEnd/>
            <a:tailEnd/>
          </a:ln>
          <a:effectLst/>
        </p:spPr>
        <p:txBody>
          <a:bodyPr wrap="none">
            <a:spAutoFit/>
          </a:bodyPr>
          <a:lstStyle/>
          <a:p>
            <a:pPr algn="l"/>
            <a:r>
              <a:rPr lang="en-US" b="1" dirty="0" smtClean="0">
                <a:solidFill>
                  <a:srgbClr val="FFFF00"/>
                </a:solidFill>
                <a:effectLst>
                  <a:outerShdw blurRad="38100" dist="38100" dir="2700000" algn="tl">
                    <a:srgbClr val="000000"/>
                  </a:outerShdw>
                </a:effectLst>
              </a:rPr>
              <a:t>Wayne State University</a:t>
            </a:r>
            <a:endParaRPr lang="en-US" b="1" dirty="0">
              <a:solidFill>
                <a:srgbClr val="FFFF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28600" y="76200"/>
            <a:ext cx="8458200" cy="1143000"/>
          </a:xfrm>
        </p:spPr>
        <p:txBody>
          <a:bodyPr>
            <a:normAutofit fontScale="90000"/>
          </a:bodyPr>
          <a:lstStyle/>
          <a:p>
            <a:r>
              <a:rPr lang="en-US" dirty="0" smtClean="0"/>
              <a:t>The nascent era of quantitative QCD!</a:t>
            </a:r>
          </a:p>
        </p:txBody>
      </p:sp>
      <p:sp>
        <p:nvSpPr>
          <p:cNvPr id="3" name="Content Placeholder 2"/>
          <p:cNvSpPr>
            <a:spLocks noGrp="1"/>
          </p:cNvSpPr>
          <p:nvPr>
            <p:ph idx="1"/>
          </p:nvPr>
        </p:nvSpPr>
        <p:spPr>
          <a:xfrm>
            <a:off x="152400" y="1676400"/>
            <a:ext cx="8686800" cy="4876800"/>
          </a:xfrm>
        </p:spPr>
        <p:txBody>
          <a:bodyPr>
            <a:normAutofit fontScale="92500" lnSpcReduction="20000"/>
          </a:bodyPr>
          <a:lstStyle/>
          <a:p>
            <a:pPr>
              <a:defRPr/>
            </a:pPr>
            <a:r>
              <a:rPr lang="en-US" dirty="0" smtClean="0"/>
              <a:t>QCD: Discovery and development </a:t>
            </a:r>
          </a:p>
          <a:p>
            <a:pPr lvl="1">
              <a:defRPr/>
            </a:pPr>
            <a:r>
              <a:rPr lang="en-US" dirty="0" smtClean="0"/>
              <a:t>1973 </a:t>
            </a:r>
            <a:r>
              <a:rPr lang="en-US" dirty="0" smtClean="0">
                <a:sym typeface="Wingdings" pitchFamily="2" charset="2"/>
              </a:rPr>
              <a:t> ~2004</a:t>
            </a:r>
            <a:endParaRPr lang="en-US" dirty="0" smtClean="0"/>
          </a:p>
          <a:p>
            <a:pPr>
              <a:defRPr/>
            </a:pPr>
            <a:r>
              <a:rPr lang="en-US" dirty="0" smtClean="0"/>
              <a:t>Since 1990s starting to consider detailed internal QCD </a:t>
            </a:r>
            <a:r>
              <a:rPr lang="en-US" i="1" dirty="0" smtClean="0"/>
              <a:t>dynamics,</a:t>
            </a:r>
            <a:r>
              <a:rPr lang="en-US" dirty="0" smtClean="0"/>
              <a:t> going beyond traditional parton model ways of looking at hadrons—and perform phenomenological calculations using these new ideas/tools!</a:t>
            </a:r>
          </a:p>
          <a:p>
            <a:pPr lvl="1">
              <a:defRPr/>
            </a:pPr>
            <a:r>
              <a:rPr lang="en-US" dirty="0" smtClean="0"/>
              <a:t>Various </a:t>
            </a:r>
            <a:r>
              <a:rPr lang="en-US" i="1" dirty="0" err="1" smtClean="0"/>
              <a:t>resummation</a:t>
            </a:r>
            <a:r>
              <a:rPr lang="en-US" dirty="0" smtClean="0"/>
              <a:t> techniques</a:t>
            </a:r>
          </a:p>
          <a:p>
            <a:pPr lvl="1">
              <a:defRPr/>
            </a:pPr>
            <a:r>
              <a:rPr lang="en-US" i="1" dirty="0" smtClean="0"/>
              <a:t>Non-</a:t>
            </a:r>
            <a:r>
              <a:rPr lang="en-US" i="1" dirty="0" err="1" smtClean="0"/>
              <a:t>collinearity</a:t>
            </a:r>
            <a:r>
              <a:rPr lang="en-US" dirty="0" smtClean="0"/>
              <a:t> of partons with parent hadron</a:t>
            </a:r>
          </a:p>
          <a:p>
            <a:pPr lvl="1">
              <a:defRPr/>
            </a:pPr>
            <a:r>
              <a:rPr lang="en-US" dirty="0" smtClean="0"/>
              <a:t>Various </a:t>
            </a:r>
            <a:r>
              <a:rPr lang="en-US" i="1" dirty="0" smtClean="0"/>
              <a:t>effective field theories</a:t>
            </a:r>
            <a:r>
              <a:rPr lang="en-US" dirty="0" smtClean="0"/>
              <a:t>, e.g. Soft-Collinear Eff. Th.</a:t>
            </a:r>
            <a:endParaRPr lang="en-US" i="1" dirty="0" smtClean="0"/>
          </a:p>
          <a:p>
            <a:pPr lvl="1">
              <a:defRPr/>
            </a:pPr>
            <a:r>
              <a:rPr lang="en-US" i="1" dirty="0" smtClean="0"/>
              <a:t>Non-linear</a:t>
            </a:r>
            <a:r>
              <a:rPr lang="en-US" dirty="0" smtClean="0"/>
              <a:t> evolution at small momentum fractions</a:t>
            </a:r>
          </a:p>
          <a:p>
            <a:pPr>
              <a:defRPr/>
            </a:pPr>
            <a:endParaRPr lang="en-US" dirty="0"/>
          </a:p>
        </p:txBody>
      </p:sp>
      <p:sp>
        <p:nvSpPr>
          <p:cNvPr id="19460" name="Footer Placeholder 3"/>
          <p:cNvSpPr>
            <a:spLocks noGrp="1"/>
          </p:cNvSpPr>
          <p:nvPr>
            <p:ph type="ftr" sz="quarter" idx="11"/>
          </p:nvPr>
        </p:nvSpPr>
        <p:spPr>
          <a:noFill/>
        </p:spPr>
        <p:txBody>
          <a:bodyPr/>
          <a:lstStyle/>
          <a:p>
            <a:r>
              <a:rPr lang="en-US" smtClean="0"/>
              <a:t>C. Aidala, Wayne State, January 30, 2013</a:t>
            </a:r>
            <a:endParaRPr lang="en-US"/>
          </a:p>
        </p:txBody>
      </p:sp>
      <p:pic>
        <p:nvPicPr>
          <p:cNvPr id="7" name="Picture 2"/>
          <p:cNvPicPr>
            <a:picLocks noChangeAspect="1" noChangeArrowheads="1"/>
          </p:cNvPicPr>
          <p:nvPr/>
        </p:nvPicPr>
        <p:blipFill>
          <a:blip r:embed="rId3" cstate="print"/>
          <a:srcRect/>
          <a:stretch>
            <a:fillRect/>
          </a:stretch>
        </p:blipFill>
        <p:spPr bwMode="auto">
          <a:xfrm>
            <a:off x="6324600" y="1295400"/>
            <a:ext cx="2667000" cy="1233985"/>
          </a:xfrm>
          <a:prstGeom prst="rect">
            <a:avLst/>
          </a:prstGeom>
          <a:noFill/>
          <a:ln w="9525">
            <a:noFill/>
            <a:miter lim="800000"/>
            <a:headEnd/>
            <a:tailEnd/>
          </a:ln>
        </p:spPr>
      </p:pic>
      <p:grpSp>
        <p:nvGrpSpPr>
          <p:cNvPr id="2" name="Group 13"/>
          <p:cNvGrpSpPr/>
          <p:nvPr/>
        </p:nvGrpSpPr>
        <p:grpSpPr>
          <a:xfrm>
            <a:off x="304800" y="1524000"/>
            <a:ext cx="4267200" cy="3200400"/>
            <a:chOff x="304800" y="1524000"/>
            <a:chExt cx="4267200" cy="3200400"/>
          </a:xfrm>
        </p:grpSpPr>
        <p:pic>
          <p:nvPicPr>
            <p:cNvPr id="8" name="Picture 2"/>
            <p:cNvPicPr>
              <a:picLocks noChangeAspect="1" noChangeArrowheads="1"/>
            </p:cNvPicPr>
            <p:nvPr/>
          </p:nvPicPr>
          <p:blipFill>
            <a:blip r:embed="rId4" cstate="print"/>
            <a:srcRect/>
            <a:stretch>
              <a:fillRect/>
            </a:stretch>
          </p:blipFill>
          <p:spPr bwMode="auto">
            <a:xfrm>
              <a:off x="304800" y="1524000"/>
              <a:ext cx="4267200" cy="3150220"/>
            </a:xfrm>
            <a:prstGeom prst="rect">
              <a:avLst/>
            </a:prstGeom>
            <a:noFill/>
            <a:ln w="9525">
              <a:noFill/>
              <a:miter lim="800000"/>
              <a:headEnd/>
              <a:tailEnd/>
            </a:ln>
          </p:spPr>
        </p:pic>
        <p:graphicFrame>
          <p:nvGraphicFramePr>
            <p:cNvPr id="9" name="Object 8"/>
            <p:cNvGraphicFramePr>
              <a:graphicFrameLocks noChangeAspect="1"/>
            </p:cNvGraphicFramePr>
            <p:nvPr/>
          </p:nvGraphicFramePr>
          <p:xfrm>
            <a:off x="2403475" y="2010840"/>
            <a:ext cx="1839913" cy="446270"/>
          </p:xfrm>
          <a:graphic>
            <a:graphicData uri="http://schemas.openxmlformats.org/presentationml/2006/ole">
              <mc:AlternateContent xmlns:mc="http://schemas.openxmlformats.org/markup-compatibility/2006">
                <mc:Choice xmlns:v="urn:schemas-microsoft-com:vml" Requires="v">
                  <p:oleObj spid="_x0000_s1991759" name="Equation" r:id="rId5" imgW="1002960" imgH="228600" progId="Equation.3">
                    <p:embed/>
                  </p:oleObj>
                </mc:Choice>
                <mc:Fallback>
                  <p:oleObj name="Equation" r:id="rId5" imgW="100296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3475" y="2010840"/>
                          <a:ext cx="1839913" cy="44627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438400" y="3727203"/>
              <a:ext cx="1676400" cy="491594"/>
            </a:xfrm>
            <a:prstGeom prst="rect">
              <a:avLst/>
            </a:prstGeom>
            <a:noFill/>
          </p:spPr>
          <p:txBody>
            <a:bodyPr wrap="square" rtlCol="0">
              <a:spAutoFit/>
            </a:bodyPr>
            <a:lstStyle/>
            <a:p>
              <a:r>
                <a:rPr lang="en-US" dirty="0" smtClean="0">
                  <a:solidFill>
                    <a:schemeClr val="tx1"/>
                  </a:solidFill>
                </a:rPr>
                <a:t>pp</a:t>
              </a:r>
              <a:r>
                <a:rPr lang="en-US" dirty="0" smtClean="0">
                  <a:solidFill>
                    <a:schemeClr val="tx1"/>
                  </a:solidFill>
                  <a:sym typeface="Wingdings" pitchFamily="2" charset="2"/>
                </a:rPr>
                <a:t></a:t>
              </a:r>
              <a:r>
                <a:rPr lang="en-US" dirty="0" smtClean="0">
                  <a:solidFill>
                    <a:schemeClr val="tx1"/>
                  </a:solidFill>
                  <a:latin typeface="Symbol" pitchFamily="18" charset="2"/>
                  <a:sym typeface="Wingdings" pitchFamily="2" charset="2"/>
                </a:rPr>
                <a:t>p</a:t>
              </a:r>
              <a:r>
                <a:rPr lang="en-US" baseline="30000" dirty="0" smtClean="0">
                  <a:solidFill>
                    <a:schemeClr val="tx1"/>
                  </a:solidFill>
                  <a:sym typeface="Wingdings" pitchFamily="2" charset="2"/>
                </a:rPr>
                <a:t>0</a:t>
              </a:r>
              <a:r>
                <a:rPr lang="en-US" dirty="0" smtClean="0">
                  <a:solidFill>
                    <a:schemeClr val="tx1"/>
                  </a:solidFill>
                  <a:latin typeface="Symbol" pitchFamily="18" charset="2"/>
                  <a:sym typeface="Wingdings" pitchFamily="2" charset="2"/>
                </a:rPr>
                <a:t>p</a:t>
              </a:r>
              <a:r>
                <a:rPr lang="en-US" baseline="30000" dirty="0" smtClean="0">
                  <a:solidFill>
                    <a:schemeClr val="tx1"/>
                  </a:solidFill>
                  <a:sym typeface="Wingdings" pitchFamily="2" charset="2"/>
                </a:rPr>
                <a:t>0</a:t>
              </a:r>
              <a:r>
                <a:rPr lang="en-US" dirty="0" smtClean="0">
                  <a:solidFill>
                    <a:schemeClr val="tx1"/>
                  </a:solidFill>
                  <a:sym typeface="Wingdings" pitchFamily="2" charset="2"/>
                </a:rPr>
                <a:t>X</a:t>
              </a:r>
              <a:endParaRPr lang="en-US" dirty="0">
                <a:solidFill>
                  <a:schemeClr val="tx1"/>
                </a:solidFill>
              </a:endParaRPr>
            </a:p>
          </p:txBody>
        </p:sp>
        <p:sp>
          <p:nvSpPr>
            <p:cNvPr id="11" name="TextBox 10"/>
            <p:cNvSpPr txBox="1"/>
            <p:nvPr/>
          </p:nvSpPr>
          <p:spPr>
            <a:xfrm>
              <a:off x="2592592" y="4363898"/>
              <a:ext cx="1220207" cy="360502"/>
            </a:xfrm>
            <a:prstGeom prst="rect">
              <a:avLst/>
            </a:prstGeom>
            <a:noFill/>
          </p:spPr>
          <p:txBody>
            <a:bodyPr wrap="square" rtlCol="0">
              <a:spAutoFit/>
            </a:bodyPr>
            <a:lstStyle/>
            <a:p>
              <a:r>
                <a:rPr lang="en-US" sz="1600" dirty="0" smtClean="0">
                  <a:solidFill>
                    <a:schemeClr val="tx1"/>
                  </a:solidFill>
                </a:rPr>
                <a:t>M (</a:t>
              </a:r>
              <a:r>
                <a:rPr lang="en-US" sz="1600" dirty="0" err="1" smtClean="0">
                  <a:solidFill>
                    <a:schemeClr val="tx1"/>
                  </a:solidFill>
                </a:rPr>
                <a:t>GeV</a:t>
              </a:r>
              <a:r>
                <a:rPr lang="en-US" sz="1600" dirty="0" smtClean="0">
                  <a:solidFill>
                    <a:schemeClr val="tx1"/>
                  </a:solidFill>
                </a:rPr>
                <a:t>)</a:t>
              </a:r>
              <a:endParaRPr lang="en-US" sz="1600" dirty="0">
                <a:solidFill>
                  <a:schemeClr val="tx1"/>
                </a:solidFill>
              </a:endParaRPr>
            </a:p>
          </p:txBody>
        </p:sp>
        <p:sp>
          <p:nvSpPr>
            <p:cNvPr id="12" name="Rectangle 11"/>
            <p:cNvSpPr/>
            <p:nvPr/>
          </p:nvSpPr>
          <p:spPr>
            <a:xfrm>
              <a:off x="838200" y="2997030"/>
              <a:ext cx="2743200" cy="622685"/>
            </a:xfrm>
            <a:prstGeom prst="rect">
              <a:avLst/>
            </a:prstGeom>
          </p:spPr>
          <p:txBody>
            <a:bodyPr wrap="square">
              <a:spAutoFit/>
            </a:bodyPr>
            <a:lstStyle/>
            <a:p>
              <a:r>
                <a:rPr lang="en-US" sz="1600" dirty="0" smtClean="0">
                  <a:solidFill>
                    <a:schemeClr val="tx1"/>
                  </a:solidFill>
                  <a:cs typeface="Times New Roman" pitchFamily="18" charset="0"/>
                </a:rPr>
                <a:t>Almeida, Sterman, Vogelsang  </a:t>
              </a:r>
            </a:p>
            <a:p>
              <a:r>
                <a:rPr lang="en-US" sz="1600" dirty="0" smtClean="0">
                  <a:solidFill>
                    <a:schemeClr val="tx1"/>
                  </a:solidFill>
                  <a:cs typeface="Times New Roman" pitchFamily="18" charset="0"/>
                </a:rPr>
                <a:t>PRD80, 074016 (2009) </a:t>
              </a:r>
              <a:endParaRPr lang="en-US" sz="1600" dirty="0">
                <a:solidFill>
                  <a:schemeClr val="tx1"/>
                </a:solidFill>
              </a:endParaRPr>
            </a:p>
          </p:txBody>
        </p:sp>
      </p:grpSp>
      <p:grpSp>
        <p:nvGrpSpPr>
          <p:cNvPr id="4" name="Group 17"/>
          <p:cNvGrpSpPr/>
          <p:nvPr/>
        </p:nvGrpSpPr>
        <p:grpSpPr>
          <a:xfrm>
            <a:off x="609600" y="1445170"/>
            <a:ext cx="8763000" cy="4052614"/>
            <a:chOff x="609600" y="1524000"/>
            <a:chExt cx="8763000" cy="4052614"/>
          </a:xfrm>
        </p:grpSpPr>
        <p:pic>
          <p:nvPicPr>
            <p:cNvPr id="15" name="Picture 4"/>
            <p:cNvPicPr>
              <a:picLocks noChangeAspect="1" noChangeArrowheads="1"/>
            </p:cNvPicPr>
            <p:nvPr/>
          </p:nvPicPr>
          <p:blipFill>
            <a:blip r:embed="rId7" cstate="print"/>
            <a:srcRect/>
            <a:stretch>
              <a:fillRect/>
            </a:stretch>
          </p:blipFill>
          <p:spPr bwMode="auto">
            <a:xfrm>
              <a:off x="4191000" y="2209800"/>
              <a:ext cx="4857750" cy="1819541"/>
            </a:xfrm>
            <a:prstGeom prst="rect">
              <a:avLst/>
            </a:prstGeom>
            <a:noFill/>
            <a:ln w="9525">
              <a:noFill/>
              <a:miter lim="800000"/>
              <a:headEnd/>
              <a:tailEnd/>
            </a:ln>
          </p:spPr>
        </p:pic>
        <p:sp>
          <p:nvSpPr>
            <p:cNvPr id="16" name="Rectangle 15"/>
            <p:cNvSpPr/>
            <p:nvPr/>
          </p:nvSpPr>
          <p:spPr>
            <a:xfrm>
              <a:off x="6324600" y="3102166"/>
              <a:ext cx="3048000" cy="400110"/>
            </a:xfrm>
            <a:prstGeom prst="rect">
              <a:avLst/>
            </a:prstGeom>
          </p:spPr>
          <p:txBody>
            <a:bodyPr wrap="square">
              <a:spAutoFit/>
            </a:bodyPr>
            <a:lstStyle/>
            <a:p>
              <a:r>
                <a:rPr lang="en-US" sz="2000" dirty="0" smtClean="0">
                  <a:solidFill>
                    <a:schemeClr val="tx1"/>
                  </a:solidFill>
                </a:rPr>
                <a:t>PRD80, 034031 (2009)</a:t>
              </a:r>
              <a:endParaRPr lang="en-US" sz="2000" dirty="0">
                <a:solidFill>
                  <a:schemeClr val="tx1"/>
                </a:solidFill>
              </a:endParaRPr>
            </a:p>
          </p:txBody>
        </p:sp>
        <p:pic>
          <p:nvPicPr>
            <p:cNvPr id="17" name="Picture 5"/>
            <p:cNvPicPr>
              <a:picLocks noChangeAspect="1" noChangeArrowheads="1"/>
            </p:cNvPicPr>
            <p:nvPr/>
          </p:nvPicPr>
          <p:blipFill>
            <a:blip r:embed="rId8" cstate="print"/>
            <a:srcRect/>
            <a:stretch>
              <a:fillRect/>
            </a:stretch>
          </p:blipFill>
          <p:spPr bwMode="auto">
            <a:xfrm>
              <a:off x="609600" y="1524000"/>
              <a:ext cx="3557588" cy="4052614"/>
            </a:xfrm>
            <a:prstGeom prst="rect">
              <a:avLst/>
            </a:prstGeom>
            <a:noFill/>
            <a:ln w="9525">
              <a:noFill/>
              <a:miter lim="800000"/>
              <a:headEnd/>
              <a:tailEnd/>
            </a:ln>
          </p:spPr>
        </p:pic>
      </p:grpSp>
      <p:grpSp>
        <p:nvGrpSpPr>
          <p:cNvPr id="5" name="Group 43"/>
          <p:cNvGrpSpPr/>
          <p:nvPr/>
        </p:nvGrpSpPr>
        <p:grpSpPr>
          <a:xfrm>
            <a:off x="914400" y="1143000"/>
            <a:ext cx="7924800" cy="4114800"/>
            <a:chOff x="914400" y="1371600"/>
            <a:chExt cx="7924800" cy="4114800"/>
          </a:xfrm>
        </p:grpSpPr>
        <p:grpSp>
          <p:nvGrpSpPr>
            <p:cNvPr id="6" name="Group 12"/>
            <p:cNvGrpSpPr/>
            <p:nvPr/>
          </p:nvGrpSpPr>
          <p:grpSpPr>
            <a:xfrm>
              <a:off x="4495800" y="1371600"/>
              <a:ext cx="4340982" cy="4114800"/>
              <a:chOff x="4495800" y="1371600"/>
              <a:chExt cx="4340982" cy="4114800"/>
            </a:xfrm>
          </p:grpSpPr>
          <p:pic>
            <p:nvPicPr>
              <p:cNvPr id="48" name="Picture 2"/>
              <p:cNvPicPr>
                <a:picLocks noChangeAspect="1" noChangeArrowheads="1"/>
              </p:cNvPicPr>
              <p:nvPr/>
            </p:nvPicPr>
            <p:blipFill>
              <a:blip r:embed="rId9" cstate="print"/>
              <a:srcRect r="51233"/>
              <a:stretch>
                <a:fillRect/>
              </a:stretch>
            </p:blipFill>
            <p:spPr bwMode="auto">
              <a:xfrm>
                <a:off x="4495800" y="1371600"/>
                <a:ext cx="4340982" cy="4114800"/>
              </a:xfrm>
              <a:prstGeom prst="rect">
                <a:avLst/>
              </a:prstGeom>
              <a:noFill/>
              <a:ln w="9525">
                <a:noFill/>
                <a:miter lim="800000"/>
                <a:headEnd/>
                <a:tailEnd/>
              </a:ln>
            </p:spPr>
          </p:pic>
          <p:sp>
            <p:nvSpPr>
              <p:cNvPr id="49" name="TextBox 48"/>
              <p:cNvSpPr txBox="1"/>
              <p:nvPr/>
            </p:nvSpPr>
            <p:spPr>
              <a:xfrm>
                <a:off x="6349638" y="3109563"/>
                <a:ext cx="1454821" cy="400110"/>
              </a:xfrm>
              <a:prstGeom prst="rect">
                <a:avLst/>
              </a:prstGeom>
              <a:noFill/>
            </p:spPr>
            <p:txBody>
              <a:bodyPr wrap="none" rtlCol="0">
                <a:spAutoFit/>
              </a:bodyPr>
              <a:lstStyle/>
              <a:p>
                <a:r>
                  <a:rPr lang="en-US" sz="2000" dirty="0" err="1" smtClean="0">
                    <a:solidFill>
                      <a:srgbClr val="C00000"/>
                    </a:solidFill>
                  </a:rPr>
                  <a:t>Transversity</a:t>
                </a:r>
                <a:endParaRPr lang="en-US" sz="2000" dirty="0">
                  <a:solidFill>
                    <a:srgbClr val="C00000"/>
                  </a:solidFill>
                </a:endParaRPr>
              </a:p>
            </p:txBody>
          </p:sp>
          <p:sp>
            <p:nvSpPr>
              <p:cNvPr id="50" name="TextBox 49"/>
              <p:cNvSpPr txBox="1"/>
              <p:nvPr/>
            </p:nvSpPr>
            <p:spPr>
              <a:xfrm>
                <a:off x="6321485" y="3830288"/>
                <a:ext cx="824264" cy="400110"/>
              </a:xfrm>
              <a:prstGeom prst="rect">
                <a:avLst/>
              </a:prstGeom>
              <a:noFill/>
            </p:spPr>
            <p:txBody>
              <a:bodyPr wrap="none" rtlCol="0">
                <a:spAutoFit/>
              </a:bodyPr>
              <a:lstStyle/>
              <a:p>
                <a:r>
                  <a:rPr lang="en-US" sz="2000" dirty="0" err="1" smtClean="0">
                    <a:solidFill>
                      <a:srgbClr val="C00000"/>
                    </a:solidFill>
                  </a:rPr>
                  <a:t>Sivers</a:t>
                </a:r>
                <a:endParaRPr lang="en-US" sz="2000" dirty="0">
                  <a:solidFill>
                    <a:srgbClr val="C00000"/>
                  </a:solidFill>
                </a:endParaRPr>
              </a:p>
            </p:txBody>
          </p:sp>
          <p:sp>
            <p:nvSpPr>
              <p:cNvPr id="51" name="TextBox 50"/>
              <p:cNvSpPr txBox="1"/>
              <p:nvPr/>
            </p:nvSpPr>
            <p:spPr>
              <a:xfrm>
                <a:off x="6289197" y="4337256"/>
                <a:ext cx="1615827" cy="400110"/>
              </a:xfrm>
              <a:prstGeom prst="rect">
                <a:avLst/>
              </a:prstGeom>
              <a:noFill/>
            </p:spPr>
            <p:txBody>
              <a:bodyPr wrap="none" rtlCol="0">
                <a:spAutoFit/>
              </a:bodyPr>
              <a:lstStyle/>
              <a:p>
                <a:r>
                  <a:rPr lang="en-US" sz="2000" dirty="0" smtClean="0">
                    <a:solidFill>
                      <a:srgbClr val="C00000"/>
                    </a:solidFill>
                  </a:rPr>
                  <a:t>Boer-</a:t>
                </a:r>
                <a:r>
                  <a:rPr lang="en-US" sz="2000" dirty="0" err="1" smtClean="0">
                    <a:solidFill>
                      <a:srgbClr val="C00000"/>
                    </a:solidFill>
                  </a:rPr>
                  <a:t>Mulders</a:t>
                </a:r>
                <a:endParaRPr lang="en-US" sz="2000" dirty="0">
                  <a:solidFill>
                    <a:srgbClr val="C00000"/>
                  </a:solidFill>
                </a:endParaRPr>
              </a:p>
            </p:txBody>
          </p:sp>
          <p:sp>
            <p:nvSpPr>
              <p:cNvPr id="52" name="TextBox 51"/>
              <p:cNvSpPr txBox="1"/>
              <p:nvPr/>
            </p:nvSpPr>
            <p:spPr>
              <a:xfrm>
                <a:off x="7371273" y="4613481"/>
                <a:ext cx="1391727" cy="400110"/>
              </a:xfrm>
              <a:prstGeom prst="rect">
                <a:avLst/>
              </a:prstGeom>
              <a:noFill/>
            </p:spPr>
            <p:txBody>
              <a:bodyPr wrap="none" rtlCol="0">
                <a:spAutoFit/>
              </a:bodyPr>
              <a:lstStyle/>
              <a:p>
                <a:r>
                  <a:rPr lang="en-US" sz="2000" dirty="0" err="1" smtClean="0">
                    <a:solidFill>
                      <a:srgbClr val="C00000"/>
                    </a:solidFill>
                  </a:rPr>
                  <a:t>Pretzelosity</a:t>
                </a:r>
                <a:endParaRPr lang="en-US" sz="2000" dirty="0">
                  <a:solidFill>
                    <a:srgbClr val="C00000"/>
                  </a:solidFill>
                </a:endParaRPr>
              </a:p>
            </p:txBody>
          </p:sp>
          <p:sp>
            <p:nvSpPr>
              <p:cNvPr id="53" name="TextBox 52"/>
              <p:cNvSpPr txBox="1"/>
              <p:nvPr/>
            </p:nvSpPr>
            <p:spPr>
              <a:xfrm>
                <a:off x="6641749" y="4926568"/>
                <a:ext cx="184730" cy="400110"/>
              </a:xfrm>
              <a:prstGeom prst="rect">
                <a:avLst/>
              </a:prstGeom>
              <a:noFill/>
            </p:spPr>
            <p:txBody>
              <a:bodyPr wrap="none" rtlCol="0">
                <a:spAutoFit/>
              </a:bodyPr>
              <a:lstStyle/>
              <a:p>
                <a:endParaRPr lang="en-US" sz="2000" dirty="0">
                  <a:solidFill>
                    <a:srgbClr val="C00000"/>
                  </a:solidFill>
                </a:endParaRPr>
              </a:p>
            </p:txBody>
          </p:sp>
          <p:sp>
            <p:nvSpPr>
              <p:cNvPr id="54" name="Rectangle 53"/>
              <p:cNvSpPr/>
              <p:nvPr/>
            </p:nvSpPr>
            <p:spPr>
              <a:xfrm>
                <a:off x="4663966" y="2133600"/>
                <a:ext cx="1828800" cy="1524000"/>
              </a:xfrm>
              <a:prstGeom prst="rect">
                <a:avLst/>
              </a:prstGeom>
              <a:solidFill>
                <a:schemeClr val="bg1">
                  <a:lumMod val="6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55" name="TextBox 54"/>
              <p:cNvSpPr txBox="1"/>
              <p:nvPr/>
            </p:nvSpPr>
            <p:spPr>
              <a:xfrm>
                <a:off x="5816534" y="4815348"/>
                <a:ext cx="1323119" cy="400110"/>
              </a:xfrm>
              <a:prstGeom prst="rect">
                <a:avLst/>
              </a:prstGeom>
              <a:noFill/>
            </p:spPr>
            <p:txBody>
              <a:bodyPr wrap="none" rtlCol="0">
                <a:spAutoFit/>
              </a:bodyPr>
              <a:lstStyle/>
              <a:p>
                <a:r>
                  <a:rPr lang="en-US" sz="2000" dirty="0" smtClean="0">
                    <a:solidFill>
                      <a:srgbClr val="C00000"/>
                    </a:solidFill>
                  </a:rPr>
                  <a:t>Worm gear</a:t>
                </a:r>
                <a:endParaRPr lang="en-US" sz="2000" dirty="0">
                  <a:solidFill>
                    <a:srgbClr val="C00000"/>
                  </a:solidFill>
                </a:endParaRPr>
              </a:p>
            </p:txBody>
          </p:sp>
          <p:sp>
            <p:nvSpPr>
              <p:cNvPr id="56" name="TextBox 55"/>
              <p:cNvSpPr txBox="1"/>
              <p:nvPr/>
            </p:nvSpPr>
            <p:spPr>
              <a:xfrm>
                <a:off x="7367570" y="2133600"/>
                <a:ext cx="1323119" cy="400110"/>
              </a:xfrm>
              <a:prstGeom prst="rect">
                <a:avLst/>
              </a:prstGeom>
              <a:noFill/>
            </p:spPr>
            <p:txBody>
              <a:bodyPr wrap="none" rtlCol="0">
                <a:spAutoFit/>
              </a:bodyPr>
              <a:lstStyle/>
              <a:p>
                <a:r>
                  <a:rPr lang="en-US" sz="2000" dirty="0" smtClean="0">
                    <a:solidFill>
                      <a:srgbClr val="C00000"/>
                    </a:solidFill>
                  </a:rPr>
                  <a:t>Worm gear</a:t>
                </a:r>
                <a:endParaRPr lang="en-US" sz="2000" dirty="0">
                  <a:solidFill>
                    <a:srgbClr val="C00000"/>
                  </a:solidFill>
                </a:endParaRPr>
              </a:p>
            </p:txBody>
          </p:sp>
          <p:sp>
            <p:nvSpPr>
              <p:cNvPr id="57" name="Rectangle 56"/>
              <p:cNvSpPr/>
              <p:nvPr/>
            </p:nvSpPr>
            <p:spPr>
              <a:xfrm>
                <a:off x="5390834" y="2153888"/>
                <a:ext cx="1016625" cy="369332"/>
              </a:xfrm>
              <a:prstGeom prst="rect">
                <a:avLst/>
              </a:prstGeom>
            </p:spPr>
            <p:txBody>
              <a:bodyPr wrap="none">
                <a:spAutoFit/>
              </a:bodyPr>
              <a:lstStyle/>
              <a:p>
                <a:pPr algn="ctr"/>
                <a:r>
                  <a:rPr lang="en-US" dirty="0" smtClean="0">
                    <a:solidFill>
                      <a:schemeClr val="tx1">
                        <a:lumMod val="85000"/>
                        <a:lumOff val="15000"/>
                      </a:schemeClr>
                    </a:solidFill>
                  </a:rPr>
                  <a:t>Collinear</a:t>
                </a:r>
                <a:endParaRPr lang="en-US" dirty="0">
                  <a:solidFill>
                    <a:schemeClr val="tx1">
                      <a:lumMod val="85000"/>
                      <a:lumOff val="15000"/>
                    </a:schemeClr>
                  </a:solidFill>
                </a:endParaRPr>
              </a:p>
            </p:txBody>
          </p:sp>
        </p:grpSp>
        <p:sp>
          <p:nvSpPr>
            <p:cNvPr id="46" name="TextBox 45"/>
            <p:cNvSpPr txBox="1"/>
            <p:nvPr/>
          </p:nvSpPr>
          <p:spPr>
            <a:xfrm>
              <a:off x="4482302" y="1371600"/>
              <a:ext cx="4356898" cy="415498"/>
            </a:xfrm>
            <a:prstGeom prst="rect">
              <a:avLst/>
            </a:prstGeom>
            <a:noFill/>
          </p:spPr>
          <p:txBody>
            <a:bodyPr wrap="none" rtlCol="0">
              <a:spAutoFit/>
            </a:bodyPr>
            <a:lstStyle/>
            <a:p>
              <a:r>
                <a:rPr lang="en-US" sz="2100" dirty="0" smtClean="0">
                  <a:solidFill>
                    <a:schemeClr val="tx1"/>
                  </a:solidFill>
                  <a:latin typeface="Arial" pitchFamily="34" charset="0"/>
                  <a:cs typeface="Arial" pitchFamily="34" charset="0"/>
                </a:rPr>
                <a:t>Transverse-Momentum-Dependent</a:t>
              </a:r>
              <a:endParaRPr lang="en-US" sz="2100" dirty="0">
                <a:solidFill>
                  <a:schemeClr val="tx1"/>
                </a:solidFill>
                <a:latin typeface="Arial" pitchFamily="34" charset="0"/>
                <a:cs typeface="Arial" pitchFamily="34" charset="0"/>
              </a:endParaRPr>
            </a:p>
          </p:txBody>
        </p:sp>
        <p:sp>
          <p:nvSpPr>
            <p:cNvPr id="47" name="TextBox 46"/>
            <p:cNvSpPr txBox="1"/>
            <p:nvPr/>
          </p:nvSpPr>
          <p:spPr>
            <a:xfrm>
              <a:off x="914400" y="2209800"/>
              <a:ext cx="3483896" cy="830997"/>
            </a:xfrm>
            <a:prstGeom prst="rect">
              <a:avLst/>
            </a:prstGeom>
            <a:solidFill>
              <a:schemeClr val="bg1"/>
            </a:solidFill>
          </p:spPr>
          <p:txBody>
            <a:bodyPr wrap="square" rtlCol="0">
              <a:spAutoFit/>
            </a:bodyPr>
            <a:lstStyle/>
            <a:p>
              <a:r>
                <a:rPr lang="en-US" dirty="0" smtClean="0">
                  <a:solidFill>
                    <a:schemeClr val="tx1"/>
                  </a:solidFill>
                </a:rPr>
                <a:t>Mulders &amp; </a:t>
              </a:r>
              <a:r>
                <a:rPr lang="en-US" dirty="0" err="1" smtClean="0">
                  <a:solidFill>
                    <a:schemeClr val="tx1"/>
                  </a:solidFill>
                </a:rPr>
                <a:t>Tangerman</a:t>
              </a:r>
              <a:r>
                <a:rPr lang="en-US" dirty="0" smtClean="0">
                  <a:solidFill>
                    <a:schemeClr val="tx1"/>
                  </a:solidFill>
                </a:rPr>
                <a:t>, NPB 461, 197 (1996)</a:t>
              </a:r>
              <a:endParaRPr lang="en-US" dirty="0">
                <a:solidFill>
                  <a:schemeClr val="tx1"/>
                </a:solidFill>
              </a:endParaRPr>
            </a:p>
          </p:txBody>
        </p:sp>
      </p:grpSp>
      <p:sp>
        <p:nvSpPr>
          <p:cNvPr id="31" name="Slide Number Placeholder 30"/>
          <p:cNvSpPr>
            <a:spLocks noGrp="1"/>
          </p:cNvSpPr>
          <p:nvPr>
            <p:ph type="sldNum" sz="quarter" idx="12"/>
          </p:nvPr>
        </p:nvSpPr>
        <p:spPr/>
        <p:txBody>
          <a:bodyPr/>
          <a:lstStyle/>
          <a:p>
            <a:fld id="{9CCA4942-7CEE-491C-9F3A-ADE7BC2C4973}" type="slidenum">
              <a:rPr lang="en-US" smtClean="0"/>
              <a:pPr/>
              <a:t>10</a:t>
            </a:fld>
            <a:endParaRPr lang="en-US"/>
          </a:p>
        </p:txBody>
      </p:sp>
      <p:grpSp>
        <p:nvGrpSpPr>
          <p:cNvPr id="13" name="Group 31"/>
          <p:cNvGrpSpPr/>
          <p:nvPr/>
        </p:nvGrpSpPr>
        <p:grpSpPr>
          <a:xfrm>
            <a:off x="460888" y="1447800"/>
            <a:ext cx="8225912" cy="3162300"/>
            <a:chOff x="460888" y="1447800"/>
            <a:chExt cx="8225912" cy="3162300"/>
          </a:xfrm>
        </p:grpSpPr>
        <p:pic>
          <p:nvPicPr>
            <p:cNvPr id="33" name="Picture 2"/>
            <p:cNvPicPr>
              <a:picLocks noChangeAspect="1" noChangeArrowheads="1"/>
            </p:cNvPicPr>
            <p:nvPr/>
          </p:nvPicPr>
          <p:blipFill>
            <a:blip r:embed="rId10" cstate="print"/>
            <a:srcRect/>
            <a:stretch>
              <a:fillRect/>
            </a:stretch>
          </p:blipFill>
          <p:spPr bwMode="auto">
            <a:xfrm>
              <a:off x="4886325" y="2133600"/>
              <a:ext cx="3800475" cy="2428875"/>
            </a:xfrm>
            <a:prstGeom prst="rect">
              <a:avLst/>
            </a:prstGeom>
            <a:noFill/>
            <a:ln w="9525">
              <a:noFill/>
              <a:miter lim="800000"/>
              <a:headEnd/>
              <a:tailEnd/>
            </a:ln>
          </p:spPr>
        </p:pic>
        <p:pic>
          <p:nvPicPr>
            <p:cNvPr id="34" name="Picture 3"/>
            <p:cNvPicPr>
              <a:picLocks noChangeAspect="1" noChangeArrowheads="1"/>
            </p:cNvPicPr>
            <p:nvPr/>
          </p:nvPicPr>
          <p:blipFill>
            <a:blip r:embed="rId11" cstate="print"/>
            <a:srcRect/>
            <a:stretch>
              <a:fillRect/>
            </a:stretch>
          </p:blipFill>
          <p:spPr bwMode="auto">
            <a:xfrm>
              <a:off x="460888" y="1447800"/>
              <a:ext cx="4386416" cy="3162300"/>
            </a:xfrm>
            <a:prstGeom prst="rect">
              <a:avLst/>
            </a:prstGeom>
            <a:noFill/>
            <a:ln w="9525">
              <a:noFill/>
              <a:miter lim="800000"/>
              <a:headEnd/>
              <a:tailEnd/>
            </a:ln>
          </p:spPr>
        </p:pic>
        <p:sp>
          <p:nvSpPr>
            <p:cNvPr id="35" name="TextBox 34"/>
            <p:cNvSpPr txBox="1"/>
            <p:nvPr/>
          </p:nvSpPr>
          <p:spPr>
            <a:xfrm>
              <a:off x="1053090" y="1764268"/>
              <a:ext cx="1766830" cy="461665"/>
            </a:xfrm>
            <a:prstGeom prst="rect">
              <a:avLst/>
            </a:prstGeom>
            <a:noFill/>
          </p:spPr>
          <p:txBody>
            <a:bodyPr wrap="none" rtlCol="0">
              <a:spAutoFit/>
            </a:bodyPr>
            <a:lstStyle/>
            <a:p>
              <a:r>
                <a:rPr lang="en-US" dirty="0" smtClean="0">
                  <a:solidFill>
                    <a:schemeClr val="tx1"/>
                  </a:solidFill>
                </a:rPr>
                <a:t>Higgs vs. </a:t>
              </a:r>
              <a:r>
                <a:rPr lang="en-US" dirty="0" err="1" smtClean="0">
                  <a:solidFill>
                    <a:schemeClr val="tx1"/>
                  </a:solidFill>
                </a:rPr>
                <a:t>pT</a:t>
              </a:r>
              <a:endParaRPr lang="en-US" dirty="0">
                <a:solidFill>
                  <a:schemeClr val="tx1"/>
                </a:solidFill>
              </a:endParaRPr>
            </a:p>
          </p:txBody>
        </p:sp>
        <p:sp>
          <p:nvSpPr>
            <p:cNvPr id="36" name="Oval 35"/>
            <p:cNvSpPr/>
            <p:nvPr/>
          </p:nvSpPr>
          <p:spPr>
            <a:xfrm>
              <a:off x="1070488" y="2286000"/>
              <a:ext cx="533400" cy="13716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2435340" y="2514600"/>
              <a:ext cx="2266775" cy="461665"/>
            </a:xfrm>
            <a:prstGeom prst="rect">
              <a:avLst/>
            </a:prstGeom>
            <a:noFill/>
          </p:spPr>
          <p:txBody>
            <a:bodyPr wrap="none" rtlCol="0">
              <a:spAutoFit/>
            </a:bodyPr>
            <a:lstStyle/>
            <a:p>
              <a:r>
                <a:rPr lang="en-US" dirty="0" smtClean="0">
                  <a:solidFill>
                    <a:schemeClr val="tx1"/>
                  </a:solidFill>
                </a:rPr>
                <a:t>arXiv:1108.3609</a:t>
              </a:r>
              <a:endParaRPr lang="en-US" dirty="0">
                <a:solidFill>
                  <a:schemeClr val="tx1"/>
                </a:solidFill>
              </a:endParaRPr>
            </a:p>
          </p:txBody>
        </p:sp>
      </p:grpSp>
    </p:spTree>
    <p:extLst>
      <p:ext uri="{BB962C8B-B14F-4D97-AF65-F5344CB8AC3E}">
        <p14:creationId xmlns:p14="http://schemas.microsoft.com/office/powerpoint/2010/main" val="3215314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childTnLst>
                          </p:cTn>
                        </p:par>
                        <p:par>
                          <p:cTn id="17" fill="hold">
                            <p:stCondLst>
                              <p:cond delay="1000"/>
                            </p:stCondLst>
                            <p:childTnLst>
                              <p:par>
                                <p:cTn id="18" presetID="3"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linds(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nodeType="clickEffect">
                                  <p:stCondLst>
                                    <p:cond delay="0"/>
                                  </p:stCondLst>
                                  <p:childTnLst>
                                    <p:animEffect transition="out" filter="blinds(horizontal)">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childTnLst>
                          </p:cTn>
                        </p:par>
                        <p:par>
                          <p:cTn id="26" fill="hold">
                            <p:stCondLst>
                              <p:cond delay="500"/>
                            </p:stCondLst>
                            <p:childTnLst>
                              <p:par>
                                <p:cTn id="27" presetID="3" presetClass="entr" presetSubtype="10" fill="hold"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blinds(horizontal)">
                                      <p:cBhvr>
                                        <p:cTn id="29" dur="500"/>
                                        <p:tgtEl>
                                          <p:spTgt spid="3">
                                            <p:txEl>
                                              <p:pRg st="4" end="4"/>
                                            </p:txEl>
                                          </p:spTgt>
                                        </p:tgtEl>
                                      </p:cBhvr>
                                    </p:animEffect>
                                  </p:childTnLst>
                                </p:cTn>
                              </p:par>
                            </p:childTnLst>
                          </p:cTn>
                        </p:par>
                        <p:par>
                          <p:cTn id="30" fill="hold">
                            <p:stCondLst>
                              <p:cond delay="1500"/>
                            </p:stCondLst>
                            <p:childTnLst>
                              <p:par>
                                <p:cTn id="31" presetID="3" presetClass="entr" presetSubtype="1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linds(horizont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nodeType="clickEffect">
                                  <p:stCondLst>
                                    <p:cond delay="0"/>
                                  </p:stCondLst>
                                  <p:childTnLst>
                                    <p:animEffect transition="out" filter="blinds(horizontal)">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childTnLst>
                          </p:cTn>
                        </p:par>
                        <p:par>
                          <p:cTn id="39" fill="hold">
                            <p:stCondLst>
                              <p:cond delay="500"/>
                            </p:stCondLst>
                            <p:childTnLst>
                              <p:par>
                                <p:cTn id="40" presetID="3" presetClass="entr" presetSubtype="10" fill="hold" nodeType="after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blinds(horizontal)">
                                      <p:cBhvr>
                                        <p:cTn id="42" dur="500"/>
                                        <p:tgtEl>
                                          <p:spTgt spid="3">
                                            <p:txEl>
                                              <p:pRg st="5" end="5"/>
                                            </p:txEl>
                                          </p:spTgt>
                                        </p:tgtEl>
                                      </p:cBhvr>
                                    </p:animEffect>
                                  </p:childTnLst>
                                </p:cTn>
                              </p:par>
                            </p:childTnLst>
                          </p:cTn>
                        </p:par>
                        <p:par>
                          <p:cTn id="43" fill="hold">
                            <p:stCondLst>
                              <p:cond delay="1000"/>
                            </p:stCondLst>
                            <p:childTnLst>
                              <p:par>
                                <p:cTn id="44" presetID="3" presetClass="entr" presetSubtype="10"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linds(horizontal)">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xit" presetSubtype="10" fill="hold" nodeType="clickEffect">
                                  <p:stCondLst>
                                    <p:cond delay="0"/>
                                  </p:stCondLst>
                                  <p:childTnLst>
                                    <p:animEffect transition="out" filter="blinds(horizontal)">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childTnLst>
                          </p:cTn>
                        </p:par>
                        <p:par>
                          <p:cTn id="52" fill="hold">
                            <p:stCondLst>
                              <p:cond delay="500"/>
                            </p:stCondLst>
                            <p:childTnLst>
                              <p:par>
                                <p:cTn id="53" presetID="3" presetClass="entr" presetSubtype="10" fill="hold" nodeType="after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blinds(horizontal)">
                                      <p:cBhvr>
                                        <p:cTn id="55" dur="500"/>
                                        <p:tgtEl>
                                          <p:spTgt spid="3">
                                            <p:txEl>
                                              <p:pRg st="6" end="6"/>
                                            </p:txEl>
                                          </p:spTgt>
                                        </p:tgtEl>
                                      </p:cBhvr>
                                    </p:animEffect>
                                  </p:childTnLst>
                                </p:cTn>
                              </p:par>
                            </p:childTnLst>
                          </p:cTn>
                        </p:par>
                        <p:par>
                          <p:cTn id="56" fill="hold">
                            <p:stCondLst>
                              <p:cond delay="1000"/>
                            </p:stCondLst>
                            <p:childTnLst>
                              <p:par>
                                <p:cTn id="57" presetID="3" presetClass="entr" presetSubtype="10" fill="hold"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blinds(horizontal)">
                                      <p:cBhvr>
                                        <p:cTn id="5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200" dirty="0" smtClean="0"/>
              <a:t>Additional recent theoretical progress in QCD</a:t>
            </a:r>
            <a:endParaRPr lang="en-US" sz="4200" dirty="0"/>
          </a:p>
        </p:txBody>
      </p:sp>
      <p:sp>
        <p:nvSpPr>
          <p:cNvPr id="3" name="Content Placeholder 2"/>
          <p:cNvSpPr>
            <a:spLocks noGrp="1"/>
          </p:cNvSpPr>
          <p:nvPr>
            <p:ph idx="1"/>
          </p:nvPr>
        </p:nvSpPr>
        <p:spPr>
          <a:xfrm>
            <a:off x="152400" y="1600200"/>
            <a:ext cx="5105400" cy="4525963"/>
          </a:xfrm>
        </p:spPr>
        <p:txBody>
          <a:bodyPr>
            <a:normAutofit fontScale="92500"/>
          </a:bodyPr>
          <a:lstStyle/>
          <a:p>
            <a:r>
              <a:rPr lang="en-US" dirty="0" smtClean="0"/>
              <a:t>Progress in non-perturbative methods: </a:t>
            </a:r>
          </a:p>
          <a:p>
            <a:pPr lvl="1"/>
            <a:r>
              <a:rPr lang="en-US" dirty="0" smtClean="0"/>
              <a:t>Lattice QCD just starting to                         perform calculations at         physical </a:t>
            </a:r>
            <a:r>
              <a:rPr lang="en-US" dirty="0" err="1" smtClean="0"/>
              <a:t>pion</a:t>
            </a:r>
            <a:r>
              <a:rPr lang="en-US" dirty="0" smtClean="0"/>
              <a:t> mass!</a:t>
            </a:r>
          </a:p>
          <a:p>
            <a:pPr lvl="1"/>
            <a:r>
              <a:rPr lang="en-US" dirty="0" err="1" smtClean="0"/>
              <a:t>AdS</a:t>
            </a:r>
            <a:r>
              <a:rPr lang="en-US" dirty="0" smtClean="0"/>
              <a:t>/CFT “gauge-string duality” an exciting recent development as first fundamentally new handle to try to tackle QCD in decades!</a:t>
            </a:r>
          </a:p>
          <a:p>
            <a:endParaRPr lang="en-US" dirty="0"/>
          </a:p>
        </p:txBody>
      </p:sp>
      <p:sp>
        <p:nvSpPr>
          <p:cNvPr id="4" name="Footer Placeholder 3"/>
          <p:cNvSpPr>
            <a:spLocks noGrp="1"/>
          </p:cNvSpPr>
          <p:nvPr>
            <p:ph type="ftr" sz="quarter" idx="11"/>
          </p:nvPr>
        </p:nvSpPr>
        <p:spPr/>
        <p:txBody>
          <a:bodyPr/>
          <a:lstStyle/>
          <a:p>
            <a:r>
              <a:rPr lang="en-US" smtClean="0"/>
              <a:t>C. Aidala, Wayne State, January 30, 2013</a:t>
            </a:r>
            <a:endParaRPr lang="en-US"/>
          </a:p>
        </p:txBody>
      </p:sp>
      <p:pic>
        <p:nvPicPr>
          <p:cNvPr id="6" name="Picture 2"/>
          <p:cNvPicPr>
            <a:picLocks noChangeAspect="1" noChangeArrowheads="1"/>
          </p:cNvPicPr>
          <p:nvPr/>
        </p:nvPicPr>
        <p:blipFill>
          <a:blip r:embed="rId3" cstate="print"/>
          <a:srcRect/>
          <a:stretch>
            <a:fillRect/>
          </a:stretch>
        </p:blipFill>
        <p:spPr bwMode="auto">
          <a:xfrm>
            <a:off x="5486400" y="1522730"/>
            <a:ext cx="3505200" cy="2745741"/>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B6F15528-21DE-4FAA-801E-634DDDAF4B2B}" type="slidenum">
              <a:rPr lang="en-US" smtClean="0"/>
              <a:pPr/>
              <a:t>11</a:t>
            </a:fld>
            <a:endParaRPr lang="en-US" dirty="0"/>
          </a:p>
        </p:txBody>
      </p:sp>
      <p:grpSp>
        <p:nvGrpSpPr>
          <p:cNvPr id="5" name="Group 12"/>
          <p:cNvGrpSpPr/>
          <p:nvPr/>
        </p:nvGrpSpPr>
        <p:grpSpPr>
          <a:xfrm>
            <a:off x="5085522" y="1569821"/>
            <a:ext cx="4070155" cy="3619220"/>
            <a:chOff x="5085522" y="1569821"/>
            <a:chExt cx="4070155" cy="3619220"/>
          </a:xfrm>
        </p:grpSpPr>
        <p:pic>
          <p:nvPicPr>
            <p:cNvPr id="10" name="Picture 3"/>
            <p:cNvPicPr>
              <a:picLocks noChangeAspect="1" noChangeArrowheads="1"/>
            </p:cNvPicPr>
            <p:nvPr/>
          </p:nvPicPr>
          <p:blipFill>
            <a:blip r:embed="rId4" cstate="print"/>
            <a:srcRect/>
            <a:stretch>
              <a:fillRect/>
            </a:stretch>
          </p:blipFill>
          <p:spPr bwMode="auto">
            <a:xfrm>
              <a:off x="5085522" y="1569821"/>
              <a:ext cx="4070155" cy="2849779"/>
            </a:xfrm>
            <a:prstGeom prst="rect">
              <a:avLst/>
            </a:prstGeom>
            <a:noFill/>
            <a:ln w="9525">
              <a:noFill/>
              <a:miter lim="800000"/>
              <a:headEnd/>
              <a:tailEnd/>
            </a:ln>
          </p:spPr>
        </p:pic>
        <p:sp>
          <p:nvSpPr>
            <p:cNvPr id="11" name="TextBox 10"/>
            <p:cNvSpPr txBox="1"/>
            <p:nvPr/>
          </p:nvSpPr>
          <p:spPr>
            <a:xfrm>
              <a:off x="5790981" y="3167742"/>
              <a:ext cx="3293385" cy="923330"/>
            </a:xfrm>
            <a:prstGeom prst="rect">
              <a:avLst/>
            </a:prstGeom>
            <a:noFill/>
          </p:spPr>
          <p:txBody>
            <a:bodyPr wrap="square" rtlCol="0">
              <a:spAutoFit/>
            </a:bodyPr>
            <a:lstStyle/>
            <a:p>
              <a:r>
                <a:rPr lang="en-US" sz="1800" dirty="0" smtClean="0">
                  <a:solidFill>
                    <a:schemeClr val="tx1"/>
                  </a:solidFill>
                </a:rPr>
                <a:t>PACS-CS: PRD81, 074503 (2010)</a:t>
              </a:r>
            </a:p>
            <a:p>
              <a:r>
                <a:rPr lang="en-US" sz="1800" dirty="0" smtClean="0">
                  <a:solidFill>
                    <a:schemeClr val="tx1"/>
                  </a:solidFill>
                </a:rPr>
                <a:t>BMW: PLB701, 265 (2011)</a:t>
              </a:r>
              <a:endParaRPr lang="en-US" sz="1800" dirty="0">
                <a:solidFill>
                  <a:schemeClr val="tx1"/>
                </a:solidFill>
              </a:endParaRPr>
            </a:p>
          </p:txBody>
        </p:sp>
        <p:sp>
          <p:nvSpPr>
            <p:cNvPr id="12" name="TextBox 11"/>
            <p:cNvSpPr txBox="1"/>
            <p:nvPr/>
          </p:nvSpPr>
          <p:spPr>
            <a:xfrm>
              <a:off x="7119648" y="4419600"/>
              <a:ext cx="1871952" cy="769441"/>
            </a:xfrm>
            <a:prstGeom prst="rect">
              <a:avLst/>
            </a:prstGeom>
            <a:noFill/>
          </p:spPr>
          <p:txBody>
            <a:bodyPr wrap="square" rtlCol="0">
              <a:spAutoFit/>
            </a:bodyPr>
            <a:lstStyle/>
            <a:p>
              <a:r>
                <a:rPr lang="en-US" sz="2200" dirty="0" smtClean="0">
                  <a:solidFill>
                    <a:srgbClr val="FFFFCC"/>
                  </a:solidFill>
                </a:rPr>
                <a:t>T. </a:t>
              </a:r>
              <a:r>
                <a:rPr lang="en-US" sz="2200" dirty="0" err="1" smtClean="0">
                  <a:solidFill>
                    <a:srgbClr val="FFFFCC"/>
                  </a:solidFill>
                </a:rPr>
                <a:t>Hatsuda</a:t>
              </a:r>
              <a:r>
                <a:rPr lang="en-US" sz="2200" dirty="0" smtClean="0">
                  <a:solidFill>
                    <a:srgbClr val="FFFFCC"/>
                  </a:solidFill>
                </a:rPr>
                <a:t>, </a:t>
              </a:r>
            </a:p>
            <a:p>
              <a:r>
                <a:rPr lang="en-US" sz="2200" dirty="0" smtClean="0">
                  <a:solidFill>
                    <a:srgbClr val="FFFFCC"/>
                  </a:solidFill>
                </a:rPr>
                <a:t>PANIC 2011</a:t>
              </a:r>
              <a:endParaRPr lang="en-US" sz="2200" dirty="0">
                <a:solidFill>
                  <a:srgbClr val="FFFFCC"/>
                </a:solidFill>
              </a:endParaRPr>
            </a:p>
          </p:txBody>
        </p:sp>
      </p:grpSp>
      <p:sp>
        <p:nvSpPr>
          <p:cNvPr id="15" name="Rectangle 14"/>
          <p:cNvSpPr/>
          <p:nvPr/>
        </p:nvSpPr>
        <p:spPr>
          <a:xfrm>
            <a:off x="990600" y="4080808"/>
            <a:ext cx="6781800" cy="1938992"/>
          </a:xfrm>
          <a:prstGeom prst="rect">
            <a:avLst/>
          </a:prstGeom>
          <a:solidFill>
            <a:srgbClr val="00FFFF"/>
          </a:solidFill>
          <a:ln>
            <a:solidFill>
              <a:schemeClr val="tx1"/>
            </a:solidFill>
          </a:ln>
        </p:spPr>
        <p:txBody>
          <a:bodyPr wrap="square">
            <a:spAutoFit/>
          </a:bodyPr>
          <a:lstStyle/>
          <a:p>
            <a:pPr algn="ctr"/>
            <a:r>
              <a:rPr lang="en-US" sz="2400" i="1" dirty="0" smtClean="0">
                <a:solidFill>
                  <a:schemeClr val="tx1"/>
                </a:solidFill>
                <a:latin typeface="Times New Roman" pitchFamily="18" charset="0"/>
                <a:cs typeface="Times New Roman" pitchFamily="18" charset="0"/>
              </a:rPr>
              <a:t>“Modern-day ‘testing’ of (</a:t>
            </a:r>
            <a:r>
              <a:rPr lang="en-US" sz="2400" i="1" dirty="0" err="1" smtClean="0">
                <a:solidFill>
                  <a:schemeClr val="tx1"/>
                </a:solidFill>
                <a:latin typeface="Times New Roman" pitchFamily="18" charset="0"/>
                <a:cs typeface="Times New Roman" pitchFamily="18" charset="0"/>
              </a:rPr>
              <a:t>perturbative</a:t>
            </a:r>
            <a:r>
              <a:rPr lang="en-US" sz="2400" i="1" dirty="0" smtClean="0">
                <a:solidFill>
                  <a:schemeClr val="tx1"/>
                </a:solidFill>
                <a:latin typeface="Times New Roman" pitchFamily="18" charset="0"/>
                <a:cs typeface="Times New Roman" pitchFamily="18" charset="0"/>
              </a:rPr>
              <a:t>) QCD is as much about pushing the boundaries of its applicability as about the verification that QCD is the correct theory of </a:t>
            </a:r>
            <a:r>
              <a:rPr lang="en-US" sz="2400" i="1" dirty="0" err="1" smtClean="0">
                <a:solidFill>
                  <a:schemeClr val="tx1"/>
                </a:solidFill>
                <a:latin typeface="Times New Roman" pitchFamily="18" charset="0"/>
                <a:cs typeface="Times New Roman" pitchFamily="18" charset="0"/>
              </a:rPr>
              <a:t>hadronic</a:t>
            </a:r>
            <a:r>
              <a:rPr lang="en-US" sz="2400" i="1" dirty="0" smtClean="0">
                <a:solidFill>
                  <a:schemeClr val="tx1"/>
                </a:solidFill>
                <a:latin typeface="Times New Roman" pitchFamily="18" charset="0"/>
                <a:cs typeface="Times New Roman" pitchFamily="18" charset="0"/>
              </a:rPr>
              <a:t> physics.” </a:t>
            </a:r>
          </a:p>
          <a:p>
            <a:pPr algn="ctr"/>
            <a:r>
              <a:rPr lang="en-US" sz="2400" i="1" dirty="0" smtClean="0">
                <a:solidFill>
                  <a:schemeClr val="tx1"/>
                </a:solidFill>
                <a:latin typeface="Times New Roman" pitchFamily="18" charset="0"/>
                <a:cs typeface="Times New Roman" pitchFamily="18" charset="0"/>
              </a:rPr>
              <a:t>– G. Salam, </a:t>
            </a:r>
            <a:r>
              <a:rPr lang="en-US" sz="2400" i="1" dirty="0" err="1" smtClean="0">
                <a:solidFill>
                  <a:schemeClr val="tx1"/>
                </a:solidFill>
                <a:latin typeface="Times New Roman" pitchFamily="18" charset="0"/>
                <a:cs typeface="Times New Roman" pitchFamily="18" charset="0"/>
              </a:rPr>
              <a:t>hep</a:t>
            </a:r>
            <a:r>
              <a:rPr lang="en-US" sz="2400" i="1" dirty="0" smtClean="0">
                <a:solidFill>
                  <a:schemeClr val="tx1"/>
                </a:solidFill>
                <a:latin typeface="Times New Roman" pitchFamily="18" charset="0"/>
                <a:cs typeface="Times New Roman" pitchFamily="18" charset="0"/>
              </a:rPr>
              <a:t>-ph/0207147 (DIS2002 proceedings)</a:t>
            </a:r>
            <a:endParaRPr lang="en-US" sz="2400" i="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6754410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blinds(horizontal)">
                                      <p:cBhvr>
                                        <p:cTn id="11" dur="500"/>
                                        <p:tgtEl>
                                          <p:spTgt spid="3">
                                            <p:txEl>
                                              <p:pRg st="2" end="2"/>
                                            </p:txEl>
                                          </p:spTgt>
                                        </p:tgtEl>
                                      </p:cBhvr>
                                    </p:animEffect>
                                  </p:childTnLst>
                                </p:cTn>
                              </p:par>
                              <p:par>
                                <p:cTn id="12" presetID="3" presetClass="entr" presetSubtype="1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Relativistic Heavy Ion Collider</a:t>
            </a:r>
            <a:br>
              <a:rPr lang="en-US" dirty="0" smtClean="0"/>
            </a:br>
            <a:r>
              <a:rPr lang="en-US" dirty="0" smtClean="0"/>
              <a:t>at Brookhaven National Laboratory</a:t>
            </a:r>
            <a:endParaRPr lang="en-US" dirty="0"/>
          </a:p>
        </p:txBody>
      </p:sp>
      <p:sp>
        <p:nvSpPr>
          <p:cNvPr id="3" name="Content Placeholder 2"/>
          <p:cNvSpPr>
            <a:spLocks noGrp="1"/>
          </p:cNvSpPr>
          <p:nvPr>
            <p:ph idx="1"/>
          </p:nvPr>
        </p:nvSpPr>
        <p:spPr>
          <a:xfrm>
            <a:off x="228600" y="1600200"/>
            <a:ext cx="8610600" cy="4800600"/>
          </a:xfrm>
        </p:spPr>
        <p:txBody>
          <a:bodyPr>
            <a:normAutofit fontScale="85000" lnSpcReduction="20000"/>
          </a:bodyPr>
          <a:lstStyle/>
          <a:p>
            <a:r>
              <a:rPr lang="en-US" sz="4200" dirty="0" smtClean="0"/>
              <a:t>A great place to be to study QCD!</a:t>
            </a:r>
          </a:p>
          <a:p>
            <a:r>
              <a:rPr lang="en-US" dirty="0" smtClean="0"/>
              <a:t>An accelerator-based program, but not designed to be at the energy (or intensity) frontier.  More closely analogous to many areas of condensed matter research—create a system and study its properties!</a:t>
            </a:r>
          </a:p>
          <a:p>
            <a:r>
              <a:rPr lang="en-US" dirty="0" smtClean="0"/>
              <a:t>What systems are we studying?  </a:t>
            </a:r>
          </a:p>
          <a:p>
            <a:pPr lvl="1"/>
            <a:r>
              <a:rPr lang="en-US" dirty="0" smtClean="0"/>
              <a:t>“Simple” QCD bound states—the proton is the simplest stable bound state in QCD (and conveniently, nature has already created it for us!)</a:t>
            </a:r>
          </a:p>
          <a:p>
            <a:pPr lvl="1"/>
            <a:r>
              <a:rPr lang="en-US" dirty="0" smtClean="0"/>
              <a:t>Collections of QCD bound states (nuclei, also available out of the box!)</a:t>
            </a:r>
          </a:p>
          <a:p>
            <a:pPr lvl="1"/>
            <a:r>
              <a:rPr lang="en-US" dirty="0" smtClean="0"/>
              <a:t>QCD </a:t>
            </a:r>
            <a:r>
              <a:rPr lang="en-US" dirty="0" err="1" smtClean="0"/>
              <a:t>deconfined</a:t>
            </a:r>
            <a:r>
              <a:rPr lang="en-US" dirty="0" smtClean="0"/>
              <a:t>! (quark-gluon plasma, some assembly required!)</a:t>
            </a:r>
            <a:endParaRPr lang="en-US" dirty="0"/>
          </a:p>
        </p:txBody>
      </p:sp>
      <p:sp>
        <p:nvSpPr>
          <p:cNvPr id="4" name="Footer Placeholder 3"/>
          <p:cNvSpPr>
            <a:spLocks noGrp="1"/>
          </p:cNvSpPr>
          <p:nvPr>
            <p:ph type="ftr" sz="quarter" idx="11"/>
          </p:nvPr>
        </p:nvSpPr>
        <p:spPr/>
        <p:txBody>
          <a:bodyPr/>
          <a:lstStyle/>
          <a:p>
            <a:r>
              <a:rPr lang="en-US" smtClean="0"/>
              <a:t>C. Aidala, Wayne State, January 30, 2013</a:t>
            </a:r>
            <a:endParaRPr lang="en-US"/>
          </a:p>
        </p:txBody>
      </p:sp>
      <p:pic>
        <p:nvPicPr>
          <p:cNvPr id="47105" name="Picture 1"/>
          <p:cNvPicPr>
            <a:picLocks noChangeAspect="1" noChangeArrowheads="1"/>
          </p:cNvPicPr>
          <p:nvPr/>
        </p:nvPicPr>
        <p:blipFill>
          <a:blip r:embed="rId2" cstate="print"/>
          <a:srcRect/>
          <a:stretch>
            <a:fillRect/>
          </a:stretch>
        </p:blipFill>
        <p:spPr bwMode="auto">
          <a:xfrm>
            <a:off x="6287022" y="3133678"/>
            <a:ext cx="1049829" cy="822960"/>
          </a:xfrm>
          <a:prstGeom prst="rect">
            <a:avLst/>
          </a:prstGeom>
          <a:noFill/>
          <a:ln w="9525">
            <a:noFill/>
            <a:miter lim="800000"/>
            <a:headEnd/>
            <a:tailEnd/>
          </a:ln>
        </p:spPr>
      </p:pic>
      <p:pic>
        <p:nvPicPr>
          <p:cNvPr id="47106" name="Picture 2"/>
          <p:cNvPicPr>
            <a:picLocks noChangeAspect="1" noChangeArrowheads="1"/>
          </p:cNvPicPr>
          <p:nvPr/>
        </p:nvPicPr>
        <p:blipFill>
          <a:blip r:embed="rId3" cstate="print"/>
          <a:srcRect/>
          <a:stretch>
            <a:fillRect/>
          </a:stretch>
        </p:blipFill>
        <p:spPr bwMode="auto">
          <a:xfrm>
            <a:off x="5322043" y="3138062"/>
            <a:ext cx="855022" cy="822960"/>
          </a:xfrm>
          <a:prstGeom prst="rect">
            <a:avLst/>
          </a:prstGeom>
          <a:noFill/>
          <a:ln w="9525">
            <a:noFill/>
            <a:miter lim="800000"/>
            <a:headEnd/>
            <a:tailEnd/>
          </a:ln>
        </p:spPr>
      </p:pic>
      <p:pic>
        <p:nvPicPr>
          <p:cNvPr id="47107" name="Picture 3"/>
          <p:cNvPicPr>
            <a:picLocks noChangeAspect="1" noChangeArrowheads="1"/>
          </p:cNvPicPr>
          <p:nvPr/>
        </p:nvPicPr>
        <p:blipFill>
          <a:blip r:embed="rId4" cstate="print"/>
          <a:srcRect/>
          <a:stretch>
            <a:fillRect/>
          </a:stretch>
        </p:blipFill>
        <p:spPr bwMode="auto">
          <a:xfrm>
            <a:off x="7443117" y="3139440"/>
            <a:ext cx="1319883" cy="82296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B6F15528-21DE-4FAA-801E-634DDDAF4B2B}" type="slidenum">
              <a:rPr lang="en-US" smtClean="0"/>
              <a:pPr/>
              <a:t>12</a:t>
            </a:fld>
            <a:endParaRPr lang="en-US"/>
          </a:p>
        </p:txBody>
      </p:sp>
      <p:sp>
        <p:nvSpPr>
          <p:cNvPr id="10" name="Text Box 4"/>
          <p:cNvSpPr txBox="1">
            <a:spLocks noChangeArrowheads="1"/>
          </p:cNvSpPr>
          <p:nvPr/>
        </p:nvSpPr>
        <p:spPr bwMode="auto">
          <a:xfrm>
            <a:off x="838200" y="2936319"/>
            <a:ext cx="7315200" cy="2092881"/>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600" b="1" i="1" dirty="0" smtClean="0">
                <a:solidFill>
                  <a:schemeClr val="tx1"/>
                </a:solidFill>
                <a:latin typeface="Times New Roman" pitchFamily="18" charset="0"/>
                <a:cs typeface="Times New Roman" pitchFamily="18" charset="0"/>
              </a:rPr>
              <a:t>Understand more complex QCD systems within </a:t>
            </a:r>
          </a:p>
          <a:p>
            <a:pPr algn="ctr"/>
            <a:r>
              <a:rPr lang="en-US" sz="2600" b="1" i="1" dirty="0" smtClean="0">
                <a:solidFill>
                  <a:schemeClr val="tx1"/>
                </a:solidFill>
                <a:latin typeface="Times New Roman" pitchFamily="18" charset="0"/>
                <a:cs typeface="Times New Roman" pitchFamily="18" charset="0"/>
              </a:rPr>
              <a:t>the context of simpler ones </a:t>
            </a:r>
          </a:p>
          <a:p>
            <a:pPr algn="ctr">
              <a:buFont typeface="Wingdings" pitchFamily="2" charset="2"/>
              <a:buChar char="à"/>
            </a:pPr>
            <a:r>
              <a:rPr lang="en-US" sz="2600" dirty="0" smtClean="0">
                <a:solidFill>
                  <a:schemeClr val="tx1"/>
                </a:solidFill>
                <a:latin typeface="Times New Roman" pitchFamily="18" charset="0"/>
                <a:cs typeface="Times New Roman" pitchFamily="18" charset="0"/>
                <a:sym typeface="Wingdings" pitchFamily="2" charset="2"/>
              </a:rPr>
              <a:t>RHIC was designed from the start as a single facility capable of nucleus-nucleus, proton-nucleus, and proton-proton collisions </a:t>
            </a:r>
          </a:p>
        </p:txBody>
      </p:sp>
    </p:spTree>
    <p:extLst>
      <p:ext uri="{BB962C8B-B14F-4D97-AF65-F5344CB8AC3E}">
        <p14:creationId xmlns:p14="http://schemas.microsoft.com/office/powerpoint/2010/main" val="17544745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blinds(horizontal)">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47106"/>
                                        </p:tgtEl>
                                        <p:attrNameLst>
                                          <p:attrName>style.visibility</p:attrName>
                                        </p:attrNameLst>
                                      </p:cBhvr>
                                      <p:to>
                                        <p:strVal val="visible"/>
                                      </p:to>
                                    </p:set>
                                    <p:animEffect transition="in" filter="blinds(horizontal)">
                                      <p:cBhvr>
                                        <p:cTn id="19" dur="500"/>
                                        <p:tgtEl>
                                          <p:spTgt spid="47106"/>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linds(horizontal)">
                                      <p:cBhvr>
                                        <p:cTn id="24" dur="500"/>
                                        <p:tgtEl>
                                          <p:spTgt spid="3">
                                            <p:txEl>
                                              <p:pRg st="4" end="4"/>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47105"/>
                                        </p:tgtEl>
                                        <p:attrNameLst>
                                          <p:attrName>style.visibility</p:attrName>
                                        </p:attrNameLst>
                                      </p:cBhvr>
                                      <p:to>
                                        <p:strVal val="visible"/>
                                      </p:to>
                                    </p:set>
                                    <p:animEffect transition="in" filter="blinds(horizontal)">
                                      <p:cBhvr>
                                        <p:cTn id="27" dur="500"/>
                                        <p:tgtEl>
                                          <p:spTgt spid="4710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47107"/>
                                        </p:tgtEl>
                                        <p:attrNameLst>
                                          <p:attrName>style.visibility</p:attrName>
                                        </p:attrNameLst>
                                      </p:cBhvr>
                                      <p:to>
                                        <p:strVal val="visible"/>
                                      </p:to>
                                    </p:set>
                                    <p:animEffect transition="in" filter="blinds(horizontal)">
                                      <p:cBhvr>
                                        <p:cTn id="35" dur="500"/>
                                        <p:tgtEl>
                                          <p:spTgt spid="4710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0">
                                            <p:bg/>
                                          </p:spTgt>
                                        </p:tgtEl>
                                        <p:attrNameLst>
                                          <p:attrName>style.visibility</p:attrName>
                                        </p:attrNameLst>
                                      </p:cBhvr>
                                      <p:to>
                                        <p:strVal val="visible"/>
                                      </p:to>
                                    </p:set>
                                    <p:anim calcmode="lin" valueType="num">
                                      <p:cBhvr additive="base">
                                        <p:cTn id="40"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41" dur="500" fill="hold"/>
                                        <p:tgtEl>
                                          <p:spTgt spid="10">
                                            <p:bg/>
                                          </p:spTgt>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0">
                                            <p:txEl>
                                              <p:pRg st="0" end="0"/>
                                            </p:txEl>
                                          </p:spTgt>
                                        </p:tgtEl>
                                        <p:attrNameLst>
                                          <p:attrName>style.visibility</p:attrName>
                                        </p:attrNameLst>
                                      </p:cBhvr>
                                      <p:to>
                                        <p:strVal val="visible"/>
                                      </p:to>
                                    </p:set>
                                    <p:anim calcmode="lin" valueType="num">
                                      <p:cBhvr additive="base">
                                        <p:cTn id="44"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0">
                                            <p:txEl>
                                              <p:pRg st="1" end="1"/>
                                            </p:txEl>
                                          </p:spTgt>
                                        </p:tgtEl>
                                        <p:attrNameLst>
                                          <p:attrName>style.visibility</p:attrName>
                                        </p:attrNameLst>
                                      </p:cBhvr>
                                      <p:to>
                                        <p:strVal val="visible"/>
                                      </p:to>
                                    </p:set>
                                    <p:anim calcmode="lin" valueType="num">
                                      <p:cBhvr additive="base">
                                        <p:cTn id="48"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0">
                                            <p:txEl>
                                              <p:pRg st="2" end="2"/>
                                            </p:txEl>
                                          </p:spTgt>
                                        </p:tgtEl>
                                        <p:attrNameLst>
                                          <p:attrName>style.visibility</p:attrName>
                                        </p:attrNameLst>
                                      </p:cBhvr>
                                      <p:to>
                                        <p:strVal val="visible"/>
                                      </p:to>
                                    </p:set>
                                    <p:anim calcmode="lin" valueType="num">
                                      <p:cBhvr additive="base">
                                        <p:cTn id="52"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Mapping out the proton</a:t>
            </a:r>
            <a:endParaRPr lang="en-US" dirty="0"/>
          </a:p>
        </p:txBody>
      </p:sp>
      <p:sp>
        <p:nvSpPr>
          <p:cNvPr id="5" name="Content Placeholder 4"/>
          <p:cNvSpPr>
            <a:spLocks noGrp="1"/>
          </p:cNvSpPr>
          <p:nvPr>
            <p:ph idx="1"/>
          </p:nvPr>
        </p:nvSpPr>
        <p:spPr/>
        <p:txBody>
          <a:bodyPr/>
          <a:lstStyle/>
          <a:p>
            <a:pPr>
              <a:buNone/>
            </a:pPr>
            <a:r>
              <a:rPr lang="en-US" dirty="0" smtClean="0"/>
              <a:t>What does the proton look like in terms of the quarks and gluons inside it?</a:t>
            </a:r>
          </a:p>
          <a:p>
            <a:r>
              <a:rPr lang="en-US" i="1" dirty="0" smtClean="0"/>
              <a:t>Position </a:t>
            </a:r>
          </a:p>
          <a:p>
            <a:r>
              <a:rPr lang="en-US" i="1" dirty="0" smtClean="0"/>
              <a:t>Momentum</a:t>
            </a:r>
          </a:p>
          <a:p>
            <a:r>
              <a:rPr lang="en-US" i="1" dirty="0" smtClean="0"/>
              <a:t>Spin</a:t>
            </a:r>
          </a:p>
          <a:p>
            <a:r>
              <a:rPr lang="en-US" i="1" dirty="0" smtClean="0"/>
              <a:t>Flavor</a:t>
            </a:r>
          </a:p>
          <a:p>
            <a:r>
              <a:rPr lang="en-US" i="1" dirty="0" smtClean="0"/>
              <a:t>Color</a:t>
            </a:r>
            <a:endParaRPr lang="en-US" i="1" dirty="0"/>
          </a:p>
        </p:txBody>
      </p:sp>
      <p:sp>
        <p:nvSpPr>
          <p:cNvPr id="3" name="Footer Placeholder 2"/>
          <p:cNvSpPr>
            <a:spLocks noGrp="1"/>
          </p:cNvSpPr>
          <p:nvPr>
            <p:ph type="ftr" sz="quarter" idx="11"/>
          </p:nvPr>
        </p:nvSpPr>
        <p:spPr/>
        <p:txBody>
          <a:bodyPr/>
          <a:lstStyle/>
          <a:p>
            <a:r>
              <a:rPr lang="en-US" smtClean="0"/>
              <a:t>C. Aidala, Wayne State, January 30, 2013</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13</a:t>
            </a:fld>
            <a:endParaRPr lang="en-US" dirty="0"/>
          </a:p>
        </p:txBody>
      </p:sp>
      <p:sp>
        <p:nvSpPr>
          <p:cNvPr id="6" name="Text Box 34"/>
          <p:cNvSpPr txBox="1">
            <a:spLocks noChangeArrowheads="1"/>
          </p:cNvSpPr>
          <p:nvPr/>
        </p:nvSpPr>
        <p:spPr bwMode="auto">
          <a:xfrm>
            <a:off x="2819400" y="3124200"/>
            <a:ext cx="6324600" cy="1107996"/>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200" dirty="0" smtClean="0">
                <a:solidFill>
                  <a:schemeClr val="tx1"/>
                </a:solidFill>
                <a:latin typeface="Times New Roman" pitchFamily="18" charset="0"/>
                <a:cs typeface="Times New Roman" pitchFamily="18" charset="0"/>
              </a:rPr>
              <a:t>Vast majority of past four decades focused on </a:t>
            </a:r>
          </a:p>
          <a:p>
            <a:pPr algn="ctr"/>
            <a:r>
              <a:rPr lang="en-US" sz="2200" i="1" dirty="0" smtClean="0">
                <a:solidFill>
                  <a:schemeClr val="tx1"/>
                </a:solidFill>
                <a:latin typeface="Times New Roman" pitchFamily="18" charset="0"/>
                <a:cs typeface="Times New Roman" pitchFamily="18" charset="0"/>
              </a:rPr>
              <a:t>1-dimensional</a:t>
            </a:r>
            <a:r>
              <a:rPr lang="en-US" sz="2200" dirty="0" smtClean="0">
                <a:solidFill>
                  <a:schemeClr val="tx1"/>
                </a:solidFill>
                <a:latin typeface="Times New Roman" pitchFamily="18" charset="0"/>
                <a:cs typeface="Times New Roman" pitchFamily="18" charset="0"/>
              </a:rPr>
              <a:t> momentum structure!  Since 1990s starting to consider other directions . . .</a:t>
            </a:r>
            <a:endParaRPr lang="en-US" sz="2200" dirty="0">
              <a:solidFill>
                <a:schemeClr val="tx1"/>
              </a:solidFill>
              <a:latin typeface="Times New Roman" pitchFamily="18" charset="0"/>
              <a:cs typeface="Times New Roman" pitchFamily="18" charset="0"/>
            </a:endParaRPr>
          </a:p>
        </p:txBody>
      </p:sp>
      <p:sp>
        <p:nvSpPr>
          <p:cNvPr id="7" name="Text Box 34"/>
          <p:cNvSpPr txBox="1">
            <a:spLocks noChangeArrowheads="1"/>
          </p:cNvSpPr>
          <p:nvPr/>
        </p:nvSpPr>
        <p:spPr bwMode="auto">
          <a:xfrm>
            <a:off x="2819400" y="3720459"/>
            <a:ext cx="6324600" cy="1107996"/>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200" dirty="0" smtClean="0">
                <a:solidFill>
                  <a:schemeClr val="tx1"/>
                </a:solidFill>
                <a:latin typeface="Times New Roman" pitchFamily="18" charset="0"/>
                <a:cs typeface="Times New Roman" pitchFamily="18" charset="0"/>
              </a:rPr>
              <a:t>Polarized protons first studied in 1980s.  How angular momentum of quarks and gluons add up still not well understood!</a:t>
            </a:r>
            <a:endParaRPr lang="en-US" sz="2200" dirty="0">
              <a:solidFill>
                <a:schemeClr val="tx1"/>
              </a:solidFill>
              <a:latin typeface="Times New Roman" pitchFamily="18" charset="0"/>
              <a:cs typeface="Times New Roman" pitchFamily="18" charset="0"/>
            </a:endParaRPr>
          </a:p>
        </p:txBody>
      </p:sp>
      <p:sp>
        <p:nvSpPr>
          <p:cNvPr id="8" name="Text Box 34"/>
          <p:cNvSpPr txBox="1">
            <a:spLocks noChangeArrowheads="1"/>
          </p:cNvSpPr>
          <p:nvPr/>
        </p:nvSpPr>
        <p:spPr bwMode="auto">
          <a:xfrm>
            <a:off x="2819400" y="4267200"/>
            <a:ext cx="6324600" cy="1107996"/>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200" dirty="0" smtClean="0">
                <a:solidFill>
                  <a:schemeClr val="tx1"/>
                </a:solidFill>
                <a:latin typeface="Times New Roman" pitchFamily="18" charset="0"/>
                <a:cs typeface="Times New Roman" pitchFamily="18" charset="0"/>
              </a:rPr>
              <a:t>Good measurements of flavor distributions in valence region.  Flavor structure at lower momentum fractions still yielding surprises!</a:t>
            </a:r>
            <a:endParaRPr lang="en-US" sz="2200" dirty="0">
              <a:solidFill>
                <a:schemeClr val="tx1"/>
              </a:solidFill>
              <a:latin typeface="Times New Roman" pitchFamily="18" charset="0"/>
              <a:cs typeface="Times New Roman" pitchFamily="18" charset="0"/>
            </a:endParaRPr>
          </a:p>
        </p:txBody>
      </p:sp>
      <p:sp>
        <p:nvSpPr>
          <p:cNvPr id="9" name="Text Box 34"/>
          <p:cNvSpPr txBox="1">
            <a:spLocks noChangeArrowheads="1"/>
          </p:cNvSpPr>
          <p:nvPr/>
        </p:nvSpPr>
        <p:spPr bwMode="auto">
          <a:xfrm>
            <a:off x="2819400" y="2590800"/>
            <a:ext cx="6324600" cy="1107996"/>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200" dirty="0" smtClean="0">
                <a:solidFill>
                  <a:schemeClr val="tx1"/>
                </a:solidFill>
                <a:latin typeface="Times New Roman" pitchFamily="18" charset="0"/>
                <a:cs typeface="Times New Roman" pitchFamily="18" charset="0"/>
              </a:rPr>
              <a:t>Theoretical and experimental concepts to describe and access position only born in mid-1990s.  Pioneering measurements over past decade.</a:t>
            </a:r>
            <a:endParaRPr lang="en-US" sz="2200" dirty="0">
              <a:solidFill>
                <a:schemeClr val="tx1"/>
              </a:solidFill>
              <a:latin typeface="Times New Roman" pitchFamily="18" charset="0"/>
              <a:cs typeface="Times New Roman" pitchFamily="18" charset="0"/>
            </a:endParaRPr>
          </a:p>
        </p:txBody>
      </p:sp>
      <p:sp>
        <p:nvSpPr>
          <p:cNvPr id="10" name="Text Box 34"/>
          <p:cNvSpPr txBox="1">
            <a:spLocks noChangeArrowheads="1"/>
          </p:cNvSpPr>
          <p:nvPr/>
        </p:nvSpPr>
        <p:spPr bwMode="auto">
          <a:xfrm>
            <a:off x="2819400" y="4911804"/>
            <a:ext cx="6324600" cy="1107996"/>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200" dirty="0" smtClean="0">
                <a:solidFill>
                  <a:schemeClr val="tx1"/>
                </a:solidFill>
                <a:latin typeface="Times New Roman" pitchFamily="18" charset="0"/>
                <a:cs typeface="Times New Roman" pitchFamily="18" charset="0"/>
              </a:rPr>
              <a:t>Accounted for by theorists from beginning of QCD, but more detailed, potentially observable effects of color have come to forefront in last couple years . . .</a:t>
            </a:r>
            <a:endParaRPr lang="en-US" sz="22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094367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blinds(horizontal)">
                                      <p:cBhvr>
                                        <p:cTn id="7" dur="1000"/>
                                        <p:tgtEl>
                                          <p:spTgt spid="5">
                                            <p:txEl>
                                              <p:pRg st="4" end="4"/>
                                            </p:txEl>
                                          </p:spTgt>
                                        </p:tgtEl>
                                      </p:cBhvr>
                                    </p:animEffect>
                                  </p:childTnLst>
                                </p:cTn>
                              </p:par>
                            </p:childTnLst>
                          </p:cTn>
                        </p:par>
                        <p:par>
                          <p:cTn id="8" fill="hold">
                            <p:stCondLst>
                              <p:cond delay="1000"/>
                            </p:stCondLst>
                            <p:childTnLst>
                              <p:par>
                                <p:cTn id="9" presetID="3" presetClass="entr" presetSubtype="10" fill="hold" nodeType="after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animEffect transition="in" filter="blinds(horizontal)">
                                      <p:cBhvr>
                                        <p:cTn id="11" dur="1000"/>
                                        <p:tgtEl>
                                          <p:spTgt spid="5">
                                            <p:txEl>
                                              <p:pRg st="5" end="5"/>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1" nodeType="clickEffect">
                                  <p:stCondLst>
                                    <p:cond delay="0"/>
                                  </p:stCondLst>
                                  <p:childTnLst>
                                    <p:animEffect transition="out" filter="blinds(horizontal)">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par>
                          <p:cTn id="33" fill="hold">
                            <p:stCondLst>
                              <p:cond delay="500"/>
                            </p:stCondLst>
                            <p:childTnLst>
                              <p:par>
                                <p:cTn id="34" presetID="2" presetClass="entr" presetSubtype="4"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grpId="1" nodeType="clickEffect">
                                  <p:stCondLst>
                                    <p:cond delay="0"/>
                                  </p:stCondLst>
                                  <p:childTnLst>
                                    <p:animEffect transition="out" filter="blinds(horizontal)">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par>
                          <p:cTn id="43" fill="hold">
                            <p:stCondLst>
                              <p:cond delay="500"/>
                            </p:stCondLst>
                            <p:childTnLst>
                              <p:par>
                                <p:cTn id="44" presetID="2" presetClass="entr" presetSubtype="4"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ppt_x"/>
                                          </p:val>
                                        </p:tav>
                                        <p:tav tm="100000">
                                          <p:val>
                                            <p:strVal val="#ppt_x"/>
                                          </p:val>
                                        </p:tav>
                                      </p:tavLst>
                                    </p:anim>
                                    <p:anim calcmode="lin" valueType="num">
                                      <p:cBhvr additive="base">
                                        <p:cTn id="4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 presetClass="exit" presetSubtype="10" fill="hold" grpId="1" nodeType="clickEffect">
                                  <p:stCondLst>
                                    <p:cond delay="0"/>
                                  </p:stCondLst>
                                  <p:childTnLst>
                                    <p:animEffect transition="out" filter="blinds(horizontal)">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childTnLst>
                          </p:cTn>
                        </p:par>
                        <p:par>
                          <p:cTn id="53" fill="hold">
                            <p:stCondLst>
                              <p:cond delay="500"/>
                            </p:stCondLst>
                            <p:childTnLst>
                              <p:par>
                                <p:cTn id="54" presetID="2" presetClass="entr" presetSubtype="4"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additive="base">
                                        <p:cTn id="56" dur="500" fill="hold"/>
                                        <p:tgtEl>
                                          <p:spTgt spid="10"/>
                                        </p:tgtEl>
                                        <p:attrNameLst>
                                          <p:attrName>ppt_x</p:attrName>
                                        </p:attrNameLst>
                                      </p:cBhvr>
                                      <p:tavLst>
                                        <p:tav tm="0">
                                          <p:val>
                                            <p:strVal val="#ppt_x"/>
                                          </p:val>
                                        </p:tav>
                                        <p:tav tm="100000">
                                          <p:val>
                                            <p:strVal val="#ppt_x"/>
                                          </p:val>
                                        </p:tav>
                                      </p:tavLst>
                                    </p:anim>
                                    <p:anim calcmode="lin" valueType="num">
                                      <p:cBhvr additive="base">
                                        <p:cTn id="5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Footer Placeholder 3"/>
          <p:cNvSpPr>
            <a:spLocks noGrp="1"/>
          </p:cNvSpPr>
          <p:nvPr>
            <p:ph type="ftr" sz="quarter" idx="11"/>
          </p:nvPr>
        </p:nvSpPr>
        <p:spPr/>
        <p:txBody>
          <a:bodyPr/>
          <a:lstStyle/>
          <a:p>
            <a:r>
              <a:rPr lang="en-US" smtClean="0"/>
              <a:t>C. Aidala, Wayne State, January 30, 2013</a:t>
            </a:r>
            <a:endParaRPr lang="en-US"/>
          </a:p>
        </p:txBody>
      </p:sp>
      <p:sp>
        <p:nvSpPr>
          <p:cNvPr id="1422338" name="Line 2"/>
          <p:cNvSpPr>
            <a:spLocks noChangeShapeType="1"/>
          </p:cNvSpPr>
          <p:nvPr/>
        </p:nvSpPr>
        <p:spPr bwMode="auto">
          <a:xfrm flipH="1" flipV="1">
            <a:off x="1676400" y="3581400"/>
            <a:ext cx="304800" cy="3810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339" name="Rectangle 3"/>
          <p:cNvSpPr>
            <a:spLocks noChangeArrowheads="1"/>
          </p:cNvSpPr>
          <p:nvPr/>
        </p:nvSpPr>
        <p:spPr bwMode="auto">
          <a:xfrm>
            <a:off x="685800" y="304800"/>
            <a:ext cx="7793038" cy="762000"/>
          </a:xfrm>
          <a:prstGeom prst="rect">
            <a:avLst/>
          </a:prstGeom>
          <a:noFill/>
          <a:ln w="9525">
            <a:noFill/>
            <a:miter lim="800000"/>
            <a:headEnd/>
            <a:tailEnd/>
          </a:ln>
          <a:effectLst/>
        </p:spPr>
        <p:txBody>
          <a:bodyPr lIns="92075" tIns="46038" rIns="92075" bIns="46038" anchor="b"/>
          <a:lstStyle/>
          <a:p>
            <a:pPr eaLnBrk="1" hangingPunct="1"/>
            <a:endParaRPr lang="en-US">
              <a:solidFill>
                <a:schemeClr val="tx1"/>
              </a:solidFill>
            </a:endParaRPr>
          </a:p>
        </p:txBody>
      </p:sp>
      <p:sp>
        <p:nvSpPr>
          <p:cNvPr id="1422340" name="Line 4"/>
          <p:cNvSpPr>
            <a:spLocks noChangeShapeType="1"/>
          </p:cNvSpPr>
          <p:nvPr/>
        </p:nvSpPr>
        <p:spPr bwMode="auto">
          <a:xfrm>
            <a:off x="2711450" y="5041900"/>
            <a:ext cx="109538" cy="42863"/>
          </a:xfrm>
          <a:prstGeom prst="line">
            <a:avLst/>
          </a:prstGeom>
          <a:noFill/>
          <a:ln w="12700">
            <a:solidFill>
              <a:srgbClr val="FF0000"/>
            </a:solidFill>
            <a:round/>
            <a:headEnd type="none" w="sm" len="sm"/>
            <a:tailEnd type="none" w="sm" len="sm"/>
          </a:ln>
          <a:effectLst/>
        </p:spPr>
        <p:txBody>
          <a:bodyPr/>
          <a:lstStyle/>
          <a:p>
            <a:endParaRPr lang="en-US"/>
          </a:p>
        </p:txBody>
      </p:sp>
      <p:sp>
        <p:nvSpPr>
          <p:cNvPr id="1422341" name="Freeform 5"/>
          <p:cNvSpPr>
            <a:spLocks/>
          </p:cNvSpPr>
          <p:nvPr/>
        </p:nvSpPr>
        <p:spPr bwMode="auto">
          <a:xfrm>
            <a:off x="6221413" y="3325813"/>
            <a:ext cx="465137" cy="392112"/>
          </a:xfrm>
          <a:custGeom>
            <a:avLst/>
            <a:gdLst/>
            <a:ahLst/>
            <a:cxnLst>
              <a:cxn ang="0">
                <a:pos x="0" y="246"/>
              </a:cxn>
              <a:cxn ang="0">
                <a:pos x="64" y="214"/>
              </a:cxn>
              <a:cxn ang="0">
                <a:pos x="66" y="172"/>
              </a:cxn>
              <a:cxn ang="0">
                <a:pos x="232" y="106"/>
              </a:cxn>
              <a:cxn ang="0">
                <a:pos x="232" y="61"/>
              </a:cxn>
              <a:cxn ang="0">
                <a:pos x="292" y="0"/>
              </a:cxn>
            </a:cxnLst>
            <a:rect l="0" t="0" r="r" b="b"/>
            <a:pathLst>
              <a:path w="293" h="247">
                <a:moveTo>
                  <a:pt x="0" y="246"/>
                </a:moveTo>
                <a:lnTo>
                  <a:pt x="64" y="214"/>
                </a:lnTo>
                <a:lnTo>
                  <a:pt x="66" y="172"/>
                </a:lnTo>
                <a:lnTo>
                  <a:pt x="232" y="106"/>
                </a:lnTo>
                <a:lnTo>
                  <a:pt x="232" y="61"/>
                </a:lnTo>
                <a:lnTo>
                  <a:pt x="292" y="0"/>
                </a:lnTo>
              </a:path>
            </a:pathLst>
          </a:custGeom>
          <a:noFill/>
          <a:ln w="25400" cap="rnd" cmpd="sng">
            <a:solidFill>
              <a:srgbClr val="FFCC00"/>
            </a:solidFill>
            <a:prstDash val="solid"/>
            <a:round/>
            <a:headEnd type="none" w="sm" len="sm"/>
            <a:tailEnd type="none" w="sm" len="sm"/>
          </a:ln>
          <a:effectLst/>
        </p:spPr>
        <p:txBody>
          <a:bodyPr/>
          <a:lstStyle/>
          <a:p>
            <a:endParaRPr lang="en-US"/>
          </a:p>
        </p:txBody>
      </p:sp>
      <p:sp>
        <p:nvSpPr>
          <p:cNvPr id="1422342" name="Oval 6"/>
          <p:cNvSpPr>
            <a:spLocks noChangeArrowheads="1"/>
          </p:cNvSpPr>
          <p:nvPr/>
        </p:nvSpPr>
        <p:spPr bwMode="auto">
          <a:xfrm>
            <a:off x="1446213" y="2300288"/>
            <a:ext cx="5508625" cy="1587500"/>
          </a:xfrm>
          <a:prstGeom prst="ellipse">
            <a:avLst/>
          </a:prstGeom>
          <a:noFill/>
          <a:ln w="9525">
            <a:noFill/>
            <a:round/>
            <a:headEnd/>
            <a:tailEnd/>
          </a:ln>
          <a:effectLst/>
        </p:spPr>
        <p:txBody>
          <a:bodyPr wrap="none" anchor="ctr"/>
          <a:lstStyle/>
          <a:p>
            <a:endParaRPr lang="en-US"/>
          </a:p>
        </p:txBody>
      </p:sp>
      <p:sp>
        <p:nvSpPr>
          <p:cNvPr id="1422343" name="Rectangle 7"/>
          <p:cNvSpPr>
            <a:spLocks noChangeArrowheads="1"/>
          </p:cNvSpPr>
          <p:nvPr/>
        </p:nvSpPr>
        <p:spPr bwMode="auto">
          <a:xfrm>
            <a:off x="3814763" y="1860550"/>
            <a:ext cx="1106487" cy="276225"/>
          </a:xfrm>
          <a:prstGeom prst="rect">
            <a:avLst/>
          </a:prstGeom>
          <a:noFill/>
          <a:ln w="9525">
            <a:noFill/>
            <a:miter lim="800000"/>
            <a:headEnd/>
            <a:tailEnd/>
          </a:ln>
          <a:effectLst/>
        </p:spPr>
        <p:txBody>
          <a:bodyPr wrap="none" anchor="ctr"/>
          <a:lstStyle/>
          <a:p>
            <a:endParaRPr lang="en-US"/>
          </a:p>
        </p:txBody>
      </p:sp>
      <p:sp>
        <p:nvSpPr>
          <p:cNvPr id="1422344" name="Rectangle 8"/>
          <p:cNvSpPr>
            <a:spLocks noChangeArrowheads="1"/>
          </p:cNvSpPr>
          <p:nvPr/>
        </p:nvSpPr>
        <p:spPr bwMode="auto">
          <a:xfrm>
            <a:off x="5930900" y="1968500"/>
            <a:ext cx="1830388" cy="481013"/>
          </a:xfrm>
          <a:prstGeom prst="rect">
            <a:avLst/>
          </a:prstGeom>
          <a:noFill/>
          <a:ln w="9525">
            <a:noFill/>
            <a:miter lim="800000"/>
            <a:headEnd/>
            <a:tailEnd/>
          </a:ln>
          <a:effectLst/>
        </p:spPr>
        <p:txBody>
          <a:bodyPr wrap="none" anchor="ctr"/>
          <a:lstStyle/>
          <a:p>
            <a:endParaRPr lang="en-US"/>
          </a:p>
        </p:txBody>
      </p:sp>
      <p:sp>
        <p:nvSpPr>
          <p:cNvPr id="1422345" name="Rectangle 9"/>
          <p:cNvSpPr>
            <a:spLocks noChangeArrowheads="1"/>
          </p:cNvSpPr>
          <p:nvPr/>
        </p:nvSpPr>
        <p:spPr bwMode="auto">
          <a:xfrm>
            <a:off x="6488113" y="3543300"/>
            <a:ext cx="1022350" cy="276225"/>
          </a:xfrm>
          <a:prstGeom prst="rect">
            <a:avLst/>
          </a:prstGeom>
          <a:noFill/>
          <a:ln w="9525">
            <a:noFill/>
            <a:miter lim="800000"/>
            <a:headEnd/>
            <a:tailEnd/>
          </a:ln>
          <a:effectLst/>
        </p:spPr>
        <p:txBody>
          <a:bodyPr wrap="none" anchor="ctr"/>
          <a:lstStyle/>
          <a:p>
            <a:endParaRPr lang="en-US"/>
          </a:p>
        </p:txBody>
      </p:sp>
      <p:sp>
        <p:nvSpPr>
          <p:cNvPr id="1422346" name="Rectangle 10"/>
          <p:cNvSpPr>
            <a:spLocks noChangeArrowheads="1"/>
          </p:cNvSpPr>
          <p:nvPr/>
        </p:nvSpPr>
        <p:spPr bwMode="auto">
          <a:xfrm>
            <a:off x="4246563" y="3957638"/>
            <a:ext cx="1019175" cy="482600"/>
          </a:xfrm>
          <a:prstGeom prst="rect">
            <a:avLst/>
          </a:prstGeom>
          <a:noFill/>
          <a:ln w="9525">
            <a:noFill/>
            <a:miter lim="800000"/>
            <a:headEnd/>
            <a:tailEnd/>
          </a:ln>
          <a:effectLst/>
        </p:spPr>
        <p:txBody>
          <a:bodyPr wrap="none" anchor="ctr"/>
          <a:lstStyle/>
          <a:p>
            <a:endParaRPr lang="en-US"/>
          </a:p>
        </p:txBody>
      </p:sp>
      <p:sp>
        <p:nvSpPr>
          <p:cNvPr id="1422347" name="Rectangle 11"/>
          <p:cNvSpPr>
            <a:spLocks noChangeArrowheads="1"/>
          </p:cNvSpPr>
          <p:nvPr/>
        </p:nvSpPr>
        <p:spPr bwMode="auto">
          <a:xfrm>
            <a:off x="3687763" y="2800350"/>
            <a:ext cx="901700" cy="434975"/>
          </a:xfrm>
          <a:prstGeom prst="rect">
            <a:avLst/>
          </a:prstGeom>
          <a:noFill/>
          <a:ln w="9525">
            <a:noFill/>
            <a:miter lim="800000"/>
            <a:headEnd/>
            <a:tailEnd/>
          </a:ln>
          <a:effectLst/>
        </p:spPr>
        <p:txBody>
          <a:bodyPr wrap="none" anchor="ctr"/>
          <a:lstStyle/>
          <a:p>
            <a:endParaRPr lang="en-US"/>
          </a:p>
        </p:txBody>
      </p:sp>
      <p:sp>
        <p:nvSpPr>
          <p:cNvPr id="1422348" name="Rectangle 12"/>
          <p:cNvSpPr>
            <a:spLocks noChangeArrowheads="1"/>
          </p:cNvSpPr>
          <p:nvPr/>
        </p:nvSpPr>
        <p:spPr bwMode="auto">
          <a:xfrm>
            <a:off x="3486150" y="4943475"/>
            <a:ext cx="531813" cy="298450"/>
          </a:xfrm>
          <a:prstGeom prst="rect">
            <a:avLst/>
          </a:prstGeom>
          <a:noFill/>
          <a:ln w="9525">
            <a:noFill/>
            <a:miter lim="800000"/>
            <a:headEnd/>
            <a:tailEnd/>
          </a:ln>
          <a:effectLst/>
        </p:spPr>
        <p:txBody>
          <a:bodyPr wrap="none" anchor="ctr"/>
          <a:lstStyle/>
          <a:p>
            <a:endParaRPr lang="en-US"/>
          </a:p>
        </p:txBody>
      </p:sp>
      <p:sp>
        <p:nvSpPr>
          <p:cNvPr id="1422349" name="Rectangle 13"/>
          <p:cNvSpPr>
            <a:spLocks noChangeArrowheads="1"/>
          </p:cNvSpPr>
          <p:nvPr/>
        </p:nvSpPr>
        <p:spPr bwMode="auto">
          <a:xfrm>
            <a:off x="3651250" y="5043488"/>
            <a:ext cx="679450" cy="274637"/>
          </a:xfrm>
          <a:prstGeom prst="rect">
            <a:avLst/>
          </a:prstGeom>
          <a:noFill/>
          <a:ln w="9525">
            <a:noFill/>
            <a:miter lim="800000"/>
            <a:headEnd/>
            <a:tailEnd/>
          </a:ln>
          <a:effectLst/>
        </p:spPr>
        <p:txBody>
          <a:bodyPr lIns="0" tIns="0" rIns="0" bIns="0">
            <a:spAutoFit/>
          </a:bodyPr>
          <a:lstStyle/>
          <a:p>
            <a:pPr algn="l"/>
            <a:r>
              <a:rPr lang="en-US" sz="1800" b="1">
                <a:latin typeface="Arial" charset="0"/>
              </a:rPr>
              <a:t>AGS</a:t>
            </a:r>
          </a:p>
        </p:txBody>
      </p:sp>
      <p:sp>
        <p:nvSpPr>
          <p:cNvPr id="1422350" name="Rectangle 14"/>
          <p:cNvSpPr>
            <a:spLocks noChangeArrowheads="1"/>
          </p:cNvSpPr>
          <p:nvPr/>
        </p:nvSpPr>
        <p:spPr bwMode="auto">
          <a:xfrm>
            <a:off x="1535113" y="4838700"/>
            <a:ext cx="628650" cy="254000"/>
          </a:xfrm>
          <a:prstGeom prst="rect">
            <a:avLst/>
          </a:prstGeom>
          <a:noFill/>
          <a:ln w="9525">
            <a:noFill/>
            <a:miter lim="800000"/>
            <a:headEnd/>
            <a:tailEnd/>
          </a:ln>
          <a:effectLst/>
        </p:spPr>
        <p:txBody>
          <a:bodyPr wrap="none" anchor="ctr"/>
          <a:lstStyle/>
          <a:p>
            <a:endParaRPr lang="en-US"/>
          </a:p>
        </p:txBody>
      </p:sp>
      <p:sp>
        <p:nvSpPr>
          <p:cNvPr id="1422351" name="Rectangle 15"/>
          <p:cNvSpPr>
            <a:spLocks noChangeArrowheads="1"/>
          </p:cNvSpPr>
          <p:nvPr/>
        </p:nvSpPr>
        <p:spPr bwMode="auto">
          <a:xfrm>
            <a:off x="1828800" y="4999038"/>
            <a:ext cx="609600" cy="182562"/>
          </a:xfrm>
          <a:prstGeom prst="rect">
            <a:avLst/>
          </a:prstGeom>
          <a:noFill/>
          <a:ln w="9525">
            <a:noFill/>
            <a:miter lim="800000"/>
            <a:headEnd/>
            <a:tailEnd/>
          </a:ln>
          <a:effectLst/>
        </p:spPr>
        <p:txBody>
          <a:bodyPr lIns="0" tIns="0" rIns="0" bIns="0">
            <a:spAutoFit/>
          </a:bodyPr>
          <a:lstStyle/>
          <a:p>
            <a:pPr algn="l"/>
            <a:r>
              <a:rPr lang="en-US" sz="1200" b="1">
                <a:latin typeface="Arial" charset="0"/>
              </a:rPr>
              <a:t>LINAC</a:t>
            </a:r>
          </a:p>
        </p:txBody>
      </p:sp>
      <p:sp>
        <p:nvSpPr>
          <p:cNvPr id="1422352" name="Rectangle 16"/>
          <p:cNvSpPr>
            <a:spLocks noChangeArrowheads="1"/>
          </p:cNvSpPr>
          <p:nvPr/>
        </p:nvSpPr>
        <p:spPr bwMode="auto">
          <a:xfrm>
            <a:off x="2362200" y="5181600"/>
            <a:ext cx="627063" cy="152400"/>
          </a:xfrm>
          <a:prstGeom prst="rect">
            <a:avLst/>
          </a:prstGeom>
          <a:noFill/>
          <a:ln w="9525">
            <a:noFill/>
            <a:miter lim="800000"/>
            <a:headEnd/>
            <a:tailEnd/>
          </a:ln>
          <a:effectLst/>
        </p:spPr>
        <p:txBody>
          <a:bodyPr wrap="none" lIns="0" tIns="0" rIns="0" bIns="0">
            <a:spAutoFit/>
          </a:bodyPr>
          <a:lstStyle/>
          <a:p>
            <a:pPr algn="l"/>
            <a:r>
              <a:rPr lang="en-US" sz="1000" b="1">
                <a:latin typeface="Arial" charset="0"/>
              </a:rPr>
              <a:t>BOOSTER</a:t>
            </a:r>
          </a:p>
        </p:txBody>
      </p:sp>
      <p:sp>
        <p:nvSpPr>
          <p:cNvPr id="1422353" name="Rectangle 17"/>
          <p:cNvSpPr>
            <a:spLocks noChangeArrowheads="1"/>
          </p:cNvSpPr>
          <p:nvPr/>
        </p:nvSpPr>
        <p:spPr bwMode="auto">
          <a:xfrm>
            <a:off x="2163763" y="4284663"/>
            <a:ext cx="993775" cy="254000"/>
          </a:xfrm>
          <a:prstGeom prst="rect">
            <a:avLst/>
          </a:prstGeom>
          <a:noFill/>
          <a:ln w="9525">
            <a:noFill/>
            <a:miter lim="800000"/>
            <a:headEnd/>
            <a:tailEnd/>
          </a:ln>
          <a:effectLst/>
        </p:spPr>
        <p:txBody>
          <a:bodyPr wrap="none" anchor="ctr"/>
          <a:lstStyle/>
          <a:p>
            <a:endParaRPr lang="en-US"/>
          </a:p>
        </p:txBody>
      </p:sp>
      <p:sp>
        <p:nvSpPr>
          <p:cNvPr id="1422354" name="Oval 18"/>
          <p:cNvSpPr>
            <a:spLocks noChangeArrowheads="1"/>
          </p:cNvSpPr>
          <p:nvPr/>
        </p:nvSpPr>
        <p:spPr bwMode="auto">
          <a:xfrm>
            <a:off x="3009900" y="4803775"/>
            <a:ext cx="1663700" cy="747713"/>
          </a:xfrm>
          <a:prstGeom prst="ellipse">
            <a:avLst/>
          </a:prstGeom>
          <a:noFill/>
          <a:ln w="25400">
            <a:solidFill>
              <a:srgbClr val="FF0000"/>
            </a:solidFill>
            <a:round/>
            <a:headEnd/>
            <a:tailEnd/>
          </a:ln>
          <a:effectLst/>
        </p:spPr>
        <p:txBody>
          <a:bodyPr wrap="none" anchor="ctr"/>
          <a:lstStyle/>
          <a:p>
            <a:endParaRPr lang="en-US"/>
          </a:p>
        </p:txBody>
      </p:sp>
      <p:sp>
        <p:nvSpPr>
          <p:cNvPr id="1422355" name="Arc 19"/>
          <p:cNvSpPr>
            <a:spLocks/>
          </p:cNvSpPr>
          <p:nvPr/>
        </p:nvSpPr>
        <p:spPr bwMode="auto">
          <a:xfrm>
            <a:off x="2365375" y="2376488"/>
            <a:ext cx="1893888" cy="711200"/>
          </a:xfrm>
          <a:custGeom>
            <a:avLst/>
            <a:gdLst>
              <a:gd name="G0" fmla="+- 15471 0 0"/>
              <a:gd name="G1" fmla="+- 21113 0 0"/>
              <a:gd name="G2" fmla="+- 21600 0 0"/>
              <a:gd name="T0" fmla="*/ 0 w 15471"/>
              <a:gd name="T1" fmla="*/ 6040 h 21113"/>
              <a:gd name="T2" fmla="*/ 10908 w 15471"/>
              <a:gd name="T3" fmla="*/ 0 h 21113"/>
              <a:gd name="T4" fmla="*/ 15471 w 15471"/>
              <a:gd name="T5" fmla="*/ 21113 h 21113"/>
            </a:gdLst>
            <a:ahLst/>
            <a:cxnLst>
              <a:cxn ang="0">
                <a:pos x="T0" y="T1"/>
              </a:cxn>
              <a:cxn ang="0">
                <a:pos x="T2" y="T3"/>
              </a:cxn>
              <a:cxn ang="0">
                <a:pos x="T4" y="T5"/>
              </a:cxn>
            </a:cxnLst>
            <a:rect l="0" t="0" r="r" b="b"/>
            <a:pathLst>
              <a:path w="15471" h="21113" fill="none" extrusionOk="0">
                <a:moveTo>
                  <a:pt x="-1" y="6039"/>
                </a:moveTo>
                <a:cubicBezTo>
                  <a:pt x="2963" y="2998"/>
                  <a:pt x="6757" y="897"/>
                  <a:pt x="10908" y="0"/>
                </a:cubicBezTo>
              </a:path>
              <a:path w="15471" h="21113" stroke="0" extrusionOk="0">
                <a:moveTo>
                  <a:pt x="-1" y="6039"/>
                </a:moveTo>
                <a:cubicBezTo>
                  <a:pt x="2963" y="2998"/>
                  <a:pt x="6757" y="897"/>
                  <a:pt x="10908" y="0"/>
                </a:cubicBezTo>
                <a:lnTo>
                  <a:pt x="15471" y="21113"/>
                </a:lnTo>
                <a:close/>
              </a:path>
            </a:pathLst>
          </a:custGeom>
          <a:noFill/>
          <a:ln w="25400" cap="rnd">
            <a:solidFill>
              <a:srgbClr val="FFCC00"/>
            </a:solidFill>
            <a:round/>
            <a:headEnd type="none" w="sm" len="sm"/>
            <a:tailEnd type="none" w="sm" len="sm"/>
          </a:ln>
          <a:effectLst/>
        </p:spPr>
        <p:txBody>
          <a:bodyPr/>
          <a:lstStyle/>
          <a:p>
            <a:endParaRPr lang="en-US"/>
          </a:p>
        </p:txBody>
      </p:sp>
      <p:sp>
        <p:nvSpPr>
          <p:cNvPr id="1422356" name="Arc 20"/>
          <p:cNvSpPr>
            <a:spLocks/>
          </p:cNvSpPr>
          <p:nvPr/>
        </p:nvSpPr>
        <p:spPr bwMode="auto">
          <a:xfrm>
            <a:off x="1552575" y="2795588"/>
            <a:ext cx="2646363" cy="544512"/>
          </a:xfrm>
          <a:custGeom>
            <a:avLst/>
            <a:gdLst>
              <a:gd name="G0" fmla="+- 21600 0 0"/>
              <a:gd name="G1" fmla="+- 8557 0 0"/>
              <a:gd name="G2" fmla="+- 21600 0 0"/>
              <a:gd name="T0" fmla="*/ 1373 w 21600"/>
              <a:gd name="T1" fmla="*/ 16134 h 16134"/>
              <a:gd name="T2" fmla="*/ 1767 w 21600"/>
              <a:gd name="T3" fmla="*/ 0 h 16134"/>
              <a:gd name="T4" fmla="*/ 21600 w 21600"/>
              <a:gd name="T5" fmla="*/ 8557 h 16134"/>
            </a:gdLst>
            <a:ahLst/>
            <a:cxnLst>
              <a:cxn ang="0">
                <a:pos x="T0" y="T1"/>
              </a:cxn>
              <a:cxn ang="0">
                <a:pos x="T2" y="T3"/>
              </a:cxn>
              <a:cxn ang="0">
                <a:pos x="T4" y="T5"/>
              </a:cxn>
            </a:cxnLst>
            <a:rect l="0" t="0" r="r" b="b"/>
            <a:pathLst>
              <a:path w="21600" h="16134" fill="none" extrusionOk="0">
                <a:moveTo>
                  <a:pt x="1372" y="16134"/>
                </a:moveTo>
                <a:cubicBezTo>
                  <a:pt x="464" y="13711"/>
                  <a:pt x="0" y="11144"/>
                  <a:pt x="0" y="8557"/>
                </a:cubicBezTo>
                <a:cubicBezTo>
                  <a:pt x="-1" y="5614"/>
                  <a:pt x="601" y="2702"/>
                  <a:pt x="1767" y="0"/>
                </a:cubicBezTo>
              </a:path>
              <a:path w="21600" h="16134" stroke="0" extrusionOk="0">
                <a:moveTo>
                  <a:pt x="1372" y="16134"/>
                </a:moveTo>
                <a:cubicBezTo>
                  <a:pt x="464" y="13711"/>
                  <a:pt x="0" y="11144"/>
                  <a:pt x="0" y="8557"/>
                </a:cubicBezTo>
                <a:cubicBezTo>
                  <a:pt x="-1" y="5614"/>
                  <a:pt x="601" y="2702"/>
                  <a:pt x="1767" y="0"/>
                </a:cubicBezTo>
                <a:lnTo>
                  <a:pt x="21600" y="8557"/>
                </a:lnTo>
                <a:close/>
              </a:path>
            </a:pathLst>
          </a:custGeom>
          <a:noFill/>
          <a:ln w="25400" cap="rnd">
            <a:solidFill>
              <a:srgbClr val="0066FF"/>
            </a:solidFill>
            <a:round/>
            <a:headEnd type="none" w="sm" len="sm"/>
            <a:tailEnd type="none" w="sm" len="sm"/>
          </a:ln>
          <a:effectLst/>
        </p:spPr>
        <p:txBody>
          <a:bodyPr/>
          <a:lstStyle/>
          <a:p>
            <a:endParaRPr lang="en-US"/>
          </a:p>
        </p:txBody>
      </p:sp>
      <p:sp>
        <p:nvSpPr>
          <p:cNvPr id="1422357" name="Arc 21"/>
          <p:cNvSpPr>
            <a:spLocks/>
          </p:cNvSpPr>
          <p:nvPr/>
        </p:nvSpPr>
        <p:spPr bwMode="auto">
          <a:xfrm>
            <a:off x="4192588" y="2790825"/>
            <a:ext cx="2646362" cy="538163"/>
          </a:xfrm>
          <a:custGeom>
            <a:avLst/>
            <a:gdLst>
              <a:gd name="G0" fmla="+- 0 0 0"/>
              <a:gd name="G1" fmla="+- 8582 0 0"/>
              <a:gd name="G2" fmla="+- 21600 0 0"/>
              <a:gd name="T0" fmla="*/ 19822 w 21600"/>
              <a:gd name="T1" fmla="*/ 0 h 15991"/>
              <a:gd name="T2" fmla="*/ 20290 w 21600"/>
              <a:gd name="T3" fmla="*/ 15991 h 15991"/>
              <a:gd name="T4" fmla="*/ 0 w 21600"/>
              <a:gd name="T5" fmla="*/ 8582 h 15991"/>
            </a:gdLst>
            <a:ahLst/>
            <a:cxnLst>
              <a:cxn ang="0">
                <a:pos x="T0" y="T1"/>
              </a:cxn>
              <a:cxn ang="0">
                <a:pos x="T2" y="T3"/>
              </a:cxn>
              <a:cxn ang="0">
                <a:pos x="T4" y="T5"/>
              </a:cxn>
            </a:cxnLst>
            <a:rect l="0" t="0" r="r" b="b"/>
            <a:pathLst>
              <a:path w="21600" h="15991" fill="none" extrusionOk="0">
                <a:moveTo>
                  <a:pt x="19821" y="0"/>
                </a:moveTo>
                <a:cubicBezTo>
                  <a:pt x="20994" y="2709"/>
                  <a:pt x="21600" y="5629"/>
                  <a:pt x="21600" y="8582"/>
                </a:cubicBezTo>
                <a:cubicBezTo>
                  <a:pt x="21600" y="11109"/>
                  <a:pt x="21156" y="13616"/>
                  <a:pt x="20289" y="15990"/>
                </a:cubicBezTo>
              </a:path>
              <a:path w="21600" h="15991" stroke="0" extrusionOk="0">
                <a:moveTo>
                  <a:pt x="19821" y="0"/>
                </a:moveTo>
                <a:cubicBezTo>
                  <a:pt x="20994" y="2709"/>
                  <a:pt x="21600" y="5629"/>
                  <a:pt x="21600" y="8582"/>
                </a:cubicBezTo>
                <a:cubicBezTo>
                  <a:pt x="21600" y="11109"/>
                  <a:pt x="21156" y="13616"/>
                  <a:pt x="20289" y="15990"/>
                </a:cubicBezTo>
                <a:lnTo>
                  <a:pt x="0" y="8582"/>
                </a:lnTo>
                <a:close/>
              </a:path>
            </a:pathLst>
          </a:custGeom>
          <a:noFill/>
          <a:ln w="25400" cap="rnd">
            <a:solidFill>
              <a:srgbClr val="FFCC00"/>
            </a:solidFill>
            <a:round/>
            <a:headEnd type="none" w="sm" len="sm"/>
            <a:tailEnd type="none" w="sm" len="sm"/>
          </a:ln>
          <a:effectLst/>
        </p:spPr>
        <p:txBody>
          <a:bodyPr/>
          <a:lstStyle/>
          <a:p>
            <a:endParaRPr lang="en-US"/>
          </a:p>
        </p:txBody>
      </p:sp>
      <p:sp>
        <p:nvSpPr>
          <p:cNvPr id="1422358" name="Arc 22"/>
          <p:cNvSpPr>
            <a:spLocks/>
          </p:cNvSpPr>
          <p:nvPr/>
        </p:nvSpPr>
        <p:spPr bwMode="auto">
          <a:xfrm>
            <a:off x="4330700" y="2971800"/>
            <a:ext cx="1779588" cy="828675"/>
          </a:xfrm>
          <a:custGeom>
            <a:avLst/>
            <a:gdLst>
              <a:gd name="G0" fmla="+- 0 0 0"/>
              <a:gd name="G1" fmla="+- 0 0 0"/>
              <a:gd name="G2" fmla="+- 21600 0 0"/>
              <a:gd name="T0" fmla="*/ 14608 w 14608"/>
              <a:gd name="T1" fmla="*/ 15911 h 21394"/>
              <a:gd name="T2" fmla="*/ 2978 w 14608"/>
              <a:gd name="T3" fmla="*/ 21394 h 21394"/>
              <a:gd name="T4" fmla="*/ 0 w 14608"/>
              <a:gd name="T5" fmla="*/ 0 h 21394"/>
            </a:gdLst>
            <a:ahLst/>
            <a:cxnLst>
              <a:cxn ang="0">
                <a:pos x="T0" y="T1"/>
              </a:cxn>
              <a:cxn ang="0">
                <a:pos x="T2" y="T3"/>
              </a:cxn>
              <a:cxn ang="0">
                <a:pos x="T4" y="T5"/>
              </a:cxn>
            </a:cxnLst>
            <a:rect l="0" t="0" r="r" b="b"/>
            <a:pathLst>
              <a:path w="14608" h="21394" fill="none" extrusionOk="0">
                <a:moveTo>
                  <a:pt x="14608" y="15911"/>
                </a:moveTo>
                <a:cubicBezTo>
                  <a:pt x="11377" y="18876"/>
                  <a:pt x="7321" y="20789"/>
                  <a:pt x="2977" y="21393"/>
                </a:cubicBezTo>
              </a:path>
              <a:path w="14608" h="21394" stroke="0" extrusionOk="0">
                <a:moveTo>
                  <a:pt x="14608" y="15911"/>
                </a:moveTo>
                <a:cubicBezTo>
                  <a:pt x="11377" y="18876"/>
                  <a:pt x="7321" y="20789"/>
                  <a:pt x="2977" y="21393"/>
                </a:cubicBezTo>
                <a:lnTo>
                  <a:pt x="0" y="0"/>
                </a:lnTo>
                <a:close/>
              </a:path>
            </a:pathLst>
          </a:custGeom>
          <a:noFill/>
          <a:ln w="25400" cap="rnd">
            <a:solidFill>
              <a:srgbClr val="0066FF"/>
            </a:solidFill>
            <a:round/>
            <a:headEnd type="none" w="sm" len="sm"/>
            <a:tailEnd type="none" w="sm" len="sm"/>
          </a:ln>
          <a:effectLst/>
        </p:spPr>
        <p:txBody>
          <a:bodyPr/>
          <a:lstStyle/>
          <a:p>
            <a:endParaRPr lang="en-US"/>
          </a:p>
        </p:txBody>
      </p:sp>
      <p:sp>
        <p:nvSpPr>
          <p:cNvPr id="1422359" name="Arc 23"/>
          <p:cNvSpPr>
            <a:spLocks/>
          </p:cNvSpPr>
          <p:nvPr/>
        </p:nvSpPr>
        <p:spPr bwMode="auto">
          <a:xfrm>
            <a:off x="2336800" y="3162300"/>
            <a:ext cx="1973263" cy="631825"/>
          </a:xfrm>
          <a:custGeom>
            <a:avLst/>
            <a:gdLst>
              <a:gd name="G0" fmla="+- 16166 0 0"/>
              <a:gd name="G1" fmla="+- 0 0 0"/>
              <a:gd name="G2" fmla="+- 21600 0 0"/>
              <a:gd name="T0" fmla="*/ 11210 w 16166"/>
              <a:gd name="T1" fmla="*/ 21024 h 21024"/>
              <a:gd name="T2" fmla="*/ 0 w 16166"/>
              <a:gd name="T3" fmla="*/ 14325 h 21024"/>
              <a:gd name="T4" fmla="*/ 16166 w 16166"/>
              <a:gd name="T5" fmla="*/ 0 h 21024"/>
            </a:gdLst>
            <a:ahLst/>
            <a:cxnLst>
              <a:cxn ang="0">
                <a:pos x="T0" y="T1"/>
              </a:cxn>
              <a:cxn ang="0">
                <a:pos x="T2" y="T3"/>
              </a:cxn>
              <a:cxn ang="0">
                <a:pos x="T4" y="T5"/>
              </a:cxn>
            </a:cxnLst>
            <a:rect l="0" t="0" r="r" b="b"/>
            <a:pathLst>
              <a:path w="16166" h="21024" fill="none" extrusionOk="0">
                <a:moveTo>
                  <a:pt x="11210" y="21023"/>
                </a:moveTo>
                <a:cubicBezTo>
                  <a:pt x="6871" y="20001"/>
                  <a:pt x="2955" y="17661"/>
                  <a:pt x="-1" y="14325"/>
                </a:cubicBezTo>
              </a:path>
              <a:path w="16166" h="21024" stroke="0" extrusionOk="0">
                <a:moveTo>
                  <a:pt x="11210" y="21023"/>
                </a:moveTo>
                <a:cubicBezTo>
                  <a:pt x="6871" y="20001"/>
                  <a:pt x="2955" y="17661"/>
                  <a:pt x="-1" y="14325"/>
                </a:cubicBezTo>
                <a:lnTo>
                  <a:pt x="16166" y="0"/>
                </a:lnTo>
                <a:close/>
              </a:path>
            </a:pathLst>
          </a:custGeom>
          <a:noFill/>
          <a:ln w="25400" cap="rnd">
            <a:solidFill>
              <a:srgbClr val="FFCC00"/>
            </a:solidFill>
            <a:round/>
            <a:headEnd type="none" w="sm" len="sm"/>
            <a:tailEnd type="none" w="sm" len="sm"/>
          </a:ln>
          <a:effectLst/>
        </p:spPr>
        <p:txBody>
          <a:bodyPr/>
          <a:lstStyle/>
          <a:p>
            <a:endParaRPr lang="en-US"/>
          </a:p>
        </p:txBody>
      </p:sp>
      <p:sp>
        <p:nvSpPr>
          <p:cNvPr id="1422360" name="Arc 24"/>
          <p:cNvSpPr>
            <a:spLocks/>
          </p:cNvSpPr>
          <p:nvPr/>
        </p:nvSpPr>
        <p:spPr bwMode="auto">
          <a:xfrm>
            <a:off x="4186238" y="2382838"/>
            <a:ext cx="1846262" cy="700087"/>
          </a:xfrm>
          <a:custGeom>
            <a:avLst/>
            <a:gdLst>
              <a:gd name="G0" fmla="+- 0 0 0"/>
              <a:gd name="G1" fmla="+- 21197 0 0"/>
              <a:gd name="G2" fmla="+- 21600 0 0"/>
              <a:gd name="T0" fmla="*/ 4153 w 15057"/>
              <a:gd name="T1" fmla="*/ 0 h 21197"/>
              <a:gd name="T2" fmla="*/ 15057 w 15057"/>
              <a:gd name="T3" fmla="*/ 5710 h 21197"/>
              <a:gd name="T4" fmla="*/ 0 w 15057"/>
              <a:gd name="T5" fmla="*/ 21197 h 21197"/>
            </a:gdLst>
            <a:ahLst/>
            <a:cxnLst>
              <a:cxn ang="0">
                <a:pos x="T0" y="T1"/>
              </a:cxn>
              <a:cxn ang="0">
                <a:pos x="T2" y="T3"/>
              </a:cxn>
              <a:cxn ang="0">
                <a:pos x="T4" y="T5"/>
              </a:cxn>
            </a:cxnLst>
            <a:rect l="0" t="0" r="r" b="b"/>
            <a:pathLst>
              <a:path w="15057" h="21197" fill="none" extrusionOk="0">
                <a:moveTo>
                  <a:pt x="4152" y="0"/>
                </a:moveTo>
                <a:cubicBezTo>
                  <a:pt x="8264" y="805"/>
                  <a:pt x="12053" y="2789"/>
                  <a:pt x="15056" y="5710"/>
                </a:cubicBezTo>
              </a:path>
              <a:path w="15057" h="21197" stroke="0" extrusionOk="0">
                <a:moveTo>
                  <a:pt x="4152" y="0"/>
                </a:moveTo>
                <a:cubicBezTo>
                  <a:pt x="8264" y="805"/>
                  <a:pt x="12053" y="2789"/>
                  <a:pt x="15056" y="5710"/>
                </a:cubicBezTo>
                <a:lnTo>
                  <a:pt x="0" y="21197"/>
                </a:lnTo>
                <a:close/>
              </a:path>
            </a:pathLst>
          </a:custGeom>
          <a:noFill/>
          <a:ln w="25400" cap="rnd">
            <a:solidFill>
              <a:srgbClr val="0066FF"/>
            </a:solidFill>
            <a:round/>
            <a:headEnd type="none" w="sm" len="sm"/>
            <a:tailEnd type="none" w="sm" len="sm"/>
          </a:ln>
          <a:effectLst/>
        </p:spPr>
        <p:txBody>
          <a:bodyPr/>
          <a:lstStyle/>
          <a:p>
            <a:endParaRPr lang="en-US"/>
          </a:p>
        </p:txBody>
      </p:sp>
      <p:sp>
        <p:nvSpPr>
          <p:cNvPr id="1422361" name="Arc 25"/>
          <p:cNvSpPr>
            <a:spLocks/>
          </p:cNvSpPr>
          <p:nvPr/>
        </p:nvSpPr>
        <p:spPr bwMode="auto">
          <a:xfrm>
            <a:off x="4178300" y="3124200"/>
            <a:ext cx="2016125" cy="847725"/>
          </a:xfrm>
          <a:custGeom>
            <a:avLst/>
            <a:gdLst>
              <a:gd name="G0" fmla="+- 0 0 0"/>
              <a:gd name="G1" fmla="+- 0 0 0"/>
              <a:gd name="G2" fmla="+- 21600 0 0"/>
              <a:gd name="T0" fmla="*/ 15336 w 15336"/>
              <a:gd name="T1" fmla="*/ 15210 h 21251"/>
              <a:gd name="T2" fmla="*/ 3865 w 15336"/>
              <a:gd name="T3" fmla="*/ 21251 h 21251"/>
              <a:gd name="T4" fmla="*/ 0 w 15336"/>
              <a:gd name="T5" fmla="*/ 0 h 21251"/>
            </a:gdLst>
            <a:ahLst/>
            <a:cxnLst>
              <a:cxn ang="0">
                <a:pos x="T0" y="T1"/>
              </a:cxn>
              <a:cxn ang="0">
                <a:pos x="T2" y="T3"/>
              </a:cxn>
              <a:cxn ang="0">
                <a:pos x="T4" y="T5"/>
              </a:cxn>
            </a:cxnLst>
            <a:rect l="0" t="0" r="r" b="b"/>
            <a:pathLst>
              <a:path w="15336" h="21251" fill="none" extrusionOk="0">
                <a:moveTo>
                  <a:pt x="15336" y="15210"/>
                </a:moveTo>
                <a:cubicBezTo>
                  <a:pt x="12221" y="18351"/>
                  <a:pt x="8217" y="20459"/>
                  <a:pt x="3865" y="21251"/>
                </a:cubicBezTo>
              </a:path>
              <a:path w="15336" h="21251" stroke="0" extrusionOk="0">
                <a:moveTo>
                  <a:pt x="15336" y="15210"/>
                </a:moveTo>
                <a:cubicBezTo>
                  <a:pt x="12221" y="18351"/>
                  <a:pt x="8217" y="20459"/>
                  <a:pt x="3865" y="21251"/>
                </a:cubicBezTo>
                <a:lnTo>
                  <a:pt x="0" y="0"/>
                </a:lnTo>
                <a:close/>
              </a:path>
            </a:pathLst>
          </a:custGeom>
          <a:noFill/>
          <a:ln w="25400" cap="rnd">
            <a:solidFill>
              <a:srgbClr val="FFCC00"/>
            </a:solidFill>
            <a:round/>
            <a:headEnd type="none" w="sm" len="sm"/>
            <a:tailEnd type="none" w="sm" len="sm"/>
          </a:ln>
          <a:effectLst/>
        </p:spPr>
        <p:txBody>
          <a:bodyPr/>
          <a:lstStyle/>
          <a:p>
            <a:endParaRPr lang="en-US"/>
          </a:p>
        </p:txBody>
      </p:sp>
      <p:sp>
        <p:nvSpPr>
          <p:cNvPr id="1422362" name="Arc 26"/>
          <p:cNvSpPr>
            <a:spLocks/>
          </p:cNvSpPr>
          <p:nvPr/>
        </p:nvSpPr>
        <p:spPr bwMode="auto">
          <a:xfrm>
            <a:off x="2230438" y="3106738"/>
            <a:ext cx="1981200" cy="847725"/>
          </a:xfrm>
          <a:custGeom>
            <a:avLst/>
            <a:gdLst>
              <a:gd name="G0" fmla="+- 15059 0 0"/>
              <a:gd name="G1" fmla="+- 0 0 0"/>
              <a:gd name="G2" fmla="+- 21600 0 0"/>
              <a:gd name="T0" fmla="*/ 11084 w 15059"/>
              <a:gd name="T1" fmla="*/ 21231 h 21231"/>
              <a:gd name="T2" fmla="*/ 0 w 15059"/>
              <a:gd name="T3" fmla="*/ 15485 h 21231"/>
              <a:gd name="T4" fmla="*/ 15059 w 15059"/>
              <a:gd name="T5" fmla="*/ 0 h 21231"/>
            </a:gdLst>
            <a:ahLst/>
            <a:cxnLst>
              <a:cxn ang="0">
                <a:pos x="T0" y="T1"/>
              </a:cxn>
              <a:cxn ang="0">
                <a:pos x="T2" y="T3"/>
              </a:cxn>
              <a:cxn ang="0">
                <a:pos x="T4" y="T5"/>
              </a:cxn>
            </a:cxnLst>
            <a:rect l="0" t="0" r="r" b="b"/>
            <a:pathLst>
              <a:path w="15059" h="21231" fill="none" extrusionOk="0">
                <a:moveTo>
                  <a:pt x="11083" y="21231"/>
                </a:moveTo>
                <a:cubicBezTo>
                  <a:pt x="6904" y="20448"/>
                  <a:pt x="3048" y="18449"/>
                  <a:pt x="-1" y="15485"/>
                </a:cubicBezTo>
              </a:path>
              <a:path w="15059" h="21231" stroke="0" extrusionOk="0">
                <a:moveTo>
                  <a:pt x="11083" y="21231"/>
                </a:moveTo>
                <a:cubicBezTo>
                  <a:pt x="6904" y="20448"/>
                  <a:pt x="3048" y="18449"/>
                  <a:pt x="-1" y="15485"/>
                </a:cubicBezTo>
                <a:lnTo>
                  <a:pt x="15059" y="0"/>
                </a:lnTo>
                <a:close/>
              </a:path>
            </a:pathLst>
          </a:custGeom>
          <a:noFill/>
          <a:ln w="25400" cap="rnd">
            <a:solidFill>
              <a:srgbClr val="0066FF"/>
            </a:solidFill>
            <a:round/>
            <a:headEnd type="none" w="sm" len="sm"/>
            <a:tailEnd type="none" w="sm" len="sm"/>
          </a:ln>
          <a:effectLst/>
        </p:spPr>
        <p:txBody>
          <a:bodyPr/>
          <a:lstStyle/>
          <a:p>
            <a:endParaRPr lang="en-US"/>
          </a:p>
        </p:txBody>
      </p:sp>
      <p:sp>
        <p:nvSpPr>
          <p:cNvPr id="1422363" name="Arc 27"/>
          <p:cNvSpPr>
            <a:spLocks/>
          </p:cNvSpPr>
          <p:nvPr/>
        </p:nvSpPr>
        <p:spPr bwMode="auto">
          <a:xfrm>
            <a:off x="1373188" y="2738438"/>
            <a:ext cx="2838450" cy="704850"/>
          </a:xfrm>
          <a:custGeom>
            <a:avLst/>
            <a:gdLst>
              <a:gd name="G0" fmla="+- 21600 0 0"/>
              <a:gd name="G1" fmla="+- 9324 0 0"/>
              <a:gd name="G2" fmla="+- 21600 0 0"/>
              <a:gd name="T0" fmla="*/ 1659 w 21600"/>
              <a:gd name="T1" fmla="*/ 17626 h 17626"/>
              <a:gd name="T2" fmla="*/ 2116 w 21600"/>
              <a:gd name="T3" fmla="*/ 0 h 17626"/>
              <a:gd name="T4" fmla="*/ 21600 w 21600"/>
              <a:gd name="T5" fmla="*/ 9324 h 17626"/>
            </a:gdLst>
            <a:ahLst/>
            <a:cxnLst>
              <a:cxn ang="0">
                <a:pos x="T0" y="T1"/>
              </a:cxn>
              <a:cxn ang="0">
                <a:pos x="T2" y="T3"/>
              </a:cxn>
              <a:cxn ang="0">
                <a:pos x="T4" y="T5"/>
              </a:cxn>
            </a:cxnLst>
            <a:rect l="0" t="0" r="r" b="b"/>
            <a:pathLst>
              <a:path w="21600" h="17626" fill="none" extrusionOk="0">
                <a:moveTo>
                  <a:pt x="1659" y="17625"/>
                </a:moveTo>
                <a:cubicBezTo>
                  <a:pt x="563" y="14995"/>
                  <a:pt x="0" y="12173"/>
                  <a:pt x="0" y="9324"/>
                </a:cubicBezTo>
                <a:cubicBezTo>
                  <a:pt x="-1" y="6096"/>
                  <a:pt x="723" y="2910"/>
                  <a:pt x="2116" y="0"/>
                </a:cubicBezTo>
              </a:path>
              <a:path w="21600" h="17626" stroke="0" extrusionOk="0">
                <a:moveTo>
                  <a:pt x="1659" y="17625"/>
                </a:moveTo>
                <a:cubicBezTo>
                  <a:pt x="563" y="14995"/>
                  <a:pt x="0" y="12173"/>
                  <a:pt x="0" y="9324"/>
                </a:cubicBezTo>
                <a:cubicBezTo>
                  <a:pt x="-1" y="6096"/>
                  <a:pt x="723" y="2910"/>
                  <a:pt x="2116" y="0"/>
                </a:cubicBezTo>
                <a:lnTo>
                  <a:pt x="21600" y="9324"/>
                </a:lnTo>
                <a:close/>
              </a:path>
            </a:pathLst>
          </a:custGeom>
          <a:noFill/>
          <a:ln w="25400" cap="rnd">
            <a:solidFill>
              <a:srgbClr val="FFCC00"/>
            </a:solidFill>
            <a:round/>
            <a:headEnd type="none" w="sm" len="sm"/>
            <a:tailEnd type="none" w="sm" len="sm"/>
          </a:ln>
          <a:effectLst/>
        </p:spPr>
        <p:txBody>
          <a:bodyPr/>
          <a:lstStyle/>
          <a:p>
            <a:endParaRPr lang="en-US"/>
          </a:p>
        </p:txBody>
      </p:sp>
      <p:sp>
        <p:nvSpPr>
          <p:cNvPr id="1422364" name="Arc 28"/>
          <p:cNvSpPr>
            <a:spLocks/>
          </p:cNvSpPr>
          <p:nvPr/>
        </p:nvSpPr>
        <p:spPr bwMode="auto">
          <a:xfrm>
            <a:off x="2276475" y="2257425"/>
            <a:ext cx="1935163" cy="860425"/>
          </a:xfrm>
          <a:custGeom>
            <a:avLst/>
            <a:gdLst>
              <a:gd name="G0" fmla="+- 14743 0 0"/>
              <a:gd name="G1" fmla="+- 21260 0 0"/>
              <a:gd name="G2" fmla="+- 21600 0 0"/>
              <a:gd name="T0" fmla="*/ 0 w 14743"/>
              <a:gd name="T1" fmla="*/ 5474 h 21260"/>
              <a:gd name="T2" fmla="*/ 10926 w 14743"/>
              <a:gd name="T3" fmla="*/ 0 h 21260"/>
              <a:gd name="T4" fmla="*/ 14743 w 14743"/>
              <a:gd name="T5" fmla="*/ 21260 h 21260"/>
            </a:gdLst>
            <a:ahLst/>
            <a:cxnLst>
              <a:cxn ang="0">
                <a:pos x="T0" y="T1"/>
              </a:cxn>
              <a:cxn ang="0">
                <a:pos x="T2" y="T3"/>
              </a:cxn>
              <a:cxn ang="0">
                <a:pos x="T4" y="T5"/>
              </a:cxn>
            </a:cxnLst>
            <a:rect l="0" t="0" r="r" b="b"/>
            <a:pathLst>
              <a:path w="14743" h="21260" fill="none" extrusionOk="0">
                <a:moveTo>
                  <a:pt x="-1" y="5473"/>
                </a:moveTo>
                <a:cubicBezTo>
                  <a:pt x="3039" y="2635"/>
                  <a:pt x="6832" y="734"/>
                  <a:pt x="10925" y="-1"/>
                </a:cubicBezTo>
              </a:path>
              <a:path w="14743" h="21260" stroke="0" extrusionOk="0">
                <a:moveTo>
                  <a:pt x="-1" y="5473"/>
                </a:moveTo>
                <a:cubicBezTo>
                  <a:pt x="3039" y="2635"/>
                  <a:pt x="6832" y="734"/>
                  <a:pt x="10925" y="-1"/>
                </a:cubicBezTo>
                <a:lnTo>
                  <a:pt x="14743" y="21260"/>
                </a:lnTo>
                <a:close/>
              </a:path>
            </a:pathLst>
          </a:custGeom>
          <a:noFill/>
          <a:ln w="25400" cap="rnd">
            <a:solidFill>
              <a:srgbClr val="0066FF"/>
            </a:solidFill>
            <a:round/>
            <a:headEnd type="none" w="sm" len="sm"/>
            <a:tailEnd type="stealth" w="med" len="med"/>
          </a:ln>
          <a:effectLst/>
        </p:spPr>
        <p:txBody>
          <a:bodyPr/>
          <a:lstStyle/>
          <a:p>
            <a:endParaRPr lang="en-US"/>
          </a:p>
        </p:txBody>
      </p:sp>
      <p:sp>
        <p:nvSpPr>
          <p:cNvPr id="1422365" name="Arc 29"/>
          <p:cNvSpPr>
            <a:spLocks/>
          </p:cNvSpPr>
          <p:nvPr/>
        </p:nvSpPr>
        <p:spPr bwMode="auto">
          <a:xfrm>
            <a:off x="4198938" y="2262188"/>
            <a:ext cx="1925637" cy="854075"/>
          </a:xfrm>
          <a:custGeom>
            <a:avLst/>
            <a:gdLst>
              <a:gd name="G0" fmla="+- 0 0 0"/>
              <a:gd name="G1" fmla="+- 21252 0 0"/>
              <a:gd name="G2" fmla="+- 21600 0 0"/>
              <a:gd name="T0" fmla="*/ 3860 w 14651"/>
              <a:gd name="T1" fmla="*/ 0 h 21252"/>
              <a:gd name="T2" fmla="*/ 14651 w 14651"/>
              <a:gd name="T3" fmla="*/ 5381 h 21252"/>
              <a:gd name="T4" fmla="*/ 0 w 14651"/>
              <a:gd name="T5" fmla="*/ 21252 h 21252"/>
            </a:gdLst>
            <a:ahLst/>
            <a:cxnLst>
              <a:cxn ang="0">
                <a:pos x="T0" y="T1"/>
              </a:cxn>
              <a:cxn ang="0">
                <a:pos x="T2" y="T3"/>
              </a:cxn>
              <a:cxn ang="0">
                <a:pos x="T4" y="T5"/>
              </a:cxn>
            </a:cxnLst>
            <a:rect l="0" t="0" r="r" b="b"/>
            <a:pathLst>
              <a:path w="14651" h="21252" fill="none" extrusionOk="0">
                <a:moveTo>
                  <a:pt x="3860" y="-1"/>
                </a:moveTo>
                <a:cubicBezTo>
                  <a:pt x="7895" y="732"/>
                  <a:pt x="11637" y="2598"/>
                  <a:pt x="14651" y="5380"/>
                </a:cubicBezTo>
              </a:path>
              <a:path w="14651" h="21252" stroke="0" extrusionOk="0">
                <a:moveTo>
                  <a:pt x="3860" y="-1"/>
                </a:moveTo>
                <a:cubicBezTo>
                  <a:pt x="7895" y="732"/>
                  <a:pt x="11637" y="2598"/>
                  <a:pt x="14651" y="5380"/>
                </a:cubicBezTo>
                <a:lnTo>
                  <a:pt x="0" y="21252"/>
                </a:lnTo>
                <a:close/>
              </a:path>
            </a:pathLst>
          </a:custGeom>
          <a:noFill/>
          <a:ln w="25400" cap="rnd">
            <a:solidFill>
              <a:srgbClr val="FFCC00"/>
            </a:solidFill>
            <a:round/>
            <a:headEnd type="stealth" w="med" len="med"/>
            <a:tailEnd type="none" w="sm" len="sm"/>
          </a:ln>
          <a:effectLst/>
        </p:spPr>
        <p:txBody>
          <a:bodyPr/>
          <a:lstStyle/>
          <a:p>
            <a:endParaRPr lang="en-US"/>
          </a:p>
        </p:txBody>
      </p:sp>
      <p:sp>
        <p:nvSpPr>
          <p:cNvPr id="1422366" name="Arc 30"/>
          <p:cNvSpPr>
            <a:spLocks/>
          </p:cNvSpPr>
          <p:nvPr/>
        </p:nvSpPr>
        <p:spPr bwMode="auto">
          <a:xfrm>
            <a:off x="4198938" y="2727325"/>
            <a:ext cx="2838450" cy="715963"/>
          </a:xfrm>
          <a:custGeom>
            <a:avLst/>
            <a:gdLst>
              <a:gd name="G0" fmla="+- 0 0 0"/>
              <a:gd name="G1" fmla="+- 9565 0 0"/>
              <a:gd name="G2" fmla="+- 21600 0 0"/>
              <a:gd name="T0" fmla="*/ 19367 w 21600"/>
              <a:gd name="T1" fmla="*/ 0 h 17978"/>
              <a:gd name="T2" fmla="*/ 19894 w 21600"/>
              <a:gd name="T3" fmla="*/ 17978 h 17978"/>
              <a:gd name="T4" fmla="*/ 0 w 21600"/>
              <a:gd name="T5" fmla="*/ 9565 h 17978"/>
            </a:gdLst>
            <a:ahLst/>
            <a:cxnLst>
              <a:cxn ang="0">
                <a:pos x="T0" y="T1"/>
              </a:cxn>
              <a:cxn ang="0">
                <a:pos x="T2" y="T3"/>
              </a:cxn>
              <a:cxn ang="0">
                <a:pos x="T4" y="T5"/>
              </a:cxn>
            </a:cxnLst>
            <a:rect l="0" t="0" r="r" b="b"/>
            <a:pathLst>
              <a:path w="21600" h="17978" fill="none" extrusionOk="0">
                <a:moveTo>
                  <a:pt x="19366" y="0"/>
                </a:moveTo>
                <a:cubicBezTo>
                  <a:pt x="20835" y="2974"/>
                  <a:pt x="21600" y="6247"/>
                  <a:pt x="21600" y="9565"/>
                </a:cubicBezTo>
                <a:cubicBezTo>
                  <a:pt x="21600" y="12455"/>
                  <a:pt x="21019" y="15316"/>
                  <a:pt x="19894" y="17978"/>
                </a:cubicBezTo>
              </a:path>
              <a:path w="21600" h="17978" stroke="0" extrusionOk="0">
                <a:moveTo>
                  <a:pt x="19366" y="0"/>
                </a:moveTo>
                <a:cubicBezTo>
                  <a:pt x="20835" y="2974"/>
                  <a:pt x="21600" y="6247"/>
                  <a:pt x="21600" y="9565"/>
                </a:cubicBezTo>
                <a:cubicBezTo>
                  <a:pt x="21600" y="12455"/>
                  <a:pt x="21019" y="15316"/>
                  <a:pt x="19894" y="17978"/>
                </a:cubicBezTo>
                <a:lnTo>
                  <a:pt x="0" y="9565"/>
                </a:lnTo>
                <a:close/>
              </a:path>
            </a:pathLst>
          </a:custGeom>
          <a:noFill/>
          <a:ln w="25400" cap="rnd">
            <a:solidFill>
              <a:srgbClr val="0066FF"/>
            </a:solidFill>
            <a:round/>
            <a:headEnd type="none" w="sm" len="sm"/>
            <a:tailEnd type="none" w="sm" len="sm"/>
          </a:ln>
          <a:effectLst/>
        </p:spPr>
        <p:txBody>
          <a:bodyPr/>
          <a:lstStyle/>
          <a:p>
            <a:endParaRPr lang="en-US"/>
          </a:p>
        </p:txBody>
      </p:sp>
      <p:sp>
        <p:nvSpPr>
          <p:cNvPr id="1422367" name="Freeform 31"/>
          <p:cNvSpPr>
            <a:spLocks/>
          </p:cNvSpPr>
          <p:nvPr/>
        </p:nvSpPr>
        <p:spPr bwMode="auto">
          <a:xfrm>
            <a:off x="3700463" y="3794125"/>
            <a:ext cx="1017587" cy="158750"/>
          </a:xfrm>
          <a:custGeom>
            <a:avLst/>
            <a:gdLst/>
            <a:ahLst/>
            <a:cxnLst>
              <a:cxn ang="0">
                <a:pos x="0" y="0"/>
              </a:cxn>
              <a:cxn ang="0">
                <a:pos x="172" y="18"/>
              </a:cxn>
              <a:cxn ang="0">
                <a:pos x="220" y="57"/>
              </a:cxn>
              <a:cxn ang="0">
                <a:pos x="407" y="57"/>
              </a:cxn>
              <a:cxn ang="0">
                <a:pos x="446" y="95"/>
              </a:cxn>
              <a:cxn ang="0">
                <a:pos x="640" y="99"/>
              </a:cxn>
            </a:cxnLst>
            <a:rect l="0" t="0" r="r" b="b"/>
            <a:pathLst>
              <a:path w="641" h="100">
                <a:moveTo>
                  <a:pt x="0" y="0"/>
                </a:moveTo>
                <a:lnTo>
                  <a:pt x="172" y="18"/>
                </a:lnTo>
                <a:lnTo>
                  <a:pt x="220" y="57"/>
                </a:lnTo>
                <a:lnTo>
                  <a:pt x="407" y="57"/>
                </a:lnTo>
                <a:lnTo>
                  <a:pt x="446" y="95"/>
                </a:lnTo>
                <a:lnTo>
                  <a:pt x="640" y="99"/>
                </a:lnTo>
              </a:path>
            </a:pathLst>
          </a:custGeom>
          <a:noFill/>
          <a:ln w="25400" cap="rnd" cmpd="sng">
            <a:solidFill>
              <a:srgbClr val="FFCC00"/>
            </a:solidFill>
            <a:prstDash val="solid"/>
            <a:round/>
            <a:headEnd type="none" w="sm" len="sm"/>
            <a:tailEnd type="none" w="sm" len="sm"/>
          </a:ln>
          <a:effectLst/>
        </p:spPr>
        <p:txBody>
          <a:bodyPr/>
          <a:lstStyle/>
          <a:p>
            <a:endParaRPr lang="en-US"/>
          </a:p>
        </p:txBody>
      </p:sp>
      <p:sp>
        <p:nvSpPr>
          <p:cNvPr id="1422368" name="Freeform 32"/>
          <p:cNvSpPr>
            <a:spLocks/>
          </p:cNvSpPr>
          <p:nvPr/>
        </p:nvSpPr>
        <p:spPr bwMode="auto">
          <a:xfrm>
            <a:off x="3694113" y="3798888"/>
            <a:ext cx="1000125" cy="155575"/>
          </a:xfrm>
          <a:custGeom>
            <a:avLst/>
            <a:gdLst/>
            <a:ahLst/>
            <a:cxnLst>
              <a:cxn ang="0">
                <a:pos x="0" y="97"/>
              </a:cxn>
              <a:cxn ang="0">
                <a:pos x="177" y="96"/>
              </a:cxn>
              <a:cxn ang="0">
                <a:pos x="225" y="51"/>
              </a:cxn>
              <a:cxn ang="0">
                <a:pos x="407" y="51"/>
              </a:cxn>
              <a:cxn ang="0">
                <a:pos x="448" y="15"/>
              </a:cxn>
              <a:cxn ang="0">
                <a:pos x="629" y="0"/>
              </a:cxn>
            </a:cxnLst>
            <a:rect l="0" t="0" r="r" b="b"/>
            <a:pathLst>
              <a:path w="630" h="98">
                <a:moveTo>
                  <a:pt x="0" y="97"/>
                </a:moveTo>
                <a:lnTo>
                  <a:pt x="177" y="96"/>
                </a:lnTo>
                <a:lnTo>
                  <a:pt x="225" y="51"/>
                </a:lnTo>
                <a:lnTo>
                  <a:pt x="407" y="51"/>
                </a:lnTo>
                <a:lnTo>
                  <a:pt x="448" y="15"/>
                </a:lnTo>
                <a:lnTo>
                  <a:pt x="629" y="0"/>
                </a:lnTo>
              </a:path>
            </a:pathLst>
          </a:custGeom>
          <a:noFill/>
          <a:ln w="25400" cap="rnd" cmpd="sng">
            <a:solidFill>
              <a:srgbClr val="0066FF"/>
            </a:solidFill>
            <a:prstDash val="solid"/>
            <a:round/>
            <a:headEnd type="none" w="sm" len="sm"/>
            <a:tailEnd type="none" w="sm" len="sm"/>
          </a:ln>
          <a:effectLst/>
        </p:spPr>
        <p:txBody>
          <a:bodyPr/>
          <a:lstStyle/>
          <a:p>
            <a:endParaRPr lang="en-US"/>
          </a:p>
        </p:txBody>
      </p:sp>
      <p:sp>
        <p:nvSpPr>
          <p:cNvPr id="1422369" name="Rectangle 33"/>
          <p:cNvSpPr>
            <a:spLocks noChangeArrowheads="1"/>
          </p:cNvSpPr>
          <p:nvPr/>
        </p:nvSpPr>
        <p:spPr bwMode="auto">
          <a:xfrm>
            <a:off x="4129088" y="3843338"/>
            <a:ext cx="142875" cy="85725"/>
          </a:xfrm>
          <a:prstGeom prst="rect">
            <a:avLst/>
          </a:prstGeom>
          <a:solidFill>
            <a:schemeClr val="accent1"/>
          </a:solidFill>
          <a:ln w="12700">
            <a:solidFill>
              <a:srgbClr val="000000"/>
            </a:solidFill>
            <a:miter lim="800000"/>
            <a:headEnd/>
            <a:tailEnd/>
          </a:ln>
          <a:effectLst/>
        </p:spPr>
        <p:txBody>
          <a:bodyPr wrap="none" anchor="ctr"/>
          <a:lstStyle/>
          <a:p>
            <a:endParaRPr lang="en-US"/>
          </a:p>
        </p:txBody>
      </p:sp>
      <p:sp>
        <p:nvSpPr>
          <p:cNvPr id="1422370" name="Arc 34"/>
          <p:cNvSpPr>
            <a:spLocks/>
          </p:cNvSpPr>
          <p:nvPr/>
        </p:nvSpPr>
        <p:spPr bwMode="auto">
          <a:xfrm>
            <a:off x="3182938" y="3932238"/>
            <a:ext cx="1019175" cy="492125"/>
          </a:xfrm>
          <a:custGeom>
            <a:avLst/>
            <a:gdLst>
              <a:gd name="G0" fmla="+- 0 0 0"/>
              <a:gd name="G1" fmla="+- 21187 0 0"/>
              <a:gd name="G2" fmla="+- 21600 0 0"/>
              <a:gd name="T0" fmla="*/ 4205 w 21600"/>
              <a:gd name="T1" fmla="*/ 0 h 21187"/>
              <a:gd name="T2" fmla="*/ 21600 w 21600"/>
              <a:gd name="T3" fmla="*/ 21187 h 21187"/>
              <a:gd name="T4" fmla="*/ 0 w 21600"/>
              <a:gd name="T5" fmla="*/ 21187 h 21187"/>
            </a:gdLst>
            <a:ahLst/>
            <a:cxnLst>
              <a:cxn ang="0">
                <a:pos x="T0" y="T1"/>
              </a:cxn>
              <a:cxn ang="0">
                <a:pos x="T2" y="T3"/>
              </a:cxn>
              <a:cxn ang="0">
                <a:pos x="T4" y="T5"/>
              </a:cxn>
            </a:cxnLst>
            <a:rect l="0" t="0" r="r" b="b"/>
            <a:pathLst>
              <a:path w="21600" h="21187" fill="none" extrusionOk="0">
                <a:moveTo>
                  <a:pt x="4204" y="0"/>
                </a:moveTo>
                <a:cubicBezTo>
                  <a:pt x="14315" y="2006"/>
                  <a:pt x="21600" y="10878"/>
                  <a:pt x="21600" y="21187"/>
                </a:cubicBezTo>
              </a:path>
              <a:path w="21600" h="21187" stroke="0" extrusionOk="0">
                <a:moveTo>
                  <a:pt x="4204" y="0"/>
                </a:moveTo>
                <a:cubicBezTo>
                  <a:pt x="14315" y="2006"/>
                  <a:pt x="21600" y="10878"/>
                  <a:pt x="21600" y="21187"/>
                </a:cubicBezTo>
                <a:lnTo>
                  <a:pt x="0" y="21187"/>
                </a:lnTo>
                <a:close/>
              </a:path>
            </a:pathLst>
          </a:custGeom>
          <a:noFill/>
          <a:ln w="25400" cap="rnd">
            <a:solidFill>
              <a:srgbClr val="0066FF"/>
            </a:solidFill>
            <a:round/>
            <a:headEnd type="none" w="sm" len="sm"/>
            <a:tailEnd type="none" w="sm" len="sm"/>
          </a:ln>
          <a:effectLst/>
        </p:spPr>
        <p:txBody>
          <a:bodyPr/>
          <a:lstStyle/>
          <a:p>
            <a:endParaRPr lang="en-US"/>
          </a:p>
        </p:txBody>
      </p:sp>
      <p:sp>
        <p:nvSpPr>
          <p:cNvPr id="1422371" name="Arc 35"/>
          <p:cNvSpPr>
            <a:spLocks/>
          </p:cNvSpPr>
          <p:nvPr/>
        </p:nvSpPr>
        <p:spPr bwMode="auto">
          <a:xfrm>
            <a:off x="4208463" y="3932238"/>
            <a:ext cx="1019175" cy="492125"/>
          </a:xfrm>
          <a:custGeom>
            <a:avLst/>
            <a:gdLst>
              <a:gd name="G0" fmla="+- 21600 0 0"/>
              <a:gd name="G1" fmla="+- 21180 0 0"/>
              <a:gd name="G2" fmla="+- 21600 0 0"/>
              <a:gd name="T0" fmla="*/ 0 w 21600"/>
              <a:gd name="T1" fmla="*/ 21112 h 21180"/>
              <a:gd name="T2" fmla="*/ 17363 w 21600"/>
              <a:gd name="T3" fmla="*/ 0 h 21180"/>
              <a:gd name="T4" fmla="*/ 21600 w 21600"/>
              <a:gd name="T5" fmla="*/ 21180 h 21180"/>
            </a:gdLst>
            <a:ahLst/>
            <a:cxnLst>
              <a:cxn ang="0">
                <a:pos x="T0" y="T1"/>
              </a:cxn>
              <a:cxn ang="0">
                <a:pos x="T2" y="T3"/>
              </a:cxn>
              <a:cxn ang="0">
                <a:pos x="T4" y="T5"/>
              </a:cxn>
            </a:cxnLst>
            <a:rect l="0" t="0" r="r" b="b"/>
            <a:pathLst>
              <a:path w="21600" h="21180" fill="none" extrusionOk="0">
                <a:moveTo>
                  <a:pt x="0" y="21112"/>
                </a:moveTo>
                <a:cubicBezTo>
                  <a:pt x="32" y="10841"/>
                  <a:pt x="7292" y="2014"/>
                  <a:pt x="17362" y="-1"/>
                </a:cubicBezTo>
              </a:path>
              <a:path w="21600" h="21180" stroke="0" extrusionOk="0">
                <a:moveTo>
                  <a:pt x="0" y="21112"/>
                </a:moveTo>
                <a:cubicBezTo>
                  <a:pt x="32" y="10841"/>
                  <a:pt x="7292" y="2014"/>
                  <a:pt x="17362" y="-1"/>
                </a:cubicBezTo>
                <a:lnTo>
                  <a:pt x="21600" y="21180"/>
                </a:lnTo>
                <a:close/>
              </a:path>
            </a:pathLst>
          </a:custGeom>
          <a:noFill/>
          <a:ln w="25400" cap="rnd">
            <a:solidFill>
              <a:srgbClr val="FFCC00"/>
            </a:solidFill>
            <a:round/>
            <a:headEnd type="none" w="sm" len="sm"/>
            <a:tailEnd type="none" w="sm" len="sm"/>
          </a:ln>
          <a:effectLst/>
        </p:spPr>
        <p:txBody>
          <a:bodyPr/>
          <a:lstStyle/>
          <a:p>
            <a:endParaRPr lang="en-US"/>
          </a:p>
        </p:txBody>
      </p:sp>
      <p:sp>
        <p:nvSpPr>
          <p:cNvPr id="1422372" name="Freeform 36"/>
          <p:cNvSpPr>
            <a:spLocks/>
          </p:cNvSpPr>
          <p:nvPr/>
        </p:nvSpPr>
        <p:spPr bwMode="auto">
          <a:xfrm>
            <a:off x="3695700" y="2254250"/>
            <a:ext cx="1011238" cy="128588"/>
          </a:xfrm>
          <a:custGeom>
            <a:avLst/>
            <a:gdLst/>
            <a:ahLst/>
            <a:cxnLst>
              <a:cxn ang="0">
                <a:pos x="0" y="0"/>
              </a:cxn>
              <a:cxn ang="0">
                <a:pos x="172" y="2"/>
              </a:cxn>
              <a:cxn ang="0">
                <a:pos x="222" y="32"/>
              </a:cxn>
              <a:cxn ang="0">
                <a:pos x="400" y="30"/>
              </a:cxn>
              <a:cxn ang="0">
                <a:pos x="446" y="68"/>
              </a:cxn>
              <a:cxn ang="0">
                <a:pos x="636" y="80"/>
              </a:cxn>
            </a:cxnLst>
            <a:rect l="0" t="0" r="r" b="b"/>
            <a:pathLst>
              <a:path w="637" h="81">
                <a:moveTo>
                  <a:pt x="0" y="0"/>
                </a:moveTo>
                <a:lnTo>
                  <a:pt x="172" y="2"/>
                </a:lnTo>
                <a:lnTo>
                  <a:pt x="222" y="32"/>
                </a:lnTo>
                <a:lnTo>
                  <a:pt x="400" y="30"/>
                </a:lnTo>
                <a:lnTo>
                  <a:pt x="446" y="68"/>
                </a:lnTo>
                <a:lnTo>
                  <a:pt x="636" y="80"/>
                </a:lnTo>
              </a:path>
            </a:pathLst>
          </a:custGeom>
          <a:noFill/>
          <a:ln w="25400" cap="rnd" cmpd="sng">
            <a:solidFill>
              <a:srgbClr val="0066FF"/>
            </a:solidFill>
            <a:prstDash val="solid"/>
            <a:round/>
            <a:headEnd type="none" w="sm" len="sm"/>
            <a:tailEnd type="none" w="sm" len="sm"/>
          </a:ln>
          <a:effectLst/>
        </p:spPr>
        <p:txBody>
          <a:bodyPr/>
          <a:lstStyle/>
          <a:p>
            <a:endParaRPr lang="en-US"/>
          </a:p>
        </p:txBody>
      </p:sp>
      <p:sp>
        <p:nvSpPr>
          <p:cNvPr id="1422373" name="Freeform 37"/>
          <p:cNvSpPr>
            <a:spLocks/>
          </p:cNvSpPr>
          <p:nvPr/>
        </p:nvSpPr>
        <p:spPr bwMode="auto">
          <a:xfrm>
            <a:off x="3694113" y="2251075"/>
            <a:ext cx="1012825" cy="128588"/>
          </a:xfrm>
          <a:custGeom>
            <a:avLst/>
            <a:gdLst/>
            <a:ahLst/>
            <a:cxnLst>
              <a:cxn ang="0">
                <a:pos x="0" y="80"/>
              </a:cxn>
              <a:cxn ang="0">
                <a:pos x="178" y="74"/>
              </a:cxn>
              <a:cxn ang="0">
                <a:pos x="222" y="32"/>
              </a:cxn>
              <a:cxn ang="0">
                <a:pos x="397" y="32"/>
              </a:cxn>
              <a:cxn ang="0">
                <a:pos x="451" y="0"/>
              </a:cxn>
              <a:cxn ang="0">
                <a:pos x="637" y="4"/>
              </a:cxn>
            </a:cxnLst>
            <a:rect l="0" t="0" r="r" b="b"/>
            <a:pathLst>
              <a:path w="638" h="81">
                <a:moveTo>
                  <a:pt x="0" y="80"/>
                </a:moveTo>
                <a:lnTo>
                  <a:pt x="178" y="74"/>
                </a:lnTo>
                <a:lnTo>
                  <a:pt x="222" y="32"/>
                </a:lnTo>
                <a:lnTo>
                  <a:pt x="397" y="32"/>
                </a:lnTo>
                <a:lnTo>
                  <a:pt x="451" y="0"/>
                </a:lnTo>
                <a:lnTo>
                  <a:pt x="637" y="4"/>
                </a:lnTo>
              </a:path>
            </a:pathLst>
          </a:custGeom>
          <a:noFill/>
          <a:ln w="25400" cap="rnd" cmpd="sng">
            <a:solidFill>
              <a:srgbClr val="FFCC00"/>
            </a:solidFill>
            <a:prstDash val="solid"/>
            <a:round/>
            <a:headEnd type="none" w="sm" len="sm"/>
            <a:tailEnd type="none" w="sm" len="sm"/>
          </a:ln>
          <a:effectLst/>
        </p:spPr>
        <p:txBody>
          <a:bodyPr/>
          <a:lstStyle/>
          <a:p>
            <a:endParaRPr lang="en-US"/>
          </a:p>
        </p:txBody>
      </p:sp>
      <p:sp>
        <p:nvSpPr>
          <p:cNvPr id="1422374" name="Freeform 38"/>
          <p:cNvSpPr>
            <a:spLocks/>
          </p:cNvSpPr>
          <p:nvPr/>
        </p:nvSpPr>
        <p:spPr bwMode="auto">
          <a:xfrm>
            <a:off x="1593850" y="3444875"/>
            <a:ext cx="749300" cy="153988"/>
          </a:xfrm>
          <a:custGeom>
            <a:avLst/>
            <a:gdLst/>
            <a:ahLst/>
            <a:cxnLst>
              <a:cxn ang="0">
                <a:pos x="0" y="0"/>
              </a:cxn>
              <a:cxn ang="0">
                <a:pos x="106" y="54"/>
              </a:cxn>
              <a:cxn ang="0">
                <a:pos x="152" y="44"/>
              </a:cxn>
              <a:cxn ang="0">
                <a:pos x="271" y="90"/>
              </a:cxn>
              <a:cxn ang="0">
                <a:pos x="345" y="68"/>
              </a:cxn>
              <a:cxn ang="0">
                <a:pos x="471" y="96"/>
              </a:cxn>
            </a:cxnLst>
            <a:rect l="0" t="0" r="r" b="b"/>
            <a:pathLst>
              <a:path w="472" h="97">
                <a:moveTo>
                  <a:pt x="0" y="0"/>
                </a:moveTo>
                <a:lnTo>
                  <a:pt x="106" y="54"/>
                </a:lnTo>
                <a:lnTo>
                  <a:pt x="152" y="44"/>
                </a:lnTo>
                <a:lnTo>
                  <a:pt x="271" y="90"/>
                </a:lnTo>
                <a:lnTo>
                  <a:pt x="345" y="68"/>
                </a:lnTo>
                <a:lnTo>
                  <a:pt x="471" y="96"/>
                </a:lnTo>
              </a:path>
            </a:pathLst>
          </a:custGeom>
          <a:noFill/>
          <a:ln w="25400" cap="rnd" cmpd="sng">
            <a:solidFill>
              <a:srgbClr val="FFCC00"/>
            </a:solidFill>
            <a:prstDash val="solid"/>
            <a:round/>
            <a:headEnd type="none" w="sm" len="sm"/>
            <a:tailEnd type="none" w="sm" len="sm"/>
          </a:ln>
          <a:effectLst/>
        </p:spPr>
        <p:txBody>
          <a:bodyPr/>
          <a:lstStyle/>
          <a:p>
            <a:endParaRPr lang="en-US"/>
          </a:p>
        </p:txBody>
      </p:sp>
      <p:sp>
        <p:nvSpPr>
          <p:cNvPr id="1422375" name="Freeform 39"/>
          <p:cNvSpPr>
            <a:spLocks/>
          </p:cNvSpPr>
          <p:nvPr/>
        </p:nvSpPr>
        <p:spPr bwMode="auto">
          <a:xfrm>
            <a:off x="1719263" y="3336925"/>
            <a:ext cx="523875" cy="395288"/>
          </a:xfrm>
          <a:custGeom>
            <a:avLst/>
            <a:gdLst/>
            <a:ahLst/>
            <a:cxnLst>
              <a:cxn ang="0">
                <a:pos x="0" y="0"/>
              </a:cxn>
              <a:cxn ang="0">
                <a:pos x="68" y="46"/>
              </a:cxn>
              <a:cxn ang="0">
                <a:pos x="78" y="110"/>
              </a:cxn>
              <a:cxn ang="0">
                <a:pos x="191" y="156"/>
              </a:cxn>
              <a:cxn ang="0">
                <a:pos x="195" y="202"/>
              </a:cxn>
              <a:cxn ang="0">
                <a:pos x="329" y="248"/>
              </a:cxn>
            </a:cxnLst>
            <a:rect l="0" t="0" r="r" b="b"/>
            <a:pathLst>
              <a:path w="330" h="249">
                <a:moveTo>
                  <a:pt x="0" y="0"/>
                </a:moveTo>
                <a:lnTo>
                  <a:pt x="68" y="46"/>
                </a:lnTo>
                <a:lnTo>
                  <a:pt x="78" y="110"/>
                </a:lnTo>
                <a:lnTo>
                  <a:pt x="191" y="156"/>
                </a:lnTo>
                <a:lnTo>
                  <a:pt x="195" y="202"/>
                </a:lnTo>
                <a:lnTo>
                  <a:pt x="329" y="248"/>
                </a:lnTo>
              </a:path>
            </a:pathLst>
          </a:custGeom>
          <a:noFill/>
          <a:ln w="25400" cap="rnd" cmpd="sng">
            <a:solidFill>
              <a:srgbClr val="3333FF"/>
            </a:solidFill>
            <a:prstDash val="solid"/>
            <a:round/>
            <a:headEnd type="none" w="sm" len="sm"/>
            <a:tailEnd type="none" w="sm" len="sm"/>
          </a:ln>
          <a:effectLst/>
        </p:spPr>
        <p:txBody>
          <a:bodyPr/>
          <a:lstStyle/>
          <a:p>
            <a:endParaRPr lang="en-US"/>
          </a:p>
        </p:txBody>
      </p:sp>
      <p:sp>
        <p:nvSpPr>
          <p:cNvPr id="1422376" name="Rectangle 40"/>
          <p:cNvSpPr>
            <a:spLocks noChangeArrowheads="1"/>
          </p:cNvSpPr>
          <p:nvPr/>
        </p:nvSpPr>
        <p:spPr bwMode="auto">
          <a:xfrm rot="1500000">
            <a:off x="1863725" y="3495675"/>
            <a:ext cx="144463" cy="85725"/>
          </a:xfrm>
          <a:prstGeom prst="rect">
            <a:avLst/>
          </a:prstGeom>
          <a:solidFill>
            <a:schemeClr val="accent1"/>
          </a:solidFill>
          <a:ln w="12700">
            <a:solidFill>
              <a:srgbClr val="000000"/>
            </a:solidFill>
            <a:miter lim="800000"/>
            <a:headEnd/>
            <a:tailEnd/>
          </a:ln>
          <a:effectLst/>
        </p:spPr>
        <p:txBody>
          <a:bodyPr wrap="none" anchor="ctr"/>
          <a:lstStyle/>
          <a:p>
            <a:endParaRPr lang="en-US"/>
          </a:p>
        </p:txBody>
      </p:sp>
      <p:sp>
        <p:nvSpPr>
          <p:cNvPr id="1422377" name="Freeform 41"/>
          <p:cNvSpPr>
            <a:spLocks/>
          </p:cNvSpPr>
          <p:nvPr/>
        </p:nvSpPr>
        <p:spPr bwMode="auto">
          <a:xfrm>
            <a:off x="1643063" y="2571750"/>
            <a:ext cx="725487" cy="176213"/>
          </a:xfrm>
          <a:custGeom>
            <a:avLst/>
            <a:gdLst/>
            <a:ahLst/>
            <a:cxnLst>
              <a:cxn ang="0">
                <a:pos x="0" y="110"/>
              </a:cxn>
              <a:cxn ang="0">
                <a:pos x="80" y="70"/>
              </a:cxn>
              <a:cxn ang="0">
                <a:pos x="136" y="68"/>
              </a:cxn>
              <a:cxn ang="0">
                <a:pos x="296" y="2"/>
              </a:cxn>
              <a:cxn ang="0">
                <a:pos x="348" y="22"/>
              </a:cxn>
              <a:cxn ang="0">
                <a:pos x="456" y="0"/>
              </a:cxn>
            </a:cxnLst>
            <a:rect l="0" t="0" r="r" b="b"/>
            <a:pathLst>
              <a:path w="457" h="111">
                <a:moveTo>
                  <a:pt x="0" y="110"/>
                </a:moveTo>
                <a:lnTo>
                  <a:pt x="80" y="70"/>
                </a:lnTo>
                <a:lnTo>
                  <a:pt x="136" y="68"/>
                </a:lnTo>
                <a:lnTo>
                  <a:pt x="296" y="2"/>
                </a:lnTo>
                <a:lnTo>
                  <a:pt x="348" y="22"/>
                </a:lnTo>
                <a:lnTo>
                  <a:pt x="456" y="0"/>
                </a:lnTo>
              </a:path>
            </a:pathLst>
          </a:custGeom>
          <a:noFill/>
          <a:ln w="25400" cap="rnd" cmpd="sng">
            <a:solidFill>
              <a:srgbClr val="FFCC00"/>
            </a:solidFill>
            <a:prstDash val="solid"/>
            <a:round/>
            <a:headEnd type="none" w="sm" len="sm"/>
            <a:tailEnd type="none" w="sm" len="sm"/>
          </a:ln>
          <a:effectLst/>
        </p:spPr>
        <p:txBody>
          <a:bodyPr/>
          <a:lstStyle/>
          <a:p>
            <a:endParaRPr lang="en-US"/>
          </a:p>
        </p:txBody>
      </p:sp>
      <p:sp>
        <p:nvSpPr>
          <p:cNvPr id="1422378" name="Freeform 42"/>
          <p:cNvSpPr>
            <a:spLocks/>
          </p:cNvSpPr>
          <p:nvPr/>
        </p:nvSpPr>
        <p:spPr bwMode="auto">
          <a:xfrm>
            <a:off x="1763713" y="2473325"/>
            <a:ext cx="511175" cy="325438"/>
          </a:xfrm>
          <a:custGeom>
            <a:avLst/>
            <a:gdLst/>
            <a:ahLst/>
            <a:cxnLst>
              <a:cxn ang="0">
                <a:pos x="0" y="204"/>
              </a:cxn>
              <a:cxn ang="0">
                <a:pos x="58" y="164"/>
              </a:cxn>
              <a:cxn ang="0">
                <a:pos x="58" y="130"/>
              </a:cxn>
              <a:cxn ang="0">
                <a:pos x="217" y="66"/>
              </a:cxn>
              <a:cxn ang="0">
                <a:pos x="221" y="30"/>
              </a:cxn>
              <a:cxn ang="0">
                <a:pos x="321" y="0"/>
              </a:cxn>
            </a:cxnLst>
            <a:rect l="0" t="0" r="r" b="b"/>
            <a:pathLst>
              <a:path w="322" h="205">
                <a:moveTo>
                  <a:pt x="0" y="204"/>
                </a:moveTo>
                <a:lnTo>
                  <a:pt x="58" y="164"/>
                </a:lnTo>
                <a:lnTo>
                  <a:pt x="58" y="130"/>
                </a:lnTo>
                <a:lnTo>
                  <a:pt x="217" y="66"/>
                </a:lnTo>
                <a:lnTo>
                  <a:pt x="221" y="30"/>
                </a:lnTo>
                <a:lnTo>
                  <a:pt x="321" y="0"/>
                </a:lnTo>
              </a:path>
            </a:pathLst>
          </a:custGeom>
          <a:noFill/>
          <a:ln w="25400" cap="rnd" cmpd="sng">
            <a:solidFill>
              <a:srgbClr val="3333FF"/>
            </a:solidFill>
            <a:prstDash val="solid"/>
            <a:round/>
            <a:headEnd type="none" w="sm" len="sm"/>
            <a:tailEnd type="none" w="sm" len="sm"/>
          </a:ln>
          <a:effectLst/>
        </p:spPr>
        <p:txBody>
          <a:bodyPr/>
          <a:lstStyle/>
          <a:p>
            <a:endParaRPr lang="en-US"/>
          </a:p>
        </p:txBody>
      </p:sp>
      <p:sp>
        <p:nvSpPr>
          <p:cNvPr id="1422379" name="Rectangle 43"/>
          <p:cNvSpPr>
            <a:spLocks noChangeArrowheads="1"/>
          </p:cNvSpPr>
          <p:nvPr/>
        </p:nvSpPr>
        <p:spPr bwMode="auto">
          <a:xfrm rot="20280000">
            <a:off x="1925638" y="2578100"/>
            <a:ext cx="142875" cy="85725"/>
          </a:xfrm>
          <a:prstGeom prst="rect">
            <a:avLst/>
          </a:prstGeom>
          <a:solidFill>
            <a:schemeClr val="accent1"/>
          </a:solidFill>
          <a:ln w="12700">
            <a:solidFill>
              <a:srgbClr val="000000"/>
            </a:solidFill>
            <a:miter lim="800000"/>
            <a:headEnd/>
            <a:tailEnd/>
          </a:ln>
          <a:effectLst/>
        </p:spPr>
        <p:txBody>
          <a:bodyPr wrap="none" anchor="ctr"/>
          <a:lstStyle/>
          <a:p>
            <a:endParaRPr lang="en-US"/>
          </a:p>
        </p:txBody>
      </p:sp>
      <p:sp>
        <p:nvSpPr>
          <p:cNvPr id="1422380" name="Rectangle 44"/>
          <p:cNvSpPr>
            <a:spLocks noChangeArrowheads="1"/>
          </p:cNvSpPr>
          <p:nvPr/>
        </p:nvSpPr>
        <p:spPr bwMode="auto">
          <a:xfrm>
            <a:off x="4117975" y="2257425"/>
            <a:ext cx="144463" cy="85725"/>
          </a:xfrm>
          <a:prstGeom prst="rect">
            <a:avLst/>
          </a:prstGeom>
          <a:solidFill>
            <a:schemeClr val="accent1"/>
          </a:solidFill>
          <a:ln w="12700">
            <a:solidFill>
              <a:srgbClr val="000000"/>
            </a:solidFill>
            <a:miter lim="800000"/>
            <a:headEnd/>
            <a:tailEnd/>
          </a:ln>
          <a:effectLst/>
        </p:spPr>
        <p:txBody>
          <a:bodyPr wrap="none" anchor="ctr"/>
          <a:lstStyle/>
          <a:p>
            <a:endParaRPr lang="en-US"/>
          </a:p>
        </p:txBody>
      </p:sp>
      <p:sp>
        <p:nvSpPr>
          <p:cNvPr id="1422381" name="Freeform 45"/>
          <p:cNvSpPr>
            <a:spLocks/>
          </p:cNvSpPr>
          <p:nvPr/>
        </p:nvSpPr>
        <p:spPr bwMode="auto">
          <a:xfrm>
            <a:off x="6126163" y="2474913"/>
            <a:ext cx="503237" cy="314325"/>
          </a:xfrm>
          <a:custGeom>
            <a:avLst/>
            <a:gdLst/>
            <a:ahLst/>
            <a:cxnLst>
              <a:cxn ang="0">
                <a:pos x="0" y="0"/>
              </a:cxn>
              <a:cxn ang="0">
                <a:pos x="75" y="24"/>
              </a:cxn>
              <a:cxn ang="0">
                <a:pos x="87" y="57"/>
              </a:cxn>
              <a:cxn ang="0">
                <a:pos x="264" y="125"/>
              </a:cxn>
              <a:cxn ang="0">
                <a:pos x="262" y="164"/>
              </a:cxn>
              <a:cxn ang="0">
                <a:pos x="316" y="197"/>
              </a:cxn>
            </a:cxnLst>
            <a:rect l="0" t="0" r="r" b="b"/>
            <a:pathLst>
              <a:path w="317" h="198">
                <a:moveTo>
                  <a:pt x="0" y="0"/>
                </a:moveTo>
                <a:lnTo>
                  <a:pt x="75" y="24"/>
                </a:lnTo>
                <a:lnTo>
                  <a:pt x="87" y="57"/>
                </a:lnTo>
                <a:lnTo>
                  <a:pt x="264" y="125"/>
                </a:lnTo>
                <a:lnTo>
                  <a:pt x="262" y="164"/>
                </a:lnTo>
                <a:lnTo>
                  <a:pt x="316" y="197"/>
                </a:lnTo>
              </a:path>
            </a:pathLst>
          </a:custGeom>
          <a:noFill/>
          <a:ln w="25400" cap="rnd" cmpd="sng">
            <a:solidFill>
              <a:srgbClr val="FFCC00"/>
            </a:solidFill>
            <a:prstDash val="solid"/>
            <a:round/>
            <a:headEnd type="none" w="sm" len="sm"/>
            <a:tailEnd type="none" w="sm" len="sm"/>
          </a:ln>
          <a:effectLst/>
        </p:spPr>
        <p:txBody>
          <a:bodyPr/>
          <a:lstStyle/>
          <a:p>
            <a:endParaRPr lang="en-US"/>
          </a:p>
        </p:txBody>
      </p:sp>
      <p:sp>
        <p:nvSpPr>
          <p:cNvPr id="1422382" name="Freeform 46"/>
          <p:cNvSpPr>
            <a:spLocks/>
          </p:cNvSpPr>
          <p:nvPr/>
        </p:nvSpPr>
        <p:spPr bwMode="auto">
          <a:xfrm>
            <a:off x="6107113" y="3440113"/>
            <a:ext cx="712787" cy="160337"/>
          </a:xfrm>
          <a:custGeom>
            <a:avLst/>
            <a:gdLst/>
            <a:ahLst/>
            <a:cxnLst>
              <a:cxn ang="0">
                <a:pos x="0" y="92"/>
              </a:cxn>
              <a:cxn ang="0">
                <a:pos x="93" y="73"/>
              </a:cxn>
              <a:cxn ang="0">
                <a:pos x="141" y="100"/>
              </a:cxn>
              <a:cxn ang="0">
                <a:pos x="304" y="33"/>
              </a:cxn>
              <a:cxn ang="0">
                <a:pos x="354" y="52"/>
              </a:cxn>
              <a:cxn ang="0">
                <a:pos x="448" y="0"/>
              </a:cxn>
            </a:cxnLst>
            <a:rect l="0" t="0" r="r" b="b"/>
            <a:pathLst>
              <a:path w="449" h="101">
                <a:moveTo>
                  <a:pt x="0" y="92"/>
                </a:moveTo>
                <a:lnTo>
                  <a:pt x="93" y="73"/>
                </a:lnTo>
                <a:lnTo>
                  <a:pt x="141" y="100"/>
                </a:lnTo>
                <a:lnTo>
                  <a:pt x="304" y="33"/>
                </a:lnTo>
                <a:lnTo>
                  <a:pt x="354" y="52"/>
                </a:lnTo>
                <a:lnTo>
                  <a:pt x="448" y="0"/>
                </a:lnTo>
              </a:path>
            </a:pathLst>
          </a:custGeom>
          <a:noFill/>
          <a:ln w="25400" cap="rnd" cmpd="sng">
            <a:solidFill>
              <a:srgbClr val="3333FF"/>
            </a:solidFill>
            <a:prstDash val="solid"/>
            <a:round/>
            <a:headEnd type="none" w="sm" len="sm"/>
            <a:tailEnd type="none" w="sm" len="sm"/>
          </a:ln>
          <a:effectLst/>
        </p:spPr>
        <p:txBody>
          <a:bodyPr/>
          <a:lstStyle/>
          <a:p>
            <a:endParaRPr lang="en-US"/>
          </a:p>
        </p:txBody>
      </p:sp>
      <p:sp>
        <p:nvSpPr>
          <p:cNvPr id="1422383" name="Rectangle 47"/>
          <p:cNvSpPr>
            <a:spLocks noChangeArrowheads="1"/>
          </p:cNvSpPr>
          <p:nvPr/>
        </p:nvSpPr>
        <p:spPr bwMode="auto">
          <a:xfrm rot="20280000">
            <a:off x="6386513" y="3497263"/>
            <a:ext cx="144462" cy="85725"/>
          </a:xfrm>
          <a:prstGeom prst="rect">
            <a:avLst/>
          </a:prstGeom>
          <a:solidFill>
            <a:schemeClr val="accent1"/>
          </a:solidFill>
          <a:ln w="12700">
            <a:solidFill>
              <a:srgbClr val="000000"/>
            </a:solidFill>
            <a:miter lim="800000"/>
            <a:headEnd/>
            <a:tailEnd/>
          </a:ln>
          <a:effectLst/>
        </p:spPr>
        <p:txBody>
          <a:bodyPr wrap="none" anchor="ctr"/>
          <a:lstStyle/>
          <a:p>
            <a:endParaRPr lang="en-US"/>
          </a:p>
        </p:txBody>
      </p:sp>
      <p:sp>
        <p:nvSpPr>
          <p:cNvPr id="1422384" name="Freeform 48"/>
          <p:cNvSpPr>
            <a:spLocks/>
          </p:cNvSpPr>
          <p:nvPr/>
        </p:nvSpPr>
        <p:spPr bwMode="auto">
          <a:xfrm>
            <a:off x="6034088" y="2568575"/>
            <a:ext cx="715962" cy="161925"/>
          </a:xfrm>
          <a:custGeom>
            <a:avLst/>
            <a:gdLst/>
            <a:ahLst/>
            <a:cxnLst>
              <a:cxn ang="0">
                <a:pos x="0" y="0"/>
              </a:cxn>
              <a:cxn ang="0">
                <a:pos x="84" y="20"/>
              </a:cxn>
              <a:cxn ang="0">
                <a:pos x="147" y="0"/>
              </a:cxn>
              <a:cxn ang="0">
                <a:pos x="319" y="69"/>
              </a:cxn>
              <a:cxn ang="0">
                <a:pos x="379" y="60"/>
              </a:cxn>
              <a:cxn ang="0">
                <a:pos x="450" y="101"/>
              </a:cxn>
            </a:cxnLst>
            <a:rect l="0" t="0" r="r" b="b"/>
            <a:pathLst>
              <a:path w="451" h="102">
                <a:moveTo>
                  <a:pt x="0" y="0"/>
                </a:moveTo>
                <a:lnTo>
                  <a:pt x="84" y="20"/>
                </a:lnTo>
                <a:lnTo>
                  <a:pt x="147" y="0"/>
                </a:lnTo>
                <a:lnTo>
                  <a:pt x="319" y="69"/>
                </a:lnTo>
                <a:lnTo>
                  <a:pt x="379" y="60"/>
                </a:lnTo>
                <a:lnTo>
                  <a:pt x="450" y="101"/>
                </a:lnTo>
              </a:path>
            </a:pathLst>
          </a:custGeom>
          <a:noFill/>
          <a:ln w="25400" cap="rnd" cmpd="sng">
            <a:solidFill>
              <a:srgbClr val="3333FF"/>
            </a:solidFill>
            <a:prstDash val="solid"/>
            <a:round/>
            <a:headEnd type="none" w="sm" len="sm"/>
            <a:tailEnd type="none" w="sm" len="sm"/>
          </a:ln>
          <a:effectLst/>
        </p:spPr>
        <p:txBody>
          <a:bodyPr/>
          <a:lstStyle/>
          <a:p>
            <a:endParaRPr lang="en-US"/>
          </a:p>
        </p:txBody>
      </p:sp>
      <p:sp>
        <p:nvSpPr>
          <p:cNvPr id="1422385" name="Rectangle 49"/>
          <p:cNvSpPr>
            <a:spLocks noChangeArrowheads="1"/>
          </p:cNvSpPr>
          <p:nvPr/>
        </p:nvSpPr>
        <p:spPr bwMode="auto">
          <a:xfrm rot="1500000">
            <a:off x="6335713" y="2576513"/>
            <a:ext cx="144462" cy="85725"/>
          </a:xfrm>
          <a:prstGeom prst="rect">
            <a:avLst/>
          </a:prstGeom>
          <a:solidFill>
            <a:schemeClr val="accent1"/>
          </a:solidFill>
          <a:ln w="12700">
            <a:solidFill>
              <a:srgbClr val="000000"/>
            </a:solidFill>
            <a:miter lim="800000"/>
            <a:headEnd/>
            <a:tailEnd/>
          </a:ln>
          <a:effectLst/>
        </p:spPr>
        <p:txBody>
          <a:bodyPr wrap="none" anchor="ctr"/>
          <a:lstStyle/>
          <a:p>
            <a:endParaRPr lang="en-US"/>
          </a:p>
        </p:txBody>
      </p:sp>
      <p:grpSp>
        <p:nvGrpSpPr>
          <p:cNvPr id="1422386" name="Group 50"/>
          <p:cNvGrpSpPr>
            <a:grpSpLocks/>
          </p:cNvGrpSpPr>
          <p:nvPr/>
        </p:nvGrpSpPr>
        <p:grpSpPr bwMode="auto">
          <a:xfrm>
            <a:off x="4410075" y="3884613"/>
            <a:ext cx="225425" cy="123825"/>
            <a:chOff x="2778" y="2447"/>
            <a:chExt cx="142" cy="78"/>
          </a:xfrm>
        </p:grpSpPr>
        <p:sp>
          <p:nvSpPr>
            <p:cNvPr id="1422387" name="Oval 51"/>
            <p:cNvSpPr>
              <a:spLocks noChangeArrowheads="1"/>
            </p:cNvSpPr>
            <p:nvPr/>
          </p:nvSpPr>
          <p:spPr bwMode="auto">
            <a:xfrm rot="60000">
              <a:off x="2778" y="2447"/>
              <a:ext cx="142" cy="78"/>
            </a:xfrm>
            <a:prstGeom prst="ellipse">
              <a:avLst/>
            </a:prstGeom>
            <a:solidFill>
              <a:srgbClr val="FFCC00"/>
            </a:solidFill>
            <a:ln w="12700">
              <a:solidFill>
                <a:schemeClr val="tx1"/>
              </a:solidFill>
              <a:round/>
              <a:headEnd/>
              <a:tailEnd/>
            </a:ln>
            <a:effectLst/>
          </p:spPr>
          <p:txBody>
            <a:bodyPr wrap="none" anchor="ctr"/>
            <a:lstStyle/>
            <a:p>
              <a:endParaRPr lang="en-US"/>
            </a:p>
          </p:txBody>
        </p:sp>
        <p:sp>
          <p:nvSpPr>
            <p:cNvPr id="1422388" name="Freeform 52"/>
            <p:cNvSpPr>
              <a:spLocks/>
            </p:cNvSpPr>
            <p:nvPr/>
          </p:nvSpPr>
          <p:spPr bwMode="auto">
            <a:xfrm>
              <a:off x="2811" y="2456"/>
              <a:ext cx="83" cy="62"/>
            </a:xfrm>
            <a:custGeom>
              <a:avLst/>
              <a:gdLst/>
              <a:ahLst/>
              <a:cxnLst>
                <a:cxn ang="0">
                  <a:pos x="1" y="50"/>
                </a:cxn>
                <a:cxn ang="0">
                  <a:pos x="2" y="39"/>
                </a:cxn>
                <a:cxn ang="0">
                  <a:pos x="5" y="29"/>
                </a:cxn>
                <a:cxn ang="0">
                  <a:pos x="9" y="20"/>
                </a:cxn>
                <a:cxn ang="0">
                  <a:pos x="12" y="14"/>
                </a:cxn>
                <a:cxn ang="0">
                  <a:pos x="15" y="10"/>
                </a:cxn>
                <a:cxn ang="0">
                  <a:pos x="17" y="7"/>
                </a:cxn>
                <a:cxn ang="0">
                  <a:pos x="20" y="5"/>
                </a:cxn>
                <a:cxn ang="0">
                  <a:pos x="23" y="3"/>
                </a:cxn>
                <a:cxn ang="0">
                  <a:pos x="26" y="1"/>
                </a:cxn>
                <a:cxn ang="0">
                  <a:pos x="29" y="0"/>
                </a:cxn>
                <a:cxn ang="0">
                  <a:pos x="31" y="0"/>
                </a:cxn>
                <a:cxn ang="0">
                  <a:pos x="50" y="1"/>
                </a:cxn>
                <a:cxn ang="0">
                  <a:pos x="54" y="2"/>
                </a:cxn>
                <a:cxn ang="0">
                  <a:pos x="58" y="4"/>
                </a:cxn>
                <a:cxn ang="0">
                  <a:pos x="61" y="7"/>
                </a:cxn>
                <a:cxn ang="0">
                  <a:pos x="65" y="11"/>
                </a:cxn>
                <a:cxn ang="0">
                  <a:pos x="68" y="17"/>
                </a:cxn>
                <a:cxn ang="0">
                  <a:pos x="70" y="23"/>
                </a:cxn>
                <a:cxn ang="0">
                  <a:pos x="72" y="29"/>
                </a:cxn>
                <a:cxn ang="0">
                  <a:pos x="74" y="37"/>
                </a:cxn>
                <a:cxn ang="0">
                  <a:pos x="66" y="61"/>
                </a:cxn>
                <a:cxn ang="0">
                  <a:pos x="57" y="36"/>
                </a:cxn>
                <a:cxn ang="0">
                  <a:pos x="56" y="30"/>
                </a:cxn>
                <a:cxn ang="0">
                  <a:pos x="55" y="25"/>
                </a:cxn>
                <a:cxn ang="0">
                  <a:pos x="53" y="20"/>
                </a:cxn>
                <a:cxn ang="0">
                  <a:pos x="51" y="15"/>
                </a:cxn>
                <a:cxn ang="0">
                  <a:pos x="49" y="11"/>
                </a:cxn>
                <a:cxn ang="0">
                  <a:pos x="47" y="8"/>
                </a:cxn>
                <a:cxn ang="0">
                  <a:pos x="44" y="5"/>
                </a:cxn>
                <a:cxn ang="0">
                  <a:pos x="41" y="3"/>
                </a:cxn>
                <a:cxn ang="0">
                  <a:pos x="36" y="6"/>
                </a:cxn>
                <a:cxn ang="0">
                  <a:pos x="32" y="11"/>
                </a:cxn>
                <a:cxn ang="0">
                  <a:pos x="28" y="17"/>
                </a:cxn>
                <a:cxn ang="0">
                  <a:pos x="25" y="23"/>
                </a:cxn>
                <a:cxn ang="0">
                  <a:pos x="22" y="31"/>
                </a:cxn>
                <a:cxn ang="0">
                  <a:pos x="19" y="39"/>
                </a:cxn>
                <a:cxn ang="0">
                  <a:pos x="18" y="48"/>
                </a:cxn>
                <a:cxn ang="0">
                  <a:pos x="17" y="57"/>
                </a:cxn>
              </a:cxnLst>
              <a:rect l="0" t="0" r="r" b="b"/>
              <a:pathLst>
                <a:path w="83" h="62">
                  <a:moveTo>
                    <a:pt x="0" y="56"/>
                  </a:moveTo>
                  <a:lnTo>
                    <a:pt x="1" y="50"/>
                  </a:lnTo>
                  <a:lnTo>
                    <a:pt x="1" y="44"/>
                  </a:lnTo>
                  <a:lnTo>
                    <a:pt x="2" y="39"/>
                  </a:lnTo>
                  <a:lnTo>
                    <a:pt x="4" y="34"/>
                  </a:lnTo>
                  <a:lnTo>
                    <a:pt x="5" y="29"/>
                  </a:lnTo>
                  <a:lnTo>
                    <a:pt x="7" y="24"/>
                  </a:lnTo>
                  <a:lnTo>
                    <a:pt x="9" y="20"/>
                  </a:lnTo>
                  <a:lnTo>
                    <a:pt x="11" y="16"/>
                  </a:lnTo>
                  <a:lnTo>
                    <a:pt x="12" y="14"/>
                  </a:lnTo>
                  <a:lnTo>
                    <a:pt x="14" y="12"/>
                  </a:lnTo>
                  <a:lnTo>
                    <a:pt x="15" y="10"/>
                  </a:lnTo>
                  <a:lnTo>
                    <a:pt x="16" y="9"/>
                  </a:lnTo>
                  <a:lnTo>
                    <a:pt x="17" y="7"/>
                  </a:lnTo>
                  <a:lnTo>
                    <a:pt x="19" y="6"/>
                  </a:lnTo>
                  <a:lnTo>
                    <a:pt x="20" y="5"/>
                  </a:lnTo>
                  <a:lnTo>
                    <a:pt x="21" y="4"/>
                  </a:lnTo>
                  <a:lnTo>
                    <a:pt x="23" y="3"/>
                  </a:lnTo>
                  <a:lnTo>
                    <a:pt x="24" y="2"/>
                  </a:lnTo>
                  <a:lnTo>
                    <a:pt x="26" y="1"/>
                  </a:lnTo>
                  <a:lnTo>
                    <a:pt x="27" y="1"/>
                  </a:lnTo>
                  <a:lnTo>
                    <a:pt x="29" y="0"/>
                  </a:lnTo>
                  <a:lnTo>
                    <a:pt x="30" y="0"/>
                  </a:lnTo>
                  <a:lnTo>
                    <a:pt x="31" y="0"/>
                  </a:lnTo>
                  <a:lnTo>
                    <a:pt x="33" y="0"/>
                  </a:lnTo>
                  <a:lnTo>
                    <a:pt x="50" y="1"/>
                  </a:lnTo>
                  <a:lnTo>
                    <a:pt x="52" y="1"/>
                  </a:lnTo>
                  <a:lnTo>
                    <a:pt x="54" y="2"/>
                  </a:lnTo>
                  <a:lnTo>
                    <a:pt x="56" y="3"/>
                  </a:lnTo>
                  <a:lnTo>
                    <a:pt x="58" y="4"/>
                  </a:lnTo>
                  <a:lnTo>
                    <a:pt x="60" y="6"/>
                  </a:lnTo>
                  <a:lnTo>
                    <a:pt x="61" y="7"/>
                  </a:lnTo>
                  <a:lnTo>
                    <a:pt x="63" y="9"/>
                  </a:lnTo>
                  <a:lnTo>
                    <a:pt x="65" y="11"/>
                  </a:lnTo>
                  <a:lnTo>
                    <a:pt x="66" y="14"/>
                  </a:lnTo>
                  <a:lnTo>
                    <a:pt x="68" y="17"/>
                  </a:lnTo>
                  <a:lnTo>
                    <a:pt x="69" y="20"/>
                  </a:lnTo>
                  <a:lnTo>
                    <a:pt x="70" y="23"/>
                  </a:lnTo>
                  <a:lnTo>
                    <a:pt x="71" y="26"/>
                  </a:lnTo>
                  <a:lnTo>
                    <a:pt x="72" y="29"/>
                  </a:lnTo>
                  <a:lnTo>
                    <a:pt x="73" y="33"/>
                  </a:lnTo>
                  <a:lnTo>
                    <a:pt x="74" y="37"/>
                  </a:lnTo>
                  <a:lnTo>
                    <a:pt x="82" y="37"/>
                  </a:lnTo>
                  <a:lnTo>
                    <a:pt x="66" y="61"/>
                  </a:lnTo>
                  <a:lnTo>
                    <a:pt x="49" y="35"/>
                  </a:lnTo>
                  <a:lnTo>
                    <a:pt x="57" y="36"/>
                  </a:lnTo>
                  <a:lnTo>
                    <a:pt x="57" y="33"/>
                  </a:lnTo>
                  <a:lnTo>
                    <a:pt x="56" y="30"/>
                  </a:lnTo>
                  <a:lnTo>
                    <a:pt x="56" y="27"/>
                  </a:lnTo>
                  <a:lnTo>
                    <a:pt x="55" y="25"/>
                  </a:lnTo>
                  <a:lnTo>
                    <a:pt x="54" y="22"/>
                  </a:lnTo>
                  <a:lnTo>
                    <a:pt x="53" y="20"/>
                  </a:lnTo>
                  <a:lnTo>
                    <a:pt x="52" y="18"/>
                  </a:lnTo>
                  <a:lnTo>
                    <a:pt x="51" y="15"/>
                  </a:lnTo>
                  <a:lnTo>
                    <a:pt x="50" y="13"/>
                  </a:lnTo>
                  <a:lnTo>
                    <a:pt x="49" y="11"/>
                  </a:lnTo>
                  <a:lnTo>
                    <a:pt x="48" y="10"/>
                  </a:lnTo>
                  <a:lnTo>
                    <a:pt x="47" y="8"/>
                  </a:lnTo>
                  <a:lnTo>
                    <a:pt x="45" y="7"/>
                  </a:lnTo>
                  <a:lnTo>
                    <a:pt x="44" y="5"/>
                  </a:lnTo>
                  <a:lnTo>
                    <a:pt x="42" y="4"/>
                  </a:lnTo>
                  <a:lnTo>
                    <a:pt x="41" y="3"/>
                  </a:lnTo>
                  <a:lnTo>
                    <a:pt x="39" y="5"/>
                  </a:lnTo>
                  <a:lnTo>
                    <a:pt x="36" y="6"/>
                  </a:lnTo>
                  <a:lnTo>
                    <a:pt x="34" y="8"/>
                  </a:lnTo>
                  <a:lnTo>
                    <a:pt x="32" y="11"/>
                  </a:lnTo>
                  <a:lnTo>
                    <a:pt x="30" y="14"/>
                  </a:lnTo>
                  <a:lnTo>
                    <a:pt x="28" y="17"/>
                  </a:lnTo>
                  <a:lnTo>
                    <a:pt x="26" y="20"/>
                  </a:lnTo>
                  <a:lnTo>
                    <a:pt x="25" y="23"/>
                  </a:lnTo>
                  <a:lnTo>
                    <a:pt x="23" y="27"/>
                  </a:lnTo>
                  <a:lnTo>
                    <a:pt x="22" y="31"/>
                  </a:lnTo>
                  <a:lnTo>
                    <a:pt x="20" y="35"/>
                  </a:lnTo>
                  <a:lnTo>
                    <a:pt x="19" y="39"/>
                  </a:lnTo>
                  <a:lnTo>
                    <a:pt x="18" y="43"/>
                  </a:lnTo>
                  <a:lnTo>
                    <a:pt x="18" y="48"/>
                  </a:lnTo>
                  <a:lnTo>
                    <a:pt x="17" y="52"/>
                  </a:lnTo>
                  <a:lnTo>
                    <a:pt x="17" y="57"/>
                  </a:lnTo>
                  <a:lnTo>
                    <a:pt x="0" y="56"/>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389" name="Group 53"/>
          <p:cNvGrpSpPr>
            <a:grpSpLocks/>
          </p:cNvGrpSpPr>
          <p:nvPr/>
        </p:nvGrpSpPr>
        <p:grpSpPr bwMode="auto">
          <a:xfrm>
            <a:off x="4402138" y="3743325"/>
            <a:ext cx="225425" cy="123825"/>
            <a:chOff x="2773" y="2358"/>
            <a:chExt cx="142" cy="78"/>
          </a:xfrm>
        </p:grpSpPr>
        <p:sp>
          <p:nvSpPr>
            <p:cNvPr id="1422390" name="Oval 54"/>
            <p:cNvSpPr>
              <a:spLocks noChangeArrowheads="1"/>
            </p:cNvSpPr>
            <p:nvPr/>
          </p:nvSpPr>
          <p:spPr bwMode="auto">
            <a:xfrm rot="21360000">
              <a:off x="2773" y="2358"/>
              <a:ext cx="142" cy="78"/>
            </a:xfrm>
            <a:prstGeom prst="ellipse">
              <a:avLst/>
            </a:prstGeom>
            <a:solidFill>
              <a:srgbClr val="6699FF"/>
            </a:solidFill>
            <a:ln w="12700">
              <a:solidFill>
                <a:schemeClr val="tx1"/>
              </a:solidFill>
              <a:round/>
              <a:headEnd/>
              <a:tailEnd/>
            </a:ln>
            <a:effectLst/>
          </p:spPr>
          <p:txBody>
            <a:bodyPr wrap="none" anchor="ctr"/>
            <a:lstStyle/>
            <a:p>
              <a:endParaRPr lang="en-US"/>
            </a:p>
          </p:txBody>
        </p:sp>
        <p:sp>
          <p:nvSpPr>
            <p:cNvPr id="1422391" name="Freeform 55"/>
            <p:cNvSpPr>
              <a:spLocks/>
            </p:cNvSpPr>
            <p:nvPr/>
          </p:nvSpPr>
          <p:spPr bwMode="auto">
            <a:xfrm>
              <a:off x="2808" y="2364"/>
              <a:ext cx="81" cy="60"/>
            </a:xfrm>
            <a:custGeom>
              <a:avLst/>
              <a:gdLst/>
              <a:ahLst/>
              <a:cxnLst>
                <a:cxn ang="0">
                  <a:pos x="0" y="53"/>
                </a:cxn>
                <a:cxn ang="0">
                  <a:pos x="1" y="42"/>
                </a:cxn>
                <a:cxn ang="0">
                  <a:pos x="3" y="31"/>
                </a:cxn>
                <a:cxn ang="0">
                  <a:pos x="7" y="22"/>
                </a:cxn>
                <a:cxn ang="0">
                  <a:pos x="9" y="16"/>
                </a:cxn>
                <a:cxn ang="0">
                  <a:pos x="12" y="12"/>
                </a:cxn>
                <a:cxn ang="0">
                  <a:pos x="14" y="9"/>
                </a:cxn>
                <a:cxn ang="0">
                  <a:pos x="16" y="6"/>
                </a:cxn>
                <a:cxn ang="0">
                  <a:pos x="19" y="4"/>
                </a:cxn>
                <a:cxn ang="0">
                  <a:pos x="22" y="2"/>
                </a:cxn>
                <a:cxn ang="0">
                  <a:pos x="25" y="1"/>
                </a:cxn>
                <a:cxn ang="0">
                  <a:pos x="27" y="0"/>
                </a:cxn>
                <a:cxn ang="0">
                  <a:pos x="45" y="0"/>
                </a:cxn>
                <a:cxn ang="0">
                  <a:pos x="49" y="1"/>
                </a:cxn>
                <a:cxn ang="0">
                  <a:pos x="54" y="2"/>
                </a:cxn>
                <a:cxn ang="0">
                  <a:pos x="58" y="5"/>
                </a:cxn>
                <a:cxn ang="0">
                  <a:pos x="61" y="9"/>
                </a:cxn>
                <a:cxn ang="0">
                  <a:pos x="64" y="14"/>
                </a:cxn>
                <a:cxn ang="0">
                  <a:pos x="67" y="19"/>
                </a:cxn>
                <a:cxn ang="0">
                  <a:pos x="70" y="26"/>
                </a:cxn>
                <a:cxn ang="0">
                  <a:pos x="72" y="33"/>
                </a:cxn>
                <a:cxn ang="0">
                  <a:pos x="67" y="58"/>
                </a:cxn>
                <a:cxn ang="0">
                  <a:pos x="55" y="33"/>
                </a:cxn>
                <a:cxn ang="0">
                  <a:pos x="54" y="28"/>
                </a:cxn>
                <a:cxn ang="0">
                  <a:pos x="52" y="23"/>
                </a:cxn>
                <a:cxn ang="0">
                  <a:pos x="50" y="18"/>
                </a:cxn>
                <a:cxn ang="0">
                  <a:pos x="48" y="14"/>
                </a:cxn>
                <a:cxn ang="0">
                  <a:pos x="45" y="10"/>
                </a:cxn>
                <a:cxn ang="0">
                  <a:pos x="43" y="7"/>
                </a:cxn>
                <a:cxn ang="0">
                  <a:pos x="40" y="4"/>
                </a:cxn>
                <a:cxn ang="0">
                  <a:pos x="37" y="2"/>
                </a:cxn>
                <a:cxn ang="0">
                  <a:pos x="33" y="6"/>
                </a:cxn>
                <a:cxn ang="0">
                  <a:pos x="29" y="11"/>
                </a:cxn>
                <a:cxn ang="0">
                  <a:pos x="25" y="17"/>
                </a:cxn>
                <a:cxn ang="0">
                  <a:pos x="23" y="24"/>
                </a:cxn>
                <a:cxn ang="0">
                  <a:pos x="20" y="31"/>
                </a:cxn>
                <a:cxn ang="0">
                  <a:pos x="18" y="40"/>
                </a:cxn>
                <a:cxn ang="0">
                  <a:pos x="17" y="49"/>
                </a:cxn>
                <a:cxn ang="0">
                  <a:pos x="17" y="58"/>
                </a:cxn>
              </a:cxnLst>
              <a:rect l="0" t="0" r="r" b="b"/>
              <a:pathLst>
                <a:path w="81" h="60">
                  <a:moveTo>
                    <a:pt x="0" y="59"/>
                  </a:moveTo>
                  <a:lnTo>
                    <a:pt x="0" y="53"/>
                  </a:lnTo>
                  <a:lnTo>
                    <a:pt x="1" y="47"/>
                  </a:lnTo>
                  <a:lnTo>
                    <a:pt x="1" y="42"/>
                  </a:lnTo>
                  <a:lnTo>
                    <a:pt x="2" y="36"/>
                  </a:lnTo>
                  <a:lnTo>
                    <a:pt x="3" y="31"/>
                  </a:lnTo>
                  <a:lnTo>
                    <a:pt x="5" y="26"/>
                  </a:lnTo>
                  <a:lnTo>
                    <a:pt x="7" y="22"/>
                  </a:lnTo>
                  <a:lnTo>
                    <a:pt x="9" y="17"/>
                  </a:lnTo>
                  <a:lnTo>
                    <a:pt x="9" y="16"/>
                  </a:lnTo>
                  <a:lnTo>
                    <a:pt x="10" y="14"/>
                  </a:lnTo>
                  <a:lnTo>
                    <a:pt x="12" y="12"/>
                  </a:lnTo>
                  <a:lnTo>
                    <a:pt x="13" y="10"/>
                  </a:lnTo>
                  <a:lnTo>
                    <a:pt x="14" y="9"/>
                  </a:lnTo>
                  <a:lnTo>
                    <a:pt x="15" y="7"/>
                  </a:lnTo>
                  <a:lnTo>
                    <a:pt x="16" y="6"/>
                  </a:lnTo>
                  <a:lnTo>
                    <a:pt x="18" y="5"/>
                  </a:lnTo>
                  <a:lnTo>
                    <a:pt x="19" y="4"/>
                  </a:lnTo>
                  <a:lnTo>
                    <a:pt x="20" y="3"/>
                  </a:lnTo>
                  <a:lnTo>
                    <a:pt x="22" y="2"/>
                  </a:lnTo>
                  <a:lnTo>
                    <a:pt x="23" y="1"/>
                  </a:lnTo>
                  <a:lnTo>
                    <a:pt x="25" y="1"/>
                  </a:lnTo>
                  <a:lnTo>
                    <a:pt x="26" y="0"/>
                  </a:lnTo>
                  <a:lnTo>
                    <a:pt x="27" y="0"/>
                  </a:lnTo>
                  <a:lnTo>
                    <a:pt x="29" y="0"/>
                  </a:lnTo>
                  <a:lnTo>
                    <a:pt x="45" y="0"/>
                  </a:lnTo>
                  <a:lnTo>
                    <a:pt x="47" y="0"/>
                  </a:lnTo>
                  <a:lnTo>
                    <a:pt x="49" y="1"/>
                  </a:lnTo>
                  <a:lnTo>
                    <a:pt x="52" y="1"/>
                  </a:lnTo>
                  <a:lnTo>
                    <a:pt x="54" y="2"/>
                  </a:lnTo>
                  <a:lnTo>
                    <a:pt x="56" y="4"/>
                  </a:lnTo>
                  <a:lnTo>
                    <a:pt x="58" y="5"/>
                  </a:lnTo>
                  <a:lnTo>
                    <a:pt x="59" y="7"/>
                  </a:lnTo>
                  <a:lnTo>
                    <a:pt x="61" y="9"/>
                  </a:lnTo>
                  <a:lnTo>
                    <a:pt x="63" y="11"/>
                  </a:lnTo>
                  <a:lnTo>
                    <a:pt x="64" y="14"/>
                  </a:lnTo>
                  <a:lnTo>
                    <a:pt x="66" y="17"/>
                  </a:lnTo>
                  <a:lnTo>
                    <a:pt x="67" y="19"/>
                  </a:lnTo>
                  <a:lnTo>
                    <a:pt x="69" y="23"/>
                  </a:lnTo>
                  <a:lnTo>
                    <a:pt x="70" y="26"/>
                  </a:lnTo>
                  <a:lnTo>
                    <a:pt x="71" y="29"/>
                  </a:lnTo>
                  <a:lnTo>
                    <a:pt x="72" y="33"/>
                  </a:lnTo>
                  <a:lnTo>
                    <a:pt x="80" y="33"/>
                  </a:lnTo>
                  <a:lnTo>
                    <a:pt x="67" y="58"/>
                  </a:lnTo>
                  <a:lnTo>
                    <a:pt x="47" y="34"/>
                  </a:lnTo>
                  <a:lnTo>
                    <a:pt x="55" y="33"/>
                  </a:lnTo>
                  <a:lnTo>
                    <a:pt x="54" y="30"/>
                  </a:lnTo>
                  <a:lnTo>
                    <a:pt x="54" y="28"/>
                  </a:lnTo>
                  <a:lnTo>
                    <a:pt x="53" y="25"/>
                  </a:lnTo>
                  <a:lnTo>
                    <a:pt x="52" y="23"/>
                  </a:lnTo>
                  <a:lnTo>
                    <a:pt x="51" y="20"/>
                  </a:lnTo>
                  <a:lnTo>
                    <a:pt x="50" y="18"/>
                  </a:lnTo>
                  <a:lnTo>
                    <a:pt x="49" y="16"/>
                  </a:lnTo>
                  <a:lnTo>
                    <a:pt x="48" y="14"/>
                  </a:lnTo>
                  <a:lnTo>
                    <a:pt x="47" y="12"/>
                  </a:lnTo>
                  <a:lnTo>
                    <a:pt x="45" y="10"/>
                  </a:lnTo>
                  <a:lnTo>
                    <a:pt x="44" y="8"/>
                  </a:lnTo>
                  <a:lnTo>
                    <a:pt x="43" y="7"/>
                  </a:lnTo>
                  <a:lnTo>
                    <a:pt x="41" y="5"/>
                  </a:lnTo>
                  <a:lnTo>
                    <a:pt x="40" y="4"/>
                  </a:lnTo>
                  <a:lnTo>
                    <a:pt x="38" y="3"/>
                  </a:lnTo>
                  <a:lnTo>
                    <a:pt x="37" y="2"/>
                  </a:lnTo>
                  <a:lnTo>
                    <a:pt x="35" y="4"/>
                  </a:lnTo>
                  <a:lnTo>
                    <a:pt x="33" y="6"/>
                  </a:lnTo>
                  <a:lnTo>
                    <a:pt x="31" y="8"/>
                  </a:lnTo>
                  <a:lnTo>
                    <a:pt x="29" y="11"/>
                  </a:lnTo>
                  <a:lnTo>
                    <a:pt x="27" y="14"/>
                  </a:lnTo>
                  <a:lnTo>
                    <a:pt x="25" y="17"/>
                  </a:lnTo>
                  <a:lnTo>
                    <a:pt x="24" y="20"/>
                  </a:lnTo>
                  <a:lnTo>
                    <a:pt x="23" y="24"/>
                  </a:lnTo>
                  <a:lnTo>
                    <a:pt x="21" y="27"/>
                  </a:lnTo>
                  <a:lnTo>
                    <a:pt x="20" y="31"/>
                  </a:lnTo>
                  <a:lnTo>
                    <a:pt x="19" y="36"/>
                  </a:lnTo>
                  <a:lnTo>
                    <a:pt x="18" y="40"/>
                  </a:lnTo>
                  <a:lnTo>
                    <a:pt x="18" y="44"/>
                  </a:lnTo>
                  <a:lnTo>
                    <a:pt x="17" y="49"/>
                  </a:lnTo>
                  <a:lnTo>
                    <a:pt x="17" y="53"/>
                  </a:lnTo>
                  <a:lnTo>
                    <a:pt x="17" y="58"/>
                  </a:lnTo>
                  <a:lnTo>
                    <a:pt x="0" y="59"/>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392" name="Group 56"/>
          <p:cNvGrpSpPr>
            <a:grpSpLocks/>
          </p:cNvGrpSpPr>
          <p:nvPr/>
        </p:nvGrpSpPr>
        <p:grpSpPr bwMode="auto">
          <a:xfrm>
            <a:off x="3752850" y="3881438"/>
            <a:ext cx="225425" cy="123825"/>
            <a:chOff x="2364" y="2445"/>
            <a:chExt cx="142" cy="78"/>
          </a:xfrm>
        </p:grpSpPr>
        <p:sp>
          <p:nvSpPr>
            <p:cNvPr id="1422393" name="Oval 57"/>
            <p:cNvSpPr>
              <a:spLocks noChangeArrowheads="1"/>
            </p:cNvSpPr>
            <p:nvPr/>
          </p:nvSpPr>
          <p:spPr bwMode="auto">
            <a:xfrm rot="21360000">
              <a:off x="2364" y="2445"/>
              <a:ext cx="142" cy="78"/>
            </a:xfrm>
            <a:prstGeom prst="ellipse">
              <a:avLst/>
            </a:prstGeom>
            <a:solidFill>
              <a:srgbClr val="6699FF"/>
            </a:solidFill>
            <a:ln w="12700">
              <a:solidFill>
                <a:schemeClr val="tx1"/>
              </a:solidFill>
              <a:round/>
              <a:headEnd/>
              <a:tailEnd/>
            </a:ln>
            <a:effectLst/>
          </p:spPr>
          <p:txBody>
            <a:bodyPr wrap="none" anchor="ctr"/>
            <a:lstStyle/>
            <a:p>
              <a:endParaRPr lang="en-US"/>
            </a:p>
          </p:txBody>
        </p:sp>
        <p:sp>
          <p:nvSpPr>
            <p:cNvPr id="1422394" name="Freeform 58"/>
            <p:cNvSpPr>
              <a:spLocks/>
            </p:cNvSpPr>
            <p:nvPr/>
          </p:nvSpPr>
          <p:spPr bwMode="auto">
            <a:xfrm>
              <a:off x="2399" y="2451"/>
              <a:ext cx="81" cy="60"/>
            </a:xfrm>
            <a:custGeom>
              <a:avLst/>
              <a:gdLst/>
              <a:ahLst/>
              <a:cxnLst>
                <a:cxn ang="0">
                  <a:pos x="0" y="53"/>
                </a:cxn>
                <a:cxn ang="0">
                  <a:pos x="1" y="42"/>
                </a:cxn>
                <a:cxn ang="0">
                  <a:pos x="3" y="31"/>
                </a:cxn>
                <a:cxn ang="0">
                  <a:pos x="7" y="22"/>
                </a:cxn>
                <a:cxn ang="0">
                  <a:pos x="9" y="16"/>
                </a:cxn>
                <a:cxn ang="0">
                  <a:pos x="12" y="12"/>
                </a:cxn>
                <a:cxn ang="0">
                  <a:pos x="14" y="9"/>
                </a:cxn>
                <a:cxn ang="0">
                  <a:pos x="16" y="6"/>
                </a:cxn>
                <a:cxn ang="0">
                  <a:pos x="19" y="4"/>
                </a:cxn>
                <a:cxn ang="0">
                  <a:pos x="22" y="2"/>
                </a:cxn>
                <a:cxn ang="0">
                  <a:pos x="25" y="1"/>
                </a:cxn>
                <a:cxn ang="0">
                  <a:pos x="27" y="0"/>
                </a:cxn>
                <a:cxn ang="0">
                  <a:pos x="45" y="0"/>
                </a:cxn>
                <a:cxn ang="0">
                  <a:pos x="49" y="1"/>
                </a:cxn>
                <a:cxn ang="0">
                  <a:pos x="54" y="2"/>
                </a:cxn>
                <a:cxn ang="0">
                  <a:pos x="58" y="5"/>
                </a:cxn>
                <a:cxn ang="0">
                  <a:pos x="61" y="9"/>
                </a:cxn>
                <a:cxn ang="0">
                  <a:pos x="64" y="14"/>
                </a:cxn>
                <a:cxn ang="0">
                  <a:pos x="67" y="19"/>
                </a:cxn>
                <a:cxn ang="0">
                  <a:pos x="70" y="26"/>
                </a:cxn>
                <a:cxn ang="0">
                  <a:pos x="72" y="33"/>
                </a:cxn>
                <a:cxn ang="0">
                  <a:pos x="67" y="58"/>
                </a:cxn>
                <a:cxn ang="0">
                  <a:pos x="55" y="33"/>
                </a:cxn>
                <a:cxn ang="0">
                  <a:pos x="54" y="28"/>
                </a:cxn>
                <a:cxn ang="0">
                  <a:pos x="52" y="23"/>
                </a:cxn>
                <a:cxn ang="0">
                  <a:pos x="50" y="18"/>
                </a:cxn>
                <a:cxn ang="0">
                  <a:pos x="48" y="14"/>
                </a:cxn>
                <a:cxn ang="0">
                  <a:pos x="45" y="10"/>
                </a:cxn>
                <a:cxn ang="0">
                  <a:pos x="43" y="7"/>
                </a:cxn>
                <a:cxn ang="0">
                  <a:pos x="40" y="4"/>
                </a:cxn>
                <a:cxn ang="0">
                  <a:pos x="37" y="2"/>
                </a:cxn>
                <a:cxn ang="0">
                  <a:pos x="33" y="6"/>
                </a:cxn>
                <a:cxn ang="0">
                  <a:pos x="29" y="11"/>
                </a:cxn>
                <a:cxn ang="0">
                  <a:pos x="25" y="17"/>
                </a:cxn>
                <a:cxn ang="0">
                  <a:pos x="23" y="24"/>
                </a:cxn>
                <a:cxn ang="0">
                  <a:pos x="20" y="31"/>
                </a:cxn>
                <a:cxn ang="0">
                  <a:pos x="18" y="40"/>
                </a:cxn>
                <a:cxn ang="0">
                  <a:pos x="17" y="49"/>
                </a:cxn>
                <a:cxn ang="0">
                  <a:pos x="17" y="58"/>
                </a:cxn>
              </a:cxnLst>
              <a:rect l="0" t="0" r="r" b="b"/>
              <a:pathLst>
                <a:path w="81" h="60">
                  <a:moveTo>
                    <a:pt x="0" y="59"/>
                  </a:moveTo>
                  <a:lnTo>
                    <a:pt x="0" y="53"/>
                  </a:lnTo>
                  <a:lnTo>
                    <a:pt x="1" y="47"/>
                  </a:lnTo>
                  <a:lnTo>
                    <a:pt x="1" y="42"/>
                  </a:lnTo>
                  <a:lnTo>
                    <a:pt x="2" y="36"/>
                  </a:lnTo>
                  <a:lnTo>
                    <a:pt x="3" y="31"/>
                  </a:lnTo>
                  <a:lnTo>
                    <a:pt x="5" y="26"/>
                  </a:lnTo>
                  <a:lnTo>
                    <a:pt x="7" y="22"/>
                  </a:lnTo>
                  <a:lnTo>
                    <a:pt x="9" y="17"/>
                  </a:lnTo>
                  <a:lnTo>
                    <a:pt x="9" y="16"/>
                  </a:lnTo>
                  <a:lnTo>
                    <a:pt x="10" y="14"/>
                  </a:lnTo>
                  <a:lnTo>
                    <a:pt x="12" y="12"/>
                  </a:lnTo>
                  <a:lnTo>
                    <a:pt x="13" y="10"/>
                  </a:lnTo>
                  <a:lnTo>
                    <a:pt x="14" y="9"/>
                  </a:lnTo>
                  <a:lnTo>
                    <a:pt x="15" y="7"/>
                  </a:lnTo>
                  <a:lnTo>
                    <a:pt x="16" y="6"/>
                  </a:lnTo>
                  <a:lnTo>
                    <a:pt x="18" y="5"/>
                  </a:lnTo>
                  <a:lnTo>
                    <a:pt x="19" y="4"/>
                  </a:lnTo>
                  <a:lnTo>
                    <a:pt x="20" y="3"/>
                  </a:lnTo>
                  <a:lnTo>
                    <a:pt x="22" y="2"/>
                  </a:lnTo>
                  <a:lnTo>
                    <a:pt x="23" y="1"/>
                  </a:lnTo>
                  <a:lnTo>
                    <a:pt x="25" y="1"/>
                  </a:lnTo>
                  <a:lnTo>
                    <a:pt x="26" y="0"/>
                  </a:lnTo>
                  <a:lnTo>
                    <a:pt x="27" y="0"/>
                  </a:lnTo>
                  <a:lnTo>
                    <a:pt x="29" y="0"/>
                  </a:lnTo>
                  <a:lnTo>
                    <a:pt x="45" y="0"/>
                  </a:lnTo>
                  <a:lnTo>
                    <a:pt x="47" y="0"/>
                  </a:lnTo>
                  <a:lnTo>
                    <a:pt x="49" y="1"/>
                  </a:lnTo>
                  <a:lnTo>
                    <a:pt x="52" y="1"/>
                  </a:lnTo>
                  <a:lnTo>
                    <a:pt x="54" y="2"/>
                  </a:lnTo>
                  <a:lnTo>
                    <a:pt x="56" y="4"/>
                  </a:lnTo>
                  <a:lnTo>
                    <a:pt x="58" y="5"/>
                  </a:lnTo>
                  <a:lnTo>
                    <a:pt x="59" y="7"/>
                  </a:lnTo>
                  <a:lnTo>
                    <a:pt x="61" y="9"/>
                  </a:lnTo>
                  <a:lnTo>
                    <a:pt x="63" y="11"/>
                  </a:lnTo>
                  <a:lnTo>
                    <a:pt x="64" y="14"/>
                  </a:lnTo>
                  <a:lnTo>
                    <a:pt x="66" y="17"/>
                  </a:lnTo>
                  <a:lnTo>
                    <a:pt x="67" y="19"/>
                  </a:lnTo>
                  <a:lnTo>
                    <a:pt x="69" y="23"/>
                  </a:lnTo>
                  <a:lnTo>
                    <a:pt x="70" y="26"/>
                  </a:lnTo>
                  <a:lnTo>
                    <a:pt x="71" y="29"/>
                  </a:lnTo>
                  <a:lnTo>
                    <a:pt x="72" y="33"/>
                  </a:lnTo>
                  <a:lnTo>
                    <a:pt x="80" y="33"/>
                  </a:lnTo>
                  <a:lnTo>
                    <a:pt x="67" y="58"/>
                  </a:lnTo>
                  <a:lnTo>
                    <a:pt x="47" y="34"/>
                  </a:lnTo>
                  <a:lnTo>
                    <a:pt x="55" y="33"/>
                  </a:lnTo>
                  <a:lnTo>
                    <a:pt x="54" y="30"/>
                  </a:lnTo>
                  <a:lnTo>
                    <a:pt x="54" y="28"/>
                  </a:lnTo>
                  <a:lnTo>
                    <a:pt x="53" y="25"/>
                  </a:lnTo>
                  <a:lnTo>
                    <a:pt x="52" y="23"/>
                  </a:lnTo>
                  <a:lnTo>
                    <a:pt x="51" y="20"/>
                  </a:lnTo>
                  <a:lnTo>
                    <a:pt x="50" y="18"/>
                  </a:lnTo>
                  <a:lnTo>
                    <a:pt x="49" y="16"/>
                  </a:lnTo>
                  <a:lnTo>
                    <a:pt x="48" y="14"/>
                  </a:lnTo>
                  <a:lnTo>
                    <a:pt x="47" y="12"/>
                  </a:lnTo>
                  <a:lnTo>
                    <a:pt x="45" y="10"/>
                  </a:lnTo>
                  <a:lnTo>
                    <a:pt x="44" y="8"/>
                  </a:lnTo>
                  <a:lnTo>
                    <a:pt x="43" y="7"/>
                  </a:lnTo>
                  <a:lnTo>
                    <a:pt x="41" y="5"/>
                  </a:lnTo>
                  <a:lnTo>
                    <a:pt x="40" y="4"/>
                  </a:lnTo>
                  <a:lnTo>
                    <a:pt x="38" y="3"/>
                  </a:lnTo>
                  <a:lnTo>
                    <a:pt x="37" y="2"/>
                  </a:lnTo>
                  <a:lnTo>
                    <a:pt x="35" y="4"/>
                  </a:lnTo>
                  <a:lnTo>
                    <a:pt x="33" y="6"/>
                  </a:lnTo>
                  <a:lnTo>
                    <a:pt x="31" y="8"/>
                  </a:lnTo>
                  <a:lnTo>
                    <a:pt x="29" y="11"/>
                  </a:lnTo>
                  <a:lnTo>
                    <a:pt x="27" y="14"/>
                  </a:lnTo>
                  <a:lnTo>
                    <a:pt x="25" y="17"/>
                  </a:lnTo>
                  <a:lnTo>
                    <a:pt x="24" y="20"/>
                  </a:lnTo>
                  <a:lnTo>
                    <a:pt x="23" y="24"/>
                  </a:lnTo>
                  <a:lnTo>
                    <a:pt x="21" y="27"/>
                  </a:lnTo>
                  <a:lnTo>
                    <a:pt x="20" y="31"/>
                  </a:lnTo>
                  <a:lnTo>
                    <a:pt x="19" y="36"/>
                  </a:lnTo>
                  <a:lnTo>
                    <a:pt x="18" y="40"/>
                  </a:lnTo>
                  <a:lnTo>
                    <a:pt x="18" y="44"/>
                  </a:lnTo>
                  <a:lnTo>
                    <a:pt x="17" y="49"/>
                  </a:lnTo>
                  <a:lnTo>
                    <a:pt x="17" y="53"/>
                  </a:lnTo>
                  <a:lnTo>
                    <a:pt x="17" y="58"/>
                  </a:lnTo>
                  <a:lnTo>
                    <a:pt x="0" y="59"/>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395" name="Group 59"/>
          <p:cNvGrpSpPr>
            <a:grpSpLocks/>
          </p:cNvGrpSpPr>
          <p:nvPr/>
        </p:nvGrpSpPr>
        <p:grpSpPr bwMode="auto">
          <a:xfrm>
            <a:off x="3746500" y="3740150"/>
            <a:ext cx="225425" cy="123825"/>
            <a:chOff x="2360" y="2356"/>
            <a:chExt cx="142" cy="78"/>
          </a:xfrm>
        </p:grpSpPr>
        <p:sp>
          <p:nvSpPr>
            <p:cNvPr id="1422396" name="Oval 60"/>
            <p:cNvSpPr>
              <a:spLocks noChangeArrowheads="1"/>
            </p:cNvSpPr>
            <p:nvPr/>
          </p:nvSpPr>
          <p:spPr bwMode="auto">
            <a:xfrm rot="60000">
              <a:off x="2360" y="2356"/>
              <a:ext cx="142" cy="78"/>
            </a:xfrm>
            <a:prstGeom prst="ellipse">
              <a:avLst/>
            </a:prstGeom>
            <a:solidFill>
              <a:srgbClr val="FFCC00"/>
            </a:solidFill>
            <a:ln w="12700">
              <a:solidFill>
                <a:schemeClr val="tx1"/>
              </a:solidFill>
              <a:round/>
              <a:headEnd/>
              <a:tailEnd/>
            </a:ln>
            <a:effectLst/>
          </p:spPr>
          <p:txBody>
            <a:bodyPr wrap="none" anchor="ctr"/>
            <a:lstStyle/>
            <a:p>
              <a:endParaRPr lang="en-US"/>
            </a:p>
          </p:txBody>
        </p:sp>
        <p:sp>
          <p:nvSpPr>
            <p:cNvPr id="1422397" name="Freeform 61"/>
            <p:cNvSpPr>
              <a:spLocks/>
            </p:cNvSpPr>
            <p:nvPr/>
          </p:nvSpPr>
          <p:spPr bwMode="auto">
            <a:xfrm>
              <a:off x="2393" y="2365"/>
              <a:ext cx="83" cy="62"/>
            </a:xfrm>
            <a:custGeom>
              <a:avLst/>
              <a:gdLst/>
              <a:ahLst/>
              <a:cxnLst>
                <a:cxn ang="0">
                  <a:pos x="1" y="50"/>
                </a:cxn>
                <a:cxn ang="0">
                  <a:pos x="2" y="39"/>
                </a:cxn>
                <a:cxn ang="0">
                  <a:pos x="5" y="29"/>
                </a:cxn>
                <a:cxn ang="0">
                  <a:pos x="9" y="20"/>
                </a:cxn>
                <a:cxn ang="0">
                  <a:pos x="12" y="14"/>
                </a:cxn>
                <a:cxn ang="0">
                  <a:pos x="15" y="10"/>
                </a:cxn>
                <a:cxn ang="0">
                  <a:pos x="17" y="7"/>
                </a:cxn>
                <a:cxn ang="0">
                  <a:pos x="20" y="5"/>
                </a:cxn>
                <a:cxn ang="0">
                  <a:pos x="23" y="3"/>
                </a:cxn>
                <a:cxn ang="0">
                  <a:pos x="26" y="1"/>
                </a:cxn>
                <a:cxn ang="0">
                  <a:pos x="29" y="0"/>
                </a:cxn>
                <a:cxn ang="0">
                  <a:pos x="31" y="0"/>
                </a:cxn>
                <a:cxn ang="0">
                  <a:pos x="50" y="1"/>
                </a:cxn>
                <a:cxn ang="0">
                  <a:pos x="54" y="2"/>
                </a:cxn>
                <a:cxn ang="0">
                  <a:pos x="58" y="4"/>
                </a:cxn>
                <a:cxn ang="0">
                  <a:pos x="61" y="7"/>
                </a:cxn>
                <a:cxn ang="0">
                  <a:pos x="65" y="11"/>
                </a:cxn>
                <a:cxn ang="0">
                  <a:pos x="68" y="17"/>
                </a:cxn>
                <a:cxn ang="0">
                  <a:pos x="70" y="23"/>
                </a:cxn>
                <a:cxn ang="0">
                  <a:pos x="72" y="29"/>
                </a:cxn>
                <a:cxn ang="0">
                  <a:pos x="74" y="37"/>
                </a:cxn>
                <a:cxn ang="0">
                  <a:pos x="66" y="61"/>
                </a:cxn>
                <a:cxn ang="0">
                  <a:pos x="57" y="36"/>
                </a:cxn>
                <a:cxn ang="0">
                  <a:pos x="56" y="30"/>
                </a:cxn>
                <a:cxn ang="0">
                  <a:pos x="55" y="25"/>
                </a:cxn>
                <a:cxn ang="0">
                  <a:pos x="53" y="20"/>
                </a:cxn>
                <a:cxn ang="0">
                  <a:pos x="51" y="15"/>
                </a:cxn>
                <a:cxn ang="0">
                  <a:pos x="49" y="11"/>
                </a:cxn>
                <a:cxn ang="0">
                  <a:pos x="47" y="8"/>
                </a:cxn>
                <a:cxn ang="0">
                  <a:pos x="44" y="5"/>
                </a:cxn>
                <a:cxn ang="0">
                  <a:pos x="41" y="3"/>
                </a:cxn>
                <a:cxn ang="0">
                  <a:pos x="36" y="6"/>
                </a:cxn>
                <a:cxn ang="0">
                  <a:pos x="32" y="11"/>
                </a:cxn>
                <a:cxn ang="0">
                  <a:pos x="28" y="17"/>
                </a:cxn>
                <a:cxn ang="0">
                  <a:pos x="25" y="23"/>
                </a:cxn>
                <a:cxn ang="0">
                  <a:pos x="22" y="31"/>
                </a:cxn>
                <a:cxn ang="0">
                  <a:pos x="19" y="39"/>
                </a:cxn>
                <a:cxn ang="0">
                  <a:pos x="18" y="48"/>
                </a:cxn>
                <a:cxn ang="0">
                  <a:pos x="17" y="57"/>
                </a:cxn>
              </a:cxnLst>
              <a:rect l="0" t="0" r="r" b="b"/>
              <a:pathLst>
                <a:path w="83" h="62">
                  <a:moveTo>
                    <a:pt x="0" y="56"/>
                  </a:moveTo>
                  <a:lnTo>
                    <a:pt x="1" y="50"/>
                  </a:lnTo>
                  <a:lnTo>
                    <a:pt x="1" y="44"/>
                  </a:lnTo>
                  <a:lnTo>
                    <a:pt x="2" y="39"/>
                  </a:lnTo>
                  <a:lnTo>
                    <a:pt x="4" y="34"/>
                  </a:lnTo>
                  <a:lnTo>
                    <a:pt x="5" y="29"/>
                  </a:lnTo>
                  <a:lnTo>
                    <a:pt x="7" y="24"/>
                  </a:lnTo>
                  <a:lnTo>
                    <a:pt x="9" y="20"/>
                  </a:lnTo>
                  <a:lnTo>
                    <a:pt x="11" y="16"/>
                  </a:lnTo>
                  <a:lnTo>
                    <a:pt x="12" y="14"/>
                  </a:lnTo>
                  <a:lnTo>
                    <a:pt x="14" y="12"/>
                  </a:lnTo>
                  <a:lnTo>
                    <a:pt x="15" y="10"/>
                  </a:lnTo>
                  <a:lnTo>
                    <a:pt x="16" y="9"/>
                  </a:lnTo>
                  <a:lnTo>
                    <a:pt x="17" y="7"/>
                  </a:lnTo>
                  <a:lnTo>
                    <a:pt x="19" y="6"/>
                  </a:lnTo>
                  <a:lnTo>
                    <a:pt x="20" y="5"/>
                  </a:lnTo>
                  <a:lnTo>
                    <a:pt x="21" y="4"/>
                  </a:lnTo>
                  <a:lnTo>
                    <a:pt x="23" y="3"/>
                  </a:lnTo>
                  <a:lnTo>
                    <a:pt x="24" y="2"/>
                  </a:lnTo>
                  <a:lnTo>
                    <a:pt x="26" y="1"/>
                  </a:lnTo>
                  <a:lnTo>
                    <a:pt x="27" y="1"/>
                  </a:lnTo>
                  <a:lnTo>
                    <a:pt x="29" y="0"/>
                  </a:lnTo>
                  <a:lnTo>
                    <a:pt x="30" y="0"/>
                  </a:lnTo>
                  <a:lnTo>
                    <a:pt x="31" y="0"/>
                  </a:lnTo>
                  <a:lnTo>
                    <a:pt x="33" y="0"/>
                  </a:lnTo>
                  <a:lnTo>
                    <a:pt x="50" y="1"/>
                  </a:lnTo>
                  <a:lnTo>
                    <a:pt x="52" y="1"/>
                  </a:lnTo>
                  <a:lnTo>
                    <a:pt x="54" y="2"/>
                  </a:lnTo>
                  <a:lnTo>
                    <a:pt x="56" y="3"/>
                  </a:lnTo>
                  <a:lnTo>
                    <a:pt x="58" y="4"/>
                  </a:lnTo>
                  <a:lnTo>
                    <a:pt x="60" y="6"/>
                  </a:lnTo>
                  <a:lnTo>
                    <a:pt x="61" y="7"/>
                  </a:lnTo>
                  <a:lnTo>
                    <a:pt x="63" y="9"/>
                  </a:lnTo>
                  <a:lnTo>
                    <a:pt x="65" y="11"/>
                  </a:lnTo>
                  <a:lnTo>
                    <a:pt x="66" y="14"/>
                  </a:lnTo>
                  <a:lnTo>
                    <a:pt x="68" y="17"/>
                  </a:lnTo>
                  <a:lnTo>
                    <a:pt x="69" y="20"/>
                  </a:lnTo>
                  <a:lnTo>
                    <a:pt x="70" y="23"/>
                  </a:lnTo>
                  <a:lnTo>
                    <a:pt x="71" y="26"/>
                  </a:lnTo>
                  <a:lnTo>
                    <a:pt x="72" y="29"/>
                  </a:lnTo>
                  <a:lnTo>
                    <a:pt x="73" y="33"/>
                  </a:lnTo>
                  <a:lnTo>
                    <a:pt x="74" y="37"/>
                  </a:lnTo>
                  <a:lnTo>
                    <a:pt x="82" y="37"/>
                  </a:lnTo>
                  <a:lnTo>
                    <a:pt x="66" y="61"/>
                  </a:lnTo>
                  <a:lnTo>
                    <a:pt x="49" y="35"/>
                  </a:lnTo>
                  <a:lnTo>
                    <a:pt x="57" y="36"/>
                  </a:lnTo>
                  <a:lnTo>
                    <a:pt x="57" y="33"/>
                  </a:lnTo>
                  <a:lnTo>
                    <a:pt x="56" y="30"/>
                  </a:lnTo>
                  <a:lnTo>
                    <a:pt x="56" y="27"/>
                  </a:lnTo>
                  <a:lnTo>
                    <a:pt x="55" y="25"/>
                  </a:lnTo>
                  <a:lnTo>
                    <a:pt x="54" y="22"/>
                  </a:lnTo>
                  <a:lnTo>
                    <a:pt x="53" y="20"/>
                  </a:lnTo>
                  <a:lnTo>
                    <a:pt x="52" y="18"/>
                  </a:lnTo>
                  <a:lnTo>
                    <a:pt x="51" y="15"/>
                  </a:lnTo>
                  <a:lnTo>
                    <a:pt x="50" y="13"/>
                  </a:lnTo>
                  <a:lnTo>
                    <a:pt x="49" y="11"/>
                  </a:lnTo>
                  <a:lnTo>
                    <a:pt x="48" y="10"/>
                  </a:lnTo>
                  <a:lnTo>
                    <a:pt x="47" y="8"/>
                  </a:lnTo>
                  <a:lnTo>
                    <a:pt x="45" y="7"/>
                  </a:lnTo>
                  <a:lnTo>
                    <a:pt x="44" y="5"/>
                  </a:lnTo>
                  <a:lnTo>
                    <a:pt x="42" y="4"/>
                  </a:lnTo>
                  <a:lnTo>
                    <a:pt x="41" y="3"/>
                  </a:lnTo>
                  <a:lnTo>
                    <a:pt x="39" y="5"/>
                  </a:lnTo>
                  <a:lnTo>
                    <a:pt x="36" y="6"/>
                  </a:lnTo>
                  <a:lnTo>
                    <a:pt x="34" y="8"/>
                  </a:lnTo>
                  <a:lnTo>
                    <a:pt x="32" y="11"/>
                  </a:lnTo>
                  <a:lnTo>
                    <a:pt x="30" y="14"/>
                  </a:lnTo>
                  <a:lnTo>
                    <a:pt x="28" y="17"/>
                  </a:lnTo>
                  <a:lnTo>
                    <a:pt x="26" y="20"/>
                  </a:lnTo>
                  <a:lnTo>
                    <a:pt x="25" y="23"/>
                  </a:lnTo>
                  <a:lnTo>
                    <a:pt x="23" y="27"/>
                  </a:lnTo>
                  <a:lnTo>
                    <a:pt x="22" y="31"/>
                  </a:lnTo>
                  <a:lnTo>
                    <a:pt x="20" y="35"/>
                  </a:lnTo>
                  <a:lnTo>
                    <a:pt x="19" y="39"/>
                  </a:lnTo>
                  <a:lnTo>
                    <a:pt x="18" y="43"/>
                  </a:lnTo>
                  <a:lnTo>
                    <a:pt x="18" y="48"/>
                  </a:lnTo>
                  <a:lnTo>
                    <a:pt x="17" y="52"/>
                  </a:lnTo>
                  <a:lnTo>
                    <a:pt x="17" y="57"/>
                  </a:lnTo>
                  <a:lnTo>
                    <a:pt x="0" y="56"/>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398" name="Group 62"/>
          <p:cNvGrpSpPr>
            <a:grpSpLocks/>
          </p:cNvGrpSpPr>
          <p:nvPr/>
        </p:nvGrpSpPr>
        <p:grpSpPr bwMode="auto">
          <a:xfrm>
            <a:off x="2171700" y="3525838"/>
            <a:ext cx="225425" cy="123825"/>
            <a:chOff x="1368" y="2221"/>
            <a:chExt cx="142" cy="78"/>
          </a:xfrm>
        </p:grpSpPr>
        <p:sp>
          <p:nvSpPr>
            <p:cNvPr id="1422399" name="Oval 63"/>
            <p:cNvSpPr>
              <a:spLocks noChangeArrowheads="1"/>
            </p:cNvSpPr>
            <p:nvPr/>
          </p:nvSpPr>
          <p:spPr bwMode="auto">
            <a:xfrm rot="780000">
              <a:off x="1368" y="2221"/>
              <a:ext cx="142" cy="78"/>
            </a:xfrm>
            <a:prstGeom prst="ellipse">
              <a:avLst/>
            </a:prstGeom>
            <a:solidFill>
              <a:srgbClr val="FFCC00"/>
            </a:solidFill>
            <a:ln w="12700">
              <a:solidFill>
                <a:schemeClr val="tx1"/>
              </a:solidFill>
              <a:round/>
              <a:headEnd/>
              <a:tailEnd/>
            </a:ln>
            <a:effectLst/>
          </p:spPr>
          <p:txBody>
            <a:bodyPr wrap="none" anchor="ctr"/>
            <a:lstStyle/>
            <a:p>
              <a:endParaRPr lang="en-US"/>
            </a:p>
          </p:txBody>
        </p:sp>
        <p:sp>
          <p:nvSpPr>
            <p:cNvPr id="1422400" name="Freeform 64"/>
            <p:cNvSpPr>
              <a:spLocks/>
            </p:cNvSpPr>
            <p:nvPr/>
          </p:nvSpPr>
          <p:spPr bwMode="auto">
            <a:xfrm>
              <a:off x="1396" y="2229"/>
              <a:ext cx="85" cy="68"/>
            </a:xfrm>
            <a:custGeom>
              <a:avLst/>
              <a:gdLst/>
              <a:ahLst/>
              <a:cxnLst>
                <a:cxn ang="0">
                  <a:pos x="2" y="42"/>
                </a:cxn>
                <a:cxn ang="0">
                  <a:pos x="6" y="32"/>
                </a:cxn>
                <a:cxn ang="0">
                  <a:pos x="11" y="23"/>
                </a:cxn>
                <a:cxn ang="0">
                  <a:pos x="16" y="15"/>
                </a:cxn>
                <a:cxn ang="0">
                  <a:pos x="22" y="8"/>
                </a:cxn>
                <a:cxn ang="0">
                  <a:pos x="25" y="6"/>
                </a:cxn>
                <a:cxn ang="0">
                  <a:pos x="28" y="4"/>
                </a:cxn>
                <a:cxn ang="0">
                  <a:pos x="32" y="2"/>
                </a:cxn>
                <a:cxn ang="0">
                  <a:pos x="35" y="1"/>
                </a:cxn>
                <a:cxn ang="0">
                  <a:pos x="38" y="0"/>
                </a:cxn>
                <a:cxn ang="0">
                  <a:pos x="41" y="0"/>
                </a:cxn>
                <a:cxn ang="0">
                  <a:pos x="44" y="1"/>
                </a:cxn>
                <a:cxn ang="0">
                  <a:pos x="62" y="6"/>
                </a:cxn>
                <a:cxn ang="0">
                  <a:pos x="65" y="8"/>
                </a:cxn>
                <a:cxn ang="0">
                  <a:pos x="68" y="11"/>
                </a:cxn>
                <a:cxn ang="0">
                  <a:pos x="71" y="16"/>
                </a:cxn>
                <a:cxn ang="0">
                  <a:pos x="73" y="21"/>
                </a:cxn>
                <a:cxn ang="0">
                  <a:pos x="75" y="27"/>
                </a:cxn>
                <a:cxn ang="0">
                  <a:pos x="76" y="34"/>
                </a:cxn>
                <a:cxn ang="0">
                  <a:pos x="76" y="41"/>
                </a:cxn>
                <a:cxn ang="0">
                  <a:pos x="84" y="47"/>
                </a:cxn>
                <a:cxn ang="0">
                  <a:pos x="52" y="38"/>
                </a:cxn>
                <a:cxn ang="0">
                  <a:pos x="60" y="34"/>
                </a:cxn>
                <a:cxn ang="0">
                  <a:pos x="59" y="24"/>
                </a:cxn>
                <a:cxn ang="0">
                  <a:pos x="56" y="15"/>
                </a:cxn>
                <a:cxn ang="0">
                  <a:pos x="55" y="11"/>
                </a:cxn>
                <a:cxn ang="0">
                  <a:pos x="53" y="8"/>
                </a:cxn>
                <a:cxn ang="0">
                  <a:pos x="51" y="5"/>
                </a:cxn>
                <a:cxn ang="0">
                  <a:pos x="46" y="7"/>
                </a:cxn>
                <a:cxn ang="0">
                  <a:pos x="41" y="11"/>
                </a:cxn>
                <a:cxn ang="0">
                  <a:pos x="36" y="15"/>
                </a:cxn>
                <a:cxn ang="0">
                  <a:pos x="31" y="21"/>
                </a:cxn>
                <a:cxn ang="0">
                  <a:pos x="27" y="28"/>
                </a:cxn>
                <a:cxn ang="0">
                  <a:pos x="22" y="36"/>
                </a:cxn>
                <a:cxn ang="0">
                  <a:pos x="19" y="44"/>
                </a:cxn>
                <a:cxn ang="0">
                  <a:pos x="16" y="53"/>
                </a:cxn>
              </a:cxnLst>
              <a:rect l="0" t="0" r="r" b="b"/>
              <a:pathLst>
                <a:path w="85" h="68">
                  <a:moveTo>
                    <a:pt x="0" y="48"/>
                  </a:moveTo>
                  <a:lnTo>
                    <a:pt x="2" y="42"/>
                  </a:lnTo>
                  <a:lnTo>
                    <a:pt x="4" y="37"/>
                  </a:lnTo>
                  <a:lnTo>
                    <a:pt x="6" y="32"/>
                  </a:lnTo>
                  <a:lnTo>
                    <a:pt x="8" y="27"/>
                  </a:lnTo>
                  <a:lnTo>
                    <a:pt x="11" y="23"/>
                  </a:lnTo>
                  <a:lnTo>
                    <a:pt x="13" y="19"/>
                  </a:lnTo>
                  <a:lnTo>
                    <a:pt x="16" y="15"/>
                  </a:lnTo>
                  <a:lnTo>
                    <a:pt x="19" y="11"/>
                  </a:lnTo>
                  <a:lnTo>
                    <a:pt x="22" y="8"/>
                  </a:lnTo>
                  <a:lnTo>
                    <a:pt x="24" y="7"/>
                  </a:lnTo>
                  <a:lnTo>
                    <a:pt x="25" y="6"/>
                  </a:lnTo>
                  <a:lnTo>
                    <a:pt x="27" y="5"/>
                  </a:lnTo>
                  <a:lnTo>
                    <a:pt x="28" y="4"/>
                  </a:lnTo>
                  <a:lnTo>
                    <a:pt x="30" y="3"/>
                  </a:lnTo>
                  <a:lnTo>
                    <a:pt x="32" y="2"/>
                  </a:lnTo>
                  <a:lnTo>
                    <a:pt x="33" y="1"/>
                  </a:lnTo>
                  <a:lnTo>
                    <a:pt x="35" y="1"/>
                  </a:lnTo>
                  <a:lnTo>
                    <a:pt x="36" y="0"/>
                  </a:lnTo>
                  <a:lnTo>
                    <a:pt x="38" y="0"/>
                  </a:lnTo>
                  <a:lnTo>
                    <a:pt x="39" y="0"/>
                  </a:lnTo>
                  <a:lnTo>
                    <a:pt x="41" y="0"/>
                  </a:lnTo>
                  <a:lnTo>
                    <a:pt x="43" y="1"/>
                  </a:lnTo>
                  <a:lnTo>
                    <a:pt x="44" y="1"/>
                  </a:lnTo>
                  <a:lnTo>
                    <a:pt x="60" y="5"/>
                  </a:lnTo>
                  <a:lnTo>
                    <a:pt x="62" y="6"/>
                  </a:lnTo>
                  <a:lnTo>
                    <a:pt x="64" y="7"/>
                  </a:lnTo>
                  <a:lnTo>
                    <a:pt x="65" y="8"/>
                  </a:lnTo>
                  <a:lnTo>
                    <a:pt x="67" y="10"/>
                  </a:lnTo>
                  <a:lnTo>
                    <a:pt x="68" y="11"/>
                  </a:lnTo>
                  <a:lnTo>
                    <a:pt x="70" y="13"/>
                  </a:lnTo>
                  <a:lnTo>
                    <a:pt x="71" y="16"/>
                  </a:lnTo>
                  <a:lnTo>
                    <a:pt x="72" y="18"/>
                  </a:lnTo>
                  <a:lnTo>
                    <a:pt x="73" y="21"/>
                  </a:lnTo>
                  <a:lnTo>
                    <a:pt x="74" y="24"/>
                  </a:lnTo>
                  <a:lnTo>
                    <a:pt x="75" y="27"/>
                  </a:lnTo>
                  <a:lnTo>
                    <a:pt x="75" y="30"/>
                  </a:lnTo>
                  <a:lnTo>
                    <a:pt x="76" y="34"/>
                  </a:lnTo>
                  <a:lnTo>
                    <a:pt x="76" y="37"/>
                  </a:lnTo>
                  <a:lnTo>
                    <a:pt x="76" y="41"/>
                  </a:lnTo>
                  <a:lnTo>
                    <a:pt x="76" y="45"/>
                  </a:lnTo>
                  <a:lnTo>
                    <a:pt x="84" y="47"/>
                  </a:lnTo>
                  <a:lnTo>
                    <a:pt x="63" y="67"/>
                  </a:lnTo>
                  <a:lnTo>
                    <a:pt x="52" y="38"/>
                  </a:lnTo>
                  <a:lnTo>
                    <a:pt x="60" y="40"/>
                  </a:lnTo>
                  <a:lnTo>
                    <a:pt x="60" y="34"/>
                  </a:lnTo>
                  <a:lnTo>
                    <a:pt x="59" y="29"/>
                  </a:lnTo>
                  <a:lnTo>
                    <a:pt x="59" y="24"/>
                  </a:lnTo>
                  <a:lnTo>
                    <a:pt x="58" y="20"/>
                  </a:lnTo>
                  <a:lnTo>
                    <a:pt x="56" y="15"/>
                  </a:lnTo>
                  <a:lnTo>
                    <a:pt x="56" y="13"/>
                  </a:lnTo>
                  <a:lnTo>
                    <a:pt x="55" y="11"/>
                  </a:lnTo>
                  <a:lnTo>
                    <a:pt x="54" y="10"/>
                  </a:lnTo>
                  <a:lnTo>
                    <a:pt x="53" y="8"/>
                  </a:lnTo>
                  <a:lnTo>
                    <a:pt x="52" y="6"/>
                  </a:lnTo>
                  <a:lnTo>
                    <a:pt x="51" y="5"/>
                  </a:lnTo>
                  <a:lnTo>
                    <a:pt x="48" y="6"/>
                  </a:lnTo>
                  <a:lnTo>
                    <a:pt x="46" y="7"/>
                  </a:lnTo>
                  <a:lnTo>
                    <a:pt x="43" y="9"/>
                  </a:lnTo>
                  <a:lnTo>
                    <a:pt x="41" y="11"/>
                  </a:lnTo>
                  <a:lnTo>
                    <a:pt x="38" y="13"/>
                  </a:lnTo>
                  <a:lnTo>
                    <a:pt x="36" y="15"/>
                  </a:lnTo>
                  <a:lnTo>
                    <a:pt x="33" y="18"/>
                  </a:lnTo>
                  <a:lnTo>
                    <a:pt x="31" y="21"/>
                  </a:lnTo>
                  <a:lnTo>
                    <a:pt x="29" y="24"/>
                  </a:lnTo>
                  <a:lnTo>
                    <a:pt x="27" y="28"/>
                  </a:lnTo>
                  <a:lnTo>
                    <a:pt x="24" y="32"/>
                  </a:lnTo>
                  <a:lnTo>
                    <a:pt x="22" y="36"/>
                  </a:lnTo>
                  <a:lnTo>
                    <a:pt x="21" y="40"/>
                  </a:lnTo>
                  <a:lnTo>
                    <a:pt x="19" y="44"/>
                  </a:lnTo>
                  <a:lnTo>
                    <a:pt x="17" y="48"/>
                  </a:lnTo>
                  <a:lnTo>
                    <a:pt x="16" y="53"/>
                  </a:lnTo>
                  <a:lnTo>
                    <a:pt x="0" y="48"/>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01" name="Group 65"/>
          <p:cNvGrpSpPr>
            <a:grpSpLocks/>
          </p:cNvGrpSpPr>
          <p:nvPr/>
        </p:nvGrpSpPr>
        <p:grpSpPr bwMode="auto">
          <a:xfrm>
            <a:off x="2057400" y="3643313"/>
            <a:ext cx="225425" cy="123825"/>
            <a:chOff x="1296" y="2295"/>
            <a:chExt cx="142" cy="78"/>
          </a:xfrm>
        </p:grpSpPr>
        <p:sp>
          <p:nvSpPr>
            <p:cNvPr id="1422402" name="Oval 66"/>
            <p:cNvSpPr>
              <a:spLocks noChangeArrowheads="1"/>
            </p:cNvSpPr>
            <p:nvPr/>
          </p:nvSpPr>
          <p:spPr bwMode="auto">
            <a:xfrm rot="1020000">
              <a:off x="1296" y="2295"/>
              <a:ext cx="142" cy="78"/>
            </a:xfrm>
            <a:prstGeom prst="ellipse">
              <a:avLst/>
            </a:prstGeom>
            <a:solidFill>
              <a:srgbClr val="6699FF"/>
            </a:solidFill>
            <a:ln w="12700">
              <a:solidFill>
                <a:schemeClr val="tx1"/>
              </a:solidFill>
              <a:round/>
              <a:headEnd/>
              <a:tailEnd/>
            </a:ln>
            <a:effectLst/>
          </p:spPr>
          <p:txBody>
            <a:bodyPr wrap="none" anchor="ctr"/>
            <a:lstStyle/>
            <a:p>
              <a:endParaRPr lang="en-US"/>
            </a:p>
          </p:txBody>
        </p:sp>
        <p:sp>
          <p:nvSpPr>
            <p:cNvPr id="1422403" name="Freeform 67"/>
            <p:cNvSpPr>
              <a:spLocks/>
            </p:cNvSpPr>
            <p:nvPr/>
          </p:nvSpPr>
          <p:spPr bwMode="auto">
            <a:xfrm>
              <a:off x="1325" y="2299"/>
              <a:ext cx="84" cy="70"/>
            </a:xfrm>
            <a:custGeom>
              <a:avLst/>
              <a:gdLst/>
              <a:ahLst/>
              <a:cxnLst>
                <a:cxn ang="0">
                  <a:pos x="2" y="41"/>
                </a:cxn>
                <a:cxn ang="0">
                  <a:pos x="7" y="30"/>
                </a:cxn>
                <a:cxn ang="0">
                  <a:pos x="13" y="21"/>
                </a:cxn>
                <a:cxn ang="0">
                  <a:pos x="19" y="14"/>
                </a:cxn>
                <a:cxn ang="0">
                  <a:pos x="25" y="7"/>
                </a:cxn>
                <a:cxn ang="0">
                  <a:pos x="30" y="4"/>
                </a:cxn>
                <a:cxn ang="0">
                  <a:pos x="33" y="2"/>
                </a:cxn>
                <a:cxn ang="0">
                  <a:pos x="36" y="1"/>
                </a:cxn>
                <a:cxn ang="0">
                  <a:pos x="40" y="0"/>
                </a:cxn>
                <a:cxn ang="0">
                  <a:pos x="43" y="0"/>
                </a:cxn>
                <a:cxn ang="0">
                  <a:pos x="46" y="1"/>
                </a:cxn>
                <a:cxn ang="0">
                  <a:pos x="62" y="7"/>
                </a:cxn>
                <a:cxn ang="0">
                  <a:pos x="66" y="9"/>
                </a:cxn>
                <a:cxn ang="0">
                  <a:pos x="69" y="12"/>
                </a:cxn>
                <a:cxn ang="0">
                  <a:pos x="72" y="16"/>
                </a:cxn>
                <a:cxn ang="0">
                  <a:pos x="74" y="21"/>
                </a:cxn>
                <a:cxn ang="0">
                  <a:pos x="75" y="27"/>
                </a:cxn>
                <a:cxn ang="0">
                  <a:pos x="76" y="33"/>
                </a:cxn>
                <a:cxn ang="0">
                  <a:pos x="76" y="40"/>
                </a:cxn>
                <a:cxn ang="0">
                  <a:pos x="76" y="48"/>
                </a:cxn>
                <a:cxn ang="0">
                  <a:pos x="62" y="69"/>
                </a:cxn>
                <a:cxn ang="0">
                  <a:pos x="60" y="42"/>
                </a:cxn>
                <a:cxn ang="0">
                  <a:pos x="61" y="31"/>
                </a:cxn>
                <a:cxn ang="0">
                  <a:pos x="60" y="22"/>
                </a:cxn>
                <a:cxn ang="0">
                  <a:pos x="58" y="13"/>
                </a:cxn>
                <a:cxn ang="0">
                  <a:pos x="56" y="10"/>
                </a:cxn>
                <a:cxn ang="0">
                  <a:pos x="54" y="7"/>
                </a:cxn>
                <a:cxn ang="0">
                  <a:pos x="49" y="9"/>
                </a:cxn>
                <a:cxn ang="0">
                  <a:pos x="43" y="12"/>
                </a:cxn>
                <a:cxn ang="0">
                  <a:pos x="38" y="16"/>
                </a:cxn>
                <a:cxn ang="0">
                  <a:pos x="33" y="21"/>
                </a:cxn>
                <a:cxn ang="0">
                  <a:pos x="28" y="28"/>
                </a:cxn>
                <a:cxn ang="0">
                  <a:pos x="23" y="35"/>
                </a:cxn>
                <a:cxn ang="0">
                  <a:pos x="19" y="43"/>
                </a:cxn>
                <a:cxn ang="0">
                  <a:pos x="15" y="52"/>
                </a:cxn>
              </a:cxnLst>
              <a:rect l="0" t="0" r="r" b="b"/>
              <a:pathLst>
                <a:path w="84" h="70">
                  <a:moveTo>
                    <a:pt x="0" y="46"/>
                  </a:moveTo>
                  <a:lnTo>
                    <a:pt x="2" y="41"/>
                  </a:lnTo>
                  <a:lnTo>
                    <a:pt x="5" y="35"/>
                  </a:lnTo>
                  <a:lnTo>
                    <a:pt x="7" y="30"/>
                  </a:lnTo>
                  <a:lnTo>
                    <a:pt x="10" y="26"/>
                  </a:lnTo>
                  <a:lnTo>
                    <a:pt x="13" y="21"/>
                  </a:lnTo>
                  <a:lnTo>
                    <a:pt x="16" y="17"/>
                  </a:lnTo>
                  <a:lnTo>
                    <a:pt x="19" y="14"/>
                  </a:lnTo>
                  <a:lnTo>
                    <a:pt x="22" y="10"/>
                  </a:lnTo>
                  <a:lnTo>
                    <a:pt x="25" y="7"/>
                  </a:lnTo>
                  <a:lnTo>
                    <a:pt x="28" y="5"/>
                  </a:lnTo>
                  <a:lnTo>
                    <a:pt x="30" y="4"/>
                  </a:lnTo>
                  <a:lnTo>
                    <a:pt x="32" y="3"/>
                  </a:lnTo>
                  <a:lnTo>
                    <a:pt x="33" y="2"/>
                  </a:lnTo>
                  <a:lnTo>
                    <a:pt x="35" y="2"/>
                  </a:lnTo>
                  <a:lnTo>
                    <a:pt x="36" y="1"/>
                  </a:lnTo>
                  <a:lnTo>
                    <a:pt x="38" y="1"/>
                  </a:lnTo>
                  <a:lnTo>
                    <a:pt x="40" y="0"/>
                  </a:lnTo>
                  <a:lnTo>
                    <a:pt x="41" y="0"/>
                  </a:lnTo>
                  <a:lnTo>
                    <a:pt x="43" y="0"/>
                  </a:lnTo>
                  <a:lnTo>
                    <a:pt x="44" y="0"/>
                  </a:lnTo>
                  <a:lnTo>
                    <a:pt x="46" y="1"/>
                  </a:lnTo>
                  <a:lnTo>
                    <a:pt x="47" y="1"/>
                  </a:lnTo>
                  <a:lnTo>
                    <a:pt x="62" y="7"/>
                  </a:lnTo>
                  <a:lnTo>
                    <a:pt x="64" y="8"/>
                  </a:lnTo>
                  <a:lnTo>
                    <a:pt x="66" y="9"/>
                  </a:lnTo>
                  <a:lnTo>
                    <a:pt x="67" y="10"/>
                  </a:lnTo>
                  <a:lnTo>
                    <a:pt x="69" y="12"/>
                  </a:lnTo>
                  <a:lnTo>
                    <a:pt x="71" y="14"/>
                  </a:lnTo>
                  <a:lnTo>
                    <a:pt x="72" y="16"/>
                  </a:lnTo>
                  <a:lnTo>
                    <a:pt x="73" y="19"/>
                  </a:lnTo>
                  <a:lnTo>
                    <a:pt x="74" y="21"/>
                  </a:lnTo>
                  <a:lnTo>
                    <a:pt x="75" y="24"/>
                  </a:lnTo>
                  <a:lnTo>
                    <a:pt x="75" y="27"/>
                  </a:lnTo>
                  <a:lnTo>
                    <a:pt x="76" y="30"/>
                  </a:lnTo>
                  <a:lnTo>
                    <a:pt x="76" y="33"/>
                  </a:lnTo>
                  <a:lnTo>
                    <a:pt x="76" y="37"/>
                  </a:lnTo>
                  <a:lnTo>
                    <a:pt x="76" y="40"/>
                  </a:lnTo>
                  <a:lnTo>
                    <a:pt x="76" y="44"/>
                  </a:lnTo>
                  <a:lnTo>
                    <a:pt x="76" y="48"/>
                  </a:lnTo>
                  <a:lnTo>
                    <a:pt x="83" y="51"/>
                  </a:lnTo>
                  <a:lnTo>
                    <a:pt x="62" y="69"/>
                  </a:lnTo>
                  <a:lnTo>
                    <a:pt x="52" y="39"/>
                  </a:lnTo>
                  <a:lnTo>
                    <a:pt x="60" y="42"/>
                  </a:lnTo>
                  <a:lnTo>
                    <a:pt x="60" y="36"/>
                  </a:lnTo>
                  <a:lnTo>
                    <a:pt x="61" y="31"/>
                  </a:lnTo>
                  <a:lnTo>
                    <a:pt x="60" y="26"/>
                  </a:lnTo>
                  <a:lnTo>
                    <a:pt x="60" y="22"/>
                  </a:lnTo>
                  <a:lnTo>
                    <a:pt x="59" y="17"/>
                  </a:lnTo>
                  <a:lnTo>
                    <a:pt x="58" y="13"/>
                  </a:lnTo>
                  <a:lnTo>
                    <a:pt x="57" y="12"/>
                  </a:lnTo>
                  <a:lnTo>
                    <a:pt x="56" y="10"/>
                  </a:lnTo>
                  <a:lnTo>
                    <a:pt x="55" y="8"/>
                  </a:lnTo>
                  <a:lnTo>
                    <a:pt x="54" y="7"/>
                  </a:lnTo>
                  <a:lnTo>
                    <a:pt x="51" y="8"/>
                  </a:lnTo>
                  <a:lnTo>
                    <a:pt x="49" y="9"/>
                  </a:lnTo>
                  <a:lnTo>
                    <a:pt x="46" y="10"/>
                  </a:lnTo>
                  <a:lnTo>
                    <a:pt x="43" y="12"/>
                  </a:lnTo>
                  <a:lnTo>
                    <a:pt x="41" y="14"/>
                  </a:lnTo>
                  <a:lnTo>
                    <a:pt x="38" y="16"/>
                  </a:lnTo>
                  <a:lnTo>
                    <a:pt x="35" y="18"/>
                  </a:lnTo>
                  <a:lnTo>
                    <a:pt x="33" y="21"/>
                  </a:lnTo>
                  <a:lnTo>
                    <a:pt x="30" y="24"/>
                  </a:lnTo>
                  <a:lnTo>
                    <a:pt x="28" y="28"/>
                  </a:lnTo>
                  <a:lnTo>
                    <a:pt x="25" y="31"/>
                  </a:lnTo>
                  <a:lnTo>
                    <a:pt x="23" y="35"/>
                  </a:lnTo>
                  <a:lnTo>
                    <a:pt x="21" y="39"/>
                  </a:lnTo>
                  <a:lnTo>
                    <a:pt x="19" y="43"/>
                  </a:lnTo>
                  <a:lnTo>
                    <a:pt x="17" y="48"/>
                  </a:lnTo>
                  <a:lnTo>
                    <a:pt x="15" y="52"/>
                  </a:lnTo>
                  <a:lnTo>
                    <a:pt x="0" y="46"/>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04" name="Group 68"/>
          <p:cNvGrpSpPr>
            <a:grpSpLocks/>
          </p:cNvGrpSpPr>
          <p:nvPr/>
        </p:nvGrpSpPr>
        <p:grpSpPr bwMode="auto">
          <a:xfrm>
            <a:off x="1606550" y="3268663"/>
            <a:ext cx="225425" cy="123825"/>
            <a:chOff x="1012" y="2059"/>
            <a:chExt cx="142" cy="78"/>
          </a:xfrm>
        </p:grpSpPr>
        <p:sp>
          <p:nvSpPr>
            <p:cNvPr id="1422405" name="Oval 69"/>
            <p:cNvSpPr>
              <a:spLocks noChangeArrowheads="1"/>
            </p:cNvSpPr>
            <p:nvPr/>
          </p:nvSpPr>
          <p:spPr bwMode="auto">
            <a:xfrm rot="1860000">
              <a:off x="1012" y="2059"/>
              <a:ext cx="142" cy="78"/>
            </a:xfrm>
            <a:prstGeom prst="ellipse">
              <a:avLst/>
            </a:prstGeom>
            <a:solidFill>
              <a:srgbClr val="6699FF"/>
            </a:solidFill>
            <a:ln w="12700">
              <a:solidFill>
                <a:schemeClr val="tx1"/>
              </a:solidFill>
              <a:round/>
              <a:headEnd/>
              <a:tailEnd/>
            </a:ln>
            <a:effectLst/>
          </p:spPr>
          <p:txBody>
            <a:bodyPr wrap="none" anchor="ctr"/>
            <a:lstStyle/>
            <a:p>
              <a:endParaRPr lang="en-US"/>
            </a:p>
          </p:txBody>
        </p:sp>
        <p:sp>
          <p:nvSpPr>
            <p:cNvPr id="1422406" name="Freeform 70"/>
            <p:cNvSpPr>
              <a:spLocks/>
            </p:cNvSpPr>
            <p:nvPr/>
          </p:nvSpPr>
          <p:spPr bwMode="auto">
            <a:xfrm>
              <a:off x="1039" y="2064"/>
              <a:ext cx="81" cy="73"/>
            </a:xfrm>
            <a:custGeom>
              <a:avLst/>
              <a:gdLst/>
              <a:ahLst/>
              <a:cxnLst>
                <a:cxn ang="0">
                  <a:pos x="3" y="29"/>
                </a:cxn>
                <a:cxn ang="0">
                  <a:pos x="11" y="21"/>
                </a:cxn>
                <a:cxn ang="0">
                  <a:pos x="18" y="13"/>
                </a:cxn>
                <a:cxn ang="0">
                  <a:pos x="26" y="8"/>
                </a:cxn>
                <a:cxn ang="0">
                  <a:pos x="34" y="3"/>
                </a:cxn>
                <a:cxn ang="0">
                  <a:pos x="41" y="1"/>
                </a:cxn>
                <a:cxn ang="0">
                  <a:pos x="48" y="0"/>
                </a:cxn>
                <a:cxn ang="0">
                  <a:pos x="51" y="1"/>
                </a:cxn>
                <a:cxn ang="0">
                  <a:pos x="54" y="2"/>
                </a:cxn>
                <a:cxn ang="0">
                  <a:pos x="57" y="3"/>
                </a:cxn>
                <a:cxn ang="0">
                  <a:pos x="72" y="13"/>
                </a:cxn>
                <a:cxn ang="0">
                  <a:pos x="75" y="17"/>
                </a:cxn>
                <a:cxn ang="0">
                  <a:pos x="77" y="21"/>
                </a:cxn>
                <a:cxn ang="0">
                  <a:pos x="78" y="26"/>
                </a:cxn>
                <a:cxn ang="0">
                  <a:pos x="78" y="31"/>
                </a:cxn>
                <a:cxn ang="0">
                  <a:pos x="78" y="38"/>
                </a:cxn>
                <a:cxn ang="0">
                  <a:pos x="76" y="44"/>
                </a:cxn>
                <a:cxn ang="0">
                  <a:pos x="74" y="51"/>
                </a:cxn>
                <a:cxn ang="0">
                  <a:pos x="80" y="60"/>
                </a:cxn>
                <a:cxn ang="0">
                  <a:pos x="53" y="41"/>
                </a:cxn>
                <a:cxn ang="0">
                  <a:pos x="61" y="41"/>
                </a:cxn>
                <a:cxn ang="0">
                  <a:pos x="64" y="30"/>
                </a:cxn>
                <a:cxn ang="0">
                  <a:pos x="64" y="21"/>
                </a:cxn>
                <a:cxn ang="0">
                  <a:pos x="63" y="13"/>
                </a:cxn>
                <a:cxn ang="0">
                  <a:pos x="59" y="10"/>
                </a:cxn>
                <a:cxn ang="0">
                  <a:pos x="54" y="11"/>
                </a:cxn>
                <a:cxn ang="0">
                  <a:pos x="47" y="13"/>
                </a:cxn>
                <a:cxn ang="0">
                  <a:pos x="41" y="17"/>
                </a:cxn>
                <a:cxn ang="0">
                  <a:pos x="35" y="21"/>
                </a:cxn>
                <a:cxn ang="0">
                  <a:pos x="28" y="27"/>
                </a:cxn>
                <a:cxn ang="0">
                  <a:pos x="22" y="33"/>
                </a:cxn>
                <a:cxn ang="0">
                  <a:pos x="17" y="40"/>
                </a:cxn>
                <a:cxn ang="0">
                  <a:pos x="0" y="34"/>
                </a:cxn>
              </a:cxnLst>
              <a:rect l="0" t="0" r="r" b="b"/>
              <a:pathLst>
                <a:path w="81" h="73">
                  <a:moveTo>
                    <a:pt x="0" y="34"/>
                  </a:moveTo>
                  <a:lnTo>
                    <a:pt x="3" y="29"/>
                  </a:lnTo>
                  <a:lnTo>
                    <a:pt x="7" y="25"/>
                  </a:lnTo>
                  <a:lnTo>
                    <a:pt x="11" y="21"/>
                  </a:lnTo>
                  <a:lnTo>
                    <a:pt x="15" y="17"/>
                  </a:lnTo>
                  <a:lnTo>
                    <a:pt x="18" y="13"/>
                  </a:lnTo>
                  <a:lnTo>
                    <a:pt x="22" y="10"/>
                  </a:lnTo>
                  <a:lnTo>
                    <a:pt x="26" y="8"/>
                  </a:lnTo>
                  <a:lnTo>
                    <a:pt x="30" y="5"/>
                  </a:lnTo>
                  <a:lnTo>
                    <a:pt x="34" y="3"/>
                  </a:lnTo>
                  <a:lnTo>
                    <a:pt x="38" y="2"/>
                  </a:lnTo>
                  <a:lnTo>
                    <a:pt x="41" y="1"/>
                  </a:lnTo>
                  <a:lnTo>
                    <a:pt x="45" y="0"/>
                  </a:lnTo>
                  <a:lnTo>
                    <a:pt x="48" y="0"/>
                  </a:lnTo>
                  <a:lnTo>
                    <a:pt x="50" y="0"/>
                  </a:lnTo>
                  <a:lnTo>
                    <a:pt x="51" y="1"/>
                  </a:lnTo>
                  <a:lnTo>
                    <a:pt x="53" y="1"/>
                  </a:lnTo>
                  <a:lnTo>
                    <a:pt x="54" y="2"/>
                  </a:lnTo>
                  <a:lnTo>
                    <a:pt x="56" y="2"/>
                  </a:lnTo>
                  <a:lnTo>
                    <a:pt x="57" y="3"/>
                  </a:lnTo>
                  <a:lnTo>
                    <a:pt x="70" y="12"/>
                  </a:lnTo>
                  <a:lnTo>
                    <a:pt x="72" y="13"/>
                  </a:lnTo>
                  <a:lnTo>
                    <a:pt x="73" y="15"/>
                  </a:lnTo>
                  <a:lnTo>
                    <a:pt x="75" y="17"/>
                  </a:lnTo>
                  <a:lnTo>
                    <a:pt x="76" y="19"/>
                  </a:lnTo>
                  <a:lnTo>
                    <a:pt x="77" y="21"/>
                  </a:lnTo>
                  <a:lnTo>
                    <a:pt x="77" y="23"/>
                  </a:lnTo>
                  <a:lnTo>
                    <a:pt x="78" y="26"/>
                  </a:lnTo>
                  <a:lnTo>
                    <a:pt x="78" y="29"/>
                  </a:lnTo>
                  <a:lnTo>
                    <a:pt x="78" y="31"/>
                  </a:lnTo>
                  <a:lnTo>
                    <a:pt x="78" y="34"/>
                  </a:lnTo>
                  <a:lnTo>
                    <a:pt x="78" y="38"/>
                  </a:lnTo>
                  <a:lnTo>
                    <a:pt x="77" y="41"/>
                  </a:lnTo>
                  <a:lnTo>
                    <a:pt x="76" y="44"/>
                  </a:lnTo>
                  <a:lnTo>
                    <a:pt x="76" y="48"/>
                  </a:lnTo>
                  <a:lnTo>
                    <a:pt x="74" y="51"/>
                  </a:lnTo>
                  <a:lnTo>
                    <a:pt x="73" y="55"/>
                  </a:lnTo>
                  <a:lnTo>
                    <a:pt x="80" y="60"/>
                  </a:lnTo>
                  <a:lnTo>
                    <a:pt x="55" y="72"/>
                  </a:lnTo>
                  <a:lnTo>
                    <a:pt x="53" y="41"/>
                  </a:lnTo>
                  <a:lnTo>
                    <a:pt x="59" y="46"/>
                  </a:lnTo>
                  <a:lnTo>
                    <a:pt x="61" y="41"/>
                  </a:lnTo>
                  <a:lnTo>
                    <a:pt x="63" y="35"/>
                  </a:lnTo>
                  <a:lnTo>
                    <a:pt x="64" y="30"/>
                  </a:lnTo>
                  <a:lnTo>
                    <a:pt x="64" y="25"/>
                  </a:lnTo>
                  <a:lnTo>
                    <a:pt x="64" y="21"/>
                  </a:lnTo>
                  <a:lnTo>
                    <a:pt x="64" y="17"/>
                  </a:lnTo>
                  <a:lnTo>
                    <a:pt x="63" y="13"/>
                  </a:lnTo>
                  <a:lnTo>
                    <a:pt x="62" y="10"/>
                  </a:lnTo>
                  <a:lnTo>
                    <a:pt x="59" y="10"/>
                  </a:lnTo>
                  <a:lnTo>
                    <a:pt x="57" y="10"/>
                  </a:lnTo>
                  <a:lnTo>
                    <a:pt x="54" y="11"/>
                  </a:lnTo>
                  <a:lnTo>
                    <a:pt x="51" y="12"/>
                  </a:lnTo>
                  <a:lnTo>
                    <a:pt x="47" y="13"/>
                  </a:lnTo>
                  <a:lnTo>
                    <a:pt x="44" y="15"/>
                  </a:lnTo>
                  <a:lnTo>
                    <a:pt x="41" y="17"/>
                  </a:lnTo>
                  <a:lnTo>
                    <a:pt x="38" y="19"/>
                  </a:lnTo>
                  <a:lnTo>
                    <a:pt x="35" y="21"/>
                  </a:lnTo>
                  <a:lnTo>
                    <a:pt x="32" y="24"/>
                  </a:lnTo>
                  <a:lnTo>
                    <a:pt x="28" y="27"/>
                  </a:lnTo>
                  <a:lnTo>
                    <a:pt x="25" y="30"/>
                  </a:lnTo>
                  <a:lnTo>
                    <a:pt x="22" y="33"/>
                  </a:lnTo>
                  <a:lnTo>
                    <a:pt x="20" y="36"/>
                  </a:lnTo>
                  <a:lnTo>
                    <a:pt x="17" y="40"/>
                  </a:lnTo>
                  <a:lnTo>
                    <a:pt x="14" y="44"/>
                  </a:lnTo>
                  <a:lnTo>
                    <a:pt x="0" y="34"/>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07" name="Group 71"/>
          <p:cNvGrpSpPr>
            <a:grpSpLocks/>
          </p:cNvGrpSpPr>
          <p:nvPr/>
        </p:nvGrpSpPr>
        <p:grpSpPr bwMode="auto">
          <a:xfrm>
            <a:off x="1506538" y="3379788"/>
            <a:ext cx="225425" cy="125412"/>
            <a:chOff x="949" y="2129"/>
            <a:chExt cx="142" cy="79"/>
          </a:xfrm>
        </p:grpSpPr>
        <p:sp>
          <p:nvSpPr>
            <p:cNvPr id="1422408" name="Oval 72"/>
            <p:cNvSpPr>
              <a:spLocks noChangeArrowheads="1"/>
            </p:cNvSpPr>
            <p:nvPr/>
          </p:nvSpPr>
          <p:spPr bwMode="auto">
            <a:xfrm rot="1560000">
              <a:off x="949" y="2129"/>
              <a:ext cx="142" cy="78"/>
            </a:xfrm>
            <a:prstGeom prst="ellipse">
              <a:avLst/>
            </a:prstGeom>
            <a:solidFill>
              <a:srgbClr val="FFCC00"/>
            </a:solidFill>
            <a:ln w="12700">
              <a:solidFill>
                <a:schemeClr val="tx1"/>
              </a:solidFill>
              <a:round/>
              <a:headEnd/>
              <a:tailEnd/>
            </a:ln>
            <a:effectLst/>
          </p:spPr>
          <p:txBody>
            <a:bodyPr wrap="none" anchor="ctr"/>
            <a:lstStyle/>
            <a:p>
              <a:endParaRPr lang="en-US"/>
            </a:p>
          </p:txBody>
        </p:sp>
        <p:sp>
          <p:nvSpPr>
            <p:cNvPr id="1422409" name="Freeform 73"/>
            <p:cNvSpPr>
              <a:spLocks/>
            </p:cNvSpPr>
            <p:nvPr/>
          </p:nvSpPr>
          <p:spPr bwMode="auto">
            <a:xfrm>
              <a:off x="974" y="2137"/>
              <a:ext cx="83" cy="71"/>
            </a:xfrm>
            <a:custGeom>
              <a:avLst/>
              <a:gdLst/>
              <a:ahLst/>
              <a:cxnLst>
                <a:cxn ang="0">
                  <a:pos x="3" y="33"/>
                </a:cxn>
                <a:cxn ang="0">
                  <a:pos x="10" y="24"/>
                </a:cxn>
                <a:cxn ang="0">
                  <a:pos x="17" y="16"/>
                </a:cxn>
                <a:cxn ang="0">
                  <a:pos x="24" y="9"/>
                </a:cxn>
                <a:cxn ang="0">
                  <a:pos x="31" y="4"/>
                </a:cxn>
                <a:cxn ang="0">
                  <a:pos x="39" y="1"/>
                </a:cxn>
                <a:cxn ang="0">
                  <a:pos x="44" y="0"/>
                </a:cxn>
                <a:cxn ang="0">
                  <a:pos x="47" y="0"/>
                </a:cxn>
                <a:cxn ang="0">
                  <a:pos x="50" y="0"/>
                </a:cxn>
                <a:cxn ang="0">
                  <a:pos x="53" y="1"/>
                </a:cxn>
                <a:cxn ang="0">
                  <a:pos x="68" y="10"/>
                </a:cxn>
                <a:cxn ang="0">
                  <a:pos x="71" y="12"/>
                </a:cxn>
                <a:cxn ang="0">
                  <a:pos x="74" y="16"/>
                </a:cxn>
                <a:cxn ang="0">
                  <a:pos x="76" y="20"/>
                </a:cxn>
                <a:cxn ang="0">
                  <a:pos x="78" y="25"/>
                </a:cxn>
                <a:cxn ang="0">
                  <a:pos x="78" y="31"/>
                </a:cxn>
                <a:cxn ang="0">
                  <a:pos x="78" y="38"/>
                </a:cxn>
                <a:cxn ang="0">
                  <a:pos x="77" y="45"/>
                </a:cxn>
                <a:cxn ang="0">
                  <a:pos x="75" y="52"/>
                </a:cxn>
                <a:cxn ang="0">
                  <a:pos x="58" y="70"/>
                </a:cxn>
                <a:cxn ang="0">
                  <a:pos x="60" y="44"/>
                </a:cxn>
                <a:cxn ang="0">
                  <a:pos x="62" y="38"/>
                </a:cxn>
                <a:cxn ang="0">
                  <a:pos x="63" y="28"/>
                </a:cxn>
                <a:cxn ang="0">
                  <a:pos x="63" y="19"/>
                </a:cxn>
                <a:cxn ang="0">
                  <a:pos x="61" y="11"/>
                </a:cxn>
                <a:cxn ang="0">
                  <a:pos x="57" y="8"/>
                </a:cxn>
                <a:cxn ang="0">
                  <a:pos x="51" y="10"/>
                </a:cxn>
                <a:cxn ang="0">
                  <a:pos x="45" y="12"/>
                </a:cxn>
                <a:cxn ang="0">
                  <a:pos x="39" y="16"/>
                </a:cxn>
                <a:cxn ang="0">
                  <a:pos x="33" y="21"/>
                </a:cxn>
                <a:cxn ang="0">
                  <a:pos x="28" y="28"/>
                </a:cxn>
                <a:cxn ang="0">
                  <a:pos x="22" y="34"/>
                </a:cxn>
                <a:cxn ang="0">
                  <a:pos x="17" y="42"/>
                </a:cxn>
                <a:cxn ang="0">
                  <a:pos x="0" y="38"/>
                </a:cxn>
              </a:cxnLst>
              <a:rect l="0" t="0" r="r" b="b"/>
              <a:pathLst>
                <a:path w="83" h="71">
                  <a:moveTo>
                    <a:pt x="0" y="38"/>
                  </a:moveTo>
                  <a:lnTo>
                    <a:pt x="3" y="33"/>
                  </a:lnTo>
                  <a:lnTo>
                    <a:pt x="6" y="28"/>
                  </a:lnTo>
                  <a:lnTo>
                    <a:pt x="10" y="24"/>
                  </a:lnTo>
                  <a:lnTo>
                    <a:pt x="13" y="20"/>
                  </a:lnTo>
                  <a:lnTo>
                    <a:pt x="17" y="16"/>
                  </a:lnTo>
                  <a:lnTo>
                    <a:pt x="20" y="12"/>
                  </a:lnTo>
                  <a:lnTo>
                    <a:pt x="24" y="9"/>
                  </a:lnTo>
                  <a:lnTo>
                    <a:pt x="28" y="7"/>
                  </a:lnTo>
                  <a:lnTo>
                    <a:pt x="31" y="4"/>
                  </a:lnTo>
                  <a:lnTo>
                    <a:pt x="35" y="3"/>
                  </a:lnTo>
                  <a:lnTo>
                    <a:pt x="39" y="1"/>
                  </a:lnTo>
                  <a:lnTo>
                    <a:pt x="42" y="0"/>
                  </a:lnTo>
                  <a:lnTo>
                    <a:pt x="44" y="0"/>
                  </a:lnTo>
                  <a:lnTo>
                    <a:pt x="45" y="0"/>
                  </a:lnTo>
                  <a:lnTo>
                    <a:pt x="47" y="0"/>
                  </a:lnTo>
                  <a:lnTo>
                    <a:pt x="48" y="0"/>
                  </a:lnTo>
                  <a:lnTo>
                    <a:pt x="50" y="0"/>
                  </a:lnTo>
                  <a:lnTo>
                    <a:pt x="51" y="1"/>
                  </a:lnTo>
                  <a:lnTo>
                    <a:pt x="53" y="1"/>
                  </a:lnTo>
                  <a:lnTo>
                    <a:pt x="54" y="2"/>
                  </a:lnTo>
                  <a:lnTo>
                    <a:pt x="68" y="10"/>
                  </a:lnTo>
                  <a:lnTo>
                    <a:pt x="70" y="11"/>
                  </a:lnTo>
                  <a:lnTo>
                    <a:pt x="71" y="12"/>
                  </a:lnTo>
                  <a:lnTo>
                    <a:pt x="73" y="14"/>
                  </a:lnTo>
                  <a:lnTo>
                    <a:pt x="74" y="16"/>
                  </a:lnTo>
                  <a:lnTo>
                    <a:pt x="75" y="18"/>
                  </a:lnTo>
                  <a:lnTo>
                    <a:pt x="76" y="20"/>
                  </a:lnTo>
                  <a:lnTo>
                    <a:pt x="77" y="23"/>
                  </a:lnTo>
                  <a:lnTo>
                    <a:pt x="78" y="25"/>
                  </a:lnTo>
                  <a:lnTo>
                    <a:pt x="78" y="28"/>
                  </a:lnTo>
                  <a:lnTo>
                    <a:pt x="78" y="31"/>
                  </a:lnTo>
                  <a:lnTo>
                    <a:pt x="78" y="34"/>
                  </a:lnTo>
                  <a:lnTo>
                    <a:pt x="78" y="38"/>
                  </a:lnTo>
                  <a:lnTo>
                    <a:pt x="77" y="41"/>
                  </a:lnTo>
                  <a:lnTo>
                    <a:pt x="77" y="45"/>
                  </a:lnTo>
                  <a:lnTo>
                    <a:pt x="76" y="48"/>
                  </a:lnTo>
                  <a:lnTo>
                    <a:pt x="75" y="52"/>
                  </a:lnTo>
                  <a:lnTo>
                    <a:pt x="82" y="56"/>
                  </a:lnTo>
                  <a:lnTo>
                    <a:pt x="58" y="70"/>
                  </a:lnTo>
                  <a:lnTo>
                    <a:pt x="53" y="40"/>
                  </a:lnTo>
                  <a:lnTo>
                    <a:pt x="60" y="44"/>
                  </a:lnTo>
                  <a:lnTo>
                    <a:pt x="61" y="41"/>
                  </a:lnTo>
                  <a:lnTo>
                    <a:pt x="62" y="38"/>
                  </a:lnTo>
                  <a:lnTo>
                    <a:pt x="63" y="33"/>
                  </a:lnTo>
                  <a:lnTo>
                    <a:pt x="63" y="28"/>
                  </a:lnTo>
                  <a:lnTo>
                    <a:pt x="63" y="23"/>
                  </a:lnTo>
                  <a:lnTo>
                    <a:pt x="63" y="19"/>
                  </a:lnTo>
                  <a:lnTo>
                    <a:pt x="62" y="15"/>
                  </a:lnTo>
                  <a:lnTo>
                    <a:pt x="61" y="11"/>
                  </a:lnTo>
                  <a:lnTo>
                    <a:pt x="60" y="8"/>
                  </a:lnTo>
                  <a:lnTo>
                    <a:pt x="57" y="8"/>
                  </a:lnTo>
                  <a:lnTo>
                    <a:pt x="54" y="9"/>
                  </a:lnTo>
                  <a:lnTo>
                    <a:pt x="51" y="10"/>
                  </a:lnTo>
                  <a:lnTo>
                    <a:pt x="48" y="11"/>
                  </a:lnTo>
                  <a:lnTo>
                    <a:pt x="45" y="12"/>
                  </a:lnTo>
                  <a:lnTo>
                    <a:pt x="42" y="14"/>
                  </a:lnTo>
                  <a:lnTo>
                    <a:pt x="39" y="16"/>
                  </a:lnTo>
                  <a:lnTo>
                    <a:pt x="36" y="19"/>
                  </a:lnTo>
                  <a:lnTo>
                    <a:pt x="33" y="21"/>
                  </a:lnTo>
                  <a:lnTo>
                    <a:pt x="31" y="24"/>
                  </a:lnTo>
                  <a:lnTo>
                    <a:pt x="28" y="28"/>
                  </a:lnTo>
                  <a:lnTo>
                    <a:pt x="25" y="31"/>
                  </a:lnTo>
                  <a:lnTo>
                    <a:pt x="22" y="34"/>
                  </a:lnTo>
                  <a:lnTo>
                    <a:pt x="20" y="38"/>
                  </a:lnTo>
                  <a:lnTo>
                    <a:pt x="17" y="42"/>
                  </a:lnTo>
                  <a:lnTo>
                    <a:pt x="15" y="46"/>
                  </a:lnTo>
                  <a:lnTo>
                    <a:pt x="0" y="38"/>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10" name="Group 74"/>
          <p:cNvGrpSpPr>
            <a:grpSpLocks/>
          </p:cNvGrpSpPr>
          <p:nvPr/>
        </p:nvGrpSpPr>
        <p:grpSpPr bwMode="auto">
          <a:xfrm>
            <a:off x="1392238" y="2781300"/>
            <a:ext cx="225425" cy="133350"/>
            <a:chOff x="877" y="1752"/>
            <a:chExt cx="142" cy="84"/>
          </a:xfrm>
        </p:grpSpPr>
        <p:sp>
          <p:nvSpPr>
            <p:cNvPr id="1422411" name="Oval 75"/>
            <p:cNvSpPr>
              <a:spLocks noChangeArrowheads="1"/>
            </p:cNvSpPr>
            <p:nvPr/>
          </p:nvSpPr>
          <p:spPr bwMode="auto">
            <a:xfrm rot="18960000">
              <a:off x="877" y="1752"/>
              <a:ext cx="142" cy="78"/>
            </a:xfrm>
            <a:prstGeom prst="ellipse">
              <a:avLst/>
            </a:prstGeom>
            <a:solidFill>
              <a:srgbClr val="FFCC00"/>
            </a:solidFill>
            <a:ln w="12700">
              <a:solidFill>
                <a:schemeClr val="tx1"/>
              </a:solidFill>
              <a:round/>
              <a:headEnd/>
              <a:tailEnd/>
            </a:ln>
            <a:effectLst/>
          </p:spPr>
          <p:txBody>
            <a:bodyPr wrap="none" anchor="ctr"/>
            <a:lstStyle/>
            <a:p>
              <a:endParaRPr lang="en-US"/>
            </a:p>
          </p:txBody>
        </p:sp>
        <p:sp>
          <p:nvSpPr>
            <p:cNvPr id="1422412" name="Freeform 76"/>
            <p:cNvSpPr>
              <a:spLocks/>
            </p:cNvSpPr>
            <p:nvPr/>
          </p:nvSpPr>
          <p:spPr bwMode="auto">
            <a:xfrm>
              <a:off x="917" y="1758"/>
              <a:ext cx="73" cy="78"/>
            </a:xfrm>
            <a:custGeom>
              <a:avLst/>
              <a:gdLst/>
              <a:ahLst/>
              <a:cxnLst>
                <a:cxn ang="0">
                  <a:pos x="19" y="72"/>
                </a:cxn>
                <a:cxn ang="0">
                  <a:pos x="12" y="63"/>
                </a:cxn>
                <a:cxn ang="0">
                  <a:pos x="7" y="54"/>
                </a:cxn>
                <a:cxn ang="0">
                  <a:pos x="3" y="45"/>
                </a:cxn>
                <a:cxn ang="0">
                  <a:pos x="1" y="37"/>
                </a:cxn>
                <a:cxn ang="0">
                  <a:pos x="0" y="29"/>
                </a:cxn>
                <a:cxn ang="0">
                  <a:pos x="1" y="22"/>
                </a:cxn>
                <a:cxn ang="0">
                  <a:pos x="4" y="17"/>
                </a:cxn>
                <a:cxn ang="0">
                  <a:pos x="18" y="4"/>
                </a:cxn>
                <a:cxn ang="0">
                  <a:pos x="22" y="2"/>
                </a:cxn>
                <a:cxn ang="0">
                  <a:pos x="26" y="0"/>
                </a:cxn>
                <a:cxn ang="0">
                  <a:pos x="31" y="0"/>
                </a:cxn>
                <a:cxn ang="0">
                  <a:pos x="36" y="0"/>
                </a:cxn>
                <a:cxn ang="0">
                  <a:pos x="42" y="1"/>
                </a:cxn>
                <a:cxn ang="0">
                  <a:pos x="48" y="4"/>
                </a:cxn>
                <a:cxn ang="0">
                  <a:pos x="54" y="7"/>
                </a:cxn>
                <a:cxn ang="0">
                  <a:pos x="60" y="11"/>
                </a:cxn>
                <a:cxn ang="0">
                  <a:pos x="72" y="33"/>
                </a:cxn>
                <a:cxn ang="0">
                  <a:pos x="48" y="22"/>
                </a:cxn>
                <a:cxn ang="0">
                  <a:pos x="38" y="16"/>
                </a:cxn>
                <a:cxn ang="0">
                  <a:pos x="30" y="12"/>
                </a:cxn>
                <a:cxn ang="0">
                  <a:pos x="23" y="11"/>
                </a:cxn>
                <a:cxn ang="0">
                  <a:pos x="19" y="10"/>
                </a:cxn>
                <a:cxn ang="0">
                  <a:pos x="16" y="11"/>
                </a:cxn>
                <a:cxn ang="0">
                  <a:pos x="13" y="14"/>
                </a:cxn>
                <a:cxn ang="0">
                  <a:pos x="13" y="20"/>
                </a:cxn>
                <a:cxn ang="0">
                  <a:pos x="13" y="26"/>
                </a:cxn>
                <a:cxn ang="0">
                  <a:pos x="15" y="33"/>
                </a:cxn>
                <a:cxn ang="0">
                  <a:pos x="18" y="40"/>
                </a:cxn>
                <a:cxn ang="0">
                  <a:pos x="22" y="48"/>
                </a:cxn>
                <a:cxn ang="0">
                  <a:pos x="26" y="55"/>
                </a:cxn>
                <a:cxn ang="0">
                  <a:pos x="32" y="63"/>
                </a:cxn>
                <a:cxn ang="0">
                  <a:pos x="23" y="77"/>
                </a:cxn>
              </a:cxnLst>
              <a:rect l="0" t="0" r="r" b="b"/>
              <a:pathLst>
                <a:path w="73" h="78">
                  <a:moveTo>
                    <a:pt x="23" y="77"/>
                  </a:moveTo>
                  <a:lnTo>
                    <a:pt x="19" y="72"/>
                  </a:lnTo>
                  <a:lnTo>
                    <a:pt x="15" y="68"/>
                  </a:lnTo>
                  <a:lnTo>
                    <a:pt x="12" y="63"/>
                  </a:lnTo>
                  <a:lnTo>
                    <a:pt x="9" y="59"/>
                  </a:lnTo>
                  <a:lnTo>
                    <a:pt x="7" y="54"/>
                  </a:lnTo>
                  <a:lnTo>
                    <a:pt x="5" y="49"/>
                  </a:lnTo>
                  <a:lnTo>
                    <a:pt x="3" y="45"/>
                  </a:lnTo>
                  <a:lnTo>
                    <a:pt x="2" y="41"/>
                  </a:lnTo>
                  <a:lnTo>
                    <a:pt x="1" y="37"/>
                  </a:lnTo>
                  <a:lnTo>
                    <a:pt x="0" y="33"/>
                  </a:lnTo>
                  <a:lnTo>
                    <a:pt x="0" y="29"/>
                  </a:lnTo>
                  <a:lnTo>
                    <a:pt x="0" y="26"/>
                  </a:lnTo>
                  <a:lnTo>
                    <a:pt x="1" y="22"/>
                  </a:lnTo>
                  <a:lnTo>
                    <a:pt x="2" y="20"/>
                  </a:lnTo>
                  <a:lnTo>
                    <a:pt x="4" y="17"/>
                  </a:lnTo>
                  <a:lnTo>
                    <a:pt x="6" y="15"/>
                  </a:lnTo>
                  <a:lnTo>
                    <a:pt x="18" y="4"/>
                  </a:lnTo>
                  <a:lnTo>
                    <a:pt x="20" y="3"/>
                  </a:lnTo>
                  <a:lnTo>
                    <a:pt x="22" y="2"/>
                  </a:lnTo>
                  <a:lnTo>
                    <a:pt x="24" y="1"/>
                  </a:lnTo>
                  <a:lnTo>
                    <a:pt x="26" y="0"/>
                  </a:lnTo>
                  <a:lnTo>
                    <a:pt x="28" y="0"/>
                  </a:lnTo>
                  <a:lnTo>
                    <a:pt x="31" y="0"/>
                  </a:lnTo>
                  <a:lnTo>
                    <a:pt x="33" y="0"/>
                  </a:lnTo>
                  <a:lnTo>
                    <a:pt x="36" y="0"/>
                  </a:lnTo>
                  <a:lnTo>
                    <a:pt x="39" y="1"/>
                  </a:lnTo>
                  <a:lnTo>
                    <a:pt x="42" y="1"/>
                  </a:lnTo>
                  <a:lnTo>
                    <a:pt x="45" y="2"/>
                  </a:lnTo>
                  <a:lnTo>
                    <a:pt x="48" y="4"/>
                  </a:lnTo>
                  <a:lnTo>
                    <a:pt x="51" y="5"/>
                  </a:lnTo>
                  <a:lnTo>
                    <a:pt x="54" y="7"/>
                  </a:lnTo>
                  <a:lnTo>
                    <a:pt x="57" y="9"/>
                  </a:lnTo>
                  <a:lnTo>
                    <a:pt x="60" y="11"/>
                  </a:lnTo>
                  <a:lnTo>
                    <a:pt x="67" y="6"/>
                  </a:lnTo>
                  <a:lnTo>
                    <a:pt x="72" y="33"/>
                  </a:lnTo>
                  <a:lnTo>
                    <a:pt x="42" y="28"/>
                  </a:lnTo>
                  <a:lnTo>
                    <a:pt x="48" y="22"/>
                  </a:lnTo>
                  <a:lnTo>
                    <a:pt x="43" y="19"/>
                  </a:lnTo>
                  <a:lnTo>
                    <a:pt x="38" y="16"/>
                  </a:lnTo>
                  <a:lnTo>
                    <a:pt x="34" y="14"/>
                  </a:lnTo>
                  <a:lnTo>
                    <a:pt x="30" y="12"/>
                  </a:lnTo>
                  <a:lnTo>
                    <a:pt x="25" y="11"/>
                  </a:lnTo>
                  <a:lnTo>
                    <a:pt x="23" y="11"/>
                  </a:lnTo>
                  <a:lnTo>
                    <a:pt x="21" y="11"/>
                  </a:lnTo>
                  <a:lnTo>
                    <a:pt x="19" y="10"/>
                  </a:lnTo>
                  <a:lnTo>
                    <a:pt x="18" y="11"/>
                  </a:lnTo>
                  <a:lnTo>
                    <a:pt x="16" y="11"/>
                  </a:lnTo>
                  <a:lnTo>
                    <a:pt x="14" y="11"/>
                  </a:lnTo>
                  <a:lnTo>
                    <a:pt x="13" y="14"/>
                  </a:lnTo>
                  <a:lnTo>
                    <a:pt x="13" y="17"/>
                  </a:lnTo>
                  <a:lnTo>
                    <a:pt x="13" y="20"/>
                  </a:lnTo>
                  <a:lnTo>
                    <a:pt x="13" y="23"/>
                  </a:lnTo>
                  <a:lnTo>
                    <a:pt x="13" y="26"/>
                  </a:lnTo>
                  <a:lnTo>
                    <a:pt x="14" y="30"/>
                  </a:lnTo>
                  <a:lnTo>
                    <a:pt x="15" y="33"/>
                  </a:lnTo>
                  <a:lnTo>
                    <a:pt x="16" y="37"/>
                  </a:lnTo>
                  <a:lnTo>
                    <a:pt x="18" y="40"/>
                  </a:lnTo>
                  <a:lnTo>
                    <a:pt x="20" y="44"/>
                  </a:lnTo>
                  <a:lnTo>
                    <a:pt x="22" y="48"/>
                  </a:lnTo>
                  <a:lnTo>
                    <a:pt x="24" y="51"/>
                  </a:lnTo>
                  <a:lnTo>
                    <a:pt x="26" y="55"/>
                  </a:lnTo>
                  <a:lnTo>
                    <a:pt x="29" y="59"/>
                  </a:lnTo>
                  <a:lnTo>
                    <a:pt x="32" y="63"/>
                  </a:lnTo>
                  <a:lnTo>
                    <a:pt x="35" y="66"/>
                  </a:lnTo>
                  <a:lnTo>
                    <a:pt x="23" y="77"/>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13" name="Group 77"/>
          <p:cNvGrpSpPr>
            <a:grpSpLocks/>
          </p:cNvGrpSpPr>
          <p:nvPr/>
        </p:nvGrpSpPr>
        <p:grpSpPr bwMode="auto">
          <a:xfrm>
            <a:off x="1544638" y="2828925"/>
            <a:ext cx="225425" cy="130175"/>
            <a:chOff x="973" y="1782"/>
            <a:chExt cx="142" cy="82"/>
          </a:xfrm>
        </p:grpSpPr>
        <p:sp>
          <p:nvSpPr>
            <p:cNvPr id="1422414" name="Oval 78"/>
            <p:cNvSpPr>
              <a:spLocks noChangeArrowheads="1"/>
            </p:cNvSpPr>
            <p:nvPr/>
          </p:nvSpPr>
          <p:spPr bwMode="auto">
            <a:xfrm rot="18900000">
              <a:off x="973" y="1782"/>
              <a:ext cx="142" cy="78"/>
            </a:xfrm>
            <a:prstGeom prst="ellipse">
              <a:avLst/>
            </a:prstGeom>
            <a:solidFill>
              <a:srgbClr val="6699FF"/>
            </a:solidFill>
            <a:ln w="12700">
              <a:solidFill>
                <a:schemeClr val="tx1"/>
              </a:solidFill>
              <a:round/>
              <a:headEnd/>
              <a:tailEnd/>
            </a:ln>
            <a:effectLst/>
          </p:spPr>
          <p:txBody>
            <a:bodyPr wrap="none" anchor="ctr"/>
            <a:lstStyle/>
            <a:p>
              <a:endParaRPr lang="en-US"/>
            </a:p>
          </p:txBody>
        </p:sp>
        <p:sp>
          <p:nvSpPr>
            <p:cNvPr id="1422415" name="Freeform 79"/>
            <p:cNvSpPr>
              <a:spLocks/>
            </p:cNvSpPr>
            <p:nvPr/>
          </p:nvSpPr>
          <p:spPr bwMode="auto">
            <a:xfrm>
              <a:off x="1010" y="1786"/>
              <a:ext cx="73" cy="78"/>
            </a:xfrm>
            <a:custGeom>
              <a:avLst/>
              <a:gdLst/>
              <a:ahLst/>
              <a:cxnLst>
                <a:cxn ang="0">
                  <a:pos x="20" y="73"/>
                </a:cxn>
                <a:cxn ang="0">
                  <a:pos x="13" y="64"/>
                </a:cxn>
                <a:cxn ang="0">
                  <a:pos x="8" y="55"/>
                </a:cxn>
                <a:cxn ang="0">
                  <a:pos x="4" y="46"/>
                </a:cxn>
                <a:cxn ang="0">
                  <a:pos x="1" y="37"/>
                </a:cxn>
                <a:cxn ang="0">
                  <a:pos x="0" y="30"/>
                </a:cxn>
                <a:cxn ang="0">
                  <a:pos x="1" y="23"/>
                </a:cxn>
                <a:cxn ang="0">
                  <a:pos x="4" y="17"/>
                </a:cxn>
                <a:cxn ang="0">
                  <a:pos x="18" y="4"/>
                </a:cxn>
                <a:cxn ang="0">
                  <a:pos x="21" y="2"/>
                </a:cxn>
                <a:cxn ang="0">
                  <a:pos x="26" y="0"/>
                </a:cxn>
                <a:cxn ang="0">
                  <a:pos x="30" y="0"/>
                </a:cxn>
                <a:cxn ang="0">
                  <a:pos x="36" y="0"/>
                </a:cxn>
                <a:cxn ang="0">
                  <a:pos x="41" y="1"/>
                </a:cxn>
                <a:cxn ang="0">
                  <a:pos x="47" y="4"/>
                </a:cxn>
                <a:cxn ang="0">
                  <a:pos x="54" y="7"/>
                </a:cxn>
                <a:cxn ang="0">
                  <a:pos x="60" y="11"/>
                </a:cxn>
                <a:cxn ang="0">
                  <a:pos x="72" y="32"/>
                </a:cxn>
                <a:cxn ang="0">
                  <a:pos x="48" y="22"/>
                </a:cxn>
                <a:cxn ang="0">
                  <a:pos x="38" y="16"/>
                </a:cxn>
                <a:cxn ang="0">
                  <a:pos x="29" y="12"/>
                </a:cxn>
                <a:cxn ang="0">
                  <a:pos x="22" y="11"/>
                </a:cxn>
                <a:cxn ang="0">
                  <a:pos x="19" y="10"/>
                </a:cxn>
                <a:cxn ang="0">
                  <a:pos x="15" y="11"/>
                </a:cxn>
                <a:cxn ang="0">
                  <a:pos x="12" y="14"/>
                </a:cxn>
                <a:cxn ang="0">
                  <a:pos x="12" y="20"/>
                </a:cxn>
                <a:cxn ang="0">
                  <a:pos x="13" y="26"/>
                </a:cxn>
                <a:cxn ang="0">
                  <a:pos x="15" y="33"/>
                </a:cxn>
                <a:cxn ang="0">
                  <a:pos x="18" y="40"/>
                </a:cxn>
                <a:cxn ang="0">
                  <a:pos x="22" y="48"/>
                </a:cxn>
                <a:cxn ang="0">
                  <a:pos x="27" y="55"/>
                </a:cxn>
                <a:cxn ang="0">
                  <a:pos x="33" y="63"/>
                </a:cxn>
                <a:cxn ang="0">
                  <a:pos x="24" y="77"/>
                </a:cxn>
              </a:cxnLst>
              <a:rect l="0" t="0" r="r" b="b"/>
              <a:pathLst>
                <a:path w="73" h="78">
                  <a:moveTo>
                    <a:pt x="24" y="77"/>
                  </a:moveTo>
                  <a:lnTo>
                    <a:pt x="20" y="73"/>
                  </a:lnTo>
                  <a:lnTo>
                    <a:pt x="16" y="68"/>
                  </a:lnTo>
                  <a:lnTo>
                    <a:pt x="13" y="64"/>
                  </a:lnTo>
                  <a:lnTo>
                    <a:pt x="10" y="59"/>
                  </a:lnTo>
                  <a:lnTo>
                    <a:pt x="8" y="55"/>
                  </a:lnTo>
                  <a:lnTo>
                    <a:pt x="6" y="50"/>
                  </a:lnTo>
                  <a:lnTo>
                    <a:pt x="4" y="46"/>
                  </a:lnTo>
                  <a:lnTo>
                    <a:pt x="2" y="42"/>
                  </a:lnTo>
                  <a:lnTo>
                    <a:pt x="1" y="37"/>
                  </a:lnTo>
                  <a:lnTo>
                    <a:pt x="1" y="33"/>
                  </a:lnTo>
                  <a:lnTo>
                    <a:pt x="0" y="30"/>
                  </a:lnTo>
                  <a:lnTo>
                    <a:pt x="1" y="26"/>
                  </a:lnTo>
                  <a:lnTo>
                    <a:pt x="1" y="23"/>
                  </a:lnTo>
                  <a:lnTo>
                    <a:pt x="2" y="20"/>
                  </a:lnTo>
                  <a:lnTo>
                    <a:pt x="4" y="17"/>
                  </a:lnTo>
                  <a:lnTo>
                    <a:pt x="6" y="15"/>
                  </a:lnTo>
                  <a:lnTo>
                    <a:pt x="18" y="4"/>
                  </a:lnTo>
                  <a:lnTo>
                    <a:pt x="20" y="3"/>
                  </a:lnTo>
                  <a:lnTo>
                    <a:pt x="21" y="2"/>
                  </a:lnTo>
                  <a:lnTo>
                    <a:pt x="23" y="1"/>
                  </a:lnTo>
                  <a:lnTo>
                    <a:pt x="26" y="0"/>
                  </a:lnTo>
                  <a:lnTo>
                    <a:pt x="28" y="0"/>
                  </a:lnTo>
                  <a:lnTo>
                    <a:pt x="30" y="0"/>
                  </a:lnTo>
                  <a:lnTo>
                    <a:pt x="33" y="0"/>
                  </a:lnTo>
                  <a:lnTo>
                    <a:pt x="36" y="0"/>
                  </a:lnTo>
                  <a:lnTo>
                    <a:pt x="38" y="1"/>
                  </a:lnTo>
                  <a:lnTo>
                    <a:pt x="41" y="1"/>
                  </a:lnTo>
                  <a:lnTo>
                    <a:pt x="44" y="2"/>
                  </a:lnTo>
                  <a:lnTo>
                    <a:pt x="47" y="4"/>
                  </a:lnTo>
                  <a:lnTo>
                    <a:pt x="51" y="5"/>
                  </a:lnTo>
                  <a:lnTo>
                    <a:pt x="54" y="7"/>
                  </a:lnTo>
                  <a:lnTo>
                    <a:pt x="57" y="9"/>
                  </a:lnTo>
                  <a:lnTo>
                    <a:pt x="60" y="11"/>
                  </a:lnTo>
                  <a:lnTo>
                    <a:pt x="66" y="5"/>
                  </a:lnTo>
                  <a:lnTo>
                    <a:pt x="72" y="32"/>
                  </a:lnTo>
                  <a:lnTo>
                    <a:pt x="42" y="28"/>
                  </a:lnTo>
                  <a:lnTo>
                    <a:pt x="48" y="22"/>
                  </a:lnTo>
                  <a:lnTo>
                    <a:pt x="43" y="19"/>
                  </a:lnTo>
                  <a:lnTo>
                    <a:pt x="38" y="16"/>
                  </a:lnTo>
                  <a:lnTo>
                    <a:pt x="34" y="14"/>
                  </a:lnTo>
                  <a:lnTo>
                    <a:pt x="29" y="12"/>
                  </a:lnTo>
                  <a:lnTo>
                    <a:pt x="25" y="11"/>
                  </a:lnTo>
                  <a:lnTo>
                    <a:pt x="22" y="11"/>
                  </a:lnTo>
                  <a:lnTo>
                    <a:pt x="20" y="11"/>
                  </a:lnTo>
                  <a:lnTo>
                    <a:pt x="19" y="10"/>
                  </a:lnTo>
                  <a:lnTo>
                    <a:pt x="16" y="11"/>
                  </a:lnTo>
                  <a:lnTo>
                    <a:pt x="15" y="11"/>
                  </a:lnTo>
                  <a:lnTo>
                    <a:pt x="13" y="11"/>
                  </a:lnTo>
                  <a:lnTo>
                    <a:pt x="12" y="14"/>
                  </a:lnTo>
                  <a:lnTo>
                    <a:pt x="12" y="17"/>
                  </a:lnTo>
                  <a:lnTo>
                    <a:pt x="12" y="20"/>
                  </a:lnTo>
                  <a:lnTo>
                    <a:pt x="13" y="23"/>
                  </a:lnTo>
                  <a:lnTo>
                    <a:pt x="13" y="26"/>
                  </a:lnTo>
                  <a:lnTo>
                    <a:pt x="14" y="30"/>
                  </a:lnTo>
                  <a:lnTo>
                    <a:pt x="15" y="33"/>
                  </a:lnTo>
                  <a:lnTo>
                    <a:pt x="17" y="37"/>
                  </a:lnTo>
                  <a:lnTo>
                    <a:pt x="18" y="40"/>
                  </a:lnTo>
                  <a:lnTo>
                    <a:pt x="20" y="44"/>
                  </a:lnTo>
                  <a:lnTo>
                    <a:pt x="22" y="48"/>
                  </a:lnTo>
                  <a:lnTo>
                    <a:pt x="25" y="51"/>
                  </a:lnTo>
                  <a:lnTo>
                    <a:pt x="27" y="55"/>
                  </a:lnTo>
                  <a:lnTo>
                    <a:pt x="30" y="59"/>
                  </a:lnTo>
                  <a:lnTo>
                    <a:pt x="33" y="63"/>
                  </a:lnTo>
                  <a:lnTo>
                    <a:pt x="36" y="66"/>
                  </a:lnTo>
                  <a:lnTo>
                    <a:pt x="24" y="77"/>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16" name="Group 80"/>
          <p:cNvGrpSpPr>
            <a:grpSpLocks/>
          </p:cNvGrpSpPr>
          <p:nvPr/>
        </p:nvGrpSpPr>
        <p:grpSpPr bwMode="auto">
          <a:xfrm>
            <a:off x="6867525" y="3213100"/>
            <a:ext cx="125413" cy="225425"/>
            <a:chOff x="4326" y="2024"/>
            <a:chExt cx="79" cy="142"/>
          </a:xfrm>
        </p:grpSpPr>
        <p:sp>
          <p:nvSpPr>
            <p:cNvPr id="1422417" name="Oval 81"/>
            <p:cNvSpPr>
              <a:spLocks noChangeArrowheads="1"/>
            </p:cNvSpPr>
            <p:nvPr/>
          </p:nvSpPr>
          <p:spPr bwMode="auto">
            <a:xfrm rot="18720000">
              <a:off x="4294" y="2056"/>
              <a:ext cx="142" cy="78"/>
            </a:xfrm>
            <a:prstGeom prst="ellipse">
              <a:avLst/>
            </a:prstGeom>
            <a:solidFill>
              <a:srgbClr val="6699FF"/>
            </a:solidFill>
            <a:ln w="12700">
              <a:solidFill>
                <a:schemeClr val="tx1"/>
              </a:solidFill>
              <a:round/>
              <a:headEnd/>
              <a:tailEnd/>
            </a:ln>
            <a:effectLst/>
          </p:spPr>
          <p:txBody>
            <a:bodyPr wrap="none" anchor="ctr"/>
            <a:lstStyle/>
            <a:p>
              <a:endParaRPr lang="en-US"/>
            </a:p>
          </p:txBody>
        </p:sp>
        <p:sp>
          <p:nvSpPr>
            <p:cNvPr id="1422418" name="Freeform 82"/>
            <p:cNvSpPr>
              <a:spLocks/>
            </p:cNvSpPr>
            <p:nvPr/>
          </p:nvSpPr>
          <p:spPr bwMode="auto">
            <a:xfrm>
              <a:off x="4332" y="2058"/>
              <a:ext cx="73" cy="79"/>
            </a:xfrm>
            <a:custGeom>
              <a:avLst/>
              <a:gdLst/>
              <a:ahLst/>
              <a:cxnLst>
                <a:cxn ang="0">
                  <a:pos x="22" y="74"/>
                </a:cxn>
                <a:cxn ang="0">
                  <a:pos x="15" y="65"/>
                </a:cxn>
                <a:cxn ang="0">
                  <a:pos x="8" y="56"/>
                </a:cxn>
                <a:cxn ang="0">
                  <a:pos x="4" y="48"/>
                </a:cxn>
                <a:cxn ang="0">
                  <a:pos x="1" y="39"/>
                </a:cxn>
                <a:cxn ang="0">
                  <a:pos x="0" y="32"/>
                </a:cxn>
                <a:cxn ang="0">
                  <a:pos x="1" y="25"/>
                </a:cxn>
                <a:cxn ang="0">
                  <a:pos x="3" y="19"/>
                </a:cxn>
                <a:cxn ang="0">
                  <a:pos x="5" y="17"/>
                </a:cxn>
                <a:cxn ang="0">
                  <a:pos x="18" y="4"/>
                </a:cxn>
                <a:cxn ang="0">
                  <a:pos x="21" y="2"/>
                </a:cxn>
                <a:cxn ang="0">
                  <a:pos x="26" y="0"/>
                </a:cxn>
                <a:cxn ang="0">
                  <a:pos x="31" y="0"/>
                </a:cxn>
                <a:cxn ang="0">
                  <a:pos x="37" y="1"/>
                </a:cxn>
                <a:cxn ang="0">
                  <a:pos x="43" y="2"/>
                </a:cxn>
                <a:cxn ang="0">
                  <a:pos x="49" y="5"/>
                </a:cxn>
                <a:cxn ang="0">
                  <a:pos x="56" y="8"/>
                </a:cxn>
                <a:cxn ang="0">
                  <a:pos x="65" y="4"/>
                </a:cxn>
                <a:cxn ang="0">
                  <a:pos x="41" y="28"/>
                </a:cxn>
                <a:cxn ang="0">
                  <a:pos x="42" y="19"/>
                </a:cxn>
                <a:cxn ang="0">
                  <a:pos x="33" y="15"/>
                </a:cxn>
                <a:cxn ang="0">
                  <a:pos x="26" y="13"/>
                </a:cxn>
                <a:cxn ang="0">
                  <a:pos x="21" y="12"/>
                </a:cxn>
                <a:cxn ang="0">
                  <a:pos x="17" y="12"/>
                </a:cxn>
                <a:cxn ang="0">
                  <a:pos x="14" y="12"/>
                </a:cxn>
                <a:cxn ang="0">
                  <a:pos x="12" y="16"/>
                </a:cxn>
                <a:cxn ang="0">
                  <a:pos x="12" y="22"/>
                </a:cxn>
                <a:cxn ang="0">
                  <a:pos x="13" y="28"/>
                </a:cxn>
                <a:cxn ang="0">
                  <a:pos x="15" y="35"/>
                </a:cxn>
                <a:cxn ang="0">
                  <a:pos x="18" y="42"/>
                </a:cxn>
                <a:cxn ang="0">
                  <a:pos x="23" y="49"/>
                </a:cxn>
                <a:cxn ang="0">
                  <a:pos x="28" y="57"/>
                </a:cxn>
                <a:cxn ang="0">
                  <a:pos x="34" y="64"/>
                </a:cxn>
                <a:cxn ang="0">
                  <a:pos x="26" y="78"/>
                </a:cxn>
              </a:cxnLst>
              <a:rect l="0" t="0" r="r" b="b"/>
              <a:pathLst>
                <a:path w="73" h="79">
                  <a:moveTo>
                    <a:pt x="26" y="78"/>
                  </a:moveTo>
                  <a:lnTo>
                    <a:pt x="22" y="74"/>
                  </a:lnTo>
                  <a:lnTo>
                    <a:pt x="18" y="70"/>
                  </a:lnTo>
                  <a:lnTo>
                    <a:pt x="15" y="65"/>
                  </a:lnTo>
                  <a:lnTo>
                    <a:pt x="11" y="61"/>
                  </a:lnTo>
                  <a:lnTo>
                    <a:pt x="8" y="56"/>
                  </a:lnTo>
                  <a:lnTo>
                    <a:pt x="6" y="52"/>
                  </a:lnTo>
                  <a:lnTo>
                    <a:pt x="4" y="48"/>
                  </a:lnTo>
                  <a:lnTo>
                    <a:pt x="2" y="43"/>
                  </a:lnTo>
                  <a:lnTo>
                    <a:pt x="1" y="39"/>
                  </a:lnTo>
                  <a:lnTo>
                    <a:pt x="0" y="35"/>
                  </a:lnTo>
                  <a:lnTo>
                    <a:pt x="0" y="32"/>
                  </a:lnTo>
                  <a:lnTo>
                    <a:pt x="0" y="28"/>
                  </a:lnTo>
                  <a:lnTo>
                    <a:pt x="1" y="25"/>
                  </a:lnTo>
                  <a:lnTo>
                    <a:pt x="2" y="22"/>
                  </a:lnTo>
                  <a:lnTo>
                    <a:pt x="3" y="19"/>
                  </a:lnTo>
                  <a:lnTo>
                    <a:pt x="4" y="18"/>
                  </a:lnTo>
                  <a:lnTo>
                    <a:pt x="5" y="17"/>
                  </a:lnTo>
                  <a:lnTo>
                    <a:pt x="16" y="5"/>
                  </a:lnTo>
                  <a:lnTo>
                    <a:pt x="18" y="4"/>
                  </a:lnTo>
                  <a:lnTo>
                    <a:pt x="19" y="3"/>
                  </a:lnTo>
                  <a:lnTo>
                    <a:pt x="21" y="2"/>
                  </a:lnTo>
                  <a:lnTo>
                    <a:pt x="24" y="1"/>
                  </a:lnTo>
                  <a:lnTo>
                    <a:pt x="26" y="0"/>
                  </a:lnTo>
                  <a:lnTo>
                    <a:pt x="28" y="0"/>
                  </a:lnTo>
                  <a:lnTo>
                    <a:pt x="31" y="0"/>
                  </a:lnTo>
                  <a:lnTo>
                    <a:pt x="34" y="0"/>
                  </a:lnTo>
                  <a:lnTo>
                    <a:pt x="37" y="1"/>
                  </a:lnTo>
                  <a:lnTo>
                    <a:pt x="40" y="1"/>
                  </a:lnTo>
                  <a:lnTo>
                    <a:pt x="43" y="2"/>
                  </a:lnTo>
                  <a:lnTo>
                    <a:pt x="46" y="3"/>
                  </a:lnTo>
                  <a:lnTo>
                    <a:pt x="49" y="5"/>
                  </a:lnTo>
                  <a:lnTo>
                    <a:pt x="52" y="6"/>
                  </a:lnTo>
                  <a:lnTo>
                    <a:pt x="56" y="8"/>
                  </a:lnTo>
                  <a:lnTo>
                    <a:pt x="59" y="10"/>
                  </a:lnTo>
                  <a:lnTo>
                    <a:pt x="65" y="4"/>
                  </a:lnTo>
                  <a:lnTo>
                    <a:pt x="72" y="31"/>
                  </a:lnTo>
                  <a:lnTo>
                    <a:pt x="41" y="28"/>
                  </a:lnTo>
                  <a:lnTo>
                    <a:pt x="47" y="22"/>
                  </a:lnTo>
                  <a:lnTo>
                    <a:pt x="42" y="19"/>
                  </a:lnTo>
                  <a:lnTo>
                    <a:pt x="37" y="17"/>
                  </a:lnTo>
                  <a:lnTo>
                    <a:pt x="33" y="15"/>
                  </a:lnTo>
                  <a:lnTo>
                    <a:pt x="28" y="13"/>
                  </a:lnTo>
                  <a:lnTo>
                    <a:pt x="26" y="13"/>
                  </a:lnTo>
                  <a:lnTo>
                    <a:pt x="24" y="12"/>
                  </a:lnTo>
                  <a:lnTo>
                    <a:pt x="21" y="12"/>
                  </a:lnTo>
                  <a:lnTo>
                    <a:pt x="19" y="12"/>
                  </a:lnTo>
                  <a:lnTo>
                    <a:pt x="17" y="12"/>
                  </a:lnTo>
                  <a:lnTo>
                    <a:pt x="16" y="12"/>
                  </a:lnTo>
                  <a:lnTo>
                    <a:pt x="14" y="12"/>
                  </a:lnTo>
                  <a:lnTo>
                    <a:pt x="12" y="13"/>
                  </a:lnTo>
                  <a:lnTo>
                    <a:pt x="12" y="16"/>
                  </a:lnTo>
                  <a:lnTo>
                    <a:pt x="11" y="19"/>
                  </a:lnTo>
                  <a:lnTo>
                    <a:pt x="12" y="22"/>
                  </a:lnTo>
                  <a:lnTo>
                    <a:pt x="12" y="25"/>
                  </a:lnTo>
                  <a:lnTo>
                    <a:pt x="13" y="28"/>
                  </a:lnTo>
                  <a:lnTo>
                    <a:pt x="14" y="32"/>
                  </a:lnTo>
                  <a:lnTo>
                    <a:pt x="15" y="35"/>
                  </a:lnTo>
                  <a:lnTo>
                    <a:pt x="17" y="38"/>
                  </a:lnTo>
                  <a:lnTo>
                    <a:pt x="18" y="42"/>
                  </a:lnTo>
                  <a:lnTo>
                    <a:pt x="20" y="46"/>
                  </a:lnTo>
                  <a:lnTo>
                    <a:pt x="23" y="49"/>
                  </a:lnTo>
                  <a:lnTo>
                    <a:pt x="25" y="53"/>
                  </a:lnTo>
                  <a:lnTo>
                    <a:pt x="28" y="57"/>
                  </a:lnTo>
                  <a:lnTo>
                    <a:pt x="31" y="60"/>
                  </a:lnTo>
                  <a:lnTo>
                    <a:pt x="34" y="64"/>
                  </a:lnTo>
                  <a:lnTo>
                    <a:pt x="37" y="67"/>
                  </a:lnTo>
                  <a:lnTo>
                    <a:pt x="26" y="78"/>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19" name="Group 83"/>
          <p:cNvGrpSpPr>
            <a:grpSpLocks/>
          </p:cNvGrpSpPr>
          <p:nvPr/>
        </p:nvGrpSpPr>
        <p:grpSpPr bwMode="auto">
          <a:xfrm>
            <a:off x="6623050" y="3205163"/>
            <a:ext cx="225425" cy="133350"/>
            <a:chOff x="4172" y="2019"/>
            <a:chExt cx="142" cy="84"/>
          </a:xfrm>
        </p:grpSpPr>
        <p:sp>
          <p:nvSpPr>
            <p:cNvPr id="1422420" name="Oval 84"/>
            <p:cNvSpPr>
              <a:spLocks noChangeArrowheads="1"/>
            </p:cNvSpPr>
            <p:nvPr/>
          </p:nvSpPr>
          <p:spPr bwMode="auto">
            <a:xfrm rot="18900000">
              <a:off x="4172" y="2019"/>
              <a:ext cx="142" cy="78"/>
            </a:xfrm>
            <a:prstGeom prst="ellipse">
              <a:avLst/>
            </a:prstGeom>
            <a:solidFill>
              <a:srgbClr val="FFCC00"/>
            </a:solidFill>
            <a:ln w="12700">
              <a:solidFill>
                <a:schemeClr val="tx1"/>
              </a:solidFill>
              <a:round/>
              <a:headEnd/>
              <a:tailEnd/>
            </a:ln>
            <a:effectLst/>
          </p:spPr>
          <p:txBody>
            <a:bodyPr wrap="none" anchor="ctr"/>
            <a:lstStyle/>
            <a:p>
              <a:endParaRPr lang="en-US"/>
            </a:p>
          </p:txBody>
        </p:sp>
        <p:sp>
          <p:nvSpPr>
            <p:cNvPr id="1422421" name="Freeform 85"/>
            <p:cNvSpPr>
              <a:spLocks/>
            </p:cNvSpPr>
            <p:nvPr/>
          </p:nvSpPr>
          <p:spPr bwMode="auto">
            <a:xfrm>
              <a:off x="4212" y="2025"/>
              <a:ext cx="73" cy="78"/>
            </a:xfrm>
            <a:custGeom>
              <a:avLst/>
              <a:gdLst/>
              <a:ahLst/>
              <a:cxnLst>
                <a:cxn ang="0">
                  <a:pos x="19" y="73"/>
                </a:cxn>
                <a:cxn ang="0">
                  <a:pos x="13" y="64"/>
                </a:cxn>
                <a:cxn ang="0">
                  <a:pos x="7" y="55"/>
                </a:cxn>
                <a:cxn ang="0">
                  <a:pos x="3" y="46"/>
                </a:cxn>
                <a:cxn ang="0">
                  <a:pos x="1" y="37"/>
                </a:cxn>
                <a:cxn ang="0">
                  <a:pos x="0" y="30"/>
                </a:cxn>
                <a:cxn ang="0">
                  <a:pos x="1" y="23"/>
                </a:cxn>
                <a:cxn ang="0">
                  <a:pos x="4" y="17"/>
                </a:cxn>
                <a:cxn ang="0">
                  <a:pos x="18" y="4"/>
                </a:cxn>
                <a:cxn ang="0">
                  <a:pos x="21" y="2"/>
                </a:cxn>
                <a:cxn ang="0">
                  <a:pos x="26" y="0"/>
                </a:cxn>
                <a:cxn ang="0">
                  <a:pos x="30" y="0"/>
                </a:cxn>
                <a:cxn ang="0">
                  <a:pos x="36" y="0"/>
                </a:cxn>
                <a:cxn ang="0">
                  <a:pos x="41" y="1"/>
                </a:cxn>
                <a:cxn ang="0">
                  <a:pos x="47" y="4"/>
                </a:cxn>
                <a:cxn ang="0">
                  <a:pos x="54" y="7"/>
                </a:cxn>
                <a:cxn ang="0">
                  <a:pos x="60" y="11"/>
                </a:cxn>
                <a:cxn ang="0">
                  <a:pos x="72" y="33"/>
                </a:cxn>
                <a:cxn ang="0">
                  <a:pos x="48" y="22"/>
                </a:cxn>
                <a:cxn ang="0">
                  <a:pos x="38" y="16"/>
                </a:cxn>
                <a:cxn ang="0">
                  <a:pos x="30" y="12"/>
                </a:cxn>
                <a:cxn ang="0">
                  <a:pos x="23" y="11"/>
                </a:cxn>
                <a:cxn ang="0">
                  <a:pos x="19" y="10"/>
                </a:cxn>
                <a:cxn ang="0">
                  <a:pos x="16" y="11"/>
                </a:cxn>
                <a:cxn ang="0">
                  <a:pos x="13" y="14"/>
                </a:cxn>
                <a:cxn ang="0">
                  <a:pos x="13" y="20"/>
                </a:cxn>
                <a:cxn ang="0">
                  <a:pos x="13" y="26"/>
                </a:cxn>
                <a:cxn ang="0">
                  <a:pos x="15" y="33"/>
                </a:cxn>
                <a:cxn ang="0">
                  <a:pos x="18" y="40"/>
                </a:cxn>
                <a:cxn ang="0">
                  <a:pos x="22" y="48"/>
                </a:cxn>
                <a:cxn ang="0">
                  <a:pos x="27" y="55"/>
                </a:cxn>
                <a:cxn ang="0">
                  <a:pos x="33" y="63"/>
                </a:cxn>
                <a:cxn ang="0">
                  <a:pos x="23" y="77"/>
                </a:cxn>
              </a:cxnLst>
              <a:rect l="0" t="0" r="r" b="b"/>
              <a:pathLst>
                <a:path w="73" h="78">
                  <a:moveTo>
                    <a:pt x="23" y="77"/>
                  </a:moveTo>
                  <a:lnTo>
                    <a:pt x="19" y="73"/>
                  </a:lnTo>
                  <a:lnTo>
                    <a:pt x="16" y="68"/>
                  </a:lnTo>
                  <a:lnTo>
                    <a:pt x="13" y="64"/>
                  </a:lnTo>
                  <a:lnTo>
                    <a:pt x="10" y="59"/>
                  </a:lnTo>
                  <a:lnTo>
                    <a:pt x="7" y="55"/>
                  </a:lnTo>
                  <a:lnTo>
                    <a:pt x="5" y="50"/>
                  </a:lnTo>
                  <a:lnTo>
                    <a:pt x="3" y="46"/>
                  </a:lnTo>
                  <a:lnTo>
                    <a:pt x="2" y="42"/>
                  </a:lnTo>
                  <a:lnTo>
                    <a:pt x="1" y="37"/>
                  </a:lnTo>
                  <a:lnTo>
                    <a:pt x="1" y="33"/>
                  </a:lnTo>
                  <a:lnTo>
                    <a:pt x="0" y="30"/>
                  </a:lnTo>
                  <a:lnTo>
                    <a:pt x="1" y="26"/>
                  </a:lnTo>
                  <a:lnTo>
                    <a:pt x="1" y="23"/>
                  </a:lnTo>
                  <a:lnTo>
                    <a:pt x="2" y="20"/>
                  </a:lnTo>
                  <a:lnTo>
                    <a:pt x="4" y="17"/>
                  </a:lnTo>
                  <a:lnTo>
                    <a:pt x="6" y="15"/>
                  </a:lnTo>
                  <a:lnTo>
                    <a:pt x="18" y="4"/>
                  </a:lnTo>
                  <a:lnTo>
                    <a:pt x="20" y="3"/>
                  </a:lnTo>
                  <a:lnTo>
                    <a:pt x="21" y="2"/>
                  </a:lnTo>
                  <a:lnTo>
                    <a:pt x="23" y="1"/>
                  </a:lnTo>
                  <a:lnTo>
                    <a:pt x="26" y="0"/>
                  </a:lnTo>
                  <a:lnTo>
                    <a:pt x="28" y="0"/>
                  </a:lnTo>
                  <a:lnTo>
                    <a:pt x="30" y="0"/>
                  </a:lnTo>
                  <a:lnTo>
                    <a:pt x="33" y="0"/>
                  </a:lnTo>
                  <a:lnTo>
                    <a:pt x="36" y="0"/>
                  </a:lnTo>
                  <a:lnTo>
                    <a:pt x="38" y="1"/>
                  </a:lnTo>
                  <a:lnTo>
                    <a:pt x="41" y="1"/>
                  </a:lnTo>
                  <a:lnTo>
                    <a:pt x="44" y="2"/>
                  </a:lnTo>
                  <a:lnTo>
                    <a:pt x="47" y="4"/>
                  </a:lnTo>
                  <a:lnTo>
                    <a:pt x="51" y="5"/>
                  </a:lnTo>
                  <a:lnTo>
                    <a:pt x="54" y="7"/>
                  </a:lnTo>
                  <a:lnTo>
                    <a:pt x="57" y="9"/>
                  </a:lnTo>
                  <a:lnTo>
                    <a:pt x="60" y="11"/>
                  </a:lnTo>
                  <a:lnTo>
                    <a:pt x="66" y="5"/>
                  </a:lnTo>
                  <a:lnTo>
                    <a:pt x="72" y="33"/>
                  </a:lnTo>
                  <a:lnTo>
                    <a:pt x="42" y="28"/>
                  </a:lnTo>
                  <a:lnTo>
                    <a:pt x="48" y="22"/>
                  </a:lnTo>
                  <a:lnTo>
                    <a:pt x="43" y="19"/>
                  </a:lnTo>
                  <a:lnTo>
                    <a:pt x="38" y="16"/>
                  </a:lnTo>
                  <a:lnTo>
                    <a:pt x="34" y="14"/>
                  </a:lnTo>
                  <a:lnTo>
                    <a:pt x="30" y="12"/>
                  </a:lnTo>
                  <a:lnTo>
                    <a:pt x="25" y="11"/>
                  </a:lnTo>
                  <a:lnTo>
                    <a:pt x="23" y="11"/>
                  </a:lnTo>
                  <a:lnTo>
                    <a:pt x="21" y="11"/>
                  </a:lnTo>
                  <a:lnTo>
                    <a:pt x="19" y="10"/>
                  </a:lnTo>
                  <a:lnTo>
                    <a:pt x="18" y="11"/>
                  </a:lnTo>
                  <a:lnTo>
                    <a:pt x="16" y="11"/>
                  </a:lnTo>
                  <a:lnTo>
                    <a:pt x="14" y="11"/>
                  </a:lnTo>
                  <a:lnTo>
                    <a:pt x="13" y="14"/>
                  </a:lnTo>
                  <a:lnTo>
                    <a:pt x="13" y="17"/>
                  </a:lnTo>
                  <a:lnTo>
                    <a:pt x="13" y="20"/>
                  </a:lnTo>
                  <a:lnTo>
                    <a:pt x="13" y="23"/>
                  </a:lnTo>
                  <a:lnTo>
                    <a:pt x="13" y="26"/>
                  </a:lnTo>
                  <a:lnTo>
                    <a:pt x="14" y="30"/>
                  </a:lnTo>
                  <a:lnTo>
                    <a:pt x="15" y="33"/>
                  </a:lnTo>
                  <a:lnTo>
                    <a:pt x="16" y="37"/>
                  </a:lnTo>
                  <a:lnTo>
                    <a:pt x="18" y="40"/>
                  </a:lnTo>
                  <a:lnTo>
                    <a:pt x="20" y="44"/>
                  </a:lnTo>
                  <a:lnTo>
                    <a:pt x="22" y="48"/>
                  </a:lnTo>
                  <a:lnTo>
                    <a:pt x="24" y="51"/>
                  </a:lnTo>
                  <a:lnTo>
                    <a:pt x="27" y="55"/>
                  </a:lnTo>
                  <a:lnTo>
                    <a:pt x="30" y="59"/>
                  </a:lnTo>
                  <a:lnTo>
                    <a:pt x="33" y="63"/>
                  </a:lnTo>
                  <a:lnTo>
                    <a:pt x="36" y="66"/>
                  </a:lnTo>
                  <a:lnTo>
                    <a:pt x="23" y="77"/>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sp>
        <p:nvSpPr>
          <p:cNvPr id="1422422" name="Freeform 86"/>
          <p:cNvSpPr>
            <a:spLocks/>
          </p:cNvSpPr>
          <p:nvPr/>
        </p:nvSpPr>
        <p:spPr bwMode="auto">
          <a:xfrm>
            <a:off x="2463800" y="4903788"/>
            <a:ext cx="282575" cy="142875"/>
          </a:xfrm>
          <a:custGeom>
            <a:avLst/>
            <a:gdLst/>
            <a:ahLst/>
            <a:cxnLst>
              <a:cxn ang="0">
                <a:pos x="177" y="0"/>
              </a:cxn>
              <a:cxn ang="0">
                <a:pos x="138" y="44"/>
              </a:cxn>
              <a:cxn ang="0">
                <a:pos x="155" y="89"/>
              </a:cxn>
              <a:cxn ang="0">
                <a:pos x="0" y="36"/>
              </a:cxn>
            </a:cxnLst>
            <a:rect l="0" t="0" r="r" b="b"/>
            <a:pathLst>
              <a:path w="178" h="90">
                <a:moveTo>
                  <a:pt x="177" y="0"/>
                </a:moveTo>
                <a:lnTo>
                  <a:pt x="138" y="44"/>
                </a:lnTo>
                <a:lnTo>
                  <a:pt x="155" y="89"/>
                </a:lnTo>
                <a:lnTo>
                  <a:pt x="0" y="36"/>
                </a:lnTo>
              </a:path>
            </a:pathLst>
          </a:custGeom>
          <a:noFill/>
          <a:ln w="25400" cap="rnd" cmpd="sng">
            <a:solidFill>
              <a:srgbClr val="FF0000"/>
            </a:solidFill>
            <a:prstDash val="solid"/>
            <a:round/>
            <a:headEnd type="none" w="sm" len="sm"/>
            <a:tailEnd type="none" w="sm" len="sm"/>
          </a:ln>
          <a:effectLst/>
        </p:spPr>
        <p:txBody>
          <a:bodyPr/>
          <a:lstStyle/>
          <a:p>
            <a:endParaRPr lang="en-US"/>
          </a:p>
        </p:txBody>
      </p:sp>
      <p:sp>
        <p:nvSpPr>
          <p:cNvPr id="1422423" name="Line 87"/>
          <p:cNvSpPr>
            <a:spLocks noChangeShapeType="1"/>
          </p:cNvSpPr>
          <p:nvPr/>
        </p:nvSpPr>
        <p:spPr bwMode="auto">
          <a:xfrm>
            <a:off x="1651000" y="4679950"/>
            <a:ext cx="201613" cy="63500"/>
          </a:xfrm>
          <a:prstGeom prst="line">
            <a:avLst/>
          </a:prstGeom>
          <a:noFill/>
          <a:ln w="25400">
            <a:solidFill>
              <a:srgbClr val="FF0000"/>
            </a:solidFill>
            <a:round/>
            <a:headEnd type="none" w="sm" len="sm"/>
            <a:tailEnd type="none" w="sm" len="sm"/>
          </a:ln>
          <a:effectLst/>
        </p:spPr>
        <p:txBody>
          <a:bodyPr/>
          <a:lstStyle/>
          <a:p>
            <a:endParaRPr lang="en-US"/>
          </a:p>
        </p:txBody>
      </p:sp>
      <p:sp>
        <p:nvSpPr>
          <p:cNvPr id="1422424" name="Freeform 88"/>
          <p:cNvSpPr>
            <a:spLocks/>
          </p:cNvSpPr>
          <p:nvPr/>
        </p:nvSpPr>
        <p:spPr bwMode="auto">
          <a:xfrm>
            <a:off x="1595438" y="4721225"/>
            <a:ext cx="165100" cy="146050"/>
          </a:xfrm>
          <a:custGeom>
            <a:avLst/>
            <a:gdLst/>
            <a:ahLst/>
            <a:cxnLst>
              <a:cxn ang="0">
                <a:pos x="0" y="67"/>
              </a:cxn>
              <a:cxn ang="0">
                <a:pos x="73" y="91"/>
              </a:cxn>
              <a:cxn ang="0">
                <a:pos x="103" y="0"/>
              </a:cxn>
            </a:cxnLst>
            <a:rect l="0" t="0" r="r" b="b"/>
            <a:pathLst>
              <a:path w="104" h="92">
                <a:moveTo>
                  <a:pt x="0" y="67"/>
                </a:moveTo>
                <a:lnTo>
                  <a:pt x="73" y="91"/>
                </a:lnTo>
                <a:lnTo>
                  <a:pt x="103" y="0"/>
                </a:lnTo>
              </a:path>
            </a:pathLst>
          </a:custGeom>
          <a:noFill/>
          <a:ln w="25400" cap="rnd" cmpd="sng">
            <a:solidFill>
              <a:srgbClr val="FF0000"/>
            </a:solidFill>
            <a:prstDash val="solid"/>
            <a:round/>
            <a:headEnd type="none" w="sm" len="sm"/>
            <a:tailEnd type="none" w="sm" len="sm"/>
          </a:ln>
          <a:effectLst/>
        </p:spPr>
        <p:txBody>
          <a:bodyPr/>
          <a:lstStyle/>
          <a:p>
            <a:endParaRPr lang="en-US"/>
          </a:p>
        </p:txBody>
      </p:sp>
      <p:sp>
        <p:nvSpPr>
          <p:cNvPr id="1422425" name="Freeform 89"/>
          <p:cNvSpPr>
            <a:spLocks/>
          </p:cNvSpPr>
          <p:nvPr/>
        </p:nvSpPr>
        <p:spPr bwMode="auto">
          <a:xfrm>
            <a:off x="3016250" y="4860925"/>
            <a:ext cx="82550" cy="268288"/>
          </a:xfrm>
          <a:custGeom>
            <a:avLst/>
            <a:gdLst/>
            <a:ahLst/>
            <a:cxnLst>
              <a:cxn ang="0">
                <a:pos x="8" y="0"/>
              </a:cxn>
              <a:cxn ang="0">
                <a:pos x="51" y="54"/>
              </a:cxn>
              <a:cxn ang="0">
                <a:pos x="0" y="168"/>
              </a:cxn>
            </a:cxnLst>
            <a:rect l="0" t="0" r="r" b="b"/>
            <a:pathLst>
              <a:path w="52" h="169">
                <a:moveTo>
                  <a:pt x="8" y="0"/>
                </a:moveTo>
                <a:lnTo>
                  <a:pt x="51" y="54"/>
                </a:lnTo>
                <a:lnTo>
                  <a:pt x="0" y="168"/>
                </a:lnTo>
              </a:path>
            </a:pathLst>
          </a:custGeom>
          <a:noFill/>
          <a:ln w="25400" cap="rnd" cmpd="sng">
            <a:solidFill>
              <a:srgbClr val="FF0000"/>
            </a:solidFill>
            <a:prstDash val="solid"/>
            <a:round/>
            <a:headEnd type="none" w="sm" len="sm"/>
            <a:tailEnd type="none" w="sm" len="sm"/>
          </a:ln>
          <a:effectLst/>
        </p:spPr>
        <p:txBody>
          <a:bodyPr/>
          <a:lstStyle/>
          <a:p>
            <a:endParaRPr lang="en-US"/>
          </a:p>
        </p:txBody>
      </p:sp>
      <p:sp>
        <p:nvSpPr>
          <p:cNvPr id="1422426" name="Oval 90"/>
          <p:cNvSpPr>
            <a:spLocks noChangeArrowheads="1"/>
          </p:cNvSpPr>
          <p:nvPr/>
        </p:nvSpPr>
        <p:spPr bwMode="auto">
          <a:xfrm>
            <a:off x="2743200" y="4835525"/>
            <a:ext cx="325438" cy="174625"/>
          </a:xfrm>
          <a:prstGeom prst="ellipse">
            <a:avLst/>
          </a:prstGeom>
          <a:noFill/>
          <a:ln w="25400">
            <a:solidFill>
              <a:srgbClr val="FF0000"/>
            </a:solidFill>
            <a:round/>
            <a:headEnd/>
            <a:tailEnd/>
          </a:ln>
          <a:effectLst/>
        </p:spPr>
        <p:txBody>
          <a:bodyPr wrap="none" anchor="ctr"/>
          <a:lstStyle/>
          <a:p>
            <a:endParaRPr lang="en-US"/>
          </a:p>
        </p:txBody>
      </p:sp>
      <p:sp>
        <p:nvSpPr>
          <p:cNvPr id="1422427" name="Freeform 91"/>
          <p:cNvSpPr>
            <a:spLocks/>
          </p:cNvSpPr>
          <p:nvPr/>
        </p:nvSpPr>
        <p:spPr bwMode="auto">
          <a:xfrm>
            <a:off x="4202113" y="4408488"/>
            <a:ext cx="388937" cy="601662"/>
          </a:xfrm>
          <a:custGeom>
            <a:avLst/>
            <a:gdLst/>
            <a:ahLst/>
            <a:cxnLst>
              <a:cxn ang="0">
                <a:pos x="244" y="378"/>
              </a:cxn>
              <a:cxn ang="0">
                <a:pos x="90" y="252"/>
              </a:cxn>
              <a:cxn ang="0">
                <a:pos x="42" y="180"/>
              </a:cxn>
              <a:cxn ang="0">
                <a:pos x="0" y="0"/>
              </a:cxn>
            </a:cxnLst>
            <a:rect l="0" t="0" r="r" b="b"/>
            <a:pathLst>
              <a:path w="245" h="379">
                <a:moveTo>
                  <a:pt x="244" y="378"/>
                </a:moveTo>
                <a:lnTo>
                  <a:pt x="90" y="252"/>
                </a:lnTo>
                <a:lnTo>
                  <a:pt x="42" y="180"/>
                </a:lnTo>
                <a:lnTo>
                  <a:pt x="0" y="0"/>
                </a:lnTo>
              </a:path>
            </a:pathLst>
          </a:custGeom>
          <a:noFill/>
          <a:ln w="25400" cap="rnd" cmpd="sng">
            <a:solidFill>
              <a:srgbClr val="FF0000"/>
            </a:solidFill>
            <a:prstDash val="solid"/>
            <a:round/>
            <a:headEnd type="none" w="sm" len="sm"/>
            <a:tailEnd type="none" w="sm" len="sm"/>
          </a:ln>
          <a:effectLst/>
        </p:spPr>
        <p:txBody>
          <a:bodyPr/>
          <a:lstStyle/>
          <a:p>
            <a:endParaRPr lang="en-US"/>
          </a:p>
        </p:txBody>
      </p:sp>
      <p:sp>
        <p:nvSpPr>
          <p:cNvPr id="1422428" name="Rectangle 92"/>
          <p:cNvSpPr>
            <a:spLocks noChangeArrowheads="1"/>
          </p:cNvSpPr>
          <p:nvPr/>
        </p:nvSpPr>
        <p:spPr bwMode="auto">
          <a:xfrm rot="1140000">
            <a:off x="1422400" y="4746625"/>
            <a:ext cx="176213" cy="106363"/>
          </a:xfrm>
          <a:prstGeom prst="rect">
            <a:avLst/>
          </a:prstGeom>
          <a:solidFill>
            <a:schemeClr val="accent1"/>
          </a:solidFill>
          <a:ln w="12700">
            <a:solidFill>
              <a:schemeClr val="tx1"/>
            </a:solidFill>
            <a:miter lim="800000"/>
            <a:headEnd/>
            <a:tailEnd/>
          </a:ln>
          <a:effectLst/>
        </p:spPr>
        <p:txBody>
          <a:bodyPr wrap="none" anchor="ctr"/>
          <a:lstStyle/>
          <a:p>
            <a:endParaRPr lang="en-US"/>
          </a:p>
        </p:txBody>
      </p:sp>
      <p:sp>
        <p:nvSpPr>
          <p:cNvPr id="1422429" name="Rectangle 93"/>
          <p:cNvSpPr>
            <a:spLocks noChangeArrowheads="1"/>
          </p:cNvSpPr>
          <p:nvPr/>
        </p:nvSpPr>
        <p:spPr bwMode="auto">
          <a:xfrm rot="1140000">
            <a:off x="1474788" y="4597400"/>
            <a:ext cx="179387" cy="106363"/>
          </a:xfrm>
          <a:prstGeom prst="rect">
            <a:avLst/>
          </a:prstGeom>
          <a:solidFill>
            <a:schemeClr val="accent1"/>
          </a:solidFill>
          <a:ln w="12700">
            <a:solidFill>
              <a:schemeClr val="tx1"/>
            </a:solidFill>
            <a:miter lim="800000"/>
            <a:headEnd/>
            <a:tailEnd/>
          </a:ln>
          <a:effectLst/>
        </p:spPr>
        <p:txBody>
          <a:bodyPr wrap="none" anchor="ctr"/>
          <a:lstStyle/>
          <a:p>
            <a:endParaRPr lang="en-US"/>
          </a:p>
        </p:txBody>
      </p:sp>
      <p:sp>
        <p:nvSpPr>
          <p:cNvPr id="1422430" name="Rectangle 94"/>
          <p:cNvSpPr>
            <a:spLocks noChangeArrowheads="1"/>
          </p:cNvSpPr>
          <p:nvPr/>
        </p:nvSpPr>
        <p:spPr bwMode="auto">
          <a:xfrm rot="1140000">
            <a:off x="1831975" y="4805363"/>
            <a:ext cx="676275" cy="106362"/>
          </a:xfrm>
          <a:prstGeom prst="rect">
            <a:avLst/>
          </a:prstGeom>
          <a:solidFill>
            <a:schemeClr val="accent1"/>
          </a:solidFill>
          <a:ln w="12700">
            <a:solidFill>
              <a:schemeClr val="tx1"/>
            </a:solidFill>
            <a:miter lim="800000"/>
            <a:headEnd/>
            <a:tailEnd/>
          </a:ln>
          <a:effectLst/>
        </p:spPr>
        <p:txBody>
          <a:bodyPr wrap="none" anchor="ctr"/>
          <a:lstStyle/>
          <a:p>
            <a:endParaRPr lang="en-US"/>
          </a:p>
        </p:txBody>
      </p:sp>
      <p:sp>
        <p:nvSpPr>
          <p:cNvPr id="1422431" name="Rectangle 95"/>
          <p:cNvSpPr>
            <a:spLocks noChangeArrowheads="1"/>
          </p:cNvSpPr>
          <p:nvPr/>
        </p:nvSpPr>
        <p:spPr bwMode="auto">
          <a:xfrm>
            <a:off x="0" y="4495800"/>
            <a:ext cx="1381125" cy="192088"/>
          </a:xfrm>
          <a:prstGeom prst="rect">
            <a:avLst/>
          </a:prstGeom>
          <a:solidFill>
            <a:srgbClr val="CCFFFF"/>
          </a:solidFill>
          <a:ln w="9525">
            <a:solidFill>
              <a:schemeClr val="tx1"/>
            </a:solidFill>
            <a:miter lim="800000"/>
            <a:headEnd/>
            <a:tailEnd/>
          </a:ln>
          <a:effectLst/>
        </p:spPr>
        <p:txBody>
          <a:bodyPr lIns="0" tIns="0" rIns="0" bIns="0">
            <a:spAutoFit/>
          </a:bodyPr>
          <a:lstStyle/>
          <a:p>
            <a:pPr algn="l"/>
            <a:r>
              <a:rPr lang="en-US" sz="1200">
                <a:solidFill>
                  <a:srgbClr val="000000"/>
                </a:solidFill>
                <a:latin typeface="Arial" charset="0"/>
              </a:rPr>
              <a:t>  Polarized Source</a:t>
            </a:r>
          </a:p>
        </p:txBody>
      </p:sp>
      <p:sp>
        <p:nvSpPr>
          <p:cNvPr id="1422432" name="Rectangle 96"/>
          <p:cNvSpPr>
            <a:spLocks noChangeArrowheads="1"/>
          </p:cNvSpPr>
          <p:nvPr/>
        </p:nvSpPr>
        <p:spPr bwMode="auto">
          <a:xfrm>
            <a:off x="1630363" y="3979863"/>
            <a:ext cx="1271587" cy="317500"/>
          </a:xfrm>
          <a:prstGeom prst="rect">
            <a:avLst/>
          </a:prstGeom>
          <a:solidFill>
            <a:srgbClr val="FF00FF"/>
          </a:solidFill>
          <a:ln w="12700">
            <a:solidFill>
              <a:schemeClr val="tx1"/>
            </a:solidFill>
            <a:miter lim="800000"/>
            <a:headEnd/>
            <a:tailEnd/>
          </a:ln>
          <a:effectLst/>
        </p:spPr>
        <p:txBody>
          <a:bodyPr wrap="none" lIns="92075" tIns="46038" rIns="92075" bIns="46038">
            <a:spAutoFit/>
          </a:bodyPr>
          <a:lstStyle/>
          <a:p>
            <a:pPr algn="l"/>
            <a:r>
              <a:rPr lang="en-US" sz="1400">
                <a:solidFill>
                  <a:schemeClr val="tx1"/>
                </a:solidFill>
                <a:latin typeface="Arial" charset="0"/>
              </a:rPr>
              <a:t>Spin Rotators</a:t>
            </a:r>
          </a:p>
        </p:txBody>
      </p:sp>
      <p:grpSp>
        <p:nvGrpSpPr>
          <p:cNvPr id="1422433" name="Group 97"/>
          <p:cNvGrpSpPr>
            <a:grpSpLocks/>
          </p:cNvGrpSpPr>
          <p:nvPr/>
        </p:nvGrpSpPr>
        <p:grpSpPr bwMode="auto">
          <a:xfrm>
            <a:off x="3879850" y="4748213"/>
            <a:ext cx="225425" cy="123825"/>
            <a:chOff x="2444" y="2991"/>
            <a:chExt cx="142" cy="78"/>
          </a:xfrm>
        </p:grpSpPr>
        <p:sp>
          <p:nvSpPr>
            <p:cNvPr id="1422434" name="Oval 98"/>
            <p:cNvSpPr>
              <a:spLocks noChangeArrowheads="1"/>
            </p:cNvSpPr>
            <p:nvPr/>
          </p:nvSpPr>
          <p:spPr bwMode="auto">
            <a:xfrm rot="240000">
              <a:off x="2444" y="2991"/>
              <a:ext cx="142" cy="7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422435" name="Freeform 99"/>
            <p:cNvSpPr>
              <a:spLocks/>
            </p:cNvSpPr>
            <p:nvPr/>
          </p:nvSpPr>
          <p:spPr bwMode="auto">
            <a:xfrm>
              <a:off x="2476" y="2995"/>
              <a:ext cx="83" cy="63"/>
            </a:xfrm>
            <a:custGeom>
              <a:avLst/>
              <a:gdLst/>
              <a:ahLst/>
              <a:cxnLst>
                <a:cxn ang="0">
                  <a:pos x="1" y="48"/>
                </a:cxn>
                <a:cxn ang="0">
                  <a:pos x="3" y="37"/>
                </a:cxn>
                <a:cxn ang="0">
                  <a:pos x="7" y="27"/>
                </a:cxn>
                <a:cxn ang="0">
                  <a:pos x="11" y="18"/>
                </a:cxn>
                <a:cxn ang="0">
                  <a:pos x="15" y="12"/>
                </a:cxn>
                <a:cxn ang="0">
                  <a:pos x="17" y="9"/>
                </a:cxn>
                <a:cxn ang="0">
                  <a:pos x="20" y="6"/>
                </a:cxn>
                <a:cxn ang="0">
                  <a:pos x="23" y="4"/>
                </a:cxn>
                <a:cxn ang="0">
                  <a:pos x="26" y="2"/>
                </a:cxn>
                <a:cxn ang="0">
                  <a:pos x="29" y="1"/>
                </a:cxn>
                <a:cxn ang="0">
                  <a:pos x="31" y="0"/>
                </a:cxn>
                <a:cxn ang="0">
                  <a:pos x="35" y="0"/>
                </a:cxn>
                <a:cxn ang="0">
                  <a:pos x="52" y="2"/>
                </a:cxn>
                <a:cxn ang="0">
                  <a:pos x="56" y="3"/>
                </a:cxn>
                <a:cxn ang="0">
                  <a:pos x="60" y="5"/>
                </a:cxn>
                <a:cxn ang="0">
                  <a:pos x="63" y="8"/>
                </a:cxn>
                <a:cxn ang="0">
                  <a:pos x="66" y="13"/>
                </a:cxn>
                <a:cxn ang="0">
                  <a:pos x="69" y="18"/>
                </a:cxn>
                <a:cxn ang="0">
                  <a:pos x="71" y="24"/>
                </a:cxn>
                <a:cxn ang="0">
                  <a:pos x="73" y="31"/>
                </a:cxn>
                <a:cxn ang="0">
                  <a:pos x="74" y="38"/>
                </a:cxn>
                <a:cxn ang="0">
                  <a:pos x="66" y="62"/>
                </a:cxn>
                <a:cxn ang="0">
                  <a:pos x="58" y="36"/>
                </a:cxn>
                <a:cxn ang="0">
                  <a:pos x="56" y="25"/>
                </a:cxn>
                <a:cxn ang="0">
                  <a:pos x="54" y="18"/>
                </a:cxn>
                <a:cxn ang="0">
                  <a:pos x="52" y="14"/>
                </a:cxn>
                <a:cxn ang="0">
                  <a:pos x="50" y="10"/>
                </a:cxn>
                <a:cxn ang="0">
                  <a:pos x="48" y="7"/>
                </a:cxn>
                <a:cxn ang="0">
                  <a:pos x="45" y="4"/>
                </a:cxn>
                <a:cxn ang="0">
                  <a:pos x="42" y="4"/>
                </a:cxn>
                <a:cxn ang="0">
                  <a:pos x="37" y="8"/>
                </a:cxn>
                <a:cxn ang="0">
                  <a:pos x="32" y="13"/>
                </a:cxn>
                <a:cxn ang="0">
                  <a:pos x="28" y="19"/>
                </a:cxn>
                <a:cxn ang="0">
                  <a:pos x="24" y="26"/>
                </a:cxn>
                <a:cxn ang="0">
                  <a:pos x="21" y="33"/>
                </a:cxn>
                <a:cxn ang="0">
                  <a:pos x="19" y="42"/>
                </a:cxn>
                <a:cxn ang="0">
                  <a:pos x="17" y="51"/>
                </a:cxn>
                <a:cxn ang="0">
                  <a:pos x="0" y="54"/>
                </a:cxn>
              </a:cxnLst>
              <a:rect l="0" t="0" r="r" b="b"/>
              <a:pathLst>
                <a:path w="83" h="63">
                  <a:moveTo>
                    <a:pt x="0" y="54"/>
                  </a:moveTo>
                  <a:lnTo>
                    <a:pt x="1" y="48"/>
                  </a:lnTo>
                  <a:lnTo>
                    <a:pt x="2" y="42"/>
                  </a:lnTo>
                  <a:lnTo>
                    <a:pt x="3" y="37"/>
                  </a:lnTo>
                  <a:lnTo>
                    <a:pt x="5" y="32"/>
                  </a:lnTo>
                  <a:lnTo>
                    <a:pt x="7" y="27"/>
                  </a:lnTo>
                  <a:lnTo>
                    <a:pt x="9" y="22"/>
                  </a:lnTo>
                  <a:lnTo>
                    <a:pt x="11" y="18"/>
                  </a:lnTo>
                  <a:lnTo>
                    <a:pt x="14" y="14"/>
                  </a:lnTo>
                  <a:lnTo>
                    <a:pt x="15" y="12"/>
                  </a:lnTo>
                  <a:lnTo>
                    <a:pt x="16" y="11"/>
                  </a:lnTo>
                  <a:lnTo>
                    <a:pt x="17" y="9"/>
                  </a:lnTo>
                  <a:lnTo>
                    <a:pt x="19" y="8"/>
                  </a:lnTo>
                  <a:lnTo>
                    <a:pt x="20" y="6"/>
                  </a:lnTo>
                  <a:lnTo>
                    <a:pt x="21" y="5"/>
                  </a:lnTo>
                  <a:lnTo>
                    <a:pt x="23" y="4"/>
                  </a:lnTo>
                  <a:lnTo>
                    <a:pt x="24" y="3"/>
                  </a:lnTo>
                  <a:lnTo>
                    <a:pt x="26" y="2"/>
                  </a:lnTo>
                  <a:lnTo>
                    <a:pt x="27" y="2"/>
                  </a:lnTo>
                  <a:lnTo>
                    <a:pt x="29" y="1"/>
                  </a:lnTo>
                  <a:lnTo>
                    <a:pt x="30" y="0"/>
                  </a:lnTo>
                  <a:lnTo>
                    <a:pt x="31" y="0"/>
                  </a:lnTo>
                  <a:lnTo>
                    <a:pt x="33" y="0"/>
                  </a:lnTo>
                  <a:lnTo>
                    <a:pt x="35" y="0"/>
                  </a:lnTo>
                  <a:lnTo>
                    <a:pt x="36" y="0"/>
                  </a:lnTo>
                  <a:lnTo>
                    <a:pt x="52" y="2"/>
                  </a:lnTo>
                  <a:lnTo>
                    <a:pt x="54" y="2"/>
                  </a:lnTo>
                  <a:lnTo>
                    <a:pt x="56" y="3"/>
                  </a:lnTo>
                  <a:lnTo>
                    <a:pt x="58" y="4"/>
                  </a:lnTo>
                  <a:lnTo>
                    <a:pt x="60" y="5"/>
                  </a:lnTo>
                  <a:lnTo>
                    <a:pt x="62" y="7"/>
                  </a:lnTo>
                  <a:lnTo>
                    <a:pt x="63" y="8"/>
                  </a:lnTo>
                  <a:lnTo>
                    <a:pt x="65" y="10"/>
                  </a:lnTo>
                  <a:lnTo>
                    <a:pt x="66" y="13"/>
                  </a:lnTo>
                  <a:lnTo>
                    <a:pt x="68" y="15"/>
                  </a:lnTo>
                  <a:lnTo>
                    <a:pt x="69" y="18"/>
                  </a:lnTo>
                  <a:lnTo>
                    <a:pt x="70" y="21"/>
                  </a:lnTo>
                  <a:lnTo>
                    <a:pt x="71" y="24"/>
                  </a:lnTo>
                  <a:lnTo>
                    <a:pt x="72" y="27"/>
                  </a:lnTo>
                  <a:lnTo>
                    <a:pt x="73" y="31"/>
                  </a:lnTo>
                  <a:lnTo>
                    <a:pt x="74" y="34"/>
                  </a:lnTo>
                  <a:lnTo>
                    <a:pt x="74" y="38"/>
                  </a:lnTo>
                  <a:lnTo>
                    <a:pt x="82" y="39"/>
                  </a:lnTo>
                  <a:lnTo>
                    <a:pt x="66" y="62"/>
                  </a:lnTo>
                  <a:lnTo>
                    <a:pt x="49" y="35"/>
                  </a:lnTo>
                  <a:lnTo>
                    <a:pt x="58" y="36"/>
                  </a:lnTo>
                  <a:lnTo>
                    <a:pt x="57" y="30"/>
                  </a:lnTo>
                  <a:lnTo>
                    <a:pt x="56" y="25"/>
                  </a:lnTo>
                  <a:lnTo>
                    <a:pt x="55" y="21"/>
                  </a:lnTo>
                  <a:lnTo>
                    <a:pt x="54" y="18"/>
                  </a:lnTo>
                  <a:lnTo>
                    <a:pt x="53" y="16"/>
                  </a:lnTo>
                  <a:lnTo>
                    <a:pt x="52" y="14"/>
                  </a:lnTo>
                  <a:lnTo>
                    <a:pt x="51" y="12"/>
                  </a:lnTo>
                  <a:lnTo>
                    <a:pt x="50" y="10"/>
                  </a:lnTo>
                  <a:lnTo>
                    <a:pt x="49" y="9"/>
                  </a:lnTo>
                  <a:lnTo>
                    <a:pt x="48" y="7"/>
                  </a:lnTo>
                  <a:lnTo>
                    <a:pt x="46" y="5"/>
                  </a:lnTo>
                  <a:lnTo>
                    <a:pt x="45" y="4"/>
                  </a:lnTo>
                  <a:lnTo>
                    <a:pt x="44" y="3"/>
                  </a:lnTo>
                  <a:lnTo>
                    <a:pt x="42" y="4"/>
                  </a:lnTo>
                  <a:lnTo>
                    <a:pt x="39" y="6"/>
                  </a:lnTo>
                  <a:lnTo>
                    <a:pt x="37" y="8"/>
                  </a:lnTo>
                  <a:lnTo>
                    <a:pt x="35" y="10"/>
                  </a:lnTo>
                  <a:lnTo>
                    <a:pt x="32" y="13"/>
                  </a:lnTo>
                  <a:lnTo>
                    <a:pt x="30" y="16"/>
                  </a:lnTo>
                  <a:lnTo>
                    <a:pt x="28" y="19"/>
                  </a:lnTo>
                  <a:lnTo>
                    <a:pt x="26" y="22"/>
                  </a:lnTo>
                  <a:lnTo>
                    <a:pt x="24" y="26"/>
                  </a:lnTo>
                  <a:lnTo>
                    <a:pt x="23" y="29"/>
                  </a:lnTo>
                  <a:lnTo>
                    <a:pt x="21" y="33"/>
                  </a:lnTo>
                  <a:lnTo>
                    <a:pt x="20" y="38"/>
                  </a:lnTo>
                  <a:lnTo>
                    <a:pt x="19" y="42"/>
                  </a:lnTo>
                  <a:lnTo>
                    <a:pt x="18" y="47"/>
                  </a:lnTo>
                  <a:lnTo>
                    <a:pt x="17" y="51"/>
                  </a:lnTo>
                  <a:lnTo>
                    <a:pt x="16" y="56"/>
                  </a:lnTo>
                  <a:lnTo>
                    <a:pt x="0" y="54"/>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sp>
        <p:nvSpPr>
          <p:cNvPr id="1422436" name="Line 100"/>
          <p:cNvSpPr>
            <a:spLocks noChangeShapeType="1"/>
          </p:cNvSpPr>
          <p:nvPr/>
        </p:nvSpPr>
        <p:spPr bwMode="auto">
          <a:xfrm>
            <a:off x="3733800" y="4419600"/>
            <a:ext cx="144463" cy="3175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37" name="Line 101"/>
          <p:cNvSpPr>
            <a:spLocks noChangeShapeType="1"/>
          </p:cNvSpPr>
          <p:nvPr/>
        </p:nvSpPr>
        <p:spPr bwMode="auto">
          <a:xfrm flipV="1">
            <a:off x="2971800" y="3886200"/>
            <a:ext cx="609600" cy="1524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38" name="Line 102"/>
          <p:cNvSpPr>
            <a:spLocks noChangeShapeType="1"/>
          </p:cNvSpPr>
          <p:nvPr/>
        </p:nvSpPr>
        <p:spPr bwMode="auto">
          <a:xfrm flipV="1">
            <a:off x="2971800" y="3962400"/>
            <a:ext cx="1447800" cy="1524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39" name="Line 103"/>
          <p:cNvSpPr>
            <a:spLocks noChangeShapeType="1"/>
          </p:cNvSpPr>
          <p:nvPr/>
        </p:nvSpPr>
        <p:spPr bwMode="auto">
          <a:xfrm flipH="1">
            <a:off x="7010400" y="3048000"/>
            <a:ext cx="228600" cy="228600"/>
          </a:xfrm>
          <a:prstGeom prst="line">
            <a:avLst/>
          </a:prstGeom>
          <a:noFill/>
          <a:ln w="12700">
            <a:solidFill>
              <a:srgbClr val="FFFF99"/>
            </a:solidFill>
            <a:round/>
            <a:headEnd type="none" w="sm" len="sm"/>
            <a:tailEnd type="stealth" w="med" len="med"/>
          </a:ln>
          <a:effectLst/>
        </p:spPr>
        <p:txBody>
          <a:bodyPr/>
          <a:lstStyle/>
          <a:p>
            <a:endParaRPr lang="en-US"/>
          </a:p>
        </p:txBody>
      </p:sp>
      <p:grpSp>
        <p:nvGrpSpPr>
          <p:cNvPr id="1422440" name="Group 104"/>
          <p:cNvGrpSpPr>
            <a:grpSpLocks/>
          </p:cNvGrpSpPr>
          <p:nvPr/>
        </p:nvGrpSpPr>
        <p:grpSpPr bwMode="auto">
          <a:xfrm>
            <a:off x="4419600" y="5332413"/>
            <a:ext cx="155575" cy="153987"/>
            <a:chOff x="2834" y="3316"/>
            <a:chExt cx="98" cy="97"/>
          </a:xfrm>
        </p:grpSpPr>
        <p:sp>
          <p:nvSpPr>
            <p:cNvPr id="1422441" name="Oval 105"/>
            <p:cNvSpPr>
              <a:spLocks noChangeArrowheads="1"/>
            </p:cNvSpPr>
            <p:nvPr/>
          </p:nvSpPr>
          <p:spPr bwMode="auto">
            <a:xfrm rot="2640000">
              <a:off x="2834" y="3367"/>
              <a:ext cx="47" cy="46"/>
            </a:xfrm>
            <a:prstGeom prst="ellipse">
              <a:avLst/>
            </a:prstGeom>
            <a:solidFill>
              <a:srgbClr val="CC00CC"/>
            </a:solidFill>
            <a:ln w="12700">
              <a:solidFill>
                <a:schemeClr val="tx1"/>
              </a:solidFill>
              <a:round/>
              <a:headEnd/>
              <a:tailEnd/>
            </a:ln>
            <a:effectLst/>
          </p:spPr>
          <p:txBody>
            <a:bodyPr wrap="none" anchor="ctr"/>
            <a:lstStyle/>
            <a:p>
              <a:endParaRPr lang="en-US"/>
            </a:p>
          </p:txBody>
        </p:sp>
        <p:sp>
          <p:nvSpPr>
            <p:cNvPr id="1422442" name="Line 106"/>
            <p:cNvSpPr>
              <a:spLocks noChangeShapeType="1"/>
            </p:cNvSpPr>
            <p:nvPr/>
          </p:nvSpPr>
          <p:spPr bwMode="auto">
            <a:xfrm>
              <a:off x="2905" y="3370"/>
              <a:ext cx="1" cy="33"/>
            </a:xfrm>
            <a:prstGeom prst="line">
              <a:avLst/>
            </a:prstGeom>
            <a:noFill/>
            <a:ln w="12700">
              <a:solidFill>
                <a:srgbClr val="CC00CC"/>
              </a:solidFill>
              <a:round/>
              <a:headEnd type="none" w="sm" len="sm"/>
              <a:tailEnd type="none" w="sm" len="sm"/>
            </a:ln>
            <a:effectLst/>
          </p:spPr>
          <p:txBody>
            <a:bodyPr/>
            <a:lstStyle/>
            <a:p>
              <a:endParaRPr lang="en-US"/>
            </a:p>
          </p:txBody>
        </p:sp>
        <p:sp>
          <p:nvSpPr>
            <p:cNvPr id="1422443" name="Line 107"/>
            <p:cNvSpPr>
              <a:spLocks noChangeShapeType="1"/>
            </p:cNvSpPr>
            <p:nvPr/>
          </p:nvSpPr>
          <p:spPr bwMode="auto">
            <a:xfrm>
              <a:off x="2931" y="3370"/>
              <a:ext cx="1" cy="33"/>
            </a:xfrm>
            <a:prstGeom prst="line">
              <a:avLst/>
            </a:prstGeom>
            <a:noFill/>
            <a:ln w="12700">
              <a:solidFill>
                <a:srgbClr val="CC00CC"/>
              </a:solidFill>
              <a:round/>
              <a:headEnd type="none" w="sm" len="sm"/>
              <a:tailEnd type="none" w="sm" len="sm"/>
            </a:ln>
            <a:effectLst/>
          </p:spPr>
          <p:txBody>
            <a:bodyPr/>
            <a:lstStyle/>
            <a:p>
              <a:endParaRPr lang="en-US"/>
            </a:p>
          </p:txBody>
        </p:sp>
        <p:sp>
          <p:nvSpPr>
            <p:cNvPr id="1422444" name="Line 108"/>
            <p:cNvSpPr>
              <a:spLocks noChangeShapeType="1"/>
            </p:cNvSpPr>
            <p:nvPr/>
          </p:nvSpPr>
          <p:spPr bwMode="auto">
            <a:xfrm>
              <a:off x="2848" y="3341"/>
              <a:ext cx="32" cy="0"/>
            </a:xfrm>
            <a:prstGeom prst="line">
              <a:avLst/>
            </a:prstGeom>
            <a:noFill/>
            <a:ln w="12700">
              <a:solidFill>
                <a:srgbClr val="CC00CC"/>
              </a:solidFill>
              <a:round/>
              <a:headEnd type="none" w="sm" len="sm"/>
              <a:tailEnd type="none" w="sm" len="sm"/>
            </a:ln>
            <a:effectLst/>
          </p:spPr>
          <p:txBody>
            <a:bodyPr/>
            <a:lstStyle/>
            <a:p>
              <a:endParaRPr lang="en-US"/>
            </a:p>
          </p:txBody>
        </p:sp>
        <p:sp>
          <p:nvSpPr>
            <p:cNvPr id="1422445" name="Line 109"/>
            <p:cNvSpPr>
              <a:spLocks noChangeShapeType="1"/>
            </p:cNvSpPr>
            <p:nvPr/>
          </p:nvSpPr>
          <p:spPr bwMode="auto">
            <a:xfrm>
              <a:off x="2848" y="3316"/>
              <a:ext cx="32" cy="0"/>
            </a:xfrm>
            <a:prstGeom prst="line">
              <a:avLst/>
            </a:prstGeom>
            <a:noFill/>
            <a:ln w="12700">
              <a:solidFill>
                <a:srgbClr val="CC00CC"/>
              </a:solidFill>
              <a:round/>
              <a:headEnd type="none" w="sm" len="sm"/>
              <a:tailEnd type="none" w="sm" len="sm"/>
            </a:ln>
            <a:effectLst/>
          </p:spPr>
          <p:txBody>
            <a:bodyPr/>
            <a:lstStyle/>
            <a:p>
              <a:endParaRPr lang="en-US"/>
            </a:p>
          </p:txBody>
        </p:sp>
      </p:grpSp>
      <p:grpSp>
        <p:nvGrpSpPr>
          <p:cNvPr id="1422446" name="Group 110"/>
          <p:cNvGrpSpPr>
            <a:grpSpLocks/>
          </p:cNvGrpSpPr>
          <p:nvPr/>
        </p:nvGrpSpPr>
        <p:grpSpPr bwMode="auto">
          <a:xfrm>
            <a:off x="2808288" y="5033963"/>
            <a:ext cx="153987" cy="174625"/>
            <a:chOff x="1769" y="3171"/>
            <a:chExt cx="97" cy="110"/>
          </a:xfrm>
        </p:grpSpPr>
        <p:sp>
          <p:nvSpPr>
            <p:cNvPr id="1422447" name="Oval 111"/>
            <p:cNvSpPr>
              <a:spLocks noChangeArrowheads="1"/>
            </p:cNvSpPr>
            <p:nvPr/>
          </p:nvSpPr>
          <p:spPr bwMode="auto">
            <a:xfrm rot="6480000">
              <a:off x="1769" y="3186"/>
              <a:ext cx="46" cy="45"/>
            </a:xfrm>
            <a:prstGeom prst="ellipse">
              <a:avLst/>
            </a:prstGeom>
            <a:solidFill>
              <a:srgbClr val="CC00CC"/>
            </a:solidFill>
            <a:ln w="12700">
              <a:solidFill>
                <a:schemeClr val="tx1"/>
              </a:solidFill>
              <a:round/>
              <a:headEnd/>
              <a:tailEnd/>
            </a:ln>
            <a:effectLst/>
          </p:spPr>
          <p:txBody>
            <a:bodyPr wrap="none" anchor="ctr"/>
            <a:lstStyle/>
            <a:p>
              <a:endParaRPr lang="en-US"/>
            </a:p>
          </p:txBody>
        </p:sp>
        <p:sp>
          <p:nvSpPr>
            <p:cNvPr id="1422448" name="Line 112"/>
            <p:cNvSpPr>
              <a:spLocks noChangeShapeType="1"/>
            </p:cNvSpPr>
            <p:nvPr/>
          </p:nvSpPr>
          <p:spPr bwMode="auto">
            <a:xfrm flipH="1">
              <a:off x="1799" y="3244"/>
              <a:ext cx="28" cy="14"/>
            </a:xfrm>
            <a:prstGeom prst="line">
              <a:avLst/>
            </a:prstGeom>
            <a:noFill/>
            <a:ln w="12700">
              <a:solidFill>
                <a:srgbClr val="CC00CC"/>
              </a:solidFill>
              <a:round/>
              <a:headEnd type="none" w="sm" len="sm"/>
              <a:tailEnd type="none" w="sm" len="sm"/>
            </a:ln>
            <a:effectLst/>
          </p:spPr>
          <p:txBody>
            <a:bodyPr/>
            <a:lstStyle/>
            <a:p>
              <a:endParaRPr lang="en-US"/>
            </a:p>
          </p:txBody>
        </p:sp>
        <p:sp>
          <p:nvSpPr>
            <p:cNvPr id="1422449" name="Line 113"/>
            <p:cNvSpPr>
              <a:spLocks noChangeShapeType="1"/>
            </p:cNvSpPr>
            <p:nvPr/>
          </p:nvSpPr>
          <p:spPr bwMode="auto">
            <a:xfrm flipH="1">
              <a:off x="1811" y="3267"/>
              <a:ext cx="28" cy="14"/>
            </a:xfrm>
            <a:prstGeom prst="line">
              <a:avLst/>
            </a:prstGeom>
            <a:noFill/>
            <a:ln w="12700">
              <a:solidFill>
                <a:srgbClr val="CC00CC"/>
              </a:solidFill>
              <a:round/>
              <a:headEnd type="none" w="sm" len="sm"/>
              <a:tailEnd type="none" w="sm" len="sm"/>
            </a:ln>
            <a:effectLst/>
          </p:spPr>
          <p:txBody>
            <a:bodyPr/>
            <a:lstStyle/>
            <a:p>
              <a:endParaRPr lang="en-US"/>
            </a:p>
          </p:txBody>
        </p:sp>
        <p:sp>
          <p:nvSpPr>
            <p:cNvPr id="1422450" name="Line 114"/>
            <p:cNvSpPr>
              <a:spLocks noChangeShapeType="1"/>
            </p:cNvSpPr>
            <p:nvPr/>
          </p:nvSpPr>
          <p:spPr bwMode="auto">
            <a:xfrm>
              <a:off x="1829" y="3182"/>
              <a:ext cx="14" cy="28"/>
            </a:xfrm>
            <a:prstGeom prst="line">
              <a:avLst/>
            </a:prstGeom>
            <a:noFill/>
            <a:ln w="12700">
              <a:solidFill>
                <a:srgbClr val="CC00CC"/>
              </a:solidFill>
              <a:round/>
              <a:headEnd type="none" w="sm" len="sm"/>
              <a:tailEnd type="none" w="sm" len="sm"/>
            </a:ln>
            <a:effectLst/>
          </p:spPr>
          <p:txBody>
            <a:bodyPr/>
            <a:lstStyle/>
            <a:p>
              <a:endParaRPr lang="en-US"/>
            </a:p>
          </p:txBody>
        </p:sp>
        <p:sp>
          <p:nvSpPr>
            <p:cNvPr id="1422451" name="Line 115"/>
            <p:cNvSpPr>
              <a:spLocks noChangeShapeType="1"/>
            </p:cNvSpPr>
            <p:nvPr/>
          </p:nvSpPr>
          <p:spPr bwMode="auto">
            <a:xfrm>
              <a:off x="1852" y="3171"/>
              <a:ext cx="14" cy="28"/>
            </a:xfrm>
            <a:prstGeom prst="line">
              <a:avLst/>
            </a:prstGeom>
            <a:noFill/>
            <a:ln w="12700">
              <a:solidFill>
                <a:srgbClr val="CC00CC"/>
              </a:solidFill>
              <a:round/>
              <a:headEnd type="none" w="sm" len="sm"/>
              <a:tailEnd type="none" w="sm" len="sm"/>
            </a:ln>
            <a:effectLst/>
          </p:spPr>
          <p:txBody>
            <a:bodyPr/>
            <a:lstStyle/>
            <a:p>
              <a:endParaRPr lang="en-US"/>
            </a:p>
          </p:txBody>
        </p:sp>
      </p:grpSp>
      <p:grpSp>
        <p:nvGrpSpPr>
          <p:cNvPr id="1422452" name="Group 116"/>
          <p:cNvGrpSpPr>
            <a:grpSpLocks/>
          </p:cNvGrpSpPr>
          <p:nvPr/>
        </p:nvGrpSpPr>
        <p:grpSpPr bwMode="auto">
          <a:xfrm>
            <a:off x="4495800" y="2276475"/>
            <a:ext cx="144463" cy="188913"/>
            <a:chOff x="2832" y="1434"/>
            <a:chExt cx="91" cy="119"/>
          </a:xfrm>
        </p:grpSpPr>
        <p:sp>
          <p:nvSpPr>
            <p:cNvPr id="1422453" name="Oval 117"/>
            <p:cNvSpPr>
              <a:spLocks noChangeArrowheads="1"/>
            </p:cNvSpPr>
            <p:nvPr/>
          </p:nvSpPr>
          <p:spPr bwMode="auto">
            <a:xfrm>
              <a:off x="2832" y="1468"/>
              <a:ext cx="46" cy="46"/>
            </a:xfrm>
            <a:prstGeom prst="ellipse">
              <a:avLst/>
            </a:prstGeom>
            <a:solidFill>
              <a:srgbClr val="CC00CC"/>
            </a:solidFill>
            <a:ln w="12700">
              <a:solidFill>
                <a:schemeClr val="tx1"/>
              </a:solidFill>
              <a:round/>
              <a:headEnd/>
              <a:tailEnd/>
            </a:ln>
            <a:effectLst/>
          </p:spPr>
          <p:txBody>
            <a:bodyPr wrap="none" anchor="ctr"/>
            <a:lstStyle/>
            <a:p>
              <a:endParaRPr lang="en-US"/>
            </a:p>
          </p:txBody>
        </p:sp>
        <p:sp>
          <p:nvSpPr>
            <p:cNvPr id="1422454" name="Line 118"/>
            <p:cNvSpPr>
              <a:spLocks noChangeShapeType="1"/>
            </p:cNvSpPr>
            <p:nvPr/>
          </p:nvSpPr>
          <p:spPr bwMode="auto">
            <a:xfrm flipH="1">
              <a:off x="2878" y="1512"/>
              <a:ext cx="23" cy="23"/>
            </a:xfrm>
            <a:prstGeom prst="line">
              <a:avLst/>
            </a:prstGeom>
            <a:noFill/>
            <a:ln w="12700">
              <a:solidFill>
                <a:srgbClr val="CC00CC"/>
              </a:solidFill>
              <a:round/>
              <a:headEnd type="none" w="sm" len="sm"/>
              <a:tailEnd type="none" w="sm" len="sm"/>
            </a:ln>
            <a:effectLst/>
          </p:spPr>
          <p:txBody>
            <a:bodyPr/>
            <a:lstStyle/>
            <a:p>
              <a:endParaRPr lang="en-US"/>
            </a:p>
          </p:txBody>
        </p:sp>
        <p:sp>
          <p:nvSpPr>
            <p:cNvPr id="1422455" name="Line 119"/>
            <p:cNvSpPr>
              <a:spLocks noChangeShapeType="1"/>
            </p:cNvSpPr>
            <p:nvPr/>
          </p:nvSpPr>
          <p:spPr bwMode="auto">
            <a:xfrm flipH="1">
              <a:off x="2896" y="1530"/>
              <a:ext cx="23" cy="23"/>
            </a:xfrm>
            <a:prstGeom prst="line">
              <a:avLst/>
            </a:prstGeom>
            <a:noFill/>
            <a:ln w="12700">
              <a:solidFill>
                <a:srgbClr val="CC00CC"/>
              </a:solidFill>
              <a:round/>
              <a:headEnd type="none" w="sm" len="sm"/>
              <a:tailEnd type="none" w="sm" len="sm"/>
            </a:ln>
            <a:effectLst/>
          </p:spPr>
          <p:txBody>
            <a:bodyPr/>
            <a:lstStyle/>
            <a:p>
              <a:endParaRPr lang="en-US"/>
            </a:p>
          </p:txBody>
        </p:sp>
        <p:sp>
          <p:nvSpPr>
            <p:cNvPr id="1422456" name="Line 120"/>
            <p:cNvSpPr>
              <a:spLocks noChangeShapeType="1"/>
            </p:cNvSpPr>
            <p:nvPr/>
          </p:nvSpPr>
          <p:spPr bwMode="auto">
            <a:xfrm>
              <a:off x="2882" y="1452"/>
              <a:ext cx="23" cy="23"/>
            </a:xfrm>
            <a:prstGeom prst="line">
              <a:avLst/>
            </a:prstGeom>
            <a:noFill/>
            <a:ln w="12700">
              <a:solidFill>
                <a:srgbClr val="CC00CC"/>
              </a:solidFill>
              <a:round/>
              <a:headEnd type="none" w="sm" len="sm"/>
              <a:tailEnd type="none" w="sm" len="sm"/>
            </a:ln>
            <a:effectLst/>
          </p:spPr>
          <p:txBody>
            <a:bodyPr/>
            <a:lstStyle/>
            <a:p>
              <a:endParaRPr lang="en-US"/>
            </a:p>
          </p:txBody>
        </p:sp>
        <p:sp>
          <p:nvSpPr>
            <p:cNvPr id="1422457" name="Line 121"/>
            <p:cNvSpPr>
              <a:spLocks noChangeShapeType="1"/>
            </p:cNvSpPr>
            <p:nvPr/>
          </p:nvSpPr>
          <p:spPr bwMode="auto">
            <a:xfrm>
              <a:off x="2900" y="1434"/>
              <a:ext cx="23" cy="23"/>
            </a:xfrm>
            <a:prstGeom prst="line">
              <a:avLst/>
            </a:prstGeom>
            <a:noFill/>
            <a:ln w="12700">
              <a:solidFill>
                <a:srgbClr val="CC00CC"/>
              </a:solidFill>
              <a:round/>
              <a:headEnd type="none" w="sm" len="sm"/>
              <a:tailEnd type="none" w="sm" len="sm"/>
            </a:ln>
            <a:effectLst/>
          </p:spPr>
          <p:txBody>
            <a:bodyPr/>
            <a:lstStyle/>
            <a:p>
              <a:endParaRPr lang="en-US"/>
            </a:p>
          </p:txBody>
        </p:sp>
      </p:grpSp>
      <p:grpSp>
        <p:nvGrpSpPr>
          <p:cNvPr id="1422458" name="Group 122"/>
          <p:cNvGrpSpPr>
            <a:grpSpLocks/>
          </p:cNvGrpSpPr>
          <p:nvPr/>
        </p:nvGrpSpPr>
        <p:grpSpPr bwMode="auto">
          <a:xfrm>
            <a:off x="4397375" y="2151063"/>
            <a:ext cx="152400" cy="188912"/>
            <a:chOff x="2770" y="1355"/>
            <a:chExt cx="96" cy="119"/>
          </a:xfrm>
        </p:grpSpPr>
        <p:sp>
          <p:nvSpPr>
            <p:cNvPr id="1422459" name="Oval 123"/>
            <p:cNvSpPr>
              <a:spLocks noChangeArrowheads="1"/>
            </p:cNvSpPr>
            <p:nvPr/>
          </p:nvSpPr>
          <p:spPr bwMode="auto">
            <a:xfrm>
              <a:off x="2819" y="1396"/>
              <a:ext cx="47" cy="46"/>
            </a:xfrm>
            <a:prstGeom prst="ellipse">
              <a:avLst/>
            </a:prstGeom>
            <a:solidFill>
              <a:srgbClr val="CC00CC"/>
            </a:solidFill>
            <a:ln w="12700">
              <a:solidFill>
                <a:schemeClr val="tx1"/>
              </a:solidFill>
              <a:round/>
              <a:headEnd/>
              <a:tailEnd/>
            </a:ln>
            <a:effectLst/>
          </p:spPr>
          <p:txBody>
            <a:bodyPr wrap="none" anchor="ctr"/>
            <a:lstStyle/>
            <a:p>
              <a:endParaRPr lang="en-US"/>
            </a:p>
          </p:txBody>
        </p:sp>
        <p:sp>
          <p:nvSpPr>
            <p:cNvPr id="1422460" name="Line 124"/>
            <p:cNvSpPr>
              <a:spLocks noChangeShapeType="1"/>
            </p:cNvSpPr>
            <p:nvPr/>
          </p:nvSpPr>
          <p:spPr bwMode="auto">
            <a:xfrm flipV="1">
              <a:off x="2792" y="1373"/>
              <a:ext cx="23" cy="23"/>
            </a:xfrm>
            <a:prstGeom prst="line">
              <a:avLst/>
            </a:prstGeom>
            <a:noFill/>
            <a:ln w="12700">
              <a:solidFill>
                <a:srgbClr val="CC00CC"/>
              </a:solidFill>
              <a:round/>
              <a:headEnd type="none" w="sm" len="sm"/>
              <a:tailEnd type="none" w="sm" len="sm"/>
            </a:ln>
            <a:effectLst/>
          </p:spPr>
          <p:txBody>
            <a:bodyPr/>
            <a:lstStyle/>
            <a:p>
              <a:endParaRPr lang="en-US"/>
            </a:p>
          </p:txBody>
        </p:sp>
        <p:sp>
          <p:nvSpPr>
            <p:cNvPr id="1422461" name="Line 125"/>
            <p:cNvSpPr>
              <a:spLocks noChangeShapeType="1"/>
            </p:cNvSpPr>
            <p:nvPr/>
          </p:nvSpPr>
          <p:spPr bwMode="auto">
            <a:xfrm flipV="1">
              <a:off x="2774" y="1355"/>
              <a:ext cx="23" cy="23"/>
            </a:xfrm>
            <a:prstGeom prst="line">
              <a:avLst/>
            </a:prstGeom>
            <a:noFill/>
            <a:ln w="12700">
              <a:solidFill>
                <a:srgbClr val="CC00CC"/>
              </a:solidFill>
              <a:round/>
              <a:headEnd type="none" w="sm" len="sm"/>
              <a:tailEnd type="none" w="sm" len="sm"/>
            </a:ln>
            <a:effectLst/>
          </p:spPr>
          <p:txBody>
            <a:bodyPr/>
            <a:lstStyle/>
            <a:p>
              <a:endParaRPr lang="en-US"/>
            </a:p>
          </p:txBody>
        </p:sp>
        <p:sp>
          <p:nvSpPr>
            <p:cNvPr id="1422462" name="Line 126"/>
            <p:cNvSpPr>
              <a:spLocks noChangeShapeType="1"/>
            </p:cNvSpPr>
            <p:nvPr/>
          </p:nvSpPr>
          <p:spPr bwMode="auto">
            <a:xfrm flipH="1" flipV="1">
              <a:off x="2788" y="1433"/>
              <a:ext cx="23" cy="23"/>
            </a:xfrm>
            <a:prstGeom prst="line">
              <a:avLst/>
            </a:prstGeom>
            <a:noFill/>
            <a:ln w="12700">
              <a:solidFill>
                <a:srgbClr val="CC00CC"/>
              </a:solidFill>
              <a:round/>
              <a:headEnd type="none" w="sm" len="sm"/>
              <a:tailEnd type="none" w="sm" len="sm"/>
            </a:ln>
            <a:effectLst/>
          </p:spPr>
          <p:txBody>
            <a:bodyPr/>
            <a:lstStyle/>
            <a:p>
              <a:endParaRPr lang="en-US"/>
            </a:p>
          </p:txBody>
        </p:sp>
        <p:sp>
          <p:nvSpPr>
            <p:cNvPr id="1422463" name="Line 127"/>
            <p:cNvSpPr>
              <a:spLocks noChangeShapeType="1"/>
            </p:cNvSpPr>
            <p:nvPr/>
          </p:nvSpPr>
          <p:spPr bwMode="auto">
            <a:xfrm flipH="1" flipV="1">
              <a:off x="2770" y="1451"/>
              <a:ext cx="23" cy="23"/>
            </a:xfrm>
            <a:prstGeom prst="line">
              <a:avLst/>
            </a:prstGeom>
            <a:noFill/>
            <a:ln w="12700">
              <a:solidFill>
                <a:srgbClr val="CC00CC"/>
              </a:solidFill>
              <a:round/>
              <a:headEnd type="none" w="sm" len="sm"/>
              <a:tailEnd type="none" w="sm" len="sm"/>
            </a:ln>
            <a:effectLst/>
          </p:spPr>
          <p:txBody>
            <a:bodyPr/>
            <a:lstStyle/>
            <a:p>
              <a:endParaRPr lang="en-US"/>
            </a:p>
          </p:txBody>
        </p:sp>
      </p:grpSp>
      <p:sp>
        <p:nvSpPr>
          <p:cNvPr id="1422464" name="Rectangle 128"/>
          <p:cNvSpPr>
            <a:spLocks noChangeArrowheads="1"/>
          </p:cNvSpPr>
          <p:nvPr/>
        </p:nvSpPr>
        <p:spPr bwMode="auto">
          <a:xfrm>
            <a:off x="228600" y="5257800"/>
            <a:ext cx="1677988" cy="192088"/>
          </a:xfrm>
          <a:prstGeom prst="rect">
            <a:avLst/>
          </a:prstGeom>
          <a:solidFill>
            <a:srgbClr val="FF9900"/>
          </a:solidFill>
          <a:ln w="9525">
            <a:solidFill>
              <a:schemeClr val="tx1"/>
            </a:solidFill>
            <a:miter lim="800000"/>
            <a:headEnd/>
            <a:tailEnd/>
          </a:ln>
          <a:effectLst/>
        </p:spPr>
        <p:txBody>
          <a:bodyPr lIns="0" tIns="0" rIns="0" bIns="0">
            <a:spAutoFit/>
          </a:bodyPr>
          <a:lstStyle/>
          <a:p>
            <a:pPr algn="l"/>
            <a:r>
              <a:rPr lang="en-US" sz="1200">
                <a:solidFill>
                  <a:srgbClr val="000000"/>
                </a:solidFill>
                <a:latin typeface="Arial" charset="0"/>
              </a:rPr>
              <a:t>  200 MeV Polarimeter</a:t>
            </a:r>
          </a:p>
        </p:txBody>
      </p:sp>
      <p:sp>
        <p:nvSpPr>
          <p:cNvPr id="1422465" name="Rectangle 129"/>
          <p:cNvSpPr>
            <a:spLocks noChangeArrowheads="1"/>
          </p:cNvSpPr>
          <p:nvPr/>
        </p:nvSpPr>
        <p:spPr bwMode="auto">
          <a:xfrm>
            <a:off x="4419600" y="5903913"/>
            <a:ext cx="1905000" cy="192087"/>
          </a:xfrm>
          <a:prstGeom prst="rect">
            <a:avLst/>
          </a:prstGeom>
          <a:solidFill>
            <a:srgbClr val="FF9900"/>
          </a:solidFill>
          <a:ln w="9525">
            <a:solidFill>
              <a:schemeClr val="tx1"/>
            </a:solidFill>
            <a:miter lim="800000"/>
            <a:headEnd/>
            <a:tailEnd/>
          </a:ln>
          <a:effectLst/>
        </p:spPr>
        <p:txBody>
          <a:bodyPr lIns="0" tIns="0" rIns="0" bIns="0">
            <a:spAutoFit/>
          </a:bodyPr>
          <a:lstStyle/>
          <a:p>
            <a:pPr algn="l"/>
            <a:r>
              <a:rPr lang="en-US" sz="1200">
                <a:solidFill>
                  <a:srgbClr val="000000"/>
                </a:solidFill>
                <a:latin typeface="Arial" charset="0"/>
              </a:rPr>
              <a:t> AGS Internal Polarimeter</a:t>
            </a:r>
          </a:p>
        </p:txBody>
      </p:sp>
      <p:sp>
        <p:nvSpPr>
          <p:cNvPr id="1422466" name="Rectangle 130"/>
          <p:cNvSpPr>
            <a:spLocks noChangeArrowheads="1"/>
          </p:cNvSpPr>
          <p:nvPr/>
        </p:nvSpPr>
        <p:spPr bwMode="auto">
          <a:xfrm>
            <a:off x="3756025" y="5500688"/>
            <a:ext cx="144463" cy="85725"/>
          </a:xfrm>
          <a:prstGeom prst="rect">
            <a:avLst/>
          </a:prstGeom>
          <a:solidFill>
            <a:srgbClr val="33CC33"/>
          </a:solidFill>
          <a:ln w="12700">
            <a:solidFill>
              <a:srgbClr val="000000"/>
            </a:solidFill>
            <a:miter lim="800000"/>
            <a:headEnd/>
            <a:tailEnd/>
          </a:ln>
          <a:effectLst/>
        </p:spPr>
        <p:txBody>
          <a:bodyPr wrap="none" anchor="ctr"/>
          <a:lstStyle/>
          <a:p>
            <a:endParaRPr lang="en-US"/>
          </a:p>
        </p:txBody>
      </p:sp>
      <p:sp>
        <p:nvSpPr>
          <p:cNvPr id="1422467" name="Rectangle 131"/>
          <p:cNvSpPr>
            <a:spLocks noChangeArrowheads="1"/>
          </p:cNvSpPr>
          <p:nvPr/>
        </p:nvSpPr>
        <p:spPr bwMode="auto">
          <a:xfrm>
            <a:off x="2590800" y="5684838"/>
            <a:ext cx="923925" cy="192087"/>
          </a:xfrm>
          <a:prstGeom prst="rect">
            <a:avLst/>
          </a:prstGeom>
          <a:solidFill>
            <a:srgbClr val="CCFFFF"/>
          </a:solidFill>
          <a:ln w="9525">
            <a:solidFill>
              <a:schemeClr val="tx1"/>
            </a:solidFill>
            <a:miter lim="800000"/>
            <a:headEnd/>
            <a:tailEnd/>
          </a:ln>
          <a:effectLst/>
        </p:spPr>
        <p:txBody>
          <a:bodyPr lIns="0" tIns="0" rIns="0" bIns="0">
            <a:spAutoFit/>
          </a:bodyPr>
          <a:lstStyle/>
          <a:p>
            <a:pPr algn="l"/>
            <a:r>
              <a:rPr lang="en-US" sz="1200">
                <a:solidFill>
                  <a:srgbClr val="000000"/>
                </a:solidFill>
                <a:latin typeface="Arial" charset="0"/>
              </a:rPr>
              <a:t>  Rf Dipole</a:t>
            </a:r>
          </a:p>
        </p:txBody>
      </p:sp>
      <p:sp>
        <p:nvSpPr>
          <p:cNvPr id="1422468" name="Line 132"/>
          <p:cNvSpPr>
            <a:spLocks noChangeShapeType="1"/>
          </p:cNvSpPr>
          <p:nvPr/>
        </p:nvSpPr>
        <p:spPr bwMode="auto">
          <a:xfrm flipV="1">
            <a:off x="3581400" y="5638800"/>
            <a:ext cx="228600" cy="1524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69" name="Line 133"/>
          <p:cNvSpPr>
            <a:spLocks noChangeShapeType="1"/>
          </p:cNvSpPr>
          <p:nvPr/>
        </p:nvSpPr>
        <p:spPr bwMode="auto">
          <a:xfrm flipH="1" flipV="1">
            <a:off x="4572000" y="5486400"/>
            <a:ext cx="381000" cy="3810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70" name="Line 134"/>
          <p:cNvSpPr>
            <a:spLocks noChangeShapeType="1"/>
          </p:cNvSpPr>
          <p:nvPr/>
        </p:nvSpPr>
        <p:spPr bwMode="auto">
          <a:xfrm flipV="1">
            <a:off x="1905000" y="5105400"/>
            <a:ext cx="838200" cy="1524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71" name="Rectangle 135"/>
          <p:cNvSpPr>
            <a:spLocks noChangeArrowheads="1"/>
          </p:cNvSpPr>
          <p:nvPr/>
        </p:nvSpPr>
        <p:spPr bwMode="auto">
          <a:xfrm>
            <a:off x="5943600" y="1562100"/>
            <a:ext cx="2286000" cy="287338"/>
          </a:xfrm>
          <a:prstGeom prst="rect">
            <a:avLst/>
          </a:prstGeom>
          <a:solidFill>
            <a:srgbClr val="FF9900"/>
          </a:solidFill>
          <a:ln w="12700">
            <a:solidFill>
              <a:schemeClr val="tx1"/>
            </a:solidFill>
            <a:miter lim="800000"/>
            <a:headEnd/>
            <a:tailEnd/>
          </a:ln>
          <a:effectLst/>
        </p:spPr>
        <p:txBody>
          <a:bodyPr lIns="0" tIns="0" rIns="0" bIns="0" anchor="ctr" anchorCtr="1">
            <a:spAutoFit/>
          </a:bodyPr>
          <a:lstStyle/>
          <a:p>
            <a:pPr algn="l"/>
            <a:r>
              <a:rPr lang="en-US" sz="1800">
                <a:solidFill>
                  <a:srgbClr val="000000"/>
                </a:solidFill>
                <a:latin typeface="Arial" charset="0"/>
              </a:rPr>
              <a:t> </a:t>
            </a:r>
            <a:r>
              <a:rPr lang="en-US" sz="1600">
                <a:solidFill>
                  <a:srgbClr val="000000"/>
                </a:solidFill>
                <a:latin typeface="Arial" charset="0"/>
              </a:rPr>
              <a:t>RHIC pC Polarimeters</a:t>
            </a:r>
          </a:p>
        </p:txBody>
      </p:sp>
      <p:grpSp>
        <p:nvGrpSpPr>
          <p:cNvPr id="1422472" name="Group 136"/>
          <p:cNvGrpSpPr>
            <a:grpSpLocks/>
          </p:cNvGrpSpPr>
          <p:nvPr/>
        </p:nvGrpSpPr>
        <p:grpSpPr bwMode="auto">
          <a:xfrm>
            <a:off x="6216650" y="2465388"/>
            <a:ext cx="139700" cy="223837"/>
            <a:chOff x="3916" y="1553"/>
            <a:chExt cx="88" cy="141"/>
          </a:xfrm>
        </p:grpSpPr>
        <p:sp>
          <p:nvSpPr>
            <p:cNvPr id="1422473" name="Oval 137"/>
            <p:cNvSpPr>
              <a:spLocks noChangeArrowheads="1"/>
            </p:cNvSpPr>
            <p:nvPr/>
          </p:nvSpPr>
          <p:spPr bwMode="auto">
            <a:xfrm rot="9540000">
              <a:off x="3939" y="1600"/>
              <a:ext cx="45" cy="46"/>
            </a:xfrm>
            <a:prstGeom prst="ellipse">
              <a:avLst/>
            </a:prstGeom>
            <a:solidFill>
              <a:srgbClr val="CC00CC"/>
            </a:solidFill>
            <a:ln w="12700">
              <a:solidFill>
                <a:schemeClr val="tx1"/>
              </a:solidFill>
              <a:round/>
              <a:headEnd/>
              <a:tailEnd/>
            </a:ln>
            <a:effectLst/>
          </p:spPr>
          <p:txBody>
            <a:bodyPr wrap="none" anchor="ctr"/>
            <a:lstStyle/>
            <a:p>
              <a:endParaRPr lang="en-US"/>
            </a:p>
          </p:txBody>
        </p:sp>
        <p:grpSp>
          <p:nvGrpSpPr>
            <p:cNvPr id="1422474" name="Group 138"/>
            <p:cNvGrpSpPr>
              <a:grpSpLocks/>
            </p:cNvGrpSpPr>
            <p:nvPr/>
          </p:nvGrpSpPr>
          <p:grpSpPr bwMode="auto">
            <a:xfrm>
              <a:off x="3916" y="1658"/>
              <a:ext cx="40" cy="36"/>
              <a:chOff x="3916" y="1658"/>
              <a:chExt cx="40" cy="36"/>
            </a:xfrm>
          </p:grpSpPr>
          <p:sp>
            <p:nvSpPr>
              <p:cNvPr id="1422475" name="Line 139"/>
              <p:cNvSpPr>
                <a:spLocks noChangeShapeType="1"/>
              </p:cNvSpPr>
              <p:nvPr/>
            </p:nvSpPr>
            <p:spPr bwMode="auto">
              <a:xfrm flipH="1" flipV="1">
                <a:off x="3927" y="1658"/>
                <a:ext cx="29" cy="13"/>
              </a:xfrm>
              <a:prstGeom prst="line">
                <a:avLst/>
              </a:prstGeom>
              <a:noFill/>
              <a:ln w="12700">
                <a:solidFill>
                  <a:srgbClr val="CC00CC"/>
                </a:solidFill>
                <a:round/>
                <a:headEnd type="none" w="sm" len="sm"/>
                <a:tailEnd type="none" w="sm" len="sm"/>
              </a:ln>
              <a:effectLst/>
            </p:spPr>
            <p:txBody>
              <a:bodyPr/>
              <a:lstStyle/>
              <a:p>
                <a:endParaRPr lang="en-US"/>
              </a:p>
            </p:txBody>
          </p:sp>
          <p:sp>
            <p:nvSpPr>
              <p:cNvPr id="1422476" name="Line 140"/>
              <p:cNvSpPr>
                <a:spLocks noChangeShapeType="1"/>
              </p:cNvSpPr>
              <p:nvPr/>
            </p:nvSpPr>
            <p:spPr bwMode="auto">
              <a:xfrm flipH="1" flipV="1">
                <a:off x="3916" y="1681"/>
                <a:ext cx="29" cy="13"/>
              </a:xfrm>
              <a:prstGeom prst="line">
                <a:avLst/>
              </a:prstGeom>
              <a:noFill/>
              <a:ln w="12700">
                <a:solidFill>
                  <a:srgbClr val="CC00CC"/>
                </a:solidFill>
                <a:round/>
                <a:headEnd type="none" w="sm" len="sm"/>
                <a:tailEnd type="none" w="sm" len="sm"/>
              </a:ln>
              <a:effectLst/>
            </p:spPr>
            <p:txBody>
              <a:bodyPr/>
              <a:lstStyle/>
              <a:p>
                <a:endParaRPr lang="en-US"/>
              </a:p>
            </p:txBody>
          </p:sp>
        </p:grpSp>
        <p:grpSp>
          <p:nvGrpSpPr>
            <p:cNvPr id="1422477" name="Group 141"/>
            <p:cNvGrpSpPr>
              <a:grpSpLocks/>
            </p:cNvGrpSpPr>
            <p:nvPr/>
          </p:nvGrpSpPr>
          <p:grpSpPr bwMode="auto">
            <a:xfrm>
              <a:off x="3964" y="1553"/>
              <a:ext cx="40" cy="36"/>
              <a:chOff x="3964" y="1553"/>
              <a:chExt cx="40" cy="36"/>
            </a:xfrm>
          </p:grpSpPr>
          <p:sp>
            <p:nvSpPr>
              <p:cNvPr id="1422478" name="Line 142"/>
              <p:cNvSpPr>
                <a:spLocks noChangeShapeType="1"/>
              </p:cNvSpPr>
              <p:nvPr/>
            </p:nvSpPr>
            <p:spPr bwMode="auto">
              <a:xfrm flipH="1" flipV="1">
                <a:off x="3975" y="1553"/>
                <a:ext cx="29" cy="13"/>
              </a:xfrm>
              <a:prstGeom prst="line">
                <a:avLst/>
              </a:prstGeom>
              <a:noFill/>
              <a:ln w="12700">
                <a:solidFill>
                  <a:srgbClr val="CC00CC"/>
                </a:solidFill>
                <a:round/>
                <a:headEnd type="none" w="sm" len="sm"/>
                <a:tailEnd type="none" w="sm" len="sm"/>
              </a:ln>
              <a:effectLst/>
            </p:spPr>
            <p:txBody>
              <a:bodyPr/>
              <a:lstStyle/>
              <a:p>
                <a:endParaRPr lang="en-US"/>
              </a:p>
            </p:txBody>
          </p:sp>
          <p:sp>
            <p:nvSpPr>
              <p:cNvPr id="1422479" name="Line 143"/>
              <p:cNvSpPr>
                <a:spLocks noChangeShapeType="1"/>
              </p:cNvSpPr>
              <p:nvPr/>
            </p:nvSpPr>
            <p:spPr bwMode="auto">
              <a:xfrm flipH="1" flipV="1">
                <a:off x="3964" y="1576"/>
                <a:ext cx="29" cy="13"/>
              </a:xfrm>
              <a:prstGeom prst="line">
                <a:avLst/>
              </a:prstGeom>
              <a:noFill/>
              <a:ln w="12700">
                <a:solidFill>
                  <a:srgbClr val="CC00CC"/>
                </a:solidFill>
                <a:round/>
                <a:headEnd type="none" w="sm" len="sm"/>
                <a:tailEnd type="none" w="sm" len="sm"/>
              </a:ln>
              <a:effectLst/>
            </p:spPr>
            <p:txBody>
              <a:bodyPr/>
              <a:lstStyle/>
              <a:p>
                <a:endParaRPr lang="en-US"/>
              </a:p>
            </p:txBody>
          </p:sp>
        </p:grpSp>
      </p:grpSp>
      <p:grpSp>
        <p:nvGrpSpPr>
          <p:cNvPr id="1422480" name="Group 144"/>
          <p:cNvGrpSpPr>
            <a:grpSpLocks/>
          </p:cNvGrpSpPr>
          <p:nvPr/>
        </p:nvGrpSpPr>
        <p:grpSpPr bwMode="auto">
          <a:xfrm>
            <a:off x="2438400" y="1600200"/>
            <a:ext cx="2971800" cy="609600"/>
            <a:chOff x="1536" y="1008"/>
            <a:chExt cx="1872" cy="384"/>
          </a:xfrm>
        </p:grpSpPr>
        <p:sp>
          <p:nvSpPr>
            <p:cNvPr id="1422481" name="Line 145"/>
            <p:cNvSpPr>
              <a:spLocks noChangeShapeType="1"/>
            </p:cNvSpPr>
            <p:nvPr/>
          </p:nvSpPr>
          <p:spPr bwMode="auto">
            <a:xfrm>
              <a:off x="2543" y="1232"/>
              <a:ext cx="97" cy="16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82" name="Rectangle 146"/>
            <p:cNvSpPr>
              <a:spLocks noChangeArrowheads="1"/>
            </p:cNvSpPr>
            <p:nvPr/>
          </p:nvSpPr>
          <p:spPr bwMode="auto">
            <a:xfrm>
              <a:off x="1536" y="1008"/>
              <a:ext cx="1872" cy="181"/>
            </a:xfrm>
            <a:prstGeom prst="rect">
              <a:avLst/>
            </a:prstGeom>
            <a:solidFill>
              <a:srgbClr val="FF9900"/>
            </a:solidFill>
            <a:ln w="12700">
              <a:solidFill>
                <a:schemeClr val="tx1"/>
              </a:solidFill>
              <a:miter lim="800000"/>
              <a:headEnd/>
              <a:tailEnd/>
            </a:ln>
            <a:effectLst/>
          </p:spPr>
          <p:txBody>
            <a:bodyPr lIns="0" tIns="0" rIns="0" bIns="0">
              <a:spAutoFit/>
            </a:bodyPr>
            <a:lstStyle/>
            <a:p>
              <a:pPr algn="l"/>
              <a:r>
                <a:rPr lang="en-US" sz="1800">
                  <a:solidFill>
                    <a:schemeClr val="tx1"/>
                  </a:solidFill>
                  <a:latin typeface="Arial" charset="0"/>
                </a:rPr>
                <a:t> </a:t>
              </a:r>
              <a:r>
                <a:rPr lang="en-US" sz="1600">
                  <a:solidFill>
                    <a:schemeClr val="tx1"/>
                  </a:solidFill>
                  <a:latin typeface="Arial" charset="0"/>
                </a:rPr>
                <a:t>Absolute Polarimeter (H jet)</a:t>
              </a:r>
            </a:p>
          </p:txBody>
        </p:sp>
      </p:grpSp>
      <p:sp>
        <p:nvSpPr>
          <p:cNvPr id="1422483" name="Line 147"/>
          <p:cNvSpPr>
            <a:spLocks noChangeShapeType="1"/>
          </p:cNvSpPr>
          <p:nvPr/>
        </p:nvSpPr>
        <p:spPr bwMode="auto">
          <a:xfrm flipH="1">
            <a:off x="4648200" y="1905000"/>
            <a:ext cx="1295400" cy="3048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84" name="Rectangle 148"/>
          <p:cNvSpPr>
            <a:spLocks noChangeArrowheads="1"/>
          </p:cNvSpPr>
          <p:nvPr/>
        </p:nvSpPr>
        <p:spPr bwMode="auto">
          <a:xfrm>
            <a:off x="1892300" y="3200400"/>
            <a:ext cx="881063" cy="366713"/>
          </a:xfrm>
          <a:prstGeom prst="rect">
            <a:avLst/>
          </a:prstGeom>
          <a:noFill/>
          <a:ln w="9525">
            <a:noFill/>
            <a:miter lim="800000"/>
            <a:headEnd/>
            <a:tailEnd/>
          </a:ln>
          <a:effectLst/>
        </p:spPr>
        <p:txBody>
          <a:bodyPr wrap="none" lIns="92075" tIns="46038" rIns="92075" bIns="46038">
            <a:spAutoFit/>
          </a:bodyPr>
          <a:lstStyle/>
          <a:p>
            <a:pPr algn="l" eaLnBrk="1" hangingPunct="1"/>
            <a:r>
              <a:rPr lang="en-US" sz="1800" b="1">
                <a:latin typeface="Arial" charset="0"/>
              </a:rPr>
              <a:t>P</a:t>
            </a:r>
            <a:r>
              <a:rPr lang="en-US" sz="1400" b="1">
                <a:latin typeface="Arial" charset="0"/>
              </a:rPr>
              <a:t>HENIX</a:t>
            </a:r>
          </a:p>
        </p:txBody>
      </p:sp>
      <p:sp>
        <p:nvSpPr>
          <p:cNvPr id="1422485" name="Rectangle 149"/>
          <p:cNvSpPr>
            <a:spLocks noChangeArrowheads="1"/>
          </p:cNvSpPr>
          <p:nvPr/>
        </p:nvSpPr>
        <p:spPr bwMode="auto">
          <a:xfrm>
            <a:off x="1130300" y="2286000"/>
            <a:ext cx="989013" cy="366713"/>
          </a:xfrm>
          <a:prstGeom prst="rect">
            <a:avLst/>
          </a:prstGeom>
          <a:noFill/>
          <a:ln w="9525">
            <a:noFill/>
            <a:miter lim="800000"/>
            <a:headEnd/>
            <a:tailEnd/>
          </a:ln>
          <a:effectLst/>
        </p:spPr>
        <p:txBody>
          <a:bodyPr wrap="none" lIns="92075" tIns="46038" rIns="92075" bIns="46038">
            <a:spAutoFit/>
          </a:bodyPr>
          <a:lstStyle/>
          <a:p>
            <a:pPr algn="l" eaLnBrk="1" hangingPunct="1"/>
            <a:r>
              <a:rPr lang="en-US" sz="1800" b="1">
                <a:latin typeface="Arial" charset="0"/>
              </a:rPr>
              <a:t>P</a:t>
            </a:r>
            <a:r>
              <a:rPr lang="en-US" sz="1400" b="1">
                <a:latin typeface="Arial" charset="0"/>
              </a:rPr>
              <a:t>HOBOS</a:t>
            </a:r>
          </a:p>
        </p:txBody>
      </p:sp>
      <p:sp>
        <p:nvSpPr>
          <p:cNvPr id="1422486" name="Rectangle 150"/>
          <p:cNvSpPr>
            <a:spLocks noChangeArrowheads="1"/>
          </p:cNvSpPr>
          <p:nvPr/>
        </p:nvSpPr>
        <p:spPr bwMode="auto">
          <a:xfrm>
            <a:off x="6324600" y="2209800"/>
            <a:ext cx="1803400" cy="366713"/>
          </a:xfrm>
          <a:prstGeom prst="rect">
            <a:avLst/>
          </a:prstGeom>
          <a:noFill/>
          <a:ln w="9525">
            <a:noFill/>
            <a:miter lim="800000"/>
            <a:headEnd/>
            <a:tailEnd/>
          </a:ln>
          <a:effectLst/>
        </p:spPr>
        <p:txBody>
          <a:bodyPr wrap="none" lIns="92075" tIns="46038" rIns="92075" bIns="46038">
            <a:spAutoFit/>
          </a:bodyPr>
          <a:lstStyle/>
          <a:p>
            <a:pPr algn="l" eaLnBrk="1" hangingPunct="1"/>
            <a:r>
              <a:rPr lang="en-US" sz="1800" b="1">
                <a:latin typeface="Arial" charset="0"/>
              </a:rPr>
              <a:t>B</a:t>
            </a:r>
            <a:r>
              <a:rPr lang="en-US" sz="1400" b="1">
                <a:latin typeface="Arial" charset="0"/>
              </a:rPr>
              <a:t>RAHMS &amp; PP2PP</a:t>
            </a:r>
          </a:p>
        </p:txBody>
      </p:sp>
      <p:sp>
        <p:nvSpPr>
          <p:cNvPr id="1422487" name="Rectangle 151"/>
          <p:cNvSpPr>
            <a:spLocks noChangeArrowheads="1"/>
          </p:cNvSpPr>
          <p:nvPr/>
        </p:nvSpPr>
        <p:spPr bwMode="auto">
          <a:xfrm>
            <a:off x="3873500" y="3429000"/>
            <a:ext cx="701675" cy="366713"/>
          </a:xfrm>
          <a:prstGeom prst="rect">
            <a:avLst/>
          </a:prstGeom>
          <a:noFill/>
          <a:ln w="9525">
            <a:noFill/>
            <a:miter lim="800000"/>
            <a:headEnd/>
            <a:tailEnd/>
          </a:ln>
          <a:effectLst/>
        </p:spPr>
        <p:txBody>
          <a:bodyPr wrap="none" lIns="92075" tIns="46038" rIns="92075" bIns="46038">
            <a:spAutoFit/>
          </a:bodyPr>
          <a:lstStyle/>
          <a:p>
            <a:pPr algn="l" eaLnBrk="1" hangingPunct="1"/>
            <a:r>
              <a:rPr lang="en-US" sz="1800" b="1">
                <a:latin typeface="Arial" charset="0"/>
              </a:rPr>
              <a:t>S</a:t>
            </a:r>
            <a:r>
              <a:rPr lang="en-US" sz="1400" b="1">
                <a:latin typeface="Arial" charset="0"/>
              </a:rPr>
              <a:t>TAR</a:t>
            </a:r>
          </a:p>
        </p:txBody>
      </p:sp>
      <p:sp>
        <p:nvSpPr>
          <p:cNvPr id="1422488" name="Line 152"/>
          <p:cNvSpPr>
            <a:spLocks noChangeShapeType="1"/>
          </p:cNvSpPr>
          <p:nvPr/>
        </p:nvSpPr>
        <p:spPr bwMode="auto">
          <a:xfrm>
            <a:off x="685800" y="2057400"/>
            <a:ext cx="685800" cy="7620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89" name="Line 153"/>
          <p:cNvSpPr>
            <a:spLocks noChangeShapeType="1"/>
          </p:cNvSpPr>
          <p:nvPr/>
        </p:nvSpPr>
        <p:spPr bwMode="auto">
          <a:xfrm flipV="1">
            <a:off x="2514600" y="2590800"/>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490" name="Line 154"/>
          <p:cNvSpPr>
            <a:spLocks noChangeShapeType="1"/>
          </p:cNvSpPr>
          <p:nvPr/>
        </p:nvSpPr>
        <p:spPr bwMode="auto">
          <a:xfrm>
            <a:off x="2819400" y="2514600"/>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491" name="Line 155"/>
          <p:cNvSpPr>
            <a:spLocks noChangeShapeType="1"/>
          </p:cNvSpPr>
          <p:nvPr/>
        </p:nvSpPr>
        <p:spPr bwMode="auto">
          <a:xfrm flipV="1">
            <a:off x="3429000" y="2438400"/>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492" name="Line 156"/>
          <p:cNvSpPr>
            <a:spLocks noChangeShapeType="1"/>
          </p:cNvSpPr>
          <p:nvPr/>
        </p:nvSpPr>
        <p:spPr bwMode="auto">
          <a:xfrm>
            <a:off x="5124450" y="3471863"/>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493" name="Line 157"/>
          <p:cNvSpPr>
            <a:spLocks noChangeShapeType="1"/>
          </p:cNvSpPr>
          <p:nvPr/>
        </p:nvSpPr>
        <p:spPr bwMode="auto">
          <a:xfrm flipV="1">
            <a:off x="5410200" y="3424238"/>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494" name="Line 158"/>
          <p:cNvSpPr>
            <a:spLocks noChangeShapeType="1"/>
          </p:cNvSpPr>
          <p:nvPr/>
        </p:nvSpPr>
        <p:spPr bwMode="auto">
          <a:xfrm>
            <a:off x="5681663" y="3395663"/>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495" name="Rectangle 159"/>
          <p:cNvSpPr>
            <a:spLocks noChangeArrowheads="1"/>
          </p:cNvSpPr>
          <p:nvPr/>
        </p:nvSpPr>
        <p:spPr bwMode="auto">
          <a:xfrm>
            <a:off x="3429000" y="6172200"/>
            <a:ext cx="1574800" cy="287338"/>
          </a:xfrm>
          <a:prstGeom prst="rect">
            <a:avLst/>
          </a:prstGeom>
          <a:solidFill>
            <a:srgbClr val="FF9900"/>
          </a:solidFill>
          <a:ln w="12700">
            <a:solidFill>
              <a:schemeClr val="tx1"/>
            </a:solidFill>
            <a:miter lim="800000"/>
            <a:headEnd/>
            <a:tailEnd/>
          </a:ln>
          <a:effectLst/>
        </p:spPr>
        <p:txBody>
          <a:bodyPr wrap="none" lIns="92075" tIns="46038" rIns="92075" bIns="46038">
            <a:spAutoFit/>
          </a:bodyPr>
          <a:lstStyle/>
          <a:p>
            <a:pPr algn="l"/>
            <a:r>
              <a:rPr lang="en-US" sz="1200">
                <a:solidFill>
                  <a:schemeClr val="tx1"/>
                </a:solidFill>
                <a:latin typeface="Arial" charset="0"/>
              </a:rPr>
              <a:t>AGS pC Polarimeter</a:t>
            </a:r>
          </a:p>
        </p:txBody>
      </p:sp>
      <p:grpSp>
        <p:nvGrpSpPr>
          <p:cNvPr id="1422496" name="Group 160"/>
          <p:cNvGrpSpPr>
            <a:grpSpLocks/>
          </p:cNvGrpSpPr>
          <p:nvPr/>
        </p:nvGrpSpPr>
        <p:grpSpPr bwMode="auto">
          <a:xfrm>
            <a:off x="3432175" y="4752975"/>
            <a:ext cx="225425" cy="123825"/>
            <a:chOff x="2444" y="2991"/>
            <a:chExt cx="142" cy="78"/>
          </a:xfrm>
        </p:grpSpPr>
        <p:sp>
          <p:nvSpPr>
            <p:cNvPr id="1422497" name="Oval 161"/>
            <p:cNvSpPr>
              <a:spLocks noChangeArrowheads="1"/>
            </p:cNvSpPr>
            <p:nvPr/>
          </p:nvSpPr>
          <p:spPr bwMode="auto">
            <a:xfrm rot="240000">
              <a:off x="2444" y="2991"/>
              <a:ext cx="142" cy="7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422498" name="Freeform 162"/>
            <p:cNvSpPr>
              <a:spLocks/>
            </p:cNvSpPr>
            <p:nvPr/>
          </p:nvSpPr>
          <p:spPr bwMode="auto">
            <a:xfrm>
              <a:off x="2476" y="2995"/>
              <a:ext cx="83" cy="63"/>
            </a:xfrm>
            <a:custGeom>
              <a:avLst/>
              <a:gdLst/>
              <a:ahLst/>
              <a:cxnLst>
                <a:cxn ang="0">
                  <a:pos x="1" y="48"/>
                </a:cxn>
                <a:cxn ang="0">
                  <a:pos x="3" y="37"/>
                </a:cxn>
                <a:cxn ang="0">
                  <a:pos x="7" y="27"/>
                </a:cxn>
                <a:cxn ang="0">
                  <a:pos x="11" y="18"/>
                </a:cxn>
                <a:cxn ang="0">
                  <a:pos x="15" y="12"/>
                </a:cxn>
                <a:cxn ang="0">
                  <a:pos x="17" y="9"/>
                </a:cxn>
                <a:cxn ang="0">
                  <a:pos x="20" y="6"/>
                </a:cxn>
                <a:cxn ang="0">
                  <a:pos x="23" y="4"/>
                </a:cxn>
                <a:cxn ang="0">
                  <a:pos x="26" y="2"/>
                </a:cxn>
                <a:cxn ang="0">
                  <a:pos x="29" y="1"/>
                </a:cxn>
                <a:cxn ang="0">
                  <a:pos x="31" y="0"/>
                </a:cxn>
                <a:cxn ang="0">
                  <a:pos x="35" y="0"/>
                </a:cxn>
                <a:cxn ang="0">
                  <a:pos x="52" y="2"/>
                </a:cxn>
                <a:cxn ang="0">
                  <a:pos x="56" y="3"/>
                </a:cxn>
                <a:cxn ang="0">
                  <a:pos x="60" y="5"/>
                </a:cxn>
                <a:cxn ang="0">
                  <a:pos x="63" y="8"/>
                </a:cxn>
                <a:cxn ang="0">
                  <a:pos x="66" y="13"/>
                </a:cxn>
                <a:cxn ang="0">
                  <a:pos x="69" y="18"/>
                </a:cxn>
                <a:cxn ang="0">
                  <a:pos x="71" y="24"/>
                </a:cxn>
                <a:cxn ang="0">
                  <a:pos x="73" y="31"/>
                </a:cxn>
                <a:cxn ang="0">
                  <a:pos x="74" y="38"/>
                </a:cxn>
                <a:cxn ang="0">
                  <a:pos x="66" y="62"/>
                </a:cxn>
                <a:cxn ang="0">
                  <a:pos x="58" y="36"/>
                </a:cxn>
                <a:cxn ang="0">
                  <a:pos x="56" y="25"/>
                </a:cxn>
                <a:cxn ang="0">
                  <a:pos x="54" y="18"/>
                </a:cxn>
                <a:cxn ang="0">
                  <a:pos x="52" y="14"/>
                </a:cxn>
                <a:cxn ang="0">
                  <a:pos x="50" y="10"/>
                </a:cxn>
                <a:cxn ang="0">
                  <a:pos x="48" y="7"/>
                </a:cxn>
                <a:cxn ang="0">
                  <a:pos x="45" y="4"/>
                </a:cxn>
                <a:cxn ang="0">
                  <a:pos x="42" y="4"/>
                </a:cxn>
                <a:cxn ang="0">
                  <a:pos x="37" y="8"/>
                </a:cxn>
                <a:cxn ang="0">
                  <a:pos x="32" y="13"/>
                </a:cxn>
                <a:cxn ang="0">
                  <a:pos x="28" y="19"/>
                </a:cxn>
                <a:cxn ang="0">
                  <a:pos x="24" y="26"/>
                </a:cxn>
                <a:cxn ang="0">
                  <a:pos x="21" y="33"/>
                </a:cxn>
                <a:cxn ang="0">
                  <a:pos x="19" y="42"/>
                </a:cxn>
                <a:cxn ang="0">
                  <a:pos x="17" y="51"/>
                </a:cxn>
                <a:cxn ang="0">
                  <a:pos x="0" y="54"/>
                </a:cxn>
              </a:cxnLst>
              <a:rect l="0" t="0" r="r" b="b"/>
              <a:pathLst>
                <a:path w="83" h="63">
                  <a:moveTo>
                    <a:pt x="0" y="54"/>
                  </a:moveTo>
                  <a:lnTo>
                    <a:pt x="1" y="48"/>
                  </a:lnTo>
                  <a:lnTo>
                    <a:pt x="2" y="42"/>
                  </a:lnTo>
                  <a:lnTo>
                    <a:pt x="3" y="37"/>
                  </a:lnTo>
                  <a:lnTo>
                    <a:pt x="5" y="32"/>
                  </a:lnTo>
                  <a:lnTo>
                    <a:pt x="7" y="27"/>
                  </a:lnTo>
                  <a:lnTo>
                    <a:pt x="9" y="22"/>
                  </a:lnTo>
                  <a:lnTo>
                    <a:pt x="11" y="18"/>
                  </a:lnTo>
                  <a:lnTo>
                    <a:pt x="14" y="14"/>
                  </a:lnTo>
                  <a:lnTo>
                    <a:pt x="15" y="12"/>
                  </a:lnTo>
                  <a:lnTo>
                    <a:pt x="16" y="11"/>
                  </a:lnTo>
                  <a:lnTo>
                    <a:pt x="17" y="9"/>
                  </a:lnTo>
                  <a:lnTo>
                    <a:pt x="19" y="8"/>
                  </a:lnTo>
                  <a:lnTo>
                    <a:pt x="20" y="6"/>
                  </a:lnTo>
                  <a:lnTo>
                    <a:pt x="21" y="5"/>
                  </a:lnTo>
                  <a:lnTo>
                    <a:pt x="23" y="4"/>
                  </a:lnTo>
                  <a:lnTo>
                    <a:pt x="24" y="3"/>
                  </a:lnTo>
                  <a:lnTo>
                    <a:pt x="26" y="2"/>
                  </a:lnTo>
                  <a:lnTo>
                    <a:pt x="27" y="2"/>
                  </a:lnTo>
                  <a:lnTo>
                    <a:pt x="29" y="1"/>
                  </a:lnTo>
                  <a:lnTo>
                    <a:pt x="30" y="0"/>
                  </a:lnTo>
                  <a:lnTo>
                    <a:pt x="31" y="0"/>
                  </a:lnTo>
                  <a:lnTo>
                    <a:pt x="33" y="0"/>
                  </a:lnTo>
                  <a:lnTo>
                    <a:pt x="35" y="0"/>
                  </a:lnTo>
                  <a:lnTo>
                    <a:pt x="36" y="0"/>
                  </a:lnTo>
                  <a:lnTo>
                    <a:pt x="52" y="2"/>
                  </a:lnTo>
                  <a:lnTo>
                    <a:pt x="54" y="2"/>
                  </a:lnTo>
                  <a:lnTo>
                    <a:pt x="56" y="3"/>
                  </a:lnTo>
                  <a:lnTo>
                    <a:pt x="58" y="4"/>
                  </a:lnTo>
                  <a:lnTo>
                    <a:pt x="60" y="5"/>
                  </a:lnTo>
                  <a:lnTo>
                    <a:pt x="62" y="7"/>
                  </a:lnTo>
                  <a:lnTo>
                    <a:pt x="63" y="8"/>
                  </a:lnTo>
                  <a:lnTo>
                    <a:pt x="65" y="10"/>
                  </a:lnTo>
                  <a:lnTo>
                    <a:pt x="66" y="13"/>
                  </a:lnTo>
                  <a:lnTo>
                    <a:pt x="68" y="15"/>
                  </a:lnTo>
                  <a:lnTo>
                    <a:pt x="69" y="18"/>
                  </a:lnTo>
                  <a:lnTo>
                    <a:pt x="70" y="21"/>
                  </a:lnTo>
                  <a:lnTo>
                    <a:pt x="71" y="24"/>
                  </a:lnTo>
                  <a:lnTo>
                    <a:pt x="72" y="27"/>
                  </a:lnTo>
                  <a:lnTo>
                    <a:pt x="73" y="31"/>
                  </a:lnTo>
                  <a:lnTo>
                    <a:pt x="74" y="34"/>
                  </a:lnTo>
                  <a:lnTo>
                    <a:pt x="74" y="38"/>
                  </a:lnTo>
                  <a:lnTo>
                    <a:pt x="82" y="39"/>
                  </a:lnTo>
                  <a:lnTo>
                    <a:pt x="66" y="62"/>
                  </a:lnTo>
                  <a:lnTo>
                    <a:pt x="49" y="35"/>
                  </a:lnTo>
                  <a:lnTo>
                    <a:pt x="58" y="36"/>
                  </a:lnTo>
                  <a:lnTo>
                    <a:pt x="57" y="30"/>
                  </a:lnTo>
                  <a:lnTo>
                    <a:pt x="56" y="25"/>
                  </a:lnTo>
                  <a:lnTo>
                    <a:pt x="55" y="21"/>
                  </a:lnTo>
                  <a:lnTo>
                    <a:pt x="54" y="18"/>
                  </a:lnTo>
                  <a:lnTo>
                    <a:pt x="53" y="16"/>
                  </a:lnTo>
                  <a:lnTo>
                    <a:pt x="52" y="14"/>
                  </a:lnTo>
                  <a:lnTo>
                    <a:pt x="51" y="12"/>
                  </a:lnTo>
                  <a:lnTo>
                    <a:pt x="50" y="10"/>
                  </a:lnTo>
                  <a:lnTo>
                    <a:pt x="49" y="9"/>
                  </a:lnTo>
                  <a:lnTo>
                    <a:pt x="48" y="7"/>
                  </a:lnTo>
                  <a:lnTo>
                    <a:pt x="46" y="5"/>
                  </a:lnTo>
                  <a:lnTo>
                    <a:pt x="45" y="4"/>
                  </a:lnTo>
                  <a:lnTo>
                    <a:pt x="44" y="3"/>
                  </a:lnTo>
                  <a:lnTo>
                    <a:pt x="42" y="4"/>
                  </a:lnTo>
                  <a:lnTo>
                    <a:pt x="39" y="6"/>
                  </a:lnTo>
                  <a:lnTo>
                    <a:pt x="37" y="8"/>
                  </a:lnTo>
                  <a:lnTo>
                    <a:pt x="35" y="10"/>
                  </a:lnTo>
                  <a:lnTo>
                    <a:pt x="32" y="13"/>
                  </a:lnTo>
                  <a:lnTo>
                    <a:pt x="30" y="16"/>
                  </a:lnTo>
                  <a:lnTo>
                    <a:pt x="28" y="19"/>
                  </a:lnTo>
                  <a:lnTo>
                    <a:pt x="26" y="22"/>
                  </a:lnTo>
                  <a:lnTo>
                    <a:pt x="24" y="26"/>
                  </a:lnTo>
                  <a:lnTo>
                    <a:pt x="23" y="29"/>
                  </a:lnTo>
                  <a:lnTo>
                    <a:pt x="21" y="33"/>
                  </a:lnTo>
                  <a:lnTo>
                    <a:pt x="20" y="38"/>
                  </a:lnTo>
                  <a:lnTo>
                    <a:pt x="19" y="42"/>
                  </a:lnTo>
                  <a:lnTo>
                    <a:pt x="18" y="47"/>
                  </a:lnTo>
                  <a:lnTo>
                    <a:pt x="17" y="51"/>
                  </a:lnTo>
                  <a:lnTo>
                    <a:pt x="16" y="56"/>
                  </a:lnTo>
                  <a:lnTo>
                    <a:pt x="0" y="54"/>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99" name="Group 163"/>
          <p:cNvGrpSpPr>
            <a:grpSpLocks/>
          </p:cNvGrpSpPr>
          <p:nvPr/>
        </p:nvGrpSpPr>
        <p:grpSpPr bwMode="auto">
          <a:xfrm>
            <a:off x="4191000" y="5410200"/>
            <a:ext cx="155575" cy="153988"/>
            <a:chOff x="2834" y="3316"/>
            <a:chExt cx="98" cy="97"/>
          </a:xfrm>
        </p:grpSpPr>
        <p:sp>
          <p:nvSpPr>
            <p:cNvPr id="1422500" name="Oval 164"/>
            <p:cNvSpPr>
              <a:spLocks noChangeArrowheads="1"/>
            </p:cNvSpPr>
            <p:nvPr/>
          </p:nvSpPr>
          <p:spPr bwMode="auto">
            <a:xfrm rot="2640000">
              <a:off x="2834" y="3367"/>
              <a:ext cx="47" cy="46"/>
            </a:xfrm>
            <a:prstGeom prst="ellipse">
              <a:avLst/>
            </a:prstGeom>
            <a:solidFill>
              <a:srgbClr val="CC00CC"/>
            </a:solidFill>
            <a:ln w="12700">
              <a:solidFill>
                <a:schemeClr val="tx1"/>
              </a:solidFill>
              <a:round/>
              <a:headEnd/>
              <a:tailEnd/>
            </a:ln>
            <a:effectLst/>
          </p:spPr>
          <p:txBody>
            <a:bodyPr wrap="none" anchor="ctr"/>
            <a:lstStyle/>
            <a:p>
              <a:endParaRPr lang="en-US"/>
            </a:p>
          </p:txBody>
        </p:sp>
        <p:sp>
          <p:nvSpPr>
            <p:cNvPr id="1422501" name="Line 165"/>
            <p:cNvSpPr>
              <a:spLocks noChangeShapeType="1"/>
            </p:cNvSpPr>
            <p:nvPr/>
          </p:nvSpPr>
          <p:spPr bwMode="auto">
            <a:xfrm>
              <a:off x="2905" y="3370"/>
              <a:ext cx="1" cy="33"/>
            </a:xfrm>
            <a:prstGeom prst="line">
              <a:avLst/>
            </a:prstGeom>
            <a:noFill/>
            <a:ln w="12700">
              <a:solidFill>
                <a:srgbClr val="CC00CC"/>
              </a:solidFill>
              <a:round/>
              <a:headEnd type="none" w="sm" len="sm"/>
              <a:tailEnd type="none" w="sm" len="sm"/>
            </a:ln>
            <a:effectLst/>
          </p:spPr>
          <p:txBody>
            <a:bodyPr/>
            <a:lstStyle/>
            <a:p>
              <a:endParaRPr lang="en-US"/>
            </a:p>
          </p:txBody>
        </p:sp>
        <p:sp>
          <p:nvSpPr>
            <p:cNvPr id="1422502" name="Line 166"/>
            <p:cNvSpPr>
              <a:spLocks noChangeShapeType="1"/>
            </p:cNvSpPr>
            <p:nvPr/>
          </p:nvSpPr>
          <p:spPr bwMode="auto">
            <a:xfrm>
              <a:off x="2931" y="3370"/>
              <a:ext cx="1" cy="33"/>
            </a:xfrm>
            <a:prstGeom prst="line">
              <a:avLst/>
            </a:prstGeom>
            <a:noFill/>
            <a:ln w="12700">
              <a:solidFill>
                <a:srgbClr val="CC00CC"/>
              </a:solidFill>
              <a:round/>
              <a:headEnd type="none" w="sm" len="sm"/>
              <a:tailEnd type="none" w="sm" len="sm"/>
            </a:ln>
            <a:effectLst/>
          </p:spPr>
          <p:txBody>
            <a:bodyPr/>
            <a:lstStyle/>
            <a:p>
              <a:endParaRPr lang="en-US"/>
            </a:p>
          </p:txBody>
        </p:sp>
        <p:sp>
          <p:nvSpPr>
            <p:cNvPr id="1422503" name="Line 167"/>
            <p:cNvSpPr>
              <a:spLocks noChangeShapeType="1"/>
            </p:cNvSpPr>
            <p:nvPr/>
          </p:nvSpPr>
          <p:spPr bwMode="auto">
            <a:xfrm>
              <a:off x="2848" y="3341"/>
              <a:ext cx="32" cy="0"/>
            </a:xfrm>
            <a:prstGeom prst="line">
              <a:avLst/>
            </a:prstGeom>
            <a:noFill/>
            <a:ln w="12700">
              <a:solidFill>
                <a:srgbClr val="CC00CC"/>
              </a:solidFill>
              <a:round/>
              <a:headEnd type="none" w="sm" len="sm"/>
              <a:tailEnd type="none" w="sm" len="sm"/>
            </a:ln>
            <a:effectLst/>
          </p:spPr>
          <p:txBody>
            <a:bodyPr/>
            <a:lstStyle/>
            <a:p>
              <a:endParaRPr lang="en-US"/>
            </a:p>
          </p:txBody>
        </p:sp>
        <p:sp>
          <p:nvSpPr>
            <p:cNvPr id="1422504" name="Line 168"/>
            <p:cNvSpPr>
              <a:spLocks noChangeShapeType="1"/>
            </p:cNvSpPr>
            <p:nvPr/>
          </p:nvSpPr>
          <p:spPr bwMode="auto">
            <a:xfrm>
              <a:off x="2848" y="3316"/>
              <a:ext cx="32" cy="0"/>
            </a:xfrm>
            <a:prstGeom prst="line">
              <a:avLst/>
            </a:prstGeom>
            <a:noFill/>
            <a:ln w="12700">
              <a:solidFill>
                <a:srgbClr val="CC00CC"/>
              </a:solidFill>
              <a:round/>
              <a:headEnd type="none" w="sm" len="sm"/>
              <a:tailEnd type="none" w="sm" len="sm"/>
            </a:ln>
            <a:effectLst/>
          </p:spPr>
          <p:txBody>
            <a:bodyPr/>
            <a:lstStyle/>
            <a:p>
              <a:endParaRPr lang="en-US"/>
            </a:p>
          </p:txBody>
        </p:sp>
      </p:grpSp>
      <p:sp>
        <p:nvSpPr>
          <p:cNvPr id="1422505" name="Line 169"/>
          <p:cNvSpPr>
            <a:spLocks noChangeShapeType="1"/>
          </p:cNvSpPr>
          <p:nvPr/>
        </p:nvSpPr>
        <p:spPr bwMode="auto">
          <a:xfrm flipH="1" flipV="1">
            <a:off x="4225925" y="5638800"/>
            <a:ext cx="0" cy="457200"/>
          </a:xfrm>
          <a:prstGeom prst="line">
            <a:avLst/>
          </a:prstGeom>
          <a:noFill/>
          <a:ln w="12700">
            <a:solidFill>
              <a:srgbClr val="FFFF99"/>
            </a:solidFill>
            <a:round/>
            <a:headEnd type="none" w="sm" len="sm"/>
            <a:tailEnd type="stealth" w="med" len="med"/>
          </a:ln>
          <a:effectLst/>
        </p:spPr>
        <p:txBody>
          <a:bodyPr/>
          <a:lstStyle/>
          <a:p>
            <a:endParaRPr lang="en-US"/>
          </a:p>
        </p:txBody>
      </p:sp>
      <p:grpSp>
        <p:nvGrpSpPr>
          <p:cNvPr id="1422506" name="Group 170"/>
          <p:cNvGrpSpPr>
            <a:grpSpLocks/>
          </p:cNvGrpSpPr>
          <p:nvPr/>
        </p:nvGrpSpPr>
        <p:grpSpPr bwMode="auto">
          <a:xfrm>
            <a:off x="4575175" y="5057775"/>
            <a:ext cx="225425" cy="123825"/>
            <a:chOff x="2444" y="2991"/>
            <a:chExt cx="142" cy="78"/>
          </a:xfrm>
        </p:grpSpPr>
        <p:sp>
          <p:nvSpPr>
            <p:cNvPr id="1422507" name="Oval 171"/>
            <p:cNvSpPr>
              <a:spLocks noChangeArrowheads="1"/>
            </p:cNvSpPr>
            <p:nvPr/>
          </p:nvSpPr>
          <p:spPr bwMode="auto">
            <a:xfrm rot="240000">
              <a:off x="2444" y="2991"/>
              <a:ext cx="142" cy="7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422508" name="Freeform 172"/>
            <p:cNvSpPr>
              <a:spLocks/>
            </p:cNvSpPr>
            <p:nvPr/>
          </p:nvSpPr>
          <p:spPr bwMode="auto">
            <a:xfrm>
              <a:off x="2476" y="2995"/>
              <a:ext cx="83" cy="63"/>
            </a:xfrm>
            <a:custGeom>
              <a:avLst/>
              <a:gdLst/>
              <a:ahLst/>
              <a:cxnLst>
                <a:cxn ang="0">
                  <a:pos x="1" y="48"/>
                </a:cxn>
                <a:cxn ang="0">
                  <a:pos x="3" y="37"/>
                </a:cxn>
                <a:cxn ang="0">
                  <a:pos x="7" y="27"/>
                </a:cxn>
                <a:cxn ang="0">
                  <a:pos x="11" y="18"/>
                </a:cxn>
                <a:cxn ang="0">
                  <a:pos x="15" y="12"/>
                </a:cxn>
                <a:cxn ang="0">
                  <a:pos x="17" y="9"/>
                </a:cxn>
                <a:cxn ang="0">
                  <a:pos x="20" y="6"/>
                </a:cxn>
                <a:cxn ang="0">
                  <a:pos x="23" y="4"/>
                </a:cxn>
                <a:cxn ang="0">
                  <a:pos x="26" y="2"/>
                </a:cxn>
                <a:cxn ang="0">
                  <a:pos x="29" y="1"/>
                </a:cxn>
                <a:cxn ang="0">
                  <a:pos x="31" y="0"/>
                </a:cxn>
                <a:cxn ang="0">
                  <a:pos x="35" y="0"/>
                </a:cxn>
                <a:cxn ang="0">
                  <a:pos x="52" y="2"/>
                </a:cxn>
                <a:cxn ang="0">
                  <a:pos x="56" y="3"/>
                </a:cxn>
                <a:cxn ang="0">
                  <a:pos x="60" y="5"/>
                </a:cxn>
                <a:cxn ang="0">
                  <a:pos x="63" y="8"/>
                </a:cxn>
                <a:cxn ang="0">
                  <a:pos x="66" y="13"/>
                </a:cxn>
                <a:cxn ang="0">
                  <a:pos x="69" y="18"/>
                </a:cxn>
                <a:cxn ang="0">
                  <a:pos x="71" y="24"/>
                </a:cxn>
                <a:cxn ang="0">
                  <a:pos x="73" y="31"/>
                </a:cxn>
                <a:cxn ang="0">
                  <a:pos x="74" y="38"/>
                </a:cxn>
                <a:cxn ang="0">
                  <a:pos x="66" y="62"/>
                </a:cxn>
                <a:cxn ang="0">
                  <a:pos x="58" y="36"/>
                </a:cxn>
                <a:cxn ang="0">
                  <a:pos x="56" y="25"/>
                </a:cxn>
                <a:cxn ang="0">
                  <a:pos x="54" y="18"/>
                </a:cxn>
                <a:cxn ang="0">
                  <a:pos x="52" y="14"/>
                </a:cxn>
                <a:cxn ang="0">
                  <a:pos x="50" y="10"/>
                </a:cxn>
                <a:cxn ang="0">
                  <a:pos x="48" y="7"/>
                </a:cxn>
                <a:cxn ang="0">
                  <a:pos x="45" y="4"/>
                </a:cxn>
                <a:cxn ang="0">
                  <a:pos x="42" y="4"/>
                </a:cxn>
                <a:cxn ang="0">
                  <a:pos x="37" y="8"/>
                </a:cxn>
                <a:cxn ang="0">
                  <a:pos x="32" y="13"/>
                </a:cxn>
                <a:cxn ang="0">
                  <a:pos x="28" y="19"/>
                </a:cxn>
                <a:cxn ang="0">
                  <a:pos x="24" y="26"/>
                </a:cxn>
                <a:cxn ang="0">
                  <a:pos x="21" y="33"/>
                </a:cxn>
                <a:cxn ang="0">
                  <a:pos x="19" y="42"/>
                </a:cxn>
                <a:cxn ang="0">
                  <a:pos x="17" y="51"/>
                </a:cxn>
                <a:cxn ang="0">
                  <a:pos x="0" y="54"/>
                </a:cxn>
              </a:cxnLst>
              <a:rect l="0" t="0" r="r" b="b"/>
              <a:pathLst>
                <a:path w="83" h="63">
                  <a:moveTo>
                    <a:pt x="0" y="54"/>
                  </a:moveTo>
                  <a:lnTo>
                    <a:pt x="1" y="48"/>
                  </a:lnTo>
                  <a:lnTo>
                    <a:pt x="2" y="42"/>
                  </a:lnTo>
                  <a:lnTo>
                    <a:pt x="3" y="37"/>
                  </a:lnTo>
                  <a:lnTo>
                    <a:pt x="5" y="32"/>
                  </a:lnTo>
                  <a:lnTo>
                    <a:pt x="7" y="27"/>
                  </a:lnTo>
                  <a:lnTo>
                    <a:pt x="9" y="22"/>
                  </a:lnTo>
                  <a:lnTo>
                    <a:pt x="11" y="18"/>
                  </a:lnTo>
                  <a:lnTo>
                    <a:pt x="14" y="14"/>
                  </a:lnTo>
                  <a:lnTo>
                    <a:pt x="15" y="12"/>
                  </a:lnTo>
                  <a:lnTo>
                    <a:pt x="16" y="11"/>
                  </a:lnTo>
                  <a:lnTo>
                    <a:pt x="17" y="9"/>
                  </a:lnTo>
                  <a:lnTo>
                    <a:pt x="19" y="8"/>
                  </a:lnTo>
                  <a:lnTo>
                    <a:pt x="20" y="6"/>
                  </a:lnTo>
                  <a:lnTo>
                    <a:pt x="21" y="5"/>
                  </a:lnTo>
                  <a:lnTo>
                    <a:pt x="23" y="4"/>
                  </a:lnTo>
                  <a:lnTo>
                    <a:pt x="24" y="3"/>
                  </a:lnTo>
                  <a:lnTo>
                    <a:pt x="26" y="2"/>
                  </a:lnTo>
                  <a:lnTo>
                    <a:pt x="27" y="2"/>
                  </a:lnTo>
                  <a:lnTo>
                    <a:pt x="29" y="1"/>
                  </a:lnTo>
                  <a:lnTo>
                    <a:pt x="30" y="0"/>
                  </a:lnTo>
                  <a:lnTo>
                    <a:pt x="31" y="0"/>
                  </a:lnTo>
                  <a:lnTo>
                    <a:pt x="33" y="0"/>
                  </a:lnTo>
                  <a:lnTo>
                    <a:pt x="35" y="0"/>
                  </a:lnTo>
                  <a:lnTo>
                    <a:pt x="36" y="0"/>
                  </a:lnTo>
                  <a:lnTo>
                    <a:pt x="52" y="2"/>
                  </a:lnTo>
                  <a:lnTo>
                    <a:pt x="54" y="2"/>
                  </a:lnTo>
                  <a:lnTo>
                    <a:pt x="56" y="3"/>
                  </a:lnTo>
                  <a:lnTo>
                    <a:pt x="58" y="4"/>
                  </a:lnTo>
                  <a:lnTo>
                    <a:pt x="60" y="5"/>
                  </a:lnTo>
                  <a:lnTo>
                    <a:pt x="62" y="7"/>
                  </a:lnTo>
                  <a:lnTo>
                    <a:pt x="63" y="8"/>
                  </a:lnTo>
                  <a:lnTo>
                    <a:pt x="65" y="10"/>
                  </a:lnTo>
                  <a:lnTo>
                    <a:pt x="66" y="13"/>
                  </a:lnTo>
                  <a:lnTo>
                    <a:pt x="68" y="15"/>
                  </a:lnTo>
                  <a:lnTo>
                    <a:pt x="69" y="18"/>
                  </a:lnTo>
                  <a:lnTo>
                    <a:pt x="70" y="21"/>
                  </a:lnTo>
                  <a:lnTo>
                    <a:pt x="71" y="24"/>
                  </a:lnTo>
                  <a:lnTo>
                    <a:pt x="72" y="27"/>
                  </a:lnTo>
                  <a:lnTo>
                    <a:pt x="73" y="31"/>
                  </a:lnTo>
                  <a:lnTo>
                    <a:pt x="74" y="34"/>
                  </a:lnTo>
                  <a:lnTo>
                    <a:pt x="74" y="38"/>
                  </a:lnTo>
                  <a:lnTo>
                    <a:pt x="82" y="39"/>
                  </a:lnTo>
                  <a:lnTo>
                    <a:pt x="66" y="62"/>
                  </a:lnTo>
                  <a:lnTo>
                    <a:pt x="49" y="35"/>
                  </a:lnTo>
                  <a:lnTo>
                    <a:pt x="58" y="36"/>
                  </a:lnTo>
                  <a:lnTo>
                    <a:pt x="57" y="30"/>
                  </a:lnTo>
                  <a:lnTo>
                    <a:pt x="56" y="25"/>
                  </a:lnTo>
                  <a:lnTo>
                    <a:pt x="55" y="21"/>
                  </a:lnTo>
                  <a:lnTo>
                    <a:pt x="54" y="18"/>
                  </a:lnTo>
                  <a:lnTo>
                    <a:pt x="53" y="16"/>
                  </a:lnTo>
                  <a:lnTo>
                    <a:pt x="52" y="14"/>
                  </a:lnTo>
                  <a:lnTo>
                    <a:pt x="51" y="12"/>
                  </a:lnTo>
                  <a:lnTo>
                    <a:pt x="50" y="10"/>
                  </a:lnTo>
                  <a:lnTo>
                    <a:pt x="49" y="9"/>
                  </a:lnTo>
                  <a:lnTo>
                    <a:pt x="48" y="7"/>
                  </a:lnTo>
                  <a:lnTo>
                    <a:pt x="46" y="5"/>
                  </a:lnTo>
                  <a:lnTo>
                    <a:pt x="45" y="4"/>
                  </a:lnTo>
                  <a:lnTo>
                    <a:pt x="44" y="3"/>
                  </a:lnTo>
                  <a:lnTo>
                    <a:pt x="42" y="4"/>
                  </a:lnTo>
                  <a:lnTo>
                    <a:pt x="39" y="6"/>
                  </a:lnTo>
                  <a:lnTo>
                    <a:pt x="37" y="8"/>
                  </a:lnTo>
                  <a:lnTo>
                    <a:pt x="35" y="10"/>
                  </a:lnTo>
                  <a:lnTo>
                    <a:pt x="32" y="13"/>
                  </a:lnTo>
                  <a:lnTo>
                    <a:pt x="30" y="16"/>
                  </a:lnTo>
                  <a:lnTo>
                    <a:pt x="28" y="19"/>
                  </a:lnTo>
                  <a:lnTo>
                    <a:pt x="26" y="22"/>
                  </a:lnTo>
                  <a:lnTo>
                    <a:pt x="24" y="26"/>
                  </a:lnTo>
                  <a:lnTo>
                    <a:pt x="23" y="29"/>
                  </a:lnTo>
                  <a:lnTo>
                    <a:pt x="21" y="33"/>
                  </a:lnTo>
                  <a:lnTo>
                    <a:pt x="20" y="38"/>
                  </a:lnTo>
                  <a:lnTo>
                    <a:pt x="19" y="42"/>
                  </a:lnTo>
                  <a:lnTo>
                    <a:pt x="18" y="47"/>
                  </a:lnTo>
                  <a:lnTo>
                    <a:pt x="17" y="51"/>
                  </a:lnTo>
                  <a:lnTo>
                    <a:pt x="16" y="56"/>
                  </a:lnTo>
                  <a:lnTo>
                    <a:pt x="0" y="54"/>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sp>
        <p:nvSpPr>
          <p:cNvPr id="1422509" name="Rectangle 173"/>
          <p:cNvSpPr>
            <a:spLocks noChangeArrowheads="1"/>
          </p:cNvSpPr>
          <p:nvPr/>
        </p:nvSpPr>
        <p:spPr bwMode="auto">
          <a:xfrm>
            <a:off x="3057525" y="4135438"/>
            <a:ext cx="1133475" cy="284162"/>
          </a:xfrm>
          <a:prstGeom prst="rect">
            <a:avLst/>
          </a:prstGeom>
          <a:solidFill>
            <a:srgbClr val="00FFFF"/>
          </a:solidFill>
          <a:ln w="9525">
            <a:solidFill>
              <a:schemeClr val="tx1"/>
            </a:solidFill>
            <a:miter lim="800000"/>
            <a:headEnd/>
            <a:tailEnd/>
          </a:ln>
          <a:effectLst/>
        </p:spPr>
        <p:txBody>
          <a:bodyPr lIns="92075" tIns="46038" rIns="92075" bIns="46038">
            <a:spAutoFit/>
          </a:bodyPr>
          <a:lstStyle/>
          <a:p>
            <a:pPr algn="l"/>
            <a:r>
              <a:rPr lang="en-US" sz="1200">
                <a:solidFill>
                  <a:schemeClr val="tx1"/>
                </a:solidFill>
                <a:latin typeface="Arial" charset="0"/>
              </a:rPr>
              <a:t>Partial Snake</a:t>
            </a:r>
          </a:p>
        </p:txBody>
      </p:sp>
      <p:sp>
        <p:nvSpPr>
          <p:cNvPr id="1422510" name="Rectangle 174"/>
          <p:cNvSpPr>
            <a:spLocks noChangeArrowheads="1"/>
          </p:cNvSpPr>
          <p:nvPr/>
        </p:nvSpPr>
        <p:spPr bwMode="auto">
          <a:xfrm>
            <a:off x="7239000" y="2743200"/>
            <a:ext cx="1301750" cy="287338"/>
          </a:xfrm>
          <a:prstGeom prst="rect">
            <a:avLst/>
          </a:prstGeom>
          <a:solidFill>
            <a:srgbClr val="00FFFF"/>
          </a:solidFill>
          <a:ln w="12700">
            <a:solidFill>
              <a:schemeClr val="tx1"/>
            </a:solidFill>
            <a:miter lim="800000"/>
            <a:headEnd/>
            <a:tailEnd/>
          </a:ln>
          <a:effectLst/>
        </p:spPr>
        <p:txBody>
          <a:bodyPr wrap="none" lIns="92075" tIns="46038" rIns="92075" bIns="46038">
            <a:spAutoFit/>
          </a:bodyPr>
          <a:lstStyle/>
          <a:p>
            <a:pPr algn="l"/>
            <a:r>
              <a:rPr lang="en-US" sz="1200">
                <a:solidFill>
                  <a:schemeClr val="tx1"/>
                </a:solidFill>
                <a:latin typeface="Arial" charset="0"/>
              </a:rPr>
              <a:t>Siberian Snakes</a:t>
            </a:r>
          </a:p>
        </p:txBody>
      </p:sp>
      <p:sp>
        <p:nvSpPr>
          <p:cNvPr id="1422511" name="Rectangle 175"/>
          <p:cNvSpPr>
            <a:spLocks noChangeArrowheads="1"/>
          </p:cNvSpPr>
          <p:nvPr/>
        </p:nvSpPr>
        <p:spPr bwMode="auto">
          <a:xfrm>
            <a:off x="152400" y="1770063"/>
            <a:ext cx="1371600" cy="287337"/>
          </a:xfrm>
          <a:prstGeom prst="rect">
            <a:avLst/>
          </a:prstGeom>
          <a:solidFill>
            <a:srgbClr val="00FFFF"/>
          </a:solidFill>
          <a:ln w="12700">
            <a:solidFill>
              <a:schemeClr val="tx1"/>
            </a:solidFill>
            <a:miter lim="800000"/>
            <a:headEnd/>
            <a:tailEnd/>
          </a:ln>
          <a:effectLst/>
        </p:spPr>
        <p:txBody>
          <a:bodyPr lIns="92075" tIns="46038" rIns="92075" bIns="46038">
            <a:spAutoFit/>
          </a:bodyPr>
          <a:lstStyle/>
          <a:p>
            <a:pPr algn="l"/>
            <a:r>
              <a:rPr lang="en-US" sz="1200">
                <a:solidFill>
                  <a:schemeClr val="tx1"/>
                </a:solidFill>
                <a:latin typeface="Arial" charset="0"/>
              </a:rPr>
              <a:t>Siberian Snakes</a:t>
            </a:r>
          </a:p>
        </p:txBody>
      </p:sp>
      <p:grpSp>
        <p:nvGrpSpPr>
          <p:cNvPr id="1422512" name="Group 176"/>
          <p:cNvGrpSpPr>
            <a:grpSpLocks/>
          </p:cNvGrpSpPr>
          <p:nvPr/>
        </p:nvGrpSpPr>
        <p:grpSpPr bwMode="auto">
          <a:xfrm>
            <a:off x="4765675" y="4267200"/>
            <a:ext cx="1120775" cy="762000"/>
            <a:chOff x="3002" y="2688"/>
            <a:chExt cx="706" cy="480"/>
          </a:xfrm>
        </p:grpSpPr>
        <p:sp>
          <p:nvSpPr>
            <p:cNvPr id="1422513" name="Rectangle 177"/>
            <p:cNvSpPr>
              <a:spLocks noChangeArrowheads="1"/>
            </p:cNvSpPr>
            <p:nvPr/>
          </p:nvSpPr>
          <p:spPr bwMode="auto">
            <a:xfrm>
              <a:off x="3002" y="2688"/>
              <a:ext cx="706" cy="294"/>
            </a:xfrm>
            <a:prstGeom prst="rect">
              <a:avLst/>
            </a:prstGeom>
            <a:solidFill>
              <a:srgbClr val="00FFFF"/>
            </a:solidFill>
            <a:ln w="9525">
              <a:solidFill>
                <a:schemeClr val="tx1"/>
              </a:solidFill>
              <a:miter lim="800000"/>
              <a:headEnd/>
              <a:tailEnd/>
            </a:ln>
            <a:effectLst/>
          </p:spPr>
          <p:txBody>
            <a:bodyPr wrap="none" lIns="92075" tIns="46038" rIns="92075" bIns="46038">
              <a:spAutoFit/>
            </a:bodyPr>
            <a:lstStyle/>
            <a:p>
              <a:pPr algn="l"/>
              <a:r>
                <a:rPr lang="en-US" sz="1200">
                  <a:solidFill>
                    <a:schemeClr val="tx1"/>
                  </a:solidFill>
                  <a:latin typeface="Arial" charset="0"/>
                </a:rPr>
                <a:t>Helical Partial</a:t>
              </a:r>
            </a:p>
            <a:p>
              <a:pPr algn="l"/>
              <a:r>
                <a:rPr lang="en-US" sz="1200">
                  <a:solidFill>
                    <a:schemeClr val="tx1"/>
                  </a:solidFill>
                  <a:latin typeface="Arial" charset="0"/>
                </a:rPr>
                <a:t>  Snake</a:t>
              </a:r>
            </a:p>
          </p:txBody>
        </p:sp>
        <p:sp>
          <p:nvSpPr>
            <p:cNvPr id="1422514" name="Line 178"/>
            <p:cNvSpPr>
              <a:spLocks noChangeShapeType="1"/>
            </p:cNvSpPr>
            <p:nvPr/>
          </p:nvSpPr>
          <p:spPr bwMode="auto">
            <a:xfrm flipH="1">
              <a:off x="3024" y="2976"/>
              <a:ext cx="240" cy="192"/>
            </a:xfrm>
            <a:prstGeom prst="line">
              <a:avLst/>
            </a:prstGeom>
            <a:noFill/>
            <a:ln w="12700">
              <a:solidFill>
                <a:srgbClr val="FFFF99"/>
              </a:solidFill>
              <a:round/>
              <a:headEnd type="none" w="sm" len="sm"/>
              <a:tailEnd type="stealth" w="med" len="med"/>
            </a:ln>
            <a:effectLst/>
          </p:spPr>
          <p:txBody>
            <a:bodyPr/>
            <a:lstStyle/>
            <a:p>
              <a:endParaRPr lang="en-US"/>
            </a:p>
          </p:txBody>
        </p:sp>
      </p:grpSp>
      <p:grpSp>
        <p:nvGrpSpPr>
          <p:cNvPr id="1422515" name="Group 179"/>
          <p:cNvGrpSpPr>
            <a:grpSpLocks/>
          </p:cNvGrpSpPr>
          <p:nvPr/>
        </p:nvGrpSpPr>
        <p:grpSpPr bwMode="auto">
          <a:xfrm>
            <a:off x="2057400" y="4440238"/>
            <a:ext cx="1295400" cy="360362"/>
            <a:chOff x="1296" y="2797"/>
            <a:chExt cx="816" cy="227"/>
          </a:xfrm>
        </p:grpSpPr>
        <p:sp>
          <p:nvSpPr>
            <p:cNvPr id="1422516" name="Rectangle 180"/>
            <p:cNvSpPr>
              <a:spLocks noChangeArrowheads="1"/>
            </p:cNvSpPr>
            <p:nvPr/>
          </p:nvSpPr>
          <p:spPr bwMode="auto">
            <a:xfrm>
              <a:off x="1296" y="2797"/>
              <a:ext cx="810" cy="179"/>
            </a:xfrm>
            <a:prstGeom prst="rect">
              <a:avLst/>
            </a:prstGeom>
            <a:solidFill>
              <a:srgbClr val="00FFFF"/>
            </a:solidFill>
            <a:ln w="9525">
              <a:solidFill>
                <a:schemeClr val="tx1"/>
              </a:solidFill>
              <a:miter lim="800000"/>
              <a:headEnd/>
              <a:tailEnd/>
            </a:ln>
            <a:effectLst/>
          </p:spPr>
          <p:txBody>
            <a:bodyPr lIns="92075" tIns="46038" rIns="92075" bIns="46038">
              <a:spAutoFit/>
            </a:bodyPr>
            <a:lstStyle/>
            <a:p>
              <a:pPr algn="l"/>
              <a:r>
                <a:rPr lang="en-US" sz="1200">
                  <a:solidFill>
                    <a:schemeClr val="tx1"/>
                  </a:solidFill>
                  <a:latin typeface="Arial" charset="0"/>
                </a:rPr>
                <a:t>Strong Snake</a:t>
              </a:r>
            </a:p>
          </p:txBody>
        </p:sp>
        <p:sp>
          <p:nvSpPr>
            <p:cNvPr id="1422517" name="Line 181"/>
            <p:cNvSpPr>
              <a:spLocks noChangeShapeType="1"/>
            </p:cNvSpPr>
            <p:nvPr/>
          </p:nvSpPr>
          <p:spPr bwMode="auto">
            <a:xfrm>
              <a:off x="1872" y="2976"/>
              <a:ext cx="240" cy="48"/>
            </a:xfrm>
            <a:prstGeom prst="line">
              <a:avLst/>
            </a:prstGeom>
            <a:noFill/>
            <a:ln w="12700">
              <a:solidFill>
                <a:srgbClr val="FFFF99"/>
              </a:solidFill>
              <a:round/>
              <a:headEnd type="none" w="sm" len="sm"/>
              <a:tailEnd type="stealth" w="med" len="med"/>
            </a:ln>
            <a:effectLst/>
          </p:spPr>
          <p:txBody>
            <a:bodyPr/>
            <a:lstStyle/>
            <a:p>
              <a:endParaRPr lang="en-US"/>
            </a:p>
          </p:txBody>
        </p:sp>
      </p:grpSp>
      <p:sp>
        <p:nvSpPr>
          <p:cNvPr id="1422518" name="Rectangle 182"/>
          <p:cNvSpPr>
            <a:spLocks noChangeArrowheads="1"/>
          </p:cNvSpPr>
          <p:nvPr/>
        </p:nvSpPr>
        <p:spPr bwMode="auto">
          <a:xfrm>
            <a:off x="5638800" y="3124200"/>
            <a:ext cx="936625" cy="192088"/>
          </a:xfrm>
          <a:prstGeom prst="rect">
            <a:avLst/>
          </a:prstGeom>
          <a:solidFill>
            <a:srgbClr val="CCFFFF"/>
          </a:solidFill>
          <a:ln w="9525">
            <a:solidFill>
              <a:schemeClr val="tx1"/>
            </a:solidFill>
            <a:miter lim="800000"/>
            <a:headEnd/>
            <a:tailEnd/>
          </a:ln>
          <a:effectLst/>
        </p:spPr>
        <p:txBody>
          <a:bodyPr lIns="0" tIns="0" rIns="0" bIns="0">
            <a:spAutoFit/>
          </a:bodyPr>
          <a:lstStyle/>
          <a:p>
            <a:pPr algn="l"/>
            <a:r>
              <a:rPr lang="en-US" sz="1200">
                <a:solidFill>
                  <a:srgbClr val="000000"/>
                </a:solidFill>
                <a:latin typeface="Arial" charset="0"/>
              </a:rPr>
              <a:t> Spin Flipper</a:t>
            </a:r>
          </a:p>
        </p:txBody>
      </p:sp>
      <p:sp>
        <p:nvSpPr>
          <p:cNvPr id="1422519" name="Line 183"/>
          <p:cNvSpPr>
            <a:spLocks noChangeShapeType="1"/>
          </p:cNvSpPr>
          <p:nvPr/>
        </p:nvSpPr>
        <p:spPr bwMode="auto">
          <a:xfrm>
            <a:off x="6096000" y="3352800"/>
            <a:ext cx="304800" cy="1524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520" name="Rectangle 184"/>
          <p:cNvSpPr>
            <a:spLocks noGrp="1" noChangeArrowheads="1"/>
          </p:cNvSpPr>
          <p:nvPr>
            <p:ph type="title"/>
          </p:nvPr>
        </p:nvSpPr>
        <p:spPr/>
        <p:txBody>
          <a:bodyPr/>
          <a:lstStyle/>
          <a:p>
            <a:r>
              <a:rPr lang="en-US"/>
              <a:t>RHIC as a Polarized p+p Collider</a:t>
            </a:r>
          </a:p>
        </p:txBody>
      </p:sp>
      <p:sp>
        <p:nvSpPr>
          <p:cNvPr id="1422521" name="Line 185"/>
          <p:cNvSpPr>
            <a:spLocks noChangeShapeType="1"/>
          </p:cNvSpPr>
          <p:nvPr/>
        </p:nvSpPr>
        <p:spPr bwMode="auto">
          <a:xfrm flipV="1">
            <a:off x="2057400" y="3746500"/>
            <a:ext cx="76200" cy="2286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522" name="Text Box 186"/>
          <p:cNvSpPr txBox="1">
            <a:spLocks noChangeArrowheads="1"/>
          </p:cNvSpPr>
          <p:nvPr/>
        </p:nvSpPr>
        <p:spPr bwMode="auto">
          <a:xfrm>
            <a:off x="6324600" y="4038600"/>
            <a:ext cx="2743200" cy="2282825"/>
          </a:xfrm>
          <a:prstGeom prst="rect">
            <a:avLst/>
          </a:prstGeom>
          <a:noFill/>
          <a:ln w="9525">
            <a:noFill/>
            <a:miter lim="800000"/>
            <a:headEnd/>
            <a:tailEnd/>
          </a:ln>
          <a:effectLst/>
        </p:spPr>
        <p:txBody>
          <a:bodyPr>
            <a:spAutoFit/>
          </a:bodyPr>
          <a:lstStyle/>
          <a:p>
            <a:pPr algn="l"/>
            <a:r>
              <a:rPr lang="en-US"/>
              <a:t>Various equipment to </a:t>
            </a:r>
            <a:r>
              <a:rPr lang="en-US" i="1">
                <a:solidFill>
                  <a:srgbClr val="00FFFF"/>
                </a:solidFill>
              </a:rPr>
              <a:t>maintain</a:t>
            </a:r>
            <a:r>
              <a:rPr lang="en-US"/>
              <a:t> and </a:t>
            </a:r>
            <a:r>
              <a:rPr lang="en-US" i="1">
                <a:solidFill>
                  <a:srgbClr val="FFCC00"/>
                </a:solidFill>
              </a:rPr>
              <a:t>measure</a:t>
            </a:r>
            <a:r>
              <a:rPr lang="en-US"/>
              <a:t> beam  polarization through acceleration and storage</a:t>
            </a:r>
          </a:p>
        </p:txBody>
      </p:sp>
      <p:sp>
        <p:nvSpPr>
          <p:cNvPr id="1422523" name="Line 187"/>
          <p:cNvSpPr>
            <a:spLocks noChangeShapeType="1"/>
          </p:cNvSpPr>
          <p:nvPr/>
        </p:nvSpPr>
        <p:spPr bwMode="auto">
          <a:xfrm>
            <a:off x="3124200" y="2466975"/>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524" name="Line 188"/>
          <p:cNvSpPr>
            <a:spLocks noChangeShapeType="1"/>
          </p:cNvSpPr>
          <p:nvPr/>
        </p:nvSpPr>
        <p:spPr bwMode="auto">
          <a:xfrm flipV="1">
            <a:off x="4833938" y="3505200"/>
            <a:ext cx="0" cy="228600"/>
          </a:xfrm>
          <a:prstGeom prst="line">
            <a:avLst/>
          </a:prstGeom>
          <a:noFill/>
          <a:ln w="9525">
            <a:solidFill>
              <a:srgbClr val="FFFF99"/>
            </a:solidFill>
            <a:round/>
            <a:headEnd/>
            <a:tailEnd type="triangle" w="med" len="med"/>
          </a:ln>
          <a:effectLst/>
        </p:spPr>
        <p:txBody>
          <a:bodyPr/>
          <a:lstStyle/>
          <a:p>
            <a:endParaRPr lang="en-US"/>
          </a:p>
        </p:txBody>
      </p:sp>
      <p:pic>
        <p:nvPicPr>
          <p:cNvPr id="1422525" name="Picture 345" descr="Hel_Sect_Photo"/>
          <p:cNvPicPr>
            <a:picLocks noChangeAspect="1" noChangeArrowheads="1"/>
          </p:cNvPicPr>
          <p:nvPr/>
        </p:nvPicPr>
        <p:blipFill>
          <a:blip r:embed="rId4" cstate="print"/>
          <a:srcRect l="21216" t="14598" r="21674" b="15193"/>
          <a:stretch>
            <a:fillRect/>
          </a:stretch>
        </p:blipFill>
        <p:spPr bwMode="auto">
          <a:xfrm>
            <a:off x="138113" y="1339850"/>
            <a:ext cx="1309687" cy="1149350"/>
          </a:xfrm>
          <a:prstGeom prst="rect">
            <a:avLst/>
          </a:prstGeom>
          <a:noFill/>
          <a:ln w="9525">
            <a:noFill/>
            <a:miter lim="800000"/>
            <a:headEnd/>
            <a:tailEnd/>
          </a:ln>
        </p:spPr>
      </p:pic>
      <p:graphicFrame>
        <p:nvGraphicFramePr>
          <p:cNvPr id="1422526" name="Object 346"/>
          <p:cNvGraphicFramePr>
            <a:graphicFrameLocks noChangeAspect="1"/>
          </p:cNvGraphicFramePr>
          <p:nvPr/>
        </p:nvGraphicFramePr>
        <p:xfrm>
          <a:off x="22225" y="3233738"/>
          <a:ext cx="1654175" cy="1262062"/>
        </p:xfrm>
        <a:graphic>
          <a:graphicData uri="http://schemas.openxmlformats.org/presentationml/2006/ole">
            <mc:AlternateContent xmlns:mc="http://schemas.openxmlformats.org/markup-compatibility/2006">
              <mc:Choice xmlns:v="urn:schemas-microsoft-com:vml" Requires="v">
                <p:oleObj spid="_x0000_s1422772" name="Bitmap Image" r:id="rId5" imgW="5706272" imgH="4352381" progId="PBrush">
                  <p:embed/>
                </p:oleObj>
              </mc:Choice>
              <mc:Fallback>
                <p:oleObj name="Bitmap Image" r:id="rId5" imgW="5706272" imgH="4352381" progId="PBrush">
                  <p:embed/>
                  <p:pic>
                    <p:nvPicPr>
                      <p:cNvPr id="0" name="Object 34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25" y="3233738"/>
                        <a:ext cx="1654175" cy="126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422527" name="Picture 347" descr="P1010001-cropped"/>
          <p:cNvPicPr>
            <a:picLocks noChangeAspect="1" noChangeArrowheads="1"/>
          </p:cNvPicPr>
          <p:nvPr/>
        </p:nvPicPr>
        <p:blipFill>
          <a:blip r:embed="rId7" cstate="print"/>
          <a:srcRect/>
          <a:stretch>
            <a:fillRect/>
          </a:stretch>
        </p:blipFill>
        <p:spPr bwMode="auto">
          <a:xfrm>
            <a:off x="7351713" y="1031875"/>
            <a:ext cx="1792287" cy="1689100"/>
          </a:xfrm>
          <a:prstGeom prst="rect">
            <a:avLst/>
          </a:prstGeom>
          <a:noFill/>
          <a:ln w="9525">
            <a:noFill/>
            <a:miter lim="800000"/>
            <a:headEnd/>
            <a:tailEnd/>
          </a:ln>
        </p:spPr>
      </p:pic>
      <p:pic>
        <p:nvPicPr>
          <p:cNvPr id="1422528" name="Picture 348" descr="install4"/>
          <p:cNvPicPr>
            <a:picLocks noChangeAspect="1" noChangeArrowheads="1"/>
          </p:cNvPicPr>
          <p:nvPr/>
        </p:nvPicPr>
        <p:blipFill>
          <a:blip r:embed="rId8" cstate="print"/>
          <a:srcRect/>
          <a:stretch>
            <a:fillRect/>
          </a:stretch>
        </p:blipFill>
        <p:spPr bwMode="auto">
          <a:xfrm>
            <a:off x="5189538" y="127000"/>
            <a:ext cx="1516062" cy="1198563"/>
          </a:xfrm>
          <a:prstGeom prst="rect">
            <a:avLst/>
          </a:prstGeom>
          <a:noFill/>
          <a:ln w="9525">
            <a:noFill/>
            <a:miter lim="800000"/>
            <a:headEnd/>
            <a:tailEnd/>
          </a:ln>
        </p:spPr>
      </p:pic>
      <p:pic>
        <p:nvPicPr>
          <p:cNvPr id="1422529" name="Picture 486" descr="F-1"/>
          <p:cNvPicPr>
            <a:picLocks noChangeAspect="1" noChangeArrowheads="1"/>
          </p:cNvPicPr>
          <p:nvPr/>
        </p:nvPicPr>
        <p:blipFill>
          <a:blip r:embed="rId9" cstate="print">
            <a:lum bright="6000"/>
          </a:blip>
          <a:srcRect t="6250" r="33853" b="22487"/>
          <a:stretch>
            <a:fillRect/>
          </a:stretch>
        </p:blipFill>
        <p:spPr bwMode="auto">
          <a:xfrm>
            <a:off x="252413" y="5065713"/>
            <a:ext cx="2389187" cy="1792287"/>
          </a:xfrm>
          <a:prstGeom prst="rect">
            <a:avLst/>
          </a:prstGeom>
          <a:noFill/>
          <a:ln w="9525">
            <a:noFill/>
            <a:miter lim="800000"/>
            <a:headEnd/>
            <a:tailEnd/>
          </a:ln>
        </p:spPr>
      </p:pic>
      <p:pic>
        <p:nvPicPr>
          <p:cNvPr id="1422530" name="Picture 487" descr="B-7"/>
          <p:cNvPicPr>
            <a:picLocks noChangeAspect="1" noChangeArrowheads="1"/>
          </p:cNvPicPr>
          <p:nvPr/>
        </p:nvPicPr>
        <p:blipFill>
          <a:blip r:embed="rId10" cstate="print">
            <a:lum bright="-6000"/>
          </a:blip>
          <a:srcRect l="21875" t="10417" b="18750"/>
          <a:stretch>
            <a:fillRect/>
          </a:stretch>
        </p:blipFill>
        <p:spPr bwMode="auto">
          <a:xfrm>
            <a:off x="7005638" y="5254625"/>
            <a:ext cx="2138362" cy="1603375"/>
          </a:xfrm>
          <a:prstGeom prst="rect">
            <a:avLst/>
          </a:prstGeom>
          <a:noFill/>
          <a:ln w="9525">
            <a:noFill/>
            <a:miter lim="800000"/>
            <a:headEnd/>
            <a:tailEnd/>
          </a:ln>
        </p:spPr>
      </p:pic>
      <p:pic>
        <p:nvPicPr>
          <p:cNvPr id="1422531" name="Picture 488" descr="rf3"/>
          <p:cNvPicPr>
            <a:picLocks noChangeAspect="1" noChangeArrowheads="1"/>
          </p:cNvPicPr>
          <p:nvPr/>
        </p:nvPicPr>
        <p:blipFill>
          <a:blip r:embed="rId11" cstate="print"/>
          <a:srcRect/>
          <a:stretch>
            <a:fillRect/>
          </a:stretch>
        </p:blipFill>
        <p:spPr bwMode="auto">
          <a:xfrm>
            <a:off x="6629400" y="3573463"/>
            <a:ext cx="1958975" cy="1455737"/>
          </a:xfrm>
          <a:prstGeom prst="rect">
            <a:avLst/>
          </a:prstGeom>
          <a:noFill/>
          <a:ln w="9525">
            <a:noFill/>
            <a:miter lim="800000"/>
            <a:headEnd/>
            <a:tailEnd/>
          </a:ln>
        </p:spPr>
      </p:pic>
      <p:pic>
        <p:nvPicPr>
          <p:cNvPr id="1422532" name="Picture 490" descr="AGScoldhelix"/>
          <p:cNvPicPr>
            <a:picLocks noChangeAspect="1" noChangeArrowheads="1"/>
          </p:cNvPicPr>
          <p:nvPr/>
        </p:nvPicPr>
        <p:blipFill>
          <a:blip r:embed="rId12" cstate="print"/>
          <a:srcRect/>
          <a:stretch>
            <a:fillRect/>
          </a:stretch>
        </p:blipFill>
        <p:spPr bwMode="auto">
          <a:xfrm>
            <a:off x="3810000" y="5573713"/>
            <a:ext cx="2514600" cy="1284287"/>
          </a:xfrm>
          <a:prstGeom prst="rect">
            <a:avLst/>
          </a:prstGeom>
          <a:noFill/>
          <a:ln w="9525">
            <a:noFill/>
            <a:miter lim="800000"/>
            <a:headEnd/>
            <a:tailEnd/>
          </a:ln>
        </p:spPr>
      </p:pic>
      <p:graphicFrame>
        <p:nvGraphicFramePr>
          <p:cNvPr id="1422533" name="Object 197"/>
          <p:cNvGraphicFramePr>
            <a:graphicFrameLocks noChangeAspect="1"/>
          </p:cNvGraphicFramePr>
          <p:nvPr/>
        </p:nvGraphicFramePr>
        <p:xfrm>
          <a:off x="2309813" y="152400"/>
          <a:ext cx="944562" cy="1447800"/>
        </p:xfrm>
        <a:graphic>
          <a:graphicData uri="http://schemas.openxmlformats.org/presentationml/2006/ole">
            <mc:AlternateContent xmlns:mc="http://schemas.openxmlformats.org/markup-compatibility/2006">
              <mc:Choice xmlns:v="urn:schemas-microsoft-com:vml" Requires="v">
                <p:oleObj spid="_x0000_s1422773" name="Photo Editor Photo" r:id="rId13" imgW="3123810" imgH="4800000" progId="">
                  <p:embed/>
                </p:oleObj>
              </mc:Choice>
              <mc:Fallback>
                <p:oleObj name="Photo Editor Photo" r:id="rId13" imgW="3123810" imgH="4800000" progId="">
                  <p:embed/>
                  <p:pic>
                    <p:nvPicPr>
                      <p:cNvPr id="0" name="Picture 19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09813" y="152400"/>
                        <a:ext cx="944562"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1" name="Slide Number Placeholder 200"/>
          <p:cNvSpPr>
            <a:spLocks noGrp="1"/>
          </p:cNvSpPr>
          <p:nvPr>
            <p:ph type="sldNum" sz="quarter" idx="12"/>
          </p:nvPr>
        </p:nvSpPr>
        <p:spPr/>
        <p:txBody>
          <a:bodyPr/>
          <a:lstStyle/>
          <a:p>
            <a:fld id="{CC80A51C-0834-4D37-9F6C-E61A03BDE5A5}" type="slidenum">
              <a:rPr lang="en-US" smtClean="0"/>
              <a:pPr/>
              <a:t>14</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422520"/>
                                        </p:tgtEl>
                                      </p:cBhvr>
                                    </p:animEffect>
                                    <p:set>
                                      <p:cBhvr>
                                        <p:cTn id="7" dur="1" fill="hold">
                                          <p:stCondLst>
                                            <p:cond delay="499"/>
                                          </p:stCondLst>
                                        </p:cTn>
                                        <p:tgtEl>
                                          <p:spTgt spid="1422520"/>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1422522"/>
                                        </p:tgtEl>
                                      </p:cBhvr>
                                    </p:animEffect>
                                    <p:set>
                                      <p:cBhvr>
                                        <p:cTn id="10" dur="1" fill="hold">
                                          <p:stCondLst>
                                            <p:cond delay="499"/>
                                          </p:stCondLst>
                                        </p:cTn>
                                        <p:tgtEl>
                                          <p:spTgt spid="1422522"/>
                                        </p:tgtEl>
                                        <p:attrNameLst>
                                          <p:attrName>style.visibility</p:attrName>
                                        </p:attrNameLst>
                                      </p:cBhvr>
                                      <p:to>
                                        <p:strVal val="hidden"/>
                                      </p:to>
                                    </p:set>
                                  </p:child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1422533"/>
                                        </p:tgtEl>
                                        <p:attrNameLst>
                                          <p:attrName>style.visibility</p:attrName>
                                        </p:attrNameLst>
                                      </p:cBhvr>
                                      <p:to>
                                        <p:strVal val="visible"/>
                                      </p:to>
                                    </p:set>
                                    <p:animEffect transition="in" filter="blinds(horizontal)">
                                      <p:cBhvr>
                                        <p:cTn id="14" dur="500"/>
                                        <p:tgtEl>
                                          <p:spTgt spid="1422533"/>
                                        </p:tgtEl>
                                      </p:cBhvr>
                                    </p:animEffect>
                                  </p:childTnLst>
                                </p:cTn>
                              </p:par>
                              <p:par>
                                <p:cTn id="15" presetID="3" presetClass="entr" presetSubtype="10" fill="hold" nodeType="withEffect">
                                  <p:stCondLst>
                                    <p:cond delay="0"/>
                                  </p:stCondLst>
                                  <p:childTnLst>
                                    <p:set>
                                      <p:cBhvr>
                                        <p:cTn id="16" dur="1" fill="hold">
                                          <p:stCondLst>
                                            <p:cond delay="0"/>
                                          </p:stCondLst>
                                        </p:cTn>
                                        <p:tgtEl>
                                          <p:spTgt spid="1422528"/>
                                        </p:tgtEl>
                                        <p:attrNameLst>
                                          <p:attrName>style.visibility</p:attrName>
                                        </p:attrNameLst>
                                      </p:cBhvr>
                                      <p:to>
                                        <p:strVal val="visible"/>
                                      </p:to>
                                    </p:set>
                                    <p:animEffect transition="in" filter="blinds(horizontal)">
                                      <p:cBhvr>
                                        <p:cTn id="17" dur="500"/>
                                        <p:tgtEl>
                                          <p:spTgt spid="1422528"/>
                                        </p:tgtEl>
                                      </p:cBhvr>
                                    </p:animEffect>
                                  </p:childTnLst>
                                </p:cTn>
                              </p:par>
                              <p:par>
                                <p:cTn id="18" presetID="3" presetClass="entr" presetSubtype="10" fill="hold" nodeType="withEffect">
                                  <p:stCondLst>
                                    <p:cond delay="0"/>
                                  </p:stCondLst>
                                  <p:childTnLst>
                                    <p:set>
                                      <p:cBhvr>
                                        <p:cTn id="19" dur="1" fill="hold">
                                          <p:stCondLst>
                                            <p:cond delay="0"/>
                                          </p:stCondLst>
                                        </p:cTn>
                                        <p:tgtEl>
                                          <p:spTgt spid="1422527"/>
                                        </p:tgtEl>
                                        <p:attrNameLst>
                                          <p:attrName>style.visibility</p:attrName>
                                        </p:attrNameLst>
                                      </p:cBhvr>
                                      <p:to>
                                        <p:strVal val="visible"/>
                                      </p:to>
                                    </p:set>
                                    <p:animEffect transition="in" filter="blinds(horizontal)">
                                      <p:cBhvr>
                                        <p:cTn id="20" dur="500"/>
                                        <p:tgtEl>
                                          <p:spTgt spid="1422527"/>
                                        </p:tgtEl>
                                      </p:cBhvr>
                                    </p:animEffect>
                                  </p:childTnLst>
                                </p:cTn>
                              </p:par>
                              <p:par>
                                <p:cTn id="21" presetID="3" presetClass="entr" presetSubtype="10" fill="hold" nodeType="withEffect">
                                  <p:stCondLst>
                                    <p:cond delay="0"/>
                                  </p:stCondLst>
                                  <p:childTnLst>
                                    <p:set>
                                      <p:cBhvr>
                                        <p:cTn id="22" dur="1" fill="hold">
                                          <p:stCondLst>
                                            <p:cond delay="0"/>
                                          </p:stCondLst>
                                        </p:cTn>
                                        <p:tgtEl>
                                          <p:spTgt spid="1422531"/>
                                        </p:tgtEl>
                                        <p:attrNameLst>
                                          <p:attrName>style.visibility</p:attrName>
                                        </p:attrNameLst>
                                      </p:cBhvr>
                                      <p:to>
                                        <p:strVal val="visible"/>
                                      </p:to>
                                    </p:set>
                                    <p:animEffect transition="in" filter="blinds(horizontal)">
                                      <p:cBhvr>
                                        <p:cTn id="23" dur="500"/>
                                        <p:tgtEl>
                                          <p:spTgt spid="1422531"/>
                                        </p:tgtEl>
                                      </p:cBhvr>
                                    </p:animEffect>
                                  </p:childTnLst>
                                </p:cTn>
                              </p:par>
                              <p:par>
                                <p:cTn id="24" presetID="3" presetClass="entr" presetSubtype="10" fill="hold" nodeType="withEffect">
                                  <p:stCondLst>
                                    <p:cond delay="0"/>
                                  </p:stCondLst>
                                  <p:childTnLst>
                                    <p:set>
                                      <p:cBhvr>
                                        <p:cTn id="25" dur="1" fill="hold">
                                          <p:stCondLst>
                                            <p:cond delay="0"/>
                                          </p:stCondLst>
                                        </p:cTn>
                                        <p:tgtEl>
                                          <p:spTgt spid="1422530"/>
                                        </p:tgtEl>
                                        <p:attrNameLst>
                                          <p:attrName>style.visibility</p:attrName>
                                        </p:attrNameLst>
                                      </p:cBhvr>
                                      <p:to>
                                        <p:strVal val="visible"/>
                                      </p:to>
                                    </p:set>
                                    <p:animEffect transition="in" filter="blinds(horizontal)">
                                      <p:cBhvr>
                                        <p:cTn id="26" dur="500"/>
                                        <p:tgtEl>
                                          <p:spTgt spid="1422530"/>
                                        </p:tgtEl>
                                      </p:cBhvr>
                                    </p:animEffect>
                                  </p:childTnLst>
                                </p:cTn>
                              </p:par>
                              <p:par>
                                <p:cTn id="27" presetID="3" presetClass="entr" presetSubtype="10" fill="hold" nodeType="withEffect">
                                  <p:stCondLst>
                                    <p:cond delay="0"/>
                                  </p:stCondLst>
                                  <p:childTnLst>
                                    <p:set>
                                      <p:cBhvr>
                                        <p:cTn id="28" dur="1" fill="hold">
                                          <p:stCondLst>
                                            <p:cond delay="0"/>
                                          </p:stCondLst>
                                        </p:cTn>
                                        <p:tgtEl>
                                          <p:spTgt spid="1422532"/>
                                        </p:tgtEl>
                                        <p:attrNameLst>
                                          <p:attrName>style.visibility</p:attrName>
                                        </p:attrNameLst>
                                      </p:cBhvr>
                                      <p:to>
                                        <p:strVal val="visible"/>
                                      </p:to>
                                    </p:set>
                                    <p:animEffect transition="in" filter="blinds(horizontal)">
                                      <p:cBhvr>
                                        <p:cTn id="29" dur="500"/>
                                        <p:tgtEl>
                                          <p:spTgt spid="1422532"/>
                                        </p:tgtEl>
                                      </p:cBhvr>
                                    </p:animEffect>
                                  </p:childTnLst>
                                </p:cTn>
                              </p:par>
                              <p:par>
                                <p:cTn id="30" presetID="3" presetClass="entr" presetSubtype="10" fill="hold" nodeType="withEffect">
                                  <p:stCondLst>
                                    <p:cond delay="0"/>
                                  </p:stCondLst>
                                  <p:childTnLst>
                                    <p:set>
                                      <p:cBhvr>
                                        <p:cTn id="31" dur="1" fill="hold">
                                          <p:stCondLst>
                                            <p:cond delay="0"/>
                                          </p:stCondLst>
                                        </p:cTn>
                                        <p:tgtEl>
                                          <p:spTgt spid="1422529"/>
                                        </p:tgtEl>
                                        <p:attrNameLst>
                                          <p:attrName>style.visibility</p:attrName>
                                        </p:attrNameLst>
                                      </p:cBhvr>
                                      <p:to>
                                        <p:strVal val="visible"/>
                                      </p:to>
                                    </p:set>
                                    <p:animEffect transition="in" filter="blinds(horizontal)">
                                      <p:cBhvr>
                                        <p:cTn id="32" dur="500"/>
                                        <p:tgtEl>
                                          <p:spTgt spid="1422529"/>
                                        </p:tgtEl>
                                      </p:cBhvr>
                                    </p:animEffect>
                                  </p:childTnLst>
                                </p:cTn>
                              </p:par>
                              <p:par>
                                <p:cTn id="33" presetID="3" presetClass="entr" presetSubtype="10" fill="hold" nodeType="withEffect">
                                  <p:stCondLst>
                                    <p:cond delay="0"/>
                                  </p:stCondLst>
                                  <p:childTnLst>
                                    <p:set>
                                      <p:cBhvr>
                                        <p:cTn id="34" dur="1" fill="hold">
                                          <p:stCondLst>
                                            <p:cond delay="0"/>
                                          </p:stCondLst>
                                        </p:cTn>
                                        <p:tgtEl>
                                          <p:spTgt spid="1422526"/>
                                        </p:tgtEl>
                                        <p:attrNameLst>
                                          <p:attrName>style.visibility</p:attrName>
                                        </p:attrNameLst>
                                      </p:cBhvr>
                                      <p:to>
                                        <p:strVal val="visible"/>
                                      </p:to>
                                    </p:set>
                                    <p:animEffect transition="in" filter="blinds(horizontal)">
                                      <p:cBhvr>
                                        <p:cTn id="35" dur="500"/>
                                        <p:tgtEl>
                                          <p:spTgt spid="1422526"/>
                                        </p:tgtEl>
                                      </p:cBhvr>
                                    </p:animEffect>
                                  </p:childTnLst>
                                </p:cTn>
                              </p:par>
                              <p:par>
                                <p:cTn id="36" presetID="3" presetClass="entr" presetSubtype="10" fill="hold" nodeType="withEffect">
                                  <p:stCondLst>
                                    <p:cond delay="0"/>
                                  </p:stCondLst>
                                  <p:childTnLst>
                                    <p:set>
                                      <p:cBhvr>
                                        <p:cTn id="37" dur="1" fill="hold">
                                          <p:stCondLst>
                                            <p:cond delay="0"/>
                                          </p:stCondLst>
                                        </p:cTn>
                                        <p:tgtEl>
                                          <p:spTgt spid="1422525"/>
                                        </p:tgtEl>
                                        <p:attrNameLst>
                                          <p:attrName>style.visibility</p:attrName>
                                        </p:attrNameLst>
                                      </p:cBhvr>
                                      <p:to>
                                        <p:strVal val="visible"/>
                                      </p:to>
                                    </p:set>
                                    <p:animEffect transition="in" filter="blinds(horizontal)">
                                      <p:cBhvr>
                                        <p:cTn id="38" dur="500"/>
                                        <p:tgtEl>
                                          <p:spTgt spid="1422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2520" grpId="0"/>
      <p:bldP spid="142252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Footer Placeholder 4"/>
          <p:cNvSpPr>
            <a:spLocks noGrp="1"/>
          </p:cNvSpPr>
          <p:nvPr>
            <p:ph type="ftr" sz="quarter" idx="11"/>
          </p:nvPr>
        </p:nvSpPr>
        <p:spPr/>
        <p:txBody>
          <a:bodyPr/>
          <a:lstStyle/>
          <a:p>
            <a:r>
              <a:rPr lang="en-US" smtClean="0"/>
              <a:t>C. Aidala, Wayne State, January 30, 2013</a:t>
            </a:r>
            <a:endParaRPr lang="en-US"/>
          </a:p>
        </p:txBody>
      </p:sp>
      <p:sp>
        <p:nvSpPr>
          <p:cNvPr id="1278978" name="Rectangle 2"/>
          <p:cNvSpPr>
            <a:spLocks noGrp="1" noChangeArrowheads="1"/>
          </p:cNvSpPr>
          <p:nvPr>
            <p:ph type="title"/>
          </p:nvPr>
        </p:nvSpPr>
        <p:spPr>
          <a:xfrm>
            <a:off x="228600" y="76200"/>
            <a:ext cx="8686800" cy="762000"/>
          </a:xfrm>
        </p:spPr>
        <p:txBody>
          <a:bodyPr/>
          <a:lstStyle/>
          <a:p>
            <a:r>
              <a:rPr lang="en-US" dirty="0" smtClean="0"/>
              <a:t>December 2001: News </a:t>
            </a:r>
            <a:r>
              <a:rPr lang="en-US" dirty="0"/>
              <a:t>to Celebrate</a:t>
            </a:r>
          </a:p>
        </p:txBody>
      </p:sp>
      <p:grpSp>
        <p:nvGrpSpPr>
          <p:cNvPr id="1278984" name="Group 8"/>
          <p:cNvGrpSpPr>
            <a:grpSpLocks/>
          </p:cNvGrpSpPr>
          <p:nvPr/>
        </p:nvGrpSpPr>
        <p:grpSpPr bwMode="auto">
          <a:xfrm>
            <a:off x="152400" y="876300"/>
            <a:ext cx="8763000" cy="5905500"/>
            <a:chOff x="96" y="552"/>
            <a:chExt cx="5520" cy="3720"/>
          </a:xfrm>
        </p:grpSpPr>
        <p:pic>
          <p:nvPicPr>
            <p:cNvPr id="1278985" name="Picture 9" descr="RHICSpin-2"/>
            <p:cNvPicPr>
              <a:picLocks noChangeAspect="1" noChangeArrowheads="1"/>
            </p:cNvPicPr>
            <p:nvPr/>
          </p:nvPicPr>
          <p:blipFill>
            <a:blip r:embed="rId4" cstate="print"/>
            <a:srcRect/>
            <a:stretch>
              <a:fillRect/>
            </a:stretch>
          </p:blipFill>
          <p:spPr bwMode="auto">
            <a:xfrm>
              <a:off x="96" y="552"/>
              <a:ext cx="3744" cy="2808"/>
            </a:xfrm>
            <a:prstGeom prst="rect">
              <a:avLst/>
            </a:prstGeom>
            <a:noFill/>
          </p:spPr>
        </p:pic>
        <p:pic>
          <p:nvPicPr>
            <p:cNvPr id="1278986" name="Picture 10" descr="RHICSpin-tossed"/>
            <p:cNvPicPr>
              <a:picLocks noChangeAspect="1" noChangeArrowheads="1"/>
            </p:cNvPicPr>
            <p:nvPr/>
          </p:nvPicPr>
          <p:blipFill>
            <a:blip r:embed="rId5" cstate="print"/>
            <a:srcRect/>
            <a:stretch>
              <a:fillRect/>
            </a:stretch>
          </p:blipFill>
          <p:spPr bwMode="auto">
            <a:xfrm>
              <a:off x="2232" y="2418"/>
              <a:ext cx="2472" cy="1854"/>
            </a:xfrm>
            <a:prstGeom prst="rect">
              <a:avLst/>
            </a:prstGeom>
            <a:noFill/>
          </p:spPr>
        </p:pic>
        <p:graphicFrame>
          <p:nvGraphicFramePr>
            <p:cNvPr id="1278987" name="Object 11"/>
            <p:cNvGraphicFramePr>
              <a:graphicFrameLocks noChangeAspect="1"/>
            </p:cNvGraphicFramePr>
            <p:nvPr/>
          </p:nvGraphicFramePr>
          <p:xfrm>
            <a:off x="4696" y="1008"/>
            <a:ext cx="920" cy="2592"/>
          </p:xfrm>
          <a:graphic>
            <a:graphicData uri="http://schemas.openxmlformats.org/presentationml/2006/ole">
              <mc:AlternateContent xmlns:mc="http://schemas.openxmlformats.org/markup-compatibility/2006">
                <mc:Choice xmlns:v="urn:schemas-microsoft-com:vml" Requires="v">
                  <p:oleObj spid="_x0000_s1279107" name="Photo Editor Photo" r:id="rId6" imgW="781159" imgH="2200582" progId="">
                    <p:embed/>
                  </p:oleObj>
                </mc:Choice>
                <mc:Fallback>
                  <p:oleObj name="Photo Editor Photo" r:id="rId6" imgW="781159" imgH="2200582" progId="">
                    <p:embed/>
                    <p:pic>
                      <p:nvPicPr>
                        <p:cNvPr id="0"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6" y="1008"/>
                          <a:ext cx="920" cy="2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3" name="Slide Number Placeholder 12"/>
          <p:cNvSpPr>
            <a:spLocks noGrp="1"/>
          </p:cNvSpPr>
          <p:nvPr>
            <p:ph type="sldNum" sz="quarter" idx="12"/>
          </p:nvPr>
        </p:nvSpPr>
        <p:spPr/>
        <p:txBody>
          <a:bodyPr/>
          <a:lstStyle/>
          <a:p>
            <a:fld id="{9CCA4942-7CEE-491C-9F3A-ADE7BC2C4973}" type="slidenum">
              <a:rPr lang="en-US" smtClean="0"/>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4"/>
          <p:cNvSpPr>
            <a:spLocks noGrp="1"/>
          </p:cNvSpPr>
          <p:nvPr>
            <p:ph type="ftr" sz="quarter" idx="11"/>
          </p:nvPr>
        </p:nvSpPr>
        <p:spPr/>
        <p:txBody>
          <a:bodyPr/>
          <a:lstStyle/>
          <a:p>
            <a:r>
              <a:rPr lang="en-US" smtClean="0"/>
              <a:t>C. Aidala, Wayne State, January 30, 2013</a:t>
            </a:r>
            <a:endParaRPr lang="en-US"/>
          </a:p>
        </p:txBody>
      </p:sp>
      <p:sp>
        <p:nvSpPr>
          <p:cNvPr id="876546" name="Rectangle 2"/>
          <p:cNvSpPr>
            <a:spLocks noGrp="1" noChangeArrowheads="1"/>
          </p:cNvSpPr>
          <p:nvPr>
            <p:ph type="title"/>
          </p:nvPr>
        </p:nvSpPr>
        <p:spPr>
          <a:xfrm>
            <a:off x="228600" y="228600"/>
            <a:ext cx="8686800" cy="685800"/>
          </a:xfrm>
        </p:spPr>
        <p:txBody>
          <a:bodyPr/>
          <a:lstStyle/>
          <a:p>
            <a:r>
              <a:rPr lang="en-US" sz="4000" dirty="0" smtClean="0"/>
              <a:t>RHIC Spin </a:t>
            </a:r>
            <a:r>
              <a:rPr lang="en-US" sz="4000" dirty="0"/>
              <a:t>Physics </a:t>
            </a:r>
            <a:r>
              <a:rPr lang="en-US" sz="4000" dirty="0" smtClean="0"/>
              <a:t>Experiments</a:t>
            </a:r>
            <a:endParaRPr lang="en-US" sz="4000" dirty="0"/>
          </a:p>
        </p:txBody>
      </p:sp>
      <p:sp>
        <p:nvSpPr>
          <p:cNvPr id="876547" name="Rectangle 3"/>
          <p:cNvSpPr>
            <a:spLocks noGrp="1" noChangeArrowheads="1"/>
          </p:cNvSpPr>
          <p:nvPr>
            <p:ph type="body" idx="1"/>
          </p:nvPr>
        </p:nvSpPr>
        <p:spPr>
          <a:xfrm>
            <a:off x="228600" y="1219200"/>
            <a:ext cx="3886200" cy="4800600"/>
          </a:xfrm>
        </p:spPr>
        <p:txBody>
          <a:bodyPr/>
          <a:lstStyle/>
          <a:p>
            <a:r>
              <a:rPr lang="en-US" dirty="0"/>
              <a:t>Three experiments: STAR, PHENIX, BRAHMS</a:t>
            </a:r>
          </a:p>
          <a:p>
            <a:r>
              <a:rPr lang="en-US" dirty="0" smtClean="0"/>
              <a:t>Current </a:t>
            </a:r>
            <a:r>
              <a:rPr lang="en-US" dirty="0"/>
              <a:t>running only with STAR and PHENIX</a:t>
            </a:r>
          </a:p>
        </p:txBody>
      </p:sp>
      <p:pic>
        <p:nvPicPr>
          <p:cNvPr id="876548" name="Picture 4"/>
          <p:cNvPicPr>
            <a:picLocks noChangeAspect="1" noChangeArrowheads="1"/>
          </p:cNvPicPr>
          <p:nvPr/>
        </p:nvPicPr>
        <p:blipFill>
          <a:blip r:embed="rId3" cstate="print"/>
          <a:srcRect r="6363" b="23721"/>
          <a:stretch>
            <a:fillRect/>
          </a:stretch>
        </p:blipFill>
        <p:spPr bwMode="auto">
          <a:xfrm>
            <a:off x="4191000" y="1219200"/>
            <a:ext cx="4800600" cy="3646488"/>
          </a:xfrm>
          <a:prstGeom prst="rect">
            <a:avLst/>
          </a:prstGeom>
          <a:noFill/>
        </p:spPr>
      </p:pic>
      <p:grpSp>
        <p:nvGrpSpPr>
          <p:cNvPr id="876566" name="Group 22"/>
          <p:cNvGrpSpPr>
            <a:grpSpLocks/>
          </p:cNvGrpSpPr>
          <p:nvPr/>
        </p:nvGrpSpPr>
        <p:grpSpPr bwMode="auto">
          <a:xfrm>
            <a:off x="7237413" y="1231900"/>
            <a:ext cx="1731962" cy="1646238"/>
            <a:chOff x="4559" y="1023"/>
            <a:chExt cx="1091" cy="1037"/>
          </a:xfrm>
        </p:grpSpPr>
        <p:grpSp>
          <p:nvGrpSpPr>
            <p:cNvPr id="876553" name="Group 9"/>
            <p:cNvGrpSpPr>
              <a:grpSpLocks/>
            </p:cNvGrpSpPr>
            <p:nvPr/>
          </p:nvGrpSpPr>
          <p:grpSpPr bwMode="auto">
            <a:xfrm>
              <a:off x="4559" y="1023"/>
              <a:ext cx="1091" cy="1037"/>
              <a:chOff x="3716" y="436"/>
              <a:chExt cx="2112" cy="1588"/>
            </a:xfrm>
          </p:grpSpPr>
          <p:pic>
            <p:nvPicPr>
              <p:cNvPr id="876554" name="Picture 10" descr="brahms_picture"/>
              <p:cNvPicPr>
                <a:picLocks noChangeAspect="1" noChangeArrowheads="1"/>
              </p:cNvPicPr>
              <p:nvPr/>
            </p:nvPicPr>
            <p:blipFill>
              <a:blip r:embed="rId4" cstate="print"/>
              <a:srcRect/>
              <a:stretch>
                <a:fillRect/>
              </a:stretch>
            </p:blipFill>
            <p:spPr bwMode="auto">
              <a:xfrm>
                <a:off x="3716" y="440"/>
                <a:ext cx="2112" cy="1584"/>
              </a:xfrm>
              <a:prstGeom prst="rect">
                <a:avLst/>
              </a:prstGeom>
              <a:noFill/>
              <a:ln>
                <a:noFill/>
              </a:ln>
            </p:spPr>
          </p:pic>
          <p:pic>
            <p:nvPicPr>
              <p:cNvPr id="876555" name="Picture 11" descr="brahms_logo1"/>
              <p:cNvPicPr>
                <a:picLocks noChangeAspect="1" noChangeArrowheads="1"/>
              </p:cNvPicPr>
              <p:nvPr/>
            </p:nvPicPr>
            <p:blipFill>
              <a:blip r:embed="rId5" cstate="print"/>
              <a:srcRect/>
              <a:stretch>
                <a:fillRect/>
              </a:stretch>
            </p:blipFill>
            <p:spPr bwMode="auto">
              <a:xfrm>
                <a:off x="4422" y="436"/>
                <a:ext cx="1259" cy="379"/>
              </a:xfrm>
              <a:prstGeom prst="rect">
                <a:avLst/>
              </a:prstGeom>
              <a:noFill/>
            </p:spPr>
          </p:pic>
        </p:grpSp>
        <p:sp>
          <p:nvSpPr>
            <p:cNvPr id="876556" name="Text Box 12"/>
            <p:cNvSpPr txBox="1">
              <a:spLocks noChangeArrowheads="1"/>
            </p:cNvSpPr>
            <p:nvPr/>
          </p:nvSpPr>
          <p:spPr bwMode="auto">
            <a:xfrm>
              <a:off x="4673" y="1536"/>
              <a:ext cx="941" cy="460"/>
            </a:xfrm>
            <a:prstGeom prst="rect">
              <a:avLst/>
            </a:prstGeom>
            <a:solidFill>
              <a:srgbClr val="00FFFF"/>
            </a:solidFill>
            <a:ln w="9525">
              <a:noFill/>
              <a:miter lim="800000"/>
              <a:headEnd/>
              <a:tailEnd/>
            </a:ln>
            <a:effectLst/>
          </p:spPr>
          <p:txBody>
            <a:bodyPr>
              <a:spAutoFit/>
            </a:bodyPr>
            <a:lstStyle/>
            <a:p>
              <a:r>
                <a:rPr lang="en-US" sz="1400">
                  <a:solidFill>
                    <a:schemeClr val="tx1"/>
                  </a:solidFill>
                </a:rPr>
                <a:t>Transverse spin only </a:t>
              </a:r>
            </a:p>
            <a:p>
              <a:r>
                <a:rPr lang="en-US" sz="1400">
                  <a:solidFill>
                    <a:schemeClr val="tx1"/>
                  </a:solidFill>
                </a:rPr>
                <a:t>(No rotators)</a:t>
              </a:r>
            </a:p>
          </p:txBody>
        </p:sp>
      </p:grpSp>
      <p:grpSp>
        <p:nvGrpSpPr>
          <p:cNvPr id="876557" name="Group 13"/>
          <p:cNvGrpSpPr>
            <a:grpSpLocks/>
          </p:cNvGrpSpPr>
          <p:nvPr/>
        </p:nvGrpSpPr>
        <p:grpSpPr bwMode="auto">
          <a:xfrm>
            <a:off x="6276975" y="3163888"/>
            <a:ext cx="1893888" cy="1425575"/>
            <a:chOff x="2544" y="2299"/>
            <a:chExt cx="2311" cy="1375"/>
          </a:xfrm>
        </p:grpSpPr>
        <p:pic>
          <p:nvPicPr>
            <p:cNvPr id="876558" name="Picture 14" descr="Collab"/>
            <p:cNvPicPr>
              <a:picLocks noChangeAspect="1" noChangeArrowheads="1"/>
            </p:cNvPicPr>
            <p:nvPr/>
          </p:nvPicPr>
          <p:blipFill>
            <a:blip r:embed="rId6" cstate="print"/>
            <a:srcRect/>
            <a:stretch>
              <a:fillRect/>
            </a:stretch>
          </p:blipFill>
          <p:spPr bwMode="auto">
            <a:xfrm>
              <a:off x="2544" y="2299"/>
              <a:ext cx="2311" cy="1375"/>
            </a:xfrm>
            <a:prstGeom prst="rect">
              <a:avLst/>
            </a:prstGeom>
            <a:solidFill>
              <a:schemeClr val="bg1"/>
            </a:solidFill>
            <a:ln>
              <a:noFill/>
            </a:ln>
          </p:spPr>
        </p:pic>
        <p:pic>
          <p:nvPicPr>
            <p:cNvPr id="876559" name="Picture 15"/>
            <p:cNvPicPr>
              <a:picLocks noChangeAspect="1" noChangeArrowheads="1"/>
            </p:cNvPicPr>
            <p:nvPr/>
          </p:nvPicPr>
          <p:blipFill>
            <a:blip r:embed="rId7" cstate="print"/>
            <a:srcRect/>
            <a:stretch>
              <a:fillRect/>
            </a:stretch>
          </p:blipFill>
          <p:spPr bwMode="auto">
            <a:xfrm>
              <a:off x="3984" y="2400"/>
              <a:ext cx="816" cy="459"/>
            </a:xfrm>
            <a:prstGeom prst="rect">
              <a:avLst/>
            </a:prstGeom>
            <a:noFill/>
            <a:ln w="9525">
              <a:noFill/>
              <a:miter lim="800000"/>
              <a:headEnd/>
              <a:tailEnd/>
            </a:ln>
            <a:effectLst/>
          </p:spPr>
        </p:pic>
      </p:grpSp>
      <p:grpSp>
        <p:nvGrpSpPr>
          <p:cNvPr id="876560" name="Group 16"/>
          <p:cNvGrpSpPr>
            <a:grpSpLocks/>
          </p:cNvGrpSpPr>
          <p:nvPr/>
        </p:nvGrpSpPr>
        <p:grpSpPr bwMode="auto">
          <a:xfrm>
            <a:off x="4308475" y="2960688"/>
            <a:ext cx="1706563" cy="1709737"/>
            <a:chOff x="144" y="2103"/>
            <a:chExt cx="2081" cy="1649"/>
          </a:xfrm>
        </p:grpSpPr>
        <p:pic>
          <p:nvPicPr>
            <p:cNvPr id="876561" name="Picture 17" descr="2004june9_1024x812"/>
            <p:cNvPicPr>
              <a:picLocks noChangeAspect="1" noChangeArrowheads="1"/>
            </p:cNvPicPr>
            <p:nvPr/>
          </p:nvPicPr>
          <p:blipFill>
            <a:blip r:embed="rId8" cstate="print"/>
            <a:srcRect/>
            <a:stretch>
              <a:fillRect/>
            </a:stretch>
          </p:blipFill>
          <p:spPr bwMode="auto">
            <a:xfrm>
              <a:off x="144" y="2103"/>
              <a:ext cx="2081" cy="1649"/>
            </a:xfrm>
            <a:prstGeom prst="rect">
              <a:avLst/>
            </a:prstGeom>
            <a:noFill/>
            <a:ln>
              <a:noFill/>
            </a:ln>
          </p:spPr>
        </p:pic>
        <p:pic>
          <p:nvPicPr>
            <p:cNvPr id="876562" name="Picture 18" descr="1phenix-logo"/>
            <p:cNvPicPr>
              <a:picLocks noChangeAspect="1" noChangeArrowheads="1"/>
            </p:cNvPicPr>
            <p:nvPr/>
          </p:nvPicPr>
          <p:blipFill>
            <a:blip r:embed="rId9" cstate="print"/>
            <a:srcRect/>
            <a:stretch>
              <a:fillRect/>
            </a:stretch>
          </p:blipFill>
          <p:spPr bwMode="auto">
            <a:xfrm>
              <a:off x="1056" y="3233"/>
              <a:ext cx="1152" cy="420"/>
            </a:xfrm>
            <a:prstGeom prst="rect">
              <a:avLst/>
            </a:prstGeom>
            <a:noFill/>
            <a:ln w="9525">
              <a:noFill/>
              <a:miter lim="800000"/>
              <a:headEnd/>
              <a:tailEnd/>
            </a:ln>
          </p:spPr>
        </p:pic>
      </p:grpSp>
      <p:sp>
        <p:nvSpPr>
          <p:cNvPr id="876563" name="Text Box 19"/>
          <p:cNvSpPr txBox="1">
            <a:spLocks noChangeArrowheads="1"/>
          </p:cNvSpPr>
          <p:nvPr/>
        </p:nvSpPr>
        <p:spPr bwMode="auto">
          <a:xfrm>
            <a:off x="4427538" y="3070225"/>
            <a:ext cx="1336675" cy="517525"/>
          </a:xfrm>
          <a:prstGeom prst="rect">
            <a:avLst/>
          </a:prstGeom>
          <a:solidFill>
            <a:srgbClr val="00FFFF"/>
          </a:solidFill>
          <a:ln w="9525">
            <a:noFill/>
            <a:miter lim="800000"/>
            <a:headEnd/>
            <a:tailEnd/>
          </a:ln>
          <a:effectLst/>
        </p:spPr>
        <p:txBody>
          <a:bodyPr>
            <a:spAutoFit/>
          </a:bodyPr>
          <a:lstStyle/>
          <a:p>
            <a:r>
              <a:rPr lang="en-US" sz="1400">
                <a:solidFill>
                  <a:schemeClr val="tx1"/>
                </a:solidFill>
              </a:rPr>
              <a:t>Longitudinal or transverse spin </a:t>
            </a:r>
          </a:p>
        </p:txBody>
      </p:sp>
      <p:sp>
        <p:nvSpPr>
          <p:cNvPr id="876564" name="Text Box 20"/>
          <p:cNvSpPr txBox="1">
            <a:spLocks noChangeArrowheads="1"/>
          </p:cNvSpPr>
          <p:nvPr/>
        </p:nvSpPr>
        <p:spPr bwMode="auto">
          <a:xfrm>
            <a:off x="6400800" y="3798888"/>
            <a:ext cx="1338263" cy="517525"/>
          </a:xfrm>
          <a:prstGeom prst="rect">
            <a:avLst/>
          </a:prstGeom>
          <a:solidFill>
            <a:srgbClr val="00FFFF"/>
          </a:solidFill>
          <a:ln w="9525">
            <a:noFill/>
            <a:miter lim="800000"/>
            <a:headEnd/>
            <a:tailEnd/>
          </a:ln>
          <a:effectLst/>
        </p:spPr>
        <p:txBody>
          <a:bodyPr>
            <a:spAutoFit/>
          </a:bodyPr>
          <a:lstStyle/>
          <a:p>
            <a:r>
              <a:rPr lang="en-US" sz="1400">
                <a:solidFill>
                  <a:schemeClr val="tx1"/>
                </a:solidFill>
              </a:rPr>
              <a:t>Longitudinal or transverse spin </a:t>
            </a:r>
          </a:p>
        </p:txBody>
      </p:sp>
      <p:sp>
        <p:nvSpPr>
          <p:cNvPr id="876565" name="Text Box 21"/>
          <p:cNvSpPr txBox="1">
            <a:spLocks noChangeArrowheads="1"/>
          </p:cNvSpPr>
          <p:nvPr/>
        </p:nvSpPr>
        <p:spPr bwMode="auto">
          <a:xfrm>
            <a:off x="1133957" y="4876800"/>
            <a:ext cx="7134517" cy="1569660"/>
          </a:xfrm>
          <a:prstGeom prst="rect">
            <a:avLst/>
          </a:prstGeom>
          <a:noFill/>
          <a:ln w="9525">
            <a:noFill/>
            <a:miter lim="800000"/>
            <a:headEnd/>
            <a:tailEnd/>
          </a:ln>
          <a:effectLst/>
        </p:spPr>
        <p:txBody>
          <a:bodyPr wrap="none">
            <a:spAutoFit/>
          </a:bodyPr>
          <a:lstStyle/>
          <a:p>
            <a:r>
              <a:rPr lang="en-US" dirty="0" smtClean="0">
                <a:solidFill>
                  <a:schemeClr val="hlink"/>
                </a:solidFill>
              </a:rPr>
              <a:t>Accelerator </a:t>
            </a:r>
            <a:r>
              <a:rPr lang="en-US" dirty="0">
                <a:solidFill>
                  <a:schemeClr val="hlink"/>
                </a:solidFill>
              </a:rPr>
              <a:t>performance: </a:t>
            </a:r>
          </a:p>
          <a:p>
            <a:r>
              <a:rPr lang="en-US" dirty="0" smtClean="0">
                <a:solidFill>
                  <a:schemeClr val="hlink"/>
                </a:solidFill>
              </a:rPr>
              <a:t>Polarization up to 65% for </a:t>
            </a:r>
            <a:r>
              <a:rPr lang="en-US" dirty="0">
                <a:solidFill>
                  <a:schemeClr val="hlink"/>
                </a:solidFill>
              </a:rPr>
              <a:t>1</a:t>
            </a:r>
            <a:r>
              <a:rPr lang="en-US" dirty="0" smtClean="0">
                <a:solidFill>
                  <a:schemeClr val="hlink"/>
                </a:solidFill>
              </a:rPr>
              <a:t>00 GeV beams, </a:t>
            </a:r>
          </a:p>
          <a:p>
            <a:r>
              <a:rPr lang="en-US" dirty="0" smtClean="0">
                <a:solidFill>
                  <a:schemeClr val="hlink"/>
                </a:solidFill>
              </a:rPr>
              <a:t>60% for 255 GeV beams (design </a:t>
            </a:r>
            <a:r>
              <a:rPr lang="en-US" dirty="0">
                <a:solidFill>
                  <a:schemeClr val="hlink"/>
                </a:solidFill>
              </a:rPr>
              <a:t>70%).</a:t>
            </a:r>
          </a:p>
          <a:p>
            <a:r>
              <a:rPr lang="en-US" dirty="0">
                <a:solidFill>
                  <a:schemeClr val="hlink"/>
                </a:solidFill>
              </a:rPr>
              <a:t>Achieved </a:t>
            </a:r>
            <a:r>
              <a:rPr lang="en-US" dirty="0" smtClean="0">
                <a:solidFill>
                  <a:schemeClr val="hlink"/>
                </a:solidFill>
              </a:rPr>
              <a:t>2x10</a:t>
            </a:r>
            <a:r>
              <a:rPr lang="en-US" baseline="30000" dirty="0" smtClean="0">
                <a:solidFill>
                  <a:schemeClr val="hlink"/>
                </a:solidFill>
              </a:rPr>
              <a:t>32 </a:t>
            </a:r>
            <a:r>
              <a:rPr lang="en-US" dirty="0">
                <a:solidFill>
                  <a:schemeClr val="hlink"/>
                </a:solidFill>
              </a:rPr>
              <a:t>cm</a:t>
            </a:r>
            <a:r>
              <a:rPr lang="en-US" baseline="30000" dirty="0">
                <a:solidFill>
                  <a:schemeClr val="hlink"/>
                </a:solidFill>
              </a:rPr>
              <a:t>-2</a:t>
            </a:r>
            <a:r>
              <a:rPr lang="en-US" dirty="0">
                <a:solidFill>
                  <a:schemeClr val="hlink"/>
                </a:solidFill>
              </a:rPr>
              <a:t> s</a:t>
            </a:r>
            <a:r>
              <a:rPr lang="en-US" baseline="30000" dirty="0">
                <a:solidFill>
                  <a:schemeClr val="hlink"/>
                </a:solidFill>
              </a:rPr>
              <a:t>-1</a:t>
            </a:r>
            <a:r>
              <a:rPr lang="en-US" dirty="0">
                <a:solidFill>
                  <a:schemeClr val="hlink"/>
                </a:solidFill>
              </a:rPr>
              <a:t> </a:t>
            </a:r>
            <a:r>
              <a:rPr lang="en-US" dirty="0" err="1">
                <a:solidFill>
                  <a:schemeClr val="hlink"/>
                </a:solidFill>
              </a:rPr>
              <a:t>lumi</a:t>
            </a:r>
            <a:r>
              <a:rPr lang="en-US" dirty="0">
                <a:solidFill>
                  <a:schemeClr val="hlink"/>
                </a:solidFill>
              </a:rPr>
              <a:t> </a:t>
            </a:r>
            <a:r>
              <a:rPr lang="en-US" dirty="0" smtClean="0">
                <a:solidFill>
                  <a:schemeClr val="hlink"/>
                </a:solidFill>
              </a:rPr>
              <a:t>at √s = 510 GeV (design).</a:t>
            </a:r>
            <a:endParaRPr lang="en-US" dirty="0">
              <a:solidFill>
                <a:schemeClr val="hlink"/>
              </a:solidFill>
            </a:endParaRPr>
          </a:p>
        </p:txBody>
      </p:sp>
      <p:sp>
        <p:nvSpPr>
          <p:cNvPr id="22" name="Slide Number Placeholder 21"/>
          <p:cNvSpPr>
            <a:spLocks noGrp="1"/>
          </p:cNvSpPr>
          <p:nvPr>
            <p:ph type="sldNum" sz="quarter" idx="12"/>
          </p:nvPr>
        </p:nvSpPr>
        <p:spPr/>
        <p:txBody>
          <a:bodyPr/>
          <a:lstStyle/>
          <a:p>
            <a:fld id="{9CCA4942-7CEE-491C-9F3A-ADE7BC2C4973}" type="slidenum">
              <a:rPr lang="en-US" smtClean="0"/>
              <a:pPr/>
              <a:t>16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76547">
                                            <p:txEl>
                                              <p:pRg st="1" end="1"/>
                                            </p:txEl>
                                          </p:spTgt>
                                        </p:tgtEl>
                                        <p:attrNameLst>
                                          <p:attrName>style.visibility</p:attrName>
                                        </p:attrNameLst>
                                      </p:cBhvr>
                                      <p:to>
                                        <p:strVal val="visible"/>
                                      </p:to>
                                    </p:set>
                                    <p:animEffect transition="in" filter="blinds(horizontal)">
                                      <p:cBhvr>
                                        <p:cTn id="7" dur="500"/>
                                        <p:tgtEl>
                                          <p:spTgt spid="876547">
                                            <p:txEl>
                                              <p:pRg st="1" end="1"/>
                                            </p:txEl>
                                          </p:spTgt>
                                        </p:tgtEl>
                                      </p:cBhvr>
                                    </p:animEffect>
                                  </p:childTnLst>
                                </p:cTn>
                              </p:par>
                              <p:par>
                                <p:cTn id="8" presetID="3" presetClass="exit" presetSubtype="10" fill="hold" nodeType="withEffect">
                                  <p:stCondLst>
                                    <p:cond delay="0"/>
                                  </p:stCondLst>
                                  <p:childTnLst>
                                    <p:animEffect transition="out" filter="blinds(horizontal)">
                                      <p:cBhvr>
                                        <p:cTn id="9" dur="500"/>
                                        <p:tgtEl>
                                          <p:spTgt spid="876566"/>
                                        </p:tgtEl>
                                      </p:cBhvr>
                                    </p:animEffect>
                                    <p:set>
                                      <p:cBhvr>
                                        <p:cTn id="10" dur="1" fill="hold">
                                          <p:stCondLst>
                                            <p:cond delay="499"/>
                                          </p:stCondLst>
                                        </p:cTn>
                                        <p:tgtEl>
                                          <p:spTgt spid="87656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76565"/>
                                        </p:tgtEl>
                                        <p:attrNameLst>
                                          <p:attrName>style.visibility</p:attrName>
                                        </p:attrNameLst>
                                      </p:cBhvr>
                                      <p:to>
                                        <p:strVal val="visible"/>
                                      </p:to>
                                    </p:set>
                                    <p:anim calcmode="lin" valueType="num">
                                      <p:cBhvr additive="base">
                                        <p:cTn id="15" dur="500" fill="hold"/>
                                        <p:tgtEl>
                                          <p:spTgt spid="876565"/>
                                        </p:tgtEl>
                                        <p:attrNameLst>
                                          <p:attrName>ppt_x</p:attrName>
                                        </p:attrNameLst>
                                      </p:cBhvr>
                                      <p:tavLst>
                                        <p:tav tm="0">
                                          <p:val>
                                            <p:strVal val="#ppt_x"/>
                                          </p:val>
                                        </p:tav>
                                        <p:tav tm="100000">
                                          <p:val>
                                            <p:strVal val="#ppt_x"/>
                                          </p:val>
                                        </p:tav>
                                      </p:tavLst>
                                    </p:anim>
                                    <p:anim calcmode="lin" valueType="num">
                                      <p:cBhvr additive="base">
                                        <p:cTn id="16" dur="500" fill="hold"/>
                                        <p:tgtEl>
                                          <p:spTgt spid="8765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656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lide Number Placeholder 5"/>
          <p:cNvSpPr>
            <a:spLocks noGrp="1"/>
          </p:cNvSpPr>
          <p:nvPr>
            <p:ph type="sldNum" sz="quarter" idx="12"/>
          </p:nvPr>
        </p:nvSpPr>
        <p:spPr/>
        <p:txBody>
          <a:bodyPr/>
          <a:lstStyle/>
          <a:p>
            <a:fld id="{7FD549B2-9577-415B-9ABA-788F67AF97B2}" type="slidenum">
              <a:rPr lang="en-US"/>
              <a:pPr/>
              <a:t>17</a:t>
            </a:fld>
            <a:endParaRPr lang="en-US"/>
          </a:p>
        </p:txBody>
      </p:sp>
      <p:sp>
        <p:nvSpPr>
          <p:cNvPr id="448514" name="Rectangle 2"/>
          <p:cNvSpPr>
            <a:spLocks noChangeArrowheads="1"/>
          </p:cNvSpPr>
          <p:nvPr/>
        </p:nvSpPr>
        <p:spPr bwMode="auto">
          <a:xfrm>
            <a:off x="0" y="914400"/>
            <a:ext cx="9144000" cy="35052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448516" name="Rectangle 4"/>
          <p:cNvSpPr>
            <a:spLocks noChangeArrowheads="1"/>
          </p:cNvSpPr>
          <p:nvPr/>
        </p:nvSpPr>
        <p:spPr bwMode="auto">
          <a:xfrm>
            <a:off x="6172200" y="976086"/>
            <a:ext cx="2971800" cy="3352800"/>
          </a:xfrm>
          <a:prstGeom prst="rect">
            <a:avLst/>
          </a:prstGeom>
          <a:solidFill>
            <a:srgbClr val="B1B1B1">
              <a:alpha val="50000"/>
            </a:srgbClr>
          </a:solidFill>
          <a:ln w="9525">
            <a:noFill/>
            <a:miter lim="800000"/>
            <a:headEnd/>
            <a:tailEnd/>
          </a:ln>
          <a:effectLst/>
        </p:spPr>
        <p:txBody>
          <a:bodyPr wrap="none" anchor="ctr"/>
          <a:lstStyle/>
          <a:p>
            <a:endParaRPr lang="en-US" sz="1600" b="1" dirty="0">
              <a:solidFill>
                <a:schemeClr val="accent2"/>
              </a:solidFill>
              <a:latin typeface="Arial Black" pitchFamily="34" charset="0"/>
              <a:cs typeface="Arial" pitchFamily="34" charset="0"/>
            </a:endParaRPr>
          </a:p>
        </p:txBody>
      </p:sp>
      <p:sp>
        <p:nvSpPr>
          <p:cNvPr id="448517" name="Rectangle 5"/>
          <p:cNvSpPr>
            <a:spLocks noGrp="1" noChangeArrowheads="1"/>
          </p:cNvSpPr>
          <p:nvPr>
            <p:ph type="title"/>
          </p:nvPr>
        </p:nvSpPr>
        <p:spPr/>
        <p:txBody>
          <a:bodyPr/>
          <a:lstStyle/>
          <a:p>
            <a:r>
              <a:rPr lang="en-US" dirty="0"/>
              <a:t>Proton Spin Structure at </a:t>
            </a:r>
            <a:r>
              <a:rPr lang="en-US" dirty="0" smtClean="0"/>
              <a:t>RHIC</a:t>
            </a:r>
            <a:endParaRPr lang="en-US" sz="3200" dirty="0"/>
          </a:p>
        </p:txBody>
      </p:sp>
      <p:sp>
        <p:nvSpPr>
          <p:cNvPr id="448519" name="Rectangle 7"/>
          <p:cNvSpPr>
            <a:spLocks noChangeArrowheads="1"/>
          </p:cNvSpPr>
          <p:nvPr/>
        </p:nvSpPr>
        <p:spPr bwMode="auto">
          <a:xfrm>
            <a:off x="3276600" y="976313"/>
            <a:ext cx="2895600" cy="3352800"/>
          </a:xfrm>
          <a:prstGeom prst="rect">
            <a:avLst/>
          </a:prstGeom>
          <a:solidFill>
            <a:srgbClr val="FFAF79">
              <a:alpha val="50000"/>
            </a:srgbClr>
          </a:solidFill>
          <a:ln w="9525">
            <a:noFill/>
            <a:miter lim="800000"/>
            <a:headEnd/>
            <a:tailEnd/>
          </a:ln>
          <a:effectLst/>
        </p:spPr>
        <p:txBody>
          <a:bodyPr wrap="none" anchor="ctr"/>
          <a:lstStyle/>
          <a:p>
            <a:endParaRPr lang="en-US"/>
          </a:p>
        </p:txBody>
      </p:sp>
      <p:sp>
        <p:nvSpPr>
          <p:cNvPr id="448520" name="Line 8"/>
          <p:cNvSpPr>
            <a:spLocks noChangeShapeType="1"/>
          </p:cNvSpPr>
          <p:nvPr/>
        </p:nvSpPr>
        <p:spPr bwMode="auto">
          <a:xfrm>
            <a:off x="0" y="2271713"/>
            <a:ext cx="9139238" cy="0"/>
          </a:xfrm>
          <a:prstGeom prst="line">
            <a:avLst/>
          </a:prstGeom>
          <a:noFill/>
          <a:ln w="28575">
            <a:solidFill>
              <a:schemeClr val="tx1"/>
            </a:solidFill>
            <a:round/>
            <a:headEnd/>
            <a:tailEnd/>
          </a:ln>
          <a:effectLst/>
        </p:spPr>
        <p:txBody>
          <a:bodyPr wrap="none" anchor="ctr"/>
          <a:lstStyle/>
          <a:p>
            <a:endParaRPr lang="en-US"/>
          </a:p>
        </p:txBody>
      </p:sp>
      <p:sp>
        <p:nvSpPr>
          <p:cNvPr id="448521" name="Line 9"/>
          <p:cNvSpPr>
            <a:spLocks noChangeShapeType="1"/>
          </p:cNvSpPr>
          <p:nvPr/>
        </p:nvSpPr>
        <p:spPr bwMode="auto">
          <a:xfrm>
            <a:off x="3276600" y="976313"/>
            <a:ext cx="0" cy="3352800"/>
          </a:xfrm>
          <a:prstGeom prst="line">
            <a:avLst/>
          </a:prstGeom>
          <a:noFill/>
          <a:ln w="34925">
            <a:solidFill>
              <a:schemeClr val="tx1"/>
            </a:solidFill>
            <a:round/>
            <a:headEnd/>
            <a:tailEnd/>
          </a:ln>
          <a:effectLst/>
        </p:spPr>
        <p:txBody>
          <a:bodyPr wrap="none" anchor="ctr"/>
          <a:lstStyle/>
          <a:p>
            <a:endParaRPr lang="en-US"/>
          </a:p>
        </p:txBody>
      </p:sp>
      <p:grpSp>
        <p:nvGrpSpPr>
          <p:cNvPr id="2" name="Group 10"/>
          <p:cNvGrpSpPr>
            <a:grpSpLocks/>
          </p:cNvGrpSpPr>
          <p:nvPr/>
        </p:nvGrpSpPr>
        <p:grpSpPr bwMode="auto">
          <a:xfrm>
            <a:off x="125413" y="3171825"/>
            <a:ext cx="2646362" cy="307975"/>
            <a:chOff x="31" y="2458"/>
            <a:chExt cx="1667" cy="194"/>
          </a:xfrm>
        </p:grpSpPr>
        <p:sp>
          <p:nvSpPr>
            <p:cNvPr id="448523" name="Text Box 11"/>
            <p:cNvSpPr txBox="1">
              <a:spLocks noChangeArrowheads="1"/>
            </p:cNvSpPr>
            <p:nvPr/>
          </p:nvSpPr>
          <p:spPr bwMode="auto">
            <a:xfrm>
              <a:off x="31" y="2458"/>
              <a:ext cx="936" cy="194"/>
            </a:xfrm>
            <a:prstGeom prst="rect">
              <a:avLst/>
            </a:prstGeom>
            <a:noFill/>
            <a:ln w="9525">
              <a:noFill/>
              <a:miter lim="800000"/>
              <a:headEnd/>
              <a:tailEnd/>
            </a:ln>
            <a:effectLst/>
          </p:spPr>
          <p:txBody>
            <a:bodyPr wrap="none">
              <a:spAutoFit/>
            </a:bodyPr>
            <a:lstStyle/>
            <a:p>
              <a:r>
                <a:rPr lang="en-US" sz="1400" dirty="0">
                  <a:solidFill>
                    <a:srgbClr val="000099"/>
                  </a:solidFill>
                  <a:latin typeface="Comic Sans MS" pitchFamily="66" charset="0"/>
                </a:rPr>
                <a:t>Prompt </a:t>
              </a:r>
              <a:r>
                <a:rPr lang="en-US" sz="1400" dirty="0" smtClean="0">
                  <a:solidFill>
                    <a:srgbClr val="000099"/>
                  </a:solidFill>
                  <a:latin typeface="Comic Sans MS" pitchFamily="66" charset="0"/>
                </a:rPr>
                <a:t>Photons</a:t>
              </a:r>
              <a:endParaRPr lang="en-US" sz="1400" dirty="0">
                <a:solidFill>
                  <a:srgbClr val="000099"/>
                </a:solidFill>
                <a:latin typeface="Comic Sans MS" pitchFamily="66" charset="0"/>
              </a:endParaRPr>
            </a:p>
          </p:txBody>
        </p:sp>
        <p:graphicFrame>
          <p:nvGraphicFramePr>
            <p:cNvPr id="448524" name="Object 12"/>
            <p:cNvGraphicFramePr>
              <a:graphicFrameLocks noChangeAspect="1"/>
            </p:cNvGraphicFramePr>
            <p:nvPr/>
          </p:nvGraphicFramePr>
          <p:xfrm>
            <a:off x="960" y="2483"/>
            <a:ext cx="738" cy="147"/>
          </p:xfrm>
          <a:graphic>
            <a:graphicData uri="http://schemas.openxmlformats.org/presentationml/2006/ole">
              <mc:AlternateContent xmlns:mc="http://schemas.openxmlformats.org/markup-compatibility/2006">
                <mc:Choice xmlns:v="urn:schemas-microsoft-com:vml" Requires="v">
                  <p:oleObj spid="_x0000_s2002378" name="Equation" r:id="rId4" imgW="952200" imgH="190440" progId="">
                    <p:embed/>
                  </p:oleObj>
                </mc:Choice>
                <mc:Fallback>
                  <p:oleObj name="Equation" r:id="rId4" imgW="952200" imgH="190440" progId="">
                    <p:embed/>
                    <p:pic>
                      <p:nvPicPr>
                        <p:cNvPr id="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 y="2483"/>
                          <a:ext cx="738" cy="1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448526" name="Object 14"/>
          <p:cNvGraphicFramePr>
            <a:graphicFrameLocks noChangeAspect="1"/>
          </p:cNvGraphicFramePr>
          <p:nvPr/>
        </p:nvGraphicFramePr>
        <p:xfrm>
          <a:off x="3478213" y="1171575"/>
          <a:ext cx="2566987" cy="1041400"/>
        </p:xfrm>
        <a:graphic>
          <a:graphicData uri="http://schemas.openxmlformats.org/presentationml/2006/ole">
            <mc:AlternateContent xmlns:mc="http://schemas.openxmlformats.org/markup-compatibility/2006">
              <mc:Choice xmlns:v="urn:schemas-microsoft-com:vml" Requires="v">
                <p:oleObj spid="_x0000_s2002379" name="Equation" r:id="rId6" imgW="2577960" imgH="1041120" progId="">
                  <p:embed/>
                </p:oleObj>
              </mc:Choice>
              <mc:Fallback>
                <p:oleObj name="Equation" r:id="rId6" imgW="2577960" imgH="1041120"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8213" y="1171575"/>
                        <a:ext cx="2566987" cy="1041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8527" name="Line 15"/>
          <p:cNvSpPr>
            <a:spLocks noChangeShapeType="1"/>
          </p:cNvSpPr>
          <p:nvPr/>
        </p:nvSpPr>
        <p:spPr bwMode="auto">
          <a:xfrm>
            <a:off x="6172200" y="976313"/>
            <a:ext cx="0" cy="3352800"/>
          </a:xfrm>
          <a:prstGeom prst="line">
            <a:avLst/>
          </a:prstGeom>
          <a:noFill/>
          <a:ln w="34925">
            <a:solidFill>
              <a:schemeClr val="tx1"/>
            </a:solidFill>
            <a:round/>
            <a:headEnd/>
            <a:tailEnd/>
          </a:ln>
          <a:effectLst/>
        </p:spPr>
        <p:txBody>
          <a:bodyPr wrap="none" anchor="ctr"/>
          <a:lstStyle/>
          <a:p>
            <a:endParaRPr lang="en-US"/>
          </a:p>
        </p:txBody>
      </p:sp>
      <p:graphicFrame>
        <p:nvGraphicFramePr>
          <p:cNvPr id="448528" name="Object 16"/>
          <p:cNvGraphicFramePr>
            <a:graphicFrameLocks noChangeAspect="1"/>
          </p:cNvGraphicFramePr>
          <p:nvPr/>
        </p:nvGraphicFramePr>
        <p:xfrm>
          <a:off x="3817938" y="3109913"/>
          <a:ext cx="1844675" cy="249237"/>
        </p:xfrm>
        <a:graphic>
          <a:graphicData uri="http://schemas.openxmlformats.org/presentationml/2006/ole">
            <mc:AlternateContent xmlns:mc="http://schemas.openxmlformats.org/markup-compatibility/2006">
              <mc:Choice xmlns:v="urn:schemas-microsoft-com:vml" Requires="v">
                <p:oleObj spid="_x0000_s2002380" name="Equation" r:id="rId8" imgW="1498320" imgH="203040" progId="">
                  <p:embed/>
                </p:oleObj>
              </mc:Choice>
              <mc:Fallback>
                <p:oleObj name="Equation" r:id="rId8" imgW="1498320" imgH="203040" progId="">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7938" y="3109913"/>
                        <a:ext cx="1844675" cy="249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 20"/>
          <p:cNvGrpSpPr>
            <a:grpSpLocks/>
          </p:cNvGrpSpPr>
          <p:nvPr/>
        </p:nvGrpSpPr>
        <p:grpSpPr bwMode="auto">
          <a:xfrm>
            <a:off x="-1588" y="976313"/>
            <a:ext cx="3278188" cy="3352800"/>
            <a:chOff x="-1" y="615"/>
            <a:chExt cx="2065" cy="2112"/>
          </a:xfrm>
        </p:grpSpPr>
        <p:sp>
          <p:nvSpPr>
            <p:cNvPr id="448533" name="Rectangle 21"/>
            <p:cNvSpPr>
              <a:spLocks noChangeArrowheads="1"/>
            </p:cNvSpPr>
            <p:nvPr/>
          </p:nvSpPr>
          <p:spPr bwMode="auto">
            <a:xfrm>
              <a:off x="-1" y="615"/>
              <a:ext cx="2065" cy="2112"/>
            </a:xfrm>
            <a:prstGeom prst="rect">
              <a:avLst/>
            </a:prstGeom>
            <a:noFill/>
            <a:ln w="9525">
              <a:noFill/>
              <a:miter lim="800000"/>
              <a:headEnd/>
              <a:tailEnd/>
            </a:ln>
            <a:effectLst/>
          </p:spPr>
          <p:txBody>
            <a:bodyPr wrap="none" anchor="ctr"/>
            <a:lstStyle/>
            <a:p>
              <a:endParaRPr lang="en-US"/>
            </a:p>
          </p:txBody>
        </p:sp>
        <p:graphicFrame>
          <p:nvGraphicFramePr>
            <p:cNvPr id="448534" name="Object 22"/>
            <p:cNvGraphicFramePr>
              <a:graphicFrameLocks noChangeAspect="1"/>
            </p:cNvGraphicFramePr>
            <p:nvPr/>
          </p:nvGraphicFramePr>
          <p:xfrm>
            <a:off x="299" y="882"/>
            <a:ext cx="1397" cy="396"/>
          </p:xfrm>
          <a:graphic>
            <a:graphicData uri="http://schemas.openxmlformats.org/presentationml/2006/ole">
              <mc:AlternateContent xmlns:mc="http://schemas.openxmlformats.org/markup-compatibility/2006">
                <mc:Choice xmlns:v="urn:schemas-microsoft-com:vml" Requires="v">
                  <p:oleObj spid="_x0000_s2002381" name="Equation" r:id="rId10" imgW="2209680" imgH="634680" progId="">
                    <p:embed/>
                  </p:oleObj>
                </mc:Choice>
                <mc:Fallback>
                  <p:oleObj name="Equation" r:id="rId10" imgW="2209680" imgH="634680" progId="">
                    <p:embed/>
                    <p:pic>
                      <p:nvPicPr>
                        <p:cNvPr id="0"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9" y="882"/>
                          <a:ext cx="1397" cy="3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8535" name="Object 23"/>
            <p:cNvGraphicFramePr>
              <a:graphicFrameLocks noChangeAspect="1"/>
            </p:cNvGraphicFramePr>
            <p:nvPr/>
          </p:nvGraphicFramePr>
          <p:xfrm>
            <a:off x="138" y="1677"/>
            <a:ext cx="121" cy="120"/>
          </p:xfrm>
          <a:graphic>
            <a:graphicData uri="http://schemas.openxmlformats.org/presentationml/2006/ole">
              <mc:AlternateContent xmlns:mc="http://schemas.openxmlformats.org/markup-compatibility/2006">
                <mc:Choice xmlns:v="urn:schemas-microsoft-com:vml" Requires="v">
                  <p:oleObj spid="_x0000_s2002382" name="Equation" r:id="rId12" imgW="126720" imgH="126720" progId="">
                    <p:embed/>
                  </p:oleObj>
                </mc:Choice>
                <mc:Fallback>
                  <p:oleObj name="Equation" r:id="rId12" imgW="126720" imgH="126720" progId="">
                    <p:embed/>
                    <p:pic>
                      <p:nvPicPr>
                        <p:cNvPr id="0"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8" y="1677"/>
                          <a:ext cx="121" cy="1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8536" name="Text Box 24"/>
            <p:cNvSpPr txBox="1">
              <a:spLocks noChangeArrowheads="1"/>
            </p:cNvSpPr>
            <p:nvPr/>
          </p:nvSpPr>
          <p:spPr bwMode="auto">
            <a:xfrm>
              <a:off x="139" y="1644"/>
              <a:ext cx="426" cy="194"/>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 Jets</a:t>
              </a:r>
              <a:endParaRPr lang="en-US" sz="1400" dirty="0">
                <a:solidFill>
                  <a:srgbClr val="000099"/>
                </a:solidFill>
                <a:latin typeface="Comic Sans MS" pitchFamily="66" charset="0"/>
              </a:endParaRPr>
            </a:p>
          </p:txBody>
        </p:sp>
        <p:graphicFrame>
          <p:nvGraphicFramePr>
            <p:cNvPr id="448537" name="Object 25"/>
            <p:cNvGraphicFramePr>
              <a:graphicFrameLocks noChangeAspect="1"/>
            </p:cNvGraphicFramePr>
            <p:nvPr/>
          </p:nvGraphicFramePr>
          <p:xfrm>
            <a:off x="986" y="1664"/>
            <a:ext cx="886" cy="148"/>
          </p:xfrm>
          <a:graphic>
            <a:graphicData uri="http://schemas.openxmlformats.org/presentationml/2006/ole">
              <mc:AlternateContent xmlns:mc="http://schemas.openxmlformats.org/markup-compatibility/2006">
                <mc:Choice xmlns:v="urn:schemas-microsoft-com:vml" Requires="v">
                  <p:oleObj spid="_x0000_s2002383" name="Equation" r:id="rId14" imgW="1143000" imgH="190440" progId="">
                    <p:embed/>
                  </p:oleObj>
                </mc:Choice>
                <mc:Fallback>
                  <p:oleObj name="Equation" r:id="rId14" imgW="1143000" imgH="190440" progId="">
                    <p:embed/>
                    <p:pic>
                      <p:nvPicPr>
                        <p:cNvPr id="0" name="Picture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86" y="1664"/>
                          <a:ext cx="886" cy="1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448538" name="Object 26"/>
          <p:cNvGraphicFramePr>
            <a:graphicFrameLocks noChangeAspect="1"/>
          </p:cNvGraphicFramePr>
          <p:nvPr/>
        </p:nvGraphicFramePr>
        <p:xfrm>
          <a:off x="3581400" y="2728913"/>
          <a:ext cx="1404938" cy="238125"/>
        </p:xfrm>
        <a:graphic>
          <a:graphicData uri="http://schemas.openxmlformats.org/presentationml/2006/ole">
            <mc:AlternateContent xmlns:mc="http://schemas.openxmlformats.org/markup-compatibility/2006">
              <mc:Choice xmlns:v="urn:schemas-microsoft-com:vml" Requires="v">
                <p:oleObj spid="_x0000_s2002384" name="Equation" r:id="rId16" imgW="1193760" imgH="203040" progId="">
                  <p:embed/>
                </p:oleObj>
              </mc:Choice>
              <mc:Fallback>
                <p:oleObj name="Equation" r:id="rId16" imgW="1193760" imgH="203040" progId="">
                  <p:embed/>
                  <p:pic>
                    <p:nvPicPr>
                      <p:cNvPr id="0"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81400" y="2728913"/>
                        <a:ext cx="1404938"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8539" name="Object 27"/>
          <p:cNvGraphicFramePr>
            <a:graphicFrameLocks noChangeAspect="1"/>
          </p:cNvGraphicFramePr>
          <p:nvPr/>
        </p:nvGraphicFramePr>
        <p:xfrm>
          <a:off x="3835400" y="3470275"/>
          <a:ext cx="1827213" cy="249238"/>
        </p:xfrm>
        <a:graphic>
          <a:graphicData uri="http://schemas.openxmlformats.org/presentationml/2006/ole">
            <mc:AlternateContent xmlns:mc="http://schemas.openxmlformats.org/markup-compatibility/2006">
              <mc:Choice xmlns:v="urn:schemas-microsoft-com:vml" Requires="v">
                <p:oleObj spid="_x0000_s2002385" name="Equation" r:id="rId18" imgW="1485720" imgH="203040" progId="">
                  <p:embed/>
                </p:oleObj>
              </mc:Choice>
              <mc:Fallback>
                <p:oleObj name="Equation" r:id="rId18" imgW="1485720" imgH="203040" progId="">
                  <p:embed/>
                  <p:pic>
                    <p:nvPicPr>
                      <p:cNvPr id="0" name="Picture 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835400" y="3470275"/>
                        <a:ext cx="1827213" cy="249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8540" name="Object 28"/>
          <p:cNvGraphicFramePr>
            <a:graphicFrameLocks noChangeAspect="1"/>
          </p:cNvGraphicFramePr>
          <p:nvPr/>
        </p:nvGraphicFramePr>
        <p:xfrm>
          <a:off x="3352800" y="4803775"/>
          <a:ext cx="2667000" cy="1174750"/>
        </p:xfrm>
        <a:graphic>
          <a:graphicData uri="http://schemas.openxmlformats.org/presentationml/2006/ole">
            <mc:AlternateContent xmlns:mc="http://schemas.openxmlformats.org/markup-compatibility/2006">
              <mc:Choice xmlns:v="urn:schemas-microsoft-com:vml" Requires="v">
                <p:oleObj spid="_x0000_s2002386" name="ﾋﾞｯﾄﾏｯﾌﾟ ｲﾒｰｼﾞ" r:id="rId20" imgW="4886266" imgH="2152922" progId="PBrush">
                  <p:embed/>
                </p:oleObj>
              </mc:Choice>
              <mc:Fallback>
                <p:oleObj name="ﾋﾞｯﾄﾏｯﾌﾟ ｲﾒｰｼﾞ" r:id="rId20" imgW="4886266" imgH="2152922" progId="PBrush">
                  <p:embed/>
                  <p:pic>
                    <p:nvPicPr>
                      <p:cNvPr id="0" name="Picture 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352800" y="4803775"/>
                        <a:ext cx="2667000" cy="117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8541" name="Object 29"/>
          <p:cNvGraphicFramePr>
            <a:graphicFrameLocks noChangeAspect="1"/>
          </p:cNvGraphicFramePr>
          <p:nvPr/>
        </p:nvGraphicFramePr>
        <p:xfrm>
          <a:off x="257175" y="4702175"/>
          <a:ext cx="2770188" cy="1347788"/>
        </p:xfrm>
        <a:graphic>
          <a:graphicData uri="http://schemas.openxmlformats.org/presentationml/2006/ole">
            <mc:AlternateContent xmlns:mc="http://schemas.openxmlformats.org/markup-compatibility/2006">
              <mc:Choice xmlns:v="urn:schemas-microsoft-com:vml" Requires="v">
                <p:oleObj spid="_x0000_s2002387" name="ﾋﾞｯﾄﾏｯﾌﾟ ｲﾒｰｼﾞ" r:id="rId22" imgW="4991150" imgH="2428727" progId="PBrush">
                  <p:embed/>
                </p:oleObj>
              </mc:Choice>
              <mc:Fallback>
                <p:oleObj name="ﾋﾞｯﾄﾏｯﾌﾟ ｲﾒｰｼﾞ" r:id="rId22" imgW="4991150" imgH="2428727" progId="PBrush">
                  <p:embed/>
                  <p:pic>
                    <p:nvPicPr>
                      <p:cNvPr id="0" name="Picture 8"/>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7175" y="4702175"/>
                        <a:ext cx="2770188" cy="134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 name="Text Box 11"/>
          <p:cNvSpPr txBox="1">
            <a:spLocks noChangeArrowheads="1"/>
          </p:cNvSpPr>
          <p:nvPr/>
        </p:nvSpPr>
        <p:spPr bwMode="auto">
          <a:xfrm>
            <a:off x="76200" y="3806825"/>
            <a:ext cx="238238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Back-to-Back Correlations</a:t>
            </a:r>
            <a:endParaRPr lang="en-US" sz="1400" dirty="0">
              <a:solidFill>
                <a:srgbClr val="000099"/>
              </a:solidFill>
              <a:latin typeface="Comic Sans MS" pitchFamily="66" charset="0"/>
            </a:endParaRPr>
          </a:p>
        </p:txBody>
      </p:sp>
      <p:sp>
        <p:nvSpPr>
          <p:cNvPr id="41" name="Text Box 11"/>
          <p:cNvSpPr txBox="1">
            <a:spLocks noChangeArrowheads="1"/>
          </p:cNvSpPr>
          <p:nvPr/>
        </p:nvSpPr>
        <p:spPr bwMode="auto">
          <a:xfrm>
            <a:off x="6380617" y="3654623"/>
            <a:ext cx="228620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Single-Spin Asymmetries</a:t>
            </a:r>
          </a:p>
        </p:txBody>
      </p:sp>
      <p:sp>
        <p:nvSpPr>
          <p:cNvPr id="42" name="Rectangle 41"/>
          <p:cNvSpPr/>
          <p:nvPr/>
        </p:nvSpPr>
        <p:spPr>
          <a:xfrm>
            <a:off x="6019800" y="2362200"/>
            <a:ext cx="3200400" cy="830997"/>
          </a:xfrm>
          <a:prstGeom prst="rect">
            <a:avLst/>
          </a:prstGeom>
        </p:spPr>
        <p:txBody>
          <a:bodyPr wrap="square">
            <a:spAutoFit/>
          </a:bodyPr>
          <a:lstStyle/>
          <a:p>
            <a:endParaRPr lang="en-US" sz="1600" b="1" dirty="0" smtClean="0">
              <a:solidFill>
                <a:schemeClr val="accent2"/>
              </a:solidFill>
              <a:latin typeface="Comic Sans MS" pitchFamily="66" charset="0"/>
              <a:cs typeface="Arial" pitchFamily="34" charset="0"/>
            </a:endParaRPr>
          </a:p>
          <a:p>
            <a:r>
              <a:rPr lang="en-US" sz="1600" b="1" dirty="0" smtClean="0">
                <a:solidFill>
                  <a:schemeClr val="accent2"/>
                </a:solidFill>
                <a:latin typeface="Comic Sans MS" pitchFamily="66" charset="0"/>
                <a:cs typeface="Arial" pitchFamily="34" charset="0"/>
              </a:rPr>
              <a:t>Transverse-momentum-</a:t>
            </a:r>
          </a:p>
          <a:p>
            <a:r>
              <a:rPr lang="en-US" sz="1600" b="1" dirty="0" smtClean="0">
                <a:solidFill>
                  <a:schemeClr val="accent2"/>
                </a:solidFill>
                <a:latin typeface="Comic Sans MS" pitchFamily="66" charset="0"/>
                <a:cs typeface="Arial" pitchFamily="34" charset="0"/>
              </a:rPr>
              <a:t>dependent distributions</a:t>
            </a:r>
            <a:endParaRPr lang="en-US" sz="1600" b="1" dirty="0">
              <a:solidFill>
                <a:schemeClr val="accent2"/>
              </a:solidFill>
              <a:latin typeface="Comic Sans MS" pitchFamily="66" charset="0"/>
              <a:cs typeface="Arial" pitchFamily="34" charset="0"/>
            </a:endParaRPr>
          </a:p>
        </p:txBody>
      </p:sp>
      <p:grpSp>
        <p:nvGrpSpPr>
          <p:cNvPr id="4" name="Group 5"/>
          <p:cNvGrpSpPr>
            <a:grpSpLocks/>
          </p:cNvGrpSpPr>
          <p:nvPr/>
        </p:nvGrpSpPr>
        <p:grpSpPr bwMode="auto">
          <a:xfrm>
            <a:off x="6324600" y="4724400"/>
            <a:ext cx="2743200" cy="1377950"/>
            <a:chOff x="4032" y="528"/>
            <a:chExt cx="1728" cy="1012"/>
          </a:xfrm>
        </p:grpSpPr>
        <p:graphicFrame>
          <p:nvGraphicFramePr>
            <p:cNvPr id="44" name="Object 6"/>
            <p:cNvGraphicFramePr>
              <a:graphicFrameLocks noChangeAspect="1"/>
            </p:cNvGraphicFramePr>
            <p:nvPr/>
          </p:nvGraphicFramePr>
          <p:xfrm>
            <a:off x="4032" y="528"/>
            <a:ext cx="1728" cy="1012"/>
          </p:xfrm>
          <a:graphic>
            <a:graphicData uri="http://schemas.openxmlformats.org/presentationml/2006/ole">
              <mc:AlternateContent xmlns:mc="http://schemas.openxmlformats.org/markup-compatibility/2006">
                <mc:Choice xmlns:v="urn:schemas-microsoft-com:vml" Requires="v">
                  <p:oleObj spid="_x0000_s2002388" name="Bitmap Image" r:id="rId24" imgW="4876609" imgH="2857762" progId="PBrush">
                    <p:embed/>
                  </p:oleObj>
                </mc:Choice>
                <mc:Fallback>
                  <p:oleObj name="Bitmap Image" r:id="rId24" imgW="4876609" imgH="2857762" progId="PBrush">
                    <p:embed/>
                    <p:pic>
                      <p:nvPicPr>
                        <p:cNvPr id="0" name="Picture 1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032" y="528"/>
                          <a:ext cx="1728" cy="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 name="Rectangle 7"/>
            <p:cNvSpPr>
              <a:spLocks noChangeArrowheads="1"/>
            </p:cNvSpPr>
            <p:nvPr/>
          </p:nvSpPr>
          <p:spPr bwMode="auto">
            <a:xfrm>
              <a:off x="4896" y="576"/>
              <a:ext cx="864" cy="960"/>
            </a:xfrm>
            <a:prstGeom prst="rect">
              <a:avLst/>
            </a:prstGeom>
            <a:solidFill>
              <a:schemeClr val="bg1"/>
            </a:solidFill>
            <a:ln w="9525">
              <a:noFill/>
              <a:miter lim="800000"/>
              <a:headEnd/>
              <a:tailEnd/>
            </a:ln>
            <a:effectLst/>
          </p:spPr>
          <p:txBody>
            <a:bodyPr wrap="none" anchor="ctr"/>
            <a:lstStyle/>
            <a:p>
              <a:endParaRPr lang="en-US"/>
            </a:p>
          </p:txBody>
        </p:sp>
        <p:graphicFrame>
          <p:nvGraphicFramePr>
            <p:cNvPr id="46" name="Object 8"/>
            <p:cNvGraphicFramePr>
              <a:graphicFrameLocks noChangeAspect="1"/>
            </p:cNvGraphicFramePr>
            <p:nvPr/>
          </p:nvGraphicFramePr>
          <p:xfrm>
            <a:off x="4896" y="674"/>
            <a:ext cx="855" cy="740"/>
          </p:xfrm>
          <a:graphic>
            <a:graphicData uri="http://schemas.openxmlformats.org/presentationml/2006/ole">
              <mc:AlternateContent xmlns:mc="http://schemas.openxmlformats.org/markup-compatibility/2006">
                <mc:Choice xmlns:v="urn:schemas-microsoft-com:vml" Requires="v">
                  <p:oleObj spid="_x0000_s2002389" name="Bitmap Image" r:id="rId26" imgW="4886266" imgH="2152922" progId="PBrush">
                    <p:embed/>
                  </p:oleObj>
                </mc:Choice>
                <mc:Fallback>
                  <p:oleObj name="Bitmap Image" r:id="rId26" imgW="4886266" imgH="2152922" progId="PBrush">
                    <p:embed/>
                    <p:pic>
                      <p:nvPicPr>
                        <p:cNvPr id="0" name="Picture 14"/>
                        <p:cNvPicPr>
                          <a:picLocks noChangeAspect="1" noChangeArrowheads="1"/>
                        </p:cNvPicPr>
                        <p:nvPr/>
                      </p:nvPicPr>
                      <p:blipFill>
                        <a:blip r:embed="rId21">
                          <a:extLst>
                            <a:ext uri="{28A0092B-C50C-407E-A947-70E740481C1C}">
                              <a14:useLocalDpi xmlns:a14="http://schemas.microsoft.com/office/drawing/2010/main" val="0"/>
                            </a:ext>
                          </a:extLst>
                        </a:blip>
                        <a:srcRect l="50526"/>
                        <a:stretch>
                          <a:fillRect/>
                        </a:stretch>
                      </p:blipFill>
                      <p:spPr bwMode="auto">
                        <a:xfrm>
                          <a:off x="4896" y="674"/>
                          <a:ext cx="855" cy="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34" name="Text Box 10"/>
          <p:cNvSpPr txBox="1">
            <a:spLocks noChangeArrowheads="1"/>
          </p:cNvSpPr>
          <p:nvPr/>
        </p:nvSpPr>
        <p:spPr bwMode="auto">
          <a:xfrm>
            <a:off x="199572" y="4495800"/>
            <a:ext cx="8686800" cy="1877437"/>
          </a:xfrm>
          <a:prstGeom prst="rect">
            <a:avLst/>
          </a:prstGeom>
          <a:solidFill>
            <a:srgbClr val="00FFFF"/>
          </a:solidFill>
          <a:ln w="9525">
            <a:solidFill>
              <a:schemeClr val="tx1"/>
            </a:solidFill>
            <a:miter lim="800000"/>
            <a:headEnd/>
            <a:tailEnd/>
          </a:ln>
          <a:effectLst/>
        </p:spPr>
        <p:txBody>
          <a:bodyPr wrap="square">
            <a:spAutoFit/>
          </a:bodyPr>
          <a:lstStyle/>
          <a:p>
            <a:r>
              <a:rPr lang="en-US" sz="3200" dirty="0" smtClean="0">
                <a:solidFill>
                  <a:schemeClr val="tx1"/>
                </a:solidFill>
              </a:rPr>
              <a:t>Advantages of a polarized </a:t>
            </a:r>
            <a:r>
              <a:rPr lang="en-US" sz="3200" i="1" dirty="0" smtClean="0">
                <a:solidFill>
                  <a:schemeClr val="tx1"/>
                </a:solidFill>
              </a:rPr>
              <a:t>proton-proton collider</a:t>
            </a:r>
            <a:r>
              <a:rPr lang="en-US" sz="3200" dirty="0" smtClean="0">
                <a:solidFill>
                  <a:schemeClr val="tx1"/>
                </a:solidFill>
              </a:rPr>
              <a:t>:</a:t>
            </a:r>
          </a:p>
          <a:p>
            <a:pPr>
              <a:buFontTx/>
              <a:buChar char="-"/>
            </a:pPr>
            <a:r>
              <a:rPr lang="en-US" sz="2800" dirty="0" smtClean="0">
                <a:solidFill>
                  <a:schemeClr val="tx1"/>
                </a:solidFill>
              </a:rPr>
              <a:t> </a:t>
            </a:r>
            <a:r>
              <a:rPr lang="en-US" sz="2800" dirty="0" err="1" smtClean="0">
                <a:solidFill>
                  <a:schemeClr val="tx1"/>
                </a:solidFill>
              </a:rPr>
              <a:t>Hadronic</a:t>
            </a:r>
            <a:r>
              <a:rPr lang="en-US" sz="2800" dirty="0" smtClean="0">
                <a:solidFill>
                  <a:schemeClr val="tx1"/>
                </a:solidFill>
              </a:rPr>
              <a:t> collisions </a:t>
            </a:r>
            <a:r>
              <a:rPr lang="en-US" sz="2800" dirty="0" smtClean="0">
                <a:solidFill>
                  <a:schemeClr val="tx1"/>
                </a:solidFill>
                <a:sym typeface="Wingdings" pitchFamily="2" charset="2"/>
              </a:rPr>
              <a:t> </a:t>
            </a:r>
            <a:r>
              <a:rPr lang="en-US" sz="2800" dirty="0" smtClean="0">
                <a:solidFill>
                  <a:schemeClr val="tx1"/>
                </a:solidFill>
              </a:rPr>
              <a:t>Leading-order access to gluons</a:t>
            </a:r>
          </a:p>
          <a:p>
            <a:pPr>
              <a:buFontTx/>
              <a:buChar char="-"/>
            </a:pPr>
            <a:r>
              <a:rPr lang="en-US" sz="2800" dirty="0" smtClean="0">
                <a:solidFill>
                  <a:schemeClr val="tx1"/>
                </a:solidFill>
              </a:rPr>
              <a:t> High energies </a:t>
            </a:r>
            <a:r>
              <a:rPr lang="en-US" sz="2800" dirty="0" smtClean="0">
                <a:solidFill>
                  <a:schemeClr val="tx1"/>
                </a:solidFill>
                <a:sym typeface="Wingdings" pitchFamily="2" charset="2"/>
              </a:rPr>
              <a:t> Applicability of </a:t>
            </a:r>
            <a:r>
              <a:rPr lang="en-US" sz="2800" dirty="0" err="1" smtClean="0">
                <a:solidFill>
                  <a:schemeClr val="tx1"/>
                </a:solidFill>
                <a:sym typeface="Wingdings" pitchFamily="2" charset="2"/>
              </a:rPr>
              <a:t>perturbative</a:t>
            </a:r>
            <a:r>
              <a:rPr lang="en-US" sz="2800" dirty="0" smtClean="0">
                <a:solidFill>
                  <a:schemeClr val="tx1"/>
                </a:solidFill>
                <a:sym typeface="Wingdings" pitchFamily="2" charset="2"/>
              </a:rPr>
              <a:t> QCD</a:t>
            </a:r>
          </a:p>
          <a:p>
            <a:pPr>
              <a:buFontTx/>
              <a:buChar char="-"/>
            </a:pPr>
            <a:r>
              <a:rPr lang="en-US" sz="2800" dirty="0" smtClean="0">
                <a:solidFill>
                  <a:schemeClr val="tx1"/>
                </a:solidFill>
                <a:sym typeface="Wingdings" pitchFamily="2" charset="2"/>
              </a:rPr>
              <a:t> High energies  Production of new probes: W bosons</a:t>
            </a:r>
            <a:endParaRPr lang="en-US" sz="2800" dirty="0" smtClean="0">
              <a:solidFill>
                <a:schemeClr val="tx1"/>
              </a:solidFill>
            </a:endParaRPr>
          </a:p>
        </p:txBody>
      </p:sp>
      <p:sp>
        <p:nvSpPr>
          <p:cNvPr id="35" name="Footer Placeholder 34"/>
          <p:cNvSpPr>
            <a:spLocks noGrp="1"/>
          </p:cNvSpPr>
          <p:nvPr>
            <p:ph type="ftr" sz="quarter" idx="11"/>
          </p:nvPr>
        </p:nvSpPr>
        <p:spPr/>
        <p:txBody>
          <a:bodyPr/>
          <a:lstStyle/>
          <a:p>
            <a:r>
              <a:rPr lang="en-US" smtClean="0"/>
              <a:t>C. Aidala, Wayne State, January 30, 2013</a:t>
            </a:r>
            <a:endParaRPr lang="en-US"/>
          </a:p>
        </p:txBody>
      </p:sp>
      <p:sp>
        <p:nvSpPr>
          <p:cNvPr id="5" name="TextBox 4"/>
          <p:cNvSpPr txBox="1"/>
          <p:nvPr/>
        </p:nvSpPr>
        <p:spPr>
          <a:xfrm>
            <a:off x="6201228" y="1134070"/>
            <a:ext cx="2942772" cy="969496"/>
          </a:xfrm>
          <a:prstGeom prst="rect">
            <a:avLst/>
          </a:prstGeom>
          <a:noFill/>
        </p:spPr>
        <p:txBody>
          <a:bodyPr wrap="square" rtlCol="0">
            <a:spAutoFit/>
          </a:bodyPr>
          <a:lstStyle/>
          <a:p>
            <a:r>
              <a:rPr lang="en-US" sz="1900" b="1" dirty="0" smtClean="0">
                <a:solidFill>
                  <a:schemeClr val="bg2"/>
                </a:solidFill>
                <a:latin typeface="Comic Sans MS" pitchFamily="66" charset="0"/>
              </a:rPr>
              <a:t>Transverse spin and </a:t>
            </a:r>
          </a:p>
          <a:p>
            <a:r>
              <a:rPr lang="en-US" sz="1900" b="1" dirty="0" smtClean="0">
                <a:solidFill>
                  <a:schemeClr val="bg2"/>
                </a:solidFill>
                <a:latin typeface="Comic Sans MS" pitchFamily="66" charset="0"/>
              </a:rPr>
              <a:t>spin-momentum </a:t>
            </a:r>
          </a:p>
          <a:p>
            <a:r>
              <a:rPr lang="en-US" sz="1900" b="1" dirty="0" smtClean="0">
                <a:solidFill>
                  <a:schemeClr val="bg2"/>
                </a:solidFill>
                <a:latin typeface="Comic Sans MS" pitchFamily="66" charset="0"/>
              </a:rPr>
              <a:t>correlations</a:t>
            </a:r>
            <a:endParaRPr lang="en-US" sz="1900" b="1" dirty="0">
              <a:solidFill>
                <a:schemeClr val="bg2"/>
              </a:solidFill>
              <a:latin typeface="Comic Sans MS" pitchFamily="66"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1143000"/>
          </a:xfrm>
        </p:spPr>
        <p:txBody>
          <a:bodyPr/>
          <a:lstStyle/>
          <a:p>
            <a:r>
              <a:rPr lang="en-US" dirty="0" smtClean="0"/>
              <a:t>Reliance on Input from </a:t>
            </a:r>
            <a:br>
              <a:rPr lang="en-US" dirty="0" smtClean="0"/>
            </a:br>
            <a:r>
              <a:rPr lang="en-US" dirty="0" smtClean="0"/>
              <a:t>Simpler Systems</a:t>
            </a:r>
            <a:endParaRPr lang="en-US" dirty="0"/>
          </a:p>
        </p:txBody>
      </p:sp>
      <p:sp>
        <p:nvSpPr>
          <p:cNvPr id="7" name="Content Placeholder 6"/>
          <p:cNvSpPr>
            <a:spLocks noGrp="1"/>
          </p:cNvSpPr>
          <p:nvPr>
            <p:ph idx="1"/>
          </p:nvPr>
        </p:nvSpPr>
        <p:spPr/>
        <p:txBody>
          <a:bodyPr/>
          <a:lstStyle/>
          <a:p>
            <a:r>
              <a:rPr lang="en-US" dirty="0" smtClean="0"/>
              <a:t>Disadvantage of hadronic collisions: much “messier” than deep-inelastic scattering!  </a:t>
            </a:r>
            <a:r>
              <a:rPr lang="en-US" dirty="0" smtClean="0">
                <a:sym typeface="Wingdings" pitchFamily="2" charset="2"/>
              </a:rPr>
              <a:t> </a:t>
            </a:r>
            <a:r>
              <a:rPr lang="en-US" i="1" dirty="0" smtClean="0">
                <a:sym typeface="Wingdings" pitchFamily="2" charset="2"/>
              </a:rPr>
              <a:t>Rely on input from simpler systems</a:t>
            </a:r>
          </a:p>
          <a:p>
            <a:pPr lvl="1"/>
            <a:r>
              <a:rPr lang="en-US" dirty="0" smtClean="0">
                <a:sym typeface="Wingdings" pitchFamily="2" charset="2"/>
              </a:rPr>
              <a:t>Just as the heavy ion programs at RHIC and the LHC rely on information from simpler collision systems</a:t>
            </a:r>
          </a:p>
          <a:p>
            <a:endParaRPr lang="en-US" dirty="0" smtClean="0">
              <a:sym typeface="Wingdings" pitchFamily="2" charset="2"/>
            </a:endParaRPr>
          </a:p>
          <a:p>
            <a:r>
              <a:rPr lang="en-US" dirty="0" smtClean="0">
                <a:sym typeface="Wingdings" pitchFamily="2" charset="2"/>
              </a:rPr>
              <a:t>The more we know from simpler systems such as DIS and </a:t>
            </a:r>
            <a:r>
              <a:rPr lang="en-US" dirty="0" err="1" smtClean="0">
                <a:sym typeface="Wingdings" pitchFamily="2" charset="2"/>
              </a:rPr>
              <a:t>e+e</a:t>
            </a:r>
            <a:r>
              <a:rPr lang="en-US" dirty="0" smtClean="0">
                <a:sym typeface="Wingdings" pitchFamily="2" charset="2"/>
              </a:rPr>
              <a:t>- annihilation, the more we can in turn learn from </a:t>
            </a:r>
            <a:r>
              <a:rPr lang="en-US" dirty="0" err="1" smtClean="0">
                <a:sym typeface="Wingdings" pitchFamily="2" charset="2"/>
              </a:rPr>
              <a:t>hadronic</a:t>
            </a:r>
            <a:r>
              <a:rPr lang="en-US" dirty="0" smtClean="0">
                <a:sym typeface="Wingdings" pitchFamily="2" charset="2"/>
              </a:rPr>
              <a:t> collisions!</a:t>
            </a:r>
            <a:endParaRPr lang="en-US" dirty="0"/>
          </a:p>
        </p:txBody>
      </p:sp>
      <p:sp>
        <p:nvSpPr>
          <p:cNvPr id="5" name="Footer Placeholder 4"/>
          <p:cNvSpPr>
            <a:spLocks noGrp="1"/>
          </p:cNvSpPr>
          <p:nvPr>
            <p:ph type="ftr" sz="quarter" idx="11"/>
          </p:nvPr>
        </p:nvSpPr>
        <p:spPr/>
        <p:txBody>
          <a:bodyPr/>
          <a:lstStyle/>
          <a:p>
            <a:r>
              <a:rPr lang="en-US" smtClean="0"/>
              <a:t>C. Aidala, Wayne State, January 30, 2013</a:t>
            </a:r>
            <a:endParaRPr lang="en-US" dirty="0"/>
          </a:p>
        </p:txBody>
      </p:sp>
      <p:sp>
        <p:nvSpPr>
          <p:cNvPr id="6" name="Slide Number Placeholder 5"/>
          <p:cNvSpPr>
            <a:spLocks noGrp="1"/>
          </p:cNvSpPr>
          <p:nvPr>
            <p:ph type="sldNum" sz="quarter" idx="12"/>
          </p:nvPr>
        </p:nvSpPr>
        <p:spPr/>
        <p:txBody>
          <a:bodyPr/>
          <a:lstStyle/>
          <a:p>
            <a:fld id="{DBCAA7B0-FB55-442B-B730-0F02697EC4DB}" type="slidenum">
              <a:rPr lang="en-US" smtClean="0"/>
              <a:pPr/>
              <a:t>18</a:t>
            </a:fld>
            <a:endParaRPr lang="en-US"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Footer Placeholder 5"/>
          <p:cNvSpPr>
            <a:spLocks noGrp="1"/>
          </p:cNvSpPr>
          <p:nvPr>
            <p:ph type="ftr" sz="quarter" idx="11"/>
          </p:nvPr>
        </p:nvSpPr>
        <p:spPr/>
        <p:txBody>
          <a:bodyPr/>
          <a:lstStyle/>
          <a:p>
            <a:r>
              <a:rPr lang="en-US" smtClean="0"/>
              <a:t>C. Aidala, Wayne State, January 30, 2013</a:t>
            </a:r>
            <a:endParaRPr lang="en-US"/>
          </a:p>
        </p:txBody>
      </p:sp>
      <p:sp>
        <p:nvSpPr>
          <p:cNvPr id="76" name="Slide Number Placeholder 6"/>
          <p:cNvSpPr>
            <a:spLocks noGrp="1"/>
          </p:cNvSpPr>
          <p:nvPr>
            <p:ph type="sldNum" sz="quarter" idx="12"/>
          </p:nvPr>
        </p:nvSpPr>
        <p:spPr/>
        <p:txBody>
          <a:bodyPr/>
          <a:lstStyle/>
          <a:p>
            <a:fld id="{FDDAAC23-5EAE-445C-8F6B-BB60B2E4B24A}" type="slidenum">
              <a:rPr lang="en-US"/>
              <a:pPr/>
              <a:t>19</a:t>
            </a:fld>
            <a:endParaRPr lang="en-US"/>
          </a:p>
        </p:txBody>
      </p:sp>
      <p:grpSp>
        <p:nvGrpSpPr>
          <p:cNvPr id="2" name="Group 2"/>
          <p:cNvGrpSpPr>
            <a:grpSpLocks/>
          </p:cNvGrpSpPr>
          <p:nvPr/>
        </p:nvGrpSpPr>
        <p:grpSpPr bwMode="auto">
          <a:xfrm>
            <a:off x="1219200" y="1174750"/>
            <a:ext cx="6705600" cy="2743200"/>
            <a:chOff x="768" y="681"/>
            <a:chExt cx="4224" cy="1728"/>
          </a:xfrm>
        </p:grpSpPr>
        <p:sp>
          <p:nvSpPr>
            <p:cNvPr id="1414147" name="Rectangle 3"/>
            <p:cNvSpPr>
              <a:spLocks noChangeArrowheads="1"/>
            </p:cNvSpPr>
            <p:nvPr/>
          </p:nvSpPr>
          <p:spPr bwMode="auto">
            <a:xfrm>
              <a:off x="768" y="681"/>
              <a:ext cx="4224" cy="1728"/>
            </a:xfrm>
            <a:prstGeom prst="rect">
              <a:avLst/>
            </a:prstGeom>
            <a:solidFill>
              <a:schemeClr val="bg1"/>
            </a:solidFill>
            <a:ln w="9525">
              <a:solidFill>
                <a:schemeClr val="tx1"/>
              </a:solidFill>
              <a:miter lim="800000"/>
              <a:headEnd/>
              <a:tailEnd/>
            </a:ln>
            <a:effectLst/>
          </p:spPr>
          <p:txBody>
            <a:bodyPr wrap="none" anchor="ctr"/>
            <a:lstStyle/>
            <a:p>
              <a:endParaRPr lang="en-US">
                <a:solidFill>
                  <a:schemeClr val="tx1"/>
                </a:solidFill>
              </a:endParaRPr>
            </a:p>
          </p:txBody>
        </p:sp>
        <p:sp>
          <p:nvSpPr>
            <p:cNvPr id="1414148" name="Oval 4"/>
            <p:cNvSpPr>
              <a:spLocks noChangeArrowheads="1"/>
            </p:cNvSpPr>
            <p:nvPr/>
          </p:nvSpPr>
          <p:spPr bwMode="auto">
            <a:xfrm>
              <a:off x="1527" y="1875"/>
              <a:ext cx="391" cy="373"/>
            </a:xfrm>
            <a:prstGeom prst="ellipse">
              <a:avLst/>
            </a:prstGeom>
            <a:solidFill>
              <a:srgbClr val="FF85FF"/>
            </a:solidFill>
            <a:ln w="19050">
              <a:solidFill>
                <a:schemeClr val="tx1"/>
              </a:solidFill>
              <a:round/>
              <a:headEnd/>
              <a:tailEnd/>
            </a:ln>
            <a:effectLst/>
          </p:spPr>
          <p:txBody>
            <a:bodyPr wrap="none" anchor="ctr"/>
            <a:lstStyle/>
            <a:p>
              <a:endParaRPr lang="en-US"/>
            </a:p>
          </p:txBody>
        </p:sp>
        <p:sp>
          <p:nvSpPr>
            <p:cNvPr id="1414149" name="Oval 5"/>
            <p:cNvSpPr>
              <a:spLocks noChangeArrowheads="1"/>
            </p:cNvSpPr>
            <p:nvPr/>
          </p:nvSpPr>
          <p:spPr bwMode="auto">
            <a:xfrm>
              <a:off x="1536" y="901"/>
              <a:ext cx="401" cy="381"/>
            </a:xfrm>
            <a:prstGeom prst="ellipse">
              <a:avLst/>
            </a:prstGeom>
            <a:solidFill>
              <a:srgbClr val="9DCEFF"/>
            </a:solidFill>
            <a:ln w="19050">
              <a:solidFill>
                <a:schemeClr val="tx1"/>
              </a:solidFill>
              <a:round/>
              <a:headEnd/>
              <a:tailEnd/>
            </a:ln>
            <a:effectLst/>
          </p:spPr>
          <p:txBody>
            <a:bodyPr wrap="none" anchor="ctr"/>
            <a:lstStyle/>
            <a:p>
              <a:endParaRPr lang="en-US"/>
            </a:p>
          </p:txBody>
        </p:sp>
        <p:sp>
          <p:nvSpPr>
            <p:cNvPr id="1414150" name="Line 6"/>
            <p:cNvSpPr>
              <a:spLocks noChangeShapeType="1"/>
            </p:cNvSpPr>
            <p:nvPr/>
          </p:nvSpPr>
          <p:spPr bwMode="auto">
            <a:xfrm>
              <a:off x="1105" y="977"/>
              <a:ext cx="422" cy="0"/>
            </a:xfrm>
            <a:prstGeom prst="line">
              <a:avLst/>
            </a:prstGeom>
            <a:noFill/>
            <a:ln w="19050">
              <a:solidFill>
                <a:schemeClr val="tx1"/>
              </a:solidFill>
              <a:round/>
              <a:headEnd/>
              <a:tailEnd/>
            </a:ln>
            <a:effectLst/>
          </p:spPr>
          <p:txBody>
            <a:bodyPr wrap="none" anchor="ctr"/>
            <a:lstStyle/>
            <a:p>
              <a:endParaRPr lang="en-US"/>
            </a:p>
          </p:txBody>
        </p:sp>
        <p:sp>
          <p:nvSpPr>
            <p:cNvPr id="1414151" name="Line 7"/>
            <p:cNvSpPr>
              <a:spLocks noChangeShapeType="1"/>
            </p:cNvSpPr>
            <p:nvPr/>
          </p:nvSpPr>
          <p:spPr bwMode="auto">
            <a:xfrm>
              <a:off x="1105" y="1129"/>
              <a:ext cx="422" cy="0"/>
            </a:xfrm>
            <a:prstGeom prst="line">
              <a:avLst/>
            </a:prstGeom>
            <a:noFill/>
            <a:ln w="19050">
              <a:solidFill>
                <a:schemeClr val="tx1"/>
              </a:solidFill>
              <a:round/>
              <a:headEnd/>
              <a:tailEnd/>
            </a:ln>
            <a:effectLst/>
          </p:spPr>
          <p:txBody>
            <a:bodyPr wrap="none" anchor="ctr"/>
            <a:lstStyle/>
            <a:p>
              <a:endParaRPr lang="en-US"/>
            </a:p>
          </p:txBody>
        </p:sp>
        <p:sp>
          <p:nvSpPr>
            <p:cNvPr id="1414152" name="Line 8"/>
            <p:cNvSpPr>
              <a:spLocks noChangeShapeType="1"/>
            </p:cNvSpPr>
            <p:nvPr/>
          </p:nvSpPr>
          <p:spPr bwMode="auto">
            <a:xfrm>
              <a:off x="1115" y="2141"/>
              <a:ext cx="422" cy="0"/>
            </a:xfrm>
            <a:prstGeom prst="line">
              <a:avLst/>
            </a:prstGeom>
            <a:noFill/>
            <a:ln w="19050">
              <a:solidFill>
                <a:schemeClr val="tx1"/>
              </a:solidFill>
              <a:round/>
              <a:headEnd/>
              <a:tailEnd/>
            </a:ln>
            <a:effectLst/>
          </p:spPr>
          <p:txBody>
            <a:bodyPr wrap="none" anchor="ctr"/>
            <a:lstStyle/>
            <a:p>
              <a:endParaRPr lang="en-US"/>
            </a:p>
          </p:txBody>
        </p:sp>
        <p:sp>
          <p:nvSpPr>
            <p:cNvPr id="1414153" name="Line 9"/>
            <p:cNvSpPr>
              <a:spLocks noChangeShapeType="1"/>
            </p:cNvSpPr>
            <p:nvPr/>
          </p:nvSpPr>
          <p:spPr bwMode="auto">
            <a:xfrm>
              <a:off x="1115" y="1993"/>
              <a:ext cx="422" cy="0"/>
            </a:xfrm>
            <a:prstGeom prst="line">
              <a:avLst/>
            </a:prstGeom>
            <a:noFill/>
            <a:ln w="19050">
              <a:solidFill>
                <a:schemeClr val="tx1"/>
              </a:solidFill>
              <a:round/>
              <a:headEnd/>
              <a:tailEnd/>
            </a:ln>
            <a:effectLst/>
          </p:spPr>
          <p:txBody>
            <a:bodyPr wrap="none" anchor="ctr"/>
            <a:lstStyle/>
            <a:p>
              <a:endParaRPr lang="en-US"/>
            </a:p>
          </p:txBody>
        </p:sp>
        <p:sp>
          <p:nvSpPr>
            <p:cNvPr id="1414154" name="Rectangle 10"/>
            <p:cNvSpPr>
              <a:spLocks noChangeArrowheads="1"/>
            </p:cNvSpPr>
            <p:nvPr/>
          </p:nvSpPr>
          <p:spPr bwMode="auto">
            <a:xfrm>
              <a:off x="2561" y="1413"/>
              <a:ext cx="1040" cy="324"/>
            </a:xfrm>
            <a:prstGeom prst="rect">
              <a:avLst/>
            </a:prstGeom>
            <a:noFill/>
            <a:ln w="19050">
              <a:solidFill>
                <a:srgbClr val="00E00B"/>
              </a:solidFill>
              <a:prstDash val="sysDot"/>
              <a:miter lim="800000"/>
              <a:headEnd/>
              <a:tailEnd/>
            </a:ln>
            <a:effectLst/>
          </p:spPr>
          <p:txBody>
            <a:bodyPr wrap="none" anchor="ctr"/>
            <a:lstStyle/>
            <a:p>
              <a:endParaRPr lang="en-US"/>
            </a:p>
          </p:txBody>
        </p:sp>
        <p:sp>
          <p:nvSpPr>
            <p:cNvPr id="1414155" name="Line 11"/>
            <p:cNvSpPr>
              <a:spLocks noChangeShapeType="1"/>
            </p:cNvSpPr>
            <p:nvPr/>
          </p:nvSpPr>
          <p:spPr bwMode="auto">
            <a:xfrm>
              <a:off x="1937" y="1125"/>
              <a:ext cx="641" cy="467"/>
            </a:xfrm>
            <a:prstGeom prst="line">
              <a:avLst/>
            </a:prstGeom>
            <a:noFill/>
            <a:ln w="19050">
              <a:solidFill>
                <a:schemeClr val="tx1"/>
              </a:solidFill>
              <a:round/>
              <a:headEnd/>
              <a:tailEnd/>
            </a:ln>
            <a:effectLst/>
          </p:spPr>
          <p:txBody>
            <a:bodyPr wrap="none" anchor="ctr"/>
            <a:lstStyle/>
            <a:p>
              <a:endParaRPr lang="en-US"/>
            </a:p>
          </p:txBody>
        </p:sp>
        <p:sp>
          <p:nvSpPr>
            <p:cNvPr id="1414156" name="Line 12"/>
            <p:cNvSpPr>
              <a:spLocks noChangeShapeType="1"/>
            </p:cNvSpPr>
            <p:nvPr/>
          </p:nvSpPr>
          <p:spPr bwMode="auto">
            <a:xfrm flipV="1">
              <a:off x="1874" y="751"/>
              <a:ext cx="300" cy="192"/>
            </a:xfrm>
            <a:prstGeom prst="line">
              <a:avLst/>
            </a:prstGeom>
            <a:noFill/>
            <a:ln w="19050">
              <a:solidFill>
                <a:schemeClr val="tx1"/>
              </a:solidFill>
              <a:round/>
              <a:headEnd/>
              <a:tailEnd/>
            </a:ln>
            <a:effectLst/>
          </p:spPr>
          <p:txBody>
            <a:bodyPr wrap="none" anchor="ctr"/>
            <a:lstStyle/>
            <a:p>
              <a:endParaRPr lang="en-US"/>
            </a:p>
          </p:txBody>
        </p:sp>
        <p:sp>
          <p:nvSpPr>
            <p:cNvPr id="1414157" name="Line 13"/>
            <p:cNvSpPr>
              <a:spLocks noChangeShapeType="1"/>
            </p:cNvSpPr>
            <p:nvPr/>
          </p:nvSpPr>
          <p:spPr bwMode="auto">
            <a:xfrm>
              <a:off x="1889" y="2177"/>
              <a:ext cx="292" cy="148"/>
            </a:xfrm>
            <a:prstGeom prst="line">
              <a:avLst/>
            </a:prstGeom>
            <a:noFill/>
            <a:ln w="19050">
              <a:solidFill>
                <a:schemeClr val="tx1"/>
              </a:solidFill>
              <a:round/>
              <a:headEnd/>
              <a:tailEnd/>
            </a:ln>
            <a:effectLst/>
          </p:spPr>
          <p:txBody>
            <a:bodyPr wrap="none" anchor="ctr"/>
            <a:lstStyle/>
            <a:p>
              <a:endParaRPr lang="en-US"/>
            </a:p>
          </p:txBody>
        </p:sp>
        <p:sp>
          <p:nvSpPr>
            <p:cNvPr id="1414158" name="Line 14"/>
            <p:cNvSpPr>
              <a:spLocks noChangeShapeType="1"/>
            </p:cNvSpPr>
            <p:nvPr/>
          </p:nvSpPr>
          <p:spPr bwMode="auto">
            <a:xfrm>
              <a:off x="1869" y="2193"/>
              <a:ext cx="292" cy="148"/>
            </a:xfrm>
            <a:prstGeom prst="line">
              <a:avLst/>
            </a:prstGeom>
            <a:noFill/>
            <a:ln w="19050">
              <a:solidFill>
                <a:schemeClr val="tx1"/>
              </a:solidFill>
              <a:round/>
              <a:headEnd/>
              <a:tailEnd/>
            </a:ln>
            <a:effectLst/>
          </p:spPr>
          <p:txBody>
            <a:bodyPr wrap="none" anchor="ctr"/>
            <a:lstStyle/>
            <a:p>
              <a:endParaRPr lang="en-US"/>
            </a:p>
          </p:txBody>
        </p:sp>
        <p:sp>
          <p:nvSpPr>
            <p:cNvPr id="1414159" name="Line 15"/>
            <p:cNvSpPr>
              <a:spLocks noChangeShapeType="1"/>
            </p:cNvSpPr>
            <p:nvPr/>
          </p:nvSpPr>
          <p:spPr bwMode="auto">
            <a:xfrm>
              <a:off x="1849" y="2217"/>
              <a:ext cx="292" cy="148"/>
            </a:xfrm>
            <a:prstGeom prst="line">
              <a:avLst/>
            </a:prstGeom>
            <a:noFill/>
            <a:ln w="19050">
              <a:solidFill>
                <a:schemeClr val="tx1"/>
              </a:solidFill>
              <a:round/>
              <a:headEnd/>
              <a:tailEnd/>
            </a:ln>
            <a:effectLst/>
          </p:spPr>
          <p:txBody>
            <a:bodyPr wrap="none" anchor="ctr"/>
            <a:lstStyle/>
            <a:p>
              <a:endParaRPr lang="en-US"/>
            </a:p>
          </p:txBody>
        </p:sp>
        <p:sp>
          <p:nvSpPr>
            <p:cNvPr id="1414160" name="Line 16"/>
            <p:cNvSpPr>
              <a:spLocks noChangeShapeType="1"/>
            </p:cNvSpPr>
            <p:nvPr/>
          </p:nvSpPr>
          <p:spPr bwMode="auto">
            <a:xfrm flipV="1">
              <a:off x="1911" y="789"/>
              <a:ext cx="300" cy="192"/>
            </a:xfrm>
            <a:prstGeom prst="line">
              <a:avLst/>
            </a:prstGeom>
            <a:noFill/>
            <a:ln w="19050">
              <a:solidFill>
                <a:schemeClr val="tx1"/>
              </a:solidFill>
              <a:round/>
              <a:headEnd/>
              <a:tailEnd/>
            </a:ln>
            <a:effectLst/>
          </p:spPr>
          <p:txBody>
            <a:bodyPr wrap="none" anchor="ctr"/>
            <a:lstStyle/>
            <a:p>
              <a:endParaRPr lang="en-US"/>
            </a:p>
          </p:txBody>
        </p:sp>
        <p:sp>
          <p:nvSpPr>
            <p:cNvPr id="1414161" name="Line 17"/>
            <p:cNvSpPr>
              <a:spLocks noChangeShapeType="1"/>
            </p:cNvSpPr>
            <p:nvPr/>
          </p:nvSpPr>
          <p:spPr bwMode="auto">
            <a:xfrm flipV="1">
              <a:off x="1901" y="759"/>
              <a:ext cx="300" cy="192"/>
            </a:xfrm>
            <a:prstGeom prst="line">
              <a:avLst/>
            </a:prstGeom>
            <a:noFill/>
            <a:ln w="19050">
              <a:solidFill>
                <a:schemeClr val="tx1"/>
              </a:solidFill>
              <a:round/>
              <a:headEnd/>
              <a:tailEnd/>
            </a:ln>
            <a:effectLst/>
          </p:spPr>
          <p:txBody>
            <a:bodyPr wrap="none" anchor="ctr"/>
            <a:lstStyle/>
            <a:p>
              <a:endParaRPr lang="en-US"/>
            </a:p>
          </p:txBody>
        </p:sp>
        <p:sp>
          <p:nvSpPr>
            <p:cNvPr id="1414162" name="Line 18"/>
            <p:cNvSpPr>
              <a:spLocks noChangeShapeType="1"/>
            </p:cNvSpPr>
            <p:nvPr/>
          </p:nvSpPr>
          <p:spPr bwMode="auto">
            <a:xfrm flipV="1">
              <a:off x="1865" y="733"/>
              <a:ext cx="300" cy="192"/>
            </a:xfrm>
            <a:prstGeom prst="line">
              <a:avLst/>
            </a:prstGeom>
            <a:noFill/>
            <a:ln w="19050">
              <a:solidFill>
                <a:schemeClr val="tx1"/>
              </a:solidFill>
              <a:round/>
              <a:headEnd/>
              <a:tailEnd/>
            </a:ln>
            <a:effectLst/>
          </p:spPr>
          <p:txBody>
            <a:bodyPr wrap="none" anchor="ctr"/>
            <a:lstStyle/>
            <a:p>
              <a:endParaRPr lang="en-US"/>
            </a:p>
          </p:txBody>
        </p:sp>
        <p:sp>
          <p:nvSpPr>
            <p:cNvPr id="1414163" name="Text Box 19"/>
            <p:cNvSpPr txBox="1">
              <a:spLocks noChangeArrowheads="1"/>
            </p:cNvSpPr>
            <p:nvPr/>
          </p:nvSpPr>
          <p:spPr bwMode="auto">
            <a:xfrm>
              <a:off x="2351" y="1195"/>
              <a:ext cx="1784" cy="192"/>
            </a:xfrm>
            <a:prstGeom prst="rect">
              <a:avLst/>
            </a:prstGeom>
            <a:noFill/>
            <a:ln w="9525">
              <a:noFill/>
              <a:miter lim="800000"/>
              <a:headEnd/>
              <a:tailEnd/>
            </a:ln>
            <a:effectLst/>
          </p:spPr>
          <p:txBody>
            <a:bodyPr>
              <a:spAutoFit/>
            </a:bodyPr>
            <a:lstStyle/>
            <a:p>
              <a:pPr algn="l"/>
              <a:r>
                <a:rPr lang="en-US" sz="1400" b="1">
                  <a:solidFill>
                    <a:schemeClr val="accent2"/>
                  </a:solidFill>
                  <a:latin typeface="Comic Sans MS" pitchFamily="66" charset="0"/>
                </a:rPr>
                <a:t>Hard Scattering Process</a:t>
              </a:r>
            </a:p>
          </p:txBody>
        </p:sp>
        <p:sp>
          <p:nvSpPr>
            <p:cNvPr id="1414164" name="Line 20"/>
            <p:cNvSpPr>
              <a:spLocks noChangeShapeType="1"/>
            </p:cNvSpPr>
            <p:nvPr/>
          </p:nvSpPr>
          <p:spPr bwMode="auto">
            <a:xfrm>
              <a:off x="2578" y="1592"/>
              <a:ext cx="960" cy="0"/>
            </a:xfrm>
            <a:prstGeom prst="line">
              <a:avLst/>
            </a:prstGeom>
            <a:noFill/>
            <a:ln w="19050">
              <a:solidFill>
                <a:schemeClr val="tx1"/>
              </a:solidFill>
              <a:round/>
              <a:headEnd/>
              <a:tailEnd/>
            </a:ln>
            <a:effectLst/>
          </p:spPr>
          <p:txBody>
            <a:bodyPr wrap="none" anchor="ctr"/>
            <a:lstStyle/>
            <a:p>
              <a:endParaRPr lang="en-US"/>
            </a:p>
          </p:txBody>
        </p:sp>
        <p:graphicFrame>
          <p:nvGraphicFramePr>
            <p:cNvPr id="1414165" name="Object 21"/>
            <p:cNvGraphicFramePr>
              <a:graphicFrameLocks noChangeAspect="1"/>
            </p:cNvGraphicFramePr>
            <p:nvPr/>
          </p:nvGraphicFramePr>
          <p:xfrm>
            <a:off x="1255" y="1784"/>
            <a:ext cx="123" cy="174"/>
          </p:xfrm>
          <a:graphic>
            <a:graphicData uri="http://schemas.openxmlformats.org/presentationml/2006/ole">
              <mc:AlternateContent xmlns:mc="http://schemas.openxmlformats.org/markup-compatibility/2006">
                <mc:Choice xmlns:v="urn:schemas-microsoft-com:vml" Requires="v">
                  <p:oleObj spid="_x0000_s1990434" name="Equation" r:id="rId4" imgW="152280" imgH="215640" progId="">
                    <p:embed/>
                  </p:oleObj>
                </mc:Choice>
                <mc:Fallback>
                  <p:oleObj name="Equation" r:id="rId4" imgW="152280" imgH="21564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5" y="1784"/>
                          <a:ext cx="123" cy="1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14166" name="Object 22"/>
            <p:cNvGraphicFramePr>
              <a:graphicFrameLocks noChangeAspect="1"/>
            </p:cNvGraphicFramePr>
            <p:nvPr/>
          </p:nvGraphicFramePr>
          <p:xfrm>
            <a:off x="1954" y="1634"/>
            <a:ext cx="246" cy="174"/>
          </p:xfrm>
          <a:graphic>
            <a:graphicData uri="http://schemas.openxmlformats.org/presentationml/2006/ole">
              <mc:AlternateContent xmlns:mc="http://schemas.openxmlformats.org/markup-compatibility/2006">
                <mc:Choice xmlns:v="urn:schemas-microsoft-com:vml" Requires="v">
                  <p:oleObj spid="_x0000_s1990435" name="Equation" r:id="rId6" imgW="304560" imgH="215640" progId="">
                    <p:embed/>
                  </p:oleObj>
                </mc:Choice>
                <mc:Fallback>
                  <p:oleObj name="Equation" r:id="rId6" imgW="304560" imgH="21564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54" y="1634"/>
                          <a:ext cx="246" cy="1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14167" name="Object 23"/>
            <p:cNvGraphicFramePr>
              <a:graphicFrameLocks noChangeAspect="1"/>
            </p:cNvGraphicFramePr>
            <p:nvPr/>
          </p:nvGraphicFramePr>
          <p:xfrm>
            <a:off x="1287" y="776"/>
            <a:ext cx="113" cy="174"/>
          </p:xfrm>
          <a:graphic>
            <a:graphicData uri="http://schemas.openxmlformats.org/presentationml/2006/ole">
              <mc:AlternateContent xmlns:mc="http://schemas.openxmlformats.org/markup-compatibility/2006">
                <mc:Choice xmlns:v="urn:schemas-microsoft-com:vml" Requires="v">
                  <p:oleObj spid="_x0000_s1990436" name="Equation" r:id="rId8" imgW="139680" imgH="215640" progId="">
                    <p:embed/>
                  </p:oleObj>
                </mc:Choice>
                <mc:Fallback>
                  <p:oleObj name="Equation" r:id="rId8" imgW="139680" imgH="21564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87" y="776"/>
                          <a:ext cx="113" cy="1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14168" name="Object 24"/>
            <p:cNvGraphicFramePr>
              <a:graphicFrameLocks noChangeAspect="1"/>
            </p:cNvGraphicFramePr>
            <p:nvPr/>
          </p:nvGraphicFramePr>
          <p:xfrm>
            <a:off x="2150" y="1112"/>
            <a:ext cx="225" cy="174"/>
          </p:xfrm>
          <a:graphic>
            <a:graphicData uri="http://schemas.openxmlformats.org/presentationml/2006/ole">
              <mc:AlternateContent xmlns:mc="http://schemas.openxmlformats.org/markup-compatibility/2006">
                <mc:Choice xmlns:v="urn:schemas-microsoft-com:vml" Requires="v">
                  <p:oleObj spid="_x0000_s1990437" name="Equation" r:id="rId10" imgW="279360" imgH="215640" progId="">
                    <p:embed/>
                  </p:oleObj>
                </mc:Choice>
                <mc:Fallback>
                  <p:oleObj name="Equation" r:id="rId10" imgW="279360" imgH="21564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50" y="1112"/>
                          <a:ext cx="225" cy="1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 25"/>
            <p:cNvGrpSpPr>
              <a:grpSpLocks/>
            </p:cNvGrpSpPr>
            <p:nvPr/>
          </p:nvGrpSpPr>
          <p:grpSpPr bwMode="auto">
            <a:xfrm rot="-1546555">
              <a:off x="1884" y="1844"/>
              <a:ext cx="444" cy="122"/>
              <a:chOff x="2291" y="2513"/>
              <a:chExt cx="1199" cy="188"/>
            </a:xfrm>
          </p:grpSpPr>
          <p:sp>
            <p:nvSpPr>
              <p:cNvPr id="1414170" name="Freeform 26"/>
              <p:cNvSpPr>
                <a:spLocks/>
              </p:cNvSpPr>
              <p:nvPr/>
            </p:nvSpPr>
            <p:spPr bwMode="auto">
              <a:xfrm>
                <a:off x="2291"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71" name="Freeform 27"/>
              <p:cNvSpPr>
                <a:spLocks/>
              </p:cNvSpPr>
              <p:nvPr/>
            </p:nvSpPr>
            <p:spPr bwMode="auto">
              <a:xfrm>
                <a:off x="2513" y="2515"/>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72" name="Freeform 28"/>
              <p:cNvSpPr>
                <a:spLocks/>
              </p:cNvSpPr>
              <p:nvPr/>
            </p:nvSpPr>
            <p:spPr bwMode="auto">
              <a:xfrm>
                <a:off x="2737"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73" name="Freeform 29"/>
              <p:cNvSpPr>
                <a:spLocks/>
              </p:cNvSpPr>
              <p:nvPr/>
            </p:nvSpPr>
            <p:spPr bwMode="auto">
              <a:xfrm>
                <a:off x="2957" y="2517"/>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74" name="Freeform 30"/>
              <p:cNvSpPr>
                <a:spLocks/>
              </p:cNvSpPr>
              <p:nvPr/>
            </p:nvSpPr>
            <p:spPr bwMode="auto">
              <a:xfrm>
                <a:off x="3173" y="252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grpSp>
        <p:sp>
          <p:nvSpPr>
            <p:cNvPr id="1414175" name="Line 31"/>
            <p:cNvSpPr>
              <a:spLocks noChangeShapeType="1"/>
            </p:cNvSpPr>
            <p:nvPr/>
          </p:nvSpPr>
          <p:spPr bwMode="auto">
            <a:xfrm flipV="1">
              <a:off x="3909" y="1363"/>
              <a:ext cx="145" cy="57"/>
            </a:xfrm>
            <a:prstGeom prst="line">
              <a:avLst/>
            </a:prstGeom>
            <a:noFill/>
            <a:ln w="19050">
              <a:solidFill>
                <a:schemeClr val="tx1"/>
              </a:solidFill>
              <a:round/>
              <a:headEnd/>
              <a:tailEnd/>
            </a:ln>
            <a:effectLst/>
          </p:spPr>
          <p:txBody>
            <a:bodyPr wrap="none" anchor="ctr"/>
            <a:lstStyle/>
            <a:p>
              <a:endParaRPr lang="en-US"/>
            </a:p>
          </p:txBody>
        </p:sp>
        <p:sp>
          <p:nvSpPr>
            <p:cNvPr id="1414176" name="Line 32"/>
            <p:cNvSpPr>
              <a:spLocks noChangeShapeType="1"/>
            </p:cNvSpPr>
            <p:nvPr/>
          </p:nvSpPr>
          <p:spPr bwMode="auto">
            <a:xfrm>
              <a:off x="3954" y="1414"/>
              <a:ext cx="132" cy="7"/>
            </a:xfrm>
            <a:prstGeom prst="line">
              <a:avLst/>
            </a:prstGeom>
            <a:noFill/>
            <a:ln w="19050">
              <a:solidFill>
                <a:schemeClr val="tx1"/>
              </a:solidFill>
              <a:round/>
              <a:headEnd/>
              <a:tailEnd/>
            </a:ln>
            <a:effectLst/>
          </p:spPr>
          <p:txBody>
            <a:bodyPr wrap="none" anchor="ctr"/>
            <a:lstStyle/>
            <a:p>
              <a:endParaRPr lang="en-US"/>
            </a:p>
          </p:txBody>
        </p:sp>
        <p:sp>
          <p:nvSpPr>
            <p:cNvPr id="1414177" name="Line 33"/>
            <p:cNvSpPr>
              <a:spLocks noChangeShapeType="1"/>
            </p:cNvSpPr>
            <p:nvPr/>
          </p:nvSpPr>
          <p:spPr bwMode="auto">
            <a:xfrm rot="20991552" flipV="1">
              <a:off x="3849" y="1095"/>
              <a:ext cx="28" cy="290"/>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78" name="Line 34"/>
            <p:cNvSpPr>
              <a:spLocks noChangeShapeType="1"/>
            </p:cNvSpPr>
            <p:nvPr/>
          </p:nvSpPr>
          <p:spPr bwMode="auto">
            <a:xfrm flipV="1">
              <a:off x="3905" y="951"/>
              <a:ext cx="55" cy="359"/>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79" name="Line 35"/>
            <p:cNvSpPr>
              <a:spLocks noChangeShapeType="1"/>
            </p:cNvSpPr>
            <p:nvPr/>
          </p:nvSpPr>
          <p:spPr bwMode="auto">
            <a:xfrm flipV="1">
              <a:off x="3912" y="1239"/>
              <a:ext cx="96" cy="159"/>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80" name="Line 36"/>
            <p:cNvSpPr>
              <a:spLocks noChangeShapeType="1"/>
            </p:cNvSpPr>
            <p:nvPr/>
          </p:nvSpPr>
          <p:spPr bwMode="auto">
            <a:xfrm flipV="1">
              <a:off x="3877" y="1095"/>
              <a:ext cx="35" cy="268"/>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81" name="Line 37"/>
            <p:cNvSpPr>
              <a:spLocks noChangeShapeType="1"/>
            </p:cNvSpPr>
            <p:nvPr/>
          </p:nvSpPr>
          <p:spPr bwMode="auto">
            <a:xfrm flipV="1">
              <a:off x="3901" y="921"/>
              <a:ext cx="155" cy="477"/>
            </a:xfrm>
            <a:prstGeom prst="line">
              <a:avLst/>
            </a:prstGeom>
            <a:noFill/>
            <a:ln w="25400">
              <a:solidFill>
                <a:schemeClr val="tx1"/>
              </a:solidFill>
              <a:round/>
              <a:headEnd/>
              <a:tailEnd type="triangle" w="med" len="med"/>
            </a:ln>
            <a:effectLst/>
          </p:spPr>
          <p:txBody>
            <a:bodyPr wrap="none" anchor="ctr"/>
            <a:lstStyle/>
            <a:p>
              <a:endParaRPr lang="en-US"/>
            </a:p>
          </p:txBody>
        </p:sp>
        <p:grpSp>
          <p:nvGrpSpPr>
            <p:cNvPr id="4" name="Group 38"/>
            <p:cNvGrpSpPr>
              <a:grpSpLocks/>
            </p:cNvGrpSpPr>
            <p:nvPr/>
          </p:nvGrpSpPr>
          <p:grpSpPr bwMode="auto">
            <a:xfrm rot="-1546555">
              <a:off x="2250" y="1664"/>
              <a:ext cx="444" cy="122"/>
              <a:chOff x="2291" y="2513"/>
              <a:chExt cx="1199" cy="188"/>
            </a:xfrm>
          </p:grpSpPr>
          <p:sp>
            <p:nvSpPr>
              <p:cNvPr id="1414183" name="Freeform 39"/>
              <p:cNvSpPr>
                <a:spLocks/>
              </p:cNvSpPr>
              <p:nvPr/>
            </p:nvSpPr>
            <p:spPr bwMode="auto">
              <a:xfrm>
                <a:off x="2291"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84" name="Freeform 40"/>
              <p:cNvSpPr>
                <a:spLocks/>
              </p:cNvSpPr>
              <p:nvPr/>
            </p:nvSpPr>
            <p:spPr bwMode="auto">
              <a:xfrm>
                <a:off x="2513" y="2515"/>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85" name="Freeform 41"/>
              <p:cNvSpPr>
                <a:spLocks/>
              </p:cNvSpPr>
              <p:nvPr/>
            </p:nvSpPr>
            <p:spPr bwMode="auto">
              <a:xfrm>
                <a:off x="2737"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86" name="Freeform 42"/>
              <p:cNvSpPr>
                <a:spLocks/>
              </p:cNvSpPr>
              <p:nvPr/>
            </p:nvSpPr>
            <p:spPr bwMode="auto">
              <a:xfrm>
                <a:off x="2957" y="2517"/>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87" name="Freeform 43"/>
              <p:cNvSpPr>
                <a:spLocks/>
              </p:cNvSpPr>
              <p:nvPr/>
            </p:nvSpPr>
            <p:spPr bwMode="auto">
              <a:xfrm>
                <a:off x="3173" y="252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grpSp>
        <p:graphicFrame>
          <p:nvGraphicFramePr>
            <p:cNvPr id="1414188" name="Object 44"/>
            <p:cNvGraphicFramePr>
              <a:graphicFrameLocks noChangeAspect="1"/>
            </p:cNvGraphicFramePr>
            <p:nvPr/>
          </p:nvGraphicFramePr>
          <p:xfrm>
            <a:off x="3014" y="1439"/>
            <a:ext cx="103" cy="154"/>
          </p:xfrm>
          <a:graphic>
            <a:graphicData uri="http://schemas.openxmlformats.org/presentationml/2006/ole">
              <mc:AlternateContent xmlns:mc="http://schemas.openxmlformats.org/markup-compatibility/2006">
                <mc:Choice xmlns:v="urn:schemas-microsoft-com:vml" Requires="v">
                  <p:oleObj spid="_x0000_s1990438" name="Equation" r:id="rId12" imgW="126720" imgH="190440" progId="">
                    <p:embed/>
                  </p:oleObj>
                </mc:Choice>
                <mc:Fallback>
                  <p:oleObj name="Equation" r:id="rId12" imgW="126720" imgH="190440"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14" y="1439"/>
                          <a:ext cx="103" cy="1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14189" name="Line 45"/>
            <p:cNvSpPr>
              <a:spLocks noChangeShapeType="1"/>
            </p:cNvSpPr>
            <p:nvPr/>
          </p:nvSpPr>
          <p:spPr bwMode="auto">
            <a:xfrm flipV="1">
              <a:off x="3543" y="1408"/>
              <a:ext cx="342" cy="180"/>
            </a:xfrm>
            <a:prstGeom prst="line">
              <a:avLst/>
            </a:prstGeom>
            <a:noFill/>
            <a:ln w="25400">
              <a:solidFill>
                <a:schemeClr val="tx1"/>
              </a:solidFill>
              <a:round/>
              <a:headEnd/>
              <a:tailEnd/>
            </a:ln>
            <a:effectLst/>
          </p:spPr>
          <p:txBody>
            <a:bodyPr anchor="ctr"/>
            <a:lstStyle/>
            <a:p>
              <a:endParaRPr lang="en-US"/>
            </a:p>
          </p:txBody>
        </p:sp>
        <p:graphicFrame>
          <p:nvGraphicFramePr>
            <p:cNvPr id="1414190" name="Object 46"/>
            <p:cNvGraphicFramePr>
              <a:graphicFrameLocks noChangeAspect="1"/>
            </p:cNvGraphicFramePr>
            <p:nvPr/>
          </p:nvGraphicFramePr>
          <p:xfrm>
            <a:off x="2784" y="1785"/>
            <a:ext cx="572" cy="262"/>
          </p:xfrm>
          <a:graphic>
            <a:graphicData uri="http://schemas.openxmlformats.org/presentationml/2006/ole">
              <mc:AlternateContent xmlns:mc="http://schemas.openxmlformats.org/markup-compatibility/2006">
                <mc:Choice xmlns:v="urn:schemas-microsoft-com:vml" Requires="v">
                  <p:oleObj spid="_x0000_s1990439" name="Equation" r:id="rId14" imgW="444240" imgH="203040" progId="Equation.3">
                    <p:embed/>
                  </p:oleObj>
                </mc:Choice>
                <mc:Fallback>
                  <p:oleObj name="Equation" r:id="rId14" imgW="444240" imgH="20304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84" y="1785"/>
                          <a:ext cx="572" cy="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5" name="Group 47"/>
            <p:cNvGrpSpPr>
              <a:grpSpLocks/>
            </p:cNvGrpSpPr>
            <p:nvPr/>
          </p:nvGrpSpPr>
          <p:grpSpPr bwMode="auto">
            <a:xfrm rot="1595871">
              <a:off x="3531" y="1650"/>
              <a:ext cx="444" cy="122"/>
              <a:chOff x="2291" y="2513"/>
              <a:chExt cx="1199" cy="188"/>
            </a:xfrm>
          </p:grpSpPr>
          <p:sp>
            <p:nvSpPr>
              <p:cNvPr id="1414192" name="Freeform 48"/>
              <p:cNvSpPr>
                <a:spLocks/>
              </p:cNvSpPr>
              <p:nvPr/>
            </p:nvSpPr>
            <p:spPr bwMode="auto">
              <a:xfrm>
                <a:off x="2291"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93" name="Freeform 49"/>
              <p:cNvSpPr>
                <a:spLocks/>
              </p:cNvSpPr>
              <p:nvPr/>
            </p:nvSpPr>
            <p:spPr bwMode="auto">
              <a:xfrm>
                <a:off x="2513" y="2515"/>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94" name="Freeform 50"/>
              <p:cNvSpPr>
                <a:spLocks/>
              </p:cNvSpPr>
              <p:nvPr/>
            </p:nvSpPr>
            <p:spPr bwMode="auto">
              <a:xfrm>
                <a:off x="2737"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95" name="Freeform 51"/>
              <p:cNvSpPr>
                <a:spLocks/>
              </p:cNvSpPr>
              <p:nvPr/>
            </p:nvSpPr>
            <p:spPr bwMode="auto">
              <a:xfrm>
                <a:off x="2957" y="2517"/>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96" name="Freeform 52"/>
              <p:cNvSpPr>
                <a:spLocks/>
              </p:cNvSpPr>
              <p:nvPr/>
            </p:nvSpPr>
            <p:spPr bwMode="auto">
              <a:xfrm>
                <a:off x="3173" y="252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grpSp>
        <p:sp>
          <p:nvSpPr>
            <p:cNvPr id="1414197" name="Line 53"/>
            <p:cNvSpPr>
              <a:spLocks noChangeShapeType="1"/>
            </p:cNvSpPr>
            <p:nvPr/>
          </p:nvSpPr>
          <p:spPr bwMode="auto">
            <a:xfrm>
              <a:off x="3936" y="1833"/>
              <a:ext cx="336" cy="240"/>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98" name="Line 54"/>
            <p:cNvSpPr>
              <a:spLocks noChangeShapeType="1"/>
            </p:cNvSpPr>
            <p:nvPr/>
          </p:nvSpPr>
          <p:spPr bwMode="auto">
            <a:xfrm rot="-608448">
              <a:off x="3935" y="1758"/>
              <a:ext cx="240" cy="137"/>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99" name="Line 55"/>
            <p:cNvSpPr>
              <a:spLocks noChangeShapeType="1"/>
            </p:cNvSpPr>
            <p:nvPr/>
          </p:nvSpPr>
          <p:spPr bwMode="auto">
            <a:xfrm rot="-608448">
              <a:off x="3943" y="1786"/>
              <a:ext cx="284" cy="234"/>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200" name="Line 56"/>
            <p:cNvSpPr>
              <a:spLocks noChangeShapeType="1"/>
            </p:cNvSpPr>
            <p:nvPr/>
          </p:nvSpPr>
          <p:spPr bwMode="auto">
            <a:xfrm rot="-608448">
              <a:off x="3932" y="1845"/>
              <a:ext cx="99" cy="183"/>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201" name="Line 57"/>
            <p:cNvSpPr>
              <a:spLocks noChangeShapeType="1"/>
            </p:cNvSpPr>
            <p:nvPr/>
          </p:nvSpPr>
          <p:spPr bwMode="auto">
            <a:xfrm>
              <a:off x="3948" y="1778"/>
              <a:ext cx="132" cy="7"/>
            </a:xfrm>
            <a:prstGeom prst="line">
              <a:avLst/>
            </a:prstGeom>
            <a:noFill/>
            <a:ln w="19050">
              <a:solidFill>
                <a:schemeClr val="tx1"/>
              </a:solidFill>
              <a:round/>
              <a:headEnd/>
              <a:tailEnd/>
            </a:ln>
            <a:effectLst/>
          </p:spPr>
          <p:txBody>
            <a:bodyPr wrap="none" anchor="ctr"/>
            <a:lstStyle/>
            <a:p>
              <a:endParaRPr lang="en-US"/>
            </a:p>
          </p:txBody>
        </p:sp>
        <p:sp>
          <p:nvSpPr>
            <p:cNvPr id="1414202" name="Line 58"/>
            <p:cNvSpPr>
              <a:spLocks noChangeShapeType="1"/>
            </p:cNvSpPr>
            <p:nvPr/>
          </p:nvSpPr>
          <p:spPr bwMode="auto">
            <a:xfrm>
              <a:off x="3936" y="1833"/>
              <a:ext cx="102" cy="96"/>
            </a:xfrm>
            <a:prstGeom prst="line">
              <a:avLst/>
            </a:prstGeom>
            <a:noFill/>
            <a:ln w="19050">
              <a:solidFill>
                <a:schemeClr val="tx1"/>
              </a:solidFill>
              <a:round/>
              <a:headEnd/>
              <a:tailEnd/>
            </a:ln>
            <a:effectLst/>
          </p:spPr>
          <p:txBody>
            <a:bodyPr wrap="none" anchor="ctr"/>
            <a:lstStyle/>
            <a:p>
              <a:endParaRPr lang="en-US"/>
            </a:p>
          </p:txBody>
        </p:sp>
        <p:graphicFrame>
          <p:nvGraphicFramePr>
            <p:cNvPr id="1414203" name="Object 59"/>
            <p:cNvGraphicFramePr>
              <a:graphicFrameLocks noChangeAspect="1"/>
            </p:cNvGraphicFramePr>
            <p:nvPr/>
          </p:nvGraphicFramePr>
          <p:xfrm>
            <a:off x="4080" y="816"/>
            <a:ext cx="538" cy="320"/>
          </p:xfrm>
          <a:graphic>
            <a:graphicData uri="http://schemas.openxmlformats.org/presentationml/2006/ole">
              <mc:AlternateContent xmlns:mc="http://schemas.openxmlformats.org/markup-compatibility/2006">
                <mc:Choice xmlns:v="urn:schemas-microsoft-com:vml" Requires="v">
                  <p:oleObj spid="_x0000_s1990440" name="Equation" r:id="rId16" imgW="469800" imgH="279360" progId="Equation.3">
                    <p:embed/>
                  </p:oleObj>
                </mc:Choice>
                <mc:Fallback>
                  <p:oleObj name="Equation" r:id="rId16" imgW="469800" imgH="27936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80" y="816"/>
                          <a:ext cx="538" cy="3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14204" name="Text Box 60"/>
            <p:cNvSpPr txBox="1">
              <a:spLocks noChangeArrowheads="1"/>
            </p:cNvSpPr>
            <p:nvPr/>
          </p:nvSpPr>
          <p:spPr bwMode="auto">
            <a:xfrm>
              <a:off x="4272" y="1824"/>
              <a:ext cx="233" cy="288"/>
            </a:xfrm>
            <a:prstGeom prst="rect">
              <a:avLst/>
            </a:prstGeom>
            <a:noFill/>
            <a:ln w="9525">
              <a:noFill/>
              <a:miter lim="800000"/>
              <a:headEnd/>
              <a:tailEnd/>
            </a:ln>
            <a:effectLst/>
          </p:spPr>
          <p:txBody>
            <a:bodyPr wrap="none">
              <a:spAutoFit/>
            </a:bodyPr>
            <a:lstStyle/>
            <a:p>
              <a:r>
                <a:rPr lang="en-US" i="1">
                  <a:solidFill>
                    <a:schemeClr val="tx1"/>
                  </a:solidFill>
                </a:rPr>
                <a:t>X</a:t>
              </a:r>
            </a:p>
          </p:txBody>
        </p:sp>
        <p:sp>
          <p:nvSpPr>
            <p:cNvPr id="1414205" name="Text Box 61"/>
            <p:cNvSpPr txBox="1">
              <a:spLocks noChangeArrowheads="1"/>
            </p:cNvSpPr>
            <p:nvPr/>
          </p:nvSpPr>
          <p:spPr bwMode="auto">
            <a:xfrm>
              <a:off x="1520" y="969"/>
              <a:ext cx="425" cy="231"/>
            </a:xfrm>
            <a:prstGeom prst="rect">
              <a:avLst/>
            </a:prstGeom>
            <a:noFill/>
            <a:ln w="9525">
              <a:noFill/>
              <a:miter lim="800000"/>
              <a:headEnd/>
              <a:tailEnd/>
            </a:ln>
            <a:effectLst/>
          </p:spPr>
          <p:txBody>
            <a:bodyPr wrap="none">
              <a:spAutoFit/>
            </a:bodyPr>
            <a:lstStyle/>
            <a:p>
              <a:r>
                <a:rPr lang="en-US" sz="1800" dirty="0">
                  <a:solidFill>
                    <a:schemeClr val="tx1"/>
                  </a:solidFill>
                  <a:latin typeface="Comic Sans MS" pitchFamily="66" charset="0"/>
                </a:rPr>
                <a:t>q(x</a:t>
              </a:r>
              <a:r>
                <a:rPr lang="en-US" sz="1800" baseline="-18000" dirty="0">
                  <a:solidFill>
                    <a:schemeClr val="tx1"/>
                  </a:solidFill>
                  <a:latin typeface="Comic Sans MS" pitchFamily="66" charset="0"/>
                </a:rPr>
                <a:t>1</a:t>
              </a:r>
              <a:r>
                <a:rPr lang="en-US" sz="1800" dirty="0">
                  <a:solidFill>
                    <a:schemeClr val="tx1"/>
                  </a:solidFill>
                  <a:latin typeface="Comic Sans MS" pitchFamily="66" charset="0"/>
                </a:rPr>
                <a:t>)</a:t>
              </a:r>
            </a:p>
          </p:txBody>
        </p:sp>
        <p:sp>
          <p:nvSpPr>
            <p:cNvPr id="1414206" name="Text Box 62"/>
            <p:cNvSpPr txBox="1">
              <a:spLocks noChangeArrowheads="1"/>
            </p:cNvSpPr>
            <p:nvPr/>
          </p:nvSpPr>
          <p:spPr bwMode="auto">
            <a:xfrm>
              <a:off x="1502" y="1929"/>
              <a:ext cx="442" cy="231"/>
            </a:xfrm>
            <a:prstGeom prst="rect">
              <a:avLst/>
            </a:prstGeom>
            <a:noFill/>
            <a:ln w="9525">
              <a:noFill/>
              <a:miter lim="800000"/>
              <a:headEnd/>
              <a:tailEnd/>
            </a:ln>
            <a:effectLst/>
          </p:spPr>
          <p:txBody>
            <a:bodyPr wrap="none">
              <a:spAutoFit/>
            </a:bodyPr>
            <a:lstStyle/>
            <a:p>
              <a:r>
                <a:rPr lang="en-US" sz="1800" dirty="0">
                  <a:solidFill>
                    <a:schemeClr val="tx1"/>
                  </a:solidFill>
                  <a:latin typeface="Comic Sans MS" pitchFamily="66" charset="0"/>
                </a:rPr>
                <a:t>g(x</a:t>
              </a:r>
              <a:r>
                <a:rPr lang="en-US" sz="1800" baseline="-18000" dirty="0">
                  <a:solidFill>
                    <a:schemeClr val="tx1"/>
                  </a:solidFill>
                  <a:latin typeface="Comic Sans MS" pitchFamily="66" charset="0"/>
                </a:rPr>
                <a:t>2</a:t>
              </a:r>
              <a:r>
                <a:rPr lang="en-US" sz="1800" dirty="0">
                  <a:solidFill>
                    <a:schemeClr val="tx1"/>
                  </a:solidFill>
                  <a:latin typeface="Comic Sans MS" pitchFamily="66" charset="0"/>
                </a:rPr>
                <a:t>)</a:t>
              </a:r>
            </a:p>
          </p:txBody>
        </p:sp>
      </p:grpSp>
      <p:sp>
        <p:nvSpPr>
          <p:cNvPr id="1414207" name="Line 63"/>
          <p:cNvSpPr>
            <a:spLocks noChangeShapeType="1"/>
          </p:cNvSpPr>
          <p:nvPr/>
        </p:nvSpPr>
        <p:spPr bwMode="auto">
          <a:xfrm>
            <a:off x="3048000" y="4594225"/>
            <a:ext cx="2209800" cy="0"/>
          </a:xfrm>
          <a:prstGeom prst="line">
            <a:avLst/>
          </a:prstGeom>
          <a:noFill/>
          <a:ln w="38100">
            <a:solidFill>
              <a:srgbClr val="FF85FF"/>
            </a:solidFill>
            <a:round/>
            <a:headEnd/>
            <a:tailEnd/>
          </a:ln>
          <a:effectLst/>
        </p:spPr>
        <p:txBody>
          <a:bodyPr/>
          <a:lstStyle/>
          <a:p>
            <a:endParaRPr lang="en-US"/>
          </a:p>
        </p:txBody>
      </p:sp>
      <p:sp>
        <p:nvSpPr>
          <p:cNvPr id="1414208" name="Rectangle 64"/>
          <p:cNvSpPr>
            <a:spLocks noGrp="1" noChangeArrowheads="1"/>
          </p:cNvSpPr>
          <p:nvPr>
            <p:ph type="title"/>
          </p:nvPr>
        </p:nvSpPr>
        <p:spPr>
          <a:xfrm>
            <a:off x="457200" y="76200"/>
            <a:ext cx="8229600" cy="1143000"/>
          </a:xfrm>
          <a:noFill/>
        </p:spPr>
        <p:txBody>
          <a:bodyPr>
            <a:normAutofit/>
          </a:bodyPr>
          <a:lstStyle/>
          <a:p>
            <a:r>
              <a:rPr lang="en-US" sz="4200" dirty="0"/>
              <a:t>Predictive </a:t>
            </a:r>
            <a:r>
              <a:rPr lang="en-US" sz="4200" dirty="0" smtClean="0"/>
              <a:t>power </a:t>
            </a:r>
            <a:r>
              <a:rPr lang="en-US" sz="4200" dirty="0"/>
              <a:t>of </a:t>
            </a:r>
            <a:r>
              <a:rPr lang="en-US" sz="4200" dirty="0" err="1" smtClean="0"/>
              <a:t>pQCD</a:t>
            </a:r>
            <a:endParaRPr lang="en-US" sz="4200" dirty="0"/>
          </a:p>
        </p:txBody>
      </p:sp>
      <p:sp>
        <p:nvSpPr>
          <p:cNvPr id="1414209" name="Rectangle 65"/>
          <p:cNvSpPr>
            <a:spLocks noChangeArrowheads="1"/>
          </p:cNvSpPr>
          <p:nvPr/>
        </p:nvSpPr>
        <p:spPr bwMode="auto">
          <a:xfrm>
            <a:off x="304800" y="4649788"/>
            <a:ext cx="8458200" cy="1979612"/>
          </a:xfrm>
          <a:prstGeom prst="rect">
            <a:avLst/>
          </a:prstGeom>
          <a:noFill/>
          <a:ln w="12700">
            <a:noFill/>
            <a:miter lim="800000"/>
            <a:headEnd/>
            <a:tailEnd/>
          </a:ln>
          <a:effectLst/>
        </p:spPr>
        <p:txBody>
          <a:bodyPr lIns="90488" tIns="44450" rIns="90488" bIns="44450"/>
          <a:lstStyle/>
          <a:p>
            <a:pPr marL="342900" indent="-342900" algn="l">
              <a:spcBef>
                <a:spcPct val="20000"/>
              </a:spcBef>
            </a:pPr>
            <a:r>
              <a:rPr lang="en-US" sz="2000" dirty="0" smtClean="0">
                <a:solidFill>
                  <a:srgbClr val="FFFFCC"/>
                </a:solidFill>
              </a:rPr>
              <a:t>High-energy processes </a:t>
            </a:r>
            <a:r>
              <a:rPr lang="en-US" sz="2000" dirty="0">
                <a:solidFill>
                  <a:srgbClr val="FFFFCC"/>
                </a:solidFill>
              </a:rPr>
              <a:t>have predictable rates </a:t>
            </a:r>
            <a:r>
              <a:rPr lang="en-US" sz="2000" dirty="0" smtClean="0">
                <a:solidFill>
                  <a:srgbClr val="FFFFCC"/>
                </a:solidFill>
              </a:rPr>
              <a:t>given:</a:t>
            </a:r>
          </a:p>
          <a:p>
            <a:pPr marL="342900" indent="-342900" algn="l">
              <a:spcBef>
                <a:spcPct val="20000"/>
              </a:spcBef>
            </a:pPr>
            <a:r>
              <a:rPr lang="en-US" sz="2000" dirty="0">
                <a:solidFill>
                  <a:srgbClr val="FFFFCC"/>
                </a:solidFill>
              </a:rPr>
              <a:t>	</a:t>
            </a:r>
            <a:r>
              <a:rPr lang="en-US" sz="2000" dirty="0" smtClean="0">
                <a:solidFill>
                  <a:srgbClr val="FFFFCC"/>
                </a:solidFill>
              </a:rPr>
              <a:t>	    </a:t>
            </a:r>
            <a:r>
              <a:rPr lang="en-US" sz="2000" dirty="0" smtClean="0">
                <a:solidFill>
                  <a:srgbClr val="00FF00"/>
                </a:solidFill>
              </a:rPr>
              <a:t>Partonic hard scattering rates (calculable in </a:t>
            </a:r>
            <a:r>
              <a:rPr lang="en-US" sz="2000" dirty="0" err="1" smtClean="0">
                <a:solidFill>
                  <a:srgbClr val="00FF00"/>
                </a:solidFill>
              </a:rPr>
              <a:t>pQCD</a:t>
            </a:r>
            <a:r>
              <a:rPr lang="en-US" sz="2000" dirty="0" smtClean="0">
                <a:solidFill>
                  <a:srgbClr val="00FF00"/>
                </a:solidFill>
              </a:rPr>
              <a:t>)</a:t>
            </a:r>
          </a:p>
          <a:p>
            <a:pPr marL="1143000" lvl="2" indent="-228600" algn="l">
              <a:spcBef>
                <a:spcPct val="20000"/>
              </a:spcBef>
              <a:buClr>
                <a:srgbClr val="500093"/>
              </a:buClr>
              <a:buFontTx/>
              <a:buChar char="–"/>
            </a:pPr>
            <a:r>
              <a:rPr lang="en-US" sz="2000" dirty="0" smtClean="0">
                <a:solidFill>
                  <a:srgbClr val="FF85FF"/>
                </a:solidFill>
              </a:rPr>
              <a:t>Parton </a:t>
            </a:r>
            <a:r>
              <a:rPr lang="en-US" sz="2000" dirty="0">
                <a:solidFill>
                  <a:srgbClr val="FF85FF"/>
                </a:solidFill>
              </a:rPr>
              <a:t>distribution functions (need experimental</a:t>
            </a:r>
            <a:r>
              <a:rPr lang="en-US" sz="2000" b="1" dirty="0">
                <a:solidFill>
                  <a:srgbClr val="FF85FF"/>
                </a:solidFill>
              </a:rPr>
              <a:t> </a:t>
            </a:r>
            <a:r>
              <a:rPr lang="en-US" sz="2000" dirty="0">
                <a:solidFill>
                  <a:srgbClr val="FF85FF"/>
                </a:solidFill>
              </a:rPr>
              <a:t>input)</a:t>
            </a:r>
          </a:p>
          <a:p>
            <a:pPr marL="1143000" lvl="2" indent="-228600" algn="l">
              <a:spcBef>
                <a:spcPct val="20000"/>
              </a:spcBef>
              <a:buClr>
                <a:srgbClr val="500093"/>
              </a:buClr>
              <a:buFontTx/>
              <a:buChar char="–"/>
            </a:pPr>
            <a:r>
              <a:rPr lang="en-US" sz="2000" dirty="0" smtClean="0">
                <a:solidFill>
                  <a:srgbClr val="00FFCC"/>
                </a:solidFill>
              </a:rPr>
              <a:t>Fragmentation </a:t>
            </a:r>
            <a:r>
              <a:rPr lang="en-US" sz="2000" dirty="0">
                <a:solidFill>
                  <a:srgbClr val="00FFCC"/>
                </a:solidFill>
              </a:rPr>
              <a:t>functions (need experimental input)</a:t>
            </a:r>
          </a:p>
        </p:txBody>
      </p:sp>
      <p:grpSp>
        <p:nvGrpSpPr>
          <p:cNvPr id="79" name="Group 78"/>
          <p:cNvGrpSpPr/>
          <p:nvPr/>
        </p:nvGrpSpPr>
        <p:grpSpPr>
          <a:xfrm>
            <a:off x="7151715" y="5257800"/>
            <a:ext cx="1996438" cy="1261884"/>
            <a:chOff x="7193280" y="5227320"/>
            <a:chExt cx="1996438" cy="1558743"/>
          </a:xfrm>
        </p:grpSpPr>
        <p:sp>
          <p:nvSpPr>
            <p:cNvPr id="1414211" name="Rectangle 67"/>
            <p:cNvSpPr>
              <a:spLocks noChangeArrowheads="1"/>
            </p:cNvSpPr>
            <p:nvPr/>
          </p:nvSpPr>
          <p:spPr bwMode="auto">
            <a:xfrm>
              <a:off x="7513320" y="5227320"/>
              <a:ext cx="1676398" cy="1558743"/>
            </a:xfrm>
            <a:prstGeom prst="rect">
              <a:avLst/>
            </a:prstGeom>
            <a:noFill/>
            <a:ln w="12700">
              <a:noFill/>
              <a:miter lim="800000"/>
              <a:headEnd/>
              <a:tailEnd/>
            </a:ln>
            <a:effectLst/>
          </p:spPr>
          <p:txBody>
            <a:bodyPr wrap="square">
              <a:spAutoFit/>
            </a:bodyPr>
            <a:lstStyle/>
            <a:p>
              <a:pPr eaLnBrk="1" hangingPunct="1"/>
              <a:r>
                <a:rPr lang="en-US" sz="1900" dirty="0" smtClean="0">
                  <a:solidFill>
                    <a:schemeClr val="bg1"/>
                  </a:solidFill>
                  <a:effectLst>
                    <a:outerShdw blurRad="38100" dist="38100" dir="2700000" algn="tl">
                      <a:srgbClr val="000000"/>
                    </a:outerShdw>
                  </a:effectLst>
                  <a:latin typeface="Arial Rounded MT Bold" pitchFamily="34" charset="0"/>
                </a:rPr>
                <a:t>Universal non-</a:t>
              </a:r>
              <a:r>
                <a:rPr lang="en-US" sz="1900" dirty="0" err="1" smtClean="0">
                  <a:solidFill>
                    <a:schemeClr val="bg1"/>
                  </a:solidFill>
                  <a:effectLst>
                    <a:outerShdw blurRad="38100" dist="38100" dir="2700000" algn="tl">
                      <a:srgbClr val="000000"/>
                    </a:outerShdw>
                  </a:effectLst>
                  <a:latin typeface="Arial Rounded MT Bold" pitchFamily="34" charset="0"/>
                </a:rPr>
                <a:t>perturbative</a:t>
              </a:r>
              <a:r>
                <a:rPr lang="en-US" sz="1900" dirty="0" smtClean="0">
                  <a:solidFill>
                    <a:schemeClr val="bg1"/>
                  </a:solidFill>
                  <a:effectLst>
                    <a:outerShdw blurRad="38100" dist="38100" dir="2700000" algn="tl">
                      <a:srgbClr val="000000"/>
                    </a:outerShdw>
                  </a:effectLst>
                  <a:latin typeface="Arial Rounded MT Bold" pitchFamily="34" charset="0"/>
                </a:rPr>
                <a:t> factors</a:t>
              </a:r>
              <a:endParaRPr lang="en-US" sz="1900" dirty="0">
                <a:solidFill>
                  <a:schemeClr val="bg1"/>
                </a:solidFill>
                <a:effectLst>
                  <a:outerShdw blurRad="38100" dist="38100" dir="2700000" algn="tl">
                    <a:srgbClr val="000000"/>
                  </a:outerShdw>
                </a:effectLst>
                <a:latin typeface="Arial Rounded MT Bold" pitchFamily="34" charset="0"/>
              </a:endParaRPr>
            </a:p>
          </p:txBody>
        </p:sp>
        <p:sp>
          <p:nvSpPr>
            <p:cNvPr id="1414212" name="AutoShape 68"/>
            <p:cNvSpPr>
              <a:spLocks/>
            </p:cNvSpPr>
            <p:nvPr/>
          </p:nvSpPr>
          <p:spPr bwMode="auto">
            <a:xfrm>
              <a:off x="7193280" y="5334000"/>
              <a:ext cx="381000" cy="970009"/>
            </a:xfrm>
            <a:prstGeom prst="rightBrace">
              <a:avLst>
                <a:gd name="adj1" fmla="val 31667"/>
                <a:gd name="adj2" fmla="val 50000"/>
              </a:avLst>
            </a:prstGeom>
            <a:noFill/>
            <a:ln w="57150">
              <a:solidFill>
                <a:schemeClr val="bg1"/>
              </a:solidFill>
              <a:round/>
              <a:headEnd/>
              <a:tailEnd/>
            </a:ln>
            <a:effectLst/>
          </p:spPr>
          <p:txBody>
            <a:bodyPr wrap="none" anchor="ctr"/>
            <a:lstStyle/>
            <a:p>
              <a:endParaRPr lang="it-IT" sz="3200" b="1">
                <a:solidFill>
                  <a:srgbClr val="500093"/>
                </a:solidFill>
                <a:latin typeface="Symbol" pitchFamily="18" charset="2"/>
              </a:endParaRPr>
            </a:p>
          </p:txBody>
        </p:sp>
      </p:grpSp>
      <p:graphicFrame>
        <p:nvGraphicFramePr>
          <p:cNvPr id="1414213" name="Object 69"/>
          <p:cNvGraphicFramePr>
            <a:graphicFrameLocks noChangeAspect="1"/>
          </p:cNvGraphicFramePr>
          <p:nvPr/>
        </p:nvGraphicFramePr>
        <p:xfrm>
          <a:off x="304800" y="3859213"/>
          <a:ext cx="8486775" cy="746125"/>
        </p:xfrm>
        <a:graphic>
          <a:graphicData uri="http://schemas.openxmlformats.org/presentationml/2006/ole">
            <mc:AlternateContent xmlns:mc="http://schemas.openxmlformats.org/markup-compatibility/2006">
              <mc:Choice xmlns:v="urn:schemas-microsoft-com:vml" Requires="v">
                <p:oleObj spid="_x0000_s1990441" name="Equation" r:id="rId18" imgW="3174840" imgH="279360" progId="Equation.3">
                  <p:embed/>
                </p:oleObj>
              </mc:Choice>
              <mc:Fallback>
                <p:oleObj name="Equation" r:id="rId18" imgW="3174840" imgH="27936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04800" y="3859213"/>
                        <a:ext cx="8486775" cy="746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14214" name="Line 70"/>
          <p:cNvSpPr>
            <a:spLocks noChangeShapeType="1"/>
          </p:cNvSpPr>
          <p:nvPr/>
        </p:nvSpPr>
        <p:spPr bwMode="auto">
          <a:xfrm>
            <a:off x="5638800" y="4594225"/>
            <a:ext cx="1524000" cy="0"/>
          </a:xfrm>
          <a:prstGeom prst="line">
            <a:avLst/>
          </a:prstGeom>
          <a:noFill/>
          <a:ln w="38100">
            <a:solidFill>
              <a:srgbClr val="00FF00"/>
            </a:solidFill>
            <a:round/>
            <a:headEnd/>
            <a:tailEnd/>
          </a:ln>
          <a:effectLst/>
        </p:spPr>
        <p:txBody>
          <a:bodyPr/>
          <a:lstStyle/>
          <a:p>
            <a:endParaRPr lang="en-US"/>
          </a:p>
        </p:txBody>
      </p:sp>
      <p:sp>
        <p:nvSpPr>
          <p:cNvPr id="1414215" name="Line 71"/>
          <p:cNvSpPr>
            <a:spLocks noChangeShapeType="1"/>
          </p:cNvSpPr>
          <p:nvPr/>
        </p:nvSpPr>
        <p:spPr bwMode="auto">
          <a:xfrm flipV="1">
            <a:off x="7620000" y="4594225"/>
            <a:ext cx="1066800" cy="0"/>
          </a:xfrm>
          <a:prstGeom prst="line">
            <a:avLst/>
          </a:prstGeom>
          <a:noFill/>
          <a:ln w="38100">
            <a:solidFill>
              <a:srgbClr val="00FFCC"/>
            </a:solidFill>
            <a:round/>
            <a:headEnd/>
            <a:tailEnd/>
          </a:ln>
          <a:effectLst/>
        </p:spPr>
        <p:txBody>
          <a:bodyPr/>
          <a:lstStyle/>
          <a:p>
            <a:endParaRPr lang="en-US"/>
          </a:p>
        </p:txBody>
      </p:sp>
      <p:sp>
        <p:nvSpPr>
          <p:cNvPr id="1414216" name="Line 72"/>
          <p:cNvSpPr>
            <a:spLocks noChangeShapeType="1"/>
          </p:cNvSpPr>
          <p:nvPr/>
        </p:nvSpPr>
        <p:spPr bwMode="auto">
          <a:xfrm flipV="1">
            <a:off x="6477000" y="1890713"/>
            <a:ext cx="762000" cy="14287"/>
          </a:xfrm>
          <a:prstGeom prst="line">
            <a:avLst/>
          </a:prstGeom>
          <a:noFill/>
          <a:ln w="38100">
            <a:solidFill>
              <a:srgbClr val="00FFCC"/>
            </a:solidFill>
            <a:round/>
            <a:headEnd/>
            <a:tailEnd/>
          </a:ln>
          <a:effectLst/>
        </p:spPr>
        <p:txBody>
          <a:bodyPr/>
          <a:lstStyle/>
          <a:p>
            <a:endParaRPr lang="en-US"/>
          </a:p>
        </p:txBody>
      </p:sp>
      <p:sp>
        <p:nvSpPr>
          <p:cNvPr id="1414217" name="Line 73"/>
          <p:cNvSpPr>
            <a:spLocks noChangeShapeType="1"/>
          </p:cNvSpPr>
          <p:nvPr/>
        </p:nvSpPr>
        <p:spPr bwMode="auto">
          <a:xfrm flipV="1">
            <a:off x="4495800" y="3338513"/>
            <a:ext cx="762000" cy="14287"/>
          </a:xfrm>
          <a:prstGeom prst="line">
            <a:avLst/>
          </a:prstGeom>
          <a:noFill/>
          <a:ln w="38100">
            <a:solidFill>
              <a:srgbClr val="00FF00"/>
            </a:solidFill>
            <a:round/>
            <a:headEnd/>
            <a:tailEnd/>
          </a:ln>
          <a:effectLst/>
        </p:spPr>
        <p:txBody>
          <a:bodyPr/>
          <a:lstStyle/>
          <a:p>
            <a:endParaRPr lang="en-US"/>
          </a:p>
        </p:txBody>
      </p:sp>
      <p:sp>
        <p:nvSpPr>
          <p:cNvPr id="77" name="Line 63"/>
          <p:cNvSpPr>
            <a:spLocks noChangeShapeType="1"/>
          </p:cNvSpPr>
          <p:nvPr/>
        </p:nvSpPr>
        <p:spPr bwMode="auto">
          <a:xfrm>
            <a:off x="2438400" y="2209800"/>
            <a:ext cx="609600" cy="0"/>
          </a:xfrm>
          <a:prstGeom prst="line">
            <a:avLst/>
          </a:prstGeom>
          <a:noFill/>
          <a:ln w="38100">
            <a:solidFill>
              <a:srgbClr val="FF85FF"/>
            </a:solidFill>
            <a:round/>
            <a:headEnd/>
            <a:tailEnd/>
          </a:ln>
          <a:effectLst/>
        </p:spPr>
        <p:txBody>
          <a:bodyPr/>
          <a:lstStyle/>
          <a:p>
            <a:endParaRPr lang="en-US"/>
          </a:p>
        </p:txBody>
      </p:sp>
      <p:sp>
        <p:nvSpPr>
          <p:cNvPr id="78" name="Line 63"/>
          <p:cNvSpPr>
            <a:spLocks noChangeShapeType="1"/>
          </p:cNvSpPr>
          <p:nvPr/>
        </p:nvSpPr>
        <p:spPr bwMode="auto">
          <a:xfrm>
            <a:off x="2438400" y="3748548"/>
            <a:ext cx="609600" cy="0"/>
          </a:xfrm>
          <a:prstGeom prst="line">
            <a:avLst/>
          </a:prstGeom>
          <a:noFill/>
          <a:ln w="38100">
            <a:solidFill>
              <a:srgbClr val="FF85FF"/>
            </a:solidFill>
            <a:round/>
            <a:headEnd/>
            <a:tailEnd/>
          </a:ln>
          <a:effectLst/>
        </p:spPr>
        <p:txBody>
          <a:bodyPr/>
          <a:lstStyle/>
          <a:p>
            <a:endParaRPr lang="en-US"/>
          </a:p>
        </p:txBody>
      </p:sp>
    </p:spTree>
    <p:extLst>
      <p:ext uri="{BB962C8B-B14F-4D97-AF65-F5344CB8AC3E}">
        <p14:creationId xmlns:p14="http://schemas.microsoft.com/office/powerpoint/2010/main" val="33752486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414214"/>
                                        </p:tgtEl>
                                        <p:attrNameLst>
                                          <p:attrName>style.visibility</p:attrName>
                                        </p:attrNameLst>
                                      </p:cBhvr>
                                      <p:to>
                                        <p:strVal val="visible"/>
                                      </p:to>
                                    </p:set>
                                    <p:animEffect transition="in" filter="checkerboard(across)">
                                      <p:cBhvr>
                                        <p:cTn id="7" dur="500"/>
                                        <p:tgtEl>
                                          <p:spTgt spid="141421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14217"/>
                                        </p:tgtEl>
                                        <p:attrNameLst>
                                          <p:attrName>style.visibility</p:attrName>
                                        </p:attrNameLst>
                                      </p:cBhvr>
                                      <p:to>
                                        <p:strVal val="visible"/>
                                      </p:to>
                                    </p:set>
                                    <p:animEffect transition="in" filter="checkerboard(across)">
                                      <p:cBhvr>
                                        <p:cTn id="10" dur="500"/>
                                        <p:tgtEl>
                                          <p:spTgt spid="141421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414209">
                                            <p:txEl>
                                              <p:pRg st="2" end="2"/>
                                            </p:txEl>
                                          </p:spTgt>
                                        </p:tgtEl>
                                        <p:attrNameLst>
                                          <p:attrName>style.visibility</p:attrName>
                                        </p:attrNameLst>
                                      </p:cBhvr>
                                      <p:to>
                                        <p:strVal val="visible"/>
                                      </p:to>
                                    </p:set>
                                    <p:animEffect transition="in" filter="checkerboard(across)">
                                      <p:cBhvr>
                                        <p:cTn id="15" dur="500"/>
                                        <p:tgtEl>
                                          <p:spTgt spid="1414209">
                                            <p:txEl>
                                              <p:pRg st="2" end="2"/>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414207"/>
                                        </p:tgtEl>
                                        <p:attrNameLst>
                                          <p:attrName>style.visibility</p:attrName>
                                        </p:attrNameLst>
                                      </p:cBhvr>
                                      <p:to>
                                        <p:strVal val="visible"/>
                                      </p:to>
                                    </p:set>
                                    <p:animEffect transition="in" filter="checkerboard(across)">
                                      <p:cBhvr>
                                        <p:cTn id="18" dur="500"/>
                                        <p:tgtEl>
                                          <p:spTgt spid="1414207"/>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77"/>
                                        </p:tgtEl>
                                        <p:attrNameLst>
                                          <p:attrName>style.visibility</p:attrName>
                                        </p:attrNameLst>
                                      </p:cBhvr>
                                      <p:to>
                                        <p:strVal val="visible"/>
                                      </p:to>
                                    </p:set>
                                    <p:animEffect transition="in" filter="checkerboard(across)">
                                      <p:cBhvr>
                                        <p:cTn id="21" dur="500"/>
                                        <p:tgtEl>
                                          <p:spTgt spid="77"/>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78"/>
                                        </p:tgtEl>
                                        <p:attrNameLst>
                                          <p:attrName>style.visibility</p:attrName>
                                        </p:attrNameLst>
                                      </p:cBhvr>
                                      <p:to>
                                        <p:strVal val="visible"/>
                                      </p:to>
                                    </p:set>
                                    <p:animEffect transition="in" filter="checkerboard(across)">
                                      <p:cBhvr>
                                        <p:cTn id="24" dur="500"/>
                                        <p:tgtEl>
                                          <p:spTgt spid="78"/>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1414209">
                                            <p:txEl>
                                              <p:pRg st="3" end="3"/>
                                            </p:txEl>
                                          </p:spTgt>
                                        </p:tgtEl>
                                        <p:attrNameLst>
                                          <p:attrName>style.visibility</p:attrName>
                                        </p:attrNameLst>
                                      </p:cBhvr>
                                      <p:to>
                                        <p:strVal val="visible"/>
                                      </p:to>
                                    </p:set>
                                    <p:animEffect transition="in" filter="checkerboard(across)">
                                      <p:cBhvr>
                                        <p:cTn id="29" dur="500"/>
                                        <p:tgtEl>
                                          <p:spTgt spid="1414209">
                                            <p:txEl>
                                              <p:pRg st="3" end="3"/>
                                            </p:txEl>
                                          </p:spTgt>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414215"/>
                                        </p:tgtEl>
                                        <p:attrNameLst>
                                          <p:attrName>style.visibility</p:attrName>
                                        </p:attrNameLst>
                                      </p:cBhvr>
                                      <p:to>
                                        <p:strVal val="visible"/>
                                      </p:to>
                                    </p:set>
                                    <p:animEffect transition="in" filter="checkerboard(across)">
                                      <p:cBhvr>
                                        <p:cTn id="32" dur="500"/>
                                        <p:tgtEl>
                                          <p:spTgt spid="1414215"/>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414216"/>
                                        </p:tgtEl>
                                        <p:attrNameLst>
                                          <p:attrName>style.visibility</p:attrName>
                                        </p:attrNameLst>
                                      </p:cBhvr>
                                      <p:to>
                                        <p:strVal val="visible"/>
                                      </p:to>
                                    </p:set>
                                    <p:animEffect transition="in" filter="checkerboard(across)">
                                      <p:cBhvr>
                                        <p:cTn id="35" dur="500"/>
                                        <p:tgtEl>
                                          <p:spTgt spid="141421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79"/>
                                        </p:tgtEl>
                                        <p:attrNameLst>
                                          <p:attrName>style.visibility</p:attrName>
                                        </p:attrNameLst>
                                      </p:cBhvr>
                                      <p:to>
                                        <p:strVal val="visible"/>
                                      </p:to>
                                    </p:set>
                                    <p:anim calcmode="lin" valueType="num">
                                      <p:cBhvr additive="base">
                                        <p:cTn id="40" dur="500" fill="hold"/>
                                        <p:tgtEl>
                                          <p:spTgt spid="79"/>
                                        </p:tgtEl>
                                        <p:attrNameLst>
                                          <p:attrName>ppt_x</p:attrName>
                                        </p:attrNameLst>
                                      </p:cBhvr>
                                      <p:tavLst>
                                        <p:tav tm="0">
                                          <p:val>
                                            <p:strVal val="#ppt_x"/>
                                          </p:val>
                                        </p:tav>
                                        <p:tav tm="100000">
                                          <p:val>
                                            <p:strVal val="#ppt_x"/>
                                          </p:val>
                                        </p:tav>
                                      </p:tavLst>
                                    </p:anim>
                                    <p:anim calcmode="lin" valueType="num">
                                      <p:cBhvr additive="base">
                                        <p:cTn id="41"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4207" grpId="0" animBg="1"/>
      <p:bldP spid="1414214" grpId="0" animBg="1"/>
      <p:bldP spid="1414215" grpId="0" animBg="1"/>
      <p:bldP spid="1414216" grpId="0" animBg="1"/>
      <p:bldP spid="1414217" grpId="0" animBg="1"/>
      <p:bldP spid="77" grpId="0" animBg="1"/>
      <p:bldP spid="7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1"/>
          </p:nvPr>
        </p:nvSpPr>
        <p:spPr/>
        <p:txBody>
          <a:bodyPr/>
          <a:lstStyle/>
          <a:p>
            <a:r>
              <a:rPr lang="en-US" smtClean="0"/>
              <a:t>C. Aidala, Wayne State, January 30, 2013</a:t>
            </a:r>
            <a:endParaRPr lang="en-US"/>
          </a:p>
        </p:txBody>
      </p:sp>
      <p:sp>
        <p:nvSpPr>
          <p:cNvPr id="1360898" name="Rectangle 2"/>
          <p:cNvSpPr>
            <a:spLocks noGrp="1" noChangeArrowheads="1"/>
          </p:cNvSpPr>
          <p:nvPr>
            <p:ph type="ctrTitle" idx="4294967295"/>
          </p:nvPr>
        </p:nvSpPr>
        <p:spPr>
          <a:xfrm>
            <a:off x="609600" y="1600200"/>
            <a:ext cx="7924800" cy="3048000"/>
          </a:xfrm>
        </p:spPr>
        <p:txBody>
          <a:bodyPr/>
          <a:lstStyle/>
          <a:p>
            <a:r>
              <a:rPr lang="en-US" sz="4000" b="1" dirty="0"/>
              <a:t>How do we understand the visible matter in our universe in terms of the fundamental quarks and gluons of </a:t>
            </a:r>
            <a:r>
              <a:rPr lang="en-US" sz="4000" b="1" dirty="0" smtClean="0"/>
              <a:t>quantum chromodynamics?</a:t>
            </a:r>
            <a:endParaRPr lang="en-US" sz="4000" b="1" dirty="0"/>
          </a:p>
        </p:txBody>
      </p:sp>
      <p:sp>
        <p:nvSpPr>
          <p:cNvPr id="6" name="Slide Number Placeholder 5"/>
          <p:cNvSpPr>
            <a:spLocks noGrp="1"/>
          </p:cNvSpPr>
          <p:nvPr>
            <p:ph type="sldNum" sz="quarter" idx="12"/>
          </p:nvPr>
        </p:nvSpPr>
        <p:spPr/>
        <p:txBody>
          <a:bodyPr/>
          <a:lstStyle/>
          <a:p>
            <a:fld id="{83F159FB-7DEB-45DF-BF94-DE0F7425313E}" type="slidenum">
              <a:rPr lang="en-US" smtClean="0"/>
              <a:pPr/>
              <a:t>2</a:t>
            </a:fld>
            <a:endParaRPr lang="en-US"/>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ooter Placeholder 4"/>
          <p:cNvSpPr>
            <a:spLocks noGrp="1"/>
          </p:cNvSpPr>
          <p:nvPr>
            <p:ph type="ftr" sz="quarter" idx="11"/>
          </p:nvPr>
        </p:nvSpPr>
        <p:spPr/>
        <p:txBody>
          <a:bodyPr/>
          <a:lstStyle/>
          <a:p>
            <a:r>
              <a:rPr lang="en-US" smtClean="0"/>
              <a:t>C. Aidala, Wayne State, January 30, 2013</a:t>
            </a:r>
            <a:endParaRPr lang="en-US" dirty="0"/>
          </a:p>
        </p:txBody>
      </p:sp>
      <p:sp>
        <p:nvSpPr>
          <p:cNvPr id="37" name="Slide Number Placeholder 5"/>
          <p:cNvSpPr>
            <a:spLocks noGrp="1"/>
          </p:cNvSpPr>
          <p:nvPr>
            <p:ph type="sldNum" sz="quarter" idx="12"/>
          </p:nvPr>
        </p:nvSpPr>
        <p:spPr/>
        <p:txBody>
          <a:bodyPr/>
          <a:lstStyle/>
          <a:p>
            <a:fld id="{7FD549B2-9577-415B-9ABA-788F67AF97B2}" type="slidenum">
              <a:rPr lang="en-US"/>
              <a:pPr/>
              <a:t>20</a:t>
            </a:fld>
            <a:endParaRPr lang="en-US"/>
          </a:p>
        </p:txBody>
      </p:sp>
      <p:sp>
        <p:nvSpPr>
          <p:cNvPr id="448514" name="Rectangle 2"/>
          <p:cNvSpPr>
            <a:spLocks noChangeArrowheads="1"/>
          </p:cNvSpPr>
          <p:nvPr/>
        </p:nvSpPr>
        <p:spPr bwMode="auto">
          <a:xfrm>
            <a:off x="0" y="914400"/>
            <a:ext cx="9144000" cy="35052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448516" name="Rectangle 4"/>
          <p:cNvSpPr>
            <a:spLocks noChangeArrowheads="1"/>
          </p:cNvSpPr>
          <p:nvPr/>
        </p:nvSpPr>
        <p:spPr bwMode="auto">
          <a:xfrm>
            <a:off x="6172200" y="976086"/>
            <a:ext cx="2971800" cy="3352800"/>
          </a:xfrm>
          <a:prstGeom prst="rect">
            <a:avLst/>
          </a:prstGeom>
          <a:solidFill>
            <a:srgbClr val="B1B1B1">
              <a:alpha val="50000"/>
            </a:srgbClr>
          </a:solidFill>
          <a:ln w="9525">
            <a:noFill/>
            <a:miter lim="800000"/>
            <a:headEnd/>
            <a:tailEnd/>
          </a:ln>
          <a:effectLst/>
        </p:spPr>
        <p:txBody>
          <a:bodyPr wrap="none" anchor="ctr"/>
          <a:lstStyle/>
          <a:p>
            <a:endParaRPr lang="en-US" sz="1600" b="1" dirty="0">
              <a:solidFill>
                <a:schemeClr val="accent2"/>
              </a:solidFill>
              <a:latin typeface="Arial Black" pitchFamily="34" charset="0"/>
              <a:cs typeface="Arial" pitchFamily="34" charset="0"/>
            </a:endParaRPr>
          </a:p>
        </p:txBody>
      </p:sp>
      <p:sp>
        <p:nvSpPr>
          <p:cNvPr id="448517" name="Rectangle 5"/>
          <p:cNvSpPr>
            <a:spLocks noGrp="1" noChangeArrowheads="1"/>
          </p:cNvSpPr>
          <p:nvPr>
            <p:ph type="title"/>
          </p:nvPr>
        </p:nvSpPr>
        <p:spPr>
          <a:xfrm>
            <a:off x="228600" y="152400"/>
            <a:ext cx="8686800" cy="762000"/>
          </a:xfrm>
        </p:spPr>
        <p:txBody>
          <a:bodyPr/>
          <a:lstStyle/>
          <a:p>
            <a:r>
              <a:rPr lang="en-US" dirty="0"/>
              <a:t>Proton Spin Structure at </a:t>
            </a:r>
            <a:r>
              <a:rPr lang="en-US" dirty="0" smtClean="0"/>
              <a:t>RHIC</a:t>
            </a:r>
            <a:endParaRPr lang="en-US" sz="3200" dirty="0"/>
          </a:p>
        </p:txBody>
      </p:sp>
      <p:sp>
        <p:nvSpPr>
          <p:cNvPr id="448519" name="Rectangle 7"/>
          <p:cNvSpPr>
            <a:spLocks noChangeArrowheads="1"/>
          </p:cNvSpPr>
          <p:nvPr/>
        </p:nvSpPr>
        <p:spPr bwMode="auto">
          <a:xfrm>
            <a:off x="3276600" y="976313"/>
            <a:ext cx="2895600" cy="3352800"/>
          </a:xfrm>
          <a:prstGeom prst="rect">
            <a:avLst/>
          </a:prstGeom>
          <a:solidFill>
            <a:srgbClr val="FFAF79">
              <a:alpha val="50000"/>
            </a:srgbClr>
          </a:solidFill>
          <a:ln w="9525">
            <a:noFill/>
            <a:miter lim="800000"/>
            <a:headEnd/>
            <a:tailEnd/>
          </a:ln>
          <a:effectLst/>
        </p:spPr>
        <p:txBody>
          <a:bodyPr wrap="none" anchor="ctr"/>
          <a:lstStyle/>
          <a:p>
            <a:endParaRPr lang="en-US"/>
          </a:p>
        </p:txBody>
      </p:sp>
      <p:sp>
        <p:nvSpPr>
          <p:cNvPr id="448520" name="Line 8"/>
          <p:cNvSpPr>
            <a:spLocks noChangeShapeType="1"/>
          </p:cNvSpPr>
          <p:nvPr/>
        </p:nvSpPr>
        <p:spPr bwMode="auto">
          <a:xfrm>
            <a:off x="0" y="2271713"/>
            <a:ext cx="9139238" cy="0"/>
          </a:xfrm>
          <a:prstGeom prst="line">
            <a:avLst/>
          </a:prstGeom>
          <a:noFill/>
          <a:ln w="28575">
            <a:solidFill>
              <a:schemeClr val="tx1"/>
            </a:solidFill>
            <a:round/>
            <a:headEnd/>
            <a:tailEnd/>
          </a:ln>
          <a:effectLst/>
        </p:spPr>
        <p:txBody>
          <a:bodyPr wrap="none" anchor="ctr"/>
          <a:lstStyle/>
          <a:p>
            <a:endParaRPr lang="en-US"/>
          </a:p>
        </p:txBody>
      </p:sp>
      <p:sp>
        <p:nvSpPr>
          <p:cNvPr id="448521" name="Line 9"/>
          <p:cNvSpPr>
            <a:spLocks noChangeShapeType="1"/>
          </p:cNvSpPr>
          <p:nvPr/>
        </p:nvSpPr>
        <p:spPr bwMode="auto">
          <a:xfrm>
            <a:off x="3276600" y="976313"/>
            <a:ext cx="0" cy="3352800"/>
          </a:xfrm>
          <a:prstGeom prst="line">
            <a:avLst/>
          </a:prstGeom>
          <a:noFill/>
          <a:ln w="34925">
            <a:solidFill>
              <a:schemeClr val="tx1"/>
            </a:solidFill>
            <a:round/>
            <a:headEnd/>
            <a:tailEnd/>
          </a:ln>
          <a:effectLst/>
        </p:spPr>
        <p:txBody>
          <a:bodyPr wrap="none" anchor="ctr"/>
          <a:lstStyle/>
          <a:p>
            <a:endParaRPr lang="en-US"/>
          </a:p>
        </p:txBody>
      </p:sp>
      <p:grpSp>
        <p:nvGrpSpPr>
          <p:cNvPr id="2" name="Group 10"/>
          <p:cNvGrpSpPr>
            <a:grpSpLocks/>
          </p:cNvGrpSpPr>
          <p:nvPr/>
        </p:nvGrpSpPr>
        <p:grpSpPr bwMode="auto">
          <a:xfrm>
            <a:off x="125413" y="3171825"/>
            <a:ext cx="2646362" cy="307975"/>
            <a:chOff x="31" y="2458"/>
            <a:chExt cx="1667" cy="194"/>
          </a:xfrm>
        </p:grpSpPr>
        <p:sp>
          <p:nvSpPr>
            <p:cNvPr id="448523" name="Text Box 11"/>
            <p:cNvSpPr txBox="1">
              <a:spLocks noChangeArrowheads="1"/>
            </p:cNvSpPr>
            <p:nvPr/>
          </p:nvSpPr>
          <p:spPr bwMode="auto">
            <a:xfrm>
              <a:off x="31" y="2458"/>
              <a:ext cx="936" cy="194"/>
            </a:xfrm>
            <a:prstGeom prst="rect">
              <a:avLst/>
            </a:prstGeom>
            <a:noFill/>
            <a:ln w="9525">
              <a:noFill/>
              <a:miter lim="800000"/>
              <a:headEnd/>
              <a:tailEnd/>
            </a:ln>
            <a:effectLst/>
          </p:spPr>
          <p:txBody>
            <a:bodyPr wrap="none">
              <a:spAutoFit/>
            </a:bodyPr>
            <a:lstStyle/>
            <a:p>
              <a:r>
                <a:rPr lang="en-US" sz="1400" dirty="0">
                  <a:solidFill>
                    <a:srgbClr val="000099"/>
                  </a:solidFill>
                  <a:latin typeface="Comic Sans MS" pitchFamily="66" charset="0"/>
                </a:rPr>
                <a:t>Prompt </a:t>
              </a:r>
              <a:r>
                <a:rPr lang="en-US" sz="1400" dirty="0" smtClean="0">
                  <a:solidFill>
                    <a:srgbClr val="000099"/>
                  </a:solidFill>
                  <a:latin typeface="Comic Sans MS" pitchFamily="66" charset="0"/>
                </a:rPr>
                <a:t>Photons</a:t>
              </a:r>
              <a:endParaRPr lang="en-US" sz="1400" dirty="0">
                <a:solidFill>
                  <a:srgbClr val="000099"/>
                </a:solidFill>
                <a:latin typeface="Comic Sans MS" pitchFamily="66" charset="0"/>
              </a:endParaRPr>
            </a:p>
          </p:txBody>
        </p:sp>
        <p:graphicFrame>
          <p:nvGraphicFramePr>
            <p:cNvPr id="448524" name="Object 12"/>
            <p:cNvGraphicFramePr>
              <a:graphicFrameLocks noChangeAspect="1"/>
            </p:cNvGraphicFramePr>
            <p:nvPr/>
          </p:nvGraphicFramePr>
          <p:xfrm>
            <a:off x="960" y="2483"/>
            <a:ext cx="738" cy="147"/>
          </p:xfrm>
          <a:graphic>
            <a:graphicData uri="http://schemas.openxmlformats.org/presentationml/2006/ole">
              <mc:AlternateContent xmlns:mc="http://schemas.openxmlformats.org/markup-compatibility/2006">
                <mc:Choice xmlns:v="urn:schemas-microsoft-com:vml" Requires="v">
                  <p:oleObj spid="_x0000_s2000352" name="Equation" r:id="rId4" imgW="952200" imgH="190440" progId="">
                    <p:embed/>
                  </p:oleObj>
                </mc:Choice>
                <mc:Fallback>
                  <p:oleObj name="Equation" r:id="rId4" imgW="952200" imgH="190440" progId="">
                    <p:embed/>
                    <p:pic>
                      <p:nvPicPr>
                        <p:cNvPr id="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 y="2483"/>
                          <a:ext cx="738" cy="1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448526" name="Object 14"/>
          <p:cNvGraphicFramePr>
            <a:graphicFrameLocks noChangeAspect="1"/>
          </p:cNvGraphicFramePr>
          <p:nvPr/>
        </p:nvGraphicFramePr>
        <p:xfrm>
          <a:off x="3478213" y="1171575"/>
          <a:ext cx="2566987" cy="1041400"/>
        </p:xfrm>
        <a:graphic>
          <a:graphicData uri="http://schemas.openxmlformats.org/presentationml/2006/ole">
            <mc:AlternateContent xmlns:mc="http://schemas.openxmlformats.org/markup-compatibility/2006">
              <mc:Choice xmlns:v="urn:schemas-microsoft-com:vml" Requires="v">
                <p:oleObj spid="_x0000_s2000353" name="Equation" r:id="rId6" imgW="2577960" imgH="1041120" progId="">
                  <p:embed/>
                </p:oleObj>
              </mc:Choice>
              <mc:Fallback>
                <p:oleObj name="Equation" r:id="rId6" imgW="2577960" imgH="1041120"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8213" y="1171575"/>
                        <a:ext cx="2566987" cy="1041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8527" name="Line 15"/>
          <p:cNvSpPr>
            <a:spLocks noChangeShapeType="1"/>
          </p:cNvSpPr>
          <p:nvPr/>
        </p:nvSpPr>
        <p:spPr bwMode="auto">
          <a:xfrm>
            <a:off x="6172200" y="976313"/>
            <a:ext cx="0" cy="3352800"/>
          </a:xfrm>
          <a:prstGeom prst="line">
            <a:avLst/>
          </a:prstGeom>
          <a:noFill/>
          <a:ln w="34925">
            <a:solidFill>
              <a:schemeClr val="tx1"/>
            </a:solidFill>
            <a:round/>
            <a:headEnd/>
            <a:tailEnd/>
          </a:ln>
          <a:effectLst/>
        </p:spPr>
        <p:txBody>
          <a:bodyPr wrap="none" anchor="ctr"/>
          <a:lstStyle/>
          <a:p>
            <a:endParaRPr lang="en-US"/>
          </a:p>
        </p:txBody>
      </p:sp>
      <p:graphicFrame>
        <p:nvGraphicFramePr>
          <p:cNvPr id="448528" name="Object 16"/>
          <p:cNvGraphicFramePr>
            <a:graphicFrameLocks noChangeAspect="1"/>
          </p:cNvGraphicFramePr>
          <p:nvPr/>
        </p:nvGraphicFramePr>
        <p:xfrm>
          <a:off x="3817938" y="3109913"/>
          <a:ext cx="1844675" cy="249237"/>
        </p:xfrm>
        <a:graphic>
          <a:graphicData uri="http://schemas.openxmlformats.org/presentationml/2006/ole">
            <mc:AlternateContent xmlns:mc="http://schemas.openxmlformats.org/markup-compatibility/2006">
              <mc:Choice xmlns:v="urn:schemas-microsoft-com:vml" Requires="v">
                <p:oleObj spid="_x0000_s2000354" name="Equation" r:id="rId8" imgW="1498320" imgH="203040" progId="">
                  <p:embed/>
                </p:oleObj>
              </mc:Choice>
              <mc:Fallback>
                <p:oleObj name="Equation" r:id="rId8" imgW="1498320" imgH="203040" progId="">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7938" y="3109913"/>
                        <a:ext cx="1844675" cy="249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 20"/>
          <p:cNvGrpSpPr>
            <a:grpSpLocks/>
          </p:cNvGrpSpPr>
          <p:nvPr/>
        </p:nvGrpSpPr>
        <p:grpSpPr bwMode="auto">
          <a:xfrm>
            <a:off x="-1588" y="976313"/>
            <a:ext cx="3278188" cy="3352800"/>
            <a:chOff x="-1" y="615"/>
            <a:chExt cx="2065" cy="2112"/>
          </a:xfrm>
        </p:grpSpPr>
        <p:sp>
          <p:nvSpPr>
            <p:cNvPr id="448533" name="Rectangle 21"/>
            <p:cNvSpPr>
              <a:spLocks noChangeArrowheads="1"/>
            </p:cNvSpPr>
            <p:nvPr/>
          </p:nvSpPr>
          <p:spPr bwMode="auto">
            <a:xfrm>
              <a:off x="-1" y="615"/>
              <a:ext cx="2065" cy="2112"/>
            </a:xfrm>
            <a:prstGeom prst="rect">
              <a:avLst/>
            </a:prstGeom>
            <a:noFill/>
            <a:ln w="9525">
              <a:noFill/>
              <a:miter lim="800000"/>
              <a:headEnd/>
              <a:tailEnd/>
            </a:ln>
            <a:effectLst/>
          </p:spPr>
          <p:txBody>
            <a:bodyPr wrap="none" anchor="ctr"/>
            <a:lstStyle/>
            <a:p>
              <a:endParaRPr lang="en-US"/>
            </a:p>
          </p:txBody>
        </p:sp>
        <p:graphicFrame>
          <p:nvGraphicFramePr>
            <p:cNvPr id="448534" name="Object 22"/>
            <p:cNvGraphicFramePr>
              <a:graphicFrameLocks noChangeAspect="1"/>
            </p:cNvGraphicFramePr>
            <p:nvPr/>
          </p:nvGraphicFramePr>
          <p:xfrm>
            <a:off x="299" y="882"/>
            <a:ext cx="1397" cy="396"/>
          </p:xfrm>
          <a:graphic>
            <a:graphicData uri="http://schemas.openxmlformats.org/presentationml/2006/ole">
              <mc:AlternateContent xmlns:mc="http://schemas.openxmlformats.org/markup-compatibility/2006">
                <mc:Choice xmlns:v="urn:schemas-microsoft-com:vml" Requires="v">
                  <p:oleObj spid="_x0000_s2000355" name="Equation" r:id="rId10" imgW="2209680" imgH="634680" progId="">
                    <p:embed/>
                  </p:oleObj>
                </mc:Choice>
                <mc:Fallback>
                  <p:oleObj name="Equation" r:id="rId10" imgW="2209680" imgH="634680" progId="">
                    <p:embed/>
                    <p:pic>
                      <p:nvPicPr>
                        <p:cNvPr id="0"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9" y="882"/>
                          <a:ext cx="1397" cy="3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8535" name="Object 23"/>
            <p:cNvGraphicFramePr>
              <a:graphicFrameLocks noChangeAspect="1"/>
            </p:cNvGraphicFramePr>
            <p:nvPr/>
          </p:nvGraphicFramePr>
          <p:xfrm>
            <a:off x="138" y="1677"/>
            <a:ext cx="121" cy="120"/>
          </p:xfrm>
          <a:graphic>
            <a:graphicData uri="http://schemas.openxmlformats.org/presentationml/2006/ole">
              <mc:AlternateContent xmlns:mc="http://schemas.openxmlformats.org/markup-compatibility/2006">
                <mc:Choice xmlns:v="urn:schemas-microsoft-com:vml" Requires="v">
                  <p:oleObj spid="_x0000_s2000356" name="Equation" r:id="rId12" imgW="126720" imgH="126720" progId="">
                    <p:embed/>
                  </p:oleObj>
                </mc:Choice>
                <mc:Fallback>
                  <p:oleObj name="Equation" r:id="rId12" imgW="126720" imgH="126720" progId="">
                    <p:embed/>
                    <p:pic>
                      <p:nvPicPr>
                        <p:cNvPr id="0"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8" y="1677"/>
                          <a:ext cx="121" cy="1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8536" name="Text Box 24"/>
            <p:cNvSpPr txBox="1">
              <a:spLocks noChangeArrowheads="1"/>
            </p:cNvSpPr>
            <p:nvPr/>
          </p:nvSpPr>
          <p:spPr bwMode="auto">
            <a:xfrm>
              <a:off x="139" y="1644"/>
              <a:ext cx="426" cy="194"/>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 Jets</a:t>
              </a:r>
              <a:endParaRPr lang="en-US" sz="1400" dirty="0">
                <a:solidFill>
                  <a:srgbClr val="000099"/>
                </a:solidFill>
                <a:latin typeface="Comic Sans MS" pitchFamily="66" charset="0"/>
              </a:endParaRPr>
            </a:p>
          </p:txBody>
        </p:sp>
        <p:graphicFrame>
          <p:nvGraphicFramePr>
            <p:cNvPr id="448537" name="Object 25"/>
            <p:cNvGraphicFramePr>
              <a:graphicFrameLocks noChangeAspect="1"/>
            </p:cNvGraphicFramePr>
            <p:nvPr/>
          </p:nvGraphicFramePr>
          <p:xfrm>
            <a:off x="986" y="1664"/>
            <a:ext cx="886" cy="148"/>
          </p:xfrm>
          <a:graphic>
            <a:graphicData uri="http://schemas.openxmlformats.org/presentationml/2006/ole">
              <mc:AlternateContent xmlns:mc="http://schemas.openxmlformats.org/markup-compatibility/2006">
                <mc:Choice xmlns:v="urn:schemas-microsoft-com:vml" Requires="v">
                  <p:oleObj spid="_x0000_s2000357" name="Equation" r:id="rId14" imgW="1143000" imgH="190440" progId="">
                    <p:embed/>
                  </p:oleObj>
                </mc:Choice>
                <mc:Fallback>
                  <p:oleObj name="Equation" r:id="rId14" imgW="1143000" imgH="190440" progId="">
                    <p:embed/>
                    <p:pic>
                      <p:nvPicPr>
                        <p:cNvPr id="0" name="Picture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86" y="1664"/>
                          <a:ext cx="886" cy="1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448538" name="Object 26"/>
          <p:cNvGraphicFramePr>
            <a:graphicFrameLocks noChangeAspect="1"/>
          </p:cNvGraphicFramePr>
          <p:nvPr/>
        </p:nvGraphicFramePr>
        <p:xfrm>
          <a:off x="3581400" y="2728913"/>
          <a:ext cx="1404938" cy="238125"/>
        </p:xfrm>
        <a:graphic>
          <a:graphicData uri="http://schemas.openxmlformats.org/presentationml/2006/ole">
            <mc:AlternateContent xmlns:mc="http://schemas.openxmlformats.org/markup-compatibility/2006">
              <mc:Choice xmlns:v="urn:schemas-microsoft-com:vml" Requires="v">
                <p:oleObj spid="_x0000_s2000358" name="Equation" r:id="rId16" imgW="1193760" imgH="203040" progId="">
                  <p:embed/>
                </p:oleObj>
              </mc:Choice>
              <mc:Fallback>
                <p:oleObj name="Equation" r:id="rId16" imgW="1193760" imgH="203040" progId="">
                  <p:embed/>
                  <p:pic>
                    <p:nvPicPr>
                      <p:cNvPr id="0"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81400" y="2728913"/>
                        <a:ext cx="1404938"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8539" name="Object 27"/>
          <p:cNvGraphicFramePr>
            <a:graphicFrameLocks noChangeAspect="1"/>
          </p:cNvGraphicFramePr>
          <p:nvPr/>
        </p:nvGraphicFramePr>
        <p:xfrm>
          <a:off x="3835400" y="3470275"/>
          <a:ext cx="1827213" cy="249238"/>
        </p:xfrm>
        <a:graphic>
          <a:graphicData uri="http://schemas.openxmlformats.org/presentationml/2006/ole">
            <mc:AlternateContent xmlns:mc="http://schemas.openxmlformats.org/markup-compatibility/2006">
              <mc:Choice xmlns:v="urn:schemas-microsoft-com:vml" Requires="v">
                <p:oleObj spid="_x0000_s2000359" name="Equation" r:id="rId18" imgW="1485720" imgH="203040" progId="">
                  <p:embed/>
                </p:oleObj>
              </mc:Choice>
              <mc:Fallback>
                <p:oleObj name="Equation" r:id="rId18" imgW="1485720" imgH="203040" progId="">
                  <p:embed/>
                  <p:pic>
                    <p:nvPicPr>
                      <p:cNvPr id="0" name="Picture 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835400" y="3470275"/>
                        <a:ext cx="1827213" cy="249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8540" name="Object 28"/>
          <p:cNvGraphicFramePr>
            <a:graphicFrameLocks noChangeAspect="1"/>
          </p:cNvGraphicFramePr>
          <p:nvPr/>
        </p:nvGraphicFramePr>
        <p:xfrm>
          <a:off x="3352800" y="4803775"/>
          <a:ext cx="2667000" cy="1174750"/>
        </p:xfrm>
        <a:graphic>
          <a:graphicData uri="http://schemas.openxmlformats.org/presentationml/2006/ole">
            <mc:AlternateContent xmlns:mc="http://schemas.openxmlformats.org/markup-compatibility/2006">
              <mc:Choice xmlns:v="urn:schemas-microsoft-com:vml" Requires="v">
                <p:oleObj spid="_x0000_s2000360" name="ﾋﾞｯﾄﾏｯﾌﾟ ｲﾒｰｼﾞ" r:id="rId20" imgW="4886266" imgH="2152922" progId="PBrush">
                  <p:embed/>
                </p:oleObj>
              </mc:Choice>
              <mc:Fallback>
                <p:oleObj name="ﾋﾞｯﾄﾏｯﾌﾟ ｲﾒｰｼﾞ" r:id="rId20" imgW="4886266" imgH="2152922" progId="PBrush">
                  <p:embed/>
                  <p:pic>
                    <p:nvPicPr>
                      <p:cNvPr id="0" name="Picture 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352800" y="4803775"/>
                        <a:ext cx="2667000" cy="117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8541" name="Object 29"/>
          <p:cNvGraphicFramePr>
            <a:graphicFrameLocks noChangeAspect="1"/>
          </p:cNvGraphicFramePr>
          <p:nvPr/>
        </p:nvGraphicFramePr>
        <p:xfrm>
          <a:off x="257175" y="4702175"/>
          <a:ext cx="2770188" cy="1347788"/>
        </p:xfrm>
        <a:graphic>
          <a:graphicData uri="http://schemas.openxmlformats.org/presentationml/2006/ole">
            <mc:AlternateContent xmlns:mc="http://schemas.openxmlformats.org/markup-compatibility/2006">
              <mc:Choice xmlns:v="urn:schemas-microsoft-com:vml" Requires="v">
                <p:oleObj spid="_x0000_s2000361" name="ﾋﾞｯﾄﾏｯﾌﾟ ｲﾒｰｼﾞ" r:id="rId22" imgW="4991150" imgH="2428727" progId="PBrush">
                  <p:embed/>
                </p:oleObj>
              </mc:Choice>
              <mc:Fallback>
                <p:oleObj name="ﾋﾞｯﾄﾏｯﾌﾟ ｲﾒｰｼﾞ" r:id="rId22" imgW="4991150" imgH="2428727" progId="PBrush">
                  <p:embed/>
                  <p:pic>
                    <p:nvPicPr>
                      <p:cNvPr id="0" name="Picture 8"/>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7175" y="4702175"/>
                        <a:ext cx="2770188" cy="134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 name="Text Box 11"/>
          <p:cNvSpPr txBox="1">
            <a:spLocks noChangeArrowheads="1"/>
          </p:cNvSpPr>
          <p:nvPr/>
        </p:nvSpPr>
        <p:spPr bwMode="auto">
          <a:xfrm>
            <a:off x="76200" y="3806825"/>
            <a:ext cx="238238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Back-to-Back Correlations</a:t>
            </a:r>
            <a:endParaRPr lang="en-US" sz="1400" dirty="0">
              <a:solidFill>
                <a:srgbClr val="000099"/>
              </a:solidFill>
              <a:latin typeface="Comic Sans MS" pitchFamily="66" charset="0"/>
            </a:endParaRPr>
          </a:p>
        </p:txBody>
      </p:sp>
      <p:sp>
        <p:nvSpPr>
          <p:cNvPr id="41" name="Text Box 11"/>
          <p:cNvSpPr txBox="1">
            <a:spLocks noChangeArrowheads="1"/>
          </p:cNvSpPr>
          <p:nvPr/>
        </p:nvSpPr>
        <p:spPr bwMode="auto">
          <a:xfrm>
            <a:off x="6380617" y="3654623"/>
            <a:ext cx="228620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Single-Spin Asymmetries</a:t>
            </a:r>
          </a:p>
        </p:txBody>
      </p:sp>
      <p:sp>
        <p:nvSpPr>
          <p:cNvPr id="42" name="Rectangle 41"/>
          <p:cNvSpPr/>
          <p:nvPr/>
        </p:nvSpPr>
        <p:spPr>
          <a:xfrm>
            <a:off x="6019800" y="2362200"/>
            <a:ext cx="3200400" cy="830997"/>
          </a:xfrm>
          <a:prstGeom prst="rect">
            <a:avLst/>
          </a:prstGeom>
        </p:spPr>
        <p:txBody>
          <a:bodyPr wrap="square">
            <a:spAutoFit/>
          </a:bodyPr>
          <a:lstStyle/>
          <a:p>
            <a:endParaRPr lang="en-US" sz="1600" b="1" dirty="0" smtClean="0">
              <a:solidFill>
                <a:schemeClr val="accent2"/>
              </a:solidFill>
              <a:latin typeface="Comic Sans MS" pitchFamily="66" charset="0"/>
              <a:cs typeface="Arial" pitchFamily="34" charset="0"/>
            </a:endParaRPr>
          </a:p>
          <a:p>
            <a:r>
              <a:rPr lang="en-US" sz="1600" b="1" dirty="0" smtClean="0">
                <a:solidFill>
                  <a:schemeClr val="accent2"/>
                </a:solidFill>
                <a:latin typeface="Comic Sans MS" pitchFamily="66" charset="0"/>
                <a:cs typeface="Arial" pitchFamily="34" charset="0"/>
              </a:rPr>
              <a:t>Transverse-momentum-</a:t>
            </a:r>
          </a:p>
          <a:p>
            <a:r>
              <a:rPr lang="en-US" sz="1600" b="1" dirty="0" smtClean="0">
                <a:solidFill>
                  <a:schemeClr val="accent2"/>
                </a:solidFill>
                <a:latin typeface="Comic Sans MS" pitchFamily="66" charset="0"/>
                <a:cs typeface="Arial" pitchFamily="34" charset="0"/>
              </a:rPr>
              <a:t>dependent distributions</a:t>
            </a:r>
            <a:endParaRPr lang="en-US" sz="1600" b="1" dirty="0">
              <a:solidFill>
                <a:schemeClr val="accent2"/>
              </a:solidFill>
              <a:latin typeface="Comic Sans MS" pitchFamily="66" charset="0"/>
              <a:cs typeface="Arial" pitchFamily="34" charset="0"/>
            </a:endParaRPr>
          </a:p>
        </p:txBody>
      </p:sp>
      <p:grpSp>
        <p:nvGrpSpPr>
          <p:cNvPr id="4" name="Group 5"/>
          <p:cNvGrpSpPr>
            <a:grpSpLocks/>
          </p:cNvGrpSpPr>
          <p:nvPr/>
        </p:nvGrpSpPr>
        <p:grpSpPr bwMode="auto">
          <a:xfrm>
            <a:off x="6324600" y="4724400"/>
            <a:ext cx="2743200" cy="1377950"/>
            <a:chOff x="4032" y="528"/>
            <a:chExt cx="1728" cy="1012"/>
          </a:xfrm>
        </p:grpSpPr>
        <p:graphicFrame>
          <p:nvGraphicFramePr>
            <p:cNvPr id="44" name="Object 6"/>
            <p:cNvGraphicFramePr>
              <a:graphicFrameLocks noChangeAspect="1"/>
            </p:cNvGraphicFramePr>
            <p:nvPr/>
          </p:nvGraphicFramePr>
          <p:xfrm>
            <a:off x="4032" y="528"/>
            <a:ext cx="1728" cy="1012"/>
          </p:xfrm>
          <a:graphic>
            <a:graphicData uri="http://schemas.openxmlformats.org/presentationml/2006/ole">
              <mc:AlternateContent xmlns:mc="http://schemas.openxmlformats.org/markup-compatibility/2006">
                <mc:Choice xmlns:v="urn:schemas-microsoft-com:vml" Requires="v">
                  <p:oleObj spid="_x0000_s2000362" name="Bitmap Image" r:id="rId24" imgW="4876609" imgH="2857762" progId="PBrush">
                    <p:embed/>
                  </p:oleObj>
                </mc:Choice>
                <mc:Fallback>
                  <p:oleObj name="Bitmap Image" r:id="rId24" imgW="4876609" imgH="2857762" progId="PBrush">
                    <p:embed/>
                    <p:pic>
                      <p:nvPicPr>
                        <p:cNvPr id="0" name="Picture 1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032" y="528"/>
                          <a:ext cx="1728" cy="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 name="Rectangle 7"/>
            <p:cNvSpPr>
              <a:spLocks noChangeArrowheads="1"/>
            </p:cNvSpPr>
            <p:nvPr/>
          </p:nvSpPr>
          <p:spPr bwMode="auto">
            <a:xfrm>
              <a:off x="4896" y="576"/>
              <a:ext cx="864" cy="960"/>
            </a:xfrm>
            <a:prstGeom prst="rect">
              <a:avLst/>
            </a:prstGeom>
            <a:solidFill>
              <a:schemeClr val="bg1"/>
            </a:solidFill>
            <a:ln w="9525">
              <a:noFill/>
              <a:miter lim="800000"/>
              <a:headEnd/>
              <a:tailEnd/>
            </a:ln>
            <a:effectLst/>
          </p:spPr>
          <p:txBody>
            <a:bodyPr wrap="none" anchor="ctr"/>
            <a:lstStyle/>
            <a:p>
              <a:endParaRPr lang="en-US"/>
            </a:p>
          </p:txBody>
        </p:sp>
        <p:graphicFrame>
          <p:nvGraphicFramePr>
            <p:cNvPr id="46" name="Object 8"/>
            <p:cNvGraphicFramePr>
              <a:graphicFrameLocks noChangeAspect="1"/>
            </p:cNvGraphicFramePr>
            <p:nvPr/>
          </p:nvGraphicFramePr>
          <p:xfrm>
            <a:off x="4896" y="674"/>
            <a:ext cx="855" cy="740"/>
          </p:xfrm>
          <a:graphic>
            <a:graphicData uri="http://schemas.openxmlformats.org/presentationml/2006/ole">
              <mc:AlternateContent xmlns:mc="http://schemas.openxmlformats.org/markup-compatibility/2006">
                <mc:Choice xmlns:v="urn:schemas-microsoft-com:vml" Requires="v">
                  <p:oleObj spid="_x0000_s2000363" name="Bitmap Image" r:id="rId26" imgW="4886266" imgH="2152922" progId="PBrush">
                    <p:embed/>
                  </p:oleObj>
                </mc:Choice>
                <mc:Fallback>
                  <p:oleObj name="Bitmap Image" r:id="rId26" imgW="4886266" imgH="2152922" progId="PBrush">
                    <p:embed/>
                    <p:pic>
                      <p:nvPicPr>
                        <p:cNvPr id="0" name="Picture 14"/>
                        <p:cNvPicPr>
                          <a:picLocks noChangeAspect="1" noChangeArrowheads="1"/>
                        </p:cNvPicPr>
                        <p:nvPr/>
                      </p:nvPicPr>
                      <p:blipFill>
                        <a:blip r:embed="rId21">
                          <a:extLst>
                            <a:ext uri="{28A0092B-C50C-407E-A947-70E740481C1C}">
                              <a14:useLocalDpi xmlns:a14="http://schemas.microsoft.com/office/drawing/2010/main" val="0"/>
                            </a:ext>
                          </a:extLst>
                        </a:blip>
                        <a:srcRect l="50526"/>
                        <a:stretch>
                          <a:fillRect/>
                        </a:stretch>
                      </p:blipFill>
                      <p:spPr bwMode="auto">
                        <a:xfrm>
                          <a:off x="4896" y="674"/>
                          <a:ext cx="855" cy="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34" name="Rectangle 33"/>
          <p:cNvSpPr/>
          <p:nvPr/>
        </p:nvSpPr>
        <p:spPr bwMode="auto">
          <a:xfrm>
            <a:off x="72570" y="990600"/>
            <a:ext cx="3124200" cy="3352800"/>
          </a:xfrm>
          <a:prstGeom prst="rect">
            <a:avLst/>
          </a:prstGeom>
          <a:noFill/>
          <a:ln w="28575"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35" name="TextBox 34"/>
          <p:cNvSpPr txBox="1"/>
          <p:nvPr/>
        </p:nvSpPr>
        <p:spPr>
          <a:xfrm>
            <a:off x="6201228" y="1134070"/>
            <a:ext cx="2942772" cy="969496"/>
          </a:xfrm>
          <a:prstGeom prst="rect">
            <a:avLst/>
          </a:prstGeom>
          <a:noFill/>
        </p:spPr>
        <p:txBody>
          <a:bodyPr wrap="square" rtlCol="0">
            <a:spAutoFit/>
          </a:bodyPr>
          <a:lstStyle/>
          <a:p>
            <a:r>
              <a:rPr lang="en-US" sz="1900" b="1" dirty="0" smtClean="0">
                <a:solidFill>
                  <a:schemeClr val="bg2"/>
                </a:solidFill>
                <a:latin typeface="Comic Sans MS" pitchFamily="66" charset="0"/>
              </a:rPr>
              <a:t>Transverse spin and </a:t>
            </a:r>
          </a:p>
          <a:p>
            <a:r>
              <a:rPr lang="en-US" sz="1900" b="1" dirty="0" smtClean="0">
                <a:solidFill>
                  <a:schemeClr val="bg2"/>
                </a:solidFill>
                <a:latin typeface="Comic Sans MS" pitchFamily="66" charset="0"/>
              </a:rPr>
              <a:t>spin-momentum </a:t>
            </a:r>
          </a:p>
          <a:p>
            <a:r>
              <a:rPr lang="en-US" sz="1900" b="1" dirty="0" smtClean="0">
                <a:solidFill>
                  <a:schemeClr val="bg2"/>
                </a:solidFill>
                <a:latin typeface="Comic Sans MS" pitchFamily="66" charset="0"/>
              </a:rPr>
              <a:t>correlations</a:t>
            </a:r>
            <a:endParaRPr lang="en-US" sz="1900" b="1" dirty="0">
              <a:solidFill>
                <a:schemeClr val="bg2"/>
              </a:solidFill>
              <a:latin typeface="Comic Sans MS" pitchFamily="66"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amond(in)">
                                      <p:cBhvr>
                                        <p:cTn id="7"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3"/>
          <p:cNvSpPr>
            <a:spLocks noGrp="1"/>
          </p:cNvSpPr>
          <p:nvPr>
            <p:ph type="ftr" sz="quarter" idx="11"/>
          </p:nvPr>
        </p:nvSpPr>
        <p:spPr/>
        <p:txBody>
          <a:bodyPr/>
          <a:lstStyle/>
          <a:p>
            <a:r>
              <a:rPr lang="en-US" smtClean="0"/>
              <a:t>C. Aidala, Wayne State, January 30, 2013</a:t>
            </a:r>
            <a:endParaRPr lang="en-US"/>
          </a:p>
        </p:txBody>
      </p:sp>
      <p:sp>
        <p:nvSpPr>
          <p:cNvPr id="1432578" name="Rectangle 2"/>
          <p:cNvSpPr>
            <a:spLocks noGrp="1" noChangeArrowheads="1"/>
          </p:cNvSpPr>
          <p:nvPr>
            <p:ph type="title"/>
          </p:nvPr>
        </p:nvSpPr>
        <p:spPr/>
        <p:txBody>
          <a:bodyPr/>
          <a:lstStyle/>
          <a:p>
            <a:r>
              <a:rPr lang="en-US" sz="4000"/>
              <a:t>Probing the Helicity Structure of the Nucleon with p+p Collisions</a:t>
            </a:r>
          </a:p>
        </p:txBody>
      </p:sp>
      <p:pic>
        <p:nvPicPr>
          <p:cNvPr id="1432579" name="Picture 3" descr="spin-physics-w"/>
          <p:cNvPicPr>
            <a:picLocks noChangeAspect="1" noChangeArrowheads="1"/>
          </p:cNvPicPr>
          <p:nvPr/>
        </p:nvPicPr>
        <p:blipFill>
          <a:blip r:embed="rId4" cstate="print"/>
          <a:srcRect/>
          <a:stretch>
            <a:fillRect/>
          </a:stretch>
        </p:blipFill>
        <p:spPr bwMode="auto">
          <a:xfrm>
            <a:off x="228600" y="1900238"/>
            <a:ext cx="3886200" cy="1985962"/>
          </a:xfrm>
          <a:prstGeom prst="rect">
            <a:avLst/>
          </a:prstGeom>
          <a:noFill/>
        </p:spPr>
      </p:pic>
      <p:sp>
        <p:nvSpPr>
          <p:cNvPr id="1432580" name="Text Box 4"/>
          <p:cNvSpPr txBox="1">
            <a:spLocks noChangeArrowheads="1"/>
          </p:cNvSpPr>
          <p:nvPr/>
        </p:nvSpPr>
        <p:spPr bwMode="auto">
          <a:xfrm>
            <a:off x="685800" y="5486400"/>
            <a:ext cx="7556500" cy="671513"/>
          </a:xfrm>
          <a:prstGeom prst="rect">
            <a:avLst/>
          </a:prstGeom>
          <a:noFill/>
          <a:ln w="9525">
            <a:noFill/>
            <a:miter lim="800000"/>
            <a:headEnd/>
            <a:tailEnd/>
          </a:ln>
          <a:effectLst/>
        </p:spPr>
        <p:txBody>
          <a:bodyPr wrap="none">
            <a:spAutoFit/>
          </a:bodyPr>
          <a:lstStyle/>
          <a:p>
            <a:r>
              <a:rPr lang="en-US" sz="3800"/>
              <a:t>Leading-order access to gluons </a:t>
            </a:r>
            <a:r>
              <a:rPr lang="en-US" sz="3800">
                <a:sym typeface="Wingdings" pitchFamily="2" charset="2"/>
              </a:rPr>
              <a:t> </a:t>
            </a:r>
            <a:r>
              <a:rPr lang="en-US" sz="3800">
                <a:latin typeface="Symbol" pitchFamily="18" charset="2"/>
                <a:sym typeface="Wingdings" pitchFamily="2" charset="2"/>
              </a:rPr>
              <a:t>D</a:t>
            </a:r>
            <a:r>
              <a:rPr lang="en-US" sz="3800">
                <a:sym typeface="Wingdings" pitchFamily="2" charset="2"/>
              </a:rPr>
              <a:t>G</a:t>
            </a:r>
            <a:endParaRPr lang="en-US" sz="3800"/>
          </a:p>
        </p:txBody>
      </p:sp>
      <p:graphicFrame>
        <p:nvGraphicFramePr>
          <p:cNvPr id="1432581" name="Object 5"/>
          <p:cNvGraphicFramePr>
            <a:graphicFrameLocks noChangeAspect="1"/>
          </p:cNvGraphicFramePr>
          <p:nvPr/>
        </p:nvGraphicFramePr>
        <p:xfrm>
          <a:off x="4265613" y="1447800"/>
          <a:ext cx="4725987" cy="795338"/>
        </p:xfrm>
        <a:graphic>
          <a:graphicData uri="http://schemas.openxmlformats.org/presentationml/2006/ole">
            <mc:AlternateContent xmlns:mc="http://schemas.openxmlformats.org/markup-compatibility/2006">
              <mc:Choice xmlns:v="urn:schemas-microsoft-com:vml" Requires="v">
                <p:oleObj spid="_x0000_s1432821" name="Equation" r:id="rId5" imgW="2565360" imgH="431640" progId="Equation.3">
                  <p:embed/>
                </p:oleObj>
              </mc:Choice>
              <mc:Fallback>
                <p:oleObj name="Equation" r:id="rId5" imgW="2565360" imgH="431640" progId="Equation.3">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5613" y="1447800"/>
                        <a:ext cx="4725987" cy="795338"/>
                      </a:xfrm>
                      <a:prstGeom prst="rect">
                        <a:avLst/>
                      </a:prstGeom>
                      <a:solidFill>
                        <a:schemeClr val="bg1"/>
                      </a:solidFill>
                    </p:spPr>
                  </p:pic>
                </p:oleObj>
              </mc:Fallback>
            </mc:AlternateContent>
          </a:graphicData>
        </a:graphic>
      </p:graphicFrame>
      <p:graphicFrame>
        <p:nvGraphicFramePr>
          <p:cNvPr id="1432582" name="Object 6"/>
          <p:cNvGraphicFramePr>
            <a:graphicFrameLocks noChangeAspect="1"/>
          </p:cNvGraphicFramePr>
          <p:nvPr/>
        </p:nvGraphicFramePr>
        <p:xfrm>
          <a:off x="304800" y="4343400"/>
          <a:ext cx="8534400" cy="654050"/>
        </p:xfrm>
        <a:graphic>
          <a:graphicData uri="http://schemas.openxmlformats.org/presentationml/2006/ole">
            <mc:AlternateContent xmlns:mc="http://schemas.openxmlformats.org/markup-compatibility/2006">
              <mc:Choice xmlns:v="urn:schemas-microsoft-com:vml" Requires="v">
                <p:oleObj spid="_x0000_s1432822" name="Equation" r:id="rId7" imgW="3644640" imgH="279360" progId="Equation.3">
                  <p:embed/>
                </p:oleObj>
              </mc:Choice>
              <mc:Fallback>
                <p:oleObj name="Equation" r:id="rId7" imgW="3644640" imgH="279360" progId="Equation.3">
                  <p:embed/>
                  <p:pic>
                    <p:nvPicPr>
                      <p:cNvPr id="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343400"/>
                        <a:ext cx="8534400" cy="654050"/>
                      </a:xfrm>
                      <a:prstGeom prst="rect">
                        <a:avLst/>
                      </a:prstGeom>
                      <a:solidFill>
                        <a:schemeClr val="bg1"/>
                      </a:solidFill>
                    </p:spPr>
                  </p:pic>
                </p:oleObj>
              </mc:Fallback>
            </mc:AlternateContent>
          </a:graphicData>
        </a:graphic>
      </p:graphicFrame>
      <p:grpSp>
        <p:nvGrpSpPr>
          <p:cNvPr id="1432583" name="Group 7"/>
          <p:cNvGrpSpPr>
            <a:grpSpLocks/>
          </p:cNvGrpSpPr>
          <p:nvPr/>
        </p:nvGrpSpPr>
        <p:grpSpPr bwMode="auto">
          <a:xfrm>
            <a:off x="2971800" y="5102225"/>
            <a:ext cx="1066800" cy="457200"/>
            <a:chOff x="1872" y="1918"/>
            <a:chExt cx="672" cy="288"/>
          </a:xfrm>
        </p:grpSpPr>
        <p:sp>
          <p:nvSpPr>
            <p:cNvPr id="1432584" name="Text Box 8"/>
            <p:cNvSpPr txBox="1">
              <a:spLocks noChangeArrowheads="1"/>
            </p:cNvSpPr>
            <p:nvPr/>
          </p:nvSpPr>
          <p:spPr bwMode="auto">
            <a:xfrm>
              <a:off x="1968" y="1918"/>
              <a:ext cx="426" cy="288"/>
            </a:xfrm>
            <a:prstGeom prst="rect">
              <a:avLst/>
            </a:prstGeom>
            <a:noFill/>
            <a:ln w="9525">
              <a:noFill/>
              <a:miter lim="800000"/>
              <a:headEnd/>
              <a:tailEnd/>
            </a:ln>
            <a:effectLst/>
          </p:spPr>
          <p:txBody>
            <a:bodyPr wrap="none">
              <a:spAutoFit/>
            </a:bodyPr>
            <a:lstStyle/>
            <a:p>
              <a:r>
                <a:rPr lang="en-US">
                  <a:solidFill>
                    <a:srgbClr val="FF66CC"/>
                  </a:solidFill>
                </a:rPr>
                <a:t>DIS</a:t>
              </a:r>
            </a:p>
          </p:txBody>
        </p:sp>
        <p:sp>
          <p:nvSpPr>
            <p:cNvPr id="1432585" name="Line 9"/>
            <p:cNvSpPr>
              <a:spLocks noChangeShapeType="1"/>
            </p:cNvSpPr>
            <p:nvPr/>
          </p:nvSpPr>
          <p:spPr bwMode="auto">
            <a:xfrm>
              <a:off x="1872" y="1920"/>
              <a:ext cx="672" cy="0"/>
            </a:xfrm>
            <a:prstGeom prst="line">
              <a:avLst/>
            </a:prstGeom>
            <a:noFill/>
            <a:ln w="38100">
              <a:solidFill>
                <a:srgbClr val="FF85FF"/>
              </a:solidFill>
              <a:round/>
              <a:headEnd/>
              <a:tailEnd/>
            </a:ln>
            <a:effectLst/>
          </p:spPr>
          <p:txBody>
            <a:bodyPr/>
            <a:lstStyle/>
            <a:p>
              <a:endParaRPr lang="en-US"/>
            </a:p>
          </p:txBody>
        </p:sp>
      </p:grpSp>
      <p:grpSp>
        <p:nvGrpSpPr>
          <p:cNvPr id="1432586" name="Group 10"/>
          <p:cNvGrpSpPr>
            <a:grpSpLocks/>
          </p:cNvGrpSpPr>
          <p:nvPr/>
        </p:nvGrpSpPr>
        <p:grpSpPr bwMode="auto">
          <a:xfrm>
            <a:off x="5867400" y="5083175"/>
            <a:ext cx="1524000" cy="457200"/>
            <a:chOff x="3696" y="1906"/>
            <a:chExt cx="960" cy="288"/>
          </a:xfrm>
        </p:grpSpPr>
        <p:sp>
          <p:nvSpPr>
            <p:cNvPr id="1432587" name="Text Box 11"/>
            <p:cNvSpPr txBox="1">
              <a:spLocks noChangeArrowheads="1"/>
            </p:cNvSpPr>
            <p:nvPr/>
          </p:nvSpPr>
          <p:spPr bwMode="auto">
            <a:xfrm>
              <a:off x="3846" y="1906"/>
              <a:ext cx="618" cy="288"/>
            </a:xfrm>
            <a:prstGeom prst="rect">
              <a:avLst/>
            </a:prstGeom>
            <a:noFill/>
            <a:ln w="9525">
              <a:noFill/>
              <a:miter lim="800000"/>
              <a:headEnd/>
              <a:tailEnd/>
            </a:ln>
            <a:effectLst/>
          </p:spPr>
          <p:txBody>
            <a:bodyPr wrap="none">
              <a:spAutoFit/>
            </a:bodyPr>
            <a:lstStyle/>
            <a:p>
              <a:r>
                <a:rPr lang="en-US">
                  <a:solidFill>
                    <a:srgbClr val="33CC33"/>
                  </a:solidFill>
                </a:rPr>
                <a:t>pQCD</a:t>
              </a:r>
            </a:p>
          </p:txBody>
        </p:sp>
        <p:sp>
          <p:nvSpPr>
            <p:cNvPr id="1432588" name="Line 12"/>
            <p:cNvSpPr>
              <a:spLocks noChangeShapeType="1"/>
            </p:cNvSpPr>
            <p:nvPr/>
          </p:nvSpPr>
          <p:spPr bwMode="auto">
            <a:xfrm>
              <a:off x="3696" y="1920"/>
              <a:ext cx="960" cy="0"/>
            </a:xfrm>
            <a:prstGeom prst="line">
              <a:avLst/>
            </a:prstGeom>
            <a:noFill/>
            <a:ln w="38100">
              <a:solidFill>
                <a:srgbClr val="00FF00"/>
              </a:solidFill>
              <a:round/>
              <a:headEnd/>
              <a:tailEnd/>
            </a:ln>
            <a:effectLst/>
          </p:spPr>
          <p:txBody>
            <a:bodyPr/>
            <a:lstStyle/>
            <a:p>
              <a:endParaRPr lang="en-US"/>
            </a:p>
          </p:txBody>
        </p:sp>
      </p:grpSp>
      <p:grpSp>
        <p:nvGrpSpPr>
          <p:cNvPr id="1432589" name="Group 13"/>
          <p:cNvGrpSpPr>
            <a:grpSpLocks/>
          </p:cNvGrpSpPr>
          <p:nvPr/>
        </p:nvGrpSpPr>
        <p:grpSpPr bwMode="auto">
          <a:xfrm>
            <a:off x="7772400" y="5029200"/>
            <a:ext cx="1066800" cy="457200"/>
            <a:chOff x="4896" y="1872"/>
            <a:chExt cx="672" cy="288"/>
          </a:xfrm>
        </p:grpSpPr>
        <p:sp>
          <p:nvSpPr>
            <p:cNvPr id="1432590" name="Text Box 14"/>
            <p:cNvSpPr txBox="1">
              <a:spLocks noChangeArrowheads="1"/>
            </p:cNvSpPr>
            <p:nvPr/>
          </p:nvSpPr>
          <p:spPr bwMode="auto">
            <a:xfrm>
              <a:off x="5040" y="1872"/>
              <a:ext cx="458" cy="288"/>
            </a:xfrm>
            <a:prstGeom prst="rect">
              <a:avLst/>
            </a:prstGeom>
            <a:noFill/>
            <a:ln w="9525">
              <a:noFill/>
              <a:miter lim="800000"/>
              <a:headEnd/>
              <a:tailEnd/>
            </a:ln>
            <a:effectLst/>
          </p:spPr>
          <p:txBody>
            <a:bodyPr wrap="none">
              <a:spAutoFit/>
            </a:bodyPr>
            <a:lstStyle/>
            <a:p>
              <a:r>
                <a:rPr lang="en-US">
                  <a:solidFill>
                    <a:srgbClr val="00FFFF"/>
                  </a:solidFill>
                </a:rPr>
                <a:t>e+e-</a:t>
              </a:r>
            </a:p>
          </p:txBody>
        </p:sp>
        <p:sp>
          <p:nvSpPr>
            <p:cNvPr id="1432591" name="Line 15"/>
            <p:cNvSpPr>
              <a:spLocks noChangeShapeType="1"/>
            </p:cNvSpPr>
            <p:nvPr/>
          </p:nvSpPr>
          <p:spPr bwMode="auto">
            <a:xfrm flipV="1">
              <a:off x="4896" y="1920"/>
              <a:ext cx="672" cy="0"/>
            </a:xfrm>
            <a:prstGeom prst="line">
              <a:avLst/>
            </a:prstGeom>
            <a:noFill/>
            <a:ln w="38100">
              <a:solidFill>
                <a:srgbClr val="33CCCC"/>
              </a:solidFill>
              <a:round/>
              <a:headEnd/>
              <a:tailEnd/>
            </a:ln>
            <a:effectLst/>
          </p:spPr>
          <p:txBody>
            <a:bodyPr/>
            <a:lstStyle/>
            <a:p>
              <a:endParaRPr lang="en-US"/>
            </a:p>
          </p:txBody>
        </p:sp>
      </p:grpSp>
      <p:grpSp>
        <p:nvGrpSpPr>
          <p:cNvPr id="1432592" name="Group 16"/>
          <p:cNvGrpSpPr>
            <a:grpSpLocks/>
          </p:cNvGrpSpPr>
          <p:nvPr/>
        </p:nvGrpSpPr>
        <p:grpSpPr bwMode="auto">
          <a:xfrm>
            <a:off x="4365625" y="5083175"/>
            <a:ext cx="1066800" cy="519113"/>
            <a:chOff x="2750" y="1906"/>
            <a:chExt cx="672" cy="327"/>
          </a:xfrm>
        </p:grpSpPr>
        <p:sp>
          <p:nvSpPr>
            <p:cNvPr id="1432593" name="Line 17"/>
            <p:cNvSpPr>
              <a:spLocks noChangeShapeType="1"/>
            </p:cNvSpPr>
            <p:nvPr/>
          </p:nvSpPr>
          <p:spPr bwMode="auto">
            <a:xfrm>
              <a:off x="2750" y="1920"/>
              <a:ext cx="672" cy="0"/>
            </a:xfrm>
            <a:prstGeom prst="line">
              <a:avLst/>
            </a:prstGeom>
            <a:noFill/>
            <a:ln w="38100">
              <a:solidFill>
                <a:srgbClr val="FFFF99"/>
              </a:solidFill>
              <a:round/>
              <a:headEnd/>
              <a:tailEnd/>
            </a:ln>
            <a:effectLst/>
          </p:spPr>
          <p:txBody>
            <a:bodyPr/>
            <a:lstStyle/>
            <a:p>
              <a:endParaRPr lang="en-US"/>
            </a:p>
          </p:txBody>
        </p:sp>
        <p:sp>
          <p:nvSpPr>
            <p:cNvPr id="1432594" name="Text Box 18"/>
            <p:cNvSpPr txBox="1">
              <a:spLocks noChangeArrowheads="1"/>
            </p:cNvSpPr>
            <p:nvPr/>
          </p:nvSpPr>
          <p:spPr bwMode="auto">
            <a:xfrm>
              <a:off x="2953" y="1906"/>
              <a:ext cx="215" cy="327"/>
            </a:xfrm>
            <a:prstGeom prst="rect">
              <a:avLst/>
            </a:prstGeom>
            <a:noFill/>
            <a:ln w="9525">
              <a:noFill/>
              <a:miter lim="800000"/>
              <a:headEnd/>
              <a:tailEnd/>
            </a:ln>
            <a:effectLst/>
          </p:spPr>
          <p:txBody>
            <a:bodyPr wrap="none">
              <a:spAutoFit/>
            </a:bodyPr>
            <a:lstStyle/>
            <a:p>
              <a:r>
                <a:rPr lang="en-US" sz="2800"/>
                <a:t>?</a:t>
              </a:r>
            </a:p>
          </p:txBody>
        </p:sp>
      </p:grpSp>
      <p:sp>
        <p:nvSpPr>
          <p:cNvPr id="1432595" name="Text Box 19"/>
          <p:cNvSpPr txBox="1">
            <a:spLocks noChangeArrowheads="1"/>
          </p:cNvSpPr>
          <p:nvPr/>
        </p:nvSpPr>
        <p:spPr bwMode="auto">
          <a:xfrm>
            <a:off x="4191000" y="2393950"/>
            <a:ext cx="4953000" cy="1187450"/>
          </a:xfrm>
          <a:prstGeom prst="rect">
            <a:avLst/>
          </a:prstGeom>
          <a:noFill/>
          <a:ln w="9525">
            <a:noFill/>
            <a:miter lim="800000"/>
            <a:headEnd/>
            <a:tailEnd/>
          </a:ln>
          <a:effectLst/>
        </p:spPr>
        <p:txBody>
          <a:bodyPr>
            <a:spAutoFit/>
          </a:bodyPr>
          <a:lstStyle/>
          <a:p>
            <a:r>
              <a:rPr lang="en-US"/>
              <a:t>Study difference in particle production rates for same-helicity vs. opposite-helicity proton collisions</a:t>
            </a:r>
          </a:p>
        </p:txBody>
      </p:sp>
      <p:sp>
        <p:nvSpPr>
          <p:cNvPr id="23" name="Slide Number Placeholder 22"/>
          <p:cNvSpPr>
            <a:spLocks noGrp="1"/>
          </p:cNvSpPr>
          <p:nvPr>
            <p:ph type="sldNum" sz="quarter" idx="12"/>
          </p:nvPr>
        </p:nvSpPr>
        <p:spPr/>
        <p:txBody>
          <a:bodyPr/>
          <a:lstStyle/>
          <a:p>
            <a:fld id="{CC80A51C-0834-4D37-9F6C-E61A03BDE5A5}" type="slidenum">
              <a:rPr lang="en-US" smtClean="0"/>
              <a:pPr/>
              <a:t>21</a:t>
            </a:fld>
            <a:endParaRPr lang="en-US"/>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ooter Placeholder 4"/>
          <p:cNvSpPr>
            <a:spLocks noGrp="1"/>
          </p:cNvSpPr>
          <p:nvPr>
            <p:ph type="ftr" sz="quarter" idx="11"/>
          </p:nvPr>
        </p:nvSpPr>
        <p:spPr/>
        <p:txBody>
          <a:bodyPr/>
          <a:lstStyle/>
          <a:p>
            <a:r>
              <a:rPr lang="en-US" smtClean="0"/>
              <a:t>C. Aidala, Wayne State, January 30, 2013</a:t>
            </a:r>
            <a:endParaRPr lang="en-US"/>
          </a:p>
        </p:txBody>
      </p:sp>
      <p:pic>
        <p:nvPicPr>
          <p:cNvPr id="1281027" name="Picture 3"/>
          <p:cNvPicPr>
            <a:picLocks noGrp="1" noChangeAspect="1" noChangeArrowheads="1"/>
          </p:cNvPicPr>
          <p:nvPr>
            <p:ph sz="half" idx="4294967295"/>
          </p:nvPr>
        </p:nvPicPr>
        <p:blipFill>
          <a:blip r:embed="rId4" cstate="print"/>
          <a:srcRect/>
          <a:stretch>
            <a:fillRect/>
          </a:stretch>
        </p:blipFill>
        <p:spPr>
          <a:xfrm>
            <a:off x="73025" y="2955925"/>
            <a:ext cx="4038600" cy="3160713"/>
          </a:xfrm>
          <a:noFill/>
          <a:ln/>
        </p:spPr>
      </p:pic>
      <p:sp>
        <p:nvSpPr>
          <p:cNvPr id="1281026" name="Rectangle 2"/>
          <p:cNvSpPr>
            <a:spLocks noGrp="1" noChangeArrowheads="1"/>
          </p:cNvSpPr>
          <p:nvPr>
            <p:ph type="title"/>
          </p:nvPr>
        </p:nvSpPr>
        <p:spPr/>
        <p:txBody>
          <a:bodyPr/>
          <a:lstStyle/>
          <a:p>
            <a:r>
              <a:rPr lang="en-US" sz="4800" dirty="0"/>
              <a:t>Proton “Spin Crisis</a:t>
            </a:r>
            <a:r>
              <a:rPr lang="en-US" sz="4800" dirty="0" smtClean="0"/>
              <a:t>”</a:t>
            </a:r>
            <a:endParaRPr lang="el-GR" dirty="0">
              <a:ea typeface="Arial Unicode MS" pitchFamily="34" charset="-128"/>
              <a:cs typeface="Arial Unicode MS" pitchFamily="34" charset="-128"/>
            </a:endParaRPr>
          </a:p>
        </p:txBody>
      </p:sp>
      <p:sp>
        <p:nvSpPr>
          <p:cNvPr id="1281028" name="Text Box 4"/>
          <p:cNvSpPr txBox="1">
            <a:spLocks noChangeArrowheads="1"/>
          </p:cNvSpPr>
          <p:nvPr/>
        </p:nvSpPr>
        <p:spPr bwMode="auto">
          <a:xfrm>
            <a:off x="117475" y="1598613"/>
            <a:ext cx="6994525" cy="1373187"/>
          </a:xfrm>
          <a:prstGeom prst="rect">
            <a:avLst/>
          </a:prstGeom>
          <a:noFill/>
          <a:ln w="9525" algn="ctr">
            <a:noFill/>
            <a:miter lim="800000"/>
            <a:headEnd/>
            <a:tailEnd/>
          </a:ln>
          <a:effectLst/>
        </p:spPr>
        <p:txBody>
          <a:bodyPr wrap="none">
            <a:spAutoFit/>
          </a:bodyPr>
          <a:lstStyle/>
          <a:p>
            <a:pPr algn="l"/>
            <a:r>
              <a:rPr lang="en-US" sz="2800"/>
              <a:t>    SLAC:    </a:t>
            </a:r>
            <a:r>
              <a:rPr lang="en-US" sz="2800" i="1"/>
              <a:t>0.10 &lt; x</a:t>
            </a:r>
            <a:r>
              <a:rPr lang="en-US" sz="2800" i="1" baseline="-25000"/>
              <a:t>  </a:t>
            </a:r>
            <a:r>
              <a:rPr lang="en-US" sz="2800" i="1"/>
              <a:t>&lt;0.7</a:t>
            </a:r>
            <a:endParaRPr lang="en-US" sz="2800"/>
          </a:p>
          <a:p>
            <a:pPr algn="l"/>
            <a:r>
              <a:rPr lang="en-US" sz="2800"/>
              <a:t>    CERN:   </a:t>
            </a:r>
            <a:r>
              <a:rPr lang="en-US" sz="2800" i="1"/>
              <a:t>0.01 &lt; x</a:t>
            </a:r>
            <a:r>
              <a:rPr lang="en-US" sz="2800" i="1" baseline="-25000"/>
              <a:t> </a:t>
            </a:r>
            <a:r>
              <a:rPr lang="en-US" sz="2800" i="1"/>
              <a:t>&lt;0.5</a:t>
            </a:r>
            <a:r>
              <a:rPr lang="en-US" sz="2800">
                <a:solidFill>
                  <a:schemeClr val="tx1"/>
                </a:solidFill>
              </a:rPr>
              <a:t>                                    </a:t>
            </a:r>
          </a:p>
          <a:p>
            <a:pPr algn="l"/>
            <a:endParaRPr lang="en-US" sz="2800" i="1">
              <a:solidFill>
                <a:schemeClr val="tx1"/>
              </a:solidFill>
            </a:endParaRPr>
          </a:p>
        </p:txBody>
      </p:sp>
      <p:sp>
        <p:nvSpPr>
          <p:cNvPr id="1281029" name="Line 5"/>
          <p:cNvSpPr>
            <a:spLocks noChangeShapeType="1"/>
          </p:cNvSpPr>
          <p:nvPr/>
        </p:nvSpPr>
        <p:spPr bwMode="auto">
          <a:xfrm>
            <a:off x="2344738" y="3146425"/>
            <a:ext cx="19050" cy="1511300"/>
          </a:xfrm>
          <a:prstGeom prst="line">
            <a:avLst/>
          </a:prstGeom>
          <a:noFill/>
          <a:ln w="38100">
            <a:solidFill>
              <a:srgbClr val="0000FF"/>
            </a:solidFill>
            <a:round/>
            <a:headEnd/>
            <a:tailEnd/>
          </a:ln>
          <a:effectLst/>
        </p:spPr>
        <p:txBody>
          <a:bodyPr>
            <a:spAutoFit/>
          </a:bodyPr>
          <a:lstStyle/>
          <a:p>
            <a:endParaRPr lang="en-US"/>
          </a:p>
        </p:txBody>
      </p:sp>
      <p:sp>
        <p:nvSpPr>
          <p:cNvPr id="1281030" name="Line 6"/>
          <p:cNvSpPr>
            <a:spLocks noChangeShapeType="1"/>
          </p:cNvSpPr>
          <p:nvPr/>
        </p:nvSpPr>
        <p:spPr bwMode="auto">
          <a:xfrm>
            <a:off x="2365375" y="3697288"/>
            <a:ext cx="533400" cy="0"/>
          </a:xfrm>
          <a:prstGeom prst="line">
            <a:avLst/>
          </a:prstGeom>
          <a:noFill/>
          <a:ln w="38100">
            <a:solidFill>
              <a:srgbClr val="0000FF"/>
            </a:solidFill>
            <a:round/>
            <a:headEnd/>
            <a:tailEnd type="triangle" w="med" len="med"/>
          </a:ln>
          <a:effectLst/>
        </p:spPr>
        <p:txBody>
          <a:bodyPr>
            <a:spAutoFit/>
          </a:bodyPr>
          <a:lstStyle/>
          <a:p>
            <a:endParaRPr lang="en-US"/>
          </a:p>
        </p:txBody>
      </p:sp>
      <p:sp>
        <p:nvSpPr>
          <p:cNvPr id="1281031" name="Text Box 7"/>
          <p:cNvSpPr txBox="1">
            <a:spLocks noChangeArrowheads="1"/>
          </p:cNvSpPr>
          <p:nvPr/>
        </p:nvSpPr>
        <p:spPr bwMode="auto">
          <a:xfrm>
            <a:off x="2306638" y="3130550"/>
            <a:ext cx="1712912" cy="336550"/>
          </a:xfrm>
          <a:prstGeom prst="rect">
            <a:avLst/>
          </a:prstGeom>
          <a:noFill/>
          <a:ln w="9525" algn="ctr">
            <a:noFill/>
            <a:miter lim="800000"/>
            <a:headEnd/>
            <a:tailEnd/>
          </a:ln>
          <a:effectLst/>
        </p:spPr>
        <p:txBody>
          <a:bodyPr wrap="none">
            <a:spAutoFit/>
          </a:bodyPr>
          <a:lstStyle/>
          <a:p>
            <a:pPr algn="l"/>
            <a:r>
              <a:rPr lang="en-US" sz="1600" b="1">
                <a:solidFill>
                  <a:srgbClr val="0000CC"/>
                </a:solidFill>
                <a:latin typeface="Maiandra GD" pitchFamily="34" charset="0"/>
              </a:rPr>
              <a:t>0.1 &lt; x</a:t>
            </a:r>
            <a:r>
              <a:rPr lang="en-US" sz="1600" b="1" baseline="-25000">
                <a:solidFill>
                  <a:srgbClr val="0000CC"/>
                </a:solidFill>
                <a:latin typeface="Maiandra GD" pitchFamily="34" charset="0"/>
              </a:rPr>
              <a:t>SLAC </a:t>
            </a:r>
            <a:r>
              <a:rPr lang="en-US" sz="1600" b="1">
                <a:solidFill>
                  <a:srgbClr val="0000CC"/>
                </a:solidFill>
                <a:latin typeface="Maiandra GD" pitchFamily="34" charset="0"/>
              </a:rPr>
              <a:t>&lt; 0.7</a:t>
            </a:r>
          </a:p>
        </p:txBody>
      </p:sp>
      <p:sp>
        <p:nvSpPr>
          <p:cNvPr id="1281032" name="Text Box 8"/>
          <p:cNvSpPr txBox="1">
            <a:spLocks noChangeArrowheads="1"/>
          </p:cNvSpPr>
          <p:nvPr/>
        </p:nvSpPr>
        <p:spPr bwMode="auto">
          <a:xfrm>
            <a:off x="582613" y="3148013"/>
            <a:ext cx="725487" cy="396875"/>
          </a:xfrm>
          <a:prstGeom prst="rect">
            <a:avLst/>
          </a:prstGeom>
          <a:noFill/>
          <a:ln w="9525" algn="ctr">
            <a:noFill/>
            <a:miter lim="800000"/>
            <a:headEnd/>
            <a:tailEnd/>
          </a:ln>
          <a:effectLst/>
        </p:spPr>
        <p:txBody>
          <a:bodyPr wrap="none">
            <a:spAutoFit/>
          </a:bodyPr>
          <a:lstStyle/>
          <a:p>
            <a:pPr algn="l"/>
            <a:r>
              <a:rPr lang="en-US" sz="2000" b="1" i="1">
                <a:solidFill>
                  <a:schemeClr val="tx1"/>
                </a:solidFill>
                <a:latin typeface="Maiandra GD" pitchFamily="34" charset="0"/>
              </a:rPr>
              <a:t>A</a:t>
            </a:r>
            <a:r>
              <a:rPr lang="en-US" sz="2000" b="1" i="1" baseline="-25000">
                <a:solidFill>
                  <a:schemeClr val="tx1"/>
                </a:solidFill>
                <a:latin typeface="Maiandra GD" pitchFamily="34" charset="0"/>
              </a:rPr>
              <a:t>1</a:t>
            </a:r>
            <a:r>
              <a:rPr lang="en-US" sz="2000" b="1" i="1">
                <a:solidFill>
                  <a:schemeClr val="tx1"/>
                </a:solidFill>
                <a:latin typeface="Maiandra GD" pitchFamily="34" charset="0"/>
              </a:rPr>
              <a:t>(x)</a:t>
            </a:r>
          </a:p>
        </p:txBody>
      </p:sp>
      <p:sp>
        <p:nvSpPr>
          <p:cNvPr id="1281033" name="Text Box 9"/>
          <p:cNvSpPr txBox="1">
            <a:spLocks noChangeArrowheads="1"/>
          </p:cNvSpPr>
          <p:nvPr/>
        </p:nvSpPr>
        <p:spPr bwMode="auto">
          <a:xfrm>
            <a:off x="2819400" y="5759450"/>
            <a:ext cx="1355725" cy="396875"/>
          </a:xfrm>
          <a:prstGeom prst="rect">
            <a:avLst/>
          </a:prstGeom>
          <a:noFill/>
          <a:ln w="9525" algn="ctr">
            <a:noFill/>
            <a:miter lim="800000"/>
            <a:headEnd/>
            <a:tailEnd/>
          </a:ln>
          <a:effectLst/>
        </p:spPr>
        <p:txBody>
          <a:bodyPr wrap="none">
            <a:spAutoFit/>
          </a:bodyPr>
          <a:lstStyle/>
          <a:p>
            <a:pPr algn="l"/>
            <a:r>
              <a:rPr lang="en-US" sz="2000" b="1">
                <a:solidFill>
                  <a:schemeClr val="tx1"/>
                </a:solidFill>
                <a:latin typeface="Maiandra GD" pitchFamily="34" charset="0"/>
              </a:rPr>
              <a:t>x-Bjorken</a:t>
            </a:r>
          </a:p>
        </p:txBody>
      </p:sp>
      <p:sp>
        <p:nvSpPr>
          <p:cNvPr id="1281034" name="Rectangle 10"/>
          <p:cNvSpPr>
            <a:spLocks noChangeArrowheads="1"/>
          </p:cNvSpPr>
          <p:nvPr/>
        </p:nvSpPr>
        <p:spPr bwMode="auto">
          <a:xfrm>
            <a:off x="2209800" y="6705600"/>
            <a:ext cx="914400" cy="914400"/>
          </a:xfrm>
          <a:prstGeom prst="rect">
            <a:avLst/>
          </a:prstGeom>
          <a:noFill/>
          <a:ln w="9525" algn="ctr">
            <a:noFill/>
            <a:miter lim="800000"/>
            <a:headEnd/>
            <a:tailEnd/>
          </a:ln>
          <a:effectLst/>
        </p:spPr>
        <p:txBody>
          <a:bodyPr wrap="none" anchor="ctr">
            <a:spAutoFit/>
          </a:bodyPr>
          <a:lstStyle/>
          <a:p>
            <a:endParaRPr lang="en-US"/>
          </a:p>
        </p:txBody>
      </p:sp>
      <p:sp>
        <p:nvSpPr>
          <p:cNvPr id="1281035" name="Rectangle 11"/>
          <p:cNvSpPr>
            <a:spLocks noChangeArrowheads="1"/>
          </p:cNvSpPr>
          <p:nvPr/>
        </p:nvSpPr>
        <p:spPr bwMode="auto">
          <a:xfrm>
            <a:off x="4191000" y="4114800"/>
            <a:ext cx="4714875" cy="701675"/>
          </a:xfrm>
          <a:prstGeom prst="rect">
            <a:avLst/>
          </a:prstGeom>
          <a:noFill/>
          <a:ln w="9525" algn="ctr">
            <a:noFill/>
            <a:miter lim="800000"/>
            <a:headEnd/>
            <a:tailEnd/>
          </a:ln>
          <a:effectLst/>
        </p:spPr>
        <p:txBody>
          <a:bodyPr wrap="none" anchor="ctr">
            <a:spAutoFit/>
          </a:bodyPr>
          <a:lstStyle/>
          <a:p>
            <a:pPr algn="l"/>
            <a:r>
              <a:rPr lang="en-US" sz="2000" b="1" dirty="0">
                <a:ea typeface="Arial Unicode MS" pitchFamily="34" charset="-128"/>
                <a:cs typeface="Arial Unicode MS" pitchFamily="34" charset="-128"/>
              </a:rPr>
              <a:t>EMC (CERN), Phys.Lett.B206:364 (1988)</a:t>
            </a:r>
          </a:p>
          <a:p>
            <a:pPr algn="l"/>
            <a:r>
              <a:rPr lang="en-US" sz="2000" b="1" dirty="0" smtClean="0">
                <a:ea typeface="Arial Unicode MS" pitchFamily="34" charset="-128"/>
                <a:cs typeface="Arial Unicode MS" pitchFamily="34" charset="-128"/>
              </a:rPr>
              <a:t>1621 </a:t>
            </a:r>
            <a:r>
              <a:rPr lang="en-US" sz="2000" b="1" dirty="0">
                <a:ea typeface="Arial Unicode MS" pitchFamily="34" charset="-128"/>
                <a:cs typeface="Arial Unicode MS" pitchFamily="34" charset="-128"/>
              </a:rPr>
              <a:t>citations!</a:t>
            </a:r>
          </a:p>
        </p:txBody>
      </p:sp>
      <p:sp>
        <p:nvSpPr>
          <p:cNvPr id="1281037" name="Text Box 13"/>
          <p:cNvSpPr txBox="1">
            <a:spLocks noChangeArrowheads="1"/>
          </p:cNvSpPr>
          <p:nvPr/>
        </p:nvSpPr>
        <p:spPr bwMode="auto">
          <a:xfrm>
            <a:off x="1385888" y="5243513"/>
            <a:ext cx="1820862" cy="336550"/>
          </a:xfrm>
          <a:prstGeom prst="rect">
            <a:avLst/>
          </a:prstGeom>
          <a:noFill/>
          <a:ln w="9525" algn="ctr">
            <a:noFill/>
            <a:miter lim="800000"/>
            <a:headEnd/>
            <a:tailEnd/>
          </a:ln>
          <a:effectLst/>
        </p:spPr>
        <p:txBody>
          <a:bodyPr wrap="none">
            <a:spAutoFit/>
          </a:bodyPr>
          <a:lstStyle/>
          <a:p>
            <a:pPr algn="l"/>
            <a:r>
              <a:rPr lang="en-US" sz="1600" b="1">
                <a:solidFill>
                  <a:srgbClr val="FF0000"/>
                </a:solidFill>
                <a:latin typeface="Maiandra GD" pitchFamily="34" charset="0"/>
              </a:rPr>
              <a:t>0.01 &lt; x</a:t>
            </a:r>
            <a:r>
              <a:rPr lang="en-US" sz="1600" b="1" baseline="-25000">
                <a:solidFill>
                  <a:srgbClr val="FF0000"/>
                </a:solidFill>
                <a:latin typeface="Maiandra GD" pitchFamily="34" charset="0"/>
              </a:rPr>
              <a:t>CERN </a:t>
            </a:r>
            <a:r>
              <a:rPr lang="en-US" sz="1600" b="1">
                <a:solidFill>
                  <a:srgbClr val="FF0000"/>
                </a:solidFill>
                <a:latin typeface="Maiandra GD" pitchFamily="34" charset="0"/>
              </a:rPr>
              <a:t>&lt; 0.5</a:t>
            </a:r>
          </a:p>
        </p:txBody>
      </p:sp>
      <p:sp>
        <p:nvSpPr>
          <p:cNvPr id="1281038" name="Line 14"/>
          <p:cNvSpPr>
            <a:spLocks noChangeShapeType="1"/>
          </p:cNvSpPr>
          <p:nvPr/>
        </p:nvSpPr>
        <p:spPr bwMode="auto">
          <a:xfrm flipH="1">
            <a:off x="1000125" y="5041900"/>
            <a:ext cx="0" cy="576263"/>
          </a:xfrm>
          <a:prstGeom prst="line">
            <a:avLst/>
          </a:prstGeom>
          <a:noFill/>
          <a:ln w="38100">
            <a:solidFill>
              <a:srgbClr val="FF0000"/>
            </a:solidFill>
            <a:round/>
            <a:headEnd/>
            <a:tailEnd/>
          </a:ln>
          <a:effectLst/>
        </p:spPr>
        <p:txBody>
          <a:bodyPr>
            <a:spAutoFit/>
          </a:bodyPr>
          <a:lstStyle/>
          <a:p>
            <a:endParaRPr lang="en-US"/>
          </a:p>
        </p:txBody>
      </p:sp>
      <p:sp>
        <p:nvSpPr>
          <p:cNvPr id="1281039" name="Line 15"/>
          <p:cNvSpPr>
            <a:spLocks noChangeShapeType="1"/>
          </p:cNvSpPr>
          <p:nvPr/>
        </p:nvSpPr>
        <p:spPr bwMode="auto">
          <a:xfrm flipH="1">
            <a:off x="3727450" y="4159250"/>
            <a:ext cx="0" cy="1382713"/>
          </a:xfrm>
          <a:prstGeom prst="line">
            <a:avLst/>
          </a:prstGeom>
          <a:noFill/>
          <a:ln w="38100">
            <a:solidFill>
              <a:srgbClr val="FF0000"/>
            </a:solidFill>
            <a:round/>
            <a:headEnd/>
            <a:tailEnd/>
          </a:ln>
          <a:effectLst/>
        </p:spPr>
        <p:txBody>
          <a:bodyPr>
            <a:spAutoFit/>
          </a:bodyPr>
          <a:lstStyle/>
          <a:p>
            <a:endParaRPr lang="en-US"/>
          </a:p>
        </p:txBody>
      </p:sp>
      <p:sp>
        <p:nvSpPr>
          <p:cNvPr id="1281040" name="Text Box 16"/>
          <p:cNvSpPr txBox="1">
            <a:spLocks noChangeArrowheads="1"/>
          </p:cNvSpPr>
          <p:nvPr/>
        </p:nvSpPr>
        <p:spPr bwMode="auto">
          <a:xfrm>
            <a:off x="5410200" y="5238750"/>
            <a:ext cx="3795713" cy="579438"/>
          </a:xfrm>
          <a:prstGeom prst="rect">
            <a:avLst/>
          </a:prstGeom>
          <a:noFill/>
          <a:ln w="38100">
            <a:noFill/>
            <a:miter lim="800000"/>
            <a:headEnd/>
            <a:tailEnd type="none" w="lg" len="lg"/>
          </a:ln>
          <a:effectLst/>
        </p:spPr>
        <p:txBody>
          <a:bodyPr wrap="none">
            <a:spAutoFit/>
          </a:bodyPr>
          <a:lstStyle/>
          <a:p>
            <a:pPr algn="l" eaLnBrk="1" hangingPunct="1"/>
            <a:r>
              <a:rPr lang="en-US" sz="3200" b="1"/>
              <a:t>“Proton Spin Crisis”</a:t>
            </a:r>
          </a:p>
        </p:txBody>
      </p:sp>
      <p:sp>
        <p:nvSpPr>
          <p:cNvPr id="1281041" name="AutoShape 17"/>
          <p:cNvSpPr>
            <a:spLocks noChangeArrowheads="1"/>
          </p:cNvSpPr>
          <p:nvPr/>
        </p:nvSpPr>
        <p:spPr bwMode="auto">
          <a:xfrm>
            <a:off x="4495800" y="5149850"/>
            <a:ext cx="844550" cy="860425"/>
          </a:xfrm>
          <a:prstGeom prst="rightArrow">
            <a:avLst>
              <a:gd name="adj1" fmla="val 50000"/>
              <a:gd name="adj2" fmla="val 25000"/>
            </a:avLst>
          </a:prstGeom>
          <a:noFill/>
          <a:ln w="38100">
            <a:solidFill>
              <a:srgbClr val="FFFF99"/>
            </a:solidFill>
            <a:miter lim="800000"/>
            <a:headEnd/>
            <a:tailEnd type="none" w="lg" len="lg"/>
          </a:ln>
          <a:effectLst/>
        </p:spPr>
        <p:txBody>
          <a:bodyPr anchor="ctr">
            <a:spAutoFit/>
          </a:bodyPr>
          <a:lstStyle/>
          <a:p>
            <a:endParaRPr lang="en-US"/>
          </a:p>
        </p:txBody>
      </p:sp>
      <p:graphicFrame>
        <p:nvGraphicFramePr>
          <p:cNvPr id="1281043" name="Object 19"/>
          <p:cNvGraphicFramePr>
            <a:graphicFrameLocks noGrp="1" noChangeAspect="1"/>
          </p:cNvGraphicFramePr>
          <p:nvPr>
            <p:ph idx="1"/>
          </p:nvPr>
        </p:nvGraphicFramePr>
        <p:xfrm>
          <a:off x="4953000" y="1371600"/>
          <a:ext cx="3668713" cy="963613"/>
        </p:xfrm>
        <a:graphic>
          <a:graphicData uri="http://schemas.openxmlformats.org/presentationml/2006/ole">
            <mc:AlternateContent xmlns:mc="http://schemas.openxmlformats.org/markup-compatibility/2006">
              <mc:Choice xmlns:v="urn:schemas-microsoft-com:vml" Requires="v">
                <p:oleObj spid="_x0000_s1992848" name="Equation" r:id="rId5" imgW="1498320" imgH="393480" progId="Equation.3">
                  <p:embed/>
                </p:oleObj>
              </mc:Choice>
              <mc:Fallback>
                <p:oleObj name="Equation" r:id="rId5" imgW="1498320" imgH="393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1371600"/>
                        <a:ext cx="3668713" cy="963613"/>
                      </a:xfrm>
                      <a:prstGeom prst="rect">
                        <a:avLst/>
                      </a:prstGeom>
                      <a:solidFill>
                        <a:schemeClr val="bg1"/>
                      </a:solidFill>
                      <a:ln>
                        <a:noFill/>
                      </a:ln>
                      <a:extLst>
                        <a:ext uri="{91240B29-F687-4F45-9708-019B960494DF}">
                          <a14:hiddenLine xmlns:a14="http://schemas.microsoft.com/office/drawing/2010/main" w="9525">
                            <a:solidFill>
                              <a:srgbClr val="FF0000"/>
                            </a:solidFill>
                            <a:miter lim="800000"/>
                            <a:headEnd/>
                            <a:tailEnd/>
                          </a14:hiddenLine>
                        </a:ext>
                      </a:extLst>
                    </p:spPr>
                  </p:pic>
                </p:oleObj>
              </mc:Fallback>
            </mc:AlternateContent>
          </a:graphicData>
        </a:graphic>
      </p:graphicFrame>
      <p:grpSp>
        <p:nvGrpSpPr>
          <p:cNvPr id="1281045" name="Group 21"/>
          <p:cNvGrpSpPr>
            <a:grpSpLocks/>
          </p:cNvGrpSpPr>
          <p:nvPr/>
        </p:nvGrpSpPr>
        <p:grpSpPr bwMode="auto">
          <a:xfrm>
            <a:off x="4267200" y="2438400"/>
            <a:ext cx="4876800" cy="1676400"/>
            <a:chOff x="2688" y="2448"/>
            <a:chExt cx="3072" cy="1056"/>
          </a:xfrm>
        </p:grpSpPr>
        <p:sp>
          <p:nvSpPr>
            <p:cNvPr id="1281046" name="Rectangle 22"/>
            <p:cNvSpPr>
              <a:spLocks noChangeArrowheads="1"/>
            </p:cNvSpPr>
            <p:nvPr/>
          </p:nvSpPr>
          <p:spPr bwMode="auto">
            <a:xfrm>
              <a:off x="2688" y="2448"/>
              <a:ext cx="3072" cy="1056"/>
            </a:xfrm>
            <a:prstGeom prst="rect">
              <a:avLst/>
            </a:prstGeom>
            <a:solidFill>
              <a:srgbClr val="00FFFF"/>
            </a:solidFill>
            <a:ln w="9525">
              <a:solidFill>
                <a:schemeClr val="tx1"/>
              </a:solidFill>
              <a:miter lim="800000"/>
              <a:headEnd/>
              <a:tailEnd/>
            </a:ln>
            <a:effectLst/>
          </p:spPr>
          <p:txBody>
            <a:bodyPr wrap="none" anchor="ctr"/>
            <a:lstStyle/>
            <a:p>
              <a:endParaRPr lang="en-US" dirty="0">
                <a:solidFill>
                  <a:srgbClr val="00FFFF"/>
                </a:solidFill>
              </a:endParaRPr>
            </a:p>
          </p:txBody>
        </p:sp>
        <p:graphicFrame>
          <p:nvGraphicFramePr>
            <p:cNvPr id="1281047" name="Object 23"/>
            <p:cNvGraphicFramePr>
              <a:graphicFrameLocks noChangeAspect="1"/>
            </p:cNvGraphicFramePr>
            <p:nvPr/>
          </p:nvGraphicFramePr>
          <p:xfrm>
            <a:off x="2784" y="2586"/>
            <a:ext cx="1200" cy="342"/>
          </p:xfrm>
          <a:graphic>
            <a:graphicData uri="http://schemas.openxmlformats.org/presentationml/2006/ole">
              <mc:AlternateContent xmlns:mc="http://schemas.openxmlformats.org/markup-compatibility/2006">
                <mc:Choice xmlns:v="urn:schemas-microsoft-com:vml" Requires="v">
                  <p:oleObj spid="_x0000_s1992849" name="Equation" r:id="rId7" imgW="799920" imgH="228600" progId="Equation.3">
                    <p:embed/>
                  </p:oleObj>
                </mc:Choice>
                <mc:Fallback>
                  <p:oleObj name="Equation" r:id="rId7" imgW="79992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84" y="2586"/>
                          <a:ext cx="1200" cy="342"/>
                        </a:xfrm>
                        <a:prstGeom prst="rect">
                          <a:avLst/>
                        </a:prstGeom>
                        <a:solidFill>
                          <a:srgbClr val="00FFFF"/>
                        </a:solidFill>
                      </p:spPr>
                    </p:pic>
                  </p:oleObj>
                </mc:Fallback>
              </mc:AlternateContent>
            </a:graphicData>
          </a:graphic>
        </p:graphicFrame>
        <p:sp>
          <p:nvSpPr>
            <p:cNvPr id="1281048" name="Text Box 24"/>
            <p:cNvSpPr txBox="1">
              <a:spLocks noChangeArrowheads="1"/>
            </p:cNvSpPr>
            <p:nvPr/>
          </p:nvSpPr>
          <p:spPr bwMode="auto">
            <a:xfrm>
              <a:off x="4032" y="2544"/>
              <a:ext cx="1603" cy="442"/>
            </a:xfrm>
            <a:prstGeom prst="rect">
              <a:avLst/>
            </a:prstGeom>
            <a:solidFill>
              <a:srgbClr val="00FFFF"/>
            </a:solidFill>
            <a:ln w="38100">
              <a:noFill/>
              <a:miter lim="800000"/>
              <a:headEnd/>
              <a:tailEnd type="none" w="lg" len="lg"/>
            </a:ln>
            <a:effectLst/>
          </p:spPr>
          <p:txBody>
            <a:bodyPr wrap="none">
              <a:spAutoFit/>
            </a:bodyPr>
            <a:lstStyle/>
            <a:p>
              <a:pPr algn="l" eaLnBrk="1" hangingPunct="1"/>
              <a:r>
                <a:rPr lang="en-US" sz="2000">
                  <a:solidFill>
                    <a:schemeClr val="tx1"/>
                  </a:solidFill>
                  <a:latin typeface="Arial Unicode MS" pitchFamily="34" charset="-128"/>
                </a:rPr>
                <a:t>Quark-Parton Model </a:t>
              </a:r>
            </a:p>
            <a:p>
              <a:pPr algn="l" eaLnBrk="1" hangingPunct="1"/>
              <a:r>
                <a:rPr lang="en-US" sz="2000">
                  <a:solidFill>
                    <a:schemeClr val="tx1"/>
                  </a:solidFill>
                  <a:latin typeface="Arial Unicode MS" pitchFamily="34" charset="-128"/>
                </a:rPr>
                <a:t>expectation!</a:t>
              </a:r>
            </a:p>
          </p:txBody>
        </p:sp>
        <p:sp>
          <p:nvSpPr>
            <p:cNvPr id="1281049" name="Rectangle 25"/>
            <p:cNvSpPr>
              <a:spLocks noChangeArrowheads="1"/>
            </p:cNvSpPr>
            <p:nvPr/>
          </p:nvSpPr>
          <p:spPr bwMode="auto">
            <a:xfrm>
              <a:off x="2784" y="2976"/>
              <a:ext cx="2745" cy="442"/>
            </a:xfrm>
            <a:prstGeom prst="rect">
              <a:avLst/>
            </a:prstGeom>
            <a:solidFill>
              <a:srgbClr val="00FFFF"/>
            </a:solidFill>
            <a:ln w="9525" algn="ctr">
              <a:noFill/>
              <a:miter lim="800000"/>
              <a:headEnd/>
              <a:tailEnd/>
            </a:ln>
            <a:effectLst/>
          </p:spPr>
          <p:txBody>
            <a:bodyPr wrap="none" anchor="ctr">
              <a:spAutoFit/>
            </a:bodyPr>
            <a:lstStyle/>
            <a:p>
              <a:pPr algn="l"/>
              <a:r>
                <a:rPr lang="en-US" sz="2000" dirty="0">
                  <a:solidFill>
                    <a:schemeClr val="tx1"/>
                  </a:solidFill>
                  <a:latin typeface="Arial" charset="0"/>
                </a:rPr>
                <a:t>E130, Phys.Rev.Lett.51:1135 (1983) </a:t>
              </a:r>
            </a:p>
            <a:p>
              <a:pPr algn="l"/>
              <a:r>
                <a:rPr lang="en-US" sz="2000" dirty="0" smtClean="0">
                  <a:solidFill>
                    <a:schemeClr val="tx1"/>
                  </a:solidFill>
                  <a:latin typeface="Arial" charset="0"/>
                </a:rPr>
                <a:t>448 </a:t>
              </a:r>
              <a:r>
                <a:rPr lang="en-US" sz="2000" dirty="0">
                  <a:solidFill>
                    <a:schemeClr val="tx1"/>
                  </a:solidFill>
                  <a:latin typeface="Arial" charset="0"/>
                </a:rPr>
                <a:t>citations</a:t>
              </a:r>
              <a:r>
                <a:rPr lang="en-US" sz="1600" dirty="0">
                  <a:solidFill>
                    <a:schemeClr val="tx1"/>
                  </a:solidFill>
                  <a:latin typeface="Arial" charset="0"/>
                </a:rPr>
                <a:t>  </a:t>
              </a:r>
            </a:p>
          </p:txBody>
        </p:sp>
      </p:grpSp>
      <p:pic>
        <p:nvPicPr>
          <p:cNvPr id="1281050" name="Picture 26"/>
          <p:cNvPicPr>
            <a:picLocks noChangeAspect="1" noChangeArrowheads="1"/>
          </p:cNvPicPr>
          <p:nvPr/>
        </p:nvPicPr>
        <p:blipFill>
          <a:blip r:embed="rId9" cstate="print"/>
          <a:srcRect/>
          <a:stretch>
            <a:fillRect/>
          </a:stretch>
        </p:blipFill>
        <p:spPr bwMode="auto">
          <a:xfrm>
            <a:off x="2728913" y="2518230"/>
            <a:ext cx="6415087" cy="990600"/>
          </a:xfrm>
          <a:prstGeom prst="rect">
            <a:avLst/>
          </a:prstGeom>
          <a:noFill/>
          <a:ln w="9525">
            <a:solidFill>
              <a:schemeClr val="tx1"/>
            </a:solidFill>
            <a:miter lim="800000"/>
            <a:headEnd/>
            <a:tailEnd/>
          </a:ln>
          <a:effectLst/>
        </p:spPr>
      </p:pic>
      <p:sp>
        <p:nvSpPr>
          <p:cNvPr id="1281051" name="Oval 27"/>
          <p:cNvSpPr>
            <a:spLocks noChangeArrowheads="1"/>
          </p:cNvSpPr>
          <p:nvPr/>
        </p:nvSpPr>
        <p:spPr bwMode="auto">
          <a:xfrm>
            <a:off x="4137025" y="3157538"/>
            <a:ext cx="990600" cy="381000"/>
          </a:xfrm>
          <a:prstGeom prst="ellipse">
            <a:avLst/>
          </a:prstGeom>
          <a:noFill/>
          <a:ln w="25400">
            <a:solidFill>
              <a:srgbClr val="FF0000"/>
            </a:solidFill>
            <a:round/>
            <a:headEnd/>
            <a:tailEnd/>
          </a:ln>
          <a:effectLst/>
        </p:spPr>
        <p:txBody>
          <a:bodyPr wrap="none" anchor="ctr"/>
          <a:lstStyle/>
          <a:p>
            <a:endParaRPr lang="en-US"/>
          </a:p>
        </p:txBody>
      </p:sp>
      <p:sp>
        <p:nvSpPr>
          <p:cNvPr id="1281052" name="Oval 28"/>
          <p:cNvSpPr>
            <a:spLocks noChangeArrowheads="1"/>
          </p:cNvSpPr>
          <p:nvPr/>
        </p:nvSpPr>
        <p:spPr bwMode="auto">
          <a:xfrm>
            <a:off x="5410200" y="3155950"/>
            <a:ext cx="3733800" cy="381000"/>
          </a:xfrm>
          <a:prstGeom prst="ellipse">
            <a:avLst/>
          </a:prstGeom>
          <a:noFill/>
          <a:ln w="25400">
            <a:solidFill>
              <a:srgbClr val="FF0000"/>
            </a:solidFill>
            <a:round/>
            <a:headEnd/>
            <a:tailEnd/>
          </a:ln>
          <a:effectLst/>
        </p:spPr>
        <p:txBody>
          <a:bodyPr wrap="none" anchor="ctr"/>
          <a:lstStyle/>
          <a:p>
            <a:endParaRPr lang="en-US"/>
          </a:p>
        </p:txBody>
      </p:sp>
      <p:sp>
        <p:nvSpPr>
          <p:cNvPr id="1281053" name="Text Box 29"/>
          <p:cNvSpPr txBox="1">
            <a:spLocks noChangeArrowheads="1"/>
          </p:cNvSpPr>
          <p:nvPr/>
        </p:nvSpPr>
        <p:spPr bwMode="auto">
          <a:xfrm>
            <a:off x="4267200" y="3733800"/>
            <a:ext cx="4673600" cy="457200"/>
          </a:xfrm>
          <a:prstGeom prst="rect">
            <a:avLst/>
          </a:prstGeom>
          <a:noFill/>
          <a:ln w="9525">
            <a:noFill/>
            <a:miter lim="800000"/>
            <a:headEnd/>
            <a:tailEnd/>
          </a:ln>
          <a:effectLst/>
        </p:spPr>
        <p:txBody>
          <a:bodyPr wrap="none">
            <a:spAutoFit/>
          </a:bodyPr>
          <a:lstStyle/>
          <a:p>
            <a:r>
              <a:rPr lang="en-US" dirty="0" smtClean="0">
                <a:solidFill>
                  <a:srgbClr val="FF0000"/>
                </a:solidFill>
              </a:rPr>
              <a:t>These </a:t>
            </a:r>
            <a:r>
              <a:rPr lang="en-US" dirty="0">
                <a:solidFill>
                  <a:srgbClr val="FF0000"/>
                </a:solidFill>
              </a:rPr>
              <a:t>haven’t been easy to measure!</a:t>
            </a:r>
          </a:p>
        </p:txBody>
      </p:sp>
      <p:sp>
        <p:nvSpPr>
          <p:cNvPr id="1281054" name="Oval 30"/>
          <p:cNvSpPr>
            <a:spLocks noChangeArrowheads="1"/>
          </p:cNvSpPr>
          <p:nvPr/>
        </p:nvSpPr>
        <p:spPr bwMode="auto">
          <a:xfrm>
            <a:off x="6934200" y="1622425"/>
            <a:ext cx="762000" cy="457200"/>
          </a:xfrm>
          <a:prstGeom prst="ellipse">
            <a:avLst/>
          </a:prstGeom>
          <a:noFill/>
          <a:ln w="25400">
            <a:solidFill>
              <a:srgbClr val="FF0000"/>
            </a:solidFill>
            <a:round/>
            <a:headEnd/>
            <a:tailEnd/>
          </a:ln>
          <a:effectLst/>
        </p:spPr>
        <p:txBody>
          <a:bodyPr wrap="none" anchor="ctr"/>
          <a:lstStyle/>
          <a:p>
            <a:endParaRPr lang="en-US"/>
          </a:p>
        </p:txBody>
      </p:sp>
      <p:sp>
        <p:nvSpPr>
          <p:cNvPr id="1281055" name="Oval 31"/>
          <p:cNvSpPr>
            <a:spLocks noChangeArrowheads="1"/>
          </p:cNvSpPr>
          <p:nvPr/>
        </p:nvSpPr>
        <p:spPr bwMode="auto">
          <a:xfrm>
            <a:off x="7870825" y="1601788"/>
            <a:ext cx="762000" cy="609600"/>
          </a:xfrm>
          <a:prstGeom prst="ellipse">
            <a:avLst/>
          </a:prstGeom>
          <a:noFill/>
          <a:ln w="25400">
            <a:solidFill>
              <a:srgbClr val="FF0000"/>
            </a:solidFill>
            <a:round/>
            <a:headEnd/>
            <a:tailEnd/>
          </a:ln>
          <a:effectLst/>
        </p:spPr>
        <p:txBody>
          <a:bodyPr wrap="none" anchor="ctr"/>
          <a:lstStyle/>
          <a:p>
            <a:endParaRPr lang="en-US"/>
          </a:p>
        </p:txBody>
      </p:sp>
      <p:sp>
        <p:nvSpPr>
          <p:cNvPr id="32" name="Slide Number Placeholder 31"/>
          <p:cNvSpPr>
            <a:spLocks noGrp="1"/>
          </p:cNvSpPr>
          <p:nvPr>
            <p:ph type="sldNum" sz="quarter" idx="12"/>
          </p:nvPr>
        </p:nvSpPr>
        <p:spPr/>
        <p:txBody>
          <a:bodyPr/>
          <a:lstStyle/>
          <a:p>
            <a:fld id="{9CCA4942-7CEE-491C-9F3A-ADE7BC2C4973}" type="slidenum">
              <a:rPr lang="en-US" smtClean="0"/>
              <a:pPr/>
              <a:t>22</a:t>
            </a:fld>
            <a:endParaRPr lang="en-US"/>
          </a:p>
        </p:txBody>
      </p:sp>
    </p:spTree>
    <p:extLst>
      <p:ext uri="{BB962C8B-B14F-4D97-AF65-F5344CB8AC3E}">
        <p14:creationId xmlns:p14="http://schemas.microsoft.com/office/powerpoint/2010/main" val="90208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281045"/>
                                        </p:tgtEl>
                                      </p:cBhvr>
                                    </p:animEffect>
                                    <p:set>
                                      <p:cBhvr>
                                        <p:cTn id="7" dur="1" fill="hold">
                                          <p:stCondLst>
                                            <p:cond delay="499"/>
                                          </p:stCondLst>
                                        </p:cTn>
                                        <p:tgtEl>
                                          <p:spTgt spid="1281045"/>
                                        </p:tgtEl>
                                        <p:attrNameLst>
                                          <p:attrName>style.visibility</p:attrName>
                                        </p:attrNameLst>
                                      </p:cBhvr>
                                      <p:to>
                                        <p:strVal val="hidden"/>
                                      </p:to>
                                    </p:se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281038"/>
                                        </p:tgtEl>
                                        <p:attrNameLst>
                                          <p:attrName>style.visibility</p:attrName>
                                        </p:attrNameLst>
                                      </p:cBhvr>
                                      <p:to>
                                        <p:strVal val="visible"/>
                                      </p:to>
                                    </p:set>
                                    <p:animEffect transition="in" filter="blinds(horizontal)">
                                      <p:cBhvr>
                                        <p:cTn id="11" dur="500"/>
                                        <p:tgtEl>
                                          <p:spTgt spid="1281038"/>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1281037"/>
                                        </p:tgtEl>
                                        <p:attrNameLst>
                                          <p:attrName>style.visibility</p:attrName>
                                        </p:attrNameLst>
                                      </p:cBhvr>
                                      <p:to>
                                        <p:strVal val="visible"/>
                                      </p:to>
                                    </p:set>
                                    <p:animEffect transition="in" filter="blinds(horizontal)">
                                      <p:cBhvr>
                                        <p:cTn id="14" dur="500"/>
                                        <p:tgtEl>
                                          <p:spTgt spid="1281037"/>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281039"/>
                                        </p:tgtEl>
                                        <p:attrNameLst>
                                          <p:attrName>style.visibility</p:attrName>
                                        </p:attrNameLst>
                                      </p:cBhvr>
                                      <p:to>
                                        <p:strVal val="visible"/>
                                      </p:to>
                                    </p:set>
                                    <p:animEffect transition="in" filter="blinds(horizontal)">
                                      <p:cBhvr>
                                        <p:cTn id="17" dur="500"/>
                                        <p:tgtEl>
                                          <p:spTgt spid="1281039"/>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281035"/>
                                        </p:tgtEl>
                                        <p:attrNameLst>
                                          <p:attrName>style.visibility</p:attrName>
                                        </p:attrNameLst>
                                      </p:cBhvr>
                                      <p:to>
                                        <p:strVal val="visible"/>
                                      </p:to>
                                    </p:set>
                                    <p:animEffect transition="in" filter="blinds(horizontal)">
                                      <p:cBhvr>
                                        <p:cTn id="20" dur="500"/>
                                        <p:tgtEl>
                                          <p:spTgt spid="1281035"/>
                                        </p:tgtEl>
                                      </p:cBhvr>
                                    </p:animEffect>
                                  </p:childTnLst>
                                </p:cTn>
                              </p:par>
                              <p:par>
                                <p:cTn id="21" presetID="3" presetClass="entr" presetSubtype="10" fill="hold" nodeType="withEffect">
                                  <p:stCondLst>
                                    <p:cond delay="0"/>
                                  </p:stCondLst>
                                  <p:childTnLst>
                                    <p:set>
                                      <p:cBhvr>
                                        <p:cTn id="22" dur="1" fill="hold">
                                          <p:stCondLst>
                                            <p:cond delay="0"/>
                                          </p:stCondLst>
                                        </p:cTn>
                                        <p:tgtEl>
                                          <p:spTgt spid="1281028">
                                            <p:txEl>
                                              <p:pRg st="1" end="1"/>
                                            </p:txEl>
                                          </p:spTgt>
                                        </p:tgtEl>
                                        <p:attrNameLst>
                                          <p:attrName>style.visibility</p:attrName>
                                        </p:attrNameLst>
                                      </p:cBhvr>
                                      <p:to>
                                        <p:strVal val="visible"/>
                                      </p:to>
                                    </p:set>
                                    <p:animEffect transition="in" filter="blinds(horizontal)">
                                      <p:cBhvr>
                                        <p:cTn id="23" dur="500"/>
                                        <p:tgtEl>
                                          <p:spTgt spid="1281028">
                                            <p:txEl>
                                              <p:pRg st="1" end="1"/>
                                            </p:txEl>
                                          </p:spTgt>
                                        </p:tgtEl>
                                      </p:cBhvr>
                                    </p:animEffect>
                                  </p:childTnLst>
                                </p:cTn>
                              </p:par>
                            </p:childTnLst>
                          </p:cTn>
                        </p:par>
                        <p:par>
                          <p:cTn id="24" fill="hold">
                            <p:stCondLst>
                              <p:cond delay="1000"/>
                            </p:stCondLst>
                            <p:childTnLst>
                              <p:par>
                                <p:cTn id="25" presetID="3" presetClass="entr" presetSubtype="10" fill="hold" grpId="0" nodeType="afterEffect">
                                  <p:stCondLst>
                                    <p:cond delay="0"/>
                                  </p:stCondLst>
                                  <p:childTnLst>
                                    <p:set>
                                      <p:cBhvr>
                                        <p:cTn id="26" dur="1" fill="hold">
                                          <p:stCondLst>
                                            <p:cond delay="0"/>
                                          </p:stCondLst>
                                        </p:cTn>
                                        <p:tgtEl>
                                          <p:spTgt spid="1281041"/>
                                        </p:tgtEl>
                                        <p:attrNameLst>
                                          <p:attrName>style.visibility</p:attrName>
                                        </p:attrNameLst>
                                      </p:cBhvr>
                                      <p:to>
                                        <p:strVal val="visible"/>
                                      </p:to>
                                    </p:set>
                                    <p:animEffect transition="in" filter="blinds(horizontal)">
                                      <p:cBhvr>
                                        <p:cTn id="27" dur="500"/>
                                        <p:tgtEl>
                                          <p:spTgt spid="1281041"/>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281040"/>
                                        </p:tgtEl>
                                        <p:attrNameLst>
                                          <p:attrName>style.visibility</p:attrName>
                                        </p:attrNameLst>
                                      </p:cBhvr>
                                      <p:to>
                                        <p:strVal val="visible"/>
                                      </p:to>
                                    </p:set>
                                    <p:animEffect transition="in" filter="blinds(horizontal)">
                                      <p:cBhvr>
                                        <p:cTn id="30" dur="500"/>
                                        <p:tgtEl>
                                          <p:spTgt spid="1281040"/>
                                        </p:tgtEl>
                                      </p:cBhvr>
                                    </p:animEffect>
                                  </p:childTnLst>
                                </p:cTn>
                              </p:par>
                              <p:par>
                                <p:cTn id="31" presetID="2" presetClass="entr" presetSubtype="4" fill="hold" nodeType="withEffect">
                                  <p:stCondLst>
                                    <p:cond delay="0"/>
                                  </p:stCondLst>
                                  <p:childTnLst>
                                    <p:set>
                                      <p:cBhvr>
                                        <p:cTn id="32" dur="1" fill="hold">
                                          <p:stCondLst>
                                            <p:cond delay="0"/>
                                          </p:stCondLst>
                                        </p:cTn>
                                        <p:tgtEl>
                                          <p:spTgt spid="1281050"/>
                                        </p:tgtEl>
                                        <p:attrNameLst>
                                          <p:attrName>style.visibility</p:attrName>
                                        </p:attrNameLst>
                                      </p:cBhvr>
                                      <p:to>
                                        <p:strVal val="visible"/>
                                      </p:to>
                                    </p:set>
                                    <p:anim calcmode="lin" valueType="num">
                                      <p:cBhvr additive="base">
                                        <p:cTn id="33" dur="500" fill="hold"/>
                                        <p:tgtEl>
                                          <p:spTgt spid="1281050"/>
                                        </p:tgtEl>
                                        <p:attrNameLst>
                                          <p:attrName>ppt_x</p:attrName>
                                        </p:attrNameLst>
                                      </p:cBhvr>
                                      <p:tavLst>
                                        <p:tav tm="0">
                                          <p:val>
                                            <p:strVal val="#ppt_x"/>
                                          </p:val>
                                        </p:tav>
                                        <p:tav tm="100000">
                                          <p:val>
                                            <p:strVal val="#ppt_x"/>
                                          </p:val>
                                        </p:tav>
                                      </p:tavLst>
                                    </p:anim>
                                    <p:anim calcmode="lin" valueType="num">
                                      <p:cBhvr additive="base">
                                        <p:cTn id="34" dur="500" fill="hold"/>
                                        <p:tgtEl>
                                          <p:spTgt spid="1281050"/>
                                        </p:tgtEl>
                                        <p:attrNameLst>
                                          <p:attrName>ppt_y</p:attrName>
                                        </p:attrNameLst>
                                      </p:cBhvr>
                                      <p:tavLst>
                                        <p:tav tm="0">
                                          <p:val>
                                            <p:strVal val="1+#ppt_h/2"/>
                                          </p:val>
                                        </p:tav>
                                        <p:tav tm="100000">
                                          <p:val>
                                            <p:strVal val="#ppt_y"/>
                                          </p:val>
                                        </p:tav>
                                      </p:tavLst>
                                    </p:anim>
                                  </p:childTnLst>
                                </p:cTn>
                              </p:par>
                            </p:childTnLst>
                          </p:cTn>
                        </p:par>
                        <p:par>
                          <p:cTn id="35" fill="hold">
                            <p:stCondLst>
                              <p:cond delay="1500"/>
                            </p:stCondLst>
                            <p:childTnLst>
                              <p:par>
                                <p:cTn id="36" presetID="8" presetClass="entr" presetSubtype="16" fill="hold" grpId="0" nodeType="afterEffect">
                                  <p:stCondLst>
                                    <p:cond delay="1500"/>
                                  </p:stCondLst>
                                  <p:childTnLst>
                                    <p:set>
                                      <p:cBhvr>
                                        <p:cTn id="37" dur="1" fill="hold">
                                          <p:stCondLst>
                                            <p:cond delay="0"/>
                                          </p:stCondLst>
                                        </p:cTn>
                                        <p:tgtEl>
                                          <p:spTgt spid="1281051"/>
                                        </p:tgtEl>
                                        <p:attrNameLst>
                                          <p:attrName>style.visibility</p:attrName>
                                        </p:attrNameLst>
                                      </p:cBhvr>
                                      <p:to>
                                        <p:strVal val="visible"/>
                                      </p:to>
                                    </p:set>
                                    <p:animEffect transition="in" filter="diamond(in)">
                                      <p:cBhvr>
                                        <p:cTn id="38" dur="2000"/>
                                        <p:tgtEl>
                                          <p:spTgt spid="1281051"/>
                                        </p:tgtEl>
                                      </p:cBhvr>
                                    </p:animEffect>
                                  </p:childTnLst>
                                </p:cTn>
                              </p:par>
                              <p:par>
                                <p:cTn id="39" presetID="8" presetClass="entr" presetSubtype="16" fill="hold" grpId="0" nodeType="withEffect">
                                  <p:stCondLst>
                                    <p:cond delay="1500"/>
                                  </p:stCondLst>
                                  <p:childTnLst>
                                    <p:set>
                                      <p:cBhvr>
                                        <p:cTn id="40" dur="1" fill="hold">
                                          <p:stCondLst>
                                            <p:cond delay="0"/>
                                          </p:stCondLst>
                                        </p:cTn>
                                        <p:tgtEl>
                                          <p:spTgt spid="1281052"/>
                                        </p:tgtEl>
                                        <p:attrNameLst>
                                          <p:attrName>style.visibility</p:attrName>
                                        </p:attrNameLst>
                                      </p:cBhvr>
                                      <p:to>
                                        <p:strVal val="visible"/>
                                      </p:to>
                                    </p:set>
                                    <p:animEffect transition="in" filter="diamond(in)">
                                      <p:cBhvr>
                                        <p:cTn id="41" dur="2000"/>
                                        <p:tgtEl>
                                          <p:spTgt spid="1281052"/>
                                        </p:tgtEl>
                                      </p:cBhvr>
                                    </p:animEffect>
                                  </p:childTnLst>
                                </p:cTn>
                              </p:par>
                              <p:par>
                                <p:cTn id="42" presetID="8" presetClass="entr" presetSubtype="16" fill="hold" grpId="0" nodeType="withEffect">
                                  <p:stCondLst>
                                    <p:cond delay="1500"/>
                                  </p:stCondLst>
                                  <p:childTnLst>
                                    <p:set>
                                      <p:cBhvr>
                                        <p:cTn id="43" dur="1" fill="hold">
                                          <p:stCondLst>
                                            <p:cond delay="0"/>
                                          </p:stCondLst>
                                        </p:cTn>
                                        <p:tgtEl>
                                          <p:spTgt spid="1281053"/>
                                        </p:tgtEl>
                                        <p:attrNameLst>
                                          <p:attrName>style.visibility</p:attrName>
                                        </p:attrNameLst>
                                      </p:cBhvr>
                                      <p:to>
                                        <p:strVal val="visible"/>
                                      </p:to>
                                    </p:set>
                                    <p:animEffect transition="in" filter="diamond(in)">
                                      <p:cBhvr>
                                        <p:cTn id="44" dur="2000"/>
                                        <p:tgtEl>
                                          <p:spTgt spid="1281053"/>
                                        </p:tgtEl>
                                      </p:cBhvr>
                                    </p:animEffect>
                                  </p:childTnLst>
                                </p:cTn>
                              </p:par>
                              <p:par>
                                <p:cTn id="45" presetID="8" presetClass="entr" presetSubtype="16" fill="hold" grpId="0" nodeType="withEffect">
                                  <p:stCondLst>
                                    <p:cond delay="1500"/>
                                  </p:stCondLst>
                                  <p:childTnLst>
                                    <p:set>
                                      <p:cBhvr>
                                        <p:cTn id="46" dur="1" fill="hold">
                                          <p:stCondLst>
                                            <p:cond delay="0"/>
                                          </p:stCondLst>
                                        </p:cTn>
                                        <p:tgtEl>
                                          <p:spTgt spid="1281054"/>
                                        </p:tgtEl>
                                        <p:attrNameLst>
                                          <p:attrName>style.visibility</p:attrName>
                                        </p:attrNameLst>
                                      </p:cBhvr>
                                      <p:to>
                                        <p:strVal val="visible"/>
                                      </p:to>
                                    </p:set>
                                    <p:animEffect transition="in" filter="diamond(in)">
                                      <p:cBhvr>
                                        <p:cTn id="47" dur="2000"/>
                                        <p:tgtEl>
                                          <p:spTgt spid="1281054"/>
                                        </p:tgtEl>
                                      </p:cBhvr>
                                    </p:animEffect>
                                  </p:childTnLst>
                                </p:cTn>
                              </p:par>
                              <p:par>
                                <p:cTn id="48" presetID="8" presetClass="entr" presetSubtype="16" fill="hold" grpId="0" nodeType="withEffect">
                                  <p:stCondLst>
                                    <p:cond delay="1500"/>
                                  </p:stCondLst>
                                  <p:childTnLst>
                                    <p:set>
                                      <p:cBhvr>
                                        <p:cTn id="49" dur="1" fill="hold">
                                          <p:stCondLst>
                                            <p:cond delay="0"/>
                                          </p:stCondLst>
                                        </p:cTn>
                                        <p:tgtEl>
                                          <p:spTgt spid="1281055"/>
                                        </p:tgtEl>
                                        <p:attrNameLst>
                                          <p:attrName>style.visibility</p:attrName>
                                        </p:attrNameLst>
                                      </p:cBhvr>
                                      <p:to>
                                        <p:strVal val="visible"/>
                                      </p:to>
                                    </p:set>
                                    <p:animEffect transition="in" filter="diamond(in)">
                                      <p:cBhvr>
                                        <p:cTn id="50" dur="2000"/>
                                        <p:tgtEl>
                                          <p:spTgt spid="1281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1035" grpId="0"/>
      <p:bldP spid="1281037" grpId="0"/>
      <p:bldP spid="1281038" grpId="0" animBg="1"/>
      <p:bldP spid="1281039" grpId="0" animBg="1"/>
      <p:bldP spid="1281040" grpId="0"/>
      <p:bldP spid="1281041" grpId="0" animBg="1"/>
      <p:bldP spid="1281051" grpId="0" animBg="1"/>
      <p:bldP spid="1281052" grpId="0" animBg="1"/>
      <p:bldP spid="1281053" grpId="0"/>
      <p:bldP spid="1281054" grpId="0" animBg="1"/>
      <p:bldP spid="128105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00" dirty="0" smtClean="0"/>
              <a:t>The Quest for </a:t>
            </a:r>
            <a:r>
              <a:rPr lang="en-US" sz="4200" dirty="0" smtClean="0">
                <a:latin typeface="Symbol" pitchFamily="18" charset="2"/>
              </a:rPr>
              <a:t>D</a:t>
            </a:r>
            <a:r>
              <a:rPr lang="en-US" sz="4200" dirty="0" smtClean="0"/>
              <a:t>G, the Gluon Spin Contribution to the Spin of the Proton</a:t>
            </a:r>
            <a:endParaRPr lang="en-US" sz="4200" dirty="0"/>
          </a:p>
        </p:txBody>
      </p:sp>
      <p:sp>
        <p:nvSpPr>
          <p:cNvPr id="3" name="Content Placeholder 2"/>
          <p:cNvSpPr>
            <a:spLocks noGrp="1"/>
          </p:cNvSpPr>
          <p:nvPr>
            <p:ph idx="1"/>
          </p:nvPr>
        </p:nvSpPr>
        <p:spPr>
          <a:xfrm>
            <a:off x="4800600" y="1524000"/>
            <a:ext cx="4114800" cy="4648200"/>
          </a:xfrm>
        </p:spPr>
        <p:txBody>
          <a:bodyPr/>
          <a:lstStyle/>
          <a:p>
            <a:r>
              <a:rPr lang="en-US" sz="2400" dirty="0" smtClean="0"/>
              <a:t>With experimental evidence indicating that only about 30% of the proton’s spin is due to the spin of the quarks, in the mid-1990s predictions for the integrated gluon spin contribution to proton spin ranged from 0.7 – 2.3!  </a:t>
            </a:r>
            <a:endParaRPr lang="en-US" sz="2200" dirty="0"/>
          </a:p>
          <a:p>
            <a:pPr lvl="1"/>
            <a:r>
              <a:rPr lang="en-US" sz="1800" dirty="0" smtClean="0"/>
              <a:t>Many models hypothesized large gluon spin contributions to screen the quark spin, but these would then require large orbital angular momentum in the opposite direction.</a:t>
            </a:r>
          </a:p>
          <a:p>
            <a:endParaRPr lang="en-US" sz="2400" dirty="0"/>
          </a:p>
        </p:txBody>
      </p:sp>
      <p:sp>
        <p:nvSpPr>
          <p:cNvPr id="4" name="Footer Placeholder 3"/>
          <p:cNvSpPr>
            <a:spLocks noGrp="1"/>
          </p:cNvSpPr>
          <p:nvPr>
            <p:ph type="ftr" sz="quarter" idx="11"/>
          </p:nvPr>
        </p:nvSpPr>
        <p:spPr/>
        <p:txBody>
          <a:bodyPr/>
          <a:lstStyle/>
          <a:p>
            <a:r>
              <a:rPr lang="en-US" smtClean="0"/>
              <a:t>C. Aidala, Wayne State, January 30, 2013</a:t>
            </a:r>
            <a:endParaRPr lang="en-US" dirty="0"/>
          </a:p>
        </p:txBody>
      </p:sp>
      <p:sp>
        <p:nvSpPr>
          <p:cNvPr id="5" name="Slide Number Placeholder 4"/>
          <p:cNvSpPr>
            <a:spLocks noGrp="1"/>
          </p:cNvSpPr>
          <p:nvPr>
            <p:ph type="sldNum" sz="quarter" idx="12"/>
          </p:nvPr>
        </p:nvSpPr>
        <p:spPr/>
        <p:txBody>
          <a:bodyPr/>
          <a:lstStyle/>
          <a:p>
            <a:fld id="{A1B2F28F-00F2-40AE-BCF8-CDCE0F0AA4B9}" type="slidenum">
              <a:rPr lang="en-US" smtClean="0"/>
              <a:pPr/>
              <a:t>23</a:t>
            </a:fld>
            <a:endParaRPr lang="en-US" dirty="0"/>
          </a:p>
        </p:txBody>
      </p:sp>
      <p:pic>
        <p:nvPicPr>
          <p:cNvPr id="1415170" name="Picture 2"/>
          <p:cNvPicPr>
            <a:picLocks noChangeAspect="1" noChangeArrowheads="1"/>
          </p:cNvPicPr>
          <p:nvPr/>
        </p:nvPicPr>
        <p:blipFill>
          <a:blip r:embed="rId2" cstate="print"/>
          <a:srcRect/>
          <a:stretch>
            <a:fillRect/>
          </a:stretch>
        </p:blipFill>
        <p:spPr bwMode="auto">
          <a:xfrm>
            <a:off x="304800" y="1295400"/>
            <a:ext cx="4514850" cy="516728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4866" name="Rectangle 2"/>
          <p:cNvSpPr>
            <a:spLocks noGrp="1" noChangeArrowheads="1"/>
          </p:cNvSpPr>
          <p:nvPr>
            <p:ph type="title"/>
          </p:nvPr>
        </p:nvSpPr>
        <p:spPr/>
        <p:txBody>
          <a:bodyPr/>
          <a:lstStyle/>
          <a:p>
            <a:r>
              <a:rPr lang="en-US" sz="3400" dirty="0" smtClean="0"/>
              <a:t>Latest RHIC Data and Present </a:t>
            </a:r>
            <a:r>
              <a:rPr lang="en-US" sz="3400" dirty="0"/>
              <a:t>Status of  </a:t>
            </a:r>
            <a:r>
              <a:rPr lang="en-US" sz="3400" dirty="0" smtClean="0">
                <a:latin typeface="Symbol" pitchFamily="18" charset="2"/>
              </a:rPr>
              <a:t>D</a:t>
            </a:r>
            <a:r>
              <a:rPr lang="en-US" sz="3400" dirty="0" smtClean="0"/>
              <a:t>G</a:t>
            </a:r>
            <a:endParaRPr lang="en-US" sz="3400" dirty="0"/>
          </a:p>
        </p:txBody>
      </p:sp>
      <p:sp>
        <p:nvSpPr>
          <p:cNvPr id="1444867" name="Rectangle 3"/>
          <p:cNvSpPr>
            <a:spLocks noGrp="1" noChangeArrowheads="1"/>
          </p:cNvSpPr>
          <p:nvPr>
            <p:ph idx="1"/>
          </p:nvPr>
        </p:nvSpPr>
        <p:spPr>
          <a:xfrm>
            <a:off x="4572000" y="1066800"/>
            <a:ext cx="4343400" cy="4495800"/>
          </a:xfrm>
        </p:spPr>
        <p:txBody>
          <a:bodyPr/>
          <a:lstStyle/>
          <a:p>
            <a:r>
              <a:rPr lang="en-US" sz="2200" dirty="0" smtClean="0"/>
              <a:t>Clear non-zero asymmetry (finally!) measured in helicity-dependent jet production at STAR from data taken in 2009!</a:t>
            </a:r>
          </a:p>
          <a:p>
            <a:r>
              <a:rPr lang="en-US" sz="2200" dirty="0" smtClean="0"/>
              <a:t>PHENIX results from helicity-dependent pion production consistent</a:t>
            </a:r>
          </a:p>
        </p:txBody>
      </p:sp>
      <p:sp>
        <p:nvSpPr>
          <p:cNvPr id="12" name="Footer Placeholder 4"/>
          <p:cNvSpPr>
            <a:spLocks noGrp="1"/>
          </p:cNvSpPr>
          <p:nvPr>
            <p:ph type="ftr" sz="quarter" idx="11"/>
          </p:nvPr>
        </p:nvSpPr>
        <p:spPr/>
        <p:txBody>
          <a:bodyPr/>
          <a:lstStyle/>
          <a:p>
            <a:r>
              <a:rPr lang="en-US" smtClean="0"/>
              <a:t>C. Aidala, Wayne State, January 30, 2013</a:t>
            </a:r>
            <a:endParaRPr lang="en-US"/>
          </a:p>
        </p:txBody>
      </p:sp>
      <p:sp>
        <p:nvSpPr>
          <p:cNvPr id="14" name="Slide Number Placeholder 13"/>
          <p:cNvSpPr>
            <a:spLocks noGrp="1"/>
          </p:cNvSpPr>
          <p:nvPr>
            <p:ph type="sldNum" sz="quarter" idx="12"/>
          </p:nvPr>
        </p:nvSpPr>
        <p:spPr/>
        <p:txBody>
          <a:bodyPr/>
          <a:lstStyle/>
          <a:p>
            <a:fld id="{9CCA4942-7CEE-491C-9F3A-ADE7BC2C4973}" type="slidenum">
              <a:rPr lang="en-US" smtClean="0"/>
              <a:pPr/>
              <a:t>24</a:t>
            </a:fld>
            <a:endParaRPr lang="en-US" dirty="0"/>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84717"/>
            <a:ext cx="4419600" cy="3705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947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066800"/>
            <a:ext cx="4105275" cy="3735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38"/>
          <p:cNvGrpSpPr>
            <a:grpSpLocks/>
          </p:cNvGrpSpPr>
          <p:nvPr/>
        </p:nvGrpSpPr>
        <p:grpSpPr bwMode="auto">
          <a:xfrm>
            <a:off x="152400" y="4876800"/>
            <a:ext cx="1524000" cy="990600"/>
            <a:chOff x="2640" y="912"/>
            <a:chExt cx="864" cy="528"/>
          </a:xfrm>
        </p:grpSpPr>
        <p:sp>
          <p:nvSpPr>
            <p:cNvPr id="17" name="AutoShape 39"/>
            <p:cNvSpPr>
              <a:spLocks noChangeArrowheads="1"/>
            </p:cNvSpPr>
            <p:nvPr/>
          </p:nvSpPr>
          <p:spPr bwMode="auto">
            <a:xfrm>
              <a:off x="2640" y="912"/>
              <a:ext cx="601" cy="528"/>
            </a:xfrm>
            <a:prstGeom prst="star5">
              <a:avLst/>
            </a:prstGeom>
            <a:solidFill>
              <a:srgbClr val="FF0000"/>
            </a:solidFill>
            <a:ln w="9525">
              <a:solidFill>
                <a:srgbClr val="000080"/>
              </a:solidFill>
              <a:miter lim="800000"/>
              <a:headEnd type="none" w="sm" len="sm"/>
              <a:tailEnd type="none" w="sm" len="sm"/>
            </a:ln>
            <a:effectLst/>
          </p:spPr>
          <p:txBody>
            <a:bodyPr wrap="none" anchor="ctr"/>
            <a:lstStyle/>
            <a:p>
              <a:endParaRPr lang="en-US" sz="2400" b="1" i="1">
                <a:cs typeface="Arial" pitchFamily="34" charset="0"/>
              </a:endParaRPr>
            </a:p>
          </p:txBody>
        </p:sp>
        <p:sp>
          <p:nvSpPr>
            <p:cNvPr id="18" name="Text Box 40"/>
            <p:cNvSpPr txBox="1">
              <a:spLocks noChangeArrowheads="1"/>
            </p:cNvSpPr>
            <p:nvPr/>
          </p:nvSpPr>
          <p:spPr bwMode="auto">
            <a:xfrm>
              <a:off x="2852" y="1057"/>
              <a:ext cx="652" cy="243"/>
            </a:xfrm>
            <a:prstGeom prst="rect">
              <a:avLst/>
            </a:prstGeom>
            <a:noFill/>
            <a:ln w="12700">
              <a:noFill/>
              <a:miter lim="800000"/>
              <a:headEnd type="none" w="sm" len="sm"/>
              <a:tailEnd type="none" w="sm" len="sm"/>
            </a:ln>
            <a:effectLst/>
          </p:spPr>
          <p:txBody>
            <a:bodyPr>
              <a:spAutoFit/>
            </a:bodyPr>
            <a:lstStyle/>
            <a:p>
              <a:r>
                <a:rPr lang="en-US" sz="2400" b="1" i="1" dirty="0">
                  <a:solidFill>
                    <a:srgbClr val="1C0E81"/>
                  </a:solidFill>
                  <a:effectLst>
                    <a:outerShdw blurRad="38100" dist="38100" dir="2700000" algn="tl">
                      <a:srgbClr val="FFFFFF"/>
                    </a:outerShdw>
                  </a:effectLst>
                  <a:latin typeface="Helvetica"/>
                  <a:cs typeface="Arial" pitchFamily="34" charset="0"/>
                </a:rPr>
                <a:t>STAR</a:t>
              </a:r>
            </a:p>
          </p:txBody>
        </p:sp>
      </p:grpSp>
      <p:pic>
        <p:nvPicPr>
          <p:cNvPr id="19" name="Picture 76" descr="PHENIX big logo"/>
          <p:cNvPicPr>
            <a:picLocks noChangeAspect="1" noChangeArrowheads="1"/>
          </p:cNvPicPr>
          <p:nvPr/>
        </p:nvPicPr>
        <p:blipFill>
          <a:blip r:embed="rId5" cstate="print"/>
          <a:srcRect/>
          <a:stretch>
            <a:fillRect/>
          </a:stretch>
        </p:blipFill>
        <p:spPr bwMode="auto">
          <a:xfrm>
            <a:off x="1143000" y="5707359"/>
            <a:ext cx="1659192" cy="541041"/>
          </a:xfrm>
          <a:prstGeom prst="rect">
            <a:avLst/>
          </a:prstGeom>
          <a:noFill/>
        </p:spPr>
      </p:pic>
      <p:sp>
        <p:nvSpPr>
          <p:cNvPr id="2" name="Rectangle 1"/>
          <p:cNvSpPr/>
          <p:nvPr/>
        </p:nvSpPr>
        <p:spPr>
          <a:xfrm>
            <a:off x="2743200" y="4909458"/>
            <a:ext cx="6086475" cy="1508105"/>
          </a:xfrm>
          <a:prstGeom prst="rect">
            <a:avLst/>
          </a:prstGeom>
        </p:spPr>
        <p:txBody>
          <a:bodyPr wrap="square">
            <a:spAutoFit/>
          </a:bodyPr>
          <a:lstStyle/>
          <a:p>
            <a:r>
              <a:rPr lang="en-US" sz="2300" dirty="0"/>
              <a:t>de Florian et al., </a:t>
            </a:r>
            <a:r>
              <a:rPr lang="en-US" sz="2300" dirty="0" smtClean="0"/>
              <a:t>2008 : First </a:t>
            </a:r>
            <a:r>
              <a:rPr lang="en-US" sz="2300" dirty="0"/>
              <a:t>global NLO </a:t>
            </a:r>
            <a:r>
              <a:rPr lang="en-US" sz="2300" dirty="0" err="1"/>
              <a:t>pQCD</a:t>
            </a:r>
            <a:r>
              <a:rPr lang="en-US" sz="2300" dirty="0"/>
              <a:t> analysis to include </a:t>
            </a:r>
            <a:r>
              <a:rPr lang="en-US" sz="2300" i="1" dirty="0"/>
              <a:t>inclusive DIS, semi-inclusive DIS, and RHIC </a:t>
            </a:r>
            <a:r>
              <a:rPr lang="en-US" sz="2300" i="1" dirty="0" err="1"/>
              <a:t>p+p</a:t>
            </a:r>
            <a:r>
              <a:rPr lang="en-US" sz="2300" i="1" dirty="0"/>
              <a:t> data</a:t>
            </a:r>
            <a:r>
              <a:rPr lang="en-US" sz="2300" dirty="0"/>
              <a:t> (200 and 62.4 GeV) on equal </a:t>
            </a:r>
            <a:r>
              <a:rPr lang="en-US" sz="2300" dirty="0" smtClean="0"/>
              <a:t>footing.  2012 update on </a:t>
            </a:r>
            <a:r>
              <a:rPr lang="en-US" sz="2300" dirty="0" smtClean="0">
                <a:latin typeface="Symbol" pitchFamily="18" charset="2"/>
              </a:rPr>
              <a:t>D</a:t>
            </a:r>
            <a:r>
              <a:rPr lang="en-US" sz="2300" dirty="0" smtClean="0"/>
              <a:t>G shown here.</a:t>
            </a:r>
            <a:endParaRPr lang="en-US" sz="2300" dirty="0"/>
          </a:p>
        </p:txBody>
      </p:sp>
      <p:sp>
        <p:nvSpPr>
          <p:cNvPr id="3" name="TextBox 2"/>
          <p:cNvSpPr txBox="1"/>
          <p:nvPr/>
        </p:nvSpPr>
        <p:spPr>
          <a:xfrm>
            <a:off x="304800" y="1447800"/>
            <a:ext cx="4419600" cy="3046988"/>
          </a:xfrm>
          <a:prstGeom prst="rect">
            <a:avLst/>
          </a:prstGeom>
          <a:noFill/>
        </p:spPr>
        <p:txBody>
          <a:bodyPr wrap="square" rtlCol="0">
            <a:spAutoFit/>
          </a:bodyPr>
          <a:lstStyle/>
          <a:p>
            <a:pPr algn="l"/>
            <a:r>
              <a:rPr lang="en-US" dirty="0" smtClean="0"/>
              <a:t>Best fit gives gluon spin contribution of only ~30%, not enough!  </a:t>
            </a:r>
          </a:p>
          <a:p>
            <a:pPr marL="342900" indent="-342900" algn="l">
              <a:buFontTx/>
              <a:buChar char="-"/>
            </a:pPr>
            <a:r>
              <a:rPr lang="en-US" dirty="0" smtClean="0"/>
              <a:t>Possible larger contributions from lower (unmeasured) momentum fractions?? </a:t>
            </a:r>
          </a:p>
          <a:p>
            <a:pPr marL="342900" indent="-342900" algn="l">
              <a:buFontTx/>
              <a:buChar char="-"/>
            </a:pPr>
            <a:r>
              <a:rPr lang="en-US" dirty="0" smtClean="0"/>
              <a:t> Or: Significant orbital angular momentum contributions?</a:t>
            </a:r>
            <a:endParaRPr lang="en-US" dirty="0"/>
          </a:p>
        </p:txBody>
      </p:sp>
      <p:sp>
        <p:nvSpPr>
          <p:cNvPr id="21" name="Text Box 8"/>
          <p:cNvSpPr txBox="1">
            <a:spLocks noChangeArrowheads="1"/>
          </p:cNvSpPr>
          <p:nvPr/>
        </p:nvSpPr>
        <p:spPr bwMode="auto">
          <a:xfrm>
            <a:off x="609600" y="2057400"/>
            <a:ext cx="7848600" cy="1477328"/>
          </a:xfrm>
          <a:prstGeom prst="rect">
            <a:avLst/>
          </a:prstGeom>
          <a:solidFill>
            <a:srgbClr val="00FFFF"/>
          </a:solidFill>
          <a:ln w="9525">
            <a:solidFill>
              <a:schemeClr val="tx1"/>
            </a:solidFill>
            <a:miter lim="800000"/>
            <a:headEnd/>
            <a:tailEnd/>
          </a:ln>
          <a:effectLst/>
        </p:spPr>
        <p:txBody>
          <a:bodyPr>
            <a:spAutoFit/>
          </a:bodyPr>
          <a:lstStyle/>
          <a:p>
            <a:r>
              <a:rPr lang="en-US" sz="3000" i="1" dirty="0" smtClean="0">
                <a:solidFill>
                  <a:schemeClr val="tx1"/>
                </a:solidFill>
              </a:rPr>
              <a:t>Need </a:t>
            </a:r>
            <a:r>
              <a:rPr lang="en-US" sz="3000" i="1" dirty="0">
                <a:solidFill>
                  <a:schemeClr val="tx1"/>
                </a:solidFill>
              </a:rPr>
              <a:t>to </a:t>
            </a:r>
            <a:r>
              <a:rPr lang="en-US" sz="3000" i="1" dirty="0" smtClean="0">
                <a:solidFill>
                  <a:schemeClr val="tx1"/>
                </a:solidFill>
              </a:rPr>
              <a:t>understand better how to measure orbital angular momentum!  </a:t>
            </a:r>
          </a:p>
          <a:p>
            <a:r>
              <a:rPr lang="en-US" sz="3000" i="1" dirty="0" smtClean="0">
                <a:solidFill>
                  <a:schemeClr val="tx1"/>
                </a:solidFill>
              </a:rPr>
              <a:t>(And exact interpretation of measurements!!)</a:t>
            </a:r>
            <a:endParaRPr lang="en-US" sz="3000" i="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94754"/>
                                        </p:tgtEl>
                                        <p:attrNameLst>
                                          <p:attrName>style.visibility</p:attrName>
                                        </p:attrNameLst>
                                      </p:cBhvr>
                                      <p:to>
                                        <p:strVal val="visible"/>
                                      </p:to>
                                    </p:set>
                                    <p:animEffect transition="in" filter="wipe(down)">
                                      <p:cBhvr>
                                        <p:cTn id="7" dur="500"/>
                                        <p:tgtEl>
                                          <p:spTgt spid="199475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nodeType="clickEffect">
                                  <p:stCondLst>
                                    <p:cond delay="0"/>
                                  </p:stCondLst>
                                  <p:childTnLst>
                                    <p:animEffect transition="out" filter="wipe(down)">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16"/>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19"/>
                                        </p:tgtEl>
                                        <p:attrNameLst>
                                          <p:attrName>style.visibility</p:attrName>
                                        </p:attrNameLst>
                                      </p:cBhvr>
                                      <p:to>
                                        <p:strVal val="hidden"/>
                                      </p:to>
                                    </p:set>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ppt_x"/>
                                          </p:val>
                                        </p:tav>
                                        <p:tav tm="100000">
                                          <p:val>
                                            <p:strVal val="#ppt_x"/>
                                          </p:val>
                                        </p:tav>
                                      </p:tavLst>
                                    </p:anim>
                                    <p:anim calcmode="lin" valueType="num">
                                      <p:cBhvr additive="base">
                                        <p:cTn id="2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ooter Placeholder 4"/>
          <p:cNvSpPr>
            <a:spLocks noGrp="1"/>
          </p:cNvSpPr>
          <p:nvPr>
            <p:ph type="ftr" sz="quarter" idx="11"/>
          </p:nvPr>
        </p:nvSpPr>
        <p:spPr/>
        <p:txBody>
          <a:bodyPr/>
          <a:lstStyle/>
          <a:p>
            <a:r>
              <a:rPr lang="en-US" smtClean="0"/>
              <a:t>C. Aidala, Wayne State, January 30, 2013</a:t>
            </a:r>
            <a:endParaRPr lang="en-US" dirty="0"/>
          </a:p>
        </p:txBody>
      </p:sp>
      <p:sp>
        <p:nvSpPr>
          <p:cNvPr id="37" name="Slide Number Placeholder 5"/>
          <p:cNvSpPr>
            <a:spLocks noGrp="1"/>
          </p:cNvSpPr>
          <p:nvPr>
            <p:ph type="sldNum" sz="quarter" idx="12"/>
          </p:nvPr>
        </p:nvSpPr>
        <p:spPr/>
        <p:txBody>
          <a:bodyPr/>
          <a:lstStyle/>
          <a:p>
            <a:fld id="{7FD549B2-9577-415B-9ABA-788F67AF97B2}" type="slidenum">
              <a:rPr lang="en-US"/>
              <a:pPr/>
              <a:t>25</a:t>
            </a:fld>
            <a:endParaRPr lang="en-US"/>
          </a:p>
        </p:txBody>
      </p:sp>
      <p:sp>
        <p:nvSpPr>
          <p:cNvPr id="448514" name="Rectangle 2"/>
          <p:cNvSpPr>
            <a:spLocks noChangeArrowheads="1"/>
          </p:cNvSpPr>
          <p:nvPr/>
        </p:nvSpPr>
        <p:spPr bwMode="auto">
          <a:xfrm>
            <a:off x="0" y="914400"/>
            <a:ext cx="9144000" cy="35052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448516" name="Rectangle 4"/>
          <p:cNvSpPr>
            <a:spLocks noChangeArrowheads="1"/>
          </p:cNvSpPr>
          <p:nvPr/>
        </p:nvSpPr>
        <p:spPr bwMode="auto">
          <a:xfrm>
            <a:off x="6172200" y="976086"/>
            <a:ext cx="2971800" cy="3352800"/>
          </a:xfrm>
          <a:prstGeom prst="rect">
            <a:avLst/>
          </a:prstGeom>
          <a:solidFill>
            <a:srgbClr val="B1B1B1">
              <a:alpha val="50000"/>
            </a:srgbClr>
          </a:solidFill>
          <a:ln w="9525">
            <a:noFill/>
            <a:miter lim="800000"/>
            <a:headEnd/>
            <a:tailEnd/>
          </a:ln>
          <a:effectLst/>
        </p:spPr>
        <p:txBody>
          <a:bodyPr wrap="none" anchor="ctr"/>
          <a:lstStyle/>
          <a:p>
            <a:endParaRPr lang="en-US" sz="1600" b="1" dirty="0">
              <a:solidFill>
                <a:schemeClr val="accent2"/>
              </a:solidFill>
              <a:latin typeface="Arial Black" pitchFamily="34" charset="0"/>
              <a:cs typeface="Arial" pitchFamily="34" charset="0"/>
            </a:endParaRPr>
          </a:p>
        </p:txBody>
      </p:sp>
      <p:sp>
        <p:nvSpPr>
          <p:cNvPr id="448517" name="Rectangle 5"/>
          <p:cNvSpPr>
            <a:spLocks noGrp="1" noChangeArrowheads="1"/>
          </p:cNvSpPr>
          <p:nvPr>
            <p:ph type="title"/>
          </p:nvPr>
        </p:nvSpPr>
        <p:spPr>
          <a:xfrm>
            <a:off x="228600" y="152400"/>
            <a:ext cx="8686800" cy="762000"/>
          </a:xfrm>
        </p:spPr>
        <p:txBody>
          <a:bodyPr/>
          <a:lstStyle/>
          <a:p>
            <a:r>
              <a:rPr lang="en-US" dirty="0"/>
              <a:t>Proton Spin Structure at </a:t>
            </a:r>
            <a:r>
              <a:rPr lang="en-US" dirty="0" smtClean="0"/>
              <a:t>RHIC</a:t>
            </a:r>
            <a:endParaRPr lang="en-US" sz="3200" dirty="0"/>
          </a:p>
        </p:txBody>
      </p:sp>
      <p:sp>
        <p:nvSpPr>
          <p:cNvPr id="448519" name="Rectangle 7"/>
          <p:cNvSpPr>
            <a:spLocks noChangeArrowheads="1"/>
          </p:cNvSpPr>
          <p:nvPr/>
        </p:nvSpPr>
        <p:spPr bwMode="auto">
          <a:xfrm>
            <a:off x="3276600" y="976313"/>
            <a:ext cx="2895600" cy="3352800"/>
          </a:xfrm>
          <a:prstGeom prst="rect">
            <a:avLst/>
          </a:prstGeom>
          <a:solidFill>
            <a:srgbClr val="FFAF79">
              <a:alpha val="50000"/>
            </a:srgbClr>
          </a:solidFill>
          <a:ln w="9525">
            <a:noFill/>
            <a:miter lim="800000"/>
            <a:headEnd/>
            <a:tailEnd/>
          </a:ln>
          <a:effectLst/>
        </p:spPr>
        <p:txBody>
          <a:bodyPr wrap="none" anchor="ctr"/>
          <a:lstStyle/>
          <a:p>
            <a:endParaRPr lang="en-US"/>
          </a:p>
        </p:txBody>
      </p:sp>
      <p:sp>
        <p:nvSpPr>
          <p:cNvPr id="448520" name="Line 8"/>
          <p:cNvSpPr>
            <a:spLocks noChangeShapeType="1"/>
          </p:cNvSpPr>
          <p:nvPr/>
        </p:nvSpPr>
        <p:spPr bwMode="auto">
          <a:xfrm>
            <a:off x="0" y="2271713"/>
            <a:ext cx="9139238" cy="0"/>
          </a:xfrm>
          <a:prstGeom prst="line">
            <a:avLst/>
          </a:prstGeom>
          <a:noFill/>
          <a:ln w="28575">
            <a:solidFill>
              <a:schemeClr val="tx1"/>
            </a:solidFill>
            <a:round/>
            <a:headEnd/>
            <a:tailEnd/>
          </a:ln>
          <a:effectLst/>
        </p:spPr>
        <p:txBody>
          <a:bodyPr wrap="none" anchor="ctr"/>
          <a:lstStyle/>
          <a:p>
            <a:endParaRPr lang="en-US"/>
          </a:p>
        </p:txBody>
      </p:sp>
      <p:sp>
        <p:nvSpPr>
          <p:cNvPr id="448521" name="Line 9"/>
          <p:cNvSpPr>
            <a:spLocks noChangeShapeType="1"/>
          </p:cNvSpPr>
          <p:nvPr/>
        </p:nvSpPr>
        <p:spPr bwMode="auto">
          <a:xfrm>
            <a:off x="3276600" y="976313"/>
            <a:ext cx="0" cy="3352800"/>
          </a:xfrm>
          <a:prstGeom prst="line">
            <a:avLst/>
          </a:prstGeom>
          <a:noFill/>
          <a:ln w="34925">
            <a:solidFill>
              <a:schemeClr val="tx1"/>
            </a:solidFill>
            <a:round/>
            <a:headEnd/>
            <a:tailEnd/>
          </a:ln>
          <a:effectLst/>
        </p:spPr>
        <p:txBody>
          <a:bodyPr wrap="none" anchor="ctr"/>
          <a:lstStyle/>
          <a:p>
            <a:endParaRPr lang="en-US"/>
          </a:p>
        </p:txBody>
      </p:sp>
      <p:grpSp>
        <p:nvGrpSpPr>
          <p:cNvPr id="2" name="Group 10"/>
          <p:cNvGrpSpPr>
            <a:grpSpLocks/>
          </p:cNvGrpSpPr>
          <p:nvPr/>
        </p:nvGrpSpPr>
        <p:grpSpPr bwMode="auto">
          <a:xfrm>
            <a:off x="125413" y="3171825"/>
            <a:ext cx="2646362" cy="307975"/>
            <a:chOff x="31" y="2458"/>
            <a:chExt cx="1667" cy="194"/>
          </a:xfrm>
        </p:grpSpPr>
        <p:sp>
          <p:nvSpPr>
            <p:cNvPr id="448523" name="Text Box 11"/>
            <p:cNvSpPr txBox="1">
              <a:spLocks noChangeArrowheads="1"/>
            </p:cNvSpPr>
            <p:nvPr/>
          </p:nvSpPr>
          <p:spPr bwMode="auto">
            <a:xfrm>
              <a:off x="31" y="2458"/>
              <a:ext cx="936" cy="194"/>
            </a:xfrm>
            <a:prstGeom prst="rect">
              <a:avLst/>
            </a:prstGeom>
            <a:noFill/>
            <a:ln w="9525">
              <a:noFill/>
              <a:miter lim="800000"/>
              <a:headEnd/>
              <a:tailEnd/>
            </a:ln>
            <a:effectLst/>
          </p:spPr>
          <p:txBody>
            <a:bodyPr wrap="none">
              <a:spAutoFit/>
            </a:bodyPr>
            <a:lstStyle/>
            <a:p>
              <a:r>
                <a:rPr lang="en-US" sz="1400" dirty="0">
                  <a:solidFill>
                    <a:srgbClr val="000099"/>
                  </a:solidFill>
                  <a:latin typeface="Comic Sans MS" pitchFamily="66" charset="0"/>
                </a:rPr>
                <a:t>Prompt </a:t>
              </a:r>
              <a:r>
                <a:rPr lang="en-US" sz="1400" dirty="0" smtClean="0">
                  <a:solidFill>
                    <a:srgbClr val="000099"/>
                  </a:solidFill>
                  <a:latin typeface="Comic Sans MS" pitchFamily="66" charset="0"/>
                </a:rPr>
                <a:t>Photons</a:t>
              </a:r>
              <a:endParaRPr lang="en-US" sz="1400" dirty="0">
                <a:solidFill>
                  <a:srgbClr val="000099"/>
                </a:solidFill>
                <a:latin typeface="Comic Sans MS" pitchFamily="66" charset="0"/>
              </a:endParaRPr>
            </a:p>
          </p:txBody>
        </p:sp>
        <p:graphicFrame>
          <p:nvGraphicFramePr>
            <p:cNvPr id="448524" name="Object 12"/>
            <p:cNvGraphicFramePr>
              <a:graphicFrameLocks noChangeAspect="1"/>
            </p:cNvGraphicFramePr>
            <p:nvPr/>
          </p:nvGraphicFramePr>
          <p:xfrm>
            <a:off x="960" y="2483"/>
            <a:ext cx="738" cy="147"/>
          </p:xfrm>
          <a:graphic>
            <a:graphicData uri="http://schemas.openxmlformats.org/presentationml/2006/ole">
              <mc:AlternateContent xmlns:mc="http://schemas.openxmlformats.org/markup-compatibility/2006">
                <mc:Choice xmlns:v="urn:schemas-microsoft-com:vml" Requires="v">
                  <p:oleObj spid="_x0000_s2001376" name="Equation" r:id="rId4" imgW="952200" imgH="190440" progId="">
                    <p:embed/>
                  </p:oleObj>
                </mc:Choice>
                <mc:Fallback>
                  <p:oleObj name="Equation" r:id="rId4" imgW="952200" imgH="190440" progId="">
                    <p:embed/>
                    <p:pic>
                      <p:nvPicPr>
                        <p:cNvPr id="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 y="2483"/>
                          <a:ext cx="738" cy="1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448526" name="Object 14"/>
          <p:cNvGraphicFramePr>
            <a:graphicFrameLocks noChangeAspect="1"/>
          </p:cNvGraphicFramePr>
          <p:nvPr/>
        </p:nvGraphicFramePr>
        <p:xfrm>
          <a:off x="3478213" y="1171575"/>
          <a:ext cx="2566987" cy="1041400"/>
        </p:xfrm>
        <a:graphic>
          <a:graphicData uri="http://schemas.openxmlformats.org/presentationml/2006/ole">
            <mc:AlternateContent xmlns:mc="http://schemas.openxmlformats.org/markup-compatibility/2006">
              <mc:Choice xmlns:v="urn:schemas-microsoft-com:vml" Requires="v">
                <p:oleObj spid="_x0000_s2001377" name="Equation" r:id="rId6" imgW="2577960" imgH="1041120" progId="">
                  <p:embed/>
                </p:oleObj>
              </mc:Choice>
              <mc:Fallback>
                <p:oleObj name="Equation" r:id="rId6" imgW="2577960" imgH="1041120"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8213" y="1171575"/>
                        <a:ext cx="2566987" cy="1041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8527" name="Line 15"/>
          <p:cNvSpPr>
            <a:spLocks noChangeShapeType="1"/>
          </p:cNvSpPr>
          <p:nvPr/>
        </p:nvSpPr>
        <p:spPr bwMode="auto">
          <a:xfrm>
            <a:off x="6172200" y="976313"/>
            <a:ext cx="0" cy="3352800"/>
          </a:xfrm>
          <a:prstGeom prst="line">
            <a:avLst/>
          </a:prstGeom>
          <a:noFill/>
          <a:ln w="34925">
            <a:solidFill>
              <a:schemeClr val="tx1"/>
            </a:solidFill>
            <a:round/>
            <a:headEnd/>
            <a:tailEnd/>
          </a:ln>
          <a:effectLst/>
        </p:spPr>
        <p:txBody>
          <a:bodyPr wrap="none" anchor="ctr"/>
          <a:lstStyle/>
          <a:p>
            <a:endParaRPr lang="en-US"/>
          </a:p>
        </p:txBody>
      </p:sp>
      <p:graphicFrame>
        <p:nvGraphicFramePr>
          <p:cNvPr id="448528" name="Object 16"/>
          <p:cNvGraphicFramePr>
            <a:graphicFrameLocks noChangeAspect="1"/>
          </p:cNvGraphicFramePr>
          <p:nvPr/>
        </p:nvGraphicFramePr>
        <p:xfrm>
          <a:off x="3817938" y="3109913"/>
          <a:ext cx="1844675" cy="249237"/>
        </p:xfrm>
        <a:graphic>
          <a:graphicData uri="http://schemas.openxmlformats.org/presentationml/2006/ole">
            <mc:AlternateContent xmlns:mc="http://schemas.openxmlformats.org/markup-compatibility/2006">
              <mc:Choice xmlns:v="urn:schemas-microsoft-com:vml" Requires="v">
                <p:oleObj spid="_x0000_s2001378" name="Equation" r:id="rId8" imgW="1498320" imgH="203040" progId="">
                  <p:embed/>
                </p:oleObj>
              </mc:Choice>
              <mc:Fallback>
                <p:oleObj name="Equation" r:id="rId8" imgW="1498320" imgH="203040" progId="">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7938" y="3109913"/>
                        <a:ext cx="1844675" cy="249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 20"/>
          <p:cNvGrpSpPr>
            <a:grpSpLocks/>
          </p:cNvGrpSpPr>
          <p:nvPr/>
        </p:nvGrpSpPr>
        <p:grpSpPr bwMode="auto">
          <a:xfrm>
            <a:off x="-1588" y="976313"/>
            <a:ext cx="3278188" cy="3352800"/>
            <a:chOff x="-1" y="615"/>
            <a:chExt cx="2065" cy="2112"/>
          </a:xfrm>
        </p:grpSpPr>
        <p:sp>
          <p:nvSpPr>
            <p:cNvPr id="448533" name="Rectangle 21"/>
            <p:cNvSpPr>
              <a:spLocks noChangeArrowheads="1"/>
            </p:cNvSpPr>
            <p:nvPr/>
          </p:nvSpPr>
          <p:spPr bwMode="auto">
            <a:xfrm>
              <a:off x="-1" y="615"/>
              <a:ext cx="2065" cy="2112"/>
            </a:xfrm>
            <a:prstGeom prst="rect">
              <a:avLst/>
            </a:prstGeom>
            <a:noFill/>
            <a:ln w="9525">
              <a:noFill/>
              <a:miter lim="800000"/>
              <a:headEnd/>
              <a:tailEnd/>
            </a:ln>
            <a:effectLst/>
          </p:spPr>
          <p:txBody>
            <a:bodyPr wrap="none" anchor="ctr"/>
            <a:lstStyle/>
            <a:p>
              <a:endParaRPr lang="en-US"/>
            </a:p>
          </p:txBody>
        </p:sp>
        <p:graphicFrame>
          <p:nvGraphicFramePr>
            <p:cNvPr id="448534" name="Object 22"/>
            <p:cNvGraphicFramePr>
              <a:graphicFrameLocks noChangeAspect="1"/>
            </p:cNvGraphicFramePr>
            <p:nvPr/>
          </p:nvGraphicFramePr>
          <p:xfrm>
            <a:off x="299" y="882"/>
            <a:ext cx="1397" cy="396"/>
          </p:xfrm>
          <a:graphic>
            <a:graphicData uri="http://schemas.openxmlformats.org/presentationml/2006/ole">
              <mc:AlternateContent xmlns:mc="http://schemas.openxmlformats.org/markup-compatibility/2006">
                <mc:Choice xmlns:v="urn:schemas-microsoft-com:vml" Requires="v">
                  <p:oleObj spid="_x0000_s2001379" name="Equation" r:id="rId10" imgW="2209680" imgH="634680" progId="">
                    <p:embed/>
                  </p:oleObj>
                </mc:Choice>
                <mc:Fallback>
                  <p:oleObj name="Equation" r:id="rId10" imgW="2209680" imgH="634680" progId="">
                    <p:embed/>
                    <p:pic>
                      <p:nvPicPr>
                        <p:cNvPr id="0"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9" y="882"/>
                          <a:ext cx="1397" cy="3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8535" name="Object 23"/>
            <p:cNvGraphicFramePr>
              <a:graphicFrameLocks noChangeAspect="1"/>
            </p:cNvGraphicFramePr>
            <p:nvPr/>
          </p:nvGraphicFramePr>
          <p:xfrm>
            <a:off x="138" y="1677"/>
            <a:ext cx="121" cy="120"/>
          </p:xfrm>
          <a:graphic>
            <a:graphicData uri="http://schemas.openxmlformats.org/presentationml/2006/ole">
              <mc:AlternateContent xmlns:mc="http://schemas.openxmlformats.org/markup-compatibility/2006">
                <mc:Choice xmlns:v="urn:schemas-microsoft-com:vml" Requires="v">
                  <p:oleObj spid="_x0000_s2001380" name="Equation" r:id="rId12" imgW="126720" imgH="126720" progId="">
                    <p:embed/>
                  </p:oleObj>
                </mc:Choice>
                <mc:Fallback>
                  <p:oleObj name="Equation" r:id="rId12" imgW="126720" imgH="126720" progId="">
                    <p:embed/>
                    <p:pic>
                      <p:nvPicPr>
                        <p:cNvPr id="0"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8" y="1677"/>
                          <a:ext cx="121" cy="1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8536" name="Text Box 24"/>
            <p:cNvSpPr txBox="1">
              <a:spLocks noChangeArrowheads="1"/>
            </p:cNvSpPr>
            <p:nvPr/>
          </p:nvSpPr>
          <p:spPr bwMode="auto">
            <a:xfrm>
              <a:off x="139" y="1644"/>
              <a:ext cx="426" cy="194"/>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 Jets</a:t>
              </a:r>
              <a:endParaRPr lang="en-US" sz="1400" dirty="0">
                <a:solidFill>
                  <a:srgbClr val="000099"/>
                </a:solidFill>
                <a:latin typeface="Comic Sans MS" pitchFamily="66" charset="0"/>
              </a:endParaRPr>
            </a:p>
          </p:txBody>
        </p:sp>
        <p:graphicFrame>
          <p:nvGraphicFramePr>
            <p:cNvPr id="448537" name="Object 25"/>
            <p:cNvGraphicFramePr>
              <a:graphicFrameLocks noChangeAspect="1"/>
            </p:cNvGraphicFramePr>
            <p:nvPr/>
          </p:nvGraphicFramePr>
          <p:xfrm>
            <a:off x="986" y="1664"/>
            <a:ext cx="886" cy="148"/>
          </p:xfrm>
          <a:graphic>
            <a:graphicData uri="http://schemas.openxmlformats.org/presentationml/2006/ole">
              <mc:AlternateContent xmlns:mc="http://schemas.openxmlformats.org/markup-compatibility/2006">
                <mc:Choice xmlns:v="urn:schemas-microsoft-com:vml" Requires="v">
                  <p:oleObj spid="_x0000_s2001381" name="Equation" r:id="rId14" imgW="1143000" imgH="190440" progId="">
                    <p:embed/>
                  </p:oleObj>
                </mc:Choice>
                <mc:Fallback>
                  <p:oleObj name="Equation" r:id="rId14" imgW="1143000" imgH="190440" progId="">
                    <p:embed/>
                    <p:pic>
                      <p:nvPicPr>
                        <p:cNvPr id="0" name="Picture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86" y="1664"/>
                          <a:ext cx="886" cy="1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448538" name="Object 26"/>
          <p:cNvGraphicFramePr>
            <a:graphicFrameLocks noChangeAspect="1"/>
          </p:cNvGraphicFramePr>
          <p:nvPr/>
        </p:nvGraphicFramePr>
        <p:xfrm>
          <a:off x="3581400" y="2728913"/>
          <a:ext cx="1404938" cy="238125"/>
        </p:xfrm>
        <a:graphic>
          <a:graphicData uri="http://schemas.openxmlformats.org/presentationml/2006/ole">
            <mc:AlternateContent xmlns:mc="http://schemas.openxmlformats.org/markup-compatibility/2006">
              <mc:Choice xmlns:v="urn:schemas-microsoft-com:vml" Requires="v">
                <p:oleObj spid="_x0000_s2001382" name="Equation" r:id="rId16" imgW="1193760" imgH="203040" progId="">
                  <p:embed/>
                </p:oleObj>
              </mc:Choice>
              <mc:Fallback>
                <p:oleObj name="Equation" r:id="rId16" imgW="1193760" imgH="203040" progId="">
                  <p:embed/>
                  <p:pic>
                    <p:nvPicPr>
                      <p:cNvPr id="0"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81400" y="2728913"/>
                        <a:ext cx="1404938"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8539" name="Object 27"/>
          <p:cNvGraphicFramePr>
            <a:graphicFrameLocks noChangeAspect="1"/>
          </p:cNvGraphicFramePr>
          <p:nvPr/>
        </p:nvGraphicFramePr>
        <p:xfrm>
          <a:off x="3835400" y="3470275"/>
          <a:ext cx="1827213" cy="249238"/>
        </p:xfrm>
        <a:graphic>
          <a:graphicData uri="http://schemas.openxmlformats.org/presentationml/2006/ole">
            <mc:AlternateContent xmlns:mc="http://schemas.openxmlformats.org/markup-compatibility/2006">
              <mc:Choice xmlns:v="urn:schemas-microsoft-com:vml" Requires="v">
                <p:oleObj spid="_x0000_s2001383" name="Equation" r:id="rId18" imgW="1485720" imgH="203040" progId="">
                  <p:embed/>
                </p:oleObj>
              </mc:Choice>
              <mc:Fallback>
                <p:oleObj name="Equation" r:id="rId18" imgW="1485720" imgH="203040" progId="">
                  <p:embed/>
                  <p:pic>
                    <p:nvPicPr>
                      <p:cNvPr id="0" name="Picture 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835400" y="3470275"/>
                        <a:ext cx="1827213" cy="249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8540" name="Object 28"/>
          <p:cNvGraphicFramePr>
            <a:graphicFrameLocks noChangeAspect="1"/>
          </p:cNvGraphicFramePr>
          <p:nvPr/>
        </p:nvGraphicFramePr>
        <p:xfrm>
          <a:off x="3352800" y="4803775"/>
          <a:ext cx="2667000" cy="1174750"/>
        </p:xfrm>
        <a:graphic>
          <a:graphicData uri="http://schemas.openxmlformats.org/presentationml/2006/ole">
            <mc:AlternateContent xmlns:mc="http://schemas.openxmlformats.org/markup-compatibility/2006">
              <mc:Choice xmlns:v="urn:schemas-microsoft-com:vml" Requires="v">
                <p:oleObj spid="_x0000_s2001384" name="ﾋﾞｯﾄﾏｯﾌﾟ ｲﾒｰｼﾞ" r:id="rId20" imgW="4886266" imgH="2152922" progId="PBrush">
                  <p:embed/>
                </p:oleObj>
              </mc:Choice>
              <mc:Fallback>
                <p:oleObj name="ﾋﾞｯﾄﾏｯﾌﾟ ｲﾒｰｼﾞ" r:id="rId20" imgW="4886266" imgH="2152922" progId="PBrush">
                  <p:embed/>
                  <p:pic>
                    <p:nvPicPr>
                      <p:cNvPr id="0" name="Picture 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352800" y="4803775"/>
                        <a:ext cx="2667000" cy="117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8541" name="Object 29"/>
          <p:cNvGraphicFramePr>
            <a:graphicFrameLocks noChangeAspect="1"/>
          </p:cNvGraphicFramePr>
          <p:nvPr/>
        </p:nvGraphicFramePr>
        <p:xfrm>
          <a:off x="257175" y="4702175"/>
          <a:ext cx="2770188" cy="1347788"/>
        </p:xfrm>
        <a:graphic>
          <a:graphicData uri="http://schemas.openxmlformats.org/presentationml/2006/ole">
            <mc:AlternateContent xmlns:mc="http://schemas.openxmlformats.org/markup-compatibility/2006">
              <mc:Choice xmlns:v="urn:schemas-microsoft-com:vml" Requires="v">
                <p:oleObj spid="_x0000_s2001385" name="ﾋﾞｯﾄﾏｯﾌﾟ ｲﾒｰｼﾞ" r:id="rId22" imgW="4991150" imgH="2428727" progId="PBrush">
                  <p:embed/>
                </p:oleObj>
              </mc:Choice>
              <mc:Fallback>
                <p:oleObj name="ﾋﾞｯﾄﾏｯﾌﾟ ｲﾒｰｼﾞ" r:id="rId22" imgW="4991150" imgH="2428727" progId="PBrush">
                  <p:embed/>
                  <p:pic>
                    <p:nvPicPr>
                      <p:cNvPr id="0" name="Picture 8"/>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7175" y="4702175"/>
                        <a:ext cx="2770188" cy="134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 name="Text Box 11"/>
          <p:cNvSpPr txBox="1">
            <a:spLocks noChangeArrowheads="1"/>
          </p:cNvSpPr>
          <p:nvPr/>
        </p:nvSpPr>
        <p:spPr bwMode="auto">
          <a:xfrm>
            <a:off x="76200" y="3806825"/>
            <a:ext cx="238238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Back-to-Back Correlations</a:t>
            </a:r>
            <a:endParaRPr lang="en-US" sz="1400" dirty="0">
              <a:solidFill>
                <a:srgbClr val="000099"/>
              </a:solidFill>
              <a:latin typeface="Comic Sans MS" pitchFamily="66" charset="0"/>
            </a:endParaRPr>
          </a:p>
        </p:txBody>
      </p:sp>
      <p:sp>
        <p:nvSpPr>
          <p:cNvPr id="41" name="Text Box 11"/>
          <p:cNvSpPr txBox="1">
            <a:spLocks noChangeArrowheads="1"/>
          </p:cNvSpPr>
          <p:nvPr/>
        </p:nvSpPr>
        <p:spPr bwMode="auto">
          <a:xfrm>
            <a:off x="6380617" y="3654623"/>
            <a:ext cx="228620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Single-Spin Asymmetries</a:t>
            </a:r>
          </a:p>
        </p:txBody>
      </p:sp>
      <p:sp>
        <p:nvSpPr>
          <p:cNvPr id="42" name="Rectangle 41"/>
          <p:cNvSpPr/>
          <p:nvPr/>
        </p:nvSpPr>
        <p:spPr>
          <a:xfrm>
            <a:off x="6019800" y="2362200"/>
            <a:ext cx="3200400" cy="830997"/>
          </a:xfrm>
          <a:prstGeom prst="rect">
            <a:avLst/>
          </a:prstGeom>
        </p:spPr>
        <p:txBody>
          <a:bodyPr wrap="square">
            <a:spAutoFit/>
          </a:bodyPr>
          <a:lstStyle/>
          <a:p>
            <a:endParaRPr lang="en-US" sz="1600" b="1" dirty="0" smtClean="0">
              <a:solidFill>
                <a:schemeClr val="accent2"/>
              </a:solidFill>
              <a:latin typeface="Comic Sans MS" pitchFamily="66" charset="0"/>
              <a:cs typeface="Arial" pitchFamily="34" charset="0"/>
            </a:endParaRPr>
          </a:p>
          <a:p>
            <a:r>
              <a:rPr lang="en-US" sz="1600" b="1" dirty="0" smtClean="0">
                <a:solidFill>
                  <a:schemeClr val="accent2"/>
                </a:solidFill>
                <a:latin typeface="Comic Sans MS" pitchFamily="66" charset="0"/>
                <a:cs typeface="Arial" pitchFamily="34" charset="0"/>
              </a:rPr>
              <a:t>Transverse-momentum-</a:t>
            </a:r>
          </a:p>
          <a:p>
            <a:r>
              <a:rPr lang="en-US" sz="1600" b="1" dirty="0" smtClean="0">
                <a:solidFill>
                  <a:schemeClr val="accent2"/>
                </a:solidFill>
                <a:latin typeface="Comic Sans MS" pitchFamily="66" charset="0"/>
                <a:cs typeface="Arial" pitchFamily="34" charset="0"/>
              </a:rPr>
              <a:t>dependent distributions</a:t>
            </a:r>
            <a:endParaRPr lang="en-US" sz="1600" b="1" dirty="0">
              <a:solidFill>
                <a:schemeClr val="accent2"/>
              </a:solidFill>
              <a:latin typeface="Comic Sans MS" pitchFamily="66" charset="0"/>
              <a:cs typeface="Arial" pitchFamily="34" charset="0"/>
            </a:endParaRPr>
          </a:p>
        </p:txBody>
      </p:sp>
      <p:grpSp>
        <p:nvGrpSpPr>
          <p:cNvPr id="4" name="Group 5"/>
          <p:cNvGrpSpPr>
            <a:grpSpLocks/>
          </p:cNvGrpSpPr>
          <p:nvPr/>
        </p:nvGrpSpPr>
        <p:grpSpPr bwMode="auto">
          <a:xfrm>
            <a:off x="6324600" y="4724400"/>
            <a:ext cx="2743200" cy="1377950"/>
            <a:chOff x="4032" y="528"/>
            <a:chExt cx="1728" cy="1012"/>
          </a:xfrm>
        </p:grpSpPr>
        <p:graphicFrame>
          <p:nvGraphicFramePr>
            <p:cNvPr id="44" name="Object 6"/>
            <p:cNvGraphicFramePr>
              <a:graphicFrameLocks noChangeAspect="1"/>
            </p:cNvGraphicFramePr>
            <p:nvPr/>
          </p:nvGraphicFramePr>
          <p:xfrm>
            <a:off x="4032" y="528"/>
            <a:ext cx="1728" cy="1012"/>
          </p:xfrm>
          <a:graphic>
            <a:graphicData uri="http://schemas.openxmlformats.org/presentationml/2006/ole">
              <mc:AlternateContent xmlns:mc="http://schemas.openxmlformats.org/markup-compatibility/2006">
                <mc:Choice xmlns:v="urn:schemas-microsoft-com:vml" Requires="v">
                  <p:oleObj spid="_x0000_s2001386" name="Bitmap Image" r:id="rId24" imgW="4876609" imgH="2857762" progId="PBrush">
                    <p:embed/>
                  </p:oleObj>
                </mc:Choice>
                <mc:Fallback>
                  <p:oleObj name="Bitmap Image" r:id="rId24" imgW="4876609" imgH="2857762" progId="PBrush">
                    <p:embed/>
                    <p:pic>
                      <p:nvPicPr>
                        <p:cNvPr id="0" name="Picture 1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032" y="528"/>
                          <a:ext cx="1728" cy="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 name="Rectangle 7"/>
            <p:cNvSpPr>
              <a:spLocks noChangeArrowheads="1"/>
            </p:cNvSpPr>
            <p:nvPr/>
          </p:nvSpPr>
          <p:spPr bwMode="auto">
            <a:xfrm>
              <a:off x="4896" y="576"/>
              <a:ext cx="864" cy="960"/>
            </a:xfrm>
            <a:prstGeom prst="rect">
              <a:avLst/>
            </a:prstGeom>
            <a:solidFill>
              <a:schemeClr val="bg1"/>
            </a:solidFill>
            <a:ln w="9525">
              <a:noFill/>
              <a:miter lim="800000"/>
              <a:headEnd/>
              <a:tailEnd/>
            </a:ln>
            <a:effectLst/>
          </p:spPr>
          <p:txBody>
            <a:bodyPr wrap="none" anchor="ctr"/>
            <a:lstStyle/>
            <a:p>
              <a:endParaRPr lang="en-US"/>
            </a:p>
          </p:txBody>
        </p:sp>
        <p:graphicFrame>
          <p:nvGraphicFramePr>
            <p:cNvPr id="46" name="Object 8"/>
            <p:cNvGraphicFramePr>
              <a:graphicFrameLocks noChangeAspect="1"/>
            </p:cNvGraphicFramePr>
            <p:nvPr/>
          </p:nvGraphicFramePr>
          <p:xfrm>
            <a:off x="4896" y="674"/>
            <a:ext cx="855" cy="740"/>
          </p:xfrm>
          <a:graphic>
            <a:graphicData uri="http://schemas.openxmlformats.org/presentationml/2006/ole">
              <mc:AlternateContent xmlns:mc="http://schemas.openxmlformats.org/markup-compatibility/2006">
                <mc:Choice xmlns:v="urn:schemas-microsoft-com:vml" Requires="v">
                  <p:oleObj spid="_x0000_s2001387" name="Bitmap Image" r:id="rId26" imgW="4886266" imgH="2152922" progId="PBrush">
                    <p:embed/>
                  </p:oleObj>
                </mc:Choice>
                <mc:Fallback>
                  <p:oleObj name="Bitmap Image" r:id="rId26" imgW="4886266" imgH="2152922" progId="PBrush">
                    <p:embed/>
                    <p:pic>
                      <p:nvPicPr>
                        <p:cNvPr id="0" name="Picture 14"/>
                        <p:cNvPicPr>
                          <a:picLocks noChangeAspect="1" noChangeArrowheads="1"/>
                        </p:cNvPicPr>
                        <p:nvPr/>
                      </p:nvPicPr>
                      <p:blipFill>
                        <a:blip r:embed="rId21">
                          <a:extLst>
                            <a:ext uri="{28A0092B-C50C-407E-A947-70E740481C1C}">
                              <a14:useLocalDpi xmlns:a14="http://schemas.microsoft.com/office/drawing/2010/main" val="0"/>
                            </a:ext>
                          </a:extLst>
                        </a:blip>
                        <a:srcRect l="50526"/>
                        <a:stretch>
                          <a:fillRect/>
                        </a:stretch>
                      </p:blipFill>
                      <p:spPr bwMode="auto">
                        <a:xfrm>
                          <a:off x="4896" y="674"/>
                          <a:ext cx="855" cy="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34" name="Rectangle 33"/>
          <p:cNvSpPr/>
          <p:nvPr/>
        </p:nvSpPr>
        <p:spPr bwMode="auto">
          <a:xfrm>
            <a:off x="3385458" y="990600"/>
            <a:ext cx="2667000" cy="3352800"/>
          </a:xfrm>
          <a:prstGeom prst="rect">
            <a:avLst/>
          </a:prstGeom>
          <a:noFill/>
          <a:ln w="28575"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35" name="Text Box 8"/>
          <p:cNvSpPr txBox="1">
            <a:spLocks noChangeArrowheads="1"/>
          </p:cNvSpPr>
          <p:nvPr/>
        </p:nvSpPr>
        <p:spPr bwMode="auto">
          <a:xfrm>
            <a:off x="838200" y="2404408"/>
            <a:ext cx="7561263" cy="1815882"/>
          </a:xfrm>
          <a:prstGeom prst="rect">
            <a:avLst/>
          </a:prstGeom>
          <a:solidFill>
            <a:srgbClr val="00FFFF"/>
          </a:solidFill>
          <a:ln w="9525">
            <a:solidFill>
              <a:schemeClr val="tx1"/>
            </a:solidFill>
            <a:miter lim="800000"/>
            <a:headEnd/>
            <a:tailEnd/>
          </a:ln>
          <a:effectLst/>
        </p:spPr>
        <p:txBody>
          <a:bodyPr wrap="square">
            <a:spAutoFit/>
          </a:bodyPr>
          <a:lstStyle/>
          <a:p>
            <a:r>
              <a:rPr lang="en-US" sz="2800" dirty="0" smtClean="0">
                <a:solidFill>
                  <a:schemeClr val="tx1"/>
                </a:solidFill>
              </a:rPr>
              <a:t>Not expected to resolve spin crisis, but of particular interest given surprising </a:t>
            </a:r>
            <a:r>
              <a:rPr lang="en-US" sz="2800" dirty="0" err="1" smtClean="0">
                <a:solidFill>
                  <a:schemeClr val="tx1"/>
                </a:solidFill>
              </a:rPr>
              <a:t>isospin</a:t>
            </a:r>
            <a:r>
              <a:rPr lang="en-US" sz="2800" dirty="0" smtClean="0">
                <a:solidFill>
                  <a:schemeClr val="tx1"/>
                </a:solidFill>
              </a:rPr>
              <a:t>-asymmetric structure of the </a:t>
            </a:r>
            <a:r>
              <a:rPr lang="en-US" sz="2800" dirty="0" err="1" smtClean="0">
                <a:solidFill>
                  <a:schemeClr val="tx1"/>
                </a:solidFill>
              </a:rPr>
              <a:t>unpolarized</a:t>
            </a:r>
            <a:r>
              <a:rPr lang="en-US" sz="2800" dirty="0" smtClean="0">
                <a:solidFill>
                  <a:schemeClr val="tx1"/>
                </a:solidFill>
              </a:rPr>
              <a:t> sea discovered by E866 at </a:t>
            </a:r>
            <a:r>
              <a:rPr lang="en-US" sz="2800" dirty="0" err="1" smtClean="0">
                <a:solidFill>
                  <a:schemeClr val="tx1"/>
                </a:solidFill>
              </a:rPr>
              <a:t>Fermilab</a:t>
            </a:r>
            <a:r>
              <a:rPr lang="en-US" sz="2800" dirty="0" smtClean="0">
                <a:solidFill>
                  <a:schemeClr val="tx1"/>
                </a:solidFill>
              </a:rPr>
              <a:t>.</a:t>
            </a:r>
            <a:endParaRPr lang="en-US" sz="2800" dirty="0">
              <a:solidFill>
                <a:schemeClr val="tx1"/>
              </a:solidFill>
            </a:endParaRPr>
          </a:p>
        </p:txBody>
      </p:sp>
      <p:sp>
        <p:nvSpPr>
          <p:cNvPr id="38" name="TextBox 37"/>
          <p:cNvSpPr txBox="1"/>
          <p:nvPr/>
        </p:nvSpPr>
        <p:spPr>
          <a:xfrm>
            <a:off x="6201228" y="1134070"/>
            <a:ext cx="2942772" cy="969496"/>
          </a:xfrm>
          <a:prstGeom prst="rect">
            <a:avLst/>
          </a:prstGeom>
          <a:noFill/>
        </p:spPr>
        <p:txBody>
          <a:bodyPr wrap="square" rtlCol="0">
            <a:spAutoFit/>
          </a:bodyPr>
          <a:lstStyle/>
          <a:p>
            <a:r>
              <a:rPr lang="en-US" sz="1900" b="1" dirty="0" smtClean="0">
                <a:solidFill>
                  <a:schemeClr val="bg2"/>
                </a:solidFill>
                <a:latin typeface="Comic Sans MS" pitchFamily="66" charset="0"/>
              </a:rPr>
              <a:t>Transverse spin and </a:t>
            </a:r>
          </a:p>
          <a:p>
            <a:r>
              <a:rPr lang="en-US" sz="1900" b="1" dirty="0" smtClean="0">
                <a:solidFill>
                  <a:schemeClr val="bg2"/>
                </a:solidFill>
                <a:latin typeface="Comic Sans MS" pitchFamily="66" charset="0"/>
              </a:rPr>
              <a:t>spin-momentum </a:t>
            </a:r>
          </a:p>
          <a:p>
            <a:r>
              <a:rPr lang="en-US" sz="1900" b="1" dirty="0" smtClean="0">
                <a:solidFill>
                  <a:schemeClr val="bg2"/>
                </a:solidFill>
                <a:latin typeface="Comic Sans MS" pitchFamily="66" charset="0"/>
              </a:rPr>
              <a:t>correlations</a:t>
            </a:r>
            <a:endParaRPr lang="en-US" sz="1900" b="1" dirty="0">
              <a:solidFill>
                <a:schemeClr val="bg2"/>
              </a:solidFill>
              <a:latin typeface="Comic Sans MS" pitchFamily="66"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amond(in)">
                                      <p:cBhvr>
                                        <p:cTn id="7" dur="20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ppt_x"/>
                                          </p:val>
                                        </p:tav>
                                        <p:tav tm="100000">
                                          <p:val>
                                            <p:strVal val="#ppt_x"/>
                                          </p:val>
                                        </p:tav>
                                      </p:tavLst>
                                    </p:anim>
                                    <p:anim calcmode="lin" valueType="num">
                                      <p:cBhvr additive="base">
                                        <p:cTn id="1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p:cNvSpPr>
            <a:spLocks noGrp="1"/>
          </p:cNvSpPr>
          <p:nvPr>
            <p:ph type="ftr" sz="quarter" idx="11"/>
          </p:nvPr>
        </p:nvSpPr>
        <p:spPr/>
        <p:txBody>
          <a:bodyPr/>
          <a:lstStyle/>
          <a:p>
            <a:r>
              <a:rPr lang="en-US" smtClean="0"/>
              <a:t>C. Aidala, Wayne State, January 30, 2013</a:t>
            </a:r>
            <a:endParaRPr lang="en-US" dirty="0"/>
          </a:p>
        </p:txBody>
      </p:sp>
      <p:sp>
        <p:nvSpPr>
          <p:cNvPr id="11" name="Slide Number Placeholder 3"/>
          <p:cNvSpPr>
            <a:spLocks noGrp="1"/>
          </p:cNvSpPr>
          <p:nvPr>
            <p:ph type="sldNum" sz="quarter" idx="12"/>
          </p:nvPr>
        </p:nvSpPr>
        <p:spPr/>
        <p:txBody>
          <a:bodyPr/>
          <a:lstStyle/>
          <a:p>
            <a:fld id="{AF408B2D-2956-4918-9D95-2516C8B2280F}" type="slidenum">
              <a:rPr lang="en-US"/>
              <a:pPr/>
              <a:t>26</a:t>
            </a:fld>
            <a:endParaRPr lang="en-US" dirty="0"/>
          </a:p>
        </p:txBody>
      </p:sp>
      <p:sp>
        <p:nvSpPr>
          <p:cNvPr id="1256450" name="Text Box 2"/>
          <p:cNvSpPr txBox="1">
            <a:spLocks noChangeArrowheads="1"/>
          </p:cNvSpPr>
          <p:nvPr/>
        </p:nvSpPr>
        <p:spPr bwMode="auto">
          <a:xfrm>
            <a:off x="898525" y="2093913"/>
            <a:ext cx="184150" cy="366712"/>
          </a:xfrm>
          <a:prstGeom prst="rect">
            <a:avLst/>
          </a:prstGeom>
          <a:noFill/>
          <a:ln w="9525">
            <a:noFill/>
            <a:miter lim="800000"/>
            <a:headEnd/>
            <a:tailEnd/>
          </a:ln>
          <a:effectLst/>
        </p:spPr>
        <p:txBody>
          <a:bodyPr wrap="none">
            <a:spAutoFit/>
          </a:bodyPr>
          <a:lstStyle/>
          <a:p>
            <a:pPr algn="l" eaLnBrk="1" hangingPunct="1"/>
            <a:endParaRPr lang="en-US" sz="1800">
              <a:solidFill>
                <a:schemeClr val="tx1"/>
              </a:solidFill>
              <a:latin typeface="Arial" pitchFamily="34" charset="0"/>
            </a:endParaRPr>
          </a:p>
        </p:txBody>
      </p:sp>
      <p:graphicFrame>
        <p:nvGraphicFramePr>
          <p:cNvPr id="1256452" name="Object 4"/>
          <p:cNvGraphicFramePr>
            <a:graphicFrameLocks noChangeAspect="1"/>
          </p:cNvGraphicFramePr>
          <p:nvPr/>
        </p:nvGraphicFramePr>
        <p:xfrm>
          <a:off x="784225" y="1447800"/>
          <a:ext cx="2568575" cy="622300"/>
        </p:xfrm>
        <a:graphic>
          <a:graphicData uri="http://schemas.openxmlformats.org/presentationml/2006/ole">
            <mc:AlternateContent xmlns:mc="http://schemas.openxmlformats.org/markup-compatibility/2006">
              <mc:Choice xmlns:v="urn:schemas-microsoft-com:vml" Requires="v">
                <p:oleObj spid="_x0000_s1745259" name="Equation" r:id="rId4" imgW="838080" imgH="203040" progId="Equation.3">
                  <p:embed/>
                </p:oleObj>
              </mc:Choice>
              <mc:Fallback>
                <p:oleObj name="Equation" r:id="rId4" imgW="838080" imgH="2030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225" y="1447800"/>
                        <a:ext cx="2568575" cy="622300"/>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1256454" name="Rectangle 6"/>
          <p:cNvSpPr>
            <a:spLocks noChangeArrowheads="1"/>
          </p:cNvSpPr>
          <p:nvPr/>
        </p:nvSpPr>
        <p:spPr bwMode="auto">
          <a:xfrm>
            <a:off x="228600" y="171450"/>
            <a:ext cx="9182100" cy="914400"/>
          </a:xfrm>
          <a:prstGeom prst="rect">
            <a:avLst/>
          </a:prstGeom>
          <a:noFill/>
          <a:ln w="9525">
            <a:noFill/>
            <a:miter lim="800000"/>
            <a:headEnd/>
            <a:tailEnd/>
          </a:ln>
          <a:effectLst/>
        </p:spPr>
        <p:txBody>
          <a:bodyPr anchor="ctr"/>
          <a:lstStyle/>
          <a:p>
            <a:r>
              <a:rPr lang="en-US" sz="4200" i="1" dirty="0">
                <a:solidFill>
                  <a:srgbClr val="FFFF00"/>
                </a:solidFill>
              </a:rPr>
              <a:t>Flavor-Separated Sea Quark Polarizations Through W Production </a:t>
            </a:r>
          </a:p>
        </p:txBody>
      </p:sp>
      <p:pic>
        <p:nvPicPr>
          <p:cNvPr id="1256456" name="Picture 8" descr="ming"/>
          <p:cNvPicPr>
            <a:picLocks noChangeAspect="1" noChangeArrowheads="1"/>
          </p:cNvPicPr>
          <p:nvPr/>
        </p:nvPicPr>
        <p:blipFill>
          <a:blip r:embed="rId6" cstate="print"/>
          <a:srcRect/>
          <a:stretch>
            <a:fillRect/>
          </a:stretch>
        </p:blipFill>
        <p:spPr bwMode="auto">
          <a:xfrm>
            <a:off x="381000" y="2438400"/>
            <a:ext cx="3355975" cy="3429000"/>
          </a:xfrm>
          <a:prstGeom prst="rect">
            <a:avLst/>
          </a:prstGeom>
          <a:solidFill>
            <a:schemeClr val="bg1"/>
          </a:solidFill>
          <a:ln w="9525">
            <a:noFill/>
            <a:miter lim="800000"/>
            <a:headEnd/>
            <a:tailEnd/>
          </a:ln>
        </p:spPr>
      </p:pic>
      <p:sp>
        <p:nvSpPr>
          <p:cNvPr id="1256458" name="Text Box 10"/>
          <p:cNvSpPr txBox="1">
            <a:spLocks noChangeArrowheads="1"/>
          </p:cNvSpPr>
          <p:nvPr/>
        </p:nvSpPr>
        <p:spPr bwMode="auto">
          <a:xfrm>
            <a:off x="4114800" y="3733800"/>
            <a:ext cx="4419600" cy="1938992"/>
          </a:xfrm>
          <a:prstGeom prst="rect">
            <a:avLst/>
          </a:prstGeom>
          <a:noFill/>
          <a:ln w="9525">
            <a:noFill/>
            <a:miter lim="800000"/>
            <a:headEnd/>
            <a:tailEnd/>
          </a:ln>
          <a:effectLst/>
        </p:spPr>
        <p:txBody>
          <a:bodyPr wrap="square">
            <a:spAutoFit/>
          </a:bodyPr>
          <a:lstStyle/>
          <a:p>
            <a:pPr eaLnBrk="1" hangingPunct="1"/>
            <a:r>
              <a:rPr lang="en-US" dirty="0">
                <a:latin typeface="+mn-lt"/>
              </a:rPr>
              <a:t>Parity violation of the weak</a:t>
            </a:r>
          </a:p>
          <a:p>
            <a:pPr eaLnBrk="1" hangingPunct="1"/>
            <a:r>
              <a:rPr lang="en-US" dirty="0">
                <a:latin typeface="+mn-lt"/>
              </a:rPr>
              <a:t>interaction in combination with</a:t>
            </a:r>
          </a:p>
          <a:p>
            <a:pPr eaLnBrk="1" hangingPunct="1"/>
            <a:r>
              <a:rPr lang="en-US" dirty="0">
                <a:latin typeface="+mn-lt"/>
              </a:rPr>
              <a:t>control over the proton spin </a:t>
            </a:r>
          </a:p>
          <a:p>
            <a:pPr eaLnBrk="1" hangingPunct="1"/>
            <a:r>
              <a:rPr lang="en-US" dirty="0">
                <a:latin typeface="+mn-lt"/>
              </a:rPr>
              <a:t>orientation gives access to the</a:t>
            </a:r>
          </a:p>
          <a:p>
            <a:pPr eaLnBrk="1" hangingPunct="1"/>
            <a:r>
              <a:rPr lang="en-US" i="1" dirty="0">
                <a:latin typeface="+mn-lt"/>
              </a:rPr>
              <a:t>flavor</a:t>
            </a:r>
            <a:r>
              <a:rPr lang="en-US" dirty="0">
                <a:latin typeface="+mn-lt"/>
              </a:rPr>
              <a:t> spin structure in the proton!</a:t>
            </a:r>
          </a:p>
        </p:txBody>
      </p:sp>
      <p:graphicFrame>
        <p:nvGraphicFramePr>
          <p:cNvPr id="1744900" name="Content Placeholder 7"/>
          <p:cNvGraphicFramePr>
            <a:graphicFrameLocks noChangeAspect="1"/>
          </p:cNvGraphicFramePr>
          <p:nvPr/>
        </p:nvGraphicFramePr>
        <p:xfrm>
          <a:off x="4800600" y="1417637"/>
          <a:ext cx="4244975" cy="868363"/>
        </p:xfrm>
        <a:graphic>
          <a:graphicData uri="http://schemas.openxmlformats.org/presentationml/2006/ole">
            <mc:AlternateContent xmlns:mc="http://schemas.openxmlformats.org/markup-compatibility/2006">
              <mc:Choice xmlns:v="urn:schemas-microsoft-com:vml" Requires="v">
                <p:oleObj spid="_x0000_s1745260" name="Equation" r:id="rId7" imgW="2234880" imgH="457200" progId="Equation.3">
                  <p:embed/>
                </p:oleObj>
              </mc:Choice>
              <mc:Fallback>
                <p:oleObj name="Equation" r:id="rId7" imgW="2234880" imgH="457200" progId="Equation.3">
                  <p:embed/>
                  <p:pic>
                    <p:nvPicPr>
                      <p:cNvPr id="0" name="Content Placeholder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0600" y="1417637"/>
                        <a:ext cx="4244975" cy="868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44901" name="Object 4"/>
          <p:cNvGraphicFramePr>
            <a:graphicFrameLocks noChangeAspect="1"/>
          </p:cNvGraphicFramePr>
          <p:nvPr/>
        </p:nvGraphicFramePr>
        <p:xfrm>
          <a:off x="4808538" y="2449513"/>
          <a:ext cx="4259262" cy="827087"/>
        </p:xfrm>
        <a:graphic>
          <a:graphicData uri="http://schemas.openxmlformats.org/presentationml/2006/ole">
            <mc:AlternateContent xmlns:mc="http://schemas.openxmlformats.org/markup-compatibility/2006">
              <mc:Choice xmlns:v="urn:schemas-microsoft-com:vml" Requires="v">
                <p:oleObj spid="_x0000_s1745261" name="Equation" r:id="rId9" imgW="2222280" imgH="431640" progId="Equation.3">
                  <p:embed/>
                </p:oleObj>
              </mc:Choice>
              <mc:Fallback>
                <p:oleObj name="Equation" r:id="rId9" imgW="2222280" imgH="431640" progId="Equation.3">
                  <p:embed/>
                  <p:pic>
                    <p:nvPicPr>
                      <p:cNvPr id="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8538" y="2449513"/>
                        <a:ext cx="4259262" cy="827087"/>
                      </a:xfrm>
                      <a:prstGeom prst="rect">
                        <a:avLst/>
                      </a:prstGeom>
                      <a:solidFill>
                        <a:schemeClr val="bg1"/>
                      </a:solidFill>
                      <a:ln w="9525">
                        <a:solidFill>
                          <a:schemeClr val="tx1"/>
                        </a:solidFill>
                        <a:miter lim="800000"/>
                        <a:headEnd/>
                        <a:tailEnd/>
                      </a:ln>
                    </p:spPr>
                  </p:pic>
                </p:oleObj>
              </mc:Fallback>
            </mc:AlternateContent>
          </a:graphicData>
        </a:graphic>
      </p:graphicFrame>
      <p:sp>
        <p:nvSpPr>
          <p:cNvPr id="12" name="Text Box 13"/>
          <p:cNvSpPr txBox="1">
            <a:spLocks noChangeArrowheads="1"/>
          </p:cNvSpPr>
          <p:nvPr/>
        </p:nvSpPr>
        <p:spPr bwMode="auto">
          <a:xfrm>
            <a:off x="914400" y="2320925"/>
            <a:ext cx="7416800" cy="2677656"/>
          </a:xfrm>
          <a:prstGeom prst="rect">
            <a:avLst/>
          </a:prstGeom>
          <a:solidFill>
            <a:srgbClr val="00FFFF"/>
          </a:solidFill>
          <a:ln w="9525">
            <a:solidFill>
              <a:schemeClr val="tx1"/>
            </a:solidFill>
            <a:miter lim="800000"/>
            <a:headEnd/>
            <a:tailEnd/>
          </a:ln>
          <a:effectLst/>
        </p:spPr>
        <p:txBody>
          <a:bodyPr>
            <a:spAutoFit/>
          </a:bodyPr>
          <a:lstStyle/>
          <a:p>
            <a:r>
              <a:rPr lang="en-US" sz="2800" i="1" dirty="0" smtClean="0">
                <a:solidFill>
                  <a:schemeClr val="tx1"/>
                </a:solidFill>
              </a:rPr>
              <a:t>Flavor separation of the polarized sea quarks with </a:t>
            </a:r>
            <a:r>
              <a:rPr lang="en-US" sz="2800" b="1" i="1" dirty="0" smtClean="0">
                <a:solidFill>
                  <a:schemeClr val="tx1"/>
                </a:solidFill>
              </a:rPr>
              <a:t>no reliance on fragmentation functions, </a:t>
            </a:r>
            <a:r>
              <a:rPr lang="en-US" sz="2800" i="1" dirty="0" smtClean="0">
                <a:solidFill>
                  <a:schemeClr val="tx1"/>
                </a:solidFill>
              </a:rPr>
              <a:t>and at </a:t>
            </a:r>
            <a:r>
              <a:rPr lang="en-US" sz="2800" b="1" i="1" dirty="0" smtClean="0">
                <a:solidFill>
                  <a:schemeClr val="tx1"/>
                </a:solidFill>
              </a:rPr>
              <a:t>much higher scale </a:t>
            </a:r>
            <a:r>
              <a:rPr lang="en-US" sz="2800" i="1" dirty="0" smtClean="0">
                <a:solidFill>
                  <a:schemeClr val="tx1"/>
                </a:solidFill>
              </a:rPr>
              <a:t>than previous fixed-target experiments.</a:t>
            </a:r>
          </a:p>
          <a:p>
            <a:r>
              <a:rPr lang="en-US" sz="2800" b="1" i="1" dirty="0" smtClean="0">
                <a:solidFill>
                  <a:schemeClr val="tx1"/>
                </a:solidFill>
              </a:rPr>
              <a:t>Complementary</a:t>
            </a:r>
            <a:r>
              <a:rPr lang="en-US" sz="2800" i="1" dirty="0" smtClean="0">
                <a:solidFill>
                  <a:schemeClr val="tx1"/>
                </a:solidFill>
              </a:rPr>
              <a:t> to semi-inclusive DIS measurements.</a:t>
            </a:r>
            <a:endParaRPr lang="en-US" sz="2800" i="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2"/>
          <p:cNvSpPr>
            <a:spLocks noGrp="1"/>
          </p:cNvSpPr>
          <p:nvPr>
            <p:ph type="ftr" sz="quarter" idx="11"/>
          </p:nvPr>
        </p:nvSpPr>
        <p:spPr/>
        <p:txBody>
          <a:bodyPr/>
          <a:lstStyle/>
          <a:p>
            <a:r>
              <a:rPr lang="en-US" smtClean="0"/>
              <a:t>C. Aidala, Wayne State, January 30, 2013</a:t>
            </a:r>
            <a:endParaRPr lang="en-US"/>
          </a:p>
        </p:txBody>
      </p:sp>
      <p:sp>
        <p:nvSpPr>
          <p:cNvPr id="17" name="Slide Number Placeholder 3"/>
          <p:cNvSpPr>
            <a:spLocks noGrp="1"/>
          </p:cNvSpPr>
          <p:nvPr>
            <p:ph type="sldNum" sz="quarter" idx="12"/>
          </p:nvPr>
        </p:nvSpPr>
        <p:spPr/>
        <p:txBody>
          <a:bodyPr/>
          <a:lstStyle/>
          <a:p>
            <a:fld id="{F1B4B916-9EFB-4E02-80E6-0AC1A76B3316}" type="slidenum">
              <a:rPr lang="en-US"/>
              <a:pPr/>
              <a:t>27</a:t>
            </a:fld>
            <a:endParaRPr lang="en-US"/>
          </a:p>
        </p:txBody>
      </p:sp>
      <p:sp>
        <p:nvSpPr>
          <p:cNvPr id="7" name="Title 6"/>
          <p:cNvSpPr>
            <a:spLocks noGrp="1"/>
          </p:cNvSpPr>
          <p:nvPr>
            <p:ph type="title" idx="4294967295"/>
          </p:nvPr>
        </p:nvSpPr>
        <p:spPr/>
        <p:txBody>
          <a:bodyPr>
            <a:normAutofit fontScale="90000"/>
          </a:bodyPr>
          <a:lstStyle/>
          <a:p>
            <a:r>
              <a:rPr lang="en-US" sz="4000" dirty="0" smtClean="0"/>
              <a:t>Flavor-Separated Sea Quark Polarizations Through W Production </a:t>
            </a:r>
            <a:endParaRPr lang="en-US" sz="4000" dirty="0"/>
          </a:p>
        </p:txBody>
      </p:sp>
      <p:graphicFrame>
        <p:nvGraphicFramePr>
          <p:cNvPr id="1461260" name="Object 5"/>
          <p:cNvGraphicFramePr>
            <a:graphicFrameLocks noChangeAspect="1"/>
          </p:cNvGraphicFramePr>
          <p:nvPr/>
        </p:nvGraphicFramePr>
        <p:xfrm>
          <a:off x="4800600" y="1762125"/>
          <a:ext cx="4156075" cy="1133475"/>
        </p:xfrm>
        <a:graphic>
          <a:graphicData uri="http://schemas.openxmlformats.org/presentationml/2006/ole">
            <mc:AlternateContent xmlns:mc="http://schemas.openxmlformats.org/markup-compatibility/2006">
              <mc:Choice xmlns:v="urn:schemas-microsoft-com:vml" Requires="v">
                <p:oleObj spid="_x0000_s1746042" name="Equation" r:id="rId4" imgW="1536480" imgH="419040" progId="Equation.3">
                  <p:embed/>
                </p:oleObj>
              </mc:Choice>
              <mc:Fallback>
                <p:oleObj name="Equation" r:id="rId4" imgW="1536480" imgH="41904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1762125"/>
                        <a:ext cx="4156075" cy="1133475"/>
                      </a:xfrm>
                      <a:prstGeom prst="rect">
                        <a:avLst/>
                      </a:prstGeom>
                      <a:solidFill>
                        <a:schemeClr val="bg1"/>
                      </a:solidFill>
                      <a:ln w="9525">
                        <a:solidFill>
                          <a:schemeClr val="tx1"/>
                        </a:solidFill>
                        <a:miter lim="800000"/>
                        <a:headEnd/>
                        <a:tailEnd/>
                      </a:ln>
                    </p:spPr>
                  </p:pic>
                </p:oleObj>
              </mc:Fallback>
            </mc:AlternateContent>
          </a:graphicData>
        </a:graphic>
      </p:graphicFrame>
      <p:grpSp>
        <p:nvGrpSpPr>
          <p:cNvPr id="2" name="Group 8"/>
          <p:cNvGrpSpPr>
            <a:grpSpLocks/>
          </p:cNvGrpSpPr>
          <p:nvPr/>
        </p:nvGrpSpPr>
        <p:grpSpPr bwMode="auto">
          <a:xfrm>
            <a:off x="609600" y="1219200"/>
            <a:ext cx="4122737" cy="5334000"/>
            <a:chOff x="144" y="432"/>
            <a:chExt cx="2597" cy="3360"/>
          </a:xfrm>
        </p:grpSpPr>
        <p:sp>
          <p:nvSpPr>
            <p:cNvPr id="1461262" name="Rectangle 5"/>
            <p:cNvSpPr>
              <a:spLocks noChangeAspect="1" noChangeArrowheads="1"/>
            </p:cNvSpPr>
            <p:nvPr/>
          </p:nvSpPr>
          <p:spPr bwMode="auto">
            <a:xfrm>
              <a:off x="144" y="432"/>
              <a:ext cx="2597" cy="3360"/>
            </a:xfrm>
            <a:prstGeom prst="rect">
              <a:avLst/>
            </a:prstGeom>
            <a:solidFill>
              <a:schemeClr val="bg1"/>
            </a:solidFill>
            <a:ln w="9525">
              <a:solidFill>
                <a:schemeClr val="tx1"/>
              </a:solidFill>
              <a:miter lim="800000"/>
              <a:headEnd/>
              <a:tailEnd/>
            </a:ln>
          </p:spPr>
          <p:txBody>
            <a:bodyPr wrap="none" anchor="ctr"/>
            <a:lstStyle/>
            <a:p>
              <a:pPr algn="l" eaLnBrk="1" hangingPunct="1"/>
              <a:endParaRPr lang="en-US">
                <a:solidFill>
                  <a:schemeClr val="tx1"/>
                </a:solidFill>
                <a:latin typeface="Arial" charset="0"/>
              </a:endParaRPr>
            </a:p>
          </p:txBody>
        </p:sp>
        <p:pic>
          <p:nvPicPr>
            <p:cNvPr id="1461263" name="Picture 4" descr="minisea"/>
            <p:cNvPicPr>
              <a:picLocks noChangeAspect="1" noChangeArrowheads="1"/>
            </p:cNvPicPr>
            <p:nvPr/>
          </p:nvPicPr>
          <p:blipFill>
            <a:blip r:embed="rId6" cstate="print"/>
            <a:srcRect/>
            <a:stretch>
              <a:fillRect/>
            </a:stretch>
          </p:blipFill>
          <p:spPr bwMode="auto">
            <a:xfrm>
              <a:off x="365" y="1493"/>
              <a:ext cx="2135" cy="2183"/>
            </a:xfrm>
            <a:prstGeom prst="rect">
              <a:avLst/>
            </a:prstGeom>
            <a:noFill/>
            <a:ln w="9525">
              <a:noFill/>
              <a:miter lim="800000"/>
              <a:headEnd/>
              <a:tailEnd/>
            </a:ln>
          </p:spPr>
        </p:pic>
        <p:pic>
          <p:nvPicPr>
            <p:cNvPr id="1461264" name="Picture 7"/>
            <p:cNvPicPr>
              <a:picLocks noChangeAspect="1" noChangeArrowheads="1"/>
            </p:cNvPicPr>
            <p:nvPr/>
          </p:nvPicPr>
          <p:blipFill>
            <a:blip r:embed="rId7" cstate="print"/>
            <a:srcRect r="35721" b="54420"/>
            <a:stretch>
              <a:fillRect/>
            </a:stretch>
          </p:blipFill>
          <p:spPr bwMode="auto">
            <a:xfrm>
              <a:off x="282" y="489"/>
              <a:ext cx="2131" cy="1008"/>
            </a:xfrm>
            <a:prstGeom prst="rect">
              <a:avLst/>
            </a:prstGeom>
            <a:noFill/>
            <a:ln w="9525">
              <a:noFill/>
              <a:miter lim="800000"/>
              <a:headEnd/>
              <a:tailEnd/>
            </a:ln>
          </p:spPr>
        </p:pic>
      </p:grpSp>
      <p:sp>
        <p:nvSpPr>
          <p:cNvPr id="1461265" name="Rectangle 17"/>
          <p:cNvSpPr>
            <a:spLocks noChangeArrowheads="1"/>
          </p:cNvSpPr>
          <p:nvPr/>
        </p:nvSpPr>
        <p:spPr bwMode="auto">
          <a:xfrm>
            <a:off x="685800" y="2895600"/>
            <a:ext cx="3733800" cy="1524000"/>
          </a:xfrm>
          <a:prstGeom prst="rect">
            <a:avLst/>
          </a:prstGeom>
          <a:noFill/>
          <a:ln w="25400">
            <a:solidFill>
              <a:srgbClr val="FF0000"/>
            </a:solidFill>
            <a:miter lim="800000"/>
            <a:headEnd/>
            <a:tailEnd/>
          </a:ln>
          <a:effectLst/>
        </p:spPr>
        <p:txBody>
          <a:bodyPr wrap="none" anchor="ctr"/>
          <a:lstStyle/>
          <a:p>
            <a:endParaRPr lang="en-US"/>
          </a:p>
        </p:txBody>
      </p:sp>
      <p:sp>
        <p:nvSpPr>
          <p:cNvPr id="1461266" name="Text Box 18"/>
          <p:cNvSpPr txBox="1">
            <a:spLocks noChangeArrowheads="1"/>
          </p:cNvSpPr>
          <p:nvPr/>
        </p:nvSpPr>
        <p:spPr bwMode="auto">
          <a:xfrm>
            <a:off x="511175" y="6357938"/>
            <a:ext cx="4038600" cy="376237"/>
          </a:xfrm>
          <a:prstGeom prst="rect">
            <a:avLst/>
          </a:prstGeom>
          <a:solidFill>
            <a:schemeClr val="bg1"/>
          </a:solidFill>
          <a:ln w="9525">
            <a:solidFill>
              <a:schemeClr val="tx1"/>
            </a:solidFill>
            <a:miter lim="800000"/>
            <a:headEnd/>
            <a:tailEnd/>
          </a:ln>
          <a:effectLst/>
        </p:spPr>
        <p:txBody>
          <a:bodyPr>
            <a:spAutoFit/>
          </a:bodyPr>
          <a:lstStyle/>
          <a:p>
            <a:pPr eaLnBrk="1" hangingPunct="1">
              <a:spcBef>
                <a:spcPct val="50000"/>
              </a:spcBef>
            </a:pPr>
            <a:r>
              <a:rPr lang="en-US" sz="1800">
                <a:solidFill>
                  <a:schemeClr val="tx1"/>
                </a:solidFill>
              </a:rPr>
              <a:t>DSSV, PRL101, 072001 (2008)</a:t>
            </a:r>
          </a:p>
        </p:txBody>
      </p:sp>
      <p:sp>
        <p:nvSpPr>
          <p:cNvPr id="18" name="TextBox 17"/>
          <p:cNvSpPr txBox="1"/>
          <p:nvPr/>
        </p:nvSpPr>
        <p:spPr>
          <a:xfrm>
            <a:off x="4795111" y="3124200"/>
            <a:ext cx="4272689" cy="3416320"/>
          </a:xfrm>
          <a:prstGeom prst="rect">
            <a:avLst/>
          </a:prstGeom>
          <a:noFill/>
        </p:spPr>
        <p:txBody>
          <a:bodyPr wrap="square" rtlCol="0">
            <a:spAutoFit/>
          </a:bodyPr>
          <a:lstStyle/>
          <a:p>
            <a:r>
              <a:rPr lang="en-US" dirty="0" smtClean="0"/>
              <a:t>2008 global fit to helicity distributions (before RHIC W data):  Indication of SU(3) breaking in the polarized quark sea (as in the unpolarized sea), but still relatively large uncertainties on helicity distributions of anti-up and anti-down quarks!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500"/>
                                  </p:stCondLst>
                                  <p:childTnLst>
                                    <p:set>
                                      <p:cBhvr>
                                        <p:cTn id="6" dur="1" fill="hold">
                                          <p:stCondLst>
                                            <p:cond delay="0"/>
                                          </p:stCondLst>
                                        </p:cTn>
                                        <p:tgtEl>
                                          <p:spTgt spid="1461265"/>
                                        </p:tgtEl>
                                        <p:attrNameLst>
                                          <p:attrName>style.visibility</p:attrName>
                                        </p:attrNameLst>
                                      </p:cBhvr>
                                      <p:to>
                                        <p:strVal val="visible"/>
                                      </p:to>
                                    </p:set>
                                    <p:animEffect transition="in" filter="diamond(in)">
                                      <p:cBhvr>
                                        <p:cTn id="7" dur="1000"/>
                                        <p:tgtEl>
                                          <p:spTgt spid="1461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126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Total W Cross Section</a:t>
            </a:r>
            <a:endParaRPr lang="en-US" dirty="0"/>
          </a:p>
        </p:txBody>
      </p:sp>
      <p:sp>
        <p:nvSpPr>
          <p:cNvPr id="11" name="Content Placeholder 10"/>
          <p:cNvSpPr>
            <a:spLocks noGrp="1"/>
          </p:cNvSpPr>
          <p:nvPr>
            <p:ph idx="1"/>
          </p:nvPr>
        </p:nvSpPr>
        <p:spPr>
          <a:xfrm>
            <a:off x="5410200" y="1828800"/>
            <a:ext cx="3733800" cy="4495800"/>
          </a:xfrm>
        </p:spPr>
        <p:txBody>
          <a:bodyPr/>
          <a:lstStyle/>
          <a:p>
            <a:r>
              <a:rPr lang="en-US" sz="2700" dirty="0" smtClean="0"/>
              <a:t>PHENIX made first-ever W measurement in </a:t>
            </a:r>
            <a:r>
              <a:rPr lang="en-US" sz="2700" dirty="0" err="1" smtClean="0"/>
              <a:t>p+p</a:t>
            </a:r>
            <a:r>
              <a:rPr lang="en-US" sz="2700" dirty="0" smtClean="0"/>
              <a:t> collisions!</a:t>
            </a:r>
          </a:p>
          <a:p>
            <a:r>
              <a:rPr lang="en-US" sz="2700" dirty="0"/>
              <a:t>In agreement with predictions</a:t>
            </a:r>
          </a:p>
          <a:p>
            <a:endParaRPr lang="en-US" sz="2700" dirty="0"/>
          </a:p>
        </p:txBody>
      </p:sp>
      <p:sp>
        <p:nvSpPr>
          <p:cNvPr id="5" name="Footer Placeholder 4"/>
          <p:cNvSpPr>
            <a:spLocks noGrp="1"/>
          </p:cNvSpPr>
          <p:nvPr>
            <p:ph type="ftr" sz="quarter" idx="11"/>
          </p:nvPr>
        </p:nvSpPr>
        <p:spPr/>
        <p:txBody>
          <a:bodyPr/>
          <a:lstStyle/>
          <a:p>
            <a:r>
              <a:rPr lang="en-US" smtClean="0"/>
              <a:t>C. Aidala, Wayne State, January 30, 2013</a:t>
            </a:r>
            <a:endParaRPr lang="en-US"/>
          </a:p>
        </p:txBody>
      </p:sp>
      <p:sp>
        <p:nvSpPr>
          <p:cNvPr id="6" name="Slide Number Placeholder 5"/>
          <p:cNvSpPr>
            <a:spLocks noGrp="1"/>
          </p:cNvSpPr>
          <p:nvPr>
            <p:ph type="sldNum" sz="quarter" idx="12"/>
          </p:nvPr>
        </p:nvSpPr>
        <p:spPr/>
        <p:txBody>
          <a:bodyPr/>
          <a:lstStyle/>
          <a:p>
            <a:fld id="{DBCAA7B0-FB55-442B-B730-0F02697EC4DB}" type="slidenum">
              <a:rPr lang="en-US" smtClean="0"/>
              <a:pPr/>
              <a:t>28</a:t>
            </a:fld>
            <a:endParaRPr lang="en-US"/>
          </a:p>
        </p:txBody>
      </p:sp>
      <p:pic>
        <p:nvPicPr>
          <p:cNvPr id="8" name="Picture 3"/>
          <p:cNvPicPr>
            <a:picLocks noChangeAspect="1" noChangeArrowheads="1"/>
          </p:cNvPicPr>
          <p:nvPr/>
        </p:nvPicPr>
        <p:blipFill>
          <a:blip r:embed="rId2" cstate="print"/>
          <a:srcRect/>
          <a:stretch>
            <a:fillRect/>
          </a:stretch>
        </p:blipFill>
        <p:spPr bwMode="auto">
          <a:xfrm>
            <a:off x="228600" y="1905000"/>
            <a:ext cx="5010150" cy="3810000"/>
          </a:xfrm>
          <a:prstGeom prst="rect">
            <a:avLst/>
          </a:prstGeom>
          <a:noFill/>
          <a:ln w="9525">
            <a:noFill/>
            <a:miter lim="800000"/>
            <a:headEnd/>
            <a:tailEnd/>
          </a:ln>
        </p:spPr>
      </p:pic>
      <p:pic>
        <p:nvPicPr>
          <p:cNvPr id="7" name="Picture 4"/>
          <p:cNvPicPr>
            <a:picLocks noChangeAspect="1" noChangeArrowheads="1"/>
          </p:cNvPicPr>
          <p:nvPr/>
        </p:nvPicPr>
        <p:blipFill>
          <a:blip r:embed="rId3" cstate="print"/>
          <a:srcRect/>
          <a:stretch>
            <a:fillRect/>
          </a:stretch>
        </p:blipFill>
        <p:spPr bwMode="auto">
          <a:xfrm>
            <a:off x="275772" y="1585686"/>
            <a:ext cx="7591425" cy="4114800"/>
          </a:xfrm>
          <a:prstGeom prst="rect">
            <a:avLst/>
          </a:prstGeom>
          <a:noFill/>
          <a:ln w="9525">
            <a:noFill/>
            <a:miter lim="800000"/>
            <a:headEnd/>
            <a:tailEnd/>
          </a:ln>
        </p:spPr>
      </p:pic>
      <p:sp>
        <p:nvSpPr>
          <p:cNvPr id="14" name="TextBox 13"/>
          <p:cNvSpPr txBox="1"/>
          <p:nvPr/>
        </p:nvSpPr>
        <p:spPr>
          <a:xfrm>
            <a:off x="479350" y="5867400"/>
            <a:ext cx="4462697" cy="461665"/>
          </a:xfrm>
          <a:prstGeom prst="rect">
            <a:avLst/>
          </a:prstGeom>
          <a:noFill/>
        </p:spPr>
        <p:txBody>
          <a:bodyPr wrap="none" rtlCol="0">
            <a:spAutoFit/>
          </a:bodyPr>
          <a:lstStyle/>
          <a:p>
            <a:r>
              <a:rPr lang="en-US" dirty="0" smtClean="0"/>
              <a:t>PHENIX: PRL 106:062101 (2011)</a:t>
            </a:r>
            <a:endParaRPr lang="en-US" dirty="0"/>
          </a:p>
        </p:txBody>
      </p:sp>
      <p:sp>
        <p:nvSpPr>
          <p:cNvPr id="3" name="Rectangle 2"/>
          <p:cNvSpPr/>
          <p:nvPr/>
        </p:nvSpPr>
        <p:spPr bwMode="auto">
          <a:xfrm>
            <a:off x="6070600" y="2880360"/>
            <a:ext cx="1701800" cy="3352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00" dirty="0" smtClean="0"/>
              <a:t>Parity-Violating Single-Helicity Asymmetries</a:t>
            </a:r>
            <a:endParaRPr lang="en-US" sz="4200" dirty="0"/>
          </a:p>
        </p:txBody>
      </p:sp>
      <p:sp>
        <p:nvSpPr>
          <p:cNvPr id="5" name="Footer Placeholder 4"/>
          <p:cNvSpPr>
            <a:spLocks noGrp="1"/>
          </p:cNvSpPr>
          <p:nvPr>
            <p:ph type="ftr" sz="quarter" idx="11"/>
          </p:nvPr>
        </p:nvSpPr>
        <p:spPr/>
        <p:txBody>
          <a:bodyPr/>
          <a:lstStyle/>
          <a:p>
            <a:r>
              <a:rPr lang="en-US" smtClean="0"/>
              <a:t>C. Aidala, Wayne State, January 30, 2013</a:t>
            </a:r>
            <a:endParaRPr lang="en-US"/>
          </a:p>
        </p:txBody>
      </p:sp>
      <p:sp>
        <p:nvSpPr>
          <p:cNvPr id="6" name="Slide Number Placeholder 5"/>
          <p:cNvSpPr>
            <a:spLocks noGrp="1"/>
          </p:cNvSpPr>
          <p:nvPr>
            <p:ph type="sldNum" sz="quarter" idx="12"/>
          </p:nvPr>
        </p:nvSpPr>
        <p:spPr/>
        <p:txBody>
          <a:bodyPr/>
          <a:lstStyle/>
          <a:p>
            <a:fld id="{DBCAA7B0-FB55-442B-B730-0F02697EC4DB}" type="slidenum">
              <a:rPr lang="en-US" smtClean="0"/>
              <a:pPr/>
              <a:t>29</a:t>
            </a:fld>
            <a:endParaRPr lang="en-US"/>
          </a:p>
        </p:txBody>
      </p:sp>
      <p:sp>
        <p:nvSpPr>
          <p:cNvPr id="10" name="TextBox 9"/>
          <p:cNvSpPr txBox="1"/>
          <p:nvPr/>
        </p:nvSpPr>
        <p:spPr>
          <a:xfrm>
            <a:off x="137886" y="5553057"/>
            <a:ext cx="4800600" cy="1061829"/>
          </a:xfrm>
          <a:prstGeom prst="rect">
            <a:avLst/>
          </a:prstGeom>
          <a:noFill/>
        </p:spPr>
        <p:txBody>
          <a:bodyPr wrap="square" rtlCol="0">
            <a:spAutoFit/>
          </a:bodyPr>
          <a:lstStyle/>
          <a:p>
            <a:r>
              <a:rPr lang="en-US" sz="2100" dirty="0" smtClean="0"/>
              <a:t>Large parity-violating asymmetries seen by both PHENIX and STAR for W+ and W-.  </a:t>
            </a:r>
            <a:endParaRPr lang="en-US" sz="2100" dirty="0"/>
          </a:p>
        </p:txBody>
      </p:sp>
      <p:sp>
        <p:nvSpPr>
          <p:cNvPr id="12" name="TextBox 11"/>
          <p:cNvSpPr txBox="1"/>
          <p:nvPr/>
        </p:nvSpPr>
        <p:spPr>
          <a:xfrm>
            <a:off x="1185192" y="4267200"/>
            <a:ext cx="2723823" cy="369332"/>
          </a:xfrm>
          <a:prstGeom prst="rect">
            <a:avLst/>
          </a:prstGeom>
          <a:noFill/>
        </p:spPr>
        <p:txBody>
          <a:bodyPr wrap="none" rtlCol="0">
            <a:spAutoFit/>
          </a:bodyPr>
          <a:lstStyle/>
          <a:p>
            <a:r>
              <a:rPr lang="en-US" sz="1800" dirty="0" smtClean="0"/>
              <a:t>PHENIX: arXiv:1009.0505</a:t>
            </a:r>
            <a:endParaRPr lang="en-US" sz="1800" dirty="0"/>
          </a:p>
        </p:txBody>
      </p:sp>
      <p:pic>
        <p:nvPicPr>
          <p:cNvPr id="199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57325"/>
            <a:ext cx="3810000" cy="4132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38"/>
          <p:cNvGrpSpPr>
            <a:grpSpLocks/>
          </p:cNvGrpSpPr>
          <p:nvPr/>
        </p:nvGrpSpPr>
        <p:grpSpPr bwMode="auto">
          <a:xfrm>
            <a:off x="152400" y="762000"/>
            <a:ext cx="1524000" cy="990600"/>
            <a:chOff x="2640" y="912"/>
            <a:chExt cx="864" cy="528"/>
          </a:xfrm>
        </p:grpSpPr>
        <p:sp>
          <p:nvSpPr>
            <p:cNvPr id="14" name="AutoShape 39"/>
            <p:cNvSpPr>
              <a:spLocks noChangeArrowheads="1"/>
            </p:cNvSpPr>
            <p:nvPr/>
          </p:nvSpPr>
          <p:spPr bwMode="auto">
            <a:xfrm>
              <a:off x="2640" y="912"/>
              <a:ext cx="601" cy="528"/>
            </a:xfrm>
            <a:prstGeom prst="star5">
              <a:avLst/>
            </a:prstGeom>
            <a:solidFill>
              <a:srgbClr val="FF0000"/>
            </a:solidFill>
            <a:ln w="9525">
              <a:solidFill>
                <a:srgbClr val="000080"/>
              </a:solidFill>
              <a:miter lim="800000"/>
              <a:headEnd type="none" w="sm" len="sm"/>
              <a:tailEnd type="none" w="sm" len="sm"/>
            </a:ln>
            <a:effectLst/>
          </p:spPr>
          <p:txBody>
            <a:bodyPr wrap="none" anchor="ctr"/>
            <a:lstStyle/>
            <a:p>
              <a:endParaRPr lang="en-US" sz="2400" b="1" i="1">
                <a:cs typeface="Arial" pitchFamily="34" charset="0"/>
              </a:endParaRPr>
            </a:p>
          </p:txBody>
        </p:sp>
        <p:sp>
          <p:nvSpPr>
            <p:cNvPr id="15" name="Text Box 40"/>
            <p:cNvSpPr txBox="1">
              <a:spLocks noChangeArrowheads="1"/>
            </p:cNvSpPr>
            <p:nvPr/>
          </p:nvSpPr>
          <p:spPr bwMode="auto">
            <a:xfrm>
              <a:off x="2852" y="1057"/>
              <a:ext cx="652" cy="243"/>
            </a:xfrm>
            <a:prstGeom prst="rect">
              <a:avLst/>
            </a:prstGeom>
            <a:noFill/>
            <a:ln w="12700">
              <a:noFill/>
              <a:miter lim="800000"/>
              <a:headEnd type="none" w="sm" len="sm"/>
              <a:tailEnd type="none" w="sm" len="sm"/>
            </a:ln>
            <a:effectLst/>
          </p:spPr>
          <p:txBody>
            <a:bodyPr>
              <a:spAutoFit/>
            </a:bodyPr>
            <a:lstStyle/>
            <a:p>
              <a:r>
                <a:rPr lang="en-US" sz="2400" b="1" i="1" dirty="0">
                  <a:solidFill>
                    <a:srgbClr val="1C0E81"/>
                  </a:solidFill>
                  <a:effectLst>
                    <a:outerShdw blurRad="38100" dist="38100" dir="2700000" algn="tl">
                      <a:srgbClr val="FFFFFF"/>
                    </a:outerShdw>
                  </a:effectLst>
                  <a:latin typeface="Helvetica"/>
                  <a:cs typeface="Arial" pitchFamily="34" charset="0"/>
                </a:rPr>
                <a:t>STAR</a:t>
              </a:r>
            </a:p>
          </p:txBody>
        </p:sp>
      </p:grpSp>
      <p:pic>
        <p:nvPicPr>
          <p:cNvPr id="19957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447800"/>
            <a:ext cx="4126978" cy="353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bwMode="auto">
          <a:xfrm flipH="1">
            <a:off x="6324600" y="4636532"/>
            <a:ext cx="533400" cy="0"/>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sp>
        <p:nvSpPr>
          <p:cNvPr id="7" name="TextBox 6"/>
          <p:cNvSpPr txBox="1"/>
          <p:nvPr/>
        </p:nvSpPr>
        <p:spPr>
          <a:xfrm>
            <a:off x="5486400" y="4936368"/>
            <a:ext cx="2983978" cy="1323439"/>
          </a:xfrm>
          <a:prstGeom prst="rect">
            <a:avLst/>
          </a:prstGeom>
          <a:noFill/>
        </p:spPr>
        <p:txBody>
          <a:bodyPr wrap="square" rtlCol="0">
            <a:spAutoFit/>
          </a:bodyPr>
          <a:lstStyle/>
          <a:p>
            <a:r>
              <a:rPr lang="en-US" sz="2000" dirty="0" smtClean="0"/>
              <a:t>Better-constrained W+ measurement shifts anti-down contribution to be slightly more negative.</a:t>
            </a:r>
            <a:endParaRPr lang="en-US" sz="2000" dirty="0"/>
          </a:p>
        </p:txBody>
      </p:sp>
      <p:sp>
        <p:nvSpPr>
          <p:cNvPr id="19" name="Text Box 20"/>
          <p:cNvSpPr txBox="1">
            <a:spLocks noChangeArrowheads="1"/>
          </p:cNvSpPr>
          <p:nvPr/>
        </p:nvSpPr>
        <p:spPr bwMode="auto">
          <a:xfrm>
            <a:off x="1748971" y="3642640"/>
            <a:ext cx="5919788" cy="830997"/>
          </a:xfrm>
          <a:prstGeom prst="rect">
            <a:avLst/>
          </a:prstGeom>
          <a:solidFill>
            <a:srgbClr val="00FFFF"/>
          </a:solidFill>
          <a:ln w="9525">
            <a:solidFill>
              <a:schemeClr val="tx1"/>
            </a:solidFill>
            <a:miter lim="800000"/>
            <a:headEnd/>
            <a:tailEnd/>
          </a:ln>
          <a:effectLst/>
        </p:spPr>
        <p:txBody>
          <a:bodyPr>
            <a:spAutoFit/>
          </a:bodyPr>
          <a:lstStyle/>
          <a:p>
            <a:r>
              <a:rPr lang="en-US" dirty="0" smtClean="0">
                <a:solidFill>
                  <a:schemeClr val="tx1"/>
                </a:solidFill>
              </a:rPr>
              <a:t>Expect a lot more data at 510 GeV in the next few months, with upgraded detectors!</a:t>
            </a:r>
            <a:endParaRPr lang="en-US"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995779"/>
                                        </p:tgtEl>
                                        <p:attrNameLst>
                                          <p:attrName>style.visibility</p:attrName>
                                        </p:attrNameLst>
                                      </p:cBhvr>
                                      <p:to>
                                        <p:strVal val="visible"/>
                                      </p:to>
                                    </p:set>
                                    <p:animEffect transition="in" filter="wipe(down)">
                                      <p:cBhvr>
                                        <p:cTn id="10" dur="500"/>
                                        <p:tgtEl>
                                          <p:spTgt spid="199577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1"/>
          </p:nvPr>
        </p:nvSpPr>
        <p:spPr/>
        <p:txBody>
          <a:bodyPr/>
          <a:lstStyle/>
          <a:p>
            <a:r>
              <a:rPr lang="en-US" smtClean="0"/>
              <a:t>C. Aidala, Wayne State, January 30, 2013</a:t>
            </a:r>
            <a:endParaRPr lang="en-US" dirty="0"/>
          </a:p>
        </p:txBody>
      </p:sp>
      <p:sp>
        <p:nvSpPr>
          <p:cNvPr id="10" name="Slide Number Placeholder 4"/>
          <p:cNvSpPr>
            <a:spLocks noGrp="1"/>
          </p:cNvSpPr>
          <p:nvPr>
            <p:ph type="sldNum" sz="quarter" idx="12"/>
          </p:nvPr>
        </p:nvSpPr>
        <p:spPr/>
        <p:txBody>
          <a:bodyPr/>
          <a:lstStyle/>
          <a:p>
            <a:fld id="{82F98BD9-C76A-4CA9-9F2C-CF88D537F904}" type="slidenum">
              <a:rPr lang="en-US"/>
              <a:pPr/>
              <a:t>3</a:t>
            </a:fld>
            <a:endParaRPr lang="en-US" dirty="0"/>
          </a:p>
        </p:txBody>
      </p:sp>
      <p:sp>
        <p:nvSpPr>
          <p:cNvPr id="1459202" name="Rectangle 2"/>
          <p:cNvSpPr>
            <a:spLocks noGrp="1" noChangeArrowheads="1"/>
          </p:cNvSpPr>
          <p:nvPr>
            <p:ph type="title"/>
          </p:nvPr>
        </p:nvSpPr>
        <p:spPr>
          <a:xfrm>
            <a:off x="457200" y="274638"/>
            <a:ext cx="8229600" cy="792162"/>
          </a:xfrm>
        </p:spPr>
        <p:txBody>
          <a:bodyPr>
            <a:normAutofit/>
          </a:bodyPr>
          <a:lstStyle/>
          <a:p>
            <a:r>
              <a:rPr lang="en-US" dirty="0" smtClean="0"/>
              <a:t>The proton as a QCD “laboratory”</a:t>
            </a:r>
            <a:endParaRPr lang="en-US" dirty="0"/>
          </a:p>
        </p:txBody>
      </p:sp>
      <p:pic>
        <p:nvPicPr>
          <p:cNvPr id="1459203" name="Picture 3"/>
          <p:cNvPicPr>
            <a:picLocks noChangeAspect="1" noChangeArrowheads="1"/>
          </p:cNvPicPr>
          <p:nvPr/>
        </p:nvPicPr>
        <p:blipFill>
          <a:blip r:embed="rId3" cstate="print"/>
          <a:srcRect/>
          <a:stretch>
            <a:fillRect/>
          </a:stretch>
        </p:blipFill>
        <p:spPr bwMode="auto">
          <a:xfrm>
            <a:off x="484188" y="1044575"/>
            <a:ext cx="8278812" cy="4975225"/>
          </a:xfrm>
          <a:prstGeom prst="rect">
            <a:avLst/>
          </a:prstGeom>
          <a:noFill/>
          <a:ln w="38100">
            <a:noFill/>
            <a:miter lim="800000"/>
            <a:headEnd/>
            <a:tailEnd type="none" w="lg" len="lg"/>
          </a:ln>
          <a:effectLst/>
        </p:spPr>
      </p:pic>
      <p:sp>
        <p:nvSpPr>
          <p:cNvPr id="1459204" name="Rectangle 4"/>
          <p:cNvSpPr>
            <a:spLocks noChangeArrowheads="1"/>
          </p:cNvSpPr>
          <p:nvPr/>
        </p:nvSpPr>
        <p:spPr bwMode="auto">
          <a:xfrm>
            <a:off x="490538" y="6019800"/>
            <a:ext cx="8261350" cy="381000"/>
          </a:xfrm>
          <a:prstGeom prst="rect">
            <a:avLst/>
          </a:prstGeom>
          <a:solidFill>
            <a:schemeClr val="bg1"/>
          </a:solidFill>
          <a:ln w="9525">
            <a:noFill/>
            <a:miter lim="800000"/>
            <a:headEnd/>
            <a:tailEnd/>
          </a:ln>
          <a:effectLst/>
        </p:spPr>
        <p:txBody>
          <a:bodyPr wrap="none" anchor="ctr"/>
          <a:lstStyle/>
          <a:p>
            <a:endParaRPr lang="en-US">
              <a:solidFill>
                <a:schemeClr val="tx1"/>
              </a:solidFill>
            </a:endParaRPr>
          </a:p>
        </p:txBody>
      </p:sp>
      <p:sp>
        <p:nvSpPr>
          <p:cNvPr id="1459205" name="Rectangle 5"/>
          <p:cNvSpPr>
            <a:spLocks noChangeArrowheads="1"/>
          </p:cNvSpPr>
          <p:nvPr/>
        </p:nvSpPr>
        <p:spPr bwMode="auto">
          <a:xfrm>
            <a:off x="1219200" y="5943600"/>
            <a:ext cx="1644650" cy="274638"/>
          </a:xfrm>
          <a:prstGeom prst="rect">
            <a:avLst/>
          </a:prstGeom>
          <a:noFill/>
          <a:ln w="9525">
            <a:noFill/>
            <a:miter lim="800000"/>
            <a:headEnd/>
            <a:tailEnd/>
          </a:ln>
          <a:effectLst/>
        </p:spPr>
        <p:txBody>
          <a:bodyPr wrap="none">
            <a:spAutoFit/>
          </a:bodyPr>
          <a:lstStyle/>
          <a:p>
            <a:r>
              <a:rPr lang="en-US" sz="1200" dirty="0">
                <a:solidFill>
                  <a:schemeClr val="tx1"/>
                </a:solidFill>
                <a:latin typeface="Arial" pitchFamily="34" charset="0"/>
              </a:rPr>
              <a:t>observation &amp; models</a:t>
            </a:r>
          </a:p>
        </p:txBody>
      </p:sp>
      <p:sp>
        <p:nvSpPr>
          <p:cNvPr id="1459206" name="Rectangle 6"/>
          <p:cNvSpPr>
            <a:spLocks noChangeArrowheads="1"/>
          </p:cNvSpPr>
          <p:nvPr/>
        </p:nvSpPr>
        <p:spPr bwMode="auto">
          <a:xfrm>
            <a:off x="4365625" y="5919652"/>
            <a:ext cx="2419252" cy="461665"/>
          </a:xfrm>
          <a:prstGeom prst="rect">
            <a:avLst/>
          </a:prstGeom>
          <a:noFill/>
          <a:ln w="9525">
            <a:noFill/>
            <a:miter lim="800000"/>
            <a:headEnd/>
            <a:tailEnd/>
          </a:ln>
          <a:effectLst/>
        </p:spPr>
        <p:txBody>
          <a:bodyPr wrap="none">
            <a:spAutoFit/>
          </a:bodyPr>
          <a:lstStyle/>
          <a:p>
            <a:r>
              <a:rPr lang="en-US" sz="1200" dirty="0">
                <a:solidFill>
                  <a:srgbClr val="FF0000"/>
                </a:solidFill>
                <a:latin typeface="Arial" pitchFamily="34" charset="0"/>
              </a:rPr>
              <a:t>precision measurements</a:t>
            </a:r>
          </a:p>
          <a:p>
            <a:r>
              <a:rPr lang="en-US" sz="1200" dirty="0" smtClean="0">
                <a:solidFill>
                  <a:srgbClr val="FF0000"/>
                </a:solidFill>
                <a:latin typeface="Arial" pitchFamily="34" charset="0"/>
              </a:rPr>
              <a:t>&amp; more powerful theoretical tools</a:t>
            </a:r>
            <a:endParaRPr lang="en-US" sz="1200" dirty="0">
              <a:solidFill>
                <a:srgbClr val="FF0000"/>
              </a:solidFill>
              <a:latin typeface="Arial" pitchFamily="34" charset="0"/>
            </a:endParaRPr>
          </a:p>
        </p:txBody>
      </p:sp>
      <p:sp>
        <p:nvSpPr>
          <p:cNvPr id="11" name="TextBox 10"/>
          <p:cNvSpPr txBox="1"/>
          <p:nvPr/>
        </p:nvSpPr>
        <p:spPr>
          <a:xfrm>
            <a:off x="6400800" y="3276600"/>
            <a:ext cx="2362200" cy="1107996"/>
          </a:xfrm>
          <a:prstGeom prst="rect">
            <a:avLst/>
          </a:prstGeom>
          <a:noFill/>
        </p:spPr>
        <p:txBody>
          <a:bodyPr wrap="square" rtlCol="0">
            <a:spAutoFit/>
          </a:bodyPr>
          <a:lstStyle/>
          <a:p>
            <a:r>
              <a:rPr lang="en-US" sz="2200" dirty="0" smtClean="0">
                <a:solidFill>
                  <a:schemeClr val="tx1"/>
                </a:solidFill>
              </a:rPr>
              <a:t>Proton—simplest stable bound state in QCD!</a:t>
            </a:r>
            <a:endParaRPr lang="en-US" sz="2200" dirty="0">
              <a:solidFill>
                <a:schemeClr val="tx1"/>
              </a:solidFill>
            </a:endParaRPr>
          </a:p>
        </p:txBody>
      </p:sp>
      <p:sp>
        <p:nvSpPr>
          <p:cNvPr id="12" name="TextBox 11"/>
          <p:cNvSpPr txBox="1"/>
          <p:nvPr/>
        </p:nvSpPr>
        <p:spPr>
          <a:xfrm>
            <a:off x="5692466" y="4872335"/>
            <a:ext cx="558166" cy="461665"/>
          </a:xfrm>
          <a:prstGeom prst="rect">
            <a:avLst/>
          </a:prstGeom>
          <a:solidFill>
            <a:schemeClr val="bg1"/>
          </a:solidFill>
        </p:spPr>
        <p:txBody>
          <a:bodyPr wrap="none" rtlCol="0">
            <a:spAutoFit/>
          </a:bodyPr>
          <a:lstStyle/>
          <a:p>
            <a:r>
              <a:rPr lang="en-US" sz="2400" dirty="0" smtClean="0">
                <a:solidFill>
                  <a:schemeClr val="tx1"/>
                </a:solidFill>
              </a:rPr>
              <a:t>?...</a:t>
            </a:r>
            <a:endParaRPr lang="en-US" sz="2400" dirty="0">
              <a:solidFill>
                <a:schemeClr val="tx1"/>
              </a:solidFill>
            </a:endParaRPr>
          </a:p>
        </p:txBody>
      </p:sp>
      <p:sp>
        <p:nvSpPr>
          <p:cNvPr id="13" name="Rectangle 12"/>
          <p:cNvSpPr/>
          <p:nvPr/>
        </p:nvSpPr>
        <p:spPr>
          <a:xfrm>
            <a:off x="2819400" y="5943600"/>
            <a:ext cx="1497526" cy="276999"/>
          </a:xfrm>
          <a:prstGeom prst="rect">
            <a:avLst/>
          </a:prstGeom>
        </p:spPr>
        <p:txBody>
          <a:bodyPr wrap="none">
            <a:spAutoFit/>
          </a:bodyPr>
          <a:lstStyle/>
          <a:p>
            <a:r>
              <a:rPr lang="en-US" sz="1200" dirty="0" smtClean="0">
                <a:solidFill>
                  <a:srgbClr val="FF0000"/>
                </a:solidFill>
                <a:latin typeface="Arial" pitchFamily="34" charset="0"/>
              </a:rPr>
              <a:t>fundamental theory</a:t>
            </a:r>
            <a:endParaRPr lang="en-US" sz="1200" dirty="0"/>
          </a:p>
        </p:txBody>
      </p:sp>
      <p:sp>
        <p:nvSpPr>
          <p:cNvPr id="14" name="Rectangle 5"/>
          <p:cNvSpPr>
            <a:spLocks noChangeArrowheads="1"/>
          </p:cNvSpPr>
          <p:nvPr/>
        </p:nvSpPr>
        <p:spPr bwMode="auto">
          <a:xfrm>
            <a:off x="7533805" y="5908264"/>
            <a:ext cx="1000595" cy="276999"/>
          </a:xfrm>
          <a:prstGeom prst="rect">
            <a:avLst/>
          </a:prstGeom>
          <a:noFill/>
          <a:ln w="9525">
            <a:noFill/>
            <a:miter lim="800000"/>
            <a:headEnd/>
            <a:tailEnd/>
          </a:ln>
          <a:effectLst/>
        </p:spPr>
        <p:txBody>
          <a:bodyPr wrap="none">
            <a:spAutoFit/>
          </a:bodyPr>
          <a:lstStyle/>
          <a:p>
            <a:r>
              <a:rPr lang="en-US" sz="1200" dirty="0" smtClean="0">
                <a:solidFill>
                  <a:schemeClr val="tx1"/>
                </a:solidFill>
                <a:latin typeface="Arial" pitchFamily="34" charset="0"/>
              </a:rPr>
              <a:t>application?</a:t>
            </a:r>
            <a:endParaRPr lang="en-US" sz="1200" dirty="0">
              <a:solidFill>
                <a:schemeClr val="tx1"/>
              </a:solidFill>
              <a:latin typeface="Arial" pitchFamily="34" charset="0"/>
            </a:endParaRPr>
          </a:p>
        </p:txBody>
      </p:sp>
    </p:spTree>
    <p:extLst>
      <p:ext uri="{BB962C8B-B14F-4D97-AF65-F5344CB8AC3E}">
        <p14:creationId xmlns:p14="http://schemas.microsoft.com/office/powerpoint/2010/main" val="1602997848"/>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ooter Placeholder 4"/>
          <p:cNvSpPr>
            <a:spLocks noGrp="1"/>
          </p:cNvSpPr>
          <p:nvPr>
            <p:ph type="ftr" sz="quarter" idx="11"/>
          </p:nvPr>
        </p:nvSpPr>
        <p:spPr/>
        <p:txBody>
          <a:bodyPr/>
          <a:lstStyle/>
          <a:p>
            <a:r>
              <a:rPr lang="en-US" smtClean="0"/>
              <a:t>C. Aidala, Wayne State, January 30, 2013</a:t>
            </a:r>
            <a:endParaRPr lang="en-US" dirty="0"/>
          </a:p>
        </p:txBody>
      </p:sp>
      <p:sp>
        <p:nvSpPr>
          <p:cNvPr id="37" name="Slide Number Placeholder 5"/>
          <p:cNvSpPr>
            <a:spLocks noGrp="1"/>
          </p:cNvSpPr>
          <p:nvPr>
            <p:ph type="sldNum" sz="quarter" idx="12"/>
          </p:nvPr>
        </p:nvSpPr>
        <p:spPr/>
        <p:txBody>
          <a:bodyPr/>
          <a:lstStyle/>
          <a:p>
            <a:fld id="{7FD549B2-9577-415B-9ABA-788F67AF97B2}" type="slidenum">
              <a:rPr lang="en-US"/>
              <a:pPr/>
              <a:t>30</a:t>
            </a:fld>
            <a:endParaRPr lang="en-US"/>
          </a:p>
        </p:txBody>
      </p:sp>
      <p:sp>
        <p:nvSpPr>
          <p:cNvPr id="448514" name="Rectangle 2"/>
          <p:cNvSpPr>
            <a:spLocks noChangeArrowheads="1"/>
          </p:cNvSpPr>
          <p:nvPr/>
        </p:nvSpPr>
        <p:spPr bwMode="auto">
          <a:xfrm>
            <a:off x="0" y="914400"/>
            <a:ext cx="9144000" cy="35052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448516" name="Rectangle 4"/>
          <p:cNvSpPr>
            <a:spLocks noChangeArrowheads="1"/>
          </p:cNvSpPr>
          <p:nvPr/>
        </p:nvSpPr>
        <p:spPr bwMode="auto">
          <a:xfrm>
            <a:off x="6172200" y="976086"/>
            <a:ext cx="2971800" cy="3352800"/>
          </a:xfrm>
          <a:prstGeom prst="rect">
            <a:avLst/>
          </a:prstGeom>
          <a:solidFill>
            <a:srgbClr val="B1B1B1">
              <a:alpha val="50000"/>
            </a:srgbClr>
          </a:solidFill>
          <a:ln w="9525">
            <a:noFill/>
            <a:miter lim="800000"/>
            <a:headEnd/>
            <a:tailEnd/>
          </a:ln>
          <a:effectLst/>
        </p:spPr>
        <p:txBody>
          <a:bodyPr wrap="none" anchor="ctr"/>
          <a:lstStyle/>
          <a:p>
            <a:endParaRPr lang="en-US" sz="1600" b="1" dirty="0">
              <a:solidFill>
                <a:schemeClr val="accent2"/>
              </a:solidFill>
              <a:latin typeface="Arial Black" pitchFamily="34" charset="0"/>
              <a:cs typeface="Arial" pitchFamily="34" charset="0"/>
            </a:endParaRPr>
          </a:p>
        </p:txBody>
      </p:sp>
      <p:sp>
        <p:nvSpPr>
          <p:cNvPr id="448517" name="Rectangle 5"/>
          <p:cNvSpPr>
            <a:spLocks noGrp="1" noChangeArrowheads="1"/>
          </p:cNvSpPr>
          <p:nvPr>
            <p:ph type="title"/>
          </p:nvPr>
        </p:nvSpPr>
        <p:spPr>
          <a:xfrm>
            <a:off x="228600" y="152400"/>
            <a:ext cx="8686800" cy="762000"/>
          </a:xfrm>
        </p:spPr>
        <p:txBody>
          <a:bodyPr/>
          <a:lstStyle/>
          <a:p>
            <a:r>
              <a:rPr lang="en-US" dirty="0"/>
              <a:t>Proton Spin Structure at </a:t>
            </a:r>
            <a:r>
              <a:rPr lang="en-US" dirty="0" smtClean="0"/>
              <a:t>RHIC</a:t>
            </a:r>
            <a:endParaRPr lang="en-US" sz="3200" dirty="0"/>
          </a:p>
        </p:txBody>
      </p:sp>
      <p:sp>
        <p:nvSpPr>
          <p:cNvPr id="448519" name="Rectangle 7"/>
          <p:cNvSpPr>
            <a:spLocks noChangeArrowheads="1"/>
          </p:cNvSpPr>
          <p:nvPr/>
        </p:nvSpPr>
        <p:spPr bwMode="auto">
          <a:xfrm>
            <a:off x="3276600" y="976313"/>
            <a:ext cx="2895600" cy="3352800"/>
          </a:xfrm>
          <a:prstGeom prst="rect">
            <a:avLst/>
          </a:prstGeom>
          <a:solidFill>
            <a:srgbClr val="FFAF79">
              <a:alpha val="50000"/>
            </a:srgbClr>
          </a:solidFill>
          <a:ln w="9525">
            <a:noFill/>
            <a:miter lim="800000"/>
            <a:headEnd/>
            <a:tailEnd/>
          </a:ln>
          <a:effectLst/>
        </p:spPr>
        <p:txBody>
          <a:bodyPr wrap="none" anchor="ctr"/>
          <a:lstStyle/>
          <a:p>
            <a:endParaRPr lang="en-US"/>
          </a:p>
        </p:txBody>
      </p:sp>
      <p:sp>
        <p:nvSpPr>
          <p:cNvPr id="448520" name="Line 8"/>
          <p:cNvSpPr>
            <a:spLocks noChangeShapeType="1"/>
          </p:cNvSpPr>
          <p:nvPr/>
        </p:nvSpPr>
        <p:spPr bwMode="auto">
          <a:xfrm>
            <a:off x="0" y="2271713"/>
            <a:ext cx="9139238" cy="0"/>
          </a:xfrm>
          <a:prstGeom prst="line">
            <a:avLst/>
          </a:prstGeom>
          <a:noFill/>
          <a:ln w="28575">
            <a:solidFill>
              <a:schemeClr val="tx1"/>
            </a:solidFill>
            <a:round/>
            <a:headEnd/>
            <a:tailEnd/>
          </a:ln>
          <a:effectLst/>
        </p:spPr>
        <p:txBody>
          <a:bodyPr wrap="none" anchor="ctr"/>
          <a:lstStyle/>
          <a:p>
            <a:endParaRPr lang="en-US"/>
          </a:p>
        </p:txBody>
      </p:sp>
      <p:sp>
        <p:nvSpPr>
          <p:cNvPr id="448521" name="Line 9"/>
          <p:cNvSpPr>
            <a:spLocks noChangeShapeType="1"/>
          </p:cNvSpPr>
          <p:nvPr/>
        </p:nvSpPr>
        <p:spPr bwMode="auto">
          <a:xfrm>
            <a:off x="3276600" y="976313"/>
            <a:ext cx="0" cy="3352800"/>
          </a:xfrm>
          <a:prstGeom prst="line">
            <a:avLst/>
          </a:prstGeom>
          <a:noFill/>
          <a:ln w="34925">
            <a:solidFill>
              <a:schemeClr val="tx1"/>
            </a:solidFill>
            <a:round/>
            <a:headEnd/>
            <a:tailEnd/>
          </a:ln>
          <a:effectLst/>
        </p:spPr>
        <p:txBody>
          <a:bodyPr wrap="none" anchor="ctr"/>
          <a:lstStyle/>
          <a:p>
            <a:endParaRPr lang="en-US"/>
          </a:p>
        </p:txBody>
      </p:sp>
      <p:grpSp>
        <p:nvGrpSpPr>
          <p:cNvPr id="2" name="Group 10"/>
          <p:cNvGrpSpPr>
            <a:grpSpLocks/>
          </p:cNvGrpSpPr>
          <p:nvPr/>
        </p:nvGrpSpPr>
        <p:grpSpPr bwMode="auto">
          <a:xfrm>
            <a:off x="125413" y="3171825"/>
            <a:ext cx="2646362" cy="307975"/>
            <a:chOff x="31" y="2458"/>
            <a:chExt cx="1667" cy="194"/>
          </a:xfrm>
        </p:grpSpPr>
        <p:sp>
          <p:nvSpPr>
            <p:cNvPr id="448523" name="Text Box 11"/>
            <p:cNvSpPr txBox="1">
              <a:spLocks noChangeArrowheads="1"/>
            </p:cNvSpPr>
            <p:nvPr/>
          </p:nvSpPr>
          <p:spPr bwMode="auto">
            <a:xfrm>
              <a:off x="31" y="2458"/>
              <a:ext cx="936" cy="194"/>
            </a:xfrm>
            <a:prstGeom prst="rect">
              <a:avLst/>
            </a:prstGeom>
            <a:noFill/>
            <a:ln w="9525">
              <a:noFill/>
              <a:miter lim="800000"/>
              <a:headEnd/>
              <a:tailEnd/>
            </a:ln>
            <a:effectLst/>
          </p:spPr>
          <p:txBody>
            <a:bodyPr wrap="none">
              <a:spAutoFit/>
            </a:bodyPr>
            <a:lstStyle/>
            <a:p>
              <a:r>
                <a:rPr lang="en-US" sz="1400" dirty="0">
                  <a:solidFill>
                    <a:srgbClr val="000099"/>
                  </a:solidFill>
                  <a:latin typeface="Comic Sans MS" pitchFamily="66" charset="0"/>
                </a:rPr>
                <a:t>Prompt </a:t>
              </a:r>
              <a:r>
                <a:rPr lang="en-US" sz="1400" dirty="0" smtClean="0">
                  <a:solidFill>
                    <a:srgbClr val="000099"/>
                  </a:solidFill>
                  <a:latin typeface="Comic Sans MS" pitchFamily="66" charset="0"/>
                </a:rPr>
                <a:t>Photons</a:t>
              </a:r>
              <a:endParaRPr lang="en-US" sz="1400" dirty="0">
                <a:solidFill>
                  <a:srgbClr val="000099"/>
                </a:solidFill>
                <a:latin typeface="Comic Sans MS" pitchFamily="66" charset="0"/>
              </a:endParaRPr>
            </a:p>
          </p:txBody>
        </p:sp>
        <p:graphicFrame>
          <p:nvGraphicFramePr>
            <p:cNvPr id="448524" name="Object 12"/>
            <p:cNvGraphicFramePr>
              <a:graphicFrameLocks noChangeAspect="1"/>
            </p:cNvGraphicFramePr>
            <p:nvPr/>
          </p:nvGraphicFramePr>
          <p:xfrm>
            <a:off x="960" y="2483"/>
            <a:ext cx="738" cy="147"/>
          </p:xfrm>
          <a:graphic>
            <a:graphicData uri="http://schemas.openxmlformats.org/presentationml/2006/ole">
              <mc:AlternateContent xmlns:mc="http://schemas.openxmlformats.org/markup-compatibility/2006">
                <mc:Choice xmlns:v="urn:schemas-microsoft-com:vml" Requires="v">
                  <p:oleObj spid="_x0000_s1998306" name="Equation" r:id="rId4" imgW="952200" imgH="190440" progId="">
                    <p:embed/>
                  </p:oleObj>
                </mc:Choice>
                <mc:Fallback>
                  <p:oleObj name="Equation" r:id="rId4" imgW="952200" imgH="190440" progId="">
                    <p:embed/>
                    <p:pic>
                      <p:nvPicPr>
                        <p:cNvPr id="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 y="2483"/>
                          <a:ext cx="738" cy="1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448526" name="Object 14"/>
          <p:cNvGraphicFramePr>
            <a:graphicFrameLocks noChangeAspect="1"/>
          </p:cNvGraphicFramePr>
          <p:nvPr/>
        </p:nvGraphicFramePr>
        <p:xfrm>
          <a:off x="3478213" y="1171575"/>
          <a:ext cx="2566987" cy="1041400"/>
        </p:xfrm>
        <a:graphic>
          <a:graphicData uri="http://schemas.openxmlformats.org/presentationml/2006/ole">
            <mc:AlternateContent xmlns:mc="http://schemas.openxmlformats.org/markup-compatibility/2006">
              <mc:Choice xmlns:v="urn:schemas-microsoft-com:vml" Requires="v">
                <p:oleObj spid="_x0000_s1998307" name="Equation" r:id="rId6" imgW="2577960" imgH="1041120" progId="">
                  <p:embed/>
                </p:oleObj>
              </mc:Choice>
              <mc:Fallback>
                <p:oleObj name="Equation" r:id="rId6" imgW="2577960" imgH="1041120"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8213" y="1171575"/>
                        <a:ext cx="2566987" cy="1041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8527" name="Line 15"/>
          <p:cNvSpPr>
            <a:spLocks noChangeShapeType="1"/>
          </p:cNvSpPr>
          <p:nvPr/>
        </p:nvSpPr>
        <p:spPr bwMode="auto">
          <a:xfrm>
            <a:off x="6172200" y="976313"/>
            <a:ext cx="0" cy="3352800"/>
          </a:xfrm>
          <a:prstGeom prst="line">
            <a:avLst/>
          </a:prstGeom>
          <a:noFill/>
          <a:ln w="34925">
            <a:solidFill>
              <a:schemeClr val="tx1"/>
            </a:solidFill>
            <a:round/>
            <a:headEnd/>
            <a:tailEnd/>
          </a:ln>
          <a:effectLst/>
        </p:spPr>
        <p:txBody>
          <a:bodyPr wrap="none" anchor="ctr"/>
          <a:lstStyle/>
          <a:p>
            <a:endParaRPr lang="en-US"/>
          </a:p>
        </p:txBody>
      </p:sp>
      <p:graphicFrame>
        <p:nvGraphicFramePr>
          <p:cNvPr id="448528" name="Object 16"/>
          <p:cNvGraphicFramePr>
            <a:graphicFrameLocks noChangeAspect="1"/>
          </p:cNvGraphicFramePr>
          <p:nvPr/>
        </p:nvGraphicFramePr>
        <p:xfrm>
          <a:off x="3817938" y="3109913"/>
          <a:ext cx="1844675" cy="249237"/>
        </p:xfrm>
        <a:graphic>
          <a:graphicData uri="http://schemas.openxmlformats.org/presentationml/2006/ole">
            <mc:AlternateContent xmlns:mc="http://schemas.openxmlformats.org/markup-compatibility/2006">
              <mc:Choice xmlns:v="urn:schemas-microsoft-com:vml" Requires="v">
                <p:oleObj spid="_x0000_s1998308" name="Equation" r:id="rId8" imgW="1498320" imgH="203040" progId="">
                  <p:embed/>
                </p:oleObj>
              </mc:Choice>
              <mc:Fallback>
                <p:oleObj name="Equation" r:id="rId8" imgW="1498320" imgH="203040" progId="">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7938" y="3109913"/>
                        <a:ext cx="1844675" cy="249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 20"/>
          <p:cNvGrpSpPr>
            <a:grpSpLocks/>
          </p:cNvGrpSpPr>
          <p:nvPr/>
        </p:nvGrpSpPr>
        <p:grpSpPr bwMode="auto">
          <a:xfrm>
            <a:off x="-1588" y="976313"/>
            <a:ext cx="3278188" cy="3352800"/>
            <a:chOff x="-1" y="615"/>
            <a:chExt cx="2065" cy="2112"/>
          </a:xfrm>
        </p:grpSpPr>
        <p:sp>
          <p:nvSpPr>
            <p:cNvPr id="448533" name="Rectangle 21"/>
            <p:cNvSpPr>
              <a:spLocks noChangeArrowheads="1"/>
            </p:cNvSpPr>
            <p:nvPr/>
          </p:nvSpPr>
          <p:spPr bwMode="auto">
            <a:xfrm>
              <a:off x="-1" y="615"/>
              <a:ext cx="2065" cy="2112"/>
            </a:xfrm>
            <a:prstGeom prst="rect">
              <a:avLst/>
            </a:prstGeom>
            <a:noFill/>
            <a:ln w="9525">
              <a:noFill/>
              <a:miter lim="800000"/>
              <a:headEnd/>
              <a:tailEnd/>
            </a:ln>
            <a:effectLst/>
          </p:spPr>
          <p:txBody>
            <a:bodyPr wrap="none" anchor="ctr"/>
            <a:lstStyle/>
            <a:p>
              <a:endParaRPr lang="en-US"/>
            </a:p>
          </p:txBody>
        </p:sp>
        <p:graphicFrame>
          <p:nvGraphicFramePr>
            <p:cNvPr id="448534" name="Object 22"/>
            <p:cNvGraphicFramePr>
              <a:graphicFrameLocks noChangeAspect="1"/>
            </p:cNvGraphicFramePr>
            <p:nvPr/>
          </p:nvGraphicFramePr>
          <p:xfrm>
            <a:off x="299" y="882"/>
            <a:ext cx="1397" cy="396"/>
          </p:xfrm>
          <a:graphic>
            <a:graphicData uri="http://schemas.openxmlformats.org/presentationml/2006/ole">
              <mc:AlternateContent xmlns:mc="http://schemas.openxmlformats.org/markup-compatibility/2006">
                <mc:Choice xmlns:v="urn:schemas-microsoft-com:vml" Requires="v">
                  <p:oleObj spid="_x0000_s1998309" name="Equation" r:id="rId10" imgW="2209680" imgH="634680" progId="">
                    <p:embed/>
                  </p:oleObj>
                </mc:Choice>
                <mc:Fallback>
                  <p:oleObj name="Equation" r:id="rId10" imgW="2209680" imgH="634680" progId="">
                    <p:embed/>
                    <p:pic>
                      <p:nvPicPr>
                        <p:cNvPr id="0"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9" y="882"/>
                          <a:ext cx="1397" cy="3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8535" name="Object 23"/>
            <p:cNvGraphicFramePr>
              <a:graphicFrameLocks noChangeAspect="1"/>
            </p:cNvGraphicFramePr>
            <p:nvPr/>
          </p:nvGraphicFramePr>
          <p:xfrm>
            <a:off x="138" y="1677"/>
            <a:ext cx="121" cy="120"/>
          </p:xfrm>
          <a:graphic>
            <a:graphicData uri="http://schemas.openxmlformats.org/presentationml/2006/ole">
              <mc:AlternateContent xmlns:mc="http://schemas.openxmlformats.org/markup-compatibility/2006">
                <mc:Choice xmlns:v="urn:schemas-microsoft-com:vml" Requires="v">
                  <p:oleObj spid="_x0000_s1998310" name="Equation" r:id="rId12" imgW="126720" imgH="126720" progId="">
                    <p:embed/>
                  </p:oleObj>
                </mc:Choice>
                <mc:Fallback>
                  <p:oleObj name="Equation" r:id="rId12" imgW="126720" imgH="126720" progId="">
                    <p:embed/>
                    <p:pic>
                      <p:nvPicPr>
                        <p:cNvPr id="0"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8" y="1677"/>
                          <a:ext cx="121" cy="1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8536" name="Text Box 24"/>
            <p:cNvSpPr txBox="1">
              <a:spLocks noChangeArrowheads="1"/>
            </p:cNvSpPr>
            <p:nvPr/>
          </p:nvSpPr>
          <p:spPr bwMode="auto">
            <a:xfrm>
              <a:off x="139" y="1644"/>
              <a:ext cx="426" cy="194"/>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 Jets</a:t>
              </a:r>
              <a:endParaRPr lang="en-US" sz="1400" dirty="0">
                <a:solidFill>
                  <a:srgbClr val="000099"/>
                </a:solidFill>
                <a:latin typeface="Comic Sans MS" pitchFamily="66" charset="0"/>
              </a:endParaRPr>
            </a:p>
          </p:txBody>
        </p:sp>
        <p:graphicFrame>
          <p:nvGraphicFramePr>
            <p:cNvPr id="448537" name="Object 25"/>
            <p:cNvGraphicFramePr>
              <a:graphicFrameLocks noChangeAspect="1"/>
            </p:cNvGraphicFramePr>
            <p:nvPr/>
          </p:nvGraphicFramePr>
          <p:xfrm>
            <a:off x="986" y="1664"/>
            <a:ext cx="886" cy="148"/>
          </p:xfrm>
          <a:graphic>
            <a:graphicData uri="http://schemas.openxmlformats.org/presentationml/2006/ole">
              <mc:AlternateContent xmlns:mc="http://schemas.openxmlformats.org/markup-compatibility/2006">
                <mc:Choice xmlns:v="urn:schemas-microsoft-com:vml" Requires="v">
                  <p:oleObj spid="_x0000_s1998311" name="Equation" r:id="rId14" imgW="1143000" imgH="190440" progId="">
                    <p:embed/>
                  </p:oleObj>
                </mc:Choice>
                <mc:Fallback>
                  <p:oleObj name="Equation" r:id="rId14" imgW="1143000" imgH="190440" progId="">
                    <p:embed/>
                    <p:pic>
                      <p:nvPicPr>
                        <p:cNvPr id="0" name="Picture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86" y="1664"/>
                          <a:ext cx="886" cy="1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448538" name="Object 26"/>
          <p:cNvGraphicFramePr>
            <a:graphicFrameLocks noChangeAspect="1"/>
          </p:cNvGraphicFramePr>
          <p:nvPr/>
        </p:nvGraphicFramePr>
        <p:xfrm>
          <a:off x="3581400" y="2728913"/>
          <a:ext cx="1404938" cy="238125"/>
        </p:xfrm>
        <a:graphic>
          <a:graphicData uri="http://schemas.openxmlformats.org/presentationml/2006/ole">
            <mc:AlternateContent xmlns:mc="http://schemas.openxmlformats.org/markup-compatibility/2006">
              <mc:Choice xmlns:v="urn:schemas-microsoft-com:vml" Requires="v">
                <p:oleObj spid="_x0000_s1998312" name="Equation" r:id="rId16" imgW="1193760" imgH="203040" progId="">
                  <p:embed/>
                </p:oleObj>
              </mc:Choice>
              <mc:Fallback>
                <p:oleObj name="Equation" r:id="rId16" imgW="1193760" imgH="203040" progId="">
                  <p:embed/>
                  <p:pic>
                    <p:nvPicPr>
                      <p:cNvPr id="0"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81400" y="2728913"/>
                        <a:ext cx="1404938"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8539" name="Object 27"/>
          <p:cNvGraphicFramePr>
            <a:graphicFrameLocks noChangeAspect="1"/>
          </p:cNvGraphicFramePr>
          <p:nvPr/>
        </p:nvGraphicFramePr>
        <p:xfrm>
          <a:off x="3835400" y="3470275"/>
          <a:ext cx="1827213" cy="249238"/>
        </p:xfrm>
        <a:graphic>
          <a:graphicData uri="http://schemas.openxmlformats.org/presentationml/2006/ole">
            <mc:AlternateContent xmlns:mc="http://schemas.openxmlformats.org/markup-compatibility/2006">
              <mc:Choice xmlns:v="urn:schemas-microsoft-com:vml" Requires="v">
                <p:oleObj spid="_x0000_s1998313" name="Equation" r:id="rId18" imgW="1485720" imgH="203040" progId="">
                  <p:embed/>
                </p:oleObj>
              </mc:Choice>
              <mc:Fallback>
                <p:oleObj name="Equation" r:id="rId18" imgW="1485720" imgH="203040" progId="">
                  <p:embed/>
                  <p:pic>
                    <p:nvPicPr>
                      <p:cNvPr id="0" name="Picture 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835400" y="3470275"/>
                        <a:ext cx="1827213" cy="249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8540" name="Object 28"/>
          <p:cNvGraphicFramePr>
            <a:graphicFrameLocks noChangeAspect="1"/>
          </p:cNvGraphicFramePr>
          <p:nvPr/>
        </p:nvGraphicFramePr>
        <p:xfrm>
          <a:off x="3352800" y="4803775"/>
          <a:ext cx="2667000" cy="1174750"/>
        </p:xfrm>
        <a:graphic>
          <a:graphicData uri="http://schemas.openxmlformats.org/presentationml/2006/ole">
            <mc:AlternateContent xmlns:mc="http://schemas.openxmlformats.org/markup-compatibility/2006">
              <mc:Choice xmlns:v="urn:schemas-microsoft-com:vml" Requires="v">
                <p:oleObj spid="_x0000_s1998314" name="ﾋﾞｯﾄﾏｯﾌﾟ ｲﾒｰｼﾞ" r:id="rId20" imgW="4886266" imgH="2152922" progId="PBrush">
                  <p:embed/>
                </p:oleObj>
              </mc:Choice>
              <mc:Fallback>
                <p:oleObj name="ﾋﾞｯﾄﾏｯﾌﾟ ｲﾒｰｼﾞ" r:id="rId20" imgW="4886266" imgH="2152922" progId="PBrush">
                  <p:embed/>
                  <p:pic>
                    <p:nvPicPr>
                      <p:cNvPr id="0" name="Picture 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352800" y="4803775"/>
                        <a:ext cx="2667000" cy="117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8541" name="Object 29"/>
          <p:cNvGraphicFramePr>
            <a:graphicFrameLocks noChangeAspect="1"/>
          </p:cNvGraphicFramePr>
          <p:nvPr/>
        </p:nvGraphicFramePr>
        <p:xfrm>
          <a:off x="257175" y="4702175"/>
          <a:ext cx="2770188" cy="1347788"/>
        </p:xfrm>
        <a:graphic>
          <a:graphicData uri="http://schemas.openxmlformats.org/presentationml/2006/ole">
            <mc:AlternateContent xmlns:mc="http://schemas.openxmlformats.org/markup-compatibility/2006">
              <mc:Choice xmlns:v="urn:schemas-microsoft-com:vml" Requires="v">
                <p:oleObj spid="_x0000_s1998315" name="ﾋﾞｯﾄﾏｯﾌﾟ ｲﾒｰｼﾞ" r:id="rId22" imgW="4991150" imgH="2428727" progId="PBrush">
                  <p:embed/>
                </p:oleObj>
              </mc:Choice>
              <mc:Fallback>
                <p:oleObj name="ﾋﾞｯﾄﾏｯﾌﾟ ｲﾒｰｼﾞ" r:id="rId22" imgW="4991150" imgH="2428727" progId="PBrush">
                  <p:embed/>
                  <p:pic>
                    <p:nvPicPr>
                      <p:cNvPr id="0" name="Picture 8"/>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7175" y="4702175"/>
                        <a:ext cx="2770188" cy="134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 name="Text Box 11"/>
          <p:cNvSpPr txBox="1">
            <a:spLocks noChangeArrowheads="1"/>
          </p:cNvSpPr>
          <p:nvPr/>
        </p:nvSpPr>
        <p:spPr bwMode="auto">
          <a:xfrm>
            <a:off x="76200" y="3806825"/>
            <a:ext cx="238238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Back-to-Back Correlations</a:t>
            </a:r>
            <a:endParaRPr lang="en-US" sz="1400" dirty="0">
              <a:solidFill>
                <a:srgbClr val="000099"/>
              </a:solidFill>
              <a:latin typeface="Comic Sans MS" pitchFamily="66" charset="0"/>
            </a:endParaRPr>
          </a:p>
        </p:txBody>
      </p:sp>
      <p:sp>
        <p:nvSpPr>
          <p:cNvPr id="41" name="Text Box 11"/>
          <p:cNvSpPr txBox="1">
            <a:spLocks noChangeArrowheads="1"/>
          </p:cNvSpPr>
          <p:nvPr/>
        </p:nvSpPr>
        <p:spPr bwMode="auto">
          <a:xfrm>
            <a:off x="6380617" y="3654623"/>
            <a:ext cx="228620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Single-Spin Asymmetries</a:t>
            </a:r>
          </a:p>
        </p:txBody>
      </p:sp>
      <p:sp>
        <p:nvSpPr>
          <p:cNvPr id="42" name="Rectangle 41"/>
          <p:cNvSpPr/>
          <p:nvPr/>
        </p:nvSpPr>
        <p:spPr>
          <a:xfrm>
            <a:off x="6019800" y="2362200"/>
            <a:ext cx="3200400" cy="830997"/>
          </a:xfrm>
          <a:prstGeom prst="rect">
            <a:avLst/>
          </a:prstGeom>
        </p:spPr>
        <p:txBody>
          <a:bodyPr wrap="square">
            <a:spAutoFit/>
          </a:bodyPr>
          <a:lstStyle/>
          <a:p>
            <a:endParaRPr lang="en-US" sz="1600" b="1" dirty="0" smtClean="0">
              <a:solidFill>
                <a:schemeClr val="accent2"/>
              </a:solidFill>
              <a:latin typeface="Comic Sans MS" pitchFamily="66" charset="0"/>
              <a:cs typeface="Arial" pitchFamily="34" charset="0"/>
            </a:endParaRPr>
          </a:p>
          <a:p>
            <a:r>
              <a:rPr lang="en-US" sz="1600" b="1" dirty="0" smtClean="0">
                <a:solidFill>
                  <a:schemeClr val="accent2"/>
                </a:solidFill>
                <a:latin typeface="Comic Sans MS" pitchFamily="66" charset="0"/>
                <a:cs typeface="Arial" pitchFamily="34" charset="0"/>
              </a:rPr>
              <a:t>Transverse-momentum-</a:t>
            </a:r>
          </a:p>
          <a:p>
            <a:r>
              <a:rPr lang="en-US" sz="1600" b="1" dirty="0" smtClean="0">
                <a:solidFill>
                  <a:schemeClr val="accent2"/>
                </a:solidFill>
                <a:latin typeface="Comic Sans MS" pitchFamily="66" charset="0"/>
                <a:cs typeface="Arial" pitchFamily="34" charset="0"/>
              </a:rPr>
              <a:t>dependent distributions</a:t>
            </a:r>
            <a:endParaRPr lang="en-US" sz="1600" b="1" dirty="0">
              <a:solidFill>
                <a:schemeClr val="accent2"/>
              </a:solidFill>
              <a:latin typeface="Comic Sans MS" pitchFamily="66" charset="0"/>
              <a:cs typeface="Arial" pitchFamily="34" charset="0"/>
            </a:endParaRPr>
          </a:p>
        </p:txBody>
      </p:sp>
      <p:grpSp>
        <p:nvGrpSpPr>
          <p:cNvPr id="4" name="Group 5"/>
          <p:cNvGrpSpPr>
            <a:grpSpLocks/>
          </p:cNvGrpSpPr>
          <p:nvPr/>
        </p:nvGrpSpPr>
        <p:grpSpPr bwMode="auto">
          <a:xfrm>
            <a:off x="6324600" y="4724400"/>
            <a:ext cx="2743200" cy="1377950"/>
            <a:chOff x="4032" y="528"/>
            <a:chExt cx="1728" cy="1012"/>
          </a:xfrm>
        </p:grpSpPr>
        <p:graphicFrame>
          <p:nvGraphicFramePr>
            <p:cNvPr id="44" name="Object 6"/>
            <p:cNvGraphicFramePr>
              <a:graphicFrameLocks noChangeAspect="1"/>
            </p:cNvGraphicFramePr>
            <p:nvPr/>
          </p:nvGraphicFramePr>
          <p:xfrm>
            <a:off x="4032" y="528"/>
            <a:ext cx="1728" cy="1012"/>
          </p:xfrm>
          <a:graphic>
            <a:graphicData uri="http://schemas.openxmlformats.org/presentationml/2006/ole">
              <mc:AlternateContent xmlns:mc="http://schemas.openxmlformats.org/markup-compatibility/2006">
                <mc:Choice xmlns:v="urn:schemas-microsoft-com:vml" Requires="v">
                  <p:oleObj spid="_x0000_s1998316" name="Bitmap Image" r:id="rId24" imgW="4876609" imgH="2857762" progId="PBrush">
                    <p:embed/>
                  </p:oleObj>
                </mc:Choice>
                <mc:Fallback>
                  <p:oleObj name="Bitmap Image" r:id="rId24" imgW="4876609" imgH="2857762" progId="PBrush">
                    <p:embed/>
                    <p:pic>
                      <p:nvPicPr>
                        <p:cNvPr id="0" name="Picture 1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032" y="528"/>
                          <a:ext cx="1728" cy="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 name="Rectangle 7"/>
            <p:cNvSpPr>
              <a:spLocks noChangeArrowheads="1"/>
            </p:cNvSpPr>
            <p:nvPr/>
          </p:nvSpPr>
          <p:spPr bwMode="auto">
            <a:xfrm>
              <a:off x="4896" y="576"/>
              <a:ext cx="864" cy="960"/>
            </a:xfrm>
            <a:prstGeom prst="rect">
              <a:avLst/>
            </a:prstGeom>
            <a:solidFill>
              <a:schemeClr val="bg1"/>
            </a:solidFill>
            <a:ln w="9525">
              <a:noFill/>
              <a:miter lim="800000"/>
              <a:headEnd/>
              <a:tailEnd/>
            </a:ln>
            <a:effectLst/>
          </p:spPr>
          <p:txBody>
            <a:bodyPr wrap="none" anchor="ctr"/>
            <a:lstStyle/>
            <a:p>
              <a:endParaRPr lang="en-US"/>
            </a:p>
          </p:txBody>
        </p:sp>
        <p:graphicFrame>
          <p:nvGraphicFramePr>
            <p:cNvPr id="46" name="Object 8"/>
            <p:cNvGraphicFramePr>
              <a:graphicFrameLocks noChangeAspect="1"/>
            </p:cNvGraphicFramePr>
            <p:nvPr/>
          </p:nvGraphicFramePr>
          <p:xfrm>
            <a:off x="4896" y="674"/>
            <a:ext cx="855" cy="740"/>
          </p:xfrm>
          <a:graphic>
            <a:graphicData uri="http://schemas.openxmlformats.org/presentationml/2006/ole">
              <mc:AlternateContent xmlns:mc="http://schemas.openxmlformats.org/markup-compatibility/2006">
                <mc:Choice xmlns:v="urn:schemas-microsoft-com:vml" Requires="v">
                  <p:oleObj spid="_x0000_s1998317" name="Bitmap Image" r:id="rId26" imgW="4886266" imgH="2152922" progId="PBrush">
                    <p:embed/>
                  </p:oleObj>
                </mc:Choice>
                <mc:Fallback>
                  <p:oleObj name="Bitmap Image" r:id="rId26" imgW="4886266" imgH="2152922" progId="PBrush">
                    <p:embed/>
                    <p:pic>
                      <p:nvPicPr>
                        <p:cNvPr id="0" name="Picture 14"/>
                        <p:cNvPicPr>
                          <a:picLocks noChangeAspect="1" noChangeArrowheads="1"/>
                        </p:cNvPicPr>
                        <p:nvPr/>
                      </p:nvPicPr>
                      <p:blipFill>
                        <a:blip r:embed="rId21">
                          <a:extLst>
                            <a:ext uri="{28A0092B-C50C-407E-A947-70E740481C1C}">
                              <a14:useLocalDpi xmlns:a14="http://schemas.microsoft.com/office/drawing/2010/main" val="0"/>
                            </a:ext>
                          </a:extLst>
                        </a:blip>
                        <a:srcRect l="50526"/>
                        <a:stretch>
                          <a:fillRect/>
                        </a:stretch>
                      </p:blipFill>
                      <p:spPr bwMode="auto">
                        <a:xfrm>
                          <a:off x="4896" y="674"/>
                          <a:ext cx="855" cy="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34" name="Rectangle 33"/>
          <p:cNvSpPr/>
          <p:nvPr/>
        </p:nvSpPr>
        <p:spPr bwMode="auto">
          <a:xfrm>
            <a:off x="6291942" y="990600"/>
            <a:ext cx="2743200" cy="3352800"/>
          </a:xfrm>
          <a:prstGeom prst="rect">
            <a:avLst/>
          </a:prstGeom>
          <a:noFill/>
          <a:ln w="28575"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35" name="TextBox 34"/>
          <p:cNvSpPr txBox="1"/>
          <p:nvPr/>
        </p:nvSpPr>
        <p:spPr>
          <a:xfrm>
            <a:off x="6201228" y="1134070"/>
            <a:ext cx="2942772" cy="969496"/>
          </a:xfrm>
          <a:prstGeom prst="rect">
            <a:avLst/>
          </a:prstGeom>
          <a:noFill/>
        </p:spPr>
        <p:txBody>
          <a:bodyPr wrap="square" rtlCol="0">
            <a:spAutoFit/>
          </a:bodyPr>
          <a:lstStyle/>
          <a:p>
            <a:r>
              <a:rPr lang="en-US" sz="1900" b="1" dirty="0" smtClean="0">
                <a:solidFill>
                  <a:schemeClr val="bg2"/>
                </a:solidFill>
                <a:latin typeface="Comic Sans MS" pitchFamily="66" charset="0"/>
              </a:rPr>
              <a:t>Transverse spin and </a:t>
            </a:r>
          </a:p>
          <a:p>
            <a:r>
              <a:rPr lang="en-US" sz="1900" b="1" dirty="0" smtClean="0">
                <a:solidFill>
                  <a:schemeClr val="bg2"/>
                </a:solidFill>
                <a:latin typeface="Comic Sans MS" pitchFamily="66" charset="0"/>
              </a:rPr>
              <a:t>spin-momentum </a:t>
            </a:r>
          </a:p>
          <a:p>
            <a:r>
              <a:rPr lang="en-US" sz="1900" b="1" dirty="0" smtClean="0">
                <a:solidFill>
                  <a:schemeClr val="bg2"/>
                </a:solidFill>
                <a:latin typeface="Comic Sans MS" pitchFamily="66" charset="0"/>
              </a:rPr>
              <a:t>correlations</a:t>
            </a:r>
            <a:endParaRPr lang="en-US" sz="1900" b="1" dirty="0">
              <a:solidFill>
                <a:schemeClr val="bg2"/>
              </a:solidFill>
              <a:latin typeface="Comic Sans MS" pitchFamily="66"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amond(in)">
                                      <p:cBhvr>
                                        <p:cTn id="7"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ooter Placeholder 5"/>
          <p:cNvSpPr>
            <a:spLocks noGrp="1"/>
          </p:cNvSpPr>
          <p:nvPr>
            <p:ph type="ftr" sz="quarter" idx="11"/>
          </p:nvPr>
        </p:nvSpPr>
        <p:spPr/>
        <p:txBody>
          <a:bodyPr/>
          <a:lstStyle/>
          <a:p>
            <a:r>
              <a:rPr lang="en-US" smtClean="0"/>
              <a:t>C. Aidala, Wayne State, January 30, 2013</a:t>
            </a:r>
            <a:endParaRPr lang="en-US"/>
          </a:p>
        </p:txBody>
      </p:sp>
      <p:sp>
        <p:nvSpPr>
          <p:cNvPr id="1348610" name="Rectangle 2"/>
          <p:cNvSpPr>
            <a:spLocks noGrp="1" noChangeArrowheads="1"/>
          </p:cNvSpPr>
          <p:nvPr>
            <p:ph type="title"/>
          </p:nvPr>
        </p:nvSpPr>
        <p:spPr/>
        <p:txBody>
          <a:bodyPr/>
          <a:lstStyle/>
          <a:p>
            <a:r>
              <a:rPr lang="en-US" sz="4000"/>
              <a:t>1976: Discovery in p+p Collisions! </a:t>
            </a:r>
            <a:br>
              <a:rPr lang="en-US" sz="4000"/>
            </a:br>
            <a:r>
              <a:rPr lang="en-US" sz="3400"/>
              <a:t>Large Transverse Single-Spin Asymmetries</a:t>
            </a:r>
          </a:p>
        </p:txBody>
      </p:sp>
      <p:graphicFrame>
        <p:nvGraphicFramePr>
          <p:cNvPr id="1348614" name="Object 6"/>
          <p:cNvGraphicFramePr>
            <a:graphicFrameLocks noGrp="1" noChangeAspect="1"/>
          </p:cNvGraphicFramePr>
          <p:nvPr>
            <p:ph sz="half" idx="1"/>
          </p:nvPr>
        </p:nvGraphicFramePr>
        <p:xfrm>
          <a:off x="2012950" y="3727450"/>
          <a:ext cx="698500" cy="241300"/>
        </p:xfrm>
        <a:graphic>
          <a:graphicData uri="http://schemas.openxmlformats.org/presentationml/2006/ole">
            <mc:AlternateContent xmlns:mc="http://schemas.openxmlformats.org/markup-compatibility/2006">
              <mc:Choice xmlns:v="urn:schemas-microsoft-com:vml" Requires="v">
                <p:oleObj spid="_x0000_s1348869" name="Equation" r:id="rId4" imgW="698400" imgH="241200" progId="Equation.3">
                  <p:embed/>
                </p:oleObj>
              </mc:Choice>
              <mc:Fallback>
                <p:oleObj name="Equation" r:id="rId4" imgW="698400" imgH="241200" progId="Equation.3">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2950" y="3727450"/>
                        <a:ext cx="698500" cy="24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348611" name="Picture 3" descr="zgs"/>
          <p:cNvPicPr>
            <a:picLocks noChangeAspect="1" noChangeArrowheads="1"/>
          </p:cNvPicPr>
          <p:nvPr/>
        </p:nvPicPr>
        <p:blipFill>
          <a:blip r:embed="rId6" cstate="print"/>
          <a:srcRect/>
          <a:stretch>
            <a:fillRect/>
          </a:stretch>
        </p:blipFill>
        <p:spPr bwMode="auto">
          <a:xfrm>
            <a:off x="533400" y="1906588"/>
            <a:ext cx="3886200" cy="3884612"/>
          </a:xfrm>
          <a:prstGeom prst="rect">
            <a:avLst/>
          </a:prstGeom>
          <a:noFill/>
          <a:ln w="9525">
            <a:noFill/>
            <a:miter lim="800000"/>
            <a:headEnd/>
            <a:tailEnd/>
          </a:ln>
        </p:spPr>
      </p:pic>
      <p:sp>
        <p:nvSpPr>
          <p:cNvPr id="1348612" name="Text Box 4"/>
          <p:cNvSpPr txBox="1">
            <a:spLocks noChangeArrowheads="1"/>
          </p:cNvSpPr>
          <p:nvPr/>
        </p:nvSpPr>
        <p:spPr bwMode="auto">
          <a:xfrm>
            <a:off x="0" y="5867400"/>
            <a:ext cx="5202238" cy="457200"/>
          </a:xfrm>
          <a:prstGeom prst="rect">
            <a:avLst/>
          </a:prstGeom>
          <a:noFill/>
          <a:ln w="9525">
            <a:noFill/>
            <a:miter lim="800000"/>
            <a:headEnd/>
            <a:tailEnd/>
          </a:ln>
          <a:effectLst/>
        </p:spPr>
        <p:txBody>
          <a:bodyPr wrap="none">
            <a:spAutoFit/>
          </a:bodyPr>
          <a:lstStyle/>
          <a:p>
            <a:r>
              <a:rPr lang="en-US"/>
              <a:t>W.H. Dragoset et al., PRL36, 929 (1976)</a:t>
            </a:r>
          </a:p>
        </p:txBody>
      </p:sp>
      <p:grpSp>
        <p:nvGrpSpPr>
          <p:cNvPr id="1348615" name="Group 7"/>
          <p:cNvGrpSpPr>
            <a:grpSpLocks/>
          </p:cNvGrpSpPr>
          <p:nvPr/>
        </p:nvGrpSpPr>
        <p:grpSpPr bwMode="auto">
          <a:xfrm>
            <a:off x="5181600" y="3538538"/>
            <a:ext cx="3048000" cy="1566862"/>
            <a:chOff x="1680" y="3141"/>
            <a:chExt cx="1872" cy="864"/>
          </a:xfrm>
        </p:grpSpPr>
        <p:sp>
          <p:nvSpPr>
            <p:cNvPr id="1348616" name="Rectangle 8"/>
            <p:cNvSpPr>
              <a:spLocks noChangeArrowheads="1"/>
            </p:cNvSpPr>
            <p:nvPr/>
          </p:nvSpPr>
          <p:spPr bwMode="auto">
            <a:xfrm>
              <a:off x="1680" y="3189"/>
              <a:ext cx="1872" cy="816"/>
            </a:xfrm>
            <a:prstGeom prst="rect">
              <a:avLst/>
            </a:prstGeom>
            <a:solidFill>
              <a:schemeClr val="bg1"/>
            </a:solidFill>
            <a:ln w="9525">
              <a:solidFill>
                <a:schemeClr val="tx1"/>
              </a:solidFill>
              <a:miter lim="800000"/>
              <a:headEnd/>
              <a:tailEnd/>
            </a:ln>
            <a:effectLst/>
          </p:spPr>
          <p:txBody>
            <a:bodyPr wrap="none" anchor="ctr"/>
            <a:lstStyle/>
            <a:p>
              <a:endParaRPr lang="en-US"/>
            </a:p>
          </p:txBody>
        </p:sp>
        <p:grpSp>
          <p:nvGrpSpPr>
            <p:cNvPr id="1348617" name="Group 9"/>
            <p:cNvGrpSpPr>
              <a:grpSpLocks/>
            </p:cNvGrpSpPr>
            <p:nvPr/>
          </p:nvGrpSpPr>
          <p:grpSpPr bwMode="auto">
            <a:xfrm>
              <a:off x="1776" y="3141"/>
              <a:ext cx="1579" cy="845"/>
              <a:chOff x="1776" y="2666"/>
              <a:chExt cx="2088" cy="1271"/>
            </a:xfrm>
          </p:grpSpPr>
          <p:sp>
            <p:nvSpPr>
              <p:cNvPr id="1348618" name="Line 10"/>
              <p:cNvSpPr>
                <a:spLocks noChangeShapeType="1"/>
              </p:cNvSpPr>
              <p:nvPr/>
            </p:nvSpPr>
            <p:spPr bwMode="auto">
              <a:xfrm flipV="1">
                <a:off x="1776" y="3024"/>
                <a:ext cx="1968" cy="528"/>
              </a:xfrm>
              <a:prstGeom prst="line">
                <a:avLst/>
              </a:prstGeom>
              <a:noFill/>
              <a:ln w="19050">
                <a:solidFill>
                  <a:srgbClr val="333399"/>
                </a:solidFill>
                <a:prstDash val="dash"/>
                <a:round/>
                <a:headEnd/>
                <a:tailEnd/>
              </a:ln>
              <a:effectLst/>
            </p:spPr>
            <p:txBody>
              <a:bodyPr/>
              <a:lstStyle/>
              <a:p>
                <a:endParaRPr lang="en-US"/>
              </a:p>
            </p:txBody>
          </p:sp>
          <p:grpSp>
            <p:nvGrpSpPr>
              <p:cNvPr id="1348619" name="Group 11"/>
              <p:cNvGrpSpPr>
                <a:grpSpLocks/>
              </p:cNvGrpSpPr>
              <p:nvPr/>
            </p:nvGrpSpPr>
            <p:grpSpPr bwMode="auto">
              <a:xfrm>
                <a:off x="2352" y="3072"/>
                <a:ext cx="288" cy="480"/>
                <a:chOff x="4320" y="1488"/>
                <a:chExt cx="288" cy="480"/>
              </a:xfrm>
            </p:grpSpPr>
            <p:sp>
              <p:nvSpPr>
                <p:cNvPr id="1348620" name="AutoShape 12"/>
                <p:cNvSpPr>
                  <a:spLocks noChangeArrowheads="1"/>
                </p:cNvSpPr>
                <p:nvPr/>
              </p:nvSpPr>
              <p:spPr bwMode="auto">
                <a:xfrm>
                  <a:off x="4416" y="1488"/>
                  <a:ext cx="86" cy="480"/>
                </a:xfrm>
                <a:prstGeom prst="upArrow">
                  <a:avLst>
                    <a:gd name="adj1" fmla="val 50000"/>
                    <a:gd name="adj2" fmla="val 139535"/>
                  </a:avLst>
                </a:prstGeom>
                <a:gradFill rotWithShape="0">
                  <a:gsLst>
                    <a:gs pos="0">
                      <a:srgbClr val="B2B2B2">
                        <a:gamma/>
                        <a:shade val="0"/>
                        <a:invGamma/>
                      </a:srgbClr>
                    </a:gs>
                    <a:gs pos="50000">
                      <a:srgbClr val="B2B2B2"/>
                    </a:gs>
                    <a:gs pos="100000">
                      <a:srgbClr val="B2B2B2">
                        <a:gamma/>
                        <a:shade val="0"/>
                        <a:invGamma/>
                      </a:srgbClr>
                    </a:gs>
                  </a:gsLst>
                  <a:lin ang="0" scaled="1"/>
                </a:gradFill>
                <a:ln w="9525">
                  <a:solidFill>
                    <a:srgbClr val="333399"/>
                  </a:solidFill>
                  <a:miter lim="800000"/>
                  <a:headEnd/>
                  <a:tailEnd/>
                </a:ln>
                <a:effectLst/>
              </p:spPr>
              <p:txBody>
                <a:bodyPr vert="eaVert" wrap="none" anchor="ctr"/>
                <a:lstStyle/>
                <a:p>
                  <a:endParaRPr lang="en-US"/>
                </a:p>
              </p:txBody>
            </p:sp>
            <p:sp>
              <p:nvSpPr>
                <p:cNvPr id="1348621" name="Oval 13"/>
                <p:cNvSpPr>
                  <a:spLocks noChangeAspect="1" noChangeArrowheads="1"/>
                </p:cNvSpPr>
                <p:nvPr/>
              </p:nvSpPr>
              <p:spPr bwMode="auto">
                <a:xfrm>
                  <a:off x="4320" y="1632"/>
                  <a:ext cx="288" cy="288"/>
                </a:xfrm>
                <a:prstGeom prst="ellipse">
                  <a:avLst/>
                </a:prstGeom>
                <a:gradFill rotWithShape="0">
                  <a:gsLst>
                    <a:gs pos="0">
                      <a:srgbClr val="FFFFFF"/>
                    </a:gs>
                    <a:gs pos="100000">
                      <a:srgbClr val="003300"/>
                    </a:gs>
                  </a:gsLst>
                  <a:lin ang="2700000" scaled="1"/>
                </a:gradFill>
                <a:ln w="9525">
                  <a:solidFill>
                    <a:srgbClr val="003300"/>
                  </a:solidFill>
                  <a:round/>
                  <a:headEnd/>
                  <a:tailEnd/>
                </a:ln>
                <a:effectLst/>
              </p:spPr>
              <p:txBody>
                <a:bodyPr wrap="none" anchor="ctr"/>
                <a:lstStyle/>
                <a:p>
                  <a:endParaRPr lang="en-US"/>
                </a:p>
              </p:txBody>
            </p:sp>
          </p:grpSp>
          <p:sp>
            <p:nvSpPr>
              <p:cNvPr id="1348622" name="Oval 14"/>
              <p:cNvSpPr>
                <a:spLocks noChangeAspect="1" noChangeArrowheads="1"/>
              </p:cNvSpPr>
              <p:nvPr/>
            </p:nvSpPr>
            <p:spPr bwMode="auto">
              <a:xfrm>
                <a:off x="3120" y="3024"/>
                <a:ext cx="288" cy="288"/>
              </a:xfrm>
              <a:prstGeom prst="ellipse">
                <a:avLst/>
              </a:prstGeom>
              <a:gradFill rotWithShape="0">
                <a:gsLst>
                  <a:gs pos="0">
                    <a:srgbClr val="FFFFFF"/>
                  </a:gs>
                  <a:gs pos="100000">
                    <a:srgbClr val="003300"/>
                  </a:gs>
                </a:gsLst>
                <a:lin ang="2700000" scaled="1"/>
              </a:gradFill>
              <a:ln w="9525">
                <a:solidFill>
                  <a:srgbClr val="003300"/>
                </a:solidFill>
                <a:round/>
                <a:headEnd/>
                <a:tailEnd/>
              </a:ln>
              <a:effectLst/>
            </p:spPr>
            <p:txBody>
              <a:bodyPr wrap="none" anchor="ctr"/>
              <a:lstStyle/>
              <a:p>
                <a:endParaRPr lang="en-US"/>
              </a:p>
            </p:txBody>
          </p:sp>
          <p:sp>
            <p:nvSpPr>
              <p:cNvPr id="1348623" name="AutoShape 15"/>
              <p:cNvSpPr>
                <a:spLocks noChangeAspect="1" noChangeArrowheads="1"/>
              </p:cNvSpPr>
              <p:nvPr/>
            </p:nvSpPr>
            <p:spPr bwMode="auto">
              <a:xfrm>
                <a:off x="2736" y="3120"/>
                <a:ext cx="288" cy="288"/>
              </a:xfrm>
              <a:prstGeom prst="irregularSeal1">
                <a:avLst/>
              </a:prstGeom>
              <a:solidFill>
                <a:srgbClr val="FF0000"/>
              </a:solidFill>
              <a:ln w="9525">
                <a:solidFill>
                  <a:srgbClr val="333399"/>
                </a:solidFill>
                <a:miter lim="800000"/>
                <a:headEnd/>
                <a:tailEnd/>
              </a:ln>
              <a:effectLst/>
            </p:spPr>
            <p:txBody>
              <a:bodyPr wrap="none" anchor="ctr"/>
              <a:lstStyle/>
              <a:p>
                <a:endParaRPr lang="en-US"/>
              </a:p>
            </p:txBody>
          </p:sp>
          <p:sp>
            <p:nvSpPr>
              <p:cNvPr id="1348624" name="Line 16"/>
              <p:cNvSpPr>
                <a:spLocks noChangeShapeType="1"/>
              </p:cNvSpPr>
              <p:nvPr/>
            </p:nvSpPr>
            <p:spPr bwMode="auto">
              <a:xfrm flipV="1">
                <a:off x="2880" y="2928"/>
                <a:ext cx="48" cy="192"/>
              </a:xfrm>
              <a:prstGeom prst="line">
                <a:avLst/>
              </a:prstGeom>
              <a:noFill/>
              <a:ln w="38100">
                <a:solidFill>
                  <a:srgbClr val="333399"/>
                </a:solidFill>
                <a:round/>
                <a:headEnd/>
                <a:tailEnd type="stealth" w="med" len="med"/>
              </a:ln>
              <a:effectLst/>
            </p:spPr>
            <p:txBody>
              <a:bodyPr/>
              <a:lstStyle/>
              <a:p>
                <a:endParaRPr lang="en-US"/>
              </a:p>
            </p:txBody>
          </p:sp>
          <p:sp>
            <p:nvSpPr>
              <p:cNvPr id="1348625" name="Line 17"/>
              <p:cNvSpPr>
                <a:spLocks noChangeShapeType="1"/>
              </p:cNvSpPr>
              <p:nvPr/>
            </p:nvSpPr>
            <p:spPr bwMode="auto">
              <a:xfrm>
                <a:off x="2976" y="3360"/>
                <a:ext cx="240" cy="144"/>
              </a:xfrm>
              <a:prstGeom prst="line">
                <a:avLst/>
              </a:prstGeom>
              <a:noFill/>
              <a:ln w="38100">
                <a:solidFill>
                  <a:srgbClr val="333399"/>
                </a:solidFill>
                <a:round/>
                <a:headEnd/>
                <a:tailEnd type="stealth" w="med" len="med"/>
              </a:ln>
              <a:effectLst/>
            </p:spPr>
            <p:txBody>
              <a:bodyPr/>
              <a:lstStyle/>
              <a:p>
                <a:endParaRPr lang="en-US"/>
              </a:p>
            </p:txBody>
          </p:sp>
          <p:sp>
            <p:nvSpPr>
              <p:cNvPr id="1348626" name="Text Box 18"/>
              <p:cNvSpPr txBox="1">
                <a:spLocks noChangeArrowheads="1"/>
              </p:cNvSpPr>
              <p:nvPr/>
            </p:nvSpPr>
            <p:spPr bwMode="auto">
              <a:xfrm>
                <a:off x="2823" y="2666"/>
                <a:ext cx="589" cy="481"/>
              </a:xfrm>
              <a:prstGeom prst="rect">
                <a:avLst/>
              </a:prstGeom>
              <a:noFill/>
              <a:ln w="9525">
                <a:noFill/>
                <a:miter lim="800000"/>
                <a:headEnd/>
                <a:tailEnd/>
              </a:ln>
              <a:effectLst/>
            </p:spPr>
            <p:txBody>
              <a:bodyPr wrap="none">
                <a:spAutoFit/>
              </a:bodyPr>
              <a:lstStyle/>
              <a:p>
                <a:pPr algn="l"/>
                <a:r>
                  <a:rPr lang="en-US" altLang="ja-JP" sz="3200">
                    <a:solidFill>
                      <a:srgbClr val="FF3399"/>
                    </a:solidFill>
                    <a:ea typeface="ＭＳ Ｐゴシック" pitchFamily="34" charset="-128"/>
                  </a:rPr>
                  <a:t>left</a:t>
                </a:r>
              </a:p>
            </p:txBody>
          </p:sp>
          <p:sp>
            <p:nvSpPr>
              <p:cNvPr id="1348627" name="Text Box 19"/>
              <p:cNvSpPr txBox="1">
                <a:spLocks noChangeArrowheads="1"/>
              </p:cNvSpPr>
              <p:nvPr/>
            </p:nvSpPr>
            <p:spPr bwMode="auto">
              <a:xfrm>
                <a:off x="3073" y="3457"/>
                <a:ext cx="791" cy="480"/>
              </a:xfrm>
              <a:prstGeom prst="rect">
                <a:avLst/>
              </a:prstGeom>
              <a:noFill/>
              <a:ln w="9525">
                <a:noFill/>
                <a:miter lim="800000"/>
                <a:headEnd/>
                <a:tailEnd/>
              </a:ln>
              <a:effectLst/>
            </p:spPr>
            <p:txBody>
              <a:bodyPr>
                <a:spAutoFit/>
              </a:bodyPr>
              <a:lstStyle/>
              <a:p>
                <a:pPr algn="l"/>
                <a:r>
                  <a:rPr lang="en-US" altLang="ja-JP" sz="3200">
                    <a:solidFill>
                      <a:srgbClr val="FF3399"/>
                    </a:solidFill>
                    <a:ea typeface="ＭＳ Ｐゴシック" pitchFamily="34" charset="-128"/>
                  </a:rPr>
                  <a:t>right</a:t>
                </a:r>
              </a:p>
            </p:txBody>
          </p:sp>
        </p:grpSp>
      </p:grpSp>
      <p:sp>
        <p:nvSpPr>
          <p:cNvPr id="1348629" name="Text Box 21"/>
          <p:cNvSpPr txBox="1">
            <a:spLocks noChangeArrowheads="1"/>
          </p:cNvSpPr>
          <p:nvPr/>
        </p:nvSpPr>
        <p:spPr bwMode="auto">
          <a:xfrm>
            <a:off x="990600" y="1295400"/>
            <a:ext cx="2894013" cy="457200"/>
          </a:xfrm>
          <a:prstGeom prst="rect">
            <a:avLst/>
          </a:prstGeom>
          <a:noFill/>
          <a:ln w="9525">
            <a:noFill/>
            <a:miter lim="800000"/>
            <a:headEnd/>
            <a:tailEnd/>
          </a:ln>
          <a:effectLst/>
        </p:spPr>
        <p:txBody>
          <a:bodyPr wrap="none">
            <a:spAutoFit/>
          </a:bodyPr>
          <a:lstStyle/>
          <a:p>
            <a:r>
              <a:rPr lang="en-US"/>
              <a:t>Argonne </a:t>
            </a:r>
            <a:r>
              <a:rPr lang="en-US" altLang="ja-JP">
                <a:ea typeface="ＭＳ Ｐゴシック" pitchFamily="34" charset="-128"/>
                <a:sym typeface="Symbol" pitchFamily="18" charset="2"/>
              </a:rPr>
              <a:t></a:t>
            </a:r>
            <a:r>
              <a:rPr lang="en-US" altLang="ja-JP">
                <a:ea typeface="ＭＳ Ｐゴシック" pitchFamily="34" charset="-128"/>
              </a:rPr>
              <a:t>s=4.9 GeV</a:t>
            </a:r>
            <a:r>
              <a:rPr lang="en-US"/>
              <a:t> </a:t>
            </a:r>
          </a:p>
        </p:txBody>
      </p:sp>
      <p:graphicFrame>
        <p:nvGraphicFramePr>
          <p:cNvPr id="1348630" name="Object 22"/>
          <p:cNvGraphicFramePr>
            <a:graphicFrameLocks noGrp="1" noChangeAspect="1"/>
          </p:cNvGraphicFramePr>
          <p:nvPr>
            <p:ph sz="half" idx="2"/>
          </p:nvPr>
        </p:nvGraphicFramePr>
        <p:xfrm>
          <a:off x="5638800" y="5867400"/>
          <a:ext cx="1828800" cy="498475"/>
        </p:xfrm>
        <a:graphic>
          <a:graphicData uri="http://schemas.openxmlformats.org/presentationml/2006/ole">
            <mc:AlternateContent xmlns:mc="http://schemas.openxmlformats.org/markup-compatibility/2006">
              <mc:Choice xmlns:v="urn:schemas-microsoft-com:vml" Requires="v">
                <p:oleObj spid="_x0000_s1348870" name="Equation" r:id="rId7" imgW="977760" imgH="266400" progId="Equation.3">
                  <p:embed/>
                </p:oleObj>
              </mc:Choice>
              <mc:Fallback>
                <p:oleObj name="Equation" r:id="rId7" imgW="977760" imgH="266400" progId="Equation.3">
                  <p:embed/>
                  <p:pic>
                    <p:nvPicPr>
                      <p:cNvPr id="0" name="Picture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5867400"/>
                        <a:ext cx="1828800" cy="498475"/>
                      </a:xfrm>
                      <a:prstGeom prst="rect">
                        <a:avLst/>
                      </a:prstGeom>
                      <a:solidFill>
                        <a:schemeClr val="bg1"/>
                      </a:solidFill>
                    </p:spPr>
                  </p:pic>
                </p:oleObj>
              </mc:Fallback>
            </mc:AlternateContent>
          </a:graphicData>
        </a:graphic>
      </p:graphicFrame>
      <p:sp>
        <p:nvSpPr>
          <p:cNvPr id="1348632" name="Text Box 24"/>
          <p:cNvSpPr txBox="1">
            <a:spLocks noChangeArrowheads="1"/>
          </p:cNvSpPr>
          <p:nvPr/>
        </p:nvSpPr>
        <p:spPr bwMode="auto">
          <a:xfrm>
            <a:off x="4572000" y="1295400"/>
            <a:ext cx="4378325" cy="1917700"/>
          </a:xfrm>
          <a:prstGeom prst="rect">
            <a:avLst/>
          </a:prstGeom>
          <a:noFill/>
          <a:ln w="9525">
            <a:noFill/>
            <a:miter lim="800000"/>
            <a:headEnd/>
            <a:tailEnd/>
          </a:ln>
          <a:effectLst/>
        </p:spPr>
        <p:txBody>
          <a:bodyPr>
            <a:spAutoFit/>
          </a:bodyPr>
          <a:lstStyle/>
          <a:p>
            <a:r>
              <a:rPr lang="en-US"/>
              <a:t>Charged pions produced preferentially on one or the other side with respect to the transversely polarized beam direction!</a:t>
            </a:r>
          </a:p>
        </p:txBody>
      </p:sp>
      <p:sp>
        <p:nvSpPr>
          <p:cNvPr id="26" name="Slide Number Placeholder 25"/>
          <p:cNvSpPr>
            <a:spLocks noGrp="1"/>
          </p:cNvSpPr>
          <p:nvPr>
            <p:ph type="sldNum" sz="quarter" idx="12"/>
          </p:nvPr>
        </p:nvSpPr>
        <p:spPr/>
        <p:txBody>
          <a:bodyPr/>
          <a:lstStyle/>
          <a:p>
            <a:fld id="{DBCAA7B0-FB55-442B-B730-0F02697EC4DB}" type="slidenum">
              <a:rPr lang="en-US" smtClean="0"/>
              <a:pPr/>
              <a:t>31</a:t>
            </a:fld>
            <a:endParaRPr lang="en-US"/>
          </a:p>
        </p:txBody>
      </p:sp>
      <p:sp>
        <p:nvSpPr>
          <p:cNvPr id="1348628" name="Text Box 20"/>
          <p:cNvSpPr txBox="1">
            <a:spLocks noChangeArrowheads="1"/>
          </p:cNvSpPr>
          <p:nvPr/>
        </p:nvSpPr>
        <p:spPr bwMode="auto">
          <a:xfrm>
            <a:off x="3124200" y="3810000"/>
            <a:ext cx="5919788" cy="1938992"/>
          </a:xfrm>
          <a:prstGeom prst="rect">
            <a:avLst/>
          </a:prstGeom>
          <a:solidFill>
            <a:srgbClr val="00FFFF"/>
          </a:solidFill>
          <a:ln w="9525">
            <a:solidFill>
              <a:schemeClr val="tx1"/>
            </a:solidFill>
            <a:miter lim="800000"/>
            <a:headEnd/>
            <a:tailEnd/>
          </a:ln>
          <a:effectLst/>
        </p:spPr>
        <p:txBody>
          <a:bodyPr>
            <a:spAutoFit/>
          </a:bodyPr>
          <a:lstStyle/>
          <a:p>
            <a:r>
              <a:rPr lang="en-US" dirty="0">
                <a:solidFill>
                  <a:schemeClr val="tx1"/>
                </a:solidFill>
              </a:rPr>
              <a:t>Due to </a:t>
            </a:r>
            <a:r>
              <a:rPr lang="en-US" dirty="0" smtClean="0">
                <a:solidFill>
                  <a:schemeClr val="tx1"/>
                </a:solidFill>
              </a:rPr>
              <a:t>quark </a:t>
            </a:r>
            <a:r>
              <a:rPr lang="en-US" dirty="0" err="1" smtClean="0">
                <a:solidFill>
                  <a:schemeClr val="tx1"/>
                </a:solidFill>
              </a:rPr>
              <a:t>transversity</a:t>
            </a:r>
            <a:r>
              <a:rPr lang="en-US" dirty="0" smtClean="0">
                <a:solidFill>
                  <a:schemeClr val="tx1"/>
                </a:solidFill>
              </a:rPr>
              <a:t>, i.e. correlation of transverse quark spin with transverse proton spin?  </a:t>
            </a:r>
            <a:r>
              <a:rPr lang="en-US" dirty="0">
                <a:solidFill>
                  <a:schemeClr val="tx1"/>
                </a:solidFill>
              </a:rPr>
              <a:t>Other effects?  We’ll need to wait more than a decade for the birth of a new subfield in order to explore the possibilities . .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48628"/>
                                        </p:tgtEl>
                                        <p:attrNameLst>
                                          <p:attrName>style.visibility</p:attrName>
                                        </p:attrNameLst>
                                      </p:cBhvr>
                                      <p:to>
                                        <p:strVal val="visible"/>
                                      </p:to>
                                    </p:set>
                                    <p:anim calcmode="lin" valueType="num">
                                      <p:cBhvr additive="base">
                                        <p:cTn id="7" dur="500" fill="hold"/>
                                        <p:tgtEl>
                                          <p:spTgt spid="1348628"/>
                                        </p:tgtEl>
                                        <p:attrNameLst>
                                          <p:attrName>ppt_x</p:attrName>
                                        </p:attrNameLst>
                                      </p:cBhvr>
                                      <p:tavLst>
                                        <p:tav tm="0">
                                          <p:val>
                                            <p:strVal val="#ppt_x"/>
                                          </p:val>
                                        </p:tav>
                                        <p:tav tm="100000">
                                          <p:val>
                                            <p:strVal val="#ppt_x"/>
                                          </p:val>
                                        </p:tav>
                                      </p:tavLst>
                                    </p:anim>
                                    <p:anim calcmode="lin" valueType="num">
                                      <p:cBhvr additive="base">
                                        <p:cTn id="8" dur="500" fill="hold"/>
                                        <p:tgtEl>
                                          <p:spTgt spid="13486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86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1"/>
          </p:nvPr>
        </p:nvSpPr>
        <p:spPr/>
        <p:txBody>
          <a:bodyPr/>
          <a:lstStyle/>
          <a:p>
            <a:r>
              <a:rPr lang="en-US" smtClean="0"/>
              <a:t>C. Aidala, Wayne State, January 30, 2013</a:t>
            </a:r>
            <a:endParaRPr lang="en-US"/>
          </a:p>
        </p:txBody>
      </p:sp>
      <p:sp>
        <p:nvSpPr>
          <p:cNvPr id="1350658" name="Rectangle 2"/>
          <p:cNvSpPr>
            <a:spLocks noGrp="1" noChangeArrowheads="1"/>
          </p:cNvSpPr>
          <p:nvPr>
            <p:ph type="title"/>
          </p:nvPr>
        </p:nvSpPr>
        <p:spPr/>
        <p:txBody>
          <a:bodyPr/>
          <a:lstStyle/>
          <a:p>
            <a:r>
              <a:rPr lang="en-US" sz="3600"/>
              <a:t>Transverse-Momentum-Dependent Distributions and Single-Spin Asymmetries</a:t>
            </a:r>
          </a:p>
        </p:txBody>
      </p:sp>
      <p:pic>
        <p:nvPicPr>
          <p:cNvPr id="1350659" name="Picture 3"/>
          <p:cNvPicPr>
            <a:picLocks noChangeAspect="1"/>
          </p:cNvPicPr>
          <p:nvPr/>
        </p:nvPicPr>
        <p:blipFill>
          <a:blip r:embed="rId4" cstate="print"/>
          <a:srcRect/>
          <a:stretch>
            <a:fillRect/>
          </a:stretch>
        </p:blipFill>
        <p:spPr bwMode="auto">
          <a:xfrm>
            <a:off x="152400" y="1143000"/>
            <a:ext cx="3713163" cy="5715000"/>
          </a:xfrm>
          <a:prstGeom prst="rect">
            <a:avLst/>
          </a:prstGeom>
          <a:noFill/>
          <a:ln w="25400">
            <a:noFill/>
            <a:miter lim="800000"/>
            <a:headEnd/>
            <a:tailEnd/>
          </a:ln>
          <a:effectLst/>
        </p:spPr>
      </p:pic>
      <p:sp>
        <p:nvSpPr>
          <p:cNvPr id="1350662" name="Rectangle 6"/>
          <p:cNvSpPr>
            <a:spLocks noChangeArrowheads="1"/>
          </p:cNvSpPr>
          <p:nvPr/>
        </p:nvSpPr>
        <p:spPr bwMode="auto">
          <a:xfrm>
            <a:off x="4619625" y="2514600"/>
            <a:ext cx="4079875" cy="457200"/>
          </a:xfrm>
          <a:prstGeom prst="rect">
            <a:avLst/>
          </a:prstGeom>
          <a:noFill/>
          <a:ln w="9525">
            <a:noFill/>
            <a:miter lim="800000"/>
            <a:headEnd/>
            <a:tailEnd/>
          </a:ln>
          <a:effectLst/>
        </p:spPr>
        <p:txBody>
          <a:bodyPr wrap="none">
            <a:spAutoFit/>
          </a:bodyPr>
          <a:lstStyle/>
          <a:p>
            <a:r>
              <a:rPr lang="en-US"/>
              <a:t>D.W. Sivers, PRD41, 83 (1990)</a:t>
            </a:r>
          </a:p>
        </p:txBody>
      </p:sp>
      <p:sp>
        <p:nvSpPr>
          <p:cNvPr id="1350663" name="Text Box 7"/>
          <p:cNvSpPr txBox="1">
            <a:spLocks noChangeArrowheads="1"/>
          </p:cNvSpPr>
          <p:nvPr/>
        </p:nvSpPr>
        <p:spPr bwMode="auto">
          <a:xfrm>
            <a:off x="3962400" y="1327150"/>
            <a:ext cx="5334000" cy="1187450"/>
          </a:xfrm>
          <a:prstGeom prst="rect">
            <a:avLst/>
          </a:prstGeom>
          <a:noFill/>
          <a:ln w="9525">
            <a:noFill/>
            <a:miter lim="800000"/>
            <a:headEnd/>
            <a:tailEnd/>
          </a:ln>
          <a:effectLst/>
        </p:spPr>
        <p:txBody>
          <a:bodyPr>
            <a:spAutoFit/>
          </a:bodyPr>
          <a:lstStyle/>
          <a:p>
            <a:r>
              <a:rPr lang="en-US" dirty="0"/>
              <a:t>1989: The “</a:t>
            </a:r>
            <a:r>
              <a:rPr lang="en-US" dirty="0" err="1"/>
              <a:t>Sivers</a:t>
            </a:r>
            <a:r>
              <a:rPr lang="en-US" dirty="0"/>
              <a:t> mechanism” is proposed in an attempt to understand the observed asymmetries.</a:t>
            </a:r>
          </a:p>
        </p:txBody>
      </p:sp>
      <p:sp>
        <p:nvSpPr>
          <p:cNvPr id="1350666" name="Text Box 10"/>
          <p:cNvSpPr txBox="1">
            <a:spLocks noChangeArrowheads="1"/>
          </p:cNvSpPr>
          <p:nvPr/>
        </p:nvSpPr>
        <p:spPr bwMode="auto">
          <a:xfrm>
            <a:off x="3886200" y="3200400"/>
            <a:ext cx="5257800" cy="1917700"/>
          </a:xfrm>
          <a:prstGeom prst="rect">
            <a:avLst/>
          </a:prstGeom>
          <a:noFill/>
          <a:ln w="9525">
            <a:noFill/>
            <a:miter lim="800000"/>
            <a:headEnd/>
            <a:tailEnd/>
          </a:ln>
          <a:effectLst/>
        </p:spPr>
        <p:txBody>
          <a:bodyPr>
            <a:spAutoFit/>
          </a:bodyPr>
          <a:lstStyle/>
          <a:p>
            <a:r>
              <a:rPr lang="en-US" dirty="0"/>
              <a:t>Departs from the traditional </a:t>
            </a:r>
            <a:r>
              <a:rPr lang="en-US" i="1" dirty="0"/>
              <a:t>collinear</a:t>
            </a:r>
            <a:r>
              <a:rPr lang="en-US" dirty="0"/>
              <a:t> factorization assumption in </a:t>
            </a:r>
            <a:r>
              <a:rPr lang="en-US" dirty="0" err="1"/>
              <a:t>pQCD</a:t>
            </a:r>
            <a:r>
              <a:rPr lang="en-US" dirty="0"/>
              <a:t> and proposes a correlation between the </a:t>
            </a:r>
            <a:r>
              <a:rPr lang="en-US" i="1" dirty="0"/>
              <a:t>intrinsic transverse motion</a:t>
            </a:r>
            <a:r>
              <a:rPr lang="en-US" dirty="0"/>
              <a:t> of the quarks and gluons and the proton’s spin</a:t>
            </a:r>
          </a:p>
        </p:txBody>
      </p:sp>
      <p:sp>
        <p:nvSpPr>
          <p:cNvPr id="11" name="Slide Number Placeholder 10"/>
          <p:cNvSpPr>
            <a:spLocks noGrp="1"/>
          </p:cNvSpPr>
          <p:nvPr>
            <p:ph type="sldNum" sz="quarter" idx="12"/>
          </p:nvPr>
        </p:nvSpPr>
        <p:spPr/>
        <p:txBody>
          <a:bodyPr/>
          <a:lstStyle/>
          <a:p>
            <a:fld id="{CC80A51C-0834-4D37-9F6C-E61A03BDE5A5}" type="slidenum">
              <a:rPr lang="en-US" smtClean="0"/>
              <a:pPr/>
              <a:t>32</a:t>
            </a:fld>
            <a:endParaRPr lang="en-US"/>
          </a:p>
        </p:txBody>
      </p:sp>
      <p:graphicFrame>
        <p:nvGraphicFramePr>
          <p:cNvPr id="12" name="Object 11"/>
          <p:cNvGraphicFramePr>
            <a:graphicFrameLocks noChangeAspect="1"/>
          </p:cNvGraphicFramePr>
          <p:nvPr/>
        </p:nvGraphicFramePr>
        <p:xfrm>
          <a:off x="4267200" y="5181600"/>
          <a:ext cx="1981200" cy="601437"/>
        </p:xfrm>
        <a:graphic>
          <a:graphicData uri="http://schemas.openxmlformats.org/presentationml/2006/ole">
            <mc:AlternateContent xmlns:mc="http://schemas.openxmlformats.org/markup-compatibility/2006">
              <mc:Choice xmlns:v="urn:schemas-microsoft-com:vml" Requires="v">
                <p:oleObj spid="_x0000_s1903737" name="Equation" r:id="rId5" imgW="711000" imgH="215640" progId="Equation.3">
                  <p:embed/>
                </p:oleObj>
              </mc:Choice>
              <mc:Fallback>
                <p:oleObj name="Equation" r:id="rId5" imgW="711000" imgH="215640" progId="Equation.3">
                  <p:embed/>
                  <p:pic>
                    <p:nvPicPr>
                      <p:cNvPr id="0"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5181600"/>
                        <a:ext cx="1981200" cy="601437"/>
                      </a:xfrm>
                      <a:prstGeom prst="rect">
                        <a:avLst/>
                      </a:prstGeom>
                      <a:solidFill>
                        <a:schemeClr val="bg1"/>
                      </a:solidFill>
                      <a:ln w="9525">
                        <a:solidFill>
                          <a:schemeClr val="tx1"/>
                        </a:solidFill>
                        <a:miter lim="800000"/>
                        <a:headEnd/>
                        <a:tailEnd/>
                      </a:ln>
                    </p:spPr>
                  </p:pic>
                </p:oleObj>
              </mc:Fallback>
            </mc:AlternateContent>
          </a:graphicData>
        </a:graphic>
      </p:graphicFrame>
      <p:sp>
        <p:nvSpPr>
          <p:cNvPr id="13" name="TextBox 12"/>
          <p:cNvSpPr txBox="1"/>
          <p:nvPr/>
        </p:nvSpPr>
        <p:spPr>
          <a:xfrm>
            <a:off x="5112654" y="5744028"/>
            <a:ext cx="3471663" cy="677108"/>
          </a:xfrm>
          <a:prstGeom prst="rect">
            <a:avLst/>
          </a:prstGeom>
          <a:noFill/>
        </p:spPr>
        <p:txBody>
          <a:bodyPr wrap="square" rtlCol="0">
            <a:spAutoFit/>
          </a:bodyPr>
          <a:lstStyle/>
          <a:p>
            <a:r>
              <a:rPr lang="en-US" sz="1900" dirty="0" smtClean="0">
                <a:solidFill>
                  <a:schemeClr val="accent2">
                    <a:lumMod val="20000"/>
                    <a:lumOff val="80000"/>
                  </a:schemeClr>
                </a:solidFill>
              </a:rPr>
              <a:t>Spin and </a:t>
            </a:r>
            <a:r>
              <a:rPr lang="en-US" sz="1900" dirty="0" err="1" smtClean="0">
                <a:solidFill>
                  <a:schemeClr val="accent2">
                    <a:lumMod val="20000"/>
                    <a:lumOff val="80000"/>
                  </a:schemeClr>
                </a:solidFill>
              </a:rPr>
              <a:t>momenta</a:t>
            </a:r>
            <a:r>
              <a:rPr lang="en-US" sz="1900" dirty="0" smtClean="0">
                <a:solidFill>
                  <a:schemeClr val="accent2">
                    <a:lumMod val="20000"/>
                    <a:lumOff val="80000"/>
                  </a:schemeClr>
                </a:solidFill>
              </a:rPr>
              <a:t> can be of </a:t>
            </a:r>
            <a:r>
              <a:rPr lang="en-US" sz="1900" dirty="0" err="1" smtClean="0">
                <a:solidFill>
                  <a:schemeClr val="accent2">
                    <a:lumMod val="20000"/>
                    <a:lumOff val="80000"/>
                  </a:schemeClr>
                </a:solidFill>
              </a:rPr>
              <a:t>partons</a:t>
            </a:r>
            <a:r>
              <a:rPr lang="en-US" sz="1900" dirty="0" smtClean="0">
                <a:solidFill>
                  <a:schemeClr val="accent2">
                    <a:lumMod val="20000"/>
                    <a:lumOff val="80000"/>
                  </a:schemeClr>
                </a:solidFill>
              </a:rPr>
              <a:t> or hadrons</a:t>
            </a:r>
            <a:endParaRPr lang="en-US" sz="1900" dirty="0">
              <a:solidFill>
                <a:schemeClr val="accent2">
                  <a:lumMod val="20000"/>
                  <a:lumOff val="80000"/>
                </a:schemeClr>
              </a:solidFill>
            </a:endParaRPr>
          </a:p>
        </p:txBody>
      </p:sp>
      <p:sp>
        <p:nvSpPr>
          <p:cNvPr id="1350667" name="Text Box 11"/>
          <p:cNvSpPr txBox="1">
            <a:spLocks noChangeArrowheads="1"/>
          </p:cNvSpPr>
          <p:nvPr/>
        </p:nvSpPr>
        <p:spPr bwMode="auto">
          <a:xfrm>
            <a:off x="1676400" y="2590800"/>
            <a:ext cx="7221538" cy="954107"/>
          </a:xfrm>
          <a:prstGeom prst="rect">
            <a:avLst/>
          </a:prstGeom>
          <a:solidFill>
            <a:srgbClr val="00FFFF"/>
          </a:solidFill>
          <a:ln w="9525">
            <a:solidFill>
              <a:schemeClr val="tx1"/>
            </a:solidFill>
            <a:miter lim="800000"/>
            <a:headEnd/>
            <a:tailEnd/>
          </a:ln>
          <a:effectLst/>
        </p:spPr>
        <p:txBody>
          <a:bodyPr>
            <a:spAutoFit/>
          </a:bodyPr>
          <a:lstStyle/>
          <a:p>
            <a:r>
              <a:rPr lang="en-US" sz="2800" i="1" dirty="0">
                <a:solidFill>
                  <a:schemeClr val="tx1"/>
                </a:solidFill>
              </a:rPr>
              <a:t>The </a:t>
            </a:r>
            <a:r>
              <a:rPr lang="en-US" sz="2800" i="1" dirty="0" err="1">
                <a:solidFill>
                  <a:schemeClr val="tx1"/>
                </a:solidFill>
              </a:rPr>
              <a:t>Sivers</a:t>
            </a:r>
            <a:r>
              <a:rPr lang="en-US" sz="2800" i="1" dirty="0">
                <a:solidFill>
                  <a:schemeClr val="tx1"/>
                </a:solidFill>
              </a:rPr>
              <a:t> distribution:  the </a:t>
            </a:r>
            <a:r>
              <a:rPr lang="en-US" sz="2800" i="1" dirty="0" smtClean="0">
                <a:solidFill>
                  <a:schemeClr val="tx1"/>
                </a:solidFill>
              </a:rPr>
              <a:t>first </a:t>
            </a:r>
            <a:r>
              <a:rPr lang="en-US" sz="2800" i="1" dirty="0">
                <a:solidFill>
                  <a:schemeClr val="tx1"/>
                </a:solidFill>
              </a:rPr>
              <a:t>transverse-momentum-dependent distribution (TMD</a:t>
            </a:r>
            <a:r>
              <a:rPr lang="en-US" sz="2800" i="1" dirty="0" smtClean="0">
                <a:solidFill>
                  <a:schemeClr val="tx1"/>
                </a:solidFill>
              </a:rPr>
              <a:t>)!</a:t>
            </a:r>
          </a:p>
        </p:txBody>
      </p:sp>
      <p:sp>
        <p:nvSpPr>
          <p:cNvPr id="10" name="Text Box 11"/>
          <p:cNvSpPr txBox="1">
            <a:spLocks noChangeArrowheads="1"/>
          </p:cNvSpPr>
          <p:nvPr/>
        </p:nvSpPr>
        <p:spPr bwMode="auto">
          <a:xfrm>
            <a:off x="1676400" y="4225925"/>
            <a:ext cx="7221538" cy="954107"/>
          </a:xfrm>
          <a:prstGeom prst="rect">
            <a:avLst/>
          </a:prstGeom>
          <a:solidFill>
            <a:srgbClr val="00FFFF"/>
          </a:solidFill>
          <a:ln w="9525">
            <a:solidFill>
              <a:schemeClr val="tx1"/>
            </a:solidFill>
            <a:miter lim="800000"/>
            <a:headEnd/>
            <a:tailEnd/>
          </a:ln>
          <a:effectLst/>
        </p:spPr>
        <p:txBody>
          <a:bodyPr>
            <a:spAutoFit/>
          </a:bodyPr>
          <a:lstStyle/>
          <a:p>
            <a:r>
              <a:rPr lang="en-US" sz="2800" i="1" dirty="0" smtClean="0">
                <a:solidFill>
                  <a:schemeClr val="tx1"/>
                </a:solidFill>
              </a:rPr>
              <a:t>New frontier!  Parton </a:t>
            </a:r>
            <a:r>
              <a:rPr lang="en-US" sz="2800" b="1" i="1" dirty="0" smtClean="0">
                <a:solidFill>
                  <a:schemeClr val="tx1"/>
                </a:solidFill>
              </a:rPr>
              <a:t>dynamics</a:t>
            </a:r>
            <a:r>
              <a:rPr lang="en-US" sz="2800" i="1" dirty="0" smtClean="0">
                <a:solidFill>
                  <a:schemeClr val="tx1"/>
                </a:solidFill>
              </a:rPr>
              <a:t> inside hadrons, and in the </a:t>
            </a:r>
            <a:r>
              <a:rPr lang="en-US" sz="2800" i="1" dirty="0" err="1" smtClean="0">
                <a:solidFill>
                  <a:schemeClr val="tx1"/>
                </a:solidFill>
              </a:rPr>
              <a:t>hadronization</a:t>
            </a:r>
            <a:r>
              <a:rPr lang="en-US" sz="2800" i="1" dirty="0" smtClean="0">
                <a:solidFill>
                  <a:schemeClr val="tx1"/>
                </a:solidFill>
              </a:rPr>
              <a:t> process</a:t>
            </a:r>
            <a:endParaRPr lang="en-US" sz="2800" i="1"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50667"/>
                                        </p:tgtEl>
                                        <p:attrNameLst>
                                          <p:attrName>style.visibility</p:attrName>
                                        </p:attrNameLst>
                                      </p:cBhvr>
                                      <p:to>
                                        <p:strVal val="visible"/>
                                      </p:to>
                                    </p:set>
                                    <p:anim calcmode="lin" valueType="num">
                                      <p:cBhvr additive="base">
                                        <p:cTn id="7" dur="500" fill="hold"/>
                                        <p:tgtEl>
                                          <p:spTgt spid="1350667"/>
                                        </p:tgtEl>
                                        <p:attrNameLst>
                                          <p:attrName>ppt_x</p:attrName>
                                        </p:attrNameLst>
                                      </p:cBhvr>
                                      <p:tavLst>
                                        <p:tav tm="0">
                                          <p:val>
                                            <p:strVal val="#ppt_x"/>
                                          </p:val>
                                        </p:tav>
                                        <p:tav tm="100000">
                                          <p:val>
                                            <p:strVal val="#ppt_x"/>
                                          </p:val>
                                        </p:tav>
                                      </p:tavLst>
                                    </p:anim>
                                    <p:anim calcmode="lin" valueType="num">
                                      <p:cBhvr additive="base">
                                        <p:cTn id="8" dur="500" fill="hold"/>
                                        <p:tgtEl>
                                          <p:spTgt spid="135066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0667"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ooter Placeholder 3"/>
          <p:cNvSpPr>
            <a:spLocks noGrp="1"/>
          </p:cNvSpPr>
          <p:nvPr>
            <p:ph type="ftr" sz="quarter" idx="11"/>
          </p:nvPr>
        </p:nvSpPr>
        <p:spPr/>
        <p:txBody>
          <a:bodyPr/>
          <a:lstStyle/>
          <a:p>
            <a:r>
              <a:rPr lang="en-US" smtClean="0"/>
              <a:t>C. Aidala, Wayne State, January 30, 2013</a:t>
            </a:r>
            <a:endParaRPr lang="en-US"/>
          </a:p>
        </p:txBody>
      </p:sp>
      <p:sp>
        <p:nvSpPr>
          <p:cNvPr id="1364994" name="Rectangle 2"/>
          <p:cNvSpPr>
            <a:spLocks noChangeArrowheads="1"/>
          </p:cNvSpPr>
          <p:nvPr/>
        </p:nvSpPr>
        <p:spPr bwMode="auto">
          <a:xfrm>
            <a:off x="381000" y="1260475"/>
            <a:ext cx="8458200" cy="49530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1364995" name="Rectangle 3"/>
          <p:cNvSpPr>
            <a:spLocks noGrp="1" noChangeArrowheads="1"/>
          </p:cNvSpPr>
          <p:nvPr>
            <p:ph type="title"/>
          </p:nvPr>
        </p:nvSpPr>
        <p:spPr/>
        <p:txBody>
          <a:bodyPr/>
          <a:lstStyle/>
          <a:p>
            <a:r>
              <a:rPr lang="en-US" altLang="zh-CN">
                <a:ea typeface="宋体" pitchFamily="116" charset="-122"/>
              </a:rPr>
              <a:t>Quark Distribution Functions</a:t>
            </a:r>
          </a:p>
        </p:txBody>
      </p:sp>
      <p:pic>
        <p:nvPicPr>
          <p:cNvPr id="1364996" name="Picture 4" descr="distrib"/>
          <p:cNvPicPr>
            <a:picLocks noChangeAspect="1" noChangeArrowheads="1"/>
          </p:cNvPicPr>
          <p:nvPr/>
        </p:nvPicPr>
        <p:blipFill>
          <a:blip r:embed="rId4" cstate="print"/>
          <a:srcRect/>
          <a:stretch>
            <a:fillRect/>
          </a:stretch>
        </p:blipFill>
        <p:spPr bwMode="auto">
          <a:xfrm>
            <a:off x="2895600" y="1641475"/>
            <a:ext cx="5181600" cy="4224338"/>
          </a:xfrm>
          <a:prstGeom prst="rect">
            <a:avLst/>
          </a:prstGeom>
          <a:noFill/>
          <a:ln w="9525">
            <a:noFill/>
            <a:miter lim="800000"/>
            <a:headEnd/>
            <a:tailEnd/>
          </a:ln>
        </p:spPr>
      </p:pic>
      <p:graphicFrame>
        <p:nvGraphicFramePr>
          <p:cNvPr id="1364997" name="Object 5"/>
          <p:cNvGraphicFramePr>
            <a:graphicFrameLocks noChangeAspect="1"/>
          </p:cNvGraphicFramePr>
          <p:nvPr/>
        </p:nvGraphicFramePr>
        <p:xfrm>
          <a:off x="3657600" y="3829050"/>
          <a:ext cx="2203450" cy="1471613"/>
        </p:xfrm>
        <a:graphic>
          <a:graphicData uri="http://schemas.openxmlformats.org/presentationml/2006/ole">
            <mc:AlternateContent xmlns:mc="http://schemas.openxmlformats.org/markup-compatibility/2006">
              <mc:Choice xmlns:v="urn:schemas-microsoft-com:vml" Requires="v">
                <p:oleObj spid="_x0000_s1365485" name="Document" r:id="rId5" imgW="6088943" imgH="4066896" progId="Word.Document.8">
                  <p:embed/>
                </p:oleObj>
              </mc:Choice>
              <mc:Fallback>
                <p:oleObj name="Document" r:id="rId5" imgW="6088943" imgH="4066896" progId="Word.Document.8">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3829050"/>
                        <a:ext cx="2203450" cy="1471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64998" name="Text Box 6"/>
          <p:cNvSpPr txBox="1">
            <a:spLocks noChangeArrowheads="1"/>
          </p:cNvSpPr>
          <p:nvPr/>
        </p:nvSpPr>
        <p:spPr bwMode="auto">
          <a:xfrm>
            <a:off x="4953000" y="3241675"/>
            <a:ext cx="1143000" cy="396875"/>
          </a:xfrm>
          <a:prstGeom prst="rect">
            <a:avLst/>
          </a:prstGeom>
          <a:noFill/>
          <a:ln w="9525" algn="ctr">
            <a:noFill/>
            <a:miter lim="800000"/>
            <a:headEnd/>
            <a:tailEnd/>
          </a:ln>
          <a:effectLst/>
        </p:spPr>
        <p:txBody>
          <a:bodyPr>
            <a:spAutoFit/>
          </a:bodyPr>
          <a:lstStyle/>
          <a:p>
            <a:pPr eaLnBrk="1" hangingPunct="1">
              <a:spcBef>
                <a:spcPct val="50000"/>
              </a:spcBef>
            </a:pPr>
            <a:endParaRPr lang="zh-CN" altLang="en-US" sz="2000">
              <a:solidFill>
                <a:schemeClr val="accent2"/>
              </a:solidFill>
              <a:latin typeface="Arial" charset="0"/>
              <a:ea typeface="宋体" pitchFamily="116" charset="-122"/>
            </a:endParaRPr>
          </a:p>
        </p:txBody>
      </p:sp>
      <p:sp>
        <p:nvSpPr>
          <p:cNvPr id="1364999" name="Rectangle 7"/>
          <p:cNvSpPr>
            <a:spLocks noChangeArrowheads="1"/>
          </p:cNvSpPr>
          <p:nvPr/>
        </p:nvSpPr>
        <p:spPr bwMode="auto">
          <a:xfrm>
            <a:off x="0" y="0"/>
            <a:ext cx="9144000" cy="0"/>
          </a:xfrm>
          <a:prstGeom prst="rect">
            <a:avLst/>
          </a:prstGeom>
          <a:noFill/>
          <a:ln w="9525" algn="ctr">
            <a:noFill/>
            <a:miter lim="800000"/>
            <a:headEnd/>
            <a:tailEnd/>
          </a:ln>
          <a:effectLst/>
        </p:spPr>
        <p:txBody>
          <a:bodyPr wrap="none" anchor="ctr">
            <a:spAutoFit/>
          </a:bodyPr>
          <a:lstStyle/>
          <a:p>
            <a:endParaRPr lang="en-US"/>
          </a:p>
        </p:txBody>
      </p:sp>
      <p:sp>
        <p:nvSpPr>
          <p:cNvPr id="1365000" name="Rectangle 8"/>
          <p:cNvSpPr>
            <a:spLocks noChangeArrowheads="1"/>
          </p:cNvSpPr>
          <p:nvPr/>
        </p:nvSpPr>
        <p:spPr bwMode="auto">
          <a:xfrm>
            <a:off x="4460875" y="457200"/>
            <a:ext cx="222250" cy="274638"/>
          </a:xfrm>
          <a:prstGeom prst="rect">
            <a:avLst/>
          </a:prstGeom>
          <a:noFill/>
          <a:ln w="9525" algn="ctr">
            <a:noFill/>
            <a:miter lim="800000"/>
            <a:headEnd/>
            <a:tailEnd/>
          </a:ln>
          <a:effectLst/>
        </p:spPr>
        <p:txBody>
          <a:bodyPr wrap="none" anchor="ctr">
            <a:spAutoFit/>
          </a:bodyPr>
          <a:lstStyle/>
          <a:p>
            <a:pPr algn="l"/>
            <a:r>
              <a:rPr lang="zh-CN" altLang="en-US" sz="1200">
                <a:solidFill>
                  <a:schemeClr val="tx1"/>
                </a:solidFill>
                <a:ea typeface="宋体" pitchFamily="116" charset="-122"/>
              </a:rPr>
              <a:t> </a:t>
            </a:r>
            <a:endParaRPr lang="zh-CN" altLang="en-US">
              <a:solidFill>
                <a:schemeClr val="tx1"/>
              </a:solidFill>
              <a:ea typeface="宋体" pitchFamily="116" charset="-122"/>
            </a:endParaRPr>
          </a:p>
        </p:txBody>
      </p:sp>
      <p:sp>
        <p:nvSpPr>
          <p:cNvPr id="1365002" name="Rectangle 10"/>
          <p:cNvSpPr>
            <a:spLocks noChangeArrowheads="1"/>
          </p:cNvSpPr>
          <p:nvPr/>
        </p:nvSpPr>
        <p:spPr bwMode="auto">
          <a:xfrm>
            <a:off x="228600" y="1143000"/>
            <a:ext cx="527050" cy="274638"/>
          </a:xfrm>
          <a:prstGeom prst="rect">
            <a:avLst/>
          </a:prstGeom>
          <a:noFill/>
          <a:ln w="9525" algn="ctr">
            <a:noFill/>
            <a:miter lim="800000"/>
            <a:headEnd/>
            <a:tailEnd/>
          </a:ln>
          <a:effectLst/>
        </p:spPr>
        <p:txBody>
          <a:bodyPr wrap="none" anchor="ctr">
            <a:spAutoFit/>
          </a:bodyPr>
          <a:lstStyle/>
          <a:p>
            <a:pPr algn="l"/>
            <a:r>
              <a:rPr lang="zh-CN" altLang="en-US" sz="1200">
                <a:solidFill>
                  <a:schemeClr val="tx1"/>
                </a:solidFill>
                <a:ea typeface="宋体" pitchFamily="116" charset="-122"/>
              </a:rPr>
              <a:t>         </a:t>
            </a:r>
            <a:endParaRPr lang="zh-CN" altLang="en-US">
              <a:solidFill>
                <a:schemeClr val="tx1"/>
              </a:solidFill>
              <a:ea typeface="宋体" pitchFamily="116" charset="-122"/>
            </a:endParaRPr>
          </a:p>
        </p:txBody>
      </p:sp>
      <p:graphicFrame>
        <p:nvGraphicFramePr>
          <p:cNvPr id="1365003" name="Object 11"/>
          <p:cNvGraphicFramePr>
            <a:graphicFrameLocks noChangeAspect="1"/>
          </p:cNvGraphicFramePr>
          <p:nvPr/>
        </p:nvGraphicFramePr>
        <p:xfrm>
          <a:off x="228600" y="1417638"/>
          <a:ext cx="114300" cy="219075"/>
        </p:xfrm>
        <a:graphic>
          <a:graphicData uri="http://schemas.openxmlformats.org/presentationml/2006/ole">
            <mc:AlternateContent xmlns:mc="http://schemas.openxmlformats.org/markup-compatibility/2006">
              <mc:Choice xmlns:v="urn:schemas-microsoft-com:vml" Requires="v">
                <p:oleObj spid="_x0000_s1365486" name="Equation" r:id="rId7" imgW="114120" imgH="215640" progId="Equation.3">
                  <p:embed/>
                </p:oleObj>
              </mc:Choice>
              <mc:Fallback>
                <p:oleObj name="Equation" r:id="rId7" imgW="114120" imgH="215640" progId="Equation.3">
                  <p:embed/>
                  <p:pic>
                    <p:nvPicPr>
                      <p:cNvPr id="0"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1417638"/>
                        <a:ext cx="114300"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65004" name="Rectangle 12"/>
          <p:cNvSpPr>
            <a:spLocks noChangeArrowheads="1"/>
          </p:cNvSpPr>
          <p:nvPr/>
        </p:nvSpPr>
        <p:spPr bwMode="auto">
          <a:xfrm>
            <a:off x="0" y="1981200"/>
            <a:ext cx="9144000" cy="0"/>
          </a:xfrm>
          <a:prstGeom prst="rect">
            <a:avLst/>
          </a:prstGeom>
          <a:noFill/>
          <a:ln w="9525" algn="ctr">
            <a:noFill/>
            <a:miter lim="800000"/>
            <a:headEnd/>
            <a:tailEnd/>
          </a:ln>
          <a:effectLst/>
        </p:spPr>
        <p:txBody>
          <a:bodyPr wrap="none" anchor="ctr">
            <a:spAutoFit/>
          </a:bodyPr>
          <a:lstStyle/>
          <a:p>
            <a:endParaRPr lang="en-US"/>
          </a:p>
        </p:txBody>
      </p:sp>
      <p:sp>
        <p:nvSpPr>
          <p:cNvPr id="1365005" name="Rectangle 13"/>
          <p:cNvSpPr>
            <a:spLocks noChangeArrowheads="1"/>
          </p:cNvSpPr>
          <p:nvPr/>
        </p:nvSpPr>
        <p:spPr bwMode="auto">
          <a:xfrm>
            <a:off x="0" y="3276600"/>
            <a:ext cx="9144000" cy="0"/>
          </a:xfrm>
          <a:prstGeom prst="rect">
            <a:avLst/>
          </a:prstGeom>
          <a:noFill/>
          <a:ln w="9525" algn="ctr">
            <a:noFill/>
            <a:miter lim="800000"/>
            <a:headEnd/>
            <a:tailEnd/>
          </a:ln>
          <a:effectLst/>
        </p:spPr>
        <p:txBody>
          <a:bodyPr wrap="none" anchor="ctr">
            <a:spAutoFit/>
          </a:bodyPr>
          <a:lstStyle/>
          <a:p>
            <a:endParaRPr lang="en-US"/>
          </a:p>
        </p:txBody>
      </p:sp>
      <p:graphicFrame>
        <p:nvGraphicFramePr>
          <p:cNvPr id="1365006" name="Object 14"/>
          <p:cNvGraphicFramePr>
            <a:graphicFrameLocks noChangeAspect="1"/>
          </p:cNvGraphicFramePr>
          <p:nvPr/>
        </p:nvGraphicFramePr>
        <p:xfrm>
          <a:off x="228600" y="3027363"/>
          <a:ext cx="114300" cy="219075"/>
        </p:xfrm>
        <a:graphic>
          <a:graphicData uri="http://schemas.openxmlformats.org/presentationml/2006/ole">
            <mc:AlternateContent xmlns:mc="http://schemas.openxmlformats.org/markup-compatibility/2006">
              <mc:Choice xmlns:v="urn:schemas-microsoft-com:vml" Requires="v">
                <p:oleObj spid="_x0000_s1365487" name="Equation" r:id="rId9" imgW="114120" imgH="215640" progId="Equation.3">
                  <p:embed/>
                </p:oleObj>
              </mc:Choice>
              <mc:Fallback>
                <p:oleObj name="Equation" r:id="rId9" imgW="114120" imgH="215640" progId="Equation.3">
                  <p:embed/>
                  <p:pic>
                    <p:nvPicPr>
                      <p:cNvPr id="0"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3027363"/>
                        <a:ext cx="114300"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65007" name="Rectangle 15"/>
          <p:cNvSpPr>
            <a:spLocks noChangeArrowheads="1"/>
          </p:cNvSpPr>
          <p:nvPr/>
        </p:nvSpPr>
        <p:spPr bwMode="auto">
          <a:xfrm>
            <a:off x="0" y="3586163"/>
            <a:ext cx="9144000" cy="0"/>
          </a:xfrm>
          <a:prstGeom prst="rect">
            <a:avLst/>
          </a:prstGeom>
          <a:noFill/>
          <a:ln w="9525" algn="ctr">
            <a:noFill/>
            <a:miter lim="800000"/>
            <a:headEnd/>
            <a:tailEnd/>
          </a:ln>
          <a:effectLst/>
        </p:spPr>
        <p:txBody>
          <a:bodyPr wrap="none" anchor="ctr">
            <a:spAutoFit/>
          </a:bodyPr>
          <a:lstStyle/>
          <a:p>
            <a:endParaRPr lang="en-US"/>
          </a:p>
        </p:txBody>
      </p:sp>
      <p:graphicFrame>
        <p:nvGraphicFramePr>
          <p:cNvPr id="1365008" name="Object 16"/>
          <p:cNvGraphicFramePr>
            <a:graphicFrameLocks noChangeAspect="1"/>
          </p:cNvGraphicFramePr>
          <p:nvPr/>
        </p:nvGraphicFramePr>
        <p:xfrm>
          <a:off x="228600" y="3246438"/>
          <a:ext cx="114300" cy="219075"/>
        </p:xfrm>
        <a:graphic>
          <a:graphicData uri="http://schemas.openxmlformats.org/presentationml/2006/ole">
            <mc:AlternateContent xmlns:mc="http://schemas.openxmlformats.org/markup-compatibility/2006">
              <mc:Choice xmlns:v="urn:schemas-microsoft-com:vml" Requires="v">
                <p:oleObj spid="_x0000_s1365488" name="Equation" r:id="rId10" imgW="114120" imgH="215640" progId="Equation.3">
                  <p:embed/>
                </p:oleObj>
              </mc:Choice>
              <mc:Fallback>
                <p:oleObj name="Equation" r:id="rId10" imgW="114120" imgH="215640" progId="Equation.3">
                  <p:embed/>
                  <p:pic>
                    <p:nvPicPr>
                      <p:cNvPr id="0"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3246438"/>
                        <a:ext cx="114300"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65009" name="Rectangle 17"/>
          <p:cNvSpPr>
            <a:spLocks noChangeArrowheads="1"/>
          </p:cNvSpPr>
          <p:nvPr/>
        </p:nvSpPr>
        <p:spPr bwMode="auto">
          <a:xfrm>
            <a:off x="4537075" y="3465513"/>
            <a:ext cx="527050" cy="274637"/>
          </a:xfrm>
          <a:prstGeom prst="rect">
            <a:avLst/>
          </a:prstGeom>
          <a:noFill/>
          <a:ln w="9525" algn="ctr">
            <a:noFill/>
            <a:miter lim="800000"/>
            <a:headEnd/>
            <a:tailEnd/>
          </a:ln>
          <a:effectLst/>
        </p:spPr>
        <p:txBody>
          <a:bodyPr wrap="none" anchor="ctr">
            <a:spAutoFit/>
          </a:bodyPr>
          <a:lstStyle/>
          <a:p>
            <a:pPr algn="l"/>
            <a:r>
              <a:rPr lang="zh-CN" altLang="en-US" sz="1200">
                <a:solidFill>
                  <a:schemeClr val="tx1"/>
                </a:solidFill>
                <a:ea typeface="宋体" pitchFamily="116" charset="-122"/>
              </a:rPr>
              <a:t>         </a:t>
            </a:r>
            <a:endParaRPr lang="zh-CN" altLang="en-US">
              <a:solidFill>
                <a:schemeClr val="tx1"/>
              </a:solidFill>
              <a:ea typeface="宋体" pitchFamily="116" charset="-122"/>
            </a:endParaRPr>
          </a:p>
        </p:txBody>
      </p:sp>
      <p:sp>
        <p:nvSpPr>
          <p:cNvPr id="1365010" name="Rectangle 18"/>
          <p:cNvSpPr>
            <a:spLocks noChangeArrowheads="1"/>
          </p:cNvSpPr>
          <p:nvPr/>
        </p:nvSpPr>
        <p:spPr bwMode="auto">
          <a:xfrm>
            <a:off x="0" y="5908675"/>
            <a:ext cx="9144000" cy="0"/>
          </a:xfrm>
          <a:prstGeom prst="rect">
            <a:avLst/>
          </a:prstGeom>
          <a:noFill/>
          <a:ln w="9525" algn="ctr">
            <a:noFill/>
            <a:miter lim="800000"/>
            <a:headEnd/>
            <a:tailEnd/>
          </a:ln>
          <a:effectLst/>
        </p:spPr>
        <p:txBody>
          <a:bodyPr wrap="none" anchor="ctr">
            <a:spAutoFit/>
          </a:bodyPr>
          <a:lstStyle/>
          <a:p>
            <a:pPr algn="l"/>
            <a:endParaRPr lang="zh-CN" altLang="en-US">
              <a:solidFill>
                <a:schemeClr val="tx1"/>
              </a:solidFill>
              <a:ea typeface="宋体" pitchFamily="116" charset="-122"/>
            </a:endParaRPr>
          </a:p>
        </p:txBody>
      </p:sp>
      <p:sp>
        <p:nvSpPr>
          <p:cNvPr id="1365011" name="Rectangle 19"/>
          <p:cNvSpPr>
            <a:spLocks noChangeArrowheads="1"/>
          </p:cNvSpPr>
          <p:nvPr/>
        </p:nvSpPr>
        <p:spPr bwMode="auto">
          <a:xfrm>
            <a:off x="2667000" y="1565275"/>
            <a:ext cx="2667000" cy="1905000"/>
          </a:xfrm>
          <a:prstGeom prst="rect">
            <a:avLst/>
          </a:prstGeom>
          <a:noFill/>
          <a:ln w="9525" algn="ctr">
            <a:solidFill>
              <a:srgbClr val="0000FF"/>
            </a:solidFill>
            <a:miter lim="800000"/>
            <a:headEnd/>
            <a:tailEnd/>
          </a:ln>
          <a:effectLst/>
        </p:spPr>
        <p:txBody>
          <a:bodyPr anchor="ctr">
            <a:spAutoFit/>
          </a:bodyPr>
          <a:lstStyle/>
          <a:p>
            <a:endParaRPr lang="en-US"/>
          </a:p>
        </p:txBody>
      </p:sp>
      <p:sp>
        <p:nvSpPr>
          <p:cNvPr id="1365012" name="Rectangle 20"/>
          <p:cNvSpPr>
            <a:spLocks noChangeArrowheads="1"/>
          </p:cNvSpPr>
          <p:nvPr/>
        </p:nvSpPr>
        <p:spPr bwMode="auto">
          <a:xfrm>
            <a:off x="2667000" y="3546475"/>
            <a:ext cx="2667000" cy="1524000"/>
          </a:xfrm>
          <a:prstGeom prst="rect">
            <a:avLst/>
          </a:prstGeom>
          <a:noFill/>
          <a:ln w="9525" algn="ctr">
            <a:solidFill>
              <a:srgbClr val="FF0000"/>
            </a:solidFill>
            <a:miter lim="800000"/>
            <a:headEnd/>
            <a:tailEnd/>
          </a:ln>
          <a:effectLst/>
        </p:spPr>
        <p:txBody>
          <a:bodyPr anchor="ctr">
            <a:spAutoFit/>
          </a:bodyPr>
          <a:lstStyle/>
          <a:p>
            <a:endParaRPr lang="en-US"/>
          </a:p>
        </p:txBody>
      </p:sp>
      <p:sp>
        <p:nvSpPr>
          <p:cNvPr id="1365013" name="Text Box 21"/>
          <p:cNvSpPr txBox="1">
            <a:spLocks noChangeArrowheads="1"/>
          </p:cNvSpPr>
          <p:nvPr/>
        </p:nvSpPr>
        <p:spPr bwMode="auto">
          <a:xfrm>
            <a:off x="609600" y="1946275"/>
            <a:ext cx="2057400" cy="769441"/>
          </a:xfrm>
          <a:prstGeom prst="rect">
            <a:avLst/>
          </a:prstGeom>
          <a:noFill/>
          <a:ln w="9525" algn="ctr">
            <a:noFill/>
            <a:miter lim="800000"/>
            <a:headEnd/>
            <a:tailEnd/>
          </a:ln>
          <a:effectLst/>
        </p:spPr>
        <p:txBody>
          <a:bodyPr>
            <a:spAutoFit/>
          </a:bodyPr>
          <a:lstStyle/>
          <a:p>
            <a:pPr eaLnBrk="1" hangingPunct="1">
              <a:spcBef>
                <a:spcPct val="50000"/>
              </a:spcBef>
            </a:pPr>
            <a:r>
              <a:rPr lang="en-US" altLang="zh-CN" sz="2200" dirty="0">
                <a:solidFill>
                  <a:schemeClr val="accent2"/>
                </a:solidFill>
                <a:latin typeface="Arial" charset="0"/>
                <a:ea typeface="宋体" pitchFamily="116" charset="-122"/>
              </a:rPr>
              <a:t>No </a:t>
            </a:r>
            <a:r>
              <a:rPr lang="en-US" altLang="zh-CN" sz="2200" dirty="0" smtClean="0">
                <a:solidFill>
                  <a:schemeClr val="accent2"/>
                </a:solidFill>
                <a:latin typeface="Arial" charset="0"/>
                <a:ea typeface="宋体" pitchFamily="116" charset="-122"/>
              </a:rPr>
              <a:t>(explicit) </a:t>
            </a:r>
            <a:r>
              <a:rPr lang="en-US" altLang="zh-CN" sz="2200" dirty="0" err="1" smtClean="0">
                <a:solidFill>
                  <a:schemeClr val="accent2"/>
                </a:solidFill>
                <a:latin typeface="Arial" charset="0"/>
                <a:ea typeface="宋体" pitchFamily="116" charset="-122"/>
              </a:rPr>
              <a:t>k</a:t>
            </a:r>
            <a:r>
              <a:rPr lang="en-US" altLang="zh-CN" sz="2200" baseline="-25000" dirty="0" err="1" smtClean="0">
                <a:solidFill>
                  <a:schemeClr val="accent2"/>
                </a:solidFill>
                <a:latin typeface="Arial" charset="0"/>
                <a:ea typeface="宋体" pitchFamily="116" charset="-122"/>
              </a:rPr>
              <a:t>T</a:t>
            </a:r>
            <a:r>
              <a:rPr lang="en-US" altLang="zh-CN" sz="2200" dirty="0" smtClean="0">
                <a:solidFill>
                  <a:schemeClr val="accent2"/>
                </a:solidFill>
                <a:latin typeface="Arial" charset="0"/>
                <a:ea typeface="宋体" pitchFamily="116" charset="-122"/>
              </a:rPr>
              <a:t> </a:t>
            </a:r>
            <a:r>
              <a:rPr lang="en-US" altLang="zh-CN" sz="2200" dirty="0">
                <a:solidFill>
                  <a:schemeClr val="accent2"/>
                </a:solidFill>
                <a:latin typeface="Arial" charset="0"/>
                <a:ea typeface="宋体" pitchFamily="116" charset="-122"/>
              </a:rPr>
              <a:t>dependence</a:t>
            </a:r>
          </a:p>
        </p:txBody>
      </p:sp>
      <p:sp>
        <p:nvSpPr>
          <p:cNvPr id="1365014" name="Text Box 22"/>
          <p:cNvSpPr txBox="1">
            <a:spLocks noChangeArrowheads="1"/>
          </p:cNvSpPr>
          <p:nvPr/>
        </p:nvSpPr>
        <p:spPr bwMode="auto">
          <a:xfrm>
            <a:off x="228600" y="3927475"/>
            <a:ext cx="2514600" cy="822325"/>
          </a:xfrm>
          <a:prstGeom prst="rect">
            <a:avLst/>
          </a:prstGeom>
          <a:noFill/>
          <a:ln w="9525" algn="ctr">
            <a:noFill/>
            <a:miter lim="800000"/>
            <a:headEnd/>
            <a:tailEnd/>
          </a:ln>
          <a:effectLst/>
        </p:spPr>
        <p:txBody>
          <a:bodyPr>
            <a:spAutoFit/>
          </a:bodyPr>
          <a:lstStyle/>
          <a:p>
            <a:pPr eaLnBrk="1" hangingPunct="1">
              <a:spcBef>
                <a:spcPct val="50000"/>
              </a:spcBef>
            </a:pPr>
            <a:r>
              <a:rPr lang="en-US" altLang="zh-CN">
                <a:solidFill>
                  <a:srgbClr val="FF3300"/>
                </a:solidFill>
                <a:latin typeface="Arial" charset="0"/>
                <a:ea typeface="宋体" pitchFamily="116" charset="-122"/>
              </a:rPr>
              <a:t>k</a:t>
            </a:r>
            <a:r>
              <a:rPr lang="en-US" altLang="zh-CN" baseline="-25000">
                <a:solidFill>
                  <a:srgbClr val="FF3300"/>
                </a:solidFill>
                <a:latin typeface="Arial" charset="0"/>
                <a:ea typeface="宋体" pitchFamily="116" charset="-122"/>
              </a:rPr>
              <a:t>T</a:t>
            </a:r>
            <a:r>
              <a:rPr lang="en-US" altLang="zh-CN">
                <a:solidFill>
                  <a:srgbClr val="FF3300"/>
                </a:solidFill>
                <a:latin typeface="Arial" charset="0"/>
                <a:ea typeface="宋体" pitchFamily="116" charset="-122"/>
              </a:rPr>
              <a:t> - dependent, T-odd</a:t>
            </a:r>
          </a:p>
        </p:txBody>
      </p:sp>
      <p:sp>
        <p:nvSpPr>
          <p:cNvPr id="1365015" name="Rectangle 23"/>
          <p:cNvSpPr>
            <a:spLocks noChangeArrowheads="1"/>
          </p:cNvSpPr>
          <p:nvPr/>
        </p:nvSpPr>
        <p:spPr bwMode="auto">
          <a:xfrm>
            <a:off x="2667000" y="5146675"/>
            <a:ext cx="5867400" cy="838200"/>
          </a:xfrm>
          <a:prstGeom prst="rect">
            <a:avLst/>
          </a:prstGeom>
          <a:noFill/>
          <a:ln w="9525" algn="ctr">
            <a:solidFill>
              <a:schemeClr val="accent1"/>
            </a:solidFill>
            <a:miter lim="800000"/>
            <a:headEnd/>
            <a:tailEnd/>
          </a:ln>
          <a:effectLst/>
        </p:spPr>
        <p:txBody>
          <a:bodyPr wrap="none" anchor="ctr">
            <a:spAutoFit/>
          </a:bodyPr>
          <a:lstStyle/>
          <a:p>
            <a:endParaRPr lang="en-US"/>
          </a:p>
        </p:txBody>
      </p:sp>
      <p:sp>
        <p:nvSpPr>
          <p:cNvPr id="1365016" name="Rectangle 24"/>
          <p:cNvSpPr>
            <a:spLocks noChangeArrowheads="1"/>
          </p:cNvSpPr>
          <p:nvPr/>
        </p:nvSpPr>
        <p:spPr bwMode="auto">
          <a:xfrm>
            <a:off x="5791200" y="1793875"/>
            <a:ext cx="2438400" cy="1066800"/>
          </a:xfrm>
          <a:prstGeom prst="rect">
            <a:avLst/>
          </a:prstGeom>
          <a:noFill/>
          <a:ln w="9525" algn="ctr">
            <a:solidFill>
              <a:schemeClr val="accent1"/>
            </a:solidFill>
            <a:miter lim="800000"/>
            <a:headEnd/>
            <a:tailEnd/>
          </a:ln>
          <a:effectLst/>
        </p:spPr>
        <p:txBody>
          <a:bodyPr wrap="none" anchor="ctr">
            <a:spAutoFit/>
          </a:bodyPr>
          <a:lstStyle/>
          <a:p>
            <a:endParaRPr lang="en-US"/>
          </a:p>
        </p:txBody>
      </p:sp>
      <p:sp>
        <p:nvSpPr>
          <p:cNvPr id="1365017" name="Text Box 25"/>
          <p:cNvSpPr txBox="1">
            <a:spLocks noChangeArrowheads="1"/>
          </p:cNvSpPr>
          <p:nvPr/>
        </p:nvSpPr>
        <p:spPr bwMode="auto">
          <a:xfrm>
            <a:off x="5867400" y="3546475"/>
            <a:ext cx="2514600" cy="822325"/>
          </a:xfrm>
          <a:prstGeom prst="rect">
            <a:avLst/>
          </a:prstGeom>
          <a:noFill/>
          <a:ln w="9525" algn="ctr">
            <a:noFill/>
            <a:miter lim="800000"/>
            <a:headEnd/>
            <a:tailEnd/>
          </a:ln>
          <a:effectLst/>
        </p:spPr>
        <p:txBody>
          <a:bodyPr>
            <a:spAutoFit/>
          </a:bodyPr>
          <a:lstStyle/>
          <a:p>
            <a:pPr eaLnBrk="1" hangingPunct="1">
              <a:spcBef>
                <a:spcPct val="50000"/>
              </a:spcBef>
            </a:pPr>
            <a:r>
              <a:rPr lang="en-US" altLang="zh-CN">
                <a:solidFill>
                  <a:schemeClr val="accent1"/>
                </a:solidFill>
                <a:latin typeface="Arial" charset="0"/>
                <a:ea typeface="宋体" pitchFamily="116" charset="-122"/>
              </a:rPr>
              <a:t>k</a:t>
            </a:r>
            <a:r>
              <a:rPr lang="en-US" altLang="zh-CN" baseline="-25000">
                <a:solidFill>
                  <a:schemeClr val="accent1"/>
                </a:solidFill>
                <a:latin typeface="Arial" charset="0"/>
                <a:ea typeface="宋体" pitchFamily="116" charset="-122"/>
              </a:rPr>
              <a:t>T</a:t>
            </a:r>
            <a:r>
              <a:rPr lang="en-US" altLang="zh-CN">
                <a:solidFill>
                  <a:schemeClr val="accent1"/>
                </a:solidFill>
                <a:latin typeface="Arial" charset="0"/>
                <a:ea typeface="宋体" pitchFamily="116" charset="-122"/>
              </a:rPr>
              <a:t> - dependent, T-even</a:t>
            </a:r>
          </a:p>
        </p:txBody>
      </p:sp>
      <p:sp>
        <p:nvSpPr>
          <p:cNvPr id="1365018" name="Text Box 26"/>
          <p:cNvSpPr txBox="1">
            <a:spLocks noChangeArrowheads="1"/>
          </p:cNvSpPr>
          <p:nvPr/>
        </p:nvSpPr>
        <p:spPr bwMode="auto">
          <a:xfrm>
            <a:off x="5334000" y="2917825"/>
            <a:ext cx="1706563" cy="457200"/>
          </a:xfrm>
          <a:prstGeom prst="rect">
            <a:avLst/>
          </a:prstGeom>
          <a:noFill/>
          <a:ln w="9525">
            <a:noFill/>
            <a:miter lim="800000"/>
            <a:headEnd/>
            <a:tailEnd/>
          </a:ln>
          <a:effectLst/>
        </p:spPr>
        <p:txBody>
          <a:bodyPr wrap="none">
            <a:spAutoFit/>
          </a:bodyPr>
          <a:lstStyle/>
          <a:p>
            <a:r>
              <a:rPr lang="en-US">
                <a:solidFill>
                  <a:schemeClr val="tx1"/>
                </a:solidFill>
              </a:rPr>
              <a:t>Transversity</a:t>
            </a:r>
          </a:p>
        </p:txBody>
      </p:sp>
      <p:sp>
        <p:nvSpPr>
          <p:cNvPr id="1365019" name="Text Box 27"/>
          <p:cNvSpPr txBox="1">
            <a:spLocks noChangeArrowheads="1"/>
          </p:cNvSpPr>
          <p:nvPr/>
        </p:nvSpPr>
        <p:spPr bwMode="auto">
          <a:xfrm>
            <a:off x="5334000" y="3860800"/>
            <a:ext cx="946150" cy="457200"/>
          </a:xfrm>
          <a:prstGeom prst="rect">
            <a:avLst/>
          </a:prstGeom>
          <a:noFill/>
          <a:ln w="9525">
            <a:noFill/>
            <a:miter lim="800000"/>
            <a:headEnd/>
            <a:tailEnd/>
          </a:ln>
          <a:effectLst/>
        </p:spPr>
        <p:txBody>
          <a:bodyPr wrap="none">
            <a:spAutoFit/>
          </a:bodyPr>
          <a:lstStyle/>
          <a:p>
            <a:r>
              <a:rPr lang="en-US">
                <a:solidFill>
                  <a:schemeClr val="tx1"/>
                </a:solidFill>
              </a:rPr>
              <a:t>Sivers</a:t>
            </a:r>
          </a:p>
        </p:txBody>
      </p:sp>
      <p:sp>
        <p:nvSpPr>
          <p:cNvPr id="1365021" name="Text Box 29"/>
          <p:cNvSpPr txBox="1">
            <a:spLocks noChangeArrowheads="1"/>
          </p:cNvSpPr>
          <p:nvPr/>
        </p:nvSpPr>
        <p:spPr bwMode="auto">
          <a:xfrm>
            <a:off x="5332413" y="4546600"/>
            <a:ext cx="1893887" cy="457200"/>
          </a:xfrm>
          <a:prstGeom prst="rect">
            <a:avLst/>
          </a:prstGeom>
          <a:noFill/>
          <a:ln w="9525">
            <a:noFill/>
            <a:miter lim="800000"/>
            <a:headEnd/>
            <a:tailEnd/>
          </a:ln>
          <a:effectLst/>
        </p:spPr>
        <p:txBody>
          <a:bodyPr wrap="none">
            <a:spAutoFit/>
          </a:bodyPr>
          <a:lstStyle/>
          <a:p>
            <a:r>
              <a:rPr lang="en-US">
                <a:solidFill>
                  <a:schemeClr val="tx1"/>
                </a:solidFill>
              </a:rPr>
              <a:t>Boer-Mulders</a:t>
            </a:r>
          </a:p>
        </p:txBody>
      </p:sp>
      <p:sp>
        <p:nvSpPr>
          <p:cNvPr id="1365024" name="Text Box 32"/>
          <p:cNvSpPr txBox="1">
            <a:spLocks noChangeArrowheads="1"/>
          </p:cNvSpPr>
          <p:nvPr/>
        </p:nvSpPr>
        <p:spPr bwMode="auto">
          <a:xfrm>
            <a:off x="533400" y="1676400"/>
            <a:ext cx="8266112" cy="1196975"/>
          </a:xfrm>
          <a:prstGeom prst="rect">
            <a:avLst/>
          </a:prstGeom>
          <a:solidFill>
            <a:srgbClr val="00FFFF"/>
          </a:solidFill>
          <a:ln w="9525">
            <a:solidFill>
              <a:schemeClr val="tx1"/>
            </a:solidFill>
            <a:miter lim="800000"/>
            <a:headEnd/>
            <a:tailEnd/>
          </a:ln>
          <a:effectLst/>
        </p:spPr>
        <p:txBody>
          <a:bodyPr>
            <a:spAutoFit/>
          </a:bodyPr>
          <a:lstStyle/>
          <a:p>
            <a:r>
              <a:rPr lang="en-US" dirty="0">
                <a:solidFill>
                  <a:schemeClr val="tx1"/>
                </a:solidFill>
              </a:rPr>
              <a:t>Similarly, can have </a:t>
            </a:r>
            <a:r>
              <a:rPr lang="en-US" dirty="0" err="1">
                <a:solidFill>
                  <a:schemeClr val="tx1"/>
                </a:solidFill>
              </a:rPr>
              <a:t>k</a:t>
            </a:r>
            <a:r>
              <a:rPr lang="en-US" baseline="-18000" dirty="0" err="1">
                <a:solidFill>
                  <a:schemeClr val="tx1"/>
                </a:solidFill>
              </a:rPr>
              <a:t>T</a:t>
            </a:r>
            <a:r>
              <a:rPr lang="en-US" dirty="0">
                <a:solidFill>
                  <a:schemeClr val="tx1"/>
                </a:solidFill>
              </a:rPr>
              <a:t>-dependent fragmentation functions (</a:t>
            </a:r>
            <a:r>
              <a:rPr lang="en-US" dirty="0" smtClean="0">
                <a:solidFill>
                  <a:schemeClr val="tx1"/>
                </a:solidFill>
              </a:rPr>
              <a:t>FFs</a:t>
            </a:r>
            <a:r>
              <a:rPr lang="en-US" dirty="0">
                <a:solidFill>
                  <a:schemeClr val="tx1"/>
                </a:solidFill>
              </a:rPr>
              <a:t>).  One example: the </a:t>
            </a:r>
            <a:r>
              <a:rPr lang="en-US" dirty="0" err="1">
                <a:solidFill>
                  <a:schemeClr val="tx1"/>
                </a:solidFill>
              </a:rPr>
              <a:t>chiral</a:t>
            </a:r>
            <a:r>
              <a:rPr lang="en-US" dirty="0">
                <a:solidFill>
                  <a:schemeClr val="tx1"/>
                </a:solidFill>
              </a:rPr>
              <a:t>-odd Collins FF, which provides one way of accessing </a:t>
            </a:r>
            <a:r>
              <a:rPr lang="en-US" dirty="0" err="1" smtClean="0">
                <a:solidFill>
                  <a:schemeClr val="tx1"/>
                </a:solidFill>
              </a:rPr>
              <a:t>transversity</a:t>
            </a:r>
            <a:r>
              <a:rPr lang="en-US" dirty="0" smtClean="0">
                <a:solidFill>
                  <a:schemeClr val="tx1"/>
                </a:solidFill>
              </a:rPr>
              <a:t> distribution (also </a:t>
            </a:r>
            <a:r>
              <a:rPr lang="en-US" dirty="0" err="1" smtClean="0">
                <a:solidFill>
                  <a:schemeClr val="tx1"/>
                </a:solidFill>
              </a:rPr>
              <a:t>chiral</a:t>
            </a:r>
            <a:r>
              <a:rPr lang="en-US" dirty="0" smtClean="0">
                <a:solidFill>
                  <a:schemeClr val="tx1"/>
                </a:solidFill>
              </a:rPr>
              <a:t>-odd).</a:t>
            </a:r>
            <a:endParaRPr lang="en-US" dirty="0">
              <a:solidFill>
                <a:schemeClr val="tx1"/>
              </a:solidFill>
            </a:endParaRPr>
          </a:p>
        </p:txBody>
      </p:sp>
      <p:sp>
        <p:nvSpPr>
          <p:cNvPr id="33" name="Slide Number Placeholder 32"/>
          <p:cNvSpPr>
            <a:spLocks noGrp="1"/>
          </p:cNvSpPr>
          <p:nvPr>
            <p:ph type="sldNum" sz="quarter" idx="12"/>
          </p:nvPr>
        </p:nvSpPr>
        <p:spPr/>
        <p:txBody>
          <a:bodyPr/>
          <a:lstStyle/>
          <a:p>
            <a:fld id="{CC80A51C-0834-4D37-9F6C-E61A03BDE5A5}" type="slidenum">
              <a:rPr lang="en-US" smtClean="0"/>
              <a:pPr/>
              <a:t>33</a:t>
            </a:fld>
            <a:endParaRPr lang="en-US"/>
          </a:p>
        </p:txBody>
      </p:sp>
      <p:sp>
        <p:nvSpPr>
          <p:cNvPr id="32" name="Text Box 32"/>
          <p:cNvSpPr txBox="1">
            <a:spLocks noChangeArrowheads="1"/>
          </p:cNvSpPr>
          <p:nvPr/>
        </p:nvSpPr>
        <p:spPr bwMode="auto">
          <a:xfrm>
            <a:off x="486228" y="3984625"/>
            <a:ext cx="8266112" cy="1569660"/>
          </a:xfrm>
          <a:prstGeom prst="rect">
            <a:avLst/>
          </a:prstGeom>
          <a:solidFill>
            <a:srgbClr val="00FFFF"/>
          </a:solidFill>
          <a:ln w="9525">
            <a:solidFill>
              <a:schemeClr val="tx1"/>
            </a:solidFill>
            <a:miter lim="800000"/>
            <a:headEnd/>
            <a:tailEnd/>
          </a:ln>
          <a:effectLst/>
        </p:spPr>
        <p:txBody>
          <a:bodyPr>
            <a:spAutoFit/>
          </a:bodyPr>
          <a:lstStyle/>
          <a:p>
            <a:r>
              <a:rPr lang="en-US" i="1" dirty="0" smtClean="0">
                <a:solidFill>
                  <a:schemeClr val="tx1"/>
                </a:solidFill>
              </a:rPr>
              <a:t>Relevant measurements in simpler systems (DIS, </a:t>
            </a:r>
            <a:r>
              <a:rPr lang="en-US" i="1" dirty="0" err="1" smtClean="0">
                <a:solidFill>
                  <a:schemeClr val="tx1"/>
                </a:solidFill>
              </a:rPr>
              <a:t>e+e</a:t>
            </a:r>
            <a:r>
              <a:rPr lang="en-US" i="1" dirty="0" smtClean="0">
                <a:solidFill>
                  <a:schemeClr val="tx1"/>
                </a:solidFill>
              </a:rPr>
              <a:t>-) only starting to be made over the last ~8 years, providing evidence that many of these correlations are non-zero in nature!  Rapidly advancing field both experimentally and theoretically!</a:t>
            </a:r>
            <a:endParaRPr lang="en-US" i="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65024"/>
                                        </p:tgtEl>
                                        <p:attrNameLst>
                                          <p:attrName>style.visibility</p:attrName>
                                        </p:attrNameLst>
                                      </p:cBhvr>
                                      <p:to>
                                        <p:strVal val="visible"/>
                                      </p:to>
                                    </p:set>
                                    <p:anim calcmode="lin" valueType="num">
                                      <p:cBhvr additive="base">
                                        <p:cTn id="7" dur="500" fill="hold"/>
                                        <p:tgtEl>
                                          <p:spTgt spid="1365024"/>
                                        </p:tgtEl>
                                        <p:attrNameLst>
                                          <p:attrName>ppt_x</p:attrName>
                                        </p:attrNameLst>
                                      </p:cBhvr>
                                      <p:tavLst>
                                        <p:tav tm="0">
                                          <p:val>
                                            <p:strVal val="#ppt_x"/>
                                          </p:val>
                                        </p:tav>
                                        <p:tav tm="100000">
                                          <p:val>
                                            <p:strVal val="#ppt_x"/>
                                          </p:val>
                                        </p:tav>
                                      </p:tavLst>
                                    </p:anim>
                                    <p:anim calcmode="lin" valueType="num">
                                      <p:cBhvr additive="base">
                                        <p:cTn id="8" dur="500" fill="hold"/>
                                        <p:tgtEl>
                                          <p:spTgt spid="13650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5024" grpId="0" animBg="1"/>
      <p:bldP spid="3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465137" y="166145"/>
            <a:ext cx="5712189" cy="2468947"/>
            <a:chOff x="465137" y="166145"/>
            <a:chExt cx="5712189" cy="2468947"/>
          </a:xfrm>
        </p:grpSpPr>
        <p:pic>
          <p:nvPicPr>
            <p:cNvPr id="19" name="Picture 4" descr="sivers_hermes"/>
            <p:cNvPicPr>
              <a:picLocks noChangeAspect="1" noChangeArrowheads="1"/>
            </p:cNvPicPr>
            <p:nvPr/>
          </p:nvPicPr>
          <p:blipFill>
            <a:blip r:embed="rId3" cstate="print"/>
            <a:srcRect b="53706"/>
            <a:stretch>
              <a:fillRect/>
            </a:stretch>
          </p:blipFill>
          <p:spPr bwMode="auto">
            <a:xfrm>
              <a:off x="465137" y="166145"/>
              <a:ext cx="5707063" cy="1898512"/>
            </a:xfrm>
            <a:prstGeom prst="rect">
              <a:avLst/>
            </a:prstGeom>
            <a:noFill/>
          </p:spPr>
        </p:pic>
        <p:pic>
          <p:nvPicPr>
            <p:cNvPr id="22" name="Picture 4" descr="sivers_hermes"/>
            <p:cNvPicPr>
              <a:picLocks noChangeAspect="1" noChangeArrowheads="1"/>
            </p:cNvPicPr>
            <p:nvPr/>
          </p:nvPicPr>
          <p:blipFill>
            <a:blip r:embed="rId3" cstate="print"/>
            <a:srcRect t="85594"/>
            <a:stretch>
              <a:fillRect/>
            </a:stretch>
          </p:blipFill>
          <p:spPr bwMode="auto">
            <a:xfrm>
              <a:off x="470263" y="2044337"/>
              <a:ext cx="5707063" cy="590755"/>
            </a:xfrm>
            <a:prstGeom prst="rect">
              <a:avLst/>
            </a:prstGeom>
            <a:noFill/>
          </p:spPr>
        </p:pic>
      </p:grpSp>
      <p:sp>
        <p:nvSpPr>
          <p:cNvPr id="7" name="Slide Number Placeholder 6"/>
          <p:cNvSpPr>
            <a:spLocks noGrp="1"/>
          </p:cNvSpPr>
          <p:nvPr>
            <p:ph type="sldNum" sz="quarter" idx="12"/>
          </p:nvPr>
        </p:nvSpPr>
        <p:spPr/>
        <p:txBody>
          <a:bodyPr/>
          <a:lstStyle/>
          <a:p>
            <a:fld id="{B6F15528-21DE-4FAA-801E-634DDDAF4B2B}" type="slidenum">
              <a:rPr lang="en-US" smtClean="0"/>
              <a:pPr/>
              <a:t>34</a:t>
            </a:fld>
            <a:endParaRPr lang="en-US"/>
          </a:p>
        </p:txBody>
      </p:sp>
      <p:sp>
        <p:nvSpPr>
          <p:cNvPr id="8" name="TextBox 7"/>
          <p:cNvSpPr txBox="1"/>
          <p:nvPr/>
        </p:nvSpPr>
        <p:spPr>
          <a:xfrm>
            <a:off x="1112629" y="635913"/>
            <a:ext cx="889988" cy="430887"/>
          </a:xfrm>
          <a:prstGeom prst="rect">
            <a:avLst/>
          </a:prstGeom>
          <a:noFill/>
        </p:spPr>
        <p:txBody>
          <a:bodyPr wrap="none" rtlCol="0">
            <a:spAutoFit/>
          </a:bodyPr>
          <a:lstStyle/>
          <a:p>
            <a:r>
              <a:rPr lang="en-US" sz="2200" dirty="0" smtClean="0">
                <a:solidFill>
                  <a:schemeClr val="tx1"/>
                </a:solidFill>
              </a:rPr>
              <a:t>Sivers</a:t>
            </a:r>
            <a:endParaRPr lang="en-US" sz="2200" dirty="0">
              <a:solidFill>
                <a:schemeClr val="tx1"/>
              </a:solidFill>
            </a:endParaRPr>
          </a:p>
        </p:txBody>
      </p:sp>
      <p:sp>
        <p:nvSpPr>
          <p:cNvPr id="12" name="Footer Placeholder 11"/>
          <p:cNvSpPr>
            <a:spLocks noGrp="1"/>
          </p:cNvSpPr>
          <p:nvPr>
            <p:ph type="ftr" sz="quarter" idx="11"/>
          </p:nvPr>
        </p:nvSpPr>
        <p:spPr/>
        <p:txBody>
          <a:bodyPr/>
          <a:lstStyle/>
          <a:p>
            <a:r>
              <a:rPr lang="en-US" smtClean="0"/>
              <a:t>C. Aidala, Wayne State, January 30, 2013</a:t>
            </a:r>
            <a:endParaRPr lang="en-US"/>
          </a:p>
        </p:txBody>
      </p:sp>
      <p:sp>
        <p:nvSpPr>
          <p:cNvPr id="24" name="TextBox 23"/>
          <p:cNvSpPr txBox="1"/>
          <p:nvPr/>
        </p:nvSpPr>
        <p:spPr>
          <a:xfrm>
            <a:off x="1173514" y="1421674"/>
            <a:ext cx="646331" cy="769441"/>
          </a:xfrm>
          <a:prstGeom prst="rect">
            <a:avLst/>
          </a:prstGeom>
          <a:noFill/>
        </p:spPr>
        <p:txBody>
          <a:bodyPr wrap="none" rtlCol="0">
            <a:spAutoFit/>
          </a:bodyPr>
          <a:lstStyle/>
          <a:p>
            <a:r>
              <a:rPr lang="en-US" sz="2200" dirty="0" err="1" smtClean="0">
                <a:solidFill>
                  <a:schemeClr val="tx1"/>
                </a:solidFill>
              </a:rPr>
              <a:t>e+p</a:t>
            </a:r>
            <a:endParaRPr lang="en-US" sz="2200" dirty="0" smtClean="0">
              <a:solidFill>
                <a:schemeClr val="tx1"/>
              </a:solidFill>
            </a:endParaRPr>
          </a:p>
          <a:p>
            <a:r>
              <a:rPr lang="en-US" sz="2200" dirty="0" err="1" smtClean="0">
                <a:solidFill>
                  <a:schemeClr val="tx1"/>
                </a:solidFill>
                <a:latin typeface="Symbol" pitchFamily="18" charset="2"/>
              </a:rPr>
              <a:t>m</a:t>
            </a:r>
            <a:r>
              <a:rPr lang="en-US" sz="2200" dirty="0" err="1" smtClean="0">
                <a:solidFill>
                  <a:schemeClr val="tx1"/>
                </a:solidFill>
              </a:rPr>
              <a:t>+p</a:t>
            </a:r>
            <a:endParaRPr lang="en-US" sz="2200" dirty="0">
              <a:solidFill>
                <a:schemeClr val="tx1"/>
              </a:solidFill>
            </a:endParaRPr>
          </a:p>
        </p:txBody>
      </p:sp>
      <p:grpSp>
        <p:nvGrpSpPr>
          <p:cNvPr id="32" name="Group 31"/>
          <p:cNvGrpSpPr/>
          <p:nvPr/>
        </p:nvGrpSpPr>
        <p:grpSpPr>
          <a:xfrm>
            <a:off x="2819400" y="3886200"/>
            <a:ext cx="5715000" cy="2564487"/>
            <a:chOff x="2819400" y="3886200"/>
            <a:chExt cx="5715000" cy="2564487"/>
          </a:xfrm>
        </p:grpSpPr>
        <p:sp>
          <p:nvSpPr>
            <p:cNvPr id="30" name="Rectangle 29"/>
            <p:cNvSpPr/>
            <p:nvPr/>
          </p:nvSpPr>
          <p:spPr>
            <a:xfrm>
              <a:off x="2819400" y="3886200"/>
              <a:ext cx="5715000" cy="251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8" name="Picture 5" descr="collins_hermes"/>
            <p:cNvPicPr>
              <a:picLocks noChangeAspect="1" noChangeArrowheads="1"/>
            </p:cNvPicPr>
            <p:nvPr/>
          </p:nvPicPr>
          <p:blipFill>
            <a:blip r:embed="rId4" cstate="print"/>
            <a:srcRect t="45818"/>
            <a:stretch>
              <a:fillRect/>
            </a:stretch>
          </p:blipFill>
          <p:spPr bwMode="auto">
            <a:xfrm>
              <a:off x="2819400" y="4158772"/>
              <a:ext cx="5688013" cy="2214594"/>
            </a:xfrm>
            <a:prstGeom prst="rect">
              <a:avLst/>
            </a:prstGeom>
            <a:noFill/>
          </p:spPr>
        </p:pic>
        <p:sp>
          <p:nvSpPr>
            <p:cNvPr id="29" name="TextBox 28"/>
            <p:cNvSpPr txBox="1"/>
            <p:nvPr/>
          </p:nvSpPr>
          <p:spPr>
            <a:xfrm>
              <a:off x="4475084" y="6019800"/>
              <a:ext cx="2681824" cy="430887"/>
            </a:xfrm>
            <a:prstGeom prst="rect">
              <a:avLst/>
            </a:prstGeom>
            <a:noFill/>
          </p:spPr>
          <p:txBody>
            <a:bodyPr wrap="none" rtlCol="0">
              <a:spAutoFit/>
            </a:bodyPr>
            <a:lstStyle/>
            <a:p>
              <a:r>
                <a:rPr lang="en-US" sz="2200" dirty="0" err="1" smtClean="0">
                  <a:solidFill>
                    <a:schemeClr val="tx1"/>
                  </a:solidFill>
                </a:rPr>
                <a:t>Transversity</a:t>
              </a:r>
              <a:r>
                <a:rPr lang="en-US" sz="2200" dirty="0" smtClean="0">
                  <a:solidFill>
                    <a:schemeClr val="tx1"/>
                  </a:solidFill>
                </a:rPr>
                <a:t> x Collins</a:t>
              </a:r>
            </a:p>
          </p:txBody>
        </p:sp>
        <p:sp>
          <p:nvSpPr>
            <p:cNvPr id="31" name="TextBox 30"/>
            <p:cNvSpPr txBox="1"/>
            <p:nvPr/>
          </p:nvSpPr>
          <p:spPr>
            <a:xfrm>
              <a:off x="7400274" y="5029200"/>
              <a:ext cx="689612" cy="830997"/>
            </a:xfrm>
            <a:prstGeom prst="rect">
              <a:avLst/>
            </a:prstGeom>
            <a:noFill/>
          </p:spPr>
          <p:txBody>
            <a:bodyPr wrap="none" rtlCol="0">
              <a:spAutoFit/>
            </a:bodyPr>
            <a:lstStyle/>
            <a:p>
              <a:r>
                <a:rPr lang="en-US" dirty="0" err="1" smtClean="0">
                  <a:solidFill>
                    <a:schemeClr val="tx1"/>
                  </a:solidFill>
                </a:rPr>
                <a:t>e+p</a:t>
              </a:r>
              <a:endParaRPr lang="en-US" dirty="0" smtClean="0">
                <a:solidFill>
                  <a:schemeClr val="tx1"/>
                </a:solidFill>
              </a:endParaRPr>
            </a:p>
            <a:p>
              <a:r>
                <a:rPr lang="en-US" dirty="0" err="1" smtClean="0">
                  <a:solidFill>
                    <a:schemeClr val="tx1"/>
                  </a:solidFill>
                  <a:latin typeface="Symbol" pitchFamily="18" charset="2"/>
                </a:rPr>
                <a:t>m</a:t>
              </a:r>
              <a:r>
                <a:rPr lang="en-US" dirty="0" err="1" smtClean="0">
                  <a:solidFill>
                    <a:schemeClr val="tx1"/>
                  </a:solidFill>
                </a:rPr>
                <a:t>+p</a:t>
              </a:r>
              <a:endParaRPr lang="en-US" dirty="0">
                <a:solidFill>
                  <a:schemeClr val="tx1"/>
                </a:solidFill>
              </a:endParaRPr>
            </a:p>
          </p:txBody>
        </p:sp>
      </p:grpSp>
      <p:grpSp>
        <p:nvGrpSpPr>
          <p:cNvPr id="37" name="Group 36"/>
          <p:cNvGrpSpPr/>
          <p:nvPr/>
        </p:nvGrpSpPr>
        <p:grpSpPr>
          <a:xfrm>
            <a:off x="354874" y="1960088"/>
            <a:ext cx="8458200" cy="2611912"/>
            <a:chOff x="381000" y="1731488"/>
            <a:chExt cx="8458200" cy="2611912"/>
          </a:xfrm>
        </p:grpSpPr>
        <p:grpSp>
          <p:nvGrpSpPr>
            <p:cNvPr id="33" name="Group 8"/>
            <p:cNvGrpSpPr/>
            <p:nvPr/>
          </p:nvGrpSpPr>
          <p:grpSpPr>
            <a:xfrm>
              <a:off x="381000" y="1731488"/>
              <a:ext cx="8458200" cy="2611912"/>
              <a:chOff x="381000" y="1883888"/>
              <a:chExt cx="8458200" cy="2611912"/>
            </a:xfrm>
          </p:grpSpPr>
          <p:pic>
            <p:nvPicPr>
              <p:cNvPr id="34" name="Picture 4"/>
              <p:cNvPicPr>
                <a:picLocks noChangeAspect="1" noChangeArrowheads="1"/>
              </p:cNvPicPr>
              <p:nvPr/>
            </p:nvPicPr>
            <p:blipFill>
              <a:blip r:embed="rId5" cstate="print"/>
              <a:srcRect/>
              <a:stretch>
                <a:fillRect/>
              </a:stretch>
            </p:blipFill>
            <p:spPr bwMode="auto">
              <a:xfrm>
                <a:off x="381000" y="1883888"/>
                <a:ext cx="8458200" cy="2611912"/>
              </a:xfrm>
              <a:prstGeom prst="rect">
                <a:avLst/>
              </a:prstGeom>
              <a:noFill/>
              <a:ln w="9525">
                <a:solidFill>
                  <a:schemeClr val="accent4">
                    <a:lumMod val="75000"/>
                  </a:schemeClr>
                </a:solidFill>
                <a:miter lim="800000"/>
                <a:headEnd/>
                <a:tailEnd/>
              </a:ln>
            </p:spPr>
          </p:pic>
          <p:sp>
            <p:nvSpPr>
              <p:cNvPr id="35" name="TextBox 34"/>
              <p:cNvSpPr txBox="1"/>
              <p:nvPr/>
            </p:nvSpPr>
            <p:spPr>
              <a:xfrm>
                <a:off x="6741840" y="2209800"/>
                <a:ext cx="1468672" cy="461665"/>
              </a:xfrm>
              <a:prstGeom prst="rect">
                <a:avLst/>
              </a:prstGeom>
              <a:noFill/>
              <a:ln>
                <a:solidFill>
                  <a:schemeClr val="accent4">
                    <a:lumMod val="75000"/>
                  </a:schemeClr>
                </a:solidFill>
              </a:ln>
            </p:spPr>
            <p:txBody>
              <a:bodyPr wrap="none" rtlCol="0">
                <a:spAutoFit/>
              </a:bodyPr>
              <a:lstStyle/>
              <a:p>
                <a:r>
                  <a:rPr lang="en-US" dirty="0" smtClean="0">
                    <a:solidFill>
                      <a:schemeClr val="tx1"/>
                    </a:solidFill>
                  </a:rPr>
                  <a:t>SPIN2008</a:t>
                </a:r>
                <a:endParaRPr lang="en-US" dirty="0">
                  <a:solidFill>
                    <a:schemeClr val="tx1"/>
                  </a:solidFill>
                </a:endParaRPr>
              </a:p>
            </p:txBody>
          </p:sp>
        </p:grpSp>
        <p:sp>
          <p:nvSpPr>
            <p:cNvPr id="36" name="TextBox 35"/>
            <p:cNvSpPr txBox="1"/>
            <p:nvPr/>
          </p:nvSpPr>
          <p:spPr>
            <a:xfrm>
              <a:off x="2921726" y="1981200"/>
              <a:ext cx="1757212" cy="430887"/>
            </a:xfrm>
            <a:prstGeom prst="rect">
              <a:avLst/>
            </a:prstGeom>
            <a:noFill/>
          </p:spPr>
          <p:txBody>
            <a:bodyPr wrap="none" rtlCol="0">
              <a:spAutoFit/>
            </a:bodyPr>
            <a:lstStyle/>
            <a:p>
              <a:r>
                <a:rPr lang="en-US" sz="2200" dirty="0" smtClean="0">
                  <a:solidFill>
                    <a:schemeClr val="tx1"/>
                  </a:solidFill>
                </a:rPr>
                <a:t>Boer-</a:t>
              </a:r>
              <a:r>
                <a:rPr lang="en-US" sz="2200" dirty="0" err="1" smtClean="0">
                  <a:solidFill>
                    <a:schemeClr val="tx1"/>
                  </a:solidFill>
                </a:rPr>
                <a:t>Mulders</a:t>
              </a:r>
              <a:endParaRPr lang="en-US" sz="2200" dirty="0">
                <a:solidFill>
                  <a:schemeClr val="tx1"/>
                </a:solidFill>
              </a:endParaRPr>
            </a:p>
          </p:txBody>
        </p:sp>
        <p:sp>
          <p:nvSpPr>
            <p:cNvPr id="25" name="TextBox 24"/>
            <p:cNvSpPr txBox="1"/>
            <p:nvPr/>
          </p:nvSpPr>
          <p:spPr>
            <a:xfrm>
              <a:off x="3040503" y="2297668"/>
              <a:ext cx="643223" cy="461665"/>
            </a:xfrm>
            <a:prstGeom prst="rect">
              <a:avLst/>
            </a:prstGeom>
            <a:noFill/>
          </p:spPr>
          <p:txBody>
            <a:bodyPr wrap="square" rtlCol="0">
              <a:spAutoFit/>
            </a:bodyPr>
            <a:lstStyle/>
            <a:p>
              <a:r>
                <a:rPr lang="en-US" dirty="0" err="1" smtClean="0">
                  <a:solidFill>
                    <a:schemeClr val="tx1"/>
                  </a:solidFill>
                </a:rPr>
                <a:t>e+p</a:t>
              </a:r>
              <a:endParaRPr lang="en-US" dirty="0" smtClean="0">
                <a:solidFill>
                  <a:schemeClr val="tx1"/>
                </a:solidFill>
              </a:endParaRPr>
            </a:p>
          </p:txBody>
        </p:sp>
      </p:grpSp>
      <p:grpSp>
        <p:nvGrpSpPr>
          <p:cNvPr id="41" name="Group 40"/>
          <p:cNvGrpSpPr/>
          <p:nvPr/>
        </p:nvGrpSpPr>
        <p:grpSpPr>
          <a:xfrm>
            <a:off x="2238375" y="1143000"/>
            <a:ext cx="4238625" cy="4362450"/>
            <a:chOff x="2238375" y="1143000"/>
            <a:chExt cx="4238625" cy="4362450"/>
          </a:xfrm>
        </p:grpSpPr>
        <p:pic>
          <p:nvPicPr>
            <p:cNvPr id="38" name="Picture 3"/>
            <p:cNvPicPr>
              <a:picLocks noChangeAspect="1" noChangeArrowheads="1"/>
            </p:cNvPicPr>
            <p:nvPr/>
          </p:nvPicPr>
          <p:blipFill>
            <a:blip r:embed="rId6" cstate="print"/>
            <a:srcRect/>
            <a:stretch>
              <a:fillRect/>
            </a:stretch>
          </p:blipFill>
          <p:spPr bwMode="auto">
            <a:xfrm>
              <a:off x="2238375" y="1143000"/>
              <a:ext cx="4238625" cy="4362450"/>
            </a:xfrm>
            <a:prstGeom prst="rect">
              <a:avLst/>
            </a:prstGeom>
            <a:noFill/>
            <a:ln w="9525">
              <a:solidFill>
                <a:schemeClr val="tx1"/>
              </a:solidFill>
              <a:miter lim="800000"/>
              <a:headEnd/>
              <a:tailEnd/>
            </a:ln>
          </p:spPr>
        </p:pic>
        <p:sp>
          <p:nvSpPr>
            <p:cNvPr id="39" name="TextBox 38"/>
            <p:cNvSpPr txBox="1"/>
            <p:nvPr/>
          </p:nvSpPr>
          <p:spPr>
            <a:xfrm>
              <a:off x="2968820" y="1369959"/>
              <a:ext cx="2770310" cy="338554"/>
            </a:xfrm>
            <a:prstGeom prst="rect">
              <a:avLst/>
            </a:prstGeom>
            <a:noFill/>
            <a:ln>
              <a:noFill/>
            </a:ln>
          </p:spPr>
          <p:txBody>
            <a:bodyPr wrap="none" rtlCol="0">
              <a:spAutoFit/>
            </a:bodyPr>
            <a:lstStyle/>
            <a:p>
              <a:r>
                <a:rPr lang="en-US" sz="1600" dirty="0" smtClean="0">
                  <a:solidFill>
                    <a:schemeClr val="tx1"/>
                  </a:solidFill>
                </a:rPr>
                <a:t>BELLE PRL96, 232002 (2006)</a:t>
              </a:r>
              <a:endParaRPr lang="en-US" sz="1600" dirty="0">
                <a:solidFill>
                  <a:schemeClr val="tx1"/>
                </a:solidFill>
              </a:endParaRPr>
            </a:p>
          </p:txBody>
        </p:sp>
        <p:sp>
          <p:nvSpPr>
            <p:cNvPr id="40" name="Rectangle 39"/>
            <p:cNvSpPr/>
            <p:nvPr/>
          </p:nvSpPr>
          <p:spPr>
            <a:xfrm>
              <a:off x="2939740" y="1676400"/>
              <a:ext cx="998992" cy="430887"/>
            </a:xfrm>
            <a:prstGeom prst="rect">
              <a:avLst/>
            </a:prstGeom>
            <a:ln>
              <a:noFill/>
            </a:ln>
          </p:spPr>
          <p:txBody>
            <a:bodyPr wrap="none">
              <a:spAutoFit/>
            </a:bodyPr>
            <a:lstStyle/>
            <a:p>
              <a:r>
                <a:rPr lang="en-US" sz="2200" dirty="0" smtClean="0">
                  <a:solidFill>
                    <a:schemeClr val="tx1"/>
                  </a:solidFill>
                </a:rPr>
                <a:t>Collins</a:t>
              </a:r>
              <a:endParaRPr lang="en-US" sz="2200" dirty="0">
                <a:solidFill>
                  <a:schemeClr val="tx1"/>
                </a:solidFill>
              </a:endParaRPr>
            </a:p>
          </p:txBody>
        </p:sp>
        <p:sp>
          <p:nvSpPr>
            <p:cNvPr id="26" name="TextBox 25"/>
            <p:cNvSpPr txBox="1"/>
            <p:nvPr/>
          </p:nvSpPr>
          <p:spPr>
            <a:xfrm>
              <a:off x="4444504" y="1676400"/>
              <a:ext cx="641522" cy="461665"/>
            </a:xfrm>
            <a:prstGeom prst="rect">
              <a:avLst/>
            </a:prstGeom>
            <a:noFill/>
            <a:ln>
              <a:noFill/>
            </a:ln>
          </p:spPr>
          <p:txBody>
            <a:bodyPr wrap="none" rtlCol="0">
              <a:spAutoFit/>
            </a:bodyPr>
            <a:lstStyle/>
            <a:p>
              <a:r>
                <a:rPr lang="en-US" dirty="0" err="1" smtClean="0">
                  <a:solidFill>
                    <a:schemeClr val="tx1"/>
                  </a:solidFill>
                </a:rPr>
                <a:t>e</a:t>
              </a:r>
              <a:r>
                <a:rPr lang="en-US" baseline="30000" dirty="0" err="1" smtClean="0">
                  <a:solidFill>
                    <a:schemeClr val="tx1"/>
                  </a:solidFill>
                </a:rPr>
                <a:t>+</a:t>
              </a:r>
              <a:r>
                <a:rPr lang="en-US" dirty="0" err="1" smtClean="0">
                  <a:solidFill>
                    <a:schemeClr val="tx1"/>
                  </a:solidFill>
                </a:rPr>
                <a:t>e</a:t>
              </a:r>
              <a:r>
                <a:rPr lang="en-US" baseline="30000" dirty="0" smtClean="0">
                  <a:solidFill>
                    <a:schemeClr val="tx1"/>
                  </a:solidFill>
                </a:rPr>
                <a:t>-</a:t>
              </a:r>
            </a:p>
          </p:txBody>
        </p:sp>
      </p:grpSp>
      <p:grpSp>
        <p:nvGrpSpPr>
          <p:cNvPr id="49" name="Group 48"/>
          <p:cNvGrpSpPr/>
          <p:nvPr/>
        </p:nvGrpSpPr>
        <p:grpSpPr>
          <a:xfrm>
            <a:off x="1295401" y="2590800"/>
            <a:ext cx="6759388" cy="3830319"/>
            <a:chOff x="1295401" y="2590800"/>
            <a:chExt cx="6759388" cy="3830319"/>
          </a:xfrm>
        </p:grpSpPr>
        <p:grpSp>
          <p:nvGrpSpPr>
            <p:cNvPr id="46" name="Group 45"/>
            <p:cNvGrpSpPr/>
            <p:nvPr/>
          </p:nvGrpSpPr>
          <p:grpSpPr>
            <a:xfrm>
              <a:off x="1295401" y="2590800"/>
              <a:ext cx="6759388" cy="3830319"/>
              <a:chOff x="1295401" y="5237481"/>
              <a:chExt cx="6759388" cy="3830319"/>
            </a:xfrm>
          </p:grpSpPr>
          <p:pic>
            <p:nvPicPr>
              <p:cNvPr id="44" name="Picture 1"/>
              <p:cNvPicPr>
                <a:picLocks noChangeAspect="1" noChangeArrowheads="1"/>
              </p:cNvPicPr>
              <p:nvPr/>
            </p:nvPicPr>
            <p:blipFill>
              <a:blip r:embed="rId7" cstate="print"/>
              <a:srcRect/>
              <a:stretch>
                <a:fillRect/>
              </a:stretch>
            </p:blipFill>
            <p:spPr bwMode="auto">
              <a:xfrm>
                <a:off x="1295401" y="5237481"/>
                <a:ext cx="6759388" cy="3830319"/>
              </a:xfrm>
              <a:prstGeom prst="rect">
                <a:avLst/>
              </a:prstGeom>
              <a:noFill/>
              <a:ln w="9525">
                <a:noFill/>
                <a:miter lim="800000"/>
                <a:headEnd/>
                <a:tailEnd/>
              </a:ln>
            </p:spPr>
          </p:pic>
          <p:sp>
            <p:nvSpPr>
              <p:cNvPr id="45" name="TextBox 44"/>
              <p:cNvSpPr txBox="1"/>
              <p:nvPr/>
            </p:nvSpPr>
            <p:spPr>
              <a:xfrm>
                <a:off x="2147778" y="6794997"/>
                <a:ext cx="3872022" cy="800219"/>
              </a:xfrm>
              <a:prstGeom prst="rect">
                <a:avLst/>
              </a:prstGeom>
              <a:noFill/>
            </p:spPr>
            <p:txBody>
              <a:bodyPr wrap="none" rtlCol="0">
                <a:spAutoFit/>
              </a:bodyPr>
              <a:lstStyle/>
              <a:p>
                <a:r>
                  <a:rPr lang="en-US" dirty="0" err="1" smtClean="0">
                    <a:solidFill>
                      <a:schemeClr val="tx1"/>
                    </a:solidFill>
                  </a:rPr>
                  <a:t>BaBar</a:t>
                </a:r>
                <a:r>
                  <a:rPr lang="en-US" dirty="0" smtClean="0">
                    <a:solidFill>
                      <a:schemeClr val="tx1"/>
                    </a:solidFill>
                  </a:rPr>
                  <a:t>: Released August 2011</a:t>
                </a:r>
              </a:p>
              <a:p>
                <a:r>
                  <a:rPr lang="en-US" sz="2200" dirty="0" smtClean="0">
                    <a:solidFill>
                      <a:schemeClr val="tx1"/>
                    </a:solidFill>
                  </a:rPr>
                  <a:t>Collins</a:t>
                </a:r>
                <a:endParaRPr lang="en-US" sz="2200" dirty="0">
                  <a:solidFill>
                    <a:schemeClr val="tx1"/>
                  </a:solidFill>
                </a:endParaRPr>
              </a:p>
            </p:txBody>
          </p:sp>
        </p:grpSp>
        <p:sp>
          <p:nvSpPr>
            <p:cNvPr id="48" name="Rectangle 47"/>
            <p:cNvSpPr/>
            <p:nvPr/>
          </p:nvSpPr>
          <p:spPr>
            <a:xfrm>
              <a:off x="3625678" y="4872335"/>
              <a:ext cx="641522" cy="461665"/>
            </a:xfrm>
            <a:prstGeom prst="rect">
              <a:avLst/>
            </a:prstGeom>
          </p:spPr>
          <p:txBody>
            <a:bodyPr wrap="none">
              <a:spAutoFit/>
            </a:bodyPr>
            <a:lstStyle/>
            <a:p>
              <a:r>
                <a:rPr lang="en-US" dirty="0" err="1" smtClean="0">
                  <a:solidFill>
                    <a:schemeClr val="tx1"/>
                  </a:solidFill>
                </a:rPr>
                <a:t>e</a:t>
              </a:r>
              <a:r>
                <a:rPr lang="en-US" baseline="30000" dirty="0" err="1" smtClean="0">
                  <a:solidFill>
                    <a:schemeClr val="tx1"/>
                  </a:solidFill>
                </a:rPr>
                <a:t>+</a:t>
              </a:r>
              <a:r>
                <a:rPr lang="en-US" dirty="0" err="1" smtClean="0">
                  <a:solidFill>
                    <a:schemeClr val="tx1"/>
                  </a:solidFill>
                </a:rPr>
                <a:t>e</a:t>
              </a:r>
              <a:r>
                <a:rPr lang="en-US" baseline="30000" dirty="0" smtClean="0">
                  <a:solidFill>
                    <a:schemeClr val="tx1"/>
                  </a:solidFill>
                </a:rPr>
                <a:t>-</a:t>
              </a:r>
            </a:p>
          </p:txBody>
        </p:sp>
      </p:grpSp>
    </p:spTree>
    <p:extLst>
      <p:ext uri="{BB962C8B-B14F-4D97-AF65-F5344CB8AC3E}">
        <p14:creationId xmlns:p14="http://schemas.microsoft.com/office/powerpoint/2010/main" val="17142446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linds(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linds(horizont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blinds(horizontal)">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blinds(horizontal)">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5"/>
          <p:cNvSpPr>
            <a:spLocks noGrp="1"/>
          </p:cNvSpPr>
          <p:nvPr>
            <p:ph type="ftr" sz="quarter" idx="11"/>
          </p:nvPr>
        </p:nvSpPr>
        <p:spPr/>
        <p:txBody>
          <a:bodyPr/>
          <a:lstStyle/>
          <a:p>
            <a:r>
              <a:rPr lang="en-US" smtClean="0"/>
              <a:t>C. Aidala, Wayne State, January 30, 2013</a:t>
            </a:r>
            <a:endParaRPr lang="en-US"/>
          </a:p>
        </p:txBody>
      </p:sp>
      <p:sp>
        <p:nvSpPr>
          <p:cNvPr id="1352706" name="Rectangle 2"/>
          <p:cNvSpPr>
            <a:spLocks noGrp="1" noChangeArrowheads="1"/>
          </p:cNvSpPr>
          <p:nvPr>
            <p:ph type="title"/>
          </p:nvPr>
        </p:nvSpPr>
        <p:spPr/>
        <p:txBody>
          <a:bodyPr/>
          <a:lstStyle/>
          <a:p>
            <a:r>
              <a:rPr lang="en-US" sz="3600" dirty="0"/>
              <a:t>Transverse Single-Spin Asymmetries: </a:t>
            </a:r>
            <a:br>
              <a:rPr lang="en-US" sz="3600" dirty="0"/>
            </a:br>
            <a:r>
              <a:rPr lang="en-US" sz="3600" dirty="0"/>
              <a:t>From Low to High </a:t>
            </a:r>
            <a:r>
              <a:rPr lang="en-US" sz="3600" dirty="0" smtClean="0"/>
              <a:t>Energies!</a:t>
            </a:r>
            <a:endParaRPr lang="en-US" sz="3600" dirty="0"/>
          </a:p>
        </p:txBody>
      </p:sp>
      <p:sp>
        <p:nvSpPr>
          <p:cNvPr id="1352712" name="Text Box 8"/>
          <p:cNvSpPr txBox="1">
            <a:spLocks noChangeArrowheads="1"/>
          </p:cNvSpPr>
          <p:nvPr/>
        </p:nvSpPr>
        <p:spPr bwMode="auto">
          <a:xfrm>
            <a:off x="448548" y="1357086"/>
            <a:ext cx="1761252" cy="830997"/>
          </a:xfrm>
          <a:prstGeom prst="rect">
            <a:avLst/>
          </a:prstGeom>
          <a:noFill/>
          <a:ln w="9525">
            <a:noFill/>
            <a:miter lim="800000"/>
            <a:headEnd/>
            <a:tailEnd/>
          </a:ln>
          <a:effectLst/>
        </p:spPr>
        <p:txBody>
          <a:bodyPr wrap="none">
            <a:spAutoFit/>
          </a:bodyPr>
          <a:lstStyle/>
          <a:p>
            <a:r>
              <a:rPr lang="en-US" dirty="0" smtClean="0"/>
              <a:t>ANL </a:t>
            </a:r>
          </a:p>
          <a:p>
            <a:r>
              <a:rPr lang="en-US" altLang="ja-JP" dirty="0" smtClean="0">
                <a:ea typeface="ＭＳ Ｐゴシック" pitchFamily="34" charset="-128"/>
                <a:sym typeface="Symbol" pitchFamily="18" charset="2"/>
              </a:rPr>
              <a:t></a:t>
            </a:r>
            <a:r>
              <a:rPr lang="en-US" altLang="ja-JP" dirty="0">
                <a:ea typeface="ＭＳ Ｐゴシック" pitchFamily="34" charset="-128"/>
              </a:rPr>
              <a:t>s=4.9 </a:t>
            </a:r>
            <a:r>
              <a:rPr lang="en-US" altLang="ja-JP" dirty="0" err="1">
                <a:ea typeface="ＭＳ Ｐゴシック" pitchFamily="34" charset="-128"/>
              </a:rPr>
              <a:t>GeV</a:t>
            </a:r>
            <a:r>
              <a:rPr lang="en-US" dirty="0"/>
              <a:t> </a:t>
            </a:r>
          </a:p>
        </p:txBody>
      </p:sp>
      <p:graphicFrame>
        <p:nvGraphicFramePr>
          <p:cNvPr id="1352738" name="Object 34"/>
          <p:cNvGraphicFramePr>
            <a:graphicFrameLocks noGrp="1" noChangeAspect="1"/>
          </p:cNvGraphicFramePr>
          <p:nvPr>
            <p:ph sz="half" idx="2"/>
          </p:nvPr>
        </p:nvGraphicFramePr>
        <p:xfrm>
          <a:off x="1066800" y="5334000"/>
          <a:ext cx="2057400" cy="561975"/>
        </p:xfrm>
        <a:graphic>
          <a:graphicData uri="http://schemas.openxmlformats.org/presentationml/2006/ole">
            <mc:AlternateContent xmlns:mc="http://schemas.openxmlformats.org/markup-compatibility/2006">
              <mc:Choice xmlns:v="urn:schemas-microsoft-com:vml" Requires="v">
                <p:oleObj spid="_x0000_s1892475" name="Equation" r:id="rId4" imgW="977760" imgH="266400" progId="Equation.3">
                  <p:embed/>
                </p:oleObj>
              </mc:Choice>
              <mc:Fallback>
                <p:oleObj name="Equation" r:id="rId4" imgW="977760" imgH="2664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5334000"/>
                        <a:ext cx="2057400" cy="561975"/>
                      </a:xfrm>
                      <a:prstGeom prst="rect">
                        <a:avLst/>
                      </a:prstGeom>
                      <a:solidFill>
                        <a:schemeClr val="bg1"/>
                      </a:solidFill>
                    </p:spPr>
                  </p:pic>
                </p:oleObj>
              </mc:Fallback>
            </mc:AlternateContent>
          </a:graphicData>
        </a:graphic>
      </p:graphicFrame>
      <p:sp>
        <p:nvSpPr>
          <p:cNvPr id="17" name="Slide Number Placeholder 16"/>
          <p:cNvSpPr>
            <a:spLocks noGrp="1"/>
          </p:cNvSpPr>
          <p:nvPr>
            <p:ph type="sldNum" sz="quarter" idx="12"/>
          </p:nvPr>
        </p:nvSpPr>
        <p:spPr/>
        <p:txBody>
          <a:bodyPr/>
          <a:lstStyle/>
          <a:p>
            <a:fld id="{A2F42501-B949-4497-900A-85D7539E1911}" type="slidenum">
              <a:rPr lang="en-US" smtClean="0"/>
              <a:pPr/>
              <a:t>35</a:t>
            </a:fld>
            <a:endParaRPr lang="en-US"/>
          </a:p>
        </p:txBody>
      </p:sp>
      <p:pic>
        <p:nvPicPr>
          <p:cNvPr id="1892356" name="Picture 4"/>
          <p:cNvPicPr>
            <a:picLocks noChangeAspect="1" noChangeArrowheads="1"/>
          </p:cNvPicPr>
          <p:nvPr/>
        </p:nvPicPr>
        <p:blipFill>
          <a:blip r:embed="rId6" cstate="print"/>
          <a:srcRect/>
          <a:stretch>
            <a:fillRect/>
          </a:stretch>
        </p:blipFill>
        <p:spPr bwMode="auto">
          <a:xfrm>
            <a:off x="0" y="2214975"/>
            <a:ext cx="9144000" cy="2697258"/>
          </a:xfrm>
          <a:prstGeom prst="rect">
            <a:avLst/>
          </a:prstGeom>
          <a:noFill/>
          <a:ln w="9525">
            <a:noFill/>
            <a:miter lim="800000"/>
            <a:headEnd/>
            <a:tailEnd/>
          </a:ln>
          <a:effectLst/>
        </p:spPr>
      </p:pic>
      <p:sp>
        <p:nvSpPr>
          <p:cNvPr id="18" name="Rectangle 17"/>
          <p:cNvSpPr/>
          <p:nvPr/>
        </p:nvSpPr>
        <p:spPr>
          <a:xfrm>
            <a:off x="2714685" y="1349883"/>
            <a:ext cx="1761252" cy="830997"/>
          </a:xfrm>
          <a:prstGeom prst="rect">
            <a:avLst/>
          </a:prstGeom>
        </p:spPr>
        <p:txBody>
          <a:bodyPr wrap="none">
            <a:spAutoFit/>
          </a:bodyPr>
          <a:lstStyle/>
          <a:p>
            <a:r>
              <a:rPr lang="en-US" dirty="0" smtClean="0"/>
              <a:t>BNL </a:t>
            </a:r>
          </a:p>
          <a:p>
            <a:r>
              <a:rPr lang="en-US" altLang="ja-JP" dirty="0" smtClean="0">
                <a:ea typeface="ＭＳ Ｐゴシック" pitchFamily="34" charset="-128"/>
                <a:sym typeface="Symbol" pitchFamily="18" charset="2"/>
              </a:rPr>
              <a:t></a:t>
            </a:r>
            <a:r>
              <a:rPr lang="en-US" altLang="ja-JP" dirty="0" smtClean="0">
                <a:ea typeface="ＭＳ Ｐゴシック" pitchFamily="34" charset="-128"/>
              </a:rPr>
              <a:t>s=6.6 </a:t>
            </a:r>
            <a:r>
              <a:rPr lang="en-US" altLang="ja-JP" dirty="0" err="1" smtClean="0">
                <a:ea typeface="ＭＳ Ｐゴシック" pitchFamily="34" charset="-128"/>
              </a:rPr>
              <a:t>GeV</a:t>
            </a:r>
            <a:r>
              <a:rPr lang="en-US" dirty="0" smtClean="0"/>
              <a:t> </a:t>
            </a:r>
            <a:endParaRPr lang="en-US" dirty="0"/>
          </a:p>
        </p:txBody>
      </p:sp>
      <p:sp>
        <p:nvSpPr>
          <p:cNvPr id="19" name="Rectangle 18"/>
          <p:cNvSpPr/>
          <p:nvPr/>
        </p:nvSpPr>
        <p:spPr>
          <a:xfrm>
            <a:off x="4866660" y="1295400"/>
            <a:ext cx="1915140" cy="830997"/>
          </a:xfrm>
          <a:prstGeom prst="rect">
            <a:avLst/>
          </a:prstGeom>
        </p:spPr>
        <p:txBody>
          <a:bodyPr wrap="none">
            <a:spAutoFit/>
          </a:bodyPr>
          <a:lstStyle/>
          <a:p>
            <a:r>
              <a:rPr lang="en-US" dirty="0" smtClean="0"/>
              <a:t>FNAL </a:t>
            </a:r>
          </a:p>
          <a:p>
            <a:r>
              <a:rPr lang="en-US" altLang="ja-JP" dirty="0" smtClean="0">
                <a:ea typeface="ＭＳ Ｐゴシック" pitchFamily="34" charset="-128"/>
                <a:sym typeface="Symbol" pitchFamily="18" charset="2"/>
              </a:rPr>
              <a:t></a:t>
            </a:r>
            <a:r>
              <a:rPr lang="en-US" altLang="ja-JP" dirty="0" smtClean="0">
                <a:ea typeface="ＭＳ Ｐゴシック" pitchFamily="34" charset="-128"/>
              </a:rPr>
              <a:t>s=19.4 </a:t>
            </a:r>
            <a:r>
              <a:rPr lang="en-US" altLang="ja-JP" dirty="0" err="1" smtClean="0">
                <a:ea typeface="ＭＳ Ｐゴシック" pitchFamily="34" charset="-128"/>
              </a:rPr>
              <a:t>GeV</a:t>
            </a:r>
            <a:r>
              <a:rPr lang="en-US" dirty="0" smtClean="0"/>
              <a:t> </a:t>
            </a:r>
            <a:endParaRPr lang="en-US" dirty="0"/>
          </a:p>
        </p:txBody>
      </p:sp>
      <p:sp>
        <p:nvSpPr>
          <p:cNvPr id="20" name="Rectangle 19"/>
          <p:cNvSpPr/>
          <p:nvPr/>
        </p:nvSpPr>
        <p:spPr>
          <a:xfrm>
            <a:off x="7145621" y="1302711"/>
            <a:ext cx="1915140" cy="830997"/>
          </a:xfrm>
          <a:prstGeom prst="rect">
            <a:avLst/>
          </a:prstGeom>
        </p:spPr>
        <p:txBody>
          <a:bodyPr wrap="none">
            <a:spAutoFit/>
          </a:bodyPr>
          <a:lstStyle/>
          <a:p>
            <a:r>
              <a:rPr lang="en-US" dirty="0" smtClean="0"/>
              <a:t>RHIC </a:t>
            </a:r>
          </a:p>
          <a:p>
            <a:r>
              <a:rPr lang="en-US" altLang="ja-JP" dirty="0" smtClean="0">
                <a:ea typeface="ＭＳ Ｐゴシック" pitchFamily="34" charset="-128"/>
                <a:sym typeface="Symbol" pitchFamily="18" charset="2"/>
              </a:rPr>
              <a:t></a:t>
            </a:r>
            <a:r>
              <a:rPr lang="en-US" altLang="ja-JP" dirty="0" smtClean="0">
                <a:ea typeface="ＭＳ Ｐゴシック" pitchFamily="34" charset="-128"/>
              </a:rPr>
              <a:t>s=62.4 </a:t>
            </a:r>
            <a:r>
              <a:rPr lang="en-US" altLang="ja-JP" dirty="0" err="1" smtClean="0">
                <a:ea typeface="ＭＳ Ｐゴシック" pitchFamily="34" charset="-128"/>
              </a:rPr>
              <a:t>GeV</a:t>
            </a:r>
            <a:r>
              <a:rPr lang="en-US" dirty="0" smtClean="0"/>
              <a:t> </a:t>
            </a:r>
            <a:endParaRPr lang="en-US" dirty="0"/>
          </a:p>
        </p:txBody>
      </p:sp>
      <p:grpSp>
        <p:nvGrpSpPr>
          <p:cNvPr id="21" name="Group 7"/>
          <p:cNvGrpSpPr>
            <a:grpSpLocks/>
          </p:cNvGrpSpPr>
          <p:nvPr/>
        </p:nvGrpSpPr>
        <p:grpSpPr bwMode="auto">
          <a:xfrm>
            <a:off x="4876800" y="4953000"/>
            <a:ext cx="3048000" cy="1566862"/>
            <a:chOff x="1680" y="3141"/>
            <a:chExt cx="1872" cy="864"/>
          </a:xfrm>
        </p:grpSpPr>
        <p:sp>
          <p:nvSpPr>
            <p:cNvPr id="22" name="Rectangle 8"/>
            <p:cNvSpPr>
              <a:spLocks noChangeArrowheads="1"/>
            </p:cNvSpPr>
            <p:nvPr/>
          </p:nvSpPr>
          <p:spPr bwMode="auto">
            <a:xfrm>
              <a:off x="1680" y="3189"/>
              <a:ext cx="1872" cy="816"/>
            </a:xfrm>
            <a:prstGeom prst="rect">
              <a:avLst/>
            </a:prstGeom>
            <a:solidFill>
              <a:schemeClr val="bg1"/>
            </a:solidFill>
            <a:ln w="9525">
              <a:solidFill>
                <a:schemeClr val="tx1"/>
              </a:solidFill>
              <a:miter lim="800000"/>
              <a:headEnd/>
              <a:tailEnd/>
            </a:ln>
            <a:effectLst/>
          </p:spPr>
          <p:txBody>
            <a:bodyPr wrap="none" anchor="ctr"/>
            <a:lstStyle/>
            <a:p>
              <a:endParaRPr lang="en-US"/>
            </a:p>
          </p:txBody>
        </p:sp>
        <p:grpSp>
          <p:nvGrpSpPr>
            <p:cNvPr id="23" name="Group 9"/>
            <p:cNvGrpSpPr>
              <a:grpSpLocks/>
            </p:cNvGrpSpPr>
            <p:nvPr/>
          </p:nvGrpSpPr>
          <p:grpSpPr bwMode="auto">
            <a:xfrm>
              <a:off x="1776" y="3141"/>
              <a:ext cx="1579" cy="845"/>
              <a:chOff x="1776" y="2666"/>
              <a:chExt cx="2088" cy="1271"/>
            </a:xfrm>
          </p:grpSpPr>
          <p:sp>
            <p:nvSpPr>
              <p:cNvPr id="24" name="Line 10"/>
              <p:cNvSpPr>
                <a:spLocks noChangeShapeType="1"/>
              </p:cNvSpPr>
              <p:nvPr/>
            </p:nvSpPr>
            <p:spPr bwMode="auto">
              <a:xfrm flipV="1">
                <a:off x="1776" y="3024"/>
                <a:ext cx="1968" cy="528"/>
              </a:xfrm>
              <a:prstGeom prst="line">
                <a:avLst/>
              </a:prstGeom>
              <a:noFill/>
              <a:ln w="19050">
                <a:solidFill>
                  <a:srgbClr val="333399"/>
                </a:solidFill>
                <a:prstDash val="dash"/>
                <a:round/>
                <a:headEnd/>
                <a:tailEnd/>
              </a:ln>
              <a:effectLst/>
            </p:spPr>
            <p:txBody>
              <a:bodyPr/>
              <a:lstStyle/>
              <a:p>
                <a:endParaRPr lang="en-US"/>
              </a:p>
            </p:txBody>
          </p:sp>
          <p:grpSp>
            <p:nvGrpSpPr>
              <p:cNvPr id="25" name="Group 11"/>
              <p:cNvGrpSpPr>
                <a:grpSpLocks/>
              </p:cNvGrpSpPr>
              <p:nvPr/>
            </p:nvGrpSpPr>
            <p:grpSpPr bwMode="auto">
              <a:xfrm>
                <a:off x="2352" y="3072"/>
                <a:ext cx="288" cy="480"/>
                <a:chOff x="4320" y="1488"/>
                <a:chExt cx="288" cy="480"/>
              </a:xfrm>
            </p:grpSpPr>
            <p:sp>
              <p:nvSpPr>
                <p:cNvPr id="32" name="AutoShape 12"/>
                <p:cNvSpPr>
                  <a:spLocks noChangeArrowheads="1"/>
                </p:cNvSpPr>
                <p:nvPr/>
              </p:nvSpPr>
              <p:spPr bwMode="auto">
                <a:xfrm>
                  <a:off x="4416" y="1488"/>
                  <a:ext cx="86" cy="480"/>
                </a:xfrm>
                <a:prstGeom prst="upArrow">
                  <a:avLst>
                    <a:gd name="adj1" fmla="val 50000"/>
                    <a:gd name="adj2" fmla="val 139535"/>
                  </a:avLst>
                </a:prstGeom>
                <a:gradFill rotWithShape="0">
                  <a:gsLst>
                    <a:gs pos="0">
                      <a:srgbClr val="B2B2B2">
                        <a:gamma/>
                        <a:shade val="0"/>
                        <a:invGamma/>
                      </a:srgbClr>
                    </a:gs>
                    <a:gs pos="50000">
                      <a:srgbClr val="B2B2B2"/>
                    </a:gs>
                    <a:gs pos="100000">
                      <a:srgbClr val="B2B2B2">
                        <a:gamma/>
                        <a:shade val="0"/>
                        <a:invGamma/>
                      </a:srgbClr>
                    </a:gs>
                  </a:gsLst>
                  <a:lin ang="0" scaled="1"/>
                </a:gradFill>
                <a:ln w="9525">
                  <a:solidFill>
                    <a:srgbClr val="333399"/>
                  </a:solidFill>
                  <a:miter lim="800000"/>
                  <a:headEnd/>
                  <a:tailEnd/>
                </a:ln>
                <a:effectLst/>
              </p:spPr>
              <p:txBody>
                <a:bodyPr vert="eaVert" wrap="none" anchor="ctr"/>
                <a:lstStyle/>
                <a:p>
                  <a:endParaRPr lang="en-US"/>
                </a:p>
              </p:txBody>
            </p:sp>
            <p:sp>
              <p:nvSpPr>
                <p:cNvPr id="33" name="Oval 13"/>
                <p:cNvSpPr>
                  <a:spLocks noChangeAspect="1" noChangeArrowheads="1"/>
                </p:cNvSpPr>
                <p:nvPr/>
              </p:nvSpPr>
              <p:spPr bwMode="auto">
                <a:xfrm>
                  <a:off x="4320" y="1632"/>
                  <a:ext cx="288" cy="288"/>
                </a:xfrm>
                <a:prstGeom prst="ellipse">
                  <a:avLst/>
                </a:prstGeom>
                <a:gradFill rotWithShape="0">
                  <a:gsLst>
                    <a:gs pos="0">
                      <a:srgbClr val="FFFFFF"/>
                    </a:gs>
                    <a:gs pos="100000">
                      <a:srgbClr val="003300"/>
                    </a:gs>
                  </a:gsLst>
                  <a:lin ang="2700000" scaled="1"/>
                </a:gradFill>
                <a:ln w="9525">
                  <a:solidFill>
                    <a:srgbClr val="003300"/>
                  </a:solidFill>
                  <a:round/>
                  <a:headEnd/>
                  <a:tailEnd/>
                </a:ln>
                <a:effectLst/>
              </p:spPr>
              <p:txBody>
                <a:bodyPr wrap="none" anchor="ctr"/>
                <a:lstStyle/>
                <a:p>
                  <a:endParaRPr lang="en-US"/>
                </a:p>
              </p:txBody>
            </p:sp>
          </p:grpSp>
          <p:sp>
            <p:nvSpPr>
              <p:cNvPr id="26" name="Oval 14"/>
              <p:cNvSpPr>
                <a:spLocks noChangeAspect="1" noChangeArrowheads="1"/>
              </p:cNvSpPr>
              <p:nvPr/>
            </p:nvSpPr>
            <p:spPr bwMode="auto">
              <a:xfrm>
                <a:off x="3120" y="3024"/>
                <a:ext cx="288" cy="288"/>
              </a:xfrm>
              <a:prstGeom prst="ellipse">
                <a:avLst/>
              </a:prstGeom>
              <a:gradFill rotWithShape="0">
                <a:gsLst>
                  <a:gs pos="0">
                    <a:srgbClr val="FFFFFF"/>
                  </a:gs>
                  <a:gs pos="100000">
                    <a:srgbClr val="003300"/>
                  </a:gs>
                </a:gsLst>
                <a:lin ang="2700000" scaled="1"/>
              </a:gradFill>
              <a:ln w="9525">
                <a:solidFill>
                  <a:srgbClr val="003300"/>
                </a:solidFill>
                <a:round/>
                <a:headEnd/>
                <a:tailEnd/>
              </a:ln>
              <a:effectLst/>
            </p:spPr>
            <p:txBody>
              <a:bodyPr wrap="none" anchor="ctr"/>
              <a:lstStyle/>
              <a:p>
                <a:endParaRPr lang="en-US"/>
              </a:p>
            </p:txBody>
          </p:sp>
          <p:sp>
            <p:nvSpPr>
              <p:cNvPr id="27" name="AutoShape 15"/>
              <p:cNvSpPr>
                <a:spLocks noChangeAspect="1" noChangeArrowheads="1"/>
              </p:cNvSpPr>
              <p:nvPr/>
            </p:nvSpPr>
            <p:spPr bwMode="auto">
              <a:xfrm>
                <a:off x="2736" y="3120"/>
                <a:ext cx="288" cy="288"/>
              </a:xfrm>
              <a:prstGeom prst="irregularSeal1">
                <a:avLst/>
              </a:prstGeom>
              <a:solidFill>
                <a:srgbClr val="FF0000"/>
              </a:solidFill>
              <a:ln w="9525">
                <a:solidFill>
                  <a:srgbClr val="333399"/>
                </a:solidFill>
                <a:miter lim="800000"/>
                <a:headEnd/>
                <a:tailEnd/>
              </a:ln>
              <a:effectLst/>
            </p:spPr>
            <p:txBody>
              <a:bodyPr wrap="none" anchor="ctr"/>
              <a:lstStyle/>
              <a:p>
                <a:endParaRPr lang="en-US"/>
              </a:p>
            </p:txBody>
          </p:sp>
          <p:sp>
            <p:nvSpPr>
              <p:cNvPr id="28" name="Line 16"/>
              <p:cNvSpPr>
                <a:spLocks noChangeShapeType="1"/>
              </p:cNvSpPr>
              <p:nvPr/>
            </p:nvSpPr>
            <p:spPr bwMode="auto">
              <a:xfrm flipV="1">
                <a:off x="2880" y="2928"/>
                <a:ext cx="48" cy="192"/>
              </a:xfrm>
              <a:prstGeom prst="line">
                <a:avLst/>
              </a:prstGeom>
              <a:noFill/>
              <a:ln w="38100">
                <a:solidFill>
                  <a:srgbClr val="333399"/>
                </a:solidFill>
                <a:round/>
                <a:headEnd/>
                <a:tailEnd type="stealth" w="med" len="med"/>
              </a:ln>
              <a:effectLst/>
            </p:spPr>
            <p:txBody>
              <a:bodyPr/>
              <a:lstStyle/>
              <a:p>
                <a:endParaRPr lang="en-US"/>
              </a:p>
            </p:txBody>
          </p:sp>
          <p:sp>
            <p:nvSpPr>
              <p:cNvPr id="29" name="Line 17"/>
              <p:cNvSpPr>
                <a:spLocks noChangeShapeType="1"/>
              </p:cNvSpPr>
              <p:nvPr/>
            </p:nvSpPr>
            <p:spPr bwMode="auto">
              <a:xfrm>
                <a:off x="2976" y="3360"/>
                <a:ext cx="240" cy="144"/>
              </a:xfrm>
              <a:prstGeom prst="line">
                <a:avLst/>
              </a:prstGeom>
              <a:noFill/>
              <a:ln w="38100">
                <a:solidFill>
                  <a:srgbClr val="333399"/>
                </a:solidFill>
                <a:round/>
                <a:headEnd/>
                <a:tailEnd type="stealth" w="med" len="med"/>
              </a:ln>
              <a:effectLst/>
            </p:spPr>
            <p:txBody>
              <a:bodyPr/>
              <a:lstStyle/>
              <a:p>
                <a:endParaRPr lang="en-US"/>
              </a:p>
            </p:txBody>
          </p:sp>
          <p:sp>
            <p:nvSpPr>
              <p:cNvPr id="30" name="Text Box 18"/>
              <p:cNvSpPr txBox="1">
                <a:spLocks noChangeArrowheads="1"/>
              </p:cNvSpPr>
              <p:nvPr/>
            </p:nvSpPr>
            <p:spPr bwMode="auto">
              <a:xfrm>
                <a:off x="2823" y="2666"/>
                <a:ext cx="589" cy="481"/>
              </a:xfrm>
              <a:prstGeom prst="rect">
                <a:avLst/>
              </a:prstGeom>
              <a:noFill/>
              <a:ln w="9525">
                <a:noFill/>
                <a:miter lim="800000"/>
                <a:headEnd/>
                <a:tailEnd/>
              </a:ln>
              <a:effectLst/>
            </p:spPr>
            <p:txBody>
              <a:bodyPr wrap="none">
                <a:spAutoFit/>
              </a:bodyPr>
              <a:lstStyle/>
              <a:p>
                <a:pPr algn="l"/>
                <a:r>
                  <a:rPr lang="en-US" altLang="ja-JP" sz="3200">
                    <a:solidFill>
                      <a:srgbClr val="FF3399"/>
                    </a:solidFill>
                    <a:ea typeface="ＭＳ Ｐゴシック" pitchFamily="34" charset="-128"/>
                  </a:rPr>
                  <a:t>left</a:t>
                </a:r>
              </a:p>
            </p:txBody>
          </p:sp>
          <p:sp>
            <p:nvSpPr>
              <p:cNvPr id="31" name="Text Box 19"/>
              <p:cNvSpPr txBox="1">
                <a:spLocks noChangeArrowheads="1"/>
              </p:cNvSpPr>
              <p:nvPr/>
            </p:nvSpPr>
            <p:spPr bwMode="auto">
              <a:xfrm>
                <a:off x="3073" y="3457"/>
                <a:ext cx="791" cy="480"/>
              </a:xfrm>
              <a:prstGeom prst="rect">
                <a:avLst/>
              </a:prstGeom>
              <a:noFill/>
              <a:ln w="9525">
                <a:noFill/>
                <a:miter lim="800000"/>
                <a:headEnd/>
                <a:tailEnd/>
              </a:ln>
              <a:effectLst/>
            </p:spPr>
            <p:txBody>
              <a:bodyPr>
                <a:spAutoFit/>
              </a:bodyPr>
              <a:lstStyle/>
              <a:p>
                <a:pPr algn="l"/>
                <a:r>
                  <a:rPr lang="en-US" altLang="ja-JP" sz="3200">
                    <a:solidFill>
                      <a:srgbClr val="FF3399"/>
                    </a:solidFill>
                    <a:ea typeface="ＭＳ Ｐゴシック" pitchFamily="34" charset="-128"/>
                  </a:rPr>
                  <a:t>right</a:t>
                </a:r>
              </a:p>
            </p:txBody>
          </p:sp>
        </p:grpSp>
      </p:grpSp>
      <p:pic>
        <p:nvPicPr>
          <p:cNvPr id="36" name="Picture 8" descr="BRAHMSlogo"/>
          <p:cNvPicPr>
            <a:picLocks noChangeAspect="1" noChangeArrowheads="1"/>
          </p:cNvPicPr>
          <p:nvPr/>
        </p:nvPicPr>
        <p:blipFill>
          <a:blip r:embed="rId7" cstate="print"/>
          <a:srcRect/>
          <a:stretch>
            <a:fillRect/>
          </a:stretch>
        </p:blipFill>
        <p:spPr bwMode="auto">
          <a:xfrm>
            <a:off x="8001000" y="762000"/>
            <a:ext cx="990600" cy="530058"/>
          </a:xfrm>
          <a:prstGeom prst="rect">
            <a:avLst/>
          </a:prstGeom>
          <a:noFill/>
        </p:spPr>
      </p:pic>
      <p:sp>
        <p:nvSpPr>
          <p:cNvPr id="43" name="Rectangle 42"/>
          <p:cNvSpPr/>
          <p:nvPr/>
        </p:nvSpPr>
        <p:spPr bwMode="auto">
          <a:xfrm>
            <a:off x="6858000" y="2057400"/>
            <a:ext cx="2286000" cy="3048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pic>
        <p:nvPicPr>
          <p:cNvPr id="1892430" name="Picture 7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1647825"/>
            <a:ext cx="5981700" cy="414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ectangle 41"/>
          <p:cNvSpPr/>
          <p:nvPr/>
        </p:nvSpPr>
        <p:spPr>
          <a:xfrm>
            <a:off x="4229100" y="1397582"/>
            <a:ext cx="2857500" cy="830997"/>
          </a:xfrm>
          <a:prstGeom prst="rect">
            <a:avLst/>
          </a:prstGeom>
          <a:solidFill>
            <a:srgbClr val="00FFFF"/>
          </a:solidFill>
          <a:ln>
            <a:solidFill>
              <a:schemeClr val="tx1"/>
            </a:solidFill>
          </a:ln>
        </p:spPr>
        <p:txBody>
          <a:bodyPr wrap="square">
            <a:spAutoFit/>
          </a:bodyPr>
          <a:lstStyle/>
          <a:p>
            <a:r>
              <a:rPr lang="en-US" dirty="0" smtClean="0">
                <a:solidFill>
                  <a:schemeClr val="tx1"/>
                </a:solidFill>
              </a:rPr>
              <a:t>RHIC: </a:t>
            </a:r>
          </a:p>
          <a:p>
            <a:r>
              <a:rPr lang="en-US" dirty="0" smtClean="0">
                <a:solidFill>
                  <a:schemeClr val="tx1"/>
                </a:solidFill>
              </a:rPr>
              <a:t>U</a:t>
            </a:r>
            <a:r>
              <a:rPr lang="en-US" altLang="ja-JP" dirty="0" smtClean="0">
                <a:solidFill>
                  <a:schemeClr val="tx1"/>
                </a:solidFill>
                <a:ea typeface="ＭＳ Ｐゴシック" pitchFamily="34" charset="-128"/>
                <a:sym typeface="Symbol" pitchFamily="18" charset="2"/>
              </a:rPr>
              <a:t>p to </a:t>
            </a:r>
            <a:r>
              <a:rPr lang="en-US" altLang="ja-JP" dirty="0" smtClean="0">
                <a:solidFill>
                  <a:schemeClr val="tx1"/>
                </a:solidFill>
                <a:ea typeface="ＭＳ Ｐゴシック" pitchFamily="34" charset="-128"/>
              </a:rPr>
              <a:t>s=500 GeV!</a:t>
            </a:r>
            <a:r>
              <a:rPr lang="en-US" dirty="0" smtClean="0">
                <a:solidFill>
                  <a:schemeClr val="tx1"/>
                </a:solidFill>
              </a:rPr>
              <a:t>  </a:t>
            </a:r>
          </a:p>
        </p:txBody>
      </p:sp>
      <p:sp>
        <p:nvSpPr>
          <p:cNvPr id="35" name="Text Box 19"/>
          <p:cNvSpPr txBox="1">
            <a:spLocks noChangeArrowheads="1"/>
          </p:cNvSpPr>
          <p:nvPr/>
        </p:nvSpPr>
        <p:spPr bwMode="auto">
          <a:xfrm>
            <a:off x="5289550" y="3763962"/>
            <a:ext cx="654050" cy="731838"/>
          </a:xfrm>
          <a:prstGeom prst="rect">
            <a:avLst/>
          </a:prstGeom>
          <a:noFill/>
          <a:ln w="9525">
            <a:noFill/>
            <a:miter lim="800000"/>
            <a:headEnd/>
            <a:tailEnd/>
          </a:ln>
          <a:effectLst/>
        </p:spPr>
        <p:txBody>
          <a:bodyPr wrap="none">
            <a:spAutoFit/>
          </a:bodyPr>
          <a:lstStyle/>
          <a:p>
            <a:r>
              <a:rPr lang="en-US" sz="4200" dirty="0">
                <a:solidFill>
                  <a:schemeClr val="tx1"/>
                </a:solidFill>
                <a:latin typeface="Symbol" pitchFamily="18" charset="2"/>
              </a:rPr>
              <a:t>p</a:t>
            </a:r>
            <a:r>
              <a:rPr lang="en-US" sz="4200" baseline="30000" dirty="0">
                <a:solidFill>
                  <a:schemeClr val="tx1"/>
                </a:solidFill>
              </a:rPr>
              <a:t>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amond(in)">
                                      <p:cBhvr>
                                        <p:cTn id="7" dur="10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linds(horizontal)">
                                      <p:cBhvr>
                                        <p:cTn id="12" dur="500"/>
                                        <p:tgtEl>
                                          <p:spTgt spid="35"/>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linds(horizontal)">
                                      <p:cBhvr>
                                        <p:cTn id="15" dur="500"/>
                                        <p:tgtEl>
                                          <p:spTgt spid="42"/>
                                        </p:tgtEl>
                                      </p:cBhvr>
                                    </p:animEffect>
                                  </p:childTnLst>
                                </p:cTn>
                              </p:par>
                              <p:par>
                                <p:cTn id="16" presetID="22" presetClass="entr" presetSubtype="4" fill="hold" nodeType="withEffect">
                                  <p:stCondLst>
                                    <p:cond delay="0"/>
                                  </p:stCondLst>
                                  <p:childTnLst>
                                    <p:set>
                                      <p:cBhvr>
                                        <p:cTn id="17" dur="1" fill="hold">
                                          <p:stCondLst>
                                            <p:cond delay="0"/>
                                          </p:stCondLst>
                                        </p:cTn>
                                        <p:tgtEl>
                                          <p:spTgt spid="1892430"/>
                                        </p:tgtEl>
                                        <p:attrNameLst>
                                          <p:attrName>style.visibility</p:attrName>
                                        </p:attrNameLst>
                                      </p:cBhvr>
                                      <p:to>
                                        <p:strVal val="visible"/>
                                      </p:to>
                                    </p:set>
                                    <p:animEffect transition="in" filter="wipe(down)">
                                      <p:cBhvr>
                                        <p:cTn id="18" dur="500"/>
                                        <p:tgtEl>
                                          <p:spTgt spid="1892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2" grpId="0" animBg="1"/>
      <p:bldP spid="3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Effects persist up to transverse momenta of 7 GeV/c!</a:t>
            </a:r>
            <a:endParaRPr lang="en-US" dirty="0"/>
          </a:p>
        </p:txBody>
      </p:sp>
      <p:sp>
        <p:nvSpPr>
          <p:cNvPr id="4" name="Content Placeholder 3"/>
          <p:cNvSpPr>
            <a:spLocks noGrp="1"/>
          </p:cNvSpPr>
          <p:nvPr>
            <p:ph sz="half" idx="2"/>
          </p:nvPr>
        </p:nvSpPr>
        <p:spPr>
          <a:xfrm>
            <a:off x="5638800" y="1828800"/>
            <a:ext cx="3429000" cy="4495800"/>
          </a:xfrm>
        </p:spPr>
        <p:txBody>
          <a:bodyPr/>
          <a:lstStyle/>
          <a:p>
            <a:r>
              <a:rPr lang="en-US" i="1" dirty="0" smtClean="0"/>
              <a:t>Can use tools of perturbative QCD to try to interpret!!</a:t>
            </a:r>
            <a:endParaRPr lang="en-US" i="1" dirty="0"/>
          </a:p>
        </p:txBody>
      </p:sp>
      <p:sp>
        <p:nvSpPr>
          <p:cNvPr id="5" name="Footer Placeholder 4"/>
          <p:cNvSpPr>
            <a:spLocks noGrp="1"/>
          </p:cNvSpPr>
          <p:nvPr>
            <p:ph type="ftr" sz="quarter" idx="11"/>
          </p:nvPr>
        </p:nvSpPr>
        <p:spPr/>
        <p:txBody>
          <a:bodyPr/>
          <a:lstStyle/>
          <a:p>
            <a:r>
              <a:rPr lang="en-US" smtClean="0"/>
              <a:t>C. Aidala, Wayne State, January 30, 2013</a:t>
            </a:r>
            <a:endParaRPr lang="en-US"/>
          </a:p>
        </p:txBody>
      </p:sp>
      <p:sp>
        <p:nvSpPr>
          <p:cNvPr id="6" name="Slide Number Placeholder 5"/>
          <p:cNvSpPr>
            <a:spLocks noGrp="1"/>
          </p:cNvSpPr>
          <p:nvPr>
            <p:ph type="sldNum" sz="quarter" idx="12"/>
          </p:nvPr>
        </p:nvSpPr>
        <p:spPr/>
        <p:txBody>
          <a:bodyPr/>
          <a:lstStyle/>
          <a:p>
            <a:fld id="{A2F42501-B949-4497-900A-85D7539E1911}" type="slidenum">
              <a:rPr lang="en-US" smtClean="0"/>
              <a:pPr/>
              <a:t>36</a:t>
            </a:fld>
            <a:endParaRPr lang="en-US"/>
          </a:p>
        </p:txBody>
      </p:sp>
      <p:pic>
        <p:nvPicPr>
          <p:cNvPr id="199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600200"/>
            <a:ext cx="5600700" cy="421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4629626"/>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2"/>
          <p:cNvSpPr>
            <a:spLocks noGrp="1"/>
          </p:cNvSpPr>
          <p:nvPr>
            <p:ph type="ftr" sz="quarter" idx="11"/>
          </p:nvPr>
        </p:nvSpPr>
        <p:spPr/>
        <p:txBody>
          <a:bodyPr/>
          <a:lstStyle/>
          <a:p>
            <a:r>
              <a:rPr lang="en-US" smtClean="0"/>
              <a:t>C. Aidala, Wayne State, January 30, 2013</a:t>
            </a:r>
            <a:endParaRPr lang="en-US" dirty="0"/>
          </a:p>
        </p:txBody>
      </p:sp>
      <p:sp>
        <p:nvSpPr>
          <p:cNvPr id="1563652" name="Text Box 4"/>
          <p:cNvSpPr txBox="1">
            <a:spLocks noChangeArrowheads="1"/>
          </p:cNvSpPr>
          <p:nvPr/>
        </p:nvSpPr>
        <p:spPr bwMode="auto">
          <a:xfrm>
            <a:off x="1066800" y="1748135"/>
            <a:ext cx="3017298" cy="461665"/>
          </a:xfrm>
          <a:prstGeom prst="rect">
            <a:avLst/>
          </a:prstGeom>
          <a:noFill/>
          <a:ln w="28575">
            <a:solidFill>
              <a:srgbClr val="0000FF"/>
            </a:solidFill>
            <a:miter lim="800000"/>
            <a:headEnd/>
            <a:tailEnd/>
          </a:ln>
          <a:effectLst/>
        </p:spPr>
        <p:txBody>
          <a:bodyPr wrap="square">
            <a:spAutoFit/>
          </a:bodyPr>
          <a:lstStyle/>
          <a:p>
            <a:pPr algn="l"/>
            <a:r>
              <a:rPr lang="en-US" b="1" dirty="0">
                <a:latin typeface="Times" charset="0"/>
              </a:rPr>
              <a:t>DIS: </a:t>
            </a:r>
            <a:r>
              <a:rPr lang="en-US" b="1" dirty="0" smtClean="0">
                <a:latin typeface="Times" charset="0"/>
              </a:rPr>
              <a:t>attractive FSI</a:t>
            </a:r>
            <a:endParaRPr lang="en-US" b="1" dirty="0">
              <a:latin typeface="Times" charset="0"/>
            </a:endParaRPr>
          </a:p>
        </p:txBody>
      </p:sp>
      <p:sp>
        <p:nvSpPr>
          <p:cNvPr id="1563653" name="Text Box 5"/>
          <p:cNvSpPr txBox="1">
            <a:spLocks noChangeArrowheads="1"/>
          </p:cNvSpPr>
          <p:nvPr/>
        </p:nvSpPr>
        <p:spPr bwMode="auto">
          <a:xfrm>
            <a:off x="4800600" y="1752600"/>
            <a:ext cx="3378199" cy="461665"/>
          </a:xfrm>
          <a:prstGeom prst="rect">
            <a:avLst/>
          </a:prstGeom>
          <a:noFill/>
          <a:ln w="28575">
            <a:solidFill>
              <a:srgbClr val="0000FF"/>
            </a:solidFill>
            <a:miter lim="800000"/>
            <a:headEnd/>
            <a:tailEnd/>
          </a:ln>
          <a:effectLst/>
        </p:spPr>
        <p:txBody>
          <a:bodyPr wrap="square">
            <a:spAutoFit/>
          </a:bodyPr>
          <a:lstStyle/>
          <a:p>
            <a:pPr algn="l"/>
            <a:r>
              <a:rPr lang="en-US" b="1" dirty="0" err="1">
                <a:latin typeface="Times" charset="0"/>
              </a:rPr>
              <a:t>Drell</a:t>
            </a:r>
            <a:r>
              <a:rPr lang="en-US" b="1" dirty="0">
                <a:latin typeface="Times" charset="0"/>
              </a:rPr>
              <a:t>-Yan: </a:t>
            </a:r>
            <a:r>
              <a:rPr lang="en-US" b="1" dirty="0" smtClean="0">
                <a:latin typeface="Times" charset="0"/>
              </a:rPr>
              <a:t>repulsive ISI</a:t>
            </a:r>
            <a:endParaRPr lang="en-US" b="1" dirty="0">
              <a:latin typeface="Times" charset="0"/>
            </a:endParaRPr>
          </a:p>
        </p:txBody>
      </p:sp>
      <p:pic>
        <p:nvPicPr>
          <p:cNvPr id="1563655" name="Picture 7"/>
          <p:cNvPicPr>
            <a:picLocks noChangeAspect="1" noChangeArrowheads="1"/>
          </p:cNvPicPr>
          <p:nvPr/>
        </p:nvPicPr>
        <p:blipFill>
          <a:blip r:embed="rId3" cstate="print"/>
          <a:srcRect/>
          <a:stretch>
            <a:fillRect/>
          </a:stretch>
        </p:blipFill>
        <p:spPr bwMode="auto">
          <a:xfrm>
            <a:off x="762000" y="2487612"/>
            <a:ext cx="7556602" cy="2084388"/>
          </a:xfrm>
          <a:prstGeom prst="rect">
            <a:avLst/>
          </a:prstGeom>
          <a:noFill/>
          <a:ln w="9525">
            <a:noFill/>
            <a:miter lim="800000"/>
            <a:headEnd/>
            <a:tailEnd/>
          </a:ln>
          <a:effectLst/>
        </p:spPr>
      </p:pic>
      <p:pic>
        <p:nvPicPr>
          <p:cNvPr id="1563664" name="Picture 16"/>
          <p:cNvPicPr>
            <a:picLocks noChangeAspect="1" noChangeArrowheads="1"/>
          </p:cNvPicPr>
          <p:nvPr/>
        </p:nvPicPr>
        <p:blipFill>
          <a:blip r:embed="rId4" cstate="print"/>
          <a:srcRect/>
          <a:stretch>
            <a:fillRect/>
          </a:stretch>
        </p:blipFill>
        <p:spPr bwMode="auto">
          <a:xfrm>
            <a:off x="2329542" y="5270953"/>
            <a:ext cx="4419600" cy="436418"/>
          </a:xfrm>
          <a:prstGeom prst="rect">
            <a:avLst/>
          </a:prstGeom>
          <a:noFill/>
        </p:spPr>
      </p:pic>
      <p:sp>
        <p:nvSpPr>
          <p:cNvPr id="1563665" name="Text Box 17"/>
          <p:cNvSpPr txBox="1">
            <a:spLocks noChangeArrowheads="1"/>
          </p:cNvSpPr>
          <p:nvPr/>
        </p:nvSpPr>
        <p:spPr bwMode="auto">
          <a:xfrm>
            <a:off x="306388" y="5196114"/>
            <a:ext cx="1674812" cy="457200"/>
          </a:xfrm>
          <a:prstGeom prst="rect">
            <a:avLst/>
          </a:prstGeom>
          <a:noFill/>
          <a:ln w="9525">
            <a:noFill/>
            <a:miter lim="800000"/>
            <a:headEnd/>
            <a:tailEnd/>
          </a:ln>
          <a:effectLst/>
        </p:spPr>
        <p:txBody>
          <a:bodyPr wrap="none">
            <a:spAutoFit/>
          </a:bodyPr>
          <a:lstStyle/>
          <a:p>
            <a:pPr algn="l"/>
            <a:r>
              <a:rPr lang="en-US" b="1" dirty="0">
                <a:latin typeface="Times" charset="0"/>
              </a:rPr>
              <a:t>As a result:</a:t>
            </a:r>
          </a:p>
        </p:txBody>
      </p:sp>
      <p:sp>
        <p:nvSpPr>
          <p:cNvPr id="1563666" name="Text Box 18"/>
          <p:cNvSpPr txBox="1">
            <a:spLocks noChangeArrowheads="1"/>
          </p:cNvSpPr>
          <p:nvPr/>
        </p:nvSpPr>
        <p:spPr bwMode="auto">
          <a:xfrm>
            <a:off x="762000" y="-26988"/>
            <a:ext cx="7523790" cy="1077218"/>
          </a:xfrm>
          <a:prstGeom prst="rect">
            <a:avLst/>
          </a:prstGeom>
          <a:noFill/>
          <a:ln w="9525">
            <a:noFill/>
            <a:miter lim="800000"/>
            <a:headEnd/>
            <a:tailEnd/>
          </a:ln>
          <a:effectLst/>
        </p:spPr>
        <p:txBody>
          <a:bodyPr wrap="none">
            <a:spAutoFit/>
          </a:bodyPr>
          <a:lstStyle/>
          <a:p>
            <a:r>
              <a:rPr lang="en-US" sz="3200" i="1" dirty="0" smtClean="0">
                <a:solidFill>
                  <a:srgbClr val="FFFF00"/>
                </a:solidFill>
              </a:rPr>
              <a:t>TMDs and Universality:</a:t>
            </a:r>
          </a:p>
          <a:p>
            <a:r>
              <a:rPr lang="en-US" sz="3200" i="1" u="sng" dirty="0" smtClean="0">
                <a:solidFill>
                  <a:srgbClr val="FFFF00"/>
                </a:solidFill>
              </a:rPr>
              <a:t>Modified Universality</a:t>
            </a:r>
            <a:r>
              <a:rPr lang="en-US" sz="3200" i="1" dirty="0" smtClean="0">
                <a:solidFill>
                  <a:srgbClr val="FFFF00"/>
                </a:solidFill>
              </a:rPr>
              <a:t> of </a:t>
            </a:r>
            <a:r>
              <a:rPr lang="en-US" sz="3200" i="1" dirty="0" err="1" smtClean="0">
                <a:solidFill>
                  <a:srgbClr val="FFFF00"/>
                </a:solidFill>
              </a:rPr>
              <a:t>Sivers</a:t>
            </a:r>
            <a:r>
              <a:rPr lang="en-US" sz="3200" i="1" dirty="0" smtClean="0">
                <a:solidFill>
                  <a:srgbClr val="FFFF00"/>
                </a:solidFill>
              </a:rPr>
              <a:t> Asymmetries</a:t>
            </a:r>
            <a:endParaRPr lang="en-US" sz="3200" i="1" dirty="0">
              <a:solidFill>
                <a:srgbClr val="FFFF00"/>
              </a:solidFill>
            </a:endParaRPr>
          </a:p>
        </p:txBody>
      </p:sp>
      <p:sp>
        <p:nvSpPr>
          <p:cNvPr id="1563667" name="Rectangle 19"/>
          <p:cNvSpPr>
            <a:spLocks noChangeArrowheads="1"/>
          </p:cNvSpPr>
          <p:nvPr/>
        </p:nvSpPr>
        <p:spPr bwMode="auto">
          <a:xfrm>
            <a:off x="2133600" y="4953000"/>
            <a:ext cx="4800600" cy="1066800"/>
          </a:xfrm>
          <a:prstGeom prst="rect">
            <a:avLst/>
          </a:prstGeom>
          <a:noFill/>
          <a:ln w="38100">
            <a:solidFill>
              <a:srgbClr val="0000FF"/>
            </a:solidFill>
            <a:miter lim="800000"/>
            <a:headEnd/>
            <a:tailEnd/>
          </a:ln>
          <a:effectLst/>
        </p:spPr>
        <p:txBody>
          <a:bodyPr wrap="none" anchor="ctr"/>
          <a:lstStyle/>
          <a:p>
            <a:endParaRPr lang="en-US"/>
          </a:p>
        </p:txBody>
      </p:sp>
      <p:sp>
        <p:nvSpPr>
          <p:cNvPr id="23" name="Slide Number Placeholder 22"/>
          <p:cNvSpPr>
            <a:spLocks noGrp="1"/>
          </p:cNvSpPr>
          <p:nvPr>
            <p:ph type="sldNum" sz="quarter" idx="12"/>
          </p:nvPr>
        </p:nvSpPr>
        <p:spPr/>
        <p:txBody>
          <a:bodyPr/>
          <a:lstStyle/>
          <a:p>
            <a:fld id="{83F159FB-7DEB-45DF-BF94-DE0F7425313E}" type="slidenum">
              <a:rPr lang="en-US" smtClean="0"/>
              <a:pPr/>
              <a:t>37</a:t>
            </a:fld>
            <a:endParaRPr lang="en-US"/>
          </a:p>
        </p:txBody>
      </p:sp>
      <p:sp>
        <p:nvSpPr>
          <p:cNvPr id="11" name="Text Box 32"/>
          <p:cNvSpPr txBox="1">
            <a:spLocks noChangeArrowheads="1"/>
          </p:cNvSpPr>
          <p:nvPr/>
        </p:nvSpPr>
        <p:spPr bwMode="auto">
          <a:xfrm>
            <a:off x="0" y="3146048"/>
            <a:ext cx="9144000" cy="892552"/>
          </a:xfrm>
          <a:prstGeom prst="rect">
            <a:avLst/>
          </a:prstGeom>
          <a:solidFill>
            <a:srgbClr val="00FFFF"/>
          </a:solidFill>
          <a:ln w="9525">
            <a:solidFill>
              <a:schemeClr val="tx1"/>
            </a:solidFill>
            <a:miter lim="800000"/>
            <a:headEnd/>
            <a:tailEnd/>
          </a:ln>
          <a:effectLst/>
        </p:spPr>
        <p:txBody>
          <a:bodyPr wrap="square">
            <a:spAutoFit/>
          </a:bodyPr>
          <a:lstStyle/>
          <a:p>
            <a:r>
              <a:rPr lang="en-US" sz="2600" i="1" dirty="0" smtClean="0">
                <a:solidFill>
                  <a:schemeClr val="tx1"/>
                </a:solidFill>
              </a:rPr>
              <a:t>Measurements in semi-inclusive DIS already exist.  A </a:t>
            </a:r>
            <a:r>
              <a:rPr lang="en-US" sz="2600" i="1" dirty="0" err="1" smtClean="0">
                <a:solidFill>
                  <a:schemeClr val="tx1"/>
                </a:solidFill>
              </a:rPr>
              <a:t>p+p</a:t>
            </a:r>
            <a:r>
              <a:rPr lang="en-US" sz="2600" i="1" dirty="0" smtClean="0">
                <a:solidFill>
                  <a:schemeClr val="tx1"/>
                </a:solidFill>
              </a:rPr>
              <a:t> measurement will be a crucial test of our understanding of QCD!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cstate="print"/>
          <a:srcRect/>
          <a:stretch>
            <a:fillRect/>
          </a:stretch>
        </p:blipFill>
        <p:spPr bwMode="auto">
          <a:xfrm>
            <a:off x="5604861" y="3962400"/>
            <a:ext cx="2548539" cy="1866842"/>
          </a:xfrm>
          <a:prstGeom prst="rect">
            <a:avLst/>
          </a:prstGeom>
          <a:noFill/>
          <a:ln w="9525">
            <a:noFill/>
            <a:miter lim="800000"/>
            <a:headEnd/>
            <a:tailEnd/>
          </a:ln>
        </p:spPr>
      </p:pic>
      <p:sp>
        <p:nvSpPr>
          <p:cNvPr id="2" name="Title 1"/>
          <p:cNvSpPr>
            <a:spLocks noGrp="1"/>
          </p:cNvSpPr>
          <p:nvPr>
            <p:ph type="title"/>
          </p:nvPr>
        </p:nvSpPr>
        <p:spPr>
          <a:xfrm>
            <a:off x="228600" y="228600"/>
            <a:ext cx="8686800" cy="990600"/>
          </a:xfrm>
        </p:spPr>
        <p:txBody>
          <a:bodyPr/>
          <a:lstStyle/>
          <a:p>
            <a:r>
              <a:rPr lang="en-US" dirty="0" smtClean="0"/>
              <a:t>Factorization and Color</a:t>
            </a:r>
            <a:endParaRPr lang="en-US" dirty="0"/>
          </a:p>
        </p:txBody>
      </p:sp>
      <p:sp>
        <p:nvSpPr>
          <p:cNvPr id="3" name="Content Placeholder 2"/>
          <p:cNvSpPr>
            <a:spLocks noGrp="1"/>
          </p:cNvSpPr>
          <p:nvPr>
            <p:ph idx="1"/>
          </p:nvPr>
        </p:nvSpPr>
        <p:spPr/>
        <p:txBody>
          <a:bodyPr/>
          <a:lstStyle/>
          <a:p>
            <a:r>
              <a:rPr lang="en-US" dirty="0" smtClean="0"/>
              <a:t>2010—groundbreaking work by T. Rogers, P. </a:t>
            </a:r>
            <a:r>
              <a:rPr lang="en-US" dirty="0" err="1" smtClean="0"/>
              <a:t>Mulders</a:t>
            </a:r>
            <a:r>
              <a:rPr lang="en-US" dirty="0" smtClean="0"/>
              <a:t> claiming that </a:t>
            </a:r>
            <a:r>
              <a:rPr lang="en-US" dirty="0" err="1" smtClean="0"/>
              <a:t>pQCD</a:t>
            </a:r>
            <a:r>
              <a:rPr lang="en-US" dirty="0" smtClean="0"/>
              <a:t> factorization is broken in processes involving more than two hadrons total if </a:t>
            </a:r>
            <a:r>
              <a:rPr lang="en-US" dirty="0" err="1" smtClean="0"/>
              <a:t>parton</a:t>
            </a:r>
            <a:r>
              <a:rPr lang="en-US" dirty="0" smtClean="0"/>
              <a:t> </a:t>
            </a:r>
            <a:r>
              <a:rPr lang="en-US" dirty="0" err="1" smtClean="0"/>
              <a:t>k</a:t>
            </a:r>
            <a:r>
              <a:rPr lang="en-US" baseline="-25000" dirty="0" err="1" smtClean="0"/>
              <a:t>T</a:t>
            </a:r>
            <a:r>
              <a:rPr lang="en-US" dirty="0" smtClean="0"/>
              <a:t> is taken into account (TMD </a:t>
            </a:r>
            <a:r>
              <a:rPr lang="en-US" dirty="0" err="1" smtClean="0"/>
              <a:t>pdfs</a:t>
            </a:r>
            <a:r>
              <a:rPr lang="en-US" dirty="0" smtClean="0"/>
              <a:t> and/or FFs)</a:t>
            </a:r>
          </a:p>
          <a:p>
            <a:pPr lvl="1"/>
            <a:r>
              <a:rPr lang="en-US" dirty="0" smtClean="0"/>
              <a:t>PRD 81, 094006 (2010)</a:t>
            </a:r>
          </a:p>
          <a:p>
            <a:pPr lvl="1"/>
            <a:r>
              <a:rPr lang="en-US" dirty="0" smtClean="0"/>
              <a:t>No unique color flow</a:t>
            </a:r>
            <a:endParaRPr lang="en-US" dirty="0"/>
          </a:p>
        </p:txBody>
      </p:sp>
      <p:sp>
        <p:nvSpPr>
          <p:cNvPr id="4" name="Footer Placeholder 3"/>
          <p:cNvSpPr>
            <a:spLocks noGrp="1"/>
          </p:cNvSpPr>
          <p:nvPr>
            <p:ph type="ftr" sz="quarter" idx="11"/>
          </p:nvPr>
        </p:nvSpPr>
        <p:spPr/>
        <p:txBody>
          <a:bodyPr/>
          <a:lstStyle/>
          <a:p>
            <a:r>
              <a:rPr lang="en-US" smtClean="0"/>
              <a:t>C. Aidala, Wayne State, January 30, 2013</a:t>
            </a:r>
            <a:endParaRPr lang="en-US"/>
          </a:p>
        </p:txBody>
      </p:sp>
      <p:sp>
        <p:nvSpPr>
          <p:cNvPr id="5" name="Slide Number Placeholder 4"/>
          <p:cNvSpPr>
            <a:spLocks noGrp="1"/>
          </p:cNvSpPr>
          <p:nvPr>
            <p:ph type="sldNum" sz="quarter" idx="12"/>
          </p:nvPr>
        </p:nvSpPr>
        <p:spPr/>
        <p:txBody>
          <a:bodyPr/>
          <a:lstStyle/>
          <a:p>
            <a:fld id="{9CCA4942-7CEE-491C-9F3A-ADE7BC2C4973}" type="slidenum">
              <a:rPr lang="en-US" smtClean="0"/>
              <a:pPr/>
              <a:t>38</a:t>
            </a:fld>
            <a:endParaRPr lang="en-US"/>
          </a:p>
        </p:txBody>
      </p:sp>
      <p:sp>
        <p:nvSpPr>
          <p:cNvPr id="6" name="Text Box 34"/>
          <p:cNvSpPr txBox="1">
            <a:spLocks noChangeArrowheads="1"/>
          </p:cNvSpPr>
          <p:nvPr/>
        </p:nvSpPr>
        <p:spPr bwMode="auto">
          <a:xfrm>
            <a:off x="930275" y="3581400"/>
            <a:ext cx="7375525" cy="2246769"/>
          </a:xfrm>
          <a:prstGeom prst="rect">
            <a:avLst/>
          </a:prstGeom>
          <a:solidFill>
            <a:srgbClr val="00FFFF"/>
          </a:solidFill>
          <a:ln w="9525">
            <a:solidFill>
              <a:schemeClr val="tx1"/>
            </a:solidFill>
            <a:miter lim="800000"/>
            <a:headEnd/>
            <a:tailEnd/>
          </a:ln>
          <a:effectLst/>
        </p:spPr>
        <p:txBody>
          <a:bodyPr wrap="square">
            <a:spAutoFit/>
          </a:bodyPr>
          <a:lstStyle/>
          <a:p>
            <a:r>
              <a:rPr lang="en-US" sz="2800" i="1" dirty="0" smtClean="0">
                <a:solidFill>
                  <a:schemeClr val="tx1"/>
                </a:solidFill>
              </a:rPr>
              <a:t>Transverse momentum-dependent distributions an exciting sub-field—lots of recent experimental activity, and theoretical questions probing deep issues of both universality and factorization in (perturbative) QCD!</a:t>
            </a:r>
            <a:endParaRPr lang="en-US" sz="2800" i="1"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C. Aidala, Wayne State, January 30, 2013</a:t>
            </a:r>
            <a:endParaRPr lang="en-US" dirty="0"/>
          </a:p>
        </p:txBody>
      </p:sp>
      <p:grpSp>
        <p:nvGrpSpPr>
          <p:cNvPr id="44" name="Group 43"/>
          <p:cNvGrpSpPr/>
          <p:nvPr/>
        </p:nvGrpSpPr>
        <p:grpSpPr>
          <a:xfrm>
            <a:off x="258633" y="3810000"/>
            <a:ext cx="3940610" cy="2929627"/>
            <a:chOff x="258633" y="3810000"/>
            <a:chExt cx="3940610" cy="2929627"/>
          </a:xfrm>
        </p:grpSpPr>
        <p:pic>
          <p:nvPicPr>
            <p:cNvPr id="621572" name="Picture 4"/>
            <p:cNvPicPr>
              <a:picLocks noChangeAspect="1" noChangeArrowheads="1"/>
            </p:cNvPicPr>
            <p:nvPr/>
          </p:nvPicPr>
          <p:blipFill>
            <a:blip r:embed="rId3" cstate="print"/>
            <a:srcRect/>
            <a:stretch>
              <a:fillRect/>
            </a:stretch>
          </p:blipFill>
          <p:spPr bwMode="auto">
            <a:xfrm>
              <a:off x="304800" y="3810000"/>
              <a:ext cx="3894443" cy="2929627"/>
            </a:xfrm>
            <a:prstGeom prst="rect">
              <a:avLst/>
            </a:prstGeom>
            <a:noFill/>
            <a:ln w="9525">
              <a:noFill/>
              <a:miter lim="800000"/>
              <a:headEnd/>
              <a:tailEnd/>
            </a:ln>
          </p:spPr>
        </p:pic>
        <p:sp>
          <p:nvSpPr>
            <p:cNvPr id="39" name="TextBox 38"/>
            <p:cNvSpPr txBox="1"/>
            <p:nvPr/>
          </p:nvSpPr>
          <p:spPr>
            <a:xfrm rot="16200000">
              <a:off x="-31671" y="4439344"/>
              <a:ext cx="1042273" cy="461665"/>
            </a:xfrm>
            <a:prstGeom prst="rect">
              <a:avLst/>
            </a:prstGeom>
            <a:noFill/>
          </p:spPr>
          <p:txBody>
            <a:bodyPr wrap="none" rtlCol="0">
              <a:spAutoFit/>
            </a:bodyPr>
            <a:lstStyle/>
            <a:p>
              <a:r>
                <a:rPr lang="en-US" dirty="0" smtClean="0">
                  <a:solidFill>
                    <a:schemeClr val="tx1"/>
                  </a:solidFill>
                </a:rPr>
                <a:t>d</a:t>
              </a:r>
              <a:r>
                <a:rPr lang="en-US" dirty="0" smtClean="0">
                  <a:solidFill>
                    <a:schemeClr val="tx1"/>
                  </a:solidFill>
                  <a:latin typeface="Symbol" pitchFamily="18" charset="2"/>
                </a:rPr>
                <a:t>s</a:t>
              </a:r>
              <a:r>
                <a:rPr lang="en-US" dirty="0" smtClean="0">
                  <a:solidFill>
                    <a:schemeClr val="tx1"/>
                  </a:solidFill>
                </a:rPr>
                <a:t>/</a:t>
              </a:r>
              <a:r>
                <a:rPr lang="en-US" dirty="0" err="1" smtClean="0">
                  <a:solidFill>
                    <a:schemeClr val="tx1"/>
                  </a:solidFill>
                </a:rPr>
                <a:t>dp</a:t>
              </a:r>
              <a:r>
                <a:rPr lang="en-US" baseline="-25000" dirty="0" err="1" smtClean="0">
                  <a:solidFill>
                    <a:schemeClr val="tx1"/>
                  </a:solidFill>
                </a:rPr>
                <a:t>T</a:t>
              </a:r>
              <a:endParaRPr lang="en-US" baseline="-25000" dirty="0">
                <a:solidFill>
                  <a:schemeClr val="tx1"/>
                </a:solidFill>
              </a:endParaRPr>
            </a:p>
          </p:txBody>
        </p:sp>
        <p:sp>
          <p:nvSpPr>
            <p:cNvPr id="38" name="TextBox 37"/>
            <p:cNvSpPr txBox="1"/>
            <p:nvPr/>
          </p:nvSpPr>
          <p:spPr>
            <a:xfrm>
              <a:off x="3047999" y="6376415"/>
              <a:ext cx="1143000" cy="338554"/>
            </a:xfrm>
            <a:prstGeom prst="rect">
              <a:avLst/>
            </a:prstGeom>
            <a:noFill/>
          </p:spPr>
          <p:txBody>
            <a:bodyPr wrap="square" rtlCol="0">
              <a:spAutoFit/>
            </a:bodyPr>
            <a:lstStyle/>
            <a:p>
              <a:r>
                <a:rPr lang="en-US" sz="1600" dirty="0" err="1" smtClean="0">
                  <a:solidFill>
                    <a:schemeClr val="tx1"/>
                  </a:solidFill>
                </a:rPr>
                <a:t>p</a:t>
              </a:r>
              <a:r>
                <a:rPr lang="en-US" sz="1600" baseline="-25000" dirty="0" err="1" smtClean="0">
                  <a:solidFill>
                    <a:schemeClr val="tx1"/>
                  </a:solidFill>
                </a:rPr>
                <a:t>T</a:t>
              </a:r>
              <a:r>
                <a:rPr lang="en-US" sz="1600" dirty="0" smtClean="0">
                  <a:solidFill>
                    <a:schemeClr val="tx1"/>
                  </a:solidFill>
                </a:rPr>
                <a:t> (</a:t>
              </a:r>
              <a:r>
                <a:rPr lang="en-US" sz="1600" dirty="0" err="1" smtClean="0">
                  <a:solidFill>
                    <a:schemeClr val="tx1"/>
                  </a:solidFill>
                </a:rPr>
                <a:t>GeV</a:t>
              </a:r>
              <a:r>
                <a:rPr lang="en-US" sz="1600" dirty="0" smtClean="0">
                  <a:solidFill>
                    <a:schemeClr val="tx1"/>
                  </a:solidFill>
                </a:rPr>
                <a:t>/c)</a:t>
              </a:r>
              <a:endParaRPr lang="en-US" sz="1600" dirty="0">
                <a:solidFill>
                  <a:schemeClr val="tx1"/>
                </a:solidFill>
              </a:endParaRPr>
            </a:p>
          </p:txBody>
        </p:sp>
      </p:grpSp>
      <p:grpSp>
        <p:nvGrpSpPr>
          <p:cNvPr id="30" name="Group 29"/>
          <p:cNvGrpSpPr/>
          <p:nvPr/>
        </p:nvGrpSpPr>
        <p:grpSpPr>
          <a:xfrm>
            <a:off x="4572000" y="1143000"/>
            <a:ext cx="4575530" cy="3429000"/>
            <a:chOff x="4358505" y="1143000"/>
            <a:chExt cx="4789025" cy="3476625"/>
          </a:xfrm>
        </p:grpSpPr>
        <p:pic>
          <p:nvPicPr>
            <p:cNvPr id="13" name="Picture 2"/>
            <p:cNvPicPr>
              <a:picLocks noChangeAspect="1" noChangeArrowheads="1"/>
            </p:cNvPicPr>
            <p:nvPr/>
          </p:nvPicPr>
          <p:blipFill>
            <a:blip r:embed="rId4" cstate="print"/>
            <a:srcRect/>
            <a:stretch>
              <a:fillRect/>
            </a:stretch>
          </p:blipFill>
          <p:spPr bwMode="auto">
            <a:xfrm>
              <a:off x="4358505" y="1143000"/>
              <a:ext cx="4789025" cy="3476625"/>
            </a:xfrm>
            <a:prstGeom prst="rect">
              <a:avLst/>
            </a:prstGeom>
            <a:noFill/>
            <a:ln w="9525">
              <a:noFill/>
              <a:miter lim="800000"/>
              <a:headEnd/>
              <a:tailEnd/>
            </a:ln>
          </p:spPr>
        </p:pic>
        <p:sp>
          <p:nvSpPr>
            <p:cNvPr id="17" name="TextBox 16"/>
            <p:cNvSpPr txBox="1"/>
            <p:nvPr/>
          </p:nvSpPr>
          <p:spPr>
            <a:xfrm>
              <a:off x="6921674" y="1500052"/>
              <a:ext cx="1727029" cy="1404231"/>
            </a:xfrm>
            <a:prstGeom prst="rect">
              <a:avLst/>
            </a:prstGeom>
            <a:solidFill>
              <a:schemeClr val="bg1">
                <a:lumMod val="95000"/>
              </a:schemeClr>
            </a:solidFill>
          </p:spPr>
          <p:txBody>
            <a:bodyPr wrap="square" rtlCol="0">
              <a:spAutoFit/>
            </a:bodyPr>
            <a:lstStyle/>
            <a:p>
              <a:r>
                <a:rPr lang="en-US" sz="2100" dirty="0" smtClean="0">
                  <a:solidFill>
                    <a:schemeClr val="tx1"/>
                  </a:solidFill>
                </a:rPr>
                <a:t>Z boson production,</a:t>
              </a:r>
            </a:p>
            <a:p>
              <a:r>
                <a:rPr lang="en-US" sz="2100" dirty="0" err="1" smtClean="0">
                  <a:solidFill>
                    <a:schemeClr val="tx1"/>
                  </a:solidFill>
                </a:rPr>
                <a:t>Tevatron</a:t>
              </a:r>
              <a:r>
                <a:rPr lang="en-US" sz="2100" dirty="0" smtClean="0">
                  <a:solidFill>
                    <a:schemeClr val="tx1"/>
                  </a:solidFill>
                </a:rPr>
                <a:t> CDF</a:t>
              </a:r>
              <a:endParaRPr lang="en-US" sz="2100" dirty="0">
                <a:solidFill>
                  <a:schemeClr val="tx1"/>
                </a:solidFill>
              </a:endParaRPr>
            </a:p>
          </p:txBody>
        </p:sp>
      </p:grpSp>
      <p:sp>
        <p:nvSpPr>
          <p:cNvPr id="2" name="Title 1"/>
          <p:cNvSpPr>
            <a:spLocks noGrp="1"/>
          </p:cNvSpPr>
          <p:nvPr>
            <p:ph type="title"/>
          </p:nvPr>
        </p:nvSpPr>
        <p:spPr>
          <a:xfrm>
            <a:off x="457200" y="87775"/>
            <a:ext cx="8229600" cy="914400"/>
          </a:xfrm>
        </p:spPr>
        <p:txBody>
          <a:bodyPr>
            <a:noAutofit/>
          </a:bodyPr>
          <a:lstStyle/>
          <a:p>
            <a:r>
              <a:rPr lang="en-US" sz="3500" dirty="0" smtClean="0"/>
              <a:t>Testing factorization/factorization breaking with (unpolarized) </a:t>
            </a:r>
            <a:r>
              <a:rPr lang="en-US" sz="3500" dirty="0" err="1" smtClean="0"/>
              <a:t>p+p</a:t>
            </a:r>
            <a:r>
              <a:rPr lang="en-US" sz="3500" dirty="0" smtClean="0"/>
              <a:t> collisions</a:t>
            </a:r>
            <a:endParaRPr lang="en-US" sz="3500" dirty="0"/>
          </a:p>
        </p:txBody>
      </p:sp>
      <p:sp>
        <p:nvSpPr>
          <p:cNvPr id="3" name="Content Placeholder 2"/>
          <p:cNvSpPr>
            <a:spLocks noGrp="1"/>
          </p:cNvSpPr>
          <p:nvPr>
            <p:ph idx="1"/>
          </p:nvPr>
        </p:nvSpPr>
        <p:spPr>
          <a:xfrm>
            <a:off x="228600" y="1143000"/>
            <a:ext cx="4191000" cy="2819400"/>
          </a:xfrm>
        </p:spPr>
        <p:txBody>
          <a:bodyPr>
            <a:normAutofit fontScale="85000" lnSpcReduction="20000"/>
          </a:bodyPr>
          <a:lstStyle/>
          <a:p>
            <a:r>
              <a:rPr lang="en-US" sz="2400" dirty="0" smtClean="0"/>
              <a:t>Testing factorization in transverse-momentum-dependent case</a:t>
            </a:r>
          </a:p>
          <a:p>
            <a:pPr lvl="1"/>
            <a:r>
              <a:rPr lang="en-US" sz="2000" dirty="0" smtClean="0"/>
              <a:t>Important for broad range of pQCD calculations</a:t>
            </a:r>
          </a:p>
          <a:p>
            <a:r>
              <a:rPr lang="en-US" sz="2200" dirty="0" smtClean="0"/>
              <a:t>Can we </a:t>
            </a:r>
            <a:r>
              <a:rPr lang="en-US" sz="2200" dirty="0" err="1" smtClean="0"/>
              <a:t>parametrize</a:t>
            </a:r>
            <a:r>
              <a:rPr lang="en-US" sz="2200" dirty="0" smtClean="0"/>
              <a:t> transverse-momentum-dependent distributions that simultaneously describe many measurements?</a:t>
            </a:r>
          </a:p>
          <a:p>
            <a:pPr lvl="1"/>
            <a:r>
              <a:rPr lang="en-US" sz="1800" dirty="0" smtClean="0"/>
              <a:t>So far yes for </a:t>
            </a:r>
            <a:r>
              <a:rPr lang="en-US" sz="1800" dirty="0" err="1" smtClean="0"/>
              <a:t>Drell</a:t>
            </a:r>
            <a:r>
              <a:rPr lang="en-US" sz="1800" dirty="0" smtClean="0"/>
              <a:t>-Yan and Z boson data, including recent Z measurements from </a:t>
            </a:r>
            <a:r>
              <a:rPr lang="en-US" sz="1800" dirty="0" err="1" smtClean="0"/>
              <a:t>Tevatron</a:t>
            </a:r>
            <a:r>
              <a:rPr lang="en-US" sz="1800" dirty="0" smtClean="0"/>
              <a:t> and LHC!</a:t>
            </a:r>
          </a:p>
        </p:txBody>
      </p:sp>
      <p:sp>
        <p:nvSpPr>
          <p:cNvPr id="6" name="Slide Number Placeholder 5"/>
          <p:cNvSpPr>
            <a:spLocks noGrp="1"/>
          </p:cNvSpPr>
          <p:nvPr>
            <p:ph type="sldNum" sz="quarter" idx="12"/>
          </p:nvPr>
        </p:nvSpPr>
        <p:spPr/>
        <p:txBody>
          <a:bodyPr/>
          <a:lstStyle/>
          <a:p>
            <a:fld id="{9CCA4942-7CEE-491C-9F3A-ADE7BC2C4973}" type="slidenum">
              <a:rPr lang="en-US" smtClean="0"/>
              <a:pPr/>
              <a:t>39</a:t>
            </a:fld>
            <a:endParaRPr lang="en-US"/>
          </a:p>
        </p:txBody>
      </p:sp>
      <p:sp>
        <p:nvSpPr>
          <p:cNvPr id="16" name="Oval 15"/>
          <p:cNvSpPr/>
          <p:nvPr/>
        </p:nvSpPr>
        <p:spPr>
          <a:xfrm rot="592611">
            <a:off x="4893160" y="1494711"/>
            <a:ext cx="764237" cy="2514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852415" y="4648200"/>
            <a:ext cx="1328377" cy="615553"/>
          </a:xfrm>
          <a:prstGeom prst="rect">
            <a:avLst/>
          </a:prstGeom>
          <a:noFill/>
        </p:spPr>
        <p:txBody>
          <a:bodyPr wrap="none" rtlCol="0">
            <a:spAutoFit/>
          </a:bodyPr>
          <a:lstStyle/>
          <a:p>
            <a:r>
              <a:rPr lang="en-US" sz="1700" u="sng" dirty="0" smtClean="0">
                <a:solidFill>
                  <a:schemeClr val="tx1"/>
                </a:solidFill>
              </a:rPr>
              <a:t>C.A. Aidala</a:t>
            </a:r>
            <a:r>
              <a:rPr lang="en-US" sz="1700" dirty="0" smtClean="0">
                <a:solidFill>
                  <a:schemeClr val="tx1"/>
                </a:solidFill>
              </a:rPr>
              <a:t>, </a:t>
            </a:r>
          </a:p>
          <a:p>
            <a:r>
              <a:rPr lang="en-US" sz="1700" dirty="0" smtClean="0">
                <a:solidFill>
                  <a:schemeClr val="tx1"/>
                </a:solidFill>
              </a:rPr>
              <a:t>T.C. Rogers</a:t>
            </a:r>
            <a:endParaRPr lang="en-US" sz="1700" dirty="0">
              <a:solidFill>
                <a:schemeClr val="tx1"/>
              </a:solidFill>
            </a:endParaRPr>
          </a:p>
        </p:txBody>
      </p:sp>
      <p:grpSp>
        <p:nvGrpSpPr>
          <p:cNvPr id="45" name="Group 44"/>
          <p:cNvGrpSpPr/>
          <p:nvPr/>
        </p:nvGrpSpPr>
        <p:grpSpPr>
          <a:xfrm>
            <a:off x="4987810" y="3810000"/>
            <a:ext cx="3868809" cy="2929627"/>
            <a:chOff x="4987810" y="3810000"/>
            <a:chExt cx="3868809" cy="2929627"/>
          </a:xfrm>
        </p:grpSpPr>
        <p:pic>
          <p:nvPicPr>
            <p:cNvPr id="621573" name="Picture 5"/>
            <p:cNvPicPr>
              <a:picLocks noChangeAspect="1" noChangeArrowheads="1"/>
            </p:cNvPicPr>
            <p:nvPr/>
          </p:nvPicPr>
          <p:blipFill>
            <a:blip r:embed="rId5" cstate="print"/>
            <a:srcRect/>
            <a:stretch>
              <a:fillRect/>
            </a:stretch>
          </p:blipFill>
          <p:spPr bwMode="auto">
            <a:xfrm>
              <a:off x="5027502" y="3810000"/>
              <a:ext cx="3829117" cy="2929627"/>
            </a:xfrm>
            <a:prstGeom prst="rect">
              <a:avLst/>
            </a:prstGeom>
            <a:noFill/>
            <a:ln w="9525">
              <a:noFill/>
              <a:miter lim="800000"/>
              <a:headEnd/>
              <a:tailEnd/>
            </a:ln>
          </p:spPr>
        </p:pic>
        <p:sp>
          <p:nvSpPr>
            <p:cNvPr id="35" name="TextBox 34"/>
            <p:cNvSpPr txBox="1"/>
            <p:nvPr/>
          </p:nvSpPr>
          <p:spPr>
            <a:xfrm rot="16200000">
              <a:off x="4671866" y="4558759"/>
              <a:ext cx="1031998" cy="400110"/>
            </a:xfrm>
            <a:prstGeom prst="rect">
              <a:avLst/>
            </a:prstGeom>
            <a:noFill/>
          </p:spPr>
          <p:txBody>
            <a:bodyPr wrap="square" rtlCol="0">
              <a:spAutoFit/>
            </a:bodyPr>
            <a:lstStyle/>
            <a:p>
              <a:r>
                <a:rPr lang="en-US" sz="2000" dirty="0" smtClean="0">
                  <a:solidFill>
                    <a:schemeClr val="tx1"/>
                  </a:solidFill>
                </a:rPr>
                <a:t>d</a:t>
              </a:r>
              <a:r>
                <a:rPr lang="en-US" sz="2000" dirty="0" smtClean="0">
                  <a:solidFill>
                    <a:schemeClr val="tx1"/>
                  </a:solidFill>
                  <a:latin typeface="Symbol" pitchFamily="18" charset="2"/>
                </a:rPr>
                <a:t>s</a:t>
              </a:r>
              <a:r>
                <a:rPr lang="en-US" sz="2000" dirty="0" smtClean="0">
                  <a:solidFill>
                    <a:schemeClr val="tx1"/>
                  </a:solidFill>
                </a:rPr>
                <a:t>/</a:t>
              </a:r>
              <a:r>
                <a:rPr lang="en-US" sz="2000" dirty="0" err="1" smtClean="0">
                  <a:solidFill>
                    <a:schemeClr val="tx1"/>
                  </a:solidFill>
                </a:rPr>
                <a:t>dp</a:t>
              </a:r>
              <a:r>
                <a:rPr lang="en-US" sz="2000" baseline="-25000" dirty="0" err="1" smtClean="0">
                  <a:solidFill>
                    <a:schemeClr val="tx1"/>
                  </a:solidFill>
                </a:rPr>
                <a:t>T</a:t>
              </a:r>
              <a:endParaRPr lang="en-US" sz="2000" baseline="-25000" dirty="0">
                <a:solidFill>
                  <a:schemeClr val="tx1"/>
                </a:solidFill>
              </a:endParaRPr>
            </a:p>
          </p:txBody>
        </p:sp>
        <p:sp>
          <p:nvSpPr>
            <p:cNvPr id="34" name="TextBox 33"/>
            <p:cNvSpPr txBox="1"/>
            <p:nvPr/>
          </p:nvSpPr>
          <p:spPr>
            <a:xfrm>
              <a:off x="7696200" y="6376415"/>
              <a:ext cx="1143000" cy="338554"/>
            </a:xfrm>
            <a:prstGeom prst="rect">
              <a:avLst/>
            </a:prstGeom>
            <a:noFill/>
          </p:spPr>
          <p:txBody>
            <a:bodyPr wrap="square" rtlCol="0">
              <a:spAutoFit/>
            </a:bodyPr>
            <a:lstStyle/>
            <a:p>
              <a:r>
                <a:rPr lang="en-US" sz="1600" dirty="0" err="1" smtClean="0">
                  <a:solidFill>
                    <a:schemeClr val="tx1"/>
                  </a:solidFill>
                </a:rPr>
                <a:t>p</a:t>
              </a:r>
              <a:r>
                <a:rPr lang="en-US" sz="1600" baseline="-25000" dirty="0" err="1" smtClean="0">
                  <a:solidFill>
                    <a:schemeClr val="tx1"/>
                  </a:solidFill>
                </a:rPr>
                <a:t>T</a:t>
              </a:r>
              <a:r>
                <a:rPr lang="en-US" sz="1600" dirty="0" smtClean="0">
                  <a:solidFill>
                    <a:schemeClr val="tx1"/>
                  </a:solidFill>
                </a:rPr>
                <a:t> (</a:t>
              </a:r>
              <a:r>
                <a:rPr lang="en-US" sz="1600" dirty="0" err="1" smtClean="0">
                  <a:solidFill>
                    <a:schemeClr val="tx1"/>
                  </a:solidFill>
                </a:rPr>
                <a:t>GeV</a:t>
              </a:r>
              <a:r>
                <a:rPr lang="en-US" sz="1600" dirty="0" smtClean="0">
                  <a:solidFill>
                    <a:schemeClr val="tx1"/>
                  </a:solidFill>
                </a:rPr>
                <a:t>/c)</a:t>
              </a:r>
              <a:endParaRPr lang="en-US" sz="1600" dirty="0">
                <a:solidFill>
                  <a:schemeClr val="tx1"/>
                </a:solidFill>
              </a:endParaRPr>
            </a:p>
          </p:txBody>
        </p:sp>
      </p:grpSp>
      <p:cxnSp>
        <p:nvCxnSpPr>
          <p:cNvPr id="41" name="Straight Arrow Connector 40"/>
          <p:cNvCxnSpPr/>
          <p:nvPr/>
        </p:nvCxnSpPr>
        <p:spPr>
          <a:xfrm rot="16200000" flipH="1">
            <a:off x="4838700" y="3314700"/>
            <a:ext cx="2209800" cy="12192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38739" y="5562600"/>
            <a:ext cx="2089226" cy="461665"/>
          </a:xfrm>
          <a:prstGeom prst="rect">
            <a:avLst/>
          </a:prstGeom>
          <a:noFill/>
        </p:spPr>
        <p:txBody>
          <a:bodyPr wrap="none" rtlCol="0">
            <a:spAutoFit/>
          </a:bodyPr>
          <a:lstStyle/>
          <a:p>
            <a:r>
              <a:rPr lang="en-US" dirty="0" smtClean="0">
                <a:solidFill>
                  <a:schemeClr val="tx1"/>
                </a:solidFill>
              </a:rPr>
              <a:t>√s = 0.039 </a:t>
            </a:r>
            <a:r>
              <a:rPr lang="en-US" dirty="0" err="1" smtClean="0">
                <a:solidFill>
                  <a:schemeClr val="tx1"/>
                </a:solidFill>
              </a:rPr>
              <a:t>TeV</a:t>
            </a:r>
            <a:endParaRPr lang="en-US" dirty="0">
              <a:solidFill>
                <a:schemeClr val="tx1"/>
              </a:solidFill>
            </a:endParaRPr>
          </a:p>
        </p:txBody>
      </p:sp>
      <p:sp>
        <p:nvSpPr>
          <p:cNvPr id="22" name="TextBox 21"/>
          <p:cNvSpPr txBox="1"/>
          <p:nvPr/>
        </p:nvSpPr>
        <p:spPr>
          <a:xfrm>
            <a:off x="5982070" y="5562600"/>
            <a:ext cx="1935338" cy="461665"/>
          </a:xfrm>
          <a:prstGeom prst="rect">
            <a:avLst/>
          </a:prstGeom>
          <a:noFill/>
        </p:spPr>
        <p:txBody>
          <a:bodyPr wrap="none" rtlCol="0">
            <a:spAutoFit/>
          </a:bodyPr>
          <a:lstStyle/>
          <a:p>
            <a:r>
              <a:rPr lang="en-US" dirty="0" smtClean="0">
                <a:solidFill>
                  <a:schemeClr val="tx1"/>
                </a:solidFill>
              </a:rPr>
              <a:t>√s = 1.96 </a:t>
            </a:r>
            <a:r>
              <a:rPr lang="en-US" dirty="0" err="1" smtClean="0">
                <a:solidFill>
                  <a:schemeClr val="tx1"/>
                </a:solidFill>
              </a:rPr>
              <a:t>TeV</a:t>
            </a:r>
            <a:endParaRPr lang="en-US" dirty="0">
              <a:solidFill>
                <a:schemeClr val="tx1"/>
              </a:solidFill>
            </a:endParaRPr>
          </a:p>
        </p:txBody>
      </p:sp>
    </p:spTree>
    <p:extLst>
      <p:ext uri="{BB962C8B-B14F-4D97-AF65-F5344CB8AC3E}">
        <p14:creationId xmlns:p14="http://schemas.microsoft.com/office/powerpoint/2010/main" val="26801251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linds(horizontal)">
                                      <p:cBhvr>
                                        <p:cTn id="12" dur="500"/>
                                        <p:tgtEl>
                                          <p:spTgt spid="44"/>
                                        </p:tgtEl>
                                      </p:cBhvr>
                                    </p:animEffect>
                                  </p:childTnLst>
                                </p:cTn>
                              </p:par>
                              <p:par>
                                <p:cTn id="13" presetID="3" presetClass="entr" presetSubtype="1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blinds(horizontal)">
                                      <p:cBhvr>
                                        <p:cTn id="15" dur="500"/>
                                        <p:tgtEl>
                                          <p:spTgt spid="4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linds(horizontal)">
                                      <p:cBhvr>
                                        <p:cTn id="18" dur="500"/>
                                        <p:tgtEl>
                                          <p:spTgt spid="20"/>
                                        </p:tgtEl>
                                      </p:cBhvr>
                                    </p:animEffect>
                                  </p:childTnLst>
                                </p:cTn>
                              </p:par>
                              <p:par>
                                <p:cTn id="19" presetID="3" presetClass="entr" presetSubtype="1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blinds(horizontal)">
                                      <p:cBhvr>
                                        <p:cTn id="21" dur="500"/>
                                        <p:tgtEl>
                                          <p:spTgt spid="41"/>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linds(horizontal)">
                                      <p:cBhvr>
                                        <p:cTn id="24" dur="500"/>
                                        <p:tgtEl>
                                          <p:spTgt spid="21"/>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linds(horizontal)">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smtClean="0"/>
              <a:t>C. Aidala, Wayne State, January 30, 2013</a:t>
            </a:r>
            <a:endParaRPr lang="en-US"/>
          </a:p>
        </p:txBody>
      </p:sp>
      <p:sp>
        <p:nvSpPr>
          <p:cNvPr id="7" name="Slide Number Placeholder 6"/>
          <p:cNvSpPr>
            <a:spLocks noGrp="1"/>
          </p:cNvSpPr>
          <p:nvPr>
            <p:ph type="sldNum" sz="quarter" idx="12"/>
          </p:nvPr>
        </p:nvSpPr>
        <p:spPr/>
        <p:txBody>
          <a:bodyPr/>
          <a:lstStyle/>
          <a:p>
            <a:fld id="{C27B2E64-6934-4094-B5FB-09B89F258EDB}" type="slidenum">
              <a:rPr lang="en-US"/>
              <a:pPr/>
              <a:t>4</a:t>
            </a:fld>
            <a:endParaRPr lang="en-US"/>
          </a:p>
        </p:txBody>
      </p:sp>
      <p:sp>
        <p:nvSpPr>
          <p:cNvPr id="1344514" name="Rectangle 2"/>
          <p:cNvSpPr>
            <a:spLocks noGrp="1" noChangeArrowheads="1"/>
          </p:cNvSpPr>
          <p:nvPr>
            <p:ph type="title"/>
          </p:nvPr>
        </p:nvSpPr>
        <p:spPr/>
        <p:txBody>
          <a:bodyPr/>
          <a:lstStyle/>
          <a:p>
            <a:r>
              <a:rPr lang="en-US" dirty="0"/>
              <a:t>Nucleon </a:t>
            </a:r>
            <a:r>
              <a:rPr lang="en-US" dirty="0" smtClean="0"/>
              <a:t>structure</a:t>
            </a:r>
            <a:r>
              <a:rPr lang="en-US" dirty="0"/>
              <a:t>:  The </a:t>
            </a:r>
            <a:r>
              <a:rPr lang="en-US" dirty="0" smtClean="0"/>
              <a:t>early </a:t>
            </a:r>
            <a:r>
              <a:rPr lang="en-US" dirty="0"/>
              <a:t>y</a:t>
            </a:r>
            <a:r>
              <a:rPr lang="en-US" dirty="0" smtClean="0"/>
              <a:t>ears</a:t>
            </a:r>
            <a:endParaRPr lang="en-US" dirty="0"/>
          </a:p>
        </p:txBody>
      </p:sp>
      <p:sp>
        <p:nvSpPr>
          <p:cNvPr id="1344515" name="Rectangle 3"/>
          <p:cNvSpPr>
            <a:spLocks noGrp="1" noChangeArrowheads="1"/>
          </p:cNvSpPr>
          <p:nvPr>
            <p:ph type="body" sz="half" idx="1"/>
          </p:nvPr>
        </p:nvSpPr>
        <p:spPr>
          <a:xfrm>
            <a:off x="228600" y="1143000"/>
            <a:ext cx="5791200" cy="4953000"/>
          </a:xfrm>
        </p:spPr>
        <p:txBody>
          <a:bodyPr>
            <a:normAutofit/>
          </a:bodyPr>
          <a:lstStyle/>
          <a:p>
            <a:r>
              <a:rPr lang="en-US" sz="2800" dirty="0" smtClean="0"/>
              <a:t>1932:  </a:t>
            </a:r>
            <a:r>
              <a:rPr lang="en-US" sz="2800" dirty="0" err="1"/>
              <a:t>Estermann</a:t>
            </a:r>
            <a:r>
              <a:rPr lang="en-US" sz="2800" dirty="0"/>
              <a:t> and Stern measure </a:t>
            </a:r>
            <a:r>
              <a:rPr lang="en-US" sz="2800" dirty="0" smtClean="0"/>
              <a:t>proton </a:t>
            </a:r>
            <a:r>
              <a:rPr lang="en-US" sz="2800" dirty="0"/>
              <a:t>anomalous magnetic moment </a:t>
            </a:r>
            <a:r>
              <a:rPr lang="en-US" sz="2800" dirty="0">
                <a:sym typeface="Wingdings" pitchFamily="2" charset="2"/>
              </a:rPr>
              <a:t> </a:t>
            </a:r>
            <a:r>
              <a:rPr lang="en-US" sz="2800" dirty="0" smtClean="0"/>
              <a:t>proton </a:t>
            </a:r>
            <a:r>
              <a:rPr lang="en-US" sz="2800" dirty="0"/>
              <a:t>not a </a:t>
            </a:r>
            <a:r>
              <a:rPr lang="en-US" sz="2800" dirty="0" err="1"/>
              <a:t>pointlike</a:t>
            </a:r>
            <a:r>
              <a:rPr lang="en-US" sz="2800" dirty="0"/>
              <a:t> particle!</a:t>
            </a:r>
          </a:p>
          <a:p>
            <a:r>
              <a:rPr lang="en-US" sz="2800" dirty="0" smtClean="0"/>
              <a:t>1960s</a:t>
            </a:r>
            <a:r>
              <a:rPr lang="en-US" sz="2800" dirty="0"/>
              <a:t>: Quark structure of the </a:t>
            </a:r>
            <a:r>
              <a:rPr lang="en-US" sz="2800" dirty="0" smtClean="0"/>
              <a:t>nucleon</a:t>
            </a:r>
          </a:p>
          <a:p>
            <a:pPr lvl="1"/>
            <a:r>
              <a:rPr lang="en-US" sz="2400" dirty="0" smtClean="0"/>
              <a:t>SLAC inelastic electron-nucleon scattering experiments by Friedman, Kendall, Taylor </a:t>
            </a:r>
            <a:r>
              <a:rPr lang="en-US" sz="2400" dirty="0" smtClean="0">
                <a:sym typeface="Wingdings" pitchFamily="2" charset="2"/>
              </a:rPr>
              <a:t> Nobel Prize</a:t>
            </a:r>
          </a:p>
          <a:p>
            <a:pPr lvl="1"/>
            <a:r>
              <a:rPr lang="en-US" sz="2400" dirty="0" smtClean="0"/>
              <a:t>Theoretical development by Gell-Mann </a:t>
            </a:r>
            <a:r>
              <a:rPr lang="en-US" sz="2400" dirty="0" smtClean="0">
                <a:sym typeface="Wingdings" pitchFamily="2" charset="2"/>
              </a:rPr>
              <a:t> Nobel Prize</a:t>
            </a:r>
            <a:endParaRPr lang="en-US" sz="2800" dirty="0" smtClean="0"/>
          </a:p>
          <a:p>
            <a:r>
              <a:rPr lang="en-US" sz="2800" dirty="0" smtClean="0"/>
              <a:t>1970s: Formulation of QCD . . .</a:t>
            </a:r>
          </a:p>
        </p:txBody>
      </p:sp>
      <p:graphicFrame>
        <p:nvGraphicFramePr>
          <p:cNvPr id="1344516" name="Object 4"/>
          <p:cNvGraphicFramePr>
            <a:graphicFrameLocks noGrp="1" noChangeAspect="1"/>
          </p:cNvGraphicFramePr>
          <p:nvPr>
            <p:ph sz="half" idx="2"/>
          </p:nvPr>
        </p:nvGraphicFramePr>
        <p:xfrm>
          <a:off x="6248400" y="2081213"/>
          <a:ext cx="2319338" cy="2293937"/>
        </p:xfrm>
        <a:graphic>
          <a:graphicData uri="http://schemas.openxmlformats.org/presentationml/2006/ole">
            <mc:AlternateContent xmlns:mc="http://schemas.openxmlformats.org/markup-compatibility/2006">
              <mc:Choice xmlns:v="urn:schemas-microsoft-com:vml" Requires="v">
                <p:oleObj spid="_x0000_s1987701" name="Bitmap Image" r:id="rId4" imgW="3571852" imgH="3533981" progId="PBrush">
                  <p:embed/>
                </p:oleObj>
              </mc:Choice>
              <mc:Fallback>
                <p:oleObj name="Bitmap Image" r:id="rId4" imgW="3571852" imgH="3533981"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2081213"/>
                        <a:ext cx="2319338" cy="229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439853965"/>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26126"/>
            <a:ext cx="8229600" cy="1143000"/>
          </a:xfrm>
        </p:spPr>
        <p:txBody>
          <a:bodyPr>
            <a:noAutofit/>
          </a:bodyPr>
          <a:lstStyle/>
          <a:p>
            <a:r>
              <a:rPr lang="en-US" sz="3500" dirty="0" smtClean="0"/>
              <a:t>Testing factorization/factorization breaking with (unpolarized) </a:t>
            </a:r>
            <a:r>
              <a:rPr lang="en-US" sz="3500" dirty="0" err="1" smtClean="0"/>
              <a:t>p+p</a:t>
            </a:r>
            <a:r>
              <a:rPr lang="en-US" sz="3500" dirty="0" smtClean="0"/>
              <a:t> collisions</a:t>
            </a:r>
            <a:endParaRPr lang="en-US" sz="3500" dirty="0"/>
          </a:p>
        </p:txBody>
      </p:sp>
      <p:sp>
        <p:nvSpPr>
          <p:cNvPr id="4" name="Footer Placeholder 3"/>
          <p:cNvSpPr>
            <a:spLocks noGrp="1"/>
          </p:cNvSpPr>
          <p:nvPr>
            <p:ph type="ftr" sz="quarter" idx="11"/>
          </p:nvPr>
        </p:nvSpPr>
        <p:spPr/>
        <p:txBody>
          <a:bodyPr/>
          <a:lstStyle/>
          <a:p>
            <a:r>
              <a:rPr lang="en-US" smtClean="0"/>
              <a:t>C. Aidala, Wayne State, January 30, 2013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40</a:t>
            </a:fld>
            <a:endParaRPr lang="en-US"/>
          </a:p>
        </p:txBody>
      </p:sp>
      <p:grpSp>
        <p:nvGrpSpPr>
          <p:cNvPr id="6" name="Group 5"/>
          <p:cNvGrpSpPr/>
          <p:nvPr/>
        </p:nvGrpSpPr>
        <p:grpSpPr>
          <a:xfrm>
            <a:off x="4554495" y="1752600"/>
            <a:ext cx="4337243" cy="4095367"/>
            <a:chOff x="4554495" y="2590800"/>
            <a:chExt cx="4337243" cy="4095367"/>
          </a:xfrm>
        </p:grpSpPr>
        <p:pic>
          <p:nvPicPr>
            <p:cNvPr id="7" name="Picture 6" descr="poutPPG095.gif"/>
            <p:cNvPicPr>
              <a:picLocks noChangeAspect="1"/>
            </p:cNvPicPr>
            <p:nvPr/>
          </p:nvPicPr>
          <p:blipFill>
            <a:blip r:embed="rId2" cstate="print"/>
            <a:stretch>
              <a:fillRect/>
            </a:stretch>
          </p:blipFill>
          <p:spPr>
            <a:xfrm>
              <a:off x="4624538" y="2590800"/>
              <a:ext cx="4267200" cy="4095367"/>
            </a:xfrm>
            <a:prstGeom prst="rect">
              <a:avLst/>
            </a:prstGeom>
          </p:spPr>
        </p:pic>
        <p:sp>
          <p:nvSpPr>
            <p:cNvPr id="8" name="TextBox 7"/>
            <p:cNvSpPr txBox="1"/>
            <p:nvPr/>
          </p:nvSpPr>
          <p:spPr>
            <a:xfrm>
              <a:off x="4554495" y="6324600"/>
              <a:ext cx="3188694" cy="323165"/>
            </a:xfrm>
            <a:prstGeom prst="rect">
              <a:avLst/>
            </a:prstGeom>
            <a:noFill/>
          </p:spPr>
          <p:txBody>
            <a:bodyPr wrap="none" rtlCol="0">
              <a:spAutoFit/>
            </a:bodyPr>
            <a:lstStyle/>
            <a:p>
              <a:r>
                <a:rPr lang="en-US" sz="1500" b="1" dirty="0" smtClean="0">
                  <a:solidFill>
                    <a:schemeClr val="tx1"/>
                  </a:solidFill>
                </a:rPr>
                <a:t>Out-of-plane momentum component</a:t>
              </a:r>
              <a:endParaRPr lang="en-US" sz="1500" b="1" dirty="0">
                <a:solidFill>
                  <a:schemeClr val="tx1"/>
                </a:solidFill>
              </a:endParaRPr>
            </a:p>
          </p:txBody>
        </p:sp>
        <p:pic>
          <p:nvPicPr>
            <p:cNvPr id="9" name="Picture 76" descr="PHENIX big logo"/>
            <p:cNvPicPr>
              <a:picLocks noChangeAspect="1" noChangeArrowheads="1"/>
            </p:cNvPicPr>
            <p:nvPr/>
          </p:nvPicPr>
          <p:blipFill>
            <a:blip r:embed="rId3" cstate="print"/>
            <a:srcRect/>
            <a:stretch>
              <a:fillRect/>
            </a:stretch>
          </p:blipFill>
          <p:spPr bwMode="auto">
            <a:xfrm>
              <a:off x="5257800" y="5562600"/>
              <a:ext cx="1659192" cy="541041"/>
            </a:xfrm>
            <a:prstGeom prst="rect">
              <a:avLst/>
            </a:prstGeom>
            <a:noFill/>
          </p:spPr>
        </p:pic>
        <p:sp>
          <p:nvSpPr>
            <p:cNvPr id="10" name="TextBox 9"/>
            <p:cNvSpPr txBox="1"/>
            <p:nvPr/>
          </p:nvSpPr>
          <p:spPr>
            <a:xfrm>
              <a:off x="5708043" y="2647890"/>
              <a:ext cx="3066866" cy="461665"/>
            </a:xfrm>
            <a:prstGeom prst="rect">
              <a:avLst/>
            </a:prstGeom>
            <a:noFill/>
          </p:spPr>
          <p:txBody>
            <a:bodyPr wrap="none" rtlCol="0">
              <a:spAutoFit/>
            </a:bodyPr>
            <a:lstStyle/>
            <a:p>
              <a:r>
                <a:rPr lang="en-US" dirty="0" smtClean="0">
                  <a:solidFill>
                    <a:schemeClr val="tx1"/>
                  </a:solidFill>
                </a:rPr>
                <a:t>PRD82, 072001 (2010)</a:t>
              </a:r>
              <a:endParaRPr lang="en-US" dirty="0">
                <a:solidFill>
                  <a:schemeClr val="tx1"/>
                </a:solidFill>
              </a:endParaRPr>
            </a:p>
          </p:txBody>
        </p:sp>
      </p:grpSp>
      <p:sp>
        <p:nvSpPr>
          <p:cNvPr id="11" name="Content Placeholder 2"/>
          <p:cNvSpPr txBox="1">
            <a:spLocks/>
          </p:cNvSpPr>
          <p:nvPr/>
        </p:nvSpPr>
        <p:spPr>
          <a:xfrm>
            <a:off x="228600" y="1447800"/>
            <a:ext cx="4191000" cy="47244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rgbClr val="FFFFCC"/>
                </a:solidFill>
                <a:effectLst/>
                <a:uLnTx/>
                <a:uFillTx/>
                <a:latin typeface="Times New Roman" pitchFamily="18" charset="0"/>
                <a:ea typeface="+mn-ea"/>
                <a:cs typeface="Times New Roman" pitchFamily="18" charset="0"/>
              </a:rPr>
              <a:t>Then will test predicted factorization breaking using e.g. </a:t>
            </a:r>
            <a:r>
              <a:rPr kumimoji="0" lang="en-US" sz="2400" b="0" i="0" u="none" strike="noStrike" kern="1200" cap="none" spc="0" normalizeH="0" baseline="0" noProof="0" dirty="0" err="1" smtClean="0">
                <a:ln>
                  <a:noFill/>
                </a:ln>
                <a:solidFill>
                  <a:srgbClr val="FFFFCC"/>
                </a:solidFill>
                <a:effectLst/>
                <a:uLnTx/>
                <a:uFillTx/>
                <a:latin typeface="Times New Roman" pitchFamily="18" charset="0"/>
                <a:ea typeface="+mn-ea"/>
                <a:cs typeface="Times New Roman" pitchFamily="18" charset="0"/>
              </a:rPr>
              <a:t>dihadron</a:t>
            </a:r>
            <a:r>
              <a:rPr kumimoji="0" lang="en-US" sz="2400" b="0" i="0" u="none" strike="noStrike" kern="1200" cap="none" spc="0" normalizeH="0" baseline="0" noProof="0" dirty="0" smtClean="0">
                <a:ln>
                  <a:noFill/>
                </a:ln>
                <a:solidFill>
                  <a:srgbClr val="FFFFCC"/>
                </a:solidFill>
                <a:effectLst/>
                <a:uLnTx/>
                <a:uFillTx/>
                <a:latin typeface="Times New Roman" pitchFamily="18" charset="0"/>
                <a:ea typeface="+mn-ea"/>
                <a:cs typeface="Times New Roman" pitchFamily="18" charset="0"/>
              </a:rPr>
              <a:t> correlation measurements in unpolarized </a:t>
            </a:r>
            <a:r>
              <a:rPr kumimoji="0" lang="en-US" sz="2400" b="0" i="0" u="none" strike="noStrike" kern="1200" cap="none" spc="0" normalizeH="0" baseline="0" noProof="0" dirty="0" err="1" smtClean="0">
                <a:ln>
                  <a:noFill/>
                </a:ln>
                <a:solidFill>
                  <a:srgbClr val="FFFFCC"/>
                </a:solidFill>
                <a:effectLst/>
                <a:uLnTx/>
                <a:uFillTx/>
                <a:latin typeface="Times New Roman" pitchFamily="18" charset="0"/>
                <a:ea typeface="+mn-ea"/>
                <a:cs typeface="Times New Roman" pitchFamily="18" charset="0"/>
              </a:rPr>
              <a:t>p+p</a:t>
            </a:r>
            <a:r>
              <a:rPr kumimoji="0" lang="en-US" sz="2400" b="0" i="0" u="none" strike="noStrike" kern="1200" cap="none" spc="0" normalizeH="0" baseline="0" noProof="0" dirty="0" smtClean="0">
                <a:ln>
                  <a:noFill/>
                </a:ln>
                <a:solidFill>
                  <a:srgbClr val="FFFFCC"/>
                </a:solidFill>
                <a:effectLst/>
                <a:uLnTx/>
                <a:uFillTx/>
                <a:latin typeface="Times New Roman" pitchFamily="18" charset="0"/>
                <a:ea typeface="+mn-ea"/>
                <a:cs typeface="Times New Roman" pitchFamily="18" charset="0"/>
              </a:rPr>
              <a:t> collisions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rgbClr val="FFFFCC"/>
                </a:solidFill>
                <a:effectLst/>
                <a:uLnTx/>
                <a:uFillTx/>
                <a:latin typeface="Times New Roman" pitchFamily="18" charset="0"/>
                <a:ea typeface="+mn-ea"/>
                <a:cs typeface="Times New Roman" pitchFamily="18" charset="0"/>
              </a:rPr>
              <a:t>Lots of expertise on such measurements within PHENIX, driven by heavy ion program!</a:t>
            </a:r>
          </a:p>
        </p:txBody>
      </p:sp>
      <p:sp>
        <p:nvSpPr>
          <p:cNvPr id="16" name="TextBox 15"/>
          <p:cNvSpPr txBox="1"/>
          <p:nvPr/>
        </p:nvSpPr>
        <p:spPr>
          <a:xfrm>
            <a:off x="3505200" y="5867400"/>
            <a:ext cx="2702150" cy="615553"/>
          </a:xfrm>
          <a:prstGeom prst="rect">
            <a:avLst/>
          </a:prstGeom>
          <a:noFill/>
        </p:spPr>
        <p:txBody>
          <a:bodyPr wrap="none" rtlCol="0">
            <a:spAutoFit/>
          </a:bodyPr>
          <a:lstStyle/>
          <a:p>
            <a:r>
              <a:rPr lang="en-US" sz="1700" u="sng" dirty="0" smtClean="0">
                <a:solidFill>
                  <a:srgbClr val="FFFFCC"/>
                </a:solidFill>
              </a:rPr>
              <a:t>C.A. Aidala</a:t>
            </a:r>
            <a:r>
              <a:rPr lang="en-US" sz="1700" dirty="0" smtClean="0">
                <a:solidFill>
                  <a:srgbClr val="FFFFCC"/>
                </a:solidFill>
              </a:rPr>
              <a:t>, </a:t>
            </a:r>
          </a:p>
          <a:p>
            <a:r>
              <a:rPr lang="en-US" sz="1700" dirty="0" smtClean="0">
                <a:solidFill>
                  <a:srgbClr val="FFFFCC"/>
                </a:solidFill>
              </a:rPr>
              <a:t>T.C. Rogers, work in progress</a:t>
            </a:r>
            <a:endParaRPr lang="en-US" sz="1700" dirty="0">
              <a:solidFill>
                <a:srgbClr val="FFFFCC"/>
              </a:solidFill>
            </a:endParaRPr>
          </a:p>
        </p:txBody>
      </p:sp>
    </p:spTree>
    <p:extLst>
      <p:ext uri="{BB962C8B-B14F-4D97-AF65-F5344CB8AC3E}">
        <p14:creationId xmlns:p14="http://schemas.microsoft.com/office/powerpoint/2010/main" val="3455704296"/>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3058" name="Text Box 2"/>
          <p:cNvSpPr txBox="1">
            <a:spLocks noChangeArrowheads="1"/>
          </p:cNvSpPr>
          <p:nvPr/>
        </p:nvSpPr>
        <p:spPr bwMode="auto">
          <a:xfrm>
            <a:off x="533400" y="1752600"/>
            <a:ext cx="8305800" cy="3631763"/>
          </a:xfrm>
          <a:prstGeom prst="rect">
            <a:avLst/>
          </a:prstGeom>
          <a:noFill/>
          <a:ln w="38100">
            <a:noFill/>
            <a:miter lim="800000"/>
            <a:headEnd/>
            <a:tailEnd type="none" w="lg" len="lg"/>
          </a:ln>
          <a:effectLst/>
        </p:spPr>
        <p:txBody>
          <a:bodyPr wrap="square">
            <a:spAutoFit/>
          </a:bodyPr>
          <a:lstStyle/>
          <a:p>
            <a:pPr algn="l" eaLnBrk="1" hangingPunct="1">
              <a:spcBef>
                <a:spcPct val="50000"/>
              </a:spcBef>
            </a:pPr>
            <a:r>
              <a:rPr lang="en-US" sz="2000" dirty="0" smtClean="0">
                <a:solidFill>
                  <a:srgbClr val="FFFFCC"/>
                </a:solidFill>
                <a:latin typeface="Times New Roman" pitchFamily="18" charset="0"/>
                <a:cs typeface="Times New Roman" pitchFamily="18" charset="0"/>
              </a:rPr>
              <a:t>“</a:t>
            </a:r>
            <a:r>
              <a:rPr lang="en-US" sz="2000" dirty="0" err="1" smtClean="0">
                <a:solidFill>
                  <a:srgbClr val="FFFFCC"/>
                </a:solidFill>
                <a:latin typeface="Times New Roman" pitchFamily="18" charset="0"/>
                <a:cs typeface="Times New Roman" pitchFamily="18" charset="0"/>
              </a:rPr>
              <a:t>Transversity</a:t>
            </a:r>
            <a:r>
              <a:rPr lang="en-US" sz="2000" dirty="0" smtClean="0">
                <a:solidFill>
                  <a:srgbClr val="FFFFCC"/>
                </a:solidFill>
                <a:latin typeface="Times New Roman" pitchFamily="18" charset="0"/>
                <a:cs typeface="Times New Roman" pitchFamily="18" charset="0"/>
              </a:rPr>
              <a:t>” </a:t>
            </a:r>
            <a:r>
              <a:rPr lang="en-US" sz="2000" dirty="0" err="1" smtClean="0">
                <a:solidFill>
                  <a:srgbClr val="FFFFCC"/>
                </a:solidFill>
                <a:latin typeface="Times New Roman" pitchFamily="18" charset="0"/>
                <a:cs typeface="Times New Roman" pitchFamily="18" charset="0"/>
              </a:rPr>
              <a:t>pdf</a:t>
            </a:r>
            <a:r>
              <a:rPr lang="en-US" sz="2000" dirty="0" smtClean="0">
                <a:solidFill>
                  <a:srgbClr val="FFFFCC"/>
                </a:solidFill>
                <a:latin typeface="Times New Roman" pitchFamily="18" charset="0"/>
                <a:cs typeface="Times New Roman" pitchFamily="18" charset="0"/>
              </a:rPr>
              <a:t>:   </a:t>
            </a:r>
          </a:p>
          <a:p>
            <a:pPr algn="l" eaLnBrk="1" hangingPunct="1">
              <a:spcBef>
                <a:spcPct val="50000"/>
              </a:spcBef>
            </a:pPr>
            <a:r>
              <a:rPr lang="en-US" sz="2000" dirty="0" smtClean="0">
                <a:solidFill>
                  <a:srgbClr val="FFFFCC"/>
                </a:solidFill>
                <a:latin typeface="Times New Roman" pitchFamily="18" charset="0"/>
                <a:cs typeface="Times New Roman" pitchFamily="18" charset="0"/>
              </a:rPr>
              <a:t>Correlates </a:t>
            </a:r>
            <a:r>
              <a:rPr lang="en-US" sz="2000" i="1" dirty="0" smtClean="0">
                <a:solidFill>
                  <a:srgbClr val="FFFFCC"/>
                </a:solidFill>
                <a:latin typeface="Times New Roman" pitchFamily="18" charset="0"/>
                <a:cs typeface="Times New Roman" pitchFamily="18" charset="0"/>
              </a:rPr>
              <a:t>proton transverse spin </a:t>
            </a:r>
            <a:r>
              <a:rPr lang="en-US" sz="2000" dirty="0">
                <a:solidFill>
                  <a:srgbClr val="FFFFCC"/>
                </a:solidFill>
                <a:latin typeface="Times New Roman" pitchFamily="18" charset="0"/>
                <a:cs typeface="Times New Roman" pitchFamily="18" charset="0"/>
              </a:rPr>
              <a:t>and </a:t>
            </a:r>
            <a:r>
              <a:rPr lang="en-US" sz="2000" i="1" dirty="0">
                <a:solidFill>
                  <a:srgbClr val="FFFFCC"/>
                </a:solidFill>
                <a:latin typeface="Times New Roman" pitchFamily="18" charset="0"/>
                <a:cs typeface="Times New Roman" pitchFamily="18" charset="0"/>
              </a:rPr>
              <a:t>quark </a:t>
            </a:r>
            <a:r>
              <a:rPr lang="en-US" sz="2000" i="1" dirty="0" smtClean="0">
                <a:solidFill>
                  <a:srgbClr val="FFFFCC"/>
                </a:solidFill>
                <a:latin typeface="Times New Roman" pitchFamily="18" charset="0"/>
                <a:cs typeface="Times New Roman" pitchFamily="18" charset="0"/>
              </a:rPr>
              <a:t>transverse spin</a:t>
            </a:r>
            <a:endParaRPr lang="en-US" sz="2000" i="1" dirty="0">
              <a:solidFill>
                <a:srgbClr val="FFFFCC"/>
              </a:solidFill>
              <a:latin typeface="Times New Roman" pitchFamily="18" charset="0"/>
              <a:cs typeface="Times New Roman" pitchFamily="18" charset="0"/>
            </a:endParaRPr>
          </a:p>
          <a:p>
            <a:pPr algn="l" eaLnBrk="1" hangingPunct="1">
              <a:spcBef>
                <a:spcPct val="50000"/>
              </a:spcBef>
            </a:pPr>
            <a:r>
              <a:rPr lang="en-US" sz="2000" dirty="0">
                <a:solidFill>
                  <a:srgbClr val="FFFFCC"/>
                </a:solidFill>
                <a:latin typeface="Times New Roman" pitchFamily="18" charset="0"/>
                <a:cs typeface="Times New Roman" pitchFamily="18" charset="0"/>
              </a:rPr>
              <a:t> </a:t>
            </a:r>
          </a:p>
          <a:p>
            <a:pPr algn="l" eaLnBrk="1" hangingPunct="1">
              <a:spcBef>
                <a:spcPct val="50000"/>
              </a:spcBef>
            </a:pPr>
            <a:r>
              <a:rPr lang="en-US" sz="2000" dirty="0" smtClean="0">
                <a:solidFill>
                  <a:srgbClr val="FFFFCC"/>
                </a:solidFill>
                <a:latin typeface="Times New Roman" pitchFamily="18" charset="0"/>
                <a:cs typeface="Times New Roman" pitchFamily="18" charset="0"/>
              </a:rPr>
              <a:t>“Sivers” </a:t>
            </a:r>
            <a:r>
              <a:rPr lang="en-US" sz="2000" dirty="0" err="1" smtClean="0">
                <a:solidFill>
                  <a:srgbClr val="FFFFCC"/>
                </a:solidFill>
                <a:latin typeface="Times New Roman" pitchFamily="18" charset="0"/>
                <a:cs typeface="Times New Roman" pitchFamily="18" charset="0"/>
              </a:rPr>
              <a:t>pdf</a:t>
            </a:r>
            <a:r>
              <a:rPr lang="en-US" sz="2000" dirty="0" smtClean="0">
                <a:solidFill>
                  <a:srgbClr val="FFFFCC"/>
                </a:solidFill>
                <a:latin typeface="Times New Roman" pitchFamily="18" charset="0"/>
                <a:cs typeface="Times New Roman" pitchFamily="18" charset="0"/>
              </a:rPr>
              <a:t>:    </a:t>
            </a:r>
          </a:p>
          <a:p>
            <a:pPr algn="l" eaLnBrk="1" hangingPunct="1">
              <a:spcBef>
                <a:spcPct val="50000"/>
              </a:spcBef>
            </a:pPr>
            <a:r>
              <a:rPr lang="en-US" sz="2000" dirty="0" smtClean="0">
                <a:solidFill>
                  <a:srgbClr val="FFFFCC"/>
                </a:solidFill>
                <a:latin typeface="Times New Roman" pitchFamily="18" charset="0"/>
                <a:cs typeface="Times New Roman" pitchFamily="18" charset="0"/>
              </a:rPr>
              <a:t>Correlates </a:t>
            </a:r>
            <a:r>
              <a:rPr lang="en-US" sz="2000" i="1" dirty="0" smtClean="0">
                <a:solidFill>
                  <a:srgbClr val="FFFFCC"/>
                </a:solidFill>
                <a:latin typeface="Times New Roman" pitchFamily="18" charset="0"/>
                <a:cs typeface="Times New Roman" pitchFamily="18" charset="0"/>
              </a:rPr>
              <a:t>proton transverse spin</a:t>
            </a:r>
            <a:r>
              <a:rPr lang="en-US" sz="2000" dirty="0" smtClean="0">
                <a:solidFill>
                  <a:srgbClr val="FFFFCC"/>
                </a:solidFill>
                <a:latin typeface="Times New Roman" pitchFamily="18" charset="0"/>
                <a:cs typeface="Times New Roman" pitchFamily="18" charset="0"/>
              </a:rPr>
              <a:t> </a:t>
            </a:r>
            <a:r>
              <a:rPr lang="en-US" sz="2000" dirty="0">
                <a:solidFill>
                  <a:srgbClr val="FFFFCC"/>
                </a:solidFill>
                <a:latin typeface="Times New Roman" pitchFamily="18" charset="0"/>
                <a:cs typeface="Times New Roman" pitchFamily="18" charset="0"/>
              </a:rPr>
              <a:t>and </a:t>
            </a:r>
            <a:r>
              <a:rPr lang="en-US" sz="2000" i="1" dirty="0">
                <a:solidFill>
                  <a:srgbClr val="FFFFCC"/>
                </a:solidFill>
                <a:latin typeface="Times New Roman" pitchFamily="18" charset="0"/>
                <a:cs typeface="Times New Roman" pitchFamily="18" charset="0"/>
              </a:rPr>
              <a:t>quark transverse momentum</a:t>
            </a:r>
          </a:p>
          <a:p>
            <a:pPr algn="l" eaLnBrk="1" hangingPunct="1">
              <a:spcBef>
                <a:spcPct val="50000"/>
              </a:spcBef>
            </a:pPr>
            <a:endParaRPr lang="en-US" sz="2000" dirty="0">
              <a:solidFill>
                <a:srgbClr val="FFFFCC"/>
              </a:solidFill>
              <a:latin typeface="Times New Roman" pitchFamily="18" charset="0"/>
              <a:cs typeface="Times New Roman" pitchFamily="18" charset="0"/>
            </a:endParaRPr>
          </a:p>
          <a:p>
            <a:pPr algn="l" eaLnBrk="1" hangingPunct="1">
              <a:spcBef>
                <a:spcPct val="50000"/>
              </a:spcBef>
            </a:pPr>
            <a:r>
              <a:rPr lang="en-US" sz="2000" dirty="0" smtClean="0">
                <a:solidFill>
                  <a:srgbClr val="FFFFCC"/>
                </a:solidFill>
                <a:latin typeface="Times New Roman" pitchFamily="18" charset="0"/>
                <a:cs typeface="Times New Roman" pitchFamily="18" charset="0"/>
              </a:rPr>
              <a:t>“Boer-Mulders” </a:t>
            </a:r>
            <a:r>
              <a:rPr lang="en-US" sz="2000" dirty="0" err="1" smtClean="0">
                <a:solidFill>
                  <a:srgbClr val="FFFFCC"/>
                </a:solidFill>
                <a:latin typeface="Times New Roman" pitchFamily="18" charset="0"/>
                <a:cs typeface="Times New Roman" pitchFamily="18" charset="0"/>
              </a:rPr>
              <a:t>pdf</a:t>
            </a:r>
            <a:r>
              <a:rPr lang="en-US" sz="2000" dirty="0" smtClean="0">
                <a:solidFill>
                  <a:srgbClr val="FFFFCC"/>
                </a:solidFill>
                <a:latin typeface="Times New Roman" pitchFamily="18" charset="0"/>
                <a:cs typeface="Times New Roman" pitchFamily="18" charset="0"/>
              </a:rPr>
              <a:t>:    </a:t>
            </a:r>
          </a:p>
          <a:p>
            <a:pPr algn="l" eaLnBrk="1" hangingPunct="1">
              <a:spcBef>
                <a:spcPct val="50000"/>
              </a:spcBef>
            </a:pPr>
            <a:r>
              <a:rPr lang="en-US" sz="2000" dirty="0" smtClean="0">
                <a:solidFill>
                  <a:srgbClr val="FFFFCC"/>
                </a:solidFill>
                <a:latin typeface="Times New Roman" pitchFamily="18" charset="0"/>
                <a:cs typeface="Times New Roman" pitchFamily="18" charset="0"/>
              </a:rPr>
              <a:t>Correlates </a:t>
            </a:r>
            <a:r>
              <a:rPr lang="en-US" sz="2000" i="1" dirty="0" smtClean="0">
                <a:solidFill>
                  <a:srgbClr val="FFFFCC"/>
                </a:solidFill>
                <a:latin typeface="Times New Roman" pitchFamily="18" charset="0"/>
                <a:cs typeface="Times New Roman" pitchFamily="18" charset="0"/>
              </a:rPr>
              <a:t>quark transverse spin </a:t>
            </a:r>
            <a:r>
              <a:rPr lang="en-US" sz="2000" dirty="0">
                <a:solidFill>
                  <a:srgbClr val="FFFFCC"/>
                </a:solidFill>
                <a:latin typeface="Times New Roman" pitchFamily="18" charset="0"/>
                <a:cs typeface="Times New Roman" pitchFamily="18" charset="0"/>
              </a:rPr>
              <a:t>and</a:t>
            </a:r>
            <a:r>
              <a:rPr lang="en-US" sz="2000" i="1" dirty="0">
                <a:solidFill>
                  <a:srgbClr val="FFFFCC"/>
                </a:solidFill>
                <a:latin typeface="Times New Roman" pitchFamily="18" charset="0"/>
                <a:cs typeface="Times New Roman" pitchFamily="18" charset="0"/>
              </a:rPr>
              <a:t> quark transverse momentum</a:t>
            </a:r>
          </a:p>
        </p:txBody>
      </p:sp>
      <p:sp>
        <p:nvSpPr>
          <p:cNvPr id="1453071" name="Rectangle 15"/>
          <p:cNvSpPr>
            <a:spLocks noGrp="1" noChangeArrowheads="1"/>
          </p:cNvSpPr>
          <p:nvPr>
            <p:ph type="title" sz="quarter"/>
          </p:nvPr>
        </p:nvSpPr>
        <p:spPr>
          <a:xfrm>
            <a:off x="347663" y="152400"/>
            <a:ext cx="8678862" cy="914400"/>
          </a:xfrm>
          <a:noFill/>
          <a:ln/>
        </p:spPr>
        <p:txBody>
          <a:bodyPr>
            <a:noAutofit/>
          </a:bodyPr>
          <a:lstStyle/>
          <a:p>
            <a:r>
              <a:rPr lang="en-US" sz="4000" dirty="0" smtClean="0"/>
              <a:t>Spin-momentum correlations and </a:t>
            </a:r>
            <a:br>
              <a:rPr lang="en-US" sz="4000" dirty="0" smtClean="0"/>
            </a:br>
            <a:r>
              <a:rPr lang="en-US" sz="4000" dirty="0" smtClean="0"/>
              <a:t>the proton as a QCD “laboratory”</a:t>
            </a:r>
            <a:endParaRPr lang="en-US" sz="4000" dirty="0"/>
          </a:p>
        </p:txBody>
      </p:sp>
      <p:sp>
        <p:nvSpPr>
          <p:cNvPr id="12" name="Footer Placeholder 11"/>
          <p:cNvSpPr>
            <a:spLocks noGrp="1"/>
          </p:cNvSpPr>
          <p:nvPr>
            <p:ph type="ftr" sz="quarter" idx="11"/>
          </p:nvPr>
        </p:nvSpPr>
        <p:spPr/>
        <p:txBody>
          <a:bodyPr/>
          <a:lstStyle/>
          <a:p>
            <a:r>
              <a:rPr lang="en-US" smtClean="0"/>
              <a:t>C. Aidala, Wayne State, January 30, 2013</a:t>
            </a:r>
            <a:endParaRPr lang="en-US"/>
          </a:p>
        </p:txBody>
      </p:sp>
      <p:sp>
        <p:nvSpPr>
          <p:cNvPr id="11" name="Slide Number Placeholder 10"/>
          <p:cNvSpPr>
            <a:spLocks noGrp="1"/>
          </p:cNvSpPr>
          <p:nvPr>
            <p:ph type="sldNum" sz="quarter" idx="12"/>
          </p:nvPr>
        </p:nvSpPr>
        <p:spPr/>
        <p:txBody>
          <a:bodyPr/>
          <a:lstStyle/>
          <a:p>
            <a:fld id="{BECE729D-4A9E-497C-A7DB-296958F94F75}" type="slidenum">
              <a:rPr lang="en-US" smtClean="0"/>
              <a:pPr/>
              <a:t>41</a:t>
            </a:fld>
            <a:endParaRPr lang="en-US"/>
          </a:p>
        </p:txBody>
      </p:sp>
      <p:sp>
        <p:nvSpPr>
          <p:cNvPr id="13" name="Text Box 34"/>
          <p:cNvSpPr txBox="1">
            <a:spLocks noChangeArrowheads="1"/>
          </p:cNvSpPr>
          <p:nvPr/>
        </p:nvSpPr>
        <p:spPr bwMode="auto">
          <a:xfrm>
            <a:off x="2362200" y="2590800"/>
            <a:ext cx="3048000" cy="523220"/>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800" i="1" dirty="0" smtClean="0">
                <a:solidFill>
                  <a:schemeClr val="tx1"/>
                </a:solidFill>
                <a:latin typeface="Times New Roman" pitchFamily="18" charset="0"/>
                <a:cs typeface="Times New Roman" pitchFamily="18" charset="0"/>
              </a:rPr>
              <a:t>S</a:t>
            </a:r>
            <a:r>
              <a:rPr lang="en-US" sz="2800" i="1" baseline="-25000" dirty="0" smtClean="0">
                <a:solidFill>
                  <a:schemeClr val="tx1"/>
                </a:solidFill>
                <a:latin typeface="Times New Roman" pitchFamily="18" charset="0"/>
                <a:cs typeface="Times New Roman" pitchFamily="18" charset="0"/>
              </a:rPr>
              <a:t>p</a:t>
            </a:r>
            <a:r>
              <a:rPr lang="en-US" sz="2800" i="1" dirty="0" smtClean="0">
                <a:solidFill>
                  <a:schemeClr val="tx1"/>
                </a:solidFill>
                <a:latin typeface="Times New Roman" pitchFamily="18" charset="0"/>
                <a:cs typeface="Times New Roman" pitchFamily="18" charset="0"/>
              </a:rPr>
              <a:t>-S</a:t>
            </a:r>
            <a:r>
              <a:rPr lang="en-US" sz="2800" i="1" baseline="-25000" dirty="0" smtClean="0">
                <a:solidFill>
                  <a:schemeClr val="tx1"/>
                </a:solidFill>
                <a:latin typeface="Times New Roman" pitchFamily="18" charset="0"/>
                <a:cs typeface="Times New Roman" pitchFamily="18" charset="0"/>
              </a:rPr>
              <a:t>q</a:t>
            </a:r>
            <a:r>
              <a:rPr lang="en-US" sz="2800" i="1" dirty="0" smtClean="0">
                <a:solidFill>
                  <a:schemeClr val="tx1"/>
                </a:solidFill>
                <a:latin typeface="Times New Roman" pitchFamily="18" charset="0"/>
                <a:cs typeface="Times New Roman" pitchFamily="18" charset="0"/>
              </a:rPr>
              <a:t> coupling</a:t>
            </a:r>
          </a:p>
        </p:txBody>
      </p:sp>
      <p:sp>
        <p:nvSpPr>
          <p:cNvPr id="14" name="Text Box 34"/>
          <p:cNvSpPr txBox="1">
            <a:spLocks noChangeArrowheads="1"/>
          </p:cNvSpPr>
          <p:nvPr/>
        </p:nvSpPr>
        <p:spPr bwMode="auto">
          <a:xfrm>
            <a:off x="2362200" y="3972580"/>
            <a:ext cx="3048000" cy="523220"/>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800" i="1" dirty="0" smtClean="0">
                <a:solidFill>
                  <a:schemeClr val="tx1"/>
                </a:solidFill>
                <a:latin typeface="Times New Roman" pitchFamily="18" charset="0"/>
                <a:cs typeface="Times New Roman" pitchFamily="18" charset="0"/>
              </a:rPr>
              <a:t>S</a:t>
            </a:r>
            <a:r>
              <a:rPr lang="en-US" sz="2800" i="1" baseline="-25000" dirty="0" smtClean="0">
                <a:solidFill>
                  <a:schemeClr val="tx1"/>
                </a:solidFill>
                <a:latin typeface="Times New Roman" pitchFamily="18" charset="0"/>
                <a:cs typeface="Times New Roman" pitchFamily="18" charset="0"/>
              </a:rPr>
              <a:t>p</a:t>
            </a:r>
            <a:r>
              <a:rPr lang="en-US" sz="2800" i="1" dirty="0" smtClean="0">
                <a:solidFill>
                  <a:schemeClr val="tx1"/>
                </a:solidFill>
                <a:latin typeface="Times New Roman" pitchFamily="18" charset="0"/>
                <a:cs typeface="Times New Roman" pitchFamily="18" charset="0"/>
              </a:rPr>
              <a:t>-</a:t>
            </a:r>
            <a:r>
              <a:rPr lang="en-US" sz="2800" i="1" dirty="0" err="1" smtClean="0">
                <a:solidFill>
                  <a:schemeClr val="tx1"/>
                </a:solidFill>
                <a:latin typeface="Times New Roman" pitchFamily="18" charset="0"/>
                <a:cs typeface="Times New Roman" pitchFamily="18" charset="0"/>
              </a:rPr>
              <a:t>L</a:t>
            </a:r>
            <a:r>
              <a:rPr lang="en-US" sz="2800" i="1" baseline="-25000" dirty="0" err="1" smtClean="0">
                <a:solidFill>
                  <a:schemeClr val="tx1"/>
                </a:solidFill>
                <a:latin typeface="Times New Roman" pitchFamily="18" charset="0"/>
                <a:cs typeface="Times New Roman" pitchFamily="18" charset="0"/>
              </a:rPr>
              <a:t>q</a:t>
            </a:r>
            <a:r>
              <a:rPr lang="en-US" sz="2800" i="1" dirty="0" smtClean="0">
                <a:solidFill>
                  <a:schemeClr val="tx1"/>
                </a:solidFill>
                <a:latin typeface="Times New Roman" pitchFamily="18" charset="0"/>
                <a:cs typeface="Times New Roman" pitchFamily="18" charset="0"/>
              </a:rPr>
              <a:t> coupling</a:t>
            </a:r>
          </a:p>
        </p:txBody>
      </p:sp>
      <p:sp>
        <p:nvSpPr>
          <p:cNvPr id="15" name="Text Box 34"/>
          <p:cNvSpPr txBox="1">
            <a:spLocks noChangeArrowheads="1"/>
          </p:cNvSpPr>
          <p:nvPr/>
        </p:nvSpPr>
        <p:spPr bwMode="auto">
          <a:xfrm>
            <a:off x="2362200" y="5334000"/>
            <a:ext cx="3048000" cy="523220"/>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800" i="1" dirty="0" smtClean="0">
                <a:solidFill>
                  <a:schemeClr val="tx1"/>
                </a:solidFill>
                <a:latin typeface="Times New Roman" pitchFamily="18" charset="0"/>
                <a:cs typeface="Times New Roman" pitchFamily="18" charset="0"/>
              </a:rPr>
              <a:t>S</a:t>
            </a:r>
            <a:r>
              <a:rPr lang="en-US" sz="2800" i="1" baseline="-25000" dirty="0" smtClean="0">
                <a:solidFill>
                  <a:schemeClr val="tx1"/>
                </a:solidFill>
                <a:latin typeface="Times New Roman" pitchFamily="18" charset="0"/>
                <a:cs typeface="Times New Roman" pitchFamily="18" charset="0"/>
              </a:rPr>
              <a:t>q</a:t>
            </a:r>
            <a:r>
              <a:rPr lang="en-US" sz="2800" i="1" dirty="0" smtClean="0">
                <a:solidFill>
                  <a:schemeClr val="tx1"/>
                </a:solidFill>
                <a:latin typeface="Times New Roman" pitchFamily="18" charset="0"/>
                <a:cs typeface="Times New Roman" pitchFamily="18" charset="0"/>
              </a:rPr>
              <a:t>-</a:t>
            </a:r>
            <a:r>
              <a:rPr lang="en-US" sz="2800" i="1" dirty="0" err="1" smtClean="0">
                <a:solidFill>
                  <a:schemeClr val="tx1"/>
                </a:solidFill>
                <a:latin typeface="Times New Roman" pitchFamily="18" charset="0"/>
                <a:cs typeface="Times New Roman" pitchFamily="18" charset="0"/>
              </a:rPr>
              <a:t>L</a:t>
            </a:r>
            <a:r>
              <a:rPr lang="en-US" sz="2800" i="1" baseline="-25000" dirty="0" err="1" smtClean="0">
                <a:solidFill>
                  <a:schemeClr val="tx1"/>
                </a:solidFill>
                <a:latin typeface="Times New Roman" pitchFamily="18" charset="0"/>
                <a:cs typeface="Times New Roman" pitchFamily="18" charset="0"/>
              </a:rPr>
              <a:t>q</a:t>
            </a:r>
            <a:r>
              <a:rPr lang="en-US" sz="2800" i="1" dirty="0" smtClean="0">
                <a:solidFill>
                  <a:schemeClr val="tx1"/>
                </a:solidFill>
                <a:latin typeface="Times New Roman" pitchFamily="18" charset="0"/>
                <a:cs typeface="Times New Roman" pitchFamily="18" charset="0"/>
              </a:rPr>
              <a:t> coupling</a:t>
            </a:r>
          </a:p>
        </p:txBody>
      </p:sp>
      <p:pic>
        <p:nvPicPr>
          <p:cNvPr id="9" name="Picture 2"/>
          <p:cNvPicPr>
            <a:picLocks noChangeAspect="1" noChangeArrowheads="1"/>
          </p:cNvPicPr>
          <p:nvPr/>
        </p:nvPicPr>
        <p:blipFill>
          <a:blip r:embed="rId3" cstate="print"/>
          <a:srcRect t="57500" r="78069" b="25000"/>
          <a:stretch>
            <a:fillRect/>
          </a:stretch>
        </p:blipFill>
        <p:spPr bwMode="auto">
          <a:xfrm>
            <a:off x="5564554" y="2897504"/>
            <a:ext cx="1952352" cy="760096"/>
          </a:xfrm>
          <a:prstGeom prst="rect">
            <a:avLst/>
          </a:prstGeom>
          <a:noFill/>
          <a:ln w="9525">
            <a:noFill/>
            <a:miter lim="800000"/>
            <a:headEnd/>
            <a:tailEnd/>
          </a:ln>
        </p:spPr>
      </p:pic>
      <p:grpSp>
        <p:nvGrpSpPr>
          <p:cNvPr id="10" name="Group 9"/>
          <p:cNvGrpSpPr/>
          <p:nvPr/>
        </p:nvGrpSpPr>
        <p:grpSpPr>
          <a:xfrm>
            <a:off x="5562600" y="1524000"/>
            <a:ext cx="1956816" cy="758952"/>
            <a:chOff x="609600" y="1981200"/>
            <a:chExt cx="1956816" cy="758952"/>
          </a:xfrm>
        </p:grpSpPr>
        <p:sp>
          <p:nvSpPr>
            <p:cNvPr id="16" name="Rectangle 15"/>
            <p:cNvSpPr/>
            <p:nvPr/>
          </p:nvSpPr>
          <p:spPr>
            <a:xfrm>
              <a:off x="609600" y="1981200"/>
              <a:ext cx="1956816" cy="758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p:cNvPicPr>
              <a:picLocks noChangeAspect="1" noChangeArrowheads="1"/>
            </p:cNvPicPr>
            <p:nvPr/>
          </p:nvPicPr>
          <p:blipFill>
            <a:blip r:embed="rId3" cstate="print"/>
            <a:srcRect t="41250" r="78069" b="45000"/>
            <a:stretch>
              <a:fillRect/>
            </a:stretch>
          </p:blipFill>
          <p:spPr bwMode="auto">
            <a:xfrm>
              <a:off x="609600" y="1981200"/>
              <a:ext cx="1952352" cy="597218"/>
            </a:xfrm>
            <a:prstGeom prst="rect">
              <a:avLst/>
            </a:prstGeom>
            <a:noFill/>
            <a:ln w="9525">
              <a:noFill/>
              <a:miter lim="800000"/>
              <a:headEnd/>
              <a:tailEnd/>
            </a:ln>
          </p:spPr>
        </p:pic>
      </p:grpSp>
      <p:grpSp>
        <p:nvGrpSpPr>
          <p:cNvPr id="18" name="Group 17"/>
          <p:cNvGrpSpPr/>
          <p:nvPr/>
        </p:nvGrpSpPr>
        <p:grpSpPr>
          <a:xfrm>
            <a:off x="5562600" y="4292660"/>
            <a:ext cx="1956816" cy="758952"/>
            <a:chOff x="5181600" y="4521926"/>
            <a:chExt cx="1956816" cy="758952"/>
          </a:xfrm>
        </p:grpSpPr>
        <p:sp>
          <p:nvSpPr>
            <p:cNvPr id="19" name="Rectangle 18"/>
            <p:cNvSpPr/>
            <p:nvPr/>
          </p:nvSpPr>
          <p:spPr>
            <a:xfrm>
              <a:off x="5181600" y="4521926"/>
              <a:ext cx="1956816" cy="758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p:cNvPicPr>
              <a:picLocks noChangeAspect="1" noChangeArrowheads="1"/>
            </p:cNvPicPr>
            <p:nvPr/>
          </p:nvPicPr>
          <p:blipFill>
            <a:blip r:embed="rId3" cstate="print"/>
            <a:srcRect t="75000" r="78069" b="15000"/>
            <a:stretch>
              <a:fillRect/>
            </a:stretch>
          </p:blipFill>
          <p:spPr bwMode="auto">
            <a:xfrm>
              <a:off x="5181600" y="4747259"/>
              <a:ext cx="1952352" cy="434341"/>
            </a:xfrm>
            <a:prstGeom prst="rect">
              <a:avLst/>
            </a:prstGeom>
            <a:noFill/>
            <a:ln w="9525">
              <a:noFill/>
              <a:miter lim="800000"/>
              <a:headEnd/>
              <a:tailEnd/>
            </a:ln>
          </p:spPr>
        </p:pic>
      </p:grpSp>
    </p:spTree>
    <p:extLst>
      <p:ext uri="{BB962C8B-B14F-4D97-AF65-F5344CB8AC3E}">
        <p14:creationId xmlns:p14="http://schemas.microsoft.com/office/powerpoint/2010/main" val="113327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Summary and outlook</a:t>
            </a:r>
            <a:endParaRPr lang="en-US" dirty="0"/>
          </a:p>
        </p:txBody>
      </p:sp>
      <p:sp>
        <p:nvSpPr>
          <p:cNvPr id="5" name="Content Placeholder 4"/>
          <p:cNvSpPr>
            <a:spLocks noGrp="1"/>
          </p:cNvSpPr>
          <p:nvPr>
            <p:ph idx="1"/>
          </p:nvPr>
        </p:nvSpPr>
        <p:spPr>
          <a:xfrm>
            <a:off x="457200" y="1143000"/>
            <a:ext cx="8229600" cy="4525963"/>
          </a:xfrm>
        </p:spPr>
        <p:txBody>
          <a:bodyPr>
            <a:normAutofit lnSpcReduction="10000"/>
          </a:bodyPr>
          <a:lstStyle/>
          <a:p>
            <a:r>
              <a:rPr lang="en-US" dirty="0" smtClean="0"/>
              <a:t>We still have a ways to go from the quarks and gluons of QCD to full descriptions of the protons and nuclei of the world around us!</a:t>
            </a:r>
          </a:p>
          <a:p>
            <a:r>
              <a:rPr lang="en-US" dirty="0" smtClean="0"/>
              <a:t>The proton as the simplest QCD bound state provides a QCD “laboratory” analogous to the atom’s role in the development of QED</a:t>
            </a:r>
          </a:p>
          <a:p>
            <a:r>
              <a:rPr lang="en-US" b="1" i="1" dirty="0"/>
              <a:t>As the various subfields in QCD mature, the power they have to strengthen and inform one another is ever increasing! </a:t>
            </a:r>
          </a:p>
          <a:p>
            <a:endParaRPr lang="en-US" dirty="0" smtClean="0"/>
          </a:p>
          <a:p>
            <a:endParaRPr lang="en-US" dirty="0"/>
          </a:p>
        </p:txBody>
      </p:sp>
      <p:sp>
        <p:nvSpPr>
          <p:cNvPr id="2" name="Footer Placeholder 1"/>
          <p:cNvSpPr>
            <a:spLocks noGrp="1"/>
          </p:cNvSpPr>
          <p:nvPr>
            <p:ph type="ftr" sz="quarter" idx="11"/>
          </p:nvPr>
        </p:nvSpPr>
        <p:spPr/>
        <p:txBody>
          <a:bodyPr/>
          <a:lstStyle/>
          <a:p>
            <a:r>
              <a:rPr lang="en-US" smtClean="0"/>
              <a:t>C. Aidala, Wayne State, January 30, 2013</a:t>
            </a:r>
            <a:endParaRPr lang="en-US"/>
          </a:p>
        </p:txBody>
      </p:sp>
      <p:sp>
        <p:nvSpPr>
          <p:cNvPr id="3" name="Slide Number Placeholder 2"/>
          <p:cNvSpPr>
            <a:spLocks noGrp="1"/>
          </p:cNvSpPr>
          <p:nvPr>
            <p:ph type="sldNum" sz="quarter" idx="12"/>
          </p:nvPr>
        </p:nvSpPr>
        <p:spPr/>
        <p:txBody>
          <a:bodyPr/>
          <a:lstStyle/>
          <a:p>
            <a:fld id="{B6F15528-21DE-4FAA-801E-634DDDAF4B2B}" type="slidenum">
              <a:rPr lang="en-US" smtClean="0"/>
              <a:pPr/>
              <a:t>42</a:t>
            </a:fld>
            <a:endParaRPr lang="en-US"/>
          </a:p>
        </p:txBody>
      </p:sp>
      <p:sp>
        <p:nvSpPr>
          <p:cNvPr id="7" name="Rectangle 6"/>
          <p:cNvSpPr/>
          <p:nvPr/>
        </p:nvSpPr>
        <p:spPr>
          <a:xfrm>
            <a:off x="609600" y="1654076"/>
            <a:ext cx="7924800" cy="2308324"/>
          </a:xfrm>
          <a:prstGeom prst="rect">
            <a:avLst/>
          </a:prstGeom>
          <a:solidFill>
            <a:srgbClr val="00FFFF"/>
          </a:solidFill>
          <a:ln>
            <a:solidFill>
              <a:schemeClr val="tx1"/>
            </a:solidFill>
          </a:ln>
        </p:spPr>
        <p:txBody>
          <a:bodyPr wrap="square">
            <a:spAutoFit/>
          </a:bodyPr>
          <a:lstStyle/>
          <a:p>
            <a:pPr>
              <a:lnSpc>
                <a:spcPct val="90000"/>
              </a:lnSpc>
            </a:pPr>
            <a:r>
              <a:rPr lang="en-US" sz="3200" i="1" dirty="0" smtClean="0">
                <a:solidFill>
                  <a:schemeClr val="tx1"/>
                </a:solidFill>
              </a:rPr>
              <a:t>There’s a large and diverse community of people—at RHIC and complementary facilities—driven to continue coaxing the secrets out of one of the most fundamental building blocks of the world around us. </a:t>
            </a:r>
          </a:p>
        </p:txBody>
      </p:sp>
    </p:spTree>
    <p:extLst>
      <p:ext uri="{BB962C8B-B14F-4D97-AF65-F5344CB8AC3E}">
        <p14:creationId xmlns:p14="http://schemas.microsoft.com/office/powerpoint/2010/main" val="4571689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C. Aidala, Wayne State, January 30, 2013</a:t>
            </a:r>
            <a:endParaRPr lang="en-US"/>
          </a:p>
        </p:txBody>
      </p:sp>
      <p:sp>
        <p:nvSpPr>
          <p:cNvPr id="132100" name="Rectangle 4"/>
          <p:cNvSpPr>
            <a:spLocks noGrp="1" noChangeArrowheads="1"/>
          </p:cNvSpPr>
          <p:nvPr>
            <p:ph type="title"/>
          </p:nvPr>
        </p:nvSpPr>
        <p:spPr/>
        <p:txBody>
          <a:bodyPr/>
          <a:lstStyle/>
          <a:p>
            <a:r>
              <a:rPr lang="en-US"/>
              <a:t>Additional Material</a:t>
            </a:r>
          </a:p>
        </p:txBody>
      </p:sp>
      <p:sp>
        <p:nvSpPr>
          <p:cNvPr id="6" name="Slide Number Placeholder 5"/>
          <p:cNvSpPr>
            <a:spLocks noGrp="1"/>
          </p:cNvSpPr>
          <p:nvPr>
            <p:ph type="sldNum" sz="quarter" idx="12"/>
          </p:nvPr>
        </p:nvSpPr>
        <p:spPr/>
        <p:txBody>
          <a:bodyPr/>
          <a:lstStyle/>
          <a:p>
            <a:fld id="{CC80A51C-0834-4D37-9F6C-E61A03BDE5A5}" type="slidenum">
              <a:rPr lang="en-US" smtClean="0"/>
              <a:pPr/>
              <a:t>43</a:t>
            </a:fld>
            <a:endParaRPr lang="en-US"/>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ooter Placeholder 2"/>
          <p:cNvSpPr>
            <a:spLocks noGrp="1"/>
          </p:cNvSpPr>
          <p:nvPr>
            <p:ph type="ftr" sz="quarter" idx="11"/>
          </p:nvPr>
        </p:nvSpPr>
        <p:spPr/>
        <p:txBody>
          <a:bodyPr/>
          <a:lstStyle/>
          <a:p>
            <a:r>
              <a:rPr lang="en-US" smtClean="0"/>
              <a:t>C. Aidala, Wayne State, January 30, 2013</a:t>
            </a:r>
            <a:endParaRPr lang="en-US"/>
          </a:p>
        </p:txBody>
      </p:sp>
      <p:sp>
        <p:nvSpPr>
          <p:cNvPr id="1457154" name="Rectangle 2"/>
          <p:cNvSpPr>
            <a:spLocks noChangeArrowheads="1"/>
          </p:cNvSpPr>
          <p:nvPr/>
        </p:nvSpPr>
        <p:spPr bwMode="auto">
          <a:xfrm>
            <a:off x="5703888" y="76200"/>
            <a:ext cx="3287712" cy="2209800"/>
          </a:xfrm>
          <a:prstGeom prst="rect">
            <a:avLst/>
          </a:prstGeom>
          <a:solidFill>
            <a:schemeClr val="bg1"/>
          </a:solidFill>
          <a:ln w="9525">
            <a:noFill/>
            <a:miter lim="800000"/>
            <a:headEnd/>
            <a:tailEnd/>
          </a:ln>
          <a:effectLst/>
        </p:spPr>
        <p:txBody>
          <a:bodyPr wrap="none" anchor="ctr"/>
          <a:lstStyle/>
          <a:p>
            <a:endParaRPr lang="en-US"/>
          </a:p>
        </p:txBody>
      </p:sp>
      <p:pic>
        <p:nvPicPr>
          <p:cNvPr id="1457155" name="Picture 3"/>
          <p:cNvPicPr>
            <a:picLocks noChangeAspect="1" noChangeArrowheads="1"/>
          </p:cNvPicPr>
          <p:nvPr/>
        </p:nvPicPr>
        <p:blipFill>
          <a:blip r:embed="rId3" cstate="print"/>
          <a:srcRect/>
          <a:stretch>
            <a:fillRect/>
          </a:stretch>
        </p:blipFill>
        <p:spPr bwMode="auto">
          <a:xfrm>
            <a:off x="6137275" y="152400"/>
            <a:ext cx="2854325" cy="1981200"/>
          </a:xfrm>
          <a:prstGeom prst="rect">
            <a:avLst/>
          </a:prstGeom>
          <a:noFill/>
          <a:ln w="9525">
            <a:noFill/>
            <a:miter lim="800000"/>
            <a:headEnd/>
            <a:tailEnd/>
          </a:ln>
          <a:effectLst/>
        </p:spPr>
      </p:pic>
      <p:sp>
        <p:nvSpPr>
          <p:cNvPr id="1457156" name="Rectangle 4"/>
          <p:cNvSpPr>
            <a:spLocks noChangeArrowheads="1"/>
          </p:cNvSpPr>
          <p:nvPr/>
        </p:nvSpPr>
        <p:spPr bwMode="auto">
          <a:xfrm>
            <a:off x="5703888" y="4572000"/>
            <a:ext cx="3354387" cy="2209800"/>
          </a:xfrm>
          <a:prstGeom prst="rect">
            <a:avLst/>
          </a:prstGeom>
          <a:solidFill>
            <a:schemeClr val="bg1"/>
          </a:solidFill>
          <a:ln w="9525">
            <a:noFill/>
            <a:miter lim="800000"/>
            <a:headEnd/>
            <a:tailEnd/>
          </a:ln>
          <a:effectLst/>
        </p:spPr>
        <p:txBody>
          <a:bodyPr wrap="none" anchor="ctr"/>
          <a:lstStyle/>
          <a:p>
            <a:endParaRPr lang="en-US"/>
          </a:p>
        </p:txBody>
      </p:sp>
      <p:pic>
        <p:nvPicPr>
          <p:cNvPr id="1457157" name="Picture 5" descr="pi_feng"/>
          <p:cNvPicPr>
            <a:picLocks noChangeAspect="1" noChangeArrowheads="1"/>
          </p:cNvPicPr>
          <p:nvPr/>
        </p:nvPicPr>
        <p:blipFill>
          <a:blip r:embed="rId4" cstate="print"/>
          <a:srcRect/>
          <a:stretch>
            <a:fillRect/>
          </a:stretch>
        </p:blipFill>
        <p:spPr bwMode="auto">
          <a:xfrm>
            <a:off x="152400" y="130175"/>
            <a:ext cx="3200400" cy="2155825"/>
          </a:xfrm>
          <a:prstGeom prst="rect">
            <a:avLst/>
          </a:prstGeom>
          <a:noFill/>
        </p:spPr>
      </p:pic>
      <p:pic>
        <p:nvPicPr>
          <p:cNvPr id="1457158" name="Picture 6" descr="k_feng"/>
          <p:cNvPicPr>
            <a:picLocks noChangeAspect="1" noChangeArrowheads="1"/>
          </p:cNvPicPr>
          <p:nvPr/>
        </p:nvPicPr>
        <p:blipFill>
          <a:blip r:embed="rId5" cstate="print"/>
          <a:srcRect/>
          <a:stretch>
            <a:fillRect/>
          </a:stretch>
        </p:blipFill>
        <p:spPr bwMode="auto">
          <a:xfrm>
            <a:off x="152400" y="2362200"/>
            <a:ext cx="3200400" cy="2157413"/>
          </a:xfrm>
          <a:prstGeom prst="rect">
            <a:avLst/>
          </a:prstGeom>
          <a:noFill/>
        </p:spPr>
      </p:pic>
      <p:pic>
        <p:nvPicPr>
          <p:cNvPr id="1457159" name="Picture 7" descr="p"/>
          <p:cNvPicPr>
            <a:picLocks noChangeAspect="1" noChangeArrowheads="1"/>
          </p:cNvPicPr>
          <p:nvPr/>
        </p:nvPicPr>
        <p:blipFill>
          <a:blip r:embed="rId6" cstate="print"/>
          <a:srcRect/>
          <a:stretch>
            <a:fillRect/>
          </a:stretch>
        </p:blipFill>
        <p:spPr bwMode="auto">
          <a:xfrm>
            <a:off x="152400" y="4597400"/>
            <a:ext cx="3200400" cy="2157413"/>
          </a:xfrm>
          <a:prstGeom prst="rect">
            <a:avLst/>
          </a:prstGeom>
          <a:noFill/>
        </p:spPr>
      </p:pic>
      <p:pic>
        <p:nvPicPr>
          <p:cNvPr id="1457160" name="Picture 8" descr="BRAHMSlogo"/>
          <p:cNvPicPr>
            <a:picLocks noChangeAspect="1" noChangeArrowheads="1"/>
          </p:cNvPicPr>
          <p:nvPr/>
        </p:nvPicPr>
        <p:blipFill>
          <a:blip r:embed="rId7" cstate="print"/>
          <a:srcRect/>
          <a:stretch>
            <a:fillRect/>
          </a:stretch>
        </p:blipFill>
        <p:spPr bwMode="auto">
          <a:xfrm>
            <a:off x="3810000" y="4038600"/>
            <a:ext cx="1447800" cy="774700"/>
          </a:xfrm>
          <a:prstGeom prst="rect">
            <a:avLst/>
          </a:prstGeom>
          <a:noFill/>
        </p:spPr>
      </p:pic>
      <p:sp>
        <p:nvSpPr>
          <p:cNvPr id="1457161" name="Text Box 9"/>
          <p:cNvSpPr txBox="1">
            <a:spLocks noChangeArrowheads="1"/>
          </p:cNvSpPr>
          <p:nvPr/>
        </p:nvSpPr>
        <p:spPr bwMode="auto">
          <a:xfrm>
            <a:off x="722313" y="230188"/>
            <a:ext cx="434975" cy="641350"/>
          </a:xfrm>
          <a:prstGeom prst="rect">
            <a:avLst/>
          </a:prstGeom>
          <a:noFill/>
          <a:ln w="9525">
            <a:noFill/>
            <a:miter lim="800000"/>
            <a:headEnd/>
            <a:tailEnd/>
          </a:ln>
          <a:effectLst/>
        </p:spPr>
        <p:txBody>
          <a:bodyPr wrap="none">
            <a:spAutoFit/>
          </a:bodyPr>
          <a:lstStyle/>
          <a:p>
            <a:r>
              <a:rPr lang="en-US" sz="3600">
                <a:solidFill>
                  <a:schemeClr val="tx1"/>
                </a:solidFill>
                <a:latin typeface="Symbol" pitchFamily="18" charset="2"/>
              </a:rPr>
              <a:t>p</a:t>
            </a:r>
          </a:p>
        </p:txBody>
      </p:sp>
      <p:sp>
        <p:nvSpPr>
          <p:cNvPr id="1457162" name="Text Box 10"/>
          <p:cNvSpPr txBox="1">
            <a:spLocks noChangeArrowheads="1"/>
          </p:cNvSpPr>
          <p:nvPr/>
        </p:nvSpPr>
        <p:spPr bwMode="auto">
          <a:xfrm>
            <a:off x="722313" y="2598738"/>
            <a:ext cx="514350" cy="641350"/>
          </a:xfrm>
          <a:prstGeom prst="rect">
            <a:avLst/>
          </a:prstGeom>
          <a:noFill/>
          <a:ln w="9525">
            <a:noFill/>
            <a:miter lim="800000"/>
            <a:headEnd/>
            <a:tailEnd/>
          </a:ln>
          <a:effectLst/>
        </p:spPr>
        <p:txBody>
          <a:bodyPr wrap="none">
            <a:spAutoFit/>
          </a:bodyPr>
          <a:lstStyle/>
          <a:p>
            <a:r>
              <a:rPr lang="en-US" sz="3600">
                <a:solidFill>
                  <a:schemeClr val="tx1"/>
                </a:solidFill>
              </a:rPr>
              <a:t>K</a:t>
            </a:r>
          </a:p>
        </p:txBody>
      </p:sp>
      <p:sp>
        <p:nvSpPr>
          <p:cNvPr id="1457163" name="Text Box 11"/>
          <p:cNvSpPr txBox="1">
            <a:spLocks noChangeArrowheads="1"/>
          </p:cNvSpPr>
          <p:nvPr/>
        </p:nvSpPr>
        <p:spPr bwMode="auto">
          <a:xfrm>
            <a:off x="812800" y="4800600"/>
            <a:ext cx="412750" cy="641350"/>
          </a:xfrm>
          <a:prstGeom prst="rect">
            <a:avLst/>
          </a:prstGeom>
          <a:noFill/>
          <a:ln w="9525">
            <a:noFill/>
            <a:miter lim="800000"/>
            <a:headEnd/>
            <a:tailEnd/>
          </a:ln>
          <a:effectLst/>
        </p:spPr>
        <p:txBody>
          <a:bodyPr wrap="none">
            <a:spAutoFit/>
          </a:bodyPr>
          <a:lstStyle/>
          <a:p>
            <a:r>
              <a:rPr lang="en-US" sz="3600">
                <a:solidFill>
                  <a:schemeClr val="tx1"/>
                </a:solidFill>
              </a:rPr>
              <a:t>p</a:t>
            </a:r>
          </a:p>
        </p:txBody>
      </p:sp>
      <p:sp>
        <p:nvSpPr>
          <p:cNvPr id="1457164" name="Text Box 12"/>
          <p:cNvSpPr txBox="1">
            <a:spLocks noChangeArrowheads="1"/>
          </p:cNvSpPr>
          <p:nvPr/>
        </p:nvSpPr>
        <p:spPr bwMode="auto">
          <a:xfrm>
            <a:off x="6423025" y="228600"/>
            <a:ext cx="434975" cy="641350"/>
          </a:xfrm>
          <a:prstGeom prst="rect">
            <a:avLst/>
          </a:prstGeom>
          <a:noFill/>
          <a:ln w="9525">
            <a:noFill/>
            <a:miter lim="800000"/>
            <a:headEnd/>
            <a:tailEnd/>
          </a:ln>
          <a:effectLst/>
        </p:spPr>
        <p:txBody>
          <a:bodyPr wrap="none">
            <a:spAutoFit/>
          </a:bodyPr>
          <a:lstStyle/>
          <a:p>
            <a:r>
              <a:rPr lang="en-US" sz="3600">
                <a:solidFill>
                  <a:schemeClr val="tx1"/>
                </a:solidFill>
                <a:latin typeface="Symbol" pitchFamily="18" charset="2"/>
              </a:rPr>
              <a:t>p</a:t>
            </a:r>
          </a:p>
        </p:txBody>
      </p:sp>
      <p:sp>
        <p:nvSpPr>
          <p:cNvPr id="1457165" name="Text Box 13"/>
          <p:cNvSpPr txBox="1">
            <a:spLocks noChangeArrowheads="1"/>
          </p:cNvSpPr>
          <p:nvPr/>
        </p:nvSpPr>
        <p:spPr bwMode="auto">
          <a:xfrm>
            <a:off x="728663" y="3657600"/>
            <a:ext cx="1293812" cy="457200"/>
          </a:xfrm>
          <a:prstGeom prst="rect">
            <a:avLst/>
          </a:prstGeom>
          <a:noFill/>
          <a:ln w="9525">
            <a:noFill/>
            <a:miter lim="800000"/>
            <a:headEnd/>
            <a:tailEnd/>
          </a:ln>
          <a:effectLst/>
        </p:spPr>
        <p:txBody>
          <a:bodyPr wrap="none">
            <a:spAutoFit/>
          </a:bodyPr>
          <a:lstStyle/>
          <a:p>
            <a:r>
              <a:rPr lang="en-US">
                <a:solidFill>
                  <a:schemeClr val="tx1"/>
                </a:solidFill>
              </a:rPr>
              <a:t>200 GeV</a:t>
            </a:r>
          </a:p>
        </p:txBody>
      </p:sp>
      <p:sp>
        <p:nvSpPr>
          <p:cNvPr id="1457166" name="Text Box 14"/>
          <p:cNvSpPr txBox="1">
            <a:spLocks noChangeArrowheads="1"/>
          </p:cNvSpPr>
          <p:nvPr/>
        </p:nvSpPr>
        <p:spPr bwMode="auto">
          <a:xfrm>
            <a:off x="739775" y="5943600"/>
            <a:ext cx="1293813" cy="457200"/>
          </a:xfrm>
          <a:prstGeom prst="rect">
            <a:avLst/>
          </a:prstGeom>
          <a:noFill/>
          <a:ln w="9525">
            <a:noFill/>
            <a:miter lim="800000"/>
            <a:headEnd/>
            <a:tailEnd/>
          </a:ln>
          <a:effectLst/>
        </p:spPr>
        <p:txBody>
          <a:bodyPr wrap="none">
            <a:spAutoFit/>
          </a:bodyPr>
          <a:lstStyle/>
          <a:p>
            <a:r>
              <a:rPr lang="en-US">
                <a:solidFill>
                  <a:schemeClr val="tx1"/>
                </a:solidFill>
              </a:rPr>
              <a:t>200 GeV</a:t>
            </a:r>
          </a:p>
        </p:txBody>
      </p:sp>
      <p:sp>
        <p:nvSpPr>
          <p:cNvPr id="1457167" name="Text Box 15"/>
          <p:cNvSpPr txBox="1">
            <a:spLocks noChangeArrowheads="1"/>
          </p:cNvSpPr>
          <p:nvPr/>
        </p:nvSpPr>
        <p:spPr bwMode="auto">
          <a:xfrm>
            <a:off x="685800" y="1447800"/>
            <a:ext cx="1293813" cy="457200"/>
          </a:xfrm>
          <a:prstGeom prst="rect">
            <a:avLst/>
          </a:prstGeom>
          <a:noFill/>
          <a:ln w="9525">
            <a:noFill/>
            <a:miter lim="800000"/>
            <a:headEnd/>
            <a:tailEnd/>
          </a:ln>
          <a:effectLst/>
        </p:spPr>
        <p:txBody>
          <a:bodyPr wrap="none">
            <a:spAutoFit/>
          </a:bodyPr>
          <a:lstStyle/>
          <a:p>
            <a:r>
              <a:rPr lang="en-US">
                <a:solidFill>
                  <a:schemeClr val="tx1"/>
                </a:solidFill>
              </a:rPr>
              <a:t>200 GeV</a:t>
            </a:r>
          </a:p>
        </p:txBody>
      </p:sp>
      <p:sp>
        <p:nvSpPr>
          <p:cNvPr id="1457168" name="Text Box 16"/>
          <p:cNvSpPr txBox="1">
            <a:spLocks noChangeArrowheads="1"/>
          </p:cNvSpPr>
          <p:nvPr/>
        </p:nvSpPr>
        <p:spPr bwMode="auto">
          <a:xfrm>
            <a:off x="6478588" y="1447800"/>
            <a:ext cx="1370012" cy="457200"/>
          </a:xfrm>
          <a:prstGeom prst="rect">
            <a:avLst/>
          </a:prstGeom>
          <a:noFill/>
          <a:ln w="9525">
            <a:noFill/>
            <a:miter lim="800000"/>
            <a:headEnd/>
            <a:tailEnd/>
          </a:ln>
          <a:effectLst/>
        </p:spPr>
        <p:txBody>
          <a:bodyPr wrap="none">
            <a:spAutoFit/>
          </a:bodyPr>
          <a:lstStyle/>
          <a:p>
            <a:r>
              <a:rPr lang="en-US">
                <a:solidFill>
                  <a:schemeClr val="tx1"/>
                </a:solidFill>
              </a:rPr>
              <a:t>62.4 GeV</a:t>
            </a:r>
          </a:p>
        </p:txBody>
      </p:sp>
      <p:sp>
        <p:nvSpPr>
          <p:cNvPr id="1457169" name="Text Box 17"/>
          <p:cNvSpPr txBox="1">
            <a:spLocks noChangeArrowheads="1"/>
          </p:cNvSpPr>
          <p:nvPr/>
        </p:nvSpPr>
        <p:spPr bwMode="auto">
          <a:xfrm>
            <a:off x="3581400" y="381000"/>
            <a:ext cx="1905000" cy="1382713"/>
          </a:xfrm>
          <a:prstGeom prst="rect">
            <a:avLst/>
          </a:prstGeom>
          <a:solidFill>
            <a:srgbClr val="00FFFF"/>
          </a:solidFill>
          <a:ln w="9525">
            <a:solidFill>
              <a:schemeClr val="tx1"/>
            </a:solidFill>
            <a:miter lim="800000"/>
            <a:headEnd/>
            <a:tailEnd/>
          </a:ln>
          <a:effectLst/>
        </p:spPr>
        <p:txBody>
          <a:bodyPr>
            <a:spAutoFit/>
          </a:bodyPr>
          <a:lstStyle/>
          <a:p>
            <a:r>
              <a:rPr lang="en-US" sz="2800" i="1">
                <a:solidFill>
                  <a:schemeClr val="tx1"/>
                </a:solidFill>
                <a:latin typeface="Symbol" pitchFamily="18" charset="2"/>
              </a:rPr>
              <a:t>p</a:t>
            </a:r>
            <a:r>
              <a:rPr lang="en-US" sz="2800" i="1">
                <a:solidFill>
                  <a:schemeClr val="tx1"/>
                </a:solidFill>
              </a:rPr>
              <a:t>, K, p </a:t>
            </a:r>
          </a:p>
          <a:p>
            <a:r>
              <a:rPr lang="en-US" sz="2800" i="1">
                <a:solidFill>
                  <a:schemeClr val="tx1"/>
                </a:solidFill>
              </a:rPr>
              <a:t>at 200 and 62.4 GeV</a:t>
            </a:r>
          </a:p>
        </p:txBody>
      </p:sp>
      <p:sp>
        <p:nvSpPr>
          <p:cNvPr id="1457170" name="Text Box 18"/>
          <p:cNvSpPr txBox="1">
            <a:spLocks noChangeArrowheads="1"/>
          </p:cNvSpPr>
          <p:nvPr/>
        </p:nvSpPr>
        <p:spPr bwMode="auto">
          <a:xfrm>
            <a:off x="3429000" y="2895600"/>
            <a:ext cx="2197100" cy="822325"/>
          </a:xfrm>
          <a:prstGeom prst="rect">
            <a:avLst/>
          </a:prstGeom>
          <a:noFill/>
          <a:ln w="9525">
            <a:noFill/>
            <a:miter lim="800000"/>
            <a:headEnd/>
            <a:tailEnd/>
          </a:ln>
          <a:effectLst/>
        </p:spPr>
        <p:txBody>
          <a:bodyPr wrap="none">
            <a:spAutoFit/>
          </a:bodyPr>
          <a:lstStyle/>
          <a:p>
            <a:r>
              <a:rPr lang="en-US"/>
              <a:t>K- asymmetries </a:t>
            </a:r>
          </a:p>
          <a:p>
            <a:r>
              <a:rPr lang="en-US"/>
              <a:t>underpredicted</a:t>
            </a:r>
          </a:p>
        </p:txBody>
      </p:sp>
      <p:sp>
        <p:nvSpPr>
          <p:cNvPr id="1457171" name="Line 19"/>
          <p:cNvSpPr>
            <a:spLocks noChangeShapeType="1"/>
          </p:cNvSpPr>
          <p:nvPr/>
        </p:nvSpPr>
        <p:spPr bwMode="auto">
          <a:xfrm>
            <a:off x="3505200" y="2514600"/>
            <a:ext cx="2057400" cy="0"/>
          </a:xfrm>
          <a:prstGeom prst="line">
            <a:avLst/>
          </a:prstGeom>
          <a:noFill/>
          <a:ln w="38100">
            <a:solidFill>
              <a:schemeClr val="hlink"/>
            </a:solidFill>
            <a:round/>
            <a:headEnd/>
            <a:tailEnd type="triangle" w="med" len="med"/>
          </a:ln>
          <a:effectLst/>
        </p:spPr>
        <p:txBody>
          <a:bodyPr/>
          <a:lstStyle/>
          <a:p>
            <a:endParaRPr lang="en-US"/>
          </a:p>
        </p:txBody>
      </p:sp>
      <p:sp>
        <p:nvSpPr>
          <p:cNvPr id="1457172" name="Text Box 20"/>
          <p:cNvSpPr txBox="1">
            <a:spLocks noChangeArrowheads="1"/>
          </p:cNvSpPr>
          <p:nvPr/>
        </p:nvSpPr>
        <p:spPr bwMode="auto">
          <a:xfrm>
            <a:off x="3411538" y="2079625"/>
            <a:ext cx="2281237" cy="396875"/>
          </a:xfrm>
          <a:prstGeom prst="rect">
            <a:avLst/>
          </a:prstGeom>
          <a:noFill/>
          <a:ln w="9525">
            <a:noFill/>
            <a:miter lim="800000"/>
            <a:headEnd/>
            <a:tailEnd/>
          </a:ln>
          <a:effectLst/>
        </p:spPr>
        <p:txBody>
          <a:bodyPr wrap="none">
            <a:spAutoFit/>
          </a:bodyPr>
          <a:lstStyle/>
          <a:p>
            <a:r>
              <a:rPr lang="en-US" sz="2000">
                <a:solidFill>
                  <a:schemeClr val="hlink"/>
                </a:solidFill>
              </a:rPr>
              <a:t>Note different scales</a:t>
            </a:r>
          </a:p>
        </p:txBody>
      </p:sp>
      <p:sp>
        <p:nvSpPr>
          <p:cNvPr id="1457173" name="Rectangle 21"/>
          <p:cNvSpPr>
            <a:spLocks noChangeArrowheads="1"/>
          </p:cNvSpPr>
          <p:nvPr/>
        </p:nvSpPr>
        <p:spPr bwMode="auto">
          <a:xfrm>
            <a:off x="5715000" y="2362200"/>
            <a:ext cx="3352800" cy="2133600"/>
          </a:xfrm>
          <a:prstGeom prst="rect">
            <a:avLst/>
          </a:prstGeom>
          <a:solidFill>
            <a:schemeClr val="bg1"/>
          </a:solidFill>
          <a:ln w="9525">
            <a:noFill/>
            <a:miter lim="800000"/>
            <a:headEnd/>
            <a:tailEnd/>
          </a:ln>
          <a:effectLst/>
        </p:spPr>
        <p:txBody>
          <a:bodyPr wrap="none" anchor="ctr"/>
          <a:lstStyle/>
          <a:p>
            <a:endParaRPr lang="en-US"/>
          </a:p>
        </p:txBody>
      </p:sp>
      <p:grpSp>
        <p:nvGrpSpPr>
          <p:cNvPr id="2" name="Group 22"/>
          <p:cNvGrpSpPr>
            <a:grpSpLocks/>
          </p:cNvGrpSpPr>
          <p:nvPr/>
        </p:nvGrpSpPr>
        <p:grpSpPr bwMode="auto">
          <a:xfrm>
            <a:off x="5703888" y="4637088"/>
            <a:ext cx="3298825" cy="2001837"/>
            <a:chOff x="3552" y="2921"/>
            <a:chExt cx="2078" cy="1261"/>
          </a:xfrm>
        </p:grpSpPr>
        <p:pic>
          <p:nvPicPr>
            <p:cNvPr id="1457175" name="Picture 23"/>
            <p:cNvPicPr>
              <a:picLocks noChangeAspect="1" noChangeArrowheads="1"/>
            </p:cNvPicPr>
            <p:nvPr/>
          </p:nvPicPr>
          <p:blipFill>
            <a:blip r:embed="rId8" cstate="print"/>
            <a:srcRect/>
            <a:stretch>
              <a:fillRect/>
            </a:stretch>
          </p:blipFill>
          <p:spPr bwMode="auto">
            <a:xfrm>
              <a:off x="3854" y="2929"/>
              <a:ext cx="1776" cy="1248"/>
            </a:xfrm>
            <a:prstGeom prst="rect">
              <a:avLst/>
            </a:prstGeom>
            <a:noFill/>
            <a:ln w="9525">
              <a:noFill/>
              <a:miter lim="800000"/>
              <a:headEnd/>
              <a:tailEnd/>
            </a:ln>
            <a:effectLst/>
          </p:spPr>
        </p:pic>
        <p:pic>
          <p:nvPicPr>
            <p:cNvPr id="1457176" name="Picture 24"/>
            <p:cNvPicPr>
              <a:picLocks noChangeAspect="1" noChangeArrowheads="1"/>
            </p:cNvPicPr>
            <p:nvPr/>
          </p:nvPicPr>
          <p:blipFill>
            <a:blip r:embed="rId9" cstate="print"/>
            <a:srcRect/>
            <a:stretch>
              <a:fillRect/>
            </a:stretch>
          </p:blipFill>
          <p:spPr bwMode="auto">
            <a:xfrm>
              <a:off x="3552" y="2921"/>
              <a:ext cx="443" cy="1261"/>
            </a:xfrm>
            <a:prstGeom prst="rect">
              <a:avLst/>
            </a:prstGeom>
            <a:noFill/>
            <a:ln w="9525">
              <a:noFill/>
              <a:miter lim="800000"/>
              <a:headEnd/>
              <a:tailEnd/>
            </a:ln>
            <a:effectLst/>
          </p:spPr>
        </p:pic>
      </p:grpSp>
      <p:grpSp>
        <p:nvGrpSpPr>
          <p:cNvPr id="3" name="Group 25"/>
          <p:cNvGrpSpPr>
            <a:grpSpLocks/>
          </p:cNvGrpSpPr>
          <p:nvPr/>
        </p:nvGrpSpPr>
        <p:grpSpPr bwMode="auto">
          <a:xfrm>
            <a:off x="5791200" y="2427288"/>
            <a:ext cx="3276600" cy="2039937"/>
            <a:chOff x="3543" y="1529"/>
            <a:chExt cx="2169" cy="1285"/>
          </a:xfrm>
        </p:grpSpPr>
        <p:pic>
          <p:nvPicPr>
            <p:cNvPr id="1457178" name="Picture 26"/>
            <p:cNvPicPr>
              <a:picLocks noChangeAspect="1" noChangeArrowheads="1"/>
            </p:cNvPicPr>
            <p:nvPr/>
          </p:nvPicPr>
          <p:blipFill>
            <a:blip r:embed="rId10" cstate="print"/>
            <a:srcRect/>
            <a:stretch>
              <a:fillRect/>
            </a:stretch>
          </p:blipFill>
          <p:spPr bwMode="auto">
            <a:xfrm>
              <a:off x="3909" y="1539"/>
              <a:ext cx="1803" cy="1275"/>
            </a:xfrm>
            <a:prstGeom prst="rect">
              <a:avLst/>
            </a:prstGeom>
            <a:noFill/>
            <a:ln w="9525">
              <a:noFill/>
              <a:miter lim="800000"/>
              <a:headEnd/>
              <a:tailEnd/>
            </a:ln>
            <a:effectLst/>
          </p:spPr>
        </p:pic>
        <p:pic>
          <p:nvPicPr>
            <p:cNvPr id="1457179" name="Picture 27"/>
            <p:cNvPicPr>
              <a:picLocks noChangeAspect="1" noChangeArrowheads="1"/>
            </p:cNvPicPr>
            <p:nvPr/>
          </p:nvPicPr>
          <p:blipFill>
            <a:blip r:embed="rId9" cstate="print"/>
            <a:srcRect/>
            <a:stretch>
              <a:fillRect/>
            </a:stretch>
          </p:blipFill>
          <p:spPr bwMode="auto">
            <a:xfrm>
              <a:off x="3543" y="1529"/>
              <a:ext cx="455" cy="1281"/>
            </a:xfrm>
            <a:prstGeom prst="rect">
              <a:avLst/>
            </a:prstGeom>
            <a:noFill/>
            <a:ln w="9525">
              <a:noFill/>
              <a:miter lim="800000"/>
              <a:headEnd/>
              <a:tailEnd/>
            </a:ln>
            <a:effectLst/>
          </p:spPr>
        </p:pic>
      </p:grpSp>
      <p:pic>
        <p:nvPicPr>
          <p:cNvPr id="1457180" name="Picture 28"/>
          <p:cNvPicPr>
            <a:picLocks noChangeAspect="1" noChangeArrowheads="1"/>
          </p:cNvPicPr>
          <p:nvPr/>
        </p:nvPicPr>
        <p:blipFill>
          <a:blip r:embed="rId9" cstate="print"/>
          <a:srcRect/>
          <a:stretch>
            <a:fillRect/>
          </a:stretch>
        </p:blipFill>
        <p:spPr bwMode="auto">
          <a:xfrm>
            <a:off x="5776913" y="142875"/>
            <a:ext cx="711200" cy="1992313"/>
          </a:xfrm>
          <a:prstGeom prst="rect">
            <a:avLst/>
          </a:prstGeom>
          <a:noFill/>
          <a:ln w="9525">
            <a:noFill/>
            <a:miter lim="800000"/>
            <a:headEnd/>
            <a:tailEnd/>
          </a:ln>
          <a:effectLst/>
        </p:spPr>
      </p:pic>
      <p:sp>
        <p:nvSpPr>
          <p:cNvPr id="1457181" name="Text Box 29"/>
          <p:cNvSpPr txBox="1">
            <a:spLocks noChangeArrowheads="1"/>
          </p:cNvSpPr>
          <p:nvPr/>
        </p:nvSpPr>
        <p:spPr bwMode="auto">
          <a:xfrm>
            <a:off x="6434138" y="3733800"/>
            <a:ext cx="1370012" cy="457200"/>
          </a:xfrm>
          <a:prstGeom prst="rect">
            <a:avLst/>
          </a:prstGeom>
          <a:noFill/>
          <a:ln w="9525">
            <a:noFill/>
            <a:miter lim="800000"/>
            <a:headEnd/>
            <a:tailEnd/>
          </a:ln>
          <a:effectLst/>
        </p:spPr>
        <p:txBody>
          <a:bodyPr wrap="none">
            <a:spAutoFit/>
          </a:bodyPr>
          <a:lstStyle/>
          <a:p>
            <a:r>
              <a:rPr lang="en-US">
                <a:solidFill>
                  <a:schemeClr val="tx1"/>
                </a:solidFill>
              </a:rPr>
              <a:t>62.4 GeV</a:t>
            </a:r>
          </a:p>
        </p:txBody>
      </p:sp>
      <p:sp>
        <p:nvSpPr>
          <p:cNvPr id="1457182" name="Text Box 30"/>
          <p:cNvSpPr txBox="1">
            <a:spLocks noChangeArrowheads="1"/>
          </p:cNvSpPr>
          <p:nvPr/>
        </p:nvSpPr>
        <p:spPr bwMode="auto">
          <a:xfrm>
            <a:off x="6400800" y="5943600"/>
            <a:ext cx="1370013" cy="457200"/>
          </a:xfrm>
          <a:prstGeom prst="rect">
            <a:avLst/>
          </a:prstGeom>
          <a:noFill/>
          <a:ln w="9525">
            <a:noFill/>
            <a:miter lim="800000"/>
            <a:headEnd/>
            <a:tailEnd/>
          </a:ln>
          <a:effectLst/>
        </p:spPr>
        <p:txBody>
          <a:bodyPr wrap="none">
            <a:spAutoFit/>
          </a:bodyPr>
          <a:lstStyle/>
          <a:p>
            <a:r>
              <a:rPr lang="en-US">
                <a:solidFill>
                  <a:schemeClr val="tx1"/>
                </a:solidFill>
              </a:rPr>
              <a:t>62.4 GeV</a:t>
            </a:r>
          </a:p>
        </p:txBody>
      </p:sp>
      <p:sp>
        <p:nvSpPr>
          <p:cNvPr id="1457183" name="Text Box 31"/>
          <p:cNvSpPr txBox="1">
            <a:spLocks noChangeArrowheads="1"/>
          </p:cNvSpPr>
          <p:nvPr/>
        </p:nvSpPr>
        <p:spPr bwMode="auto">
          <a:xfrm>
            <a:off x="6597650" y="4768850"/>
            <a:ext cx="412750" cy="641350"/>
          </a:xfrm>
          <a:prstGeom prst="rect">
            <a:avLst/>
          </a:prstGeom>
          <a:noFill/>
          <a:ln w="9525">
            <a:noFill/>
            <a:miter lim="800000"/>
            <a:headEnd/>
            <a:tailEnd/>
          </a:ln>
          <a:effectLst/>
        </p:spPr>
        <p:txBody>
          <a:bodyPr wrap="none">
            <a:spAutoFit/>
          </a:bodyPr>
          <a:lstStyle/>
          <a:p>
            <a:r>
              <a:rPr lang="en-US" sz="3600">
                <a:solidFill>
                  <a:schemeClr val="tx1"/>
                </a:solidFill>
              </a:rPr>
              <a:t>p</a:t>
            </a:r>
          </a:p>
        </p:txBody>
      </p:sp>
      <p:sp>
        <p:nvSpPr>
          <p:cNvPr id="1457184" name="Text Box 32"/>
          <p:cNvSpPr txBox="1">
            <a:spLocks noChangeArrowheads="1"/>
          </p:cNvSpPr>
          <p:nvPr/>
        </p:nvSpPr>
        <p:spPr bwMode="auto">
          <a:xfrm>
            <a:off x="6510338" y="2568575"/>
            <a:ext cx="514350" cy="641350"/>
          </a:xfrm>
          <a:prstGeom prst="rect">
            <a:avLst/>
          </a:prstGeom>
          <a:noFill/>
          <a:ln w="9525">
            <a:noFill/>
            <a:miter lim="800000"/>
            <a:headEnd/>
            <a:tailEnd/>
          </a:ln>
          <a:effectLst/>
        </p:spPr>
        <p:txBody>
          <a:bodyPr wrap="none">
            <a:spAutoFit/>
          </a:bodyPr>
          <a:lstStyle/>
          <a:p>
            <a:r>
              <a:rPr lang="en-US" sz="3600">
                <a:solidFill>
                  <a:schemeClr val="tx1"/>
                </a:solidFill>
              </a:rPr>
              <a:t>K</a:t>
            </a:r>
          </a:p>
        </p:txBody>
      </p:sp>
      <p:sp>
        <p:nvSpPr>
          <p:cNvPr id="1457185" name="Text Box 33"/>
          <p:cNvSpPr txBox="1">
            <a:spLocks noChangeArrowheads="1"/>
          </p:cNvSpPr>
          <p:nvPr/>
        </p:nvSpPr>
        <p:spPr bwMode="auto">
          <a:xfrm>
            <a:off x="3124200" y="5105400"/>
            <a:ext cx="2832100" cy="1311275"/>
          </a:xfrm>
          <a:prstGeom prst="rect">
            <a:avLst/>
          </a:prstGeom>
          <a:noFill/>
          <a:ln w="9525">
            <a:noFill/>
            <a:miter lim="800000"/>
            <a:headEnd/>
            <a:tailEnd/>
          </a:ln>
          <a:effectLst/>
        </p:spPr>
        <p:txBody>
          <a:bodyPr>
            <a:spAutoFit/>
          </a:bodyPr>
          <a:lstStyle/>
          <a:p>
            <a:r>
              <a:rPr lang="en-US" sz="2000"/>
              <a:t>Large antiproton asymmetry??  Unfortunately no 62.4 GeV measurement</a:t>
            </a:r>
          </a:p>
        </p:txBody>
      </p:sp>
      <p:sp>
        <p:nvSpPr>
          <p:cNvPr id="39" name="Slide Number Placeholder 38"/>
          <p:cNvSpPr>
            <a:spLocks noGrp="1"/>
          </p:cNvSpPr>
          <p:nvPr>
            <p:ph type="sldNum" sz="quarter" idx="12"/>
          </p:nvPr>
        </p:nvSpPr>
        <p:spPr/>
        <p:txBody>
          <a:bodyPr/>
          <a:lstStyle/>
          <a:p>
            <a:fld id="{83F159FB-7DEB-45DF-BF94-DE0F7425313E}" type="slidenum">
              <a:rPr lang="en-US" smtClean="0"/>
              <a:pPr/>
              <a:t>44</a:t>
            </a:fld>
            <a:endParaRPr lang="en-US"/>
          </a:p>
        </p:txBody>
      </p:sp>
      <p:sp>
        <p:nvSpPr>
          <p:cNvPr id="38" name="Text Box 34"/>
          <p:cNvSpPr txBox="1">
            <a:spLocks noChangeArrowheads="1"/>
          </p:cNvSpPr>
          <p:nvPr/>
        </p:nvSpPr>
        <p:spPr bwMode="auto">
          <a:xfrm>
            <a:off x="15875" y="609600"/>
            <a:ext cx="9128125" cy="1815882"/>
          </a:xfrm>
          <a:prstGeom prst="rect">
            <a:avLst/>
          </a:prstGeom>
          <a:solidFill>
            <a:srgbClr val="00FFFF"/>
          </a:solidFill>
          <a:ln w="9525">
            <a:solidFill>
              <a:schemeClr val="tx1"/>
            </a:solidFill>
            <a:miter lim="800000"/>
            <a:headEnd/>
            <a:tailEnd/>
          </a:ln>
          <a:effectLst/>
        </p:spPr>
        <p:txBody>
          <a:bodyPr>
            <a:spAutoFit/>
          </a:bodyPr>
          <a:lstStyle/>
          <a:p>
            <a:r>
              <a:rPr lang="en-US" sz="2800" dirty="0" smtClean="0">
                <a:solidFill>
                  <a:schemeClr val="tx1"/>
                </a:solidFill>
              </a:rPr>
              <a:t>Pattern of </a:t>
            </a:r>
            <a:r>
              <a:rPr lang="en-US" sz="2800" dirty="0" err="1" smtClean="0">
                <a:solidFill>
                  <a:schemeClr val="tx1"/>
                </a:solidFill>
              </a:rPr>
              <a:t>pion</a:t>
            </a:r>
            <a:r>
              <a:rPr lang="en-US" sz="2800" dirty="0" smtClean="0">
                <a:solidFill>
                  <a:schemeClr val="tx1"/>
                </a:solidFill>
              </a:rPr>
              <a:t> species asymmetries in the forward direction</a:t>
            </a:r>
          </a:p>
          <a:p>
            <a:r>
              <a:rPr lang="en-US" sz="2800" dirty="0" smtClean="0">
                <a:solidFill>
                  <a:schemeClr val="tx1"/>
                </a:solidFill>
                <a:sym typeface="Wingdings" pitchFamily="2" charset="2"/>
              </a:rPr>
              <a:t> valence quark effect.</a:t>
            </a:r>
          </a:p>
          <a:p>
            <a:r>
              <a:rPr lang="en-US" sz="2800" dirty="0" smtClean="0">
                <a:solidFill>
                  <a:schemeClr val="tx1"/>
                </a:solidFill>
                <a:sym typeface="Wingdings" pitchFamily="2" charset="2"/>
              </a:rPr>
              <a:t>But this conclusion confounded by </a:t>
            </a:r>
            <a:r>
              <a:rPr lang="en-US" sz="2800" dirty="0" err="1" smtClean="0">
                <a:solidFill>
                  <a:schemeClr val="tx1"/>
                </a:solidFill>
                <a:sym typeface="Wingdings" pitchFamily="2" charset="2"/>
              </a:rPr>
              <a:t>kaon</a:t>
            </a:r>
            <a:r>
              <a:rPr lang="en-US" sz="2800" dirty="0" smtClean="0">
                <a:solidFill>
                  <a:schemeClr val="tx1"/>
                </a:solidFill>
                <a:sym typeface="Wingdings" pitchFamily="2" charset="2"/>
              </a:rPr>
              <a:t> and antiproton asymmetries!</a:t>
            </a:r>
            <a:endParaRPr lang="en-US" sz="2800" dirty="0">
              <a:solidFill>
                <a:schemeClr val="tx1"/>
              </a:solidFill>
            </a:endParaRPr>
          </a:p>
        </p:txBody>
      </p:sp>
    </p:spTree>
    <p:extLst>
      <p:ext uri="{BB962C8B-B14F-4D97-AF65-F5344CB8AC3E}">
        <p14:creationId xmlns:p14="http://schemas.microsoft.com/office/powerpoint/2010/main" val="30286317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816" name="Picture 4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2367" y="1600200"/>
            <a:ext cx="5135433" cy="4326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7218"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z="3600" dirty="0" smtClean="0"/>
              <a:t>Another Surprise: Transverse Single-Spin Asymmetry in Eta Meson Production</a:t>
            </a:r>
            <a:endParaRPr lang="en-US" sz="3600" dirty="0"/>
          </a:p>
        </p:txBody>
      </p:sp>
      <p:grpSp>
        <p:nvGrpSpPr>
          <p:cNvPr id="3" name="Group 11"/>
          <p:cNvGrpSpPr>
            <a:grpSpLocks/>
          </p:cNvGrpSpPr>
          <p:nvPr/>
        </p:nvGrpSpPr>
        <p:grpSpPr bwMode="auto">
          <a:xfrm>
            <a:off x="4800600" y="3352800"/>
            <a:ext cx="1524000" cy="1066800"/>
            <a:chOff x="2640" y="912"/>
            <a:chExt cx="864" cy="528"/>
          </a:xfrm>
        </p:grpSpPr>
        <p:sp>
          <p:nvSpPr>
            <p:cNvPr id="137228" name="AutoShape 12"/>
            <p:cNvSpPr>
              <a:spLocks noChangeArrowheads="1"/>
            </p:cNvSpPr>
            <p:nvPr/>
          </p:nvSpPr>
          <p:spPr bwMode="auto">
            <a:xfrm>
              <a:off x="2640" y="912"/>
              <a:ext cx="601" cy="528"/>
            </a:xfrm>
            <a:prstGeom prst="star5">
              <a:avLst/>
            </a:prstGeom>
            <a:solidFill>
              <a:srgbClr val="FF0000"/>
            </a:solidFill>
            <a:ln w="9525">
              <a:solidFill>
                <a:srgbClr val="000080"/>
              </a:solidFill>
              <a:miter lim="800000"/>
              <a:headEnd type="none" w="sm" len="sm"/>
              <a:tailEnd type="none" w="sm" len="sm"/>
            </a:ln>
            <a:effectLst/>
          </p:spPr>
          <p:txBody>
            <a:bodyPr wrap="none" anchor="ctr"/>
            <a:lstStyle/>
            <a:p>
              <a:endParaRPr lang="en-US" sz="2400" b="1" i="1">
                <a:cs typeface="ＭＳ Ｐゴシック" pitchFamily="34" charset="-128"/>
              </a:endParaRPr>
            </a:p>
          </p:txBody>
        </p:sp>
        <p:sp>
          <p:nvSpPr>
            <p:cNvPr id="137229" name="Text Box 13"/>
            <p:cNvSpPr txBox="1">
              <a:spLocks noChangeArrowheads="1"/>
            </p:cNvSpPr>
            <p:nvPr/>
          </p:nvSpPr>
          <p:spPr bwMode="auto">
            <a:xfrm>
              <a:off x="2851" y="1058"/>
              <a:ext cx="653" cy="317"/>
            </a:xfrm>
            <a:prstGeom prst="rect">
              <a:avLst/>
            </a:prstGeom>
            <a:noFill/>
            <a:ln w="12700">
              <a:noFill/>
              <a:miter lim="800000"/>
              <a:headEnd type="none" w="sm" len="sm"/>
              <a:tailEnd type="none" w="sm" len="sm"/>
            </a:ln>
            <a:effectLst/>
          </p:spPr>
          <p:txBody>
            <a:bodyPr>
              <a:spAutoFit/>
            </a:bodyPr>
            <a:lstStyle/>
            <a:p>
              <a:r>
                <a:rPr lang="en-US" sz="1800" b="1" i="1" dirty="0">
                  <a:solidFill>
                    <a:srgbClr val="1C0E81"/>
                  </a:solidFill>
                  <a:effectLst>
                    <a:outerShdw blurRad="38100" dist="38100" dir="2700000" algn="tl">
                      <a:srgbClr val="FFFFFF"/>
                    </a:outerShdw>
                  </a:effectLst>
                  <a:latin typeface="" charset="0"/>
                  <a:cs typeface="ＭＳ Ｐゴシック" pitchFamily="34" charset="-128"/>
                </a:rPr>
                <a:t>STAR</a:t>
              </a:r>
            </a:p>
          </p:txBody>
        </p:sp>
      </p:grpSp>
      <p:grpSp>
        <p:nvGrpSpPr>
          <p:cNvPr id="4" name="Group 23"/>
          <p:cNvGrpSpPr>
            <a:grpSpLocks/>
          </p:cNvGrpSpPr>
          <p:nvPr/>
        </p:nvGrpSpPr>
        <p:grpSpPr bwMode="auto">
          <a:xfrm>
            <a:off x="533400" y="3124200"/>
            <a:ext cx="2667000" cy="1600200"/>
            <a:chOff x="3648" y="1824"/>
            <a:chExt cx="1680" cy="1008"/>
          </a:xfrm>
        </p:grpSpPr>
        <p:sp>
          <p:nvSpPr>
            <p:cNvPr id="137240" name="Rectangle 24"/>
            <p:cNvSpPr>
              <a:spLocks noChangeAspect="1" noChangeArrowheads="1"/>
            </p:cNvSpPr>
            <p:nvPr/>
          </p:nvSpPr>
          <p:spPr bwMode="auto">
            <a:xfrm>
              <a:off x="3648" y="1824"/>
              <a:ext cx="1680" cy="1008"/>
            </a:xfrm>
            <a:prstGeom prst="rect">
              <a:avLst/>
            </a:prstGeom>
            <a:solidFill>
              <a:srgbClr val="FFFF99"/>
            </a:solidFill>
            <a:ln w="9525">
              <a:noFill/>
              <a:miter lim="800000"/>
              <a:headEnd/>
              <a:tailEnd/>
            </a:ln>
            <a:effectLst/>
          </p:spPr>
          <p:txBody>
            <a:bodyPr wrap="none" anchor="ctr"/>
            <a:lstStyle/>
            <a:p>
              <a:endParaRPr lang="en-US"/>
            </a:p>
          </p:txBody>
        </p:sp>
        <p:graphicFrame>
          <p:nvGraphicFramePr>
            <p:cNvPr id="137241" name="Object 25"/>
            <p:cNvGraphicFramePr>
              <a:graphicFrameLocks noChangeAspect="1"/>
            </p:cNvGraphicFramePr>
            <p:nvPr/>
          </p:nvGraphicFramePr>
          <p:xfrm>
            <a:off x="3792" y="2208"/>
            <a:ext cx="1296" cy="267"/>
          </p:xfrm>
          <a:graphic>
            <a:graphicData uri="http://schemas.openxmlformats.org/presentationml/2006/ole">
              <mc:AlternateContent xmlns:mc="http://schemas.openxmlformats.org/markup-compatibility/2006">
                <mc:Choice xmlns:v="urn:schemas-microsoft-com:vml" Requires="v">
                  <p:oleObj spid="_x0000_s2003975" name="Equation" r:id="rId5" imgW="1371600" imgH="279360" progId="">
                    <p:embed/>
                  </p:oleObj>
                </mc:Choice>
                <mc:Fallback>
                  <p:oleObj name="Equation" r:id="rId5" imgW="1371600" imgH="27936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2" y="2208"/>
                          <a:ext cx="1296" cy="2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7242" name="Object 26"/>
            <p:cNvGraphicFramePr>
              <a:graphicFrameLocks noChangeAspect="1"/>
            </p:cNvGraphicFramePr>
            <p:nvPr/>
          </p:nvGraphicFramePr>
          <p:xfrm>
            <a:off x="3792" y="2496"/>
            <a:ext cx="1296" cy="244"/>
          </p:xfrm>
          <a:graphic>
            <a:graphicData uri="http://schemas.openxmlformats.org/presentationml/2006/ole">
              <mc:AlternateContent xmlns:mc="http://schemas.openxmlformats.org/markup-compatibility/2006">
                <mc:Choice xmlns:v="urn:schemas-microsoft-com:vml" Requires="v">
                  <p:oleObj spid="_x0000_s2003976" name="Equation" r:id="rId7" imgW="1384300" imgH="254000" progId="">
                    <p:embed/>
                  </p:oleObj>
                </mc:Choice>
                <mc:Fallback>
                  <p:oleObj name="Equation" r:id="rId7" imgW="1384300" imgH="2540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92" y="2496"/>
                          <a:ext cx="1296" cy="2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7243" name="Object 27"/>
            <p:cNvGraphicFramePr>
              <a:graphicFrameLocks noChangeAspect="1"/>
            </p:cNvGraphicFramePr>
            <p:nvPr/>
          </p:nvGraphicFramePr>
          <p:xfrm>
            <a:off x="4032" y="1920"/>
            <a:ext cx="842" cy="211"/>
          </p:xfrm>
          <a:graphic>
            <a:graphicData uri="http://schemas.openxmlformats.org/presentationml/2006/ole">
              <mc:AlternateContent xmlns:mc="http://schemas.openxmlformats.org/markup-compatibility/2006">
                <mc:Choice xmlns:v="urn:schemas-microsoft-com:vml" Requires="v">
                  <p:oleObj spid="_x0000_s2003977" name="Equation" r:id="rId9" imgW="914400" imgH="228600" progId="">
                    <p:embed/>
                  </p:oleObj>
                </mc:Choice>
                <mc:Fallback>
                  <p:oleObj name="Equation" r:id="rId9" imgW="914400" imgH="228600"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32" y="1920"/>
                          <a:ext cx="842" cy="2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23" name="Object 22"/>
          <p:cNvGraphicFramePr>
            <a:graphicFrameLocks noChangeAspect="1"/>
          </p:cNvGraphicFramePr>
          <p:nvPr/>
        </p:nvGraphicFramePr>
        <p:xfrm>
          <a:off x="182479" y="1676400"/>
          <a:ext cx="3551321" cy="838200"/>
        </p:xfrm>
        <a:graphic>
          <a:graphicData uri="http://schemas.openxmlformats.org/presentationml/2006/ole">
            <mc:AlternateContent xmlns:mc="http://schemas.openxmlformats.org/markup-compatibility/2006">
              <mc:Choice xmlns:v="urn:schemas-microsoft-com:vml" Requires="v">
                <p:oleObj spid="_x0000_s2003978" name="Equation" r:id="rId11" imgW="2044440" imgH="482400" progId="Equation.3">
                  <p:embed/>
                </p:oleObj>
              </mc:Choice>
              <mc:Fallback>
                <p:oleObj name="Equation" r:id="rId11" imgW="2044440" imgH="4824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2479" y="1676400"/>
                        <a:ext cx="3551321" cy="838200"/>
                      </a:xfrm>
                      <a:prstGeom prst="rect">
                        <a:avLst/>
                      </a:prstGeom>
                      <a:solidFill>
                        <a:schemeClr val="bg1"/>
                      </a:solidFill>
                    </p:spPr>
                  </p:pic>
                </p:oleObj>
              </mc:Fallback>
            </mc:AlternateContent>
          </a:graphicData>
        </a:graphic>
      </p:graphicFrame>
      <p:sp>
        <p:nvSpPr>
          <p:cNvPr id="24" name="TextBox 23"/>
          <p:cNvSpPr txBox="1"/>
          <p:nvPr/>
        </p:nvSpPr>
        <p:spPr>
          <a:xfrm>
            <a:off x="21694" y="2590800"/>
            <a:ext cx="3712106" cy="461665"/>
          </a:xfrm>
          <a:prstGeom prst="rect">
            <a:avLst/>
          </a:prstGeom>
          <a:noFill/>
        </p:spPr>
        <p:txBody>
          <a:bodyPr wrap="none" rtlCol="0">
            <a:spAutoFit/>
          </a:bodyPr>
          <a:lstStyle/>
          <a:p>
            <a:r>
              <a:rPr lang="en-US" dirty="0" smtClean="0"/>
              <a:t>Larger than the neutral </a:t>
            </a:r>
            <a:r>
              <a:rPr lang="en-US" dirty="0" err="1" smtClean="0"/>
              <a:t>pion</a:t>
            </a:r>
            <a:r>
              <a:rPr lang="en-US" dirty="0" smtClean="0"/>
              <a:t>!</a:t>
            </a:r>
            <a:endParaRPr lang="en-US" dirty="0"/>
          </a:p>
        </p:txBody>
      </p:sp>
      <p:graphicFrame>
        <p:nvGraphicFramePr>
          <p:cNvPr id="1894410" name="Object 10"/>
          <p:cNvGraphicFramePr>
            <a:graphicFrameLocks noChangeAspect="1"/>
          </p:cNvGraphicFramePr>
          <p:nvPr/>
        </p:nvGraphicFramePr>
        <p:xfrm>
          <a:off x="1014413" y="4941888"/>
          <a:ext cx="1935162" cy="1506537"/>
        </p:xfrm>
        <a:graphic>
          <a:graphicData uri="http://schemas.openxmlformats.org/presentationml/2006/ole">
            <mc:AlternateContent xmlns:mc="http://schemas.openxmlformats.org/markup-compatibility/2006">
              <mc:Choice xmlns:v="urn:schemas-microsoft-com:vml" Requires="v">
                <p:oleObj spid="_x0000_s2003979" name="Equation" r:id="rId13" imgW="1143000" imgH="888840" progId="Equation.3">
                  <p:embed/>
                </p:oleObj>
              </mc:Choice>
              <mc:Fallback>
                <p:oleObj name="Equation" r:id="rId13" imgW="1143000" imgH="88884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14413" y="4941888"/>
                        <a:ext cx="1935162" cy="1506537"/>
                      </a:xfrm>
                      <a:prstGeom prst="rect">
                        <a:avLst/>
                      </a:prstGeom>
                      <a:solidFill>
                        <a:schemeClr val="bg1"/>
                      </a:solidFill>
                      <a:ln w="25400">
                        <a:solidFill>
                          <a:srgbClr val="0000FF"/>
                        </a:solidFill>
                        <a:miter lim="800000"/>
                        <a:headEnd/>
                        <a:tailEnd/>
                      </a:ln>
                    </p:spPr>
                  </p:pic>
                </p:oleObj>
              </mc:Fallback>
            </mc:AlternateContent>
          </a:graphicData>
        </a:graphic>
      </p:graphicFrame>
      <p:sp>
        <p:nvSpPr>
          <p:cNvPr id="26" name="Text Box 34"/>
          <p:cNvSpPr txBox="1">
            <a:spLocks noChangeArrowheads="1"/>
          </p:cNvSpPr>
          <p:nvPr/>
        </p:nvSpPr>
        <p:spPr bwMode="auto">
          <a:xfrm>
            <a:off x="701675" y="2057400"/>
            <a:ext cx="7756525" cy="1384995"/>
          </a:xfrm>
          <a:prstGeom prst="rect">
            <a:avLst/>
          </a:prstGeom>
          <a:solidFill>
            <a:srgbClr val="00FFFF"/>
          </a:solidFill>
          <a:ln w="9525">
            <a:solidFill>
              <a:schemeClr val="tx1"/>
            </a:solidFill>
            <a:miter lim="800000"/>
            <a:headEnd/>
            <a:tailEnd/>
          </a:ln>
          <a:effectLst/>
        </p:spPr>
        <p:txBody>
          <a:bodyPr wrap="square">
            <a:spAutoFit/>
          </a:bodyPr>
          <a:lstStyle/>
          <a:p>
            <a:r>
              <a:rPr lang="en-US" sz="2800" dirty="0" smtClean="0">
                <a:solidFill>
                  <a:schemeClr val="tx1"/>
                </a:solidFill>
              </a:rPr>
              <a:t>Further evidence against a valence quark effect!</a:t>
            </a:r>
          </a:p>
          <a:p>
            <a:r>
              <a:rPr lang="en-US" sz="2800" dirty="0" smtClean="0">
                <a:solidFill>
                  <a:schemeClr val="tx1"/>
                </a:solidFill>
              </a:rPr>
              <a:t>Lots of territory still to explore to understand spin-momentum correlations in QCD!</a:t>
            </a:r>
            <a:endParaRPr lang="en-US" sz="2800" dirty="0">
              <a:solidFill>
                <a:schemeClr val="tx1"/>
              </a:solidFill>
            </a:endParaRPr>
          </a:p>
        </p:txBody>
      </p:sp>
      <p:sp>
        <p:nvSpPr>
          <p:cNvPr id="21" name="Slide Number Placeholder 20"/>
          <p:cNvSpPr>
            <a:spLocks noGrp="1"/>
          </p:cNvSpPr>
          <p:nvPr>
            <p:ph type="sldNum" sz="quarter" idx="12"/>
          </p:nvPr>
        </p:nvSpPr>
        <p:spPr/>
        <p:txBody>
          <a:bodyPr/>
          <a:lstStyle/>
          <a:p>
            <a:fld id="{CC80A51C-0834-4D37-9F6C-E61A03BDE5A5}" type="slidenum">
              <a:rPr lang="en-US" smtClean="0"/>
              <a:pPr/>
              <a:t>45</a:t>
            </a:fld>
            <a:endParaRPr lang="en-US"/>
          </a:p>
        </p:txBody>
      </p:sp>
      <p:sp>
        <p:nvSpPr>
          <p:cNvPr id="22" name="Footer Placeholder 21"/>
          <p:cNvSpPr>
            <a:spLocks noGrp="1"/>
          </p:cNvSpPr>
          <p:nvPr>
            <p:ph type="ftr" sz="quarter" idx="11"/>
          </p:nvPr>
        </p:nvSpPr>
        <p:spPr/>
        <p:txBody>
          <a:bodyPr/>
          <a:lstStyle/>
          <a:p>
            <a:r>
              <a:rPr lang="en-US" smtClean="0"/>
              <a:t>C. Aidala, Wayne State, January 30, 2013</a:t>
            </a:r>
            <a:endParaRPr lang="en-US"/>
          </a:p>
        </p:txBody>
      </p:sp>
      <p:sp>
        <p:nvSpPr>
          <p:cNvPr id="5" name="TextBox 4"/>
          <p:cNvSpPr txBox="1"/>
          <p:nvPr/>
        </p:nvSpPr>
        <p:spPr>
          <a:xfrm>
            <a:off x="5089933" y="5939135"/>
            <a:ext cx="3063467" cy="461665"/>
          </a:xfrm>
          <a:prstGeom prst="rect">
            <a:avLst/>
          </a:prstGeom>
          <a:noFill/>
        </p:spPr>
        <p:txBody>
          <a:bodyPr wrap="none" rtlCol="0">
            <a:spAutoFit/>
          </a:bodyPr>
          <a:lstStyle/>
          <a:p>
            <a:r>
              <a:rPr lang="en-US" dirty="0" smtClean="0"/>
              <a:t>PRD 86:051101 (2012)</a:t>
            </a:r>
            <a:endParaRPr lang="en-US" dirty="0"/>
          </a:p>
        </p:txBody>
      </p:sp>
    </p:spTree>
    <p:extLst>
      <p:ext uri="{BB962C8B-B14F-4D97-AF65-F5344CB8AC3E}">
        <p14:creationId xmlns:p14="http://schemas.microsoft.com/office/powerpoint/2010/main" val="207072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990600"/>
            <a:ext cx="4953000" cy="1219200"/>
          </a:xfrm>
        </p:spPr>
        <p:txBody>
          <a:bodyPr/>
          <a:lstStyle/>
          <a:p>
            <a:r>
              <a:rPr lang="en-US" sz="3400" dirty="0" smtClean="0"/>
              <a:t>Improvements in knowledge of gluon and sea quark spin contributions from RHIC data</a:t>
            </a:r>
            <a:endParaRPr lang="en-US" sz="3400" dirty="0"/>
          </a:p>
        </p:txBody>
      </p:sp>
      <p:sp>
        <p:nvSpPr>
          <p:cNvPr id="4" name="Footer Placeholder 3"/>
          <p:cNvSpPr>
            <a:spLocks noGrp="1"/>
          </p:cNvSpPr>
          <p:nvPr>
            <p:ph type="ftr" sz="quarter" idx="11"/>
          </p:nvPr>
        </p:nvSpPr>
        <p:spPr/>
        <p:txBody>
          <a:bodyPr/>
          <a:lstStyle/>
          <a:p>
            <a:r>
              <a:rPr lang="en-US" smtClean="0"/>
              <a:t>C. Aidala, Wayne State, January 30, 2013</a:t>
            </a:r>
            <a:endParaRPr lang="en-US"/>
          </a:p>
        </p:txBody>
      </p:sp>
      <p:sp>
        <p:nvSpPr>
          <p:cNvPr id="5" name="Slide Number Placeholder 4"/>
          <p:cNvSpPr>
            <a:spLocks noGrp="1"/>
          </p:cNvSpPr>
          <p:nvPr>
            <p:ph type="sldNum" sz="quarter" idx="12"/>
          </p:nvPr>
        </p:nvSpPr>
        <p:spPr/>
        <p:txBody>
          <a:bodyPr/>
          <a:lstStyle/>
          <a:p>
            <a:fld id="{9CCA4942-7CEE-491C-9F3A-ADE7BC2C4973}" type="slidenum">
              <a:rPr lang="en-US" smtClean="0"/>
              <a:pPr/>
              <a:t>46</a:t>
            </a:fld>
            <a:endParaRPr lang="en-US"/>
          </a:p>
        </p:txBody>
      </p:sp>
      <p:pic>
        <p:nvPicPr>
          <p:cNvPr id="19937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228600"/>
            <a:ext cx="3402379"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968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733800"/>
            <a:ext cx="6915150"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4347270"/>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 data on polarized proton structure function</a:t>
            </a:r>
            <a:endParaRPr lang="en-US" dirty="0"/>
          </a:p>
        </p:txBody>
      </p:sp>
      <p:sp>
        <p:nvSpPr>
          <p:cNvPr id="4" name="Footer Placeholder 3"/>
          <p:cNvSpPr>
            <a:spLocks noGrp="1"/>
          </p:cNvSpPr>
          <p:nvPr>
            <p:ph type="ftr" sz="quarter" idx="11"/>
          </p:nvPr>
        </p:nvSpPr>
        <p:spPr/>
        <p:txBody>
          <a:bodyPr/>
          <a:lstStyle/>
          <a:p>
            <a:r>
              <a:rPr lang="en-US" smtClean="0"/>
              <a:t>C. Aidala, Wayne State, January 30, 2013</a:t>
            </a:r>
            <a:endParaRPr lang="en-US"/>
          </a:p>
        </p:txBody>
      </p:sp>
      <p:sp>
        <p:nvSpPr>
          <p:cNvPr id="5" name="Slide Number Placeholder 4"/>
          <p:cNvSpPr>
            <a:spLocks noGrp="1"/>
          </p:cNvSpPr>
          <p:nvPr>
            <p:ph type="sldNum" sz="quarter" idx="12"/>
          </p:nvPr>
        </p:nvSpPr>
        <p:spPr/>
        <p:txBody>
          <a:bodyPr/>
          <a:lstStyle/>
          <a:p>
            <a:fld id="{9CCA4942-7CEE-491C-9F3A-ADE7BC2C4973}" type="slidenum">
              <a:rPr lang="en-US" smtClean="0"/>
              <a:pPr/>
              <a:t>47</a:t>
            </a:fld>
            <a:endParaRPr lang="en-US"/>
          </a:p>
        </p:txBody>
      </p:sp>
      <p:pic>
        <p:nvPicPr>
          <p:cNvPr id="199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4962" y="1524000"/>
            <a:ext cx="4583038"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530139"/>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z="4000" dirty="0" smtClean="0"/>
              <a:t>Dijet Cross Section and </a:t>
            </a:r>
            <a:br>
              <a:rPr lang="en-US" sz="4000" dirty="0" smtClean="0"/>
            </a:br>
            <a:r>
              <a:rPr lang="en-US" sz="4000" dirty="0" smtClean="0"/>
              <a:t>Double </a:t>
            </a:r>
            <a:r>
              <a:rPr lang="en-US" sz="4000" dirty="0" err="1" smtClean="0"/>
              <a:t>Helicity</a:t>
            </a:r>
            <a:r>
              <a:rPr lang="en-US" sz="4000" dirty="0" smtClean="0"/>
              <a:t> Asymmetry</a:t>
            </a:r>
            <a:endParaRPr lang="en-US" sz="4000" dirty="0"/>
          </a:p>
        </p:txBody>
      </p:sp>
      <p:sp>
        <p:nvSpPr>
          <p:cNvPr id="4" name="Footer Placeholder 3"/>
          <p:cNvSpPr>
            <a:spLocks noGrp="1"/>
          </p:cNvSpPr>
          <p:nvPr>
            <p:ph type="ftr" sz="quarter" idx="11"/>
          </p:nvPr>
        </p:nvSpPr>
        <p:spPr/>
        <p:txBody>
          <a:bodyPr/>
          <a:lstStyle/>
          <a:p>
            <a:r>
              <a:rPr lang="en-US" smtClean="0"/>
              <a:t>C. Aidala, Wayne State, January 30, 2013</a:t>
            </a:r>
            <a:endParaRPr lang="en-US"/>
          </a:p>
        </p:txBody>
      </p:sp>
      <p:sp>
        <p:nvSpPr>
          <p:cNvPr id="5" name="Slide Number Placeholder 4"/>
          <p:cNvSpPr>
            <a:spLocks noGrp="1"/>
          </p:cNvSpPr>
          <p:nvPr>
            <p:ph type="sldNum" sz="quarter" idx="12"/>
          </p:nvPr>
        </p:nvSpPr>
        <p:spPr/>
        <p:txBody>
          <a:bodyPr/>
          <a:lstStyle/>
          <a:p>
            <a:fld id="{9CCA4942-7CEE-491C-9F3A-ADE7BC2C4973}" type="slidenum">
              <a:rPr lang="en-US" smtClean="0"/>
              <a:pPr/>
              <a:t>48</a:t>
            </a:fld>
            <a:endParaRPr lang="en-US"/>
          </a:p>
        </p:txBody>
      </p:sp>
      <p:pic>
        <p:nvPicPr>
          <p:cNvPr id="2085890" name="Picture 2"/>
          <p:cNvPicPr>
            <a:picLocks noChangeAspect="1" noChangeArrowheads="1"/>
          </p:cNvPicPr>
          <p:nvPr/>
        </p:nvPicPr>
        <p:blipFill>
          <a:blip r:embed="rId2" cstate="print"/>
          <a:srcRect/>
          <a:stretch>
            <a:fillRect/>
          </a:stretch>
        </p:blipFill>
        <p:spPr bwMode="auto">
          <a:xfrm>
            <a:off x="381000" y="1295400"/>
            <a:ext cx="3810000" cy="4953000"/>
          </a:xfrm>
          <a:prstGeom prst="rect">
            <a:avLst/>
          </a:prstGeom>
          <a:noFill/>
          <a:ln w="9525">
            <a:noFill/>
            <a:miter lim="800000"/>
            <a:headEnd/>
            <a:tailEnd/>
          </a:ln>
        </p:spPr>
      </p:pic>
      <p:grpSp>
        <p:nvGrpSpPr>
          <p:cNvPr id="8" name="Group 38"/>
          <p:cNvGrpSpPr>
            <a:grpSpLocks/>
          </p:cNvGrpSpPr>
          <p:nvPr/>
        </p:nvGrpSpPr>
        <p:grpSpPr bwMode="auto">
          <a:xfrm>
            <a:off x="6858000" y="5562600"/>
            <a:ext cx="1524000" cy="990600"/>
            <a:chOff x="2640" y="912"/>
            <a:chExt cx="864" cy="528"/>
          </a:xfrm>
        </p:grpSpPr>
        <p:sp>
          <p:nvSpPr>
            <p:cNvPr id="9" name="AutoShape 39"/>
            <p:cNvSpPr>
              <a:spLocks noChangeArrowheads="1"/>
            </p:cNvSpPr>
            <p:nvPr/>
          </p:nvSpPr>
          <p:spPr bwMode="auto">
            <a:xfrm>
              <a:off x="2640" y="912"/>
              <a:ext cx="601" cy="528"/>
            </a:xfrm>
            <a:prstGeom prst="star5">
              <a:avLst/>
            </a:prstGeom>
            <a:solidFill>
              <a:srgbClr val="FF0000"/>
            </a:solidFill>
            <a:ln w="9525">
              <a:solidFill>
                <a:srgbClr val="000080"/>
              </a:solidFill>
              <a:miter lim="800000"/>
              <a:headEnd type="none" w="sm" len="sm"/>
              <a:tailEnd type="none" w="sm" len="sm"/>
            </a:ln>
            <a:effectLst/>
          </p:spPr>
          <p:txBody>
            <a:bodyPr wrap="none" anchor="ctr"/>
            <a:lstStyle/>
            <a:p>
              <a:endParaRPr lang="en-US" sz="2400" b="1" i="1">
                <a:cs typeface="Arial" pitchFamily="34" charset="0"/>
              </a:endParaRPr>
            </a:p>
          </p:txBody>
        </p:sp>
        <p:sp>
          <p:nvSpPr>
            <p:cNvPr id="10" name="Text Box 40"/>
            <p:cNvSpPr txBox="1">
              <a:spLocks noChangeArrowheads="1"/>
            </p:cNvSpPr>
            <p:nvPr/>
          </p:nvSpPr>
          <p:spPr bwMode="auto">
            <a:xfrm>
              <a:off x="2852" y="1057"/>
              <a:ext cx="652" cy="243"/>
            </a:xfrm>
            <a:prstGeom prst="rect">
              <a:avLst/>
            </a:prstGeom>
            <a:noFill/>
            <a:ln w="12700">
              <a:noFill/>
              <a:miter lim="800000"/>
              <a:headEnd type="none" w="sm" len="sm"/>
              <a:tailEnd type="none" w="sm" len="sm"/>
            </a:ln>
            <a:effectLst/>
          </p:spPr>
          <p:txBody>
            <a:bodyPr>
              <a:spAutoFit/>
            </a:bodyPr>
            <a:lstStyle/>
            <a:p>
              <a:r>
                <a:rPr lang="en-US" sz="2400" b="1" i="1" dirty="0">
                  <a:solidFill>
                    <a:srgbClr val="1C0E81"/>
                  </a:solidFill>
                  <a:effectLst>
                    <a:outerShdw blurRad="38100" dist="38100" dir="2700000" algn="tl">
                      <a:srgbClr val="FFFFFF"/>
                    </a:outerShdw>
                  </a:effectLst>
                  <a:latin typeface="Helvetica"/>
                  <a:cs typeface="Arial" pitchFamily="34" charset="0"/>
                </a:rPr>
                <a:t>STAR</a:t>
              </a:r>
            </a:p>
          </p:txBody>
        </p:sp>
      </p:grpSp>
      <p:sp>
        <p:nvSpPr>
          <p:cNvPr id="12" name="TextBox 11"/>
          <p:cNvSpPr txBox="1"/>
          <p:nvPr/>
        </p:nvSpPr>
        <p:spPr>
          <a:xfrm>
            <a:off x="4876800" y="1371600"/>
            <a:ext cx="3736446" cy="2308324"/>
          </a:xfrm>
          <a:prstGeom prst="rect">
            <a:avLst/>
          </a:prstGeom>
          <a:noFill/>
        </p:spPr>
        <p:txBody>
          <a:bodyPr wrap="square" rtlCol="0">
            <a:spAutoFit/>
          </a:bodyPr>
          <a:lstStyle/>
          <a:p>
            <a:pPr algn="l">
              <a:buFont typeface="Arial" pitchFamily="34" charset="0"/>
              <a:buChar char="•"/>
            </a:pPr>
            <a:r>
              <a:rPr lang="en-US" dirty="0" smtClean="0"/>
              <a:t> </a:t>
            </a:r>
            <a:r>
              <a:rPr lang="en-US" dirty="0" err="1" smtClean="0"/>
              <a:t>Dijets</a:t>
            </a:r>
            <a:r>
              <a:rPr lang="en-US" dirty="0" smtClean="0"/>
              <a:t> as a function of invariant mass</a:t>
            </a:r>
          </a:p>
          <a:p>
            <a:pPr algn="l">
              <a:buFont typeface="Arial" pitchFamily="34" charset="0"/>
              <a:buChar char="•"/>
            </a:pPr>
            <a:r>
              <a:rPr lang="en-US" dirty="0" smtClean="0"/>
              <a:t> More complete kinematic reconstruction of hard scattering—pin down </a:t>
            </a:r>
            <a:r>
              <a:rPr lang="en-US" i="1" dirty="0" smtClean="0"/>
              <a:t>x</a:t>
            </a:r>
            <a:r>
              <a:rPr lang="en-US" dirty="0" smtClean="0"/>
              <a:t> values probed</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6304"/>
            <a:ext cx="9144000" cy="3125391"/>
          </a:xfrm>
          <a:prstGeom prst="rect">
            <a:avLst/>
          </a:prstGeom>
        </p:spPr>
      </p:pic>
    </p:spTree>
    <p:extLst>
      <p:ext uri="{BB962C8B-B14F-4D97-AF65-F5344CB8AC3E}">
        <p14:creationId xmlns:p14="http://schemas.microsoft.com/office/powerpoint/2010/main" val="8609775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085890"/>
                                        </p:tgtEl>
                                      </p:cBhvr>
                                    </p:animEffect>
                                    <p:set>
                                      <p:cBhvr>
                                        <p:cTn id="7" dur="1" fill="hold">
                                          <p:stCondLst>
                                            <p:cond delay="499"/>
                                          </p:stCondLst>
                                        </p:cTn>
                                        <p:tgtEl>
                                          <p:spTgt spid="2085890"/>
                                        </p:tgtEl>
                                        <p:attrNameLst>
                                          <p:attrName>style.visibility</p:attrName>
                                        </p:attrNameLst>
                                      </p:cBhvr>
                                      <p:to>
                                        <p:strVal val="hidden"/>
                                      </p:to>
                                    </p:se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1"/>
          </p:nvPr>
        </p:nvSpPr>
        <p:spPr/>
        <p:txBody>
          <a:bodyPr/>
          <a:lstStyle/>
          <a:p>
            <a:r>
              <a:rPr lang="en-US" smtClean="0"/>
              <a:t>C. Aidala, Wayne State, January 30, 2013</a:t>
            </a:r>
            <a:endParaRPr lang="en-US"/>
          </a:p>
        </p:txBody>
      </p:sp>
      <p:sp>
        <p:nvSpPr>
          <p:cNvPr id="1613826" name="Text Box 2"/>
          <p:cNvSpPr txBox="1">
            <a:spLocks noChangeArrowheads="1"/>
          </p:cNvSpPr>
          <p:nvPr/>
        </p:nvSpPr>
        <p:spPr bwMode="auto">
          <a:xfrm>
            <a:off x="5715000" y="1524000"/>
            <a:ext cx="3429000" cy="4114800"/>
          </a:xfrm>
          <a:prstGeom prst="rect">
            <a:avLst/>
          </a:prstGeom>
          <a:noFill/>
          <a:ln w="9525">
            <a:noFill/>
            <a:miter lim="800000"/>
            <a:headEnd/>
            <a:tailEnd/>
          </a:ln>
          <a:effectLst/>
        </p:spPr>
        <p:txBody>
          <a:bodyPr>
            <a:spAutoFit/>
          </a:bodyPr>
          <a:lstStyle/>
          <a:p>
            <a:pPr algn="l"/>
            <a:r>
              <a:rPr lang="en-US" sz="2000"/>
              <a:t>Comparison of NLO pQCD calculations with BRAHMS </a:t>
            </a:r>
            <a:r>
              <a:rPr lang="en-US" sz="2000">
                <a:latin typeface="Symbol" pitchFamily="18" charset="2"/>
              </a:rPr>
              <a:t>p</a:t>
            </a:r>
            <a:r>
              <a:rPr lang="en-US" sz="2000" baseline="30000"/>
              <a:t> </a:t>
            </a:r>
            <a:r>
              <a:rPr lang="en-US" sz="2000"/>
              <a:t>data at high rapidity. The calculations are for a scale factor of </a:t>
            </a:r>
            <a:r>
              <a:rPr lang="en-US" sz="2000">
                <a:latin typeface="Symbol" pitchFamily="18" charset="2"/>
              </a:rPr>
              <a:t>m</a:t>
            </a:r>
            <a:r>
              <a:rPr lang="en-US" sz="2000"/>
              <a:t>=p</a:t>
            </a:r>
            <a:r>
              <a:rPr lang="en-US" sz="2000" baseline="-25000"/>
              <a:t>T</a:t>
            </a:r>
            <a:r>
              <a:rPr lang="en-US" sz="2000"/>
              <a:t>, KKP (solid) and DSS (dashed) with CTEQ5 and CTEQ6.5.</a:t>
            </a:r>
          </a:p>
          <a:p>
            <a:pPr algn="l"/>
            <a:endParaRPr lang="en-US" sz="2000"/>
          </a:p>
          <a:p>
            <a:pPr algn="l"/>
            <a:r>
              <a:rPr lang="en-US" sz="2000"/>
              <a:t>Surprisingly good description of data, in apparent disagreement with earlier analysis of ISR </a:t>
            </a:r>
            <a:r>
              <a:rPr lang="en-US">
                <a:latin typeface="Symbol" pitchFamily="18" charset="2"/>
              </a:rPr>
              <a:t>p</a:t>
            </a:r>
            <a:r>
              <a:rPr lang="en-US" baseline="30000"/>
              <a:t>0</a:t>
            </a:r>
            <a:r>
              <a:rPr lang="en-US"/>
              <a:t> </a:t>
            </a:r>
            <a:r>
              <a:rPr lang="en-US" sz="2000"/>
              <a:t>data at 53 GeV.</a:t>
            </a:r>
          </a:p>
        </p:txBody>
      </p:sp>
      <p:pic>
        <p:nvPicPr>
          <p:cNvPr id="1613827" name="Picture 3"/>
          <p:cNvPicPr>
            <a:picLocks noChangeAspect="1" noChangeArrowheads="1"/>
          </p:cNvPicPr>
          <p:nvPr/>
        </p:nvPicPr>
        <p:blipFill>
          <a:blip r:embed="rId3" cstate="print"/>
          <a:srcRect/>
          <a:stretch>
            <a:fillRect/>
          </a:stretch>
        </p:blipFill>
        <p:spPr bwMode="auto">
          <a:xfrm>
            <a:off x="304800" y="1219200"/>
            <a:ext cx="5105400" cy="4440238"/>
          </a:xfrm>
          <a:prstGeom prst="rect">
            <a:avLst/>
          </a:prstGeom>
          <a:noFill/>
          <a:ln w="9525">
            <a:noFill/>
            <a:miter lim="800000"/>
            <a:headEnd/>
            <a:tailEnd/>
          </a:ln>
          <a:effectLst/>
        </p:spPr>
      </p:pic>
      <p:sp>
        <p:nvSpPr>
          <p:cNvPr id="1613828" name="Rectangle 4"/>
          <p:cNvSpPr>
            <a:spLocks noGrp="1" noChangeArrowheads="1"/>
          </p:cNvSpPr>
          <p:nvPr>
            <p:ph type="title"/>
          </p:nvPr>
        </p:nvSpPr>
        <p:spPr>
          <a:noFill/>
          <a:ln/>
        </p:spPr>
        <p:txBody>
          <a:bodyPr/>
          <a:lstStyle/>
          <a:p>
            <a:r>
              <a:rPr lang="en-US" sz="3600"/>
              <a:t>√s=62.4 GeV</a:t>
            </a:r>
            <a:br>
              <a:rPr lang="en-US" sz="3600"/>
            </a:br>
            <a:r>
              <a:rPr lang="en-US" sz="3600"/>
              <a:t>Forward pions</a:t>
            </a:r>
          </a:p>
        </p:txBody>
      </p:sp>
      <p:pic>
        <p:nvPicPr>
          <p:cNvPr id="1613829" name="Picture 5" descr="BRAHMSlogo"/>
          <p:cNvPicPr>
            <a:picLocks noChangeAspect="1" noChangeArrowheads="1"/>
          </p:cNvPicPr>
          <p:nvPr/>
        </p:nvPicPr>
        <p:blipFill>
          <a:blip r:embed="rId4" cstate="print"/>
          <a:srcRect/>
          <a:stretch>
            <a:fillRect/>
          </a:stretch>
        </p:blipFill>
        <p:spPr bwMode="auto">
          <a:xfrm>
            <a:off x="3505200" y="2362200"/>
            <a:ext cx="1371600" cy="733425"/>
          </a:xfrm>
          <a:prstGeom prst="rect">
            <a:avLst/>
          </a:prstGeom>
          <a:noFill/>
        </p:spPr>
      </p:pic>
      <p:sp>
        <p:nvSpPr>
          <p:cNvPr id="10" name="Slide Number Placeholder 9"/>
          <p:cNvSpPr>
            <a:spLocks noGrp="1"/>
          </p:cNvSpPr>
          <p:nvPr>
            <p:ph type="sldNum" sz="quarter" idx="12"/>
          </p:nvPr>
        </p:nvSpPr>
        <p:spPr/>
        <p:txBody>
          <a:bodyPr/>
          <a:lstStyle/>
          <a:p>
            <a:fld id="{CC80A51C-0834-4D37-9F6C-E61A03BDE5A5}" type="slidenum">
              <a:rPr lang="en-US" smtClean="0"/>
              <a:pPr/>
              <a:t>49</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C. Aidala, Wayne State, January 30, 2013</a:t>
            </a:r>
            <a:endParaRPr lang="en-US"/>
          </a:p>
        </p:txBody>
      </p:sp>
      <p:sp>
        <p:nvSpPr>
          <p:cNvPr id="1167362" name="Rectangle 2"/>
          <p:cNvSpPr>
            <a:spLocks noGrp="1" noChangeArrowheads="1"/>
          </p:cNvSpPr>
          <p:nvPr>
            <p:ph type="title"/>
          </p:nvPr>
        </p:nvSpPr>
        <p:spPr/>
        <p:txBody>
          <a:bodyPr/>
          <a:lstStyle/>
          <a:p>
            <a:r>
              <a:rPr lang="en-US" sz="4000"/>
              <a:t>Deep-Inelastic Scattering: </a:t>
            </a:r>
            <a:br>
              <a:rPr lang="en-US" sz="4000"/>
            </a:br>
            <a:r>
              <a:rPr lang="en-US" sz="4000"/>
              <a:t>A Tool of the Trade</a:t>
            </a:r>
          </a:p>
        </p:txBody>
      </p:sp>
      <p:sp>
        <p:nvSpPr>
          <p:cNvPr id="1167363" name="Rectangle 3"/>
          <p:cNvSpPr>
            <a:spLocks noGrp="1" noChangeArrowheads="1"/>
          </p:cNvSpPr>
          <p:nvPr>
            <p:ph type="body" idx="1"/>
          </p:nvPr>
        </p:nvSpPr>
        <p:spPr>
          <a:xfrm>
            <a:off x="228600" y="3733800"/>
            <a:ext cx="8686800" cy="2819400"/>
          </a:xfrm>
        </p:spPr>
        <p:txBody>
          <a:bodyPr/>
          <a:lstStyle/>
          <a:p>
            <a:r>
              <a:rPr lang="en-US" sz="2400" dirty="0"/>
              <a:t>Probe nucleon with an electron or </a:t>
            </a:r>
            <a:r>
              <a:rPr lang="en-US" sz="2400" dirty="0" err="1"/>
              <a:t>muon</a:t>
            </a:r>
            <a:r>
              <a:rPr lang="en-US" sz="2400" dirty="0"/>
              <a:t> beam</a:t>
            </a:r>
          </a:p>
          <a:p>
            <a:r>
              <a:rPr lang="en-US" sz="2400" dirty="0"/>
              <a:t>Interacts electromagnetically with (charged) quarks and </a:t>
            </a:r>
            <a:r>
              <a:rPr lang="en-US" sz="2400" dirty="0" err="1"/>
              <a:t>antiquarks</a:t>
            </a:r>
            <a:endParaRPr lang="en-US" sz="2400" dirty="0"/>
          </a:p>
          <a:p>
            <a:r>
              <a:rPr lang="en-US" sz="2400" dirty="0"/>
              <a:t>“Clean” process theoretically—quantum electrodynamics well understood and easy to </a:t>
            </a:r>
            <a:r>
              <a:rPr lang="en-US" sz="2400" dirty="0" smtClean="0"/>
              <a:t>calculate</a:t>
            </a:r>
          </a:p>
          <a:p>
            <a:r>
              <a:rPr lang="en-US" sz="2400" dirty="0" smtClean="0"/>
              <a:t>Technique that originally discovered the </a:t>
            </a:r>
            <a:r>
              <a:rPr lang="en-US" sz="2400" dirty="0" err="1" smtClean="0"/>
              <a:t>parton</a:t>
            </a:r>
            <a:r>
              <a:rPr lang="en-US" sz="2400" dirty="0" smtClean="0"/>
              <a:t> structure of the nucleon in the 1960’s!</a:t>
            </a:r>
            <a:endParaRPr lang="en-US" sz="2400" dirty="0"/>
          </a:p>
        </p:txBody>
      </p:sp>
      <p:pic>
        <p:nvPicPr>
          <p:cNvPr id="1167364" name="Picture 4"/>
          <p:cNvPicPr>
            <a:picLocks noChangeAspect="1" noChangeArrowheads="1"/>
          </p:cNvPicPr>
          <p:nvPr/>
        </p:nvPicPr>
        <p:blipFill>
          <a:blip r:embed="rId3" cstate="print"/>
          <a:srcRect/>
          <a:stretch>
            <a:fillRect/>
          </a:stretch>
        </p:blipFill>
        <p:spPr bwMode="auto">
          <a:xfrm>
            <a:off x="3048000" y="1371600"/>
            <a:ext cx="3148013" cy="2286000"/>
          </a:xfrm>
          <a:prstGeom prst="rect">
            <a:avLst/>
          </a:prstGeom>
          <a:noFill/>
          <a:ln w="9525">
            <a:noFill/>
            <a:miter lim="800000"/>
            <a:headEnd/>
            <a:tailEnd/>
          </a:ln>
          <a:effectLst/>
        </p:spPr>
      </p:pic>
      <p:sp>
        <p:nvSpPr>
          <p:cNvPr id="8" name="Slide Number Placeholder 7"/>
          <p:cNvSpPr>
            <a:spLocks noGrp="1"/>
          </p:cNvSpPr>
          <p:nvPr>
            <p:ph type="sldNum" sz="quarter" idx="12"/>
          </p:nvPr>
        </p:nvSpPr>
        <p:spPr/>
        <p:txBody>
          <a:bodyPr/>
          <a:lstStyle/>
          <a:p>
            <a:fld id="{9CCA4942-7CEE-491C-9F3A-ADE7BC2C4973}" type="slidenum">
              <a:rPr lang="en-US" smtClean="0"/>
              <a:pPr/>
              <a:t>5</a:t>
            </a:fld>
            <a:endParaRPr lang="en-US"/>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1"/>
          </p:nvPr>
        </p:nvSpPr>
        <p:spPr/>
        <p:txBody>
          <a:bodyPr/>
          <a:lstStyle/>
          <a:p>
            <a:r>
              <a:rPr lang="en-US" smtClean="0"/>
              <a:t>C. Aidala, Wayne State, January 30, 2013</a:t>
            </a:r>
            <a:endParaRPr lang="en-US"/>
          </a:p>
        </p:txBody>
      </p:sp>
      <p:sp>
        <p:nvSpPr>
          <p:cNvPr id="1615874" name="Rectangle 2"/>
          <p:cNvSpPr>
            <a:spLocks noGrp="1" noChangeArrowheads="1"/>
          </p:cNvSpPr>
          <p:nvPr>
            <p:ph type="title"/>
          </p:nvPr>
        </p:nvSpPr>
        <p:spPr/>
        <p:txBody>
          <a:bodyPr/>
          <a:lstStyle/>
          <a:p>
            <a:r>
              <a:rPr lang="en-US" sz="3600"/>
              <a:t>√s=62.4 GeV</a:t>
            </a:r>
            <a:br>
              <a:rPr lang="en-US" sz="3600"/>
            </a:br>
            <a:r>
              <a:rPr lang="en-US" sz="3600"/>
              <a:t>Forward kaons</a:t>
            </a:r>
          </a:p>
        </p:txBody>
      </p:sp>
      <p:pic>
        <p:nvPicPr>
          <p:cNvPr id="1615875" name="Picture 3"/>
          <p:cNvPicPr>
            <a:picLocks noChangeAspect="1" noChangeArrowheads="1"/>
          </p:cNvPicPr>
          <p:nvPr/>
        </p:nvPicPr>
        <p:blipFill>
          <a:blip r:embed="rId3" cstate="print"/>
          <a:srcRect/>
          <a:stretch>
            <a:fillRect/>
          </a:stretch>
        </p:blipFill>
        <p:spPr bwMode="auto">
          <a:xfrm>
            <a:off x="304800" y="1219200"/>
            <a:ext cx="5105400" cy="4497388"/>
          </a:xfrm>
          <a:prstGeom prst="rect">
            <a:avLst/>
          </a:prstGeom>
          <a:noFill/>
          <a:ln w="9525">
            <a:noFill/>
            <a:miter lim="800000"/>
            <a:headEnd/>
            <a:tailEnd/>
          </a:ln>
          <a:effectLst/>
        </p:spPr>
      </p:pic>
      <p:sp>
        <p:nvSpPr>
          <p:cNvPr id="1615876" name="Text Box 4"/>
          <p:cNvSpPr txBox="1">
            <a:spLocks noChangeArrowheads="1"/>
          </p:cNvSpPr>
          <p:nvPr/>
        </p:nvSpPr>
        <p:spPr bwMode="auto">
          <a:xfrm>
            <a:off x="5486400" y="1600200"/>
            <a:ext cx="3505200" cy="3378200"/>
          </a:xfrm>
          <a:prstGeom prst="rect">
            <a:avLst/>
          </a:prstGeom>
          <a:noFill/>
          <a:ln w="9525">
            <a:noFill/>
            <a:miter lim="800000"/>
            <a:headEnd/>
            <a:tailEnd/>
          </a:ln>
          <a:effectLst/>
        </p:spPr>
        <p:txBody>
          <a:bodyPr>
            <a:spAutoFit/>
          </a:bodyPr>
          <a:lstStyle/>
          <a:p>
            <a:pPr algn="l"/>
            <a:r>
              <a:rPr lang="en-US"/>
              <a:t>K</a:t>
            </a:r>
            <a:r>
              <a:rPr lang="en-US" baseline="30000"/>
              <a:t>-</a:t>
            </a:r>
            <a:r>
              <a:rPr lang="en-US"/>
              <a:t> </a:t>
            </a:r>
            <a:r>
              <a:rPr lang="en-US" i="1"/>
              <a:t>data</a:t>
            </a:r>
            <a:r>
              <a:rPr lang="en-US"/>
              <a:t> suppressed ~order of magnitude (valence quark effect).</a:t>
            </a:r>
          </a:p>
          <a:p>
            <a:pPr algn="l"/>
            <a:endParaRPr lang="en-US"/>
          </a:p>
          <a:p>
            <a:pPr algn="l"/>
            <a:r>
              <a:rPr lang="en-US"/>
              <a:t>NLO pQCD using recent DSS FF’s gives ~same yield for both charges(??). </a:t>
            </a:r>
          </a:p>
          <a:p>
            <a:pPr algn="l"/>
            <a:endParaRPr lang="en-US"/>
          </a:p>
          <a:p>
            <a:pPr algn="l"/>
            <a:r>
              <a:rPr lang="en-US"/>
              <a:t>Related to FF’s? PDF’s??</a:t>
            </a:r>
          </a:p>
        </p:txBody>
      </p:sp>
      <p:pic>
        <p:nvPicPr>
          <p:cNvPr id="1615877" name="Picture 5" descr="BRAHMSlogo"/>
          <p:cNvPicPr>
            <a:picLocks noChangeAspect="1" noChangeArrowheads="1"/>
          </p:cNvPicPr>
          <p:nvPr/>
        </p:nvPicPr>
        <p:blipFill>
          <a:blip r:embed="rId4" cstate="print"/>
          <a:srcRect/>
          <a:stretch>
            <a:fillRect/>
          </a:stretch>
        </p:blipFill>
        <p:spPr bwMode="auto">
          <a:xfrm>
            <a:off x="3506788" y="2379663"/>
            <a:ext cx="1371600" cy="733425"/>
          </a:xfrm>
          <a:prstGeom prst="rect">
            <a:avLst/>
          </a:prstGeom>
          <a:noFill/>
        </p:spPr>
      </p:pic>
      <p:sp>
        <p:nvSpPr>
          <p:cNvPr id="1615878" name="Text Box 6"/>
          <p:cNvSpPr txBox="1">
            <a:spLocks noChangeArrowheads="1"/>
          </p:cNvSpPr>
          <p:nvPr/>
        </p:nvSpPr>
        <p:spPr bwMode="auto">
          <a:xfrm>
            <a:off x="5791200" y="5486400"/>
            <a:ext cx="1839913" cy="831850"/>
          </a:xfrm>
          <a:prstGeom prst="rect">
            <a:avLst/>
          </a:prstGeom>
          <a:solidFill>
            <a:srgbClr val="00FFCC"/>
          </a:solidFill>
          <a:ln w="9525">
            <a:solidFill>
              <a:schemeClr val="tx1"/>
            </a:solidFill>
            <a:miter lim="800000"/>
            <a:headEnd/>
            <a:tailEnd/>
          </a:ln>
          <a:effectLst/>
        </p:spPr>
        <p:txBody>
          <a:bodyPr wrap="none">
            <a:spAutoFit/>
          </a:bodyPr>
          <a:lstStyle/>
          <a:p>
            <a:pPr algn="l"/>
            <a:r>
              <a:rPr lang="en-US">
                <a:solidFill>
                  <a:schemeClr val="tx1"/>
                </a:solidFill>
              </a:rPr>
              <a:t>K</a:t>
            </a:r>
            <a:r>
              <a:rPr lang="en-US" baseline="30000">
                <a:solidFill>
                  <a:schemeClr val="tx1"/>
                </a:solidFill>
              </a:rPr>
              <a:t>+</a:t>
            </a:r>
            <a:r>
              <a:rPr lang="en-US">
                <a:solidFill>
                  <a:schemeClr val="tx1"/>
                </a:solidFill>
              </a:rPr>
              <a:t>:  Not bad!</a:t>
            </a:r>
          </a:p>
          <a:p>
            <a:pPr algn="l"/>
            <a:r>
              <a:rPr lang="en-US">
                <a:solidFill>
                  <a:schemeClr val="tx1"/>
                </a:solidFill>
              </a:rPr>
              <a:t>K</a:t>
            </a:r>
            <a:r>
              <a:rPr lang="en-US" baseline="30000">
                <a:solidFill>
                  <a:schemeClr val="tx1"/>
                </a:solidFill>
              </a:rPr>
              <a:t>-</a:t>
            </a:r>
            <a:r>
              <a:rPr lang="en-US">
                <a:solidFill>
                  <a:schemeClr val="tx1"/>
                </a:solidFill>
              </a:rPr>
              <a:t>:  Hmm…</a:t>
            </a:r>
          </a:p>
        </p:txBody>
      </p:sp>
      <p:sp>
        <p:nvSpPr>
          <p:cNvPr id="10" name="Slide Number Placeholder 9"/>
          <p:cNvSpPr>
            <a:spLocks noGrp="1"/>
          </p:cNvSpPr>
          <p:nvPr>
            <p:ph type="sldNum" sz="quarter" idx="12"/>
          </p:nvPr>
        </p:nvSpPr>
        <p:spPr/>
        <p:txBody>
          <a:bodyPr/>
          <a:lstStyle/>
          <a:p>
            <a:fld id="{CC80A51C-0834-4D37-9F6C-E61A03BDE5A5}" type="slidenum">
              <a:rPr lang="en-US" smtClean="0"/>
              <a:pPr/>
              <a:t>50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15878"/>
                                        </p:tgtEl>
                                        <p:attrNameLst>
                                          <p:attrName>style.visibility</p:attrName>
                                        </p:attrNameLst>
                                      </p:cBhvr>
                                      <p:to>
                                        <p:strVal val="visible"/>
                                      </p:to>
                                    </p:set>
                                    <p:anim calcmode="lin" valueType="num">
                                      <p:cBhvr additive="base">
                                        <p:cTn id="7" dur="500" fill="hold"/>
                                        <p:tgtEl>
                                          <p:spTgt spid="1615878"/>
                                        </p:tgtEl>
                                        <p:attrNameLst>
                                          <p:attrName>ppt_x</p:attrName>
                                        </p:attrNameLst>
                                      </p:cBhvr>
                                      <p:tavLst>
                                        <p:tav tm="0">
                                          <p:val>
                                            <p:strVal val="#ppt_x"/>
                                          </p:val>
                                        </p:tav>
                                        <p:tav tm="100000">
                                          <p:val>
                                            <p:strVal val="#ppt_x"/>
                                          </p:val>
                                        </p:tav>
                                      </p:tavLst>
                                    </p:anim>
                                    <p:anim calcmode="lin" valueType="num">
                                      <p:cBhvr additive="base">
                                        <p:cTn id="8" dur="500" fill="hold"/>
                                        <p:tgtEl>
                                          <p:spTgt spid="16158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587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 Aidala, Wayne State, January 30, 2013</a:t>
            </a:r>
            <a:endParaRPr lang="en-US"/>
          </a:p>
        </p:txBody>
      </p:sp>
      <p:sp>
        <p:nvSpPr>
          <p:cNvPr id="1541122" name="Rectangle 2"/>
          <p:cNvSpPr>
            <a:spLocks noGrp="1" noChangeArrowheads="1"/>
          </p:cNvSpPr>
          <p:nvPr>
            <p:ph type="title"/>
          </p:nvPr>
        </p:nvSpPr>
        <p:spPr>
          <a:xfrm>
            <a:off x="228600" y="228600"/>
            <a:ext cx="8915400" cy="990600"/>
          </a:xfrm>
        </p:spPr>
        <p:txBody>
          <a:bodyPr/>
          <a:lstStyle/>
          <a:p>
            <a:r>
              <a:rPr lang="en-US" sz="3200"/>
              <a:t>Fragmentation Functions (FF’s):</a:t>
            </a:r>
            <a:br>
              <a:rPr lang="en-US" sz="3200"/>
            </a:br>
            <a:r>
              <a:rPr lang="en-US" sz="3200"/>
              <a:t>Improving Our Input for Inclusive Hadronic Probes</a:t>
            </a:r>
          </a:p>
        </p:txBody>
      </p:sp>
      <p:sp>
        <p:nvSpPr>
          <p:cNvPr id="1541123" name="Rectangle 3"/>
          <p:cNvSpPr>
            <a:spLocks noGrp="1" noChangeArrowheads="1"/>
          </p:cNvSpPr>
          <p:nvPr>
            <p:ph type="body" idx="1"/>
          </p:nvPr>
        </p:nvSpPr>
        <p:spPr/>
        <p:txBody>
          <a:bodyPr/>
          <a:lstStyle/>
          <a:p>
            <a:pPr>
              <a:lnSpc>
                <a:spcPct val="90000"/>
              </a:lnSpc>
            </a:pPr>
            <a:r>
              <a:rPr lang="en-US" sz="2800"/>
              <a:t>FF’s not directly calculable from theory—need to be measured and fitted experimentally</a:t>
            </a:r>
          </a:p>
          <a:p>
            <a:pPr>
              <a:lnSpc>
                <a:spcPct val="90000"/>
              </a:lnSpc>
            </a:pPr>
            <a:r>
              <a:rPr lang="en-US" sz="2800"/>
              <a:t>The better we know the FF’s, the tighter constraints we can put on the polarized parton distribution functions!</a:t>
            </a:r>
          </a:p>
          <a:p>
            <a:pPr>
              <a:lnSpc>
                <a:spcPct val="90000"/>
              </a:lnSpc>
            </a:pPr>
            <a:r>
              <a:rPr lang="en-US" sz="2800"/>
              <a:t>Traditionally from e+e- data—clean system!</a:t>
            </a:r>
          </a:p>
          <a:p>
            <a:pPr>
              <a:lnSpc>
                <a:spcPct val="90000"/>
              </a:lnSpc>
            </a:pPr>
            <a:r>
              <a:rPr lang="en-US" sz="2800"/>
              <a:t>Framework now developed to extract FF’s using all available data from deep-inelastic scattering and hadronic collisions as well as e+e-</a:t>
            </a:r>
          </a:p>
          <a:p>
            <a:pPr lvl="1">
              <a:lnSpc>
                <a:spcPct val="90000"/>
              </a:lnSpc>
            </a:pPr>
            <a:r>
              <a:rPr lang="en-US" sz="2400"/>
              <a:t>de Florian, Sassot, Stratmann: PRD75:114010 (2007) and arXiv:0707.1506</a:t>
            </a:r>
          </a:p>
        </p:txBody>
      </p:sp>
      <p:sp>
        <p:nvSpPr>
          <p:cNvPr id="7" name="Slide Number Placeholder 6"/>
          <p:cNvSpPr>
            <a:spLocks noGrp="1"/>
          </p:cNvSpPr>
          <p:nvPr>
            <p:ph type="sldNum" sz="quarter" idx="12"/>
          </p:nvPr>
        </p:nvSpPr>
        <p:spPr/>
        <p:txBody>
          <a:bodyPr/>
          <a:lstStyle/>
          <a:p>
            <a:fld id="{9CCA4942-7CEE-491C-9F3A-ADE7BC2C4973}" type="slidenum">
              <a:rPr lang="en-US" smtClean="0"/>
              <a:pPr/>
              <a:t>51</a:t>
            </a:fld>
            <a:endParaRPr lang="en-US"/>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4"/>
          <p:cNvSpPr>
            <a:spLocks noGrp="1"/>
          </p:cNvSpPr>
          <p:nvPr>
            <p:ph type="ftr" sz="quarter" idx="11"/>
          </p:nvPr>
        </p:nvSpPr>
        <p:spPr/>
        <p:txBody>
          <a:bodyPr/>
          <a:lstStyle/>
          <a:p>
            <a:r>
              <a:rPr lang="en-US" smtClean="0"/>
              <a:t>C. Aidala, Wayne State, January 30, 2013</a:t>
            </a:r>
            <a:endParaRPr lang="en-US"/>
          </a:p>
        </p:txBody>
      </p:sp>
      <p:grpSp>
        <p:nvGrpSpPr>
          <p:cNvPr id="1609730" name="Group 2"/>
          <p:cNvGrpSpPr>
            <a:grpSpLocks/>
          </p:cNvGrpSpPr>
          <p:nvPr/>
        </p:nvGrpSpPr>
        <p:grpSpPr bwMode="auto">
          <a:xfrm>
            <a:off x="0" y="2057400"/>
            <a:ext cx="5245100" cy="3403600"/>
            <a:chOff x="2389" y="1906"/>
            <a:chExt cx="3304" cy="2144"/>
          </a:xfrm>
        </p:grpSpPr>
        <p:pic>
          <p:nvPicPr>
            <p:cNvPr id="1609731" name="Picture 3" descr="justxaxis"/>
            <p:cNvPicPr>
              <a:picLocks noChangeAspect="1" noChangeArrowheads="1"/>
            </p:cNvPicPr>
            <p:nvPr/>
          </p:nvPicPr>
          <p:blipFill>
            <a:blip r:embed="rId3" cstate="print"/>
            <a:srcRect/>
            <a:stretch>
              <a:fillRect/>
            </a:stretch>
          </p:blipFill>
          <p:spPr bwMode="auto">
            <a:xfrm>
              <a:off x="2389" y="1906"/>
              <a:ext cx="3192" cy="2144"/>
            </a:xfrm>
            <a:prstGeom prst="rect">
              <a:avLst/>
            </a:prstGeom>
            <a:noFill/>
          </p:spPr>
        </p:pic>
        <p:sp>
          <p:nvSpPr>
            <p:cNvPr id="1609732" name="Rectangle 4"/>
            <p:cNvSpPr>
              <a:spLocks noChangeArrowheads="1"/>
            </p:cNvSpPr>
            <p:nvPr/>
          </p:nvSpPr>
          <p:spPr bwMode="auto">
            <a:xfrm>
              <a:off x="3809" y="2118"/>
              <a:ext cx="1012" cy="1719"/>
            </a:xfrm>
            <a:prstGeom prst="rect">
              <a:avLst/>
            </a:prstGeom>
            <a:solidFill>
              <a:srgbClr val="FF0000">
                <a:alpha val="39999"/>
              </a:srgbClr>
            </a:solidFill>
            <a:ln w="9525">
              <a:noFill/>
              <a:miter lim="800000"/>
              <a:headEnd/>
              <a:tailEnd/>
            </a:ln>
            <a:effectLst/>
          </p:spPr>
          <p:txBody>
            <a:bodyPr wrap="none" anchor="ctr"/>
            <a:lstStyle/>
            <a:p>
              <a:endParaRPr lang="en-US"/>
            </a:p>
          </p:txBody>
        </p:sp>
        <p:sp>
          <p:nvSpPr>
            <p:cNvPr id="1609733" name="Text Box 5"/>
            <p:cNvSpPr txBox="1">
              <a:spLocks noChangeArrowheads="1"/>
            </p:cNvSpPr>
            <p:nvPr/>
          </p:nvSpPr>
          <p:spPr bwMode="auto">
            <a:xfrm>
              <a:off x="3810" y="3130"/>
              <a:ext cx="1029" cy="615"/>
            </a:xfrm>
            <a:prstGeom prst="rect">
              <a:avLst/>
            </a:prstGeom>
            <a:noFill/>
            <a:ln w="38100">
              <a:noFill/>
              <a:miter lim="800000"/>
              <a:headEnd/>
              <a:tailEnd type="none" w="lg" len="lg"/>
            </a:ln>
            <a:effectLst/>
          </p:spPr>
          <p:txBody>
            <a:bodyPr>
              <a:spAutoFit/>
            </a:bodyPr>
            <a:lstStyle/>
            <a:p>
              <a:pPr algn="l" eaLnBrk="1" hangingPunct="1"/>
              <a:r>
                <a:rPr lang="en-US" sz="1800" b="1">
                  <a:solidFill>
                    <a:srgbClr val="FF0000"/>
                  </a:solidFill>
                  <a:latin typeface="Arial Unicode MS" pitchFamily="34" charset="-128"/>
                </a:rPr>
                <a:t>present </a:t>
              </a:r>
            </a:p>
            <a:p>
              <a:pPr algn="l" eaLnBrk="1" hangingPunct="1"/>
              <a:r>
                <a:rPr lang="en-US" sz="2200" i="1">
                  <a:solidFill>
                    <a:srgbClr val="FF0000"/>
                  </a:solidFill>
                </a:rPr>
                <a:t>x</a:t>
              </a:r>
              <a:r>
                <a:rPr lang="en-US" sz="1800" b="1">
                  <a:solidFill>
                    <a:srgbClr val="FF0000"/>
                  </a:solidFill>
                  <a:latin typeface="Arial Unicode MS" pitchFamily="34" charset="-128"/>
                </a:rPr>
                <a:t>-range</a:t>
              </a:r>
            </a:p>
            <a:p>
              <a:pPr algn="l" eaLnBrk="1" hangingPunct="1"/>
              <a:r>
                <a:rPr lang="en-US" altLang="ja-JP" sz="1800">
                  <a:solidFill>
                    <a:srgbClr val="FF0000"/>
                  </a:solidFill>
                  <a:latin typeface="Arial" charset="0"/>
                  <a:ea typeface="ＭＳ Ｐゴシック" pitchFamily="34" charset="-128"/>
                  <a:sym typeface="Symbol" pitchFamily="18" charset="2"/>
                </a:rPr>
                <a:t></a:t>
              </a:r>
              <a:r>
                <a:rPr lang="en-US" sz="1800" b="1">
                  <a:solidFill>
                    <a:srgbClr val="FF0000"/>
                  </a:solidFill>
                  <a:latin typeface="Arial Unicode MS" pitchFamily="34" charset="-128"/>
                </a:rPr>
                <a:t>s = 200 GeV</a:t>
              </a:r>
            </a:p>
          </p:txBody>
        </p:sp>
        <p:grpSp>
          <p:nvGrpSpPr>
            <p:cNvPr id="1609734" name="Group 6"/>
            <p:cNvGrpSpPr>
              <a:grpSpLocks/>
            </p:cNvGrpSpPr>
            <p:nvPr/>
          </p:nvGrpSpPr>
          <p:grpSpPr bwMode="auto">
            <a:xfrm>
              <a:off x="2972" y="2313"/>
              <a:ext cx="1244" cy="754"/>
              <a:chOff x="1922" y="2337"/>
              <a:chExt cx="1244" cy="754"/>
            </a:xfrm>
          </p:grpSpPr>
          <p:sp>
            <p:nvSpPr>
              <p:cNvPr id="1609735" name="AutoShape 7"/>
              <p:cNvSpPr>
                <a:spLocks noChangeArrowheads="1"/>
              </p:cNvSpPr>
              <p:nvPr/>
            </p:nvSpPr>
            <p:spPr bwMode="auto">
              <a:xfrm rot="-10800000">
                <a:off x="2418" y="2742"/>
                <a:ext cx="593" cy="349"/>
              </a:xfrm>
              <a:prstGeom prst="rightArrow">
                <a:avLst>
                  <a:gd name="adj1" fmla="val 40407"/>
                  <a:gd name="adj2" fmla="val 72780"/>
                </a:avLst>
              </a:prstGeom>
              <a:solidFill>
                <a:schemeClr val="accent1"/>
              </a:solidFill>
              <a:ln w="9525">
                <a:solidFill>
                  <a:schemeClr val="tx1"/>
                </a:solidFill>
                <a:miter lim="800000"/>
                <a:headEnd/>
                <a:tailEnd/>
              </a:ln>
              <a:effectLst/>
            </p:spPr>
            <p:txBody>
              <a:bodyPr wrap="none" anchor="ctr"/>
              <a:lstStyle/>
              <a:p>
                <a:endParaRPr lang="en-US"/>
              </a:p>
            </p:txBody>
          </p:sp>
          <p:sp>
            <p:nvSpPr>
              <p:cNvPr id="1609736" name="Text Box 8"/>
              <p:cNvSpPr txBox="1">
                <a:spLocks noChangeArrowheads="1"/>
              </p:cNvSpPr>
              <p:nvPr/>
            </p:nvSpPr>
            <p:spPr bwMode="auto">
              <a:xfrm>
                <a:off x="1922" y="2337"/>
                <a:ext cx="1244" cy="442"/>
              </a:xfrm>
              <a:prstGeom prst="rect">
                <a:avLst/>
              </a:prstGeom>
              <a:noFill/>
              <a:ln w="9525">
                <a:noFill/>
                <a:miter lim="800000"/>
                <a:headEnd/>
                <a:tailEnd/>
              </a:ln>
              <a:effectLst/>
            </p:spPr>
            <p:txBody>
              <a:bodyPr>
                <a:spAutoFit/>
              </a:bodyPr>
              <a:lstStyle/>
              <a:p>
                <a:pPr algn="l" eaLnBrk="1" hangingPunct="1"/>
                <a:r>
                  <a:rPr lang="en-US" sz="1800">
                    <a:solidFill>
                      <a:schemeClr val="tx1"/>
                    </a:solidFill>
                    <a:latin typeface="Arial" charset="0"/>
                  </a:rPr>
                  <a:t>Extend to lower </a:t>
                </a:r>
                <a:r>
                  <a:rPr lang="en-US" sz="2200" i="1">
                    <a:solidFill>
                      <a:schemeClr val="tx1"/>
                    </a:solidFill>
                  </a:rPr>
                  <a:t>x</a:t>
                </a:r>
                <a:r>
                  <a:rPr lang="en-US" sz="1800">
                    <a:solidFill>
                      <a:schemeClr val="tx1"/>
                    </a:solidFill>
                    <a:latin typeface="Arial" charset="0"/>
                  </a:rPr>
                  <a:t> at </a:t>
                </a:r>
                <a:r>
                  <a:rPr lang="en-US" altLang="ja-JP" sz="1800">
                    <a:solidFill>
                      <a:schemeClr val="tx1"/>
                    </a:solidFill>
                    <a:latin typeface="Arial" charset="0"/>
                    <a:ea typeface="ＭＳ Ｐゴシック" pitchFamily="34" charset="-128"/>
                    <a:sym typeface="Symbol" pitchFamily="18" charset="2"/>
                  </a:rPr>
                  <a:t>s = 500 GeV</a:t>
                </a:r>
                <a:endParaRPr lang="en-US" sz="1800">
                  <a:solidFill>
                    <a:schemeClr val="tx1"/>
                  </a:solidFill>
                  <a:latin typeface="Arial" charset="0"/>
                  <a:sym typeface="Symbol" pitchFamily="18" charset="2"/>
                </a:endParaRPr>
              </a:p>
            </p:txBody>
          </p:sp>
        </p:grpSp>
        <p:grpSp>
          <p:nvGrpSpPr>
            <p:cNvPr id="1609737" name="Group 9"/>
            <p:cNvGrpSpPr>
              <a:grpSpLocks/>
            </p:cNvGrpSpPr>
            <p:nvPr/>
          </p:nvGrpSpPr>
          <p:grpSpPr bwMode="auto">
            <a:xfrm>
              <a:off x="4280" y="2287"/>
              <a:ext cx="1413" cy="779"/>
              <a:chOff x="3350" y="2311"/>
              <a:chExt cx="1299" cy="779"/>
            </a:xfrm>
          </p:grpSpPr>
          <p:sp>
            <p:nvSpPr>
              <p:cNvPr id="1609738" name="Text Box 10"/>
              <p:cNvSpPr txBox="1">
                <a:spLocks noChangeArrowheads="1"/>
              </p:cNvSpPr>
              <p:nvPr/>
            </p:nvSpPr>
            <p:spPr bwMode="auto">
              <a:xfrm>
                <a:off x="3405" y="2311"/>
                <a:ext cx="1244" cy="442"/>
              </a:xfrm>
              <a:prstGeom prst="rect">
                <a:avLst/>
              </a:prstGeom>
              <a:noFill/>
              <a:ln w="9525">
                <a:noFill/>
                <a:miter lim="800000"/>
                <a:headEnd/>
                <a:tailEnd/>
              </a:ln>
              <a:effectLst/>
            </p:spPr>
            <p:txBody>
              <a:bodyPr>
                <a:spAutoFit/>
              </a:bodyPr>
              <a:lstStyle/>
              <a:p>
                <a:pPr algn="l" eaLnBrk="1" hangingPunct="1"/>
                <a:r>
                  <a:rPr lang="en-US" sz="1800">
                    <a:solidFill>
                      <a:schemeClr val="tx1"/>
                    </a:solidFill>
                    <a:latin typeface="Arial" charset="0"/>
                  </a:rPr>
                  <a:t>Extend to higher </a:t>
                </a:r>
                <a:r>
                  <a:rPr lang="en-US" sz="2200" i="1">
                    <a:solidFill>
                      <a:schemeClr val="tx1"/>
                    </a:solidFill>
                  </a:rPr>
                  <a:t>x</a:t>
                </a:r>
                <a:r>
                  <a:rPr lang="en-US" sz="1800">
                    <a:solidFill>
                      <a:schemeClr val="tx1"/>
                    </a:solidFill>
                    <a:latin typeface="Arial" charset="0"/>
                  </a:rPr>
                  <a:t> at </a:t>
                </a:r>
                <a:r>
                  <a:rPr lang="en-US" altLang="ja-JP" sz="1800">
                    <a:solidFill>
                      <a:schemeClr val="tx1"/>
                    </a:solidFill>
                    <a:latin typeface="Arial" charset="0"/>
                    <a:ea typeface="ＭＳ Ｐゴシック" pitchFamily="34" charset="-128"/>
                    <a:sym typeface="Symbol" pitchFamily="18" charset="2"/>
                  </a:rPr>
                  <a:t>s = 62.4 GeV</a:t>
                </a:r>
                <a:endParaRPr lang="en-US" sz="1800">
                  <a:solidFill>
                    <a:schemeClr val="tx1"/>
                  </a:solidFill>
                  <a:latin typeface="Arial" charset="0"/>
                  <a:sym typeface="Symbol" pitchFamily="18" charset="2"/>
                </a:endParaRPr>
              </a:p>
            </p:txBody>
          </p:sp>
          <p:sp>
            <p:nvSpPr>
              <p:cNvPr id="1609739" name="AutoShape 11"/>
              <p:cNvSpPr>
                <a:spLocks noChangeArrowheads="1"/>
              </p:cNvSpPr>
              <p:nvPr/>
            </p:nvSpPr>
            <p:spPr bwMode="auto">
              <a:xfrm rot="-21600000">
                <a:off x="3350" y="2741"/>
                <a:ext cx="593" cy="349"/>
              </a:xfrm>
              <a:prstGeom prst="rightArrow">
                <a:avLst>
                  <a:gd name="adj1" fmla="val 40407"/>
                  <a:gd name="adj2" fmla="val 72780"/>
                </a:avLst>
              </a:prstGeom>
              <a:solidFill>
                <a:schemeClr val="accent1"/>
              </a:solidFill>
              <a:ln w="9525">
                <a:solidFill>
                  <a:schemeClr val="tx1"/>
                </a:solidFill>
                <a:miter lim="800000"/>
                <a:headEnd/>
                <a:tailEnd/>
              </a:ln>
              <a:effectLst/>
            </p:spPr>
            <p:txBody>
              <a:bodyPr wrap="none" anchor="ctr"/>
              <a:lstStyle/>
              <a:p>
                <a:endParaRPr lang="en-US"/>
              </a:p>
            </p:txBody>
          </p:sp>
        </p:grpSp>
      </p:grpSp>
      <p:sp>
        <p:nvSpPr>
          <p:cNvPr id="1609740" name="Rectangle 12"/>
          <p:cNvSpPr>
            <a:spLocks noGrp="1" noChangeArrowheads="1"/>
          </p:cNvSpPr>
          <p:nvPr>
            <p:ph type="title"/>
          </p:nvPr>
        </p:nvSpPr>
        <p:spPr/>
        <p:txBody>
          <a:bodyPr/>
          <a:lstStyle/>
          <a:p>
            <a:r>
              <a:rPr lang="en-US"/>
              <a:t>Extending x Coverage</a:t>
            </a:r>
          </a:p>
        </p:txBody>
      </p:sp>
      <p:sp>
        <p:nvSpPr>
          <p:cNvPr id="1609741" name="Rectangle 13"/>
          <p:cNvSpPr>
            <a:spLocks noGrp="1" noChangeArrowheads="1"/>
          </p:cNvSpPr>
          <p:nvPr>
            <p:ph type="body" idx="1"/>
          </p:nvPr>
        </p:nvSpPr>
        <p:spPr>
          <a:xfrm>
            <a:off x="5029200" y="1600200"/>
            <a:ext cx="4267200" cy="4495800"/>
          </a:xfrm>
        </p:spPr>
        <p:txBody>
          <a:bodyPr/>
          <a:lstStyle/>
          <a:p>
            <a:r>
              <a:rPr lang="en-US" sz="2600"/>
              <a:t>Measure in different kinematic regions</a:t>
            </a:r>
          </a:p>
          <a:p>
            <a:pPr lvl="1"/>
            <a:r>
              <a:rPr lang="en-US" sz="2200"/>
              <a:t>e.g. forward vs. central</a:t>
            </a:r>
            <a:r>
              <a:rPr lang="en-US" sz="2400"/>
              <a:t> </a:t>
            </a:r>
          </a:p>
          <a:p>
            <a:r>
              <a:rPr lang="en-US" sz="2600"/>
              <a:t>Change center-of-mass energy</a:t>
            </a:r>
          </a:p>
          <a:p>
            <a:pPr lvl="1"/>
            <a:r>
              <a:rPr lang="en-US" sz="2200"/>
              <a:t>Most data so far at 200 GeV</a:t>
            </a:r>
          </a:p>
          <a:p>
            <a:pPr lvl="1"/>
            <a:r>
              <a:rPr lang="en-US" sz="2200"/>
              <a:t>Brief run in 2006 at 62.4 GeV</a:t>
            </a:r>
          </a:p>
          <a:p>
            <a:pPr lvl="1"/>
            <a:r>
              <a:rPr lang="en-US" sz="2200"/>
              <a:t>First 500 GeV data-taking to start next month!</a:t>
            </a:r>
          </a:p>
          <a:p>
            <a:endParaRPr lang="en-US" sz="2200"/>
          </a:p>
        </p:txBody>
      </p:sp>
      <p:pic>
        <p:nvPicPr>
          <p:cNvPr id="1609742" name="Picture 14"/>
          <p:cNvPicPr>
            <a:picLocks noChangeAspect="1" noChangeArrowheads="1"/>
          </p:cNvPicPr>
          <p:nvPr/>
        </p:nvPicPr>
        <p:blipFill>
          <a:blip r:embed="rId4" cstate="print"/>
          <a:srcRect/>
          <a:stretch>
            <a:fillRect/>
          </a:stretch>
        </p:blipFill>
        <p:spPr bwMode="auto">
          <a:xfrm>
            <a:off x="4800600" y="1165225"/>
            <a:ext cx="3962400" cy="5181600"/>
          </a:xfrm>
          <a:prstGeom prst="rect">
            <a:avLst/>
          </a:prstGeom>
          <a:noFill/>
          <a:ln w="9525">
            <a:noFill/>
            <a:miter lim="800000"/>
            <a:headEnd/>
            <a:tailEnd/>
          </a:ln>
          <a:effectLst/>
        </p:spPr>
      </p:pic>
      <p:sp>
        <p:nvSpPr>
          <p:cNvPr id="1609743" name="Text Box 15"/>
          <p:cNvSpPr txBox="1">
            <a:spLocks noChangeArrowheads="1"/>
          </p:cNvSpPr>
          <p:nvPr/>
        </p:nvSpPr>
        <p:spPr bwMode="auto">
          <a:xfrm>
            <a:off x="7050088" y="2514600"/>
            <a:ext cx="1370012" cy="457200"/>
          </a:xfrm>
          <a:prstGeom prst="rect">
            <a:avLst/>
          </a:prstGeom>
          <a:noFill/>
          <a:ln w="9525">
            <a:noFill/>
            <a:miter lim="800000"/>
            <a:headEnd/>
            <a:tailEnd/>
          </a:ln>
          <a:effectLst/>
        </p:spPr>
        <p:txBody>
          <a:bodyPr wrap="none">
            <a:spAutoFit/>
          </a:bodyPr>
          <a:lstStyle/>
          <a:p>
            <a:r>
              <a:rPr lang="en-US">
                <a:solidFill>
                  <a:schemeClr val="tx1"/>
                </a:solidFill>
              </a:rPr>
              <a:t>62.4 GeV</a:t>
            </a:r>
          </a:p>
        </p:txBody>
      </p:sp>
      <p:pic>
        <p:nvPicPr>
          <p:cNvPr id="1609744" name="Picture 16" descr="1phenix-logo"/>
          <p:cNvPicPr>
            <a:picLocks noChangeAspect="1" noChangeArrowheads="1"/>
          </p:cNvPicPr>
          <p:nvPr/>
        </p:nvPicPr>
        <p:blipFill>
          <a:blip r:embed="rId5" cstate="print"/>
          <a:srcRect/>
          <a:stretch>
            <a:fillRect/>
          </a:stretch>
        </p:blipFill>
        <p:spPr bwMode="auto">
          <a:xfrm>
            <a:off x="304800" y="457200"/>
            <a:ext cx="1676400" cy="609600"/>
          </a:xfrm>
          <a:prstGeom prst="rect">
            <a:avLst/>
          </a:prstGeom>
          <a:noFill/>
        </p:spPr>
      </p:pic>
      <p:sp>
        <p:nvSpPr>
          <p:cNvPr id="1609745" name="Text Box 17"/>
          <p:cNvSpPr txBox="1">
            <a:spLocks noChangeArrowheads="1"/>
          </p:cNvSpPr>
          <p:nvPr/>
        </p:nvSpPr>
        <p:spPr bwMode="auto">
          <a:xfrm>
            <a:off x="5162550" y="990600"/>
            <a:ext cx="3048000" cy="466725"/>
          </a:xfrm>
          <a:prstGeom prst="rect">
            <a:avLst/>
          </a:prstGeom>
          <a:solidFill>
            <a:srgbClr val="00FFFF"/>
          </a:solidFill>
          <a:ln w="9525">
            <a:solidFill>
              <a:schemeClr val="tx1"/>
            </a:solidFill>
            <a:miter lim="800000"/>
            <a:headEnd/>
            <a:tailEnd/>
          </a:ln>
          <a:effectLst/>
        </p:spPr>
        <p:txBody>
          <a:bodyPr wrap="none">
            <a:spAutoFit/>
          </a:bodyPr>
          <a:lstStyle/>
          <a:p>
            <a:r>
              <a:rPr lang="en-US">
                <a:solidFill>
                  <a:schemeClr val="tx1"/>
                </a:solidFill>
              </a:rPr>
              <a:t>PRD79, 012003 (2009)</a:t>
            </a:r>
          </a:p>
        </p:txBody>
      </p:sp>
      <p:pic>
        <p:nvPicPr>
          <p:cNvPr id="1609746" name="Picture 18" descr="pi0CrossRun05Final"/>
          <p:cNvPicPr>
            <a:picLocks noChangeAspect="1" noChangeArrowheads="1"/>
          </p:cNvPicPr>
          <p:nvPr/>
        </p:nvPicPr>
        <p:blipFill>
          <a:blip r:embed="rId6" cstate="print"/>
          <a:srcRect/>
          <a:stretch>
            <a:fillRect/>
          </a:stretch>
        </p:blipFill>
        <p:spPr bwMode="auto">
          <a:xfrm>
            <a:off x="304800" y="1143000"/>
            <a:ext cx="3962400" cy="5224463"/>
          </a:xfrm>
          <a:prstGeom prst="rect">
            <a:avLst/>
          </a:prstGeom>
          <a:noFill/>
        </p:spPr>
      </p:pic>
      <p:sp>
        <p:nvSpPr>
          <p:cNvPr id="1609747" name="Text Box 19"/>
          <p:cNvSpPr txBox="1">
            <a:spLocks noChangeArrowheads="1"/>
          </p:cNvSpPr>
          <p:nvPr/>
        </p:nvSpPr>
        <p:spPr bwMode="auto">
          <a:xfrm>
            <a:off x="2667000" y="3505200"/>
            <a:ext cx="1293813" cy="457200"/>
          </a:xfrm>
          <a:prstGeom prst="rect">
            <a:avLst/>
          </a:prstGeom>
          <a:noFill/>
          <a:ln w="9525">
            <a:noFill/>
            <a:miter lim="800000"/>
            <a:headEnd/>
            <a:tailEnd/>
          </a:ln>
          <a:effectLst/>
        </p:spPr>
        <p:txBody>
          <a:bodyPr wrap="none">
            <a:spAutoFit/>
          </a:bodyPr>
          <a:lstStyle/>
          <a:p>
            <a:r>
              <a:rPr lang="en-US">
                <a:solidFill>
                  <a:schemeClr val="tx1"/>
                </a:solidFill>
              </a:rPr>
              <a:t>200 GeV</a:t>
            </a:r>
          </a:p>
        </p:txBody>
      </p:sp>
      <p:sp>
        <p:nvSpPr>
          <p:cNvPr id="23" name="Slide Number Placeholder 22"/>
          <p:cNvSpPr>
            <a:spLocks noGrp="1"/>
          </p:cNvSpPr>
          <p:nvPr>
            <p:ph type="sldNum" sz="quarter" idx="12"/>
          </p:nvPr>
        </p:nvSpPr>
        <p:spPr/>
        <p:txBody>
          <a:bodyPr/>
          <a:lstStyle/>
          <a:p>
            <a:fld id="{9CCA4942-7CEE-491C-9F3A-ADE7BC2C4973}" type="slidenum">
              <a:rPr lang="en-US" smtClean="0"/>
              <a:pPr/>
              <a:t>52</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09746"/>
                                        </p:tgtEl>
                                        <p:attrNameLst>
                                          <p:attrName>style.visibility</p:attrName>
                                        </p:attrNameLst>
                                      </p:cBhvr>
                                      <p:to>
                                        <p:strVal val="visible"/>
                                      </p:to>
                                    </p:set>
                                    <p:animEffect transition="in" filter="blinds(horizontal)">
                                      <p:cBhvr>
                                        <p:cTn id="7" dur="500"/>
                                        <p:tgtEl>
                                          <p:spTgt spid="160974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09747"/>
                                        </p:tgtEl>
                                        <p:attrNameLst>
                                          <p:attrName>style.visibility</p:attrName>
                                        </p:attrNameLst>
                                      </p:cBhvr>
                                      <p:to>
                                        <p:strVal val="visible"/>
                                      </p:to>
                                    </p:set>
                                    <p:animEffect transition="in" filter="blinds(horizontal)">
                                      <p:cBhvr>
                                        <p:cTn id="10" dur="500"/>
                                        <p:tgtEl>
                                          <p:spTgt spid="1609747"/>
                                        </p:tgtEl>
                                      </p:cBhvr>
                                    </p:animEffect>
                                  </p:childTnLst>
                                </p:cTn>
                              </p:par>
                              <p:par>
                                <p:cTn id="11" presetID="3" presetClass="entr" presetSubtype="10" fill="hold" nodeType="withEffect">
                                  <p:stCondLst>
                                    <p:cond delay="0"/>
                                  </p:stCondLst>
                                  <p:childTnLst>
                                    <p:set>
                                      <p:cBhvr>
                                        <p:cTn id="12" dur="1" fill="hold">
                                          <p:stCondLst>
                                            <p:cond delay="0"/>
                                          </p:stCondLst>
                                        </p:cTn>
                                        <p:tgtEl>
                                          <p:spTgt spid="1609744"/>
                                        </p:tgtEl>
                                        <p:attrNameLst>
                                          <p:attrName>style.visibility</p:attrName>
                                        </p:attrNameLst>
                                      </p:cBhvr>
                                      <p:to>
                                        <p:strVal val="visible"/>
                                      </p:to>
                                    </p:set>
                                    <p:animEffect transition="in" filter="blinds(horizontal)">
                                      <p:cBhvr>
                                        <p:cTn id="13" dur="500"/>
                                        <p:tgtEl>
                                          <p:spTgt spid="160974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609743"/>
                                        </p:tgtEl>
                                        <p:attrNameLst>
                                          <p:attrName>style.visibility</p:attrName>
                                        </p:attrNameLst>
                                      </p:cBhvr>
                                      <p:to>
                                        <p:strVal val="visible"/>
                                      </p:to>
                                    </p:set>
                                    <p:animEffect transition="in" filter="blinds(horizontal)">
                                      <p:cBhvr>
                                        <p:cTn id="18" dur="500"/>
                                        <p:tgtEl>
                                          <p:spTgt spid="1609743"/>
                                        </p:tgtEl>
                                      </p:cBhvr>
                                    </p:animEffect>
                                  </p:childTnLst>
                                </p:cTn>
                              </p:par>
                              <p:par>
                                <p:cTn id="19" presetID="3" presetClass="entr" presetSubtype="10" fill="hold" nodeType="withEffect">
                                  <p:stCondLst>
                                    <p:cond delay="0"/>
                                  </p:stCondLst>
                                  <p:childTnLst>
                                    <p:set>
                                      <p:cBhvr>
                                        <p:cTn id="20" dur="1" fill="hold">
                                          <p:stCondLst>
                                            <p:cond delay="0"/>
                                          </p:stCondLst>
                                        </p:cTn>
                                        <p:tgtEl>
                                          <p:spTgt spid="1609742"/>
                                        </p:tgtEl>
                                        <p:attrNameLst>
                                          <p:attrName>style.visibility</p:attrName>
                                        </p:attrNameLst>
                                      </p:cBhvr>
                                      <p:to>
                                        <p:strVal val="visible"/>
                                      </p:to>
                                    </p:set>
                                    <p:animEffect transition="in" filter="blinds(horizontal)">
                                      <p:cBhvr>
                                        <p:cTn id="21" dur="500"/>
                                        <p:tgtEl>
                                          <p:spTgt spid="1609742"/>
                                        </p:tgtEl>
                                      </p:cBhvr>
                                    </p:animEffect>
                                  </p:childTnLst>
                                </p:cTn>
                              </p:par>
                            </p:childTnLst>
                          </p:cTn>
                        </p:par>
                        <p:par>
                          <p:cTn id="22" fill="hold">
                            <p:stCondLst>
                              <p:cond delay="500"/>
                            </p:stCondLst>
                            <p:childTnLst>
                              <p:par>
                                <p:cTn id="23" presetID="2" presetClass="entr" presetSubtype="4" fill="hold" grpId="0" nodeType="afterEffect">
                                  <p:stCondLst>
                                    <p:cond delay="0"/>
                                  </p:stCondLst>
                                  <p:childTnLst>
                                    <p:set>
                                      <p:cBhvr>
                                        <p:cTn id="24" dur="1" fill="hold">
                                          <p:stCondLst>
                                            <p:cond delay="0"/>
                                          </p:stCondLst>
                                        </p:cTn>
                                        <p:tgtEl>
                                          <p:spTgt spid="1609745"/>
                                        </p:tgtEl>
                                        <p:attrNameLst>
                                          <p:attrName>style.visibility</p:attrName>
                                        </p:attrNameLst>
                                      </p:cBhvr>
                                      <p:to>
                                        <p:strVal val="visible"/>
                                      </p:to>
                                    </p:set>
                                    <p:anim calcmode="lin" valueType="num">
                                      <p:cBhvr additive="base">
                                        <p:cTn id="25" dur="500" fill="hold"/>
                                        <p:tgtEl>
                                          <p:spTgt spid="1609745"/>
                                        </p:tgtEl>
                                        <p:attrNameLst>
                                          <p:attrName>ppt_x</p:attrName>
                                        </p:attrNameLst>
                                      </p:cBhvr>
                                      <p:tavLst>
                                        <p:tav tm="0">
                                          <p:val>
                                            <p:strVal val="#ppt_x"/>
                                          </p:val>
                                        </p:tav>
                                        <p:tav tm="100000">
                                          <p:val>
                                            <p:strVal val="#ppt_x"/>
                                          </p:val>
                                        </p:tav>
                                      </p:tavLst>
                                    </p:anim>
                                    <p:anim calcmode="lin" valueType="num">
                                      <p:cBhvr additive="base">
                                        <p:cTn id="26" dur="500" fill="hold"/>
                                        <p:tgtEl>
                                          <p:spTgt spid="16097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9743" grpId="0"/>
      <p:bldP spid="1609745" grpId="0" animBg="1"/>
      <p:bldP spid="160974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a:spLocks noGrp="1"/>
          </p:cNvSpPr>
          <p:nvPr>
            <p:ph type="ftr" sz="quarter" idx="11"/>
          </p:nvPr>
        </p:nvSpPr>
        <p:spPr/>
        <p:txBody>
          <a:bodyPr/>
          <a:lstStyle/>
          <a:p>
            <a:r>
              <a:rPr lang="en-US" smtClean="0"/>
              <a:t>C. Aidala, Wayne State, January 30, 2013</a:t>
            </a:r>
            <a:endParaRPr lang="en-US"/>
          </a:p>
        </p:txBody>
      </p:sp>
      <p:pic>
        <p:nvPicPr>
          <p:cNvPr id="1624066" name="Picture 2"/>
          <p:cNvPicPr>
            <a:picLocks noChangeAspect="1" noChangeArrowheads="1"/>
          </p:cNvPicPr>
          <p:nvPr/>
        </p:nvPicPr>
        <p:blipFill>
          <a:blip r:embed="rId3" cstate="print"/>
          <a:srcRect/>
          <a:stretch>
            <a:fillRect/>
          </a:stretch>
        </p:blipFill>
        <p:spPr bwMode="auto">
          <a:xfrm>
            <a:off x="0" y="0"/>
            <a:ext cx="9144000" cy="6294438"/>
          </a:xfrm>
          <a:prstGeom prst="rect">
            <a:avLst/>
          </a:prstGeom>
          <a:noFill/>
          <a:ln w="38100">
            <a:noFill/>
            <a:miter lim="800000"/>
            <a:headEnd/>
            <a:tailEnd type="none" w="lg" len="lg"/>
          </a:ln>
          <a:effectLst/>
        </p:spPr>
      </p:pic>
      <p:sp>
        <p:nvSpPr>
          <p:cNvPr id="1624067" name="Text Box 3"/>
          <p:cNvSpPr txBox="1">
            <a:spLocks noChangeArrowheads="1"/>
          </p:cNvSpPr>
          <p:nvPr/>
        </p:nvSpPr>
        <p:spPr bwMode="auto">
          <a:xfrm>
            <a:off x="347663" y="549275"/>
            <a:ext cx="3000375" cy="396875"/>
          </a:xfrm>
          <a:prstGeom prst="rect">
            <a:avLst/>
          </a:prstGeom>
          <a:noFill/>
          <a:ln w="38100">
            <a:noFill/>
            <a:miter lim="800000"/>
            <a:headEnd/>
            <a:tailEnd type="none" w="lg" len="lg"/>
          </a:ln>
          <a:effectLst/>
        </p:spPr>
        <p:txBody>
          <a:bodyPr wrap="none">
            <a:spAutoFit/>
          </a:bodyPr>
          <a:lstStyle/>
          <a:p>
            <a:pPr algn="l" eaLnBrk="1" hangingPunct="1"/>
            <a:r>
              <a:rPr lang="en-US" sz="2000" b="1" i="1">
                <a:solidFill>
                  <a:srgbClr val="FF0000"/>
                </a:solidFill>
                <a:latin typeface="Arial Unicode MS" pitchFamily="34" charset="-128"/>
              </a:rPr>
              <a:t>Prokudin et al. at Ferrara</a:t>
            </a:r>
          </a:p>
        </p:txBody>
      </p:sp>
      <p:sp>
        <p:nvSpPr>
          <p:cNvPr id="7" name="Slide Number Placeholder 6"/>
          <p:cNvSpPr>
            <a:spLocks noGrp="1"/>
          </p:cNvSpPr>
          <p:nvPr>
            <p:ph type="sldNum" sz="quarter" idx="12"/>
          </p:nvPr>
        </p:nvSpPr>
        <p:spPr/>
        <p:txBody>
          <a:bodyPr/>
          <a:lstStyle/>
          <a:p>
            <a:fld id="{83F159FB-7DEB-45DF-BF94-DE0F7425313E}" type="slidenum">
              <a:rPr lang="en-US" smtClean="0"/>
              <a:pPr/>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a:spLocks noGrp="1"/>
          </p:cNvSpPr>
          <p:nvPr>
            <p:ph type="ftr" sz="quarter" idx="11"/>
          </p:nvPr>
        </p:nvSpPr>
        <p:spPr/>
        <p:txBody>
          <a:bodyPr/>
          <a:lstStyle/>
          <a:p>
            <a:r>
              <a:rPr lang="en-US" smtClean="0"/>
              <a:t>C. Aidala, Wayne State, January 30, 2013</a:t>
            </a:r>
            <a:endParaRPr lang="en-US"/>
          </a:p>
        </p:txBody>
      </p:sp>
      <p:pic>
        <p:nvPicPr>
          <p:cNvPr id="1626114" name="Picture 2"/>
          <p:cNvPicPr>
            <a:picLocks noChangeAspect="1" noChangeArrowheads="1"/>
          </p:cNvPicPr>
          <p:nvPr/>
        </p:nvPicPr>
        <p:blipFill>
          <a:blip r:embed="rId3" cstate="print"/>
          <a:srcRect/>
          <a:stretch>
            <a:fillRect/>
          </a:stretch>
        </p:blipFill>
        <p:spPr bwMode="auto">
          <a:xfrm>
            <a:off x="-36513" y="-26988"/>
            <a:ext cx="9178926" cy="6153151"/>
          </a:xfrm>
          <a:prstGeom prst="rect">
            <a:avLst/>
          </a:prstGeom>
          <a:noFill/>
          <a:ln w="38100">
            <a:noFill/>
            <a:miter lim="800000"/>
            <a:headEnd/>
            <a:tailEnd type="none" w="lg" len="lg"/>
          </a:ln>
          <a:effectLst/>
        </p:spPr>
      </p:pic>
      <p:sp>
        <p:nvSpPr>
          <p:cNvPr id="1626115" name="Text Box 3"/>
          <p:cNvSpPr txBox="1">
            <a:spLocks noChangeArrowheads="1"/>
          </p:cNvSpPr>
          <p:nvPr/>
        </p:nvSpPr>
        <p:spPr bwMode="auto">
          <a:xfrm>
            <a:off x="5800725" y="1431925"/>
            <a:ext cx="3000375" cy="396875"/>
          </a:xfrm>
          <a:prstGeom prst="rect">
            <a:avLst/>
          </a:prstGeom>
          <a:noFill/>
          <a:ln w="38100">
            <a:noFill/>
            <a:miter lim="800000"/>
            <a:headEnd/>
            <a:tailEnd type="none" w="lg" len="lg"/>
          </a:ln>
          <a:effectLst/>
        </p:spPr>
        <p:txBody>
          <a:bodyPr wrap="none">
            <a:spAutoFit/>
          </a:bodyPr>
          <a:lstStyle/>
          <a:p>
            <a:pPr algn="l" eaLnBrk="1" hangingPunct="1"/>
            <a:r>
              <a:rPr lang="en-US" sz="2000" b="1" i="1">
                <a:solidFill>
                  <a:srgbClr val="FF0000"/>
                </a:solidFill>
                <a:latin typeface="Arial Unicode MS" pitchFamily="34" charset="-128"/>
              </a:rPr>
              <a:t>Prokudin et al. at Ferrara</a:t>
            </a:r>
          </a:p>
        </p:txBody>
      </p:sp>
      <p:sp>
        <p:nvSpPr>
          <p:cNvPr id="7" name="Slide Number Placeholder 6"/>
          <p:cNvSpPr>
            <a:spLocks noGrp="1"/>
          </p:cNvSpPr>
          <p:nvPr>
            <p:ph type="sldNum" sz="quarter" idx="12"/>
          </p:nvPr>
        </p:nvSpPr>
        <p:spPr/>
        <p:txBody>
          <a:bodyPr/>
          <a:lstStyle/>
          <a:p>
            <a:fld id="{83F159FB-7DEB-45DF-BF94-DE0F7425313E}" type="slidenum">
              <a:rPr lang="en-US" smtClean="0"/>
              <a:pPr/>
              <a:t>54</a:t>
            </a:fld>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Footer Placeholder 3"/>
          <p:cNvSpPr>
            <a:spLocks noGrp="1"/>
          </p:cNvSpPr>
          <p:nvPr>
            <p:ph type="ftr" sz="quarter" idx="11"/>
          </p:nvPr>
        </p:nvSpPr>
        <p:spPr/>
        <p:txBody>
          <a:bodyPr/>
          <a:lstStyle/>
          <a:p>
            <a:r>
              <a:rPr lang="en-US" smtClean="0"/>
              <a:t>C. Aidala, Wayne State, January 30, 2013</a:t>
            </a:r>
            <a:endParaRPr lang="en-US"/>
          </a:p>
        </p:txBody>
      </p:sp>
      <p:sp>
        <p:nvSpPr>
          <p:cNvPr id="1512450" name="Rectangle 2"/>
          <p:cNvSpPr>
            <a:spLocks noGrp="1" noChangeArrowheads="1"/>
          </p:cNvSpPr>
          <p:nvPr>
            <p:ph type="title"/>
          </p:nvPr>
        </p:nvSpPr>
        <p:spPr/>
        <p:txBody>
          <a:bodyPr/>
          <a:lstStyle/>
          <a:p>
            <a:r>
              <a:rPr lang="en-US" sz="3600"/>
              <a:t>Forward neutrons at </a:t>
            </a:r>
            <a:r>
              <a:rPr lang="en-US" sz="3600">
                <a:latin typeface="Symbol" pitchFamily="18" charset="2"/>
                <a:ea typeface="ＭＳ Ｐゴシック" pitchFamily="34" charset="-128"/>
                <a:sym typeface="Symbol" pitchFamily="18" charset="2"/>
              </a:rPr>
              <a:t>Ö</a:t>
            </a:r>
            <a:r>
              <a:rPr lang="en-US" altLang="ja-JP" sz="3600">
                <a:ea typeface="ＭＳ Ｐゴシック" pitchFamily="34" charset="-128"/>
                <a:sym typeface="Symbol" pitchFamily="18" charset="2"/>
              </a:rPr>
              <a:t>s=</a:t>
            </a:r>
            <a:r>
              <a:rPr lang="en-US" sz="3600"/>
              <a:t>200 GeV at PHENIX</a:t>
            </a:r>
            <a:endParaRPr lang="en-US" altLang="ja-JP" sz="3600">
              <a:ea typeface="ＭＳ Ｐゴシック" pitchFamily="34" charset="-128"/>
            </a:endParaRPr>
          </a:p>
        </p:txBody>
      </p:sp>
      <p:sp>
        <p:nvSpPr>
          <p:cNvPr id="1512451" name="Text Box 3"/>
          <p:cNvSpPr txBox="1">
            <a:spLocks noChangeArrowheads="1"/>
          </p:cNvSpPr>
          <p:nvPr/>
        </p:nvSpPr>
        <p:spPr bwMode="auto">
          <a:xfrm>
            <a:off x="5795963" y="2420938"/>
            <a:ext cx="3348037" cy="1873250"/>
          </a:xfrm>
          <a:prstGeom prst="rect">
            <a:avLst/>
          </a:prstGeom>
          <a:noFill/>
          <a:ln w="9525">
            <a:noFill/>
            <a:miter lim="800000"/>
            <a:headEnd/>
            <a:tailEnd/>
          </a:ln>
          <a:effectLst/>
        </p:spPr>
        <p:txBody>
          <a:bodyPr>
            <a:spAutoFit/>
          </a:bodyPr>
          <a:lstStyle/>
          <a:p>
            <a:pPr eaLnBrk="1" hangingPunct="1"/>
            <a:r>
              <a:rPr kumimoji="1" lang="en-US" altLang="ja-JP" sz="1900">
                <a:latin typeface="Arial" charset="0"/>
                <a:ea typeface="ＭＳ Ｐゴシック" pitchFamily="34" charset="-128"/>
              </a:rPr>
              <a:t>Mean p</a:t>
            </a:r>
            <a:r>
              <a:rPr kumimoji="1" lang="en-US" altLang="ja-JP" sz="1900" baseline="-25000">
                <a:latin typeface="Arial" charset="0"/>
                <a:ea typeface="ＭＳ Ｐゴシック" pitchFamily="34" charset="-128"/>
              </a:rPr>
              <a:t>T</a:t>
            </a:r>
            <a:r>
              <a:rPr kumimoji="1" lang="en-US" altLang="ja-JP" sz="1900">
                <a:latin typeface="Arial" charset="0"/>
                <a:ea typeface="ＭＳ Ｐゴシック" pitchFamily="34" charset="-128"/>
              </a:rPr>
              <a:t> </a:t>
            </a:r>
          </a:p>
          <a:p>
            <a:pPr eaLnBrk="1" hangingPunct="1"/>
            <a:r>
              <a:rPr kumimoji="1" lang="en-US" altLang="ja-JP" sz="1900">
                <a:latin typeface="Arial" charset="0"/>
                <a:ea typeface="ＭＳ Ｐゴシック" pitchFamily="34" charset="-128"/>
              </a:rPr>
              <a:t>(Estimated by simulation assuming ISR p</a:t>
            </a:r>
            <a:r>
              <a:rPr kumimoji="1" lang="en-US" altLang="ja-JP" sz="1900" baseline="-25000">
                <a:latin typeface="Arial" charset="0"/>
                <a:ea typeface="ＭＳ Ｐゴシック" pitchFamily="34" charset="-128"/>
              </a:rPr>
              <a:t>T</a:t>
            </a:r>
            <a:r>
              <a:rPr kumimoji="1" lang="en-US" altLang="ja-JP" sz="1900">
                <a:latin typeface="Arial" charset="0"/>
                <a:ea typeface="ＭＳ Ｐゴシック" pitchFamily="34" charset="-128"/>
              </a:rPr>
              <a:t> dist.)</a:t>
            </a:r>
          </a:p>
          <a:p>
            <a:pPr algn="l" eaLnBrk="1" hangingPunct="1"/>
            <a:r>
              <a:rPr kumimoji="1" lang="en-US" altLang="ja-JP" sz="2000">
                <a:latin typeface="Arial" charset="0"/>
                <a:ea typeface="ＭＳ Ｐゴシック" pitchFamily="34" charset="-128"/>
              </a:rPr>
              <a:t>  0.4&lt;|x</a:t>
            </a:r>
            <a:r>
              <a:rPr kumimoji="1" lang="en-US" altLang="ja-JP" sz="2000" baseline="-25000">
                <a:latin typeface="Arial" charset="0"/>
                <a:ea typeface="ＭＳ Ｐゴシック" pitchFamily="34" charset="-128"/>
              </a:rPr>
              <a:t>F</a:t>
            </a:r>
            <a:r>
              <a:rPr kumimoji="1" lang="en-US" altLang="ja-JP" sz="2000">
                <a:latin typeface="Arial" charset="0"/>
                <a:ea typeface="ＭＳ Ｐゴシック" pitchFamily="34" charset="-128"/>
              </a:rPr>
              <a:t>|&lt;0.6   0.088 GeV/c</a:t>
            </a:r>
          </a:p>
          <a:p>
            <a:pPr algn="l" eaLnBrk="1" hangingPunct="1"/>
            <a:r>
              <a:rPr kumimoji="1" lang="en-US" altLang="ja-JP" sz="2000">
                <a:latin typeface="Arial" charset="0"/>
                <a:ea typeface="ＭＳ Ｐゴシック" pitchFamily="34" charset="-128"/>
              </a:rPr>
              <a:t>  0.6&lt;|x</a:t>
            </a:r>
            <a:r>
              <a:rPr kumimoji="1" lang="en-US" altLang="ja-JP" sz="2000" baseline="-25000">
                <a:latin typeface="Arial" charset="0"/>
                <a:ea typeface="ＭＳ Ｐゴシック" pitchFamily="34" charset="-128"/>
              </a:rPr>
              <a:t>F</a:t>
            </a:r>
            <a:r>
              <a:rPr kumimoji="1" lang="en-US" altLang="ja-JP" sz="2000">
                <a:latin typeface="Arial" charset="0"/>
                <a:ea typeface="ＭＳ Ｐゴシック" pitchFamily="34" charset="-128"/>
              </a:rPr>
              <a:t>|&lt;0.8   0.118 GeV/c</a:t>
            </a:r>
          </a:p>
          <a:p>
            <a:pPr algn="l" eaLnBrk="1" hangingPunct="1"/>
            <a:r>
              <a:rPr kumimoji="1" lang="en-US" altLang="ja-JP" sz="2000">
                <a:latin typeface="Arial" charset="0"/>
                <a:ea typeface="ＭＳ Ｐゴシック" pitchFamily="34" charset="-128"/>
              </a:rPr>
              <a:t>  0.8&lt;|x</a:t>
            </a:r>
            <a:r>
              <a:rPr kumimoji="1" lang="en-US" altLang="ja-JP" sz="2000" baseline="-25000">
                <a:latin typeface="Arial" charset="0"/>
                <a:ea typeface="ＭＳ Ｐゴシック" pitchFamily="34" charset="-128"/>
              </a:rPr>
              <a:t>F</a:t>
            </a:r>
            <a:r>
              <a:rPr kumimoji="1" lang="en-US" altLang="ja-JP" sz="2000">
                <a:latin typeface="Arial" charset="0"/>
                <a:ea typeface="ＭＳ Ｐゴシック" pitchFamily="34" charset="-128"/>
              </a:rPr>
              <a:t>|&lt;1.0   0.144 GeV/c</a:t>
            </a:r>
          </a:p>
        </p:txBody>
      </p:sp>
      <p:grpSp>
        <p:nvGrpSpPr>
          <p:cNvPr id="1512452" name="Group 4"/>
          <p:cNvGrpSpPr>
            <a:grpSpLocks/>
          </p:cNvGrpSpPr>
          <p:nvPr/>
        </p:nvGrpSpPr>
        <p:grpSpPr bwMode="auto">
          <a:xfrm>
            <a:off x="0" y="2268538"/>
            <a:ext cx="5867400" cy="4589462"/>
            <a:chOff x="0" y="1429"/>
            <a:chExt cx="3696" cy="2891"/>
          </a:xfrm>
        </p:grpSpPr>
        <p:pic>
          <p:nvPicPr>
            <p:cNvPr id="1512453" name="Picture 5"/>
            <p:cNvPicPr>
              <a:picLocks noChangeAspect="1" noChangeArrowheads="1"/>
            </p:cNvPicPr>
            <p:nvPr/>
          </p:nvPicPr>
          <p:blipFill>
            <a:blip r:embed="rId4" cstate="print"/>
            <a:srcRect/>
            <a:stretch>
              <a:fillRect/>
            </a:stretch>
          </p:blipFill>
          <p:spPr bwMode="auto">
            <a:xfrm>
              <a:off x="0" y="1429"/>
              <a:ext cx="3696" cy="2891"/>
            </a:xfrm>
            <a:prstGeom prst="rect">
              <a:avLst/>
            </a:prstGeom>
            <a:noFill/>
            <a:ln w="9525">
              <a:noFill/>
              <a:miter lim="800000"/>
              <a:headEnd/>
              <a:tailEnd/>
            </a:ln>
            <a:effectLst/>
          </p:spPr>
        </p:pic>
        <p:pic>
          <p:nvPicPr>
            <p:cNvPr id="1512454" name="Picture 6"/>
            <p:cNvPicPr>
              <a:picLocks noChangeAspect="1" noChangeArrowheads="1"/>
            </p:cNvPicPr>
            <p:nvPr/>
          </p:nvPicPr>
          <p:blipFill>
            <a:blip r:embed="rId5" cstate="print"/>
            <a:srcRect/>
            <a:stretch>
              <a:fillRect/>
            </a:stretch>
          </p:blipFill>
          <p:spPr bwMode="auto">
            <a:xfrm>
              <a:off x="514" y="1931"/>
              <a:ext cx="755" cy="251"/>
            </a:xfrm>
            <a:prstGeom prst="rect">
              <a:avLst/>
            </a:prstGeom>
            <a:noFill/>
            <a:ln w="9525">
              <a:noFill/>
              <a:miter lim="800000"/>
              <a:headEnd/>
              <a:tailEnd/>
            </a:ln>
            <a:effectLst/>
          </p:spPr>
        </p:pic>
        <p:grpSp>
          <p:nvGrpSpPr>
            <p:cNvPr id="1512455" name="Group 7"/>
            <p:cNvGrpSpPr>
              <a:grpSpLocks/>
            </p:cNvGrpSpPr>
            <p:nvPr/>
          </p:nvGrpSpPr>
          <p:grpSpPr bwMode="auto">
            <a:xfrm>
              <a:off x="567" y="3113"/>
              <a:ext cx="1375" cy="455"/>
              <a:chOff x="403" y="2024"/>
              <a:chExt cx="1375" cy="455"/>
            </a:xfrm>
          </p:grpSpPr>
          <p:sp>
            <p:nvSpPr>
              <p:cNvPr id="1512456" name="Line 8"/>
              <p:cNvSpPr>
                <a:spLocks noChangeShapeType="1"/>
              </p:cNvSpPr>
              <p:nvPr/>
            </p:nvSpPr>
            <p:spPr bwMode="auto">
              <a:xfrm flipV="1">
                <a:off x="637" y="2230"/>
                <a:ext cx="1" cy="249"/>
              </a:xfrm>
              <a:prstGeom prst="line">
                <a:avLst/>
              </a:prstGeom>
              <a:noFill/>
              <a:ln w="0">
                <a:solidFill>
                  <a:srgbClr val="0066FF"/>
                </a:solidFill>
                <a:round/>
                <a:headEnd/>
                <a:tailEnd/>
              </a:ln>
            </p:spPr>
            <p:txBody>
              <a:bodyPr/>
              <a:lstStyle/>
              <a:p>
                <a:endParaRPr lang="en-US"/>
              </a:p>
            </p:txBody>
          </p:sp>
          <p:sp>
            <p:nvSpPr>
              <p:cNvPr id="1512457" name="Line 9"/>
              <p:cNvSpPr>
                <a:spLocks noChangeShapeType="1"/>
              </p:cNvSpPr>
              <p:nvPr/>
            </p:nvSpPr>
            <p:spPr bwMode="auto">
              <a:xfrm flipV="1">
                <a:off x="637" y="2230"/>
                <a:ext cx="1" cy="249"/>
              </a:xfrm>
              <a:prstGeom prst="line">
                <a:avLst/>
              </a:prstGeom>
              <a:noFill/>
              <a:ln w="42863">
                <a:solidFill>
                  <a:srgbClr val="0066FF"/>
                </a:solidFill>
                <a:round/>
                <a:headEnd/>
                <a:tailEnd/>
              </a:ln>
            </p:spPr>
            <p:txBody>
              <a:bodyPr/>
              <a:lstStyle/>
              <a:p>
                <a:endParaRPr lang="en-US"/>
              </a:p>
            </p:txBody>
          </p:sp>
          <p:sp>
            <p:nvSpPr>
              <p:cNvPr id="1512458" name="Freeform 10"/>
              <p:cNvSpPr>
                <a:spLocks/>
              </p:cNvSpPr>
              <p:nvPr/>
            </p:nvSpPr>
            <p:spPr bwMode="auto">
              <a:xfrm>
                <a:off x="578" y="2158"/>
                <a:ext cx="113" cy="99"/>
              </a:xfrm>
              <a:custGeom>
                <a:avLst/>
                <a:gdLst/>
                <a:ahLst/>
                <a:cxnLst>
                  <a:cxn ang="0">
                    <a:pos x="59" y="0"/>
                  </a:cxn>
                  <a:cxn ang="0">
                    <a:pos x="81" y="54"/>
                  </a:cxn>
                  <a:cxn ang="0">
                    <a:pos x="97" y="75"/>
                  </a:cxn>
                  <a:cxn ang="0">
                    <a:pos x="113" y="97"/>
                  </a:cxn>
                  <a:cxn ang="0">
                    <a:pos x="59" y="81"/>
                  </a:cxn>
                  <a:cxn ang="0">
                    <a:pos x="0" y="97"/>
                  </a:cxn>
                  <a:cxn ang="0">
                    <a:pos x="16" y="75"/>
                  </a:cxn>
                  <a:cxn ang="0">
                    <a:pos x="32" y="54"/>
                  </a:cxn>
                  <a:cxn ang="0">
                    <a:pos x="59" y="0"/>
                  </a:cxn>
                  <a:cxn ang="0">
                    <a:pos x="59" y="0"/>
                  </a:cxn>
                </a:cxnLst>
                <a:rect l="0" t="0" r="r" b="b"/>
                <a:pathLst>
                  <a:path w="113" h="97">
                    <a:moveTo>
                      <a:pt x="59" y="0"/>
                    </a:moveTo>
                    <a:lnTo>
                      <a:pt x="81" y="54"/>
                    </a:lnTo>
                    <a:lnTo>
                      <a:pt x="97" y="75"/>
                    </a:lnTo>
                    <a:lnTo>
                      <a:pt x="113" y="97"/>
                    </a:lnTo>
                    <a:lnTo>
                      <a:pt x="59" y="81"/>
                    </a:lnTo>
                    <a:lnTo>
                      <a:pt x="0" y="97"/>
                    </a:lnTo>
                    <a:lnTo>
                      <a:pt x="16" y="75"/>
                    </a:lnTo>
                    <a:lnTo>
                      <a:pt x="32" y="54"/>
                    </a:lnTo>
                    <a:lnTo>
                      <a:pt x="59" y="0"/>
                    </a:lnTo>
                    <a:lnTo>
                      <a:pt x="59" y="0"/>
                    </a:lnTo>
                    <a:close/>
                  </a:path>
                </a:pathLst>
              </a:custGeom>
              <a:solidFill>
                <a:srgbClr val="0066FF"/>
              </a:solidFill>
              <a:ln w="9525">
                <a:noFill/>
                <a:round/>
                <a:headEnd/>
                <a:tailEnd/>
              </a:ln>
            </p:spPr>
            <p:txBody>
              <a:bodyPr/>
              <a:lstStyle/>
              <a:p>
                <a:endParaRPr lang="en-US"/>
              </a:p>
            </p:txBody>
          </p:sp>
          <p:sp>
            <p:nvSpPr>
              <p:cNvPr id="1512459" name="Freeform 11"/>
              <p:cNvSpPr>
                <a:spLocks/>
              </p:cNvSpPr>
              <p:nvPr/>
            </p:nvSpPr>
            <p:spPr bwMode="auto">
              <a:xfrm>
                <a:off x="56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close/>
                  </a:path>
                </a:pathLst>
              </a:custGeom>
              <a:solidFill>
                <a:srgbClr val="1FFF22"/>
              </a:solidFill>
              <a:ln w="9525">
                <a:noFill/>
                <a:round/>
                <a:headEnd/>
                <a:tailEnd/>
              </a:ln>
            </p:spPr>
            <p:txBody>
              <a:bodyPr/>
              <a:lstStyle/>
              <a:p>
                <a:endParaRPr lang="en-US"/>
              </a:p>
            </p:txBody>
          </p:sp>
          <p:sp>
            <p:nvSpPr>
              <p:cNvPr id="1512460" name="Freeform 12"/>
              <p:cNvSpPr>
                <a:spLocks/>
              </p:cNvSpPr>
              <p:nvPr/>
            </p:nvSpPr>
            <p:spPr bwMode="auto">
              <a:xfrm>
                <a:off x="56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path>
                </a:pathLst>
              </a:custGeom>
              <a:noFill/>
              <a:ln w="42863">
                <a:solidFill>
                  <a:srgbClr val="05DF00"/>
                </a:solidFill>
                <a:prstDash val="solid"/>
                <a:round/>
                <a:headEnd/>
                <a:tailEnd/>
              </a:ln>
            </p:spPr>
            <p:txBody>
              <a:bodyPr/>
              <a:lstStyle/>
              <a:p>
                <a:endParaRPr lang="en-US"/>
              </a:p>
            </p:txBody>
          </p:sp>
          <p:sp>
            <p:nvSpPr>
              <p:cNvPr id="1512461" name="Freeform 13"/>
              <p:cNvSpPr>
                <a:spLocks/>
              </p:cNvSpPr>
              <p:nvPr/>
            </p:nvSpPr>
            <p:spPr bwMode="auto">
              <a:xfrm>
                <a:off x="124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close/>
                  </a:path>
                </a:pathLst>
              </a:custGeom>
              <a:solidFill>
                <a:srgbClr val="1FFF22"/>
              </a:solidFill>
              <a:ln w="9525">
                <a:noFill/>
                <a:round/>
                <a:headEnd/>
                <a:tailEnd/>
              </a:ln>
            </p:spPr>
            <p:txBody>
              <a:bodyPr/>
              <a:lstStyle/>
              <a:p>
                <a:endParaRPr lang="en-US"/>
              </a:p>
            </p:txBody>
          </p:sp>
          <p:sp>
            <p:nvSpPr>
              <p:cNvPr id="1512462" name="Freeform 14"/>
              <p:cNvSpPr>
                <a:spLocks/>
              </p:cNvSpPr>
              <p:nvPr/>
            </p:nvSpPr>
            <p:spPr bwMode="auto">
              <a:xfrm>
                <a:off x="124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path>
                </a:pathLst>
              </a:custGeom>
              <a:noFill/>
              <a:ln w="42863">
                <a:solidFill>
                  <a:srgbClr val="05DF00"/>
                </a:solidFill>
                <a:prstDash val="solid"/>
                <a:round/>
                <a:headEnd/>
                <a:tailEnd/>
              </a:ln>
            </p:spPr>
            <p:txBody>
              <a:bodyPr/>
              <a:lstStyle/>
              <a:p>
                <a:endParaRPr lang="en-US"/>
              </a:p>
            </p:txBody>
          </p:sp>
          <p:sp>
            <p:nvSpPr>
              <p:cNvPr id="1512463" name="Line 15"/>
              <p:cNvSpPr>
                <a:spLocks noChangeShapeType="1"/>
              </p:cNvSpPr>
              <p:nvPr/>
            </p:nvSpPr>
            <p:spPr bwMode="auto">
              <a:xfrm>
                <a:off x="403" y="2362"/>
                <a:ext cx="499" cy="0"/>
              </a:xfrm>
              <a:prstGeom prst="line">
                <a:avLst/>
              </a:prstGeom>
              <a:noFill/>
              <a:ln w="19050">
                <a:solidFill>
                  <a:schemeClr val="tx1"/>
                </a:solidFill>
                <a:round/>
                <a:headEnd/>
                <a:tailEnd type="triangle" w="med" len="med"/>
              </a:ln>
              <a:effectLst/>
            </p:spPr>
            <p:txBody>
              <a:bodyPr/>
              <a:lstStyle/>
              <a:p>
                <a:endParaRPr lang="en-US"/>
              </a:p>
            </p:txBody>
          </p:sp>
          <p:sp>
            <p:nvSpPr>
              <p:cNvPr id="1512464" name="Line 16"/>
              <p:cNvSpPr>
                <a:spLocks noChangeShapeType="1"/>
              </p:cNvSpPr>
              <p:nvPr/>
            </p:nvSpPr>
            <p:spPr bwMode="auto">
              <a:xfrm flipH="1">
                <a:off x="986" y="2359"/>
                <a:ext cx="635" cy="0"/>
              </a:xfrm>
              <a:prstGeom prst="line">
                <a:avLst/>
              </a:prstGeom>
              <a:noFill/>
              <a:ln w="19050">
                <a:solidFill>
                  <a:schemeClr val="tx1"/>
                </a:solidFill>
                <a:round/>
                <a:headEnd/>
                <a:tailEnd type="triangle" w="med" len="med"/>
              </a:ln>
              <a:effectLst/>
            </p:spPr>
            <p:txBody>
              <a:bodyPr/>
              <a:lstStyle/>
              <a:p>
                <a:endParaRPr lang="en-US"/>
              </a:p>
            </p:txBody>
          </p:sp>
          <p:sp>
            <p:nvSpPr>
              <p:cNvPr id="1512465" name="Line 17"/>
              <p:cNvSpPr>
                <a:spLocks noChangeShapeType="1"/>
              </p:cNvSpPr>
              <p:nvPr/>
            </p:nvSpPr>
            <p:spPr bwMode="auto">
              <a:xfrm flipV="1">
                <a:off x="975" y="2205"/>
                <a:ext cx="544" cy="136"/>
              </a:xfrm>
              <a:prstGeom prst="line">
                <a:avLst/>
              </a:prstGeom>
              <a:noFill/>
              <a:ln w="19050">
                <a:solidFill>
                  <a:schemeClr val="accent2"/>
                </a:solidFill>
                <a:round/>
                <a:headEnd/>
                <a:tailEnd type="triangle" w="med" len="med"/>
              </a:ln>
              <a:effectLst/>
            </p:spPr>
            <p:txBody>
              <a:bodyPr/>
              <a:lstStyle/>
              <a:p>
                <a:endParaRPr lang="en-US"/>
              </a:p>
            </p:txBody>
          </p:sp>
          <p:sp>
            <p:nvSpPr>
              <p:cNvPr id="1512466" name="Text Box 18"/>
              <p:cNvSpPr txBox="1">
                <a:spLocks noChangeArrowheads="1"/>
              </p:cNvSpPr>
              <p:nvPr/>
            </p:nvSpPr>
            <p:spPr bwMode="auto">
              <a:xfrm>
                <a:off x="1247" y="2024"/>
                <a:ext cx="531" cy="192"/>
              </a:xfrm>
              <a:prstGeom prst="rect">
                <a:avLst/>
              </a:prstGeom>
              <a:noFill/>
              <a:ln w="9525">
                <a:noFill/>
                <a:miter lim="800000"/>
                <a:headEnd/>
                <a:tailEnd/>
              </a:ln>
              <a:effectLst/>
            </p:spPr>
            <p:txBody>
              <a:bodyPr wrap="none">
                <a:spAutoFit/>
              </a:bodyPr>
              <a:lstStyle/>
              <a:p>
                <a:pPr algn="l" eaLnBrk="1" hangingPunct="1"/>
                <a:r>
                  <a:rPr kumimoji="1" lang="en-US" altLang="ja-JP" sz="1400" b="1">
                    <a:solidFill>
                      <a:schemeClr val="accent2"/>
                    </a:solidFill>
                    <a:latin typeface="Arial" charset="0"/>
                    <a:ea typeface="ＭＳ Ｐゴシック" pitchFamily="34" charset="-128"/>
                  </a:rPr>
                  <a:t>neutron</a:t>
                </a:r>
              </a:p>
            </p:txBody>
          </p:sp>
          <p:sp>
            <p:nvSpPr>
              <p:cNvPr id="1512467" name="AutoShape 19"/>
              <p:cNvSpPr>
                <a:spLocks noChangeArrowheads="1"/>
              </p:cNvSpPr>
              <p:nvPr/>
            </p:nvSpPr>
            <p:spPr bwMode="auto">
              <a:xfrm>
                <a:off x="884" y="2296"/>
                <a:ext cx="113" cy="114"/>
              </a:xfrm>
              <a:prstGeom prst="irregularSeal1">
                <a:avLst/>
              </a:prstGeom>
              <a:solidFill>
                <a:srgbClr val="FF0000"/>
              </a:solidFill>
              <a:ln w="9525">
                <a:solidFill>
                  <a:schemeClr val="tx1"/>
                </a:solidFill>
                <a:miter lim="800000"/>
                <a:headEnd/>
                <a:tailEnd/>
              </a:ln>
              <a:effectLst/>
            </p:spPr>
            <p:txBody>
              <a:bodyPr wrap="none" anchor="ctr"/>
              <a:lstStyle/>
              <a:p>
                <a:endParaRPr lang="en-US"/>
              </a:p>
            </p:txBody>
          </p:sp>
        </p:grpSp>
      </p:grpSp>
      <p:grpSp>
        <p:nvGrpSpPr>
          <p:cNvPr id="1512468" name="Group 20"/>
          <p:cNvGrpSpPr>
            <a:grpSpLocks/>
          </p:cNvGrpSpPr>
          <p:nvPr/>
        </p:nvGrpSpPr>
        <p:grpSpPr bwMode="auto">
          <a:xfrm>
            <a:off x="0" y="2259013"/>
            <a:ext cx="5867400" cy="4610100"/>
            <a:chOff x="2562" y="1416"/>
            <a:chExt cx="3696" cy="2904"/>
          </a:xfrm>
        </p:grpSpPr>
        <p:pic>
          <p:nvPicPr>
            <p:cNvPr id="1512469" name="Picture 21"/>
            <p:cNvPicPr>
              <a:picLocks noChangeAspect="1" noChangeArrowheads="1"/>
            </p:cNvPicPr>
            <p:nvPr/>
          </p:nvPicPr>
          <p:blipFill>
            <a:blip r:embed="rId6" cstate="print"/>
            <a:srcRect/>
            <a:stretch>
              <a:fillRect/>
            </a:stretch>
          </p:blipFill>
          <p:spPr bwMode="auto">
            <a:xfrm>
              <a:off x="2562" y="1416"/>
              <a:ext cx="3696" cy="2904"/>
            </a:xfrm>
            <a:prstGeom prst="rect">
              <a:avLst/>
            </a:prstGeom>
            <a:noFill/>
            <a:ln w="9525">
              <a:noFill/>
              <a:miter lim="800000"/>
              <a:headEnd/>
              <a:tailEnd/>
            </a:ln>
            <a:effectLst/>
          </p:spPr>
        </p:pic>
        <p:pic>
          <p:nvPicPr>
            <p:cNvPr id="1512470" name="Picture 22"/>
            <p:cNvPicPr>
              <a:picLocks noChangeAspect="1" noChangeArrowheads="1"/>
            </p:cNvPicPr>
            <p:nvPr/>
          </p:nvPicPr>
          <p:blipFill>
            <a:blip r:embed="rId5" cstate="print"/>
            <a:srcRect/>
            <a:stretch>
              <a:fillRect/>
            </a:stretch>
          </p:blipFill>
          <p:spPr bwMode="auto">
            <a:xfrm>
              <a:off x="3080" y="1915"/>
              <a:ext cx="760" cy="253"/>
            </a:xfrm>
            <a:prstGeom prst="rect">
              <a:avLst/>
            </a:prstGeom>
            <a:noFill/>
            <a:ln w="9525">
              <a:noFill/>
              <a:miter lim="800000"/>
              <a:headEnd/>
              <a:tailEnd/>
            </a:ln>
            <a:effectLst/>
          </p:spPr>
        </p:pic>
        <p:grpSp>
          <p:nvGrpSpPr>
            <p:cNvPr id="1512471" name="Group 23"/>
            <p:cNvGrpSpPr>
              <a:grpSpLocks/>
            </p:cNvGrpSpPr>
            <p:nvPr/>
          </p:nvGrpSpPr>
          <p:grpSpPr bwMode="auto">
            <a:xfrm>
              <a:off x="3152" y="3067"/>
              <a:ext cx="1375" cy="590"/>
              <a:chOff x="3424" y="1933"/>
              <a:chExt cx="1375" cy="590"/>
            </a:xfrm>
          </p:grpSpPr>
          <p:grpSp>
            <p:nvGrpSpPr>
              <p:cNvPr id="1512472" name="Group 24"/>
              <p:cNvGrpSpPr>
                <a:grpSpLocks/>
              </p:cNvGrpSpPr>
              <p:nvPr/>
            </p:nvGrpSpPr>
            <p:grpSpPr bwMode="auto">
              <a:xfrm>
                <a:off x="3424" y="2024"/>
                <a:ext cx="1375" cy="455"/>
                <a:chOff x="403" y="2024"/>
                <a:chExt cx="1375" cy="455"/>
              </a:xfrm>
            </p:grpSpPr>
            <p:sp>
              <p:nvSpPr>
                <p:cNvPr id="1512473" name="Line 25"/>
                <p:cNvSpPr>
                  <a:spLocks noChangeShapeType="1"/>
                </p:cNvSpPr>
                <p:nvPr/>
              </p:nvSpPr>
              <p:spPr bwMode="auto">
                <a:xfrm flipV="1">
                  <a:off x="637" y="2230"/>
                  <a:ext cx="1" cy="249"/>
                </a:xfrm>
                <a:prstGeom prst="line">
                  <a:avLst/>
                </a:prstGeom>
                <a:noFill/>
                <a:ln w="0">
                  <a:solidFill>
                    <a:srgbClr val="0066FF"/>
                  </a:solidFill>
                  <a:round/>
                  <a:headEnd/>
                  <a:tailEnd/>
                </a:ln>
              </p:spPr>
              <p:txBody>
                <a:bodyPr/>
                <a:lstStyle/>
                <a:p>
                  <a:endParaRPr lang="en-US"/>
                </a:p>
              </p:txBody>
            </p:sp>
            <p:sp>
              <p:nvSpPr>
                <p:cNvPr id="1512474" name="Line 26"/>
                <p:cNvSpPr>
                  <a:spLocks noChangeShapeType="1"/>
                </p:cNvSpPr>
                <p:nvPr/>
              </p:nvSpPr>
              <p:spPr bwMode="auto">
                <a:xfrm flipV="1">
                  <a:off x="637" y="2230"/>
                  <a:ext cx="1" cy="249"/>
                </a:xfrm>
                <a:prstGeom prst="line">
                  <a:avLst/>
                </a:prstGeom>
                <a:noFill/>
                <a:ln w="42863">
                  <a:solidFill>
                    <a:srgbClr val="0066FF"/>
                  </a:solidFill>
                  <a:round/>
                  <a:headEnd/>
                  <a:tailEnd/>
                </a:ln>
              </p:spPr>
              <p:txBody>
                <a:bodyPr/>
                <a:lstStyle/>
                <a:p>
                  <a:endParaRPr lang="en-US"/>
                </a:p>
              </p:txBody>
            </p:sp>
            <p:sp>
              <p:nvSpPr>
                <p:cNvPr id="1512475" name="Freeform 27"/>
                <p:cNvSpPr>
                  <a:spLocks/>
                </p:cNvSpPr>
                <p:nvPr/>
              </p:nvSpPr>
              <p:spPr bwMode="auto">
                <a:xfrm>
                  <a:off x="578" y="2158"/>
                  <a:ext cx="113" cy="99"/>
                </a:xfrm>
                <a:custGeom>
                  <a:avLst/>
                  <a:gdLst/>
                  <a:ahLst/>
                  <a:cxnLst>
                    <a:cxn ang="0">
                      <a:pos x="59" y="0"/>
                    </a:cxn>
                    <a:cxn ang="0">
                      <a:pos x="81" y="54"/>
                    </a:cxn>
                    <a:cxn ang="0">
                      <a:pos x="97" y="75"/>
                    </a:cxn>
                    <a:cxn ang="0">
                      <a:pos x="113" y="97"/>
                    </a:cxn>
                    <a:cxn ang="0">
                      <a:pos x="59" y="81"/>
                    </a:cxn>
                    <a:cxn ang="0">
                      <a:pos x="0" y="97"/>
                    </a:cxn>
                    <a:cxn ang="0">
                      <a:pos x="16" y="75"/>
                    </a:cxn>
                    <a:cxn ang="0">
                      <a:pos x="32" y="54"/>
                    </a:cxn>
                    <a:cxn ang="0">
                      <a:pos x="59" y="0"/>
                    </a:cxn>
                    <a:cxn ang="0">
                      <a:pos x="59" y="0"/>
                    </a:cxn>
                  </a:cxnLst>
                  <a:rect l="0" t="0" r="r" b="b"/>
                  <a:pathLst>
                    <a:path w="113" h="97">
                      <a:moveTo>
                        <a:pt x="59" y="0"/>
                      </a:moveTo>
                      <a:lnTo>
                        <a:pt x="81" y="54"/>
                      </a:lnTo>
                      <a:lnTo>
                        <a:pt x="97" y="75"/>
                      </a:lnTo>
                      <a:lnTo>
                        <a:pt x="113" y="97"/>
                      </a:lnTo>
                      <a:lnTo>
                        <a:pt x="59" y="81"/>
                      </a:lnTo>
                      <a:lnTo>
                        <a:pt x="0" y="97"/>
                      </a:lnTo>
                      <a:lnTo>
                        <a:pt x="16" y="75"/>
                      </a:lnTo>
                      <a:lnTo>
                        <a:pt x="32" y="54"/>
                      </a:lnTo>
                      <a:lnTo>
                        <a:pt x="59" y="0"/>
                      </a:lnTo>
                      <a:lnTo>
                        <a:pt x="59" y="0"/>
                      </a:lnTo>
                      <a:close/>
                    </a:path>
                  </a:pathLst>
                </a:custGeom>
                <a:solidFill>
                  <a:srgbClr val="0066FF"/>
                </a:solidFill>
                <a:ln w="9525">
                  <a:noFill/>
                  <a:round/>
                  <a:headEnd/>
                  <a:tailEnd/>
                </a:ln>
              </p:spPr>
              <p:txBody>
                <a:bodyPr/>
                <a:lstStyle/>
                <a:p>
                  <a:endParaRPr lang="en-US"/>
                </a:p>
              </p:txBody>
            </p:sp>
            <p:sp>
              <p:nvSpPr>
                <p:cNvPr id="1512476" name="Freeform 28"/>
                <p:cNvSpPr>
                  <a:spLocks/>
                </p:cNvSpPr>
                <p:nvPr/>
              </p:nvSpPr>
              <p:spPr bwMode="auto">
                <a:xfrm>
                  <a:off x="56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close/>
                    </a:path>
                  </a:pathLst>
                </a:custGeom>
                <a:solidFill>
                  <a:srgbClr val="1FFF22"/>
                </a:solidFill>
                <a:ln w="9525">
                  <a:noFill/>
                  <a:round/>
                  <a:headEnd/>
                  <a:tailEnd/>
                </a:ln>
              </p:spPr>
              <p:txBody>
                <a:bodyPr/>
                <a:lstStyle/>
                <a:p>
                  <a:endParaRPr lang="en-US"/>
                </a:p>
              </p:txBody>
            </p:sp>
            <p:sp>
              <p:nvSpPr>
                <p:cNvPr id="1512477" name="Freeform 29"/>
                <p:cNvSpPr>
                  <a:spLocks/>
                </p:cNvSpPr>
                <p:nvPr/>
              </p:nvSpPr>
              <p:spPr bwMode="auto">
                <a:xfrm>
                  <a:off x="56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path>
                  </a:pathLst>
                </a:custGeom>
                <a:noFill/>
                <a:ln w="42863">
                  <a:solidFill>
                    <a:srgbClr val="05DF00"/>
                  </a:solidFill>
                  <a:prstDash val="solid"/>
                  <a:round/>
                  <a:headEnd/>
                  <a:tailEnd/>
                </a:ln>
              </p:spPr>
              <p:txBody>
                <a:bodyPr/>
                <a:lstStyle/>
                <a:p>
                  <a:endParaRPr lang="en-US"/>
                </a:p>
              </p:txBody>
            </p:sp>
            <p:sp>
              <p:nvSpPr>
                <p:cNvPr id="1512478" name="Freeform 30"/>
                <p:cNvSpPr>
                  <a:spLocks/>
                </p:cNvSpPr>
                <p:nvPr/>
              </p:nvSpPr>
              <p:spPr bwMode="auto">
                <a:xfrm>
                  <a:off x="124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close/>
                    </a:path>
                  </a:pathLst>
                </a:custGeom>
                <a:solidFill>
                  <a:srgbClr val="1FFF22"/>
                </a:solidFill>
                <a:ln w="9525">
                  <a:noFill/>
                  <a:round/>
                  <a:headEnd/>
                  <a:tailEnd/>
                </a:ln>
              </p:spPr>
              <p:txBody>
                <a:bodyPr/>
                <a:lstStyle/>
                <a:p>
                  <a:endParaRPr lang="en-US"/>
                </a:p>
              </p:txBody>
            </p:sp>
            <p:sp>
              <p:nvSpPr>
                <p:cNvPr id="1512479" name="Freeform 31"/>
                <p:cNvSpPr>
                  <a:spLocks/>
                </p:cNvSpPr>
                <p:nvPr/>
              </p:nvSpPr>
              <p:spPr bwMode="auto">
                <a:xfrm>
                  <a:off x="124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path>
                  </a:pathLst>
                </a:custGeom>
                <a:noFill/>
                <a:ln w="42863">
                  <a:solidFill>
                    <a:srgbClr val="05DF00"/>
                  </a:solidFill>
                  <a:prstDash val="solid"/>
                  <a:round/>
                  <a:headEnd/>
                  <a:tailEnd/>
                </a:ln>
              </p:spPr>
              <p:txBody>
                <a:bodyPr/>
                <a:lstStyle/>
                <a:p>
                  <a:endParaRPr lang="en-US"/>
                </a:p>
              </p:txBody>
            </p:sp>
            <p:sp>
              <p:nvSpPr>
                <p:cNvPr id="1512480" name="Line 32"/>
                <p:cNvSpPr>
                  <a:spLocks noChangeShapeType="1"/>
                </p:cNvSpPr>
                <p:nvPr/>
              </p:nvSpPr>
              <p:spPr bwMode="auto">
                <a:xfrm>
                  <a:off x="403" y="2362"/>
                  <a:ext cx="499" cy="0"/>
                </a:xfrm>
                <a:prstGeom prst="line">
                  <a:avLst/>
                </a:prstGeom>
                <a:noFill/>
                <a:ln w="19050">
                  <a:solidFill>
                    <a:schemeClr val="tx1"/>
                  </a:solidFill>
                  <a:round/>
                  <a:headEnd/>
                  <a:tailEnd type="triangle" w="med" len="med"/>
                </a:ln>
                <a:effectLst/>
              </p:spPr>
              <p:txBody>
                <a:bodyPr/>
                <a:lstStyle/>
                <a:p>
                  <a:endParaRPr lang="en-US"/>
                </a:p>
              </p:txBody>
            </p:sp>
            <p:sp>
              <p:nvSpPr>
                <p:cNvPr id="1512481" name="Line 33"/>
                <p:cNvSpPr>
                  <a:spLocks noChangeShapeType="1"/>
                </p:cNvSpPr>
                <p:nvPr/>
              </p:nvSpPr>
              <p:spPr bwMode="auto">
                <a:xfrm flipH="1">
                  <a:off x="986" y="2359"/>
                  <a:ext cx="635" cy="0"/>
                </a:xfrm>
                <a:prstGeom prst="line">
                  <a:avLst/>
                </a:prstGeom>
                <a:noFill/>
                <a:ln w="19050">
                  <a:solidFill>
                    <a:schemeClr val="tx1"/>
                  </a:solidFill>
                  <a:round/>
                  <a:headEnd/>
                  <a:tailEnd type="triangle" w="med" len="med"/>
                </a:ln>
                <a:effectLst/>
              </p:spPr>
              <p:txBody>
                <a:bodyPr/>
                <a:lstStyle/>
                <a:p>
                  <a:endParaRPr lang="en-US"/>
                </a:p>
              </p:txBody>
            </p:sp>
            <p:sp>
              <p:nvSpPr>
                <p:cNvPr id="1512482" name="Line 34"/>
                <p:cNvSpPr>
                  <a:spLocks noChangeShapeType="1"/>
                </p:cNvSpPr>
                <p:nvPr/>
              </p:nvSpPr>
              <p:spPr bwMode="auto">
                <a:xfrm flipV="1">
                  <a:off x="975" y="2205"/>
                  <a:ext cx="544" cy="136"/>
                </a:xfrm>
                <a:prstGeom prst="line">
                  <a:avLst/>
                </a:prstGeom>
                <a:noFill/>
                <a:ln w="19050">
                  <a:solidFill>
                    <a:schemeClr val="accent2"/>
                  </a:solidFill>
                  <a:round/>
                  <a:headEnd/>
                  <a:tailEnd type="triangle" w="med" len="med"/>
                </a:ln>
                <a:effectLst/>
              </p:spPr>
              <p:txBody>
                <a:bodyPr/>
                <a:lstStyle/>
                <a:p>
                  <a:endParaRPr lang="en-US"/>
                </a:p>
              </p:txBody>
            </p:sp>
            <p:sp>
              <p:nvSpPr>
                <p:cNvPr id="1512483" name="Text Box 35"/>
                <p:cNvSpPr txBox="1">
                  <a:spLocks noChangeArrowheads="1"/>
                </p:cNvSpPr>
                <p:nvPr/>
              </p:nvSpPr>
              <p:spPr bwMode="auto">
                <a:xfrm>
                  <a:off x="1247" y="2024"/>
                  <a:ext cx="531" cy="192"/>
                </a:xfrm>
                <a:prstGeom prst="rect">
                  <a:avLst/>
                </a:prstGeom>
                <a:noFill/>
                <a:ln w="9525">
                  <a:noFill/>
                  <a:miter lim="800000"/>
                  <a:headEnd/>
                  <a:tailEnd/>
                </a:ln>
                <a:effectLst/>
              </p:spPr>
              <p:txBody>
                <a:bodyPr wrap="none">
                  <a:spAutoFit/>
                </a:bodyPr>
                <a:lstStyle/>
                <a:p>
                  <a:pPr algn="l" eaLnBrk="1" hangingPunct="1"/>
                  <a:r>
                    <a:rPr kumimoji="1" lang="en-US" altLang="ja-JP" sz="1400" b="1">
                      <a:solidFill>
                        <a:schemeClr val="accent2"/>
                      </a:solidFill>
                      <a:latin typeface="Arial" charset="0"/>
                      <a:ea typeface="ＭＳ Ｐゴシック" pitchFamily="34" charset="-128"/>
                    </a:rPr>
                    <a:t>neutron</a:t>
                  </a:r>
                </a:p>
              </p:txBody>
            </p:sp>
            <p:sp>
              <p:nvSpPr>
                <p:cNvPr id="1512484" name="AutoShape 36"/>
                <p:cNvSpPr>
                  <a:spLocks noChangeArrowheads="1"/>
                </p:cNvSpPr>
                <p:nvPr/>
              </p:nvSpPr>
              <p:spPr bwMode="auto">
                <a:xfrm>
                  <a:off x="884" y="2296"/>
                  <a:ext cx="113" cy="114"/>
                </a:xfrm>
                <a:prstGeom prst="irregularSeal1">
                  <a:avLst/>
                </a:prstGeom>
                <a:solidFill>
                  <a:srgbClr val="FF0000"/>
                </a:solidFill>
                <a:ln w="9525">
                  <a:solidFill>
                    <a:schemeClr val="tx1"/>
                  </a:solidFill>
                  <a:miter lim="800000"/>
                  <a:headEnd/>
                  <a:tailEnd/>
                </a:ln>
                <a:effectLst/>
              </p:spPr>
              <p:txBody>
                <a:bodyPr wrap="none" anchor="ctr"/>
                <a:lstStyle/>
                <a:p>
                  <a:endParaRPr lang="en-US"/>
                </a:p>
              </p:txBody>
            </p:sp>
          </p:grpSp>
          <p:sp>
            <p:nvSpPr>
              <p:cNvPr id="1512485" name="Line 37"/>
              <p:cNvSpPr>
                <a:spLocks noChangeShapeType="1"/>
              </p:cNvSpPr>
              <p:nvPr/>
            </p:nvSpPr>
            <p:spPr bwMode="auto">
              <a:xfrm flipV="1">
                <a:off x="4014" y="2160"/>
                <a:ext cx="136" cy="136"/>
              </a:xfrm>
              <a:prstGeom prst="line">
                <a:avLst/>
              </a:prstGeom>
              <a:noFill/>
              <a:ln w="19050">
                <a:solidFill>
                  <a:srgbClr val="FF0000"/>
                </a:solidFill>
                <a:round/>
                <a:headEnd/>
                <a:tailEnd type="triangle" w="med" len="med"/>
              </a:ln>
              <a:effectLst/>
            </p:spPr>
            <p:txBody>
              <a:bodyPr/>
              <a:lstStyle/>
              <a:p>
                <a:endParaRPr lang="en-US"/>
              </a:p>
            </p:txBody>
          </p:sp>
          <p:sp>
            <p:nvSpPr>
              <p:cNvPr id="1512486" name="Line 38"/>
              <p:cNvSpPr>
                <a:spLocks noChangeShapeType="1"/>
              </p:cNvSpPr>
              <p:nvPr/>
            </p:nvSpPr>
            <p:spPr bwMode="auto">
              <a:xfrm>
                <a:off x="4014" y="2432"/>
                <a:ext cx="181" cy="91"/>
              </a:xfrm>
              <a:prstGeom prst="line">
                <a:avLst/>
              </a:prstGeom>
              <a:noFill/>
              <a:ln w="19050">
                <a:solidFill>
                  <a:srgbClr val="FF0000"/>
                </a:solidFill>
                <a:round/>
                <a:headEnd/>
                <a:tailEnd type="triangle" w="med" len="med"/>
              </a:ln>
              <a:effectLst/>
            </p:spPr>
            <p:txBody>
              <a:bodyPr/>
              <a:lstStyle/>
              <a:p>
                <a:endParaRPr lang="en-US"/>
              </a:p>
            </p:txBody>
          </p:sp>
          <p:sp>
            <p:nvSpPr>
              <p:cNvPr id="1512487" name="Line 39"/>
              <p:cNvSpPr>
                <a:spLocks noChangeShapeType="1"/>
              </p:cNvSpPr>
              <p:nvPr/>
            </p:nvSpPr>
            <p:spPr bwMode="auto">
              <a:xfrm flipH="1">
                <a:off x="3787" y="2432"/>
                <a:ext cx="136" cy="91"/>
              </a:xfrm>
              <a:prstGeom prst="line">
                <a:avLst/>
              </a:prstGeom>
              <a:noFill/>
              <a:ln w="19050">
                <a:solidFill>
                  <a:srgbClr val="FF0000"/>
                </a:solidFill>
                <a:round/>
                <a:headEnd/>
                <a:tailEnd type="triangle" w="med" len="med"/>
              </a:ln>
              <a:effectLst/>
            </p:spPr>
            <p:txBody>
              <a:bodyPr/>
              <a:lstStyle/>
              <a:p>
                <a:endParaRPr lang="en-US"/>
              </a:p>
            </p:txBody>
          </p:sp>
          <p:sp>
            <p:nvSpPr>
              <p:cNvPr id="1512488" name="Line 40"/>
              <p:cNvSpPr>
                <a:spLocks noChangeShapeType="1"/>
              </p:cNvSpPr>
              <p:nvPr/>
            </p:nvSpPr>
            <p:spPr bwMode="auto">
              <a:xfrm flipH="1" flipV="1">
                <a:off x="3787" y="2205"/>
                <a:ext cx="136" cy="91"/>
              </a:xfrm>
              <a:prstGeom prst="line">
                <a:avLst/>
              </a:prstGeom>
              <a:noFill/>
              <a:ln w="19050">
                <a:solidFill>
                  <a:srgbClr val="FF0000"/>
                </a:solidFill>
                <a:round/>
                <a:headEnd/>
                <a:tailEnd type="triangle" w="med" len="med"/>
              </a:ln>
              <a:effectLst/>
            </p:spPr>
            <p:txBody>
              <a:bodyPr/>
              <a:lstStyle/>
              <a:p>
                <a:endParaRPr lang="en-US"/>
              </a:p>
            </p:txBody>
          </p:sp>
          <p:sp>
            <p:nvSpPr>
              <p:cNvPr id="1512489" name="Text Box 41"/>
              <p:cNvSpPr txBox="1">
                <a:spLocks noChangeArrowheads="1"/>
              </p:cNvSpPr>
              <p:nvPr/>
            </p:nvSpPr>
            <p:spPr bwMode="auto">
              <a:xfrm>
                <a:off x="3742" y="1933"/>
                <a:ext cx="575" cy="326"/>
              </a:xfrm>
              <a:prstGeom prst="rect">
                <a:avLst/>
              </a:prstGeom>
              <a:noFill/>
              <a:ln w="9525">
                <a:noFill/>
                <a:miter lim="800000"/>
                <a:headEnd/>
                <a:tailEnd/>
              </a:ln>
              <a:effectLst/>
            </p:spPr>
            <p:txBody>
              <a:bodyPr wrap="none">
                <a:spAutoFit/>
              </a:bodyPr>
              <a:lstStyle/>
              <a:p>
                <a:pPr algn="l" eaLnBrk="1" hangingPunct="1"/>
                <a:r>
                  <a:rPr kumimoji="1" lang="en-US" altLang="ja-JP" sz="1400" b="1">
                    <a:solidFill>
                      <a:srgbClr val="FF0000"/>
                    </a:solidFill>
                    <a:latin typeface="Arial" charset="0"/>
                    <a:ea typeface="ＭＳ Ｐゴシック" pitchFamily="34" charset="-128"/>
                  </a:rPr>
                  <a:t>charged</a:t>
                </a:r>
              </a:p>
              <a:p>
                <a:pPr algn="l" eaLnBrk="1" hangingPunct="1"/>
                <a:r>
                  <a:rPr kumimoji="1" lang="en-US" altLang="ja-JP" sz="1400" b="1">
                    <a:solidFill>
                      <a:srgbClr val="FF0000"/>
                    </a:solidFill>
                    <a:latin typeface="Arial" charset="0"/>
                    <a:ea typeface="ＭＳ Ｐゴシック" pitchFamily="34" charset="-128"/>
                  </a:rPr>
                  <a:t>particles</a:t>
                </a:r>
              </a:p>
            </p:txBody>
          </p:sp>
        </p:grpSp>
      </p:grpSp>
      <p:graphicFrame>
        <p:nvGraphicFramePr>
          <p:cNvPr id="1512490" name="Group 42"/>
          <p:cNvGraphicFramePr>
            <a:graphicFrameLocks noGrp="1"/>
          </p:cNvGraphicFramePr>
          <p:nvPr/>
        </p:nvGraphicFramePr>
        <p:xfrm>
          <a:off x="6400800" y="4508500"/>
          <a:ext cx="2471738" cy="1941830"/>
        </p:xfrm>
        <a:graphic>
          <a:graphicData uri="http://schemas.openxmlformats.org/drawingml/2006/table">
            <a:tbl>
              <a:tblPr/>
              <a:tblGrid>
                <a:gridCol w="1236663"/>
                <a:gridCol w="1235075"/>
              </a:tblGrid>
              <a:tr h="5397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rgbClr val="006600"/>
                          </a:solidFill>
                          <a:effectLst/>
                          <a:latin typeface="Arial" charset="0"/>
                          <a:ea typeface="ＭＳ Ｐゴシック" pitchFamily="34" charset="-128"/>
                        </a:rPr>
                        <a:t>preliminary</a:t>
                      </a:r>
                      <a:endParaRPr kumimoji="1" lang="en-US" sz="1600" b="0" i="0" u="none" strike="noStrike" cap="none" normalizeH="0" baseline="0" smtClean="0">
                        <a:ln>
                          <a:noFill/>
                        </a:ln>
                        <a:solidFill>
                          <a:srgbClr val="0066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ja-JP" sz="2000" b="0" i="0" u="none" strike="noStrike" cap="none" normalizeH="0" baseline="0" smtClean="0">
                          <a:ln>
                            <a:noFill/>
                          </a:ln>
                          <a:solidFill>
                            <a:schemeClr val="tx1"/>
                          </a:solidFill>
                          <a:effectLst/>
                          <a:latin typeface="Times New Roman" pitchFamily="18" charset="0"/>
                          <a:ea typeface="ＭＳ Ｐゴシック" pitchFamily="34" charset="-128"/>
                        </a:rPr>
                        <a:t>A</a:t>
                      </a:r>
                      <a:r>
                        <a:rPr kumimoji="0" lang="en-US" altLang="ja-JP" sz="2000" b="0" i="0" u="none" strike="noStrike" cap="none" normalizeH="0" baseline="-25000" smtClean="0">
                          <a:ln>
                            <a:noFill/>
                          </a:ln>
                          <a:solidFill>
                            <a:schemeClr val="tx1"/>
                          </a:solidFill>
                          <a:effectLst/>
                          <a:latin typeface="Times New Roman" pitchFamily="18" charset="0"/>
                          <a:ea typeface="ＭＳ Ｐゴシック" pitchFamily="34" charset="-128"/>
                        </a:rPr>
                        <a:t>N</a:t>
                      </a:r>
                      <a:endParaRPr kumimoji="0" lang="en-US" altLang="ja-JP" sz="2000" b="0" i="0" u="none" strike="noStrike" cap="none" normalizeH="0" baseline="0" smtClean="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000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ja-JP" sz="2000" b="0" i="0" u="none" strike="noStrike" cap="none" normalizeH="0" baseline="0" smtClean="0">
                          <a:ln>
                            <a:noFill/>
                          </a:ln>
                          <a:solidFill>
                            <a:schemeClr val="tx1"/>
                          </a:solidFill>
                          <a:effectLst/>
                          <a:latin typeface="Times New Roman" pitchFamily="18" charset="0"/>
                          <a:ea typeface="ＭＳ Ｐゴシック" pitchFamily="34" charset="-128"/>
                        </a:rPr>
                        <a:t>Without MinBias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ja-JP" sz="2000" b="1" i="0" u="none" strike="noStrike" cap="none" normalizeH="0" baseline="0" smtClean="0">
                          <a:ln>
                            <a:noFill/>
                          </a:ln>
                          <a:solidFill>
                            <a:schemeClr val="accent2"/>
                          </a:solidFill>
                          <a:effectLst/>
                          <a:latin typeface="Times New Roman" pitchFamily="18" charset="0"/>
                          <a:ea typeface="ＭＳ Ｐゴシック" pitchFamily="34" charset="-128"/>
                        </a:rPr>
                        <a:t>-6.6 </a:t>
                      </a:r>
                      <a:r>
                        <a:rPr kumimoji="0" lang="en-US" altLang="ja-JP" sz="2000" b="1" i="0" u="none" strike="noStrike" cap="none" normalizeH="0" baseline="0" smtClean="0">
                          <a:ln>
                            <a:noFill/>
                          </a:ln>
                          <a:solidFill>
                            <a:schemeClr val="accent2"/>
                          </a:solidFill>
                          <a:effectLst/>
                          <a:latin typeface="Times New Roman" pitchFamily="18" charset="0"/>
                          <a:ea typeface="ＭＳ Ｐゴシック" pitchFamily="34" charset="-128"/>
                          <a:cs typeface="Arial" charset="0"/>
                        </a:rPr>
                        <a:t>±0.6 %</a:t>
                      </a:r>
                      <a:r>
                        <a:rPr kumimoji="0" lang="en-US" altLang="ja-JP" sz="2000" b="0" i="0" u="none" strike="noStrike" cap="none" normalizeH="0" baseline="0" smtClean="0">
                          <a:ln>
                            <a:noFill/>
                          </a:ln>
                          <a:solidFill>
                            <a:srgbClr val="FFFF99"/>
                          </a:solidFill>
                          <a:effectLst/>
                          <a:latin typeface="Times New Roman" pitchFamily="18" charset="0"/>
                          <a:ea typeface="ＭＳ Ｐゴシック" pitchFamily="34" charset="-128"/>
                          <a:cs typeface="Arial"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016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ja-JP" sz="2000" b="0" i="0" u="none" strike="noStrike" cap="none" normalizeH="0" baseline="0" smtClean="0">
                          <a:ln>
                            <a:noFill/>
                          </a:ln>
                          <a:solidFill>
                            <a:schemeClr val="tx1"/>
                          </a:solidFill>
                          <a:effectLst/>
                          <a:latin typeface="Times New Roman" pitchFamily="18" charset="0"/>
                          <a:ea typeface="ＭＳ Ｐゴシック" pitchFamily="34" charset="-128"/>
                        </a:rPr>
                        <a:t>With MinBias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ja-JP" sz="2000" b="1" i="0" u="none" strike="noStrike" cap="none" normalizeH="0" baseline="0" smtClean="0">
                          <a:ln>
                            <a:noFill/>
                          </a:ln>
                          <a:solidFill>
                            <a:srgbClr val="FF0000"/>
                          </a:solidFill>
                          <a:effectLst/>
                          <a:latin typeface="Times New Roman" pitchFamily="18" charset="0"/>
                          <a:ea typeface="ＭＳ Ｐゴシック" pitchFamily="34" charset="-128"/>
                        </a:rPr>
                        <a:t>-8.3 </a:t>
                      </a:r>
                      <a:r>
                        <a:rPr kumimoji="0" lang="en-US" altLang="ja-JP" sz="2000" b="1" i="0" u="none" strike="noStrike" cap="none" normalizeH="0" baseline="0" smtClean="0">
                          <a:ln>
                            <a:noFill/>
                          </a:ln>
                          <a:solidFill>
                            <a:srgbClr val="FF0000"/>
                          </a:solidFill>
                          <a:effectLst/>
                          <a:latin typeface="Times New Roman" pitchFamily="18" charset="0"/>
                          <a:ea typeface="ＭＳ Ｐゴシック" pitchFamily="34" charset="-128"/>
                          <a:cs typeface="Arial" charset="0"/>
                        </a:rPr>
                        <a:t>±0.4 %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1512504" name="Text Box 56"/>
          <p:cNvSpPr txBox="1">
            <a:spLocks noChangeArrowheads="1"/>
          </p:cNvSpPr>
          <p:nvPr/>
        </p:nvSpPr>
        <p:spPr bwMode="auto">
          <a:xfrm>
            <a:off x="6807200" y="4570413"/>
            <a:ext cx="184150" cy="366712"/>
          </a:xfrm>
          <a:prstGeom prst="rect">
            <a:avLst/>
          </a:prstGeom>
          <a:noFill/>
          <a:ln w="9525">
            <a:noFill/>
            <a:miter lim="800000"/>
            <a:headEnd/>
            <a:tailEnd/>
          </a:ln>
          <a:effectLst/>
        </p:spPr>
        <p:txBody>
          <a:bodyPr wrap="none">
            <a:spAutoFit/>
          </a:bodyPr>
          <a:lstStyle/>
          <a:p>
            <a:pPr eaLnBrk="1" hangingPunct="1"/>
            <a:endParaRPr kumimoji="1" lang="en-US" altLang="ja-JP" sz="1800">
              <a:solidFill>
                <a:srgbClr val="006600"/>
              </a:solidFill>
              <a:latin typeface="Arial" charset="0"/>
              <a:ea typeface="ＭＳ Ｐゴシック" pitchFamily="34" charset="-128"/>
            </a:endParaRPr>
          </a:p>
        </p:txBody>
      </p:sp>
      <p:sp>
        <p:nvSpPr>
          <p:cNvPr id="1512505" name="Text Box 57"/>
          <p:cNvSpPr txBox="1">
            <a:spLocks noChangeArrowheads="1"/>
          </p:cNvSpPr>
          <p:nvPr/>
        </p:nvSpPr>
        <p:spPr bwMode="auto">
          <a:xfrm>
            <a:off x="179388" y="990600"/>
            <a:ext cx="8964612" cy="1187450"/>
          </a:xfrm>
          <a:prstGeom prst="rect">
            <a:avLst/>
          </a:prstGeom>
          <a:noFill/>
          <a:ln w="9525">
            <a:noFill/>
            <a:miter lim="800000"/>
            <a:headEnd/>
            <a:tailEnd/>
          </a:ln>
          <a:effectLst/>
        </p:spPr>
        <p:txBody>
          <a:bodyPr>
            <a:spAutoFit/>
          </a:bodyPr>
          <a:lstStyle/>
          <a:p>
            <a:pPr algn="l"/>
            <a:r>
              <a:rPr lang="en-US"/>
              <a:t>Large negative SSA observed for x</a:t>
            </a:r>
            <a:r>
              <a:rPr lang="en-US" baseline="-18000"/>
              <a:t>F</a:t>
            </a:r>
            <a:r>
              <a:rPr lang="en-US"/>
              <a:t>&gt;0, enhanced by requiring concidence with forward charged particles (“MinBias” trigger). </a:t>
            </a:r>
          </a:p>
          <a:p>
            <a:pPr algn="l"/>
            <a:r>
              <a:rPr lang="en-US"/>
              <a:t>No x</a:t>
            </a:r>
            <a:r>
              <a:rPr lang="en-US" baseline="-18000"/>
              <a:t>F</a:t>
            </a:r>
            <a:r>
              <a:rPr lang="en-US"/>
              <a:t> dependence seen.</a:t>
            </a:r>
          </a:p>
        </p:txBody>
      </p:sp>
      <p:sp>
        <p:nvSpPr>
          <p:cNvPr id="61" name="Slide Number Placeholder 60"/>
          <p:cNvSpPr>
            <a:spLocks noGrp="1"/>
          </p:cNvSpPr>
          <p:nvPr>
            <p:ph type="sldNum" sz="quarter" idx="12"/>
          </p:nvPr>
        </p:nvSpPr>
        <p:spPr/>
        <p:txBody>
          <a:bodyPr/>
          <a:lstStyle/>
          <a:p>
            <a:fld id="{CC80A51C-0834-4D37-9F6C-E61A03BDE5A5}" type="slidenum">
              <a:rPr lang="en-US" smtClean="0"/>
              <a:pPr/>
              <a:t>55</a:t>
            </a:fld>
            <a:endParaRPr lang="en-US"/>
          </a:p>
        </p:txBody>
      </p:sp>
    </p:spTree>
    <p:custDataLst>
      <p:tags r:id="rId1"/>
    </p:custDataLst>
  </p:cSld>
  <p:clrMapOvr>
    <a:masterClrMapping/>
  </p:clrMapOvr>
  <p:transition advTm="11792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2468"/>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1000"/>
                                  </p:stCondLst>
                                  <p:childTnLst>
                                    <p:set>
                                      <p:cBhvr>
                                        <p:cTn id="9" dur="1" fill="hold">
                                          <p:stCondLst>
                                            <p:cond delay="0"/>
                                          </p:stCondLst>
                                        </p:cTn>
                                        <p:tgtEl>
                                          <p:spTgt spid="1512490"/>
                                        </p:tgtEl>
                                        <p:attrNameLst>
                                          <p:attrName>style.visibility</p:attrName>
                                        </p:attrNameLst>
                                      </p:cBhvr>
                                      <p:to>
                                        <p:strVal val="visible"/>
                                      </p:to>
                                    </p:set>
                                    <p:animEffect transition="in" filter="dissolve">
                                      <p:cBhvr>
                                        <p:cTn id="10" dur="1000"/>
                                        <p:tgtEl>
                                          <p:spTgt spid="1512490"/>
                                        </p:tgtEl>
                                      </p:cBhvr>
                                    </p:animEffect>
                                  </p:childTnLst>
                                </p:cTn>
                              </p:par>
                              <p:par>
                                <p:cTn id="11" presetID="4" presetClass="entr" presetSubtype="16" fill="hold" grpId="0" nodeType="withEffect" nodePh="1">
                                  <p:stCondLst>
                                    <p:cond delay="0"/>
                                  </p:stCondLst>
                                  <p:endCondLst>
                                    <p:cond evt="begin" delay="0">
                                      <p:tn val="11"/>
                                    </p:cond>
                                  </p:endCondLst>
                                  <p:childTnLst>
                                    <p:set>
                                      <p:cBhvr>
                                        <p:cTn id="12" dur="1" fill="hold">
                                          <p:stCondLst>
                                            <p:cond delay="0"/>
                                          </p:stCondLst>
                                        </p:cTn>
                                        <p:tgtEl>
                                          <p:spTgt spid="1512504"/>
                                        </p:tgtEl>
                                        <p:attrNameLst>
                                          <p:attrName>style.visibility</p:attrName>
                                        </p:attrNameLst>
                                      </p:cBhvr>
                                      <p:to>
                                        <p:strVal val="visible"/>
                                      </p:to>
                                    </p:set>
                                    <p:animEffect transition="in" filter="box(in)">
                                      <p:cBhvr>
                                        <p:cTn id="13" dur="500"/>
                                        <p:tgtEl>
                                          <p:spTgt spid="1512504"/>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512451"/>
                                        </p:tgtEl>
                                        <p:attrNameLst>
                                          <p:attrName>style.visibility</p:attrName>
                                        </p:attrNameLst>
                                      </p:cBhvr>
                                      <p:to>
                                        <p:strVal val="visible"/>
                                      </p:to>
                                    </p:set>
                                    <p:animEffect transition="in" filter="box(in)">
                                      <p:cBhvr>
                                        <p:cTn id="16" dur="1000"/>
                                        <p:tgtEl>
                                          <p:spTgt spid="1512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2451" grpId="0"/>
      <p:bldP spid="151250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ooter Placeholder 3"/>
          <p:cNvSpPr>
            <a:spLocks noGrp="1"/>
          </p:cNvSpPr>
          <p:nvPr>
            <p:ph type="ftr" sz="quarter" idx="11"/>
          </p:nvPr>
        </p:nvSpPr>
        <p:spPr/>
        <p:txBody>
          <a:bodyPr/>
          <a:lstStyle/>
          <a:p>
            <a:r>
              <a:rPr lang="en-US" smtClean="0"/>
              <a:t>C. Aidala, Wayne State, January 30, 2013</a:t>
            </a:r>
            <a:endParaRPr lang="en-US"/>
          </a:p>
        </p:txBody>
      </p:sp>
      <p:sp>
        <p:nvSpPr>
          <p:cNvPr id="1518594" name="Rectangle 2"/>
          <p:cNvSpPr>
            <a:spLocks noGrp="1" noChangeArrowheads="1"/>
          </p:cNvSpPr>
          <p:nvPr>
            <p:ph type="title"/>
          </p:nvPr>
        </p:nvSpPr>
        <p:spPr/>
        <p:txBody>
          <a:bodyPr/>
          <a:lstStyle/>
          <a:p>
            <a:r>
              <a:rPr lang="en-US" sz="3400"/>
              <a:t>Single-Spin Asymmetries for Local Polarimetry:</a:t>
            </a:r>
            <a:br>
              <a:rPr lang="en-US" sz="3400"/>
            </a:br>
            <a:r>
              <a:rPr lang="en-US" sz="3400"/>
              <a:t>Confirmation of Longitudinal Polarization</a:t>
            </a:r>
          </a:p>
        </p:txBody>
      </p:sp>
      <p:grpSp>
        <p:nvGrpSpPr>
          <p:cNvPr id="1518595" name="Group 3"/>
          <p:cNvGrpSpPr>
            <a:grpSpLocks/>
          </p:cNvGrpSpPr>
          <p:nvPr/>
        </p:nvGrpSpPr>
        <p:grpSpPr bwMode="auto">
          <a:xfrm>
            <a:off x="3810000" y="1828800"/>
            <a:ext cx="5181600" cy="1536700"/>
            <a:chOff x="2208" y="432"/>
            <a:chExt cx="3456" cy="1160"/>
          </a:xfrm>
        </p:grpSpPr>
        <p:pic>
          <p:nvPicPr>
            <p:cNvPr id="1518596" name="Picture 4" descr="an_phi_bn_run83654-83665"/>
            <p:cNvPicPr>
              <a:picLocks noChangeAspect="1" noChangeArrowheads="1"/>
            </p:cNvPicPr>
            <p:nvPr/>
          </p:nvPicPr>
          <p:blipFill>
            <a:blip r:embed="rId3" cstate="print"/>
            <a:srcRect/>
            <a:stretch>
              <a:fillRect/>
            </a:stretch>
          </p:blipFill>
          <p:spPr bwMode="auto">
            <a:xfrm>
              <a:off x="2208" y="432"/>
              <a:ext cx="1728" cy="1160"/>
            </a:xfrm>
            <a:prstGeom prst="rect">
              <a:avLst/>
            </a:prstGeom>
            <a:noFill/>
          </p:spPr>
        </p:pic>
        <p:pic>
          <p:nvPicPr>
            <p:cNvPr id="1518597" name="Picture 5" descr="an_phi_ys_run83654-83665"/>
            <p:cNvPicPr>
              <a:picLocks noChangeAspect="1" noChangeArrowheads="1"/>
            </p:cNvPicPr>
            <p:nvPr/>
          </p:nvPicPr>
          <p:blipFill>
            <a:blip r:embed="rId4" cstate="print"/>
            <a:srcRect/>
            <a:stretch>
              <a:fillRect/>
            </a:stretch>
          </p:blipFill>
          <p:spPr bwMode="auto">
            <a:xfrm>
              <a:off x="3936" y="432"/>
              <a:ext cx="1728" cy="1160"/>
            </a:xfrm>
            <a:prstGeom prst="rect">
              <a:avLst/>
            </a:prstGeom>
            <a:noFill/>
          </p:spPr>
        </p:pic>
        <p:sp>
          <p:nvSpPr>
            <p:cNvPr id="1518598" name="Text Box 6"/>
            <p:cNvSpPr txBox="1">
              <a:spLocks noChangeArrowheads="1"/>
            </p:cNvSpPr>
            <p:nvPr/>
          </p:nvSpPr>
          <p:spPr bwMode="auto">
            <a:xfrm>
              <a:off x="2400" y="1249"/>
              <a:ext cx="427" cy="277"/>
            </a:xfrm>
            <a:prstGeom prst="rect">
              <a:avLst/>
            </a:prstGeom>
            <a:noFill/>
            <a:ln w="9525">
              <a:noFill/>
              <a:miter lim="800000"/>
              <a:headEnd/>
              <a:tailEnd/>
            </a:ln>
            <a:effectLst/>
          </p:spPr>
          <p:txBody>
            <a:bodyPr wrap="none">
              <a:spAutoFit/>
            </a:bodyPr>
            <a:lstStyle/>
            <a:p>
              <a:pPr algn="l" eaLnBrk="1" hangingPunct="1"/>
              <a:r>
                <a:rPr lang="en-US" altLang="ja-JP" sz="1800">
                  <a:solidFill>
                    <a:srgbClr val="0000FF"/>
                  </a:solidFill>
                  <a:latin typeface="Arial" charset="0"/>
                  <a:ea typeface="ＭＳ Ｐゴシック" pitchFamily="34" charset="-128"/>
                </a:rPr>
                <a:t>Blue</a:t>
              </a:r>
              <a:endParaRPr lang="en-US" sz="1800">
                <a:solidFill>
                  <a:srgbClr val="0000FF"/>
                </a:solidFill>
                <a:latin typeface="Arial" charset="0"/>
              </a:endParaRPr>
            </a:p>
          </p:txBody>
        </p:sp>
        <p:sp>
          <p:nvSpPr>
            <p:cNvPr id="1518599" name="Text Box 7"/>
            <p:cNvSpPr txBox="1">
              <a:spLocks noChangeArrowheads="1"/>
            </p:cNvSpPr>
            <p:nvPr/>
          </p:nvSpPr>
          <p:spPr bwMode="auto">
            <a:xfrm>
              <a:off x="4128" y="1249"/>
              <a:ext cx="571" cy="277"/>
            </a:xfrm>
            <a:prstGeom prst="rect">
              <a:avLst/>
            </a:prstGeom>
            <a:noFill/>
            <a:ln w="9525">
              <a:noFill/>
              <a:miter lim="800000"/>
              <a:headEnd/>
              <a:tailEnd/>
            </a:ln>
            <a:effectLst/>
          </p:spPr>
          <p:txBody>
            <a:bodyPr wrap="none">
              <a:spAutoFit/>
            </a:bodyPr>
            <a:lstStyle/>
            <a:p>
              <a:pPr algn="l" eaLnBrk="1" hangingPunct="1"/>
              <a:r>
                <a:rPr lang="en-US" altLang="ja-JP" sz="1800">
                  <a:solidFill>
                    <a:srgbClr val="FF9900"/>
                  </a:solidFill>
                  <a:latin typeface="Arial" charset="0"/>
                  <a:ea typeface="ＭＳ Ｐゴシック" pitchFamily="34" charset="-128"/>
                </a:rPr>
                <a:t>Yellow</a:t>
              </a:r>
              <a:endParaRPr lang="en-US" sz="1800">
                <a:solidFill>
                  <a:srgbClr val="FF9900"/>
                </a:solidFill>
                <a:latin typeface="Arial" charset="0"/>
              </a:endParaRPr>
            </a:p>
          </p:txBody>
        </p:sp>
      </p:grpSp>
      <p:sp>
        <p:nvSpPr>
          <p:cNvPr id="1518600" name="Text Box 8"/>
          <p:cNvSpPr txBox="1">
            <a:spLocks noChangeArrowheads="1"/>
          </p:cNvSpPr>
          <p:nvPr/>
        </p:nvSpPr>
        <p:spPr bwMode="auto">
          <a:xfrm>
            <a:off x="685800" y="2339975"/>
            <a:ext cx="2489200" cy="762000"/>
          </a:xfrm>
          <a:prstGeom prst="rect">
            <a:avLst/>
          </a:prstGeom>
          <a:noFill/>
          <a:ln w="9525">
            <a:noFill/>
            <a:miter lim="800000"/>
            <a:headEnd/>
            <a:tailEnd/>
          </a:ln>
          <a:effectLst/>
        </p:spPr>
        <p:txBody>
          <a:bodyPr wrap="none">
            <a:spAutoFit/>
          </a:bodyPr>
          <a:lstStyle/>
          <a:p>
            <a:pPr algn="l" eaLnBrk="1" hangingPunct="1"/>
            <a:r>
              <a:rPr lang="en-US" altLang="ja-JP" sz="2200">
                <a:ea typeface="ＭＳ Ｐゴシック" pitchFamily="34" charset="-128"/>
              </a:rPr>
              <a:t>Spin Rotators OFF</a:t>
            </a:r>
          </a:p>
          <a:p>
            <a:pPr algn="l" eaLnBrk="1" hangingPunct="1"/>
            <a:r>
              <a:rPr lang="en-US" altLang="ja-JP" sz="2200">
                <a:ea typeface="ＭＳ Ｐゴシック" pitchFamily="34" charset="-128"/>
              </a:rPr>
              <a:t>Vertical polarization</a:t>
            </a:r>
            <a:endParaRPr lang="en-US" sz="2200"/>
          </a:p>
        </p:txBody>
      </p:sp>
      <p:grpSp>
        <p:nvGrpSpPr>
          <p:cNvPr id="1518601" name="Group 9"/>
          <p:cNvGrpSpPr>
            <a:grpSpLocks/>
          </p:cNvGrpSpPr>
          <p:nvPr/>
        </p:nvGrpSpPr>
        <p:grpSpPr bwMode="auto">
          <a:xfrm>
            <a:off x="685800" y="5029200"/>
            <a:ext cx="8229600" cy="1689100"/>
            <a:chOff x="432" y="3168"/>
            <a:chExt cx="5184" cy="1064"/>
          </a:xfrm>
        </p:grpSpPr>
        <p:grpSp>
          <p:nvGrpSpPr>
            <p:cNvPr id="1518602" name="Group 10"/>
            <p:cNvGrpSpPr>
              <a:grpSpLocks/>
            </p:cNvGrpSpPr>
            <p:nvPr/>
          </p:nvGrpSpPr>
          <p:grpSpPr bwMode="auto">
            <a:xfrm>
              <a:off x="2400" y="3168"/>
              <a:ext cx="3216" cy="1064"/>
              <a:chOff x="2208" y="2928"/>
              <a:chExt cx="3456" cy="1160"/>
            </a:xfrm>
          </p:grpSpPr>
          <p:pic>
            <p:nvPicPr>
              <p:cNvPr id="1518603" name="Picture 11" descr="an_phi_bn_run87689"/>
              <p:cNvPicPr>
                <a:picLocks noChangeAspect="1" noChangeArrowheads="1"/>
              </p:cNvPicPr>
              <p:nvPr/>
            </p:nvPicPr>
            <p:blipFill>
              <a:blip r:embed="rId5" cstate="print"/>
              <a:srcRect/>
              <a:stretch>
                <a:fillRect/>
              </a:stretch>
            </p:blipFill>
            <p:spPr bwMode="auto">
              <a:xfrm>
                <a:off x="2208" y="2928"/>
                <a:ext cx="1728" cy="1160"/>
              </a:xfrm>
              <a:prstGeom prst="rect">
                <a:avLst/>
              </a:prstGeom>
              <a:noFill/>
            </p:spPr>
          </p:pic>
          <p:pic>
            <p:nvPicPr>
              <p:cNvPr id="1518604" name="Picture 12" descr="an_phi_ys_run87689"/>
              <p:cNvPicPr>
                <a:picLocks noChangeAspect="1" noChangeArrowheads="1"/>
              </p:cNvPicPr>
              <p:nvPr/>
            </p:nvPicPr>
            <p:blipFill>
              <a:blip r:embed="rId6" cstate="print"/>
              <a:srcRect/>
              <a:stretch>
                <a:fillRect/>
              </a:stretch>
            </p:blipFill>
            <p:spPr bwMode="auto">
              <a:xfrm>
                <a:off x="3936" y="2928"/>
                <a:ext cx="1728" cy="1160"/>
              </a:xfrm>
              <a:prstGeom prst="rect">
                <a:avLst/>
              </a:prstGeom>
              <a:noFill/>
            </p:spPr>
          </p:pic>
          <p:sp>
            <p:nvSpPr>
              <p:cNvPr id="1518605" name="Text Box 13"/>
              <p:cNvSpPr txBox="1">
                <a:spLocks noChangeArrowheads="1"/>
              </p:cNvSpPr>
              <p:nvPr/>
            </p:nvSpPr>
            <p:spPr bwMode="auto">
              <a:xfrm>
                <a:off x="2400" y="3743"/>
                <a:ext cx="435" cy="252"/>
              </a:xfrm>
              <a:prstGeom prst="rect">
                <a:avLst/>
              </a:prstGeom>
              <a:noFill/>
              <a:ln w="9525">
                <a:noFill/>
                <a:miter lim="800000"/>
                <a:headEnd/>
                <a:tailEnd/>
              </a:ln>
              <a:effectLst/>
            </p:spPr>
            <p:txBody>
              <a:bodyPr wrap="none">
                <a:spAutoFit/>
              </a:bodyPr>
              <a:lstStyle/>
              <a:p>
                <a:pPr algn="l" eaLnBrk="1" hangingPunct="1"/>
                <a:r>
                  <a:rPr lang="en-US" altLang="ja-JP" sz="1800">
                    <a:solidFill>
                      <a:srgbClr val="0000FF"/>
                    </a:solidFill>
                    <a:latin typeface="Arial" charset="0"/>
                    <a:ea typeface="ＭＳ Ｐゴシック" pitchFamily="34" charset="-128"/>
                  </a:rPr>
                  <a:t>Blue</a:t>
                </a:r>
                <a:endParaRPr lang="en-US" sz="1800">
                  <a:solidFill>
                    <a:srgbClr val="0000FF"/>
                  </a:solidFill>
                  <a:latin typeface="Arial" charset="0"/>
                </a:endParaRPr>
              </a:p>
            </p:txBody>
          </p:sp>
          <p:sp>
            <p:nvSpPr>
              <p:cNvPr id="1518606" name="Text Box 14"/>
              <p:cNvSpPr txBox="1">
                <a:spLocks noChangeArrowheads="1"/>
              </p:cNvSpPr>
              <p:nvPr/>
            </p:nvSpPr>
            <p:spPr bwMode="auto">
              <a:xfrm>
                <a:off x="4128" y="3743"/>
                <a:ext cx="581" cy="252"/>
              </a:xfrm>
              <a:prstGeom prst="rect">
                <a:avLst/>
              </a:prstGeom>
              <a:noFill/>
              <a:ln w="9525">
                <a:noFill/>
                <a:miter lim="800000"/>
                <a:headEnd/>
                <a:tailEnd/>
              </a:ln>
              <a:effectLst/>
            </p:spPr>
            <p:txBody>
              <a:bodyPr wrap="none">
                <a:spAutoFit/>
              </a:bodyPr>
              <a:lstStyle/>
              <a:p>
                <a:pPr algn="l" eaLnBrk="1" hangingPunct="1"/>
                <a:r>
                  <a:rPr lang="en-US" altLang="ja-JP" sz="1800">
                    <a:solidFill>
                      <a:srgbClr val="FF9900"/>
                    </a:solidFill>
                    <a:latin typeface="Arial" charset="0"/>
                    <a:ea typeface="ＭＳ Ｐゴシック" pitchFamily="34" charset="-128"/>
                  </a:rPr>
                  <a:t>Yellow</a:t>
                </a:r>
                <a:endParaRPr lang="en-US" sz="1800">
                  <a:solidFill>
                    <a:srgbClr val="FF9900"/>
                  </a:solidFill>
                  <a:latin typeface="Arial" charset="0"/>
                </a:endParaRPr>
              </a:p>
            </p:txBody>
          </p:sp>
        </p:grpSp>
        <p:sp>
          <p:nvSpPr>
            <p:cNvPr id="1518607" name="Text Box 15"/>
            <p:cNvSpPr txBox="1">
              <a:spLocks noChangeArrowheads="1"/>
            </p:cNvSpPr>
            <p:nvPr/>
          </p:nvSpPr>
          <p:spPr bwMode="auto">
            <a:xfrm>
              <a:off x="432" y="3360"/>
              <a:ext cx="1970" cy="691"/>
            </a:xfrm>
            <a:prstGeom prst="rect">
              <a:avLst/>
            </a:prstGeom>
            <a:noFill/>
            <a:ln w="9525">
              <a:noFill/>
              <a:miter lim="800000"/>
              <a:headEnd/>
              <a:tailEnd/>
            </a:ln>
            <a:effectLst/>
          </p:spPr>
          <p:txBody>
            <a:bodyPr wrap="none">
              <a:spAutoFit/>
            </a:bodyPr>
            <a:lstStyle/>
            <a:p>
              <a:pPr algn="l" eaLnBrk="1" hangingPunct="1"/>
              <a:r>
                <a:rPr lang="en-US" altLang="ja-JP" sz="2200">
                  <a:ea typeface="ＭＳ Ｐゴシック" pitchFamily="34" charset="-128"/>
                </a:rPr>
                <a:t>Spin Rotators ON</a:t>
              </a:r>
            </a:p>
            <a:p>
              <a:pPr algn="l" eaLnBrk="1" hangingPunct="1"/>
              <a:r>
                <a:rPr lang="en-US" altLang="ja-JP" sz="2200">
                  <a:ea typeface="ＭＳ Ｐゴシック" pitchFamily="34" charset="-128"/>
                </a:rPr>
                <a:t>Correct Current</a:t>
              </a:r>
            </a:p>
            <a:p>
              <a:pPr algn="l" eaLnBrk="1" hangingPunct="1"/>
              <a:r>
                <a:rPr lang="en-US" altLang="ja-JP" sz="2200">
                  <a:solidFill>
                    <a:schemeClr val="hlink"/>
                  </a:solidFill>
                  <a:ea typeface="ＭＳ Ｐゴシック" pitchFamily="34" charset="-128"/>
                </a:rPr>
                <a:t>Longitudinal polarization!</a:t>
              </a:r>
              <a:endParaRPr lang="en-US" sz="2200">
                <a:solidFill>
                  <a:schemeClr val="hlink"/>
                </a:solidFill>
              </a:endParaRPr>
            </a:p>
          </p:txBody>
        </p:sp>
      </p:grpSp>
      <p:grpSp>
        <p:nvGrpSpPr>
          <p:cNvPr id="1518608" name="Group 16"/>
          <p:cNvGrpSpPr>
            <a:grpSpLocks/>
          </p:cNvGrpSpPr>
          <p:nvPr/>
        </p:nvGrpSpPr>
        <p:grpSpPr bwMode="auto">
          <a:xfrm>
            <a:off x="762000" y="3429000"/>
            <a:ext cx="8153400" cy="1460500"/>
            <a:chOff x="480" y="2160"/>
            <a:chExt cx="5136" cy="920"/>
          </a:xfrm>
        </p:grpSpPr>
        <p:grpSp>
          <p:nvGrpSpPr>
            <p:cNvPr id="1518609" name="Group 17"/>
            <p:cNvGrpSpPr>
              <a:grpSpLocks/>
            </p:cNvGrpSpPr>
            <p:nvPr/>
          </p:nvGrpSpPr>
          <p:grpSpPr bwMode="auto">
            <a:xfrm>
              <a:off x="2400" y="2160"/>
              <a:ext cx="3216" cy="920"/>
              <a:chOff x="2208" y="1680"/>
              <a:chExt cx="3456" cy="1160"/>
            </a:xfrm>
          </p:grpSpPr>
          <p:pic>
            <p:nvPicPr>
              <p:cNvPr id="1518610" name="Picture 18" descr="an_phi_bn_run86188-86191"/>
              <p:cNvPicPr>
                <a:picLocks noChangeAspect="1" noChangeArrowheads="1"/>
              </p:cNvPicPr>
              <p:nvPr/>
            </p:nvPicPr>
            <p:blipFill>
              <a:blip r:embed="rId7" cstate="print"/>
              <a:srcRect/>
              <a:stretch>
                <a:fillRect/>
              </a:stretch>
            </p:blipFill>
            <p:spPr bwMode="auto">
              <a:xfrm>
                <a:off x="2208" y="1680"/>
                <a:ext cx="1728" cy="1160"/>
              </a:xfrm>
              <a:prstGeom prst="rect">
                <a:avLst/>
              </a:prstGeom>
              <a:noFill/>
            </p:spPr>
          </p:pic>
          <p:pic>
            <p:nvPicPr>
              <p:cNvPr id="1518611" name="Picture 19" descr="an_phi_ys_run86188-86191"/>
              <p:cNvPicPr>
                <a:picLocks noChangeAspect="1" noChangeArrowheads="1"/>
              </p:cNvPicPr>
              <p:nvPr/>
            </p:nvPicPr>
            <p:blipFill>
              <a:blip r:embed="rId8" cstate="print"/>
              <a:srcRect/>
              <a:stretch>
                <a:fillRect/>
              </a:stretch>
            </p:blipFill>
            <p:spPr bwMode="auto">
              <a:xfrm>
                <a:off x="3936" y="1680"/>
                <a:ext cx="1728" cy="1160"/>
              </a:xfrm>
              <a:prstGeom prst="rect">
                <a:avLst/>
              </a:prstGeom>
              <a:noFill/>
            </p:spPr>
          </p:pic>
          <p:sp>
            <p:nvSpPr>
              <p:cNvPr id="1518612" name="Text Box 20"/>
              <p:cNvSpPr txBox="1">
                <a:spLocks noChangeArrowheads="1"/>
              </p:cNvSpPr>
              <p:nvPr/>
            </p:nvSpPr>
            <p:spPr bwMode="auto">
              <a:xfrm>
                <a:off x="2400" y="2496"/>
                <a:ext cx="435" cy="291"/>
              </a:xfrm>
              <a:prstGeom prst="rect">
                <a:avLst/>
              </a:prstGeom>
              <a:noFill/>
              <a:ln w="9525">
                <a:noFill/>
                <a:miter lim="800000"/>
                <a:headEnd/>
                <a:tailEnd/>
              </a:ln>
              <a:effectLst/>
            </p:spPr>
            <p:txBody>
              <a:bodyPr wrap="none">
                <a:spAutoFit/>
              </a:bodyPr>
              <a:lstStyle/>
              <a:p>
                <a:pPr algn="l" eaLnBrk="1" hangingPunct="1"/>
                <a:r>
                  <a:rPr lang="en-US" altLang="ja-JP" sz="1800">
                    <a:solidFill>
                      <a:srgbClr val="0000FF"/>
                    </a:solidFill>
                    <a:latin typeface="Arial" charset="0"/>
                    <a:ea typeface="ＭＳ Ｐゴシック" pitchFamily="34" charset="-128"/>
                  </a:rPr>
                  <a:t>Blue</a:t>
                </a:r>
                <a:endParaRPr lang="en-US" sz="1800">
                  <a:solidFill>
                    <a:srgbClr val="0000FF"/>
                  </a:solidFill>
                  <a:latin typeface="Arial" charset="0"/>
                </a:endParaRPr>
              </a:p>
            </p:txBody>
          </p:sp>
          <p:sp>
            <p:nvSpPr>
              <p:cNvPr id="1518613" name="Text Box 21"/>
              <p:cNvSpPr txBox="1">
                <a:spLocks noChangeArrowheads="1"/>
              </p:cNvSpPr>
              <p:nvPr/>
            </p:nvSpPr>
            <p:spPr bwMode="auto">
              <a:xfrm>
                <a:off x="4128" y="2496"/>
                <a:ext cx="581" cy="291"/>
              </a:xfrm>
              <a:prstGeom prst="rect">
                <a:avLst/>
              </a:prstGeom>
              <a:noFill/>
              <a:ln w="9525">
                <a:noFill/>
                <a:miter lim="800000"/>
                <a:headEnd/>
                <a:tailEnd/>
              </a:ln>
              <a:effectLst/>
            </p:spPr>
            <p:txBody>
              <a:bodyPr wrap="none">
                <a:spAutoFit/>
              </a:bodyPr>
              <a:lstStyle/>
              <a:p>
                <a:pPr algn="l" eaLnBrk="1" hangingPunct="1"/>
                <a:r>
                  <a:rPr lang="en-US" altLang="ja-JP" sz="1800">
                    <a:solidFill>
                      <a:srgbClr val="FF9900"/>
                    </a:solidFill>
                    <a:latin typeface="Arial" charset="0"/>
                    <a:ea typeface="ＭＳ Ｐゴシック" pitchFamily="34" charset="-128"/>
                  </a:rPr>
                  <a:t>Yellow</a:t>
                </a:r>
                <a:endParaRPr lang="en-US" sz="1800">
                  <a:solidFill>
                    <a:srgbClr val="FF9900"/>
                  </a:solidFill>
                  <a:latin typeface="Arial" charset="0"/>
                </a:endParaRPr>
              </a:p>
            </p:txBody>
          </p:sp>
        </p:grpSp>
        <p:sp>
          <p:nvSpPr>
            <p:cNvPr id="1518614" name="Text Box 22"/>
            <p:cNvSpPr txBox="1">
              <a:spLocks noChangeArrowheads="1"/>
            </p:cNvSpPr>
            <p:nvPr/>
          </p:nvSpPr>
          <p:spPr bwMode="auto">
            <a:xfrm>
              <a:off x="480" y="2338"/>
              <a:ext cx="1460" cy="691"/>
            </a:xfrm>
            <a:prstGeom prst="rect">
              <a:avLst/>
            </a:prstGeom>
            <a:noFill/>
            <a:ln w="9525">
              <a:noFill/>
              <a:miter lim="800000"/>
              <a:headEnd/>
              <a:tailEnd/>
            </a:ln>
            <a:effectLst/>
          </p:spPr>
          <p:txBody>
            <a:bodyPr wrap="none">
              <a:spAutoFit/>
            </a:bodyPr>
            <a:lstStyle/>
            <a:p>
              <a:pPr algn="l" eaLnBrk="1" hangingPunct="1"/>
              <a:r>
                <a:rPr lang="en-US" altLang="ja-JP" sz="2200">
                  <a:ea typeface="ＭＳ Ｐゴシック" pitchFamily="34" charset="-128"/>
                </a:rPr>
                <a:t>Spin Rotators ON</a:t>
              </a:r>
            </a:p>
            <a:p>
              <a:pPr algn="l" eaLnBrk="1" hangingPunct="1"/>
              <a:r>
                <a:rPr lang="en-US" altLang="ja-JP" sz="2200">
                  <a:ea typeface="ＭＳ Ｐゴシック" pitchFamily="34" charset="-128"/>
                </a:rPr>
                <a:t>Current Reversed!</a:t>
              </a:r>
            </a:p>
            <a:p>
              <a:pPr algn="l" eaLnBrk="1" hangingPunct="1"/>
              <a:r>
                <a:rPr lang="en-US" altLang="ja-JP" sz="2200">
                  <a:ea typeface="ＭＳ Ｐゴシック" pitchFamily="34" charset="-128"/>
                </a:rPr>
                <a:t>Radial polarization</a:t>
              </a:r>
              <a:endParaRPr lang="en-US" sz="2200"/>
            </a:p>
          </p:txBody>
        </p:sp>
      </p:grpSp>
      <p:sp>
        <p:nvSpPr>
          <p:cNvPr id="1518615" name="Text Box 23"/>
          <p:cNvSpPr txBox="1">
            <a:spLocks noChangeArrowheads="1"/>
          </p:cNvSpPr>
          <p:nvPr/>
        </p:nvSpPr>
        <p:spPr bwMode="auto">
          <a:xfrm>
            <a:off x="5829300" y="2895600"/>
            <a:ext cx="342900" cy="457200"/>
          </a:xfrm>
          <a:prstGeom prst="rect">
            <a:avLst/>
          </a:prstGeom>
          <a:noFill/>
          <a:ln w="9525">
            <a:noFill/>
            <a:miter lim="800000"/>
            <a:headEnd/>
            <a:tailEnd/>
          </a:ln>
          <a:effectLst/>
        </p:spPr>
        <p:txBody>
          <a:bodyPr wrap="none">
            <a:spAutoFit/>
          </a:bodyPr>
          <a:lstStyle/>
          <a:p>
            <a:r>
              <a:rPr lang="en-US">
                <a:solidFill>
                  <a:schemeClr val="tx1"/>
                </a:solidFill>
                <a:latin typeface="Symbol" pitchFamily="18" charset="2"/>
              </a:rPr>
              <a:t>f</a:t>
            </a:r>
          </a:p>
        </p:txBody>
      </p:sp>
      <p:sp>
        <p:nvSpPr>
          <p:cNvPr id="1518616" name="Text Box 24"/>
          <p:cNvSpPr txBox="1">
            <a:spLocks noChangeArrowheads="1"/>
          </p:cNvSpPr>
          <p:nvPr/>
        </p:nvSpPr>
        <p:spPr bwMode="auto">
          <a:xfrm>
            <a:off x="4048125" y="1857375"/>
            <a:ext cx="523875" cy="427038"/>
          </a:xfrm>
          <a:prstGeom prst="rect">
            <a:avLst/>
          </a:prstGeom>
          <a:noFill/>
          <a:ln w="9525">
            <a:noFill/>
            <a:miter lim="800000"/>
            <a:headEnd/>
            <a:tailEnd/>
          </a:ln>
          <a:effectLst/>
        </p:spPr>
        <p:txBody>
          <a:bodyPr wrap="none">
            <a:spAutoFit/>
          </a:bodyPr>
          <a:lstStyle/>
          <a:p>
            <a:r>
              <a:rPr lang="en-US" sz="2200">
                <a:solidFill>
                  <a:schemeClr val="tx1"/>
                </a:solidFill>
              </a:rPr>
              <a:t>A</a:t>
            </a:r>
            <a:r>
              <a:rPr lang="en-US" sz="2200" baseline="-18000">
                <a:solidFill>
                  <a:schemeClr val="tx1"/>
                </a:solidFill>
              </a:rPr>
              <a:t>N</a:t>
            </a:r>
          </a:p>
        </p:txBody>
      </p:sp>
      <p:sp>
        <p:nvSpPr>
          <p:cNvPr id="28" name="Slide Number Placeholder 27"/>
          <p:cNvSpPr>
            <a:spLocks noGrp="1"/>
          </p:cNvSpPr>
          <p:nvPr>
            <p:ph type="sldNum" sz="quarter" idx="12"/>
          </p:nvPr>
        </p:nvSpPr>
        <p:spPr/>
        <p:txBody>
          <a:bodyPr/>
          <a:lstStyle/>
          <a:p>
            <a:fld id="{CC80A51C-0834-4D37-9F6C-E61A03BDE5A5}" type="slidenum">
              <a:rPr lang="en-US" smtClean="0"/>
              <a:pPr/>
              <a:t>56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18608"/>
                                        </p:tgtEl>
                                        <p:attrNameLst>
                                          <p:attrName>style.visibility</p:attrName>
                                        </p:attrNameLst>
                                      </p:cBhvr>
                                      <p:to>
                                        <p:strVal val="visible"/>
                                      </p:to>
                                    </p:set>
                                    <p:animEffect transition="in" filter="dissolve">
                                      <p:cBhvr>
                                        <p:cTn id="7" dur="500"/>
                                        <p:tgtEl>
                                          <p:spTgt spid="151860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18601"/>
                                        </p:tgtEl>
                                        <p:attrNameLst>
                                          <p:attrName>style.visibility</p:attrName>
                                        </p:attrNameLst>
                                      </p:cBhvr>
                                      <p:to>
                                        <p:strVal val="visible"/>
                                      </p:to>
                                    </p:set>
                                    <p:animEffect transition="in" filter="dissolve">
                                      <p:cBhvr>
                                        <p:cTn id="12" dur="500"/>
                                        <p:tgtEl>
                                          <p:spTgt spid="1518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ooter Placeholder 3"/>
          <p:cNvSpPr>
            <a:spLocks noGrp="1"/>
          </p:cNvSpPr>
          <p:nvPr>
            <p:ph type="ftr" sz="quarter" idx="11"/>
          </p:nvPr>
        </p:nvSpPr>
        <p:spPr/>
        <p:txBody>
          <a:bodyPr/>
          <a:lstStyle/>
          <a:p>
            <a:r>
              <a:rPr lang="en-US" smtClean="0"/>
              <a:t>C. Aidala, Wayne State, January 30, 2013</a:t>
            </a:r>
            <a:endParaRPr lang="en-US"/>
          </a:p>
        </p:txBody>
      </p:sp>
      <p:sp>
        <p:nvSpPr>
          <p:cNvPr id="1551389" name="Rectangle 29"/>
          <p:cNvSpPr>
            <a:spLocks noChangeArrowheads="1"/>
          </p:cNvSpPr>
          <p:nvPr/>
        </p:nvSpPr>
        <p:spPr bwMode="auto">
          <a:xfrm>
            <a:off x="0" y="1447800"/>
            <a:ext cx="5334000" cy="42672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1551362" name="Line 2"/>
          <p:cNvSpPr>
            <a:spLocks noChangeShapeType="1"/>
          </p:cNvSpPr>
          <p:nvPr/>
        </p:nvSpPr>
        <p:spPr bwMode="auto">
          <a:xfrm>
            <a:off x="2114550" y="3462338"/>
            <a:ext cx="0" cy="427037"/>
          </a:xfrm>
          <a:prstGeom prst="line">
            <a:avLst/>
          </a:prstGeom>
          <a:noFill/>
          <a:ln w="19050">
            <a:solidFill>
              <a:srgbClr val="FF0000"/>
            </a:solidFill>
            <a:round/>
            <a:headEnd/>
            <a:tailEnd type="triangle" w="med" len="med"/>
          </a:ln>
          <a:effectLst/>
        </p:spPr>
        <p:txBody>
          <a:bodyPr/>
          <a:lstStyle/>
          <a:p>
            <a:endParaRPr lang="en-US"/>
          </a:p>
        </p:txBody>
      </p:sp>
      <p:sp>
        <p:nvSpPr>
          <p:cNvPr id="1551363" name="Line 3"/>
          <p:cNvSpPr>
            <a:spLocks noChangeShapeType="1"/>
          </p:cNvSpPr>
          <p:nvPr/>
        </p:nvSpPr>
        <p:spPr bwMode="auto">
          <a:xfrm flipV="1">
            <a:off x="2690813" y="3460750"/>
            <a:ext cx="958850" cy="1588"/>
          </a:xfrm>
          <a:prstGeom prst="line">
            <a:avLst/>
          </a:prstGeom>
          <a:noFill/>
          <a:ln w="9525">
            <a:solidFill>
              <a:srgbClr val="000000"/>
            </a:solidFill>
            <a:round/>
            <a:headEnd/>
            <a:tailEnd type="triangle" w="med" len="med"/>
          </a:ln>
          <a:effectLst/>
        </p:spPr>
        <p:txBody>
          <a:bodyPr/>
          <a:lstStyle/>
          <a:p>
            <a:endParaRPr lang="en-US"/>
          </a:p>
        </p:txBody>
      </p:sp>
      <p:sp>
        <p:nvSpPr>
          <p:cNvPr id="1551364" name="Text Box 4"/>
          <p:cNvSpPr txBox="1">
            <a:spLocks noChangeArrowheads="1"/>
          </p:cNvSpPr>
          <p:nvPr/>
        </p:nvSpPr>
        <p:spPr bwMode="auto">
          <a:xfrm>
            <a:off x="3227388" y="2998788"/>
            <a:ext cx="431800" cy="396875"/>
          </a:xfrm>
          <a:prstGeom prst="rect">
            <a:avLst/>
          </a:prstGeom>
          <a:noFill/>
          <a:ln w="9525" algn="ctr">
            <a:noFill/>
            <a:miter lim="800000"/>
            <a:headEnd/>
            <a:tailEnd/>
          </a:ln>
          <a:effectLst/>
        </p:spPr>
        <p:txBody>
          <a:bodyPr wrap="none">
            <a:spAutoFit/>
          </a:bodyPr>
          <a:lstStyle/>
          <a:p>
            <a:pPr algn="l" eaLnBrk="1" hangingPunct="1"/>
            <a:r>
              <a:rPr lang="en-US" sz="2000" b="1">
                <a:solidFill>
                  <a:schemeClr val="tx1"/>
                </a:solidFill>
                <a:latin typeface="Arial" charset="0"/>
              </a:rPr>
              <a:t>q</a:t>
            </a:r>
            <a:r>
              <a:rPr lang="en-US" sz="2000" b="1" baseline="-25000">
                <a:solidFill>
                  <a:schemeClr val="tx1"/>
                </a:solidFill>
                <a:latin typeface="Arial" charset="0"/>
              </a:rPr>
              <a:t>1</a:t>
            </a:r>
          </a:p>
        </p:txBody>
      </p:sp>
      <p:sp>
        <p:nvSpPr>
          <p:cNvPr id="1551365" name="Line 5"/>
          <p:cNvSpPr>
            <a:spLocks noChangeShapeType="1"/>
          </p:cNvSpPr>
          <p:nvPr/>
        </p:nvSpPr>
        <p:spPr bwMode="auto">
          <a:xfrm>
            <a:off x="3151188" y="3460750"/>
            <a:ext cx="0" cy="420688"/>
          </a:xfrm>
          <a:prstGeom prst="line">
            <a:avLst/>
          </a:prstGeom>
          <a:noFill/>
          <a:ln w="19050">
            <a:solidFill>
              <a:srgbClr val="FF0000"/>
            </a:solidFill>
            <a:round/>
            <a:headEnd/>
            <a:tailEnd type="triangle" w="med" len="med"/>
          </a:ln>
          <a:effectLst/>
        </p:spPr>
        <p:txBody>
          <a:bodyPr/>
          <a:lstStyle/>
          <a:p>
            <a:endParaRPr lang="en-US"/>
          </a:p>
        </p:txBody>
      </p:sp>
      <p:sp>
        <p:nvSpPr>
          <p:cNvPr id="1551366" name="Text Box 6"/>
          <p:cNvSpPr txBox="1">
            <a:spLocks noChangeArrowheads="1"/>
          </p:cNvSpPr>
          <p:nvPr/>
        </p:nvSpPr>
        <p:spPr bwMode="auto">
          <a:xfrm>
            <a:off x="3201988" y="3692525"/>
            <a:ext cx="974725" cy="581025"/>
          </a:xfrm>
          <a:prstGeom prst="rect">
            <a:avLst/>
          </a:prstGeom>
          <a:noFill/>
          <a:ln w="9525" algn="ctr">
            <a:noFill/>
            <a:miter lim="800000"/>
            <a:headEnd/>
            <a:tailEnd/>
          </a:ln>
          <a:effectLst/>
        </p:spPr>
        <p:txBody>
          <a:bodyPr wrap="none">
            <a:spAutoFit/>
          </a:bodyPr>
          <a:lstStyle/>
          <a:p>
            <a:pPr eaLnBrk="1" hangingPunct="1"/>
            <a:r>
              <a:rPr lang="en-US" sz="1600" b="1">
                <a:solidFill>
                  <a:srgbClr val="FF0000"/>
                </a:solidFill>
                <a:latin typeface="Arial" charset="0"/>
              </a:rPr>
              <a:t>quark-1 </a:t>
            </a:r>
          </a:p>
          <a:p>
            <a:pPr eaLnBrk="1" hangingPunct="1"/>
            <a:r>
              <a:rPr lang="en-US" sz="1600" b="1">
                <a:solidFill>
                  <a:srgbClr val="FF0000"/>
                </a:solidFill>
                <a:latin typeface="Arial" charset="0"/>
              </a:rPr>
              <a:t>spin</a:t>
            </a:r>
          </a:p>
        </p:txBody>
      </p:sp>
      <p:sp>
        <p:nvSpPr>
          <p:cNvPr id="1551367" name="Text Box 7"/>
          <p:cNvSpPr txBox="1">
            <a:spLocks noChangeArrowheads="1"/>
          </p:cNvSpPr>
          <p:nvPr/>
        </p:nvSpPr>
        <p:spPr bwMode="auto">
          <a:xfrm>
            <a:off x="5838825" y="2209800"/>
            <a:ext cx="3103735" cy="1938992"/>
          </a:xfrm>
          <a:prstGeom prst="rect">
            <a:avLst/>
          </a:prstGeom>
          <a:noFill/>
          <a:ln w="38100">
            <a:noFill/>
            <a:miter lim="800000"/>
            <a:headEnd/>
            <a:tailEnd type="none" w="lg" len="lg"/>
          </a:ln>
          <a:effectLst/>
        </p:spPr>
        <p:txBody>
          <a:bodyPr wrap="none">
            <a:spAutoFit/>
          </a:bodyPr>
          <a:lstStyle/>
          <a:p>
            <a:pPr algn="l" eaLnBrk="1" hangingPunct="1"/>
            <a:r>
              <a:rPr lang="en-US" dirty="0">
                <a:latin typeface="+mj-lt"/>
              </a:rPr>
              <a:t>Collins effect in </a:t>
            </a:r>
            <a:r>
              <a:rPr lang="en-US" dirty="0" err="1">
                <a:latin typeface="+mj-lt"/>
              </a:rPr>
              <a:t>e+e</a:t>
            </a:r>
            <a:r>
              <a:rPr lang="en-US" dirty="0">
                <a:latin typeface="+mj-lt"/>
              </a:rPr>
              <a:t>-</a:t>
            </a:r>
          </a:p>
          <a:p>
            <a:pPr algn="l" eaLnBrk="1" hangingPunct="1"/>
            <a:r>
              <a:rPr lang="en-US" dirty="0">
                <a:latin typeface="+mj-lt"/>
              </a:rPr>
              <a:t>Quark fragmentation </a:t>
            </a:r>
          </a:p>
          <a:p>
            <a:pPr algn="l" eaLnBrk="1" hangingPunct="1"/>
            <a:r>
              <a:rPr lang="en-US" dirty="0">
                <a:latin typeface="+mj-lt"/>
              </a:rPr>
              <a:t>will lead to effects </a:t>
            </a:r>
          </a:p>
          <a:p>
            <a:pPr algn="l" eaLnBrk="1" hangingPunct="1"/>
            <a:r>
              <a:rPr lang="en-US" dirty="0">
                <a:latin typeface="+mj-lt"/>
              </a:rPr>
              <a:t>in di-hadron correlation</a:t>
            </a:r>
          </a:p>
          <a:p>
            <a:pPr algn="l" eaLnBrk="1" hangingPunct="1"/>
            <a:r>
              <a:rPr lang="en-US" dirty="0">
                <a:latin typeface="+mj-lt"/>
              </a:rPr>
              <a:t>measurements!</a:t>
            </a:r>
          </a:p>
        </p:txBody>
      </p:sp>
      <p:sp>
        <p:nvSpPr>
          <p:cNvPr id="1551368" name="Rectangle 8"/>
          <p:cNvSpPr>
            <a:spLocks noChangeArrowheads="1"/>
          </p:cNvSpPr>
          <p:nvPr/>
        </p:nvSpPr>
        <p:spPr bwMode="auto">
          <a:xfrm>
            <a:off x="1635125" y="41275"/>
            <a:ext cx="5864225" cy="1066800"/>
          </a:xfrm>
          <a:prstGeom prst="rect">
            <a:avLst/>
          </a:prstGeom>
          <a:noFill/>
          <a:ln w="38100">
            <a:noFill/>
            <a:miter lim="800000"/>
            <a:headEnd/>
            <a:tailEnd type="none" w="lg" len="lg"/>
          </a:ln>
          <a:effectLst/>
        </p:spPr>
        <p:txBody>
          <a:bodyPr wrap="none">
            <a:spAutoFit/>
          </a:bodyPr>
          <a:lstStyle/>
          <a:p>
            <a:pPr eaLnBrk="1" hangingPunct="1"/>
            <a:r>
              <a:rPr lang="en-US" sz="3200" i="1">
                <a:solidFill>
                  <a:srgbClr val="FFFF00"/>
                </a:solidFill>
              </a:rPr>
              <a:t>The Collins Effect Must be Present</a:t>
            </a:r>
          </a:p>
          <a:p>
            <a:pPr eaLnBrk="1" hangingPunct="1"/>
            <a:r>
              <a:rPr lang="en-US" sz="3200" i="1">
                <a:solidFill>
                  <a:srgbClr val="FFFF00"/>
                </a:solidFill>
              </a:rPr>
              <a:t>In e</a:t>
            </a:r>
            <a:r>
              <a:rPr lang="en-US" sz="3200" i="1" baseline="30000">
                <a:solidFill>
                  <a:srgbClr val="FFFF00"/>
                </a:solidFill>
              </a:rPr>
              <a:t>+</a:t>
            </a:r>
            <a:r>
              <a:rPr lang="en-US" sz="3200" i="1">
                <a:solidFill>
                  <a:srgbClr val="FFFF00"/>
                </a:solidFill>
              </a:rPr>
              <a:t>e</a:t>
            </a:r>
            <a:r>
              <a:rPr lang="en-US" sz="3200" i="1" baseline="30000">
                <a:solidFill>
                  <a:srgbClr val="FFFF00"/>
                </a:solidFill>
              </a:rPr>
              <a:t>-</a:t>
            </a:r>
            <a:r>
              <a:rPr lang="en-US" sz="3200" i="1">
                <a:solidFill>
                  <a:srgbClr val="FFFF00"/>
                </a:solidFill>
              </a:rPr>
              <a:t> Annihilation into Quarks!</a:t>
            </a:r>
          </a:p>
        </p:txBody>
      </p:sp>
      <p:sp>
        <p:nvSpPr>
          <p:cNvPr id="1551369" name="Oval 9"/>
          <p:cNvSpPr>
            <a:spLocks noChangeArrowheads="1"/>
          </p:cNvSpPr>
          <p:nvPr/>
        </p:nvSpPr>
        <p:spPr bwMode="auto">
          <a:xfrm>
            <a:off x="2459038" y="3314700"/>
            <a:ext cx="231775" cy="230188"/>
          </a:xfrm>
          <a:prstGeom prst="ellipse">
            <a:avLst/>
          </a:prstGeom>
          <a:solidFill>
            <a:schemeClr val="tx1"/>
          </a:solidFill>
          <a:ln w="9525" algn="ctr">
            <a:solidFill>
              <a:srgbClr val="000000"/>
            </a:solidFill>
            <a:round/>
            <a:headEnd/>
            <a:tailEnd/>
          </a:ln>
          <a:effectLst/>
        </p:spPr>
        <p:txBody>
          <a:bodyPr wrap="none" anchor="ctr"/>
          <a:lstStyle/>
          <a:p>
            <a:endParaRPr lang="en-US"/>
          </a:p>
        </p:txBody>
      </p:sp>
      <p:sp>
        <p:nvSpPr>
          <p:cNvPr id="1551370" name="Line 10"/>
          <p:cNvSpPr>
            <a:spLocks noChangeShapeType="1"/>
          </p:cNvSpPr>
          <p:nvPr/>
        </p:nvSpPr>
        <p:spPr bwMode="auto">
          <a:xfrm flipH="1" flipV="1">
            <a:off x="1536700" y="3467100"/>
            <a:ext cx="1038225" cy="0"/>
          </a:xfrm>
          <a:prstGeom prst="line">
            <a:avLst/>
          </a:prstGeom>
          <a:noFill/>
          <a:ln w="9525">
            <a:solidFill>
              <a:srgbClr val="000000"/>
            </a:solidFill>
            <a:round/>
            <a:headEnd/>
            <a:tailEnd type="triangle" w="med" len="med"/>
          </a:ln>
          <a:effectLst/>
        </p:spPr>
        <p:txBody>
          <a:bodyPr/>
          <a:lstStyle/>
          <a:p>
            <a:endParaRPr lang="en-US"/>
          </a:p>
        </p:txBody>
      </p:sp>
      <p:sp>
        <p:nvSpPr>
          <p:cNvPr id="1551371" name="Line 11"/>
          <p:cNvSpPr>
            <a:spLocks noChangeShapeType="1"/>
          </p:cNvSpPr>
          <p:nvPr/>
        </p:nvSpPr>
        <p:spPr bwMode="auto">
          <a:xfrm>
            <a:off x="2574925" y="1778000"/>
            <a:ext cx="0" cy="1497013"/>
          </a:xfrm>
          <a:prstGeom prst="line">
            <a:avLst/>
          </a:prstGeom>
          <a:noFill/>
          <a:ln w="19050">
            <a:solidFill>
              <a:schemeClr val="tx1"/>
            </a:solidFill>
            <a:round/>
            <a:headEnd/>
            <a:tailEnd type="stealth" w="lg" len="lg"/>
          </a:ln>
          <a:effectLst/>
        </p:spPr>
        <p:txBody>
          <a:bodyPr>
            <a:spAutoFit/>
          </a:bodyPr>
          <a:lstStyle/>
          <a:p>
            <a:endParaRPr lang="en-US"/>
          </a:p>
        </p:txBody>
      </p:sp>
      <p:sp>
        <p:nvSpPr>
          <p:cNvPr id="1551372" name="Line 12"/>
          <p:cNvSpPr>
            <a:spLocks noChangeShapeType="1"/>
          </p:cNvSpPr>
          <p:nvPr/>
        </p:nvSpPr>
        <p:spPr bwMode="auto">
          <a:xfrm flipV="1">
            <a:off x="2574925" y="3582988"/>
            <a:ext cx="0" cy="1689100"/>
          </a:xfrm>
          <a:prstGeom prst="line">
            <a:avLst/>
          </a:prstGeom>
          <a:noFill/>
          <a:ln w="19050">
            <a:solidFill>
              <a:schemeClr val="tx1"/>
            </a:solidFill>
            <a:round/>
            <a:headEnd/>
            <a:tailEnd type="stealth" w="lg" len="lg"/>
          </a:ln>
          <a:effectLst/>
        </p:spPr>
        <p:txBody>
          <a:bodyPr>
            <a:spAutoFit/>
          </a:bodyPr>
          <a:lstStyle/>
          <a:p>
            <a:endParaRPr lang="en-US"/>
          </a:p>
        </p:txBody>
      </p:sp>
      <p:sp>
        <p:nvSpPr>
          <p:cNvPr id="1551373" name="Text Box 13"/>
          <p:cNvSpPr txBox="1">
            <a:spLocks noChangeArrowheads="1"/>
          </p:cNvSpPr>
          <p:nvPr/>
        </p:nvSpPr>
        <p:spPr bwMode="auto">
          <a:xfrm>
            <a:off x="2651125" y="1508125"/>
            <a:ext cx="1089025" cy="396875"/>
          </a:xfrm>
          <a:prstGeom prst="rect">
            <a:avLst/>
          </a:prstGeom>
          <a:noFill/>
          <a:ln w="38100">
            <a:noFill/>
            <a:miter lim="800000"/>
            <a:headEnd/>
            <a:tailEnd type="none" w="lg" len="lg"/>
          </a:ln>
          <a:effectLst/>
        </p:spPr>
        <p:txBody>
          <a:bodyPr wrap="none">
            <a:spAutoFit/>
          </a:bodyPr>
          <a:lstStyle/>
          <a:p>
            <a:pPr algn="l" eaLnBrk="1" hangingPunct="1"/>
            <a:r>
              <a:rPr lang="en-US" sz="2000" b="1">
                <a:solidFill>
                  <a:schemeClr val="tx1"/>
                </a:solidFill>
                <a:latin typeface="Arial Unicode MS" pitchFamily="34" charset="-128"/>
              </a:rPr>
              <a:t>electron</a:t>
            </a:r>
          </a:p>
        </p:txBody>
      </p:sp>
      <p:sp>
        <p:nvSpPr>
          <p:cNvPr id="1551374" name="Text Box 14"/>
          <p:cNvSpPr txBox="1">
            <a:spLocks noChangeArrowheads="1"/>
          </p:cNvSpPr>
          <p:nvPr/>
        </p:nvSpPr>
        <p:spPr bwMode="auto">
          <a:xfrm>
            <a:off x="2651125" y="5233988"/>
            <a:ext cx="1089025" cy="396875"/>
          </a:xfrm>
          <a:prstGeom prst="rect">
            <a:avLst/>
          </a:prstGeom>
          <a:noFill/>
          <a:ln w="38100">
            <a:noFill/>
            <a:miter lim="800000"/>
            <a:headEnd/>
            <a:tailEnd type="none" w="lg" len="lg"/>
          </a:ln>
          <a:effectLst/>
        </p:spPr>
        <p:txBody>
          <a:bodyPr wrap="none">
            <a:spAutoFit/>
          </a:bodyPr>
          <a:lstStyle/>
          <a:p>
            <a:pPr algn="l" eaLnBrk="1" hangingPunct="1"/>
            <a:r>
              <a:rPr lang="en-US" sz="2000" b="1">
                <a:solidFill>
                  <a:schemeClr val="tx1"/>
                </a:solidFill>
                <a:latin typeface="Arial Unicode MS" pitchFamily="34" charset="-128"/>
              </a:rPr>
              <a:t>positron</a:t>
            </a:r>
          </a:p>
        </p:txBody>
      </p:sp>
      <p:sp>
        <p:nvSpPr>
          <p:cNvPr id="1551375" name="Text Box 15"/>
          <p:cNvSpPr txBox="1">
            <a:spLocks noChangeArrowheads="1"/>
          </p:cNvSpPr>
          <p:nvPr/>
        </p:nvSpPr>
        <p:spPr bwMode="auto">
          <a:xfrm>
            <a:off x="1308100" y="3492500"/>
            <a:ext cx="431800" cy="396875"/>
          </a:xfrm>
          <a:prstGeom prst="rect">
            <a:avLst/>
          </a:prstGeom>
          <a:noFill/>
          <a:ln w="9525" algn="ctr">
            <a:noFill/>
            <a:miter lim="800000"/>
            <a:headEnd/>
            <a:tailEnd/>
          </a:ln>
          <a:effectLst/>
        </p:spPr>
        <p:txBody>
          <a:bodyPr wrap="none">
            <a:spAutoFit/>
          </a:bodyPr>
          <a:lstStyle/>
          <a:p>
            <a:pPr algn="l" eaLnBrk="1" hangingPunct="1"/>
            <a:r>
              <a:rPr lang="en-US" sz="2000" b="1">
                <a:solidFill>
                  <a:schemeClr val="tx1"/>
                </a:solidFill>
                <a:latin typeface="Arial" charset="0"/>
              </a:rPr>
              <a:t>q</a:t>
            </a:r>
            <a:r>
              <a:rPr lang="en-US" sz="2000" b="1" baseline="-25000">
                <a:solidFill>
                  <a:schemeClr val="tx1"/>
                </a:solidFill>
                <a:latin typeface="Arial" charset="0"/>
              </a:rPr>
              <a:t>2</a:t>
            </a:r>
          </a:p>
        </p:txBody>
      </p:sp>
      <p:sp>
        <p:nvSpPr>
          <p:cNvPr id="1551376" name="Text Box 16"/>
          <p:cNvSpPr txBox="1">
            <a:spLocks noChangeArrowheads="1"/>
          </p:cNvSpPr>
          <p:nvPr/>
        </p:nvSpPr>
        <p:spPr bwMode="auto">
          <a:xfrm>
            <a:off x="1652588" y="3884613"/>
            <a:ext cx="974725" cy="581025"/>
          </a:xfrm>
          <a:prstGeom prst="rect">
            <a:avLst/>
          </a:prstGeom>
          <a:noFill/>
          <a:ln w="9525" algn="ctr">
            <a:noFill/>
            <a:miter lim="800000"/>
            <a:headEnd/>
            <a:tailEnd/>
          </a:ln>
          <a:effectLst/>
        </p:spPr>
        <p:txBody>
          <a:bodyPr wrap="none">
            <a:spAutoFit/>
          </a:bodyPr>
          <a:lstStyle/>
          <a:p>
            <a:pPr eaLnBrk="1" hangingPunct="1"/>
            <a:r>
              <a:rPr lang="en-US" sz="1600" b="1">
                <a:solidFill>
                  <a:srgbClr val="FF0000"/>
                </a:solidFill>
                <a:latin typeface="Arial" charset="0"/>
              </a:rPr>
              <a:t>quark-2 </a:t>
            </a:r>
          </a:p>
          <a:p>
            <a:pPr eaLnBrk="1" hangingPunct="1"/>
            <a:r>
              <a:rPr lang="en-US" sz="1600" b="1">
                <a:solidFill>
                  <a:srgbClr val="FF0000"/>
                </a:solidFill>
                <a:latin typeface="Arial" charset="0"/>
              </a:rPr>
              <a:t>spin</a:t>
            </a:r>
          </a:p>
        </p:txBody>
      </p:sp>
      <p:sp>
        <p:nvSpPr>
          <p:cNvPr id="1551377" name="Line 17"/>
          <p:cNvSpPr>
            <a:spLocks noChangeShapeType="1"/>
          </p:cNvSpPr>
          <p:nvPr/>
        </p:nvSpPr>
        <p:spPr bwMode="auto">
          <a:xfrm>
            <a:off x="3649663" y="3467100"/>
            <a:ext cx="1460500" cy="0"/>
          </a:xfrm>
          <a:prstGeom prst="line">
            <a:avLst/>
          </a:prstGeom>
          <a:noFill/>
          <a:ln w="22225">
            <a:solidFill>
              <a:schemeClr val="tx1"/>
            </a:solidFill>
            <a:prstDash val="dash"/>
            <a:round/>
            <a:headEnd/>
            <a:tailEnd type="none" w="lg" len="lg"/>
          </a:ln>
          <a:effectLst/>
        </p:spPr>
        <p:txBody>
          <a:bodyPr>
            <a:spAutoFit/>
          </a:bodyPr>
          <a:lstStyle/>
          <a:p>
            <a:endParaRPr lang="en-US"/>
          </a:p>
        </p:txBody>
      </p:sp>
      <p:sp>
        <p:nvSpPr>
          <p:cNvPr id="1551378" name="Line 18"/>
          <p:cNvSpPr>
            <a:spLocks noChangeShapeType="1"/>
          </p:cNvSpPr>
          <p:nvPr/>
        </p:nvSpPr>
        <p:spPr bwMode="auto">
          <a:xfrm>
            <a:off x="39688" y="3467100"/>
            <a:ext cx="1460500" cy="0"/>
          </a:xfrm>
          <a:prstGeom prst="line">
            <a:avLst/>
          </a:prstGeom>
          <a:noFill/>
          <a:ln w="22225">
            <a:solidFill>
              <a:schemeClr val="tx1"/>
            </a:solidFill>
            <a:prstDash val="dash"/>
            <a:round/>
            <a:headEnd/>
            <a:tailEnd type="none" w="lg" len="lg"/>
          </a:ln>
          <a:effectLst/>
        </p:spPr>
        <p:txBody>
          <a:bodyPr>
            <a:spAutoFit/>
          </a:bodyPr>
          <a:lstStyle/>
          <a:p>
            <a:endParaRPr lang="en-US"/>
          </a:p>
        </p:txBody>
      </p:sp>
      <p:sp>
        <p:nvSpPr>
          <p:cNvPr id="1551379" name="Line 19"/>
          <p:cNvSpPr>
            <a:spLocks noChangeShapeType="1"/>
          </p:cNvSpPr>
          <p:nvPr/>
        </p:nvSpPr>
        <p:spPr bwMode="auto">
          <a:xfrm flipV="1">
            <a:off x="3649663" y="3236913"/>
            <a:ext cx="1190625" cy="231775"/>
          </a:xfrm>
          <a:prstGeom prst="line">
            <a:avLst/>
          </a:prstGeom>
          <a:noFill/>
          <a:ln w="9525">
            <a:solidFill>
              <a:srgbClr val="000000"/>
            </a:solidFill>
            <a:round/>
            <a:headEnd/>
            <a:tailEnd type="triangle" w="med" len="med"/>
          </a:ln>
          <a:effectLst/>
        </p:spPr>
        <p:txBody>
          <a:bodyPr/>
          <a:lstStyle/>
          <a:p>
            <a:endParaRPr lang="en-US"/>
          </a:p>
        </p:txBody>
      </p:sp>
      <p:sp>
        <p:nvSpPr>
          <p:cNvPr id="1551380" name="Oval 20"/>
          <p:cNvSpPr>
            <a:spLocks noChangeArrowheads="1"/>
          </p:cNvSpPr>
          <p:nvPr/>
        </p:nvSpPr>
        <p:spPr bwMode="auto">
          <a:xfrm>
            <a:off x="4840288" y="2928938"/>
            <a:ext cx="384175" cy="1038225"/>
          </a:xfrm>
          <a:prstGeom prst="ellipse">
            <a:avLst/>
          </a:prstGeom>
          <a:noFill/>
          <a:ln w="22225">
            <a:solidFill>
              <a:schemeClr val="tx1"/>
            </a:solidFill>
            <a:round/>
            <a:headEnd/>
            <a:tailEnd type="none" w="lg" len="lg"/>
          </a:ln>
          <a:effectLst/>
        </p:spPr>
        <p:txBody>
          <a:bodyPr wrap="none" anchor="ctr">
            <a:spAutoFit/>
          </a:bodyPr>
          <a:lstStyle/>
          <a:p>
            <a:endParaRPr lang="en-US"/>
          </a:p>
        </p:txBody>
      </p:sp>
      <p:sp>
        <p:nvSpPr>
          <p:cNvPr id="1551381" name="Oval 21"/>
          <p:cNvSpPr>
            <a:spLocks noChangeArrowheads="1"/>
          </p:cNvSpPr>
          <p:nvPr/>
        </p:nvSpPr>
        <p:spPr bwMode="auto">
          <a:xfrm>
            <a:off x="77788" y="2928938"/>
            <a:ext cx="384175" cy="1038225"/>
          </a:xfrm>
          <a:prstGeom prst="ellipse">
            <a:avLst/>
          </a:prstGeom>
          <a:noFill/>
          <a:ln w="22225">
            <a:solidFill>
              <a:schemeClr val="tx1"/>
            </a:solidFill>
            <a:round/>
            <a:headEnd/>
            <a:tailEnd type="none" w="lg" len="lg"/>
          </a:ln>
          <a:effectLst/>
        </p:spPr>
        <p:txBody>
          <a:bodyPr wrap="none" anchor="ctr">
            <a:spAutoFit/>
          </a:bodyPr>
          <a:lstStyle/>
          <a:p>
            <a:endParaRPr lang="en-US"/>
          </a:p>
        </p:txBody>
      </p:sp>
      <p:sp>
        <p:nvSpPr>
          <p:cNvPr id="1551382" name="Line 22"/>
          <p:cNvSpPr>
            <a:spLocks noChangeShapeType="1"/>
          </p:cNvSpPr>
          <p:nvPr/>
        </p:nvSpPr>
        <p:spPr bwMode="auto">
          <a:xfrm flipH="1" flipV="1">
            <a:off x="423863" y="3082925"/>
            <a:ext cx="1114425" cy="384175"/>
          </a:xfrm>
          <a:prstGeom prst="line">
            <a:avLst/>
          </a:prstGeom>
          <a:noFill/>
          <a:ln w="9525">
            <a:solidFill>
              <a:srgbClr val="000000"/>
            </a:solidFill>
            <a:round/>
            <a:headEnd/>
            <a:tailEnd type="triangle" w="med" len="med"/>
          </a:ln>
          <a:effectLst/>
        </p:spPr>
        <p:txBody>
          <a:bodyPr/>
          <a:lstStyle/>
          <a:p>
            <a:endParaRPr lang="en-US"/>
          </a:p>
        </p:txBody>
      </p:sp>
      <p:graphicFrame>
        <p:nvGraphicFramePr>
          <p:cNvPr id="1551383" name="Object 23"/>
          <p:cNvGraphicFramePr>
            <a:graphicFrameLocks noGrp="1" noChangeAspect="1"/>
          </p:cNvGraphicFramePr>
          <p:nvPr>
            <p:ph idx="4294967295"/>
          </p:nvPr>
        </p:nvGraphicFramePr>
        <p:xfrm>
          <a:off x="3730625" y="2817813"/>
          <a:ext cx="625475" cy="530225"/>
        </p:xfrm>
        <a:graphic>
          <a:graphicData uri="http://schemas.openxmlformats.org/presentationml/2006/ole">
            <mc:AlternateContent xmlns:mc="http://schemas.openxmlformats.org/markup-compatibility/2006">
              <mc:Choice xmlns:v="urn:schemas-microsoft-com:vml" Requires="v">
                <p:oleObj spid="_x0000_s1551623" name="Equation" r:id="rId4" imgW="203040" imgH="203040" progId="Equation.3">
                  <p:embed/>
                </p:oleObj>
              </mc:Choice>
              <mc:Fallback>
                <p:oleObj name="Equation" r:id="rId4" imgW="203040" imgH="203040" progId="Equation.3">
                  <p:embed/>
                  <p:pic>
                    <p:nvPicPr>
                      <p:cNvPr id="0"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0625" y="2817813"/>
                        <a:ext cx="625475" cy="530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51384" name="Object 24"/>
          <p:cNvGraphicFramePr>
            <a:graphicFrameLocks noGrp="1" noChangeAspect="1"/>
          </p:cNvGraphicFramePr>
          <p:nvPr>
            <p:ph/>
          </p:nvPr>
        </p:nvGraphicFramePr>
        <p:xfrm>
          <a:off x="615950" y="2698750"/>
          <a:ext cx="498475" cy="498475"/>
        </p:xfrm>
        <a:graphic>
          <a:graphicData uri="http://schemas.openxmlformats.org/presentationml/2006/ole">
            <mc:AlternateContent xmlns:mc="http://schemas.openxmlformats.org/markup-compatibility/2006">
              <mc:Choice xmlns:v="urn:schemas-microsoft-com:vml" Requires="v">
                <p:oleObj spid="_x0000_s1551624" name="Equation" r:id="rId6" imgW="203040" imgH="203040" progId="Equation.3">
                  <p:embed/>
                </p:oleObj>
              </mc:Choice>
              <mc:Fallback>
                <p:oleObj name="Equation" r:id="rId6" imgW="203040" imgH="203040" progId="Equation.3">
                  <p:embed/>
                  <p:pic>
                    <p:nvPicPr>
                      <p:cNvPr id="0"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950" y="2698750"/>
                        <a:ext cx="498475" cy="498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51385" name="Line 25"/>
          <p:cNvSpPr>
            <a:spLocks noChangeShapeType="1"/>
          </p:cNvSpPr>
          <p:nvPr/>
        </p:nvSpPr>
        <p:spPr bwMode="auto">
          <a:xfrm flipV="1">
            <a:off x="5032375" y="2968625"/>
            <a:ext cx="0" cy="498475"/>
          </a:xfrm>
          <a:prstGeom prst="line">
            <a:avLst/>
          </a:prstGeom>
          <a:noFill/>
          <a:ln w="22225">
            <a:solidFill>
              <a:schemeClr val="tx1"/>
            </a:solidFill>
            <a:round/>
            <a:headEnd/>
            <a:tailEnd type="none" w="lg" len="lg"/>
          </a:ln>
          <a:effectLst/>
        </p:spPr>
        <p:txBody>
          <a:bodyPr>
            <a:spAutoFit/>
          </a:bodyPr>
          <a:lstStyle/>
          <a:p>
            <a:endParaRPr lang="en-US"/>
          </a:p>
        </p:txBody>
      </p:sp>
      <p:sp>
        <p:nvSpPr>
          <p:cNvPr id="1551386" name="Line 26"/>
          <p:cNvSpPr>
            <a:spLocks noChangeShapeType="1"/>
          </p:cNvSpPr>
          <p:nvPr/>
        </p:nvSpPr>
        <p:spPr bwMode="auto">
          <a:xfrm flipV="1">
            <a:off x="269875" y="2968625"/>
            <a:ext cx="0" cy="498475"/>
          </a:xfrm>
          <a:prstGeom prst="line">
            <a:avLst/>
          </a:prstGeom>
          <a:noFill/>
          <a:ln w="22225">
            <a:solidFill>
              <a:schemeClr val="tx1"/>
            </a:solidFill>
            <a:round/>
            <a:headEnd/>
            <a:tailEnd type="none" w="lg" len="lg"/>
          </a:ln>
          <a:effectLst/>
        </p:spPr>
        <p:txBody>
          <a:bodyPr>
            <a:spAutoFit/>
          </a:bodyPr>
          <a:lstStyle/>
          <a:p>
            <a:endParaRPr lang="en-US"/>
          </a:p>
        </p:txBody>
      </p:sp>
      <p:sp>
        <p:nvSpPr>
          <p:cNvPr id="1551387" name="Line 27"/>
          <p:cNvSpPr>
            <a:spLocks noChangeShapeType="1"/>
          </p:cNvSpPr>
          <p:nvPr/>
        </p:nvSpPr>
        <p:spPr bwMode="auto">
          <a:xfrm flipV="1">
            <a:off x="309563" y="3122613"/>
            <a:ext cx="114300" cy="306387"/>
          </a:xfrm>
          <a:prstGeom prst="line">
            <a:avLst/>
          </a:prstGeom>
          <a:noFill/>
          <a:ln w="22225">
            <a:solidFill>
              <a:schemeClr val="tx1"/>
            </a:solidFill>
            <a:round/>
            <a:headEnd/>
            <a:tailEnd type="none" w="lg" len="lg"/>
          </a:ln>
          <a:effectLst/>
        </p:spPr>
        <p:txBody>
          <a:bodyPr>
            <a:spAutoFit/>
          </a:bodyPr>
          <a:lstStyle/>
          <a:p>
            <a:endParaRPr lang="en-US"/>
          </a:p>
        </p:txBody>
      </p:sp>
      <p:sp>
        <p:nvSpPr>
          <p:cNvPr id="1551388" name="Line 28"/>
          <p:cNvSpPr>
            <a:spLocks noChangeShapeType="1"/>
          </p:cNvSpPr>
          <p:nvPr/>
        </p:nvSpPr>
        <p:spPr bwMode="auto">
          <a:xfrm flipH="1" flipV="1">
            <a:off x="4840288" y="3275013"/>
            <a:ext cx="192087" cy="153987"/>
          </a:xfrm>
          <a:prstGeom prst="line">
            <a:avLst/>
          </a:prstGeom>
          <a:noFill/>
          <a:ln w="22225">
            <a:solidFill>
              <a:schemeClr val="tx1"/>
            </a:solidFill>
            <a:round/>
            <a:headEnd/>
            <a:tailEnd type="none" w="lg" len="lg"/>
          </a:ln>
          <a:effectLst/>
        </p:spPr>
        <p:txBody>
          <a:bodyPr>
            <a:spAutoFit/>
          </a:bodyPr>
          <a:lstStyle/>
          <a:p>
            <a:endParaRPr lang="en-US"/>
          </a:p>
        </p:txBody>
      </p:sp>
      <p:sp>
        <p:nvSpPr>
          <p:cNvPr id="33" name="Slide Number Placeholder 32"/>
          <p:cNvSpPr>
            <a:spLocks noGrp="1"/>
          </p:cNvSpPr>
          <p:nvPr>
            <p:ph type="sldNum" sz="quarter" idx="12"/>
          </p:nvPr>
        </p:nvSpPr>
        <p:spPr/>
        <p:txBody>
          <a:bodyPr/>
          <a:lstStyle/>
          <a:p>
            <a:fld id="{0105E4C2-DDCC-49BD-ADB3-461273BD2B94}" type="slidenum">
              <a:rPr lang="en-US" smtClean="0"/>
              <a:pPr/>
              <a:t>57</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5"/>
          <p:cNvSpPr>
            <a:spLocks noGrp="1"/>
          </p:cNvSpPr>
          <p:nvPr>
            <p:ph type="ftr" sz="quarter" idx="11"/>
          </p:nvPr>
        </p:nvSpPr>
        <p:spPr/>
        <p:txBody>
          <a:bodyPr/>
          <a:lstStyle/>
          <a:p>
            <a:r>
              <a:rPr lang="en-US" smtClean="0"/>
              <a:t>C. Aidala, Wayne State, January 30, 2013</a:t>
            </a:r>
            <a:endParaRPr lang="en-US"/>
          </a:p>
        </p:txBody>
      </p:sp>
      <p:sp>
        <p:nvSpPr>
          <p:cNvPr id="1426434" name="Rectangle 2"/>
          <p:cNvSpPr>
            <a:spLocks noGrp="1" noChangeArrowheads="1"/>
          </p:cNvSpPr>
          <p:nvPr>
            <p:ph type="title"/>
          </p:nvPr>
        </p:nvSpPr>
        <p:spPr/>
        <p:txBody>
          <a:bodyPr/>
          <a:lstStyle/>
          <a:p>
            <a:r>
              <a:rPr lang="en-US"/>
              <a:t>Helicity Flip Amplitudes</a:t>
            </a:r>
          </a:p>
        </p:txBody>
      </p:sp>
      <p:pic>
        <p:nvPicPr>
          <p:cNvPr id="1426435" name="Picture 3"/>
          <p:cNvPicPr>
            <a:picLocks noGrp="1" noChangeAspect="1" noChangeArrowheads="1"/>
          </p:cNvPicPr>
          <p:nvPr>
            <p:ph sz="half" idx="1"/>
          </p:nvPr>
        </p:nvPicPr>
        <p:blipFill>
          <a:blip r:embed="rId3" cstate="print"/>
          <a:srcRect/>
          <a:stretch>
            <a:fillRect/>
          </a:stretch>
        </p:blipFill>
        <p:spPr>
          <a:xfrm>
            <a:off x="762000" y="2360613"/>
            <a:ext cx="2819400" cy="1677987"/>
          </a:xfrm>
          <a:noFill/>
          <a:ln/>
        </p:spPr>
      </p:pic>
      <p:sp>
        <p:nvSpPr>
          <p:cNvPr id="1426436" name="Text Box 4"/>
          <p:cNvSpPr txBox="1">
            <a:spLocks noChangeArrowheads="1"/>
          </p:cNvSpPr>
          <p:nvPr/>
        </p:nvSpPr>
        <p:spPr bwMode="auto">
          <a:xfrm>
            <a:off x="133350" y="914400"/>
            <a:ext cx="8462963" cy="884238"/>
          </a:xfrm>
          <a:prstGeom prst="rect">
            <a:avLst/>
          </a:prstGeom>
          <a:noFill/>
          <a:ln w="9525">
            <a:noFill/>
            <a:miter lim="800000"/>
            <a:headEnd/>
            <a:tailEnd/>
          </a:ln>
          <a:effectLst/>
        </p:spPr>
        <p:txBody>
          <a:bodyPr>
            <a:spAutoFit/>
          </a:bodyPr>
          <a:lstStyle/>
          <a:p>
            <a:pPr algn="l"/>
            <a:r>
              <a:rPr lang="en-US" sz="2800"/>
              <a:t>Elastic proton-quark scattering </a:t>
            </a:r>
          </a:p>
          <a:p>
            <a:pPr algn="l"/>
            <a:r>
              <a:rPr lang="en-US"/>
              <a:t>(related to inelastic scattering through optical theorem)</a:t>
            </a:r>
          </a:p>
        </p:txBody>
      </p:sp>
      <p:sp>
        <p:nvSpPr>
          <p:cNvPr id="1426437" name="Text Box 5"/>
          <p:cNvSpPr txBox="1">
            <a:spLocks noChangeArrowheads="1"/>
          </p:cNvSpPr>
          <p:nvPr/>
        </p:nvSpPr>
        <p:spPr bwMode="auto">
          <a:xfrm>
            <a:off x="84138" y="1828800"/>
            <a:ext cx="8377237" cy="457200"/>
          </a:xfrm>
          <a:prstGeom prst="rect">
            <a:avLst/>
          </a:prstGeom>
          <a:noFill/>
          <a:ln w="9525">
            <a:noFill/>
            <a:miter lim="800000"/>
            <a:headEnd/>
            <a:tailEnd/>
          </a:ln>
          <a:effectLst/>
        </p:spPr>
        <p:txBody>
          <a:bodyPr wrap="none">
            <a:spAutoFit/>
          </a:bodyPr>
          <a:lstStyle/>
          <a:p>
            <a:r>
              <a:rPr lang="en-US"/>
              <a:t>Three independent pdf’s corresponding to following helicity states:</a:t>
            </a:r>
          </a:p>
        </p:txBody>
      </p:sp>
      <p:pic>
        <p:nvPicPr>
          <p:cNvPr id="1426438" name="Picture 6"/>
          <p:cNvPicPr>
            <a:picLocks noGrp="1" noChangeAspect="1" noChangeArrowheads="1"/>
          </p:cNvPicPr>
          <p:nvPr>
            <p:ph sz="half" idx="2"/>
          </p:nvPr>
        </p:nvPicPr>
        <p:blipFill>
          <a:blip r:embed="rId4" cstate="print"/>
          <a:srcRect/>
          <a:stretch>
            <a:fillRect/>
          </a:stretch>
        </p:blipFill>
        <p:spPr>
          <a:xfrm>
            <a:off x="304800" y="4562475"/>
            <a:ext cx="6096000" cy="1708150"/>
          </a:xfrm>
          <a:noFill/>
          <a:ln/>
        </p:spPr>
      </p:pic>
      <p:sp>
        <p:nvSpPr>
          <p:cNvPr id="1426439" name="Text Box 7"/>
          <p:cNvSpPr txBox="1">
            <a:spLocks noChangeArrowheads="1"/>
          </p:cNvSpPr>
          <p:nvPr/>
        </p:nvSpPr>
        <p:spPr bwMode="auto">
          <a:xfrm>
            <a:off x="152400" y="4038600"/>
            <a:ext cx="4341813" cy="457200"/>
          </a:xfrm>
          <a:prstGeom prst="rect">
            <a:avLst/>
          </a:prstGeom>
          <a:noFill/>
          <a:ln w="9525">
            <a:noFill/>
            <a:miter lim="800000"/>
            <a:headEnd/>
            <a:tailEnd/>
          </a:ln>
          <a:effectLst/>
        </p:spPr>
        <p:txBody>
          <a:bodyPr wrap="none">
            <a:spAutoFit/>
          </a:bodyPr>
          <a:lstStyle/>
          <a:p>
            <a:r>
              <a:rPr lang="en-US"/>
              <a:t>Take linear combinations to form:</a:t>
            </a:r>
          </a:p>
        </p:txBody>
      </p:sp>
      <p:sp>
        <p:nvSpPr>
          <p:cNvPr id="1426440" name="Text Box 8"/>
          <p:cNvSpPr txBox="1">
            <a:spLocks noChangeArrowheads="1"/>
          </p:cNvSpPr>
          <p:nvPr/>
        </p:nvSpPr>
        <p:spPr bwMode="auto">
          <a:xfrm>
            <a:off x="6530975" y="4648200"/>
            <a:ext cx="2185988" cy="457200"/>
          </a:xfrm>
          <a:prstGeom prst="rect">
            <a:avLst/>
          </a:prstGeom>
          <a:noFill/>
          <a:ln w="9525">
            <a:noFill/>
            <a:miter lim="800000"/>
            <a:headEnd/>
            <a:tailEnd/>
          </a:ln>
          <a:effectLst/>
        </p:spPr>
        <p:txBody>
          <a:bodyPr wrap="none">
            <a:spAutoFit/>
          </a:bodyPr>
          <a:lstStyle/>
          <a:p>
            <a:r>
              <a:rPr lang="en-US"/>
              <a:t>Helicity average</a:t>
            </a:r>
          </a:p>
        </p:txBody>
      </p:sp>
      <p:sp>
        <p:nvSpPr>
          <p:cNvPr id="1426441" name="Text Box 9"/>
          <p:cNvSpPr txBox="1">
            <a:spLocks noChangeArrowheads="1"/>
          </p:cNvSpPr>
          <p:nvPr/>
        </p:nvSpPr>
        <p:spPr bwMode="auto">
          <a:xfrm>
            <a:off x="6400800" y="5257800"/>
            <a:ext cx="2473325" cy="457200"/>
          </a:xfrm>
          <a:prstGeom prst="rect">
            <a:avLst/>
          </a:prstGeom>
          <a:noFill/>
          <a:ln w="9525">
            <a:noFill/>
            <a:miter lim="800000"/>
            <a:headEnd/>
            <a:tailEnd/>
          </a:ln>
          <a:effectLst/>
        </p:spPr>
        <p:txBody>
          <a:bodyPr wrap="none">
            <a:spAutoFit/>
          </a:bodyPr>
          <a:lstStyle/>
          <a:p>
            <a:r>
              <a:rPr lang="en-US"/>
              <a:t>Helicity difference</a:t>
            </a:r>
          </a:p>
        </p:txBody>
      </p:sp>
      <p:sp>
        <p:nvSpPr>
          <p:cNvPr id="1426442" name="Text Box 10"/>
          <p:cNvSpPr txBox="1">
            <a:spLocks noChangeArrowheads="1"/>
          </p:cNvSpPr>
          <p:nvPr/>
        </p:nvSpPr>
        <p:spPr bwMode="auto">
          <a:xfrm>
            <a:off x="6811963" y="5791200"/>
            <a:ext cx="1662112" cy="457200"/>
          </a:xfrm>
          <a:prstGeom prst="rect">
            <a:avLst/>
          </a:prstGeom>
          <a:noFill/>
          <a:ln w="9525">
            <a:noFill/>
            <a:miter lim="800000"/>
            <a:headEnd/>
            <a:tailEnd/>
          </a:ln>
          <a:effectLst/>
        </p:spPr>
        <p:txBody>
          <a:bodyPr wrap="none">
            <a:spAutoFit/>
          </a:bodyPr>
          <a:lstStyle/>
          <a:p>
            <a:r>
              <a:rPr lang="en-US"/>
              <a:t>Helicity flip</a:t>
            </a:r>
          </a:p>
        </p:txBody>
      </p:sp>
      <p:sp>
        <p:nvSpPr>
          <p:cNvPr id="1426444" name="Rectangle 12"/>
          <p:cNvSpPr>
            <a:spLocks noChangeArrowheads="1"/>
          </p:cNvSpPr>
          <p:nvPr/>
        </p:nvSpPr>
        <p:spPr bwMode="auto">
          <a:xfrm>
            <a:off x="381000" y="5686425"/>
            <a:ext cx="3886200" cy="533400"/>
          </a:xfrm>
          <a:prstGeom prst="rect">
            <a:avLst/>
          </a:prstGeom>
          <a:noFill/>
          <a:ln w="25400">
            <a:solidFill>
              <a:srgbClr val="FF0000"/>
            </a:solidFill>
            <a:miter lim="800000"/>
            <a:headEnd/>
            <a:tailEnd/>
          </a:ln>
          <a:effectLst/>
        </p:spPr>
        <p:txBody>
          <a:bodyPr wrap="none" anchor="ctr"/>
          <a:lstStyle/>
          <a:p>
            <a:endParaRPr lang="en-US"/>
          </a:p>
        </p:txBody>
      </p:sp>
      <p:sp>
        <p:nvSpPr>
          <p:cNvPr id="1426443" name="Text Box 11"/>
          <p:cNvSpPr txBox="1">
            <a:spLocks noChangeArrowheads="1"/>
          </p:cNvSpPr>
          <p:nvPr/>
        </p:nvSpPr>
        <p:spPr bwMode="auto">
          <a:xfrm>
            <a:off x="3976688" y="1219200"/>
            <a:ext cx="5110162" cy="3387725"/>
          </a:xfrm>
          <a:prstGeom prst="rect">
            <a:avLst/>
          </a:prstGeom>
          <a:solidFill>
            <a:srgbClr val="00FFFF"/>
          </a:solidFill>
          <a:ln w="9525">
            <a:solidFill>
              <a:schemeClr val="tx1"/>
            </a:solidFill>
            <a:miter lim="800000"/>
            <a:headEnd/>
            <a:tailEnd/>
          </a:ln>
          <a:effectLst/>
        </p:spPr>
        <p:txBody>
          <a:bodyPr>
            <a:spAutoFit/>
          </a:bodyPr>
          <a:lstStyle/>
          <a:p>
            <a:pPr algn="l"/>
            <a:r>
              <a:rPr lang="en-US">
                <a:solidFill>
                  <a:schemeClr val="tx1"/>
                </a:solidFill>
              </a:rPr>
              <a:t>Helicity flip distribution also called the “transversity” distribution.  </a:t>
            </a:r>
          </a:p>
          <a:p>
            <a:pPr algn="l"/>
            <a:endParaRPr lang="en-US">
              <a:solidFill>
                <a:schemeClr val="tx1"/>
              </a:solidFill>
            </a:endParaRPr>
          </a:p>
          <a:p>
            <a:pPr algn="l"/>
            <a:r>
              <a:rPr lang="en-US">
                <a:solidFill>
                  <a:schemeClr val="tx1"/>
                </a:solidFill>
              </a:rPr>
              <a:t>Corresponds to the difference in probability of scattering off of a transversely polarized quark within a transversely polarized proton with the quark spin parallel vs. antiparallel to the proton’s.</a:t>
            </a:r>
          </a:p>
        </p:txBody>
      </p:sp>
      <p:sp>
        <p:nvSpPr>
          <p:cNvPr id="1426445" name="Rectangle 13"/>
          <p:cNvSpPr>
            <a:spLocks noChangeArrowheads="1"/>
          </p:cNvSpPr>
          <p:nvPr/>
        </p:nvSpPr>
        <p:spPr bwMode="auto">
          <a:xfrm>
            <a:off x="152400" y="1752600"/>
            <a:ext cx="4572000" cy="1562100"/>
          </a:xfrm>
          <a:prstGeom prst="rect">
            <a:avLst/>
          </a:prstGeom>
          <a:solidFill>
            <a:srgbClr val="00FFFF"/>
          </a:solidFill>
          <a:ln w="9525">
            <a:solidFill>
              <a:schemeClr val="tx1"/>
            </a:solidFill>
            <a:miter lim="800000"/>
            <a:headEnd/>
            <a:tailEnd/>
          </a:ln>
          <a:effectLst/>
        </p:spPr>
        <p:txBody>
          <a:bodyPr>
            <a:spAutoFit/>
          </a:bodyPr>
          <a:lstStyle/>
          <a:p>
            <a:r>
              <a:rPr lang="en-US" i="1">
                <a:solidFill>
                  <a:schemeClr val="tx1"/>
                </a:solidFill>
              </a:rPr>
              <a:t>Chiral-odd!  But chirality conserved in QCD processes . . . Can transversity exist and produce observable effects?</a:t>
            </a:r>
          </a:p>
        </p:txBody>
      </p:sp>
      <p:sp>
        <p:nvSpPr>
          <p:cNvPr id="17" name="Slide Number Placeholder 16"/>
          <p:cNvSpPr>
            <a:spLocks noGrp="1"/>
          </p:cNvSpPr>
          <p:nvPr>
            <p:ph type="sldNum" sz="quarter" idx="12"/>
          </p:nvPr>
        </p:nvSpPr>
        <p:spPr/>
        <p:txBody>
          <a:bodyPr/>
          <a:lstStyle/>
          <a:p>
            <a:fld id="{DBCAA7B0-FB55-442B-B730-0F02697EC4DB}" type="slidenum">
              <a:rPr lang="en-US" smtClean="0"/>
              <a:pPr/>
              <a:t>58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426444"/>
                                        </p:tgtEl>
                                        <p:attrNameLst>
                                          <p:attrName>style.visibility</p:attrName>
                                        </p:attrNameLst>
                                      </p:cBhvr>
                                      <p:to>
                                        <p:strVal val="visible"/>
                                      </p:to>
                                    </p:set>
                                    <p:animEffect transition="in" filter="diamond(in)">
                                      <p:cBhvr>
                                        <p:cTn id="7" dur="2000"/>
                                        <p:tgtEl>
                                          <p:spTgt spid="142644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426443">
                                            <p:bg/>
                                          </p:spTgt>
                                        </p:tgtEl>
                                        <p:attrNameLst>
                                          <p:attrName>style.visibility</p:attrName>
                                        </p:attrNameLst>
                                      </p:cBhvr>
                                      <p:to>
                                        <p:strVal val="visible"/>
                                      </p:to>
                                    </p:set>
                                    <p:animEffect transition="in" filter="diamond(in)">
                                      <p:cBhvr>
                                        <p:cTn id="10" dur="1000"/>
                                        <p:tgtEl>
                                          <p:spTgt spid="1426443">
                                            <p:bg/>
                                          </p:spTgt>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426443">
                                            <p:txEl>
                                              <p:pRg st="0" end="0"/>
                                            </p:txEl>
                                          </p:spTgt>
                                        </p:tgtEl>
                                        <p:attrNameLst>
                                          <p:attrName>style.visibility</p:attrName>
                                        </p:attrNameLst>
                                      </p:cBhvr>
                                      <p:to>
                                        <p:strVal val="visible"/>
                                      </p:to>
                                    </p:set>
                                    <p:animEffect transition="in" filter="diamond(in)">
                                      <p:cBhvr>
                                        <p:cTn id="13" dur="1000"/>
                                        <p:tgtEl>
                                          <p:spTgt spid="1426443">
                                            <p:txEl>
                                              <p:pRg st="0" end="0"/>
                                            </p:txEl>
                                          </p:spTgt>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1426443">
                                            <p:txEl>
                                              <p:pRg st="2" end="2"/>
                                            </p:txEl>
                                          </p:spTgt>
                                        </p:tgtEl>
                                        <p:attrNameLst>
                                          <p:attrName>style.visibility</p:attrName>
                                        </p:attrNameLst>
                                      </p:cBhvr>
                                      <p:to>
                                        <p:strVal val="visible"/>
                                      </p:to>
                                    </p:set>
                                    <p:animEffect transition="in" filter="diamond(in)">
                                      <p:cBhvr>
                                        <p:cTn id="16" dur="1000"/>
                                        <p:tgtEl>
                                          <p:spTgt spid="142644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26445"/>
                                        </p:tgtEl>
                                        <p:attrNameLst>
                                          <p:attrName>style.visibility</p:attrName>
                                        </p:attrNameLst>
                                      </p:cBhvr>
                                      <p:to>
                                        <p:strVal val="visible"/>
                                      </p:to>
                                    </p:set>
                                    <p:anim calcmode="lin" valueType="num">
                                      <p:cBhvr additive="base">
                                        <p:cTn id="21" dur="500" fill="hold"/>
                                        <p:tgtEl>
                                          <p:spTgt spid="1426445"/>
                                        </p:tgtEl>
                                        <p:attrNameLst>
                                          <p:attrName>ppt_x</p:attrName>
                                        </p:attrNameLst>
                                      </p:cBhvr>
                                      <p:tavLst>
                                        <p:tav tm="0">
                                          <p:val>
                                            <p:strVal val="#ppt_x"/>
                                          </p:val>
                                        </p:tav>
                                        <p:tav tm="100000">
                                          <p:val>
                                            <p:strVal val="#ppt_x"/>
                                          </p:val>
                                        </p:tav>
                                      </p:tavLst>
                                    </p:anim>
                                    <p:anim calcmode="lin" valueType="num">
                                      <p:cBhvr additive="base">
                                        <p:cTn id="22" dur="500" fill="hold"/>
                                        <p:tgtEl>
                                          <p:spTgt spid="14264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6444" grpId="0" animBg="1"/>
      <p:bldP spid="1426443" grpId="0" uiExpand="1" build="allAtOnce" animBg="1"/>
      <p:bldP spid="142644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44562"/>
          </a:xfrm>
        </p:spPr>
        <p:txBody>
          <a:bodyPr>
            <a:normAutofit/>
          </a:bodyPr>
          <a:lstStyle/>
          <a:p>
            <a:r>
              <a:rPr lang="en-US" dirty="0" smtClean="0"/>
              <a:t>Calibration using different probes</a:t>
            </a:r>
            <a:endParaRPr lang="en-US" dirty="0"/>
          </a:p>
        </p:txBody>
      </p:sp>
      <p:sp>
        <p:nvSpPr>
          <p:cNvPr id="3" name="Content Placeholder 2"/>
          <p:cNvSpPr>
            <a:spLocks noGrp="1"/>
          </p:cNvSpPr>
          <p:nvPr>
            <p:ph idx="1"/>
          </p:nvPr>
        </p:nvSpPr>
        <p:spPr>
          <a:xfrm>
            <a:off x="76200" y="1295400"/>
            <a:ext cx="5029200" cy="5181600"/>
          </a:xfrm>
        </p:spPr>
        <p:txBody>
          <a:bodyPr>
            <a:normAutofit fontScale="70000" lnSpcReduction="20000"/>
          </a:bodyPr>
          <a:lstStyle/>
          <a:p>
            <a:r>
              <a:rPr lang="en-US" dirty="0" smtClean="0"/>
              <a:t>Electroweak probes of the hot, dense matter in the A+A final state already exploited</a:t>
            </a:r>
          </a:p>
          <a:p>
            <a:pPr lvl="1"/>
            <a:r>
              <a:rPr lang="en-US" dirty="0" smtClean="0"/>
              <a:t>Direct photons, internal conversions of thermal photons, Z bosons</a:t>
            </a:r>
          </a:p>
          <a:p>
            <a:r>
              <a:rPr lang="en-US" dirty="0" smtClean="0"/>
              <a:t>Learn by comparing to a variety of strongly interacting probes</a:t>
            </a:r>
          </a:p>
          <a:p>
            <a:pPr lvl="1"/>
            <a:r>
              <a:rPr lang="en-US" dirty="0" smtClean="0"/>
              <a:t>Light mesons as proxies for light quarks—various potential means of in-medium energy loss</a:t>
            </a:r>
          </a:p>
          <a:p>
            <a:pPr lvl="1"/>
            <a:r>
              <a:rPr lang="en-US" dirty="0" smtClean="0"/>
              <a:t>Charm and bottom mesons as proxies for heavy quarks—less affected by </a:t>
            </a:r>
            <a:r>
              <a:rPr lang="en-US" dirty="0" err="1" smtClean="0"/>
              <a:t>radiative</a:t>
            </a:r>
            <a:r>
              <a:rPr lang="en-US" dirty="0" smtClean="0"/>
              <a:t> energy loss</a:t>
            </a:r>
          </a:p>
          <a:p>
            <a:r>
              <a:rPr lang="en-US" dirty="0" err="1" smtClean="0"/>
              <a:t>d+A</a:t>
            </a:r>
            <a:r>
              <a:rPr lang="en-US" dirty="0" smtClean="0"/>
              <a:t> allows us instead to use strong probes of the </a:t>
            </a:r>
            <a:r>
              <a:rPr lang="en-US" i="1" dirty="0" smtClean="0"/>
              <a:t>initial</a:t>
            </a:r>
            <a:r>
              <a:rPr lang="en-US" dirty="0" smtClean="0"/>
              <a:t> state</a:t>
            </a:r>
          </a:p>
          <a:p>
            <a:r>
              <a:rPr lang="en-US" dirty="0" err="1" smtClean="0"/>
              <a:t>e+A</a:t>
            </a:r>
            <a:r>
              <a:rPr lang="en-US" dirty="0" smtClean="0"/>
              <a:t> will enable electroweak probes of the initial state for the first time!</a:t>
            </a:r>
          </a:p>
        </p:txBody>
      </p:sp>
      <p:sp>
        <p:nvSpPr>
          <p:cNvPr id="4" name="Footer Placeholder 3"/>
          <p:cNvSpPr>
            <a:spLocks noGrp="1"/>
          </p:cNvSpPr>
          <p:nvPr>
            <p:ph type="ftr" sz="quarter" idx="11"/>
          </p:nvPr>
        </p:nvSpPr>
        <p:spPr/>
        <p:txBody>
          <a:bodyPr/>
          <a:lstStyle/>
          <a:p>
            <a:r>
              <a:rPr lang="en-US" smtClean="0"/>
              <a:t>C. Aidala, Wayne State, January 30, 2013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59</a:t>
            </a:fld>
            <a:endParaRPr lang="en-US"/>
          </a:p>
        </p:txBody>
      </p:sp>
      <p:pic>
        <p:nvPicPr>
          <p:cNvPr id="6" name="Picture 5" descr="raa_Tshirt_v20.gif"/>
          <p:cNvPicPr>
            <a:picLocks noChangeAspect="1"/>
          </p:cNvPicPr>
          <p:nvPr/>
        </p:nvPicPr>
        <p:blipFill>
          <a:blip r:embed="rId2" cstate="print"/>
          <a:stretch>
            <a:fillRect/>
          </a:stretch>
        </p:blipFill>
        <p:spPr>
          <a:xfrm>
            <a:off x="5064472" y="2185987"/>
            <a:ext cx="4079529" cy="2919413"/>
          </a:xfrm>
          <a:prstGeom prst="rect">
            <a:avLst/>
          </a:prstGeom>
        </p:spPr>
      </p:pic>
    </p:spTree>
    <p:extLst>
      <p:ext uri="{BB962C8B-B14F-4D97-AF65-F5344CB8AC3E}">
        <p14:creationId xmlns:p14="http://schemas.microsoft.com/office/powerpoint/2010/main" val="26435598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linds(horizontal)">
                                      <p:cBhvr>
                                        <p:cTn id="10" dur="500"/>
                                        <p:tgtEl>
                                          <p:spTgt spid="3">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linds(horizontal)">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blinds(horizontal)">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blinds(horizontal)">
                                      <p:cBhvr>
                                        <p:cTn id="2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ooter Placeholder 5"/>
          <p:cNvSpPr>
            <a:spLocks noGrp="1"/>
          </p:cNvSpPr>
          <p:nvPr>
            <p:ph type="ftr" sz="quarter" idx="11"/>
          </p:nvPr>
        </p:nvSpPr>
        <p:spPr/>
        <p:txBody>
          <a:bodyPr/>
          <a:lstStyle/>
          <a:p>
            <a:r>
              <a:rPr lang="en-US" smtClean="0"/>
              <a:t>C. Aidala, Wayne State, January 30, 2013</a:t>
            </a:r>
            <a:endParaRPr lang="en-US"/>
          </a:p>
        </p:txBody>
      </p:sp>
      <p:sp>
        <p:nvSpPr>
          <p:cNvPr id="30" name="Slide Number Placeholder 6"/>
          <p:cNvSpPr>
            <a:spLocks noGrp="1"/>
          </p:cNvSpPr>
          <p:nvPr>
            <p:ph type="sldNum" sz="quarter" idx="12"/>
          </p:nvPr>
        </p:nvSpPr>
        <p:spPr/>
        <p:txBody>
          <a:bodyPr/>
          <a:lstStyle/>
          <a:p>
            <a:fld id="{6B666289-FFFA-4C90-B390-A17EF9BC1669}" type="slidenum">
              <a:rPr lang="en-US"/>
              <a:pPr/>
              <a:t>6</a:t>
            </a:fld>
            <a:endParaRPr lang="en-US"/>
          </a:p>
        </p:txBody>
      </p:sp>
      <p:sp>
        <p:nvSpPr>
          <p:cNvPr id="1239042" name="Rectangle 2"/>
          <p:cNvSpPr>
            <a:spLocks noGrp="1" noChangeArrowheads="1"/>
          </p:cNvSpPr>
          <p:nvPr>
            <p:ph type="title"/>
          </p:nvPr>
        </p:nvSpPr>
        <p:spPr>
          <a:xfrm>
            <a:off x="228600" y="228600"/>
            <a:ext cx="8686800" cy="609600"/>
          </a:xfrm>
        </p:spPr>
        <p:txBody>
          <a:bodyPr>
            <a:normAutofit fontScale="90000"/>
          </a:bodyPr>
          <a:lstStyle/>
          <a:p>
            <a:r>
              <a:rPr lang="en-US" sz="3600" dirty="0" smtClean="0"/>
              <a:t>Parton distribution functions inside a nucleon: </a:t>
            </a:r>
            <a:br>
              <a:rPr lang="en-US" sz="3600" dirty="0" smtClean="0"/>
            </a:br>
            <a:r>
              <a:rPr lang="en-US" sz="3600" dirty="0" smtClean="0"/>
              <a:t>The language we’ve developed (so far!)</a:t>
            </a:r>
            <a:endParaRPr lang="en-US" sz="3600" dirty="0"/>
          </a:p>
        </p:txBody>
      </p:sp>
      <p:grpSp>
        <p:nvGrpSpPr>
          <p:cNvPr id="2" name="Group 3"/>
          <p:cNvGrpSpPr>
            <a:grpSpLocks/>
          </p:cNvGrpSpPr>
          <p:nvPr/>
        </p:nvGrpSpPr>
        <p:grpSpPr bwMode="auto">
          <a:xfrm>
            <a:off x="228600" y="1828800"/>
            <a:ext cx="8686800" cy="4343400"/>
            <a:chOff x="144" y="1728"/>
            <a:chExt cx="5472" cy="1541"/>
          </a:xfrm>
        </p:grpSpPr>
        <p:pic>
          <p:nvPicPr>
            <p:cNvPr id="1239044" name="Picture 4" descr="proton_structure3"/>
            <p:cNvPicPr>
              <a:picLocks noChangeAspect="1" noChangeArrowheads="1"/>
            </p:cNvPicPr>
            <p:nvPr/>
          </p:nvPicPr>
          <p:blipFill>
            <a:blip r:embed="rId3" cstate="print"/>
            <a:srcRect/>
            <a:stretch>
              <a:fillRect/>
            </a:stretch>
          </p:blipFill>
          <p:spPr bwMode="auto">
            <a:xfrm>
              <a:off x="144" y="1728"/>
              <a:ext cx="2688" cy="1541"/>
            </a:xfrm>
            <a:prstGeom prst="rect">
              <a:avLst/>
            </a:prstGeom>
            <a:noFill/>
            <a:ln/>
            <a:effectLst/>
          </p:spPr>
        </p:pic>
        <p:pic>
          <p:nvPicPr>
            <p:cNvPr id="1239045" name="Picture 5" descr="proton_structure4"/>
            <p:cNvPicPr>
              <a:picLocks noChangeAspect="1" noChangeArrowheads="1"/>
            </p:cNvPicPr>
            <p:nvPr/>
          </p:nvPicPr>
          <p:blipFill>
            <a:blip r:embed="rId4" cstate="print"/>
            <a:srcRect/>
            <a:stretch>
              <a:fillRect/>
            </a:stretch>
          </p:blipFill>
          <p:spPr bwMode="auto">
            <a:xfrm>
              <a:off x="2928" y="1728"/>
              <a:ext cx="2688" cy="1536"/>
            </a:xfrm>
            <a:prstGeom prst="rect">
              <a:avLst/>
            </a:prstGeom>
            <a:noFill/>
            <a:ln/>
            <a:effectLst/>
          </p:spPr>
        </p:pic>
      </p:grpSp>
      <p:sp>
        <p:nvSpPr>
          <p:cNvPr id="1239046" name="Text Box 6"/>
          <p:cNvSpPr txBox="1">
            <a:spLocks noChangeArrowheads="1"/>
          </p:cNvSpPr>
          <p:nvPr/>
        </p:nvSpPr>
        <p:spPr bwMode="auto">
          <a:xfrm>
            <a:off x="1360488" y="6140450"/>
            <a:ext cx="4987925" cy="381000"/>
          </a:xfrm>
          <a:prstGeom prst="rect">
            <a:avLst/>
          </a:prstGeom>
          <a:noFill/>
          <a:ln w="9525">
            <a:noFill/>
            <a:miter lim="800000"/>
            <a:headEnd/>
            <a:tailEnd/>
          </a:ln>
          <a:effectLst/>
        </p:spPr>
        <p:txBody>
          <a:bodyPr wrap="none">
            <a:spAutoFit/>
          </a:bodyPr>
          <a:lstStyle/>
          <a:p>
            <a:r>
              <a:rPr lang="en-US" sz="1900" dirty="0" err="1">
                <a:solidFill>
                  <a:schemeClr val="accent5">
                    <a:lumMod val="40000"/>
                    <a:lumOff val="60000"/>
                  </a:schemeClr>
                </a:solidFill>
              </a:rPr>
              <a:t>Halzen</a:t>
            </a:r>
            <a:r>
              <a:rPr lang="en-US" sz="1900" dirty="0">
                <a:solidFill>
                  <a:schemeClr val="accent5">
                    <a:lumMod val="40000"/>
                    <a:lumOff val="60000"/>
                  </a:schemeClr>
                </a:solidFill>
              </a:rPr>
              <a:t> and Martin, “Quarks and Leptons”, p. 201</a:t>
            </a:r>
          </a:p>
        </p:txBody>
      </p:sp>
      <p:sp>
        <p:nvSpPr>
          <p:cNvPr id="1239047" name="Text Box 7"/>
          <p:cNvSpPr txBox="1">
            <a:spLocks noChangeArrowheads="1"/>
          </p:cNvSpPr>
          <p:nvPr/>
        </p:nvSpPr>
        <p:spPr bwMode="auto">
          <a:xfrm>
            <a:off x="3276600" y="3551238"/>
            <a:ext cx="914400" cy="396875"/>
          </a:xfrm>
          <a:prstGeom prst="rect">
            <a:avLst/>
          </a:prstGeom>
          <a:solidFill>
            <a:schemeClr val="bg1"/>
          </a:solidFill>
          <a:ln w="9525">
            <a:noFill/>
            <a:miter lim="800000"/>
            <a:headEnd/>
            <a:tailEnd/>
          </a:ln>
          <a:effectLst/>
        </p:spPr>
        <p:txBody>
          <a:bodyPr>
            <a:spAutoFit/>
          </a:bodyPr>
          <a:lstStyle/>
          <a:p>
            <a:r>
              <a:rPr lang="en-US" sz="2000">
                <a:solidFill>
                  <a:schemeClr val="tx1"/>
                </a:solidFill>
              </a:rPr>
              <a:t>x</a:t>
            </a:r>
            <a:r>
              <a:rPr lang="en-US" sz="2000" baseline="-14000">
                <a:solidFill>
                  <a:schemeClr val="tx1"/>
                </a:solidFill>
              </a:rPr>
              <a:t>Bjorken</a:t>
            </a:r>
          </a:p>
        </p:txBody>
      </p:sp>
      <p:sp>
        <p:nvSpPr>
          <p:cNvPr id="1239048" name="Text Box 8"/>
          <p:cNvSpPr txBox="1">
            <a:spLocks noChangeArrowheads="1"/>
          </p:cNvSpPr>
          <p:nvPr/>
        </p:nvSpPr>
        <p:spPr bwMode="auto">
          <a:xfrm>
            <a:off x="3352800" y="5776913"/>
            <a:ext cx="914400" cy="396875"/>
          </a:xfrm>
          <a:prstGeom prst="rect">
            <a:avLst/>
          </a:prstGeom>
          <a:solidFill>
            <a:schemeClr val="bg1"/>
          </a:solidFill>
          <a:ln w="9525">
            <a:noFill/>
            <a:miter lim="800000"/>
            <a:headEnd/>
            <a:tailEnd/>
          </a:ln>
          <a:effectLst/>
        </p:spPr>
        <p:txBody>
          <a:bodyPr>
            <a:spAutoFit/>
          </a:bodyPr>
          <a:lstStyle/>
          <a:p>
            <a:r>
              <a:rPr lang="en-US" sz="2000">
                <a:solidFill>
                  <a:schemeClr val="tx1"/>
                </a:solidFill>
              </a:rPr>
              <a:t>x</a:t>
            </a:r>
            <a:r>
              <a:rPr lang="en-US" sz="2000" baseline="-14000">
                <a:solidFill>
                  <a:schemeClr val="tx1"/>
                </a:solidFill>
              </a:rPr>
              <a:t>Bjorken</a:t>
            </a:r>
          </a:p>
        </p:txBody>
      </p:sp>
      <p:sp>
        <p:nvSpPr>
          <p:cNvPr id="1239049" name="Text Box 9"/>
          <p:cNvSpPr txBox="1">
            <a:spLocks noChangeArrowheads="1"/>
          </p:cNvSpPr>
          <p:nvPr/>
        </p:nvSpPr>
        <p:spPr bwMode="auto">
          <a:xfrm>
            <a:off x="4038600" y="3505200"/>
            <a:ext cx="304800" cy="366713"/>
          </a:xfrm>
          <a:prstGeom prst="rect">
            <a:avLst/>
          </a:prstGeom>
          <a:solidFill>
            <a:schemeClr val="bg1"/>
          </a:solidFill>
          <a:ln w="9525">
            <a:noFill/>
            <a:miter lim="800000"/>
            <a:headEnd/>
            <a:tailEnd/>
          </a:ln>
          <a:effectLst/>
        </p:spPr>
        <p:txBody>
          <a:bodyPr>
            <a:spAutoFit/>
          </a:bodyPr>
          <a:lstStyle/>
          <a:p>
            <a:r>
              <a:rPr lang="en-US" sz="1800">
                <a:solidFill>
                  <a:schemeClr val="tx1"/>
                </a:solidFill>
              </a:rPr>
              <a:t>1</a:t>
            </a:r>
            <a:endParaRPr lang="en-US" sz="1800" baseline="-14000">
              <a:solidFill>
                <a:schemeClr val="tx1"/>
              </a:solidFill>
            </a:endParaRPr>
          </a:p>
        </p:txBody>
      </p:sp>
      <p:sp>
        <p:nvSpPr>
          <p:cNvPr id="1239050" name="Text Box 10"/>
          <p:cNvSpPr txBox="1">
            <a:spLocks noChangeArrowheads="1"/>
          </p:cNvSpPr>
          <p:nvPr/>
        </p:nvSpPr>
        <p:spPr bwMode="auto">
          <a:xfrm>
            <a:off x="7696200" y="5562600"/>
            <a:ext cx="914400" cy="396875"/>
          </a:xfrm>
          <a:prstGeom prst="rect">
            <a:avLst/>
          </a:prstGeom>
          <a:solidFill>
            <a:schemeClr val="bg1"/>
          </a:solidFill>
          <a:ln w="9525">
            <a:noFill/>
            <a:miter lim="800000"/>
            <a:headEnd/>
            <a:tailEnd/>
          </a:ln>
          <a:effectLst/>
        </p:spPr>
        <p:txBody>
          <a:bodyPr>
            <a:spAutoFit/>
          </a:bodyPr>
          <a:lstStyle/>
          <a:p>
            <a:r>
              <a:rPr lang="en-US" sz="2000">
                <a:solidFill>
                  <a:schemeClr val="tx1"/>
                </a:solidFill>
              </a:rPr>
              <a:t>x</a:t>
            </a:r>
            <a:r>
              <a:rPr lang="en-US" sz="2000" baseline="-14000">
                <a:solidFill>
                  <a:schemeClr val="tx1"/>
                </a:solidFill>
              </a:rPr>
              <a:t>Bjorken</a:t>
            </a:r>
          </a:p>
        </p:txBody>
      </p:sp>
      <p:sp>
        <p:nvSpPr>
          <p:cNvPr id="1239051" name="Text Box 11"/>
          <p:cNvSpPr txBox="1">
            <a:spLocks noChangeArrowheads="1"/>
          </p:cNvSpPr>
          <p:nvPr/>
        </p:nvSpPr>
        <p:spPr bwMode="auto">
          <a:xfrm>
            <a:off x="4191000" y="5715000"/>
            <a:ext cx="304800" cy="366713"/>
          </a:xfrm>
          <a:prstGeom prst="rect">
            <a:avLst/>
          </a:prstGeom>
          <a:solidFill>
            <a:schemeClr val="bg1"/>
          </a:solidFill>
          <a:ln w="9525">
            <a:noFill/>
            <a:miter lim="800000"/>
            <a:headEnd/>
            <a:tailEnd/>
          </a:ln>
          <a:effectLst/>
        </p:spPr>
        <p:txBody>
          <a:bodyPr>
            <a:spAutoFit/>
          </a:bodyPr>
          <a:lstStyle/>
          <a:p>
            <a:r>
              <a:rPr lang="en-US" sz="1800">
                <a:solidFill>
                  <a:schemeClr val="tx1"/>
                </a:solidFill>
              </a:rPr>
              <a:t>1</a:t>
            </a:r>
            <a:endParaRPr lang="en-US" sz="1800" baseline="-14000">
              <a:solidFill>
                <a:schemeClr val="tx1"/>
              </a:solidFill>
            </a:endParaRPr>
          </a:p>
        </p:txBody>
      </p:sp>
      <p:sp>
        <p:nvSpPr>
          <p:cNvPr id="1239052" name="Text Box 12"/>
          <p:cNvSpPr txBox="1">
            <a:spLocks noChangeArrowheads="1"/>
          </p:cNvSpPr>
          <p:nvPr/>
        </p:nvSpPr>
        <p:spPr bwMode="auto">
          <a:xfrm>
            <a:off x="8534400" y="5410200"/>
            <a:ext cx="304800" cy="366713"/>
          </a:xfrm>
          <a:prstGeom prst="rect">
            <a:avLst/>
          </a:prstGeom>
          <a:solidFill>
            <a:schemeClr val="bg1"/>
          </a:solidFill>
          <a:ln w="9525">
            <a:noFill/>
            <a:miter lim="800000"/>
            <a:headEnd/>
            <a:tailEnd/>
          </a:ln>
          <a:effectLst/>
        </p:spPr>
        <p:txBody>
          <a:bodyPr>
            <a:spAutoFit/>
          </a:bodyPr>
          <a:lstStyle/>
          <a:p>
            <a:r>
              <a:rPr lang="en-US" sz="1800">
                <a:solidFill>
                  <a:schemeClr val="tx1"/>
                </a:solidFill>
              </a:rPr>
              <a:t>1</a:t>
            </a:r>
            <a:endParaRPr lang="en-US" sz="1800" baseline="-14000">
              <a:solidFill>
                <a:schemeClr val="tx1"/>
              </a:solidFill>
            </a:endParaRPr>
          </a:p>
        </p:txBody>
      </p:sp>
      <p:sp>
        <p:nvSpPr>
          <p:cNvPr id="1239053" name="Text Box 13"/>
          <p:cNvSpPr txBox="1">
            <a:spLocks noChangeArrowheads="1"/>
          </p:cNvSpPr>
          <p:nvPr/>
        </p:nvSpPr>
        <p:spPr bwMode="auto">
          <a:xfrm>
            <a:off x="2971800" y="5715000"/>
            <a:ext cx="457200" cy="304800"/>
          </a:xfrm>
          <a:prstGeom prst="rect">
            <a:avLst/>
          </a:prstGeom>
          <a:solidFill>
            <a:schemeClr val="bg1"/>
          </a:solidFill>
          <a:ln w="9525">
            <a:noFill/>
            <a:miter lim="800000"/>
            <a:headEnd/>
            <a:tailEnd/>
          </a:ln>
          <a:effectLst/>
        </p:spPr>
        <p:txBody>
          <a:bodyPr>
            <a:spAutoFit/>
          </a:bodyPr>
          <a:lstStyle/>
          <a:p>
            <a:r>
              <a:rPr lang="en-US" sz="1400">
                <a:solidFill>
                  <a:schemeClr val="tx1"/>
                </a:solidFill>
              </a:rPr>
              <a:t>1/3</a:t>
            </a:r>
            <a:endParaRPr lang="en-US" sz="1400" baseline="-14000">
              <a:solidFill>
                <a:schemeClr val="tx1"/>
              </a:solidFill>
            </a:endParaRPr>
          </a:p>
        </p:txBody>
      </p:sp>
      <p:sp>
        <p:nvSpPr>
          <p:cNvPr id="1239054" name="Text Box 14"/>
          <p:cNvSpPr txBox="1">
            <a:spLocks noChangeArrowheads="1"/>
          </p:cNvSpPr>
          <p:nvPr/>
        </p:nvSpPr>
        <p:spPr bwMode="auto">
          <a:xfrm>
            <a:off x="7467600" y="5410200"/>
            <a:ext cx="457200" cy="304800"/>
          </a:xfrm>
          <a:prstGeom prst="rect">
            <a:avLst/>
          </a:prstGeom>
          <a:solidFill>
            <a:schemeClr val="bg1"/>
          </a:solidFill>
          <a:ln w="9525">
            <a:noFill/>
            <a:miter lim="800000"/>
            <a:headEnd/>
            <a:tailEnd/>
          </a:ln>
          <a:effectLst/>
        </p:spPr>
        <p:txBody>
          <a:bodyPr>
            <a:spAutoFit/>
          </a:bodyPr>
          <a:lstStyle/>
          <a:p>
            <a:r>
              <a:rPr lang="en-US" sz="1400">
                <a:solidFill>
                  <a:schemeClr val="tx1"/>
                </a:solidFill>
              </a:rPr>
              <a:t>1/3</a:t>
            </a:r>
            <a:endParaRPr lang="en-US" sz="1400" baseline="-14000">
              <a:solidFill>
                <a:schemeClr val="tx1"/>
              </a:solidFill>
            </a:endParaRPr>
          </a:p>
        </p:txBody>
      </p:sp>
      <p:sp>
        <p:nvSpPr>
          <p:cNvPr id="1239055" name="Text Box 15"/>
          <p:cNvSpPr txBox="1">
            <a:spLocks noChangeArrowheads="1"/>
          </p:cNvSpPr>
          <p:nvPr/>
        </p:nvSpPr>
        <p:spPr bwMode="auto">
          <a:xfrm>
            <a:off x="7800975" y="3581400"/>
            <a:ext cx="914400" cy="396875"/>
          </a:xfrm>
          <a:prstGeom prst="rect">
            <a:avLst/>
          </a:prstGeom>
          <a:solidFill>
            <a:schemeClr val="bg1"/>
          </a:solidFill>
          <a:ln w="9525">
            <a:noFill/>
            <a:miter lim="800000"/>
            <a:headEnd/>
            <a:tailEnd/>
          </a:ln>
          <a:effectLst/>
        </p:spPr>
        <p:txBody>
          <a:bodyPr>
            <a:spAutoFit/>
          </a:bodyPr>
          <a:lstStyle/>
          <a:p>
            <a:r>
              <a:rPr lang="en-US" sz="2000" dirty="0" err="1">
                <a:solidFill>
                  <a:schemeClr val="tx1"/>
                </a:solidFill>
              </a:rPr>
              <a:t>x</a:t>
            </a:r>
            <a:r>
              <a:rPr lang="en-US" sz="2000" baseline="-14000" dirty="0" err="1">
                <a:solidFill>
                  <a:schemeClr val="tx1"/>
                </a:solidFill>
              </a:rPr>
              <a:t>Bjorken</a:t>
            </a:r>
            <a:endParaRPr lang="en-US" sz="2000" baseline="-14000" dirty="0">
              <a:solidFill>
                <a:schemeClr val="tx1"/>
              </a:solidFill>
            </a:endParaRPr>
          </a:p>
        </p:txBody>
      </p:sp>
      <p:sp>
        <p:nvSpPr>
          <p:cNvPr id="1239056" name="Text Box 16"/>
          <p:cNvSpPr txBox="1">
            <a:spLocks noChangeArrowheads="1"/>
          </p:cNvSpPr>
          <p:nvPr/>
        </p:nvSpPr>
        <p:spPr bwMode="auto">
          <a:xfrm>
            <a:off x="7543800" y="3429000"/>
            <a:ext cx="457200" cy="304800"/>
          </a:xfrm>
          <a:prstGeom prst="rect">
            <a:avLst/>
          </a:prstGeom>
          <a:solidFill>
            <a:schemeClr val="bg1"/>
          </a:solidFill>
          <a:ln w="9525">
            <a:noFill/>
            <a:miter lim="800000"/>
            <a:headEnd/>
            <a:tailEnd/>
          </a:ln>
          <a:effectLst/>
        </p:spPr>
        <p:txBody>
          <a:bodyPr>
            <a:spAutoFit/>
          </a:bodyPr>
          <a:lstStyle/>
          <a:p>
            <a:r>
              <a:rPr lang="en-US" sz="1400">
                <a:solidFill>
                  <a:schemeClr val="tx1"/>
                </a:solidFill>
              </a:rPr>
              <a:t>1/3</a:t>
            </a:r>
            <a:endParaRPr lang="en-US" sz="1400" baseline="-14000">
              <a:solidFill>
                <a:schemeClr val="tx1"/>
              </a:solidFill>
            </a:endParaRPr>
          </a:p>
        </p:txBody>
      </p:sp>
      <p:sp>
        <p:nvSpPr>
          <p:cNvPr id="1239057" name="Text Box 17"/>
          <p:cNvSpPr txBox="1">
            <a:spLocks noChangeArrowheads="1"/>
          </p:cNvSpPr>
          <p:nvPr/>
        </p:nvSpPr>
        <p:spPr bwMode="auto">
          <a:xfrm>
            <a:off x="8534400" y="3429000"/>
            <a:ext cx="304800" cy="366713"/>
          </a:xfrm>
          <a:prstGeom prst="rect">
            <a:avLst/>
          </a:prstGeom>
          <a:solidFill>
            <a:schemeClr val="bg1"/>
          </a:solidFill>
          <a:ln w="9525">
            <a:noFill/>
            <a:miter lim="800000"/>
            <a:headEnd/>
            <a:tailEnd/>
          </a:ln>
          <a:effectLst/>
        </p:spPr>
        <p:txBody>
          <a:bodyPr>
            <a:spAutoFit/>
          </a:bodyPr>
          <a:lstStyle/>
          <a:p>
            <a:r>
              <a:rPr lang="en-US" sz="1800">
                <a:solidFill>
                  <a:schemeClr val="tx1"/>
                </a:solidFill>
              </a:rPr>
              <a:t>1</a:t>
            </a:r>
            <a:endParaRPr lang="en-US" sz="1800" baseline="-14000">
              <a:solidFill>
                <a:schemeClr val="tx1"/>
              </a:solidFill>
            </a:endParaRPr>
          </a:p>
        </p:txBody>
      </p:sp>
      <p:sp>
        <p:nvSpPr>
          <p:cNvPr id="1239058" name="Text Box 18"/>
          <p:cNvSpPr txBox="1">
            <a:spLocks noChangeArrowheads="1"/>
          </p:cNvSpPr>
          <p:nvPr/>
        </p:nvSpPr>
        <p:spPr bwMode="auto">
          <a:xfrm>
            <a:off x="7972425" y="4329113"/>
            <a:ext cx="850900" cy="336550"/>
          </a:xfrm>
          <a:prstGeom prst="rect">
            <a:avLst/>
          </a:prstGeom>
          <a:solidFill>
            <a:schemeClr val="bg1"/>
          </a:solidFill>
          <a:ln w="9525">
            <a:noFill/>
            <a:miter lim="800000"/>
            <a:headEnd/>
            <a:tailEnd/>
          </a:ln>
          <a:effectLst/>
        </p:spPr>
        <p:txBody>
          <a:bodyPr wrap="none">
            <a:spAutoFit/>
          </a:bodyPr>
          <a:lstStyle/>
          <a:p>
            <a:r>
              <a:rPr lang="en-US" sz="1600">
                <a:solidFill>
                  <a:schemeClr val="tx1"/>
                </a:solidFill>
              </a:rPr>
              <a:t>Valence</a:t>
            </a:r>
          </a:p>
        </p:txBody>
      </p:sp>
      <p:sp>
        <p:nvSpPr>
          <p:cNvPr id="1239059" name="Text Box 19"/>
          <p:cNvSpPr txBox="1">
            <a:spLocks noChangeArrowheads="1"/>
          </p:cNvSpPr>
          <p:nvPr/>
        </p:nvSpPr>
        <p:spPr bwMode="auto">
          <a:xfrm>
            <a:off x="7289800" y="3854450"/>
            <a:ext cx="477838" cy="336550"/>
          </a:xfrm>
          <a:prstGeom prst="rect">
            <a:avLst/>
          </a:prstGeom>
          <a:solidFill>
            <a:schemeClr val="bg1"/>
          </a:solidFill>
          <a:ln w="9525">
            <a:noFill/>
            <a:miter lim="800000"/>
            <a:headEnd/>
            <a:tailEnd/>
          </a:ln>
          <a:effectLst/>
        </p:spPr>
        <p:txBody>
          <a:bodyPr wrap="none">
            <a:spAutoFit/>
          </a:bodyPr>
          <a:lstStyle/>
          <a:p>
            <a:r>
              <a:rPr lang="en-US" sz="1600">
                <a:solidFill>
                  <a:schemeClr val="tx1"/>
                </a:solidFill>
              </a:rPr>
              <a:t>Sea</a:t>
            </a:r>
          </a:p>
        </p:txBody>
      </p:sp>
      <p:sp>
        <p:nvSpPr>
          <p:cNvPr id="1239060" name="Rectangle 20"/>
          <p:cNvSpPr>
            <a:spLocks noChangeArrowheads="1"/>
          </p:cNvSpPr>
          <p:nvPr/>
        </p:nvSpPr>
        <p:spPr bwMode="auto">
          <a:xfrm>
            <a:off x="7696200" y="3962400"/>
            <a:ext cx="381000" cy="152400"/>
          </a:xfrm>
          <a:prstGeom prst="rect">
            <a:avLst/>
          </a:prstGeom>
          <a:solidFill>
            <a:schemeClr val="bg1"/>
          </a:solidFill>
          <a:ln w="9525">
            <a:noFill/>
            <a:miter lim="800000"/>
            <a:headEnd/>
            <a:tailEnd/>
          </a:ln>
          <a:effectLst/>
        </p:spPr>
        <p:txBody>
          <a:bodyPr wrap="none" anchor="ctr"/>
          <a:lstStyle/>
          <a:p>
            <a:endParaRPr lang="en-US"/>
          </a:p>
        </p:txBody>
      </p:sp>
      <p:sp>
        <p:nvSpPr>
          <p:cNvPr id="1239061" name="Text Box 21"/>
          <p:cNvSpPr txBox="1">
            <a:spLocks noChangeArrowheads="1"/>
          </p:cNvSpPr>
          <p:nvPr/>
        </p:nvSpPr>
        <p:spPr bwMode="auto">
          <a:xfrm>
            <a:off x="276225" y="2400300"/>
            <a:ext cx="1619250" cy="366713"/>
          </a:xfrm>
          <a:prstGeom prst="rect">
            <a:avLst/>
          </a:prstGeom>
          <a:solidFill>
            <a:schemeClr val="bg1"/>
          </a:solidFill>
          <a:ln w="9525">
            <a:noFill/>
            <a:miter lim="800000"/>
            <a:headEnd/>
            <a:tailEnd/>
          </a:ln>
          <a:effectLst/>
        </p:spPr>
        <p:txBody>
          <a:bodyPr wrap="none">
            <a:spAutoFit/>
          </a:bodyPr>
          <a:lstStyle/>
          <a:p>
            <a:r>
              <a:rPr lang="en-US" sz="1800">
                <a:solidFill>
                  <a:schemeClr val="tx1"/>
                </a:solidFill>
              </a:rPr>
              <a:t>A point particle</a:t>
            </a:r>
          </a:p>
        </p:txBody>
      </p:sp>
      <p:sp>
        <p:nvSpPr>
          <p:cNvPr id="1239062" name="Text Box 22"/>
          <p:cNvSpPr txBox="1">
            <a:spLocks noChangeArrowheads="1"/>
          </p:cNvSpPr>
          <p:nvPr/>
        </p:nvSpPr>
        <p:spPr bwMode="auto">
          <a:xfrm>
            <a:off x="260350" y="4176713"/>
            <a:ext cx="1720850" cy="366712"/>
          </a:xfrm>
          <a:prstGeom prst="rect">
            <a:avLst/>
          </a:prstGeom>
          <a:solidFill>
            <a:schemeClr val="bg1"/>
          </a:solidFill>
          <a:ln w="9525">
            <a:noFill/>
            <a:miter lim="800000"/>
            <a:headEnd/>
            <a:tailEnd/>
          </a:ln>
          <a:effectLst/>
        </p:spPr>
        <p:txBody>
          <a:bodyPr wrap="none">
            <a:spAutoFit/>
          </a:bodyPr>
          <a:lstStyle/>
          <a:p>
            <a:r>
              <a:rPr lang="en-US" sz="1800">
                <a:solidFill>
                  <a:schemeClr val="tx1"/>
                </a:solidFill>
              </a:rPr>
              <a:t>3 valence quarks</a:t>
            </a:r>
          </a:p>
        </p:txBody>
      </p:sp>
      <p:sp>
        <p:nvSpPr>
          <p:cNvPr id="1239063" name="Text Box 23"/>
          <p:cNvSpPr txBox="1">
            <a:spLocks noChangeArrowheads="1"/>
          </p:cNvSpPr>
          <p:nvPr/>
        </p:nvSpPr>
        <p:spPr bwMode="auto">
          <a:xfrm>
            <a:off x="4660900" y="2009775"/>
            <a:ext cx="2349500" cy="366713"/>
          </a:xfrm>
          <a:prstGeom prst="rect">
            <a:avLst/>
          </a:prstGeom>
          <a:solidFill>
            <a:schemeClr val="bg1"/>
          </a:solidFill>
          <a:ln w="9525">
            <a:noFill/>
            <a:miter lim="800000"/>
            <a:headEnd/>
            <a:tailEnd/>
          </a:ln>
          <a:effectLst/>
        </p:spPr>
        <p:txBody>
          <a:bodyPr wrap="none">
            <a:spAutoFit/>
          </a:bodyPr>
          <a:lstStyle/>
          <a:p>
            <a:r>
              <a:rPr lang="en-US" sz="1800">
                <a:solidFill>
                  <a:schemeClr val="tx1"/>
                </a:solidFill>
              </a:rPr>
              <a:t>3 bound valence quarks</a:t>
            </a:r>
          </a:p>
        </p:txBody>
      </p:sp>
      <p:sp>
        <p:nvSpPr>
          <p:cNvPr id="1239065" name="Text Box 25"/>
          <p:cNvSpPr txBox="1">
            <a:spLocks noChangeArrowheads="1"/>
          </p:cNvSpPr>
          <p:nvPr/>
        </p:nvSpPr>
        <p:spPr bwMode="auto">
          <a:xfrm>
            <a:off x="6205538" y="5535613"/>
            <a:ext cx="731837" cy="304800"/>
          </a:xfrm>
          <a:prstGeom prst="rect">
            <a:avLst/>
          </a:prstGeom>
          <a:solidFill>
            <a:schemeClr val="bg1"/>
          </a:solidFill>
          <a:ln w="9525">
            <a:noFill/>
            <a:miter lim="800000"/>
            <a:headEnd/>
            <a:tailEnd/>
          </a:ln>
          <a:effectLst/>
        </p:spPr>
        <p:txBody>
          <a:bodyPr wrap="none">
            <a:spAutoFit/>
          </a:bodyPr>
          <a:lstStyle/>
          <a:p>
            <a:r>
              <a:rPr lang="en-US" sz="1400">
                <a:solidFill>
                  <a:schemeClr val="tx1"/>
                </a:solidFill>
              </a:rPr>
              <a:t>Small x</a:t>
            </a:r>
          </a:p>
        </p:txBody>
      </p:sp>
      <p:sp>
        <p:nvSpPr>
          <p:cNvPr id="1239066" name="Text Box 26"/>
          <p:cNvSpPr txBox="1">
            <a:spLocks noChangeArrowheads="1"/>
          </p:cNvSpPr>
          <p:nvPr/>
        </p:nvSpPr>
        <p:spPr bwMode="auto">
          <a:xfrm>
            <a:off x="787400" y="1066800"/>
            <a:ext cx="7219220" cy="769441"/>
          </a:xfrm>
          <a:prstGeom prst="rect">
            <a:avLst/>
          </a:prstGeom>
          <a:noFill/>
          <a:ln w="9525">
            <a:noFill/>
            <a:miter lim="800000"/>
            <a:headEnd/>
            <a:tailEnd/>
          </a:ln>
          <a:effectLst/>
        </p:spPr>
        <p:txBody>
          <a:bodyPr wrap="none">
            <a:spAutoFit/>
          </a:bodyPr>
          <a:lstStyle/>
          <a:p>
            <a:r>
              <a:rPr lang="en-US" sz="2200" dirty="0">
                <a:solidFill>
                  <a:srgbClr val="FFFFCC"/>
                </a:solidFill>
              </a:rPr>
              <a:t>What momentum fraction would the scattering particle carry </a:t>
            </a:r>
          </a:p>
          <a:p>
            <a:r>
              <a:rPr lang="en-US" sz="2200" dirty="0">
                <a:solidFill>
                  <a:srgbClr val="FFFFCC"/>
                </a:solidFill>
              </a:rPr>
              <a:t>if the proton were made of …</a:t>
            </a:r>
          </a:p>
        </p:txBody>
      </p:sp>
      <p:sp>
        <p:nvSpPr>
          <p:cNvPr id="1239068" name="Rectangle 28"/>
          <p:cNvSpPr>
            <a:spLocks noChangeArrowheads="1"/>
          </p:cNvSpPr>
          <p:nvPr/>
        </p:nvSpPr>
        <p:spPr bwMode="auto">
          <a:xfrm>
            <a:off x="7216775" y="4267200"/>
            <a:ext cx="457200" cy="1096963"/>
          </a:xfrm>
          <a:prstGeom prst="rect">
            <a:avLst/>
          </a:prstGeom>
          <a:solidFill>
            <a:schemeClr val="bg1"/>
          </a:solidFill>
          <a:ln w="9525">
            <a:noFill/>
            <a:miter lim="800000"/>
            <a:headEnd/>
            <a:tailEnd/>
          </a:ln>
          <a:effectLst/>
        </p:spPr>
        <p:txBody>
          <a:bodyPr wrap="none" anchor="ctr"/>
          <a:lstStyle/>
          <a:p>
            <a:endParaRPr lang="en-US"/>
          </a:p>
        </p:txBody>
      </p:sp>
      <p:sp>
        <p:nvSpPr>
          <p:cNvPr id="31" name="Rectangle 30"/>
          <p:cNvSpPr/>
          <p:nvPr/>
        </p:nvSpPr>
        <p:spPr>
          <a:xfrm>
            <a:off x="4876800" y="3795932"/>
            <a:ext cx="990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9064" name="Text Box 24"/>
          <p:cNvSpPr txBox="1">
            <a:spLocks noChangeArrowheads="1"/>
          </p:cNvSpPr>
          <p:nvPr/>
        </p:nvSpPr>
        <p:spPr bwMode="auto">
          <a:xfrm>
            <a:off x="4670645" y="3575447"/>
            <a:ext cx="2970237" cy="615553"/>
          </a:xfrm>
          <a:prstGeom prst="rect">
            <a:avLst/>
          </a:prstGeom>
          <a:noFill/>
          <a:ln w="9525">
            <a:noFill/>
            <a:miter lim="800000"/>
            <a:headEnd/>
            <a:tailEnd/>
          </a:ln>
          <a:effectLst/>
        </p:spPr>
        <p:txBody>
          <a:bodyPr wrap="none">
            <a:spAutoFit/>
          </a:bodyPr>
          <a:lstStyle/>
          <a:p>
            <a:r>
              <a:rPr lang="en-US" sz="1700" dirty="0">
                <a:solidFill>
                  <a:schemeClr val="tx1"/>
                </a:solidFill>
              </a:rPr>
              <a:t>3 bound valence quarks </a:t>
            </a:r>
            <a:r>
              <a:rPr lang="en-US" sz="1700" dirty="0" smtClean="0">
                <a:solidFill>
                  <a:schemeClr val="tx1"/>
                </a:solidFill>
              </a:rPr>
              <a:t>+ some</a:t>
            </a:r>
            <a:endParaRPr lang="en-US" sz="1700" dirty="0">
              <a:solidFill>
                <a:schemeClr val="tx1"/>
              </a:solidFill>
            </a:endParaRPr>
          </a:p>
          <a:p>
            <a:r>
              <a:rPr lang="en-US" sz="1700" dirty="0" smtClean="0">
                <a:solidFill>
                  <a:schemeClr val="tx1"/>
                </a:solidFill>
              </a:rPr>
              <a:t>low-momentum </a:t>
            </a:r>
            <a:r>
              <a:rPr lang="en-US" sz="1700" dirty="0">
                <a:solidFill>
                  <a:schemeClr val="tx1"/>
                </a:solidFill>
              </a:rPr>
              <a:t>sea quarks</a:t>
            </a:r>
          </a:p>
        </p:txBody>
      </p:sp>
    </p:spTree>
    <p:extLst>
      <p:ext uri="{BB962C8B-B14F-4D97-AF65-F5344CB8AC3E}">
        <p14:creationId xmlns:p14="http://schemas.microsoft.com/office/powerpoint/2010/main" val="1004795696"/>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C. Aidala, Wayne State, January 30, 2013</a:t>
            </a:r>
            <a:endParaRPr lang="en-US" dirty="0"/>
          </a:p>
        </p:txBody>
      </p:sp>
      <p:sp>
        <p:nvSpPr>
          <p:cNvPr id="8" name="Slide Number Placeholder 5"/>
          <p:cNvSpPr>
            <a:spLocks noGrp="1"/>
          </p:cNvSpPr>
          <p:nvPr>
            <p:ph type="sldNum" sz="quarter" idx="12"/>
          </p:nvPr>
        </p:nvSpPr>
        <p:spPr/>
        <p:txBody>
          <a:bodyPr/>
          <a:lstStyle/>
          <a:p>
            <a:fld id="{D2662D2A-E6DA-44A1-8C8C-22188D3A414B}" type="slidenum">
              <a:rPr lang="en-US"/>
              <a:pPr/>
              <a:t>60</a:t>
            </a:fld>
            <a:endParaRPr lang="en-US"/>
          </a:p>
        </p:txBody>
      </p:sp>
      <p:sp>
        <p:nvSpPr>
          <p:cNvPr id="1268738" name="Rectangle 2"/>
          <p:cNvSpPr>
            <a:spLocks noGrp="1" noChangeArrowheads="1"/>
          </p:cNvSpPr>
          <p:nvPr>
            <p:ph type="title"/>
          </p:nvPr>
        </p:nvSpPr>
        <p:spPr/>
        <p:txBody>
          <a:bodyPr/>
          <a:lstStyle/>
          <a:p>
            <a:r>
              <a:rPr lang="en-US" sz="4000" dirty="0"/>
              <a:t> </a:t>
            </a:r>
            <a:r>
              <a:rPr lang="en-US" sz="4000" dirty="0" smtClean="0"/>
              <a:t>Sampling the Integral of </a:t>
            </a:r>
            <a:r>
              <a:rPr lang="en-US" sz="4000" dirty="0" smtClean="0">
                <a:latin typeface="Symbol" pitchFamily="18" charset="2"/>
              </a:rPr>
              <a:t>D</a:t>
            </a:r>
            <a:r>
              <a:rPr lang="en-US" sz="4000" dirty="0" smtClean="0"/>
              <a:t>G:</a:t>
            </a:r>
            <a:br>
              <a:rPr lang="en-US" sz="4000" dirty="0" smtClean="0"/>
            </a:br>
            <a:r>
              <a:rPr lang="en-US" sz="4000" dirty="0" smtClean="0">
                <a:latin typeface="Symbol" pitchFamily="18" charset="2"/>
              </a:rPr>
              <a:t>p</a:t>
            </a:r>
            <a:r>
              <a:rPr lang="en-US" sz="4000" baseline="30000" dirty="0" smtClean="0"/>
              <a:t>0</a:t>
            </a:r>
            <a:r>
              <a:rPr lang="en-US" sz="4000" dirty="0" smtClean="0"/>
              <a:t> </a:t>
            </a:r>
            <a:r>
              <a:rPr lang="en-US" sz="4000" dirty="0" err="1"/>
              <a:t>p</a:t>
            </a:r>
            <a:r>
              <a:rPr lang="en-US" sz="4000" baseline="-18000" dirty="0" err="1"/>
              <a:t>T</a:t>
            </a:r>
            <a:r>
              <a:rPr lang="en-US" sz="4000" dirty="0"/>
              <a:t> vs. </a:t>
            </a:r>
            <a:r>
              <a:rPr lang="en-US" sz="4000" dirty="0" err="1"/>
              <a:t>x</a:t>
            </a:r>
            <a:r>
              <a:rPr lang="en-US" sz="4000" baseline="-25000" dirty="0" err="1"/>
              <a:t>gluon</a:t>
            </a:r>
            <a:r>
              <a:rPr lang="en-US" sz="4000" b="1" baseline="-25000" dirty="0"/>
              <a:t> </a:t>
            </a:r>
            <a:endParaRPr lang="en-US" sz="4000" b="1" baseline="-25000" dirty="0">
              <a:ea typeface="Arial Unicode MS" pitchFamily="34" charset="-128"/>
              <a:cs typeface="Arial Unicode MS" pitchFamily="34" charset="-128"/>
            </a:endParaRPr>
          </a:p>
        </p:txBody>
      </p:sp>
      <p:pic>
        <p:nvPicPr>
          <p:cNvPr id="1268744" name="Picture 8"/>
          <p:cNvPicPr>
            <a:picLocks noChangeAspect="1" noChangeArrowheads="1"/>
          </p:cNvPicPr>
          <p:nvPr/>
        </p:nvPicPr>
        <p:blipFill>
          <a:blip r:embed="rId3" cstate="print"/>
          <a:srcRect/>
          <a:stretch>
            <a:fillRect/>
          </a:stretch>
        </p:blipFill>
        <p:spPr bwMode="auto">
          <a:xfrm>
            <a:off x="3452567" y="1371600"/>
            <a:ext cx="5462833" cy="4648200"/>
          </a:xfrm>
          <a:prstGeom prst="rect">
            <a:avLst/>
          </a:prstGeom>
          <a:noFill/>
          <a:ln w="9525">
            <a:noFill/>
            <a:miter lim="800000"/>
            <a:headEnd/>
            <a:tailEnd/>
          </a:ln>
          <a:effectLst/>
        </p:spPr>
      </p:pic>
      <p:sp>
        <p:nvSpPr>
          <p:cNvPr id="1268747" name="Text Box 11"/>
          <p:cNvSpPr txBox="1">
            <a:spLocks noChangeArrowheads="1"/>
          </p:cNvSpPr>
          <p:nvPr/>
        </p:nvSpPr>
        <p:spPr bwMode="auto">
          <a:xfrm>
            <a:off x="252412" y="5326559"/>
            <a:ext cx="3252788" cy="707886"/>
          </a:xfrm>
          <a:prstGeom prst="rect">
            <a:avLst/>
          </a:prstGeom>
          <a:noFill/>
          <a:ln w="9525">
            <a:noFill/>
            <a:miter lim="800000"/>
            <a:headEnd/>
            <a:tailEnd/>
          </a:ln>
          <a:effectLst/>
        </p:spPr>
        <p:txBody>
          <a:bodyPr>
            <a:spAutoFit/>
          </a:bodyPr>
          <a:lstStyle/>
          <a:p>
            <a:r>
              <a:rPr lang="en-US" sz="2000" dirty="0"/>
              <a:t>Based on simulation using NLO </a:t>
            </a:r>
            <a:r>
              <a:rPr lang="en-US" sz="2000" dirty="0" err="1"/>
              <a:t>pQCD</a:t>
            </a:r>
            <a:r>
              <a:rPr lang="en-US" sz="2000" dirty="0"/>
              <a:t> as input</a:t>
            </a:r>
          </a:p>
        </p:txBody>
      </p:sp>
      <p:sp>
        <p:nvSpPr>
          <p:cNvPr id="9" name="TextBox 8"/>
          <p:cNvSpPr txBox="1"/>
          <p:nvPr/>
        </p:nvSpPr>
        <p:spPr>
          <a:xfrm>
            <a:off x="0" y="1447800"/>
            <a:ext cx="3276600" cy="2893100"/>
          </a:xfrm>
          <a:prstGeom prst="rect">
            <a:avLst/>
          </a:prstGeom>
          <a:noFill/>
        </p:spPr>
        <p:txBody>
          <a:bodyPr wrap="square" rtlCol="0">
            <a:spAutoFit/>
          </a:bodyPr>
          <a:lstStyle/>
          <a:p>
            <a:r>
              <a:rPr lang="en-US" sz="2600" dirty="0" smtClean="0"/>
              <a:t>Inclusive asymmetry measurements in </a:t>
            </a:r>
            <a:r>
              <a:rPr lang="en-US" sz="2600" dirty="0" err="1" smtClean="0"/>
              <a:t>p+p</a:t>
            </a:r>
            <a:r>
              <a:rPr lang="en-US" sz="2600" dirty="0" smtClean="0"/>
              <a:t> collisions sample from wide bins in </a:t>
            </a:r>
            <a:r>
              <a:rPr lang="en-US" sz="2600" i="1" dirty="0" smtClean="0"/>
              <a:t>x</a:t>
            </a:r>
            <a:r>
              <a:rPr lang="en-US" sz="2600" dirty="0" smtClean="0"/>
              <a:t>—sensitive to (truncated) integral of </a:t>
            </a:r>
            <a:r>
              <a:rPr lang="en-US" sz="2600" dirty="0" smtClean="0">
                <a:latin typeface="Symbol" pitchFamily="18" charset="2"/>
              </a:rPr>
              <a:t>D</a:t>
            </a:r>
            <a:r>
              <a:rPr lang="en-US" sz="2600" dirty="0" smtClean="0"/>
              <a:t>G, not to functional form vs. </a:t>
            </a:r>
            <a:r>
              <a:rPr lang="en-US" sz="2600" i="1" dirty="0" smtClean="0"/>
              <a:t>x</a:t>
            </a:r>
            <a:endParaRPr lang="en-US" sz="2600" i="1" dirty="0"/>
          </a:p>
        </p:txBody>
      </p:sp>
      <p:sp>
        <p:nvSpPr>
          <p:cNvPr id="10" name="Text Box 3"/>
          <p:cNvSpPr txBox="1">
            <a:spLocks noChangeArrowheads="1"/>
          </p:cNvSpPr>
          <p:nvPr/>
        </p:nvSpPr>
        <p:spPr bwMode="auto">
          <a:xfrm>
            <a:off x="4672040" y="6019800"/>
            <a:ext cx="2997103" cy="430887"/>
          </a:xfrm>
          <a:prstGeom prst="rect">
            <a:avLst/>
          </a:prstGeom>
          <a:noFill/>
          <a:ln w="9525">
            <a:noFill/>
            <a:miter lim="800000"/>
            <a:headEnd/>
            <a:tailEnd/>
          </a:ln>
          <a:effectLst/>
        </p:spPr>
        <p:txBody>
          <a:bodyPr wrap="none">
            <a:spAutoFit/>
          </a:bodyPr>
          <a:lstStyle/>
          <a:p>
            <a:r>
              <a:rPr lang="en-US" sz="2200" dirty="0" smtClean="0"/>
              <a:t>PRL 103, 012003 (2009)</a:t>
            </a:r>
            <a:endParaRPr lang="en-US" sz="2200" dirty="0"/>
          </a:p>
        </p:txBody>
      </p:sp>
    </p:spTree>
    <p:extLst>
      <p:ext uri="{BB962C8B-B14F-4D97-AF65-F5344CB8AC3E}">
        <p14:creationId xmlns:p14="http://schemas.microsoft.com/office/powerpoint/2010/main" val="39616209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3378" name="Picture 2"/>
          <p:cNvPicPr>
            <a:picLocks noChangeAspect="1" noChangeArrowheads="1"/>
          </p:cNvPicPr>
          <p:nvPr/>
        </p:nvPicPr>
        <p:blipFill>
          <a:blip r:embed="rId3" cstate="print"/>
          <a:srcRect/>
          <a:stretch>
            <a:fillRect/>
          </a:stretch>
        </p:blipFill>
        <p:spPr bwMode="auto">
          <a:xfrm>
            <a:off x="381000" y="1066800"/>
            <a:ext cx="4429512" cy="4572000"/>
          </a:xfrm>
          <a:prstGeom prst="rect">
            <a:avLst/>
          </a:prstGeom>
          <a:noFill/>
          <a:ln w="9525">
            <a:noFill/>
            <a:miter lim="800000"/>
            <a:headEnd/>
            <a:tailEnd/>
          </a:ln>
        </p:spPr>
      </p:pic>
      <p:sp>
        <p:nvSpPr>
          <p:cNvPr id="13" name="Title 12"/>
          <p:cNvSpPr>
            <a:spLocks noGrp="1"/>
          </p:cNvSpPr>
          <p:nvPr>
            <p:ph type="title"/>
          </p:nvPr>
        </p:nvSpPr>
        <p:spPr/>
        <p:txBody>
          <a:bodyPr/>
          <a:lstStyle/>
          <a:p>
            <a:r>
              <a:rPr lang="en-US" dirty="0" smtClean="0"/>
              <a:t>Final W Results from 2009 Data</a:t>
            </a:r>
            <a:endParaRPr lang="en-US" dirty="0"/>
          </a:p>
        </p:txBody>
      </p:sp>
      <p:sp>
        <p:nvSpPr>
          <p:cNvPr id="5" name="Footer Placeholder 4"/>
          <p:cNvSpPr>
            <a:spLocks noGrp="1"/>
          </p:cNvSpPr>
          <p:nvPr>
            <p:ph type="ftr" sz="quarter" idx="11"/>
          </p:nvPr>
        </p:nvSpPr>
        <p:spPr/>
        <p:txBody>
          <a:bodyPr/>
          <a:lstStyle/>
          <a:p>
            <a:r>
              <a:rPr lang="en-US" smtClean="0"/>
              <a:t>C. Aidala, Wayne State, January 30, 2013</a:t>
            </a:r>
            <a:endParaRPr lang="en-US"/>
          </a:p>
        </p:txBody>
      </p:sp>
      <p:sp>
        <p:nvSpPr>
          <p:cNvPr id="6" name="Slide Number Placeholder 5"/>
          <p:cNvSpPr>
            <a:spLocks noGrp="1"/>
          </p:cNvSpPr>
          <p:nvPr>
            <p:ph type="sldNum" sz="quarter" idx="12"/>
          </p:nvPr>
        </p:nvSpPr>
        <p:spPr/>
        <p:txBody>
          <a:bodyPr/>
          <a:lstStyle/>
          <a:p>
            <a:fld id="{DBCAA7B0-FB55-442B-B730-0F02697EC4DB}" type="slidenum">
              <a:rPr lang="en-US" smtClean="0"/>
              <a:pPr/>
              <a:t>61</a:t>
            </a:fld>
            <a:endParaRPr lang="en-US"/>
          </a:p>
        </p:txBody>
      </p:sp>
      <p:pic>
        <p:nvPicPr>
          <p:cNvPr id="1893377" name="Picture 1"/>
          <p:cNvPicPr>
            <a:picLocks noChangeAspect="1" noChangeArrowheads="1"/>
          </p:cNvPicPr>
          <p:nvPr/>
        </p:nvPicPr>
        <p:blipFill>
          <a:blip r:embed="rId4" cstate="print"/>
          <a:srcRect/>
          <a:stretch>
            <a:fillRect/>
          </a:stretch>
        </p:blipFill>
        <p:spPr bwMode="auto">
          <a:xfrm>
            <a:off x="381000" y="1066800"/>
            <a:ext cx="4343400" cy="4519782"/>
          </a:xfrm>
          <a:prstGeom prst="rect">
            <a:avLst/>
          </a:prstGeom>
          <a:noFill/>
          <a:ln w="9525">
            <a:noFill/>
            <a:miter lim="800000"/>
            <a:headEnd/>
            <a:tailEnd/>
          </a:ln>
        </p:spPr>
      </p:pic>
      <p:sp>
        <p:nvSpPr>
          <p:cNvPr id="9" name="TextBox 8"/>
          <p:cNvSpPr txBox="1"/>
          <p:nvPr/>
        </p:nvSpPr>
        <p:spPr>
          <a:xfrm>
            <a:off x="838200" y="5638800"/>
            <a:ext cx="3202544" cy="461665"/>
          </a:xfrm>
          <a:prstGeom prst="rect">
            <a:avLst/>
          </a:prstGeom>
          <a:noFill/>
        </p:spPr>
        <p:txBody>
          <a:bodyPr wrap="none" rtlCol="0">
            <a:spAutoFit/>
          </a:bodyPr>
          <a:lstStyle/>
          <a:p>
            <a:r>
              <a:rPr lang="en-US" dirty="0" smtClean="0"/>
              <a:t>STAR: arXiv:1009.0326</a:t>
            </a:r>
            <a:endParaRPr lang="en-US" dirty="0"/>
          </a:p>
        </p:txBody>
      </p:sp>
      <p:sp>
        <p:nvSpPr>
          <p:cNvPr id="10" name="TextBox 9"/>
          <p:cNvSpPr txBox="1"/>
          <p:nvPr/>
        </p:nvSpPr>
        <p:spPr>
          <a:xfrm>
            <a:off x="762000" y="5638800"/>
            <a:ext cx="3570208" cy="461665"/>
          </a:xfrm>
          <a:prstGeom prst="rect">
            <a:avLst/>
          </a:prstGeom>
          <a:noFill/>
        </p:spPr>
        <p:txBody>
          <a:bodyPr wrap="none" rtlCol="0">
            <a:spAutoFit/>
          </a:bodyPr>
          <a:lstStyle/>
          <a:p>
            <a:r>
              <a:rPr lang="en-US" dirty="0" smtClean="0"/>
              <a:t>PHENIX: arXiv:1009.0505</a:t>
            </a:r>
            <a:endParaRPr lang="en-US" dirty="0"/>
          </a:p>
        </p:txBody>
      </p:sp>
    </p:spTree>
    <p:extLst>
      <p:ext uri="{BB962C8B-B14F-4D97-AF65-F5344CB8AC3E}">
        <p14:creationId xmlns:p14="http://schemas.microsoft.com/office/powerpoint/2010/main" val="3343096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1893378"/>
                                        </p:tgtEl>
                                      </p:cBhvr>
                                    </p:animEffect>
                                    <p:set>
                                      <p:cBhvr>
                                        <p:cTn id="10" dur="1" fill="hold">
                                          <p:stCondLst>
                                            <p:cond delay="499"/>
                                          </p:stCondLst>
                                        </p:cTn>
                                        <p:tgtEl>
                                          <p:spTgt spid="1893378"/>
                                        </p:tgtEl>
                                        <p:attrNameLst>
                                          <p:attrName>style.visibility</p:attrName>
                                        </p:attrNameLst>
                                      </p:cBhvr>
                                      <p:to>
                                        <p:strVal val="hidden"/>
                                      </p:to>
                                    </p:set>
                                  </p:child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1893377"/>
                                        </p:tgtEl>
                                        <p:attrNameLst>
                                          <p:attrName>style.visibility</p:attrName>
                                        </p:attrNameLst>
                                      </p:cBhvr>
                                      <p:to>
                                        <p:strVal val="visible"/>
                                      </p:to>
                                    </p:set>
                                    <p:animEffect transition="in" filter="blinds(horizontal)">
                                      <p:cBhvr>
                                        <p:cTn id="14" dur="500"/>
                                        <p:tgtEl>
                                          <p:spTgt spid="1893377"/>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 Aidala, Wayne State, January 30, 2013</a:t>
            </a:r>
            <a:endParaRPr lang="en-US"/>
          </a:p>
        </p:txBody>
      </p:sp>
      <p:sp>
        <p:nvSpPr>
          <p:cNvPr id="1448962" name="Rectangle 2"/>
          <p:cNvSpPr>
            <a:spLocks noGrp="1" noChangeArrowheads="1"/>
          </p:cNvSpPr>
          <p:nvPr>
            <p:ph type="title"/>
          </p:nvPr>
        </p:nvSpPr>
        <p:spPr/>
        <p:txBody>
          <a:bodyPr/>
          <a:lstStyle/>
          <a:p>
            <a:r>
              <a:rPr lang="en-US" sz="4000"/>
              <a:t>Longitudinal (Helicity) vs. Transverse Spin Structure</a:t>
            </a:r>
          </a:p>
        </p:txBody>
      </p:sp>
      <p:sp>
        <p:nvSpPr>
          <p:cNvPr id="1448963" name="Rectangle 3"/>
          <p:cNvSpPr>
            <a:spLocks noGrp="1" noChangeArrowheads="1"/>
          </p:cNvSpPr>
          <p:nvPr>
            <p:ph type="body" idx="1"/>
          </p:nvPr>
        </p:nvSpPr>
        <p:spPr/>
        <p:txBody>
          <a:bodyPr/>
          <a:lstStyle/>
          <a:p>
            <a:r>
              <a:rPr lang="en-US"/>
              <a:t>Transverse spin structure of the proton cannot be deduced from longitudinal (helicity) structure</a:t>
            </a:r>
          </a:p>
          <a:p>
            <a:pPr lvl="1"/>
            <a:r>
              <a:rPr lang="en-US"/>
              <a:t>Spatial rotations and Lorentz boosts don’t commute!</a:t>
            </a:r>
          </a:p>
          <a:p>
            <a:pPr lvl="1"/>
            <a:r>
              <a:rPr lang="en-US"/>
              <a:t>Only the same in the non-relativistic limit</a:t>
            </a:r>
          </a:p>
          <a:p>
            <a:r>
              <a:rPr lang="en-US"/>
              <a:t>Transverse structure linked to intrinsic parton transverse momentum (k</a:t>
            </a:r>
            <a:r>
              <a:rPr lang="en-US" baseline="-18000"/>
              <a:t>T</a:t>
            </a:r>
            <a:r>
              <a:rPr lang="en-US"/>
              <a:t>) and orbital angular momentum!</a:t>
            </a:r>
          </a:p>
        </p:txBody>
      </p:sp>
      <p:sp>
        <p:nvSpPr>
          <p:cNvPr id="7" name="Slide Number Placeholder 6"/>
          <p:cNvSpPr>
            <a:spLocks noGrp="1"/>
          </p:cNvSpPr>
          <p:nvPr>
            <p:ph type="sldNum" sz="quarter" idx="12"/>
          </p:nvPr>
        </p:nvSpPr>
        <p:spPr/>
        <p:txBody>
          <a:bodyPr/>
          <a:lstStyle/>
          <a:p>
            <a:fld id="{9CCA4942-7CEE-491C-9F3A-ADE7BC2C4973}" type="slidenum">
              <a:rPr lang="en-US" smtClean="0"/>
              <a:pPr/>
              <a:t>62</a:t>
            </a:fld>
            <a:endParaRPr lang="en-US"/>
          </a:p>
        </p:txBody>
      </p:sp>
    </p:spTree>
    <p:extLst>
      <p:ext uri="{BB962C8B-B14F-4D97-AF65-F5344CB8AC3E}">
        <p14:creationId xmlns:p14="http://schemas.microsoft.com/office/powerpoint/2010/main" val="98185287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Factorization and universality in </a:t>
            </a:r>
            <a:r>
              <a:rPr lang="en-US" dirty="0" err="1" smtClean="0"/>
              <a:t>perturbative</a:t>
            </a:r>
            <a:r>
              <a:rPr lang="en-US" dirty="0" smtClean="0"/>
              <a:t> QCD</a:t>
            </a:r>
            <a:endParaRPr lang="en-US" dirty="0"/>
          </a:p>
        </p:txBody>
      </p:sp>
      <p:sp>
        <p:nvSpPr>
          <p:cNvPr id="3" name="Content Placeholder 2"/>
          <p:cNvSpPr>
            <a:spLocks noGrp="1"/>
          </p:cNvSpPr>
          <p:nvPr>
            <p:ph idx="1"/>
          </p:nvPr>
        </p:nvSpPr>
        <p:spPr>
          <a:xfrm>
            <a:off x="457200" y="1874837"/>
            <a:ext cx="8229600" cy="4525963"/>
          </a:xfrm>
        </p:spPr>
        <p:txBody>
          <a:bodyPr>
            <a:normAutofit/>
          </a:bodyPr>
          <a:lstStyle/>
          <a:p>
            <a:r>
              <a:rPr lang="en-US" dirty="0" smtClean="0"/>
              <a:t>Need to systematically </a:t>
            </a:r>
            <a:r>
              <a:rPr lang="en-US" i="1" dirty="0" smtClean="0"/>
              <a:t>factorize</a:t>
            </a:r>
            <a:r>
              <a:rPr lang="en-US" dirty="0" smtClean="0"/>
              <a:t> short- and long-distance physics—observable physical QCD processes always involve at least one long-distance scale (confinement)!</a:t>
            </a:r>
          </a:p>
          <a:p>
            <a:r>
              <a:rPr lang="en-US" dirty="0" smtClean="0"/>
              <a:t>Long-distance (i.e. non-perturbative) functions need to be </a:t>
            </a:r>
            <a:r>
              <a:rPr lang="en-US" i="1" dirty="0" smtClean="0"/>
              <a:t>universal</a:t>
            </a:r>
            <a:r>
              <a:rPr lang="en-US" dirty="0" smtClean="0"/>
              <a:t> in order to be portable across calculations for many processes (and to be meaningful in describing hadron structure!)</a:t>
            </a:r>
          </a:p>
        </p:txBody>
      </p:sp>
      <p:sp>
        <p:nvSpPr>
          <p:cNvPr id="4" name="Footer Placeholder 3"/>
          <p:cNvSpPr>
            <a:spLocks noGrp="1"/>
          </p:cNvSpPr>
          <p:nvPr>
            <p:ph type="ftr" sz="quarter" idx="11"/>
          </p:nvPr>
        </p:nvSpPr>
        <p:spPr/>
        <p:txBody>
          <a:bodyPr/>
          <a:lstStyle/>
          <a:p>
            <a:r>
              <a:rPr lang="en-US" smtClean="0"/>
              <a:t>C. Aidala, Wayne State, January 30, 2013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63</a:t>
            </a:fld>
            <a:endParaRPr lang="en-US" dirty="0"/>
          </a:p>
        </p:txBody>
      </p:sp>
      <p:sp>
        <p:nvSpPr>
          <p:cNvPr id="6" name="Text Box 10"/>
          <p:cNvSpPr txBox="1">
            <a:spLocks noChangeArrowheads="1"/>
          </p:cNvSpPr>
          <p:nvPr/>
        </p:nvSpPr>
        <p:spPr bwMode="auto">
          <a:xfrm>
            <a:off x="762000" y="3923943"/>
            <a:ext cx="7696200" cy="2400657"/>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3000" dirty="0" smtClean="0">
                <a:solidFill>
                  <a:schemeClr val="tx1"/>
                </a:solidFill>
                <a:latin typeface="Times New Roman" pitchFamily="18" charset="0"/>
                <a:cs typeface="Times New Roman" pitchFamily="18" charset="0"/>
              </a:rPr>
              <a:t>Measure observables sensitive to parton distribution functions (</a:t>
            </a:r>
            <a:r>
              <a:rPr lang="en-US" sz="3000" dirty="0" err="1" smtClean="0">
                <a:solidFill>
                  <a:schemeClr val="tx1"/>
                </a:solidFill>
                <a:latin typeface="Times New Roman" pitchFamily="18" charset="0"/>
                <a:cs typeface="Times New Roman" pitchFamily="18" charset="0"/>
              </a:rPr>
              <a:t>pdfs</a:t>
            </a:r>
            <a:r>
              <a:rPr lang="en-US" sz="3000" dirty="0" smtClean="0">
                <a:solidFill>
                  <a:schemeClr val="tx1"/>
                </a:solidFill>
                <a:latin typeface="Times New Roman" pitchFamily="18" charset="0"/>
                <a:cs typeface="Times New Roman" pitchFamily="18" charset="0"/>
              </a:rPr>
              <a:t>) and fragmentation functions (FFs) in many colliding systems over a wide kinematic </a:t>
            </a:r>
            <a:r>
              <a:rPr lang="en-US" sz="3000" dirty="0" err="1" smtClean="0">
                <a:solidFill>
                  <a:schemeClr val="tx1"/>
                </a:solidFill>
                <a:latin typeface="Times New Roman" pitchFamily="18" charset="0"/>
                <a:cs typeface="Times New Roman" pitchFamily="18" charset="0"/>
              </a:rPr>
              <a:t>range</a:t>
            </a:r>
            <a:r>
              <a:rPr lang="en-US" sz="3000" dirty="0" err="1" smtClean="0">
                <a:solidFill>
                  <a:schemeClr val="tx1"/>
                </a:solidFill>
                <a:latin typeface="Times New Roman" pitchFamily="18" charset="0"/>
                <a:cs typeface="Times New Roman" pitchFamily="18" charset="0"/>
                <a:sym typeface="Wingdings" pitchFamily="2" charset="2"/>
              </a:rPr>
              <a:t></a:t>
            </a:r>
            <a:r>
              <a:rPr lang="en-US" sz="3000" dirty="0" err="1" smtClean="0">
                <a:solidFill>
                  <a:schemeClr val="tx1"/>
                </a:solidFill>
                <a:latin typeface="Times New Roman" pitchFamily="18" charset="0"/>
                <a:cs typeface="Times New Roman" pitchFamily="18" charset="0"/>
              </a:rPr>
              <a:t>constrain</a:t>
            </a:r>
            <a:r>
              <a:rPr lang="en-US" sz="3000" dirty="0" smtClean="0">
                <a:solidFill>
                  <a:schemeClr val="tx1"/>
                </a:solidFill>
                <a:latin typeface="Times New Roman" pitchFamily="18" charset="0"/>
                <a:cs typeface="Times New Roman" pitchFamily="18" charset="0"/>
              </a:rPr>
              <a:t> by performing </a:t>
            </a:r>
          </a:p>
          <a:p>
            <a:pPr algn="ctr"/>
            <a:r>
              <a:rPr lang="en-US" sz="3000" b="1" i="1" dirty="0" smtClean="0">
                <a:solidFill>
                  <a:schemeClr val="tx1"/>
                </a:solidFill>
                <a:latin typeface="Times New Roman" pitchFamily="18" charset="0"/>
                <a:cs typeface="Times New Roman" pitchFamily="18" charset="0"/>
              </a:rPr>
              <a:t>simultaneous fits to world data</a:t>
            </a:r>
          </a:p>
        </p:txBody>
      </p:sp>
    </p:spTree>
    <p:extLst>
      <p:ext uri="{BB962C8B-B14F-4D97-AF65-F5344CB8AC3E}">
        <p14:creationId xmlns:p14="http://schemas.microsoft.com/office/powerpoint/2010/main" val="10841900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p:cNvSpPr>
            <a:spLocks noGrp="1"/>
          </p:cNvSpPr>
          <p:nvPr>
            <p:ph type="ftr" sz="quarter" idx="11"/>
          </p:nvPr>
        </p:nvSpPr>
        <p:spPr/>
        <p:txBody>
          <a:bodyPr/>
          <a:lstStyle/>
          <a:p>
            <a:r>
              <a:rPr lang="en-US" smtClean="0"/>
              <a:t>C. Aidala, Wayne State, January 30, 2013</a:t>
            </a:r>
            <a:endParaRPr lang="en-US"/>
          </a:p>
        </p:txBody>
      </p:sp>
      <p:pic>
        <p:nvPicPr>
          <p:cNvPr id="1617922" name="Picture 2" descr="PHENIXcn1-108-00"/>
          <p:cNvPicPr>
            <a:picLocks noChangeAspect="1" noChangeArrowheads="1"/>
          </p:cNvPicPr>
          <p:nvPr/>
        </p:nvPicPr>
        <p:blipFill>
          <a:blip r:embed="rId4" cstate="print"/>
          <a:srcRect/>
          <a:stretch>
            <a:fillRect/>
          </a:stretch>
        </p:blipFill>
        <p:spPr bwMode="auto">
          <a:xfrm>
            <a:off x="533400" y="1295400"/>
            <a:ext cx="5030788" cy="5030788"/>
          </a:xfrm>
          <a:prstGeom prst="rect">
            <a:avLst/>
          </a:prstGeom>
          <a:noFill/>
        </p:spPr>
      </p:pic>
      <p:sp>
        <p:nvSpPr>
          <p:cNvPr id="1617923" name="Rectangle 3"/>
          <p:cNvSpPr>
            <a:spLocks noGrp="1" noChangeArrowheads="1"/>
          </p:cNvSpPr>
          <p:nvPr>
            <p:ph type="title"/>
          </p:nvPr>
        </p:nvSpPr>
        <p:spPr/>
        <p:txBody>
          <a:bodyPr/>
          <a:lstStyle/>
          <a:p>
            <a:r>
              <a:rPr lang="en-US"/>
              <a:t>PHENIX Detector</a:t>
            </a:r>
            <a:endParaRPr lang="en-US" sz="5400"/>
          </a:p>
        </p:txBody>
      </p:sp>
      <p:sp>
        <p:nvSpPr>
          <p:cNvPr id="1617924" name="Rectangle 4"/>
          <p:cNvSpPr>
            <a:spLocks noChangeArrowheads="1"/>
          </p:cNvSpPr>
          <p:nvPr/>
        </p:nvSpPr>
        <p:spPr bwMode="auto">
          <a:xfrm>
            <a:off x="6096000" y="990600"/>
            <a:ext cx="2362200" cy="2209800"/>
          </a:xfrm>
          <a:prstGeom prst="rect">
            <a:avLst/>
          </a:prstGeom>
          <a:noFill/>
          <a:ln w="9525">
            <a:noFill/>
            <a:miter lim="800000"/>
            <a:headEnd/>
            <a:tailEnd/>
          </a:ln>
        </p:spPr>
        <p:txBody>
          <a:bodyPr/>
          <a:lstStyle/>
          <a:p>
            <a:pPr algn="l"/>
            <a:r>
              <a:rPr lang="en-US" b="1"/>
              <a:t>2 central </a:t>
            </a:r>
            <a:br>
              <a:rPr lang="en-US" b="1"/>
            </a:br>
            <a:r>
              <a:rPr lang="en-US" b="1"/>
              <a:t>spectrometers</a:t>
            </a:r>
          </a:p>
          <a:p>
            <a:pPr algn="l">
              <a:buFontTx/>
              <a:buChar char="-"/>
            </a:pPr>
            <a:r>
              <a:rPr lang="en-US" sz="2000" b="1"/>
              <a:t>Track charged particles and detect electromagnetic processes </a:t>
            </a:r>
          </a:p>
          <a:p>
            <a:pPr algn="l"/>
            <a:endParaRPr lang="en-US" sz="2000" b="1"/>
          </a:p>
          <a:p>
            <a:pPr lvl="1" algn="l"/>
            <a:endParaRPr lang="en-US" b="1"/>
          </a:p>
        </p:txBody>
      </p:sp>
      <p:sp>
        <p:nvSpPr>
          <p:cNvPr id="1617925" name="Rectangle 5"/>
          <p:cNvSpPr>
            <a:spLocks noChangeArrowheads="1"/>
          </p:cNvSpPr>
          <p:nvPr/>
        </p:nvSpPr>
        <p:spPr bwMode="auto">
          <a:xfrm>
            <a:off x="6019800" y="4419600"/>
            <a:ext cx="2362200" cy="1752600"/>
          </a:xfrm>
          <a:prstGeom prst="rect">
            <a:avLst/>
          </a:prstGeom>
          <a:noFill/>
          <a:ln w="9525">
            <a:noFill/>
            <a:miter lim="800000"/>
            <a:headEnd/>
            <a:tailEnd/>
          </a:ln>
        </p:spPr>
        <p:txBody>
          <a:bodyPr/>
          <a:lstStyle/>
          <a:p>
            <a:pPr algn="l"/>
            <a:r>
              <a:rPr lang="en-US" b="1"/>
              <a:t>2 forward </a:t>
            </a:r>
            <a:br>
              <a:rPr lang="en-US" b="1"/>
            </a:br>
            <a:r>
              <a:rPr lang="en-US" b="1"/>
              <a:t>spectrometers</a:t>
            </a:r>
          </a:p>
          <a:p>
            <a:pPr algn="l"/>
            <a:r>
              <a:rPr lang="en-US" b="1"/>
              <a:t>- </a:t>
            </a:r>
            <a:r>
              <a:rPr lang="en-US" sz="2000" b="1"/>
              <a:t>Identify and track muons</a:t>
            </a:r>
            <a:endParaRPr lang="en-US" b="1"/>
          </a:p>
          <a:p>
            <a:pPr lvl="1" algn="l"/>
            <a:endParaRPr lang="en-US" sz="2000" b="1"/>
          </a:p>
        </p:txBody>
      </p:sp>
      <p:sp>
        <p:nvSpPr>
          <p:cNvPr id="1617926" name="Text Box 6"/>
          <p:cNvSpPr txBox="1">
            <a:spLocks noChangeArrowheads="1"/>
          </p:cNvSpPr>
          <p:nvPr/>
        </p:nvSpPr>
        <p:spPr bwMode="auto">
          <a:xfrm>
            <a:off x="242888" y="990600"/>
            <a:ext cx="5230812" cy="1385888"/>
          </a:xfrm>
          <a:prstGeom prst="rect">
            <a:avLst/>
          </a:prstGeom>
          <a:solidFill>
            <a:srgbClr val="FFFF99"/>
          </a:solidFill>
          <a:ln w="9525">
            <a:solidFill>
              <a:schemeClr val="tx1"/>
            </a:solidFill>
            <a:miter lim="800000"/>
            <a:headEnd/>
            <a:tailEnd/>
          </a:ln>
          <a:effectLst/>
        </p:spPr>
        <p:txBody>
          <a:bodyPr>
            <a:spAutoFit/>
          </a:bodyPr>
          <a:lstStyle/>
          <a:p>
            <a:pPr algn="l">
              <a:lnSpc>
                <a:spcPct val="140000"/>
              </a:lnSpc>
            </a:pPr>
            <a:r>
              <a:rPr lang="en-US" sz="2800" b="1" u="sng">
                <a:solidFill>
                  <a:srgbClr val="F41E08"/>
                </a:solidFill>
                <a:latin typeface="Comic Sans MS" pitchFamily="66" charset="0"/>
              </a:rPr>
              <a:t>Philosophy:</a:t>
            </a:r>
            <a:endParaRPr lang="en-US" sz="2800" u="sng">
              <a:solidFill>
                <a:schemeClr val="tx1"/>
              </a:solidFill>
              <a:latin typeface="Comic Sans MS" pitchFamily="66" charset="0"/>
            </a:endParaRPr>
          </a:p>
          <a:p>
            <a:pPr lvl="1" algn="l">
              <a:lnSpc>
                <a:spcPct val="140000"/>
              </a:lnSpc>
              <a:buFont typeface="Wingdings" pitchFamily="2" charset="2"/>
              <a:buNone/>
            </a:pPr>
            <a:r>
              <a:rPr lang="en-US" sz="1600" b="1">
                <a:solidFill>
                  <a:schemeClr val="tx1"/>
                </a:solidFill>
                <a:latin typeface="Comic Sans MS" pitchFamily="66" charset="0"/>
              </a:rPr>
              <a:t>High rate capability to measure rare probes, </a:t>
            </a:r>
          </a:p>
          <a:p>
            <a:pPr lvl="1" algn="l">
              <a:lnSpc>
                <a:spcPct val="140000"/>
              </a:lnSpc>
              <a:buFont typeface="Wingdings" pitchFamily="2" charset="2"/>
              <a:buNone/>
            </a:pPr>
            <a:r>
              <a:rPr lang="en-US" sz="1600" b="1">
                <a:solidFill>
                  <a:schemeClr val="tx1"/>
                </a:solidFill>
                <a:latin typeface="Comic Sans MS" pitchFamily="66" charset="0"/>
              </a:rPr>
              <a:t>but limited acceptance.</a:t>
            </a:r>
          </a:p>
        </p:txBody>
      </p:sp>
      <p:pic>
        <p:nvPicPr>
          <p:cNvPr id="1617927" name="Picture 7" descr="phenix_logo2"/>
          <p:cNvPicPr>
            <a:picLocks noChangeAspect="1" noChangeArrowheads="1"/>
          </p:cNvPicPr>
          <p:nvPr/>
        </p:nvPicPr>
        <p:blipFill>
          <a:blip r:embed="rId5" cstate="print"/>
          <a:srcRect/>
          <a:stretch>
            <a:fillRect/>
          </a:stretch>
        </p:blipFill>
        <p:spPr bwMode="auto">
          <a:xfrm>
            <a:off x="838200" y="4572000"/>
            <a:ext cx="1504950" cy="547688"/>
          </a:xfrm>
          <a:prstGeom prst="rect">
            <a:avLst/>
          </a:prstGeom>
          <a:noFill/>
        </p:spPr>
      </p:pic>
      <p:graphicFrame>
        <p:nvGraphicFramePr>
          <p:cNvPr id="1617928" name="Object 8"/>
          <p:cNvGraphicFramePr>
            <a:graphicFrameLocks noGrp="1" noChangeAspect="1"/>
          </p:cNvGraphicFramePr>
          <p:nvPr>
            <p:ph idx="1"/>
          </p:nvPr>
        </p:nvGraphicFramePr>
        <p:xfrm>
          <a:off x="6248400" y="3105150"/>
          <a:ext cx="1143000" cy="857250"/>
        </p:xfrm>
        <a:graphic>
          <a:graphicData uri="http://schemas.openxmlformats.org/presentationml/2006/ole">
            <mc:AlternateContent xmlns:mc="http://schemas.openxmlformats.org/markup-compatibility/2006">
              <mc:Choice xmlns:v="urn:schemas-microsoft-com:vml" Requires="v">
                <p:oleObj spid="_x0000_s2004995" name="Equation" r:id="rId6" imgW="609480" imgH="457200" progId="Equation.3">
                  <p:embed/>
                </p:oleObj>
              </mc:Choice>
              <mc:Fallback>
                <p:oleObj name="Equation" r:id="rId6" imgW="609480" imgH="457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3105150"/>
                        <a:ext cx="1143000" cy="857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17929" name="Text Box 9"/>
          <p:cNvSpPr txBox="1">
            <a:spLocks noChangeArrowheads="1"/>
          </p:cNvSpPr>
          <p:nvPr/>
        </p:nvSpPr>
        <p:spPr bwMode="auto">
          <a:xfrm>
            <a:off x="7294563" y="3079750"/>
            <a:ext cx="1163637" cy="457200"/>
          </a:xfrm>
          <a:prstGeom prst="rect">
            <a:avLst/>
          </a:prstGeom>
          <a:noFill/>
          <a:ln w="9525">
            <a:noFill/>
            <a:miter lim="800000"/>
            <a:headEnd/>
            <a:tailEnd/>
          </a:ln>
          <a:effectLst/>
        </p:spPr>
        <p:txBody>
          <a:bodyPr wrap="none">
            <a:spAutoFit/>
          </a:bodyPr>
          <a:lstStyle/>
          <a:p>
            <a:r>
              <a:rPr lang="en-US"/>
              <a:t>azimuth</a:t>
            </a:r>
          </a:p>
        </p:txBody>
      </p:sp>
      <p:sp>
        <p:nvSpPr>
          <p:cNvPr id="13" name="Slide Number Placeholder 12"/>
          <p:cNvSpPr>
            <a:spLocks noGrp="1"/>
          </p:cNvSpPr>
          <p:nvPr>
            <p:ph type="sldNum" sz="quarter" idx="12"/>
          </p:nvPr>
        </p:nvSpPr>
        <p:spPr/>
        <p:txBody>
          <a:bodyPr/>
          <a:lstStyle/>
          <a:p>
            <a:fld id="{9CCA4942-7CEE-491C-9F3A-ADE7BC2C4973}" type="slidenum">
              <a:rPr lang="en-US" smtClean="0"/>
              <a:pPr/>
              <a:t>64</a:t>
            </a:fld>
            <a:endParaRPr lang="en-US"/>
          </a:p>
        </p:txBody>
      </p:sp>
    </p:spTree>
    <p:extLst>
      <p:ext uri="{BB962C8B-B14F-4D97-AF65-F5344CB8AC3E}">
        <p14:creationId xmlns:p14="http://schemas.microsoft.com/office/powerpoint/2010/main" val="15366311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179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26" grpId="0" animBg="1"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1"/>
          </p:nvPr>
        </p:nvSpPr>
        <p:spPr/>
        <p:txBody>
          <a:bodyPr/>
          <a:lstStyle/>
          <a:p>
            <a:r>
              <a:rPr lang="en-US" smtClean="0"/>
              <a:t>C. Aidala, Wayne State, January 30, 2013</a:t>
            </a:r>
            <a:endParaRPr lang="en-US"/>
          </a:p>
        </p:txBody>
      </p:sp>
      <p:sp>
        <p:nvSpPr>
          <p:cNvPr id="9" name="Slide Number Placeholder 4"/>
          <p:cNvSpPr>
            <a:spLocks noGrp="1"/>
          </p:cNvSpPr>
          <p:nvPr>
            <p:ph type="sldNum" sz="quarter" idx="12"/>
          </p:nvPr>
        </p:nvSpPr>
        <p:spPr/>
        <p:txBody>
          <a:bodyPr/>
          <a:lstStyle/>
          <a:p>
            <a:fld id="{4041B7B5-F4E5-49C8-9C73-FE8F76E9F04A}" type="slidenum">
              <a:rPr lang="en-US"/>
              <a:pPr/>
              <a:t>65</a:t>
            </a:fld>
            <a:endParaRPr lang="en-US"/>
          </a:p>
        </p:txBody>
      </p:sp>
      <p:sp>
        <p:nvSpPr>
          <p:cNvPr id="971778" name="Rectangle 2"/>
          <p:cNvSpPr>
            <a:spLocks noGrp="1" noChangeArrowheads="1"/>
          </p:cNvSpPr>
          <p:nvPr>
            <p:ph type="title"/>
          </p:nvPr>
        </p:nvSpPr>
        <p:spPr/>
        <p:txBody>
          <a:bodyPr/>
          <a:lstStyle/>
          <a:p>
            <a:r>
              <a:rPr lang="en-US"/>
              <a:t>BRAHMS detector</a:t>
            </a:r>
          </a:p>
        </p:txBody>
      </p:sp>
      <p:pic>
        <p:nvPicPr>
          <p:cNvPr id="971781" name="Picture 5" descr="P000590"/>
          <p:cNvPicPr>
            <a:picLocks noChangeAspect="1" noChangeArrowheads="1"/>
          </p:cNvPicPr>
          <p:nvPr/>
        </p:nvPicPr>
        <p:blipFill>
          <a:blip r:embed="rId3" cstate="print"/>
          <a:srcRect/>
          <a:stretch>
            <a:fillRect/>
          </a:stretch>
        </p:blipFill>
        <p:spPr bwMode="auto">
          <a:xfrm>
            <a:off x="4495800" y="1066800"/>
            <a:ext cx="4648200" cy="3486150"/>
          </a:xfrm>
          <a:prstGeom prst="rect">
            <a:avLst/>
          </a:prstGeom>
          <a:noFill/>
        </p:spPr>
      </p:pic>
      <p:sp>
        <p:nvSpPr>
          <p:cNvPr id="971782" name="Text Box 6"/>
          <p:cNvSpPr txBox="1">
            <a:spLocks noChangeArrowheads="1"/>
          </p:cNvSpPr>
          <p:nvPr/>
        </p:nvSpPr>
        <p:spPr bwMode="auto">
          <a:xfrm>
            <a:off x="242888" y="990600"/>
            <a:ext cx="4710112" cy="1287463"/>
          </a:xfrm>
          <a:prstGeom prst="rect">
            <a:avLst/>
          </a:prstGeom>
          <a:solidFill>
            <a:srgbClr val="FFFF99"/>
          </a:solidFill>
          <a:ln w="9525">
            <a:solidFill>
              <a:schemeClr val="tx1"/>
            </a:solidFill>
            <a:miter lim="800000"/>
            <a:headEnd/>
            <a:tailEnd/>
          </a:ln>
          <a:effectLst/>
        </p:spPr>
        <p:txBody>
          <a:bodyPr>
            <a:spAutoFit/>
          </a:bodyPr>
          <a:lstStyle/>
          <a:p>
            <a:pPr algn="l">
              <a:lnSpc>
                <a:spcPct val="140000"/>
              </a:lnSpc>
            </a:pPr>
            <a:r>
              <a:rPr lang="en-US" sz="2800" b="1" u="sng">
                <a:solidFill>
                  <a:srgbClr val="F41E08"/>
                </a:solidFill>
                <a:latin typeface="Comic Sans MS" pitchFamily="66" charset="0"/>
              </a:rPr>
              <a:t>Philosophy:</a:t>
            </a:r>
            <a:endParaRPr lang="en-US" sz="2800" u="sng">
              <a:solidFill>
                <a:schemeClr val="tx1"/>
              </a:solidFill>
              <a:latin typeface="Comic Sans MS" pitchFamily="66" charset="0"/>
            </a:endParaRPr>
          </a:p>
          <a:p>
            <a:pPr lvl="1" algn="l">
              <a:lnSpc>
                <a:spcPct val="140000"/>
              </a:lnSpc>
              <a:buFont typeface="Wingdings" pitchFamily="2" charset="2"/>
              <a:buNone/>
            </a:pPr>
            <a:r>
              <a:rPr lang="en-US" sz="1600" b="1">
                <a:solidFill>
                  <a:schemeClr val="tx1"/>
                </a:solidFill>
                <a:latin typeface="Comic Sans MS" pitchFamily="66" charset="0"/>
              </a:rPr>
              <a:t>Small acceptance spectrometer arms</a:t>
            </a:r>
          </a:p>
          <a:p>
            <a:pPr lvl="1" algn="l">
              <a:buFont typeface="Wingdings" pitchFamily="2" charset="2"/>
              <a:buNone/>
            </a:pPr>
            <a:r>
              <a:rPr lang="en-US" sz="1600" b="1">
                <a:solidFill>
                  <a:schemeClr val="tx1"/>
                </a:solidFill>
                <a:latin typeface="Comic Sans MS" pitchFamily="66" charset="0"/>
              </a:rPr>
              <a:t>designed with good charged particle ID.</a:t>
            </a:r>
          </a:p>
        </p:txBody>
      </p:sp>
      <p:pic>
        <p:nvPicPr>
          <p:cNvPr id="971783" name="Picture 7" descr="brahms"/>
          <p:cNvPicPr>
            <a:picLocks noChangeAspect="1" noChangeArrowheads="1"/>
          </p:cNvPicPr>
          <p:nvPr/>
        </p:nvPicPr>
        <p:blipFill>
          <a:blip r:embed="rId4" cstate="print"/>
          <a:srcRect/>
          <a:stretch>
            <a:fillRect/>
          </a:stretch>
        </p:blipFill>
        <p:spPr bwMode="auto">
          <a:xfrm>
            <a:off x="357188" y="3057525"/>
            <a:ext cx="5967412" cy="3630613"/>
          </a:xfrm>
          <a:prstGeom prst="rect">
            <a:avLst/>
          </a:prstGeom>
          <a:noFill/>
        </p:spPr>
      </p:pic>
      <p:pic>
        <p:nvPicPr>
          <p:cNvPr id="971784" name="Picture 8" descr="BRAHMSlogo"/>
          <p:cNvPicPr>
            <a:picLocks noChangeAspect="1" noChangeArrowheads="1"/>
          </p:cNvPicPr>
          <p:nvPr/>
        </p:nvPicPr>
        <p:blipFill>
          <a:blip r:embed="rId5" cstate="print"/>
          <a:srcRect/>
          <a:stretch>
            <a:fillRect/>
          </a:stretch>
        </p:blipFill>
        <p:spPr bwMode="auto">
          <a:xfrm>
            <a:off x="6934200" y="5105400"/>
            <a:ext cx="1676400" cy="896938"/>
          </a:xfrm>
          <a:prstGeom prst="rect">
            <a:avLst/>
          </a:prstGeom>
          <a:noFill/>
        </p:spPr>
      </p:pic>
    </p:spTree>
    <p:extLst>
      <p:ext uri="{BB962C8B-B14F-4D97-AF65-F5344CB8AC3E}">
        <p14:creationId xmlns:p14="http://schemas.microsoft.com/office/powerpoint/2010/main" val="18192948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971782"/>
                                        </p:tgtEl>
                                        <p:attrNameLst>
                                          <p:attrName>style.visibility</p:attrName>
                                        </p:attrNameLst>
                                      </p:cBhvr>
                                      <p:to>
                                        <p:strVal val="visible"/>
                                      </p:to>
                                    </p:set>
                                    <p:animEffect transition="in" filter="blinds(horizontal)">
                                      <p:cBhvr>
                                        <p:cTn id="7" dur="500"/>
                                        <p:tgtEl>
                                          <p:spTgt spid="971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1782"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6786" name="Rectangle 2"/>
          <p:cNvSpPr>
            <a:spLocks noGrp="1" noChangeArrowheads="1"/>
          </p:cNvSpPr>
          <p:nvPr>
            <p:ph type="title"/>
          </p:nvPr>
        </p:nvSpPr>
        <p:spPr>
          <a:xfrm>
            <a:off x="455613" y="0"/>
            <a:ext cx="8232775" cy="1446213"/>
          </a:xfrm>
          <a:ln/>
        </p:spPr>
        <p:txBody>
          <a:bodyPr rIns="116994"/>
          <a:lstStyle/>
          <a:p>
            <a:pPr marL="57150"/>
            <a:r>
              <a:rPr lang="en-US" sz="4000"/>
              <a:t>The STAR Detector at RHIC</a:t>
            </a:r>
          </a:p>
        </p:txBody>
      </p:sp>
      <p:pic>
        <p:nvPicPr>
          <p:cNvPr id="1526787" name="Picture 3"/>
          <p:cNvPicPr>
            <a:picLocks noChangeArrowheads="1"/>
          </p:cNvPicPr>
          <p:nvPr/>
        </p:nvPicPr>
        <p:blipFill>
          <a:blip r:embed="rId3" cstate="print"/>
          <a:srcRect/>
          <a:stretch>
            <a:fillRect/>
          </a:stretch>
        </p:blipFill>
        <p:spPr bwMode="auto">
          <a:xfrm>
            <a:off x="303213" y="1062038"/>
            <a:ext cx="8702675" cy="5324475"/>
          </a:xfrm>
          <a:prstGeom prst="rect">
            <a:avLst/>
          </a:prstGeom>
          <a:noFill/>
          <a:ln w="12700">
            <a:noFill/>
            <a:miter lim="800000"/>
            <a:headEnd/>
            <a:tailEnd/>
          </a:ln>
        </p:spPr>
      </p:pic>
      <p:sp>
        <p:nvSpPr>
          <p:cNvPr id="1526788" name="Line 4"/>
          <p:cNvSpPr>
            <a:spLocks noChangeShapeType="1"/>
          </p:cNvSpPr>
          <p:nvPr/>
        </p:nvSpPr>
        <p:spPr bwMode="auto">
          <a:xfrm>
            <a:off x="1143000" y="1143000"/>
            <a:ext cx="6705600" cy="1588"/>
          </a:xfrm>
          <a:prstGeom prst="line">
            <a:avLst/>
          </a:prstGeom>
          <a:noFill/>
          <a:ln w="38100">
            <a:solidFill>
              <a:srgbClr val="009900"/>
            </a:solidFill>
            <a:round/>
            <a:headEnd/>
            <a:tailEnd/>
          </a:ln>
        </p:spPr>
        <p:txBody>
          <a:bodyPr/>
          <a:lstStyle/>
          <a:p>
            <a:endParaRPr lang="en-US"/>
          </a:p>
        </p:txBody>
      </p:sp>
      <p:grpSp>
        <p:nvGrpSpPr>
          <p:cNvPr id="2" name="Group 5"/>
          <p:cNvGrpSpPr>
            <a:grpSpLocks/>
          </p:cNvGrpSpPr>
          <p:nvPr/>
        </p:nvGrpSpPr>
        <p:grpSpPr bwMode="auto">
          <a:xfrm>
            <a:off x="7697788" y="6099175"/>
            <a:ext cx="1116012" cy="568325"/>
            <a:chOff x="0" y="0"/>
            <a:chExt cx="1000" cy="510"/>
          </a:xfrm>
        </p:grpSpPr>
        <p:grpSp>
          <p:nvGrpSpPr>
            <p:cNvPr id="3" name="Group 6"/>
            <p:cNvGrpSpPr>
              <a:grpSpLocks/>
            </p:cNvGrpSpPr>
            <p:nvPr/>
          </p:nvGrpSpPr>
          <p:grpSpPr bwMode="auto">
            <a:xfrm>
              <a:off x="0" y="0"/>
              <a:ext cx="496" cy="438"/>
              <a:chOff x="0" y="0"/>
              <a:chExt cx="496" cy="438"/>
            </a:xfrm>
          </p:grpSpPr>
          <p:sp>
            <p:nvSpPr>
              <p:cNvPr id="1526791" name="AutoShape 7"/>
              <p:cNvSpPr>
                <a:spLocks/>
              </p:cNvSpPr>
              <p:nvPr/>
            </p:nvSpPr>
            <p:spPr bwMode="auto">
              <a:xfrm>
                <a:off x="0" y="0"/>
                <a:ext cx="496" cy="438"/>
              </a:xfrm>
              <a:custGeom>
                <a:avLst/>
                <a:gdLst/>
                <a:ahLst/>
                <a:cxnLst/>
                <a:rect l="0" t="0" r="r" b="b"/>
                <a:pathLst>
                  <a:path w="21600" h="21600">
                    <a:moveTo>
                      <a:pt x="0" y="8272"/>
                    </a:moveTo>
                    <a:lnTo>
                      <a:pt x="8264" y="8272"/>
                    </a:lnTo>
                    <a:lnTo>
                      <a:pt x="10800" y="0"/>
                    </a:lnTo>
                    <a:lnTo>
                      <a:pt x="13336" y="8272"/>
                    </a:lnTo>
                    <a:lnTo>
                      <a:pt x="21600" y="8272"/>
                    </a:lnTo>
                    <a:lnTo>
                      <a:pt x="14932" y="13328"/>
                    </a:lnTo>
                    <a:lnTo>
                      <a:pt x="17468" y="21600"/>
                    </a:lnTo>
                    <a:lnTo>
                      <a:pt x="10800" y="16499"/>
                    </a:lnTo>
                    <a:lnTo>
                      <a:pt x="4132" y="21600"/>
                    </a:lnTo>
                    <a:lnTo>
                      <a:pt x="6668" y="13328"/>
                    </a:lnTo>
                    <a:close/>
                    <a:moveTo>
                      <a:pt x="0" y="8272"/>
                    </a:moveTo>
                  </a:path>
                </a:pathLst>
              </a:custGeom>
              <a:solidFill>
                <a:srgbClr val="FF0000"/>
              </a:solidFill>
              <a:ln w="12700">
                <a:solidFill>
                  <a:srgbClr val="FF0000"/>
                </a:solidFill>
                <a:miter lim="800000"/>
                <a:headEnd/>
                <a:tailEnd/>
              </a:ln>
            </p:spPr>
            <p:txBody>
              <a:bodyPr lIns="0" tIns="0" rIns="0" bIns="0"/>
              <a:lstStyle/>
              <a:p>
                <a:endParaRPr lang="en-US"/>
              </a:p>
            </p:txBody>
          </p:sp>
          <p:sp>
            <p:nvSpPr>
              <p:cNvPr id="1526792" name="Rectangle 8"/>
              <p:cNvSpPr>
                <a:spLocks/>
              </p:cNvSpPr>
              <p:nvPr/>
            </p:nvSpPr>
            <p:spPr bwMode="auto">
              <a:xfrm>
                <a:off x="152" y="165"/>
                <a:ext cx="190" cy="167"/>
              </a:xfrm>
              <a:prstGeom prst="rect">
                <a:avLst/>
              </a:prstGeom>
              <a:noFill/>
              <a:ln w="12700">
                <a:noFill/>
                <a:miter lim="800000"/>
                <a:headEnd/>
                <a:tailEnd/>
              </a:ln>
            </p:spPr>
            <p:txBody>
              <a:bodyPr wrap="none" lIns="0" tIns="0" rIns="0" bIns="0">
                <a:spAutoFit/>
              </a:bodyPr>
              <a:lstStyle/>
              <a:p>
                <a:endParaRPr lang="en-US"/>
              </a:p>
            </p:txBody>
          </p:sp>
        </p:grpSp>
        <p:sp>
          <p:nvSpPr>
            <p:cNvPr id="1526793" name="Rectangle 9"/>
            <p:cNvSpPr>
              <a:spLocks/>
            </p:cNvSpPr>
            <p:nvPr/>
          </p:nvSpPr>
          <p:spPr bwMode="auto">
            <a:xfrm>
              <a:off x="172" y="118"/>
              <a:ext cx="828" cy="392"/>
            </a:xfrm>
            <a:prstGeom prst="rect">
              <a:avLst/>
            </a:prstGeom>
            <a:noFill/>
            <a:ln w="12700">
              <a:noFill/>
              <a:miter lim="800000"/>
              <a:headEnd/>
              <a:tailEnd/>
            </a:ln>
          </p:spPr>
          <p:txBody>
            <a:bodyPr wrap="none" lIns="0" tIns="0" rIns="40638" bIns="0">
              <a:spAutoFit/>
            </a:bodyPr>
            <a:lstStyle/>
            <a:p>
              <a:pPr marL="39688" algn="l" defTabSz="642938" eaLnBrk="1" hangingPunct="1"/>
              <a:r>
                <a:rPr lang="en-US" b="1" i="1">
                  <a:solidFill>
                    <a:srgbClr val="333399"/>
                  </a:solidFill>
                  <a:effectLst>
                    <a:outerShdw blurRad="38100" dist="38100" dir="2700000" algn="tl">
                      <a:srgbClr val="000000"/>
                    </a:outerShdw>
                  </a:effectLst>
                  <a:latin typeface="Helvetica"/>
                  <a:sym typeface="Helvetica"/>
                </a:rPr>
                <a:t>STAR</a:t>
              </a:r>
            </a:p>
          </p:txBody>
        </p:sp>
      </p:grpSp>
      <p:sp>
        <p:nvSpPr>
          <p:cNvPr id="10" name="Slide Number Placeholder 9"/>
          <p:cNvSpPr>
            <a:spLocks noGrp="1"/>
          </p:cNvSpPr>
          <p:nvPr>
            <p:ph type="sldNum" sz="quarter" idx="12"/>
          </p:nvPr>
        </p:nvSpPr>
        <p:spPr/>
        <p:txBody>
          <a:bodyPr/>
          <a:lstStyle/>
          <a:p>
            <a:fld id="{9CCA4942-7CEE-491C-9F3A-ADE7BC2C4973}" type="slidenum">
              <a:rPr lang="en-US" smtClean="0"/>
              <a:pPr/>
              <a:t>66</a:t>
            </a:fld>
            <a:endParaRPr lang="en-US"/>
          </a:p>
        </p:txBody>
      </p:sp>
      <p:sp>
        <p:nvSpPr>
          <p:cNvPr id="11" name="Footer Placeholder 10"/>
          <p:cNvSpPr>
            <a:spLocks noGrp="1"/>
          </p:cNvSpPr>
          <p:nvPr>
            <p:ph type="ftr" sz="quarter" idx="11"/>
          </p:nvPr>
        </p:nvSpPr>
        <p:spPr/>
        <p:txBody>
          <a:bodyPr/>
          <a:lstStyle/>
          <a:p>
            <a:r>
              <a:rPr lang="en-US" smtClean="0"/>
              <a:t>C. Aidala, Wayne State, January 30, 2013</a:t>
            </a:r>
            <a:endParaRPr lang="en-US"/>
          </a:p>
        </p:txBody>
      </p:sp>
    </p:spTree>
    <p:extLst>
      <p:ext uri="{BB962C8B-B14F-4D97-AF65-F5344CB8AC3E}">
        <p14:creationId xmlns:p14="http://schemas.microsoft.com/office/powerpoint/2010/main" val="280924642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5"/>
          <p:cNvSpPr>
            <a:spLocks noGrp="1"/>
          </p:cNvSpPr>
          <p:nvPr>
            <p:ph type="ftr" sz="quarter" idx="11"/>
          </p:nvPr>
        </p:nvSpPr>
        <p:spPr/>
        <p:txBody>
          <a:bodyPr/>
          <a:lstStyle/>
          <a:p>
            <a:r>
              <a:rPr lang="en-US" smtClean="0"/>
              <a:t>C. Aidala, Wayne State, January 30, 2013</a:t>
            </a:r>
            <a:endParaRPr lang="en-US"/>
          </a:p>
        </p:txBody>
      </p:sp>
      <p:sp>
        <p:nvSpPr>
          <p:cNvPr id="1169410" name="Rectangle 2"/>
          <p:cNvSpPr>
            <a:spLocks noGrp="1" noChangeArrowheads="1"/>
          </p:cNvSpPr>
          <p:nvPr>
            <p:ph type="title"/>
          </p:nvPr>
        </p:nvSpPr>
        <p:spPr/>
        <p:txBody>
          <a:bodyPr/>
          <a:lstStyle/>
          <a:p>
            <a:r>
              <a:rPr lang="en-US" sz="3400" dirty="0"/>
              <a:t>Decades of DIS Data: What Have We </a:t>
            </a:r>
            <a:r>
              <a:rPr lang="en-US" sz="3400" dirty="0" smtClean="0"/>
              <a:t>Learned</a:t>
            </a:r>
            <a:r>
              <a:rPr lang="en-US" sz="3400" dirty="0"/>
              <a:t>?</a:t>
            </a:r>
          </a:p>
        </p:txBody>
      </p:sp>
      <p:sp>
        <p:nvSpPr>
          <p:cNvPr id="1169411" name="Rectangle 3"/>
          <p:cNvSpPr>
            <a:spLocks noGrp="1" noChangeArrowheads="1"/>
          </p:cNvSpPr>
          <p:nvPr>
            <p:ph type="body" sz="half" idx="1"/>
          </p:nvPr>
        </p:nvSpPr>
        <p:spPr>
          <a:xfrm>
            <a:off x="228600" y="1752600"/>
            <a:ext cx="4267200" cy="4495800"/>
          </a:xfrm>
        </p:spPr>
        <p:txBody>
          <a:bodyPr/>
          <a:lstStyle/>
          <a:p>
            <a:r>
              <a:rPr lang="en-US" sz="2800" dirty="0"/>
              <a:t>Wealth of data largely </a:t>
            </a:r>
            <a:r>
              <a:rPr lang="en-US" sz="2800" dirty="0" smtClean="0"/>
              <a:t>from HERA </a:t>
            </a:r>
            <a:r>
              <a:rPr lang="en-US" sz="2800" dirty="0" err="1" smtClean="0"/>
              <a:t>e+p</a:t>
            </a:r>
            <a:r>
              <a:rPr lang="en-US" sz="2800" dirty="0" smtClean="0"/>
              <a:t> collider</a:t>
            </a:r>
            <a:endParaRPr lang="en-US" sz="2800" dirty="0"/>
          </a:p>
          <a:p>
            <a:r>
              <a:rPr lang="en-US" sz="2800" dirty="0"/>
              <a:t>Rich structure at low </a:t>
            </a:r>
            <a:r>
              <a:rPr lang="en-US" sz="2800" i="1" dirty="0"/>
              <a:t>x</a:t>
            </a:r>
          </a:p>
          <a:p>
            <a:r>
              <a:rPr lang="en-US" sz="2800" dirty="0"/>
              <a:t>Half proton’s linear momentum carried by gluons!</a:t>
            </a:r>
          </a:p>
        </p:txBody>
      </p:sp>
      <p:sp>
        <p:nvSpPr>
          <p:cNvPr id="1169413" name="Text Box 5"/>
          <p:cNvSpPr txBox="1">
            <a:spLocks noChangeArrowheads="1"/>
          </p:cNvSpPr>
          <p:nvPr/>
        </p:nvSpPr>
        <p:spPr bwMode="auto">
          <a:xfrm>
            <a:off x="5529263" y="5562600"/>
            <a:ext cx="2800350" cy="427038"/>
          </a:xfrm>
          <a:prstGeom prst="rect">
            <a:avLst/>
          </a:prstGeom>
          <a:noFill/>
          <a:ln w="9525">
            <a:noFill/>
            <a:miter lim="800000"/>
            <a:headEnd/>
            <a:tailEnd/>
          </a:ln>
          <a:effectLst/>
        </p:spPr>
        <p:txBody>
          <a:bodyPr wrap="none">
            <a:spAutoFit/>
          </a:bodyPr>
          <a:lstStyle/>
          <a:p>
            <a:r>
              <a:rPr lang="en-US" sz="2200"/>
              <a:t>PRD67, 012007 (2003)</a:t>
            </a:r>
          </a:p>
        </p:txBody>
      </p:sp>
      <p:pic>
        <p:nvPicPr>
          <p:cNvPr id="1169412" name="Picture 4"/>
          <p:cNvPicPr>
            <a:picLocks noChangeAspect="1" noChangeArrowheads="1"/>
          </p:cNvPicPr>
          <p:nvPr/>
        </p:nvPicPr>
        <p:blipFill>
          <a:blip r:embed="rId4" cstate="print"/>
          <a:srcRect/>
          <a:stretch>
            <a:fillRect/>
          </a:stretch>
        </p:blipFill>
        <p:spPr bwMode="auto">
          <a:xfrm>
            <a:off x="4859338" y="1066800"/>
            <a:ext cx="3903662" cy="4419600"/>
          </a:xfrm>
          <a:prstGeom prst="rect">
            <a:avLst/>
          </a:prstGeom>
          <a:noFill/>
          <a:ln w="9525">
            <a:noFill/>
            <a:miter lim="800000"/>
            <a:headEnd/>
            <a:tailEnd/>
          </a:ln>
          <a:effectLst/>
        </p:spPr>
      </p:pic>
      <p:pic>
        <p:nvPicPr>
          <p:cNvPr id="1169415" name="Picture 7"/>
          <p:cNvPicPr>
            <a:picLocks noChangeAspect="1" noChangeArrowheads="1"/>
          </p:cNvPicPr>
          <p:nvPr/>
        </p:nvPicPr>
        <p:blipFill>
          <a:blip r:embed="rId5" cstate="print"/>
          <a:srcRect/>
          <a:stretch>
            <a:fillRect/>
          </a:stretch>
        </p:blipFill>
        <p:spPr bwMode="auto">
          <a:xfrm>
            <a:off x="4840288" y="990600"/>
            <a:ext cx="3998912" cy="5334000"/>
          </a:xfrm>
          <a:prstGeom prst="rect">
            <a:avLst/>
          </a:prstGeom>
          <a:noFill/>
          <a:ln w="9525">
            <a:noFill/>
            <a:miter lim="800000"/>
            <a:headEnd/>
            <a:tailEnd/>
          </a:ln>
          <a:effectLst/>
        </p:spPr>
      </p:pic>
      <p:sp>
        <p:nvSpPr>
          <p:cNvPr id="1169416" name="Oval 8"/>
          <p:cNvSpPr>
            <a:spLocks noChangeArrowheads="1"/>
          </p:cNvSpPr>
          <p:nvPr/>
        </p:nvSpPr>
        <p:spPr bwMode="auto">
          <a:xfrm>
            <a:off x="5410200" y="1143000"/>
            <a:ext cx="1752600" cy="2209800"/>
          </a:xfrm>
          <a:prstGeom prst="ellipse">
            <a:avLst/>
          </a:prstGeom>
          <a:noFill/>
          <a:ln w="25400">
            <a:solidFill>
              <a:srgbClr val="FF0000"/>
            </a:solidFill>
            <a:round/>
            <a:headEnd/>
            <a:tailEnd/>
          </a:ln>
          <a:effectLst/>
        </p:spPr>
        <p:txBody>
          <a:bodyPr wrap="none" anchor="ctr"/>
          <a:lstStyle/>
          <a:p>
            <a:endParaRPr lang="en-US"/>
          </a:p>
        </p:txBody>
      </p:sp>
      <p:graphicFrame>
        <p:nvGraphicFramePr>
          <p:cNvPr id="1169417" name="Object 9"/>
          <p:cNvGraphicFramePr>
            <a:graphicFrameLocks noGrp="1" noChangeAspect="1"/>
          </p:cNvGraphicFramePr>
          <p:nvPr>
            <p:ph sz="half" idx="2"/>
          </p:nvPr>
        </p:nvGraphicFramePr>
        <p:xfrm>
          <a:off x="33338" y="960438"/>
          <a:ext cx="4767262" cy="673100"/>
        </p:xfrm>
        <a:graphic>
          <a:graphicData uri="http://schemas.openxmlformats.org/presentationml/2006/ole">
            <mc:AlternateContent xmlns:mc="http://schemas.openxmlformats.org/markup-compatibility/2006">
              <mc:Choice xmlns:v="urn:schemas-microsoft-com:vml" Requires="v">
                <p:oleObj spid="_x0000_s1169537" name="Equation" r:id="rId6" imgW="3606480" imgH="507960" progId="Equation.3">
                  <p:embed/>
                </p:oleObj>
              </mc:Choice>
              <mc:Fallback>
                <p:oleObj name="Equation" r:id="rId6" imgW="3606480" imgH="507960" progId="Equation.3">
                  <p:embed/>
                  <p:pic>
                    <p:nvPicPr>
                      <p:cNvPr id="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38" y="960438"/>
                        <a:ext cx="4767262" cy="673100"/>
                      </a:xfrm>
                      <a:prstGeom prst="rect">
                        <a:avLst/>
                      </a:prstGeom>
                      <a:solidFill>
                        <a:schemeClr val="bg1"/>
                      </a:solidFill>
                    </p:spPr>
                  </p:pic>
                </p:oleObj>
              </mc:Fallback>
            </mc:AlternateContent>
          </a:graphicData>
        </a:graphic>
      </p:graphicFrame>
      <p:sp>
        <p:nvSpPr>
          <p:cNvPr id="13" name="Slide Number Placeholder 12"/>
          <p:cNvSpPr>
            <a:spLocks noGrp="1"/>
          </p:cNvSpPr>
          <p:nvPr>
            <p:ph type="sldNum" sz="quarter" idx="12"/>
          </p:nvPr>
        </p:nvSpPr>
        <p:spPr/>
        <p:txBody>
          <a:bodyPr/>
          <a:lstStyle/>
          <a:p>
            <a:fld id="{A2F42501-B949-4497-900A-85D7539E1911}" type="slidenum">
              <a:rPr lang="en-US" smtClean="0"/>
              <a:pPr/>
              <a:t>7</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2000"/>
                                  </p:stCondLst>
                                  <p:childTnLst>
                                    <p:set>
                                      <p:cBhvr>
                                        <p:cTn id="6" dur="1" fill="hold">
                                          <p:stCondLst>
                                            <p:cond delay="0"/>
                                          </p:stCondLst>
                                        </p:cTn>
                                        <p:tgtEl>
                                          <p:spTgt spid="1169416"/>
                                        </p:tgtEl>
                                        <p:attrNameLst>
                                          <p:attrName>style.visibility</p:attrName>
                                        </p:attrNameLst>
                                      </p:cBhvr>
                                      <p:to>
                                        <p:strVal val="visible"/>
                                      </p:to>
                                    </p:set>
                                    <p:animEffect transition="in" filter="box(in)">
                                      <p:cBhvr>
                                        <p:cTn id="7" dur="2000"/>
                                        <p:tgtEl>
                                          <p:spTgt spid="11694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169416"/>
                                        </p:tgtEl>
                                      </p:cBhvr>
                                    </p:animEffect>
                                    <p:set>
                                      <p:cBhvr>
                                        <p:cTn id="12" dur="1" fill="hold">
                                          <p:stCondLst>
                                            <p:cond delay="499"/>
                                          </p:stCondLst>
                                        </p:cTn>
                                        <p:tgtEl>
                                          <p:spTgt spid="1169416"/>
                                        </p:tgtEl>
                                        <p:attrNameLst>
                                          <p:attrName>style.visibility</p:attrName>
                                        </p:attrNameLst>
                                      </p:cBhvr>
                                      <p:to>
                                        <p:strVal val="hidden"/>
                                      </p:to>
                                    </p:set>
                                  </p:childTnLst>
                                </p:cTn>
                              </p:par>
                              <p:par>
                                <p:cTn id="13" presetID="3" presetClass="exit" presetSubtype="10" fill="hold" nodeType="withEffect">
                                  <p:stCondLst>
                                    <p:cond delay="0"/>
                                  </p:stCondLst>
                                  <p:childTnLst>
                                    <p:animEffect transition="out" filter="blinds(horizontal)">
                                      <p:cBhvr>
                                        <p:cTn id="14" dur="500"/>
                                        <p:tgtEl>
                                          <p:spTgt spid="1169415"/>
                                        </p:tgtEl>
                                      </p:cBhvr>
                                    </p:animEffect>
                                    <p:set>
                                      <p:cBhvr>
                                        <p:cTn id="15" dur="1" fill="hold">
                                          <p:stCondLst>
                                            <p:cond delay="499"/>
                                          </p:stCondLst>
                                        </p:cTn>
                                        <p:tgtEl>
                                          <p:spTgt spid="1169415"/>
                                        </p:tgtEl>
                                        <p:attrNameLst>
                                          <p:attrName>style.visibility</p:attrName>
                                        </p:attrNameLst>
                                      </p:cBhvr>
                                      <p:to>
                                        <p:strVal val="hidden"/>
                                      </p:to>
                                    </p:set>
                                  </p:childTnLst>
                                </p:cTn>
                              </p:par>
                            </p:childTnLst>
                          </p:cTn>
                        </p:par>
                        <p:par>
                          <p:cTn id="16" fill="hold">
                            <p:stCondLst>
                              <p:cond delay="500"/>
                            </p:stCondLst>
                            <p:childTnLst>
                              <p:par>
                                <p:cTn id="17" presetID="3" presetClass="entr" presetSubtype="10" fill="hold" nodeType="afterEffect">
                                  <p:stCondLst>
                                    <p:cond delay="0"/>
                                  </p:stCondLst>
                                  <p:childTnLst>
                                    <p:set>
                                      <p:cBhvr>
                                        <p:cTn id="18" dur="1" fill="hold">
                                          <p:stCondLst>
                                            <p:cond delay="0"/>
                                          </p:stCondLst>
                                        </p:cTn>
                                        <p:tgtEl>
                                          <p:spTgt spid="1169412"/>
                                        </p:tgtEl>
                                        <p:attrNameLst>
                                          <p:attrName>style.visibility</p:attrName>
                                        </p:attrNameLst>
                                      </p:cBhvr>
                                      <p:to>
                                        <p:strVal val="visible"/>
                                      </p:to>
                                    </p:set>
                                    <p:animEffect transition="in" filter="blinds(horizontal)">
                                      <p:cBhvr>
                                        <p:cTn id="19" dur="500"/>
                                        <p:tgtEl>
                                          <p:spTgt spid="1169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9416" grpId="0" animBg="1"/>
      <p:bldP spid="116941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5"/>
          <p:cNvSpPr>
            <a:spLocks noGrp="1"/>
          </p:cNvSpPr>
          <p:nvPr>
            <p:ph type="ftr" sz="quarter" idx="11"/>
          </p:nvPr>
        </p:nvSpPr>
        <p:spPr/>
        <p:txBody>
          <a:bodyPr/>
          <a:lstStyle/>
          <a:p>
            <a:r>
              <a:rPr lang="en-US" smtClean="0"/>
              <a:t>C. Aidala, Wayne State, January 30, 2013</a:t>
            </a:r>
            <a:endParaRPr lang="en-US"/>
          </a:p>
        </p:txBody>
      </p:sp>
      <p:sp>
        <p:nvSpPr>
          <p:cNvPr id="1173506" name="Rectangle 2"/>
          <p:cNvSpPr>
            <a:spLocks noGrp="1" noChangeArrowheads="1"/>
          </p:cNvSpPr>
          <p:nvPr>
            <p:ph type="title"/>
          </p:nvPr>
        </p:nvSpPr>
        <p:spPr/>
        <p:txBody>
          <a:bodyPr/>
          <a:lstStyle/>
          <a:p>
            <a:r>
              <a:rPr lang="en-US" sz="4000"/>
              <a:t>And a (Relatively) Recent Surprise From p+p, p+d Collisions</a:t>
            </a:r>
          </a:p>
        </p:txBody>
      </p:sp>
      <p:sp>
        <p:nvSpPr>
          <p:cNvPr id="1173507" name="Rectangle 3"/>
          <p:cNvSpPr>
            <a:spLocks noGrp="1" noChangeArrowheads="1"/>
          </p:cNvSpPr>
          <p:nvPr>
            <p:ph type="body" sz="half" idx="1"/>
          </p:nvPr>
        </p:nvSpPr>
        <p:spPr>
          <a:xfrm>
            <a:off x="152400" y="1371600"/>
            <a:ext cx="4267200" cy="4495800"/>
          </a:xfrm>
        </p:spPr>
        <p:txBody>
          <a:bodyPr/>
          <a:lstStyle/>
          <a:p>
            <a:pPr>
              <a:lnSpc>
                <a:spcPct val="90000"/>
              </a:lnSpc>
            </a:pPr>
            <a:r>
              <a:rPr lang="en-US" sz="2800"/>
              <a:t>Fermilab Experiment 866 used proton-hydrogen and proton-deuterium collisions to probe nucleon structure via the Drell-Yan process </a:t>
            </a:r>
          </a:p>
          <a:p>
            <a:pPr>
              <a:lnSpc>
                <a:spcPct val="90000"/>
              </a:lnSpc>
            </a:pPr>
            <a:endParaRPr lang="en-US" sz="2800"/>
          </a:p>
          <a:p>
            <a:pPr>
              <a:lnSpc>
                <a:spcPct val="90000"/>
              </a:lnSpc>
            </a:pPr>
            <a:r>
              <a:rPr lang="en-US" sz="2800"/>
              <a:t>Anti-up/anti-down asymmetry in the quark sea, with an unexpected </a:t>
            </a:r>
            <a:r>
              <a:rPr lang="en-US" sz="2800" i="1"/>
              <a:t>x</a:t>
            </a:r>
            <a:r>
              <a:rPr lang="en-US" sz="2800"/>
              <a:t> behavior!</a:t>
            </a:r>
          </a:p>
        </p:txBody>
      </p:sp>
      <p:pic>
        <p:nvPicPr>
          <p:cNvPr id="1173510" name="Picture 6"/>
          <p:cNvPicPr>
            <a:picLocks noChangeAspect="1" noChangeArrowheads="1"/>
          </p:cNvPicPr>
          <p:nvPr/>
        </p:nvPicPr>
        <p:blipFill>
          <a:blip r:embed="rId4" cstate="print"/>
          <a:srcRect/>
          <a:stretch>
            <a:fillRect/>
          </a:stretch>
        </p:blipFill>
        <p:spPr bwMode="auto">
          <a:xfrm>
            <a:off x="4876800" y="1295400"/>
            <a:ext cx="3965575" cy="4419600"/>
          </a:xfrm>
          <a:prstGeom prst="rect">
            <a:avLst/>
          </a:prstGeom>
          <a:noFill/>
          <a:ln w="9525">
            <a:noFill/>
            <a:miter lim="800000"/>
            <a:headEnd/>
            <a:tailEnd/>
          </a:ln>
          <a:effectLst/>
        </p:spPr>
      </p:pic>
      <p:sp>
        <p:nvSpPr>
          <p:cNvPr id="1173511" name="Text Box 7"/>
          <p:cNvSpPr txBox="1">
            <a:spLocks noChangeArrowheads="1"/>
          </p:cNvSpPr>
          <p:nvPr/>
        </p:nvSpPr>
        <p:spPr bwMode="auto">
          <a:xfrm>
            <a:off x="5462588" y="5738813"/>
            <a:ext cx="2800350" cy="427037"/>
          </a:xfrm>
          <a:prstGeom prst="rect">
            <a:avLst/>
          </a:prstGeom>
          <a:noFill/>
          <a:ln w="9525">
            <a:noFill/>
            <a:miter lim="800000"/>
            <a:headEnd/>
            <a:tailEnd/>
          </a:ln>
          <a:effectLst/>
        </p:spPr>
        <p:txBody>
          <a:bodyPr wrap="none">
            <a:spAutoFit/>
          </a:bodyPr>
          <a:lstStyle/>
          <a:p>
            <a:r>
              <a:rPr lang="en-US" sz="2200"/>
              <a:t>PRD64, 052002 (2001)</a:t>
            </a:r>
          </a:p>
        </p:txBody>
      </p:sp>
      <p:graphicFrame>
        <p:nvGraphicFramePr>
          <p:cNvPr id="1173512" name="Object 8"/>
          <p:cNvGraphicFramePr>
            <a:graphicFrameLocks noGrp="1" noChangeAspect="1"/>
          </p:cNvGraphicFramePr>
          <p:nvPr>
            <p:ph sz="half" idx="2"/>
          </p:nvPr>
        </p:nvGraphicFramePr>
        <p:xfrm>
          <a:off x="990600" y="3657600"/>
          <a:ext cx="2819400" cy="611188"/>
        </p:xfrm>
        <a:graphic>
          <a:graphicData uri="http://schemas.openxmlformats.org/presentationml/2006/ole">
            <mc:AlternateContent xmlns:mc="http://schemas.openxmlformats.org/markup-compatibility/2006">
              <mc:Choice xmlns:v="urn:schemas-microsoft-com:vml" Requires="v">
                <p:oleObj spid="_x0000_s1173632" name="Equation" r:id="rId5" imgW="1054080" imgH="228600" progId="Equation.3">
                  <p:embed/>
                </p:oleObj>
              </mc:Choice>
              <mc:Fallback>
                <p:oleObj name="Equation" r:id="rId5" imgW="1054080" imgH="228600" progId="Equation.3">
                  <p:embed/>
                  <p:pic>
                    <p:nvPicPr>
                      <p:cNvPr id="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3657600"/>
                        <a:ext cx="2819400" cy="611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73514" name="Text Box 10"/>
          <p:cNvSpPr txBox="1">
            <a:spLocks noChangeArrowheads="1"/>
          </p:cNvSpPr>
          <p:nvPr/>
        </p:nvSpPr>
        <p:spPr bwMode="auto">
          <a:xfrm>
            <a:off x="1066800" y="1679575"/>
            <a:ext cx="6934200" cy="1689100"/>
          </a:xfrm>
          <a:prstGeom prst="rect">
            <a:avLst/>
          </a:prstGeom>
          <a:solidFill>
            <a:srgbClr val="00FFFF"/>
          </a:solidFill>
          <a:ln w="9525">
            <a:solidFill>
              <a:schemeClr val="tx1"/>
            </a:solidFill>
            <a:miter lim="800000"/>
            <a:headEnd/>
            <a:tailEnd/>
          </a:ln>
          <a:effectLst/>
        </p:spPr>
        <p:txBody>
          <a:bodyPr>
            <a:spAutoFit/>
          </a:bodyPr>
          <a:lstStyle/>
          <a:p>
            <a:r>
              <a:rPr lang="en-US" sz="2600" i="1" dirty="0" err="1">
                <a:solidFill>
                  <a:schemeClr val="tx1"/>
                </a:solidFill>
              </a:rPr>
              <a:t>Hadronic</a:t>
            </a:r>
            <a:r>
              <a:rPr lang="en-US" sz="2600" i="1" dirty="0">
                <a:solidFill>
                  <a:schemeClr val="tx1"/>
                </a:solidFill>
              </a:rPr>
              <a:t> collisions play a complementary role to DIS and have let us continue to find surprises in the rich linear momentum structure of the proton, even after </a:t>
            </a:r>
            <a:r>
              <a:rPr lang="en-US" sz="2600" i="1" dirty="0" smtClean="0">
                <a:solidFill>
                  <a:schemeClr val="tx1"/>
                </a:solidFill>
              </a:rPr>
              <a:t>40 </a:t>
            </a:r>
            <a:r>
              <a:rPr lang="en-US" sz="2600" i="1" dirty="0">
                <a:solidFill>
                  <a:schemeClr val="tx1"/>
                </a:solidFill>
              </a:rPr>
              <a:t>years!</a:t>
            </a:r>
          </a:p>
        </p:txBody>
      </p:sp>
      <p:sp>
        <p:nvSpPr>
          <p:cNvPr id="11" name="Slide Number Placeholder 10"/>
          <p:cNvSpPr>
            <a:spLocks noGrp="1"/>
          </p:cNvSpPr>
          <p:nvPr>
            <p:ph type="sldNum" sz="quarter" idx="12"/>
          </p:nvPr>
        </p:nvSpPr>
        <p:spPr/>
        <p:txBody>
          <a:bodyPr/>
          <a:lstStyle/>
          <a:p>
            <a:fld id="{A2F42501-B949-4497-900A-85D7539E1911}" type="slidenum">
              <a:rPr lang="en-US" smtClean="0"/>
              <a:pPr/>
              <a:t>8</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73514"/>
                                        </p:tgtEl>
                                        <p:attrNameLst>
                                          <p:attrName>style.visibility</p:attrName>
                                        </p:attrNameLst>
                                      </p:cBhvr>
                                      <p:to>
                                        <p:strVal val="visible"/>
                                      </p:to>
                                    </p:set>
                                    <p:anim calcmode="lin" valueType="num">
                                      <p:cBhvr additive="base">
                                        <p:cTn id="7" dur="500" fill="hold"/>
                                        <p:tgtEl>
                                          <p:spTgt spid="1173514"/>
                                        </p:tgtEl>
                                        <p:attrNameLst>
                                          <p:attrName>ppt_x</p:attrName>
                                        </p:attrNameLst>
                                      </p:cBhvr>
                                      <p:tavLst>
                                        <p:tav tm="0">
                                          <p:val>
                                            <p:strVal val="#ppt_x"/>
                                          </p:val>
                                        </p:tav>
                                        <p:tav tm="100000">
                                          <p:val>
                                            <p:strVal val="#ppt_x"/>
                                          </p:val>
                                        </p:tav>
                                      </p:tavLst>
                                    </p:anim>
                                    <p:anim calcmode="lin" valueType="num">
                                      <p:cBhvr additive="base">
                                        <p:cTn id="8" dur="500" fill="hold"/>
                                        <p:tgtEl>
                                          <p:spTgt spid="11735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35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Observations with different probes allow us to learn different things!</a:t>
            </a:r>
            <a:endParaRPr lang="en-US" dirty="0"/>
          </a:p>
        </p:txBody>
      </p:sp>
      <p:sp>
        <p:nvSpPr>
          <p:cNvPr id="2" name="Footer Placeholder 1"/>
          <p:cNvSpPr>
            <a:spLocks noGrp="1"/>
          </p:cNvSpPr>
          <p:nvPr>
            <p:ph type="ftr" sz="quarter" idx="11"/>
          </p:nvPr>
        </p:nvSpPr>
        <p:spPr/>
        <p:txBody>
          <a:bodyPr/>
          <a:lstStyle/>
          <a:p>
            <a:r>
              <a:rPr lang="en-US" smtClean="0"/>
              <a:t>C. Aidala, Wayne State, January 30, 2013</a:t>
            </a:r>
            <a:endParaRPr lang="en-US"/>
          </a:p>
        </p:txBody>
      </p:sp>
      <p:sp>
        <p:nvSpPr>
          <p:cNvPr id="3" name="Slide Number Placeholder 2"/>
          <p:cNvSpPr>
            <a:spLocks noGrp="1"/>
          </p:cNvSpPr>
          <p:nvPr>
            <p:ph type="sldNum" sz="quarter" idx="12"/>
          </p:nvPr>
        </p:nvSpPr>
        <p:spPr/>
        <p:txBody>
          <a:bodyPr/>
          <a:lstStyle/>
          <a:p>
            <a:fld id="{B6F15528-21DE-4FAA-801E-634DDDAF4B2B}" type="slidenum">
              <a:rPr lang="en-US" smtClean="0"/>
              <a:pPr/>
              <a:t>9</a:t>
            </a:fld>
            <a:endParaRPr lang="en-US"/>
          </a:p>
        </p:txBody>
      </p:sp>
      <p:pic>
        <p:nvPicPr>
          <p:cNvPr id="64514" name="Picture 2"/>
          <p:cNvPicPr>
            <a:picLocks noChangeAspect="1" noChangeArrowheads="1"/>
          </p:cNvPicPr>
          <p:nvPr/>
        </p:nvPicPr>
        <p:blipFill>
          <a:blip r:embed="rId2" cstate="print"/>
          <a:srcRect/>
          <a:stretch>
            <a:fillRect/>
          </a:stretch>
        </p:blipFill>
        <p:spPr bwMode="auto">
          <a:xfrm>
            <a:off x="1014047" y="1514755"/>
            <a:ext cx="7012768" cy="5114645"/>
          </a:xfrm>
          <a:prstGeom prst="rect">
            <a:avLst/>
          </a:prstGeom>
          <a:noFill/>
          <a:ln w="9525">
            <a:noFill/>
            <a:miter lim="800000"/>
            <a:headEnd/>
            <a:tailEnd/>
          </a:ln>
        </p:spPr>
      </p:pic>
    </p:spTree>
    <p:extLst>
      <p:ext uri="{BB962C8B-B14F-4D97-AF65-F5344CB8AC3E}">
        <p14:creationId xmlns:p14="http://schemas.microsoft.com/office/powerpoint/2010/main" val="3195038595"/>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7.9|24"/>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FFFF99"/>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FFFF99"/>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Clouds</Template>
  <TotalTime>26286</TotalTime>
  <Words>4641</Words>
  <Application>Microsoft Office PowerPoint</Application>
  <PresentationFormat>On-screen Show (4:3)</PresentationFormat>
  <Paragraphs>741</Paragraphs>
  <Slides>66</Slides>
  <Notes>50</Notes>
  <HiddenSlides>0</HiddenSlides>
  <MMClips>0</MMClips>
  <ScaleCrop>false</ScaleCrop>
  <HeadingPairs>
    <vt:vector size="6" baseType="variant">
      <vt:variant>
        <vt:lpstr>Theme</vt:lpstr>
      </vt:variant>
      <vt:variant>
        <vt:i4>1</vt:i4>
      </vt:variant>
      <vt:variant>
        <vt:lpstr>Embedded OLE Servers</vt:lpstr>
      </vt:variant>
      <vt:variant>
        <vt:i4>5</vt:i4>
      </vt:variant>
      <vt:variant>
        <vt:lpstr>Slide Titles</vt:lpstr>
      </vt:variant>
      <vt:variant>
        <vt:i4>66</vt:i4>
      </vt:variant>
    </vt:vector>
  </HeadingPairs>
  <TitlesOfParts>
    <vt:vector size="72" baseType="lpstr">
      <vt:lpstr>Default Design</vt:lpstr>
      <vt:lpstr>Bitmap Image</vt:lpstr>
      <vt:lpstr>Equation</vt:lpstr>
      <vt:lpstr>Photo Editor Photo</vt:lpstr>
      <vt:lpstr>ﾋﾞｯﾄﾏｯﾌﾟ ｲﾒｰｼﾞ</vt:lpstr>
      <vt:lpstr>Document</vt:lpstr>
      <vt:lpstr>Investigating Proton Structure at the  Relativistic Heavy Ion Collider</vt:lpstr>
      <vt:lpstr>How do we understand the visible matter in our universe in terms of the fundamental quarks and gluons of quantum chromodynamics?</vt:lpstr>
      <vt:lpstr>The proton as a QCD “laboratory”</vt:lpstr>
      <vt:lpstr>Nucleon structure:  The early years</vt:lpstr>
      <vt:lpstr>Deep-Inelastic Scattering:  A Tool of the Trade</vt:lpstr>
      <vt:lpstr>Parton distribution functions inside a nucleon:  The language we’ve developed (so far!)</vt:lpstr>
      <vt:lpstr>Decades of DIS Data: What Have We Learned?</vt:lpstr>
      <vt:lpstr>And a (Relatively) Recent Surprise From p+p, p+d Collisions</vt:lpstr>
      <vt:lpstr>Observations with different probes allow us to learn different things!</vt:lpstr>
      <vt:lpstr>The nascent era of quantitative QCD!</vt:lpstr>
      <vt:lpstr>Additional recent theoretical progress in QCD</vt:lpstr>
      <vt:lpstr>The Relativistic Heavy Ion Collider at Brookhaven National Laboratory</vt:lpstr>
      <vt:lpstr>Mapping out the proton</vt:lpstr>
      <vt:lpstr>RHIC as a Polarized p+p Collider</vt:lpstr>
      <vt:lpstr>December 2001: News to Celebrate</vt:lpstr>
      <vt:lpstr>RHIC Spin Physics Experiments</vt:lpstr>
      <vt:lpstr>Proton Spin Structure at RHIC</vt:lpstr>
      <vt:lpstr>Reliance on Input from  Simpler Systems</vt:lpstr>
      <vt:lpstr>Predictive power of pQCD</vt:lpstr>
      <vt:lpstr>Proton Spin Structure at RHIC</vt:lpstr>
      <vt:lpstr>Probing the Helicity Structure of the Nucleon with p+p Collisions</vt:lpstr>
      <vt:lpstr>Proton “Spin Crisis”</vt:lpstr>
      <vt:lpstr>The Quest for DG, the Gluon Spin Contribution to the Spin of the Proton</vt:lpstr>
      <vt:lpstr>Latest RHIC Data and Present Status of  DG</vt:lpstr>
      <vt:lpstr>Proton Spin Structure at RHIC</vt:lpstr>
      <vt:lpstr>PowerPoint Presentation</vt:lpstr>
      <vt:lpstr>Flavor-Separated Sea Quark Polarizations Through W Production </vt:lpstr>
      <vt:lpstr>Total W Cross Section</vt:lpstr>
      <vt:lpstr>Parity-Violating Single-Helicity Asymmetries</vt:lpstr>
      <vt:lpstr>Proton Spin Structure at RHIC</vt:lpstr>
      <vt:lpstr>1976: Discovery in p+p Collisions!  Large Transverse Single-Spin Asymmetries</vt:lpstr>
      <vt:lpstr>Transverse-Momentum-Dependent Distributions and Single-Spin Asymmetries</vt:lpstr>
      <vt:lpstr>Quark Distribution Functions</vt:lpstr>
      <vt:lpstr>PowerPoint Presentation</vt:lpstr>
      <vt:lpstr>Transverse Single-Spin Asymmetries:  From Low to High Energies!</vt:lpstr>
      <vt:lpstr>Effects persist up to transverse momenta of 7 GeV/c!</vt:lpstr>
      <vt:lpstr>PowerPoint Presentation</vt:lpstr>
      <vt:lpstr>Factorization and Color</vt:lpstr>
      <vt:lpstr>Testing factorization/factorization breaking with (unpolarized) p+p collisions</vt:lpstr>
      <vt:lpstr>Testing factorization/factorization breaking with (unpolarized) p+p collisions</vt:lpstr>
      <vt:lpstr>Spin-momentum correlations and  the proton as a QCD “laboratory”</vt:lpstr>
      <vt:lpstr>Summary and outlook</vt:lpstr>
      <vt:lpstr>Additional Material</vt:lpstr>
      <vt:lpstr>PowerPoint Presentation</vt:lpstr>
      <vt:lpstr>Another Surprise: Transverse Single-Spin Asymmetry in Eta Meson Production</vt:lpstr>
      <vt:lpstr>Improvements in knowledge of gluon and sea quark spin contributions from RHIC data</vt:lpstr>
      <vt:lpstr>World data on polarized proton structure function</vt:lpstr>
      <vt:lpstr>Dijet Cross Section and  Double Helicity Asymmetry</vt:lpstr>
      <vt:lpstr>√s=62.4 GeV Forward pions</vt:lpstr>
      <vt:lpstr>√s=62.4 GeV Forward kaons</vt:lpstr>
      <vt:lpstr>Fragmentation Functions (FF’s): Improving Our Input for Inclusive Hadronic Probes</vt:lpstr>
      <vt:lpstr>Extending x Coverage</vt:lpstr>
      <vt:lpstr>PowerPoint Presentation</vt:lpstr>
      <vt:lpstr>PowerPoint Presentation</vt:lpstr>
      <vt:lpstr>Forward neutrons at Ös=200 GeV at PHENIX</vt:lpstr>
      <vt:lpstr>Single-Spin Asymmetries for Local Polarimetry: Confirmation of Longitudinal Polarization</vt:lpstr>
      <vt:lpstr>PowerPoint Presentation</vt:lpstr>
      <vt:lpstr>Helicity Flip Amplitudes</vt:lpstr>
      <vt:lpstr>Calibration using different probes</vt:lpstr>
      <vt:lpstr> Sampling the Integral of DG: p0 pT vs. xgluon </vt:lpstr>
      <vt:lpstr>Final W Results from 2009 Data</vt:lpstr>
      <vt:lpstr>Longitudinal (Helicity) vs. Transverse Spin Structure</vt:lpstr>
      <vt:lpstr>Factorization and universality in perturbative QCD</vt:lpstr>
      <vt:lpstr>PHENIX Detector</vt:lpstr>
      <vt:lpstr>BRAHMS detector</vt:lpstr>
      <vt:lpstr>The STAR Detector at RHIC</vt:lpstr>
    </vt:vector>
  </TitlesOfParts>
  <Company>Brookhaven National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Recent Spin Results from PHENIX</dc:title>
  <dc:creator>caidala</dc:creator>
  <cp:lastModifiedBy>Aidala, Christine</cp:lastModifiedBy>
  <cp:revision>1429</cp:revision>
  <cp:lastPrinted>2004-04-12T17:33:33Z</cp:lastPrinted>
  <dcterms:created xsi:type="dcterms:W3CDTF">2003-11-06T17:14:18Z</dcterms:created>
  <dcterms:modified xsi:type="dcterms:W3CDTF">2013-01-30T20:35:12Z</dcterms:modified>
</cp:coreProperties>
</file>