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handoutMasterIdLst>
    <p:handoutMasterId r:id="rId62"/>
  </p:handoutMasterIdLst>
  <p:sldIdLst>
    <p:sldId id="256" r:id="rId2"/>
    <p:sldId id="376" r:id="rId3"/>
    <p:sldId id="377" r:id="rId4"/>
    <p:sldId id="387" r:id="rId5"/>
    <p:sldId id="375" r:id="rId6"/>
    <p:sldId id="378" r:id="rId7"/>
    <p:sldId id="379" r:id="rId8"/>
    <p:sldId id="380" r:id="rId9"/>
    <p:sldId id="381" r:id="rId10"/>
    <p:sldId id="367" r:id="rId11"/>
    <p:sldId id="398" r:id="rId12"/>
    <p:sldId id="388" r:id="rId13"/>
    <p:sldId id="382" r:id="rId14"/>
    <p:sldId id="373" r:id="rId15"/>
    <p:sldId id="504" r:id="rId16"/>
    <p:sldId id="505" r:id="rId17"/>
    <p:sldId id="392" r:id="rId18"/>
    <p:sldId id="408" r:id="rId19"/>
    <p:sldId id="535" r:id="rId20"/>
    <p:sldId id="305" r:id="rId21"/>
    <p:sldId id="404" r:id="rId22"/>
    <p:sldId id="308" r:id="rId23"/>
    <p:sldId id="429" r:id="rId24"/>
    <p:sldId id="510" r:id="rId25"/>
    <p:sldId id="511" r:id="rId26"/>
    <p:sldId id="516" r:id="rId27"/>
    <p:sldId id="514" r:id="rId28"/>
    <p:sldId id="515" r:id="rId29"/>
    <p:sldId id="481" r:id="rId30"/>
    <p:sldId id="522" r:id="rId31"/>
    <p:sldId id="470" r:id="rId32"/>
    <p:sldId id="471" r:id="rId33"/>
    <p:sldId id="531" r:id="rId34"/>
    <p:sldId id="433" r:id="rId35"/>
    <p:sldId id="434" r:id="rId36"/>
    <p:sldId id="502" r:id="rId37"/>
    <p:sldId id="489" r:id="rId38"/>
    <p:sldId id="525" r:id="rId39"/>
    <p:sldId id="532" r:id="rId40"/>
    <p:sldId id="533" r:id="rId41"/>
    <p:sldId id="448" r:id="rId42"/>
    <p:sldId id="341" r:id="rId43"/>
    <p:sldId id="403" r:id="rId44"/>
    <p:sldId id="366" r:id="rId45"/>
    <p:sldId id="327" r:id="rId46"/>
    <p:sldId id="534" r:id="rId47"/>
    <p:sldId id="520" r:id="rId48"/>
    <p:sldId id="526" r:id="rId49"/>
    <p:sldId id="523" r:id="rId50"/>
    <p:sldId id="524" r:id="rId51"/>
    <p:sldId id="537" r:id="rId52"/>
    <p:sldId id="538" r:id="rId53"/>
    <p:sldId id="454" r:id="rId54"/>
    <p:sldId id="455" r:id="rId55"/>
    <p:sldId id="498" r:id="rId56"/>
    <p:sldId id="499" r:id="rId57"/>
    <p:sldId id="501" r:id="rId58"/>
    <p:sldId id="469" r:id="rId59"/>
    <p:sldId id="473"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00FFFF"/>
    <a:srgbClr val="00CCFF"/>
    <a:srgbClr val="8A0000"/>
    <a:srgbClr val="990000"/>
    <a:srgbClr val="68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624" autoAdjust="0"/>
  </p:normalViewPr>
  <p:slideViewPr>
    <p:cSldViewPr>
      <p:cViewPr varScale="1">
        <p:scale>
          <a:sx n="65" d="100"/>
          <a:sy n="65" d="100"/>
        </p:scale>
        <p:origin x="-114"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7536"/>
    </p:cViewPr>
  </p:sorterViewPr>
  <p:notesViewPr>
    <p:cSldViewPr>
      <p:cViewPr varScale="1">
        <p:scale>
          <a:sx n="53" d="100"/>
          <a:sy n="53" d="100"/>
        </p:scale>
        <p:origin x="-182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8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7.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19.wmf"/><Relationship Id="rId7" Type="http://schemas.openxmlformats.org/officeDocument/2006/relationships/image" Target="../media/image23.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3870F4-5374-4858-AA1F-D2FC12811746}" type="datetimeFigureOut">
              <a:rPr lang="en-US" smtClean="0"/>
              <a:pPr/>
              <a:t>2/12/2012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52AF1-52DA-47EB-B043-718F908E924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F8EB88-5A88-4C45-82D2-6FA4DB7BEA54}" type="datetimeFigureOut">
              <a:rPr lang="en-US" smtClean="0"/>
              <a:pPr/>
              <a:t>2/12/2012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B1036-C79E-46F7-8FEB-3830A27B261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Scattering energy</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262A7-3278-438C-9822-E80B7E546A64}" type="slidenum">
              <a:rPr lang="en-US"/>
              <a:pPr/>
              <a:t>13</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Hadron spectrum, quark masses, </a:t>
            </a:r>
            <a:r>
              <a:rPr lang="en-US" dirty="0" err="1" smtClean="0"/>
              <a:t>pseudoscalar</a:t>
            </a:r>
            <a:r>
              <a:rPr lang="en-US" dirty="0" smtClean="0"/>
              <a:t> meson decay constants</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D4F77-96B2-4CEA-B332-4CEBB059FE48}" type="slidenum">
              <a:rPr lang="en-US"/>
              <a:pPr/>
              <a:t>17</a:t>
            </a:fld>
            <a:endParaRPr lang="en-US"/>
          </a:p>
        </p:txBody>
      </p:sp>
      <p:sp>
        <p:nvSpPr>
          <p:cNvPr id="1361922" name="Rectangle 2"/>
          <p:cNvSpPr>
            <a:spLocks noGrp="1" noRot="1" noChangeAspect="1" noChangeArrowheads="1" noTextEdit="1"/>
          </p:cNvSpPr>
          <p:nvPr>
            <p:ph type="sldImg"/>
          </p:nvPr>
        </p:nvSpPr>
        <p:spPr>
          <a:xfrm>
            <a:off x="1143000" y="684213"/>
            <a:ext cx="4572000" cy="3429000"/>
          </a:xfrm>
          <a:ln/>
        </p:spPr>
      </p:sp>
      <p:sp>
        <p:nvSpPr>
          <p:cNvPr id="1361923" name="Rectangle 3"/>
          <p:cNvSpPr>
            <a:spLocks noGrp="1" noChangeArrowheads="1"/>
          </p:cNvSpPr>
          <p:nvPr>
            <p:ph type="body" idx="1"/>
          </p:nvPr>
        </p:nvSpPr>
        <p:spPr>
          <a:xfrm>
            <a:off x="685800" y="4343400"/>
            <a:ext cx="5486400" cy="4116366"/>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20</a:t>
            </a:fld>
            <a:endParaRPr lang="en-US"/>
          </a:p>
        </p:txBody>
      </p:sp>
      <p:sp>
        <p:nvSpPr>
          <p:cNvPr id="1564674" name="Rectangle 2"/>
          <p:cNvSpPr>
            <a:spLocks noGrp="1" noRot="1" noChangeAspect="1" noChangeArrowheads="1" noTextEdit="1"/>
          </p:cNvSpPr>
          <p:nvPr>
            <p:ph type="sldImg"/>
          </p:nvPr>
        </p:nvSpPr>
        <p:spPr>
          <a:xfrm>
            <a:off x="1143000" y="685800"/>
            <a:ext cx="4572000" cy="3429000"/>
          </a:xfrm>
          <a:ln/>
        </p:spPr>
      </p:sp>
      <p:sp>
        <p:nvSpPr>
          <p:cNvPr id="15646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33E07-5728-4723-B436-45B7B6870E26}" type="slidenum">
              <a:rPr lang="en-US"/>
              <a:pPr/>
              <a:t>21</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8D2CC4-EC70-41A0-8FD8-D3EB415DE993}" type="slidenum">
              <a:rPr lang="en-US"/>
              <a:pPr/>
              <a:t>2</a:t>
            </a:fld>
            <a:endParaRPr lang="en-US"/>
          </a:p>
        </p:txBody>
      </p:sp>
      <p:sp>
        <p:nvSpPr>
          <p:cNvPr id="1527810" name="Rectangle 2"/>
          <p:cNvSpPr>
            <a:spLocks noGrp="1" noRot="1" noChangeAspect="1" noChangeArrowheads="1" noTextEdit="1"/>
          </p:cNvSpPr>
          <p:nvPr>
            <p:ph type="sldImg"/>
          </p:nvPr>
        </p:nvSpPr>
        <p:spPr>
          <a:xfrm>
            <a:off x="1143000" y="682625"/>
            <a:ext cx="4573588" cy="3430588"/>
          </a:xfrm>
          <a:ln/>
        </p:spPr>
      </p:sp>
      <p:sp>
        <p:nvSpPr>
          <p:cNvPr id="1527811" name="Rectangle 3"/>
          <p:cNvSpPr>
            <a:spLocks noGrp="1" noChangeArrowheads="1"/>
          </p:cNvSpPr>
          <p:nvPr>
            <p:ph type="body" idx="1"/>
          </p:nvPr>
        </p:nvSpPr>
        <p:spPr>
          <a:xfrm>
            <a:off x="685800" y="4343400"/>
            <a:ext cx="5486400" cy="4117932"/>
          </a:xfrm>
        </p:spPr>
        <p:txBody>
          <a:bodyPr/>
          <a:lstStyle/>
          <a:p>
            <a:pPr lvl="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4337" name="Rectangle 7"/>
          <p:cNvSpPr>
            <a:spLocks noGrp="1" noChangeArrowheads="1"/>
          </p:cNvSpPr>
          <p:nvPr>
            <p:ph type="sldNum" sz="quarter" idx="5"/>
          </p:nvPr>
        </p:nvSpPr>
        <p:spPr>
          <a:noFill/>
        </p:spPr>
        <p:txBody>
          <a:bodyPr/>
          <a:lstStyle/>
          <a:p>
            <a:fld id="{5D201161-F46A-4F2C-8EDF-8EF117DD2C39}" type="slidenum">
              <a:rPr lang="en-US" smtClean="0"/>
              <a:pPr/>
              <a:t>31</a:t>
            </a:fld>
            <a:endParaRPr lang="en-US" smtClean="0"/>
          </a:p>
        </p:txBody>
      </p:sp>
      <p:sp>
        <p:nvSpPr>
          <p:cNvPr id="2574338" name="Rectangle 2"/>
          <p:cNvSpPr>
            <a:spLocks noGrp="1" noRot="1" noChangeAspect="1" noChangeArrowheads="1" noTextEdit="1"/>
          </p:cNvSpPr>
          <p:nvPr>
            <p:ph type="sldImg"/>
          </p:nvPr>
        </p:nvSpPr>
        <p:spPr>
          <a:ln/>
        </p:spPr>
      </p:sp>
      <p:sp>
        <p:nvSpPr>
          <p:cNvPr id="2574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FBDEE-1A23-4AE7-93A1-4CBB10C4FA33}" type="slidenum">
              <a:rPr lang="en-US"/>
              <a:pPr/>
              <a:t>32</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33</a:t>
            </a:fld>
            <a:endParaRPr lang="en-US"/>
          </a:p>
        </p:txBody>
      </p:sp>
      <p:sp>
        <p:nvSpPr>
          <p:cNvPr id="1353730" name="Rectangle 2"/>
          <p:cNvSpPr>
            <a:spLocks noGrp="1" noRot="1" noChangeAspect="1" noChangeArrowheads="1" noTextEdit="1"/>
          </p:cNvSpPr>
          <p:nvPr>
            <p:ph type="sldImg"/>
          </p:nvPr>
        </p:nvSpPr>
        <p:spPr>
          <a:xfrm>
            <a:off x="1133475" y="674688"/>
            <a:ext cx="4605338" cy="3454400"/>
          </a:xfrm>
          <a:ln/>
        </p:spPr>
      </p:sp>
      <p:sp>
        <p:nvSpPr>
          <p:cNvPr id="1353731" name="Rectangle 3"/>
          <p:cNvSpPr>
            <a:spLocks noGrp="1" noChangeArrowheads="1"/>
          </p:cNvSpPr>
          <p:nvPr>
            <p:ph type="body" idx="1"/>
          </p:nvPr>
        </p:nvSpPr>
        <p:spPr>
          <a:xfrm>
            <a:off x="896217" y="4354361"/>
            <a:ext cx="5078037" cy="4128891"/>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34</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35</a:t>
            </a:fld>
            <a:endParaRPr lang="en-US"/>
          </a:p>
        </p:txBody>
      </p:sp>
      <p:sp>
        <p:nvSpPr>
          <p:cNvPr id="1382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41</a:t>
            </a:fld>
            <a:endParaRPr lang="en-US"/>
          </a:p>
        </p:txBody>
      </p:sp>
      <p:sp>
        <p:nvSpPr>
          <p:cNvPr id="1454082" name="Rectangle 2"/>
          <p:cNvSpPr>
            <a:spLocks noGrp="1" noRot="1" noChangeAspect="1" noChangeArrowheads="1" noTextEdit="1"/>
          </p:cNvSpPr>
          <p:nvPr>
            <p:ph type="sldImg"/>
          </p:nvPr>
        </p:nvSpPr>
        <p:spPr>
          <a:xfrm>
            <a:off x="1143000" y="685800"/>
            <a:ext cx="4572000" cy="3429000"/>
          </a:xfrm>
          <a:ln/>
        </p:spPr>
      </p:sp>
      <p:sp>
        <p:nvSpPr>
          <p:cNvPr id="145408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30F5A5C8-5EAB-4933-88A1-48567CF0F492}" type="slidenum">
              <a:rPr lang="en-US" smtClean="0">
                <a:latin typeface="Arial" pitchFamily="34" charset="0"/>
                <a:cs typeface="Arial" pitchFamily="34" charset="0"/>
              </a:rPr>
              <a:pPr/>
              <a:t>51</a:t>
            </a:fld>
            <a:endParaRPr lang="en-US" smtClean="0">
              <a:latin typeface="Arial" pitchFamily="34" charset="0"/>
              <a:cs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mtClean="0">
                <a:latin typeface="Arial" pitchFamily="34" charset="0"/>
                <a:cs typeface="Arial" pitchFamily="34" charset="0"/>
              </a:rPr>
              <a:t>Color code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a:t>
            </a:r>
            <a:r>
              <a:rPr lang="en-US" dirty="0" err="1" smtClean="0"/>
              <a:t>sqrt</a:t>
            </a:r>
            <a:r>
              <a:rPr lang="en-US" dirty="0" smtClean="0"/>
              <a:t>(s) ranges?</a:t>
            </a:r>
            <a:endParaRPr lang="en-US" dirty="0"/>
          </a:p>
        </p:txBody>
      </p:sp>
      <p:sp>
        <p:nvSpPr>
          <p:cNvPr id="4" name="Slide Number Placeholder 3"/>
          <p:cNvSpPr>
            <a:spLocks noGrp="1"/>
          </p:cNvSpPr>
          <p:nvPr>
            <p:ph type="sldNum" sz="quarter" idx="10"/>
          </p:nvPr>
        </p:nvSpPr>
        <p:spPr/>
        <p:txBody>
          <a:bodyPr/>
          <a:lstStyle/>
          <a:p>
            <a:fld id="{240BCBA4-9E5C-46A1-A02A-C15FF80F0D3D}"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0D4F77-96B2-4CEA-B332-4CEBB059FE48}" type="slidenum">
              <a:rPr lang="en-US"/>
              <a:pPr/>
              <a:t>3</a:t>
            </a:fld>
            <a:endParaRPr lang="en-US"/>
          </a:p>
        </p:txBody>
      </p:sp>
      <p:sp>
        <p:nvSpPr>
          <p:cNvPr id="1361922" name="Rectangle 2"/>
          <p:cNvSpPr>
            <a:spLocks noGrp="1" noRot="1" noChangeAspect="1" noChangeArrowheads="1" noTextEdit="1"/>
          </p:cNvSpPr>
          <p:nvPr>
            <p:ph type="sldImg"/>
          </p:nvPr>
        </p:nvSpPr>
        <p:spPr>
          <a:xfrm>
            <a:off x="1143000" y="684213"/>
            <a:ext cx="4572000" cy="3429000"/>
          </a:xfrm>
          <a:ln/>
        </p:spPr>
      </p:sp>
      <p:sp>
        <p:nvSpPr>
          <p:cNvPr id="1361923" name="Rectangle 3"/>
          <p:cNvSpPr>
            <a:spLocks noGrp="1" noChangeArrowheads="1"/>
          </p:cNvSpPr>
          <p:nvPr>
            <p:ph type="body" idx="1"/>
          </p:nvPr>
        </p:nvSpPr>
        <p:spPr>
          <a:xfrm>
            <a:off x="685800" y="4343400"/>
            <a:ext cx="5486400" cy="4116366"/>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7" name="Rectangle 7"/>
          <p:cNvSpPr>
            <a:spLocks noGrp="1" noChangeArrowheads="1"/>
          </p:cNvSpPr>
          <p:nvPr>
            <p:ph type="sldNum" sz="quarter" idx="5"/>
          </p:nvPr>
        </p:nvSpPr>
        <p:spPr>
          <a:noFill/>
        </p:spPr>
        <p:txBody>
          <a:bodyPr/>
          <a:lstStyle/>
          <a:p>
            <a:fld id="{0FDB8C84-C3CE-45B8-BF0A-63C388EC633F}" type="slidenum">
              <a:rPr lang="en-US" smtClean="0"/>
              <a:pPr/>
              <a:t>58</a:t>
            </a:fld>
            <a:endParaRPr lang="en-US" smtClean="0"/>
          </a:p>
        </p:txBody>
      </p:sp>
      <p:sp>
        <p:nvSpPr>
          <p:cNvPr id="1662978" name="Rectangle 2"/>
          <p:cNvSpPr>
            <a:spLocks noGrp="1" noRot="1" noChangeAspect="1" noChangeArrowheads="1" noTextEdit="1"/>
          </p:cNvSpPr>
          <p:nvPr>
            <p:ph type="sldImg"/>
          </p:nvPr>
        </p:nvSpPr>
        <p:spPr>
          <a:xfrm>
            <a:off x="1111250" y="681038"/>
            <a:ext cx="4624388" cy="3468687"/>
          </a:xfrm>
          <a:ln w="12700" cap="flat"/>
        </p:spPr>
      </p:sp>
      <p:sp>
        <p:nvSpPr>
          <p:cNvPr id="1662979" name="Rectangle 3"/>
          <p:cNvSpPr>
            <a:spLocks noGrp="1" noChangeArrowheads="1"/>
          </p:cNvSpPr>
          <p:nvPr>
            <p:ph type="body" idx="1"/>
          </p:nvPr>
        </p:nvSpPr>
        <p:spPr>
          <a:xfrm>
            <a:off x="904009" y="4376282"/>
            <a:ext cx="5037513" cy="4074090"/>
          </a:xfrm>
          <a:noFill/>
          <a:ln/>
        </p:spPr>
        <p:txBody>
          <a:bodyPr lIns="91031" tIns="45517" rIns="91031" bIns="45517"/>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EA4A9-6AE2-4769-916E-CB0602BCD73D}" type="slidenum">
              <a:rPr lang="en-US"/>
              <a:pPr/>
              <a:t>59</a:t>
            </a:fld>
            <a:endParaRPr lang="en-US"/>
          </a:p>
        </p:txBody>
      </p:sp>
      <p:sp>
        <p:nvSpPr>
          <p:cNvPr id="1244162" name="Rectangle 2"/>
          <p:cNvSpPr>
            <a:spLocks noGrp="1" noRot="1" noChangeAspect="1" noChangeArrowheads="1" noTextEdit="1"/>
          </p:cNvSpPr>
          <p:nvPr>
            <p:ph type="sldImg"/>
          </p:nvPr>
        </p:nvSpPr>
        <p:spPr>
          <a:xfrm>
            <a:off x="1144588" y="684213"/>
            <a:ext cx="4573587" cy="3432175"/>
          </a:xfrm>
          <a:ln/>
        </p:spPr>
      </p:sp>
      <p:sp>
        <p:nvSpPr>
          <p:cNvPr id="1244163" name="Rectangle 3"/>
          <p:cNvSpPr>
            <a:spLocks noGrp="1" noChangeArrowheads="1"/>
          </p:cNvSpPr>
          <p:nvPr>
            <p:ph type="body" idx="1"/>
          </p:nvPr>
        </p:nvSpPr>
        <p:spPr>
          <a:xfrm>
            <a:off x="913361" y="4341835"/>
            <a:ext cx="5031278" cy="4116365"/>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D30F7-68A4-427C-BBAE-4BDD6F62B935}" type="slidenum">
              <a:rPr lang="en-US"/>
              <a:pPr/>
              <a:t>4</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DD15A-E854-4B57-8883-BE956ECDD2DB}" type="slidenum">
              <a:rPr lang="en-US"/>
              <a:pPr/>
              <a:t>5</a:t>
            </a:fld>
            <a:endParaRPr lang="en-US"/>
          </a:p>
        </p:txBody>
      </p:sp>
      <p:sp>
        <p:nvSpPr>
          <p:cNvPr id="1345538" name="Rectangle 2"/>
          <p:cNvSpPr>
            <a:spLocks noGrp="1" noRot="1" noChangeAspect="1" noChangeArrowheads="1" noTextEdit="1"/>
          </p:cNvSpPr>
          <p:nvPr>
            <p:ph type="sldImg"/>
          </p:nvPr>
        </p:nvSpPr>
        <p:spPr>
          <a:ln/>
        </p:spPr>
      </p:sp>
      <p:sp>
        <p:nvSpPr>
          <p:cNvPr id="134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37E4-7656-437A-AF54-7390E5479A0F}" type="slidenum">
              <a:rPr lang="en-US"/>
              <a:pPr/>
              <a:t>6</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718D4-30FC-44E5-B014-F0A480E82298}" type="slidenum">
              <a:rPr lang="en-US"/>
              <a:pPr/>
              <a:t>7</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45EDF-49EB-4397-B612-D0F230A1D1BA}" type="slidenum">
              <a:rPr lang="en-US"/>
              <a:pPr/>
              <a:t>8</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9B923-3C00-4C6F-B0E8-3572FD9C0755}" type="slidenum">
              <a:rPr lang="en-US"/>
              <a:pPr/>
              <a:t>9</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1">
                <a:solidFill>
                  <a:srgbClr val="FFFF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i="1">
                <a:solidFill>
                  <a:srgbClr val="FFFFCC"/>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889ED0C-E100-4366-B484-4C9CC89A95DB}" type="datetime1">
              <a:rPr lang="en-US" smtClean="0"/>
              <a:pPr/>
              <a:t>2/12/2012</a:t>
            </a:fld>
            <a:endParaRPr lang="en-US"/>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1F1C6-5920-44AF-BCA9-AD99A372C129}" type="datetime1">
              <a:rPr lang="en-US" smtClean="0"/>
              <a:pPr/>
              <a:t>2/12/2012</a:t>
            </a:fld>
            <a:endParaRPr lang="en-US"/>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343CBA-8974-4F5A-A5E2-ABBCBDC6FC67}" type="datetime1">
              <a:rPr lang="en-US" smtClean="0"/>
              <a:pPr/>
              <a:t>2/12/2012</a:t>
            </a:fld>
            <a:endParaRPr lang="en-US"/>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E838920A-1C9C-4D8D-A313-90DE30950BB1}" type="datetime1">
              <a:rPr lang="en-US" smtClean="0"/>
              <a:pPr/>
              <a:t>2/12/2012</a:t>
            </a:fld>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UMich, February 13, 2012</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3787017-3038-4AF4-9EAC-D148795E31DD}"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fld id="{3283E645-72E5-4D80-9C22-7DF39CBEBB48}" type="datetime1">
              <a:rPr lang="en-US" smtClean="0"/>
              <a:pPr/>
              <a:t>2/12/2012</a:t>
            </a:fld>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UMich, February 13, 2012</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FBC12891-45D5-4C36-ABA9-EBC3E86F0641}" type="datetime1">
              <a:rPr lang="en-US" smtClean="0"/>
              <a:pPr/>
              <a:t>2/12/2012</a:t>
            </a:fld>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UMich, February 13, 2012</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4973FE5-1B7E-49CB-8E84-DCF527FC5C4F}"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rgbClr val="FFFF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CC"/>
                </a:solidFill>
                <a:latin typeface="Times New Roman" pitchFamily="18" charset="0"/>
                <a:cs typeface="Times New Roman" pitchFamily="18" charset="0"/>
              </a:defRPr>
            </a:lvl1pPr>
            <a:lvl2pPr>
              <a:defRPr>
                <a:solidFill>
                  <a:srgbClr val="FFFFCC"/>
                </a:solidFill>
                <a:latin typeface="Times New Roman" pitchFamily="18" charset="0"/>
                <a:cs typeface="Times New Roman" pitchFamily="18" charset="0"/>
              </a:defRPr>
            </a:lvl2pPr>
            <a:lvl3pPr>
              <a:defRPr>
                <a:solidFill>
                  <a:srgbClr val="FFFFCC"/>
                </a:solidFill>
                <a:latin typeface="Times New Roman" pitchFamily="18" charset="0"/>
                <a:cs typeface="Times New Roman" pitchFamily="18" charset="0"/>
              </a:defRPr>
            </a:lvl3pPr>
            <a:lvl4pPr>
              <a:defRPr>
                <a:solidFill>
                  <a:srgbClr val="FFFFCC"/>
                </a:solidFill>
                <a:latin typeface="Times New Roman" pitchFamily="18" charset="0"/>
                <a:cs typeface="Times New Roman" pitchFamily="18" charset="0"/>
              </a:defRPr>
            </a:lvl4pPr>
            <a:lvl5pPr>
              <a:defRPr>
                <a:solidFill>
                  <a:srgbClr val="FFFFCC"/>
                </a:solidFill>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AACA996-18D1-40A2-AFB1-7609D2A629C7}" type="datetime1">
              <a:rPr lang="en-US" smtClean="0"/>
              <a:pPr/>
              <a:t>2/12/2012</a:t>
            </a:fld>
            <a:endParaRPr lang="en-US"/>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3174FE-D7D2-4D8D-A2B8-2260FCD00447}" type="datetime1">
              <a:rPr lang="en-US" smtClean="0"/>
              <a:pPr/>
              <a:t>2/12/2012</a:t>
            </a:fld>
            <a:endParaRPr lang="en-US"/>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4D8305-2F0D-436D-A169-3DC355ED1251}" type="datetime1">
              <a:rPr lang="en-US" smtClean="0"/>
              <a:pPr/>
              <a:t>2/12/2012</a:t>
            </a:fld>
            <a:endParaRPr lang="en-US"/>
          </a:p>
        </p:txBody>
      </p:sp>
      <p:sp>
        <p:nvSpPr>
          <p:cNvPr id="6" name="Footer Placeholder 5"/>
          <p:cNvSpPr>
            <a:spLocks noGrp="1"/>
          </p:cNvSpPr>
          <p:nvPr>
            <p:ph type="ftr" sz="quarter" idx="11"/>
          </p:nvPr>
        </p:nvSpPr>
        <p:spPr/>
        <p:txBody>
          <a:bodyPr/>
          <a:lstStyle/>
          <a:p>
            <a:r>
              <a:rPr lang="en-US" smtClean="0"/>
              <a:t>C. Aidala, UMich, February 13,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D46BAF-7D7B-46B7-A47C-150CB7136054}" type="datetime1">
              <a:rPr lang="en-US" smtClean="0"/>
              <a:pPr/>
              <a:t>2/12/2012</a:t>
            </a:fld>
            <a:endParaRPr lang="en-US"/>
          </a:p>
        </p:txBody>
      </p:sp>
      <p:sp>
        <p:nvSpPr>
          <p:cNvPr id="8" name="Footer Placeholder 7"/>
          <p:cNvSpPr>
            <a:spLocks noGrp="1"/>
          </p:cNvSpPr>
          <p:nvPr>
            <p:ph type="ftr" sz="quarter" idx="11"/>
          </p:nvPr>
        </p:nvSpPr>
        <p:spPr/>
        <p:txBody>
          <a:bodyPr/>
          <a:lstStyle/>
          <a:p>
            <a:r>
              <a:rPr lang="en-US" smtClean="0"/>
              <a:t>C. Aidala, UMich, February 13, 2012</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DA3424-4666-4977-A163-EBE65A1662B1}" type="datetime1">
              <a:rPr lang="en-US" smtClean="0"/>
              <a:pPr/>
              <a:t>2/12/2012</a:t>
            </a:fld>
            <a:endParaRPr lang="en-US"/>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1D594-0A3B-4BEA-B245-5E57B28CE9A9}" type="datetime1">
              <a:rPr lang="en-US" smtClean="0"/>
              <a:pPr/>
              <a:t>2/12/2012</a:t>
            </a:fld>
            <a:endParaRPr lang="en-US"/>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2EBB-B4A0-4234-9268-AFC25549C866}" type="datetime1">
              <a:rPr lang="en-US" smtClean="0"/>
              <a:pPr/>
              <a:t>2/12/2012</a:t>
            </a:fld>
            <a:endParaRPr lang="en-US"/>
          </a:p>
        </p:txBody>
      </p:sp>
      <p:sp>
        <p:nvSpPr>
          <p:cNvPr id="6" name="Footer Placeholder 5"/>
          <p:cNvSpPr>
            <a:spLocks noGrp="1"/>
          </p:cNvSpPr>
          <p:nvPr>
            <p:ph type="ftr" sz="quarter" idx="11"/>
          </p:nvPr>
        </p:nvSpPr>
        <p:spPr/>
        <p:txBody>
          <a:bodyPr/>
          <a:lstStyle/>
          <a:p>
            <a:r>
              <a:rPr lang="en-US" smtClean="0"/>
              <a:t>C. Aidala, UMich, February 13,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2D931F-1586-4FF3-981B-43EFB7E6A695}" type="datetime1">
              <a:rPr lang="en-US" smtClean="0"/>
              <a:pPr/>
              <a:t>2/12/2012</a:t>
            </a:fld>
            <a:endParaRPr lang="en-US"/>
          </a:p>
        </p:txBody>
      </p:sp>
      <p:sp>
        <p:nvSpPr>
          <p:cNvPr id="6" name="Footer Placeholder 5"/>
          <p:cNvSpPr>
            <a:spLocks noGrp="1"/>
          </p:cNvSpPr>
          <p:nvPr>
            <p:ph type="ftr" sz="quarter" idx="11"/>
          </p:nvPr>
        </p:nvSpPr>
        <p:spPr/>
        <p:txBody>
          <a:bodyPr/>
          <a:lstStyle/>
          <a:p>
            <a:r>
              <a:rPr lang="en-US" smtClean="0"/>
              <a:t>C. Aidala, UMich, February 13, 2012</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3396E-02EA-454A-AE4A-E7EA39B56360}" type="datetime1">
              <a:rPr lang="en-US" smtClean="0"/>
              <a:pPr/>
              <a:t>2/12/2012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 Aidala, UMich, February 13, 2012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2"/>
          <p:cNvPicPr>
            <a:picLocks noChangeAspect="1" noChangeArrowheads="1"/>
          </p:cNvPicPr>
          <p:nvPr userDrawn="1"/>
        </p:nvPicPr>
        <p:blipFill>
          <a:blip r:embed="rId16" cstate="print"/>
          <a:srcRect/>
          <a:stretch>
            <a:fillRect/>
          </a:stretch>
        </p:blipFill>
        <p:spPr bwMode="auto">
          <a:xfrm>
            <a:off x="76200" y="6388768"/>
            <a:ext cx="914400" cy="39303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dt="0"/>
  <p:txStyles>
    <p:titleStyle>
      <a:lvl1pPr algn="ctr" defTabSz="914400" rtl="0" eaLnBrk="1" latinLnBrk="0" hangingPunct="1">
        <a:spcBef>
          <a:spcPct val="0"/>
        </a:spcBef>
        <a:buNone/>
        <a:defRPr sz="4400" i="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CC"/>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rgbClr val="FFFFCC"/>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rgbClr val="FFFFCC"/>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rgbClr val="FFFFCC"/>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rgbClr val="FFFFCC"/>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1.xml"/><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oleObject" Target="../embeddings/oleObject13.bin"/><Relationship Id="rId5" Type="http://schemas.openxmlformats.org/officeDocument/2006/relationships/oleObject" Target="../embeddings/oleObject7.bin"/><Relationship Id="rId10" Type="http://schemas.openxmlformats.org/officeDocument/2006/relationships/oleObject" Target="../embeddings/oleObject12.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8.png"/><Relationship Id="rId5" Type="http://schemas.openxmlformats.org/officeDocument/2006/relationships/oleObject" Target="../embeddings/oleObject14.bin"/><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5.bin"/><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oleObject18.bin"/><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oleObject" Target="../embeddings/oleObject20.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3.xml"/><Relationship Id="rId7"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9.gif"/><Relationship Id="rId1" Type="http://schemas.openxmlformats.org/officeDocument/2006/relationships/slideLayout" Target="../slideLayouts/slideLayout6.xml"/><Relationship Id="rId4" Type="http://schemas.openxmlformats.org/officeDocument/2006/relationships/image" Target="../media/image90.gif"/></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9.gif"/><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4.gif"/><Relationship Id="rId1" Type="http://schemas.openxmlformats.org/officeDocument/2006/relationships/slideLayout" Target="../slideLayouts/slideLayout6.xml"/><Relationship Id="rId4" Type="http://schemas.openxmlformats.org/officeDocument/2006/relationships/image" Target="../media/image105.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66.gif"/><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notesSlide" Target="../notesSlides/notesSlide30.xml"/><Relationship Id="rId7" Type="http://schemas.openxmlformats.org/officeDocument/2006/relationships/image" Target="../media/image121.jpeg"/><Relationship Id="rId12"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oleObject" Target="../embeddings/oleObject25.bin"/><Relationship Id="rId10" Type="http://schemas.openxmlformats.org/officeDocument/2006/relationships/image" Target="../media/image124.jpeg"/><Relationship Id="rId4" Type="http://schemas.openxmlformats.org/officeDocument/2006/relationships/image" Target="../media/image119.jpeg"/><Relationship Id="rId9" Type="http://schemas.openxmlformats.org/officeDocument/2006/relationships/image" Target="../media/image123.jpe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31.xml"/><Relationship Id="rId7" Type="http://schemas.openxmlformats.org/officeDocument/2006/relationships/oleObject" Target="../embeddings/oleObject28.bin"/><Relationship Id="rId2" Type="http://schemas.openxmlformats.org/officeDocument/2006/relationships/slideLayout" Target="../slideLayouts/slideLayout14.xml"/><Relationship Id="rId1" Type="http://schemas.openxmlformats.org/officeDocument/2006/relationships/vmlDrawing" Target="../drawings/vmlDrawing16.vml"/><Relationship Id="rId6" Type="http://schemas.openxmlformats.org/officeDocument/2006/relationships/image" Target="../media/image67.png"/><Relationship Id="rId5" Type="http://schemas.openxmlformats.org/officeDocument/2006/relationships/oleObject" Target="../embeddings/oleObject27.bin"/><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1.png"/><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cstate="print"/>
          <a:srcRect/>
          <a:stretch>
            <a:fillRect/>
          </a:stretch>
        </p:blipFill>
        <p:spPr bwMode="auto">
          <a:xfrm>
            <a:off x="812074" y="76200"/>
            <a:ext cx="7620000" cy="6705600"/>
          </a:xfrm>
          <a:prstGeom prst="rect">
            <a:avLst/>
          </a:prstGeom>
          <a:noFill/>
          <a:ln w="9525">
            <a:noFill/>
            <a:miter lim="800000"/>
            <a:headEnd/>
            <a:tailEnd/>
          </a:ln>
        </p:spPr>
      </p:pic>
      <p:sp>
        <p:nvSpPr>
          <p:cNvPr id="5" name="Rectangle 4"/>
          <p:cNvSpPr/>
          <p:nvPr/>
        </p:nvSpPr>
        <p:spPr>
          <a:xfrm>
            <a:off x="801189" y="52252"/>
            <a:ext cx="7620000" cy="6705600"/>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219200"/>
            <a:ext cx="7772400" cy="2152650"/>
          </a:xfrm>
        </p:spPr>
        <p:txBody>
          <a:bodyPr>
            <a:noAutofit/>
          </a:bodyPr>
          <a:lstStyle/>
          <a:p>
            <a:r>
              <a:rPr lang="en-US" sz="3800" dirty="0" smtClean="0">
                <a:effectLst>
                  <a:outerShdw blurRad="38100" dist="38100" dir="2700000" algn="tl">
                    <a:srgbClr val="000000">
                      <a:alpha val="43137"/>
                    </a:srgbClr>
                  </a:outerShdw>
                </a:effectLst>
              </a:rPr>
              <a:t>From Quarks and Gluons to the World Around Us:</a:t>
            </a:r>
            <a:r>
              <a:rPr lang="en-US" sz="3800" dirty="0" smtClean="0"/>
              <a:t/>
            </a:r>
            <a:br>
              <a:rPr lang="en-US" sz="3800" dirty="0" smtClean="0"/>
            </a:br>
            <a:r>
              <a:rPr lang="en-US" sz="3800" dirty="0" smtClean="0">
                <a:effectLst>
                  <a:outerShdw blurRad="38100" dist="38100" dir="2700000" algn="tl">
                    <a:srgbClr val="000000">
                      <a:alpha val="43137"/>
                    </a:srgbClr>
                  </a:outerShdw>
                </a:effectLst>
              </a:rPr>
              <a:t>Advancing Quantum Chromodynamics by Probing Nucleon Structure</a:t>
            </a:r>
            <a:endParaRPr lang="en-US" sz="3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962400"/>
            <a:ext cx="6400800" cy="2209800"/>
          </a:xfrm>
        </p:spPr>
        <p:txBody>
          <a:bodyPr>
            <a:normAutofit fontScale="70000" lnSpcReduction="20000"/>
          </a:bodyPr>
          <a:lstStyle/>
          <a:p>
            <a:r>
              <a:rPr lang="en-US" sz="4400" dirty="0" smtClean="0">
                <a:effectLst>
                  <a:outerShdw blurRad="38100" dist="38100" dir="2700000" algn="tl">
                    <a:srgbClr val="000000">
                      <a:alpha val="43137"/>
                    </a:srgbClr>
                  </a:outerShdw>
                </a:effectLst>
              </a:rPr>
              <a:t>Christine A. Aidala</a:t>
            </a:r>
          </a:p>
          <a:p>
            <a:r>
              <a:rPr lang="en-US" sz="4400" dirty="0" smtClean="0">
                <a:effectLst>
                  <a:outerShdw blurRad="38100" dist="38100" dir="2700000" algn="tl">
                    <a:srgbClr val="000000">
                      <a:alpha val="43137"/>
                    </a:srgbClr>
                  </a:outerShdw>
                </a:effectLst>
              </a:rPr>
              <a:t>Los Alamos National Lab</a:t>
            </a:r>
          </a:p>
          <a:p>
            <a:endParaRPr lang="en-US" sz="3800" dirty="0" smtClean="0">
              <a:effectLst>
                <a:outerShdw blurRad="38100" dist="38100" dir="2700000" algn="tl">
                  <a:srgbClr val="000000">
                    <a:alpha val="43137"/>
                  </a:srgbClr>
                </a:outerShdw>
              </a:effectLst>
            </a:endParaRPr>
          </a:p>
          <a:p>
            <a:r>
              <a:rPr lang="en-US" sz="3500" dirty="0" smtClean="0">
                <a:effectLst>
                  <a:outerShdw blurRad="38100" dist="38100" dir="2700000" algn="tl">
                    <a:srgbClr val="000000">
                      <a:alpha val="43137"/>
                    </a:srgbClr>
                  </a:outerShdw>
                </a:effectLst>
              </a:rPr>
              <a:t>University of Michigan</a:t>
            </a:r>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February 13, 2012</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Observations with different probes allow us to learn different things!</a:t>
            </a:r>
            <a:endParaRPr lang="en-US" dirty="0"/>
          </a:p>
        </p:txBody>
      </p:sp>
      <p:sp>
        <p:nvSpPr>
          <p:cNvPr id="2" name="Footer Placeholder 1"/>
          <p:cNvSpPr>
            <a:spLocks noGrp="1"/>
          </p:cNvSpPr>
          <p:nvPr>
            <p:ph type="ftr" sz="quarter" idx="11"/>
          </p:nvPr>
        </p:nvSpPr>
        <p:spPr/>
        <p:txBody>
          <a:bodyPr/>
          <a:lstStyle/>
          <a:p>
            <a:r>
              <a:rPr lang="en-US" smtClean="0"/>
              <a:t>C. Aidala, UMich, February 13, 2012</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pic>
        <p:nvPicPr>
          <p:cNvPr id="64514" name="Picture 2"/>
          <p:cNvPicPr>
            <a:picLocks noChangeAspect="1" noChangeArrowheads="1"/>
          </p:cNvPicPr>
          <p:nvPr/>
        </p:nvPicPr>
        <p:blipFill>
          <a:blip r:embed="rId2" cstate="print"/>
          <a:srcRect/>
          <a:stretch>
            <a:fillRect/>
          </a:stretch>
        </p:blipFill>
        <p:spPr bwMode="auto">
          <a:xfrm>
            <a:off x="1014047" y="1514755"/>
            <a:ext cx="7012768" cy="51146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out the proton</a:t>
            </a:r>
            <a:endParaRPr lang="en-US" dirty="0"/>
          </a:p>
        </p:txBody>
      </p:sp>
      <p:sp>
        <p:nvSpPr>
          <p:cNvPr id="5" name="Content Placeholder 4"/>
          <p:cNvSpPr>
            <a:spLocks noGrp="1"/>
          </p:cNvSpPr>
          <p:nvPr>
            <p:ph idx="1"/>
          </p:nvPr>
        </p:nvSpPr>
        <p:spPr/>
        <p:txBody>
          <a:bodyPr/>
          <a:lstStyle/>
          <a:p>
            <a:pPr>
              <a:buNone/>
            </a:pPr>
            <a:r>
              <a:rPr lang="en-US" dirty="0" smtClean="0"/>
              <a:t>What does the proton look like in terms of the quarks and gluons inside it?</a:t>
            </a:r>
          </a:p>
          <a:p>
            <a:r>
              <a:rPr lang="en-US" i="1" dirty="0" smtClean="0"/>
              <a:t>Position </a:t>
            </a:r>
          </a:p>
          <a:p>
            <a:r>
              <a:rPr lang="en-US" i="1" dirty="0" smtClean="0"/>
              <a:t>Momentum</a:t>
            </a:r>
          </a:p>
          <a:p>
            <a:r>
              <a:rPr lang="en-US" i="1" dirty="0" smtClean="0"/>
              <a:t>Spin</a:t>
            </a:r>
          </a:p>
          <a:p>
            <a:r>
              <a:rPr lang="en-US" i="1" dirty="0" smtClean="0"/>
              <a:t>Flavor</a:t>
            </a:r>
          </a:p>
          <a:p>
            <a:r>
              <a:rPr lang="en-US" i="1" dirty="0" smtClean="0"/>
              <a:t>Color</a:t>
            </a:r>
            <a:endParaRPr lang="en-US" i="1" dirty="0"/>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dirty="0"/>
          </a:p>
        </p:txBody>
      </p:sp>
      <p:sp>
        <p:nvSpPr>
          <p:cNvPr id="6" name="Text Box 34"/>
          <p:cNvSpPr txBox="1">
            <a:spLocks noChangeArrowheads="1"/>
          </p:cNvSpPr>
          <p:nvPr/>
        </p:nvSpPr>
        <p:spPr bwMode="auto">
          <a:xfrm>
            <a:off x="2819400" y="3124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Vast majority of past four decades focused on </a:t>
            </a:r>
          </a:p>
          <a:p>
            <a:pPr algn="ctr"/>
            <a:r>
              <a:rPr lang="en-US" sz="2200" i="1" dirty="0" smtClean="0">
                <a:solidFill>
                  <a:schemeClr val="tx1"/>
                </a:solidFill>
                <a:latin typeface="Times New Roman" pitchFamily="18" charset="0"/>
                <a:cs typeface="Times New Roman" pitchFamily="18" charset="0"/>
              </a:rPr>
              <a:t>1-dimensional</a:t>
            </a:r>
            <a:r>
              <a:rPr lang="en-US" sz="2200" dirty="0" smtClean="0">
                <a:solidFill>
                  <a:schemeClr val="tx1"/>
                </a:solidFill>
                <a:latin typeface="Times New Roman" pitchFamily="18" charset="0"/>
                <a:cs typeface="Times New Roman" pitchFamily="18" charset="0"/>
              </a:rPr>
              <a:t> momentum structure!  Since 1990s starting to consider other directions . . .</a:t>
            </a:r>
            <a:endParaRPr lang="en-US" sz="2200" dirty="0">
              <a:solidFill>
                <a:schemeClr val="tx1"/>
              </a:solidFill>
              <a:latin typeface="Times New Roman" pitchFamily="18" charset="0"/>
              <a:cs typeface="Times New Roman" pitchFamily="18" charset="0"/>
            </a:endParaRPr>
          </a:p>
        </p:txBody>
      </p:sp>
      <p:sp>
        <p:nvSpPr>
          <p:cNvPr id="7" name="Text Box 34"/>
          <p:cNvSpPr txBox="1">
            <a:spLocks noChangeArrowheads="1"/>
          </p:cNvSpPr>
          <p:nvPr/>
        </p:nvSpPr>
        <p:spPr bwMode="auto">
          <a:xfrm>
            <a:off x="2819400" y="36926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latin typeface="Times New Roman" pitchFamily="18" charset="0"/>
                <a:cs typeface="Times New Roman" pitchFamily="18" charset="0"/>
              </a:rPr>
              <a:t>Polarized protons first studied in </a:t>
            </a:r>
            <a:r>
              <a:rPr lang="en-US" sz="2200" dirty="0" smtClean="0">
                <a:solidFill>
                  <a:schemeClr val="tx1"/>
                </a:solidFill>
                <a:latin typeface="Times New Roman" pitchFamily="18" charset="0"/>
                <a:cs typeface="Times New Roman" pitchFamily="18" charset="0"/>
              </a:rPr>
              <a:t>1980s</a:t>
            </a:r>
            <a:r>
              <a:rPr lang="en-US" sz="2200" dirty="0" smtClean="0">
                <a:latin typeface="Times New Roman" pitchFamily="18" charset="0"/>
                <a:cs typeface="Times New Roman" pitchFamily="18" charset="0"/>
              </a:rPr>
              <a:t>.  How </a:t>
            </a:r>
            <a:r>
              <a:rPr lang="en-US" sz="2200" dirty="0" smtClean="0">
                <a:solidFill>
                  <a:schemeClr val="tx1"/>
                </a:solidFill>
                <a:latin typeface="Times New Roman" pitchFamily="18" charset="0"/>
                <a:cs typeface="Times New Roman" pitchFamily="18" charset="0"/>
              </a:rPr>
              <a:t>angular momentum of quarks and gluons add up still not well understood!</a:t>
            </a:r>
            <a:endParaRPr lang="en-US" sz="2200" dirty="0">
              <a:solidFill>
                <a:schemeClr val="tx1"/>
              </a:solidFill>
              <a:latin typeface="Times New Roman" pitchFamily="18" charset="0"/>
              <a:cs typeface="Times New Roman" pitchFamily="18" charset="0"/>
            </a:endParaRPr>
          </a:p>
        </p:txBody>
      </p:sp>
      <p:sp>
        <p:nvSpPr>
          <p:cNvPr id="8" name="Text Box 34"/>
          <p:cNvSpPr txBox="1">
            <a:spLocks noChangeArrowheads="1"/>
          </p:cNvSpPr>
          <p:nvPr/>
        </p:nvSpPr>
        <p:spPr bwMode="auto">
          <a:xfrm>
            <a:off x="2819400" y="4267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latin typeface="Times New Roman" pitchFamily="18" charset="0"/>
                <a:cs typeface="Times New Roman" pitchFamily="18" charset="0"/>
              </a:rPr>
              <a:t>Good measurements of flavor distributions in valence region.  Flavor structure at lower momentum fractions still yielding surprises!</a:t>
            </a:r>
            <a:endParaRPr lang="en-US" sz="2200" dirty="0">
              <a:solidFill>
                <a:schemeClr val="tx1"/>
              </a:solidFill>
              <a:latin typeface="Times New Roman" pitchFamily="18" charset="0"/>
              <a:cs typeface="Times New Roman" pitchFamily="18" charset="0"/>
            </a:endParaRPr>
          </a:p>
        </p:txBody>
      </p:sp>
      <p:sp>
        <p:nvSpPr>
          <p:cNvPr id="9" name="Text Box 34"/>
          <p:cNvSpPr txBox="1">
            <a:spLocks noChangeArrowheads="1"/>
          </p:cNvSpPr>
          <p:nvPr/>
        </p:nvSpPr>
        <p:spPr bwMode="auto">
          <a:xfrm>
            <a:off x="2819400" y="25908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Theoretical and experimental concepts to describe and access position only born in mid-1990s.  </a:t>
            </a:r>
            <a:r>
              <a:rPr lang="en-US" sz="2200" dirty="0" smtClean="0">
                <a:latin typeface="Times New Roman" pitchFamily="18" charset="0"/>
                <a:cs typeface="Times New Roman" pitchFamily="18" charset="0"/>
              </a:rPr>
              <a:t>Pioneering measurements over past decade.</a:t>
            </a:r>
            <a:endParaRPr lang="en-US" sz="2200" dirty="0">
              <a:solidFill>
                <a:schemeClr val="tx1"/>
              </a:solidFill>
              <a:latin typeface="Times New Roman" pitchFamily="18" charset="0"/>
              <a:cs typeface="Times New Roman" pitchFamily="18" charset="0"/>
            </a:endParaRPr>
          </a:p>
        </p:txBody>
      </p:sp>
      <p:sp>
        <p:nvSpPr>
          <p:cNvPr id="10" name="Text Box 34"/>
          <p:cNvSpPr txBox="1">
            <a:spLocks noChangeArrowheads="1"/>
          </p:cNvSpPr>
          <p:nvPr/>
        </p:nvSpPr>
        <p:spPr bwMode="auto">
          <a:xfrm>
            <a:off x="2819400" y="49118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Accounted for by theorists from beginning of QCD, but more detailed, potentially observable effects of color have come to forefront in last couple years . . .</a:t>
            </a:r>
            <a:endParaRPr lang="en-US" sz="2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1000"/>
                                        <p:tgtEl>
                                          <p:spTgt spid="5">
                                            <p:txEl>
                                              <p:pRg st="4" end="4"/>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blinds(horizontal)">
                                      <p:cBhvr>
                                        <p:cTn id="11" dur="10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038005" y="1600200"/>
            <a:ext cx="3658607" cy="3886200"/>
            <a:chOff x="5038005" y="1600200"/>
            <a:chExt cx="3658607" cy="3886200"/>
          </a:xfrm>
        </p:grpSpPr>
        <p:sp>
          <p:nvSpPr>
            <p:cNvPr id="17" name="Rectangle 16"/>
            <p:cNvSpPr/>
            <p:nvPr/>
          </p:nvSpPr>
          <p:spPr>
            <a:xfrm>
              <a:off x="5130452" y="4800600"/>
              <a:ext cx="356616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Higher resolution</a:t>
              </a:r>
              <a:endParaRPr lang="en-US" dirty="0"/>
            </a:p>
          </p:txBody>
        </p:sp>
        <p:pic>
          <p:nvPicPr>
            <p:cNvPr id="98305" name="Picture 1"/>
            <p:cNvPicPr>
              <a:picLocks noChangeAspect="1" noChangeArrowheads="1"/>
            </p:cNvPicPr>
            <p:nvPr/>
          </p:nvPicPr>
          <p:blipFill>
            <a:blip r:embed="rId3" cstate="print"/>
            <a:srcRect/>
            <a:stretch>
              <a:fillRect/>
            </a:stretch>
          </p:blipFill>
          <p:spPr bwMode="auto">
            <a:xfrm>
              <a:off x="5129643" y="1600200"/>
              <a:ext cx="3557157" cy="3495675"/>
            </a:xfrm>
            <a:prstGeom prst="rect">
              <a:avLst/>
            </a:prstGeom>
            <a:noFill/>
            <a:ln w="9525">
              <a:noFill/>
              <a:miter lim="800000"/>
              <a:headEnd/>
              <a:tailEnd/>
            </a:ln>
          </p:spPr>
        </p:pic>
        <p:sp>
          <p:nvSpPr>
            <p:cNvPr id="10" name="TextBox 9"/>
            <p:cNvSpPr txBox="1"/>
            <p:nvPr/>
          </p:nvSpPr>
          <p:spPr>
            <a:xfrm rot="16200000">
              <a:off x="4226565" y="3208050"/>
              <a:ext cx="2022990" cy="400110"/>
            </a:xfrm>
            <a:prstGeom prst="rect">
              <a:avLst/>
            </a:prstGeom>
            <a:noFill/>
          </p:spPr>
          <p:txBody>
            <a:bodyPr wrap="none" rtlCol="0">
              <a:spAutoFit/>
            </a:bodyPr>
            <a:lstStyle/>
            <a:p>
              <a:r>
                <a:rPr lang="en-US" sz="2000" dirty="0" smtClean="0"/>
                <a:t>Stronger coupling</a:t>
              </a:r>
              <a:endParaRPr lang="en-US" sz="2000" dirty="0"/>
            </a:p>
          </p:txBody>
        </p:sp>
        <p:sp>
          <p:nvSpPr>
            <p:cNvPr id="18" name="TextBox 17"/>
            <p:cNvSpPr txBox="1"/>
            <p:nvPr/>
          </p:nvSpPr>
          <p:spPr>
            <a:xfrm>
              <a:off x="6019800" y="5042770"/>
              <a:ext cx="1994264" cy="400110"/>
            </a:xfrm>
            <a:prstGeom prst="rect">
              <a:avLst/>
            </a:prstGeom>
            <a:noFill/>
          </p:spPr>
          <p:txBody>
            <a:bodyPr wrap="none" rtlCol="0">
              <a:spAutoFit/>
            </a:bodyPr>
            <a:lstStyle/>
            <a:p>
              <a:r>
                <a:rPr lang="en-US" sz="2000" dirty="0" smtClean="0"/>
                <a:t>Higher resolution</a:t>
              </a:r>
              <a:endParaRPr lang="en-US" sz="2000" dirty="0"/>
            </a:p>
          </p:txBody>
        </p:sp>
      </p:grpSp>
      <p:sp>
        <p:nvSpPr>
          <p:cNvPr id="2" name="Title 1"/>
          <p:cNvSpPr>
            <a:spLocks noGrp="1"/>
          </p:cNvSpPr>
          <p:nvPr>
            <p:ph type="title"/>
          </p:nvPr>
        </p:nvSpPr>
        <p:spPr/>
        <p:txBody>
          <a:bodyPr/>
          <a:lstStyle/>
          <a:p>
            <a:r>
              <a:rPr lang="en-US" dirty="0" err="1" smtClean="0"/>
              <a:t>Perturbative</a:t>
            </a:r>
            <a:r>
              <a:rPr lang="en-US" dirty="0" smtClean="0"/>
              <a:t> QCD</a:t>
            </a:r>
            <a:endParaRPr lang="en-US" dirty="0"/>
          </a:p>
        </p:txBody>
      </p:sp>
      <p:sp>
        <p:nvSpPr>
          <p:cNvPr id="5" name="Content Placeholder 4"/>
          <p:cNvSpPr>
            <a:spLocks noGrp="1"/>
          </p:cNvSpPr>
          <p:nvPr>
            <p:ph idx="1"/>
          </p:nvPr>
        </p:nvSpPr>
        <p:spPr>
          <a:xfrm>
            <a:off x="457200" y="1600200"/>
            <a:ext cx="4572000" cy="4525963"/>
          </a:xfrm>
        </p:spPr>
        <p:txBody>
          <a:bodyPr>
            <a:normAutofit fontScale="85000" lnSpcReduction="10000"/>
          </a:bodyPr>
          <a:lstStyle/>
          <a:p>
            <a:r>
              <a:rPr lang="en-US" dirty="0" smtClean="0"/>
              <a:t>Take advantage of running of the strong coupling constant with energy (</a:t>
            </a:r>
            <a:r>
              <a:rPr lang="en-US" i="1" dirty="0" smtClean="0"/>
              <a:t>asymptotic freedom</a:t>
            </a:r>
            <a:r>
              <a:rPr lang="en-US" dirty="0" smtClean="0"/>
              <a:t>)—weak coupling at high energies (short distances)</a:t>
            </a:r>
          </a:p>
          <a:p>
            <a:r>
              <a:rPr lang="en-US" dirty="0" smtClean="0"/>
              <a:t>Perturbative expansion as in quantum electrodynamics (but many more diagrams due to gluon self-coupling!!)</a:t>
            </a:r>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cxnSp>
        <p:nvCxnSpPr>
          <p:cNvPr id="9" name="Straight Arrow Connector 8"/>
          <p:cNvCxnSpPr/>
          <p:nvPr/>
        </p:nvCxnSpPr>
        <p:spPr>
          <a:xfrm rot="5400000" flipH="1" flipV="1">
            <a:off x="4534694" y="3503634"/>
            <a:ext cx="1751806"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5091286"/>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 Box 10"/>
          <p:cNvSpPr txBox="1">
            <a:spLocks noChangeArrowheads="1"/>
          </p:cNvSpPr>
          <p:nvPr/>
        </p:nvSpPr>
        <p:spPr bwMode="auto">
          <a:xfrm>
            <a:off x="1143000" y="2362200"/>
            <a:ext cx="6934200" cy="2185214"/>
          </a:xfrm>
          <a:prstGeom prst="rect">
            <a:avLst/>
          </a:prstGeom>
          <a:solidFill>
            <a:srgbClr val="00FFFF"/>
          </a:solidFill>
          <a:ln w="9525">
            <a:solidFill>
              <a:schemeClr val="tx1"/>
            </a:solidFill>
            <a:miter lim="800000"/>
            <a:headEnd/>
            <a:tailEnd/>
          </a:ln>
          <a:effectLst/>
        </p:spPr>
        <p:txBody>
          <a:bodyPr>
            <a:spAutoFit/>
          </a:bodyPr>
          <a:lstStyle/>
          <a:p>
            <a:pPr algn="ctr"/>
            <a:r>
              <a:rPr lang="en-US" sz="3400" i="1" dirty="0" smtClean="0">
                <a:latin typeface="Times New Roman" pitchFamily="18" charset="0"/>
                <a:cs typeface="Times New Roman" pitchFamily="18" charset="0"/>
              </a:rPr>
              <a:t>Most importantly: </a:t>
            </a:r>
            <a:r>
              <a:rPr lang="en-US" sz="3400" i="1" dirty="0" err="1" smtClean="0">
                <a:latin typeface="Times New Roman" pitchFamily="18" charset="0"/>
                <a:cs typeface="Times New Roman" pitchFamily="18" charset="0"/>
              </a:rPr>
              <a:t>pQCD</a:t>
            </a:r>
            <a:r>
              <a:rPr lang="en-US" sz="3400" i="1" dirty="0" smtClean="0">
                <a:latin typeface="Times New Roman" pitchFamily="18" charset="0"/>
                <a:cs typeface="Times New Roman" pitchFamily="18" charset="0"/>
              </a:rPr>
              <a:t> provides a rigorous way of relating the fundamental field theory to a variety of physical observables!</a:t>
            </a:r>
            <a:endParaRPr lang="en-US" sz="34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UMich, February 13, 2012</a:t>
            </a:r>
            <a:endParaRPr lang="en-US"/>
          </a:p>
        </p:txBody>
      </p:sp>
      <p:sp>
        <p:nvSpPr>
          <p:cNvPr id="76" name="Slide Number Placeholder 6"/>
          <p:cNvSpPr>
            <a:spLocks noGrp="1"/>
          </p:cNvSpPr>
          <p:nvPr>
            <p:ph type="sldNum" sz="quarter" idx="12"/>
          </p:nvPr>
        </p:nvSpPr>
        <p:spPr/>
        <p:txBody>
          <a:bodyPr/>
          <a:lstStyle/>
          <a:p>
            <a:fld id="{FDDAAC23-5EAE-445C-8F6B-BB60B2E4B24A}" type="slidenum">
              <a:rPr lang="en-US"/>
              <a:pPr/>
              <a:t>13</a:t>
            </a:fld>
            <a:endParaRPr lang="en-US"/>
          </a:p>
        </p:txBody>
      </p:sp>
      <p:grpSp>
        <p:nvGrpSpPr>
          <p:cNvPr id="2"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36" y="901"/>
              <a:ext cx="401" cy="38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p:oleObj spid="_x0000_s69635" name="Equation" r:id="rId4" imgW="152280" imgH="215640" progId="">
                <p:embed/>
              </p:oleObj>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p:oleObj spid="_x0000_s69636" name="Equation" r:id="rId5" imgW="304560" imgH="215640" progId="">
                <p:embed/>
              </p:oleObj>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p:oleObj spid="_x0000_s69637" name="Equation" r:id="rId6" imgW="139680" imgH="215640" progId="">
                <p:embed/>
              </p:oleObj>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p:oleObj spid="_x0000_s69638" name="Equation" r:id="rId7" imgW="279360" imgH="215640" progId="">
                <p:embed/>
              </p:oleObj>
            </a:graphicData>
          </a:graphic>
        </p:graphicFrame>
        <p:grpSp>
          <p:nvGrpSpPr>
            <p:cNvPr id="3"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4"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p:oleObj spid="_x0000_s69639" name="Equation" r:id="rId8" imgW="126720" imgH="190440" progId="">
                <p:embed/>
              </p:oleObj>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p:oleObj spid="_x0000_s69640" name="Equation" r:id="rId9" imgW="444240" imgH="203040" progId="Equation.3">
                <p:embed/>
              </p:oleObj>
            </a:graphicData>
          </a:graphic>
        </p:graphicFrame>
        <p:grpSp>
          <p:nvGrpSpPr>
            <p:cNvPr id="5"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p:oleObj spid="_x0000_s69641" name="Equation" r:id="rId10" imgW="469800" imgH="279360" progId="Equation.3">
                <p:embed/>
              </p:oleObj>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520" y="969"/>
              <a:ext cx="425"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q(x</a:t>
              </a:r>
              <a:r>
                <a:rPr lang="en-US" sz="1800" baseline="-18000" dirty="0">
                  <a:solidFill>
                    <a:schemeClr val="tx1"/>
                  </a:solidFill>
                  <a:latin typeface="Comic Sans MS" pitchFamily="66" charset="0"/>
                </a:rPr>
                <a:t>1</a:t>
              </a:r>
              <a:r>
                <a:rPr lang="en-US" sz="1800" dirty="0">
                  <a:solidFill>
                    <a:schemeClr val="tx1"/>
                  </a:solidFill>
                  <a:latin typeface="Comic Sans MS" pitchFamily="66" charset="0"/>
                </a:rPr>
                <a:t>)</a:t>
              </a:r>
            </a:p>
          </p:txBody>
        </p:sp>
        <p:sp>
          <p:nvSpPr>
            <p:cNvPr id="1414206" name="Text Box 62"/>
            <p:cNvSpPr txBox="1">
              <a:spLocks noChangeArrowheads="1"/>
            </p:cNvSpPr>
            <p:nvPr/>
          </p:nvSpPr>
          <p:spPr bwMode="auto">
            <a:xfrm>
              <a:off x="1502" y="1929"/>
              <a:ext cx="442"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g(x</a:t>
              </a:r>
              <a:r>
                <a:rPr lang="en-US" sz="1800" baseline="-18000" dirty="0">
                  <a:solidFill>
                    <a:schemeClr val="tx1"/>
                  </a:solidFill>
                  <a:latin typeface="Comic Sans MS" pitchFamily="66" charset="0"/>
                </a:rPr>
                <a:t>2</a:t>
              </a:r>
              <a:r>
                <a:rPr lang="en-US" sz="1800" dirty="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xfrm>
            <a:off x="457200" y="76200"/>
            <a:ext cx="8229600" cy="1143000"/>
          </a:xfrm>
          <a:noFill/>
        </p:spPr>
        <p:txBody>
          <a:bodyPr>
            <a:normAutofit/>
          </a:bodyPr>
          <a:lstStyle/>
          <a:p>
            <a:r>
              <a:rPr lang="en-US" sz="4200" dirty="0"/>
              <a:t>Predictive </a:t>
            </a:r>
            <a:r>
              <a:rPr lang="en-US" sz="4200" dirty="0" smtClean="0"/>
              <a:t>power </a:t>
            </a:r>
            <a:r>
              <a:rPr lang="en-US" sz="4200" dirty="0"/>
              <a:t>of </a:t>
            </a:r>
            <a:r>
              <a:rPr lang="en-US" sz="4200" dirty="0" err="1" smtClean="0"/>
              <a:t>pQCD</a:t>
            </a:r>
            <a:endParaRPr lang="en-US" sz="4200" dirty="0"/>
          </a:p>
        </p:txBody>
      </p:sp>
      <p:sp>
        <p:nvSpPr>
          <p:cNvPr id="1414209" name="Rectangle 65"/>
          <p:cNvSpPr>
            <a:spLocks noChangeArrowheads="1"/>
          </p:cNvSpPr>
          <p:nvPr/>
        </p:nvSpPr>
        <p:spPr bwMode="auto">
          <a:xfrm>
            <a:off x="3048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sz="2000" dirty="0" smtClean="0">
                <a:solidFill>
                  <a:srgbClr val="FFFFCC"/>
                </a:solidFill>
              </a:rPr>
              <a:t>High-energy processes </a:t>
            </a:r>
            <a:r>
              <a:rPr lang="en-US" sz="2000" dirty="0">
                <a:solidFill>
                  <a:srgbClr val="FFFFCC"/>
                </a:solidFill>
              </a:rPr>
              <a:t>have predictable rates given:</a:t>
            </a:r>
          </a:p>
          <a:p>
            <a:pPr marL="1143000" lvl="2" indent="-228600">
              <a:spcBef>
                <a:spcPct val="20000"/>
              </a:spcBef>
              <a:buClr>
                <a:srgbClr val="500093"/>
              </a:buClr>
              <a:buFontTx/>
              <a:buChar char="–"/>
            </a:pPr>
            <a:r>
              <a:rPr lang="en-US" sz="2000" dirty="0" err="1" smtClean="0">
                <a:solidFill>
                  <a:srgbClr val="00FF00"/>
                </a:solidFill>
              </a:rPr>
              <a:t>Partonic</a:t>
            </a:r>
            <a:r>
              <a:rPr lang="en-US" sz="2000" dirty="0" smtClean="0">
                <a:solidFill>
                  <a:srgbClr val="00FF00"/>
                </a:solidFill>
              </a:rPr>
              <a:t> hard scattering rates (calculable in </a:t>
            </a:r>
            <a:r>
              <a:rPr lang="en-US" sz="2000" dirty="0" err="1" smtClean="0">
                <a:solidFill>
                  <a:srgbClr val="00FF00"/>
                </a:solidFill>
              </a:rPr>
              <a:t>pQCD</a:t>
            </a:r>
            <a:r>
              <a:rPr lang="en-US" sz="2000" dirty="0" smtClean="0">
                <a:solidFill>
                  <a:srgbClr val="00FF00"/>
                </a:solidFill>
              </a:rPr>
              <a:t>)</a:t>
            </a:r>
          </a:p>
          <a:p>
            <a:pPr marL="1143000" lvl="2" indent="-228600" algn="l">
              <a:spcBef>
                <a:spcPct val="20000"/>
              </a:spcBef>
              <a:buClr>
                <a:srgbClr val="500093"/>
              </a:buClr>
              <a:buFontTx/>
              <a:buChar char="–"/>
            </a:pPr>
            <a:r>
              <a:rPr lang="en-US" sz="2000" dirty="0" smtClean="0">
                <a:solidFill>
                  <a:srgbClr val="FF85FF"/>
                </a:solidFill>
              </a:rPr>
              <a:t>Parton </a:t>
            </a:r>
            <a:r>
              <a:rPr lang="en-US" sz="2000" dirty="0">
                <a:solidFill>
                  <a:srgbClr val="FF85FF"/>
                </a:solidFill>
              </a:rPr>
              <a:t>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smtClean="0">
                <a:solidFill>
                  <a:srgbClr val="00FFCC"/>
                </a:solidFill>
              </a:rPr>
              <a:t>Fragmentation </a:t>
            </a:r>
            <a:r>
              <a:rPr lang="en-US" sz="2000" dirty="0">
                <a:solidFill>
                  <a:srgbClr val="00FFCC"/>
                </a:solidFill>
              </a:rPr>
              <a:t>functions (need experimental input)</a:t>
            </a:r>
          </a:p>
        </p:txBody>
      </p:sp>
      <p:grpSp>
        <p:nvGrpSpPr>
          <p:cNvPr id="79" name="Group 78"/>
          <p:cNvGrpSpPr/>
          <p:nvPr/>
        </p:nvGrpSpPr>
        <p:grpSpPr>
          <a:xfrm>
            <a:off x="7151715" y="5257800"/>
            <a:ext cx="1996438" cy="971729"/>
            <a:chOff x="7193280" y="5227320"/>
            <a:chExt cx="1996438" cy="1200329"/>
          </a:xfrm>
        </p:grpSpPr>
        <p:sp>
          <p:nvSpPr>
            <p:cNvPr id="1414211" name="Rectangle 67"/>
            <p:cNvSpPr>
              <a:spLocks noChangeArrowheads="1"/>
            </p:cNvSpPr>
            <p:nvPr/>
          </p:nvSpPr>
          <p:spPr bwMode="auto">
            <a:xfrm>
              <a:off x="7513320" y="5227320"/>
              <a:ext cx="1676398" cy="1200329"/>
            </a:xfrm>
            <a:prstGeom prst="rect">
              <a:avLst/>
            </a:prstGeom>
            <a:noFill/>
            <a:ln w="12700">
              <a:noFill/>
              <a:miter lim="800000"/>
              <a:headEnd/>
              <a:tailEnd/>
            </a:ln>
            <a:effectLst/>
          </p:spPr>
          <p:txBody>
            <a:bodyPr wrap="square">
              <a:spAutoFit/>
            </a:bodyPr>
            <a:lstStyle/>
            <a:p>
              <a:pPr eaLnBrk="1" hangingPunct="1"/>
              <a:r>
                <a:rPr lang="en-US" dirty="0" smtClean="0">
                  <a:solidFill>
                    <a:schemeClr val="bg1"/>
                  </a:solidFill>
                  <a:effectLst>
                    <a:outerShdw blurRad="38100" dist="38100" dir="2700000" algn="tl">
                      <a:srgbClr val="000000"/>
                    </a:outerShdw>
                  </a:effectLst>
                  <a:latin typeface="Arial Rounded MT Bold" pitchFamily="34" charset="0"/>
                </a:rPr>
                <a:t>Universal non-</a:t>
              </a:r>
              <a:r>
                <a:rPr lang="en-US" dirty="0" err="1" smtClean="0">
                  <a:solidFill>
                    <a:schemeClr val="bg1"/>
                  </a:solidFill>
                  <a:effectLst>
                    <a:outerShdw blurRad="38100" dist="38100" dir="2700000" algn="tl">
                      <a:srgbClr val="000000"/>
                    </a:outerShdw>
                  </a:effectLst>
                  <a:latin typeface="Arial Rounded MT Bold" pitchFamily="34" charset="0"/>
                </a:rPr>
                <a:t>perturbative</a:t>
              </a:r>
              <a:r>
                <a:rPr lang="en-US" dirty="0" smtClean="0">
                  <a:solidFill>
                    <a:schemeClr val="bg1"/>
                  </a:solidFill>
                  <a:effectLst>
                    <a:outerShdw blurRad="38100" dist="38100" dir="2700000" algn="tl">
                      <a:srgbClr val="000000"/>
                    </a:outerShdw>
                  </a:effectLst>
                  <a:latin typeface="Arial Rounded MT Bold" pitchFamily="34" charset="0"/>
                </a:rPr>
                <a:t> factors</a:t>
              </a:r>
              <a:endParaRPr lang="en-US" dirty="0">
                <a:solidFill>
                  <a:schemeClr val="bg1"/>
                </a:solidFill>
                <a:effectLst>
                  <a:outerShdw blurRad="38100" dist="38100" dir="2700000" algn="tl">
                    <a:srgbClr val="000000"/>
                  </a:outerShdw>
                </a:effectLst>
                <a:latin typeface="Arial Rounded MT Bold" pitchFamily="34" charset="0"/>
              </a:endParaRPr>
            </a:p>
          </p:txBody>
        </p:sp>
        <p:sp>
          <p:nvSpPr>
            <p:cNvPr id="1414212" name="AutoShape 68"/>
            <p:cNvSpPr>
              <a:spLocks/>
            </p:cNvSpPr>
            <p:nvPr/>
          </p:nvSpPr>
          <p:spPr bwMode="auto">
            <a:xfrm>
              <a:off x="7193280" y="5334000"/>
              <a:ext cx="381000" cy="970009"/>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p:oleObj spid="_x0000_s69634" name="Equation" r:id="rId11" imgW="3174840" imgH="279360" progId="Equation.3">
              <p:embed/>
            </p:oleObj>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Line 63"/>
          <p:cNvSpPr>
            <a:spLocks noChangeShapeType="1"/>
          </p:cNvSpPr>
          <p:nvPr/>
        </p:nvSpPr>
        <p:spPr bwMode="auto">
          <a:xfrm>
            <a:off x="2438400" y="2209800"/>
            <a:ext cx="609600" cy="0"/>
          </a:xfrm>
          <a:prstGeom prst="line">
            <a:avLst/>
          </a:prstGeom>
          <a:noFill/>
          <a:ln w="38100">
            <a:solidFill>
              <a:srgbClr val="FF85FF"/>
            </a:solidFill>
            <a:round/>
            <a:headEnd/>
            <a:tailEnd/>
          </a:ln>
          <a:effectLst/>
        </p:spPr>
        <p:txBody>
          <a:bodyPr/>
          <a:lstStyle/>
          <a:p>
            <a:endParaRPr lang="en-US"/>
          </a:p>
        </p:txBody>
      </p:sp>
      <p:sp>
        <p:nvSpPr>
          <p:cNvPr id="78" name="Line 63"/>
          <p:cNvSpPr>
            <a:spLocks noChangeShapeType="1"/>
          </p:cNvSpPr>
          <p:nvPr/>
        </p:nvSpPr>
        <p:spPr bwMode="auto">
          <a:xfrm>
            <a:off x="2438400" y="3748548"/>
            <a:ext cx="609600" cy="0"/>
          </a:xfrm>
          <a:prstGeom prst="line">
            <a:avLst/>
          </a:prstGeom>
          <a:noFill/>
          <a:ln w="38100">
            <a:solidFill>
              <a:srgbClr val="FF85FF"/>
            </a:solidFill>
            <a:round/>
            <a:headEnd/>
            <a:tailEn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14"/>
                                        </p:tgtEl>
                                        <p:attrNameLst>
                                          <p:attrName>style.visibility</p:attrName>
                                        </p:attrNameLst>
                                      </p:cBhvr>
                                      <p:to>
                                        <p:strVal val="visible"/>
                                      </p:to>
                                    </p:set>
                                    <p:animEffect transition="in" filter="checkerboard(across)">
                                      <p:cBhvr>
                                        <p:cTn id="10" dur="500"/>
                                        <p:tgtEl>
                                          <p:spTgt spid="14142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14217"/>
                                        </p:tgtEl>
                                        <p:attrNameLst>
                                          <p:attrName>style.visibility</p:attrName>
                                        </p:attrNameLst>
                                      </p:cBhvr>
                                      <p:to>
                                        <p:strVal val="visible"/>
                                      </p:to>
                                    </p:set>
                                    <p:animEffect transition="in" filter="checkerboard(across)">
                                      <p:cBhvr>
                                        <p:cTn id="13" dur="500"/>
                                        <p:tgtEl>
                                          <p:spTgt spid="14142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8" dur="500"/>
                                        <p:tgtEl>
                                          <p:spTgt spid="1414209">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07"/>
                                        </p:tgtEl>
                                        <p:attrNameLst>
                                          <p:attrName>style.visibility</p:attrName>
                                        </p:attrNameLst>
                                      </p:cBhvr>
                                      <p:to>
                                        <p:strVal val="visible"/>
                                      </p:to>
                                    </p:set>
                                    <p:animEffect transition="in" filter="checkerboard(across)">
                                      <p:cBhvr>
                                        <p:cTn id="21" dur="500"/>
                                        <p:tgtEl>
                                          <p:spTgt spid="141420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checkerboard(across)">
                                      <p:cBhvr>
                                        <p:cTn id="24" dur="500"/>
                                        <p:tgtEl>
                                          <p:spTgt spid="7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checkerboard(across)">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32" dur="500"/>
                                        <p:tgtEl>
                                          <p:spTgt spid="1414209">
                                            <p:txEl>
                                              <p:pRg st="3" end="3"/>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14215"/>
                                        </p:tgtEl>
                                        <p:attrNameLst>
                                          <p:attrName>style.visibility</p:attrName>
                                        </p:attrNameLst>
                                      </p:cBhvr>
                                      <p:to>
                                        <p:strVal val="visible"/>
                                      </p:to>
                                    </p:set>
                                    <p:animEffect transition="in" filter="checkerboard(across)">
                                      <p:cBhvr>
                                        <p:cTn id="35" dur="500"/>
                                        <p:tgtEl>
                                          <p:spTgt spid="1414215"/>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414216"/>
                                        </p:tgtEl>
                                        <p:attrNameLst>
                                          <p:attrName>style.visibility</p:attrName>
                                        </p:attrNameLst>
                                      </p:cBhvr>
                                      <p:to>
                                        <p:strVal val="visible"/>
                                      </p:to>
                                    </p:set>
                                    <p:animEffect transition="in" filter="checkerboard(across)">
                                      <p:cBhvr>
                                        <p:cTn id="38" dur="500"/>
                                        <p:tgtEl>
                                          <p:spTgt spid="14142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7" grpId="0" animBg="1"/>
      <p:bldP spid="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Factorization and universality in </a:t>
            </a:r>
            <a:r>
              <a:rPr lang="en-US" dirty="0" err="1" smtClean="0"/>
              <a:t>perturbative</a:t>
            </a:r>
            <a:r>
              <a:rPr lang="en-US" dirty="0" smtClean="0"/>
              <a:t> QCD</a:t>
            </a:r>
            <a:endParaRPr lang="en-US" dirty="0"/>
          </a:p>
        </p:txBody>
      </p:sp>
      <p:sp>
        <p:nvSpPr>
          <p:cNvPr id="3" name="Content Placeholder 2"/>
          <p:cNvSpPr>
            <a:spLocks noGrp="1"/>
          </p:cNvSpPr>
          <p:nvPr>
            <p:ph idx="1"/>
          </p:nvPr>
        </p:nvSpPr>
        <p:spPr>
          <a:xfrm>
            <a:off x="457200" y="1874837"/>
            <a:ext cx="8229600" cy="4525963"/>
          </a:xfrm>
        </p:spPr>
        <p:txBody>
          <a:bodyPr>
            <a:normAutofit/>
          </a:bodyPr>
          <a:lstStyle/>
          <a:p>
            <a:r>
              <a:rPr lang="en-US" dirty="0" smtClean="0"/>
              <a:t>Need to systematically </a:t>
            </a:r>
            <a:r>
              <a:rPr lang="en-US" i="1" dirty="0" smtClean="0"/>
              <a:t>factorize</a:t>
            </a:r>
            <a:r>
              <a:rPr lang="en-US" dirty="0" smtClean="0"/>
              <a:t> short- and long-distance physics—observable physical QCD processes always involve at least one long-distance scale (confinement)!</a:t>
            </a:r>
          </a:p>
          <a:p>
            <a:r>
              <a:rPr lang="en-US" dirty="0" smtClean="0"/>
              <a:t>Long-distance (i.e. non-perturbative) functions need to be </a:t>
            </a:r>
            <a:r>
              <a:rPr lang="en-US" i="1" dirty="0" smtClean="0"/>
              <a:t>universal</a:t>
            </a:r>
            <a:r>
              <a:rPr lang="en-US" dirty="0" smtClean="0"/>
              <a:t> in order to be portable across calculations for many processes (and to be meaningful in describing hadron structure!)</a:t>
            </a:r>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dirty="0"/>
          </a:p>
        </p:txBody>
      </p:sp>
      <p:sp>
        <p:nvSpPr>
          <p:cNvPr id="6" name="Text Box 10"/>
          <p:cNvSpPr txBox="1">
            <a:spLocks noChangeArrowheads="1"/>
          </p:cNvSpPr>
          <p:nvPr/>
        </p:nvSpPr>
        <p:spPr bwMode="auto">
          <a:xfrm>
            <a:off x="762000" y="3923943"/>
            <a:ext cx="7696200" cy="2400657"/>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000" dirty="0" smtClean="0">
                <a:latin typeface="Times New Roman" pitchFamily="18" charset="0"/>
                <a:cs typeface="Times New Roman" pitchFamily="18" charset="0"/>
              </a:rPr>
              <a:t>Measure observables sensitive to parton distribution functions (</a:t>
            </a:r>
            <a:r>
              <a:rPr lang="en-US" sz="3000" dirty="0" err="1" smtClean="0">
                <a:latin typeface="Times New Roman" pitchFamily="18" charset="0"/>
                <a:cs typeface="Times New Roman" pitchFamily="18" charset="0"/>
              </a:rPr>
              <a:t>pdfs</a:t>
            </a:r>
            <a:r>
              <a:rPr lang="en-US" sz="3000" dirty="0" smtClean="0">
                <a:latin typeface="Times New Roman" pitchFamily="18" charset="0"/>
                <a:cs typeface="Times New Roman" pitchFamily="18" charset="0"/>
              </a:rPr>
              <a:t>) and fragmentation functions (FFs) in many colliding systems over a wide kinematic </a:t>
            </a:r>
            <a:r>
              <a:rPr lang="en-US" sz="3000" dirty="0" err="1" smtClean="0">
                <a:latin typeface="Times New Roman" pitchFamily="18" charset="0"/>
                <a:cs typeface="Times New Roman" pitchFamily="18" charset="0"/>
              </a:rPr>
              <a:t>range</a:t>
            </a:r>
            <a:r>
              <a:rPr lang="en-US" sz="3000" dirty="0" err="1" smtClean="0">
                <a:latin typeface="Times New Roman" pitchFamily="18" charset="0"/>
                <a:cs typeface="Times New Roman" pitchFamily="18" charset="0"/>
                <a:sym typeface="Wingdings" pitchFamily="2" charset="2"/>
              </a:rPr>
              <a:t></a:t>
            </a:r>
            <a:r>
              <a:rPr lang="en-US" sz="3000" dirty="0" err="1" smtClean="0">
                <a:latin typeface="Times New Roman" pitchFamily="18" charset="0"/>
                <a:cs typeface="Times New Roman" pitchFamily="18" charset="0"/>
              </a:rPr>
              <a:t>constrain</a:t>
            </a:r>
            <a:r>
              <a:rPr lang="en-US" sz="3000" dirty="0" smtClean="0">
                <a:latin typeface="Times New Roman" pitchFamily="18" charset="0"/>
                <a:cs typeface="Times New Roman" pitchFamily="18" charset="0"/>
              </a:rPr>
              <a:t> by performing </a:t>
            </a:r>
          </a:p>
          <a:p>
            <a:pPr algn="ctr"/>
            <a:r>
              <a:rPr lang="en-US" sz="3000" b="1" i="1" dirty="0" smtClean="0">
                <a:latin typeface="Times New Roman" pitchFamily="18" charset="0"/>
                <a:cs typeface="Times New Roman" pitchFamily="18" charset="0"/>
              </a:rPr>
              <a:t>simultaneous fits to world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76200"/>
            <a:ext cx="8458200" cy="1143000"/>
          </a:xfrm>
        </p:spPr>
        <p:txBody>
          <a:bodyPr>
            <a:normAutofit fontScale="90000"/>
          </a:bodyPr>
          <a:lstStyle/>
          <a:p>
            <a:r>
              <a:rPr lang="en-US" dirty="0" smtClean="0"/>
              <a:t>The nascent era of quantitative QCD!</a:t>
            </a:r>
          </a:p>
        </p:txBody>
      </p:sp>
      <p:sp>
        <p:nvSpPr>
          <p:cNvPr id="3" name="Content Placeholder 2"/>
          <p:cNvSpPr>
            <a:spLocks noGrp="1"/>
          </p:cNvSpPr>
          <p:nvPr>
            <p:ph idx="1"/>
          </p:nvPr>
        </p:nvSpPr>
        <p:spPr>
          <a:xfrm>
            <a:off x="152400" y="1676400"/>
            <a:ext cx="8686800" cy="4876800"/>
          </a:xfrm>
        </p:spPr>
        <p:txBody>
          <a:bodyPr>
            <a:normAutofit fontScale="92500" lnSpcReduction="10000"/>
          </a:bodyPr>
          <a:lstStyle/>
          <a:p>
            <a:pPr>
              <a:defRPr/>
            </a:pPr>
            <a:r>
              <a:rPr lang="en-US" dirty="0" smtClean="0"/>
              <a:t>QCD: Discovery and development </a:t>
            </a:r>
          </a:p>
          <a:p>
            <a:pPr lvl="1">
              <a:defRPr/>
            </a:pPr>
            <a:r>
              <a:rPr lang="en-US" dirty="0" smtClean="0"/>
              <a:t>1973 </a:t>
            </a:r>
            <a:r>
              <a:rPr lang="en-US" dirty="0" smtClean="0">
                <a:sym typeface="Wingdings" pitchFamily="2" charset="2"/>
              </a:rPr>
              <a:t> ~2004</a:t>
            </a:r>
            <a:endParaRPr lang="en-US" dirty="0" smtClean="0"/>
          </a:p>
          <a:p>
            <a:pPr>
              <a:defRPr/>
            </a:pPr>
            <a:r>
              <a:rPr lang="en-US" dirty="0" smtClean="0"/>
              <a:t>Since 1990s starting to consider detailed internal QCD </a:t>
            </a:r>
            <a:r>
              <a:rPr lang="en-US" i="1" dirty="0" smtClean="0"/>
              <a:t>dynamics,</a:t>
            </a:r>
            <a:r>
              <a:rPr lang="en-US" dirty="0" smtClean="0"/>
              <a:t> going beyond traditional parton model ways of looking at hadrons—and perform phenomenological calculations using these new ideas/tools!</a:t>
            </a:r>
          </a:p>
          <a:p>
            <a:pPr lvl="1">
              <a:defRPr/>
            </a:pPr>
            <a:r>
              <a:rPr lang="en-US" dirty="0" smtClean="0"/>
              <a:t>Various </a:t>
            </a:r>
            <a:r>
              <a:rPr lang="en-US" i="1" dirty="0" err="1" smtClean="0"/>
              <a:t>resummation</a:t>
            </a:r>
            <a:r>
              <a:rPr lang="en-US" dirty="0" smtClean="0"/>
              <a:t> techniques</a:t>
            </a:r>
          </a:p>
          <a:p>
            <a:pPr lvl="1">
              <a:defRPr/>
            </a:pPr>
            <a:r>
              <a:rPr lang="en-US" i="1" dirty="0" smtClean="0"/>
              <a:t>Non-</a:t>
            </a:r>
            <a:r>
              <a:rPr lang="en-US" i="1" dirty="0" err="1" smtClean="0"/>
              <a:t>collinearity</a:t>
            </a:r>
            <a:r>
              <a:rPr lang="en-US" dirty="0" smtClean="0"/>
              <a:t> of partons with parent hadron</a:t>
            </a:r>
          </a:p>
          <a:p>
            <a:pPr lvl="1">
              <a:defRPr/>
            </a:pPr>
            <a:r>
              <a:rPr lang="en-US" dirty="0" smtClean="0"/>
              <a:t>Various </a:t>
            </a:r>
            <a:r>
              <a:rPr lang="en-US" i="1" dirty="0" smtClean="0"/>
              <a:t>effective field theories</a:t>
            </a:r>
            <a:r>
              <a:rPr lang="en-US" dirty="0" smtClean="0"/>
              <a:t>, e.g. Soft-Collinear Eff. Th.</a:t>
            </a:r>
            <a:endParaRPr lang="en-US" i="1" dirty="0" smtClean="0"/>
          </a:p>
          <a:p>
            <a:pPr lvl="1">
              <a:defRPr/>
            </a:pPr>
            <a:r>
              <a:rPr lang="en-US" i="1" dirty="0" smtClean="0"/>
              <a:t>Non-linear</a:t>
            </a:r>
            <a:r>
              <a:rPr lang="en-US" dirty="0" smtClean="0"/>
              <a:t> evolution at small momentum fractions</a:t>
            </a:r>
          </a:p>
          <a:p>
            <a:pPr>
              <a:defRPr/>
            </a:pPr>
            <a:endParaRPr lang="en-US" dirty="0"/>
          </a:p>
        </p:txBody>
      </p:sp>
      <p:sp>
        <p:nvSpPr>
          <p:cNvPr id="19460" name="Footer Placeholder 3"/>
          <p:cNvSpPr>
            <a:spLocks noGrp="1"/>
          </p:cNvSpPr>
          <p:nvPr>
            <p:ph type="ftr" sz="quarter" idx="11"/>
          </p:nvPr>
        </p:nvSpPr>
        <p:spPr>
          <a:noFill/>
        </p:spPr>
        <p:txBody>
          <a:bodyPr/>
          <a:lstStyle/>
          <a:p>
            <a:r>
              <a:rPr lang="en-US" smtClean="0"/>
              <a:t>C. Aidala, UMich, February 13, 2012</a:t>
            </a:r>
            <a:endParaRPr lang="en-US"/>
          </a:p>
        </p:txBody>
      </p:sp>
      <p:pic>
        <p:nvPicPr>
          <p:cNvPr id="7" name="Picture 2"/>
          <p:cNvPicPr>
            <a:picLocks noChangeAspect="1" noChangeArrowheads="1"/>
          </p:cNvPicPr>
          <p:nvPr/>
        </p:nvPicPr>
        <p:blipFill>
          <a:blip r:embed="rId3" cstate="print"/>
          <a:srcRect/>
          <a:stretch>
            <a:fillRect/>
          </a:stretch>
        </p:blipFill>
        <p:spPr bwMode="auto">
          <a:xfrm>
            <a:off x="6324600" y="1295400"/>
            <a:ext cx="2667000" cy="1233985"/>
          </a:xfrm>
          <a:prstGeom prst="rect">
            <a:avLst/>
          </a:prstGeom>
          <a:noFill/>
          <a:ln w="9525">
            <a:noFill/>
            <a:miter lim="800000"/>
            <a:headEnd/>
            <a:tailEnd/>
          </a:ln>
        </p:spPr>
      </p:pic>
      <p:grpSp>
        <p:nvGrpSpPr>
          <p:cNvPr id="2" name="Group 13"/>
          <p:cNvGrpSpPr/>
          <p:nvPr/>
        </p:nvGrpSpPr>
        <p:grpSpPr>
          <a:xfrm>
            <a:off x="304800" y="1524000"/>
            <a:ext cx="4267200" cy="3200400"/>
            <a:chOff x="304800" y="1524000"/>
            <a:chExt cx="4267200" cy="3200400"/>
          </a:xfrm>
        </p:grpSpPr>
        <p:pic>
          <p:nvPicPr>
            <p:cNvPr id="8" name="Picture 2"/>
            <p:cNvPicPr>
              <a:picLocks noChangeAspect="1" noChangeArrowheads="1"/>
            </p:cNvPicPr>
            <p:nvPr/>
          </p:nvPicPr>
          <p:blipFill>
            <a:blip r:embed="rId4" cstate="print"/>
            <a:srcRect/>
            <a:stretch>
              <a:fillRect/>
            </a:stretch>
          </p:blipFill>
          <p:spPr bwMode="auto">
            <a:xfrm>
              <a:off x="304800" y="1524000"/>
              <a:ext cx="4267200" cy="3150220"/>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2403475" y="2010840"/>
            <a:ext cx="1839913" cy="446270"/>
          </p:xfrm>
          <a:graphic>
            <a:graphicData uri="http://schemas.openxmlformats.org/presentationml/2006/ole">
              <p:oleObj spid="_x0000_s481282" name="Equation" r:id="rId5" imgW="1002960" imgH="228600" progId="Equation.3">
                <p:embed/>
              </p:oleObj>
            </a:graphicData>
          </a:graphic>
        </p:graphicFrame>
        <p:sp>
          <p:nvSpPr>
            <p:cNvPr id="10" name="TextBox 9"/>
            <p:cNvSpPr txBox="1"/>
            <p:nvPr/>
          </p:nvSpPr>
          <p:spPr>
            <a:xfrm>
              <a:off x="2438400" y="3727203"/>
              <a:ext cx="1676400" cy="491594"/>
            </a:xfrm>
            <a:prstGeom prst="rect">
              <a:avLst/>
            </a:prstGeom>
            <a:noFill/>
          </p:spPr>
          <p:txBody>
            <a:bodyPr wrap="square" rtlCol="0">
              <a:spAutoFit/>
            </a:bodyPr>
            <a:lstStyle/>
            <a:p>
              <a:r>
                <a:rPr lang="en-US" dirty="0" smtClean="0">
                  <a:solidFill>
                    <a:schemeClr val="tx1"/>
                  </a:solidFill>
                </a:rPr>
                <a:t>pp</a:t>
              </a:r>
              <a:r>
                <a:rPr lang="en-US" dirty="0" smtClean="0">
                  <a:solidFill>
                    <a:schemeClr val="tx1"/>
                  </a:solidFill>
                  <a:sym typeface="Wingdings" pitchFamily="2" charset="2"/>
                </a:rPr>
                <a:t></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sym typeface="Wingdings" pitchFamily="2" charset="2"/>
                </a:rPr>
                <a:t>X</a:t>
              </a:r>
              <a:endParaRPr lang="en-US" dirty="0">
                <a:solidFill>
                  <a:schemeClr val="tx1"/>
                </a:solidFill>
              </a:endParaRPr>
            </a:p>
          </p:txBody>
        </p:sp>
        <p:sp>
          <p:nvSpPr>
            <p:cNvPr id="11" name="TextBox 10"/>
            <p:cNvSpPr txBox="1"/>
            <p:nvPr/>
          </p:nvSpPr>
          <p:spPr>
            <a:xfrm>
              <a:off x="2592592" y="4363898"/>
              <a:ext cx="1220207" cy="360502"/>
            </a:xfrm>
            <a:prstGeom prst="rect">
              <a:avLst/>
            </a:prstGeom>
            <a:noFill/>
          </p:spPr>
          <p:txBody>
            <a:bodyPr wrap="square" rtlCol="0">
              <a:spAutoFit/>
            </a:bodyPr>
            <a:lstStyle/>
            <a:p>
              <a:r>
                <a:rPr lang="en-US" sz="1600" dirty="0" smtClean="0">
                  <a:solidFill>
                    <a:schemeClr val="tx1"/>
                  </a:solidFill>
                </a:rPr>
                <a:t>M (</a:t>
              </a:r>
              <a:r>
                <a:rPr lang="en-US" sz="1600" dirty="0" err="1" smtClean="0">
                  <a:solidFill>
                    <a:schemeClr val="tx1"/>
                  </a:solidFill>
                </a:rPr>
                <a:t>GeV</a:t>
              </a:r>
              <a:r>
                <a:rPr lang="en-US" sz="1600" dirty="0" smtClean="0">
                  <a:solidFill>
                    <a:schemeClr val="tx1"/>
                  </a:solidFill>
                </a:rPr>
                <a:t>)</a:t>
              </a:r>
              <a:endParaRPr lang="en-US" sz="1600" dirty="0">
                <a:solidFill>
                  <a:schemeClr val="tx1"/>
                </a:solidFill>
              </a:endParaRPr>
            </a:p>
          </p:txBody>
        </p:sp>
        <p:sp>
          <p:nvSpPr>
            <p:cNvPr id="12" name="Rectangle 11"/>
            <p:cNvSpPr/>
            <p:nvPr/>
          </p:nvSpPr>
          <p:spPr>
            <a:xfrm>
              <a:off x="838200" y="2997030"/>
              <a:ext cx="2743200" cy="622685"/>
            </a:xfrm>
            <a:prstGeom prst="rect">
              <a:avLst/>
            </a:prstGeom>
          </p:spPr>
          <p:txBody>
            <a:bodyPr wrap="square">
              <a:spAutoFit/>
            </a:bodyPr>
            <a:lstStyle/>
            <a:p>
              <a:r>
                <a:rPr lang="en-US" sz="1600" dirty="0" smtClean="0">
                  <a:solidFill>
                    <a:schemeClr val="tx1"/>
                  </a:solidFill>
                  <a:cs typeface="Times New Roman" pitchFamily="18" charset="0"/>
                </a:rPr>
                <a:t>Almeida, Sterman, Vogelsang  </a:t>
              </a:r>
            </a:p>
            <a:p>
              <a:r>
                <a:rPr lang="en-US" sz="1600" dirty="0" smtClean="0">
                  <a:solidFill>
                    <a:schemeClr val="tx1"/>
                  </a:solidFill>
                  <a:cs typeface="Times New Roman" pitchFamily="18" charset="0"/>
                </a:rPr>
                <a:t>PRD80, 074016 (2009) </a:t>
              </a:r>
              <a:endParaRPr lang="en-US" sz="1600" dirty="0">
                <a:solidFill>
                  <a:schemeClr val="tx1"/>
                </a:solidFill>
              </a:endParaRPr>
            </a:p>
          </p:txBody>
        </p:sp>
      </p:grpSp>
      <p:grpSp>
        <p:nvGrpSpPr>
          <p:cNvPr id="4" name="Group 17"/>
          <p:cNvGrpSpPr/>
          <p:nvPr/>
        </p:nvGrpSpPr>
        <p:grpSpPr>
          <a:xfrm>
            <a:off x="609600" y="1445170"/>
            <a:ext cx="8763000" cy="4052614"/>
            <a:chOff x="609600" y="1524000"/>
            <a:chExt cx="8763000" cy="4052614"/>
          </a:xfrm>
        </p:grpSpPr>
        <p:pic>
          <p:nvPicPr>
            <p:cNvPr id="15" name="Picture 4"/>
            <p:cNvPicPr>
              <a:picLocks noChangeAspect="1" noChangeArrowheads="1"/>
            </p:cNvPicPr>
            <p:nvPr/>
          </p:nvPicPr>
          <p:blipFill>
            <a:blip r:embed="rId6" cstate="print"/>
            <a:srcRect/>
            <a:stretch>
              <a:fillRect/>
            </a:stretch>
          </p:blipFill>
          <p:spPr bwMode="auto">
            <a:xfrm>
              <a:off x="4191000" y="2209800"/>
              <a:ext cx="4857750" cy="1819541"/>
            </a:xfrm>
            <a:prstGeom prst="rect">
              <a:avLst/>
            </a:prstGeom>
            <a:noFill/>
            <a:ln w="9525">
              <a:noFill/>
              <a:miter lim="800000"/>
              <a:headEnd/>
              <a:tailEnd/>
            </a:ln>
          </p:spPr>
        </p:pic>
        <p:sp>
          <p:nvSpPr>
            <p:cNvPr id="16" name="Rectangle 15"/>
            <p:cNvSpPr/>
            <p:nvPr/>
          </p:nvSpPr>
          <p:spPr>
            <a:xfrm>
              <a:off x="6324600" y="3102166"/>
              <a:ext cx="3048000" cy="400110"/>
            </a:xfrm>
            <a:prstGeom prst="rect">
              <a:avLst/>
            </a:prstGeom>
          </p:spPr>
          <p:txBody>
            <a:bodyPr wrap="square">
              <a:spAutoFit/>
            </a:bodyPr>
            <a:lstStyle/>
            <a:p>
              <a:r>
                <a:rPr lang="en-US" sz="2000" dirty="0" smtClean="0">
                  <a:solidFill>
                    <a:schemeClr val="tx1"/>
                  </a:solidFill>
                </a:rPr>
                <a:t>PRD80, 034031 (2009)</a:t>
              </a:r>
              <a:endParaRPr lang="en-US" sz="2000" dirty="0">
                <a:solidFill>
                  <a:schemeClr val="tx1"/>
                </a:solidFill>
              </a:endParaRPr>
            </a:p>
          </p:txBody>
        </p:sp>
        <p:pic>
          <p:nvPicPr>
            <p:cNvPr id="17" name="Picture 5"/>
            <p:cNvPicPr>
              <a:picLocks noChangeAspect="1" noChangeArrowheads="1"/>
            </p:cNvPicPr>
            <p:nvPr/>
          </p:nvPicPr>
          <p:blipFill>
            <a:blip r:embed="rId7" cstate="print"/>
            <a:srcRect/>
            <a:stretch>
              <a:fillRect/>
            </a:stretch>
          </p:blipFill>
          <p:spPr bwMode="auto">
            <a:xfrm>
              <a:off x="609600" y="1524000"/>
              <a:ext cx="3557588" cy="4052614"/>
            </a:xfrm>
            <a:prstGeom prst="rect">
              <a:avLst/>
            </a:prstGeom>
            <a:noFill/>
            <a:ln w="9525">
              <a:noFill/>
              <a:miter lim="800000"/>
              <a:headEnd/>
              <a:tailEnd/>
            </a:ln>
          </p:spPr>
        </p:pic>
      </p:grpSp>
      <p:grpSp>
        <p:nvGrpSpPr>
          <p:cNvPr id="5" name="Group 43"/>
          <p:cNvGrpSpPr/>
          <p:nvPr/>
        </p:nvGrpSpPr>
        <p:grpSpPr>
          <a:xfrm>
            <a:off x="914400" y="1143000"/>
            <a:ext cx="7924800" cy="4114800"/>
            <a:chOff x="914400" y="1371600"/>
            <a:chExt cx="7924800" cy="4114800"/>
          </a:xfrm>
        </p:grpSpPr>
        <p:grpSp>
          <p:nvGrpSpPr>
            <p:cNvPr id="6" name="Group 12"/>
            <p:cNvGrpSpPr/>
            <p:nvPr/>
          </p:nvGrpSpPr>
          <p:grpSpPr>
            <a:xfrm>
              <a:off x="4495800" y="1371600"/>
              <a:ext cx="4340982" cy="4114800"/>
              <a:chOff x="4495800" y="1371600"/>
              <a:chExt cx="4340982" cy="4114800"/>
            </a:xfrm>
          </p:grpSpPr>
          <p:pic>
            <p:nvPicPr>
              <p:cNvPr id="48" name="Picture 2"/>
              <p:cNvPicPr>
                <a:picLocks noChangeAspect="1" noChangeArrowheads="1"/>
              </p:cNvPicPr>
              <p:nvPr/>
            </p:nvPicPr>
            <p:blipFill>
              <a:blip r:embed="rId8" cstate="print"/>
              <a:srcRect r="51233"/>
              <a:stretch>
                <a:fillRect/>
              </a:stretch>
            </p:blipFill>
            <p:spPr bwMode="auto">
              <a:xfrm>
                <a:off x="4495800" y="1371600"/>
                <a:ext cx="4340982" cy="4114800"/>
              </a:xfrm>
              <a:prstGeom prst="rect">
                <a:avLst/>
              </a:prstGeom>
              <a:noFill/>
              <a:ln w="9525">
                <a:noFill/>
                <a:miter lim="800000"/>
                <a:headEnd/>
                <a:tailEnd/>
              </a:ln>
            </p:spPr>
          </p:pic>
          <p:sp>
            <p:nvSpPr>
              <p:cNvPr id="49" name="TextBox 48"/>
              <p:cNvSpPr txBox="1"/>
              <p:nvPr/>
            </p:nvSpPr>
            <p:spPr>
              <a:xfrm>
                <a:off x="6349638" y="3109563"/>
                <a:ext cx="1454821" cy="400110"/>
              </a:xfrm>
              <a:prstGeom prst="rect">
                <a:avLst/>
              </a:prstGeom>
              <a:noFill/>
            </p:spPr>
            <p:txBody>
              <a:bodyPr wrap="none" rtlCol="0">
                <a:spAutoFit/>
              </a:bodyPr>
              <a:lstStyle/>
              <a:p>
                <a:r>
                  <a:rPr lang="en-US" sz="2000" dirty="0" err="1" smtClean="0">
                    <a:solidFill>
                      <a:srgbClr val="C00000"/>
                    </a:solidFill>
                  </a:rPr>
                  <a:t>Transversity</a:t>
                </a:r>
                <a:endParaRPr lang="en-US" sz="2000" dirty="0">
                  <a:solidFill>
                    <a:srgbClr val="C00000"/>
                  </a:solidFill>
                </a:endParaRPr>
              </a:p>
            </p:txBody>
          </p:sp>
          <p:sp>
            <p:nvSpPr>
              <p:cNvPr id="50" name="TextBox 49"/>
              <p:cNvSpPr txBox="1"/>
              <p:nvPr/>
            </p:nvSpPr>
            <p:spPr>
              <a:xfrm>
                <a:off x="6321485" y="3830288"/>
                <a:ext cx="824264" cy="400110"/>
              </a:xfrm>
              <a:prstGeom prst="rect">
                <a:avLst/>
              </a:prstGeom>
              <a:noFill/>
            </p:spPr>
            <p:txBody>
              <a:bodyPr wrap="none" rtlCol="0">
                <a:spAutoFit/>
              </a:bodyPr>
              <a:lstStyle/>
              <a:p>
                <a:r>
                  <a:rPr lang="en-US" sz="2000" dirty="0" err="1" smtClean="0">
                    <a:solidFill>
                      <a:srgbClr val="C00000"/>
                    </a:solidFill>
                  </a:rPr>
                  <a:t>Sivers</a:t>
                </a:r>
                <a:endParaRPr lang="en-US" sz="2000" dirty="0">
                  <a:solidFill>
                    <a:srgbClr val="C00000"/>
                  </a:solidFill>
                </a:endParaRPr>
              </a:p>
            </p:txBody>
          </p:sp>
          <p:sp>
            <p:nvSpPr>
              <p:cNvPr id="51" name="TextBox 50"/>
              <p:cNvSpPr txBox="1"/>
              <p:nvPr/>
            </p:nvSpPr>
            <p:spPr>
              <a:xfrm>
                <a:off x="6289197" y="4337256"/>
                <a:ext cx="1615827" cy="400110"/>
              </a:xfrm>
              <a:prstGeom prst="rect">
                <a:avLst/>
              </a:prstGeom>
              <a:noFill/>
            </p:spPr>
            <p:txBody>
              <a:bodyPr wrap="none" rtlCol="0">
                <a:spAutoFit/>
              </a:bodyPr>
              <a:lstStyle/>
              <a:p>
                <a:r>
                  <a:rPr lang="en-US" sz="2000" dirty="0" smtClean="0">
                    <a:solidFill>
                      <a:srgbClr val="C00000"/>
                    </a:solidFill>
                  </a:rPr>
                  <a:t>Boer-</a:t>
                </a:r>
                <a:r>
                  <a:rPr lang="en-US" sz="2000" dirty="0" err="1" smtClean="0">
                    <a:solidFill>
                      <a:srgbClr val="C00000"/>
                    </a:solidFill>
                  </a:rPr>
                  <a:t>Mulders</a:t>
                </a:r>
                <a:endParaRPr lang="en-US" sz="2000" dirty="0">
                  <a:solidFill>
                    <a:srgbClr val="C00000"/>
                  </a:solidFill>
                </a:endParaRPr>
              </a:p>
            </p:txBody>
          </p:sp>
          <p:sp>
            <p:nvSpPr>
              <p:cNvPr id="52" name="TextBox 51"/>
              <p:cNvSpPr txBox="1"/>
              <p:nvPr/>
            </p:nvSpPr>
            <p:spPr>
              <a:xfrm>
                <a:off x="7371273" y="4613481"/>
                <a:ext cx="1391727" cy="400110"/>
              </a:xfrm>
              <a:prstGeom prst="rect">
                <a:avLst/>
              </a:prstGeom>
              <a:noFill/>
            </p:spPr>
            <p:txBody>
              <a:bodyPr wrap="none" rtlCol="0">
                <a:spAutoFit/>
              </a:bodyPr>
              <a:lstStyle/>
              <a:p>
                <a:r>
                  <a:rPr lang="en-US" sz="2000" dirty="0" err="1" smtClean="0">
                    <a:solidFill>
                      <a:srgbClr val="C00000"/>
                    </a:solidFill>
                  </a:rPr>
                  <a:t>Pretzelosity</a:t>
                </a:r>
                <a:endParaRPr lang="en-US" sz="2000" dirty="0">
                  <a:solidFill>
                    <a:srgbClr val="C00000"/>
                  </a:solidFill>
                </a:endParaRPr>
              </a:p>
            </p:txBody>
          </p:sp>
          <p:sp>
            <p:nvSpPr>
              <p:cNvPr id="53" name="TextBox 52"/>
              <p:cNvSpPr txBox="1"/>
              <p:nvPr/>
            </p:nvSpPr>
            <p:spPr>
              <a:xfrm>
                <a:off x="6641749" y="4926568"/>
                <a:ext cx="184730" cy="400110"/>
              </a:xfrm>
              <a:prstGeom prst="rect">
                <a:avLst/>
              </a:prstGeom>
              <a:noFill/>
            </p:spPr>
            <p:txBody>
              <a:bodyPr wrap="none" rtlCol="0">
                <a:spAutoFit/>
              </a:bodyPr>
              <a:lstStyle/>
              <a:p>
                <a:endParaRPr lang="en-US" sz="2000" dirty="0">
                  <a:solidFill>
                    <a:srgbClr val="C00000"/>
                  </a:solidFill>
                </a:endParaRPr>
              </a:p>
            </p:txBody>
          </p:sp>
          <p:sp>
            <p:nvSpPr>
              <p:cNvPr id="54" name="Rectangle 53"/>
              <p:cNvSpPr/>
              <p:nvPr/>
            </p:nvSpPr>
            <p:spPr>
              <a:xfrm>
                <a:off x="4663966" y="2133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5" name="TextBox 54"/>
              <p:cNvSpPr txBox="1"/>
              <p:nvPr/>
            </p:nvSpPr>
            <p:spPr>
              <a:xfrm>
                <a:off x="5816534" y="4815348"/>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56" name="TextBox 55"/>
              <p:cNvSpPr txBox="1"/>
              <p:nvPr/>
            </p:nvSpPr>
            <p:spPr>
              <a:xfrm>
                <a:off x="7367570" y="21336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57" name="Rectangle 56"/>
              <p:cNvSpPr/>
              <p:nvPr/>
            </p:nvSpPr>
            <p:spPr>
              <a:xfrm>
                <a:off x="5390834" y="2153888"/>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46" name="TextBox 45"/>
            <p:cNvSpPr txBox="1"/>
            <p:nvPr/>
          </p:nvSpPr>
          <p:spPr>
            <a:xfrm>
              <a:off x="4482302" y="1371600"/>
              <a:ext cx="4356898" cy="415498"/>
            </a:xfrm>
            <a:prstGeom prst="rect">
              <a:avLst/>
            </a:prstGeom>
            <a:noFill/>
          </p:spPr>
          <p:txBody>
            <a:bodyPr wrap="none" rtlCol="0">
              <a:spAutoFit/>
            </a:bodyPr>
            <a:lstStyle/>
            <a:p>
              <a:r>
                <a:rPr lang="en-US" sz="2100" dirty="0" smtClean="0">
                  <a:solidFill>
                    <a:schemeClr val="tx1"/>
                  </a:solidFill>
                  <a:latin typeface="Arial" pitchFamily="34" charset="0"/>
                  <a:cs typeface="Arial" pitchFamily="34" charset="0"/>
                </a:rPr>
                <a:t>Transverse-Momentum-Dependent</a:t>
              </a:r>
              <a:endParaRPr lang="en-US" sz="2100" dirty="0">
                <a:solidFill>
                  <a:schemeClr val="tx1"/>
                </a:solidFill>
                <a:latin typeface="Arial" pitchFamily="34" charset="0"/>
                <a:cs typeface="Arial" pitchFamily="34" charset="0"/>
              </a:endParaRPr>
            </a:p>
          </p:txBody>
        </p:sp>
        <p:sp>
          <p:nvSpPr>
            <p:cNvPr id="47" name="TextBox 46"/>
            <p:cNvSpPr txBox="1"/>
            <p:nvPr/>
          </p:nvSpPr>
          <p:spPr>
            <a:xfrm>
              <a:off x="914400" y="2209800"/>
              <a:ext cx="3483896" cy="830997"/>
            </a:xfrm>
            <a:prstGeom prst="rect">
              <a:avLst/>
            </a:prstGeom>
            <a:solidFill>
              <a:schemeClr val="bg1"/>
            </a:solidFill>
          </p:spPr>
          <p:txBody>
            <a:bodyPr wrap="square" rtlCol="0">
              <a:spAutoFit/>
            </a:bodyPr>
            <a:lstStyle/>
            <a:p>
              <a:r>
                <a:rPr lang="en-US" dirty="0" smtClean="0">
                  <a:solidFill>
                    <a:schemeClr val="tx1"/>
                  </a:solidFill>
                </a:rPr>
                <a:t>Mulders &amp; </a:t>
              </a:r>
              <a:r>
                <a:rPr lang="en-US" dirty="0" err="1" smtClean="0">
                  <a:solidFill>
                    <a:schemeClr val="tx1"/>
                  </a:solidFill>
                </a:rPr>
                <a:t>Tangerman</a:t>
              </a:r>
              <a:r>
                <a:rPr lang="en-US" dirty="0" smtClean="0">
                  <a:solidFill>
                    <a:schemeClr val="tx1"/>
                  </a:solidFill>
                </a:rPr>
                <a:t>, NPB 461, 197 (1996)</a:t>
              </a:r>
              <a:endParaRPr lang="en-US" dirty="0">
                <a:solidFill>
                  <a:schemeClr val="tx1"/>
                </a:solidFill>
              </a:endParaRPr>
            </a:p>
          </p:txBody>
        </p:sp>
      </p:grpSp>
      <p:sp>
        <p:nvSpPr>
          <p:cNvPr id="31" name="Slide Number Placeholder 30"/>
          <p:cNvSpPr>
            <a:spLocks noGrp="1"/>
          </p:cNvSpPr>
          <p:nvPr>
            <p:ph type="sldNum" sz="quarter" idx="12"/>
          </p:nvPr>
        </p:nvSpPr>
        <p:spPr/>
        <p:txBody>
          <a:bodyPr/>
          <a:lstStyle/>
          <a:p>
            <a:fld id="{9CCA4942-7CEE-491C-9F3A-ADE7BC2C4973}" type="slidenum">
              <a:rPr lang="en-US" smtClean="0"/>
              <a:pPr/>
              <a:t>15</a:t>
            </a:fld>
            <a:endParaRPr lang="en-US"/>
          </a:p>
        </p:txBody>
      </p:sp>
      <p:grpSp>
        <p:nvGrpSpPr>
          <p:cNvPr id="13" name="Group 31"/>
          <p:cNvGrpSpPr/>
          <p:nvPr/>
        </p:nvGrpSpPr>
        <p:grpSpPr>
          <a:xfrm>
            <a:off x="460888" y="1447800"/>
            <a:ext cx="8225912" cy="3162300"/>
            <a:chOff x="460888" y="1447800"/>
            <a:chExt cx="8225912" cy="3162300"/>
          </a:xfrm>
        </p:grpSpPr>
        <p:pic>
          <p:nvPicPr>
            <p:cNvPr id="33" name="Picture 2"/>
            <p:cNvPicPr>
              <a:picLocks noChangeAspect="1" noChangeArrowheads="1"/>
            </p:cNvPicPr>
            <p:nvPr/>
          </p:nvPicPr>
          <p:blipFill>
            <a:blip r:embed="rId9" cstate="print"/>
            <a:srcRect/>
            <a:stretch>
              <a:fillRect/>
            </a:stretch>
          </p:blipFill>
          <p:spPr bwMode="auto">
            <a:xfrm>
              <a:off x="4886325" y="2133600"/>
              <a:ext cx="3800475" cy="2428875"/>
            </a:xfrm>
            <a:prstGeom prst="rect">
              <a:avLst/>
            </a:prstGeom>
            <a:noFill/>
            <a:ln w="9525">
              <a:noFill/>
              <a:miter lim="800000"/>
              <a:headEnd/>
              <a:tailEnd/>
            </a:ln>
          </p:spPr>
        </p:pic>
        <p:pic>
          <p:nvPicPr>
            <p:cNvPr id="34" name="Picture 3"/>
            <p:cNvPicPr>
              <a:picLocks noChangeAspect="1" noChangeArrowheads="1"/>
            </p:cNvPicPr>
            <p:nvPr/>
          </p:nvPicPr>
          <p:blipFill>
            <a:blip r:embed="rId10" cstate="print"/>
            <a:srcRect/>
            <a:stretch>
              <a:fillRect/>
            </a:stretch>
          </p:blipFill>
          <p:spPr bwMode="auto">
            <a:xfrm>
              <a:off x="460888" y="1447800"/>
              <a:ext cx="4386416" cy="3162300"/>
            </a:xfrm>
            <a:prstGeom prst="rect">
              <a:avLst/>
            </a:prstGeom>
            <a:noFill/>
            <a:ln w="9525">
              <a:noFill/>
              <a:miter lim="800000"/>
              <a:headEnd/>
              <a:tailEnd/>
            </a:ln>
          </p:spPr>
        </p:pic>
        <p:sp>
          <p:nvSpPr>
            <p:cNvPr id="35" name="TextBox 34"/>
            <p:cNvSpPr txBox="1"/>
            <p:nvPr/>
          </p:nvSpPr>
          <p:spPr>
            <a:xfrm>
              <a:off x="1295400" y="1764268"/>
              <a:ext cx="1282210" cy="369332"/>
            </a:xfrm>
            <a:prstGeom prst="rect">
              <a:avLst/>
            </a:prstGeom>
            <a:noFill/>
          </p:spPr>
          <p:txBody>
            <a:bodyPr wrap="none" rtlCol="0">
              <a:spAutoFit/>
            </a:bodyPr>
            <a:lstStyle/>
            <a:p>
              <a:r>
                <a:rPr lang="en-US" dirty="0" smtClean="0"/>
                <a:t>Higgs vs. </a:t>
              </a:r>
              <a:r>
                <a:rPr lang="en-US" dirty="0" err="1" smtClean="0"/>
                <a:t>pT</a:t>
              </a:r>
              <a:endParaRPr lang="en-US" dirty="0"/>
            </a:p>
          </p:txBody>
        </p:sp>
        <p:sp>
          <p:nvSpPr>
            <p:cNvPr id="36" name="Oval 35"/>
            <p:cNvSpPr/>
            <p:nvPr/>
          </p:nvSpPr>
          <p:spPr>
            <a:xfrm>
              <a:off x="1070488" y="2286000"/>
              <a:ext cx="533400" cy="1371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714166" y="2514600"/>
              <a:ext cx="1709122" cy="369332"/>
            </a:xfrm>
            <a:prstGeom prst="rect">
              <a:avLst/>
            </a:prstGeom>
            <a:noFill/>
          </p:spPr>
          <p:txBody>
            <a:bodyPr wrap="none" rtlCol="0">
              <a:spAutoFit/>
            </a:bodyPr>
            <a:lstStyle/>
            <a:p>
              <a:r>
                <a:rPr lang="en-US" dirty="0" smtClean="0"/>
                <a:t>arXiv:1108.3609</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childTnLst>
                          </p:cTn>
                        </p:par>
                        <p:par>
                          <p:cTn id="30" fill="hold">
                            <p:stCondLst>
                              <p:cond delay="1500"/>
                            </p:stCondLst>
                            <p:childTnLst>
                              <p:par>
                                <p:cTn id="31" presetID="3" presetClass="entr" presetSubtype="1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3" presetClass="entr" presetSubtype="1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par>
                          <p:cTn id="43" fill="hold">
                            <p:stCondLst>
                              <p:cond delay="1000"/>
                            </p:stCondLst>
                            <p:childTnLst>
                              <p:par>
                                <p:cTn id="44" presetID="3" presetClass="entr" presetSubtype="1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nodeType="clickEffect">
                                  <p:stCondLst>
                                    <p:cond delay="0"/>
                                  </p:stCondLst>
                                  <p:childTnLst>
                                    <p:animEffect transition="out" filter="blinds(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500"/>
                            </p:stCondLst>
                            <p:childTnLst>
                              <p:par>
                                <p:cTn id="53" presetID="3" presetClass="entr" presetSubtype="1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blinds(horizontal)">
                                      <p:cBhvr>
                                        <p:cTn id="55" dur="500"/>
                                        <p:tgtEl>
                                          <p:spTgt spid="3">
                                            <p:txEl>
                                              <p:pRg st="6" end="6"/>
                                            </p:txEl>
                                          </p:spTgt>
                                        </p:tgtEl>
                                      </p:cBhvr>
                                    </p:animEffect>
                                  </p:childTnLst>
                                </p:cTn>
                              </p:par>
                            </p:childTnLst>
                          </p:cTn>
                        </p:par>
                        <p:par>
                          <p:cTn id="56" fill="hold">
                            <p:stCondLst>
                              <p:cond delay="1000"/>
                            </p:stCondLst>
                            <p:childTnLst>
                              <p:par>
                                <p:cTn id="57" presetID="3" presetClass="entr" presetSubtype="1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Additional recent theoretical progress in QCD</a:t>
            </a:r>
            <a:endParaRPr lang="en-US" sz="4200" dirty="0"/>
          </a:p>
        </p:txBody>
      </p:sp>
      <p:sp>
        <p:nvSpPr>
          <p:cNvPr id="3" name="Content Placeholder 2"/>
          <p:cNvSpPr>
            <a:spLocks noGrp="1"/>
          </p:cNvSpPr>
          <p:nvPr>
            <p:ph idx="1"/>
          </p:nvPr>
        </p:nvSpPr>
        <p:spPr>
          <a:xfrm>
            <a:off x="152400" y="1600200"/>
            <a:ext cx="5105400" cy="4525963"/>
          </a:xfrm>
        </p:spPr>
        <p:txBody>
          <a:bodyPr>
            <a:normAutofit fontScale="92500"/>
          </a:bodyPr>
          <a:lstStyle/>
          <a:p>
            <a:r>
              <a:rPr lang="en-US" dirty="0" smtClean="0"/>
              <a:t>Progress in non-perturbative methods: </a:t>
            </a:r>
          </a:p>
          <a:p>
            <a:pPr lvl="1"/>
            <a:r>
              <a:rPr lang="en-US" dirty="0" smtClean="0"/>
              <a:t>Lattice QCD just starting to                         perform calculations at         physical </a:t>
            </a:r>
            <a:r>
              <a:rPr lang="en-US" dirty="0" err="1" smtClean="0"/>
              <a:t>pion</a:t>
            </a:r>
            <a:r>
              <a:rPr lang="en-US" dirty="0" smtClean="0"/>
              <a:t> mass!</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pic>
        <p:nvPicPr>
          <p:cNvPr id="6" name="Picture 2"/>
          <p:cNvPicPr>
            <a:picLocks noChangeAspect="1" noChangeArrowheads="1"/>
          </p:cNvPicPr>
          <p:nvPr/>
        </p:nvPicPr>
        <p:blipFill>
          <a:blip r:embed="rId3" cstate="print"/>
          <a:srcRect/>
          <a:stretch>
            <a:fillRect/>
          </a:stretch>
        </p:blipFill>
        <p:spPr bwMode="auto">
          <a:xfrm>
            <a:off x="5486400" y="1522730"/>
            <a:ext cx="3505200" cy="274574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16</a:t>
            </a:fld>
            <a:endParaRPr lang="en-US" dirty="0"/>
          </a:p>
        </p:txBody>
      </p:sp>
      <p:grpSp>
        <p:nvGrpSpPr>
          <p:cNvPr id="5" name="Group 12"/>
          <p:cNvGrpSpPr/>
          <p:nvPr/>
        </p:nvGrpSpPr>
        <p:grpSpPr>
          <a:xfrm>
            <a:off x="5085522" y="1569821"/>
            <a:ext cx="4070155" cy="3619220"/>
            <a:chOff x="5085522" y="1569821"/>
            <a:chExt cx="4070155" cy="3619220"/>
          </a:xfrm>
        </p:grpSpPr>
        <p:pic>
          <p:nvPicPr>
            <p:cNvPr id="10" name="Picture 3"/>
            <p:cNvPicPr>
              <a:picLocks noChangeAspect="1" noChangeArrowheads="1"/>
            </p:cNvPicPr>
            <p:nvPr/>
          </p:nvPicPr>
          <p:blipFill>
            <a:blip r:embed="rId4" cstate="print"/>
            <a:srcRect/>
            <a:stretch>
              <a:fillRect/>
            </a:stretch>
          </p:blipFill>
          <p:spPr bwMode="auto">
            <a:xfrm>
              <a:off x="5085522" y="1569821"/>
              <a:ext cx="4070155" cy="2849779"/>
            </a:xfrm>
            <a:prstGeom prst="rect">
              <a:avLst/>
            </a:prstGeom>
            <a:noFill/>
            <a:ln w="9525">
              <a:noFill/>
              <a:miter lim="800000"/>
              <a:headEnd/>
              <a:tailEnd/>
            </a:ln>
          </p:spPr>
        </p:pic>
        <p:sp>
          <p:nvSpPr>
            <p:cNvPr id="11" name="TextBox 10"/>
            <p:cNvSpPr txBox="1"/>
            <p:nvPr/>
          </p:nvSpPr>
          <p:spPr>
            <a:xfrm>
              <a:off x="5790981" y="3335947"/>
              <a:ext cx="3293385" cy="646331"/>
            </a:xfrm>
            <a:prstGeom prst="rect">
              <a:avLst/>
            </a:prstGeom>
            <a:noFill/>
          </p:spPr>
          <p:txBody>
            <a:bodyPr wrap="square" rtlCol="0">
              <a:spAutoFit/>
            </a:bodyPr>
            <a:lstStyle/>
            <a:p>
              <a:r>
                <a:rPr lang="en-US" dirty="0" smtClean="0"/>
                <a:t>PACS-CS: PRD81, 074503 (2010)</a:t>
              </a:r>
            </a:p>
            <a:p>
              <a:r>
                <a:rPr lang="en-US" dirty="0" smtClean="0"/>
                <a:t>BMW:      PLB701, 265 (2011)</a:t>
              </a:r>
              <a:endParaRPr lang="en-US" dirty="0"/>
            </a:p>
          </p:txBody>
        </p:sp>
        <p:sp>
          <p:nvSpPr>
            <p:cNvPr id="12" name="TextBox 11"/>
            <p:cNvSpPr txBox="1"/>
            <p:nvPr/>
          </p:nvSpPr>
          <p:spPr>
            <a:xfrm>
              <a:off x="7119648" y="4419600"/>
              <a:ext cx="1871952" cy="769441"/>
            </a:xfrm>
            <a:prstGeom prst="rect">
              <a:avLst/>
            </a:prstGeom>
            <a:noFill/>
          </p:spPr>
          <p:txBody>
            <a:bodyPr wrap="square" rtlCol="0">
              <a:spAutoFit/>
            </a:bodyPr>
            <a:lstStyle/>
            <a:p>
              <a:r>
                <a:rPr lang="en-US" sz="2200" dirty="0" smtClean="0">
                  <a:solidFill>
                    <a:srgbClr val="FFFFCC"/>
                  </a:solidFill>
                </a:rPr>
                <a:t>T. </a:t>
              </a:r>
              <a:r>
                <a:rPr lang="en-US" sz="2200" dirty="0" err="1" smtClean="0">
                  <a:solidFill>
                    <a:srgbClr val="FFFFCC"/>
                  </a:solidFill>
                </a:rPr>
                <a:t>Hatsuda</a:t>
              </a:r>
              <a:r>
                <a:rPr lang="en-US" sz="2200" dirty="0" smtClean="0">
                  <a:solidFill>
                    <a:srgbClr val="FFFFCC"/>
                  </a:solidFill>
                </a:rPr>
                <a:t>, </a:t>
              </a:r>
            </a:p>
            <a:p>
              <a:r>
                <a:rPr lang="en-US" sz="2200" dirty="0" smtClean="0">
                  <a:solidFill>
                    <a:srgbClr val="FFFFCC"/>
                  </a:solidFill>
                </a:rPr>
                <a:t>PANIC 2011</a:t>
              </a:r>
              <a:endParaRPr lang="en-US" sz="2200" dirty="0">
                <a:solidFill>
                  <a:srgbClr val="FFFFCC"/>
                </a:solidFill>
              </a:endParaRPr>
            </a:p>
          </p:txBody>
        </p:sp>
      </p:grpSp>
      <p:sp>
        <p:nvSpPr>
          <p:cNvPr id="15" name="Rectangle 14"/>
          <p:cNvSpPr/>
          <p:nvPr/>
        </p:nvSpPr>
        <p:spPr>
          <a:xfrm>
            <a:off x="990600" y="4080808"/>
            <a:ext cx="6781800" cy="1938992"/>
          </a:xfrm>
          <a:prstGeom prst="rect">
            <a:avLst/>
          </a:prstGeom>
          <a:solidFill>
            <a:srgbClr val="00FFFF"/>
          </a:solidFill>
          <a:ln>
            <a:solidFill>
              <a:schemeClr val="tx1"/>
            </a:solidFill>
          </a:ln>
        </p:spPr>
        <p:txBody>
          <a:bodyPr wrap="square">
            <a:spAutoFit/>
          </a:bodyPr>
          <a:lstStyle/>
          <a:p>
            <a:pPr algn="ctr"/>
            <a:r>
              <a:rPr lang="en-US" sz="2400" i="1" dirty="0" smtClean="0">
                <a:latin typeface="Times New Roman" pitchFamily="18" charset="0"/>
                <a:cs typeface="Times New Roman" pitchFamily="18" charset="0"/>
              </a:rPr>
              <a:t>“Modern-day ‘testing’ of (</a:t>
            </a:r>
            <a:r>
              <a:rPr lang="en-US" sz="2400" i="1" dirty="0" err="1" smtClean="0">
                <a:latin typeface="Times New Roman" pitchFamily="18" charset="0"/>
                <a:cs typeface="Times New Roman" pitchFamily="18" charset="0"/>
              </a:rPr>
              <a:t>perturbative</a:t>
            </a:r>
            <a:r>
              <a:rPr lang="en-US" sz="2400" i="1" dirty="0" smtClean="0">
                <a:latin typeface="Times New Roman" pitchFamily="18" charset="0"/>
                <a:cs typeface="Times New Roman" pitchFamily="18" charset="0"/>
              </a:rPr>
              <a:t>) QCD is as much about pushing the boundaries of its applicability as about the verification that QCD is the correct theory of </a:t>
            </a:r>
            <a:r>
              <a:rPr lang="en-US" sz="2400" i="1" dirty="0" err="1" smtClean="0">
                <a:latin typeface="Times New Roman" pitchFamily="18" charset="0"/>
                <a:cs typeface="Times New Roman" pitchFamily="18" charset="0"/>
              </a:rPr>
              <a:t>hadronic</a:t>
            </a:r>
            <a:r>
              <a:rPr lang="en-US" sz="2400" i="1" dirty="0" smtClean="0">
                <a:latin typeface="Times New Roman" pitchFamily="18" charset="0"/>
                <a:cs typeface="Times New Roman" pitchFamily="18" charset="0"/>
              </a:rPr>
              <a:t> physics.” </a:t>
            </a:r>
          </a:p>
          <a:p>
            <a:pPr algn="ctr"/>
            <a:r>
              <a:rPr lang="en-US" sz="2400" i="1" dirty="0" smtClean="0">
                <a:latin typeface="Times New Roman" pitchFamily="18" charset="0"/>
                <a:cs typeface="Times New Roman" pitchFamily="18" charset="0"/>
              </a:rPr>
              <a:t>– G. Salam, </a:t>
            </a:r>
            <a:r>
              <a:rPr lang="en-US" sz="2400" i="1" dirty="0" err="1" smtClean="0">
                <a:latin typeface="Times New Roman" pitchFamily="18" charset="0"/>
                <a:cs typeface="Times New Roman" pitchFamily="18" charset="0"/>
              </a:rPr>
              <a:t>hep</a:t>
            </a:r>
            <a:r>
              <a:rPr lang="en-US" sz="2400" i="1" dirty="0" smtClean="0">
                <a:latin typeface="Times New Roman" pitchFamily="18" charset="0"/>
                <a:cs typeface="Times New Roman" pitchFamily="18" charset="0"/>
              </a:rPr>
              <a:t>-ph/0207147 (DIS2002 proceedings)</a:t>
            </a:r>
            <a:endParaRPr lang="en-US" sz="24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UMich, February 13, 2012</a:t>
            </a:r>
            <a:endParaRPr lang="en-US"/>
          </a:p>
        </p:txBody>
      </p:sp>
      <p:sp>
        <p:nvSpPr>
          <p:cNvPr id="5" name="Slide Number Placeholder 3"/>
          <p:cNvSpPr>
            <a:spLocks noGrp="1"/>
          </p:cNvSpPr>
          <p:nvPr>
            <p:ph type="sldNum" sz="quarter" idx="12"/>
          </p:nvPr>
        </p:nvSpPr>
        <p:spPr/>
        <p:txBody>
          <a:bodyPr/>
          <a:lstStyle/>
          <a:p>
            <a:fld id="{3C7C1944-8734-4B5F-8246-74DF6BD05497}" type="slidenum">
              <a:rPr lang="en-US"/>
              <a:pPr/>
              <a:t>17</a:t>
            </a:fld>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dirty="0" smtClean="0">
                <a:effectLst>
                  <a:outerShdw blurRad="38100" dist="38100" dir="2700000" algn="tl">
                    <a:srgbClr val="000000">
                      <a:alpha val="43137"/>
                    </a:srgbClr>
                  </a:outerShdw>
                </a:effectLst>
              </a:rPr>
              <a:t>Critical to perform experimental work where quarks and gluons are relevant </a:t>
            </a:r>
            <a:r>
              <a:rPr lang="en-US" sz="4000" b="1" dirty="0" err="1" smtClean="0">
                <a:effectLst>
                  <a:outerShdw blurRad="38100" dist="38100" dir="2700000" algn="tl">
                    <a:srgbClr val="000000">
                      <a:alpha val="43137"/>
                    </a:srgbClr>
                  </a:outerShdw>
                </a:effectLst>
              </a:rPr>
              <a:t>d.o.f</a:t>
            </a:r>
            <a:r>
              <a:rPr lang="en-US" sz="4000" b="1" dirty="0" smtClean="0">
                <a:effectLst>
                  <a:outerShdw blurRad="38100" dist="38100" dir="2700000" algn="tl">
                    <a:srgbClr val="000000">
                      <a:alpha val="43137"/>
                    </a:srgbClr>
                  </a:outerShdw>
                </a:effectLst>
              </a:rPr>
              <a:t>. in the processes studied!</a:t>
            </a:r>
            <a:endParaRPr lang="en-US" sz="40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76200" y="1676400"/>
            <a:ext cx="8901708" cy="4343400"/>
            <a:chOff x="76200" y="1600200"/>
            <a:chExt cx="8901708" cy="4343400"/>
          </a:xfrm>
        </p:grpSpPr>
        <p:pic>
          <p:nvPicPr>
            <p:cNvPr id="23" name="Picture 2"/>
            <p:cNvPicPr>
              <a:picLocks noChangeAspect="1" noChangeArrowheads="1"/>
            </p:cNvPicPr>
            <p:nvPr/>
          </p:nvPicPr>
          <p:blipFill>
            <a:blip r:embed="rId3" cstate="print"/>
            <a:srcRect/>
            <a:stretch>
              <a:fillRect/>
            </a:stretch>
          </p:blipFill>
          <p:spPr bwMode="auto">
            <a:xfrm>
              <a:off x="76200" y="1600200"/>
              <a:ext cx="8901708" cy="4343400"/>
            </a:xfrm>
            <a:prstGeom prst="rect">
              <a:avLst/>
            </a:prstGeom>
            <a:noFill/>
            <a:ln w="9525">
              <a:noFill/>
              <a:miter lim="800000"/>
              <a:headEnd/>
              <a:tailEnd/>
            </a:ln>
          </p:spPr>
        </p:pic>
        <p:sp>
          <p:nvSpPr>
            <p:cNvPr id="24" name="TextBox 23"/>
            <p:cNvSpPr txBox="1"/>
            <p:nvPr/>
          </p:nvSpPr>
          <p:spPr>
            <a:xfrm>
              <a:off x="1944021" y="3533775"/>
              <a:ext cx="1294072" cy="369332"/>
            </a:xfrm>
            <a:prstGeom prst="rect">
              <a:avLst/>
            </a:prstGeom>
            <a:noFill/>
          </p:spPr>
          <p:txBody>
            <a:bodyPr wrap="none" rtlCol="0">
              <a:spAutoFit/>
            </a:bodyPr>
            <a:lstStyle/>
            <a:p>
              <a:r>
                <a:rPr lang="en-US" dirty="0" err="1" smtClean="0">
                  <a:solidFill>
                    <a:srgbClr val="C00000"/>
                  </a:solidFill>
                </a:rPr>
                <a:t>Transversity</a:t>
              </a:r>
              <a:endParaRPr lang="en-US" dirty="0">
                <a:solidFill>
                  <a:srgbClr val="C00000"/>
                </a:solidFill>
              </a:endParaRPr>
            </a:p>
          </p:txBody>
        </p:sp>
        <p:sp>
          <p:nvSpPr>
            <p:cNvPr id="25" name="TextBox 24"/>
            <p:cNvSpPr txBox="1"/>
            <p:nvPr/>
          </p:nvSpPr>
          <p:spPr>
            <a:xfrm>
              <a:off x="1944021" y="4267200"/>
              <a:ext cx="726674" cy="369332"/>
            </a:xfrm>
            <a:prstGeom prst="rect">
              <a:avLst/>
            </a:prstGeom>
            <a:noFill/>
          </p:spPr>
          <p:txBody>
            <a:bodyPr wrap="none" rtlCol="0">
              <a:spAutoFit/>
            </a:bodyPr>
            <a:lstStyle/>
            <a:p>
              <a:r>
                <a:rPr lang="en-US" dirty="0" err="1" smtClean="0">
                  <a:solidFill>
                    <a:srgbClr val="C00000"/>
                  </a:solidFill>
                </a:rPr>
                <a:t>Sivers</a:t>
              </a:r>
              <a:endParaRPr lang="en-US" dirty="0">
                <a:solidFill>
                  <a:srgbClr val="C00000"/>
                </a:solidFill>
              </a:endParaRPr>
            </a:p>
          </p:txBody>
        </p:sp>
        <p:sp>
          <p:nvSpPr>
            <p:cNvPr id="26" name="TextBox 25"/>
            <p:cNvSpPr txBox="1"/>
            <p:nvPr/>
          </p:nvSpPr>
          <p:spPr>
            <a:xfrm>
              <a:off x="1934496" y="4774168"/>
              <a:ext cx="1472711" cy="369332"/>
            </a:xfrm>
            <a:prstGeom prst="rect">
              <a:avLst/>
            </a:prstGeom>
            <a:noFill/>
          </p:spPr>
          <p:txBody>
            <a:bodyPr wrap="none" rtlCol="0">
              <a:spAutoFit/>
            </a:bodyPr>
            <a:lstStyle/>
            <a:p>
              <a:r>
                <a:rPr lang="en-US" dirty="0" smtClean="0">
                  <a:solidFill>
                    <a:srgbClr val="C00000"/>
                  </a:solidFill>
                </a:rPr>
                <a:t>Boer-</a:t>
              </a:r>
              <a:r>
                <a:rPr lang="en-US" dirty="0" err="1" smtClean="0">
                  <a:solidFill>
                    <a:srgbClr val="C00000"/>
                  </a:solidFill>
                </a:rPr>
                <a:t>Mulders</a:t>
              </a:r>
              <a:endParaRPr lang="en-US" dirty="0">
                <a:solidFill>
                  <a:srgbClr val="C00000"/>
                </a:solidFill>
              </a:endParaRPr>
            </a:p>
          </p:txBody>
        </p:sp>
        <p:sp>
          <p:nvSpPr>
            <p:cNvPr id="27" name="TextBox 26"/>
            <p:cNvSpPr txBox="1"/>
            <p:nvPr/>
          </p:nvSpPr>
          <p:spPr>
            <a:xfrm>
              <a:off x="3005030" y="5050393"/>
              <a:ext cx="1271695" cy="369332"/>
            </a:xfrm>
            <a:prstGeom prst="rect">
              <a:avLst/>
            </a:prstGeom>
            <a:noFill/>
          </p:spPr>
          <p:txBody>
            <a:bodyPr wrap="none" rtlCol="0">
              <a:spAutoFit/>
            </a:bodyPr>
            <a:lstStyle/>
            <a:p>
              <a:r>
                <a:rPr lang="en-US" dirty="0" err="1" smtClean="0">
                  <a:solidFill>
                    <a:srgbClr val="C00000"/>
                  </a:solidFill>
                </a:rPr>
                <a:t>Pretzelosity</a:t>
              </a:r>
              <a:endParaRPr lang="en-US" dirty="0">
                <a:solidFill>
                  <a:srgbClr val="C00000"/>
                </a:solidFill>
              </a:endParaRPr>
            </a:p>
          </p:txBody>
        </p:sp>
        <p:sp>
          <p:nvSpPr>
            <p:cNvPr id="28" name="TextBox 27"/>
            <p:cNvSpPr txBox="1"/>
            <p:nvPr/>
          </p:nvSpPr>
          <p:spPr>
            <a:xfrm>
              <a:off x="6334006" y="4926568"/>
              <a:ext cx="800219" cy="369332"/>
            </a:xfrm>
            <a:prstGeom prst="rect">
              <a:avLst/>
            </a:prstGeom>
            <a:noFill/>
          </p:spPr>
          <p:txBody>
            <a:bodyPr wrap="none" rtlCol="0">
              <a:spAutoFit/>
            </a:bodyPr>
            <a:lstStyle/>
            <a:p>
              <a:r>
                <a:rPr lang="en-US" dirty="0" smtClean="0">
                  <a:solidFill>
                    <a:srgbClr val="C00000"/>
                  </a:solidFill>
                </a:rPr>
                <a:t>Collins</a:t>
              </a:r>
              <a:endParaRPr lang="en-US" dirty="0">
                <a:solidFill>
                  <a:srgbClr val="C00000"/>
                </a:solidFill>
              </a:endParaRPr>
            </a:p>
          </p:txBody>
        </p:sp>
        <p:sp>
          <p:nvSpPr>
            <p:cNvPr id="29" name="TextBox 28"/>
            <p:cNvSpPr txBox="1"/>
            <p:nvPr/>
          </p:nvSpPr>
          <p:spPr>
            <a:xfrm>
              <a:off x="6324600" y="4343400"/>
              <a:ext cx="1356653" cy="369332"/>
            </a:xfrm>
            <a:prstGeom prst="rect">
              <a:avLst/>
            </a:prstGeom>
            <a:noFill/>
          </p:spPr>
          <p:txBody>
            <a:bodyPr wrap="none" rtlCol="0">
              <a:spAutoFit/>
            </a:bodyPr>
            <a:lstStyle/>
            <a:p>
              <a:r>
                <a:rPr lang="en-US" dirty="0" smtClean="0">
                  <a:solidFill>
                    <a:srgbClr val="C00000"/>
                  </a:solidFill>
                </a:rPr>
                <a:t>Polarizing FF</a:t>
              </a:r>
              <a:endParaRPr lang="en-US" dirty="0">
                <a:solidFill>
                  <a:srgbClr val="C00000"/>
                </a:solidFill>
              </a:endParaRPr>
            </a:p>
          </p:txBody>
        </p:sp>
        <p:sp>
          <p:nvSpPr>
            <p:cNvPr id="30" name="Rectangle 29"/>
            <p:cNvSpPr/>
            <p:nvPr/>
          </p:nvSpPr>
          <p:spPr>
            <a:xfrm>
              <a:off x="184356" y="2514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1" name="Rectangle 30"/>
            <p:cNvSpPr/>
            <p:nvPr/>
          </p:nvSpPr>
          <p:spPr>
            <a:xfrm>
              <a:off x="4648200" y="2514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32" name="TextBox 31"/>
            <p:cNvSpPr txBox="1"/>
            <p:nvPr/>
          </p:nvSpPr>
          <p:spPr>
            <a:xfrm>
              <a:off x="1435512" y="5252260"/>
              <a:ext cx="1232645" cy="369332"/>
            </a:xfrm>
            <a:prstGeom prst="rect">
              <a:avLst/>
            </a:prstGeom>
            <a:noFill/>
          </p:spPr>
          <p:txBody>
            <a:bodyPr wrap="none" rtlCol="0">
              <a:spAutoFit/>
            </a:bodyPr>
            <a:lstStyle/>
            <a:p>
              <a:r>
                <a:rPr lang="en-US" dirty="0" smtClean="0">
                  <a:solidFill>
                    <a:srgbClr val="C00000"/>
                  </a:solidFill>
                </a:rPr>
                <a:t>Worm gear</a:t>
              </a:r>
              <a:endParaRPr lang="en-US" dirty="0">
                <a:solidFill>
                  <a:srgbClr val="C00000"/>
                </a:solidFill>
              </a:endParaRPr>
            </a:p>
          </p:txBody>
        </p:sp>
        <p:sp>
          <p:nvSpPr>
            <p:cNvPr id="33" name="TextBox 32"/>
            <p:cNvSpPr txBox="1"/>
            <p:nvPr/>
          </p:nvSpPr>
          <p:spPr>
            <a:xfrm>
              <a:off x="2986548" y="2570512"/>
              <a:ext cx="1232645" cy="369332"/>
            </a:xfrm>
            <a:prstGeom prst="rect">
              <a:avLst/>
            </a:prstGeom>
            <a:noFill/>
          </p:spPr>
          <p:txBody>
            <a:bodyPr wrap="none" rtlCol="0">
              <a:spAutoFit/>
            </a:bodyPr>
            <a:lstStyle/>
            <a:p>
              <a:r>
                <a:rPr lang="en-US" dirty="0" smtClean="0">
                  <a:solidFill>
                    <a:srgbClr val="C00000"/>
                  </a:solidFill>
                </a:rPr>
                <a:t>Worm gear</a:t>
              </a:r>
              <a:endParaRPr lang="en-US" dirty="0">
                <a:solidFill>
                  <a:srgbClr val="C00000"/>
                </a:solidFill>
              </a:endParaRPr>
            </a:p>
          </p:txBody>
        </p:sp>
        <p:sp>
          <p:nvSpPr>
            <p:cNvPr id="34" name="Rectangle 33"/>
            <p:cNvSpPr/>
            <p:nvPr/>
          </p:nvSpPr>
          <p:spPr>
            <a:xfrm>
              <a:off x="964575" y="2590800"/>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sp>
          <p:nvSpPr>
            <p:cNvPr id="35" name="Rectangle 34"/>
            <p:cNvSpPr/>
            <p:nvPr/>
          </p:nvSpPr>
          <p:spPr>
            <a:xfrm>
              <a:off x="5413671" y="2590800"/>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2" name="Title 1"/>
          <p:cNvSpPr>
            <a:spLocks noGrp="1"/>
          </p:cNvSpPr>
          <p:nvPr>
            <p:ph type="title"/>
          </p:nvPr>
        </p:nvSpPr>
        <p:spPr/>
        <p:txBody>
          <a:bodyPr>
            <a:noAutofit/>
          </a:bodyPr>
          <a:lstStyle/>
          <a:p>
            <a:r>
              <a:rPr lang="en-US" sz="3400" dirty="0" smtClean="0"/>
              <a:t>Experimental evidence for variety of spin-momentum correlations in proton, </a:t>
            </a:r>
            <a:br>
              <a:rPr lang="en-US" sz="3400" dirty="0" smtClean="0"/>
            </a:br>
            <a:r>
              <a:rPr lang="en-US" sz="3400" dirty="0" smtClean="0"/>
              <a:t>and in process of hadronization</a:t>
            </a:r>
            <a:endParaRPr lang="en-US" sz="3400" dirty="0"/>
          </a:p>
        </p:txBody>
      </p:sp>
      <p:sp>
        <p:nvSpPr>
          <p:cNvPr id="11" name="TextBox 10"/>
          <p:cNvSpPr txBox="1"/>
          <p:nvPr/>
        </p:nvSpPr>
        <p:spPr>
          <a:xfrm>
            <a:off x="1981200" y="3962400"/>
            <a:ext cx="2516843" cy="430887"/>
          </a:xfrm>
          <a:prstGeom prst="rect">
            <a:avLst/>
          </a:prstGeom>
          <a:noFill/>
        </p:spPr>
        <p:txBody>
          <a:bodyPr wrap="none" rtlCol="0">
            <a:spAutoFit/>
          </a:bodyPr>
          <a:lstStyle/>
          <a:p>
            <a:r>
              <a:rPr lang="en-US" sz="2200" i="1" dirty="0" smtClean="0">
                <a:solidFill>
                  <a:schemeClr val="accent1">
                    <a:lumMod val="50000"/>
                  </a:schemeClr>
                </a:solidFill>
              </a:rPr>
              <a:t>Measured non-zero!</a:t>
            </a:r>
            <a:endParaRPr lang="en-US" sz="2200" i="1" dirty="0">
              <a:solidFill>
                <a:schemeClr val="accent1">
                  <a:lumMod val="50000"/>
                </a:schemeClr>
              </a:solidFill>
            </a:endParaRPr>
          </a:p>
        </p:txBody>
      </p:sp>
      <p:sp>
        <p:nvSpPr>
          <p:cNvPr id="14" name="Slide Number Placeholder 13"/>
          <p:cNvSpPr>
            <a:spLocks noGrp="1"/>
          </p:cNvSpPr>
          <p:nvPr>
            <p:ph type="sldNum" sz="quarter" idx="12"/>
          </p:nvPr>
        </p:nvSpPr>
        <p:spPr/>
        <p:txBody>
          <a:bodyPr/>
          <a:lstStyle/>
          <a:p>
            <a:fld id="{B6F15528-21DE-4FAA-801E-634DDDAF4B2B}" type="slidenum">
              <a:rPr lang="en-US" smtClean="0"/>
              <a:pPr/>
              <a:t>18</a:t>
            </a:fld>
            <a:endParaRPr lang="en-US"/>
          </a:p>
        </p:txBody>
      </p:sp>
      <p:sp>
        <p:nvSpPr>
          <p:cNvPr id="21" name="Footer Placeholder 20"/>
          <p:cNvSpPr>
            <a:spLocks noGrp="1"/>
          </p:cNvSpPr>
          <p:nvPr>
            <p:ph type="ftr" sz="quarter" idx="11"/>
          </p:nvPr>
        </p:nvSpPr>
        <p:spPr/>
        <p:txBody>
          <a:bodyPr/>
          <a:lstStyle/>
          <a:p>
            <a:r>
              <a:rPr lang="en-US" smtClean="0"/>
              <a:t>C. Aidala, UMich, February 13, 2012</a:t>
            </a:r>
            <a:endParaRPr lang="en-US"/>
          </a:p>
        </p:txBody>
      </p:sp>
      <p:grpSp>
        <p:nvGrpSpPr>
          <p:cNvPr id="43" name="Group 42"/>
          <p:cNvGrpSpPr/>
          <p:nvPr/>
        </p:nvGrpSpPr>
        <p:grpSpPr>
          <a:xfrm>
            <a:off x="152400" y="2590800"/>
            <a:ext cx="6307392" cy="3429000"/>
            <a:chOff x="152400" y="2514600"/>
            <a:chExt cx="6307392" cy="3429000"/>
          </a:xfrm>
        </p:grpSpPr>
        <p:sp>
          <p:nvSpPr>
            <p:cNvPr id="6" name="Oval 5"/>
            <p:cNvSpPr/>
            <p:nvPr/>
          </p:nvSpPr>
          <p:spPr>
            <a:xfrm>
              <a:off x="152400" y="4757058"/>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52400" y="4191000"/>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7148" y="3429000"/>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84356" y="2984088"/>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96644" y="2514600"/>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572000" y="4859592"/>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630992" y="2514600"/>
              <a:ext cx="1828800" cy="5334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52400" y="5410200"/>
              <a:ext cx="1828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1295400" y="6106180"/>
            <a:ext cx="1676400" cy="523220"/>
          </a:xfrm>
          <a:prstGeom prst="rect">
            <a:avLst/>
          </a:prstGeom>
          <a:ln>
            <a:noFill/>
          </a:ln>
        </p:spPr>
        <p:txBody>
          <a:bodyPr wrap="square">
            <a:spAutoFit/>
          </a:bodyPr>
          <a:lstStyle/>
          <a:p>
            <a:r>
              <a:rPr lang="en-US" sz="2800" i="1" dirty="0" smtClean="0">
                <a:solidFill>
                  <a:srgbClr val="FFFFCC"/>
                </a:solidFill>
                <a:latin typeface="Times New Roman" pitchFamily="18" charset="0"/>
                <a:cs typeface="Times New Roman" pitchFamily="18" charset="0"/>
                <a:sym typeface="Wingdings" pitchFamily="2" charset="2"/>
              </a:rPr>
              <a:t>S•(p</a:t>
            </a:r>
            <a:r>
              <a:rPr lang="en-US" sz="2800" i="1" baseline="-18000" dirty="0" smtClean="0">
                <a:solidFill>
                  <a:srgbClr val="FFFFCC"/>
                </a:solidFill>
                <a:latin typeface="Times New Roman" pitchFamily="18" charset="0"/>
                <a:cs typeface="Times New Roman" pitchFamily="18" charset="0"/>
                <a:sym typeface="Wingdings" pitchFamily="2" charset="2"/>
              </a:rPr>
              <a:t>1</a:t>
            </a:r>
            <a:r>
              <a:rPr lang="en-US" sz="2800" i="1" dirty="0" smtClean="0">
                <a:solidFill>
                  <a:srgbClr val="FFFFCC"/>
                </a:solidFill>
                <a:latin typeface="Times New Roman" pitchFamily="18" charset="0"/>
                <a:cs typeface="Times New Roman" pitchFamily="18" charset="0"/>
                <a:sym typeface="Wingdings" pitchFamily="2" charset="2"/>
              </a:rPr>
              <a:t>×p</a:t>
            </a:r>
            <a:r>
              <a:rPr lang="en-US" sz="2800" i="1" baseline="-18000" dirty="0" smtClean="0">
                <a:solidFill>
                  <a:srgbClr val="FFFFCC"/>
                </a:solidFill>
                <a:latin typeface="Times New Roman" pitchFamily="18" charset="0"/>
                <a:cs typeface="Times New Roman" pitchFamily="18" charset="0"/>
                <a:sym typeface="Wingdings" pitchFamily="2" charset="2"/>
              </a:rPr>
              <a:t>2</a:t>
            </a:r>
            <a:r>
              <a:rPr lang="en-US" sz="2800" i="1" dirty="0" smtClean="0">
                <a:solidFill>
                  <a:srgbClr val="FFFFCC"/>
                </a:solidFill>
                <a:latin typeface="Times New Roman" pitchFamily="18" charset="0"/>
                <a:cs typeface="Times New Roman" pitchFamily="18" charset="0"/>
                <a:sym typeface="Wingdings" pitchFamily="2" charset="2"/>
              </a:rPr>
              <a:t>)</a:t>
            </a:r>
            <a:endParaRPr lang="en-US" sz="2800" i="1" dirty="0" smtClean="0">
              <a:solidFill>
                <a:srgbClr val="FFFF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amond(in)">
                                      <p:cBhvr>
                                        <p:cTn id="1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fld id="{B6F15528-21DE-4FAA-801E-634DDDAF4B2B}" type="slidenum">
              <a:rPr lang="en-US" smtClean="0"/>
              <a:pPr/>
              <a:t>19</a:t>
            </a:fld>
            <a:endParaRPr lang="en-US"/>
          </a:p>
        </p:txBody>
      </p:sp>
      <p:sp>
        <p:nvSpPr>
          <p:cNvPr id="8" name="TextBox 7"/>
          <p:cNvSpPr txBox="1"/>
          <p:nvPr/>
        </p:nvSpPr>
        <p:spPr>
          <a:xfrm>
            <a:off x="1134045" y="635913"/>
            <a:ext cx="847155" cy="430887"/>
          </a:xfrm>
          <a:prstGeom prst="rect">
            <a:avLst/>
          </a:prstGeom>
          <a:noFill/>
        </p:spPr>
        <p:txBody>
          <a:bodyPr wrap="none" rtlCol="0">
            <a:spAutoFit/>
          </a:bodyPr>
          <a:lstStyle/>
          <a:p>
            <a:r>
              <a:rPr lang="en-US" sz="2200" dirty="0" smtClean="0"/>
              <a:t>Sivers</a:t>
            </a:r>
            <a:endParaRPr lang="en-US" sz="2200" dirty="0"/>
          </a:p>
        </p:txBody>
      </p:sp>
      <p:sp>
        <p:nvSpPr>
          <p:cNvPr id="12" name="Footer Placeholder 11"/>
          <p:cNvSpPr>
            <a:spLocks noGrp="1"/>
          </p:cNvSpPr>
          <p:nvPr>
            <p:ph type="ftr" sz="quarter" idx="11"/>
          </p:nvPr>
        </p:nvSpPr>
        <p:spPr/>
        <p:txBody>
          <a:bodyPr/>
          <a:lstStyle/>
          <a:p>
            <a:r>
              <a:rPr lang="en-US" smtClean="0"/>
              <a:t>C. Aidala, UMich, February 13, 2012</a:t>
            </a:r>
            <a:endParaRPr lang="en-US"/>
          </a:p>
        </p:txBody>
      </p:sp>
      <p:sp>
        <p:nvSpPr>
          <p:cNvPr id="24" name="TextBox 23"/>
          <p:cNvSpPr txBox="1"/>
          <p:nvPr/>
        </p:nvSpPr>
        <p:spPr>
          <a:xfrm>
            <a:off x="1219200" y="1421674"/>
            <a:ext cx="554960" cy="646331"/>
          </a:xfrm>
          <a:prstGeom prst="rect">
            <a:avLst/>
          </a:prstGeom>
          <a:noFill/>
        </p:spPr>
        <p:txBody>
          <a:bodyPr wrap="none" rtlCol="0">
            <a:spAutoFit/>
          </a:bodyPr>
          <a:lstStyle/>
          <a:p>
            <a:r>
              <a:rPr lang="en-US" dirty="0" err="1" smtClean="0"/>
              <a:t>e+p</a:t>
            </a:r>
            <a:endParaRPr lang="en-US" dirty="0" smtClean="0"/>
          </a:p>
          <a:p>
            <a:r>
              <a:rPr lang="en-US" dirty="0" err="1" smtClean="0">
                <a:latin typeface="Symbol" pitchFamily="18" charset="2"/>
              </a:rPr>
              <a:t>m</a:t>
            </a:r>
            <a:r>
              <a:rPr lang="en-US" dirty="0" err="1" smtClean="0"/>
              <a:t>+p</a:t>
            </a:r>
            <a:endParaRPr lang="en-US" dirty="0"/>
          </a:p>
        </p:txBody>
      </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5" descr="collins_hermes"/>
            <p:cNvPicPr>
              <a:picLocks noChangeAspect="1" noChangeArrowheads="1"/>
            </p:cNvPicPr>
            <p:nvPr/>
          </p:nvPicPr>
          <p:blipFill>
            <a:blip r:embed="rId4" cstate="print"/>
            <a:srcRect t="45818"/>
            <a:stretch>
              <a:fillRect/>
            </a:stretch>
          </p:blipFill>
          <p:spPr bwMode="auto">
            <a:xfrm>
              <a:off x="2819400" y="4158772"/>
              <a:ext cx="5688013" cy="2214594"/>
            </a:xfrm>
            <a:prstGeom prst="rect">
              <a:avLst/>
            </a:prstGeom>
            <a:noFill/>
          </p:spPr>
        </p:pic>
        <p:sp>
          <p:nvSpPr>
            <p:cNvPr id="29" name="TextBox 28"/>
            <p:cNvSpPr txBox="1"/>
            <p:nvPr/>
          </p:nvSpPr>
          <p:spPr>
            <a:xfrm>
              <a:off x="4545392" y="6019800"/>
              <a:ext cx="2541208" cy="430887"/>
            </a:xfrm>
            <a:prstGeom prst="rect">
              <a:avLst/>
            </a:prstGeom>
            <a:noFill/>
          </p:spPr>
          <p:txBody>
            <a:bodyPr wrap="none" rtlCol="0">
              <a:spAutoFit/>
            </a:bodyPr>
            <a:lstStyle/>
            <a:p>
              <a:r>
                <a:rPr lang="en-US" sz="2200" dirty="0" err="1" smtClean="0"/>
                <a:t>Transversity</a:t>
              </a:r>
              <a:r>
                <a:rPr lang="en-US" sz="2200" dirty="0" smtClean="0"/>
                <a:t> x Collins</a:t>
              </a:r>
            </a:p>
          </p:txBody>
        </p:sp>
        <p:sp>
          <p:nvSpPr>
            <p:cNvPr id="31" name="TextBox 30"/>
            <p:cNvSpPr txBox="1"/>
            <p:nvPr/>
          </p:nvSpPr>
          <p:spPr>
            <a:xfrm>
              <a:off x="7467600" y="5029200"/>
              <a:ext cx="554960" cy="646331"/>
            </a:xfrm>
            <a:prstGeom prst="rect">
              <a:avLst/>
            </a:prstGeom>
            <a:noFill/>
          </p:spPr>
          <p:txBody>
            <a:bodyPr wrap="none" rtlCol="0">
              <a:spAutoFit/>
            </a:bodyPr>
            <a:lstStyle/>
            <a:p>
              <a:r>
                <a:rPr lang="en-US" dirty="0" err="1" smtClean="0"/>
                <a:t>e+p</a:t>
              </a:r>
              <a:endParaRPr lang="en-US" dirty="0" smtClean="0"/>
            </a:p>
            <a:p>
              <a:r>
                <a:rPr lang="en-US" dirty="0" err="1" smtClean="0">
                  <a:latin typeface="Symbol" pitchFamily="18" charset="2"/>
                </a:rPr>
                <a:t>m</a:t>
              </a:r>
              <a:r>
                <a:rPr lang="en-US" dirty="0" err="1" smtClean="0"/>
                <a:t>+p</a:t>
              </a:r>
              <a:endParaRPr lang="en-US" dirty="0"/>
            </a:p>
          </p:txBody>
        </p:sp>
      </p:grpSp>
      <p:grpSp>
        <p:nvGrpSpPr>
          <p:cNvPr id="37" name="Group 36"/>
          <p:cNvGrpSpPr/>
          <p:nvPr/>
        </p:nvGrpSpPr>
        <p:grpSpPr>
          <a:xfrm>
            <a:off x="354874" y="1960088"/>
            <a:ext cx="8458200" cy="2611912"/>
            <a:chOff x="381000" y="1731488"/>
            <a:chExt cx="8458200" cy="2611912"/>
          </a:xfrm>
        </p:grpSpPr>
        <p:grpSp>
          <p:nvGrpSpPr>
            <p:cNvPr id="33" name="Group 8"/>
            <p:cNvGrpSpPr/>
            <p:nvPr/>
          </p:nvGrpSpPr>
          <p:grpSpPr>
            <a:xfrm>
              <a:off x="381000" y="1731488"/>
              <a:ext cx="8458200" cy="2611912"/>
              <a:chOff x="381000" y="1883888"/>
              <a:chExt cx="8458200" cy="2611912"/>
            </a:xfrm>
          </p:grpSpPr>
          <p:pic>
            <p:nvPicPr>
              <p:cNvPr id="34" name="Picture 4"/>
              <p:cNvPicPr>
                <a:picLocks noChangeAspect="1" noChangeArrowheads="1"/>
              </p:cNvPicPr>
              <p:nvPr/>
            </p:nvPicPr>
            <p:blipFill>
              <a:blip r:embed="rId5" cstate="print"/>
              <a:srcRect/>
              <a:stretch>
                <a:fillRect/>
              </a:stretch>
            </p:blipFill>
            <p:spPr bwMode="auto">
              <a:xfrm>
                <a:off x="381000" y="1883888"/>
                <a:ext cx="8458200" cy="2611912"/>
              </a:xfrm>
              <a:prstGeom prst="rect">
                <a:avLst/>
              </a:prstGeom>
              <a:noFill/>
              <a:ln w="9525">
                <a:solidFill>
                  <a:schemeClr val="accent4">
                    <a:lumMod val="75000"/>
                  </a:schemeClr>
                </a:solidFill>
                <a:miter lim="800000"/>
                <a:headEnd/>
                <a:tailEnd/>
              </a:ln>
            </p:spPr>
          </p:pic>
          <p:sp>
            <p:nvSpPr>
              <p:cNvPr id="35" name="TextBox 34"/>
              <p:cNvSpPr txBox="1"/>
              <p:nvPr/>
            </p:nvSpPr>
            <p:spPr>
              <a:xfrm>
                <a:off x="6934200" y="2209800"/>
                <a:ext cx="1083951" cy="369332"/>
              </a:xfrm>
              <a:prstGeom prst="rect">
                <a:avLst/>
              </a:prstGeom>
              <a:noFill/>
              <a:ln>
                <a:solidFill>
                  <a:schemeClr val="accent4">
                    <a:lumMod val="75000"/>
                  </a:schemeClr>
                </a:solidFill>
              </a:ln>
            </p:spPr>
            <p:txBody>
              <a:bodyPr wrap="none" rtlCol="0">
                <a:spAutoFit/>
              </a:bodyPr>
              <a:lstStyle/>
              <a:p>
                <a:r>
                  <a:rPr lang="en-US" dirty="0" smtClean="0"/>
                  <a:t>SPIN2008</a:t>
                </a:r>
                <a:endParaRPr lang="en-US" dirty="0"/>
              </a:p>
            </p:txBody>
          </p:sp>
        </p:grpSp>
        <p:sp>
          <p:nvSpPr>
            <p:cNvPr id="36" name="TextBox 35"/>
            <p:cNvSpPr txBox="1"/>
            <p:nvPr/>
          </p:nvSpPr>
          <p:spPr>
            <a:xfrm>
              <a:off x="2971800" y="1981200"/>
              <a:ext cx="1757212" cy="430887"/>
            </a:xfrm>
            <a:prstGeom prst="rect">
              <a:avLst/>
            </a:prstGeom>
            <a:noFill/>
          </p:spPr>
          <p:txBody>
            <a:bodyPr wrap="none" rtlCol="0">
              <a:spAutoFit/>
            </a:bodyPr>
            <a:lstStyle/>
            <a:p>
              <a:r>
                <a:rPr lang="en-US" sz="2200" dirty="0" smtClean="0"/>
                <a:t>Boer-</a:t>
              </a:r>
              <a:r>
                <a:rPr lang="en-US" sz="2200" dirty="0" err="1" smtClean="0"/>
                <a:t>Mulders</a:t>
              </a:r>
              <a:endParaRPr lang="en-US" sz="2200" dirty="0"/>
            </a:p>
          </p:txBody>
        </p:sp>
        <p:sp>
          <p:nvSpPr>
            <p:cNvPr id="25" name="TextBox 24"/>
            <p:cNvSpPr txBox="1"/>
            <p:nvPr/>
          </p:nvSpPr>
          <p:spPr>
            <a:xfrm>
              <a:off x="3021874" y="2297668"/>
              <a:ext cx="609600" cy="369332"/>
            </a:xfrm>
            <a:prstGeom prst="rect">
              <a:avLst/>
            </a:prstGeom>
            <a:noFill/>
          </p:spPr>
          <p:txBody>
            <a:bodyPr wrap="square" rtlCol="0">
              <a:spAutoFit/>
            </a:bodyPr>
            <a:lstStyle/>
            <a:p>
              <a:r>
                <a:rPr lang="en-US" dirty="0" err="1" smtClean="0"/>
                <a:t>e+p</a:t>
              </a:r>
              <a:endParaRPr lang="en-US" dirty="0" smtClean="0"/>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3032139" y="1369959"/>
              <a:ext cx="2643672" cy="338554"/>
            </a:xfrm>
            <a:prstGeom prst="rect">
              <a:avLst/>
            </a:prstGeom>
            <a:noFill/>
            <a:ln>
              <a:noFill/>
            </a:ln>
          </p:spPr>
          <p:txBody>
            <a:bodyPr wrap="none" rtlCol="0">
              <a:spAutoFit/>
            </a:bodyPr>
            <a:lstStyle/>
            <a:p>
              <a:r>
                <a:rPr lang="en-US" sz="1600" dirty="0" smtClean="0"/>
                <a:t>BELLE PRL96, 232002 (2006)</a:t>
              </a:r>
              <a:endParaRPr lang="en-US" sz="1600" dirty="0"/>
            </a:p>
          </p:txBody>
        </p:sp>
        <p:sp>
          <p:nvSpPr>
            <p:cNvPr id="40" name="Rectangle 39"/>
            <p:cNvSpPr/>
            <p:nvPr/>
          </p:nvSpPr>
          <p:spPr>
            <a:xfrm>
              <a:off x="2971800" y="1676400"/>
              <a:ext cx="934871" cy="430887"/>
            </a:xfrm>
            <a:prstGeom prst="rect">
              <a:avLst/>
            </a:prstGeom>
            <a:ln>
              <a:noFill/>
            </a:ln>
          </p:spPr>
          <p:txBody>
            <a:bodyPr wrap="none">
              <a:spAutoFit/>
            </a:bodyPr>
            <a:lstStyle/>
            <a:p>
              <a:r>
                <a:rPr lang="en-US" sz="2200" dirty="0" smtClean="0"/>
                <a:t>Collins</a:t>
              </a:r>
              <a:endParaRPr lang="en-US" sz="2200" dirty="0"/>
            </a:p>
          </p:txBody>
        </p:sp>
        <p:sp>
          <p:nvSpPr>
            <p:cNvPr id="26" name="TextBox 25"/>
            <p:cNvSpPr txBox="1"/>
            <p:nvPr/>
          </p:nvSpPr>
          <p:spPr>
            <a:xfrm>
              <a:off x="4495800" y="1676400"/>
              <a:ext cx="538930" cy="369332"/>
            </a:xfrm>
            <a:prstGeom prst="rect">
              <a:avLst/>
            </a:prstGeom>
            <a:noFill/>
            <a:ln>
              <a:noFill/>
            </a:ln>
          </p:spPr>
          <p:txBody>
            <a:bodyPr wrap="none" rtlCol="0">
              <a:spAutoFit/>
            </a:bodyPr>
            <a:lstStyle/>
            <a:p>
              <a:r>
                <a:rPr lang="en-US" dirty="0" err="1" smtClean="0"/>
                <a:t>e</a:t>
              </a:r>
              <a:r>
                <a:rPr lang="en-US" baseline="30000" dirty="0" err="1" smtClean="0"/>
                <a:t>+</a:t>
              </a:r>
              <a:r>
                <a:rPr lang="en-US" dirty="0" err="1" smtClean="0"/>
                <a:t>e</a:t>
              </a:r>
              <a:r>
                <a:rPr lang="en-US" baseline="30000" dirty="0" smtClean="0"/>
                <a:t>-</a:t>
              </a:r>
            </a:p>
          </p:txBody>
        </p:sp>
      </p:grpSp>
      <p:grpSp>
        <p:nvGrpSpPr>
          <p:cNvPr id="49" name="Group 48"/>
          <p:cNvGrpSpPr/>
          <p:nvPr/>
        </p:nvGrpSpPr>
        <p:grpSpPr>
          <a:xfrm>
            <a:off x="1295401" y="2590800"/>
            <a:ext cx="6759388" cy="3830319"/>
            <a:chOff x="1295401" y="2590800"/>
            <a:chExt cx="6759388" cy="3830319"/>
          </a:xfrm>
        </p:grpSpPr>
        <p:grpSp>
          <p:nvGrpSpPr>
            <p:cNvPr id="46" name="Group 45"/>
            <p:cNvGrpSpPr/>
            <p:nvPr/>
          </p:nvGrpSpPr>
          <p:grpSpPr>
            <a:xfrm>
              <a:off x="1295401" y="2590800"/>
              <a:ext cx="6759388" cy="3830319"/>
              <a:chOff x="1295401" y="5237481"/>
              <a:chExt cx="6759388" cy="3830319"/>
            </a:xfrm>
          </p:grpSpPr>
          <p:pic>
            <p:nvPicPr>
              <p:cNvPr id="44" name="Picture 1"/>
              <p:cNvPicPr>
                <a:picLocks noChangeAspect="1" noChangeArrowheads="1"/>
              </p:cNvPicPr>
              <p:nvPr/>
            </p:nvPicPr>
            <p:blipFill>
              <a:blip r:embed="rId7" cstate="print"/>
              <a:srcRect/>
              <a:stretch>
                <a:fillRect/>
              </a:stretch>
            </p:blipFill>
            <p:spPr bwMode="auto">
              <a:xfrm>
                <a:off x="1295401" y="5237481"/>
                <a:ext cx="6759388" cy="3830319"/>
              </a:xfrm>
              <a:prstGeom prst="rect">
                <a:avLst/>
              </a:prstGeom>
              <a:noFill/>
              <a:ln w="9525">
                <a:noFill/>
                <a:miter lim="800000"/>
                <a:headEnd/>
                <a:tailEnd/>
              </a:ln>
            </p:spPr>
          </p:pic>
          <p:sp>
            <p:nvSpPr>
              <p:cNvPr id="45" name="TextBox 44"/>
              <p:cNvSpPr txBox="1"/>
              <p:nvPr/>
            </p:nvSpPr>
            <p:spPr>
              <a:xfrm>
                <a:off x="2209800" y="6837681"/>
                <a:ext cx="2917594" cy="707886"/>
              </a:xfrm>
              <a:prstGeom prst="rect">
                <a:avLst/>
              </a:prstGeom>
              <a:noFill/>
            </p:spPr>
            <p:txBody>
              <a:bodyPr wrap="none" rtlCol="0">
                <a:spAutoFit/>
              </a:bodyPr>
              <a:lstStyle/>
              <a:p>
                <a:r>
                  <a:rPr lang="en-US" dirty="0" err="1" smtClean="0"/>
                  <a:t>BaBar</a:t>
                </a:r>
                <a:r>
                  <a:rPr lang="en-US" dirty="0" smtClean="0"/>
                  <a:t>: Released August 2011</a:t>
                </a:r>
              </a:p>
              <a:p>
                <a:r>
                  <a:rPr lang="en-US" sz="2200" dirty="0" smtClean="0"/>
                  <a:t>Collins</a:t>
                </a:r>
                <a:endParaRPr lang="en-US" sz="2200" dirty="0"/>
              </a:p>
            </p:txBody>
          </p:sp>
        </p:grpSp>
        <p:sp>
          <p:nvSpPr>
            <p:cNvPr id="48" name="Rectangle 47"/>
            <p:cNvSpPr/>
            <p:nvPr/>
          </p:nvSpPr>
          <p:spPr>
            <a:xfrm>
              <a:off x="3581400" y="4507468"/>
              <a:ext cx="538930" cy="369332"/>
            </a:xfrm>
            <a:prstGeom prst="rect">
              <a:avLst/>
            </a:prstGeom>
          </p:spPr>
          <p:txBody>
            <a:bodyPr wrap="none">
              <a:spAutoFit/>
            </a:bodyPr>
            <a:lstStyle/>
            <a:p>
              <a:r>
                <a:rPr lang="en-US" dirty="0" err="1" smtClean="0"/>
                <a:t>e</a:t>
              </a:r>
              <a:r>
                <a:rPr lang="en-US" baseline="30000" dirty="0" err="1" smtClean="0"/>
                <a:t>+</a:t>
              </a:r>
              <a:r>
                <a:rPr lang="en-US" dirty="0" err="1" smtClean="0"/>
                <a:t>e</a:t>
              </a:r>
              <a:r>
                <a:rPr lang="en-US" baseline="30000" dirty="0" smtClean="0"/>
                <a:t>-</a:t>
              </a:r>
            </a:p>
          </p:txBody>
        </p:sp>
      </p:grpSp>
      <p:sp>
        <p:nvSpPr>
          <p:cNvPr id="47" name="Rectangle 46"/>
          <p:cNvSpPr/>
          <p:nvPr/>
        </p:nvSpPr>
        <p:spPr>
          <a:xfrm>
            <a:off x="1066800" y="1205805"/>
            <a:ext cx="7010400" cy="1384995"/>
          </a:xfrm>
          <a:prstGeom prst="rect">
            <a:avLst/>
          </a:prstGeom>
          <a:solidFill>
            <a:srgbClr val="00FFFF"/>
          </a:solidFill>
          <a:ln>
            <a:solidFill>
              <a:schemeClr val="tx1"/>
            </a:solidFill>
          </a:ln>
        </p:spPr>
        <p:txBody>
          <a:bodyPr wrap="square">
            <a:spAutoFit/>
          </a:bodyPr>
          <a:lstStyle/>
          <a:p>
            <a:pPr algn="ctr"/>
            <a:r>
              <a:rPr lang="en-US" sz="2800" i="1" dirty="0" smtClean="0">
                <a:latin typeface="Times New Roman" pitchFamily="18" charset="0"/>
                <a:cs typeface="Times New Roman" pitchFamily="18" charset="0"/>
              </a:rPr>
              <a:t>A flurry of new experimental results from deep-inelastic </a:t>
            </a:r>
            <a:r>
              <a:rPr lang="en-US" sz="2800" i="1" dirty="0" err="1" smtClean="0">
                <a:latin typeface="Times New Roman" pitchFamily="18" charset="0"/>
                <a:cs typeface="Times New Roman" pitchFamily="18" charset="0"/>
              </a:rPr>
              <a:t>e+p</a:t>
            </a:r>
            <a:r>
              <a:rPr lang="en-US" sz="2800" i="1" dirty="0" smtClean="0">
                <a:latin typeface="Times New Roman" pitchFamily="18" charset="0"/>
                <a:cs typeface="Times New Roman" pitchFamily="18" charset="0"/>
              </a:rPr>
              <a:t> scattering and </a:t>
            </a:r>
            <a:r>
              <a:rPr lang="en-US" sz="2800" i="1" dirty="0" err="1" smtClean="0">
                <a:latin typeface="Times New Roman" pitchFamily="18" charset="0"/>
                <a:cs typeface="Times New Roman" pitchFamily="18" charset="0"/>
              </a:rPr>
              <a:t>e</a:t>
            </a:r>
            <a:r>
              <a:rPr lang="en-US" sz="2800" i="1" baseline="30000" dirty="0" err="1" smtClean="0">
                <a:latin typeface="Times New Roman" pitchFamily="18" charset="0"/>
                <a:cs typeface="Times New Roman" pitchFamily="18" charset="0"/>
              </a:rPr>
              <a:t>+</a:t>
            </a:r>
            <a:r>
              <a:rPr lang="en-US" sz="2800" i="1" dirty="0" err="1" smtClean="0">
                <a:latin typeface="Times New Roman" pitchFamily="18" charset="0"/>
                <a:cs typeface="Times New Roman" pitchFamily="18" charset="0"/>
              </a:rPr>
              <a:t>e</a:t>
            </a:r>
            <a:r>
              <a:rPr lang="en-US" sz="2800" i="1" baseline="30000" dirty="0" smtClean="0">
                <a:latin typeface="Times New Roman" pitchFamily="18" charset="0"/>
                <a:cs typeface="Times New Roman" pitchFamily="18" charset="0"/>
              </a:rPr>
              <a:t>-</a:t>
            </a:r>
            <a:r>
              <a:rPr lang="en-US" sz="2800" i="1" dirty="0" smtClean="0">
                <a:latin typeface="Times New Roman" pitchFamily="18" charset="0"/>
                <a:cs typeface="Times New Roman" pitchFamily="18" charset="0"/>
              </a:rPr>
              <a:t> annihilation over last ~8 years!</a:t>
            </a:r>
            <a:endParaRPr lang="en-US" sz="28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1000" fill="hold"/>
                                        <p:tgtEl>
                                          <p:spTgt spid="47"/>
                                        </p:tgtEl>
                                        <p:attrNameLst>
                                          <p:attrName>ppt_x</p:attrName>
                                        </p:attrNameLst>
                                      </p:cBhvr>
                                      <p:tavLst>
                                        <p:tav tm="0">
                                          <p:val>
                                            <p:strVal val="#ppt_x"/>
                                          </p:val>
                                        </p:tav>
                                        <p:tav tm="100000">
                                          <p:val>
                                            <p:strVal val="#ppt_x"/>
                                          </p:val>
                                        </p:tav>
                                      </p:tavLst>
                                    </p:anim>
                                    <p:anim calcmode="lin" valueType="num">
                                      <p:cBhvr additive="base">
                                        <p:cTn id="27"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UMich, February 13, 2012</a:t>
            </a:r>
            <a:endParaRPr lang="en-US"/>
          </a:p>
        </p:txBody>
      </p:sp>
      <p:sp>
        <p:nvSpPr>
          <p:cNvPr id="8" name="Slide Number Placeholder 5"/>
          <p:cNvSpPr>
            <a:spLocks noGrp="1"/>
          </p:cNvSpPr>
          <p:nvPr>
            <p:ph type="sldNum" sz="quarter" idx="12"/>
          </p:nvPr>
        </p:nvSpPr>
        <p:spPr/>
        <p:txBody>
          <a:bodyPr/>
          <a:lstStyle/>
          <a:p>
            <a:fld id="{76B3BED7-A23A-47F6-83C6-50895D327A34}" type="slidenum">
              <a:rPr lang="en-US"/>
              <a:pPr/>
              <a:t>2</a:t>
            </a:fld>
            <a:endParaRPr lang="en-US"/>
          </a:p>
        </p:txBody>
      </p:sp>
      <p:graphicFrame>
        <p:nvGraphicFramePr>
          <p:cNvPr id="1526786" name="Object 2"/>
          <p:cNvGraphicFramePr>
            <a:graphicFrameLocks noChangeAspect="1"/>
          </p:cNvGraphicFramePr>
          <p:nvPr/>
        </p:nvGraphicFramePr>
        <p:xfrm>
          <a:off x="457200" y="1143000"/>
          <a:ext cx="7797800" cy="896937"/>
        </p:xfrm>
        <a:graphic>
          <a:graphicData uri="http://schemas.openxmlformats.org/presentationml/2006/ole">
            <p:oleObj spid="_x0000_s66562" name="Equation" r:id="rId4" imgW="2920680" imgH="368280" progId="Equation.3">
              <p:embed/>
            </p:oleObj>
          </a:graphicData>
        </a:graphic>
      </p:graphicFrame>
      <p:sp>
        <p:nvSpPr>
          <p:cNvPr id="1526787" name="Rectangle 3"/>
          <p:cNvSpPr>
            <a:spLocks noGrp="1" noChangeArrowheads="1"/>
          </p:cNvSpPr>
          <p:nvPr>
            <p:ph type="title"/>
          </p:nvPr>
        </p:nvSpPr>
        <p:spPr>
          <a:xfrm>
            <a:off x="228600" y="228600"/>
            <a:ext cx="8686800" cy="695325"/>
          </a:xfrm>
        </p:spPr>
        <p:txBody>
          <a:bodyPr>
            <a:noAutofit/>
          </a:bodyPr>
          <a:lstStyle/>
          <a:p>
            <a:r>
              <a:rPr lang="en-US" sz="3800" dirty="0"/>
              <a:t>Theory of </a:t>
            </a:r>
            <a:r>
              <a:rPr lang="en-US" sz="3800" dirty="0" smtClean="0"/>
              <a:t>strong </a:t>
            </a:r>
            <a:r>
              <a:rPr lang="en-US" sz="3800" dirty="0"/>
              <a:t>i</a:t>
            </a:r>
            <a:r>
              <a:rPr lang="en-US" sz="3800" dirty="0" smtClean="0"/>
              <a:t>nteractions</a:t>
            </a:r>
            <a:r>
              <a:rPr lang="en-US" sz="3800" dirty="0"/>
              <a:t>: </a:t>
            </a:r>
            <a:r>
              <a:rPr lang="en-US" sz="3800" dirty="0" smtClean="0"/>
              <a:t/>
            </a:r>
            <a:br>
              <a:rPr lang="en-US" sz="3800" dirty="0" smtClean="0"/>
            </a:br>
            <a:r>
              <a:rPr lang="en-US" sz="3800" dirty="0" smtClean="0"/>
              <a:t>Quantum </a:t>
            </a:r>
            <a:r>
              <a:rPr lang="en-US" sz="3800" dirty="0" err="1" smtClean="0"/>
              <a:t>Chromodynamics</a:t>
            </a:r>
            <a:endParaRPr lang="en-US" sz="3800" dirty="0"/>
          </a:p>
        </p:txBody>
      </p:sp>
      <p:sp>
        <p:nvSpPr>
          <p:cNvPr id="1526788" name="Rectangle 4"/>
          <p:cNvSpPr>
            <a:spLocks noGrp="1" noChangeArrowheads="1"/>
          </p:cNvSpPr>
          <p:nvPr>
            <p:ph type="body" idx="1"/>
          </p:nvPr>
        </p:nvSpPr>
        <p:spPr>
          <a:xfrm>
            <a:off x="304800" y="2133600"/>
            <a:ext cx="8458200" cy="4114800"/>
          </a:xfrm>
          <a:noFill/>
          <a:ln/>
        </p:spPr>
        <p:txBody>
          <a:bodyPr lIns="92075" tIns="46038" rIns="92075" bIns="46038">
            <a:normAutofit lnSpcReduction="10000"/>
          </a:bodyPr>
          <a:lstStyle/>
          <a:p>
            <a:pPr marL="398463" lvl="1" indent="-284163">
              <a:tabLst>
                <a:tab pos="1258888" algn="l"/>
              </a:tabLst>
            </a:pPr>
            <a:r>
              <a:rPr lang="en-GB" dirty="0">
                <a:sym typeface="Symbol" pitchFamily="18" charset="2"/>
              </a:rPr>
              <a:t>Salient features of QCD not evident from </a:t>
            </a:r>
            <a:r>
              <a:rPr lang="en-GB" dirty="0" err="1">
                <a:sym typeface="Symbol" pitchFamily="18" charset="2"/>
              </a:rPr>
              <a:t>Lagrangian</a:t>
            </a:r>
            <a:r>
              <a:rPr lang="en-GB" dirty="0">
                <a:sym typeface="Symbol" pitchFamily="18" charset="2"/>
              </a:rPr>
              <a:t>!</a:t>
            </a:r>
          </a:p>
          <a:p>
            <a:pPr marL="796925" lvl="2" indent="-227013">
              <a:tabLst>
                <a:tab pos="1258888" algn="l"/>
              </a:tabLst>
            </a:pPr>
            <a:r>
              <a:rPr lang="en-US" sz="2200" dirty="0" smtClean="0">
                <a:sym typeface="Symbol" pitchFamily="18" charset="2"/>
              </a:rPr>
              <a:t>C</a:t>
            </a:r>
            <a:r>
              <a:rPr lang="en-GB" sz="2200" dirty="0" err="1" smtClean="0">
                <a:sym typeface="Symbol" pitchFamily="18" charset="2"/>
              </a:rPr>
              <a:t>olor</a:t>
            </a:r>
            <a:r>
              <a:rPr lang="en-GB" sz="2200" dirty="0" smtClean="0">
                <a:sym typeface="Symbol" pitchFamily="18" charset="2"/>
              </a:rPr>
              <a:t> confinement – the </a:t>
            </a:r>
            <a:r>
              <a:rPr lang="en-GB" sz="2200" dirty="0" err="1" smtClean="0">
                <a:sym typeface="Symbol" pitchFamily="18" charset="2"/>
              </a:rPr>
              <a:t>color</a:t>
            </a:r>
            <a:r>
              <a:rPr lang="en-GB" sz="2200" dirty="0" smtClean="0">
                <a:sym typeface="Symbol" pitchFamily="18" charset="2"/>
              </a:rPr>
              <a:t>-charged quarks and gluons of QCD are always confined in </a:t>
            </a:r>
            <a:r>
              <a:rPr lang="en-GB" sz="2200" dirty="0" err="1" smtClean="0">
                <a:sym typeface="Symbol" pitchFamily="18" charset="2"/>
              </a:rPr>
              <a:t>color</a:t>
            </a:r>
            <a:r>
              <a:rPr lang="en-GB" sz="2200" dirty="0" smtClean="0">
                <a:sym typeface="Symbol" pitchFamily="18" charset="2"/>
              </a:rPr>
              <a:t>-neutral bound states</a:t>
            </a:r>
          </a:p>
          <a:p>
            <a:pPr marL="796925" lvl="2" indent="-227013">
              <a:tabLst>
                <a:tab pos="1258888" algn="l"/>
              </a:tabLst>
            </a:pPr>
            <a:r>
              <a:rPr lang="en-US" sz="2200" dirty="0" smtClean="0">
                <a:sym typeface="Symbol" pitchFamily="18" charset="2"/>
              </a:rPr>
              <a:t>Asymptotic </a:t>
            </a:r>
            <a:r>
              <a:rPr lang="en-US" sz="2200" dirty="0" smtClean="0">
                <a:sym typeface="Symbol" pitchFamily="18" charset="2"/>
              </a:rPr>
              <a:t>freedom </a:t>
            </a:r>
            <a:r>
              <a:rPr lang="en-US" sz="2200" i="1" dirty="0" smtClean="0">
                <a:sym typeface="Symbol" pitchFamily="18" charset="2"/>
              </a:rPr>
              <a:t>– </a:t>
            </a:r>
            <a:r>
              <a:rPr lang="en-US" sz="2200" dirty="0" smtClean="0">
                <a:sym typeface="Symbol" pitchFamily="18" charset="2"/>
              </a:rPr>
              <a:t>when</a:t>
            </a:r>
            <a:r>
              <a:rPr lang="en-US" sz="2200" dirty="0" smtClean="0">
                <a:sym typeface="Symbol" pitchFamily="18" charset="2"/>
              </a:rPr>
              <a:t> </a:t>
            </a:r>
            <a:r>
              <a:rPr lang="en-US" sz="2200" dirty="0" smtClean="0">
                <a:sym typeface="Symbol" pitchFamily="18" charset="2"/>
              </a:rPr>
              <a:t>probed at high energies/short distances, the quarks and gluons inside a hadron behave as nearly free particles</a:t>
            </a:r>
          </a:p>
          <a:p>
            <a:pPr marL="398463" lvl="1" indent="-284163">
              <a:buNone/>
              <a:tabLst>
                <a:tab pos="1258888" algn="l"/>
              </a:tabLst>
            </a:pPr>
            <a:endParaRPr lang="en-US" sz="2200" dirty="0"/>
          </a:p>
          <a:p>
            <a:pPr marL="398463" lvl="1" indent="-284163">
              <a:tabLst>
                <a:tab pos="1258888" algn="l"/>
              </a:tabLst>
            </a:pPr>
            <a:r>
              <a:rPr lang="en-US" dirty="0"/>
              <a:t>Gluons: mediator of the strong interactions</a:t>
            </a:r>
          </a:p>
          <a:p>
            <a:pPr marL="796925" lvl="2" indent="-227013">
              <a:tabLst>
                <a:tab pos="1258888" algn="l"/>
              </a:tabLst>
            </a:pPr>
            <a:r>
              <a:rPr lang="en-US" sz="2200" dirty="0"/>
              <a:t>Determine essential features of strong interactions </a:t>
            </a:r>
          </a:p>
          <a:p>
            <a:pPr marL="796925" lvl="2" indent="-227013">
              <a:tabLst>
                <a:tab pos="1258888" algn="l"/>
              </a:tabLst>
            </a:pPr>
            <a:r>
              <a:rPr lang="en-US" sz="2200" dirty="0"/>
              <a:t>Dominate structure of  QCD vacuum (fluctuations in gluon fields) </a:t>
            </a:r>
          </a:p>
          <a:p>
            <a:pPr marL="796925" lvl="2" indent="-227013">
              <a:tabLst>
                <a:tab pos="1258888" algn="l"/>
              </a:tabLst>
            </a:pPr>
            <a:r>
              <a:rPr lang="en-US" sz="2200" dirty="0"/>
              <a:t>Responsible for &gt; 98%  of the visible mass in universe(!)</a:t>
            </a:r>
          </a:p>
        </p:txBody>
      </p:sp>
      <p:sp>
        <p:nvSpPr>
          <p:cNvPr id="9" name="Text Box 10"/>
          <p:cNvSpPr txBox="1">
            <a:spLocks noChangeArrowheads="1"/>
          </p:cNvSpPr>
          <p:nvPr/>
        </p:nvSpPr>
        <p:spPr bwMode="auto">
          <a:xfrm>
            <a:off x="1066800" y="2667000"/>
            <a:ext cx="6934200" cy="1938992"/>
          </a:xfrm>
          <a:prstGeom prst="rect">
            <a:avLst/>
          </a:prstGeom>
          <a:solidFill>
            <a:srgbClr val="00FFFF"/>
          </a:solidFill>
          <a:ln w="9525">
            <a:solidFill>
              <a:schemeClr val="tx1"/>
            </a:solidFill>
            <a:miter lim="800000"/>
            <a:headEnd/>
            <a:tailEnd/>
          </a:ln>
          <a:effectLst/>
        </p:spPr>
        <p:txBody>
          <a:bodyPr>
            <a:spAutoFit/>
          </a:bodyPr>
          <a:lstStyle/>
          <a:p>
            <a:pPr algn="ctr"/>
            <a:r>
              <a:rPr lang="en-US" sz="3000" i="1" dirty="0" smtClean="0">
                <a:solidFill>
                  <a:schemeClr val="tx1"/>
                </a:solidFill>
                <a:latin typeface="Times New Roman" pitchFamily="18" charset="0"/>
                <a:cs typeface="Times New Roman" pitchFamily="18" charset="0"/>
              </a:rPr>
              <a:t>An elegant and by now well established field theory, </a:t>
            </a:r>
            <a:r>
              <a:rPr lang="en-US" sz="3000" i="1" dirty="0" smtClean="0">
                <a:latin typeface="Times New Roman" pitchFamily="18" charset="0"/>
                <a:cs typeface="Times New Roman" pitchFamily="18" charset="0"/>
              </a:rPr>
              <a:t>yet with </a:t>
            </a:r>
            <a:r>
              <a:rPr lang="en-US" sz="3000" i="1" dirty="0" smtClean="0">
                <a:solidFill>
                  <a:schemeClr val="tx1"/>
                </a:solidFill>
                <a:latin typeface="Times New Roman" pitchFamily="18" charset="0"/>
                <a:cs typeface="Times New Roman" pitchFamily="18" charset="0"/>
              </a:rPr>
              <a:t>degrees of freedom that we can never observe directly in the laboratory!</a:t>
            </a:r>
            <a:endParaRPr lang="en-US" sz="3000" i="1"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678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678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678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6788">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457200"/>
            <a:ext cx="8229600" cy="1143000"/>
          </a:xfrm>
        </p:spPr>
        <p:txBody>
          <a:bodyPr>
            <a:noAutofit/>
          </a:bodyPr>
          <a:lstStyle/>
          <a:p>
            <a:r>
              <a:rPr lang="en-US" sz="3200" u="sng" dirty="0" smtClean="0"/>
              <a:t>Modified universality</a:t>
            </a:r>
            <a:r>
              <a:rPr lang="en-US" sz="3200" dirty="0" smtClean="0"/>
              <a:t> of T-odd </a:t>
            </a:r>
            <a:br>
              <a:rPr lang="en-US" sz="3200" dirty="0" smtClean="0"/>
            </a:br>
            <a:r>
              <a:rPr lang="en-US" sz="3200" dirty="0" smtClean="0"/>
              <a:t>transverse-momentum-dependent distributions: </a:t>
            </a:r>
            <a:br>
              <a:rPr lang="en-US" sz="3200" dirty="0" smtClean="0"/>
            </a:br>
            <a:r>
              <a:rPr lang="en-US" sz="3200" dirty="0" smtClean="0"/>
              <a:t>Color in action!</a:t>
            </a:r>
            <a:br>
              <a:rPr lang="en-US" sz="3200" dirty="0" smtClean="0"/>
            </a:br>
            <a:endParaRPr lang="en-US" sz="3200" dirty="0"/>
          </a:p>
        </p:txBody>
      </p:sp>
      <p:sp>
        <p:nvSpPr>
          <p:cNvPr id="21" name="Footer Placeholder 2"/>
          <p:cNvSpPr>
            <a:spLocks noGrp="1"/>
          </p:cNvSpPr>
          <p:nvPr>
            <p:ph type="ftr" sz="quarter" idx="11"/>
          </p:nvPr>
        </p:nvSpPr>
        <p:spPr/>
        <p:txBody>
          <a:bodyPr/>
          <a:lstStyle/>
          <a:p>
            <a:r>
              <a:rPr lang="en-US" smtClean="0"/>
              <a:t>C. Aidala, UMich, February 13, 2012</a:t>
            </a:r>
            <a:endParaRPr lang="en-US" dirty="0"/>
          </a:p>
        </p:txBody>
      </p:sp>
      <p:sp>
        <p:nvSpPr>
          <p:cNvPr id="12" name="Slide Number Placeholder 11"/>
          <p:cNvSpPr>
            <a:spLocks noGrp="1"/>
          </p:cNvSpPr>
          <p:nvPr>
            <p:ph type="sldNum" sz="quarter" idx="12"/>
          </p:nvPr>
        </p:nvSpPr>
        <p:spPr/>
        <p:txBody>
          <a:bodyPr/>
          <a:lstStyle/>
          <a:p>
            <a:fld id="{83F159FB-7DEB-45DF-BF94-DE0F7425313E}" type="slidenum">
              <a:rPr lang="en-US" smtClean="0"/>
              <a:pPr/>
              <a:t>20</a:t>
            </a:fld>
            <a:endParaRPr lang="en-US"/>
          </a:p>
        </p:txBody>
      </p:sp>
      <p:sp>
        <p:nvSpPr>
          <p:cNvPr id="1563652" name="Text Box 4"/>
          <p:cNvSpPr txBox="1">
            <a:spLocks noChangeArrowheads="1"/>
          </p:cNvSpPr>
          <p:nvPr/>
        </p:nvSpPr>
        <p:spPr bwMode="auto">
          <a:xfrm>
            <a:off x="1066800" y="1748135"/>
            <a:ext cx="3124200" cy="646331"/>
          </a:xfrm>
          <a:prstGeom prst="rect">
            <a:avLst/>
          </a:prstGeom>
          <a:noFill/>
          <a:ln w="28575">
            <a:solidFill>
              <a:srgbClr val="0000FF"/>
            </a:solidFill>
            <a:miter lim="800000"/>
            <a:headEnd/>
            <a:tailEnd/>
          </a:ln>
          <a:effectLst/>
        </p:spPr>
        <p:txBody>
          <a:bodyPr wrap="square">
            <a:spAutoFit/>
          </a:bodyPr>
          <a:lstStyle/>
          <a:p>
            <a:pPr algn="ctr"/>
            <a:r>
              <a:rPr lang="en-US" b="1" dirty="0">
                <a:solidFill>
                  <a:srgbClr val="FFFFCC"/>
                </a:solidFill>
                <a:latin typeface="Times" charset="0"/>
              </a:rPr>
              <a:t>DIS: </a:t>
            </a:r>
            <a:r>
              <a:rPr lang="en-US" b="1" dirty="0" smtClean="0">
                <a:solidFill>
                  <a:srgbClr val="FFFFCC"/>
                </a:solidFill>
                <a:latin typeface="Times" charset="0"/>
              </a:rPr>
              <a:t>attractive final-state </a:t>
            </a:r>
          </a:p>
          <a:p>
            <a:pPr algn="ctr"/>
            <a:r>
              <a:rPr lang="en-US" b="1" dirty="0" smtClean="0">
                <a:solidFill>
                  <a:srgbClr val="FFFFCC"/>
                </a:solidFill>
                <a:latin typeface="Times" charset="0"/>
              </a:rPr>
              <a:t>interactions</a:t>
            </a:r>
            <a:endParaRPr lang="en-US" b="1" dirty="0">
              <a:solidFill>
                <a:srgbClr val="FFFFCC"/>
              </a:solidFill>
              <a:latin typeface="Times" charset="0"/>
            </a:endParaRPr>
          </a:p>
        </p:txBody>
      </p:sp>
      <p:sp>
        <p:nvSpPr>
          <p:cNvPr id="1563653" name="Text Box 5"/>
          <p:cNvSpPr txBox="1">
            <a:spLocks noChangeArrowheads="1"/>
          </p:cNvSpPr>
          <p:nvPr/>
        </p:nvSpPr>
        <p:spPr bwMode="auto">
          <a:xfrm>
            <a:off x="4800600" y="1752600"/>
            <a:ext cx="3733800" cy="646331"/>
          </a:xfrm>
          <a:prstGeom prst="rect">
            <a:avLst/>
          </a:prstGeom>
          <a:noFill/>
          <a:ln w="28575">
            <a:solidFill>
              <a:srgbClr val="0000FF"/>
            </a:solidFill>
            <a:miter lim="800000"/>
            <a:headEnd/>
            <a:tailEnd/>
          </a:ln>
          <a:effectLst/>
        </p:spPr>
        <p:txBody>
          <a:bodyPr wrap="square">
            <a:spAutoFit/>
          </a:bodyPr>
          <a:lstStyle/>
          <a:p>
            <a:pPr algn="ctr"/>
            <a:r>
              <a:rPr lang="en-US" b="1" dirty="0" err="1">
                <a:solidFill>
                  <a:srgbClr val="FFFFCC"/>
                </a:solidFill>
                <a:latin typeface="Times" charset="0"/>
              </a:rPr>
              <a:t>Drell</a:t>
            </a:r>
            <a:r>
              <a:rPr lang="en-US" b="1" dirty="0">
                <a:solidFill>
                  <a:srgbClr val="FFFFCC"/>
                </a:solidFill>
                <a:latin typeface="Times" charset="0"/>
              </a:rPr>
              <a:t>-Yan: </a:t>
            </a:r>
            <a:r>
              <a:rPr lang="en-US" b="1" dirty="0" smtClean="0">
                <a:solidFill>
                  <a:srgbClr val="FFFFCC"/>
                </a:solidFill>
                <a:latin typeface="Times" charset="0"/>
              </a:rPr>
              <a:t>repulsive initial-state interactions</a:t>
            </a:r>
            <a:endParaRPr lang="en-US" b="1" dirty="0">
              <a:solidFill>
                <a:srgbClr val="FFFFCC"/>
              </a:solidFill>
              <a:latin typeface="Times" charset="0"/>
            </a:endParaRPr>
          </a:p>
        </p:txBody>
      </p:sp>
      <p:pic>
        <p:nvPicPr>
          <p:cNvPr id="1563664" name="Picture 16"/>
          <p:cNvPicPr>
            <a:picLocks noChangeAspect="1" noChangeArrowheads="1"/>
          </p:cNvPicPr>
          <p:nvPr/>
        </p:nvPicPr>
        <p:blipFill>
          <a:blip r:embed="rId3" cstate="print"/>
          <a:srcRect/>
          <a:stretch>
            <a:fillRect/>
          </a:stretch>
        </p:blipFill>
        <p:spPr bwMode="auto">
          <a:xfrm>
            <a:off x="2329542" y="5270953"/>
            <a:ext cx="4419600" cy="436418"/>
          </a:xfrm>
          <a:prstGeom prst="rect">
            <a:avLst/>
          </a:prstGeom>
          <a:noFill/>
        </p:spPr>
      </p:pic>
      <p:sp>
        <p:nvSpPr>
          <p:cNvPr id="1563665" name="Text Box 17"/>
          <p:cNvSpPr txBox="1">
            <a:spLocks noChangeArrowheads="1"/>
          </p:cNvSpPr>
          <p:nvPr/>
        </p:nvSpPr>
        <p:spPr bwMode="auto">
          <a:xfrm>
            <a:off x="306388" y="5196114"/>
            <a:ext cx="1684307" cy="461665"/>
          </a:xfrm>
          <a:prstGeom prst="rect">
            <a:avLst/>
          </a:prstGeom>
          <a:noFill/>
          <a:ln w="9525">
            <a:noFill/>
            <a:miter lim="800000"/>
            <a:headEnd/>
            <a:tailEnd/>
          </a:ln>
          <a:effectLst/>
        </p:spPr>
        <p:txBody>
          <a:bodyPr wrap="none">
            <a:spAutoFit/>
          </a:bodyPr>
          <a:lstStyle/>
          <a:p>
            <a:pPr algn="l"/>
            <a:r>
              <a:rPr lang="en-US" sz="2400" b="1" dirty="0">
                <a:solidFill>
                  <a:srgbClr val="FFFFCC"/>
                </a:solidFill>
                <a:latin typeface="Times" charset="0"/>
              </a:rPr>
              <a:t>As a result:</a:t>
            </a:r>
          </a:p>
        </p:txBody>
      </p:sp>
      <p:pic>
        <p:nvPicPr>
          <p:cNvPr id="221187" name="Picture 3"/>
          <p:cNvPicPr>
            <a:picLocks noChangeAspect="1" noChangeArrowheads="1"/>
          </p:cNvPicPr>
          <p:nvPr/>
        </p:nvPicPr>
        <p:blipFill>
          <a:blip r:embed="rId4" cstate="print"/>
          <a:srcRect/>
          <a:stretch>
            <a:fillRect/>
          </a:stretch>
        </p:blipFill>
        <p:spPr bwMode="auto">
          <a:xfrm>
            <a:off x="1219200" y="2514600"/>
            <a:ext cx="2743200" cy="2066925"/>
          </a:xfrm>
          <a:prstGeom prst="rect">
            <a:avLst/>
          </a:prstGeom>
          <a:noFill/>
          <a:ln w="9525">
            <a:noFill/>
            <a:miter lim="800000"/>
            <a:headEnd/>
            <a:tailEnd/>
          </a:ln>
        </p:spPr>
      </p:pic>
      <p:pic>
        <p:nvPicPr>
          <p:cNvPr id="221188" name="Picture 4"/>
          <p:cNvPicPr>
            <a:picLocks noChangeAspect="1" noChangeArrowheads="1"/>
          </p:cNvPicPr>
          <p:nvPr/>
        </p:nvPicPr>
        <p:blipFill>
          <a:blip r:embed="rId5" cstate="print"/>
          <a:srcRect/>
          <a:stretch>
            <a:fillRect/>
          </a:stretch>
        </p:blipFill>
        <p:spPr bwMode="auto">
          <a:xfrm>
            <a:off x="5257800" y="2521744"/>
            <a:ext cx="2743200" cy="2050256"/>
          </a:xfrm>
          <a:prstGeom prst="rect">
            <a:avLst/>
          </a:prstGeom>
          <a:noFill/>
          <a:ln w="9525">
            <a:noFill/>
            <a:miter lim="800000"/>
            <a:headEnd/>
            <a:tailEnd/>
          </a:ln>
        </p:spPr>
      </p:pic>
      <p:sp>
        <p:nvSpPr>
          <p:cNvPr id="23" name="Oval 22"/>
          <p:cNvSpPr/>
          <p:nvPr/>
        </p:nvSpPr>
        <p:spPr>
          <a:xfrm rot="862455">
            <a:off x="3318084" y="3412368"/>
            <a:ext cx="533400" cy="1258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67072" y="2590800"/>
            <a:ext cx="681327" cy="1868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2"/>
          <p:cNvSpPr txBox="1">
            <a:spLocks noChangeArrowheads="1"/>
          </p:cNvSpPr>
          <p:nvPr/>
        </p:nvSpPr>
        <p:spPr bwMode="auto">
          <a:xfrm>
            <a:off x="304800" y="3888938"/>
            <a:ext cx="8458200" cy="129266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i="1" dirty="0" smtClean="0">
                <a:latin typeface="Times New Roman" pitchFamily="18" charset="0"/>
                <a:cs typeface="Times New Roman" pitchFamily="18" charset="0"/>
              </a:rPr>
              <a:t>Some DIS m</a:t>
            </a:r>
            <a:r>
              <a:rPr lang="en-US" sz="2600" i="1" dirty="0" smtClean="0">
                <a:solidFill>
                  <a:schemeClr val="tx1"/>
                </a:solidFill>
                <a:latin typeface="Times New Roman" pitchFamily="18" charset="0"/>
                <a:cs typeface="Times New Roman" pitchFamily="18" charset="0"/>
              </a:rPr>
              <a:t>easurements already exist.  A polarized </a:t>
            </a:r>
            <a:r>
              <a:rPr lang="en-US" sz="2600" i="1" dirty="0" err="1" smtClean="0">
                <a:solidFill>
                  <a:schemeClr val="tx1"/>
                </a:solidFill>
                <a:latin typeface="Times New Roman" pitchFamily="18" charset="0"/>
                <a:cs typeface="Times New Roman" pitchFamily="18" charset="0"/>
              </a:rPr>
              <a:t>Drell</a:t>
            </a:r>
            <a:r>
              <a:rPr lang="en-US" sz="2600" i="1" dirty="0" smtClean="0">
                <a:solidFill>
                  <a:schemeClr val="tx1"/>
                </a:solidFill>
                <a:latin typeface="Times New Roman" pitchFamily="18" charset="0"/>
                <a:cs typeface="Times New Roman" pitchFamily="18" charset="0"/>
              </a:rPr>
              <a:t>-Yan measurement will be a crucial test of our understanding of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oter Placeholder 59"/>
          <p:cNvSpPr>
            <a:spLocks noGrp="1"/>
          </p:cNvSpPr>
          <p:nvPr>
            <p:ph type="ftr" sz="quarter" idx="11"/>
          </p:nvPr>
        </p:nvSpPr>
        <p:spPr/>
        <p:txBody>
          <a:bodyPr/>
          <a:lstStyle/>
          <a:p>
            <a:r>
              <a:rPr lang="en-US" smtClean="0"/>
              <a:t>C. Aidala, UMich, February 13, 2012</a:t>
            </a:r>
            <a:endParaRPr lang="en-US" dirty="0"/>
          </a:p>
        </p:txBody>
      </p:sp>
      <p:sp>
        <p:nvSpPr>
          <p:cNvPr id="62466" name="Rectangle 2"/>
          <p:cNvSpPr>
            <a:spLocks noGrp="1" noChangeArrowheads="1"/>
          </p:cNvSpPr>
          <p:nvPr>
            <p:ph type="title"/>
          </p:nvPr>
        </p:nvSpPr>
        <p:spPr>
          <a:xfrm>
            <a:off x="457200" y="120444"/>
            <a:ext cx="8229600" cy="870156"/>
          </a:xfrm>
        </p:spPr>
        <p:txBody>
          <a:bodyPr>
            <a:normAutofit fontScale="90000"/>
          </a:bodyPr>
          <a:lstStyle/>
          <a:p>
            <a:r>
              <a:rPr lang="en-US" sz="4000" dirty="0" smtClean="0"/>
              <a:t>What things “look” like depends on </a:t>
            </a:r>
            <a:br>
              <a:rPr lang="en-US" sz="4000" dirty="0" smtClean="0"/>
            </a:br>
            <a:r>
              <a:rPr lang="en-US" sz="4000" dirty="0" smtClean="0"/>
              <a:t>how you “look”!</a:t>
            </a:r>
            <a:endParaRPr lang="en-US" sz="4000" dirty="0"/>
          </a:p>
        </p:txBody>
      </p:sp>
      <p:grpSp>
        <p:nvGrpSpPr>
          <p:cNvPr id="2" name="Group 15"/>
          <p:cNvGrpSpPr>
            <a:grpSpLocks/>
          </p:cNvGrpSpPr>
          <p:nvPr/>
        </p:nvGrpSpPr>
        <p:grpSpPr bwMode="auto">
          <a:xfrm>
            <a:off x="381000" y="1905000"/>
            <a:ext cx="3581400" cy="1524000"/>
            <a:chOff x="1104" y="1200"/>
            <a:chExt cx="2256" cy="960"/>
          </a:xfrm>
        </p:grpSpPr>
        <p:sp>
          <p:nvSpPr>
            <p:cNvPr id="62469" name="Rectangle 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70" name="Rectangle 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71" name="Line 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2" name="Line 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3" name="Line 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4" name="Line 1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5" name="Line 1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6" name="Line 1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7" name="Line 1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8" name="Line 1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grpSp>
        <p:nvGrpSpPr>
          <p:cNvPr id="3" name="Group 35"/>
          <p:cNvGrpSpPr>
            <a:grpSpLocks/>
          </p:cNvGrpSpPr>
          <p:nvPr/>
        </p:nvGrpSpPr>
        <p:grpSpPr bwMode="auto">
          <a:xfrm>
            <a:off x="381000" y="1828800"/>
            <a:ext cx="3505200" cy="762000"/>
            <a:chOff x="480" y="1152"/>
            <a:chExt cx="2208" cy="480"/>
          </a:xfrm>
        </p:grpSpPr>
        <p:sp>
          <p:nvSpPr>
            <p:cNvPr id="62480" name="Line 16"/>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481" name="Line 17"/>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482" name="Line 18"/>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483" name="Line 19"/>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484" name="Line 20"/>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485" name="Line 21"/>
          <p:cNvSpPr>
            <a:spLocks noChangeShapeType="1"/>
          </p:cNvSpPr>
          <p:nvPr/>
        </p:nvSpPr>
        <p:spPr bwMode="auto">
          <a:xfrm flipH="1">
            <a:off x="3352800" y="1981200"/>
            <a:ext cx="914400" cy="457200"/>
          </a:xfrm>
          <a:prstGeom prst="line">
            <a:avLst/>
          </a:prstGeom>
          <a:noFill/>
          <a:ln w="38100">
            <a:solidFill>
              <a:schemeClr val="tx1"/>
            </a:solidFill>
            <a:round/>
            <a:headEnd/>
            <a:tailEnd/>
          </a:ln>
          <a:effectLst/>
        </p:spPr>
        <p:txBody>
          <a:bodyPr wrap="none" anchor="ctr"/>
          <a:lstStyle/>
          <a:p>
            <a:endParaRPr lang="en-US"/>
          </a:p>
        </p:txBody>
      </p:sp>
      <p:sp>
        <p:nvSpPr>
          <p:cNvPr id="62486" name="AutoShape 22"/>
          <p:cNvSpPr>
            <a:spLocks noChangeArrowheads="1"/>
          </p:cNvSpPr>
          <p:nvPr/>
        </p:nvSpPr>
        <p:spPr bwMode="auto">
          <a:xfrm rot="2700000">
            <a:off x="3411538" y="2286000"/>
            <a:ext cx="228600" cy="2286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nvGrpSpPr>
          <p:cNvPr id="4" name="Group 24"/>
          <p:cNvGrpSpPr>
            <a:grpSpLocks/>
          </p:cNvGrpSpPr>
          <p:nvPr/>
        </p:nvGrpSpPr>
        <p:grpSpPr bwMode="auto">
          <a:xfrm>
            <a:off x="320675" y="5029200"/>
            <a:ext cx="3581400" cy="1524000"/>
            <a:chOff x="1104" y="1200"/>
            <a:chExt cx="2256" cy="960"/>
          </a:xfrm>
        </p:grpSpPr>
        <p:sp>
          <p:nvSpPr>
            <p:cNvPr id="62489" name="Rectangle 2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90" name="Rectangle 2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91" name="Line 2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2" name="Line 2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3" name="Line 2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4" name="Line 3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5" name="Line 3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6" name="Line 3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7" name="Line 3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8" name="Line 3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pic>
        <p:nvPicPr>
          <p:cNvPr id="62509" name="Picture 45"/>
          <p:cNvPicPr>
            <a:picLocks noChangeAspect="1" noChangeArrowheads="1"/>
          </p:cNvPicPr>
          <p:nvPr/>
        </p:nvPicPr>
        <p:blipFill>
          <a:blip r:embed="rId3" cstate="print">
            <a:lum bright="-78000" contrast="90000"/>
          </a:blip>
          <a:srcRect l="43584"/>
          <a:stretch>
            <a:fillRect/>
          </a:stretch>
        </p:blipFill>
        <p:spPr bwMode="auto">
          <a:xfrm>
            <a:off x="168275" y="4495800"/>
            <a:ext cx="609600" cy="717550"/>
          </a:xfrm>
          <a:prstGeom prst="rect">
            <a:avLst/>
          </a:prstGeom>
          <a:noFill/>
          <a:ln w="9525">
            <a:noFill/>
            <a:miter lim="800000"/>
            <a:headEnd/>
            <a:tailEnd/>
          </a:ln>
          <a:effectLst/>
        </p:spPr>
      </p:pic>
      <p:pic>
        <p:nvPicPr>
          <p:cNvPr id="62510" name="Picture 46"/>
          <p:cNvPicPr>
            <a:picLocks noChangeAspect="1" noChangeArrowheads="1"/>
          </p:cNvPicPr>
          <p:nvPr/>
        </p:nvPicPr>
        <p:blipFill>
          <a:blip r:embed="rId3" cstate="print">
            <a:lum bright="-78000" contrast="90000"/>
          </a:blip>
          <a:srcRect l="43584"/>
          <a:stretch>
            <a:fillRect/>
          </a:stretch>
        </p:blipFill>
        <p:spPr bwMode="auto">
          <a:xfrm>
            <a:off x="1450975" y="3854450"/>
            <a:ext cx="609600" cy="717550"/>
          </a:xfrm>
          <a:prstGeom prst="rect">
            <a:avLst/>
          </a:prstGeom>
          <a:noFill/>
          <a:ln w="9525">
            <a:noFill/>
            <a:miter lim="800000"/>
            <a:headEnd/>
            <a:tailEnd/>
          </a:ln>
          <a:effectLst/>
        </p:spPr>
      </p:pic>
      <p:pic>
        <p:nvPicPr>
          <p:cNvPr id="62512" name="Picture 48"/>
          <p:cNvPicPr>
            <a:picLocks noChangeAspect="1" noChangeArrowheads="1"/>
          </p:cNvPicPr>
          <p:nvPr/>
        </p:nvPicPr>
        <p:blipFill>
          <a:blip r:embed="rId4" cstate="print">
            <a:lum bright="-78000" contrast="90000"/>
          </a:blip>
          <a:srcRect l="43535"/>
          <a:stretch>
            <a:fillRect/>
          </a:stretch>
        </p:blipFill>
        <p:spPr bwMode="auto">
          <a:xfrm rot="10800000">
            <a:off x="3236913" y="4756356"/>
            <a:ext cx="609600" cy="420688"/>
          </a:xfrm>
          <a:prstGeom prst="rect">
            <a:avLst/>
          </a:prstGeom>
          <a:noFill/>
          <a:ln w="9525">
            <a:noFill/>
            <a:miter lim="800000"/>
            <a:headEnd/>
            <a:tailEnd/>
          </a:ln>
          <a:effectLst/>
        </p:spPr>
      </p:pic>
      <p:pic>
        <p:nvPicPr>
          <p:cNvPr id="62511" name="Picture 47"/>
          <p:cNvPicPr>
            <a:picLocks noChangeAspect="1" noChangeArrowheads="1"/>
          </p:cNvPicPr>
          <p:nvPr/>
        </p:nvPicPr>
        <p:blipFill>
          <a:blip r:embed="rId3" cstate="print">
            <a:lum bright="-78000" contrast="90000"/>
          </a:blip>
          <a:srcRect l="43584"/>
          <a:stretch>
            <a:fillRect/>
          </a:stretch>
        </p:blipFill>
        <p:spPr bwMode="auto">
          <a:xfrm>
            <a:off x="2682875" y="4572000"/>
            <a:ext cx="609600" cy="717550"/>
          </a:xfrm>
          <a:prstGeom prst="rect">
            <a:avLst/>
          </a:prstGeom>
          <a:noFill/>
          <a:ln w="9525">
            <a:noFill/>
            <a:miter lim="800000"/>
            <a:headEnd/>
            <a:tailEnd/>
          </a:ln>
          <a:effectLst/>
        </p:spPr>
      </p:pic>
      <p:pic>
        <p:nvPicPr>
          <p:cNvPr id="62513" name="Picture 49"/>
          <p:cNvPicPr>
            <a:picLocks noChangeAspect="1" noChangeArrowheads="1"/>
          </p:cNvPicPr>
          <p:nvPr/>
        </p:nvPicPr>
        <p:blipFill>
          <a:blip r:embed="rId5" cstate="print">
            <a:lum bright="-78000" contrast="90000"/>
          </a:blip>
          <a:srcRect l="43535"/>
          <a:stretch>
            <a:fillRect/>
          </a:stretch>
        </p:blipFill>
        <p:spPr bwMode="auto">
          <a:xfrm rot="10800000">
            <a:off x="2012950" y="3994356"/>
            <a:ext cx="609600" cy="436563"/>
          </a:xfrm>
          <a:prstGeom prst="rect">
            <a:avLst/>
          </a:prstGeom>
          <a:noFill/>
          <a:ln w="9525">
            <a:noFill/>
            <a:miter lim="800000"/>
            <a:headEnd/>
            <a:tailEnd/>
          </a:ln>
          <a:effectLst/>
        </p:spPr>
      </p:pic>
      <p:pic>
        <p:nvPicPr>
          <p:cNvPr id="62514" name="Picture 50"/>
          <p:cNvPicPr>
            <a:picLocks noChangeAspect="1" noChangeArrowheads="1"/>
          </p:cNvPicPr>
          <p:nvPr/>
        </p:nvPicPr>
        <p:blipFill>
          <a:blip r:embed="rId6" cstate="print">
            <a:lum bright="-78000" contrast="90000"/>
          </a:blip>
          <a:srcRect l="43535"/>
          <a:stretch>
            <a:fillRect/>
          </a:stretch>
        </p:blipFill>
        <p:spPr bwMode="auto">
          <a:xfrm rot="10800000">
            <a:off x="730250" y="4648200"/>
            <a:ext cx="609600" cy="457200"/>
          </a:xfrm>
          <a:prstGeom prst="rect">
            <a:avLst/>
          </a:prstGeom>
          <a:noFill/>
          <a:ln w="9525">
            <a:noFill/>
            <a:miter lim="800000"/>
            <a:headEnd/>
            <a:tailEnd/>
          </a:ln>
          <a:effectLst/>
        </p:spPr>
      </p:pic>
      <p:grpSp>
        <p:nvGrpSpPr>
          <p:cNvPr id="5" name="Group 36"/>
          <p:cNvGrpSpPr>
            <a:grpSpLocks/>
          </p:cNvGrpSpPr>
          <p:nvPr/>
        </p:nvGrpSpPr>
        <p:grpSpPr bwMode="auto">
          <a:xfrm>
            <a:off x="320675" y="4191000"/>
            <a:ext cx="3505200" cy="762000"/>
            <a:chOff x="480" y="1152"/>
            <a:chExt cx="2208" cy="480"/>
          </a:xfrm>
        </p:grpSpPr>
        <p:sp>
          <p:nvSpPr>
            <p:cNvPr id="62501" name="Line 37"/>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502" name="Line 38"/>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503" name="Line 39"/>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504" name="Line 40"/>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505" name="Line 41"/>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506" name="Line 42"/>
          <p:cNvSpPr>
            <a:spLocks noChangeShapeType="1"/>
          </p:cNvSpPr>
          <p:nvPr/>
        </p:nvSpPr>
        <p:spPr bwMode="auto">
          <a:xfrm>
            <a:off x="701675" y="4970463"/>
            <a:ext cx="0" cy="609600"/>
          </a:xfrm>
          <a:prstGeom prst="line">
            <a:avLst/>
          </a:prstGeom>
          <a:noFill/>
          <a:ln w="9525">
            <a:solidFill>
              <a:srgbClr val="00CCFF"/>
            </a:solidFill>
            <a:round/>
            <a:headEnd type="triangle" w="med" len="med"/>
            <a:tailEnd type="triangle" w="med" len="med"/>
          </a:ln>
          <a:effectLst/>
        </p:spPr>
        <p:txBody>
          <a:bodyPr wrap="none" anchor="ctr"/>
          <a:lstStyle/>
          <a:p>
            <a:endParaRPr lang="en-US">
              <a:solidFill>
                <a:srgbClr val="FFFFCC"/>
              </a:solidFill>
            </a:endParaRPr>
          </a:p>
        </p:txBody>
      </p:sp>
      <p:sp>
        <p:nvSpPr>
          <p:cNvPr id="62507" name="Text Box 43"/>
          <p:cNvSpPr txBox="1">
            <a:spLocks noChangeArrowheads="1"/>
          </p:cNvSpPr>
          <p:nvPr/>
        </p:nvSpPr>
        <p:spPr bwMode="auto">
          <a:xfrm>
            <a:off x="-14748" y="5119688"/>
            <a:ext cx="1174750" cy="366712"/>
          </a:xfrm>
          <a:prstGeom prst="rect">
            <a:avLst/>
          </a:prstGeom>
          <a:noFill/>
          <a:ln w="9525">
            <a:noFill/>
            <a:miter lim="800000"/>
            <a:headEnd/>
            <a:tailEnd/>
          </a:ln>
          <a:effectLst/>
        </p:spPr>
        <p:txBody>
          <a:bodyPr wrap="none">
            <a:spAutoFit/>
          </a:bodyPr>
          <a:lstStyle/>
          <a:p>
            <a:r>
              <a:rPr lang="en-US" dirty="0">
                <a:solidFill>
                  <a:srgbClr val="FFFFCC"/>
                </a:solidFill>
              </a:rPr>
              <a:t>Lift height</a:t>
            </a:r>
          </a:p>
        </p:txBody>
      </p:sp>
      <p:sp>
        <p:nvSpPr>
          <p:cNvPr id="62515" name="Text Box 51"/>
          <p:cNvSpPr txBox="1">
            <a:spLocks noChangeArrowheads="1"/>
          </p:cNvSpPr>
          <p:nvPr/>
        </p:nvSpPr>
        <p:spPr bwMode="auto">
          <a:xfrm>
            <a:off x="3565525" y="1490663"/>
            <a:ext cx="1356846" cy="369332"/>
          </a:xfrm>
          <a:prstGeom prst="rect">
            <a:avLst/>
          </a:prstGeom>
          <a:noFill/>
          <a:ln w="9525">
            <a:noFill/>
            <a:miter lim="800000"/>
            <a:headEnd/>
            <a:tailEnd/>
          </a:ln>
          <a:effectLst/>
        </p:spPr>
        <p:txBody>
          <a:bodyPr wrap="none">
            <a:spAutoFit/>
          </a:bodyPr>
          <a:lstStyle/>
          <a:p>
            <a:r>
              <a:rPr lang="en-US" dirty="0" smtClean="0">
                <a:solidFill>
                  <a:srgbClr val="FFFFCC"/>
                </a:solidFill>
              </a:rPr>
              <a:t>magnetic </a:t>
            </a:r>
            <a:r>
              <a:rPr lang="en-US" dirty="0">
                <a:solidFill>
                  <a:srgbClr val="FFFFCC"/>
                </a:solidFill>
              </a:rPr>
              <a:t>tip</a:t>
            </a:r>
          </a:p>
        </p:txBody>
      </p:sp>
      <p:sp>
        <p:nvSpPr>
          <p:cNvPr id="62516" name="Line 52"/>
          <p:cNvSpPr>
            <a:spLocks noChangeShapeType="1"/>
          </p:cNvSpPr>
          <p:nvPr/>
        </p:nvSpPr>
        <p:spPr bwMode="auto">
          <a:xfrm flipH="1">
            <a:off x="3581400" y="1767348"/>
            <a:ext cx="228600" cy="381000"/>
          </a:xfrm>
          <a:prstGeom prst="line">
            <a:avLst/>
          </a:prstGeom>
          <a:noFill/>
          <a:ln w="9525">
            <a:solidFill>
              <a:srgbClr val="00CCFF"/>
            </a:solidFill>
            <a:round/>
            <a:headEnd/>
            <a:tailEnd type="triangle" w="med" len="med"/>
          </a:ln>
          <a:effectLst/>
        </p:spPr>
        <p:txBody>
          <a:bodyPr wrap="none" anchor="ctr"/>
          <a:lstStyle/>
          <a:p>
            <a:endParaRPr lang="en-US">
              <a:solidFill>
                <a:srgbClr val="FFFFCC"/>
              </a:solidFill>
            </a:endParaRPr>
          </a:p>
        </p:txBody>
      </p:sp>
      <p:sp>
        <p:nvSpPr>
          <p:cNvPr id="62517" name="Text Box 53"/>
          <p:cNvSpPr txBox="1">
            <a:spLocks noChangeArrowheads="1"/>
          </p:cNvSpPr>
          <p:nvPr/>
        </p:nvSpPr>
        <p:spPr bwMode="auto">
          <a:xfrm>
            <a:off x="0" y="1000780"/>
            <a:ext cx="4266874" cy="523220"/>
          </a:xfrm>
          <a:prstGeom prst="rect">
            <a:avLst/>
          </a:prstGeom>
          <a:noFill/>
          <a:ln w="9525">
            <a:noFill/>
            <a:miter lim="800000"/>
            <a:headEnd/>
            <a:tailEnd/>
          </a:ln>
          <a:effectLst/>
        </p:spPr>
        <p:txBody>
          <a:bodyPr wrap="none">
            <a:spAutoFit/>
          </a:bodyPr>
          <a:lstStyle/>
          <a:p>
            <a:r>
              <a:rPr lang="en-US" sz="2800" b="1" dirty="0">
                <a:solidFill>
                  <a:srgbClr val="FFFFCC"/>
                </a:solidFill>
              </a:rPr>
              <a:t>Magnetic Force Microscopy</a:t>
            </a:r>
          </a:p>
        </p:txBody>
      </p:sp>
      <p:pic>
        <p:nvPicPr>
          <p:cNvPr id="52" name="Picture 4"/>
          <p:cNvPicPr>
            <a:picLocks noChangeAspect="1" noChangeArrowheads="1"/>
          </p:cNvPicPr>
          <p:nvPr/>
        </p:nvPicPr>
        <p:blipFill>
          <a:blip r:embed="rId7" cstate="print"/>
          <a:srcRect/>
          <a:stretch>
            <a:fillRect/>
          </a:stretch>
        </p:blipFill>
        <p:spPr bwMode="auto">
          <a:xfrm>
            <a:off x="5514375" y="1447800"/>
            <a:ext cx="3401025" cy="2819400"/>
          </a:xfrm>
          <a:prstGeom prst="rect">
            <a:avLst/>
          </a:prstGeom>
          <a:noFill/>
          <a:ln w="9525">
            <a:noFill/>
            <a:miter lim="800000"/>
            <a:headEnd/>
            <a:tailEnd/>
          </a:ln>
          <a:effectLst/>
        </p:spPr>
      </p:pic>
      <p:pic>
        <p:nvPicPr>
          <p:cNvPr id="53" name="Picture 5"/>
          <p:cNvPicPr>
            <a:picLocks noChangeAspect="1" noChangeArrowheads="1"/>
          </p:cNvPicPr>
          <p:nvPr/>
        </p:nvPicPr>
        <p:blipFill>
          <a:blip r:embed="rId8" cstate="print"/>
          <a:srcRect/>
          <a:stretch>
            <a:fillRect/>
          </a:stretch>
        </p:blipFill>
        <p:spPr bwMode="auto">
          <a:xfrm>
            <a:off x="5486400" y="4054171"/>
            <a:ext cx="3467100" cy="2803829"/>
          </a:xfrm>
          <a:prstGeom prst="rect">
            <a:avLst/>
          </a:prstGeom>
          <a:noFill/>
          <a:ln w="9525">
            <a:noFill/>
            <a:miter lim="800000"/>
            <a:headEnd/>
            <a:tailEnd/>
          </a:ln>
          <a:effectLst/>
        </p:spPr>
      </p:pic>
      <p:sp>
        <p:nvSpPr>
          <p:cNvPr id="54" name="TextBox 53"/>
          <p:cNvSpPr txBox="1"/>
          <p:nvPr/>
        </p:nvSpPr>
        <p:spPr>
          <a:xfrm>
            <a:off x="5638800" y="939431"/>
            <a:ext cx="2892908" cy="461665"/>
          </a:xfrm>
          <a:prstGeom prst="rect">
            <a:avLst/>
          </a:prstGeom>
          <a:noFill/>
        </p:spPr>
        <p:txBody>
          <a:bodyPr wrap="none" rtlCol="0">
            <a:spAutoFit/>
          </a:bodyPr>
          <a:lstStyle/>
          <a:p>
            <a:r>
              <a:rPr lang="en-US" sz="2400" b="1" dirty="0" smtClean="0">
                <a:solidFill>
                  <a:srgbClr val="FFFFCC"/>
                </a:solidFill>
              </a:rPr>
              <a:t>Computer Hard Drive</a:t>
            </a:r>
            <a:endParaRPr lang="en-US" sz="2400" b="1" dirty="0">
              <a:solidFill>
                <a:srgbClr val="FFFFCC"/>
              </a:solidFill>
            </a:endParaRPr>
          </a:p>
        </p:txBody>
      </p:sp>
      <p:sp>
        <p:nvSpPr>
          <p:cNvPr id="57" name="Text Box 6"/>
          <p:cNvSpPr txBox="1">
            <a:spLocks noChangeArrowheads="1"/>
          </p:cNvSpPr>
          <p:nvPr/>
        </p:nvSpPr>
        <p:spPr bwMode="auto">
          <a:xfrm>
            <a:off x="4038600" y="2971800"/>
            <a:ext cx="1676400" cy="369332"/>
          </a:xfrm>
          <a:prstGeom prst="rect">
            <a:avLst/>
          </a:prstGeom>
          <a:noFill/>
          <a:ln w="9525">
            <a:noFill/>
            <a:miter lim="800000"/>
            <a:headEnd/>
            <a:tailEnd/>
          </a:ln>
          <a:effectLst/>
        </p:spPr>
        <p:txBody>
          <a:bodyPr wrap="square">
            <a:spAutoFit/>
          </a:bodyPr>
          <a:lstStyle/>
          <a:p>
            <a:r>
              <a:rPr lang="en-US" dirty="0">
                <a:solidFill>
                  <a:srgbClr val="FFFFCC"/>
                </a:solidFill>
              </a:rPr>
              <a:t>Topography</a:t>
            </a:r>
          </a:p>
        </p:txBody>
      </p:sp>
      <p:sp>
        <p:nvSpPr>
          <p:cNvPr id="58" name="Text Box 7"/>
          <p:cNvSpPr txBox="1">
            <a:spLocks noChangeArrowheads="1"/>
          </p:cNvSpPr>
          <p:nvPr/>
        </p:nvSpPr>
        <p:spPr bwMode="auto">
          <a:xfrm>
            <a:off x="4038600" y="6096000"/>
            <a:ext cx="1447800" cy="369332"/>
          </a:xfrm>
          <a:prstGeom prst="rect">
            <a:avLst/>
          </a:prstGeom>
          <a:noFill/>
          <a:ln w="9525">
            <a:noFill/>
            <a:miter lim="800000"/>
            <a:headEnd/>
            <a:tailEnd/>
          </a:ln>
          <a:effectLst/>
        </p:spPr>
        <p:txBody>
          <a:bodyPr wrap="square">
            <a:spAutoFit/>
          </a:bodyPr>
          <a:lstStyle/>
          <a:p>
            <a:r>
              <a:rPr lang="en-US" dirty="0">
                <a:solidFill>
                  <a:srgbClr val="FFFFCC"/>
                </a:solidFill>
              </a:rPr>
              <a:t>Magnetism</a:t>
            </a:r>
          </a:p>
        </p:txBody>
      </p:sp>
      <p:sp>
        <p:nvSpPr>
          <p:cNvPr id="55" name="TextBox 54"/>
          <p:cNvSpPr txBox="1"/>
          <p:nvPr/>
        </p:nvSpPr>
        <p:spPr>
          <a:xfrm>
            <a:off x="113340" y="609600"/>
            <a:ext cx="2325060" cy="338554"/>
          </a:xfrm>
          <a:prstGeom prst="rect">
            <a:avLst/>
          </a:prstGeom>
          <a:noFill/>
        </p:spPr>
        <p:txBody>
          <a:bodyPr wrap="none" rtlCol="0">
            <a:spAutoFit/>
          </a:bodyPr>
          <a:lstStyle/>
          <a:p>
            <a:r>
              <a:rPr lang="en-US" sz="1600" dirty="0" smtClean="0">
                <a:solidFill>
                  <a:srgbClr val="00CCFF"/>
                </a:solidFill>
              </a:rPr>
              <a:t>Slide courtesy of K. Aidala</a:t>
            </a:r>
            <a:endParaRPr lang="en-US" sz="1600" dirty="0">
              <a:solidFill>
                <a:srgbClr val="00CCFF"/>
              </a:solidFill>
            </a:endParaRPr>
          </a:p>
        </p:txBody>
      </p:sp>
      <p:sp>
        <p:nvSpPr>
          <p:cNvPr id="56" name="Text Box 32"/>
          <p:cNvSpPr txBox="1">
            <a:spLocks noChangeArrowheads="1"/>
          </p:cNvSpPr>
          <p:nvPr/>
        </p:nvSpPr>
        <p:spPr bwMode="auto">
          <a:xfrm>
            <a:off x="304800" y="3096161"/>
            <a:ext cx="8458200" cy="1323439"/>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4000" i="1" dirty="0" smtClean="0">
                <a:latin typeface="Times New Roman" pitchFamily="18" charset="0"/>
                <a:cs typeface="Times New Roman" pitchFamily="18" charset="0"/>
              </a:rPr>
              <a:t>Probe </a:t>
            </a:r>
            <a:r>
              <a:rPr lang="en-US" sz="4000" b="1" i="1" dirty="0" smtClean="0">
                <a:latin typeface="Times New Roman" pitchFamily="18" charset="0"/>
                <a:cs typeface="Times New Roman" pitchFamily="18" charset="0"/>
              </a:rPr>
              <a:t>interacts</a:t>
            </a:r>
            <a:r>
              <a:rPr lang="en-US" sz="4000" i="1" dirty="0" smtClean="0">
                <a:latin typeface="Times New Roman" pitchFamily="18" charset="0"/>
                <a:cs typeface="Times New Roman" pitchFamily="18" charset="0"/>
              </a:rPr>
              <a:t> with system being studied!</a:t>
            </a:r>
            <a:endParaRPr lang="en-US" sz="4000" i="1" dirty="0">
              <a:solidFill>
                <a:schemeClr val="tx1"/>
              </a:solidFill>
              <a:latin typeface="Times New Roman" pitchFamily="18" charset="0"/>
              <a:cs typeface="Times New Roman" pitchFamily="18" charset="0"/>
            </a:endParaRPr>
          </a:p>
        </p:txBody>
      </p:sp>
      <p:sp>
        <p:nvSpPr>
          <p:cNvPr id="59" name="Slide Number Placeholder 58"/>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normAutofit fontScale="90000"/>
          </a:bodyPr>
          <a:lstStyle/>
          <a:p>
            <a:r>
              <a:rPr lang="en-US" dirty="0" smtClean="0"/>
              <a:t>Factorization, color, and </a:t>
            </a:r>
            <a:r>
              <a:rPr lang="en-US" dirty="0" err="1" smtClean="0"/>
              <a:t>hadronic</a:t>
            </a:r>
            <a:r>
              <a:rPr lang="en-US" dirty="0" smtClean="0"/>
              <a:t> collisions</a:t>
            </a:r>
            <a:endParaRPr lang="en-US" dirty="0"/>
          </a:p>
        </p:txBody>
      </p:sp>
      <p:sp>
        <p:nvSpPr>
          <p:cNvPr id="3" name="Content Placeholder 2"/>
          <p:cNvSpPr>
            <a:spLocks noGrp="1"/>
          </p:cNvSpPr>
          <p:nvPr>
            <p:ph idx="1"/>
          </p:nvPr>
        </p:nvSpPr>
        <p:spPr>
          <a:xfrm>
            <a:off x="152400" y="1600200"/>
            <a:ext cx="5791200" cy="4525963"/>
          </a:xfrm>
        </p:spPr>
        <p:txBody>
          <a:bodyPr>
            <a:normAutofit/>
          </a:bodyPr>
          <a:lstStyle/>
          <a:p>
            <a:pPr marL="342900" lvl="1" indent="-342900">
              <a:buFontTx/>
              <a:buChar char="•"/>
            </a:pPr>
            <a:r>
              <a:rPr lang="en-US" dirty="0" smtClean="0"/>
              <a:t>In 2010, theoretical work by T.C. Rogers, P.J. Mulders claimed pQCD </a:t>
            </a:r>
            <a:r>
              <a:rPr lang="en-US" i="1" dirty="0" smtClean="0"/>
              <a:t>factorization broken</a:t>
            </a:r>
            <a:r>
              <a:rPr lang="en-US" dirty="0" smtClean="0"/>
              <a:t> in processes involving </a:t>
            </a:r>
            <a:r>
              <a:rPr lang="en-US" dirty="0" err="1" smtClean="0"/>
              <a:t>hadro</a:t>
            </a:r>
            <a:r>
              <a:rPr lang="en-US" dirty="0" smtClean="0"/>
              <a:t>-production of hadrons </a:t>
            </a:r>
            <a:r>
              <a:rPr lang="en-US" i="1" dirty="0" smtClean="0"/>
              <a:t>if parton transverse momentum taken into account</a:t>
            </a:r>
          </a:p>
          <a:p>
            <a:pPr lvl="1"/>
            <a:r>
              <a:rPr lang="en-US" dirty="0" smtClean="0"/>
              <a:t>“Color entanglement”</a:t>
            </a:r>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7" name="Slide Number Placeholder 6"/>
          <p:cNvSpPr>
            <a:spLocks noGrp="1"/>
          </p:cNvSpPr>
          <p:nvPr>
            <p:ph type="sldNum" sz="quarter" idx="12"/>
          </p:nvPr>
        </p:nvSpPr>
        <p:spPr/>
        <p:txBody>
          <a:bodyPr/>
          <a:lstStyle/>
          <a:p>
            <a:fld id="{9CCA4942-7CEE-491C-9F3A-ADE7BC2C4973}" type="slidenum">
              <a:rPr lang="en-US" smtClean="0"/>
              <a:pPr/>
              <a:t>22</a:t>
            </a:fld>
            <a:endParaRPr lang="en-US" dirty="0"/>
          </a:p>
        </p:txBody>
      </p:sp>
      <p:pic>
        <p:nvPicPr>
          <p:cNvPr id="193537" name="Picture 1"/>
          <p:cNvPicPr>
            <a:picLocks noChangeAspect="1" noChangeArrowheads="1"/>
          </p:cNvPicPr>
          <p:nvPr/>
        </p:nvPicPr>
        <p:blipFill>
          <a:blip r:embed="rId4" cstate="print"/>
          <a:srcRect/>
          <a:stretch>
            <a:fillRect/>
          </a:stretch>
        </p:blipFill>
        <p:spPr bwMode="auto">
          <a:xfrm>
            <a:off x="6143625" y="914400"/>
            <a:ext cx="3000375" cy="2362200"/>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6527800" y="3505200"/>
          <a:ext cx="2311400" cy="488950"/>
        </p:xfrm>
        <a:graphic>
          <a:graphicData uri="http://schemas.openxmlformats.org/presentationml/2006/ole">
            <p:oleObj spid="_x0000_s193538" name="Equation" r:id="rId5" imgW="1244520" imgH="215640" progId="Equation.3">
              <p:embed/>
            </p:oleObj>
          </a:graphicData>
        </a:graphic>
      </p:graphicFrame>
      <p:sp>
        <p:nvSpPr>
          <p:cNvPr id="9" name="TextBox 8"/>
          <p:cNvSpPr txBox="1"/>
          <p:nvPr/>
        </p:nvSpPr>
        <p:spPr>
          <a:xfrm>
            <a:off x="5833477" y="4191000"/>
            <a:ext cx="3310523" cy="1200329"/>
          </a:xfrm>
          <a:prstGeom prst="rect">
            <a:avLst/>
          </a:prstGeom>
          <a:noFill/>
        </p:spPr>
        <p:txBody>
          <a:bodyPr wrap="square" rtlCol="0">
            <a:spAutoFit/>
          </a:bodyPr>
          <a:lstStyle/>
          <a:p>
            <a:r>
              <a:rPr lang="en-US" dirty="0" smtClean="0">
                <a:solidFill>
                  <a:srgbClr val="FFFFCC"/>
                </a:solidFill>
              </a:rPr>
              <a:t>Color flow can’t be described as flow in the two gluons separately.  Requires simultaneous presence of both!</a:t>
            </a:r>
            <a:endParaRPr lang="en-US" dirty="0">
              <a:solidFill>
                <a:srgbClr val="FFFFCC"/>
              </a:solidFill>
            </a:endParaRPr>
          </a:p>
        </p:txBody>
      </p:sp>
      <p:sp>
        <p:nvSpPr>
          <p:cNvPr id="10" name="Rectangle 9"/>
          <p:cNvSpPr/>
          <p:nvPr/>
        </p:nvSpPr>
        <p:spPr>
          <a:xfrm>
            <a:off x="6324600" y="2895600"/>
            <a:ext cx="2165978" cy="353943"/>
          </a:xfrm>
          <a:prstGeom prst="rect">
            <a:avLst/>
          </a:prstGeom>
        </p:spPr>
        <p:txBody>
          <a:bodyPr wrap="none">
            <a:spAutoFit/>
          </a:bodyPr>
          <a:lstStyle/>
          <a:p>
            <a:r>
              <a:rPr lang="en-US" sz="1700" dirty="0" smtClean="0"/>
              <a:t>PRD 81:094006 (2010)</a:t>
            </a:r>
            <a:endParaRPr lang="en-US" sz="1700" dirty="0"/>
          </a:p>
        </p:txBody>
      </p:sp>
      <p:sp>
        <p:nvSpPr>
          <p:cNvPr id="6" name="Text Box 34"/>
          <p:cNvSpPr txBox="1">
            <a:spLocks noChangeArrowheads="1"/>
          </p:cNvSpPr>
          <p:nvPr/>
        </p:nvSpPr>
        <p:spPr bwMode="auto">
          <a:xfrm>
            <a:off x="914400" y="4138808"/>
            <a:ext cx="7375525" cy="193899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000" i="1" dirty="0" smtClean="0">
                <a:latin typeface="Times New Roman" pitchFamily="18" charset="0"/>
                <a:cs typeface="Times New Roman" pitchFamily="18" charset="0"/>
              </a:rPr>
              <a:t>Non-collinear </a:t>
            </a:r>
            <a:r>
              <a:rPr lang="en-US" sz="3000" i="1" dirty="0" err="1" smtClean="0">
                <a:latin typeface="Times New Roman" pitchFamily="18" charset="0"/>
                <a:cs typeface="Times New Roman" pitchFamily="18" charset="0"/>
              </a:rPr>
              <a:t>pQCD</a:t>
            </a:r>
            <a:r>
              <a:rPr lang="en-US" sz="3000" i="1" dirty="0" smtClean="0">
                <a:solidFill>
                  <a:schemeClr val="tx1"/>
                </a:solidFill>
                <a:latin typeface="Times New Roman" pitchFamily="18" charset="0"/>
                <a:cs typeface="Times New Roman" pitchFamily="18" charset="0"/>
              </a:rPr>
              <a:t> an exciting subfield—lots of recent experimental activity, and theoretical questions probing deep issues of both universality and factorization in </a:t>
            </a:r>
            <a:r>
              <a:rPr lang="en-US" sz="3000" i="1" dirty="0" err="1" smtClean="0">
                <a:latin typeface="Times New Roman" pitchFamily="18" charset="0"/>
                <a:cs typeface="Times New Roman" pitchFamily="18" charset="0"/>
              </a:rPr>
              <a:t>p</a:t>
            </a:r>
            <a:r>
              <a:rPr lang="en-US" sz="3000" i="1" dirty="0" err="1" smtClean="0">
                <a:solidFill>
                  <a:schemeClr val="tx1"/>
                </a:solidFill>
                <a:latin typeface="Times New Roman" pitchFamily="18" charset="0"/>
                <a:cs typeface="Times New Roman" pitchFamily="18" charset="0"/>
              </a:rPr>
              <a:t>QCD</a:t>
            </a:r>
            <a:r>
              <a:rPr lang="en-US" sz="3000" i="1" dirty="0" smtClean="0">
                <a:solidFill>
                  <a:schemeClr val="tx1"/>
                </a:solidFill>
                <a:latin typeface="Times New Roman" pitchFamily="18" charset="0"/>
                <a:cs typeface="Times New Roman" pitchFamily="18" charset="0"/>
              </a:rPr>
              <a:t>!</a:t>
            </a:r>
            <a:endParaRPr lang="en-US" sz="3000" i="1"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keep pushing forward experimentally?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Need continued measurements where quarks and gluons are relevant degrees of freedom </a:t>
            </a:r>
            <a:r>
              <a:rPr lang="en-US" dirty="0" smtClean="0">
                <a:sym typeface="Wingdings" pitchFamily="2" charset="2"/>
              </a:rPr>
              <a:t> </a:t>
            </a:r>
            <a:r>
              <a:rPr lang="en-US" dirty="0" smtClean="0"/>
              <a:t>“High enough” collision energies</a:t>
            </a:r>
          </a:p>
          <a:p>
            <a:r>
              <a:rPr lang="en-US" dirty="0" smtClean="0"/>
              <a:t>Need to study different collision systems and processes!!</a:t>
            </a:r>
          </a:p>
          <a:p>
            <a:pPr lvl="1"/>
            <a:r>
              <a:rPr lang="en-US" dirty="0" smtClean="0"/>
              <a:t>Electroweak probes of QCD systems (DIS): Allow study of many aspects of QCD in hadrons while being easy to calculate</a:t>
            </a:r>
          </a:p>
          <a:p>
            <a:pPr lvl="1"/>
            <a:r>
              <a:rPr lang="en-US" dirty="0" smtClean="0"/>
              <a:t>Strong probes of QCD systems (</a:t>
            </a:r>
            <a:r>
              <a:rPr lang="en-US" dirty="0" err="1" smtClean="0"/>
              <a:t>hadronic</a:t>
            </a:r>
            <a:r>
              <a:rPr lang="en-US" dirty="0" smtClean="0"/>
              <a:t> collisions): The real test of our understanding!  Access color . . .</a:t>
            </a:r>
          </a:p>
          <a:p>
            <a:pPr>
              <a:buNone/>
            </a:pPr>
            <a:r>
              <a:rPr lang="en-US" dirty="0" smtClean="0"/>
              <a:t>My own work—</a:t>
            </a:r>
          </a:p>
          <a:p>
            <a:r>
              <a:rPr lang="en-US" dirty="0" err="1" smtClean="0"/>
              <a:t>Hadronic</a:t>
            </a:r>
            <a:r>
              <a:rPr lang="en-US" dirty="0" smtClean="0"/>
              <a:t> collisions </a:t>
            </a:r>
          </a:p>
          <a:p>
            <a:pPr lvl="1"/>
            <a:r>
              <a:rPr lang="en-US" dirty="0" err="1" smtClean="0">
                <a:sym typeface="Wingdings" pitchFamily="2" charset="2"/>
              </a:rPr>
              <a:t>Drell</a:t>
            </a:r>
            <a:r>
              <a:rPr lang="en-US" dirty="0" smtClean="0">
                <a:sym typeface="Wingdings" pitchFamily="2" charset="2"/>
              </a:rPr>
              <a:t>-Yan  </a:t>
            </a:r>
            <a:r>
              <a:rPr lang="en-US" dirty="0" err="1" smtClean="0">
                <a:sym typeface="Wingdings" pitchFamily="2" charset="2"/>
              </a:rPr>
              <a:t>Fermilab</a:t>
            </a:r>
            <a:r>
              <a:rPr lang="en-US" dirty="0" smtClean="0">
                <a:sym typeface="Wingdings" pitchFamily="2" charset="2"/>
              </a:rPr>
              <a:t> E906</a:t>
            </a:r>
          </a:p>
          <a:p>
            <a:pPr lvl="1"/>
            <a:r>
              <a:rPr lang="en-US" dirty="0" err="1" smtClean="0">
                <a:sym typeface="Wingdings" pitchFamily="2" charset="2"/>
              </a:rPr>
              <a:t>p+p</a:t>
            </a:r>
            <a:r>
              <a:rPr lang="en-US" dirty="0" smtClean="0">
                <a:sym typeface="Wingdings" pitchFamily="2" charset="2"/>
              </a:rPr>
              <a:t> to various final states  PHENIX experiment at the Relativistic Heavy Ion Collider (RHIC)</a:t>
            </a:r>
          </a:p>
          <a:p>
            <a:r>
              <a:rPr lang="en-US" dirty="0" smtClean="0">
                <a:sym typeface="Wingdings" pitchFamily="2" charset="2"/>
              </a:rPr>
              <a:t>Deep-inelastic scattering </a:t>
            </a:r>
          </a:p>
          <a:p>
            <a:pPr lvl="1"/>
            <a:r>
              <a:rPr lang="en-US" dirty="0" smtClean="0">
                <a:sym typeface="Wingdings" pitchFamily="2" charset="2"/>
              </a:rPr>
              <a:t>Working toward Electron-Ion Collider as a next-generation facility</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dirty="0"/>
          </a:p>
        </p:txBody>
      </p:sp>
      <p:sp>
        <p:nvSpPr>
          <p:cNvPr id="6" name="Rectangle 5"/>
          <p:cNvSpPr/>
          <p:nvPr/>
        </p:nvSpPr>
        <p:spPr>
          <a:xfrm>
            <a:off x="584548" y="3992940"/>
            <a:ext cx="7924800" cy="1569660"/>
          </a:xfrm>
          <a:prstGeom prst="rect">
            <a:avLst/>
          </a:prstGeom>
          <a:solidFill>
            <a:srgbClr val="00FFFF"/>
          </a:solidFill>
          <a:ln>
            <a:solidFill>
              <a:schemeClr val="tx1"/>
            </a:solidFill>
          </a:ln>
        </p:spPr>
        <p:txBody>
          <a:bodyPr wrap="square">
            <a:spAutoFit/>
          </a:bodyPr>
          <a:lstStyle/>
          <a:p>
            <a:pPr algn="ctr"/>
            <a:r>
              <a:rPr lang="en-US" sz="3200" i="1" dirty="0" smtClean="0">
                <a:solidFill>
                  <a:schemeClr val="tx1"/>
                </a:solidFill>
                <a:latin typeface="Times New Roman" pitchFamily="18" charset="0"/>
                <a:cs typeface="Times New Roman" pitchFamily="18" charset="0"/>
              </a:rPr>
              <a:t>If you can’t understand </a:t>
            </a:r>
            <a:r>
              <a:rPr lang="en-US" sz="3200" i="1" dirty="0" err="1" smtClean="0">
                <a:solidFill>
                  <a:schemeClr val="tx1"/>
                </a:solidFill>
                <a:latin typeface="Times New Roman" pitchFamily="18" charset="0"/>
                <a:cs typeface="Times New Roman" pitchFamily="18" charset="0"/>
              </a:rPr>
              <a:t>p+p</a:t>
            </a:r>
            <a:r>
              <a:rPr lang="en-US" sz="3200" i="1" dirty="0" smtClean="0">
                <a:solidFill>
                  <a:schemeClr val="tx1"/>
                </a:solidFill>
                <a:latin typeface="Times New Roman" pitchFamily="18" charset="0"/>
                <a:cs typeface="Times New Roman" pitchFamily="18" charset="0"/>
              </a:rPr>
              <a:t> collisions, your work isn’t done yet in understanding QCD in hadrons!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linds(horizontal)">
                                      <p:cBhvr>
                                        <p:cTn id="20" dur="500"/>
                                        <p:tgtEl>
                                          <p:spTgt spid="3">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linds(horizontal)">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Fermilab</a:t>
            </a:r>
            <a:r>
              <a:rPr lang="en-US" sz="3600" dirty="0" smtClean="0"/>
              <a:t> E906/</a:t>
            </a:r>
            <a:r>
              <a:rPr lang="en-US" sz="3600" dirty="0" err="1" smtClean="0"/>
              <a:t>Seaquest</a:t>
            </a:r>
            <a:r>
              <a:rPr lang="en-US" sz="3600" dirty="0" smtClean="0"/>
              <a:t>: A dedicated </a:t>
            </a:r>
            <a:r>
              <a:rPr lang="en-US" sz="3600" dirty="0" err="1" smtClean="0"/>
              <a:t>Drell</a:t>
            </a:r>
            <a:r>
              <a:rPr lang="en-US" sz="3600" dirty="0" smtClean="0"/>
              <a:t>-Yan experiment</a:t>
            </a:r>
            <a:endParaRPr lang="en-US" sz="3600" dirty="0"/>
          </a:p>
        </p:txBody>
      </p:sp>
      <p:sp>
        <p:nvSpPr>
          <p:cNvPr id="3" name="Content Placeholder 2"/>
          <p:cNvSpPr>
            <a:spLocks noGrp="1"/>
          </p:cNvSpPr>
          <p:nvPr>
            <p:ph idx="1"/>
          </p:nvPr>
        </p:nvSpPr>
        <p:spPr>
          <a:xfrm>
            <a:off x="457200" y="2133600"/>
            <a:ext cx="4572000" cy="3992563"/>
          </a:xfrm>
        </p:spPr>
        <p:txBody>
          <a:bodyPr>
            <a:normAutofit fontScale="92500"/>
          </a:bodyPr>
          <a:lstStyle/>
          <a:p>
            <a:r>
              <a:rPr lang="en-US" dirty="0" smtClean="0"/>
              <a:t>Follow-up experiment to </a:t>
            </a:r>
            <a:r>
              <a:rPr lang="en-US" dirty="0" err="1" smtClean="0"/>
              <a:t>Fermilab</a:t>
            </a:r>
            <a:r>
              <a:rPr lang="en-US" dirty="0" smtClean="0"/>
              <a:t> </a:t>
            </a:r>
            <a:r>
              <a:rPr lang="en-US" dirty="0" smtClean="0"/>
              <a:t>E866 with main goal of extending measurements to higher </a:t>
            </a:r>
            <a:r>
              <a:rPr lang="en-US" i="1" dirty="0" smtClean="0"/>
              <a:t>x</a:t>
            </a:r>
          </a:p>
          <a:p>
            <a:r>
              <a:rPr lang="en-US" dirty="0" smtClean="0"/>
              <a:t>120 </a:t>
            </a:r>
            <a:r>
              <a:rPr lang="en-US" dirty="0" err="1" smtClean="0"/>
              <a:t>GeV</a:t>
            </a:r>
            <a:r>
              <a:rPr lang="en-US" dirty="0" smtClean="0"/>
              <a:t> proton beam from </a:t>
            </a:r>
            <a:r>
              <a:rPr lang="en-US" dirty="0" err="1" smtClean="0"/>
              <a:t>Fermilab</a:t>
            </a:r>
            <a:r>
              <a:rPr lang="en-US" dirty="0" smtClean="0"/>
              <a:t> </a:t>
            </a:r>
            <a:r>
              <a:rPr lang="en-US" dirty="0" smtClean="0"/>
              <a:t>Main Injector (E866: 800 </a:t>
            </a:r>
            <a:r>
              <a:rPr lang="en-US" dirty="0" err="1" smtClean="0"/>
              <a:t>GeV</a:t>
            </a:r>
            <a:r>
              <a:rPr lang="en-US" dirty="0" smtClean="0"/>
              <a:t>)</a:t>
            </a:r>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dirty="0"/>
          </a:p>
        </p:txBody>
      </p:sp>
      <p:graphicFrame>
        <p:nvGraphicFramePr>
          <p:cNvPr id="10" name="Object 9"/>
          <p:cNvGraphicFramePr>
            <a:graphicFrameLocks noChangeAspect="1"/>
          </p:cNvGraphicFramePr>
          <p:nvPr/>
        </p:nvGraphicFramePr>
        <p:xfrm>
          <a:off x="228600" y="1460326"/>
          <a:ext cx="4667250" cy="685800"/>
        </p:xfrm>
        <a:graphic>
          <a:graphicData uri="http://schemas.openxmlformats.org/presentationml/2006/ole">
            <p:oleObj spid="_x0000_s484354" name="Equation" r:id="rId3" imgW="3111480" imgH="457200" progId="Equation.3">
              <p:embed/>
            </p:oleObj>
          </a:graphicData>
        </a:graphic>
      </p:graphicFrame>
      <p:pic>
        <p:nvPicPr>
          <p:cNvPr id="11" name="Picture 3"/>
          <p:cNvPicPr>
            <a:picLocks noChangeAspect="1" noChangeArrowheads="1"/>
          </p:cNvPicPr>
          <p:nvPr/>
        </p:nvPicPr>
        <p:blipFill>
          <a:blip r:embed="rId4" cstate="print"/>
          <a:srcRect/>
          <a:stretch>
            <a:fillRect/>
          </a:stretch>
        </p:blipFill>
        <p:spPr bwMode="auto">
          <a:xfrm>
            <a:off x="7315200" y="888274"/>
            <a:ext cx="1447800" cy="821977"/>
          </a:xfrm>
          <a:prstGeom prst="rect">
            <a:avLst/>
          </a:prstGeom>
          <a:noFill/>
          <a:ln w="9525">
            <a:noFill/>
            <a:miter lim="800000"/>
            <a:headEnd/>
            <a:tailEnd/>
          </a:ln>
        </p:spPr>
      </p:pic>
      <p:sp>
        <p:nvSpPr>
          <p:cNvPr id="13" name="TextBox 12"/>
          <p:cNvSpPr txBox="1"/>
          <p:nvPr/>
        </p:nvSpPr>
        <p:spPr>
          <a:xfrm>
            <a:off x="6336074" y="5055513"/>
            <a:ext cx="750526" cy="430887"/>
          </a:xfrm>
          <a:prstGeom prst="rect">
            <a:avLst/>
          </a:prstGeom>
          <a:noFill/>
        </p:spPr>
        <p:txBody>
          <a:bodyPr wrap="none" rtlCol="0">
            <a:spAutoFit/>
          </a:bodyPr>
          <a:lstStyle/>
          <a:p>
            <a:r>
              <a:rPr lang="en-US" sz="2200" dirty="0" smtClean="0"/>
              <a:t>E866</a:t>
            </a:r>
            <a:endParaRPr lang="en-US" sz="2200" dirty="0"/>
          </a:p>
        </p:txBody>
      </p:sp>
      <p:pic>
        <p:nvPicPr>
          <p:cNvPr id="126978" name="Picture 2"/>
          <p:cNvPicPr>
            <a:picLocks noChangeAspect="1" noChangeArrowheads="1"/>
          </p:cNvPicPr>
          <p:nvPr/>
        </p:nvPicPr>
        <p:blipFill>
          <a:blip r:embed="rId5" cstate="print"/>
          <a:srcRect/>
          <a:stretch>
            <a:fillRect/>
          </a:stretch>
        </p:blipFill>
        <p:spPr bwMode="auto">
          <a:xfrm>
            <a:off x="5029200" y="2057400"/>
            <a:ext cx="3889829"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229600" cy="1143000"/>
          </a:xfrm>
        </p:spPr>
        <p:txBody>
          <a:bodyPr/>
          <a:lstStyle/>
          <a:p>
            <a:r>
              <a:rPr lang="en-US" dirty="0" err="1" smtClean="0"/>
              <a:t>Fermilab</a:t>
            </a:r>
            <a:r>
              <a:rPr lang="en-US" dirty="0" smtClean="0"/>
              <a:t> E906</a:t>
            </a:r>
            <a:endParaRPr lang="en-US" dirty="0"/>
          </a:p>
        </p:txBody>
      </p:sp>
      <p:sp>
        <p:nvSpPr>
          <p:cNvPr id="3" name="Content Placeholder 2"/>
          <p:cNvSpPr>
            <a:spLocks noGrp="1"/>
          </p:cNvSpPr>
          <p:nvPr>
            <p:ph idx="1"/>
          </p:nvPr>
        </p:nvSpPr>
        <p:spPr>
          <a:xfrm>
            <a:off x="304800" y="1600200"/>
            <a:ext cx="2895600" cy="4525963"/>
          </a:xfrm>
        </p:spPr>
        <p:txBody>
          <a:bodyPr>
            <a:normAutofit fontScale="92500" lnSpcReduction="20000"/>
          </a:bodyPr>
          <a:lstStyle/>
          <a:p>
            <a:r>
              <a:rPr lang="en-US" sz="2800" dirty="0" smtClean="0"/>
              <a:t>Targets: Liquid hydrogen and deuterium (W. Lorenzon), and C, Ca, W nuclei </a:t>
            </a:r>
          </a:p>
          <a:p>
            <a:pPr lvl="1"/>
            <a:r>
              <a:rPr lang="en-US" sz="2400" dirty="0" smtClean="0"/>
              <a:t>Also cold nuclear matter program</a:t>
            </a:r>
          </a:p>
          <a:p>
            <a:r>
              <a:rPr lang="en-US" sz="2800" dirty="0" smtClean="0"/>
              <a:t>Commissioning starts in one week(!!), data-taking through ~2014</a:t>
            </a:r>
          </a:p>
          <a:p>
            <a:endParaRPr lang="en-US" sz="2800"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pic>
        <p:nvPicPr>
          <p:cNvPr id="119809" name="Picture 1"/>
          <p:cNvPicPr>
            <a:picLocks noChangeAspect="1" noChangeArrowheads="1"/>
          </p:cNvPicPr>
          <p:nvPr/>
        </p:nvPicPr>
        <p:blipFill>
          <a:blip r:embed="rId2" cstate="print"/>
          <a:srcRect/>
          <a:stretch>
            <a:fillRect/>
          </a:stretch>
        </p:blipFill>
        <p:spPr bwMode="auto">
          <a:xfrm>
            <a:off x="3200400" y="2102202"/>
            <a:ext cx="5943600" cy="4450997"/>
          </a:xfrm>
          <a:prstGeom prst="rect">
            <a:avLst/>
          </a:prstGeom>
          <a:noFill/>
          <a:ln w="9525">
            <a:noFill/>
            <a:miter lim="800000"/>
            <a:headEnd/>
            <a:tailEnd/>
          </a:ln>
        </p:spPr>
      </p:pic>
      <p:pic>
        <p:nvPicPr>
          <p:cNvPr id="119810" name="Picture 2"/>
          <p:cNvPicPr>
            <a:picLocks noChangeAspect="1" noChangeArrowheads="1"/>
          </p:cNvPicPr>
          <p:nvPr/>
        </p:nvPicPr>
        <p:blipFill>
          <a:blip r:embed="rId3" cstate="print"/>
          <a:srcRect/>
          <a:stretch>
            <a:fillRect/>
          </a:stretch>
        </p:blipFill>
        <p:spPr bwMode="auto">
          <a:xfrm>
            <a:off x="6191250" y="0"/>
            <a:ext cx="2952750" cy="21402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E906 Station 4 plane for tracking and muon identification</a:t>
            </a:r>
            <a:endParaRPr lang="en-US" dirty="0"/>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pic>
        <p:nvPicPr>
          <p:cNvPr id="5" name="Picture 4" descr="Prop-tube-1.jpg"/>
          <p:cNvPicPr>
            <a:picLocks noChangeAspect="1"/>
          </p:cNvPicPr>
          <p:nvPr/>
        </p:nvPicPr>
        <p:blipFill>
          <a:blip r:embed="rId2" cstate="print"/>
          <a:stretch>
            <a:fillRect/>
          </a:stretch>
        </p:blipFill>
        <p:spPr>
          <a:xfrm>
            <a:off x="1854121" y="1469574"/>
            <a:ext cx="5392715" cy="4044536"/>
          </a:xfrm>
          <a:prstGeom prst="rect">
            <a:avLst/>
          </a:prstGeom>
        </p:spPr>
      </p:pic>
      <p:sp>
        <p:nvSpPr>
          <p:cNvPr id="6" name="TextBox 5"/>
          <p:cNvSpPr txBox="1"/>
          <p:nvPr/>
        </p:nvSpPr>
        <p:spPr>
          <a:xfrm>
            <a:off x="152400" y="2133600"/>
            <a:ext cx="1676400" cy="2308324"/>
          </a:xfrm>
          <a:prstGeom prst="rect">
            <a:avLst/>
          </a:prstGeom>
          <a:noFill/>
        </p:spPr>
        <p:txBody>
          <a:bodyPr wrap="square" rtlCol="0">
            <a:spAutoFit/>
          </a:bodyPr>
          <a:lstStyle/>
          <a:p>
            <a:r>
              <a:rPr lang="en-US" dirty="0" smtClean="0">
                <a:solidFill>
                  <a:srgbClr val="FFFFCC"/>
                </a:solidFill>
                <a:latin typeface="Times New Roman" pitchFamily="18" charset="0"/>
                <a:cs typeface="Times New Roman" pitchFamily="18" charset="0"/>
              </a:rPr>
              <a:t>Assembled from old proportional tubes scavenged from LANL “threat reduction” experiments!</a:t>
            </a:r>
            <a:endParaRPr lang="en-US" dirty="0">
              <a:solidFill>
                <a:srgbClr val="FFFFCC"/>
              </a:solidFill>
              <a:latin typeface="Times New Roman" pitchFamily="18" charset="0"/>
              <a:cs typeface="Times New Roman" pitchFamily="18" charset="0"/>
            </a:endParaRPr>
          </a:p>
        </p:txBody>
      </p:sp>
      <p:pic>
        <p:nvPicPr>
          <p:cNvPr id="7" name="Picture 6"/>
          <p:cNvPicPr>
            <a:picLocks noChangeAspect="1"/>
          </p:cNvPicPr>
          <p:nvPr/>
        </p:nvPicPr>
        <p:blipFill>
          <a:blip r:embed="rId3" cstate="print"/>
          <a:stretch>
            <a:fillRect/>
          </a:stretch>
        </p:blipFill>
        <p:spPr>
          <a:xfrm>
            <a:off x="4876800" y="3657600"/>
            <a:ext cx="4128734" cy="309655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Azimuthal</a:t>
            </a:r>
            <a:r>
              <a:rPr lang="en-US" dirty="0" smtClean="0"/>
              <a:t> dependence of </a:t>
            </a:r>
            <a:r>
              <a:rPr lang="en-US" dirty="0" err="1" smtClean="0"/>
              <a:t>unpolarized</a:t>
            </a:r>
            <a:r>
              <a:rPr lang="en-US" dirty="0" smtClean="0"/>
              <a:t> </a:t>
            </a:r>
            <a:r>
              <a:rPr lang="en-US" dirty="0" err="1" smtClean="0"/>
              <a:t>Drell</a:t>
            </a:r>
            <a:r>
              <a:rPr lang="en-US" dirty="0" smtClean="0"/>
              <a:t>-Yan cross section</a:t>
            </a:r>
            <a:endParaRPr lang="en-US" dirty="0"/>
          </a:p>
        </p:txBody>
      </p:sp>
      <p:graphicFrame>
        <p:nvGraphicFramePr>
          <p:cNvPr id="7" name="Content Placeholder 6"/>
          <p:cNvGraphicFramePr>
            <a:graphicFrameLocks noChangeAspect="1"/>
          </p:cNvGraphicFramePr>
          <p:nvPr>
            <p:ph sz="half" idx="1"/>
          </p:nvPr>
        </p:nvGraphicFramePr>
        <p:xfrm>
          <a:off x="457200" y="1600200"/>
          <a:ext cx="5984162" cy="858838"/>
        </p:xfrm>
        <a:graphic>
          <a:graphicData uri="http://schemas.openxmlformats.org/presentationml/2006/ole">
            <p:oleObj spid="_x0000_s485378" name="Equation" r:id="rId3" imgW="2743200" imgH="393480" progId="Equation.3">
              <p:embed/>
            </p:oleObj>
          </a:graphicData>
        </a:graphic>
      </p:graphicFrame>
      <p:sp>
        <p:nvSpPr>
          <p:cNvPr id="9" name="Content Placeholder 8"/>
          <p:cNvSpPr>
            <a:spLocks noGrp="1"/>
          </p:cNvSpPr>
          <p:nvPr>
            <p:ph sz="half" idx="2"/>
          </p:nvPr>
        </p:nvSpPr>
        <p:spPr>
          <a:xfrm>
            <a:off x="4648200" y="2438400"/>
            <a:ext cx="4267200" cy="3687763"/>
          </a:xfrm>
        </p:spPr>
        <p:txBody>
          <a:bodyPr>
            <a:normAutofit/>
          </a:bodyPr>
          <a:lstStyle/>
          <a:p>
            <a:r>
              <a:rPr lang="en-US" dirty="0" smtClean="0"/>
              <a:t>cos2</a:t>
            </a:r>
            <a:r>
              <a:rPr lang="en-US" dirty="0" smtClean="0">
                <a:latin typeface="Symbol" pitchFamily="18" charset="2"/>
              </a:rPr>
              <a:t>f</a:t>
            </a:r>
            <a:r>
              <a:rPr lang="en-US" dirty="0" smtClean="0"/>
              <a:t> term sensitive to </a:t>
            </a:r>
            <a:r>
              <a:rPr lang="en-US" i="1" dirty="0" smtClean="0"/>
              <a:t>correlations between quark transverse spin and quark transverse momentum</a:t>
            </a:r>
            <a:r>
              <a:rPr lang="en-US" dirty="0" smtClean="0"/>
              <a:t>! </a:t>
            </a:r>
          </a:p>
          <a:p>
            <a:r>
              <a:rPr lang="en-US" dirty="0" smtClean="0"/>
              <a:t>Large cos2</a:t>
            </a:r>
            <a:r>
              <a:rPr lang="en-US" dirty="0" smtClean="0">
                <a:latin typeface="Symbol" pitchFamily="18" charset="2"/>
              </a:rPr>
              <a:t>f</a:t>
            </a:r>
            <a:r>
              <a:rPr lang="en-US" dirty="0" smtClean="0"/>
              <a:t> dependence seen in </a:t>
            </a:r>
            <a:r>
              <a:rPr lang="en-US" dirty="0" err="1" smtClean="0"/>
              <a:t>pion</a:t>
            </a:r>
            <a:r>
              <a:rPr lang="en-US" dirty="0" smtClean="0"/>
              <a:t>-induced </a:t>
            </a:r>
            <a:r>
              <a:rPr lang="en-US" dirty="0" err="1" smtClean="0"/>
              <a:t>Drell</a:t>
            </a:r>
            <a:r>
              <a:rPr lang="en-US" dirty="0" smtClean="0"/>
              <a:t>-Yan</a:t>
            </a:r>
          </a:p>
        </p:txBody>
      </p:sp>
      <p:sp>
        <p:nvSpPr>
          <p:cNvPr id="4" name="Footer Placeholder 3"/>
          <p:cNvSpPr>
            <a:spLocks noGrp="1"/>
          </p:cNvSpPr>
          <p:nvPr>
            <p:ph type="ftr" sz="quarter" idx="11"/>
          </p:nvPr>
        </p:nvSpPr>
        <p:spPr/>
        <p:txBody>
          <a:bodyPr/>
          <a:lstStyle/>
          <a:p>
            <a:r>
              <a:rPr lang="en-US" smtClean="0"/>
              <a:t>C. Aidala, UMich, February 13, 2012</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grpSp>
        <p:nvGrpSpPr>
          <p:cNvPr id="3" name="Group 12"/>
          <p:cNvGrpSpPr/>
          <p:nvPr/>
        </p:nvGrpSpPr>
        <p:grpSpPr>
          <a:xfrm>
            <a:off x="685800" y="2743200"/>
            <a:ext cx="3095625" cy="2867025"/>
            <a:chOff x="685800" y="2743200"/>
            <a:chExt cx="3095625" cy="2867025"/>
          </a:xfrm>
        </p:grpSpPr>
        <p:pic>
          <p:nvPicPr>
            <p:cNvPr id="243715" name="Picture 3"/>
            <p:cNvPicPr>
              <a:picLocks noChangeAspect="1" noChangeArrowheads="1"/>
            </p:cNvPicPr>
            <p:nvPr/>
          </p:nvPicPr>
          <p:blipFill>
            <a:blip r:embed="rId4" cstate="print"/>
            <a:srcRect/>
            <a:stretch>
              <a:fillRect/>
            </a:stretch>
          </p:blipFill>
          <p:spPr bwMode="auto">
            <a:xfrm>
              <a:off x="685800" y="2743200"/>
              <a:ext cx="3095625" cy="2867025"/>
            </a:xfrm>
            <a:prstGeom prst="rect">
              <a:avLst/>
            </a:prstGeom>
            <a:noFill/>
            <a:ln w="9525">
              <a:noFill/>
              <a:miter lim="800000"/>
              <a:headEnd/>
              <a:tailEnd/>
            </a:ln>
          </p:spPr>
        </p:pic>
        <p:sp>
          <p:nvSpPr>
            <p:cNvPr id="10" name="TextBox 9"/>
            <p:cNvSpPr txBox="1"/>
            <p:nvPr/>
          </p:nvSpPr>
          <p:spPr>
            <a:xfrm>
              <a:off x="685800" y="2895600"/>
              <a:ext cx="357790" cy="492443"/>
            </a:xfrm>
            <a:prstGeom prst="rect">
              <a:avLst/>
            </a:prstGeom>
            <a:solidFill>
              <a:schemeClr val="bg1"/>
            </a:solidFill>
          </p:spPr>
          <p:txBody>
            <a:bodyPr wrap="none" rtlCol="0">
              <a:spAutoFit/>
            </a:bodyPr>
            <a:lstStyle/>
            <a:p>
              <a:r>
                <a:rPr lang="en-US" sz="2600" dirty="0" smtClean="0">
                  <a:latin typeface="Symbol" pitchFamily="18" charset="2"/>
                </a:rPr>
                <a:t>n</a:t>
              </a:r>
              <a:endParaRPr lang="en-US" sz="2600" dirty="0">
                <a:latin typeface="Symbol" pitchFamily="18" charset="2"/>
              </a:endParaRPr>
            </a:p>
          </p:txBody>
        </p:sp>
        <p:sp>
          <p:nvSpPr>
            <p:cNvPr id="11" name="TextBox 10"/>
            <p:cNvSpPr txBox="1"/>
            <p:nvPr/>
          </p:nvSpPr>
          <p:spPr>
            <a:xfrm>
              <a:off x="2776185" y="5246915"/>
              <a:ext cx="996876" cy="338554"/>
            </a:xfrm>
            <a:prstGeom prst="rect">
              <a:avLst/>
            </a:prstGeom>
            <a:solidFill>
              <a:schemeClr val="bg1"/>
            </a:solidFill>
          </p:spPr>
          <p:txBody>
            <a:bodyPr wrap="square" rtlCol="0">
              <a:spAutoFit/>
            </a:bodyPr>
            <a:lstStyle/>
            <a:p>
              <a:r>
                <a:rPr lang="en-US" sz="1600" dirty="0" smtClean="0"/>
                <a:t>Q</a:t>
              </a:r>
              <a:r>
                <a:rPr lang="en-US" sz="1600" baseline="-25000" dirty="0" smtClean="0"/>
                <a:t>T</a:t>
              </a:r>
              <a:r>
                <a:rPr lang="en-US" sz="1600" dirty="0" smtClean="0"/>
                <a:t> (</a:t>
              </a:r>
              <a:r>
                <a:rPr lang="en-US" sz="1600" dirty="0" err="1" smtClean="0"/>
                <a:t>GeV</a:t>
              </a:r>
              <a:r>
                <a:rPr lang="en-US" sz="1600" dirty="0" smtClean="0"/>
                <a:t>)</a:t>
              </a:r>
              <a:endParaRPr lang="en-US" sz="1600" dirty="0"/>
            </a:p>
          </p:txBody>
        </p:sp>
      </p:grpSp>
      <p:sp>
        <p:nvSpPr>
          <p:cNvPr id="12" name="TextBox 11"/>
          <p:cNvSpPr txBox="1"/>
          <p:nvPr/>
        </p:nvSpPr>
        <p:spPr>
          <a:xfrm>
            <a:off x="685800" y="5638800"/>
            <a:ext cx="3060903" cy="369332"/>
          </a:xfrm>
          <a:prstGeom prst="rect">
            <a:avLst/>
          </a:prstGeom>
          <a:noFill/>
        </p:spPr>
        <p:txBody>
          <a:bodyPr wrap="none" rtlCol="0">
            <a:spAutoFit/>
          </a:bodyPr>
          <a:lstStyle/>
          <a:p>
            <a:r>
              <a:rPr lang="en-US" dirty="0" smtClean="0">
                <a:solidFill>
                  <a:srgbClr val="FFFFCC"/>
                </a:solidFill>
              </a:rPr>
              <a:t>D. Boer, PRD60, 014012 (1999)</a:t>
            </a:r>
            <a:endParaRPr lang="en-US" dirty="0">
              <a:solidFill>
                <a:srgbClr val="FFFFCC"/>
              </a:solidFill>
            </a:endParaRPr>
          </a:p>
        </p:txBody>
      </p:sp>
      <p:sp>
        <p:nvSpPr>
          <p:cNvPr id="14" name="TextBox 13"/>
          <p:cNvSpPr txBox="1"/>
          <p:nvPr/>
        </p:nvSpPr>
        <p:spPr>
          <a:xfrm>
            <a:off x="1371600" y="3124200"/>
            <a:ext cx="1152816" cy="646331"/>
          </a:xfrm>
          <a:prstGeom prst="rect">
            <a:avLst/>
          </a:prstGeom>
          <a:noFill/>
        </p:spPr>
        <p:txBody>
          <a:bodyPr wrap="none" rtlCol="0">
            <a:spAutoFit/>
          </a:bodyPr>
          <a:lstStyle/>
          <a:p>
            <a:r>
              <a:rPr lang="en-US" dirty="0" smtClean="0"/>
              <a:t>194 </a:t>
            </a:r>
            <a:r>
              <a:rPr lang="en-US" dirty="0" err="1" smtClean="0"/>
              <a:t>GeV</a:t>
            </a:r>
            <a:r>
              <a:rPr lang="en-US" dirty="0" smtClean="0"/>
              <a:t>/c</a:t>
            </a:r>
          </a:p>
          <a:p>
            <a:r>
              <a:rPr lang="en-US" dirty="0" smtClean="0">
                <a:latin typeface="Symbol" pitchFamily="18" charset="2"/>
              </a:rPr>
              <a:t>p</a:t>
            </a:r>
            <a:r>
              <a:rPr lang="en-US" baseline="30000" dirty="0" smtClean="0">
                <a:latin typeface="Symbol" pitchFamily="18" charset="2"/>
              </a:rPr>
              <a:t>-</a:t>
            </a:r>
            <a:r>
              <a:rPr lang="en-US" dirty="0" smtClean="0"/>
              <a:t>+W</a:t>
            </a:r>
            <a:endParaRPr lang="en-US" dirty="0"/>
          </a:p>
        </p:txBody>
      </p:sp>
      <p:sp>
        <p:nvSpPr>
          <p:cNvPr id="15" name="TextBox 14"/>
          <p:cNvSpPr txBox="1"/>
          <p:nvPr/>
        </p:nvSpPr>
        <p:spPr>
          <a:xfrm>
            <a:off x="1397726" y="2882537"/>
            <a:ext cx="1279389" cy="369332"/>
          </a:xfrm>
          <a:prstGeom prst="rect">
            <a:avLst/>
          </a:prstGeom>
          <a:noFill/>
        </p:spPr>
        <p:txBody>
          <a:bodyPr wrap="none" rtlCol="0">
            <a:spAutoFit/>
          </a:bodyPr>
          <a:lstStyle/>
          <a:p>
            <a:r>
              <a:rPr lang="en-US" dirty="0" smtClean="0"/>
              <a:t>NA10 </a:t>
            </a:r>
            <a:r>
              <a:rPr lang="en-US" dirty="0" err="1" smtClean="0"/>
              <a:t>dataa</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What about proton-induced </a:t>
            </a:r>
            <a:r>
              <a:rPr lang="en-US" dirty="0" err="1" smtClean="0"/>
              <a:t>Drell</a:t>
            </a:r>
            <a:r>
              <a:rPr lang="en-US" dirty="0" smtClean="0"/>
              <a:t>-Yan?</a:t>
            </a:r>
            <a:endParaRPr lang="en-US" dirty="0"/>
          </a:p>
        </p:txBody>
      </p:sp>
      <p:sp>
        <p:nvSpPr>
          <p:cNvPr id="9" name="Content Placeholder 8"/>
          <p:cNvSpPr>
            <a:spLocks noGrp="1"/>
          </p:cNvSpPr>
          <p:nvPr>
            <p:ph idx="1"/>
          </p:nvPr>
        </p:nvSpPr>
        <p:spPr>
          <a:xfrm>
            <a:off x="5257800" y="1600200"/>
            <a:ext cx="3581400" cy="4525963"/>
          </a:xfrm>
        </p:spPr>
        <p:txBody>
          <a:bodyPr>
            <a:normAutofit/>
          </a:bodyPr>
          <a:lstStyle/>
          <a:p>
            <a:r>
              <a:rPr lang="en-US" sz="2400" dirty="0" smtClean="0"/>
              <a:t>Significantly reduced cos2</a:t>
            </a:r>
            <a:r>
              <a:rPr lang="en-US" sz="2400" dirty="0" smtClean="0">
                <a:latin typeface="Symbol" pitchFamily="18" charset="2"/>
              </a:rPr>
              <a:t>f</a:t>
            </a:r>
            <a:r>
              <a:rPr lang="en-US" sz="2400" dirty="0" smtClean="0"/>
              <a:t> dependence in proton-induced </a:t>
            </a:r>
            <a:r>
              <a:rPr lang="en-US" sz="2400" dirty="0" err="1" smtClean="0"/>
              <a:t>Drell</a:t>
            </a:r>
            <a:r>
              <a:rPr lang="en-US" sz="2400" dirty="0" smtClean="0"/>
              <a:t>-Yan observed by E866</a:t>
            </a:r>
          </a:p>
          <a:p>
            <a:r>
              <a:rPr lang="en-US" sz="2400" dirty="0" smtClean="0"/>
              <a:t>Suggests sea quark transverse spin-momentum correlations small?</a:t>
            </a:r>
          </a:p>
          <a:p>
            <a:r>
              <a:rPr lang="en-US" sz="2400" dirty="0" smtClean="0"/>
              <a:t>Will be interesting to measure for higher-</a:t>
            </a:r>
            <a:r>
              <a:rPr lang="en-US" sz="2400" i="1" dirty="0" smtClean="0"/>
              <a:t>x</a:t>
            </a:r>
            <a:r>
              <a:rPr lang="en-US" sz="2400" dirty="0" smtClean="0"/>
              <a:t> sea quarks in E906!</a:t>
            </a:r>
            <a:endParaRPr lang="en-US" sz="2400" dirty="0"/>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a:t>
            </a:fld>
            <a:endParaRPr lang="en-US" dirty="0"/>
          </a:p>
        </p:txBody>
      </p:sp>
      <p:pic>
        <p:nvPicPr>
          <p:cNvPr id="380930" name="Picture 2"/>
          <p:cNvPicPr>
            <a:picLocks noChangeAspect="1" noChangeArrowheads="1"/>
          </p:cNvPicPr>
          <p:nvPr/>
        </p:nvPicPr>
        <p:blipFill>
          <a:blip r:embed="rId3" cstate="print"/>
          <a:srcRect/>
          <a:stretch>
            <a:fillRect/>
          </a:stretch>
        </p:blipFill>
        <p:spPr bwMode="auto">
          <a:xfrm>
            <a:off x="457200" y="1600200"/>
            <a:ext cx="4321908" cy="3200400"/>
          </a:xfrm>
          <a:prstGeom prst="rect">
            <a:avLst/>
          </a:prstGeom>
          <a:noFill/>
          <a:ln w="9525">
            <a:noFill/>
            <a:miter lim="800000"/>
            <a:headEnd/>
            <a:tailEnd/>
          </a:ln>
        </p:spPr>
      </p:pic>
      <p:sp>
        <p:nvSpPr>
          <p:cNvPr id="10" name="TextBox 9"/>
          <p:cNvSpPr txBox="1"/>
          <p:nvPr/>
        </p:nvSpPr>
        <p:spPr>
          <a:xfrm>
            <a:off x="3505200" y="3657600"/>
            <a:ext cx="647934" cy="369332"/>
          </a:xfrm>
          <a:prstGeom prst="rect">
            <a:avLst/>
          </a:prstGeom>
          <a:noFill/>
        </p:spPr>
        <p:txBody>
          <a:bodyPr wrap="none" rtlCol="0">
            <a:spAutoFit/>
          </a:bodyPr>
          <a:lstStyle/>
          <a:p>
            <a:r>
              <a:rPr lang="en-US" dirty="0" smtClean="0"/>
              <a:t>E866</a:t>
            </a:r>
            <a:endParaRPr lang="en-US" dirty="0"/>
          </a:p>
        </p:txBody>
      </p:sp>
      <p:sp>
        <p:nvSpPr>
          <p:cNvPr id="11" name="Rectangle 10"/>
          <p:cNvSpPr/>
          <p:nvPr/>
        </p:nvSpPr>
        <p:spPr>
          <a:xfrm>
            <a:off x="4622074" y="3810000"/>
            <a:ext cx="16459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931" name="Picture 3"/>
          <p:cNvPicPr>
            <a:picLocks noChangeAspect="1" noChangeArrowheads="1"/>
          </p:cNvPicPr>
          <p:nvPr/>
        </p:nvPicPr>
        <p:blipFill>
          <a:blip r:embed="rId4" cstate="print"/>
          <a:srcRect/>
          <a:stretch>
            <a:fillRect/>
          </a:stretch>
        </p:blipFill>
        <p:spPr bwMode="auto">
          <a:xfrm>
            <a:off x="152400" y="5497285"/>
            <a:ext cx="5442045" cy="838200"/>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176348" y="5005252"/>
          <a:ext cx="2772833" cy="381000"/>
        </p:xfrm>
        <a:graphic>
          <a:graphicData uri="http://schemas.openxmlformats.org/presentationml/2006/ole">
            <p:oleObj spid="_x0000_s486402" name="Equation" r:id="rId5" imgW="1663560" imgH="228600" progId="Equation.3">
              <p:embed/>
            </p:oleObj>
          </a:graphicData>
        </a:graphic>
      </p:graphicFrame>
      <p:sp>
        <p:nvSpPr>
          <p:cNvPr id="12" name="TextBox 11"/>
          <p:cNvSpPr txBox="1"/>
          <p:nvPr/>
        </p:nvSpPr>
        <p:spPr>
          <a:xfrm>
            <a:off x="990600" y="2438400"/>
            <a:ext cx="2252540" cy="646331"/>
          </a:xfrm>
          <a:prstGeom prst="rect">
            <a:avLst/>
          </a:prstGeom>
          <a:noFill/>
        </p:spPr>
        <p:txBody>
          <a:bodyPr wrap="none" rtlCol="0">
            <a:spAutoFit/>
          </a:bodyPr>
          <a:lstStyle/>
          <a:p>
            <a:r>
              <a:rPr lang="en-US" dirty="0" smtClean="0"/>
              <a:t>E866, PRL 99, 082301 </a:t>
            </a:r>
          </a:p>
          <a:p>
            <a:r>
              <a:rPr lang="en-US" dirty="0" smtClean="0"/>
              <a:t>(2007)</a:t>
            </a:r>
            <a:endParaRPr lang="en-US" dirty="0"/>
          </a:p>
        </p:txBody>
      </p:sp>
      <p:sp>
        <p:nvSpPr>
          <p:cNvPr id="14" name="Text Box 4"/>
          <p:cNvSpPr txBox="1">
            <a:spLocks noChangeArrowheads="1"/>
          </p:cNvSpPr>
          <p:nvPr/>
        </p:nvSpPr>
        <p:spPr bwMode="auto">
          <a:xfrm>
            <a:off x="838200" y="3200400"/>
            <a:ext cx="7315200" cy="615553"/>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400" b="1" i="1" dirty="0" smtClean="0">
                <a:latin typeface="Times New Roman" pitchFamily="18" charset="0"/>
                <a:cs typeface="Times New Roman" pitchFamily="18" charset="0"/>
              </a:rPr>
              <a:t>Looking forward to forthcoming data!!</a:t>
            </a:r>
            <a:endParaRPr lang="en-US" sz="3400" dirty="0" smtClean="0">
              <a:latin typeface="Times New Roman" pitchFamily="18" charset="0"/>
              <a:cs typeface="Times New Roman" pitchFamily="18"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 calcmode="lin" valueType="num">
                                      <p:cBhvr additive="base">
                                        <p:cTn id="7"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Relativistic Heavy Ion Collider</a:t>
            </a:r>
            <a:br>
              <a:rPr lang="en-US" dirty="0" smtClean="0"/>
            </a:br>
            <a:r>
              <a:rPr lang="en-US" dirty="0" smtClean="0"/>
              <a:t>at Brookhaven National Laboratory</a:t>
            </a:r>
            <a:endParaRPr lang="en-US" dirty="0"/>
          </a:p>
        </p:txBody>
      </p:sp>
      <p:sp>
        <p:nvSpPr>
          <p:cNvPr id="3" name="Content Placeholder 2"/>
          <p:cNvSpPr>
            <a:spLocks noGrp="1"/>
          </p:cNvSpPr>
          <p:nvPr>
            <p:ph idx="1"/>
          </p:nvPr>
        </p:nvSpPr>
        <p:spPr>
          <a:xfrm>
            <a:off x="228600" y="1600200"/>
            <a:ext cx="8610600" cy="4800600"/>
          </a:xfrm>
        </p:spPr>
        <p:txBody>
          <a:bodyPr>
            <a:normAutofit fontScale="85000" lnSpcReduction="20000"/>
          </a:bodyPr>
          <a:lstStyle/>
          <a:p>
            <a:r>
              <a:rPr lang="en-US" sz="4200" dirty="0" smtClean="0"/>
              <a:t>A great place to be to study QCD!</a:t>
            </a:r>
          </a:p>
          <a:p>
            <a:r>
              <a:rPr lang="en-US" dirty="0" smtClean="0"/>
              <a:t>An accelerator-based program, but not designed to be at the energy (or intensity) frontier.  More closely analogous to many areas of condensed matter research—create a system and study its properties!</a:t>
            </a:r>
          </a:p>
          <a:p>
            <a:r>
              <a:rPr lang="en-US" dirty="0" smtClean="0"/>
              <a:t>What systems are we studying?  </a:t>
            </a:r>
          </a:p>
          <a:p>
            <a:pPr lvl="1"/>
            <a:r>
              <a:rPr lang="en-US" dirty="0" smtClean="0"/>
              <a:t>“Simple” QCD bound states—the proton is the simplest stable bound state in QCD (and conveniently, nature has already created it for us!)</a:t>
            </a:r>
          </a:p>
          <a:p>
            <a:pPr lvl="1"/>
            <a:r>
              <a:rPr lang="en-US" dirty="0" smtClean="0"/>
              <a:t>Collections of QCD bound states (nuclei, also available out of the box!)</a:t>
            </a:r>
          </a:p>
          <a:p>
            <a:pPr lvl="1"/>
            <a:r>
              <a:rPr lang="en-US" dirty="0" smtClean="0"/>
              <a:t>QCD </a:t>
            </a:r>
            <a:r>
              <a:rPr lang="en-US" dirty="0" err="1" smtClean="0"/>
              <a:t>deconfined</a:t>
            </a:r>
            <a:r>
              <a:rPr lang="en-US" dirty="0" smtClean="0"/>
              <a:t>! (quark-gluon plasma, some assembly required!)</a:t>
            </a:r>
            <a:endParaRPr lang="en-US"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pic>
        <p:nvPicPr>
          <p:cNvPr id="47105" name="Picture 1"/>
          <p:cNvPicPr>
            <a:picLocks noChangeAspect="1" noChangeArrowheads="1"/>
          </p:cNvPicPr>
          <p:nvPr/>
        </p:nvPicPr>
        <p:blipFill>
          <a:blip r:embed="rId2" cstate="print"/>
          <a:srcRect/>
          <a:stretch>
            <a:fillRect/>
          </a:stretch>
        </p:blipFill>
        <p:spPr bwMode="auto">
          <a:xfrm>
            <a:off x="6287022" y="3133678"/>
            <a:ext cx="1049829" cy="822960"/>
          </a:xfrm>
          <a:prstGeom prst="rect">
            <a:avLst/>
          </a:prstGeom>
          <a:noFill/>
          <a:ln w="9525">
            <a:noFill/>
            <a:miter lim="800000"/>
            <a:headEnd/>
            <a:tailEnd/>
          </a:ln>
        </p:spPr>
      </p:pic>
      <p:pic>
        <p:nvPicPr>
          <p:cNvPr id="47106" name="Picture 2"/>
          <p:cNvPicPr>
            <a:picLocks noChangeAspect="1" noChangeArrowheads="1"/>
          </p:cNvPicPr>
          <p:nvPr/>
        </p:nvPicPr>
        <p:blipFill>
          <a:blip r:embed="rId3" cstate="print"/>
          <a:srcRect/>
          <a:stretch>
            <a:fillRect/>
          </a:stretch>
        </p:blipFill>
        <p:spPr bwMode="auto">
          <a:xfrm>
            <a:off x="5322043" y="3138062"/>
            <a:ext cx="855022" cy="82296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7443117" y="3139440"/>
            <a:ext cx="1319883" cy="82296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
        <p:nvSpPr>
          <p:cNvPr id="10" name="Text Box 4"/>
          <p:cNvSpPr txBox="1">
            <a:spLocks noChangeArrowheads="1"/>
          </p:cNvSpPr>
          <p:nvPr/>
        </p:nvSpPr>
        <p:spPr bwMode="auto">
          <a:xfrm>
            <a:off x="838200" y="2936319"/>
            <a:ext cx="7315200" cy="2092881"/>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b="1" i="1" dirty="0" smtClean="0">
                <a:latin typeface="Times New Roman" pitchFamily="18" charset="0"/>
                <a:cs typeface="Times New Roman" pitchFamily="18" charset="0"/>
              </a:rPr>
              <a:t>Understand more complex QCD systems within </a:t>
            </a:r>
          </a:p>
          <a:p>
            <a:pPr algn="ctr"/>
            <a:r>
              <a:rPr lang="en-US" sz="2600" b="1" i="1" dirty="0" smtClean="0">
                <a:latin typeface="Times New Roman" pitchFamily="18" charset="0"/>
                <a:cs typeface="Times New Roman" pitchFamily="18" charset="0"/>
              </a:rPr>
              <a:t>the context of simpler ones </a:t>
            </a:r>
          </a:p>
          <a:p>
            <a:pPr algn="ctr">
              <a:buFont typeface="Wingdings" pitchFamily="2" charset="2"/>
              <a:buChar char="à"/>
            </a:pPr>
            <a:r>
              <a:rPr lang="en-US" sz="2600" dirty="0" smtClean="0">
                <a:latin typeface="Times New Roman" pitchFamily="18" charset="0"/>
                <a:cs typeface="Times New Roman" pitchFamily="18" charset="0"/>
                <a:sym typeface="Wingdings" pitchFamily="2" charset="2"/>
              </a:rPr>
              <a:t>RHIC was designed from the start as a </a:t>
            </a:r>
            <a:r>
              <a:rPr lang="en-US" sz="2600" i="1" dirty="0" smtClean="0">
                <a:latin typeface="Times New Roman" pitchFamily="18" charset="0"/>
                <a:cs typeface="Times New Roman" pitchFamily="18" charset="0"/>
                <a:sym typeface="Wingdings" pitchFamily="2" charset="2"/>
              </a:rPr>
              <a:t>single</a:t>
            </a:r>
            <a:r>
              <a:rPr lang="en-US" sz="2600" dirty="0" smtClean="0">
                <a:latin typeface="Times New Roman" pitchFamily="18" charset="0"/>
                <a:cs typeface="Times New Roman" pitchFamily="18" charset="0"/>
                <a:sym typeface="Wingdings" pitchFamily="2" charset="2"/>
              </a:rPr>
              <a:t> facility capable of nucleus-nucleus, proton-nucleus, and proton-proton collisions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blinds(horizontal)">
                                      <p:cBhvr>
                                        <p:cTn id="19" dur="500"/>
                                        <p:tgtEl>
                                          <p:spTgt spid="471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7105"/>
                                        </p:tgtEl>
                                        <p:attrNameLst>
                                          <p:attrName>style.visibility</p:attrName>
                                        </p:attrNameLst>
                                      </p:cBhvr>
                                      <p:to>
                                        <p:strVal val="visible"/>
                                      </p:to>
                                    </p:set>
                                    <p:animEffect transition="in" filter="blinds(horizontal)">
                                      <p:cBhvr>
                                        <p:cTn id="27" dur="500"/>
                                        <p:tgtEl>
                                          <p:spTgt spid="47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7107"/>
                                        </p:tgtEl>
                                        <p:attrNameLst>
                                          <p:attrName>style.visibility</p:attrName>
                                        </p:attrNameLst>
                                      </p:cBhvr>
                                      <p:to>
                                        <p:strVal val="visible"/>
                                      </p:to>
                                    </p:set>
                                    <p:animEffect transition="in" filter="blinds(horizontal)">
                                      <p:cBhvr>
                                        <p:cTn id="35" dur="500"/>
                                        <p:tgtEl>
                                          <p:spTgt spid="4710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 calcmode="lin" valueType="num">
                                      <p:cBhvr additive="base">
                                        <p:cTn id="40"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bg/>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 calcmode="lin" valueType="num">
                                      <p:cBhvr additive="base">
                                        <p:cTn id="4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 calcmode="lin" valueType="num">
                                      <p:cBhvr additive="base">
                                        <p:cTn id="5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UMich, February 13, 2012</a:t>
            </a:r>
            <a:endParaRPr lang="en-US"/>
          </a:p>
        </p:txBody>
      </p:sp>
      <p:sp>
        <p:nvSpPr>
          <p:cNvPr id="5" name="Slide Number Placeholder 3"/>
          <p:cNvSpPr>
            <a:spLocks noGrp="1"/>
          </p:cNvSpPr>
          <p:nvPr>
            <p:ph type="sldNum" sz="quarter" idx="12"/>
          </p:nvPr>
        </p:nvSpPr>
        <p:spPr/>
        <p:txBody>
          <a:bodyPr/>
          <a:lstStyle/>
          <a:p>
            <a:fld id="{3C7C1944-8734-4B5F-8246-74DF6BD05497}" type="slidenum">
              <a:rPr lang="en-US"/>
              <a:pPr/>
              <a:t>3</a:t>
            </a:fld>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dirty="0">
                <a:effectLst>
                  <a:outerShdw blurRad="38100" dist="38100" dir="2700000" algn="tl">
                    <a:srgbClr val="000000">
                      <a:alpha val="43137"/>
                    </a:srgbClr>
                  </a:outerShdw>
                </a:effectLst>
              </a:rPr>
              <a:t>How do we understand the visible matter in our universe in terms of the fundamental quarks and gluons of QCD?</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75" y="228600"/>
            <a:ext cx="8458200" cy="1143000"/>
          </a:xfrm>
        </p:spPr>
        <p:txBody>
          <a:bodyPr>
            <a:noAutofit/>
          </a:bodyPr>
          <a:lstStyle/>
          <a:p>
            <a:r>
              <a:rPr lang="en-US" sz="3600" dirty="0" smtClean="0"/>
              <a:t>Studying particle production at intermediate center-of-mass energies in </a:t>
            </a:r>
            <a:r>
              <a:rPr lang="en-US" sz="3600" dirty="0" err="1" smtClean="0"/>
              <a:t>p+p</a:t>
            </a:r>
            <a:endParaRPr lang="en-US" sz="3600" dirty="0"/>
          </a:p>
        </p:txBody>
      </p:sp>
      <p:sp>
        <p:nvSpPr>
          <p:cNvPr id="10" name="Content Placeholder 9"/>
          <p:cNvSpPr>
            <a:spLocks noGrp="1"/>
          </p:cNvSpPr>
          <p:nvPr>
            <p:ph idx="1"/>
          </p:nvPr>
        </p:nvSpPr>
        <p:spPr>
          <a:xfrm>
            <a:off x="457200" y="1447800"/>
            <a:ext cx="4267200" cy="4876800"/>
          </a:xfrm>
        </p:spPr>
        <p:txBody>
          <a:bodyPr>
            <a:normAutofit fontScale="62500" lnSpcReduction="20000"/>
          </a:bodyPr>
          <a:lstStyle/>
          <a:p>
            <a:pPr>
              <a:buNone/>
            </a:pPr>
            <a:r>
              <a:rPr lang="en-US" sz="3500" i="1" dirty="0" smtClean="0"/>
              <a:t>Testing the ranges of applicability of various pQCD tools:</a:t>
            </a:r>
          </a:p>
          <a:p>
            <a:pPr>
              <a:buNone/>
            </a:pPr>
            <a:endParaRPr lang="en-US" dirty="0" smtClean="0"/>
          </a:p>
          <a:p>
            <a:r>
              <a:rPr lang="en-US" dirty="0" smtClean="0"/>
              <a:t>While next-to-leading-order (NLO) calculations </a:t>
            </a:r>
            <a:r>
              <a:rPr lang="en-US" dirty="0" smtClean="0"/>
              <a:t>in </a:t>
            </a:r>
            <a:r>
              <a:rPr lang="en-US" dirty="0" smtClean="0">
                <a:latin typeface="Symbol" pitchFamily="18" charset="2"/>
              </a:rPr>
              <a:t>a</a:t>
            </a:r>
            <a:r>
              <a:rPr lang="en-US" baseline="-25000" dirty="0" smtClean="0"/>
              <a:t>s</a:t>
            </a:r>
            <a:r>
              <a:rPr lang="en-US" dirty="0" smtClean="0"/>
              <a:t> </a:t>
            </a:r>
            <a:r>
              <a:rPr lang="en-US" dirty="0" err="1" smtClean="0"/>
              <a:t>underpredict</a:t>
            </a:r>
            <a:r>
              <a:rPr lang="en-US" dirty="0" smtClean="0"/>
              <a:t> </a:t>
            </a:r>
            <a:r>
              <a:rPr lang="en-US" dirty="0" smtClean="0"/>
              <a:t>lower-energy</a:t>
            </a:r>
            <a:r>
              <a:rPr lang="en-US" dirty="0" smtClean="0"/>
              <a:t> </a:t>
            </a:r>
            <a:r>
              <a:rPr lang="en-US" dirty="0" smtClean="0"/>
              <a:t>data by factors of 3 or </a:t>
            </a:r>
            <a:r>
              <a:rPr lang="en-US" dirty="0" smtClean="0"/>
              <a:t>more, </a:t>
            </a:r>
            <a:r>
              <a:rPr lang="en-US" dirty="0" smtClean="0"/>
              <a:t>and </a:t>
            </a:r>
            <a:r>
              <a:rPr lang="en-US" dirty="0" smtClean="0"/>
              <a:t>including a subset of higher-order terms via “</a:t>
            </a:r>
            <a:r>
              <a:rPr lang="en-US" dirty="0" err="1" smtClean="0"/>
              <a:t>resummation</a:t>
            </a:r>
            <a:r>
              <a:rPr lang="en-US" dirty="0" smtClean="0"/>
              <a:t>” vastly improves agreement, </a:t>
            </a:r>
            <a:r>
              <a:rPr lang="en-US" dirty="0" smtClean="0"/>
              <a:t>at √s=62.4 </a:t>
            </a:r>
            <a:r>
              <a:rPr lang="en-US" dirty="0" err="1" smtClean="0"/>
              <a:t>GeV</a:t>
            </a:r>
            <a:r>
              <a:rPr lang="en-US" dirty="0" smtClean="0"/>
              <a:t> NLO </a:t>
            </a:r>
            <a:r>
              <a:rPr lang="en-US" dirty="0" smtClean="0"/>
              <a:t>still</a:t>
            </a:r>
            <a:r>
              <a:rPr lang="en-US" dirty="0" smtClean="0"/>
              <a:t> </a:t>
            </a:r>
            <a:r>
              <a:rPr lang="en-US" dirty="0" err="1" smtClean="0"/>
              <a:t>underpredicts</a:t>
            </a:r>
            <a:r>
              <a:rPr lang="en-US" dirty="0" smtClean="0"/>
              <a:t>, </a:t>
            </a:r>
            <a:r>
              <a:rPr lang="en-US" dirty="0" smtClean="0"/>
              <a:t>but </a:t>
            </a:r>
            <a:r>
              <a:rPr lang="en-US" dirty="0" err="1" smtClean="0"/>
              <a:t>resummation</a:t>
            </a:r>
            <a:r>
              <a:rPr lang="en-US" dirty="0" smtClean="0"/>
              <a:t> techniques </a:t>
            </a:r>
            <a:r>
              <a:rPr lang="en-US" i="1" dirty="0" err="1" smtClean="0"/>
              <a:t>overpredict</a:t>
            </a:r>
            <a:endParaRPr lang="en-US" i="1" dirty="0" smtClean="0"/>
          </a:p>
          <a:p>
            <a:endParaRPr lang="en-US" dirty="0" smtClean="0"/>
          </a:p>
          <a:p>
            <a:pPr>
              <a:buNone/>
            </a:pPr>
            <a:r>
              <a:rPr lang="en-US" dirty="0" smtClean="0">
                <a:sym typeface="Wingdings" pitchFamily="2" charset="2"/>
              </a:rPr>
              <a:t></a:t>
            </a:r>
            <a:r>
              <a:rPr lang="en-US" dirty="0" smtClean="0"/>
              <a:t>Suggests (omitted) </a:t>
            </a:r>
            <a:r>
              <a:rPr lang="en-US" dirty="0" smtClean="0"/>
              <a:t>higher-order</a:t>
            </a:r>
            <a:r>
              <a:rPr lang="en-US" dirty="0" smtClean="0"/>
              <a:t> </a:t>
            </a:r>
            <a:r>
              <a:rPr lang="en-US" dirty="0" smtClean="0"/>
              <a:t>terms of similar magnitude and opposite sign to the </a:t>
            </a:r>
            <a:r>
              <a:rPr lang="en-US" dirty="0" smtClean="0"/>
              <a:t>ones included by </a:t>
            </a:r>
            <a:r>
              <a:rPr lang="en-US" dirty="0" err="1" smtClean="0"/>
              <a:t>resummation</a:t>
            </a:r>
            <a:r>
              <a:rPr lang="en-US" dirty="0" smtClean="0"/>
              <a:t>!</a:t>
            </a:r>
            <a:endParaRPr lang="en-US" dirty="0"/>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5" name="Picture 4" descr="Cross_Section_neg_feedcor.gif"/>
          <p:cNvPicPr>
            <a:picLocks noChangeAspect="1"/>
          </p:cNvPicPr>
          <p:nvPr/>
        </p:nvPicPr>
        <p:blipFill>
          <a:blip r:embed="rId3" cstate="print"/>
          <a:stretch>
            <a:fillRect/>
          </a:stretch>
        </p:blipFill>
        <p:spPr>
          <a:xfrm>
            <a:off x="5115720" y="1676400"/>
            <a:ext cx="3723479" cy="4901935"/>
          </a:xfrm>
          <a:prstGeom prst="rect">
            <a:avLst/>
          </a:prstGeom>
        </p:spPr>
      </p:pic>
      <p:pic>
        <p:nvPicPr>
          <p:cNvPr id="8" name="Picture 76" descr="PHENIX big logo"/>
          <p:cNvPicPr>
            <a:picLocks noChangeAspect="1" noChangeArrowheads="1"/>
          </p:cNvPicPr>
          <p:nvPr/>
        </p:nvPicPr>
        <p:blipFill>
          <a:blip r:embed="rId4" cstate="print"/>
          <a:srcRect/>
          <a:stretch>
            <a:fillRect/>
          </a:stretch>
        </p:blipFill>
        <p:spPr bwMode="auto">
          <a:xfrm>
            <a:off x="7086600" y="2939844"/>
            <a:ext cx="1371600" cy="447261"/>
          </a:xfrm>
          <a:prstGeom prst="rect">
            <a:avLst/>
          </a:prstGeom>
          <a:noFill/>
        </p:spPr>
      </p:pic>
      <p:sp>
        <p:nvSpPr>
          <p:cNvPr id="11" name="TextBox 10"/>
          <p:cNvSpPr txBox="1"/>
          <p:nvPr/>
        </p:nvSpPr>
        <p:spPr>
          <a:xfrm>
            <a:off x="5105400" y="1611868"/>
            <a:ext cx="3743397" cy="369332"/>
          </a:xfrm>
          <a:prstGeom prst="rect">
            <a:avLst/>
          </a:prstGeom>
          <a:noFill/>
        </p:spPr>
        <p:txBody>
          <a:bodyPr wrap="none" rtlCol="0">
            <a:spAutoFit/>
          </a:bodyPr>
          <a:lstStyle/>
          <a:p>
            <a:r>
              <a:rPr lang="en-US" dirty="0" smtClean="0"/>
              <a:t>To be submitted to </a:t>
            </a:r>
            <a:r>
              <a:rPr lang="en-US" dirty="0" err="1" smtClean="0"/>
              <a:t>Phys.Rev.D</a:t>
            </a:r>
            <a:r>
              <a:rPr lang="en-US" dirty="0" smtClean="0"/>
              <a:t> Feb. 17</a:t>
            </a:r>
            <a:endParaRPr lang="en-US" dirty="0"/>
          </a:p>
        </p:txBody>
      </p:sp>
      <p:sp>
        <p:nvSpPr>
          <p:cNvPr id="9" name="TextBox 8"/>
          <p:cNvSpPr txBox="1"/>
          <p:nvPr/>
        </p:nvSpPr>
        <p:spPr>
          <a:xfrm>
            <a:off x="3200400" y="6019800"/>
            <a:ext cx="1905650" cy="353943"/>
          </a:xfrm>
          <a:prstGeom prst="rect">
            <a:avLst/>
          </a:prstGeom>
          <a:noFill/>
        </p:spPr>
        <p:txBody>
          <a:bodyPr wrap="none" rtlCol="0">
            <a:spAutoFit/>
          </a:bodyPr>
          <a:lstStyle/>
          <a:p>
            <a:r>
              <a:rPr lang="en-US" sz="1700" u="sng" dirty="0" smtClean="0">
                <a:solidFill>
                  <a:srgbClr val="FFFFCC"/>
                </a:solidFill>
              </a:rPr>
              <a:t>C.A. Aidala</a:t>
            </a:r>
            <a:r>
              <a:rPr lang="en-US" sz="1700" dirty="0" smtClean="0">
                <a:solidFill>
                  <a:srgbClr val="FFFFCC"/>
                </a:solidFill>
              </a:rPr>
              <a:t>, PHENIX</a:t>
            </a:r>
            <a:endParaRPr lang="en-US" sz="1700" dirty="0">
              <a:solidFill>
                <a:srgbClr val="FFFFCC"/>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6835" name="Rectangle 5"/>
          <p:cNvSpPr>
            <a:spLocks noGrp="1" noChangeArrowheads="1"/>
          </p:cNvSpPr>
          <p:nvPr>
            <p:ph type="ftr" sz="quarter" idx="11"/>
          </p:nvPr>
        </p:nvSpPr>
        <p:spPr>
          <a:noFill/>
        </p:spPr>
        <p:txBody>
          <a:bodyPr/>
          <a:lstStyle/>
          <a:p>
            <a:r>
              <a:rPr lang="en-US" smtClean="0"/>
              <a:t>C. Aidala, UMich, February 13, 2012</a:t>
            </a:r>
          </a:p>
        </p:txBody>
      </p:sp>
      <p:sp>
        <p:nvSpPr>
          <p:cNvPr id="1656836" name="Rectangle 6"/>
          <p:cNvSpPr>
            <a:spLocks noGrp="1" noChangeArrowheads="1"/>
          </p:cNvSpPr>
          <p:nvPr>
            <p:ph type="sldNum" sz="quarter" idx="12"/>
          </p:nvPr>
        </p:nvSpPr>
        <p:spPr>
          <a:noFill/>
        </p:spPr>
        <p:txBody>
          <a:bodyPr/>
          <a:lstStyle/>
          <a:p>
            <a:fld id="{FB83AAEC-8EAF-471B-9511-EC3A2FB4EC1C}" type="slidenum">
              <a:rPr lang="en-US" smtClean="0"/>
              <a:pPr/>
              <a:t>31</a:t>
            </a:fld>
            <a:endParaRPr lang="en-US" smtClean="0"/>
          </a:p>
        </p:txBody>
      </p:sp>
      <p:sp>
        <p:nvSpPr>
          <p:cNvPr id="165683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eaLnBrk="0" hangingPunct="0"/>
            <a:fld id="{0B4E0CBD-A882-4827-9FCB-3586653F0400}" type="slidenum">
              <a:rPr lang="en-US" sz="1400">
                <a:solidFill>
                  <a:schemeClr val="bg2"/>
                </a:solidFill>
              </a:rPr>
              <a:pPr algn="r" eaLnBrk="0" hangingPunct="0"/>
              <a:t>31</a:t>
            </a:fld>
            <a:endParaRPr lang="en-US" sz="1400">
              <a:solidFill>
                <a:schemeClr val="bg2"/>
              </a:solidFill>
            </a:endParaRPr>
          </a:p>
        </p:txBody>
      </p:sp>
      <p:sp>
        <p:nvSpPr>
          <p:cNvPr id="1656839" name="Rectangle 2"/>
          <p:cNvSpPr>
            <a:spLocks noGrp="1" noChangeArrowheads="1"/>
          </p:cNvSpPr>
          <p:nvPr>
            <p:ph type="title"/>
          </p:nvPr>
        </p:nvSpPr>
        <p:spPr>
          <a:xfrm>
            <a:off x="228600" y="76200"/>
            <a:ext cx="8686800" cy="762000"/>
          </a:xfrm>
        </p:spPr>
        <p:txBody>
          <a:bodyPr>
            <a:noAutofit/>
          </a:bodyPr>
          <a:lstStyle/>
          <a:p>
            <a:r>
              <a:rPr lang="en-US" sz="4000" dirty="0" smtClean="0"/>
              <a:t>First and only </a:t>
            </a:r>
            <a:r>
              <a:rPr lang="en-US" sz="4000" b="1" dirty="0" smtClean="0"/>
              <a:t>polarized</a:t>
            </a:r>
            <a:r>
              <a:rPr lang="en-US" sz="4000" dirty="0" smtClean="0"/>
              <a:t> proton collider</a:t>
            </a:r>
          </a:p>
        </p:txBody>
      </p:sp>
      <p:pic>
        <p:nvPicPr>
          <p:cNvPr id="1656840" name="Picture 5" descr="RHICPolarizedNews"/>
          <p:cNvPicPr>
            <a:picLocks noChangeAspect="1" noChangeArrowheads="1"/>
          </p:cNvPicPr>
          <p:nvPr/>
        </p:nvPicPr>
        <p:blipFill>
          <a:blip r:embed="rId4" cstate="print"/>
          <a:srcRect/>
          <a:stretch>
            <a:fillRect/>
          </a:stretch>
        </p:blipFill>
        <p:spPr bwMode="auto">
          <a:xfrm>
            <a:off x="4419600" y="914400"/>
            <a:ext cx="4629150" cy="5715000"/>
          </a:xfrm>
          <a:prstGeom prst="rect">
            <a:avLst/>
          </a:prstGeom>
          <a:noFill/>
          <a:ln w="9525">
            <a:noFill/>
            <a:miter lim="800000"/>
            <a:headEnd/>
            <a:tailEnd/>
          </a:ln>
        </p:spPr>
      </p:pic>
      <p:grpSp>
        <p:nvGrpSpPr>
          <p:cNvPr id="2" name="Group 6"/>
          <p:cNvGrpSpPr>
            <a:grpSpLocks/>
          </p:cNvGrpSpPr>
          <p:nvPr/>
        </p:nvGrpSpPr>
        <p:grpSpPr bwMode="auto">
          <a:xfrm>
            <a:off x="0" y="838200"/>
            <a:ext cx="9144000" cy="6019800"/>
            <a:chOff x="0" y="336"/>
            <a:chExt cx="5760" cy="3792"/>
          </a:xfrm>
        </p:grpSpPr>
        <p:sp>
          <p:nvSpPr>
            <p:cNvPr id="1656842" name="Rectangle 7"/>
            <p:cNvSpPr>
              <a:spLocks noChangeArrowheads="1"/>
            </p:cNvSpPr>
            <p:nvPr/>
          </p:nvSpPr>
          <p:spPr bwMode="auto">
            <a:xfrm>
              <a:off x="0" y="336"/>
              <a:ext cx="5760" cy="3792"/>
            </a:xfrm>
            <a:prstGeom prst="rect">
              <a:avLst/>
            </a:prstGeom>
            <a:solidFill>
              <a:srgbClr val="CC0066"/>
            </a:solidFill>
            <a:ln w="9525">
              <a:solidFill>
                <a:schemeClr val="tx1"/>
              </a:solidFill>
              <a:miter lim="800000"/>
              <a:headEnd/>
              <a:tailEnd/>
            </a:ln>
          </p:spPr>
          <p:txBody>
            <a:bodyPr wrap="none" anchor="ctr"/>
            <a:lstStyle/>
            <a:p>
              <a:pPr algn="ctr" eaLnBrk="0" hangingPunct="0"/>
              <a:endParaRPr lang="en-US"/>
            </a:p>
          </p:txBody>
        </p:sp>
        <p:grpSp>
          <p:nvGrpSpPr>
            <p:cNvPr id="3" name="Group 8"/>
            <p:cNvGrpSpPr>
              <a:grpSpLocks/>
            </p:cNvGrpSpPr>
            <p:nvPr/>
          </p:nvGrpSpPr>
          <p:grpSpPr bwMode="auto">
            <a:xfrm>
              <a:off x="96" y="552"/>
              <a:ext cx="5520" cy="3567"/>
              <a:chOff x="96" y="552"/>
              <a:chExt cx="5520" cy="3567"/>
            </a:xfrm>
          </p:grpSpPr>
          <p:pic>
            <p:nvPicPr>
              <p:cNvPr id="1656844" name="Picture 9" descr="RHICSpin-2"/>
              <p:cNvPicPr>
                <a:picLocks noChangeAspect="1" noChangeArrowheads="1"/>
              </p:cNvPicPr>
              <p:nvPr/>
            </p:nvPicPr>
            <p:blipFill>
              <a:blip r:embed="rId5" cstate="print"/>
              <a:srcRect/>
              <a:stretch>
                <a:fillRect/>
              </a:stretch>
            </p:blipFill>
            <p:spPr bwMode="auto">
              <a:xfrm>
                <a:off x="96" y="552"/>
                <a:ext cx="3744" cy="2808"/>
              </a:xfrm>
              <a:prstGeom prst="rect">
                <a:avLst/>
              </a:prstGeom>
              <a:noFill/>
              <a:ln w="9525">
                <a:noFill/>
                <a:miter lim="800000"/>
                <a:headEnd/>
                <a:tailEnd/>
              </a:ln>
            </p:spPr>
          </p:pic>
          <p:pic>
            <p:nvPicPr>
              <p:cNvPr id="1656845" name="Picture 10" descr="RHICSpin-tossed"/>
              <p:cNvPicPr>
                <a:picLocks noChangeAspect="1" noChangeArrowheads="1"/>
              </p:cNvPicPr>
              <p:nvPr/>
            </p:nvPicPr>
            <p:blipFill>
              <a:blip r:embed="rId6" cstate="print"/>
              <a:srcRect/>
              <a:stretch>
                <a:fillRect/>
              </a:stretch>
            </p:blipFill>
            <p:spPr bwMode="auto">
              <a:xfrm>
                <a:off x="2232" y="2265"/>
                <a:ext cx="2472" cy="1854"/>
              </a:xfrm>
              <a:prstGeom prst="rect">
                <a:avLst/>
              </a:prstGeom>
              <a:noFill/>
              <a:ln w="9525">
                <a:noFill/>
                <a:miter lim="800000"/>
                <a:headEnd/>
                <a:tailEnd/>
              </a:ln>
            </p:spPr>
          </p:pic>
          <p:graphicFrame>
            <p:nvGraphicFramePr>
              <p:cNvPr id="1656834" name="Object 2"/>
              <p:cNvGraphicFramePr>
                <a:graphicFrameLocks noChangeAspect="1"/>
              </p:cNvGraphicFramePr>
              <p:nvPr/>
            </p:nvGraphicFramePr>
            <p:xfrm>
              <a:off x="4696" y="1008"/>
              <a:ext cx="920" cy="2592"/>
            </p:xfrm>
            <a:graphic>
              <a:graphicData uri="http://schemas.openxmlformats.org/presentationml/2006/ole">
                <p:oleObj spid="_x0000_s385026" name="Photo Editor Photo" r:id="rId7" imgW="781159" imgH="2200582" progId="">
                  <p:embed/>
                </p:oleObj>
              </a:graphicData>
            </a:graphic>
          </p:graphicFrame>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11"/>
          </p:nvPr>
        </p:nvSpPr>
        <p:spPr/>
        <p:txBody>
          <a:bodyPr/>
          <a:lstStyle/>
          <a:p>
            <a:r>
              <a:rPr lang="en-US" smtClean="0"/>
              <a:t>C. Aidala, UMich, February 13, 2012</a:t>
            </a:r>
            <a:endParaRPr lang="en-US"/>
          </a:p>
        </p:txBody>
      </p:sp>
      <p:sp>
        <p:nvSpPr>
          <p:cNvPr id="20" name="Slide Number Placeholder 5"/>
          <p:cNvSpPr>
            <a:spLocks noGrp="1"/>
          </p:cNvSpPr>
          <p:nvPr>
            <p:ph type="sldNum" sz="quarter" idx="12"/>
          </p:nvPr>
        </p:nvSpPr>
        <p:spPr/>
        <p:txBody>
          <a:bodyPr/>
          <a:lstStyle/>
          <a:p>
            <a:fld id="{E658C625-9991-4B5F-9E1F-9C73A5D82C6F}" type="slidenum">
              <a:rPr lang="en-US"/>
              <a:pPr/>
              <a:t>32</a:t>
            </a:fld>
            <a:endParaRPr lang="en-US"/>
          </a:p>
        </p:txBody>
      </p:sp>
      <p:sp>
        <p:nvSpPr>
          <p:cNvPr id="876546" name="Rectangle 2"/>
          <p:cNvSpPr>
            <a:spLocks noGrp="1" noChangeArrowheads="1"/>
          </p:cNvSpPr>
          <p:nvPr>
            <p:ph type="title"/>
          </p:nvPr>
        </p:nvSpPr>
        <p:spPr>
          <a:xfrm>
            <a:off x="228600" y="228600"/>
            <a:ext cx="8686800" cy="685800"/>
          </a:xfrm>
        </p:spPr>
        <p:txBody>
          <a:bodyPr>
            <a:normAutofit fontScale="90000"/>
          </a:bodyPr>
          <a:lstStyle/>
          <a:p>
            <a:r>
              <a:rPr lang="en-US" sz="4000"/>
              <a:t>Spin physics at RHIC</a:t>
            </a:r>
          </a:p>
        </p:txBody>
      </p:sp>
      <p:sp>
        <p:nvSpPr>
          <p:cNvPr id="876547" name="Rectangle 3"/>
          <p:cNvSpPr>
            <a:spLocks noGrp="1" noChangeArrowheads="1"/>
          </p:cNvSpPr>
          <p:nvPr>
            <p:ph type="body" idx="1"/>
          </p:nvPr>
        </p:nvSpPr>
        <p:spPr>
          <a:xfrm>
            <a:off x="228600" y="990600"/>
            <a:ext cx="3886200" cy="5257800"/>
          </a:xfrm>
        </p:spPr>
        <p:txBody>
          <a:bodyPr/>
          <a:lstStyle/>
          <a:p>
            <a:pPr>
              <a:lnSpc>
                <a:spcPct val="90000"/>
              </a:lnSpc>
            </a:pPr>
            <a:r>
              <a:rPr lang="en-US" sz="2400"/>
              <a:t>Polarized protons at RHIC 2002-present</a:t>
            </a:r>
          </a:p>
          <a:p>
            <a:pPr>
              <a:lnSpc>
                <a:spcPct val="90000"/>
              </a:lnSpc>
            </a:pPr>
            <a:r>
              <a:rPr lang="en-US" sz="2400"/>
              <a:t>Mainly </a:t>
            </a:r>
            <a:r>
              <a:rPr lang="en-US" sz="1900">
                <a:latin typeface="Symbol" pitchFamily="18" charset="2"/>
                <a:ea typeface="ＭＳ Ｐゴシック" pitchFamily="50" charset="-128"/>
                <a:sym typeface="Symbol" pitchFamily="18" charset="2"/>
              </a:rPr>
              <a:t>Ö</a:t>
            </a:r>
            <a:r>
              <a:rPr lang="en-US" altLang="ja-JP" sz="1900">
                <a:ea typeface="ＭＳ Ｐゴシック" pitchFamily="50" charset="-128"/>
                <a:sym typeface="Symbol" pitchFamily="18" charset="2"/>
              </a:rPr>
              <a:t>s </a:t>
            </a:r>
            <a:r>
              <a:rPr lang="en-US" sz="2400"/>
              <a:t>= 200 GeV, also 62.4 GeV in 2006, started 500 GeV program in 2009</a:t>
            </a:r>
          </a:p>
          <a:p>
            <a:pPr>
              <a:lnSpc>
                <a:spcPct val="90000"/>
              </a:lnSpc>
            </a:pPr>
            <a:endParaRPr lang="en-US" sz="2400"/>
          </a:p>
          <a:p>
            <a:pPr>
              <a:lnSpc>
                <a:spcPct val="90000"/>
              </a:lnSpc>
            </a:pPr>
            <a:r>
              <a:rPr lang="en-US" sz="2400"/>
              <a:t>Two large multipurpose detectors: STAR and PHENIX</a:t>
            </a:r>
          </a:p>
          <a:p>
            <a:pPr lvl="1">
              <a:lnSpc>
                <a:spcPct val="90000"/>
              </a:lnSpc>
            </a:pPr>
            <a:r>
              <a:rPr lang="en-US" sz="2000"/>
              <a:t>Longitudinal or transverse polarization</a:t>
            </a:r>
          </a:p>
          <a:p>
            <a:pPr>
              <a:lnSpc>
                <a:spcPct val="90000"/>
              </a:lnSpc>
            </a:pPr>
            <a:r>
              <a:rPr lang="en-US" sz="2400"/>
              <a:t>One small spectrometer until 2006: BRAHMS</a:t>
            </a:r>
          </a:p>
          <a:p>
            <a:pPr lvl="1">
              <a:lnSpc>
                <a:spcPct val="90000"/>
              </a:lnSpc>
            </a:pPr>
            <a:r>
              <a:rPr lang="en-US" sz="2000"/>
              <a:t>Transverse polarization only</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371600"/>
            <a:ext cx="4800600" cy="3646488"/>
          </a:xfrm>
          <a:prstGeom prst="rect">
            <a:avLst/>
          </a:prstGeom>
          <a:noFill/>
        </p:spPr>
      </p:pic>
      <p:grpSp>
        <p:nvGrpSpPr>
          <p:cNvPr id="2" name="Group 22"/>
          <p:cNvGrpSpPr>
            <a:grpSpLocks/>
          </p:cNvGrpSpPr>
          <p:nvPr/>
        </p:nvGrpSpPr>
        <p:grpSpPr bwMode="auto">
          <a:xfrm>
            <a:off x="7237413" y="1384300"/>
            <a:ext cx="1731962" cy="1646238"/>
            <a:chOff x="4559" y="1023"/>
            <a:chExt cx="1091" cy="1037"/>
          </a:xfrm>
        </p:grpSpPr>
        <p:grpSp>
          <p:nvGrpSpPr>
            <p:cNvPr id="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4"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5"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21" name="Oval 20"/>
          <p:cNvSpPr/>
          <p:nvPr/>
        </p:nvSpPr>
        <p:spPr>
          <a:xfrm>
            <a:off x="4114800" y="2667000"/>
            <a:ext cx="2057400" cy="259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2179" name="Object 3"/>
          <p:cNvGraphicFramePr>
            <a:graphicFrameLocks noChangeAspect="1"/>
          </p:cNvGraphicFramePr>
          <p:nvPr/>
        </p:nvGraphicFramePr>
        <p:xfrm>
          <a:off x="304800" y="5257800"/>
          <a:ext cx="1782762" cy="914400"/>
        </p:xfrm>
        <a:graphic>
          <a:graphicData uri="http://schemas.openxmlformats.org/presentationml/2006/ole">
            <p:oleObj spid="_x0000_s562179" name="Equation" r:id="rId4" imgW="990360" imgH="507960" progId="Equation.3">
              <p:embed/>
            </p:oleObj>
          </a:graphicData>
        </a:graphic>
      </p:graphicFrame>
      <p:sp>
        <p:nvSpPr>
          <p:cNvPr id="15" name="Footer Placeholder 5"/>
          <p:cNvSpPr>
            <a:spLocks noGrp="1"/>
          </p:cNvSpPr>
          <p:nvPr>
            <p:ph type="ftr" sz="quarter" idx="11"/>
          </p:nvPr>
        </p:nvSpPr>
        <p:spPr/>
        <p:txBody>
          <a:bodyPr/>
          <a:lstStyle/>
          <a:p>
            <a:r>
              <a:rPr lang="en-US" smtClean="0"/>
              <a:t>C. Aidala, UMich, February 13, 2012</a:t>
            </a:r>
            <a:endParaRPr lang="en-US"/>
          </a:p>
        </p:txBody>
      </p:sp>
      <p:sp>
        <p:nvSpPr>
          <p:cNvPr id="1352706" name="Rectangle 2"/>
          <p:cNvSpPr>
            <a:spLocks noGrp="1" noChangeArrowheads="1"/>
          </p:cNvSpPr>
          <p:nvPr>
            <p:ph type="title"/>
          </p:nvPr>
        </p:nvSpPr>
        <p:spPr/>
        <p:txBody>
          <a:bodyPr>
            <a:normAutofit fontScale="90000"/>
          </a:bodyPr>
          <a:lstStyle/>
          <a:p>
            <a:r>
              <a:rPr lang="en-US" sz="3600" dirty="0"/>
              <a:t>Transverse </a:t>
            </a:r>
            <a:r>
              <a:rPr lang="en-US" sz="3600" dirty="0" smtClean="0"/>
              <a:t>single-spin </a:t>
            </a:r>
            <a:r>
              <a:rPr lang="en-US" sz="3600" dirty="0"/>
              <a:t>a</a:t>
            </a:r>
            <a:r>
              <a:rPr lang="en-US" sz="3600" dirty="0" smtClean="0"/>
              <a:t>symmetries</a:t>
            </a:r>
            <a:r>
              <a:rPr lang="en-US" sz="3600" dirty="0"/>
              <a:t>: </a:t>
            </a:r>
            <a:br>
              <a:rPr lang="en-US" sz="3600" dirty="0"/>
            </a:br>
            <a:r>
              <a:rPr lang="en-US" sz="3600" dirty="0"/>
              <a:t>From </a:t>
            </a:r>
            <a:r>
              <a:rPr lang="en-US" sz="3600" dirty="0" smtClean="0"/>
              <a:t>low </a:t>
            </a:r>
            <a:r>
              <a:rPr lang="en-US" sz="3600" dirty="0"/>
              <a:t>to h</a:t>
            </a:r>
            <a:r>
              <a:rPr lang="en-US" sz="3600" dirty="0" smtClean="0"/>
              <a:t>igh energies!</a:t>
            </a:r>
            <a:endParaRPr lang="en-US" sz="3600" dirty="0"/>
          </a:p>
        </p:txBody>
      </p:sp>
      <p:sp>
        <p:nvSpPr>
          <p:cNvPr id="1352712" name="Text Box 8"/>
          <p:cNvSpPr txBox="1">
            <a:spLocks noChangeArrowheads="1"/>
          </p:cNvSpPr>
          <p:nvPr/>
        </p:nvSpPr>
        <p:spPr bwMode="auto">
          <a:xfrm>
            <a:off x="448548" y="1357086"/>
            <a:ext cx="1306768" cy="646331"/>
          </a:xfrm>
          <a:prstGeom prst="rect">
            <a:avLst/>
          </a:prstGeom>
          <a:noFill/>
          <a:ln w="9525">
            <a:noFill/>
            <a:miter lim="800000"/>
            <a:headEnd/>
            <a:tailEnd/>
          </a:ln>
          <a:effectLst/>
        </p:spPr>
        <p:txBody>
          <a:bodyPr wrap="none">
            <a:spAutoFit/>
          </a:bodyPr>
          <a:lstStyle/>
          <a:p>
            <a:r>
              <a:rPr lang="en-US" dirty="0" smtClean="0">
                <a:solidFill>
                  <a:srgbClr val="FFFFCC"/>
                </a:solidFill>
              </a:rPr>
              <a:t>ANL </a:t>
            </a:r>
          </a:p>
          <a:p>
            <a:r>
              <a:rPr lang="en-US" altLang="ja-JP" dirty="0" smtClean="0">
                <a:solidFill>
                  <a:srgbClr val="FFFFCC"/>
                </a:solidFill>
                <a:ea typeface="ＭＳ Ｐゴシック" pitchFamily="34" charset="-128"/>
                <a:sym typeface="Symbol" pitchFamily="18" charset="2"/>
              </a:rPr>
              <a:t></a:t>
            </a:r>
            <a:r>
              <a:rPr lang="en-US" altLang="ja-JP" dirty="0">
                <a:solidFill>
                  <a:srgbClr val="FFFFCC"/>
                </a:solidFill>
                <a:ea typeface="ＭＳ Ｐゴシック" pitchFamily="34" charset="-128"/>
              </a:rPr>
              <a:t>s=4.9 </a:t>
            </a:r>
            <a:r>
              <a:rPr lang="en-US" altLang="ja-JP" dirty="0" err="1">
                <a:solidFill>
                  <a:srgbClr val="FFFFCC"/>
                </a:solidFill>
                <a:ea typeface="ＭＳ Ｐゴシック" pitchFamily="34" charset="-128"/>
              </a:rPr>
              <a:t>GeV</a:t>
            </a:r>
            <a:r>
              <a:rPr lang="en-US" dirty="0">
                <a:solidFill>
                  <a:srgbClr val="FFFFCC"/>
                </a:solidFill>
              </a:rPr>
              <a:t> </a:t>
            </a:r>
          </a:p>
        </p:txBody>
      </p:sp>
      <p:pic>
        <p:nvPicPr>
          <p:cNvPr id="1892356" name="Picture 4"/>
          <p:cNvPicPr>
            <a:picLocks noChangeAspect="1" noChangeArrowheads="1"/>
          </p:cNvPicPr>
          <p:nvPr/>
        </p:nvPicPr>
        <p:blipFill>
          <a:blip r:embed="rId5"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306768" cy="646331"/>
          </a:xfrm>
          <a:prstGeom prst="rect">
            <a:avLst/>
          </a:prstGeom>
        </p:spPr>
        <p:txBody>
          <a:bodyPr wrap="none">
            <a:spAutoFit/>
          </a:bodyPr>
          <a:lstStyle/>
          <a:p>
            <a:r>
              <a:rPr lang="en-US" dirty="0" smtClean="0">
                <a:solidFill>
                  <a:srgbClr val="FFFFCC"/>
                </a:solidFill>
              </a:rPr>
              <a:t>BNL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s=6.6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sp>
        <p:nvSpPr>
          <p:cNvPr id="19" name="Rectangle 18"/>
          <p:cNvSpPr/>
          <p:nvPr/>
        </p:nvSpPr>
        <p:spPr>
          <a:xfrm>
            <a:off x="4866660" y="1295400"/>
            <a:ext cx="1423788" cy="646331"/>
          </a:xfrm>
          <a:prstGeom prst="rect">
            <a:avLst/>
          </a:prstGeom>
        </p:spPr>
        <p:txBody>
          <a:bodyPr wrap="none">
            <a:spAutoFit/>
          </a:bodyPr>
          <a:lstStyle/>
          <a:p>
            <a:r>
              <a:rPr lang="en-US" dirty="0" smtClean="0">
                <a:solidFill>
                  <a:srgbClr val="FFFFCC"/>
                </a:solidFill>
              </a:rPr>
              <a:t>FNAL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s=19.4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sp>
        <p:nvSpPr>
          <p:cNvPr id="20" name="Rectangle 19"/>
          <p:cNvSpPr/>
          <p:nvPr/>
        </p:nvSpPr>
        <p:spPr>
          <a:xfrm>
            <a:off x="7145621" y="1302711"/>
            <a:ext cx="1423788" cy="646331"/>
          </a:xfrm>
          <a:prstGeom prst="rect">
            <a:avLst/>
          </a:prstGeom>
        </p:spPr>
        <p:txBody>
          <a:bodyPr wrap="none">
            <a:spAutoFit/>
          </a:bodyPr>
          <a:lstStyle/>
          <a:p>
            <a:r>
              <a:rPr lang="en-US" dirty="0" smtClean="0">
                <a:solidFill>
                  <a:srgbClr val="FFFFCC"/>
                </a:solidFill>
              </a:rPr>
              <a:t>RHIC </a:t>
            </a:r>
          </a:p>
          <a:p>
            <a:r>
              <a:rPr lang="en-US" altLang="ja-JP" dirty="0" smtClean="0">
                <a:solidFill>
                  <a:srgbClr val="FFFFCC"/>
                </a:solidFill>
                <a:ea typeface="ＭＳ Ｐゴシック" pitchFamily="34" charset="-128"/>
                <a:sym typeface="Symbol" pitchFamily="18" charset="2"/>
              </a:rPr>
              <a:t></a:t>
            </a:r>
            <a:r>
              <a:rPr lang="en-US" altLang="ja-JP" dirty="0" smtClean="0">
                <a:solidFill>
                  <a:srgbClr val="FFFFCC"/>
                </a:solidFill>
                <a:ea typeface="ＭＳ Ｐゴシック" pitchFamily="34" charset="-128"/>
              </a:rPr>
              <a:t>s=62.4 </a:t>
            </a:r>
            <a:r>
              <a:rPr lang="en-US" altLang="ja-JP" dirty="0" err="1" smtClean="0">
                <a:solidFill>
                  <a:srgbClr val="FFFFCC"/>
                </a:solidFill>
                <a:ea typeface="ＭＳ Ｐゴシック" pitchFamily="34" charset="-128"/>
              </a:rPr>
              <a:t>GeV</a:t>
            </a:r>
            <a:r>
              <a:rPr lang="en-US" dirty="0" smtClean="0">
                <a:solidFill>
                  <a:srgbClr val="FFFFCC"/>
                </a:solidFill>
              </a:rPr>
              <a:t> </a:t>
            </a:r>
            <a:endParaRPr lang="en-US" dirty="0">
              <a:solidFill>
                <a:srgbClr val="FFFFCC"/>
              </a:solidFill>
            </a:endParaRPr>
          </a:p>
        </p:txBody>
      </p:sp>
      <p:grpSp>
        <p:nvGrpSpPr>
          <p:cNvPr id="2" name="Group 7"/>
          <p:cNvGrpSpPr>
            <a:grpSpLocks/>
          </p:cNvGrpSpPr>
          <p:nvPr/>
        </p:nvGrpSpPr>
        <p:grpSpPr bwMode="auto">
          <a:xfrm>
            <a:off x="47244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4"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dirty="0">
                    <a:solidFill>
                      <a:srgbClr val="FF3399"/>
                    </a:solidFill>
                    <a:ea typeface="ＭＳ Ｐゴシック" pitchFamily="34" charset="-128"/>
                  </a:rPr>
                  <a:t>right</a:t>
                </a:r>
              </a:p>
            </p:txBody>
          </p:sp>
        </p:grpSp>
      </p:grpSp>
      <p:pic>
        <p:nvPicPr>
          <p:cNvPr id="36" name="Picture 8" descr="BRAHMSlogo"/>
          <p:cNvPicPr>
            <a:picLocks noChangeAspect="1" noChangeArrowheads="1"/>
          </p:cNvPicPr>
          <p:nvPr/>
        </p:nvPicPr>
        <p:blipFill>
          <a:blip r:embed="rId6" cstate="print"/>
          <a:srcRect/>
          <a:stretch>
            <a:fillRect/>
          </a:stretch>
        </p:blipFill>
        <p:spPr bwMode="auto">
          <a:xfrm>
            <a:off x="8001000" y="1066800"/>
            <a:ext cx="990600" cy="530058"/>
          </a:xfrm>
          <a:prstGeom prst="rect">
            <a:avLst/>
          </a:prstGeom>
          <a:noFill/>
        </p:spPr>
      </p:pic>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44" name="Slide Number Placeholder 43"/>
          <p:cNvSpPr>
            <a:spLocks noGrp="1"/>
          </p:cNvSpPr>
          <p:nvPr>
            <p:ph type="sldNum" sz="quarter" idx="12"/>
          </p:nvPr>
        </p:nvSpPr>
        <p:spPr/>
        <p:txBody>
          <a:bodyPr/>
          <a:lstStyle/>
          <a:p>
            <a:fld id="{A2F42501-B949-4497-900A-85D7539E1911}" type="slidenum">
              <a:rPr lang="en-US" smtClean="0"/>
              <a:pPr/>
              <a:t>33</a:t>
            </a:fld>
            <a:endParaRPr lang="en-US"/>
          </a:p>
        </p:txBody>
      </p:sp>
      <p:sp>
        <p:nvSpPr>
          <p:cNvPr id="45" name="Rectangle 44"/>
          <p:cNvSpPr/>
          <p:nvPr/>
        </p:nvSpPr>
        <p:spPr>
          <a:xfrm>
            <a:off x="1066800" y="5029200"/>
            <a:ext cx="7162800" cy="1477328"/>
          </a:xfrm>
          <a:prstGeom prst="rect">
            <a:avLst/>
          </a:prstGeom>
          <a:solidFill>
            <a:srgbClr val="00FFFF"/>
          </a:solidFill>
          <a:ln>
            <a:solidFill>
              <a:schemeClr val="tx1"/>
            </a:solidFill>
          </a:ln>
        </p:spPr>
        <p:txBody>
          <a:bodyPr wrap="square">
            <a:spAutoFit/>
          </a:bodyPr>
          <a:lstStyle/>
          <a:p>
            <a:pPr algn="ctr"/>
            <a:r>
              <a:rPr lang="en-US" sz="3000" i="1" dirty="0" smtClean="0">
                <a:solidFill>
                  <a:schemeClr val="tx1"/>
                </a:solidFill>
                <a:latin typeface="Times New Roman" pitchFamily="18" charset="0"/>
                <a:cs typeface="Times New Roman" pitchFamily="18" charset="0"/>
              </a:rPr>
              <a:t>Effects persist to RHIC energies</a:t>
            </a:r>
          </a:p>
          <a:p>
            <a:pPr algn="ctr"/>
            <a:r>
              <a:rPr lang="en-US" sz="3000" i="1" dirty="0" smtClean="0">
                <a:solidFill>
                  <a:schemeClr val="tx1"/>
                </a:solidFill>
                <a:latin typeface="Times New Roman" pitchFamily="18" charset="0"/>
                <a:cs typeface="Times New Roman" pitchFamily="18" charset="0"/>
                <a:sym typeface="Wingdings" pitchFamily="2" charset="2"/>
              </a:rPr>
              <a:t> Can probe this </a:t>
            </a:r>
            <a:r>
              <a:rPr lang="en-US" sz="3000" i="1" dirty="0" smtClean="0">
                <a:solidFill>
                  <a:schemeClr val="tx1"/>
                </a:solidFill>
                <a:latin typeface="Times New Roman" pitchFamily="18" charset="0"/>
                <a:cs typeface="Times New Roman" pitchFamily="18" charset="0"/>
                <a:sym typeface="Wingdings" pitchFamily="2" charset="2"/>
              </a:rPr>
              <a:t>striking </a:t>
            </a:r>
            <a:r>
              <a:rPr lang="en-US" sz="3000" i="1" dirty="0" smtClean="0">
                <a:latin typeface="Times New Roman" pitchFamily="18" charset="0"/>
                <a:cs typeface="Times New Roman" pitchFamily="18" charset="0"/>
                <a:sym typeface="Wingdings" pitchFamily="2" charset="2"/>
              </a:rPr>
              <a:t>spin-momentum correlation</a:t>
            </a:r>
            <a:r>
              <a:rPr lang="en-US" sz="3000" i="1" dirty="0" smtClean="0">
                <a:solidFill>
                  <a:schemeClr val="tx1"/>
                </a:solidFill>
                <a:latin typeface="Times New Roman" pitchFamily="18" charset="0"/>
                <a:cs typeface="Times New Roman" pitchFamily="18" charset="0"/>
                <a:sym typeface="Wingdings" pitchFamily="2" charset="2"/>
              </a:rPr>
              <a:t> </a:t>
            </a:r>
            <a:r>
              <a:rPr lang="en-US" sz="3000" i="1" dirty="0" smtClean="0">
                <a:solidFill>
                  <a:schemeClr val="tx1"/>
                </a:solidFill>
                <a:latin typeface="Times New Roman" pitchFamily="18" charset="0"/>
                <a:cs typeface="Times New Roman" pitchFamily="18" charset="0"/>
                <a:sym typeface="Wingdings" pitchFamily="2" charset="2"/>
              </a:rPr>
              <a:t>in a </a:t>
            </a:r>
            <a:r>
              <a:rPr lang="en-US" sz="3000" b="1" i="1" dirty="0" smtClean="0">
                <a:solidFill>
                  <a:schemeClr val="tx1"/>
                </a:solidFill>
                <a:latin typeface="Times New Roman" pitchFamily="18" charset="0"/>
                <a:cs typeface="Times New Roman" pitchFamily="18" charset="0"/>
                <a:sym typeface="Wingdings" pitchFamily="2" charset="2"/>
              </a:rPr>
              <a:t>calculable regime</a:t>
            </a:r>
            <a:r>
              <a:rPr lang="en-US" sz="3000" i="1" dirty="0" smtClean="0">
                <a:solidFill>
                  <a:schemeClr val="tx1"/>
                </a:solidFill>
                <a:latin typeface="Times New Roman" pitchFamily="18" charset="0"/>
                <a:cs typeface="Times New Roman" pitchFamily="18" charset="0"/>
                <a:sym typeface="Wingdings" pitchFamily="2" charset="2"/>
              </a:rPr>
              <a:t>!</a:t>
            </a:r>
            <a:endParaRPr lang="en-US" sz="3000"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1000" fill="hold"/>
                                        <p:tgtEl>
                                          <p:spTgt spid="45"/>
                                        </p:tgtEl>
                                        <p:attrNameLst>
                                          <p:attrName>ppt_x</p:attrName>
                                        </p:attrNameLst>
                                      </p:cBhvr>
                                      <p:tavLst>
                                        <p:tav tm="0">
                                          <p:val>
                                            <p:strVal val="#ppt_x"/>
                                          </p:val>
                                        </p:tav>
                                        <p:tav tm="100000">
                                          <p:val>
                                            <p:strVal val="#ppt_x"/>
                                          </p:val>
                                        </p:tav>
                                      </p:tavLst>
                                    </p:anim>
                                    <p:anim calcmode="lin" valueType="num">
                                      <p:cBhvr additive="base">
                                        <p:cTn id="13"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normAutofit fontScale="90000"/>
          </a:bodyPr>
          <a:lstStyle/>
          <a:p>
            <a:r>
              <a:rPr lang="en-US" sz="4000" dirty="0" smtClean="0"/>
              <a:t>High-</a:t>
            </a:r>
            <a:r>
              <a:rPr lang="en-US" sz="4000" dirty="0" err="1" smtClean="0"/>
              <a:t>x</a:t>
            </a:r>
            <a:r>
              <a:rPr lang="en-US" sz="4000" baseline="-25000" dirty="0" err="1" smtClean="0"/>
              <a:t>F</a:t>
            </a:r>
            <a:r>
              <a:rPr lang="en-US" sz="4000" dirty="0" smtClean="0"/>
              <a:t> asymmetries, </a:t>
            </a:r>
            <a:br>
              <a:rPr lang="en-US" sz="4000" dirty="0" smtClean="0"/>
            </a:br>
            <a:r>
              <a:rPr lang="en-US" sz="4000" dirty="0" smtClean="0"/>
              <a:t>but not valence quarks??</a:t>
            </a:r>
            <a:endParaRPr lang="en-US" sz="4000" dirty="0"/>
          </a:p>
        </p:txBody>
      </p:sp>
      <p:sp>
        <p:nvSpPr>
          <p:cNvPr id="37" name="Footer Placeholder 2"/>
          <p:cNvSpPr>
            <a:spLocks noGrp="1"/>
          </p:cNvSpPr>
          <p:nvPr>
            <p:ph type="ftr" sz="quarter" idx="11"/>
          </p:nvPr>
        </p:nvSpPr>
        <p:spPr/>
        <p:txBody>
          <a:bodyPr/>
          <a:lstStyle/>
          <a:p>
            <a:r>
              <a:rPr lang="en-US" smtClean="0"/>
              <a:t>C. Aidala, UMich, February 13, 2012</a:t>
            </a:r>
            <a:endParaRPr lang="en-US"/>
          </a:p>
        </p:txBody>
      </p:sp>
      <p:sp>
        <p:nvSpPr>
          <p:cNvPr id="40" name="Slide Number Placeholder 39"/>
          <p:cNvSpPr>
            <a:spLocks noGrp="1"/>
          </p:cNvSpPr>
          <p:nvPr>
            <p:ph type="sldNum" sz="quarter" idx="12"/>
          </p:nvPr>
        </p:nvSpPr>
        <p:spPr/>
        <p:txBody>
          <a:bodyPr/>
          <a:lstStyle/>
          <a:p>
            <a:fld id="{83F159FB-7DEB-45DF-BF94-DE0F7425313E}" type="slidenum">
              <a:rPr lang="en-US" smtClean="0"/>
              <a:pPr/>
              <a:t>34</a:t>
            </a:fld>
            <a:endParaRPr lang="en-US"/>
          </a:p>
        </p:txBody>
      </p:sp>
      <p:pic>
        <p:nvPicPr>
          <p:cNvPr id="1457158" name="Picture 6" descr="k_feng"/>
          <p:cNvPicPr>
            <a:picLocks noChangeAspect="1" noChangeArrowheads="1"/>
          </p:cNvPicPr>
          <p:nvPr/>
        </p:nvPicPr>
        <p:blipFill>
          <a:blip r:embed="rId4" cstate="print"/>
          <a:srcRect/>
          <a:stretch>
            <a:fillRect/>
          </a:stretch>
        </p:blipFill>
        <p:spPr bwMode="auto">
          <a:xfrm>
            <a:off x="304800" y="1723684"/>
            <a:ext cx="3886200" cy="2619716"/>
          </a:xfrm>
          <a:prstGeom prst="rect">
            <a:avLst/>
          </a:prstGeom>
          <a:noFill/>
        </p:spPr>
      </p:pic>
      <p:pic>
        <p:nvPicPr>
          <p:cNvPr id="1457159" name="Picture 7" descr="p"/>
          <p:cNvPicPr>
            <a:picLocks noChangeAspect="1" noChangeArrowheads="1"/>
          </p:cNvPicPr>
          <p:nvPr/>
        </p:nvPicPr>
        <p:blipFill>
          <a:blip r:embed="rId5" cstate="print"/>
          <a:srcRect/>
          <a:stretch>
            <a:fillRect/>
          </a:stretch>
        </p:blipFill>
        <p:spPr bwMode="auto">
          <a:xfrm>
            <a:off x="4953000" y="1723684"/>
            <a:ext cx="3886200" cy="2619716"/>
          </a:xfrm>
          <a:prstGeom prst="rect">
            <a:avLst/>
          </a:prstGeom>
          <a:noFill/>
        </p:spPr>
      </p:pic>
      <p:pic>
        <p:nvPicPr>
          <p:cNvPr id="1457160" name="Picture 8" descr="BRAHMSlogo"/>
          <p:cNvPicPr>
            <a:picLocks noChangeAspect="1" noChangeArrowheads="1"/>
          </p:cNvPicPr>
          <p:nvPr/>
        </p:nvPicPr>
        <p:blipFill>
          <a:blip r:embed="rId6" cstate="print"/>
          <a:srcRect/>
          <a:stretch>
            <a:fillRect/>
          </a:stretch>
        </p:blipFill>
        <p:spPr bwMode="auto">
          <a:xfrm>
            <a:off x="381000" y="838200"/>
            <a:ext cx="1447800" cy="774700"/>
          </a:xfrm>
          <a:prstGeom prst="rect">
            <a:avLst/>
          </a:prstGeom>
          <a:noFill/>
        </p:spPr>
      </p:pic>
      <p:sp>
        <p:nvSpPr>
          <p:cNvPr id="1457162" name="Text Box 10"/>
          <p:cNvSpPr txBox="1">
            <a:spLocks noChangeArrowheads="1"/>
          </p:cNvSpPr>
          <p:nvPr/>
        </p:nvSpPr>
        <p:spPr bwMode="auto">
          <a:xfrm>
            <a:off x="1103313" y="2093912"/>
            <a:ext cx="496887" cy="649288"/>
          </a:xfrm>
          <a:prstGeom prst="rect">
            <a:avLst/>
          </a:prstGeom>
          <a:noFill/>
          <a:ln w="9525">
            <a:noFill/>
            <a:miter lim="800000"/>
            <a:headEnd/>
            <a:tailEnd/>
          </a:ln>
          <a:effectLst/>
        </p:spPr>
        <p:txBody>
          <a:bodyPr wrap="square">
            <a:spAutoFit/>
          </a:bodyPr>
          <a:lstStyle/>
          <a:p>
            <a:r>
              <a:rPr lang="en-US" sz="3600" dirty="0">
                <a:solidFill>
                  <a:schemeClr val="tx1"/>
                </a:solidFill>
              </a:rPr>
              <a:t>K</a:t>
            </a:r>
          </a:p>
        </p:txBody>
      </p:sp>
      <p:sp>
        <p:nvSpPr>
          <p:cNvPr id="1457163" name="Text Box 11"/>
          <p:cNvSpPr txBox="1">
            <a:spLocks noChangeArrowheads="1"/>
          </p:cNvSpPr>
          <p:nvPr/>
        </p:nvSpPr>
        <p:spPr bwMode="auto">
          <a:xfrm>
            <a:off x="5759450" y="1981200"/>
            <a:ext cx="412750" cy="641350"/>
          </a:xfrm>
          <a:prstGeom prst="rect">
            <a:avLst/>
          </a:prstGeom>
          <a:noFill/>
          <a:ln w="9525">
            <a:noFill/>
            <a:miter lim="800000"/>
            <a:headEnd/>
            <a:tailEnd/>
          </a:ln>
          <a:effectLst/>
        </p:spPr>
        <p:txBody>
          <a:bodyPr wrap="none">
            <a:spAutoFit/>
          </a:bodyPr>
          <a:lstStyle/>
          <a:p>
            <a:r>
              <a:rPr lang="en-US" sz="3600" dirty="0">
                <a:solidFill>
                  <a:schemeClr val="tx1"/>
                </a:solidFill>
              </a:rPr>
              <a:t>p</a:t>
            </a:r>
          </a:p>
        </p:txBody>
      </p:sp>
      <p:sp>
        <p:nvSpPr>
          <p:cNvPr id="1457165" name="Text Box 13"/>
          <p:cNvSpPr txBox="1">
            <a:spLocks noChangeArrowheads="1"/>
          </p:cNvSpPr>
          <p:nvPr/>
        </p:nvSpPr>
        <p:spPr bwMode="auto">
          <a:xfrm>
            <a:off x="957263" y="3516868"/>
            <a:ext cx="1100137" cy="369332"/>
          </a:xfrm>
          <a:prstGeom prst="rect">
            <a:avLst/>
          </a:prstGeom>
          <a:noFill/>
          <a:ln w="9525">
            <a:noFill/>
            <a:miter lim="800000"/>
            <a:headEnd/>
            <a:tailEnd/>
          </a:ln>
          <a:effectLst/>
        </p:spPr>
        <p:txBody>
          <a:bodyPr wrap="square">
            <a:spAutoFit/>
          </a:bodyPr>
          <a:lstStyle/>
          <a:p>
            <a:r>
              <a:rPr lang="en-US" dirty="0">
                <a:solidFill>
                  <a:schemeClr val="tx1"/>
                </a:solidFill>
              </a:rPr>
              <a:t>200 </a:t>
            </a:r>
            <a:r>
              <a:rPr lang="en-US" dirty="0" err="1">
                <a:solidFill>
                  <a:schemeClr val="tx1"/>
                </a:solidFill>
              </a:rPr>
              <a:t>GeV</a:t>
            </a:r>
            <a:endParaRPr lang="en-US" dirty="0">
              <a:solidFill>
                <a:schemeClr val="tx1"/>
              </a:solidFill>
            </a:endParaRPr>
          </a:p>
        </p:txBody>
      </p:sp>
      <p:sp>
        <p:nvSpPr>
          <p:cNvPr id="1457166" name="Text Box 14"/>
          <p:cNvSpPr txBox="1">
            <a:spLocks noChangeArrowheads="1"/>
          </p:cNvSpPr>
          <p:nvPr/>
        </p:nvSpPr>
        <p:spPr bwMode="auto">
          <a:xfrm>
            <a:off x="5638800" y="3516868"/>
            <a:ext cx="1066800" cy="369332"/>
          </a:xfrm>
          <a:prstGeom prst="rect">
            <a:avLst/>
          </a:prstGeom>
          <a:noFill/>
          <a:ln w="9525">
            <a:noFill/>
            <a:miter lim="800000"/>
            <a:headEnd/>
            <a:tailEnd/>
          </a:ln>
          <a:effectLst/>
        </p:spPr>
        <p:txBody>
          <a:bodyPr wrap="square">
            <a:spAutoFit/>
          </a:bodyPr>
          <a:lstStyle/>
          <a:p>
            <a:r>
              <a:rPr lang="en-US" dirty="0">
                <a:solidFill>
                  <a:schemeClr val="tx1"/>
                </a:solidFill>
              </a:rPr>
              <a:t>200 </a:t>
            </a:r>
            <a:r>
              <a:rPr lang="en-US" dirty="0" err="1">
                <a:solidFill>
                  <a:schemeClr val="tx1"/>
                </a:solidFill>
              </a:rPr>
              <a:t>GeV</a:t>
            </a:r>
            <a:endParaRPr lang="en-US" dirty="0">
              <a:solidFill>
                <a:schemeClr val="tx1"/>
              </a:solidFill>
            </a:endParaRPr>
          </a:p>
        </p:txBody>
      </p:sp>
      <p:sp>
        <p:nvSpPr>
          <p:cNvPr id="1457185" name="Text Box 33"/>
          <p:cNvSpPr txBox="1">
            <a:spLocks noChangeArrowheads="1"/>
          </p:cNvSpPr>
          <p:nvPr/>
        </p:nvSpPr>
        <p:spPr bwMode="auto">
          <a:xfrm>
            <a:off x="4953000" y="4338935"/>
            <a:ext cx="3962400" cy="461665"/>
          </a:xfrm>
          <a:prstGeom prst="rect">
            <a:avLst/>
          </a:prstGeom>
          <a:noFill/>
          <a:ln w="9525">
            <a:noFill/>
            <a:miter lim="800000"/>
            <a:headEnd/>
            <a:tailEnd/>
          </a:ln>
          <a:effectLst/>
        </p:spPr>
        <p:txBody>
          <a:bodyPr wrap="square">
            <a:spAutoFit/>
          </a:bodyPr>
          <a:lstStyle/>
          <a:p>
            <a:r>
              <a:rPr lang="en-US" sz="2400" dirty="0">
                <a:solidFill>
                  <a:srgbClr val="FFFFCC"/>
                </a:solidFill>
                <a:latin typeface="Times New Roman" pitchFamily="18" charset="0"/>
                <a:cs typeface="Times New Roman" pitchFamily="18" charset="0"/>
              </a:rPr>
              <a:t>Large </a:t>
            </a:r>
            <a:r>
              <a:rPr lang="en-US" sz="2400" dirty="0" smtClean="0">
                <a:solidFill>
                  <a:srgbClr val="FFFFCC"/>
                </a:solidFill>
                <a:latin typeface="Times New Roman" pitchFamily="18" charset="0"/>
                <a:cs typeface="Times New Roman" pitchFamily="18" charset="0"/>
              </a:rPr>
              <a:t>antiproton asymmetry?! </a:t>
            </a:r>
          </a:p>
        </p:txBody>
      </p:sp>
      <p:sp>
        <p:nvSpPr>
          <p:cNvPr id="38" name="Text Box 34"/>
          <p:cNvSpPr txBox="1">
            <a:spLocks noChangeArrowheads="1"/>
          </p:cNvSpPr>
          <p:nvPr/>
        </p:nvSpPr>
        <p:spPr bwMode="auto">
          <a:xfrm>
            <a:off x="838200" y="4902896"/>
            <a:ext cx="7315200" cy="144655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Pattern of </a:t>
            </a:r>
            <a:r>
              <a:rPr lang="en-US" sz="2200" dirty="0" err="1" smtClean="0">
                <a:solidFill>
                  <a:schemeClr val="tx1"/>
                </a:solidFill>
                <a:latin typeface="Times New Roman" pitchFamily="18" charset="0"/>
                <a:cs typeface="Times New Roman" pitchFamily="18" charset="0"/>
              </a:rPr>
              <a:t>pion</a:t>
            </a:r>
            <a:r>
              <a:rPr lang="en-US" sz="2200" dirty="0" smtClean="0">
                <a:solidFill>
                  <a:schemeClr val="tx1"/>
                </a:solidFill>
                <a:latin typeface="Times New Roman" pitchFamily="18" charset="0"/>
                <a:cs typeface="Times New Roman" pitchFamily="18" charset="0"/>
              </a:rPr>
              <a:t> species asymmetries in the forward direction</a:t>
            </a:r>
          </a:p>
          <a:p>
            <a:pPr algn="ctr"/>
            <a:r>
              <a:rPr lang="en-US" sz="2200" dirty="0" smtClean="0">
                <a:solidFill>
                  <a:schemeClr val="tx1"/>
                </a:solidFill>
                <a:latin typeface="Times New Roman" pitchFamily="18" charset="0"/>
                <a:cs typeface="Times New Roman" pitchFamily="18" charset="0"/>
                <a:sym typeface="Wingdings" pitchFamily="2" charset="2"/>
              </a:rPr>
              <a:t> valence quark effect.</a:t>
            </a:r>
          </a:p>
          <a:p>
            <a:pPr algn="ctr"/>
            <a:r>
              <a:rPr lang="en-US" sz="2200" dirty="0" smtClean="0">
                <a:solidFill>
                  <a:schemeClr val="tx1"/>
                </a:solidFill>
                <a:latin typeface="Times New Roman" pitchFamily="18" charset="0"/>
                <a:cs typeface="Times New Roman" pitchFamily="18" charset="0"/>
                <a:sym typeface="Wingdings" pitchFamily="2" charset="2"/>
              </a:rPr>
              <a:t>But this conclusion confounded by </a:t>
            </a:r>
            <a:r>
              <a:rPr lang="en-US" sz="2200" dirty="0" err="1" smtClean="0">
                <a:solidFill>
                  <a:schemeClr val="tx1"/>
                </a:solidFill>
                <a:latin typeface="Times New Roman" pitchFamily="18" charset="0"/>
                <a:cs typeface="Times New Roman" pitchFamily="18" charset="0"/>
                <a:sym typeface="Wingdings" pitchFamily="2" charset="2"/>
              </a:rPr>
              <a:t>kaon</a:t>
            </a:r>
            <a:r>
              <a:rPr lang="en-US" sz="2200" dirty="0" smtClean="0">
                <a:solidFill>
                  <a:schemeClr val="tx1"/>
                </a:solidFill>
                <a:latin typeface="Times New Roman" pitchFamily="18" charset="0"/>
                <a:cs typeface="Times New Roman" pitchFamily="18" charset="0"/>
                <a:sym typeface="Wingdings" pitchFamily="2" charset="2"/>
              </a:rPr>
              <a:t> and antiproton asymmetries from RHIC!</a:t>
            </a:r>
            <a:endParaRPr lang="en-US" sz="2200" dirty="0">
              <a:solidFill>
                <a:schemeClr val="tx1"/>
              </a:solidFill>
              <a:latin typeface="Times New Roman" pitchFamily="18" charset="0"/>
              <a:cs typeface="Times New Roman" pitchFamily="18" charset="0"/>
            </a:endParaRPr>
          </a:p>
        </p:txBody>
      </p:sp>
      <p:graphicFrame>
        <p:nvGraphicFramePr>
          <p:cNvPr id="30" name="Object 29"/>
          <p:cNvGraphicFramePr>
            <a:graphicFrameLocks noChangeAspect="1"/>
          </p:cNvGraphicFramePr>
          <p:nvPr/>
        </p:nvGraphicFramePr>
        <p:xfrm>
          <a:off x="2319867" y="3049700"/>
          <a:ext cx="804333" cy="762000"/>
        </p:xfrm>
        <a:graphic>
          <a:graphicData uri="http://schemas.openxmlformats.org/presentationml/2006/ole">
            <p:oleObj spid="_x0000_s242689" name="Equation" r:id="rId7" imgW="482400" imgH="457200" progId="Equation.3">
              <p:embed/>
            </p:oleObj>
          </a:graphicData>
        </a:graphic>
      </p:graphicFrame>
      <p:graphicFrame>
        <p:nvGraphicFramePr>
          <p:cNvPr id="242693" name="Object 5"/>
          <p:cNvGraphicFramePr>
            <a:graphicFrameLocks noChangeAspect="1"/>
          </p:cNvGraphicFramePr>
          <p:nvPr/>
        </p:nvGraphicFramePr>
        <p:xfrm>
          <a:off x="7315200" y="762000"/>
          <a:ext cx="1634199" cy="838200"/>
        </p:xfrm>
        <a:graphic>
          <a:graphicData uri="http://schemas.openxmlformats.org/presentationml/2006/ole">
            <p:oleObj spid="_x0000_s242693" name="Equation" r:id="rId8" imgW="990360" imgH="507960" progId="Equation.3">
              <p:embed/>
            </p:oleObj>
          </a:graphicData>
        </a:graphic>
      </p:graphicFrame>
      <p:sp>
        <p:nvSpPr>
          <p:cNvPr id="17" name="Text Box 33"/>
          <p:cNvSpPr txBox="1">
            <a:spLocks noChangeArrowheads="1"/>
          </p:cNvSpPr>
          <p:nvPr/>
        </p:nvSpPr>
        <p:spPr bwMode="auto">
          <a:xfrm>
            <a:off x="76200" y="4343400"/>
            <a:ext cx="4495800" cy="461665"/>
          </a:xfrm>
          <a:prstGeom prst="rect">
            <a:avLst/>
          </a:prstGeom>
          <a:noFill/>
          <a:ln w="9525">
            <a:noFill/>
            <a:miter lim="800000"/>
            <a:headEnd/>
            <a:tailEnd/>
          </a:ln>
          <a:effectLst/>
        </p:spPr>
        <p:txBody>
          <a:bodyPr wrap="square">
            <a:spAutoFit/>
          </a:bodyPr>
          <a:lstStyle/>
          <a:p>
            <a:r>
              <a:rPr lang="en-US" sz="2400" dirty="0" smtClean="0">
                <a:solidFill>
                  <a:srgbClr val="FFFFCC"/>
                </a:solidFill>
                <a:latin typeface="Times New Roman" pitchFamily="18" charset="0"/>
                <a:cs typeface="Times New Roman" pitchFamily="18" charset="0"/>
              </a:rPr>
              <a:t>Negative </a:t>
            </a:r>
            <a:r>
              <a:rPr lang="en-US" sz="2400" dirty="0" err="1" smtClean="0">
                <a:solidFill>
                  <a:srgbClr val="FFFFCC"/>
                </a:solidFill>
                <a:latin typeface="Times New Roman" pitchFamily="18" charset="0"/>
                <a:cs typeface="Times New Roman" pitchFamily="18" charset="0"/>
              </a:rPr>
              <a:t>kaons</a:t>
            </a:r>
            <a:r>
              <a:rPr lang="en-US" sz="2400" dirty="0" smtClean="0">
                <a:solidFill>
                  <a:srgbClr val="FFFFCC"/>
                </a:solidFill>
                <a:latin typeface="Times New Roman" pitchFamily="18" charset="0"/>
                <a:cs typeface="Times New Roman" pitchFamily="18" charset="0"/>
              </a:rPr>
              <a:t> same as positive?? </a:t>
            </a:r>
          </a:p>
        </p:txBody>
      </p:sp>
      <p:sp>
        <p:nvSpPr>
          <p:cNvPr id="18" name="Rectangle 17"/>
          <p:cNvSpPr/>
          <p:nvPr/>
        </p:nvSpPr>
        <p:spPr>
          <a:xfrm>
            <a:off x="2286000" y="3429000"/>
            <a:ext cx="838200" cy="457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0152742">
            <a:off x="6160633" y="2305589"/>
            <a:ext cx="1548234" cy="6096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3811242" y="1565275"/>
            <a:ext cx="4951758" cy="4911725"/>
            <a:chOff x="96" y="960"/>
            <a:chExt cx="3216" cy="3190"/>
          </a:xfrm>
        </p:grpSpPr>
        <p:pic>
          <p:nvPicPr>
            <p:cNvPr id="137232" name="Picture 16"/>
            <p:cNvPicPr>
              <a:picLocks noChangeAspect="1" noChangeArrowheads="1"/>
            </p:cNvPicPr>
            <p:nvPr/>
          </p:nvPicPr>
          <p:blipFill>
            <a:blip r:embed="rId4" cstate="print"/>
            <a:srcRect/>
            <a:stretch>
              <a:fillRect/>
            </a:stretch>
          </p:blipFill>
          <p:spPr bwMode="auto">
            <a:xfrm>
              <a:off x="96" y="960"/>
              <a:ext cx="3216" cy="3190"/>
            </a:xfrm>
            <a:prstGeom prst="rect">
              <a:avLst/>
            </a:prstGeom>
            <a:noFill/>
            <a:ln w="9525">
              <a:noFill/>
              <a:miter lim="800000"/>
              <a:headEnd/>
              <a:tailEnd/>
            </a:ln>
            <a:effectLst/>
          </p:spPr>
        </p:pic>
        <p:sp>
          <p:nvSpPr>
            <p:cNvPr id="137233" name="Rectangle 17"/>
            <p:cNvSpPr>
              <a:spLocks noChangeAspect="1" noChangeArrowheads="1"/>
            </p:cNvSpPr>
            <p:nvPr/>
          </p:nvSpPr>
          <p:spPr bwMode="auto">
            <a:xfrm>
              <a:off x="1980" y="2730"/>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4" name="Rectangle 18"/>
            <p:cNvSpPr>
              <a:spLocks noChangeAspect="1" noChangeArrowheads="1"/>
            </p:cNvSpPr>
            <p:nvPr/>
          </p:nvSpPr>
          <p:spPr bwMode="auto">
            <a:xfrm>
              <a:off x="1980" y="3265"/>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sp>
          <p:nvSpPr>
            <p:cNvPr id="137235" name="Rectangle 19"/>
            <p:cNvSpPr>
              <a:spLocks noChangeAspect="1" noChangeArrowheads="1"/>
            </p:cNvSpPr>
            <p:nvPr/>
          </p:nvSpPr>
          <p:spPr bwMode="auto">
            <a:xfrm>
              <a:off x="1980" y="2598"/>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6" name="Rectangle 20"/>
            <p:cNvSpPr>
              <a:spLocks noChangeAspect="1" noChangeArrowheads="1"/>
            </p:cNvSpPr>
            <p:nvPr/>
          </p:nvSpPr>
          <p:spPr bwMode="auto">
            <a:xfrm>
              <a:off x="1980" y="3313"/>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grpSp>
      <p:sp>
        <p:nvSpPr>
          <p:cNvPr id="137218" name="Rectangle 2"/>
          <p:cNvSpPr>
            <a:spLocks noGrp="1" noChangeArrowheads="1"/>
          </p:cNvSpPr>
          <p:nvPr>
            <p:ph type="title"/>
          </p:nvPr>
        </p:nvSpPr>
        <p:spPr bwMode="auto">
          <a:xfrm>
            <a:off x="457200" y="1524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sz="3600" dirty="0" smtClean="0"/>
              <a:t>Another surprise: Transverse single-spin asymmetry in </a:t>
            </a:r>
            <a:r>
              <a:rPr lang="en-US" sz="3600" dirty="0" smtClean="0">
                <a:latin typeface="Symbol" pitchFamily="18" charset="2"/>
              </a:rPr>
              <a:t>h</a:t>
            </a:r>
            <a:r>
              <a:rPr lang="en-US" sz="3600" dirty="0" smtClean="0"/>
              <a:t> meson production</a:t>
            </a:r>
            <a:endParaRPr lang="en-US" sz="3600" dirty="0"/>
          </a:p>
        </p:txBody>
      </p:sp>
      <p:grpSp>
        <p:nvGrpSpPr>
          <p:cNvPr id="3" name="Group 11"/>
          <p:cNvGrpSpPr>
            <a:grpSpLocks/>
          </p:cNvGrpSpPr>
          <p:nvPr/>
        </p:nvGrpSpPr>
        <p:grpSpPr bwMode="auto">
          <a:xfrm>
            <a:off x="4648200" y="28956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a:solidFill>
                    <a:srgbClr val="1C0E81"/>
                  </a:solidFill>
                  <a:effectLst>
                    <a:outerShdw blurRad="38100" dist="38100" dir="2700000" algn="tl">
                      <a:srgbClr val="FFFFFF"/>
                    </a:outerShdw>
                  </a:effectLst>
                  <a:latin typeface="" charset="0"/>
                  <a:cs typeface="ＭＳ Ｐゴシック" pitchFamily="34" charset="-128"/>
                </a:rPr>
                <a:t>STAR</a:t>
              </a:r>
            </a:p>
          </p:txBody>
        </p:sp>
      </p:grpSp>
      <p:graphicFrame>
        <p:nvGraphicFramePr>
          <p:cNvPr id="23" name="Object 22"/>
          <p:cNvGraphicFramePr>
            <a:graphicFrameLocks noChangeAspect="1"/>
          </p:cNvGraphicFramePr>
          <p:nvPr/>
        </p:nvGraphicFramePr>
        <p:xfrm>
          <a:off x="182479" y="1962090"/>
          <a:ext cx="3551321" cy="838200"/>
        </p:xfrm>
        <a:graphic>
          <a:graphicData uri="http://schemas.openxmlformats.org/presentationml/2006/ole">
            <p:oleObj spid="_x0000_s188421" name="Equation" r:id="rId5" imgW="2044440" imgH="482400" progId="Equation.3">
              <p:embed/>
            </p:oleObj>
          </a:graphicData>
        </a:graphic>
      </p:graphicFrame>
      <p:sp>
        <p:nvSpPr>
          <p:cNvPr id="24" name="TextBox 23"/>
          <p:cNvSpPr txBox="1"/>
          <p:nvPr/>
        </p:nvSpPr>
        <p:spPr>
          <a:xfrm>
            <a:off x="149642" y="2876490"/>
            <a:ext cx="3123163" cy="400110"/>
          </a:xfrm>
          <a:prstGeom prst="rect">
            <a:avLst/>
          </a:prstGeom>
          <a:noFill/>
        </p:spPr>
        <p:txBody>
          <a:bodyPr wrap="none" rtlCol="0">
            <a:spAutoFit/>
          </a:bodyPr>
          <a:lstStyle/>
          <a:p>
            <a:r>
              <a:rPr lang="en-US" sz="2000" dirty="0" smtClean="0">
                <a:solidFill>
                  <a:srgbClr val="FFFFCC"/>
                </a:solidFill>
                <a:latin typeface="Times New Roman" pitchFamily="18" charset="0"/>
                <a:cs typeface="Times New Roman" pitchFamily="18" charset="0"/>
              </a:rPr>
              <a:t>Larger than the neutral </a:t>
            </a:r>
            <a:r>
              <a:rPr lang="en-US" sz="2000" dirty="0" err="1" smtClean="0">
                <a:solidFill>
                  <a:srgbClr val="FFFFCC"/>
                </a:solidFill>
                <a:latin typeface="Times New Roman" pitchFamily="18" charset="0"/>
                <a:cs typeface="Times New Roman" pitchFamily="18" charset="0"/>
              </a:rPr>
              <a:t>pion</a:t>
            </a:r>
            <a:r>
              <a:rPr lang="en-US" sz="2000" dirty="0" smtClean="0">
                <a:solidFill>
                  <a:srgbClr val="FFFFCC"/>
                </a:solidFill>
                <a:latin typeface="Times New Roman" pitchFamily="18" charset="0"/>
                <a:cs typeface="Times New Roman" pitchFamily="18" charset="0"/>
              </a:rPr>
              <a:t>!</a:t>
            </a:r>
            <a:endParaRPr lang="en-US" sz="2000" dirty="0">
              <a:solidFill>
                <a:srgbClr val="FFFFCC"/>
              </a:solidFill>
              <a:latin typeface="Times New Roman" pitchFamily="18" charset="0"/>
              <a:cs typeface="Times New Roman" pitchFamily="18" charset="0"/>
            </a:endParaRPr>
          </a:p>
        </p:txBody>
      </p:sp>
      <p:graphicFrame>
        <p:nvGraphicFramePr>
          <p:cNvPr id="1894410" name="Object 10"/>
          <p:cNvGraphicFramePr>
            <a:graphicFrameLocks noChangeAspect="1"/>
          </p:cNvGraphicFramePr>
          <p:nvPr/>
        </p:nvGraphicFramePr>
        <p:xfrm>
          <a:off x="914400" y="3352800"/>
          <a:ext cx="1935162" cy="1506537"/>
        </p:xfrm>
        <a:graphic>
          <a:graphicData uri="http://schemas.openxmlformats.org/presentationml/2006/ole">
            <p:oleObj spid="_x0000_s188422" name="Equation" r:id="rId6" imgW="1143000" imgH="888840" progId="Equation.3">
              <p:embed/>
            </p:oleObj>
          </a:graphicData>
        </a:graphic>
      </p:graphicFrame>
      <p:sp>
        <p:nvSpPr>
          <p:cNvPr id="22" name="Footer Placeholder 21"/>
          <p:cNvSpPr>
            <a:spLocks noGrp="1"/>
          </p:cNvSpPr>
          <p:nvPr>
            <p:ph type="ftr" sz="quarter" idx="11"/>
          </p:nvPr>
        </p:nvSpPr>
        <p:spPr/>
        <p:txBody>
          <a:bodyPr/>
          <a:lstStyle/>
          <a:p>
            <a:r>
              <a:rPr lang="en-US" smtClean="0"/>
              <a:t>C. Aidala, UMich, February 13, 2012</a:t>
            </a:r>
            <a:endParaRPr lang="en-US"/>
          </a:p>
        </p:txBody>
      </p:sp>
      <p:sp>
        <p:nvSpPr>
          <p:cNvPr id="25" name="Slide Number Placeholder 24"/>
          <p:cNvSpPr>
            <a:spLocks noGrp="1"/>
          </p:cNvSpPr>
          <p:nvPr>
            <p:ph type="sldNum" sz="quarter" idx="12"/>
          </p:nvPr>
        </p:nvSpPr>
        <p:spPr/>
        <p:txBody>
          <a:bodyPr/>
          <a:lstStyle/>
          <a:p>
            <a:fld id="{CC80A51C-0834-4D37-9F6C-E61A03BDE5A5}" type="slidenum">
              <a:rPr lang="en-US" smtClean="0"/>
              <a:pPr/>
              <a:t>35</a:t>
            </a:fld>
            <a:endParaRPr lang="en-US"/>
          </a:p>
        </p:txBody>
      </p:sp>
      <p:pic>
        <p:nvPicPr>
          <p:cNvPr id="1894411" name="Picture 11"/>
          <p:cNvPicPr>
            <a:picLocks noChangeAspect="1" noChangeArrowheads="1"/>
          </p:cNvPicPr>
          <p:nvPr/>
        </p:nvPicPr>
        <p:blipFill>
          <a:blip r:embed="rId7" cstate="print"/>
          <a:srcRect/>
          <a:stretch>
            <a:fillRect/>
          </a:stretch>
        </p:blipFill>
        <p:spPr bwMode="auto">
          <a:xfrm>
            <a:off x="3810000" y="1600200"/>
            <a:ext cx="4905604" cy="4800600"/>
          </a:xfrm>
          <a:prstGeom prst="rect">
            <a:avLst/>
          </a:prstGeom>
          <a:noFill/>
          <a:ln w="9525">
            <a:noFill/>
            <a:miter lim="800000"/>
            <a:headEnd/>
            <a:tailEnd/>
          </a:ln>
        </p:spPr>
      </p:pic>
      <p:sp>
        <p:nvSpPr>
          <p:cNvPr id="20" name="TextBox 19"/>
          <p:cNvSpPr txBox="1"/>
          <p:nvPr/>
        </p:nvSpPr>
        <p:spPr>
          <a:xfrm>
            <a:off x="609600" y="4953000"/>
            <a:ext cx="2895600" cy="1200329"/>
          </a:xfrm>
          <a:prstGeom prst="rect">
            <a:avLst/>
          </a:prstGeom>
          <a:noFill/>
        </p:spPr>
        <p:txBody>
          <a:bodyPr wrap="square" rtlCol="0">
            <a:spAutoFit/>
          </a:bodyPr>
          <a:lstStyle/>
          <a:p>
            <a:r>
              <a:rPr lang="en-US" sz="2400" dirty="0" smtClean="0">
                <a:solidFill>
                  <a:srgbClr val="FFFFCC"/>
                </a:solidFill>
                <a:latin typeface="Times New Roman" pitchFamily="18" charset="0"/>
                <a:cs typeface="Times New Roman" pitchFamily="18" charset="0"/>
              </a:rPr>
              <a:t>Further evidence against a valence quark effect!</a:t>
            </a:r>
            <a:endParaRPr lang="en-US" sz="2400" dirty="0">
              <a:solidFill>
                <a:srgbClr val="FFFFCC"/>
              </a:solidFill>
              <a:latin typeface="Times New Roman" pitchFamily="18" charset="0"/>
              <a:cs typeface="Times New Roman" pitchFamily="18" charset="0"/>
            </a:endParaRPr>
          </a:p>
        </p:txBody>
      </p:sp>
      <p:sp>
        <p:nvSpPr>
          <p:cNvPr id="27" name="Text Box 34"/>
          <p:cNvSpPr txBox="1">
            <a:spLocks noChangeArrowheads="1"/>
          </p:cNvSpPr>
          <p:nvPr/>
        </p:nvSpPr>
        <p:spPr bwMode="auto">
          <a:xfrm>
            <a:off x="533400" y="4913293"/>
            <a:ext cx="3048000" cy="1384995"/>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latin typeface="Times New Roman" pitchFamily="18" charset="0"/>
                <a:cs typeface="Times New Roman" pitchFamily="18" charset="0"/>
              </a:rPr>
              <a:t>Note earlier </a:t>
            </a:r>
            <a:r>
              <a:rPr lang="en-US" sz="2800" i="1" dirty="0" err="1" smtClean="0">
                <a:solidFill>
                  <a:schemeClr val="tx1"/>
                </a:solidFill>
                <a:latin typeface="Times New Roman" pitchFamily="18" charset="0"/>
                <a:cs typeface="Times New Roman" pitchFamily="18" charset="0"/>
              </a:rPr>
              <a:t>Fermilab</a:t>
            </a:r>
            <a:r>
              <a:rPr lang="en-US" sz="2800" i="1" dirty="0" smtClean="0">
                <a:solidFill>
                  <a:schemeClr val="tx1"/>
                </a:solidFill>
                <a:latin typeface="Times New Roman" pitchFamily="18" charset="0"/>
                <a:cs typeface="Times New Roman" pitchFamily="18" charset="0"/>
              </a:rPr>
              <a:t> E704 data consistent . . .</a:t>
            </a:r>
            <a:endParaRPr lang="en-US" sz="2800"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894411"/>
                                        </p:tgtEl>
                                        <p:attrNameLst>
                                          <p:attrName>style.visibility</p:attrName>
                                        </p:attrNameLst>
                                      </p:cBhvr>
                                      <p:to>
                                        <p:strVal val="visible"/>
                                      </p:to>
                                    </p:set>
                                    <p:animEffect transition="in" filter="blinds(horizontal)">
                                      <p:cBhvr>
                                        <p:cTn id="11" dur="1000"/>
                                        <p:tgtEl>
                                          <p:spTgt spid="1894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Forward </a:t>
            </a:r>
            <a:r>
              <a:rPr lang="en-US" sz="3800" dirty="0" smtClean="0">
                <a:latin typeface="Symbol" pitchFamily="18" charset="2"/>
              </a:rPr>
              <a:t>h</a:t>
            </a:r>
            <a:r>
              <a:rPr lang="en-US" sz="3800" dirty="0" smtClean="0"/>
              <a:t> transverse single-spin asymmetry from PHENIX</a:t>
            </a:r>
            <a:br>
              <a:rPr lang="en-US" sz="3800" dirty="0" smtClean="0"/>
            </a:br>
            <a:r>
              <a:rPr lang="en-US" sz="3800" dirty="0" smtClean="0">
                <a:sym typeface="Wingdings" pitchFamily="2" charset="2"/>
              </a:rPr>
              <a:t> Disagrees with STAR!</a:t>
            </a:r>
            <a:endParaRPr lang="en-US" sz="3800" dirty="0"/>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grpSp>
        <p:nvGrpSpPr>
          <p:cNvPr id="15" name="Group 14"/>
          <p:cNvGrpSpPr/>
          <p:nvPr/>
        </p:nvGrpSpPr>
        <p:grpSpPr>
          <a:xfrm>
            <a:off x="457200" y="1927400"/>
            <a:ext cx="6172200" cy="4435299"/>
            <a:chOff x="457200" y="1927400"/>
            <a:chExt cx="6172200" cy="4435299"/>
          </a:xfrm>
        </p:grpSpPr>
        <p:pic>
          <p:nvPicPr>
            <p:cNvPr id="8" name="Picture 7" descr="A_NEtaStarPhenix.gif"/>
            <p:cNvPicPr>
              <a:picLocks noChangeAspect="1"/>
            </p:cNvPicPr>
            <p:nvPr/>
          </p:nvPicPr>
          <p:blipFill>
            <a:blip r:embed="rId2" cstate="print"/>
            <a:stretch>
              <a:fillRect/>
            </a:stretch>
          </p:blipFill>
          <p:spPr>
            <a:xfrm>
              <a:off x="457200" y="1927400"/>
              <a:ext cx="6172200" cy="4435299"/>
            </a:xfrm>
            <a:prstGeom prst="rect">
              <a:avLst/>
            </a:prstGeom>
          </p:spPr>
        </p:pic>
        <p:pic>
          <p:nvPicPr>
            <p:cNvPr id="7" name="Picture 76" descr="PHENIX big logo"/>
            <p:cNvPicPr>
              <a:picLocks noChangeAspect="1" noChangeArrowheads="1"/>
            </p:cNvPicPr>
            <p:nvPr/>
          </p:nvPicPr>
          <p:blipFill>
            <a:blip r:embed="rId3" cstate="print"/>
            <a:srcRect/>
            <a:stretch>
              <a:fillRect/>
            </a:stretch>
          </p:blipFill>
          <p:spPr bwMode="auto">
            <a:xfrm>
              <a:off x="1371600" y="3962400"/>
              <a:ext cx="1752600" cy="571500"/>
            </a:xfrm>
            <a:prstGeom prst="rect">
              <a:avLst/>
            </a:prstGeom>
            <a:noFill/>
          </p:spPr>
        </p:pic>
        <p:grpSp>
          <p:nvGrpSpPr>
            <p:cNvPr id="9" name="Group 3"/>
            <p:cNvGrpSpPr>
              <a:grpSpLocks/>
            </p:cNvGrpSpPr>
            <p:nvPr/>
          </p:nvGrpSpPr>
          <p:grpSpPr bwMode="auto">
            <a:xfrm>
              <a:off x="4267200" y="2362200"/>
              <a:ext cx="1103313" cy="457200"/>
              <a:chOff x="0" y="0"/>
              <a:chExt cx="983" cy="444"/>
            </a:xfrm>
          </p:grpSpPr>
          <p:grpSp>
            <p:nvGrpSpPr>
              <p:cNvPr id="10" name="Group 4"/>
              <p:cNvGrpSpPr>
                <a:grpSpLocks/>
              </p:cNvGrpSpPr>
              <p:nvPr/>
            </p:nvGrpSpPr>
            <p:grpSpPr bwMode="auto">
              <a:xfrm>
                <a:off x="0" y="0"/>
                <a:ext cx="496" cy="438"/>
                <a:chOff x="0" y="0"/>
                <a:chExt cx="496" cy="438"/>
              </a:xfrm>
            </p:grpSpPr>
            <p:sp>
              <p:nvSpPr>
                <p:cNvPr id="12"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3"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1"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dirty="0">
                    <a:solidFill>
                      <a:srgbClr val="333399"/>
                    </a:solidFill>
                    <a:effectLst>
                      <a:outerShdw blurRad="38100" dist="38100" dir="2700000" algn="tl">
                        <a:srgbClr val="000000"/>
                      </a:outerShdw>
                    </a:effectLst>
                    <a:latin typeface="Helvetica"/>
                    <a:sym typeface="Helvetica"/>
                  </a:rPr>
                  <a:t>STAR</a:t>
                </a:r>
              </a:p>
            </p:txBody>
          </p:sp>
        </p:grpSp>
      </p:grpSp>
      <p:sp>
        <p:nvSpPr>
          <p:cNvPr id="14" name="TextBox 13"/>
          <p:cNvSpPr txBox="1"/>
          <p:nvPr/>
        </p:nvSpPr>
        <p:spPr>
          <a:xfrm>
            <a:off x="6705600" y="2057400"/>
            <a:ext cx="2306018" cy="4708981"/>
          </a:xfrm>
          <a:prstGeom prst="rect">
            <a:avLst/>
          </a:prstGeom>
          <a:noFill/>
        </p:spPr>
        <p:txBody>
          <a:bodyPr wrap="square" rtlCol="0">
            <a:spAutoFit/>
          </a:bodyPr>
          <a:lstStyle/>
          <a:p>
            <a:r>
              <a:rPr lang="en-US" sz="2000" dirty="0" smtClean="0">
                <a:solidFill>
                  <a:srgbClr val="FFFFCC"/>
                </a:solidFill>
                <a:latin typeface="Times New Roman" pitchFamily="18" charset="0"/>
                <a:cs typeface="Times New Roman" pitchFamily="18" charset="0"/>
              </a:rPr>
              <a:t>Not quite apples-to-apples, but difference unlikely to be explained by the modestly different kinematics . . . </a:t>
            </a:r>
          </a:p>
          <a:p>
            <a:endParaRPr lang="en-US" sz="2000" dirty="0" smtClean="0">
              <a:solidFill>
                <a:srgbClr val="FFFFCC"/>
              </a:solidFill>
              <a:latin typeface="Times New Roman" pitchFamily="18" charset="0"/>
              <a:cs typeface="Times New Roman" pitchFamily="18" charset="0"/>
            </a:endParaRPr>
          </a:p>
          <a:p>
            <a:r>
              <a:rPr lang="en-US" sz="2000" dirty="0" smtClean="0">
                <a:solidFill>
                  <a:srgbClr val="FFFFCC"/>
                </a:solidFill>
                <a:latin typeface="Times New Roman" pitchFamily="18" charset="0"/>
                <a:cs typeface="Times New Roman" pitchFamily="18" charset="0"/>
              </a:rPr>
              <a:t>But still a hint from PHENIX that spin-momentum correlations in </a:t>
            </a:r>
            <a:r>
              <a:rPr lang="en-US" sz="2000" dirty="0" smtClean="0">
                <a:solidFill>
                  <a:srgbClr val="FFFFCC"/>
                </a:solidFill>
                <a:latin typeface="Symbol" pitchFamily="18" charset="2"/>
                <a:cs typeface="Times New Roman" pitchFamily="18" charset="0"/>
              </a:rPr>
              <a:t>h </a:t>
            </a:r>
            <a:r>
              <a:rPr lang="en-US" sz="2000" dirty="0" smtClean="0">
                <a:solidFill>
                  <a:srgbClr val="FFFFCC"/>
                </a:solidFill>
                <a:latin typeface="Times New Roman" pitchFamily="18" charset="0"/>
                <a:cs typeface="Times New Roman" pitchFamily="18" charset="0"/>
              </a:rPr>
              <a:t>production larger than </a:t>
            </a:r>
            <a:r>
              <a:rPr lang="en-US" sz="2000" dirty="0" smtClean="0">
                <a:solidFill>
                  <a:srgbClr val="FFFFCC"/>
                </a:solidFill>
                <a:latin typeface="Symbol" pitchFamily="18" charset="2"/>
                <a:cs typeface="Times New Roman" pitchFamily="18" charset="0"/>
              </a:rPr>
              <a:t>p</a:t>
            </a:r>
            <a:r>
              <a:rPr lang="en-US" sz="2000" baseline="30000" dirty="0" smtClean="0">
                <a:solidFill>
                  <a:srgbClr val="FFFFCC"/>
                </a:solidFill>
                <a:latin typeface="Times New Roman" pitchFamily="18" charset="0"/>
                <a:cs typeface="Times New Roman" pitchFamily="18" charset="0"/>
              </a:rPr>
              <a:t>0</a:t>
            </a:r>
            <a:r>
              <a:rPr lang="en-US" sz="2000" dirty="0" smtClean="0">
                <a:solidFill>
                  <a:srgbClr val="FFFFCC"/>
                </a:solidFill>
                <a:latin typeface="Times New Roman" pitchFamily="18" charset="0"/>
                <a:cs typeface="Times New Roman" pitchFamily="18" charset="0"/>
              </a:rPr>
              <a:t>??</a:t>
            </a:r>
          </a:p>
          <a:p>
            <a:endParaRPr lang="en-US" sz="2000" dirty="0">
              <a:solidFill>
                <a:srgbClr val="FFFFCC"/>
              </a:solidFill>
              <a:latin typeface="Times New Roman" pitchFamily="18" charset="0"/>
              <a:cs typeface="Times New Roman" pitchFamily="18" charset="0"/>
            </a:endParaRPr>
          </a:p>
        </p:txBody>
      </p:sp>
      <p:pic>
        <p:nvPicPr>
          <p:cNvPr id="16" name="Picture 15" descr="A_NEtaPi0.gif"/>
          <p:cNvPicPr>
            <a:picLocks noChangeAspect="1"/>
          </p:cNvPicPr>
          <p:nvPr/>
        </p:nvPicPr>
        <p:blipFill>
          <a:blip r:embed="rId4" cstate="print"/>
          <a:stretch>
            <a:fillRect/>
          </a:stretch>
        </p:blipFill>
        <p:spPr>
          <a:xfrm>
            <a:off x="457200" y="1936004"/>
            <a:ext cx="6172200" cy="4435300"/>
          </a:xfrm>
          <a:prstGeom prst="rect">
            <a:avLst/>
          </a:prstGeom>
        </p:spPr>
      </p:pic>
      <p:pic>
        <p:nvPicPr>
          <p:cNvPr id="17" name="Picture 76" descr="PHENIX big logo"/>
          <p:cNvPicPr>
            <a:picLocks noChangeAspect="1" noChangeArrowheads="1"/>
          </p:cNvPicPr>
          <p:nvPr/>
        </p:nvPicPr>
        <p:blipFill>
          <a:blip r:embed="rId3" cstate="print"/>
          <a:srcRect/>
          <a:stretch>
            <a:fillRect/>
          </a:stretch>
        </p:blipFill>
        <p:spPr bwMode="auto">
          <a:xfrm>
            <a:off x="3505200" y="5181600"/>
            <a:ext cx="1752600" cy="571500"/>
          </a:xfrm>
          <a:prstGeom prst="rect">
            <a:avLst/>
          </a:prstGeom>
          <a:noFill/>
        </p:spPr>
      </p:pic>
      <p:sp>
        <p:nvSpPr>
          <p:cNvPr id="18" name="Text Box 34"/>
          <p:cNvSpPr txBox="1">
            <a:spLocks noChangeArrowheads="1"/>
          </p:cNvSpPr>
          <p:nvPr/>
        </p:nvSpPr>
        <p:spPr bwMode="auto">
          <a:xfrm>
            <a:off x="914400" y="5294293"/>
            <a:ext cx="7756525" cy="954107"/>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latin typeface="Times New Roman" pitchFamily="18" charset="0"/>
                <a:cs typeface="Times New Roman" pitchFamily="18" charset="0"/>
              </a:rPr>
              <a:t>Will need to wait for final results from both collaborations . . .</a:t>
            </a:r>
            <a:endParaRPr lang="en-US" sz="2800" dirty="0">
              <a:solidFill>
                <a:schemeClr val="tx1"/>
              </a:solidFill>
              <a:latin typeface="Times New Roman" pitchFamily="18" charset="0"/>
              <a:cs typeface="Times New Roman" pitchFamily="18" charset="0"/>
            </a:endParaRPr>
          </a:p>
        </p:txBody>
      </p:sp>
      <p:sp>
        <p:nvSpPr>
          <p:cNvPr id="19" name="TextBox 18"/>
          <p:cNvSpPr txBox="1"/>
          <p:nvPr/>
        </p:nvSpPr>
        <p:spPr>
          <a:xfrm>
            <a:off x="381000" y="1574104"/>
            <a:ext cx="1905650" cy="353943"/>
          </a:xfrm>
          <a:prstGeom prst="rect">
            <a:avLst/>
          </a:prstGeom>
          <a:noFill/>
        </p:spPr>
        <p:txBody>
          <a:bodyPr wrap="none" rtlCol="0">
            <a:spAutoFit/>
          </a:bodyPr>
          <a:lstStyle/>
          <a:p>
            <a:r>
              <a:rPr lang="en-US" sz="1700" u="sng" dirty="0" smtClean="0">
                <a:solidFill>
                  <a:srgbClr val="FFFFCC"/>
                </a:solidFill>
              </a:rPr>
              <a:t>C.A. Aidala</a:t>
            </a:r>
            <a:r>
              <a:rPr lang="en-US" sz="1700" dirty="0" smtClean="0">
                <a:solidFill>
                  <a:srgbClr val="FFFFCC"/>
                </a:solidFill>
              </a:rPr>
              <a:t>, PHENIX</a:t>
            </a:r>
            <a:endParaRPr lang="en-US" sz="1700" dirty="0">
              <a:solidFill>
                <a:srgbClr val="FF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blinds(horizontal)">
                                      <p:cBhvr>
                                        <p:cTn id="13" dur="500"/>
                                        <p:tgtEl>
                                          <p:spTgt spid="1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400" dirty="0" err="1" smtClean="0"/>
              <a:t>pQCD</a:t>
            </a:r>
            <a:r>
              <a:rPr lang="en-US" sz="3400" dirty="0" smtClean="0"/>
              <a:t> calculations for </a:t>
            </a:r>
            <a:r>
              <a:rPr lang="en-US" sz="3400" dirty="0" smtClean="0">
                <a:latin typeface="Symbol" pitchFamily="18" charset="2"/>
              </a:rPr>
              <a:t>h</a:t>
            </a:r>
            <a:r>
              <a:rPr lang="en-US" sz="3400" dirty="0" smtClean="0"/>
              <a:t> mesons recently enabled by first-ever fragmentation function </a:t>
            </a:r>
            <a:r>
              <a:rPr lang="en-US" sz="3400" dirty="0" err="1" smtClean="0"/>
              <a:t>parametrization</a:t>
            </a:r>
            <a:endParaRPr lang="en-US" sz="3400" dirty="0"/>
          </a:p>
        </p:txBody>
      </p:sp>
      <p:sp>
        <p:nvSpPr>
          <p:cNvPr id="5" name="Content Placeholder 4"/>
          <p:cNvSpPr>
            <a:spLocks noGrp="1"/>
          </p:cNvSpPr>
          <p:nvPr>
            <p:ph idx="1"/>
          </p:nvPr>
        </p:nvSpPr>
        <p:spPr>
          <a:xfrm>
            <a:off x="0" y="1600200"/>
            <a:ext cx="3048000" cy="4525963"/>
          </a:xfrm>
        </p:spPr>
        <p:txBody>
          <a:bodyPr>
            <a:normAutofit fontScale="77500" lnSpcReduction="20000"/>
          </a:bodyPr>
          <a:lstStyle/>
          <a:p>
            <a:r>
              <a:rPr lang="en-US" sz="2800" dirty="0" smtClean="0"/>
              <a:t>Simultaneous fit to world </a:t>
            </a:r>
            <a:r>
              <a:rPr lang="en-US" sz="2800" dirty="0" err="1" smtClean="0"/>
              <a:t>e</a:t>
            </a:r>
            <a:r>
              <a:rPr lang="en-US" sz="2800" baseline="30000" dirty="0" err="1" smtClean="0"/>
              <a:t>+</a:t>
            </a:r>
            <a:r>
              <a:rPr lang="en-US" sz="2800" dirty="0" err="1" smtClean="0"/>
              <a:t>e</a:t>
            </a:r>
            <a:r>
              <a:rPr lang="en-US" sz="2800" baseline="30000" dirty="0" smtClean="0"/>
              <a:t>-</a:t>
            </a:r>
            <a:r>
              <a:rPr lang="en-US" sz="2800" dirty="0" smtClean="0"/>
              <a:t> </a:t>
            </a:r>
            <a:r>
              <a:rPr lang="en-US" sz="2800" i="1" dirty="0" smtClean="0"/>
              <a:t>and</a:t>
            </a:r>
            <a:r>
              <a:rPr lang="en-US" sz="2800" dirty="0" smtClean="0"/>
              <a:t> </a:t>
            </a:r>
            <a:r>
              <a:rPr lang="en-US" sz="2800" dirty="0" err="1" smtClean="0"/>
              <a:t>p+p</a:t>
            </a:r>
            <a:r>
              <a:rPr lang="en-US" sz="2800" dirty="0" smtClean="0"/>
              <a:t> data</a:t>
            </a:r>
          </a:p>
          <a:p>
            <a:pPr lvl="1"/>
            <a:r>
              <a:rPr lang="en-US" sz="2400" dirty="0" err="1" smtClean="0"/>
              <a:t>e</a:t>
            </a:r>
            <a:r>
              <a:rPr lang="en-US" sz="2400" baseline="30000" dirty="0" err="1" smtClean="0"/>
              <a:t>+</a:t>
            </a:r>
            <a:r>
              <a:rPr lang="en-US" sz="2400" dirty="0" err="1" smtClean="0"/>
              <a:t>e</a:t>
            </a:r>
            <a:r>
              <a:rPr lang="en-US" sz="2400" baseline="30000" dirty="0" smtClean="0"/>
              <a:t>-</a:t>
            </a:r>
            <a:r>
              <a:rPr lang="en-US" sz="2400" dirty="0" smtClean="0"/>
              <a:t> annihilation to hadrons simplest colliding system to study FFs</a:t>
            </a:r>
          </a:p>
          <a:p>
            <a:pPr lvl="1"/>
            <a:r>
              <a:rPr lang="en-US" sz="2400" dirty="0" smtClean="0"/>
              <a:t>Technique to include </a:t>
            </a:r>
            <a:r>
              <a:rPr lang="en-US" sz="2400" dirty="0" smtClean="0"/>
              <a:t>deep-inelastic </a:t>
            </a:r>
            <a:r>
              <a:rPr lang="en-US" sz="2400" dirty="0" smtClean="0"/>
              <a:t>scattering and </a:t>
            </a:r>
            <a:r>
              <a:rPr lang="en-US" sz="2400" dirty="0" err="1" smtClean="0"/>
              <a:t>p+p</a:t>
            </a:r>
            <a:r>
              <a:rPr lang="en-US" sz="2400" dirty="0" smtClean="0"/>
              <a:t> data in addition to </a:t>
            </a:r>
            <a:r>
              <a:rPr lang="en-US" sz="2400" dirty="0" err="1" smtClean="0"/>
              <a:t>e</a:t>
            </a:r>
            <a:r>
              <a:rPr lang="en-US" sz="2400" baseline="30000" dirty="0" err="1" smtClean="0"/>
              <a:t>+</a:t>
            </a:r>
            <a:r>
              <a:rPr lang="en-US" sz="2400" dirty="0" err="1" smtClean="0"/>
              <a:t>e</a:t>
            </a:r>
            <a:r>
              <a:rPr lang="en-US" sz="2400" baseline="30000" dirty="0" smtClean="0"/>
              <a:t>-</a:t>
            </a:r>
            <a:r>
              <a:rPr lang="en-US" sz="2400" dirty="0" smtClean="0"/>
              <a:t> </a:t>
            </a:r>
            <a:r>
              <a:rPr lang="en-US" sz="2400" dirty="0" smtClean="0"/>
              <a:t>only developed in 2007!</a:t>
            </a:r>
          </a:p>
          <a:p>
            <a:pPr lvl="1"/>
            <a:r>
              <a:rPr lang="en-US" sz="2400" dirty="0" smtClean="0"/>
              <a:t>Included PHENIX </a:t>
            </a:r>
            <a:r>
              <a:rPr lang="en-US" sz="2400" dirty="0" err="1" smtClean="0"/>
              <a:t>p+p</a:t>
            </a:r>
            <a:r>
              <a:rPr lang="en-US" sz="2400" dirty="0" smtClean="0"/>
              <a:t> cross section in </a:t>
            </a:r>
            <a:r>
              <a:rPr lang="en-US" sz="2400" dirty="0" smtClean="0">
                <a:latin typeface="Symbol" pitchFamily="18" charset="2"/>
              </a:rPr>
              <a:t>h</a:t>
            </a:r>
            <a:r>
              <a:rPr lang="en-US" sz="2400" dirty="0" smtClean="0"/>
              <a:t> </a:t>
            </a:r>
            <a:r>
              <a:rPr lang="en-US" sz="2400" dirty="0" smtClean="0"/>
              <a:t>FF </a:t>
            </a:r>
            <a:r>
              <a:rPr lang="en-US" sz="2400" dirty="0" err="1" smtClean="0"/>
              <a:t>parametrization</a:t>
            </a:r>
            <a:endParaRPr lang="en-US" sz="2400" dirty="0" smtClean="0"/>
          </a:p>
        </p:txBody>
      </p:sp>
      <p:sp>
        <p:nvSpPr>
          <p:cNvPr id="2" name="Footer Placeholder 1"/>
          <p:cNvSpPr>
            <a:spLocks noGrp="1"/>
          </p:cNvSpPr>
          <p:nvPr>
            <p:ph type="ftr" sz="quarter" idx="11"/>
          </p:nvPr>
        </p:nvSpPr>
        <p:spPr/>
        <p:txBody>
          <a:bodyPr/>
          <a:lstStyle/>
          <a:p>
            <a:r>
              <a:rPr lang="en-US" smtClean="0"/>
              <a:t>C. Aidala, UMich, February 13, 2012</a:t>
            </a:r>
            <a:endParaRPr lang="en-US"/>
          </a:p>
        </p:txBody>
      </p:sp>
      <p:pic>
        <p:nvPicPr>
          <p:cNvPr id="124930" name="Picture 2"/>
          <p:cNvPicPr>
            <a:picLocks noChangeAspect="1" noChangeArrowheads="1"/>
          </p:cNvPicPr>
          <p:nvPr/>
        </p:nvPicPr>
        <p:blipFill>
          <a:blip r:embed="rId3" cstate="print"/>
          <a:srcRect/>
          <a:stretch>
            <a:fillRect/>
          </a:stretch>
        </p:blipFill>
        <p:spPr bwMode="auto">
          <a:xfrm>
            <a:off x="3055476" y="1999348"/>
            <a:ext cx="3573924" cy="2754217"/>
          </a:xfrm>
          <a:prstGeom prst="rect">
            <a:avLst/>
          </a:prstGeom>
          <a:noFill/>
          <a:ln w="9525">
            <a:noFill/>
            <a:miter lim="800000"/>
            <a:headEnd/>
            <a:tailEnd/>
          </a:ln>
        </p:spPr>
      </p:pic>
      <p:pic>
        <p:nvPicPr>
          <p:cNvPr id="124931" name="Picture 3"/>
          <p:cNvPicPr>
            <a:picLocks noChangeAspect="1" noChangeArrowheads="1"/>
          </p:cNvPicPr>
          <p:nvPr/>
        </p:nvPicPr>
        <p:blipFill>
          <a:blip r:embed="rId4" cstate="print"/>
          <a:srcRect/>
          <a:stretch>
            <a:fillRect/>
          </a:stretch>
        </p:blipFill>
        <p:spPr bwMode="auto">
          <a:xfrm>
            <a:off x="6701729" y="1981200"/>
            <a:ext cx="2327970" cy="2803400"/>
          </a:xfrm>
          <a:prstGeom prst="rect">
            <a:avLst/>
          </a:prstGeom>
          <a:noFill/>
          <a:ln w="9525">
            <a:noFill/>
            <a:miter lim="800000"/>
            <a:headEnd/>
            <a:tailEnd/>
          </a:ln>
        </p:spPr>
      </p:pic>
      <p:sp>
        <p:nvSpPr>
          <p:cNvPr id="9" name="TextBox 8"/>
          <p:cNvSpPr txBox="1"/>
          <p:nvPr/>
        </p:nvSpPr>
        <p:spPr>
          <a:xfrm>
            <a:off x="3200400" y="4847201"/>
            <a:ext cx="5843138" cy="646331"/>
          </a:xfrm>
          <a:prstGeom prst="rect">
            <a:avLst/>
          </a:prstGeom>
          <a:noFill/>
        </p:spPr>
        <p:txBody>
          <a:bodyPr wrap="none" rtlCol="0">
            <a:spAutoFit/>
          </a:bodyPr>
          <a:lstStyle/>
          <a:p>
            <a:r>
              <a:rPr lang="en-US" u="sng" dirty="0" smtClean="0">
                <a:solidFill>
                  <a:srgbClr val="FFFFCC"/>
                </a:solidFill>
              </a:rPr>
              <a:t>C.A. Aidala</a:t>
            </a:r>
            <a:r>
              <a:rPr lang="en-US" dirty="0" smtClean="0">
                <a:solidFill>
                  <a:srgbClr val="FFFFCC"/>
                </a:solidFill>
              </a:rPr>
              <a:t>, F. Ellinghaus, R. </a:t>
            </a:r>
            <a:r>
              <a:rPr lang="en-US" dirty="0" err="1" smtClean="0">
                <a:solidFill>
                  <a:srgbClr val="FFFFCC"/>
                </a:solidFill>
              </a:rPr>
              <a:t>Sassot</a:t>
            </a:r>
            <a:r>
              <a:rPr lang="en-US" dirty="0" smtClean="0">
                <a:solidFill>
                  <a:srgbClr val="FFFFCC"/>
                </a:solidFill>
              </a:rPr>
              <a:t>, J.P. Seele, M. Stratmann, </a:t>
            </a:r>
          </a:p>
          <a:p>
            <a:r>
              <a:rPr lang="en-US" dirty="0" smtClean="0">
                <a:solidFill>
                  <a:srgbClr val="FFFFCC"/>
                </a:solidFill>
              </a:rPr>
              <a:t>PRD83, 034002 (2011)</a:t>
            </a:r>
            <a:endParaRPr lang="en-US" dirty="0">
              <a:solidFill>
                <a:srgbClr val="FFFF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04800" y="1611868"/>
            <a:ext cx="2006768" cy="369332"/>
          </a:xfrm>
          <a:prstGeom prst="rect">
            <a:avLst/>
          </a:prstGeom>
        </p:spPr>
        <p:txBody>
          <a:bodyPr wrap="none">
            <a:spAutoFit/>
          </a:bodyPr>
          <a:lstStyle/>
          <a:p>
            <a:r>
              <a:rPr lang="en-US" u="sng" dirty="0" smtClean="0">
                <a:solidFill>
                  <a:srgbClr val="FFFFCC"/>
                </a:solidFill>
              </a:rPr>
              <a:t>C.A. Aidala</a:t>
            </a:r>
            <a:r>
              <a:rPr lang="en-US" dirty="0" smtClean="0">
                <a:solidFill>
                  <a:srgbClr val="FFFFCC"/>
                </a:solidFill>
              </a:rPr>
              <a:t>, PHENIX</a:t>
            </a:r>
            <a:endParaRPr lang="en-US" dirty="0"/>
          </a:p>
        </p:txBody>
      </p:sp>
      <p:sp>
        <p:nvSpPr>
          <p:cNvPr id="2" name="Title 1"/>
          <p:cNvSpPr>
            <a:spLocks noGrp="1"/>
          </p:cNvSpPr>
          <p:nvPr>
            <p:ph type="title"/>
          </p:nvPr>
        </p:nvSpPr>
        <p:spPr>
          <a:xfrm>
            <a:off x="228600" y="76200"/>
            <a:ext cx="8686800" cy="868362"/>
          </a:xfrm>
        </p:spPr>
        <p:txBody>
          <a:bodyPr>
            <a:noAutofit/>
          </a:bodyPr>
          <a:lstStyle/>
          <a:p>
            <a:r>
              <a:rPr lang="en-US" sz="3800" dirty="0" smtClean="0"/>
              <a:t>With </a:t>
            </a:r>
            <a:r>
              <a:rPr lang="en-US" sz="3800" dirty="0" smtClean="0">
                <a:latin typeface="Symbol" pitchFamily="18" charset="2"/>
              </a:rPr>
              <a:t>h</a:t>
            </a:r>
            <a:r>
              <a:rPr lang="en-US" sz="3800" dirty="0" smtClean="0"/>
              <a:t> FF now published, can calculate . . .</a:t>
            </a:r>
            <a:endParaRPr lang="en-US" sz="3800" dirty="0"/>
          </a:p>
        </p:txBody>
      </p:sp>
      <p:sp>
        <p:nvSpPr>
          <p:cNvPr id="4" name="Footer Placeholder 3"/>
          <p:cNvSpPr>
            <a:spLocks noGrp="1"/>
          </p:cNvSpPr>
          <p:nvPr>
            <p:ph type="ftr" sz="quarter" idx="11"/>
          </p:nvPr>
        </p:nvSpPr>
        <p:spPr/>
        <p:txBody>
          <a:bodyPr/>
          <a:lstStyle/>
          <a:p>
            <a:r>
              <a:rPr lang="en-US" smtClean="0"/>
              <a:t>C. Aidala, UMich, February 13, 2012</a:t>
            </a:r>
            <a:endParaRPr lang="en-US" dirty="0"/>
          </a:p>
        </p:txBody>
      </p:sp>
      <p:pic>
        <p:nvPicPr>
          <p:cNvPr id="65538" name="Picture 2"/>
          <p:cNvPicPr>
            <a:picLocks noChangeAspect="1" noChangeArrowheads="1"/>
          </p:cNvPicPr>
          <p:nvPr/>
        </p:nvPicPr>
        <p:blipFill>
          <a:blip r:embed="rId2" cstate="print"/>
          <a:srcRect/>
          <a:stretch>
            <a:fillRect/>
          </a:stretch>
        </p:blipFill>
        <p:spPr bwMode="auto">
          <a:xfrm>
            <a:off x="5486400" y="990600"/>
            <a:ext cx="3362325" cy="5400675"/>
          </a:xfrm>
          <a:prstGeom prst="rect">
            <a:avLst/>
          </a:prstGeom>
          <a:noFill/>
          <a:ln w="9525">
            <a:noFill/>
            <a:miter lim="800000"/>
            <a:headEnd/>
            <a:tailEnd/>
          </a:ln>
        </p:spPr>
      </p:pic>
      <p:grpSp>
        <p:nvGrpSpPr>
          <p:cNvPr id="3" name="Group 18"/>
          <p:cNvGrpSpPr/>
          <p:nvPr/>
        </p:nvGrpSpPr>
        <p:grpSpPr>
          <a:xfrm>
            <a:off x="152400" y="2018964"/>
            <a:ext cx="4104513" cy="2934036"/>
            <a:chOff x="152400" y="1180764"/>
            <a:chExt cx="4104513" cy="2934036"/>
          </a:xfrm>
        </p:grpSpPr>
        <p:grpSp>
          <p:nvGrpSpPr>
            <p:cNvPr id="5" name="Group 17"/>
            <p:cNvGrpSpPr/>
            <p:nvPr/>
          </p:nvGrpSpPr>
          <p:grpSpPr>
            <a:xfrm>
              <a:off x="152400" y="1219200"/>
              <a:ext cx="4104513" cy="2895600"/>
              <a:chOff x="152400" y="1219200"/>
              <a:chExt cx="4104513" cy="2895600"/>
            </a:xfrm>
          </p:grpSpPr>
          <p:pic>
            <p:nvPicPr>
              <p:cNvPr id="74754" name="Picture 2"/>
              <p:cNvPicPr>
                <a:picLocks noChangeAspect="1" noChangeArrowheads="1"/>
              </p:cNvPicPr>
              <p:nvPr/>
            </p:nvPicPr>
            <p:blipFill>
              <a:blip r:embed="rId3" cstate="print"/>
              <a:srcRect/>
              <a:stretch>
                <a:fillRect/>
              </a:stretch>
            </p:blipFill>
            <p:spPr bwMode="auto">
              <a:xfrm>
                <a:off x="152400" y="1219200"/>
                <a:ext cx="4104513" cy="2895600"/>
              </a:xfrm>
              <a:prstGeom prst="rect">
                <a:avLst/>
              </a:prstGeom>
              <a:noFill/>
              <a:ln w="9525">
                <a:noFill/>
                <a:miter lim="800000"/>
                <a:headEnd/>
                <a:tailEnd/>
              </a:ln>
            </p:spPr>
          </p:pic>
          <p:sp>
            <p:nvSpPr>
              <p:cNvPr id="15" name="TextBox 14"/>
              <p:cNvSpPr txBox="1"/>
              <p:nvPr/>
            </p:nvSpPr>
            <p:spPr>
              <a:xfrm>
                <a:off x="685800" y="2895600"/>
                <a:ext cx="3124200" cy="877163"/>
              </a:xfrm>
              <a:prstGeom prst="rect">
                <a:avLst/>
              </a:prstGeom>
              <a:noFill/>
            </p:spPr>
            <p:txBody>
              <a:bodyPr wrap="square" rtlCol="0">
                <a:spAutoFit/>
              </a:bodyPr>
              <a:lstStyle/>
              <a:p>
                <a:r>
                  <a:rPr lang="en-US" sz="1700" dirty="0" smtClean="0">
                    <a:latin typeface="Symbol" pitchFamily="18" charset="2"/>
                  </a:rPr>
                  <a:t>h</a:t>
                </a:r>
                <a:r>
                  <a:rPr lang="en-US" sz="1700" dirty="0" smtClean="0"/>
                  <a:t> double-</a:t>
                </a:r>
                <a:r>
                  <a:rPr lang="en-US" sz="1700" dirty="0" err="1" smtClean="0"/>
                  <a:t>helicity</a:t>
                </a:r>
                <a:r>
                  <a:rPr lang="en-US" sz="1700" dirty="0" smtClean="0"/>
                  <a:t> asymmetry, to learn more about gluon polarization in the proton</a:t>
                </a:r>
                <a:endParaRPr lang="en-US" sz="1700" dirty="0"/>
              </a:p>
            </p:txBody>
          </p:sp>
        </p:grpSp>
        <p:sp>
          <p:nvSpPr>
            <p:cNvPr id="13" name="TextBox 12"/>
            <p:cNvSpPr txBox="1"/>
            <p:nvPr/>
          </p:nvSpPr>
          <p:spPr>
            <a:xfrm>
              <a:off x="1257822" y="1180764"/>
              <a:ext cx="2279791" cy="369332"/>
            </a:xfrm>
            <a:prstGeom prst="rect">
              <a:avLst/>
            </a:prstGeom>
            <a:noFill/>
          </p:spPr>
          <p:txBody>
            <a:bodyPr wrap="none" rtlCol="0">
              <a:spAutoFit/>
            </a:bodyPr>
            <a:lstStyle/>
            <a:p>
              <a:r>
                <a:rPr lang="en-US" dirty="0" smtClean="0"/>
                <a:t>PRD83, 032001 (2011)</a:t>
              </a:r>
              <a:endParaRPr lang="en-US" dirty="0"/>
            </a:p>
          </p:txBody>
        </p:sp>
      </p:grpSp>
      <p:sp>
        <p:nvSpPr>
          <p:cNvPr id="14" name="TextBox 13"/>
          <p:cNvSpPr txBox="1"/>
          <p:nvPr/>
        </p:nvSpPr>
        <p:spPr>
          <a:xfrm>
            <a:off x="5627318" y="6044852"/>
            <a:ext cx="2343911" cy="369332"/>
          </a:xfrm>
          <a:prstGeom prst="rect">
            <a:avLst/>
          </a:prstGeom>
          <a:noFill/>
        </p:spPr>
        <p:txBody>
          <a:bodyPr wrap="none" rtlCol="0">
            <a:spAutoFit/>
          </a:bodyPr>
          <a:lstStyle/>
          <a:p>
            <a:r>
              <a:rPr lang="en-US" dirty="0" smtClean="0"/>
              <a:t>ALICE, arXiv:1106.5932</a:t>
            </a:r>
            <a:endParaRPr lang="en-US" dirty="0"/>
          </a:p>
        </p:txBody>
      </p:sp>
      <p:sp>
        <p:nvSpPr>
          <p:cNvPr id="16" name="TextBox 15"/>
          <p:cNvSpPr txBox="1"/>
          <p:nvPr/>
        </p:nvSpPr>
        <p:spPr>
          <a:xfrm>
            <a:off x="2743200" y="4999672"/>
            <a:ext cx="2697702" cy="1477328"/>
          </a:xfrm>
          <a:prstGeom prst="rect">
            <a:avLst/>
          </a:prstGeom>
          <a:solidFill>
            <a:schemeClr val="bg1"/>
          </a:solidFill>
        </p:spPr>
        <p:txBody>
          <a:bodyPr wrap="square" rtlCol="0">
            <a:spAutoFit/>
          </a:bodyPr>
          <a:lstStyle/>
          <a:p>
            <a:r>
              <a:rPr lang="en-US" dirty="0" smtClean="0">
                <a:latin typeface="Symbol" pitchFamily="18" charset="2"/>
              </a:rPr>
              <a:t>h</a:t>
            </a:r>
            <a:r>
              <a:rPr lang="en-US" dirty="0" smtClean="0"/>
              <a:t> cross section at LHC, to evaluate existing pQCD tools and </a:t>
            </a:r>
            <a:r>
              <a:rPr lang="en-US" dirty="0" err="1" smtClean="0"/>
              <a:t>pdfs</a:t>
            </a:r>
            <a:r>
              <a:rPr lang="en-US" dirty="0" smtClean="0"/>
              <a:t> against particle production at much higher √s</a:t>
            </a:r>
            <a:endParaRPr lang="en-US" dirty="0"/>
          </a:p>
        </p:txBody>
      </p:sp>
      <p:sp>
        <p:nvSpPr>
          <p:cNvPr id="21" name="Slide Number Placeholder 20"/>
          <p:cNvSpPr>
            <a:spLocks noGrp="1"/>
          </p:cNvSpPr>
          <p:nvPr>
            <p:ph type="sldNum" sz="quarter" idx="12"/>
          </p:nvPr>
        </p:nvSpPr>
        <p:spPr/>
        <p:txBody>
          <a:bodyPr/>
          <a:lstStyle/>
          <a:p>
            <a:fld id="{B6F15528-21DE-4FAA-801E-634DDDAF4B2B}" type="slidenum">
              <a:rPr lang="en-US" smtClean="0"/>
              <a:pPr/>
              <a:t>38</a:t>
            </a:fld>
            <a:endParaRPr lang="en-US"/>
          </a:p>
        </p:txBody>
      </p:sp>
      <p:pic>
        <p:nvPicPr>
          <p:cNvPr id="17" name="Picture 76" descr="PHENIX big logo"/>
          <p:cNvPicPr>
            <a:picLocks noChangeAspect="1" noChangeArrowheads="1"/>
          </p:cNvPicPr>
          <p:nvPr/>
        </p:nvPicPr>
        <p:blipFill>
          <a:blip r:embed="rId4" cstate="print"/>
          <a:srcRect/>
          <a:stretch>
            <a:fillRect/>
          </a:stretch>
        </p:blipFill>
        <p:spPr bwMode="auto">
          <a:xfrm>
            <a:off x="2514600" y="2362200"/>
            <a:ext cx="1295400" cy="422413"/>
          </a:xfrm>
          <a:prstGeom prst="rect">
            <a:avLst/>
          </a:prstGeom>
          <a:noFill/>
        </p:spPr>
      </p:pic>
      <p:grpSp>
        <p:nvGrpSpPr>
          <p:cNvPr id="23" name="Group 22"/>
          <p:cNvGrpSpPr/>
          <p:nvPr/>
        </p:nvGrpSpPr>
        <p:grpSpPr>
          <a:xfrm>
            <a:off x="366252" y="1676400"/>
            <a:ext cx="8288592" cy="3589000"/>
            <a:chOff x="213852" y="1524000"/>
            <a:chExt cx="8288592" cy="3589000"/>
          </a:xfrm>
        </p:grpSpPr>
        <p:grpSp>
          <p:nvGrpSpPr>
            <p:cNvPr id="24" name="Group 13"/>
            <p:cNvGrpSpPr/>
            <p:nvPr/>
          </p:nvGrpSpPr>
          <p:grpSpPr>
            <a:xfrm>
              <a:off x="213852" y="1524000"/>
              <a:ext cx="8288592" cy="3589000"/>
              <a:chOff x="304800" y="1524000"/>
              <a:chExt cx="8288592" cy="3589000"/>
            </a:xfrm>
          </p:grpSpPr>
          <p:pic>
            <p:nvPicPr>
              <p:cNvPr id="26" name="Picture 25"/>
              <p:cNvPicPr>
                <a:picLocks noChangeAspect="1" noChangeArrowheads="1"/>
              </p:cNvPicPr>
              <p:nvPr/>
            </p:nvPicPr>
            <p:blipFill>
              <a:blip r:embed="rId5" cstate="print"/>
              <a:srcRect/>
              <a:stretch>
                <a:fillRect/>
              </a:stretch>
            </p:blipFill>
            <p:spPr bwMode="auto">
              <a:xfrm>
                <a:off x="304800" y="1566861"/>
                <a:ext cx="8153400" cy="3546139"/>
              </a:xfrm>
              <a:prstGeom prst="rect">
                <a:avLst/>
              </a:prstGeom>
              <a:noFill/>
              <a:ln w="9525">
                <a:noFill/>
                <a:miter lim="800000"/>
                <a:headEnd/>
                <a:tailEnd/>
              </a:ln>
            </p:spPr>
          </p:pic>
          <p:sp>
            <p:nvSpPr>
              <p:cNvPr id="27" name="TextBox 26"/>
              <p:cNvSpPr txBox="1"/>
              <p:nvPr/>
            </p:nvSpPr>
            <p:spPr>
              <a:xfrm>
                <a:off x="6313601" y="1524000"/>
                <a:ext cx="2279791" cy="646331"/>
              </a:xfrm>
              <a:prstGeom prst="rect">
                <a:avLst/>
              </a:prstGeom>
              <a:noFill/>
            </p:spPr>
            <p:txBody>
              <a:bodyPr wrap="none" rtlCol="0">
                <a:spAutoFit/>
              </a:bodyPr>
              <a:lstStyle/>
              <a:p>
                <a:r>
                  <a:rPr lang="en-US" dirty="0" smtClean="0"/>
                  <a:t>Kanazawa + Koike, </a:t>
                </a:r>
              </a:p>
              <a:p>
                <a:r>
                  <a:rPr lang="en-US" dirty="0" smtClean="0"/>
                  <a:t>PRD83, 114024 (2011)</a:t>
                </a:r>
                <a:endParaRPr lang="en-US" dirty="0"/>
              </a:p>
            </p:txBody>
          </p:sp>
        </p:grpSp>
        <p:sp>
          <p:nvSpPr>
            <p:cNvPr id="25" name="Rectangle 24"/>
            <p:cNvSpPr/>
            <p:nvPr/>
          </p:nvSpPr>
          <p:spPr>
            <a:xfrm>
              <a:off x="4495800" y="1688688"/>
              <a:ext cx="1752600" cy="3124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2895600" y="5152072"/>
            <a:ext cx="2697702" cy="1477328"/>
          </a:xfrm>
          <a:prstGeom prst="rect">
            <a:avLst/>
          </a:prstGeom>
          <a:solidFill>
            <a:schemeClr val="bg1"/>
          </a:solidFill>
        </p:spPr>
        <p:txBody>
          <a:bodyPr wrap="square" rtlCol="0">
            <a:spAutoFit/>
          </a:bodyPr>
          <a:lstStyle/>
          <a:p>
            <a:r>
              <a:rPr lang="en-US" dirty="0" smtClean="0">
                <a:latin typeface="Symbol" pitchFamily="18" charset="2"/>
              </a:rPr>
              <a:t>h</a:t>
            </a:r>
            <a:r>
              <a:rPr lang="en-US" dirty="0" smtClean="0"/>
              <a:t> transverse single-spin asymmetry.  Obtains </a:t>
            </a:r>
            <a:r>
              <a:rPr lang="en-US" dirty="0" smtClean="0">
                <a:latin typeface="Symbol" pitchFamily="18" charset="2"/>
              </a:rPr>
              <a:t>h</a:t>
            </a:r>
            <a:r>
              <a:rPr lang="en-US" dirty="0" smtClean="0"/>
              <a:t> larger than </a:t>
            </a:r>
            <a:r>
              <a:rPr lang="en-US" dirty="0" smtClean="0">
                <a:latin typeface="Symbol" pitchFamily="18" charset="2"/>
              </a:rPr>
              <a:t>p</a:t>
            </a:r>
            <a:r>
              <a:rPr lang="en-US" baseline="30000" dirty="0" smtClean="0"/>
              <a:t>0</a:t>
            </a:r>
            <a:r>
              <a:rPr lang="en-US" dirty="0" smtClean="0"/>
              <a:t> due to strangeness!  (But not as large as STAR . . .)</a:t>
            </a:r>
            <a:endParaRPr lang="en-US" dirty="0"/>
          </a:p>
        </p:txBody>
      </p:sp>
      <p:sp>
        <p:nvSpPr>
          <p:cNvPr id="29" name="Text Box 34"/>
          <p:cNvSpPr txBox="1">
            <a:spLocks noChangeArrowheads="1"/>
          </p:cNvSpPr>
          <p:nvPr/>
        </p:nvSpPr>
        <p:spPr bwMode="auto">
          <a:xfrm>
            <a:off x="685800" y="2286000"/>
            <a:ext cx="7756525" cy="1384995"/>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Cyclical process of refinement—the more non-perturbative functions are constrained, the more we can learn from additional measurements!</a:t>
            </a:r>
            <a:endParaRPr lang="en-US" sz="2800"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blinds(horizontal)">
                                      <p:cBhvr>
                                        <p:cTn id="7" dur="500"/>
                                        <p:tgtEl>
                                          <p:spTgt spid="65538"/>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65538"/>
                                        </p:tgtEl>
                                      </p:cBhvr>
                                    </p:animEffect>
                                    <p:set>
                                      <p:cBhvr>
                                        <p:cTn id="18" dur="1" fill="hold">
                                          <p:stCondLst>
                                            <p:cond delay="499"/>
                                          </p:stCondLst>
                                        </p:cTn>
                                        <p:tgtEl>
                                          <p:spTgt spid="65538"/>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animBg="1"/>
      <p:bldP spid="16" grpId="1"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C. Aidala, </a:t>
            </a:r>
            <a:r>
              <a:rPr lang="en-US" dirty="0" err="1" smtClean="0"/>
              <a:t>UMich</a:t>
            </a:r>
            <a:r>
              <a:rPr lang="en-US" dirty="0" smtClean="0"/>
              <a:t>, February 13, 2012</a:t>
            </a:r>
            <a:endParaRPr lang="en-US" dirty="0"/>
          </a:p>
        </p:txBody>
      </p:sp>
      <p:grpSp>
        <p:nvGrpSpPr>
          <p:cNvPr id="44" name="Group 43"/>
          <p:cNvGrpSpPr/>
          <p:nvPr/>
        </p:nvGrpSpPr>
        <p:grpSpPr>
          <a:xfrm>
            <a:off x="304800" y="3810000"/>
            <a:ext cx="3894443" cy="2935747"/>
            <a:chOff x="304800" y="3810000"/>
            <a:chExt cx="3894443" cy="2935747"/>
          </a:xfrm>
        </p:grpSpPr>
        <p:pic>
          <p:nvPicPr>
            <p:cNvPr id="621572" name="Picture 4"/>
            <p:cNvPicPr>
              <a:picLocks noChangeAspect="1" noChangeArrowheads="1"/>
            </p:cNvPicPr>
            <p:nvPr/>
          </p:nvPicPr>
          <p:blipFill>
            <a:blip r:embed="rId3" cstate="print"/>
            <a:srcRect/>
            <a:stretch>
              <a:fillRect/>
            </a:stretch>
          </p:blipFill>
          <p:spPr bwMode="auto">
            <a:xfrm>
              <a:off x="304800" y="3810000"/>
              <a:ext cx="3894443" cy="2929627"/>
            </a:xfrm>
            <a:prstGeom prst="rect">
              <a:avLst/>
            </a:prstGeom>
            <a:noFill/>
            <a:ln w="9525">
              <a:noFill/>
              <a:miter lim="800000"/>
              <a:headEnd/>
              <a:tailEnd/>
            </a:ln>
          </p:spPr>
        </p:pic>
        <p:sp>
          <p:nvSpPr>
            <p:cNvPr id="39" name="TextBox 38"/>
            <p:cNvSpPr txBox="1"/>
            <p:nvPr/>
          </p:nvSpPr>
          <p:spPr>
            <a:xfrm rot="16200000">
              <a:off x="62105" y="4485510"/>
              <a:ext cx="854721" cy="369332"/>
            </a:xfrm>
            <a:prstGeom prst="rect">
              <a:avLst/>
            </a:prstGeom>
            <a:noFill/>
          </p:spPr>
          <p:txBody>
            <a:bodyPr wrap="none" rtlCol="0">
              <a:spAutoFit/>
            </a:bodyPr>
            <a:lstStyle/>
            <a:p>
              <a:r>
                <a:rPr lang="en-US" dirty="0" smtClean="0"/>
                <a:t>d</a:t>
              </a:r>
              <a:r>
                <a:rPr lang="en-US" dirty="0" smtClean="0">
                  <a:latin typeface="Symbol" pitchFamily="18" charset="2"/>
                </a:rPr>
                <a:t>s</a:t>
              </a:r>
              <a:r>
                <a:rPr lang="en-US" dirty="0" smtClean="0"/>
                <a:t>/</a:t>
              </a:r>
              <a:r>
                <a:rPr lang="en-US" dirty="0" err="1" smtClean="0"/>
                <a:t>dp</a:t>
              </a:r>
              <a:r>
                <a:rPr lang="en-US" baseline="-25000" dirty="0" err="1" smtClean="0"/>
                <a:t>T</a:t>
              </a:r>
              <a:endParaRPr lang="en-US" baseline="-25000" dirty="0"/>
            </a:p>
          </p:txBody>
        </p:sp>
        <p:sp>
          <p:nvSpPr>
            <p:cNvPr id="38" name="TextBox 37"/>
            <p:cNvSpPr txBox="1"/>
            <p:nvPr/>
          </p:nvSpPr>
          <p:spPr>
            <a:xfrm>
              <a:off x="3047999" y="6376415"/>
              <a:ext cx="1143000" cy="369332"/>
            </a:xfrm>
            <a:prstGeom prst="rect">
              <a:avLst/>
            </a:prstGeom>
            <a:noFill/>
          </p:spPr>
          <p:txBody>
            <a:bodyPr wrap="square" rtlCol="0">
              <a:spAutoFit/>
            </a:bodyPr>
            <a:lstStyle/>
            <a:p>
              <a:r>
                <a:rPr lang="en-US" dirty="0" err="1" smtClean="0"/>
                <a:t>p</a:t>
              </a:r>
              <a:r>
                <a:rPr lang="en-US" baseline="-25000" dirty="0" err="1" smtClean="0"/>
                <a:t>T</a:t>
              </a:r>
              <a:r>
                <a:rPr lang="en-US" dirty="0" smtClean="0"/>
                <a:t> (</a:t>
              </a:r>
              <a:r>
                <a:rPr lang="en-US" dirty="0" err="1" smtClean="0"/>
                <a:t>GeV</a:t>
              </a:r>
              <a:r>
                <a:rPr lang="en-US" dirty="0" smtClean="0"/>
                <a:t>/c)</a:t>
              </a:r>
              <a:endParaRPr lang="en-US" dirty="0"/>
            </a:p>
          </p:txBody>
        </p:sp>
      </p:grpSp>
      <p:grpSp>
        <p:nvGrpSpPr>
          <p:cNvPr id="30" name="Group 29"/>
          <p:cNvGrpSpPr/>
          <p:nvPr/>
        </p:nvGrpSpPr>
        <p:grpSpPr>
          <a:xfrm>
            <a:off x="4572000" y="1143000"/>
            <a:ext cx="4575530" cy="3429000"/>
            <a:chOff x="4358505" y="1143000"/>
            <a:chExt cx="4789025" cy="3476625"/>
          </a:xfrm>
        </p:grpSpPr>
        <p:pic>
          <p:nvPicPr>
            <p:cNvPr id="13" name="Picture 2"/>
            <p:cNvPicPr>
              <a:picLocks noChangeAspect="1" noChangeArrowheads="1"/>
            </p:cNvPicPr>
            <p:nvPr/>
          </p:nvPicPr>
          <p:blipFill>
            <a:blip r:embed="rId4" cstate="print"/>
            <a:srcRect/>
            <a:stretch>
              <a:fillRect/>
            </a:stretch>
          </p:blipFill>
          <p:spPr bwMode="auto">
            <a:xfrm>
              <a:off x="4358505" y="1143000"/>
              <a:ext cx="4789025" cy="3476625"/>
            </a:xfrm>
            <a:prstGeom prst="rect">
              <a:avLst/>
            </a:prstGeom>
            <a:noFill/>
            <a:ln w="9525">
              <a:noFill/>
              <a:miter lim="800000"/>
              <a:headEnd/>
              <a:tailEnd/>
            </a:ln>
          </p:spPr>
        </p:pic>
        <p:sp>
          <p:nvSpPr>
            <p:cNvPr id="17" name="TextBox 16"/>
            <p:cNvSpPr txBox="1"/>
            <p:nvPr/>
          </p:nvSpPr>
          <p:spPr>
            <a:xfrm>
              <a:off x="6921674" y="1500052"/>
              <a:ext cx="1727029" cy="1061829"/>
            </a:xfrm>
            <a:prstGeom prst="rect">
              <a:avLst/>
            </a:prstGeom>
            <a:solidFill>
              <a:schemeClr val="bg1">
                <a:lumMod val="95000"/>
              </a:schemeClr>
            </a:solidFill>
          </p:spPr>
          <p:txBody>
            <a:bodyPr wrap="square" rtlCol="0">
              <a:spAutoFit/>
            </a:bodyPr>
            <a:lstStyle/>
            <a:p>
              <a:r>
                <a:rPr lang="en-US" sz="2100" dirty="0" smtClean="0"/>
                <a:t>Z boson production,</a:t>
              </a:r>
            </a:p>
            <a:p>
              <a:r>
                <a:rPr lang="en-US" sz="2100" dirty="0" err="1" smtClean="0"/>
                <a:t>Tevatron</a:t>
              </a:r>
              <a:r>
                <a:rPr lang="en-US" sz="2100" dirty="0" smtClean="0"/>
                <a:t> CDF</a:t>
              </a:r>
              <a:endParaRPr lang="en-US" sz="2100" dirty="0"/>
            </a:p>
          </p:txBody>
        </p:sp>
      </p:grpSp>
      <p:sp>
        <p:nvSpPr>
          <p:cNvPr id="2" name="Title 1"/>
          <p:cNvSpPr>
            <a:spLocks noGrp="1"/>
          </p:cNvSpPr>
          <p:nvPr>
            <p:ph type="title"/>
          </p:nvPr>
        </p:nvSpPr>
        <p:spPr>
          <a:xfrm>
            <a:off x="457200" y="87775"/>
            <a:ext cx="8229600" cy="914400"/>
          </a:xfrm>
        </p:spPr>
        <p:txBody>
          <a:bodyPr>
            <a:noAutofit/>
          </a:bodyPr>
          <a:lstStyle/>
          <a:p>
            <a:r>
              <a:rPr lang="en-US" sz="3500" dirty="0" smtClean="0"/>
              <a:t>Testing factorization/factorization breaking with (unpolarized) </a:t>
            </a:r>
            <a:r>
              <a:rPr lang="en-US" sz="3500" dirty="0" err="1" smtClean="0"/>
              <a:t>p+p</a:t>
            </a:r>
            <a:r>
              <a:rPr lang="en-US" sz="3500" dirty="0" smtClean="0"/>
              <a:t> collisions</a:t>
            </a:r>
            <a:endParaRPr lang="en-US" sz="3500" dirty="0"/>
          </a:p>
        </p:txBody>
      </p:sp>
      <p:sp>
        <p:nvSpPr>
          <p:cNvPr id="3" name="Content Placeholder 2"/>
          <p:cNvSpPr>
            <a:spLocks noGrp="1"/>
          </p:cNvSpPr>
          <p:nvPr>
            <p:ph idx="1"/>
          </p:nvPr>
        </p:nvSpPr>
        <p:spPr>
          <a:xfrm>
            <a:off x="228600" y="1143000"/>
            <a:ext cx="4191000" cy="2819400"/>
          </a:xfrm>
        </p:spPr>
        <p:txBody>
          <a:bodyPr>
            <a:normAutofit fontScale="85000" lnSpcReduction="20000"/>
          </a:bodyPr>
          <a:lstStyle/>
          <a:p>
            <a:r>
              <a:rPr lang="en-US" sz="2400" dirty="0" smtClean="0"/>
              <a:t>Testing factorization in transverse-momentum-dependent case</a:t>
            </a:r>
          </a:p>
          <a:p>
            <a:pPr lvl="1"/>
            <a:r>
              <a:rPr lang="en-US" sz="2000" dirty="0" smtClean="0"/>
              <a:t>Important for broad range of </a:t>
            </a:r>
            <a:r>
              <a:rPr lang="en-US" sz="2000" dirty="0" smtClean="0"/>
              <a:t>pQCD </a:t>
            </a:r>
            <a:r>
              <a:rPr lang="en-US" sz="2000" dirty="0" smtClean="0"/>
              <a:t>calculations</a:t>
            </a:r>
          </a:p>
          <a:p>
            <a:r>
              <a:rPr lang="en-US" sz="2200" dirty="0" smtClean="0"/>
              <a:t>Can we </a:t>
            </a:r>
            <a:r>
              <a:rPr lang="en-US" sz="2200" dirty="0" err="1" smtClean="0"/>
              <a:t>parametrize</a:t>
            </a:r>
            <a:r>
              <a:rPr lang="en-US" sz="2200" dirty="0" smtClean="0"/>
              <a:t> transverse-momentum-dependent distributions that simultaneously describe many measurements?</a:t>
            </a:r>
          </a:p>
          <a:p>
            <a:pPr lvl="1"/>
            <a:r>
              <a:rPr lang="en-US" sz="1800" dirty="0" smtClean="0"/>
              <a:t>So far yes for </a:t>
            </a:r>
            <a:r>
              <a:rPr lang="en-US" sz="1800" dirty="0" err="1" smtClean="0"/>
              <a:t>Drell</a:t>
            </a:r>
            <a:r>
              <a:rPr lang="en-US" sz="1800" dirty="0" smtClean="0"/>
              <a:t>-Yan and Z boson data, including recent Z measurements from </a:t>
            </a:r>
            <a:r>
              <a:rPr lang="en-US" sz="1800" dirty="0" err="1" smtClean="0"/>
              <a:t>Tevatron</a:t>
            </a:r>
            <a:r>
              <a:rPr lang="en-US" sz="1800" dirty="0" smtClean="0"/>
              <a:t> and LHC!</a:t>
            </a:r>
          </a:p>
        </p:txBody>
      </p:sp>
      <p:sp>
        <p:nvSpPr>
          <p:cNvPr id="6" name="Slide Number Placeholder 5"/>
          <p:cNvSpPr>
            <a:spLocks noGrp="1"/>
          </p:cNvSpPr>
          <p:nvPr>
            <p:ph type="sldNum" sz="quarter" idx="12"/>
          </p:nvPr>
        </p:nvSpPr>
        <p:spPr/>
        <p:txBody>
          <a:bodyPr/>
          <a:lstStyle/>
          <a:p>
            <a:fld id="{9CCA4942-7CEE-491C-9F3A-ADE7BC2C4973}" type="slidenum">
              <a:rPr lang="en-US" smtClean="0"/>
              <a:pPr/>
              <a:t>39</a:t>
            </a:fld>
            <a:endParaRPr lang="en-US"/>
          </a:p>
        </p:txBody>
      </p:sp>
      <p:sp>
        <p:nvSpPr>
          <p:cNvPr id="16" name="Oval 15"/>
          <p:cNvSpPr/>
          <p:nvPr/>
        </p:nvSpPr>
        <p:spPr>
          <a:xfrm rot="592611">
            <a:off x="4893160" y="1494711"/>
            <a:ext cx="764237"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95600" y="4648200"/>
            <a:ext cx="1242007" cy="615553"/>
          </a:xfrm>
          <a:prstGeom prst="rect">
            <a:avLst/>
          </a:prstGeom>
          <a:noFill/>
        </p:spPr>
        <p:txBody>
          <a:bodyPr wrap="none" rtlCol="0">
            <a:spAutoFit/>
          </a:bodyPr>
          <a:lstStyle/>
          <a:p>
            <a:r>
              <a:rPr lang="en-US" sz="1700" u="sng" dirty="0" smtClean="0"/>
              <a:t>C.A. Aidala</a:t>
            </a:r>
            <a:r>
              <a:rPr lang="en-US" sz="1700" dirty="0" smtClean="0"/>
              <a:t>, </a:t>
            </a:r>
          </a:p>
          <a:p>
            <a:r>
              <a:rPr lang="en-US" sz="1700" dirty="0" smtClean="0"/>
              <a:t>T.C. Rogers</a:t>
            </a:r>
            <a:endParaRPr lang="en-US" sz="1700" dirty="0"/>
          </a:p>
        </p:txBody>
      </p:sp>
      <p:grpSp>
        <p:nvGrpSpPr>
          <p:cNvPr id="45" name="Group 44"/>
          <p:cNvGrpSpPr/>
          <p:nvPr/>
        </p:nvGrpSpPr>
        <p:grpSpPr>
          <a:xfrm>
            <a:off x="5003199" y="3810000"/>
            <a:ext cx="3853420" cy="2935747"/>
            <a:chOff x="5003199" y="3810000"/>
            <a:chExt cx="3853420" cy="2935747"/>
          </a:xfrm>
        </p:grpSpPr>
        <p:pic>
          <p:nvPicPr>
            <p:cNvPr id="621573" name="Picture 5"/>
            <p:cNvPicPr>
              <a:picLocks noChangeAspect="1" noChangeArrowheads="1"/>
            </p:cNvPicPr>
            <p:nvPr/>
          </p:nvPicPr>
          <p:blipFill>
            <a:blip r:embed="rId5" cstate="print"/>
            <a:srcRect/>
            <a:stretch>
              <a:fillRect/>
            </a:stretch>
          </p:blipFill>
          <p:spPr bwMode="auto">
            <a:xfrm>
              <a:off x="5027502" y="3810000"/>
              <a:ext cx="3829117" cy="2929627"/>
            </a:xfrm>
            <a:prstGeom prst="rect">
              <a:avLst/>
            </a:prstGeom>
            <a:noFill/>
            <a:ln w="9525">
              <a:noFill/>
              <a:miter lim="800000"/>
              <a:headEnd/>
              <a:tailEnd/>
            </a:ln>
          </p:spPr>
        </p:pic>
        <p:sp>
          <p:nvSpPr>
            <p:cNvPr id="35" name="TextBox 34"/>
            <p:cNvSpPr txBox="1"/>
            <p:nvPr/>
          </p:nvSpPr>
          <p:spPr>
            <a:xfrm rot="16200000">
              <a:off x="4756573" y="4489441"/>
              <a:ext cx="862584" cy="369332"/>
            </a:xfrm>
            <a:prstGeom prst="rect">
              <a:avLst/>
            </a:prstGeom>
            <a:noFill/>
          </p:spPr>
          <p:txBody>
            <a:bodyPr wrap="square" rtlCol="0">
              <a:spAutoFit/>
            </a:bodyPr>
            <a:lstStyle/>
            <a:p>
              <a:r>
                <a:rPr lang="en-US" dirty="0" smtClean="0"/>
                <a:t>d</a:t>
              </a:r>
              <a:r>
                <a:rPr lang="en-US" dirty="0" smtClean="0">
                  <a:latin typeface="Symbol" pitchFamily="18" charset="2"/>
                </a:rPr>
                <a:t>s</a:t>
              </a:r>
              <a:r>
                <a:rPr lang="en-US" dirty="0" smtClean="0"/>
                <a:t>/</a:t>
              </a:r>
              <a:r>
                <a:rPr lang="en-US" dirty="0" err="1" smtClean="0"/>
                <a:t>dp</a:t>
              </a:r>
              <a:r>
                <a:rPr lang="en-US" baseline="-25000" dirty="0" err="1" smtClean="0"/>
                <a:t>T</a:t>
              </a:r>
              <a:endParaRPr lang="en-US" baseline="-25000" dirty="0"/>
            </a:p>
          </p:txBody>
        </p:sp>
        <p:sp>
          <p:nvSpPr>
            <p:cNvPr id="34" name="TextBox 33"/>
            <p:cNvSpPr txBox="1"/>
            <p:nvPr/>
          </p:nvSpPr>
          <p:spPr>
            <a:xfrm>
              <a:off x="7696200" y="6376415"/>
              <a:ext cx="1143000" cy="369332"/>
            </a:xfrm>
            <a:prstGeom prst="rect">
              <a:avLst/>
            </a:prstGeom>
            <a:noFill/>
          </p:spPr>
          <p:txBody>
            <a:bodyPr wrap="square" rtlCol="0">
              <a:spAutoFit/>
            </a:bodyPr>
            <a:lstStyle/>
            <a:p>
              <a:r>
                <a:rPr lang="en-US" dirty="0" err="1" smtClean="0"/>
                <a:t>p</a:t>
              </a:r>
              <a:r>
                <a:rPr lang="en-US" baseline="-25000" dirty="0" err="1" smtClean="0"/>
                <a:t>T</a:t>
              </a:r>
              <a:r>
                <a:rPr lang="en-US" dirty="0" smtClean="0"/>
                <a:t> (</a:t>
              </a:r>
              <a:r>
                <a:rPr lang="en-US" dirty="0" err="1" smtClean="0"/>
                <a:t>GeV</a:t>
              </a:r>
              <a:r>
                <a:rPr lang="en-US" dirty="0" smtClean="0"/>
                <a:t>/c)</a:t>
              </a:r>
              <a:endParaRPr lang="en-US" dirty="0"/>
            </a:p>
          </p:txBody>
        </p:sp>
      </p:grpSp>
      <p:cxnSp>
        <p:nvCxnSpPr>
          <p:cNvPr id="41" name="Straight Arrow Connector 40"/>
          <p:cNvCxnSpPr/>
          <p:nvPr/>
        </p:nvCxnSpPr>
        <p:spPr>
          <a:xfrm rot="16200000" flipH="1">
            <a:off x="4838700" y="3314700"/>
            <a:ext cx="2209800" cy="1219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19200" y="5562600"/>
            <a:ext cx="1528303" cy="369332"/>
          </a:xfrm>
          <a:prstGeom prst="rect">
            <a:avLst/>
          </a:prstGeom>
          <a:noFill/>
        </p:spPr>
        <p:txBody>
          <a:bodyPr wrap="none" rtlCol="0">
            <a:spAutoFit/>
          </a:bodyPr>
          <a:lstStyle/>
          <a:p>
            <a:r>
              <a:rPr lang="en-US" dirty="0" smtClean="0"/>
              <a:t>√s = 0.039 </a:t>
            </a:r>
            <a:r>
              <a:rPr lang="en-US" dirty="0" err="1" smtClean="0"/>
              <a:t>TeV</a:t>
            </a:r>
            <a:endParaRPr lang="en-US" dirty="0"/>
          </a:p>
        </p:txBody>
      </p:sp>
      <p:sp>
        <p:nvSpPr>
          <p:cNvPr id="22" name="TextBox 21"/>
          <p:cNvSpPr txBox="1"/>
          <p:nvPr/>
        </p:nvSpPr>
        <p:spPr>
          <a:xfrm>
            <a:off x="6244097" y="5562600"/>
            <a:ext cx="1411284" cy="369332"/>
          </a:xfrm>
          <a:prstGeom prst="rect">
            <a:avLst/>
          </a:prstGeom>
          <a:noFill/>
        </p:spPr>
        <p:txBody>
          <a:bodyPr wrap="none" rtlCol="0">
            <a:spAutoFit/>
          </a:bodyPr>
          <a:lstStyle/>
          <a:p>
            <a:r>
              <a:rPr lang="en-US" dirty="0" smtClean="0"/>
              <a:t>√s = 1.96 </a:t>
            </a:r>
            <a:r>
              <a:rPr lang="en-US" dirty="0" err="1" smtClean="0"/>
              <a:t>TeV</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linds(horizontal)">
                                      <p:cBhvr>
                                        <p:cTn id="12" dur="500"/>
                                        <p:tgtEl>
                                          <p:spTgt spid="44"/>
                                        </p:tgtEl>
                                      </p:cBhvr>
                                    </p:animEffect>
                                  </p:childTnLst>
                                </p:cTn>
                              </p:par>
                              <p:par>
                                <p:cTn id="13" presetID="3"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500"/>
                                        <p:tgtEl>
                                          <p:spTgt spid="4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UMich, February 13, 2012</a:t>
            </a:r>
            <a:endParaRPr lang="en-US" dirty="0"/>
          </a:p>
        </p:txBody>
      </p:sp>
      <p:sp>
        <p:nvSpPr>
          <p:cNvPr id="10" name="Slide Number Placeholder 4"/>
          <p:cNvSpPr>
            <a:spLocks noGrp="1"/>
          </p:cNvSpPr>
          <p:nvPr>
            <p:ph type="sldNum" sz="quarter" idx="12"/>
          </p:nvPr>
        </p:nvSpPr>
        <p:spPr/>
        <p:txBody>
          <a:bodyPr/>
          <a:lstStyle/>
          <a:p>
            <a:fld id="{82F98BD9-C76A-4CA9-9F2C-CF88D537F904}" type="slidenum">
              <a:rPr lang="en-US"/>
              <a:pPr/>
              <a:t>4</a:t>
            </a:fld>
            <a:endParaRPr lang="en-US" dirty="0"/>
          </a:p>
        </p:txBody>
      </p:sp>
      <p:sp>
        <p:nvSpPr>
          <p:cNvPr id="1459202" name="Rectangle 2"/>
          <p:cNvSpPr>
            <a:spLocks noGrp="1" noChangeArrowheads="1"/>
          </p:cNvSpPr>
          <p:nvPr>
            <p:ph type="title"/>
          </p:nvPr>
        </p:nvSpPr>
        <p:spPr>
          <a:xfrm>
            <a:off x="457200" y="274638"/>
            <a:ext cx="8229600" cy="792162"/>
          </a:xfrm>
        </p:spPr>
        <p:txBody>
          <a:bodyPr>
            <a:normAutofit/>
          </a:bodyPr>
          <a:lstStyle/>
          <a:p>
            <a:r>
              <a:rPr lang="en-US" dirty="0" smtClean="0"/>
              <a:t>The proton as a QCD “laboratory”</a:t>
            </a:r>
            <a:endParaRPr lang="en-US" dirty="0"/>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219200" y="5943600"/>
            <a:ext cx="1644650" cy="274638"/>
          </a:xfrm>
          <a:prstGeom prst="rect">
            <a:avLst/>
          </a:prstGeom>
          <a:noFill/>
          <a:ln w="9525">
            <a:noFill/>
            <a:miter lim="800000"/>
            <a:headEnd/>
            <a:tailEnd/>
          </a:ln>
          <a:effectLst/>
        </p:spPr>
        <p:txBody>
          <a:bodyPr wrap="none">
            <a:spAutoFit/>
          </a:bodyPr>
          <a:lstStyle/>
          <a:p>
            <a:r>
              <a:rPr lang="en-US" sz="1200" dirty="0">
                <a:solidFill>
                  <a:schemeClr val="tx1"/>
                </a:solidFill>
                <a:latin typeface="Arial" pitchFamily="34" charset="0"/>
              </a:rPr>
              <a:t>observation &amp; models</a:t>
            </a:r>
          </a:p>
        </p:txBody>
      </p:sp>
      <p:sp>
        <p:nvSpPr>
          <p:cNvPr id="1459206" name="Rectangle 6"/>
          <p:cNvSpPr>
            <a:spLocks noChangeArrowheads="1"/>
          </p:cNvSpPr>
          <p:nvPr/>
        </p:nvSpPr>
        <p:spPr bwMode="auto">
          <a:xfrm>
            <a:off x="4365625" y="5919652"/>
            <a:ext cx="2419252" cy="461665"/>
          </a:xfrm>
          <a:prstGeom prst="rect">
            <a:avLst/>
          </a:prstGeom>
          <a:noFill/>
          <a:ln w="9525">
            <a:noFill/>
            <a:miter lim="800000"/>
            <a:headEnd/>
            <a:tailEnd/>
          </a:ln>
          <a:effectLst/>
        </p:spPr>
        <p:txBody>
          <a:bodyPr wrap="none">
            <a:spAutoFit/>
          </a:bodyPr>
          <a:lstStyle/>
          <a:p>
            <a:r>
              <a:rPr lang="en-US" sz="1200" dirty="0">
                <a:solidFill>
                  <a:srgbClr val="FF0000"/>
                </a:solidFill>
                <a:latin typeface="Arial" pitchFamily="34" charset="0"/>
              </a:rPr>
              <a:t>precision measurements</a:t>
            </a:r>
          </a:p>
          <a:p>
            <a:r>
              <a:rPr lang="en-US" sz="1200" dirty="0" smtClean="0">
                <a:solidFill>
                  <a:srgbClr val="FF0000"/>
                </a:solidFill>
                <a:latin typeface="Arial" pitchFamily="34" charset="0"/>
              </a:rPr>
              <a:t>&amp; more powerful theoretical tools</a:t>
            </a:r>
            <a:endParaRPr lang="en-US" sz="1200" dirty="0">
              <a:solidFill>
                <a:srgbClr val="FF0000"/>
              </a:solidFill>
              <a:latin typeface="Arial" pitchFamily="34" charset="0"/>
            </a:endParaRPr>
          </a:p>
        </p:txBody>
      </p:sp>
      <p:sp>
        <p:nvSpPr>
          <p:cNvPr id="11" name="TextBox 10"/>
          <p:cNvSpPr txBox="1"/>
          <p:nvPr/>
        </p:nvSpPr>
        <p:spPr>
          <a:xfrm>
            <a:off x="6400800" y="3276600"/>
            <a:ext cx="2362200" cy="1107996"/>
          </a:xfrm>
          <a:prstGeom prst="rect">
            <a:avLst/>
          </a:prstGeom>
          <a:noFill/>
        </p:spPr>
        <p:txBody>
          <a:bodyPr wrap="square" rtlCol="0">
            <a:spAutoFit/>
          </a:bodyPr>
          <a:lstStyle/>
          <a:p>
            <a:r>
              <a:rPr lang="en-US" sz="2200" dirty="0" smtClean="0"/>
              <a:t>Proton—simplest stable bound state in QCD!</a:t>
            </a:r>
            <a:endParaRPr lang="en-US" sz="2200" dirty="0"/>
          </a:p>
        </p:txBody>
      </p:sp>
      <p:sp>
        <p:nvSpPr>
          <p:cNvPr id="12" name="TextBox 11"/>
          <p:cNvSpPr txBox="1"/>
          <p:nvPr/>
        </p:nvSpPr>
        <p:spPr>
          <a:xfrm>
            <a:off x="5692466" y="4872335"/>
            <a:ext cx="558166" cy="461665"/>
          </a:xfrm>
          <a:prstGeom prst="rect">
            <a:avLst/>
          </a:prstGeom>
          <a:solidFill>
            <a:schemeClr val="bg1"/>
          </a:solidFill>
        </p:spPr>
        <p:txBody>
          <a:bodyPr wrap="none" rtlCol="0">
            <a:spAutoFit/>
          </a:bodyPr>
          <a:lstStyle/>
          <a:p>
            <a:r>
              <a:rPr lang="en-US" sz="2400" dirty="0" smtClean="0"/>
              <a:t>?...</a:t>
            </a:r>
            <a:endParaRPr lang="en-US" sz="2400" dirty="0"/>
          </a:p>
        </p:txBody>
      </p:sp>
      <p:sp>
        <p:nvSpPr>
          <p:cNvPr id="13" name="Rectangle 12"/>
          <p:cNvSpPr/>
          <p:nvPr/>
        </p:nvSpPr>
        <p:spPr>
          <a:xfrm>
            <a:off x="2819400" y="5943600"/>
            <a:ext cx="1497526" cy="276999"/>
          </a:xfrm>
          <a:prstGeom prst="rect">
            <a:avLst/>
          </a:prstGeom>
        </p:spPr>
        <p:txBody>
          <a:bodyPr wrap="none">
            <a:spAutoFit/>
          </a:bodyPr>
          <a:lstStyle/>
          <a:p>
            <a:r>
              <a:rPr lang="en-US" sz="1200" dirty="0" smtClean="0">
                <a:solidFill>
                  <a:srgbClr val="FF0000"/>
                </a:solidFill>
                <a:latin typeface="Arial" pitchFamily="34" charset="0"/>
              </a:rPr>
              <a:t>fundamental theory</a:t>
            </a:r>
            <a:endParaRPr lang="en-US" sz="1200" dirty="0"/>
          </a:p>
        </p:txBody>
      </p:sp>
      <p:sp>
        <p:nvSpPr>
          <p:cNvPr id="14" name="Rectangle 5"/>
          <p:cNvSpPr>
            <a:spLocks noChangeArrowheads="1"/>
          </p:cNvSpPr>
          <p:nvPr/>
        </p:nvSpPr>
        <p:spPr bwMode="auto">
          <a:xfrm>
            <a:off x="7533805" y="5908264"/>
            <a:ext cx="1000595" cy="276999"/>
          </a:xfrm>
          <a:prstGeom prst="rect">
            <a:avLst/>
          </a:prstGeom>
          <a:noFill/>
          <a:ln w="9525">
            <a:noFill/>
            <a:miter lim="800000"/>
            <a:headEnd/>
            <a:tailEnd/>
          </a:ln>
          <a:effectLst/>
        </p:spPr>
        <p:txBody>
          <a:bodyPr wrap="none">
            <a:spAutoFit/>
          </a:bodyPr>
          <a:lstStyle/>
          <a:p>
            <a:r>
              <a:rPr lang="en-US" sz="1200" dirty="0" smtClean="0">
                <a:latin typeface="Arial" pitchFamily="34" charset="0"/>
              </a:rPr>
              <a:t>a</a:t>
            </a:r>
            <a:r>
              <a:rPr lang="en-US" sz="1200" dirty="0" smtClean="0">
                <a:solidFill>
                  <a:schemeClr val="tx1"/>
                </a:solidFill>
                <a:latin typeface="Arial" pitchFamily="34" charset="0"/>
              </a:rPr>
              <a:t>pplication?</a:t>
            </a:r>
            <a:endParaRPr lang="en-US" sz="1200" dirty="0">
              <a:solidFill>
                <a:schemeClr val="tx1"/>
              </a:solidFill>
              <a:latin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6126"/>
            <a:ext cx="8229600" cy="1143000"/>
          </a:xfrm>
        </p:spPr>
        <p:txBody>
          <a:bodyPr>
            <a:noAutofit/>
          </a:bodyPr>
          <a:lstStyle/>
          <a:p>
            <a:r>
              <a:rPr lang="en-US" sz="3500" dirty="0" smtClean="0"/>
              <a:t>Testing factorization/factorization breaking with (unpolarized) </a:t>
            </a:r>
            <a:r>
              <a:rPr lang="en-US" sz="3500" dirty="0" err="1" smtClean="0"/>
              <a:t>p+p</a:t>
            </a:r>
            <a:r>
              <a:rPr lang="en-US" sz="3500" dirty="0" smtClean="0"/>
              <a:t> collisions</a:t>
            </a:r>
            <a:endParaRPr lang="en-US" sz="3500"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grpSp>
        <p:nvGrpSpPr>
          <p:cNvPr id="6" name="Group 5"/>
          <p:cNvGrpSpPr/>
          <p:nvPr/>
        </p:nvGrpSpPr>
        <p:grpSpPr>
          <a:xfrm>
            <a:off x="4572000" y="1752600"/>
            <a:ext cx="4319738" cy="4095367"/>
            <a:chOff x="4572000" y="2590800"/>
            <a:chExt cx="4319738" cy="4095367"/>
          </a:xfrm>
        </p:grpSpPr>
        <p:pic>
          <p:nvPicPr>
            <p:cNvPr id="7" name="Picture 6" descr="poutPPG095.gif"/>
            <p:cNvPicPr>
              <a:picLocks noChangeAspect="1"/>
            </p:cNvPicPr>
            <p:nvPr/>
          </p:nvPicPr>
          <p:blipFill>
            <a:blip r:embed="rId2" cstate="print"/>
            <a:stretch>
              <a:fillRect/>
            </a:stretch>
          </p:blipFill>
          <p:spPr>
            <a:xfrm>
              <a:off x="4624538" y="2590800"/>
              <a:ext cx="4267200" cy="4095367"/>
            </a:xfrm>
            <a:prstGeom prst="rect">
              <a:avLst/>
            </a:prstGeom>
          </p:spPr>
        </p:pic>
        <p:sp>
          <p:nvSpPr>
            <p:cNvPr id="8" name="TextBox 7"/>
            <p:cNvSpPr txBox="1"/>
            <p:nvPr/>
          </p:nvSpPr>
          <p:spPr>
            <a:xfrm>
              <a:off x="4572000" y="6324600"/>
              <a:ext cx="3153684" cy="323165"/>
            </a:xfrm>
            <a:prstGeom prst="rect">
              <a:avLst/>
            </a:prstGeom>
            <a:noFill/>
          </p:spPr>
          <p:txBody>
            <a:bodyPr wrap="none" rtlCol="0">
              <a:spAutoFit/>
            </a:bodyPr>
            <a:lstStyle/>
            <a:p>
              <a:r>
                <a:rPr lang="en-US" sz="1500" b="1" dirty="0" smtClean="0"/>
                <a:t>Out-of-plane momentum component</a:t>
              </a:r>
              <a:endParaRPr lang="en-US" sz="1500" b="1" dirty="0"/>
            </a:p>
          </p:txBody>
        </p:sp>
        <p:pic>
          <p:nvPicPr>
            <p:cNvPr id="9" name="Picture 76" descr="PHENIX big logo"/>
            <p:cNvPicPr>
              <a:picLocks noChangeAspect="1" noChangeArrowheads="1"/>
            </p:cNvPicPr>
            <p:nvPr/>
          </p:nvPicPr>
          <p:blipFill>
            <a:blip r:embed="rId3" cstate="print"/>
            <a:srcRect/>
            <a:stretch>
              <a:fillRect/>
            </a:stretch>
          </p:blipFill>
          <p:spPr bwMode="auto">
            <a:xfrm>
              <a:off x="5257800" y="5562600"/>
              <a:ext cx="1659192" cy="541041"/>
            </a:xfrm>
            <a:prstGeom prst="rect">
              <a:avLst/>
            </a:prstGeom>
            <a:noFill/>
          </p:spPr>
        </p:pic>
        <p:sp>
          <p:nvSpPr>
            <p:cNvPr id="10" name="TextBox 9"/>
            <p:cNvSpPr txBox="1"/>
            <p:nvPr/>
          </p:nvSpPr>
          <p:spPr>
            <a:xfrm>
              <a:off x="6101580" y="2647890"/>
              <a:ext cx="2279791" cy="369332"/>
            </a:xfrm>
            <a:prstGeom prst="rect">
              <a:avLst/>
            </a:prstGeom>
            <a:noFill/>
          </p:spPr>
          <p:txBody>
            <a:bodyPr wrap="none" rtlCol="0">
              <a:spAutoFit/>
            </a:bodyPr>
            <a:lstStyle/>
            <a:p>
              <a:r>
                <a:rPr lang="en-US" dirty="0" smtClean="0"/>
                <a:t>PRD82, 072001 (2010)</a:t>
              </a:r>
              <a:endParaRPr lang="en-US" dirty="0"/>
            </a:p>
          </p:txBody>
        </p:sp>
      </p:grpSp>
      <p:sp>
        <p:nvSpPr>
          <p:cNvPr id="11" name="Content Placeholder 2"/>
          <p:cNvSpPr txBox="1">
            <a:spLocks/>
          </p:cNvSpPr>
          <p:nvPr/>
        </p:nvSpPr>
        <p:spPr>
          <a:xfrm>
            <a:off x="228600" y="1447800"/>
            <a:ext cx="4191000" cy="4724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Then will test predicted factorization breaking using e.g. </a:t>
            </a:r>
            <a:r>
              <a:rPr kumimoji="0" lang="en-US" sz="2400" b="0" i="0" u="none" strike="noStrike" kern="1200" cap="none" spc="0" normalizeH="0" baseline="0" noProof="0" dirty="0" err="1" smtClean="0">
                <a:ln>
                  <a:noFill/>
                </a:ln>
                <a:solidFill>
                  <a:srgbClr val="FFFFCC"/>
                </a:solidFill>
                <a:effectLst/>
                <a:uLnTx/>
                <a:uFillTx/>
                <a:latin typeface="Times New Roman" pitchFamily="18" charset="0"/>
                <a:ea typeface="+mn-ea"/>
                <a:cs typeface="Times New Roman" pitchFamily="18" charset="0"/>
              </a:rPr>
              <a:t>dihadron</a:t>
            </a:r>
            <a:r>
              <a:rPr kumimoji="0" lang="en-US" sz="24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 correlation measurements in unpolarized </a:t>
            </a:r>
            <a:r>
              <a:rPr kumimoji="0" lang="en-US" sz="2400" b="0" i="0" u="none" strike="noStrike" kern="1200" cap="none" spc="0" normalizeH="0" baseline="0" noProof="0" dirty="0" err="1" smtClean="0">
                <a:ln>
                  <a:noFill/>
                </a:ln>
                <a:solidFill>
                  <a:srgbClr val="FFFFCC"/>
                </a:solidFill>
                <a:effectLst/>
                <a:uLnTx/>
                <a:uFillTx/>
                <a:latin typeface="Times New Roman" pitchFamily="18" charset="0"/>
                <a:ea typeface="+mn-ea"/>
                <a:cs typeface="Times New Roman" pitchFamily="18" charset="0"/>
              </a:rPr>
              <a:t>p+p</a:t>
            </a:r>
            <a:r>
              <a:rPr kumimoji="0" lang="en-US" sz="24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 collisions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FFFFCC"/>
                </a:solidFill>
                <a:effectLst/>
                <a:uLnTx/>
                <a:uFillTx/>
                <a:latin typeface="Times New Roman" pitchFamily="18" charset="0"/>
                <a:ea typeface="+mn-ea"/>
                <a:cs typeface="Times New Roman" pitchFamily="18" charset="0"/>
              </a:rPr>
              <a:t>Lots of expertise on such measurements within PHENIX, driven by heavy ion program!</a:t>
            </a:r>
          </a:p>
        </p:txBody>
      </p:sp>
      <p:pic>
        <p:nvPicPr>
          <p:cNvPr id="14" name="Picture 1"/>
          <p:cNvPicPr>
            <a:picLocks noChangeAspect="1" noChangeArrowheads="1"/>
          </p:cNvPicPr>
          <p:nvPr/>
        </p:nvPicPr>
        <p:blipFill>
          <a:blip r:embed="rId4" cstate="print"/>
          <a:srcRect/>
          <a:stretch>
            <a:fillRect/>
          </a:stretch>
        </p:blipFill>
        <p:spPr bwMode="auto">
          <a:xfrm>
            <a:off x="956660" y="4495800"/>
            <a:ext cx="2548539" cy="1866842"/>
          </a:xfrm>
          <a:prstGeom prst="rect">
            <a:avLst/>
          </a:prstGeom>
          <a:noFill/>
          <a:ln w="9525">
            <a:noFill/>
            <a:miter lim="800000"/>
            <a:headEnd/>
            <a:tailEnd/>
          </a:ln>
        </p:spPr>
      </p:pic>
      <p:sp>
        <p:nvSpPr>
          <p:cNvPr id="15" name="Rectangle 14"/>
          <p:cNvSpPr/>
          <p:nvPr/>
        </p:nvSpPr>
        <p:spPr>
          <a:xfrm>
            <a:off x="1219200" y="6059960"/>
            <a:ext cx="1905000" cy="307777"/>
          </a:xfrm>
          <a:prstGeom prst="rect">
            <a:avLst/>
          </a:prstGeom>
        </p:spPr>
        <p:txBody>
          <a:bodyPr wrap="square">
            <a:spAutoFit/>
          </a:bodyPr>
          <a:lstStyle/>
          <a:p>
            <a:r>
              <a:rPr lang="en-US" sz="1400" dirty="0" smtClean="0"/>
              <a:t>PRD 81:094006 (2010)</a:t>
            </a:r>
            <a:endParaRPr lang="en-US" sz="1400" dirty="0"/>
          </a:p>
        </p:txBody>
      </p:sp>
      <p:sp>
        <p:nvSpPr>
          <p:cNvPr id="16" name="TextBox 15"/>
          <p:cNvSpPr txBox="1"/>
          <p:nvPr/>
        </p:nvSpPr>
        <p:spPr>
          <a:xfrm>
            <a:off x="3505200" y="5867400"/>
            <a:ext cx="2702150" cy="615553"/>
          </a:xfrm>
          <a:prstGeom prst="rect">
            <a:avLst/>
          </a:prstGeom>
          <a:noFill/>
        </p:spPr>
        <p:txBody>
          <a:bodyPr wrap="none" rtlCol="0">
            <a:spAutoFit/>
          </a:bodyPr>
          <a:lstStyle/>
          <a:p>
            <a:r>
              <a:rPr lang="en-US" sz="1700" u="sng" dirty="0" smtClean="0">
                <a:solidFill>
                  <a:srgbClr val="FFFFCC"/>
                </a:solidFill>
              </a:rPr>
              <a:t>C.A. Aidala</a:t>
            </a:r>
            <a:r>
              <a:rPr lang="en-US" sz="1700" dirty="0" smtClean="0">
                <a:solidFill>
                  <a:srgbClr val="FFFFCC"/>
                </a:solidFill>
              </a:rPr>
              <a:t>, </a:t>
            </a:r>
          </a:p>
          <a:p>
            <a:r>
              <a:rPr lang="en-US" sz="1700" dirty="0" smtClean="0">
                <a:solidFill>
                  <a:srgbClr val="FFFFCC"/>
                </a:solidFill>
              </a:rPr>
              <a:t>T.C. </a:t>
            </a:r>
            <a:r>
              <a:rPr lang="en-US" sz="1700" dirty="0" smtClean="0">
                <a:solidFill>
                  <a:srgbClr val="FFFFCC"/>
                </a:solidFill>
              </a:rPr>
              <a:t>Rogers, work in progress</a:t>
            </a:r>
            <a:endParaRPr lang="en-US" sz="1700" dirty="0">
              <a:solidFill>
                <a:srgbClr val="FFFFCC"/>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533400" y="1752600"/>
            <a:ext cx="8305800" cy="3631763"/>
          </a:xfrm>
          <a:prstGeom prst="rect">
            <a:avLst/>
          </a:prstGeom>
          <a:noFill/>
          <a:ln w="38100">
            <a:noFill/>
            <a:miter lim="800000"/>
            <a:headEnd/>
            <a:tailEnd type="none" w="lg" len="lg"/>
          </a:ln>
          <a:effectLst/>
        </p:spPr>
        <p:txBody>
          <a:bodyPr wrap="square">
            <a:spAutoFit/>
          </a:bodyPr>
          <a:lstStyle/>
          <a:p>
            <a:pPr algn="l" eaLnBrk="1" hangingPunct="1">
              <a:spcBef>
                <a:spcPct val="50000"/>
              </a:spcBef>
            </a:pPr>
            <a:r>
              <a:rPr lang="en-US" sz="2000" dirty="0" smtClean="0">
                <a:solidFill>
                  <a:srgbClr val="FFFFCC"/>
                </a:solidFill>
                <a:latin typeface="Times New Roman" pitchFamily="18" charset="0"/>
                <a:cs typeface="Times New Roman" pitchFamily="18" charset="0"/>
              </a:rPr>
              <a:t>“</a:t>
            </a:r>
            <a:r>
              <a:rPr lang="en-US" sz="2000" dirty="0" err="1" smtClean="0">
                <a:solidFill>
                  <a:srgbClr val="FFFFCC"/>
                </a:solidFill>
                <a:latin typeface="Times New Roman" pitchFamily="18" charset="0"/>
                <a:cs typeface="Times New Roman" pitchFamily="18" charset="0"/>
              </a:rPr>
              <a:t>Transversity</a:t>
            </a:r>
            <a:r>
              <a:rPr lang="en-US" sz="2000" dirty="0" smtClean="0">
                <a:solidFill>
                  <a:srgbClr val="FFFFCC"/>
                </a:solidFill>
                <a:latin typeface="Times New Roman" pitchFamily="18" charset="0"/>
                <a:cs typeface="Times New Roman" pitchFamily="18" charset="0"/>
              </a:rPr>
              <a:t>”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a:t>
            </a:r>
            <a:r>
              <a:rPr lang="en-US" sz="2000" i="1" dirty="0" smtClean="0">
                <a:solidFill>
                  <a:srgbClr val="FFFFCC"/>
                </a:solidFill>
                <a:latin typeface="Times New Roman" pitchFamily="18" charset="0"/>
                <a:cs typeface="Times New Roman" pitchFamily="18" charset="0"/>
              </a:rPr>
              <a:t>transverse spin</a:t>
            </a:r>
            <a:endParaRPr lang="en-US" sz="2000" i="1" dirty="0">
              <a:solidFill>
                <a:srgbClr val="FFFFCC"/>
              </a:solidFill>
              <a:latin typeface="Times New Roman" pitchFamily="18" charset="0"/>
              <a:cs typeface="Times New Roman" pitchFamily="18" charset="0"/>
            </a:endParaRPr>
          </a:p>
          <a:p>
            <a:pPr algn="l" eaLnBrk="1" hangingPunct="1">
              <a:spcBef>
                <a:spcPct val="50000"/>
              </a:spcBef>
            </a:pPr>
            <a:r>
              <a:rPr lang="en-US" sz="2000" dirty="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“Sivers”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a:t>
            </a:r>
            <a:r>
              <a:rPr lang="en-US" sz="2000" dirty="0" smtClean="0">
                <a:solidFill>
                  <a:srgbClr val="FFFFCC"/>
                </a:solidFill>
                <a:latin typeface="Times New Roman" pitchFamily="18" charset="0"/>
                <a:cs typeface="Times New Roman" pitchFamily="18" charset="0"/>
              </a:rPr>
              <a:t>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transverse momentum</a:t>
            </a:r>
          </a:p>
          <a:p>
            <a:pPr algn="l" eaLnBrk="1" hangingPunct="1">
              <a:spcBef>
                <a:spcPct val="50000"/>
              </a:spcBef>
            </a:pPr>
            <a:endParaRPr lang="en-US" sz="2000" dirty="0">
              <a:solidFill>
                <a:srgbClr val="FFFFCC"/>
              </a:solidFill>
              <a:latin typeface="Times New Roman" pitchFamily="18" charset="0"/>
              <a:cs typeface="Times New Roman" pitchFamily="18" charset="0"/>
            </a:endParaRPr>
          </a:p>
          <a:p>
            <a:pPr algn="l" eaLnBrk="1" hangingPunct="1">
              <a:spcBef>
                <a:spcPct val="50000"/>
              </a:spcBef>
            </a:pPr>
            <a:r>
              <a:rPr lang="en-US" sz="2000" dirty="0" smtClean="0">
                <a:solidFill>
                  <a:srgbClr val="FFFFCC"/>
                </a:solidFill>
                <a:latin typeface="Times New Roman" pitchFamily="18" charset="0"/>
                <a:cs typeface="Times New Roman" pitchFamily="18" charset="0"/>
              </a:rPr>
              <a:t>“Boer-Mulders”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quark transverse spin </a:t>
            </a:r>
            <a:r>
              <a:rPr lang="en-US" sz="2000" dirty="0">
                <a:solidFill>
                  <a:srgbClr val="FFFFCC"/>
                </a:solidFill>
                <a:latin typeface="Times New Roman" pitchFamily="18" charset="0"/>
                <a:cs typeface="Times New Roman" pitchFamily="18" charset="0"/>
              </a:rPr>
              <a:t>and</a:t>
            </a:r>
            <a:r>
              <a:rPr lang="en-US" sz="2000" i="1" dirty="0">
                <a:solidFill>
                  <a:srgbClr val="FFFFCC"/>
                </a:solidFill>
                <a:latin typeface="Times New Roman" pitchFamily="18" charset="0"/>
                <a:cs typeface="Times New Roman" pitchFamily="18" charset="0"/>
              </a:rPr>
              <a:t> quark transverse momentum</a:t>
            </a:r>
          </a:p>
        </p:txBody>
      </p:sp>
      <p:sp>
        <p:nvSpPr>
          <p:cNvPr id="1453071" name="Rectangle 15"/>
          <p:cNvSpPr>
            <a:spLocks noGrp="1" noChangeArrowheads="1"/>
          </p:cNvSpPr>
          <p:nvPr>
            <p:ph type="title" sz="quarter"/>
          </p:nvPr>
        </p:nvSpPr>
        <p:spPr>
          <a:xfrm>
            <a:off x="347663" y="152400"/>
            <a:ext cx="8678862" cy="914400"/>
          </a:xfrm>
          <a:noFill/>
          <a:ln/>
        </p:spPr>
        <p:txBody>
          <a:bodyPr>
            <a:noAutofit/>
          </a:bodyPr>
          <a:lstStyle/>
          <a:p>
            <a:r>
              <a:rPr lang="en-US" sz="4000" dirty="0" smtClean="0"/>
              <a:t>Spin-momentum correlations and </a:t>
            </a:r>
            <a:br>
              <a:rPr lang="en-US" sz="4000" dirty="0" smtClean="0"/>
            </a:br>
            <a:r>
              <a:rPr lang="en-US" sz="4000" dirty="0" smtClean="0"/>
              <a:t>the proton as a QCD “laboratory”</a:t>
            </a:r>
            <a:endParaRPr lang="en-US" sz="4000" dirty="0"/>
          </a:p>
        </p:txBody>
      </p:sp>
      <p:sp>
        <p:nvSpPr>
          <p:cNvPr id="12" name="Footer Placeholder 11"/>
          <p:cNvSpPr>
            <a:spLocks noGrp="1"/>
          </p:cNvSpPr>
          <p:nvPr>
            <p:ph type="ftr" sz="quarter" idx="11"/>
          </p:nvPr>
        </p:nvSpPr>
        <p:spPr/>
        <p:txBody>
          <a:bodyPr/>
          <a:lstStyle/>
          <a:p>
            <a:r>
              <a:rPr lang="en-US" smtClean="0"/>
              <a:t>C. Aidala, UMich, February 13, 2012</a:t>
            </a:r>
            <a:endParaRPr lang="en-US"/>
          </a:p>
        </p:txBody>
      </p:sp>
      <p:sp>
        <p:nvSpPr>
          <p:cNvPr id="11" name="Slide Number Placeholder 10"/>
          <p:cNvSpPr>
            <a:spLocks noGrp="1"/>
          </p:cNvSpPr>
          <p:nvPr>
            <p:ph type="sldNum" sz="quarter" idx="12"/>
          </p:nvPr>
        </p:nvSpPr>
        <p:spPr/>
        <p:txBody>
          <a:bodyPr/>
          <a:lstStyle/>
          <a:p>
            <a:fld id="{BECE729D-4A9E-497C-A7DB-296958F94F75}" type="slidenum">
              <a:rPr lang="en-US" smtClean="0"/>
              <a:pPr/>
              <a:t>41</a:t>
            </a:fld>
            <a:endParaRPr lang="en-US"/>
          </a:p>
        </p:txBody>
      </p:sp>
      <p:sp>
        <p:nvSpPr>
          <p:cNvPr id="13" name="Text Box 34"/>
          <p:cNvSpPr txBox="1">
            <a:spLocks noChangeArrowheads="1"/>
          </p:cNvSpPr>
          <p:nvPr/>
        </p:nvSpPr>
        <p:spPr bwMode="auto">
          <a:xfrm>
            <a:off x="2362200" y="25908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p</a:t>
            </a: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sp>
        <p:nvSpPr>
          <p:cNvPr id="14" name="Text Box 34"/>
          <p:cNvSpPr txBox="1">
            <a:spLocks noChangeArrowheads="1"/>
          </p:cNvSpPr>
          <p:nvPr/>
        </p:nvSpPr>
        <p:spPr bwMode="auto">
          <a:xfrm>
            <a:off x="2362200" y="397258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p</a:t>
            </a:r>
            <a:r>
              <a:rPr lang="en-US" sz="2800" i="1" dirty="0" smtClean="0">
                <a:latin typeface="Times New Roman" pitchFamily="18" charset="0"/>
                <a:cs typeface="Times New Roman" pitchFamily="18" charset="0"/>
              </a:rPr>
              <a:t>-</a:t>
            </a:r>
            <a:r>
              <a:rPr lang="en-US" sz="2800" i="1" dirty="0" err="1" smtClean="0">
                <a:latin typeface="Times New Roman" pitchFamily="18" charset="0"/>
                <a:cs typeface="Times New Roman" pitchFamily="18" charset="0"/>
              </a:rPr>
              <a:t>L</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sp>
        <p:nvSpPr>
          <p:cNvPr id="15" name="Text Box 34"/>
          <p:cNvSpPr txBox="1">
            <a:spLocks noChangeArrowheads="1"/>
          </p:cNvSpPr>
          <p:nvPr/>
        </p:nvSpPr>
        <p:spPr bwMode="auto">
          <a:xfrm>
            <a:off x="2362200" y="53340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latin typeface="Times New Roman" pitchFamily="18" charset="0"/>
                <a:cs typeface="Times New Roman" pitchFamily="18" charset="0"/>
              </a:rPr>
              <a:t>S</a:t>
            </a:r>
            <a:r>
              <a:rPr lang="en-US" sz="2800" i="1" baseline="-25000" dirty="0"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a:t>
            </a:r>
            <a:r>
              <a:rPr lang="en-US" sz="2800" i="1" dirty="0" err="1" smtClean="0">
                <a:latin typeface="Times New Roman" pitchFamily="18" charset="0"/>
                <a:cs typeface="Times New Roman" pitchFamily="18" charset="0"/>
              </a:rPr>
              <a:t>L</a:t>
            </a:r>
            <a:r>
              <a:rPr lang="en-US" sz="2800" i="1" baseline="-25000" dirty="0" err="1" smtClean="0">
                <a:latin typeface="Times New Roman" pitchFamily="18" charset="0"/>
                <a:cs typeface="Times New Roman" pitchFamily="18" charset="0"/>
              </a:rPr>
              <a:t>q</a:t>
            </a:r>
            <a:r>
              <a:rPr lang="en-US" sz="2800" i="1" dirty="0" smtClean="0">
                <a:latin typeface="Times New Roman" pitchFamily="18" charset="0"/>
                <a:cs typeface="Times New Roman" pitchFamily="18" charset="0"/>
              </a:rPr>
              <a:t> coupling</a:t>
            </a:r>
          </a:p>
        </p:txBody>
      </p:sp>
      <p:pic>
        <p:nvPicPr>
          <p:cNvPr id="9" name="Picture 2"/>
          <p:cNvPicPr>
            <a:picLocks noChangeAspect="1" noChangeArrowheads="1"/>
          </p:cNvPicPr>
          <p:nvPr/>
        </p:nvPicPr>
        <p:blipFill>
          <a:blip r:embed="rId3" cstate="print"/>
          <a:srcRect t="57500" r="78069" b="25000"/>
          <a:stretch>
            <a:fillRect/>
          </a:stretch>
        </p:blipFill>
        <p:spPr bwMode="auto">
          <a:xfrm>
            <a:off x="5564554" y="2897504"/>
            <a:ext cx="1952352" cy="760096"/>
          </a:xfrm>
          <a:prstGeom prst="rect">
            <a:avLst/>
          </a:prstGeom>
          <a:noFill/>
          <a:ln w="9525">
            <a:noFill/>
            <a:miter lim="800000"/>
            <a:headEnd/>
            <a:tailEnd/>
          </a:ln>
        </p:spPr>
      </p:pic>
      <p:grpSp>
        <p:nvGrpSpPr>
          <p:cNvPr id="10" name="Group 9"/>
          <p:cNvGrpSpPr/>
          <p:nvPr/>
        </p:nvGrpSpPr>
        <p:grpSpPr>
          <a:xfrm>
            <a:off x="5562600" y="1524000"/>
            <a:ext cx="1956816" cy="758952"/>
            <a:chOff x="609600" y="1981200"/>
            <a:chExt cx="1956816" cy="758952"/>
          </a:xfrm>
        </p:grpSpPr>
        <p:sp>
          <p:nvSpPr>
            <p:cNvPr id="16" name="Rectangle 15"/>
            <p:cNvSpPr/>
            <p:nvPr/>
          </p:nvSpPr>
          <p:spPr>
            <a:xfrm>
              <a:off x="609600" y="1981200"/>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t="41250" r="78069" b="45000"/>
            <a:stretch>
              <a:fillRect/>
            </a:stretch>
          </p:blipFill>
          <p:spPr bwMode="auto">
            <a:xfrm>
              <a:off x="609600" y="1981200"/>
              <a:ext cx="1952352" cy="597218"/>
            </a:xfrm>
            <a:prstGeom prst="rect">
              <a:avLst/>
            </a:prstGeom>
            <a:noFill/>
            <a:ln w="9525">
              <a:noFill/>
              <a:miter lim="800000"/>
              <a:headEnd/>
              <a:tailEnd/>
            </a:ln>
          </p:spPr>
        </p:pic>
      </p:grpSp>
      <p:grpSp>
        <p:nvGrpSpPr>
          <p:cNvPr id="18" name="Group 17"/>
          <p:cNvGrpSpPr/>
          <p:nvPr/>
        </p:nvGrpSpPr>
        <p:grpSpPr>
          <a:xfrm>
            <a:off x="5562600" y="4292660"/>
            <a:ext cx="1956816" cy="758952"/>
            <a:chOff x="5181600" y="4521926"/>
            <a:chExt cx="1956816" cy="758952"/>
          </a:xfrm>
        </p:grpSpPr>
        <p:sp>
          <p:nvSpPr>
            <p:cNvPr id="19" name="Rectangle 18"/>
            <p:cNvSpPr/>
            <p:nvPr/>
          </p:nvSpPr>
          <p:spPr>
            <a:xfrm>
              <a:off x="5181600" y="4521926"/>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cstate="print"/>
            <a:srcRect t="75000" r="78069" b="15000"/>
            <a:stretch>
              <a:fillRect/>
            </a:stretch>
          </p:blipFill>
          <p:spPr bwMode="auto">
            <a:xfrm>
              <a:off x="5181600" y="4747259"/>
              <a:ext cx="1952352" cy="43434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and outlook</a:t>
            </a:r>
            <a:endParaRPr lang="en-US" dirty="0"/>
          </a:p>
        </p:txBody>
      </p:sp>
      <p:sp>
        <p:nvSpPr>
          <p:cNvPr id="5" name="Content Placeholder 4"/>
          <p:cNvSpPr>
            <a:spLocks noGrp="1"/>
          </p:cNvSpPr>
          <p:nvPr>
            <p:ph idx="1"/>
          </p:nvPr>
        </p:nvSpPr>
        <p:spPr>
          <a:xfrm>
            <a:off x="457200" y="1447800"/>
            <a:ext cx="8229600" cy="4525963"/>
          </a:xfrm>
        </p:spPr>
        <p:txBody>
          <a:bodyPr>
            <a:normAutofit/>
          </a:bodyPr>
          <a:lstStyle/>
          <a:p>
            <a:r>
              <a:rPr lang="en-US" dirty="0" smtClean="0"/>
              <a:t>We still have a ways to go from the quarks and gluons of QCD to full descriptions of the protons and nuclei of the world around us!</a:t>
            </a:r>
          </a:p>
          <a:p>
            <a:r>
              <a:rPr lang="en-US" dirty="0" smtClean="0"/>
              <a:t>The proton as the simplest QCD bound state provides a QCD “laboratory” analogous to the atom’s role in the development of QED</a:t>
            </a:r>
          </a:p>
          <a:p>
            <a:endParaRPr lang="en-US" dirty="0"/>
          </a:p>
        </p:txBody>
      </p:sp>
      <p:sp>
        <p:nvSpPr>
          <p:cNvPr id="2" name="Footer Placeholder 1"/>
          <p:cNvSpPr>
            <a:spLocks noGrp="1"/>
          </p:cNvSpPr>
          <p:nvPr>
            <p:ph type="ftr" sz="quarter" idx="11"/>
          </p:nvPr>
        </p:nvSpPr>
        <p:spPr/>
        <p:txBody>
          <a:bodyPr/>
          <a:lstStyle/>
          <a:p>
            <a:r>
              <a:rPr lang="en-US" smtClean="0"/>
              <a:t>C. Aidala, UMich, February 13, 2012</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sp>
        <p:nvSpPr>
          <p:cNvPr id="9" name="Text Box 34"/>
          <p:cNvSpPr txBox="1">
            <a:spLocks noChangeArrowheads="1"/>
          </p:cNvSpPr>
          <p:nvPr/>
        </p:nvSpPr>
        <p:spPr bwMode="auto">
          <a:xfrm>
            <a:off x="685800" y="4748016"/>
            <a:ext cx="7756525" cy="1384995"/>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dirty="0" smtClean="0">
                <a:latin typeface="Times New Roman" pitchFamily="18" charset="0"/>
                <a:cs typeface="Times New Roman" pitchFamily="18" charset="0"/>
              </a:rPr>
              <a:t>After an initial “discovery and development” period lasting ~30 years, we’re now taking the first steps into an exciting new era of </a:t>
            </a:r>
            <a:r>
              <a:rPr lang="en-US" sz="2800" i="1" dirty="0" smtClean="0">
                <a:latin typeface="Times New Roman" pitchFamily="18" charset="0"/>
                <a:cs typeface="Times New Roman" pitchFamily="18" charset="0"/>
              </a:rPr>
              <a:t>quantitative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600200"/>
          </a:xfrm>
        </p:spPr>
        <p:txBody>
          <a:bodyPr>
            <a:normAutofit fontScale="90000"/>
          </a:bodyPr>
          <a:lstStyle/>
          <a:p>
            <a:r>
              <a:rPr lang="en-US" dirty="0" smtClean="0"/>
              <a:t>Afterword: </a:t>
            </a:r>
            <a:br>
              <a:rPr lang="en-US" dirty="0" smtClean="0"/>
            </a:br>
            <a:r>
              <a:rPr lang="en-US" dirty="0" smtClean="0"/>
              <a:t>QCD “versus” nucleon structure?</a:t>
            </a:r>
            <a:br>
              <a:rPr lang="en-US" dirty="0" smtClean="0"/>
            </a:br>
            <a:r>
              <a:rPr lang="en-US" dirty="0" smtClean="0"/>
              <a:t>A personal perspective</a:t>
            </a:r>
            <a:endParaRPr lang="en-US"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sp>
        <p:nvSpPr>
          <p:cNvPr id="6" name="TextBox 5"/>
          <p:cNvSpPr txBox="1"/>
          <p:nvPr/>
        </p:nvSpPr>
        <p:spPr>
          <a:xfrm>
            <a:off x="633046" y="1869831"/>
            <a:ext cx="7794121" cy="3785652"/>
          </a:xfrm>
          <a:prstGeom prst="rect">
            <a:avLst/>
          </a:prstGeom>
          <a:noFill/>
        </p:spPr>
        <p:txBody>
          <a:bodyPr wrap="none" rtlCol="0">
            <a:spAutoFit/>
          </a:bodyPr>
          <a:lstStyle/>
          <a:p>
            <a:r>
              <a:rPr lang="en-US" sz="4000" i="1" dirty="0" smtClean="0">
                <a:solidFill>
                  <a:srgbClr val="FFFF00"/>
                </a:solidFill>
                <a:latin typeface="Times New Roman" pitchFamily="18" charset="0"/>
                <a:cs typeface="Times New Roman" pitchFamily="18" charset="0"/>
              </a:rPr>
              <a:t>We shall not cease from exploration </a:t>
            </a:r>
            <a:br>
              <a:rPr lang="en-US" sz="4000" i="1" dirty="0" smtClean="0">
                <a:solidFill>
                  <a:srgbClr val="FFFF00"/>
                </a:solidFill>
                <a:latin typeface="Times New Roman" pitchFamily="18" charset="0"/>
                <a:cs typeface="Times New Roman" pitchFamily="18" charset="0"/>
              </a:rPr>
            </a:br>
            <a:r>
              <a:rPr lang="en-US" sz="4000" i="1" dirty="0" smtClean="0">
                <a:solidFill>
                  <a:srgbClr val="FFFF00"/>
                </a:solidFill>
                <a:latin typeface="Times New Roman" pitchFamily="18" charset="0"/>
                <a:cs typeface="Times New Roman" pitchFamily="18" charset="0"/>
              </a:rPr>
              <a:t>And the end of all our exploring </a:t>
            </a:r>
            <a:br>
              <a:rPr lang="en-US" sz="4000" i="1" dirty="0" smtClean="0">
                <a:solidFill>
                  <a:srgbClr val="FFFF00"/>
                </a:solidFill>
                <a:latin typeface="Times New Roman" pitchFamily="18" charset="0"/>
                <a:cs typeface="Times New Roman" pitchFamily="18" charset="0"/>
              </a:rPr>
            </a:br>
            <a:r>
              <a:rPr lang="en-US" sz="4000" i="1" dirty="0" smtClean="0">
                <a:solidFill>
                  <a:srgbClr val="FFFF00"/>
                </a:solidFill>
                <a:latin typeface="Times New Roman" pitchFamily="18" charset="0"/>
                <a:cs typeface="Times New Roman" pitchFamily="18" charset="0"/>
              </a:rPr>
              <a:t>Will be to arrive where we started </a:t>
            </a:r>
            <a:br>
              <a:rPr lang="en-US" sz="4000" i="1" dirty="0" smtClean="0">
                <a:solidFill>
                  <a:srgbClr val="FFFF00"/>
                </a:solidFill>
                <a:latin typeface="Times New Roman" pitchFamily="18" charset="0"/>
                <a:cs typeface="Times New Roman" pitchFamily="18" charset="0"/>
              </a:rPr>
            </a:br>
            <a:r>
              <a:rPr lang="en-US" sz="4000" i="1" dirty="0" smtClean="0">
                <a:solidFill>
                  <a:srgbClr val="FFFF00"/>
                </a:solidFill>
                <a:latin typeface="Times New Roman" pitchFamily="18" charset="0"/>
                <a:cs typeface="Times New Roman" pitchFamily="18" charset="0"/>
              </a:rPr>
              <a:t>And know the place for the first time.</a:t>
            </a:r>
          </a:p>
          <a:p>
            <a:endParaRPr lang="en-US" sz="4000" i="1" dirty="0" smtClean="0">
              <a:solidFill>
                <a:srgbClr val="FFFF00"/>
              </a:solidFill>
              <a:latin typeface="Times New Roman" pitchFamily="18" charset="0"/>
              <a:cs typeface="Times New Roman" pitchFamily="18" charset="0"/>
            </a:endParaRPr>
          </a:p>
          <a:p>
            <a:r>
              <a:rPr lang="en-US" sz="4000" i="1" dirty="0" smtClean="0">
                <a:solidFill>
                  <a:srgbClr val="FFFF00"/>
                </a:solidFill>
                <a:latin typeface="Times New Roman" pitchFamily="18" charset="0"/>
                <a:cs typeface="Times New Roman" pitchFamily="18" charset="0"/>
              </a:rPr>
              <a:t>						T.S. Eliot</a:t>
            </a:r>
            <a:endParaRPr lang="en-US" sz="40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Extra</a:t>
            </a:r>
            <a:endParaRPr lang="en-US"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868362"/>
          </a:xfrm>
        </p:spPr>
        <p:txBody>
          <a:bodyPr>
            <a:noAutofit/>
          </a:bodyPr>
          <a:lstStyle/>
          <a:p>
            <a:r>
              <a:rPr lang="en-US" sz="3800" dirty="0" err="1" smtClean="0"/>
              <a:t>Parametrizing</a:t>
            </a:r>
            <a:r>
              <a:rPr lang="en-US" sz="3800" dirty="0" smtClean="0"/>
              <a:t> transverse-momentum-dependent parton distribution functions</a:t>
            </a:r>
            <a:endParaRPr lang="en-US" sz="3800" dirty="0"/>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33787017-3038-4AF4-9EAC-D148795E31DD}" type="slidenum">
              <a:rPr lang="en-US" smtClean="0"/>
              <a:pPr/>
              <a:t>46</a:t>
            </a:fld>
            <a:endParaRPr lang="en-US"/>
          </a:p>
        </p:txBody>
      </p:sp>
      <p:pic>
        <p:nvPicPr>
          <p:cNvPr id="622594" name="Picture 2"/>
          <p:cNvPicPr>
            <a:picLocks noChangeAspect="1" noChangeArrowheads="1"/>
          </p:cNvPicPr>
          <p:nvPr/>
        </p:nvPicPr>
        <p:blipFill>
          <a:blip r:embed="rId2" cstate="print"/>
          <a:srcRect/>
          <a:stretch>
            <a:fillRect/>
          </a:stretch>
        </p:blipFill>
        <p:spPr bwMode="auto">
          <a:xfrm>
            <a:off x="228600" y="3047999"/>
            <a:ext cx="4173716" cy="3200399"/>
          </a:xfrm>
          <a:prstGeom prst="rect">
            <a:avLst/>
          </a:prstGeom>
          <a:noFill/>
          <a:ln w="9525">
            <a:noFill/>
            <a:miter lim="800000"/>
            <a:headEnd/>
            <a:tailEnd/>
          </a:ln>
        </p:spPr>
      </p:pic>
      <p:pic>
        <p:nvPicPr>
          <p:cNvPr id="622595" name="Picture 3"/>
          <p:cNvPicPr>
            <a:picLocks noChangeAspect="1" noChangeArrowheads="1"/>
          </p:cNvPicPr>
          <p:nvPr/>
        </p:nvPicPr>
        <p:blipFill>
          <a:blip r:embed="rId3" cstate="print"/>
          <a:srcRect/>
          <a:stretch>
            <a:fillRect/>
          </a:stretch>
        </p:blipFill>
        <p:spPr bwMode="auto">
          <a:xfrm>
            <a:off x="4648200" y="3048000"/>
            <a:ext cx="4261701" cy="3200399"/>
          </a:xfrm>
          <a:prstGeom prst="rect">
            <a:avLst/>
          </a:prstGeom>
          <a:noFill/>
          <a:ln w="9525">
            <a:noFill/>
            <a:miter lim="800000"/>
            <a:headEnd/>
            <a:tailEnd/>
          </a:ln>
        </p:spPr>
      </p:pic>
      <p:sp>
        <p:nvSpPr>
          <p:cNvPr id="7" name="TextBox 6"/>
          <p:cNvSpPr txBox="1"/>
          <p:nvPr/>
        </p:nvSpPr>
        <p:spPr>
          <a:xfrm rot="16200000">
            <a:off x="-14094" y="3747895"/>
            <a:ext cx="854721" cy="369332"/>
          </a:xfrm>
          <a:prstGeom prst="rect">
            <a:avLst/>
          </a:prstGeom>
          <a:noFill/>
        </p:spPr>
        <p:txBody>
          <a:bodyPr wrap="none" rtlCol="0">
            <a:spAutoFit/>
          </a:bodyPr>
          <a:lstStyle/>
          <a:p>
            <a:r>
              <a:rPr lang="en-US" dirty="0" smtClean="0"/>
              <a:t>d</a:t>
            </a:r>
            <a:r>
              <a:rPr lang="en-US" dirty="0" smtClean="0">
                <a:latin typeface="Symbol" pitchFamily="18" charset="2"/>
              </a:rPr>
              <a:t>s</a:t>
            </a:r>
            <a:r>
              <a:rPr lang="en-US" dirty="0" smtClean="0"/>
              <a:t>/</a:t>
            </a:r>
            <a:r>
              <a:rPr lang="en-US" dirty="0" err="1" smtClean="0"/>
              <a:t>dp</a:t>
            </a:r>
            <a:r>
              <a:rPr lang="en-US" baseline="-25000" dirty="0" err="1" smtClean="0"/>
              <a:t>T</a:t>
            </a:r>
            <a:endParaRPr lang="en-US" baseline="-25000" dirty="0"/>
          </a:p>
        </p:txBody>
      </p:sp>
      <p:sp>
        <p:nvSpPr>
          <p:cNvPr id="8" name="TextBox 7"/>
          <p:cNvSpPr txBox="1"/>
          <p:nvPr/>
        </p:nvSpPr>
        <p:spPr>
          <a:xfrm>
            <a:off x="3047999" y="5791200"/>
            <a:ext cx="1143000" cy="369332"/>
          </a:xfrm>
          <a:prstGeom prst="rect">
            <a:avLst/>
          </a:prstGeom>
          <a:noFill/>
        </p:spPr>
        <p:txBody>
          <a:bodyPr wrap="square" rtlCol="0">
            <a:spAutoFit/>
          </a:bodyPr>
          <a:lstStyle/>
          <a:p>
            <a:r>
              <a:rPr lang="en-US" dirty="0" err="1" smtClean="0"/>
              <a:t>p</a:t>
            </a:r>
            <a:r>
              <a:rPr lang="en-US" baseline="-25000" dirty="0" err="1" smtClean="0"/>
              <a:t>T</a:t>
            </a:r>
            <a:r>
              <a:rPr lang="en-US" dirty="0" smtClean="0"/>
              <a:t> (</a:t>
            </a:r>
            <a:r>
              <a:rPr lang="en-US" dirty="0" err="1" smtClean="0"/>
              <a:t>GeV</a:t>
            </a:r>
            <a:r>
              <a:rPr lang="en-US" dirty="0" smtClean="0"/>
              <a:t>/c)</a:t>
            </a:r>
            <a:endParaRPr lang="en-US" dirty="0"/>
          </a:p>
        </p:txBody>
      </p:sp>
      <p:sp>
        <p:nvSpPr>
          <p:cNvPr id="10" name="TextBox 9"/>
          <p:cNvSpPr txBox="1"/>
          <p:nvPr/>
        </p:nvSpPr>
        <p:spPr>
          <a:xfrm rot="16200000">
            <a:off x="4405507" y="3747895"/>
            <a:ext cx="854721" cy="369332"/>
          </a:xfrm>
          <a:prstGeom prst="rect">
            <a:avLst/>
          </a:prstGeom>
          <a:noFill/>
        </p:spPr>
        <p:txBody>
          <a:bodyPr wrap="none" rtlCol="0">
            <a:spAutoFit/>
          </a:bodyPr>
          <a:lstStyle/>
          <a:p>
            <a:r>
              <a:rPr lang="en-US" dirty="0" smtClean="0"/>
              <a:t>d</a:t>
            </a:r>
            <a:r>
              <a:rPr lang="en-US" dirty="0" smtClean="0">
                <a:latin typeface="Symbol" pitchFamily="18" charset="2"/>
              </a:rPr>
              <a:t>s</a:t>
            </a:r>
            <a:r>
              <a:rPr lang="en-US" dirty="0" smtClean="0"/>
              <a:t>/</a:t>
            </a:r>
            <a:r>
              <a:rPr lang="en-US" dirty="0" err="1" smtClean="0"/>
              <a:t>dp</a:t>
            </a:r>
            <a:r>
              <a:rPr lang="en-US" baseline="-25000" dirty="0" err="1" smtClean="0"/>
              <a:t>T</a:t>
            </a:r>
            <a:endParaRPr lang="en-US" baseline="-25000" dirty="0"/>
          </a:p>
        </p:txBody>
      </p:sp>
      <p:sp>
        <p:nvSpPr>
          <p:cNvPr id="11" name="TextBox 10"/>
          <p:cNvSpPr txBox="1"/>
          <p:nvPr/>
        </p:nvSpPr>
        <p:spPr>
          <a:xfrm>
            <a:off x="7467600" y="5791200"/>
            <a:ext cx="1143000" cy="369332"/>
          </a:xfrm>
          <a:prstGeom prst="rect">
            <a:avLst/>
          </a:prstGeom>
          <a:noFill/>
        </p:spPr>
        <p:txBody>
          <a:bodyPr wrap="square" rtlCol="0">
            <a:spAutoFit/>
          </a:bodyPr>
          <a:lstStyle/>
          <a:p>
            <a:r>
              <a:rPr lang="en-US" dirty="0" err="1" smtClean="0"/>
              <a:t>p</a:t>
            </a:r>
            <a:r>
              <a:rPr lang="en-US" baseline="-25000" dirty="0" err="1" smtClean="0"/>
              <a:t>T</a:t>
            </a:r>
            <a:r>
              <a:rPr lang="en-US" dirty="0" smtClean="0"/>
              <a:t> (</a:t>
            </a:r>
            <a:r>
              <a:rPr lang="en-US" dirty="0" err="1" smtClean="0"/>
              <a:t>GeV</a:t>
            </a:r>
            <a:r>
              <a:rPr lang="en-US" dirty="0" smtClean="0"/>
              <a:t>/c)</a:t>
            </a:r>
            <a:endParaRPr lang="en-US" dirty="0"/>
          </a:p>
        </p:txBody>
      </p:sp>
      <p:sp>
        <p:nvSpPr>
          <p:cNvPr id="12" name="TextBox 11"/>
          <p:cNvSpPr txBox="1"/>
          <p:nvPr/>
        </p:nvSpPr>
        <p:spPr>
          <a:xfrm>
            <a:off x="1524000" y="5029200"/>
            <a:ext cx="1411284" cy="369332"/>
          </a:xfrm>
          <a:prstGeom prst="rect">
            <a:avLst/>
          </a:prstGeom>
          <a:noFill/>
        </p:spPr>
        <p:txBody>
          <a:bodyPr wrap="none" rtlCol="0">
            <a:spAutoFit/>
          </a:bodyPr>
          <a:lstStyle/>
          <a:p>
            <a:r>
              <a:rPr lang="en-US" dirty="0" smtClean="0"/>
              <a:t>√s = 1.96 </a:t>
            </a:r>
            <a:r>
              <a:rPr lang="en-US" dirty="0" err="1" smtClean="0"/>
              <a:t>TeV</a:t>
            </a:r>
            <a:endParaRPr lang="en-US" dirty="0"/>
          </a:p>
        </p:txBody>
      </p:sp>
      <p:sp>
        <p:nvSpPr>
          <p:cNvPr id="13" name="TextBox 12"/>
          <p:cNvSpPr txBox="1"/>
          <p:nvPr/>
        </p:nvSpPr>
        <p:spPr>
          <a:xfrm>
            <a:off x="5980116" y="5029200"/>
            <a:ext cx="1294265" cy="369332"/>
          </a:xfrm>
          <a:prstGeom prst="rect">
            <a:avLst/>
          </a:prstGeom>
          <a:noFill/>
        </p:spPr>
        <p:txBody>
          <a:bodyPr wrap="none" rtlCol="0">
            <a:spAutoFit/>
          </a:bodyPr>
          <a:lstStyle/>
          <a:p>
            <a:r>
              <a:rPr lang="en-US" dirty="0" smtClean="0"/>
              <a:t>√s = 7.0 </a:t>
            </a:r>
            <a:r>
              <a:rPr lang="en-US" dirty="0" err="1" smtClean="0"/>
              <a:t>TeV</a:t>
            </a:r>
            <a:endParaRPr lang="en-US" dirty="0"/>
          </a:p>
        </p:txBody>
      </p:sp>
      <p:sp>
        <p:nvSpPr>
          <p:cNvPr id="14" name="TextBox 13"/>
          <p:cNvSpPr txBox="1"/>
          <p:nvPr/>
        </p:nvSpPr>
        <p:spPr>
          <a:xfrm>
            <a:off x="7543800" y="2133600"/>
            <a:ext cx="1242007" cy="615553"/>
          </a:xfrm>
          <a:prstGeom prst="rect">
            <a:avLst/>
          </a:prstGeom>
          <a:noFill/>
        </p:spPr>
        <p:txBody>
          <a:bodyPr wrap="none" rtlCol="0">
            <a:spAutoFit/>
          </a:bodyPr>
          <a:lstStyle/>
          <a:p>
            <a:r>
              <a:rPr lang="en-US" sz="1700" u="sng" dirty="0" smtClean="0">
                <a:solidFill>
                  <a:srgbClr val="FFFFCC"/>
                </a:solidFill>
              </a:rPr>
              <a:t>C.A. Aidala</a:t>
            </a:r>
            <a:r>
              <a:rPr lang="en-US" sz="1700" dirty="0" smtClean="0">
                <a:solidFill>
                  <a:srgbClr val="FFFFCC"/>
                </a:solidFill>
              </a:rPr>
              <a:t>, </a:t>
            </a:r>
          </a:p>
          <a:p>
            <a:r>
              <a:rPr lang="en-US" sz="1700" dirty="0" smtClean="0">
                <a:solidFill>
                  <a:srgbClr val="FFFFCC"/>
                </a:solidFill>
              </a:rPr>
              <a:t>T.C. Rogers</a:t>
            </a:r>
            <a:endParaRPr lang="en-US" sz="1700" dirty="0">
              <a:solidFill>
                <a:srgbClr val="FFFFCC"/>
              </a:solidFill>
            </a:endParaRPr>
          </a:p>
        </p:txBody>
      </p:sp>
      <p:sp>
        <p:nvSpPr>
          <p:cNvPr id="15" name="TextBox 14"/>
          <p:cNvSpPr txBox="1"/>
          <p:nvPr/>
        </p:nvSpPr>
        <p:spPr>
          <a:xfrm>
            <a:off x="381000" y="1340584"/>
            <a:ext cx="7162800" cy="1631216"/>
          </a:xfrm>
          <a:prstGeom prst="rect">
            <a:avLst/>
          </a:prstGeom>
          <a:noFill/>
        </p:spPr>
        <p:txBody>
          <a:bodyPr wrap="square" rtlCol="0">
            <a:spAutoFit/>
          </a:bodyPr>
          <a:lstStyle/>
          <a:p>
            <a:r>
              <a:rPr lang="en-US" sz="2000" dirty="0" smtClean="0">
                <a:solidFill>
                  <a:srgbClr val="FFFFCC"/>
                </a:solidFill>
                <a:latin typeface="Times New Roman" pitchFamily="18" charset="0"/>
                <a:cs typeface="Times New Roman" pitchFamily="18" charset="0"/>
              </a:rPr>
              <a:t>Can successfully simultaneously describe data from fixed-target energies to LHC energies!  With better knowledge of the quark and gluon distributions inside the proton, will be able to improve predictions for transverse momentum dependence of particle production at LHC.</a:t>
            </a:r>
            <a:endParaRPr lang="en-US" sz="2000" dirty="0">
              <a:solidFill>
                <a:srgbClr val="FFFFCC"/>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err="1" smtClean="0"/>
              <a:t>Midrapidity</a:t>
            </a:r>
            <a:r>
              <a:rPr lang="en-US" dirty="0" smtClean="0"/>
              <a:t> </a:t>
            </a:r>
            <a:r>
              <a:rPr lang="en-US" dirty="0" smtClean="0">
                <a:latin typeface="Symbol" pitchFamily="18" charset="2"/>
              </a:rPr>
              <a:t>h</a:t>
            </a:r>
            <a:r>
              <a:rPr lang="en-US" dirty="0" smtClean="0"/>
              <a:t>/</a:t>
            </a:r>
            <a:r>
              <a:rPr lang="en-US" dirty="0" smtClean="0">
                <a:latin typeface="Symbol" pitchFamily="18" charset="2"/>
              </a:rPr>
              <a:t>p</a:t>
            </a:r>
            <a:r>
              <a:rPr lang="en-US" baseline="30000" dirty="0" smtClean="0"/>
              <a:t>0</a:t>
            </a:r>
            <a:r>
              <a:rPr lang="en-US" dirty="0" smtClean="0"/>
              <a:t> cross section ratio</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533400" y="1676400"/>
            <a:ext cx="5400675" cy="3810000"/>
          </a:xfrm>
          <a:prstGeom prst="rect">
            <a:avLst/>
          </a:prstGeom>
          <a:noFill/>
          <a:ln w="9525">
            <a:noFill/>
            <a:miter lim="800000"/>
            <a:headEnd/>
            <a:tailEnd/>
          </a:ln>
        </p:spPr>
      </p:pic>
      <p:sp>
        <p:nvSpPr>
          <p:cNvPr id="4" name="Rectangle 3"/>
          <p:cNvSpPr/>
          <p:nvPr/>
        </p:nvSpPr>
        <p:spPr>
          <a:xfrm>
            <a:off x="1676400" y="1676400"/>
            <a:ext cx="4212500" cy="369332"/>
          </a:xfrm>
          <a:prstGeom prst="rect">
            <a:avLst/>
          </a:prstGeom>
        </p:spPr>
        <p:txBody>
          <a:bodyPr wrap="none">
            <a:spAutoFit/>
          </a:bodyPr>
          <a:lstStyle/>
          <a:p>
            <a:r>
              <a:rPr lang="en-US" u="sng" dirty="0" smtClean="0"/>
              <a:t>C.A. Aidala</a:t>
            </a:r>
            <a:r>
              <a:rPr lang="en-US" dirty="0" smtClean="0"/>
              <a:t>, PHENIX, PRD83, 032001 (2011)</a:t>
            </a:r>
            <a:endParaRPr lang="en-US" dirty="0"/>
          </a:p>
        </p:txBody>
      </p:sp>
      <p:sp>
        <p:nvSpPr>
          <p:cNvPr id="5" name="TextBox 4"/>
          <p:cNvSpPr txBox="1"/>
          <p:nvPr/>
        </p:nvSpPr>
        <p:spPr>
          <a:xfrm>
            <a:off x="6096000" y="1828800"/>
            <a:ext cx="2819400" cy="2862322"/>
          </a:xfrm>
          <a:prstGeom prst="rect">
            <a:avLst/>
          </a:prstGeom>
          <a:noFill/>
        </p:spPr>
        <p:txBody>
          <a:bodyPr wrap="square" rtlCol="0">
            <a:spAutoFit/>
          </a:bodyPr>
          <a:lstStyle/>
          <a:p>
            <a:r>
              <a:rPr lang="en-US" sz="2000" dirty="0" smtClean="0">
                <a:solidFill>
                  <a:srgbClr val="FFFFCC"/>
                </a:solidFill>
                <a:latin typeface="Times New Roman" pitchFamily="18" charset="0"/>
                <a:cs typeface="Times New Roman" pitchFamily="18" charset="0"/>
              </a:rPr>
              <a:t>Significantly lower ratio in pQCD calculation compared to data </a:t>
            </a:r>
            <a:r>
              <a:rPr lang="en-US" sz="2000" dirty="0" smtClean="0">
                <a:solidFill>
                  <a:srgbClr val="FFFFCC"/>
                </a:solidFill>
                <a:latin typeface="Times New Roman" pitchFamily="18" charset="0"/>
                <a:cs typeface="Times New Roman" pitchFamily="18" charset="0"/>
                <a:sym typeface="Wingdings" pitchFamily="2" charset="2"/>
              </a:rPr>
              <a:t> </a:t>
            </a:r>
            <a:r>
              <a:rPr lang="en-US" sz="2000" dirty="0" smtClean="0">
                <a:solidFill>
                  <a:srgbClr val="FFFFCC"/>
                </a:solidFill>
                <a:latin typeface="Times New Roman" pitchFamily="18" charset="0"/>
                <a:cs typeface="Times New Roman" pitchFamily="18" charset="0"/>
              </a:rPr>
              <a:t>need to </a:t>
            </a:r>
            <a:r>
              <a:rPr lang="en-US" sz="2000" i="1" dirty="0" smtClean="0">
                <a:solidFill>
                  <a:srgbClr val="FFFFCC"/>
                </a:solidFill>
                <a:latin typeface="Times New Roman" pitchFamily="18" charset="0"/>
                <a:cs typeface="Times New Roman" pitchFamily="18" charset="0"/>
              </a:rPr>
              <a:t>simultaneously</a:t>
            </a:r>
            <a:r>
              <a:rPr lang="en-US" sz="2000" dirty="0" smtClean="0">
                <a:solidFill>
                  <a:srgbClr val="FFFFCC"/>
                </a:solidFill>
                <a:latin typeface="Times New Roman" pitchFamily="18" charset="0"/>
                <a:cs typeface="Times New Roman" pitchFamily="18" charset="0"/>
              </a:rPr>
              <a:t> fit fragmentation functions for multiple particle species.  Hadronization phenomenology hasn’t reached that point yet. . . </a:t>
            </a:r>
            <a:endParaRPr lang="en-US" sz="2000" dirty="0">
              <a:solidFill>
                <a:srgbClr val="FFFFCC"/>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a:p>
        </p:txBody>
      </p:sp>
      <p:sp>
        <p:nvSpPr>
          <p:cNvPr id="7" name="Footer Placeholder 6"/>
          <p:cNvSpPr>
            <a:spLocks noGrp="1"/>
          </p:cNvSpPr>
          <p:nvPr>
            <p:ph type="ftr" sz="quarter" idx="11"/>
          </p:nvPr>
        </p:nvSpPr>
        <p:spPr/>
        <p:txBody>
          <a:bodyPr/>
          <a:lstStyle/>
          <a:p>
            <a:r>
              <a:rPr lang="en-US" smtClean="0"/>
              <a:t>C. Aidala, UMich, February 13, 2012</a:t>
            </a:r>
            <a:endParaRPr lang="en-US"/>
          </a:p>
        </p:txBody>
      </p:sp>
      <p:pic>
        <p:nvPicPr>
          <p:cNvPr id="8" name="Picture 76" descr="PHENIX big logo"/>
          <p:cNvPicPr>
            <a:picLocks noChangeAspect="1" noChangeArrowheads="1"/>
          </p:cNvPicPr>
          <p:nvPr/>
        </p:nvPicPr>
        <p:blipFill>
          <a:blip r:embed="rId3" cstate="print"/>
          <a:srcRect/>
          <a:stretch>
            <a:fillRect/>
          </a:stretch>
        </p:blipFill>
        <p:spPr bwMode="auto">
          <a:xfrm>
            <a:off x="2895600" y="4343400"/>
            <a:ext cx="1752600" cy="5715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t>
            </a:r>
            <a:r>
              <a:rPr lang="en-US" dirty="0" smtClean="0">
                <a:latin typeface="Symbol" pitchFamily="18" charset="2"/>
              </a:rPr>
              <a:t>h</a:t>
            </a:r>
            <a:r>
              <a:rPr lang="en-US" dirty="0" smtClean="0"/>
              <a:t> transverse single-spin asymmetry theory calculation</a:t>
            </a:r>
            <a:endParaRPr lang="en-US" dirty="0"/>
          </a:p>
        </p:txBody>
      </p:sp>
      <p:sp>
        <p:nvSpPr>
          <p:cNvPr id="9" name="Content Placeholder 8"/>
          <p:cNvSpPr>
            <a:spLocks noGrp="1"/>
          </p:cNvSpPr>
          <p:nvPr>
            <p:ph idx="1"/>
          </p:nvPr>
        </p:nvSpPr>
        <p:spPr>
          <a:xfrm>
            <a:off x="5486400" y="1600200"/>
            <a:ext cx="3429000" cy="4525963"/>
          </a:xfrm>
        </p:spPr>
        <p:txBody>
          <a:bodyPr>
            <a:normAutofit fontScale="85000" lnSpcReduction="10000"/>
          </a:bodyPr>
          <a:lstStyle/>
          <a:p>
            <a:r>
              <a:rPr lang="en-US" dirty="0" smtClean="0"/>
              <a:t>Using new </a:t>
            </a:r>
            <a:r>
              <a:rPr lang="en-US" dirty="0" smtClean="0">
                <a:latin typeface="Symbol" pitchFamily="18" charset="2"/>
              </a:rPr>
              <a:t>h</a:t>
            </a:r>
            <a:r>
              <a:rPr lang="en-US" dirty="0" smtClean="0"/>
              <a:t> FF </a:t>
            </a:r>
            <a:r>
              <a:rPr lang="en-US" dirty="0" err="1" smtClean="0"/>
              <a:t>parametrization</a:t>
            </a:r>
            <a:r>
              <a:rPr lang="en-US" dirty="0" smtClean="0"/>
              <a:t>, first theory calculation now published (STAR kinematics)</a:t>
            </a:r>
          </a:p>
          <a:p>
            <a:r>
              <a:rPr lang="en-US" dirty="0" smtClean="0"/>
              <a:t>Obtain larger asymmetry for eta than for neutral </a:t>
            </a:r>
            <a:r>
              <a:rPr lang="en-US" dirty="0" err="1" smtClean="0"/>
              <a:t>pion</a:t>
            </a:r>
            <a:r>
              <a:rPr lang="en-US" dirty="0" smtClean="0"/>
              <a:t> over entire </a:t>
            </a:r>
            <a:r>
              <a:rPr lang="en-US" dirty="0" err="1" smtClean="0"/>
              <a:t>x</a:t>
            </a:r>
            <a:r>
              <a:rPr lang="en-US" baseline="-25000" dirty="0" err="1" smtClean="0"/>
              <a:t>F</a:t>
            </a:r>
            <a:r>
              <a:rPr lang="en-US" dirty="0" smtClean="0"/>
              <a:t> range, not nearly as large as STAR result</a:t>
            </a:r>
          </a:p>
        </p:txBody>
      </p:sp>
      <p:sp>
        <p:nvSpPr>
          <p:cNvPr id="4" name="Footer Placeholder 3"/>
          <p:cNvSpPr>
            <a:spLocks noGrp="1"/>
          </p:cNvSpPr>
          <p:nvPr>
            <p:ph type="ftr" sz="quarter" idx="11"/>
          </p:nvPr>
        </p:nvSpPr>
        <p:spPr/>
        <p:txBody>
          <a:bodyPr/>
          <a:lstStyle/>
          <a:p>
            <a:r>
              <a:rPr lang="en-US" smtClean="0"/>
              <a:t>C. Aidala, UMich, February 13, 2012</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48</a:t>
            </a:fld>
            <a:endParaRPr lang="en-US" dirty="0"/>
          </a:p>
        </p:txBody>
      </p:sp>
      <p:pic>
        <p:nvPicPr>
          <p:cNvPr id="6" name="Picture 3"/>
          <p:cNvPicPr>
            <a:picLocks noChangeAspect="1" noChangeArrowheads="1"/>
          </p:cNvPicPr>
          <p:nvPr/>
        </p:nvPicPr>
        <p:blipFill>
          <a:blip r:embed="rId2" cstate="print"/>
          <a:srcRect/>
          <a:stretch>
            <a:fillRect/>
          </a:stretch>
        </p:blipFill>
        <p:spPr bwMode="auto">
          <a:xfrm>
            <a:off x="304800" y="1981200"/>
            <a:ext cx="4876800" cy="3810000"/>
          </a:xfrm>
          <a:prstGeom prst="rect">
            <a:avLst/>
          </a:prstGeom>
          <a:noFill/>
          <a:ln w="9525">
            <a:noFill/>
            <a:miter lim="800000"/>
            <a:headEnd/>
            <a:tailEnd/>
          </a:ln>
        </p:spPr>
      </p:pic>
      <p:sp>
        <p:nvSpPr>
          <p:cNvPr id="7" name="TextBox 6"/>
          <p:cNvSpPr txBox="1"/>
          <p:nvPr/>
        </p:nvSpPr>
        <p:spPr>
          <a:xfrm>
            <a:off x="304800" y="5791200"/>
            <a:ext cx="4888133" cy="430887"/>
          </a:xfrm>
          <a:prstGeom prst="rect">
            <a:avLst/>
          </a:prstGeom>
          <a:noFill/>
        </p:spPr>
        <p:txBody>
          <a:bodyPr wrap="none" rtlCol="0">
            <a:spAutoFit/>
          </a:bodyPr>
          <a:lstStyle/>
          <a:p>
            <a:r>
              <a:rPr lang="en-US" sz="2200" dirty="0" smtClean="0">
                <a:solidFill>
                  <a:srgbClr val="FFFFCC"/>
                </a:solidFill>
              </a:rPr>
              <a:t>Kanazawa + Koike, PRD83, 114024 (2011)</a:t>
            </a:r>
            <a:endParaRPr lang="en-US" sz="2200" dirty="0">
              <a:solidFill>
                <a:srgbClr val="FFFFCC"/>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s_A_LL_final.gif"/>
          <p:cNvPicPr>
            <a:picLocks noChangeAspect="1"/>
          </p:cNvPicPr>
          <p:nvPr/>
        </p:nvPicPr>
        <p:blipFill>
          <a:blip r:embed="rId2" cstate="print"/>
          <a:srcRect r="2673"/>
          <a:stretch>
            <a:fillRect/>
          </a:stretch>
        </p:blipFill>
        <p:spPr>
          <a:xfrm>
            <a:off x="4399040" y="2590800"/>
            <a:ext cx="4592560" cy="3473294"/>
          </a:xfrm>
          <a:prstGeom prst="rect">
            <a:avLst/>
          </a:prstGeom>
        </p:spPr>
      </p:pic>
      <p:sp>
        <p:nvSpPr>
          <p:cNvPr id="2" name="Title 1"/>
          <p:cNvSpPr>
            <a:spLocks noGrp="1"/>
          </p:cNvSpPr>
          <p:nvPr>
            <p:ph type="title"/>
          </p:nvPr>
        </p:nvSpPr>
        <p:spPr/>
        <p:txBody>
          <a:bodyPr>
            <a:noAutofit/>
          </a:bodyPr>
          <a:lstStyle/>
          <a:p>
            <a:r>
              <a:rPr lang="en-US" sz="3600" dirty="0" smtClean="0"/>
              <a:t>Cross section and double-</a:t>
            </a:r>
            <a:r>
              <a:rPr lang="en-US" sz="3600" dirty="0" err="1" smtClean="0"/>
              <a:t>helicity</a:t>
            </a:r>
            <a:r>
              <a:rPr lang="en-US" sz="3600" dirty="0" smtClean="0"/>
              <a:t> asymmetry in charged hadron production at √s=62.4 </a:t>
            </a:r>
            <a:r>
              <a:rPr lang="en-US" sz="3600" dirty="0" err="1" smtClean="0"/>
              <a:t>GeV</a:t>
            </a:r>
            <a:endParaRPr lang="en-US" sz="3600" dirty="0"/>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49</a:t>
            </a:fld>
            <a:endParaRPr lang="en-US"/>
          </a:p>
        </p:txBody>
      </p:sp>
      <p:pic>
        <p:nvPicPr>
          <p:cNvPr id="7" name="Picture 76" descr="PHENIX big logo"/>
          <p:cNvPicPr>
            <a:picLocks noChangeAspect="1" noChangeArrowheads="1"/>
          </p:cNvPicPr>
          <p:nvPr/>
        </p:nvPicPr>
        <p:blipFill>
          <a:blip r:embed="rId3" cstate="print"/>
          <a:srcRect/>
          <a:stretch>
            <a:fillRect/>
          </a:stretch>
        </p:blipFill>
        <p:spPr bwMode="auto">
          <a:xfrm>
            <a:off x="5105400" y="4610100"/>
            <a:ext cx="1752600" cy="571500"/>
          </a:xfrm>
          <a:prstGeom prst="rect">
            <a:avLst/>
          </a:prstGeom>
          <a:noFill/>
        </p:spPr>
      </p:pic>
      <p:sp>
        <p:nvSpPr>
          <p:cNvPr id="11" name="TextBox 10"/>
          <p:cNvSpPr txBox="1"/>
          <p:nvPr/>
        </p:nvSpPr>
        <p:spPr>
          <a:xfrm>
            <a:off x="5070992" y="2558224"/>
            <a:ext cx="3006208" cy="369332"/>
          </a:xfrm>
          <a:prstGeom prst="rect">
            <a:avLst/>
          </a:prstGeom>
          <a:noFill/>
        </p:spPr>
        <p:txBody>
          <a:bodyPr wrap="none" rtlCol="0">
            <a:spAutoFit/>
          </a:bodyPr>
          <a:lstStyle/>
          <a:p>
            <a:r>
              <a:rPr lang="en-US" dirty="0" smtClean="0"/>
              <a:t>To be submitted to </a:t>
            </a:r>
            <a:r>
              <a:rPr lang="en-US" dirty="0" err="1" smtClean="0"/>
              <a:t>Phys.Rev.D</a:t>
            </a:r>
            <a:endParaRPr lang="en-US" dirty="0"/>
          </a:p>
        </p:txBody>
      </p:sp>
      <p:pic>
        <p:nvPicPr>
          <p:cNvPr id="12" name="Picture 11" descr="Cross_Section_pos_feedcor.gif"/>
          <p:cNvPicPr>
            <a:picLocks noChangeAspect="1"/>
          </p:cNvPicPr>
          <p:nvPr/>
        </p:nvPicPr>
        <p:blipFill>
          <a:blip r:embed="rId4" cstate="print"/>
          <a:stretch>
            <a:fillRect/>
          </a:stretch>
        </p:blipFill>
        <p:spPr>
          <a:xfrm>
            <a:off x="152399" y="1676400"/>
            <a:ext cx="3715481" cy="4891405"/>
          </a:xfrm>
          <a:prstGeom prst="rect">
            <a:avLst/>
          </a:prstGeom>
        </p:spPr>
      </p:pic>
      <p:sp>
        <p:nvSpPr>
          <p:cNvPr id="13" name="TextBox 12"/>
          <p:cNvSpPr txBox="1"/>
          <p:nvPr/>
        </p:nvSpPr>
        <p:spPr>
          <a:xfrm>
            <a:off x="422304" y="1611868"/>
            <a:ext cx="3006208" cy="369332"/>
          </a:xfrm>
          <a:prstGeom prst="rect">
            <a:avLst/>
          </a:prstGeom>
          <a:noFill/>
        </p:spPr>
        <p:txBody>
          <a:bodyPr wrap="none" rtlCol="0">
            <a:spAutoFit/>
          </a:bodyPr>
          <a:lstStyle/>
          <a:p>
            <a:r>
              <a:rPr lang="en-US" dirty="0" smtClean="0"/>
              <a:t>To be submitted to </a:t>
            </a:r>
            <a:r>
              <a:rPr lang="en-US" dirty="0" err="1" smtClean="0"/>
              <a:t>Phys.Rev.D</a:t>
            </a:r>
            <a:endParaRPr lang="en-US" dirty="0"/>
          </a:p>
        </p:txBody>
      </p:sp>
      <p:sp>
        <p:nvSpPr>
          <p:cNvPr id="14" name="TextBox 13"/>
          <p:cNvSpPr txBox="1"/>
          <p:nvPr/>
        </p:nvSpPr>
        <p:spPr>
          <a:xfrm>
            <a:off x="4419600" y="1752600"/>
            <a:ext cx="2187330" cy="615553"/>
          </a:xfrm>
          <a:prstGeom prst="rect">
            <a:avLst/>
          </a:prstGeom>
          <a:noFill/>
        </p:spPr>
        <p:txBody>
          <a:bodyPr wrap="none" rtlCol="0">
            <a:spAutoFit/>
          </a:bodyPr>
          <a:lstStyle/>
          <a:p>
            <a:r>
              <a:rPr lang="en-US" sz="3400" i="1" dirty="0" err="1" smtClean="0">
                <a:solidFill>
                  <a:srgbClr val="FFFFCC"/>
                </a:solidFill>
              </a:rPr>
              <a:t>p+p</a:t>
            </a:r>
            <a:r>
              <a:rPr lang="en-US" sz="3400" i="1" dirty="0" smtClean="0">
                <a:solidFill>
                  <a:srgbClr val="FFFFCC"/>
                </a:solidFill>
                <a:sym typeface="Wingdings" pitchFamily="2" charset="2"/>
              </a:rPr>
              <a:t> </a:t>
            </a:r>
            <a:r>
              <a:rPr lang="en-US" sz="3400" i="1" dirty="0" smtClean="0">
                <a:solidFill>
                  <a:srgbClr val="FFFFCC"/>
                </a:solidFill>
              </a:rPr>
              <a:t>h</a:t>
            </a:r>
            <a:r>
              <a:rPr lang="en-US" sz="3400" i="1" baseline="30000" dirty="0" smtClean="0">
                <a:solidFill>
                  <a:srgbClr val="FFFFCC"/>
                </a:solidFill>
              </a:rPr>
              <a:t>+</a:t>
            </a:r>
            <a:r>
              <a:rPr lang="en-US" sz="3400" i="1" dirty="0" smtClean="0">
                <a:solidFill>
                  <a:srgbClr val="FFFFCC"/>
                </a:solidFill>
              </a:rPr>
              <a:t>+X</a:t>
            </a:r>
            <a:endParaRPr lang="en-US" sz="3400" i="1" dirty="0">
              <a:solidFill>
                <a:srgbClr val="FFFFCC"/>
              </a:solidFill>
            </a:endParaRPr>
          </a:p>
        </p:txBody>
      </p:sp>
      <p:sp>
        <p:nvSpPr>
          <p:cNvPr id="15" name="TextBox 14"/>
          <p:cNvSpPr txBox="1"/>
          <p:nvPr/>
        </p:nvSpPr>
        <p:spPr>
          <a:xfrm>
            <a:off x="3886200" y="6096000"/>
            <a:ext cx="2286000" cy="369332"/>
          </a:xfrm>
          <a:prstGeom prst="rect">
            <a:avLst/>
          </a:prstGeom>
          <a:noFill/>
        </p:spPr>
        <p:txBody>
          <a:bodyPr wrap="square" rtlCol="0">
            <a:spAutoFit/>
          </a:bodyPr>
          <a:lstStyle/>
          <a:p>
            <a:r>
              <a:rPr lang="en-US" u="sng" dirty="0" smtClean="0">
                <a:solidFill>
                  <a:srgbClr val="FFFFCC"/>
                </a:solidFill>
              </a:rPr>
              <a:t>C.A. Aidala</a:t>
            </a:r>
            <a:r>
              <a:rPr lang="en-US" dirty="0" smtClean="0">
                <a:solidFill>
                  <a:srgbClr val="FFFFCC"/>
                </a:solidFill>
              </a:rPr>
              <a:t>, PHENIX</a:t>
            </a:r>
            <a:endParaRPr lang="en-US" dirty="0">
              <a:solidFill>
                <a:srgbClr val="FFFFC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 Aidala, UMich, February 13, 2012</a:t>
            </a:r>
            <a:endParaRPr lang="en-US"/>
          </a:p>
        </p:txBody>
      </p:sp>
      <p:sp>
        <p:nvSpPr>
          <p:cNvPr id="7" name="Slide Number Placeholder 6"/>
          <p:cNvSpPr>
            <a:spLocks noGrp="1"/>
          </p:cNvSpPr>
          <p:nvPr>
            <p:ph type="sldNum" sz="quarter" idx="12"/>
          </p:nvPr>
        </p:nvSpPr>
        <p:spPr/>
        <p:txBody>
          <a:bodyPr/>
          <a:lstStyle/>
          <a:p>
            <a:fld id="{C27B2E64-6934-4094-B5FB-09B89F258EDB}" type="slidenum">
              <a:rPr lang="en-US"/>
              <a:pPr/>
              <a:t>5</a:t>
            </a:fld>
            <a:endParaRPr lang="en-US"/>
          </a:p>
        </p:txBody>
      </p:sp>
      <p:sp>
        <p:nvSpPr>
          <p:cNvPr id="1344514" name="Rectangle 2"/>
          <p:cNvSpPr>
            <a:spLocks noGrp="1" noChangeArrowheads="1"/>
          </p:cNvSpPr>
          <p:nvPr>
            <p:ph type="title"/>
          </p:nvPr>
        </p:nvSpPr>
        <p:spPr/>
        <p:txBody>
          <a:bodyPr/>
          <a:lstStyle/>
          <a:p>
            <a:r>
              <a:rPr lang="en-US" dirty="0"/>
              <a:t>Nucleon </a:t>
            </a:r>
            <a:r>
              <a:rPr lang="en-US" dirty="0" smtClean="0"/>
              <a:t>structure</a:t>
            </a:r>
            <a:r>
              <a:rPr lang="en-US" dirty="0"/>
              <a:t>:  The </a:t>
            </a:r>
            <a:r>
              <a:rPr lang="en-US" dirty="0" smtClean="0"/>
              <a:t>early </a:t>
            </a:r>
            <a:r>
              <a:rPr lang="en-US" dirty="0"/>
              <a:t>y</a:t>
            </a:r>
            <a:r>
              <a:rPr lang="en-US" dirty="0" smtClean="0"/>
              <a:t>ears</a:t>
            </a:r>
            <a:endParaRPr lang="en-US" dirty="0"/>
          </a:p>
        </p:txBody>
      </p:sp>
      <p:sp>
        <p:nvSpPr>
          <p:cNvPr id="1344515" name="Rectangle 3"/>
          <p:cNvSpPr>
            <a:spLocks noGrp="1" noChangeArrowheads="1"/>
          </p:cNvSpPr>
          <p:nvPr>
            <p:ph type="body" sz="half" idx="1"/>
          </p:nvPr>
        </p:nvSpPr>
        <p:spPr>
          <a:xfrm>
            <a:off x="228600" y="1143000"/>
            <a:ext cx="5791200" cy="4953000"/>
          </a:xfrm>
        </p:spPr>
        <p:txBody>
          <a:bodyPr>
            <a:normAutofit/>
          </a:bodyPr>
          <a:lstStyle/>
          <a:p>
            <a:r>
              <a:rPr lang="en-US" sz="2800" dirty="0" smtClean="0"/>
              <a:t>1932:  </a:t>
            </a:r>
            <a:r>
              <a:rPr lang="en-US" sz="2800" dirty="0" err="1"/>
              <a:t>Estermann</a:t>
            </a:r>
            <a:r>
              <a:rPr lang="en-US" sz="2800" dirty="0"/>
              <a:t> and Stern measure </a:t>
            </a:r>
            <a:r>
              <a:rPr lang="en-US" sz="2800" dirty="0" smtClean="0"/>
              <a:t>proton </a:t>
            </a:r>
            <a:r>
              <a:rPr lang="en-US" sz="2800" dirty="0"/>
              <a:t>anomalous magnetic moment </a:t>
            </a:r>
            <a:r>
              <a:rPr lang="en-US" sz="2800" dirty="0">
                <a:sym typeface="Wingdings" pitchFamily="2" charset="2"/>
              </a:rPr>
              <a:t> </a:t>
            </a:r>
            <a:r>
              <a:rPr lang="en-US" sz="2800" dirty="0" smtClean="0"/>
              <a:t>proton </a:t>
            </a:r>
            <a:r>
              <a:rPr lang="en-US" sz="2800" dirty="0"/>
              <a:t>not a </a:t>
            </a:r>
            <a:r>
              <a:rPr lang="en-US" sz="2800" dirty="0" err="1"/>
              <a:t>pointlike</a:t>
            </a:r>
            <a:r>
              <a:rPr lang="en-US" sz="2800" dirty="0"/>
              <a:t> particle!</a:t>
            </a:r>
          </a:p>
          <a:p>
            <a:r>
              <a:rPr lang="en-US" sz="2800" dirty="0" smtClean="0"/>
              <a:t>1960s</a:t>
            </a:r>
            <a:r>
              <a:rPr lang="en-US" sz="2800" dirty="0"/>
              <a:t>: Quark structure of the </a:t>
            </a:r>
            <a:r>
              <a:rPr lang="en-US" sz="2800" dirty="0" smtClean="0"/>
              <a:t>nucleon</a:t>
            </a:r>
          </a:p>
          <a:p>
            <a:pPr lvl="1"/>
            <a:r>
              <a:rPr lang="en-US" sz="2400" dirty="0" smtClean="0"/>
              <a:t>SLAC inelastic electron-nucleon scattering experiments by Friedman, Kendall, Taylor </a:t>
            </a:r>
            <a:r>
              <a:rPr lang="en-US" sz="2400" dirty="0" smtClean="0">
                <a:sym typeface="Wingdings" pitchFamily="2" charset="2"/>
              </a:rPr>
              <a:t> Nobel Prize</a:t>
            </a:r>
          </a:p>
          <a:p>
            <a:pPr lvl="1"/>
            <a:r>
              <a:rPr lang="en-US" sz="2400" dirty="0" smtClean="0"/>
              <a:t>Theoretical development by Gell-Mann </a:t>
            </a:r>
            <a:r>
              <a:rPr lang="en-US" sz="2400" dirty="0" smtClean="0">
                <a:sym typeface="Wingdings" pitchFamily="2" charset="2"/>
              </a:rPr>
              <a:t> Nobel Prize</a:t>
            </a:r>
            <a:endParaRPr lang="en-US" sz="2800" dirty="0" smtClean="0"/>
          </a:p>
          <a:p>
            <a:r>
              <a:rPr lang="en-US" sz="2800" dirty="0" smtClean="0"/>
              <a:t>1970s: Formulation of QCD . . .</a:t>
            </a:r>
          </a:p>
        </p:txBody>
      </p:sp>
      <p:graphicFrame>
        <p:nvGraphicFramePr>
          <p:cNvPr id="1344516" name="Object 4"/>
          <p:cNvGraphicFramePr>
            <a:graphicFrameLocks noChangeAspect="1"/>
          </p:cNvGraphicFramePr>
          <p:nvPr>
            <p:ph sz="half" idx="2"/>
          </p:nvPr>
        </p:nvGraphicFramePr>
        <p:xfrm>
          <a:off x="6248400" y="2081213"/>
          <a:ext cx="2319338" cy="2293937"/>
        </p:xfrm>
        <a:graphic>
          <a:graphicData uri="http://schemas.openxmlformats.org/presentationml/2006/ole">
            <p:oleObj spid="_x0000_s65538" name="Bitmap Image" r:id="rId4" imgW="3571852" imgH="3533981" progId="PBrush">
              <p:embed/>
            </p:oleObj>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Cross section and double-</a:t>
            </a:r>
            <a:r>
              <a:rPr lang="en-US" sz="3600" dirty="0" err="1" smtClean="0"/>
              <a:t>helicity</a:t>
            </a:r>
            <a:r>
              <a:rPr lang="en-US" sz="3600" dirty="0" smtClean="0"/>
              <a:t> asymmetry in charged hadron production at √s=62.4 </a:t>
            </a:r>
            <a:r>
              <a:rPr lang="en-US" sz="3600" dirty="0" err="1" smtClean="0"/>
              <a:t>GeV</a:t>
            </a:r>
            <a:endParaRPr lang="en-US" sz="3600" dirty="0"/>
          </a:p>
        </p:txBody>
      </p:sp>
      <p:sp>
        <p:nvSpPr>
          <p:cNvPr id="3" name="Footer Placeholder 2"/>
          <p:cNvSpPr>
            <a:spLocks noGrp="1"/>
          </p:cNvSpPr>
          <p:nvPr>
            <p:ph type="ftr" sz="quarter" idx="11"/>
          </p:nvPr>
        </p:nvSpPr>
        <p:spPr/>
        <p:txBody>
          <a:bodyPr/>
          <a:lstStyle/>
          <a:p>
            <a:r>
              <a:rPr lang="en-US" smtClean="0"/>
              <a:t>C. Aidala, UMich, February 13, 2012</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pic>
        <p:nvPicPr>
          <p:cNvPr id="6" name="Picture 5" descr="Cross_Section_neg_feedcor.gif"/>
          <p:cNvPicPr>
            <a:picLocks noChangeAspect="1"/>
          </p:cNvPicPr>
          <p:nvPr/>
        </p:nvPicPr>
        <p:blipFill>
          <a:blip r:embed="rId2" cstate="print"/>
          <a:stretch>
            <a:fillRect/>
          </a:stretch>
        </p:blipFill>
        <p:spPr>
          <a:xfrm>
            <a:off x="152400" y="1676400"/>
            <a:ext cx="3723479" cy="4901935"/>
          </a:xfrm>
          <a:prstGeom prst="rect">
            <a:avLst/>
          </a:prstGeom>
        </p:spPr>
      </p:pic>
      <p:sp>
        <p:nvSpPr>
          <p:cNvPr id="7" name="TextBox 6"/>
          <p:cNvSpPr txBox="1"/>
          <p:nvPr/>
        </p:nvSpPr>
        <p:spPr>
          <a:xfrm>
            <a:off x="422304" y="1611868"/>
            <a:ext cx="3006208" cy="369332"/>
          </a:xfrm>
          <a:prstGeom prst="rect">
            <a:avLst/>
          </a:prstGeom>
          <a:noFill/>
        </p:spPr>
        <p:txBody>
          <a:bodyPr wrap="none" rtlCol="0">
            <a:spAutoFit/>
          </a:bodyPr>
          <a:lstStyle/>
          <a:p>
            <a:r>
              <a:rPr lang="en-US" dirty="0" smtClean="0"/>
              <a:t>To be submitted to </a:t>
            </a:r>
            <a:r>
              <a:rPr lang="en-US" dirty="0" err="1" smtClean="0"/>
              <a:t>Phys.Rev.D</a:t>
            </a:r>
            <a:endParaRPr lang="en-US" dirty="0"/>
          </a:p>
        </p:txBody>
      </p:sp>
      <p:pic>
        <p:nvPicPr>
          <p:cNvPr id="8" name="Picture 7" descr="Neg_A_LL_final.gif"/>
          <p:cNvPicPr>
            <a:picLocks noChangeAspect="1"/>
          </p:cNvPicPr>
          <p:nvPr/>
        </p:nvPicPr>
        <p:blipFill>
          <a:blip r:embed="rId3" cstate="print"/>
          <a:srcRect r="2138"/>
          <a:stretch>
            <a:fillRect/>
          </a:stretch>
        </p:blipFill>
        <p:spPr>
          <a:xfrm>
            <a:off x="4404852" y="2590800"/>
            <a:ext cx="4623431" cy="3477537"/>
          </a:xfrm>
          <a:prstGeom prst="rect">
            <a:avLst/>
          </a:prstGeom>
        </p:spPr>
      </p:pic>
      <p:sp>
        <p:nvSpPr>
          <p:cNvPr id="9" name="TextBox 8"/>
          <p:cNvSpPr txBox="1"/>
          <p:nvPr/>
        </p:nvSpPr>
        <p:spPr>
          <a:xfrm>
            <a:off x="5070992" y="2558224"/>
            <a:ext cx="3006208" cy="369332"/>
          </a:xfrm>
          <a:prstGeom prst="rect">
            <a:avLst/>
          </a:prstGeom>
          <a:noFill/>
        </p:spPr>
        <p:txBody>
          <a:bodyPr wrap="none" rtlCol="0">
            <a:spAutoFit/>
          </a:bodyPr>
          <a:lstStyle/>
          <a:p>
            <a:r>
              <a:rPr lang="en-US" dirty="0" smtClean="0"/>
              <a:t>To be submitted to </a:t>
            </a:r>
            <a:r>
              <a:rPr lang="en-US" dirty="0" err="1" smtClean="0"/>
              <a:t>Phys.Rev.D</a:t>
            </a:r>
            <a:endParaRPr lang="en-US" dirty="0"/>
          </a:p>
        </p:txBody>
      </p:sp>
      <p:sp>
        <p:nvSpPr>
          <p:cNvPr id="11" name="TextBox 10"/>
          <p:cNvSpPr txBox="1"/>
          <p:nvPr/>
        </p:nvSpPr>
        <p:spPr>
          <a:xfrm>
            <a:off x="4419600" y="1752600"/>
            <a:ext cx="2130711" cy="615553"/>
          </a:xfrm>
          <a:prstGeom prst="rect">
            <a:avLst/>
          </a:prstGeom>
          <a:noFill/>
        </p:spPr>
        <p:txBody>
          <a:bodyPr wrap="none" rtlCol="0">
            <a:spAutoFit/>
          </a:bodyPr>
          <a:lstStyle/>
          <a:p>
            <a:r>
              <a:rPr lang="en-US" sz="3400" i="1" dirty="0" err="1" smtClean="0">
                <a:solidFill>
                  <a:srgbClr val="FFFFCC"/>
                </a:solidFill>
              </a:rPr>
              <a:t>p+p</a:t>
            </a:r>
            <a:r>
              <a:rPr lang="en-US" sz="3400" i="1" dirty="0" smtClean="0">
                <a:solidFill>
                  <a:srgbClr val="FFFFCC"/>
                </a:solidFill>
                <a:sym typeface="Wingdings" pitchFamily="2" charset="2"/>
              </a:rPr>
              <a:t> </a:t>
            </a:r>
            <a:r>
              <a:rPr lang="en-US" sz="3400" i="1" dirty="0" smtClean="0">
                <a:solidFill>
                  <a:srgbClr val="FFFFCC"/>
                </a:solidFill>
              </a:rPr>
              <a:t>h</a:t>
            </a:r>
            <a:r>
              <a:rPr lang="en-US" sz="3400" i="1" baseline="30000" dirty="0" smtClean="0">
                <a:solidFill>
                  <a:srgbClr val="FFFFCC"/>
                </a:solidFill>
              </a:rPr>
              <a:t>-</a:t>
            </a:r>
            <a:r>
              <a:rPr lang="en-US" sz="3400" i="1" dirty="0" smtClean="0">
                <a:solidFill>
                  <a:srgbClr val="FFFFCC"/>
                </a:solidFill>
              </a:rPr>
              <a:t>+X</a:t>
            </a:r>
            <a:endParaRPr lang="en-US" sz="3400" i="1" dirty="0">
              <a:solidFill>
                <a:srgbClr val="FFFFCC"/>
              </a:solidFill>
            </a:endParaRPr>
          </a:p>
        </p:txBody>
      </p:sp>
      <p:pic>
        <p:nvPicPr>
          <p:cNvPr id="12" name="Picture 76" descr="PHENIX big logo"/>
          <p:cNvPicPr>
            <a:picLocks noChangeAspect="1" noChangeArrowheads="1"/>
          </p:cNvPicPr>
          <p:nvPr/>
        </p:nvPicPr>
        <p:blipFill>
          <a:blip r:embed="rId4" cstate="print"/>
          <a:srcRect/>
          <a:stretch>
            <a:fillRect/>
          </a:stretch>
        </p:blipFill>
        <p:spPr bwMode="auto">
          <a:xfrm>
            <a:off x="5105400" y="4610100"/>
            <a:ext cx="1752600" cy="571500"/>
          </a:xfrm>
          <a:prstGeom prst="rect">
            <a:avLst/>
          </a:prstGeom>
          <a:noFill/>
        </p:spPr>
      </p:pic>
      <p:sp>
        <p:nvSpPr>
          <p:cNvPr id="13" name="TextBox 12"/>
          <p:cNvSpPr txBox="1"/>
          <p:nvPr/>
        </p:nvSpPr>
        <p:spPr>
          <a:xfrm>
            <a:off x="3886200" y="6096000"/>
            <a:ext cx="2286000" cy="369332"/>
          </a:xfrm>
          <a:prstGeom prst="rect">
            <a:avLst/>
          </a:prstGeom>
          <a:noFill/>
        </p:spPr>
        <p:txBody>
          <a:bodyPr wrap="square" rtlCol="0">
            <a:spAutoFit/>
          </a:bodyPr>
          <a:lstStyle/>
          <a:p>
            <a:r>
              <a:rPr lang="en-US" u="sng" dirty="0" smtClean="0">
                <a:solidFill>
                  <a:srgbClr val="FFFFCC"/>
                </a:solidFill>
              </a:rPr>
              <a:t>C.A. Aidala</a:t>
            </a:r>
            <a:r>
              <a:rPr lang="en-US" dirty="0" smtClean="0">
                <a:solidFill>
                  <a:srgbClr val="FFFFCC"/>
                </a:solidFill>
              </a:rPr>
              <a:t>, PHENIX</a:t>
            </a:r>
            <a:endParaRPr lang="en-US" dirty="0">
              <a:solidFill>
                <a:srgbClr val="FFFFCC"/>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cincl_christine"/>
          <p:cNvPicPr>
            <a:picLocks noGrp="1" noChangeAspect="1" noChangeArrowheads="1"/>
          </p:cNvPicPr>
          <p:nvPr>
            <p:ph idx="1"/>
          </p:nvPr>
        </p:nvPicPr>
        <p:blipFill>
          <a:blip r:embed="rId3" cstate="print"/>
          <a:srcRect/>
          <a:stretch>
            <a:fillRect/>
          </a:stretch>
        </p:blipFill>
        <p:spPr>
          <a:xfrm>
            <a:off x="457200" y="1447801"/>
            <a:ext cx="7723420" cy="3657600"/>
          </a:xfrm>
          <a:noFill/>
        </p:spPr>
      </p:pic>
      <p:sp>
        <p:nvSpPr>
          <p:cNvPr id="15364" name="Rectangle 3"/>
          <p:cNvSpPr>
            <a:spLocks noGrp="1" noChangeArrowheads="1"/>
          </p:cNvSpPr>
          <p:nvPr>
            <p:ph type="title"/>
          </p:nvPr>
        </p:nvSpPr>
        <p:spPr>
          <a:xfrm>
            <a:off x="457200" y="274638"/>
            <a:ext cx="8229600" cy="944562"/>
          </a:xfrm>
        </p:spPr>
        <p:txBody>
          <a:bodyPr>
            <a:normAutofit fontScale="90000"/>
          </a:bodyPr>
          <a:lstStyle/>
          <a:p>
            <a:pPr eaLnBrk="1" hangingPunct="1"/>
            <a:r>
              <a:rPr lang="en-US" dirty="0" smtClean="0"/>
              <a:t>Left-right </a:t>
            </a:r>
            <a:r>
              <a:rPr lang="en-US" dirty="0" err="1" smtClean="0"/>
              <a:t>pion</a:t>
            </a:r>
            <a:r>
              <a:rPr lang="en-US" dirty="0" smtClean="0"/>
              <a:t> asymmetry at </a:t>
            </a:r>
            <a:br>
              <a:rPr lang="en-US" dirty="0" smtClean="0"/>
            </a:br>
            <a:r>
              <a:rPr lang="en-US" dirty="0" smtClean="0"/>
              <a:t>90</a:t>
            </a:r>
            <a:r>
              <a:rPr lang="en-US" baseline="30000" dirty="0" smtClean="0"/>
              <a:t>o</a:t>
            </a:r>
            <a:r>
              <a:rPr lang="en-US" dirty="0" smtClean="0"/>
              <a:t> from the beam</a:t>
            </a:r>
            <a:endParaRPr lang="en-US" baseline="-25000" dirty="0" smtClean="0"/>
          </a:p>
        </p:txBody>
      </p:sp>
      <p:sp>
        <p:nvSpPr>
          <p:cNvPr id="134150" name="Rectangle 6"/>
          <p:cNvSpPr>
            <a:spLocks noChangeArrowheads="1"/>
          </p:cNvSpPr>
          <p:nvPr/>
        </p:nvSpPr>
        <p:spPr bwMode="auto">
          <a:xfrm>
            <a:off x="1905000" y="3886200"/>
            <a:ext cx="2514600" cy="533400"/>
          </a:xfrm>
          <a:prstGeom prst="rect">
            <a:avLst/>
          </a:prstGeom>
          <a:noFill/>
          <a:ln w="9525" cap="rnd">
            <a:solidFill>
              <a:schemeClr val="tx1"/>
            </a:solidFill>
            <a:prstDash val="sysDot"/>
            <a:miter lim="800000"/>
            <a:headEnd/>
            <a:tailEnd/>
          </a:ln>
          <a:effectLst/>
        </p:spPr>
        <p:txBody>
          <a:bodyPr wrap="none" anchor="ctr"/>
          <a:lstStyle/>
          <a:p>
            <a:endParaRPr lang="en-US"/>
          </a:p>
        </p:txBody>
      </p:sp>
      <p:sp>
        <p:nvSpPr>
          <p:cNvPr id="134153" name="Text Box 9"/>
          <p:cNvSpPr txBox="1">
            <a:spLocks noChangeArrowheads="1"/>
          </p:cNvSpPr>
          <p:nvPr/>
        </p:nvSpPr>
        <p:spPr bwMode="auto">
          <a:xfrm>
            <a:off x="3581400" y="2479875"/>
            <a:ext cx="304800" cy="274637"/>
          </a:xfrm>
          <a:prstGeom prst="rect">
            <a:avLst/>
          </a:prstGeom>
          <a:solidFill>
            <a:schemeClr val="bg1"/>
          </a:solidFill>
          <a:ln w="9525">
            <a:noFill/>
            <a:miter lim="800000"/>
            <a:headEnd/>
            <a:tailEnd/>
          </a:ln>
          <a:effectLst/>
        </p:spPr>
        <p:txBody>
          <a:bodyPr lIns="0" tIns="0" rIns="0" bIns="0">
            <a:spAutoFit/>
          </a:bodyPr>
          <a:lstStyle/>
          <a:p>
            <a:pPr>
              <a:spcBef>
                <a:spcPct val="50000"/>
              </a:spcBef>
            </a:pPr>
            <a:r>
              <a:rPr lang="en-US" dirty="0"/>
              <a:t>A</a:t>
            </a:r>
            <a:r>
              <a:rPr lang="en-US" baseline="-25000" dirty="0"/>
              <a:t>N</a:t>
            </a:r>
          </a:p>
        </p:txBody>
      </p:sp>
      <p:sp>
        <p:nvSpPr>
          <p:cNvPr id="134149" name="Rectangle 5"/>
          <p:cNvSpPr>
            <a:spLocks noChangeArrowheads="1"/>
          </p:cNvSpPr>
          <p:nvPr/>
        </p:nvSpPr>
        <p:spPr bwMode="auto">
          <a:xfrm>
            <a:off x="3695700" y="2437190"/>
            <a:ext cx="2933700" cy="1144210"/>
          </a:xfrm>
          <a:prstGeom prst="rect">
            <a:avLst/>
          </a:prstGeom>
          <a:solidFill>
            <a:schemeClr val="bg1"/>
          </a:solidFill>
          <a:ln w="9525">
            <a:noFill/>
            <a:miter lim="800000"/>
            <a:headEnd/>
            <a:tailEnd/>
          </a:ln>
          <a:effectLst/>
        </p:spPr>
        <p:txBody>
          <a:bodyPr wrap="none" anchor="ctr"/>
          <a:lstStyle/>
          <a:p>
            <a:endParaRPr lang="en-US" dirty="0"/>
          </a:p>
        </p:txBody>
      </p:sp>
      <p:grpSp>
        <p:nvGrpSpPr>
          <p:cNvPr id="11" name="Group 9"/>
          <p:cNvGrpSpPr>
            <a:grpSpLocks/>
          </p:cNvGrpSpPr>
          <p:nvPr/>
        </p:nvGrpSpPr>
        <p:grpSpPr bwMode="auto">
          <a:xfrm>
            <a:off x="5867400" y="5106989"/>
            <a:ext cx="2895600" cy="1370013"/>
            <a:chOff x="1680" y="3142"/>
            <a:chExt cx="1872" cy="863"/>
          </a:xfrm>
        </p:grpSpPr>
        <p:sp>
          <p:nvSpPr>
            <p:cNvPr id="12" name="Rectangle 10"/>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 name="Group 11"/>
            <p:cNvGrpSpPr>
              <a:grpSpLocks/>
            </p:cNvGrpSpPr>
            <p:nvPr/>
          </p:nvGrpSpPr>
          <p:grpSpPr bwMode="auto">
            <a:xfrm>
              <a:off x="1776" y="3142"/>
              <a:ext cx="1579" cy="856"/>
              <a:chOff x="1776" y="2666"/>
              <a:chExt cx="2088" cy="1287"/>
            </a:xfrm>
          </p:grpSpPr>
          <p:sp>
            <p:nvSpPr>
              <p:cNvPr id="14" name="Line 12"/>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5" name="Group 13"/>
              <p:cNvGrpSpPr>
                <a:grpSpLocks/>
              </p:cNvGrpSpPr>
              <p:nvPr/>
            </p:nvGrpSpPr>
            <p:grpSpPr bwMode="auto">
              <a:xfrm>
                <a:off x="2352" y="3072"/>
                <a:ext cx="288" cy="480"/>
                <a:chOff x="4320" y="1488"/>
                <a:chExt cx="288" cy="480"/>
              </a:xfrm>
            </p:grpSpPr>
            <p:sp>
              <p:nvSpPr>
                <p:cNvPr id="22" name="AutoShape 14"/>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23" name="Oval 15"/>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6" name="Oval 16"/>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7" name="AutoShape 17"/>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8" name="Line 18"/>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9" name="Line 19"/>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20" name="Text Box 20"/>
              <p:cNvSpPr txBox="1">
                <a:spLocks noChangeArrowheads="1"/>
              </p:cNvSpPr>
              <p:nvPr/>
            </p:nvSpPr>
            <p:spPr bwMode="auto">
              <a:xfrm>
                <a:off x="2823" y="2666"/>
                <a:ext cx="573" cy="496"/>
              </a:xfrm>
              <a:prstGeom prst="rect">
                <a:avLst/>
              </a:prstGeom>
              <a:noFill/>
              <a:ln w="9525">
                <a:noFill/>
                <a:miter lim="800000"/>
                <a:headEnd/>
                <a:tailEnd/>
              </a:ln>
              <a:effectLst/>
            </p:spPr>
            <p:txBody>
              <a:bodyPr wrap="none">
                <a:spAutoFit/>
              </a:bodyPr>
              <a:lstStyle/>
              <a:p>
                <a:pPr algn="l"/>
                <a:r>
                  <a:rPr lang="en-US" altLang="ja-JP" sz="2800" dirty="0">
                    <a:solidFill>
                      <a:srgbClr val="FF3399"/>
                    </a:solidFill>
                    <a:ea typeface="ＭＳ Ｐゴシック" pitchFamily="34" charset="-128"/>
                  </a:rPr>
                  <a:t>left</a:t>
                </a:r>
              </a:p>
            </p:txBody>
          </p:sp>
          <p:sp>
            <p:nvSpPr>
              <p:cNvPr id="21" name="Text Box 21"/>
              <p:cNvSpPr txBox="1">
                <a:spLocks noChangeArrowheads="1"/>
              </p:cNvSpPr>
              <p:nvPr/>
            </p:nvSpPr>
            <p:spPr bwMode="auto">
              <a:xfrm>
                <a:off x="3073" y="3457"/>
                <a:ext cx="791" cy="496"/>
              </a:xfrm>
              <a:prstGeom prst="rect">
                <a:avLst/>
              </a:prstGeom>
              <a:noFill/>
              <a:ln w="9525">
                <a:noFill/>
                <a:miter lim="800000"/>
                <a:headEnd/>
                <a:tailEnd/>
              </a:ln>
              <a:effectLst/>
            </p:spPr>
            <p:txBody>
              <a:bodyPr>
                <a:spAutoFit/>
              </a:bodyPr>
              <a:lstStyle/>
              <a:p>
                <a:pPr algn="l"/>
                <a:r>
                  <a:rPr lang="en-US" altLang="ja-JP" sz="2800" dirty="0">
                    <a:solidFill>
                      <a:srgbClr val="FF3399"/>
                    </a:solidFill>
                    <a:ea typeface="ＭＳ Ｐゴシック" pitchFamily="34" charset="-128"/>
                  </a:rPr>
                  <a:t>right</a:t>
                </a:r>
              </a:p>
            </p:txBody>
          </p:sp>
        </p:grpSp>
      </p:grpSp>
      <p:sp>
        <p:nvSpPr>
          <p:cNvPr id="24" name="TextBox 23"/>
          <p:cNvSpPr txBox="1"/>
          <p:nvPr/>
        </p:nvSpPr>
        <p:spPr>
          <a:xfrm>
            <a:off x="6236825" y="2362200"/>
            <a:ext cx="1246941" cy="646331"/>
          </a:xfrm>
          <a:prstGeom prst="rect">
            <a:avLst/>
          </a:prstGeom>
          <a:noFill/>
        </p:spPr>
        <p:txBody>
          <a:bodyPr wrap="square" rtlCol="0">
            <a:spAutoFit/>
          </a:bodyPr>
          <a:lstStyle/>
          <a:p>
            <a:r>
              <a:rPr lang="en-US" u="sng" dirty="0" smtClean="0"/>
              <a:t>C.A. Aidala</a:t>
            </a:r>
            <a:r>
              <a:rPr lang="en-US" dirty="0" smtClean="0"/>
              <a:t>,</a:t>
            </a:r>
          </a:p>
          <a:p>
            <a:r>
              <a:rPr lang="en-US" dirty="0" smtClean="0"/>
              <a:t>PHENIX</a:t>
            </a:r>
            <a:endParaRPr lang="en-US" dirty="0"/>
          </a:p>
        </p:txBody>
      </p:sp>
      <p:sp>
        <p:nvSpPr>
          <p:cNvPr id="25" name="TextBox 24"/>
          <p:cNvSpPr txBox="1"/>
          <p:nvPr/>
        </p:nvSpPr>
        <p:spPr>
          <a:xfrm>
            <a:off x="685800" y="5257800"/>
            <a:ext cx="3657600" cy="923330"/>
          </a:xfrm>
          <a:prstGeom prst="rect">
            <a:avLst/>
          </a:prstGeom>
          <a:noFill/>
        </p:spPr>
        <p:txBody>
          <a:bodyPr wrap="square" rtlCol="0">
            <a:spAutoFit/>
          </a:bodyPr>
          <a:lstStyle/>
          <a:p>
            <a:r>
              <a:rPr lang="en-US" dirty="0" smtClean="0">
                <a:solidFill>
                  <a:srgbClr val="FFFFCC"/>
                </a:solidFill>
              </a:rPr>
              <a:t>Consistent with zero within &lt; 0.01, compared to measurements of ~0.1 close to the beam direction</a:t>
            </a:r>
            <a:endParaRPr lang="en-US" dirty="0">
              <a:solidFill>
                <a:srgbClr val="FFFFCC"/>
              </a:solidFill>
            </a:endParaRPr>
          </a:p>
        </p:txBody>
      </p:sp>
      <p:sp>
        <p:nvSpPr>
          <p:cNvPr id="26" name="Slide Number Placeholder 25"/>
          <p:cNvSpPr>
            <a:spLocks noGrp="1"/>
          </p:cNvSpPr>
          <p:nvPr>
            <p:ph type="sldNum" sz="quarter" idx="12"/>
          </p:nvPr>
        </p:nvSpPr>
        <p:spPr/>
        <p:txBody>
          <a:bodyPr/>
          <a:lstStyle/>
          <a:p>
            <a:fld id="{B6F15528-21DE-4FAA-801E-634DDDAF4B2B}" type="slidenum">
              <a:rPr lang="en-US" smtClean="0"/>
              <a:pPr/>
              <a:t>51</a:t>
            </a:fld>
            <a:endParaRPr lang="en-US"/>
          </a:p>
        </p:txBody>
      </p:sp>
      <p:sp>
        <p:nvSpPr>
          <p:cNvPr id="27" name="Footer Placeholder 26"/>
          <p:cNvSpPr>
            <a:spLocks noGrp="1"/>
          </p:cNvSpPr>
          <p:nvPr>
            <p:ph type="ftr" sz="quarter" idx="11"/>
          </p:nvPr>
        </p:nvSpPr>
        <p:spPr/>
        <p:txBody>
          <a:bodyPr/>
          <a:lstStyle/>
          <a:p>
            <a:r>
              <a:rPr lang="en-US" smtClean="0"/>
              <a:t>C. Aidala, UMich, February 13, 2012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14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1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P spid="134153" grpId="0" animBg="1"/>
      <p:bldP spid="1341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63063"/>
            <a:ext cx="8229600" cy="1020762"/>
          </a:xfrm>
        </p:spPr>
        <p:txBody>
          <a:bodyPr>
            <a:normAutofit fontScale="90000"/>
          </a:bodyPr>
          <a:lstStyle/>
          <a:p>
            <a:r>
              <a:rPr lang="en-US" dirty="0" smtClean="0"/>
              <a:t>Left-right </a:t>
            </a:r>
            <a:r>
              <a:rPr lang="en-US" dirty="0" smtClean="0">
                <a:latin typeface="Symbol" pitchFamily="18" charset="2"/>
              </a:rPr>
              <a:t>p</a:t>
            </a:r>
            <a:r>
              <a:rPr lang="en-US" baseline="30000" dirty="0" smtClean="0"/>
              <a:t>0</a:t>
            </a:r>
            <a:r>
              <a:rPr lang="en-US" dirty="0" smtClean="0"/>
              <a:t> vs. </a:t>
            </a:r>
            <a:r>
              <a:rPr lang="en-US" dirty="0" smtClean="0">
                <a:latin typeface="Symbol" pitchFamily="18" charset="2"/>
              </a:rPr>
              <a:t>h</a:t>
            </a:r>
            <a:r>
              <a:rPr lang="en-US" dirty="0" smtClean="0"/>
              <a:t> asymmetry at </a:t>
            </a:r>
            <a:br>
              <a:rPr lang="en-US" dirty="0" smtClean="0"/>
            </a:br>
            <a:r>
              <a:rPr lang="en-US" dirty="0" smtClean="0"/>
              <a:t>90</a:t>
            </a:r>
            <a:r>
              <a:rPr lang="en-US" baseline="30000" dirty="0" smtClean="0"/>
              <a:t>o</a:t>
            </a:r>
            <a:r>
              <a:rPr lang="en-US" dirty="0" smtClean="0"/>
              <a:t> from the beam</a:t>
            </a:r>
            <a:endParaRPr lang="en-US" baseline="-25000" dirty="0" smtClean="0"/>
          </a:p>
        </p:txBody>
      </p:sp>
      <p:pic>
        <p:nvPicPr>
          <p:cNvPr id="16388" name="Picture 3" descr="cincl_all"/>
          <p:cNvPicPr>
            <a:picLocks noGrp="1" noChangeAspect="1" noChangeArrowheads="1"/>
          </p:cNvPicPr>
          <p:nvPr>
            <p:ph idx="1"/>
          </p:nvPr>
        </p:nvPicPr>
        <p:blipFill>
          <a:blip r:embed="rId2" cstate="print"/>
          <a:srcRect/>
          <a:stretch>
            <a:fillRect/>
          </a:stretch>
        </p:blipFill>
        <p:spPr>
          <a:xfrm>
            <a:off x="457201" y="1447800"/>
            <a:ext cx="7772400" cy="3680796"/>
          </a:xfrm>
          <a:noFill/>
        </p:spPr>
      </p:pic>
      <p:sp>
        <p:nvSpPr>
          <p:cNvPr id="16390" name="Text Box 5"/>
          <p:cNvSpPr txBox="1">
            <a:spLocks noChangeArrowheads="1"/>
          </p:cNvSpPr>
          <p:nvPr/>
        </p:nvSpPr>
        <p:spPr bwMode="auto">
          <a:xfrm>
            <a:off x="1447800" y="2297113"/>
            <a:ext cx="304800" cy="274638"/>
          </a:xfrm>
          <a:prstGeom prst="rect">
            <a:avLst/>
          </a:prstGeom>
          <a:solidFill>
            <a:schemeClr val="bg1"/>
          </a:solidFill>
          <a:ln w="9525">
            <a:noFill/>
            <a:miter lim="800000"/>
            <a:headEnd/>
            <a:tailEnd/>
          </a:ln>
          <a:effectLst/>
        </p:spPr>
        <p:txBody>
          <a:bodyPr lIns="0" tIns="0" rIns="0" bIns="0">
            <a:spAutoFit/>
          </a:bodyPr>
          <a:lstStyle/>
          <a:p>
            <a:pPr>
              <a:spcBef>
                <a:spcPct val="50000"/>
              </a:spcBef>
            </a:pPr>
            <a:r>
              <a:rPr lang="en-US"/>
              <a:t>A</a:t>
            </a:r>
            <a:r>
              <a:rPr lang="en-US" baseline="-25000"/>
              <a:t>N</a:t>
            </a:r>
          </a:p>
        </p:txBody>
      </p:sp>
      <p:sp>
        <p:nvSpPr>
          <p:cNvPr id="16391" name="Text Box 6"/>
          <p:cNvSpPr txBox="1">
            <a:spLocks noChangeArrowheads="1"/>
          </p:cNvSpPr>
          <p:nvPr/>
        </p:nvSpPr>
        <p:spPr bwMode="auto">
          <a:xfrm>
            <a:off x="4255625" y="3199938"/>
            <a:ext cx="304800" cy="274638"/>
          </a:xfrm>
          <a:prstGeom prst="rect">
            <a:avLst/>
          </a:prstGeom>
          <a:solidFill>
            <a:schemeClr val="bg1"/>
          </a:solidFill>
          <a:ln w="9525">
            <a:noFill/>
            <a:miter lim="800000"/>
            <a:headEnd/>
            <a:tailEnd/>
          </a:ln>
          <a:effectLst/>
        </p:spPr>
        <p:txBody>
          <a:bodyPr lIns="0" tIns="0" rIns="0" bIns="0">
            <a:spAutoFit/>
          </a:bodyPr>
          <a:lstStyle/>
          <a:p>
            <a:pPr>
              <a:spcBef>
                <a:spcPct val="50000"/>
              </a:spcBef>
            </a:pPr>
            <a:r>
              <a:rPr lang="en-US" dirty="0" err="1"/>
              <a:t>p</a:t>
            </a:r>
            <a:r>
              <a:rPr lang="en-US" baseline="-25000" dirty="0" err="1"/>
              <a:t>T</a:t>
            </a:r>
            <a:endParaRPr lang="en-US" baseline="-25000" dirty="0"/>
          </a:p>
        </p:txBody>
      </p:sp>
      <p:sp>
        <p:nvSpPr>
          <p:cNvPr id="8" name="Footer Placeholder 7"/>
          <p:cNvSpPr>
            <a:spLocks noGrp="1"/>
          </p:cNvSpPr>
          <p:nvPr>
            <p:ph type="ftr" sz="quarter" idx="11"/>
          </p:nvPr>
        </p:nvSpPr>
        <p:spPr/>
        <p:txBody>
          <a:bodyPr/>
          <a:lstStyle/>
          <a:p>
            <a:r>
              <a:rPr lang="en-US" smtClean="0"/>
              <a:t>C. Aidala, UMich, February 13, 2012</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52</a:t>
            </a:fld>
            <a:endParaRPr lang="en-US"/>
          </a:p>
        </p:txBody>
      </p:sp>
      <p:grpSp>
        <p:nvGrpSpPr>
          <p:cNvPr id="10" name="Group 9"/>
          <p:cNvGrpSpPr>
            <a:grpSpLocks/>
          </p:cNvGrpSpPr>
          <p:nvPr/>
        </p:nvGrpSpPr>
        <p:grpSpPr bwMode="auto">
          <a:xfrm>
            <a:off x="5867400" y="5106989"/>
            <a:ext cx="2895600" cy="1370013"/>
            <a:chOff x="1680" y="3142"/>
            <a:chExt cx="1872" cy="863"/>
          </a:xfrm>
        </p:grpSpPr>
        <p:sp>
          <p:nvSpPr>
            <p:cNvPr id="11" name="Rectangle 10"/>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2" name="Group 11"/>
            <p:cNvGrpSpPr>
              <a:grpSpLocks/>
            </p:cNvGrpSpPr>
            <p:nvPr/>
          </p:nvGrpSpPr>
          <p:grpSpPr bwMode="auto">
            <a:xfrm>
              <a:off x="1776" y="3142"/>
              <a:ext cx="1579" cy="856"/>
              <a:chOff x="1776" y="2666"/>
              <a:chExt cx="2088" cy="1287"/>
            </a:xfrm>
          </p:grpSpPr>
          <p:sp>
            <p:nvSpPr>
              <p:cNvPr id="13" name="Line 12"/>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4" name="Group 13"/>
              <p:cNvGrpSpPr>
                <a:grpSpLocks/>
              </p:cNvGrpSpPr>
              <p:nvPr/>
            </p:nvGrpSpPr>
            <p:grpSpPr bwMode="auto">
              <a:xfrm>
                <a:off x="2352" y="3072"/>
                <a:ext cx="288" cy="480"/>
                <a:chOff x="4320" y="1488"/>
                <a:chExt cx="288" cy="480"/>
              </a:xfrm>
            </p:grpSpPr>
            <p:sp>
              <p:nvSpPr>
                <p:cNvPr id="21" name="AutoShape 14"/>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22" name="Oval 15"/>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5" name="Oval 16"/>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6" name="AutoShape 17"/>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7" name="Line 18"/>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8" name="Line 19"/>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9" name="Text Box 20"/>
              <p:cNvSpPr txBox="1">
                <a:spLocks noChangeArrowheads="1"/>
              </p:cNvSpPr>
              <p:nvPr/>
            </p:nvSpPr>
            <p:spPr bwMode="auto">
              <a:xfrm>
                <a:off x="2823" y="2666"/>
                <a:ext cx="573" cy="496"/>
              </a:xfrm>
              <a:prstGeom prst="rect">
                <a:avLst/>
              </a:prstGeom>
              <a:noFill/>
              <a:ln w="9525">
                <a:noFill/>
                <a:miter lim="800000"/>
                <a:headEnd/>
                <a:tailEnd/>
              </a:ln>
              <a:effectLst/>
            </p:spPr>
            <p:txBody>
              <a:bodyPr wrap="none">
                <a:spAutoFit/>
              </a:bodyPr>
              <a:lstStyle/>
              <a:p>
                <a:pPr algn="l"/>
                <a:r>
                  <a:rPr lang="en-US" altLang="ja-JP" sz="2800" dirty="0">
                    <a:solidFill>
                      <a:srgbClr val="FF3399"/>
                    </a:solidFill>
                    <a:ea typeface="ＭＳ Ｐゴシック" pitchFamily="34" charset="-128"/>
                  </a:rPr>
                  <a:t>left</a:t>
                </a:r>
              </a:p>
            </p:txBody>
          </p:sp>
          <p:sp>
            <p:nvSpPr>
              <p:cNvPr id="20" name="Text Box 21"/>
              <p:cNvSpPr txBox="1">
                <a:spLocks noChangeArrowheads="1"/>
              </p:cNvSpPr>
              <p:nvPr/>
            </p:nvSpPr>
            <p:spPr bwMode="auto">
              <a:xfrm>
                <a:off x="3073" y="3457"/>
                <a:ext cx="791" cy="496"/>
              </a:xfrm>
              <a:prstGeom prst="rect">
                <a:avLst/>
              </a:prstGeom>
              <a:noFill/>
              <a:ln w="9525">
                <a:noFill/>
                <a:miter lim="800000"/>
                <a:headEnd/>
                <a:tailEnd/>
              </a:ln>
              <a:effectLst/>
            </p:spPr>
            <p:txBody>
              <a:bodyPr>
                <a:spAutoFit/>
              </a:bodyPr>
              <a:lstStyle/>
              <a:p>
                <a:pPr algn="l"/>
                <a:r>
                  <a:rPr lang="en-US" altLang="ja-JP" sz="2800" dirty="0">
                    <a:solidFill>
                      <a:srgbClr val="FF3399"/>
                    </a:solidFill>
                    <a:ea typeface="ＭＳ Ｐゴシック" pitchFamily="34" charset="-128"/>
                  </a:rPr>
                  <a:t>right</a:t>
                </a:r>
              </a:p>
            </p:txBody>
          </p:sp>
        </p:grpSp>
      </p:grpSp>
      <p:sp>
        <p:nvSpPr>
          <p:cNvPr id="23" name="TextBox 22"/>
          <p:cNvSpPr txBox="1"/>
          <p:nvPr/>
        </p:nvSpPr>
        <p:spPr>
          <a:xfrm>
            <a:off x="685800" y="5257800"/>
            <a:ext cx="3657600" cy="646331"/>
          </a:xfrm>
          <a:prstGeom prst="rect">
            <a:avLst/>
          </a:prstGeom>
          <a:noFill/>
        </p:spPr>
        <p:txBody>
          <a:bodyPr wrap="square" rtlCol="0">
            <a:spAutoFit/>
          </a:bodyPr>
          <a:lstStyle/>
          <a:p>
            <a:r>
              <a:rPr lang="en-US" dirty="0" smtClean="0">
                <a:solidFill>
                  <a:srgbClr val="FFFFCC"/>
                </a:solidFill>
              </a:rPr>
              <a:t>At 90</a:t>
            </a:r>
            <a:r>
              <a:rPr lang="en-US" baseline="30000" dirty="0" smtClean="0">
                <a:solidFill>
                  <a:srgbClr val="FFFFCC"/>
                </a:solidFill>
              </a:rPr>
              <a:t>o</a:t>
            </a:r>
            <a:r>
              <a:rPr lang="en-US" dirty="0" smtClean="0">
                <a:solidFill>
                  <a:srgbClr val="FFFFCC"/>
                </a:solidFill>
              </a:rPr>
              <a:t> from beam, both </a:t>
            </a:r>
            <a:r>
              <a:rPr lang="en-US" dirty="0" smtClean="0">
                <a:solidFill>
                  <a:srgbClr val="FFFFCC"/>
                </a:solidFill>
                <a:latin typeface="Symbol" pitchFamily="18" charset="2"/>
              </a:rPr>
              <a:t>h</a:t>
            </a:r>
            <a:r>
              <a:rPr lang="en-US" dirty="0" smtClean="0">
                <a:solidFill>
                  <a:srgbClr val="FFFFCC"/>
                </a:solidFill>
              </a:rPr>
              <a:t> and </a:t>
            </a:r>
            <a:r>
              <a:rPr lang="en-US" dirty="0" smtClean="0">
                <a:solidFill>
                  <a:srgbClr val="FFFFCC"/>
                </a:solidFill>
                <a:latin typeface="Symbol" pitchFamily="18" charset="2"/>
              </a:rPr>
              <a:t>p</a:t>
            </a:r>
            <a:r>
              <a:rPr lang="en-US" baseline="30000" dirty="0" smtClean="0">
                <a:solidFill>
                  <a:srgbClr val="FFFFCC"/>
                </a:solidFill>
              </a:rPr>
              <a:t>0</a:t>
            </a:r>
            <a:r>
              <a:rPr lang="en-US" dirty="0" smtClean="0">
                <a:solidFill>
                  <a:srgbClr val="FFFFCC"/>
                </a:solidFill>
              </a:rPr>
              <a:t> consistent with zero</a:t>
            </a:r>
            <a:endParaRPr lang="en-US" dirty="0">
              <a:solidFill>
                <a:srgbClr val="FFFFCC"/>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smtClean="0"/>
              <a:t>Drell</a:t>
            </a:r>
            <a:r>
              <a:rPr lang="en-US" dirty="0" smtClean="0"/>
              <a:t>-Yan complementary to DIS</a:t>
            </a:r>
            <a:endParaRPr lang="en-US" dirty="0"/>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pic>
        <p:nvPicPr>
          <p:cNvPr id="317444" name="Picture 4"/>
          <p:cNvPicPr>
            <a:picLocks noChangeAspect="1" noChangeArrowheads="1"/>
          </p:cNvPicPr>
          <p:nvPr/>
        </p:nvPicPr>
        <p:blipFill>
          <a:blip r:embed="rId2" cstate="print"/>
          <a:srcRect/>
          <a:stretch>
            <a:fillRect/>
          </a:stretch>
        </p:blipFill>
        <p:spPr bwMode="auto">
          <a:xfrm>
            <a:off x="519179" y="1371600"/>
            <a:ext cx="8243821" cy="51352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868362"/>
          </a:xfrm>
        </p:spPr>
        <p:txBody>
          <a:bodyPr>
            <a:noAutofit/>
          </a:bodyPr>
          <a:lstStyle/>
          <a:p>
            <a:r>
              <a:rPr lang="en-US" sz="4000" dirty="0" err="1" smtClean="0"/>
              <a:t>Azimuthal</a:t>
            </a:r>
            <a:r>
              <a:rPr lang="en-US" sz="4000" dirty="0" smtClean="0"/>
              <a:t> dependence of </a:t>
            </a:r>
            <a:r>
              <a:rPr lang="en-US" sz="4000" dirty="0" err="1" smtClean="0"/>
              <a:t>Drell</a:t>
            </a:r>
            <a:r>
              <a:rPr lang="en-US" sz="4000" dirty="0" smtClean="0"/>
              <a:t>-Yan cross section</a:t>
            </a:r>
            <a:endParaRPr lang="en-US" sz="4000" dirty="0"/>
          </a:p>
        </p:txBody>
      </p:sp>
      <p:sp>
        <p:nvSpPr>
          <p:cNvPr id="5" name="Footer Placeholder 4"/>
          <p:cNvSpPr>
            <a:spLocks noGrp="1"/>
          </p:cNvSpPr>
          <p:nvPr>
            <p:ph type="ftr" sz="quarter" idx="11"/>
          </p:nvPr>
        </p:nvSpPr>
        <p:spPr/>
        <p:txBody>
          <a:bodyPr/>
          <a:lstStyle/>
          <a:p>
            <a:r>
              <a:rPr lang="en-US" smtClean="0"/>
              <a:t>C. Aidala, UMich, February 13,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54</a:t>
            </a:fld>
            <a:endParaRPr lang="en-US"/>
          </a:p>
        </p:txBody>
      </p:sp>
      <p:sp>
        <p:nvSpPr>
          <p:cNvPr id="3" name="Content Placeholder 2"/>
          <p:cNvSpPr>
            <a:spLocks noGrp="1"/>
          </p:cNvSpPr>
          <p:nvPr>
            <p:ph sz="half" idx="4294967295"/>
          </p:nvPr>
        </p:nvSpPr>
        <p:spPr>
          <a:xfrm>
            <a:off x="3429000" y="2209801"/>
            <a:ext cx="6324600" cy="990599"/>
          </a:xfrm>
        </p:spPr>
        <p:txBody>
          <a:bodyPr>
            <a:normAutofit/>
          </a:bodyPr>
          <a:lstStyle/>
          <a:p>
            <a:pPr>
              <a:buNone/>
            </a:pPr>
            <a:r>
              <a:rPr lang="en-US" sz="2000" dirty="0" smtClean="0"/>
              <a:t>Arnold, Metz, Schlegel, PRD79, 034005 (2009)</a:t>
            </a:r>
            <a:endParaRPr lang="en-US" sz="2000" dirty="0"/>
          </a:p>
        </p:txBody>
      </p:sp>
      <p:pic>
        <p:nvPicPr>
          <p:cNvPr id="318466" name="Picture 2"/>
          <p:cNvPicPr>
            <a:picLocks noChangeAspect="1" noChangeArrowheads="1"/>
          </p:cNvPicPr>
          <p:nvPr/>
        </p:nvPicPr>
        <p:blipFill>
          <a:blip r:embed="rId2" cstate="print"/>
          <a:srcRect/>
          <a:stretch>
            <a:fillRect/>
          </a:stretch>
        </p:blipFill>
        <p:spPr bwMode="auto">
          <a:xfrm>
            <a:off x="555859" y="2590800"/>
            <a:ext cx="7978541" cy="2429363"/>
          </a:xfrm>
          <a:prstGeom prst="rect">
            <a:avLst/>
          </a:prstGeom>
          <a:noFill/>
          <a:ln w="9525">
            <a:noFill/>
            <a:miter lim="800000"/>
            <a:headEnd/>
            <a:tailEnd/>
          </a:ln>
        </p:spPr>
      </p:pic>
      <p:sp>
        <p:nvSpPr>
          <p:cNvPr id="7" name="Rectangle 6"/>
          <p:cNvSpPr/>
          <p:nvPr/>
        </p:nvSpPr>
        <p:spPr>
          <a:xfrm>
            <a:off x="533400" y="1295400"/>
            <a:ext cx="7924800" cy="892552"/>
          </a:xfrm>
          <a:prstGeom prst="rect">
            <a:avLst/>
          </a:prstGeom>
        </p:spPr>
        <p:txBody>
          <a:bodyPr wrap="square">
            <a:spAutoFit/>
          </a:bodyPr>
          <a:lstStyle/>
          <a:p>
            <a:r>
              <a:rPr lang="en-US" sz="2600" dirty="0" smtClean="0">
                <a:solidFill>
                  <a:srgbClr val="FFFFCC"/>
                </a:solidFill>
                <a:latin typeface="Times New Roman" pitchFamily="18" charset="0"/>
                <a:cs typeface="Times New Roman" pitchFamily="18" charset="0"/>
              </a:rPr>
              <a:t>In terms of transverse-momentum-dependent parton distribution functions</a:t>
            </a:r>
            <a:endParaRPr lang="en-US" sz="2600" dirty="0">
              <a:solidFill>
                <a:srgbClr val="FFFFCC"/>
              </a:solidFill>
              <a:latin typeface="Times New Roman" pitchFamily="18" charset="0"/>
              <a:cs typeface="Times New Roman" pitchFamily="18" charset="0"/>
            </a:endParaRPr>
          </a:p>
        </p:txBody>
      </p:sp>
      <p:sp>
        <p:nvSpPr>
          <p:cNvPr id="9" name="TextBox 8"/>
          <p:cNvSpPr txBox="1"/>
          <p:nvPr/>
        </p:nvSpPr>
        <p:spPr>
          <a:xfrm>
            <a:off x="1447800" y="5297350"/>
            <a:ext cx="7315200" cy="707886"/>
          </a:xfrm>
          <a:prstGeom prst="rect">
            <a:avLst/>
          </a:prstGeom>
          <a:noFill/>
        </p:spPr>
        <p:txBody>
          <a:bodyPr wrap="square" rtlCol="0">
            <a:spAutoFit/>
          </a:bodyPr>
          <a:lstStyle/>
          <a:p>
            <a:r>
              <a:rPr lang="en-US" sz="2000" dirty="0" smtClean="0">
                <a:solidFill>
                  <a:srgbClr val="FFFFCC"/>
                </a:solidFill>
                <a:latin typeface="Times New Roman" pitchFamily="18" charset="0"/>
                <a:cs typeface="Times New Roman" pitchFamily="18" charset="0"/>
              </a:rPr>
              <a:t>Contributions if you have unpolarized (U), longitudinally polarized (L), or transversely polarized (T) beam and target</a:t>
            </a:r>
            <a:endParaRPr lang="en-US" sz="2000" dirty="0">
              <a:solidFill>
                <a:srgbClr val="FFFFCC"/>
              </a:solidFill>
              <a:latin typeface="Times New Roman" pitchFamily="18" charset="0"/>
              <a:cs typeface="Times New Roman" pitchFamily="18" charset="0"/>
            </a:endParaRPr>
          </a:p>
        </p:txBody>
      </p:sp>
      <p:cxnSp>
        <p:nvCxnSpPr>
          <p:cNvPr id="11" name="Straight Arrow Connector 10"/>
          <p:cNvCxnSpPr/>
          <p:nvPr/>
        </p:nvCxnSpPr>
        <p:spPr>
          <a:xfrm rot="16200000" flipV="1">
            <a:off x="914400" y="5105400"/>
            <a:ext cx="533400" cy="533399"/>
          </a:xfrm>
          <a:prstGeom prst="straightConnector1">
            <a:avLst/>
          </a:prstGeom>
          <a:ln w="25400">
            <a:solidFill>
              <a:srgbClr val="FFFF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Electron-Ion Collider</a:t>
            </a:r>
            <a:endParaRPr lang="en-US" dirty="0"/>
          </a:p>
        </p:txBody>
      </p:sp>
      <p:sp>
        <p:nvSpPr>
          <p:cNvPr id="3" name="Content Placeholder 2"/>
          <p:cNvSpPr>
            <a:spLocks noGrp="1"/>
          </p:cNvSpPr>
          <p:nvPr>
            <p:ph idx="1"/>
          </p:nvPr>
        </p:nvSpPr>
        <p:spPr>
          <a:xfrm>
            <a:off x="228600" y="1066800"/>
            <a:ext cx="8686800" cy="5029200"/>
          </a:xfrm>
        </p:spPr>
        <p:txBody>
          <a:bodyPr>
            <a:normAutofit lnSpcReduction="10000"/>
          </a:bodyPr>
          <a:lstStyle/>
          <a:p>
            <a:r>
              <a:rPr lang="en-US" dirty="0" smtClean="0"/>
              <a:t>A facility to bring this new era of quantitative QCD to maturity!</a:t>
            </a:r>
          </a:p>
          <a:p>
            <a:r>
              <a:rPr lang="en-US" i="1" dirty="0" smtClean="0"/>
              <a:t>How can QCD matter be described in terms of the quark and gluon </a:t>
            </a:r>
            <a:r>
              <a:rPr lang="en-US" i="1" dirty="0" err="1" smtClean="0"/>
              <a:t>d.o.f</a:t>
            </a:r>
            <a:r>
              <a:rPr lang="en-US" i="1" dirty="0" smtClean="0"/>
              <a:t>. in the field theory?</a:t>
            </a:r>
          </a:p>
          <a:p>
            <a:r>
              <a:rPr lang="en-US" i="1" dirty="0" smtClean="0"/>
              <a:t>How does a colored quark or gluon become a colorless object?</a:t>
            </a:r>
          </a:p>
          <a:p>
            <a:r>
              <a:rPr lang="en-US" dirty="0" smtClean="0"/>
              <a:t>Study in detail</a:t>
            </a:r>
          </a:p>
          <a:p>
            <a:pPr lvl="1"/>
            <a:r>
              <a:rPr lang="en-US" dirty="0" smtClean="0"/>
              <a:t>“Simple” QCD bound states: Nucleons</a:t>
            </a:r>
          </a:p>
          <a:p>
            <a:pPr lvl="1"/>
            <a:r>
              <a:rPr lang="en-US" dirty="0" smtClean="0"/>
              <a:t>Collections of QCD bound states: Nuclei </a:t>
            </a:r>
          </a:p>
          <a:p>
            <a:pPr lvl="1"/>
            <a:r>
              <a:rPr lang="en-US" dirty="0" smtClean="0"/>
              <a:t>Hadronization</a:t>
            </a:r>
            <a:endParaRPr lang="en-US" dirty="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pic>
        <p:nvPicPr>
          <p:cNvPr id="7" name="Picture 1"/>
          <p:cNvPicPr>
            <a:picLocks noChangeAspect="1" noChangeArrowheads="1"/>
          </p:cNvPicPr>
          <p:nvPr/>
        </p:nvPicPr>
        <p:blipFill>
          <a:blip r:embed="rId2" cstate="print"/>
          <a:srcRect/>
          <a:stretch>
            <a:fillRect/>
          </a:stretch>
        </p:blipFill>
        <p:spPr bwMode="auto">
          <a:xfrm>
            <a:off x="5142710" y="3581400"/>
            <a:ext cx="1258090" cy="986216"/>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4025331" y="3585784"/>
            <a:ext cx="1024638" cy="986216"/>
          </a:xfrm>
          <a:prstGeom prst="rect">
            <a:avLst/>
          </a:prstGeom>
          <a:noFill/>
          <a:ln w="9525">
            <a:noFill/>
            <a:miter lim="800000"/>
            <a:headEnd/>
            <a:tailEnd/>
          </a:ln>
        </p:spPr>
      </p:pic>
      <p:sp>
        <p:nvSpPr>
          <p:cNvPr id="10" name="Text Box 34"/>
          <p:cNvSpPr txBox="1">
            <a:spLocks noChangeArrowheads="1"/>
          </p:cNvSpPr>
          <p:nvPr/>
        </p:nvSpPr>
        <p:spPr bwMode="auto">
          <a:xfrm>
            <a:off x="1447800" y="4953000"/>
            <a:ext cx="6324600" cy="1077218"/>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200" dirty="0" smtClean="0">
                <a:solidFill>
                  <a:schemeClr val="tx1"/>
                </a:solidFill>
                <a:latin typeface="Times New Roman" pitchFamily="18" charset="0"/>
                <a:cs typeface="Times New Roman" pitchFamily="18" charset="0"/>
              </a:rPr>
              <a:t>Collider energies: Focus on </a:t>
            </a:r>
          </a:p>
          <a:p>
            <a:pPr algn="ctr"/>
            <a:r>
              <a:rPr lang="en-US" sz="3200" dirty="0" smtClean="0">
                <a:solidFill>
                  <a:schemeClr val="tx1"/>
                </a:solidFill>
                <a:latin typeface="Times New Roman" pitchFamily="18" charset="0"/>
                <a:cs typeface="Times New Roman" pitchFamily="18" charset="0"/>
              </a:rPr>
              <a:t>sea quarks and </a:t>
            </a:r>
            <a:r>
              <a:rPr lang="en-US" sz="3200" i="1" dirty="0" smtClean="0">
                <a:solidFill>
                  <a:schemeClr val="tx1"/>
                </a:solidFill>
                <a:latin typeface="Times New Roman" pitchFamily="18" charset="0"/>
                <a:cs typeface="Times New Roman" pitchFamily="18" charset="0"/>
              </a:rPr>
              <a:t>gluons</a:t>
            </a:r>
            <a:endParaRPr lang="en-US" sz="3200" i="1" dirty="0">
              <a:solidFill>
                <a:schemeClr val="tx1"/>
              </a:solidFill>
              <a:latin typeface="Times New Roman" pitchFamily="18" charset="0"/>
              <a:cs typeface="Times New Roman" pitchFamily="18" charset="0"/>
            </a:endParaRPr>
          </a:p>
        </p:txBody>
      </p:sp>
      <p:pic>
        <p:nvPicPr>
          <p:cNvPr id="2310145" name="Picture 1"/>
          <p:cNvPicPr>
            <a:picLocks noChangeAspect="1" noChangeArrowheads="1"/>
          </p:cNvPicPr>
          <p:nvPr/>
        </p:nvPicPr>
        <p:blipFill>
          <a:blip r:embed="rId4" cstate="print"/>
          <a:srcRect/>
          <a:stretch>
            <a:fillRect/>
          </a:stretch>
        </p:blipFill>
        <p:spPr bwMode="auto">
          <a:xfrm>
            <a:off x="6477000" y="3581400"/>
            <a:ext cx="1295400" cy="972916"/>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9CCA4942-7CEE-491C-9F3A-ADE7BC2C4973}" type="slidenum">
              <a:rPr lang="en-US" smtClean="0"/>
              <a:pPr/>
              <a:t>55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linds(horizontal)">
                                      <p:cBhvr>
                                        <p:cTn id="36" dur="500"/>
                                        <p:tgtEl>
                                          <p:spTgt spid="3">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310145"/>
                                        </p:tgtEl>
                                        <p:attrNameLst>
                                          <p:attrName>style.visibility</p:attrName>
                                        </p:attrNameLst>
                                      </p:cBhvr>
                                      <p:to>
                                        <p:strVal val="visible"/>
                                      </p:to>
                                    </p:set>
                                    <p:animEffect transition="in" filter="blinds(horizontal)">
                                      <p:cBhvr>
                                        <p:cTn id="39" dur="500"/>
                                        <p:tgtEl>
                                          <p:spTgt spid="231014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lstStyle/>
          <a:p>
            <a:r>
              <a:rPr lang="en-US" dirty="0" smtClean="0"/>
              <a:t>Why an Electron-Ion Collider?</a:t>
            </a:r>
            <a:endParaRPr lang="en-US" dirty="0"/>
          </a:p>
        </p:txBody>
      </p:sp>
      <p:sp>
        <p:nvSpPr>
          <p:cNvPr id="3" name="Content Placeholder 2"/>
          <p:cNvSpPr>
            <a:spLocks noGrp="1"/>
          </p:cNvSpPr>
          <p:nvPr>
            <p:ph idx="1"/>
          </p:nvPr>
        </p:nvSpPr>
        <p:spPr>
          <a:xfrm>
            <a:off x="228600" y="1143000"/>
            <a:ext cx="5410200" cy="4953000"/>
          </a:xfrm>
        </p:spPr>
        <p:txBody>
          <a:bodyPr/>
          <a:lstStyle/>
          <a:p>
            <a:r>
              <a:rPr lang="en-US" sz="2600" dirty="0" smtClean="0"/>
              <a:t>Electroweak probe</a:t>
            </a:r>
          </a:p>
          <a:p>
            <a:pPr lvl="1"/>
            <a:r>
              <a:rPr lang="en-US" sz="2400" dirty="0" smtClean="0"/>
              <a:t>“Clean” processes to interpret (QED)</a:t>
            </a:r>
          </a:p>
          <a:p>
            <a:pPr lvl="1"/>
            <a:r>
              <a:rPr lang="en-US" sz="2400" dirty="0" smtClean="0"/>
              <a:t>Measurement of scattered electron </a:t>
            </a:r>
            <a:r>
              <a:rPr lang="en-US" sz="2400" dirty="0" smtClean="0">
                <a:sym typeface="Wingdings" pitchFamily="2" charset="2"/>
              </a:rPr>
              <a:t> full kinematic information on partonic scattering</a:t>
            </a:r>
            <a:endParaRPr lang="en-US" sz="2400" dirty="0" smtClean="0"/>
          </a:p>
          <a:p>
            <a:r>
              <a:rPr lang="en-US" sz="2600" dirty="0" smtClean="0"/>
              <a:t>Collider mode </a:t>
            </a:r>
            <a:r>
              <a:rPr lang="en-US" sz="2600" dirty="0" smtClean="0">
                <a:sym typeface="Wingdings" pitchFamily="2" charset="2"/>
              </a:rPr>
              <a:t> Higher energies</a:t>
            </a:r>
          </a:p>
          <a:p>
            <a:pPr lvl="1"/>
            <a:r>
              <a:rPr lang="en-US" sz="2400" dirty="0" smtClean="0">
                <a:sym typeface="Wingdings" pitchFamily="2" charset="2"/>
              </a:rPr>
              <a:t>Quarks and gluons relevant </a:t>
            </a:r>
            <a:r>
              <a:rPr lang="en-US" sz="2400" dirty="0" err="1" smtClean="0">
                <a:sym typeface="Wingdings" pitchFamily="2" charset="2"/>
              </a:rPr>
              <a:t>d.o.f</a:t>
            </a:r>
            <a:r>
              <a:rPr lang="en-US" sz="2400" dirty="0" smtClean="0">
                <a:sym typeface="Wingdings" pitchFamily="2" charset="2"/>
              </a:rPr>
              <a:t>.</a:t>
            </a:r>
          </a:p>
          <a:p>
            <a:pPr lvl="1"/>
            <a:r>
              <a:rPr lang="en-US" sz="2400" dirty="0" smtClean="0">
                <a:sym typeface="Wingdings" pitchFamily="2" charset="2"/>
              </a:rPr>
              <a:t>Perturbative QCD applicable</a:t>
            </a:r>
          </a:p>
          <a:p>
            <a:pPr lvl="1"/>
            <a:r>
              <a:rPr lang="en-US" sz="2400" dirty="0" smtClean="0">
                <a:sym typeface="Wingdings" pitchFamily="2" charset="2"/>
              </a:rPr>
              <a:t>Heavier probes accessible (e.g. charm, bottom, W boson exchange)</a:t>
            </a:r>
            <a:endParaRPr lang="en-US" sz="2400" dirty="0" smtClean="0"/>
          </a:p>
        </p:txBody>
      </p:sp>
      <p:sp>
        <p:nvSpPr>
          <p:cNvPr id="4" name="Footer Placeholder 3"/>
          <p:cNvSpPr>
            <a:spLocks noGrp="1"/>
          </p:cNvSpPr>
          <p:nvPr>
            <p:ph type="ftr" sz="quarter" idx="11"/>
          </p:nvPr>
        </p:nvSpPr>
        <p:spPr/>
        <p:txBody>
          <a:bodyPr/>
          <a:lstStyle/>
          <a:p>
            <a:r>
              <a:rPr lang="en-US" smtClean="0"/>
              <a:t>C. Aidala, UMich, February 13, 2012</a:t>
            </a:r>
            <a:endParaRPr lang="en-US"/>
          </a:p>
        </p:txBody>
      </p:sp>
      <p:pic>
        <p:nvPicPr>
          <p:cNvPr id="6" name="Picture 3"/>
          <p:cNvPicPr>
            <a:picLocks noChangeAspect="1" noChangeArrowheads="1"/>
          </p:cNvPicPr>
          <p:nvPr/>
        </p:nvPicPr>
        <p:blipFill>
          <a:blip r:embed="rId2" cstate="print"/>
          <a:srcRect l="3337" t="5580" r="1112" b="697"/>
          <a:stretch>
            <a:fillRect/>
          </a:stretch>
        </p:blipFill>
        <p:spPr bwMode="auto">
          <a:xfrm>
            <a:off x="5638800" y="1225681"/>
            <a:ext cx="3401191" cy="2660519"/>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9CCA4942-7CEE-491C-9F3A-ADE7BC2C4973}" type="slidenum">
              <a:rPr lang="en-US" smtClean="0"/>
              <a:pPr/>
              <a:t>56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blinds(horizontal)">
                                      <p:cBhvr>
                                        <p:cTn id="11" dur="500"/>
                                        <p:tgtEl>
                                          <p:spTgt spid="3">
                                            <p:txEl>
                                              <p:pRg st="4" end="4"/>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Accelerator concepts</a:t>
            </a:r>
            <a:endParaRPr lang="en-US" dirty="0"/>
          </a:p>
        </p:txBody>
      </p:sp>
      <p:sp>
        <p:nvSpPr>
          <p:cNvPr id="3" name="Content Placeholder 2"/>
          <p:cNvSpPr>
            <a:spLocks noGrp="1"/>
          </p:cNvSpPr>
          <p:nvPr>
            <p:ph idx="1"/>
          </p:nvPr>
        </p:nvSpPr>
        <p:spPr>
          <a:xfrm>
            <a:off x="228600" y="990600"/>
            <a:ext cx="8686800" cy="4724400"/>
          </a:xfrm>
        </p:spPr>
        <p:txBody>
          <a:bodyPr/>
          <a:lstStyle/>
          <a:p>
            <a:r>
              <a:rPr lang="en-US" i="1" dirty="0" smtClean="0"/>
              <a:t>Polarized</a:t>
            </a:r>
            <a:r>
              <a:rPr lang="en-US" dirty="0" smtClean="0"/>
              <a:t> beams of p, </a:t>
            </a:r>
            <a:r>
              <a:rPr lang="en-US" baseline="30000" dirty="0" smtClean="0"/>
              <a:t>3</a:t>
            </a:r>
            <a:r>
              <a:rPr lang="en-US" dirty="0" smtClean="0"/>
              <a:t>He</a:t>
            </a:r>
            <a:endParaRPr lang="en-US" baseline="30000" dirty="0" smtClean="0"/>
          </a:p>
          <a:p>
            <a:pPr lvl="1"/>
            <a:r>
              <a:rPr lang="en-US" dirty="0" smtClean="0"/>
              <a:t>Previously only fixed-target polarized experiments!</a:t>
            </a:r>
          </a:p>
          <a:p>
            <a:r>
              <a:rPr lang="en-US" dirty="0" smtClean="0"/>
              <a:t>Beams of light </a:t>
            </a:r>
            <a:r>
              <a:rPr lang="en-US" dirty="0" smtClean="0">
                <a:sym typeface="Wingdings" pitchFamily="2" charset="2"/>
              </a:rPr>
              <a:t> </a:t>
            </a:r>
            <a:r>
              <a:rPr lang="en-US" dirty="0" smtClean="0"/>
              <a:t>heavy ions </a:t>
            </a:r>
          </a:p>
          <a:p>
            <a:pPr lvl="1"/>
            <a:r>
              <a:rPr lang="en-US" dirty="0" smtClean="0"/>
              <a:t>Previously only fixed-target electron-ion experiments!</a:t>
            </a:r>
          </a:p>
          <a:p>
            <a:r>
              <a:rPr lang="en-US" dirty="0" smtClean="0"/>
              <a:t>Luminosity </a:t>
            </a:r>
            <a:r>
              <a:rPr lang="en-US" i="1" dirty="0" smtClean="0"/>
              <a:t>100-1000x</a:t>
            </a:r>
            <a:r>
              <a:rPr lang="en-US" dirty="0" smtClean="0"/>
              <a:t> that of HERA </a:t>
            </a:r>
            <a:r>
              <a:rPr lang="en-US" dirty="0" err="1" smtClean="0"/>
              <a:t>e+p</a:t>
            </a:r>
            <a:r>
              <a:rPr lang="en-US" dirty="0" smtClean="0"/>
              <a:t> collider</a:t>
            </a:r>
          </a:p>
          <a:p>
            <a:r>
              <a:rPr lang="en-US" dirty="0" smtClean="0"/>
              <a:t>Two concepts: Add electron facility to RHIC at BNL or ion facility to CEBAF at </a:t>
            </a:r>
            <a:r>
              <a:rPr lang="en-US" dirty="0" err="1" smtClean="0"/>
              <a:t>JLab</a:t>
            </a:r>
            <a:endParaRPr lang="en-US" dirty="0" smtClean="0"/>
          </a:p>
        </p:txBody>
      </p:sp>
      <p:sp>
        <p:nvSpPr>
          <p:cNvPr id="4" name="Footer Placeholder 3"/>
          <p:cNvSpPr>
            <a:spLocks noGrp="1"/>
          </p:cNvSpPr>
          <p:nvPr>
            <p:ph type="ftr" sz="quarter" idx="11"/>
          </p:nvPr>
        </p:nvSpPr>
        <p:spPr>
          <a:ln w="19050"/>
        </p:spPr>
        <p:txBody>
          <a:bodyPr/>
          <a:lstStyle/>
          <a:p>
            <a:r>
              <a:rPr lang="en-US" smtClean="0"/>
              <a:t>C. Aidala, UMich, February 13, 2012</a:t>
            </a:r>
            <a:endParaRPr lang="en-US"/>
          </a:p>
        </p:txBody>
      </p:sp>
      <p:pic>
        <p:nvPicPr>
          <p:cNvPr id="6" name="Picture 2"/>
          <p:cNvPicPr>
            <a:picLocks noChangeAspect="1" noChangeArrowheads="1"/>
          </p:cNvPicPr>
          <p:nvPr/>
        </p:nvPicPr>
        <p:blipFill>
          <a:blip r:embed="rId3" cstate="print"/>
          <a:srcRect/>
          <a:stretch>
            <a:fillRect/>
          </a:stretch>
        </p:blipFill>
        <p:spPr bwMode="auto">
          <a:xfrm>
            <a:off x="5638800" y="4800601"/>
            <a:ext cx="2142082" cy="196543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343025" y="4801558"/>
            <a:ext cx="2162175" cy="1972221"/>
          </a:xfrm>
          <a:prstGeom prst="rect">
            <a:avLst/>
          </a:prstGeom>
          <a:noFill/>
          <a:ln w="9525">
            <a:noFill/>
            <a:miter lim="800000"/>
            <a:headEnd/>
            <a:tailEnd/>
          </a:ln>
        </p:spPr>
      </p:pic>
      <p:grpSp>
        <p:nvGrpSpPr>
          <p:cNvPr id="5" name="Group 40"/>
          <p:cNvGrpSpPr/>
          <p:nvPr/>
        </p:nvGrpSpPr>
        <p:grpSpPr>
          <a:xfrm>
            <a:off x="914401" y="3133200"/>
            <a:ext cx="2666999" cy="3629799"/>
            <a:chOff x="914401" y="3133200"/>
            <a:chExt cx="2666999" cy="3629799"/>
          </a:xfrm>
        </p:grpSpPr>
        <p:pic>
          <p:nvPicPr>
            <p:cNvPr id="2265089" name="Picture 1"/>
            <p:cNvPicPr>
              <a:picLocks noChangeAspect="1" noChangeArrowheads="1"/>
            </p:cNvPicPr>
            <p:nvPr/>
          </p:nvPicPr>
          <p:blipFill>
            <a:blip r:embed="rId5" cstate="print"/>
            <a:srcRect/>
            <a:stretch>
              <a:fillRect/>
            </a:stretch>
          </p:blipFill>
          <p:spPr bwMode="auto">
            <a:xfrm>
              <a:off x="914401" y="3133200"/>
              <a:ext cx="2666999" cy="3629799"/>
            </a:xfrm>
            <a:prstGeom prst="rect">
              <a:avLst/>
            </a:prstGeom>
            <a:noFill/>
            <a:ln w="9525">
              <a:noFill/>
              <a:miter lim="800000"/>
              <a:headEnd/>
              <a:tailEnd/>
            </a:ln>
          </p:spPr>
        </p:pic>
        <p:sp>
          <p:nvSpPr>
            <p:cNvPr id="13" name="TextBox 12"/>
            <p:cNvSpPr txBox="1"/>
            <p:nvPr/>
          </p:nvSpPr>
          <p:spPr>
            <a:xfrm>
              <a:off x="2789081" y="4114800"/>
              <a:ext cx="639919" cy="430887"/>
            </a:xfrm>
            <a:prstGeom prst="rect">
              <a:avLst/>
            </a:prstGeom>
            <a:noFill/>
          </p:spPr>
          <p:txBody>
            <a:bodyPr wrap="none" rtlCol="0">
              <a:spAutoFit/>
            </a:bodyPr>
            <a:lstStyle/>
            <a:p>
              <a:r>
                <a:rPr lang="en-US" sz="2200" dirty="0" smtClean="0">
                  <a:solidFill>
                    <a:schemeClr val="tx1"/>
                  </a:solidFill>
                </a:rPr>
                <a:t>EIC</a:t>
              </a:r>
              <a:endParaRPr lang="en-US" sz="2200" dirty="0">
                <a:solidFill>
                  <a:schemeClr val="tx1"/>
                </a:solidFill>
              </a:endParaRPr>
            </a:p>
          </p:txBody>
        </p:sp>
      </p:grpSp>
      <p:grpSp>
        <p:nvGrpSpPr>
          <p:cNvPr id="8" name="Group 39"/>
          <p:cNvGrpSpPr/>
          <p:nvPr/>
        </p:nvGrpSpPr>
        <p:grpSpPr>
          <a:xfrm>
            <a:off x="1295400" y="4800600"/>
            <a:ext cx="1143000" cy="1447800"/>
            <a:chOff x="1295400" y="4800600"/>
            <a:chExt cx="1143000" cy="1447800"/>
          </a:xfrm>
        </p:grpSpPr>
        <p:cxnSp>
          <p:nvCxnSpPr>
            <p:cNvPr id="15" name="Straight Connector 14"/>
            <p:cNvCxnSpPr/>
            <p:nvPr/>
          </p:nvCxnSpPr>
          <p:spPr bwMode="auto">
            <a:xfrm rot="5400000">
              <a:off x="838200" y="5334000"/>
              <a:ext cx="9144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rot="16200000" flipV="1">
              <a:off x="1295400" y="5791200"/>
              <a:ext cx="457200" cy="4572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rot="10800000">
              <a:off x="1752600" y="6248400"/>
              <a:ext cx="4572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rot="10800000" flipV="1">
              <a:off x="1295400" y="4800600"/>
              <a:ext cx="304800" cy="762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rot="16200000" flipH="1">
              <a:off x="1371600" y="5029200"/>
              <a:ext cx="1295400" cy="8382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6" name="Straight Connector 35"/>
            <p:cNvCxnSpPr/>
            <p:nvPr/>
          </p:nvCxnSpPr>
          <p:spPr bwMode="auto">
            <a:xfrm rot="10800000" flipV="1">
              <a:off x="2209800" y="6096000"/>
              <a:ext cx="228600" cy="1524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pic>
        <p:nvPicPr>
          <p:cNvPr id="24" name="Picture 1"/>
          <p:cNvPicPr>
            <a:picLocks noChangeAspect="1" noChangeArrowheads="1"/>
          </p:cNvPicPr>
          <p:nvPr/>
        </p:nvPicPr>
        <p:blipFill>
          <a:blip r:embed="rId6" cstate="print"/>
          <a:srcRect/>
          <a:stretch>
            <a:fillRect/>
          </a:stretch>
        </p:blipFill>
        <p:spPr bwMode="auto">
          <a:xfrm>
            <a:off x="4290974" y="3124200"/>
            <a:ext cx="3862426" cy="3657600"/>
          </a:xfrm>
          <a:prstGeom prst="rect">
            <a:avLst/>
          </a:prstGeom>
          <a:noFill/>
          <a:ln w="9525">
            <a:noFill/>
            <a:miter lim="800000"/>
            <a:headEnd/>
            <a:tailEnd/>
          </a:ln>
        </p:spPr>
      </p:pic>
      <p:sp>
        <p:nvSpPr>
          <p:cNvPr id="26" name="TextBox 25"/>
          <p:cNvSpPr txBox="1"/>
          <p:nvPr/>
        </p:nvSpPr>
        <p:spPr>
          <a:xfrm>
            <a:off x="5192106" y="4447055"/>
            <a:ext cx="1439818" cy="461665"/>
          </a:xfrm>
          <a:prstGeom prst="rect">
            <a:avLst/>
          </a:prstGeom>
          <a:solidFill>
            <a:schemeClr val="bg1"/>
          </a:solidFill>
        </p:spPr>
        <p:txBody>
          <a:bodyPr wrap="none" rtlCol="0">
            <a:spAutoFit/>
          </a:bodyPr>
          <a:lstStyle/>
          <a:p>
            <a:r>
              <a:rPr lang="en-US" sz="1200" dirty="0" smtClean="0">
                <a:solidFill>
                  <a:schemeClr val="tx1"/>
                </a:solidFill>
                <a:latin typeface="Arial" pitchFamily="34" charset="0"/>
                <a:cs typeface="Arial" pitchFamily="34" charset="0"/>
              </a:rPr>
              <a:t>EIC (20x100) </a:t>
            </a:r>
            <a:r>
              <a:rPr lang="en-US" sz="1200" dirty="0" err="1" smtClean="0">
                <a:solidFill>
                  <a:schemeClr val="tx1"/>
                </a:solidFill>
                <a:latin typeface="Arial" pitchFamily="34" charset="0"/>
                <a:cs typeface="Arial" pitchFamily="34" charset="0"/>
              </a:rPr>
              <a:t>GeV</a:t>
            </a:r>
            <a:endParaRPr lang="en-US" sz="1200" dirty="0" smtClean="0">
              <a:solidFill>
                <a:schemeClr val="tx1"/>
              </a:solidFill>
              <a:latin typeface="Arial" pitchFamily="34" charset="0"/>
              <a:cs typeface="Arial" pitchFamily="34" charset="0"/>
            </a:endParaRPr>
          </a:p>
          <a:p>
            <a:r>
              <a:rPr lang="en-US" sz="1200" dirty="0" smtClean="0">
                <a:solidFill>
                  <a:schemeClr val="tx1"/>
                </a:solidFill>
                <a:latin typeface="Arial" pitchFamily="34" charset="0"/>
                <a:cs typeface="Arial" pitchFamily="34" charset="0"/>
              </a:rPr>
              <a:t>EIC (10x100) </a:t>
            </a:r>
            <a:r>
              <a:rPr lang="en-US" sz="1200" dirty="0" err="1" smtClean="0">
                <a:solidFill>
                  <a:schemeClr val="tx1"/>
                </a:solidFill>
                <a:latin typeface="Arial" pitchFamily="34" charset="0"/>
                <a:cs typeface="Arial" pitchFamily="34" charset="0"/>
              </a:rPr>
              <a:t>GeV</a:t>
            </a:r>
            <a:endParaRPr lang="en-US" sz="1200" dirty="0">
              <a:solidFill>
                <a:schemeClr val="tx1"/>
              </a:solidFill>
              <a:latin typeface="Arial" pitchFamily="34" charset="0"/>
              <a:cs typeface="Arial" pitchFamily="34" charset="0"/>
            </a:endParaRPr>
          </a:p>
        </p:txBody>
      </p:sp>
      <p:sp>
        <p:nvSpPr>
          <p:cNvPr id="20" name="Slide Number Placeholder 19"/>
          <p:cNvSpPr>
            <a:spLocks noGrp="1"/>
          </p:cNvSpPr>
          <p:nvPr>
            <p:ph type="sldNum" sz="quarter" idx="12"/>
          </p:nvPr>
        </p:nvSpPr>
        <p:spPr/>
        <p:txBody>
          <a:bodyPr/>
          <a:lstStyle/>
          <a:p>
            <a:fld id="{9CCA4942-7CEE-491C-9F3A-ADE7BC2C4973}" type="slidenum">
              <a:rPr lang="en-US" smtClean="0"/>
              <a:pPr/>
              <a:t>57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linds(horizontal)">
                                      <p:cBhvr>
                                        <p:cTn id="39" dur="500"/>
                                        <p:tgtEl>
                                          <p:spTgt spid="3">
                                            <p:txEl>
                                              <p:pRg st="5" end="5"/>
                                            </p:txEl>
                                          </p:spTgt>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par>
                                <p:cTn id="44" presetID="3" presetClass="entr" presetSubtype="1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linds(horizont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522" name="Text Box 186"/>
          <p:cNvSpPr txBox="1">
            <a:spLocks noChangeArrowheads="1"/>
          </p:cNvSpPr>
          <p:nvPr/>
        </p:nvSpPr>
        <p:spPr bwMode="auto">
          <a:xfrm>
            <a:off x="6324600" y="4038600"/>
            <a:ext cx="2743200" cy="1200329"/>
          </a:xfrm>
          <a:prstGeom prst="rect">
            <a:avLst/>
          </a:prstGeom>
          <a:noFill/>
          <a:ln w="9525">
            <a:noFill/>
            <a:miter lim="800000"/>
            <a:headEnd/>
            <a:tailEnd/>
          </a:ln>
        </p:spPr>
        <p:txBody>
          <a:bodyPr>
            <a:spAutoFit/>
          </a:bodyPr>
          <a:lstStyle/>
          <a:p>
            <a:pPr eaLnBrk="0" hangingPunct="0"/>
            <a:r>
              <a:rPr lang="en-US" dirty="0">
                <a:solidFill>
                  <a:srgbClr val="FFFFCC"/>
                </a:solidFill>
              </a:rPr>
              <a:t>Various equipment to </a:t>
            </a:r>
            <a:r>
              <a:rPr lang="en-US" i="1" dirty="0">
                <a:solidFill>
                  <a:srgbClr val="00FFFF"/>
                </a:solidFill>
              </a:rPr>
              <a:t>maintain</a:t>
            </a:r>
            <a:r>
              <a:rPr lang="en-US" dirty="0"/>
              <a:t> </a:t>
            </a:r>
            <a:r>
              <a:rPr lang="en-US" dirty="0">
                <a:solidFill>
                  <a:srgbClr val="FFFFCC"/>
                </a:solidFill>
              </a:rPr>
              <a:t>and</a:t>
            </a:r>
            <a:r>
              <a:rPr lang="en-US" dirty="0"/>
              <a:t> </a:t>
            </a:r>
            <a:r>
              <a:rPr lang="en-US" i="1" dirty="0">
                <a:solidFill>
                  <a:srgbClr val="FFCC00"/>
                </a:solidFill>
              </a:rPr>
              <a:t>measure</a:t>
            </a:r>
            <a:r>
              <a:rPr lang="en-US" dirty="0"/>
              <a:t> </a:t>
            </a:r>
            <a:r>
              <a:rPr lang="en-US" dirty="0">
                <a:solidFill>
                  <a:srgbClr val="FFFFCC"/>
                </a:solidFill>
              </a:rPr>
              <a:t>beam  polarization through acceleration and storage</a:t>
            </a:r>
          </a:p>
        </p:txBody>
      </p:sp>
      <p:sp>
        <p:nvSpPr>
          <p:cNvPr id="1655812" name="Footer Placeholder 3"/>
          <p:cNvSpPr>
            <a:spLocks noGrp="1"/>
          </p:cNvSpPr>
          <p:nvPr>
            <p:ph type="ftr" sz="quarter" idx="11"/>
          </p:nvPr>
        </p:nvSpPr>
        <p:spPr>
          <a:noFill/>
        </p:spPr>
        <p:txBody>
          <a:bodyPr/>
          <a:lstStyle/>
          <a:p>
            <a:r>
              <a:rPr lang="en-US" smtClean="0"/>
              <a:t>C. Aidala, UMich, February 13, 2012</a:t>
            </a:r>
          </a:p>
        </p:txBody>
      </p:sp>
      <p:sp>
        <p:nvSpPr>
          <p:cNvPr id="1655814" name="Slide Number Placeholder 4"/>
          <p:cNvSpPr>
            <a:spLocks noGrp="1"/>
          </p:cNvSpPr>
          <p:nvPr>
            <p:ph type="sldNum" sz="quarter" idx="12"/>
          </p:nvPr>
        </p:nvSpPr>
        <p:spPr>
          <a:noFill/>
        </p:spPr>
        <p:txBody>
          <a:bodyPr/>
          <a:lstStyle/>
          <a:p>
            <a:fld id="{B99A0784-CDE1-4C2E-AC06-688126F7668E}" type="slidenum">
              <a:rPr lang="en-US" smtClean="0"/>
              <a:pPr/>
              <a:t>58</a:t>
            </a:fld>
            <a:endParaRPr lang="en-US" smtClean="0"/>
          </a:p>
        </p:txBody>
      </p:sp>
      <p:sp>
        <p:nvSpPr>
          <p:cNvPr id="1655815"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eaLnBrk="0" hangingPunct="0"/>
            <a:fld id="{7D96EB90-5077-47E1-A21A-7DF76CC05573}" type="slidenum">
              <a:rPr lang="en-US" sz="1400">
                <a:solidFill>
                  <a:schemeClr val="bg2"/>
                </a:solidFill>
              </a:rPr>
              <a:pPr algn="r" eaLnBrk="0" hangingPunct="0"/>
              <a:t>58</a:t>
            </a:fld>
            <a:endParaRPr lang="en-US" sz="1400">
              <a:solidFill>
                <a:schemeClr val="bg2"/>
              </a:solidFill>
            </a:endParaRPr>
          </a:p>
        </p:txBody>
      </p:sp>
      <p:sp>
        <p:nvSpPr>
          <p:cNvPr id="1655816"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p:spPr>
        <p:txBody>
          <a:bodyPr/>
          <a:lstStyle/>
          <a:p>
            <a:endParaRPr lang="en-US"/>
          </a:p>
        </p:txBody>
      </p:sp>
      <p:sp>
        <p:nvSpPr>
          <p:cNvPr id="1655817" name="Rectangle 3"/>
          <p:cNvSpPr>
            <a:spLocks noChangeArrowheads="1"/>
          </p:cNvSpPr>
          <p:nvPr/>
        </p:nvSpPr>
        <p:spPr bwMode="auto">
          <a:xfrm>
            <a:off x="685800" y="304800"/>
            <a:ext cx="7793038" cy="762000"/>
          </a:xfrm>
          <a:prstGeom prst="rect">
            <a:avLst/>
          </a:prstGeom>
          <a:noFill/>
          <a:ln w="9525">
            <a:noFill/>
            <a:miter lim="800000"/>
            <a:headEnd/>
            <a:tailEnd/>
          </a:ln>
        </p:spPr>
        <p:txBody>
          <a:bodyPr lIns="92075" tIns="46038" rIns="92075" bIns="46038" anchor="b"/>
          <a:lstStyle/>
          <a:p>
            <a:pPr algn="ctr"/>
            <a:endParaRPr lang="en-US">
              <a:solidFill>
                <a:schemeClr val="tx1"/>
              </a:solidFill>
            </a:endParaRPr>
          </a:p>
        </p:txBody>
      </p:sp>
      <p:sp>
        <p:nvSpPr>
          <p:cNvPr id="1655818"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p:spPr>
        <p:txBody>
          <a:bodyPr/>
          <a:lstStyle/>
          <a:p>
            <a:endParaRPr lang="en-US"/>
          </a:p>
        </p:txBody>
      </p:sp>
      <p:sp>
        <p:nvSpPr>
          <p:cNvPr id="1655819" name="Freeform 5"/>
          <p:cNvSpPr>
            <a:spLocks/>
          </p:cNvSpPr>
          <p:nvPr/>
        </p:nvSpPr>
        <p:spPr bwMode="auto">
          <a:xfrm>
            <a:off x="6221413" y="3325813"/>
            <a:ext cx="465137" cy="392112"/>
          </a:xfrm>
          <a:custGeom>
            <a:avLst/>
            <a:gdLst>
              <a:gd name="T0" fmla="*/ 0 w 293"/>
              <a:gd name="T1" fmla="*/ 2147483647 h 247"/>
              <a:gd name="T2" fmla="*/ 2147483647 w 293"/>
              <a:gd name="T3" fmla="*/ 2147483647 h 247"/>
              <a:gd name="T4" fmla="*/ 2147483647 w 293"/>
              <a:gd name="T5" fmla="*/ 2147483647 h 247"/>
              <a:gd name="T6" fmla="*/ 2147483647 w 293"/>
              <a:gd name="T7" fmla="*/ 2147483647 h 247"/>
              <a:gd name="T8" fmla="*/ 2147483647 w 293"/>
              <a:gd name="T9" fmla="*/ 2147483647 h 247"/>
              <a:gd name="T10" fmla="*/ 2147483647 w 293"/>
              <a:gd name="T11" fmla="*/ 0 h 247"/>
              <a:gd name="T12" fmla="*/ 0 60000 65536"/>
              <a:gd name="T13" fmla="*/ 0 60000 65536"/>
              <a:gd name="T14" fmla="*/ 0 60000 65536"/>
              <a:gd name="T15" fmla="*/ 0 60000 65536"/>
              <a:gd name="T16" fmla="*/ 0 60000 65536"/>
              <a:gd name="T17" fmla="*/ 0 60000 65536"/>
              <a:gd name="T18" fmla="*/ 0 w 293"/>
              <a:gd name="T19" fmla="*/ 0 h 247"/>
              <a:gd name="T20" fmla="*/ 293 w 293"/>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293" h="247">
                <a:moveTo>
                  <a:pt x="0" y="246"/>
                </a:moveTo>
                <a:lnTo>
                  <a:pt x="64" y="214"/>
                </a:lnTo>
                <a:lnTo>
                  <a:pt x="66" y="172"/>
                </a:lnTo>
                <a:lnTo>
                  <a:pt x="232" y="106"/>
                </a:lnTo>
                <a:lnTo>
                  <a:pt x="232" y="61"/>
                </a:lnTo>
                <a:lnTo>
                  <a:pt x="292" y="0"/>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20" name="Oval 6"/>
          <p:cNvSpPr>
            <a:spLocks noChangeArrowheads="1"/>
          </p:cNvSpPr>
          <p:nvPr/>
        </p:nvSpPr>
        <p:spPr bwMode="auto">
          <a:xfrm>
            <a:off x="1446213" y="2300288"/>
            <a:ext cx="5508625" cy="1587500"/>
          </a:xfrm>
          <a:prstGeom prst="ellipse">
            <a:avLst/>
          </a:prstGeom>
          <a:noFill/>
          <a:ln w="9525">
            <a:noFill/>
            <a:round/>
            <a:headEnd/>
            <a:tailEnd/>
          </a:ln>
        </p:spPr>
        <p:txBody>
          <a:bodyPr wrap="none" anchor="ctr"/>
          <a:lstStyle/>
          <a:p>
            <a:pPr algn="ctr" eaLnBrk="0" hangingPunct="0"/>
            <a:endParaRPr lang="en-US"/>
          </a:p>
        </p:txBody>
      </p:sp>
      <p:sp>
        <p:nvSpPr>
          <p:cNvPr id="1655821" name="Rectangle 7"/>
          <p:cNvSpPr>
            <a:spLocks noChangeArrowheads="1"/>
          </p:cNvSpPr>
          <p:nvPr/>
        </p:nvSpPr>
        <p:spPr bwMode="auto">
          <a:xfrm>
            <a:off x="3814763" y="1860550"/>
            <a:ext cx="1106487" cy="276225"/>
          </a:xfrm>
          <a:prstGeom prst="rect">
            <a:avLst/>
          </a:prstGeom>
          <a:noFill/>
          <a:ln w="9525">
            <a:noFill/>
            <a:miter lim="800000"/>
            <a:headEnd/>
            <a:tailEnd/>
          </a:ln>
        </p:spPr>
        <p:txBody>
          <a:bodyPr wrap="none" anchor="ctr"/>
          <a:lstStyle/>
          <a:p>
            <a:pPr algn="ctr" eaLnBrk="0" hangingPunct="0"/>
            <a:endParaRPr lang="en-US"/>
          </a:p>
        </p:txBody>
      </p:sp>
      <p:sp>
        <p:nvSpPr>
          <p:cNvPr id="1655822" name="Rectangle 8"/>
          <p:cNvSpPr>
            <a:spLocks noChangeArrowheads="1"/>
          </p:cNvSpPr>
          <p:nvPr/>
        </p:nvSpPr>
        <p:spPr bwMode="auto">
          <a:xfrm>
            <a:off x="5930900" y="1968500"/>
            <a:ext cx="1830388" cy="481013"/>
          </a:xfrm>
          <a:prstGeom prst="rect">
            <a:avLst/>
          </a:prstGeom>
          <a:noFill/>
          <a:ln w="9525">
            <a:noFill/>
            <a:miter lim="800000"/>
            <a:headEnd/>
            <a:tailEnd/>
          </a:ln>
        </p:spPr>
        <p:txBody>
          <a:bodyPr wrap="none" anchor="ctr"/>
          <a:lstStyle/>
          <a:p>
            <a:pPr algn="ctr" eaLnBrk="0" hangingPunct="0"/>
            <a:endParaRPr lang="en-US"/>
          </a:p>
        </p:txBody>
      </p:sp>
      <p:sp>
        <p:nvSpPr>
          <p:cNvPr id="1655823" name="Rectangle 9"/>
          <p:cNvSpPr>
            <a:spLocks noChangeArrowheads="1"/>
          </p:cNvSpPr>
          <p:nvPr/>
        </p:nvSpPr>
        <p:spPr bwMode="auto">
          <a:xfrm>
            <a:off x="6488113" y="3543300"/>
            <a:ext cx="1022350" cy="276225"/>
          </a:xfrm>
          <a:prstGeom prst="rect">
            <a:avLst/>
          </a:prstGeom>
          <a:noFill/>
          <a:ln w="9525">
            <a:noFill/>
            <a:miter lim="800000"/>
            <a:headEnd/>
            <a:tailEnd/>
          </a:ln>
        </p:spPr>
        <p:txBody>
          <a:bodyPr wrap="none" anchor="ctr"/>
          <a:lstStyle/>
          <a:p>
            <a:pPr algn="ctr" eaLnBrk="0" hangingPunct="0"/>
            <a:endParaRPr lang="en-US"/>
          </a:p>
        </p:txBody>
      </p:sp>
      <p:sp>
        <p:nvSpPr>
          <p:cNvPr id="1655824" name="Rectangle 10"/>
          <p:cNvSpPr>
            <a:spLocks noChangeArrowheads="1"/>
          </p:cNvSpPr>
          <p:nvPr/>
        </p:nvSpPr>
        <p:spPr bwMode="auto">
          <a:xfrm>
            <a:off x="4246563" y="3957638"/>
            <a:ext cx="1019175" cy="482600"/>
          </a:xfrm>
          <a:prstGeom prst="rect">
            <a:avLst/>
          </a:prstGeom>
          <a:noFill/>
          <a:ln w="9525">
            <a:noFill/>
            <a:miter lim="800000"/>
            <a:headEnd/>
            <a:tailEnd/>
          </a:ln>
        </p:spPr>
        <p:txBody>
          <a:bodyPr wrap="none" anchor="ctr"/>
          <a:lstStyle/>
          <a:p>
            <a:pPr algn="ctr" eaLnBrk="0" hangingPunct="0"/>
            <a:endParaRPr lang="en-US"/>
          </a:p>
        </p:txBody>
      </p:sp>
      <p:sp>
        <p:nvSpPr>
          <p:cNvPr id="1655825" name="Rectangle 11"/>
          <p:cNvSpPr>
            <a:spLocks noChangeArrowheads="1"/>
          </p:cNvSpPr>
          <p:nvPr/>
        </p:nvSpPr>
        <p:spPr bwMode="auto">
          <a:xfrm>
            <a:off x="3687763" y="2800350"/>
            <a:ext cx="901700" cy="434975"/>
          </a:xfrm>
          <a:prstGeom prst="rect">
            <a:avLst/>
          </a:prstGeom>
          <a:noFill/>
          <a:ln w="9525">
            <a:noFill/>
            <a:miter lim="800000"/>
            <a:headEnd/>
            <a:tailEnd/>
          </a:ln>
        </p:spPr>
        <p:txBody>
          <a:bodyPr wrap="none" anchor="ctr"/>
          <a:lstStyle/>
          <a:p>
            <a:pPr algn="ctr" eaLnBrk="0" hangingPunct="0"/>
            <a:endParaRPr lang="en-US"/>
          </a:p>
        </p:txBody>
      </p:sp>
      <p:sp>
        <p:nvSpPr>
          <p:cNvPr id="1655826" name="Rectangle 12"/>
          <p:cNvSpPr>
            <a:spLocks noChangeArrowheads="1"/>
          </p:cNvSpPr>
          <p:nvPr/>
        </p:nvSpPr>
        <p:spPr bwMode="auto">
          <a:xfrm>
            <a:off x="3486150" y="4943475"/>
            <a:ext cx="531813" cy="298450"/>
          </a:xfrm>
          <a:prstGeom prst="rect">
            <a:avLst/>
          </a:prstGeom>
          <a:noFill/>
          <a:ln w="9525">
            <a:noFill/>
            <a:miter lim="800000"/>
            <a:headEnd/>
            <a:tailEnd/>
          </a:ln>
        </p:spPr>
        <p:txBody>
          <a:bodyPr wrap="none" anchor="ctr"/>
          <a:lstStyle/>
          <a:p>
            <a:pPr algn="ctr" eaLnBrk="0" hangingPunct="0"/>
            <a:endParaRPr lang="en-US"/>
          </a:p>
        </p:txBody>
      </p:sp>
      <p:sp>
        <p:nvSpPr>
          <p:cNvPr id="1655827" name="Rectangle 13"/>
          <p:cNvSpPr>
            <a:spLocks noChangeArrowheads="1"/>
          </p:cNvSpPr>
          <p:nvPr/>
        </p:nvSpPr>
        <p:spPr bwMode="auto">
          <a:xfrm>
            <a:off x="3651250" y="5043488"/>
            <a:ext cx="679450" cy="274637"/>
          </a:xfrm>
          <a:prstGeom prst="rect">
            <a:avLst/>
          </a:prstGeom>
          <a:noFill/>
          <a:ln w="9525">
            <a:noFill/>
            <a:miter lim="800000"/>
            <a:headEnd/>
            <a:tailEnd/>
          </a:ln>
        </p:spPr>
        <p:txBody>
          <a:bodyPr lIns="0" tIns="0" rIns="0" bIns="0">
            <a:spAutoFit/>
          </a:bodyPr>
          <a:lstStyle/>
          <a:p>
            <a:pPr eaLnBrk="0" hangingPunct="0"/>
            <a:r>
              <a:rPr lang="en-US" sz="1800" b="1">
                <a:solidFill>
                  <a:srgbClr val="FFFFCC"/>
                </a:solidFill>
                <a:latin typeface="Arial" charset="0"/>
              </a:rPr>
              <a:t>AGS</a:t>
            </a:r>
          </a:p>
        </p:txBody>
      </p:sp>
      <p:sp>
        <p:nvSpPr>
          <p:cNvPr id="1655828" name="Rectangle 14"/>
          <p:cNvSpPr>
            <a:spLocks noChangeArrowheads="1"/>
          </p:cNvSpPr>
          <p:nvPr/>
        </p:nvSpPr>
        <p:spPr bwMode="auto">
          <a:xfrm>
            <a:off x="1535113" y="4838700"/>
            <a:ext cx="628650" cy="254000"/>
          </a:xfrm>
          <a:prstGeom prst="rect">
            <a:avLst/>
          </a:prstGeom>
          <a:noFill/>
          <a:ln w="9525">
            <a:noFill/>
            <a:miter lim="800000"/>
            <a:headEnd/>
            <a:tailEnd/>
          </a:ln>
        </p:spPr>
        <p:txBody>
          <a:bodyPr wrap="none" anchor="ctr"/>
          <a:lstStyle/>
          <a:p>
            <a:pPr algn="ctr" eaLnBrk="0" hangingPunct="0"/>
            <a:endParaRPr lang="en-US"/>
          </a:p>
        </p:txBody>
      </p:sp>
      <p:sp>
        <p:nvSpPr>
          <p:cNvPr id="1655829" name="Rectangle 15"/>
          <p:cNvSpPr>
            <a:spLocks noChangeArrowheads="1"/>
          </p:cNvSpPr>
          <p:nvPr/>
        </p:nvSpPr>
        <p:spPr bwMode="auto">
          <a:xfrm>
            <a:off x="1828800" y="4999038"/>
            <a:ext cx="609600" cy="184666"/>
          </a:xfrm>
          <a:prstGeom prst="rect">
            <a:avLst/>
          </a:prstGeom>
          <a:noFill/>
          <a:ln w="9525">
            <a:noFill/>
            <a:miter lim="800000"/>
            <a:headEnd/>
            <a:tailEnd/>
          </a:ln>
        </p:spPr>
        <p:txBody>
          <a:bodyPr lIns="0" tIns="0" rIns="0" bIns="0">
            <a:spAutoFit/>
          </a:bodyPr>
          <a:lstStyle/>
          <a:p>
            <a:pPr eaLnBrk="0" hangingPunct="0"/>
            <a:r>
              <a:rPr lang="en-US" sz="1200" b="1">
                <a:solidFill>
                  <a:srgbClr val="FFFFCC"/>
                </a:solidFill>
                <a:latin typeface="Arial" charset="0"/>
              </a:rPr>
              <a:t>LINAC</a:t>
            </a:r>
          </a:p>
        </p:txBody>
      </p:sp>
      <p:sp>
        <p:nvSpPr>
          <p:cNvPr id="1655830" name="Rectangle 16"/>
          <p:cNvSpPr>
            <a:spLocks noChangeArrowheads="1"/>
          </p:cNvSpPr>
          <p:nvPr/>
        </p:nvSpPr>
        <p:spPr bwMode="auto">
          <a:xfrm>
            <a:off x="2362200" y="5181600"/>
            <a:ext cx="627063" cy="152400"/>
          </a:xfrm>
          <a:prstGeom prst="rect">
            <a:avLst/>
          </a:prstGeom>
          <a:noFill/>
          <a:ln w="9525">
            <a:noFill/>
            <a:miter lim="800000"/>
            <a:headEnd/>
            <a:tailEnd/>
          </a:ln>
        </p:spPr>
        <p:txBody>
          <a:bodyPr wrap="none" lIns="0" tIns="0" rIns="0" bIns="0">
            <a:spAutoFit/>
          </a:bodyPr>
          <a:lstStyle/>
          <a:p>
            <a:pPr eaLnBrk="0" hangingPunct="0"/>
            <a:r>
              <a:rPr lang="en-US" sz="1000" b="1">
                <a:solidFill>
                  <a:srgbClr val="FFFFCC"/>
                </a:solidFill>
                <a:latin typeface="Arial" charset="0"/>
              </a:rPr>
              <a:t>BOOSTER</a:t>
            </a:r>
          </a:p>
        </p:txBody>
      </p:sp>
      <p:sp>
        <p:nvSpPr>
          <p:cNvPr id="1655831" name="Rectangle 17"/>
          <p:cNvSpPr>
            <a:spLocks noChangeArrowheads="1"/>
          </p:cNvSpPr>
          <p:nvPr/>
        </p:nvSpPr>
        <p:spPr bwMode="auto">
          <a:xfrm>
            <a:off x="2163763" y="4284663"/>
            <a:ext cx="993775" cy="254000"/>
          </a:xfrm>
          <a:prstGeom prst="rect">
            <a:avLst/>
          </a:prstGeom>
          <a:noFill/>
          <a:ln w="9525">
            <a:noFill/>
            <a:miter lim="800000"/>
            <a:headEnd/>
            <a:tailEnd/>
          </a:ln>
        </p:spPr>
        <p:txBody>
          <a:bodyPr wrap="none" anchor="ctr"/>
          <a:lstStyle/>
          <a:p>
            <a:pPr algn="ctr" eaLnBrk="0" hangingPunct="0"/>
            <a:endParaRPr lang="en-US"/>
          </a:p>
        </p:txBody>
      </p:sp>
      <p:sp>
        <p:nvSpPr>
          <p:cNvPr id="1655832" name="Oval 18"/>
          <p:cNvSpPr>
            <a:spLocks noChangeArrowheads="1"/>
          </p:cNvSpPr>
          <p:nvPr/>
        </p:nvSpPr>
        <p:spPr bwMode="auto">
          <a:xfrm>
            <a:off x="3009900" y="4803775"/>
            <a:ext cx="1663700" cy="747713"/>
          </a:xfrm>
          <a:prstGeom prst="ellipse">
            <a:avLst/>
          </a:prstGeom>
          <a:noFill/>
          <a:ln w="25400">
            <a:solidFill>
              <a:srgbClr val="FF0000"/>
            </a:solidFill>
            <a:round/>
            <a:headEnd/>
            <a:tailEnd/>
          </a:ln>
        </p:spPr>
        <p:txBody>
          <a:bodyPr wrap="none" anchor="ctr"/>
          <a:lstStyle/>
          <a:p>
            <a:pPr algn="ctr" eaLnBrk="0" hangingPunct="0"/>
            <a:endParaRPr lang="en-US"/>
          </a:p>
        </p:txBody>
      </p:sp>
      <p:sp>
        <p:nvSpPr>
          <p:cNvPr id="1655833" name="Arc 19"/>
          <p:cNvSpPr>
            <a:spLocks/>
          </p:cNvSpPr>
          <p:nvPr/>
        </p:nvSpPr>
        <p:spPr bwMode="auto">
          <a:xfrm>
            <a:off x="2365375" y="2376488"/>
            <a:ext cx="1893888" cy="711200"/>
          </a:xfrm>
          <a:custGeom>
            <a:avLst/>
            <a:gdLst>
              <a:gd name="T0" fmla="*/ 0 w 15471"/>
              <a:gd name="T1" fmla="*/ 2147483647 h 21113"/>
              <a:gd name="T2" fmla="*/ 2147483647 w 15471"/>
              <a:gd name="T3" fmla="*/ 0 h 21113"/>
              <a:gd name="T4" fmla="*/ 2147483647 w 15471"/>
              <a:gd name="T5" fmla="*/ 2147483647 h 21113"/>
              <a:gd name="T6" fmla="*/ 0 60000 65536"/>
              <a:gd name="T7" fmla="*/ 0 60000 65536"/>
              <a:gd name="T8" fmla="*/ 0 60000 65536"/>
              <a:gd name="T9" fmla="*/ 0 w 15471"/>
              <a:gd name="T10" fmla="*/ 0 h 21113"/>
              <a:gd name="T11" fmla="*/ 15471 w 15471"/>
              <a:gd name="T12" fmla="*/ 21113 h 21113"/>
            </a:gdLst>
            <a:ahLst/>
            <a:cxnLst>
              <a:cxn ang="T6">
                <a:pos x="T0" y="T1"/>
              </a:cxn>
              <a:cxn ang="T7">
                <a:pos x="T2" y="T3"/>
              </a:cxn>
              <a:cxn ang="T8">
                <a:pos x="T4" y="T5"/>
              </a:cxn>
            </a:cxnLst>
            <a:rect l="T9" t="T10" r="T11" b="T12"/>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4" name="Arc 20"/>
          <p:cNvSpPr>
            <a:spLocks/>
          </p:cNvSpPr>
          <p:nvPr/>
        </p:nvSpPr>
        <p:spPr bwMode="auto">
          <a:xfrm>
            <a:off x="1552575" y="2795588"/>
            <a:ext cx="2646363" cy="544512"/>
          </a:xfrm>
          <a:custGeom>
            <a:avLst/>
            <a:gdLst>
              <a:gd name="T0" fmla="*/ 2147483647 w 21600"/>
              <a:gd name="T1" fmla="*/ 2147483647 h 16134"/>
              <a:gd name="T2" fmla="*/ 2147483647 w 21600"/>
              <a:gd name="T3" fmla="*/ 0 h 16134"/>
              <a:gd name="T4" fmla="*/ 2147483647 w 21600"/>
              <a:gd name="T5" fmla="*/ 2147483647 h 16134"/>
              <a:gd name="T6" fmla="*/ 0 60000 65536"/>
              <a:gd name="T7" fmla="*/ 0 60000 65536"/>
              <a:gd name="T8" fmla="*/ 0 60000 65536"/>
              <a:gd name="T9" fmla="*/ 0 w 21600"/>
              <a:gd name="T10" fmla="*/ 0 h 16134"/>
              <a:gd name="T11" fmla="*/ 21600 w 21600"/>
              <a:gd name="T12" fmla="*/ 16134 h 16134"/>
            </a:gdLst>
            <a:ahLst/>
            <a:cxnLst>
              <a:cxn ang="T6">
                <a:pos x="T0" y="T1"/>
              </a:cxn>
              <a:cxn ang="T7">
                <a:pos x="T2" y="T3"/>
              </a:cxn>
              <a:cxn ang="T8">
                <a:pos x="T4" y="T5"/>
              </a:cxn>
            </a:cxnLst>
            <a:rect l="T9" t="T10" r="T11" b="T12"/>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5" name="Arc 21"/>
          <p:cNvSpPr>
            <a:spLocks/>
          </p:cNvSpPr>
          <p:nvPr/>
        </p:nvSpPr>
        <p:spPr bwMode="auto">
          <a:xfrm>
            <a:off x="4192588" y="2790825"/>
            <a:ext cx="2646362" cy="538163"/>
          </a:xfrm>
          <a:custGeom>
            <a:avLst/>
            <a:gdLst>
              <a:gd name="T0" fmla="*/ 2147483647 w 21600"/>
              <a:gd name="T1" fmla="*/ 0 h 15991"/>
              <a:gd name="T2" fmla="*/ 2147483647 w 21600"/>
              <a:gd name="T3" fmla="*/ 2147483647 h 15991"/>
              <a:gd name="T4" fmla="*/ 0 w 21600"/>
              <a:gd name="T5" fmla="*/ 2147483647 h 15991"/>
              <a:gd name="T6" fmla="*/ 0 60000 65536"/>
              <a:gd name="T7" fmla="*/ 0 60000 65536"/>
              <a:gd name="T8" fmla="*/ 0 60000 65536"/>
              <a:gd name="T9" fmla="*/ 0 w 21600"/>
              <a:gd name="T10" fmla="*/ 0 h 15991"/>
              <a:gd name="T11" fmla="*/ 21600 w 21600"/>
              <a:gd name="T12" fmla="*/ 15991 h 15991"/>
            </a:gdLst>
            <a:ahLst/>
            <a:cxnLst>
              <a:cxn ang="T6">
                <a:pos x="T0" y="T1"/>
              </a:cxn>
              <a:cxn ang="T7">
                <a:pos x="T2" y="T3"/>
              </a:cxn>
              <a:cxn ang="T8">
                <a:pos x="T4" y="T5"/>
              </a:cxn>
            </a:cxnLst>
            <a:rect l="T9" t="T10" r="T11" b="T12"/>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6" name="Arc 22"/>
          <p:cNvSpPr>
            <a:spLocks/>
          </p:cNvSpPr>
          <p:nvPr/>
        </p:nvSpPr>
        <p:spPr bwMode="auto">
          <a:xfrm>
            <a:off x="4330700" y="2971800"/>
            <a:ext cx="1779588" cy="828675"/>
          </a:xfrm>
          <a:custGeom>
            <a:avLst/>
            <a:gdLst>
              <a:gd name="T0" fmla="*/ 2147483647 w 14608"/>
              <a:gd name="T1" fmla="*/ 2147483647 h 21394"/>
              <a:gd name="T2" fmla="*/ 2147483647 w 14608"/>
              <a:gd name="T3" fmla="*/ 2147483647 h 21394"/>
              <a:gd name="T4" fmla="*/ 0 w 14608"/>
              <a:gd name="T5" fmla="*/ 0 h 21394"/>
              <a:gd name="T6" fmla="*/ 0 60000 65536"/>
              <a:gd name="T7" fmla="*/ 0 60000 65536"/>
              <a:gd name="T8" fmla="*/ 0 60000 65536"/>
              <a:gd name="T9" fmla="*/ 0 w 14608"/>
              <a:gd name="T10" fmla="*/ 0 h 21394"/>
              <a:gd name="T11" fmla="*/ 14608 w 14608"/>
              <a:gd name="T12" fmla="*/ 21394 h 21394"/>
            </a:gdLst>
            <a:ahLst/>
            <a:cxnLst>
              <a:cxn ang="T6">
                <a:pos x="T0" y="T1"/>
              </a:cxn>
              <a:cxn ang="T7">
                <a:pos x="T2" y="T3"/>
              </a:cxn>
              <a:cxn ang="T8">
                <a:pos x="T4" y="T5"/>
              </a:cxn>
            </a:cxnLst>
            <a:rect l="T9" t="T10" r="T11" b="T12"/>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7" name="Arc 23"/>
          <p:cNvSpPr>
            <a:spLocks/>
          </p:cNvSpPr>
          <p:nvPr/>
        </p:nvSpPr>
        <p:spPr bwMode="auto">
          <a:xfrm>
            <a:off x="2336800" y="3162300"/>
            <a:ext cx="1973263" cy="631825"/>
          </a:xfrm>
          <a:custGeom>
            <a:avLst/>
            <a:gdLst>
              <a:gd name="T0" fmla="*/ 2147483647 w 16166"/>
              <a:gd name="T1" fmla="*/ 2147483647 h 21024"/>
              <a:gd name="T2" fmla="*/ 0 w 16166"/>
              <a:gd name="T3" fmla="*/ 2147483647 h 21024"/>
              <a:gd name="T4" fmla="*/ 2147483647 w 16166"/>
              <a:gd name="T5" fmla="*/ 0 h 21024"/>
              <a:gd name="T6" fmla="*/ 0 60000 65536"/>
              <a:gd name="T7" fmla="*/ 0 60000 65536"/>
              <a:gd name="T8" fmla="*/ 0 60000 65536"/>
              <a:gd name="T9" fmla="*/ 0 w 16166"/>
              <a:gd name="T10" fmla="*/ 0 h 21024"/>
              <a:gd name="T11" fmla="*/ 16166 w 16166"/>
              <a:gd name="T12" fmla="*/ 21024 h 21024"/>
            </a:gdLst>
            <a:ahLst/>
            <a:cxnLst>
              <a:cxn ang="T6">
                <a:pos x="T0" y="T1"/>
              </a:cxn>
              <a:cxn ang="T7">
                <a:pos x="T2" y="T3"/>
              </a:cxn>
              <a:cxn ang="T8">
                <a:pos x="T4" y="T5"/>
              </a:cxn>
            </a:cxnLst>
            <a:rect l="T9" t="T10" r="T11" b="T12"/>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38" name="Arc 24"/>
          <p:cNvSpPr>
            <a:spLocks/>
          </p:cNvSpPr>
          <p:nvPr/>
        </p:nvSpPr>
        <p:spPr bwMode="auto">
          <a:xfrm>
            <a:off x="4186238" y="2382838"/>
            <a:ext cx="1846262" cy="700087"/>
          </a:xfrm>
          <a:custGeom>
            <a:avLst/>
            <a:gdLst>
              <a:gd name="T0" fmla="*/ 2147483647 w 15057"/>
              <a:gd name="T1" fmla="*/ 0 h 21197"/>
              <a:gd name="T2" fmla="*/ 2147483647 w 15057"/>
              <a:gd name="T3" fmla="*/ 2147483647 h 21197"/>
              <a:gd name="T4" fmla="*/ 0 w 15057"/>
              <a:gd name="T5" fmla="*/ 2147483647 h 21197"/>
              <a:gd name="T6" fmla="*/ 0 60000 65536"/>
              <a:gd name="T7" fmla="*/ 0 60000 65536"/>
              <a:gd name="T8" fmla="*/ 0 60000 65536"/>
              <a:gd name="T9" fmla="*/ 0 w 15057"/>
              <a:gd name="T10" fmla="*/ 0 h 21197"/>
              <a:gd name="T11" fmla="*/ 15057 w 15057"/>
              <a:gd name="T12" fmla="*/ 21197 h 21197"/>
            </a:gdLst>
            <a:ahLst/>
            <a:cxnLst>
              <a:cxn ang="T6">
                <a:pos x="T0" y="T1"/>
              </a:cxn>
              <a:cxn ang="T7">
                <a:pos x="T2" y="T3"/>
              </a:cxn>
              <a:cxn ang="T8">
                <a:pos x="T4" y="T5"/>
              </a:cxn>
            </a:cxnLst>
            <a:rect l="T9" t="T10" r="T11" b="T12"/>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39" name="Arc 25"/>
          <p:cNvSpPr>
            <a:spLocks/>
          </p:cNvSpPr>
          <p:nvPr/>
        </p:nvSpPr>
        <p:spPr bwMode="auto">
          <a:xfrm>
            <a:off x="4178300" y="3124200"/>
            <a:ext cx="2016125" cy="847725"/>
          </a:xfrm>
          <a:custGeom>
            <a:avLst/>
            <a:gdLst>
              <a:gd name="T0" fmla="*/ 2147483647 w 15336"/>
              <a:gd name="T1" fmla="*/ 2147483647 h 21251"/>
              <a:gd name="T2" fmla="*/ 2147483647 w 15336"/>
              <a:gd name="T3" fmla="*/ 2147483647 h 21251"/>
              <a:gd name="T4" fmla="*/ 0 w 15336"/>
              <a:gd name="T5" fmla="*/ 0 h 21251"/>
              <a:gd name="T6" fmla="*/ 0 60000 65536"/>
              <a:gd name="T7" fmla="*/ 0 60000 65536"/>
              <a:gd name="T8" fmla="*/ 0 60000 65536"/>
              <a:gd name="T9" fmla="*/ 0 w 15336"/>
              <a:gd name="T10" fmla="*/ 0 h 21251"/>
              <a:gd name="T11" fmla="*/ 15336 w 15336"/>
              <a:gd name="T12" fmla="*/ 21251 h 21251"/>
            </a:gdLst>
            <a:ahLst/>
            <a:cxnLst>
              <a:cxn ang="T6">
                <a:pos x="T0" y="T1"/>
              </a:cxn>
              <a:cxn ang="T7">
                <a:pos x="T2" y="T3"/>
              </a:cxn>
              <a:cxn ang="T8">
                <a:pos x="T4" y="T5"/>
              </a:cxn>
            </a:cxnLst>
            <a:rect l="T9" t="T10" r="T11" b="T12"/>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0" name="Arc 26"/>
          <p:cNvSpPr>
            <a:spLocks/>
          </p:cNvSpPr>
          <p:nvPr/>
        </p:nvSpPr>
        <p:spPr bwMode="auto">
          <a:xfrm>
            <a:off x="2230438" y="3106738"/>
            <a:ext cx="1981200" cy="847725"/>
          </a:xfrm>
          <a:custGeom>
            <a:avLst/>
            <a:gdLst>
              <a:gd name="T0" fmla="*/ 2147483647 w 15059"/>
              <a:gd name="T1" fmla="*/ 2147483647 h 21231"/>
              <a:gd name="T2" fmla="*/ 0 w 15059"/>
              <a:gd name="T3" fmla="*/ 2147483647 h 21231"/>
              <a:gd name="T4" fmla="*/ 2147483647 w 15059"/>
              <a:gd name="T5" fmla="*/ 0 h 21231"/>
              <a:gd name="T6" fmla="*/ 0 60000 65536"/>
              <a:gd name="T7" fmla="*/ 0 60000 65536"/>
              <a:gd name="T8" fmla="*/ 0 60000 65536"/>
              <a:gd name="T9" fmla="*/ 0 w 15059"/>
              <a:gd name="T10" fmla="*/ 0 h 21231"/>
              <a:gd name="T11" fmla="*/ 15059 w 15059"/>
              <a:gd name="T12" fmla="*/ 21231 h 21231"/>
            </a:gdLst>
            <a:ahLst/>
            <a:cxnLst>
              <a:cxn ang="T6">
                <a:pos x="T0" y="T1"/>
              </a:cxn>
              <a:cxn ang="T7">
                <a:pos x="T2" y="T3"/>
              </a:cxn>
              <a:cxn ang="T8">
                <a:pos x="T4" y="T5"/>
              </a:cxn>
            </a:cxnLst>
            <a:rect l="T9" t="T10" r="T11" b="T12"/>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1" name="Arc 27"/>
          <p:cNvSpPr>
            <a:spLocks/>
          </p:cNvSpPr>
          <p:nvPr/>
        </p:nvSpPr>
        <p:spPr bwMode="auto">
          <a:xfrm>
            <a:off x="1373188" y="2738438"/>
            <a:ext cx="2838450" cy="704850"/>
          </a:xfrm>
          <a:custGeom>
            <a:avLst/>
            <a:gdLst>
              <a:gd name="T0" fmla="*/ 2147483647 w 21600"/>
              <a:gd name="T1" fmla="*/ 2147483647 h 17626"/>
              <a:gd name="T2" fmla="*/ 2147483647 w 21600"/>
              <a:gd name="T3" fmla="*/ 0 h 17626"/>
              <a:gd name="T4" fmla="*/ 2147483647 w 21600"/>
              <a:gd name="T5" fmla="*/ 2147483647 h 17626"/>
              <a:gd name="T6" fmla="*/ 0 60000 65536"/>
              <a:gd name="T7" fmla="*/ 0 60000 65536"/>
              <a:gd name="T8" fmla="*/ 0 60000 65536"/>
              <a:gd name="T9" fmla="*/ 0 w 21600"/>
              <a:gd name="T10" fmla="*/ 0 h 17626"/>
              <a:gd name="T11" fmla="*/ 21600 w 21600"/>
              <a:gd name="T12" fmla="*/ 17626 h 17626"/>
            </a:gdLst>
            <a:ahLst/>
            <a:cxnLst>
              <a:cxn ang="T6">
                <a:pos x="T0" y="T1"/>
              </a:cxn>
              <a:cxn ang="T7">
                <a:pos x="T2" y="T3"/>
              </a:cxn>
              <a:cxn ang="T8">
                <a:pos x="T4" y="T5"/>
              </a:cxn>
            </a:cxnLst>
            <a:rect l="T9" t="T10" r="T11" b="T12"/>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2" name="Arc 28"/>
          <p:cNvSpPr>
            <a:spLocks/>
          </p:cNvSpPr>
          <p:nvPr/>
        </p:nvSpPr>
        <p:spPr bwMode="auto">
          <a:xfrm>
            <a:off x="2276475" y="2257425"/>
            <a:ext cx="1935163" cy="860425"/>
          </a:xfrm>
          <a:custGeom>
            <a:avLst/>
            <a:gdLst>
              <a:gd name="T0" fmla="*/ 0 w 14743"/>
              <a:gd name="T1" fmla="*/ 2147483647 h 21260"/>
              <a:gd name="T2" fmla="*/ 2147483647 w 14743"/>
              <a:gd name="T3" fmla="*/ 0 h 21260"/>
              <a:gd name="T4" fmla="*/ 2147483647 w 14743"/>
              <a:gd name="T5" fmla="*/ 2147483647 h 21260"/>
              <a:gd name="T6" fmla="*/ 0 60000 65536"/>
              <a:gd name="T7" fmla="*/ 0 60000 65536"/>
              <a:gd name="T8" fmla="*/ 0 60000 65536"/>
              <a:gd name="T9" fmla="*/ 0 w 14743"/>
              <a:gd name="T10" fmla="*/ 0 h 21260"/>
              <a:gd name="T11" fmla="*/ 14743 w 14743"/>
              <a:gd name="T12" fmla="*/ 21260 h 21260"/>
            </a:gdLst>
            <a:ahLst/>
            <a:cxnLst>
              <a:cxn ang="T6">
                <a:pos x="T0" y="T1"/>
              </a:cxn>
              <a:cxn ang="T7">
                <a:pos x="T2" y="T3"/>
              </a:cxn>
              <a:cxn ang="T8">
                <a:pos x="T4" y="T5"/>
              </a:cxn>
            </a:cxnLst>
            <a:rect l="T9" t="T10" r="T11" b="T12"/>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p:spPr>
        <p:txBody>
          <a:bodyPr/>
          <a:lstStyle/>
          <a:p>
            <a:pPr algn="ctr" eaLnBrk="0" hangingPunct="0"/>
            <a:endParaRPr lang="en-US"/>
          </a:p>
        </p:txBody>
      </p:sp>
      <p:sp>
        <p:nvSpPr>
          <p:cNvPr id="1655843" name="Arc 29"/>
          <p:cNvSpPr>
            <a:spLocks/>
          </p:cNvSpPr>
          <p:nvPr/>
        </p:nvSpPr>
        <p:spPr bwMode="auto">
          <a:xfrm>
            <a:off x="4198938" y="2262188"/>
            <a:ext cx="1925637" cy="854075"/>
          </a:xfrm>
          <a:custGeom>
            <a:avLst/>
            <a:gdLst>
              <a:gd name="T0" fmla="*/ 2147483647 w 14651"/>
              <a:gd name="T1" fmla="*/ 0 h 21252"/>
              <a:gd name="T2" fmla="*/ 2147483647 w 14651"/>
              <a:gd name="T3" fmla="*/ 2147483647 h 21252"/>
              <a:gd name="T4" fmla="*/ 0 w 14651"/>
              <a:gd name="T5" fmla="*/ 2147483647 h 21252"/>
              <a:gd name="T6" fmla="*/ 0 60000 65536"/>
              <a:gd name="T7" fmla="*/ 0 60000 65536"/>
              <a:gd name="T8" fmla="*/ 0 60000 65536"/>
              <a:gd name="T9" fmla="*/ 0 w 14651"/>
              <a:gd name="T10" fmla="*/ 0 h 21252"/>
              <a:gd name="T11" fmla="*/ 14651 w 14651"/>
              <a:gd name="T12" fmla="*/ 21252 h 21252"/>
            </a:gdLst>
            <a:ahLst/>
            <a:cxnLst>
              <a:cxn ang="T6">
                <a:pos x="T0" y="T1"/>
              </a:cxn>
              <a:cxn ang="T7">
                <a:pos x="T2" y="T3"/>
              </a:cxn>
              <a:cxn ang="T8">
                <a:pos x="T4" y="T5"/>
              </a:cxn>
            </a:cxnLst>
            <a:rect l="T9" t="T10" r="T11" b="T12"/>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p:spPr>
        <p:txBody>
          <a:bodyPr/>
          <a:lstStyle/>
          <a:p>
            <a:pPr algn="ctr" eaLnBrk="0" hangingPunct="0"/>
            <a:endParaRPr lang="en-US"/>
          </a:p>
        </p:txBody>
      </p:sp>
      <p:sp>
        <p:nvSpPr>
          <p:cNvPr id="1655844" name="Arc 30"/>
          <p:cNvSpPr>
            <a:spLocks/>
          </p:cNvSpPr>
          <p:nvPr/>
        </p:nvSpPr>
        <p:spPr bwMode="auto">
          <a:xfrm>
            <a:off x="4198938" y="2727325"/>
            <a:ext cx="2838450" cy="715963"/>
          </a:xfrm>
          <a:custGeom>
            <a:avLst/>
            <a:gdLst>
              <a:gd name="T0" fmla="*/ 2147483647 w 21600"/>
              <a:gd name="T1" fmla="*/ 0 h 17978"/>
              <a:gd name="T2" fmla="*/ 2147483647 w 21600"/>
              <a:gd name="T3" fmla="*/ 2147483647 h 17978"/>
              <a:gd name="T4" fmla="*/ 0 w 21600"/>
              <a:gd name="T5" fmla="*/ 2147483647 h 17978"/>
              <a:gd name="T6" fmla="*/ 0 60000 65536"/>
              <a:gd name="T7" fmla="*/ 0 60000 65536"/>
              <a:gd name="T8" fmla="*/ 0 60000 65536"/>
              <a:gd name="T9" fmla="*/ 0 w 21600"/>
              <a:gd name="T10" fmla="*/ 0 h 17978"/>
              <a:gd name="T11" fmla="*/ 21600 w 21600"/>
              <a:gd name="T12" fmla="*/ 17978 h 17978"/>
            </a:gdLst>
            <a:ahLst/>
            <a:cxnLst>
              <a:cxn ang="T6">
                <a:pos x="T0" y="T1"/>
              </a:cxn>
              <a:cxn ang="T7">
                <a:pos x="T2" y="T3"/>
              </a:cxn>
              <a:cxn ang="T8">
                <a:pos x="T4" y="T5"/>
              </a:cxn>
            </a:cxnLst>
            <a:rect l="T9" t="T10" r="T11" b="T12"/>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5" name="Freeform 31"/>
          <p:cNvSpPr>
            <a:spLocks/>
          </p:cNvSpPr>
          <p:nvPr/>
        </p:nvSpPr>
        <p:spPr bwMode="auto">
          <a:xfrm>
            <a:off x="3700463" y="3794125"/>
            <a:ext cx="1017587" cy="158750"/>
          </a:xfrm>
          <a:custGeom>
            <a:avLst/>
            <a:gdLst>
              <a:gd name="T0" fmla="*/ 0 w 641"/>
              <a:gd name="T1" fmla="*/ 0 h 100"/>
              <a:gd name="T2" fmla="*/ 2147483647 w 641"/>
              <a:gd name="T3" fmla="*/ 2147483647 h 100"/>
              <a:gd name="T4" fmla="*/ 2147483647 w 641"/>
              <a:gd name="T5" fmla="*/ 2147483647 h 100"/>
              <a:gd name="T6" fmla="*/ 2147483647 w 641"/>
              <a:gd name="T7" fmla="*/ 2147483647 h 100"/>
              <a:gd name="T8" fmla="*/ 2147483647 w 641"/>
              <a:gd name="T9" fmla="*/ 2147483647 h 100"/>
              <a:gd name="T10" fmla="*/ 2147483647 w 641"/>
              <a:gd name="T11" fmla="*/ 2147483647 h 100"/>
              <a:gd name="T12" fmla="*/ 0 60000 65536"/>
              <a:gd name="T13" fmla="*/ 0 60000 65536"/>
              <a:gd name="T14" fmla="*/ 0 60000 65536"/>
              <a:gd name="T15" fmla="*/ 0 60000 65536"/>
              <a:gd name="T16" fmla="*/ 0 60000 65536"/>
              <a:gd name="T17" fmla="*/ 0 60000 65536"/>
              <a:gd name="T18" fmla="*/ 0 w 641"/>
              <a:gd name="T19" fmla="*/ 0 h 100"/>
              <a:gd name="T20" fmla="*/ 641 w 64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641" h="100">
                <a:moveTo>
                  <a:pt x="0" y="0"/>
                </a:moveTo>
                <a:lnTo>
                  <a:pt x="172" y="18"/>
                </a:lnTo>
                <a:lnTo>
                  <a:pt x="220" y="57"/>
                </a:lnTo>
                <a:lnTo>
                  <a:pt x="407" y="57"/>
                </a:lnTo>
                <a:lnTo>
                  <a:pt x="446" y="95"/>
                </a:lnTo>
                <a:lnTo>
                  <a:pt x="640" y="99"/>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46" name="Freeform 32"/>
          <p:cNvSpPr>
            <a:spLocks/>
          </p:cNvSpPr>
          <p:nvPr/>
        </p:nvSpPr>
        <p:spPr bwMode="auto">
          <a:xfrm>
            <a:off x="3694113" y="3798888"/>
            <a:ext cx="1000125" cy="155575"/>
          </a:xfrm>
          <a:custGeom>
            <a:avLst/>
            <a:gdLst>
              <a:gd name="T0" fmla="*/ 0 w 630"/>
              <a:gd name="T1" fmla="*/ 2147483647 h 98"/>
              <a:gd name="T2" fmla="*/ 2147483647 w 630"/>
              <a:gd name="T3" fmla="*/ 2147483647 h 98"/>
              <a:gd name="T4" fmla="*/ 2147483647 w 630"/>
              <a:gd name="T5" fmla="*/ 2147483647 h 98"/>
              <a:gd name="T6" fmla="*/ 2147483647 w 630"/>
              <a:gd name="T7" fmla="*/ 2147483647 h 98"/>
              <a:gd name="T8" fmla="*/ 2147483647 w 630"/>
              <a:gd name="T9" fmla="*/ 2147483647 h 98"/>
              <a:gd name="T10" fmla="*/ 2147483647 w 630"/>
              <a:gd name="T11" fmla="*/ 0 h 98"/>
              <a:gd name="T12" fmla="*/ 0 60000 65536"/>
              <a:gd name="T13" fmla="*/ 0 60000 65536"/>
              <a:gd name="T14" fmla="*/ 0 60000 65536"/>
              <a:gd name="T15" fmla="*/ 0 60000 65536"/>
              <a:gd name="T16" fmla="*/ 0 60000 65536"/>
              <a:gd name="T17" fmla="*/ 0 60000 65536"/>
              <a:gd name="T18" fmla="*/ 0 w 630"/>
              <a:gd name="T19" fmla="*/ 0 h 98"/>
              <a:gd name="T20" fmla="*/ 630 w 630"/>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630" h="98">
                <a:moveTo>
                  <a:pt x="0" y="97"/>
                </a:moveTo>
                <a:lnTo>
                  <a:pt x="177" y="96"/>
                </a:lnTo>
                <a:lnTo>
                  <a:pt x="225" y="51"/>
                </a:lnTo>
                <a:lnTo>
                  <a:pt x="407" y="51"/>
                </a:lnTo>
                <a:lnTo>
                  <a:pt x="448" y="15"/>
                </a:lnTo>
                <a:lnTo>
                  <a:pt x="629" y="0"/>
                </a:lnTo>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7"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48" name="Arc 34"/>
          <p:cNvSpPr>
            <a:spLocks/>
          </p:cNvSpPr>
          <p:nvPr/>
        </p:nvSpPr>
        <p:spPr bwMode="auto">
          <a:xfrm>
            <a:off x="3182938" y="3932238"/>
            <a:ext cx="1019175" cy="492125"/>
          </a:xfrm>
          <a:custGeom>
            <a:avLst/>
            <a:gdLst>
              <a:gd name="T0" fmla="*/ 2147483647 w 21600"/>
              <a:gd name="T1" fmla="*/ 0 h 21187"/>
              <a:gd name="T2" fmla="*/ 2147483647 w 21600"/>
              <a:gd name="T3" fmla="*/ 2147483647 h 21187"/>
              <a:gd name="T4" fmla="*/ 0 w 21600"/>
              <a:gd name="T5" fmla="*/ 2147483647 h 21187"/>
              <a:gd name="T6" fmla="*/ 0 60000 65536"/>
              <a:gd name="T7" fmla="*/ 0 60000 65536"/>
              <a:gd name="T8" fmla="*/ 0 60000 65536"/>
              <a:gd name="T9" fmla="*/ 0 w 21600"/>
              <a:gd name="T10" fmla="*/ 0 h 21187"/>
              <a:gd name="T11" fmla="*/ 21600 w 21600"/>
              <a:gd name="T12" fmla="*/ 21187 h 21187"/>
            </a:gdLst>
            <a:ahLst/>
            <a:cxnLst>
              <a:cxn ang="T6">
                <a:pos x="T0" y="T1"/>
              </a:cxn>
              <a:cxn ang="T7">
                <a:pos x="T2" y="T3"/>
              </a:cxn>
              <a:cxn ang="T8">
                <a:pos x="T4" y="T5"/>
              </a:cxn>
            </a:cxnLst>
            <a:rect l="T9" t="T10" r="T11" b="T12"/>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49" name="Arc 35"/>
          <p:cNvSpPr>
            <a:spLocks/>
          </p:cNvSpPr>
          <p:nvPr/>
        </p:nvSpPr>
        <p:spPr bwMode="auto">
          <a:xfrm>
            <a:off x="4208463" y="3932238"/>
            <a:ext cx="1019175" cy="492125"/>
          </a:xfrm>
          <a:custGeom>
            <a:avLst/>
            <a:gdLst>
              <a:gd name="T0" fmla="*/ 0 w 21600"/>
              <a:gd name="T1" fmla="*/ 2147483647 h 21180"/>
              <a:gd name="T2" fmla="*/ 2147483647 w 21600"/>
              <a:gd name="T3" fmla="*/ 0 h 21180"/>
              <a:gd name="T4" fmla="*/ 2147483647 w 21600"/>
              <a:gd name="T5" fmla="*/ 2147483647 h 21180"/>
              <a:gd name="T6" fmla="*/ 0 60000 65536"/>
              <a:gd name="T7" fmla="*/ 0 60000 65536"/>
              <a:gd name="T8" fmla="*/ 0 60000 65536"/>
              <a:gd name="T9" fmla="*/ 0 w 21600"/>
              <a:gd name="T10" fmla="*/ 0 h 21180"/>
              <a:gd name="T11" fmla="*/ 21600 w 21600"/>
              <a:gd name="T12" fmla="*/ 21180 h 21180"/>
            </a:gdLst>
            <a:ahLst/>
            <a:cxnLst>
              <a:cxn ang="T6">
                <a:pos x="T0" y="T1"/>
              </a:cxn>
              <a:cxn ang="T7">
                <a:pos x="T2" y="T3"/>
              </a:cxn>
              <a:cxn ang="T8">
                <a:pos x="T4" y="T5"/>
              </a:cxn>
            </a:cxnLst>
            <a:rect l="T9" t="T10" r="T11" b="T12"/>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0" name="Freeform 36"/>
          <p:cNvSpPr>
            <a:spLocks/>
          </p:cNvSpPr>
          <p:nvPr/>
        </p:nvSpPr>
        <p:spPr bwMode="auto">
          <a:xfrm>
            <a:off x="3695700" y="2254250"/>
            <a:ext cx="1011238" cy="128588"/>
          </a:xfrm>
          <a:custGeom>
            <a:avLst/>
            <a:gdLst>
              <a:gd name="T0" fmla="*/ 0 w 637"/>
              <a:gd name="T1" fmla="*/ 0 h 81"/>
              <a:gd name="T2" fmla="*/ 2147483647 w 637"/>
              <a:gd name="T3" fmla="*/ 2147483647 h 81"/>
              <a:gd name="T4" fmla="*/ 2147483647 w 637"/>
              <a:gd name="T5" fmla="*/ 2147483647 h 81"/>
              <a:gd name="T6" fmla="*/ 2147483647 w 637"/>
              <a:gd name="T7" fmla="*/ 2147483647 h 81"/>
              <a:gd name="T8" fmla="*/ 2147483647 w 637"/>
              <a:gd name="T9" fmla="*/ 2147483647 h 81"/>
              <a:gd name="T10" fmla="*/ 2147483647 w 637"/>
              <a:gd name="T11" fmla="*/ 2147483647 h 81"/>
              <a:gd name="T12" fmla="*/ 0 60000 65536"/>
              <a:gd name="T13" fmla="*/ 0 60000 65536"/>
              <a:gd name="T14" fmla="*/ 0 60000 65536"/>
              <a:gd name="T15" fmla="*/ 0 60000 65536"/>
              <a:gd name="T16" fmla="*/ 0 60000 65536"/>
              <a:gd name="T17" fmla="*/ 0 60000 65536"/>
              <a:gd name="T18" fmla="*/ 0 w 637"/>
              <a:gd name="T19" fmla="*/ 0 h 81"/>
              <a:gd name="T20" fmla="*/ 637 w 637"/>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37" h="81">
                <a:moveTo>
                  <a:pt x="0" y="0"/>
                </a:moveTo>
                <a:lnTo>
                  <a:pt x="172" y="2"/>
                </a:lnTo>
                <a:lnTo>
                  <a:pt x="222" y="32"/>
                </a:lnTo>
                <a:lnTo>
                  <a:pt x="400" y="30"/>
                </a:lnTo>
                <a:lnTo>
                  <a:pt x="446" y="68"/>
                </a:lnTo>
                <a:lnTo>
                  <a:pt x="636" y="80"/>
                </a:lnTo>
              </a:path>
            </a:pathLst>
          </a:custGeom>
          <a:noFill/>
          <a:ln w="25400" cap="rnd">
            <a:solidFill>
              <a:srgbClr val="0066FF"/>
            </a:solidFill>
            <a:round/>
            <a:headEnd type="none" w="sm" len="sm"/>
            <a:tailEnd type="none" w="sm" len="sm"/>
          </a:ln>
        </p:spPr>
        <p:txBody>
          <a:bodyPr/>
          <a:lstStyle/>
          <a:p>
            <a:pPr algn="ctr" eaLnBrk="0" hangingPunct="0"/>
            <a:endParaRPr lang="en-US"/>
          </a:p>
        </p:txBody>
      </p:sp>
      <p:sp>
        <p:nvSpPr>
          <p:cNvPr id="1655851" name="Freeform 37"/>
          <p:cNvSpPr>
            <a:spLocks/>
          </p:cNvSpPr>
          <p:nvPr/>
        </p:nvSpPr>
        <p:spPr bwMode="auto">
          <a:xfrm>
            <a:off x="3694113" y="2251075"/>
            <a:ext cx="1012825" cy="128588"/>
          </a:xfrm>
          <a:custGeom>
            <a:avLst/>
            <a:gdLst>
              <a:gd name="T0" fmla="*/ 0 w 638"/>
              <a:gd name="T1" fmla="*/ 2147483647 h 81"/>
              <a:gd name="T2" fmla="*/ 2147483647 w 638"/>
              <a:gd name="T3" fmla="*/ 2147483647 h 81"/>
              <a:gd name="T4" fmla="*/ 2147483647 w 638"/>
              <a:gd name="T5" fmla="*/ 2147483647 h 81"/>
              <a:gd name="T6" fmla="*/ 2147483647 w 638"/>
              <a:gd name="T7" fmla="*/ 2147483647 h 81"/>
              <a:gd name="T8" fmla="*/ 2147483647 w 638"/>
              <a:gd name="T9" fmla="*/ 0 h 81"/>
              <a:gd name="T10" fmla="*/ 2147483647 w 638"/>
              <a:gd name="T11" fmla="*/ 2147483647 h 81"/>
              <a:gd name="T12" fmla="*/ 0 60000 65536"/>
              <a:gd name="T13" fmla="*/ 0 60000 65536"/>
              <a:gd name="T14" fmla="*/ 0 60000 65536"/>
              <a:gd name="T15" fmla="*/ 0 60000 65536"/>
              <a:gd name="T16" fmla="*/ 0 60000 65536"/>
              <a:gd name="T17" fmla="*/ 0 60000 65536"/>
              <a:gd name="T18" fmla="*/ 0 w 638"/>
              <a:gd name="T19" fmla="*/ 0 h 81"/>
              <a:gd name="T20" fmla="*/ 638 w 638"/>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38" h="81">
                <a:moveTo>
                  <a:pt x="0" y="80"/>
                </a:moveTo>
                <a:lnTo>
                  <a:pt x="178" y="74"/>
                </a:lnTo>
                <a:lnTo>
                  <a:pt x="222" y="32"/>
                </a:lnTo>
                <a:lnTo>
                  <a:pt x="397" y="32"/>
                </a:lnTo>
                <a:lnTo>
                  <a:pt x="451" y="0"/>
                </a:lnTo>
                <a:lnTo>
                  <a:pt x="637" y="4"/>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2" name="Freeform 38"/>
          <p:cNvSpPr>
            <a:spLocks/>
          </p:cNvSpPr>
          <p:nvPr/>
        </p:nvSpPr>
        <p:spPr bwMode="auto">
          <a:xfrm>
            <a:off x="1593850" y="3444875"/>
            <a:ext cx="749300" cy="153988"/>
          </a:xfrm>
          <a:custGeom>
            <a:avLst/>
            <a:gdLst>
              <a:gd name="T0" fmla="*/ 0 w 472"/>
              <a:gd name="T1" fmla="*/ 0 h 97"/>
              <a:gd name="T2" fmla="*/ 2147483647 w 472"/>
              <a:gd name="T3" fmla="*/ 2147483647 h 97"/>
              <a:gd name="T4" fmla="*/ 2147483647 w 472"/>
              <a:gd name="T5" fmla="*/ 2147483647 h 97"/>
              <a:gd name="T6" fmla="*/ 2147483647 w 472"/>
              <a:gd name="T7" fmla="*/ 2147483647 h 97"/>
              <a:gd name="T8" fmla="*/ 2147483647 w 472"/>
              <a:gd name="T9" fmla="*/ 2147483647 h 97"/>
              <a:gd name="T10" fmla="*/ 2147483647 w 472"/>
              <a:gd name="T11" fmla="*/ 2147483647 h 97"/>
              <a:gd name="T12" fmla="*/ 0 60000 65536"/>
              <a:gd name="T13" fmla="*/ 0 60000 65536"/>
              <a:gd name="T14" fmla="*/ 0 60000 65536"/>
              <a:gd name="T15" fmla="*/ 0 60000 65536"/>
              <a:gd name="T16" fmla="*/ 0 60000 65536"/>
              <a:gd name="T17" fmla="*/ 0 60000 65536"/>
              <a:gd name="T18" fmla="*/ 0 w 472"/>
              <a:gd name="T19" fmla="*/ 0 h 97"/>
              <a:gd name="T20" fmla="*/ 472 w 472"/>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472" h="97">
                <a:moveTo>
                  <a:pt x="0" y="0"/>
                </a:moveTo>
                <a:lnTo>
                  <a:pt x="106" y="54"/>
                </a:lnTo>
                <a:lnTo>
                  <a:pt x="152" y="44"/>
                </a:lnTo>
                <a:lnTo>
                  <a:pt x="271" y="90"/>
                </a:lnTo>
                <a:lnTo>
                  <a:pt x="345" y="68"/>
                </a:lnTo>
                <a:lnTo>
                  <a:pt x="471" y="96"/>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3" name="Freeform 39"/>
          <p:cNvSpPr>
            <a:spLocks/>
          </p:cNvSpPr>
          <p:nvPr/>
        </p:nvSpPr>
        <p:spPr bwMode="auto">
          <a:xfrm>
            <a:off x="1719263" y="3336925"/>
            <a:ext cx="523875" cy="395288"/>
          </a:xfrm>
          <a:custGeom>
            <a:avLst/>
            <a:gdLst>
              <a:gd name="T0" fmla="*/ 0 w 330"/>
              <a:gd name="T1" fmla="*/ 0 h 249"/>
              <a:gd name="T2" fmla="*/ 2147483647 w 330"/>
              <a:gd name="T3" fmla="*/ 2147483647 h 249"/>
              <a:gd name="T4" fmla="*/ 2147483647 w 330"/>
              <a:gd name="T5" fmla="*/ 2147483647 h 249"/>
              <a:gd name="T6" fmla="*/ 2147483647 w 330"/>
              <a:gd name="T7" fmla="*/ 2147483647 h 249"/>
              <a:gd name="T8" fmla="*/ 2147483647 w 330"/>
              <a:gd name="T9" fmla="*/ 2147483647 h 249"/>
              <a:gd name="T10" fmla="*/ 2147483647 w 330"/>
              <a:gd name="T11" fmla="*/ 2147483647 h 249"/>
              <a:gd name="T12" fmla="*/ 0 60000 65536"/>
              <a:gd name="T13" fmla="*/ 0 60000 65536"/>
              <a:gd name="T14" fmla="*/ 0 60000 65536"/>
              <a:gd name="T15" fmla="*/ 0 60000 65536"/>
              <a:gd name="T16" fmla="*/ 0 60000 65536"/>
              <a:gd name="T17" fmla="*/ 0 60000 65536"/>
              <a:gd name="T18" fmla="*/ 0 w 330"/>
              <a:gd name="T19" fmla="*/ 0 h 249"/>
              <a:gd name="T20" fmla="*/ 330 w 330"/>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30" h="249">
                <a:moveTo>
                  <a:pt x="0" y="0"/>
                </a:moveTo>
                <a:lnTo>
                  <a:pt x="68" y="46"/>
                </a:lnTo>
                <a:lnTo>
                  <a:pt x="78" y="110"/>
                </a:lnTo>
                <a:lnTo>
                  <a:pt x="191" y="156"/>
                </a:lnTo>
                <a:lnTo>
                  <a:pt x="195" y="202"/>
                </a:lnTo>
                <a:lnTo>
                  <a:pt x="329" y="248"/>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54"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5" name="Freeform 41"/>
          <p:cNvSpPr>
            <a:spLocks/>
          </p:cNvSpPr>
          <p:nvPr/>
        </p:nvSpPr>
        <p:spPr bwMode="auto">
          <a:xfrm>
            <a:off x="1643063" y="2571750"/>
            <a:ext cx="725487" cy="176213"/>
          </a:xfrm>
          <a:custGeom>
            <a:avLst/>
            <a:gdLst>
              <a:gd name="T0" fmla="*/ 0 w 457"/>
              <a:gd name="T1" fmla="*/ 2147483647 h 111"/>
              <a:gd name="T2" fmla="*/ 2147483647 w 457"/>
              <a:gd name="T3" fmla="*/ 2147483647 h 111"/>
              <a:gd name="T4" fmla="*/ 2147483647 w 457"/>
              <a:gd name="T5" fmla="*/ 2147483647 h 111"/>
              <a:gd name="T6" fmla="*/ 2147483647 w 457"/>
              <a:gd name="T7" fmla="*/ 2147483647 h 111"/>
              <a:gd name="T8" fmla="*/ 2147483647 w 457"/>
              <a:gd name="T9" fmla="*/ 2147483647 h 111"/>
              <a:gd name="T10" fmla="*/ 2147483647 w 457"/>
              <a:gd name="T11" fmla="*/ 0 h 111"/>
              <a:gd name="T12" fmla="*/ 0 60000 65536"/>
              <a:gd name="T13" fmla="*/ 0 60000 65536"/>
              <a:gd name="T14" fmla="*/ 0 60000 65536"/>
              <a:gd name="T15" fmla="*/ 0 60000 65536"/>
              <a:gd name="T16" fmla="*/ 0 60000 65536"/>
              <a:gd name="T17" fmla="*/ 0 60000 65536"/>
              <a:gd name="T18" fmla="*/ 0 w 457"/>
              <a:gd name="T19" fmla="*/ 0 h 111"/>
              <a:gd name="T20" fmla="*/ 457 w 457"/>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7" h="111">
                <a:moveTo>
                  <a:pt x="0" y="110"/>
                </a:moveTo>
                <a:lnTo>
                  <a:pt x="80" y="70"/>
                </a:lnTo>
                <a:lnTo>
                  <a:pt x="136" y="68"/>
                </a:lnTo>
                <a:lnTo>
                  <a:pt x="296" y="2"/>
                </a:lnTo>
                <a:lnTo>
                  <a:pt x="348" y="22"/>
                </a:lnTo>
                <a:lnTo>
                  <a:pt x="456" y="0"/>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56" name="Freeform 42"/>
          <p:cNvSpPr>
            <a:spLocks/>
          </p:cNvSpPr>
          <p:nvPr/>
        </p:nvSpPr>
        <p:spPr bwMode="auto">
          <a:xfrm>
            <a:off x="1763713" y="2473325"/>
            <a:ext cx="511175" cy="325438"/>
          </a:xfrm>
          <a:custGeom>
            <a:avLst/>
            <a:gdLst>
              <a:gd name="T0" fmla="*/ 0 w 322"/>
              <a:gd name="T1" fmla="*/ 2147483647 h 205"/>
              <a:gd name="T2" fmla="*/ 2147483647 w 322"/>
              <a:gd name="T3" fmla="*/ 2147483647 h 205"/>
              <a:gd name="T4" fmla="*/ 2147483647 w 322"/>
              <a:gd name="T5" fmla="*/ 2147483647 h 205"/>
              <a:gd name="T6" fmla="*/ 2147483647 w 322"/>
              <a:gd name="T7" fmla="*/ 2147483647 h 205"/>
              <a:gd name="T8" fmla="*/ 2147483647 w 322"/>
              <a:gd name="T9" fmla="*/ 2147483647 h 205"/>
              <a:gd name="T10" fmla="*/ 2147483647 w 322"/>
              <a:gd name="T11" fmla="*/ 0 h 205"/>
              <a:gd name="T12" fmla="*/ 0 60000 65536"/>
              <a:gd name="T13" fmla="*/ 0 60000 65536"/>
              <a:gd name="T14" fmla="*/ 0 60000 65536"/>
              <a:gd name="T15" fmla="*/ 0 60000 65536"/>
              <a:gd name="T16" fmla="*/ 0 60000 65536"/>
              <a:gd name="T17" fmla="*/ 0 60000 65536"/>
              <a:gd name="T18" fmla="*/ 0 w 322"/>
              <a:gd name="T19" fmla="*/ 0 h 205"/>
              <a:gd name="T20" fmla="*/ 322 w 322"/>
              <a:gd name="T21" fmla="*/ 205 h 205"/>
            </a:gdLst>
            <a:ahLst/>
            <a:cxnLst>
              <a:cxn ang="T12">
                <a:pos x="T0" y="T1"/>
              </a:cxn>
              <a:cxn ang="T13">
                <a:pos x="T2" y="T3"/>
              </a:cxn>
              <a:cxn ang="T14">
                <a:pos x="T4" y="T5"/>
              </a:cxn>
              <a:cxn ang="T15">
                <a:pos x="T6" y="T7"/>
              </a:cxn>
              <a:cxn ang="T16">
                <a:pos x="T8" y="T9"/>
              </a:cxn>
              <a:cxn ang="T17">
                <a:pos x="T10" y="T11"/>
              </a:cxn>
            </a:cxnLst>
            <a:rect l="T18" t="T19" r="T20" b="T21"/>
            <a:pathLst>
              <a:path w="322" h="205">
                <a:moveTo>
                  <a:pt x="0" y="204"/>
                </a:moveTo>
                <a:lnTo>
                  <a:pt x="58" y="164"/>
                </a:lnTo>
                <a:lnTo>
                  <a:pt x="58" y="130"/>
                </a:lnTo>
                <a:lnTo>
                  <a:pt x="217" y="66"/>
                </a:lnTo>
                <a:lnTo>
                  <a:pt x="221" y="30"/>
                </a:lnTo>
                <a:lnTo>
                  <a:pt x="321" y="0"/>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57" name="Rectangle 43"/>
          <p:cNvSpPr>
            <a:spLocks noChangeArrowheads="1"/>
          </p:cNvSpPr>
          <p:nvPr/>
        </p:nvSpPr>
        <p:spPr bwMode="auto">
          <a:xfrm rot="-1320000">
            <a:off x="1925638" y="2578100"/>
            <a:ext cx="142875"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8"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59" name="Freeform 45"/>
          <p:cNvSpPr>
            <a:spLocks/>
          </p:cNvSpPr>
          <p:nvPr/>
        </p:nvSpPr>
        <p:spPr bwMode="auto">
          <a:xfrm>
            <a:off x="6126163" y="2474913"/>
            <a:ext cx="503237" cy="314325"/>
          </a:xfrm>
          <a:custGeom>
            <a:avLst/>
            <a:gdLst>
              <a:gd name="T0" fmla="*/ 0 w 317"/>
              <a:gd name="T1" fmla="*/ 0 h 198"/>
              <a:gd name="T2" fmla="*/ 2147483647 w 317"/>
              <a:gd name="T3" fmla="*/ 2147483647 h 198"/>
              <a:gd name="T4" fmla="*/ 2147483647 w 317"/>
              <a:gd name="T5" fmla="*/ 2147483647 h 198"/>
              <a:gd name="T6" fmla="*/ 2147483647 w 317"/>
              <a:gd name="T7" fmla="*/ 2147483647 h 198"/>
              <a:gd name="T8" fmla="*/ 2147483647 w 317"/>
              <a:gd name="T9" fmla="*/ 2147483647 h 198"/>
              <a:gd name="T10" fmla="*/ 2147483647 w 317"/>
              <a:gd name="T11" fmla="*/ 2147483647 h 198"/>
              <a:gd name="T12" fmla="*/ 0 60000 65536"/>
              <a:gd name="T13" fmla="*/ 0 60000 65536"/>
              <a:gd name="T14" fmla="*/ 0 60000 65536"/>
              <a:gd name="T15" fmla="*/ 0 60000 65536"/>
              <a:gd name="T16" fmla="*/ 0 60000 65536"/>
              <a:gd name="T17" fmla="*/ 0 60000 65536"/>
              <a:gd name="T18" fmla="*/ 0 w 317"/>
              <a:gd name="T19" fmla="*/ 0 h 198"/>
              <a:gd name="T20" fmla="*/ 317 w 31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317" h="198">
                <a:moveTo>
                  <a:pt x="0" y="0"/>
                </a:moveTo>
                <a:lnTo>
                  <a:pt x="75" y="24"/>
                </a:lnTo>
                <a:lnTo>
                  <a:pt x="87" y="57"/>
                </a:lnTo>
                <a:lnTo>
                  <a:pt x="264" y="125"/>
                </a:lnTo>
                <a:lnTo>
                  <a:pt x="262" y="164"/>
                </a:lnTo>
                <a:lnTo>
                  <a:pt x="316" y="197"/>
                </a:lnTo>
              </a:path>
            </a:pathLst>
          </a:custGeom>
          <a:noFill/>
          <a:ln w="25400" cap="rnd">
            <a:solidFill>
              <a:srgbClr val="FFCC00"/>
            </a:solidFill>
            <a:round/>
            <a:headEnd type="none" w="sm" len="sm"/>
            <a:tailEnd type="none" w="sm" len="sm"/>
          </a:ln>
        </p:spPr>
        <p:txBody>
          <a:bodyPr/>
          <a:lstStyle/>
          <a:p>
            <a:pPr algn="ctr" eaLnBrk="0" hangingPunct="0"/>
            <a:endParaRPr lang="en-US"/>
          </a:p>
        </p:txBody>
      </p:sp>
      <p:sp>
        <p:nvSpPr>
          <p:cNvPr id="1655860" name="Freeform 46"/>
          <p:cNvSpPr>
            <a:spLocks/>
          </p:cNvSpPr>
          <p:nvPr/>
        </p:nvSpPr>
        <p:spPr bwMode="auto">
          <a:xfrm>
            <a:off x="6107113" y="3440113"/>
            <a:ext cx="712787" cy="160337"/>
          </a:xfrm>
          <a:custGeom>
            <a:avLst/>
            <a:gdLst>
              <a:gd name="T0" fmla="*/ 0 w 449"/>
              <a:gd name="T1" fmla="*/ 2147483647 h 101"/>
              <a:gd name="T2" fmla="*/ 2147483647 w 449"/>
              <a:gd name="T3" fmla="*/ 2147483647 h 101"/>
              <a:gd name="T4" fmla="*/ 2147483647 w 449"/>
              <a:gd name="T5" fmla="*/ 2147483647 h 101"/>
              <a:gd name="T6" fmla="*/ 2147483647 w 449"/>
              <a:gd name="T7" fmla="*/ 2147483647 h 101"/>
              <a:gd name="T8" fmla="*/ 2147483647 w 449"/>
              <a:gd name="T9" fmla="*/ 2147483647 h 101"/>
              <a:gd name="T10" fmla="*/ 2147483647 w 449"/>
              <a:gd name="T11" fmla="*/ 0 h 101"/>
              <a:gd name="T12" fmla="*/ 0 60000 65536"/>
              <a:gd name="T13" fmla="*/ 0 60000 65536"/>
              <a:gd name="T14" fmla="*/ 0 60000 65536"/>
              <a:gd name="T15" fmla="*/ 0 60000 65536"/>
              <a:gd name="T16" fmla="*/ 0 60000 65536"/>
              <a:gd name="T17" fmla="*/ 0 60000 65536"/>
              <a:gd name="T18" fmla="*/ 0 w 449"/>
              <a:gd name="T19" fmla="*/ 0 h 101"/>
              <a:gd name="T20" fmla="*/ 449 w 449"/>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449" h="101">
                <a:moveTo>
                  <a:pt x="0" y="92"/>
                </a:moveTo>
                <a:lnTo>
                  <a:pt x="93" y="73"/>
                </a:lnTo>
                <a:lnTo>
                  <a:pt x="141" y="100"/>
                </a:lnTo>
                <a:lnTo>
                  <a:pt x="304" y="33"/>
                </a:lnTo>
                <a:lnTo>
                  <a:pt x="354" y="52"/>
                </a:lnTo>
                <a:lnTo>
                  <a:pt x="448" y="0"/>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61" name="Rectangle 47"/>
          <p:cNvSpPr>
            <a:spLocks noChangeArrowheads="1"/>
          </p:cNvSpPr>
          <p:nvPr/>
        </p:nvSpPr>
        <p:spPr bwMode="auto">
          <a:xfrm rot="-1320000">
            <a:off x="6386513" y="3497263"/>
            <a:ext cx="144462"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sp>
        <p:nvSpPr>
          <p:cNvPr id="1655862" name="Freeform 48"/>
          <p:cNvSpPr>
            <a:spLocks/>
          </p:cNvSpPr>
          <p:nvPr/>
        </p:nvSpPr>
        <p:spPr bwMode="auto">
          <a:xfrm>
            <a:off x="6034088" y="2568575"/>
            <a:ext cx="715962" cy="161925"/>
          </a:xfrm>
          <a:custGeom>
            <a:avLst/>
            <a:gdLst>
              <a:gd name="T0" fmla="*/ 0 w 451"/>
              <a:gd name="T1" fmla="*/ 0 h 102"/>
              <a:gd name="T2" fmla="*/ 2147483647 w 451"/>
              <a:gd name="T3" fmla="*/ 2147483647 h 102"/>
              <a:gd name="T4" fmla="*/ 2147483647 w 451"/>
              <a:gd name="T5" fmla="*/ 0 h 102"/>
              <a:gd name="T6" fmla="*/ 2147483647 w 451"/>
              <a:gd name="T7" fmla="*/ 2147483647 h 102"/>
              <a:gd name="T8" fmla="*/ 2147483647 w 451"/>
              <a:gd name="T9" fmla="*/ 2147483647 h 102"/>
              <a:gd name="T10" fmla="*/ 2147483647 w 451"/>
              <a:gd name="T11" fmla="*/ 2147483647 h 102"/>
              <a:gd name="T12" fmla="*/ 0 60000 65536"/>
              <a:gd name="T13" fmla="*/ 0 60000 65536"/>
              <a:gd name="T14" fmla="*/ 0 60000 65536"/>
              <a:gd name="T15" fmla="*/ 0 60000 65536"/>
              <a:gd name="T16" fmla="*/ 0 60000 65536"/>
              <a:gd name="T17" fmla="*/ 0 60000 65536"/>
              <a:gd name="T18" fmla="*/ 0 w 451"/>
              <a:gd name="T19" fmla="*/ 0 h 102"/>
              <a:gd name="T20" fmla="*/ 451 w 451"/>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451" h="102">
                <a:moveTo>
                  <a:pt x="0" y="0"/>
                </a:moveTo>
                <a:lnTo>
                  <a:pt x="84" y="20"/>
                </a:lnTo>
                <a:lnTo>
                  <a:pt x="147" y="0"/>
                </a:lnTo>
                <a:lnTo>
                  <a:pt x="319" y="69"/>
                </a:lnTo>
                <a:lnTo>
                  <a:pt x="379" y="60"/>
                </a:lnTo>
                <a:lnTo>
                  <a:pt x="450" y="101"/>
                </a:lnTo>
              </a:path>
            </a:pathLst>
          </a:custGeom>
          <a:noFill/>
          <a:ln w="25400" cap="rnd">
            <a:solidFill>
              <a:srgbClr val="3333FF"/>
            </a:solidFill>
            <a:round/>
            <a:headEnd type="none" w="sm" len="sm"/>
            <a:tailEnd type="none" w="sm" len="sm"/>
          </a:ln>
        </p:spPr>
        <p:txBody>
          <a:bodyPr/>
          <a:lstStyle/>
          <a:p>
            <a:pPr algn="ctr" eaLnBrk="0" hangingPunct="0"/>
            <a:endParaRPr lang="en-US"/>
          </a:p>
        </p:txBody>
      </p:sp>
      <p:sp>
        <p:nvSpPr>
          <p:cNvPr id="1655863"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p:spPr>
        <p:txBody>
          <a:bodyPr wrap="none" anchor="ctr"/>
          <a:lstStyle/>
          <a:p>
            <a:pPr algn="ctr" eaLnBrk="0" hangingPunct="0"/>
            <a:endParaRPr lang="en-US"/>
          </a:p>
        </p:txBody>
      </p:sp>
      <p:grpSp>
        <p:nvGrpSpPr>
          <p:cNvPr id="2" name="Group 50"/>
          <p:cNvGrpSpPr>
            <a:grpSpLocks/>
          </p:cNvGrpSpPr>
          <p:nvPr/>
        </p:nvGrpSpPr>
        <p:grpSpPr bwMode="auto">
          <a:xfrm>
            <a:off x="4410075" y="3884613"/>
            <a:ext cx="225425" cy="123825"/>
            <a:chOff x="2778" y="2447"/>
            <a:chExt cx="142" cy="78"/>
          </a:xfrm>
        </p:grpSpPr>
        <p:sp>
          <p:nvSpPr>
            <p:cNvPr id="1656008"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9" name="Freeform 52"/>
            <p:cNvSpPr>
              <a:spLocks/>
            </p:cNvSpPr>
            <p:nvPr/>
          </p:nvSpPr>
          <p:spPr bwMode="auto">
            <a:xfrm>
              <a:off x="2811" y="2456"/>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
                <a:gd name="T118" fmla="*/ 0 h 62"/>
                <a:gd name="T119" fmla="*/ 83 w 8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3" name="Group 53"/>
          <p:cNvGrpSpPr>
            <a:grpSpLocks/>
          </p:cNvGrpSpPr>
          <p:nvPr/>
        </p:nvGrpSpPr>
        <p:grpSpPr bwMode="auto">
          <a:xfrm>
            <a:off x="4402138" y="3743325"/>
            <a:ext cx="225425" cy="123825"/>
            <a:chOff x="2773" y="2358"/>
            <a:chExt cx="142" cy="78"/>
          </a:xfrm>
        </p:grpSpPr>
        <p:sp>
          <p:nvSpPr>
            <p:cNvPr id="1656006" name="Oval 54"/>
            <p:cNvSpPr>
              <a:spLocks noChangeArrowheads="1"/>
            </p:cNvSpPr>
            <p:nvPr/>
          </p:nvSpPr>
          <p:spPr bwMode="auto">
            <a:xfrm rot="-240000">
              <a:off x="2773" y="2358"/>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6007" name="Freeform 55"/>
            <p:cNvSpPr>
              <a:spLocks/>
            </p:cNvSpPr>
            <p:nvPr/>
          </p:nvSpPr>
          <p:spPr bwMode="auto">
            <a:xfrm>
              <a:off x="2808" y="2364"/>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60"/>
                <a:gd name="T119" fmla="*/ 81 w 8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4" name="Group 56"/>
          <p:cNvGrpSpPr>
            <a:grpSpLocks/>
          </p:cNvGrpSpPr>
          <p:nvPr/>
        </p:nvGrpSpPr>
        <p:grpSpPr bwMode="auto">
          <a:xfrm>
            <a:off x="3752850" y="3881438"/>
            <a:ext cx="225425" cy="123825"/>
            <a:chOff x="2364" y="2445"/>
            <a:chExt cx="142" cy="78"/>
          </a:xfrm>
        </p:grpSpPr>
        <p:sp>
          <p:nvSpPr>
            <p:cNvPr id="1656004" name="Oval 57"/>
            <p:cNvSpPr>
              <a:spLocks noChangeArrowheads="1"/>
            </p:cNvSpPr>
            <p:nvPr/>
          </p:nvSpPr>
          <p:spPr bwMode="auto">
            <a:xfrm rot="-240000">
              <a:off x="2364" y="2445"/>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6005" name="Freeform 58"/>
            <p:cNvSpPr>
              <a:spLocks/>
            </p:cNvSpPr>
            <p:nvPr/>
          </p:nvSpPr>
          <p:spPr bwMode="auto">
            <a:xfrm>
              <a:off x="2399" y="2451"/>
              <a:ext cx="81" cy="60"/>
            </a:xfrm>
            <a:custGeom>
              <a:avLst/>
              <a:gdLst>
                <a:gd name="T0" fmla="*/ 0 w 81"/>
                <a:gd name="T1" fmla="*/ 53 h 60"/>
                <a:gd name="T2" fmla="*/ 1 w 81"/>
                <a:gd name="T3" fmla="*/ 42 h 60"/>
                <a:gd name="T4" fmla="*/ 3 w 81"/>
                <a:gd name="T5" fmla="*/ 31 h 60"/>
                <a:gd name="T6" fmla="*/ 7 w 81"/>
                <a:gd name="T7" fmla="*/ 22 h 60"/>
                <a:gd name="T8" fmla="*/ 9 w 81"/>
                <a:gd name="T9" fmla="*/ 16 h 60"/>
                <a:gd name="T10" fmla="*/ 12 w 81"/>
                <a:gd name="T11" fmla="*/ 12 h 60"/>
                <a:gd name="T12" fmla="*/ 14 w 81"/>
                <a:gd name="T13" fmla="*/ 9 h 60"/>
                <a:gd name="T14" fmla="*/ 16 w 81"/>
                <a:gd name="T15" fmla="*/ 6 h 60"/>
                <a:gd name="T16" fmla="*/ 19 w 81"/>
                <a:gd name="T17" fmla="*/ 4 h 60"/>
                <a:gd name="T18" fmla="*/ 22 w 81"/>
                <a:gd name="T19" fmla="*/ 2 h 60"/>
                <a:gd name="T20" fmla="*/ 25 w 81"/>
                <a:gd name="T21" fmla="*/ 1 h 60"/>
                <a:gd name="T22" fmla="*/ 27 w 81"/>
                <a:gd name="T23" fmla="*/ 0 h 60"/>
                <a:gd name="T24" fmla="*/ 45 w 81"/>
                <a:gd name="T25" fmla="*/ 0 h 60"/>
                <a:gd name="T26" fmla="*/ 49 w 81"/>
                <a:gd name="T27" fmla="*/ 1 h 60"/>
                <a:gd name="T28" fmla="*/ 54 w 81"/>
                <a:gd name="T29" fmla="*/ 2 h 60"/>
                <a:gd name="T30" fmla="*/ 58 w 81"/>
                <a:gd name="T31" fmla="*/ 5 h 60"/>
                <a:gd name="T32" fmla="*/ 61 w 81"/>
                <a:gd name="T33" fmla="*/ 9 h 60"/>
                <a:gd name="T34" fmla="*/ 64 w 81"/>
                <a:gd name="T35" fmla="*/ 14 h 60"/>
                <a:gd name="T36" fmla="*/ 67 w 81"/>
                <a:gd name="T37" fmla="*/ 19 h 60"/>
                <a:gd name="T38" fmla="*/ 70 w 81"/>
                <a:gd name="T39" fmla="*/ 26 h 60"/>
                <a:gd name="T40" fmla="*/ 72 w 81"/>
                <a:gd name="T41" fmla="*/ 33 h 60"/>
                <a:gd name="T42" fmla="*/ 67 w 81"/>
                <a:gd name="T43" fmla="*/ 58 h 60"/>
                <a:gd name="T44" fmla="*/ 55 w 81"/>
                <a:gd name="T45" fmla="*/ 33 h 60"/>
                <a:gd name="T46" fmla="*/ 54 w 81"/>
                <a:gd name="T47" fmla="*/ 28 h 60"/>
                <a:gd name="T48" fmla="*/ 52 w 81"/>
                <a:gd name="T49" fmla="*/ 23 h 60"/>
                <a:gd name="T50" fmla="*/ 50 w 81"/>
                <a:gd name="T51" fmla="*/ 18 h 60"/>
                <a:gd name="T52" fmla="*/ 48 w 81"/>
                <a:gd name="T53" fmla="*/ 14 h 60"/>
                <a:gd name="T54" fmla="*/ 45 w 81"/>
                <a:gd name="T55" fmla="*/ 10 h 60"/>
                <a:gd name="T56" fmla="*/ 43 w 81"/>
                <a:gd name="T57" fmla="*/ 7 h 60"/>
                <a:gd name="T58" fmla="*/ 40 w 81"/>
                <a:gd name="T59" fmla="*/ 4 h 60"/>
                <a:gd name="T60" fmla="*/ 37 w 81"/>
                <a:gd name="T61" fmla="*/ 2 h 60"/>
                <a:gd name="T62" fmla="*/ 33 w 81"/>
                <a:gd name="T63" fmla="*/ 6 h 60"/>
                <a:gd name="T64" fmla="*/ 29 w 81"/>
                <a:gd name="T65" fmla="*/ 11 h 60"/>
                <a:gd name="T66" fmla="*/ 25 w 81"/>
                <a:gd name="T67" fmla="*/ 17 h 60"/>
                <a:gd name="T68" fmla="*/ 23 w 81"/>
                <a:gd name="T69" fmla="*/ 24 h 60"/>
                <a:gd name="T70" fmla="*/ 20 w 81"/>
                <a:gd name="T71" fmla="*/ 31 h 60"/>
                <a:gd name="T72" fmla="*/ 18 w 81"/>
                <a:gd name="T73" fmla="*/ 40 h 60"/>
                <a:gd name="T74" fmla="*/ 17 w 81"/>
                <a:gd name="T75" fmla="*/ 49 h 60"/>
                <a:gd name="T76" fmla="*/ 17 w 81"/>
                <a:gd name="T77" fmla="*/ 58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1"/>
                <a:gd name="T118" fmla="*/ 0 h 60"/>
                <a:gd name="T119" fmla="*/ 81 w 81"/>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5" name="Group 59"/>
          <p:cNvGrpSpPr>
            <a:grpSpLocks/>
          </p:cNvGrpSpPr>
          <p:nvPr/>
        </p:nvGrpSpPr>
        <p:grpSpPr bwMode="auto">
          <a:xfrm>
            <a:off x="3746500" y="3740150"/>
            <a:ext cx="225425" cy="123825"/>
            <a:chOff x="2360" y="2356"/>
            <a:chExt cx="142" cy="78"/>
          </a:xfrm>
        </p:grpSpPr>
        <p:sp>
          <p:nvSpPr>
            <p:cNvPr id="1656002"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3" name="Freeform 61"/>
            <p:cNvSpPr>
              <a:spLocks/>
            </p:cNvSpPr>
            <p:nvPr/>
          </p:nvSpPr>
          <p:spPr bwMode="auto">
            <a:xfrm>
              <a:off x="2393" y="2365"/>
              <a:ext cx="83" cy="62"/>
            </a:xfrm>
            <a:custGeom>
              <a:avLst/>
              <a:gdLst>
                <a:gd name="T0" fmla="*/ 1 w 83"/>
                <a:gd name="T1" fmla="*/ 50 h 62"/>
                <a:gd name="T2" fmla="*/ 2 w 83"/>
                <a:gd name="T3" fmla="*/ 39 h 62"/>
                <a:gd name="T4" fmla="*/ 5 w 83"/>
                <a:gd name="T5" fmla="*/ 29 h 62"/>
                <a:gd name="T6" fmla="*/ 9 w 83"/>
                <a:gd name="T7" fmla="*/ 20 h 62"/>
                <a:gd name="T8" fmla="*/ 12 w 83"/>
                <a:gd name="T9" fmla="*/ 14 h 62"/>
                <a:gd name="T10" fmla="*/ 15 w 83"/>
                <a:gd name="T11" fmla="*/ 10 h 62"/>
                <a:gd name="T12" fmla="*/ 17 w 83"/>
                <a:gd name="T13" fmla="*/ 7 h 62"/>
                <a:gd name="T14" fmla="*/ 20 w 83"/>
                <a:gd name="T15" fmla="*/ 5 h 62"/>
                <a:gd name="T16" fmla="*/ 23 w 83"/>
                <a:gd name="T17" fmla="*/ 3 h 62"/>
                <a:gd name="T18" fmla="*/ 26 w 83"/>
                <a:gd name="T19" fmla="*/ 1 h 62"/>
                <a:gd name="T20" fmla="*/ 29 w 83"/>
                <a:gd name="T21" fmla="*/ 0 h 62"/>
                <a:gd name="T22" fmla="*/ 31 w 83"/>
                <a:gd name="T23" fmla="*/ 0 h 62"/>
                <a:gd name="T24" fmla="*/ 50 w 83"/>
                <a:gd name="T25" fmla="*/ 1 h 62"/>
                <a:gd name="T26" fmla="*/ 54 w 83"/>
                <a:gd name="T27" fmla="*/ 2 h 62"/>
                <a:gd name="T28" fmla="*/ 58 w 83"/>
                <a:gd name="T29" fmla="*/ 4 h 62"/>
                <a:gd name="T30" fmla="*/ 61 w 83"/>
                <a:gd name="T31" fmla="*/ 7 h 62"/>
                <a:gd name="T32" fmla="*/ 65 w 83"/>
                <a:gd name="T33" fmla="*/ 11 h 62"/>
                <a:gd name="T34" fmla="*/ 68 w 83"/>
                <a:gd name="T35" fmla="*/ 17 h 62"/>
                <a:gd name="T36" fmla="*/ 70 w 83"/>
                <a:gd name="T37" fmla="*/ 23 h 62"/>
                <a:gd name="T38" fmla="*/ 72 w 83"/>
                <a:gd name="T39" fmla="*/ 29 h 62"/>
                <a:gd name="T40" fmla="*/ 74 w 83"/>
                <a:gd name="T41" fmla="*/ 37 h 62"/>
                <a:gd name="T42" fmla="*/ 66 w 83"/>
                <a:gd name="T43" fmla="*/ 61 h 62"/>
                <a:gd name="T44" fmla="*/ 57 w 83"/>
                <a:gd name="T45" fmla="*/ 36 h 62"/>
                <a:gd name="T46" fmla="*/ 56 w 83"/>
                <a:gd name="T47" fmla="*/ 30 h 62"/>
                <a:gd name="T48" fmla="*/ 55 w 83"/>
                <a:gd name="T49" fmla="*/ 25 h 62"/>
                <a:gd name="T50" fmla="*/ 53 w 83"/>
                <a:gd name="T51" fmla="*/ 20 h 62"/>
                <a:gd name="T52" fmla="*/ 51 w 83"/>
                <a:gd name="T53" fmla="*/ 15 h 62"/>
                <a:gd name="T54" fmla="*/ 49 w 83"/>
                <a:gd name="T55" fmla="*/ 11 h 62"/>
                <a:gd name="T56" fmla="*/ 47 w 83"/>
                <a:gd name="T57" fmla="*/ 8 h 62"/>
                <a:gd name="T58" fmla="*/ 44 w 83"/>
                <a:gd name="T59" fmla="*/ 5 h 62"/>
                <a:gd name="T60" fmla="*/ 41 w 83"/>
                <a:gd name="T61" fmla="*/ 3 h 62"/>
                <a:gd name="T62" fmla="*/ 36 w 83"/>
                <a:gd name="T63" fmla="*/ 6 h 62"/>
                <a:gd name="T64" fmla="*/ 32 w 83"/>
                <a:gd name="T65" fmla="*/ 11 h 62"/>
                <a:gd name="T66" fmla="*/ 28 w 83"/>
                <a:gd name="T67" fmla="*/ 17 h 62"/>
                <a:gd name="T68" fmla="*/ 25 w 83"/>
                <a:gd name="T69" fmla="*/ 23 h 62"/>
                <a:gd name="T70" fmla="*/ 22 w 83"/>
                <a:gd name="T71" fmla="*/ 31 h 62"/>
                <a:gd name="T72" fmla="*/ 19 w 83"/>
                <a:gd name="T73" fmla="*/ 39 h 62"/>
                <a:gd name="T74" fmla="*/ 18 w 83"/>
                <a:gd name="T75" fmla="*/ 48 h 62"/>
                <a:gd name="T76" fmla="*/ 17 w 83"/>
                <a:gd name="T77" fmla="*/ 5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3"/>
                <a:gd name="T118" fmla="*/ 0 h 62"/>
                <a:gd name="T119" fmla="*/ 83 w 8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6" name="Group 62"/>
          <p:cNvGrpSpPr>
            <a:grpSpLocks/>
          </p:cNvGrpSpPr>
          <p:nvPr/>
        </p:nvGrpSpPr>
        <p:grpSpPr bwMode="auto">
          <a:xfrm>
            <a:off x="2171700" y="3525838"/>
            <a:ext cx="225425" cy="123825"/>
            <a:chOff x="1368" y="2221"/>
            <a:chExt cx="142" cy="78"/>
          </a:xfrm>
        </p:grpSpPr>
        <p:sp>
          <p:nvSpPr>
            <p:cNvPr id="1656000"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6001" name="Freeform 64"/>
            <p:cNvSpPr>
              <a:spLocks/>
            </p:cNvSpPr>
            <p:nvPr/>
          </p:nvSpPr>
          <p:spPr bwMode="auto">
            <a:xfrm>
              <a:off x="1396" y="2229"/>
              <a:ext cx="85" cy="68"/>
            </a:xfrm>
            <a:custGeom>
              <a:avLst/>
              <a:gdLst>
                <a:gd name="T0" fmla="*/ 2 w 85"/>
                <a:gd name="T1" fmla="*/ 42 h 68"/>
                <a:gd name="T2" fmla="*/ 6 w 85"/>
                <a:gd name="T3" fmla="*/ 32 h 68"/>
                <a:gd name="T4" fmla="*/ 11 w 85"/>
                <a:gd name="T5" fmla="*/ 23 h 68"/>
                <a:gd name="T6" fmla="*/ 16 w 85"/>
                <a:gd name="T7" fmla="*/ 15 h 68"/>
                <a:gd name="T8" fmla="*/ 22 w 85"/>
                <a:gd name="T9" fmla="*/ 8 h 68"/>
                <a:gd name="T10" fmla="*/ 25 w 85"/>
                <a:gd name="T11" fmla="*/ 6 h 68"/>
                <a:gd name="T12" fmla="*/ 28 w 85"/>
                <a:gd name="T13" fmla="*/ 4 h 68"/>
                <a:gd name="T14" fmla="*/ 32 w 85"/>
                <a:gd name="T15" fmla="*/ 2 h 68"/>
                <a:gd name="T16" fmla="*/ 35 w 85"/>
                <a:gd name="T17" fmla="*/ 1 h 68"/>
                <a:gd name="T18" fmla="*/ 38 w 85"/>
                <a:gd name="T19" fmla="*/ 0 h 68"/>
                <a:gd name="T20" fmla="*/ 41 w 85"/>
                <a:gd name="T21" fmla="*/ 0 h 68"/>
                <a:gd name="T22" fmla="*/ 44 w 85"/>
                <a:gd name="T23" fmla="*/ 1 h 68"/>
                <a:gd name="T24" fmla="*/ 62 w 85"/>
                <a:gd name="T25" fmla="*/ 6 h 68"/>
                <a:gd name="T26" fmla="*/ 65 w 85"/>
                <a:gd name="T27" fmla="*/ 8 h 68"/>
                <a:gd name="T28" fmla="*/ 68 w 85"/>
                <a:gd name="T29" fmla="*/ 11 h 68"/>
                <a:gd name="T30" fmla="*/ 71 w 85"/>
                <a:gd name="T31" fmla="*/ 16 h 68"/>
                <a:gd name="T32" fmla="*/ 73 w 85"/>
                <a:gd name="T33" fmla="*/ 21 h 68"/>
                <a:gd name="T34" fmla="*/ 75 w 85"/>
                <a:gd name="T35" fmla="*/ 27 h 68"/>
                <a:gd name="T36" fmla="*/ 76 w 85"/>
                <a:gd name="T37" fmla="*/ 34 h 68"/>
                <a:gd name="T38" fmla="*/ 76 w 85"/>
                <a:gd name="T39" fmla="*/ 41 h 68"/>
                <a:gd name="T40" fmla="*/ 84 w 85"/>
                <a:gd name="T41" fmla="*/ 47 h 68"/>
                <a:gd name="T42" fmla="*/ 52 w 85"/>
                <a:gd name="T43" fmla="*/ 38 h 68"/>
                <a:gd name="T44" fmla="*/ 60 w 85"/>
                <a:gd name="T45" fmla="*/ 34 h 68"/>
                <a:gd name="T46" fmla="*/ 59 w 85"/>
                <a:gd name="T47" fmla="*/ 24 h 68"/>
                <a:gd name="T48" fmla="*/ 56 w 85"/>
                <a:gd name="T49" fmla="*/ 15 h 68"/>
                <a:gd name="T50" fmla="*/ 55 w 85"/>
                <a:gd name="T51" fmla="*/ 11 h 68"/>
                <a:gd name="T52" fmla="*/ 53 w 85"/>
                <a:gd name="T53" fmla="*/ 8 h 68"/>
                <a:gd name="T54" fmla="*/ 51 w 85"/>
                <a:gd name="T55" fmla="*/ 5 h 68"/>
                <a:gd name="T56" fmla="*/ 46 w 85"/>
                <a:gd name="T57" fmla="*/ 7 h 68"/>
                <a:gd name="T58" fmla="*/ 41 w 85"/>
                <a:gd name="T59" fmla="*/ 11 h 68"/>
                <a:gd name="T60" fmla="*/ 36 w 85"/>
                <a:gd name="T61" fmla="*/ 15 h 68"/>
                <a:gd name="T62" fmla="*/ 31 w 85"/>
                <a:gd name="T63" fmla="*/ 21 h 68"/>
                <a:gd name="T64" fmla="*/ 27 w 85"/>
                <a:gd name="T65" fmla="*/ 28 h 68"/>
                <a:gd name="T66" fmla="*/ 22 w 85"/>
                <a:gd name="T67" fmla="*/ 36 h 68"/>
                <a:gd name="T68" fmla="*/ 19 w 85"/>
                <a:gd name="T69" fmla="*/ 44 h 68"/>
                <a:gd name="T70" fmla="*/ 16 w 85"/>
                <a:gd name="T71" fmla="*/ 53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68"/>
                <a:gd name="T110" fmla="*/ 85 w 85"/>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7" name="Group 65"/>
          <p:cNvGrpSpPr>
            <a:grpSpLocks/>
          </p:cNvGrpSpPr>
          <p:nvPr/>
        </p:nvGrpSpPr>
        <p:grpSpPr bwMode="auto">
          <a:xfrm>
            <a:off x="2057400" y="3643313"/>
            <a:ext cx="225425" cy="123825"/>
            <a:chOff x="1296" y="2295"/>
            <a:chExt cx="142" cy="78"/>
          </a:xfrm>
        </p:grpSpPr>
        <p:sp>
          <p:nvSpPr>
            <p:cNvPr id="1655998"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9" name="Freeform 67"/>
            <p:cNvSpPr>
              <a:spLocks/>
            </p:cNvSpPr>
            <p:nvPr/>
          </p:nvSpPr>
          <p:spPr bwMode="auto">
            <a:xfrm>
              <a:off x="1325" y="2299"/>
              <a:ext cx="84" cy="70"/>
            </a:xfrm>
            <a:custGeom>
              <a:avLst/>
              <a:gdLst>
                <a:gd name="T0" fmla="*/ 2 w 84"/>
                <a:gd name="T1" fmla="*/ 41 h 70"/>
                <a:gd name="T2" fmla="*/ 7 w 84"/>
                <a:gd name="T3" fmla="*/ 30 h 70"/>
                <a:gd name="T4" fmla="*/ 13 w 84"/>
                <a:gd name="T5" fmla="*/ 21 h 70"/>
                <a:gd name="T6" fmla="*/ 19 w 84"/>
                <a:gd name="T7" fmla="*/ 14 h 70"/>
                <a:gd name="T8" fmla="*/ 25 w 84"/>
                <a:gd name="T9" fmla="*/ 7 h 70"/>
                <a:gd name="T10" fmla="*/ 30 w 84"/>
                <a:gd name="T11" fmla="*/ 4 h 70"/>
                <a:gd name="T12" fmla="*/ 33 w 84"/>
                <a:gd name="T13" fmla="*/ 2 h 70"/>
                <a:gd name="T14" fmla="*/ 36 w 84"/>
                <a:gd name="T15" fmla="*/ 1 h 70"/>
                <a:gd name="T16" fmla="*/ 40 w 84"/>
                <a:gd name="T17" fmla="*/ 0 h 70"/>
                <a:gd name="T18" fmla="*/ 43 w 84"/>
                <a:gd name="T19" fmla="*/ 0 h 70"/>
                <a:gd name="T20" fmla="*/ 46 w 84"/>
                <a:gd name="T21" fmla="*/ 1 h 70"/>
                <a:gd name="T22" fmla="*/ 62 w 84"/>
                <a:gd name="T23" fmla="*/ 7 h 70"/>
                <a:gd name="T24" fmla="*/ 66 w 84"/>
                <a:gd name="T25" fmla="*/ 9 h 70"/>
                <a:gd name="T26" fmla="*/ 69 w 84"/>
                <a:gd name="T27" fmla="*/ 12 h 70"/>
                <a:gd name="T28" fmla="*/ 72 w 84"/>
                <a:gd name="T29" fmla="*/ 16 h 70"/>
                <a:gd name="T30" fmla="*/ 74 w 84"/>
                <a:gd name="T31" fmla="*/ 21 h 70"/>
                <a:gd name="T32" fmla="*/ 75 w 84"/>
                <a:gd name="T33" fmla="*/ 27 h 70"/>
                <a:gd name="T34" fmla="*/ 76 w 84"/>
                <a:gd name="T35" fmla="*/ 33 h 70"/>
                <a:gd name="T36" fmla="*/ 76 w 84"/>
                <a:gd name="T37" fmla="*/ 40 h 70"/>
                <a:gd name="T38" fmla="*/ 76 w 84"/>
                <a:gd name="T39" fmla="*/ 48 h 70"/>
                <a:gd name="T40" fmla="*/ 62 w 84"/>
                <a:gd name="T41" fmla="*/ 69 h 70"/>
                <a:gd name="T42" fmla="*/ 60 w 84"/>
                <a:gd name="T43" fmla="*/ 42 h 70"/>
                <a:gd name="T44" fmla="*/ 61 w 84"/>
                <a:gd name="T45" fmla="*/ 31 h 70"/>
                <a:gd name="T46" fmla="*/ 60 w 84"/>
                <a:gd name="T47" fmla="*/ 22 h 70"/>
                <a:gd name="T48" fmla="*/ 58 w 84"/>
                <a:gd name="T49" fmla="*/ 13 h 70"/>
                <a:gd name="T50" fmla="*/ 56 w 84"/>
                <a:gd name="T51" fmla="*/ 10 h 70"/>
                <a:gd name="T52" fmla="*/ 54 w 84"/>
                <a:gd name="T53" fmla="*/ 7 h 70"/>
                <a:gd name="T54" fmla="*/ 49 w 84"/>
                <a:gd name="T55" fmla="*/ 9 h 70"/>
                <a:gd name="T56" fmla="*/ 43 w 84"/>
                <a:gd name="T57" fmla="*/ 12 h 70"/>
                <a:gd name="T58" fmla="*/ 38 w 84"/>
                <a:gd name="T59" fmla="*/ 16 h 70"/>
                <a:gd name="T60" fmla="*/ 33 w 84"/>
                <a:gd name="T61" fmla="*/ 21 h 70"/>
                <a:gd name="T62" fmla="*/ 28 w 84"/>
                <a:gd name="T63" fmla="*/ 28 h 70"/>
                <a:gd name="T64" fmla="*/ 23 w 84"/>
                <a:gd name="T65" fmla="*/ 35 h 70"/>
                <a:gd name="T66" fmla="*/ 19 w 84"/>
                <a:gd name="T67" fmla="*/ 43 h 70"/>
                <a:gd name="T68" fmla="*/ 15 w 84"/>
                <a:gd name="T69" fmla="*/ 52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70"/>
                <a:gd name="T107" fmla="*/ 84 w 84"/>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8" name="Group 68"/>
          <p:cNvGrpSpPr>
            <a:grpSpLocks/>
          </p:cNvGrpSpPr>
          <p:nvPr/>
        </p:nvGrpSpPr>
        <p:grpSpPr bwMode="auto">
          <a:xfrm>
            <a:off x="1606550" y="3268663"/>
            <a:ext cx="225425" cy="123825"/>
            <a:chOff x="1012" y="2059"/>
            <a:chExt cx="142" cy="78"/>
          </a:xfrm>
        </p:grpSpPr>
        <p:sp>
          <p:nvSpPr>
            <p:cNvPr id="1655996"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7" name="Freeform 70"/>
            <p:cNvSpPr>
              <a:spLocks/>
            </p:cNvSpPr>
            <p:nvPr/>
          </p:nvSpPr>
          <p:spPr bwMode="auto">
            <a:xfrm>
              <a:off x="1039" y="2064"/>
              <a:ext cx="81" cy="73"/>
            </a:xfrm>
            <a:custGeom>
              <a:avLst/>
              <a:gdLst>
                <a:gd name="T0" fmla="*/ 3 w 81"/>
                <a:gd name="T1" fmla="*/ 29 h 73"/>
                <a:gd name="T2" fmla="*/ 11 w 81"/>
                <a:gd name="T3" fmla="*/ 21 h 73"/>
                <a:gd name="T4" fmla="*/ 18 w 81"/>
                <a:gd name="T5" fmla="*/ 13 h 73"/>
                <a:gd name="T6" fmla="*/ 26 w 81"/>
                <a:gd name="T7" fmla="*/ 8 h 73"/>
                <a:gd name="T8" fmla="*/ 34 w 81"/>
                <a:gd name="T9" fmla="*/ 3 h 73"/>
                <a:gd name="T10" fmla="*/ 41 w 81"/>
                <a:gd name="T11" fmla="*/ 1 h 73"/>
                <a:gd name="T12" fmla="*/ 48 w 81"/>
                <a:gd name="T13" fmla="*/ 0 h 73"/>
                <a:gd name="T14" fmla="*/ 51 w 81"/>
                <a:gd name="T15" fmla="*/ 1 h 73"/>
                <a:gd name="T16" fmla="*/ 54 w 81"/>
                <a:gd name="T17" fmla="*/ 2 h 73"/>
                <a:gd name="T18" fmla="*/ 57 w 81"/>
                <a:gd name="T19" fmla="*/ 3 h 73"/>
                <a:gd name="T20" fmla="*/ 72 w 81"/>
                <a:gd name="T21" fmla="*/ 13 h 73"/>
                <a:gd name="T22" fmla="*/ 75 w 81"/>
                <a:gd name="T23" fmla="*/ 17 h 73"/>
                <a:gd name="T24" fmla="*/ 77 w 81"/>
                <a:gd name="T25" fmla="*/ 21 h 73"/>
                <a:gd name="T26" fmla="*/ 78 w 81"/>
                <a:gd name="T27" fmla="*/ 26 h 73"/>
                <a:gd name="T28" fmla="*/ 78 w 81"/>
                <a:gd name="T29" fmla="*/ 31 h 73"/>
                <a:gd name="T30" fmla="*/ 78 w 81"/>
                <a:gd name="T31" fmla="*/ 38 h 73"/>
                <a:gd name="T32" fmla="*/ 76 w 81"/>
                <a:gd name="T33" fmla="*/ 44 h 73"/>
                <a:gd name="T34" fmla="*/ 74 w 81"/>
                <a:gd name="T35" fmla="*/ 51 h 73"/>
                <a:gd name="T36" fmla="*/ 80 w 81"/>
                <a:gd name="T37" fmla="*/ 60 h 73"/>
                <a:gd name="T38" fmla="*/ 53 w 81"/>
                <a:gd name="T39" fmla="*/ 41 h 73"/>
                <a:gd name="T40" fmla="*/ 61 w 81"/>
                <a:gd name="T41" fmla="*/ 41 h 73"/>
                <a:gd name="T42" fmla="*/ 64 w 81"/>
                <a:gd name="T43" fmla="*/ 30 h 73"/>
                <a:gd name="T44" fmla="*/ 64 w 81"/>
                <a:gd name="T45" fmla="*/ 21 h 73"/>
                <a:gd name="T46" fmla="*/ 63 w 81"/>
                <a:gd name="T47" fmla="*/ 13 h 73"/>
                <a:gd name="T48" fmla="*/ 59 w 81"/>
                <a:gd name="T49" fmla="*/ 10 h 73"/>
                <a:gd name="T50" fmla="*/ 54 w 81"/>
                <a:gd name="T51" fmla="*/ 11 h 73"/>
                <a:gd name="T52" fmla="*/ 47 w 81"/>
                <a:gd name="T53" fmla="*/ 13 h 73"/>
                <a:gd name="T54" fmla="*/ 41 w 81"/>
                <a:gd name="T55" fmla="*/ 17 h 73"/>
                <a:gd name="T56" fmla="*/ 35 w 81"/>
                <a:gd name="T57" fmla="*/ 21 h 73"/>
                <a:gd name="T58" fmla="*/ 28 w 81"/>
                <a:gd name="T59" fmla="*/ 27 h 73"/>
                <a:gd name="T60" fmla="*/ 22 w 81"/>
                <a:gd name="T61" fmla="*/ 33 h 73"/>
                <a:gd name="T62" fmla="*/ 17 w 81"/>
                <a:gd name="T63" fmla="*/ 40 h 73"/>
                <a:gd name="T64" fmla="*/ 0 w 81"/>
                <a:gd name="T65" fmla="*/ 34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
                <a:gd name="T100" fmla="*/ 0 h 73"/>
                <a:gd name="T101" fmla="*/ 81 w 81"/>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9" name="Group 71"/>
          <p:cNvGrpSpPr>
            <a:grpSpLocks/>
          </p:cNvGrpSpPr>
          <p:nvPr/>
        </p:nvGrpSpPr>
        <p:grpSpPr bwMode="auto">
          <a:xfrm>
            <a:off x="1506538" y="3379788"/>
            <a:ext cx="225425" cy="125412"/>
            <a:chOff x="949" y="2129"/>
            <a:chExt cx="142" cy="79"/>
          </a:xfrm>
        </p:grpSpPr>
        <p:sp>
          <p:nvSpPr>
            <p:cNvPr id="1655994"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95" name="Freeform 73"/>
            <p:cNvSpPr>
              <a:spLocks/>
            </p:cNvSpPr>
            <p:nvPr/>
          </p:nvSpPr>
          <p:spPr bwMode="auto">
            <a:xfrm>
              <a:off x="974" y="2137"/>
              <a:ext cx="83" cy="71"/>
            </a:xfrm>
            <a:custGeom>
              <a:avLst/>
              <a:gdLst>
                <a:gd name="T0" fmla="*/ 3 w 83"/>
                <a:gd name="T1" fmla="*/ 33 h 71"/>
                <a:gd name="T2" fmla="*/ 10 w 83"/>
                <a:gd name="T3" fmla="*/ 24 h 71"/>
                <a:gd name="T4" fmla="*/ 17 w 83"/>
                <a:gd name="T5" fmla="*/ 16 h 71"/>
                <a:gd name="T6" fmla="*/ 24 w 83"/>
                <a:gd name="T7" fmla="*/ 9 h 71"/>
                <a:gd name="T8" fmla="*/ 31 w 83"/>
                <a:gd name="T9" fmla="*/ 4 h 71"/>
                <a:gd name="T10" fmla="*/ 39 w 83"/>
                <a:gd name="T11" fmla="*/ 1 h 71"/>
                <a:gd name="T12" fmla="*/ 44 w 83"/>
                <a:gd name="T13" fmla="*/ 0 h 71"/>
                <a:gd name="T14" fmla="*/ 47 w 83"/>
                <a:gd name="T15" fmla="*/ 0 h 71"/>
                <a:gd name="T16" fmla="*/ 50 w 83"/>
                <a:gd name="T17" fmla="*/ 0 h 71"/>
                <a:gd name="T18" fmla="*/ 53 w 83"/>
                <a:gd name="T19" fmla="*/ 1 h 71"/>
                <a:gd name="T20" fmla="*/ 68 w 83"/>
                <a:gd name="T21" fmla="*/ 10 h 71"/>
                <a:gd name="T22" fmla="*/ 71 w 83"/>
                <a:gd name="T23" fmla="*/ 12 h 71"/>
                <a:gd name="T24" fmla="*/ 74 w 83"/>
                <a:gd name="T25" fmla="*/ 16 h 71"/>
                <a:gd name="T26" fmla="*/ 76 w 83"/>
                <a:gd name="T27" fmla="*/ 20 h 71"/>
                <a:gd name="T28" fmla="*/ 78 w 83"/>
                <a:gd name="T29" fmla="*/ 25 h 71"/>
                <a:gd name="T30" fmla="*/ 78 w 83"/>
                <a:gd name="T31" fmla="*/ 31 h 71"/>
                <a:gd name="T32" fmla="*/ 78 w 83"/>
                <a:gd name="T33" fmla="*/ 38 h 71"/>
                <a:gd name="T34" fmla="*/ 77 w 83"/>
                <a:gd name="T35" fmla="*/ 45 h 71"/>
                <a:gd name="T36" fmla="*/ 75 w 83"/>
                <a:gd name="T37" fmla="*/ 52 h 71"/>
                <a:gd name="T38" fmla="*/ 58 w 83"/>
                <a:gd name="T39" fmla="*/ 70 h 71"/>
                <a:gd name="T40" fmla="*/ 60 w 83"/>
                <a:gd name="T41" fmla="*/ 44 h 71"/>
                <a:gd name="T42" fmla="*/ 62 w 83"/>
                <a:gd name="T43" fmla="*/ 38 h 71"/>
                <a:gd name="T44" fmla="*/ 63 w 83"/>
                <a:gd name="T45" fmla="*/ 28 h 71"/>
                <a:gd name="T46" fmla="*/ 63 w 83"/>
                <a:gd name="T47" fmla="*/ 19 h 71"/>
                <a:gd name="T48" fmla="*/ 61 w 83"/>
                <a:gd name="T49" fmla="*/ 11 h 71"/>
                <a:gd name="T50" fmla="*/ 57 w 83"/>
                <a:gd name="T51" fmla="*/ 8 h 71"/>
                <a:gd name="T52" fmla="*/ 51 w 83"/>
                <a:gd name="T53" fmla="*/ 10 h 71"/>
                <a:gd name="T54" fmla="*/ 45 w 83"/>
                <a:gd name="T55" fmla="*/ 12 h 71"/>
                <a:gd name="T56" fmla="*/ 39 w 83"/>
                <a:gd name="T57" fmla="*/ 16 h 71"/>
                <a:gd name="T58" fmla="*/ 33 w 83"/>
                <a:gd name="T59" fmla="*/ 21 h 71"/>
                <a:gd name="T60" fmla="*/ 28 w 83"/>
                <a:gd name="T61" fmla="*/ 28 h 71"/>
                <a:gd name="T62" fmla="*/ 22 w 83"/>
                <a:gd name="T63" fmla="*/ 34 h 71"/>
                <a:gd name="T64" fmla="*/ 17 w 83"/>
                <a:gd name="T65" fmla="*/ 42 h 71"/>
                <a:gd name="T66" fmla="*/ 0 w 83"/>
                <a:gd name="T67" fmla="*/ 38 h 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3"/>
                <a:gd name="T103" fmla="*/ 0 h 71"/>
                <a:gd name="T104" fmla="*/ 83 w 83"/>
                <a:gd name="T105" fmla="*/ 71 h 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0" name="Group 74"/>
          <p:cNvGrpSpPr>
            <a:grpSpLocks/>
          </p:cNvGrpSpPr>
          <p:nvPr/>
        </p:nvGrpSpPr>
        <p:grpSpPr bwMode="auto">
          <a:xfrm>
            <a:off x="1392238" y="2781300"/>
            <a:ext cx="225425" cy="133350"/>
            <a:chOff x="877" y="1752"/>
            <a:chExt cx="142" cy="84"/>
          </a:xfrm>
        </p:grpSpPr>
        <p:sp>
          <p:nvSpPr>
            <p:cNvPr id="1655992" name="Oval 75"/>
            <p:cNvSpPr>
              <a:spLocks noChangeArrowheads="1"/>
            </p:cNvSpPr>
            <p:nvPr/>
          </p:nvSpPr>
          <p:spPr bwMode="auto">
            <a:xfrm rot="-2640000">
              <a:off x="877" y="1752"/>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93" name="Freeform 76"/>
            <p:cNvSpPr>
              <a:spLocks/>
            </p:cNvSpPr>
            <p:nvPr/>
          </p:nvSpPr>
          <p:spPr bwMode="auto">
            <a:xfrm>
              <a:off x="917" y="1758"/>
              <a:ext cx="73" cy="78"/>
            </a:xfrm>
            <a:custGeom>
              <a:avLst/>
              <a:gdLst>
                <a:gd name="T0" fmla="*/ 19 w 73"/>
                <a:gd name="T1" fmla="*/ 72 h 78"/>
                <a:gd name="T2" fmla="*/ 12 w 73"/>
                <a:gd name="T3" fmla="*/ 63 h 78"/>
                <a:gd name="T4" fmla="*/ 7 w 73"/>
                <a:gd name="T5" fmla="*/ 54 h 78"/>
                <a:gd name="T6" fmla="*/ 3 w 73"/>
                <a:gd name="T7" fmla="*/ 45 h 78"/>
                <a:gd name="T8" fmla="*/ 1 w 73"/>
                <a:gd name="T9" fmla="*/ 37 h 78"/>
                <a:gd name="T10" fmla="*/ 0 w 73"/>
                <a:gd name="T11" fmla="*/ 29 h 78"/>
                <a:gd name="T12" fmla="*/ 1 w 73"/>
                <a:gd name="T13" fmla="*/ 22 h 78"/>
                <a:gd name="T14" fmla="*/ 4 w 73"/>
                <a:gd name="T15" fmla="*/ 17 h 78"/>
                <a:gd name="T16" fmla="*/ 18 w 73"/>
                <a:gd name="T17" fmla="*/ 4 h 78"/>
                <a:gd name="T18" fmla="*/ 22 w 73"/>
                <a:gd name="T19" fmla="*/ 2 h 78"/>
                <a:gd name="T20" fmla="*/ 26 w 73"/>
                <a:gd name="T21" fmla="*/ 0 h 78"/>
                <a:gd name="T22" fmla="*/ 31 w 73"/>
                <a:gd name="T23" fmla="*/ 0 h 78"/>
                <a:gd name="T24" fmla="*/ 36 w 73"/>
                <a:gd name="T25" fmla="*/ 0 h 78"/>
                <a:gd name="T26" fmla="*/ 42 w 73"/>
                <a:gd name="T27" fmla="*/ 1 h 78"/>
                <a:gd name="T28" fmla="*/ 48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6 w 73"/>
                <a:gd name="T61" fmla="*/ 55 h 78"/>
                <a:gd name="T62" fmla="*/ 32 w 73"/>
                <a:gd name="T63" fmla="*/ 63 h 78"/>
                <a:gd name="T64" fmla="*/ 23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1" name="Group 77"/>
          <p:cNvGrpSpPr>
            <a:grpSpLocks/>
          </p:cNvGrpSpPr>
          <p:nvPr/>
        </p:nvGrpSpPr>
        <p:grpSpPr bwMode="auto">
          <a:xfrm>
            <a:off x="1544638" y="2828925"/>
            <a:ext cx="225425" cy="130175"/>
            <a:chOff x="973" y="1782"/>
            <a:chExt cx="142" cy="82"/>
          </a:xfrm>
        </p:grpSpPr>
        <p:sp>
          <p:nvSpPr>
            <p:cNvPr id="1655990" name="Oval 78"/>
            <p:cNvSpPr>
              <a:spLocks noChangeArrowheads="1"/>
            </p:cNvSpPr>
            <p:nvPr/>
          </p:nvSpPr>
          <p:spPr bwMode="auto">
            <a:xfrm rot="-2700000">
              <a:off x="973" y="1782"/>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91" name="Freeform 79"/>
            <p:cNvSpPr>
              <a:spLocks/>
            </p:cNvSpPr>
            <p:nvPr/>
          </p:nvSpPr>
          <p:spPr bwMode="auto">
            <a:xfrm>
              <a:off x="1010" y="1786"/>
              <a:ext cx="73" cy="78"/>
            </a:xfrm>
            <a:custGeom>
              <a:avLst/>
              <a:gdLst>
                <a:gd name="T0" fmla="*/ 20 w 73"/>
                <a:gd name="T1" fmla="*/ 73 h 78"/>
                <a:gd name="T2" fmla="*/ 13 w 73"/>
                <a:gd name="T3" fmla="*/ 64 h 78"/>
                <a:gd name="T4" fmla="*/ 8 w 73"/>
                <a:gd name="T5" fmla="*/ 55 h 78"/>
                <a:gd name="T6" fmla="*/ 4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2 h 78"/>
                <a:gd name="T36" fmla="*/ 48 w 73"/>
                <a:gd name="T37" fmla="*/ 22 h 78"/>
                <a:gd name="T38" fmla="*/ 38 w 73"/>
                <a:gd name="T39" fmla="*/ 16 h 78"/>
                <a:gd name="T40" fmla="*/ 29 w 73"/>
                <a:gd name="T41" fmla="*/ 12 h 78"/>
                <a:gd name="T42" fmla="*/ 22 w 73"/>
                <a:gd name="T43" fmla="*/ 11 h 78"/>
                <a:gd name="T44" fmla="*/ 19 w 73"/>
                <a:gd name="T45" fmla="*/ 10 h 78"/>
                <a:gd name="T46" fmla="*/ 15 w 73"/>
                <a:gd name="T47" fmla="*/ 11 h 78"/>
                <a:gd name="T48" fmla="*/ 12 w 73"/>
                <a:gd name="T49" fmla="*/ 14 h 78"/>
                <a:gd name="T50" fmla="*/ 12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4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2" name="Group 80"/>
          <p:cNvGrpSpPr>
            <a:grpSpLocks/>
          </p:cNvGrpSpPr>
          <p:nvPr/>
        </p:nvGrpSpPr>
        <p:grpSpPr bwMode="auto">
          <a:xfrm>
            <a:off x="6867525" y="3213100"/>
            <a:ext cx="125413" cy="225425"/>
            <a:chOff x="4326" y="2024"/>
            <a:chExt cx="79" cy="142"/>
          </a:xfrm>
        </p:grpSpPr>
        <p:sp>
          <p:nvSpPr>
            <p:cNvPr id="1655988" name="Oval 81"/>
            <p:cNvSpPr>
              <a:spLocks noChangeArrowheads="1"/>
            </p:cNvSpPr>
            <p:nvPr/>
          </p:nvSpPr>
          <p:spPr bwMode="auto">
            <a:xfrm rot="-2880000">
              <a:off x="4294" y="2056"/>
              <a:ext cx="142" cy="78"/>
            </a:xfrm>
            <a:prstGeom prst="ellipse">
              <a:avLst/>
            </a:prstGeom>
            <a:solidFill>
              <a:srgbClr val="6699FF"/>
            </a:solidFill>
            <a:ln w="12700">
              <a:solidFill>
                <a:schemeClr val="tx1"/>
              </a:solidFill>
              <a:round/>
              <a:headEnd/>
              <a:tailEnd/>
            </a:ln>
          </p:spPr>
          <p:txBody>
            <a:bodyPr wrap="none" anchor="ctr"/>
            <a:lstStyle/>
            <a:p>
              <a:pPr algn="ctr" eaLnBrk="0" hangingPunct="0"/>
              <a:endParaRPr lang="en-US"/>
            </a:p>
          </p:txBody>
        </p:sp>
        <p:sp>
          <p:nvSpPr>
            <p:cNvPr id="1655989" name="Freeform 82"/>
            <p:cNvSpPr>
              <a:spLocks/>
            </p:cNvSpPr>
            <p:nvPr/>
          </p:nvSpPr>
          <p:spPr bwMode="auto">
            <a:xfrm>
              <a:off x="4332" y="2058"/>
              <a:ext cx="73" cy="79"/>
            </a:xfrm>
            <a:custGeom>
              <a:avLst/>
              <a:gdLst>
                <a:gd name="T0" fmla="*/ 22 w 73"/>
                <a:gd name="T1" fmla="*/ 74 h 79"/>
                <a:gd name="T2" fmla="*/ 15 w 73"/>
                <a:gd name="T3" fmla="*/ 65 h 79"/>
                <a:gd name="T4" fmla="*/ 8 w 73"/>
                <a:gd name="T5" fmla="*/ 56 h 79"/>
                <a:gd name="T6" fmla="*/ 4 w 73"/>
                <a:gd name="T7" fmla="*/ 48 h 79"/>
                <a:gd name="T8" fmla="*/ 1 w 73"/>
                <a:gd name="T9" fmla="*/ 39 h 79"/>
                <a:gd name="T10" fmla="*/ 0 w 73"/>
                <a:gd name="T11" fmla="*/ 32 h 79"/>
                <a:gd name="T12" fmla="*/ 1 w 73"/>
                <a:gd name="T13" fmla="*/ 25 h 79"/>
                <a:gd name="T14" fmla="*/ 3 w 73"/>
                <a:gd name="T15" fmla="*/ 19 h 79"/>
                <a:gd name="T16" fmla="*/ 5 w 73"/>
                <a:gd name="T17" fmla="*/ 17 h 79"/>
                <a:gd name="T18" fmla="*/ 18 w 73"/>
                <a:gd name="T19" fmla="*/ 4 h 79"/>
                <a:gd name="T20" fmla="*/ 21 w 73"/>
                <a:gd name="T21" fmla="*/ 2 h 79"/>
                <a:gd name="T22" fmla="*/ 26 w 73"/>
                <a:gd name="T23" fmla="*/ 0 h 79"/>
                <a:gd name="T24" fmla="*/ 31 w 73"/>
                <a:gd name="T25" fmla="*/ 0 h 79"/>
                <a:gd name="T26" fmla="*/ 37 w 73"/>
                <a:gd name="T27" fmla="*/ 1 h 79"/>
                <a:gd name="T28" fmla="*/ 43 w 73"/>
                <a:gd name="T29" fmla="*/ 2 h 79"/>
                <a:gd name="T30" fmla="*/ 49 w 73"/>
                <a:gd name="T31" fmla="*/ 5 h 79"/>
                <a:gd name="T32" fmla="*/ 56 w 73"/>
                <a:gd name="T33" fmla="*/ 8 h 79"/>
                <a:gd name="T34" fmla="*/ 65 w 73"/>
                <a:gd name="T35" fmla="*/ 4 h 79"/>
                <a:gd name="T36" fmla="*/ 41 w 73"/>
                <a:gd name="T37" fmla="*/ 28 h 79"/>
                <a:gd name="T38" fmla="*/ 42 w 73"/>
                <a:gd name="T39" fmla="*/ 19 h 79"/>
                <a:gd name="T40" fmla="*/ 33 w 73"/>
                <a:gd name="T41" fmla="*/ 15 h 79"/>
                <a:gd name="T42" fmla="*/ 26 w 73"/>
                <a:gd name="T43" fmla="*/ 13 h 79"/>
                <a:gd name="T44" fmla="*/ 21 w 73"/>
                <a:gd name="T45" fmla="*/ 12 h 79"/>
                <a:gd name="T46" fmla="*/ 17 w 73"/>
                <a:gd name="T47" fmla="*/ 12 h 79"/>
                <a:gd name="T48" fmla="*/ 14 w 73"/>
                <a:gd name="T49" fmla="*/ 12 h 79"/>
                <a:gd name="T50" fmla="*/ 12 w 73"/>
                <a:gd name="T51" fmla="*/ 16 h 79"/>
                <a:gd name="T52" fmla="*/ 12 w 73"/>
                <a:gd name="T53" fmla="*/ 22 h 79"/>
                <a:gd name="T54" fmla="*/ 13 w 73"/>
                <a:gd name="T55" fmla="*/ 28 h 79"/>
                <a:gd name="T56" fmla="*/ 15 w 73"/>
                <a:gd name="T57" fmla="*/ 35 h 79"/>
                <a:gd name="T58" fmla="*/ 18 w 73"/>
                <a:gd name="T59" fmla="*/ 42 h 79"/>
                <a:gd name="T60" fmla="*/ 23 w 73"/>
                <a:gd name="T61" fmla="*/ 49 h 79"/>
                <a:gd name="T62" fmla="*/ 28 w 73"/>
                <a:gd name="T63" fmla="*/ 57 h 79"/>
                <a:gd name="T64" fmla="*/ 34 w 73"/>
                <a:gd name="T65" fmla="*/ 64 h 79"/>
                <a:gd name="T66" fmla="*/ 26 w 73"/>
                <a:gd name="T67" fmla="*/ 78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
                <a:gd name="T103" fmla="*/ 0 h 79"/>
                <a:gd name="T104" fmla="*/ 73 w 73"/>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13" name="Group 83"/>
          <p:cNvGrpSpPr>
            <a:grpSpLocks/>
          </p:cNvGrpSpPr>
          <p:nvPr/>
        </p:nvGrpSpPr>
        <p:grpSpPr bwMode="auto">
          <a:xfrm>
            <a:off x="6623050" y="3205163"/>
            <a:ext cx="225425" cy="133350"/>
            <a:chOff x="4172" y="2019"/>
            <a:chExt cx="142" cy="84"/>
          </a:xfrm>
        </p:grpSpPr>
        <p:sp>
          <p:nvSpPr>
            <p:cNvPr id="1655986" name="Oval 84"/>
            <p:cNvSpPr>
              <a:spLocks noChangeArrowheads="1"/>
            </p:cNvSpPr>
            <p:nvPr/>
          </p:nvSpPr>
          <p:spPr bwMode="auto">
            <a:xfrm rot="-2700000">
              <a:off x="4172" y="2019"/>
              <a:ext cx="142" cy="78"/>
            </a:xfrm>
            <a:prstGeom prst="ellipse">
              <a:avLst/>
            </a:prstGeom>
            <a:solidFill>
              <a:srgbClr val="FFCC00"/>
            </a:solidFill>
            <a:ln w="12700">
              <a:solidFill>
                <a:schemeClr val="tx1"/>
              </a:solidFill>
              <a:round/>
              <a:headEnd/>
              <a:tailEnd/>
            </a:ln>
          </p:spPr>
          <p:txBody>
            <a:bodyPr wrap="none" anchor="ctr"/>
            <a:lstStyle/>
            <a:p>
              <a:pPr algn="ctr" eaLnBrk="0" hangingPunct="0"/>
              <a:endParaRPr lang="en-US"/>
            </a:p>
          </p:txBody>
        </p:sp>
        <p:sp>
          <p:nvSpPr>
            <p:cNvPr id="1655987" name="Freeform 85"/>
            <p:cNvSpPr>
              <a:spLocks/>
            </p:cNvSpPr>
            <p:nvPr/>
          </p:nvSpPr>
          <p:spPr bwMode="auto">
            <a:xfrm>
              <a:off x="4212" y="2025"/>
              <a:ext cx="73" cy="78"/>
            </a:xfrm>
            <a:custGeom>
              <a:avLst/>
              <a:gdLst>
                <a:gd name="T0" fmla="*/ 19 w 73"/>
                <a:gd name="T1" fmla="*/ 73 h 78"/>
                <a:gd name="T2" fmla="*/ 13 w 73"/>
                <a:gd name="T3" fmla="*/ 64 h 78"/>
                <a:gd name="T4" fmla="*/ 7 w 73"/>
                <a:gd name="T5" fmla="*/ 55 h 78"/>
                <a:gd name="T6" fmla="*/ 3 w 73"/>
                <a:gd name="T7" fmla="*/ 46 h 78"/>
                <a:gd name="T8" fmla="*/ 1 w 73"/>
                <a:gd name="T9" fmla="*/ 37 h 78"/>
                <a:gd name="T10" fmla="*/ 0 w 73"/>
                <a:gd name="T11" fmla="*/ 30 h 78"/>
                <a:gd name="T12" fmla="*/ 1 w 73"/>
                <a:gd name="T13" fmla="*/ 23 h 78"/>
                <a:gd name="T14" fmla="*/ 4 w 73"/>
                <a:gd name="T15" fmla="*/ 17 h 78"/>
                <a:gd name="T16" fmla="*/ 18 w 73"/>
                <a:gd name="T17" fmla="*/ 4 h 78"/>
                <a:gd name="T18" fmla="*/ 21 w 73"/>
                <a:gd name="T19" fmla="*/ 2 h 78"/>
                <a:gd name="T20" fmla="*/ 26 w 73"/>
                <a:gd name="T21" fmla="*/ 0 h 78"/>
                <a:gd name="T22" fmla="*/ 30 w 73"/>
                <a:gd name="T23" fmla="*/ 0 h 78"/>
                <a:gd name="T24" fmla="*/ 36 w 73"/>
                <a:gd name="T25" fmla="*/ 0 h 78"/>
                <a:gd name="T26" fmla="*/ 41 w 73"/>
                <a:gd name="T27" fmla="*/ 1 h 78"/>
                <a:gd name="T28" fmla="*/ 47 w 73"/>
                <a:gd name="T29" fmla="*/ 4 h 78"/>
                <a:gd name="T30" fmla="*/ 54 w 73"/>
                <a:gd name="T31" fmla="*/ 7 h 78"/>
                <a:gd name="T32" fmla="*/ 60 w 73"/>
                <a:gd name="T33" fmla="*/ 11 h 78"/>
                <a:gd name="T34" fmla="*/ 72 w 73"/>
                <a:gd name="T35" fmla="*/ 33 h 78"/>
                <a:gd name="T36" fmla="*/ 48 w 73"/>
                <a:gd name="T37" fmla="*/ 22 h 78"/>
                <a:gd name="T38" fmla="*/ 38 w 73"/>
                <a:gd name="T39" fmla="*/ 16 h 78"/>
                <a:gd name="T40" fmla="*/ 30 w 73"/>
                <a:gd name="T41" fmla="*/ 12 h 78"/>
                <a:gd name="T42" fmla="*/ 23 w 73"/>
                <a:gd name="T43" fmla="*/ 11 h 78"/>
                <a:gd name="T44" fmla="*/ 19 w 73"/>
                <a:gd name="T45" fmla="*/ 10 h 78"/>
                <a:gd name="T46" fmla="*/ 16 w 73"/>
                <a:gd name="T47" fmla="*/ 11 h 78"/>
                <a:gd name="T48" fmla="*/ 13 w 73"/>
                <a:gd name="T49" fmla="*/ 14 h 78"/>
                <a:gd name="T50" fmla="*/ 13 w 73"/>
                <a:gd name="T51" fmla="*/ 20 h 78"/>
                <a:gd name="T52" fmla="*/ 13 w 73"/>
                <a:gd name="T53" fmla="*/ 26 h 78"/>
                <a:gd name="T54" fmla="*/ 15 w 73"/>
                <a:gd name="T55" fmla="*/ 33 h 78"/>
                <a:gd name="T56" fmla="*/ 18 w 73"/>
                <a:gd name="T57" fmla="*/ 40 h 78"/>
                <a:gd name="T58" fmla="*/ 22 w 73"/>
                <a:gd name="T59" fmla="*/ 48 h 78"/>
                <a:gd name="T60" fmla="*/ 27 w 73"/>
                <a:gd name="T61" fmla="*/ 55 h 78"/>
                <a:gd name="T62" fmla="*/ 33 w 73"/>
                <a:gd name="T63" fmla="*/ 63 h 78"/>
                <a:gd name="T64" fmla="*/ 23 w 73"/>
                <a:gd name="T65" fmla="*/ 7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8"/>
                <a:gd name="T101" fmla="*/ 73 w 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876" name="Freeform 86"/>
          <p:cNvSpPr>
            <a:spLocks/>
          </p:cNvSpPr>
          <p:nvPr/>
        </p:nvSpPr>
        <p:spPr bwMode="auto">
          <a:xfrm>
            <a:off x="2463800" y="4903788"/>
            <a:ext cx="282575" cy="142875"/>
          </a:xfrm>
          <a:custGeom>
            <a:avLst/>
            <a:gdLst>
              <a:gd name="T0" fmla="*/ 2147483647 w 178"/>
              <a:gd name="T1" fmla="*/ 0 h 90"/>
              <a:gd name="T2" fmla="*/ 2147483647 w 178"/>
              <a:gd name="T3" fmla="*/ 2147483647 h 90"/>
              <a:gd name="T4" fmla="*/ 2147483647 w 178"/>
              <a:gd name="T5" fmla="*/ 2147483647 h 90"/>
              <a:gd name="T6" fmla="*/ 0 w 178"/>
              <a:gd name="T7" fmla="*/ 2147483647 h 90"/>
              <a:gd name="T8" fmla="*/ 0 60000 65536"/>
              <a:gd name="T9" fmla="*/ 0 60000 65536"/>
              <a:gd name="T10" fmla="*/ 0 60000 65536"/>
              <a:gd name="T11" fmla="*/ 0 60000 65536"/>
              <a:gd name="T12" fmla="*/ 0 w 178"/>
              <a:gd name="T13" fmla="*/ 0 h 90"/>
              <a:gd name="T14" fmla="*/ 178 w 178"/>
              <a:gd name="T15" fmla="*/ 90 h 90"/>
            </a:gdLst>
            <a:ahLst/>
            <a:cxnLst>
              <a:cxn ang="T8">
                <a:pos x="T0" y="T1"/>
              </a:cxn>
              <a:cxn ang="T9">
                <a:pos x="T2" y="T3"/>
              </a:cxn>
              <a:cxn ang="T10">
                <a:pos x="T4" y="T5"/>
              </a:cxn>
              <a:cxn ang="T11">
                <a:pos x="T6" y="T7"/>
              </a:cxn>
            </a:cxnLst>
            <a:rect l="T12" t="T13" r="T14" b="T15"/>
            <a:pathLst>
              <a:path w="178" h="90">
                <a:moveTo>
                  <a:pt x="177" y="0"/>
                </a:moveTo>
                <a:lnTo>
                  <a:pt x="138" y="44"/>
                </a:lnTo>
                <a:lnTo>
                  <a:pt x="155" y="89"/>
                </a:lnTo>
                <a:lnTo>
                  <a:pt x="0" y="36"/>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77"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p:spPr>
        <p:txBody>
          <a:bodyPr/>
          <a:lstStyle/>
          <a:p>
            <a:endParaRPr lang="en-US"/>
          </a:p>
        </p:txBody>
      </p:sp>
      <p:sp>
        <p:nvSpPr>
          <p:cNvPr id="1655878" name="Freeform 88"/>
          <p:cNvSpPr>
            <a:spLocks/>
          </p:cNvSpPr>
          <p:nvPr/>
        </p:nvSpPr>
        <p:spPr bwMode="auto">
          <a:xfrm>
            <a:off x="1595438" y="4721225"/>
            <a:ext cx="165100" cy="146050"/>
          </a:xfrm>
          <a:custGeom>
            <a:avLst/>
            <a:gdLst>
              <a:gd name="T0" fmla="*/ 0 w 104"/>
              <a:gd name="T1" fmla="*/ 2147483647 h 92"/>
              <a:gd name="T2" fmla="*/ 2147483647 w 104"/>
              <a:gd name="T3" fmla="*/ 2147483647 h 92"/>
              <a:gd name="T4" fmla="*/ 2147483647 w 104"/>
              <a:gd name="T5" fmla="*/ 0 h 92"/>
              <a:gd name="T6" fmla="*/ 0 60000 65536"/>
              <a:gd name="T7" fmla="*/ 0 60000 65536"/>
              <a:gd name="T8" fmla="*/ 0 60000 65536"/>
              <a:gd name="T9" fmla="*/ 0 w 104"/>
              <a:gd name="T10" fmla="*/ 0 h 92"/>
              <a:gd name="T11" fmla="*/ 104 w 104"/>
              <a:gd name="T12" fmla="*/ 92 h 92"/>
            </a:gdLst>
            <a:ahLst/>
            <a:cxnLst>
              <a:cxn ang="T6">
                <a:pos x="T0" y="T1"/>
              </a:cxn>
              <a:cxn ang="T7">
                <a:pos x="T2" y="T3"/>
              </a:cxn>
              <a:cxn ang="T8">
                <a:pos x="T4" y="T5"/>
              </a:cxn>
            </a:cxnLst>
            <a:rect l="T9" t="T10" r="T11" b="T12"/>
            <a:pathLst>
              <a:path w="104" h="92">
                <a:moveTo>
                  <a:pt x="0" y="67"/>
                </a:moveTo>
                <a:lnTo>
                  <a:pt x="73" y="91"/>
                </a:lnTo>
                <a:lnTo>
                  <a:pt x="103" y="0"/>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79" name="Freeform 89"/>
          <p:cNvSpPr>
            <a:spLocks/>
          </p:cNvSpPr>
          <p:nvPr/>
        </p:nvSpPr>
        <p:spPr bwMode="auto">
          <a:xfrm>
            <a:off x="3016250" y="4860925"/>
            <a:ext cx="82550" cy="268288"/>
          </a:xfrm>
          <a:custGeom>
            <a:avLst/>
            <a:gdLst>
              <a:gd name="T0" fmla="*/ 2147483647 w 52"/>
              <a:gd name="T1" fmla="*/ 0 h 169"/>
              <a:gd name="T2" fmla="*/ 2147483647 w 52"/>
              <a:gd name="T3" fmla="*/ 2147483647 h 169"/>
              <a:gd name="T4" fmla="*/ 0 w 52"/>
              <a:gd name="T5" fmla="*/ 2147483647 h 169"/>
              <a:gd name="T6" fmla="*/ 0 60000 65536"/>
              <a:gd name="T7" fmla="*/ 0 60000 65536"/>
              <a:gd name="T8" fmla="*/ 0 60000 65536"/>
              <a:gd name="T9" fmla="*/ 0 w 52"/>
              <a:gd name="T10" fmla="*/ 0 h 169"/>
              <a:gd name="T11" fmla="*/ 52 w 52"/>
              <a:gd name="T12" fmla="*/ 169 h 169"/>
            </a:gdLst>
            <a:ahLst/>
            <a:cxnLst>
              <a:cxn ang="T6">
                <a:pos x="T0" y="T1"/>
              </a:cxn>
              <a:cxn ang="T7">
                <a:pos x="T2" y="T3"/>
              </a:cxn>
              <a:cxn ang="T8">
                <a:pos x="T4" y="T5"/>
              </a:cxn>
            </a:cxnLst>
            <a:rect l="T9" t="T10" r="T11" b="T12"/>
            <a:pathLst>
              <a:path w="52" h="169">
                <a:moveTo>
                  <a:pt x="8" y="0"/>
                </a:moveTo>
                <a:lnTo>
                  <a:pt x="51" y="54"/>
                </a:lnTo>
                <a:lnTo>
                  <a:pt x="0" y="168"/>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80" name="Oval 90"/>
          <p:cNvSpPr>
            <a:spLocks noChangeArrowheads="1"/>
          </p:cNvSpPr>
          <p:nvPr/>
        </p:nvSpPr>
        <p:spPr bwMode="auto">
          <a:xfrm>
            <a:off x="2743200" y="4835525"/>
            <a:ext cx="325438" cy="174625"/>
          </a:xfrm>
          <a:prstGeom prst="ellipse">
            <a:avLst/>
          </a:prstGeom>
          <a:noFill/>
          <a:ln w="25400">
            <a:solidFill>
              <a:srgbClr val="FF0000"/>
            </a:solidFill>
            <a:round/>
            <a:headEnd/>
            <a:tailEnd/>
          </a:ln>
        </p:spPr>
        <p:txBody>
          <a:bodyPr wrap="none" anchor="ctr"/>
          <a:lstStyle/>
          <a:p>
            <a:pPr algn="ctr" eaLnBrk="0" hangingPunct="0"/>
            <a:endParaRPr lang="en-US"/>
          </a:p>
        </p:txBody>
      </p:sp>
      <p:sp>
        <p:nvSpPr>
          <p:cNvPr id="1655881" name="Freeform 91"/>
          <p:cNvSpPr>
            <a:spLocks/>
          </p:cNvSpPr>
          <p:nvPr/>
        </p:nvSpPr>
        <p:spPr bwMode="auto">
          <a:xfrm>
            <a:off x="4202113" y="4408488"/>
            <a:ext cx="388937" cy="601662"/>
          </a:xfrm>
          <a:custGeom>
            <a:avLst/>
            <a:gdLst>
              <a:gd name="T0" fmla="*/ 2147483647 w 245"/>
              <a:gd name="T1" fmla="*/ 2147483647 h 379"/>
              <a:gd name="T2" fmla="*/ 2147483647 w 245"/>
              <a:gd name="T3" fmla="*/ 2147483647 h 379"/>
              <a:gd name="T4" fmla="*/ 2147483647 w 245"/>
              <a:gd name="T5" fmla="*/ 2147483647 h 379"/>
              <a:gd name="T6" fmla="*/ 0 w 245"/>
              <a:gd name="T7" fmla="*/ 0 h 379"/>
              <a:gd name="T8" fmla="*/ 0 60000 65536"/>
              <a:gd name="T9" fmla="*/ 0 60000 65536"/>
              <a:gd name="T10" fmla="*/ 0 60000 65536"/>
              <a:gd name="T11" fmla="*/ 0 60000 65536"/>
              <a:gd name="T12" fmla="*/ 0 w 245"/>
              <a:gd name="T13" fmla="*/ 0 h 379"/>
              <a:gd name="T14" fmla="*/ 245 w 245"/>
              <a:gd name="T15" fmla="*/ 379 h 379"/>
            </a:gdLst>
            <a:ahLst/>
            <a:cxnLst>
              <a:cxn ang="T8">
                <a:pos x="T0" y="T1"/>
              </a:cxn>
              <a:cxn ang="T9">
                <a:pos x="T2" y="T3"/>
              </a:cxn>
              <a:cxn ang="T10">
                <a:pos x="T4" y="T5"/>
              </a:cxn>
              <a:cxn ang="T11">
                <a:pos x="T6" y="T7"/>
              </a:cxn>
            </a:cxnLst>
            <a:rect l="T12" t="T13" r="T14" b="T15"/>
            <a:pathLst>
              <a:path w="245" h="379">
                <a:moveTo>
                  <a:pt x="244" y="378"/>
                </a:moveTo>
                <a:lnTo>
                  <a:pt x="90" y="252"/>
                </a:lnTo>
                <a:lnTo>
                  <a:pt x="42" y="180"/>
                </a:lnTo>
                <a:lnTo>
                  <a:pt x="0" y="0"/>
                </a:lnTo>
              </a:path>
            </a:pathLst>
          </a:custGeom>
          <a:noFill/>
          <a:ln w="25400" cap="rnd">
            <a:solidFill>
              <a:srgbClr val="FF0000"/>
            </a:solidFill>
            <a:round/>
            <a:headEnd type="none" w="sm" len="sm"/>
            <a:tailEnd type="none" w="sm" len="sm"/>
          </a:ln>
        </p:spPr>
        <p:txBody>
          <a:bodyPr/>
          <a:lstStyle/>
          <a:p>
            <a:pPr algn="ctr" eaLnBrk="0" hangingPunct="0"/>
            <a:endParaRPr lang="en-US"/>
          </a:p>
        </p:txBody>
      </p:sp>
      <p:sp>
        <p:nvSpPr>
          <p:cNvPr id="1655882"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3"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4"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p:spPr>
        <p:txBody>
          <a:bodyPr wrap="none" anchor="ctr"/>
          <a:lstStyle/>
          <a:p>
            <a:pPr algn="ctr" eaLnBrk="0" hangingPunct="0"/>
            <a:endParaRPr lang="en-US"/>
          </a:p>
        </p:txBody>
      </p:sp>
      <p:sp>
        <p:nvSpPr>
          <p:cNvPr id="1655885"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Polarized Source</a:t>
            </a:r>
          </a:p>
        </p:txBody>
      </p:sp>
      <p:sp>
        <p:nvSpPr>
          <p:cNvPr id="1655886"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p:spPr>
        <p:txBody>
          <a:bodyPr wrap="none" lIns="92075" tIns="46038" rIns="92075" bIns="46038">
            <a:spAutoFit/>
          </a:bodyPr>
          <a:lstStyle/>
          <a:p>
            <a:pPr eaLnBrk="0" hangingPunct="0"/>
            <a:r>
              <a:rPr lang="en-US" sz="1400">
                <a:solidFill>
                  <a:schemeClr val="tx1"/>
                </a:solidFill>
                <a:latin typeface="Arial" charset="0"/>
              </a:rPr>
              <a:t>Spin Rotators</a:t>
            </a:r>
          </a:p>
        </p:txBody>
      </p:sp>
      <p:grpSp>
        <p:nvGrpSpPr>
          <p:cNvPr id="14" name="Group 97"/>
          <p:cNvGrpSpPr>
            <a:grpSpLocks/>
          </p:cNvGrpSpPr>
          <p:nvPr/>
        </p:nvGrpSpPr>
        <p:grpSpPr bwMode="auto">
          <a:xfrm>
            <a:off x="3879850" y="4748213"/>
            <a:ext cx="225425" cy="123825"/>
            <a:chOff x="2444" y="2991"/>
            <a:chExt cx="142" cy="78"/>
          </a:xfrm>
        </p:grpSpPr>
        <p:sp>
          <p:nvSpPr>
            <p:cNvPr id="165598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85" name="Freeform 99"/>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888"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p:spPr>
        <p:txBody>
          <a:bodyPr/>
          <a:lstStyle/>
          <a:p>
            <a:endParaRPr lang="en-US"/>
          </a:p>
        </p:txBody>
      </p:sp>
      <p:sp>
        <p:nvSpPr>
          <p:cNvPr id="1655889"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890"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891"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p:spPr>
        <p:txBody>
          <a:bodyPr/>
          <a:lstStyle/>
          <a:p>
            <a:endParaRPr lang="en-US"/>
          </a:p>
        </p:txBody>
      </p:sp>
      <p:grpSp>
        <p:nvGrpSpPr>
          <p:cNvPr id="15" name="Group 104"/>
          <p:cNvGrpSpPr>
            <a:grpSpLocks/>
          </p:cNvGrpSpPr>
          <p:nvPr/>
        </p:nvGrpSpPr>
        <p:grpSpPr bwMode="auto">
          <a:xfrm>
            <a:off x="4419600" y="5332413"/>
            <a:ext cx="155575" cy="153987"/>
            <a:chOff x="2834" y="3316"/>
            <a:chExt cx="98" cy="97"/>
          </a:xfrm>
        </p:grpSpPr>
        <p:sp>
          <p:nvSpPr>
            <p:cNvPr id="1655979"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80"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81"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82"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p:spPr>
          <p:txBody>
            <a:bodyPr/>
            <a:lstStyle/>
            <a:p>
              <a:endParaRPr lang="en-US"/>
            </a:p>
          </p:txBody>
        </p:sp>
        <p:sp>
          <p:nvSpPr>
            <p:cNvPr id="1655983"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p:spPr>
          <p:txBody>
            <a:bodyPr/>
            <a:lstStyle/>
            <a:p>
              <a:endParaRPr lang="en-US"/>
            </a:p>
          </p:txBody>
        </p:sp>
      </p:grpSp>
      <p:grpSp>
        <p:nvGrpSpPr>
          <p:cNvPr id="16" name="Group 110"/>
          <p:cNvGrpSpPr>
            <a:grpSpLocks/>
          </p:cNvGrpSpPr>
          <p:nvPr/>
        </p:nvGrpSpPr>
        <p:grpSpPr bwMode="auto">
          <a:xfrm>
            <a:off x="2808288" y="5033963"/>
            <a:ext cx="153987" cy="174625"/>
            <a:chOff x="1769" y="3171"/>
            <a:chExt cx="97" cy="110"/>
          </a:xfrm>
        </p:grpSpPr>
        <p:sp>
          <p:nvSpPr>
            <p:cNvPr id="1655974"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75"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p:spPr>
          <p:txBody>
            <a:bodyPr/>
            <a:lstStyle/>
            <a:p>
              <a:endParaRPr lang="en-US"/>
            </a:p>
          </p:txBody>
        </p:sp>
        <p:sp>
          <p:nvSpPr>
            <p:cNvPr id="1655976"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p:spPr>
          <p:txBody>
            <a:bodyPr/>
            <a:lstStyle/>
            <a:p>
              <a:endParaRPr lang="en-US"/>
            </a:p>
          </p:txBody>
        </p:sp>
        <p:sp>
          <p:nvSpPr>
            <p:cNvPr id="1655977"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p:spPr>
          <p:txBody>
            <a:bodyPr/>
            <a:lstStyle/>
            <a:p>
              <a:endParaRPr lang="en-US"/>
            </a:p>
          </p:txBody>
        </p:sp>
        <p:sp>
          <p:nvSpPr>
            <p:cNvPr id="1655978"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p:spPr>
          <p:txBody>
            <a:bodyPr/>
            <a:lstStyle/>
            <a:p>
              <a:endParaRPr lang="en-US"/>
            </a:p>
          </p:txBody>
        </p:sp>
      </p:grpSp>
      <p:grpSp>
        <p:nvGrpSpPr>
          <p:cNvPr id="17" name="Group 116"/>
          <p:cNvGrpSpPr>
            <a:grpSpLocks/>
          </p:cNvGrpSpPr>
          <p:nvPr/>
        </p:nvGrpSpPr>
        <p:grpSpPr bwMode="auto">
          <a:xfrm>
            <a:off x="4495800" y="2276475"/>
            <a:ext cx="144463" cy="188913"/>
            <a:chOff x="2832" y="1434"/>
            <a:chExt cx="91" cy="119"/>
          </a:xfrm>
        </p:grpSpPr>
        <p:sp>
          <p:nvSpPr>
            <p:cNvPr id="1655969"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70"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1"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2"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73"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p:spPr>
          <p:txBody>
            <a:bodyPr/>
            <a:lstStyle/>
            <a:p>
              <a:endParaRPr lang="en-US"/>
            </a:p>
          </p:txBody>
        </p:sp>
      </p:grpSp>
      <p:grpSp>
        <p:nvGrpSpPr>
          <p:cNvPr id="18" name="Group 122"/>
          <p:cNvGrpSpPr>
            <a:grpSpLocks/>
          </p:cNvGrpSpPr>
          <p:nvPr/>
        </p:nvGrpSpPr>
        <p:grpSpPr bwMode="auto">
          <a:xfrm>
            <a:off x="4397375" y="2151063"/>
            <a:ext cx="152400" cy="188912"/>
            <a:chOff x="2770" y="1355"/>
            <a:chExt cx="96" cy="119"/>
          </a:xfrm>
        </p:grpSpPr>
        <p:sp>
          <p:nvSpPr>
            <p:cNvPr id="1655964"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65"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6"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7"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p:spPr>
          <p:txBody>
            <a:bodyPr/>
            <a:lstStyle/>
            <a:p>
              <a:endParaRPr lang="en-US"/>
            </a:p>
          </p:txBody>
        </p:sp>
        <p:sp>
          <p:nvSpPr>
            <p:cNvPr id="1655968"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p:spPr>
          <p:txBody>
            <a:bodyPr/>
            <a:lstStyle/>
            <a:p>
              <a:endParaRPr lang="en-US"/>
            </a:p>
          </p:txBody>
        </p:sp>
      </p:grpSp>
      <p:sp>
        <p:nvSpPr>
          <p:cNvPr id="1655896"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200 MeV Polarimeter</a:t>
            </a:r>
          </a:p>
        </p:txBody>
      </p:sp>
      <p:sp>
        <p:nvSpPr>
          <p:cNvPr id="1655897"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AGS Internal Polarimeter</a:t>
            </a:r>
          </a:p>
        </p:txBody>
      </p:sp>
      <p:sp>
        <p:nvSpPr>
          <p:cNvPr id="1655898"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p:spPr>
        <p:txBody>
          <a:bodyPr wrap="none" anchor="ctr"/>
          <a:lstStyle/>
          <a:p>
            <a:pPr algn="ctr" eaLnBrk="0" hangingPunct="0"/>
            <a:endParaRPr lang="en-US"/>
          </a:p>
        </p:txBody>
      </p:sp>
      <p:sp>
        <p:nvSpPr>
          <p:cNvPr id="1655899"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Rf Dipole</a:t>
            </a:r>
          </a:p>
        </p:txBody>
      </p:sp>
      <p:sp>
        <p:nvSpPr>
          <p:cNvPr id="1655900"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901"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p:spPr>
        <p:txBody>
          <a:bodyPr/>
          <a:lstStyle/>
          <a:p>
            <a:endParaRPr lang="en-US"/>
          </a:p>
        </p:txBody>
      </p:sp>
      <p:sp>
        <p:nvSpPr>
          <p:cNvPr id="1655902"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p:spPr>
        <p:txBody>
          <a:bodyPr/>
          <a:lstStyle/>
          <a:p>
            <a:endParaRPr lang="en-US"/>
          </a:p>
        </p:txBody>
      </p:sp>
      <p:sp>
        <p:nvSpPr>
          <p:cNvPr id="1655903"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p:spPr>
        <p:txBody>
          <a:bodyPr lIns="0" tIns="0" rIns="0" bIns="0" anchor="ctr" anchorCtr="1">
            <a:spAutoFit/>
          </a:bodyPr>
          <a:lstStyle/>
          <a:p>
            <a:pPr eaLnBrk="0" hangingPunct="0"/>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9" name="Group 136"/>
          <p:cNvGrpSpPr>
            <a:grpSpLocks/>
          </p:cNvGrpSpPr>
          <p:nvPr/>
        </p:nvGrpSpPr>
        <p:grpSpPr bwMode="auto">
          <a:xfrm>
            <a:off x="6216650" y="2465388"/>
            <a:ext cx="139700" cy="223837"/>
            <a:chOff x="3916" y="1553"/>
            <a:chExt cx="88" cy="141"/>
          </a:xfrm>
        </p:grpSpPr>
        <p:sp>
          <p:nvSpPr>
            <p:cNvPr id="1655957"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grpSp>
          <p:nvGrpSpPr>
            <p:cNvPr id="20" name="Group 138"/>
            <p:cNvGrpSpPr>
              <a:grpSpLocks/>
            </p:cNvGrpSpPr>
            <p:nvPr/>
          </p:nvGrpSpPr>
          <p:grpSpPr bwMode="auto">
            <a:xfrm>
              <a:off x="3916" y="1658"/>
              <a:ext cx="40" cy="36"/>
              <a:chOff x="3916" y="1658"/>
              <a:chExt cx="40" cy="36"/>
            </a:xfrm>
          </p:grpSpPr>
          <p:sp>
            <p:nvSpPr>
              <p:cNvPr id="1655962"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p:spPr>
            <p:txBody>
              <a:bodyPr/>
              <a:lstStyle/>
              <a:p>
                <a:endParaRPr lang="en-US"/>
              </a:p>
            </p:txBody>
          </p:sp>
          <p:sp>
            <p:nvSpPr>
              <p:cNvPr id="1655963"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p:spPr>
            <p:txBody>
              <a:bodyPr/>
              <a:lstStyle/>
              <a:p>
                <a:endParaRPr lang="en-US"/>
              </a:p>
            </p:txBody>
          </p:sp>
        </p:grpSp>
        <p:grpSp>
          <p:nvGrpSpPr>
            <p:cNvPr id="21" name="Group 141"/>
            <p:cNvGrpSpPr>
              <a:grpSpLocks/>
            </p:cNvGrpSpPr>
            <p:nvPr/>
          </p:nvGrpSpPr>
          <p:grpSpPr bwMode="auto">
            <a:xfrm>
              <a:off x="3964" y="1553"/>
              <a:ext cx="40" cy="36"/>
              <a:chOff x="3964" y="1553"/>
              <a:chExt cx="40" cy="36"/>
            </a:xfrm>
          </p:grpSpPr>
          <p:sp>
            <p:nvSpPr>
              <p:cNvPr id="1655960"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p:spPr>
            <p:txBody>
              <a:bodyPr/>
              <a:lstStyle/>
              <a:p>
                <a:endParaRPr lang="en-US"/>
              </a:p>
            </p:txBody>
          </p:sp>
          <p:sp>
            <p:nvSpPr>
              <p:cNvPr id="1655961"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p:spPr>
            <p:txBody>
              <a:bodyPr/>
              <a:lstStyle/>
              <a:p>
                <a:endParaRPr lang="en-US"/>
              </a:p>
            </p:txBody>
          </p:sp>
        </p:grpSp>
      </p:grpSp>
      <p:grpSp>
        <p:nvGrpSpPr>
          <p:cNvPr id="22" name="Group 144"/>
          <p:cNvGrpSpPr>
            <a:grpSpLocks/>
          </p:cNvGrpSpPr>
          <p:nvPr/>
        </p:nvGrpSpPr>
        <p:grpSpPr bwMode="auto">
          <a:xfrm>
            <a:off x="2438400" y="1600200"/>
            <a:ext cx="2971800" cy="609600"/>
            <a:chOff x="1536" y="1008"/>
            <a:chExt cx="1872" cy="384"/>
          </a:xfrm>
        </p:grpSpPr>
        <p:sp>
          <p:nvSpPr>
            <p:cNvPr id="1655955"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p:spPr>
          <p:txBody>
            <a:bodyPr/>
            <a:lstStyle/>
            <a:p>
              <a:endParaRPr lang="en-US"/>
            </a:p>
          </p:txBody>
        </p:sp>
        <p:sp>
          <p:nvSpPr>
            <p:cNvPr id="1655956"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p:spPr>
          <p:txBody>
            <a:bodyPr lIns="0" tIns="0" rIns="0" bIns="0">
              <a:spAutoFit/>
            </a:bodyPr>
            <a:lstStyle/>
            <a:p>
              <a:pPr eaLnBrk="0" hangingPunct="0"/>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655906"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p:spPr>
        <p:txBody>
          <a:bodyPr/>
          <a:lstStyle/>
          <a:p>
            <a:endParaRPr lang="en-US"/>
          </a:p>
        </p:txBody>
      </p:sp>
      <p:sp>
        <p:nvSpPr>
          <p:cNvPr id="1655907" name="Rectangle 148"/>
          <p:cNvSpPr>
            <a:spLocks noChangeArrowheads="1"/>
          </p:cNvSpPr>
          <p:nvPr/>
        </p:nvSpPr>
        <p:spPr bwMode="auto">
          <a:xfrm>
            <a:off x="1892300" y="3200400"/>
            <a:ext cx="881063" cy="366713"/>
          </a:xfrm>
          <a:prstGeom prst="rect">
            <a:avLst/>
          </a:prstGeom>
          <a:noFill/>
          <a:ln w="9525">
            <a:noFill/>
            <a:miter lim="800000"/>
            <a:headEnd/>
            <a:tailEnd/>
          </a:ln>
        </p:spPr>
        <p:txBody>
          <a:bodyPr wrap="none" lIns="92075" tIns="46038" rIns="92075" bIns="46038">
            <a:spAutoFit/>
          </a:bodyPr>
          <a:lstStyle/>
          <a:p>
            <a:r>
              <a:rPr lang="en-US" sz="1800" b="1">
                <a:solidFill>
                  <a:srgbClr val="FFFFCC"/>
                </a:solidFill>
                <a:latin typeface="Arial" charset="0"/>
              </a:rPr>
              <a:t>P</a:t>
            </a:r>
            <a:r>
              <a:rPr lang="en-US" sz="1400" b="1">
                <a:solidFill>
                  <a:srgbClr val="FFFFCC"/>
                </a:solidFill>
                <a:latin typeface="Arial" charset="0"/>
              </a:rPr>
              <a:t>HENIX</a:t>
            </a:r>
          </a:p>
        </p:txBody>
      </p:sp>
      <p:sp>
        <p:nvSpPr>
          <p:cNvPr id="1655909" name="Rectangle 150"/>
          <p:cNvSpPr>
            <a:spLocks noChangeArrowheads="1"/>
          </p:cNvSpPr>
          <p:nvPr/>
        </p:nvSpPr>
        <p:spPr bwMode="auto">
          <a:xfrm>
            <a:off x="6324600" y="2209800"/>
            <a:ext cx="1803400" cy="366713"/>
          </a:xfrm>
          <a:prstGeom prst="rect">
            <a:avLst/>
          </a:prstGeom>
          <a:noFill/>
          <a:ln w="9525">
            <a:noFill/>
            <a:miter lim="800000"/>
            <a:headEnd/>
            <a:tailEnd/>
          </a:ln>
        </p:spPr>
        <p:txBody>
          <a:bodyPr wrap="none" lIns="92075" tIns="46038" rIns="92075" bIns="46038">
            <a:spAutoFit/>
          </a:bodyPr>
          <a:lstStyle/>
          <a:p>
            <a:r>
              <a:rPr lang="en-US" sz="1800" b="1" dirty="0">
                <a:solidFill>
                  <a:srgbClr val="FFFFCC"/>
                </a:solidFill>
                <a:latin typeface="Arial" charset="0"/>
              </a:rPr>
              <a:t>B</a:t>
            </a:r>
            <a:r>
              <a:rPr lang="en-US" sz="1400" b="1" dirty="0">
                <a:solidFill>
                  <a:srgbClr val="FFFFCC"/>
                </a:solidFill>
                <a:latin typeface="Arial" charset="0"/>
              </a:rPr>
              <a:t>RAHMS &amp; PP2PP</a:t>
            </a:r>
          </a:p>
        </p:txBody>
      </p:sp>
      <p:sp>
        <p:nvSpPr>
          <p:cNvPr id="1655910" name="Rectangle 151"/>
          <p:cNvSpPr>
            <a:spLocks noChangeArrowheads="1"/>
          </p:cNvSpPr>
          <p:nvPr/>
        </p:nvSpPr>
        <p:spPr bwMode="auto">
          <a:xfrm>
            <a:off x="3873500" y="3429000"/>
            <a:ext cx="701675" cy="366713"/>
          </a:xfrm>
          <a:prstGeom prst="rect">
            <a:avLst/>
          </a:prstGeom>
          <a:noFill/>
          <a:ln w="9525">
            <a:noFill/>
            <a:miter lim="800000"/>
            <a:headEnd/>
            <a:tailEnd/>
          </a:ln>
        </p:spPr>
        <p:txBody>
          <a:bodyPr wrap="none" lIns="92075" tIns="46038" rIns="92075" bIns="46038">
            <a:spAutoFit/>
          </a:bodyPr>
          <a:lstStyle/>
          <a:p>
            <a:r>
              <a:rPr lang="en-US" sz="1800" b="1">
                <a:solidFill>
                  <a:srgbClr val="FFFFCC"/>
                </a:solidFill>
                <a:latin typeface="Arial" charset="0"/>
              </a:rPr>
              <a:t>S</a:t>
            </a:r>
            <a:r>
              <a:rPr lang="en-US" sz="1400" b="1">
                <a:solidFill>
                  <a:srgbClr val="FFFFCC"/>
                </a:solidFill>
                <a:latin typeface="Arial" charset="0"/>
              </a:rPr>
              <a:t>TAR</a:t>
            </a:r>
          </a:p>
        </p:txBody>
      </p:sp>
      <p:sp>
        <p:nvSpPr>
          <p:cNvPr id="1655911"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p:spPr>
        <p:txBody>
          <a:bodyPr/>
          <a:lstStyle/>
          <a:p>
            <a:endParaRPr lang="en-US"/>
          </a:p>
        </p:txBody>
      </p:sp>
      <p:sp>
        <p:nvSpPr>
          <p:cNvPr id="1655912"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p:spPr>
        <p:txBody>
          <a:bodyPr/>
          <a:lstStyle/>
          <a:p>
            <a:endParaRPr lang="en-US"/>
          </a:p>
        </p:txBody>
      </p:sp>
      <p:sp>
        <p:nvSpPr>
          <p:cNvPr id="1655913"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p:spPr>
        <p:txBody>
          <a:bodyPr/>
          <a:lstStyle/>
          <a:p>
            <a:endParaRPr lang="en-US"/>
          </a:p>
        </p:txBody>
      </p:sp>
      <p:sp>
        <p:nvSpPr>
          <p:cNvPr id="1655914"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p:spPr>
        <p:txBody>
          <a:bodyPr/>
          <a:lstStyle/>
          <a:p>
            <a:endParaRPr lang="en-US"/>
          </a:p>
        </p:txBody>
      </p:sp>
      <p:sp>
        <p:nvSpPr>
          <p:cNvPr id="1655915"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p:spPr>
        <p:txBody>
          <a:bodyPr/>
          <a:lstStyle/>
          <a:p>
            <a:endParaRPr lang="en-US"/>
          </a:p>
        </p:txBody>
      </p:sp>
      <p:sp>
        <p:nvSpPr>
          <p:cNvPr id="1655916"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p:spPr>
        <p:txBody>
          <a:bodyPr/>
          <a:lstStyle/>
          <a:p>
            <a:endParaRPr lang="en-US"/>
          </a:p>
        </p:txBody>
      </p:sp>
      <p:sp>
        <p:nvSpPr>
          <p:cNvPr id="1655917"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p:spPr>
        <p:txBody>
          <a:bodyPr/>
          <a:lstStyle/>
          <a:p>
            <a:endParaRPr lang="en-US"/>
          </a:p>
        </p:txBody>
      </p:sp>
      <p:sp>
        <p:nvSpPr>
          <p:cNvPr id="1655918"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AGS pC Polarimeter</a:t>
            </a:r>
          </a:p>
        </p:txBody>
      </p:sp>
      <p:grpSp>
        <p:nvGrpSpPr>
          <p:cNvPr id="23" name="Group 160"/>
          <p:cNvGrpSpPr>
            <a:grpSpLocks/>
          </p:cNvGrpSpPr>
          <p:nvPr/>
        </p:nvGrpSpPr>
        <p:grpSpPr bwMode="auto">
          <a:xfrm>
            <a:off x="3432175" y="4752975"/>
            <a:ext cx="225425" cy="123825"/>
            <a:chOff x="2444" y="2991"/>
            <a:chExt cx="142" cy="78"/>
          </a:xfrm>
        </p:grpSpPr>
        <p:sp>
          <p:nvSpPr>
            <p:cNvPr id="1655953"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54" name="Freeform 162"/>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grpSp>
        <p:nvGrpSpPr>
          <p:cNvPr id="24" name="Group 163"/>
          <p:cNvGrpSpPr>
            <a:grpSpLocks/>
          </p:cNvGrpSpPr>
          <p:nvPr/>
        </p:nvGrpSpPr>
        <p:grpSpPr bwMode="auto">
          <a:xfrm>
            <a:off x="4191000" y="5410200"/>
            <a:ext cx="155575" cy="153988"/>
            <a:chOff x="2834" y="3316"/>
            <a:chExt cx="98" cy="97"/>
          </a:xfrm>
        </p:grpSpPr>
        <p:sp>
          <p:nvSpPr>
            <p:cNvPr id="1655948"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p:spPr>
          <p:txBody>
            <a:bodyPr wrap="none" anchor="ctr"/>
            <a:lstStyle/>
            <a:p>
              <a:pPr algn="ctr" eaLnBrk="0" hangingPunct="0"/>
              <a:endParaRPr lang="en-US"/>
            </a:p>
          </p:txBody>
        </p:sp>
        <p:sp>
          <p:nvSpPr>
            <p:cNvPr id="1655949"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50"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p:spPr>
          <p:txBody>
            <a:bodyPr/>
            <a:lstStyle/>
            <a:p>
              <a:endParaRPr lang="en-US"/>
            </a:p>
          </p:txBody>
        </p:sp>
        <p:sp>
          <p:nvSpPr>
            <p:cNvPr id="1655951"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p:spPr>
          <p:txBody>
            <a:bodyPr/>
            <a:lstStyle/>
            <a:p>
              <a:endParaRPr lang="en-US"/>
            </a:p>
          </p:txBody>
        </p:sp>
        <p:sp>
          <p:nvSpPr>
            <p:cNvPr id="1655952"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p:spPr>
          <p:txBody>
            <a:bodyPr/>
            <a:lstStyle/>
            <a:p>
              <a:endParaRPr lang="en-US"/>
            </a:p>
          </p:txBody>
        </p:sp>
      </p:grpSp>
      <p:sp>
        <p:nvSpPr>
          <p:cNvPr id="1655921"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p:spPr>
        <p:txBody>
          <a:bodyPr/>
          <a:lstStyle/>
          <a:p>
            <a:endParaRPr lang="en-US"/>
          </a:p>
        </p:txBody>
      </p:sp>
      <p:grpSp>
        <p:nvGrpSpPr>
          <p:cNvPr id="25" name="Group 170"/>
          <p:cNvGrpSpPr>
            <a:grpSpLocks/>
          </p:cNvGrpSpPr>
          <p:nvPr/>
        </p:nvGrpSpPr>
        <p:grpSpPr bwMode="auto">
          <a:xfrm>
            <a:off x="4575175" y="5057775"/>
            <a:ext cx="225425" cy="123825"/>
            <a:chOff x="2444" y="2991"/>
            <a:chExt cx="142" cy="78"/>
          </a:xfrm>
        </p:grpSpPr>
        <p:sp>
          <p:nvSpPr>
            <p:cNvPr id="1655946"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p:spPr>
          <p:txBody>
            <a:bodyPr wrap="none" anchor="ctr"/>
            <a:lstStyle/>
            <a:p>
              <a:pPr algn="ctr" eaLnBrk="0" hangingPunct="0"/>
              <a:endParaRPr lang="en-US"/>
            </a:p>
          </p:txBody>
        </p:sp>
        <p:sp>
          <p:nvSpPr>
            <p:cNvPr id="1655947" name="Freeform 172"/>
            <p:cNvSpPr>
              <a:spLocks/>
            </p:cNvSpPr>
            <p:nvPr/>
          </p:nvSpPr>
          <p:spPr bwMode="auto">
            <a:xfrm>
              <a:off x="2476" y="2995"/>
              <a:ext cx="83" cy="63"/>
            </a:xfrm>
            <a:custGeom>
              <a:avLst/>
              <a:gdLst>
                <a:gd name="T0" fmla="*/ 1 w 83"/>
                <a:gd name="T1" fmla="*/ 48 h 63"/>
                <a:gd name="T2" fmla="*/ 3 w 83"/>
                <a:gd name="T3" fmla="*/ 37 h 63"/>
                <a:gd name="T4" fmla="*/ 7 w 83"/>
                <a:gd name="T5" fmla="*/ 27 h 63"/>
                <a:gd name="T6" fmla="*/ 11 w 83"/>
                <a:gd name="T7" fmla="*/ 18 h 63"/>
                <a:gd name="T8" fmla="*/ 15 w 83"/>
                <a:gd name="T9" fmla="*/ 12 h 63"/>
                <a:gd name="T10" fmla="*/ 17 w 83"/>
                <a:gd name="T11" fmla="*/ 9 h 63"/>
                <a:gd name="T12" fmla="*/ 20 w 83"/>
                <a:gd name="T13" fmla="*/ 6 h 63"/>
                <a:gd name="T14" fmla="*/ 23 w 83"/>
                <a:gd name="T15" fmla="*/ 4 h 63"/>
                <a:gd name="T16" fmla="*/ 26 w 83"/>
                <a:gd name="T17" fmla="*/ 2 h 63"/>
                <a:gd name="T18" fmla="*/ 29 w 83"/>
                <a:gd name="T19" fmla="*/ 1 h 63"/>
                <a:gd name="T20" fmla="*/ 31 w 83"/>
                <a:gd name="T21" fmla="*/ 0 h 63"/>
                <a:gd name="T22" fmla="*/ 35 w 83"/>
                <a:gd name="T23" fmla="*/ 0 h 63"/>
                <a:gd name="T24" fmla="*/ 52 w 83"/>
                <a:gd name="T25" fmla="*/ 2 h 63"/>
                <a:gd name="T26" fmla="*/ 56 w 83"/>
                <a:gd name="T27" fmla="*/ 3 h 63"/>
                <a:gd name="T28" fmla="*/ 60 w 83"/>
                <a:gd name="T29" fmla="*/ 5 h 63"/>
                <a:gd name="T30" fmla="*/ 63 w 83"/>
                <a:gd name="T31" fmla="*/ 8 h 63"/>
                <a:gd name="T32" fmla="*/ 66 w 83"/>
                <a:gd name="T33" fmla="*/ 13 h 63"/>
                <a:gd name="T34" fmla="*/ 69 w 83"/>
                <a:gd name="T35" fmla="*/ 18 h 63"/>
                <a:gd name="T36" fmla="*/ 71 w 83"/>
                <a:gd name="T37" fmla="*/ 24 h 63"/>
                <a:gd name="T38" fmla="*/ 73 w 83"/>
                <a:gd name="T39" fmla="*/ 31 h 63"/>
                <a:gd name="T40" fmla="*/ 74 w 83"/>
                <a:gd name="T41" fmla="*/ 38 h 63"/>
                <a:gd name="T42" fmla="*/ 66 w 83"/>
                <a:gd name="T43" fmla="*/ 62 h 63"/>
                <a:gd name="T44" fmla="*/ 58 w 83"/>
                <a:gd name="T45" fmla="*/ 36 h 63"/>
                <a:gd name="T46" fmla="*/ 56 w 83"/>
                <a:gd name="T47" fmla="*/ 25 h 63"/>
                <a:gd name="T48" fmla="*/ 54 w 83"/>
                <a:gd name="T49" fmla="*/ 18 h 63"/>
                <a:gd name="T50" fmla="*/ 52 w 83"/>
                <a:gd name="T51" fmla="*/ 14 h 63"/>
                <a:gd name="T52" fmla="*/ 50 w 83"/>
                <a:gd name="T53" fmla="*/ 10 h 63"/>
                <a:gd name="T54" fmla="*/ 48 w 83"/>
                <a:gd name="T55" fmla="*/ 7 h 63"/>
                <a:gd name="T56" fmla="*/ 45 w 83"/>
                <a:gd name="T57" fmla="*/ 4 h 63"/>
                <a:gd name="T58" fmla="*/ 42 w 83"/>
                <a:gd name="T59" fmla="*/ 4 h 63"/>
                <a:gd name="T60" fmla="*/ 37 w 83"/>
                <a:gd name="T61" fmla="*/ 8 h 63"/>
                <a:gd name="T62" fmla="*/ 32 w 83"/>
                <a:gd name="T63" fmla="*/ 13 h 63"/>
                <a:gd name="T64" fmla="*/ 28 w 83"/>
                <a:gd name="T65" fmla="*/ 19 h 63"/>
                <a:gd name="T66" fmla="*/ 24 w 83"/>
                <a:gd name="T67" fmla="*/ 26 h 63"/>
                <a:gd name="T68" fmla="*/ 21 w 83"/>
                <a:gd name="T69" fmla="*/ 33 h 63"/>
                <a:gd name="T70" fmla="*/ 19 w 83"/>
                <a:gd name="T71" fmla="*/ 42 h 63"/>
                <a:gd name="T72" fmla="*/ 17 w 83"/>
                <a:gd name="T73" fmla="*/ 51 h 63"/>
                <a:gd name="T74" fmla="*/ 0 w 83"/>
                <a:gd name="T75" fmla="*/ 54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63"/>
                <a:gd name="T116" fmla="*/ 83 w 83"/>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a:solidFill>
                <a:schemeClr val="tx1"/>
              </a:solidFill>
              <a:round/>
              <a:headEnd type="none" w="sm" len="sm"/>
              <a:tailEnd type="none" w="sm" len="sm"/>
            </a:ln>
          </p:spPr>
          <p:txBody>
            <a:bodyPr/>
            <a:lstStyle/>
            <a:p>
              <a:pPr algn="ctr" eaLnBrk="0" hangingPunct="0"/>
              <a:endParaRPr lang="en-US"/>
            </a:p>
          </p:txBody>
        </p:sp>
      </p:grpSp>
      <p:sp>
        <p:nvSpPr>
          <p:cNvPr id="1655923"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Partial Snake</a:t>
            </a:r>
          </a:p>
        </p:txBody>
      </p:sp>
      <p:sp>
        <p:nvSpPr>
          <p:cNvPr id="1655924"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Siberian Snakes</a:t>
            </a:r>
          </a:p>
        </p:txBody>
      </p:sp>
      <p:sp>
        <p:nvSpPr>
          <p:cNvPr id="1655925"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Siberian Snakes</a:t>
            </a:r>
          </a:p>
        </p:txBody>
      </p:sp>
      <p:grpSp>
        <p:nvGrpSpPr>
          <p:cNvPr id="26" name="Group 176"/>
          <p:cNvGrpSpPr>
            <a:grpSpLocks/>
          </p:cNvGrpSpPr>
          <p:nvPr/>
        </p:nvGrpSpPr>
        <p:grpSpPr bwMode="auto">
          <a:xfrm>
            <a:off x="4765675" y="4267200"/>
            <a:ext cx="1120775" cy="762000"/>
            <a:chOff x="3002" y="2688"/>
            <a:chExt cx="706" cy="480"/>
          </a:xfrm>
        </p:grpSpPr>
        <p:sp>
          <p:nvSpPr>
            <p:cNvPr id="1655944"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p:spPr>
          <p:txBody>
            <a:bodyPr wrap="none" lIns="92075" tIns="46038" rIns="92075" bIns="46038">
              <a:spAutoFit/>
            </a:bodyPr>
            <a:lstStyle/>
            <a:p>
              <a:pPr eaLnBrk="0" hangingPunct="0"/>
              <a:r>
                <a:rPr lang="en-US" sz="1200">
                  <a:solidFill>
                    <a:schemeClr val="tx1"/>
                  </a:solidFill>
                  <a:latin typeface="Arial" charset="0"/>
                </a:rPr>
                <a:t>Helical Partial</a:t>
              </a:r>
            </a:p>
            <a:p>
              <a:pPr eaLnBrk="0" hangingPunct="0"/>
              <a:r>
                <a:rPr lang="en-US" sz="1200">
                  <a:solidFill>
                    <a:schemeClr val="tx1"/>
                  </a:solidFill>
                  <a:latin typeface="Arial" charset="0"/>
                </a:rPr>
                <a:t>  Snake</a:t>
              </a:r>
            </a:p>
          </p:txBody>
        </p:sp>
        <p:sp>
          <p:nvSpPr>
            <p:cNvPr id="1655945"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p:spPr>
          <p:txBody>
            <a:bodyPr/>
            <a:lstStyle/>
            <a:p>
              <a:endParaRPr lang="en-US"/>
            </a:p>
          </p:txBody>
        </p:sp>
      </p:grpSp>
      <p:grpSp>
        <p:nvGrpSpPr>
          <p:cNvPr id="27" name="Group 179"/>
          <p:cNvGrpSpPr>
            <a:grpSpLocks/>
          </p:cNvGrpSpPr>
          <p:nvPr/>
        </p:nvGrpSpPr>
        <p:grpSpPr bwMode="auto">
          <a:xfrm>
            <a:off x="2057400" y="4440238"/>
            <a:ext cx="1295400" cy="360362"/>
            <a:chOff x="1296" y="2797"/>
            <a:chExt cx="816" cy="227"/>
          </a:xfrm>
        </p:grpSpPr>
        <p:sp>
          <p:nvSpPr>
            <p:cNvPr id="1655942"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p:spPr>
          <p:txBody>
            <a:bodyPr lIns="92075" tIns="46038" rIns="92075" bIns="46038">
              <a:spAutoFit/>
            </a:bodyPr>
            <a:lstStyle/>
            <a:p>
              <a:pPr eaLnBrk="0" hangingPunct="0"/>
              <a:r>
                <a:rPr lang="en-US" sz="1200">
                  <a:solidFill>
                    <a:schemeClr val="tx1"/>
                  </a:solidFill>
                  <a:latin typeface="Arial" charset="0"/>
                </a:rPr>
                <a:t>Strong Snake</a:t>
              </a:r>
            </a:p>
          </p:txBody>
        </p:sp>
        <p:sp>
          <p:nvSpPr>
            <p:cNvPr id="1655943"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p:spPr>
          <p:txBody>
            <a:bodyPr/>
            <a:lstStyle/>
            <a:p>
              <a:endParaRPr lang="en-US"/>
            </a:p>
          </p:txBody>
        </p:sp>
      </p:grpSp>
      <p:sp>
        <p:nvSpPr>
          <p:cNvPr id="165592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p:spPr>
        <p:txBody>
          <a:bodyPr lIns="0" tIns="0" rIns="0" bIns="0">
            <a:spAutoFit/>
          </a:bodyPr>
          <a:lstStyle/>
          <a:p>
            <a:pPr eaLnBrk="0" hangingPunct="0"/>
            <a:r>
              <a:rPr lang="en-US" sz="1200">
                <a:solidFill>
                  <a:srgbClr val="000000"/>
                </a:solidFill>
                <a:latin typeface="Arial" charset="0"/>
              </a:rPr>
              <a:t> Spin Flipper</a:t>
            </a:r>
          </a:p>
        </p:txBody>
      </p:sp>
      <p:sp>
        <p:nvSpPr>
          <p:cNvPr id="165592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p:spPr>
        <p:txBody>
          <a:bodyPr/>
          <a:lstStyle/>
          <a:p>
            <a:endParaRPr lang="en-US"/>
          </a:p>
        </p:txBody>
      </p:sp>
      <p:sp>
        <p:nvSpPr>
          <p:cNvPr id="1422520" name="Rectangle 184"/>
          <p:cNvSpPr>
            <a:spLocks noGrp="1" noChangeArrowheads="1"/>
          </p:cNvSpPr>
          <p:nvPr>
            <p:ph type="title"/>
          </p:nvPr>
        </p:nvSpPr>
        <p:spPr/>
        <p:txBody>
          <a:bodyPr/>
          <a:lstStyle/>
          <a:p>
            <a:r>
              <a:rPr lang="en-US" dirty="0" smtClean="0"/>
              <a:t>RHIC as a polarized </a:t>
            </a:r>
            <a:r>
              <a:rPr lang="en-US" dirty="0" err="1" smtClean="0"/>
              <a:t>p+p</a:t>
            </a:r>
            <a:r>
              <a:rPr lang="en-US" dirty="0" smtClean="0"/>
              <a:t> collider</a:t>
            </a:r>
          </a:p>
        </p:txBody>
      </p:sp>
      <p:sp>
        <p:nvSpPr>
          <p:cNvPr id="165593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p:spPr>
        <p:txBody>
          <a:bodyPr/>
          <a:lstStyle/>
          <a:p>
            <a:endParaRPr lang="en-US"/>
          </a:p>
        </p:txBody>
      </p:sp>
      <p:sp>
        <p:nvSpPr>
          <p:cNvPr id="165593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p:spPr>
        <p:txBody>
          <a:bodyPr/>
          <a:lstStyle/>
          <a:p>
            <a:endParaRPr lang="en-US"/>
          </a:p>
        </p:txBody>
      </p:sp>
      <p:sp>
        <p:nvSpPr>
          <p:cNvPr id="165593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p:oleObj spid="_x0000_s384002" name="Bitmap Image" r:id="rId5" imgW="5706272" imgH="4352381" progId="PBrush">
              <p:embed/>
            </p:oleObj>
          </a:graphicData>
        </a:graphic>
      </p:graphicFrame>
      <p:pic>
        <p:nvPicPr>
          <p:cNvPr id="1422527" name="Picture 347" descr="P1010001-cropped"/>
          <p:cNvPicPr>
            <a:picLocks noChangeAspect="1" noChangeArrowheads="1"/>
          </p:cNvPicPr>
          <p:nvPr/>
        </p:nvPicPr>
        <p:blipFill>
          <a:blip r:embed="rId6"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7"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8"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9"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0"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1"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3"/>
          <p:cNvGraphicFramePr>
            <a:graphicFrameLocks noChangeAspect="1"/>
          </p:cNvGraphicFramePr>
          <p:nvPr/>
        </p:nvGraphicFramePr>
        <p:xfrm>
          <a:off x="2309813" y="152400"/>
          <a:ext cx="944562" cy="1447800"/>
        </p:xfrm>
        <a:graphic>
          <a:graphicData uri="http://schemas.openxmlformats.org/presentationml/2006/ole">
            <p:oleObj spid="_x0000_s384003" name="Photo Editor Photo" r:id="rId12" imgW="3123810" imgH="48000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2" grpId="0"/>
      <p:bldP spid="14225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6"/>
          <p:cNvSpPr>
            <a:spLocks noGrp="1"/>
          </p:cNvSpPr>
          <p:nvPr>
            <p:ph type="ftr" sz="quarter" idx="11"/>
          </p:nvPr>
        </p:nvSpPr>
        <p:spPr/>
        <p:txBody>
          <a:bodyPr/>
          <a:lstStyle/>
          <a:p>
            <a:r>
              <a:rPr lang="en-US" smtClean="0"/>
              <a:t>C. Aidala, UMich, February 13, 2012</a:t>
            </a:r>
            <a:endParaRPr lang="en-US"/>
          </a:p>
        </p:txBody>
      </p:sp>
      <p:sp>
        <p:nvSpPr>
          <p:cNvPr id="14" name="Slide Number Placeholder 7"/>
          <p:cNvSpPr>
            <a:spLocks noGrp="1"/>
          </p:cNvSpPr>
          <p:nvPr>
            <p:ph type="sldNum" sz="quarter" idx="12"/>
          </p:nvPr>
        </p:nvSpPr>
        <p:spPr/>
        <p:txBody>
          <a:bodyPr/>
          <a:lstStyle/>
          <a:p>
            <a:fld id="{BA0EEDF6-C6D5-4041-90E2-D0227888AA66}" type="slidenum">
              <a:rPr lang="en-US"/>
              <a:pPr/>
              <a:t>59</a:t>
            </a:fld>
            <a:endParaRPr lang="en-US"/>
          </a:p>
        </p:txBody>
      </p:sp>
      <p:pic>
        <p:nvPicPr>
          <p:cNvPr id="1243138" name="Picture 2" descr="Phenix_2008"/>
          <p:cNvPicPr>
            <a:picLocks noChangeAspect="1" noChangeArrowheads="1"/>
          </p:cNvPicPr>
          <p:nvPr/>
        </p:nvPicPr>
        <p:blipFill>
          <a:blip r:embed="rId4" cstate="print"/>
          <a:srcRect/>
          <a:stretch>
            <a:fillRect/>
          </a:stretch>
        </p:blipFill>
        <p:spPr bwMode="auto">
          <a:xfrm>
            <a:off x="4661821" y="867696"/>
            <a:ext cx="4359275" cy="5638800"/>
          </a:xfrm>
          <a:prstGeom prst="rect">
            <a:avLst/>
          </a:prstGeom>
          <a:noFill/>
        </p:spPr>
      </p:pic>
      <p:sp>
        <p:nvSpPr>
          <p:cNvPr id="1243139" name="Rectangle 3"/>
          <p:cNvSpPr>
            <a:spLocks noGrp="1" noChangeArrowheads="1"/>
          </p:cNvSpPr>
          <p:nvPr>
            <p:ph type="title"/>
          </p:nvPr>
        </p:nvSpPr>
        <p:spPr>
          <a:xfrm>
            <a:off x="228600" y="228600"/>
            <a:ext cx="8686800" cy="609600"/>
          </a:xfrm>
        </p:spPr>
        <p:txBody>
          <a:bodyPr>
            <a:normAutofit fontScale="90000"/>
          </a:bodyPr>
          <a:lstStyle/>
          <a:p>
            <a:r>
              <a:rPr lang="en-US" sz="4000"/>
              <a:t>PHENIX detector</a:t>
            </a:r>
          </a:p>
        </p:txBody>
      </p:sp>
      <p:sp>
        <p:nvSpPr>
          <p:cNvPr id="1243141" name="Rectangle 5"/>
          <p:cNvSpPr>
            <a:spLocks noGrp="1" noChangeArrowheads="1"/>
          </p:cNvSpPr>
          <p:nvPr>
            <p:ph type="body" sz="half" idx="1"/>
          </p:nvPr>
        </p:nvSpPr>
        <p:spPr>
          <a:xfrm>
            <a:off x="228600" y="2362200"/>
            <a:ext cx="4267200" cy="3962400"/>
          </a:xfrm>
          <a:noFill/>
          <a:ln/>
        </p:spPr>
        <p:txBody>
          <a:bodyPr/>
          <a:lstStyle/>
          <a:p>
            <a:pPr>
              <a:lnSpc>
                <a:spcPct val="80000"/>
              </a:lnSpc>
            </a:pPr>
            <a:r>
              <a:rPr lang="en-US" sz="1600" dirty="0">
                <a:solidFill>
                  <a:srgbClr val="EAEAEA"/>
                </a:solidFill>
              </a:rPr>
              <a:t>2 central spectrometers</a:t>
            </a:r>
          </a:p>
          <a:p>
            <a:pPr lvl="1">
              <a:lnSpc>
                <a:spcPct val="80000"/>
              </a:lnSpc>
            </a:pPr>
            <a:r>
              <a:rPr lang="en-US" sz="1400" dirty="0"/>
              <a:t>Track charged particles and detect electromagnetic processes </a:t>
            </a:r>
          </a:p>
          <a:p>
            <a:pPr>
              <a:lnSpc>
                <a:spcPct val="80000"/>
              </a:lnSpc>
            </a:pPr>
            <a:endParaRPr lang="en-US" sz="1400" dirty="0"/>
          </a:p>
          <a:p>
            <a:pPr>
              <a:lnSpc>
                <a:spcPct val="80000"/>
              </a:lnSpc>
            </a:pPr>
            <a:endParaRPr lang="en-US" sz="1600" dirty="0"/>
          </a:p>
          <a:p>
            <a:pPr>
              <a:lnSpc>
                <a:spcPct val="80000"/>
              </a:lnSpc>
            </a:pPr>
            <a:r>
              <a:rPr lang="en-US" sz="1600" dirty="0">
                <a:solidFill>
                  <a:srgbClr val="EAEAEA"/>
                </a:solidFill>
              </a:rPr>
              <a:t>2 forward muon spectrometers</a:t>
            </a:r>
          </a:p>
          <a:p>
            <a:pPr lvl="1">
              <a:lnSpc>
                <a:spcPct val="80000"/>
              </a:lnSpc>
            </a:pPr>
            <a:r>
              <a:rPr lang="en-US" sz="1400" dirty="0"/>
              <a:t>Identify and track </a:t>
            </a:r>
            <a:r>
              <a:rPr lang="en-US" sz="1400" dirty="0" err="1"/>
              <a:t>muons</a:t>
            </a:r>
            <a:endParaRPr lang="en-US" sz="1400" dirty="0"/>
          </a:p>
          <a:p>
            <a:pPr>
              <a:lnSpc>
                <a:spcPct val="80000"/>
              </a:lnSpc>
            </a:pPr>
            <a:endParaRPr lang="en-US" sz="1400" dirty="0"/>
          </a:p>
          <a:p>
            <a:pPr>
              <a:lnSpc>
                <a:spcPct val="80000"/>
              </a:lnSpc>
            </a:pPr>
            <a:endParaRPr lang="en-US" sz="1600" dirty="0">
              <a:solidFill>
                <a:srgbClr val="EAEAEA"/>
              </a:solidFill>
            </a:endParaRPr>
          </a:p>
          <a:p>
            <a:pPr>
              <a:lnSpc>
                <a:spcPct val="80000"/>
              </a:lnSpc>
            </a:pPr>
            <a:r>
              <a:rPr lang="en-US" sz="1600" dirty="0">
                <a:solidFill>
                  <a:srgbClr val="EAEAEA"/>
                </a:solidFill>
              </a:rPr>
              <a:t>2 forward calorimeters (as of 2007)</a:t>
            </a:r>
          </a:p>
          <a:p>
            <a:pPr lvl="1">
              <a:lnSpc>
                <a:spcPct val="80000"/>
              </a:lnSpc>
            </a:pPr>
            <a:r>
              <a:rPr lang="en-US" sz="1400" dirty="0"/>
              <a:t>Measure forward </a:t>
            </a:r>
            <a:r>
              <a:rPr lang="en-US" sz="1400" dirty="0" err="1"/>
              <a:t>pions</a:t>
            </a:r>
            <a:r>
              <a:rPr lang="en-US" sz="1400" dirty="0"/>
              <a:t>, etas</a:t>
            </a:r>
          </a:p>
          <a:p>
            <a:pPr lvl="1">
              <a:lnSpc>
                <a:spcPct val="80000"/>
              </a:lnSpc>
            </a:pPr>
            <a:endParaRPr lang="en-US" sz="1400" dirty="0"/>
          </a:p>
          <a:p>
            <a:pPr>
              <a:lnSpc>
                <a:spcPct val="80000"/>
              </a:lnSpc>
            </a:pPr>
            <a:endParaRPr lang="en-US" sz="1600" dirty="0">
              <a:solidFill>
                <a:srgbClr val="EAEAEA"/>
              </a:solidFill>
            </a:endParaRPr>
          </a:p>
          <a:p>
            <a:pPr>
              <a:lnSpc>
                <a:spcPct val="80000"/>
              </a:lnSpc>
            </a:pPr>
            <a:r>
              <a:rPr lang="en-US" sz="1600" dirty="0">
                <a:solidFill>
                  <a:srgbClr val="EAEAEA"/>
                </a:solidFill>
              </a:rPr>
              <a:t>Relative Luminosity</a:t>
            </a:r>
            <a:endParaRPr lang="en-US" sz="1600" dirty="0">
              <a:solidFill>
                <a:srgbClr val="EAEAEA"/>
              </a:solidFill>
              <a:latin typeface="Symbol" pitchFamily="18" charset="2"/>
            </a:endParaRPr>
          </a:p>
          <a:p>
            <a:pPr lvl="1">
              <a:lnSpc>
                <a:spcPct val="80000"/>
              </a:lnSpc>
            </a:pPr>
            <a:r>
              <a:rPr lang="en-US" sz="1400" dirty="0"/>
              <a:t>Beam-Beam Counter (BBC) </a:t>
            </a:r>
          </a:p>
          <a:p>
            <a:pPr lvl="1">
              <a:lnSpc>
                <a:spcPct val="80000"/>
              </a:lnSpc>
            </a:pPr>
            <a:r>
              <a:rPr lang="en-US" sz="1400" dirty="0"/>
              <a:t>Zero-Degree Calorimeter (ZDC)</a:t>
            </a:r>
            <a:endParaRPr lang="en-US" sz="1400" dirty="0">
              <a:solidFill>
                <a:srgbClr val="EAEAEA"/>
              </a:solidFill>
            </a:endParaRPr>
          </a:p>
        </p:txBody>
      </p:sp>
      <p:graphicFrame>
        <p:nvGraphicFramePr>
          <p:cNvPr id="1243146" name="Object 10"/>
          <p:cNvGraphicFramePr>
            <a:graphicFrameLocks noChangeAspect="1"/>
          </p:cNvGraphicFramePr>
          <p:nvPr>
            <p:ph sz="quarter" idx="2"/>
          </p:nvPr>
        </p:nvGraphicFramePr>
        <p:xfrm>
          <a:off x="3179763" y="3733800"/>
          <a:ext cx="1165225" cy="565150"/>
        </p:xfrm>
        <a:graphic>
          <a:graphicData uri="http://schemas.openxmlformats.org/presentationml/2006/ole">
            <p:oleObj spid="_x0000_s387074" name="Equation" r:id="rId5" imgW="838080" imgH="406080" progId="Equation.3">
              <p:embed/>
            </p:oleObj>
          </a:graphicData>
        </a:graphic>
      </p:graphicFrame>
      <p:pic>
        <p:nvPicPr>
          <p:cNvPr id="1243140" name="Picture 4" descr="PHENIX big logo"/>
          <p:cNvPicPr>
            <a:picLocks noChangeAspect="1" noChangeArrowheads="1"/>
          </p:cNvPicPr>
          <p:nvPr/>
        </p:nvPicPr>
        <p:blipFill>
          <a:blip r:embed="rId6" cstate="print"/>
          <a:srcRect/>
          <a:stretch>
            <a:fillRect/>
          </a:stretch>
        </p:blipFill>
        <p:spPr bwMode="auto">
          <a:xfrm>
            <a:off x="7772400" y="922338"/>
            <a:ext cx="1143000" cy="373062"/>
          </a:xfrm>
          <a:prstGeom prst="rect">
            <a:avLst/>
          </a:prstGeom>
          <a:noFill/>
        </p:spPr>
      </p:pic>
      <p:graphicFrame>
        <p:nvGraphicFramePr>
          <p:cNvPr id="1243144" name="Object 8"/>
          <p:cNvGraphicFramePr>
            <a:graphicFrameLocks noChangeAspect="1"/>
          </p:cNvGraphicFramePr>
          <p:nvPr/>
        </p:nvGraphicFramePr>
        <p:xfrm>
          <a:off x="2971800" y="2819400"/>
          <a:ext cx="1538288" cy="601663"/>
        </p:xfrm>
        <a:graphic>
          <a:graphicData uri="http://schemas.openxmlformats.org/presentationml/2006/ole">
            <p:oleObj spid="_x0000_s387075" name="Equation" r:id="rId7" imgW="1104840" imgH="431640" progId="Equation.3">
              <p:embed/>
            </p:oleObj>
          </a:graphicData>
        </a:graphic>
      </p:graphicFrame>
      <p:graphicFrame>
        <p:nvGraphicFramePr>
          <p:cNvPr id="1243148" name="Object 12"/>
          <p:cNvGraphicFramePr>
            <a:graphicFrameLocks noChangeAspect="1"/>
          </p:cNvGraphicFramePr>
          <p:nvPr>
            <p:ph sz="quarter" idx="3"/>
          </p:nvPr>
        </p:nvGraphicFramePr>
        <p:xfrm>
          <a:off x="3200400" y="4800600"/>
          <a:ext cx="1201738" cy="582613"/>
        </p:xfrm>
        <a:graphic>
          <a:graphicData uri="http://schemas.openxmlformats.org/presentationml/2006/ole">
            <p:oleObj spid="_x0000_s387076" name="Equation" r:id="rId8" imgW="838080" imgH="406080" progId="Equation.3">
              <p:embed/>
            </p:oleObj>
          </a:graphicData>
        </a:graphic>
      </p:graphicFrame>
      <p:sp>
        <p:nvSpPr>
          <p:cNvPr id="1243150" name="Text Box 14"/>
          <p:cNvSpPr txBox="1">
            <a:spLocks noChangeArrowheads="1"/>
          </p:cNvSpPr>
          <p:nvPr/>
        </p:nvSpPr>
        <p:spPr bwMode="auto">
          <a:xfrm>
            <a:off x="242888" y="823913"/>
            <a:ext cx="5230812" cy="1385887"/>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600" b="1" u="sng" dirty="0">
                <a:solidFill>
                  <a:srgbClr val="F41E08"/>
                </a:solidFill>
                <a:latin typeface="Comic Sans MS" pitchFamily="66" charset="0"/>
              </a:rPr>
              <a:t>Philosophy:</a:t>
            </a:r>
            <a:endParaRPr lang="en-US" sz="2600" u="sng" dirty="0">
              <a:solidFill>
                <a:schemeClr val="tx1"/>
              </a:solidFill>
              <a:latin typeface="Comic Sans MS" pitchFamily="66" charset="0"/>
            </a:endParaRPr>
          </a:p>
          <a:p>
            <a:pPr lvl="1" algn="l">
              <a:lnSpc>
                <a:spcPct val="140000"/>
              </a:lnSpc>
              <a:buFont typeface="Wingdings" pitchFamily="2" charset="2"/>
              <a:buNone/>
            </a:pPr>
            <a:r>
              <a:rPr lang="en-US" sz="1600" b="1" dirty="0">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dirty="0">
                <a:solidFill>
                  <a:schemeClr val="tx1"/>
                </a:solidFill>
                <a:latin typeface="Comic Sans MS" pitchFamily="66" charset="0"/>
              </a:rPr>
              <a:t>limited acceptance.</a:t>
            </a:r>
          </a:p>
        </p:txBody>
      </p:sp>
      <p:sp>
        <p:nvSpPr>
          <p:cNvPr id="1243152" name="Oval 16"/>
          <p:cNvSpPr>
            <a:spLocks noChangeArrowheads="1"/>
          </p:cNvSpPr>
          <p:nvPr/>
        </p:nvSpPr>
        <p:spPr bwMode="auto">
          <a:xfrm>
            <a:off x="6077871" y="4934871"/>
            <a:ext cx="457200" cy="304800"/>
          </a:xfrm>
          <a:prstGeom prst="ellipse">
            <a:avLst/>
          </a:prstGeom>
          <a:noFill/>
          <a:ln w="34925">
            <a:solidFill>
              <a:srgbClr val="FF0000"/>
            </a:solidFill>
            <a:round/>
            <a:headEnd/>
            <a:tailEnd/>
          </a:ln>
          <a:effectLst/>
        </p:spPr>
        <p:txBody>
          <a:bodyPr wrap="none" anchor="ctr"/>
          <a:lstStyle/>
          <a:p>
            <a:endParaRPr lang="en-US"/>
          </a:p>
        </p:txBody>
      </p:sp>
      <p:sp>
        <p:nvSpPr>
          <p:cNvPr id="1243153" name="Oval 17"/>
          <p:cNvSpPr>
            <a:spLocks noChangeArrowheads="1"/>
          </p:cNvSpPr>
          <p:nvPr/>
        </p:nvSpPr>
        <p:spPr bwMode="auto">
          <a:xfrm>
            <a:off x="7039896" y="4939634"/>
            <a:ext cx="457200" cy="304800"/>
          </a:xfrm>
          <a:prstGeom prst="ellipse">
            <a:avLst/>
          </a:prstGeom>
          <a:noFill/>
          <a:ln w="34925">
            <a:solidFill>
              <a:srgbClr val="FF00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UMich, February 13, 2012</a:t>
            </a:r>
            <a:endParaRPr lang="en-US"/>
          </a:p>
        </p:txBody>
      </p:sp>
      <p:sp>
        <p:nvSpPr>
          <p:cNvPr id="7" name="Slide Number Placeholder 5"/>
          <p:cNvSpPr>
            <a:spLocks noGrp="1"/>
          </p:cNvSpPr>
          <p:nvPr>
            <p:ph type="sldNum" sz="quarter" idx="12"/>
          </p:nvPr>
        </p:nvSpPr>
        <p:spPr/>
        <p:txBody>
          <a:bodyPr/>
          <a:lstStyle/>
          <a:p>
            <a:fld id="{5D683DC6-BCAF-4E8A-864F-F7F3B9F4BE96}" type="slidenum">
              <a:rPr lang="en-US"/>
              <a:pPr/>
              <a:t>6</a:t>
            </a:fld>
            <a:endParaRPr lang="en-US"/>
          </a:p>
        </p:txBody>
      </p:sp>
      <p:sp>
        <p:nvSpPr>
          <p:cNvPr id="1167362" name="Rectangle 2"/>
          <p:cNvSpPr>
            <a:spLocks noGrp="1" noChangeArrowheads="1"/>
          </p:cNvSpPr>
          <p:nvPr>
            <p:ph type="title"/>
          </p:nvPr>
        </p:nvSpPr>
        <p:spPr/>
        <p:txBody>
          <a:bodyPr>
            <a:normAutofit fontScale="90000"/>
          </a:bodyPr>
          <a:lstStyle/>
          <a:p>
            <a:r>
              <a:rPr lang="en-US" sz="4000" dirty="0" smtClean="0"/>
              <a:t>Deep-inelastic lepton-nucleon scattering</a:t>
            </a:r>
            <a:r>
              <a:rPr lang="en-US" sz="4000" dirty="0"/>
              <a:t>: </a:t>
            </a:r>
            <a:br>
              <a:rPr lang="en-US" sz="4000" dirty="0"/>
            </a:br>
            <a:r>
              <a:rPr lang="en-US" sz="4000" dirty="0"/>
              <a:t>A </a:t>
            </a:r>
            <a:r>
              <a:rPr lang="en-US" sz="4000" dirty="0" smtClean="0"/>
              <a:t>tool </a:t>
            </a:r>
            <a:r>
              <a:rPr lang="en-US" sz="4000" dirty="0"/>
              <a:t>of the </a:t>
            </a:r>
            <a:r>
              <a:rPr lang="en-US" sz="4000" dirty="0" smtClean="0"/>
              <a:t>trade</a:t>
            </a:r>
            <a:endParaRPr lang="en-US" sz="4000" dirty="0"/>
          </a:p>
        </p:txBody>
      </p:sp>
      <p:sp>
        <p:nvSpPr>
          <p:cNvPr id="1167363" name="Rectangle 3"/>
          <p:cNvSpPr>
            <a:spLocks noGrp="1" noChangeArrowheads="1"/>
          </p:cNvSpPr>
          <p:nvPr>
            <p:ph type="body" idx="1"/>
          </p:nvPr>
        </p:nvSpPr>
        <p:spPr>
          <a:xfrm>
            <a:off x="228600" y="3733800"/>
            <a:ext cx="8686800" cy="2819400"/>
          </a:xfrm>
        </p:spPr>
        <p:txBody>
          <a:bodyPr/>
          <a:lstStyle/>
          <a:p>
            <a:r>
              <a:rPr lang="en-US" sz="2800"/>
              <a:t>Probe nucleon with an electron or muon beam</a:t>
            </a:r>
          </a:p>
          <a:p>
            <a:r>
              <a:rPr lang="en-US" sz="2800"/>
              <a:t>Interacts electromagnetically with (charged) quarks and antiquarks</a:t>
            </a:r>
          </a:p>
          <a:p>
            <a:r>
              <a:rPr lang="en-US" sz="2800"/>
              <a:t>“Clean” process theoretically—quantum electrodynamics well understood and easy to calculate!</a:t>
            </a:r>
          </a:p>
        </p:txBody>
      </p:sp>
      <p:pic>
        <p:nvPicPr>
          <p:cNvPr id="1167364" name="Picture 4"/>
          <p:cNvPicPr>
            <a:picLocks noChangeAspect="1" noChangeArrowheads="1"/>
          </p:cNvPicPr>
          <p:nvPr/>
        </p:nvPicPr>
        <p:blipFill>
          <a:blip r:embed="rId3" cstate="print"/>
          <a:srcRect/>
          <a:stretch>
            <a:fillRect/>
          </a:stretch>
        </p:blipFill>
        <p:spPr bwMode="auto">
          <a:xfrm>
            <a:off x="3048000" y="1399736"/>
            <a:ext cx="3148013" cy="2286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5"/>
          <p:cNvSpPr>
            <a:spLocks noGrp="1"/>
          </p:cNvSpPr>
          <p:nvPr>
            <p:ph type="ftr" sz="quarter" idx="11"/>
          </p:nvPr>
        </p:nvSpPr>
        <p:spPr/>
        <p:txBody>
          <a:bodyPr/>
          <a:lstStyle/>
          <a:p>
            <a:r>
              <a:rPr lang="en-US" smtClean="0"/>
              <a:t>C. Aidala, UMich, February 13, 2012</a:t>
            </a:r>
            <a:endParaRPr lang="en-US"/>
          </a:p>
        </p:txBody>
      </p:sp>
      <p:sp>
        <p:nvSpPr>
          <p:cNvPr id="30" name="Slide Number Placeholder 6"/>
          <p:cNvSpPr>
            <a:spLocks noGrp="1"/>
          </p:cNvSpPr>
          <p:nvPr>
            <p:ph type="sldNum" sz="quarter" idx="12"/>
          </p:nvPr>
        </p:nvSpPr>
        <p:spPr/>
        <p:txBody>
          <a:bodyPr/>
          <a:lstStyle/>
          <a:p>
            <a:fld id="{6B666289-FFFA-4C90-B390-A17EF9BC1669}" type="slidenum">
              <a:rPr lang="en-US"/>
              <a:pPr/>
              <a:t>7</a:t>
            </a:fld>
            <a:endParaRPr lang="en-US"/>
          </a:p>
        </p:txBody>
      </p:sp>
      <p:sp>
        <p:nvSpPr>
          <p:cNvPr id="1239042" name="Rectangle 2"/>
          <p:cNvSpPr>
            <a:spLocks noGrp="1" noChangeArrowheads="1"/>
          </p:cNvSpPr>
          <p:nvPr>
            <p:ph type="title"/>
          </p:nvPr>
        </p:nvSpPr>
        <p:spPr>
          <a:xfrm>
            <a:off x="228600" y="228600"/>
            <a:ext cx="8686800" cy="609600"/>
          </a:xfrm>
        </p:spPr>
        <p:txBody>
          <a:bodyPr>
            <a:normAutofit fontScale="90000"/>
          </a:bodyPr>
          <a:lstStyle/>
          <a:p>
            <a:r>
              <a:rPr lang="en-US" sz="3600" dirty="0" smtClean="0"/>
              <a:t>Parton distribution functions inside a nucleon: </a:t>
            </a:r>
            <a:br>
              <a:rPr lang="en-US" sz="3600" dirty="0" smtClean="0"/>
            </a:br>
            <a:r>
              <a:rPr lang="en-US" sz="3600" dirty="0" smtClean="0"/>
              <a:t>The language we’ve developed (so far!)</a:t>
            </a:r>
            <a:endParaRPr lang="en-US" sz="3600" dirty="0"/>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360488" y="6140450"/>
            <a:ext cx="4987925" cy="381000"/>
          </a:xfrm>
          <a:prstGeom prst="rect">
            <a:avLst/>
          </a:prstGeom>
          <a:noFill/>
          <a:ln w="9525">
            <a:noFill/>
            <a:miter lim="800000"/>
            <a:headEnd/>
            <a:tailEnd/>
          </a:ln>
          <a:effectLst/>
        </p:spPr>
        <p:txBody>
          <a:bodyPr wrap="none">
            <a:spAutoFit/>
          </a:bodyPr>
          <a:lstStyle/>
          <a:p>
            <a:r>
              <a:rPr lang="en-US" sz="1900" dirty="0" err="1">
                <a:solidFill>
                  <a:schemeClr val="accent5">
                    <a:lumMod val="40000"/>
                    <a:lumOff val="60000"/>
                  </a:schemeClr>
                </a:solidFill>
              </a:rPr>
              <a:t>Halzen</a:t>
            </a:r>
            <a:r>
              <a:rPr lang="en-US" sz="1900" dirty="0">
                <a:solidFill>
                  <a:schemeClr val="accent5">
                    <a:lumMod val="40000"/>
                    <a:lumOff val="60000"/>
                  </a:schemeClr>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dirty="0" err="1">
                <a:solidFill>
                  <a:schemeClr val="tx1"/>
                </a:solidFill>
              </a:rPr>
              <a:t>x</a:t>
            </a:r>
            <a:r>
              <a:rPr lang="en-US" sz="2000" baseline="-14000" dirty="0" err="1">
                <a:solidFill>
                  <a:schemeClr val="tx1"/>
                </a:solidFill>
              </a:rPr>
              <a:t>Bjorken</a:t>
            </a:r>
            <a:endParaRPr lang="en-US" sz="2000" baseline="-14000" dirty="0">
              <a:solidFill>
                <a:schemeClr val="tx1"/>
              </a:solidFill>
            </a:endParaRP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219220" cy="769441"/>
          </a:xfrm>
          <a:prstGeom prst="rect">
            <a:avLst/>
          </a:prstGeom>
          <a:noFill/>
          <a:ln w="9525">
            <a:noFill/>
            <a:miter lim="800000"/>
            <a:headEnd/>
            <a:tailEnd/>
          </a:ln>
          <a:effectLst/>
        </p:spPr>
        <p:txBody>
          <a:bodyPr wrap="none">
            <a:spAutoFit/>
          </a:bodyPr>
          <a:lstStyle/>
          <a:p>
            <a:r>
              <a:rPr lang="en-US" sz="2200" dirty="0">
                <a:solidFill>
                  <a:srgbClr val="FFFFCC"/>
                </a:solidFill>
              </a:rPr>
              <a:t>What momentum fraction would the scattering particle carry </a:t>
            </a:r>
          </a:p>
          <a:p>
            <a:r>
              <a:rPr lang="en-US" sz="2200" dirty="0">
                <a:solidFill>
                  <a:srgbClr val="FFFFCC"/>
                </a:solidFill>
              </a:rPr>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30"/>
          <p:cNvSpPr/>
          <p:nvPr/>
        </p:nvSpPr>
        <p:spPr>
          <a:xfrm>
            <a:off x="4876800" y="3795932"/>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4" name="Text Box 24"/>
          <p:cNvSpPr txBox="1">
            <a:spLocks noChangeArrowheads="1"/>
          </p:cNvSpPr>
          <p:nvPr/>
        </p:nvSpPr>
        <p:spPr bwMode="auto">
          <a:xfrm>
            <a:off x="4670645" y="3575447"/>
            <a:ext cx="2970237" cy="615553"/>
          </a:xfrm>
          <a:prstGeom prst="rect">
            <a:avLst/>
          </a:prstGeom>
          <a:noFill/>
          <a:ln w="9525">
            <a:noFill/>
            <a:miter lim="800000"/>
            <a:headEnd/>
            <a:tailEnd/>
          </a:ln>
          <a:effectLst/>
        </p:spPr>
        <p:txBody>
          <a:bodyPr wrap="none">
            <a:spAutoFit/>
          </a:bodyPr>
          <a:lstStyle/>
          <a:p>
            <a:r>
              <a:rPr lang="en-US" sz="1700" dirty="0">
                <a:solidFill>
                  <a:schemeClr val="tx1"/>
                </a:solidFill>
              </a:rPr>
              <a:t>3 bound valence quarks </a:t>
            </a:r>
            <a:r>
              <a:rPr lang="en-US" sz="1700" dirty="0" smtClean="0"/>
              <a:t>+ some</a:t>
            </a:r>
            <a:endParaRPr lang="en-US" sz="1700" dirty="0">
              <a:solidFill>
                <a:schemeClr val="tx1"/>
              </a:solidFill>
            </a:endParaRPr>
          </a:p>
          <a:p>
            <a:r>
              <a:rPr lang="en-US" sz="1700" dirty="0" smtClean="0"/>
              <a:t>low-momentum</a:t>
            </a:r>
            <a:r>
              <a:rPr lang="en-US" sz="1700" dirty="0" smtClean="0">
                <a:solidFill>
                  <a:schemeClr val="tx1"/>
                </a:solidFill>
              </a:rPr>
              <a:t> </a:t>
            </a:r>
            <a:r>
              <a:rPr lang="en-US" sz="1700" dirty="0">
                <a:solidFill>
                  <a:schemeClr val="tx1"/>
                </a:solidFill>
              </a:rPr>
              <a:t>sea quarks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UMich, February 13, 2012</a:t>
            </a:r>
            <a:endParaRPr lang="en-US"/>
          </a:p>
        </p:txBody>
      </p:sp>
      <p:sp>
        <p:nvSpPr>
          <p:cNvPr id="12" name="Slide Number Placeholder 6"/>
          <p:cNvSpPr>
            <a:spLocks noGrp="1"/>
          </p:cNvSpPr>
          <p:nvPr>
            <p:ph type="sldNum" sz="quarter" idx="12"/>
          </p:nvPr>
        </p:nvSpPr>
        <p:spPr/>
        <p:txBody>
          <a:bodyPr/>
          <a:lstStyle/>
          <a:p>
            <a:fld id="{BBC89401-88CB-4FF5-A584-67545E3FC2E8}" type="slidenum">
              <a:rPr lang="en-US"/>
              <a:pPr/>
              <a:t>8</a:t>
            </a:fld>
            <a:endParaRPr lang="en-US"/>
          </a:p>
        </p:txBody>
      </p:sp>
      <p:sp>
        <p:nvSpPr>
          <p:cNvPr id="1169410" name="Rectangle 2"/>
          <p:cNvSpPr>
            <a:spLocks noGrp="1" noChangeArrowheads="1"/>
          </p:cNvSpPr>
          <p:nvPr>
            <p:ph type="title"/>
          </p:nvPr>
        </p:nvSpPr>
        <p:spPr/>
        <p:txBody>
          <a:bodyPr/>
          <a:lstStyle/>
          <a:p>
            <a:r>
              <a:rPr lang="en-US" sz="3400" dirty="0"/>
              <a:t>Decades of DIS </a:t>
            </a:r>
            <a:r>
              <a:rPr lang="en-US" sz="3400" dirty="0" smtClean="0"/>
              <a:t>data</a:t>
            </a:r>
            <a:r>
              <a:rPr lang="en-US" sz="3400" dirty="0"/>
              <a:t>: What </a:t>
            </a:r>
            <a:r>
              <a:rPr lang="en-US" sz="3400" dirty="0" smtClean="0"/>
              <a:t>have we </a:t>
            </a:r>
            <a:r>
              <a:rPr lang="en-US" sz="3400" dirty="0"/>
              <a:t>l</a:t>
            </a:r>
            <a:r>
              <a:rPr lang="en-US" sz="3400" dirty="0" smtClean="0"/>
              <a:t>earned</a:t>
            </a:r>
            <a:r>
              <a:rPr lang="en-US" sz="3400" dirty="0"/>
              <a:t>?</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thanks to proton-electron collider, HERA, in </a:t>
            </a:r>
            <a:r>
              <a:rPr lang="en-US" sz="2800" dirty="0" smtClean="0"/>
              <a:t>Hamburg (1992-2007)</a:t>
            </a:r>
            <a:endParaRPr lang="en-US" sz="2800" dirty="0"/>
          </a:p>
          <a:p>
            <a:endParaRPr lang="en-US" sz="2800" dirty="0" smtClean="0"/>
          </a:p>
          <a:p>
            <a:r>
              <a:rPr lang="en-US" sz="2800" dirty="0" smtClean="0"/>
              <a:t>Rich </a:t>
            </a:r>
            <a:r>
              <a:rPr lang="en-US" sz="2800" dirty="0"/>
              <a:t>structure at low </a:t>
            </a:r>
            <a:r>
              <a:rPr lang="en-US" sz="2800" i="1" dirty="0"/>
              <a:t>x</a:t>
            </a:r>
          </a:p>
          <a:p>
            <a:r>
              <a:rPr lang="en-US" sz="2800" dirty="0"/>
              <a:t>Half </a:t>
            </a:r>
            <a:r>
              <a:rPr lang="en-US" sz="2800" dirty="0" smtClean="0"/>
              <a:t>proton’s </a:t>
            </a:r>
            <a:r>
              <a:rPr lang="en-US" sz="2800" dirty="0"/>
              <a:t>momentum carried by gluons!</a:t>
            </a:r>
          </a:p>
        </p:txBody>
      </p:sp>
      <p:sp>
        <p:nvSpPr>
          <p:cNvPr id="1169413" name="Text Box 5"/>
          <p:cNvSpPr txBox="1">
            <a:spLocks noChangeArrowheads="1"/>
          </p:cNvSpPr>
          <p:nvPr/>
        </p:nvSpPr>
        <p:spPr bwMode="auto">
          <a:xfrm>
            <a:off x="6756463" y="5410200"/>
            <a:ext cx="1930337" cy="323165"/>
          </a:xfrm>
          <a:prstGeom prst="rect">
            <a:avLst/>
          </a:prstGeom>
          <a:noFill/>
          <a:ln w="9525">
            <a:noFill/>
            <a:miter lim="800000"/>
            <a:headEnd/>
            <a:tailEnd/>
          </a:ln>
          <a:effectLst/>
        </p:spPr>
        <p:txBody>
          <a:bodyPr wrap="none">
            <a:spAutoFit/>
          </a:bodyPr>
          <a:lstStyle/>
          <a:p>
            <a:r>
              <a:rPr lang="en-US" sz="1500">
                <a:solidFill>
                  <a:srgbClr val="FFFFCC"/>
                </a:solidFill>
              </a:rPr>
              <a:t>PRD67, 012007 (2003)</a:t>
            </a:r>
          </a:p>
        </p:txBody>
      </p:sp>
      <p:pic>
        <p:nvPicPr>
          <p:cNvPr id="1169412" name="Picture 4"/>
          <p:cNvPicPr>
            <a:picLocks noChangeAspect="1" noChangeArrowheads="1"/>
          </p:cNvPicPr>
          <p:nvPr/>
        </p:nvPicPr>
        <p:blipFill>
          <a:blip r:embed="rId4" cstate="print"/>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cstate="print"/>
          <a:srcRect/>
          <a:stretch>
            <a:fillRect/>
          </a:stretch>
        </p:blipFill>
        <p:spPr bwMode="auto">
          <a:xfrm>
            <a:off x="4840288"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ChangeAspect="1"/>
          </p:cNvGraphicFramePr>
          <p:nvPr>
            <p:ph sz="half" idx="2"/>
          </p:nvPr>
        </p:nvGraphicFramePr>
        <p:xfrm>
          <a:off x="33338" y="960438"/>
          <a:ext cx="4767262" cy="673100"/>
        </p:xfrm>
        <a:graphic>
          <a:graphicData uri="http://schemas.openxmlformats.org/presentationml/2006/ole">
            <p:oleObj spid="_x0000_s67586" name="Equation" r:id="rId6" imgW="3606480" imgH="507960" progId="Equation.3">
              <p:embed/>
            </p:oleObj>
          </a:graphicData>
        </a:graphic>
      </p:graphicFrame>
      <p:sp>
        <p:nvSpPr>
          <p:cNvPr id="13" name="Rectangle 12"/>
          <p:cNvSpPr/>
          <p:nvPr/>
        </p:nvSpPr>
        <p:spPr>
          <a:xfrm>
            <a:off x="2730674" y="1066800"/>
            <a:ext cx="762000" cy="457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4552490" y="1453342"/>
            <a:ext cx="1112805" cy="400110"/>
          </a:xfrm>
          <a:prstGeom prst="rect">
            <a:avLst/>
          </a:prstGeom>
          <a:solidFill>
            <a:schemeClr val="bg1"/>
          </a:solidFill>
        </p:spPr>
        <p:txBody>
          <a:bodyPr wrap="none" rtlCol="0">
            <a:spAutoFit/>
          </a:bodyPr>
          <a:lstStyle/>
          <a:p>
            <a:r>
              <a:rPr lang="en-US" sz="2000" b="1" dirty="0" smtClean="0">
                <a:latin typeface="Arial" pitchFamily="34" charset="0"/>
                <a:cs typeface="Arial" pitchFamily="34" charset="0"/>
              </a:rPr>
              <a:t>F</a:t>
            </a:r>
            <a:r>
              <a:rPr lang="en-US" sz="2000" b="1" baseline="-25000" dirty="0" smtClean="0">
                <a:latin typeface="Arial" pitchFamily="34" charset="0"/>
                <a:cs typeface="Arial" pitchFamily="34" charset="0"/>
              </a:rPr>
              <a:t>2</a:t>
            </a:r>
            <a:r>
              <a:rPr lang="en-US" sz="2000" b="1" dirty="0" smtClean="0">
                <a:latin typeface="Arial" pitchFamily="34" charset="0"/>
                <a:cs typeface="Arial" pitchFamily="34" charset="0"/>
              </a:rPr>
              <a:t>(x,Q</a:t>
            </a:r>
            <a:r>
              <a:rPr lang="en-US" sz="2000" b="1" baseline="30000" dirty="0" smtClean="0">
                <a:latin typeface="Arial" pitchFamily="34" charset="0"/>
                <a:cs typeface="Arial" pitchFamily="34" charset="0"/>
              </a:rPr>
              <a:t>2</a:t>
            </a:r>
            <a:r>
              <a:rPr lang="en-US" sz="2000" b="1" dirty="0" smtClean="0">
                <a:latin typeface="Arial" pitchFamily="34" charset="0"/>
                <a:cs typeface="Arial" pitchFamily="34" charset="0"/>
              </a:rPr>
              <a:t>)</a:t>
            </a:r>
            <a:endParaRPr lang="en-US" sz="2000" b="1" dirty="0">
              <a:latin typeface="Arial" pitchFamily="34" charset="0"/>
              <a:cs typeface="Arial" pitchFamily="34" charset="0"/>
            </a:endParaRPr>
          </a:p>
        </p:txBody>
      </p:sp>
      <p:sp>
        <p:nvSpPr>
          <p:cNvPr id="14" name="Rectangle 13"/>
          <p:cNvSpPr/>
          <p:nvPr/>
        </p:nvSpPr>
        <p:spPr>
          <a:xfrm rot="16200000">
            <a:off x="4603315" y="1453019"/>
            <a:ext cx="1066800" cy="39457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22072" y="5155504"/>
            <a:ext cx="1712328"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momentum fraction</a:t>
            </a:r>
            <a:endParaRPr lang="en-US" sz="1400" b="1" dirty="0">
              <a:latin typeface="Times New Roman" pitchFamily="18" charset="0"/>
              <a:cs typeface="Times New Roman" pitchFamily="18" charset="0"/>
            </a:endParaRPr>
          </a:p>
        </p:txBody>
      </p:sp>
      <p:sp>
        <p:nvSpPr>
          <p:cNvPr id="17" name="TextBox 16"/>
          <p:cNvSpPr txBox="1"/>
          <p:nvPr/>
        </p:nvSpPr>
        <p:spPr>
          <a:xfrm rot="16200000">
            <a:off x="3863545" y="2766902"/>
            <a:ext cx="2334293"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parton distribution function</a:t>
            </a:r>
            <a:endParaRPr lang="en-US" sz="1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par>
                                <p:cTn id="8" presetID="3" presetClass="entr" presetSubtype="10" fill="hold" nodeType="withEffect">
                                  <p:stCondLst>
                                    <p:cond delay="0"/>
                                  </p:stCondLst>
                                  <p:childTnLst>
                                    <p:set>
                                      <p:cBhvr>
                                        <p:cTn id="9" dur="1" fill="hold">
                                          <p:stCondLst>
                                            <p:cond delay="0"/>
                                          </p:stCondLst>
                                        </p:cTn>
                                        <p:tgtEl>
                                          <p:spTgt spid="1169411">
                                            <p:txEl>
                                              <p:pRg st="2" end="2"/>
                                            </p:txEl>
                                          </p:spTgt>
                                        </p:tgtEl>
                                        <p:attrNameLst>
                                          <p:attrName>style.visibility</p:attrName>
                                        </p:attrNameLst>
                                      </p:cBhvr>
                                      <p:to>
                                        <p:strVal val="visible"/>
                                      </p:to>
                                    </p:set>
                                    <p:animEffect transition="in" filter="blinds(horizontal)">
                                      <p:cBhvr>
                                        <p:cTn id="10" dur="500"/>
                                        <p:tgtEl>
                                          <p:spTgt spid="116941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69411">
                                            <p:txEl>
                                              <p:pRg st="3" end="3"/>
                                            </p:txEl>
                                          </p:spTgt>
                                        </p:tgtEl>
                                        <p:attrNameLst>
                                          <p:attrName>style.visibility</p:attrName>
                                        </p:attrNameLst>
                                      </p:cBhvr>
                                      <p:to>
                                        <p:strVal val="visible"/>
                                      </p:to>
                                    </p:set>
                                    <p:animEffect transition="in" filter="blinds(horizontal)">
                                      <p:cBhvr>
                                        <p:cTn id="13" dur="500"/>
                                        <p:tgtEl>
                                          <p:spTgt spid="116941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169416"/>
                                        </p:tgtEl>
                                      </p:cBhvr>
                                    </p:animEffect>
                                    <p:set>
                                      <p:cBhvr>
                                        <p:cTn id="18" dur="1" fill="hold">
                                          <p:stCondLst>
                                            <p:cond delay="499"/>
                                          </p:stCondLst>
                                        </p:cTn>
                                        <p:tgtEl>
                                          <p:spTgt spid="1169416"/>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1169415"/>
                                        </p:tgtEl>
                                      </p:cBhvr>
                                    </p:animEffect>
                                    <p:set>
                                      <p:cBhvr>
                                        <p:cTn id="21" dur="1" fill="hold">
                                          <p:stCondLst>
                                            <p:cond delay="499"/>
                                          </p:stCondLst>
                                        </p:cTn>
                                        <p:tgtEl>
                                          <p:spTgt spid="1169415"/>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1169412"/>
                                        </p:tgtEl>
                                        <p:attrNameLst>
                                          <p:attrName>style.visibility</p:attrName>
                                        </p:attrNameLst>
                                      </p:cBhvr>
                                      <p:to>
                                        <p:strVal val="visible"/>
                                      </p:to>
                                    </p:set>
                                    <p:animEffect transition="in" filter="blinds(horizontal)">
                                      <p:cBhvr>
                                        <p:cTn id="31" dur="500"/>
                                        <p:tgtEl>
                                          <p:spTgt spid="11694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P spid="15" grpId="0" animBg="1"/>
      <p:bldP spid="14"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C. Aidala, UMich, February 13, 2012</a:t>
            </a:r>
            <a:endParaRPr lang="en-US"/>
          </a:p>
        </p:txBody>
      </p:sp>
      <p:sp>
        <p:nvSpPr>
          <p:cNvPr id="10" name="Slide Number Placeholder 6"/>
          <p:cNvSpPr>
            <a:spLocks noGrp="1"/>
          </p:cNvSpPr>
          <p:nvPr>
            <p:ph type="sldNum" sz="quarter" idx="12"/>
          </p:nvPr>
        </p:nvSpPr>
        <p:spPr/>
        <p:txBody>
          <a:bodyPr/>
          <a:lstStyle/>
          <a:p>
            <a:fld id="{C1A9CE15-428D-4DCB-836F-0B824C66AD5D}" type="slidenum">
              <a:rPr lang="en-US"/>
              <a:pPr/>
              <a:t>9</a:t>
            </a:fld>
            <a:endParaRPr lang="en-US"/>
          </a:p>
        </p:txBody>
      </p:sp>
      <p:sp>
        <p:nvSpPr>
          <p:cNvPr id="1173506" name="Rectangle 2"/>
          <p:cNvSpPr>
            <a:spLocks noGrp="1" noChangeArrowheads="1"/>
          </p:cNvSpPr>
          <p:nvPr>
            <p:ph type="title"/>
          </p:nvPr>
        </p:nvSpPr>
        <p:spPr/>
        <p:txBody>
          <a:bodyPr>
            <a:normAutofit fontScale="90000"/>
          </a:bodyPr>
          <a:lstStyle/>
          <a:p>
            <a:r>
              <a:rPr lang="en-US" sz="4000" dirty="0"/>
              <a:t>And a </a:t>
            </a:r>
            <a:r>
              <a:rPr lang="en-US" sz="4000" dirty="0" smtClean="0"/>
              <a:t>(relatively</a:t>
            </a:r>
            <a:r>
              <a:rPr lang="en-US" sz="4000" dirty="0"/>
              <a:t>) </a:t>
            </a:r>
            <a:r>
              <a:rPr lang="en-US" sz="4000" dirty="0" smtClean="0"/>
              <a:t>recent </a:t>
            </a:r>
            <a:r>
              <a:rPr lang="en-US" sz="4000" dirty="0"/>
              <a:t>s</a:t>
            </a:r>
            <a:r>
              <a:rPr lang="en-US" sz="4000" dirty="0" smtClean="0"/>
              <a:t>urprise </a:t>
            </a:r>
            <a:r>
              <a:rPr lang="en-US" sz="4000" dirty="0"/>
              <a:t>f</a:t>
            </a:r>
            <a:r>
              <a:rPr lang="en-US" sz="4000" dirty="0" smtClean="0"/>
              <a:t>rom </a:t>
            </a:r>
            <a:r>
              <a:rPr lang="en-US" sz="4000" dirty="0" err="1"/>
              <a:t>p+p</a:t>
            </a:r>
            <a:r>
              <a:rPr lang="en-US" sz="4000" dirty="0"/>
              <a:t>, </a:t>
            </a:r>
            <a:r>
              <a:rPr lang="en-US" sz="4000" dirty="0" err="1"/>
              <a:t>p+d</a:t>
            </a:r>
            <a:r>
              <a:rPr lang="en-US" sz="4000" dirty="0"/>
              <a:t> </a:t>
            </a:r>
            <a:r>
              <a:rPr lang="en-US" sz="4000" dirty="0" smtClean="0"/>
              <a:t>collisions</a:t>
            </a:r>
            <a:endParaRPr lang="en-US" sz="4000" dirty="0"/>
          </a:p>
        </p:txBody>
      </p:sp>
      <p:sp>
        <p:nvSpPr>
          <p:cNvPr id="1173507" name="Rectangle 3"/>
          <p:cNvSpPr>
            <a:spLocks noGrp="1" noChangeArrowheads="1"/>
          </p:cNvSpPr>
          <p:nvPr>
            <p:ph type="body" sz="half" idx="1"/>
          </p:nvPr>
        </p:nvSpPr>
        <p:spPr>
          <a:xfrm>
            <a:off x="152400" y="1371600"/>
            <a:ext cx="4495800" cy="4953000"/>
          </a:xfrm>
        </p:spPr>
        <p:txBody>
          <a:bodyPr>
            <a:normAutofit fontScale="92500" lnSpcReduction="10000"/>
          </a:bodyPr>
          <a:lstStyle/>
          <a:p>
            <a:pPr>
              <a:lnSpc>
                <a:spcPct val="90000"/>
              </a:lnSpc>
            </a:pPr>
            <a:r>
              <a:rPr lang="en-US" sz="2800" dirty="0" err="1"/>
              <a:t>Fermilab</a:t>
            </a:r>
            <a:r>
              <a:rPr lang="en-US" sz="2800" dirty="0"/>
              <a:t> Experiment 866 used proton-hydrogen and proton-deuterium collisions to probe nucleon structure via the </a:t>
            </a:r>
            <a:r>
              <a:rPr lang="en-US" sz="2800" dirty="0" err="1"/>
              <a:t>Drell</a:t>
            </a:r>
            <a:r>
              <a:rPr lang="en-US" sz="2800" dirty="0"/>
              <a:t>-Yan process </a:t>
            </a:r>
          </a:p>
          <a:p>
            <a:pPr>
              <a:lnSpc>
                <a:spcPct val="90000"/>
              </a:lnSpc>
            </a:pPr>
            <a:endParaRPr lang="en-US" sz="2800" dirty="0"/>
          </a:p>
          <a:p>
            <a:pPr>
              <a:lnSpc>
                <a:spcPct val="90000"/>
              </a:lnSpc>
            </a:pPr>
            <a:r>
              <a:rPr lang="en-US" sz="2800" dirty="0"/>
              <a:t>Anti-up/anti-down </a:t>
            </a:r>
            <a:r>
              <a:rPr lang="en-US" sz="2800" dirty="0" smtClean="0"/>
              <a:t>difference </a:t>
            </a:r>
            <a:r>
              <a:rPr lang="en-US" sz="2800" dirty="0"/>
              <a:t>in the quark sea, with an unexpected </a:t>
            </a:r>
            <a:r>
              <a:rPr lang="en-US" sz="2800" i="1" dirty="0"/>
              <a:t>x</a:t>
            </a:r>
            <a:r>
              <a:rPr lang="en-US" sz="2800" dirty="0"/>
              <a:t> behavior</a:t>
            </a:r>
            <a:r>
              <a:rPr lang="en-US" sz="2800" dirty="0" smtClean="0"/>
              <a:t>!</a:t>
            </a:r>
          </a:p>
          <a:p>
            <a:pPr>
              <a:lnSpc>
                <a:spcPct val="90000"/>
              </a:lnSpc>
            </a:pPr>
            <a:r>
              <a:rPr lang="en-US" sz="2800" dirty="0" smtClean="0"/>
              <a:t>Indicates “primordial” sea quarks, in addition to those dynamically generated by gluon splitting!</a:t>
            </a:r>
            <a:endParaRPr lang="en-US" sz="2800" dirty="0"/>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6635609" y="5676378"/>
            <a:ext cx="2048959" cy="338554"/>
          </a:xfrm>
          <a:prstGeom prst="rect">
            <a:avLst/>
          </a:prstGeom>
          <a:noFill/>
          <a:ln w="9525">
            <a:noFill/>
            <a:miter lim="800000"/>
            <a:headEnd/>
            <a:tailEnd/>
          </a:ln>
          <a:effectLst/>
        </p:spPr>
        <p:txBody>
          <a:bodyPr wrap="none">
            <a:spAutoFit/>
          </a:bodyPr>
          <a:lstStyle/>
          <a:p>
            <a:r>
              <a:rPr lang="en-US" sz="1600" dirty="0">
                <a:solidFill>
                  <a:srgbClr val="FFFFCC"/>
                </a:solidFill>
              </a:rPr>
              <a:t>PRD64, 052002 (2001)</a:t>
            </a:r>
          </a:p>
        </p:txBody>
      </p:sp>
      <p:graphicFrame>
        <p:nvGraphicFramePr>
          <p:cNvPr id="1173512" name="Object 8"/>
          <p:cNvGraphicFramePr>
            <a:graphicFrameLocks noChangeAspect="1"/>
          </p:cNvGraphicFramePr>
          <p:nvPr>
            <p:ph sz="half" idx="2"/>
          </p:nvPr>
        </p:nvGraphicFramePr>
        <p:xfrm>
          <a:off x="990600" y="2867464"/>
          <a:ext cx="2819400" cy="611188"/>
        </p:xfrm>
        <a:graphic>
          <a:graphicData uri="http://schemas.openxmlformats.org/presentationml/2006/ole">
            <p:oleObj spid="_x0000_s68610" name="Equation" r:id="rId5" imgW="1054080" imgH="228600" progId="Equation.3">
              <p:embed/>
            </p:oleObj>
          </a:graphicData>
        </a:graphic>
      </p:graphicFrame>
      <p:sp>
        <p:nvSpPr>
          <p:cNvPr id="1173514" name="Text Box 10"/>
          <p:cNvSpPr txBox="1">
            <a:spLocks noChangeArrowheads="1"/>
          </p:cNvSpPr>
          <p:nvPr/>
        </p:nvSpPr>
        <p:spPr bwMode="auto">
          <a:xfrm>
            <a:off x="1128932" y="3035300"/>
            <a:ext cx="6934200" cy="1692771"/>
          </a:xfrm>
          <a:prstGeom prst="rect">
            <a:avLst/>
          </a:prstGeom>
          <a:solidFill>
            <a:srgbClr val="00FFFF"/>
          </a:solidFill>
          <a:ln w="9525">
            <a:solidFill>
              <a:schemeClr val="tx1"/>
            </a:solidFill>
            <a:miter lim="800000"/>
            <a:headEnd/>
            <a:tailEnd/>
          </a:ln>
          <a:effectLst/>
        </p:spPr>
        <p:txBody>
          <a:bodyPr>
            <a:spAutoFit/>
          </a:bodyPr>
          <a:lstStyle/>
          <a:p>
            <a:pPr algn="ctr"/>
            <a:r>
              <a:rPr lang="en-US" sz="2600" i="1" dirty="0">
                <a:solidFill>
                  <a:schemeClr val="tx1"/>
                </a:solidFill>
                <a:latin typeface="Times New Roman" pitchFamily="18" charset="0"/>
                <a:cs typeface="Times New Roman" pitchFamily="18" charset="0"/>
              </a:rPr>
              <a:t>Hadronic collisions play a complementary role to </a:t>
            </a:r>
            <a:r>
              <a:rPr lang="en-US" sz="2600" i="1" dirty="0" err="1" smtClean="0">
                <a:solidFill>
                  <a:schemeClr val="tx1"/>
                </a:solidFill>
                <a:latin typeface="Times New Roman" pitchFamily="18" charset="0"/>
                <a:cs typeface="Times New Roman" pitchFamily="18" charset="0"/>
              </a:rPr>
              <a:t>e+p</a:t>
            </a:r>
            <a:r>
              <a:rPr lang="en-US" sz="2600" i="1" dirty="0" smtClean="0">
                <a:solidFill>
                  <a:schemeClr val="tx1"/>
                </a:solidFill>
                <a:latin typeface="Times New Roman" pitchFamily="18" charset="0"/>
                <a:cs typeface="Times New Roman" pitchFamily="18" charset="0"/>
              </a:rPr>
              <a:t> DIS </a:t>
            </a:r>
            <a:r>
              <a:rPr lang="en-US" sz="2600" i="1" dirty="0">
                <a:solidFill>
                  <a:schemeClr val="tx1"/>
                </a:solidFill>
                <a:latin typeface="Times New Roman" pitchFamily="18" charset="0"/>
                <a:cs typeface="Times New Roman" pitchFamily="18" charset="0"/>
              </a:rPr>
              <a:t>and have let us continue to find surprises in the rich linear momentum structure of the proton, even after &gt; 40 years!</a:t>
            </a:r>
          </a:p>
        </p:txBody>
      </p:sp>
      <p:graphicFrame>
        <p:nvGraphicFramePr>
          <p:cNvPr id="11" name="Object 10"/>
          <p:cNvGraphicFramePr>
            <a:graphicFrameLocks noChangeAspect="1"/>
          </p:cNvGraphicFramePr>
          <p:nvPr/>
        </p:nvGraphicFramePr>
        <p:xfrm>
          <a:off x="5867400" y="1676400"/>
          <a:ext cx="520700" cy="662709"/>
        </p:xfrm>
        <a:graphic>
          <a:graphicData uri="http://schemas.openxmlformats.org/presentationml/2006/ole">
            <p:oleObj spid="_x0000_s68611" name="Equation" r:id="rId6" imgW="279360" imgH="35532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73507">
                                            <p:txEl>
                                              <p:pRg st="3" end="3"/>
                                            </p:txEl>
                                          </p:spTgt>
                                        </p:tgtEl>
                                        <p:attrNameLst>
                                          <p:attrName>style.visibility</p:attrName>
                                        </p:attrNameLst>
                                      </p:cBhvr>
                                      <p:to>
                                        <p:strVal val="visible"/>
                                      </p:to>
                                    </p:set>
                                    <p:animEffect transition="in" filter="blinds(horizontal)">
                                      <p:cBhvr>
                                        <p:cTn id="7" dur="500"/>
                                        <p:tgtEl>
                                          <p:spTgt spid="117350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73514"/>
                                        </p:tgtEl>
                                        <p:attrNameLst>
                                          <p:attrName>style.visibility</p:attrName>
                                        </p:attrNameLst>
                                      </p:cBhvr>
                                      <p:to>
                                        <p:strVal val="visible"/>
                                      </p:to>
                                    </p:set>
                                    <p:anim calcmode="lin" valueType="num">
                                      <p:cBhvr additive="base">
                                        <p:cTn id="12" dur="500" fill="hold"/>
                                        <p:tgtEl>
                                          <p:spTgt spid="1173514"/>
                                        </p:tgtEl>
                                        <p:attrNameLst>
                                          <p:attrName>ppt_x</p:attrName>
                                        </p:attrNameLst>
                                      </p:cBhvr>
                                      <p:tavLst>
                                        <p:tav tm="0">
                                          <p:val>
                                            <p:strVal val="#ppt_x"/>
                                          </p:val>
                                        </p:tav>
                                        <p:tav tm="100000">
                                          <p:val>
                                            <p:strVal val="#ppt_x"/>
                                          </p:val>
                                        </p:tav>
                                      </p:tavLst>
                                    </p:anim>
                                    <p:anim calcmode="lin" valueType="num">
                                      <p:cBhvr additive="base">
                                        <p:cTn id="13"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15718</TotalTime>
  <Words>3992</Words>
  <Application>Microsoft Office PowerPoint</Application>
  <PresentationFormat>On-screen Show (4:3)</PresentationFormat>
  <Paragraphs>630</Paragraphs>
  <Slides>59</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63" baseType="lpstr">
      <vt:lpstr>Office Theme</vt:lpstr>
      <vt:lpstr>Equation</vt:lpstr>
      <vt:lpstr>Bitmap Image</vt:lpstr>
      <vt:lpstr>Photo Editor Photo</vt:lpstr>
      <vt:lpstr>From Quarks and Gluons to the World Around Us: Advancing Quantum Chromodynamics by Probing Nucleon Structure</vt:lpstr>
      <vt:lpstr>Theory of strong interactions:  Quantum Chromodynamics</vt:lpstr>
      <vt:lpstr>How do we understand the visible matter in our universe in terms of the fundamental quarks and gluons of QCD?</vt:lpstr>
      <vt:lpstr>The proton as a QCD “laboratory”</vt:lpstr>
      <vt:lpstr>Nucleon structure:  The early years</vt:lpstr>
      <vt:lpstr>Deep-inelastic lepton-nucleon scattering:  A tool of the trade</vt:lpstr>
      <vt:lpstr>Parton distribution functions inside a nucleon:  The language we’ve developed (so far!)</vt:lpstr>
      <vt:lpstr>Decades of DIS data: What have we learned?</vt:lpstr>
      <vt:lpstr>And a (relatively) recent surprise from p+p, p+d collisions</vt:lpstr>
      <vt:lpstr>Observations with different probes allow us to learn different things!</vt:lpstr>
      <vt:lpstr>Mapping out the proton</vt:lpstr>
      <vt:lpstr>Perturbative QCD</vt:lpstr>
      <vt:lpstr>Predictive power of pQCD</vt:lpstr>
      <vt:lpstr>Factorization and universality in perturbative QCD</vt:lpstr>
      <vt:lpstr>The nascent era of quantitative QCD!</vt:lpstr>
      <vt:lpstr>Additional recent theoretical progress in QCD</vt:lpstr>
      <vt:lpstr>Critical to perform experimental work where quarks and gluons are relevant d.o.f. in the processes studied!</vt:lpstr>
      <vt:lpstr>Experimental evidence for variety of spin-momentum correlations in proton,  and in process of hadronization</vt:lpstr>
      <vt:lpstr>Slide 19</vt:lpstr>
      <vt:lpstr>Modified universality of T-odd  transverse-momentum-dependent distributions:  Color in action! </vt:lpstr>
      <vt:lpstr>What things “look” like depends on  how you “look”!</vt:lpstr>
      <vt:lpstr>Factorization, color, and hadronic collisions</vt:lpstr>
      <vt:lpstr>How to keep pushing forward experimentally?</vt:lpstr>
      <vt:lpstr>Fermilab E906/Seaquest: A dedicated Drell-Yan experiment</vt:lpstr>
      <vt:lpstr>Fermilab E906</vt:lpstr>
      <vt:lpstr>E906 Station 4 plane for tracking and muon identification</vt:lpstr>
      <vt:lpstr>Azimuthal dependence of unpolarized Drell-Yan cross section</vt:lpstr>
      <vt:lpstr>What about proton-induced Drell-Yan?</vt:lpstr>
      <vt:lpstr>The Relativistic Heavy Ion Collider at Brookhaven National Laboratory</vt:lpstr>
      <vt:lpstr>Studying particle production at intermediate center-of-mass energies in p+p</vt:lpstr>
      <vt:lpstr>First and only polarized proton collider</vt:lpstr>
      <vt:lpstr>Spin physics at RHIC</vt:lpstr>
      <vt:lpstr>Transverse single-spin asymmetries:  From low to high energies!</vt:lpstr>
      <vt:lpstr>High-xF asymmetries,  but not valence quarks??</vt:lpstr>
      <vt:lpstr>Another surprise: Transverse single-spin asymmetry in h meson production</vt:lpstr>
      <vt:lpstr>Forward h transverse single-spin asymmetry from PHENIX  Disagrees with STAR!</vt:lpstr>
      <vt:lpstr>pQCD calculations for h mesons recently enabled by first-ever fragmentation function parametrization</vt:lpstr>
      <vt:lpstr>With h FF now published, can calculate . . .</vt:lpstr>
      <vt:lpstr>Testing factorization/factorization breaking with (unpolarized) p+p collisions</vt:lpstr>
      <vt:lpstr>Testing factorization/factorization breaking with (unpolarized) p+p collisions</vt:lpstr>
      <vt:lpstr>Spin-momentum correlations and  the proton as a QCD “laboratory”</vt:lpstr>
      <vt:lpstr>Summary and outlook</vt:lpstr>
      <vt:lpstr>Afterword:  QCD “versus” nucleon structure? A personal perspective</vt:lpstr>
      <vt:lpstr>Slide 44</vt:lpstr>
      <vt:lpstr>Extra</vt:lpstr>
      <vt:lpstr>Parametrizing transverse-momentum-dependent parton distribution functions</vt:lpstr>
      <vt:lpstr>Midrapidity h/p0 cross section ratio</vt:lpstr>
      <vt:lpstr>First h transverse single-spin asymmetry theory calculation</vt:lpstr>
      <vt:lpstr>Cross section and double-helicity asymmetry in charged hadron production at √s=62.4 GeV</vt:lpstr>
      <vt:lpstr>Cross section and double-helicity asymmetry in charged hadron production at √s=62.4 GeV</vt:lpstr>
      <vt:lpstr>Left-right pion asymmetry at  90o from the beam</vt:lpstr>
      <vt:lpstr>Left-right p0 vs. h asymmetry at  90o from the beam</vt:lpstr>
      <vt:lpstr>Drell-Yan complementary to DIS</vt:lpstr>
      <vt:lpstr>Azimuthal dependence of Drell-Yan cross section</vt:lpstr>
      <vt:lpstr>The Electron-Ion Collider</vt:lpstr>
      <vt:lpstr>Why an Electron-Ion Collider?</vt:lpstr>
      <vt:lpstr>Accelerator concepts</vt:lpstr>
      <vt:lpstr>RHIC as a polarized p+p collider</vt:lpstr>
      <vt:lpstr>PHENIX detector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Collinear pdf’s: Moving into a new era in understanding nucleon structure</dc:title>
  <dc:creator>Christine Aidala</dc:creator>
  <cp:lastModifiedBy>Christine A. Aidala</cp:lastModifiedBy>
  <cp:revision>1871</cp:revision>
  <dcterms:created xsi:type="dcterms:W3CDTF">2006-08-16T00:00:00Z</dcterms:created>
  <dcterms:modified xsi:type="dcterms:W3CDTF">2012-02-13T04:06:58Z</dcterms:modified>
</cp:coreProperties>
</file>