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256" r:id="rId2"/>
    <p:sldId id="376" r:id="rId3"/>
    <p:sldId id="377" r:id="rId4"/>
    <p:sldId id="387" r:id="rId5"/>
    <p:sldId id="375" r:id="rId6"/>
    <p:sldId id="378" r:id="rId7"/>
    <p:sldId id="379" r:id="rId8"/>
    <p:sldId id="380" r:id="rId9"/>
    <p:sldId id="381" r:id="rId10"/>
    <p:sldId id="367" r:id="rId11"/>
    <p:sldId id="398" r:id="rId12"/>
    <p:sldId id="388" r:id="rId13"/>
    <p:sldId id="382" r:id="rId14"/>
    <p:sldId id="373" r:id="rId15"/>
    <p:sldId id="368" r:id="rId16"/>
    <p:sldId id="410" r:id="rId17"/>
    <p:sldId id="390" r:id="rId18"/>
    <p:sldId id="411" r:id="rId19"/>
    <p:sldId id="384" r:id="rId20"/>
    <p:sldId id="392" r:id="rId21"/>
    <p:sldId id="408" r:id="rId22"/>
    <p:sldId id="385" r:id="rId23"/>
    <p:sldId id="305" r:id="rId24"/>
    <p:sldId id="404" r:id="rId25"/>
    <p:sldId id="308" r:id="rId26"/>
    <p:sldId id="362" r:id="rId27"/>
    <p:sldId id="429" r:id="rId28"/>
    <p:sldId id="393" r:id="rId29"/>
    <p:sldId id="430" r:id="rId30"/>
    <p:sldId id="431" r:id="rId31"/>
    <p:sldId id="432" r:id="rId32"/>
    <p:sldId id="433" r:id="rId33"/>
    <p:sldId id="434" r:id="rId34"/>
    <p:sldId id="450" r:id="rId35"/>
    <p:sldId id="383" r:id="rId36"/>
    <p:sldId id="406" r:id="rId37"/>
    <p:sldId id="443" r:id="rId38"/>
    <p:sldId id="444" r:id="rId39"/>
    <p:sldId id="435" r:id="rId40"/>
    <p:sldId id="456" r:id="rId41"/>
    <p:sldId id="448" r:id="rId42"/>
    <p:sldId id="405" r:id="rId43"/>
    <p:sldId id="341" r:id="rId44"/>
    <p:sldId id="403" r:id="rId45"/>
    <p:sldId id="366" r:id="rId46"/>
    <p:sldId id="327" r:id="rId47"/>
    <p:sldId id="342" r:id="rId48"/>
    <p:sldId id="329" r:id="rId49"/>
    <p:sldId id="330" r:id="rId50"/>
    <p:sldId id="446" r:id="rId51"/>
    <p:sldId id="462" r:id="rId52"/>
    <p:sldId id="454" r:id="rId53"/>
    <p:sldId id="414" r:id="rId54"/>
    <p:sldId id="439" r:id="rId55"/>
    <p:sldId id="440" r:id="rId56"/>
    <p:sldId id="442" r:id="rId57"/>
    <p:sldId id="455" r:id="rId58"/>
    <p:sldId id="457" r:id="rId59"/>
    <p:sldId id="458" r:id="rId60"/>
    <p:sldId id="459" r:id="rId61"/>
    <p:sldId id="460" r:id="rId62"/>
    <p:sldId id="461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FFFF"/>
    <a:srgbClr val="00CCFF"/>
    <a:srgbClr val="8A0000"/>
    <a:srgbClr val="990000"/>
    <a:srgbClr val="68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8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9936"/>
    </p:cViewPr>
  </p:sorterViewPr>
  <p:notesViewPr>
    <p:cSldViewPr>
      <p:cViewPr varScale="1">
        <p:scale>
          <a:sx n="53" d="100"/>
          <a:sy n="53" d="100"/>
        </p:scale>
        <p:origin x="-1824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870F4-5374-4858-AA1F-D2FC12811746}" type="datetimeFigureOut">
              <a:rPr lang="en-US" smtClean="0"/>
              <a:pPr/>
              <a:t>2/27/2011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152AF1-52DA-47EB-B043-718F908E92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8EB88-5A88-4C45-82D2-6FA4DB7BEA54}" type="datetimeFigureOut">
              <a:rPr lang="en-US" smtClean="0"/>
              <a:pPr/>
              <a:t>2/27/2011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B1036-C79E-46F7-8FEB-3830A27B26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1036-C79E-46F7-8FEB-3830A27B261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Scattering energy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1036-C79E-46F7-8FEB-3830A27B261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8262A7-3278-438C-9822-E80B7E546A64}" type="slidenum">
              <a:rPr lang="en-US"/>
              <a:pPr/>
              <a:t>13</a:t>
            </a:fld>
            <a:endParaRPr lang="en-US"/>
          </a:p>
        </p:txBody>
      </p:sp>
      <p:sp>
        <p:nvSpPr>
          <p:cNvPr id="141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[While some a generation or so ahead of me have enjoyed very exciting careers [centered on][based around] the discovery and development of QCD, …]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1036-C79E-46F7-8FEB-3830A27B261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1036-C79E-46F7-8FEB-3830A27B261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1036-C79E-46F7-8FEB-3830A27B261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0D4F77-96B2-4CEA-B332-4CEBB059FE48}" type="slidenum">
              <a:rPr lang="en-US"/>
              <a:pPr/>
              <a:t>20</a:t>
            </a:fld>
            <a:endParaRPr lang="en-US"/>
          </a:p>
        </p:txBody>
      </p:sp>
      <p:sp>
        <p:nvSpPr>
          <p:cNvPr id="136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136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6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1036-C79E-46F7-8FEB-3830A27B261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1036-C79E-46F7-8FEB-3830A27B261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94DE7B-3E3E-4100-8572-B73DC5612D09}" type="slidenum">
              <a:rPr lang="en-US"/>
              <a:pPr/>
              <a:t>23</a:t>
            </a:fld>
            <a:endParaRPr lang="en-US"/>
          </a:p>
        </p:txBody>
      </p:sp>
      <p:sp>
        <p:nvSpPr>
          <p:cNvPr id="156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6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933E07-5728-4723-B436-45B7B6870E26}" type="slidenum">
              <a:rPr lang="en-US"/>
              <a:pPr/>
              <a:t>24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8D2CC4-EC70-41A0-8FD8-D3EB415DE993}" type="slidenum">
              <a:rPr lang="en-US"/>
              <a:pPr/>
              <a:t>2</a:t>
            </a:fld>
            <a:endParaRPr lang="en-US"/>
          </a:p>
        </p:txBody>
      </p:sp>
      <p:sp>
        <p:nvSpPr>
          <p:cNvPr id="152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2625"/>
            <a:ext cx="4573588" cy="3430588"/>
          </a:xfrm>
          <a:ln/>
        </p:spPr>
      </p:sp>
      <p:sp>
        <p:nvSpPr>
          <p:cNvPr id="152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7932"/>
          </a:xfrm>
        </p:spPr>
        <p:txBody>
          <a:bodyPr/>
          <a:lstStyle/>
          <a:p>
            <a:pPr lvl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CBA4-9E5C-46A1-A02A-C15FF80F0D3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CBA4-9E5C-46A1-A02A-C15FF80F0D3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2E5396-D296-4957-A253-A153AB186969}" type="slidenum">
              <a:rPr lang="en-US"/>
              <a:pPr/>
              <a:t>29</a:t>
            </a:fld>
            <a:endParaRPr lang="en-US"/>
          </a:p>
        </p:txBody>
      </p:sp>
      <p:sp>
        <p:nvSpPr>
          <p:cNvPr id="135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979EF9-92E9-4DF0-B2FF-A1F0EFFBD158}" type="slidenum">
              <a:rPr lang="en-US"/>
              <a:pPr/>
              <a:t>30</a:t>
            </a:fld>
            <a:endParaRPr lang="en-US"/>
          </a:p>
        </p:txBody>
      </p:sp>
      <p:sp>
        <p:nvSpPr>
          <p:cNvPr id="140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1B0BDF-5860-4826-956E-2A16756C6938}" type="slidenum">
              <a:rPr lang="en-US"/>
              <a:pPr/>
              <a:t>31</a:t>
            </a:fld>
            <a:endParaRPr lang="en-US"/>
          </a:p>
        </p:txBody>
      </p:sp>
      <p:sp>
        <p:nvSpPr>
          <p:cNvPr id="135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4688"/>
            <a:ext cx="4605338" cy="3454400"/>
          </a:xfrm>
          <a:ln/>
        </p:spPr>
      </p:sp>
      <p:sp>
        <p:nvSpPr>
          <p:cNvPr id="135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217" y="4354361"/>
            <a:ext cx="5078037" cy="4128891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54C7D1-5775-42F4-9C7D-0E0B0A7812E4}" type="slidenum">
              <a:rPr lang="en-US"/>
              <a:pPr/>
              <a:t>32</a:t>
            </a:fld>
            <a:endParaRPr lang="en-US"/>
          </a:p>
        </p:txBody>
      </p:sp>
      <p:sp>
        <p:nvSpPr>
          <p:cNvPr id="145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B14CCE-8C87-4A6C-82F4-ADCFDAEFFF52}" type="slidenum">
              <a:rPr lang="en-US"/>
              <a:pPr/>
              <a:t>33</a:t>
            </a:fld>
            <a:endParaRPr lang="en-US"/>
          </a:p>
        </p:txBody>
      </p:sp>
      <p:sp>
        <p:nvSpPr>
          <p:cNvPr id="138242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1036-C79E-46F7-8FEB-3830A27B2610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EADD6D-3EE6-45D2-9DBE-1BCA9E6A7E9D}" type="slidenum">
              <a:rPr lang="en-US"/>
              <a:pPr/>
              <a:t>41</a:t>
            </a:fld>
            <a:endParaRPr lang="en-US"/>
          </a:p>
        </p:txBody>
      </p:sp>
      <p:sp>
        <p:nvSpPr>
          <p:cNvPr id="145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5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1036-C79E-46F7-8FEB-3830A27B2610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0D4F77-96B2-4CEA-B332-4CEBB059FE48}" type="slidenum">
              <a:rPr lang="en-US"/>
              <a:pPr/>
              <a:t>3</a:t>
            </a:fld>
            <a:endParaRPr lang="en-US"/>
          </a:p>
        </p:txBody>
      </p:sp>
      <p:sp>
        <p:nvSpPr>
          <p:cNvPr id="136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136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6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CBA4-9E5C-46A1-A02A-C15FF80F0D3D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CBA4-9E5C-46A1-A02A-C15FF80F0D3D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0D30F7-68A4-427C-BBAE-4BDD6F62B935}" type="slidenum">
              <a:rPr lang="en-US"/>
              <a:pPr/>
              <a:t>4</a:t>
            </a:fld>
            <a:endParaRPr lang="en-US"/>
          </a:p>
        </p:txBody>
      </p:sp>
      <p:sp>
        <p:nvSpPr>
          <p:cNvPr id="146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6DD15A-E854-4B57-8883-BE956ECDD2DB}" type="slidenum">
              <a:rPr lang="en-US"/>
              <a:pPr/>
              <a:t>5</a:t>
            </a:fld>
            <a:endParaRPr lang="en-US"/>
          </a:p>
        </p:txBody>
      </p:sp>
      <p:sp>
        <p:nvSpPr>
          <p:cNvPr id="134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0337E4-7656-437A-AF54-7390E5479A0F}" type="slidenum">
              <a:rPr lang="en-US"/>
              <a:pPr/>
              <a:t>6</a:t>
            </a:fld>
            <a:endParaRPr lang="en-US"/>
          </a:p>
        </p:txBody>
      </p:sp>
      <p:sp>
        <p:nvSpPr>
          <p:cNvPr id="1168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8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3718D4-30FC-44E5-B014-F0A480E82298}" type="slidenum">
              <a:rPr lang="en-US"/>
              <a:pPr/>
              <a:t>7</a:t>
            </a:fld>
            <a:endParaRPr lang="en-US"/>
          </a:p>
        </p:txBody>
      </p:sp>
      <p:sp>
        <p:nvSpPr>
          <p:cNvPr id="1240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0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45EDF-49EB-4397-B612-D0F230A1D1BA}" type="slidenum">
              <a:rPr lang="en-US"/>
              <a:pPr/>
              <a:t>8</a:t>
            </a:fld>
            <a:endParaRPr lang="en-US"/>
          </a:p>
        </p:txBody>
      </p:sp>
      <p:sp>
        <p:nvSpPr>
          <p:cNvPr id="117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				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69B923-3C00-4C6F-B0E8-3572FD9C0755}" type="slidenum">
              <a:rPr lang="en-US"/>
              <a:pPr/>
              <a:t>9</a:t>
            </a:fld>
            <a:endParaRPr lang="en-US"/>
          </a:p>
        </p:txBody>
      </p:sp>
      <p:sp>
        <p:nvSpPr>
          <p:cNvPr id="117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i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351E8-1517-4508-8A16-C56B247B14D4}" type="datetime1">
              <a:rPr lang="en-US" smtClean="0"/>
              <a:pPr/>
              <a:t>2/27/2011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Stony Brook, February 28,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DCA3-538B-40BC-9847-01591E1C83B4}" type="datetime1">
              <a:rPr lang="en-US" smtClean="0"/>
              <a:pPr/>
              <a:t>2/27/2011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Stony Brook, February 28,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0597A-635D-4D95-98A4-D5A5CAC31F32}" type="datetime1">
              <a:rPr lang="en-US" smtClean="0"/>
              <a:pPr/>
              <a:t>2/27/2011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Stony Brook, February 28,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600200"/>
            <a:ext cx="42672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D470069-A334-4516-A702-9691B2E5ECBC}" type="datetime1">
              <a:rPr lang="en-US" smtClean="0"/>
              <a:pPr/>
              <a:t>2/27/2011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3810000" cy="3190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C. Aidala, Stony Brook, February 28,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3787017-3038-4AF4-9EAC-D148795E31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28600" y="228600"/>
            <a:ext cx="86868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42672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2672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28600" y="3924300"/>
            <a:ext cx="42672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2672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2394F2D-2ABF-48F7-85B1-174D8A192F42}" type="datetime1">
              <a:rPr lang="en-US" smtClean="0"/>
              <a:pPr/>
              <a:t>2/27/2011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3810000" cy="3190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C. Aidala, Stony Brook, February 28, 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ECE729D-4A9E-497C-A7DB-296958F94F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6DC4E-6BCD-4E70-BE24-7F359CA1EA03}" type="datetime1">
              <a:rPr lang="en-US" smtClean="0"/>
              <a:pPr/>
              <a:t>2/27/2011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Stony Brook, February 28,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AE60-2953-4C7C-A729-21E8EB701D55}" type="datetime1">
              <a:rPr lang="en-US" smtClean="0"/>
              <a:pPr/>
              <a:t>2/27/2011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Stony Brook, February 28,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2854-A89B-42E8-AF75-0293BBCD8B46}" type="datetime1">
              <a:rPr lang="en-US" smtClean="0"/>
              <a:pPr/>
              <a:t>2/27/2011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Stony Brook, February 28,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A3BD1-D92C-43C0-A4D3-27EA70E269DE}" type="datetime1">
              <a:rPr lang="en-US" smtClean="0"/>
              <a:pPr/>
              <a:t>2/27/2011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Stony Brook, February 28, 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31D6-7E1A-467D-996A-D1FD7AA93742}" type="datetime1">
              <a:rPr lang="en-US" smtClean="0"/>
              <a:pPr/>
              <a:t>2/27/2011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Stony Brook, February 28,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A3FD-2EC3-4C6A-B9FC-8DC67DFAB3AC}" type="datetime1">
              <a:rPr lang="en-US" smtClean="0"/>
              <a:pPr/>
              <a:t>2/27/2011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Stony Brook, February 28,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C8B5-A8F6-47C9-B22F-281883352B45}" type="datetime1">
              <a:rPr lang="en-US" smtClean="0"/>
              <a:pPr/>
              <a:t>2/27/2011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Stony Brook, February 28,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150FB-1DE7-4BBE-B1F6-3F8DF67C70CD}" type="datetime1">
              <a:rPr lang="en-US" smtClean="0"/>
              <a:pPr/>
              <a:t>2/27/2011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Stony Brook, February 28,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460C8-2351-4FB6-A6E7-C88858C8603A}" type="datetime1">
              <a:rPr lang="en-US" smtClean="0"/>
              <a:pPr/>
              <a:t>2/27/2011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C. Aidala, Stony Brook, February 28,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200" y="6388768"/>
            <a:ext cx="914400" cy="39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i="1" kern="1200">
          <a:solidFill>
            <a:srgbClr val="FFFF00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FFFFCC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FFFFCC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FFFFCC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FFFFCC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FFFFCC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1.png"/><Relationship Id="rId4" Type="http://schemas.openxmlformats.org/officeDocument/2006/relationships/oleObject" Target="../embeddings/oleObject1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7.bin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8.bin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58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7.wmf"/><Relationship Id="rId5" Type="http://schemas.openxmlformats.org/officeDocument/2006/relationships/image" Target="../media/image56.png"/><Relationship Id="rId4" Type="http://schemas.openxmlformats.org/officeDocument/2006/relationships/oleObject" Target="../embeddings/oleObject19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6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8.png"/><Relationship Id="rId5" Type="http://schemas.openxmlformats.org/officeDocument/2006/relationships/image" Target="../media/image61.png"/><Relationship Id="rId10" Type="http://schemas.openxmlformats.org/officeDocument/2006/relationships/oleObject" Target="../embeddings/oleObject20.bin"/><Relationship Id="rId4" Type="http://schemas.openxmlformats.org/officeDocument/2006/relationships/image" Target="../media/image60.png"/><Relationship Id="rId9" Type="http://schemas.openxmlformats.org/officeDocument/2006/relationships/image" Target="../media/image64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openxmlformats.org/officeDocument/2006/relationships/image" Target="../media/image7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oleObject" Target="../embeddings/oleObject23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8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25.bin"/><Relationship Id="rId4" Type="http://schemas.openxmlformats.org/officeDocument/2006/relationships/image" Target="../media/image8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074" y="76200"/>
            <a:ext cx="7620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01189" y="52252"/>
            <a:ext cx="7620000" cy="67056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2152650"/>
          </a:xfrm>
        </p:spPr>
        <p:txBody>
          <a:bodyPr>
            <a:noAutofit/>
          </a:bodyPr>
          <a:lstStyle/>
          <a:p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Quarks and Gluons to the World Around Us:</a:t>
            </a: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Advancing into the Era of Quantitative QCD via Investigation of Nucleon Structure</a:t>
            </a:r>
            <a:endParaRPr lang="en-US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2209800"/>
          </a:xfrm>
        </p:spPr>
        <p:txBody>
          <a:bodyPr>
            <a:normAutofit fontScale="70000" lnSpcReduction="20000"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Christine A. Aidala</a:t>
            </a:r>
          </a:p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Alamos National Lab</a:t>
            </a:r>
          </a:p>
          <a:p>
            <a:endParaRPr lang="en-US" sz="3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Stony Brook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February 28, 2011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Observations with different probes allow us to learn different things!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Stony Brook, February 28, 2011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4047" y="1514755"/>
            <a:ext cx="7012768" cy="511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Mapping out the proton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does the proton look like in terms of the quarks and gluons inside it?</a:t>
            </a:r>
          </a:p>
          <a:p>
            <a:r>
              <a:rPr lang="en-US" i="1" dirty="0" smtClean="0"/>
              <a:t>Position </a:t>
            </a:r>
          </a:p>
          <a:p>
            <a:r>
              <a:rPr lang="en-US" i="1" dirty="0" smtClean="0"/>
              <a:t>Momentum</a:t>
            </a:r>
          </a:p>
          <a:p>
            <a:r>
              <a:rPr lang="en-US" i="1" dirty="0" smtClean="0"/>
              <a:t>Spin</a:t>
            </a:r>
          </a:p>
          <a:p>
            <a:r>
              <a:rPr lang="en-US" i="1" dirty="0" smtClean="0"/>
              <a:t>Flavor</a:t>
            </a:r>
          </a:p>
          <a:p>
            <a:r>
              <a:rPr lang="en-US" i="1" dirty="0" smtClean="0"/>
              <a:t>Color</a:t>
            </a:r>
            <a:endParaRPr lang="en-US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Stony Brook, February 28,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ext Box 34"/>
          <p:cNvSpPr txBox="1">
            <a:spLocks noChangeArrowheads="1"/>
          </p:cNvSpPr>
          <p:nvPr/>
        </p:nvSpPr>
        <p:spPr bwMode="auto">
          <a:xfrm>
            <a:off x="2819400" y="3124200"/>
            <a:ext cx="6324600" cy="1107996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Vast majority of past four decades focused on </a:t>
            </a:r>
          </a:p>
          <a:p>
            <a:pPr algn="ctr"/>
            <a:r>
              <a:rPr lang="en-US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1-dimensional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momentum structure!  Since 1990s starting to consider other directions . . .</a:t>
            </a:r>
            <a:endParaRPr 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34"/>
          <p:cNvSpPr txBox="1">
            <a:spLocks noChangeArrowheads="1"/>
          </p:cNvSpPr>
          <p:nvPr/>
        </p:nvSpPr>
        <p:spPr bwMode="auto">
          <a:xfrm>
            <a:off x="2819400" y="3692604"/>
            <a:ext cx="6324600" cy="1107996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Polarized protons first studied in 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1980s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 How 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angular momentum of quarks and gluons add up still not well understood!</a:t>
            </a:r>
            <a:endParaRPr 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34"/>
          <p:cNvSpPr txBox="1">
            <a:spLocks noChangeArrowheads="1"/>
          </p:cNvSpPr>
          <p:nvPr/>
        </p:nvSpPr>
        <p:spPr bwMode="auto">
          <a:xfrm>
            <a:off x="2819400" y="4267200"/>
            <a:ext cx="6324600" cy="1107996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Early measurements of flavor distributions in valence region.  Flavor structure at lower momentum fractions still yielding surprises!</a:t>
            </a:r>
            <a:endParaRPr 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34"/>
          <p:cNvSpPr txBox="1">
            <a:spLocks noChangeArrowheads="1"/>
          </p:cNvSpPr>
          <p:nvPr/>
        </p:nvSpPr>
        <p:spPr bwMode="auto">
          <a:xfrm>
            <a:off x="2819400" y="2590800"/>
            <a:ext cx="6324600" cy="1107996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Theoretical and experimental concepts to describe and access position only born in mid-1990s. 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Pioneering measurements over past decade.</a:t>
            </a:r>
            <a:endParaRPr 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34"/>
          <p:cNvSpPr txBox="1">
            <a:spLocks noChangeArrowheads="1"/>
          </p:cNvSpPr>
          <p:nvPr/>
        </p:nvSpPr>
        <p:spPr bwMode="auto">
          <a:xfrm>
            <a:off x="2819400" y="4911804"/>
            <a:ext cx="6324600" cy="1107996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Accounted for by theorists from beginning of QCD, but more detailed, potentially observable effects of color have come to forefront in last couple years . . .</a:t>
            </a:r>
            <a:endParaRPr 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Perturbative</a:t>
            </a:r>
            <a:r>
              <a:rPr lang="en-US" dirty="0" smtClean="0"/>
              <a:t> QCD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Take advantage of running of the strong coupling constant with energy (</a:t>
            </a:r>
            <a:r>
              <a:rPr lang="en-US" i="1" dirty="0" smtClean="0"/>
              <a:t>asymptotic freedom</a:t>
            </a:r>
            <a:r>
              <a:rPr lang="en-US" dirty="0" smtClean="0"/>
              <a:t>)—weak coupling at high energies (short distances)</a:t>
            </a:r>
          </a:p>
          <a:p>
            <a:r>
              <a:rPr lang="en-US" dirty="0" err="1" smtClean="0"/>
              <a:t>Perturbative</a:t>
            </a:r>
            <a:r>
              <a:rPr lang="en-US" dirty="0" smtClean="0"/>
              <a:t> expansion as in QED (but many more diagrams due to gluon self-coupling!!)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Stony Brook, February 28,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983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9643" y="1609725"/>
            <a:ext cx="3557157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143000" y="2362200"/>
            <a:ext cx="6934200" cy="2185214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Most importantly: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pQCD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provides a rigorous way of relating the fundamental field theory to a variety of physical observables!</a:t>
            </a:r>
            <a:endParaRPr lang="en-US" sz="3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Stony Brook, February 28, 2011</a:t>
            </a:r>
            <a:endParaRPr lang="en-US"/>
          </a:p>
        </p:txBody>
      </p:sp>
      <p:sp>
        <p:nvSpPr>
          <p:cNvPr id="7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AC23-5EAE-445C-8F6B-BB60B2E4B24A}" type="slidenum">
              <a:rPr lang="en-US"/>
              <a:pPr/>
              <a:t>13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19200" y="1174750"/>
            <a:ext cx="6705600" cy="2743200"/>
            <a:chOff x="768" y="681"/>
            <a:chExt cx="4224" cy="1728"/>
          </a:xfrm>
        </p:grpSpPr>
        <p:sp>
          <p:nvSpPr>
            <p:cNvPr id="1414147" name="Rectangle 3"/>
            <p:cNvSpPr>
              <a:spLocks noChangeArrowheads="1"/>
            </p:cNvSpPr>
            <p:nvPr/>
          </p:nvSpPr>
          <p:spPr bwMode="auto">
            <a:xfrm>
              <a:off x="768" y="681"/>
              <a:ext cx="4224" cy="17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14148" name="Oval 4"/>
            <p:cNvSpPr>
              <a:spLocks noChangeArrowheads="1"/>
            </p:cNvSpPr>
            <p:nvPr/>
          </p:nvSpPr>
          <p:spPr bwMode="auto">
            <a:xfrm>
              <a:off x="1527" y="1875"/>
              <a:ext cx="391" cy="373"/>
            </a:xfrm>
            <a:prstGeom prst="ellipse">
              <a:avLst/>
            </a:prstGeom>
            <a:solidFill>
              <a:srgbClr val="FF85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149" name="Oval 5"/>
            <p:cNvSpPr>
              <a:spLocks noChangeArrowheads="1"/>
            </p:cNvSpPr>
            <p:nvPr/>
          </p:nvSpPr>
          <p:spPr bwMode="auto">
            <a:xfrm>
              <a:off x="1536" y="901"/>
              <a:ext cx="401" cy="381"/>
            </a:xfrm>
            <a:prstGeom prst="ellipse">
              <a:avLst/>
            </a:prstGeom>
            <a:solidFill>
              <a:srgbClr val="9DCE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150" name="Line 6"/>
            <p:cNvSpPr>
              <a:spLocks noChangeShapeType="1"/>
            </p:cNvSpPr>
            <p:nvPr/>
          </p:nvSpPr>
          <p:spPr bwMode="auto">
            <a:xfrm>
              <a:off x="1105" y="977"/>
              <a:ext cx="42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151" name="Line 7"/>
            <p:cNvSpPr>
              <a:spLocks noChangeShapeType="1"/>
            </p:cNvSpPr>
            <p:nvPr/>
          </p:nvSpPr>
          <p:spPr bwMode="auto">
            <a:xfrm>
              <a:off x="1105" y="1129"/>
              <a:ext cx="42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152" name="Line 8"/>
            <p:cNvSpPr>
              <a:spLocks noChangeShapeType="1"/>
            </p:cNvSpPr>
            <p:nvPr/>
          </p:nvSpPr>
          <p:spPr bwMode="auto">
            <a:xfrm>
              <a:off x="1115" y="2141"/>
              <a:ext cx="42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153" name="Line 9"/>
            <p:cNvSpPr>
              <a:spLocks noChangeShapeType="1"/>
            </p:cNvSpPr>
            <p:nvPr/>
          </p:nvSpPr>
          <p:spPr bwMode="auto">
            <a:xfrm>
              <a:off x="1115" y="1993"/>
              <a:ext cx="42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154" name="Rectangle 10"/>
            <p:cNvSpPr>
              <a:spLocks noChangeArrowheads="1"/>
            </p:cNvSpPr>
            <p:nvPr/>
          </p:nvSpPr>
          <p:spPr bwMode="auto">
            <a:xfrm>
              <a:off x="2561" y="1413"/>
              <a:ext cx="1040" cy="324"/>
            </a:xfrm>
            <a:prstGeom prst="rect">
              <a:avLst/>
            </a:prstGeom>
            <a:noFill/>
            <a:ln w="19050">
              <a:solidFill>
                <a:srgbClr val="00E00B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155" name="Line 11"/>
            <p:cNvSpPr>
              <a:spLocks noChangeShapeType="1"/>
            </p:cNvSpPr>
            <p:nvPr/>
          </p:nvSpPr>
          <p:spPr bwMode="auto">
            <a:xfrm>
              <a:off x="1937" y="1125"/>
              <a:ext cx="641" cy="46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156" name="Line 12"/>
            <p:cNvSpPr>
              <a:spLocks noChangeShapeType="1"/>
            </p:cNvSpPr>
            <p:nvPr/>
          </p:nvSpPr>
          <p:spPr bwMode="auto">
            <a:xfrm flipV="1">
              <a:off x="1874" y="751"/>
              <a:ext cx="30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157" name="Line 13"/>
            <p:cNvSpPr>
              <a:spLocks noChangeShapeType="1"/>
            </p:cNvSpPr>
            <p:nvPr/>
          </p:nvSpPr>
          <p:spPr bwMode="auto">
            <a:xfrm>
              <a:off x="1889" y="2177"/>
              <a:ext cx="292" cy="1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158" name="Line 14"/>
            <p:cNvSpPr>
              <a:spLocks noChangeShapeType="1"/>
            </p:cNvSpPr>
            <p:nvPr/>
          </p:nvSpPr>
          <p:spPr bwMode="auto">
            <a:xfrm>
              <a:off x="1869" y="2193"/>
              <a:ext cx="292" cy="1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159" name="Line 15"/>
            <p:cNvSpPr>
              <a:spLocks noChangeShapeType="1"/>
            </p:cNvSpPr>
            <p:nvPr/>
          </p:nvSpPr>
          <p:spPr bwMode="auto">
            <a:xfrm>
              <a:off x="1849" y="2217"/>
              <a:ext cx="292" cy="1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160" name="Line 16"/>
            <p:cNvSpPr>
              <a:spLocks noChangeShapeType="1"/>
            </p:cNvSpPr>
            <p:nvPr/>
          </p:nvSpPr>
          <p:spPr bwMode="auto">
            <a:xfrm flipV="1">
              <a:off x="1911" y="789"/>
              <a:ext cx="30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161" name="Line 17"/>
            <p:cNvSpPr>
              <a:spLocks noChangeShapeType="1"/>
            </p:cNvSpPr>
            <p:nvPr/>
          </p:nvSpPr>
          <p:spPr bwMode="auto">
            <a:xfrm flipV="1">
              <a:off x="1901" y="759"/>
              <a:ext cx="30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162" name="Line 18"/>
            <p:cNvSpPr>
              <a:spLocks noChangeShapeType="1"/>
            </p:cNvSpPr>
            <p:nvPr/>
          </p:nvSpPr>
          <p:spPr bwMode="auto">
            <a:xfrm flipV="1">
              <a:off x="1865" y="733"/>
              <a:ext cx="30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163" name="Text Box 19"/>
            <p:cNvSpPr txBox="1">
              <a:spLocks noChangeArrowheads="1"/>
            </p:cNvSpPr>
            <p:nvPr/>
          </p:nvSpPr>
          <p:spPr bwMode="auto">
            <a:xfrm>
              <a:off x="2351" y="1195"/>
              <a:ext cx="178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1400" b="1">
                  <a:solidFill>
                    <a:schemeClr val="accent2"/>
                  </a:solidFill>
                  <a:latin typeface="Comic Sans MS" pitchFamily="66" charset="0"/>
                </a:rPr>
                <a:t>Hard Scattering Process</a:t>
              </a:r>
            </a:p>
          </p:txBody>
        </p:sp>
        <p:sp>
          <p:nvSpPr>
            <p:cNvPr id="1414164" name="Line 20"/>
            <p:cNvSpPr>
              <a:spLocks noChangeShapeType="1"/>
            </p:cNvSpPr>
            <p:nvPr/>
          </p:nvSpPr>
          <p:spPr bwMode="auto">
            <a:xfrm>
              <a:off x="2578" y="1592"/>
              <a:ext cx="9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414165" name="Object 21"/>
            <p:cNvGraphicFramePr>
              <a:graphicFrameLocks noChangeAspect="1"/>
            </p:cNvGraphicFramePr>
            <p:nvPr/>
          </p:nvGraphicFramePr>
          <p:xfrm>
            <a:off x="1255" y="1784"/>
            <a:ext cx="123" cy="174"/>
          </p:xfrm>
          <a:graphic>
            <a:graphicData uri="http://schemas.openxmlformats.org/presentationml/2006/ole">
              <p:oleObj spid="_x0000_s69635" name="Equation" r:id="rId4" imgW="152280" imgH="215640" progId="">
                <p:embed/>
              </p:oleObj>
            </a:graphicData>
          </a:graphic>
        </p:graphicFrame>
        <p:graphicFrame>
          <p:nvGraphicFramePr>
            <p:cNvPr id="1414166" name="Object 22"/>
            <p:cNvGraphicFramePr>
              <a:graphicFrameLocks noChangeAspect="1"/>
            </p:cNvGraphicFramePr>
            <p:nvPr/>
          </p:nvGraphicFramePr>
          <p:xfrm>
            <a:off x="1954" y="1634"/>
            <a:ext cx="246" cy="174"/>
          </p:xfrm>
          <a:graphic>
            <a:graphicData uri="http://schemas.openxmlformats.org/presentationml/2006/ole">
              <p:oleObj spid="_x0000_s69636" name="Equation" r:id="rId5" imgW="304560" imgH="215640" progId="">
                <p:embed/>
              </p:oleObj>
            </a:graphicData>
          </a:graphic>
        </p:graphicFrame>
        <p:graphicFrame>
          <p:nvGraphicFramePr>
            <p:cNvPr id="1414167" name="Object 23"/>
            <p:cNvGraphicFramePr>
              <a:graphicFrameLocks noChangeAspect="1"/>
            </p:cNvGraphicFramePr>
            <p:nvPr/>
          </p:nvGraphicFramePr>
          <p:xfrm>
            <a:off x="1287" y="776"/>
            <a:ext cx="113" cy="174"/>
          </p:xfrm>
          <a:graphic>
            <a:graphicData uri="http://schemas.openxmlformats.org/presentationml/2006/ole">
              <p:oleObj spid="_x0000_s69637" name="Equation" r:id="rId6" imgW="139680" imgH="215640" progId="">
                <p:embed/>
              </p:oleObj>
            </a:graphicData>
          </a:graphic>
        </p:graphicFrame>
        <p:graphicFrame>
          <p:nvGraphicFramePr>
            <p:cNvPr id="1414168" name="Object 24"/>
            <p:cNvGraphicFramePr>
              <a:graphicFrameLocks noChangeAspect="1"/>
            </p:cNvGraphicFramePr>
            <p:nvPr/>
          </p:nvGraphicFramePr>
          <p:xfrm>
            <a:off x="2150" y="1112"/>
            <a:ext cx="225" cy="174"/>
          </p:xfrm>
          <a:graphic>
            <a:graphicData uri="http://schemas.openxmlformats.org/presentationml/2006/ole">
              <p:oleObj spid="_x0000_s69638" name="Equation" r:id="rId7" imgW="279360" imgH="215640" progId="">
                <p:embed/>
              </p:oleObj>
            </a:graphicData>
          </a:graphic>
        </p:graphicFrame>
        <p:grpSp>
          <p:nvGrpSpPr>
            <p:cNvPr id="3" name="Group 25"/>
            <p:cNvGrpSpPr>
              <a:grpSpLocks/>
            </p:cNvGrpSpPr>
            <p:nvPr/>
          </p:nvGrpSpPr>
          <p:grpSpPr bwMode="auto">
            <a:xfrm rot="-1546555">
              <a:off x="1884" y="1844"/>
              <a:ext cx="444" cy="122"/>
              <a:chOff x="2291" y="2513"/>
              <a:chExt cx="1199" cy="188"/>
            </a:xfrm>
          </p:grpSpPr>
          <p:sp>
            <p:nvSpPr>
              <p:cNvPr id="1414170" name="Freeform 26"/>
              <p:cNvSpPr>
                <a:spLocks/>
              </p:cNvSpPr>
              <p:nvPr/>
            </p:nvSpPr>
            <p:spPr bwMode="auto">
              <a:xfrm>
                <a:off x="2291" y="2513"/>
                <a:ext cx="317" cy="178"/>
              </a:xfrm>
              <a:custGeom>
                <a:avLst/>
                <a:gdLst/>
                <a:ahLst/>
                <a:cxnLst>
                  <a:cxn ang="0">
                    <a:pos x="0" y="95"/>
                  </a:cxn>
                  <a:cxn ang="0">
                    <a:pos x="19" y="32"/>
                  </a:cxn>
                  <a:cxn ang="0">
                    <a:pos x="146" y="0"/>
                  </a:cxn>
                  <a:cxn ang="0">
                    <a:pos x="247" y="25"/>
                  </a:cxn>
                  <a:cxn ang="0">
                    <a:pos x="298" y="139"/>
                  </a:cxn>
                  <a:cxn ang="0">
                    <a:pos x="241" y="171"/>
                  </a:cxn>
                  <a:cxn ang="0">
                    <a:pos x="241" y="32"/>
                  </a:cxn>
                  <a:cxn ang="0">
                    <a:pos x="317" y="13"/>
                  </a:cxn>
                </a:cxnLst>
                <a:rect l="0" t="0" r="r" b="b"/>
                <a:pathLst>
                  <a:path w="317" h="178">
                    <a:moveTo>
                      <a:pt x="0" y="95"/>
                    </a:moveTo>
                    <a:cubicBezTo>
                      <a:pt x="6" y="77"/>
                      <a:pt x="8" y="47"/>
                      <a:pt x="19" y="32"/>
                    </a:cubicBezTo>
                    <a:cubicBezTo>
                      <a:pt x="43" y="1"/>
                      <a:pt x="114" y="4"/>
                      <a:pt x="146" y="0"/>
                    </a:cubicBezTo>
                    <a:cubicBezTo>
                      <a:pt x="179" y="10"/>
                      <a:pt x="214" y="14"/>
                      <a:pt x="247" y="25"/>
                    </a:cubicBezTo>
                    <a:cubicBezTo>
                      <a:pt x="272" y="62"/>
                      <a:pt x="285" y="96"/>
                      <a:pt x="298" y="139"/>
                    </a:cubicBezTo>
                    <a:cubicBezTo>
                      <a:pt x="289" y="178"/>
                      <a:pt x="280" y="178"/>
                      <a:pt x="241" y="171"/>
                    </a:cubicBezTo>
                    <a:cubicBezTo>
                      <a:pt x="228" y="129"/>
                      <a:pt x="218" y="72"/>
                      <a:pt x="241" y="32"/>
                    </a:cubicBezTo>
                    <a:cubicBezTo>
                      <a:pt x="254" y="9"/>
                      <a:pt x="298" y="13"/>
                      <a:pt x="317" y="1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4171" name="Freeform 27"/>
              <p:cNvSpPr>
                <a:spLocks/>
              </p:cNvSpPr>
              <p:nvPr/>
            </p:nvSpPr>
            <p:spPr bwMode="auto">
              <a:xfrm>
                <a:off x="2513" y="2515"/>
                <a:ext cx="317" cy="178"/>
              </a:xfrm>
              <a:custGeom>
                <a:avLst/>
                <a:gdLst/>
                <a:ahLst/>
                <a:cxnLst>
                  <a:cxn ang="0">
                    <a:pos x="0" y="95"/>
                  </a:cxn>
                  <a:cxn ang="0">
                    <a:pos x="19" y="32"/>
                  </a:cxn>
                  <a:cxn ang="0">
                    <a:pos x="146" y="0"/>
                  </a:cxn>
                  <a:cxn ang="0">
                    <a:pos x="247" y="25"/>
                  </a:cxn>
                  <a:cxn ang="0">
                    <a:pos x="298" y="139"/>
                  </a:cxn>
                  <a:cxn ang="0">
                    <a:pos x="241" y="171"/>
                  </a:cxn>
                  <a:cxn ang="0">
                    <a:pos x="241" y="32"/>
                  </a:cxn>
                  <a:cxn ang="0">
                    <a:pos x="317" y="13"/>
                  </a:cxn>
                </a:cxnLst>
                <a:rect l="0" t="0" r="r" b="b"/>
                <a:pathLst>
                  <a:path w="317" h="178">
                    <a:moveTo>
                      <a:pt x="0" y="95"/>
                    </a:moveTo>
                    <a:cubicBezTo>
                      <a:pt x="6" y="77"/>
                      <a:pt x="8" y="47"/>
                      <a:pt x="19" y="32"/>
                    </a:cubicBezTo>
                    <a:cubicBezTo>
                      <a:pt x="43" y="1"/>
                      <a:pt x="114" y="4"/>
                      <a:pt x="146" y="0"/>
                    </a:cubicBezTo>
                    <a:cubicBezTo>
                      <a:pt x="179" y="10"/>
                      <a:pt x="214" y="14"/>
                      <a:pt x="247" y="25"/>
                    </a:cubicBezTo>
                    <a:cubicBezTo>
                      <a:pt x="272" y="62"/>
                      <a:pt x="285" y="96"/>
                      <a:pt x="298" y="139"/>
                    </a:cubicBezTo>
                    <a:cubicBezTo>
                      <a:pt x="289" y="178"/>
                      <a:pt x="280" y="178"/>
                      <a:pt x="241" y="171"/>
                    </a:cubicBezTo>
                    <a:cubicBezTo>
                      <a:pt x="228" y="129"/>
                      <a:pt x="218" y="72"/>
                      <a:pt x="241" y="32"/>
                    </a:cubicBezTo>
                    <a:cubicBezTo>
                      <a:pt x="254" y="9"/>
                      <a:pt x="298" y="13"/>
                      <a:pt x="317" y="1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4172" name="Freeform 28"/>
              <p:cNvSpPr>
                <a:spLocks/>
              </p:cNvSpPr>
              <p:nvPr/>
            </p:nvSpPr>
            <p:spPr bwMode="auto">
              <a:xfrm>
                <a:off x="2737" y="2513"/>
                <a:ext cx="317" cy="178"/>
              </a:xfrm>
              <a:custGeom>
                <a:avLst/>
                <a:gdLst/>
                <a:ahLst/>
                <a:cxnLst>
                  <a:cxn ang="0">
                    <a:pos x="0" y="95"/>
                  </a:cxn>
                  <a:cxn ang="0">
                    <a:pos x="19" y="32"/>
                  </a:cxn>
                  <a:cxn ang="0">
                    <a:pos x="146" y="0"/>
                  </a:cxn>
                  <a:cxn ang="0">
                    <a:pos x="247" y="25"/>
                  </a:cxn>
                  <a:cxn ang="0">
                    <a:pos x="298" y="139"/>
                  </a:cxn>
                  <a:cxn ang="0">
                    <a:pos x="241" y="171"/>
                  </a:cxn>
                  <a:cxn ang="0">
                    <a:pos x="241" y="32"/>
                  </a:cxn>
                  <a:cxn ang="0">
                    <a:pos x="317" y="13"/>
                  </a:cxn>
                </a:cxnLst>
                <a:rect l="0" t="0" r="r" b="b"/>
                <a:pathLst>
                  <a:path w="317" h="178">
                    <a:moveTo>
                      <a:pt x="0" y="95"/>
                    </a:moveTo>
                    <a:cubicBezTo>
                      <a:pt x="6" y="77"/>
                      <a:pt x="8" y="47"/>
                      <a:pt x="19" y="32"/>
                    </a:cubicBezTo>
                    <a:cubicBezTo>
                      <a:pt x="43" y="1"/>
                      <a:pt x="114" y="4"/>
                      <a:pt x="146" y="0"/>
                    </a:cubicBezTo>
                    <a:cubicBezTo>
                      <a:pt x="179" y="10"/>
                      <a:pt x="214" y="14"/>
                      <a:pt x="247" y="25"/>
                    </a:cubicBezTo>
                    <a:cubicBezTo>
                      <a:pt x="272" y="62"/>
                      <a:pt x="285" y="96"/>
                      <a:pt x="298" y="139"/>
                    </a:cubicBezTo>
                    <a:cubicBezTo>
                      <a:pt x="289" y="178"/>
                      <a:pt x="280" y="178"/>
                      <a:pt x="241" y="171"/>
                    </a:cubicBezTo>
                    <a:cubicBezTo>
                      <a:pt x="228" y="129"/>
                      <a:pt x="218" y="72"/>
                      <a:pt x="241" y="32"/>
                    </a:cubicBezTo>
                    <a:cubicBezTo>
                      <a:pt x="254" y="9"/>
                      <a:pt x="298" y="13"/>
                      <a:pt x="317" y="1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4173" name="Freeform 29"/>
              <p:cNvSpPr>
                <a:spLocks/>
              </p:cNvSpPr>
              <p:nvPr/>
            </p:nvSpPr>
            <p:spPr bwMode="auto">
              <a:xfrm>
                <a:off x="2957" y="2517"/>
                <a:ext cx="317" cy="178"/>
              </a:xfrm>
              <a:custGeom>
                <a:avLst/>
                <a:gdLst/>
                <a:ahLst/>
                <a:cxnLst>
                  <a:cxn ang="0">
                    <a:pos x="0" y="95"/>
                  </a:cxn>
                  <a:cxn ang="0">
                    <a:pos x="19" y="32"/>
                  </a:cxn>
                  <a:cxn ang="0">
                    <a:pos x="146" y="0"/>
                  </a:cxn>
                  <a:cxn ang="0">
                    <a:pos x="247" y="25"/>
                  </a:cxn>
                  <a:cxn ang="0">
                    <a:pos x="298" y="139"/>
                  </a:cxn>
                  <a:cxn ang="0">
                    <a:pos x="241" y="171"/>
                  </a:cxn>
                  <a:cxn ang="0">
                    <a:pos x="241" y="32"/>
                  </a:cxn>
                  <a:cxn ang="0">
                    <a:pos x="317" y="13"/>
                  </a:cxn>
                </a:cxnLst>
                <a:rect l="0" t="0" r="r" b="b"/>
                <a:pathLst>
                  <a:path w="317" h="178">
                    <a:moveTo>
                      <a:pt x="0" y="95"/>
                    </a:moveTo>
                    <a:cubicBezTo>
                      <a:pt x="6" y="77"/>
                      <a:pt x="8" y="47"/>
                      <a:pt x="19" y="32"/>
                    </a:cubicBezTo>
                    <a:cubicBezTo>
                      <a:pt x="43" y="1"/>
                      <a:pt x="114" y="4"/>
                      <a:pt x="146" y="0"/>
                    </a:cubicBezTo>
                    <a:cubicBezTo>
                      <a:pt x="179" y="10"/>
                      <a:pt x="214" y="14"/>
                      <a:pt x="247" y="25"/>
                    </a:cubicBezTo>
                    <a:cubicBezTo>
                      <a:pt x="272" y="62"/>
                      <a:pt x="285" y="96"/>
                      <a:pt x="298" y="139"/>
                    </a:cubicBezTo>
                    <a:cubicBezTo>
                      <a:pt x="289" y="178"/>
                      <a:pt x="280" y="178"/>
                      <a:pt x="241" y="171"/>
                    </a:cubicBezTo>
                    <a:cubicBezTo>
                      <a:pt x="228" y="129"/>
                      <a:pt x="218" y="72"/>
                      <a:pt x="241" y="32"/>
                    </a:cubicBezTo>
                    <a:cubicBezTo>
                      <a:pt x="254" y="9"/>
                      <a:pt x="298" y="13"/>
                      <a:pt x="317" y="1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4174" name="Freeform 30"/>
              <p:cNvSpPr>
                <a:spLocks/>
              </p:cNvSpPr>
              <p:nvPr/>
            </p:nvSpPr>
            <p:spPr bwMode="auto">
              <a:xfrm>
                <a:off x="3173" y="2523"/>
                <a:ext cx="317" cy="178"/>
              </a:xfrm>
              <a:custGeom>
                <a:avLst/>
                <a:gdLst/>
                <a:ahLst/>
                <a:cxnLst>
                  <a:cxn ang="0">
                    <a:pos x="0" y="95"/>
                  </a:cxn>
                  <a:cxn ang="0">
                    <a:pos x="19" y="32"/>
                  </a:cxn>
                  <a:cxn ang="0">
                    <a:pos x="146" y="0"/>
                  </a:cxn>
                  <a:cxn ang="0">
                    <a:pos x="247" y="25"/>
                  </a:cxn>
                  <a:cxn ang="0">
                    <a:pos x="298" y="139"/>
                  </a:cxn>
                  <a:cxn ang="0">
                    <a:pos x="241" y="171"/>
                  </a:cxn>
                  <a:cxn ang="0">
                    <a:pos x="241" y="32"/>
                  </a:cxn>
                  <a:cxn ang="0">
                    <a:pos x="317" y="13"/>
                  </a:cxn>
                </a:cxnLst>
                <a:rect l="0" t="0" r="r" b="b"/>
                <a:pathLst>
                  <a:path w="317" h="178">
                    <a:moveTo>
                      <a:pt x="0" y="95"/>
                    </a:moveTo>
                    <a:cubicBezTo>
                      <a:pt x="6" y="77"/>
                      <a:pt x="8" y="47"/>
                      <a:pt x="19" y="32"/>
                    </a:cubicBezTo>
                    <a:cubicBezTo>
                      <a:pt x="43" y="1"/>
                      <a:pt x="114" y="4"/>
                      <a:pt x="146" y="0"/>
                    </a:cubicBezTo>
                    <a:cubicBezTo>
                      <a:pt x="179" y="10"/>
                      <a:pt x="214" y="14"/>
                      <a:pt x="247" y="25"/>
                    </a:cubicBezTo>
                    <a:cubicBezTo>
                      <a:pt x="272" y="62"/>
                      <a:pt x="285" y="96"/>
                      <a:pt x="298" y="139"/>
                    </a:cubicBezTo>
                    <a:cubicBezTo>
                      <a:pt x="289" y="178"/>
                      <a:pt x="280" y="178"/>
                      <a:pt x="241" y="171"/>
                    </a:cubicBezTo>
                    <a:cubicBezTo>
                      <a:pt x="228" y="129"/>
                      <a:pt x="218" y="72"/>
                      <a:pt x="241" y="32"/>
                    </a:cubicBezTo>
                    <a:cubicBezTo>
                      <a:pt x="254" y="9"/>
                      <a:pt x="298" y="13"/>
                      <a:pt x="317" y="1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14175" name="Line 31"/>
            <p:cNvSpPr>
              <a:spLocks noChangeShapeType="1"/>
            </p:cNvSpPr>
            <p:nvPr/>
          </p:nvSpPr>
          <p:spPr bwMode="auto">
            <a:xfrm flipV="1">
              <a:off x="3909" y="1363"/>
              <a:ext cx="145" cy="5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176" name="Line 32"/>
            <p:cNvSpPr>
              <a:spLocks noChangeShapeType="1"/>
            </p:cNvSpPr>
            <p:nvPr/>
          </p:nvSpPr>
          <p:spPr bwMode="auto">
            <a:xfrm>
              <a:off x="3954" y="1414"/>
              <a:ext cx="132" cy="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177" name="Line 33"/>
            <p:cNvSpPr>
              <a:spLocks noChangeShapeType="1"/>
            </p:cNvSpPr>
            <p:nvPr/>
          </p:nvSpPr>
          <p:spPr bwMode="auto">
            <a:xfrm rot="20991552" flipV="1">
              <a:off x="3849" y="1095"/>
              <a:ext cx="28" cy="2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178" name="Line 34"/>
            <p:cNvSpPr>
              <a:spLocks noChangeShapeType="1"/>
            </p:cNvSpPr>
            <p:nvPr/>
          </p:nvSpPr>
          <p:spPr bwMode="auto">
            <a:xfrm flipV="1">
              <a:off x="3905" y="951"/>
              <a:ext cx="55" cy="3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179" name="Line 35"/>
            <p:cNvSpPr>
              <a:spLocks noChangeShapeType="1"/>
            </p:cNvSpPr>
            <p:nvPr/>
          </p:nvSpPr>
          <p:spPr bwMode="auto">
            <a:xfrm flipV="1">
              <a:off x="3912" y="1239"/>
              <a:ext cx="96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180" name="Line 36"/>
            <p:cNvSpPr>
              <a:spLocks noChangeShapeType="1"/>
            </p:cNvSpPr>
            <p:nvPr/>
          </p:nvSpPr>
          <p:spPr bwMode="auto">
            <a:xfrm flipV="1">
              <a:off x="3877" y="1095"/>
              <a:ext cx="35" cy="2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181" name="Line 37"/>
            <p:cNvSpPr>
              <a:spLocks noChangeShapeType="1"/>
            </p:cNvSpPr>
            <p:nvPr/>
          </p:nvSpPr>
          <p:spPr bwMode="auto">
            <a:xfrm flipV="1">
              <a:off x="3901" y="921"/>
              <a:ext cx="155" cy="47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38"/>
            <p:cNvGrpSpPr>
              <a:grpSpLocks/>
            </p:cNvGrpSpPr>
            <p:nvPr/>
          </p:nvGrpSpPr>
          <p:grpSpPr bwMode="auto">
            <a:xfrm rot="-1546555">
              <a:off x="2250" y="1664"/>
              <a:ext cx="444" cy="122"/>
              <a:chOff x="2291" y="2513"/>
              <a:chExt cx="1199" cy="188"/>
            </a:xfrm>
          </p:grpSpPr>
          <p:sp>
            <p:nvSpPr>
              <p:cNvPr id="1414183" name="Freeform 39"/>
              <p:cNvSpPr>
                <a:spLocks/>
              </p:cNvSpPr>
              <p:nvPr/>
            </p:nvSpPr>
            <p:spPr bwMode="auto">
              <a:xfrm>
                <a:off x="2291" y="2513"/>
                <a:ext cx="317" cy="178"/>
              </a:xfrm>
              <a:custGeom>
                <a:avLst/>
                <a:gdLst/>
                <a:ahLst/>
                <a:cxnLst>
                  <a:cxn ang="0">
                    <a:pos x="0" y="95"/>
                  </a:cxn>
                  <a:cxn ang="0">
                    <a:pos x="19" y="32"/>
                  </a:cxn>
                  <a:cxn ang="0">
                    <a:pos x="146" y="0"/>
                  </a:cxn>
                  <a:cxn ang="0">
                    <a:pos x="247" y="25"/>
                  </a:cxn>
                  <a:cxn ang="0">
                    <a:pos x="298" y="139"/>
                  </a:cxn>
                  <a:cxn ang="0">
                    <a:pos x="241" y="171"/>
                  </a:cxn>
                  <a:cxn ang="0">
                    <a:pos x="241" y="32"/>
                  </a:cxn>
                  <a:cxn ang="0">
                    <a:pos x="317" y="13"/>
                  </a:cxn>
                </a:cxnLst>
                <a:rect l="0" t="0" r="r" b="b"/>
                <a:pathLst>
                  <a:path w="317" h="178">
                    <a:moveTo>
                      <a:pt x="0" y="95"/>
                    </a:moveTo>
                    <a:cubicBezTo>
                      <a:pt x="6" y="77"/>
                      <a:pt x="8" y="47"/>
                      <a:pt x="19" y="32"/>
                    </a:cubicBezTo>
                    <a:cubicBezTo>
                      <a:pt x="43" y="1"/>
                      <a:pt x="114" y="4"/>
                      <a:pt x="146" y="0"/>
                    </a:cubicBezTo>
                    <a:cubicBezTo>
                      <a:pt x="179" y="10"/>
                      <a:pt x="214" y="14"/>
                      <a:pt x="247" y="25"/>
                    </a:cubicBezTo>
                    <a:cubicBezTo>
                      <a:pt x="272" y="62"/>
                      <a:pt x="285" y="96"/>
                      <a:pt x="298" y="139"/>
                    </a:cubicBezTo>
                    <a:cubicBezTo>
                      <a:pt x="289" y="178"/>
                      <a:pt x="280" y="178"/>
                      <a:pt x="241" y="171"/>
                    </a:cubicBezTo>
                    <a:cubicBezTo>
                      <a:pt x="228" y="129"/>
                      <a:pt x="218" y="72"/>
                      <a:pt x="241" y="32"/>
                    </a:cubicBezTo>
                    <a:cubicBezTo>
                      <a:pt x="254" y="9"/>
                      <a:pt x="298" y="13"/>
                      <a:pt x="317" y="1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4184" name="Freeform 40"/>
              <p:cNvSpPr>
                <a:spLocks/>
              </p:cNvSpPr>
              <p:nvPr/>
            </p:nvSpPr>
            <p:spPr bwMode="auto">
              <a:xfrm>
                <a:off x="2513" y="2515"/>
                <a:ext cx="317" cy="178"/>
              </a:xfrm>
              <a:custGeom>
                <a:avLst/>
                <a:gdLst/>
                <a:ahLst/>
                <a:cxnLst>
                  <a:cxn ang="0">
                    <a:pos x="0" y="95"/>
                  </a:cxn>
                  <a:cxn ang="0">
                    <a:pos x="19" y="32"/>
                  </a:cxn>
                  <a:cxn ang="0">
                    <a:pos x="146" y="0"/>
                  </a:cxn>
                  <a:cxn ang="0">
                    <a:pos x="247" y="25"/>
                  </a:cxn>
                  <a:cxn ang="0">
                    <a:pos x="298" y="139"/>
                  </a:cxn>
                  <a:cxn ang="0">
                    <a:pos x="241" y="171"/>
                  </a:cxn>
                  <a:cxn ang="0">
                    <a:pos x="241" y="32"/>
                  </a:cxn>
                  <a:cxn ang="0">
                    <a:pos x="317" y="13"/>
                  </a:cxn>
                </a:cxnLst>
                <a:rect l="0" t="0" r="r" b="b"/>
                <a:pathLst>
                  <a:path w="317" h="178">
                    <a:moveTo>
                      <a:pt x="0" y="95"/>
                    </a:moveTo>
                    <a:cubicBezTo>
                      <a:pt x="6" y="77"/>
                      <a:pt x="8" y="47"/>
                      <a:pt x="19" y="32"/>
                    </a:cubicBezTo>
                    <a:cubicBezTo>
                      <a:pt x="43" y="1"/>
                      <a:pt x="114" y="4"/>
                      <a:pt x="146" y="0"/>
                    </a:cubicBezTo>
                    <a:cubicBezTo>
                      <a:pt x="179" y="10"/>
                      <a:pt x="214" y="14"/>
                      <a:pt x="247" y="25"/>
                    </a:cubicBezTo>
                    <a:cubicBezTo>
                      <a:pt x="272" y="62"/>
                      <a:pt x="285" y="96"/>
                      <a:pt x="298" y="139"/>
                    </a:cubicBezTo>
                    <a:cubicBezTo>
                      <a:pt x="289" y="178"/>
                      <a:pt x="280" y="178"/>
                      <a:pt x="241" y="171"/>
                    </a:cubicBezTo>
                    <a:cubicBezTo>
                      <a:pt x="228" y="129"/>
                      <a:pt x="218" y="72"/>
                      <a:pt x="241" y="32"/>
                    </a:cubicBezTo>
                    <a:cubicBezTo>
                      <a:pt x="254" y="9"/>
                      <a:pt x="298" y="13"/>
                      <a:pt x="317" y="1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4185" name="Freeform 41"/>
              <p:cNvSpPr>
                <a:spLocks/>
              </p:cNvSpPr>
              <p:nvPr/>
            </p:nvSpPr>
            <p:spPr bwMode="auto">
              <a:xfrm>
                <a:off x="2737" y="2513"/>
                <a:ext cx="317" cy="178"/>
              </a:xfrm>
              <a:custGeom>
                <a:avLst/>
                <a:gdLst/>
                <a:ahLst/>
                <a:cxnLst>
                  <a:cxn ang="0">
                    <a:pos x="0" y="95"/>
                  </a:cxn>
                  <a:cxn ang="0">
                    <a:pos x="19" y="32"/>
                  </a:cxn>
                  <a:cxn ang="0">
                    <a:pos x="146" y="0"/>
                  </a:cxn>
                  <a:cxn ang="0">
                    <a:pos x="247" y="25"/>
                  </a:cxn>
                  <a:cxn ang="0">
                    <a:pos x="298" y="139"/>
                  </a:cxn>
                  <a:cxn ang="0">
                    <a:pos x="241" y="171"/>
                  </a:cxn>
                  <a:cxn ang="0">
                    <a:pos x="241" y="32"/>
                  </a:cxn>
                  <a:cxn ang="0">
                    <a:pos x="317" y="13"/>
                  </a:cxn>
                </a:cxnLst>
                <a:rect l="0" t="0" r="r" b="b"/>
                <a:pathLst>
                  <a:path w="317" h="178">
                    <a:moveTo>
                      <a:pt x="0" y="95"/>
                    </a:moveTo>
                    <a:cubicBezTo>
                      <a:pt x="6" y="77"/>
                      <a:pt x="8" y="47"/>
                      <a:pt x="19" y="32"/>
                    </a:cubicBezTo>
                    <a:cubicBezTo>
                      <a:pt x="43" y="1"/>
                      <a:pt x="114" y="4"/>
                      <a:pt x="146" y="0"/>
                    </a:cubicBezTo>
                    <a:cubicBezTo>
                      <a:pt x="179" y="10"/>
                      <a:pt x="214" y="14"/>
                      <a:pt x="247" y="25"/>
                    </a:cubicBezTo>
                    <a:cubicBezTo>
                      <a:pt x="272" y="62"/>
                      <a:pt x="285" y="96"/>
                      <a:pt x="298" y="139"/>
                    </a:cubicBezTo>
                    <a:cubicBezTo>
                      <a:pt x="289" y="178"/>
                      <a:pt x="280" y="178"/>
                      <a:pt x="241" y="171"/>
                    </a:cubicBezTo>
                    <a:cubicBezTo>
                      <a:pt x="228" y="129"/>
                      <a:pt x="218" y="72"/>
                      <a:pt x="241" y="32"/>
                    </a:cubicBezTo>
                    <a:cubicBezTo>
                      <a:pt x="254" y="9"/>
                      <a:pt x="298" y="13"/>
                      <a:pt x="317" y="1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4186" name="Freeform 42"/>
              <p:cNvSpPr>
                <a:spLocks/>
              </p:cNvSpPr>
              <p:nvPr/>
            </p:nvSpPr>
            <p:spPr bwMode="auto">
              <a:xfrm>
                <a:off x="2957" y="2517"/>
                <a:ext cx="317" cy="178"/>
              </a:xfrm>
              <a:custGeom>
                <a:avLst/>
                <a:gdLst/>
                <a:ahLst/>
                <a:cxnLst>
                  <a:cxn ang="0">
                    <a:pos x="0" y="95"/>
                  </a:cxn>
                  <a:cxn ang="0">
                    <a:pos x="19" y="32"/>
                  </a:cxn>
                  <a:cxn ang="0">
                    <a:pos x="146" y="0"/>
                  </a:cxn>
                  <a:cxn ang="0">
                    <a:pos x="247" y="25"/>
                  </a:cxn>
                  <a:cxn ang="0">
                    <a:pos x="298" y="139"/>
                  </a:cxn>
                  <a:cxn ang="0">
                    <a:pos x="241" y="171"/>
                  </a:cxn>
                  <a:cxn ang="0">
                    <a:pos x="241" y="32"/>
                  </a:cxn>
                  <a:cxn ang="0">
                    <a:pos x="317" y="13"/>
                  </a:cxn>
                </a:cxnLst>
                <a:rect l="0" t="0" r="r" b="b"/>
                <a:pathLst>
                  <a:path w="317" h="178">
                    <a:moveTo>
                      <a:pt x="0" y="95"/>
                    </a:moveTo>
                    <a:cubicBezTo>
                      <a:pt x="6" y="77"/>
                      <a:pt x="8" y="47"/>
                      <a:pt x="19" y="32"/>
                    </a:cubicBezTo>
                    <a:cubicBezTo>
                      <a:pt x="43" y="1"/>
                      <a:pt x="114" y="4"/>
                      <a:pt x="146" y="0"/>
                    </a:cubicBezTo>
                    <a:cubicBezTo>
                      <a:pt x="179" y="10"/>
                      <a:pt x="214" y="14"/>
                      <a:pt x="247" y="25"/>
                    </a:cubicBezTo>
                    <a:cubicBezTo>
                      <a:pt x="272" y="62"/>
                      <a:pt x="285" y="96"/>
                      <a:pt x="298" y="139"/>
                    </a:cubicBezTo>
                    <a:cubicBezTo>
                      <a:pt x="289" y="178"/>
                      <a:pt x="280" y="178"/>
                      <a:pt x="241" y="171"/>
                    </a:cubicBezTo>
                    <a:cubicBezTo>
                      <a:pt x="228" y="129"/>
                      <a:pt x="218" y="72"/>
                      <a:pt x="241" y="32"/>
                    </a:cubicBezTo>
                    <a:cubicBezTo>
                      <a:pt x="254" y="9"/>
                      <a:pt x="298" y="13"/>
                      <a:pt x="317" y="1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4187" name="Freeform 43"/>
              <p:cNvSpPr>
                <a:spLocks/>
              </p:cNvSpPr>
              <p:nvPr/>
            </p:nvSpPr>
            <p:spPr bwMode="auto">
              <a:xfrm>
                <a:off x="3173" y="2523"/>
                <a:ext cx="317" cy="178"/>
              </a:xfrm>
              <a:custGeom>
                <a:avLst/>
                <a:gdLst/>
                <a:ahLst/>
                <a:cxnLst>
                  <a:cxn ang="0">
                    <a:pos x="0" y="95"/>
                  </a:cxn>
                  <a:cxn ang="0">
                    <a:pos x="19" y="32"/>
                  </a:cxn>
                  <a:cxn ang="0">
                    <a:pos x="146" y="0"/>
                  </a:cxn>
                  <a:cxn ang="0">
                    <a:pos x="247" y="25"/>
                  </a:cxn>
                  <a:cxn ang="0">
                    <a:pos x="298" y="139"/>
                  </a:cxn>
                  <a:cxn ang="0">
                    <a:pos x="241" y="171"/>
                  </a:cxn>
                  <a:cxn ang="0">
                    <a:pos x="241" y="32"/>
                  </a:cxn>
                  <a:cxn ang="0">
                    <a:pos x="317" y="13"/>
                  </a:cxn>
                </a:cxnLst>
                <a:rect l="0" t="0" r="r" b="b"/>
                <a:pathLst>
                  <a:path w="317" h="178">
                    <a:moveTo>
                      <a:pt x="0" y="95"/>
                    </a:moveTo>
                    <a:cubicBezTo>
                      <a:pt x="6" y="77"/>
                      <a:pt x="8" y="47"/>
                      <a:pt x="19" y="32"/>
                    </a:cubicBezTo>
                    <a:cubicBezTo>
                      <a:pt x="43" y="1"/>
                      <a:pt x="114" y="4"/>
                      <a:pt x="146" y="0"/>
                    </a:cubicBezTo>
                    <a:cubicBezTo>
                      <a:pt x="179" y="10"/>
                      <a:pt x="214" y="14"/>
                      <a:pt x="247" y="25"/>
                    </a:cubicBezTo>
                    <a:cubicBezTo>
                      <a:pt x="272" y="62"/>
                      <a:pt x="285" y="96"/>
                      <a:pt x="298" y="139"/>
                    </a:cubicBezTo>
                    <a:cubicBezTo>
                      <a:pt x="289" y="178"/>
                      <a:pt x="280" y="178"/>
                      <a:pt x="241" y="171"/>
                    </a:cubicBezTo>
                    <a:cubicBezTo>
                      <a:pt x="228" y="129"/>
                      <a:pt x="218" y="72"/>
                      <a:pt x="241" y="32"/>
                    </a:cubicBezTo>
                    <a:cubicBezTo>
                      <a:pt x="254" y="9"/>
                      <a:pt x="298" y="13"/>
                      <a:pt x="317" y="1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1414188" name="Object 44"/>
            <p:cNvGraphicFramePr>
              <a:graphicFrameLocks noChangeAspect="1"/>
            </p:cNvGraphicFramePr>
            <p:nvPr/>
          </p:nvGraphicFramePr>
          <p:xfrm>
            <a:off x="3014" y="1439"/>
            <a:ext cx="103" cy="154"/>
          </p:xfrm>
          <a:graphic>
            <a:graphicData uri="http://schemas.openxmlformats.org/presentationml/2006/ole">
              <p:oleObj spid="_x0000_s69639" name="Equation" r:id="rId8" imgW="126720" imgH="190440" progId="">
                <p:embed/>
              </p:oleObj>
            </a:graphicData>
          </a:graphic>
        </p:graphicFrame>
        <p:sp>
          <p:nvSpPr>
            <p:cNvPr id="1414189" name="Line 45"/>
            <p:cNvSpPr>
              <a:spLocks noChangeShapeType="1"/>
            </p:cNvSpPr>
            <p:nvPr/>
          </p:nvSpPr>
          <p:spPr bwMode="auto">
            <a:xfrm flipV="1">
              <a:off x="3543" y="1408"/>
              <a:ext cx="342" cy="1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graphicFrame>
          <p:nvGraphicFramePr>
            <p:cNvPr id="1414190" name="Object 46"/>
            <p:cNvGraphicFramePr>
              <a:graphicFrameLocks noChangeAspect="1"/>
            </p:cNvGraphicFramePr>
            <p:nvPr/>
          </p:nvGraphicFramePr>
          <p:xfrm>
            <a:off x="2784" y="1785"/>
            <a:ext cx="572" cy="262"/>
          </p:xfrm>
          <a:graphic>
            <a:graphicData uri="http://schemas.openxmlformats.org/presentationml/2006/ole">
              <p:oleObj spid="_x0000_s69640" name="Equation" r:id="rId9" imgW="444240" imgH="203040" progId="Equation.3">
                <p:embed/>
              </p:oleObj>
            </a:graphicData>
          </a:graphic>
        </p:graphicFrame>
        <p:grpSp>
          <p:nvGrpSpPr>
            <p:cNvPr id="5" name="Group 47"/>
            <p:cNvGrpSpPr>
              <a:grpSpLocks/>
            </p:cNvGrpSpPr>
            <p:nvPr/>
          </p:nvGrpSpPr>
          <p:grpSpPr bwMode="auto">
            <a:xfrm rot="1595871">
              <a:off x="3531" y="1650"/>
              <a:ext cx="444" cy="122"/>
              <a:chOff x="2291" y="2513"/>
              <a:chExt cx="1199" cy="188"/>
            </a:xfrm>
          </p:grpSpPr>
          <p:sp>
            <p:nvSpPr>
              <p:cNvPr id="1414192" name="Freeform 48"/>
              <p:cNvSpPr>
                <a:spLocks/>
              </p:cNvSpPr>
              <p:nvPr/>
            </p:nvSpPr>
            <p:spPr bwMode="auto">
              <a:xfrm>
                <a:off x="2291" y="2513"/>
                <a:ext cx="317" cy="178"/>
              </a:xfrm>
              <a:custGeom>
                <a:avLst/>
                <a:gdLst/>
                <a:ahLst/>
                <a:cxnLst>
                  <a:cxn ang="0">
                    <a:pos x="0" y="95"/>
                  </a:cxn>
                  <a:cxn ang="0">
                    <a:pos x="19" y="32"/>
                  </a:cxn>
                  <a:cxn ang="0">
                    <a:pos x="146" y="0"/>
                  </a:cxn>
                  <a:cxn ang="0">
                    <a:pos x="247" y="25"/>
                  </a:cxn>
                  <a:cxn ang="0">
                    <a:pos x="298" y="139"/>
                  </a:cxn>
                  <a:cxn ang="0">
                    <a:pos x="241" y="171"/>
                  </a:cxn>
                  <a:cxn ang="0">
                    <a:pos x="241" y="32"/>
                  </a:cxn>
                  <a:cxn ang="0">
                    <a:pos x="317" y="13"/>
                  </a:cxn>
                </a:cxnLst>
                <a:rect l="0" t="0" r="r" b="b"/>
                <a:pathLst>
                  <a:path w="317" h="178">
                    <a:moveTo>
                      <a:pt x="0" y="95"/>
                    </a:moveTo>
                    <a:cubicBezTo>
                      <a:pt x="6" y="77"/>
                      <a:pt x="8" y="47"/>
                      <a:pt x="19" y="32"/>
                    </a:cubicBezTo>
                    <a:cubicBezTo>
                      <a:pt x="43" y="1"/>
                      <a:pt x="114" y="4"/>
                      <a:pt x="146" y="0"/>
                    </a:cubicBezTo>
                    <a:cubicBezTo>
                      <a:pt x="179" y="10"/>
                      <a:pt x="214" y="14"/>
                      <a:pt x="247" y="25"/>
                    </a:cubicBezTo>
                    <a:cubicBezTo>
                      <a:pt x="272" y="62"/>
                      <a:pt x="285" y="96"/>
                      <a:pt x="298" y="139"/>
                    </a:cubicBezTo>
                    <a:cubicBezTo>
                      <a:pt x="289" y="178"/>
                      <a:pt x="280" y="178"/>
                      <a:pt x="241" y="171"/>
                    </a:cubicBezTo>
                    <a:cubicBezTo>
                      <a:pt x="228" y="129"/>
                      <a:pt x="218" y="72"/>
                      <a:pt x="241" y="32"/>
                    </a:cubicBezTo>
                    <a:cubicBezTo>
                      <a:pt x="254" y="9"/>
                      <a:pt x="298" y="13"/>
                      <a:pt x="317" y="1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4193" name="Freeform 49"/>
              <p:cNvSpPr>
                <a:spLocks/>
              </p:cNvSpPr>
              <p:nvPr/>
            </p:nvSpPr>
            <p:spPr bwMode="auto">
              <a:xfrm>
                <a:off x="2513" y="2515"/>
                <a:ext cx="317" cy="178"/>
              </a:xfrm>
              <a:custGeom>
                <a:avLst/>
                <a:gdLst/>
                <a:ahLst/>
                <a:cxnLst>
                  <a:cxn ang="0">
                    <a:pos x="0" y="95"/>
                  </a:cxn>
                  <a:cxn ang="0">
                    <a:pos x="19" y="32"/>
                  </a:cxn>
                  <a:cxn ang="0">
                    <a:pos x="146" y="0"/>
                  </a:cxn>
                  <a:cxn ang="0">
                    <a:pos x="247" y="25"/>
                  </a:cxn>
                  <a:cxn ang="0">
                    <a:pos x="298" y="139"/>
                  </a:cxn>
                  <a:cxn ang="0">
                    <a:pos x="241" y="171"/>
                  </a:cxn>
                  <a:cxn ang="0">
                    <a:pos x="241" y="32"/>
                  </a:cxn>
                  <a:cxn ang="0">
                    <a:pos x="317" y="13"/>
                  </a:cxn>
                </a:cxnLst>
                <a:rect l="0" t="0" r="r" b="b"/>
                <a:pathLst>
                  <a:path w="317" h="178">
                    <a:moveTo>
                      <a:pt x="0" y="95"/>
                    </a:moveTo>
                    <a:cubicBezTo>
                      <a:pt x="6" y="77"/>
                      <a:pt x="8" y="47"/>
                      <a:pt x="19" y="32"/>
                    </a:cubicBezTo>
                    <a:cubicBezTo>
                      <a:pt x="43" y="1"/>
                      <a:pt x="114" y="4"/>
                      <a:pt x="146" y="0"/>
                    </a:cubicBezTo>
                    <a:cubicBezTo>
                      <a:pt x="179" y="10"/>
                      <a:pt x="214" y="14"/>
                      <a:pt x="247" y="25"/>
                    </a:cubicBezTo>
                    <a:cubicBezTo>
                      <a:pt x="272" y="62"/>
                      <a:pt x="285" y="96"/>
                      <a:pt x="298" y="139"/>
                    </a:cubicBezTo>
                    <a:cubicBezTo>
                      <a:pt x="289" y="178"/>
                      <a:pt x="280" y="178"/>
                      <a:pt x="241" y="171"/>
                    </a:cubicBezTo>
                    <a:cubicBezTo>
                      <a:pt x="228" y="129"/>
                      <a:pt x="218" y="72"/>
                      <a:pt x="241" y="32"/>
                    </a:cubicBezTo>
                    <a:cubicBezTo>
                      <a:pt x="254" y="9"/>
                      <a:pt x="298" y="13"/>
                      <a:pt x="317" y="1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4194" name="Freeform 50"/>
              <p:cNvSpPr>
                <a:spLocks/>
              </p:cNvSpPr>
              <p:nvPr/>
            </p:nvSpPr>
            <p:spPr bwMode="auto">
              <a:xfrm>
                <a:off x="2737" y="2513"/>
                <a:ext cx="317" cy="178"/>
              </a:xfrm>
              <a:custGeom>
                <a:avLst/>
                <a:gdLst/>
                <a:ahLst/>
                <a:cxnLst>
                  <a:cxn ang="0">
                    <a:pos x="0" y="95"/>
                  </a:cxn>
                  <a:cxn ang="0">
                    <a:pos x="19" y="32"/>
                  </a:cxn>
                  <a:cxn ang="0">
                    <a:pos x="146" y="0"/>
                  </a:cxn>
                  <a:cxn ang="0">
                    <a:pos x="247" y="25"/>
                  </a:cxn>
                  <a:cxn ang="0">
                    <a:pos x="298" y="139"/>
                  </a:cxn>
                  <a:cxn ang="0">
                    <a:pos x="241" y="171"/>
                  </a:cxn>
                  <a:cxn ang="0">
                    <a:pos x="241" y="32"/>
                  </a:cxn>
                  <a:cxn ang="0">
                    <a:pos x="317" y="13"/>
                  </a:cxn>
                </a:cxnLst>
                <a:rect l="0" t="0" r="r" b="b"/>
                <a:pathLst>
                  <a:path w="317" h="178">
                    <a:moveTo>
                      <a:pt x="0" y="95"/>
                    </a:moveTo>
                    <a:cubicBezTo>
                      <a:pt x="6" y="77"/>
                      <a:pt x="8" y="47"/>
                      <a:pt x="19" y="32"/>
                    </a:cubicBezTo>
                    <a:cubicBezTo>
                      <a:pt x="43" y="1"/>
                      <a:pt x="114" y="4"/>
                      <a:pt x="146" y="0"/>
                    </a:cubicBezTo>
                    <a:cubicBezTo>
                      <a:pt x="179" y="10"/>
                      <a:pt x="214" y="14"/>
                      <a:pt x="247" y="25"/>
                    </a:cubicBezTo>
                    <a:cubicBezTo>
                      <a:pt x="272" y="62"/>
                      <a:pt x="285" y="96"/>
                      <a:pt x="298" y="139"/>
                    </a:cubicBezTo>
                    <a:cubicBezTo>
                      <a:pt x="289" y="178"/>
                      <a:pt x="280" y="178"/>
                      <a:pt x="241" y="171"/>
                    </a:cubicBezTo>
                    <a:cubicBezTo>
                      <a:pt x="228" y="129"/>
                      <a:pt x="218" y="72"/>
                      <a:pt x="241" y="32"/>
                    </a:cubicBezTo>
                    <a:cubicBezTo>
                      <a:pt x="254" y="9"/>
                      <a:pt x="298" y="13"/>
                      <a:pt x="317" y="1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4195" name="Freeform 51"/>
              <p:cNvSpPr>
                <a:spLocks/>
              </p:cNvSpPr>
              <p:nvPr/>
            </p:nvSpPr>
            <p:spPr bwMode="auto">
              <a:xfrm>
                <a:off x="2957" y="2517"/>
                <a:ext cx="317" cy="178"/>
              </a:xfrm>
              <a:custGeom>
                <a:avLst/>
                <a:gdLst/>
                <a:ahLst/>
                <a:cxnLst>
                  <a:cxn ang="0">
                    <a:pos x="0" y="95"/>
                  </a:cxn>
                  <a:cxn ang="0">
                    <a:pos x="19" y="32"/>
                  </a:cxn>
                  <a:cxn ang="0">
                    <a:pos x="146" y="0"/>
                  </a:cxn>
                  <a:cxn ang="0">
                    <a:pos x="247" y="25"/>
                  </a:cxn>
                  <a:cxn ang="0">
                    <a:pos x="298" y="139"/>
                  </a:cxn>
                  <a:cxn ang="0">
                    <a:pos x="241" y="171"/>
                  </a:cxn>
                  <a:cxn ang="0">
                    <a:pos x="241" y="32"/>
                  </a:cxn>
                  <a:cxn ang="0">
                    <a:pos x="317" y="13"/>
                  </a:cxn>
                </a:cxnLst>
                <a:rect l="0" t="0" r="r" b="b"/>
                <a:pathLst>
                  <a:path w="317" h="178">
                    <a:moveTo>
                      <a:pt x="0" y="95"/>
                    </a:moveTo>
                    <a:cubicBezTo>
                      <a:pt x="6" y="77"/>
                      <a:pt x="8" y="47"/>
                      <a:pt x="19" y="32"/>
                    </a:cubicBezTo>
                    <a:cubicBezTo>
                      <a:pt x="43" y="1"/>
                      <a:pt x="114" y="4"/>
                      <a:pt x="146" y="0"/>
                    </a:cubicBezTo>
                    <a:cubicBezTo>
                      <a:pt x="179" y="10"/>
                      <a:pt x="214" y="14"/>
                      <a:pt x="247" y="25"/>
                    </a:cubicBezTo>
                    <a:cubicBezTo>
                      <a:pt x="272" y="62"/>
                      <a:pt x="285" y="96"/>
                      <a:pt x="298" y="139"/>
                    </a:cubicBezTo>
                    <a:cubicBezTo>
                      <a:pt x="289" y="178"/>
                      <a:pt x="280" y="178"/>
                      <a:pt x="241" y="171"/>
                    </a:cubicBezTo>
                    <a:cubicBezTo>
                      <a:pt x="228" y="129"/>
                      <a:pt x="218" y="72"/>
                      <a:pt x="241" y="32"/>
                    </a:cubicBezTo>
                    <a:cubicBezTo>
                      <a:pt x="254" y="9"/>
                      <a:pt x="298" y="13"/>
                      <a:pt x="317" y="1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4196" name="Freeform 52"/>
              <p:cNvSpPr>
                <a:spLocks/>
              </p:cNvSpPr>
              <p:nvPr/>
            </p:nvSpPr>
            <p:spPr bwMode="auto">
              <a:xfrm>
                <a:off x="3173" y="2523"/>
                <a:ext cx="317" cy="178"/>
              </a:xfrm>
              <a:custGeom>
                <a:avLst/>
                <a:gdLst/>
                <a:ahLst/>
                <a:cxnLst>
                  <a:cxn ang="0">
                    <a:pos x="0" y="95"/>
                  </a:cxn>
                  <a:cxn ang="0">
                    <a:pos x="19" y="32"/>
                  </a:cxn>
                  <a:cxn ang="0">
                    <a:pos x="146" y="0"/>
                  </a:cxn>
                  <a:cxn ang="0">
                    <a:pos x="247" y="25"/>
                  </a:cxn>
                  <a:cxn ang="0">
                    <a:pos x="298" y="139"/>
                  </a:cxn>
                  <a:cxn ang="0">
                    <a:pos x="241" y="171"/>
                  </a:cxn>
                  <a:cxn ang="0">
                    <a:pos x="241" y="32"/>
                  </a:cxn>
                  <a:cxn ang="0">
                    <a:pos x="317" y="13"/>
                  </a:cxn>
                </a:cxnLst>
                <a:rect l="0" t="0" r="r" b="b"/>
                <a:pathLst>
                  <a:path w="317" h="178">
                    <a:moveTo>
                      <a:pt x="0" y="95"/>
                    </a:moveTo>
                    <a:cubicBezTo>
                      <a:pt x="6" y="77"/>
                      <a:pt x="8" y="47"/>
                      <a:pt x="19" y="32"/>
                    </a:cubicBezTo>
                    <a:cubicBezTo>
                      <a:pt x="43" y="1"/>
                      <a:pt x="114" y="4"/>
                      <a:pt x="146" y="0"/>
                    </a:cubicBezTo>
                    <a:cubicBezTo>
                      <a:pt x="179" y="10"/>
                      <a:pt x="214" y="14"/>
                      <a:pt x="247" y="25"/>
                    </a:cubicBezTo>
                    <a:cubicBezTo>
                      <a:pt x="272" y="62"/>
                      <a:pt x="285" y="96"/>
                      <a:pt x="298" y="139"/>
                    </a:cubicBezTo>
                    <a:cubicBezTo>
                      <a:pt x="289" y="178"/>
                      <a:pt x="280" y="178"/>
                      <a:pt x="241" y="171"/>
                    </a:cubicBezTo>
                    <a:cubicBezTo>
                      <a:pt x="228" y="129"/>
                      <a:pt x="218" y="72"/>
                      <a:pt x="241" y="32"/>
                    </a:cubicBezTo>
                    <a:cubicBezTo>
                      <a:pt x="254" y="9"/>
                      <a:pt x="298" y="13"/>
                      <a:pt x="317" y="1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14197" name="Line 53"/>
            <p:cNvSpPr>
              <a:spLocks noChangeShapeType="1"/>
            </p:cNvSpPr>
            <p:nvPr/>
          </p:nvSpPr>
          <p:spPr bwMode="auto">
            <a:xfrm>
              <a:off x="3936" y="1833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198" name="Line 54"/>
            <p:cNvSpPr>
              <a:spLocks noChangeShapeType="1"/>
            </p:cNvSpPr>
            <p:nvPr/>
          </p:nvSpPr>
          <p:spPr bwMode="auto">
            <a:xfrm rot="-608448">
              <a:off x="3935" y="1758"/>
              <a:ext cx="240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199" name="Line 55"/>
            <p:cNvSpPr>
              <a:spLocks noChangeShapeType="1"/>
            </p:cNvSpPr>
            <p:nvPr/>
          </p:nvSpPr>
          <p:spPr bwMode="auto">
            <a:xfrm rot="-608448">
              <a:off x="3943" y="1786"/>
              <a:ext cx="284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200" name="Line 56"/>
            <p:cNvSpPr>
              <a:spLocks noChangeShapeType="1"/>
            </p:cNvSpPr>
            <p:nvPr/>
          </p:nvSpPr>
          <p:spPr bwMode="auto">
            <a:xfrm rot="-608448">
              <a:off x="3932" y="1845"/>
              <a:ext cx="99" cy="1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201" name="Line 57"/>
            <p:cNvSpPr>
              <a:spLocks noChangeShapeType="1"/>
            </p:cNvSpPr>
            <p:nvPr/>
          </p:nvSpPr>
          <p:spPr bwMode="auto">
            <a:xfrm>
              <a:off x="3948" y="1778"/>
              <a:ext cx="132" cy="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202" name="Line 58"/>
            <p:cNvSpPr>
              <a:spLocks noChangeShapeType="1"/>
            </p:cNvSpPr>
            <p:nvPr/>
          </p:nvSpPr>
          <p:spPr bwMode="auto">
            <a:xfrm>
              <a:off x="3936" y="1833"/>
              <a:ext cx="102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414203" name="Object 59"/>
            <p:cNvGraphicFramePr>
              <a:graphicFrameLocks noChangeAspect="1"/>
            </p:cNvGraphicFramePr>
            <p:nvPr/>
          </p:nvGraphicFramePr>
          <p:xfrm>
            <a:off x="4080" y="816"/>
            <a:ext cx="538" cy="320"/>
          </p:xfrm>
          <a:graphic>
            <a:graphicData uri="http://schemas.openxmlformats.org/presentationml/2006/ole">
              <p:oleObj spid="_x0000_s69641" name="Equation" r:id="rId10" imgW="469800" imgH="279360" progId="Equation.3">
                <p:embed/>
              </p:oleObj>
            </a:graphicData>
          </a:graphic>
        </p:graphicFrame>
        <p:sp>
          <p:nvSpPr>
            <p:cNvPr id="1414204" name="Text Box 60"/>
            <p:cNvSpPr txBox="1">
              <a:spLocks noChangeArrowheads="1"/>
            </p:cNvSpPr>
            <p:nvPr/>
          </p:nvSpPr>
          <p:spPr bwMode="auto">
            <a:xfrm>
              <a:off x="4272" y="182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1414205" name="Text Box 61"/>
            <p:cNvSpPr txBox="1">
              <a:spLocks noChangeArrowheads="1"/>
            </p:cNvSpPr>
            <p:nvPr/>
          </p:nvSpPr>
          <p:spPr bwMode="auto">
            <a:xfrm>
              <a:off x="1520" y="969"/>
              <a:ext cx="42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chemeClr val="tx1"/>
                  </a:solidFill>
                  <a:latin typeface="Comic Sans MS" pitchFamily="66" charset="0"/>
                </a:rPr>
                <a:t>q(x</a:t>
              </a:r>
              <a:r>
                <a:rPr lang="en-US" sz="1800" baseline="-18000" dirty="0">
                  <a:solidFill>
                    <a:schemeClr val="tx1"/>
                  </a:solidFill>
                  <a:latin typeface="Comic Sans MS" pitchFamily="66" charset="0"/>
                </a:rPr>
                <a:t>1</a:t>
              </a:r>
              <a:r>
                <a:rPr lang="en-US" sz="1800" dirty="0">
                  <a:solidFill>
                    <a:schemeClr val="tx1"/>
                  </a:solidFill>
                  <a:latin typeface="Comic Sans MS" pitchFamily="66" charset="0"/>
                </a:rPr>
                <a:t>)</a:t>
              </a:r>
            </a:p>
          </p:txBody>
        </p:sp>
        <p:sp>
          <p:nvSpPr>
            <p:cNvPr id="1414206" name="Text Box 62"/>
            <p:cNvSpPr txBox="1">
              <a:spLocks noChangeArrowheads="1"/>
            </p:cNvSpPr>
            <p:nvPr/>
          </p:nvSpPr>
          <p:spPr bwMode="auto">
            <a:xfrm>
              <a:off x="1502" y="1929"/>
              <a:ext cx="44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chemeClr val="tx1"/>
                  </a:solidFill>
                  <a:latin typeface="Comic Sans MS" pitchFamily="66" charset="0"/>
                </a:rPr>
                <a:t>g(x</a:t>
              </a:r>
              <a:r>
                <a:rPr lang="en-US" sz="1800" baseline="-18000" dirty="0">
                  <a:solidFill>
                    <a:schemeClr val="tx1"/>
                  </a:solidFill>
                  <a:latin typeface="Comic Sans MS" pitchFamily="66" charset="0"/>
                </a:rPr>
                <a:t>2</a:t>
              </a:r>
              <a:r>
                <a:rPr lang="en-US" sz="1800" dirty="0">
                  <a:solidFill>
                    <a:schemeClr val="tx1"/>
                  </a:solidFill>
                  <a:latin typeface="Comic Sans MS" pitchFamily="66" charset="0"/>
                </a:rPr>
                <a:t>)</a:t>
              </a:r>
            </a:p>
          </p:txBody>
        </p:sp>
      </p:grpSp>
      <p:sp>
        <p:nvSpPr>
          <p:cNvPr id="1414207" name="Line 63"/>
          <p:cNvSpPr>
            <a:spLocks noChangeShapeType="1"/>
          </p:cNvSpPr>
          <p:nvPr/>
        </p:nvSpPr>
        <p:spPr bwMode="auto">
          <a:xfrm>
            <a:off x="3048000" y="4594225"/>
            <a:ext cx="2209800" cy="0"/>
          </a:xfrm>
          <a:prstGeom prst="line">
            <a:avLst/>
          </a:prstGeom>
          <a:noFill/>
          <a:ln w="38100">
            <a:solidFill>
              <a:srgbClr val="FF85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14208" name="Rectangle 6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noFill/>
        </p:spPr>
        <p:txBody>
          <a:bodyPr>
            <a:normAutofit/>
          </a:bodyPr>
          <a:lstStyle/>
          <a:p>
            <a:r>
              <a:rPr lang="en-US" sz="4200" dirty="0"/>
              <a:t>Predictive </a:t>
            </a:r>
            <a:r>
              <a:rPr lang="en-US" sz="4200" dirty="0" smtClean="0"/>
              <a:t>power </a:t>
            </a:r>
            <a:r>
              <a:rPr lang="en-US" sz="4200" dirty="0"/>
              <a:t>of </a:t>
            </a:r>
            <a:r>
              <a:rPr lang="en-US" sz="4200" dirty="0" err="1" smtClean="0"/>
              <a:t>pQCD</a:t>
            </a:r>
            <a:endParaRPr lang="en-US" sz="4200" dirty="0"/>
          </a:p>
        </p:txBody>
      </p:sp>
      <p:sp>
        <p:nvSpPr>
          <p:cNvPr id="1414209" name="Rectangle 65"/>
          <p:cNvSpPr>
            <a:spLocks noChangeArrowheads="1"/>
          </p:cNvSpPr>
          <p:nvPr/>
        </p:nvSpPr>
        <p:spPr bwMode="auto">
          <a:xfrm>
            <a:off x="304800" y="4649788"/>
            <a:ext cx="8458200" cy="1979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</a:pPr>
            <a:r>
              <a:rPr lang="en-US" sz="2000" dirty="0">
                <a:solidFill>
                  <a:srgbClr val="FFFFCC"/>
                </a:solidFill>
              </a:rPr>
              <a:t>“Hard</a:t>
            </a:r>
            <a:r>
              <a:rPr lang="en-US" sz="2000" dirty="0" smtClean="0">
                <a:solidFill>
                  <a:srgbClr val="FFFFCC"/>
                </a:solidFill>
              </a:rPr>
              <a:t>” (high-energy) probes </a:t>
            </a:r>
            <a:r>
              <a:rPr lang="en-US" sz="2000" dirty="0">
                <a:solidFill>
                  <a:srgbClr val="FFFFCC"/>
                </a:solidFill>
              </a:rPr>
              <a:t>have predictable rates given:</a:t>
            </a:r>
          </a:p>
          <a:p>
            <a:pPr marL="1143000" lvl="2" indent="-228600">
              <a:spcBef>
                <a:spcPct val="20000"/>
              </a:spcBef>
              <a:buClr>
                <a:srgbClr val="500093"/>
              </a:buClr>
              <a:buFontTx/>
              <a:buChar char="–"/>
            </a:pPr>
            <a:r>
              <a:rPr lang="en-US" sz="2000" dirty="0" err="1" smtClean="0">
                <a:solidFill>
                  <a:srgbClr val="00FF00"/>
                </a:solidFill>
              </a:rPr>
              <a:t>Partonic</a:t>
            </a:r>
            <a:r>
              <a:rPr lang="en-US" sz="2000" dirty="0" smtClean="0">
                <a:solidFill>
                  <a:srgbClr val="00FF00"/>
                </a:solidFill>
              </a:rPr>
              <a:t> hard scattering rates (calculable in </a:t>
            </a:r>
            <a:r>
              <a:rPr lang="en-US" sz="2000" dirty="0" err="1" smtClean="0">
                <a:solidFill>
                  <a:srgbClr val="00FF00"/>
                </a:solidFill>
              </a:rPr>
              <a:t>pQCD</a:t>
            </a:r>
            <a:r>
              <a:rPr lang="en-US" sz="2000" dirty="0" smtClean="0">
                <a:solidFill>
                  <a:srgbClr val="00FF00"/>
                </a:solidFill>
              </a:rPr>
              <a:t>)</a:t>
            </a:r>
          </a:p>
          <a:p>
            <a:pPr marL="1143000" lvl="2" indent="-228600" algn="l">
              <a:spcBef>
                <a:spcPct val="20000"/>
              </a:spcBef>
              <a:buClr>
                <a:srgbClr val="500093"/>
              </a:buClr>
              <a:buFontTx/>
              <a:buChar char="–"/>
            </a:pPr>
            <a:r>
              <a:rPr lang="en-US" sz="2000" dirty="0" smtClean="0">
                <a:solidFill>
                  <a:srgbClr val="FF85FF"/>
                </a:solidFill>
              </a:rPr>
              <a:t>Parton </a:t>
            </a:r>
            <a:r>
              <a:rPr lang="en-US" sz="2000" dirty="0">
                <a:solidFill>
                  <a:srgbClr val="FF85FF"/>
                </a:solidFill>
              </a:rPr>
              <a:t>distribution functions (need experimental</a:t>
            </a:r>
            <a:r>
              <a:rPr lang="en-US" sz="2000" b="1" dirty="0">
                <a:solidFill>
                  <a:srgbClr val="FF85FF"/>
                </a:solidFill>
              </a:rPr>
              <a:t> </a:t>
            </a:r>
            <a:r>
              <a:rPr lang="en-US" sz="2000" dirty="0">
                <a:solidFill>
                  <a:srgbClr val="FF85FF"/>
                </a:solidFill>
              </a:rPr>
              <a:t>input)</a:t>
            </a:r>
          </a:p>
          <a:p>
            <a:pPr marL="1143000" lvl="2" indent="-228600" algn="l">
              <a:spcBef>
                <a:spcPct val="20000"/>
              </a:spcBef>
              <a:buClr>
                <a:srgbClr val="500093"/>
              </a:buClr>
              <a:buFontTx/>
              <a:buChar char="–"/>
            </a:pPr>
            <a:r>
              <a:rPr lang="en-US" sz="2000" dirty="0" smtClean="0">
                <a:solidFill>
                  <a:srgbClr val="00FFCC"/>
                </a:solidFill>
              </a:rPr>
              <a:t>Fragmentation </a:t>
            </a:r>
            <a:r>
              <a:rPr lang="en-US" sz="2000" dirty="0">
                <a:solidFill>
                  <a:srgbClr val="00FFCC"/>
                </a:solidFill>
              </a:rPr>
              <a:t>functions (need experimental input)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7193280" y="5227320"/>
            <a:ext cx="1996438" cy="1200329"/>
            <a:chOff x="7193280" y="5227320"/>
            <a:chExt cx="1996438" cy="1200329"/>
          </a:xfrm>
        </p:grpSpPr>
        <p:sp>
          <p:nvSpPr>
            <p:cNvPr id="1414211" name="Rectangle 67"/>
            <p:cNvSpPr>
              <a:spLocks noChangeArrowheads="1"/>
            </p:cNvSpPr>
            <p:nvPr/>
          </p:nvSpPr>
          <p:spPr bwMode="auto">
            <a:xfrm>
              <a:off x="7513320" y="5227320"/>
              <a:ext cx="1676398" cy="12003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Universal non-</a:t>
              </a:r>
              <a:r>
                <a:rPr lang="en-US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perturbative</a:t>
              </a:r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 factors</a:t>
              </a: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414212" name="AutoShape 68"/>
            <p:cNvSpPr>
              <a:spLocks/>
            </p:cNvSpPr>
            <p:nvPr/>
          </p:nvSpPr>
          <p:spPr bwMode="auto">
            <a:xfrm>
              <a:off x="7193280" y="5334000"/>
              <a:ext cx="381000" cy="970009"/>
            </a:xfrm>
            <a:prstGeom prst="rightBrace">
              <a:avLst>
                <a:gd name="adj1" fmla="val 31667"/>
                <a:gd name="adj2" fmla="val 50000"/>
              </a:avLst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 sz="3200" b="1">
                <a:solidFill>
                  <a:srgbClr val="500093"/>
                </a:solidFill>
                <a:latin typeface="Symbol" pitchFamily="18" charset="2"/>
              </a:endParaRPr>
            </a:p>
          </p:txBody>
        </p:sp>
      </p:grpSp>
      <p:graphicFrame>
        <p:nvGraphicFramePr>
          <p:cNvPr id="1414213" name="Object 69"/>
          <p:cNvGraphicFramePr>
            <a:graphicFrameLocks noChangeAspect="1"/>
          </p:cNvGraphicFramePr>
          <p:nvPr/>
        </p:nvGraphicFramePr>
        <p:xfrm>
          <a:off x="304800" y="3859213"/>
          <a:ext cx="8486775" cy="746125"/>
        </p:xfrm>
        <a:graphic>
          <a:graphicData uri="http://schemas.openxmlformats.org/presentationml/2006/ole">
            <p:oleObj spid="_x0000_s69634" name="Equation" r:id="rId11" imgW="3174840" imgH="279360" progId="Equation.3">
              <p:embed/>
            </p:oleObj>
          </a:graphicData>
        </a:graphic>
      </p:graphicFrame>
      <p:sp>
        <p:nvSpPr>
          <p:cNvPr id="1414214" name="Line 70"/>
          <p:cNvSpPr>
            <a:spLocks noChangeShapeType="1"/>
          </p:cNvSpPr>
          <p:nvPr/>
        </p:nvSpPr>
        <p:spPr bwMode="auto">
          <a:xfrm>
            <a:off x="5638800" y="4594225"/>
            <a:ext cx="15240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14215" name="Line 71"/>
          <p:cNvSpPr>
            <a:spLocks noChangeShapeType="1"/>
          </p:cNvSpPr>
          <p:nvPr/>
        </p:nvSpPr>
        <p:spPr bwMode="auto">
          <a:xfrm flipV="1">
            <a:off x="7620000" y="4594225"/>
            <a:ext cx="1066800" cy="0"/>
          </a:xfrm>
          <a:prstGeom prst="line">
            <a:avLst/>
          </a:prstGeom>
          <a:noFill/>
          <a:ln w="38100">
            <a:solidFill>
              <a:srgbClr val="00FF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14216" name="Line 72"/>
          <p:cNvSpPr>
            <a:spLocks noChangeShapeType="1"/>
          </p:cNvSpPr>
          <p:nvPr/>
        </p:nvSpPr>
        <p:spPr bwMode="auto">
          <a:xfrm flipV="1">
            <a:off x="6477000" y="1890713"/>
            <a:ext cx="762000" cy="14287"/>
          </a:xfrm>
          <a:prstGeom prst="line">
            <a:avLst/>
          </a:prstGeom>
          <a:noFill/>
          <a:ln w="38100">
            <a:solidFill>
              <a:srgbClr val="00FF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14217" name="Line 73"/>
          <p:cNvSpPr>
            <a:spLocks noChangeShapeType="1"/>
          </p:cNvSpPr>
          <p:nvPr/>
        </p:nvSpPr>
        <p:spPr bwMode="auto">
          <a:xfrm flipV="1">
            <a:off x="4495800" y="3338513"/>
            <a:ext cx="762000" cy="142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" name="Line 63"/>
          <p:cNvSpPr>
            <a:spLocks noChangeShapeType="1"/>
          </p:cNvSpPr>
          <p:nvPr/>
        </p:nvSpPr>
        <p:spPr bwMode="auto">
          <a:xfrm>
            <a:off x="2438400" y="2209800"/>
            <a:ext cx="609600" cy="0"/>
          </a:xfrm>
          <a:prstGeom prst="line">
            <a:avLst/>
          </a:prstGeom>
          <a:noFill/>
          <a:ln w="38100">
            <a:solidFill>
              <a:srgbClr val="FF85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" name="Line 63"/>
          <p:cNvSpPr>
            <a:spLocks noChangeShapeType="1"/>
          </p:cNvSpPr>
          <p:nvPr/>
        </p:nvSpPr>
        <p:spPr bwMode="auto">
          <a:xfrm>
            <a:off x="2438400" y="3748548"/>
            <a:ext cx="609600" cy="0"/>
          </a:xfrm>
          <a:prstGeom prst="line">
            <a:avLst/>
          </a:prstGeom>
          <a:noFill/>
          <a:ln w="38100">
            <a:solidFill>
              <a:srgbClr val="FF85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14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1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1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14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414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142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41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41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4207" grpId="0" animBg="1"/>
      <p:bldP spid="1414214" grpId="0" animBg="1"/>
      <p:bldP spid="1414215" grpId="0" animBg="1"/>
      <p:bldP spid="1414216" grpId="0" animBg="1"/>
      <p:bldP spid="1414217" grpId="0" animBg="1"/>
      <p:bldP spid="77" grpId="0" animBg="1"/>
      <p:bldP spid="7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Factorization and universality in </a:t>
            </a:r>
            <a:r>
              <a:rPr lang="en-US" dirty="0" err="1" smtClean="0"/>
              <a:t>perturbative</a:t>
            </a:r>
            <a:r>
              <a:rPr lang="en-US" dirty="0" smtClean="0"/>
              <a:t> QCD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Need to systematically </a:t>
            </a:r>
            <a:r>
              <a:rPr lang="en-US" i="1" dirty="0" smtClean="0"/>
              <a:t>factorize</a:t>
            </a:r>
            <a:r>
              <a:rPr lang="en-US" dirty="0" smtClean="0"/>
              <a:t> short- and long-distance physics—observable physical QCD processes always involve at least one long-distance scale (confinement)!</a:t>
            </a:r>
          </a:p>
          <a:p>
            <a:r>
              <a:rPr lang="en-US" dirty="0" smtClean="0"/>
              <a:t>Long-distance (i.e. non-</a:t>
            </a:r>
            <a:r>
              <a:rPr lang="en-US" dirty="0" err="1" smtClean="0"/>
              <a:t>perturbative</a:t>
            </a:r>
            <a:r>
              <a:rPr lang="en-US" dirty="0" smtClean="0"/>
              <a:t>) functions need to be </a:t>
            </a:r>
            <a:r>
              <a:rPr lang="en-US" i="1" dirty="0" smtClean="0"/>
              <a:t>universal</a:t>
            </a:r>
            <a:r>
              <a:rPr lang="en-US" dirty="0" smtClean="0"/>
              <a:t> in order to be portable across calculations for many processes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Stony Brook, February 28,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295400" y="2861608"/>
            <a:ext cx="6553200" cy="193899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Measure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pdfs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and FFs in many colliding systems over a wide kinematic range, constrain by performing </a:t>
            </a:r>
          </a:p>
          <a:p>
            <a:pPr algn="ctr"/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simultaneous fits to world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QCD: How far have we come?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QCD challenging!!</a:t>
            </a:r>
          </a:p>
          <a:p>
            <a:r>
              <a:rPr lang="en-US" dirty="0" smtClean="0"/>
              <a:t>Three-decade period after initial birth of QCD dedicated to “discovery and development”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 Symbolic closure: </a:t>
            </a:r>
            <a:r>
              <a:rPr lang="en-US" dirty="0" smtClean="0"/>
              <a:t>Nobel prize 2004 - </a:t>
            </a:r>
            <a:r>
              <a:rPr lang="en-US" dirty="0" smtClean="0">
                <a:sym typeface="Wingdings" pitchFamily="2" charset="2"/>
              </a:rPr>
              <a:t>Gross, </a:t>
            </a:r>
            <a:r>
              <a:rPr lang="en-US" dirty="0" err="1" smtClean="0">
                <a:sym typeface="Wingdings" pitchFamily="2" charset="2"/>
              </a:rPr>
              <a:t>Politzer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Wilczek</a:t>
            </a:r>
            <a:r>
              <a:rPr lang="en-US" dirty="0" smtClean="0"/>
              <a:t> for asymptotic freedom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Stony Brook, February 28,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00200" y="4277142"/>
            <a:ext cx="6096000" cy="2123658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Now very early stages of second phase: </a:t>
            </a:r>
          </a:p>
          <a:p>
            <a:pPr algn="ctr"/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quantitative QCD</a:t>
            </a:r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en-US" sz="4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 smtClean="0"/>
              <a:t>Advancing into the era of quantitative QCD: Theory already forging ahead!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 </a:t>
            </a:r>
            <a:r>
              <a:rPr lang="en-US" dirty="0" err="1" smtClean="0"/>
              <a:t>perturbative</a:t>
            </a:r>
            <a:r>
              <a:rPr lang="en-US" dirty="0" smtClean="0"/>
              <a:t> QCD, since 1990s starting to consider detailed internal QCD dynamics that parts with traditional </a:t>
            </a:r>
            <a:r>
              <a:rPr lang="en-US" dirty="0" err="1" smtClean="0"/>
              <a:t>parton</a:t>
            </a:r>
            <a:r>
              <a:rPr lang="en-US" dirty="0" smtClean="0"/>
              <a:t> model ways of looking at hadrons—and perform phenomenological calculations using these new ideas/tools!</a:t>
            </a:r>
          </a:p>
          <a:p>
            <a:pPr lvl="1"/>
            <a:r>
              <a:rPr lang="en-US" i="1" dirty="0" smtClean="0"/>
              <a:t>Non-</a:t>
            </a:r>
            <a:r>
              <a:rPr lang="en-US" i="1" dirty="0" err="1" smtClean="0"/>
              <a:t>collinearity</a:t>
            </a:r>
            <a:r>
              <a:rPr lang="en-US" dirty="0" smtClean="0"/>
              <a:t> of </a:t>
            </a:r>
            <a:r>
              <a:rPr lang="en-US" dirty="0" err="1" smtClean="0"/>
              <a:t>partons</a:t>
            </a:r>
            <a:r>
              <a:rPr lang="en-US" dirty="0" smtClean="0"/>
              <a:t> with parent </a:t>
            </a:r>
            <a:r>
              <a:rPr lang="en-US" dirty="0" err="1" smtClean="0"/>
              <a:t>hadron</a:t>
            </a:r>
            <a:endParaRPr lang="en-US" dirty="0" smtClean="0"/>
          </a:p>
          <a:p>
            <a:pPr lvl="1"/>
            <a:r>
              <a:rPr lang="en-US" i="1" dirty="0" smtClean="0"/>
              <a:t>Non-linear</a:t>
            </a:r>
            <a:r>
              <a:rPr lang="en-US" dirty="0" smtClean="0"/>
              <a:t> evolution at small momentum fractions</a:t>
            </a:r>
          </a:p>
          <a:p>
            <a:pPr lvl="1"/>
            <a:r>
              <a:rPr lang="en-US" dirty="0" smtClean="0"/>
              <a:t>Various </a:t>
            </a:r>
            <a:r>
              <a:rPr lang="en-US" i="1" dirty="0" err="1" smtClean="0"/>
              <a:t>resummation</a:t>
            </a:r>
            <a:r>
              <a:rPr lang="en-US" dirty="0" smtClean="0"/>
              <a:t> techniques</a:t>
            </a:r>
          </a:p>
          <a:p>
            <a:r>
              <a:rPr lang="en-US" dirty="0" smtClean="0"/>
              <a:t>Non-</a:t>
            </a:r>
            <a:r>
              <a:rPr lang="en-US" dirty="0" err="1" smtClean="0"/>
              <a:t>perturbative</a:t>
            </a:r>
            <a:r>
              <a:rPr lang="en-US" dirty="0" smtClean="0"/>
              <a:t> methods: </a:t>
            </a:r>
          </a:p>
          <a:p>
            <a:pPr lvl="1"/>
            <a:r>
              <a:rPr lang="en-US" dirty="0" smtClean="0"/>
              <a:t>Lattice QCD less and less limited by computing resources</a:t>
            </a:r>
          </a:p>
          <a:p>
            <a:pPr lvl="1"/>
            <a:r>
              <a:rPr lang="en-US" dirty="0" err="1" smtClean="0"/>
              <a:t>AdS</a:t>
            </a:r>
            <a:r>
              <a:rPr lang="en-US" dirty="0" smtClean="0"/>
              <a:t>/CFT an exciting recent development as first fundamentally new handle to try to tackle QCD in decades!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Stony Brook, February 28,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399" y="1752600"/>
            <a:ext cx="414558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04800" y="4798874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Almeida, Sterman, Vogelsang  PRD80, 074016 (2009) .</a:t>
            </a:r>
          </a:p>
          <a:p>
            <a:r>
              <a:rPr lang="en-US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Cross section for </a:t>
            </a:r>
            <a:r>
              <a:rPr lang="en-US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dihadron</a:t>
            </a:r>
            <a:r>
              <a:rPr lang="en-US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production vs. invariant mass and </a:t>
            </a:r>
            <a:r>
              <a:rPr lang="en-US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FFCC"/>
                </a:solidFill>
                <a:latin typeface="Symbol" pitchFamily="18" charset="2"/>
                <a:cs typeface="Times New Roman" pitchFamily="18" charset="0"/>
              </a:rPr>
              <a:t>q</a:t>
            </a:r>
            <a:r>
              <a:rPr lang="en-US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* at </a:t>
            </a:r>
            <a:r>
              <a:rPr lang="en-US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sqrt</a:t>
            </a:r>
            <a:r>
              <a:rPr lang="en-US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(s)~20-40 </a:t>
            </a:r>
            <a:r>
              <a:rPr lang="en-US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using threshold </a:t>
            </a:r>
            <a:r>
              <a:rPr lang="en-US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resummation</a:t>
            </a:r>
            <a:r>
              <a:rPr lang="en-US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(rigorous method for implementing </a:t>
            </a:r>
            <a:r>
              <a:rPr lang="en-US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aseline="-18000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and rapidity cuts on hadrons to match experiment).  Much improved agreement compared to NLO!</a:t>
            </a:r>
            <a:endParaRPr lang="en-US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752600"/>
            <a:ext cx="4267200" cy="2958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Threshold </a:t>
            </a:r>
            <a:r>
              <a:rPr lang="en-US" dirty="0" err="1" smtClean="0"/>
              <a:t>resummation</a:t>
            </a:r>
            <a:r>
              <a:rPr lang="en-US" dirty="0" smtClean="0"/>
              <a:t> to extend </a:t>
            </a:r>
            <a:r>
              <a:rPr lang="en-US" dirty="0" err="1" smtClean="0"/>
              <a:t>pQCD</a:t>
            </a:r>
            <a:r>
              <a:rPr lang="en-US" dirty="0" smtClean="0"/>
              <a:t> to lower energies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Stony Brook, February 28, 2011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251075" y="2209800"/>
          <a:ext cx="1839913" cy="419100"/>
        </p:xfrm>
        <a:graphic>
          <a:graphicData uri="http://schemas.openxmlformats.org/presentationml/2006/ole">
            <p:oleObj spid="_x0000_s210946" name="Equation" r:id="rId6" imgW="1002960" imgH="228600" progId="Equation.3">
              <p:embed/>
            </p:oleObj>
          </a:graphicData>
        </a:graphic>
      </p:graphicFrame>
      <p:graphicFrame>
        <p:nvGraphicFramePr>
          <p:cNvPr id="210947" name="Object 3"/>
          <p:cNvGraphicFramePr>
            <a:graphicFrameLocks noChangeAspect="1"/>
          </p:cNvGraphicFramePr>
          <p:nvPr/>
        </p:nvGraphicFramePr>
        <p:xfrm>
          <a:off x="5556250" y="2743200"/>
          <a:ext cx="1746250" cy="419100"/>
        </p:xfrm>
        <a:graphic>
          <a:graphicData uri="http://schemas.openxmlformats.org/presentationml/2006/ole">
            <p:oleObj spid="_x0000_s210947" name="Equation" r:id="rId7" imgW="952200" imgH="228600" progId="Equation.3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286000" y="38216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pp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>
                <a:latin typeface="Symbol" pitchFamily="18" charset="2"/>
                <a:sym typeface="Wingdings" pitchFamily="2" charset="2"/>
              </a:rPr>
              <a:t>p</a:t>
            </a:r>
            <a:r>
              <a:rPr lang="en-US" baseline="30000" dirty="0" smtClean="0">
                <a:sym typeface="Wingdings" pitchFamily="2" charset="2"/>
              </a:rPr>
              <a:t>0</a:t>
            </a:r>
            <a:r>
              <a:rPr lang="en-US" dirty="0" smtClean="0">
                <a:latin typeface="Symbol" pitchFamily="18" charset="2"/>
                <a:sym typeface="Wingdings" pitchFamily="2" charset="2"/>
              </a:rPr>
              <a:t>p</a:t>
            </a:r>
            <a:r>
              <a:rPr lang="en-US" baseline="30000" dirty="0" smtClean="0">
                <a:sym typeface="Wingdings" pitchFamily="2" charset="2"/>
              </a:rPr>
              <a:t>0</a:t>
            </a:r>
            <a:r>
              <a:rPr lang="en-US" dirty="0" smtClean="0">
                <a:sym typeface="Wingdings" pitchFamily="2" charset="2"/>
              </a:rPr>
              <a:t>X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638800" y="3168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pBe</a:t>
            </a:r>
            <a:r>
              <a:rPr lang="en-US" dirty="0" err="1" smtClean="0">
                <a:sym typeface="Wingdings" pitchFamily="2" charset="2"/>
              </a:rPr>
              <a:t>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hh</a:t>
            </a:r>
            <a:r>
              <a:rPr lang="en-US" dirty="0" err="1" smtClean="0">
                <a:sym typeface="Wingdings" pitchFamily="2" charset="2"/>
              </a:rPr>
              <a:t>X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471451" y="4419600"/>
            <a:ext cx="8803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 (</a:t>
            </a:r>
            <a:r>
              <a:rPr lang="en-US" sz="1600" dirty="0" err="1" smtClean="0"/>
              <a:t>GeV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7315200" y="4419600"/>
            <a:ext cx="7151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cos</a:t>
            </a:r>
            <a:r>
              <a:rPr lang="en-US" sz="1600" dirty="0" smtClean="0"/>
              <a:t> </a:t>
            </a:r>
            <a:r>
              <a:rPr lang="en-US" sz="1600" dirty="0" smtClean="0">
                <a:latin typeface="Symbol" pitchFamily="18" charset="2"/>
              </a:rPr>
              <a:t>q</a:t>
            </a:r>
            <a:r>
              <a:rPr lang="en-US" sz="1600" dirty="0" smtClean="0"/>
              <a:t>*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9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4216" y="2209800"/>
            <a:ext cx="4857750" cy="1819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 smtClean="0"/>
              <a:t>Example: Phenomenological applications of a non-linear gluon saturation regime at low x</a:t>
            </a:r>
            <a:endParaRPr lang="en-US" sz="3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Stony Brook, February 28,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676400" y="3880919"/>
          <a:ext cx="1938867" cy="691081"/>
        </p:xfrm>
        <a:graphic>
          <a:graphicData uri="http://schemas.openxmlformats.org/presentationml/2006/ole">
            <p:oleObj spid="_x0000_s208898" name="Equation" r:id="rId4" imgW="1282680" imgH="457200" progId="Equation.3">
              <p:embed/>
            </p:oleObj>
          </a:graphicData>
        </a:graphic>
      </p:graphicFrame>
      <p:sp>
        <p:nvSpPr>
          <p:cNvPr id="10" name="Rectangle 9"/>
          <p:cNvSpPr/>
          <p:nvPr/>
        </p:nvSpPr>
        <p:spPr>
          <a:xfrm>
            <a:off x="5943600" y="3102166"/>
            <a:ext cx="32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Phys. Rev. D80, 034031 (2009)</a:t>
            </a:r>
            <a:endParaRPr lang="en-US" dirty="0"/>
          </a:p>
        </p:txBody>
      </p:sp>
      <p:pic>
        <p:nvPicPr>
          <p:cNvPr id="2089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524000"/>
            <a:ext cx="3557588" cy="405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 smtClean="0"/>
              <a:t>Dropping the simplifying assumption of </a:t>
            </a:r>
            <a:r>
              <a:rPr lang="en-US" sz="3400" dirty="0" err="1" smtClean="0"/>
              <a:t>collinearity</a:t>
            </a:r>
            <a:r>
              <a:rPr lang="en-US" sz="3400" dirty="0" smtClean="0"/>
              <a:t>: Transverse-momentum-dependent distributions (TMDs)</a:t>
            </a:r>
            <a:endParaRPr lang="en-US" sz="34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Stony Brook, February 28, 2011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76200" y="1600200"/>
            <a:ext cx="8901708" cy="4343400"/>
            <a:chOff x="76200" y="1600200"/>
            <a:chExt cx="8901708" cy="4343400"/>
          </a:xfrm>
        </p:grpSpPr>
        <p:pic>
          <p:nvPicPr>
            <p:cNvPr id="3481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" y="1600200"/>
              <a:ext cx="8901708" cy="434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1944021" y="3533775"/>
              <a:ext cx="1294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C00000"/>
                  </a:solidFill>
                </a:rPr>
                <a:t>Transversity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944021" y="4267200"/>
              <a:ext cx="726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C00000"/>
                  </a:solidFill>
                </a:rPr>
                <a:t>Sivers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934496" y="4774168"/>
              <a:ext cx="14727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Boer-</a:t>
              </a:r>
              <a:r>
                <a:rPr lang="en-US" dirty="0" err="1" smtClean="0">
                  <a:solidFill>
                    <a:srgbClr val="C00000"/>
                  </a:solidFill>
                </a:rPr>
                <a:t>Mulders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05030" y="5050393"/>
              <a:ext cx="12716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C00000"/>
                  </a:solidFill>
                </a:rPr>
                <a:t>Pretzelosity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334006" y="4926568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Collins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324600" y="4343400"/>
              <a:ext cx="1356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Polarizing FF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84356" y="2514600"/>
              <a:ext cx="1828800" cy="1524000"/>
            </a:xfrm>
            <a:prstGeom prst="rect">
              <a:avLst/>
            </a:prstGeom>
            <a:solidFill>
              <a:schemeClr val="bg1">
                <a:lumMod val="65000"/>
                <a:alpha val="4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648200" y="2514600"/>
              <a:ext cx="1828800" cy="1524000"/>
            </a:xfrm>
            <a:prstGeom prst="rect">
              <a:avLst/>
            </a:prstGeom>
            <a:solidFill>
              <a:schemeClr val="bg1">
                <a:lumMod val="65000"/>
                <a:alpha val="4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435512" y="5252260"/>
              <a:ext cx="12326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Worm gear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86548" y="2570512"/>
              <a:ext cx="12326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Worm gear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4575" y="2590800"/>
              <a:ext cx="10166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Collinear</a:t>
              </a:r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413671" y="2590800"/>
              <a:ext cx="10166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Collinear</a:t>
              </a:r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1143000" y="2590800"/>
            <a:ext cx="6781800" cy="1938992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“Modern-day ‘testing’ of (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perturbative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) QCD is as much about pushing the boundaries of its applicability as about the verification that QCD is the correct theory of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hadronic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physics.” </a:t>
            </a:r>
          </a:p>
          <a:p>
            <a:pPr algn="ctr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– G. Salam,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hep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-ph/0207147 (DIS2002 proceedings)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Stony Brook, February 28, 2011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3BED7-A23A-47F6-83C6-50895D327A34}" type="slidenum">
              <a:rPr lang="en-US"/>
              <a:pPr/>
              <a:t>2</a:t>
            </a:fld>
            <a:endParaRPr lang="en-US"/>
          </a:p>
        </p:txBody>
      </p:sp>
      <p:graphicFrame>
        <p:nvGraphicFramePr>
          <p:cNvPr id="1526786" name="Object 2"/>
          <p:cNvGraphicFramePr>
            <a:graphicFrameLocks noChangeAspect="1"/>
          </p:cNvGraphicFramePr>
          <p:nvPr/>
        </p:nvGraphicFramePr>
        <p:xfrm>
          <a:off x="457200" y="1143000"/>
          <a:ext cx="7797800" cy="896937"/>
        </p:xfrm>
        <a:graphic>
          <a:graphicData uri="http://schemas.openxmlformats.org/presentationml/2006/ole">
            <p:oleObj spid="_x0000_s66562" name="Equation" r:id="rId4" imgW="2920680" imgH="368280" progId="Equation.3">
              <p:embed/>
            </p:oleObj>
          </a:graphicData>
        </a:graphic>
      </p:graphicFrame>
      <p:sp>
        <p:nvSpPr>
          <p:cNvPr id="152678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695325"/>
          </a:xfrm>
        </p:spPr>
        <p:txBody>
          <a:bodyPr>
            <a:noAutofit/>
          </a:bodyPr>
          <a:lstStyle/>
          <a:p>
            <a:r>
              <a:rPr lang="en-US" sz="3800" dirty="0"/>
              <a:t>Theory of </a:t>
            </a:r>
            <a:r>
              <a:rPr lang="en-US" sz="3800" dirty="0" smtClean="0"/>
              <a:t>strong </a:t>
            </a:r>
            <a:r>
              <a:rPr lang="en-US" sz="3800" dirty="0"/>
              <a:t>i</a:t>
            </a:r>
            <a:r>
              <a:rPr lang="en-US" sz="3800" dirty="0" smtClean="0"/>
              <a:t>nteractions</a:t>
            </a:r>
            <a:r>
              <a:rPr lang="en-US" sz="3800" dirty="0"/>
              <a:t>: </a:t>
            </a: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dirty="0" smtClean="0"/>
              <a:t>Quantum </a:t>
            </a:r>
            <a:r>
              <a:rPr lang="en-US" sz="3800" dirty="0" err="1" smtClean="0"/>
              <a:t>Chromodynamics</a:t>
            </a:r>
            <a:endParaRPr lang="en-US" sz="3800" dirty="0"/>
          </a:p>
        </p:txBody>
      </p:sp>
      <p:sp>
        <p:nvSpPr>
          <p:cNvPr id="15267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2133600"/>
            <a:ext cx="8458200" cy="4114800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pPr marL="398463" lvl="1" indent="-284163">
              <a:tabLst>
                <a:tab pos="1258888" algn="l"/>
              </a:tabLst>
            </a:pPr>
            <a:r>
              <a:rPr lang="en-GB" dirty="0">
                <a:sym typeface="Symbol" pitchFamily="18" charset="2"/>
              </a:rPr>
              <a:t>Salient features of QCD not evident from </a:t>
            </a:r>
            <a:r>
              <a:rPr lang="en-GB" dirty="0" err="1">
                <a:sym typeface="Symbol" pitchFamily="18" charset="2"/>
              </a:rPr>
              <a:t>Lagrangian</a:t>
            </a:r>
            <a:r>
              <a:rPr lang="en-GB" dirty="0">
                <a:sym typeface="Symbol" pitchFamily="18" charset="2"/>
              </a:rPr>
              <a:t>!</a:t>
            </a:r>
          </a:p>
          <a:p>
            <a:pPr marL="796925" lvl="2" indent="-227013">
              <a:tabLst>
                <a:tab pos="1258888" algn="l"/>
              </a:tabLst>
            </a:pPr>
            <a:r>
              <a:rPr lang="en-US" sz="2200" dirty="0" smtClean="0">
                <a:sym typeface="Symbol" pitchFamily="18" charset="2"/>
              </a:rPr>
              <a:t>C</a:t>
            </a:r>
            <a:r>
              <a:rPr lang="en-GB" sz="2200" dirty="0" err="1" smtClean="0">
                <a:sym typeface="Symbol" pitchFamily="18" charset="2"/>
              </a:rPr>
              <a:t>olor</a:t>
            </a:r>
            <a:r>
              <a:rPr lang="en-GB" sz="2200" dirty="0" smtClean="0">
                <a:sym typeface="Symbol" pitchFamily="18" charset="2"/>
              </a:rPr>
              <a:t> confinement</a:t>
            </a:r>
          </a:p>
          <a:p>
            <a:pPr marL="796925" lvl="2" indent="-227013">
              <a:tabLst>
                <a:tab pos="1258888" algn="l"/>
              </a:tabLst>
            </a:pPr>
            <a:r>
              <a:rPr lang="en-US" sz="2200" dirty="0" smtClean="0">
                <a:sym typeface="Symbol" pitchFamily="18" charset="2"/>
              </a:rPr>
              <a:t>Asymptotic </a:t>
            </a:r>
            <a:r>
              <a:rPr lang="en-US" sz="2200" dirty="0">
                <a:sym typeface="Symbol" pitchFamily="18" charset="2"/>
              </a:rPr>
              <a:t>freedom</a:t>
            </a:r>
            <a:r>
              <a:rPr lang="en-US" sz="2200" i="1" dirty="0">
                <a:sym typeface="Symbol" pitchFamily="18" charset="2"/>
              </a:rPr>
              <a:t> </a:t>
            </a:r>
            <a:r>
              <a:rPr lang="en-US" sz="2200" dirty="0">
                <a:sym typeface="Symbol" pitchFamily="18" charset="2"/>
              </a:rPr>
              <a:t> </a:t>
            </a:r>
            <a:endParaRPr lang="en-US" sz="2200" dirty="0" smtClean="0">
              <a:sym typeface="Symbol" pitchFamily="18" charset="2"/>
            </a:endParaRPr>
          </a:p>
          <a:p>
            <a:pPr marL="398463" lvl="1" indent="-284163">
              <a:buNone/>
              <a:tabLst>
                <a:tab pos="1258888" algn="l"/>
              </a:tabLst>
            </a:pPr>
            <a:endParaRPr lang="en-US" sz="2200" dirty="0"/>
          </a:p>
          <a:p>
            <a:pPr marL="398463" lvl="1" indent="-284163">
              <a:tabLst>
                <a:tab pos="1258888" algn="l"/>
              </a:tabLst>
            </a:pPr>
            <a:r>
              <a:rPr lang="en-US" dirty="0"/>
              <a:t>Gluons: mediator of the strong interactions</a:t>
            </a:r>
          </a:p>
          <a:p>
            <a:pPr marL="796925" lvl="2" indent="-227013">
              <a:tabLst>
                <a:tab pos="1258888" algn="l"/>
              </a:tabLst>
            </a:pPr>
            <a:r>
              <a:rPr lang="en-US" sz="2200" dirty="0"/>
              <a:t>Determine essential features of strong interactions </a:t>
            </a:r>
          </a:p>
          <a:p>
            <a:pPr marL="796925" lvl="2" indent="-227013">
              <a:tabLst>
                <a:tab pos="1258888" algn="l"/>
              </a:tabLst>
            </a:pPr>
            <a:r>
              <a:rPr lang="en-US" sz="2200" dirty="0"/>
              <a:t>Dominate structure of  QCD vacuum (fluctuations in gluon fields) </a:t>
            </a:r>
          </a:p>
          <a:p>
            <a:pPr marL="796925" lvl="2" indent="-227013">
              <a:tabLst>
                <a:tab pos="1258888" algn="l"/>
              </a:tabLst>
            </a:pPr>
            <a:r>
              <a:rPr lang="en-US" sz="2200" dirty="0"/>
              <a:t>Responsible for &gt; 98%  of the visible mass in universe(!)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066800" y="2633008"/>
            <a:ext cx="6934200" cy="193899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 elegant and by now well established field theory, 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yet with </a:t>
            </a:r>
            <a:r>
              <a:rPr lang="en-US" sz="3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degrees of freedom that we can never observe directly in the laboratory!</a:t>
            </a:r>
            <a:endParaRPr lang="en-US" sz="3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7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7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7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Stony Brook, February 28, 2011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C1944-8734-4B5F-8246-74DF6BD05497}" type="slidenum">
              <a:rPr lang="en-US"/>
              <a:pPr/>
              <a:t>20</a:t>
            </a:fld>
            <a:endParaRPr lang="en-US"/>
          </a:p>
        </p:txBody>
      </p:sp>
      <p:sp>
        <p:nvSpPr>
          <p:cNvPr id="13608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09600" y="1600200"/>
            <a:ext cx="7924800" cy="3048000"/>
          </a:xfrm>
        </p:spPr>
        <p:txBody>
          <a:bodyPr/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Critical to perform experimental work where quarks and gluons are relevant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d.o.f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in the processes studied!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76200" y="1600200"/>
            <a:ext cx="8901708" cy="4343400"/>
            <a:chOff x="76200" y="1600200"/>
            <a:chExt cx="8901708" cy="4343400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" y="1600200"/>
              <a:ext cx="8901708" cy="434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Box 23"/>
            <p:cNvSpPr txBox="1"/>
            <p:nvPr/>
          </p:nvSpPr>
          <p:spPr>
            <a:xfrm>
              <a:off x="1944021" y="3533775"/>
              <a:ext cx="1294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C00000"/>
                  </a:solidFill>
                </a:rPr>
                <a:t>Transversity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944021" y="4267200"/>
              <a:ext cx="726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C00000"/>
                  </a:solidFill>
                </a:rPr>
                <a:t>Sivers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934496" y="4774168"/>
              <a:ext cx="14727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Boer-</a:t>
              </a:r>
              <a:r>
                <a:rPr lang="en-US" dirty="0" err="1" smtClean="0">
                  <a:solidFill>
                    <a:srgbClr val="C00000"/>
                  </a:solidFill>
                </a:rPr>
                <a:t>Mulders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005030" y="5050393"/>
              <a:ext cx="12716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C00000"/>
                  </a:solidFill>
                </a:rPr>
                <a:t>Pretzelosity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334006" y="4926568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Collins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24600" y="4343400"/>
              <a:ext cx="1356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Polarizing FF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4356" y="2514600"/>
              <a:ext cx="1828800" cy="1524000"/>
            </a:xfrm>
            <a:prstGeom prst="rect">
              <a:avLst/>
            </a:prstGeom>
            <a:solidFill>
              <a:schemeClr val="bg1">
                <a:lumMod val="65000"/>
                <a:alpha val="4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648200" y="2514600"/>
              <a:ext cx="1828800" cy="1524000"/>
            </a:xfrm>
            <a:prstGeom prst="rect">
              <a:avLst/>
            </a:prstGeom>
            <a:solidFill>
              <a:schemeClr val="bg1">
                <a:lumMod val="65000"/>
                <a:alpha val="4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435512" y="5252260"/>
              <a:ext cx="12326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Worm gear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986548" y="2570512"/>
              <a:ext cx="12326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Worm gear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964575" y="2590800"/>
              <a:ext cx="10166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Collinear</a:t>
              </a:r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413671" y="2590800"/>
              <a:ext cx="10166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Collinear</a:t>
              </a:r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 smtClean="0"/>
              <a:t>Evidence for variety of spin-momentum correlations in proton, </a:t>
            </a:r>
            <a:br>
              <a:rPr lang="en-US" sz="3400" dirty="0" smtClean="0"/>
            </a:br>
            <a:r>
              <a:rPr lang="en-US" sz="3400" dirty="0" smtClean="0"/>
              <a:t>and in process of </a:t>
            </a:r>
            <a:r>
              <a:rPr lang="en-US" sz="3400" dirty="0" err="1" smtClean="0"/>
              <a:t>hadronization</a:t>
            </a:r>
            <a:r>
              <a:rPr lang="en-US" sz="3400" dirty="0" smtClean="0"/>
              <a:t>!</a:t>
            </a:r>
            <a:endParaRPr lang="en-US" sz="3400" dirty="0"/>
          </a:p>
        </p:txBody>
      </p:sp>
      <p:sp>
        <p:nvSpPr>
          <p:cNvPr id="11" name="TextBox 10"/>
          <p:cNvSpPr txBox="1"/>
          <p:nvPr/>
        </p:nvSpPr>
        <p:spPr>
          <a:xfrm>
            <a:off x="1981200" y="3886200"/>
            <a:ext cx="25168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>
                <a:solidFill>
                  <a:schemeClr val="accent1">
                    <a:lumMod val="50000"/>
                  </a:schemeClr>
                </a:solidFill>
              </a:rPr>
              <a:t>Measured non-zero!</a:t>
            </a:r>
            <a:endParaRPr lang="en-US" sz="22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Stony Brook, February 28, 2011</a:t>
            </a:r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152400" y="2514600"/>
            <a:ext cx="6307392" cy="3429000"/>
            <a:chOff x="152400" y="2514600"/>
            <a:chExt cx="6307392" cy="3429000"/>
          </a:xfrm>
        </p:grpSpPr>
        <p:sp>
          <p:nvSpPr>
            <p:cNvPr id="6" name="Oval 5"/>
            <p:cNvSpPr/>
            <p:nvPr/>
          </p:nvSpPr>
          <p:spPr>
            <a:xfrm>
              <a:off x="152400" y="4757058"/>
              <a:ext cx="1828800" cy="533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52400" y="4191000"/>
              <a:ext cx="1828800" cy="533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167148" y="3429000"/>
              <a:ext cx="1828800" cy="533400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184356" y="2984088"/>
              <a:ext cx="1828800" cy="533400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196644" y="2514600"/>
              <a:ext cx="1828800" cy="533400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4572000" y="4859592"/>
              <a:ext cx="1828800" cy="533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4630992" y="2514600"/>
              <a:ext cx="1828800" cy="533400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152400" y="5410200"/>
              <a:ext cx="1828800" cy="533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52400"/>
            <a:ext cx="751522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5"/>
          <p:cNvGrpSpPr/>
          <p:nvPr/>
        </p:nvGrpSpPr>
        <p:grpSpPr>
          <a:xfrm>
            <a:off x="2362200" y="1219200"/>
            <a:ext cx="4238625" cy="4362450"/>
            <a:chOff x="4343400" y="2209800"/>
            <a:chExt cx="4238625" cy="4362450"/>
          </a:xfrm>
        </p:grpSpPr>
        <p:pic>
          <p:nvPicPr>
            <p:cNvPr id="3584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43400" y="2209800"/>
              <a:ext cx="4238625" cy="436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4964707" y="2590800"/>
              <a:ext cx="31886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BELLE Collins: PRL96, 232002 (2006)</a:t>
              </a:r>
              <a:endParaRPr lang="en-US" sz="1600" dirty="0"/>
            </a:p>
          </p:txBody>
        </p:sp>
      </p:grp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4191000"/>
            <a:ext cx="72390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457200"/>
            <a:ext cx="726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Sivers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76800" y="45720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Collins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71981" y="457200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Collins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Stony Brook, February 28, 2011</a:t>
            </a:r>
            <a:endParaRPr lang="en-US"/>
          </a:p>
        </p:txBody>
      </p:sp>
      <p:grpSp>
        <p:nvGrpSpPr>
          <p:cNvPr id="13" name="Group 8"/>
          <p:cNvGrpSpPr/>
          <p:nvPr/>
        </p:nvGrpSpPr>
        <p:grpSpPr>
          <a:xfrm>
            <a:off x="381000" y="1883888"/>
            <a:ext cx="8458200" cy="2611912"/>
            <a:chOff x="381000" y="1883888"/>
            <a:chExt cx="8458200" cy="2611912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1000" y="1883888"/>
              <a:ext cx="8458200" cy="2611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6934200" y="2209800"/>
              <a:ext cx="10839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SPIN2008</a:t>
              </a:r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971800" y="2133600"/>
            <a:ext cx="1472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Boer-</a:t>
            </a:r>
            <a:r>
              <a:rPr lang="en-US" dirty="0" err="1" smtClean="0"/>
              <a:t>Mulders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66800" y="3160693"/>
            <a:ext cx="7010400" cy="954107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A flurry of new experimental results from semi-inclusive DIS and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e+e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- over last ~8 years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u="sng" dirty="0" smtClean="0"/>
              <a:t>Modified universality</a:t>
            </a:r>
            <a:r>
              <a:rPr lang="en-US" sz="3200" dirty="0" smtClean="0"/>
              <a:t> of T-odd </a:t>
            </a:r>
            <a:br>
              <a:rPr lang="en-US" sz="3200" dirty="0" smtClean="0"/>
            </a:br>
            <a:r>
              <a:rPr lang="en-US" sz="3200" dirty="0" smtClean="0"/>
              <a:t>transverse-momentum-dependent distributions: </a:t>
            </a:r>
            <a:br>
              <a:rPr lang="en-US" sz="3200" dirty="0" smtClean="0"/>
            </a:br>
            <a:r>
              <a:rPr lang="en-US" sz="3200" dirty="0" smtClean="0"/>
              <a:t>Color in action!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2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Stony Brook, February 28, 2011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59FB-7DEB-45DF-BF94-DE0F7425313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563652" name="Text Box 4"/>
          <p:cNvSpPr txBox="1">
            <a:spLocks noChangeArrowheads="1"/>
          </p:cNvSpPr>
          <p:nvPr/>
        </p:nvSpPr>
        <p:spPr bwMode="auto">
          <a:xfrm>
            <a:off x="1066800" y="1748135"/>
            <a:ext cx="3124200" cy="36933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rgbClr val="FFFFCC"/>
                </a:solidFill>
                <a:latin typeface="Times" charset="0"/>
              </a:rPr>
              <a:t>DIS: </a:t>
            </a:r>
            <a:r>
              <a:rPr lang="en-US" b="1" dirty="0" smtClean="0">
                <a:solidFill>
                  <a:srgbClr val="FFFFCC"/>
                </a:solidFill>
                <a:latin typeface="Times" charset="0"/>
              </a:rPr>
              <a:t>attractive final-state int.</a:t>
            </a:r>
            <a:endParaRPr lang="en-US" b="1" dirty="0">
              <a:solidFill>
                <a:srgbClr val="FFFFCC"/>
              </a:solidFill>
              <a:latin typeface="Times" charset="0"/>
            </a:endParaRPr>
          </a:p>
        </p:txBody>
      </p:sp>
      <p:sp>
        <p:nvSpPr>
          <p:cNvPr id="1563653" name="Text Box 5"/>
          <p:cNvSpPr txBox="1">
            <a:spLocks noChangeArrowheads="1"/>
          </p:cNvSpPr>
          <p:nvPr/>
        </p:nvSpPr>
        <p:spPr bwMode="auto">
          <a:xfrm>
            <a:off x="4800600" y="1752600"/>
            <a:ext cx="3733800" cy="36933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b="1" dirty="0" err="1">
                <a:solidFill>
                  <a:srgbClr val="FFFFCC"/>
                </a:solidFill>
                <a:latin typeface="Times" charset="0"/>
              </a:rPr>
              <a:t>Drell</a:t>
            </a:r>
            <a:r>
              <a:rPr lang="en-US" b="1" dirty="0">
                <a:solidFill>
                  <a:srgbClr val="FFFFCC"/>
                </a:solidFill>
                <a:latin typeface="Times" charset="0"/>
              </a:rPr>
              <a:t>-Yan: </a:t>
            </a:r>
            <a:r>
              <a:rPr lang="en-US" b="1" dirty="0" smtClean="0">
                <a:solidFill>
                  <a:srgbClr val="FFFFCC"/>
                </a:solidFill>
                <a:latin typeface="Times" charset="0"/>
              </a:rPr>
              <a:t>repulsive initial-state int.</a:t>
            </a:r>
            <a:endParaRPr lang="en-US" b="1" dirty="0">
              <a:solidFill>
                <a:srgbClr val="FFFFCC"/>
              </a:solidFill>
              <a:latin typeface="Times" charset="0"/>
            </a:endParaRPr>
          </a:p>
        </p:txBody>
      </p:sp>
      <p:pic>
        <p:nvPicPr>
          <p:cNvPr id="1563664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9542" y="5270953"/>
            <a:ext cx="4419600" cy="436418"/>
          </a:xfrm>
          <a:prstGeom prst="rect">
            <a:avLst/>
          </a:prstGeom>
          <a:noFill/>
        </p:spPr>
      </p:pic>
      <p:sp>
        <p:nvSpPr>
          <p:cNvPr id="1563665" name="Text Box 17"/>
          <p:cNvSpPr txBox="1">
            <a:spLocks noChangeArrowheads="1"/>
          </p:cNvSpPr>
          <p:nvPr/>
        </p:nvSpPr>
        <p:spPr bwMode="auto">
          <a:xfrm>
            <a:off x="306388" y="5196114"/>
            <a:ext cx="16843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FFFFCC"/>
                </a:solidFill>
                <a:latin typeface="Times" charset="0"/>
              </a:rPr>
              <a:t>As a result:</a:t>
            </a:r>
          </a:p>
        </p:txBody>
      </p:sp>
      <p:pic>
        <p:nvPicPr>
          <p:cNvPr id="2211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2514600"/>
            <a:ext cx="27432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118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2521744"/>
            <a:ext cx="2743200" cy="2050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22"/>
          <p:cNvSpPr/>
          <p:nvPr/>
        </p:nvSpPr>
        <p:spPr>
          <a:xfrm rot="862455">
            <a:off x="3318084" y="3412368"/>
            <a:ext cx="533400" cy="12589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567072" y="2590800"/>
            <a:ext cx="681327" cy="18685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32"/>
          <p:cNvSpPr txBox="1">
            <a:spLocks noChangeArrowheads="1"/>
          </p:cNvSpPr>
          <p:nvPr/>
        </p:nvSpPr>
        <p:spPr bwMode="auto">
          <a:xfrm>
            <a:off x="304800" y="3888938"/>
            <a:ext cx="8458200" cy="129266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Some DIS m</a:t>
            </a:r>
            <a:r>
              <a:rPr lang="en-US" sz="2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easurements already exist.  A polarized </a:t>
            </a:r>
            <a:r>
              <a:rPr lang="en-US" sz="2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Drell</a:t>
            </a:r>
            <a:r>
              <a:rPr lang="en-US" sz="2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-Yan measurement at RHIC will be a crucial test of our understanding of QCD!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ooter Placeholder 5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C. Aidala, Stony Brook, February 28, 2011</a:t>
            </a:r>
            <a:endParaRPr lang="en-US" dirty="0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0444"/>
            <a:ext cx="8229600" cy="870156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What things “look” like depends on </a:t>
            </a:r>
            <a:br>
              <a:rPr lang="en-US" sz="4000" dirty="0" smtClean="0"/>
            </a:br>
            <a:r>
              <a:rPr lang="en-US" sz="4000" dirty="0" smtClean="0"/>
              <a:t>how you “look”!</a:t>
            </a:r>
            <a:endParaRPr lang="en-US" sz="4000" dirty="0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81000" y="1905000"/>
            <a:ext cx="3581400" cy="1524000"/>
            <a:chOff x="1104" y="1200"/>
            <a:chExt cx="2256" cy="960"/>
          </a:xfrm>
        </p:grpSpPr>
        <p:sp>
          <p:nvSpPr>
            <p:cNvPr id="62469" name="Rectangle 5"/>
            <p:cNvSpPr>
              <a:spLocks noChangeArrowheads="1"/>
            </p:cNvSpPr>
            <p:nvPr/>
          </p:nvSpPr>
          <p:spPr bwMode="auto">
            <a:xfrm>
              <a:off x="1104" y="1632"/>
              <a:ext cx="2256" cy="528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0" name="Rectangle 6"/>
            <p:cNvSpPr>
              <a:spLocks noChangeArrowheads="1"/>
            </p:cNvSpPr>
            <p:nvPr/>
          </p:nvSpPr>
          <p:spPr bwMode="auto">
            <a:xfrm>
              <a:off x="1824" y="1200"/>
              <a:ext cx="720" cy="432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1" name="Line 7"/>
            <p:cNvSpPr>
              <a:spLocks noChangeShapeType="1"/>
            </p:cNvSpPr>
            <p:nvPr/>
          </p:nvSpPr>
          <p:spPr bwMode="auto">
            <a:xfrm flipV="1">
              <a:off x="1296" y="172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2" name="Line 8"/>
            <p:cNvSpPr>
              <a:spLocks noChangeShapeType="1"/>
            </p:cNvSpPr>
            <p:nvPr/>
          </p:nvSpPr>
          <p:spPr bwMode="auto">
            <a:xfrm rot="10800000" flipV="1">
              <a:off x="1651" y="172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3" name="Line 9"/>
            <p:cNvSpPr>
              <a:spLocks noChangeShapeType="1"/>
            </p:cNvSpPr>
            <p:nvPr/>
          </p:nvSpPr>
          <p:spPr bwMode="auto">
            <a:xfrm flipV="1">
              <a:off x="2006" y="134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4" name="Line 10"/>
            <p:cNvSpPr>
              <a:spLocks noChangeShapeType="1"/>
            </p:cNvSpPr>
            <p:nvPr/>
          </p:nvSpPr>
          <p:spPr bwMode="auto">
            <a:xfrm flipV="1">
              <a:off x="2361" y="134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5" name="Line 11"/>
            <p:cNvSpPr>
              <a:spLocks noChangeShapeType="1"/>
            </p:cNvSpPr>
            <p:nvPr/>
          </p:nvSpPr>
          <p:spPr bwMode="auto">
            <a:xfrm flipV="1">
              <a:off x="2716" y="172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6" name="Line 12"/>
            <p:cNvSpPr>
              <a:spLocks noChangeShapeType="1"/>
            </p:cNvSpPr>
            <p:nvPr/>
          </p:nvSpPr>
          <p:spPr bwMode="auto">
            <a:xfrm flipV="1">
              <a:off x="3072" y="172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7" name="Line 13"/>
            <p:cNvSpPr>
              <a:spLocks noChangeShapeType="1"/>
            </p:cNvSpPr>
            <p:nvPr/>
          </p:nvSpPr>
          <p:spPr bwMode="auto">
            <a:xfrm flipV="1">
              <a:off x="2008" y="172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8" name="Line 14"/>
            <p:cNvSpPr>
              <a:spLocks noChangeShapeType="1"/>
            </p:cNvSpPr>
            <p:nvPr/>
          </p:nvSpPr>
          <p:spPr bwMode="auto">
            <a:xfrm flipV="1">
              <a:off x="2363" y="172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381000" y="1828800"/>
            <a:ext cx="3505200" cy="762000"/>
            <a:chOff x="480" y="1152"/>
            <a:chExt cx="2208" cy="480"/>
          </a:xfrm>
        </p:grpSpPr>
        <p:sp>
          <p:nvSpPr>
            <p:cNvPr id="62480" name="Line 16"/>
            <p:cNvSpPr>
              <a:spLocks noChangeShapeType="1"/>
            </p:cNvSpPr>
            <p:nvPr/>
          </p:nvSpPr>
          <p:spPr bwMode="auto">
            <a:xfrm>
              <a:off x="480" y="1584"/>
              <a:ext cx="672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1" name="Line 17"/>
            <p:cNvSpPr>
              <a:spLocks noChangeShapeType="1"/>
            </p:cNvSpPr>
            <p:nvPr/>
          </p:nvSpPr>
          <p:spPr bwMode="auto">
            <a:xfrm flipV="1">
              <a:off x="1152" y="1152"/>
              <a:ext cx="0" cy="432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2" name="Line 18"/>
            <p:cNvSpPr>
              <a:spLocks noChangeShapeType="1"/>
            </p:cNvSpPr>
            <p:nvPr/>
          </p:nvSpPr>
          <p:spPr bwMode="auto">
            <a:xfrm>
              <a:off x="1152" y="1152"/>
              <a:ext cx="816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3" name="Line 19"/>
            <p:cNvSpPr>
              <a:spLocks noChangeShapeType="1"/>
            </p:cNvSpPr>
            <p:nvPr/>
          </p:nvSpPr>
          <p:spPr bwMode="auto">
            <a:xfrm>
              <a:off x="1968" y="1152"/>
              <a:ext cx="0" cy="48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4" name="Line 20"/>
            <p:cNvSpPr>
              <a:spLocks noChangeShapeType="1"/>
            </p:cNvSpPr>
            <p:nvPr/>
          </p:nvSpPr>
          <p:spPr bwMode="auto">
            <a:xfrm>
              <a:off x="1968" y="1632"/>
              <a:ext cx="720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485" name="Line 21"/>
          <p:cNvSpPr>
            <a:spLocks noChangeShapeType="1"/>
          </p:cNvSpPr>
          <p:nvPr/>
        </p:nvSpPr>
        <p:spPr bwMode="auto">
          <a:xfrm flipH="1">
            <a:off x="3352800" y="19812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486" name="AutoShape 22"/>
          <p:cNvSpPr>
            <a:spLocks noChangeArrowheads="1"/>
          </p:cNvSpPr>
          <p:nvPr/>
        </p:nvSpPr>
        <p:spPr bwMode="auto">
          <a:xfrm rot="2700000">
            <a:off x="3411538" y="22860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320675" y="5029200"/>
            <a:ext cx="3581400" cy="1524000"/>
            <a:chOff x="1104" y="1200"/>
            <a:chExt cx="2256" cy="960"/>
          </a:xfrm>
        </p:grpSpPr>
        <p:sp>
          <p:nvSpPr>
            <p:cNvPr id="62489" name="Rectangle 25"/>
            <p:cNvSpPr>
              <a:spLocks noChangeArrowheads="1"/>
            </p:cNvSpPr>
            <p:nvPr/>
          </p:nvSpPr>
          <p:spPr bwMode="auto">
            <a:xfrm>
              <a:off x="1104" y="1632"/>
              <a:ext cx="2256" cy="528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0" name="Rectangle 26"/>
            <p:cNvSpPr>
              <a:spLocks noChangeArrowheads="1"/>
            </p:cNvSpPr>
            <p:nvPr/>
          </p:nvSpPr>
          <p:spPr bwMode="auto">
            <a:xfrm>
              <a:off x="1824" y="1200"/>
              <a:ext cx="720" cy="432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1" name="Line 27"/>
            <p:cNvSpPr>
              <a:spLocks noChangeShapeType="1"/>
            </p:cNvSpPr>
            <p:nvPr/>
          </p:nvSpPr>
          <p:spPr bwMode="auto">
            <a:xfrm flipV="1">
              <a:off x="1296" y="172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2" name="Line 28"/>
            <p:cNvSpPr>
              <a:spLocks noChangeShapeType="1"/>
            </p:cNvSpPr>
            <p:nvPr/>
          </p:nvSpPr>
          <p:spPr bwMode="auto">
            <a:xfrm rot="10800000" flipV="1">
              <a:off x="1651" y="172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3" name="Line 29"/>
            <p:cNvSpPr>
              <a:spLocks noChangeShapeType="1"/>
            </p:cNvSpPr>
            <p:nvPr/>
          </p:nvSpPr>
          <p:spPr bwMode="auto">
            <a:xfrm flipV="1">
              <a:off x="2006" y="134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4" name="Line 30"/>
            <p:cNvSpPr>
              <a:spLocks noChangeShapeType="1"/>
            </p:cNvSpPr>
            <p:nvPr/>
          </p:nvSpPr>
          <p:spPr bwMode="auto">
            <a:xfrm flipV="1">
              <a:off x="2361" y="134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5" name="Line 31"/>
            <p:cNvSpPr>
              <a:spLocks noChangeShapeType="1"/>
            </p:cNvSpPr>
            <p:nvPr/>
          </p:nvSpPr>
          <p:spPr bwMode="auto">
            <a:xfrm flipV="1">
              <a:off x="2716" y="172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6" name="Line 32"/>
            <p:cNvSpPr>
              <a:spLocks noChangeShapeType="1"/>
            </p:cNvSpPr>
            <p:nvPr/>
          </p:nvSpPr>
          <p:spPr bwMode="auto">
            <a:xfrm flipV="1">
              <a:off x="3072" y="172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7" name="Line 33"/>
            <p:cNvSpPr>
              <a:spLocks noChangeShapeType="1"/>
            </p:cNvSpPr>
            <p:nvPr/>
          </p:nvSpPr>
          <p:spPr bwMode="auto">
            <a:xfrm flipV="1">
              <a:off x="2008" y="172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8" name="Line 34"/>
            <p:cNvSpPr>
              <a:spLocks noChangeShapeType="1"/>
            </p:cNvSpPr>
            <p:nvPr/>
          </p:nvSpPr>
          <p:spPr bwMode="auto">
            <a:xfrm flipV="1">
              <a:off x="2363" y="172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2509" name="Picture 45"/>
          <p:cNvPicPr>
            <a:picLocks noChangeAspect="1" noChangeArrowheads="1"/>
          </p:cNvPicPr>
          <p:nvPr/>
        </p:nvPicPr>
        <p:blipFill>
          <a:blip r:embed="rId3" cstate="print">
            <a:lum bright="-78000" contrast="90000"/>
          </a:blip>
          <a:srcRect l="43584"/>
          <a:stretch>
            <a:fillRect/>
          </a:stretch>
        </p:blipFill>
        <p:spPr bwMode="auto">
          <a:xfrm>
            <a:off x="168275" y="4495800"/>
            <a:ext cx="6096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510" name="Picture 46"/>
          <p:cNvPicPr>
            <a:picLocks noChangeAspect="1" noChangeArrowheads="1"/>
          </p:cNvPicPr>
          <p:nvPr/>
        </p:nvPicPr>
        <p:blipFill>
          <a:blip r:embed="rId3" cstate="print">
            <a:lum bright="-78000" contrast="90000"/>
          </a:blip>
          <a:srcRect l="43584"/>
          <a:stretch>
            <a:fillRect/>
          </a:stretch>
        </p:blipFill>
        <p:spPr bwMode="auto">
          <a:xfrm>
            <a:off x="1450975" y="3854450"/>
            <a:ext cx="6096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512" name="Picture 48"/>
          <p:cNvPicPr>
            <a:picLocks noChangeAspect="1" noChangeArrowheads="1"/>
          </p:cNvPicPr>
          <p:nvPr/>
        </p:nvPicPr>
        <p:blipFill>
          <a:blip r:embed="rId4" cstate="print">
            <a:lum bright="-78000" contrast="90000"/>
          </a:blip>
          <a:srcRect l="43535"/>
          <a:stretch>
            <a:fillRect/>
          </a:stretch>
        </p:blipFill>
        <p:spPr bwMode="auto">
          <a:xfrm rot="10800000">
            <a:off x="3236913" y="4756356"/>
            <a:ext cx="6096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511" name="Picture 47"/>
          <p:cNvPicPr>
            <a:picLocks noChangeAspect="1" noChangeArrowheads="1"/>
          </p:cNvPicPr>
          <p:nvPr/>
        </p:nvPicPr>
        <p:blipFill>
          <a:blip r:embed="rId3" cstate="print">
            <a:lum bright="-78000" contrast="90000"/>
          </a:blip>
          <a:srcRect l="43584"/>
          <a:stretch>
            <a:fillRect/>
          </a:stretch>
        </p:blipFill>
        <p:spPr bwMode="auto">
          <a:xfrm>
            <a:off x="2682875" y="4572000"/>
            <a:ext cx="6096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513" name="Picture 49"/>
          <p:cNvPicPr>
            <a:picLocks noChangeAspect="1" noChangeArrowheads="1"/>
          </p:cNvPicPr>
          <p:nvPr/>
        </p:nvPicPr>
        <p:blipFill>
          <a:blip r:embed="rId5" cstate="print">
            <a:lum bright="-78000" contrast="90000"/>
          </a:blip>
          <a:srcRect l="43535"/>
          <a:stretch>
            <a:fillRect/>
          </a:stretch>
        </p:blipFill>
        <p:spPr bwMode="auto">
          <a:xfrm rot="10800000">
            <a:off x="2012950" y="3994356"/>
            <a:ext cx="6096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514" name="Picture 50"/>
          <p:cNvPicPr>
            <a:picLocks noChangeAspect="1" noChangeArrowheads="1"/>
          </p:cNvPicPr>
          <p:nvPr/>
        </p:nvPicPr>
        <p:blipFill>
          <a:blip r:embed="rId6" cstate="print">
            <a:lum bright="-78000" contrast="90000"/>
          </a:blip>
          <a:srcRect l="43535"/>
          <a:stretch>
            <a:fillRect/>
          </a:stretch>
        </p:blipFill>
        <p:spPr bwMode="auto">
          <a:xfrm rot="10800000">
            <a:off x="730250" y="46482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320675" y="4191000"/>
            <a:ext cx="3505200" cy="762000"/>
            <a:chOff x="480" y="1152"/>
            <a:chExt cx="2208" cy="480"/>
          </a:xfrm>
        </p:grpSpPr>
        <p:sp>
          <p:nvSpPr>
            <p:cNvPr id="62501" name="Line 37"/>
            <p:cNvSpPr>
              <a:spLocks noChangeShapeType="1"/>
            </p:cNvSpPr>
            <p:nvPr/>
          </p:nvSpPr>
          <p:spPr bwMode="auto">
            <a:xfrm>
              <a:off x="480" y="1584"/>
              <a:ext cx="672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02" name="Line 38"/>
            <p:cNvSpPr>
              <a:spLocks noChangeShapeType="1"/>
            </p:cNvSpPr>
            <p:nvPr/>
          </p:nvSpPr>
          <p:spPr bwMode="auto">
            <a:xfrm flipV="1">
              <a:off x="1152" y="1152"/>
              <a:ext cx="0" cy="432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03" name="Line 39"/>
            <p:cNvSpPr>
              <a:spLocks noChangeShapeType="1"/>
            </p:cNvSpPr>
            <p:nvPr/>
          </p:nvSpPr>
          <p:spPr bwMode="auto">
            <a:xfrm>
              <a:off x="1152" y="1152"/>
              <a:ext cx="816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04" name="Line 40"/>
            <p:cNvSpPr>
              <a:spLocks noChangeShapeType="1"/>
            </p:cNvSpPr>
            <p:nvPr/>
          </p:nvSpPr>
          <p:spPr bwMode="auto">
            <a:xfrm>
              <a:off x="1968" y="1152"/>
              <a:ext cx="0" cy="48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05" name="Line 41"/>
            <p:cNvSpPr>
              <a:spLocks noChangeShapeType="1"/>
            </p:cNvSpPr>
            <p:nvPr/>
          </p:nvSpPr>
          <p:spPr bwMode="auto">
            <a:xfrm>
              <a:off x="1968" y="1632"/>
              <a:ext cx="720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506" name="Line 42"/>
          <p:cNvSpPr>
            <a:spLocks noChangeShapeType="1"/>
          </p:cNvSpPr>
          <p:nvPr/>
        </p:nvSpPr>
        <p:spPr bwMode="auto">
          <a:xfrm>
            <a:off x="701675" y="4970463"/>
            <a:ext cx="0" cy="6096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FFFFCC"/>
              </a:solidFill>
            </a:endParaRPr>
          </a:p>
        </p:txBody>
      </p:sp>
      <p:sp>
        <p:nvSpPr>
          <p:cNvPr id="62507" name="Text Box 43"/>
          <p:cNvSpPr txBox="1">
            <a:spLocks noChangeArrowheads="1"/>
          </p:cNvSpPr>
          <p:nvPr/>
        </p:nvSpPr>
        <p:spPr bwMode="auto">
          <a:xfrm>
            <a:off x="-14748" y="5119688"/>
            <a:ext cx="1174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CC"/>
                </a:solidFill>
              </a:rPr>
              <a:t>Lift height</a:t>
            </a:r>
          </a:p>
        </p:txBody>
      </p:sp>
      <p:sp>
        <p:nvSpPr>
          <p:cNvPr id="62515" name="Text Box 51"/>
          <p:cNvSpPr txBox="1">
            <a:spLocks noChangeArrowheads="1"/>
          </p:cNvSpPr>
          <p:nvPr/>
        </p:nvSpPr>
        <p:spPr bwMode="auto">
          <a:xfrm>
            <a:off x="3565525" y="1490663"/>
            <a:ext cx="13568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CC"/>
                </a:solidFill>
              </a:rPr>
              <a:t>magnetic </a:t>
            </a:r>
            <a:r>
              <a:rPr lang="en-US" dirty="0">
                <a:solidFill>
                  <a:srgbClr val="FFFFCC"/>
                </a:solidFill>
              </a:rPr>
              <a:t>tip</a:t>
            </a:r>
          </a:p>
        </p:txBody>
      </p:sp>
      <p:sp>
        <p:nvSpPr>
          <p:cNvPr id="62516" name="Line 52"/>
          <p:cNvSpPr>
            <a:spLocks noChangeShapeType="1"/>
          </p:cNvSpPr>
          <p:nvPr/>
        </p:nvSpPr>
        <p:spPr bwMode="auto">
          <a:xfrm flipH="1">
            <a:off x="3581400" y="1767348"/>
            <a:ext cx="228600" cy="3810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FFFFCC"/>
              </a:solidFill>
            </a:endParaRPr>
          </a:p>
        </p:txBody>
      </p:sp>
      <p:sp>
        <p:nvSpPr>
          <p:cNvPr id="62517" name="Text Box 53"/>
          <p:cNvSpPr txBox="1">
            <a:spLocks noChangeArrowheads="1"/>
          </p:cNvSpPr>
          <p:nvPr/>
        </p:nvSpPr>
        <p:spPr bwMode="auto">
          <a:xfrm>
            <a:off x="0" y="1000780"/>
            <a:ext cx="42668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FFCC"/>
                </a:solidFill>
              </a:rPr>
              <a:t>Magnetic Force Microscopy</a:t>
            </a:r>
          </a:p>
        </p:txBody>
      </p:sp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14375" y="1447800"/>
            <a:ext cx="34010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86400" y="4054171"/>
            <a:ext cx="3467100" cy="280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" name="TextBox 53"/>
          <p:cNvSpPr txBox="1"/>
          <p:nvPr/>
        </p:nvSpPr>
        <p:spPr>
          <a:xfrm>
            <a:off x="5638800" y="939431"/>
            <a:ext cx="2892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CC"/>
                </a:solidFill>
              </a:rPr>
              <a:t>Computer Hard Drive</a:t>
            </a:r>
            <a:endParaRPr lang="en-US" sz="2400" b="1" dirty="0">
              <a:solidFill>
                <a:srgbClr val="FFFFCC"/>
              </a:solidFill>
            </a:endParaRPr>
          </a:p>
        </p:txBody>
      </p:sp>
      <p:sp>
        <p:nvSpPr>
          <p:cNvPr id="57" name="Text Box 6"/>
          <p:cNvSpPr txBox="1">
            <a:spLocks noChangeArrowheads="1"/>
          </p:cNvSpPr>
          <p:nvPr/>
        </p:nvSpPr>
        <p:spPr bwMode="auto">
          <a:xfrm>
            <a:off x="4038600" y="2971800"/>
            <a:ext cx="1676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CC"/>
                </a:solidFill>
              </a:rPr>
              <a:t>Topography</a:t>
            </a:r>
          </a:p>
        </p:txBody>
      </p: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4038600" y="6096000"/>
            <a:ext cx="1447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CC"/>
                </a:solidFill>
              </a:rPr>
              <a:t>Magnetism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13340" y="609600"/>
            <a:ext cx="23250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CCFF"/>
                </a:solidFill>
              </a:rPr>
              <a:t>Slide courtesy of K. Aidala</a:t>
            </a:r>
            <a:endParaRPr lang="en-US" sz="1600" dirty="0">
              <a:solidFill>
                <a:srgbClr val="00CCFF"/>
              </a:solidFill>
            </a:endParaRPr>
          </a:p>
        </p:txBody>
      </p:sp>
      <p:sp>
        <p:nvSpPr>
          <p:cNvPr id="56" name="Text Box 32"/>
          <p:cNvSpPr txBox="1">
            <a:spLocks noChangeArrowheads="1"/>
          </p:cNvSpPr>
          <p:nvPr/>
        </p:nvSpPr>
        <p:spPr bwMode="auto">
          <a:xfrm>
            <a:off x="304800" y="3096161"/>
            <a:ext cx="8458200" cy="1323439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Probe 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interacts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with system being studied!</a:t>
            </a:r>
            <a:endParaRPr lang="en-US" sz="4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Slide Number Placeholder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Factorization, color, and </a:t>
            </a:r>
            <a:r>
              <a:rPr lang="en-US" dirty="0" err="1" smtClean="0"/>
              <a:t>hadronic</a:t>
            </a:r>
            <a:r>
              <a:rPr lang="en-US" dirty="0" smtClean="0"/>
              <a:t> collisions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5791200" cy="4525963"/>
          </a:xfrm>
        </p:spPr>
        <p:txBody>
          <a:bodyPr>
            <a:normAutofit/>
          </a:bodyPr>
          <a:lstStyle/>
          <a:p>
            <a:pPr marL="342900" lvl="1" indent="-342900">
              <a:buFontTx/>
              <a:buChar char="•"/>
            </a:pPr>
            <a:r>
              <a:rPr lang="en-US" dirty="0" smtClean="0"/>
              <a:t>Last year, theoretical work by T.C. Rogers, P.J. </a:t>
            </a:r>
            <a:r>
              <a:rPr lang="en-US" dirty="0" err="1" smtClean="0"/>
              <a:t>Mulders</a:t>
            </a:r>
            <a:r>
              <a:rPr lang="en-US" dirty="0" smtClean="0"/>
              <a:t> (PRD 81:094006, 2010) claimed </a:t>
            </a:r>
            <a:r>
              <a:rPr lang="en-US" dirty="0" err="1" smtClean="0"/>
              <a:t>pQCD</a:t>
            </a:r>
            <a:r>
              <a:rPr lang="en-US" dirty="0" smtClean="0"/>
              <a:t> factorization broken in processes involving </a:t>
            </a:r>
            <a:r>
              <a:rPr lang="en-US" dirty="0" err="1" smtClean="0"/>
              <a:t>hadro</a:t>
            </a:r>
            <a:r>
              <a:rPr lang="en-US" dirty="0" smtClean="0"/>
              <a:t>-production of hadrons if parton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 taken into account (TMD </a:t>
            </a:r>
            <a:r>
              <a:rPr lang="en-US" dirty="0" err="1" smtClean="0"/>
              <a:t>pdfs</a:t>
            </a:r>
            <a:r>
              <a:rPr lang="en-US" dirty="0" smtClean="0"/>
              <a:t> and/or FFs)</a:t>
            </a:r>
          </a:p>
          <a:p>
            <a:pPr lvl="1"/>
            <a:r>
              <a:rPr lang="en-US" dirty="0" smtClean="0"/>
              <a:t>“Color entanglement</a:t>
            </a:r>
            <a:r>
              <a:rPr lang="en-US" dirty="0" smtClean="0"/>
              <a:t>”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Stony Brook, February 28,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4942-7CEE-491C-9F3A-ADE7BC2C4973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19353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25" y="914400"/>
            <a:ext cx="30003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6527800" y="3505200"/>
          <a:ext cx="2311400" cy="488950"/>
        </p:xfrm>
        <a:graphic>
          <a:graphicData uri="http://schemas.openxmlformats.org/presentationml/2006/ole">
            <p:oleObj spid="_x0000_s193538" name="Equation" r:id="rId5" imgW="1244520" imgH="215640" progId="Equation.3">
              <p:embed/>
            </p:oleObj>
          </a:graphicData>
        </a:graphic>
      </p:graphicFrame>
      <p:sp>
        <p:nvSpPr>
          <p:cNvPr id="6" name="Text Box 34"/>
          <p:cNvSpPr txBox="1">
            <a:spLocks noChangeArrowheads="1"/>
          </p:cNvSpPr>
          <p:nvPr/>
        </p:nvSpPr>
        <p:spPr bwMode="auto">
          <a:xfrm>
            <a:off x="914400" y="2785408"/>
            <a:ext cx="7375525" cy="193899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Non-collinear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pQCD</a:t>
            </a:r>
            <a:r>
              <a:rPr lang="en-US" sz="3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 exciting </a:t>
            </a:r>
            <a:r>
              <a:rPr lang="en-US" sz="3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subfield—lots </a:t>
            </a:r>
            <a:r>
              <a:rPr lang="en-US" sz="3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recent experimental activity, and theoretical questions probing deep issues of both universality and factorization in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0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QCD</a:t>
            </a:r>
            <a:r>
              <a:rPr lang="en-US" sz="3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3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33477" y="4743271"/>
            <a:ext cx="33105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CC"/>
                </a:solidFill>
              </a:rPr>
              <a:t>Color flow can’t be described as flow in the two gluons separately.  Requires simultaneous presence of both!</a:t>
            </a:r>
            <a:endParaRPr lang="en-US" dirty="0">
              <a:solidFill>
                <a:srgbClr val="FFFF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800" dirty="0" smtClean="0"/>
              <a:t>Testing TMD-factorization breaking with (</a:t>
            </a:r>
            <a:r>
              <a:rPr lang="en-US" sz="3800" dirty="0" err="1" smtClean="0"/>
              <a:t>unpolarized</a:t>
            </a:r>
            <a:r>
              <a:rPr lang="en-US" sz="3800" dirty="0" smtClean="0"/>
              <a:t>) </a:t>
            </a:r>
            <a:r>
              <a:rPr lang="en-US" sz="3800" dirty="0" err="1" smtClean="0"/>
              <a:t>p+p</a:t>
            </a:r>
            <a:r>
              <a:rPr lang="en-US" sz="3800" dirty="0" smtClean="0"/>
              <a:t> collisions at RHIC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191000" cy="44958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Will test using photon-hadron and dihadron correlation measurements in unpolarized </a:t>
            </a:r>
            <a:r>
              <a:rPr lang="en-US" sz="2400" dirty="0" err="1" smtClean="0"/>
              <a:t>p+p</a:t>
            </a:r>
            <a:r>
              <a:rPr lang="en-US" sz="2400" dirty="0" smtClean="0"/>
              <a:t> collisions—lots of expertise on such measurements within PHENIX, driven by heavy ion program!</a:t>
            </a:r>
          </a:p>
          <a:p>
            <a:r>
              <a:rPr lang="en-US" sz="2400" dirty="0" smtClean="0"/>
              <a:t>Calculate p</a:t>
            </a:r>
            <a:r>
              <a:rPr lang="en-US" sz="2400" baseline="-25000" dirty="0" smtClean="0"/>
              <a:t>out</a:t>
            </a:r>
            <a:r>
              <a:rPr lang="en-US" sz="2400" dirty="0" smtClean="0"/>
              <a:t> distributions </a:t>
            </a:r>
            <a:r>
              <a:rPr lang="en-US" sz="2400" i="1" dirty="0" smtClean="0"/>
              <a:t>assuming factorization works</a:t>
            </a:r>
          </a:p>
          <a:p>
            <a:r>
              <a:rPr lang="en-US" sz="2400" dirty="0" smtClean="0"/>
              <a:t>Will show different shape than data??  </a:t>
            </a:r>
          </a:p>
          <a:p>
            <a:r>
              <a:rPr lang="en-US" sz="2400" dirty="0" smtClean="0"/>
              <a:t>Difference between factorized calculation and data will vary for 3-hadron vs. 4-hadron processes??</a:t>
            </a:r>
          </a:p>
          <a:p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Stony Brook, February 28,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4942-7CEE-491C-9F3A-ADE7BC2C4973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20326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0660" y="1959572"/>
            <a:ext cx="4500939" cy="306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745926" y="1578572"/>
            <a:ext cx="37321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FFCC"/>
                </a:solidFill>
              </a:rPr>
              <a:t>PHENIX, PRD82, 072001 (2010)</a:t>
            </a:r>
            <a:endParaRPr lang="en-US" sz="2200" dirty="0">
              <a:solidFill>
                <a:srgbClr val="FFFF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21520" y="5678269"/>
            <a:ext cx="58462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CC"/>
                </a:solidFill>
              </a:rPr>
              <a:t>First step toward calculations (TMD evolution) just came out!</a:t>
            </a:r>
          </a:p>
          <a:p>
            <a:r>
              <a:rPr lang="en-US" dirty="0" smtClean="0">
                <a:solidFill>
                  <a:srgbClr val="FFFFCC"/>
                </a:solidFill>
              </a:rPr>
              <a:t>S.M. </a:t>
            </a:r>
            <a:r>
              <a:rPr lang="en-US" dirty="0" err="1" smtClean="0">
                <a:solidFill>
                  <a:srgbClr val="FFFFCC"/>
                </a:solidFill>
              </a:rPr>
              <a:t>Aybat</a:t>
            </a:r>
            <a:r>
              <a:rPr lang="en-US" dirty="0" smtClean="0">
                <a:solidFill>
                  <a:srgbClr val="FFFFCC"/>
                </a:solidFill>
              </a:rPr>
              <a:t>, T.C. Rogers, arXiv:11015057 [</a:t>
            </a:r>
            <a:r>
              <a:rPr lang="en-US" dirty="0" err="1" smtClean="0">
                <a:solidFill>
                  <a:srgbClr val="FFFFCC"/>
                </a:solidFill>
              </a:rPr>
              <a:t>hep</a:t>
            </a:r>
            <a:r>
              <a:rPr lang="en-US" dirty="0" smtClean="0">
                <a:solidFill>
                  <a:srgbClr val="FFFFCC"/>
                </a:solidFill>
              </a:rPr>
              <a:t>-ph]</a:t>
            </a:r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52332" y="497515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FFFFCC"/>
                </a:solidFill>
              </a:rPr>
              <a:t>(Curves shown here just empirical parameterizations from PHENIX paper)</a:t>
            </a:r>
            <a:endParaRPr lang="en-US" dirty="0">
              <a:solidFill>
                <a:srgbClr val="FFFF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keep pushing forward experimentally?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Need continued measurements where quarks and gluons are relevant degrees of freedom</a:t>
            </a:r>
          </a:p>
          <a:p>
            <a:pPr lvl="1"/>
            <a:r>
              <a:rPr lang="en-US" dirty="0" smtClean="0"/>
              <a:t>Need “high enough” collision energies</a:t>
            </a:r>
          </a:p>
          <a:p>
            <a:r>
              <a:rPr lang="en-US" dirty="0" smtClean="0"/>
              <a:t>Need to study different collision systems and processes!!</a:t>
            </a:r>
          </a:p>
          <a:p>
            <a:pPr lvl="1"/>
            <a:r>
              <a:rPr lang="en-US" dirty="0" smtClean="0"/>
              <a:t>Electroweak probes of QCD systems (DIS): Allow study of many aspects of QCD in hadrons while being easy to calculate</a:t>
            </a:r>
          </a:p>
          <a:p>
            <a:pPr lvl="1"/>
            <a:r>
              <a:rPr lang="en-US" dirty="0" smtClean="0"/>
              <a:t>Strong probes of QCD systems (</a:t>
            </a:r>
            <a:r>
              <a:rPr lang="en-US" dirty="0" err="1" smtClean="0"/>
              <a:t>hadronic</a:t>
            </a:r>
            <a:r>
              <a:rPr lang="en-US" dirty="0" smtClean="0"/>
              <a:t> collisions): The real test of our understanding!  Access color . . .</a:t>
            </a:r>
          </a:p>
          <a:p>
            <a:pPr>
              <a:buNone/>
            </a:pPr>
            <a:r>
              <a:rPr lang="en-US" dirty="0" smtClean="0"/>
              <a:t>My own work—</a:t>
            </a:r>
          </a:p>
          <a:p>
            <a:r>
              <a:rPr lang="en-US" dirty="0" err="1" smtClean="0"/>
              <a:t>Hadronic</a:t>
            </a:r>
            <a:r>
              <a:rPr lang="en-US" dirty="0" smtClean="0"/>
              <a:t> collisions </a:t>
            </a:r>
          </a:p>
          <a:p>
            <a:pPr lvl="1"/>
            <a:r>
              <a:rPr lang="en-US" dirty="0" err="1" smtClean="0">
                <a:sym typeface="Wingdings" pitchFamily="2" charset="2"/>
              </a:rPr>
              <a:t>Drell</a:t>
            </a:r>
            <a:r>
              <a:rPr lang="en-US" dirty="0" smtClean="0">
                <a:sym typeface="Wingdings" pitchFamily="2" charset="2"/>
              </a:rPr>
              <a:t>-Yan  FNAL E906</a:t>
            </a:r>
            <a:r>
              <a:rPr lang="en-US" dirty="0" smtClean="0">
                <a:sym typeface="Wingdings" pitchFamily="2" charset="2"/>
              </a:rPr>
              <a:t>, (PHENIX)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Variety of electroweak and </a:t>
            </a:r>
            <a:r>
              <a:rPr lang="en-US" dirty="0" err="1" smtClean="0">
                <a:sym typeface="Wingdings" pitchFamily="2" charset="2"/>
              </a:rPr>
              <a:t>hadronic</a:t>
            </a:r>
            <a:r>
              <a:rPr lang="en-US" dirty="0" smtClean="0">
                <a:sym typeface="Wingdings" pitchFamily="2" charset="2"/>
              </a:rPr>
              <a:t> final states  PHENIX</a:t>
            </a:r>
          </a:p>
          <a:p>
            <a:r>
              <a:rPr lang="en-US" dirty="0" smtClean="0">
                <a:sym typeface="Wingdings" pitchFamily="2" charset="2"/>
              </a:rPr>
              <a:t>Deep-inelastic scattering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Working toward Electron-Ion Collider as a next-generation facility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Stony Brook, February 28,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3400" y="3992940"/>
            <a:ext cx="7924800" cy="156966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If you can’t understand </a:t>
            </a:r>
            <a:r>
              <a:rPr lang="en-US" sz="32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p+p</a:t>
            </a:r>
            <a:r>
              <a:rPr lang="en-US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collisions, your work isn’t done yet in understanding QCD in hadrons!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Studying QCD at RHIC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r>
              <a:rPr lang="en-US" dirty="0" smtClean="0"/>
              <a:t>Great place to be for QCD!</a:t>
            </a:r>
          </a:p>
          <a:p>
            <a:r>
              <a:rPr lang="en-US" dirty="0" smtClean="0"/>
              <a:t>Versatile facility, multipurpose detectors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i="1" dirty="0" smtClean="0"/>
              <a:t>Ability to follow the physics!!</a:t>
            </a:r>
          </a:p>
          <a:p>
            <a:r>
              <a:rPr lang="en-US" dirty="0" smtClean="0"/>
              <a:t>Heavy ion and nucleon structure programs complement, inform, and strengthen each other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Stony Brook, February 28, 2011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4563" y="1752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0526" y="1752599"/>
            <a:ext cx="7429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1752599"/>
            <a:ext cx="114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Transversely polarized </a:t>
            </a:r>
            <a:r>
              <a:rPr lang="en-US" sz="4000" dirty="0" err="1" smtClean="0"/>
              <a:t>hadronic</a:t>
            </a:r>
            <a:r>
              <a:rPr lang="en-US" sz="4000" dirty="0" smtClean="0"/>
              <a:t> collisions: A discovery ground</a:t>
            </a:r>
            <a:endParaRPr lang="en-US" sz="4000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Stony Brook, February 28, 2011</a:t>
            </a: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9B82-3B77-407A-B5CA-6E41329FD284}" type="slidenum">
              <a:rPr lang="en-US"/>
              <a:pPr/>
              <a:t>29</a:t>
            </a:fld>
            <a:endParaRPr lang="en-US"/>
          </a:p>
        </p:txBody>
      </p:sp>
      <p:pic>
        <p:nvPicPr>
          <p:cNvPr id="1355780" name="Picture 4" descr="zg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906588"/>
            <a:ext cx="3886200" cy="388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5781" name="Text Box 5"/>
          <p:cNvSpPr txBox="1">
            <a:spLocks noChangeArrowheads="1"/>
          </p:cNvSpPr>
          <p:nvPr/>
        </p:nvSpPr>
        <p:spPr bwMode="auto">
          <a:xfrm>
            <a:off x="544417" y="5834349"/>
            <a:ext cx="38459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CC"/>
                </a:solidFill>
              </a:rPr>
              <a:t>W.H. </a:t>
            </a:r>
            <a:r>
              <a:rPr lang="en-US" dirty="0" err="1">
                <a:solidFill>
                  <a:srgbClr val="FFFFCC"/>
                </a:solidFill>
              </a:rPr>
              <a:t>Dragoset</a:t>
            </a:r>
            <a:r>
              <a:rPr lang="en-US" dirty="0">
                <a:solidFill>
                  <a:srgbClr val="FFFFCC"/>
                </a:solidFill>
              </a:rPr>
              <a:t> et al., PRL36, 929 (1976)</a:t>
            </a:r>
          </a:p>
        </p:txBody>
      </p:sp>
      <p:sp>
        <p:nvSpPr>
          <p:cNvPr id="1355782" name="Text Box 6"/>
          <p:cNvSpPr txBox="1">
            <a:spLocks noChangeArrowheads="1"/>
          </p:cNvSpPr>
          <p:nvPr/>
        </p:nvSpPr>
        <p:spPr bwMode="auto">
          <a:xfrm>
            <a:off x="530052" y="1535668"/>
            <a:ext cx="30513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CC"/>
                </a:solidFill>
              </a:rPr>
              <a:t>Argonne ZGS, </a:t>
            </a:r>
            <a:r>
              <a:rPr lang="en-US" dirty="0" err="1">
                <a:solidFill>
                  <a:srgbClr val="FFFFCC"/>
                </a:solidFill>
              </a:rPr>
              <a:t>p</a:t>
            </a:r>
            <a:r>
              <a:rPr lang="en-US" baseline="-18000" dirty="0" err="1">
                <a:solidFill>
                  <a:srgbClr val="FFFFCC"/>
                </a:solidFill>
              </a:rPr>
              <a:t>beam</a:t>
            </a:r>
            <a:r>
              <a:rPr lang="en-US" dirty="0">
                <a:solidFill>
                  <a:srgbClr val="FFFFCC"/>
                </a:solidFill>
              </a:rPr>
              <a:t> = 12 </a:t>
            </a:r>
            <a:r>
              <a:rPr lang="en-US" dirty="0" err="1">
                <a:solidFill>
                  <a:srgbClr val="FFFFCC"/>
                </a:solidFill>
              </a:rPr>
              <a:t>GeV</a:t>
            </a:r>
            <a:r>
              <a:rPr lang="en-US" dirty="0">
                <a:solidFill>
                  <a:srgbClr val="FFFFCC"/>
                </a:solidFill>
              </a:rPr>
              <a:t>/c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181600" y="2547938"/>
            <a:ext cx="3048000" cy="1566862"/>
            <a:chOff x="1680" y="3141"/>
            <a:chExt cx="1872" cy="864"/>
          </a:xfrm>
        </p:grpSpPr>
        <p:sp>
          <p:nvSpPr>
            <p:cNvPr id="1355786" name="Rectangle 10"/>
            <p:cNvSpPr>
              <a:spLocks noChangeArrowheads="1"/>
            </p:cNvSpPr>
            <p:nvPr/>
          </p:nvSpPr>
          <p:spPr bwMode="auto">
            <a:xfrm>
              <a:off x="1680" y="3189"/>
              <a:ext cx="1872" cy="8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1776" y="3141"/>
              <a:ext cx="1579" cy="845"/>
              <a:chOff x="1776" y="2666"/>
              <a:chExt cx="2088" cy="1271"/>
            </a:xfrm>
          </p:grpSpPr>
          <p:sp>
            <p:nvSpPr>
              <p:cNvPr id="1355788" name="Line 12"/>
              <p:cNvSpPr>
                <a:spLocks noChangeShapeType="1"/>
              </p:cNvSpPr>
              <p:nvPr/>
            </p:nvSpPr>
            <p:spPr bwMode="auto">
              <a:xfrm flipV="1">
                <a:off x="1776" y="3024"/>
                <a:ext cx="1968" cy="528"/>
              </a:xfrm>
              <a:prstGeom prst="line">
                <a:avLst/>
              </a:prstGeom>
              <a:noFill/>
              <a:ln w="19050">
                <a:solidFill>
                  <a:srgbClr val="333399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" name="Group 13"/>
              <p:cNvGrpSpPr>
                <a:grpSpLocks/>
              </p:cNvGrpSpPr>
              <p:nvPr/>
            </p:nvGrpSpPr>
            <p:grpSpPr bwMode="auto">
              <a:xfrm>
                <a:off x="2352" y="3072"/>
                <a:ext cx="288" cy="480"/>
                <a:chOff x="4320" y="1488"/>
                <a:chExt cx="288" cy="480"/>
              </a:xfrm>
            </p:grpSpPr>
            <p:sp>
              <p:nvSpPr>
                <p:cNvPr id="1355790" name="AutoShape 14"/>
                <p:cNvSpPr>
                  <a:spLocks noChangeArrowheads="1"/>
                </p:cNvSpPr>
                <p:nvPr/>
              </p:nvSpPr>
              <p:spPr bwMode="auto">
                <a:xfrm>
                  <a:off x="4416" y="1488"/>
                  <a:ext cx="86" cy="480"/>
                </a:xfrm>
                <a:prstGeom prst="upArrow">
                  <a:avLst>
                    <a:gd name="adj1" fmla="val 50000"/>
                    <a:gd name="adj2" fmla="val 139535"/>
                  </a:avLst>
                </a:prstGeom>
                <a:gradFill rotWithShape="0">
                  <a:gsLst>
                    <a:gs pos="0">
                      <a:srgbClr val="B2B2B2">
                        <a:gamma/>
                        <a:shade val="0"/>
                        <a:invGamma/>
                      </a:srgbClr>
                    </a:gs>
                    <a:gs pos="50000">
                      <a:srgbClr val="B2B2B2"/>
                    </a:gs>
                    <a:gs pos="100000">
                      <a:srgbClr val="B2B2B2">
                        <a:gamma/>
                        <a:shade val="0"/>
                        <a:invGamma/>
                      </a:srgbClr>
                    </a:gs>
                  </a:gsLst>
                  <a:lin ang="0" scaled="1"/>
                </a:gradFill>
                <a:ln w="9525">
                  <a:solidFill>
                    <a:srgbClr val="333399"/>
                  </a:solidFill>
                  <a:miter lim="800000"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1355791" name="Oval 15"/>
                <p:cNvSpPr>
                  <a:spLocks noChangeAspect="1" noChangeArrowheads="1"/>
                </p:cNvSpPr>
                <p:nvPr/>
              </p:nvSpPr>
              <p:spPr bwMode="auto">
                <a:xfrm>
                  <a:off x="4320" y="1632"/>
                  <a:ext cx="288" cy="2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003300"/>
                    </a:gs>
                  </a:gsLst>
                  <a:lin ang="2700000" scaled="1"/>
                </a:gradFill>
                <a:ln w="9525">
                  <a:solidFill>
                    <a:srgbClr val="0033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355792" name="Oval 16"/>
              <p:cNvSpPr>
                <a:spLocks noChangeAspect="1" noChangeArrowheads="1"/>
              </p:cNvSpPr>
              <p:nvPr/>
            </p:nvSpPr>
            <p:spPr bwMode="auto">
              <a:xfrm>
                <a:off x="3120" y="3024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3300"/>
                  </a:gs>
                </a:gsLst>
                <a:lin ang="2700000" scaled="1"/>
              </a:gra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5793" name="AutoShape 17"/>
              <p:cNvSpPr>
                <a:spLocks noChangeAspect="1" noChangeArrowheads="1"/>
              </p:cNvSpPr>
              <p:nvPr/>
            </p:nvSpPr>
            <p:spPr bwMode="auto">
              <a:xfrm>
                <a:off x="2736" y="3120"/>
                <a:ext cx="288" cy="288"/>
              </a:xfrm>
              <a:prstGeom prst="irregularSeal1">
                <a:avLst/>
              </a:prstGeom>
              <a:solidFill>
                <a:srgbClr val="FF0000"/>
              </a:solidFill>
              <a:ln w="9525">
                <a:solidFill>
                  <a:srgbClr val="33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5794" name="Line 18"/>
              <p:cNvSpPr>
                <a:spLocks noChangeShapeType="1"/>
              </p:cNvSpPr>
              <p:nvPr/>
            </p:nvSpPr>
            <p:spPr bwMode="auto">
              <a:xfrm flipV="1">
                <a:off x="2880" y="2928"/>
                <a:ext cx="48" cy="192"/>
              </a:xfrm>
              <a:prstGeom prst="line">
                <a:avLst/>
              </a:prstGeom>
              <a:noFill/>
              <a:ln w="38100">
                <a:solidFill>
                  <a:srgbClr val="333399"/>
                </a:solidFill>
                <a:round/>
                <a:headEnd/>
                <a:tailEnd type="stealth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795" name="Line 19"/>
              <p:cNvSpPr>
                <a:spLocks noChangeShapeType="1"/>
              </p:cNvSpPr>
              <p:nvPr/>
            </p:nvSpPr>
            <p:spPr bwMode="auto">
              <a:xfrm>
                <a:off x="2976" y="3360"/>
                <a:ext cx="240" cy="144"/>
              </a:xfrm>
              <a:prstGeom prst="line">
                <a:avLst/>
              </a:prstGeom>
              <a:noFill/>
              <a:ln w="38100">
                <a:solidFill>
                  <a:srgbClr val="333399"/>
                </a:solidFill>
                <a:round/>
                <a:headEnd/>
                <a:tailEnd type="stealth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796" name="Text Box 20"/>
              <p:cNvSpPr txBox="1">
                <a:spLocks noChangeArrowheads="1"/>
              </p:cNvSpPr>
              <p:nvPr/>
            </p:nvSpPr>
            <p:spPr bwMode="auto">
              <a:xfrm>
                <a:off x="2823" y="2666"/>
                <a:ext cx="589" cy="4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ja-JP" sz="3200">
                    <a:solidFill>
                      <a:srgbClr val="FF3399"/>
                    </a:solidFill>
                    <a:ea typeface="ＭＳ Ｐゴシック" pitchFamily="34" charset="-128"/>
                  </a:rPr>
                  <a:t>left</a:t>
                </a:r>
              </a:p>
            </p:txBody>
          </p:sp>
          <p:sp>
            <p:nvSpPr>
              <p:cNvPr id="1355797" name="Text Box 21"/>
              <p:cNvSpPr txBox="1">
                <a:spLocks noChangeArrowheads="1"/>
              </p:cNvSpPr>
              <p:nvPr/>
            </p:nvSpPr>
            <p:spPr bwMode="auto">
              <a:xfrm>
                <a:off x="3073" y="3457"/>
                <a:ext cx="791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en-US" altLang="ja-JP" sz="3200">
                    <a:solidFill>
                      <a:srgbClr val="FF3399"/>
                    </a:solidFill>
                    <a:ea typeface="ＭＳ Ｐゴシック" pitchFamily="34" charset="-128"/>
                  </a:rPr>
                  <a:t>right</a:t>
                </a:r>
              </a:p>
            </p:txBody>
          </p:sp>
        </p:grpSp>
      </p:grp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3962400" y="4267200"/>
            <a:ext cx="5081588" cy="1200329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What’s the origin of such striking asymmetries?? 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We’ll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need to wait more than a decade for the birth of a new subfield in order to explore the possibilities . . .</a:t>
            </a: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1939925" y="3657600"/>
          <a:ext cx="1349375" cy="457200"/>
        </p:xfrm>
        <a:graphic>
          <a:graphicData uri="http://schemas.openxmlformats.org/presentationml/2006/ole">
            <p:oleObj spid="_x0000_s186371" name="Equation" r:id="rId5" imgW="711000" imgH="2412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Stony Brook, February 28, 2011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C1944-8734-4B5F-8246-74DF6BD05497}" type="slidenum">
              <a:rPr lang="en-US"/>
              <a:pPr/>
              <a:t>3</a:t>
            </a:fld>
            <a:endParaRPr lang="en-US"/>
          </a:p>
        </p:txBody>
      </p:sp>
      <p:sp>
        <p:nvSpPr>
          <p:cNvPr id="13608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09600" y="1600200"/>
            <a:ext cx="7924800" cy="3048000"/>
          </a:xfrm>
        </p:spPr>
        <p:txBody>
          <a:bodyPr/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we understand the visible matter in our universe in terms of the fundamental quarks and gluons of QCD?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Stony Brook, February 28, 2011</a:t>
            </a:r>
            <a:endParaRPr lang="en-US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AFA1E-9173-4383-BFF5-F6F013948620}" type="slidenum">
              <a:rPr lang="en-US"/>
              <a:pPr/>
              <a:t>30</a:t>
            </a:fld>
            <a:endParaRPr lang="en-US"/>
          </a:p>
        </p:txBody>
      </p:sp>
      <p:sp>
        <p:nvSpPr>
          <p:cNvPr id="140493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Transverse-momentum-dependent distributions and </a:t>
            </a:r>
            <a:r>
              <a:rPr lang="en-US" sz="4000" dirty="0" smtClean="0"/>
              <a:t>single-spin asymmetries</a:t>
            </a:r>
            <a:endParaRPr lang="en-US" sz="4000" dirty="0"/>
          </a:p>
        </p:txBody>
      </p:sp>
      <p:pic>
        <p:nvPicPr>
          <p:cNvPr id="1404933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1" y="1371600"/>
            <a:ext cx="3482382" cy="535980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404937" name="Rectangle 9"/>
          <p:cNvSpPr>
            <a:spLocks noChangeArrowheads="1"/>
          </p:cNvSpPr>
          <p:nvPr/>
        </p:nvSpPr>
        <p:spPr bwMode="auto">
          <a:xfrm>
            <a:off x="3657600" y="5421868"/>
            <a:ext cx="29941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CC"/>
                </a:solidFill>
              </a:rPr>
              <a:t>D.W. Sivers, PRD41, 83 (1990)</a:t>
            </a:r>
          </a:p>
        </p:txBody>
      </p:sp>
      <p:sp>
        <p:nvSpPr>
          <p:cNvPr id="1404938" name="Text Box 10"/>
          <p:cNvSpPr txBox="1">
            <a:spLocks noChangeArrowheads="1"/>
          </p:cNvSpPr>
          <p:nvPr/>
        </p:nvSpPr>
        <p:spPr bwMode="auto">
          <a:xfrm>
            <a:off x="3733800" y="1542633"/>
            <a:ext cx="51816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1989: </a:t>
            </a:r>
            <a:r>
              <a:rPr lang="en-US" sz="22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2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Sivers mechanism” </a:t>
            </a:r>
            <a:r>
              <a:rPr lang="en-US" sz="22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proposed</a:t>
            </a:r>
          </a:p>
          <a:p>
            <a:endParaRPr lang="en-US" sz="2200" dirty="0" smtClean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Take into account the</a:t>
            </a:r>
            <a:r>
              <a:rPr lang="en-US" sz="2200" i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transverse momentum</a:t>
            </a:r>
            <a:r>
              <a:rPr lang="en-US" sz="22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200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200" baseline="-25000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) of quarks within the proton, and postulate a </a:t>
            </a:r>
            <a:r>
              <a:rPr lang="en-US" sz="2200" i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correlation</a:t>
            </a:r>
            <a:r>
              <a:rPr lang="en-US" sz="22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between quark </a:t>
            </a:r>
            <a:r>
              <a:rPr lang="en-US" sz="2200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200" baseline="-25000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and proton spin!	</a:t>
            </a:r>
            <a:endParaRPr lang="en-US" sz="22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57600" y="3972580"/>
            <a:ext cx="5486400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Single-spin asymmetries ~ S•(p</a:t>
            </a:r>
            <a:r>
              <a:rPr lang="en-US" sz="2800" i="1" baseline="-180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1</a:t>
            </a:r>
            <a:r>
              <a:rPr lang="en-US" sz="2800" i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×p</a:t>
            </a:r>
            <a:r>
              <a:rPr lang="en-US" sz="2800" i="1" baseline="-180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2800" i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</a:t>
            </a:r>
            <a:endParaRPr lang="en-US" sz="2800" i="1" dirty="0" smtClean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Stony Brook, February 28, 2011</a:t>
            </a:r>
            <a:endParaRPr lang="en-US"/>
          </a:p>
        </p:txBody>
      </p:sp>
      <p:sp>
        <p:nvSpPr>
          <p:cNvPr id="1352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Transverse </a:t>
            </a:r>
            <a:r>
              <a:rPr lang="en-US" sz="3600" dirty="0" smtClean="0"/>
              <a:t>single-spin </a:t>
            </a:r>
            <a:r>
              <a:rPr lang="en-US" sz="3600" dirty="0"/>
              <a:t>a</a:t>
            </a:r>
            <a:r>
              <a:rPr lang="en-US" sz="3600" dirty="0" smtClean="0"/>
              <a:t>symmetries</a:t>
            </a:r>
            <a:r>
              <a:rPr lang="en-US" sz="3600" dirty="0"/>
              <a:t>: </a:t>
            </a:r>
            <a:br>
              <a:rPr lang="en-US" sz="3600" dirty="0"/>
            </a:br>
            <a:r>
              <a:rPr lang="en-US" sz="3600" dirty="0"/>
              <a:t>From </a:t>
            </a:r>
            <a:r>
              <a:rPr lang="en-US" sz="3600" dirty="0" smtClean="0"/>
              <a:t>low </a:t>
            </a:r>
            <a:r>
              <a:rPr lang="en-US" sz="3600" dirty="0"/>
              <a:t>to h</a:t>
            </a:r>
            <a:r>
              <a:rPr lang="en-US" sz="3600" dirty="0" smtClean="0"/>
              <a:t>igh energies!</a:t>
            </a:r>
            <a:endParaRPr lang="en-US" sz="3600" dirty="0"/>
          </a:p>
        </p:txBody>
      </p:sp>
      <p:sp>
        <p:nvSpPr>
          <p:cNvPr id="1352712" name="Text Box 8"/>
          <p:cNvSpPr txBox="1">
            <a:spLocks noChangeArrowheads="1"/>
          </p:cNvSpPr>
          <p:nvPr/>
        </p:nvSpPr>
        <p:spPr bwMode="auto">
          <a:xfrm>
            <a:off x="448548" y="1357086"/>
            <a:ext cx="13067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CC"/>
                </a:solidFill>
              </a:rPr>
              <a:t>ANL </a:t>
            </a:r>
          </a:p>
          <a:p>
            <a:r>
              <a:rPr lang="en-US" altLang="ja-JP" dirty="0" smtClean="0">
                <a:solidFill>
                  <a:srgbClr val="FFFFCC"/>
                </a:solidFill>
                <a:ea typeface="ＭＳ Ｐゴシック" pitchFamily="34" charset="-128"/>
                <a:sym typeface="Symbol" pitchFamily="18" charset="2"/>
              </a:rPr>
              <a:t></a:t>
            </a:r>
            <a:r>
              <a:rPr lang="en-US" altLang="ja-JP" dirty="0">
                <a:solidFill>
                  <a:srgbClr val="FFFFCC"/>
                </a:solidFill>
                <a:ea typeface="ＭＳ Ｐゴシック" pitchFamily="34" charset="-128"/>
              </a:rPr>
              <a:t>s=4.9 </a:t>
            </a:r>
            <a:r>
              <a:rPr lang="en-US" altLang="ja-JP" dirty="0" err="1">
                <a:solidFill>
                  <a:srgbClr val="FFFFCC"/>
                </a:solidFill>
                <a:ea typeface="ＭＳ Ｐゴシック" pitchFamily="34" charset="-128"/>
              </a:rPr>
              <a:t>GeV</a:t>
            </a:r>
            <a:r>
              <a:rPr lang="en-US" dirty="0">
                <a:solidFill>
                  <a:srgbClr val="FFFFCC"/>
                </a:solidFill>
              </a:rPr>
              <a:t> </a:t>
            </a:r>
          </a:p>
        </p:txBody>
      </p:sp>
      <p:graphicFrame>
        <p:nvGraphicFramePr>
          <p:cNvPr id="1352738" name="Object 34"/>
          <p:cNvGraphicFramePr>
            <a:graphicFrameLocks noChangeAspect="1"/>
          </p:cNvGraphicFramePr>
          <p:nvPr>
            <p:ph sz="half" idx="2"/>
          </p:nvPr>
        </p:nvGraphicFramePr>
        <p:xfrm>
          <a:off x="1066800" y="5334000"/>
          <a:ext cx="2057400" cy="561975"/>
        </p:xfrm>
        <a:graphic>
          <a:graphicData uri="http://schemas.openxmlformats.org/presentationml/2006/ole">
            <p:oleObj spid="_x0000_s187394" name="Equation" r:id="rId4" imgW="977760" imgH="266400" progId="Equation.3">
              <p:embed/>
            </p:oleObj>
          </a:graphicData>
        </a:graphic>
      </p:graphicFrame>
      <p:pic>
        <p:nvPicPr>
          <p:cNvPr id="189235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14975"/>
            <a:ext cx="9144000" cy="269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17"/>
          <p:cNvSpPr/>
          <p:nvPr/>
        </p:nvSpPr>
        <p:spPr>
          <a:xfrm>
            <a:off x="2714685" y="1349883"/>
            <a:ext cx="13067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CC"/>
                </a:solidFill>
              </a:rPr>
              <a:t>BNL </a:t>
            </a:r>
          </a:p>
          <a:p>
            <a:r>
              <a:rPr lang="en-US" altLang="ja-JP" dirty="0" smtClean="0">
                <a:solidFill>
                  <a:srgbClr val="FFFFCC"/>
                </a:solidFill>
                <a:ea typeface="ＭＳ Ｐゴシック" pitchFamily="34" charset="-128"/>
                <a:sym typeface="Symbol" pitchFamily="18" charset="2"/>
              </a:rPr>
              <a:t></a:t>
            </a:r>
            <a:r>
              <a:rPr lang="en-US" altLang="ja-JP" dirty="0" smtClean="0">
                <a:solidFill>
                  <a:srgbClr val="FFFFCC"/>
                </a:solidFill>
                <a:ea typeface="ＭＳ Ｐゴシック" pitchFamily="34" charset="-128"/>
              </a:rPr>
              <a:t>s=6.6 </a:t>
            </a:r>
            <a:r>
              <a:rPr lang="en-US" altLang="ja-JP" dirty="0" err="1" smtClean="0">
                <a:solidFill>
                  <a:srgbClr val="FFFFCC"/>
                </a:solidFill>
                <a:ea typeface="ＭＳ Ｐゴシック" pitchFamily="34" charset="-128"/>
              </a:rPr>
              <a:t>GeV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66660" y="1295400"/>
            <a:ext cx="14237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CC"/>
                </a:solidFill>
              </a:rPr>
              <a:t>FNAL </a:t>
            </a:r>
          </a:p>
          <a:p>
            <a:r>
              <a:rPr lang="en-US" altLang="ja-JP" dirty="0" smtClean="0">
                <a:solidFill>
                  <a:srgbClr val="FFFFCC"/>
                </a:solidFill>
                <a:ea typeface="ＭＳ Ｐゴシック" pitchFamily="34" charset="-128"/>
                <a:sym typeface="Symbol" pitchFamily="18" charset="2"/>
              </a:rPr>
              <a:t></a:t>
            </a:r>
            <a:r>
              <a:rPr lang="en-US" altLang="ja-JP" dirty="0" smtClean="0">
                <a:solidFill>
                  <a:srgbClr val="FFFFCC"/>
                </a:solidFill>
                <a:ea typeface="ＭＳ Ｐゴシック" pitchFamily="34" charset="-128"/>
              </a:rPr>
              <a:t>s=19.4 </a:t>
            </a:r>
            <a:r>
              <a:rPr lang="en-US" altLang="ja-JP" dirty="0" err="1" smtClean="0">
                <a:solidFill>
                  <a:srgbClr val="FFFFCC"/>
                </a:solidFill>
                <a:ea typeface="ＭＳ Ｐゴシック" pitchFamily="34" charset="-128"/>
              </a:rPr>
              <a:t>GeV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145621" y="1302711"/>
            <a:ext cx="14237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CC"/>
                </a:solidFill>
              </a:rPr>
              <a:t>RHIC </a:t>
            </a:r>
          </a:p>
          <a:p>
            <a:r>
              <a:rPr lang="en-US" altLang="ja-JP" dirty="0" smtClean="0">
                <a:solidFill>
                  <a:srgbClr val="FFFFCC"/>
                </a:solidFill>
                <a:ea typeface="ＭＳ Ｐゴシック" pitchFamily="34" charset="-128"/>
                <a:sym typeface="Symbol" pitchFamily="18" charset="2"/>
              </a:rPr>
              <a:t></a:t>
            </a:r>
            <a:r>
              <a:rPr lang="en-US" altLang="ja-JP" dirty="0" smtClean="0">
                <a:solidFill>
                  <a:srgbClr val="FFFFCC"/>
                </a:solidFill>
                <a:ea typeface="ＭＳ Ｐゴシック" pitchFamily="34" charset="-128"/>
              </a:rPr>
              <a:t>s=62.4 </a:t>
            </a:r>
            <a:r>
              <a:rPr lang="en-US" altLang="ja-JP" dirty="0" err="1" smtClean="0">
                <a:solidFill>
                  <a:srgbClr val="FFFFCC"/>
                </a:solidFill>
                <a:ea typeface="ＭＳ Ｐゴシック" pitchFamily="34" charset="-128"/>
              </a:rPr>
              <a:t>GeV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endParaRPr lang="en-US" dirty="0">
              <a:solidFill>
                <a:srgbClr val="FFFFCC"/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876800" y="4953000"/>
            <a:ext cx="3048000" cy="1566862"/>
            <a:chOff x="1680" y="3141"/>
            <a:chExt cx="1872" cy="864"/>
          </a:xfrm>
        </p:grpSpPr>
        <p:sp>
          <p:nvSpPr>
            <p:cNvPr id="22" name="Rectangle 8"/>
            <p:cNvSpPr>
              <a:spLocks noChangeArrowheads="1"/>
            </p:cNvSpPr>
            <p:nvPr/>
          </p:nvSpPr>
          <p:spPr bwMode="auto">
            <a:xfrm>
              <a:off x="1680" y="3189"/>
              <a:ext cx="1872" cy="8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776" y="3141"/>
              <a:ext cx="1579" cy="845"/>
              <a:chOff x="1776" y="2666"/>
              <a:chExt cx="2088" cy="1271"/>
            </a:xfrm>
          </p:grpSpPr>
          <p:sp>
            <p:nvSpPr>
              <p:cNvPr id="24" name="Line 10"/>
              <p:cNvSpPr>
                <a:spLocks noChangeShapeType="1"/>
              </p:cNvSpPr>
              <p:nvPr/>
            </p:nvSpPr>
            <p:spPr bwMode="auto">
              <a:xfrm flipV="1">
                <a:off x="1776" y="3024"/>
                <a:ext cx="1968" cy="528"/>
              </a:xfrm>
              <a:prstGeom prst="line">
                <a:avLst/>
              </a:prstGeom>
              <a:noFill/>
              <a:ln w="19050">
                <a:solidFill>
                  <a:srgbClr val="333399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" name="Group 11"/>
              <p:cNvGrpSpPr>
                <a:grpSpLocks/>
              </p:cNvGrpSpPr>
              <p:nvPr/>
            </p:nvGrpSpPr>
            <p:grpSpPr bwMode="auto">
              <a:xfrm>
                <a:off x="2352" y="3072"/>
                <a:ext cx="288" cy="480"/>
                <a:chOff x="4320" y="1488"/>
                <a:chExt cx="288" cy="480"/>
              </a:xfrm>
            </p:grpSpPr>
            <p:sp>
              <p:nvSpPr>
                <p:cNvPr id="32" name="AutoShape 12"/>
                <p:cNvSpPr>
                  <a:spLocks noChangeArrowheads="1"/>
                </p:cNvSpPr>
                <p:nvPr/>
              </p:nvSpPr>
              <p:spPr bwMode="auto">
                <a:xfrm>
                  <a:off x="4416" y="1488"/>
                  <a:ext cx="86" cy="480"/>
                </a:xfrm>
                <a:prstGeom prst="upArrow">
                  <a:avLst>
                    <a:gd name="adj1" fmla="val 50000"/>
                    <a:gd name="adj2" fmla="val 139535"/>
                  </a:avLst>
                </a:prstGeom>
                <a:gradFill rotWithShape="0">
                  <a:gsLst>
                    <a:gs pos="0">
                      <a:srgbClr val="B2B2B2">
                        <a:gamma/>
                        <a:shade val="0"/>
                        <a:invGamma/>
                      </a:srgbClr>
                    </a:gs>
                    <a:gs pos="50000">
                      <a:srgbClr val="B2B2B2"/>
                    </a:gs>
                    <a:gs pos="100000">
                      <a:srgbClr val="B2B2B2">
                        <a:gamma/>
                        <a:shade val="0"/>
                        <a:invGamma/>
                      </a:srgbClr>
                    </a:gs>
                  </a:gsLst>
                  <a:lin ang="0" scaled="1"/>
                </a:gradFill>
                <a:ln w="9525">
                  <a:solidFill>
                    <a:srgbClr val="333399"/>
                  </a:solidFill>
                  <a:miter lim="800000"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33" name="Oval 13"/>
                <p:cNvSpPr>
                  <a:spLocks noChangeAspect="1" noChangeArrowheads="1"/>
                </p:cNvSpPr>
                <p:nvPr/>
              </p:nvSpPr>
              <p:spPr bwMode="auto">
                <a:xfrm>
                  <a:off x="4320" y="1632"/>
                  <a:ext cx="288" cy="2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003300"/>
                    </a:gs>
                  </a:gsLst>
                  <a:lin ang="2700000" scaled="1"/>
                </a:gradFill>
                <a:ln w="9525">
                  <a:solidFill>
                    <a:srgbClr val="0033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6" name="Oval 14"/>
              <p:cNvSpPr>
                <a:spLocks noChangeAspect="1" noChangeArrowheads="1"/>
              </p:cNvSpPr>
              <p:nvPr/>
            </p:nvSpPr>
            <p:spPr bwMode="auto">
              <a:xfrm>
                <a:off x="3120" y="3024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3300"/>
                  </a:gs>
                </a:gsLst>
                <a:lin ang="2700000" scaled="1"/>
              </a:gra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AutoShape 15"/>
              <p:cNvSpPr>
                <a:spLocks noChangeAspect="1" noChangeArrowheads="1"/>
              </p:cNvSpPr>
              <p:nvPr/>
            </p:nvSpPr>
            <p:spPr bwMode="auto">
              <a:xfrm>
                <a:off x="2736" y="3120"/>
                <a:ext cx="288" cy="288"/>
              </a:xfrm>
              <a:prstGeom prst="irregularSeal1">
                <a:avLst/>
              </a:prstGeom>
              <a:solidFill>
                <a:srgbClr val="FF0000"/>
              </a:solidFill>
              <a:ln w="9525">
                <a:solidFill>
                  <a:srgbClr val="33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Line 16"/>
              <p:cNvSpPr>
                <a:spLocks noChangeShapeType="1"/>
              </p:cNvSpPr>
              <p:nvPr/>
            </p:nvSpPr>
            <p:spPr bwMode="auto">
              <a:xfrm flipV="1">
                <a:off x="2880" y="2928"/>
                <a:ext cx="48" cy="192"/>
              </a:xfrm>
              <a:prstGeom prst="line">
                <a:avLst/>
              </a:prstGeom>
              <a:noFill/>
              <a:ln w="38100">
                <a:solidFill>
                  <a:srgbClr val="333399"/>
                </a:solidFill>
                <a:round/>
                <a:headEnd/>
                <a:tailEnd type="stealth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17"/>
              <p:cNvSpPr>
                <a:spLocks noChangeShapeType="1"/>
              </p:cNvSpPr>
              <p:nvPr/>
            </p:nvSpPr>
            <p:spPr bwMode="auto">
              <a:xfrm>
                <a:off x="2976" y="3360"/>
                <a:ext cx="240" cy="144"/>
              </a:xfrm>
              <a:prstGeom prst="line">
                <a:avLst/>
              </a:prstGeom>
              <a:noFill/>
              <a:ln w="38100">
                <a:solidFill>
                  <a:srgbClr val="333399"/>
                </a:solidFill>
                <a:round/>
                <a:headEnd/>
                <a:tailEnd type="stealth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Text Box 18"/>
              <p:cNvSpPr txBox="1">
                <a:spLocks noChangeArrowheads="1"/>
              </p:cNvSpPr>
              <p:nvPr/>
            </p:nvSpPr>
            <p:spPr bwMode="auto">
              <a:xfrm>
                <a:off x="2823" y="2666"/>
                <a:ext cx="589" cy="4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ja-JP" sz="3200">
                    <a:solidFill>
                      <a:srgbClr val="FF3399"/>
                    </a:solidFill>
                    <a:ea typeface="ＭＳ Ｐゴシック" pitchFamily="34" charset="-128"/>
                  </a:rPr>
                  <a:t>left</a:t>
                </a:r>
              </a:p>
            </p:txBody>
          </p:sp>
          <p:sp>
            <p:nvSpPr>
              <p:cNvPr id="31" name="Text Box 19"/>
              <p:cNvSpPr txBox="1">
                <a:spLocks noChangeArrowheads="1"/>
              </p:cNvSpPr>
              <p:nvPr/>
            </p:nvSpPr>
            <p:spPr bwMode="auto">
              <a:xfrm>
                <a:off x="3073" y="3457"/>
                <a:ext cx="791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en-US" altLang="ja-JP" sz="3200">
                    <a:solidFill>
                      <a:srgbClr val="FF3399"/>
                    </a:solidFill>
                    <a:ea typeface="ＭＳ Ｐゴシック" pitchFamily="34" charset="-128"/>
                  </a:rPr>
                  <a:t>right</a:t>
                </a:r>
              </a:p>
            </p:txBody>
          </p:sp>
        </p:grpSp>
      </p:grpSp>
      <p:pic>
        <p:nvPicPr>
          <p:cNvPr id="34" name="Picture 1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57425" y="1371600"/>
            <a:ext cx="4629150" cy="44672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35" name="Text Box 19"/>
          <p:cNvSpPr txBox="1">
            <a:spLocks noChangeArrowheads="1"/>
          </p:cNvSpPr>
          <p:nvPr/>
        </p:nvSpPr>
        <p:spPr bwMode="auto">
          <a:xfrm>
            <a:off x="5594350" y="3276600"/>
            <a:ext cx="6540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200" dirty="0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en-US" sz="4200" baseline="30000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6" name="Picture 8" descr="BRAHMS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01000" y="762000"/>
            <a:ext cx="990600" cy="530058"/>
          </a:xfrm>
          <a:prstGeom prst="rect">
            <a:avLst/>
          </a:prstGeom>
          <a:noFill/>
        </p:spPr>
      </p:pic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3048000" y="5562600"/>
            <a:ext cx="1560513" cy="704850"/>
            <a:chOff x="0" y="0"/>
            <a:chExt cx="983" cy="444"/>
          </a:xfrm>
        </p:grpSpPr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0" y="0"/>
              <a:ext cx="496" cy="438"/>
              <a:chOff x="0" y="0"/>
              <a:chExt cx="496" cy="438"/>
            </a:xfrm>
          </p:grpSpPr>
          <p:sp>
            <p:nvSpPr>
              <p:cNvPr id="40" name="AutoShape 5"/>
              <p:cNvSpPr>
                <a:spLocks/>
              </p:cNvSpPr>
              <p:nvPr/>
            </p:nvSpPr>
            <p:spPr bwMode="auto">
              <a:xfrm>
                <a:off x="0" y="0"/>
                <a:ext cx="496" cy="438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8272"/>
                    </a:moveTo>
                    <a:lnTo>
                      <a:pt x="8264" y="8272"/>
                    </a:lnTo>
                    <a:lnTo>
                      <a:pt x="10800" y="0"/>
                    </a:lnTo>
                    <a:lnTo>
                      <a:pt x="13336" y="8272"/>
                    </a:lnTo>
                    <a:lnTo>
                      <a:pt x="21600" y="8272"/>
                    </a:lnTo>
                    <a:lnTo>
                      <a:pt x="14932" y="13328"/>
                    </a:lnTo>
                    <a:lnTo>
                      <a:pt x="17468" y="21600"/>
                    </a:lnTo>
                    <a:lnTo>
                      <a:pt x="10800" y="16499"/>
                    </a:lnTo>
                    <a:lnTo>
                      <a:pt x="4132" y="21600"/>
                    </a:lnTo>
                    <a:lnTo>
                      <a:pt x="6668" y="13328"/>
                    </a:lnTo>
                    <a:close/>
                    <a:moveTo>
                      <a:pt x="0" y="8272"/>
                    </a:moveTo>
                  </a:path>
                </a:pathLst>
              </a:custGeom>
              <a:solidFill>
                <a:srgbClr val="FF0000"/>
              </a:solidFill>
              <a:ln w="127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" name="Rectangle 6"/>
              <p:cNvSpPr>
                <a:spLocks/>
              </p:cNvSpPr>
              <p:nvPr/>
            </p:nvSpPr>
            <p:spPr bwMode="auto">
              <a:xfrm>
                <a:off x="152" y="165"/>
                <a:ext cx="190" cy="16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" name="Rectangle 7"/>
            <p:cNvSpPr>
              <a:spLocks/>
            </p:cNvSpPr>
            <p:nvPr/>
          </p:nvSpPr>
          <p:spPr bwMode="auto">
            <a:xfrm>
              <a:off x="172" y="118"/>
              <a:ext cx="811" cy="3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57799" bIns="0">
              <a:spAutoFit/>
            </a:bodyPr>
            <a:lstStyle/>
            <a:p>
              <a:pPr marL="57150" algn="l" eaLnBrk="1" hangingPunct="1"/>
              <a:r>
                <a:rPr lang="en-US" sz="3400" b="1" i="1" dirty="0">
                  <a:solidFill>
                    <a:srgbClr val="3333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/>
                  <a:sym typeface="Helvetica"/>
                </a:rPr>
                <a:t>STAR</a:t>
              </a:r>
            </a:p>
          </p:txBody>
        </p:sp>
      </p:grpSp>
      <p:sp>
        <p:nvSpPr>
          <p:cNvPr id="42" name="Rectangle 41"/>
          <p:cNvSpPr/>
          <p:nvPr/>
        </p:nvSpPr>
        <p:spPr>
          <a:xfrm>
            <a:off x="4669627" y="1419225"/>
            <a:ext cx="1495922" cy="6771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RHIC </a:t>
            </a:r>
          </a:p>
          <a:p>
            <a:r>
              <a:rPr lang="en-US" altLang="ja-JP" sz="2000" dirty="0" smtClean="0">
                <a:solidFill>
                  <a:schemeClr val="tx1"/>
                </a:solidFill>
                <a:ea typeface="ＭＳ Ｐゴシック" pitchFamily="34" charset="-128"/>
                <a:sym typeface="Symbol" pitchFamily="18" charset="2"/>
              </a:rPr>
              <a:t></a:t>
            </a:r>
            <a:r>
              <a:rPr lang="en-US" altLang="ja-JP" sz="2000" dirty="0" smtClean="0">
                <a:solidFill>
                  <a:schemeClr val="tx1"/>
                </a:solidFill>
                <a:ea typeface="ＭＳ Ｐゴシック" pitchFamily="34" charset="-128"/>
              </a:rPr>
              <a:t>s=200 GeV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6858000" y="2057400"/>
            <a:ext cx="2286000" cy="3048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FF99"/>
              </a:solidFill>
              <a:effectLst/>
              <a:latin typeface="Times New Roman" pitchFamily="18" charset="0"/>
            </a:endParaRPr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2501-B949-4497-900A-85D7539E1911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066800" y="2057400"/>
            <a:ext cx="7162800" cy="1384995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Effects persist to RHIC energies</a:t>
            </a:r>
          </a:p>
          <a:p>
            <a:pPr algn="ctr"/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Can probe this non-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perturbative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structure of nucleon in a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calculable regime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!</a:t>
            </a:r>
            <a:endParaRPr lang="en-US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2" grpId="0" animBg="1"/>
      <p:bldP spid="43" grpId="0" animBg="1"/>
      <p:bldP spid="4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High-</a:t>
            </a:r>
            <a:r>
              <a:rPr lang="en-US" sz="4000" dirty="0" err="1" smtClean="0"/>
              <a:t>x</a:t>
            </a:r>
            <a:r>
              <a:rPr lang="en-US" sz="4000" baseline="-25000" dirty="0" err="1" smtClean="0"/>
              <a:t>F</a:t>
            </a:r>
            <a:r>
              <a:rPr lang="en-US" sz="4000" dirty="0" smtClean="0"/>
              <a:t> asymmetries, </a:t>
            </a:r>
            <a:br>
              <a:rPr lang="en-US" sz="4000" dirty="0" smtClean="0"/>
            </a:br>
            <a:r>
              <a:rPr lang="en-US" sz="4000" dirty="0" smtClean="0"/>
              <a:t>but not valence quarks??</a:t>
            </a:r>
            <a:endParaRPr lang="en-US" sz="4000" dirty="0"/>
          </a:p>
        </p:txBody>
      </p:sp>
      <p:sp>
        <p:nvSpPr>
          <p:cNvPr id="3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Stony Brook, February 28, 2011</a:t>
            </a:r>
            <a:endParaRPr lang="en-US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59FB-7DEB-45DF-BF94-DE0F7425313E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457156" name="Rectangle 4"/>
          <p:cNvSpPr>
            <a:spLocks noChangeArrowheads="1"/>
          </p:cNvSpPr>
          <p:nvPr/>
        </p:nvSpPr>
        <p:spPr bwMode="auto">
          <a:xfrm>
            <a:off x="5703888" y="4572000"/>
            <a:ext cx="3354387" cy="2209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457158" name="Picture 6" descr="k_fe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362200"/>
            <a:ext cx="3200400" cy="2157413"/>
          </a:xfrm>
          <a:prstGeom prst="rect">
            <a:avLst/>
          </a:prstGeom>
          <a:noFill/>
        </p:spPr>
      </p:pic>
      <p:pic>
        <p:nvPicPr>
          <p:cNvPr id="1457159" name="Picture 7" descr="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4597400"/>
            <a:ext cx="3200400" cy="2157413"/>
          </a:xfrm>
          <a:prstGeom prst="rect">
            <a:avLst/>
          </a:prstGeom>
          <a:noFill/>
        </p:spPr>
      </p:pic>
      <p:pic>
        <p:nvPicPr>
          <p:cNvPr id="1457160" name="Picture 8" descr="BRAHMS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4038600"/>
            <a:ext cx="1447800" cy="774700"/>
          </a:xfrm>
          <a:prstGeom prst="rect">
            <a:avLst/>
          </a:prstGeom>
          <a:noFill/>
        </p:spPr>
      </p:pic>
      <p:sp>
        <p:nvSpPr>
          <p:cNvPr id="1457162" name="Text Box 10"/>
          <p:cNvSpPr txBox="1">
            <a:spLocks noChangeArrowheads="1"/>
          </p:cNvSpPr>
          <p:nvPr/>
        </p:nvSpPr>
        <p:spPr bwMode="auto">
          <a:xfrm>
            <a:off x="722313" y="2598738"/>
            <a:ext cx="514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457163" name="Text Box 11"/>
          <p:cNvSpPr txBox="1">
            <a:spLocks noChangeArrowheads="1"/>
          </p:cNvSpPr>
          <p:nvPr/>
        </p:nvSpPr>
        <p:spPr bwMode="auto">
          <a:xfrm>
            <a:off x="812800" y="4800600"/>
            <a:ext cx="41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457165" name="Text Box 13"/>
          <p:cNvSpPr txBox="1">
            <a:spLocks noChangeArrowheads="1"/>
          </p:cNvSpPr>
          <p:nvPr/>
        </p:nvSpPr>
        <p:spPr bwMode="auto">
          <a:xfrm>
            <a:off x="728663" y="3657600"/>
            <a:ext cx="1293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200 GeV</a:t>
            </a:r>
          </a:p>
        </p:txBody>
      </p:sp>
      <p:sp>
        <p:nvSpPr>
          <p:cNvPr id="1457166" name="Text Box 14"/>
          <p:cNvSpPr txBox="1">
            <a:spLocks noChangeArrowheads="1"/>
          </p:cNvSpPr>
          <p:nvPr/>
        </p:nvSpPr>
        <p:spPr bwMode="auto">
          <a:xfrm>
            <a:off x="739775" y="5943600"/>
            <a:ext cx="1293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200 GeV</a:t>
            </a:r>
          </a:p>
        </p:txBody>
      </p:sp>
      <p:sp>
        <p:nvSpPr>
          <p:cNvPr id="1457170" name="Text Box 18"/>
          <p:cNvSpPr txBox="1">
            <a:spLocks noChangeArrowheads="1"/>
          </p:cNvSpPr>
          <p:nvPr/>
        </p:nvSpPr>
        <p:spPr bwMode="auto">
          <a:xfrm>
            <a:off x="3429000" y="2895600"/>
            <a:ext cx="16796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CC"/>
                </a:solidFill>
              </a:rPr>
              <a:t>K</a:t>
            </a:r>
            <a:r>
              <a:rPr lang="en-US" baseline="30000" dirty="0">
                <a:solidFill>
                  <a:srgbClr val="FFFFCC"/>
                </a:solidFill>
              </a:rPr>
              <a:t>-</a:t>
            </a:r>
            <a:r>
              <a:rPr lang="en-US" dirty="0">
                <a:solidFill>
                  <a:srgbClr val="FFFFCC"/>
                </a:solidFill>
              </a:rPr>
              <a:t> asymmetries </a:t>
            </a:r>
          </a:p>
          <a:p>
            <a:r>
              <a:rPr lang="en-US" dirty="0" err="1">
                <a:solidFill>
                  <a:srgbClr val="FFFFCC"/>
                </a:solidFill>
              </a:rPr>
              <a:t>underpredicted</a:t>
            </a:r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1457171" name="Line 19"/>
          <p:cNvSpPr>
            <a:spLocks noChangeShapeType="1"/>
          </p:cNvSpPr>
          <p:nvPr/>
        </p:nvSpPr>
        <p:spPr bwMode="auto">
          <a:xfrm>
            <a:off x="3505200" y="2514600"/>
            <a:ext cx="2057400" cy="0"/>
          </a:xfrm>
          <a:prstGeom prst="line">
            <a:avLst/>
          </a:prstGeom>
          <a:noFill/>
          <a:ln w="38100">
            <a:solidFill>
              <a:srgbClr val="FFFF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57172" name="Text Box 20"/>
          <p:cNvSpPr txBox="1">
            <a:spLocks noChangeArrowheads="1"/>
          </p:cNvSpPr>
          <p:nvPr/>
        </p:nvSpPr>
        <p:spPr bwMode="auto">
          <a:xfrm>
            <a:off x="3411538" y="2079625"/>
            <a:ext cx="23355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FFCC"/>
                </a:solidFill>
              </a:rPr>
              <a:t>Note different scales</a:t>
            </a:r>
          </a:p>
        </p:txBody>
      </p:sp>
      <p:sp>
        <p:nvSpPr>
          <p:cNvPr id="1457173" name="Rectangle 21"/>
          <p:cNvSpPr>
            <a:spLocks noChangeArrowheads="1"/>
          </p:cNvSpPr>
          <p:nvPr/>
        </p:nvSpPr>
        <p:spPr bwMode="auto">
          <a:xfrm>
            <a:off x="5715000" y="2362200"/>
            <a:ext cx="3352800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5703888" y="4637088"/>
            <a:ext cx="3298825" cy="2001837"/>
            <a:chOff x="3552" y="2921"/>
            <a:chExt cx="2078" cy="1261"/>
          </a:xfrm>
        </p:grpSpPr>
        <p:pic>
          <p:nvPicPr>
            <p:cNvPr id="1457175" name="Picture 2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854" y="2929"/>
              <a:ext cx="1776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57176" name="Picture 2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552" y="2921"/>
              <a:ext cx="443" cy="1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5791200" y="2427288"/>
            <a:ext cx="3276600" cy="2039937"/>
            <a:chOff x="3543" y="1529"/>
            <a:chExt cx="2169" cy="1285"/>
          </a:xfrm>
        </p:grpSpPr>
        <p:pic>
          <p:nvPicPr>
            <p:cNvPr id="1457178" name="Picture 2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909" y="1539"/>
              <a:ext cx="1803" cy="1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57179" name="Picture 2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543" y="1529"/>
              <a:ext cx="455" cy="1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457181" name="Text Box 29"/>
          <p:cNvSpPr txBox="1">
            <a:spLocks noChangeArrowheads="1"/>
          </p:cNvSpPr>
          <p:nvPr/>
        </p:nvSpPr>
        <p:spPr bwMode="auto">
          <a:xfrm>
            <a:off x="6434138" y="3733800"/>
            <a:ext cx="1370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62.4 GeV</a:t>
            </a:r>
          </a:p>
        </p:txBody>
      </p:sp>
      <p:sp>
        <p:nvSpPr>
          <p:cNvPr id="1457182" name="Text Box 30"/>
          <p:cNvSpPr txBox="1">
            <a:spLocks noChangeArrowheads="1"/>
          </p:cNvSpPr>
          <p:nvPr/>
        </p:nvSpPr>
        <p:spPr bwMode="auto">
          <a:xfrm>
            <a:off x="6400800" y="5943600"/>
            <a:ext cx="1370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62.4 GeV</a:t>
            </a:r>
          </a:p>
        </p:txBody>
      </p:sp>
      <p:sp>
        <p:nvSpPr>
          <p:cNvPr id="1457183" name="Text Box 31"/>
          <p:cNvSpPr txBox="1">
            <a:spLocks noChangeArrowheads="1"/>
          </p:cNvSpPr>
          <p:nvPr/>
        </p:nvSpPr>
        <p:spPr bwMode="auto">
          <a:xfrm>
            <a:off x="6597650" y="4768850"/>
            <a:ext cx="41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457184" name="Text Box 32"/>
          <p:cNvSpPr txBox="1">
            <a:spLocks noChangeArrowheads="1"/>
          </p:cNvSpPr>
          <p:nvPr/>
        </p:nvSpPr>
        <p:spPr bwMode="auto">
          <a:xfrm>
            <a:off x="6510338" y="2568575"/>
            <a:ext cx="514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457185" name="Text Box 33"/>
          <p:cNvSpPr txBox="1">
            <a:spLocks noChangeArrowheads="1"/>
          </p:cNvSpPr>
          <p:nvPr/>
        </p:nvSpPr>
        <p:spPr bwMode="auto">
          <a:xfrm>
            <a:off x="3340100" y="5105400"/>
            <a:ext cx="25273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CC"/>
                </a:solidFill>
              </a:rPr>
              <a:t>Large antiproton asymmetry</a:t>
            </a:r>
            <a:r>
              <a:rPr lang="en-US" dirty="0" smtClean="0">
                <a:solidFill>
                  <a:srgbClr val="FFFFCC"/>
                </a:solidFill>
              </a:rPr>
              <a:t>?! </a:t>
            </a:r>
          </a:p>
          <a:p>
            <a:r>
              <a:rPr lang="en-US" dirty="0" smtClean="0">
                <a:solidFill>
                  <a:srgbClr val="FFFFCC"/>
                </a:solidFill>
              </a:rPr>
              <a:t>(No one has attempted calculations yet . . .)</a:t>
            </a:r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38" name="Text Box 34"/>
          <p:cNvSpPr txBox="1">
            <a:spLocks noChangeArrowheads="1"/>
          </p:cNvSpPr>
          <p:nvPr/>
        </p:nvSpPr>
        <p:spPr bwMode="auto">
          <a:xfrm>
            <a:off x="168275" y="1447800"/>
            <a:ext cx="7908925" cy="646331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Pattern of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pion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species asymmetries in the forward direction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valence quark effect.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But this conclusion confounded by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kaon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and antiproton asymmetries from RHIC!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81974" y="2057400"/>
            <a:ext cx="240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CC"/>
                </a:solidFill>
              </a:rPr>
              <a:t>PRL 101, 042001 (2008)</a:t>
            </a:r>
            <a:endParaRPr lang="en-US" dirty="0">
              <a:solidFill>
                <a:srgbClr val="FFFFCC"/>
              </a:solidFill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2319867" y="3352800"/>
          <a:ext cx="804333" cy="762000"/>
        </p:xfrm>
        <a:graphic>
          <a:graphicData uri="http://schemas.openxmlformats.org/presentationml/2006/ole">
            <p:oleObj spid="_x0000_s242689" name="Equation" r:id="rId10" imgW="482400" imgH="4572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5532477" y="2433935"/>
            <a:ext cx="2773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CC"/>
                </a:solidFill>
              </a:rPr>
              <a:t>results coming soon!</a:t>
            </a:r>
            <a:endParaRPr lang="en-US" sz="2400" dirty="0">
              <a:solidFill>
                <a:srgbClr val="FFFFCC"/>
              </a:solidFill>
            </a:endParaRPr>
          </a:p>
        </p:txBody>
      </p:sp>
      <p:pic>
        <p:nvPicPr>
          <p:cNvPr id="34" name="Picture 7" descr="phenix_log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58796" y="2296098"/>
            <a:ext cx="1504950" cy="547688"/>
          </a:xfrm>
          <a:prstGeom prst="rect">
            <a:avLst/>
          </a:prstGeom>
          <a:noFill/>
        </p:spPr>
      </p:pic>
      <p:grpSp>
        <p:nvGrpSpPr>
          <p:cNvPr id="2" name="Group 15"/>
          <p:cNvGrpSpPr>
            <a:grpSpLocks noChangeAspect="1"/>
          </p:cNvGrpSpPr>
          <p:nvPr/>
        </p:nvGrpSpPr>
        <p:grpSpPr bwMode="auto">
          <a:xfrm>
            <a:off x="3811242" y="1565275"/>
            <a:ext cx="4951758" cy="4911725"/>
            <a:chOff x="96" y="960"/>
            <a:chExt cx="3216" cy="3190"/>
          </a:xfrm>
        </p:grpSpPr>
        <p:pic>
          <p:nvPicPr>
            <p:cNvPr id="137232" name="Picture 1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6" y="960"/>
              <a:ext cx="3216" cy="3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7233" name="Rectangle 17"/>
            <p:cNvSpPr>
              <a:spLocks noChangeAspect="1" noChangeArrowheads="1"/>
            </p:cNvSpPr>
            <p:nvPr/>
          </p:nvSpPr>
          <p:spPr bwMode="auto">
            <a:xfrm>
              <a:off x="1980" y="2730"/>
              <a:ext cx="1218" cy="132"/>
            </a:xfrm>
            <a:prstGeom prst="rect">
              <a:avLst/>
            </a:prstGeom>
            <a:solidFill>
              <a:srgbClr val="808080">
                <a:alpha val="47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34" name="Rectangle 18"/>
            <p:cNvSpPr>
              <a:spLocks noChangeAspect="1" noChangeArrowheads="1"/>
            </p:cNvSpPr>
            <p:nvPr/>
          </p:nvSpPr>
          <p:spPr bwMode="auto">
            <a:xfrm>
              <a:off x="1980" y="3265"/>
              <a:ext cx="1218" cy="47"/>
            </a:xfrm>
            <a:prstGeom prst="rect">
              <a:avLst/>
            </a:prstGeom>
            <a:solidFill>
              <a:srgbClr val="969696">
                <a:alpha val="37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35" name="Rectangle 19"/>
            <p:cNvSpPr>
              <a:spLocks noChangeAspect="1" noChangeArrowheads="1"/>
            </p:cNvSpPr>
            <p:nvPr/>
          </p:nvSpPr>
          <p:spPr bwMode="auto">
            <a:xfrm>
              <a:off x="1980" y="2598"/>
              <a:ext cx="1218" cy="132"/>
            </a:xfrm>
            <a:prstGeom prst="rect">
              <a:avLst/>
            </a:prstGeom>
            <a:solidFill>
              <a:srgbClr val="808080">
                <a:alpha val="47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36" name="Rectangle 20"/>
            <p:cNvSpPr>
              <a:spLocks noChangeAspect="1" noChangeArrowheads="1"/>
            </p:cNvSpPr>
            <p:nvPr/>
          </p:nvSpPr>
          <p:spPr bwMode="auto">
            <a:xfrm>
              <a:off x="1980" y="3313"/>
              <a:ext cx="1218" cy="47"/>
            </a:xfrm>
            <a:prstGeom prst="rect">
              <a:avLst/>
            </a:prstGeom>
            <a:solidFill>
              <a:srgbClr val="969696">
                <a:alpha val="37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3600" dirty="0" smtClean="0"/>
              <a:t>Another surprise: Transverse single-spin asymmetry in eta meson production</a:t>
            </a:r>
            <a:endParaRPr lang="en-US" sz="3600" dirty="0"/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648200" y="2895600"/>
            <a:ext cx="1524000" cy="1066800"/>
            <a:chOff x="2640" y="912"/>
            <a:chExt cx="864" cy="528"/>
          </a:xfrm>
        </p:grpSpPr>
        <p:sp>
          <p:nvSpPr>
            <p:cNvPr id="137228" name="AutoShape 12"/>
            <p:cNvSpPr>
              <a:spLocks noChangeArrowheads="1"/>
            </p:cNvSpPr>
            <p:nvPr/>
          </p:nvSpPr>
          <p:spPr bwMode="auto">
            <a:xfrm>
              <a:off x="2640" y="912"/>
              <a:ext cx="601" cy="528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rgbClr val="00008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2400" b="1" i="1">
                <a:cs typeface="ＭＳ Ｐゴシック" pitchFamily="34" charset="-128"/>
              </a:endParaRPr>
            </a:p>
          </p:txBody>
        </p:sp>
        <p:sp>
          <p:nvSpPr>
            <p:cNvPr id="137229" name="Text Box 13"/>
            <p:cNvSpPr txBox="1">
              <a:spLocks noChangeArrowheads="1"/>
            </p:cNvSpPr>
            <p:nvPr/>
          </p:nvSpPr>
          <p:spPr bwMode="auto">
            <a:xfrm>
              <a:off x="2851" y="1058"/>
              <a:ext cx="653" cy="31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r>
                <a:rPr lang="en-US" sz="1800" b="1" i="1">
                  <a:solidFill>
                    <a:srgbClr val="1C0E8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" charset="0"/>
                  <a:cs typeface="ＭＳ Ｐゴシック" pitchFamily="34" charset="-128"/>
                </a:rPr>
                <a:t>STAR</a:t>
              </a:r>
            </a:p>
          </p:txBody>
        </p:sp>
      </p:grp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182479" y="1962090"/>
          <a:ext cx="3551321" cy="838200"/>
        </p:xfrm>
        <a:graphic>
          <a:graphicData uri="http://schemas.openxmlformats.org/presentationml/2006/ole">
            <p:oleObj spid="_x0000_s188421" name="Equation" r:id="rId6" imgW="2044440" imgH="482400" progId="Equation.3">
              <p:embed/>
            </p:oleObj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49642" y="2876490"/>
            <a:ext cx="3123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Larger than the neutral </a:t>
            </a:r>
            <a:r>
              <a:rPr lang="en-US" sz="2000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pion</a:t>
            </a:r>
            <a:r>
              <a:rPr lang="en-US" sz="20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20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94410" name="Object 10"/>
          <p:cNvGraphicFramePr>
            <a:graphicFrameLocks noChangeAspect="1"/>
          </p:cNvGraphicFramePr>
          <p:nvPr/>
        </p:nvGraphicFramePr>
        <p:xfrm>
          <a:off x="914400" y="3352800"/>
          <a:ext cx="1935162" cy="1506537"/>
        </p:xfrm>
        <a:graphic>
          <a:graphicData uri="http://schemas.openxmlformats.org/presentationml/2006/ole">
            <p:oleObj spid="_x0000_s188422" name="Equation" r:id="rId7" imgW="1143000" imgH="888840" progId="Equation.3">
              <p:embed/>
            </p:oleObj>
          </a:graphicData>
        </a:graphic>
      </p:graphicFrame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Stony Brook, February 28, 2011</a:t>
            </a:r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A51C-0834-4D37-9F6C-E61A03BDE5A5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894411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0" y="1600200"/>
            <a:ext cx="4905604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 Box 34"/>
          <p:cNvSpPr txBox="1">
            <a:spLocks noChangeArrowheads="1"/>
          </p:cNvSpPr>
          <p:nvPr/>
        </p:nvSpPr>
        <p:spPr bwMode="auto">
          <a:xfrm>
            <a:off x="701675" y="1371600"/>
            <a:ext cx="7756525" cy="52322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Further evidence against a valence quark effect!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34"/>
          <p:cNvSpPr txBox="1">
            <a:spLocks noChangeArrowheads="1"/>
          </p:cNvSpPr>
          <p:nvPr/>
        </p:nvSpPr>
        <p:spPr bwMode="auto">
          <a:xfrm>
            <a:off x="685800" y="4913293"/>
            <a:ext cx="3048000" cy="954107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Note earlier E704 data consistent . . .</a:t>
            </a:r>
            <a:endParaRPr lang="en-US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962400" y="3124200"/>
            <a:ext cx="4800600" cy="3036332"/>
            <a:chOff x="4572001" y="3982760"/>
            <a:chExt cx="4419599" cy="2711172"/>
          </a:xfrm>
        </p:grpSpPr>
        <p:pic>
          <p:nvPicPr>
            <p:cNvPr id="29" name="Picture 2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>
            <a:xfrm>
              <a:off x="4572001" y="4037084"/>
              <a:ext cx="4301998" cy="2592316"/>
            </a:xfrm>
            <a:prstGeom prst="rect">
              <a:avLst/>
            </a:prstGeom>
          </p:spPr>
        </p:pic>
        <p:sp>
          <p:nvSpPr>
            <p:cNvPr id="30" name="TextBox 11"/>
            <p:cNvSpPr txBox="1">
              <a:spLocks noChangeArrowheads="1"/>
            </p:cNvSpPr>
            <p:nvPr/>
          </p:nvSpPr>
          <p:spPr bwMode="auto">
            <a:xfrm>
              <a:off x="6770183" y="3982760"/>
              <a:ext cx="2221417" cy="103105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en-US" sz="1600" dirty="0" smtClean="0">
                <a:solidFill>
                  <a:srgbClr val="000000"/>
                </a:solidFill>
                <a:latin typeface="Calibri" pitchFamily="34" charset="0"/>
              </a:endParaRPr>
            </a:p>
            <a:p>
              <a:r>
                <a:rPr lang="en-US" sz="1500" dirty="0" smtClean="0">
                  <a:solidFill>
                    <a:srgbClr val="000000"/>
                  </a:solidFill>
                  <a:latin typeface="Calibri" pitchFamily="34" charset="0"/>
                </a:rPr>
                <a:t>Mean mass: 0.546 </a:t>
              </a:r>
              <a:r>
                <a:rPr lang="en-US" sz="1500" dirty="0" err="1" smtClean="0">
                  <a:solidFill>
                    <a:srgbClr val="000000"/>
                  </a:solidFill>
                  <a:latin typeface="Calibri" pitchFamily="34" charset="0"/>
                </a:rPr>
                <a:t>GeV</a:t>
              </a:r>
              <a:r>
                <a:rPr lang="en-US" sz="1500" dirty="0" smtClean="0">
                  <a:solidFill>
                    <a:srgbClr val="000000"/>
                  </a:solidFill>
                  <a:latin typeface="Calibri" pitchFamily="34" charset="0"/>
                </a:rPr>
                <a:t>/c</a:t>
              </a:r>
              <a:r>
                <a:rPr lang="en-US" sz="1500" baseline="30000" dirty="0" smtClean="0">
                  <a:solidFill>
                    <a:srgbClr val="000000"/>
                  </a:solidFill>
                  <a:latin typeface="Calibri" pitchFamily="34" charset="0"/>
                </a:rPr>
                <a:t>2</a:t>
              </a:r>
              <a:endParaRPr lang="en-US" sz="1500" baseline="30000" dirty="0">
                <a:solidFill>
                  <a:srgbClr val="000000"/>
                </a:solidFill>
                <a:latin typeface="Calibri" pitchFamily="34" charset="0"/>
              </a:endParaRPr>
            </a:p>
            <a:p>
              <a:r>
                <a:rPr lang="en-US" sz="1500" dirty="0" smtClean="0">
                  <a:solidFill>
                    <a:srgbClr val="000000"/>
                  </a:solidFill>
                  <a:latin typeface="Calibri" pitchFamily="34" charset="0"/>
                </a:rPr>
                <a:t>Width: </a:t>
              </a:r>
              <a:r>
                <a:rPr lang="en-US" sz="1500" dirty="0">
                  <a:solidFill>
                    <a:srgbClr val="000000"/>
                  </a:solidFill>
                  <a:latin typeface="Calibri" pitchFamily="34" charset="0"/>
                </a:rPr>
                <a:t>0.039 </a:t>
              </a:r>
              <a:r>
                <a:rPr lang="en-US" sz="1500" dirty="0" err="1" smtClean="0">
                  <a:solidFill>
                    <a:srgbClr val="000000"/>
                  </a:solidFill>
                  <a:latin typeface="Calibri" pitchFamily="34" charset="0"/>
                </a:rPr>
                <a:t>GeV</a:t>
              </a:r>
              <a:r>
                <a:rPr lang="en-US" sz="1500" dirty="0" smtClean="0">
                  <a:solidFill>
                    <a:srgbClr val="000000"/>
                  </a:solidFill>
                  <a:latin typeface="Calibri" pitchFamily="34" charset="0"/>
                </a:rPr>
                <a:t>/c</a:t>
              </a:r>
              <a:r>
                <a:rPr lang="en-US" sz="1500" baseline="30000" dirty="0" smtClean="0">
                  <a:solidFill>
                    <a:srgbClr val="000000"/>
                  </a:solidFill>
                  <a:latin typeface="Calibri" pitchFamily="34" charset="0"/>
                </a:rPr>
                <a:t>2</a:t>
              </a:r>
              <a:r>
                <a:rPr lang="en-US" sz="1500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</a:p>
            <a:p>
              <a:r>
                <a:rPr lang="en-US" sz="1500" dirty="0" smtClean="0">
                  <a:solidFill>
                    <a:srgbClr val="000000"/>
                  </a:solidFill>
                  <a:latin typeface="Calibri" pitchFamily="34" charset="0"/>
                </a:rPr>
                <a:t>(7% mass resolution)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863866" y="5298590"/>
              <a:ext cx="18201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0.4 &lt; </a:t>
              </a:r>
              <a:r>
                <a:rPr lang="en-US" dirty="0" err="1" smtClean="0"/>
                <a:t>x</a:t>
              </a:r>
              <a:r>
                <a:rPr lang="en-US" baseline="-25000" dirty="0" err="1" smtClean="0">
                  <a:cs typeface="Times New Roman" pitchFamily="18" charset="0"/>
                </a:rPr>
                <a:t>F</a:t>
              </a:r>
              <a:r>
                <a:rPr lang="en-US" dirty="0" smtClean="0"/>
                <a:t> &lt; 0.5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467600" y="6324600"/>
              <a:ext cx="136922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m</a:t>
              </a:r>
              <a:r>
                <a:rPr lang="en-US" baseline="-25000" dirty="0" err="1" smtClean="0">
                  <a:latin typeface="Symbol" pitchFamily="18" charset="2"/>
                </a:rPr>
                <a:t>gg</a:t>
              </a:r>
              <a:r>
                <a:rPr lang="en-US" dirty="0" smtClean="0"/>
                <a:t> (</a:t>
              </a:r>
              <a:r>
                <a:rPr lang="en-US" dirty="0" err="1" smtClean="0"/>
                <a:t>GeV</a:t>
              </a:r>
              <a:r>
                <a:rPr lang="en-US" dirty="0" smtClean="0"/>
                <a:t>/c</a:t>
              </a:r>
              <a:r>
                <a:rPr lang="en-US" baseline="30000" dirty="0" smtClean="0"/>
                <a:t>2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1894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894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7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 err="1" smtClean="0"/>
              <a:t>pQCD</a:t>
            </a:r>
            <a:r>
              <a:rPr lang="en-US" sz="3800" dirty="0" smtClean="0"/>
              <a:t> calculations for </a:t>
            </a:r>
            <a:r>
              <a:rPr lang="en-US" sz="3800" dirty="0" smtClean="0">
                <a:latin typeface="Symbol" pitchFamily="18" charset="2"/>
              </a:rPr>
              <a:t>h</a:t>
            </a:r>
            <a:r>
              <a:rPr lang="en-US" sz="3800" dirty="0" smtClean="0"/>
              <a:t> mesons recently enabled by first-ever FF </a:t>
            </a:r>
            <a:r>
              <a:rPr lang="en-US" sz="3800" dirty="0" err="1" smtClean="0"/>
              <a:t>parametrization</a:t>
            </a:r>
            <a:endParaRPr lang="en-US" sz="3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600200"/>
            <a:ext cx="28194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Simultaneous fit to world </a:t>
            </a:r>
            <a:r>
              <a:rPr lang="en-US" sz="2400" dirty="0" err="1" smtClean="0"/>
              <a:t>e+e</a:t>
            </a:r>
            <a:r>
              <a:rPr lang="en-US" sz="2400" dirty="0" smtClean="0"/>
              <a:t>- and </a:t>
            </a:r>
            <a:r>
              <a:rPr lang="en-US" sz="2400" dirty="0" err="1" smtClean="0"/>
              <a:t>p+p</a:t>
            </a:r>
            <a:r>
              <a:rPr lang="en-US" sz="2400" dirty="0" smtClean="0"/>
              <a:t> data</a:t>
            </a:r>
          </a:p>
          <a:p>
            <a:pPr lvl="1"/>
            <a:r>
              <a:rPr lang="en-US" sz="2000" dirty="0" smtClean="0"/>
              <a:t>Included PHENIX </a:t>
            </a:r>
            <a:r>
              <a:rPr lang="en-US" sz="2000" dirty="0" err="1" smtClean="0"/>
              <a:t>p+p</a:t>
            </a:r>
            <a:r>
              <a:rPr lang="en-US" sz="2000" dirty="0" smtClean="0"/>
              <a:t> cross section</a:t>
            </a:r>
          </a:p>
          <a:p>
            <a:r>
              <a:rPr lang="en-US" sz="2400" dirty="0" smtClean="0"/>
              <a:t>So far used to calculate </a:t>
            </a:r>
            <a:r>
              <a:rPr lang="en-US" sz="2400" dirty="0" smtClean="0">
                <a:latin typeface="Symbol" pitchFamily="18" charset="2"/>
              </a:rPr>
              <a:t>h</a:t>
            </a:r>
            <a:r>
              <a:rPr lang="en-US" sz="2400" dirty="0" smtClean="0"/>
              <a:t> double-longitudinal spin asymmetry, and code requests from theorists working on transverse single-spin asymmetries and nuclear modification of FFs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Stony Brook, February 28, 2011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1249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1055" y="1600200"/>
            <a:ext cx="420814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5476" y="2906616"/>
            <a:ext cx="3573924" cy="27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1729" y="2888468"/>
            <a:ext cx="2327970" cy="2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461844" y="5754469"/>
            <a:ext cx="52249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CC"/>
                </a:solidFill>
              </a:rPr>
              <a:t>CAA, F. Ellinghaus, R. </a:t>
            </a:r>
            <a:r>
              <a:rPr lang="en-US" dirty="0" err="1" smtClean="0">
                <a:solidFill>
                  <a:srgbClr val="FFFFCC"/>
                </a:solidFill>
              </a:rPr>
              <a:t>Sassot</a:t>
            </a:r>
            <a:r>
              <a:rPr lang="en-US" dirty="0" smtClean="0">
                <a:solidFill>
                  <a:srgbClr val="FFFFCC"/>
                </a:solidFill>
              </a:rPr>
              <a:t>, J.P. Seele, M. Stratmann, </a:t>
            </a:r>
          </a:p>
          <a:p>
            <a:r>
              <a:rPr lang="en-US" dirty="0" smtClean="0">
                <a:solidFill>
                  <a:srgbClr val="FFFFCC"/>
                </a:solidFill>
              </a:rPr>
              <a:t>PRD83, 034002 (2011)</a:t>
            </a:r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10" name="Text Box 34"/>
          <p:cNvSpPr txBox="1">
            <a:spLocks noChangeArrowheads="1"/>
          </p:cNvSpPr>
          <p:nvPr/>
        </p:nvSpPr>
        <p:spPr bwMode="auto">
          <a:xfrm>
            <a:off x="685800" y="2286000"/>
            <a:ext cx="7756525" cy="138499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Cyclical process of refinement—the more non-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perturbative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functions are constrained, the more we can learn from additional measurements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/>
              <a:t>Fermilab</a:t>
            </a:r>
            <a:r>
              <a:rPr lang="en-US" sz="3600" dirty="0" smtClean="0"/>
              <a:t> E906/</a:t>
            </a:r>
            <a:r>
              <a:rPr lang="en-US" sz="3600" dirty="0" err="1" smtClean="0"/>
              <a:t>Seaquest</a:t>
            </a:r>
            <a:r>
              <a:rPr lang="en-US" sz="3600" dirty="0" smtClean="0"/>
              <a:t>: A dedicated </a:t>
            </a:r>
            <a:r>
              <a:rPr lang="en-US" sz="3600" dirty="0" err="1" smtClean="0"/>
              <a:t>Drell</a:t>
            </a:r>
            <a:r>
              <a:rPr lang="en-US" sz="3600" dirty="0" smtClean="0"/>
              <a:t>-Yan experiment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4572000" cy="3992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Follow-up experiment to FNAL E866 with main goal of extending measurements to higher </a:t>
            </a:r>
            <a:r>
              <a:rPr lang="en-US" i="1" dirty="0" smtClean="0"/>
              <a:t>x</a:t>
            </a:r>
          </a:p>
          <a:p>
            <a:r>
              <a:rPr lang="en-US" dirty="0" smtClean="0"/>
              <a:t>120 </a:t>
            </a:r>
            <a:r>
              <a:rPr lang="en-US" dirty="0" err="1" smtClean="0"/>
              <a:t>GeV</a:t>
            </a:r>
            <a:r>
              <a:rPr lang="en-US" dirty="0" smtClean="0"/>
              <a:t> proton beam from FNAL Main Injector (E866: 800 </a:t>
            </a:r>
            <a:r>
              <a:rPr lang="en-US" dirty="0" err="1" smtClean="0"/>
              <a:t>GeV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D-Y cross section ~1/s – improved statistics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Stony Brook, February 28,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257800" y="1797911"/>
            <a:ext cx="3657600" cy="2393089"/>
            <a:chOff x="2419350" y="2052638"/>
            <a:chExt cx="4305300" cy="2752725"/>
          </a:xfrm>
        </p:grpSpPr>
        <p:pic>
          <p:nvPicPr>
            <p:cNvPr id="120833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19350" y="2052638"/>
              <a:ext cx="4305300" cy="275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2427452" y="2348087"/>
              <a:ext cx="247096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28600" y="1371600"/>
          <a:ext cx="4667250" cy="685800"/>
        </p:xfrm>
        <a:graphic>
          <a:graphicData uri="http://schemas.openxmlformats.org/presentationml/2006/ole">
            <p:oleObj spid="_x0000_s120834" name="Equation" r:id="rId4" imgW="3111480" imgH="457200" progId="Equation.3">
              <p:embed/>
            </p:oleObj>
          </a:graphicData>
        </a:graphic>
      </p:graphicFrame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888274"/>
            <a:ext cx="1447800" cy="82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4180046"/>
            <a:ext cx="2733675" cy="239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336074" y="5055513"/>
            <a:ext cx="7505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E866</a:t>
            </a:r>
            <a:endParaRPr lang="en-US" sz="2200" dirty="0"/>
          </a:p>
        </p:txBody>
      </p:sp>
      <p:sp>
        <p:nvSpPr>
          <p:cNvPr id="14" name="TextBox 13"/>
          <p:cNvSpPr txBox="1"/>
          <p:nvPr/>
        </p:nvSpPr>
        <p:spPr>
          <a:xfrm>
            <a:off x="7848600" y="2133600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E906</a:t>
            </a:r>
            <a:endParaRPr lang="en-US" dirty="0"/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1802674"/>
            <a:ext cx="3889829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6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229600" cy="1143000"/>
          </a:xfrm>
        </p:spPr>
        <p:txBody>
          <a:bodyPr/>
          <a:lstStyle/>
          <a:p>
            <a:r>
              <a:rPr lang="en-US" dirty="0" err="1" smtClean="0"/>
              <a:t>Fermilab</a:t>
            </a:r>
            <a:r>
              <a:rPr lang="en-US" dirty="0" smtClean="0"/>
              <a:t> E906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2895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Targets: Hydrogen and deuterium (liquid), C, Ca, W nuclei </a:t>
            </a:r>
          </a:p>
          <a:p>
            <a:pPr lvl="1"/>
            <a:r>
              <a:rPr lang="en-US" sz="2400" dirty="0" smtClean="0"/>
              <a:t>Also cold nuclear matter program</a:t>
            </a:r>
          </a:p>
          <a:p>
            <a:r>
              <a:rPr lang="en-US" sz="2800" dirty="0" smtClean="0"/>
              <a:t>Commissioning starts in March, data-taking through ~2013</a:t>
            </a:r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Stony Brook, February 28,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1198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102202"/>
            <a:ext cx="5943600" cy="445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1250" y="0"/>
            <a:ext cx="2952750" cy="214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E906 hall, 1/20/2011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Stony Brook, February 28,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6" name="Picture 5" descr="E906-status-01-20-1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524000"/>
            <a:ext cx="7033899" cy="5275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E906 Station 4 tracking plane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Stony Brook, February 28,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5" name="Picture 4" descr="Prop-tube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7976" y="1441864"/>
            <a:ext cx="6971224" cy="52284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2133600"/>
            <a:ext cx="1676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Assembled from old proportional tubes scavenged from LANL threat reduction experiments!</a:t>
            </a:r>
            <a:endParaRPr lang="en-US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Azimuthal</a:t>
            </a:r>
            <a:r>
              <a:rPr lang="en-US" dirty="0" smtClean="0"/>
              <a:t> dependence of </a:t>
            </a:r>
            <a:r>
              <a:rPr lang="en-US" dirty="0" err="1" smtClean="0"/>
              <a:t>unpolarized</a:t>
            </a:r>
            <a:r>
              <a:rPr lang="en-US" dirty="0" smtClean="0"/>
              <a:t> </a:t>
            </a:r>
            <a:r>
              <a:rPr lang="en-US" dirty="0" err="1" smtClean="0"/>
              <a:t>Drell</a:t>
            </a:r>
            <a:r>
              <a:rPr lang="en-US" dirty="0" smtClean="0"/>
              <a:t>-Yan cross section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ChangeAspect="1"/>
          </p:cNvGraphicFramePr>
          <p:nvPr>
            <p:ph sz="half" idx="1"/>
          </p:nvPr>
        </p:nvGraphicFramePr>
        <p:xfrm>
          <a:off x="457200" y="1600200"/>
          <a:ext cx="5984162" cy="858838"/>
        </p:xfrm>
        <a:graphic>
          <a:graphicData uri="http://schemas.openxmlformats.org/presentationml/2006/ole">
            <p:oleObj spid="_x0000_s243713" name="Equation" r:id="rId3" imgW="2743200" imgH="393480" progId="Equation.3">
              <p:embed/>
            </p:oleObj>
          </a:graphicData>
        </a:graphic>
      </p:graphicFrame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4267200" cy="3687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cos2</a:t>
            </a:r>
            <a:r>
              <a:rPr lang="en-US" dirty="0" smtClean="0">
                <a:latin typeface="Symbol" pitchFamily="18" charset="2"/>
              </a:rPr>
              <a:t>f</a:t>
            </a:r>
            <a:r>
              <a:rPr lang="en-US" dirty="0" smtClean="0"/>
              <a:t> term sensitive to correlations between quark transverse spin and quark transverse momentum! </a:t>
            </a:r>
            <a:r>
              <a:rPr lang="en-US" dirty="0" smtClean="0">
                <a:sym typeface="Wingdings" pitchFamily="2" charset="2"/>
              </a:rPr>
              <a:t> Boer-</a:t>
            </a:r>
            <a:r>
              <a:rPr lang="en-US" dirty="0" err="1" smtClean="0">
                <a:sym typeface="Wingdings" pitchFamily="2" charset="2"/>
              </a:rPr>
              <a:t>Mulders</a:t>
            </a:r>
            <a:r>
              <a:rPr lang="en-US" dirty="0" smtClean="0">
                <a:sym typeface="Wingdings" pitchFamily="2" charset="2"/>
              </a:rPr>
              <a:t> TMD</a:t>
            </a:r>
            <a:endParaRPr lang="en-US" dirty="0" smtClean="0"/>
          </a:p>
          <a:p>
            <a:r>
              <a:rPr lang="en-US" dirty="0" smtClean="0"/>
              <a:t>Large cos2</a:t>
            </a:r>
            <a:r>
              <a:rPr lang="en-US" dirty="0" smtClean="0">
                <a:latin typeface="Symbol" pitchFamily="18" charset="2"/>
              </a:rPr>
              <a:t>f</a:t>
            </a:r>
            <a:r>
              <a:rPr lang="en-US" dirty="0" smtClean="0"/>
              <a:t> dependence seen in </a:t>
            </a:r>
            <a:r>
              <a:rPr lang="en-US" dirty="0" err="1" smtClean="0"/>
              <a:t>pion</a:t>
            </a:r>
            <a:r>
              <a:rPr lang="en-US" dirty="0" smtClean="0"/>
              <a:t>-induced </a:t>
            </a:r>
            <a:r>
              <a:rPr lang="en-US" dirty="0" err="1" smtClean="0"/>
              <a:t>Drell</a:t>
            </a:r>
            <a:r>
              <a:rPr lang="en-US" dirty="0" smtClean="0"/>
              <a:t>-Yan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C. Aidala, Stony Brook, February 28,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85800" y="2743200"/>
            <a:ext cx="3095625" cy="2867025"/>
            <a:chOff x="685800" y="2743200"/>
            <a:chExt cx="3095625" cy="2867025"/>
          </a:xfrm>
        </p:grpSpPr>
        <p:pic>
          <p:nvPicPr>
            <p:cNvPr id="24371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5800" y="2743200"/>
              <a:ext cx="3095625" cy="2867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685800" y="2895600"/>
              <a:ext cx="357790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600" dirty="0" smtClean="0">
                  <a:latin typeface="Symbol" pitchFamily="18" charset="2"/>
                </a:rPr>
                <a:t>n</a:t>
              </a:r>
              <a:endParaRPr lang="en-US" sz="2600" dirty="0">
                <a:latin typeface="Symbol" pitchFamily="18" charset="2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776185" y="5246915"/>
              <a:ext cx="99687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Q</a:t>
              </a:r>
              <a:r>
                <a:rPr lang="en-US" sz="1600" baseline="-25000" dirty="0" smtClean="0"/>
                <a:t>T</a:t>
              </a:r>
              <a:r>
                <a:rPr lang="en-US" sz="1600" dirty="0" smtClean="0"/>
                <a:t> (</a:t>
              </a:r>
              <a:r>
                <a:rPr lang="en-US" sz="1600" dirty="0" err="1" smtClean="0"/>
                <a:t>GeV</a:t>
              </a:r>
              <a:r>
                <a:rPr lang="en-US" sz="1600" dirty="0" smtClean="0"/>
                <a:t>)</a:t>
              </a:r>
              <a:endParaRPr lang="en-US" sz="16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85800" y="5638800"/>
            <a:ext cx="3060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CC"/>
                </a:solidFill>
              </a:rPr>
              <a:t>D. Boer, PRD60, 014012 (1999)</a:t>
            </a:r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71600" y="3124200"/>
            <a:ext cx="1152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194 </a:t>
            </a:r>
            <a:r>
              <a:rPr lang="en-US" dirty="0" err="1" smtClean="0"/>
              <a:t>GeV</a:t>
            </a:r>
            <a:r>
              <a:rPr lang="en-US" dirty="0" smtClean="0"/>
              <a:t>/c</a:t>
            </a:r>
          </a:p>
          <a:p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30000" dirty="0" smtClean="0">
                <a:latin typeface="Symbol" pitchFamily="18" charset="2"/>
              </a:rPr>
              <a:t>-</a:t>
            </a:r>
            <a:r>
              <a:rPr lang="en-US" dirty="0" smtClean="0"/>
              <a:t>+W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397726" y="2882537"/>
            <a:ext cx="1279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NA10 </a:t>
            </a:r>
            <a:r>
              <a:rPr lang="en-US" dirty="0" err="1" smtClean="0"/>
              <a:t>dataa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Stony Brook, February 28, 2011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8BD9-C76A-4CA9-9F2C-CF88D537F904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45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The proton as a QCD “laboratory”</a:t>
            </a:r>
            <a:endParaRPr lang="en-US" dirty="0"/>
          </a:p>
        </p:txBody>
      </p:sp>
      <p:pic>
        <p:nvPicPr>
          <p:cNvPr id="14592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188" y="1044575"/>
            <a:ext cx="8278812" cy="4975225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  <a:effectLst/>
        </p:spPr>
      </p:pic>
      <p:sp>
        <p:nvSpPr>
          <p:cNvPr id="1459204" name="Rectangle 4"/>
          <p:cNvSpPr>
            <a:spLocks noChangeArrowheads="1"/>
          </p:cNvSpPr>
          <p:nvPr/>
        </p:nvSpPr>
        <p:spPr bwMode="auto">
          <a:xfrm>
            <a:off x="490538" y="6019800"/>
            <a:ext cx="826135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459205" name="Rectangle 5"/>
          <p:cNvSpPr>
            <a:spLocks noChangeArrowheads="1"/>
          </p:cNvSpPr>
          <p:nvPr/>
        </p:nvSpPr>
        <p:spPr bwMode="auto">
          <a:xfrm>
            <a:off x="1219200" y="5943600"/>
            <a:ext cx="16446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Arial" pitchFamily="34" charset="0"/>
              </a:rPr>
              <a:t>observation &amp; models</a:t>
            </a:r>
          </a:p>
        </p:txBody>
      </p:sp>
      <p:sp>
        <p:nvSpPr>
          <p:cNvPr id="1459206" name="Rectangle 6"/>
          <p:cNvSpPr>
            <a:spLocks noChangeArrowheads="1"/>
          </p:cNvSpPr>
          <p:nvPr/>
        </p:nvSpPr>
        <p:spPr bwMode="auto">
          <a:xfrm>
            <a:off x="4365625" y="5919652"/>
            <a:ext cx="24192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Arial" pitchFamily="34" charset="0"/>
              </a:rPr>
              <a:t>precision measurements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Arial" pitchFamily="34" charset="0"/>
              </a:rPr>
              <a:t>&amp; more powerful theoretical tools</a:t>
            </a:r>
            <a:endParaRPr lang="en-US" sz="12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0800" y="3276600"/>
            <a:ext cx="2362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Proton—simplest stable bound state in QCD!</a:t>
            </a:r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5692466" y="4872335"/>
            <a:ext cx="55816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?...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2819400" y="5943600"/>
            <a:ext cx="14975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Arial" pitchFamily="34" charset="0"/>
              </a:rPr>
              <a:t>fundamental theory</a:t>
            </a:r>
            <a:endParaRPr lang="en-US" sz="1200" dirty="0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7533805" y="5908264"/>
            <a:ext cx="100059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Arial" pitchFamily="34" charset="0"/>
              </a:rPr>
              <a:t>a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</a:rPr>
              <a:t>pplication?</a:t>
            </a:r>
            <a:endParaRPr lang="en-US" sz="1200" dirty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about proton-induced </a:t>
            </a:r>
            <a:r>
              <a:rPr lang="en-US" dirty="0" err="1" smtClean="0"/>
              <a:t>Drell</a:t>
            </a:r>
            <a:r>
              <a:rPr lang="en-US" dirty="0" smtClean="0"/>
              <a:t>-Yan?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105400" y="1600200"/>
            <a:ext cx="35814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Significantly reduced cos2</a:t>
            </a:r>
            <a:r>
              <a:rPr lang="en-US" sz="2400" dirty="0" smtClean="0">
                <a:latin typeface="Symbol" pitchFamily="18" charset="2"/>
              </a:rPr>
              <a:t>f</a:t>
            </a:r>
            <a:r>
              <a:rPr lang="en-US" sz="2400" dirty="0" smtClean="0"/>
              <a:t> dependence in proton-induced D-Y</a:t>
            </a:r>
          </a:p>
          <a:p>
            <a:r>
              <a:rPr lang="en-US" sz="2400" dirty="0" smtClean="0"/>
              <a:t>Suggests sea quark transverse spin-momentum correlations small?</a:t>
            </a:r>
          </a:p>
          <a:p>
            <a:r>
              <a:rPr lang="en-US" sz="2400" dirty="0" smtClean="0"/>
              <a:t>Will be interesting to measure for higher-</a:t>
            </a:r>
            <a:r>
              <a:rPr lang="en-US" sz="2400" i="1" dirty="0" smtClean="0"/>
              <a:t>x</a:t>
            </a:r>
            <a:r>
              <a:rPr lang="en-US" sz="2400" dirty="0" smtClean="0"/>
              <a:t> sea quarks in E906!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Stony Brook, February 28,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3809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00200"/>
            <a:ext cx="432190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505200" y="3657600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E866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622074" y="3810000"/>
            <a:ext cx="164592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09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497285"/>
            <a:ext cx="544204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76348" y="5005252"/>
          <a:ext cx="2772833" cy="381000"/>
        </p:xfrm>
        <a:graphic>
          <a:graphicData uri="http://schemas.openxmlformats.org/presentationml/2006/ole">
            <p:oleObj spid="_x0000_s380932" name="Equation" r:id="rId5" imgW="1663560" imgH="22860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90600" y="2438400"/>
            <a:ext cx="2252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E866, PRL 99, 082301 </a:t>
            </a:r>
          </a:p>
          <a:p>
            <a:r>
              <a:rPr lang="en-US" dirty="0" smtClean="0"/>
              <a:t>(2007)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058" name="Text Box 2"/>
          <p:cNvSpPr txBox="1">
            <a:spLocks noChangeArrowheads="1"/>
          </p:cNvSpPr>
          <p:nvPr/>
        </p:nvSpPr>
        <p:spPr bwMode="auto">
          <a:xfrm>
            <a:off x="533400" y="1752600"/>
            <a:ext cx="8305800" cy="3631763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  <a:effectLst/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000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Transversity</a:t>
            </a:r>
            <a:r>
              <a:rPr lang="en-US" sz="20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pdf</a:t>
            </a:r>
            <a:r>
              <a:rPr lang="en-US" sz="20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:  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0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Correlates </a:t>
            </a:r>
            <a:r>
              <a:rPr lang="en-US" sz="2000" i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proton transverse spin </a:t>
            </a:r>
            <a:r>
              <a:rPr lang="en-US" sz="20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000" i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quark </a:t>
            </a:r>
            <a:r>
              <a:rPr lang="en-US" sz="2000" i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transverse spin</a:t>
            </a:r>
            <a:endParaRPr lang="en-US" sz="2000" i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0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Sivers </a:t>
            </a:r>
            <a:r>
              <a:rPr lang="en-US" sz="2000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pdf</a:t>
            </a:r>
            <a:r>
              <a:rPr lang="en-US" sz="20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:   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0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Correlates </a:t>
            </a:r>
            <a:r>
              <a:rPr lang="en-US" sz="2000" i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proton transverse spin</a:t>
            </a:r>
            <a:r>
              <a:rPr lang="en-US" sz="20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000" i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quark transverse momentum</a:t>
            </a:r>
          </a:p>
          <a:p>
            <a:pPr algn="l" eaLnBrk="1" hangingPunct="1">
              <a:spcBef>
                <a:spcPct val="50000"/>
              </a:spcBef>
            </a:pPr>
            <a:endParaRPr lang="en-US" sz="20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en-US" sz="20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Boer-</a:t>
            </a:r>
            <a:r>
              <a:rPr lang="en-US" sz="2000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Mulders</a:t>
            </a:r>
            <a:r>
              <a:rPr lang="en-US" sz="20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pdf</a:t>
            </a:r>
            <a:r>
              <a:rPr lang="en-US" sz="20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:   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0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Correlates </a:t>
            </a:r>
            <a:r>
              <a:rPr lang="en-US" sz="2000" i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quark transverse spin </a:t>
            </a:r>
            <a:r>
              <a:rPr lang="en-US" sz="20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000" i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quark transverse momentum</a:t>
            </a:r>
          </a:p>
        </p:txBody>
      </p:sp>
      <p:sp>
        <p:nvSpPr>
          <p:cNvPr id="1453071" name="Rectangle 15"/>
          <p:cNvSpPr>
            <a:spLocks noGrp="1" noChangeArrowheads="1"/>
          </p:cNvSpPr>
          <p:nvPr>
            <p:ph type="title" sz="quarter"/>
          </p:nvPr>
        </p:nvSpPr>
        <p:spPr>
          <a:xfrm>
            <a:off x="347663" y="152400"/>
            <a:ext cx="8678862" cy="914400"/>
          </a:xfrm>
          <a:noFill/>
          <a:ln/>
        </p:spPr>
        <p:txBody>
          <a:bodyPr>
            <a:noAutofit/>
          </a:bodyPr>
          <a:lstStyle/>
          <a:p>
            <a:r>
              <a:rPr lang="en-US" sz="4000" dirty="0" smtClean="0"/>
              <a:t>Single-spin asymmetries and </a:t>
            </a:r>
            <a:br>
              <a:rPr lang="en-US" sz="4000" dirty="0" smtClean="0"/>
            </a:br>
            <a:r>
              <a:rPr lang="en-US" sz="4000" dirty="0" smtClean="0"/>
              <a:t>the proton as a QCD “laboratory”</a:t>
            </a:r>
            <a:endParaRPr lang="en-US" sz="4000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Stony Brook, February 28, 2011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E729D-4A9E-497C-A7DB-296958F94F75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13" name="Text Box 34"/>
          <p:cNvSpPr txBox="1">
            <a:spLocks noChangeArrowheads="1"/>
          </p:cNvSpPr>
          <p:nvPr/>
        </p:nvSpPr>
        <p:spPr bwMode="auto">
          <a:xfrm>
            <a:off x="2362200" y="2590800"/>
            <a:ext cx="3048000" cy="52322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i="1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-S</a:t>
            </a:r>
            <a:r>
              <a:rPr lang="en-US" sz="2800" i="1" baseline="-250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smtClean="0">
                <a:latin typeface="Times New Roman" pitchFamily="18" charset="0"/>
                <a:cs typeface="Times New Roman" pitchFamily="18" charset="0"/>
              </a:rPr>
              <a:t>coupling??</a:t>
            </a: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34"/>
          <p:cNvSpPr txBox="1">
            <a:spLocks noChangeArrowheads="1"/>
          </p:cNvSpPr>
          <p:nvPr/>
        </p:nvSpPr>
        <p:spPr bwMode="auto">
          <a:xfrm>
            <a:off x="2362200" y="3972580"/>
            <a:ext cx="3048000" cy="52322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i="1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i="1" baseline="-25000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coupling??</a:t>
            </a:r>
          </a:p>
        </p:txBody>
      </p:sp>
      <p:sp>
        <p:nvSpPr>
          <p:cNvPr id="15" name="Text Box 34"/>
          <p:cNvSpPr txBox="1">
            <a:spLocks noChangeArrowheads="1"/>
          </p:cNvSpPr>
          <p:nvPr/>
        </p:nvSpPr>
        <p:spPr bwMode="auto">
          <a:xfrm>
            <a:off x="2362200" y="5334000"/>
            <a:ext cx="3048000" cy="52322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i="1" baseline="-250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i="1" baseline="-25000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coupling??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to the longer-term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Autofit/>
          </a:bodyPr>
          <a:lstStyle/>
          <a:p>
            <a:r>
              <a:rPr lang="en-US" sz="2200" dirty="0" smtClean="0"/>
              <a:t>Discussions ongoing regarding future of RHIC past ~2016, as well as possibility of Electron-Ion Collider at RHIC or </a:t>
            </a:r>
            <a:r>
              <a:rPr lang="en-US" sz="2200" dirty="0" err="1" smtClean="0"/>
              <a:t>JLab</a:t>
            </a:r>
            <a:r>
              <a:rPr lang="en-US" sz="2200" dirty="0" smtClean="0"/>
              <a:t> after ~2020</a:t>
            </a:r>
          </a:p>
          <a:p>
            <a:r>
              <a:rPr lang="en-US" sz="2200" dirty="0" smtClean="0"/>
              <a:t>Next-generation high-energy (clean </a:t>
            </a:r>
            <a:r>
              <a:rPr lang="en-US" sz="2200" dirty="0" err="1" smtClean="0"/>
              <a:t>partonic</a:t>
            </a:r>
            <a:r>
              <a:rPr lang="en-US" sz="2200" dirty="0" smtClean="0"/>
              <a:t> interpretation) DIS facility essential in order to efficiently fulfill the promise/prospects of quantitative QCD over the upcoming decades</a:t>
            </a:r>
          </a:p>
          <a:p>
            <a:r>
              <a:rPr lang="en-US" sz="2200" dirty="0" smtClean="0"/>
              <a:t>Given you can never learn everything about colored matter with a colorless probe(!), continued high-energy </a:t>
            </a:r>
            <a:r>
              <a:rPr lang="en-US" sz="2200" dirty="0" err="1" smtClean="0"/>
              <a:t>hadronic</a:t>
            </a:r>
            <a:r>
              <a:rPr lang="en-US" sz="2200" dirty="0" smtClean="0"/>
              <a:t> collisions for study of QCD also a key component</a:t>
            </a:r>
          </a:p>
          <a:p>
            <a:r>
              <a:rPr lang="en-US" sz="2200" dirty="0" smtClean="0"/>
              <a:t>Electron-Ion Collider capable of colliding electrons with polarized protons and (</a:t>
            </a:r>
            <a:r>
              <a:rPr lang="en-US" sz="2200" dirty="0" err="1" smtClean="0"/>
              <a:t>unpolarized</a:t>
            </a:r>
            <a:r>
              <a:rPr lang="en-US" sz="2200" dirty="0" smtClean="0"/>
              <a:t>) heavy ions, especially at RHIC, maintaining </a:t>
            </a:r>
            <a:r>
              <a:rPr lang="en-US" sz="2200" dirty="0" err="1" smtClean="0"/>
              <a:t>p+p</a:t>
            </a:r>
            <a:r>
              <a:rPr lang="en-US" sz="2200" dirty="0" smtClean="0"/>
              <a:t> and A+A capabilities </a:t>
            </a:r>
            <a:r>
              <a:rPr lang="en-US" sz="2200" dirty="0" smtClean="0">
                <a:sym typeface="Wingdings" pitchFamily="2" charset="2"/>
              </a:rPr>
              <a:t></a:t>
            </a:r>
            <a:r>
              <a:rPr lang="en-US" sz="2200" dirty="0" smtClean="0"/>
              <a:t> extremely powerful and flexible facility with rich physics program . . .</a:t>
            </a: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Stony Brook, February 28,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outlook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We still have a ways to go from the quarks and gluons of QCD to full descriptions of the protons and nuclei of the world around us!</a:t>
            </a:r>
          </a:p>
          <a:p>
            <a:r>
              <a:rPr lang="en-US" dirty="0" smtClean="0"/>
              <a:t>The proton as the simplest QCD bound state provides a QCD “laboratory” analogous to the atom’s role in the development of QED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Stony Brook, February 28, 2011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9" name="Text Box 34"/>
          <p:cNvSpPr txBox="1">
            <a:spLocks noChangeArrowheads="1"/>
          </p:cNvSpPr>
          <p:nvPr/>
        </p:nvSpPr>
        <p:spPr bwMode="auto">
          <a:xfrm>
            <a:off x="685800" y="4748016"/>
            <a:ext cx="7756525" cy="138499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After an initial “discovery and development” period lasting ~30 years, we’re now taking the first steps into an exciting new era of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quantitative QCD!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Afterword: </a:t>
            </a:r>
            <a:br>
              <a:rPr lang="en-US" dirty="0" smtClean="0"/>
            </a:br>
            <a:r>
              <a:rPr lang="en-US" dirty="0" smtClean="0"/>
              <a:t>QCD “versus” nucleon structure?</a:t>
            </a:r>
            <a:br>
              <a:rPr lang="en-US" dirty="0" smtClean="0"/>
            </a:br>
            <a:r>
              <a:rPr lang="en-US" dirty="0" smtClean="0"/>
              <a:t>A personal perspective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Stony Brook, February 28,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Stony Brook, February 28,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33046" y="1869831"/>
            <a:ext cx="779412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We shall not cease from exploration </a:t>
            </a:r>
            <a:br>
              <a:rPr lang="en-US" sz="4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And the end of all our exploring </a:t>
            </a:r>
            <a:br>
              <a:rPr lang="en-US" sz="4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Will be to arrive where we started </a:t>
            </a:r>
            <a:br>
              <a:rPr lang="en-US" sz="4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And know the place for the first time.</a:t>
            </a:r>
          </a:p>
          <a:p>
            <a:endParaRPr lang="en-US" sz="4000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					T.S. Eliot</a:t>
            </a:r>
            <a:endParaRPr lang="en-US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Stony Brook, February 28,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N_image_spi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89" b="427"/>
          <a:stretch>
            <a:fillRect/>
          </a:stretch>
        </p:blipFill>
        <p:spPr bwMode="auto">
          <a:xfrm rot="19353502">
            <a:off x="748393" y="4345714"/>
            <a:ext cx="1477933" cy="196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sz="3400" dirty="0" smtClean="0"/>
              <a:t>Unanswered and emerging questions in nucleon structure and the formation of hadrons</a:t>
            </a:r>
            <a:endParaRPr lang="en-US" sz="3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  <a:noFill/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What is the 3D spatial structure of the nucleon?</a:t>
            </a:r>
          </a:p>
          <a:p>
            <a:r>
              <a:rPr lang="en-US" dirty="0" smtClean="0"/>
              <a:t>What is the nature of the spin of the nucleon (Spin puzzle continues!)  </a:t>
            </a:r>
          </a:p>
          <a:p>
            <a:pPr lvl="1"/>
            <a:r>
              <a:rPr lang="en-US" dirty="0" smtClean="0"/>
              <a:t>Does orbital angular momentum contribute?</a:t>
            </a:r>
          </a:p>
          <a:p>
            <a:r>
              <a:rPr lang="en-US" dirty="0" smtClean="0"/>
              <a:t>What spin-momentum correlations exist within hadrons and in the process of </a:t>
            </a:r>
            <a:r>
              <a:rPr lang="en-US" dirty="0" err="1" smtClean="0"/>
              <a:t>hadronization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is the role of color interactions in different processes?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Stony Brook, February 28, 2011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b="23685"/>
          <a:stretch>
            <a:fillRect/>
          </a:stretch>
        </p:blipFill>
        <p:spPr bwMode="auto">
          <a:xfrm>
            <a:off x="0" y="1465263"/>
            <a:ext cx="44132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3124200" y="3598863"/>
            <a:ext cx="1066800" cy="4302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100">
                <a:solidFill>
                  <a:schemeClr val="tx1"/>
                </a:solidFill>
              </a:rPr>
              <a:t>valence quarks/gluons</a:t>
            </a:r>
          </a:p>
        </p:txBody>
      </p:sp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1524000" y="3608388"/>
            <a:ext cx="1371600" cy="4302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100">
                <a:solidFill>
                  <a:schemeClr val="tx1"/>
                </a:solidFill>
              </a:rPr>
              <a:t>non-pert. sea quarks/gluons</a:t>
            </a:r>
          </a:p>
        </p:txBody>
      </p:sp>
      <p:sp>
        <p:nvSpPr>
          <p:cNvPr id="9" name="TextBox 17"/>
          <p:cNvSpPr txBox="1">
            <a:spLocks noChangeArrowheads="1"/>
          </p:cNvSpPr>
          <p:nvPr/>
        </p:nvSpPr>
        <p:spPr bwMode="auto">
          <a:xfrm>
            <a:off x="228600" y="3598863"/>
            <a:ext cx="1066800" cy="4302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100">
                <a:solidFill>
                  <a:schemeClr val="tx1"/>
                </a:solidFill>
              </a:rPr>
              <a:t>radiative gluons/sea</a:t>
            </a:r>
          </a:p>
        </p:txBody>
      </p:sp>
      <p:sp>
        <p:nvSpPr>
          <p:cNvPr id="10" name="TextBox 19"/>
          <p:cNvSpPr txBox="1">
            <a:spLocks noChangeArrowheads="1"/>
          </p:cNvSpPr>
          <p:nvPr/>
        </p:nvSpPr>
        <p:spPr bwMode="auto">
          <a:xfrm>
            <a:off x="0" y="1465263"/>
            <a:ext cx="914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i="1">
                <a:solidFill>
                  <a:srgbClr val="147806"/>
                </a:solidFill>
              </a:rPr>
              <a:t>[Weiss 09]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Studying QCD at RHIC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An accelerator-based program, but not at the energy (or intensity) frontier.  More closely analogous to many areas of condensed matter research—create a system and study its properties!</a:t>
            </a:r>
          </a:p>
          <a:p>
            <a:r>
              <a:rPr lang="en-US" dirty="0" smtClean="0"/>
              <a:t>What systems are we studying?  </a:t>
            </a:r>
          </a:p>
          <a:p>
            <a:pPr lvl="1"/>
            <a:r>
              <a:rPr lang="en-US" dirty="0" smtClean="0"/>
              <a:t>“Simple” QCD bound states—the proton is the simplest stable bound state in QCD (and conveniently, nature has already created it for us!)</a:t>
            </a:r>
          </a:p>
          <a:p>
            <a:pPr lvl="1"/>
            <a:r>
              <a:rPr lang="en-US" dirty="0" smtClean="0"/>
              <a:t>Collections of QCD bound states (nuclei, also available out of the box!)</a:t>
            </a:r>
          </a:p>
          <a:p>
            <a:pPr lvl="1"/>
            <a:r>
              <a:rPr lang="en-US" dirty="0" smtClean="0"/>
              <a:t>QCD </a:t>
            </a:r>
            <a:r>
              <a:rPr lang="en-US" dirty="0" err="1" smtClean="0"/>
              <a:t>deconfined</a:t>
            </a:r>
            <a:r>
              <a:rPr lang="en-US" dirty="0" smtClean="0"/>
              <a:t>! (QGP, some assembly required!)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Stony Brook, February 28,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1269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4563" y="3124201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0526" y="3124200"/>
            <a:ext cx="7429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3124200"/>
            <a:ext cx="114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126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26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1000"/>
                                        <p:tgtEl>
                                          <p:spTgt spid="126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QCD: Nuclei/Hadrons </a:t>
            </a:r>
            <a:r>
              <a:rPr lang="en-US" dirty="0" smtClean="0">
                <a:sym typeface="Wingdings" pitchFamily="2" charset="2"/>
              </a:rPr>
              <a:t>        </a:t>
            </a:r>
            <a:r>
              <a:rPr lang="en-US" dirty="0" err="1" smtClean="0">
                <a:sym typeface="Wingdings" pitchFamily="2" charset="2"/>
              </a:rPr>
              <a:t>P</a:t>
            </a:r>
            <a:r>
              <a:rPr lang="en-US" dirty="0" err="1" smtClean="0"/>
              <a:t>artons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Quantum </a:t>
            </a:r>
            <a:r>
              <a:rPr lang="en-US" dirty="0" err="1" smtClean="0"/>
              <a:t>chromodynamics</a:t>
            </a:r>
            <a:r>
              <a:rPr lang="en-US" dirty="0" smtClean="0"/>
              <a:t> an elegant and by now well-established field theory 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sz="3100" dirty="0" smtClean="0">
                <a:sym typeface="Wingdings" pitchFamily="2" charset="2"/>
              </a:rPr>
              <a:t>But </a:t>
            </a:r>
            <a:r>
              <a:rPr lang="en-US" sz="3100" dirty="0" err="1" smtClean="0">
                <a:sym typeface="Wingdings" pitchFamily="2" charset="2"/>
              </a:rPr>
              <a:t>d.o.f</a:t>
            </a:r>
            <a:r>
              <a:rPr lang="en-US" sz="3100" dirty="0" smtClean="0">
                <a:sym typeface="Wingdings" pitchFamily="2" charset="2"/>
              </a:rPr>
              <a:t>. in QCD are quarks and gluons, never observed in the lab!</a:t>
            </a:r>
          </a:p>
          <a:p>
            <a:pPr lvl="1"/>
            <a:endParaRPr lang="en-US" sz="3100" dirty="0" smtClean="0"/>
          </a:p>
          <a:p>
            <a:r>
              <a:rPr lang="en-US" dirty="0" smtClean="0"/>
              <a:t>How are (colorless) hadrons/nuclei comprised of (colored) </a:t>
            </a:r>
            <a:r>
              <a:rPr lang="en-US" dirty="0" err="1" smtClean="0"/>
              <a:t>partons</a:t>
            </a:r>
            <a:r>
              <a:rPr lang="en-US" dirty="0" smtClean="0"/>
              <a:t>, </a:t>
            </a:r>
            <a:r>
              <a:rPr lang="en-US" i="1" dirty="0" smtClean="0"/>
              <a:t>but</a:t>
            </a:r>
            <a:r>
              <a:rPr lang="en-US" dirty="0" smtClean="0"/>
              <a:t> </a:t>
            </a:r>
            <a:r>
              <a:rPr lang="en-US" i="1" dirty="0" smtClean="0"/>
              <a:t>also—what are the ways in which </a:t>
            </a:r>
            <a:r>
              <a:rPr lang="en-US" i="1" dirty="0" err="1" smtClean="0"/>
              <a:t>partons</a:t>
            </a:r>
            <a:r>
              <a:rPr lang="en-US" i="1" dirty="0" smtClean="0"/>
              <a:t> can turn into hadrons/nuclei</a:t>
            </a:r>
            <a:r>
              <a:rPr lang="en-US" dirty="0" smtClean="0"/>
              <a:t>?  </a:t>
            </a:r>
          </a:p>
          <a:p>
            <a:pPr lvl="1"/>
            <a:r>
              <a:rPr lang="en-US" dirty="0" err="1" smtClean="0"/>
              <a:t>Hadronization</a:t>
            </a:r>
            <a:r>
              <a:rPr lang="en-US" dirty="0" smtClean="0"/>
              <a:t> via fragmentation, “freeze-out,” recombination (</a:t>
            </a:r>
            <a:r>
              <a:rPr lang="en-US" dirty="0" err="1" smtClean="0"/>
              <a:t>quasiparticles</a:t>
            </a:r>
            <a:r>
              <a:rPr lang="en-US" dirty="0" smtClean="0"/>
              <a:t> in medium?), . . .?</a:t>
            </a:r>
          </a:p>
          <a:p>
            <a:pPr lvl="1"/>
            <a:r>
              <a:rPr lang="en-US" dirty="0" smtClean="0"/>
              <a:t>Gluons vs. quarks?</a:t>
            </a:r>
          </a:p>
          <a:p>
            <a:pPr lvl="1"/>
            <a:r>
              <a:rPr lang="en-US" dirty="0" smtClean="0"/>
              <a:t>In vacuum vs. cold nuclear matter vs. hot + dense matter?</a:t>
            </a:r>
          </a:p>
          <a:p>
            <a:pPr lvl="1"/>
            <a:r>
              <a:rPr lang="en-US" dirty="0" smtClean="0"/>
              <a:t>Spin-momentum correlations in </a:t>
            </a:r>
            <a:r>
              <a:rPr lang="en-US" dirty="0" err="1" smtClean="0"/>
              <a:t>hadronization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…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Stony Brook, February 28,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" name="Left-Right Arrow 5"/>
          <p:cNvSpPr/>
          <p:nvPr/>
        </p:nvSpPr>
        <p:spPr>
          <a:xfrm>
            <a:off x="5600178" y="469726"/>
            <a:ext cx="914400" cy="228600"/>
          </a:xfrm>
          <a:prstGeom prst="left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38200" y="2555319"/>
            <a:ext cx="7315200" cy="2092881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Understand more complex QCD systems within </a:t>
            </a:r>
          </a:p>
          <a:p>
            <a:pPr algn="ctr"/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the context of simpler ones </a:t>
            </a:r>
          </a:p>
          <a:p>
            <a:pPr algn="ctr">
              <a:buFont typeface="Wingdings" pitchFamily="2" charset="2"/>
              <a:buChar char="à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RHIC was designed from the start as a single facility capable of A+A,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d+A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and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p+p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collisions </a:t>
            </a:r>
          </a:p>
          <a:p>
            <a:pPr algn="ctr"/>
            <a:r>
              <a:rPr lang="en-US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at the same center-of-mass energy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Stony Brook, February 28,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B2E64-6934-4094-B5FB-09B89F258EDB}" type="slidenum">
              <a:rPr lang="en-US"/>
              <a:pPr/>
              <a:t>5</a:t>
            </a:fld>
            <a:endParaRPr lang="en-US"/>
          </a:p>
        </p:txBody>
      </p:sp>
      <p:sp>
        <p:nvSpPr>
          <p:cNvPr id="134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Nucleon </a:t>
            </a:r>
            <a:r>
              <a:rPr lang="en-US" dirty="0" smtClean="0"/>
              <a:t>structure</a:t>
            </a:r>
            <a:r>
              <a:rPr lang="en-US" dirty="0"/>
              <a:t>:  The </a:t>
            </a:r>
            <a:r>
              <a:rPr lang="en-US" dirty="0" smtClean="0"/>
              <a:t>early </a:t>
            </a:r>
            <a:r>
              <a:rPr lang="en-US" dirty="0"/>
              <a:t>y</a:t>
            </a:r>
            <a:r>
              <a:rPr lang="en-US" dirty="0" smtClean="0"/>
              <a:t>ears</a:t>
            </a:r>
            <a:endParaRPr lang="en-US" dirty="0"/>
          </a:p>
        </p:txBody>
      </p:sp>
      <p:sp>
        <p:nvSpPr>
          <p:cNvPr id="1344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43000"/>
            <a:ext cx="5791200" cy="49530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1933:  </a:t>
            </a:r>
            <a:r>
              <a:rPr lang="en-US" sz="2800" dirty="0" err="1"/>
              <a:t>Estermann</a:t>
            </a:r>
            <a:r>
              <a:rPr lang="en-US" sz="2800" dirty="0"/>
              <a:t> and Stern measure the proton’s anomalous magnetic moment </a:t>
            </a:r>
            <a:r>
              <a:rPr lang="en-US" sz="2800" dirty="0">
                <a:sym typeface="Wingdings" pitchFamily="2" charset="2"/>
              </a:rPr>
              <a:t> </a:t>
            </a:r>
            <a:r>
              <a:rPr lang="en-US" sz="2800" dirty="0"/>
              <a:t>indicates proton not a </a:t>
            </a:r>
            <a:r>
              <a:rPr lang="en-US" sz="2800" dirty="0" err="1"/>
              <a:t>pointlike</a:t>
            </a:r>
            <a:r>
              <a:rPr lang="en-US" sz="2800" dirty="0"/>
              <a:t> particle!</a:t>
            </a:r>
          </a:p>
          <a:p>
            <a:r>
              <a:rPr lang="en-US" sz="2800" dirty="0" smtClean="0"/>
              <a:t>1960s</a:t>
            </a:r>
            <a:r>
              <a:rPr lang="en-US" sz="2800" dirty="0"/>
              <a:t>: Quark structure of the </a:t>
            </a:r>
            <a:r>
              <a:rPr lang="en-US" sz="2800" dirty="0" smtClean="0"/>
              <a:t>nucleon</a:t>
            </a:r>
          </a:p>
          <a:p>
            <a:pPr lvl="1"/>
            <a:r>
              <a:rPr lang="en-US" sz="2400" dirty="0" smtClean="0"/>
              <a:t>SLAC inelastic electron-nucleon scattering experiments by Friedman, Kendall, Taylor </a:t>
            </a:r>
            <a:r>
              <a:rPr lang="en-US" sz="2400" dirty="0" smtClean="0">
                <a:sym typeface="Wingdings" pitchFamily="2" charset="2"/>
              </a:rPr>
              <a:t> Nobel Prize</a:t>
            </a:r>
          </a:p>
          <a:p>
            <a:pPr lvl="1"/>
            <a:r>
              <a:rPr lang="en-US" sz="2400" dirty="0" smtClean="0"/>
              <a:t>Theoretical development by Gell-Mann </a:t>
            </a:r>
            <a:r>
              <a:rPr lang="en-US" sz="2400" dirty="0" smtClean="0">
                <a:sym typeface="Wingdings" pitchFamily="2" charset="2"/>
              </a:rPr>
              <a:t> Nobel Prize</a:t>
            </a:r>
            <a:endParaRPr lang="en-US" sz="2800" dirty="0" smtClean="0"/>
          </a:p>
          <a:p>
            <a:r>
              <a:rPr lang="en-US" sz="2800" dirty="0" smtClean="0"/>
              <a:t>1970s: Formulation of QCD . . .</a:t>
            </a:r>
          </a:p>
        </p:txBody>
      </p:sp>
      <p:graphicFrame>
        <p:nvGraphicFramePr>
          <p:cNvPr id="134451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6248400" y="2081213"/>
          <a:ext cx="2319338" cy="2293937"/>
        </p:xfrm>
        <a:graphic>
          <a:graphicData uri="http://schemas.openxmlformats.org/presentationml/2006/ole">
            <p:oleObj spid="_x0000_s65538" name="Bitmap Image" r:id="rId4" imgW="3571852" imgH="3533981" progId="PBrush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Unpolarized</a:t>
            </a:r>
            <a:r>
              <a:rPr lang="en-US" dirty="0" smtClean="0"/>
              <a:t> collisions also relevant to study TMD’s . . . And vice versa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 attempts have been made to extract the </a:t>
            </a:r>
            <a:r>
              <a:rPr lang="en-US" dirty="0" err="1" smtClean="0"/>
              <a:t>k</a:t>
            </a:r>
            <a:r>
              <a:rPr lang="en-US" baseline="-18000" dirty="0" err="1" smtClean="0"/>
              <a:t>T</a:t>
            </a:r>
            <a:r>
              <a:rPr lang="en-US" dirty="0" err="1" smtClean="0"/>
              <a:t>-unintegrated</a:t>
            </a:r>
            <a:r>
              <a:rPr lang="en-US" dirty="0" smtClean="0"/>
              <a:t> </a:t>
            </a:r>
            <a:r>
              <a:rPr lang="en-US" dirty="0" err="1" smtClean="0"/>
              <a:t>unpolarized</a:t>
            </a:r>
            <a:r>
              <a:rPr lang="en-US" dirty="0" smtClean="0"/>
              <a:t> gluon distribution from </a:t>
            </a:r>
            <a:r>
              <a:rPr lang="en-US" dirty="0" err="1" smtClean="0"/>
              <a:t>quarkonium</a:t>
            </a:r>
            <a:r>
              <a:rPr lang="en-US" dirty="0" smtClean="0"/>
              <a:t> </a:t>
            </a:r>
            <a:r>
              <a:rPr lang="en-US" dirty="0" err="1" smtClean="0"/>
              <a:t>p</a:t>
            </a:r>
            <a:r>
              <a:rPr lang="en-US" baseline="-18000" dirty="0" err="1" smtClean="0"/>
              <a:t>T</a:t>
            </a:r>
            <a:r>
              <a:rPr lang="en-US" dirty="0" smtClean="0"/>
              <a:t> spectra (</a:t>
            </a:r>
            <a:r>
              <a:rPr lang="en-US" dirty="0" err="1" smtClean="0"/>
              <a:t>hadronic</a:t>
            </a:r>
            <a:r>
              <a:rPr lang="en-US" dirty="0" smtClean="0"/>
              <a:t> fixed target and </a:t>
            </a:r>
            <a:r>
              <a:rPr lang="en-US" dirty="0" err="1" smtClean="0"/>
              <a:t>TeVatron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PHENIX J/Psi cross sections ready and waiting to be used for this</a:t>
            </a:r>
            <a:endParaRPr lang="en-US" dirty="0" smtClean="0"/>
          </a:p>
          <a:p>
            <a:pPr lvl="1"/>
            <a:r>
              <a:rPr lang="en-US" dirty="0" smtClean="0"/>
              <a:t>Driving interest has been </a:t>
            </a:r>
            <a:r>
              <a:rPr lang="en-US" dirty="0" err="1" smtClean="0"/>
              <a:t>gg</a:t>
            </a:r>
            <a:r>
              <a:rPr lang="en-US" dirty="0" err="1" smtClean="0">
                <a:sym typeface="Wingdings" pitchFamily="2" charset="2"/>
              </a:rPr>
              <a:t>Higgs</a:t>
            </a:r>
            <a:r>
              <a:rPr lang="en-US" dirty="0" smtClean="0">
                <a:sym typeface="Wingdings" pitchFamily="2" charset="2"/>
              </a:rPr>
              <a:t> at LHC!</a:t>
            </a:r>
          </a:p>
        </p:txBody>
      </p:sp>
      <p:sp>
        <p:nvSpPr>
          <p:cNvPr id="4" name="Rectangle 3"/>
          <p:cNvSpPr/>
          <p:nvPr/>
        </p:nvSpPr>
        <p:spPr>
          <a:xfrm>
            <a:off x="1295400" y="2209800"/>
            <a:ext cx="6324600" cy="1384995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Recall: Two-scale world where TMD’s are relevant—effect of soft scales on hard processes in QCD.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Stony Brook, February 28,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Stony Brook, February 28, 2011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5486400"/>
            <a:ext cx="33886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CC"/>
                </a:solidFill>
              </a:rPr>
              <a:t>HERMES Sivers</a:t>
            </a:r>
          </a:p>
          <a:p>
            <a:r>
              <a:rPr lang="en-US" b="1" dirty="0" err="1" smtClean="0">
                <a:solidFill>
                  <a:srgbClr val="FFFFCC"/>
                </a:solidFill>
              </a:rPr>
              <a:t>Phys.Rev.Lett</a:t>
            </a:r>
            <a:r>
              <a:rPr lang="en-US" b="1" dirty="0" smtClean="0">
                <a:solidFill>
                  <a:srgbClr val="FFFFCC"/>
                </a:solidFill>
              </a:rPr>
              <a:t>. 103 (2009) 152002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endParaRPr lang="en-US" dirty="0">
              <a:solidFill>
                <a:srgbClr val="FFFFCC"/>
              </a:solidFill>
            </a:endParaRPr>
          </a:p>
        </p:txBody>
      </p:sp>
      <p:pic>
        <p:nvPicPr>
          <p:cNvPr id="3829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685800"/>
            <a:ext cx="321945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29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57200"/>
            <a:ext cx="300990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715000" y="5105400"/>
            <a:ext cx="30065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CC"/>
                </a:solidFill>
              </a:rPr>
              <a:t>HERMES </a:t>
            </a:r>
            <a:r>
              <a:rPr lang="en-US" b="1" dirty="0" err="1" smtClean="0">
                <a:solidFill>
                  <a:srgbClr val="FFFFCC"/>
                </a:solidFill>
              </a:rPr>
              <a:t>transversity</a:t>
            </a:r>
            <a:r>
              <a:rPr lang="en-US" b="1" dirty="0" smtClean="0">
                <a:solidFill>
                  <a:srgbClr val="FFFFCC"/>
                </a:solidFill>
              </a:rPr>
              <a:t> x Collins</a:t>
            </a:r>
          </a:p>
          <a:p>
            <a:r>
              <a:rPr lang="en-US" b="1" dirty="0" err="1" smtClean="0">
                <a:solidFill>
                  <a:srgbClr val="FFFFCC"/>
                </a:solidFill>
              </a:rPr>
              <a:t>Phys.Lett</a:t>
            </a:r>
            <a:r>
              <a:rPr lang="en-US" b="1" dirty="0" smtClean="0">
                <a:solidFill>
                  <a:srgbClr val="FFFFCC"/>
                </a:solidFill>
              </a:rPr>
              <a:t>. B693 (2010) 11-16</a:t>
            </a:r>
            <a:endParaRPr lang="en-US" dirty="0">
              <a:solidFill>
                <a:srgbClr val="FF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Drell</a:t>
            </a:r>
            <a:r>
              <a:rPr lang="en-US" dirty="0" smtClean="0"/>
              <a:t>-Yan complementary to DIS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Stony Brook, February 28,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3174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179" y="1371600"/>
            <a:ext cx="8243821" cy="5135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Stony Brook, February 28,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179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379" y="186100"/>
            <a:ext cx="8527821" cy="6367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Other explanations of cos2</a:t>
            </a:r>
            <a:r>
              <a:rPr lang="en-US" sz="3400" dirty="0" smtClean="0">
                <a:latin typeface="Symbol" pitchFamily="18" charset="2"/>
              </a:rPr>
              <a:t>f</a:t>
            </a:r>
            <a:r>
              <a:rPr lang="en-US" sz="3400" dirty="0" smtClean="0"/>
              <a:t> dependence:</a:t>
            </a:r>
            <a:br>
              <a:rPr lang="en-US" sz="3400" dirty="0" smtClean="0"/>
            </a:br>
            <a:r>
              <a:rPr lang="en-US" sz="3400" dirty="0" smtClean="0"/>
              <a:t>Higher-twist effects in </a:t>
            </a:r>
            <a:r>
              <a:rPr lang="en-US" sz="3400" dirty="0" err="1" smtClean="0"/>
              <a:t>pion</a:t>
            </a:r>
            <a:r>
              <a:rPr lang="en-US" sz="3400" dirty="0" smtClean="0"/>
              <a:t> not large enough</a:t>
            </a:r>
            <a:endParaRPr lang="en-US" sz="3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Stony Brook, February 28,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193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24000"/>
            <a:ext cx="7162800" cy="4897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Stony Brook, February 28,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194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19306"/>
            <a:ext cx="7131521" cy="493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400" dirty="0" smtClean="0"/>
              <a:t>Other explanations of cos2</a:t>
            </a:r>
            <a:r>
              <a:rPr lang="en-US" sz="3400" dirty="0" smtClean="0">
                <a:latin typeface="Symbol" pitchFamily="18" charset="2"/>
              </a:rPr>
              <a:t>f</a:t>
            </a:r>
            <a:r>
              <a:rPr lang="en-US" sz="3400" dirty="0" smtClean="0"/>
              <a:t> dependence:</a:t>
            </a:r>
            <a:br>
              <a:rPr lang="en-US" sz="3400" dirty="0" smtClean="0"/>
            </a:br>
            <a:r>
              <a:rPr lang="en-US" sz="3400" dirty="0" smtClean="0"/>
              <a:t>QCD vacuum effect would be for valence and sea</a:t>
            </a:r>
            <a:endParaRPr lang="en-US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Boer-</a:t>
            </a:r>
            <a:r>
              <a:rPr lang="en-US" dirty="0" err="1" smtClean="0"/>
              <a:t>Mulders</a:t>
            </a:r>
            <a:r>
              <a:rPr lang="en-US" dirty="0" smtClean="0"/>
              <a:t> fits to NA10 data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Stony Brook, February 28,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196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5914" y="1524000"/>
            <a:ext cx="7249886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Azimuthal</a:t>
            </a:r>
            <a:r>
              <a:rPr lang="en-US" dirty="0" smtClean="0"/>
              <a:t> dependence of </a:t>
            </a:r>
            <a:r>
              <a:rPr lang="en-US" dirty="0" err="1" smtClean="0"/>
              <a:t>Drell</a:t>
            </a:r>
            <a:r>
              <a:rPr lang="en-US" dirty="0" smtClean="0"/>
              <a:t>-Yan cross section in terms of TMDs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Stony Brook, February 28,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600201"/>
            <a:ext cx="5334000" cy="1447800"/>
          </a:xfrm>
        </p:spPr>
        <p:txBody>
          <a:bodyPr/>
          <a:lstStyle/>
          <a:p>
            <a:r>
              <a:rPr lang="en-US" dirty="0" smtClean="0"/>
              <a:t>Arnold, Metz, Schlegel, PRD79, 034005 (2009)</a:t>
            </a:r>
            <a:endParaRPr lang="en-US" dirty="0"/>
          </a:p>
        </p:txBody>
      </p:sp>
      <p:pic>
        <p:nvPicPr>
          <p:cNvPr id="318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859" y="3209437"/>
            <a:ext cx="7978541" cy="242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Stony Brook, February 28, 2011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2488" y="642938"/>
            <a:ext cx="743902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5366" t="8333" r="5854" b="30000"/>
          <a:stretch>
            <a:fillRect/>
          </a:stretch>
        </p:blipFill>
        <p:spPr bwMode="auto">
          <a:xfrm>
            <a:off x="7068018" y="358225"/>
            <a:ext cx="1618782" cy="169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405473" y="762000"/>
            <a:ext cx="16049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tx2"/>
                </a:solidFill>
              </a:rPr>
              <a:t>SPHNX??</a:t>
            </a:r>
            <a:endParaRPr lang="en-US" sz="3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Improved forward detection 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45720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 smtClean="0"/>
              <a:t>Many of the striking effects related to </a:t>
            </a:r>
            <a:r>
              <a:rPr lang="en-US" sz="2600" dirty="0" err="1" smtClean="0"/>
              <a:t>parton</a:t>
            </a:r>
            <a:r>
              <a:rPr lang="en-US" sz="2600" dirty="0" smtClean="0"/>
              <a:t> dynamics in the proton have been observed at forward </a:t>
            </a:r>
            <a:r>
              <a:rPr lang="en-US" sz="2600" dirty="0" err="1" smtClean="0"/>
              <a:t>rapidities</a:t>
            </a:r>
            <a:r>
              <a:rPr lang="en-US" sz="2600" dirty="0" smtClean="0">
                <a:sym typeface="Wingdings" pitchFamily="2" charset="2"/>
              </a:rPr>
              <a:t> </a:t>
            </a:r>
            <a:r>
              <a:rPr lang="en-US" sz="2600" dirty="0" smtClean="0"/>
              <a:t>Large-acceptance forward spectrometer </a:t>
            </a:r>
          </a:p>
          <a:p>
            <a:r>
              <a:rPr lang="en-US" sz="2600" dirty="0" smtClean="0"/>
              <a:t>Full jet reconstruction capabilities </a:t>
            </a:r>
            <a:r>
              <a:rPr lang="en-US" sz="2600" dirty="0" smtClean="0">
                <a:sym typeface="Wingdings" pitchFamily="2" charset="2"/>
              </a:rPr>
              <a:t> </a:t>
            </a:r>
            <a:r>
              <a:rPr lang="en-US" sz="2600" dirty="0" smtClean="0"/>
              <a:t>allow separation of effects</a:t>
            </a:r>
          </a:p>
          <a:p>
            <a:r>
              <a:rPr lang="en-US" sz="2600" dirty="0" smtClean="0"/>
              <a:t>PID </a:t>
            </a:r>
            <a:r>
              <a:rPr lang="en-US" sz="2600" dirty="0" smtClean="0">
                <a:sym typeface="Wingdings" pitchFamily="2" charset="2"/>
              </a:rPr>
              <a:t> Study surprising species dependences (e.g. </a:t>
            </a:r>
            <a:r>
              <a:rPr lang="en-US" sz="2600" dirty="0" err="1" smtClean="0">
                <a:sym typeface="Wingdings" pitchFamily="2" charset="2"/>
              </a:rPr>
              <a:t>kaons</a:t>
            </a:r>
            <a:r>
              <a:rPr lang="en-US" sz="2600" dirty="0" smtClean="0">
                <a:sym typeface="Wingdings" pitchFamily="2" charset="2"/>
              </a:rPr>
              <a:t>, antiprotons)</a:t>
            </a:r>
          </a:p>
          <a:p>
            <a:r>
              <a:rPr lang="en-US" sz="2600" dirty="0" smtClean="0">
                <a:sym typeface="Wingdings" pitchFamily="2" charset="2"/>
              </a:rPr>
              <a:t>Tracking and </a:t>
            </a:r>
            <a:r>
              <a:rPr lang="en-US" sz="2600" dirty="0" err="1" smtClean="0">
                <a:sym typeface="Wingdings" pitchFamily="2" charset="2"/>
              </a:rPr>
              <a:t>EMCal</a:t>
            </a:r>
            <a:r>
              <a:rPr lang="en-US" sz="2600" dirty="0" smtClean="0">
                <a:sym typeface="Wingdings" pitchFamily="2" charset="2"/>
              </a:rPr>
              <a:t>  </a:t>
            </a:r>
            <a:r>
              <a:rPr lang="en-US" sz="2600" dirty="0" err="1" smtClean="0">
                <a:sym typeface="Wingdings" pitchFamily="2" charset="2"/>
              </a:rPr>
              <a:t>Drell</a:t>
            </a:r>
            <a:r>
              <a:rPr lang="en-US" sz="2600" dirty="0" smtClean="0">
                <a:sym typeface="Wingdings" pitchFamily="2" charset="2"/>
              </a:rPr>
              <a:t>-Yan measurements</a:t>
            </a:r>
          </a:p>
          <a:p>
            <a:r>
              <a:rPr lang="en-US" sz="2600" dirty="0" smtClean="0"/>
              <a:t>Design single detector for </a:t>
            </a:r>
            <a:r>
              <a:rPr lang="en-US" sz="2600" dirty="0" err="1" smtClean="0"/>
              <a:t>hadronic</a:t>
            </a:r>
            <a:r>
              <a:rPr lang="en-US" sz="2600" dirty="0" smtClean="0"/>
              <a:t> collisions and DIS?  Optimal strategy to get the most physics out of the facility still to be worked out.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Stony Brook, February 28,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4942-7CEE-491C-9F3A-ADE7BC2C4973}" type="slidenum">
              <a:rPr lang="en-US" smtClean="0"/>
              <a:pPr/>
              <a:t>59</a:t>
            </a:fld>
            <a:endParaRPr lang="en-US" dirty="0"/>
          </a:p>
        </p:txBody>
      </p:sp>
      <p:pic>
        <p:nvPicPr>
          <p:cNvPr id="20387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1448" y="2133600"/>
            <a:ext cx="4282551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Stony Brook, February 28, 2011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83DC6-BCAF-4E8A-864F-F7F3B9F4BE96}" type="slidenum">
              <a:rPr lang="en-US"/>
              <a:pPr/>
              <a:t>6</a:t>
            </a:fld>
            <a:endParaRPr lang="en-US"/>
          </a:p>
        </p:txBody>
      </p:sp>
      <p:sp>
        <p:nvSpPr>
          <p:cNvPr id="1167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Deep-inelastic lepton-nucleon scattering</a:t>
            </a:r>
            <a:r>
              <a:rPr lang="en-US" sz="4000" dirty="0"/>
              <a:t>: </a:t>
            </a:r>
            <a:br>
              <a:rPr lang="en-US" sz="4000" dirty="0"/>
            </a:br>
            <a:r>
              <a:rPr lang="en-US" sz="4000" dirty="0"/>
              <a:t>A </a:t>
            </a:r>
            <a:r>
              <a:rPr lang="en-US" sz="4000" dirty="0" smtClean="0"/>
              <a:t>tool </a:t>
            </a:r>
            <a:r>
              <a:rPr lang="en-US" sz="4000" dirty="0"/>
              <a:t>of the </a:t>
            </a:r>
            <a:r>
              <a:rPr lang="en-US" sz="4000" dirty="0" smtClean="0"/>
              <a:t>trade</a:t>
            </a:r>
            <a:endParaRPr lang="en-US" sz="4000" dirty="0"/>
          </a:p>
        </p:txBody>
      </p:sp>
      <p:sp>
        <p:nvSpPr>
          <p:cNvPr id="1167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733800"/>
            <a:ext cx="8686800" cy="2819400"/>
          </a:xfrm>
        </p:spPr>
        <p:txBody>
          <a:bodyPr/>
          <a:lstStyle/>
          <a:p>
            <a:r>
              <a:rPr lang="en-US" sz="2800"/>
              <a:t>Probe nucleon with an electron or muon beam</a:t>
            </a:r>
          </a:p>
          <a:p>
            <a:r>
              <a:rPr lang="en-US" sz="2800"/>
              <a:t>Interacts electromagnetically with (charged) quarks and antiquarks</a:t>
            </a:r>
          </a:p>
          <a:p>
            <a:r>
              <a:rPr lang="en-US" sz="2800"/>
              <a:t>“Clean” process theoretically—quantum electrodynamics well understood and easy to calculate!</a:t>
            </a:r>
          </a:p>
        </p:txBody>
      </p:sp>
      <p:pic>
        <p:nvPicPr>
          <p:cNvPr id="1167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399736"/>
            <a:ext cx="31480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000" dirty="0" smtClean="0">
                <a:ea typeface="MS PGothic" pitchFamily="34" charset="-128"/>
              </a:rPr>
              <a:t>Forward spectrometer as conceived for </a:t>
            </a:r>
            <a:r>
              <a:rPr lang="en-US" sz="3000" dirty="0" err="1" smtClean="0">
                <a:ea typeface="MS PGothic" pitchFamily="34" charset="-128"/>
              </a:rPr>
              <a:t>hadronic</a:t>
            </a:r>
            <a:r>
              <a:rPr lang="en-US" sz="3000" dirty="0" smtClean="0">
                <a:ea typeface="MS PGothic" pitchFamily="34" charset="-128"/>
              </a:rPr>
              <a:t>/nuclear collisions similar to that in </a:t>
            </a:r>
            <a:r>
              <a:rPr lang="en-US" sz="3000" dirty="0" err="1" smtClean="0">
                <a:ea typeface="MS PGothic" pitchFamily="34" charset="-128"/>
              </a:rPr>
              <a:t>e+p</a:t>
            </a:r>
            <a:r>
              <a:rPr lang="en-US" sz="3000" dirty="0" smtClean="0">
                <a:ea typeface="MS PGothic" pitchFamily="34" charset="-128"/>
              </a:rPr>
              <a:t>/</a:t>
            </a:r>
            <a:r>
              <a:rPr lang="en-US" sz="3000" dirty="0" err="1" smtClean="0">
                <a:ea typeface="MS PGothic" pitchFamily="34" charset="-128"/>
              </a:rPr>
              <a:t>e+A</a:t>
            </a:r>
            <a:r>
              <a:rPr lang="en-US" sz="3000" dirty="0" smtClean="0">
                <a:ea typeface="MS PGothic" pitchFamily="34" charset="-128"/>
              </a:rPr>
              <a:t>-optimized concept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C. Aidala, Stony Brook, February 28, 2011</a:t>
            </a: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EE272-41A3-4674-820F-0A75D3A458D6}" type="slidenum">
              <a:rPr lang="en-US" altLang="ja-JP"/>
              <a:pPr>
                <a:defRPr/>
              </a:pPr>
              <a:t>60</a:t>
            </a:fld>
            <a:endParaRPr lang="en-US" altLang="ja-JP"/>
          </a:p>
        </p:txBody>
      </p:sp>
      <p:pic>
        <p:nvPicPr>
          <p:cNvPr id="18438" name="Picture 7" descr="eic-det-v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317393"/>
            <a:ext cx="6629399" cy="371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8" descr="eic-det-v4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5912" y="1826340"/>
            <a:ext cx="2914562" cy="126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00224" y="5199440"/>
            <a:ext cx="7543552" cy="13234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glow rad="101600">
              <a:schemeClr val="bg1">
                <a:lumMod val="85000"/>
                <a:alpha val="75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-108" charset="0"/>
                <a:ea typeface="MS PGothic" pitchFamily="34" charset="-128"/>
              </a:rPr>
              <a:t>high acceptance -5 &lt; </a:t>
            </a: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ea typeface="MS PGothic" pitchFamily="34" charset="-128"/>
              </a:rPr>
              <a:t>h</a:t>
            </a: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-108" charset="0"/>
                <a:ea typeface="MS PGothic" pitchFamily="34" charset="-128"/>
              </a:rPr>
              <a:t> &lt; 5 central detector</a:t>
            </a:r>
          </a:p>
          <a:p>
            <a:pPr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-108" charset="0"/>
                <a:ea typeface="MS PGothic" pitchFamily="34" charset="-128"/>
              </a:rPr>
              <a:t>good PID and vertex resolution</a:t>
            </a:r>
          </a:p>
          <a:p>
            <a:pPr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-108" charset="0"/>
                <a:ea typeface="MS PGothic" pitchFamily="34" charset="-128"/>
              </a:rPr>
              <a:t>tracking and calorimeter coverage the same </a:t>
            </a: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-108" charset="0"/>
                <a:ea typeface="MS PGothic" pitchFamily="34" charset="-128"/>
                <a:sym typeface="Wingdings" pitchFamily="2" charset="2"/>
              </a:rPr>
              <a:t> good momentum resolution</a:t>
            </a:r>
          </a:p>
          <a:p>
            <a:pPr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-108" charset="0"/>
                <a:ea typeface="MS PGothic" pitchFamily="34" charset="-128"/>
                <a:sym typeface="Wingdings" pitchFamily="2" charset="2"/>
              </a:rPr>
              <a:t>low material density  minimal multiple scattering and bremsstrahlung</a:t>
            </a:r>
          </a:p>
          <a:p>
            <a:pPr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-108" charset="0"/>
                <a:ea typeface="MS PGothic" pitchFamily="34" charset="-128"/>
                <a:sym typeface="Wingdings" pitchFamily="2" charset="2"/>
              </a:rPr>
              <a:t>forward electron and proton dipole spectrometers </a:t>
            </a:r>
            <a:endParaRPr lang="en-US" sz="16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-108" charset="0"/>
              <a:ea typeface="MS PGothic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4362" y="1295400"/>
            <a:ext cx="220503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-108" charset="0"/>
                <a:ea typeface="MS PGothic" pitchFamily="34" charset="-128"/>
              </a:rPr>
              <a:t>Forward / Backward</a:t>
            </a:r>
          </a:p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-108" charset="0"/>
                <a:ea typeface="MS PGothic" pitchFamily="34" charset="-128"/>
              </a:rPr>
              <a:t>Spectrometers:</a:t>
            </a:r>
          </a:p>
        </p:txBody>
      </p:sp>
      <p:sp>
        <p:nvSpPr>
          <p:cNvPr id="12" name="Oval 11"/>
          <p:cNvSpPr/>
          <p:nvPr/>
        </p:nvSpPr>
        <p:spPr>
          <a:xfrm>
            <a:off x="3048000" y="1828800"/>
            <a:ext cx="1828800" cy="2057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Drell</a:t>
            </a:r>
            <a:r>
              <a:rPr lang="en-US" dirty="0" smtClean="0"/>
              <a:t>-Yan transverse SSA predictions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Stony Brook, February 28,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4484" y="1311909"/>
            <a:ext cx="6464116" cy="493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141216" y="3429000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</a:t>
            </a:r>
            <a:r>
              <a:rPr lang="en-US" baseline="-25000" dirty="0" err="1" smtClean="0"/>
              <a:t>F</a:t>
            </a:r>
            <a:endParaRPr lang="en-US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7189216" y="3440668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</a:t>
            </a:r>
            <a:r>
              <a:rPr lang="en-US" baseline="-25000" dirty="0" err="1" smtClean="0"/>
              <a:t>F</a:t>
            </a:r>
            <a:endParaRPr lang="en-US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4238894" y="5864320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7316390" y="5867400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Example: </a:t>
            </a:r>
            <a:br>
              <a:rPr lang="en-US" sz="4000" dirty="0" smtClean="0"/>
            </a:br>
            <a:r>
              <a:rPr lang="en-US" sz="4000" dirty="0" smtClean="0"/>
              <a:t>Flavor separation of TMDs using He</a:t>
            </a:r>
            <a:r>
              <a:rPr lang="en-US" sz="4000" baseline="30000" dirty="0" smtClean="0"/>
              <a:t>3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267200"/>
            <a:ext cx="8686800" cy="18288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With polarized He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 as well as proton beams at RHIC, new handles on flavor separation of various transverse spin observables possible</a:t>
            </a:r>
          </a:p>
          <a:p>
            <a:pPr lvl="1"/>
            <a:r>
              <a:rPr lang="en-US" sz="2600" dirty="0" smtClean="0"/>
              <a:t>What will the status of the (non-)valence quark puzzle be by then??</a:t>
            </a:r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Stony Brook, February 28,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4942-7CEE-491C-9F3A-ADE7BC2C4973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20398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447800"/>
            <a:ext cx="683158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515600" y="1981200"/>
            <a:ext cx="12747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FFCC"/>
                </a:solidFill>
              </a:rPr>
              <a:t>Zhongbo </a:t>
            </a:r>
          </a:p>
          <a:p>
            <a:r>
              <a:rPr lang="en-US" sz="2200" dirty="0" smtClean="0">
                <a:solidFill>
                  <a:srgbClr val="FFFFCC"/>
                </a:solidFill>
              </a:rPr>
              <a:t>Kang</a:t>
            </a:r>
            <a:endParaRPr lang="en-US" sz="2200" dirty="0">
              <a:solidFill>
                <a:srgbClr val="FFFF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Stony Brook, February 28, 2011</a:t>
            </a:r>
            <a:endParaRPr lang="en-US"/>
          </a:p>
        </p:txBody>
      </p:sp>
      <p:sp>
        <p:nvSpPr>
          <p:cNvPr id="3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66289-FFFA-4C90-B390-A17EF9BC1669}" type="slidenum">
              <a:rPr lang="en-US"/>
              <a:pPr/>
              <a:t>7</a:t>
            </a:fld>
            <a:endParaRPr lang="en-US"/>
          </a:p>
        </p:txBody>
      </p:sp>
      <p:sp>
        <p:nvSpPr>
          <p:cNvPr id="12390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6096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Parton distribution functions inside a nucleon: </a:t>
            </a:r>
            <a:br>
              <a:rPr lang="en-US" sz="3600" dirty="0" smtClean="0"/>
            </a:br>
            <a:r>
              <a:rPr lang="en-US" sz="3600" dirty="0" smtClean="0"/>
              <a:t>The language we’ve developed (so far!)</a:t>
            </a:r>
            <a:endParaRPr lang="en-US" sz="3600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8600" y="1828800"/>
            <a:ext cx="8686800" cy="4343400"/>
            <a:chOff x="144" y="1728"/>
            <a:chExt cx="5472" cy="1541"/>
          </a:xfrm>
        </p:grpSpPr>
        <p:pic>
          <p:nvPicPr>
            <p:cNvPr id="1239044" name="Picture 4" descr="proton_structure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4" y="1728"/>
              <a:ext cx="2688" cy="1541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239045" name="Picture 5" descr="proton_structure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28" y="1728"/>
              <a:ext cx="2688" cy="1536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1239046" name="Text Box 6"/>
          <p:cNvSpPr txBox="1">
            <a:spLocks noChangeArrowheads="1"/>
          </p:cNvSpPr>
          <p:nvPr/>
        </p:nvSpPr>
        <p:spPr bwMode="auto">
          <a:xfrm>
            <a:off x="1360488" y="6140450"/>
            <a:ext cx="49879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9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Halzen</a:t>
            </a:r>
            <a:r>
              <a:rPr lang="en-US" sz="19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and Martin, “Quarks and Leptons”, p. 201</a:t>
            </a:r>
          </a:p>
        </p:txBody>
      </p:sp>
      <p:sp>
        <p:nvSpPr>
          <p:cNvPr id="1239047" name="Text Box 7"/>
          <p:cNvSpPr txBox="1">
            <a:spLocks noChangeArrowheads="1"/>
          </p:cNvSpPr>
          <p:nvPr/>
        </p:nvSpPr>
        <p:spPr bwMode="auto">
          <a:xfrm>
            <a:off x="3276600" y="3551238"/>
            <a:ext cx="9144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x</a:t>
            </a:r>
            <a:r>
              <a:rPr lang="en-US" sz="2000" baseline="-14000">
                <a:solidFill>
                  <a:schemeClr val="tx1"/>
                </a:solidFill>
              </a:rPr>
              <a:t>Bjorken</a:t>
            </a:r>
          </a:p>
        </p:txBody>
      </p:sp>
      <p:sp>
        <p:nvSpPr>
          <p:cNvPr id="1239048" name="Text Box 8"/>
          <p:cNvSpPr txBox="1">
            <a:spLocks noChangeArrowheads="1"/>
          </p:cNvSpPr>
          <p:nvPr/>
        </p:nvSpPr>
        <p:spPr bwMode="auto">
          <a:xfrm>
            <a:off x="3352800" y="5776913"/>
            <a:ext cx="9144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x</a:t>
            </a:r>
            <a:r>
              <a:rPr lang="en-US" sz="2000" baseline="-14000">
                <a:solidFill>
                  <a:schemeClr val="tx1"/>
                </a:solidFill>
              </a:rPr>
              <a:t>Bjorken</a:t>
            </a:r>
          </a:p>
        </p:txBody>
      </p:sp>
      <p:sp>
        <p:nvSpPr>
          <p:cNvPr id="1239049" name="Text Box 9"/>
          <p:cNvSpPr txBox="1">
            <a:spLocks noChangeArrowheads="1"/>
          </p:cNvSpPr>
          <p:nvPr/>
        </p:nvSpPr>
        <p:spPr bwMode="auto">
          <a:xfrm>
            <a:off x="4038600" y="3505200"/>
            <a:ext cx="3048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1</a:t>
            </a:r>
            <a:endParaRPr lang="en-US" sz="1800" baseline="-14000">
              <a:solidFill>
                <a:schemeClr val="tx1"/>
              </a:solidFill>
            </a:endParaRPr>
          </a:p>
        </p:txBody>
      </p:sp>
      <p:sp>
        <p:nvSpPr>
          <p:cNvPr id="1239050" name="Text Box 10"/>
          <p:cNvSpPr txBox="1">
            <a:spLocks noChangeArrowheads="1"/>
          </p:cNvSpPr>
          <p:nvPr/>
        </p:nvSpPr>
        <p:spPr bwMode="auto">
          <a:xfrm>
            <a:off x="7696200" y="5562600"/>
            <a:ext cx="9144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x</a:t>
            </a:r>
            <a:r>
              <a:rPr lang="en-US" sz="2000" baseline="-14000">
                <a:solidFill>
                  <a:schemeClr val="tx1"/>
                </a:solidFill>
              </a:rPr>
              <a:t>Bjorken</a:t>
            </a:r>
          </a:p>
        </p:txBody>
      </p:sp>
      <p:sp>
        <p:nvSpPr>
          <p:cNvPr id="1239051" name="Text Box 11"/>
          <p:cNvSpPr txBox="1">
            <a:spLocks noChangeArrowheads="1"/>
          </p:cNvSpPr>
          <p:nvPr/>
        </p:nvSpPr>
        <p:spPr bwMode="auto">
          <a:xfrm>
            <a:off x="4191000" y="5715000"/>
            <a:ext cx="3048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1</a:t>
            </a:r>
            <a:endParaRPr lang="en-US" sz="1800" baseline="-14000">
              <a:solidFill>
                <a:schemeClr val="tx1"/>
              </a:solidFill>
            </a:endParaRPr>
          </a:p>
        </p:txBody>
      </p:sp>
      <p:sp>
        <p:nvSpPr>
          <p:cNvPr id="1239052" name="Text Box 12"/>
          <p:cNvSpPr txBox="1">
            <a:spLocks noChangeArrowheads="1"/>
          </p:cNvSpPr>
          <p:nvPr/>
        </p:nvSpPr>
        <p:spPr bwMode="auto">
          <a:xfrm>
            <a:off x="8534400" y="5410200"/>
            <a:ext cx="3048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1</a:t>
            </a:r>
            <a:endParaRPr lang="en-US" sz="1800" baseline="-14000">
              <a:solidFill>
                <a:schemeClr val="tx1"/>
              </a:solidFill>
            </a:endParaRPr>
          </a:p>
        </p:txBody>
      </p:sp>
      <p:sp>
        <p:nvSpPr>
          <p:cNvPr id="1239053" name="Text Box 13"/>
          <p:cNvSpPr txBox="1">
            <a:spLocks noChangeArrowheads="1"/>
          </p:cNvSpPr>
          <p:nvPr/>
        </p:nvSpPr>
        <p:spPr bwMode="auto">
          <a:xfrm>
            <a:off x="2971800" y="5715000"/>
            <a:ext cx="4572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1/3</a:t>
            </a:r>
            <a:endParaRPr lang="en-US" sz="1400" baseline="-14000">
              <a:solidFill>
                <a:schemeClr val="tx1"/>
              </a:solidFill>
            </a:endParaRPr>
          </a:p>
        </p:txBody>
      </p:sp>
      <p:sp>
        <p:nvSpPr>
          <p:cNvPr id="1239054" name="Text Box 14"/>
          <p:cNvSpPr txBox="1">
            <a:spLocks noChangeArrowheads="1"/>
          </p:cNvSpPr>
          <p:nvPr/>
        </p:nvSpPr>
        <p:spPr bwMode="auto">
          <a:xfrm>
            <a:off x="7467600" y="5410200"/>
            <a:ext cx="4572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1/3</a:t>
            </a:r>
            <a:endParaRPr lang="en-US" sz="1400" baseline="-14000">
              <a:solidFill>
                <a:schemeClr val="tx1"/>
              </a:solidFill>
            </a:endParaRPr>
          </a:p>
        </p:txBody>
      </p:sp>
      <p:sp>
        <p:nvSpPr>
          <p:cNvPr id="1239055" name="Text Box 15"/>
          <p:cNvSpPr txBox="1">
            <a:spLocks noChangeArrowheads="1"/>
          </p:cNvSpPr>
          <p:nvPr/>
        </p:nvSpPr>
        <p:spPr bwMode="auto">
          <a:xfrm>
            <a:off x="7800975" y="3581400"/>
            <a:ext cx="9144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</a:rPr>
              <a:t>x</a:t>
            </a:r>
            <a:r>
              <a:rPr lang="en-US" sz="2000" baseline="-14000" dirty="0" err="1">
                <a:solidFill>
                  <a:schemeClr val="tx1"/>
                </a:solidFill>
              </a:rPr>
              <a:t>Bjorken</a:t>
            </a:r>
            <a:endParaRPr lang="en-US" sz="2000" baseline="-14000" dirty="0">
              <a:solidFill>
                <a:schemeClr val="tx1"/>
              </a:solidFill>
            </a:endParaRPr>
          </a:p>
        </p:txBody>
      </p:sp>
      <p:sp>
        <p:nvSpPr>
          <p:cNvPr id="1239056" name="Text Box 16"/>
          <p:cNvSpPr txBox="1">
            <a:spLocks noChangeArrowheads="1"/>
          </p:cNvSpPr>
          <p:nvPr/>
        </p:nvSpPr>
        <p:spPr bwMode="auto">
          <a:xfrm>
            <a:off x="7543800" y="3429000"/>
            <a:ext cx="4572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1/3</a:t>
            </a:r>
            <a:endParaRPr lang="en-US" sz="1400" baseline="-14000">
              <a:solidFill>
                <a:schemeClr val="tx1"/>
              </a:solidFill>
            </a:endParaRPr>
          </a:p>
        </p:txBody>
      </p:sp>
      <p:sp>
        <p:nvSpPr>
          <p:cNvPr id="1239057" name="Text Box 17"/>
          <p:cNvSpPr txBox="1">
            <a:spLocks noChangeArrowheads="1"/>
          </p:cNvSpPr>
          <p:nvPr/>
        </p:nvSpPr>
        <p:spPr bwMode="auto">
          <a:xfrm>
            <a:off x="8534400" y="3429000"/>
            <a:ext cx="3048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1</a:t>
            </a:r>
            <a:endParaRPr lang="en-US" sz="1800" baseline="-14000">
              <a:solidFill>
                <a:schemeClr val="tx1"/>
              </a:solidFill>
            </a:endParaRPr>
          </a:p>
        </p:txBody>
      </p:sp>
      <p:sp>
        <p:nvSpPr>
          <p:cNvPr id="1239058" name="Text Box 18"/>
          <p:cNvSpPr txBox="1">
            <a:spLocks noChangeArrowheads="1"/>
          </p:cNvSpPr>
          <p:nvPr/>
        </p:nvSpPr>
        <p:spPr bwMode="auto">
          <a:xfrm>
            <a:off x="7972425" y="4329113"/>
            <a:ext cx="8509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Valence</a:t>
            </a:r>
          </a:p>
        </p:txBody>
      </p:sp>
      <p:sp>
        <p:nvSpPr>
          <p:cNvPr id="1239059" name="Text Box 19"/>
          <p:cNvSpPr txBox="1">
            <a:spLocks noChangeArrowheads="1"/>
          </p:cNvSpPr>
          <p:nvPr/>
        </p:nvSpPr>
        <p:spPr bwMode="auto">
          <a:xfrm>
            <a:off x="7289800" y="3854450"/>
            <a:ext cx="477838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Sea</a:t>
            </a:r>
          </a:p>
        </p:txBody>
      </p:sp>
      <p:sp>
        <p:nvSpPr>
          <p:cNvPr id="1239060" name="Rectangle 20"/>
          <p:cNvSpPr>
            <a:spLocks noChangeArrowheads="1"/>
          </p:cNvSpPr>
          <p:nvPr/>
        </p:nvSpPr>
        <p:spPr bwMode="auto">
          <a:xfrm>
            <a:off x="7696200" y="39624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061" name="Text Box 21"/>
          <p:cNvSpPr txBox="1">
            <a:spLocks noChangeArrowheads="1"/>
          </p:cNvSpPr>
          <p:nvPr/>
        </p:nvSpPr>
        <p:spPr bwMode="auto">
          <a:xfrm>
            <a:off x="276225" y="2400300"/>
            <a:ext cx="16192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A point particle</a:t>
            </a:r>
          </a:p>
        </p:txBody>
      </p:sp>
      <p:sp>
        <p:nvSpPr>
          <p:cNvPr id="1239062" name="Text Box 22"/>
          <p:cNvSpPr txBox="1">
            <a:spLocks noChangeArrowheads="1"/>
          </p:cNvSpPr>
          <p:nvPr/>
        </p:nvSpPr>
        <p:spPr bwMode="auto">
          <a:xfrm>
            <a:off x="260350" y="4176713"/>
            <a:ext cx="17208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3 valence quarks</a:t>
            </a:r>
          </a:p>
        </p:txBody>
      </p:sp>
      <p:sp>
        <p:nvSpPr>
          <p:cNvPr id="1239063" name="Text Box 23"/>
          <p:cNvSpPr txBox="1">
            <a:spLocks noChangeArrowheads="1"/>
          </p:cNvSpPr>
          <p:nvPr/>
        </p:nvSpPr>
        <p:spPr bwMode="auto">
          <a:xfrm>
            <a:off x="4660900" y="2009775"/>
            <a:ext cx="23495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3 bound valence quarks</a:t>
            </a:r>
          </a:p>
        </p:txBody>
      </p:sp>
      <p:sp>
        <p:nvSpPr>
          <p:cNvPr id="1239065" name="Text Box 25"/>
          <p:cNvSpPr txBox="1">
            <a:spLocks noChangeArrowheads="1"/>
          </p:cNvSpPr>
          <p:nvPr/>
        </p:nvSpPr>
        <p:spPr bwMode="auto">
          <a:xfrm>
            <a:off x="6205538" y="5535613"/>
            <a:ext cx="731837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Small x</a:t>
            </a:r>
          </a:p>
        </p:txBody>
      </p:sp>
      <p:sp>
        <p:nvSpPr>
          <p:cNvPr id="1239066" name="Text Box 26"/>
          <p:cNvSpPr txBox="1">
            <a:spLocks noChangeArrowheads="1"/>
          </p:cNvSpPr>
          <p:nvPr/>
        </p:nvSpPr>
        <p:spPr bwMode="auto">
          <a:xfrm>
            <a:off x="787400" y="1066800"/>
            <a:ext cx="721922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srgbClr val="FFFFCC"/>
                </a:solidFill>
              </a:rPr>
              <a:t>What momentum fraction would the scattering particle carry </a:t>
            </a:r>
          </a:p>
          <a:p>
            <a:r>
              <a:rPr lang="en-US" sz="2200" dirty="0">
                <a:solidFill>
                  <a:srgbClr val="FFFFCC"/>
                </a:solidFill>
              </a:rPr>
              <a:t>if the proton were made of …</a:t>
            </a:r>
          </a:p>
        </p:txBody>
      </p:sp>
      <p:sp>
        <p:nvSpPr>
          <p:cNvPr id="1239068" name="Rectangle 28"/>
          <p:cNvSpPr>
            <a:spLocks noChangeArrowheads="1"/>
          </p:cNvSpPr>
          <p:nvPr/>
        </p:nvSpPr>
        <p:spPr bwMode="auto">
          <a:xfrm>
            <a:off x="7216775" y="4267200"/>
            <a:ext cx="457200" cy="1096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876800" y="3795932"/>
            <a:ext cx="990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9064" name="Text Box 24"/>
          <p:cNvSpPr txBox="1">
            <a:spLocks noChangeArrowheads="1"/>
          </p:cNvSpPr>
          <p:nvPr/>
        </p:nvSpPr>
        <p:spPr bwMode="auto">
          <a:xfrm>
            <a:off x="4670645" y="3575447"/>
            <a:ext cx="2970237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700" dirty="0">
                <a:solidFill>
                  <a:schemeClr val="tx1"/>
                </a:solidFill>
              </a:rPr>
              <a:t>3 bound valence quarks </a:t>
            </a:r>
            <a:r>
              <a:rPr lang="en-US" sz="1700" dirty="0" smtClean="0"/>
              <a:t>+ some</a:t>
            </a:r>
            <a:endParaRPr lang="en-US" sz="1700" dirty="0">
              <a:solidFill>
                <a:schemeClr val="tx1"/>
              </a:solidFill>
            </a:endParaRPr>
          </a:p>
          <a:p>
            <a:r>
              <a:rPr lang="en-US" sz="1700" dirty="0" smtClean="0"/>
              <a:t>low-momentum</a:t>
            </a:r>
            <a:r>
              <a:rPr lang="en-US" sz="1700" dirty="0" smtClean="0">
                <a:solidFill>
                  <a:schemeClr val="tx1"/>
                </a:solidFill>
              </a:rPr>
              <a:t> </a:t>
            </a:r>
            <a:r>
              <a:rPr lang="en-US" sz="1700" dirty="0">
                <a:solidFill>
                  <a:schemeClr val="tx1"/>
                </a:solidFill>
              </a:rPr>
              <a:t>sea quarks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Stony Brook, February 28, 2011</a:t>
            </a: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9401-88CB-4FF5-A584-67545E3FC2E8}" type="slidenum">
              <a:rPr lang="en-US"/>
              <a:pPr/>
              <a:t>8</a:t>
            </a:fld>
            <a:endParaRPr lang="en-US"/>
          </a:p>
        </p:txBody>
      </p:sp>
      <p:sp>
        <p:nvSpPr>
          <p:cNvPr id="1169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Decades of DIS </a:t>
            </a:r>
            <a:r>
              <a:rPr lang="en-US" sz="3400" dirty="0" smtClean="0"/>
              <a:t>data</a:t>
            </a:r>
            <a:r>
              <a:rPr lang="en-US" sz="3400" dirty="0"/>
              <a:t>: What </a:t>
            </a:r>
            <a:r>
              <a:rPr lang="en-US" sz="3400" dirty="0" smtClean="0"/>
              <a:t>have we </a:t>
            </a:r>
            <a:r>
              <a:rPr lang="en-US" sz="3400" dirty="0"/>
              <a:t>l</a:t>
            </a:r>
            <a:r>
              <a:rPr lang="en-US" sz="3400" dirty="0" smtClean="0"/>
              <a:t>earned</a:t>
            </a:r>
            <a:r>
              <a:rPr lang="en-US" sz="3400" dirty="0"/>
              <a:t>?</a:t>
            </a:r>
          </a:p>
        </p:txBody>
      </p:sp>
      <p:sp>
        <p:nvSpPr>
          <p:cNvPr id="1169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752600"/>
            <a:ext cx="4267200" cy="4495800"/>
          </a:xfrm>
        </p:spPr>
        <p:txBody>
          <a:bodyPr/>
          <a:lstStyle/>
          <a:p>
            <a:r>
              <a:rPr lang="en-US" sz="2800"/>
              <a:t>Wealth of data largely thanks to proton-electron collider, HERA, in Hamburg, which shut down in July 2007</a:t>
            </a:r>
          </a:p>
          <a:p>
            <a:r>
              <a:rPr lang="en-US" sz="2800"/>
              <a:t>Rich structure at low </a:t>
            </a:r>
            <a:r>
              <a:rPr lang="en-US" sz="2800" i="1"/>
              <a:t>x</a:t>
            </a:r>
          </a:p>
          <a:p>
            <a:r>
              <a:rPr lang="en-US" sz="2800"/>
              <a:t>Half proton’s linear momentum carried by gluons!</a:t>
            </a:r>
          </a:p>
        </p:txBody>
      </p:sp>
      <p:sp>
        <p:nvSpPr>
          <p:cNvPr id="1169413" name="Text Box 5"/>
          <p:cNvSpPr txBox="1">
            <a:spLocks noChangeArrowheads="1"/>
          </p:cNvSpPr>
          <p:nvPr/>
        </p:nvSpPr>
        <p:spPr bwMode="auto">
          <a:xfrm>
            <a:off x="5529263" y="5562600"/>
            <a:ext cx="28003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>
                <a:solidFill>
                  <a:srgbClr val="FFFFCC"/>
                </a:solidFill>
              </a:rPr>
              <a:t>PRD67, 012007 (2003)</a:t>
            </a:r>
          </a:p>
        </p:txBody>
      </p:sp>
      <p:pic>
        <p:nvPicPr>
          <p:cNvPr id="1169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1066800"/>
            <a:ext cx="3903662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6941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0288" y="990600"/>
            <a:ext cx="3998912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69416" name="Oval 8"/>
          <p:cNvSpPr>
            <a:spLocks noChangeArrowheads="1"/>
          </p:cNvSpPr>
          <p:nvPr/>
        </p:nvSpPr>
        <p:spPr bwMode="auto">
          <a:xfrm>
            <a:off x="5410200" y="1143000"/>
            <a:ext cx="1752600" cy="2209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69417" name="Object 9"/>
          <p:cNvGraphicFramePr>
            <a:graphicFrameLocks noChangeAspect="1"/>
          </p:cNvGraphicFramePr>
          <p:nvPr>
            <p:ph sz="half" idx="2"/>
          </p:nvPr>
        </p:nvGraphicFramePr>
        <p:xfrm>
          <a:off x="33338" y="960438"/>
          <a:ext cx="4767262" cy="673100"/>
        </p:xfrm>
        <a:graphic>
          <a:graphicData uri="http://schemas.openxmlformats.org/presentationml/2006/ole">
            <p:oleObj spid="_x0000_s67586" name="Equation" r:id="rId6" imgW="3606480" imgH="50796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69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169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169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69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9416" grpId="0" animBg="1"/>
      <p:bldP spid="116941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Stony Brook, February 28, 2011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9CE15-428D-4DCB-836F-0B824C66AD5D}" type="slidenum">
              <a:rPr lang="en-US"/>
              <a:pPr/>
              <a:t>9</a:t>
            </a:fld>
            <a:endParaRPr lang="en-US"/>
          </a:p>
        </p:txBody>
      </p:sp>
      <p:sp>
        <p:nvSpPr>
          <p:cNvPr id="1173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And a </a:t>
            </a:r>
            <a:r>
              <a:rPr lang="en-US" sz="4000" dirty="0" smtClean="0"/>
              <a:t>(relatively</a:t>
            </a:r>
            <a:r>
              <a:rPr lang="en-US" sz="4000" dirty="0"/>
              <a:t>) </a:t>
            </a:r>
            <a:r>
              <a:rPr lang="en-US" sz="4000" dirty="0" smtClean="0"/>
              <a:t>recent </a:t>
            </a:r>
            <a:r>
              <a:rPr lang="en-US" sz="4000" dirty="0"/>
              <a:t>s</a:t>
            </a:r>
            <a:r>
              <a:rPr lang="en-US" sz="4000" dirty="0" smtClean="0"/>
              <a:t>urprise </a:t>
            </a:r>
            <a:r>
              <a:rPr lang="en-US" sz="4000" dirty="0"/>
              <a:t>f</a:t>
            </a:r>
            <a:r>
              <a:rPr lang="en-US" sz="4000" dirty="0" smtClean="0"/>
              <a:t>rom </a:t>
            </a:r>
            <a:r>
              <a:rPr lang="en-US" sz="4000" dirty="0" err="1"/>
              <a:t>p+p</a:t>
            </a:r>
            <a:r>
              <a:rPr lang="en-US" sz="4000" dirty="0"/>
              <a:t>, </a:t>
            </a:r>
            <a:r>
              <a:rPr lang="en-US" sz="4000" dirty="0" err="1"/>
              <a:t>p+d</a:t>
            </a:r>
            <a:r>
              <a:rPr lang="en-US" sz="4000" dirty="0"/>
              <a:t> </a:t>
            </a:r>
            <a:r>
              <a:rPr lang="en-US" sz="4000" dirty="0" smtClean="0"/>
              <a:t>collisions</a:t>
            </a:r>
            <a:endParaRPr lang="en-US" sz="4000" dirty="0"/>
          </a:p>
        </p:txBody>
      </p:sp>
      <p:sp>
        <p:nvSpPr>
          <p:cNvPr id="1173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371600"/>
            <a:ext cx="4495800" cy="4953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err="1"/>
              <a:t>Fermilab</a:t>
            </a:r>
            <a:r>
              <a:rPr lang="en-US" sz="2800" dirty="0"/>
              <a:t> Experiment 866 used proton-hydrogen and proton-deuterium collisions to probe nucleon structure via the </a:t>
            </a:r>
            <a:r>
              <a:rPr lang="en-US" sz="2800" dirty="0" err="1"/>
              <a:t>Drell</a:t>
            </a:r>
            <a:r>
              <a:rPr lang="en-US" sz="2800" dirty="0"/>
              <a:t>-Yan process 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Anti-up/anti-down asymmetry in the quark sea, with an unexpected </a:t>
            </a:r>
            <a:r>
              <a:rPr lang="en-US" sz="2800" i="1" dirty="0"/>
              <a:t>x</a:t>
            </a:r>
            <a:r>
              <a:rPr lang="en-US" sz="2800" dirty="0"/>
              <a:t> behavior</a:t>
            </a:r>
            <a:r>
              <a:rPr lang="en-US" sz="2800" dirty="0" smtClean="0"/>
              <a:t>!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Indicates “primordial” sea quarks, in addition to those dynamically generated by gluon splitting!</a:t>
            </a:r>
            <a:endParaRPr lang="en-US" sz="2800" dirty="0"/>
          </a:p>
        </p:txBody>
      </p:sp>
      <p:pic>
        <p:nvPicPr>
          <p:cNvPr id="11735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295400"/>
            <a:ext cx="39655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73511" name="Text Box 7"/>
          <p:cNvSpPr txBox="1">
            <a:spLocks noChangeArrowheads="1"/>
          </p:cNvSpPr>
          <p:nvPr/>
        </p:nvSpPr>
        <p:spPr bwMode="auto">
          <a:xfrm>
            <a:off x="5462588" y="5738813"/>
            <a:ext cx="28003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srgbClr val="FFFFCC"/>
                </a:solidFill>
              </a:rPr>
              <a:t>PRD64, 052002 (2001)</a:t>
            </a:r>
          </a:p>
        </p:txBody>
      </p:sp>
      <p:graphicFrame>
        <p:nvGraphicFramePr>
          <p:cNvPr id="1173512" name="Object 8"/>
          <p:cNvGraphicFramePr>
            <a:graphicFrameLocks noChangeAspect="1"/>
          </p:cNvGraphicFramePr>
          <p:nvPr>
            <p:ph sz="half" idx="2"/>
          </p:nvPr>
        </p:nvGraphicFramePr>
        <p:xfrm>
          <a:off x="990600" y="2867464"/>
          <a:ext cx="2819400" cy="611188"/>
        </p:xfrm>
        <a:graphic>
          <a:graphicData uri="http://schemas.openxmlformats.org/presentationml/2006/ole">
            <p:oleObj spid="_x0000_s68610" name="Equation" r:id="rId5" imgW="1054080" imgH="228600" progId="Equation.3">
              <p:embed/>
            </p:oleObj>
          </a:graphicData>
        </a:graphic>
      </p:graphicFrame>
      <p:sp>
        <p:nvSpPr>
          <p:cNvPr id="1173514" name="Text Box 10"/>
          <p:cNvSpPr txBox="1">
            <a:spLocks noChangeArrowheads="1"/>
          </p:cNvSpPr>
          <p:nvPr/>
        </p:nvSpPr>
        <p:spPr bwMode="auto">
          <a:xfrm>
            <a:off x="1128932" y="3035300"/>
            <a:ext cx="6934200" cy="16891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Hadronic</a:t>
            </a:r>
            <a:r>
              <a:rPr lang="en-US" sz="2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collisions play a complementary role to DIS and have let us continue to find surprises in the rich linear momentum structure of the proton, even after &gt; 40 years!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867400" y="1676400"/>
          <a:ext cx="520700" cy="662709"/>
        </p:xfrm>
        <a:graphic>
          <a:graphicData uri="http://schemas.openxmlformats.org/presentationml/2006/ole">
            <p:oleObj spid="_x0000_s68611" name="Equation" r:id="rId6" imgW="279360" imgH="35532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73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73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73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35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12295</TotalTime>
  <Words>3880</Words>
  <Application>Microsoft Office PowerPoint</Application>
  <PresentationFormat>On-screen Show (4:3)</PresentationFormat>
  <Paragraphs>551</Paragraphs>
  <Slides>62</Slides>
  <Notes>31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62</vt:i4>
      </vt:variant>
    </vt:vector>
  </HeadingPairs>
  <TitlesOfParts>
    <vt:vector size="66" baseType="lpstr">
      <vt:lpstr>Office Theme</vt:lpstr>
      <vt:lpstr>Equation</vt:lpstr>
      <vt:lpstr>Bitmap Image</vt:lpstr>
      <vt:lpstr>Microsoft Equation 3.0</vt:lpstr>
      <vt:lpstr>From Quarks and Gluons to the World Around Us: Advancing into the Era of Quantitative QCD via Investigation of Nucleon Structure</vt:lpstr>
      <vt:lpstr>Theory of strong interactions:  Quantum Chromodynamics</vt:lpstr>
      <vt:lpstr>How do we understand the visible matter in our universe in terms of the fundamental quarks and gluons of QCD?</vt:lpstr>
      <vt:lpstr>The proton as a QCD “laboratory”</vt:lpstr>
      <vt:lpstr>Nucleon structure:  The early years</vt:lpstr>
      <vt:lpstr>Deep-inelastic lepton-nucleon scattering:  A tool of the trade</vt:lpstr>
      <vt:lpstr>Parton distribution functions inside a nucleon:  The language we’ve developed (so far!)</vt:lpstr>
      <vt:lpstr>Decades of DIS data: What have we learned?</vt:lpstr>
      <vt:lpstr>And a (relatively) recent surprise from p+p, p+d collisions</vt:lpstr>
      <vt:lpstr>Observations with different probes allow us to learn different things!</vt:lpstr>
      <vt:lpstr>Mapping out the proton</vt:lpstr>
      <vt:lpstr>Perturbative QCD</vt:lpstr>
      <vt:lpstr>Predictive power of pQCD</vt:lpstr>
      <vt:lpstr>Factorization and universality in perturbative QCD</vt:lpstr>
      <vt:lpstr>QCD: How far have we come?</vt:lpstr>
      <vt:lpstr>Advancing into the era of quantitative QCD: Theory already forging ahead!</vt:lpstr>
      <vt:lpstr>Example: Threshold resummation to extend pQCD to lower energies </vt:lpstr>
      <vt:lpstr>Example: Phenomenological applications of a non-linear gluon saturation regime at low x</vt:lpstr>
      <vt:lpstr>Dropping the simplifying assumption of collinearity: Transverse-momentum-dependent distributions (TMDs)</vt:lpstr>
      <vt:lpstr>Critical to perform experimental work where quarks and gluons are relevant d.o.f. in the processes studied!</vt:lpstr>
      <vt:lpstr>Evidence for variety of spin-momentum correlations in proton,  and in process of hadronization!</vt:lpstr>
      <vt:lpstr>Slide 22</vt:lpstr>
      <vt:lpstr>Modified universality of T-odd  transverse-momentum-dependent distributions:  Color in action! </vt:lpstr>
      <vt:lpstr>What things “look” like depends on  how you “look”!</vt:lpstr>
      <vt:lpstr>Factorization, color, and hadronic collisions</vt:lpstr>
      <vt:lpstr>Testing TMD-factorization breaking with (unpolarized) p+p collisions at RHIC</vt:lpstr>
      <vt:lpstr>How to keep pushing forward experimentally?</vt:lpstr>
      <vt:lpstr>Studying QCD at RHIC</vt:lpstr>
      <vt:lpstr>Transversely polarized hadronic collisions: A discovery ground</vt:lpstr>
      <vt:lpstr>Transverse-momentum-dependent distributions and single-spin asymmetries</vt:lpstr>
      <vt:lpstr>Transverse single-spin asymmetries:  From low to high energies!</vt:lpstr>
      <vt:lpstr>High-xF asymmetries,  but not valence quarks??</vt:lpstr>
      <vt:lpstr>Another surprise: Transverse single-spin asymmetry in eta meson production</vt:lpstr>
      <vt:lpstr>pQCD calculations for h mesons recently enabled by first-ever FF parametrization</vt:lpstr>
      <vt:lpstr>Fermilab E906/Seaquest: A dedicated Drell-Yan experiment</vt:lpstr>
      <vt:lpstr>Fermilab E906</vt:lpstr>
      <vt:lpstr>E906 hall, 1/20/2011</vt:lpstr>
      <vt:lpstr>E906 Station 4 tracking plane</vt:lpstr>
      <vt:lpstr>Azimuthal dependence of unpolarized Drell-Yan cross section</vt:lpstr>
      <vt:lpstr>What about proton-induced Drell-Yan?</vt:lpstr>
      <vt:lpstr>Single-spin asymmetries and  the proton as a QCD “laboratory”</vt:lpstr>
      <vt:lpstr>Looking to the longer-term future</vt:lpstr>
      <vt:lpstr>Summary and outlook</vt:lpstr>
      <vt:lpstr>Afterword:  QCD “versus” nucleon structure? A personal perspective</vt:lpstr>
      <vt:lpstr>Slide 45</vt:lpstr>
      <vt:lpstr>Extra</vt:lpstr>
      <vt:lpstr>Unanswered and emerging questions in nucleon structure and the formation of hadrons</vt:lpstr>
      <vt:lpstr>Studying QCD at RHIC</vt:lpstr>
      <vt:lpstr>QCD: Nuclei/Hadrons         Partons  </vt:lpstr>
      <vt:lpstr>Unpolarized collisions also relevant to study TMD’s . . . And vice versa</vt:lpstr>
      <vt:lpstr>Slide 51</vt:lpstr>
      <vt:lpstr>Drell-Yan complementary to DIS</vt:lpstr>
      <vt:lpstr>Slide 53</vt:lpstr>
      <vt:lpstr>Other explanations of cos2f dependence: Higher-twist effects in pion not large enough</vt:lpstr>
      <vt:lpstr>Other explanations of cos2f dependence: QCD vacuum effect would be for valence and sea</vt:lpstr>
      <vt:lpstr>Boer-Mulders fits to NA10 data</vt:lpstr>
      <vt:lpstr>Azimuthal dependence of Drell-Yan cross section in terms of TMDs</vt:lpstr>
      <vt:lpstr>Slide 58</vt:lpstr>
      <vt:lpstr>Improved forward detection capabilities</vt:lpstr>
      <vt:lpstr>Forward spectrometer as conceived for hadronic/nuclear collisions similar to that in e+p/e+A-optimized concept </vt:lpstr>
      <vt:lpstr>Drell-Yan transverse SSA predictions</vt:lpstr>
      <vt:lpstr>Example:  Flavor separation of TMDs using He3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Beyond Collinear pdf’s: Moving into a new era in understanding nucleon structure</dc:title>
  <dc:creator>Christine Aidala</dc:creator>
  <cp:lastModifiedBy>Christine A. Aidala</cp:lastModifiedBy>
  <cp:revision>1644</cp:revision>
  <dcterms:created xsi:type="dcterms:W3CDTF">2006-08-16T00:00:00Z</dcterms:created>
  <dcterms:modified xsi:type="dcterms:W3CDTF">2011-02-28T03:35:13Z</dcterms:modified>
</cp:coreProperties>
</file>