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82"/>
  </p:notesMasterIdLst>
  <p:handoutMasterIdLst>
    <p:handoutMasterId r:id="rId83"/>
  </p:handoutMasterIdLst>
  <p:sldIdLst>
    <p:sldId id="957" r:id="rId2"/>
    <p:sldId id="848" r:id="rId3"/>
    <p:sldId id="1069" r:id="rId4"/>
    <p:sldId id="1070" r:id="rId5"/>
    <p:sldId id="1051" r:id="rId6"/>
    <p:sldId id="1179" r:id="rId7"/>
    <p:sldId id="1044" r:id="rId8"/>
    <p:sldId id="1136" r:id="rId9"/>
    <p:sldId id="1158" r:id="rId10"/>
    <p:sldId id="1171" r:id="rId11"/>
    <p:sldId id="1172" r:id="rId12"/>
    <p:sldId id="1160" r:id="rId13"/>
    <p:sldId id="1056" r:id="rId14"/>
    <p:sldId id="1197" r:id="rId15"/>
    <p:sldId id="1201" r:id="rId16"/>
    <p:sldId id="1200" r:id="rId17"/>
    <p:sldId id="861" r:id="rId18"/>
    <p:sldId id="1119" r:id="rId19"/>
    <p:sldId id="1120" r:id="rId20"/>
    <p:sldId id="1122" r:id="rId21"/>
    <p:sldId id="1123" r:id="rId22"/>
    <p:sldId id="1124" r:id="rId23"/>
    <p:sldId id="965" r:id="rId24"/>
    <p:sldId id="842" r:id="rId25"/>
    <p:sldId id="843" r:id="rId26"/>
    <p:sldId id="850" r:id="rId27"/>
    <p:sldId id="1092" r:id="rId28"/>
    <p:sldId id="1188" r:id="rId29"/>
    <p:sldId id="1189" r:id="rId30"/>
    <p:sldId id="1125" r:id="rId31"/>
    <p:sldId id="1126" r:id="rId32"/>
    <p:sldId id="1181" r:id="rId33"/>
    <p:sldId id="1182" r:id="rId34"/>
    <p:sldId id="1208" r:id="rId35"/>
    <p:sldId id="1183" r:id="rId36"/>
    <p:sldId id="1145" r:id="rId37"/>
    <p:sldId id="1129" r:id="rId38"/>
    <p:sldId id="1185" r:id="rId39"/>
    <p:sldId id="1100" r:id="rId40"/>
    <p:sldId id="1101" r:id="rId41"/>
    <p:sldId id="1149" r:id="rId42"/>
    <p:sldId id="1146" r:id="rId43"/>
    <p:sldId id="1147" r:id="rId44"/>
    <p:sldId id="1110" r:id="rId45"/>
    <p:sldId id="353" r:id="rId46"/>
    <p:sldId id="1214" r:id="rId47"/>
    <p:sldId id="1215" r:id="rId48"/>
    <p:sldId id="1216" r:id="rId49"/>
    <p:sldId id="1217" r:id="rId50"/>
    <p:sldId id="1151" r:id="rId51"/>
    <p:sldId id="1138" r:id="rId52"/>
    <p:sldId id="1218" r:id="rId53"/>
    <p:sldId id="1219" r:id="rId54"/>
    <p:sldId id="1194" r:id="rId55"/>
    <p:sldId id="1224" r:id="rId56"/>
    <p:sldId id="1082" r:id="rId57"/>
    <p:sldId id="1142" r:id="rId58"/>
    <p:sldId id="1086" r:id="rId59"/>
    <p:sldId id="1222" r:id="rId60"/>
    <p:sldId id="1223" r:id="rId61"/>
    <p:sldId id="1064" r:id="rId62"/>
    <p:sldId id="1137" r:id="rId63"/>
    <p:sldId id="1078" r:id="rId64"/>
    <p:sldId id="1115" r:id="rId65"/>
    <p:sldId id="1177" r:id="rId66"/>
    <p:sldId id="1143" r:id="rId67"/>
    <p:sldId id="1139" r:id="rId68"/>
    <p:sldId id="1140" r:id="rId69"/>
    <p:sldId id="1220" r:id="rId70"/>
    <p:sldId id="1221" r:id="rId71"/>
    <p:sldId id="1212" r:id="rId72"/>
    <p:sldId id="1166" r:id="rId73"/>
    <p:sldId id="1167" r:id="rId74"/>
    <p:sldId id="1168" r:id="rId75"/>
    <p:sldId id="1213" r:id="rId76"/>
    <p:sldId id="1206" r:id="rId77"/>
    <p:sldId id="1186" r:id="rId78"/>
    <p:sldId id="1191" r:id="rId79"/>
    <p:sldId id="1192" r:id="rId80"/>
    <p:sldId id="1148" r:id="rId81"/>
  </p:sldIdLst>
  <p:sldSz cx="9144000" cy="6858000" type="screen4x3"/>
  <p:notesSz cx="6985000" cy="9271000"/>
  <p:defaultTextStyle>
    <a:defPPr>
      <a:defRPr lang="en-US"/>
    </a:defPPr>
    <a:lvl1pPr algn="ctr" rtl="0" eaLnBrk="0" fontAlgn="base" hangingPunct="0">
      <a:spcBef>
        <a:spcPct val="0"/>
      </a:spcBef>
      <a:spcAft>
        <a:spcPct val="0"/>
      </a:spcAft>
      <a:defRPr sz="2400" kern="1200">
        <a:solidFill>
          <a:srgbClr val="FFFF99"/>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rgbClr val="FFFF99"/>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rgbClr val="FFFF99"/>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rgbClr val="FFFF99"/>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rgbClr val="FFFF99"/>
        </a:solidFill>
        <a:latin typeface="Times New Roman" pitchFamily="18" charset="0"/>
        <a:ea typeface="+mn-ea"/>
        <a:cs typeface="+mn-cs"/>
      </a:defRPr>
    </a:lvl5pPr>
    <a:lvl6pPr marL="2286000" algn="l" defTabSz="914400" rtl="0" eaLnBrk="1" latinLnBrk="0" hangingPunct="1">
      <a:defRPr sz="2400" kern="1200">
        <a:solidFill>
          <a:srgbClr val="FFFF99"/>
        </a:solidFill>
        <a:latin typeface="Times New Roman" pitchFamily="18" charset="0"/>
        <a:ea typeface="+mn-ea"/>
        <a:cs typeface="+mn-cs"/>
      </a:defRPr>
    </a:lvl6pPr>
    <a:lvl7pPr marL="2743200" algn="l" defTabSz="914400" rtl="0" eaLnBrk="1" latinLnBrk="0" hangingPunct="1">
      <a:defRPr sz="2400" kern="1200">
        <a:solidFill>
          <a:srgbClr val="FFFF99"/>
        </a:solidFill>
        <a:latin typeface="Times New Roman" pitchFamily="18" charset="0"/>
        <a:ea typeface="+mn-ea"/>
        <a:cs typeface="+mn-cs"/>
      </a:defRPr>
    </a:lvl7pPr>
    <a:lvl8pPr marL="3200400" algn="l" defTabSz="914400" rtl="0" eaLnBrk="1" latinLnBrk="0" hangingPunct="1">
      <a:defRPr sz="2400" kern="1200">
        <a:solidFill>
          <a:srgbClr val="FFFF99"/>
        </a:solidFill>
        <a:latin typeface="Times New Roman" pitchFamily="18" charset="0"/>
        <a:ea typeface="+mn-ea"/>
        <a:cs typeface="+mn-cs"/>
      </a:defRPr>
    </a:lvl8pPr>
    <a:lvl9pPr marL="3657600" algn="l" defTabSz="914400" rtl="0" eaLnBrk="1" latinLnBrk="0" hangingPunct="1">
      <a:defRPr sz="2400" kern="1200">
        <a:solidFill>
          <a:srgbClr val="FFFF99"/>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00"/>
    <a:srgbClr val="00FFFF"/>
    <a:srgbClr val="00FFCC"/>
    <a:srgbClr val="66FFCC"/>
    <a:srgbClr val="FF66CC"/>
    <a:srgbClr val="F8F8F8"/>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7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6402"/>
    </p:cViewPr>
  </p:sorterViewPr>
  <p:notesViewPr>
    <p:cSldViewPr>
      <p:cViewPr varScale="1">
        <p:scale>
          <a:sx n="52" d="100"/>
          <a:sy n="52" d="100"/>
        </p:scale>
        <p:origin x="-1902" y="-78"/>
      </p:cViewPr>
      <p:guideLst>
        <p:guide orient="horz" pos="2920"/>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7.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87.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image" Target="../media/image92.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27.emf"/><Relationship Id="rId7" Type="http://schemas.openxmlformats.org/officeDocument/2006/relationships/image" Target="../media/image31.emf"/><Relationship Id="rId2" Type="http://schemas.openxmlformats.org/officeDocument/2006/relationships/image" Target="../media/image26.emf"/><Relationship Id="rId1" Type="http://schemas.openxmlformats.org/officeDocument/2006/relationships/image" Target="../media/image25.emf"/><Relationship Id="rId6" Type="http://schemas.openxmlformats.org/officeDocument/2006/relationships/image" Target="../media/image30.emf"/><Relationship Id="rId5" Type="http://schemas.openxmlformats.org/officeDocument/2006/relationships/image" Target="../media/image29.wmf"/><Relationship Id="rId4" Type="http://schemas.openxmlformats.org/officeDocument/2006/relationships/image" Target="../media/image28.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109.wmf"/><Relationship Id="rId1" Type="http://schemas.openxmlformats.org/officeDocument/2006/relationships/image" Target="../media/image108.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111.wmf"/><Relationship Id="rId1" Type="http://schemas.openxmlformats.org/officeDocument/2006/relationships/image" Target="../media/image38.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e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128.wmf"/><Relationship Id="rId1" Type="http://schemas.openxmlformats.org/officeDocument/2006/relationships/image" Target="../media/image127.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38.wmf"/><Relationship Id="rId2" Type="http://schemas.openxmlformats.org/officeDocument/2006/relationships/image" Target="../media/image137.wmf"/><Relationship Id="rId1" Type="http://schemas.openxmlformats.org/officeDocument/2006/relationships/image" Target="../media/image136.wmf"/><Relationship Id="rId5" Type="http://schemas.openxmlformats.org/officeDocument/2006/relationships/image" Target="../media/image140.wmf"/><Relationship Id="rId4" Type="http://schemas.openxmlformats.org/officeDocument/2006/relationships/image" Target="../media/image139.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4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image" Target="../media/image4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691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4174" tIns="47087" rIns="94174" bIns="47087" numCol="1" anchor="t" anchorCtr="0" compatLnSpc="1">
            <a:prstTxWarp prst="textNoShape">
              <a:avLst/>
            </a:prstTxWarp>
          </a:bodyPr>
          <a:lstStyle>
            <a:lvl1pPr algn="l" defTabSz="941388">
              <a:defRPr sz="1200">
                <a:solidFill>
                  <a:schemeClr val="tx1"/>
                </a:solidFill>
              </a:defRPr>
            </a:lvl1pPr>
          </a:lstStyle>
          <a:p>
            <a:endParaRPr lang="en-US"/>
          </a:p>
        </p:txBody>
      </p:sp>
      <p:sp>
        <p:nvSpPr>
          <p:cNvPr id="166915" name="Rectangle 3"/>
          <p:cNvSpPr>
            <a:spLocks noGrp="1" noChangeArrowheads="1"/>
          </p:cNvSpPr>
          <p:nvPr>
            <p:ph type="dt" sz="quarter" idx="1"/>
          </p:nvPr>
        </p:nvSpPr>
        <p:spPr bwMode="auto">
          <a:xfrm>
            <a:off x="3956050" y="0"/>
            <a:ext cx="3027363" cy="463550"/>
          </a:xfrm>
          <a:prstGeom prst="rect">
            <a:avLst/>
          </a:prstGeom>
          <a:noFill/>
          <a:ln w="9525">
            <a:noFill/>
            <a:miter lim="800000"/>
            <a:headEnd/>
            <a:tailEnd/>
          </a:ln>
          <a:effectLst/>
        </p:spPr>
        <p:txBody>
          <a:bodyPr vert="horz" wrap="square" lIns="94174" tIns="47087" rIns="94174" bIns="47087" numCol="1" anchor="t" anchorCtr="0" compatLnSpc="1">
            <a:prstTxWarp prst="textNoShape">
              <a:avLst/>
            </a:prstTxWarp>
          </a:bodyPr>
          <a:lstStyle>
            <a:lvl1pPr algn="r" defTabSz="941388">
              <a:defRPr sz="1200">
                <a:solidFill>
                  <a:schemeClr val="tx1"/>
                </a:solidFill>
              </a:defRPr>
            </a:lvl1pPr>
          </a:lstStyle>
          <a:p>
            <a:endParaRPr lang="en-US"/>
          </a:p>
        </p:txBody>
      </p:sp>
      <p:sp>
        <p:nvSpPr>
          <p:cNvPr id="166916" name="Rectangle 4"/>
          <p:cNvSpPr>
            <a:spLocks noGrp="1" noChangeArrowheads="1"/>
          </p:cNvSpPr>
          <p:nvPr>
            <p:ph type="ftr" sz="quarter" idx="2"/>
          </p:nvPr>
        </p:nvSpPr>
        <p:spPr bwMode="auto">
          <a:xfrm>
            <a:off x="0" y="8805863"/>
            <a:ext cx="3027363" cy="463550"/>
          </a:xfrm>
          <a:prstGeom prst="rect">
            <a:avLst/>
          </a:prstGeom>
          <a:noFill/>
          <a:ln w="9525">
            <a:noFill/>
            <a:miter lim="800000"/>
            <a:headEnd/>
            <a:tailEnd/>
          </a:ln>
          <a:effectLst/>
        </p:spPr>
        <p:txBody>
          <a:bodyPr vert="horz" wrap="square" lIns="94174" tIns="47087" rIns="94174" bIns="47087" numCol="1" anchor="b" anchorCtr="0" compatLnSpc="1">
            <a:prstTxWarp prst="textNoShape">
              <a:avLst/>
            </a:prstTxWarp>
          </a:bodyPr>
          <a:lstStyle>
            <a:lvl1pPr algn="l" defTabSz="941388">
              <a:defRPr sz="1200">
                <a:solidFill>
                  <a:schemeClr val="tx1"/>
                </a:solidFill>
              </a:defRPr>
            </a:lvl1pPr>
          </a:lstStyle>
          <a:p>
            <a:endParaRPr lang="en-US"/>
          </a:p>
        </p:txBody>
      </p:sp>
      <p:sp>
        <p:nvSpPr>
          <p:cNvPr id="166917" name="Rectangle 5"/>
          <p:cNvSpPr>
            <a:spLocks noGrp="1" noChangeArrowheads="1"/>
          </p:cNvSpPr>
          <p:nvPr>
            <p:ph type="sldNum" sz="quarter" idx="3"/>
          </p:nvPr>
        </p:nvSpPr>
        <p:spPr bwMode="auto">
          <a:xfrm>
            <a:off x="3956050" y="8805863"/>
            <a:ext cx="3027363" cy="463550"/>
          </a:xfrm>
          <a:prstGeom prst="rect">
            <a:avLst/>
          </a:prstGeom>
          <a:noFill/>
          <a:ln w="9525">
            <a:noFill/>
            <a:miter lim="800000"/>
            <a:headEnd/>
            <a:tailEnd/>
          </a:ln>
          <a:effectLst/>
        </p:spPr>
        <p:txBody>
          <a:bodyPr vert="horz" wrap="square" lIns="94174" tIns="47087" rIns="94174" bIns="47087" numCol="1" anchor="b" anchorCtr="0" compatLnSpc="1">
            <a:prstTxWarp prst="textNoShape">
              <a:avLst/>
            </a:prstTxWarp>
          </a:bodyPr>
          <a:lstStyle>
            <a:lvl1pPr algn="r" defTabSz="941388">
              <a:defRPr sz="1200">
                <a:solidFill>
                  <a:schemeClr val="tx1"/>
                </a:solidFill>
              </a:defRPr>
            </a:lvl1pPr>
          </a:lstStyle>
          <a:p>
            <a:fld id="{DA240BDF-8803-4EDE-8C8F-CB5E1E0753F7}" type="slidenum">
              <a:rPr lang="en-US"/>
              <a:pPr/>
              <a:t>‹#›</a:t>
            </a:fld>
            <a:endParaRPr lang="en-US"/>
          </a:p>
        </p:txBody>
      </p:sp>
    </p:spTree>
    <p:extLst>
      <p:ext uri="{BB962C8B-B14F-4D97-AF65-F5344CB8AC3E}">
        <p14:creationId xmlns:p14="http://schemas.microsoft.com/office/powerpoint/2010/main" val="3837924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4174" tIns="47087" rIns="94174" bIns="47087" numCol="1" anchor="t" anchorCtr="0" compatLnSpc="1">
            <a:prstTxWarp prst="textNoShape">
              <a:avLst/>
            </a:prstTxWarp>
          </a:bodyPr>
          <a:lstStyle>
            <a:lvl1pPr algn="l" defTabSz="941388">
              <a:defRPr sz="1200">
                <a:solidFill>
                  <a:schemeClr val="tx1"/>
                </a:solidFill>
              </a:defRPr>
            </a:lvl1pPr>
          </a:lstStyle>
          <a:p>
            <a:endParaRPr lang="en-US"/>
          </a:p>
        </p:txBody>
      </p:sp>
      <p:sp>
        <p:nvSpPr>
          <p:cNvPr id="18435"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4174" tIns="47087" rIns="94174" bIns="47087" numCol="1" anchor="t" anchorCtr="0" compatLnSpc="1">
            <a:prstTxWarp prst="textNoShape">
              <a:avLst/>
            </a:prstTxWarp>
          </a:bodyPr>
          <a:lstStyle>
            <a:lvl1pPr algn="r" defTabSz="941388">
              <a:defRPr sz="1200">
                <a:solidFill>
                  <a:schemeClr val="tx1"/>
                </a:solidFill>
              </a:defRPr>
            </a:lvl1pPr>
          </a:lstStyle>
          <a:p>
            <a:endParaRPr lang="en-US"/>
          </a:p>
        </p:txBody>
      </p:sp>
      <p:sp>
        <p:nvSpPr>
          <p:cNvPr id="18436" name="Rectangle 4"/>
          <p:cNvSpPr>
            <a:spLocks noGrp="1" noRot="1" noChangeAspect="1" noChangeArrowheads="1" noTextEdit="1"/>
          </p:cNvSpPr>
          <p:nvPr>
            <p:ph type="sldImg" idx="2"/>
          </p:nvPr>
        </p:nvSpPr>
        <p:spPr bwMode="auto">
          <a:xfrm>
            <a:off x="1176338" y="695325"/>
            <a:ext cx="4635500" cy="3476625"/>
          </a:xfrm>
          <a:prstGeom prst="rect">
            <a:avLst/>
          </a:prstGeom>
          <a:noFill/>
          <a:ln w="9525">
            <a:solidFill>
              <a:srgbClr val="000000"/>
            </a:solidFill>
            <a:miter lim="800000"/>
            <a:headEnd/>
            <a:tailEnd/>
          </a:ln>
          <a:effectLst/>
        </p:spPr>
      </p:sp>
      <p:sp>
        <p:nvSpPr>
          <p:cNvPr id="18437" name="Rectangle 5"/>
          <p:cNvSpPr>
            <a:spLocks noGrp="1" noChangeArrowheads="1"/>
          </p:cNvSpPr>
          <p:nvPr>
            <p:ph type="body" sz="quarter" idx="3"/>
          </p:nvPr>
        </p:nvSpPr>
        <p:spPr bwMode="auto">
          <a:xfrm>
            <a:off x="931863" y="4403725"/>
            <a:ext cx="5121275" cy="4171950"/>
          </a:xfrm>
          <a:prstGeom prst="rect">
            <a:avLst/>
          </a:prstGeom>
          <a:noFill/>
          <a:ln w="9525">
            <a:noFill/>
            <a:miter lim="800000"/>
            <a:headEnd/>
            <a:tailEnd/>
          </a:ln>
          <a:effectLst/>
        </p:spPr>
        <p:txBody>
          <a:bodyPr vert="horz" wrap="square" lIns="94174" tIns="47087" rIns="94174" bIns="4708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438" name="Rectangle 6"/>
          <p:cNvSpPr>
            <a:spLocks noGrp="1" noChangeArrowheads="1"/>
          </p:cNvSpPr>
          <p:nvPr>
            <p:ph type="ftr" sz="quarter" idx="4"/>
          </p:nvPr>
        </p:nvSpPr>
        <p:spPr bwMode="auto">
          <a:xfrm>
            <a:off x="0" y="8807450"/>
            <a:ext cx="3027363" cy="463550"/>
          </a:xfrm>
          <a:prstGeom prst="rect">
            <a:avLst/>
          </a:prstGeom>
          <a:noFill/>
          <a:ln w="9525">
            <a:noFill/>
            <a:miter lim="800000"/>
            <a:headEnd/>
            <a:tailEnd/>
          </a:ln>
          <a:effectLst/>
        </p:spPr>
        <p:txBody>
          <a:bodyPr vert="horz" wrap="square" lIns="94174" tIns="47087" rIns="94174" bIns="47087" numCol="1" anchor="b" anchorCtr="0" compatLnSpc="1">
            <a:prstTxWarp prst="textNoShape">
              <a:avLst/>
            </a:prstTxWarp>
          </a:bodyPr>
          <a:lstStyle>
            <a:lvl1pPr algn="l" defTabSz="941388">
              <a:defRPr sz="1200">
                <a:solidFill>
                  <a:schemeClr val="tx1"/>
                </a:solidFill>
              </a:defRPr>
            </a:lvl1pPr>
          </a:lstStyle>
          <a:p>
            <a:endParaRPr lang="en-US"/>
          </a:p>
        </p:txBody>
      </p:sp>
      <p:sp>
        <p:nvSpPr>
          <p:cNvPr id="18439" name="Rectangle 7"/>
          <p:cNvSpPr>
            <a:spLocks noGrp="1" noChangeArrowheads="1"/>
          </p:cNvSpPr>
          <p:nvPr>
            <p:ph type="sldNum" sz="quarter" idx="5"/>
          </p:nvPr>
        </p:nvSpPr>
        <p:spPr bwMode="auto">
          <a:xfrm>
            <a:off x="3957638" y="8807450"/>
            <a:ext cx="3027362" cy="463550"/>
          </a:xfrm>
          <a:prstGeom prst="rect">
            <a:avLst/>
          </a:prstGeom>
          <a:noFill/>
          <a:ln w="9525">
            <a:noFill/>
            <a:miter lim="800000"/>
            <a:headEnd/>
            <a:tailEnd/>
          </a:ln>
          <a:effectLst/>
        </p:spPr>
        <p:txBody>
          <a:bodyPr vert="horz" wrap="square" lIns="94174" tIns="47087" rIns="94174" bIns="47087" numCol="1" anchor="b" anchorCtr="0" compatLnSpc="1">
            <a:prstTxWarp prst="textNoShape">
              <a:avLst/>
            </a:prstTxWarp>
          </a:bodyPr>
          <a:lstStyle>
            <a:lvl1pPr algn="r" defTabSz="941388">
              <a:defRPr sz="1200">
                <a:solidFill>
                  <a:schemeClr val="tx1"/>
                </a:solidFill>
              </a:defRPr>
            </a:lvl1pPr>
          </a:lstStyle>
          <a:p>
            <a:fld id="{240BCBA4-9E5C-46A1-A02A-C15FF80F0D3D}" type="slidenum">
              <a:rPr lang="en-US"/>
              <a:pPr/>
              <a:t>‹#›</a:t>
            </a:fld>
            <a:endParaRPr lang="en-US"/>
          </a:p>
        </p:txBody>
      </p:sp>
    </p:spTree>
    <p:extLst>
      <p:ext uri="{BB962C8B-B14F-4D97-AF65-F5344CB8AC3E}">
        <p14:creationId xmlns:p14="http://schemas.microsoft.com/office/powerpoint/2010/main" val="28365311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4A2F8E-0601-430F-B247-44BE0D759DB4}" type="slidenum">
              <a:rPr lang="en-US"/>
              <a:pPr/>
              <a:t>1</a:t>
            </a:fld>
            <a:endParaRPr lang="en-US"/>
          </a:p>
        </p:txBody>
      </p:sp>
      <p:sp>
        <p:nvSpPr>
          <p:cNvPr id="1161218" name="Rectangle 2"/>
          <p:cNvSpPr>
            <a:spLocks noGrp="1" noRot="1" noChangeAspect="1" noChangeArrowheads="1" noTextEdit="1"/>
          </p:cNvSpPr>
          <p:nvPr>
            <p:ph type="sldImg"/>
          </p:nvPr>
        </p:nvSpPr>
        <p:spPr>
          <a:ln/>
        </p:spPr>
      </p:sp>
      <p:sp>
        <p:nvSpPr>
          <p:cNvPr id="116121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4859A5-586F-41B6-B227-59C51CA110DB}" type="slidenum">
              <a:rPr lang="en-US"/>
              <a:pPr/>
              <a:t>20</a:t>
            </a:fld>
            <a:endParaRPr lang="en-US"/>
          </a:p>
        </p:txBody>
      </p:sp>
      <p:sp>
        <p:nvSpPr>
          <p:cNvPr id="1257474" name="Rectangle 2"/>
          <p:cNvSpPr>
            <a:spLocks noGrp="1" noRot="1" noChangeAspect="1" noChangeArrowheads="1" noTextEdit="1"/>
          </p:cNvSpPr>
          <p:nvPr>
            <p:ph type="sldImg"/>
          </p:nvPr>
        </p:nvSpPr>
        <p:spPr>
          <a:xfrm>
            <a:off x="1174750" y="695325"/>
            <a:ext cx="4635500" cy="3476625"/>
          </a:xfrm>
          <a:ln/>
        </p:spPr>
      </p:sp>
      <p:sp>
        <p:nvSpPr>
          <p:cNvPr id="1257475" name="Rectangle 3"/>
          <p:cNvSpPr>
            <a:spLocks noGrp="1" noChangeArrowheads="1"/>
          </p:cNvSpPr>
          <p:nvPr>
            <p:ph type="body" idx="1"/>
          </p:nvPr>
        </p:nvSpPr>
        <p:spPr>
          <a:xfrm>
            <a:off x="698500" y="4403725"/>
            <a:ext cx="5588000" cy="4171950"/>
          </a:xfrm>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8B14DA-B571-4EB9-A466-1E3D45FE2CFA}" type="slidenum">
              <a:rPr lang="en-US"/>
              <a:pPr/>
              <a:t>23</a:t>
            </a:fld>
            <a:endParaRPr lang="en-US"/>
          </a:p>
        </p:txBody>
      </p:sp>
      <p:sp>
        <p:nvSpPr>
          <p:cNvPr id="1462274" name="Rectangle 2"/>
          <p:cNvSpPr>
            <a:spLocks noGrp="1" noRot="1" noChangeAspect="1" noChangeArrowheads="1" noTextEdit="1"/>
          </p:cNvSpPr>
          <p:nvPr>
            <p:ph type="sldImg"/>
          </p:nvPr>
        </p:nvSpPr>
        <p:spPr>
          <a:xfrm>
            <a:off x="1174750" y="695325"/>
            <a:ext cx="4635500" cy="3476625"/>
          </a:xfrm>
          <a:ln/>
        </p:spPr>
      </p:sp>
      <p:sp>
        <p:nvSpPr>
          <p:cNvPr id="1462275" name="Rectangle 3"/>
          <p:cNvSpPr>
            <a:spLocks noGrp="1" noChangeArrowheads="1"/>
          </p:cNvSpPr>
          <p:nvPr>
            <p:ph type="body" idx="1"/>
          </p:nvPr>
        </p:nvSpPr>
        <p:spPr>
          <a:xfrm>
            <a:off x="698500" y="4403725"/>
            <a:ext cx="5588000" cy="4171950"/>
          </a:xfrm>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2820AE-41F4-4469-9579-19A0FB643898}" type="slidenum">
              <a:rPr lang="en-US"/>
              <a:pPr/>
              <a:t>24</a:t>
            </a:fld>
            <a:endParaRPr lang="en-US"/>
          </a:p>
        </p:txBody>
      </p:sp>
      <p:sp>
        <p:nvSpPr>
          <p:cNvPr id="1349634" name="Rectangle 2"/>
          <p:cNvSpPr>
            <a:spLocks noGrp="1" noRot="1" noChangeAspect="1" noChangeArrowheads="1" noTextEdit="1"/>
          </p:cNvSpPr>
          <p:nvPr>
            <p:ph type="sldImg"/>
          </p:nvPr>
        </p:nvSpPr>
        <p:spPr>
          <a:ln/>
        </p:spPr>
      </p:sp>
      <p:sp>
        <p:nvSpPr>
          <p:cNvPr id="1349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141136-A50F-4F60-AB62-044721978AB8}" type="slidenum">
              <a:rPr lang="en-US"/>
              <a:pPr/>
              <a:t>25</a:t>
            </a:fld>
            <a:endParaRPr lang="en-US"/>
          </a:p>
        </p:txBody>
      </p:sp>
      <p:sp>
        <p:nvSpPr>
          <p:cNvPr id="1351682" name="Rectangle 2"/>
          <p:cNvSpPr>
            <a:spLocks noGrp="1" noRot="1" noChangeAspect="1" noChangeArrowheads="1" noTextEdit="1"/>
          </p:cNvSpPr>
          <p:nvPr>
            <p:ph type="sldImg"/>
          </p:nvPr>
        </p:nvSpPr>
        <p:spPr>
          <a:ln/>
        </p:spPr>
      </p:sp>
      <p:sp>
        <p:nvSpPr>
          <p:cNvPr id="1351683" name="Rectangle 3"/>
          <p:cNvSpPr>
            <a:spLocks noGrp="1" noChangeArrowheads="1"/>
          </p:cNvSpPr>
          <p:nvPr>
            <p:ph type="body" idx="1"/>
          </p:nvPr>
        </p:nvSpPr>
        <p:spPr/>
        <p:txBody>
          <a:bodyPr/>
          <a:lstStyle/>
          <a:p>
            <a:r>
              <a:rPr lang="en-US" dirty="0" smtClean="0"/>
              <a:t>Dennis Sivers motivated</a:t>
            </a:r>
            <a:r>
              <a:rPr lang="en-US" baseline="0" dirty="0" smtClean="0"/>
              <a:t> by forthcoming E704 data</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3DE551-DDE7-4D7E-B10C-1B39733C0617}" type="slidenum">
              <a:rPr lang="en-US"/>
              <a:pPr/>
              <a:t>26</a:t>
            </a:fld>
            <a:endParaRPr lang="en-US"/>
          </a:p>
        </p:txBody>
      </p:sp>
      <p:sp>
        <p:nvSpPr>
          <p:cNvPr id="1366018" name="Rectangle 2"/>
          <p:cNvSpPr>
            <a:spLocks noGrp="1" noRot="1" noChangeAspect="1" noChangeArrowheads="1" noTextEdit="1"/>
          </p:cNvSpPr>
          <p:nvPr>
            <p:ph type="sldImg"/>
          </p:nvPr>
        </p:nvSpPr>
        <p:spPr>
          <a:ln/>
        </p:spPr>
      </p:sp>
      <p:sp>
        <p:nvSpPr>
          <p:cNvPr id="1366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FB1036-C79E-46F7-8FEB-3830A27B2610}" type="slidenum">
              <a:rPr lang="en-US" smtClean="0"/>
              <a:pPr/>
              <a:t>27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1B0BDF-5860-4826-956E-2A16756C6938}" type="slidenum">
              <a:rPr lang="en-US"/>
              <a:pPr/>
              <a:t>30</a:t>
            </a:fld>
            <a:endParaRPr lang="en-US"/>
          </a:p>
        </p:txBody>
      </p:sp>
      <p:sp>
        <p:nvSpPr>
          <p:cNvPr id="1353730" name="Rectangle 2"/>
          <p:cNvSpPr>
            <a:spLocks noGrp="1" noRot="1" noChangeAspect="1" noChangeArrowheads="1" noTextEdit="1"/>
          </p:cNvSpPr>
          <p:nvPr>
            <p:ph type="sldImg"/>
          </p:nvPr>
        </p:nvSpPr>
        <p:spPr>
          <a:xfrm>
            <a:off x="1165225" y="684213"/>
            <a:ext cx="4668838" cy="3502025"/>
          </a:xfrm>
          <a:ln/>
        </p:spPr>
      </p:sp>
      <p:sp>
        <p:nvSpPr>
          <p:cNvPr id="1353731" name="Rectangle 3"/>
          <p:cNvSpPr>
            <a:spLocks noGrp="1" noChangeArrowheads="1"/>
          </p:cNvSpPr>
          <p:nvPr>
            <p:ph type="body" idx="1"/>
          </p:nvPr>
        </p:nvSpPr>
        <p:spPr>
          <a:xfrm>
            <a:off x="912813" y="4414838"/>
            <a:ext cx="5172075" cy="4186237"/>
          </a:xfrm>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94DE7B-3E3E-4100-8572-B73DC5612D09}" type="slidenum">
              <a:rPr lang="en-US"/>
              <a:pPr/>
              <a:t>36</a:t>
            </a:fld>
            <a:endParaRPr lang="en-US"/>
          </a:p>
        </p:txBody>
      </p:sp>
      <p:sp>
        <p:nvSpPr>
          <p:cNvPr id="1564674" name="Rectangle 2"/>
          <p:cNvSpPr>
            <a:spLocks noGrp="1" noRot="1" noChangeAspect="1" noChangeArrowheads="1" noTextEdit="1"/>
          </p:cNvSpPr>
          <p:nvPr>
            <p:ph type="sldImg"/>
          </p:nvPr>
        </p:nvSpPr>
        <p:spPr>
          <a:xfrm>
            <a:off x="1174750" y="695325"/>
            <a:ext cx="4635500" cy="3476625"/>
          </a:xfrm>
          <a:ln/>
        </p:spPr>
      </p:sp>
      <p:sp>
        <p:nvSpPr>
          <p:cNvPr id="1564675" name="Rectangle 3"/>
          <p:cNvSpPr>
            <a:spLocks noGrp="1" noChangeArrowheads="1"/>
          </p:cNvSpPr>
          <p:nvPr>
            <p:ph type="body" idx="1"/>
          </p:nvPr>
        </p:nvSpPr>
        <p:spPr>
          <a:xfrm>
            <a:off x="698500" y="4403725"/>
            <a:ext cx="5588000" cy="4171950"/>
          </a:xfrm>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94DE7B-3E3E-4100-8572-B73DC5612D09}" type="slidenum">
              <a:rPr lang="en-US"/>
              <a:pPr/>
              <a:t>41</a:t>
            </a:fld>
            <a:endParaRPr lang="en-US"/>
          </a:p>
        </p:txBody>
      </p:sp>
      <p:sp>
        <p:nvSpPr>
          <p:cNvPr id="1564674" name="Rectangle 2"/>
          <p:cNvSpPr>
            <a:spLocks noGrp="1" noRot="1" noChangeAspect="1" noChangeArrowheads="1" noTextEdit="1"/>
          </p:cNvSpPr>
          <p:nvPr>
            <p:ph type="sldImg"/>
          </p:nvPr>
        </p:nvSpPr>
        <p:spPr>
          <a:xfrm>
            <a:off x="1174750" y="695325"/>
            <a:ext cx="4635500" cy="3476625"/>
          </a:xfrm>
          <a:ln/>
        </p:spPr>
      </p:sp>
      <p:sp>
        <p:nvSpPr>
          <p:cNvPr id="1564675" name="Rectangle 3"/>
          <p:cNvSpPr>
            <a:spLocks noGrp="1" noChangeArrowheads="1"/>
          </p:cNvSpPr>
          <p:nvPr>
            <p:ph type="body" idx="1"/>
          </p:nvPr>
        </p:nvSpPr>
        <p:spPr>
          <a:xfrm>
            <a:off x="698500" y="4403725"/>
            <a:ext cx="5588000" cy="4171950"/>
          </a:xfrm>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BCBA4-9E5C-46A1-A02A-C15FF80F0D3D}" type="slidenum">
              <a:rPr lang="en-US" smtClean="0"/>
              <a:pPr/>
              <a:t>42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490DAE-E04D-4B02-9870-BF875421A501}" type="slidenum">
              <a:rPr lang="en-US"/>
              <a:pPr/>
              <a:t>2</a:t>
            </a:fld>
            <a:endParaRPr lang="en-US"/>
          </a:p>
        </p:txBody>
      </p:sp>
      <p:sp>
        <p:nvSpPr>
          <p:cNvPr id="1361922" name="Rectangle 2"/>
          <p:cNvSpPr>
            <a:spLocks noGrp="1" noRot="1" noChangeAspect="1" noChangeArrowheads="1" noTextEdit="1"/>
          </p:cNvSpPr>
          <p:nvPr>
            <p:ph type="sldImg"/>
          </p:nvPr>
        </p:nvSpPr>
        <p:spPr>
          <a:xfrm>
            <a:off x="1174750" y="693738"/>
            <a:ext cx="4635500" cy="3476625"/>
          </a:xfrm>
          <a:ln/>
        </p:spPr>
      </p:sp>
      <p:sp>
        <p:nvSpPr>
          <p:cNvPr id="1361923" name="Rectangle 3"/>
          <p:cNvSpPr>
            <a:spLocks noGrp="1" noChangeArrowheads="1"/>
          </p:cNvSpPr>
          <p:nvPr>
            <p:ph type="body" idx="1"/>
          </p:nvPr>
        </p:nvSpPr>
        <p:spPr>
          <a:xfrm>
            <a:off x="698500" y="4403725"/>
            <a:ext cx="5588000" cy="4173538"/>
          </a:xfrm>
        </p:spPr>
        <p:txBody>
          <a:bodyPr/>
          <a:lstStyle/>
          <a:p>
            <a:r>
              <a:rPr lang="en-US" dirty="0" smtClean="0"/>
              <a:t>Or just say this, with no slide?</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60FC61-7A92-4C65-8F02-8429D7C6CB4A}" type="slidenum">
              <a:rPr lang="en-US"/>
              <a:pPr/>
              <a:t>45</a:t>
            </a:fld>
            <a:endParaRPr lang="en-US"/>
          </a:p>
        </p:txBody>
      </p:sp>
      <p:sp>
        <p:nvSpPr>
          <p:cNvPr id="373762" name="Rectangle 2"/>
          <p:cNvSpPr>
            <a:spLocks noGrp="1" noRot="1" noChangeAspect="1" noChangeArrowheads="1" noTextEdit="1"/>
          </p:cNvSpPr>
          <p:nvPr>
            <p:ph type="sldImg"/>
          </p:nvPr>
        </p:nvSpPr>
        <p:spPr>
          <a:ln/>
        </p:spPr>
      </p:sp>
      <p:sp>
        <p:nvSpPr>
          <p:cNvPr id="373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DA338E-72FA-4FB5-B5ED-33074B1DC29E}" type="slidenum">
              <a:rPr lang="en-US"/>
              <a:pPr/>
              <a:t>46</a:t>
            </a:fld>
            <a:endParaRPr lang="en-US"/>
          </a:p>
        </p:txBody>
      </p:sp>
      <p:sp>
        <p:nvSpPr>
          <p:cNvPr id="1423362" name="Rectangle 2"/>
          <p:cNvSpPr>
            <a:spLocks noGrp="1" noRot="1" noChangeAspect="1" noChangeArrowheads="1" noTextEdit="1"/>
          </p:cNvSpPr>
          <p:nvPr>
            <p:ph type="sldImg"/>
          </p:nvPr>
        </p:nvSpPr>
        <p:spPr>
          <a:xfrm>
            <a:off x="1143000" y="690563"/>
            <a:ext cx="4687888" cy="3516312"/>
          </a:xfrm>
          <a:ln w="12700" cap="flat"/>
        </p:spPr>
      </p:sp>
      <p:sp>
        <p:nvSpPr>
          <p:cNvPr id="1423363" name="Rectangle 3"/>
          <p:cNvSpPr>
            <a:spLocks noGrp="1" noChangeArrowheads="1"/>
          </p:cNvSpPr>
          <p:nvPr>
            <p:ph type="body" idx="1"/>
          </p:nvPr>
        </p:nvSpPr>
        <p:spPr>
          <a:xfrm>
            <a:off x="920750" y="4437063"/>
            <a:ext cx="5130800" cy="4130675"/>
          </a:xfrm>
          <a:noFill/>
          <a:ln/>
        </p:spPr>
        <p:txBody>
          <a:bodyPr lIns="92483" tIns="46243" rIns="92483" bIns="46243"/>
          <a:lstStyle/>
          <a:p>
            <a:r>
              <a:rPr lang="en-US" dirty="0"/>
              <a:t>RHIC, as a high-energy polarized proton collider, really represents an outstanding achievement in accelerator physics.  . . . [equipment].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2BA817-5A74-43B8-8AE9-D06756D32881}" type="slidenum">
              <a:rPr lang="en-US"/>
              <a:pPr/>
              <a:t>50</a:t>
            </a:fld>
            <a:endParaRPr lang="en-US"/>
          </a:p>
        </p:txBody>
      </p:sp>
      <p:sp>
        <p:nvSpPr>
          <p:cNvPr id="1168386" name="Rectangle 2"/>
          <p:cNvSpPr>
            <a:spLocks noGrp="1" noRot="1" noChangeAspect="1" noChangeArrowheads="1" noTextEdit="1"/>
          </p:cNvSpPr>
          <p:nvPr>
            <p:ph type="sldImg"/>
          </p:nvPr>
        </p:nvSpPr>
        <p:spPr>
          <a:ln/>
        </p:spPr>
      </p:sp>
      <p:sp>
        <p:nvSpPr>
          <p:cNvPr id="1168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3718D4-30FC-44E5-B014-F0A480E82298}" type="slidenum">
              <a:rPr lang="en-US"/>
              <a:pPr/>
              <a:t>51</a:t>
            </a:fld>
            <a:endParaRPr lang="en-US"/>
          </a:p>
        </p:txBody>
      </p:sp>
      <p:sp>
        <p:nvSpPr>
          <p:cNvPr id="1240066" name="Rectangle 2"/>
          <p:cNvSpPr>
            <a:spLocks noGrp="1" noRot="1" noChangeAspect="1" noChangeArrowheads="1" noTextEdit="1"/>
          </p:cNvSpPr>
          <p:nvPr>
            <p:ph type="sldImg"/>
          </p:nvPr>
        </p:nvSpPr>
        <p:spPr>
          <a:ln/>
        </p:spPr>
      </p:sp>
      <p:sp>
        <p:nvSpPr>
          <p:cNvPr id="1240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A012FE-C59E-476C-A48C-31E901EDAACE}" type="slidenum">
              <a:rPr lang="en-US"/>
              <a:pPr/>
              <a:t>52</a:t>
            </a:fld>
            <a:endParaRPr lang="en-US"/>
          </a:p>
        </p:txBody>
      </p:sp>
      <p:sp>
        <p:nvSpPr>
          <p:cNvPr id="1170434" name="Rectangle 2"/>
          <p:cNvSpPr>
            <a:spLocks noGrp="1" noRot="1" noChangeAspect="1" noChangeArrowheads="1" noTextEdit="1"/>
          </p:cNvSpPr>
          <p:nvPr>
            <p:ph type="sldImg"/>
          </p:nvPr>
        </p:nvSpPr>
        <p:spPr>
          <a:ln/>
        </p:spPr>
      </p:sp>
      <p:sp>
        <p:nvSpPr>
          <p:cNvPr id="1170435" name="Rectangle 3"/>
          <p:cNvSpPr>
            <a:spLocks noGrp="1" noChangeArrowheads="1"/>
          </p:cNvSpPr>
          <p:nvPr>
            <p:ph type="body" idx="1"/>
          </p:nvPr>
        </p:nvSpPr>
        <p:spPr/>
        <p:txBody>
          <a:bodyPr/>
          <a:lstStyle/>
          <a:p>
            <a:r>
              <a:rPr lang="en-US" dirty="0" smtClean="0"/>
              <a:t>There are a number</a:t>
            </a:r>
            <a:r>
              <a:rPr lang="en-US" baseline="0" dirty="0" smtClean="0"/>
              <a:t> of useful ways to look at and describe nucleon structure.  For example in addition to the structure functions such as F2 shown here, which, if you will, lets you “see” the asymptotic freedom of QCD, you can also describe the proton in terms of </a:t>
            </a:r>
            <a:r>
              <a:rPr lang="en-US" baseline="0" dirty="0" err="1" smtClean="0"/>
              <a:t>parton</a:t>
            </a:r>
            <a:r>
              <a:rPr lang="en-US" baseline="0" dirty="0" smtClean="0"/>
              <a:t> distribution functions, . . .  In any case, we’ve learned quite a lot from decades of DIS data on the linear momentum structure of the proton, but even in the age of HERA, . . .</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69B923-3C00-4C6F-B0E8-3572FD9C0755}" type="slidenum">
              <a:rPr lang="en-US"/>
              <a:pPr/>
              <a:t>53</a:t>
            </a:fld>
            <a:endParaRPr lang="en-US"/>
          </a:p>
        </p:txBody>
      </p:sp>
      <p:sp>
        <p:nvSpPr>
          <p:cNvPr id="1174530" name="Rectangle 2"/>
          <p:cNvSpPr>
            <a:spLocks noGrp="1" noRot="1" noChangeAspect="1" noChangeArrowheads="1" noTextEdit="1"/>
          </p:cNvSpPr>
          <p:nvPr>
            <p:ph type="sldImg"/>
          </p:nvPr>
        </p:nvSpPr>
        <p:spPr>
          <a:ln/>
        </p:spPr>
      </p:sp>
      <p:sp>
        <p:nvSpPr>
          <p:cNvPr id="1174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25F12C-5E48-4E90-95D9-AB1D4518D2F6}" type="slidenum">
              <a:rPr lang="en-US"/>
              <a:pPr/>
              <a:t>55</a:t>
            </a:fld>
            <a:endParaRPr lang="en-US"/>
          </a:p>
        </p:txBody>
      </p:sp>
      <p:sp>
        <p:nvSpPr>
          <p:cNvPr id="1282050" name="Rectangle 2"/>
          <p:cNvSpPr>
            <a:spLocks noGrp="1" noRot="1" noChangeAspect="1" noChangeArrowheads="1" noTextEdit="1"/>
          </p:cNvSpPr>
          <p:nvPr>
            <p:ph type="sldImg"/>
          </p:nvPr>
        </p:nvSpPr>
        <p:spPr>
          <a:xfrm>
            <a:off x="1174750" y="695325"/>
            <a:ext cx="4635500" cy="3476625"/>
          </a:xfrm>
          <a:ln/>
        </p:spPr>
      </p:sp>
      <p:sp>
        <p:nvSpPr>
          <p:cNvPr id="1282051" name="Rectangle 3"/>
          <p:cNvSpPr>
            <a:spLocks noGrp="1" noChangeArrowheads="1"/>
          </p:cNvSpPr>
          <p:nvPr>
            <p:ph type="body" idx="1"/>
          </p:nvPr>
        </p:nvSpPr>
        <p:spPr>
          <a:xfrm>
            <a:off x="698500" y="4403725"/>
            <a:ext cx="5588000" cy="4171950"/>
          </a:xfrm>
        </p:spPr>
        <p:txBody>
          <a:bodyPr/>
          <a:lstStyle/>
          <a:p>
            <a:r>
              <a:rPr lang="en-US" dirty="0" smtClean="0"/>
              <a:t>SLAC – up by 16 in 1 year, EMC – 84 in 1 year</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783A45-4512-4529-B99E-956C46A402CD}" type="slidenum">
              <a:rPr lang="en-US"/>
              <a:pPr/>
              <a:t>61</a:t>
            </a:fld>
            <a:endParaRPr lang="en-US"/>
          </a:p>
        </p:txBody>
      </p:sp>
      <p:sp>
        <p:nvSpPr>
          <p:cNvPr id="1269762" name="Rectangle 2"/>
          <p:cNvSpPr>
            <a:spLocks noGrp="1" noRot="1" noChangeAspect="1" noChangeArrowheads="1" noTextEdit="1"/>
          </p:cNvSpPr>
          <p:nvPr>
            <p:ph type="sldImg"/>
          </p:nvPr>
        </p:nvSpPr>
        <p:spPr>
          <a:xfrm>
            <a:off x="1174750" y="695325"/>
            <a:ext cx="4635500" cy="3476625"/>
          </a:xfrm>
          <a:ln/>
        </p:spPr>
      </p:sp>
      <p:sp>
        <p:nvSpPr>
          <p:cNvPr id="1269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5DDA83-7040-478C-AC70-A1446DEEB198}" type="slidenum">
              <a:rPr lang="en-US"/>
              <a:pPr/>
              <a:t>63</a:t>
            </a:fld>
            <a:endParaRPr lang="en-US"/>
          </a:p>
        </p:txBody>
      </p:sp>
      <p:sp>
        <p:nvSpPr>
          <p:cNvPr id="1449986" name="Rectangle 2"/>
          <p:cNvSpPr>
            <a:spLocks noGrp="1" noRot="1" noChangeAspect="1" noChangeArrowheads="1" noTextEdit="1"/>
          </p:cNvSpPr>
          <p:nvPr>
            <p:ph type="sldImg"/>
          </p:nvPr>
        </p:nvSpPr>
        <p:spPr>
          <a:ln/>
        </p:spPr>
      </p:sp>
      <p:sp>
        <p:nvSpPr>
          <p:cNvPr id="1449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EADD6D-3EE6-45D2-9DBE-1BCA9E6A7E9D}" type="slidenum">
              <a:rPr lang="en-US"/>
              <a:pPr/>
              <a:t>64</a:t>
            </a:fld>
            <a:endParaRPr lang="en-US"/>
          </a:p>
        </p:txBody>
      </p:sp>
      <p:sp>
        <p:nvSpPr>
          <p:cNvPr id="1454082" name="Rectangle 2"/>
          <p:cNvSpPr>
            <a:spLocks noGrp="1" noRot="1" noChangeAspect="1" noChangeArrowheads="1" noTextEdit="1"/>
          </p:cNvSpPr>
          <p:nvPr>
            <p:ph type="sldImg"/>
          </p:nvPr>
        </p:nvSpPr>
        <p:spPr>
          <a:xfrm>
            <a:off x="1174750" y="695325"/>
            <a:ext cx="4635500" cy="3476625"/>
          </a:xfrm>
          <a:ln/>
        </p:spPr>
      </p:sp>
      <p:sp>
        <p:nvSpPr>
          <p:cNvPr id="1454083" name="Rectangle 3"/>
          <p:cNvSpPr>
            <a:spLocks noGrp="1" noChangeArrowheads="1"/>
          </p:cNvSpPr>
          <p:nvPr>
            <p:ph type="body" idx="1"/>
          </p:nvPr>
        </p:nvSpPr>
        <p:spPr>
          <a:xfrm>
            <a:off x="698500" y="4403725"/>
            <a:ext cx="5588000" cy="4171950"/>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Hadron spectrum, quark masses, </a:t>
            </a:r>
            <a:r>
              <a:rPr lang="en-US" dirty="0" err="1" smtClean="0"/>
              <a:t>pseudoscalar</a:t>
            </a:r>
            <a:r>
              <a:rPr lang="en-US" dirty="0" smtClean="0"/>
              <a:t> meson decay constants</a:t>
            </a:r>
            <a:endParaRPr lang="en-US" dirty="0"/>
          </a:p>
        </p:txBody>
      </p:sp>
      <p:sp>
        <p:nvSpPr>
          <p:cNvPr id="4" name="Slide Number Placeholder 3"/>
          <p:cNvSpPr>
            <a:spLocks noGrp="1"/>
          </p:cNvSpPr>
          <p:nvPr>
            <p:ph type="sldNum" sz="quarter" idx="10"/>
          </p:nvPr>
        </p:nvSpPr>
        <p:spPr/>
        <p:txBody>
          <a:bodyPr/>
          <a:lstStyle/>
          <a:p>
            <a:fld id="{4CFB1036-C79E-46F7-8FEB-3830A27B2610}"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3DE551-DDE7-4D7E-B10C-1B39733C0617}" type="slidenum">
              <a:rPr lang="en-US"/>
              <a:pPr/>
              <a:t>65</a:t>
            </a:fld>
            <a:endParaRPr lang="en-US"/>
          </a:p>
        </p:txBody>
      </p:sp>
      <p:sp>
        <p:nvSpPr>
          <p:cNvPr id="1366018" name="Rectangle 2"/>
          <p:cNvSpPr>
            <a:spLocks noGrp="1" noRot="1" noChangeAspect="1" noChangeArrowheads="1" noTextEdit="1"/>
          </p:cNvSpPr>
          <p:nvPr>
            <p:ph type="sldImg"/>
          </p:nvPr>
        </p:nvSpPr>
        <p:spPr>
          <a:ln/>
        </p:spPr>
      </p:sp>
      <p:sp>
        <p:nvSpPr>
          <p:cNvPr id="1366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5B7DC2-FD56-4E58-9702-F42AC542BCDB}" type="slidenum">
              <a:rPr lang="en-US"/>
              <a:pPr/>
              <a:t>66</a:t>
            </a:fld>
            <a:endParaRPr lang="en-US"/>
          </a:p>
        </p:txBody>
      </p:sp>
      <p:sp>
        <p:nvSpPr>
          <p:cNvPr id="1552386" name="Rectangle 2"/>
          <p:cNvSpPr>
            <a:spLocks noGrp="1" noRot="1" noChangeAspect="1" noChangeArrowheads="1" noTextEdit="1"/>
          </p:cNvSpPr>
          <p:nvPr>
            <p:ph type="sldImg"/>
          </p:nvPr>
        </p:nvSpPr>
        <p:spPr>
          <a:xfrm>
            <a:off x="1174750" y="695325"/>
            <a:ext cx="4635500" cy="3476625"/>
          </a:xfrm>
          <a:ln/>
        </p:spPr>
      </p:sp>
      <p:sp>
        <p:nvSpPr>
          <p:cNvPr id="1552387" name="Rectangle 3"/>
          <p:cNvSpPr>
            <a:spLocks noGrp="1" noChangeArrowheads="1"/>
          </p:cNvSpPr>
          <p:nvPr>
            <p:ph type="body" idx="1"/>
          </p:nvPr>
        </p:nvSpPr>
        <p:spPr>
          <a:xfrm>
            <a:off x="698500" y="4403725"/>
            <a:ext cx="5588000" cy="4171950"/>
          </a:xfrm>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54C7D1-5775-42F4-9C7D-0E0B0A7812E4}" type="slidenum">
              <a:rPr lang="en-US"/>
              <a:pPr/>
              <a:t>67</a:t>
            </a:fld>
            <a:endParaRPr lang="en-US"/>
          </a:p>
        </p:txBody>
      </p:sp>
      <p:sp>
        <p:nvSpPr>
          <p:cNvPr id="1458178" name="Rectangle 2"/>
          <p:cNvSpPr>
            <a:spLocks noGrp="1" noRot="1" noChangeAspect="1" noChangeArrowheads="1" noTextEdit="1"/>
          </p:cNvSpPr>
          <p:nvPr>
            <p:ph type="sldImg"/>
          </p:nvPr>
        </p:nvSpPr>
        <p:spPr>
          <a:ln/>
        </p:spPr>
      </p:sp>
      <p:sp>
        <p:nvSpPr>
          <p:cNvPr id="145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B14CCE-8C87-4A6C-82F4-ADCFDAEFFF52}" type="slidenum">
              <a:rPr lang="en-US"/>
              <a:pPr/>
              <a:t>68</a:t>
            </a:fld>
            <a:endParaRPr lang="en-US"/>
          </a:p>
        </p:txBody>
      </p:sp>
      <p:sp>
        <p:nvSpPr>
          <p:cNvPr id="138242" name="Rectangle 1026"/>
          <p:cNvSpPr>
            <a:spLocks noGrp="1" noRot="1" noChangeAspect="1" noChangeArrowheads="1"/>
          </p:cNvSpPr>
          <p:nvPr>
            <p:ph type="sldImg"/>
          </p:nvPr>
        </p:nvSpPr>
        <p:spPr bwMode="auto">
          <a:xfrm>
            <a:off x="1174750" y="695325"/>
            <a:ext cx="4635500" cy="3476625"/>
          </a:xfrm>
          <a:prstGeom prst="rect">
            <a:avLst/>
          </a:prstGeom>
          <a:solidFill>
            <a:srgbClr val="FFFFFF"/>
          </a:solidFill>
          <a:ln>
            <a:solidFill>
              <a:srgbClr val="000000"/>
            </a:solidFill>
            <a:miter lim="800000"/>
            <a:headEnd/>
            <a:tailEnd/>
          </a:ln>
        </p:spPr>
      </p:sp>
      <p:sp>
        <p:nvSpPr>
          <p:cNvPr id="138243" name="Rectangle 1027"/>
          <p:cNvSpPr>
            <a:spLocks noGrp="1" noChangeArrowheads="1"/>
          </p:cNvSpPr>
          <p:nvPr>
            <p:ph type="body" idx="1"/>
          </p:nvPr>
        </p:nvSpPr>
        <p:spPr bwMode="auto">
          <a:xfrm>
            <a:off x="931334" y="4403725"/>
            <a:ext cx="5122333" cy="417195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BCBA4-9E5C-46A1-A02A-C15FF80F0D3D}" type="slidenum">
              <a:rPr lang="en-US" smtClean="0"/>
              <a:pPr/>
              <a:t>80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talk will focus on spin-spin correlations, spin-spin correlations specifically</a:t>
            </a:r>
            <a:r>
              <a:rPr lang="en-US" baseline="0" dirty="0" smtClean="0"/>
              <a:t> with flavor information,</a:t>
            </a:r>
            <a:r>
              <a:rPr lang="en-US" dirty="0" smtClean="0"/>
              <a:t> and spin-momentum correlations, with discussion in the latter part of the presentation on exciting predictions related explicitly</a:t>
            </a:r>
            <a:r>
              <a:rPr lang="en-US" baseline="0" dirty="0" smtClean="0"/>
              <a:t> to color effects.  Won’t have time to go through spin-position correlations.</a:t>
            </a:r>
            <a:endParaRPr lang="en-US" dirty="0"/>
          </a:p>
        </p:txBody>
      </p:sp>
      <p:sp>
        <p:nvSpPr>
          <p:cNvPr id="4" name="Slide Number Placeholder 3"/>
          <p:cNvSpPr>
            <a:spLocks noGrp="1"/>
          </p:cNvSpPr>
          <p:nvPr>
            <p:ph type="sldNum" sz="quarter" idx="10"/>
          </p:nvPr>
        </p:nvSpPr>
        <p:spPr/>
        <p:txBody>
          <a:bodyPr/>
          <a:lstStyle/>
          <a:p>
            <a:fld id="{240BCBA4-9E5C-46A1-A02A-C15FF80F0D3D}" type="slidenum">
              <a:rPr lang="en-US" smtClean="0"/>
              <a:pPr/>
              <a:t>5</a:t>
            </a:fld>
            <a:endParaRPr lang="en-US"/>
          </a:p>
        </p:txBody>
      </p:sp>
    </p:spTree>
    <p:extLst>
      <p:ext uri="{BB962C8B-B14F-4D97-AF65-F5344CB8AC3E}">
        <p14:creationId xmlns:p14="http://schemas.microsoft.com/office/powerpoint/2010/main" val="3006216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0BCBA4-9E5C-46A1-A02A-C15FF80F0D3D}" type="slidenum">
              <a:rPr lang="en-US" smtClean="0"/>
              <a:pPr/>
              <a:t>8</a:t>
            </a:fld>
            <a:endParaRPr lang="en-US"/>
          </a:p>
        </p:txBody>
      </p:sp>
    </p:spTree>
    <p:extLst>
      <p:ext uri="{BB962C8B-B14F-4D97-AF65-F5344CB8AC3E}">
        <p14:creationId xmlns:p14="http://schemas.microsoft.com/office/powerpoint/2010/main" val="728614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8262A7-3278-438C-9822-E80B7E546A64}" type="slidenum">
              <a:rPr lang="en-US"/>
              <a:pPr/>
              <a:t>13</a:t>
            </a:fld>
            <a:endParaRPr lang="en-US"/>
          </a:p>
        </p:txBody>
      </p:sp>
      <p:sp>
        <p:nvSpPr>
          <p:cNvPr id="1415170" name="Rectangle 2"/>
          <p:cNvSpPr>
            <a:spLocks noGrp="1" noRot="1" noChangeAspect="1" noChangeArrowheads="1" noTextEdit="1"/>
          </p:cNvSpPr>
          <p:nvPr>
            <p:ph type="sldImg"/>
          </p:nvPr>
        </p:nvSpPr>
        <p:spPr>
          <a:ln/>
        </p:spPr>
      </p:sp>
      <p:sp>
        <p:nvSpPr>
          <p:cNvPr id="1415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3DE551-DDE7-4D7E-B10C-1B39733C0617}" type="slidenum">
              <a:rPr lang="en-US"/>
              <a:pPr/>
              <a:t>14</a:t>
            </a:fld>
            <a:endParaRPr lang="en-US"/>
          </a:p>
        </p:txBody>
      </p:sp>
      <p:sp>
        <p:nvSpPr>
          <p:cNvPr id="1366018" name="Rectangle 2"/>
          <p:cNvSpPr>
            <a:spLocks noGrp="1" noRot="1" noChangeAspect="1" noChangeArrowheads="1" noTextEdit="1"/>
          </p:cNvSpPr>
          <p:nvPr>
            <p:ph type="sldImg"/>
          </p:nvPr>
        </p:nvSpPr>
        <p:spPr>
          <a:ln/>
        </p:spPr>
      </p:sp>
      <p:sp>
        <p:nvSpPr>
          <p:cNvPr id="1366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A012FE-C59E-476C-A48C-31E901EDAACE}" type="slidenum">
              <a:rPr lang="en-US"/>
              <a:pPr/>
              <a:t>15</a:t>
            </a:fld>
            <a:endParaRPr lang="en-US"/>
          </a:p>
        </p:txBody>
      </p:sp>
      <p:sp>
        <p:nvSpPr>
          <p:cNvPr id="1170434" name="Rectangle 2"/>
          <p:cNvSpPr>
            <a:spLocks noGrp="1" noRot="1" noChangeAspect="1" noChangeArrowheads="1" noTextEdit="1"/>
          </p:cNvSpPr>
          <p:nvPr>
            <p:ph type="sldImg"/>
          </p:nvPr>
        </p:nvSpPr>
        <p:spPr>
          <a:ln/>
        </p:spPr>
      </p:sp>
      <p:sp>
        <p:nvSpPr>
          <p:cNvPr id="1170435" name="Rectangle 3"/>
          <p:cNvSpPr>
            <a:spLocks noGrp="1" noChangeArrowheads="1"/>
          </p:cNvSpPr>
          <p:nvPr>
            <p:ph type="body" idx="1"/>
          </p:nvPr>
        </p:nvSpPr>
        <p:spPr/>
        <p:txBody>
          <a:bodyPr/>
          <a:lstStyle/>
          <a:p>
            <a:r>
              <a:rPr lang="en-US" dirty="0" smtClean="0"/>
              <a:t>There are a number</a:t>
            </a:r>
            <a:r>
              <a:rPr lang="en-US" baseline="0" dirty="0" smtClean="0"/>
              <a:t> of useful ways to look at and describe nucleon structure.  For example in addition to the structure functions such as F2 shown here, which, if you will, lets you “see” the asymptotic freedom of QCD, you can also describe the proton in terms of </a:t>
            </a:r>
            <a:r>
              <a:rPr lang="en-US" baseline="0" dirty="0" err="1" smtClean="0"/>
              <a:t>parton</a:t>
            </a:r>
            <a:r>
              <a:rPr lang="en-US" baseline="0" dirty="0" smtClean="0"/>
              <a:t> distribution functions, . . .  In any case, we’ve learned quite a lot from decades of DIS data on the linear momentum structure of the proton, but even in the age of HERA, . . .</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582B5B-F0B5-4426-ADAB-B2CC5767D4D0}" type="slidenum">
              <a:rPr lang="en-US"/>
              <a:pPr/>
              <a:t>17</a:t>
            </a:fld>
            <a:endParaRPr lang="en-US"/>
          </a:p>
        </p:txBody>
      </p:sp>
      <p:sp>
        <p:nvSpPr>
          <p:cNvPr id="1433602" name="Rectangle 2"/>
          <p:cNvSpPr>
            <a:spLocks noGrp="1" noRot="1" noChangeAspect="1" noChangeArrowheads="1" noTextEdit="1"/>
          </p:cNvSpPr>
          <p:nvPr>
            <p:ph type="sldImg"/>
          </p:nvPr>
        </p:nvSpPr>
        <p:spPr>
          <a:ln/>
        </p:spPr>
      </p:sp>
      <p:sp>
        <p:nvSpPr>
          <p:cNvPr id="1433603" name="Rectangle 3"/>
          <p:cNvSpPr>
            <a:spLocks noGrp="1" noChangeArrowheads="1"/>
          </p:cNvSpPr>
          <p:nvPr>
            <p:ph type="body" idx="1"/>
          </p:nvPr>
        </p:nvSpPr>
        <p:spPr/>
        <p:txBody>
          <a:bodyPr/>
          <a:lstStyle/>
          <a:p>
            <a:r>
              <a:rPr lang="en-US"/>
              <a:t>Let me now show you some highlights from the helicity program at RHIC.</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C. Aidala, Penn State, January 21, 2015</a:t>
            </a:r>
            <a:endParaRPr lang="en-US"/>
          </a:p>
        </p:txBody>
      </p:sp>
      <p:sp>
        <p:nvSpPr>
          <p:cNvPr id="6" name="Slide Number Placeholder 5"/>
          <p:cNvSpPr>
            <a:spLocks noGrp="1"/>
          </p:cNvSpPr>
          <p:nvPr>
            <p:ph type="sldNum" sz="quarter" idx="12"/>
          </p:nvPr>
        </p:nvSpPr>
        <p:spPr/>
        <p:txBody>
          <a:bodyPr/>
          <a:lstStyle>
            <a:lvl1pPr>
              <a:defRPr/>
            </a:lvl1pPr>
          </a:lstStyle>
          <a:p>
            <a:fld id="{211344D0-F1FE-4BEB-AD16-87879286EC97}" type="slidenum">
              <a:rPr lang="en-US"/>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C. Aidala, Penn State, January 21, 2015</a:t>
            </a:r>
            <a:endParaRPr lang="en-US"/>
          </a:p>
        </p:txBody>
      </p:sp>
      <p:sp>
        <p:nvSpPr>
          <p:cNvPr id="6" name="Slide Number Placeholder 5"/>
          <p:cNvSpPr>
            <a:spLocks noGrp="1"/>
          </p:cNvSpPr>
          <p:nvPr>
            <p:ph type="sldNum" sz="quarter" idx="12"/>
          </p:nvPr>
        </p:nvSpPr>
        <p:spPr/>
        <p:txBody>
          <a:bodyPr/>
          <a:lstStyle>
            <a:lvl1pPr>
              <a:defRPr/>
            </a:lvl1pPr>
          </a:lstStyle>
          <a:p>
            <a:fld id="{1068759B-A585-4681-85BB-33C3B4C9D04A}" type="slidenum">
              <a:rPr lang="en-US"/>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28600"/>
            <a:ext cx="21717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228600"/>
            <a:ext cx="63627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C. Aidala, Penn State, January 21, 2015</a:t>
            </a:r>
            <a:endParaRPr lang="en-US"/>
          </a:p>
        </p:txBody>
      </p:sp>
      <p:sp>
        <p:nvSpPr>
          <p:cNvPr id="6" name="Slide Number Placeholder 5"/>
          <p:cNvSpPr>
            <a:spLocks noGrp="1"/>
          </p:cNvSpPr>
          <p:nvPr>
            <p:ph type="sldNum" sz="quarter" idx="12"/>
          </p:nvPr>
        </p:nvSpPr>
        <p:spPr/>
        <p:txBody>
          <a:bodyPr/>
          <a:lstStyle>
            <a:lvl1pPr>
              <a:defRPr/>
            </a:lvl1pPr>
          </a:lstStyle>
          <a:p>
            <a:fld id="{E962746A-A1C3-4A9B-9216-456081A81634}" type="slidenum">
              <a:rPr lang="en-US"/>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600200"/>
            <a:ext cx="42672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2672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2667000" y="6400800"/>
            <a:ext cx="3810000" cy="319088"/>
          </a:xfrm>
        </p:spPr>
        <p:txBody>
          <a:bodyPr/>
          <a:lstStyle>
            <a:lvl1pPr>
              <a:defRPr/>
            </a:lvl1pPr>
          </a:lstStyle>
          <a:p>
            <a:r>
              <a:rPr lang="en-US" smtClean="0"/>
              <a:t>C. Aidala, Penn State, January 21, 2015</a:t>
            </a: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A2F42501-B949-4497-900A-85D7539E1911}" type="slidenum">
              <a:rPr lang="en-US"/>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28600" y="228600"/>
            <a:ext cx="8686800" cy="762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28600" y="1600200"/>
            <a:ext cx="42672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2672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228600" y="3924300"/>
            <a:ext cx="42672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24300"/>
            <a:ext cx="42672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p:spPr>
        <p:txBody>
          <a:bodyPr/>
          <a:lstStyle>
            <a:lvl1pPr>
              <a:defRPr/>
            </a:lvl1pPr>
          </a:lstStyle>
          <a:p>
            <a:endParaRPr lang="en-US"/>
          </a:p>
        </p:txBody>
      </p:sp>
      <p:sp>
        <p:nvSpPr>
          <p:cNvPr id="8" name="Footer Placeholder 7"/>
          <p:cNvSpPr>
            <a:spLocks noGrp="1"/>
          </p:cNvSpPr>
          <p:nvPr>
            <p:ph type="ftr" sz="quarter" idx="11"/>
          </p:nvPr>
        </p:nvSpPr>
        <p:spPr>
          <a:xfrm>
            <a:off x="2667000" y="6400800"/>
            <a:ext cx="3810000" cy="319088"/>
          </a:xfrm>
        </p:spPr>
        <p:txBody>
          <a:bodyPr/>
          <a:lstStyle>
            <a:lvl1pPr>
              <a:defRPr/>
            </a:lvl1pPr>
          </a:lstStyle>
          <a:p>
            <a:r>
              <a:rPr lang="en-US" smtClean="0"/>
              <a:t>C. Aidala, Penn State, January 21, 2015</a:t>
            </a:r>
            <a:endParaRPr lang="en-US"/>
          </a:p>
        </p:txBody>
      </p:sp>
      <p:sp>
        <p:nvSpPr>
          <p:cNvPr id="9" name="Slide Number Placeholder 8"/>
          <p:cNvSpPr>
            <a:spLocks noGrp="1"/>
          </p:cNvSpPr>
          <p:nvPr>
            <p:ph type="sldNum" sz="quarter" idx="12"/>
          </p:nvPr>
        </p:nvSpPr>
        <p:spPr>
          <a:xfrm>
            <a:off x="6553200" y="6248400"/>
            <a:ext cx="1905000" cy="457200"/>
          </a:xfrm>
        </p:spPr>
        <p:txBody>
          <a:bodyPr/>
          <a:lstStyle>
            <a:lvl1pPr>
              <a:defRPr/>
            </a:lvl1pPr>
          </a:lstStyle>
          <a:p>
            <a:fld id="{BECE729D-4A9E-497C-A7DB-296958F94F75}" type="slidenum">
              <a:rPr lang="en-US"/>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600200"/>
            <a:ext cx="42672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2672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4300"/>
            <a:ext cx="42672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2667000" y="6400800"/>
            <a:ext cx="3810000" cy="319088"/>
          </a:xfrm>
        </p:spPr>
        <p:txBody>
          <a:bodyPr/>
          <a:lstStyle>
            <a:lvl1pPr>
              <a:defRPr/>
            </a:lvl1pPr>
          </a:lstStyle>
          <a:p>
            <a:r>
              <a:rPr lang="en-US" smtClean="0"/>
              <a:t>C. Aidala, Penn State, January 21, 2015</a:t>
            </a:r>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58301BA0-7841-47FF-B1CB-F410F547681B}" type="slidenum">
              <a:rPr lang="en-US"/>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28600" y="228600"/>
            <a:ext cx="86868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2667000" y="6400800"/>
            <a:ext cx="3810000" cy="319088"/>
          </a:xfrm>
        </p:spPr>
        <p:txBody>
          <a:bodyPr/>
          <a:lstStyle>
            <a:lvl1pPr>
              <a:defRPr/>
            </a:lvl1pPr>
          </a:lstStyle>
          <a:p>
            <a:r>
              <a:rPr lang="en-US" smtClean="0"/>
              <a:t>C. Aidala, Penn State, January 21, 2015</a:t>
            </a:r>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0105E4C2-DDCC-49BD-ADB3-461273BD2B94}"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C. Aidala, Penn State, January 21, 2015</a:t>
            </a:r>
            <a:endParaRPr lang="en-US"/>
          </a:p>
        </p:txBody>
      </p:sp>
      <p:sp>
        <p:nvSpPr>
          <p:cNvPr id="6" name="Slide Number Placeholder 5"/>
          <p:cNvSpPr>
            <a:spLocks noGrp="1"/>
          </p:cNvSpPr>
          <p:nvPr>
            <p:ph type="sldNum" sz="quarter" idx="12"/>
          </p:nvPr>
        </p:nvSpPr>
        <p:spPr/>
        <p:txBody>
          <a:bodyPr/>
          <a:lstStyle>
            <a:lvl1pPr>
              <a:defRPr/>
            </a:lvl1pPr>
          </a:lstStyle>
          <a:p>
            <a:fld id="{9CCA4942-7CEE-491C-9F3A-ADE7BC2C4973}" type="slidenum">
              <a:rPr lang="en-US"/>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C. Aidala, Penn State, January 21, 2015</a:t>
            </a:r>
            <a:endParaRPr lang="en-US"/>
          </a:p>
        </p:txBody>
      </p:sp>
      <p:sp>
        <p:nvSpPr>
          <p:cNvPr id="6" name="Slide Number Placeholder 5"/>
          <p:cNvSpPr>
            <a:spLocks noGrp="1"/>
          </p:cNvSpPr>
          <p:nvPr>
            <p:ph type="sldNum" sz="quarter" idx="12"/>
          </p:nvPr>
        </p:nvSpPr>
        <p:spPr/>
        <p:txBody>
          <a:bodyPr/>
          <a:lstStyle>
            <a:lvl1pPr>
              <a:defRPr/>
            </a:lvl1pPr>
          </a:lstStyle>
          <a:p>
            <a:fld id="{8E82CB32-AB80-4E8D-B434-E5C8B99D374C}" type="slidenum">
              <a:rPr lang="en-US"/>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600200"/>
            <a:ext cx="4267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267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C. Aidala, Penn State, January 21, 2015</a:t>
            </a:r>
            <a:endParaRPr lang="en-US"/>
          </a:p>
        </p:txBody>
      </p:sp>
      <p:sp>
        <p:nvSpPr>
          <p:cNvPr id="7" name="Slide Number Placeholder 6"/>
          <p:cNvSpPr>
            <a:spLocks noGrp="1"/>
          </p:cNvSpPr>
          <p:nvPr>
            <p:ph type="sldNum" sz="quarter" idx="12"/>
          </p:nvPr>
        </p:nvSpPr>
        <p:spPr/>
        <p:txBody>
          <a:bodyPr/>
          <a:lstStyle>
            <a:lvl1pPr>
              <a:defRPr/>
            </a:lvl1pPr>
          </a:lstStyle>
          <a:p>
            <a:fld id="{DBCAA7B0-FB55-442B-B730-0F02697EC4DB}" type="slidenum">
              <a:rPr lang="en-US"/>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smtClean="0"/>
              <a:t>C. Aidala, Penn State, January 21, 2015</a:t>
            </a:r>
            <a:endParaRPr lang="en-US"/>
          </a:p>
        </p:txBody>
      </p:sp>
      <p:sp>
        <p:nvSpPr>
          <p:cNvPr id="9" name="Slide Number Placeholder 8"/>
          <p:cNvSpPr>
            <a:spLocks noGrp="1"/>
          </p:cNvSpPr>
          <p:nvPr>
            <p:ph type="sldNum" sz="quarter" idx="12"/>
          </p:nvPr>
        </p:nvSpPr>
        <p:spPr/>
        <p:txBody>
          <a:bodyPr/>
          <a:lstStyle>
            <a:lvl1pPr>
              <a:defRPr/>
            </a:lvl1pPr>
          </a:lstStyle>
          <a:p>
            <a:fld id="{1701BFD7-43E8-4CB4-B0C3-EA2D5ED73A86}" type="slidenum">
              <a:rPr lang="en-US"/>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smtClean="0"/>
              <a:t>C. Aidala, Penn State, January 21, 2015</a:t>
            </a:r>
            <a:endParaRPr lang="en-US"/>
          </a:p>
        </p:txBody>
      </p:sp>
      <p:sp>
        <p:nvSpPr>
          <p:cNvPr id="5" name="Slide Number Placeholder 4"/>
          <p:cNvSpPr>
            <a:spLocks noGrp="1"/>
          </p:cNvSpPr>
          <p:nvPr>
            <p:ph type="sldNum" sz="quarter" idx="12"/>
          </p:nvPr>
        </p:nvSpPr>
        <p:spPr/>
        <p:txBody>
          <a:bodyPr/>
          <a:lstStyle>
            <a:lvl1pPr>
              <a:defRPr/>
            </a:lvl1pPr>
          </a:lstStyle>
          <a:p>
            <a:fld id="{CC80A51C-0834-4D37-9F6C-E61A03BDE5A5}" type="slidenum">
              <a:rPr lang="en-US"/>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smtClean="0"/>
              <a:t>C. Aidala, Penn State, January 21, 2015</a:t>
            </a:r>
            <a:endParaRPr lang="en-US"/>
          </a:p>
        </p:txBody>
      </p:sp>
      <p:sp>
        <p:nvSpPr>
          <p:cNvPr id="4" name="Slide Number Placeholder 3"/>
          <p:cNvSpPr>
            <a:spLocks noGrp="1"/>
          </p:cNvSpPr>
          <p:nvPr>
            <p:ph type="sldNum" sz="quarter" idx="12"/>
          </p:nvPr>
        </p:nvSpPr>
        <p:spPr/>
        <p:txBody>
          <a:bodyPr/>
          <a:lstStyle>
            <a:lvl1pPr>
              <a:defRPr/>
            </a:lvl1pPr>
          </a:lstStyle>
          <a:p>
            <a:fld id="{83F159FB-7DEB-45DF-BF94-DE0F7425313E}" type="slidenum">
              <a:rPr lang="en-US"/>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C. Aidala, Penn State, January 21, 2015</a:t>
            </a:r>
            <a:endParaRPr lang="en-US"/>
          </a:p>
        </p:txBody>
      </p:sp>
      <p:sp>
        <p:nvSpPr>
          <p:cNvPr id="7" name="Slide Number Placeholder 6"/>
          <p:cNvSpPr>
            <a:spLocks noGrp="1"/>
          </p:cNvSpPr>
          <p:nvPr>
            <p:ph type="sldNum" sz="quarter" idx="12"/>
          </p:nvPr>
        </p:nvSpPr>
        <p:spPr/>
        <p:txBody>
          <a:bodyPr/>
          <a:lstStyle>
            <a:lvl1pPr>
              <a:defRPr/>
            </a:lvl1pPr>
          </a:lstStyle>
          <a:p>
            <a:fld id="{390F8421-50D9-4AEA-9973-92E17469AE0A}" type="slidenum">
              <a:rPr lang="en-US"/>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C. Aidala, Penn State, January 21, 2015</a:t>
            </a:r>
            <a:endParaRPr lang="en-US"/>
          </a:p>
        </p:txBody>
      </p:sp>
      <p:sp>
        <p:nvSpPr>
          <p:cNvPr id="7" name="Slide Number Placeholder 6"/>
          <p:cNvSpPr>
            <a:spLocks noGrp="1"/>
          </p:cNvSpPr>
          <p:nvPr>
            <p:ph type="sldNum" sz="quarter" idx="12"/>
          </p:nvPr>
        </p:nvSpPr>
        <p:spPr/>
        <p:txBody>
          <a:bodyPr/>
          <a:lstStyle>
            <a:lvl1pPr>
              <a:defRPr/>
            </a:lvl1pPr>
          </a:lstStyle>
          <a:p>
            <a:fld id="{08A4D87B-1888-4748-AE98-A3A05193F3B7}" type="slidenum">
              <a:rPr lang="en-US"/>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9">
                <a:gamma/>
                <a:shade val="46275"/>
                <a:invGamma/>
              </a:srgbClr>
            </a:gs>
            <a:gs pos="100000">
              <a:srgbClr val="00009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228600"/>
            <a:ext cx="8686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28600" y="1600200"/>
            <a:ext cx="86868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endParaRPr lang="en-US"/>
          </a:p>
        </p:txBody>
      </p:sp>
      <p:sp>
        <p:nvSpPr>
          <p:cNvPr id="1029" name="Rectangle 5"/>
          <p:cNvSpPr>
            <a:spLocks noGrp="1" noChangeArrowheads="1"/>
          </p:cNvSpPr>
          <p:nvPr>
            <p:ph type="ftr" sz="quarter" idx="3"/>
          </p:nvPr>
        </p:nvSpPr>
        <p:spPr bwMode="auto">
          <a:xfrm>
            <a:off x="2667000" y="6400800"/>
            <a:ext cx="3810000" cy="3190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2"/>
                </a:solidFill>
              </a:defRPr>
            </a:lvl1pPr>
          </a:lstStyle>
          <a:p>
            <a:r>
              <a:rPr lang="en-US" smtClean="0"/>
              <a:t>C. Aidala, Penn State, January 21, 2015</a:t>
            </a: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2"/>
                </a:solidFill>
              </a:defRPr>
            </a:lvl1pPr>
          </a:lstStyle>
          <a:p>
            <a:fld id="{87DC4EF3-C510-4D91-A9B0-DB231320F72A}" type="slidenum">
              <a:rPr lang="en-US"/>
              <a:pPr/>
              <a:t>‹#›</a:t>
            </a:fld>
            <a:endParaRPr lang="en-US"/>
          </a:p>
        </p:txBody>
      </p:sp>
      <p:pic>
        <p:nvPicPr>
          <p:cNvPr id="8" name="Picture 2" descr="https://encrypted-tbn0.gstatic.com/images?q=tbn:ANd9GcS02UiivGjgv--e64cWJFfAQ7SASvDnuoq35pg2aISxkwVeEIsX"/>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250106" y="6248400"/>
            <a:ext cx="770825" cy="51763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p:timing>
    <p:tnLst>
      <p:par>
        <p:cTn id="1" dur="indefinite" restart="never" nodeType="tmRoot"/>
      </p:par>
    </p:tnLst>
  </p:timing>
  <p:hf hdr="0" dt="0"/>
  <p:txStyles>
    <p:titleStyle>
      <a:lvl1pPr algn="ctr" rtl="0" eaLnBrk="0" fontAlgn="base" hangingPunct="0">
        <a:spcBef>
          <a:spcPct val="0"/>
        </a:spcBef>
        <a:spcAft>
          <a:spcPct val="0"/>
        </a:spcAft>
        <a:defRPr sz="4400" i="1">
          <a:solidFill>
            <a:srgbClr val="FFFF00"/>
          </a:solidFill>
          <a:latin typeface="+mj-lt"/>
          <a:ea typeface="+mj-ea"/>
          <a:cs typeface="+mj-cs"/>
        </a:defRPr>
      </a:lvl1pPr>
      <a:lvl2pPr algn="ctr" rtl="0" eaLnBrk="0" fontAlgn="base" hangingPunct="0">
        <a:spcBef>
          <a:spcPct val="0"/>
        </a:spcBef>
        <a:spcAft>
          <a:spcPct val="0"/>
        </a:spcAft>
        <a:defRPr sz="4400" i="1">
          <a:solidFill>
            <a:srgbClr val="FFFF00"/>
          </a:solidFill>
          <a:latin typeface="Times New Roman" pitchFamily="18" charset="0"/>
        </a:defRPr>
      </a:lvl2pPr>
      <a:lvl3pPr algn="ctr" rtl="0" eaLnBrk="0" fontAlgn="base" hangingPunct="0">
        <a:spcBef>
          <a:spcPct val="0"/>
        </a:spcBef>
        <a:spcAft>
          <a:spcPct val="0"/>
        </a:spcAft>
        <a:defRPr sz="4400" i="1">
          <a:solidFill>
            <a:srgbClr val="FFFF00"/>
          </a:solidFill>
          <a:latin typeface="Times New Roman" pitchFamily="18" charset="0"/>
        </a:defRPr>
      </a:lvl3pPr>
      <a:lvl4pPr algn="ctr" rtl="0" eaLnBrk="0" fontAlgn="base" hangingPunct="0">
        <a:spcBef>
          <a:spcPct val="0"/>
        </a:spcBef>
        <a:spcAft>
          <a:spcPct val="0"/>
        </a:spcAft>
        <a:defRPr sz="4400" i="1">
          <a:solidFill>
            <a:srgbClr val="FFFF00"/>
          </a:solidFill>
          <a:latin typeface="Times New Roman" pitchFamily="18" charset="0"/>
        </a:defRPr>
      </a:lvl4pPr>
      <a:lvl5pPr algn="ctr" rtl="0" eaLnBrk="0" fontAlgn="base" hangingPunct="0">
        <a:spcBef>
          <a:spcPct val="0"/>
        </a:spcBef>
        <a:spcAft>
          <a:spcPct val="0"/>
        </a:spcAft>
        <a:defRPr sz="4400" i="1">
          <a:solidFill>
            <a:srgbClr val="FFFF00"/>
          </a:solidFill>
          <a:latin typeface="Times New Roman" pitchFamily="18" charset="0"/>
        </a:defRPr>
      </a:lvl5pPr>
      <a:lvl6pPr marL="457200" algn="ctr" rtl="0" eaLnBrk="0" fontAlgn="base" hangingPunct="0">
        <a:spcBef>
          <a:spcPct val="0"/>
        </a:spcBef>
        <a:spcAft>
          <a:spcPct val="0"/>
        </a:spcAft>
        <a:defRPr sz="4400" i="1">
          <a:solidFill>
            <a:srgbClr val="FFFF00"/>
          </a:solidFill>
          <a:latin typeface="Times New Roman" pitchFamily="18" charset="0"/>
        </a:defRPr>
      </a:lvl6pPr>
      <a:lvl7pPr marL="914400" algn="ctr" rtl="0" eaLnBrk="0" fontAlgn="base" hangingPunct="0">
        <a:spcBef>
          <a:spcPct val="0"/>
        </a:spcBef>
        <a:spcAft>
          <a:spcPct val="0"/>
        </a:spcAft>
        <a:defRPr sz="4400" i="1">
          <a:solidFill>
            <a:srgbClr val="FFFF00"/>
          </a:solidFill>
          <a:latin typeface="Times New Roman" pitchFamily="18" charset="0"/>
        </a:defRPr>
      </a:lvl7pPr>
      <a:lvl8pPr marL="1371600" algn="ctr" rtl="0" eaLnBrk="0" fontAlgn="base" hangingPunct="0">
        <a:spcBef>
          <a:spcPct val="0"/>
        </a:spcBef>
        <a:spcAft>
          <a:spcPct val="0"/>
        </a:spcAft>
        <a:defRPr sz="4400" i="1">
          <a:solidFill>
            <a:srgbClr val="FFFF00"/>
          </a:solidFill>
          <a:latin typeface="Times New Roman" pitchFamily="18" charset="0"/>
        </a:defRPr>
      </a:lvl8pPr>
      <a:lvl9pPr marL="1828800" algn="ctr" rtl="0" eaLnBrk="0" fontAlgn="base" hangingPunct="0">
        <a:spcBef>
          <a:spcPct val="0"/>
        </a:spcBef>
        <a:spcAft>
          <a:spcPct val="0"/>
        </a:spcAft>
        <a:defRPr sz="4400" i="1">
          <a:solidFill>
            <a:srgbClr val="FFFF00"/>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rgbClr val="FFFF99"/>
          </a:solidFill>
          <a:latin typeface="+mn-lt"/>
          <a:ea typeface="+mn-ea"/>
          <a:cs typeface="+mn-cs"/>
        </a:defRPr>
      </a:lvl1pPr>
      <a:lvl2pPr marL="742950" indent="-285750" algn="l" rtl="0" eaLnBrk="0" fontAlgn="base" hangingPunct="0">
        <a:spcBef>
          <a:spcPct val="20000"/>
        </a:spcBef>
        <a:spcAft>
          <a:spcPct val="0"/>
        </a:spcAft>
        <a:buChar char="–"/>
        <a:defRPr sz="2800">
          <a:solidFill>
            <a:srgbClr val="FFFF99"/>
          </a:solidFill>
          <a:latin typeface="+mn-lt"/>
        </a:defRPr>
      </a:lvl2pPr>
      <a:lvl3pPr marL="1143000" indent="-228600" algn="l" rtl="0" eaLnBrk="0" fontAlgn="base" hangingPunct="0">
        <a:spcBef>
          <a:spcPct val="20000"/>
        </a:spcBef>
        <a:spcAft>
          <a:spcPct val="0"/>
        </a:spcAft>
        <a:buChar char="•"/>
        <a:defRPr sz="2400">
          <a:solidFill>
            <a:srgbClr val="FFFF99"/>
          </a:solidFill>
          <a:latin typeface="+mn-lt"/>
        </a:defRPr>
      </a:lvl3pPr>
      <a:lvl4pPr marL="1600200" indent="-228600" algn="l" rtl="0" eaLnBrk="0" fontAlgn="base" hangingPunct="0">
        <a:spcBef>
          <a:spcPct val="20000"/>
        </a:spcBef>
        <a:spcAft>
          <a:spcPct val="0"/>
        </a:spcAft>
        <a:buChar char="–"/>
        <a:defRPr sz="2000">
          <a:solidFill>
            <a:srgbClr val="FFFF99"/>
          </a:solidFill>
          <a:latin typeface="+mn-lt"/>
        </a:defRPr>
      </a:lvl4pPr>
      <a:lvl5pPr marL="2057400" indent="-228600" algn="l" rtl="0" eaLnBrk="0" fontAlgn="base" hangingPunct="0">
        <a:spcBef>
          <a:spcPct val="20000"/>
        </a:spcBef>
        <a:spcAft>
          <a:spcPct val="0"/>
        </a:spcAft>
        <a:buChar char="»"/>
        <a:defRPr sz="2000">
          <a:solidFill>
            <a:srgbClr val="FFFF99"/>
          </a:solidFill>
          <a:latin typeface="+mn-lt"/>
        </a:defRPr>
      </a:lvl5pPr>
      <a:lvl6pPr marL="2514600" indent="-228600" algn="l" rtl="0" eaLnBrk="0" fontAlgn="base" hangingPunct="0">
        <a:spcBef>
          <a:spcPct val="20000"/>
        </a:spcBef>
        <a:spcAft>
          <a:spcPct val="0"/>
        </a:spcAft>
        <a:buChar char="»"/>
        <a:defRPr sz="2000">
          <a:solidFill>
            <a:srgbClr val="FFFF99"/>
          </a:solidFill>
          <a:latin typeface="+mn-lt"/>
        </a:defRPr>
      </a:lvl6pPr>
      <a:lvl7pPr marL="2971800" indent="-228600" algn="l" rtl="0" eaLnBrk="0" fontAlgn="base" hangingPunct="0">
        <a:spcBef>
          <a:spcPct val="20000"/>
        </a:spcBef>
        <a:spcAft>
          <a:spcPct val="0"/>
        </a:spcAft>
        <a:buChar char="»"/>
        <a:defRPr sz="2000">
          <a:solidFill>
            <a:srgbClr val="FFFF99"/>
          </a:solidFill>
          <a:latin typeface="+mn-lt"/>
        </a:defRPr>
      </a:lvl7pPr>
      <a:lvl8pPr marL="3429000" indent="-228600" algn="l" rtl="0" eaLnBrk="0" fontAlgn="base" hangingPunct="0">
        <a:spcBef>
          <a:spcPct val="20000"/>
        </a:spcBef>
        <a:spcAft>
          <a:spcPct val="0"/>
        </a:spcAft>
        <a:buChar char="»"/>
        <a:defRPr sz="2000">
          <a:solidFill>
            <a:srgbClr val="FFFF99"/>
          </a:solidFill>
          <a:latin typeface="+mn-lt"/>
        </a:defRPr>
      </a:lvl8pPr>
      <a:lvl9pPr marL="3886200" indent="-228600" algn="l" rtl="0" eaLnBrk="0" fontAlgn="base" hangingPunct="0">
        <a:spcBef>
          <a:spcPct val="20000"/>
        </a:spcBef>
        <a:spcAft>
          <a:spcPct val="0"/>
        </a:spcAft>
        <a:buChar char="»"/>
        <a:defRPr sz="2000">
          <a:solidFill>
            <a:srgbClr val="FFFF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29.wmf"/><Relationship Id="rId18" Type="http://schemas.openxmlformats.org/officeDocument/2006/relationships/oleObject" Target="../embeddings/oleObject9.bin"/><Relationship Id="rId3" Type="http://schemas.openxmlformats.org/officeDocument/2006/relationships/notesSlide" Target="../notesSlides/notesSlide6.xml"/><Relationship Id="rId7" Type="http://schemas.openxmlformats.org/officeDocument/2006/relationships/image" Target="../media/image26.emf"/><Relationship Id="rId12" Type="http://schemas.openxmlformats.org/officeDocument/2006/relationships/oleObject" Target="../embeddings/oleObject6.bin"/><Relationship Id="rId17" Type="http://schemas.openxmlformats.org/officeDocument/2006/relationships/image" Target="../media/image31.emf"/><Relationship Id="rId2" Type="http://schemas.openxmlformats.org/officeDocument/2006/relationships/slideLayout" Target="../slideLayouts/slideLayout4.xml"/><Relationship Id="rId16" Type="http://schemas.openxmlformats.org/officeDocument/2006/relationships/oleObject" Target="../embeddings/oleObject8.bin"/><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28.emf"/><Relationship Id="rId5" Type="http://schemas.openxmlformats.org/officeDocument/2006/relationships/image" Target="../media/image25.emf"/><Relationship Id="rId15" Type="http://schemas.openxmlformats.org/officeDocument/2006/relationships/image" Target="../media/image30.emf"/><Relationship Id="rId10" Type="http://schemas.openxmlformats.org/officeDocument/2006/relationships/oleObject" Target="../embeddings/oleObject5.bin"/><Relationship Id="rId19" Type="http://schemas.openxmlformats.org/officeDocument/2006/relationships/image" Target="../media/image32.emf"/><Relationship Id="rId4" Type="http://schemas.openxmlformats.org/officeDocument/2006/relationships/oleObject" Target="../embeddings/oleObject2.bin"/><Relationship Id="rId9" Type="http://schemas.openxmlformats.org/officeDocument/2006/relationships/image" Target="../media/image27.emf"/><Relationship Id="rId14"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7.xml"/><Relationship Id="rId7" Type="http://schemas.openxmlformats.org/officeDocument/2006/relationships/image" Target="../media/image33.e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Microsoft_Word_97_-_2003_Document1.doc"/><Relationship Id="rId11" Type="http://schemas.openxmlformats.org/officeDocument/2006/relationships/oleObject" Target="../embeddings/oleObject13.bin"/><Relationship Id="rId5" Type="http://schemas.openxmlformats.org/officeDocument/2006/relationships/oleObject" Target="../embeddings/oleObject10.bin"/><Relationship Id="rId10" Type="http://schemas.openxmlformats.org/officeDocument/2006/relationships/oleObject" Target="../embeddings/oleObject12.bin"/><Relationship Id="rId4" Type="http://schemas.openxmlformats.org/officeDocument/2006/relationships/image" Target="../media/image35.wmf"/><Relationship Id="rId9" Type="http://schemas.openxmlformats.org/officeDocument/2006/relationships/image" Target="../media/image34.w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36.emf"/><Relationship Id="rId5" Type="http://schemas.openxmlformats.org/officeDocument/2006/relationships/oleObject" Target="../embeddings/oleObject14.bin"/><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38.wmf"/><Relationship Id="rId4" Type="http://schemas.openxmlformats.org/officeDocument/2006/relationships/oleObject" Target="../embeddings/oleObject15.bin"/></Relationships>
</file>

<file path=ppt/slides/_rels/slide17.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notesSlide" Target="../notesSlides/notesSlide9.xml"/><Relationship Id="rId7" Type="http://schemas.openxmlformats.org/officeDocument/2006/relationships/oleObject" Target="../embeddings/oleObject17.bin"/><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40.emf"/><Relationship Id="rId5" Type="http://schemas.openxmlformats.org/officeDocument/2006/relationships/oleObject" Target="../embeddings/oleObject16.bin"/><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40.emf"/><Relationship Id="rId4" Type="http://schemas.openxmlformats.org/officeDocument/2006/relationships/oleObject" Target="../embeddings/oleObject18.bin"/></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3.png"/><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notesSlide" Target="../notesSlides/notesSlide10.xml"/><Relationship Id="rId7" Type="http://schemas.openxmlformats.org/officeDocument/2006/relationships/image" Target="../media/image46.wmf"/><Relationship Id="rId12" Type="http://schemas.openxmlformats.org/officeDocument/2006/relationships/image" Target="../media/image50.png"/><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20.bin"/><Relationship Id="rId11" Type="http://schemas.openxmlformats.org/officeDocument/2006/relationships/image" Target="../media/image49.png"/><Relationship Id="rId5" Type="http://schemas.openxmlformats.org/officeDocument/2006/relationships/image" Target="../media/image45.emf"/><Relationship Id="rId10" Type="http://schemas.openxmlformats.org/officeDocument/2006/relationships/image" Target="../media/image48.png"/><Relationship Id="rId4" Type="http://schemas.openxmlformats.org/officeDocument/2006/relationships/oleObject" Target="../embeddings/oleObject19.bin"/><Relationship Id="rId9" Type="http://schemas.openxmlformats.org/officeDocument/2006/relationships/image" Target="../media/image47.wmf"/></Relationships>
</file>

<file path=ppt/slides/_rels/slide2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image" Target="../media/image52.wmf"/><Relationship Id="rId5" Type="http://schemas.openxmlformats.org/officeDocument/2006/relationships/oleObject" Target="../embeddings/oleObject22.bin"/><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notesSlide" Target="../notesSlides/notesSlide11.xml"/><Relationship Id="rId7"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55.wmf"/><Relationship Id="rId5" Type="http://schemas.openxmlformats.org/officeDocument/2006/relationships/oleObject" Target="../embeddings/oleObject23.bin"/><Relationship Id="rId4" Type="http://schemas.openxmlformats.org/officeDocument/2006/relationships/image" Target="../media/image57.png"/></Relationships>
</file>

<file path=ppt/slides/_rels/slide24.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notesSlide" Target="../notesSlides/notesSlide12.xml"/><Relationship Id="rId7" Type="http://schemas.openxmlformats.org/officeDocument/2006/relationships/oleObject" Target="../embeddings/oleObject26.bin"/><Relationship Id="rId2" Type="http://schemas.openxmlformats.org/officeDocument/2006/relationships/slideLayout" Target="../slideLayouts/slideLayout4.xml"/><Relationship Id="rId1" Type="http://schemas.openxmlformats.org/officeDocument/2006/relationships/vmlDrawing" Target="../drawings/vmlDrawing11.vml"/><Relationship Id="rId6" Type="http://schemas.openxmlformats.org/officeDocument/2006/relationships/image" Target="../media/image60.png"/><Relationship Id="rId5" Type="http://schemas.openxmlformats.org/officeDocument/2006/relationships/image" Target="../media/image58.emf"/><Relationship Id="rId4" Type="http://schemas.openxmlformats.org/officeDocument/2006/relationships/oleObject" Target="../embeddings/oleObject25.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12.vml"/><Relationship Id="rId6" Type="http://schemas.openxmlformats.org/officeDocument/2006/relationships/image" Target="../media/image61.wmf"/><Relationship Id="rId5" Type="http://schemas.openxmlformats.org/officeDocument/2006/relationships/oleObject" Target="../embeddings/oleObject27.bin"/><Relationship Id="rId4" Type="http://schemas.openxmlformats.org/officeDocument/2006/relationships/image" Target="../media/image62.w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notesSlide" Target="../notesSlides/notesSlide14.xml"/><Relationship Id="rId7" Type="http://schemas.openxmlformats.org/officeDocument/2006/relationships/image" Target="../media/image33.emf"/><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oleObject" Target="../embeddings/Microsoft_Word_97_-_2003_Document2.doc"/><Relationship Id="rId11" Type="http://schemas.openxmlformats.org/officeDocument/2006/relationships/oleObject" Target="../embeddings/oleObject31.bin"/><Relationship Id="rId5" Type="http://schemas.openxmlformats.org/officeDocument/2006/relationships/oleObject" Target="../embeddings/oleObject28.bin"/><Relationship Id="rId10" Type="http://schemas.openxmlformats.org/officeDocument/2006/relationships/oleObject" Target="../embeddings/oleObject30.bin"/><Relationship Id="rId4" Type="http://schemas.openxmlformats.org/officeDocument/2006/relationships/image" Target="../media/image35.wmf"/><Relationship Id="rId9" Type="http://schemas.openxmlformats.org/officeDocument/2006/relationships/image" Target="../media/image34.wmf"/></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jpeg"/><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11" Type="http://schemas.openxmlformats.org/officeDocument/2006/relationships/image" Target="../media/image11.png"/><Relationship Id="rId5" Type="http://schemas.openxmlformats.org/officeDocument/2006/relationships/oleObject" Target="../embeddings/oleObject1.bin"/><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notesSlide" Target="../notesSlides/notesSlide16.xml"/><Relationship Id="rId7" Type="http://schemas.openxmlformats.org/officeDocument/2006/relationships/image" Target="../media/image71.png"/><Relationship Id="rId2" Type="http://schemas.openxmlformats.org/officeDocument/2006/relationships/slideLayout" Target="../slideLayouts/slideLayout12.xml"/><Relationship Id="rId1" Type="http://schemas.openxmlformats.org/officeDocument/2006/relationships/vmlDrawing" Target="../drawings/vmlDrawing14.vml"/><Relationship Id="rId6" Type="http://schemas.openxmlformats.org/officeDocument/2006/relationships/image" Target="../media/image70.png"/><Relationship Id="rId5" Type="http://schemas.openxmlformats.org/officeDocument/2006/relationships/image" Target="../media/image59.wmf"/><Relationship Id="rId4" Type="http://schemas.openxmlformats.org/officeDocument/2006/relationships/oleObject" Target="../embeddings/oleObject32.bin"/></Relationships>
</file>

<file path=ppt/slides/_rels/slide3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4.xml"/><Relationship Id="rId1" Type="http://schemas.openxmlformats.org/officeDocument/2006/relationships/vmlDrawing" Target="../drawings/vmlDrawing15.v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wmf"/></Relationships>
</file>

<file path=ppt/slides/_rels/slide3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77.wmf"/><Relationship Id="rId5" Type="http://schemas.openxmlformats.org/officeDocument/2006/relationships/oleObject" Target="../embeddings/oleObject34.bin"/><Relationship Id="rId4" Type="http://schemas.openxmlformats.org/officeDocument/2006/relationships/image" Target="../media/image79.png"/></Relationships>
</file>

<file path=ppt/slides/_rels/slide3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83.png"/></Relationships>
</file>

<file path=ppt/slides/_rels/slide3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83.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87.wmf"/><Relationship Id="rId5" Type="http://schemas.openxmlformats.org/officeDocument/2006/relationships/oleObject" Target="../embeddings/oleObject35.bin"/><Relationship Id="rId4" Type="http://schemas.openxmlformats.org/officeDocument/2006/relationships/image" Target="../media/image88.png"/></Relationships>
</file>

<file path=ppt/slides/_rels/slide4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6.xml"/><Relationship Id="rId4" Type="http://schemas.openxmlformats.org/officeDocument/2006/relationships/image" Target="../media/image9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8" Type="http://schemas.openxmlformats.org/officeDocument/2006/relationships/image" Target="../media/image96.jpeg"/><Relationship Id="rId13" Type="http://schemas.openxmlformats.org/officeDocument/2006/relationships/oleObject" Target="../embeddings/oleObject37.bin"/><Relationship Id="rId3" Type="http://schemas.openxmlformats.org/officeDocument/2006/relationships/notesSlide" Target="../notesSlides/notesSlide21.xml"/><Relationship Id="rId7" Type="http://schemas.openxmlformats.org/officeDocument/2006/relationships/image" Target="../media/image95.jpeg"/><Relationship Id="rId12" Type="http://schemas.openxmlformats.org/officeDocument/2006/relationships/image" Target="../media/image100.jpeg"/><Relationship Id="rId2" Type="http://schemas.openxmlformats.org/officeDocument/2006/relationships/slideLayout" Target="../slideLayouts/slideLayout6.xml"/><Relationship Id="rId1" Type="http://schemas.openxmlformats.org/officeDocument/2006/relationships/vmlDrawing" Target="../drawings/vmlDrawing18.vml"/><Relationship Id="rId6" Type="http://schemas.openxmlformats.org/officeDocument/2006/relationships/image" Target="../media/image92.png"/><Relationship Id="rId11" Type="http://schemas.openxmlformats.org/officeDocument/2006/relationships/image" Target="../media/image99.jpeg"/><Relationship Id="rId5" Type="http://schemas.openxmlformats.org/officeDocument/2006/relationships/oleObject" Target="../embeddings/oleObject36.bin"/><Relationship Id="rId10" Type="http://schemas.openxmlformats.org/officeDocument/2006/relationships/image" Target="../media/image98.jpeg"/><Relationship Id="rId4" Type="http://schemas.openxmlformats.org/officeDocument/2006/relationships/image" Target="../media/image94.jpeg"/><Relationship Id="rId9" Type="http://schemas.openxmlformats.org/officeDocument/2006/relationships/image" Target="../media/image97.jpeg"/><Relationship Id="rId14" Type="http://schemas.openxmlformats.org/officeDocument/2006/relationships/image" Target="../media/image93.png"/></Relationships>
</file>

<file path=ppt/slides/_rels/slide47.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06.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36.emf"/><Relationship Id="rId2" Type="http://schemas.openxmlformats.org/officeDocument/2006/relationships/slideLayout" Target="../slideLayouts/slideLayout12.xml"/><Relationship Id="rId1" Type="http://schemas.openxmlformats.org/officeDocument/2006/relationships/vmlDrawing" Target="../drawings/vmlDrawing19.vml"/><Relationship Id="rId6" Type="http://schemas.openxmlformats.org/officeDocument/2006/relationships/oleObject" Target="../embeddings/oleObject38.bin"/><Relationship Id="rId5" Type="http://schemas.openxmlformats.org/officeDocument/2006/relationships/image" Target="../media/image37.png"/><Relationship Id="rId4" Type="http://schemas.openxmlformats.org/officeDocument/2006/relationships/image" Target="../media/image107.png"/></Relationships>
</file>

<file path=ppt/slides/_rels/slide53.xml.rels><?xml version="1.0" encoding="UTF-8" standalone="yes"?>
<Relationships xmlns="http://schemas.openxmlformats.org/package/2006/relationships"><Relationship Id="rId8" Type="http://schemas.openxmlformats.org/officeDocument/2006/relationships/image" Target="../media/image109.wmf"/><Relationship Id="rId3" Type="http://schemas.openxmlformats.org/officeDocument/2006/relationships/notesSlide" Target="../notesSlides/notesSlide25.xml"/><Relationship Id="rId7" Type="http://schemas.openxmlformats.org/officeDocument/2006/relationships/oleObject" Target="../embeddings/oleObject40.bin"/><Relationship Id="rId2" Type="http://schemas.openxmlformats.org/officeDocument/2006/relationships/slideLayout" Target="../slideLayouts/slideLayout12.xml"/><Relationship Id="rId1" Type="http://schemas.openxmlformats.org/officeDocument/2006/relationships/vmlDrawing" Target="../drawings/vmlDrawing20.vml"/><Relationship Id="rId6" Type="http://schemas.openxmlformats.org/officeDocument/2006/relationships/image" Target="../media/image108.emf"/><Relationship Id="rId5" Type="http://schemas.openxmlformats.org/officeDocument/2006/relationships/oleObject" Target="../embeddings/oleObject39.bin"/><Relationship Id="rId4" Type="http://schemas.openxmlformats.org/officeDocument/2006/relationships/image" Target="../media/image110.png"/></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8" Type="http://schemas.openxmlformats.org/officeDocument/2006/relationships/image" Target="../media/image111.wmf"/><Relationship Id="rId3" Type="http://schemas.openxmlformats.org/officeDocument/2006/relationships/notesSlide" Target="../notesSlides/notesSlide26.xml"/><Relationship Id="rId7"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38.wmf"/><Relationship Id="rId5" Type="http://schemas.openxmlformats.org/officeDocument/2006/relationships/oleObject" Target="../embeddings/oleObject41.bin"/><Relationship Id="rId4" Type="http://schemas.openxmlformats.org/officeDocument/2006/relationships/image" Target="../media/image112.png"/><Relationship Id="rId9" Type="http://schemas.openxmlformats.org/officeDocument/2006/relationships/image" Target="../media/image113.png"/></Relationships>
</file>

<file path=ppt/slides/_rels/slide56.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40.emf"/><Relationship Id="rId4" Type="http://schemas.openxmlformats.org/officeDocument/2006/relationships/oleObject" Target="../embeddings/oleObject43.bin"/></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60.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2.xml"/><Relationship Id="rId5" Type="http://schemas.openxmlformats.org/officeDocument/2006/relationships/image" Target="../media/image124.png"/><Relationship Id="rId4" Type="http://schemas.openxmlformats.org/officeDocument/2006/relationships/image" Target="../media/image123.png"/></Relationships>
</file>

<file path=ppt/slides/_rels/slide61.xml.rels><?xml version="1.0" encoding="UTF-8" standalone="yes"?>
<Relationships xmlns="http://schemas.openxmlformats.org/package/2006/relationships"><Relationship Id="rId3" Type="http://schemas.openxmlformats.org/officeDocument/2006/relationships/image" Target="../media/image125.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26.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8" Type="http://schemas.openxmlformats.org/officeDocument/2006/relationships/oleObject" Target="../embeddings/oleObject45.bin"/><Relationship Id="rId3" Type="http://schemas.openxmlformats.org/officeDocument/2006/relationships/notesSlide" Target="../notesSlides/notesSlide30.xml"/><Relationship Id="rId7" Type="http://schemas.openxmlformats.org/officeDocument/2006/relationships/image" Target="../media/image33.emf"/><Relationship Id="rId2" Type="http://schemas.openxmlformats.org/officeDocument/2006/relationships/slideLayout" Target="../slideLayouts/slideLayout6.xml"/><Relationship Id="rId1" Type="http://schemas.openxmlformats.org/officeDocument/2006/relationships/vmlDrawing" Target="../drawings/vmlDrawing23.vml"/><Relationship Id="rId6" Type="http://schemas.openxmlformats.org/officeDocument/2006/relationships/oleObject" Target="../embeddings/Microsoft_Word_97_-_2003_Document3.doc"/><Relationship Id="rId11" Type="http://schemas.openxmlformats.org/officeDocument/2006/relationships/oleObject" Target="../embeddings/oleObject47.bin"/><Relationship Id="rId5" Type="http://schemas.openxmlformats.org/officeDocument/2006/relationships/oleObject" Target="../embeddings/oleObject44.bin"/><Relationship Id="rId10" Type="http://schemas.openxmlformats.org/officeDocument/2006/relationships/oleObject" Target="../embeddings/oleObject46.bin"/><Relationship Id="rId4" Type="http://schemas.openxmlformats.org/officeDocument/2006/relationships/image" Target="../media/image35.wmf"/><Relationship Id="rId9" Type="http://schemas.openxmlformats.org/officeDocument/2006/relationships/image" Target="../media/image34.wmf"/></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128.wmf"/><Relationship Id="rId2" Type="http://schemas.openxmlformats.org/officeDocument/2006/relationships/slideLayout" Target="../slideLayouts/slideLayout15.xml"/><Relationship Id="rId1" Type="http://schemas.openxmlformats.org/officeDocument/2006/relationships/vmlDrawing" Target="../drawings/vmlDrawing24.vml"/><Relationship Id="rId6" Type="http://schemas.openxmlformats.org/officeDocument/2006/relationships/oleObject" Target="../embeddings/oleObject49.bin"/><Relationship Id="rId5" Type="http://schemas.openxmlformats.org/officeDocument/2006/relationships/image" Target="../media/image127.wmf"/><Relationship Id="rId4" Type="http://schemas.openxmlformats.org/officeDocument/2006/relationships/oleObject" Target="../embeddings/oleObject48.bin"/></Relationships>
</file>

<file path=ppt/slides/_rels/slide67.xml.rels><?xml version="1.0" encoding="UTF-8" standalone="yes"?>
<Relationships xmlns="http://schemas.openxmlformats.org/package/2006/relationships"><Relationship Id="rId8" Type="http://schemas.openxmlformats.org/officeDocument/2006/relationships/image" Target="../media/image133.wmf"/><Relationship Id="rId3" Type="http://schemas.openxmlformats.org/officeDocument/2006/relationships/image" Target="../media/image129.wmf"/><Relationship Id="rId7" Type="http://schemas.openxmlformats.org/officeDocument/2006/relationships/image" Target="../media/image71.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132.png"/><Relationship Id="rId5" Type="http://schemas.openxmlformats.org/officeDocument/2006/relationships/image" Target="../media/image131.png"/><Relationship Id="rId10" Type="http://schemas.openxmlformats.org/officeDocument/2006/relationships/image" Target="../media/image135.wmf"/><Relationship Id="rId4" Type="http://schemas.openxmlformats.org/officeDocument/2006/relationships/image" Target="../media/image130.png"/><Relationship Id="rId9" Type="http://schemas.openxmlformats.org/officeDocument/2006/relationships/image" Target="../media/image134.wmf"/></Relationships>
</file>

<file path=ppt/slides/_rels/slide68.xml.rels><?xml version="1.0" encoding="UTF-8" standalone="yes"?>
<Relationships xmlns="http://schemas.openxmlformats.org/package/2006/relationships"><Relationship Id="rId8" Type="http://schemas.openxmlformats.org/officeDocument/2006/relationships/image" Target="../media/image137.wmf"/><Relationship Id="rId13" Type="http://schemas.openxmlformats.org/officeDocument/2006/relationships/oleObject" Target="../embeddings/oleObject54.bin"/><Relationship Id="rId3" Type="http://schemas.openxmlformats.org/officeDocument/2006/relationships/notesSlide" Target="../notesSlides/notesSlide33.xml"/><Relationship Id="rId7" Type="http://schemas.openxmlformats.org/officeDocument/2006/relationships/oleObject" Target="../embeddings/oleObject51.bin"/><Relationship Id="rId12" Type="http://schemas.openxmlformats.org/officeDocument/2006/relationships/image" Target="../media/image139.wmf"/><Relationship Id="rId2" Type="http://schemas.openxmlformats.org/officeDocument/2006/relationships/slideLayout" Target="../slideLayouts/slideLayout6.xml"/><Relationship Id="rId1" Type="http://schemas.openxmlformats.org/officeDocument/2006/relationships/vmlDrawing" Target="../drawings/vmlDrawing25.vml"/><Relationship Id="rId6" Type="http://schemas.openxmlformats.org/officeDocument/2006/relationships/image" Target="../media/image136.wmf"/><Relationship Id="rId11" Type="http://schemas.openxmlformats.org/officeDocument/2006/relationships/oleObject" Target="../embeddings/oleObject53.bin"/><Relationship Id="rId5" Type="http://schemas.openxmlformats.org/officeDocument/2006/relationships/oleObject" Target="../embeddings/oleObject50.bin"/><Relationship Id="rId10" Type="http://schemas.openxmlformats.org/officeDocument/2006/relationships/image" Target="../media/image138.wmf"/><Relationship Id="rId4" Type="http://schemas.openxmlformats.org/officeDocument/2006/relationships/image" Target="../media/image141.png"/><Relationship Id="rId9" Type="http://schemas.openxmlformats.org/officeDocument/2006/relationships/oleObject" Target="../embeddings/oleObject52.bin"/><Relationship Id="rId14" Type="http://schemas.openxmlformats.org/officeDocument/2006/relationships/image" Target="../media/image140.wmf"/></Relationships>
</file>

<file path=ppt/slides/_rels/slide69.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70.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43.png"/><Relationship Id="rId1" Type="http://schemas.openxmlformats.org/officeDocument/2006/relationships/slideLayout" Target="../slideLayouts/slideLayout2.xml"/><Relationship Id="rId4" Type="http://schemas.openxmlformats.org/officeDocument/2006/relationships/image" Target="../media/image145.png"/></Relationships>
</file>

<file path=ppt/slides/_rels/slide71.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148.wmf"/></Relationships>
</file>

<file path=ppt/slides/_rels/slide73.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5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5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80.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57.png"/><Relationship Id="rId4" Type="http://schemas.openxmlformats.org/officeDocument/2006/relationships/image" Target="../media/image156.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spin-physics-w"/>
          <p:cNvPicPr>
            <a:picLocks noChangeAspect="1" noChangeArrowheads="1"/>
          </p:cNvPicPr>
          <p:nvPr/>
        </p:nvPicPr>
        <p:blipFill>
          <a:blip r:embed="rId3" cstate="print"/>
          <a:srcRect/>
          <a:stretch>
            <a:fillRect/>
          </a:stretch>
        </p:blipFill>
        <p:spPr bwMode="auto">
          <a:xfrm>
            <a:off x="6006725" y="4953000"/>
            <a:ext cx="2984875" cy="1525358"/>
          </a:xfrm>
          <a:prstGeom prst="rect">
            <a:avLst/>
          </a:prstGeom>
          <a:noFill/>
        </p:spPr>
      </p:pic>
      <p:pic>
        <p:nvPicPr>
          <p:cNvPr id="2056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416" y="4754566"/>
            <a:ext cx="2991756" cy="1874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Group 7"/>
          <p:cNvGrpSpPr>
            <a:grpSpLocks/>
          </p:cNvGrpSpPr>
          <p:nvPr/>
        </p:nvGrpSpPr>
        <p:grpSpPr bwMode="auto">
          <a:xfrm>
            <a:off x="2895600" y="152400"/>
            <a:ext cx="3048000" cy="1341438"/>
            <a:chOff x="1680" y="3141"/>
            <a:chExt cx="1872" cy="864"/>
          </a:xfrm>
        </p:grpSpPr>
        <p:sp>
          <p:nvSpPr>
            <p:cNvPr id="11" name="Rectangle 8"/>
            <p:cNvSpPr>
              <a:spLocks noChangeArrowheads="1"/>
            </p:cNvSpPr>
            <p:nvPr/>
          </p:nvSpPr>
          <p:spPr bwMode="auto">
            <a:xfrm>
              <a:off x="1680" y="3189"/>
              <a:ext cx="1872" cy="816"/>
            </a:xfrm>
            <a:prstGeom prst="rect">
              <a:avLst/>
            </a:prstGeom>
            <a:solidFill>
              <a:schemeClr val="bg1"/>
            </a:solidFill>
            <a:ln w="9525">
              <a:solidFill>
                <a:schemeClr val="tx1"/>
              </a:solidFill>
              <a:miter lim="800000"/>
              <a:headEnd/>
              <a:tailEnd/>
            </a:ln>
            <a:effectLst/>
          </p:spPr>
          <p:txBody>
            <a:bodyPr wrap="none" anchor="ctr"/>
            <a:lstStyle/>
            <a:p>
              <a:endParaRPr lang="en-US"/>
            </a:p>
          </p:txBody>
        </p:sp>
        <p:grpSp>
          <p:nvGrpSpPr>
            <p:cNvPr id="12" name="Group 9"/>
            <p:cNvGrpSpPr>
              <a:grpSpLocks/>
            </p:cNvGrpSpPr>
            <p:nvPr/>
          </p:nvGrpSpPr>
          <p:grpSpPr bwMode="auto">
            <a:xfrm>
              <a:off x="1776" y="3141"/>
              <a:ext cx="1579" cy="845"/>
              <a:chOff x="1776" y="2666"/>
              <a:chExt cx="2088" cy="1271"/>
            </a:xfrm>
          </p:grpSpPr>
          <p:sp>
            <p:nvSpPr>
              <p:cNvPr id="13" name="Line 10"/>
              <p:cNvSpPr>
                <a:spLocks noChangeShapeType="1"/>
              </p:cNvSpPr>
              <p:nvPr/>
            </p:nvSpPr>
            <p:spPr bwMode="auto">
              <a:xfrm flipV="1">
                <a:off x="1776" y="3024"/>
                <a:ext cx="1968" cy="528"/>
              </a:xfrm>
              <a:prstGeom prst="line">
                <a:avLst/>
              </a:prstGeom>
              <a:noFill/>
              <a:ln w="19050">
                <a:solidFill>
                  <a:srgbClr val="333399"/>
                </a:solidFill>
                <a:prstDash val="dash"/>
                <a:round/>
                <a:headEnd/>
                <a:tailEnd/>
              </a:ln>
              <a:effectLst/>
            </p:spPr>
            <p:txBody>
              <a:bodyPr/>
              <a:lstStyle/>
              <a:p>
                <a:endParaRPr lang="en-US"/>
              </a:p>
            </p:txBody>
          </p:sp>
          <p:grpSp>
            <p:nvGrpSpPr>
              <p:cNvPr id="14" name="Group 11"/>
              <p:cNvGrpSpPr>
                <a:grpSpLocks/>
              </p:cNvGrpSpPr>
              <p:nvPr/>
            </p:nvGrpSpPr>
            <p:grpSpPr bwMode="auto">
              <a:xfrm>
                <a:off x="2352" y="3072"/>
                <a:ext cx="288" cy="480"/>
                <a:chOff x="4320" y="1488"/>
                <a:chExt cx="288" cy="480"/>
              </a:xfrm>
            </p:grpSpPr>
            <p:sp>
              <p:nvSpPr>
                <p:cNvPr id="21" name="AutoShape 12"/>
                <p:cNvSpPr>
                  <a:spLocks noChangeArrowheads="1"/>
                </p:cNvSpPr>
                <p:nvPr/>
              </p:nvSpPr>
              <p:spPr bwMode="auto">
                <a:xfrm>
                  <a:off x="4416" y="1488"/>
                  <a:ext cx="86" cy="480"/>
                </a:xfrm>
                <a:prstGeom prst="upArrow">
                  <a:avLst>
                    <a:gd name="adj1" fmla="val 50000"/>
                    <a:gd name="adj2" fmla="val 139535"/>
                  </a:avLst>
                </a:prstGeom>
                <a:gradFill rotWithShape="0">
                  <a:gsLst>
                    <a:gs pos="0">
                      <a:srgbClr val="B2B2B2">
                        <a:gamma/>
                        <a:shade val="0"/>
                        <a:invGamma/>
                      </a:srgbClr>
                    </a:gs>
                    <a:gs pos="50000">
                      <a:srgbClr val="B2B2B2"/>
                    </a:gs>
                    <a:gs pos="100000">
                      <a:srgbClr val="B2B2B2">
                        <a:gamma/>
                        <a:shade val="0"/>
                        <a:invGamma/>
                      </a:srgbClr>
                    </a:gs>
                  </a:gsLst>
                  <a:lin ang="0" scaled="1"/>
                </a:gradFill>
                <a:ln w="9525">
                  <a:solidFill>
                    <a:srgbClr val="333399"/>
                  </a:solidFill>
                  <a:miter lim="800000"/>
                  <a:headEnd/>
                  <a:tailEnd/>
                </a:ln>
                <a:effectLst/>
              </p:spPr>
              <p:txBody>
                <a:bodyPr vert="eaVert" wrap="none" anchor="ctr"/>
                <a:lstStyle/>
                <a:p>
                  <a:endParaRPr lang="en-US"/>
                </a:p>
              </p:txBody>
            </p:sp>
            <p:sp>
              <p:nvSpPr>
                <p:cNvPr id="22" name="Oval 13"/>
                <p:cNvSpPr>
                  <a:spLocks noChangeAspect="1" noChangeArrowheads="1"/>
                </p:cNvSpPr>
                <p:nvPr/>
              </p:nvSpPr>
              <p:spPr bwMode="auto">
                <a:xfrm>
                  <a:off x="4320" y="1632"/>
                  <a:ext cx="288" cy="288"/>
                </a:xfrm>
                <a:prstGeom prst="ellipse">
                  <a:avLst/>
                </a:prstGeom>
                <a:gradFill rotWithShape="0">
                  <a:gsLst>
                    <a:gs pos="0">
                      <a:srgbClr val="FFFFFF"/>
                    </a:gs>
                    <a:gs pos="100000">
                      <a:srgbClr val="003300"/>
                    </a:gs>
                  </a:gsLst>
                  <a:lin ang="2700000" scaled="1"/>
                </a:gradFill>
                <a:ln w="9525">
                  <a:solidFill>
                    <a:srgbClr val="003300"/>
                  </a:solidFill>
                  <a:round/>
                  <a:headEnd/>
                  <a:tailEnd/>
                </a:ln>
                <a:effectLst/>
              </p:spPr>
              <p:txBody>
                <a:bodyPr wrap="none" anchor="ctr"/>
                <a:lstStyle/>
                <a:p>
                  <a:endParaRPr lang="en-US"/>
                </a:p>
              </p:txBody>
            </p:sp>
          </p:grpSp>
          <p:sp>
            <p:nvSpPr>
              <p:cNvPr id="15" name="Oval 14"/>
              <p:cNvSpPr>
                <a:spLocks noChangeAspect="1" noChangeArrowheads="1"/>
              </p:cNvSpPr>
              <p:nvPr/>
            </p:nvSpPr>
            <p:spPr bwMode="auto">
              <a:xfrm>
                <a:off x="3120" y="3024"/>
                <a:ext cx="288" cy="288"/>
              </a:xfrm>
              <a:prstGeom prst="ellipse">
                <a:avLst/>
              </a:prstGeom>
              <a:gradFill rotWithShape="0">
                <a:gsLst>
                  <a:gs pos="0">
                    <a:srgbClr val="FFFFFF"/>
                  </a:gs>
                  <a:gs pos="100000">
                    <a:srgbClr val="003300"/>
                  </a:gs>
                </a:gsLst>
                <a:lin ang="2700000" scaled="1"/>
              </a:gradFill>
              <a:ln w="9525">
                <a:solidFill>
                  <a:srgbClr val="003300"/>
                </a:solidFill>
                <a:round/>
                <a:headEnd/>
                <a:tailEnd/>
              </a:ln>
              <a:effectLst/>
            </p:spPr>
            <p:txBody>
              <a:bodyPr wrap="none" anchor="ctr"/>
              <a:lstStyle/>
              <a:p>
                <a:endParaRPr lang="en-US"/>
              </a:p>
            </p:txBody>
          </p:sp>
          <p:sp>
            <p:nvSpPr>
              <p:cNvPr id="16" name="AutoShape 15"/>
              <p:cNvSpPr>
                <a:spLocks noChangeAspect="1" noChangeArrowheads="1"/>
              </p:cNvSpPr>
              <p:nvPr/>
            </p:nvSpPr>
            <p:spPr bwMode="auto">
              <a:xfrm>
                <a:off x="2736" y="3120"/>
                <a:ext cx="288" cy="288"/>
              </a:xfrm>
              <a:prstGeom prst="irregularSeal1">
                <a:avLst/>
              </a:prstGeom>
              <a:solidFill>
                <a:srgbClr val="FF0000"/>
              </a:solidFill>
              <a:ln w="9525">
                <a:solidFill>
                  <a:srgbClr val="333399"/>
                </a:solidFill>
                <a:miter lim="800000"/>
                <a:headEnd/>
                <a:tailEnd/>
              </a:ln>
              <a:effectLst/>
            </p:spPr>
            <p:txBody>
              <a:bodyPr wrap="none" anchor="ctr"/>
              <a:lstStyle/>
              <a:p>
                <a:endParaRPr lang="en-US"/>
              </a:p>
            </p:txBody>
          </p:sp>
          <p:sp>
            <p:nvSpPr>
              <p:cNvPr id="17" name="Line 16"/>
              <p:cNvSpPr>
                <a:spLocks noChangeShapeType="1"/>
              </p:cNvSpPr>
              <p:nvPr/>
            </p:nvSpPr>
            <p:spPr bwMode="auto">
              <a:xfrm flipV="1">
                <a:off x="2880" y="2928"/>
                <a:ext cx="48" cy="192"/>
              </a:xfrm>
              <a:prstGeom prst="line">
                <a:avLst/>
              </a:prstGeom>
              <a:noFill/>
              <a:ln w="38100">
                <a:solidFill>
                  <a:srgbClr val="333399"/>
                </a:solidFill>
                <a:round/>
                <a:headEnd/>
                <a:tailEnd type="stealth" w="med" len="med"/>
              </a:ln>
              <a:effectLst/>
            </p:spPr>
            <p:txBody>
              <a:bodyPr/>
              <a:lstStyle/>
              <a:p>
                <a:endParaRPr lang="en-US"/>
              </a:p>
            </p:txBody>
          </p:sp>
          <p:sp>
            <p:nvSpPr>
              <p:cNvPr id="18" name="Line 17"/>
              <p:cNvSpPr>
                <a:spLocks noChangeShapeType="1"/>
              </p:cNvSpPr>
              <p:nvPr/>
            </p:nvSpPr>
            <p:spPr bwMode="auto">
              <a:xfrm>
                <a:off x="2976" y="3360"/>
                <a:ext cx="240" cy="144"/>
              </a:xfrm>
              <a:prstGeom prst="line">
                <a:avLst/>
              </a:prstGeom>
              <a:noFill/>
              <a:ln w="38100">
                <a:solidFill>
                  <a:srgbClr val="333399"/>
                </a:solidFill>
                <a:round/>
                <a:headEnd/>
                <a:tailEnd type="stealth" w="med" len="med"/>
              </a:ln>
              <a:effectLst/>
            </p:spPr>
            <p:txBody>
              <a:bodyPr/>
              <a:lstStyle/>
              <a:p>
                <a:endParaRPr lang="en-US"/>
              </a:p>
            </p:txBody>
          </p:sp>
          <p:sp>
            <p:nvSpPr>
              <p:cNvPr id="19" name="Text Box 18"/>
              <p:cNvSpPr txBox="1">
                <a:spLocks noChangeArrowheads="1"/>
              </p:cNvSpPr>
              <p:nvPr/>
            </p:nvSpPr>
            <p:spPr bwMode="auto">
              <a:xfrm>
                <a:off x="2823" y="2666"/>
                <a:ext cx="589" cy="481"/>
              </a:xfrm>
              <a:prstGeom prst="rect">
                <a:avLst/>
              </a:prstGeom>
              <a:noFill/>
              <a:ln w="9525">
                <a:noFill/>
                <a:miter lim="800000"/>
                <a:headEnd/>
                <a:tailEnd/>
              </a:ln>
              <a:effectLst/>
            </p:spPr>
            <p:txBody>
              <a:bodyPr wrap="none">
                <a:spAutoFit/>
              </a:bodyPr>
              <a:lstStyle/>
              <a:p>
                <a:pPr algn="l"/>
                <a:r>
                  <a:rPr lang="en-US" altLang="ja-JP" sz="3200">
                    <a:solidFill>
                      <a:srgbClr val="FF3399"/>
                    </a:solidFill>
                    <a:ea typeface="ＭＳ Ｐゴシック" pitchFamily="34" charset="-128"/>
                  </a:rPr>
                  <a:t>left</a:t>
                </a:r>
              </a:p>
            </p:txBody>
          </p:sp>
          <p:sp>
            <p:nvSpPr>
              <p:cNvPr id="20" name="Text Box 19"/>
              <p:cNvSpPr txBox="1">
                <a:spLocks noChangeArrowheads="1"/>
              </p:cNvSpPr>
              <p:nvPr/>
            </p:nvSpPr>
            <p:spPr bwMode="auto">
              <a:xfrm>
                <a:off x="3073" y="3457"/>
                <a:ext cx="791" cy="480"/>
              </a:xfrm>
              <a:prstGeom prst="rect">
                <a:avLst/>
              </a:prstGeom>
              <a:noFill/>
              <a:ln w="9525">
                <a:noFill/>
                <a:miter lim="800000"/>
                <a:headEnd/>
                <a:tailEnd/>
              </a:ln>
              <a:effectLst/>
            </p:spPr>
            <p:txBody>
              <a:bodyPr>
                <a:spAutoFit/>
              </a:bodyPr>
              <a:lstStyle/>
              <a:p>
                <a:pPr algn="l"/>
                <a:r>
                  <a:rPr lang="en-US" altLang="ja-JP" sz="3200">
                    <a:solidFill>
                      <a:srgbClr val="FF3399"/>
                    </a:solidFill>
                    <a:ea typeface="ＭＳ Ｐゴシック" pitchFamily="34" charset="-128"/>
                  </a:rPr>
                  <a:t>right</a:t>
                </a:r>
              </a:p>
            </p:txBody>
          </p:sp>
        </p:grpSp>
      </p:grpSp>
      <p:sp>
        <p:nvSpPr>
          <p:cNvPr id="1160196" name="Rectangle 4"/>
          <p:cNvSpPr>
            <a:spLocks noGrp="1" noChangeArrowheads="1"/>
          </p:cNvSpPr>
          <p:nvPr>
            <p:ph type="ctrTitle"/>
          </p:nvPr>
        </p:nvSpPr>
        <p:spPr>
          <a:xfrm>
            <a:off x="685800" y="1730375"/>
            <a:ext cx="7772400" cy="1470025"/>
          </a:xfrm>
        </p:spPr>
        <p:txBody>
          <a:bodyPr/>
          <a:lstStyle/>
          <a:p>
            <a:r>
              <a:rPr lang="en-US" b="1" dirty="0">
                <a:effectLst>
                  <a:outerShdw blurRad="38100" dist="38100" dir="2700000" algn="tl">
                    <a:srgbClr val="000000">
                      <a:alpha val="43137"/>
                    </a:srgbClr>
                  </a:outerShdw>
                </a:effectLst>
              </a:rPr>
              <a:t>Measuring Polarization Effects in Proton-Proton and </a:t>
            </a: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Muon-Nucleon Scattering</a:t>
            </a:r>
            <a:endParaRPr lang="en-US" b="1" dirty="0">
              <a:effectLst>
                <a:outerShdw blurRad="38100" dist="38100" dir="2700000" algn="tl">
                  <a:srgbClr val="000000">
                    <a:alpha val="43137"/>
                  </a:srgbClr>
                </a:outerShdw>
              </a:effectLst>
            </a:endParaRPr>
          </a:p>
        </p:txBody>
      </p:sp>
      <p:sp>
        <p:nvSpPr>
          <p:cNvPr id="1160198" name="Rectangle 6"/>
          <p:cNvSpPr>
            <a:spLocks noChangeArrowheads="1"/>
          </p:cNvSpPr>
          <p:nvPr/>
        </p:nvSpPr>
        <p:spPr bwMode="auto">
          <a:xfrm>
            <a:off x="1342572" y="4210050"/>
            <a:ext cx="6400800" cy="533400"/>
          </a:xfrm>
          <a:prstGeom prst="rect">
            <a:avLst/>
          </a:prstGeom>
          <a:noFill/>
          <a:ln w="9525">
            <a:noFill/>
            <a:miter lim="800000"/>
            <a:headEnd/>
            <a:tailEnd/>
          </a:ln>
          <a:effectLst/>
        </p:spPr>
        <p:txBody>
          <a:bodyPr/>
          <a:lstStyle/>
          <a:p>
            <a:pPr>
              <a:spcBef>
                <a:spcPct val="20000"/>
              </a:spcBef>
            </a:pPr>
            <a:r>
              <a:rPr lang="en-US" sz="2800" b="1" dirty="0" smtClean="0">
                <a:solidFill>
                  <a:srgbClr val="FFFF00"/>
                </a:solidFill>
                <a:effectLst>
                  <a:outerShdw blurRad="38100" dist="38100" dir="2700000" algn="tl">
                    <a:srgbClr val="000000"/>
                  </a:outerShdw>
                </a:effectLst>
              </a:rPr>
              <a:t>University of Michigan</a:t>
            </a:r>
            <a:endParaRPr lang="en-US" sz="2800" b="1" dirty="0">
              <a:solidFill>
                <a:srgbClr val="FFFF00"/>
              </a:solidFill>
              <a:effectLst>
                <a:outerShdw blurRad="38100" dist="38100" dir="2700000" algn="tl">
                  <a:srgbClr val="000000"/>
                </a:outerShdw>
              </a:effectLst>
            </a:endParaRPr>
          </a:p>
        </p:txBody>
      </p:sp>
      <p:sp>
        <p:nvSpPr>
          <p:cNvPr id="1160199" name="Text Box 7"/>
          <p:cNvSpPr txBox="1">
            <a:spLocks noChangeArrowheads="1"/>
          </p:cNvSpPr>
          <p:nvPr/>
        </p:nvSpPr>
        <p:spPr bwMode="auto">
          <a:xfrm>
            <a:off x="838200" y="3810000"/>
            <a:ext cx="7405688" cy="519112"/>
          </a:xfrm>
          <a:prstGeom prst="rect">
            <a:avLst/>
          </a:prstGeom>
          <a:noFill/>
          <a:ln w="9525">
            <a:noFill/>
            <a:miter lim="800000"/>
            <a:headEnd/>
            <a:tailEnd/>
          </a:ln>
          <a:effectLst/>
        </p:spPr>
        <p:txBody>
          <a:bodyPr>
            <a:spAutoFit/>
          </a:bodyPr>
          <a:lstStyle/>
          <a:p>
            <a:r>
              <a:rPr lang="en-US" sz="2800" b="1" dirty="0">
                <a:solidFill>
                  <a:srgbClr val="FFFF00"/>
                </a:solidFill>
                <a:effectLst>
                  <a:outerShdw blurRad="38100" dist="38100" dir="2700000" algn="tl">
                    <a:srgbClr val="000000"/>
                  </a:outerShdw>
                </a:effectLst>
              </a:rPr>
              <a:t>Christine </a:t>
            </a:r>
            <a:r>
              <a:rPr lang="en-US" sz="2800" b="1" dirty="0" smtClean="0">
                <a:solidFill>
                  <a:srgbClr val="FFFF00"/>
                </a:solidFill>
                <a:effectLst>
                  <a:outerShdw blurRad="38100" dist="38100" dir="2700000" algn="tl">
                    <a:srgbClr val="000000"/>
                  </a:outerShdw>
                </a:effectLst>
              </a:rPr>
              <a:t>A. Aidala</a:t>
            </a:r>
            <a:endParaRPr lang="en-US" sz="2800" b="1" dirty="0">
              <a:solidFill>
                <a:srgbClr val="FFFF00"/>
              </a:solidFill>
              <a:effectLst>
                <a:outerShdw blurRad="38100" dist="38100" dir="2700000" algn="tl">
                  <a:srgbClr val="000000"/>
                </a:outerShdw>
              </a:effectLst>
            </a:endParaRPr>
          </a:p>
        </p:txBody>
      </p:sp>
      <p:sp>
        <p:nvSpPr>
          <p:cNvPr id="1160200" name="Text Box 8"/>
          <p:cNvSpPr txBox="1">
            <a:spLocks noChangeArrowheads="1"/>
          </p:cNvSpPr>
          <p:nvPr/>
        </p:nvSpPr>
        <p:spPr bwMode="auto">
          <a:xfrm>
            <a:off x="3375664" y="5918200"/>
            <a:ext cx="2433680" cy="461665"/>
          </a:xfrm>
          <a:prstGeom prst="rect">
            <a:avLst/>
          </a:prstGeom>
          <a:noFill/>
          <a:ln w="9525">
            <a:noFill/>
            <a:miter lim="800000"/>
            <a:headEnd/>
            <a:tailEnd/>
          </a:ln>
          <a:effectLst/>
        </p:spPr>
        <p:txBody>
          <a:bodyPr wrap="none">
            <a:spAutoFit/>
          </a:bodyPr>
          <a:lstStyle/>
          <a:p>
            <a:pPr algn="l"/>
            <a:r>
              <a:rPr lang="en-US" b="1" dirty="0" smtClean="0">
                <a:solidFill>
                  <a:srgbClr val="FFFF00"/>
                </a:solidFill>
                <a:effectLst>
                  <a:outerShdw blurRad="38100" dist="38100" dir="2700000" algn="tl">
                    <a:srgbClr val="000000"/>
                  </a:outerShdw>
                </a:effectLst>
              </a:rPr>
              <a:t>January 21, 2015</a:t>
            </a:r>
            <a:endParaRPr lang="en-US" b="1" dirty="0">
              <a:solidFill>
                <a:srgbClr val="FFFF00"/>
              </a:solidFill>
              <a:effectLst>
                <a:outerShdw blurRad="38100" dist="38100" dir="2700000" algn="tl">
                  <a:srgbClr val="000000"/>
                </a:outerShdw>
              </a:effectLst>
            </a:endParaRPr>
          </a:p>
        </p:txBody>
      </p:sp>
      <p:sp>
        <p:nvSpPr>
          <p:cNvPr id="1160201" name="Text Box 9"/>
          <p:cNvSpPr txBox="1">
            <a:spLocks noChangeArrowheads="1"/>
          </p:cNvSpPr>
          <p:nvPr/>
        </p:nvSpPr>
        <p:spPr bwMode="auto">
          <a:xfrm>
            <a:off x="3056385" y="5562600"/>
            <a:ext cx="3039615" cy="461665"/>
          </a:xfrm>
          <a:prstGeom prst="rect">
            <a:avLst/>
          </a:prstGeom>
          <a:noFill/>
          <a:ln w="9525">
            <a:noFill/>
            <a:miter lim="800000"/>
            <a:headEnd/>
            <a:tailEnd/>
          </a:ln>
          <a:effectLst/>
        </p:spPr>
        <p:txBody>
          <a:bodyPr wrap="none">
            <a:spAutoFit/>
          </a:bodyPr>
          <a:lstStyle/>
          <a:p>
            <a:pPr algn="l"/>
            <a:r>
              <a:rPr lang="en-US" b="1" dirty="0" smtClean="0">
                <a:solidFill>
                  <a:srgbClr val="FFFF00"/>
                </a:solidFill>
                <a:effectLst>
                  <a:outerShdw blurRad="38100" dist="38100" dir="2700000" algn="tl">
                    <a:srgbClr val="000000"/>
                  </a:outerShdw>
                </a:effectLst>
              </a:rPr>
              <a:t>Penn State University</a:t>
            </a:r>
            <a:endParaRPr lang="en-US" b="1" dirty="0">
              <a:solidFill>
                <a:srgbClr val="FFFF00"/>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fontScale="90000"/>
          </a:bodyPr>
          <a:lstStyle/>
          <a:p>
            <a:r>
              <a:rPr lang="en-US" dirty="0" err="1" smtClean="0"/>
              <a:t>SeaQuest</a:t>
            </a:r>
            <a:r>
              <a:rPr lang="en-US" dirty="0" smtClean="0"/>
              <a:t> at Fermilab:</a:t>
            </a:r>
            <a:br>
              <a:rPr lang="en-US" dirty="0" smtClean="0"/>
            </a:br>
            <a:r>
              <a:rPr lang="en-US" sz="3900" dirty="0"/>
              <a:t>F</a:t>
            </a:r>
            <a:r>
              <a:rPr lang="en-US" sz="3900" dirty="0" smtClean="0"/>
              <a:t>ixed-target quark-antiquark annihilation experiment</a:t>
            </a:r>
            <a:endParaRPr lang="en-US" sz="3900" dirty="0"/>
          </a:p>
        </p:txBody>
      </p:sp>
      <p:sp>
        <p:nvSpPr>
          <p:cNvPr id="3" name="Content Placeholder 2"/>
          <p:cNvSpPr>
            <a:spLocks noGrp="1"/>
          </p:cNvSpPr>
          <p:nvPr>
            <p:ph idx="1"/>
          </p:nvPr>
        </p:nvSpPr>
        <p:spPr>
          <a:xfrm>
            <a:off x="228600" y="1600200"/>
            <a:ext cx="2895600" cy="4525963"/>
          </a:xfrm>
        </p:spPr>
        <p:txBody>
          <a:bodyPr>
            <a:noAutofit/>
          </a:bodyPr>
          <a:lstStyle/>
          <a:p>
            <a:r>
              <a:rPr lang="en-US" sz="2200" dirty="0" smtClean="0"/>
              <a:t>Physics programs:</a:t>
            </a:r>
          </a:p>
          <a:p>
            <a:pPr lvl="1"/>
            <a:r>
              <a:rPr lang="en-US" sz="1800" dirty="0" smtClean="0"/>
              <a:t>Nucleon structure</a:t>
            </a:r>
          </a:p>
          <a:p>
            <a:pPr lvl="1"/>
            <a:r>
              <a:rPr lang="en-US" sz="1800" dirty="0" smtClean="0"/>
              <a:t>Cold nuclear matter</a:t>
            </a:r>
          </a:p>
          <a:p>
            <a:r>
              <a:rPr lang="en-US" sz="2200" dirty="0" smtClean="0"/>
              <a:t>120 </a:t>
            </a:r>
            <a:r>
              <a:rPr lang="en-US" sz="2200" dirty="0" err="1" smtClean="0"/>
              <a:t>GeV</a:t>
            </a:r>
            <a:r>
              <a:rPr lang="en-US" sz="2200" dirty="0" smtClean="0"/>
              <a:t>/c proton beam from </a:t>
            </a:r>
            <a:r>
              <a:rPr lang="en-US" sz="2200" dirty="0" err="1" smtClean="0"/>
              <a:t>Fermilab</a:t>
            </a:r>
            <a:r>
              <a:rPr lang="en-US" sz="2200" dirty="0" smtClean="0"/>
              <a:t> Main Injector</a:t>
            </a:r>
          </a:p>
          <a:p>
            <a:r>
              <a:rPr lang="en-US" sz="2200" dirty="0" smtClean="0"/>
              <a:t>Liquid hydrogen and deuterium, nuclear (C, Ca, W) targets </a:t>
            </a:r>
          </a:p>
          <a:p>
            <a:r>
              <a:rPr lang="en-US" sz="2200" dirty="0" smtClean="0"/>
              <a:t>Running spring 2014-present</a:t>
            </a:r>
          </a:p>
          <a:p>
            <a:endParaRPr lang="en-US" sz="2200" dirty="0"/>
          </a:p>
        </p:txBody>
      </p:sp>
      <p:sp>
        <p:nvSpPr>
          <p:cNvPr id="4" name="Footer Placeholder 3"/>
          <p:cNvSpPr>
            <a:spLocks noGrp="1"/>
          </p:cNvSpPr>
          <p:nvPr>
            <p:ph type="ftr" sz="quarter" idx="11"/>
          </p:nvPr>
        </p:nvSpPr>
        <p:spPr/>
        <p:txBody>
          <a:bodyPr/>
          <a:lstStyle/>
          <a:p>
            <a:r>
              <a:rPr lang="en-US" smtClean="0"/>
              <a:t>C. Aidala, Penn State, January 21, 2015</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a:p>
        </p:txBody>
      </p:sp>
      <p:pic>
        <p:nvPicPr>
          <p:cNvPr id="119809" name="Picture 1"/>
          <p:cNvPicPr>
            <a:picLocks noChangeAspect="1" noChangeArrowheads="1"/>
          </p:cNvPicPr>
          <p:nvPr/>
        </p:nvPicPr>
        <p:blipFill>
          <a:blip r:embed="rId2" cstate="print"/>
          <a:srcRect/>
          <a:stretch>
            <a:fillRect/>
          </a:stretch>
        </p:blipFill>
        <p:spPr bwMode="auto">
          <a:xfrm>
            <a:off x="3352800" y="1714328"/>
            <a:ext cx="5791200" cy="4336869"/>
          </a:xfrm>
          <a:prstGeom prst="rect">
            <a:avLst/>
          </a:prstGeom>
          <a:noFill/>
          <a:ln w="9525">
            <a:noFill/>
            <a:miter lim="800000"/>
            <a:headEnd/>
            <a:tailEnd/>
          </a:ln>
        </p:spPr>
      </p:pic>
      <p:pic>
        <p:nvPicPr>
          <p:cNvPr id="119810" name="Picture 2"/>
          <p:cNvPicPr>
            <a:picLocks noChangeAspect="1" noChangeArrowheads="1"/>
          </p:cNvPicPr>
          <p:nvPr/>
        </p:nvPicPr>
        <p:blipFill>
          <a:blip r:embed="rId3" cstate="print"/>
          <a:srcRect/>
          <a:stretch>
            <a:fillRect/>
          </a:stretch>
        </p:blipFill>
        <p:spPr bwMode="auto">
          <a:xfrm>
            <a:off x="6272153" y="4724400"/>
            <a:ext cx="2795647" cy="2026404"/>
          </a:xfrm>
          <a:prstGeom prst="rect">
            <a:avLst/>
          </a:prstGeom>
          <a:noFill/>
          <a:ln w="9525">
            <a:noFill/>
            <a:miter lim="800000"/>
            <a:headEnd/>
            <a:tailEnd/>
          </a:ln>
        </p:spPr>
      </p:pic>
      <p:sp>
        <p:nvSpPr>
          <p:cNvPr id="8" name="Text Box 32"/>
          <p:cNvSpPr txBox="1">
            <a:spLocks noChangeArrowheads="1"/>
          </p:cNvSpPr>
          <p:nvPr/>
        </p:nvSpPr>
        <p:spPr bwMode="auto">
          <a:xfrm>
            <a:off x="304800" y="5522893"/>
            <a:ext cx="8458200" cy="954107"/>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800" i="1" dirty="0" smtClean="0">
                <a:solidFill>
                  <a:schemeClr val="tx1"/>
                </a:solidFill>
                <a:latin typeface="Times New Roman" pitchFamily="18" charset="0"/>
                <a:cs typeface="Times New Roman" pitchFamily="18" charset="0"/>
              </a:rPr>
              <a:t>Unpolarized beam and targets for now, but can still measure certain polarization effects!</a:t>
            </a:r>
          </a:p>
        </p:txBody>
      </p:sp>
    </p:spTree>
    <p:extLst>
      <p:ext uri="{BB962C8B-B14F-4D97-AF65-F5344CB8AC3E}">
        <p14:creationId xmlns:p14="http://schemas.microsoft.com/office/powerpoint/2010/main" val="13958704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Complementarity</a:t>
            </a:r>
            <a:r>
              <a:rPr lang="en-US" dirty="0" smtClean="0"/>
              <a:t> of </a:t>
            </a:r>
            <a:r>
              <a:rPr lang="en-US" dirty="0" err="1" smtClean="0"/>
              <a:t>Drell</a:t>
            </a:r>
            <a:r>
              <a:rPr lang="en-US" dirty="0" smtClean="0"/>
              <a:t>-Yan and DIS</a:t>
            </a:r>
            <a:endParaRPr lang="en-US" dirty="0"/>
          </a:p>
        </p:txBody>
      </p:sp>
      <p:sp>
        <p:nvSpPr>
          <p:cNvPr id="3" name="Content Placeholder 2"/>
          <p:cNvSpPr>
            <a:spLocks noGrp="1"/>
          </p:cNvSpPr>
          <p:nvPr>
            <p:ph idx="1"/>
          </p:nvPr>
        </p:nvSpPr>
        <p:spPr>
          <a:xfrm>
            <a:off x="228600" y="3276600"/>
            <a:ext cx="8686800" cy="2819400"/>
          </a:xfrm>
        </p:spPr>
        <p:txBody>
          <a:bodyPr/>
          <a:lstStyle/>
          <a:p>
            <a:r>
              <a:rPr lang="en-US" dirty="0">
                <a:latin typeface="Times New Roman" pitchFamily="18" charset="0"/>
                <a:cs typeface="Times New Roman" pitchFamily="18" charset="0"/>
              </a:rPr>
              <a:t>Both deep-inelastic lepton-nucleon scattering </a:t>
            </a:r>
            <a:r>
              <a:rPr lang="en-US" dirty="0">
                <a:cs typeface="Times New Roman" pitchFamily="18" charset="0"/>
              </a:rPr>
              <a:t>(DIS) </a:t>
            </a:r>
            <a:r>
              <a:rPr lang="en-US" dirty="0">
                <a:latin typeface="Times New Roman" pitchFamily="18" charset="0"/>
                <a:cs typeface="Times New Roman" pitchFamily="18" charset="0"/>
              </a:rPr>
              <a:t>and quark-antiquark annihilation to leptons (</a:t>
            </a:r>
            <a:r>
              <a:rPr lang="en-US" dirty="0" err="1" smtClean="0">
                <a:latin typeface="Times New Roman" pitchFamily="18" charset="0"/>
                <a:cs typeface="Times New Roman" pitchFamily="18" charset="0"/>
              </a:rPr>
              <a:t>Drell</a:t>
            </a:r>
            <a:r>
              <a:rPr lang="en-US" dirty="0" smtClean="0">
                <a:latin typeface="Times New Roman" pitchFamily="18" charset="0"/>
                <a:cs typeface="Times New Roman" pitchFamily="18" charset="0"/>
              </a:rPr>
              <a:t>-Yan process) </a:t>
            </a:r>
            <a:r>
              <a:rPr lang="en-US" dirty="0">
                <a:latin typeface="Times New Roman" pitchFamily="18" charset="0"/>
                <a:cs typeface="Times New Roman" pitchFamily="18" charset="0"/>
              </a:rPr>
              <a:t>are tools to probe the quark and antiquark structure of hadrons</a:t>
            </a:r>
          </a:p>
          <a:p>
            <a:endParaRPr lang="en-US" dirty="0"/>
          </a:p>
        </p:txBody>
      </p:sp>
      <p:sp>
        <p:nvSpPr>
          <p:cNvPr id="4" name="Footer Placeholder 3"/>
          <p:cNvSpPr>
            <a:spLocks noGrp="1"/>
          </p:cNvSpPr>
          <p:nvPr>
            <p:ph type="ftr" sz="quarter" idx="11"/>
          </p:nvPr>
        </p:nvSpPr>
        <p:spPr/>
        <p:txBody>
          <a:bodyPr/>
          <a:lstStyle/>
          <a:p>
            <a:r>
              <a:rPr lang="en-US" smtClean="0"/>
              <a:t>C. Aidala, Penn State, January 21, 2015</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a:p>
        </p:txBody>
      </p:sp>
      <p:pic>
        <p:nvPicPr>
          <p:cNvPr id="400386" name="Picture 2"/>
          <p:cNvPicPr>
            <a:picLocks noChangeAspect="1" noChangeArrowheads="1"/>
          </p:cNvPicPr>
          <p:nvPr/>
        </p:nvPicPr>
        <p:blipFill rotWithShape="1">
          <a:blip r:embed="rId2" cstate="print"/>
          <a:srcRect l="-1" t="3" r="7286" b="73600"/>
          <a:stretch/>
        </p:blipFill>
        <p:spPr bwMode="auto">
          <a:xfrm>
            <a:off x="213360" y="1188720"/>
            <a:ext cx="8778240" cy="1554480"/>
          </a:xfrm>
          <a:prstGeom prst="rect">
            <a:avLst/>
          </a:prstGeom>
          <a:noFill/>
          <a:ln w="9525">
            <a:noFill/>
            <a:miter lim="800000"/>
            <a:headEnd/>
            <a:tailEnd/>
          </a:ln>
        </p:spPr>
      </p:pic>
    </p:spTree>
    <p:extLst>
      <p:ext uri="{BB962C8B-B14F-4D97-AF65-F5344CB8AC3E}">
        <p14:creationId xmlns:p14="http://schemas.microsoft.com/office/powerpoint/2010/main" val="411426646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Comparisons</a:t>
            </a:r>
            <a:endParaRPr lang="en-US" dirty="0"/>
          </a:p>
        </p:txBody>
      </p:sp>
      <p:sp>
        <p:nvSpPr>
          <p:cNvPr id="4" name="Content Placeholder 3"/>
          <p:cNvSpPr>
            <a:spLocks noGrp="1"/>
          </p:cNvSpPr>
          <p:nvPr>
            <p:ph sz="half" idx="2"/>
          </p:nvPr>
        </p:nvSpPr>
        <p:spPr>
          <a:xfrm>
            <a:off x="4648200" y="2514600"/>
            <a:ext cx="4267200" cy="4495800"/>
          </a:xfrm>
        </p:spPr>
        <p:txBody>
          <a:bodyPr/>
          <a:lstStyle/>
          <a:p>
            <a:r>
              <a:rPr lang="en-US" sz="2600" dirty="0" err="1" smtClean="0"/>
              <a:t>Leptonic</a:t>
            </a:r>
            <a:r>
              <a:rPr lang="en-US" sz="2600" dirty="0" smtClean="0"/>
              <a:t> processes </a:t>
            </a:r>
            <a:r>
              <a:rPr lang="en-US" sz="2600" dirty="0" smtClean="0">
                <a:sym typeface="Wingdings" panose="05000000000000000000" pitchFamily="2" charset="2"/>
              </a:rPr>
              <a:t> access to full parton kinematics</a:t>
            </a:r>
          </a:p>
          <a:p>
            <a:r>
              <a:rPr lang="en-US" sz="2600" dirty="0" smtClean="0">
                <a:sym typeface="Wingdings" panose="05000000000000000000" pitchFamily="2" charset="2"/>
              </a:rPr>
              <a:t>Annihilation  cleanly tag antiquarks</a:t>
            </a:r>
            <a:endParaRPr lang="en-US" sz="2600" dirty="0" smtClean="0"/>
          </a:p>
          <a:p>
            <a:r>
              <a:rPr lang="en-US" sz="2600" dirty="0" err="1" smtClean="0"/>
              <a:t>p+p</a:t>
            </a:r>
            <a:r>
              <a:rPr lang="en-US" sz="2600" dirty="0" smtClean="0"/>
              <a:t> </a:t>
            </a:r>
            <a:r>
              <a:rPr lang="en-US" sz="2600" dirty="0" smtClean="0">
                <a:sym typeface="Wingdings" pitchFamily="2" charset="2"/>
              </a:rPr>
              <a:t>to hadrons  l</a:t>
            </a:r>
            <a:r>
              <a:rPr lang="en-US" sz="2600" dirty="0" smtClean="0"/>
              <a:t>eading-order </a:t>
            </a:r>
            <a:r>
              <a:rPr lang="en-US" sz="2600" dirty="0"/>
              <a:t>access to gluons</a:t>
            </a:r>
          </a:p>
          <a:p>
            <a:endParaRPr lang="en-US" dirty="0"/>
          </a:p>
        </p:txBody>
      </p:sp>
      <p:sp>
        <p:nvSpPr>
          <p:cNvPr id="5" name="Footer Placeholder 4"/>
          <p:cNvSpPr>
            <a:spLocks noGrp="1"/>
          </p:cNvSpPr>
          <p:nvPr>
            <p:ph type="ftr" sz="quarter" idx="11"/>
          </p:nvPr>
        </p:nvSpPr>
        <p:spPr/>
        <p:txBody>
          <a:bodyPr/>
          <a:lstStyle/>
          <a:p>
            <a:r>
              <a:rPr lang="en-US" smtClean="0"/>
              <a:t>C. Aidala, Penn State, January 21, 2015</a:t>
            </a:r>
            <a:endParaRPr lang="en-US"/>
          </a:p>
        </p:txBody>
      </p:sp>
      <p:sp>
        <p:nvSpPr>
          <p:cNvPr id="6" name="Slide Number Placeholder 5"/>
          <p:cNvSpPr>
            <a:spLocks noGrp="1"/>
          </p:cNvSpPr>
          <p:nvPr>
            <p:ph type="sldNum" sz="quarter" idx="12"/>
          </p:nvPr>
        </p:nvSpPr>
        <p:spPr/>
        <p:txBody>
          <a:bodyPr/>
          <a:lstStyle/>
          <a:p>
            <a:fld id="{A2F42501-B949-4497-900A-85D7539E1911}" type="slidenum">
              <a:rPr lang="en-US" smtClean="0"/>
              <a:pPr/>
              <a:t>12</a:t>
            </a:fld>
            <a:endParaRPr lang="en-US"/>
          </a:p>
        </p:txBody>
      </p:sp>
      <p:sp>
        <p:nvSpPr>
          <p:cNvPr id="7" name="Text Box 10"/>
          <p:cNvSpPr txBox="1">
            <a:spLocks noGrp="1" noChangeArrowheads="1"/>
          </p:cNvSpPr>
          <p:nvPr>
            <p:ph type="body" sz="half" idx="1"/>
          </p:nvPr>
        </p:nvSpPr>
        <p:spPr bwMode="auto">
          <a:xfrm>
            <a:off x="228600" y="2514600"/>
            <a:ext cx="4267200" cy="4247317"/>
          </a:xfrm>
          <a:prstGeom prst="rect">
            <a:avLst/>
          </a:prstGeom>
          <a:noFill/>
          <a:ln w="9525">
            <a:noFill/>
            <a:miter lim="800000"/>
            <a:headEnd/>
            <a:tailEnd/>
          </a:ln>
          <a:effectLst/>
        </p:spPr>
        <p:txBody>
          <a:bodyPr wrap="square">
            <a:spAutoFit/>
          </a:bodyPr>
          <a:lstStyle/>
          <a:p>
            <a:r>
              <a:rPr lang="en-US" sz="2600" dirty="0" smtClean="0"/>
              <a:t>Colliding beams </a:t>
            </a:r>
            <a:r>
              <a:rPr lang="en-US" sz="2600" dirty="0" smtClean="0">
                <a:sym typeface="Wingdings" panose="05000000000000000000" pitchFamily="2" charset="2"/>
              </a:rPr>
              <a:t> higher energies</a:t>
            </a:r>
          </a:p>
          <a:p>
            <a:pPr lvl="1"/>
            <a:r>
              <a:rPr lang="en-US" sz="2400" dirty="0">
                <a:sym typeface="Wingdings" panose="05000000000000000000" pitchFamily="2" charset="2"/>
              </a:rPr>
              <a:t>P</a:t>
            </a:r>
            <a:r>
              <a:rPr lang="en-US" sz="2400" dirty="0" smtClean="0">
                <a:sym typeface="Wingdings" panose="05000000000000000000" pitchFamily="2" charset="2"/>
              </a:rPr>
              <a:t>roduction of new probes, e.g. W bosons</a:t>
            </a:r>
          </a:p>
          <a:p>
            <a:pPr lvl="1"/>
            <a:r>
              <a:rPr lang="en-US" sz="2400" dirty="0" smtClean="0">
                <a:sym typeface="Wingdings" panose="05000000000000000000" pitchFamily="2" charset="2"/>
              </a:rPr>
              <a:t>Wide range of </a:t>
            </a:r>
            <a:r>
              <a:rPr lang="en-US" sz="2400" dirty="0" err="1" smtClean="0">
                <a:sym typeface="Wingdings" panose="05000000000000000000" pitchFamily="2" charset="2"/>
              </a:rPr>
              <a:t>perturbatively</a:t>
            </a:r>
            <a:r>
              <a:rPr lang="en-US" sz="2400" dirty="0" smtClean="0">
                <a:sym typeface="Wingdings" panose="05000000000000000000" pitchFamily="2" charset="2"/>
              </a:rPr>
              <a:t> calculable observables</a:t>
            </a:r>
          </a:p>
          <a:p>
            <a:r>
              <a:rPr lang="en-US" sz="2600" dirty="0" smtClean="0">
                <a:sym typeface="Wingdings" panose="05000000000000000000" pitchFamily="2" charset="2"/>
              </a:rPr>
              <a:t>Fixed-target  higher luminosities</a:t>
            </a:r>
            <a:endParaRPr lang="en-US" sz="2600" dirty="0"/>
          </a:p>
          <a:p>
            <a:endParaRPr lang="en-US" sz="2600" dirty="0" smtClean="0"/>
          </a:p>
        </p:txBody>
      </p:sp>
      <p:sp>
        <p:nvSpPr>
          <p:cNvPr id="8" name="Rectangle 7"/>
          <p:cNvSpPr/>
          <p:nvPr/>
        </p:nvSpPr>
        <p:spPr>
          <a:xfrm>
            <a:off x="0" y="1179493"/>
            <a:ext cx="4572000" cy="954107"/>
          </a:xfrm>
          <a:prstGeom prst="rect">
            <a:avLst/>
          </a:prstGeom>
        </p:spPr>
        <p:txBody>
          <a:bodyPr>
            <a:spAutoFit/>
          </a:bodyPr>
          <a:lstStyle/>
          <a:p>
            <a:r>
              <a:rPr lang="en-US" sz="2800" dirty="0"/>
              <a:t>Beam on fixed-target </a:t>
            </a:r>
            <a:endParaRPr lang="en-US" sz="2800" dirty="0" smtClean="0"/>
          </a:p>
          <a:p>
            <a:r>
              <a:rPr lang="en-US" sz="2800" dirty="0" smtClean="0"/>
              <a:t>vs</a:t>
            </a:r>
            <a:r>
              <a:rPr lang="en-US" sz="2800" dirty="0"/>
              <a:t>. colliding beams</a:t>
            </a:r>
          </a:p>
        </p:txBody>
      </p:sp>
      <p:sp>
        <p:nvSpPr>
          <p:cNvPr id="9" name="Rectangle 8"/>
          <p:cNvSpPr/>
          <p:nvPr/>
        </p:nvSpPr>
        <p:spPr>
          <a:xfrm>
            <a:off x="4419600" y="1053405"/>
            <a:ext cx="4572000" cy="1384995"/>
          </a:xfrm>
          <a:prstGeom prst="rect">
            <a:avLst/>
          </a:prstGeom>
        </p:spPr>
        <p:txBody>
          <a:bodyPr>
            <a:spAutoFit/>
          </a:bodyPr>
          <a:lstStyle/>
          <a:p>
            <a:r>
              <a:rPr lang="en-US" sz="2800" dirty="0" smtClean="0"/>
              <a:t>Lepton-nucleon scattering or annihilation to leptons </a:t>
            </a:r>
          </a:p>
          <a:p>
            <a:r>
              <a:rPr lang="en-US" sz="2800" dirty="0" smtClean="0"/>
              <a:t>vs. </a:t>
            </a:r>
            <a:r>
              <a:rPr lang="en-US" sz="2800" dirty="0" err="1" smtClean="0"/>
              <a:t>p+p</a:t>
            </a:r>
            <a:r>
              <a:rPr lang="en-US" sz="2800" dirty="0" smtClean="0"/>
              <a:t> </a:t>
            </a:r>
            <a:r>
              <a:rPr lang="en-US" sz="2800" dirty="0" smtClean="0">
                <a:sym typeface="Wingdings" panose="05000000000000000000" pitchFamily="2" charset="2"/>
              </a:rPr>
              <a:t>to hadrons</a:t>
            </a:r>
            <a:endParaRPr lang="en-US" sz="2800" dirty="0"/>
          </a:p>
        </p:txBody>
      </p:sp>
      <p:sp>
        <p:nvSpPr>
          <p:cNvPr id="10" name="Rectangle 9"/>
          <p:cNvSpPr/>
          <p:nvPr/>
        </p:nvSpPr>
        <p:spPr bwMode="auto">
          <a:xfrm>
            <a:off x="152400" y="1143000"/>
            <a:ext cx="4267200" cy="5068907"/>
          </a:xfrm>
          <a:prstGeom prst="rect">
            <a:avLst/>
          </a:prstGeom>
          <a:noFill/>
          <a:ln w="9525" cap="flat" cmpd="sng" algn="ctr">
            <a:solidFill>
              <a:srgbClr val="FFFF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99"/>
              </a:solidFill>
              <a:effectLst/>
              <a:latin typeface="Times New Roman" pitchFamily="18" charset="0"/>
            </a:endParaRPr>
          </a:p>
        </p:txBody>
      </p:sp>
      <p:sp>
        <p:nvSpPr>
          <p:cNvPr id="11" name="Rectangle 10"/>
          <p:cNvSpPr/>
          <p:nvPr/>
        </p:nvSpPr>
        <p:spPr bwMode="auto">
          <a:xfrm>
            <a:off x="4572000" y="1153679"/>
            <a:ext cx="4267200" cy="5068907"/>
          </a:xfrm>
          <a:prstGeom prst="rect">
            <a:avLst/>
          </a:prstGeom>
          <a:noFill/>
          <a:ln w="9525" cap="flat" cmpd="sng" algn="ctr">
            <a:solidFill>
              <a:srgbClr val="FFFF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99"/>
              </a:solidFill>
              <a:effectLst/>
              <a:latin typeface="Times New Roman" pitchFamily="18" charset="0"/>
            </a:endParaRPr>
          </a:p>
        </p:txBody>
      </p:sp>
    </p:spTree>
    <p:extLst>
      <p:ext uri="{BB962C8B-B14F-4D97-AF65-F5344CB8AC3E}">
        <p14:creationId xmlns:p14="http://schemas.microsoft.com/office/powerpoint/2010/main" val="290850660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Footer Placeholder 5"/>
          <p:cNvSpPr>
            <a:spLocks noGrp="1"/>
          </p:cNvSpPr>
          <p:nvPr>
            <p:ph type="ftr" sz="quarter" idx="11"/>
          </p:nvPr>
        </p:nvSpPr>
        <p:spPr/>
        <p:txBody>
          <a:bodyPr/>
          <a:lstStyle/>
          <a:p>
            <a:r>
              <a:rPr lang="en-US" smtClean="0"/>
              <a:t>C. Aidala, Penn State, January 21, 2015</a:t>
            </a:r>
            <a:endParaRPr lang="en-US"/>
          </a:p>
        </p:txBody>
      </p:sp>
      <p:sp>
        <p:nvSpPr>
          <p:cNvPr id="76" name="Slide Number Placeholder 6"/>
          <p:cNvSpPr>
            <a:spLocks noGrp="1"/>
          </p:cNvSpPr>
          <p:nvPr>
            <p:ph type="sldNum" sz="quarter" idx="12"/>
          </p:nvPr>
        </p:nvSpPr>
        <p:spPr/>
        <p:txBody>
          <a:bodyPr/>
          <a:lstStyle/>
          <a:p>
            <a:fld id="{FDDAAC23-5EAE-445C-8F6B-BB60B2E4B24A}" type="slidenum">
              <a:rPr lang="en-US"/>
              <a:pPr/>
              <a:t>13</a:t>
            </a:fld>
            <a:endParaRPr lang="en-US"/>
          </a:p>
        </p:txBody>
      </p:sp>
      <p:grpSp>
        <p:nvGrpSpPr>
          <p:cNvPr id="2" name="Group 2"/>
          <p:cNvGrpSpPr>
            <a:grpSpLocks/>
          </p:cNvGrpSpPr>
          <p:nvPr/>
        </p:nvGrpSpPr>
        <p:grpSpPr bwMode="auto">
          <a:xfrm>
            <a:off x="1219200" y="1174750"/>
            <a:ext cx="6705600" cy="2743200"/>
            <a:chOff x="768" y="681"/>
            <a:chExt cx="4224" cy="1728"/>
          </a:xfrm>
        </p:grpSpPr>
        <p:sp>
          <p:nvSpPr>
            <p:cNvPr id="1414147" name="Rectangle 3"/>
            <p:cNvSpPr>
              <a:spLocks noChangeArrowheads="1"/>
            </p:cNvSpPr>
            <p:nvPr/>
          </p:nvSpPr>
          <p:spPr bwMode="auto">
            <a:xfrm>
              <a:off x="768" y="681"/>
              <a:ext cx="4224" cy="1728"/>
            </a:xfrm>
            <a:prstGeom prst="rect">
              <a:avLst/>
            </a:prstGeom>
            <a:solidFill>
              <a:schemeClr val="bg1"/>
            </a:solidFill>
            <a:ln w="9525">
              <a:solidFill>
                <a:schemeClr val="tx1"/>
              </a:solidFill>
              <a:miter lim="800000"/>
              <a:headEnd/>
              <a:tailEnd/>
            </a:ln>
            <a:effectLst/>
          </p:spPr>
          <p:txBody>
            <a:bodyPr wrap="none" anchor="ctr"/>
            <a:lstStyle/>
            <a:p>
              <a:endParaRPr lang="en-US">
                <a:solidFill>
                  <a:schemeClr val="tx1"/>
                </a:solidFill>
              </a:endParaRPr>
            </a:p>
          </p:txBody>
        </p:sp>
        <p:sp>
          <p:nvSpPr>
            <p:cNvPr id="1414148" name="Oval 4"/>
            <p:cNvSpPr>
              <a:spLocks noChangeArrowheads="1"/>
            </p:cNvSpPr>
            <p:nvPr/>
          </p:nvSpPr>
          <p:spPr bwMode="auto">
            <a:xfrm>
              <a:off x="1527" y="1875"/>
              <a:ext cx="391" cy="373"/>
            </a:xfrm>
            <a:prstGeom prst="ellipse">
              <a:avLst/>
            </a:prstGeom>
            <a:solidFill>
              <a:srgbClr val="FF85FF"/>
            </a:solidFill>
            <a:ln w="19050">
              <a:solidFill>
                <a:schemeClr val="tx1"/>
              </a:solidFill>
              <a:round/>
              <a:headEnd/>
              <a:tailEnd/>
            </a:ln>
            <a:effectLst/>
          </p:spPr>
          <p:txBody>
            <a:bodyPr wrap="none" anchor="ctr"/>
            <a:lstStyle/>
            <a:p>
              <a:endParaRPr lang="en-US"/>
            </a:p>
          </p:txBody>
        </p:sp>
        <p:sp>
          <p:nvSpPr>
            <p:cNvPr id="1414149" name="Oval 5"/>
            <p:cNvSpPr>
              <a:spLocks noChangeArrowheads="1"/>
            </p:cNvSpPr>
            <p:nvPr/>
          </p:nvSpPr>
          <p:spPr bwMode="auto">
            <a:xfrm>
              <a:off x="1536" y="901"/>
              <a:ext cx="401" cy="381"/>
            </a:xfrm>
            <a:prstGeom prst="ellipse">
              <a:avLst/>
            </a:prstGeom>
            <a:solidFill>
              <a:srgbClr val="9DCEFF"/>
            </a:solidFill>
            <a:ln w="19050">
              <a:solidFill>
                <a:schemeClr val="tx1"/>
              </a:solidFill>
              <a:round/>
              <a:headEnd/>
              <a:tailEnd/>
            </a:ln>
            <a:effectLst/>
          </p:spPr>
          <p:txBody>
            <a:bodyPr wrap="none" anchor="ctr"/>
            <a:lstStyle/>
            <a:p>
              <a:endParaRPr lang="en-US"/>
            </a:p>
          </p:txBody>
        </p:sp>
        <p:sp>
          <p:nvSpPr>
            <p:cNvPr id="1414150" name="Line 6"/>
            <p:cNvSpPr>
              <a:spLocks noChangeShapeType="1"/>
            </p:cNvSpPr>
            <p:nvPr/>
          </p:nvSpPr>
          <p:spPr bwMode="auto">
            <a:xfrm>
              <a:off x="1105" y="977"/>
              <a:ext cx="422" cy="0"/>
            </a:xfrm>
            <a:prstGeom prst="line">
              <a:avLst/>
            </a:prstGeom>
            <a:noFill/>
            <a:ln w="19050">
              <a:solidFill>
                <a:schemeClr val="tx1"/>
              </a:solidFill>
              <a:round/>
              <a:headEnd/>
              <a:tailEnd/>
            </a:ln>
            <a:effectLst/>
          </p:spPr>
          <p:txBody>
            <a:bodyPr wrap="none" anchor="ctr"/>
            <a:lstStyle/>
            <a:p>
              <a:endParaRPr lang="en-US"/>
            </a:p>
          </p:txBody>
        </p:sp>
        <p:sp>
          <p:nvSpPr>
            <p:cNvPr id="1414151" name="Line 7"/>
            <p:cNvSpPr>
              <a:spLocks noChangeShapeType="1"/>
            </p:cNvSpPr>
            <p:nvPr/>
          </p:nvSpPr>
          <p:spPr bwMode="auto">
            <a:xfrm>
              <a:off x="1105" y="1129"/>
              <a:ext cx="422" cy="0"/>
            </a:xfrm>
            <a:prstGeom prst="line">
              <a:avLst/>
            </a:prstGeom>
            <a:noFill/>
            <a:ln w="19050">
              <a:solidFill>
                <a:schemeClr val="tx1"/>
              </a:solidFill>
              <a:round/>
              <a:headEnd/>
              <a:tailEnd/>
            </a:ln>
            <a:effectLst/>
          </p:spPr>
          <p:txBody>
            <a:bodyPr wrap="none" anchor="ctr"/>
            <a:lstStyle/>
            <a:p>
              <a:endParaRPr lang="en-US"/>
            </a:p>
          </p:txBody>
        </p:sp>
        <p:sp>
          <p:nvSpPr>
            <p:cNvPr id="1414152" name="Line 8"/>
            <p:cNvSpPr>
              <a:spLocks noChangeShapeType="1"/>
            </p:cNvSpPr>
            <p:nvPr/>
          </p:nvSpPr>
          <p:spPr bwMode="auto">
            <a:xfrm>
              <a:off x="1115" y="2141"/>
              <a:ext cx="422" cy="0"/>
            </a:xfrm>
            <a:prstGeom prst="line">
              <a:avLst/>
            </a:prstGeom>
            <a:noFill/>
            <a:ln w="19050">
              <a:solidFill>
                <a:schemeClr val="tx1"/>
              </a:solidFill>
              <a:round/>
              <a:headEnd/>
              <a:tailEnd/>
            </a:ln>
            <a:effectLst/>
          </p:spPr>
          <p:txBody>
            <a:bodyPr wrap="none" anchor="ctr"/>
            <a:lstStyle/>
            <a:p>
              <a:endParaRPr lang="en-US"/>
            </a:p>
          </p:txBody>
        </p:sp>
        <p:sp>
          <p:nvSpPr>
            <p:cNvPr id="1414153" name="Line 9"/>
            <p:cNvSpPr>
              <a:spLocks noChangeShapeType="1"/>
            </p:cNvSpPr>
            <p:nvPr/>
          </p:nvSpPr>
          <p:spPr bwMode="auto">
            <a:xfrm>
              <a:off x="1115" y="1993"/>
              <a:ext cx="422" cy="0"/>
            </a:xfrm>
            <a:prstGeom prst="line">
              <a:avLst/>
            </a:prstGeom>
            <a:noFill/>
            <a:ln w="19050">
              <a:solidFill>
                <a:schemeClr val="tx1"/>
              </a:solidFill>
              <a:round/>
              <a:headEnd/>
              <a:tailEnd/>
            </a:ln>
            <a:effectLst/>
          </p:spPr>
          <p:txBody>
            <a:bodyPr wrap="none" anchor="ctr"/>
            <a:lstStyle/>
            <a:p>
              <a:endParaRPr lang="en-US"/>
            </a:p>
          </p:txBody>
        </p:sp>
        <p:sp>
          <p:nvSpPr>
            <p:cNvPr id="1414154" name="Rectangle 10"/>
            <p:cNvSpPr>
              <a:spLocks noChangeArrowheads="1"/>
            </p:cNvSpPr>
            <p:nvPr/>
          </p:nvSpPr>
          <p:spPr bwMode="auto">
            <a:xfrm>
              <a:off x="2561" y="1413"/>
              <a:ext cx="1040" cy="324"/>
            </a:xfrm>
            <a:prstGeom prst="rect">
              <a:avLst/>
            </a:prstGeom>
            <a:noFill/>
            <a:ln w="19050">
              <a:solidFill>
                <a:srgbClr val="00E00B"/>
              </a:solidFill>
              <a:prstDash val="sysDot"/>
              <a:miter lim="800000"/>
              <a:headEnd/>
              <a:tailEnd/>
            </a:ln>
            <a:effectLst/>
          </p:spPr>
          <p:txBody>
            <a:bodyPr wrap="none" anchor="ctr"/>
            <a:lstStyle/>
            <a:p>
              <a:endParaRPr lang="en-US"/>
            </a:p>
          </p:txBody>
        </p:sp>
        <p:sp>
          <p:nvSpPr>
            <p:cNvPr id="1414155" name="Line 11"/>
            <p:cNvSpPr>
              <a:spLocks noChangeShapeType="1"/>
            </p:cNvSpPr>
            <p:nvPr/>
          </p:nvSpPr>
          <p:spPr bwMode="auto">
            <a:xfrm>
              <a:off x="1937" y="1125"/>
              <a:ext cx="641" cy="467"/>
            </a:xfrm>
            <a:prstGeom prst="line">
              <a:avLst/>
            </a:prstGeom>
            <a:noFill/>
            <a:ln w="19050">
              <a:solidFill>
                <a:schemeClr val="tx1"/>
              </a:solidFill>
              <a:round/>
              <a:headEnd/>
              <a:tailEnd/>
            </a:ln>
            <a:effectLst/>
          </p:spPr>
          <p:txBody>
            <a:bodyPr wrap="none" anchor="ctr"/>
            <a:lstStyle/>
            <a:p>
              <a:endParaRPr lang="en-US"/>
            </a:p>
          </p:txBody>
        </p:sp>
        <p:sp>
          <p:nvSpPr>
            <p:cNvPr id="1414156" name="Line 12"/>
            <p:cNvSpPr>
              <a:spLocks noChangeShapeType="1"/>
            </p:cNvSpPr>
            <p:nvPr/>
          </p:nvSpPr>
          <p:spPr bwMode="auto">
            <a:xfrm flipV="1">
              <a:off x="1874" y="751"/>
              <a:ext cx="300" cy="192"/>
            </a:xfrm>
            <a:prstGeom prst="line">
              <a:avLst/>
            </a:prstGeom>
            <a:noFill/>
            <a:ln w="19050">
              <a:solidFill>
                <a:schemeClr val="tx1"/>
              </a:solidFill>
              <a:round/>
              <a:headEnd/>
              <a:tailEnd/>
            </a:ln>
            <a:effectLst/>
          </p:spPr>
          <p:txBody>
            <a:bodyPr wrap="none" anchor="ctr"/>
            <a:lstStyle/>
            <a:p>
              <a:endParaRPr lang="en-US"/>
            </a:p>
          </p:txBody>
        </p:sp>
        <p:sp>
          <p:nvSpPr>
            <p:cNvPr id="1414157" name="Line 13"/>
            <p:cNvSpPr>
              <a:spLocks noChangeShapeType="1"/>
            </p:cNvSpPr>
            <p:nvPr/>
          </p:nvSpPr>
          <p:spPr bwMode="auto">
            <a:xfrm>
              <a:off x="1889" y="2177"/>
              <a:ext cx="292" cy="148"/>
            </a:xfrm>
            <a:prstGeom prst="line">
              <a:avLst/>
            </a:prstGeom>
            <a:noFill/>
            <a:ln w="19050">
              <a:solidFill>
                <a:schemeClr val="tx1"/>
              </a:solidFill>
              <a:round/>
              <a:headEnd/>
              <a:tailEnd/>
            </a:ln>
            <a:effectLst/>
          </p:spPr>
          <p:txBody>
            <a:bodyPr wrap="none" anchor="ctr"/>
            <a:lstStyle/>
            <a:p>
              <a:endParaRPr lang="en-US"/>
            </a:p>
          </p:txBody>
        </p:sp>
        <p:sp>
          <p:nvSpPr>
            <p:cNvPr id="1414158" name="Line 14"/>
            <p:cNvSpPr>
              <a:spLocks noChangeShapeType="1"/>
            </p:cNvSpPr>
            <p:nvPr/>
          </p:nvSpPr>
          <p:spPr bwMode="auto">
            <a:xfrm>
              <a:off x="1869" y="2193"/>
              <a:ext cx="292" cy="148"/>
            </a:xfrm>
            <a:prstGeom prst="line">
              <a:avLst/>
            </a:prstGeom>
            <a:noFill/>
            <a:ln w="19050">
              <a:solidFill>
                <a:schemeClr val="tx1"/>
              </a:solidFill>
              <a:round/>
              <a:headEnd/>
              <a:tailEnd/>
            </a:ln>
            <a:effectLst/>
          </p:spPr>
          <p:txBody>
            <a:bodyPr wrap="none" anchor="ctr"/>
            <a:lstStyle/>
            <a:p>
              <a:endParaRPr lang="en-US"/>
            </a:p>
          </p:txBody>
        </p:sp>
        <p:sp>
          <p:nvSpPr>
            <p:cNvPr id="1414159" name="Line 15"/>
            <p:cNvSpPr>
              <a:spLocks noChangeShapeType="1"/>
            </p:cNvSpPr>
            <p:nvPr/>
          </p:nvSpPr>
          <p:spPr bwMode="auto">
            <a:xfrm>
              <a:off x="1849" y="2217"/>
              <a:ext cx="292" cy="148"/>
            </a:xfrm>
            <a:prstGeom prst="line">
              <a:avLst/>
            </a:prstGeom>
            <a:noFill/>
            <a:ln w="19050">
              <a:solidFill>
                <a:schemeClr val="tx1"/>
              </a:solidFill>
              <a:round/>
              <a:headEnd/>
              <a:tailEnd/>
            </a:ln>
            <a:effectLst/>
          </p:spPr>
          <p:txBody>
            <a:bodyPr wrap="none" anchor="ctr"/>
            <a:lstStyle/>
            <a:p>
              <a:endParaRPr lang="en-US"/>
            </a:p>
          </p:txBody>
        </p:sp>
        <p:sp>
          <p:nvSpPr>
            <p:cNvPr id="1414160" name="Line 16"/>
            <p:cNvSpPr>
              <a:spLocks noChangeShapeType="1"/>
            </p:cNvSpPr>
            <p:nvPr/>
          </p:nvSpPr>
          <p:spPr bwMode="auto">
            <a:xfrm flipV="1">
              <a:off x="1911" y="789"/>
              <a:ext cx="300" cy="192"/>
            </a:xfrm>
            <a:prstGeom prst="line">
              <a:avLst/>
            </a:prstGeom>
            <a:noFill/>
            <a:ln w="19050">
              <a:solidFill>
                <a:schemeClr val="tx1"/>
              </a:solidFill>
              <a:round/>
              <a:headEnd/>
              <a:tailEnd/>
            </a:ln>
            <a:effectLst/>
          </p:spPr>
          <p:txBody>
            <a:bodyPr wrap="none" anchor="ctr"/>
            <a:lstStyle/>
            <a:p>
              <a:endParaRPr lang="en-US"/>
            </a:p>
          </p:txBody>
        </p:sp>
        <p:sp>
          <p:nvSpPr>
            <p:cNvPr id="1414161" name="Line 17"/>
            <p:cNvSpPr>
              <a:spLocks noChangeShapeType="1"/>
            </p:cNvSpPr>
            <p:nvPr/>
          </p:nvSpPr>
          <p:spPr bwMode="auto">
            <a:xfrm flipV="1">
              <a:off x="1901" y="759"/>
              <a:ext cx="300" cy="192"/>
            </a:xfrm>
            <a:prstGeom prst="line">
              <a:avLst/>
            </a:prstGeom>
            <a:noFill/>
            <a:ln w="19050">
              <a:solidFill>
                <a:schemeClr val="tx1"/>
              </a:solidFill>
              <a:round/>
              <a:headEnd/>
              <a:tailEnd/>
            </a:ln>
            <a:effectLst/>
          </p:spPr>
          <p:txBody>
            <a:bodyPr wrap="none" anchor="ctr"/>
            <a:lstStyle/>
            <a:p>
              <a:endParaRPr lang="en-US"/>
            </a:p>
          </p:txBody>
        </p:sp>
        <p:sp>
          <p:nvSpPr>
            <p:cNvPr id="1414162" name="Line 18"/>
            <p:cNvSpPr>
              <a:spLocks noChangeShapeType="1"/>
            </p:cNvSpPr>
            <p:nvPr/>
          </p:nvSpPr>
          <p:spPr bwMode="auto">
            <a:xfrm flipV="1">
              <a:off x="1865" y="733"/>
              <a:ext cx="300" cy="192"/>
            </a:xfrm>
            <a:prstGeom prst="line">
              <a:avLst/>
            </a:prstGeom>
            <a:noFill/>
            <a:ln w="19050">
              <a:solidFill>
                <a:schemeClr val="tx1"/>
              </a:solidFill>
              <a:round/>
              <a:headEnd/>
              <a:tailEnd/>
            </a:ln>
            <a:effectLst/>
          </p:spPr>
          <p:txBody>
            <a:bodyPr wrap="none" anchor="ctr"/>
            <a:lstStyle/>
            <a:p>
              <a:endParaRPr lang="en-US"/>
            </a:p>
          </p:txBody>
        </p:sp>
        <p:sp>
          <p:nvSpPr>
            <p:cNvPr id="1414163" name="Text Box 19"/>
            <p:cNvSpPr txBox="1">
              <a:spLocks noChangeArrowheads="1"/>
            </p:cNvSpPr>
            <p:nvPr/>
          </p:nvSpPr>
          <p:spPr bwMode="auto">
            <a:xfrm>
              <a:off x="2351" y="1195"/>
              <a:ext cx="1784" cy="192"/>
            </a:xfrm>
            <a:prstGeom prst="rect">
              <a:avLst/>
            </a:prstGeom>
            <a:noFill/>
            <a:ln w="9525">
              <a:noFill/>
              <a:miter lim="800000"/>
              <a:headEnd/>
              <a:tailEnd/>
            </a:ln>
            <a:effectLst/>
          </p:spPr>
          <p:txBody>
            <a:bodyPr>
              <a:spAutoFit/>
            </a:bodyPr>
            <a:lstStyle/>
            <a:p>
              <a:pPr algn="l"/>
              <a:r>
                <a:rPr lang="en-US" sz="1400" b="1">
                  <a:solidFill>
                    <a:schemeClr val="accent2"/>
                  </a:solidFill>
                  <a:latin typeface="Comic Sans MS" pitchFamily="66" charset="0"/>
                </a:rPr>
                <a:t>Hard Scattering Process</a:t>
              </a:r>
            </a:p>
          </p:txBody>
        </p:sp>
        <p:sp>
          <p:nvSpPr>
            <p:cNvPr id="1414164" name="Line 20"/>
            <p:cNvSpPr>
              <a:spLocks noChangeShapeType="1"/>
            </p:cNvSpPr>
            <p:nvPr/>
          </p:nvSpPr>
          <p:spPr bwMode="auto">
            <a:xfrm>
              <a:off x="2578" y="1592"/>
              <a:ext cx="960" cy="0"/>
            </a:xfrm>
            <a:prstGeom prst="line">
              <a:avLst/>
            </a:prstGeom>
            <a:noFill/>
            <a:ln w="19050">
              <a:solidFill>
                <a:schemeClr val="tx1"/>
              </a:solidFill>
              <a:round/>
              <a:headEnd/>
              <a:tailEnd/>
            </a:ln>
            <a:effectLst/>
          </p:spPr>
          <p:txBody>
            <a:bodyPr wrap="none" anchor="ctr"/>
            <a:lstStyle/>
            <a:p>
              <a:endParaRPr lang="en-US"/>
            </a:p>
          </p:txBody>
        </p:sp>
        <p:graphicFrame>
          <p:nvGraphicFramePr>
            <p:cNvPr id="1414165" name="Object 21"/>
            <p:cNvGraphicFramePr>
              <a:graphicFrameLocks noChangeAspect="1"/>
            </p:cNvGraphicFramePr>
            <p:nvPr/>
          </p:nvGraphicFramePr>
          <p:xfrm>
            <a:off x="1255" y="1784"/>
            <a:ext cx="123" cy="174"/>
          </p:xfrm>
          <a:graphic>
            <a:graphicData uri="http://schemas.openxmlformats.org/presentationml/2006/ole">
              <mc:AlternateContent xmlns:mc="http://schemas.openxmlformats.org/markup-compatibility/2006">
                <mc:Choice xmlns:v="urn:schemas-microsoft-com:vml" Requires="v">
                  <p:oleObj spid="_x0000_s2039434" name="Equation" r:id="rId4" imgW="152280" imgH="215640" progId="">
                    <p:embed/>
                  </p:oleObj>
                </mc:Choice>
                <mc:Fallback>
                  <p:oleObj name="Equation" r:id="rId4" imgW="152280" imgH="2156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5" y="1784"/>
                          <a:ext cx="123" cy="1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14166" name="Object 22"/>
            <p:cNvGraphicFramePr>
              <a:graphicFrameLocks noChangeAspect="1"/>
            </p:cNvGraphicFramePr>
            <p:nvPr/>
          </p:nvGraphicFramePr>
          <p:xfrm>
            <a:off x="1954" y="1634"/>
            <a:ext cx="246" cy="174"/>
          </p:xfrm>
          <a:graphic>
            <a:graphicData uri="http://schemas.openxmlformats.org/presentationml/2006/ole">
              <mc:AlternateContent xmlns:mc="http://schemas.openxmlformats.org/markup-compatibility/2006">
                <mc:Choice xmlns:v="urn:schemas-microsoft-com:vml" Requires="v">
                  <p:oleObj spid="_x0000_s2039435" name="Equation" r:id="rId6" imgW="304560" imgH="215640" progId="">
                    <p:embed/>
                  </p:oleObj>
                </mc:Choice>
                <mc:Fallback>
                  <p:oleObj name="Equation" r:id="rId6" imgW="304560" imgH="21564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54" y="1634"/>
                          <a:ext cx="246" cy="1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14167" name="Object 23"/>
            <p:cNvGraphicFramePr>
              <a:graphicFrameLocks noChangeAspect="1"/>
            </p:cNvGraphicFramePr>
            <p:nvPr/>
          </p:nvGraphicFramePr>
          <p:xfrm>
            <a:off x="1287" y="776"/>
            <a:ext cx="113" cy="174"/>
          </p:xfrm>
          <a:graphic>
            <a:graphicData uri="http://schemas.openxmlformats.org/presentationml/2006/ole">
              <mc:AlternateContent xmlns:mc="http://schemas.openxmlformats.org/markup-compatibility/2006">
                <mc:Choice xmlns:v="urn:schemas-microsoft-com:vml" Requires="v">
                  <p:oleObj spid="_x0000_s2039436" name="Equation" r:id="rId8" imgW="139680" imgH="215640" progId="">
                    <p:embed/>
                  </p:oleObj>
                </mc:Choice>
                <mc:Fallback>
                  <p:oleObj name="Equation" r:id="rId8" imgW="139680" imgH="21564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87" y="776"/>
                          <a:ext cx="113" cy="1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14168" name="Object 24"/>
            <p:cNvGraphicFramePr>
              <a:graphicFrameLocks noChangeAspect="1"/>
            </p:cNvGraphicFramePr>
            <p:nvPr/>
          </p:nvGraphicFramePr>
          <p:xfrm>
            <a:off x="2150" y="1112"/>
            <a:ext cx="225" cy="174"/>
          </p:xfrm>
          <a:graphic>
            <a:graphicData uri="http://schemas.openxmlformats.org/presentationml/2006/ole">
              <mc:AlternateContent xmlns:mc="http://schemas.openxmlformats.org/markup-compatibility/2006">
                <mc:Choice xmlns:v="urn:schemas-microsoft-com:vml" Requires="v">
                  <p:oleObj spid="_x0000_s2039437" name="Equation" r:id="rId10" imgW="279360" imgH="215640" progId="">
                    <p:embed/>
                  </p:oleObj>
                </mc:Choice>
                <mc:Fallback>
                  <p:oleObj name="Equation" r:id="rId10" imgW="279360" imgH="21564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50" y="1112"/>
                          <a:ext cx="225" cy="1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25"/>
            <p:cNvGrpSpPr>
              <a:grpSpLocks/>
            </p:cNvGrpSpPr>
            <p:nvPr/>
          </p:nvGrpSpPr>
          <p:grpSpPr bwMode="auto">
            <a:xfrm rot="-1546555">
              <a:off x="1884" y="1844"/>
              <a:ext cx="444" cy="122"/>
              <a:chOff x="2291" y="2513"/>
              <a:chExt cx="1199" cy="188"/>
            </a:xfrm>
          </p:grpSpPr>
          <p:sp>
            <p:nvSpPr>
              <p:cNvPr id="1414170" name="Freeform 26"/>
              <p:cNvSpPr>
                <a:spLocks/>
              </p:cNvSpPr>
              <p:nvPr/>
            </p:nvSpPr>
            <p:spPr bwMode="auto">
              <a:xfrm>
                <a:off x="2291" y="251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71" name="Freeform 27"/>
              <p:cNvSpPr>
                <a:spLocks/>
              </p:cNvSpPr>
              <p:nvPr/>
            </p:nvSpPr>
            <p:spPr bwMode="auto">
              <a:xfrm>
                <a:off x="2513" y="2515"/>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72" name="Freeform 28"/>
              <p:cNvSpPr>
                <a:spLocks/>
              </p:cNvSpPr>
              <p:nvPr/>
            </p:nvSpPr>
            <p:spPr bwMode="auto">
              <a:xfrm>
                <a:off x="2737" y="251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73" name="Freeform 29"/>
              <p:cNvSpPr>
                <a:spLocks/>
              </p:cNvSpPr>
              <p:nvPr/>
            </p:nvSpPr>
            <p:spPr bwMode="auto">
              <a:xfrm>
                <a:off x="2957" y="2517"/>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74" name="Freeform 30"/>
              <p:cNvSpPr>
                <a:spLocks/>
              </p:cNvSpPr>
              <p:nvPr/>
            </p:nvSpPr>
            <p:spPr bwMode="auto">
              <a:xfrm>
                <a:off x="3173" y="252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grpSp>
        <p:sp>
          <p:nvSpPr>
            <p:cNvPr id="1414175" name="Line 31"/>
            <p:cNvSpPr>
              <a:spLocks noChangeShapeType="1"/>
            </p:cNvSpPr>
            <p:nvPr/>
          </p:nvSpPr>
          <p:spPr bwMode="auto">
            <a:xfrm flipV="1">
              <a:off x="3909" y="1363"/>
              <a:ext cx="145" cy="57"/>
            </a:xfrm>
            <a:prstGeom prst="line">
              <a:avLst/>
            </a:prstGeom>
            <a:noFill/>
            <a:ln w="19050">
              <a:solidFill>
                <a:schemeClr val="tx1"/>
              </a:solidFill>
              <a:round/>
              <a:headEnd/>
              <a:tailEnd/>
            </a:ln>
            <a:effectLst/>
          </p:spPr>
          <p:txBody>
            <a:bodyPr wrap="none" anchor="ctr"/>
            <a:lstStyle/>
            <a:p>
              <a:endParaRPr lang="en-US"/>
            </a:p>
          </p:txBody>
        </p:sp>
        <p:sp>
          <p:nvSpPr>
            <p:cNvPr id="1414176" name="Line 32"/>
            <p:cNvSpPr>
              <a:spLocks noChangeShapeType="1"/>
            </p:cNvSpPr>
            <p:nvPr/>
          </p:nvSpPr>
          <p:spPr bwMode="auto">
            <a:xfrm>
              <a:off x="3954" y="1414"/>
              <a:ext cx="132" cy="7"/>
            </a:xfrm>
            <a:prstGeom prst="line">
              <a:avLst/>
            </a:prstGeom>
            <a:noFill/>
            <a:ln w="19050">
              <a:solidFill>
                <a:schemeClr val="tx1"/>
              </a:solidFill>
              <a:round/>
              <a:headEnd/>
              <a:tailEnd/>
            </a:ln>
            <a:effectLst/>
          </p:spPr>
          <p:txBody>
            <a:bodyPr wrap="none" anchor="ctr"/>
            <a:lstStyle/>
            <a:p>
              <a:endParaRPr lang="en-US"/>
            </a:p>
          </p:txBody>
        </p:sp>
        <p:sp>
          <p:nvSpPr>
            <p:cNvPr id="1414177" name="Line 33"/>
            <p:cNvSpPr>
              <a:spLocks noChangeShapeType="1"/>
            </p:cNvSpPr>
            <p:nvPr/>
          </p:nvSpPr>
          <p:spPr bwMode="auto">
            <a:xfrm rot="20991552" flipV="1">
              <a:off x="3849" y="1095"/>
              <a:ext cx="28" cy="290"/>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4178" name="Line 34"/>
            <p:cNvSpPr>
              <a:spLocks noChangeShapeType="1"/>
            </p:cNvSpPr>
            <p:nvPr/>
          </p:nvSpPr>
          <p:spPr bwMode="auto">
            <a:xfrm flipV="1">
              <a:off x="3905" y="951"/>
              <a:ext cx="55" cy="359"/>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4179" name="Line 35"/>
            <p:cNvSpPr>
              <a:spLocks noChangeShapeType="1"/>
            </p:cNvSpPr>
            <p:nvPr/>
          </p:nvSpPr>
          <p:spPr bwMode="auto">
            <a:xfrm flipV="1">
              <a:off x="3912" y="1239"/>
              <a:ext cx="96" cy="159"/>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4180" name="Line 36"/>
            <p:cNvSpPr>
              <a:spLocks noChangeShapeType="1"/>
            </p:cNvSpPr>
            <p:nvPr/>
          </p:nvSpPr>
          <p:spPr bwMode="auto">
            <a:xfrm flipV="1">
              <a:off x="3877" y="1095"/>
              <a:ext cx="35" cy="268"/>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4181" name="Line 37"/>
            <p:cNvSpPr>
              <a:spLocks noChangeShapeType="1"/>
            </p:cNvSpPr>
            <p:nvPr/>
          </p:nvSpPr>
          <p:spPr bwMode="auto">
            <a:xfrm flipV="1">
              <a:off x="3901" y="921"/>
              <a:ext cx="155" cy="477"/>
            </a:xfrm>
            <a:prstGeom prst="line">
              <a:avLst/>
            </a:prstGeom>
            <a:noFill/>
            <a:ln w="25400">
              <a:solidFill>
                <a:schemeClr val="tx1"/>
              </a:solidFill>
              <a:round/>
              <a:headEnd/>
              <a:tailEnd type="triangle" w="med" len="med"/>
            </a:ln>
            <a:effectLst/>
          </p:spPr>
          <p:txBody>
            <a:bodyPr wrap="none" anchor="ctr"/>
            <a:lstStyle/>
            <a:p>
              <a:endParaRPr lang="en-US"/>
            </a:p>
          </p:txBody>
        </p:sp>
        <p:grpSp>
          <p:nvGrpSpPr>
            <p:cNvPr id="4" name="Group 38"/>
            <p:cNvGrpSpPr>
              <a:grpSpLocks/>
            </p:cNvGrpSpPr>
            <p:nvPr/>
          </p:nvGrpSpPr>
          <p:grpSpPr bwMode="auto">
            <a:xfrm rot="-1546555">
              <a:off x="2250" y="1664"/>
              <a:ext cx="444" cy="122"/>
              <a:chOff x="2291" y="2513"/>
              <a:chExt cx="1199" cy="188"/>
            </a:xfrm>
          </p:grpSpPr>
          <p:sp>
            <p:nvSpPr>
              <p:cNvPr id="1414183" name="Freeform 39"/>
              <p:cNvSpPr>
                <a:spLocks/>
              </p:cNvSpPr>
              <p:nvPr/>
            </p:nvSpPr>
            <p:spPr bwMode="auto">
              <a:xfrm>
                <a:off x="2291" y="251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84" name="Freeform 40"/>
              <p:cNvSpPr>
                <a:spLocks/>
              </p:cNvSpPr>
              <p:nvPr/>
            </p:nvSpPr>
            <p:spPr bwMode="auto">
              <a:xfrm>
                <a:off x="2513" y="2515"/>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85" name="Freeform 41"/>
              <p:cNvSpPr>
                <a:spLocks/>
              </p:cNvSpPr>
              <p:nvPr/>
            </p:nvSpPr>
            <p:spPr bwMode="auto">
              <a:xfrm>
                <a:off x="2737" y="251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86" name="Freeform 42"/>
              <p:cNvSpPr>
                <a:spLocks/>
              </p:cNvSpPr>
              <p:nvPr/>
            </p:nvSpPr>
            <p:spPr bwMode="auto">
              <a:xfrm>
                <a:off x="2957" y="2517"/>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87" name="Freeform 43"/>
              <p:cNvSpPr>
                <a:spLocks/>
              </p:cNvSpPr>
              <p:nvPr/>
            </p:nvSpPr>
            <p:spPr bwMode="auto">
              <a:xfrm>
                <a:off x="3173" y="252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grpSp>
        <p:graphicFrame>
          <p:nvGraphicFramePr>
            <p:cNvPr id="1414188" name="Object 44"/>
            <p:cNvGraphicFramePr>
              <a:graphicFrameLocks noChangeAspect="1"/>
            </p:cNvGraphicFramePr>
            <p:nvPr/>
          </p:nvGraphicFramePr>
          <p:xfrm>
            <a:off x="3014" y="1439"/>
            <a:ext cx="103" cy="154"/>
          </p:xfrm>
          <a:graphic>
            <a:graphicData uri="http://schemas.openxmlformats.org/presentationml/2006/ole">
              <mc:AlternateContent xmlns:mc="http://schemas.openxmlformats.org/markup-compatibility/2006">
                <mc:Choice xmlns:v="urn:schemas-microsoft-com:vml" Requires="v">
                  <p:oleObj spid="_x0000_s2039438" name="Equation" r:id="rId12" imgW="126720" imgH="190440" progId="">
                    <p:embed/>
                  </p:oleObj>
                </mc:Choice>
                <mc:Fallback>
                  <p:oleObj name="Equation" r:id="rId12" imgW="126720" imgH="190440"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14" y="1439"/>
                          <a:ext cx="103" cy="1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14189" name="Line 45"/>
            <p:cNvSpPr>
              <a:spLocks noChangeShapeType="1"/>
            </p:cNvSpPr>
            <p:nvPr/>
          </p:nvSpPr>
          <p:spPr bwMode="auto">
            <a:xfrm flipV="1">
              <a:off x="3543" y="1408"/>
              <a:ext cx="342" cy="180"/>
            </a:xfrm>
            <a:prstGeom prst="line">
              <a:avLst/>
            </a:prstGeom>
            <a:noFill/>
            <a:ln w="25400">
              <a:solidFill>
                <a:schemeClr val="tx1"/>
              </a:solidFill>
              <a:round/>
              <a:headEnd/>
              <a:tailEnd/>
            </a:ln>
            <a:effectLst/>
          </p:spPr>
          <p:txBody>
            <a:bodyPr anchor="ctr"/>
            <a:lstStyle/>
            <a:p>
              <a:endParaRPr lang="en-US"/>
            </a:p>
          </p:txBody>
        </p:sp>
        <p:graphicFrame>
          <p:nvGraphicFramePr>
            <p:cNvPr id="1414190" name="Object 46"/>
            <p:cNvGraphicFramePr>
              <a:graphicFrameLocks noChangeAspect="1"/>
            </p:cNvGraphicFramePr>
            <p:nvPr/>
          </p:nvGraphicFramePr>
          <p:xfrm>
            <a:off x="2784" y="1785"/>
            <a:ext cx="572" cy="262"/>
          </p:xfrm>
          <a:graphic>
            <a:graphicData uri="http://schemas.openxmlformats.org/presentationml/2006/ole">
              <mc:AlternateContent xmlns:mc="http://schemas.openxmlformats.org/markup-compatibility/2006">
                <mc:Choice xmlns:v="urn:schemas-microsoft-com:vml" Requires="v">
                  <p:oleObj spid="_x0000_s2039439" name="Equation" r:id="rId14" imgW="444240" imgH="203040" progId="Equation.3">
                    <p:embed/>
                  </p:oleObj>
                </mc:Choice>
                <mc:Fallback>
                  <p:oleObj name="Equation" r:id="rId14" imgW="444240" imgH="20304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84" y="1785"/>
                          <a:ext cx="572" cy="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 name="Group 47"/>
            <p:cNvGrpSpPr>
              <a:grpSpLocks/>
            </p:cNvGrpSpPr>
            <p:nvPr/>
          </p:nvGrpSpPr>
          <p:grpSpPr bwMode="auto">
            <a:xfrm rot="1595871">
              <a:off x="3531" y="1650"/>
              <a:ext cx="444" cy="122"/>
              <a:chOff x="2291" y="2513"/>
              <a:chExt cx="1199" cy="188"/>
            </a:xfrm>
          </p:grpSpPr>
          <p:sp>
            <p:nvSpPr>
              <p:cNvPr id="1414192" name="Freeform 48"/>
              <p:cNvSpPr>
                <a:spLocks/>
              </p:cNvSpPr>
              <p:nvPr/>
            </p:nvSpPr>
            <p:spPr bwMode="auto">
              <a:xfrm>
                <a:off x="2291" y="251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93" name="Freeform 49"/>
              <p:cNvSpPr>
                <a:spLocks/>
              </p:cNvSpPr>
              <p:nvPr/>
            </p:nvSpPr>
            <p:spPr bwMode="auto">
              <a:xfrm>
                <a:off x="2513" y="2515"/>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94" name="Freeform 50"/>
              <p:cNvSpPr>
                <a:spLocks/>
              </p:cNvSpPr>
              <p:nvPr/>
            </p:nvSpPr>
            <p:spPr bwMode="auto">
              <a:xfrm>
                <a:off x="2737" y="251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95" name="Freeform 51"/>
              <p:cNvSpPr>
                <a:spLocks/>
              </p:cNvSpPr>
              <p:nvPr/>
            </p:nvSpPr>
            <p:spPr bwMode="auto">
              <a:xfrm>
                <a:off x="2957" y="2517"/>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96" name="Freeform 52"/>
              <p:cNvSpPr>
                <a:spLocks/>
              </p:cNvSpPr>
              <p:nvPr/>
            </p:nvSpPr>
            <p:spPr bwMode="auto">
              <a:xfrm>
                <a:off x="3173" y="252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grpSp>
        <p:sp>
          <p:nvSpPr>
            <p:cNvPr id="1414197" name="Line 53"/>
            <p:cNvSpPr>
              <a:spLocks noChangeShapeType="1"/>
            </p:cNvSpPr>
            <p:nvPr/>
          </p:nvSpPr>
          <p:spPr bwMode="auto">
            <a:xfrm>
              <a:off x="3936" y="1833"/>
              <a:ext cx="336" cy="240"/>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4198" name="Line 54"/>
            <p:cNvSpPr>
              <a:spLocks noChangeShapeType="1"/>
            </p:cNvSpPr>
            <p:nvPr/>
          </p:nvSpPr>
          <p:spPr bwMode="auto">
            <a:xfrm rot="-608448">
              <a:off x="3935" y="1758"/>
              <a:ext cx="240" cy="137"/>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4199" name="Line 55"/>
            <p:cNvSpPr>
              <a:spLocks noChangeShapeType="1"/>
            </p:cNvSpPr>
            <p:nvPr/>
          </p:nvSpPr>
          <p:spPr bwMode="auto">
            <a:xfrm rot="-608448">
              <a:off x="3943" y="1786"/>
              <a:ext cx="284" cy="234"/>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4200" name="Line 56"/>
            <p:cNvSpPr>
              <a:spLocks noChangeShapeType="1"/>
            </p:cNvSpPr>
            <p:nvPr/>
          </p:nvSpPr>
          <p:spPr bwMode="auto">
            <a:xfrm rot="-608448">
              <a:off x="3932" y="1845"/>
              <a:ext cx="99" cy="183"/>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4201" name="Line 57"/>
            <p:cNvSpPr>
              <a:spLocks noChangeShapeType="1"/>
            </p:cNvSpPr>
            <p:nvPr/>
          </p:nvSpPr>
          <p:spPr bwMode="auto">
            <a:xfrm>
              <a:off x="3948" y="1778"/>
              <a:ext cx="132" cy="7"/>
            </a:xfrm>
            <a:prstGeom prst="line">
              <a:avLst/>
            </a:prstGeom>
            <a:noFill/>
            <a:ln w="19050">
              <a:solidFill>
                <a:schemeClr val="tx1"/>
              </a:solidFill>
              <a:round/>
              <a:headEnd/>
              <a:tailEnd/>
            </a:ln>
            <a:effectLst/>
          </p:spPr>
          <p:txBody>
            <a:bodyPr wrap="none" anchor="ctr"/>
            <a:lstStyle/>
            <a:p>
              <a:endParaRPr lang="en-US"/>
            </a:p>
          </p:txBody>
        </p:sp>
        <p:sp>
          <p:nvSpPr>
            <p:cNvPr id="1414202" name="Line 58"/>
            <p:cNvSpPr>
              <a:spLocks noChangeShapeType="1"/>
            </p:cNvSpPr>
            <p:nvPr/>
          </p:nvSpPr>
          <p:spPr bwMode="auto">
            <a:xfrm>
              <a:off x="3936" y="1833"/>
              <a:ext cx="102" cy="96"/>
            </a:xfrm>
            <a:prstGeom prst="line">
              <a:avLst/>
            </a:prstGeom>
            <a:noFill/>
            <a:ln w="19050">
              <a:solidFill>
                <a:schemeClr val="tx1"/>
              </a:solidFill>
              <a:round/>
              <a:headEnd/>
              <a:tailEnd/>
            </a:ln>
            <a:effectLst/>
          </p:spPr>
          <p:txBody>
            <a:bodyPr wrap="none" anchor="ctr"/>
            <a:lstStyle/>
            <a:p>
              <a:endParaRPr lang="en-US"/>
            </a:p>
          </p:txBody>
        </p:sp>
        <p:graphicFrame>
          <p:nvGraphicFramePr>
            <p:cNvPr id="1414203" name="Object 59"/>
            <p:cNvGraphicFramePr>
              <a:graphicFrameLocks noChangeAspect="1"/>
            </p:cNvGraphicFramePr>
            <p:nvPr/>
          </p:nvGraphicFramePr>
          <p:xfrm>
            <a:off x="4080" y="816"/>
            <a:ext cx="538" cy="320"/>
          </p:xfrm>
          <a:graphic>
            <a:graphicData uri="http://schemas.openxmlformats.org/presentationml/2006/ole">
              <mc:AlternateContent xmlns:mc="http://schemas.openxmlformats.org/markup-compatibility/2006">
                <mc:Choice xmlns:v="urn:schemas-microsoft-com:vml" Requires="v">
                  <p:oleObj spid="_x0000_s2039440" name="Equation" r:id="rId16" imgW="469800" imgH="279360" progId="Equation.3">
                    <p:embed/>
                  </p:oleObj>
                </mc:Choice>
                <mc:Fallback>
                  <p:oleObj name="Equation" r:id="rId16" imgW="469800" imgH="27936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080" y="816"/>
                          <a:ext cx="538" cy="3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14204" name="Text Box 60"/>
            <p:cNvSpPr txBox="1">
              <a:spLocks noChangeArrowheads="1"/>
            </p:cNvSpPr>
            <p:nvPr/>
          </p:nvSpPr>
          <p:spPr bwMode="auto">
            <a:xfrm>
              <a:off x="4272" y="1824"/>
              <a:ext cx="233" cy="288"/>
            </a:xfrm>
            <a:prstGeom prst="rect">
              <a:avLst/>
            </a:prstGeom>
            <a:noFill/>
            <a:ln w="9525">
              <a:noFill/>
              <a:miter lim="800000"/>
              <a:headEnd/>
              <a:tailEnd/>
            </a:ln>
            <a:effectLst/>
          </p:spPr>
          <p:txBody>
            <a:bodyPr wrap="none">
              <a:spAutoFit/>
            </a:bodyPr>
            <a:lstStyle/>
            <a:p>
              <a:r>
                <a:rPr lang="en-US" i="1">
                  <a:solidFill>
                    <a:schemeClr val="tx1"/>
                  </a:solidFill>
                </a:rPr>
                <a:t>X</a:t>
              </a:r>
            </a:p>
          </p:txBody>
        </p:sp>
        <p:sp>
          <p:nvSpPr>
            <p:cNvPr id="1414205" name="Text Box 61"/>
            <p:cNvSpPr txBox="1">
              <a:spLocks noChangeArrowheads="1"/>
            </p:cNvSpPr>
            <p:nvPr/>
          </p:nvSpPr>
          <p:spPr bwMode="auto">
            <a:xfrm>
              <a:off x="1520" y="969"/>
              <a:ext cx="425" cy="231"/>
            </a:xfrm>
            <a:prstGeom prst="rect">
              <a:avLst/>
            </a:prstGeom>
            <a:noFill/>
            <a:ln w="9525">
              <a:noFill/>
              <a:miter lim="800000"/>
              <a:headEnd/>
              <a:tailEnd/>
            </a:ln>
            <a:effectLst/>
          </p:spPr>
          <p:txBody>
            <a:bodyPr wrap="none">
              <a:spAutoFit/>
            </a:bodyPr>
            <a:lstStyle/>
            <a:p>
              <a:r>
                <a:rPr lang="en-US" sz="1800" dirty="0">
                  <a:solidFill>
                    <a:schemeClr val="tx1"/>
                  </a:solidFill>
                  <a:latin typeface="Comic Sans MS" pitchFamily="66" charset="0"/>
                </a:rPr>
                <a:t>q(x</a:t>
              </a:r>
              <a:r>
                <a:rPr lang="en-US" sz="1800" baseline="-18000" dirty="0">
                  <a:solidFill>
                    <a:schemeClr val="tx1"/>
                  </a:solidFill>
                  <a:latin typeface="Comic Sans MS" pitchFamily="66" charset="0"/>
                </a:rPr>
                <a:t>1</a:t>
              </a:r>
              <a:r>
                <a:rPr lang="en-US" sz="1800" dirty="0">
                  <a:solidFill>
                    <a:schemeClr val="tx1"/>
                  </a:solidFill>
                  <a:latin typeface="Comic Sans MS" pitchFamily="66" charset="0"/>
                </a:rPr>
                <a:t>)</a:t>
              </a:r>
            </a:p>
          </p:txBody>
        </p:sp>
        <p:sp>
          <p:nvSpPr>
            <p:cNvPr id="1414206" name="Text Box 62"/>
            <p:cNvSpPr txBox="1">
              <a:spLocks noChangeArrowheads="1"/>
            </p:cNvSpPr>
            <p:nvPr/>
          </p:nvSpPr>
          <p:spPr bwMode="auto">
            <a:xfrm>
              <a:off x="1502" y="1929"/>
              <a:ext cx="442" cy="231"/>
            </a:xfrm>
            <a:prstGeom prst="rect">
              <a:avLst/>
            </a:prstGeom>
            <a:noFill/>
            <a:ln w="9525">
              <a:noFill/>
              <a:miter lim="800000"/>
              <a:headEnd/>
              <a:tailEnd/>
            </a:ln>
            <a:effectLst/>
          </p:spPr>
          <p:txBody>
            <a:bodyPr wrap="none">
              <a:spAutoFit/>
            </a:bodyPr>
            <a:lstStyle/>
            <a:p>
              <a:r>
                <a:rPr lang="en-US" sz="1800" dirty="0">
                  <a:solidFill>
                    <a:schemeClr val="tx1"/>
                  </a:solidFill>
                  <a:latin typeface="Comic Sans MS" pitchFamily="66" charset="0"/>
                </a:rPr>
                <a:t>g(x</a:t>
              </a:r>
              <a:r>
                <a:rPr lang="en-US" sz="1800" baseline="-18000" dirty="0">
                  <a:solidFill>
                    <a:schemeClr val="tx1"/>
                  </a:solidFill>
                  <a:latin typeface="Comic Sans MS" pitchFamily="66" charset="0"/>
                </a:rPr>
                <a:t>2</a:t>
              </a:r>
              <a:r>
                <a:rPr lang="en-US" sz="1800" dirty="0">
                  <a:solidFill>
                    <a:schemeClr val="tx1"/>
                  </a:solidFill>
                  <a:latin typeface="Comic Sans MS" pitchFamily="66" charset="0"/>
                </a:rPr>
                <a:t>)</a:t>
              </a:r>
            </a:p>
          </p:txBody>
        </p:sp>
      </p:grpSp>
      <p:sp>
        <p:nvSpPr>
          <p:cNvPr id="1414207" name="Line 63"/>
          <p:cNvSpPr>
            <a:spLocks noChangeShapeType="1"/>
          </p:cNvSpPr>
          <p:nvPr/>
        </p:nvSpPr>
        <p:spPr bwMode="auto">
          <a:xfrm>
            <a:off x="3048000" y="4594225"/>
            <a:ext cx="2209800" cy="0"/>
          </a:xfrm>
          <a:prstGeom prst="line">
            <a:avLst/>
          </a:prstGeom>
          <a:noFill/>
          <a:ln w="38100">
            <a:solidFill>
              <a:srgbClr val="FF85FF"/>
            </a:solidFill>
            <a:round/>
            <a:headEnd/>
            <a:tailEnd/>
          </a:ln>
          <a:effectLst/>
        </p:spPr>
        <p:txBody>
          <a:bodyPr/>
          <a:lstStyle/>
          <a:p>
            <a:endParaRPr lang="en-US"/>
          </a:p>
        </p:txBody>
      </p:sp>
      <p:sp>
        <p:nvSpPr>
          <p:cNvPr id="1414208" name="Rectangle 64"/>
          <p:cNvSpPr>
            <a:spLocks noGrp="1" noChangeArrowheads="1"/>
          </p:cNvSpPr>
          <p:nvPr>
            <p:ph type="title"/>
          </p:nvPr>
        </p:nvSpPr>
        <p:spPr>
          <a:xfrm>
            <a:off x="457200" y="76200"/>
            <a:ext cx="8229600" cy="1143000"/>
          </a:xfrm>
          <a:noFill/>
        </p:spPr>
        <p:txBody>
          <a:bodyPr>
            <a:normAutofit/>
          </a:bodyPr>
          <a:lstStyle/>
          <a:p>
            <a:r>
              <a:rPr lang="en-US" sz="4200" dirty="0"/>
              <a:t>Predictive </a:t>
            </a:r>
            <a:r>
              <a:rPr lang="en-US" sz="4200" dirty="0" smtClean="0"/>
              <a:t>power </a:t>
            </a:r>
            <a:r>
              <a:rPr lang="en-US" sz="4200" dirty="0"/>
              <a:t>of </a:t>
            </a:r>
            <a:r>
              <a:rPr lang="en-US" sz="4200" dirty="0" err="1" smtClean="0"/>
              <a:t>pQCD</a:t>
            </a:r>
            <a:endParaRPr lang="en-US" sz="4200" dirty="0"/>
          </a:p>
        </p:txBody>
      </p:sp>
      <p:sp>
        <p:nvSpPr>
          <p:cNvPr id="1414209" name="Rectangle 65"/>
          <p:cNvSpPr>
            <a:spLocks noChangeArrowheads="1"/>
          </p:cNvSpPr>
          <p:nvPr/>
        </p:nvSpPr>
        <p:spPr bwMode="auto">
          <a:xfrm>
            <a:off x="304800" y="4649788"/>
            <a:ext cx="8458200" cy="1979612"/>
          </a:xfrm>
          <a:prstGeom prst="rect">
            <a:avLst/>
          </a:prstGeom>
          <a:noFill/>
          <a:ln w="12700">
            <a:noFill/>
            <a:miter lim="800000"/>
            <a:headEnd/>
            <a:tailEnd/>
          </a:ln>
          <a:effectLst/>
        </p:spPr>
        <p:txBody>
          <a:bodyPr lIns="90488" tIns="44450" rIns="90488" bIns="44450"/>
          <a:lstStyle/>
          <a:p>
            <a:pPr marL="342900" indent="-342900" algn="l">
              <a:spcBef>
                <a:spcPct val="20000"/>
              </a:spcBef>
            </a:pPr>
            <a:r>
              <a:rPr lang="en-US" sz="2000" dirty="0" smtClean="0">
                <a:solidFill>
                  <a:srgbClr val="FFFFCC"/>
                </a:solidFill>
              </a:rPr>
              <a:t>High-energy processes </a:t>
            </a:r>
            <a:r>
              <a:rPr lang="en-US" sz="2000" dirty="0">
                <a:solidFill>
                  <a:srgbClr val="FFFFCC"/>
                </a:solidFill>
              </a:rPr>
              <a:t>have predictable rates </a:t>
            </a:r>
            <a:r>
              <a:rPr lang="en-US" sz="2000" dirty="0" smtClean="0">
                <a:solidFill>
                  <a:srgbClr val="FFFFCC"/>
                </a:solidFill>
              </a:rPr>
              <a:t>given:</a:t>
            </a:r>
          </a:p>
          <a:p>
            <a:pPr marL="342900" indent="-342900" algn="l">
              <a:spcBef>
                <a:spcPct val="20000"/>
              </a:spcBef>
            </a:pPr>
            <a:r>
              <a:rPr lang="en-US" sz="2000" dirty="0">
                <a:solidFill>
                  <a:srgbClr val="FFFFCC"/>
                </a:solidFill>
              </a:rPr>
              <a:t>	</a:t>
            </a:r>
            <a:r>
              <a:rPr lang="en-US" sz="2000" dirty="0" smtClean="0">
                <a:solidFill>
                  <a:srgbClr val="FFFFCC"/>
                </a:solidFill>
              </a:rPr>
              <a:t>	    </a:t>
            </a:r>
            <a:r>
              <a:rPr lang="en-US" sz="2000" dirty="0" smtClean="0">
                <a:solidFill>
                  <a:srgbClr val="00FF00"/>
                </a:solidFill>
              </a:rPr>
              <a:t>Partonic hard scattering rates (calculable in </a:t>
            </a:r>
            <a:r>
              <a:rPr lang="en-US" sz="2000" dirty="0" err="1" smtClean="0">
                <a:solidFill>
                  <a:srgbClr val="00FF00"/>
                </a:solidFill>
              </a:rPr>
              <a:t>pQCD</a:t>
            </a:r>
            <a:r>
              <a:rPr lang="en-US" sz="2000" dirty="0" smtClean="0">
                <a:solidFill>
                  <a:srgbClr val="00FF00"/>
                </a:solidFill>
              </a:rPr>
              <a:t>)</a:t>
            </a:r>
          </a:p>
          <a:p>
            <a:pPr marL="1143000" lvl="2" indent="-228600" algn="l">
              <a:spcBef>
                <a:spcPct val="20000"/>
              </a:spcBef>
              <a:buClr>
                <a:srgbClr val="500093"/>
              </a:buClr>
              <a:buFontTx/>
              <a:buChar char="–"/>
            </a:pPr>
            <a:r>
              <a:rPr lang="en-US" sz="2000" dirty="0" smtClean="0">
                <a:solidFill>
                  <a:srgbClr val="FF85FF"/>
                </a:solidFill>
              </a:rPr>
              <a:t>Parton </a:t>
            </a:r>
            <a:r>
              <a:rPr lang="en-US" sz="2000" dirty="0">
                <a:solidFill>
                  <a:srgbClr val="FF85FF"/>
                </a:solidFill>
              </a:rPr>
              <a:t>distribution functions (need experimental</a:t>
            </a:r>
            <a:r>
              <a:rPr lang="en-US" sz="2000" b="1" dirty="0">
                <a:solidFill>
                  <a:srgbClr val="FF85FF"/>
                </a:solidFill>
              </a:rPr>
              <a:t> </a:t>
            </a:r>
            <a:r>
              <a:rPr lang="en-US" sz="2000" dirty="0">
                <a:solidFill>
                  <a:srgbClr val="FF85FF"/>
                </a:solidFill>
              </a:rPr>
              <a:t>input)</a:t>
            </a:r>
          </a:p>
          <a:p>
            <a:pPr marL="1143000" lvl="2" indent="-228600" algn="l">
              <a:spcBef>
                <a:spcPct val="20000"/>
              </a:spcBef>
              <a:buClr>
                <a:srgbClr val="500093"/>
              </a:buClr>
              <a:buFontTx/>
              <a:buChar char="–"/>
            </a:pPr>
            <a:r>
              <a:rPr lang="en-US" sz="2000" dirty="0" smtClean="0">
                <a:solidFill>
                  <a:srgbClr val="00FFCC"/>
                </a:solidFill>
              </a:rPr>
              <a:t>Fragmentation </a:t>
            </a:r>
            <a:r>
              <a:rPr lang="en-US" sz="2000" dirty="0">
                <a:solidFill>
                  <a:srgbClr val="00FFCC"/>
                </a:solidFill>
              </a:rPr>
              <a:t>functions (need experimental input)</a:t>
            </a:r>
          </a:p>
        </p:txBody>
      </p:sp>
      <p:grpSp>
        <p:nvGrpSpPr>
          <p:cNvPr id="79" name="Group 78"/>
          <p:cNvGrpSpPr/>
          <p:nvPr/>
        </p:nvGrpSpPr>
        <p:grpSpPr>
          <a:xfrm>
            <a:off x="7151715" y="5291316"/>
            <a:ext cx="1996438" cy="1261884"/>
            <a:chOff x="7193280" y="5227320"/>
            <a:chExt cx="1996438" cy="1558743"/>
          </a:xfrm>
        </p:grpSpPr>
        <p:sp>
          <p:nvSpPr>
            <p:cNvPr id="1414211" name="Rectangle 67"/>
            <p:cNvSpPr>
              <a:spLocks noChangeArrowheads="1"/>
            </p:cNvSpPr>
            <p:nvPr/>
          </p:nvSpPr>
          <p:spPr bwMode="auto">
            <a:xfrm>
              <a:off x="7513320" y="5227320"/>
              <a:ext cx="1676398" cy="1558743"/>
            </a:xfrm>
            <a:prstGeom prst="rect">
              <a:avLst/>
            </a:prstGeom>
            <a:noFill/>
            <a:ln w="12700">
              <a:noFill/>
              <a:miter lim="800000"/>
              <a:headEnd/>
              <a:tailEnd/>
            </a:ln>
            <a:effectLst/>
          </p:spPr>
          <p:txBody>
            <a:bodyPr wrap="square">
              <a:spAutoFit/>
            </a:bodyPr>
            <a:lstStyle/>
            <a:p>
              <a:pPr eaLnBrk="1" hangingPunct="1"/>
              <a:r>
                <a:rPr lang="en-US" sz="1900" dirty="0" smtClean="0">
                  <a:solidFill>
                    <a:schemeClr val="bg1"/>
                  </a:solidFill>
                  <a:effectLst>
                    <a:outerShdw blurRad="38100" dist="38100" dir="2700000" algn="tl">
                      <a:srgbClr val="000000"/>
                    </a:outerShdw>
                  </a:effectLst>
                  <a:latin typeface="Arial Rounded MT Bold" pitchFamily="34" charset="0"/>
                </a:rPr>
                <a:t>Universal non-</a:t>
              </a:r>
              <a:r>
                <a:rPr lang="en-US" sz="1900" dirty="0" err="1" smtClean="0">
                  <a:solidFill>
                    <a:schemeClr val="bg1"/>
                  </a:solidFill>
                  <a:effectLst>
                    <a:outerShdw blurRad="38100" dist="38100" dir="2700000" algn="tl">
                      <a:srgbClr val="000000"/>
                    </a:outerShdw>
                  </a:effectLst>
                  <a:latin typeface="Arial Rounded MT Bold" pitchFamily="34" charset="0"/>
                </a:rPr>
                <a:t>perturbative</a:t>
              </a:r>
              <a:r>
                <a:rPr lang="en-US" sz="1900" dirty="0" smtClean="0">
                  <a:solidFill>
                    <a:schemeClr val="bg1"/>
                  </a:solidFill>
                  <a:effectLst>
                    <a:outerShdw blurRad="38100" dist="38100" dir="2700000" algn="tl">
                      <a:srgbClr val="000000"/>
                    </a:outerShdw>
                  </a:effectLst>
                  <a:latin typeface="Arial Rounded MT Bold" pitchFamily="34" charset="0"/>
                </a:rPr>
                <a:t> factors</a:t>
              </a:r>
              <a:endParaRPr lang="en-US" sz="1900" dirty="0">
                <a:solidFill>
                  <a:schemeClr val="bg1"/>
                </a:solidFill>
                <a:effectLst>
                  <a:outerShdw blurRad="38100" dist="38100" dir="2700000" algn="tl">
                    <a:srgbClr val="000000"/>
                  </a:outerShdw>
                </a:effectLst>
                <a:latin typeface="Arial Rounded MT Bold" pitchFamily="34" charset="0"/>
              </a:endParaRPr>
            </a:p>
          </p:txBody>
        </p:sp>
        <p:sp>
          <p:nvSpPr>
            <p:cNvPr id="1414212" name="AutoShape 68"/>
            <p:cNvSpPr>
              <a:spLocks/>
            </p:cNvSpPr>
            <p:nvPr/>
          </p:nvSpPr>
          <p:spPr bwMode="auto">
            <a:xfrm>
              <a:off x="7193280" y="5334000"/>
              <a:ext cx="381000" cy="970009"/>
            </a:xfrm>
            <a:prstGeom prst="rightBrace">
              <a:avLst>
                <a:gd name="adj1" fmla="val 31667"/>
                <a:gd name="adj2" fmla="val 50000"/>
              </a:avLst>
            </a:prstGeom>
            <a:noFill/>
            <a:ln w="57150">
              <a:solidFill>
                <a:schemeClr val="bg1"/>
              </a:solidFill>
              <a:round/>
              <a:headEnd/>
              <a:tailEnd/>
            </a:ln>
            <a:effectLst/>
          </p:spPr>
          <p:txBody>
            <a:bodyPr wrap="none" anchor="ctr"/>
            <a:lstStyle/>
            <a:p>
              <a:endParaRPr lang="it-IT" sz="3200" b="1">
                <a:solidFill>
                  <a:srgbClr val="500093"/>
                </a:solidFill>
                <a:latin typeface="Symbol" pitchFamily="18" charset="2"/>
              </a:endParaRPr>
            </a:p>
          </p:txBody>
        </p:sp>
      </p:grpSp>
      <p:graphicFrame>
        <p:nvGraphicFramePr>
          <p:cNvPr id="1414213" name="Object 69"/>
          <p:cNvGraphicFramePr>
            <a:graphicFrameLocks noChangeAspect="1"/>
          </p:cNvGraphicFramePr>
          <p:nvPr/>
        </p:nvGraphicFramePr>
        <p:xfrm>
          <a:off x="304800" y="3859213"/>
          <a:ext cx="8486775" cy="746125"/>
        </p:xfrm>
        <a:graphic>
          <a:graphicData uri="http://schemas.openxmlformats.org/presentationml/2006/ole">
            <mc:AlternateContent xmlns:mc="http://schemas.openxmlformats.org/markup-compatibility/2006">
              <mc:Choice xmlns:v="urn:schemas-microsoft-com:vml" Requires="v">
                <p:oleObj spid="_x0000_s2039441" name="Equation" r:id="rId18" imgW="3174840" imgH="279360" progId="Equation.3">
                  <p:embed/>
                </p:oleObj>
              </mc:Choice>
              <mc:Fallback>
                <p:oleObj name="Equation" r:id="rId18" imgW="3174840" imgH="27936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04800" y="3859213"/>
                        <a:ext cx="8486775" cy="746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14214" name="Line 70"/>
          <p:cNvSpPr>
            <a:spLocks noChangeShapeType="1"/>
          </p:cNvSpPr>
          <p:nvPr/>
        </p:nvSpPr>
        <p:spPr bwMode="auto">
          <a:xfrm>
            <a:off x="5638800" y="4594225"/>
            <a:ext cx="1524000" cy="0"/>
          </a:xfrm>
          <a:prstGeom prst="line">
            <a:avLst/>
          </a:prstGeom>
          <a:noFill/>
          <a:ln w="38100">
            <a:solidFill>
              <a:srgbClr val="00FF00"/>
            </a:solidFill>
            <a:round/>
            <a:headEnd/>
            <a:tailEnd/>
          </a:ln>
          <a:effectLst/>
        </p:spPr>
        <p:txBody>
          <a:bodyPr/>
          <a:lstStyle/>
          <a:p>
            <a:endParaRPr lang="en-US"/>
          </a:p>
        </p:txBody>
      </p:sp>
      <p:sp>
        <p:nvSpPr>
          <p:cNvPr id="1414215" name="Line 71"/>
          <p:cNvSpPr>
            <a:spLocks noChangeShapeType="1"/>
          </p:cNvSpPr>
          <p:nvPr/>
        </p:nvSpPr>
        <p:spPr bwMode="auto">
          <a:xfrm flipV="1">
            <a:off x="7620000" y="4594225"/>
            <a:ext cx="1066800" cy="0"/>
          </a:xfrm>
          <a:prstGeom prst="line">
            <a:avLst/>
          </a:prstGeom>
          <a:noFill/>
          <a:ln w="38100">
            <a:solidFill>
              <a:srgbClr val="00FFCC"/>
            </a:solidFill>
            <a:round/>
            <a:headEnd/>
            <a:tailEnd/>
          </a:ln>
          <a:effectLst/>
        </p:spPr>
        <p:txBody>
          <a:bodyPr/>
          <a:lstStyle/>
          <a:p>
            <a:endParaRPr lang="en-US"/>
          </a:p>
        </p:txBody>
      </p:sp>
      <p:sp>
        <p:nvSpPr>
          <p:cNvPr id="1414216" name="Line 72"/>
          <p:cNvSpPr>
            <a:spLocks noChangeShapeType="1"/>
          </p:cNvSpPr>
          <p:nvPr/>
        </p:nvSpPr>
        <p:spPr bwMode="auto">
          <a:xfrm flipV="1">
            <a:off x="6477000" y="1890713"/>
            <a:ext cx="762000" cy="14287"/>
          </a:xfrm>
          <a:prstGeom prst="line">
            <a:avLst/>
          </a:prstGeom>
          <a:noFill/>
          <a:ln w="38100">
            <a:solidFill>
              <a:srgbClr val="00FFCC"/>
            </a:solidFill>
            <a:round/>
            <a:headEnd/>
            <a:tailEnd/>
          </a:ln>
          <a:effectLst/>
        </p:spPr>
        <p:txBody>
          <a:bodyPr/>
          <a:lstStyle/>
          <a:p>
            <a:endParaRPr lang="en-US"/>
          </a:p>
        </p:txBody>
      </p:sp>
      <p:sp>
        <p:nvSpPr>
          <p:cNvPr id="1414217" name="Line 73"/>
          <p:cNvSpPr>
            <a:spLocks noChangeShapeType="1"/>
          </p:cNvSpPr>
          <p:nvPr/>
        </p:nvSpPr>
        <p:spPr bwMode="auto">
          <a:xfrm flipV="1">
            <a:off x="4495800" y="3338513"/>
            <a:ext cx="762000" cy="14287"/>
          </a:xfrm>
          <a:prstGeom prst="line">
            <a:avLst/>
          </a:prstGeom>
          <a:noFill/>
          <a:ln w="38100">
            <a:solidFill>
              <a:srgbClr val="00FF00"/>
            </a:solidFill>
            <a:round/>
            <a:headEnd/>
            <a:tailEnd/>
          </a:ln>
          <a:effectLst/>
        </p:spPr>
        <p:txBody>
          <a:bodyPr/>
          <a:lstStyle/>
          <a:p>
            <a:endParaRPr lang="en-US"/>
          </a:p>
        </p:txBody>
      </p:sp>
      <p:sp>
        <p:nvSpPr>
          <p:cNvPr id="77" name="Line 63"/>
          <p:cNvSpPr>
            <a:spLocks noChangeShapeType="1"/>
          </p:cNvSpPr>
          <p:nvPr/>
        </p:nvSpPr>
        <p:spPr bwMode="auto">
          <a:xfrm>
            <a:off x="2438400" y="2209800"/>
            <a:ext cx="609600" cy="0"/>
          </a:xfrm>
          <a:prstGeom prst="line">
            <a:avLst/>
          </a:prstGeom>
          <a:noFill/>
          <a:ln w="38100">
            <a:solidFill>
              <a:srgbClr val="FF85FF"/>
            </a:solidFill>
            <a:round/>
            <a:headEnd/>
            <a:tailEnd/>
          </a:ln>
          <a:effectLst/>
        </p:spPr>
        <p:txBody>
          <a:bodyPr/>
          <a:lstStyle/>
          <a:p>
            <a:endParaRPr lang="en-US"/>
          </a:p>
        </p:txBody>
      </p:sp>
      <p:sp>
        <p:nvSpPr>
          <p:cNvPr id="78" name="Line 63"/>
          <p:cNvSpPr>
            <a:spLocks noChangeShapeType="1"/>
          </p:cNvSpPr>
          <p:nvPr/>
        </p:nvSpPr>
        <p:spPr bwMode="auto">
          <a:xfrm>
            <a:off x="2438400" y="3748548"/>
            <a:ext cx="609600" cy="0"/>
          </a:xfrm>
          <a:prstGeom prst="line">
            <a:avLst/>
          </a:prstGeom>
          <a:noFill/>
          <a:ln w="38100">
            <a:solidFill>
              <a:srgbClr val="FF85FF"/>
            </a:solidFill>
            <a:round/>
            <a:headEnd/>
            <a:tailEnd/>
          </a:ln>
          <a:effectLst/>
        </p:spPr>
        <p:txBody>
          <a:bodyPr/>
          <a:lstStyle/>
          <a:p>
            <a:endParaRPr lang="en-US"/>
          </a:p>
        </p:txBody>
      </p:sp>
    </p:spTree>
    <p:extLst>
      <p:ext uri="{BB962C8B-B14F-4D97-AF65-F5344CB8AC3E}">
        <p14:creationId xmlns:p14="http://schemas.microsoft.com/office/powerpoint/2010/main" val="33752486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414214"/>
                                        </p:tgtEl>
                                        <p:attrNameLst>
                                          <p:attrName>style.visibility</p:attrName>
                                        </p:attrNameLst>
                                      </p:cBhvr>
                                      <p:to>
                                        <p:strVal val="visible"/>
                                      </p:to>
                                    </p:set>
                                    <p:animEffect transition="in" filter="checkerboard(across)">
                                      <p:cBhvr>
                                        <p:cTn id="7" dur="500"/>
                                        <p:tgtEl>
                                          <p:spTgt spid="141421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414217"/>
                                        </p:tgtEl>
                                        <p:attrNameLst>
                                          <p:attrName>style.visibility</p:attrName>
                                        </p:attrNameLst>
                                      </p:cBhvr>
                                      <p:to>
                                        <p:strVal val="visible"/>
                                      </p:to>
                                    </p:set>
                                    <p:animEffect transition="in" filter="checkerboard(across)">
                                      <p:cBhvr>
                                        <p:cTn id="10" dur="500"/>
                                        <p:tgtEl>
                                          <p:spTgt spid="1414217"/>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1414209">
                                            <p:txEl>
                                              <p:pRg st="2" end="2"/>
                                            </p:txEl>
                                          </p:spTgt>
                                        </p:tgtEl>
                                        <p:attrNameLst>
                                          <p:attrName>style.visibility</p:attrName>
                                        </p:attrNameLst>
                                      </p:cBhvr>
                                      <p:to>
                                        <p:strVal val="visible"/>
                                      </p:to>
                                    </p:set>
                                    <p:animEffect transition="in" filter="checkerboard(across)">
                                      <p:cBhvr>
                                        <p:cTn id="15" dur="500"/>
                                        <p:tgtEl>
                                          <p:spTgt spid="1414209">
                                            <p:txEl>
                                              <p:pRg st="2" end="2"/>
                                            </p:txEl>
                                          </p:spTgt>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414207"/>
                                        </p:tgtEl>
                                        <p:attrNameLst>
                                          <p:attrName>style.visibility</p:attrName>
                                        </p:attrNameLst>
                                      </p:cBhvr>
                                      <p:to>
                                        <p:strVal val="visible"/>
                                      </p:to>
                                    </p:set>
                                    <p:animEffect transition="in" filter="checkerboard(across)">
                                      <p:cBhvr>
                                        <p:cTn id="18" dur="500"/>
                                        <p:tgtEl>
                                          <p:spTgt spid="1414207"/>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checkerboard(across)">
                                      <p:cBhvr>
                                        <p:cTn id="21" dur="500"/>
                                        <p:tgtEl>
                                          <p:spTgt spid="77"/>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78"/>
                                        </p:tgtEl>
                                        <p:attrNameLst>
                                          <p:attrName>style.visibility</p:attrName>
                                        </p:attrNameLst>
                                      </p:cBhvr>
                                      <p:to>
                                        <p:strVal val="visible"/>
                                      </p:to>
                                    </p:set>
                                    <p:animEffect transition="in" filter="checkerboard(across)">
                                      <p:cBhvr>
                                        <p:cTn id="24" dur="500"/>
                                        <p:tgtEl>
                                          <p:spTgt spid="78"/>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414209">
                                            <p:txEl>
                                              <p:pRg st="3" end="3"/>
                                            </p:txEl>
                                          </p:spTgt>
                                        </p:tgtEl>
                                        <p:attrNameLst>
                                          <p:attrName>style.visibility</p:attrName>
                                        </p:attrNameLst>
                                      </p:cBhvr>
                                      <p:to>
                                        <p:strVal val="visible"/>
                                      </p:to>
                                    </p:set>
                                    <p:animEffect transition="in" filter="checkerboard(across)">
                                      <p:cBhvr>
                                        <p:cTn id="29" dur="500"/>
                                        <p:tgtEl>
                                          <p:spTgt spid="1414209">
                                            <p:txEl>
                                              <p:pRg st="3" end="3"/>
                                            </p:txEl>
                                          </p:spTgt>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1414215"/>
                                        </p:tgtEl>
                                        <p:attrNameLst>
                                          <p:attrName>style.visibility</p:attrName>
                                        </p:attrNameLst>
                                      </p:cBhvr>
                                      <p:to>
                                        <p:strVal val="visible"/>
                                      </p:to>
                                    </p:set>
                                    <p:animEffect transition="in" filter="checkerboard(across)">
                                      <p:cBhvr>
                                        <p:cTn id="32" dur="500"/>
                                        <p:tgtEl>
                                          <p:spTgt spid="1414215"/>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1414216"/>
                                        </p:tgtEl>
                                        <p:attrNameLst>
                                          <p:attrName>style.visibility</p:attrName>
                                        </p:attrNameLst>
                                      </p:cBhvr>
                                      <p:to>
                                        <p:strVal val="visible"/>
                                      </p:to>
                                    </p:set>
                                    <p:animEffect transition="in" filter="checkerboard(across)">
                                      <p:cBhvr>
                                        <p:cTn id="35" dur="500"/>
                                        <p:tgtEl>
                                          <p:spTgt spid="1414216"/>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79"/>
                                        </p:tgtEl>
                                        <p:attrNameLst>
                                          <p:attrName>style.visibility</p:attrName>
                                        </p:attrNameLst>
                                      </p:cBhvr>
                                      <p:to>
                                        <p:strVal val="visible"/>
                                      </p:to>
                                    </p:set>
                                    <p:anim calcmode="lin" valueType="num">
                                      <p:cBhvr additive="base">
                                        <p:cTn id="40" dur="500" fill="hold"/>
                                        <p:tgtEl>
                                          <p:spTgt spid="79"/>
                                        </p:tgtEl>
                                        <p:attrNameLst>
                                          <p:attrName>ppt_x</p:attrName>
                                        </p:attrNameLst>
                                      </p:cBhvr>
                                      <p:tavLst>
                                        <p:tav tm="0">
                                          <p:val>
                                            <p:strVal val="#ppt_x"/>
                                          </p:val>
                                        </p:tav>
                                        <p:tav tm="100000">
                                          <p:val>
                                            <p:strVal val="#ppt_x"/>
                                          </p:val>
                                        </p:tav>
                                      </p:tavLst>
                                    </p:anim>
                                    <p:anim calcmode="lin" valueType="num">
                                      <p:cBhvr additive="base">
                                        <p:cTn id="41"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4207" grpId="0" animBg="1"/>
      <p:bldP spid="1414214" grpId="0" animBg="1"/>
      <p:bldP spid="1414215" grpId="0" animBg="1"/>
      <p:bldP spid="1414216" grpId="0" animBg="1"/>
      <p:bldP spid="1414217" grpId="0" animBg="1"/>
      <p:bldP spid="77" grpId="0" animBg="1"/>
      <p:bldP spid="7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ooter Placeholder 3"/>
          <p:cNvSpPr>
            <a:spLocks noGrp="1"/>
          </p:cNvSpPr>
          <p:nvPr>
            <p:ph type="ftr" sz="quarter" idx="11"/>
          </p:nvPr>
        </p:nvSpPr>
        <p:spPr/>
        <p:txBody>
          <a:bodyPr/>
          <a:lstStyle/>
          <a:p>
            <a:r>
              <a:rPr lang="en-US" smtClean="0"/>
              <a:t>C. Aidala, Penn State, January 21, 2015</a:t>
            </a:r>
            <a:endParaRPr lang="en-US"/>
          </a:p>
        </p:txBody>
      </p:sp>
      <p:sp>
        <p:nvSpPr>
          <p:cNvPr id="1364994" name="Rectangle 2"/>
          <p:cNvSpPr>
            <a:spLocks noChangeArrowheads="1"/>
          </p:cNvSpPr>
          <p:nvPr/>
        </p:nvSpPr>
        <p:spPr bwMode="auto">
          <a:xfrm>
            <a:off x="381000" y="1260475"/>
            <a:ext cx="8458200" cy="49530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364995" name="Rectangle 3"/>
          <p:cNvSpPr>
            <a:spLocks noGrp="1" noChangeArrowheads="1"/>
          </p:cNvSpPr>
          <p:nvPr>
            <p:ph type="title"/>
          </p:nvPr>
        </p:nvSpPr>
        <p:spPr/>
        <p:txBody>
          <a:bodyPr/>
          <a:lstStyle/>
          <a:p>
            <a:r>
              <a:rPr lang="en-US" altLang="zh-CN" dirty="0">
                <a:ea typeface="宋体" pitchFamily="116" charset="-122"/>
              </a:rPr>
              <a:t>Quark </a:t>
            </a:r>
            <a:r>
              <a:rPr lang="en-US" altLang="zh-CN" dirty="0" smtClean="0">
                <a:ea typeface="宋体" pitchFamily="116" charset="-122"/>
              </a:rPr>
              <a:t>distribution </a:t>
            </a:r>
            <a:r>
              <a:rPr lang="en-US" altLang="zh-CN" dirty="0">
                <a:ea typeface="宋体" pitchFamily="116" charset="-122"/>
              </a:rPr>
              <a:t>f</a:t>
            </a:r>
            <a:r>
              <a:rPr lang="en-US" altLang="zh-CN" dirty="0" smtClean="0">
                <a:ea typeface="宋体" pitchFamily="116" charset="-122"/>
              </a:rPr>
              <a:t>unctions</a:t>
            </a:r>
            <a:endParaRPr lang="en-US" altLang="zh-CN" dirty="0">
              <a:ea typeface="宋体" pitchFamily="116" charset="-122"/>
            </a:endParaRPr>
          </a:p>
        </p:txBody>
      </p:sp>
      <p:pic>
        <p:nvPicPr>
          <p:cNvPr id="1364996" name="Picture 4" descr="distrib"/>
          <p:cNvPicPr>
            <a:picLocks noChangeAspect="1" noChangeArrowheads="1"/>
          </p:cNvPicPr>
          <p:nvPr/>
        </p:nvPicPr>
        <p:blipFill>
          <a:blip r:embed="rId4" cstate="print"/>
          <a:srcRect/>
          <a:stretch>
            <a:fillRect/>
          </a:stretch>
        </p:blipFill>
        <p:spPr bwMode="auto">
          <a:xfrm>
            <a:off x="2895600" y="1641475"/>
            <a:ext cx="5181600" cy="4224338"/>
          </a:xfrm>
          <a:prstGeom prst="rect">
            <a:avLst/>
          </a:prstGeom>
          <a:noFill/>
          <a:ln w="9525">
            <a:noFill/>
            <a:miter lim="800000"/>
            <a:headEnd/>
            <a:tailEnd/>
          </a:ln>
        </p:spPr>
      </p:pic>
      <p:graphicFrame>
        <p:nvGraphicFramePr>
          <p:cNvPr id="1364997" name="Object 5"/>
          <p:cNvGraphicFramePr>
            <a:graphicFrameLocks noChangeAspect="1"/>
          </p:cNvGraphicFramePr>
          <p:nvPr/>
        </p:nvGraphicFramePr>
        <p:xfrm>
          <a:off x="3657600" y="3829050"/>
          <a:ext cx="2203450" cy="1471613"/>
        </p:xfrm>
        <a:graphic>
          <a:graphicData uri="http://schemas.openxmlformats.org/presentationml/2006/ole">
            <mc:AlternateContent xmlns:mc="http://schemas.openxmlformats.org/markup-compatibility/2006">
              <mc:Choice xmlns:v="urn:schemas-microsoft-com:vml" Requires="v">
                <p:oleObj spid="_x0000_s2059390" name="Document" r:id="rId6" imgW="6088943" imgH="4066896" progId="Word.Document.8">
                  <p:embed/>
                </p:oleObj>
              </mc:Choice>
              <mc:Fallback>
                <p:oleObj name="Document" r:id="rId6" imgW="6088943" imgH="4066896" progId="Word.Documen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3829050"/>
                        <a:ext cx="2203450" cy="1471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4998" name="Text Box 6"/>
          <p:cNvSpPr txBox="1">
            <a:spLocks noChangeArrowheads="1"/>
          </p:cNvSpPr>
          <p:nvPr/>
        </p:nvSpPr>
        <p:spPr bwMode="auto">
          <a:xfrm>
            <a:off x="4953000" y="3241675"/>
            <a:ext cx="1143000" cy="396875"/>
          </a:xfrm>
          <a:prstGeom prst="rect">
            <a:avLst/>
          </a:prstGeom>
          <a:noFill/>
          <a:ln w="9525" algn="ctr">
            <a:noFill/>
            <a:miter lim="800000"/>
            <a:headEnd/>
            <a:tailEnd/>
          </a:ln>
          <a:effectLst/>
        </p:spPr>
        <p:txBody>
          <a:bodyPr>
            <a:spAutoFit/>
          </a:bodyPr>
          <a:lstStyle/>
          <a:p>
            <a:pPr eaLnBrk="1" hangingPunct="1">
              <a:spcBef>
                <a:spcPct val="50000"/>
              </a:spcBef>
            </a:pPr>
            <a:endParaRPr lang="zh-CN" altLang="en-US" sz="2000">
              <a:solidFill>
                <a:schemeClr val="accent2"/>
              </a:solidFill>
              <a:latin typeface="Arial" charset="0"/>
              <a:ea typeface="宋体" pitchFamily="116" charset="-122"/>
            </a:endParaRPr>
          </a:p>
        </p:txBody>
      </p:sp>
      <p:sp>
        <p:nvSpPr>
          <p:cNvPr id="1364999" name="Rectangle 7"/>
          <p:cNvSpPr>
            <a:spLocks noChangeArrowheads="1"/>
          </p:cNvSpPr>
          <p:nvPr/>
        </p:nvSpPr>
        <p:spPr bwMode="auto">
          <a:xfrm>
            <a:off x="0" y="0"/>
            <a:ext cx="9144000" cy="0"/>
          </a:xfrm>
          <a:prstGeom prst="rect">
            <a:avLst/>
          </a:prstGeom>
          <a:noFill/>
          <a:ln w="9525" algn="ctr">
            <a:noFill/>
            <a:miter lim="800000"/>
            <a:headEnd/>
            <a:tailEnd/>
          </a:ln>
          <a:effectLst/>
        </p:spPr>
        <p:txBody>
          <a:bodyPr wrap="none" anchor="ctr">
            <a:spAutoFit/>
          </a:bodyPr>
          <a:lstStyle/>
          <a:p>
            <a:endParaRPr lang="en-US"/>
          </a:p>
        </p:txBody>
      </p:sp>
      <p:sp>
        <p:nvSpPr>
          <p:cNvPr id="1365000" name="Rectangle 8"/>
          <p:cNvSpPr>
            <a:spLocks noChangeArrowheads="1"/>
          </p:cNvSpPr>
          <p:nvPr/>
        </p:nvSpPr>
        <p:spPr bwMode="auto">
          <a:xfrm>
            <a:off x="4460875" y="457200"/>
            <a:ext cx="222250" cy="274638"/>
          </a:xfrm>
          <a:prstGeom prst="rect">
            <a:avLst/>
          </a:prstGeom>
          <a:noFill/>
          <a:ln w="9525" algn="ctr">
            <a:noFill/>
            <a:miter lim="800000"/>
            <a:headEnd/>
            <a:tailEnd/>
          </a:ln>
          <a:effectLst/>
        </p:spPr>
        <p:txBody>
          <a:bodyPr wrap="none" anchor="ctr">
            <a:spAutoFit/>
          </a:bodyPr>
          <a:lstStyle/>
          <a:p>
            <a:pPr algn="l"/>
            <a:r>
              <a:rPr lang="zh-CN" altLang="en-US" sz="1200">
                <a:solidFill>
                  <a:schemeClr val="tx1"/>
                </a:solidFill>
                <a:ea typeface="宋体" pitchFamily="116" charset="-122"/>
              </a:rPr>
              <a:t> </a:t>
            </a:r>
            <a:endParaRPr lang="zh-CN" altLang="en-US">
              <a:solidFill>
                <a:schemeClr val="tx1"/>
              </a:solidFill>
              <a:ea typeface="宋体" pitchFamily="116" charset="-122"/>
            </a:endParaRPr>
          </a:p>
        </p:txBody>
      </p:sp>
      <p:sp>
        <p:nvSpPr>
          <p:cNvPr id="1365002" name="Rectangle 10"/>
          <p:cNvSpPr>
            <a:spLocks noChangeArrowheads="1"/>
          </p:cNvSpPr>
          <p:nvPr/>
        </p:nvSpPr>
        <p:spPr bwMode="auto">
          <a:xfrm>
            <a:off x="228600" y="1143000"/>
            <a:ext cx="527050" cy="274638"/>
          </a:xfrm>
          <a:prstGeom prst="rect">
            <a:avLst/>
          </a:prstGeom>
          <a:noFill/>
          <a:ln w="9525" algn="ctr">
            <a:noFill/>
            <a:miter lim="800000"/>
            <a:headEnd/>
            <a:tailEnd/>
          </a:ln>
          <a:effectLst/>
        </p:spPr>
        <p:txBody>
          <a:bodyPr wrap="none" anchor="ctr">
            <a:spAutoFit/>
          </a:bodyPr>
          <a:lstStyle/>
          <a:p>
            <a:pPr algn="l"/>
            <a:r>
              <a:rPr lang="zh-CN" altLang="en-US" sz="1200">
                <a:solidFill>
                  <a:schemeClr val="tx1"/>
                </a:solidFill>
                <a:ea typeface="宋体" pitchFamily="116" charset="-122"/>
              </a:rPr>
              <a:t>         </a:t>
            </a:r>
            <a:endParaRPr lang="zh-CN" altLang="en-US">
              <a:solidFill>
                <a:schemeClr val="tx1"/>
              </a:solidFill>
              <a:ea typeface="宋体" pitchFamily="116" charset="-122"/>
            </a:endParaRPr>
          </a:p>
        </p:txBody>
      </p:sp>
      <p:graphicFrame>
        <p:nvGraphicFramePr>
          <p:cNvPr id="1365003" name="Object 11"/>
          <p:cNvGraphicFramePr>
            <a:graphicFrameLocks noChangeAspect="1"/>
          </p:cNvGraphicFramePr>
          <p:nvPr/>
        </p:nvGraphicFramePr>
        <p:xfrm>
          <a:off x="228600" y="1417638"/>
          <a:ext cx="114300" cy="219075"/>
        </p:xfrm>
        <a:graphic>
          <a:graphicData uri="http://schemas.openxmlformats.org/presentationml/2006/ole">
            <mc:AlternateContent xmlns:mc="http://schemas.openxmlformats.org/markup-compatibility/2006">
              <mc:Choice xmlns:v="urn:schemas-microsoft-com:vml" Requires="v">
                <p:oleObj spid="_x0000_s2059391" name="Equation" r:id="rId8" imgW="114120" imgH="215640" progId="Equation.3">
                  <p:embed/>
                </p:oleObj>
              </mc:Choice>
              <mc:Fallback>
                <p:oleObj name="Equation" r:id="rId8" imgW="114120" imgH="215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1417638"/>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5004" name="Rectangle 12"/>
          <p:cNvSpPr>
            <a:spLocks noChangeArrowheads="1"/>
          </p:cNvSpPr>
          <p:nvPr/>
        </p:nvSpPr>
        <p:spPr bwMode="auto">
          <a:xfrm>
            <a:off x="0" y="1981200"/>
            <a:ext cx="9144000" cy="0"/>
          </a:xfrm>
          <a:prstGeom prst="rect">
            <a:avLst/>
          </a:prstGeom>
          <a:noFill/>
          <a:ln w="9525" algn="ctr">
            <a:noFill/>
            <a:miter lim="800000"/>
            <a:headEnd/>
            <a:tailEnd/>
          </a:ln>
          <a:effectLst/>
        </p:spPr>
        <p:txBody>
          <a:bodyPr wrap="none" anchor="ctr">
            <a:spAutoFit/>
          </a:bodyPr>
          <a:lstStyle/>
          <a:p>
            <a:endParaRPr lang="en-US"/>
          </a:p>
        </p:txBody>
      </p:sp>
      <p:sp>
        <p:nvSpPr>
          <p:cNvPr id="1365005" name="Rectangle 13"/>
          <p:cNvSpPr>
            <a:spLocks noChangeArrowheads="1"/>
          </p:cNvSpPr>
          <p:nvPr/>
        </p:nvSpPr>
        <p:spPr bwMode="auto">
          <a:xfrm>
            <a:off x="0" y="3276600"/>
            <a:ext cx="9144000" cy="0"/>
          </a:xfrm>
          <a:prstGeom prst="rect">
            <a:avLst/>
          </a:prstGeom>
          <a:noFill/>
          <a:ln w="9525" algn="ctr">
            <a:noFill/>
            <a:miter lim="800000"/>
            <a:headEnd/>
            <a:tailEnd/>
          </a:ln>
          <a:effectLst/>
        </p:spPr>
        <p:txBody>
          <a:bodyPr wrap="none" anchor="ctr">
            <a:spAutoFit/>
          </a:bodyPr>
          <a:lstStyle/>
          <a:p>
            <a:endParaRPr lang="en-US"/>
          </a:p>
        </p:txBody>
      </p:sp>
      <p:graphicFrame>
        <p:nvGraphicFramePr>
          <p:cNvPr id="1365006" name="Object 14"/>
          <p:cNvGraphicFramePr>
            <a:graphicFrameLocks noChangeAspect="1"/>
          </p:cNvGraphicFramePr>
          <p:nvPr/>
        </p:nvGraphicFramePr>
        <p:xfrm>
          <a:off x="228600" y="3027363"/>
          <a:ext cx="114300" cy="219075"/>
        </p:xfrm>
        <a:graphic>
          <a:graphicData uri="http://schemas.openxmlformats.org/presentationml/2006/ole">
            <mc:AlternateContent xmlns:mc="http://schemas.openxmlformats.org/markup-compatibility/2006">
              <mc:Choice xmlns:v="urn:schemas-microsoft-com:vml" Requires="v">
                <p:oleObj spid="_x0000_s2059392" name="Equation" r:id="rId10" imgW="114120" imgH="215640" progId="Equation.3">
                  <p:embed/>
                </p:oleObj>
              </mc:Choice>
              <mc:Fallback>
                <p:oleObj name="Equation" r:id="rId10" imgW="114120" imgH="215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3027363"/>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5007" name="Rectangle 15"/>
          <p:cNvSpPr>
            <a:spLocks noChangeArrowheads="1"/>
          </p:cNvSpPr>
          <p:nvPr/>
        </p:nvSpPr>
        <p:spPr bwMode="auto">
          <a:xfrm>
            <a:off x="0" y="3586163"/>
            <a:ext cx="9144000" cy="0"/>
          </a:xfrm>
          <a:prstGeom prst="rect">
            <a:avLst/>
          </a:prstGeom>
          <a:noFill/>
          <a:ln w="9525" algn="ctr">
            <a:noFill/>
            <a:miter lim="800000"/>
            <a:headEnd/>
            <a:tailEnd/>
          </a:ln>
          <a:effectLst/>
        </p:spPr>
        <p:txBody>
          <a:bodyPr wrap="none" anchor="ctr">
            <a:spAutoFit/>
          </a:bodyPr>
          <a:lstStyle/>
          <a:p>
            <a:endParaRPr lang="en-US"/>
          </a:p>
        </p:txBody>
      </p:sp>
      <p:graphicFrame>
        <p:nvGraphicFramePr>
          <p:cNvPr id="1365008" name="Object 16"/>
          <p:cNvGraphicFramePr>
            <a:graphicFrameLocks noChangeAspect="1"/>
          </p:cNvGraphicFramePr>
          <p:nvPr/>
        </p:nvGraphicFramePr>
        <p:xfrm>
          <a:off x="228600" y="3246438"/>
          <a:ext cx="114300" cy="219075"/>
        </p:xfrm>
        <a:graphic>
          <a:graphicData uri="http://schemas.openxmlformats.org/presentationml/2006/ole">
            <mc:AlternateContent xmlns:mc="http://schemas.openxmlformats.org/markup-compatibility/2006">
              <mc:Choice xmlns:v="urn:schemas-microsoft-com:vml" Requires="v">
                <p:oleObj spid="_x0000_s2059393" name="Equation" r:id="rId11" imgW="114120" imgH="215640" progId="Equation.3">
                  <p:embed/>
                </p:oleObj>
              </mc:Choice>
              <mc:Fallback>
                <p:oleObj name="Equation" r:id="rId11" imgW="114120" imgH="215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3246438"/>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5009" name="Rectangle 17"/>
          <p:cNvSpPr>
            <a:spLocks noChangeArrowheads="1"/>
          </p:cNvSpPr>
          <p:nvPr/>
        </p:nvSpPr>
        <p:spPr bwMode="auto">
          <a:xfrm>
            <a:off x="4537075" y="3465513"/>
            <a:ext cx="527050" cy="274637"/>
          </a:xfrm>
          <a:prstGeom prst="rect">
            <a:avLst/>
          </a:prstGeom>
          <a:noFill/>
          <a:ln w="9525" algn="ctr">
            <a:noFill/>
            <a:miter lim="800000"/>
            <a:headEnd/>
            <a:tailEnd/>
          </a:ln>
          <a:effectLst/>
        </p:spPr>
        <p:txBody>
          <a:bodyPr wrap="none" anchor="ctr">
            <a:spAutoFit/>
          </a:bodyPr>
          <a:lstStyle/>
          <a:p>
            <a:pPr algn="l"/>
            <a:r>
              <a:rPr lang="zh-CN" altLang="en-US" sz="1200">
                <a:solidFill>
                  <a:schemeClr val="tx1"/>
                </a:solidFill>
                <a:ea typeface="宋体" pitchFamily="116" charset="-122"/>
              </a:rPr>
              <a:t>         </a:t>
            </a:r>
            <a:endParaRPr lang="zh-CN" altLang="en-US">
              <a:solidFill>
                <a:schemeClr val="tx1"/>
              </a:solidFill>
              <a:ea typeface="宋体" pitchFamily="116" charset="-122"/>
            </a:endParaRPr>
          </a:p>
        </p:txBody>
      </p:sp>
      <p:sp>
        <p:nvSpPr>
          <p:cNvPr id="1365010" name="Rectangle 18"/>
          <p:cNvSpPr>
            <a:spLocks noChangeArrowheads="1"/>
          </p:cNvSpPr>
          <p:nvPr/>
        </p:nvSpPr>
        <p:spPr bwMode="auto">
          <a:xfrm>
            <a:off x="0" y="5908675"/>
            <a:ext cx="9144000" cy="0"/>
          </a:xfrm>
          <a:prstGeom prst="rect">
            <a:avLst/>
          </a:prstGeom>
          <a:noFill/>
          <a:ln w="9525" algn="ctr">
            <a:noFill/>
            <a:miter lim="800000"/>
            <a:headEnd/>
            <a:tailEnd/>
          </a:ln>
          <a:effectLst/>
        </p:spPr>
        <p:txBody>
          <a:bodyPr wrap="none" anchor="ctr">
            <a:spAutoFit/>
          </a:bodyPr>
          <a:lstStyle/>
          <a:p>
            <a:pPr algn="l"/>
            <a:endParaRPr lang="zh-CN" altLang="en-US">
              <a:solidFill>
                <a:schemeClr val="tx1"/>
              </a:solidFill>
              <a:ea typeface="宋体" pitchFamily="116" charset="-122"/>
            </a:endParaRPr>
          </a:p>
        </p:txBody>
      </p:sp>
      <p:sp>
        <p:nvSpPr>
          <p:cNvPr id="1365011" name="Rectangle 19"/>
          <p:cNvSpPr>
            <a:spLocks noChangeArrowheads="1"/>
          </p:cNvSpPr>
          <p:nvPr/>
        </p:nvSpPr>
        <p:spPr bwMode="auto">
          <a:xfrm>
            <a:off x="2667000" y="1565275"/>
            <a:ext cx="2667000" cy="457200"/>
          </a:xfrm>
          <a:prstGeom prst="rect">
            <a:avLst/>
          </a:prstGeom>
          <a:noFill/>
          <a:ln w="9525" algn="ctr">
            <a:solidFill>
              <a:srgbClr val="0000FF"/>
            </a:solidFill>
            <a:miter lim="800000"/>
            <a:headEnd/>
            <a:tailEnd/>
          </a:ln>
          <a:effectLst/>
        </p:spPr>
        <p:txBody>
          <a:bodyPr anchor="ctr">
            <a:spAutoFit/>
          </a:bodyPr>
          <a:lstStyle/>
          <a:p>
            <a:endParaRPr lang="en-US"/>
          </a:p>
        </p:txBody>
      </p:sp>
      <p:sp>
        <p:nvSpPr>
          <p:cNvPr id="1365012" name="Rectangle 20"/>
          <p:cNvSpPr>
            <a:spLocks noChangeArrowheads="1"/>
          </p:cNvSpPr>
          <p:nvPr/>
        </p:nvSpPr>
        <p:spPr bwMode="auto">
          <a:xfrm>
            <a:off x="2667000" y="2133600"/>
            <a:ext cx="2667000" cy="1280160"/>
          </a:xfrm>
          <a:prstGeom prst="rect">
            <a:avLst/>
          </a:prstGeom>
          <a:noFill/>
          <a:ln w="9525" algn="ctr">
            <a:solidFill>
              <a:srgbClr val="FF0000"/>
            </a:solidFill>
            <a:miter lim="800000"/>
            <a:headEnd/>
            <a:tailEnd/>
          </a:ln>
          <a:effectLst/>
        </p:spPr>
        <p:txBody>
          <a:bodyPr anchor="ctr">
            <a:spAutoFit/>
          </a:bodyPr>
          <a:lstStyle/>
          <a:p>
            <a:endParaRPr lang="en-US"/>
          </a:p>
        </p:txBody>
      </p:sp>
      <p:sp>
        <p:nvSpPr>
          <p:cNvPr id="1365013" name="Text Box 21"/>
          <p:cNvSpPr txBox="1">
            <a:spLocks noChangeArrowheads="1"/>
          </p:cNvSpPr>
          <p:nvPr/>
        </p:nvSpPr>
        <p:spPr bwMode="auto">
          <a:xfrm>
            <a:off x="533400" y="1600200"/>
            <a:ext cx="2057400" cy="430887"/>
          </a:xfrm>
          <a:prstGeom prst="rect">
            <a:avLst/>
          </a:prstGeom>
          <a:noFill/>
          <a:ln w="9525" algn="ctr">
            <a:noFill/>
            <a:miter lim="800000"/>
            <a:headEnd/>
            <a:tailEnd/>
          </a:ln>
          <a:effectLst/>
        </p:spPr>
        <p:txBody>
          <a:bodyPr>
            <a:spAutoFit/>
          </a:bodyPr>
          <a:lstStyle/>
          <a:p>
            <a:pPr eaLnBrk="1" hangingPunct="1">
              <a:spcBef>
                <a:spcPct val="50000"/>
              </a:spcBef>
            </a:pPr>
            <a:r>
              <a:rPr lang="en-US" altLang="zh-CN" sz="2200" dirty="0" smtClean="0">
                <a:solidFill>
                  <a:schemeClr val="accent2"/>
                </a:solidFill>
                <a:latin typeface="Arial" charset="0"/>
                <a:ea typeface="宋体" pitchFamily="116" charset="-122"/>
              </a:rPr>
              <a:t>Unpolarized</a:t>
            </a:r>
            <a:endParaRPr lang="en-US" altLang="zh-CN" sz="2200" dirty="0">
              <a:solidFill>
                <a:schemeClr val="accent2"/>
              </a:solidFill>
              <a:latin typeface="Arial" charset="0"/>
              <a:ea typeface="宋体" pitchFamily="116" charset="-122"/>
            </a:endParaRPr>
          </a:p>
        </p:txBody>
      </p:sp>
      <p:sp>
        <p:nvSpPr>
          <p:cNvPr id="1365014" name="Text Box 22"/>
          <p:cNvSpPr txBox="1">
            <a:spLocks noChangeArrowheads="1"/>
          </p:cNvSpPr>
          <p:nvPr/>
        </p:nvSpPr>
        <p:spPr bwMode="auto">
          <a:xfrm>
            <a:off x="228600" y="2362200"/>
            <a:ext cx="2514600" cy="830997"/>
          </a:xfrm>
          <a:prstGeom prst="rect">
            <a:avLst/>
          </a:prstGeom>
          <a:noFill/>
          <a:ln w="9525" algn="ctr">
            <a:noFill/>
            <a:miter lim="800000"/>
            <a:headEnd/>
            <a:tailEnd/>
          </a:ln>
          <a:effectLst/>
        </p:spPr>
        <p:txBody>
          <a:bodyPr>
            <a:spAutoFit/>
          </a:bodyPr>
          <a:lstStyle/>
          <a:p>
            <a:pPr eaLnBrk="1" hangingPunct="1">
              <a:spcBef>
                <a:spcPct val="50000"/>
              </a:spcBef>
            </a:pPr>
            <a:r>
              <a:rPr lang="en-US" altLang="zh-CN" dirty="0" smtClean="0">
                <a:solidFill>
                  <a:srgbClr val="FF3300"/>
                </a:solidFill>
                <a:latin typeface="Arial" charset="0"/>
                <a:ea typeface="宋体" pitchFamily="116" charset="-122"/>
              </a:rPr>
              <a:t>Spin-spin correlations</a:t>
            </a:r>
            <a:endParaRPr lang="en-US" altLang="zh-CN" dirty="0">
              <a:solidFill>
                <a:srgbClr val="FF3300"/>
              </a:solidFill>
              <a:latin typeface="Arial" charset="0"/>
              <a:ea typeface="宋体" pitchFamily="116" charset="-122"/>
            </a:endParaRPr>
          </a:p>
        </p:txBody>
      </p:sp>
      <p:sp>
        <p:nvSpPr>
          <p:cNvPr id="33" name="Slide Number Placeholder 32"/>
          <p:cNvSpPr>
            <a:spLocks noGrp="1"/>
          </p:cNvSpPr>
          <p:nvPr>
            <p:ph type="sldNum" sz="quarter" idx="12"/>
          </p:nvPr>
        </p:nvSpPr>
        <p:spPr/>
        <p:txBody>
          <a:bodyPr/>
          <a:lstStyle/>
          <a:p>
            <a:fld id="{CC80A51C-0834-4D37-9F6C-E61A03BDE5A5}" type="slidenum">
              <a:rPr lang="en-US" smtClean="0"/>
              <a:pPr/>
              <a:t>14</a:t>
            </a:fld>
            <a:endParaRPr lang="en-US"/>
          </a:p>
        </p:txBody>
      </p:sp>
      <p:sp>
        <p:nvSpPr>
          <p:cNvPr id="2" name="L-Shape 1"/>
          <p:cNvSpPr/>
          <p:nvPr/>
        </p:nvSpPr>
        <p:spPr bwMode="auto">
          <a:xfrm rot="16200000">
            <a:off x="3202779" y="881851"/>
            <a:ext cx="4491037" cy="5562604"/>
          </a:xfrm>
          <a:prstGeom prst="corner">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99"/>
              </a:solidFill>
              <a:effectLst/>
              <a:latin typeface="Times New Roman" pitchFamily="18" charset="0"/>
            </a:endParaRPr>
          </a:p>
        </p:txBody>
      </p:sp>
      <p:sp>
        <p:nvSpPr>
          <p:cNvPr id="32" name="Text Box 22"/>
          <p:cNvSpPr txBox="1">
            <a:spLocks noChangeArrowheads="1"/>
          </p:cNvSpPr>
          <p:nvPr/>
        </p:nvSpPr>
        <p:spPr bwMode="auto">
          <a:xfrm>
            <a:off x="272142" y="4191000"/>
            <a:ext cx="2514600" cy="830997"/>
          </a:xfrm>
          <a:prstGeom prst="rect">
            <a:avLst/>
          </a:prstGeom>
          <a:noFill/>
          <a:ln w="9525" algn="ctr">
            <a:noFill/>
            <a:miter lim="800000"/>
            <a:headEnd/>
            <a:tailEnd/>
          </a:ln>
          <a:effectLst/>
        </p:spPr>
        <p:txBody>
          <a:bodyPr>
            <a:spAutoFit/>
          </a:bodyPr>
          <a:lstStyle/>
          <a:p>
            <a:pPr eaLnBrk="1" hangingPunct="1">
              <a:spcBef>
                <a:spcPct val="50000"/>
              </a:spcBef>
            </a:pPr>
            <a:r>
              <a:rPr lang="en-US" altLang="zh-CN" dirty="0" smtClean="0">
                <a:solidFill>
                  <a:srgbClr val="00B050"/>
                </a:solidFill>
                <a:latin typeface="Arial" charset="0"/>
                <a:ea typeface="宋体" pitchFamily="116" charset="-122"/>
              </a:rPr>
              <a:t>Spin-momentum correlations</a:t>
            </a:r>
            <a:endParaRPr lang="en-US" altLang="zh-CN" dirty="0">
              <a:solidFill>
                <a:srgbClr val="00B050"/>
              </a:solidFill>
              <a:latin typeface="Arial" charset="0"/>
              <a:ea typeface="宋体" pitchFamily="116" charset="-122"/>
            </a:endParaRPr>
          </a:p>
        </p:txBody>
      </p:sp>
    </p:spTree>
    <p:extLst>
      <p:ext uri="{BB962C8B-B14F-4D97-AF65-F5344CB8AC3E}">
        <p14:creationId xmlns:p14="http://schemas.microsoft.com/office/powerpoint/2010/main" val="21259008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5"/>
          <p:cNvSpPr>
            <a:spLocks noGrp="1"/>
          </p:cNvSpPr>
          <p:nvPr>
            <p:ph type="ftr" sz="quarter" idx="11"/>
          </p:nvPr>
        </p:nvSpPr>
        <p:spPr/>
        <p:txBody>
          <a:bodyPr/>
          <a:lstStyle/>
          <a:p>
            <a:r>
              <a:rPr lang="en-US" smtClean="0"/>
              <a:t>C. Aidala, Penn State, January 21, 2015</a:t>
            </a:r>
            <a:endParaRPr lang="en-US"/>
          </a:p>
        </p:txBody>
      </p:sp>
      <p:sp>
        <p:nvSpPr>
          <p:cNvPr id="1169410" name="Rectangle 2"/>
          <p:cNvSpPr>
            <a:spLocks noGrp="1" noChangeArrowheads="1"/>
          </p:cNvSpPr>
          <p:nvPr>
            <p:ph type="title"/>
          </p:nvPr>
        </p:nvSpPr>
        <p:spPr/>
        <p:txBody>
          <a:bodyPr/>
          <a:lstStyle/>
          <a:p>
            <a:r>
              <a:rPr lang="en-US" sz="3400" dirty="0" smtClean="0"/>
              <a:t>Unpolarized proton structure from deep-inelastic lepton-proton scattering</a:t>
            </a:r>
            <a:endParaRPr lang="en-US" sz="3400" dirty="0"/>
          </a:p>
        </p:txBody>
      </p:sp>
      <p:sp>
        <p:nvSpPr>
          <p:cNvPr id="1169411" name="Rectangle 3"/>
          <p:cNvSpPr>
            <a:spLocks noGrp="1" noChangeArrowheads="1"/>
          </p:cNvSpPr>
          <p:nvPr>
            <p:ph type="body" sz="half" idx="1"/>
          </p:nvPr>
        </p:nvSpPr>
        <p:spPr>
          <a:xfrm>
            <a:off x="228600" y="2133600"/>
            <a:ext cx="4267200" cy="4114800"/>
          </a:xfrm>
        </p:spPr>
        <p:txBody>
          <a:bodyPr/>
          <a:lstStyle/>
          <a:p>
            <a:r>
              <a:rPr lang="en-US" sz="2800" dirty="0"/>
              <a:t>Wealth of data largely </a:t>
            </a:r>
            <a:r>
              <a:rPr lang="en-US" sz="2800" dirty="0" smtClean="0"/>
              <a:t>from HERA </a:t>
            </a:r>
            <a:r>
              <a:rPr lang="en-US" sz="2800" dirty="0" err="1" smtClean="0"/>
              <a:t>e+p</a:t>
            </a:r>
            <a:r>
              <a:rPr lang="en-US" sz="2800" dirty="0" smtClean="0"/>
              <a:t> collider</a:t>
            </a:r>
            <a:endParaRPr lang="en-US" sz="2800" dirty="0"/>
          </a:p>
          <a:p>
            <a:r>
              <a:rPr lang="en-US" sz="2800" dirty="0"/>
              <a:t>Rich structure at low </a:t>
            </a:r>
            <a:r>
              <a:rPr lang="en-US" sz="2800" i="1" dirty="0"/>
              <a:t>x</a:t>
            </a:r>
          </a:p>
          <a:p>
            <a:r>
              <a:rPr lang="en-US" sz="2800" dirty="0"/>
              <a:t>Half proton’s linear momentum carried by </a:t>
            </a:r>
            <a:r>
              <a:rPr lang="en-US" sz="2800" dirty="0" smtClean="0"/>
              <a:t>gluons!</a:t>
            </a:r>
          </a:p>
          <a:p>
            <a:r>
              <a:rPr lang="en-US" sz="2800" dirty="0" smtClean="0"/>
              <a:t>Kinematic coverage of polarized experiments much smaller</a:t>
            </a:r>
            <a:endParaRPr lang="en-US" sz="2800" dirty="0"/>
          </a:p>
        </p:txBody>
      </p:sp>
      <p:pic>
        <p:nvPicPr>
          <p:cNvPr id="1169415" name="Picture 7"/>
          <p:cNvPicPr>
            <a:picLocks noChangeAspect="1" noChangeArrowheads="1"/>
          </p:cNvPicPr>
          <p:nvPr/>
        </p:nvPicPr>
        <p:blipFill>
          <a:blip r:embed="rId4" cstate="print"/>
          <a:srcRect/>
          <a:stretch>
            <a:fillRect/>
          </a:stretch>
        </p:blipFill>
        <p:spPr bwMode="auto">
          <a:xfrm>
            <a:off x="5029200" y="1143000"/>
            <a:ext cx="3998912" cy="5334000"/>
          </a:xfrm>
          <a:prstGeom prst="rect">
            <a:avLst/>
          </a:prstGeom>
          <a:noFill/>
          <a:ln w="9525">
            <a:noFill/>
            <a:miter lim="800000"/>
            <a:headEnd/>
            <a:tailEnd/>
          </a:ln>
          <a:effectLst/>
        </p:spPr>
      </p:pic>
      <p:sp>
        <p:nvSpPr>
          <p:cNvPr id="1169416" name="Oval 8"/>
          <p:cNvSpPr>
            <a:spLocks noChangeArrowheads="1"/>
          </p:cNvSpPr>
          <p:nvPr/>
        </p:nvSpPr>
        <p:spPr bwMode="auto">
          <a:xfrm>
            <a:off x="5410200" y="1295400"/>
            <a:ext cx="1752600" cy="2209800"/>
          </a:xfrm>
          <a:prstGeom prst="ellipse">
            <a:avLst/>
          </a:prstGeom>
          <a:noFill/>
          <a:ln w="25400">
            <a:solidFill>
              <a:srgbClr val="FF0000"/>
            </a:solidFill>
            <a:round/>
            <a:headEnd/>
            <a:tailEnd/>
          </a:ln>
          <a:effectLst/>
        </p:spPr>
        <p:txBody>
          <a:bodyPr wrap="none" anchor="ctr"/>
          <a:lstStyle/>
          <a:p>
            <a:endParaRPr lang="en-US"/>
          </a:p>
        </p:txBody>
      </p:sp>
      <p:graphicFrame>
        <p:nvGraphicFramePr>
          <p:cNvPr id="1169417" name="Object 9"/>
          <p:cNvGraphicFramePr>
            <a:graphicFrameLocks noGrp="1" noChangeAspect="1"/>
          </p:cNvGraphicFramePr>
          <p:nvPr>
            <p:ph sz="half" idx="2"/>
            <p:extLst>
              <p:ext uri="{D42A27DB-BD31-4B8C-83A1-F6EECF244321}">
                <p14:modId xmlns:p14="http://schemas.microsoft.com/office/powerpoint/2010/main" val="1814170252"/>
              </p:ext>
            </p:extLst>
          </p:nvPr>
        </p:nvGraphicFramePr>
        <p:xfrm>
          <a:off x="33338" y="1231900"/>
          <a:ext cx="4767262" cy="673100"/>
        </p:xfrm>
        <a:graphic>
          <a:graphicData uri="http://schemas.openxmlformats.org/presentationml/2006/ole">
            <mc:AlternateContent xmlns:mc="http://schemas.openxmlformats.org/markup-compatibility/2006">
              <mc:Choice xmlns:v="urn:schemas-microsoft-com:vml" Requires="v">
                <p:oleObj spid="_x0000_s2061344" name="Equation" r:id="rId5" imgW="3606480" imgH="507960" progId="Equation.3">
                  <p:embed/>
                </p:oleObj>
              </mc:Choice>
              <mc:Fallback>
                <p:oleObj name="Equation" r:id="rId5" imgW="3606480" imgH="5079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38" y="1231900"/>
                        <a:ext cx="4767262" cy="673100"/>
                      </a:xfrm>
                      <a:prstGeom prst="rect">
                        <a:avLst/>
                      </a:prstGeom>
                      <a:solidFill>
                        <a:schemeClr val="bg1"/>
                      </a:solidFill>
                    </p:spPr>
                  </p:pic>
                </p:oleObj>
              </mc:Fallback>
            </mc:AlternateContent>
          </a:graphicData>
        </a:graphic>
      </p:graphicFrame>
      <p:sp>
        <p:nvSpPr>
          <p:cNvPr id="13" name="Slide Number Placeholder 12"/>
          <p:cNvSpPr>
            <a:spLocks noGrp="1"/>
          </p:cNvSpPr>
          <p:nvPr>
            <p:ph type="sldNum" sz="quarter" idx="12"/>
          </p:nvPr>
        </p:nvSpPr>
        <p:spPr/>
        <p:txBody>
          <a:bodyPr/>
          <a:lstStyle/>
          <a:p>
            <a:fld id="{A2F42501-B949-4497-900A-85D7539E1911}" type="slidenum">
              <a:rPr lang="en-US" smtClean="0"/>
              <a:pPr/>
              <a:t>15</a:t>
            </a:fld>
            <a:endParaRPr lang="en-US"/>
          </a:p>
        </p:txBody>
      </p:sp>
      <p:sp>
        <p:nvSpPr>
          <p:cNvPr id="2" name="Rectangle 1"/>
          <p:cNvSpPr/>
          <p:nvPr/>
        </p:nvSpPr>
        <p:spPr bwMode="auto">
          <a:xfrm>
            <a:off x="2743200" y="1414462"/>
            <a:ext cx="762000" cy="304800"/>
          </a:xfrm>
          <a:prstGeom prst="rect">
            <a:avLst/>
          </a:prstGeom>
          <a:solidFill>
            <a:srgbClr val="FFFF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99"/>
              </a:solidFill>
              <a:effectLst/>
              <a:latin typeface="Times New Roman" pitchFamily="18" charset="0"/>
            </a:endParaRPr>
          </a:p>
        </p:txBody>
      </p:sp>
      <p:sp>
        <p:nvSpPr>
          <p:cNvPr id="14" name="Rectangle 13"/>
          <p:cNvSpPr/>
          <p:nvPr/>
        </p:nvSpPr>
        <p:spPr bwMode="auto">
          <a:xfrm>
            <a:off x="3933372" y="1414462"/>
            <a:ext cx="762000" cy="304800"/>
          </a:xfrm>
          <a:prstGeom prst="rect">
            <a:avLst/>
          </a:prstGeom>
          <a:solidFill>
            <a:srgbClr val="FFFF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99"/>
              </a:solidFill>
              <a:effectLst/>
              <a:latin typeface="Times New Roman" pitchFamily="18" charset="0"/>
            </a:endParaRPr>
          </a:p>
        </p:txBody>
      </p:sp>
      <p:sp>
        <p:nvSpPr>
          <p:cNvPr id="15" name="Rectangle 14"/>
          <p:cNvSpPr/>
          <p:nvPr/>
        </p:nvSpPr>
        <p:spPr bwMode="auto">
          <a:xfrm>
            <a:off x="61686" y="1262062"/>
            <a:ext cx="762000" cy="640080"/>
          </a:xfrm>
          <a:prstGeom prst="rect">
            <a:avLst/>
          </a:prstGeom>
          <a:solidFill>
            <a:srgbClr val="FFFF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99"/>
              </a:solidFill>
              <a:effectLst/>
              <a:latin typeface="Times New Roman" pitchFamily="18" charset="0"/>
            </a:endParaRPr>
          </a:p>
        </p:txBody>
      </p:sp>
      <p:sp>
        <p:nvSpPr>
          <p:cNvPr id="3" name="Isosceles Triangle 2"/>
          <p:cNvSpPr/>
          <p:nvPr/>
        </p:nvSpPr>
        <p:spPr bwMode="auto">
          <a:xfrm>
            <a:off x="5715000" y="3200400"/>
            <a:ext cx="1676400" cy="2819400"/>
          </a:xfrm>
          <a:prstGeom prst="triangle">
            <a:avLst>
              <a:gd name="adj" fmla="val 739"/>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99"/>
              </a:solidFill>
              <a:effectLst/>
              <a:latin typeface="Times New Roman" pitchFamily="18" charset="0"/>
            </a:endParaRPr>
          </a:p>
        </p:txBody>
      </p:sp>
    </p:spTree>
    <p:extLst>
      <p:ext uri="{BB962C8B-B14F-4D97-AF65-F5344CB8AC3E}">
        <p14:creationId xmlns:p14="http://schemas.microsoft.com/office/powerpoint/2010/main" val="26019240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69416"/>
                                        </p:tgtEl>
                                        <p:attrNameLst>
                                          <p:attrName>style.visibility</p:attrName>
                                        </p:attrNameLst>
                                      </p:cBhvr>
                                      <p:to>
                                        <p:strVal val="visible"/>
                                      </p:to>
                                    </p:set>
                                    <p:animEffect transition="in" filter="box(in)">
                                      <p:cBhvr>
                                        <p:cTn id="7" dur="2000"/>
                                        <p:tgtEl>
                                          <p:spTgt spid="11694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1169411">
                                            <p:txEl>
                                              <p:pRg st="3" end="3"/>
                                            </p:txEl>
                                          </p:spTgt>
                                        </p:tgtEl>
                                        <p:attrNameLst>
                                          <p:attrName>style.visibility</p:attrName>
                                        </p:attrNameLst>
                                      </p:cBhvr>
                                      <p:to>
                                        <p:strVal val="visible"/>
                                      </p:to>
                                    </p:set>
                                    <p:animEffect transition="in" filter="fade">
                                      <p:cBhvr>
                                        <p:cTn id="15" dur="500"/>
                                        <p:tgtEl>
                                          <p:spTgt spid="11694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941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data on longitudinally polarized proton structure function</a:t>
            </a:r>
            <a:endParaRPr lang="en-US" dirty="0"/>
          </a:p>
        </p:txBody>
      </p:sp>
      <p:sp>
        <p:nvSpPr>
          <p:cNvPr id="4" name="Footer Placeholder 3"/>
          <p:cNvSpPr>
            <a:spLocks noGrp="1"/>
          </p:cNvSpPr>
          <p:nvPr>
            <p:ph type="ftr" sz="quarter" idx="11"/>
          </p:nvPr>
        </p:nvSpPr>
        <p:spPr/>
        <p:txBody>
          <a:bodyPr/>
          <a:lstStyle/>
          <a:p>
            <a:r>
              <a:rPr lang="en-US" smtClean="0"/>
              <a:t>C. Aidala, Penn State, January 21, 2015</a:t>
            </a:r>
            <a:endParaRPr lang="en-US"/>
          </a:p>
        </p:txBody>
      </p:sp>
      <p:sp>
        <p:nvSpPr>
          <p:cNvPr id="5" name="Slide Number Placeholder 4"/>
          <p:cNvSpPr>
            <a:spLocks noGrp="1"/>
          </p:cNvSpPr>
          <p:nvPr>
            <p:ph type="sldNum" sz="quarter" idx="12"/>
          </p:nvPr>
        </p:nvSpPr>
        <p:spPr/>
        <p:txBody>
          <a:bodyPr/>
          <a:lstStyle/>
          <a:p>
            <a:fld id="{9CCA4942-7CEE-491C-9F3A-ADE7BC2C4973}" type="slidenum">
              <a:rPr lang="en-US" smtClean="0"/>
              <a:pPr/>
              <a:t>16</a:t>
            </a:fld>
            <a:endParaRPr lang="en-US"/>
          </a:p>
        </p:txBody>
      </p:sp>
      <p:pic>
        <p:nvPicPr>
          <p:cNvPr id="2060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14450"/>
            <a:ext cx="511492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429000" y="3195935"/>
            <a:ext cx="1595886" cy="461665"/>
          </a:xfrm>
          <a:prstGeom prst="rect">
            <a:avLst/>
          </a:prstGeom>
          <a:noFill/>
        </p:spPr>
        <p:txBody>
          <a:bodyPr wrap="none" rtlCol="0">
            <a:spAutoFit/>
          </a:bodyPr>
          <a:lstStyle/>
          <a:p>
            <a:r>
              <a:rPr lang="en-US" dirty="0" smtClean="0">
                <a:solidFill>
                  <a:srgbClr val="FF0000"/>
                </a:solidFill>
              </a:rPr>
              <a:t>COMPASS</a:t>
            </a:r>
            <a:endParaRPr lang="en-US" dirty="0">
              <a:solidFill>
                <a:srgbClr val="FF0000"/>
              </a:solidFill>
            </a:endParaRPr>
          </a:p>
        </p:txBody>
      </p:sp>
      <p:graphicFrame>
        <p:nvGraphicFramePr>
          <p:cNvPr id="7" name="Object 19"/>
          <p:cNvGraphicFramePr>
            <a:graphicFrameLocks noGrp="1" noChangeAspect="1"/>
          </p:cNvGraphicFramePr>
          <p:nvPr>
            <p:ph idx="1"/>
            <p:extLst>
              <p:ext uri="{D42A27DB-BD31-4B8C-83A1-F6EECF244321}">
                <p14:modId xmlns:p14="http://schemas.microsoft.com/office/powerpoint/2010/main" val="3340358206"/>
              </p:ext>
            </p:extLst>
          </p:nvPr>
        </p:nvGraphicFramePr>
        <p:xfrm>
          <a:off x="5399087" y="1398587"/>
          <a:ext cx="3668713" cy="963613"/>
        </p:xfrm>
        <a:graphic>
          <a:graphicData uri="http://schemas.openxmlformats.org/presentationml/2006/ole">
            <mc:AlternateContent xmlns:mc="http://schemas.openxmlformats.org/markup-compatibility/2006">
              <mc:Choice xmlns:v="urn:schemas-microsoft-com:vml" Requires="v">
                <p:oleObj spid="_x0000_s2062367" name="Equation" r:id="rId4" imgW="1498320" imgH="393480" progId="Equation.3">
                  <p:embed/>
                </p:oleObj>
              </mc:Choice>
              <mc:Fallback>
                <p:oleObj name="Equation" r:id="rId4" imgW="149832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9087" y="1398587"/>
                        <a:ext cx="3668713" cy="963613"/>
                      </a:xfrm>
                      <a:prstGeom prst="rect">
                        <a:avLst/>
                      </a:prstGeom>
                      <a:solidFill>
                        <a:schemeClr val="bg1"/>
                      </a:solidFill>
                      <a:ln>
                        <a:noFill/>
                      </a:ln>
                      <a:extLs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sp>
        <p:nvSpPr>
          <p:cNvPr id="8" name="Oval 30"/>
          <p:cNvSpPr>
            <a:spLocks noChangeArrowheads="1"/>
          </p:cNvSpPr>
          <p:nvPr/>
        </p:nvSpPr>
        <p:spPr bwMode="auto">
          <a:xfrm>
            <a:off x="7376886" y="1649412"/>
            <a:ext cx="762000" cy="457200"/>
          </a:xfrm>
          <a:prstGeom prst="ellipse">
            <a:avLst/>
          </a:prstGeom>
          <a:noFill/>
          <a:ln w="25400">
            <a:solidFill>
              <a:srgbClr val="FF0000"/>
            </a:solidFill>
            <a:round/>
            <a:headEnd/>
            <a:tailEnd/>
          </a:ln>
          <a:effectLst/>
        </p:spPr>
        <p:txBody>
          <a:bodyPr wrap="none" anchor="ctr"/>
          <a:lstStyle/>
          <a:p>
            <a:endParaRPr lang="en-US"/>
          </a:p>
        </p:txBody>
      </p:sp>
      <p:sp>
        <p:nvSpPr>
          <p:cNvPr id="9" name="Oval 31"/>
          <p:cNvSpPr>
            <a:spLocks noChangeArrowheads="1"/>
          </p:cNvSpPr>
          <p:nvPr/>
        </p:nvSpPr>
        <p:spPr bwMode="auto">
          <a:xfrm>
            <a:off x="8334828" y="1628775"/>
            <a:ext cx="762000" cy="609600"/>
          </a:xfrm>
          <a:prstGeom prst="ellipse">
            <a:avLst/>
          </a:prstGeom>
          <a:noFill/>
          <a:ln w="25400">
            <a:solidFill>
              <a:srgbClr val="FF0000"/>
            </a:solidFill>
            <a:round/>
            <a:headEnd/>
            <a:tailEnd/>
          </a:ln>
          <a:effectLst/>
        </p:spPr>
        <p:txBody>
          <a:bodyPr wrap="none" anchor="ctr"/>
          <a:lstStyle/>
          <a:p>
            <a:endParaRPr lang="en-US"/>
          </a:p>
        </p:txBody>
      </p:sp>
      <p:sp>
        <p:nvSpPr>
          <p:cNvPr id="6" name="TextBox 5"/>
          <p:cNvSpPr txBox="1"/>
          <p:nvPr/>
        </p:nvSpPr>
        <p:spPr>
          <a:xfrm>
            <a:off x="5486400" y="2667000"/>
            <a:ext cx="3429000" cy="3046988"/>
          </a:xfrm>
          <a:prstGeom prst="rect">
            <a:avLst/>
          </a:prstGeom>
          <a:noFill/>
        </p:spPr>
        <p:txBody>
          <a:bodyPr wrap="square" rtlCol="0">
            <a:spAutoFit/>
          </a:bodyPr>
          <a:lstStyle/>
          <a:p>
            <a:r>
              <a:rPr lang="en-US" dirty="0" smtClean="0"/>
              <a:t>Only ~1/3 of proton’s spin carried by quark spins.</a:t>
            </a:r>
          </a:p>
          <a:p>
            <a:r>
              <a:rPr lang="en-US" dirty="0" smtClean="0"/>
              <a:t>Remainder from gluon spin and quark and gluon orbital angular momentum, but these haven’t been easy to measure . . .</a:t>
            </a:r>
            <a:endParaRPr lang="en-US" dirty="0"/>
          </a:p>
        </p:txBody>
      </p:sp>
    </p:spTree>
    <p:extLst>
      <p:ext uri="{BB962C8B-B14F-4D97-AF65-F5344CB8AC3E}">
        <p14:creationId xmlns:p14="http://schemas.microsoft.com/office/powerpoint/2010/main" val="7006417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150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par>
                                <p:cTn id="8" presetID="8" presetClass="entr" presetSubtype="16" fill="hold" grpId="0" nodeType="withEffect">
                                  <p:stCondLst>
                                    <p:cond delay="1500"/>
                                  </p:stCondLst>
                                  <p:childTnLst>
                                    <p:set>
                                      <p:cBhvr>
                                        <p:cTn id="9" dur="1" fill="hold">
                                          <p:stCondLst>
                                            <p:cond delay="0"/>
                                          </p:stCondLst>
                                        </p:cTn>
                                        <p:tgtEl>
                                          <p:spTgt spid="9"/>
                                        </p:tgtEl>
                                        <p:attrNameLst>
                                          <p:attrName>style.visibility</p:attrName>
                                        </p:attrNameLst>
                                      </p:cBhvr>
                                      <p:to>
                                        <p:strVal val="visible"/>
                                      </p:to>
                                    </p:set>
                                    <p:animEffect transition="in" filter="diamond(in)">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oter Placeholder 3"/>
          <p:cNvSpPr>
            <a:spLocks noGrp="1"/>
          </p:cNvSpPr>
          <p:nvPr>
            <p:ph type="ftr" sz="quarter" idx="11"/>
          </p:nvPr>
        </p:nvSpPr>
        <p:spPr/>
        <p:txBody>
          <a:bodyPr/>
          <a:lstStyle/>
          <a:p>
            <a:r>
              <a:rPr lang="en-US" smtClean="0"/>
              <a:t>C. Aidala, Penn State, January 21, 2015</a:t>
            </a:r>
            <a:endParaRPr lang="en-US"/>
          </a:p>
        </p:txBody>
      </p:sp>
      <p:sp>
        <p:nvSpPr>
          <p:cNvPr id="1432578" name="Rectangle 2"/>
          <p:cNvSpPr>
            <a:spLocks noGrp="1" noChangeArrowheads="1"/>
          </p:cNvSpPr>
          <p:nvPr>
            <p:ph type="title"/>
          </p:nvPr>
        </p:nvSpPr>
        <p:spPr/>
        <p:txBody>
          <a:bodyPr/>
          <a:lstStyle/>
          <a:p>
            <a:r>
              <a:rPr lang="en-US" sz="4000" dirty="0" smtClean="0"/>
              <a:t>Accessing gluon spin with </a:t>
            </a:r>
            <a:r>
              <a:rPr lang="en-US" sz="4000" dirty="0" err="1"/>
              <a:t>p+p</a:t>
            </a:r>
            <a:r>
              <a:rPr lang="en-US" sz="4000" dirty="0"/>
              <a:t> </a:t>
            </a:r>
            <a:r>
              <a:rPr lang="en-US" sz="4000" dirty="0" smtClean="0"/>
              <a:t>collisions</a:t>
            </a:r>
            <a:endParaRPr lang="en-US" sz="4000" dirty="0"/>
          </a:p>
        </p:txBody>
      </p:sp>
      <p:pic>
        <p:nvPicPr>
          <p:cNvPr id="1432579" name="Picture 3" descr="spin-physics-w"/>
          <p:cNvPicPr>
            <a:picLocks noChangeAspect="1" noChangeArrowheads="1"/>
          </p:cNvPicPr>
          <p:nvPr/>
        </p:nvPicPr>
        <p:blipFill>
          <a:blip r:embed="rId4" cstate="print"/>
          <a:srcRect/>
          <a:stretch>
            <a:fillRect/>
          </a:stretch>
        </p:blipFill>
        <p:spPr bwMode="auto">
          <a:xfrm>
            <a:off x="228600" y="1900238"/>
            <a:ext cx="3886200" cy="1985962"/>
          </a:xfrm>
          <a:prstGeom prst="rect">
            <a:avLst/>
          </a:prstGeom>
          <a:noFill/>
        </p:spPr>
      </p:pic>
      <p:sp>
        <p:nvSpPr>
          <p:cNvPr id="1432580" name="Text Box 4"/>
          <p:cNvSpPr txBox="1">
            <a:spLocks noChangeArrowheads="1"/>
          </p:cNvSpPr>
          <p:nvPr/>
        </p:nvSpPr>
        <p:spPr bwMode="auto">
          <a:xfrm>
            <a:off x="685800" y="5486400"/>
            <a:ext cx="7556500" cy="671513"/>
          </a:xfrm>
          <a:prstGeom prst="rect">
            <a:avLst/>
          </a:prstGeom>
          <a:noFill/>
          <a:ln w="9525">
            <a:noFill/>
            <a:miter lim="800000"/>
            <a:headEnd/>
            <a:tailEnd/>
          </a:ln>
          <a:effectLst/>
        </p:spPr>
        <p:txBody>
          <a:bodyPr wrap="none">
            <a:spAutoFit/>
          </a:bodyPr>
          <a:lstStyle/>
          <a:p>
            <a:r>
              <a:rPr lang="en-US" sz="3800"/>
              <a:t>Leading-order access to gluons </a:t>
            </a:r>
            <a:r>
              <a:rPr lang="en-US" sz="3800">
                <a:sym typeface="Wingdings" pitchFamily="2" charset="2"/>
              </a:rPr>
              <a:t> </a:t>
            </a:r>
            <a:r>
              <a:rPr lang="en-US" sz="3800">
                <a:latin typeface="Symbol" pitchFamily="18" charset="2"/>
                <a:sym typeface="Wingdings" pitchFamily="2" charset="2"/>
              </a:rPr>
              <a:t>D</a:t>
            </a:r>
            <a:r>
              <a:rPr lang="en-US" sz="3800">
                <a:sym typeface="Wingdings" pitchFamily="2" charset="2"/>
              </a:rPr>
              <a:t>G</a:t>
            </a:r>
            <a:endParaRPr lang="en-US" sz="3800"/>
          </a:p>
        </p:txBody>
      </p:sp>
      <p:graphicFrame>
        <p:nvGraphicFramePr>
          <p:cNvPr id="1432581" name="Object 5"/>
          <p:cNvGraphicFramePr>
            <a:graphicFrameLocks noChangeAspect="1"/>
          </p:cNvGraphicFramePr>
          <p:nvPr/>
        </p:nvGraphicFramePr>
        <p:xfrm>
          <a:off x="4265613" y="1447800"/>
          <a:ext cx="4725987" cy="795338"/>
        </p:xfrm>
        <a:graphic>
          <a:graphicData uri="http://schemas.openxmlformats.org/presentationml/2006/ole">
            <mc:AlternateContent xmlns:mc="http://schemas.openxmlformats.org/markup-compatibility/2006">
              <mc:Choice xmlns:v="urn:schemas-microsoft-com:vml" Requires="v">
                <p:oleObj spid="_x0000_s1433296" name="Equation" r:id="rId5" imgW="2565360" imgH="431640" progId="Equation.3">
                  <p:embed/>
                </p:oleObj>
              </mc:Choice>
              <mc:Fallback>
                <p:oleObj name="Equation" r:id="rId5" imgW="2565360" imgH="43164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5613" y="1447800"/>
                        <a:ext cx="4725987" cy="795338"/>
                      </a:xfrm>
                      <a:prstGeom prst="rect">
                        <a:avLst/>
                      </a:prstGeom>
                      <a:solidFill>
                        <a:schemeClr val="bg1"/>
                      </a:solidFill>
                    </p:spPr>
                  </p:pic>
                </p:oleObj>
              </mc:Fallback>
            </mc:AlternateContent>
          </a:graphicData>
        </a:graphic>
      </p:graphicFrame>
      <p:graphicFrame>
        <p:nvGraphicFramePr>
          <p:cNvPr id="1432582" name="Object 6"/>
          <p:cNvGraphicFramePr>
            <a:graphicFrameLocks noChangeAspect="1"/>
          </p:cNvGraphicFramePr>
          <p:nvPr/>
        </p:nvGraphicFramePr>
        <p:xfrm>
          <a:off x="304800" y="4343400"/>
          <a:ext cx="8534400" cy="654050"/>
        </p:xfrm>
        <a:graphic>
          <a:graphicData uri="http://schemas.openxmlformats.org/presentationml/2006/ole">
            <mc:AlternateContent xmlns:mc="http://schemas.openxmlformats.org/markup-compatibility/2006">
              <mc:Choice xmlns:v="urn:schemas-microsoft-com:vml" Requires="v">
                <p:oleObj spid="_x0000_s1433297" name="Equation" r:id="rId7" imgW="3644640" imgH="279360" progId="Equation.3">
                  <p:embed/>
                </p:oleObj>
              </mc:Choice>
              <mc:Fallback>
                <p:oleObj name="Equation" r:id="rId7" imgW="3644640" imgH="27936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4343400"/>
                        <a:ext cx="8534400" cy="654050"/>
                      </a:xfrm>
                      <a:prstGeom prst="rect">
                        <a:avLst/>
                      </a:prstGeom>
                      <a:solidFill>
                        <a:schemeClr val="bg1"/>
                      </a:solidFill>
                    </p:spPr>
                  </p:pic>
                </p:oleObj>
              </mc:Fallback>
            </mc:AlternateContent>
          </a:graphicData>
        </a:graphic>
      </p:graphicFrame>
      <p:grpSp>
        <p:nvGrpSpPr>
          <p:cNvPr id="1432583" name="Group 7"/>
          <p:cNvGrpSpPr>
            <a:grpSpLocks/>
          </p:cNvGrpSpPr>
          <p:nvPr/>
        </p:nvGrpSpPr>
        <p:grpSpPr bwMode="auto">
          <a:xfrm>
            <a:off x="2971800" y="5102225"/>
            <a:ext cx="1066800" cy="457200"/>
            <a:chOff x="1872" y="1918"/>
            <a:chExt cx="672" cy="288"/>
          </a:xfrm>
        </p:grpSpPr>
        <p:sp>
          <p:nvSpPr>
            <p:cNvPr id="1432584" name="Text Box 8"/>
            <p:cNvSpPr txBox="1">
              <a:spLocks noChangeArrowheads="1"/>
            </p:cNvSpPr>
            <p:nvPr/>
          </p:nvSpPr>
          <p:spPr bwMode="auto">
            <a:xfrm>
              <a:off x="1968" y="1918"/>
              <a:ext cx="426" cy="288"/>
            </a:xfrm>
            <a:prstGeom prst="rect">
              <a:avLst/>
            </a:prstGeom>
            <a:noFill/>
            <a:ln w="9525">
              <a:noFill/>
              <a:miter lim="800000"/>
              <a:headEnd/>
              <a:tailEnd/>
            </a:ln>
            <a:effectLst/>
          </p:spPr>
          <p:txBody>
            <a:bodyPr wrap="none">
              <a:spAutoFit/>
            </a:bodyPr>
            <a:lstStyle/>
            <a:p>
              <a:r>
                <a:rPr lang="en-US">
                  <a:solidFill>
                    <a:srgbClr val="FF66CC"/>
                  </a:solidFill>
                </a:rPr>
                <a:t>DIS</a:t>
              </a:r>
            </a:p>
          </p:txBody>
        </p:sp>
        <p:sp>
          <p:nvSpPr>
            <p:cNvPr id="1432585" name="Line 9"/>
            <p:cNvSpPr>
              <a:spLocks noChangeShapeType="1"/>
            </p:cNvSpPr>
            <p:nvPr/>
          </p:nvSpPr>
          <p:spPr bwMode="auto">
            <a:xfrm>
              <a:off x="1872" y="1920"/>
              <a:ext cx="672" cy="0"/>
            </a:xfrm>
            <a:prstGeom prst="line">
              <a:avLst/>
            </a:prstGeom>
            <a:noFill/>
            <a:ln w="38100">
              <a:solidFill>
                <a:srgbClr val="FF85FF"/>
              </a:solidFill>
              <a:round/>
              <a:headEnd/>
              <a:tailEnd/>
            </a:ln>
            <a:effectLst/>
          </p:spPr>
          <p:txBody>
            <a:bodyPr/>
            <a:lstStyle/>
            <a:p>
              <a:endParaRPr lang="en-US"/>
            </a:p>
          </p:txBody>
        </p:sp>
      </p:grpSp>
      <p:grpSp>
        <p:nvGrpSpPr>
          <p:cNvPr id="1432586" name="Group 10"/>
          <p:cNvGrpSpPr>
            <a:grpSpLocks/>
          </p:cNvGrpSpPr>
          <p:nvPr/>
        </p:nvGrpSpPr>
        <p:grpSpPr bwMode="auto">
          <a:xfrm>
            <a:off x="5867400" y="5083175"/>
            <a:ext cx="1524000" cy="457200"/>
            <a:chOff x="3696" y="1906"/>
            <a:chExt cx="960" cy="288"/>
          </a:xfrm>
        </p:grpSpPr>
        <p:sp>
          <p:nvSpPr>
            <p:cNvPr id="1432587" name="Text Box 11"/>
            <p:cNvSpPr txBox="1">
              <a:spLocks noChangeArrowheads="1"/>
            </p:cNvSpPr>
            <p:nvPr/>
          </p:nvSpPr>
          <p:spPr bwMode="auto">
            <a:xfrm>
              <a:off x="3846" y="1906"/>
              <a:ext cx="618" cy="288"/>
            </a:xfrm>
            <a:prstGeom prst="rect">
              <a:avLst/>
            </a:prstGeom>
            <a:noFill/>
            <a:ln w="9525">
              <a:noFill/>
              <a:miter lim="800000"/>
              <a:headEnd/>
              <a:tailEnd/>
            </a:ln>
            <a:effectLst/>
          </p:spPr>
          <p:txBody>
            <a:bodyPr wrap="none">
              <a:spAutoFit/>
            </a:bodyPr>
            <a:lstStyle/>
            <a:p>
              <a:r>
                <a:rPr lang="en-US">
                  <a:solidFill>
                    <a:srgbClr val="33CC33"/>
                  </a:solidFill>
                </a:rPr>
                <a:t>pQCD</a:t>
              </a:r>
            </a:p>
          </p:txBody>
        </p:sp>
        <p:sp>
          <p:nvSpPr>
            <p:cNvPr id="1432588" name="Line 12"/>
            <p:cNvSpPr>
              <a:spLocks noChangeShapeType="1"/>
            </p:cNvSpPr>
            <p:nvPr/>
          </p:nvSpPr>
          <p:spPr bwMode="auto">
            <a:xfrm>
              <a:off x="3696" y="1920"/>
              <a:ext cx="960" cy="0"/>
            </a:xfrm>
            <a:prstGeom prst="line">
              <a:avLst/>
            </a:prstGeom>
            <a:noFill/>
            <a:ln w="38100">
              <a:solidFill>
                <a:srgbClr val="00FF00"/>
              </a:solidFill>
              <a:round/>
              <a:headEnd/>
              <a:tailEnd/>
            </a:ln>
            <a:effectLst/>
          </p:spPr>
          <p:txBody>
            <a:bodyPr/>
            <a:lstStyle/>
            <a:p>
              <a:endParaRPr lang="en-US"/>
            </a:p>
          </p:txBody>
        </p:sp>
      </p:grpSp>
      <p:grpSp>
        <p:nvGrpSpPr>
          <p:cNvPr id="1432589" name="Group 13"/>
          <p:cNvGrpSpPr>
            <a:grpSpLocks/>
          </p:cNvGrpSpPr>
          <p:nvPr/>
        </p:nvGrpSpPr>
        <p:grpSpPr bwMode="auto">
          <a:xfrm>
            <a:off x="7772400" y="5029200"/>
            <a:ext cx="1066800" cy="457200"/>
            <a:chOff x="4896" y="1872"/>
            <a:chExt cx="672" cy="288"/>
          </a:xfrm>
        </p:grpSpPr>
        <p:sp>
          <p:nvSpPr>
            <p:cNvPr id="1432590" name="Text Box 14"/>
            <p:cNvSpPr txBox="1">
              <a:spLocks noChangeArrowheads="1"/>
            </p:cNvSpPr>
            <p:nvPr/>
          </p:nvSpPr>
          <p:spPr bwMode="auto">
            <a:xfrm>
              <a:off x="5040" y="1872"/>
              <a:ext cx="458" cy="288"/>
            </a:xfrm>
            <a:prstGeom prst="rect">
              <a:avLst/>
            </a:prstGeom>
            <a:noFill/>
            <a:ln w="9525">
              <a:noFill/>
              <a:miter lim="800000"/>
              <a:headEnd/>
              <a:tailEnd/>
            </a:ln>
            <a:effectLst/>
          </p:spPr>
          <p:txBody>
            <a:bodyPr wrap="none">
              <a:spAutoFit/>
            </a:bodyPr>
            <a:lstStyle/>
            <a:p>
              <a:r>
                <a:rPr lang="en-US">
                  <a:solidFill>
                    <a:srgbClr val="00FFFF"/>
                  </a:solidFill>
                </a:rPr>
                <a:t>e+e-</a:t>
              </a:r>
            </a:p>
          </p:txBody>
        </p:sp>
        <p:sp>
          <p:nvSpPr>
            <p:cNvPr id="1432591" name="Line 15"/>
            <p:cNvSpPr>
              <a:spLocks noChangeShapeType="1"/>
            </p:cNvSpPr>
            <p:nvPr/>
          </p:nvSpPr>
          <p:spPr bwMode="auto">
            <a:xfrm flipV="1">
              <a:off x="4896" y="1920"/>
              <a:ext cx="672" cy="0"/>
            </a:xfrm>
            <a:prstGeom prst="line">
              <a:avLst/>
            </a:prstGeom>
            <a:noFill/>
            <a:ln w="38100">
              <a:solidFill>
                <a:srgbClr val="33CCCC"/>
              </a:solidFill>
              <a:round/>
              <a:headEnd/>
              <a:tailEnd/>
            </a:ln>
            <a:effectLst/>
          </p:spPr>
          <p:txBody>
            <a:bodyPr/>
            <a:lstStyle/>
            <a:p>
              <a:endParaRPr lang="en-US"/>
            </a:p>
          </p:txBody>
        </p:sp>
      </p:grpSp>
      <p:grpSp>
        <p:nvGrpSpPr>
          <p:cNvPr id="1432592" name="Group 16"/>
          <p:cNvGrpSpPr>
            <a:grpSpLocks/>
          </p:cNvGrpSpPr>
          <p:nvPr/>
        </p:nvGrpSpPr>
        <p:grpSpPr bwMode="auto">
          <a:xfrm>
            <a:off x="4365625" y="5083175"/>
            <a:ext cx="1066800" cy="519113"/>
            <a:chOff x="2750" y="1906"/>
            <a:chExt cx="672" cy="327"/>
          </a:xfrm>
        </p:grpSpPr>
        <p:sp>
          <p:nvSpPr>
            <p:cNvPr id="1432593" name="Line 17"/>
            <p:cNvSpPr>
              <a:spLocks noChangeShapeType="1"/>
            </p:cNvSpPr>
            <p:nvPr/>
          </p:nvSpPr>
          <p:spPr bwMode="auto">
            <a:xfrm>
              <a:off x="2750" y="1920"/>
              <a:ext cx="672" cy="0"/>
            </a:xfrm>
            <a:prstGeom prst="line">
              <a:avLst/>
            </a:prstGeom>
            <a:noFill/>
            <a:ln w="38100">
              <a:solidFill>
                <a:srgbClr val="FFFF99"/>
              </a:solidFill>
              <a:round/>
              <a:headEnd/>
              <a:tailEnd/>
            </a:ln>
            <a:effectLst/>
          </p:spPr>
          <p:txBody>
            <a:bodyPr/>
            <a:lstStyle/>
            <a:p>
              <a:endParaRPr lang="en-US"/>
            </a:p>
          </p:txBody>
        </p:sp>
        <p:sp>
          <p:nvSpPr>
            <p:cNvPr id="1432594" name="Text Box 18"/>
            <p:cNvSpPr txBox="1">
              <a:spLocks noChangeArrowheads="1"/>
            </p:cNvSpPr>
            <p:nvPr/>
          </p:nvSpPr>
          <p:spPr bwMode="auto">
            <a:xfrm>
              <a:off x="2953" y="1906"/>
              <a:ext cx="215" cy="327"/>
            </a:xfrm>
            <a:prstGeom prst="rect">
              <a:avLst/>
            </a:prstGeom>
            <a:noFill/>
            <a:ln w="9525">
              <a:noFill/>
              <a:miter lim="800000"/>
              <a:headEnd/>
              <a:tailEnd/>
            </a:ln>
            <a:effectLst/>
          </p:spPr>
          <p:txBody>
            <a:bodyPr wrap="none">
              <a:spAutoFit/>
            </a:bodyPr>
            <a:lstStyle/>
            <a:p>
              <a:r>
                <a:rPr lang="en-US" sz="2800"/>
                <a:t>?</a:t>
              </a:r>
            </a:p>
          </p:txBody>
        </p:sp>
      </p:grpSp>
      <p:sp>
        <p:nvSpPr>
          <p:cNvPr id="1432595" name="Text Box 19"/>
          <p:cNvSpPr txBox="1">
            <a:spLocks noChangeArrowheads="1"/>
          </p:cNvSpPr>
          <p:nvPr/>
        </p:nvSpPr>
        <p:spPr bwMode="auto">
          <a:xfrm>
            <a:off x="4191000" y="2393950"/>
            <a:ext cx="4953000" cy="1187450"/>
          </a:xfrm>
          <a:prstGeom prst="rect">
            <a:avLst/>
          </a:prstGeom>
          <a:noFill/>
          <a:ln w="9525">
            <a:noFill/>
            <a:miter lim="800000"/>
            <a:headEnd/>
            <a:tailEnd/>
          </a:ln>
          <a:effectLst/>
        </p:spPr>
        <p:txBody>
          <a:bodyPr>
            <a:spAutoFit/>
          </a:bodyPr>
          <a:lstStyle/>
          <a:p>
            <a:r>
              <a:rPr lang="en-US"/>
              <a:t>Study difference in particle production rates for same-helicity vs. opposite-helicity proton collisions</a:t>
            </a:r>
          </a:p>
        </p:txBody>
      </p:sp>
      <p:sp>
        <p:nvSpPr>
          <p:cNvPr id="23" name="Slide Number Placeholder 22"/>
          <p:cNvSpPr>
            <a:spLocks noGrp="1"/>
          </p:cNvSpPr>
          <p:nvPr>
            <p:ph type="sldNum" sz="quarter" idx="12"/>
          </p:nvPr>
        </p:nvSpPr>
        <p:spPr/>
        <p:txBody>
          <a:bodyPr/>
          <a:lstStyle/>
          <a:p>
            <a:fld id="{CC80A51C-0834-4D37-9F6C-E61A03BDE5A5}" type="slidenum">
              <a:rPr lang="en-US" smtClean="0"/>
              <a:pPr/>
              <a:t>17</a:t>
            </a:fld>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RHIC measurements sensitive to gluon </a:t>
            </a:r>
            <a:r>
              <a:rPr lang="en-US" dirty="0" smtClean="0"/>
              <a:t>spin</a:t>
            </a:r>
            <a:endParaRPr lang="en-US" dirty="0"/>
          </a:p>
        </p:txBody>
      </p:sp>
      <p:sp>
        <p:nvSpPr>
          <p:cNvPr id="3" name="Content Placeholder 2"/>
          <p:cNvSpPr>
            <a:spLocks noGrp="1"/>
          </p:cNvSpPr>
          <p:nvPr>
            <p:ph idx="1"/>
          </p:nvPr>
        </p:nvSpPr>
        <p:spPr>
          <a:xfrm>
            <a:off x="4495800" y="1600200"/>
            <a:ext cx="4419600" cy="4495800"/>
          </a:xfrm>
        </p:spPr>
        <p:txBody>
          <a:bodyPr/>
          <a:lstStyle/>
          <a:p>
            <a:r>
              <a:rPr lang="en-US" dirty="0" smtClean="0"/>
              <a:t>Clear nonzero asymmetry seen in STAR jet measurements from 2009 data!</a:t>
            </a:r>
          </a:p>
          <a:p>
            <a:r>
              <a:rPr lang="en-US" dirty="0" smtClean="0"/>
              <a:t>PHENIX </a:t>
            </a:r>
            <a:r>
              <a:rPr lang="en-US" dirty="0" smtClean="0">
                <a:latin typeface="Symbol" panose="05050102010706020507" pitchFamily="18" charset="2"/>
              </a:rPr>
              <a:t>p</a:t>
            </a:r>
            <a:r>
              <a:rPr lang="en-US" baseline="30000" dirty="0" smtClean="0"/>
              <a:t>0</a:t>
            </a:r>
            <a:r>
              <a:rPr lang="en-US" dirty="0" smtClean="0"/>
              <a:t> data consistent</a:t>
            </a:r>
            <a:endParaRPr lang="en-US" dirty="0"/>
          </a:p>
        </p:txBody>
      </p:sp>
      <p:sp>
        <p:nvSpPr>
          <p:cNvPr id="4" name="Footer Placeholder 3"/>
          <p:cNvSpPr>
            <a:spLocks noGrp="1"/>
          </p:cNvSpPr>
          <p:nvPr>
            <p:ph type="ftr" sz="quarter" idx="11"/>
          </p:nvPr>
        </p:nvSpPr>
        <p:spPr/>
        <p:txBody>
          <a:bodyPr/>
          <a:lstStyle/>
          <a:p>
            <a:r>
              <a:rPr lang="en-US" smtClean="0"/>
              <a:t>C. Aidala, Penn State, January 21, 2015</a:t>
            </a:r>
            <a:endParaRPr lang="en-US"/>
          </a:p>
        </p:txBody>
      </p:sp>
      <p:sp>
        <p:nvSpPr>
          <p:cNvPr id="5" name="Slide Number Placeholder 4"/>
          <p:cNvSpPr>
            <a:spLocks noGrp="1"/>
          </p:cNvSpPr>
          <p:nvPr>
            <p:ph type="sldNum" sz="quarter" idx="12"/>
          </p:nvPr>
        </p:nvSpPr>
        <p:spPr/>
        <p:txBody>
          <a:bodyPr/>
          <a:lstStyle/>
          <a:p>
            <a:fld id="{9CCA4942-7CEE-491C-9F3A-ADE7BC2C4973}" type="slidenum">
              <a:rPr lang="en-US" smtClean="0"/>
              <a:pPr/>
              <a:t>18</a:t>
            </a:fld>
            <a:endParaRPr lang="en-US"/>
          </a:p>
        </p:txBody>
      </p:sp>
      <p:pic>
        <p:nvPicPr>
          <p:cNvPr id="6" name="Picture 5" descr="C:\User_files\STAR\GPC_work\Jets_2009\Figure_macros\Unpacked\jet-prl-figs\JetALL Jul 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60892"/>
            <a:ext cx="3637228" cy="471130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57200" y="1122338"/>
            <a:ext cx="2286000" cy="338554"/>
          </a:xfrm>
          <a:prstGeom prst="rect">
            <a:avLst/>
          </a:prstGeom>
          <a:noFill/>
        </p:spPr>
        <p:txBody>
          <a:bodyPr wrap="square" rtlCol="0">
            <a:spAutoFit/>
          </a:bodyPr>
          <a:lstStyle/>
          <a:p>
            <a:r>
              <a:rPr lang="en-US" sz="1600" b="1" dirty="0" smtClean="0"/>
              <a:t>arXiv:1405.5134</a:t>
            </a:r>
            <a:endParaRPr lang="en-US" sz="1600" b="1" dirty="0"/>
          </a:p>
        </p:txBody>
      </p:sp>
      <p:graphicFrame>
        <p:nvGraphicFramePr>
          <p:cNvPr id="8" name="Object 7"/>
          <p:cNvGraphicFramePr>
            <a:graphicFrameLocks noChangeAspect="1"/>
          </p:cNvGraphicFramePr>
          <p:nvPr>
            <p:extLst>
              <p:ext uri="{D42A27DB-BD31-4B8C-83A1-F6EECF244321}">
                <p14:modId xmlns:p14="http://schemas.microsoft.com/office/powerpoint/2010/main" val="3953740966"/>
              </p:ext>
            </p:extLst>
          </p:nvPr>
        </p:nvGraphicFramePr>
        <p:xfrm>
          <a:off x="4189412" y="5224462"/>
          <a:ext cx="4725988" cy="795338"/>
        </p:xfrm>
        <a:graphic>
          <a:graphicData uri="http://schemas.openxmlformats.org/presentationml/2006/ole">
            <mc:AlternateContent xmlns:mc="http://schemas.openxmlformats.org/markup-compatibility/2006">
              <mc:Choice xmlns:v="urn:schemas-microsoft-com:vml" Requires="v">
                <p:oleObj spid="_x0000_s2022536" name="Equation" r:id="rId4" imgW="61560016" imgH="10353572" progId="Equation.3">
                  <p:embed/>
                </p:oleObj>
              </mc:Choice>
              <mc:Fallback>
                <p:oleObj name="Equation" r:id="rId4" imgW="61560016" imgH="10353572"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9412" y="5224462"/>
                        <a:ext cx="4725988" cy="795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9177276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762000"/>
          </a:xfrm>
        </p:spPr>
        <p:txBody>
          <a:bodyPr>
            <a:normAutofit/>
          </a:bodyPr>
          <a:lstStyle/>
          <a:p>
            <a:r>
              <a:rPr lang="en-US" sz="4000" dirty="0" smtClean="0"/>
              <a:t>Gluon spin from two new fits</a:t>
            </a:r>
            <a:endParaRPr lang="en-US" sz="4000" dirty="0"/>
          </a:p>
        </p:txBody>
      </p:sp>
      <p:sp>
        <p:nvSpPr>
          <p:cNvPr id="9" name="Footer Placeholder 8"/>
          <p:cNvSpPr>
            <a:spLocks noGrp="1"/>
          </p:cNvSpPr>
          <p:nvPr>
            <p:ph type="ftr" sz="quarter" idx="11"/>
          </p:nvPr>
        </p:nvSpPr>
        <p:spPr/>
        <p:txBody>
          <a:bodyPr/>
          <a:lstStyle/>
          <a:p>
            <a:r>
              <a:rPr lang="en-US" smtClean="0"/>
              <a:t>C. Aidala, Penn State, January 21, 2015</a:t>
            </a:r>
            <a:endParaRPr lang="en-US"/>
          </a:p>
        </p:txBody>
      </p:sp>
      <p:sp>
        <p:nvSpPr>
          <p:cNvPr id="10" name="Slide Number Placeholder 9"/>
          <p:cNvSpPr>
            <a:spLocks noGrp="1"/>
          </p:cNvSpPr>
          <p:nvPr>
            <p:ph type="sldNum" sz="quarter" idx="12"/>
          </p:nvPr>
        </p:nvSpPr>
        <p:spPr/>
        <p:txBody>
          <a:bodyPr/>
          <a:lstStyle/>
          <a:p>
            <a:fld id="{C2A93FD8-D6B9-4177-ADE6-CAA17AD68F4B}" type="slidenum">
              <a:rPr lang="en-US" smtClean="0"/>
              <a:t>19</a:t>
            </a:fld>
            <a:endParaRPr lang="en-US"/>
          </a:p>
        </p:txBody>
      </p:sp>
      <p:pic>
        <p:nvPicPr>
          <p:cNvPr id="3" name="Picture 4" descr="C:\User_files\STAR\Talks\PANIC14\DSSV 2014 PhysRevLett.113.012001 jet fit.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70000"/>
                    </a14:imgEffect>
                  </a14:imgLayer>
                </a14:imgProps>
              </a:ext>
              <a:ext uri="{28A0092B-C50C-407E-A947-70E740481C1C}">
                <a14:useLocalDpi xmlns:a14="http://schemas.microsoft.com/office/drawing/2010/main" val="0"/>
              </a:ext>
            </a:extLst>
          </a:blip>
          <a:srcRect/>
          <a:stretch>
            <a:fillRect/>
          </a:stretch>
        </p:blipFill>
        <p:spPr bwMode="auto">
          <a:xfrm>
            <a:off x="402118" y="1143000"/>
            <a:ext cx="4169882" cy="32650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_files\STAR\Talks\PANIC14\NNPDFPol1.1 1406.5539 gluon polarization.pn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52000"/>
                    </a14:imgEffect>
                  </a14:imgLayer>
                </a14:imgProps>
              </a:ext>
              <a:ext uri="{28A0092B-C50C-407E-A947-70E740481C1C}">
                <a14:useLocalDpi xmlns:a14="http://schemas.microsoft.com/office/drawing/2010/main" val="0"/>
              </a:ext>
            </a:extLst>
          </a:blip>
          <a:srcRect/>
          <a:stretch>
            <a:fillRect/>
          </a:stretch>
        </p:blipFill>
        <p:spPr bwMode="auto">
          <a:xfrm>
            <a:off x="5190996" y="1143650"/>
            <a:ext cx="3267204" cy="32929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0" y="804446"/>
            <a:ext cx="3352800" cy="338554"/>
          </a:xfrm>
          <a:prstGeom prst="rect">
            <a:avLst/>
          </a:prstGeom>
          <a:noFill/>
        </p:spPr>
        <p:txBody>
          <a:bodyPr wrap="square" rtlCol="0">
            <a:spAutoFit/>
          </a:bodyPr>
          <a:lstStyle/>
          <a:p>
            <a:r>
              <a:rPr lang="en-US" sz="1600" b="1" dirty="0" smtClean="0"/>
              <a:t>DSSV, PRL 113, 012001 (2014)</a:t>
            </a:r>
            <a:endParaRPr lang="en-US" sz="1600" b="1" dirty="0"/>
          </a:p>
        </p:txBody>
      </p:sp>
      <p:sp>
        <p:nvSpPr>
          <p:cNvPr id="6" name="TextBox 5"/>
          <p:cNvSpPr txBox="1"/>
          <p:nvPr/>
        </p:nvSpPr>
        <p:spPr>
          <a:xfrm>
            <a:off x="4953000" y="804446"/>
            <a:ext cx="3200400" cy="338554"/>
          </a:xfrm>
          <a:prstGeom prst="rect">
            <a:avLst/>
          </a:prstGeom>
          <a:noFill/>
        </p:spPr>
        <p:txBody>
          <a:bodyPr wrap="square" rtlCol="0">
            <a:spAutoFit/>
          </a:bodyPr>
          <a:lstStyle/>
          <a:p>
            <a:r>
              <a:rPr lang="en-US" sz="1600" b="1" dirty="0" smtClean="0"/>
              <a:t>NNPDF, NPB 887.276 (2014)</a:t>
            </a:r>
            <a:endParaRPr lang="en-US" sz="1600" b="1" dirty="0"/>
          </a:p>
        </p:txBody>
      </p:sp>
      <p:sp>
        <p:nvSpPr>
          <p:cNvPr id="7" name="Content Placeholder 2"/>
          <p:cNvSpPr txBox="1">
            <a:spLocks/>
          </p:cNvSpPr>
          <p:nvPr/>
        </p:nvSpPr>
        <p:spPr>
          <a:xfrm>
            <a:off x="152400" y="4419600"/>
            <a:ext cx="8839200" cy="2057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smtClean="0">
                <a:solidFill>
                  <a:srgbClr val="FFFF99"/>
                </a:solidFill>
              </a:rPr>
              <a:t>DSSV and NNPDF have released new polarized pdf fits including RHIC data</a:t>
            </a:r>
          </a:p>
          <a:p>
            <a:r>
              <a:rPr lang="en-US" sz="2000" dirty="0" smtClean="0">
                <a:solidFill>
                  <a:srgbClr val="FFFF99"/>
                </a:solidFill>
              </a:rPr>
              <a:t>2009 STAR jet A</a:t>
            </a:r>
            <a:r>
              <a:rPr lang="en-US" sz="2000" baseline="-25000" dirty="0" smtClean="0">
                <a:solidFill>
                  <a:srgbClr val="FFFF99"/>
                </a:solidFill>
              </a:rPr>
              <a:t>LL</a:t>
            </a:r>
            <a:r>
              <a:rPr lang="en-US" sz="2000" dirty="0" smtClean="0">
                <a:solidFill>
                  <a:srgbClr val="FFFF99"/>
                </a:solidFill>
              </a:rPr>
              <a:t> results </a:t>
            </a:r>
            <a:r>
              <a:rPr lang="en-US" sz="2000" dirty="0" smtClean="0">
                <a:solidFill>
                  <a:srgbClr val="FFFF99"/>
                </a:solidFill>
                <a:sym typeface="Wingdings" panose="05000000000000000000" pitchFamily="2" charset="2"/>
              </a:rPr>
              <a:t></a:t>
            </a:r>
            <a:r>
              <a:rPr lang="en-US" sz="2000" dirty="0" smtClean="0">
                <a:solidFill>
                  <a:srgbClr val="FFFF99"/>
                </a:solidFill>
              </a:rPr>
              <a:t> significantly tighter constraints on gluon polarization </a:t>
            </a:r>
          </a:p>
          <a:p>
            <a:r>
              <a:rPr lang="en-US" sz="2000" dirty="0" smtClean="0">
                <a:solidFill>
                  <a:srgbClr val="FFFF99"/>
                </a:solidFill>
              </a:rPr>
              <a:t>Both find evidence for positive gluon polarization in the region x &gt; 0.05, but looks like orbital angular momentum will still be needed to account for total spin</a:t>
            </a:r>
          </a:p>
        </p:txBody>
      </p:sp>
    </p:spTree>
    <p:extLst>
      <p:ext uri="{BB962C8B-B14F-4D97-AF65-F5344CB8AC3E}">
        <p14:creationId xmlns:p14="http://schemas.microsoft.com/office/powerpoint/2010/main" val="21435159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smtClean="0"/>
              <a:t>C. Aidala, Penn State, January 21, 2015</a:t>
            </a:r>
            <a:endParaRPr lang="en-US"/>
          </a:p>
        </p:txBody>
      </p:sp>
      <p:sp>
        <p:nvSpPr>
          <p:cNvPr id="1360898" name="Rectangle 2"/>
          <p:cNvSpPr>
            <a:spLocks noGrp="1" noChangeArrowheads="1"/>
          </p:cNvSpPr>
          <p:nvPr>
            <p:ph type="ctrTitle" idx="4294967295"/>
          </p:nvPr>
        </p:nvSpPr>
        <p:spPr>
          <a:xfrm>
            <a:off x="609600" y="1600200"/>
            <a:ext cx="7924800" cy="3048000"/>
          </a:xfrm>
        </p:spPr>
        <p:txBody>
          <a:bodyPr/>
          <a:lstStyle/>
          <a:p>
            <a:r>
              <a:rPr lang="en-US" sz="4000" b="1" dirty="0" smtClean="0"/>
              <a:t>Polarization effects – one pillar of study within the recently entered era of quantitative QCD</a:t>
            </a:r>
            <a:endParaRPr lang="en-US" sz="4000" b="1" dirty="0"/>
          </a:p>
        </p:txBody>
      </p:sp>
      <p:sp>
        <p:nvSpPr>
          <p:cNvPr id="6" name="Slide Number Placeholder 5"/>
          <p:cNvSpPr>
            <a:spLocks noGrp="1"/>
          </p:cNvSpPr>
          <p:nvPr>
            <p:ph type="sldNum" sz="quarter" idx="12"/>
          </p:nvPr>
        </p:nvSpPr>
        <p:spPr/>
        <p:txBody>
          <a:bodyPr/>
          <a:lstStyle/>
          <a:p>
            <a:fld id="{83F159FB-7DEB-45DF-BF94-DE0F7425313E}" type="slidenum">
              <a:rPr lang="en-US" smtClean="0"/>
              <a:pPr/>
              <a:t>2</a:t>
            </a:fld>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2"/>
          <p:cNvSpPr>
            <a:spLocks noGrp="1"/>
          </p:cNvSpPr>
          <p:nvPr>
            <p:ph type="ftr" sz="quarter" idx="11"/>
          </p:nvPr>
        </p:nvSpPr>
        <p:spPr/>
        <p:txBody>
          <a:bodyPr/>
          <a:lstStyle/>
          <a:p>
            <a:r>
              <a:rPr lang="en-US" smtClean="0"/>
              <a:t>C. Aidala, Penn State, January 21, 2015</a:t>
            </a:r>
            <a:endParaRPr lang="en-US" dirty="0"/>
          </a:p>
        </p:txBody>
      </p:sp>
      <p:sp>
        <p:nvSpPr>
          <p:cNvPr id="11" name="Slide Number Placeholder 3"/>
          <p:cNvSpPr>
            <a:spLocks noGrp="1"/>
          </p:cNvSpPr>
          <p:nvPr>
            <p:ph type="sldNum" sz="quarter" idx="12"/>
          </p:nvPr>
        </p:nvSpPr>
        <p:spPr/>
        <p:txBody>
          <a:bodyPr/>
          <a:lstStyle/>
          <a:p>
            <a:fld id="{AF408B2D-2956-4918-9D95-2516C8B2280F}" type="slidenum">
              <a:rPr lang="en-US"/>
              <a:pPr/>
              <a:t>20</a:t>
            </a:fld>
            <a:endParaRPr lang="en-US" dirty="0"/>
          </a:p>
        </p:txBody>
      </p:sp>
      <p:sp>
        <p:nvSpPr>
          <p:cNvPr id="1256450" name="Text Box 2"/>
          <p:cNvSpPr txBox="1">
            <a:spLocks noChangeArrowheads="1"/>
          </p:cNvSpPr>
          <p:nvPr/>
        </p:nvSpPr>
        <p:spPr bwMode="auto">
          <a:xfrm>
            <a:off x="898525" y="2093913"/>
            <a:ext cx="184150" cy="366712"/>
          </a:xfrm>
          <a:prstGeom prst="rect">
            <a:avLst/>
          </a:prstGeom>
          <a:noFill/>
          <a:ln w="9525">
            <a:noFill/>
            <a:miter lim="800000"/>
            <a:headEnd/>
            <a:tailEnd/>
          </a:ln>
          <a:effectLst/>
        </p:spPr>
        <p:txBody>
          <a:bodyPr wrap="none">
            <a:spAutoFit/>
          </a:bodyPr>
          <a:lstStyle/>
          <a:p>
            <a:pPr algn="l" eaLnBrk="1" hangingPunct="1"/>
            <a:endParaRPr lang="en-US" sz="1800">
              <a:solidFill>
                <a:schemeClr val="tx1"/>
              </a:solidFill>
              <a:latin typeface="Arial" pitchFamily="34" charset="0"/>
            </a:endParaRPr>
          </a:p>
        </p:txBody>
      </p:sp>
      <p:graphicFrame>
        <p:nvGraphicFramePr>
          <p:cNvPr id="1256452" name="Object 4"/>
          <p:cNvGraphicFramePr>
            <a:graphicFrameLocks noChangeAspect="1"/>
          </p:cNvGraphicFramePr>
          <p:nvPr/>
        </p:nvGraphicFramePr>
        <p:xfrm>
          <a:off x="784225" y="1447800"/>
          <a:ext cx="2568575" cy="622300"/>
        </p:xfrm>
        <a:graphic>
          <a:graphicData uri="http://schemas.openxmlformats.org/presentationml/2006/ole">
            <mc:AlternateContent xmlns:mc="http://schemas.openxmlformats.org/markup-compatibility/2006">
              <mc:Choice xmlns:v="urn:schemas-microsoft-com:vml" Requires="v">
                <p:oleObj spid="_x0000_s2014681" name="Equation" r:id="rId4" imgW="838080" imgH="203040" progId="Equation.3">
                  <p:embed/>
                </p:oleObj>
              </mc:Choice>
              <mc:Fallback>
                <p:oleObj name="Equation" r:id="rId4" imgW="83808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225" y="1447800"/>
                        <a:ext cx="2568575" cy="622300"/>
                      </a:xfrm>
                      <a:prstGeom prst="rect">
                        <a:avLst/>
                      </a:prstGeom>
                      <a:noFill/>
                      <a:extLst>
                        <a:ext uri="{909E8E84-426E-40DD-AFC4-6F175D3DCCD1}">
                          <a14:hiddenFill xmlns:a14="http://schemas.microsoft.com/office/drawing/2010/main">
                            <a:solidFill>
                              <a:schemeClr val="bg1"/>
                            </a:solidFill>
                          </a14:hiddenFill>
                        </a:ext>
                      </a:extLst>
                    </p:spPr>
                  </p:pic>
                </p:oleObj>
              </mc:Fallback>
            </mc:AlternateContent>
          </a:graphicData>
        </a:graphic>
      </p:graphicFrame>
      <p:sp>
        <p:nvSpPr>
          <p:cNvPr id="1256454" name="Rectangle 6"/>
          <p:cNvSpPr>
            <a:spLocks noChangeArrowheads="1"/>
          </p:cNvSpPr>
          <p:nvPr/>
        </p:nvSpPr>
        <p:spPr bwMode="auto">
          <a:xfrm>
            <a:off x="228600" y="171450"/>
            <a:ext cx="9182100" cy="914400"/>
          </a:xfrm>
          <a:prstGeom prst="rect">
            <a:avLst/>
          </a:prstGeom>
          <a:noFill/>
          <a:ln w="9525">
            <a:noFill/>
            <a:miter lim="800000"/>
            <a:headEnd/>
            <a:tailEnd/>
          </a:ln>
          <a:effectLst/>
        </p:spPr>
        <p:txBody>
          <a:bodyPr anchor="ctr"/>
          <a:lstStyle/>
          <a:p>
            <a:r>
              <a:rPr lang="en-US" sz="4200" i="1" dirty="0" smtClean="0">
                <a:solidFill>
                  <a:srgbClr val="FFFF00"/>
                </a:solidFill>
              </a:rPr>
              <a:t>Flavor-separated </a:t>
            </a:r>
            <a:r>
              <a:rPr lang="en-US" sz="4200" i="1" dirty="0">
                <a:solidFill>
                  <a:srgbClr val="FFFF00"/>
                </a:solidFill>
              </a:rPr>
              <a:t>s</a:t>
            </a:r>
            <a:r>
              <a:rPr lang="en-US" sz="4200" i="1" dirty="0" smtClean="0">
                <a:solidFill>
                  <a:srgbClr val="FFFF00"/>
                </a:solidFill>
              </a:rPr>
              <a:t>ea </a:t>
            </a:r>
            <a:r>
              <a:rPr lang="en-US" sz="4200" i="1" dirty="0">
                <a:solidFill>
                  <a:srgbClr val="FFFF00"/>
                </a:solidFill>
              </a:rPr>
              <a:t>q</a:t>
            </a:r>
            <a:r>
              <a:rPr lang="en-US" sz="4200" i="1" dirty="0" smtClean="0">
                <a:solidFill>
                  <a:srgbClr val="FFFF00"/>
                </a:solidFill>
              </a:rPr>
              <a:t>uark </a:t>
            </a:r>
            <a:r>
              <a:rPr lang="en-US" sz="4200" i="1" dirty="0" err="1" smtClean="0">
                <a:solidFill>
                  <a:srgbClr val="FFFF00"/>
                </a:solidFill>
              </a:rPr>
              <a:t>helicities</a:t>
            </a:r>
            <a:r>
              <a:rPr lang="en-US" sz="4200" i="1" dirty="0" smtClean="0">
                <a:solidFill>
                  <a:srgbClr val="FFFF00"/>
                </a:solidFill>
              </a:rPr>
              <a:t> </a:t>
            </a:r>
            <a:r>
              <a:rPr lang="en-US" sz="4200" i="1" dirty="0">
                <a:solidFill>
                  <a:srgbClr val="FFFF00"/>
                </a:solidFill>
              </a:rPr>
              <a:t>t</a:t>
            </a:r>
            <a:r>
              <a:rPr lang="en-US" sz="4200" i="1" dirty="0" smtClean="0">
                <a:solidFill>
                  <a:srgbClr val="FFFF00"/>
                </a:solidFill>
              </a:rPr>
              <a:t>hrough </a:t>
            </a:r>
            <a:r>
              <a:rPr lang="en-US" sz="4200" i="1" dirty="0">
                <a:solidFill>
                  <a:srgbClr val="FFFF00"/>
                </a:solidFill>
              </a:rPr>
              <a:t>W </a:t>
            </a:r>
            <a:r>
              <a:rPr lang="en-US" sz="4200" i="1" dirty="0" smtClean="0">
                <a:solidFill>
                  <a:srgbClr val="FFFF00"/>
                </a:solidFill>
              </a:rPr>
              <a:t>production </a:t>
            </a:r>
            <a:endParaRPr lang="en-US" sz="4200" i="1" dirty="0">
              <a:solidFill>
                <a:srgbClr val="FFFF00"/>
              </a:solidFill>
            </a:endParaRPr>
          </a:p>
        </p:txBody>
      </p:sp>
      <p:sp>
        <p:nvSpPr>
          <p:cNvPr id="1256458" name="Text Box 10"/>
          <p:cNvSpPr txBox="1">
            <a:spLocks noChangeArrowheads="1"/>
          </p:cNvSpPr>
          <p:nvPr/>
        </p:nvSpPr>
        <p:spPr bwMode="auto">
          <a:xfrm>
            <a:off x="5257800" y="3711476"/>
            <a:ext cx="3794661" cy="2308324"/>
          </a:xfrm>
          <a:prstGeom prst="rect">
            <a:avLst/>
          </a:prstGeom>
          <a:noFill/>
          <a:ln w="9525">
            <a:noFill/>
            <a:miter lim="800000"/>
            <a:headEnd/>
            <a:tailEnd/>
          </a:ln>
          <a:effectLst/>
        </p:spPr>
        <p:txBody>
          <a:bodyPr wrap="square">
            <a:spAutoFit/>
          </a:bodyPr>
          <a:lstStyle/>
          <a:p>
            <a:pPr eaLnBrk="1" hangingPunct="1"/>
            <a:r>
              <a:rPr lang="en-US" dirty="0">
                <a:latin typeface="+mn-lt"/>
              </a:rPr>
              <a:t>Parity violation of </a:t>
            </a:r>
            <a:r>
              <a:rPr lang="en-US" dirty="0" smtClean="0">
                <a:latin typeface="+mn-lt"/>
              </a:rPr>
              <a:t>weak</a:t>
            </a:r>
            <a:endParaRPr lang="en-US" dirty="0">
              <a:latin typeface="+mn-lt"/>
            </a:endParaRPr>
          </a:p>
          <a:p>
            <a:pPr eaLnBrk="1" hangingPunct="1"/>
            <a:r>
              <a:rPr lang="en-US" dirty="0">
                <a:latin typeface="+mn-lt"/>
              </a:rPr>
              <a:t>interaction </a:t>
            </a:r>
            <a:r>
              <a:rPr lang="en-US" dirty="0" smtClean="0">
                <a:latin typeface="+mn-lt"/>
              </a:rPr>
              <a:t>+</a:t>
            </a:r>
            <a:endParaRPr lang="en-US" dirty="0">
              <a:latin typeface="+mn-lt"/>
            </a:endParaRPr>
          </a:p>
          <a:p>
            <a:pPr eaLnBrk="1" hangingPunct="1"/>
            <a:r>
              <a:rPr lang="en-US" dirty="0">
                <a:latin typeface="+mn-lt"/>
              </a:rPr>
              <a:t>control over </a:t>
            </a:r>
            <a:r>
              <a:rPr lang="en-US" dirty="0" smtClean="0">
                <a:latin typeface="+mn-lt"/>
              </a:rPr>
              <a:t> </a:t>
            </a:r>
            <a:r>
              <a:rPr lang="en-US" dirty="0">
                <a:latin typeface="+mn-lt"/>
              </a:rPr>
              <a:t>proton spin </a:t>
            </a:r>
          </a:p>
          <a:p>
            <a:pPr eaLnBrk="1" hangingPunct="1"/>
            <a:r>
              <a:rPr lang="en-US" dirty="0">
                <a:latin typeface="+mn-lt"/>
              </a:rPr>
              <a:t>orientation gives access to </a:t>
            </a:r>
          </a:p>
          <a:p>
            <a:pPr eaLnBrk="1" hangingPunct="1"/>
            <a:r>
              <a:rPr lang="en-US" i="1" dirty="0">
                <a:latin typeface="+mn-lt"/>
              </a:rPr>
              <a:t>f</a:t>
            </a:r>
            <a:r>
              <a:rPr lang="en-US" i="1" dirty="0" smtClean="0">
                <a:latin typeface="+mn-lt"/>
              </a:rPr>
              <a:t>lavor</a:t>
            </a:r>
            <a:r>
              <a:rPr lang="en-US" dirty="0" smtClean="0">
                <a:latin typeface="+mn-lt"/>
              </a:rPr>
              <a:t>-spin </a:t>
            </a:r>
            <a:r>
              <a:rPr lang="en-US" dirty="0">
                <a:latin typeface="+mn-lt"/>
              </a:rPr>
              <a:t>structure </a:t>
            </a:r>
            <a:r>
              <a:rPr lang="en-US" dirty="0" smtClean="0">
                <a:latin typeface="+mn-lt"/>
              </a:rPr>
              <a:t>of proton</a:t>
            </a:r>
            <a:endParaRPr lang="en-US" dirty="0">
              <a:latin typeface="+mn-lt"/>
            </a:endParaRPr>
          </a:p>
        </p:txBody>
      </p:sp>
      <p:graphicFrame>
        <p:nvGraphicFramePr>
          <p:cNvPr id="1744900" name="Content Placeholder 7"/>
          <p:cNvGraphicFramePr>
            <a:graphicFrameLocks noChangeAspect="1"/>
          </p:cNvGraphicFramePr>
          <p:nvPr/>
        </p:nvGraphicFramePr>
        <p:xfrm>
          <a:off x="4800600" y="1417637"/>
          <a:ext cx="4244975" cy="868363"/>
        </p:xfrm>
        <a:graphic>
          <a:graphicData uri="http://schemas.openxmlformats.org/presentationml/2006/ole">
            <mc:AlternateContent xmlns:mc="http://schemas.openxmlformats.org/markup-compatibility/2006">
              <mc:Choice xmlns:v="urn:schemas-microsoft-com:vml" Requires="v">
                <p:oleObj spid="_x0000_s2014682" name="Equation" r:id="rId6" imgW="2234880" imgH="457200" progId="Equation.3">
                  <p:embed/>
                </p:oleObj>
              </mc:Choice>
              <mc:Fallback>
                <p:oleObj name="Equation" r:id="rId6" imgW="2234880" imgH="457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1417637"/>
                        <a:ext cx="4244975" cy="868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4901" name="Object 4"/>
          <p:cNvGraphicFramePr>
            <a:graphicFrameLocks noChangeAspect="1"/>
          </p:cNvGraphicFramePr>
          <p:nvPr/>
        </p:nvGraphicFramePr>
        <p:xfrm>
          <a:off x="4808538" y="2449513"/>
          <a:ext cx="4259262" cy="827087"/>
        </p:xfrm>
        <a:graphic>
          <a:graphicData uri="http://schemas.openxmlformats.org/presentationml/2006/ole">
            <mc:AlternateContent xmlns:mc="http://schemas.openxmlformats.org/markup-compatibility/2006">
              <mc:Choice xmlns:v="urn:schemas-microsoft-com:vml" Requires="v">
                <p:oleObj spid="_x0000_s2014683" name="Equation" r:id="rId8" imgW="2222280" imgH="431640" progId="Equation.3">
                  <p:embed/>
                </p:oleObj>
              </mc:Choice>
              <mc:Fallback>
                <p:oleObj name="Equation" r:id="rId8" imgW="2222280" imgH="431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08538" y="2449513"/>
                        <a:ext cx="4259262" cy="827087"/>
                      </a:xfrm>
                      <a:prstGeom prst="rect">
                        <a:avLst/>
                      </a:prstGeom>
                      <a:solidFill>
                        <a:schemeClr val="bg1"/>
                      </a:solidFill>
                      <a:ln w="9525">
                        <a:solidFill>
                          <a:schemeClr val="tx1"/>
                        </a:solidFill>
                        <a:miter lim="800000"/>
                        <a:headEnd/>
                        <a:tailEnd/>
                      </a:ln>
                    </p:spPr>
                  </p:pic>
                </p:oleObj>
              </mc:Fallback>
            </mc:AlternateContent>
          </a:graphicData>
        </a:graphic>
      </p:graphicFrame>
      <p:pic>
        <p:nvPicPr>
          <p:cNvPr id="1745544" name="Picture 64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2169319"/>
            <a:ext cx="4251861" cy="2110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5545" name="Picture 64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38834" y="4800599"/>
            <a:ext cx="2575461" cy="1437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5546" name="Picture 65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8600" y="4800600"/>
            <a:ext cx="2588463" cy="1437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 Box 13"/>
          <p:cNvSpPr txBox="1">
            <a:spLocks noChangeArrowheads="1"/>
          </p:cNvSpPr>
          <p:nvPr/>
        </p:nvSpPr>
        <p:spPr bwMode="auto">
          <a:xfrm>
            <a:off x="762000" y="2209800"/>
            <a:ext cx="7416800" cy="2677656"/>
          </a:xfrm>
          <a:prstGeom prst="rect">
            <a:avLst/>
          </a:prstGeom>
          <a:solidFill>
            <a:srgbClr val="00FFFF"/>
          </a:solidFill>
          <a:ln w="9525">
            <a:solidFill>
              <a:schemeClr val="tx1"/>
            </a:solidFill>
            <a:miter lim="800000"/>
            <a:headEnd/>
            <a:tailEnd/>
          </a:ln>
          <a:effectLst/>
        </p:spPr>
        <p:txBody>
          <a:bodyPr>
            <a:spAutoFit/>
          </a:bodyPr>
          <a:lstStyle/>
          <a:p>
            <a:r>
              <a:rPr lang="en-US" sz="2800" i="1" dirty="0" smtClean="0">
                <a:solidFill>
                  <a:schemeClr val="tx1"/>
                </a:solidFill>
              </a:rPr>
              <a:t>Flavor separation of the polarized sea quarks with </a:t>
            </a:r>
            <a:r>
              <a:rPr lang="en-US" sz="2800" b="1" i="1" dirty="0" smtClean="0">
                <a:solidFill>
                  <a:schemeClr val="tx1"/>
                </a:solidFill>
              </a:rPr>
              <a:t>no reliance on fragmentation functions, </a:t>
            </a:r>
            <a:r>
              <a:rPr lang="en-US" sz="2800" i="1" dirty="0" smtClean="0">
                <a:solidFill>
                  <a:schemeClr val="tx1"/>
                </a:solidFill>
              </a:rPr>
              <a:t>and at </a:t>
            </a:r>
            <a:r>
              <a:rPr lang="en-US" sz="2800" b="1" i="1" dirty="0" smtClean="0">
                <a:solidFill>
                  <a:schemeClr val="tx1"/>
                </a:solidFill>
              </a:rPr>
              <a:t>much higher scale </a:t>
            </a:r>
            <a:r>
              <a:rPr lang="en-US" sz="2800" i="1" dirty="0" smtClean="0">
                <a:solidFill>
                  <a:schemeClr val="tx1"/>
                </a:solidFill>
              </a:rPr>
              <a:t>than previous fixed-target experiments.</a:t>
            </a:r>
          </a:p>
          <a:p>
            <a:r>
              <a:rPr lang="en-US" sz="2800" b="1" i="1" dirty="0" smtClean="0">
                <a:solidFill>
                  <a:schemeClr val="tx1"/>
                </a:solidFill>
              </a:rPr>
              <a:t>Complementary</a:t>
            </a:r>
            <a:r>
              <a:rPr lang="en-US" sz="2800" i="1" dirty="0" smtClean="0">
                <a:solidFill>
                  <a:schemeClr val="tx1"/>
                </a:solidFill>
              </a:rPr>
              <a:t> to semi-inclusive DIS measurements.</a:t>
            </a:r>
            <a:endParaRPr lang="en-US" sz="2800" i="1" dirty="0">
              <a:solidFill>
                <a:schemeClr val="tx1"/>
              </a:solidFill>
            </a:endParaRPr>
          </a:p>
        </p:txBody>
      </p:sp>
    </p:spTree>
    <p:extLst>
      <p:ext uri="{BB962C8B-B14F-4D97-AF65-F5344CB8AC3E}">
        <p14:creationId xmlns:p14="http://schemas.microsoft.com/office/powerpoint/2010/main" val="289386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W cross section measurements</a:t>
            </a:r>
            <a:endParaRPr lang="en-US" dirty="0"/>
          </a:p>
        </p:txBody>
      </p:sp>
      <p:sp>
        <p:nvSpPr>
          <p:cNvPr id="3" name="Footer Placeholder 2"/>
          <p:cNvSpPr>
            <a:spLocks noGrp="1"/>
          </p:cNvSpPr>
          <p:nvPr>
            <p:ph type="ftr" sz="quarter" idx="11"/>
          </p:nvPr>
        </p:nvSpPr>
        <p:spPr/>
        <p:txBody>
          <a:bodyPr/>
          <a:lstStyle/>
          <a:p>
            <a:r>
              <a:rPr lang="en-US" smtClean="0"/>
              <a:t>C. Aidala, Penn State, January 21, 2015</a:t>
            </a:r>
            <a:endParaRPr lang="en-US"/>
          </a:p>
        </p:txBody>
      </p:sp>
      <p:sp>
        <p:nvSpPr>
          <p:cNvPr id="4" name="Slide Number Placeholder 3"/>
          <p:cNvSpPr>
            <a:spLocks noGrp="1"/>
          </p:cNvSpPr>
          <p:nvPr>
            <p:ph type="sldNum" sz="quarter" idx="12"/>
          </p:nvPr>
        </p:nvSpPr>
        <p:spPr/>
        <p:txBody>
          <a:bodyPr/>
          <a:lstStyle/>
          <a:p>
            <a:fld id="{CC80A51C-0834-4D37-9F6C-E61A03BDE5A5}" type="slidenum">
              <a:rPr lang="en-US" smtClean="0"/>
              <a:pPr/>
              <a:t>21</a:t>
            </a:fld>
            <a:endParaRPr lang="en-US"/>
          </a:p>
        </p:txBody>
      </p:sp>
      <p:pic>
        <p:nvPicPr>
          <p:cNvPr id="2057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066800"/>
            <a:ext cx="5600700" cy="5358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bwMode="auto">
          <a:xfrm>
            <a:off x="3461658" y="2590800"/>
            <a:ext cx="274320" cy="335280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99"/>
              </a:solidFill>
              <a:effectLst/>
              <a:latin typeface="Times New Roman" pitchFamily="18" charset="0"/>
            </a:endParaRPr>
          </a:p>
        </p:txBody>
      </p:sp>
      <p:sp>
        <p:nvSpPr>
          <p:cNvPr id="6" name="TextBox 5"/>
          <p:cNvSpPr txBox="1"/>
          <p:nvPr/>
        </p:nvSpPr>
        <p:spPr>
          <a:xfrm rot="16200000">
            <a:off x="2643689" y="4003553"/>
            <a:ext cx="862736" cy="707886"/>
          </a:xfrm>
          <a:prstGeom prst="rect">
            <a:avLst/>
          </a:prstGeom>
          <a:noFill/>
        </p:spPr>
        <p:txBody>
          <a:bodyPr wrap="none" rtlCol="0">
            <a:spAutoFit/>
          </a:bodyPr>
          <a:lstStyle/>
          <a:p>
            <a:r>
              <a:rPr lang="en-US" sz="2000" dirty="0" smtClean="0">
                <a:solidFill>
                  <a:srgbClr val="FF0000"/>
                </a:solidFill>
              </a:rPr>
              <a:t>RHIC </a:t>
            </a:r>
          </a:p>
          <a:p>
            <a:r>
              <a:rPr lang="en-US" sz="2000" dirty="0" smtClean="0">
                <a:solidFill>
                  <a:srgbClr val="FF0000"/>
                </a:solidFill>
              </a:rPr>
              <a:t>data</a:t>
            </a:r>
            <a:endParaRPr lang="en-US" sz="2000" dirty="0">
              <a:solidFill>
                <a:srgbClr val="FF0000"/>
              </a:solidFill>
            </a:endParaRPr>
          </a:p>
        </p:txBody>
      </p:sp>
    </p:spTree>
    <p:extLst>
      <p:ext uri="{BB962C8B-B14F-4D97-AF65-F5344CB8AC3E}">
        <p14:creationId xmlns:p14="http://schemas.microsoft.com/office/powerpoint/2010/main" val="123647014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 parity-violating </a:t>
            </a:r>
            <a:br>
              <a:rPr lang="en-US" dirty="0" smtClean="0"/>
            </a:br>
            <a:r>
              <a:rPr lang="en-US" dirty="0" smtClean="0"/>
              <a:t>single-helicity asymmetries</a:t>
            </a:r>
            <a:endParaRPr lang="en-US" dirty="0"/>
          </a:p>
        </p:txBody>
      </p:sp>
      <p:sp>
        <p:nvSpPr>
          <p:cNvPr id="6" name="Content Placeholder 5"/>
          <p:cNvSpPr>
            <a:spLocks noGrp="1"/>
          </p:cNvSpPr>
          <p:nvPr>
            <p:ph sz="half" idx="2"/>
          </p:nvPr>
        </p:nvSpPr>
        <p:spPr>
          <a:xfrm>
            <a:off x="4648200" y="1295400"/>
            <a:ext cx="4267200" cy="4495800"/>
          </a:xfrm>
        </p:spPr>
        <p:txBody>
          <a:bodyPr/>
          <a:lstStyle/>
          <a:p>
            <a:r>
              <a:rPr lang="en-US" dirty="0" smtClean="0"/>
              <a:t>Improve constraints on light antiquark helicity distributions</a:t>
            </a:r>
          </a:p>
          <a:p>
            <a:r>
              <a:rPr lang="en-US" dirty="0" smtClean="0"/>
              <a:t>New preliminary PHENIX muon results extend rapidity range</a:t>
            </a:r>
            <a:endParaRPr lang="en-US" dirty="0"/>
          </a:p>
        </p:txBody>
      </p:sp>
      <p:sp>
        <p:nvSpPr>
          <p:cNvPr id="3" name="Footer Placeholder 2"/>
          <p:cNvSpPr>
            <a:spLocks noGrp="1"/>
          </p:cNvSpPr>
          <p:nvPr>
            <p:ph type="ftr" sz="quarter" idx="11"/>
          </p:nvPr>
        </p:nvSpPr>
        <p:spPr/>
        <p:txBody>
          <a:bodyPr/>
          <a:lstStyle/>
          <a:p>
            <a:r>
              <a:rPr lang="en-US" smtClean="0"/>
              <a:t>C. Aidala, Penn State, January 21, 2015</a:t>
            </a:r>
            <a:endParaRPr lang="en-US"/>
          </a:p>
        </p:txBody>
      </p:sp>
      <p:sp>
        <p:nvSpPr>
          <p:cNvPr id="4" name="Slide Number Placeholder 3"/>
          <p:cNvSpPr>
            <a:spLocks noGrp="1"/>
          </p:cNvSpPr>
          <p:nvPr>
            <p:ph type="sldNum" sz="quarter" idx="12"/>
          </p:nvPr>
        </p:nvSpPr>
        <p:spPr/>
        <p:txBody>
          <a:bodyPr/>
          <a:lstStyle/>
          <a:p>
            <a:fld id="{CC80A51C-0834-4D37-9F6C-E61A03BDE5A5}" type="slidenum">
              <a:rPr lang="en-US" smtClean="0"/>
              <a:pPr/>
              <a:t>22</a:t>
            </a:fld>
            <a:endParaRPr lang="en-US"/>
          </a:p>
        </p:txBody>
      </p:sp>
      <p:pic>
        <p:nvPicPr>
          <p:cNvPr id="2056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13545"/>
            <a:ext cx="3876675" cy="4911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371600"/>
            <a:ext cx="43434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bwMode="auto">
          <a:xfrm>
            <a:off x="990600" y="2057400"/>
            <a:ext cx="609600" cy="35052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99"/>
              </a:solidFill>
              <a:effectLst/>
              <a:latin typeface="Times New Roman" pitchFamily="18" charset="0"/>
            </a:endParaRPr>
          </a:p>
        </p:txBody>
      </p:sp>
      <p:sp>
        <p:nvSpPr>
          <p:cNvPr id="12" name="Oval 11"/>
          <p:cNvSpPr/>
          <p:nvPr/>
        </p:nvSpPr>
        <p:spPr bwMode="auto">
          <a:xfrm>
            <a:off x="3733800" y="2057400"/>
            <a:ext cx="609600" cy="35052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99"/>
              </a:solidFill>
              <a:effectLst/>
              <a:latin typeface="Times New Roman"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506426815"/>
              </p:ext>
            </p:extLst>
          </p:nvPr>
        </p:nvGraphicFramePr>
        <p:xfrm>
          <a:off x="4953000" y="5410200"/>
          <a:ext cx="3276600" cy="893618"/>
        </p:xfrm>
        <a:graphic>
          <a:graphicData uri="http://schemas.openxmlformats.org/presentationml/2006/ole">
            <mc:AlternateContent xmlns:mc="http://schemas.openxmlformats.org/markup-compatibility/2006">
              <mc:Choice xmlns:v="urn:schemas-microsoft-com:vml" Requires="v">
                <p:oleObj spid="_x0000_s2015391" name="Equation" r:id="rId5" imgW="1536700" imgH="419100" progId="Equation.3">
                  <p:embed/>
                </p:oleObj>
              </mc:Choice>
              <mc:Fallback>
                <p:oleObj name="Equation" r:id="rId5" imgW="1536700" imgH="419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5410200"/>
                        <a:ext cx="3276600" cy="893618"/>
                      </a:xfrm>
                      <a:prstGeom prst="rect">
                        <a:avLst/>
                      </a:prstGeom>
                      <a:solidFill>
                        <a:schemeClr val="bg1"/>
                      </a:solidFill>
                      <a:ln w="9525">
                        <a:solidFill>
                          <a:schemeClr val="tx1"/>
                        </a:solidFill>
                        <a:miter lim="800000"/>
                        <a:headEnd/>
                        <a:tailEnd/>
                      </a:ln>
                    </p:spPr>
                  </p:pic>
                </p:oleObj>
              </mc:Fallback>
            </mc:AlternateContent>
          </a:graphicData>
        </a:graphic>
      </p:graphicFrame>
    </p:spTree>
    <p:extLst>
      <p:ext uri="{BB962C8B-B14F-4D97-AF65-F5344CB8AC3E}">
        <p14:creationId xmlns:p14="http://schemas.microsoft.com/office/powerpoint/2010/main" val="30309907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2"/>
          <p:cNvSpPr>
            <a:spLocks noGrp="1"/>
          </p:cNvSpPr>
          <p:nvPr>
            <p:ph type="ftr" sz="quarter" idx="11"/>
          </p:nvPr>
        </p:nvSpPr>
        <p:spPr/>
        <p:txBody>
          <a:bodyPr/>
          <a:lstStyle/>
          <a:p>
            <a:r>
              <a:rPr lang="en-US" smtClean="0"/>
              <a:t>C. Aidala, Penn State, January 21, 2015</a:t>
            </a:r>
            <a:endParaRPr lang="en-US"/>
          </a:p>
        </p:txBody>
      </p:sp>
      <p:sp>
        <p:nvSpPr>
          <p:cNvPr id="17" name="Slide Number Placeholder 3"/>
          <p:cNvSpPr>
            <a:spLocks noGrp="1"/>
          </p:cNvSpPr>
          <p:nvPr>
            <p:ph type="sldNum" sz="quarter" idx="12"/>
          </p:nvPr>
        </p:nvSpPr>
        <p:spPr/>
        <p:txBody>
          <a:bodyPr/>
          <a:lstStyle/>
          <a:p>
            <a:fld id="{F1B4B916-9EFB-4E02-80E6-0AC1A76B3316}" type="slidenum">
              <a:rPr lang="en-US"/>
              <a:pPr/>
              <a:t>23</a:t>
            </a:fld>
            <a:endParaRPr lang="en-US"/>
          </a:p>
        </p:txBody>
      </p:sp>
      <p:sp>
        <p:nvSpPr>
          <p:cNvPr id="7" name="Title 6"/>
          <p:cNvSpPr>
            <a:spLocks noGrp="1"/>
          </p:cNvSpPr>
          <p:nvPr>
            <p:ph type="title" idx="4294967295"/>
          </p:nvPr>
        </p:nvSpPr>
        <p:spPr/>
        <p:txBody>
          <a:bodyPr>
            <a:noAutofit/>
          </a:bodyPr>
          <a:lstStyle/>
          <a:p>
            <a:r>
              <a:rPr lang="en-US" sz="3800" dirty="0" smtClean="0"/>
              <a:t>Flavor-separated </a:t>
            </a:r>
            <a:r>
              <a:rPr lang="en-US" sz="3800" dirty="0"/>
              <a:t>s</a:t>
            </a:r>
            <a:r>
              <a:rPr lang="en-US" sz="3800" dirty="0" smtClean="0"/>
              <a:t>ea </a:t>
            </a:r>
            <a:r>
              <a:rPr lang="en-US" sz="3800" dirty="0"/>
              <a:t>q</a:t>
            </a:r>
            <a:r>
              <a:rPr lang="en-US" sz="3800" dirty="0" smtClean="0"/>
              <a:t>uark </a:t>
            </a:r>
            <a:r>
              <a:rPr lang="en-US" sz="3800" dirty="0" err="1" smtClean="0"/>
              <a:t>helicities</a:t>
            </a:r>
            <a:r>
              <a:rPr lang="en-US" sz="3800" dirty="0" smtClean="0"/>
              <a:t> </a:t>
            </a:r>
            <a:r>
              <a:rPr lang="en-US" sz="3800" dirty="0"/>
              <a:t>t</a:t>
            </a:r>
            <a:r>
              <a:rPr lang="en-US" sz="3800" dirty="0" smtClean="0"/>
              <a:t>hrough W production </a:t>
            </a:r>
            <a:endParaRPr lang="en-US" sz="3800" dirty="0"/>
          </a:p>
        </p:txBody>
      </p:sp>
      <p:sp>
        <p:nvSpPr>
          <p:cNvPr id="18" name="TextBox 17"/>
          <p:cNvSpPr txBox="1"/>
          <p:nvPr/>
        </p:nvSpPr>
        <p:spPr>
          <a:xfrm>
            <a:off x="152400" y="4810124"/>
            <a:ext cx="8686800" cy="1200329"/>
          </a:xfrm>
          <a:prstGeom prst="rect">
            <a:avLst/>
          </a:prstGeom>
          <a:noFill/>
        </p:spPr>
        <p:txBody>
          <a:bodyPr wrap="square" rtlCol="0">
            <a:spAutoFit/>
          </a:bodyPr>
          <a:lstStyle/>
          <a:p>
            <a:r>
              <a:rPr lang="en-US" dirty="0" smtClean="0"/>
              <a:t>Latest fit, including RHIC W boson data:  </a:t>
            </a:r>
          </a:p>
          <a:p>
            <a:r>
              <a:rPr lang="en-US" dirty="0" smtClean="0"/>
              <a:t>Indication of SU(3) breaking in polarized quark sea (as in unpolarized sea)</a:t>
            </a:r>
          </a:p>
        </p:txBody>
      </p:sp>
      <p:pic>
        <p:nvPicPr>
          <p:cNvPr id="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2525" y="1600200"/>
            <a:ext cx="6924675" cy="320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381000" y="1295400"/>
            <a:ext cx="3200400" cy="338554"/>
          </a:xfrm>
          <a:prstGeom prst="rect">
            <a:avLst/>
          </a:prstGeom>
          <a:noFill/>
        </p:spPr>
        <p:txBody>
          <a:bodyPr wrap="square" rtlCol="0">
            <a:spAutoFit/>
          </a:bodyPr>
          <a:lstStyle/>
          <a:p>
            <a:r>
              <a:rPr lang="en-US" sz="1600" b="1" dirty="0" smtClean="0"/>
              <a:t>NNPDF, NPB 887.276 (2014)</a:t>
            </a:r>
            <a:endParaRPr lang="en-US" sz="1600" b="1" dirty="0"/>
          </a:p>
        </p:txBody>
      </p:sp>
      <p:graphicFrame>
        <p:nvGraphicFramePr>
          <p:cNvPr id="2" name="Object 1"/>
          <p:cNvGraphicFramePr>
            <a:graphicFrameLocks noChangeAspect="1"/>
          </p:cNvGraphicFramePr>
          <p:nvPr>
            <p:extLst>
              <p:ext uri="{D42A27DB-BD31-4B8C-83A1-F6EECF244321}">
                <p14:modId xmlns:p14="http://schemas.microsoft.com/office/powerpoint/2010/main" val="1989770242"/>
              </p:ext>
            </p:extLst>
          </p:nvPr>
        </p:nvGraphicFramePr>
        <p:xfrm>
          <a:off x="2561981" y="3194050"/>
          <a:ext cx="714619" cy="844550"/>
        </p:xfrm>
        <a:graphic>
          <a:graphicData uri="http://schemas.openxmlformats.org/presentationml/2006/ole">
            <mc:AlternateContent xmlns:mc="http://schemas.openxmlformats.org/markup-compatibility/2006">
              <mc:Choice xmlns:v="urn:schemas-microsoft-com:vml" Requires="v">
                <p:oleObj spid="_x0000_s2071564" name="Equation" r:id="rId5" imgW="139680" imgH="164880" progId="Equation.3">
                  <p:embed/>
                </p:oleObj>
              </mc:Choice>
              <mc:Fallback>
                <p:oleObj name="Equation" r:id="rId5" imgW="139680" imgH="164880" progId="Equation.3">
                  <p:embed/>
                  <p:pic>
                    <p:nvPicPr>
                      <p:cNvPr id="0" name=""/>
                      <p:cNvPicPr/>
                      <p:nvPr/>
                    </p:nvPicPr>
                    <p:blipFill>
                      <a:blip r:embed="rId6"/>
                      <a:stretch>
                        <a:fillRect/>
                      </a:stretch>
                    </p:blipFill>
                    <p:spPr>
                      <a:xfrm>
                        <a:off x="2561981" y="3194050"/>
                        <a:ext cx="714619" cy="844550"/>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588210315"/>
              </p:ext>
            </p:extLst>
          </p:nvPr>
        </p:nvGraphicFramePr>
        <p:xfrm>
          <a:off x="6307137" y="2112963"/>
          <a:ext cx="779463" cy="1039812"/>
        </p:xfrm>
        <a:graphic>
          <a:graphicData uri="http://schemas.openxmlformats.org/presentationml/2006/ole">
            <mc:AlternateContent xmlns:mc="http://schemas.openxmlformats.org/markup-compatibility/2006">
              <mc:Choice xmlns:v="urn:schemas-microsoft-com:vml" Requires="v">
                <p:oleObj spid="_x0000_s2071565" name="Equation" r:id="rId7" imgW="152280" imgH="203040" progId="Equation.3">
                  <p:embed/>
                </p:oleObj>
              </mc:Choice>
              <mc:Fallback>
                <p:oleObj name="Equation" r:id="rId7" imgW="152280" imgH="203040" progId="Equation.3">
                  <p:embed/>
                  <p:pic>
                    <p:nvPicPr>
                      <p:cNvPr id="0" name="Object 1"/>
                      <p:cNvPicPr>
                        <a:picLocks noChangeAspect="1" noChangeArrowheads="1"/>
                      </p:cNvPicPr>
                      <p:nvPr/>
                    </p:nvPicPr>
                    <p:blipFill>
                      <a:blip r:embed="rId8"/>
                      <a:srcRect/>
                      <a:stretch>
                        <a:fillRect/>
                      </a:stretch>
                    </p:blipFill>
                    <p:spPr bwMode="auto">
                      <a:xfrm>
                        <a:off x="6307137" y="2112963"/>
                        <a:ext cx="779463"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ooter Placeholder 5"/>
          <p:cNvSpPr>
            <a:spLocks noGrp="1"/>
          </p:cNvSpPr>
          <p:nvPr>
            <p:ph type="ftr" sz="quarter" idx="11"/>
          </p:nvPr>
        </p:nvSpPr>
        <p:spPr/>
        <p:txBody>
          <a:bodyPr/>
          <a:lstStyle/>
          <a:p>
            <a:r>
              <a:rPr lang="en-US" smtClean="0"/>
              <a:t>C. Aidala, Penn State, January 21, 2015</a:t>
            </a:r>
            <a:endParaRPr lang="en-US"/>
          </a:p>
        </p:txBody>
      </p:sp>
      <p:sp>
        <p:nvSpPr>
          <p:cNvPr id="1348610" name="Rectangle 2"/>
          <p:cNvSpPr>
            <a:spLocks noGrp="1" noChangeArrowheads="1"/>
          </p:cNvSpPr>
          <p:nvPr>
            <p:ph type="title"/>
          </p:nvPr>
        </p:nvSpPr>
        <p:spPr/>
        <p:txBody>
          <a:bodyPr/>
          <a:lstStyle/>
          <a:p>
            <a:r>
              <a:rPr lang="en-US" sz="4000" dirty="0"/>
              <a:t>1976: Discovery in </a:t>
            </a:r>
            <a:r>
              <a:rPr lang="en-US" sz="4000" dirty="0" err="1"/>
              <a:t>p+p</a:t>
            </a:r>
            <a:r>
              <a:rPr lang="en-US" sz="4000" dirty="0"/>
              <a:t> </a:t>
            </a:r>
            <a:r>
              <a:rPr lang="en-US" sz="4000" dirty="0" smtClean="0"/>
              <a:t>collisions</a:t>
            </a:r>
            <a:r>
              <a:rPr lang="en-US" sz="4000" dirty="0"/>
              <a:t>! </a:t>
            </a:r>
            <a:br>
              <a:rPr lang="en-US" sz="4000" dirty="0"/>
            </a:br>
            <a:r>
              <a:rPr lang="en-US" sz="3400" dirty="0" smtClean="0"/>
              <a:t>Huge </a:t>
            </a:r>
            <a:r>
              <a:rPr lang="en-US" sz="3400" dirty="0"/>
              <a:t>t</a:t>
            </a:r>
            <a:r>
              <a:rPr lang="en-US" sz="3400" dirty="0" smtClean="0"/>
              <a:t>ransverse single-spin </a:t>
            </a:r>
            <a:r>
              <a:rPr lang="en-US" sz="3400" dirty="0"/>
              <a:t>a</a:t>
            </a:r>
            <a:r>
              <a:rPr lang="en-US" sz="3400" dirty="0" smtClean="0"/>
              <a:t>symmetries</a:t>
            </a:r>
            <a:endParaRPr lang="en-US" sz="3400" dirty="0"/>
          </a:p>
        </p:txBody>
      </p:sp>
      <p:graphicFrame>
        <p:nvGraphicFramePr>
          <p:cNvPr id="1348614" name="Object 6"/>
          <p:cNvGraphicFramePr>
            <a:graphicFrameLocks noGrp="1" noChangeAspect="1"/>
          </p:cNvGraphicFramePr>
          <p:nvPr>
            <p:ph sz="half" idx="1"/>
          </p:nvPr>
        </p:nvGraphicFramePr>
        <p:xfrm>
          <a:off x="2012950" y="3727450"/>
          <a:ext cx="698500" cy="241300"/>
        </p:xfrm>
        <a:graphic>
          <a:graphicData uri="http://schemas.openxmlformats.org/presentationml/2006/ole">
            <mc:AlternateContent xmlns:mc="http://schemas.openxmlformats.org/markup-compatibility/2006">
              <mc:Choice xmlns:v="urn:schemas-microsoft-com:vml" Requires="v">
                <p:oleObj spid="_x0000_s1349341" name="Equation" r:id="rId4" imgW="698400" imgH="241200" progId="Equation.3">
                  <p:embed/>
                </p:oleObj>
              </mc:Choice>
              <mc:Fallback>
                <p:oleObj name="Equation" r:id="rId4" imgW="698400" imgH="241200" progId="Equation.3">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2950" y="3727450"/>
                        <a:ext cx="698500" cy="24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48611" name="Picture 3" descr="zgs"/>
          <p:cNvPicPr>
            <a:picLocks noChangeAspect="1" noChangeArrowheads="1"/>
          </p:cNvPicPr>
          <p:nvPr/>
        </p:nvPicPr>
        <p:blipFill>
          <a:blip r:embed="rId6" cstate="print"/>
          <a:srcRect/>
          <a:stretch>
            <a:fillRect/>
          </a:stretch>
        </p:blipFill>
        <p:spPr bwMode="auto">
          <a:xfrm>
            <a:off x="533400" y="1906588"/>
            <a:ext cx="3886200" cy="3884612"/>
          </a:xfrm>
          <a:prstGeom prst="rect">
            <a:avLst/>
          </a:prstGeom>
          <a:noFill/>
          <a:ln w="9525">
            <a:noFill/>
            <a:miter lim="800000"/>
            <a:headEnd/>
            <a:tailEnd/>
          </a:ln>
        </p:spPr>
      </p:pic>
      <p:sp>
        <p:nvSpPr>
          <p:cNvPr id="1348612" name="Text Box 4"/>
          <p:cNvSpPr txBox="1">
            <a:spLocks noChangeArrowheads="1"/>
          </p:cNvSpPr>
          <p:nvPr/>
        </p:nvSpPr>
        <p:spPr bwMode="auto">
          <a:xfrm>
            <a:off x="0" y="5867400"/>
            <a:ext cx="5202238" cy="457200"/>
          </a:xfrm>
          <a:prstGeom prst="rect">
            <a:avLst/>
          </a:prstGeom>
          <a:noFill/>
          <a:ln w="9525">
            <a:noFill/>
            <a:miter lim="800000"/>
            <a:headEnd/>
            <a:tailEnd/>
          </a:ln>
          <a:effectLst/>
        </p:spPr>
        <p:txBody>
          <a:bodyPr wrap="none">
            <a:spAutoFit/>
          </a:bodyPr>
          <a:lstStyle/>
          <a:p>
            <a:r>
              <a:rPr lang="en-US"/>
              <a:t>W.H. Dragoset et al., PRL36, 929 (1976)</a:t>
            </a:r>
          </a:p>
        </p:txBody>
      </p:sp>
      <p:grpSp>
        <p:nvGrpSpPr>
          <p:cNvPr id="1348615" name="Group 7"/>
          <p:cNvGrpSpPr>
            <a:grpSpLocks/>
          </p:cNvGrpSpPr>
          <p:nvPr/>
        </p:nvGrpSpPr>
        <p:grpSpPr bwMode="auto">
          <a:xfrm>
            <a:off x="5181600" y="3538538"/>
            <a:ext cx="3048000" cy="1566862"/>
            <a:chOff x="1680" y="3141"/>
            <a:chExt cx="1872" cy="864"/>
          </a:xfrm>
        </p:grpSpPr>
        <p:sp>
          <p:nvSpPr>
            <p:cNvPr id="1348616" name="Rectangle 8"/>
            <p:cNvSpPr>
              <a:spLocks noChangeArrowheads="1"/>
            </p:cNvSpPr>
            <p:nvPr/>
          </p:nvSpPr>
          <p:spPr bwMode="auto">
            <a:xfrm>
              <a:off x="1680" y="3189"/>
              <a:ext cx="1872" cy="816"/>
            </a:xfrm>
            <a:prstGeom prst="rect">
              <a:avLst/>
            </a:prstGeom>
            <a:solidFill>
              <a:schemeClr val="bg1"/>
            </a:solidFill>
            <a:ln w="9525">
              <a:solidFill>
                <a:schemeClr val="tx1"/>
              </a:solidFill>
              <a:miter lim="800000"/>
              <a:headEnd/>
              <a:tailEnd/>
            </a:ln>
            <a:effectLst/>
          </p:spPr>
          <p:txBody>
            <a:bodyPr wrap="none" anchor="ctr"/>
            <a:lstStyle/>
            <a:p>
              <a:endParaRPr lang="en-US"/>
            </a:p>
          </p:txBody>
        </p:sp>
        <p:grpSp>
          <p:nvGrpSpPr>
            <p:cNvPr id="1348617" name="Group 9"/>
            <p:cNvGrpSpPr>
              <a:grpSpLocks/>
            </p:cNvGrpSpPr>
            <p:nvPr/>
          </p:nvGrpSpPr>
          <p:grpSpPr bwMode="auto">
            <a:xfrm>
              <a:off x="1776" y="3141"/>
              <a:ext cx="1579" cy="845"/>
              <a:chOff x="1776" y="2666"/>
              <a:chExt cx="2088" cy="1271"/>
            </a:xfrm>
          </p:grpSpPr>
          <p:sp>
            <p:nvSpPr>
              <p:cNvPr id="1348618" name="Line 10"/>
              <p:cNvSpPr>
                <a:spLocks noChangeShapeType="1"/>
              </p:cNvSpPr>
              <p:nvPr/>
            </p:nvSpPr>
            <p:spPr bwMode="auto">
              <a:xfrm flipV="1">
                <a:off x="1776" y="3024"/>
                <a:ext cx="1968" cy="528"/>
              </a:xfrm>
              <a:prstGeom prst="line">
                <a:avLst/>
              </a:prstGeom>
              <a:noFill/>
              <a:ln w="19050">
                <a:solidFill>
                  <a:srgbClr val="333399"/>
                </a:solidFill>
                <a:prstDash val="dash"/>
                <a:round/>
                <a:headEnd/>
                <a:tailEnd/>
              </a:ln>
              <a:effectLst/>
            </p:spPr>
            <p:txBody>
              <a:bodyPr/>
              <a:lstStyle/>
              <a:p>
                <a:endParaRPr lang="en-US"/>
              </a:p>
            </p:txBody>
          </p:sp>
          <p:grpSp>
            <p:nvGrpSpPr>
              <p:cNvPr id="1348619" name="Group 11"/>
              <p:cNvGrpSpPr>
                <a:grpSpLocks/>
              </p:cNvGrpSpPr>
              <p:nvPr/>
            </p:nvGrpSpPr>
            <p:grpSpPr bwMode="auto">
              <a:xfrm>
                <a:off x="2352" y="3072"/>
                <a:ext cx="288" cy="480"/>
                <a:chOff x="4320" y="1488"/>
                <a:chExt cx="288" cy="480"/>
              </a:xfrm>
            </p:grpSpPr>
            <p:sp>
              <p:nvSpPr>
                <p:cNvPr id="1348620" name="AutoShape 12"/>
                <p:cNvSpPr>
                  <a:spLocks noChangeArrowheads="1"/>
                </p:cNvSpPr>
                <p:nvPr/>
              </p:nvSpPr>
              <p:spPr bwMode="auto">
                <a:xfrm>
                  <a:off x="4416" y="1488"/>
                  <a:ext cx="86" cy="480"/>
                </a:xfrm>
                <a:prstGeom prst="upArrow">
                  <a:avLst>
                    <a:gd name="adj1" fmla="val 50000"/>
                    <a:gd name="adj2" fmla="val 139535"/>
                  </a:avLst>
                </a:prstGeom>
                <a:gradFill rotWithShape="0">
                  <a:gsLst>
                    <a:gs pos="0">
                      <a:srgbClr val="B2B2B2">
                        <a:gamma/>
                        <a:shade val="0"/>
                        <a:invGamma/>
                      </a:srgbClr>
                    </a:gs>
                    <a:gs pos="50000">
                      <a:srgbClr val="B2B2B2"/>
                    </a:gs>
                    <a:gs pos="100000">
                      <a:srgbClr val="B2B2B2">
                        <a:gamma/>
                        <a:shade val="0"/>
                        <a:invGamma/>
                      </a:srgbClr>
                    </a:gs>
                  </a:gsLst>
                  <a:lin ang="0" scaled="1"/>
                </a:gradFill>
                <a:ln w="9525">
                  <a:solidFill>
                    <a:srgbClr val="333399"/>
                  </a:solidFill>
                  <a:miter lim="800000"/>
                  <a:headEnd/>
                  <a:tailEnd/>
                </a:ln>
                <a:effectLst/>
              </p:spPr>
              <p:txBody>
                <a:bodyPr vert="eaVert" wrap="none" anchor="ctr"/>
                <a:lstStyle/>
                <a:p>
                  <a:endParaRPr lang="en-US"/>
                </a:p>
              </p:txBody>
            </p:sp>
            <p:sp>
              <p:nvSpPr>
                <p:cNvPr id="1348621" name="Oval 13"/>
                <p:cNvSpPr>
                  <a:spLocks noChangeAspect="1" noChangeArrowheads="1"/>
                </p:cNvSpPr>
                <p:nvPr/>
              </p:nvSpPr>
              <p:spPr bwMode="auto">
                <a:xfrm>
                  <a:off x="4320" y="1632"/>
                  <a:ext cx="288" cy="288"/>
                </a:xfrm>
                <a:prstGeom prst="ellipse">
                  <a:avLst/>
                </a:prstGeom>
                <a:gradFill rotWithShape="0">
                  <a:gsLst>
                    <a:gs pos="0">
                      <a:srgbClr val="FFFFFF"/>
                    </a:gs>
                    <a:gs pos="100000">
                      <a:srgbClr val="003300"/>
                    </a:gs>
                  </a:gsLst>
                  <a:lin ang="2700000" scaled="1"/>
                </a:gradFill>
                <a:ln w="9525">
                  <a:solidFill>
                    <a:srgbClr val="003300"/>
                  </a:solidFill>
                  <a:round/>
                  <a:headEnd/>
                  <a:tailEnd/>
                </a:ln>
                <a:effectLst/>
              </p:spPr>
              <p:txBody>
                <a:bodyPr wrap="none" anchor="ctr"/>
                <a:lstStyle/>
                <a:p>
                  <a:endParaRPr lang="en-US"/>
                </a:p>
              </p:txBody>
            </p:sp>
          </p:grpSp>
          <p:sp>
            <p:nvSpPr>
              <p:cNvPr id="1348622" name="Oval 14"/>
              <p:cNvSpPr>
                <a:spLocks noChangeAspect="1" noChangeArrowheads="1"/>
              </p:cNvSpPr>
              <p:nvPr/>
            </p:nvSpPr>
            <p:spPr bwMode="auto">
              <a:xfrm>
                <a:off x="3120" y="3024"/>
                <a:ext cx="288" cy="288"/>
              </a:xfrm>
              <a:prstGeom prst="ellipse">
                <a:avLst/>
              </a:prstGeom>
              <a:gradFill rotWithShape="0">
                <a:gsLst>
                  <a:gs pos="0">
                    <a:srgbClr val="FFFFFF"/>
                  </a:gs>
                  <a:gs pos="100000">
                    <a:srgbClr val="003300"/>
                  </a:gs>
                </a:gsLst>
                <a:lin ang="2700000" scaled="1"/>
              </a:gradFill>
              <a:ln w="9525">
                <a:solidFill>
                  <a:srgbClr val="003300"/>
                </a:solidFill>
                <a:round/>
                <a:headEnd/>
                <a:tailEnd/>
              </a:ln>
              <a:effectLst/>
            </p:spPr>
            <p:txBody>
              <a:bodyPr wrap="none" anchor="ctr"/>
              <a:lstStyle/>
              <a:p>
                <a:endParaRPr lang="en-US"/>
              </a:p>
            </p:txBody>
          </p:sp>
          <p:sp>
            <p:nvSpPr>
              <p:cNvPr id="1348623" name="AutoShape 15"/>
              <p:cNvSpPr>
                <a:spLocks noChangeAspect="1" noChangeArrowheads="1"/>
              </p:cNvSpPr>
              <p:nvPr/>
            </p:nvSpPr>
            <p:spPr bwMode="auto">
              <a:xfrm>
                <a:off x="2736" y="3120"/>
                <a:ext cx="288" cy="288"/>
              </a:xfrm>
              <a:prstGeom prst="irregularSeal1">
                <a:avLst/>
              </a:prstGeom>
              <a:solidFill>
                <a:srgbClr val="FF0000"/>
              </a:solidFill>
              <a:ln w="9525">
                <a:solidFill>
                  <a:srgbClr val="333399"/>
                </a:solidFill>
                <a:miter lim="800000"/>
                <a:headEnd/>
                <a:tailEnd/>
              </a:ln>
              <a:effectLst/>
            </p:spPr>
            <p:txBody>
              <a:bodyPr wrap="none" anchor="ctr"/>
              <a:lstStyle/>
              <a:p>
                <a:endParaRPr lang="en-US"/>
              </a:p>
            </p:txBody>
          </p:sp>
          <p:sp>
            <p:nvSpPr>
              <p:cNvPr id="1348624" name="Line 16"/>
              <p:cNvSpPr>
                <a:spLocks noChangeShapeType="1"/>
              </p:cNvSpPr>
              <p:nvPr/>
            </p:nvSpPr>
            <p:spPr bwMode="auto">
              <a:xfrm flipV="1">
                <a:off x="2880" y="2928"/>
                <a:ext cx="48" cy="192"/>
              </a:xfrm>
              <a:prstGeom prst="line">
                <a:avLst/>
              </a:prstGeom>
              <a:noFill/>
              <a:ln w="38100">
                <a:solidFill>
                  <a:srgbClr val="333399"/>
                </a:solidFill>
                <a:round/>
                <a:headEnd/>
                <a:tailEnd type="stealth" w="med" len="med"/>
              </a:ln>
              <a:effectLst/>
            </p:spPr>
            <p:txBody>
              <a:bodyPr/>
              <a:lstStyle/>
              <a:p>
                <a:endParaRPr lang="en-US"/>
              </a:p>
            </p:txBody>
          </p:sp>
          <p:sp>
            <p:nvSpPr>
              <p:cNvPr id="1348625" name="Line 17"/>
              <p:cNvSpPr>
                <a:spLocks noChangeShapeType="1"/>
              </p:cNvSpPr>
              <p:nvPr/>
            </p:nvSpPr>
            <p:spPr bwMode="auto">
              <a:xfrm>
                <a:off x="2976" y="3360"/>
                <a:ext cx="240" cy="144"/>
              </a:xfrm>
              <a:prstGeom prst="line">
                <a:avLst/>
              </a:prstGeom>
              <a:noFill/>
              <a:ln w="38100">
                <a:solidFill>
                  <a:srgbClr val="333399"/>
                </a:solidFill>
                <a:round/>
                <a:headEnd/>
                <a:tailEnd type="stealth" w="med" len="med"/>
              </a:ln>
              <a:effectLst/>
            </p:spPr>
            <p:txBody>
              <a:bodyPr/>
              <a:lstStyle/>
              <a:p>
                <a:endParaRPr lang="en-US"/>
              </a:p>
            </p:txBody>
          </p:sp>
          <p:sp>
            <p:nvSpPr>
              <p:cNvPr id="1348626" name="Text Box 18"/>
              <p:cNvSpPr txBox="1">
                <a:spLocks noChangeArrowheads="1"/>
              </p:cNvSpPr>
              <p:nvPr/>
            </p:nvSpPr>
            <p:spPr bwMode="auto">
              <a:xfrm>
                <a:off x="2823" y="2666"/>
                <a:ext cx="589" cy="481"/>
              </a:xfrm>
              <a:prstGeom prst="rect">
                <a:avLst/>
              </a:prstGeom>
              <a:noFill/>
              <a:ln w="9525">
                <a:noFill/>
                <a:miter lim="800000"/>
                <a:headEnd/>
                <a:tailEnd/>
              </a:ln>
              <a:effectLst/>
            </p:spPr>
            <p:txBody>
              <a:bodyPr wrap="none">
                <a:spAutoFit/>
              </a:bodyPr>
              <a:lstStyle/>
              <a:p>
                <a:pPr algn="l"/>
                <a:r>
                  <a:rPr lang="en-US" altLang="ja-JP" sz="3200">
                    <a:solidFill>
                      <a:srgbClr val="FF3399"/>
                    </a:solidFill>
                    <a:ea typeface="ＭＳ Ｐゴシック" pitchFamily="34" charset="-128"/>
                  </a:rPr>
                  <a:t>left</a:t>
                </a:r>
              </a:p>
            </p:txBody>
          </p:sp>
          <p:sp>
            <p:nvSpPr>
              <p:cNvPr id="1348627" name="Text Box 19"/>
              <p:cNvSpPr txBox="1">
                <a:spLocks noChangeArrowheads="1"/>
              </p:cNvSpPr>
              <p:nvPr/>
            </p:nvSpPr>
            <p:spPr bwMode="auto">
              <a:xfrm>
                <a:off x="3073" y="3457"/>
                <a:ext cx="791" cy="480"/>
              </a:xfrm>
              <a:prstGeom prst="rect">
                <a:avLst/>
              </a:prstGeom>
              <a:noFill/>
              <a:ln w="9525">
                <a:noFill/>
                <a:miter lim="800000"/>
                <a:headEnd/>
                <a:tailEnd/>
              </a:ln>
              <a:effectLst/>
            </p:spPr>
            <p:txBody>
              <a:bodyPr>
                <a:spAutoFit/>
              </a:bodyPr>
              <a:lstStyle/>
              <a:p>
                <a:pPr algn="l"/>
                <a:r>
                  <a:rPr lang="en-US" altLang="ja-JP" sz="3200">
                    <a:solidFill>
                      <a:srgbClr val="FF3399"/>
                    </a:solidFill>
                    <a:ea typeface="ＭＳ Ｐゴシック" pitchFamily="34" charset="-128"/>
                  </a:rPr>
                  <a:t>right</a:t>
                </a:r>
              </a:p>
            </p:txBody>
          </p:sp>
        </p:grpSp>
      </p:grpSp>
      <p:sp>
        <p:nvSpPr>
          <p:cNvPr id="1348629" name="Text Box 21"/>
          <p:cNvSpPr txBox="1">
            <a:spLocks noChangeArrowheads="1"/>
          </p:cNvSpPr>
          <p:nvPr/>
        </p:nvSpPr>
        <p:spPr bwMode="auto">
          <a:xfrm>
            <a:off x="990600" y="1295400"/>
            <a:ext cx="2894013" cy="457200"/>
          </a:xfrm>
          <a:prstGeom prst="rect">
            <a:avLst/>
          </a:prstGeom>
          <a:noFill/>
          <a:ln w="9525">
            <a:noFill/>
            <a:miter lim="800000"/>
            <a:headEnd/>
            <a:tailEnd/>
          </a:ln>
          <a:effectLst/>
        </p:spPr>
        <p:txBody>
          <a:bodyPr wrap="none">
            <a:spAutoFit/>
          </a:bodyPr>
          <a:lstStyle/>
          <a:p>
            <a:r>
              <a:rPr lang="en-US"/>
              <a:t>Argonne </a:t>
            </a:r>
            <a:r>
              <a:rPr lang="en-US" altLang="ja-JP">
                <a:ea typeface="ＭＳ Ｐゴシック" pitchFamily="34" charset="-128"/>
                <a:sym typeface="Symbol" pitchFamily="18" charset="2"/>
              </a:rPr>
              <a:t></a:t>
            </a:r>
            <a:r>
              <a:rPr lang="en-US" altLang="ja-JP">
                <a:ea typeface="ＭＳ Ｐゴシック" pitchFamily="34" charset="-128"/>
              </a:rPr>
              <a:t>s=4.9 GeV</a:t>
            </a:r>
            <a:r>
              <a:rPr lang="en-US"/>
              <a:t> </a:t>
            </a:r>
          </a:p>
        </p:txBody>
      </p:sp>
      <p:graphicFrame>
        <p:nvGraphicFramePr>
          <p:cNvPr id="1348630" name="Object 22"/>
          <p:cNvGraphicFramePr>
            <a:graphicFrameLocks noGrp="1" noChangeAspect="1"/>
          </p:cNvGraphicFramePr>
          <p:nvPr>
            <p:ph sz="half" idx="2"/>
          </p:nvPr>
        </p:nvGraphicFramePr>
        <p:xfrm>
          <a:off x="5638800" y="5867400"/>
          <a:ext cx="1828800" cy="498475"/>
        </p:xfrm>
        <a:graphic>
          <a:graphicData uri="http://schemas.openxmlformats.org/presentationml/2006/ole">
            <mc:AlternateContent xmlns:mc="http://schemas.openxmlformats.org/markup-compatibility/2006">
              <mc:Choice xmlns:v="urn:schemas-microsoft-com:vml" Requires="v">
                <p:oleObj spid="_x0000_s1349342" name="Equation" r:id="rId7" imgW="977760" imgH="266400" progId="Equation.3">
                  <p:embed/>
                </p:oleObj>
              </mc:Choice>
              <mc:Fallback>
                <p:oleObj name="Equation" r:id="rId7" imgW="977760" imgH="266400" progId="Equation.3">
                  <p:embed/>
                  <p:pic>
                    <p:nvPicPr>
                      <p:cNvPr id="0"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8800" y="5867400"/>
                        <a:ext cx="1828800" cy="498475"/>
                      </a:xfrm>
                      <a:prstGeom prst="rect">
                        <a:avLst/>
                      </a:prstGeom>
                      <a:solidFill>
                        <a:schemeClr val="bg1"/>
                      </a:solidFill>
                    </p:spPr>
                  </p:pic>
                </p:oleObj>
              </mc:Fallback>
            </mc:AlternateContent>
          </a:graphicData>
        </a:graphic>
      </p:graphicFrame>
      <p:sp>
        <p:nvSpPr>
          <p:cNvPr id="1348632" name="Text Box 24"/>
          <p:cNvSpPr txBox="1">
            <a:spLocks noChangeArrowheads="1"/>
          </p:cNvSpPr>
          <p:nvPr/>
        </p:nvSpPr>
        <p:spPr bwMode="auto">
          <a:xfrm>
            <a:off x="4572000" y="1295400"/>
            <a:ext cx="4378325" cy="1938992"/>
          </a:xfrm>
          <a:prstGeom prst="rect">
            <a:avLst/>
          </a:prstGeom>
          <a:noFill/>
          <a:ln w="9525">
            <a:noFill/>
            <a:miter lim="800000"/>
            <a:headEnd/>
            <a:tailEnd/>
          </a:ln>
          <a:effectLst/>
        </p:spPr>
        <p:txBody>
          <a:bodyPr>
            <a:spAutoFit/>
          </a:bodyPr>
          <a:lstStyle/>
          <a:p>
            <a:r>
              <a:rPr lang="en-US" dirty="0"/>
              <a:t>Charged pions produced preferentially on one or the other side with respect to the transversely polarized beam </a:t>
            </a:r>
            <a:r>
              <a:rPr lang="en-US" dirty="0" smtClean="0"/>
              <a:t>direction</a:t>
            </a:r>
            <a:endParaRPr lang="en-US" dirty="0"/>
          </a:p>
        </p:txBody>
      </p:sp>
      <p:sp>
        <p:nvSpPr>
          <p:cNvPr id="26" name="Slide Number Placeholder 25"/>
          <p:cNvSpPr>
            <a:spLocks noGrp="1"/>
          </p:cNvSpPr>
          <p:nvPr>
            <p:ph type="sldNum" sz="quarter" idx="12"/>
          </p:nvPr>
        </p:nvSpPr>
        <p:spPr/>
        <p:txBody>
          <a:bodyPr/>
          <a:lstStyle/>
          <a:p>
            <a:fld id="{DBCAA7B0-FB55-442B-B730-0F02697EC4DB}" type="slidenum">
              <a:rPr lang="en-US" smtClean="0"/>
              <a:pPr/>
              <a:t>24</a:t>
            </a:fld>
            <a:endParaRPr lang="en-US"/>
          </a:p>
        </p:txBody>
      </p:sp>
      <p:sp>
        <p:nvSpPr>
          <p:cNvPr id="1348628" name="Text Box 20"/>
          <p:cNvSpPr txBox="1">
            <a:spLocks noChangeArrowheads="1"/>
          </p:cNvSpPr>
          <p:nvPr/>
        </p:nvSpPr>
        <p:spPr bwMode="auto">
          <a:xfrm>
            <a:off x="3124200" y="4667071"/>
            <a:ext cx="5919788" cy="1200329"/>
          </a:xfrm>
          <a:prstGeom prst="rect">
            <a:avLst/>
          </a:prstGeom>
          <a:solidFill>
            <a:srgbClr val="00FFFF"/>
          </a:solidFill>
          <a:ln w="9525">
            <a:solidFill>
              <a:schemeClr val="tx1"/>
            </a:solidFill>
            <a:miter lim="800000"/>
            <a:headEnd/>
            <a:tailEnd/>
          </a:ln>
          <a:effectLst/>
        </p:spPr>
        <p:txBody>
          <a:bodyPr>
            <a:spAutoFit/>
          </a:bodyPr>
          <a:lstStyle/>
          <a:p>
            <a:r>
              <a:rPr lang="en-US" dirty="0" smtClean="0">
                <a:solidFill>
                  <a:schemeClr val="tx1"/>
                </a:solidFill>
              </a:rPr>
              <a:t>Had </a:t>
            </a:r>
            <a:r>
              <a:rPr lang="en-US" dirty="0">
                <a:solidFill>
                  <a:schemeClr val="tx1"/>
                </a:solidFill>
              </a:rPr>
              <a:t>to wait more than a decade for the birth of a new subfield in order to explore the possibilities . .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48628"/>
                                        </p:tgtEl>
                                        <p:attrNameLst>
                                          <p:attrName>style.visibility</p:attrName>
                                        </p:attrNameLst>
                                      </p:cBhvr>
                                      <p:to>
                                        <p:strVal val="visible"/>
                                      </p:to>
                                    </p:set>
                                    <p:anim calcmode="lin" valueType="num">
                                      <p:cBhvr additive="base">
                                        <p:cTn id="7" dur="500" fill="hold"/>
                                        <p:tgtEl>
                                          <p:spTgt spid="1348628"/>
                                        </p:tgtEl>
                                        <p:attrNameLst>
                                          <p:attrName>ppt_x</p:attrName>
                                        </p:attrNameLst>
                                      </p:cBhvr>
                                      <p:tavLst>
                                        <p:tav tm="0">
                                          <p:val>
                                            <p:strVal val="#ppt_x"/>
                                          </p:val>
                                        </p:tav>
                                        <p:tav tm="100000">
                                          <p:val>
                                            <p:strVal val="#ppt_x"/>
                                          </p:val>
                                        </p:tav>
                                      </p:tavLst>
                                    </p:anim>
                                    <p:anim calcmode="lin" valueType="num">
                                      <p:cBhvr additive="base">
                                        <p:cTn id="8" dur="500" fill="hold"/>
                                        <p:tgtEl>
                                          <p:spTgt spid="13486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862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11"/>
          </p:nvPr>
        </p:nvSpPr>
        <p:spPr/>
        <p:txBody>
          <a:bodyPr/>
          <a:lstStyle/>
          <a:p>
            <a:r>
              <a:rPr lang="en-US" smtClean="0"/>
              <a:t>C. Aidala, Penn State, January 21, 2015</a:t>
            </a:r>
            <a:endParaRPr lang="en-US"/>
          </a:p>
        </p:txBody>
      </p:sp>
      <p:sp>
        <p:nvSpPr>
          <p:cNvPr id="1350658" name="Rectangle 2"/>
          <p:cNvSpPr>
            <a:spLocks noGrp="1" noChangeArrowheads="1"/>
          </p:cNvSpPr>
          <p:nvPr>
            <p:ph type="title"/>
          </p:nvPr>
        </p:nvSpPr>
        <p:spPr/>
        <p:txBody>
          <a:bodyPr/>
          <a:lstStyle/>
          <a:p>
            <a:r>
              <a:rPr lang="en-US" sz="3600" dirty="0" smtClean="0"/>
              <a:t>Transverse-momentum-dependent </a:t>
            </a:r>
            <a:r>
              <a:rPr lang="en-US" sz="3600" dirty="0"/>
              <a:t>d</a:t>
            </a:r>
            <a:r>
              <a:rPr lang="en-US" sz="3600" dirty="0" smtClean="0"/>
              <a:t>istributions </a:t>
            </a:r>
            <a:r>
              <a:rPr lang="en-US" sz="3600" dirty="0"/>
              <a:t>and </a:t>
            </a:r>
            <a:r>
              <a:rPr lang="en-US" sz="3600" dirty="0" smtClean="0"/>
              <a:t>single-spin </a:t>
            </a:r>
            <a:r>
              <a:rPr lang="en-US" sz="3600" dirty="0"/>
              <a:t>a</a:t>
            </a:r>
            <a:r>
              <a:rPr lang="en-US" sz="3600" dirty="0" smtClean="0"/>
              <a:t>symmetries</a:t>
            </a:r>
            <a:endParaRPr lang="en-US" sz="3600" dirty="0"/>
          </a:p>
        </p:txBody>
      </p:sp>
      <p:pic>
        <p:nvPicPr>
          <p:cNvPr id="1350659" name="Picture 3"/>
          <p:cNvPicPr>
            <a:picLocks noChangeAspect="1"/>
          </p:cNvPicPr>
          <p:nvPr/>
        </p:nvPicPr>
        <p:blipFill>
          <a:blip r:embed="rId4" cstate="print"/>
          <a:srcRect/>
          <a:stretch>
            <a:fillRect/>
          </a:stretch>
        </p:blipFill>
        <p:spPr bwMode="auto">
          <a:xfrm>
            <a:off x="152400" y="1143000"/>
            <a:ext cx="3713163" cy="5715000"/>
          </a:xfrm>
          <a:prstGeom prst="rect">
            <a:avLst/>
          </a:prstGeom>
          <a:noFill/>
          <a:ln w="25400">
            <a:noFill/>
            <a:miter lim="800000"/>
            <a:headEnd/>
            <a:tailEnd/>
          </a:ln>
          <a:effectLst/>
        </p:spPr>
      </p:pic>
      <p:sp>
        <p:nvSpPr>
          <p:cNvPr id="1350662" name="Rectangle 6"/>
          <p:cNvSpPr>
            <a:spLocks noChangeArrowheads="1"/>
          </p:cNvSpPr>
          <p:nvPr/>
        </p:nvSpPr>
        <p:spPr bwMode="auto">
          <a:xfrm>
            <a:off x="4619625" y="2514600"/>
            <a:ext cx="4079875" cy="457200"/>
          </a:xfrm>
          <a:prstGeom prst="rect">
            <a:avLst/>
          </a:prstGeom>
          <a:noFill/>
          <a:ln w="9525">
            <a:noFill/>
            <a:miter lim="800000"/>
            <a:headEnd/>
            <a:tailEnd/>
          </a:ln>
          <a:effectLst/>
        </p:spPr>
        <p:txBody>
          <a:bodyPr wrap="none">
            <a:spAutoFit/>
          </a:bodyPr>
          <a:lstStyle/>
          <a:p>
            <a:r>
              <a:rPr lang="en-US"/>
              <a:t>D.W. Sivers, PRD41, 83 (1990)</a:t>
            </a:r>
          </a:p>
        </p:txBody>
      </p:sp>
      <p:sp>
        <p:nvSpPr>
          <p:cNvPr id="1350663" name="Text Box 7"/>
          <p:cNvSpPr txBox="1">
            <a:spLocks noChangeArrowheads="1"/>
          </p:cNvSpPr>
          <p:nvPr/>
        </p:nvSpPr>
        <p:spPr bwMode="auto">
          <a:xfrm>
            <a:off x="3962400" y="1327150"/>
            <a:ext cx="5334000" cy="1187450"/>
          </a:xfrm>
          <a:prstGeom prst="rect">
            <a:avLst/>
          </a:prstGeom>
          <a:noFill/>
          <a:ln w="9525">
            <a:noFill/>
            <a:miter lim="800000"/>
            <a:headEnd/>
            <a:tailEnd/>
          </a:ln>
          <a:effectLst/>
        </p:spPr>
        <p:txBody>
          <a:bodyPr>
            <a:spAutoFit/>
          </a:bodyPr>
          <a:lstStyle/>
          <a:p>
            <a:r>
              <a:rPr lang="en-US" dirty="0"/>
              <a:t>1989: The “</a:t>
            </a:r>
            <a:r>
              <a:rPr lang="en-US" dirty="0" err="1"/>
              <a:t>Sivers</a:t>
            </a:r>
            <a:r>
              <a:rPr lang="en-US" dirty="0"/>
              <a:t> mechanism” is proposed in an attempt to understand the observed asymmetries.</a:t>
            </a:r>
          </a:p>
        </p:txBody>
      </p:sp>
      <p:sp>
        <p:nvSpPr>
          <p:cNvPr id="1350666" name="Text Box 10"/>
          <p:cNvSpPr txBox="1">
            <a:spLocks noChangeArrowheads="1"/>
          </p:cNvSpPr>
          <p:nvPr/>
        </p:nvSpPr>
        <p:spPr bwMode="auto">
          <a:xfrm>
            <a:off x="3886200" y="3200400"/>
            <a:ext cx="5257800" cy="1917700"/>
          </a:xfrm>
          <a:prstGeom prst="rect">
            <a:avLst/>
          </a:prstGeom>
          <a:noFill/>
          <a:ln w="9525">
            <a:noFill/>
            <a:miter lim="800000"/>
            <a:headEnd/>
            <a:tailEnd/>
          </a:ln>
          <a:effectLst/>
        </p:spPr>
        <p:txBody>
          <a:bodyPr>
            <a:spAutoFit/>
          </a:bodyPr>
          <a:lstStyle/>
          <a:p>
            <a:r>
              <a:rPr lang="en-US" dirty="0"/>
              <a:t>Departs from the traditional </a:t>
            </a:r>
            <a:r>
              <a:rPr lang="en-US" i="1" dirty="0"/>
              <a:t>collinear</a:t>
            </a:r>
            <a:r>
              <a:rPr lang="en-US" dirty="0"/>
              <a:t> factorization assumption in </a:t>
            </a:r>
            <a:r>
              <a:rPr lang="en-US" dirty="0" err="1"/>
              <a:t>pQCD</a:t>
            </a:r>
            <a:r>
              <a:rPr lang="en-US" dirty="0"/>
              <a:t> and proposes a correlation between the </a:t>
            </a:r>
            <a:r>
              <a:rPr lang="en-US" i="1" dirty="0"/>
              <a:t>intrinsic transverse motion</a:t>
            </a:r>
            <a:r>
              <a:rPr lang="en-US" dirty="0"/>
              <a:t> of the quarks and gluons and the proton’s spin</a:t>
            </a:r>
          </a:p>
        </p:txBody>
      </p:sp>
      <p:sp>
        <p:nvSpPr>
          <p:cNvPr id="11" name="Slide Number Placeholder 10"/>
          <p:cNvSpPr>
            <a:spLocks noGrp="1"/>
          </p:cNvSpPr>
          <p:nvPr>
            <p:ph type="sldNum" sz="quarter" idx="12"/>
          </p:nvPr>
        </p:nvSpPr>
        <p:spPr/>
        <p:txBody>
          <a:bodyPr/>
          <a:lstStyle/>
          <a:p>
            <a:fld id="{CC80A51C-0834-4D37-9F6C-E61A03BDE5A5}" type="slidenum">
              <a:rPr lang="en-US" smtClean="0"/>
              <a:pPr/>
              <a:t>25</a:t>
            </a:fld>
            <a:endParaRPr lang="en-US"/>
          </a:p>
        </p:txBody>
      </p:sp>
      <p:graphicFrame>
        <p:nvGraphicFramePr>
          <p:cNvPr id="12" name="Object 11"/>
          <p:cNvGraphicFramePr>
            <a:graphicFrameLocks noChangeAspect="1"/>
          </p:cNvGraphicFramePr>
          <p:nvPr/>
        </p:nvGraphicFramePr>
        <p:xfrm>
          <a:off x="4267200" y="5181600"/>
          <a:ext cx="1981200" cy="601437"/>
        </p:xfrm>
        <a:graphic>
          <a:graphicData uri="http://schemas.openxmlformats.org/presentationml/2006/ole">
            <mc:AlternateContent xmlns:mc="http://schemas.openxmlformats.org/markup-compatibility/2006">
              <mc:Choice xmlns:v="urn:schemas-microsoft-com:vml" Requires="v">
                <p:oleObj spid="_x0000_s1903974" name="Equation" r:id="rId5" imgW="711000" imgH="215640" progId="Equation.3">
                  <p:embed/>
                </p:oleObj>
              </mc:Choice>
              <mc:Fallback>
                <p:oleObj name="Equation" r:id="rId5" imgW="711000" imgH="215640" progId="Equation.3">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5181600"/>
                        <a:ext cx="1981200" cy="601437"/>
                      </a:xfrm>
                      <a:prstGeom prst="rect">
                        <a:avLst/>
                      </a:prstGeom>
                      <a:solidFill>
                        <a:schemeClr val="bg1"/>
                      </a:solidFill>
                      <a:ln w="9525">
                        <a:solidFill>
                          <a:schemeClr val="tx1"/>
                        </a:solidFill>
                        <a:miter lim="800000"/>
                        <a:headEnd/>
                        <a:tailEnd/>
                      </a:ln>
                    </p:spPr>
                  </p:pic>
                </p:oleObj>
              </mc:Fallback>
            </mc:AlternateContent>
          </a:graphicData>
        </a:graphic>
      </p:graphicFrame>
      <p:sp>
        <p:nvSpPr>
          <p:cNvPr id="13" name="TextBox 12"/>
          <p:cNvSpPr txBox="1"/>
          <p:nvPr/>
        </p:nvSpPr>
        <p:spPr>
          <a:xfrm>
            <a:off x="5112654" y="5744028"/>
            <a:ext cx="3471663" cy="677108"/>
          </a:xfrm>
          <a:prstGeom prst="rect">
            <a:avLst/>
          </a:prstGeom>
          <a:noFill/>
        </p:spPr>
        <p:txBody>
          <a:bodyPr wrap="square" rtlCol="0">
            <a:spAutoFit/>
          </a:bodyPr>
          <a:lstStyle/>
          <a:p>
            <a:r>
              <a:rPr lang="en-US" sz="1900" dirty="0" smtClean="0">
                <a:solidFill>
                  <a:schemeClr val="accent2">
                    <a:lumMod val="20000"/>
                    <a:lumOff val="80000"/>
                  </a:schemeClr>
                </a:solidFill>
              </a:rPr>
              <a:t>Spin and </a:t>
            </a:r>
            <a:r>
              <a:rPr lang="en-US" sz="1900" dirty="0" err="1" smtClean="0">
                <a:solidFill>
                  <a:schemeClr val="accent2">
                    <a:lumMod val="20000"/>
                    <a:lumOff val="80000"/>
                  </a:schemeClr>
                </a:solidFill>
              </a:rPr>
              <a:t>momenta</a:t>
            </a:r>
            <a:r>
              <a:rPr lang="en-US" sz="1900" dirty="0" smtClean="0">
                <a:solidFill>
                  <a:schemeClr val="accent2">
                    <a:lumMod val="20000"/>
                    <a:lumOff val="80000"/>
                  </a:schemeClr>
                </a:solidFill>
              </a:rPr>
              <a:t> can be of </a:t>
            </a:r>
            <a:r>
              <a:rPr lang="en-US" sz="1900" dirty="0" err="1" smtClean="0">
                <a:solidFill>
                  <a:schemeClr val="accent2">
                    <a:lumMod val="20000"/>
                    <a:lumOff val="80000"/>
                  </a:schemeClr>
                </a:solidFill>
              </a:rPr>
              <a:t>partons</a:t>
            </a:r>
            <a:r>
              <a:rPr lang="en-US" sz="1900" dirty="0" smtClean="0">
                <a:solidFill>
                  <a:schemeClr val="accent2">
                    <a:lumMod val="20000"/>
                    <a:lumOff val="80000"/>
                  </a:schemeClr>
                </a:solidFill>
              </a:rPr>
              <a:t> or hadrons</a:t>
            </a:r>
            <a:endParaRPr lang="en-US" sz="1900" dirty="0">
              <a:solidFill>
                <a:schemeClr val="accent2">
                  <a:lumMod val="20000"/>
                  <a:lumOff val="80000"/>
                </a:schemeClr>
              </a:solidFill>
            </a:endParaRPr>
          </a:p>
        </p:txBody>
      </p:sp>
      <p:sp>
        <p:nvSpPr>
          <p:cNvPr id="1350667" name="Text Box 11"/>
          <p:cNvSpPr txBox="1">
            <a:spLocks noChangeArrowheads="1"/>
          </p:cNvSpPr>
          <p:nvPr/>
        </p:nvSpPr>
        <p:spPr bwMode="auto">
          <a:xfrm>
            <a:off x="1676400" y="2590800"/>
            <a:ext cx="7221538" cy="1384995"/>
          </a:xfrm>
          <a:prstGeom prst="rect">
            <a:avLst/>
          </a:prstGeom>
          <a:solidFill>
            <a:srgbClr val="00FFFF"/>
          </a:solidFill>
          <a:ln w="9525">
            <a:solidFill>
              <a:schemeClr val="tx1"/>
            </a:solidFill>
            <a:miter lim="800000"/>
            <a:headEnd/>
            <a:tailEnd/>
          </a:ln>
          <a:effectLst/>
        </p:spPr>
        <p:txBody>
          <a:bodyPr>
            <a:spAutoFit/>
          </a:bodyPr>
          <a:lstStyle/>
          <a:p>
            <a:r>
              <a:rPr lang="en-US" sz="2800" i="1" dirty="0">
                <a:solidFill>
                  <a:schemeClr val="tx1"/>
                </a:solidFill>
              </a:rPr>
              <a:t>The Sivers distribution:  the </a:t>
            </a:r>
            <a:r>
              <a:rPr lang="en-US" sz="2800" i="1" dirty="0" smtClean="0">
                <a:solidFill>
                  <a:schemeClr val="tx1"/>
                </a:solidFill>
              </a:rPr>
              <a:t>first </a:t>
            </a:r>
            <a:r>
              <a:rPr lang="en-US" sz="2800" i="1" dirty="0">
                <a:solidFill>
                  <a:schemeClr val="tx1"/>
                </a:solidFill>
              </a:rPr>
              <a:t>transverse-momentum-dependent distribution (</a:t>
            </a:r>
            <a:r>
              <a:rPr lang="en-US" sz="2800" i="1" dirty="0" smtClean="0">
                <a:solidFill>
                  <a:schemeClr val="tx1"/>
                </a:solidFill>
              </a:rPr>
              <a:t>TMD</a:t>
            </a:r>
            <a:r>
              <a:rPr lang="en-US" sz="2800" i="1" dirty="0">
                <a:solidFill>
                  <a:schemeClr val="tx1"/>
                </a:solidFill>
              </a:rPr>
              <a:t> </a:t>
            </a:r>
            <a:r>
              <a:rPr lang="en-US" sz="2800" i="1" dirty="0" smtClean="0">
                <a:solidFill>
                  <a:schemeClr val="tx1"/>
                </a:solidFill>
              </a:rPr>
              <a:t>pdf) describing a spin-momentum correlation</a:t>
            </a:r>
          </a:p>
        </p:txBody>
      </p:sp>
      <p:sp>
        <p:nvSpPr>
          <p:cNvPr id="10" name="Text Box 11"/>
          <p:cNvSpPr txBox="1">
            <a:spLocks noChangeArrowheads="1"/>
          </p:cNvSpPr>
          <p:nvPr/>
        </p:nvSpPr>
        <p:spPr bwMode="auto">
          <a:xfrm>
            <a:off x="1676400" y="4225925"/>
            <a:ext cx="7221538" cy="954107"/>
          </a:xfrm>
          <a:prstGeom prst="rect">
            <a:avLst/>
          </a:prstGeom>
          <a:solidFill>
            <a:srgbClr val="00FFFF"/>
          </a:solidFill>
          <a:ln w="9525">
            <a:solidFill>
              <a:schemeClr val="tx1"/>
            </a:solidFill>
            <a:miter lim="800000"/>
            <a:headEnd/>
            <a:tailEnd/>
          </a:ln>
          <a:effectLst/>
        </p:spPr>
        <p:txBody>
          <a:bodyPr>
            <a:spAutoFit/>
          </a:bodyPr>
          <a:lstStyle/>
          <a:p>
            <a:r>
              <a:rPr lang="en-US" sz="2800" i="1" dirty="0" smtClean="0">
                <a:solidFill>
                  <a:schemeClr val="tx1"/>
                </a:solidFill>
              </a:rPr>
              <a:t>New frontier!  Parton </a:t>
            </a:r>
            <a:r>
              <a:rPr lang="en-US" sz="2800" b="1" i="1" dirty="0" smtClean="0">
                <a:solidFill>
                  <a:schemeClr val="tx1"/>
                </a:solidFill>
              </a:rPr>
              <a:t>dynamics</a:t>
            </a:r>
            <a:r>
              <a:rPr lang="en-US" sz="2800" i="1" dirty="0" smtClean="0">
                <a:solidFill>
                  <a:schemeClr val="tx1"/>
                </a:solidFill>
              </a:rPr>
              <a:t> inside hadrons, and in the </a:t>
            </a:r>
            <a:r>
              <a:rPr lang="en-US" sz="2800" i="1" dirty="0" err="1" smtClean="0">
                <a:solidFill>
                  <a:schemeClr val="tx1"/>
                </a:solidFill>
              </a:rPr>
              <a:t>hadronization</a:t>
            </a:r>
            <a:r>
              <a:rPr lang="en-US" sz="2800" i="1" dirty="0" smtClean="0">
                <a:solidFill>
                  <a:schemeClr val="tx1"/>
                </a:solidFill>
              </a:rPr>
              <a:t> process</a:t>
            </a:r>
            <a:endParaRPr lang="en-US" sz="2800" i="1"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50667"/>
                                        </p:tgtEl>
                                        <p:attrNameLst>
                                          <p:attrName>style.visibility</p:attrName>
                                        </p:attrNameLst>
                                      </p:cBhvr>
                                      <p:to>
                                        <p:strVal val="visible"/>
                                      </p:to>
                                    </p:set>
                                    <p:anim calcmode="lin" valueType="num">
                                      <p:cBhvr additive="base">
                                        <p:cTn id="7" dur="500" fill="hold"/>
                                        <p:tgtEl>
                                          <p:spTgt spid="1350667"/>
                                        </p:tgtEl>
                                        <p:attrNameLst>
                                          <p:attrName>ppt_x</p:attrName>
                                        </p:attrNameLst>
                                      </p:cBhvr>
                                      <p:tavLst>
                                        <p:tav tm="0">
                                          <p:val>
                                            <p:strVal val="#ppt_x"/>
                                          </p:val>
                                        </p:tav>
                                        <p:tav tm="100000">
                                          <p:val>
                                            <p:strVal val="#ppt_x"/>
                                          </p:val>
                                        </p:tav>
                                      </p:tavLst>
                                    </p:anim>
                                    <p:anim calcmode="lin" valueType="num">
                                      <p:cBhvr additive="base">
                                        <p:cTn id="8" dur="500" fill="hold"/>
                                        <p:tgtEl>
                                          <p:spTgt spid="135066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0667"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ooter Placeholder 3"/>
          <p:cNvSpPr>
            <a:spLocks noGrp="1"/>
          </p:cNvSpPr>
          <p:nvPr>
            <p:ph type="ftr" sz="quarter" idx="11"/>
          </p:nvPr>
        </p:nvSpPr>
        <p:spPr/>
        <p:txBody>
          <a:bodyPr/>
          <a:lstStyle/>
          <a:p>
            <a:r>
              <a:rPr lang="en-US" smtClean="0"/>
              <a:t>C. Aidala, Penn State, January 21, 2015</a:t>
            </a:r>
            <a:endParaRPr lang="en-US"/>
          </a:p>
        </p:txBody>
      </p:sp>
      <p:sp>
        <p:nvSpPr>
          <p:cNvPr id="1364994" name="Rectangle 2"/>
          <p:cNvSpPr>
            <a:spLocks noChangeArrowheads="1"/>
          </p:cNvSpPr>
          <p:nvPr/>
        </p:nvSpPr>
        <p:spPr bwMode="auto">
          <a:xfrm>
            <a:off x="381000" y="1260475"/>
            <a:ext cx="8458200" cy="49530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364995" name="Rectangle 3"/>
          <p:cNvSpPr>
            <a:spLocks noGrp="1" noChangeArrowheads="1"/>
          </p:cNvSpPr>
          <p:nvPr>
            <p:ph type="title"/>
          </p:nvPr>
        </p:nvSpPr>
        <p:spPr/>
        <p:txBody>
          <a:bodyPr/>
          <a:lstStyle/>
          <a:p>
            <a:r>
              <a:rPr lang="en-US" altLang="zh-CN" dirty="0">
                <a:ea typeface="宋体" pitchFamily="116" charset="-122"/>
              </a:rPr>
              <a:t>Quark </a:t>
            </a:r>
            <a:r>
              <a:rPr lang="en-US" altLang="zh-CN" dirty="0" smtClean="0">
                <a:ea typeface="宋体" pitchFamily="116" charset="-122"/>
              </a:rPr>
              <a:t>distribution </a:t>
            </a:r>
            <a:r>
              <a:rPr lang="en-US" altLang="zh-CN" dirty="0">
                <a:ea typeface="宋体" pitchFamily="116" charset="-122"/>
              </a:rPr>
              <a:t>f</a:t>
            </a:r>
            <a:r>
              <a:rPr lang="en-US" altLang="zh-CN" dirty="0" smtClean="0">
                <a:ea typeface="宋体" pitchFamily="116" charset="-122"/>
              </a:rPr>
              <a:t>unctions</a:t>
            </a:r>
            <a:endParaRPr lang="en-US" altLang="zh-CN" dirty="0">
              <a:ea typeface="宋体" pitchFamily="116" charset="-122"/>
            </a:endParaRPr>
          </a:p>
        </p:txBody>
      </p:sp>
      <p:pic>
        <p:nvPicPr>
          <p:cNvPr id="1364996" name="Picture 4" descr="distrib"/>
          <p:cNvPicPr>
            <a:picLocks noChangeAspect="1" noChangeArrowheads="1"/>
          </p:cNvPicPr>
          <p:nvPr/>
        </p:nvPicPr>
        <p:blipFill>
          <a:blip r:embed="rId4" cstate="print"/>
          <a:srcRect/>
          <a:stretch>
            <a:fillRect/>
          </a:stretch>
        </p:blipFill>
        <p:spPr bwMode="auto">
          <a:xfrm>
            <a:off x="2895600" y="1641475"/>
            <a:ext cx="5181600" cy="4224338"/>
          </a:xfrm>
          <a:prstGeom prst="rect">
            <a:avLst/>
          </a:prstGeom>
          <a:noFill/>
          <a:ln w="9525">
            <a:noFill/>
            <a:miter lim="800000"/>
            <a:headEnd/>
            <a:tailEnd/>
          </a:ln>
        </p:spPr>
      </p:pic>
      <p:graphicFrame>
        <p:nvGraphicFramePr>
          <p:cNvPr id="1364997" name="Object 5"/>
          <p:cNvGraphicFramePr>
            <a:graphicFrameLocks noChangeAspect="1"/>
          </p:cNvGraphicFramePr>
          <p:nvPr/>
        </p:nvGraphicFramePr>
        <p:xfrm>
          <a:off x="3657600" y="3829050"/>
          <a:ext cx="2203450" cy="1471613"/>
        </p:xfrm>
        <a:graphic>
          <a:graphicData uri="http://schemas.openxmlformats.org/presentationml/2006/ole">
            <mc:AlternateContent xmlns:mc="http://schemas.openxmlformats.org/markup-compatibility/2006">
              <mc:Choice xmlns:v="urn:schemas-microsoft-com:vml" Requires="v">
                <p:oleObj spid="_x0000_s2034077" name="Document" r:id="rId6" imgW="6088943" imgH="4066896" progId="Word.Document.8">
                  <p:embed/>
                </p:oleObj>
              </mc:Choice>
              <mc:Fallback>
                <p:oleObj name="Document" r:id="rId6" imgW="6088943" imgH="4066896" progId="Word.Document.8">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3829050"/>
                        <a:ext cx="2203450" cy="1471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4998" name="Text Box 6"/>
          <p:cNvSpPr txBox="1">
            <a:spLocks noChangeArrowheads="1"/>
          </p:cNvSpPr>
          <p:nvPr/>
        </p:nvSpPr>
        <p:spPr bwMode="auto">
          <a:xfrm>
            <a:off x="4953000" y="3241675"/>
            <a:ext cx="1143000" cy="396875"/>
          </a:xfrm>
          <a:prstGeom prst="rect">
            <a:avLst/>
          </a:prstGeom>
          <a:noFill/>
          <a:ln w="9525" algn="ctr">
            <a:noFill/>
            <a:miter lim="800000"/>
            <a:headEnd/>
            <a:tailEnd/>
          </a:ln>
          <a:effectLst/>
        </p:spPr>
        <p:txBody>
          <a:bodyPr>
            <a:spAutoFit/>
          </a:bodyPr>
          <a:lstStyle/>
          <a:p>
            <a:pPr eaLnBrk="1" hangingPunct="1">
              <a:spcBef>
                <a:spcPct val="50000"/>
              </a:spcBef>
            </a:pPr>
            <a:endParaRPr lang="zh-CN" altLang="en-US" sz="2000">
              <a:solidFill>
                <a:schemeClr val="accent2"/>
              </a:solidFill>
              <a:latin typeface="Arial" charset="0"/>
              <a:ea typeface="宋体" pitchFamily="116" charset="-122"/>
            </a:endParaRPr>
          </a:p>
        </p:txBody>
      </p:sp>
      <p:sp>
        <p:nvSpPr>
          <p:cNvPr id="1364999" name="Rectangle 7"/>
          <p:cNvSpPr>
            <a:spLocks noChangeArrowheads="1"/>
          </p:cNvSpPr>
          <p:nvPr/>
        </p:nvSpPr>
        <p:spPr bwMode="auto">
          <a:xfrm>
            <a:off x="0" y="0"/>
            <a:ext cx="9144000" cy="0"/>
          </a:xfrm>
          <a:prstGeom prst="rect">
            <a:avLst/>
          </a:prstGeom>
          <a:noFill/>
          <a:ln w="9525" algn="ctr">
            <a:noFill/>
            <a:miter lim="800000"/>
            <a:headEnd/>
            <a:tailEnd/>
          </a:ln>
          <a:effectLst/>
        </p:spPr>
        <p:txBody>
          <a:bodyPr wrap="none" anchor="ctr">
            <a:spAutoFit/>
          </a:bodyPr>
          <a:lstStyle/>
          <a:p>
            <a:endParaRPr lang="en-US"/>
          </a:p>
        </p:txBody>
      </p:sp>
      <p:sp>
        <p:nvSpPr>
          <p:cNvPr id="1365000" name="Rectangle 8"/>
          <p:cNvSpPr>
            <a:spLocks noChangeArrowheads="1"/>
          </p:cNvSpPr>
          <p:nvPr/>
        </p:nvSpPr>
        <p:spPr bwMode="auto">
          <a:xfrm>
            <a:off x="4460875" y="457200"/>
            <a:ext cx="222250" cy="274638"/>
          </a:xfrm>
          <a:prstGeom prst="rect">
            <a:avLst/>
          </a:prstGeom>
          <a:noFill/>
          <a:ln w="9525" algn="ctr">
            <a:noFill/>
            <a:miter lim="800000"/>
            <a:headEnd/>
            <a:tailEnd/>
          </a:ln>
          <a:effectLst/>
        </p:spPr>
        <p:txBody>
          <a:bodyPr wrap="none" anchor="ctr">
            <a:spAutoFit/>
          </a:bodyPr>
          <a:lstStyle/>
          <a:p>
            <a:pPr algn="l"/>
            <a:r>
              <a:rPr lang="zh-CN" altLang="en-US" sz="1200">
                <a:solidFill>
                  <a:schemeClr val="tx1"/>
                </a:solidFill>
                <a:ea typeface="宋体" pitchFamily="116" charset="-122"/>
              </a:rPr>
              <a:t> </a:t>
            </a:r>
            <a:endParaRPr lang="zh-CN" altLang="en-US">
              <a:solidFill>
                <a:schemeClr val="tx1"/>
              </a:solidFill>
              <a:ea typeface="宋体" pitchFamily="116" charset="-122"/>
            </a:endParaRPr>
          </a:p>
        </p:txBody>
      </p:sp>
      <p:sp>
        <p:nvSpPr>
          <p:cNvPr id="1365002" name="Rectangle 10"/>
          <p:cNvSpPr>
            <a:spLocks noChangeArrowheads="1"/>
          </p:cNvSpPr>
          <p:nvPr/>
        </p:nvSpPr>
        <p:spPr bwMode="auto">
          <a:xfrm>
            <a:off x="228600" y="1143000"/>
            <a:ext cx="527050" cy="274638"/>
          </a:xfrm>
          <a:prstGeom prst="rect">
            <a:avLst/>
          </a:prstGeom>
          <a:noFill/>
          <a:ln w="9525" algn="ctr">
            <a:noFill/>
            <a:miter lim="800000"/>
            <a:headEnd/>
            <a:tailEnd/>
          </a:ln>
          <a:effectLst/>
        </p:spPr>
        <p:txBody>
          <a:bodyPr wrap="none" anchor="ctr">
            <a:spAutoFit/>
          </a:bodyPr>
          <a:lstStyle/>
          <a:p>
            <a:pPr algn="l"/>
            <a:r>
              <a:rPr lang="zh-CN" altLang="en-US" sz="1200">
                <a:solidFill>
                  <a:schemeClr val="tx1"/>
                </a:solidFill>
                <a:ea typeface="宋体" pitchFamily="116" charset="-122"/>
              </a:rPr>
              <a:t>         </a:t>
            </a:r>
            <a:endParaRPr lang="zh-CN" altLang="en-US">
              <a:solidFill>
                <a:schemeClr val="tx1"/>
              </a:solidFill>
              <a:ea typeface="宋体" pitchFamily="116" charset="-122"/>
            </a:endParaRPr>
          </a:p>
        </p:txBody>
      </p:sp>
      <p:graphicFrame>
        <p:nvGraphicFramePr>
          <p:cNvPr id="1365003" name="Object 11"/>
          <p:cNvGraphicFramePr>
            <a:graphicFrameLocks noChangeAspect="1"/>
          </p:cNvGraphicFramePr>
          <p:nvPr/>
        </p:nvGraphicFramePr>
        <p:xfrm>
          <a:off x="228600" y="1417638"/>
          <a:ext cx="114300" cy="219075"/>
        </p:xfrm>
        <a:graphic>
          <a:graphicData uri="http://schemas.openxmlformats.org/presentationml/2006/ole">
            <mc:AlternateContent xmlns:mc="http://schemas.openxmlformats.org/markup-compatibility/2006">
              <mc:Choice xmlns:v="urn:schemas-microsoft-com:vml" Requires="v">
                <p:oleObj spid="_x0000_s2034078" name="Equation" r:id="rId8" imgW="114120" imgH="215640" progId="Equation.3">
                  <p:embed/>
                </p:oleObj>
              </mc:Choice>
              <mc:Fallback>
                <p:oleObj name="Equation" r:id="rId8" imgW="114120" imgH="215640" progId="Equation.3">
                  <p:embed/>
                  <p:pic>
                    <p:nvPicPr>
                      <p:cNvPr id="0"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1417638"/>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5004" name="Rectangle 12"/>
          <p:cNvSpPr>
            <a:spLocks noChangeArrowheads="1"/>
          </p:cNvSpPr>
          <p:nvPr/>
        </p:nvSpPr>
        <p:spPr bwMode="auto">
          <a:xfrm>
            <a:off x="0" y="1981200"/>
            <a:ext cx="9144000" cy="0"/>
          </a:xfrm>
          <a:prstGeom prst="rect">
            <a:avLst/>
          </a:prstGeom>
          <a:noFill/>
          <a:ln w="9525" algn="ctr">
            <a:noFill/>
            <a:miter lim="800000"/>
            <a:headEnd/>
            <a:tailEnd/>
          </a:ln>
          <a:effectLst/>
        </p:spPr>
        <p:txBody>
          <a:bodyPr wrap="none" anchor="ctr">
            <a:spAutoFit/>
          </a:bodyPr>
          <a:lstStyle/>
          <a:p>
            <a:endParaRPr lang="en-US"/>
          </a:p>
        </p:txBody>
      </p:sp>
      <p:sp>
        <p:nvSpPr>
          <p:cNvPr id="1365005" name="Rectangle 13"/>
          <p:cNvSpPr>
            <a:spLocks noChangeArrowheads="1"/>
          </p:cNvSpPr>
          <p:nvPr/>
        </p:nvSpPr>
        <p:spPr bwMode="auto">
          <a:xfrm>
            <a:off x="0" y="3276600"/>
            <a:ext cx="9144000" cy="0"/>
          </a:xfrm>
          <a:prstGeom prst="rect">
            <a:avLst/>
          </a:prstGeom>
          <a:noFill/>
          <a:ln w="9525" algn="ctr">
            <a:noFill/>
            <a:miter lim="800000"/>
            <a:headEnd/>
            <a:tailEnd/>
          </a:ln>
          <a:effectLst/>
        </p:spPr>
        <p:txBody>
          <a:bodyPr wrap="none" anchor="ctr">
            <a:spAutoFit/>
          </a:bodyPr>
          <a:lstStyle/>
          <a:p>
            <a:endParaRPr lang="en-US"/>
          </a:p>
        </p:txBody>
      </p:sp>
      <p:graphicFrame>
        <p:nvGraphicFramePr>
          <p:cNvPr id="1365006" name="Object 14"/>
          <p:cNvGraphicFramePr>
            <a:graphicFrameLocks noChangeAspect="1"/>
          </p:cNvGraphicFramePr>
          <p:nvPr/>
        </p:nvGraphicFramePr>
        <p:xfrm>
          <a:off x="228600" y="3027363"/>
          <a:ext cx="114300" cy="219075"/>
        </p:xfrm>
        <a:graphic>
          <a:graphicData uri="http://schemas.openxmlformats.org/presentationml/2006/ole">
            <mc:AlternateContent xmlns:mc="http://schemas.openxmlformats.org/markup-compatibility/2006">
              <mc:Choice xmlns:v="urn:schemas-microsoft-com:vml" Requires="v">
                <p:oleObj spid="_x0000_s2034079" name="Equation" r:id="rId10" imgW="114120" imgH="215640" progId="Equation.3">
                  <p:embed/>
                </p:oleObj>
              </mc:Choice>
              <mc:Fallback>
                <p:oleObj name="Equation" r:id="rId10" imgW="114120" imgH="215640" progId="Equation.3">
                  <p:embed/>
                  <p:pic>
                    <p:nvPicPr>
                      <p:cNvPr id="0"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3027363"/>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5007" name="Rectangle 15"/>
          <p:cNvSpPr>
            <a:spLocks noChangeArrowheads="1"/>
          </p:cNvSpPr>
          <p:nvPr/>
        </p:nvSpPr>
        <p:spPr bwMode="auto">
          <a:xfrm>
            <a:off x="0" y="3586163"/>
            <a:ext cx="9144000" cy="0"/>
          </a:xfrm>
          <a:prstGeom prst="rect">
            <a:avLst/>
          </a:prstGeom>
          <a:noFill/>
          <a:ln w="9525" algn="ctr">
            <a:noFill/>
            <a:miter lim="800000"/>
            <a:headEnd/>
            <a:tailEnd/>
          </a:ln>
          <a:effectLst/>
        </p:spPr>
        <p:txBody>
          <a:bodyPr wrap="none" anchor="ctr">
            <a:spAutoFit/>
          </a:bodyPr>
          <a:lstStyle/>
          <a:p>
            <a:endParaRPr lang="en-US"/>
          </a:p>
        </p:txBody>
      </p:sp>
      <p:graphicFrame>
        <p:nvGraphicFramePr>
          <p:cNvPr id="1365008" name="Object 16"/>
          <p:cNvGraphicFramePr>
            <a:graphicFrameLocks noChangeAspect="1"/>
          </p:cNvGraphicFramePr>
          <p:nvPr/>
        </p:nvGraphicFramePr>
        <p:xfrm>
          <a:off x="228600" y="3246438"/>
          <a:ext cx="114300" cy="219075"/>
        </p:xfrm>
        <a:graphic>
          <a:graphicData uri="http://schemas.openxmlformats.org/presentationml/2006/ole">
            <mc:AlternateContent xmlns:mc="http://schemas.openxmlformats.org/markup-compatibility/2006">
              <mc:Choice xmlns:v="urn:schemas-microsoft-com:vml" Requires="v">
                <p:oleObj spid="_x0000_s2034080" name="Equation" r:id="rId11" imgW="114120" imgH="215640" progId="Equation.3">
                  <p:embed/>
                </p:oleObj>
              </mc:Choice>
              <mc:Fallback>
                <p:oleObj name="Equation" r:id="rId11" imgW="114120" imgH="215640" progId="Equation.3">
                  <p:embed/>
                  <p:pic>
                    <p:nvPicPr>
                      <p:cNvPr id="0" name="Picture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3246438"/>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5009" name="Rectangle 17"/>
          <p:cNvSpPr>
            <a:spLocks noChangeArrowheads="1"/>
          </p:cNvSpPr>
          <p:nvPr/>
        </p:nvSpPr>
        <p:spPr bwMode="auto">
          <a:xfrm>
            <a:off x="4537075" y="3465513"/>
            <a:ext cx="527050" cy="274637"/>
          </a:xfrm>
          <a:prstGeom prst="rect">
            <a:avLst/>
          </a:prstGeom>
          <a:noFill/>
          <a:ln w="9525" algn="ctr">
            <a:noFill/>
            <a:miter lim="800000"/>
            <a:headEnd/>
            <a:tailEnd/>
          </a:ln>
          <a:effectLst/>
        </p:spPr>
        <p:txBody>
          <a:bodyPr wrap="none" anchor="ctr">
            <a:spAutoFit/>
          </a:bodyPr>
          <a:lstStyle/>
          <a:p>
            <a:pPr algn="l"/>
            <a:r>
              <a:rPr lang="zh-CN" altLang="en-US" sz="1200">
                <a:solidFill>
                  <a:schemeClr val="tx1"/>
                </a:solidFill>
                <a:ea typeface="宋体" pitchFamily="116" charset="-122"/>
              </a:rPr>
              <a:t>         </a:t>
            </a:r>
            <a:endParaRPr lang="zh-CN" altLang="en-US">
              <a:solidFill>
                <a:schemeClr val="tx1"/>
              </a:solidFill>
              <a:ea typeface="宋体" pitchFamily="116" charset="-122"/>
            </a:endParaRPr>
          </a:p>
        </p:txBody>
      </p:sp>
      <p:sp>
        <p:nvSpPr>
          <p:cNvPr id="1365010" name="Rectangle 18"/>
          <p:cNvSpPr>
            <a:spLocks noChangeArrowheads="1"/>
          </p:cNvSpPr>
          <p:nvPr/>
        </p:nvSpPr>
        <p:spPr bwMode="auto">
          <a:xfrm>
            <a:off x="0" y="5908675"/>
            <a:ext cx="9144000" cy="0"/>
          </a:xfrm>
          <a:prstGeom prst="rect">
            <a:avLst/>
          </a:prstGeom>
          <a:noFill/>
          <a:ln w="9525" algn="ctr">
            <a:noFill/>
            <a:miter lim="800000"/>
            <a:headEnd/>
            <a:tailEnd/>
          </a:ln>
          <a:effectLst/>
        </p:spPr>
        <p:txBody>
          <a:bodyPr wrap="none" anchor="ctr">
            <a:spAutoFit/>
          </a:bodyPr>
          <a:lstStyle/>
          <a:p>
            <a:pPr algn="l"/>
            <a:endParaRPr lang="zh-CN" altLang="en-US">
              <a:solidFill>
                <a:schemeClr val="tx1"/>
              </a:solidFill>
              <a:ea typeface="宋体" pitchFamily="116" charset="-122"/>
            </a:endParaRPr>
          </a:p>
        </p:txBody>
      </p:sp>
      <p:sp>
        <p:nvSpPr>
          <p:cNvPr id="1365011" name="Rectangle 19"/>
          <p:cNvSpPr>
            <a:spLocks noChangeArrowheads="1"/>
          </p:cNvSpPr>
          <p:nvPr/>
        </p:nvSpPr>
        <p:spPr bwMode="auto">
          <a:xfrm>
            <a:off x="2667000" y="1565275"/>
            <a:ext cx="2667000" cy="1905000"/>
          </a:xfrm>
          <a:prstGeom prst="rect">
            <a:avLst/>
          </a:prstGeom>
          <a:noFill/>
          <a:ln w="9525" algn="ctr">
            <a:solidFill>
              <a:srgbClr val="0000FF"/>
            </a:solidFill>
            <a:miter lim="800000"/>
            <a:headEnd/>
            <a:tailEnd/>
          </a:ln>
          <a:effectLst/>
        </p:spPr>
        <p:txBody>
          <a:bodyPr anchor="ctr">
            <a:spAutoFit/>
          </a:bodyPr>
          <a:lstStyle/>
          <a:p>
            <a:endParaRPr lang="en-US"/>
          </a:p>
        </p:txBody>
      </p:sp>
      <p:sp>
        <p:nvSpPr>
          <p:cNvPr id="1365012" name="Rectangle 20"/>
          <p:cNvSpPr>
            <a:spLocks noChangeArrowheads="1"/>
          </p:cNvSpPr>
          <p:nvPr/>
        </p:nvSpPr>
        <p:spPr bwMode="auto">
          <a:xfrm>
            <a:off x="2667000" y="3546475"/>
            <a:ext cx="2667000" cy="1524000"/>
          </a:xfrm>
          <a:prstGeom prst="rect">
            <a:avLst/>
          </a:prstGeom>
          <a:noFill/>
          <a:ln w="9525" algn="ctr">
            <a:solidFill>
              <a:srgbClr val="FF0000"/>
            </a:solidFill>
            <a:miter lim="800000"/>
            <a:headEnd/>
            <a:tailEnd/>
          </a:ln>
          <a:effectLst/>
        </p:spPr>
        <p:txBody>
          <a:bodyPr anchor="ctr">
            <a:spAutoFit/>
          </a:bodyPr>
          <a:lstStyle/>
          <a:p>
            <a:endParaRPr lang="en-US"/>
          </a:p>
        </p:txBody>
      </p:sp>
      <p:sp>
        <p:nvSpPr>
          <p:cNvPr id="1365013" name="Text Box 21"/>
          <p:cNvSpPr txBox="1">
            <a:spLocks noChangeArrowheads="1"/>
          </p:cNvSpPr>
          <p:nvPr/>
        </p:nvSpPr>
        <p:spPr bwMode="auto">
          <a:xfrm>
            <a:off x="609600" y="1946275"/>
            <a:ext cx="2057400" cy="769441"/>
          </a:xfrm>
          <a:prstGeom prst="rect">
            <a:avLst/>
          </a:prstGeom>
          <a:noFill/>
          <a:ln w="9525" algn="ctr">
            <a:noFill/>
            <a:miter lim="800000"/>
            <a:headEnd/>
            <a:tailEnd/>
          </a:ln>
          <a:effectLst/>
        </p:spPr>
        <p:txBody>
          <a:bodyPr>
            <a:spAutoFit/>
          </a:bodyPr>
          <a:lstStyle/>
          <a:p>
            <a:pPr eaLnBrk="1" hangingPunct="1">
              <a:spcBef>
                <a:spcPct val="50000"/>
              </a:spcBef>
            </a:pPr>
            <a:r>
              <a:rPr lang="en-US" altLang="zh-CN" sz="2200" dirty="0">
                <a:solidFill>
                  <a:schemeClr val="accent2"/>
                </a:solidFill>
                <a:latin typeface="Arial" charset="0"/>
                <a:ea typeface="宋体" pitchFamily="116" charset="-122"/>
              </a:rPr>
              <a:t>No </a:t>
            </a:r>
            <a:r>
              <a:rPr lang="en-US" altLang="zh-CN" sz="2200" dirty="0" smtClean="0">
                <a:solidFill>
                  <a:schemeClr val="accent2"/>
                </a:solidFill>
                <a:latin typeface="Arial" charset="0"/>
                <a:ea typeface="宋体" pitchFamily="116" charset="-122"/>
              </a:rPr>
              <a:t>(explicit) </a:t>
            </a:r>
            <a:r>
              <a:rPr lang="en-US" altLang="zh-CN" sz="2200" dirty="0" err="1" smtClean="0">
                <a:solidFill>
                  <a:schemeClr val="accent2"/>
                </a:solidFill>
                <a:latin typeface="Arial" charset="0"/>
                <a:ea typeface="宋体" pitchFamily="116" charset="-122"/>
              </a:rPr>
              <a:t>k</a:t>
            </a:r>
            <a:r>
              <a:rPr lang="en-US" altLang="zh-CN" sz="2200" baseline="-25000" dirty="0" err="1" smtClean="0">
                <a:solidFill>
                  <a:schemeClr val="accent2"/>
                </a:solidFill>
                <a:latin typeface="Arial" charset="0"/>
                <a:ea typeface="宋体" pitchFamily="116" charset="-122"/>
              </a:rPr>
              <a:t>T</a:t>
            </a:r>
            <a:r>
              <a:rPr lang="en-US" altLang="zh-CN" sz="2200" dirty="0" smtClean="0">
                <a:solidFill>
                  <a:schemeClr val="accent2"/>
                </a:solidFill>
                <a:latin typeface="Arial" charset="0"/>
                <a:ea typeface="宋体" pitchFamily="116" charset="-122"/>
              </a:rPr>
              <a:t> </a:t>
            </a:r>
            <a:r>
              <a:rPr lang="en-US" altLang="zh-CN" sz="2200" dirty="0">
                <a:solidFill>
                  <a:schemeClr val="accent2"/>
                </a:solidFill>
                <a:latin typeface="Arial" charset="0"/>
                <a:ea typeface="宋体" pitchFamily="116" charset="-122"/>
              </a:rPr>
              <a:t>dependence</a:t>
            </a:r>
          </a:p>
        </p:txBody>
      </p:sp>
      <p:sp>
        <p:nvSpPr>
          <p:cNvPr id="1365014" name="Text Box 22"/>
          <p:cNvSpPr txBox="1">
            <a:spLocks noChangeArrowheads="1"/>
          </p:cNvSpPr>
          <p:nvPr/>
        </p:nvSpPr>
        <p:spPr bwMode="auto">
          <a:xfrm>
            <a:off x="228600" y="3927475"/>
            <a:ext cx="2514600" cy="822325"/>
          </a:xfrm>
          <a:prstGeom prst="rect">
            <a:avLst/>
          </a:prstGeom>
          <a:noFill/>
          <a:ln w="9525" algn="ctr">
            <a:noFill/>
            <a:miter lim="800000"/>
            <a:headEnd/>
            <a:tailEnd/>
          </a:ln>
          <a:effectLst/>
        </p:spPr>
        <p:txBody>
          <a:bodyPr>
            <a:spAutoFit/>
          </a:bodyPr>
          <a:lstStyle/>
          <a:p>
            <a:pPr eaLnBrk="1" hangingPunct="1">
              <a:spcBef>
                <a:spcPct val="50000"/>
              </a:spcBef>
            </a:pPr>
            <a:r>
              <a:rPr lang="en-US" altLang="zh-CN">
                <a:solidFill>
                  <a:srgbClr val="FF3300"/>
                </a:solidFill>
                <a:latin typeface="Arial" charset="0"/>
                <a:ea typeface="宋体" pitchFamily="116" charset="-122"/>
              </a:rPr>
              <a:t>k</a:t>
            </a:r>
            <a:r>
              <a:rPr lang="en-US" altLang="zh-CN" baseline="-25000">
                <a:solidFill>
                  <a:srgbClr val="FF3300"/>
                </a:solidFill>
                <a:latin typeface="Arial" charset="0"/>
                <a:ea typeface="宋体" pitchFamily="116" charset="-122"/>
              </a:rPr>
              <a:t>T</a:t>
            </a:r>
            <a:r>
              <a:rPr lang="en-US" altLang="zh-CN">
                <a:solidFill>
                  <a:srgbClr val="FF3300"/>
                </a:solidFill>
                <a:latin typeface="Arial" charset="0"/>
                <a:ea typeface="宋体" pitchFamily="116" charset="-122"/>
              </a:rPr>
              <a:t> - dependent, T-odd</a:t>
            </a:r>
          </a:p>
        </p:txBody>
      </p:sp>
      <p:sp>
        <p:nvSpPr>
          <p:cNvPr id="1365015" name="Rectangle 23"/>
          <p:cNvSpPr>
            <a:spLocks noChangeArrowheads="1"/>
          </p:cNvSpPr>
          <p:nvPr/>
        </p:nvSpPr>
        <p:spPr bwMode="auto">
          <a:xfrm>
            <a:off x="2667000" y="5146675"/>
            <a:ext cx="5867400" cy="838200"/>
          </a:xfrm>
          <a:prstGeom prst="rect">
            <a:avLst/>
          </a:prstGeom>
          <a:noFill/>
          <a:ln w="9525" algn="ctr">
            <a:solidFill>
              <a:schemeClr val="accent1"/>
            </a:solidFill>
            <a:miter lim="800000"/>
            <a:headEnd/>
            <a:tailEnd/>
          </a:ln>
          <a:effectLst/>
        </p:spPr>
        <p:txBody>
          <a:bodyPr wrap="none" anchor="ctr">
            <a:spAutoFit/>
          </a:bodyPr>
          <a:lstStyle/>
          <a:p>
            <a:endParaRPr lang="en-US"/>
          </a:p>
        </p:txBody>
      </p:sp>
      <p:sp>
        <p:nvSpPr>
          <p:cNvPr id="1365016" name="Rectangle 24"/>
          <p:cNvSpPr>
            <a:spLocks noChangeArrowheads="1"/>
          </p:cNvSpPr>
          <p:nvPr/>
        </p:nvSpPr>
        <p:spPr bwMode="auto">
          <a:xfrm>
            <a:off x="5791200" y="1793875"/>
            <a:ext cx="2438400" cy="1066800"/>
          </a:xfrm>
          <a:prstGeom prst="rect">
            <a:avLst/>
          </a:prstGeom>
          <a:noFill/>
          <a:ln w="9525" algn="ctr">
            <a:solidFill>
              <a:schemeClr val="accent1"/>
            </a:solidFill>
            <a:miter lim="800000"/>
            <a:headEnd/>
            <a:tailEnd/>
          </a:ln>
          <a:effectLst/>
        </p:spPr>
        <p:txBody>
          <a:bodyPr wrap="none" anchor="ctr">
            <a:spAutoFit/>
          </a:bodyPr>
          <a:lstStyle/>
          <a:p>
            <a:endParaRPr lang="en-US"/>
          </a:p>
        </p:txBody>
      </p:sp>
      <p:sp>
        <p:nvSpPr>
          <p:cNvPr id="1365017" name="Text Box 25"/>
          <p:cNvSpPr txBox="1">
            <a:spLocks noChangeArrowheads="1"/>
          </p:cNvSpPr>
          <p:nvPr/>
        </p:nvSpPr>
        <p:spPr bwMode="auto">
          <a:xfrm>
            <a:off x="5867400" y="3546475"/>
            <a:ext cx="2514600" cy="822325"/>
          </a:xfrm>
          <a:prstGeom prst="rect">
            <a:avLst/>
          </a:prstGeom>
          <a:noFill/>
          <a:ln w="9525" algn="ctr">
            <a:noFill/>
            <a:miter lim="800000"/>
            <a:headEnd/>
            <a:tailEnd/>
          </a:ln>
          <a:effectLst/>
        </p:spPr>
        <p:txBody>
          <a:bodyPr>
            <a:spAutoFit/>
          </a:bodyPr>
          <a:lstStyle/>
          <a:p>
            <a:pPr eaLnBrk="1" hangingPunct="1">
              <a:spcBef>
                <a:spcPct val="50000"/>
              </a:spcBef>
            </a:pPr>
            <a:r>
              <a:rPr lang="en-US" altLang="zh-CN">
                <a:solidFill>
                  <a:schemeClr val="accent1"/>
                </a:solidFill>
                <a:latin typeface="Arial" charset="0"/>
                <a:ea typeface="宋体" pitchFamily="116" charset="-122"/>
              </a:rPr>
              <a:t>k</a:t>
            </a:r>
            <a:r>
              <a:rPr lang="en-US" altLang="zh-CN" baseline="-25000">
                <a:solidFill>
                  <a:schemeClr val="accent1"/>
                </a:solidFill>
                <a:latin typeface="Arial" charset="0"/>
                <a:ea typeface="宋体" pitchFamily="116" charset="-122"/>
              </a:rPr>
              <a:t>T</a:t>
            </a:r>
            <a:r>
              <a:rPr lang="en-US" altLang="zh-CN">
                <a:solidFill>
                  <a:schemeClr val="accent1"/>
                </a:solidFill>
                <a:latin typeface="Arial" charset="0"/>
                <a:ea typeface="宋体" pitchFamily="116" charset="-122"/>
              </a:rPr>
              <a:t> - dependent, T-even</a:t>
            </a:r>
          </a:p>
        </p:txBody>
      </p:sp>
      <p:sp>
        <p:nvSpPr>
          <p:cNvPr id="1365018" name="Text Box 26"/>
          <p:cNvSpPr txBox="1">
            <a:spLocks noChangeArrowheads="1"/>
          </p:cNvSpPr>
          <p:nvPr/>
        </p:nvSpPr>
        <p:spPr bwMode="auto">
          <a:xfrm>
            <a:off x="5334000" y="2917825"/>
            <a:ext cx="1706563" cy="457200"/>
          </a:xfrm>
          <a:prstGeom prst="rect">
            <a:avLst/>
          </a:prstGeom>
          <a:noFill/>
          <a:ln w="9525">
            <a:noFill/>
            <a:miter lim="800000"/>
            <a:headEnd/>
            <a:tailEnd/>
          </a:ln>
          <a:effectLst/>
        </p:spPr>
        <p:txBody>
          <a:bodyPr wrap="none">
            <a:spAutoFit/>
          </a:bodyPr>
          <a:lstStyle/>
          <a:p>
            <a:r>
              <a:rPr lang="en-US">
                <a:solidFill>
                  <a:schemeClr val="tx1"/>
                </a:solidFill>
              </a:rPr>
              <a:t>Transversity</a:t>
            </a:r>
          </a:p>
        </p:txBody>
      </p:sp>
      <p:sp>
        <p:nvSpPr>
          <p:cNvPr id="1365019" name="Text Box 27"/>
          <p:cNvSpPr txBox="1">
            <a:spLocks noChangeArrowheads="1"/>
          </p:cNvSpPr>
          <p:nvPr/>
        </p:nvSpPr>
        <p:spPr bwMode="auto">
          <a:xfrm>
            <a:off x="5334000" y="3860800"/>
            <a:ext cx="946150" cy="457200"/>
          </a:xfrm>
          <a:prstGeom prst="rect">
            <a:avLst/>
          </a:prstGeom>
          <a:noFill/>
          <a:ln w="9525">
            <a:noFill/>
            <a:miter lim="800000"/>
            <a:headEnd/>
            <a:tailEnd/>
          </a:ln>
          <a:effectLst/>
        </p:spPr>
        <p:txBody>
          <a:bodyPr wrap="none">
            <a:spAutoFit/>
          </a:bodyPr>
          <a:lstStyle/>
          <a:p>
            <a:r>
              <a:rPr lang="en-US">
                <a:solidFill>
                  <a:schemeClr val="tx1"/>
                </a:solidFill>
              </a:rPr>
              <a:t>Sivers</a:t>
            </a:r>
          </a:p>
        </p:txBody>
      </p:sp>
      <p:sp>
        <p:nvSpPr>
          <p:cNvPr id="1365021" name="Text Box 29"/>
          <p:cNvSpPr txBox="1">
            <a:spLocks noChangeArrowheads="1"/>
          </p:cNvSpPr>
          <p:nvPr/>
        </p:nvSpPr>
        <p:spPr bwMode="auto">
          <a:xfrm>
            <a:off x="5332413" y="4546600"/>
            <a:ext cx="1893887" cy="457200"/>
          </a:xfrm>
          <a:prstGeom prst="rect">
            <a:avLst/>
          </a:prstGeom>
          <a:noFill/>
          <a:ln w="9525">
            <a:noFill/>
            <a:miter lim="800000"/>
            <a:headEnd/>
            <a:tailEnd/>
          </a:ln>
          <a:effectLst/>
        </p:spPr>
        <p:txBody>
          <a:bodyPr wrap="none">
            <a:spAutoFit/>
          </a:bodyPr>
          <a:lstStyle/>
          <a:p>
            <a:r>
              <a:rPr lang="en-US">
                <a:solidFill>
                  <a:schemeClr val="tx1"/>
                </a:solidFill>
              </a:rPr>
              <a:t>Boer-Mulders</a:t>
            </a:r>
          </a:p>
        </p:txBody>
      </p:sp>
      <p:sp>
        <p:nvSpPr>
          <p:cNvPr id="1365024" name="Text Box 32"/>
          <p:cNvSpPr txBox="1">
            <a:spLocks noChangeArrowheads="1"/>
          </p:cNvSpPr>
          <p:nvPr/>
        </p:nvSpPr>
        <p:spPr bwMode="auto">
          <a:xfrm>
            <a:off x="533400" y="1676400"/>
            <a:ext cx="8266112" cy="1196975"/>
          </a:xfrm>
          <a:prstGeom prst="rect">
            <a:avLst/>
          </a:prstGeom>
          <a:solidFill>
            <a:srgbClr val="00FFFF"/>
          </a:solidFill>
          <a:ln w="9525">
            <a:solidFill>
              <a:schemeClr val="tx1"/>
            </a:solidFill>
            <a:miter lim="800000"/>
            <a:headEnd/>
            <a:tailEnd/>
          </a:ln>
          <a:effectLst/>
        </p:spPr>
        <p:txBody>
          <a:bodyPr>
            <a:spAutoFit/>
          </a:bodyPr>
          <a:lstStyle/>
          <a:p>
            <a:r>
              <a:rPr lang="en-US" dirty="0">
                <a:solidFill>
                  <a:schemeClr val="tx1"/>
                </a:solidFill>
              </a:rPr>
              <a:t>Similarly, can have </a:t>
            </a:r>
            <a:r>
              <a:rPr lang="en-US" dirty="0" err="1">
                <a:solidFill>
                  <a:schemeClr val="tx1"/>
                </a:solidFill>
              </a:rPr>
              <a:t>k</a:t>
            </a:r>
            <a:r>
              <a:rPr lang="en-US" baseline="-18000" dirty="0" err="1">
                <a:solidFill>
                  <a:schemeClr val="tx1"/>
                </a:solidFill>
              </a:rPr>
              <a:t>T</a:t>
            </a:r>
            <a:r>
              <a:rPr lang="en-US" dirty="0">
                <a:solidFill>
                  <a:schemeClr val="tx1"/>
                </a:solidFill>
              </a:rPr>
              <a:t>-dependent fragmentation functions (</a:t>
            </a:r>
            <a:r>
              <a:rPr lang="en-US" dirty="0" smtClean="0">
                <a:solidFill>
                  <a:schemeClr val="tx1"/>
                </a:solidFill>
              </a:rPr>
              <a:t>FFs</a:t>
            </a:r>
            <a:r>
              <a:rPr lang="en-US" dirty="0">
                <a:solidFill>
                  <a:schemeClr val="tx1"/>
                </a:solidFill>
              </a:rPr>
              <a:t>).  One example: the </a:t>
            </a:r>
            <a:r>
              <a:rPr lang="en-US" dirty="0" err="1">
                <a:solidFill>
                  <a:schemeClr val="tx1"/>
                </a:solidFill>
              </a:rPr>
              <a:t>chiral</a:t>
            </a:r>
            <a:r>
              <a:rPr lang="en-US" dirty="0">
                <a:solidFill>
                  <a:schemeClr val="tx1"/>
                </a:solidFill>
              </a:rPr>
              <a:t>-odd Collins FF, which provides one way of accessing </a:t>
            </a:r>
            <a:r>
              <a:rPr lang="en-US" dirty="0" err="1" smtClean="0">
                <a:solidFill>
                  <a:schemeClr val="tx1"/>
                </a:solidFill>
              </a:rPr>
              <a:t>transversity</a:t>
            </a:r>
            <a:r>
              <a:rPr lang="en-US" dirty="0" smtClean="0">
                <a:solidFill>
                  <a:schemeClr val="tx1"/>
                </a:solidFill>
              </a:rPr>
              <a:t> distribution (also </a:t>
            </a:r>
            <a:r>
              <a:rPr lang="en-US" dirty="0" err="1" smtClean="0">
                <a:solidFill>
                  <a:schemeClr val="tx1"/>
                </a:solidFill>
              </a:rPr>
              <a:t>chiral</a:t>
            </a:r>
            <a:r>
              <a:rPr lang="en-US" dirty="0" smtClean="0">
                <a:solidFill>
                  <a:schemeClr val="tx1"/>
                </a:solidFill>
              </a:rPr>
              <a:t>-odd).</a:t>
            </a:r>
            <a:endParaRPr lang="en-US" dirty="0">
              <a:solidFill>
                <a:schemeClr val="tx1"/>
              </a:solidFill>
            </a:endParaRPr>
          </a:p>
        </p:txBody>
      </p:sp>
      <p:sp>
        <p:nvSpPr>
          <p:cNvPr id="33" name="Slide Number Placeholder 32"/>
          <p:cNvSpPr>
            <a:spLocks noGrp="1"/>
          </p:cNvSpPr>
          <p:nvPr>
            <p:ph type="sldNum" sz="quarter" idx="12"/>
          </p:nvPr>
        </p:nvSpPr>
        <p:spPr/>
        <p:txBody>
          <a:bodyPr/>
          <a:lstStyle/>
          <a:p>
            <a:fld id="{CC80A51C-0834-4D37-9F6C-E61A03BDE5A5}" type="slidenum">
              <a:rPr lang="en-US" smtClean="0"/>
              <a:pPr/>
              <a:t>26</a:t>
            </a:fld>
            <a:endParaRPr lang="en-US"/>
          </a:p>
        </p:txBody>
      </p:sp>
      <p:sp>
        <p:nvSpPr>
          <p:cNvPr id="32" name="Text Box 32"/>
          <p:cNvSpPr txBox="1">
            <a:spLocks noChangeArrowheads="1"/>
          </p:cNvSpPr>
          <p:nvPr/>
        </p:nvSpPr>
        <p:spPr bwMode="auto">
          <a:xfrm>
            <a:off x="486228" y="3984625"/>
            <a:ext cx="8266112" cy="1200329"/>
          </a:xfrm>
          <a:prstGeom prst="rect">
            <a:avLst/>
          </a:prstGeom>
          <a:solidFill>
            <a:srgbClr val="00FFFF"/>
          </a:solidFill>
          <a:ln w="9525">
            <a:solidFill>
              <a:schemeClr val="tx1"/>
            </a:solidFill>
            <a:miter lim="800000"/>
            <a:headEnd/>
            <a:tailEnd/>
          </a:ln>
          <a:effectLst/>
        </p:spPr>
        <p:txBody>
          <a:bodyPr>
            <a:spAutoFit/>
          </a:bodyPr>
          <a:lstStyle/>
          <a:p>
            <a:r>
              <a:rPr lang="en-US" i="1" dirty="0">
                <a:solidFill>
                  <a:schemeClr val="tx1"/>
                </a:solidFill>
              </a:rPr>
              <a:t>M</a:t>
            </a:r>
            <a:r>
              <a:rPr lang="en-US" i="1" dirty="0" smtClean="0">
                <a:solidFill>
                  <a:schemeClr val="tx1"/>
                </a:solidFill>
              </a:rPr>
              <a:t>easurements over the last ~10 years</a:t>
            </a:r>
            <a:r>
              <a:rPr lang="en-US" i="1" dirty="0" smtClean="0">
                <a:solidFill>
                  <a:schemeClr val="tx1"/>
                </a:solidFill>
                <a:sym typeface="Wingdings" panose="05000000000000000000" pitchFamily="2" charset="2"/>
              </a:rPr>
              <a:t></a:t>
            </a:r>
            <a:r>
              <a:rPr lang="en-US" i="1" dirty="0" smtClean="0">
                <a:solidFill>
                  <a:schemeClr val="tx1"/>
                </a:solidFill>
              </a:rPr>
              <a:t> many of these correlations are non-zero in nature!  Rapidly advancing field both experimentally and theoretically.</a:t>
            </a:r>
            <a:endParaRPr lang="en-US" i="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65024"/>
                                        </p:tgtEl>
                                        <p:attrNameLst>
                                          <p:attrName>style.visibility</p:attrName>
                                        </p:attrNameLst>
                                      </p:cBhvr>
                                      <p:to>
                                        <p:strVal val="visible"/>
                                      </p:to>
                                    </p:set>
                                    <p:anim calcmode="lin" valueType="num">
                                      <p:cBhvr additive="base">
                                        <p:cTn id="7" dur="500" fill="hold"/>
                                        <p:tgtEl>
                                          <p:spTgt spid="1365024"/>
                                        </p:tgtEl>
                                        <p:attrNameLst>
                                          <p:attrName>ppt_x</p:attrName>
                                        </p:attrNameLst>
                                      </p:cBhvr>
                                      <p:tavLst>
                                        <p:tav tm="0">
                                          <p:val>
                                            <p:strVal val="#ppt_x"/>
                                          </p:val>
                                        </p:tav>
                                        <p:tav tm="100000">
                                          <p:val>
                                            <p:strVal val="#ppt_x"/>
                                          </p:val>
                                        </p:tav>
                                      </p:tavLst>
                                    </p:anim>
                                    <p:anim calcmode="lin" valueType="num">
                                      <p:cBhvr additive="base">
                                        <p:cTn id="8" dur="500" fill="hold"/>
                                        <p:tgtEl>
                                          <p:spTgt spid="13650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5024" grpId="0" animBg="1"/>
      <p:bldP spid="3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465137" y="166145"/>
            <a:ext cx="5712189" cy="2468947"/>
            <a:chOff x="465137" y="166145"/>
            <a:chExt cx="5712189" cy="2468947"/>
          </a:xfrm>
        </p:grpSpPr>
        <p:pic>
          <p:nvPicPr>
            <p:cNvPr id="19" name="Picture 4" descr="sivers_hermes"/>
            <p:cNvPicPr>
              <a:picLocks noChangeAspect="1" noChangeArrowheads="1"/>
            </p:cNvPicPr>
            <p:nvPr/>
          </p:nvPicPr>
          <p:blipFill>
            <a:blip r:embed="rId3" cstate="print"/>
            <a:srcRect b="53706"/>
            <a:stretch>
              <a:fillRect/>
            </a:stretch>
          </p:blipFill>
          <p:spPr bwMode="auto">
            <a:xfrm>
              <a:off x="465137" y="166145"/>
              <a:ext cx="5707063" cy="1898512"/>
            </a:xfrm>
            <a:prstGeom prst="rect">
              <a:avLst/>
            </a:prstGeom>
            <a:noFill/>
          </p:spPr>
        </p:pic>
        <p:pic>
          <p:nvPicPr>
            <p:cNvPr id="22" name="Picture 4" descr="sivers_hermes"/>
            <p:cNvPicPr>
              <a:picLocks noChangeAspect="1" noChangeArrowheads="1"/>
            </p:cNvPicPr>
            <p:nvPr/>
          </p:nvPicPr>
          <p:blipFill>
            <a:blip r:embed="rId3" cstate="print"/>
            <a:srcRect t="85594"/>
            <a:stretch>
              <a:fillRect/>
            </a:stretch>
          </p:blipFill>
          <p:spPr bwMode="auto">
            <a:xfrm>
              <a:off x="470263" y="2044337"/>
              <a:ext cx="5707063" cy="590755"/>
            </a:xfrm>
            <a:prstGeom prst="rect">
              <a:avLst/>
            </a:prstGeom>
            <a:noFill/>
          </p:spPr>
        </p:pic>
      </p:grpSp>
      <p:sp>
        <p:nvSpPr>
          <p:cNvPr id="7" name="Slide Number Placeholder 6"/>
          <p:cNvSpPr>
            <a:spLocks noGrp="1"/>
          </p:cNvSpPr>
          <p:nvPr>
            <p:ph type="sldNum" sz="quarter" idx="12"/>
          </p:nvPr>
        </p:nvSpPr>
        <p:spPr/>
        <p:txBody>
          <a:bodyPr/>
          <a:lstStyle/>
          <a:p>
            <a:fld id="{B6F15528-21DE-4FAA-801E-634DDDAF4B2B}" type="slidenum">
              <a:rPr lang="en-US" smtClean="0"/>
              <a:pPr/>
              <a:t>27</a:t>
            </a:fld>
            <a:endParaRPr lang="en-US"/>
          </a:p>
        </p:txBody>
      </p:sp>
      <p:sp>
        <p:nvSpPr>
          <p:cNvPr id="8" name="TextBox 7"/>
          <p:cNvSpPr txBox="1"/>
          <p:nvPr/>
        </p:nvSpPr>
        <p:spPr>
          <a:xfrm>
            <a:off x="1112629" y="635913"/>
            <a:ext cx="889988" cy="430887"/>
          </a:xfrm>
          <a:prstGeom prst="rect">
            <a:avLst/>
          </a:prstGeom>
          <a:noFill/>
        </p:spPr>
        <p:txBody>
          <a:bodyPr wrap="none" rtlCol="0">
            <a:spAutoFit/>
          </a:bodyPr>
          <a:lstStyle/>
          <a:p>
            <a:r>
              <a:rPr lang="en-US" sz="2200" dirty="0" smtClean="0">
                <a:solidFill>
                  <a:schemeClr val="tx1"/>
                </a:solidFill>
              </a:rPr>
              <a:t>Sivers</a:t>
            </a:r>
            <a:endParaRPr lang="en-US" sz="2200" dirty="0">
              <a:solidFill>
                <a:schemeClr val="tx1"/>
              </a:solidFill>
            </a:endParaRPr>
          </a:p>
        </p:txBody>
      </p:sp>
      <p:sp>
        <p:nvSpPr>
          <p:cNvPr id="12" name="Footer Placeholder 11"/>
          <p:cNvSpPr>
            <a:spLocks noGrp="1"/>
          </p:cNvSpPr>
          <p:nvPr>
            <p:ph type="ftr" sz="quarter" idx="11"/>
          </p:nvPr>
        </p:nvSpPr>
        <p:spPr/>
        <p:txBody>
          <a:bodyPr/>
          <a:lstStyle/>
          <a:p>
            <a:r>
              <a:rPr lang="en-US" smtClean="0"/>
              <a:t>C. Aidala, Penn State, January 21, 2015</a:t>
            </a:r>
            <a:endParaRPr lang="en-US"/>
          </a:p>
        </p:txBody>
      </p:sp>
      <p:sp>
        <p:nvSpPr>
          <p:cNvPr id="24" name="TextBox 23"/>
          <p:cNvSpPr txBox="1"/>
          <p:nvPr/>
        </p:nvSpPr>
        <p:spPr>
          <a:xfrm>
            <a:off x="1173514" y="1353434"/>
            <a:ext cx="646331" cy="769441"/>
          </a:xfrm>
          <a:prstGeom prst="rect">
            <a:avLst/>
          </a:prstGeom>
          <a:noFill/>
        </p:spPr>
        <p:txBody>
          <a:bodyPr wrap="none" rtlCol="0">
            <a:spAutoFit/>
          </a:bodyPr>
          <a:lstStyle/>
          <a:p>
            <a:r>
              <a:rPr lang="en-US" sz="2200" dirty="0" err="1" smtClean="0">
                <a:solidFill>
                  <a:schemeClr val="tx1"/>
                </a:solidFill>
              </a:rPr>
              <a:t>e+p</a:t>
            </a:r>
            <a:endParaRPr lang="en-US" sz="2200" dirty="0" smtClean="0">
              <a:solidFill>
                <a:schemeClr val="tx1"/>
              </a:solidFill>
            </a:endParaRPr>
          </a:p>
          <a:p>
            <a:r>
              <a:rPr lang="en-US" sz="2200" dirty="0" err="1" smtClean="0">
                <a:solidFill>
                  <a:schemeClr val="tx1"/>
                </a:solidFill>
                <a:latin typeface="Symbol" pitchFamily="18" charset="2"/>
              </a:rPr>
              <a:t>m</a:t>
            </a:r>
            <a:r>
              <a:rPr lang="en-US" sz="2200" dirty="0" err="1" smtClean="0">
                <a:solidFill>
                  <a:schemeClr val="tx1"/>
                </a:solidFill>
              </a:rPr>
              <a:t>+p</a:t>
            </a:r>
            <a:endParaRPr lang="en-US" sz="2200" dirty="0">
              <a:solidFill>
                <a:schemeClr val="tx1"/>
              </a:solidFill>
            </a:endParaRPr>
          </a:p>
        </p:txBody>
      </p:sp>
      <p:grpSp>
        <p:nvGrpSpPr>
          <p:cNvPr id="2" name="Group 1"/>
          <p:cNvGrpSpPr/>
          <p:nvPr/>
        </p:nvGrpSpPr>
        <p:grpSpPr>
          <a:xfrm>
            <a:off x="708561" y="2147888"/>
            <a:ext cx="8459252" cy="2358071"/>
            <a:chOff x="708561" y="2147888"/>
            <a:chExt cx="8459252" cy="2358071"/>
          </a:xfrm>
        </p:grpSpPr>
        <p:pic>
          <p:nvPicPr>
            <p:cNvPr id="4700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561" y="2147888"/>
              <a:ext cx="8459252" cy="235807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2" name="TextBox 41"/>
            <p:cNvSpPr txBox="1"/>
            <p:nvPr/>
          </p:nvSpPr>
          <p:spPr>
            <a:xfrm>
              <a:off x="3414714" y="2209800"/>
              <a:ext cx="2757486" cy="430887"/>
            </a:xfrm>
            <a:prstGeom prst="rect">
              <a:avLst/>
            </a:prstGeom>
            <a:noFill/>
          </p:spPr>
          <p:txBody>
            <a:bodyPr wrap="none" rtlCol="0">
              <a:spAutoFit/>
            </a:bodyPr>
            <a:lstStyle/>
            <a:p>
              <a:r>
                <a:rPr lang="en-US" sz="2200" dirty="0" smtClean="0">
                  <a:solidFill>
                    <a:schemeClr val="tx1"/>
                  </a:solidFill>
                </a:rPr>
                <a:t>Boer-Mulders x Collins</a:t>
              </a:r>
              <a:endParaRPr lang="en-US" sz="2200" dirty="0">
                <a:solidFill>
                  <a:schemeClr val="tx1"/>
                </a:solidFill>
              </a:endParaRPr>
            </a:p>
          </p:txBody>
        </p:sp>
        <p:sp>
          <p:nvSpPr>
            <p:cNvPr id="43" name="TextBox 42"/>
            <p:cNvSpPr txBox="1"/>
            <p:nvPr/>
          </p:nvSpPr>
          <p:spPr>
            <a:xfrm>
              <a:off x="2404777" y="2526268"/>
              <a:ext cx="643223" cy="400110"/>
            </a:xfrm>
            <a:prstGeom prst="rect">
              <a:avLst/>
            </a:prstGeom>
            <a:noFill/>
          </p:spPr>
          <p:txBody>
            <a:bodyPr wrap="square" rtlCol="0">
              <a:spAutoFit/>
            </a:bodyPr>
            <a:lstStyle/>
            <a:p>
              <a:r>
                <a:rPr lang="en-US" sz="2000" dirty="0" err="1" smtClean="0">
                  <a:solidFill>
                    <a:schemeClr val="tx1"/>
                  </a:solidFill>
                </a:rPr>
                <a:t>e+p</a:t>
              </a:r>
              <a:endParaRPr lang="en-US" sz="2000" dirty="0" smtClean="0">
                <a:solidFill>
                  <a:schemeClr val="tx1"/>
                </a:solidFill>
              </a:endParaRPr>
            </a:p>
          </p:txBody>
        </p:sp>
        <p:sp>
          <p:nvSpPr>
            <p:cNvPr id="47" name="TextBox 46"/>
            <p:cNvSpPr txBox="1"/>
            <p:nvPr/>
          </p:nvSpPr>
          <p:spPr>
            <a:xfrm>
              <a:off x="3709004" y="3516868"/>
              <a:ext cx="3987196" cy="338554"/>
            </a:xfrm>
            <a:prstGeom prst="rect">
              <a:avLst/>
            </a:prstGeom>
            <a:noFill/>
          </p:spPr>
          <p:txBody>
            <a:bodyPr wrap="square" rtlCol="0">
              <a:spAutoFit/>
            </a:bodyPr>
            <a:lstStyle/>
            <a:p>
              <a:r>
                <a:rPr lang="en-US" sz="1600" dirty="0" smtClean="0">
                  <a:solidFill>
                    <a:schemeClr val="tx1"/>
                  </a:solidFill>
                </a:rPr>
                <a:t>HERMES, PRD 87, 012010 (2013)</a:t>
              </a:r>
            </a:p>
          </p:txBody>
        </p:sp>
      </p:grpSp>
      <p:grpSp>
        <p:nvGrpSpPr>
          <p:cNvPr id="32" name="Group 31"/>
          <p:cNvGrpSpPr/>
          <p:nvPr/>
        </p:nvGrpSpPr>
        <p:grpSpPr>
          <a:xfrm>
            <a:off x="2819400" y="3886200"/>
            <a:ext cx="5715000" cy="2564487"/>
            <a:chOff x="2819400" y="3886200"/>
            <a:chExt cx="5715000" cy="2564487"/>
          </a:xfrm>
        </p:grpSpPr>
        <p:sp>
          <p:nvSpPr>
            <p:cNvPr id="30" name="Rectangle 29"/>
            <p:cNvSpPr/>
            <p:nvPr/>
          </p:nvSpPr>
          <p:spPr>
            <a:xfrm>
              <a:off x="2819400" y="3886200"/>
              <a:ext cx="5715000" cy="2514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8" name="Picture 5" descr="collins_hermes"/>
            <p:cNvPicPr>
              <a:picLocks noChangeAspect="1" noChangeArrowheads="1"/>
            </p:cNvPicPr>
            <p:nvPr/>
          </p:nvPicPr>
          <p:blipFill>
            <a:blip r:embed="rId5" cstate="print"/>
            <a:srcRect t="45818"/>
            <a:stretch>
              <a:fillRect/>
            </a:stretch>
          </p:blipFill>
          <p:spPr bwMode="auto">
            <a:xfrm>
              <a:off x="2819400" y="4158772"/>
              <a:ext cx="5688013" cy="2214594"/>
            </a:xfrm>
            <a:prstGeom prst="rect">
              <a:avLst/>
            </a:prstGeom>
            <a:noFill/>
            <a:ln>
              <a:solidFill>
                <a:schemeClr val="tx1"/>
              </a:solidFill>
            </a:ln>
          </p:spPr>
        </p:pic>
        <p:sp>
          <p:nvSpPr>
            <p:cNvPr id="29" name="TextBox 28"/>
            <p:cNvSpPr txBox="1"/>
            <p:nvPr/>
          </p:nvSpPr>
          <p:spPr>
            <a:xfrm>
              <a:off x="4475084" y="6019800"/>
              <a:ext cx="2681824" cy="430887"/>
            </a:xfrm>
            <a:prstGeom prst="rect">
              <a:avLst/>
            </a:prstGeom>
            <a:noFill/>
          </p:spPr>
          <p:txBody>
            <a:bodyPr wrap="none" rtlCol="0">
              <a:spAutoFit/>
            </a:bodyPr>
            <a:lstStyle/>
            <a:p>
              <a:r>
                <a:rPr lang="en-US" sz="2200" dirty="0" err="1" smtClean="0">
                  <a:solidFill>
                    <a:schemeClr val="tx1"/>
                  </a:solidFill>
                </a:rPr>
                <a:t>Transversity</a:t>
              </a:r>
              <a:r>
                <a:rPr lang="en-US" sz="2200" dirty="0" smtClean="0">
                  <a:solidFill>
                    <a:schemeClr val="tx1"/>
                  </a:solidFill>
                </a:rPr>
                <a:t> x Collins</a:t>
              </a:r>
            </a:p>
          </p:txBody>
        </p:sp>
        <p:sp>
          <p:nvSpPr>
            <p:cNvPr id="31" name="TextBox 30"/>
            <p:cNvSpPr txBox="1"/>
            <p:nvPr/>
          </p:nvSpPr>
          <p:spPr>
            <a:xfrm>
              <a:off x="7400274" y="5029200"/>
              <a:ext cx="689612" cy="830997"/>
            </a:xfrm>
            <a:prstGeom prst="rect">
              <a:avLst/>
            </a:prstGeom>
            <a:noFill/>
          </p:spPr>
          <p:txBody>
            <a:bodyPr wrap="none" rtlCol="0">
              <a:spAutoFit/>
            </a:bodyPr>
            <a:lstStyle/>
            <a:p>
              <a:r>
                <a:rPr lang="en-US" dirty="0" err="1" smtClean="0">
                  <a:solidFill>
                    <a:schemeClr val="tx1"/>
                  </a:solidFill>
                </a:rPr>
                <a:t>e+p</a:t>
              </a:r>
              <a:endParaRPr lang="en-US" dirty="0" smtClean="0">
                <a:solidFill>
                  <a:schemeClr val="tx1"/>
                </a:solidFill>
              </a:endParaRPr>
            </a:p>
            <a:p>
              <a:r>
                <a:rPr lang="en-US" dirty="0" err="1" smtClean="0">
                  <a:solidFill>
                    <a:schemeClr val="tx1"/>
                  </a:solidFill>
                  <a:latin typeface="Symbol" pitchFamily="18" charset="2"/>
                </a:rPr>
                <a:t>m</a:t>
              </a:r>
              <a:r>
                <a:rPr lang="en-US" dirty="0" err="1" smtClean="0">
                  <a:solidFill>
                    <a:schemeClr val="tx1"/>
                  </a:solidFill>
                </a:rPr>
                <a:t>+p</a:t>
              </a:r>
              <a:endParaRPr lang="en-US" dirty="0">
                <a:solidFill>
                  <a:schemeClr val="tx1"/>
                </a:solidFill>
              </a:endParaRPr>
            </a:p>
          </p:txBody>
        </p:sp>
      </p:grpSp>
      <p:grpSp>
        <p:nvGrpSpPr>
          <p:cNvPr id="41" name="Group 40"/>
          <p:cNvGrpSpPr/>
          <p:nvPr/>
        </p:nvGrpSpPr>
        <p:grpSpPr>
          <a:xfrm>
            <a:off x="2238375" y="1143000"/>
            <a:ext cx="4238625" cy="4362450"/>
            <a:chOff x="2238375" y="1143000"/>
            <a:chExt cx="4238625" cy="4362450"/>
          </a:xfrm>
        </p:grpSpPr>
        <p:pic>
          <p:nvPicPr>
            <p:cNvPr id="38" name="Picture 3"/>
            <p:cNvPicPr>
              <a:picLocks noChangeAspect="1" noChangeArrowheads="1"/>
            </p:cNvPicPr>
            <p:nvPr/>
          </p:nvPicPr>
          <p:blipFill>
            <a:blip r:embed="rId6" cstate="print"/>
            <a:srcRect/>
            <a:stretch>
              <a:fillRect/>
            </a:stretch>
          </p:blipFill>
          <p:spPr bwMode="auto">
            <a:xfrm>
              <a:off x="2238375" y="1143000"/>
              <a:ext cx="4238625" cy="4362450"/>
            </a:xfrm>
            <a:prstGeom prst="rect">
              <a:avLst/>
            </a:prstGeom>
            <a:noFill/>
            <a:ln w="9525">
              <a:solidFill>
                <a:schemeClr val="tx1"/>
              </a:solidFill>
              <a:miter lim="800000"/>
              <a:headEnd/>
              <a:tailEnd/>
            </a:ln>
          </p:spPr>
        </p:pic>
        <p:sp>
          <p:nvSpPr>
            <p:cNvPr id="39" name="TextBox 38"/>
            <p:cNvSpPr txBox="1"/>
            <p:nvPr/>
          </p:nvSpPr>
          <p:spPr>
            <a:xfrm>
              <a:off x="2968820" y="1369959"/>
              <a:ext cx="2770310" cy="338554"/>
            </a:xfrm>
            <a:prstGeom prst="rect">
              <a:avLst/>
            </a:prstGeom>
            <a:noFill/>
            <a:ln>
              <a:noFill/>
            </a:ln>
          </p:spPr>
          <p:txBody>
            <a:bodyPr wrap="none" rtlCol="0">
              <a:spAutoFit/>
            </a:bodyPr>
            <a:lstStyle/>
            <a:p>
              <a:r>
                <a:rPr lang="en-US" sz="1600" dirty="0" smtClean="0">
                  <a:solidFill>
                    <a:schemeClr val="tx1"/>
                  </a:solidFill>
                </a:rPr>
                <a:t>BELLE PRL96, 232002 (2006)</a:t>
              </a:r>
              <a:endParaRPr lang="en-US" sz="1600" dirty="0">
                <a:solidFill>
                  <a:schemeClr val="tx1"/>
                </a:solidFill>
              </a:endParaRPr>
            </a:p>
          </p:txBody>
        </p:sp>
        <p:sp>
          <p:nvSpPr>
            <p:cNvPr id="40" name="Rectangle 39"/>
            <p:cNvSpPr/>
            <p:nvPr/>
          </p:nvSpPr>
          <p:spPr>
            <a:xfrm>
              <a:off x="2939740" y="1676400"/>
              <a:ext cx="1935145" cy="430887"/>
            </a:xfrm>
            <a:prstGeom prst="rect">
              <a:avLst/>
            </a:prstGeom>
            <a:ln>
              <a:noFill/>
            </a:ln>
          </p:spPr>
          <p:txBody>
            <a:bodyPr wrap="none">
              <a:spAutoFit/>
            </a:bodyPr>
            <a:lstStyle/>
            <a:p>
              <a:r>
                <a:rPr lang="en-US" sz="2200" dirty="0" smtClean="0">
                  <a:solidFill>
                    <a:schemeClr val="tx1"/>
                  </a:solidFill>
                </a:rPr>
                <a:t>Collins x Collins</a:t>
              </a:r>
              <a:endParaRPr lang="en-US" sz="2200" dirty="0">
                <a:solidFill>
                  <a:schemeClr val="tx1"/>
                </a:solidFill>
              </a:endParaRPr>
            </a:p>
          </p:txBody>
        </p:sp>
        <p:sp>
          <p:nvSpPr>
            <p:cNvPr id="26" name="TextBox 25"/>
            <p:cNvSpPr txBox="1"/>
            <p:nvPr/>
          </p:nvSpPr>
          <p:spPr>
            <a:xfrm>
              <a:off x="5302078" y="1676400"/>
              <a:ext cx="617477" cy="430887"/>
            </a:xfrm>
            <a:prstGeom prst="rect">
              <a:avLst/>
            </a:prstGeom>
            <a:noFill/>
            <a:ln>
              <a:noFill/>
            </a:ln>
          </p:spPr>
          <p:txBody>
            <a:bodyPr wrap="none" rtlCol="0">
              <a:spAutoFit/>
            </a:bodyPr>
            <a:lstStyle/>
            <a:p>
              <a:r>
                <a:rPr lang="en-US" sz="2200" dirty="0" err="1" smtClean="0">
                  <a:solidFill>
                    <a:schemeClr val="tx1"/>
                  </a:solidFill>
                </a:rPr>
                <a:t>e</a:t>
              </a:r>
              <a:r>
                <a:rPr lang="en-US" sz="2200" baseline="30000" dirty="0" err="1" smtClean="0">
                  <a:solidFill>
                    <a:schemeClr val="tx1"/>
                  </a:solidFill>
                </a:rPr>
                <a:t>+</a:t>
              </a:r>
              <a:r>
                <a:rPr lang="en-US" sz="2200" dirty="0" err="1" smtClean="0">
                  <a:solidFill>
                    <a:schemeClr val="tx1"/>
                  </a:solidFill>
                </a:rPr>
                <a:t>e</a:t>
              </a:r>
              <a:r>
                <a:rPr lang="en-US" sz="2200" baseline="30000" dirty="0" smtClean="0">
                  <a:solidFill>
                    <a:schemeClr val="tx1"/>
                  </a:solidFill>
                </a:rPr>
                <a:t>-</a:t>
              </a:r>
            </a:p>
          </p:txBody>
        </p:sp>
      </p:grpSp>
      <p:grpSp>
        <p:nvGrpSpPr>
          <p:cNvPr id="49" name="Group 48"/>
          <p:cNvGrpSpPr/>
          <p:nvPr/>
        </p:nvGrpSpPr>
        <p:grpSpPr>
          <a:xfrm>
            <a:off x="1295401" y="2590800"/>
            <a:ext cx="6759388" cy="3830319"/>
            <a:chOff x="1295401" y="2590800"/>
            <a:chExt cx="6759388" cy="3830319"/>
          </a:xfrm>
        </p:grpSpPr>
        <p:grpSp>
          <p:nvGrpSpPr>
            <p:cNvPr id="46" name="Group 45"/>
            <p:cNvGrpSpPr/>
            <p:nvPr/>
          </p:nvGrpSpPr>
          <p:grpSpPr>
            <a:xfrm>
              <a:off x="1295401" y="2590800"/>
              <a:ext cx="6759388" cy="3830319"/>
              <a:chOff x="1295401" y="5237481"/>
              <a:chExt cx="6759388" cy="3830319"/>
            </a:xfrm>
          </p:grpSpPr>
          <p:pic>
            <p:nvPicPr>
              <p:cNvPr id="44" name="Picture 1"/>
              <p:cNvPicPr>
                <a:picLocks noChangeAspect="1" noChangeArrowheads="1"/>
              </p:cNvPicPr>
              <p:nvPr/>
            </p:nvPicPr>
            <p:blipFill>
              <a:blip r:embed="rId7" cstate="print"/>
              <a:srcRect/>
              <a:stretch>
                <a:fillRect/>
              </a:stretch>
            </p:blipFill>
            <p:spPr bwMode="auto">
              <a:xfrm>
                <a:off x="1295401" y="5237481"/>
                <a:ext cx="6759388" cy="3830319"/>
              </a:xfrm>
              <a:prstGeom prst="rect">
                <a:avLst/>
              </a:prstGeom>
              <a:noFill/>
              <a:ln w="9525">
                <a:solidFill>
                  <a:schemeClr val="tx1"/>
                </a:solidFill>
                <a:miter lim="800000"/>
                <a:headEnd/>
                <a:tailEnd/>
              </a:ln>
            </p:spPr>
          </p:pic>
          <p:sp>
            <p:nvSpPr>
              <p:cNvPr id="45" name="TextBox 44"/>
              <p:cNvSpPr txBox="1"/>
              <p:nvPr/>
            </p:nvSpPr>
            <p:spPr>
              <a:xfrm>
                <a:off x="2209800" y="6794997"/>
                <a:ext cx="4777270" cy="738664"/>
              </a:xfrm>
              <a:prstGeom prst="rect">
                <a:avLst/>
              </a:prstGeom>
              <a:noFill/>
            </p:spPr>
            <p:txBody>
              <a:bodyPr wrap="none" rtlCol="0">
                <a:spAutoFit/>
              </a:bodyPr>
              <a:lstStyle/>
              <a:p>
                <a:r>
                  <a:rPr lang="en-US" sz="2000" dirty="0" err="1" smtClean="0">
                    <a:solidFill>
                      <a:schemeClr val="tx1"/>
                    </a:solidFill>
                  </a:rPr>
                  <a:t>BaBar</a:t>
                </a:r>
                <a:r>
                  <a:rPr lang="en-US" sz="2000" dirty="0">
                    <a:solidFill>
                      <a:schemeClr val="tx1"/>
                    </a:solidFill>
                  </a:rPr>
                  <a:t> </a:t>
                </a:r>
                <a:r>
                  <a:rPr lang="en-US" sz="2000" dirty="0" smtClean="0">
                    <a:solidFill>
                      <a:schemeClr val="tx1"/>
                    </a:solidFill>
                  </a:rPr>
                  <a:t>published ref. PRD90, 052003 (2014)</a:t>
                </a:r>
              </a:p>
              <a:p>
                <a:r>
                  <a:rPr lang="en-US" sz="2200" dirty="0" smtClean="0">
                    <a:solidFill>
                      <a:schemeClr val="tx1"/>
                    </a:solidFill>
                  </a:rPr>
                  <a:t>Collins x Collins</a:t>
                </a:r>
                <a:endParaRPr lang="en-US" sz="2200" dirty="0">
                  <a:solidFill>
                    <a:schemeClr val="tx1"/>
                  </a:solidFill>
                </a:endParaRPr>
              </a:p>
            </p:txBody>
          </p:sp>
        </p:grpSp>
        <p:sp>
          <p:nvSpPr>
            <p:cNvPr id="48" name="Rectangle 47"/>
            <p:cNvSpPr/>
            <p:nvPr/>
          </p:nvSpPr>
          <p:spPr>
            <a:xfrm>
              <a:off x="2438400" y="4724400"/>
              <a:ext cx="617477" cy="430887"/>
            </a:xfrm>
            <a:prstGeom prst="rect">
              <a:avLst/>
            </a:prstGeom>
          </p:spPr>
          <p:txBody>
            <a:bodyPr wrap="none">
              <a:spAutoFit/>
            </a:bodyPr>
            <a:lstStyle/>
            <a:p>
              <a:r>
                <a:rPr lang="en-US" sz="2200" dirty="0" err="1" smtClean="0">
                  <a:solidFill>
                    <a:schemeClr val="tx1"/>
                  </a:solidFill>
                </a:rPr>
                <a:t>e</a:t>
              </a:r>
              <a:r>
                <a:rPr lang="en-US" sz="2200" baseline="30000" dirty="0" err="1" smtClean="0">
                  <a:solidFill>
                    <a:schemeClr val="tx1"/>
                  </a:solidFill>
                </a:rPr>
                <a:t>+</a:t>
              </a:r>
              <a:r>
                <a:rPr lang="en-US" sz="2200" dirty="0" err="1" smtClean="0">
                  <a:solidFill>
                    <a:schemeClr val="tx1"/>
                  </a:solidFill>
                </a:rPr>
                <a:t>e</a:t>
              </a:r>
              <a:r>
                <a:rPr lang="en-US" sz="2200" baseline="30000" dirty="0" smtClean="0">
                  <a:solidFill>
                    <a:schemeClr val="tx1"/>
                  </a:solidFill>
                </a:rPr>
                <a:t>-</a:t>
              </a:r>
            </a:p>
          </p:txBody>
        </p:sp>
      </p:grpSp>
    </p:spTree>
    <p:extLst>
      <p:ext uri="{BB962C8B-B14F-4D97-AF65-F5344CB8AC3E}">
        <p14:creationId xmlns:p14="http://schemas.microsoft.com/office/powerpoint/2010/main" val="2937507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linds(horizont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blinds(horizontal)">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blinds(horizontal)">
                                      <p:cBhvr>
                                        <p:cTn id="2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Sivers asymmetries from COMPASS</a:t>
            </a:r>
            <a:endParaRPr lang="en-US" dirty="0"/>
          </a:p>
        </p:txBody>
      </p:sp>
      <p:sp>
        <p:nvSpPr>
          <p:cNvPr id="3" name="Footer Placeholder 2"/>
          <p:cNvSpPr>
            <a:spLocks noGrp="1"/>
          </p:cNvSpPr>
          <p:nvPr>
            <p:ph type="ftr" sz="quarter" idx="11"/>
          </p:nvPr>
        </p:nvSpPr>
        <p:spPr/>
        <p:txBody>
          <a:bodyPr/>
          <a:lstStyle/>
          <a:p>
            <a:r>
              <a:rPr lang="en-US" smtClean="0"/>
              <a:t>C. Aidala, Penn State, January 21, 2015</a:t>
            </a:r>
            <a:endParaRPr lang="en-US"/>
          </a:p>
        </p:txBody>
      </p:sp>
      <p:sp>
        <p:nvSpPr>
          <p:cNvPr id="4" name="Slide Number Placeholder 3"/>
          <p:cNvSpPr>
            <a:spLocks noGrp="1"/>
          </p:cNvSpPr>
          <p:nvPr>
            <p:ph type="sldNum" sz="quarter" idx="12"/>
          </p:nvPr>
        </p:nvSpPr>
        <p:spPr/>
        <p:txBody>
          <a:bodyPr/>
          <a:lstStyle/>
          <a:p>
            <a:fld id="{CC80A51C-0834-4D37-9F6C-E61A03BDE5A5}" type="slidenum">
              <a:rPr lang="en-US" smtClean="0"/>
              <a:pPr/>
              <a:t>28</a:t>
            </a:fld>
            <a:endParaRPr lang="en-US"/>
          </a:p>
        </p:txBody>
      </p:sp>
      <p:pic>
        <p:nvPicPr>
          <p:cNvPr id="2051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7075" y="1248228"/>
            <a:ext cx="5419725"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12612" y="1066800"/>
            <a:ext cx="2278188" cy="830997"/>
          </a:xfrm>
          <a:prstGeom prst="rect">
            <a:avLst/>
          </a:prstGeom>
          <a:noFill/>
        </p:spPr>
        <p:txBody>
          <a:bodyPr wrap="none" rtlCol="0">
            <a:spAutoFit/>
          </a:bodyPr>
          <a:lstStyle/>
          <a:p>
            <a:r>
              <a:rPr lang="en-US" dirty="0" smtClean="0"/>
              <a:t>COMPASS,</a:t>
            </a:r>
          </a:p>
          <a:p>
            <a:r>
              <a:rPr lang="en-US" dirty="0" smtClean="0"/>
              <a:t>arXiv:1408.4405</a:t>
            </a:r>
            <a:endParaRPr lang="en-US" dirty="0"/>
          </a:p>
        </p:txBody>
      </p:sp>
      <p:sp>
        <p:nvSpPr>
          <p:cNvPr id="7" name="TextBox 6"/>
          <p:cNvSpPr txBox="1"/>
          <p:nvPr/>
        </p:nvSpPr>
        <p:spPr>
          <a:xfrm>
            <a:off x="29430" y="2057400"/>
            <a:ext cx="3094770" cy="1569660"/>
          </a:xfrm>
          <a:prstGeom prst="rect">
            <a:avLst/>
          </a:prstGeom>
          <a:noFill/>
        </p:spPr>
        <p:txBody>
          <a:bodyPr wrap="square" rtlCol="0">
            <a:spAutoFit/>
          </a:bodyPr>
          <a:lstStyle/>
          <a:p>
            <a:r>
              <a:rPr lang="en-US" dirty="0" smtClean="0"/>
              <a:t>Positive 5-10% </a:t>
            </a:r>
          </a:p>
          <a:p>
            <a:r>
              <a:rPr lang="en-US" dirty="0" smtClean="0"/>
              <a:t>for </a:t>
            </a:r>
            <a:r>
              <a:rPr lang="en-US" dirty="0" smtClean="0">
                <a:latin typeface="Symbol" panose="05050102010706020507" pitchFamily="18" charset="2"/>
              </a:rPr>
              <a:t>p</a:t>
            </a:r>
            <a:r>
              <a:rPr lang="en-US" baseline="30000" dirty="0" smtClean="0"/>
              <a:t>+</a:t>
            </a:r>
            <a:r>
              <a:rPr lang="en-US" dirty="0" smtClean="0"/>
              <a:t>, K</a:t>
            </a:r>
            <a:r>
              <a:rPr lang="en-US" baseline="30000" dirty="0" smtClean="0"/>
              <a:t>+</a:t>
            </a:r>
            <a:r>
              <a:rPr lang="en-US" dirty="0" smtClean="0"/>
              <a:t>.  </a:t>
            </a:r>
          </a:p>
          <a:p>
            <a:r>
              <a:rPr lang="en-US" dirty="0" smtClean="0"/>
              <a:t>Consistent with zero for </a:t>
            </a:r>
            <a:r>
              <a:rPr lang="en-US" dirty="0" smtClean="0">
                <a:latin typeface="Symbol" panose="05050102010706020507" pitchFamily="18" charset="2"/>
              </a:rPr>
              <a:t>p</a:t>
            </a:r>
            <a:r>
              <a:rPr lang="en-US" baseline="30000" dirty="0" smtClean="0"/>
              <a:t>-</a:t>
            </a:r>
            <a:r>
              <a:rPr lang="en-US" dirty="0" smtClean="0"/>
              <a:t>, K</a:t>
            </a:r>
            <a:r>
              <a:rPr lang="en-US" baseline="30000" dirty="0" smtClean="0"/>
              <a:t>-</a:t>
            </a:r>
            <a:r>
              <a:rPr lang="en-US" dirty="0" smtClean="0"/>
              <a:t>, K</a:t>
            </a:r>
            <a:r>
              <a:rPr lang="en-US" baseline="30000" dirty="0" smtClean="0"/>
              <a:t>0</a:t>
            </a:r>
            <a:endParaRPr lang="en-US" baseline="30000" dirty="0"/>
          </a:p>
        </p:txBody>
      </p:sp>
      <p:sp>
        <p:nvSpPr>
          <p:cNvPr id="8" name="TextBox 7"/>
          <p:cNvSpPr txBox="1"/>
          <p:nvPr/>
        </p:nvSpPr>
        <p:spPr>
          <a:xfrm>
            <a:off x="116721" y="3962400"/>
            <a:ext cx="2931279" cy="2308324"/>
          </a:xfrm>
          <a:prstGeom prst="rect">
            <a:avLst/>
          </a:prstGeom>
          <a:noFill/>
        </p:spPr>
        <p:txBody>
          <a:bodyPr wrap="square" rtlCol="0">
            <a:spAutoFit/>
          </a:bodyPr>
          <a:lstStyle/>
          <a:p>
            <a:r>
              <a:rPr lang="en-US" dirty="0" smtClean="0"/>
              <a:t>Indicates </a:t>
            </a:r>
            <a:r>
              <a:rPr lang="en-US" i="1" dirty="0" smtClean="0"/>
              <a:t>correlation between transverse (orbital) momentum of quarks and transverse spin of parent nucleon</a:t>
            </a:r>
            <a:endParaRPr lang="en-US" i="1" dirty="0"/>
          </a:p>
        </p:txBody>
      </p:sp>
    </p:spTree>
    <p:extLst>
      <p:ext uri="{BB962C8B-B14F-4D97-AF65-F5344CB8AC3E}">
        <p14:creationId xmlns:p14="http://schemas.microsoft.com/office/powerpoint/2010/main" val="401901050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Collins asymmetries from COMPASS</a:t>
            </a:r>
            <a:endParaRPr lang="en-US" dirty="0"/>
          </a:p>
        </p:txBody>
      </p:sp>
      <p:sp>
        <p:nvSpPr>
          <p:cNvPr id="3" name="Footer Placeholder 2"/>
          <p:cNvSpPr>
            <a:spLocks noGrp="1"/>
          </p:cNvSpPr>
          <p:nvPr>
            <p:ph type="ftr" sz="quarter" idx="11"/>
          </p:nvPr>
        </p:nvSpPr>
        <p:spPr/>
        <p:txBody>
          <a:bodyPr/>
          <a:lstStyle/>
          <a:p>
            <a:r>
              <a:rPr lang="en-US" smtClean="0"/>
              <a:t>C. Aidala, Penn State, January 21, 2015</a:t>
            </a:r>
            <a:endParaRPr lang="en-US"/>
          </a:p>
        </p:txBody>
      </p:sp>
      <p:sp>
        <p:nvSpPr>
          <p:cNvPr id="4" name="Slide Number Placeholder 3"/>
          <p:cNvSpPr>
            <a:spLocks noGrp="1"/>
          </p:cNvSpPr>
          <p:nvPr>
            <p:ph type="sldNum" sz="quarter" idx="12"/>
          </p:nvPr>
        </p:nvSpPr>
        <p:spPr/>
        <p:txBody>
          <a:bodyPr/>
          <a:lstStyle/>
          <a:p>
            <a:fld id="{CC80A51C-0834-4D37-9F6C-E61A03BDE5A5}" type="slidenum">
              <a:rPr lang="en-US" smtClean="0"/>
              <a:pPr/>
              <a:t>29</a:t>
            </a:fld>
            <a:endParaRPr lang="en-US"/>
          </a:p>
        </p:txBody>
      </p:sp>
      <p:pic>
        <p:nvPicPr>
          <p:cNvPr id="2052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9425" y="1219200"/>
            <a:ext cx="5362575"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12612" y="990600"/>
            <a:ext cx="2278188" cy="830997"/>
          </a:xfrm>
          <a:prstGeom prst="rect">
            <a:avLst/>
          </a:prstGeom>
          <a:noFill/>
        </p:spPr>
        <p:txBody>
          <a:bodyPr wrap="none" rtlCol="0">
            <a:spAutoFit/>
          </a:bodyPr>
          <a:lstStyle/>
          <a:p>
            <a:r>
              <a:rPr lang="en-US" dirty="0" smtClean="0"/>
              <a:t>COMPASS,</a:t>
            </a:r>
          </a:p>
          <a:p>
            <a:r>
              <a:rPr lang="en-US" dirty="0" smtClean="0"/>
              <a:t>arXiv:1408.4405</a:t>
            </a:r>
            <a:endParaRPr lang="en-US" dirty="0"/>
          </a:p>
        </p:txBody>
      </p:sp>
      <p:sp>
        <p:nvSpPr>
          <p:cNvPr id="7" name="TextBox 6"/>
          <p:cNvSpPr txBox="1"/>
          <p:nvPr/>
        </p:nvSpPr>
        <p:spPr>
          <a:xfrm>
            <a:off x="29430" y="1905000"/>
            <a:ext cx="3094770" cy="1200329"/>
          </a:xfrm>
          <a:prstGeom prst="rect">
            <a:avLst/>
          </a:prstGeom>
          <a:noFill/>
        </p:spPr>
        <p:txBody>
          <a:bodyPr wrap="square" rtlCol="0">
            <a:spAutoFit/>
          </a:bodyPr>
          <a:lstStyle/>
          <a:p>
            <a:r>
              <a:rPr lang="en-US" dirty="0" smtClean="0"/>
              <a:t>Non-zero for </a:t>
            </a:r>
            <a:r>
              <a:rPr lang="en-US" dirty="0" smtClean="0">
                <a:latin typeface="Symbol" panose="05050102010706020507" pitchFamily="18" charset="2"/>
              </a:rPr>
              <a:t>p</a:t>
            </a:r>
            <a:r>
              <a:rPr lang="en-US" baseline="30000" dirty="0" smtClean="0"/>
              <a:t>+</a:t>
            </a:r>
            <a:r>
              <a:rPr lang="en-US" dirty="0" smtClean="0"/>
              <a:t>, </a:t>
            </a:r>
            <a:r>
              <a:rPr lang="en-US" dirty="0">
                <a:latin typeface="Symbol" panose="05050102010706020507" pitchFamily="18" charset="2"/>
              </a:rPr>
              <a:t>p</a:t>
            </a:r>
            <a:r>
              <a:rPr lang="en-US" baseline="30000" dirty="0"/>
              <a:t>- </a:t>
            </a:r>
            <a:r>
              <a:rPr lang="en-US" dirty="0" smtClean="0"/>
              <a:t>.  </a:t>
            </a:r>
          </a:p>
          <a:p>
            <a:r>
              <a:rPr lang="en-US" dirty="0"/>
              <a:t>M</a:t>
            </a:r>
            <a:r>
              <a:rPr lang="en-US" dirty="0" smtClean="0"/>
              <a:t>ore data needed for kaons.</a:t>
            </a:r>
            <a:endParaRPr lang="en-US" baseline="30000" dirty="0"/>
          </a:p>
        </p:txBody>
      </p:sp>
      <p:sp>
        <p:nvSpPr>
          <p:cNvPr id="8" name="TextBox 7"/>
          <p:cNvSpPr txBox="1"/>
          <p:nvPr/>
        </p:nvSpPr>
        <p:spPr>
          <a:xfrm>
            <a:off x="116721" y="3342144"/>
            <a:ext cx="2931279" cy="2308324"/>
          </a:xfrm>
          <a:prstGeom prst="rect">
            <a:avLst/>
          </a:prstGeom>
          <a:noFill/>
        </p:spPr>
        <p:txBody>
          <a:bodyPr wrap="square" rtlCol="0">
            <a:spAutoFit/>
          </a:bodyPr>
          <a:lstStyle/>
          <a:p>
            <a:r>
              <a:rPr lang="en-US" dirty="0" smtClean="0"/>
              <a:t>Indicates </a:t>
            </a:r>
            <a:r>
              <a:rPr lang="en-US" i="1" dirty="0" smtClean="0"/>
              <a:t>transverse spin-spin correlation in the proton, plus spin-momentum correlation in hadronization</a:t>
            </a:r>
            <a:endParaRPr lang="en-US" i="1" dirty="0"/>
          </a:p>
        </p:txBody>
      </p:sp>
    </p:spTree>
    <p:extLst>
      <p:ext uri="{BB962C8B-B14F-4D97-AF65-F5344CB8AC3E}">
        <p14:creationId xmlns:p14="http://schemas.microsoft.com/office/powerpoint/2010/main" val="377577801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28600" y="76200"/>
            <a:ext cx="8458200" cy="1143000"/>
          </a:xfrm>
        </p:spPr>
        <p:txBody>
          <a:bodyPr>
            <a:normAutofit/>
          </a:bodyPr>
          <a:lstStyle/>
          <a:p>
            <a:r>
              <a:rPr lang="en-US" dirty="0" smtClean="0"/>
              <a:t>Now in the era of quantitative QCD!</a:t>
            </a:r>
          </a:p>
        </p:txBody>
      </p:sp>
      <p:sp>
        <p:nvSpPr>
          <p:cNvPr id="3" name="Content Placeholder 2"/>
          <p:cNvSpPr>
            <a:spLocks noGrp="1"/>
          </p:cNvSpPr>
          <p:nvPr>
            <p:ph idx="1"/>
          </p:nvPr>
        </p:nvSpPr>
        <p:spPr>
          <a:xfrm>
            <a:off x="152400" y="1676400"/>
            <a:ext cx="8686800" cy="4876800"/>
          </a:xfrm>
        </p:spPr>
        <p:txBody>
          <a:bodyPr>
            <a:normAutofit fontScale="92500" lnSpcReduction="10000"/>
          </a:bodyPr>
          <a:lstStyle/>
          <a:p>
            <a:pPr>
              <a:defRPr/>
            </a:pPr>
            <a:r>
              <a:rPr lang="en-US" dirty="0" smtClean="0"/>
              <a:t>QCD: Discovery and development </a:t>
            </a:r>
          </a:p>
          <a:p>
            <a:pPr lvl="1">
              <a:defRPr/>
            </a:pPr>
            <a:r>
              <a:rPr lang="en-US" dirty="0" smtClean="0"/>
              <a:t>1973 </a:t>
            </a:r>
            <a:r>
              <a:rPr lang="en-US" dirty="0" smtClean="0">
                <a:sym typeface="Wingdings" pitchFamily="2" charset="2"/>
              </a:rPr>
              <a:t> ~2004</a:t>
            </a:r>
            <a:endParaRPr lang="en-US" dirty="0" smtClean="0"/>
          </a:p>
          <a:p>
            <a:pPr>
              <a:defRPr/>
            </a:pPr>
            <a:r>
              <a:rPr lang="en-US" dirty="0" smtClean="0"/>
              <a:t>Since 1990s starting to consider detailed internal QCD </a:t>
            </a:r>
            <a:r>
              <a:rPr lang="en-US" i="1" dirty="0" smtClean="0"/>
              <a:t>dynamics,</a:t>
            </a:r>
            <a:r>
              <a:rPr lang="en-US" dirty="0" smtClean="0"/>
              <a:t> going beyond traditional parton model ways of looking at hadrons—and perform phenomenological calculations using these new ideas/tools!</a:t>
            </a:r>
          </a:p>
          <a:p>
            <a:pPr lvl="1">
              <a:defRPr/>
            </a:pPr>
            <a:r>
              <a:rPr lang="en-US" dirty="0" smtClean="0"/>
              <a:t>Various </a:t>
            </a:r>
            <a:r>
              <a:rPr lang="en-US" i="1" dirty="0" err="1" smtClean="0"/>
              <a:t>resummation</a:t>
            </a:r>
            <a:r>
              <a:rPr lang="en-US" dirty="0" smtClean="0"/>
              <a:t> techniques</a:t>
            </a:r>
          </a:p>
          <a:p>
            <a:pPr lvl="1">
              <a:defRPr/>
            </a:pPr>
            <a:r>
              <a:rPr lang="en-US" i="1" dirty="0" smtClean="0"/>
              <a:t>Non-</a:t>
            </a:r>
            <a:r>
              <a:rPr lang="en-US" i="1" dirty="0" err="1" smtClean="0"/>
              <a:t>collinearity</a:t>
            </a:r>
            <a:r>
              <a:rPr lang="en-US" dirty="0" smtClean="0"/>
              <a:t> of partons with parent hadron</a:t>
            </a:r>
          </a:p>
          <a:p>
            <a:pPr lvl="1">
              <a:defRPr/>
            </a:pPr>
            <a:r>
              <a:rPr lang="en-US" sz="2700" dirty="0" smtClean="0"/>
              <a:t>Various </a:t>
            </a:r>
            <a:r>
              <a:rPr lang="en-US" sz="2700" i="1" dirty="0" smtClean="0"/>
              <a:t>effective field theories</a:t>
            </a:r>
            <a:r>
              <a:rPr lang="en-US" sz="2700" dirty="0" smtClean="0"/>
              <a:t>, e.g. Soft-Collinear Eff. Th.</a:t>
            </a:r>
            <a:endParaRPr lang="en-US" sz="2700" i="1" dirty="0" smtClean="0"/>
          </a:p>
          <a:p>
            <a:pPr lvl="1">
              <a:defRPr/>
            </a:pPr>
            <a:r>
              <a:rPr lang="en-US" i="1" dirty="0" smtClean="0"/>
              <a:t>Non-linear</a:t>
            </a:r>
            <a:r>
              <a:rPr lang="en-US" dirty="0" smtClean="0"/>
              <a:t> evolution at small momentum fractions</a:t>
            </a:r>
          </a:p>
          <a:p>
            <a:pPr>
              <a:defRPr/>
            </a:pPr>
            <a:endParaRPr lang="en-US" dirty="0"/>
          </a:p>
        </p:txBody>
      </p:sp>
      <p:sp>
        <p:nvSpPr>
          <p:cNvPr id="19460" name="Footer Placeholder 3"/>
          <p:cNvSpPr>
            <a:spLocks noGrp="1"/>
          </p:cNvSpPr>
          <p:nvPr>
            <p:ph type="ftr" sz="quarter" idx="11"/>
          </p:nvPr>
        </p:nvSpPr>
        <p:spPr>
          <a:noFill/>
        </p:spPr>
        <p:txBody>
          <a:bodyPr/>
          <a:lstStyle/>
          <a:p>
            <a:r>
              <a:rPr lang="en-US" smtClean="0"/>
              <a:t>C. Aidala, Penn State, January 21, 2015</a:t>
            </a:r>
            <a:endParaRPr lang="en-US"/>
          </a:p>
        </p:txBody>
      </p:sp>
      <p:pic>
        <p:nvPicPr>
          <p:cNvPr id="7" name="Picture 2"/>
          <p:cNvPicPr>
            <a:picLocks noChangeAspect="1" noChangeArrowheads="1"/>
          </p:cNvPicPr>
          <p:nvPr/>
        </p:nvPicPr>
        <p:blipFill>
          <a:blip r:embed="rId3" cstate="print"/>
          <a:srcRect/>
          <a:stretch>
            <a:fillRect/>
          </a:stretch>
        </p:blipFill>
        <p:spPr bwMode="auto">
          <a:xfrm>
            <a:off x="6324600" y="1295400"/>
            <a:ext cx="2667000" cy="1233985"/>
          </a:xfrm>
          <a:prstGeom prst="rect">
            <a:avLst/>
          </a:prstGeom>
          <a:noFill/>
          <a:ln w="9525">
            <a:noFill/>
            <a:miter lim="800000"/>
            <a:headEnd/>
            <a:tailEnd/>
          </a:ln>
        </p:spPr>
      </p:pic>
      <p:sp>
        <p:nvSpPr>
          <p:cNvPr id="31" name="Slide Number Placeholder 30"/>
          <p:cNvSpPr>
            <a:spLocks noGrp="1"/>
          </p:cNvSpPr>
          <p:nvPr>
            <p:ph type="sldNum" sz="quarter" idx="12"/>
          </p:nvPr>
        </p:nvSpPr>
        <p:spPr/>
        <p:txBody>
          <a:bodyPr/>
          <a:lstStyle/>
          <a:p>
            <a:fld id="{9CCA4942-7CEE-491C-9F3A-ADE7BC2C4973}" type="slidenum">
              <a:rPr lang="en-US" smtClean="0"/>
              <a:pPr/>
              <a:t>3</a:t>
            </a:fld>
            <a:endParaRPr lang="en-US"/>
          </a:p>
        </p:txBody>
      </p:sp>
      <p:grpSp>
        <p:nvGrpSpPr>
          <p:cNvPr id="18" name="Group 17"/>
          <p:cNvGrpSpPr/>
          <p:nvPr/>
        </p:nvGrpSpPr>
        <p:grpSpPr>
          <a:xfrm>
            <a:off x="609600" y="1524000"/>
            <a:ext cx="4267200" cy="3226420"/>
            <a:chOff x="304800" y="1219200"/>
            <a:chExt cx="4267200" cy="3226420"/>
          </a:xfrm>
        </p:grpSpPr>
        <p:grpSp>
          <p:nvGrpSpPr>
            <p:cNvPr id="2" name="Group 13"/>
            <p:cNvGrpSpPr/>
            <p:nvPr/>
          </p:nvGrpSpPr>
          <p:grpSpPr>
            <a:xfrm>
              <a:off x="304800" y="1219200"/>
              <a:ext cx="4267200" cy="3226420"/>
              <a:chOff x="304800" y="1497980"/>
              <a:chExt cx="4267200" cy="3226420"/>
            </a:xfrm>
          </p:grpSpPr>
          <p:pic>
            <p:nvPicPr>
              <p:cNvPr id="8" name="Picture 2"/>
              <p:cNvPicPr>
                <a:picLocks noChangeAspect="1" noChangeArrowheads="1"/>
              </p:cNvPicPr>
              <p:nvPr/>
            </p:nvPicPr>
            <p:blipFill>
              <a:blip r:embed="rId4" cstate="print"/>
              <a:srcRect/>
              <a:stretch>
                <a:fillRect/>
              </a:stretch>
            </p:blipFill>
            <p:spPr bwMode="auto">
              <a:xfrm>
                <a:off x="304800" y="1497980"/>
                <a:ext cx="4267200" cy="3150220"/>
              </a:xfrm>
              <a:prstGeom prst="rect">
                <a:avLst/>
              </a:prstGeom>
              <a:noFill/>
              <a:ln w="9525">
                <a:noFill/>
                <a:miter lim="800000"/>
                <a:headEnd/>
                <a:tailEnd/>
              </a:ln>
            </p:spPr>
          </p:pic>
          <p:graphicFrame>
            <p:nvGraphicFramePr>
              <p:cNvPr id="9" name="Object 8"/>
              <p:cNvGraphicFramePr>
                <a:graphicFrameLocks noChangeAspect="1"/>
              </p:cNvGraphicFramePr>
              <p:nvPr/>
            </p:nvGraphicFramePr>
            <p:xfrm>
              <a:off x="2403475" y="2010840"/>
              <a:ext cx="1839913" cy="446270"/>
            </p:xfrm>
            <a:graphic>
              <a:graphicData uri="http://schemas.openxmlformats.org/presentationml/2006/ole">
                <mc:AlternateContent xmlns:mc="http://schemas.openxmlformats.org/markup-compatibility/2006">
                  <mc:Choice xmlns:v="urn:schemas-microsoft-com:vml" Requires="v">
                    <p:oleObj spid="_x0000_s1991995" name="Equation" r:id="rId5" imgW="1002960" imgH="228600" progId="Equation.3">
                      <p:embed/>
                    </p:oleObj>
                  </mc:Choice>
                  <mc:Fallback>
                    <p:oleObj name="Equation" r:id="rId5" imgW="100296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3475" y="2010840"/>
                            <a:ext cx="1839913" cy="4462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2438400" y="3727203"/>
                <a:ext cx="1676400" cy="491594"/>
              </a:xfrm>
              <a:prstGeom prst="rect">
                <a:avLst/>
              </a:prstGeom>
              <a:noFill/>
            </p:spPr>
            <p:txBody>
              <a:bodyPr wrap="square" rtlCol="0">
                <a:spAutoFit/>
              </a:bodyPr>
              <a:lstStyle/>
              <a:p>
                <a:r>
                  <a:rPr lang="en-US" dirty="0" smtClean="0">
                    <a:solidFill>
                      <a:schemeClr val="tx1"/>
                    </a:solidFill>
                  </a:rPr>
                  <a:t>pp</a:t>
                </a:r>
                <a:r>
                  <a:rPr lang="en-US" dirty="0" smtClean="0">
                    <a:solidFill>
                      <a:schemeClr val="tx1"/>
                    </a:solidFill>
                    <a:sym typeface="Wingdings" pitchFamily="2" charset="2"/>
                  </a:rPr>
                  <a:t></a:t>
                </a:r>
                <a:r>
                  <a:rPr lang="en-US" dirty="0" smtClean="0">
                    <a:solidFill>
                      <a:schemeClr val="tx1"/>
                    </a:solidFill>
                    <a:latin typeface="Symbol" pitchFamily="18" charset="2"/>
                    <a:sym typeface="Wingdings" pitchFamily="2" charset="2"/>
                  </a:rPr>
                  <a:t>p</a:t>
                </a:r>
                <a:r>
                  <a:rPr lang="en-US" baseline="30000" dirty="0" smtClean="0">
                    <a:solidFill>
                      <a:schemeClr val="tx1"/>
                    </a:solidFill>
                    <a:sym typeface="Wingdings" pitchFamily="2" charset="2"/>
                  </a:rPr>
                  <a:t>0</a:t>
                </a:r>
                <a:r>
                  <a:rPr lang="en-US" dirty="0" smtClean="0">
                    <a:solidFill>
                      <a:schemeClr val="tx1"/>
                    </a:solidFill>
                    <a:latin typeface="Symbol" pitchFamily="18" charset="2"/>
                    <a:sym typeface="Wingdings" pitchFamily="2" charset="2"/>
                  </a:rPr>
                  <a:t>p</a:t>
                </a:r>
                <a:r>
                  <a:rPr lang="en-US" baseline="30000" dirty="0" smtClean="0">
                    <a:solidFill>
                      <a:schemeClr val="tx1"/>
                    </a:solidFill>
                    <a:sym typeface="Wingdings" pitchFamily="2" charset="2"/>
                  </a:rPr>
                  <a:t>0</a:t>
                </a:r>
                <a:r>
                  <a:rPr lang="en-US" dirty="0" smtClean="0">
                    <a:solidFill>
                      <a:schemeClr val="tx1"/>
                    </a:solidFill>
                    <a:sym typeface="Wingdings" pitchFamily="2" charset="2"/>
                  </a:rPr>
                  <a:t>X</a:t>
                </a:r>
                <a:endParaRPr lang="en-US" dirty="0">
                  <a:solidFill>
                    <a:schemeClr val="tx1"/>
                  </a:solidFill>
                </a:endParaRPr>
              </a:p>
            </p:txBody>
          </p:sp>
          <p:sp>
            <p:nvSpPr>
              <p:cNvPr id="11" name="TextBox 10"/>
              <p:cNvSpPr txBox="1"/>
              <p:nvPr/>
            </p:nvSpPr>
            <p:spPr>
              <a:xfrm>
                <a:off x="2592592" y="4363898"/>
                <a:ext cx="1220207" cy="360502"/>
              </a:xfrm>
              <a:prstGeom prst="rect">
                <a:avLst/>
              </a:prstGeom>
              <a:noFill/>
            </p:spPr>
            <p:txBody>
              <a:bodyPr wrap="square" rtlCol="0">
                <a:spAutoFit/>
              </a:bodyPr>
              <a:lstStyle/>
              <a:p>
                <a:r>
                  <a:rPr lang="en-US" sz="1600" dirty="0" smtClean="0">
                    <a:solidFill>
                      <a:schemeClr val="tx1"/>
                    </a:solidFill>
                  </a:rPr>
                  <a:t>M (</a:t>
                </a:r>
                <a:r>
                  <a:rPr lang="en-US" sz="1600" dirty="0" err="1" smtClean="0">
                    <a:solidFill>
                      <a:schemeClr val="tx1"/>
                    </a:solidFill>
                  </a:rPr>
                  <a:t>GeV</a:t>
                </a:r>
                <a:r>
                  <a:rPr lang="en-US" sz="1600" dirty="0" smtClean="0">
                    <a:solidFill>
                      <a:schemeClr val="tx1"/>
                    </a:solidFill>
                  </a:rPr>
                  <a:t>)</a:t>
                </a:r>
                <a:endParaRPr lang="en-US" sz="1600" dirty="0">
                  <a:solidFill>
                    <a:schemeClr val="tx1"/>
                  </a:solidFill>
                </a:endParaRPr>
              </a:p>
            </p:txBody>
          </p:sp>
          <p:sp>
            <p:nvSpPr>
              <p:cNvPr id="12" name="Rectangle 11"/>
              <p:cNvSpPr/>
              <p:nvPr/>
            </p:nvSpPr>
            <p:spPr>
              <a:xfrm>
                <a:off x="838200" y="2997030"/>
                <a:ext cx="2743200" cy="622685"/>
              </a:xfrm>
              <a:prstGeom prst="rect">
                <a:avLst/>
              </a:prstGeom>
            </p:spPr>
            <p:txBody>
              <a:bodyPr wrap="square">
                <a:spAutoFit/>
              </a:bodyPr>
              <a:lstStyle/>
              <a:p>
                <a:r>
                  <a:rPr lang="en-US" sz="1600" dirty="0" smtClean="0">
                    <a:solidFill>
                      <a:schemeClr val="tx1"/>
                    </a:solidFill>
                    <a:cs typeface="Times New Roman" pitchFamily="18" charset="0"/>
                  </a:rPr>
                  <a:t>Almeida, Sterman, Vogelsang  </a:t>
                </a:r>
              </a:p>
              <a:p>
                <a:r>
                  <a:rPr lang="en-US" sz="1600" dirty="0" smtClean="0">
                    <a:solidFill>
                      <a:schemeClr val="tx1"/>
                    </a:solidFill>
                    <a:cs typeface="Times New Roman" pitchFamily="18" charset="0"/>
                  </a:rPr>
                  <a:t>PRD80, 074016 (2009) </a:t>
                </a:r>
                <a:endParaRPr lang="en-US" sz="1600" dirty="0">
                  <a:solidFill>
                    <a:schemeClr val="tx1"/>
                  </a:solidFill>
                </a:endParaRPr>
              </a:p>
            </p:txBody>
          </p:sp>
        </p:grpSp>
        <p:sp>
          <p:nvSpPr>
            <p:cNvPr id="14" name="Rounded Rectangle 13"/>
            <p:cNvSpPr/>
            <p:nvPr/>
          </p:nvSpPr>
          <p:spPr bwMode="auto">
            <a:xfrm rot="1680000">
              <a:off x="919992" y="2595882"/>
              <a:ext cx="3383280" cy="221208"/>
            </a:xfrm>
            <a:prstGeom prst="roundRect">
              <a:avLst/>
            </a:prstGeom>
            <a:solidFill>
              <a:schemeClr val="bg1">
                <a:lumMod val="85000"/>
                <a:alpha val="4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99"/>
                </a:solidFill>
                <a:effectLst/>
                <a:latin typeface="Times New Roman" pitchFamily="18" charset="0"/>
              </a:endParaRPr>
            </a:p>
          </p:txBody>
        </p:sp>
        <p:sp>
          <p:nvSpPr>
            <p:cNvPr id="38" name="Rounded Rectangle 37"/>
            <p:cNvSpPr/>
            <p:nvPr/>
          </p:nvSpPr>
          <p:spPr bwMode="auto">
            <a:xfrm rot="1440000">
              <a:off x="991326" y="2209074"/>
              <a:ext cx="3383280" cy="91440"/>
            </a:xfrm>
            <a:prstGeom prst="roundRect">
              <a:avLst/>
            </a:prstGeom>
            <a:solidFill>
              <a:schemeClr val="bg1">
                <a:lumMod val="85000"/>
                <a:alpha val="4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99"/>
                </a:solidFill>
                <a:effectLst/>
                <a:latin typeface="Times New Roman" pitchFamily="18" charset="0"/>
              </a:endParaRPr>
            </a:p>
          </p:txBody>
        </p:sp>
      </p:grpSp>
      <p:grpSp>
        <p:nvGrpSpPr>
          <p:cNvPr id="40" name="Group 43"/>
          <p:cNvGrpSpPr/>
          <p:nvPr/>
        </p:nvGrpSpPr>
        <p:grpSpPr>
          <a:xfrm>
            <a:off x="762000" y="990600"/>
            <a:ext cx="7924800" cy="3955078"/>
            <a:chOff x="914400" y="1371600"/>
            <a:chExt cx="7924800" cy="3955078"/>
          </a:xfrm>
        </p:grpSpPr>
        <p:grpSp>
          <p:nvGrpSpPr>
            <p:cNvPr id="41" name="Group 12"/>
            <p:cNvGrpSpPr/>
            <p:nvPr/>
          </p:nvGrpSpPr>
          <p:grpSpPr>
            <a:xfrm>
              <a:off x="4495800" y="1371600"/>
              <a:ext cx="4340982" cy="3955078"/>
              <a:chOff x="4495800" y="1371600"/>
              <a:chExt cx="4340982" cy="3955078"/>
            </a:xfrm>
          </p:grpSpPr>
          <p:pic>
            <p:nvPicPr>
              <p:cNvPr id="44" name="Picture 2"/>
              <p:cNvPicPr>
                <a:picLocks noChangeAspect="1" noChangeArrowheads="1"/>
              </p:cNvPicPr>
              <p:nvPr/>
            </p:nvPicPr>
            <p:blipFill>
              <a:blip r:embed="rId7" cstate="print"/>
              <a:srcRect r="51233"/>
              <a:stretch>
                <a:fillRect/>
              </a:stretch>
            </p:blipFill>
            <p:spPr bwMode="auto">
              <a:xfrm>
                <a:off x="4495800" y="1371600"/>
                <a:ext cx="4340982" cy="3843858"/>
              </a:xfrm>
              <a:prstGeom prst="rect">
                <a:avLst/>
              </a:prstGeom>
              <a:noFill/>
              <a:ln w="9525">
                <a:noFill/>
                <a:miter lim="800000"/>
                <a:headEnd/>
                <a:tailEnd/>
              </a:ln>
            </p:spPr>
          </p:pic>
          <p:sp>
            <p:nvSpPr>
              <p:cNvPr id="45" name="TextBox 44"/>
              <p:cNvSpPr txBox="1"/>
              <p:nvPr/>
            </p:nvSpPr>
            <p:spPr>
              <a:xfrm>
                <a:off x="6349638" y="3109563"/>
                <a:ext cx="1454821" cy="400110"/>
              </a:xfrm>
              <a:prstGeom prst="rect">
                <a:avLst/>
              </a:prstGeom>
              <a:noFill/>
            </p:spPr>
            <p:txBody>
              <a:bodyPr wrap="none" rtlCol="0">
                <a:spAutoFit/>
              </a:bodyPr>
              <a:lstStyle/>
              <a:p>
                <a:r>
                  <a:rPr lang="en-US" sz="2000" dirty="0" err="1" smtClean="0">
                    <a:solidFill>
                      <a:srgbClr val="C00000"/>
                    </a:solidFill>
                  </a:rPr>
                  <a:t>Transversity</a:t>
                </a:r>
                <a:endParaRPr lang="en-US" sz="2000" dirty="0">
                  <a:solidFill>
                    <a:srgbClr val="C00000"/>
                  </a:solidFill>
                </a:endParaRPr>
              </a:p>
            </p:txBody>
          </p:sp>
          <p:sp>
            <p:nvSpPr>
              <p:cNvPr id="58" name="TextBox 57"/>
              <p:cNvSpPr txBox="1"/>
              <p:nvPr/>
            </p:nvSpPr>
            <p:spPr>
              <a:xfrm>
                <a:off x="6321485" y="3657600"/>
                <a:ext cx="824264" cy="400110"/>
              </a:xfrm>
              <a:prstGeom prst="rect">
                <a:avLst/>
              </a:prstGeom>
              <a:noFill/>
            </p:spPr>
            <p:txBody>
              <a:bodyPr wrap="none" rtlCol="0">
                <a:spAutoFit/>
              </a:bodyPr>
              <a:lstStyle/>
              <a:p>
                <a:r>
                  <a:rPr lang="en-US" sz="2000" dirty="0" err="1" smtClean="0">
                    <a:solidFill>
                      <a:srgbClr val="C00000"/>
                    </a:solidFill>
                  </a:rPr>
                  <a:t>Sivers</a:t>
                </a:r>
                <a:endParaRPr lang="en-US" sz="2000" dirty="0">
                  <a:solidFill>
                    <a:srgbClr val="C00000"/>
                  </a:solidFill>
                </a:endParaRPr>
              </a:p>
            </p:txBody>
          </p:sp>
          <p:sp>
            <p:nvSpPr>
              <p:cNvPr id="59" name="TextBox 58"/>
              <p:cNvSpPr txBox="1"/>
              <p:nvPr/>
            </p:nvSpPr>
            <p:spPr>
              <a:xfrm>
                <a:off x="6289197" y="4164568"/>
                <a:ext cx="1615827" cy="400110"/>
              </a:xfrm>
              <a:prstGeom prst="rect">
                <a:avLst/>
              </a:prstGeom>
              <a:noFill/>
            </p:spPr>
            <p:txBody>
              <a:bodyPr wrap="none" rtlCol="0">
                <a:spAutoFit/>
              </a:bodyPr>
              <a:lstStyle/>
              <a:p>
                <a:r>
                  <a:rPr lang="en-US" sz="2000" dirty="0" smtClean="0">
                    <a:solidFill>
                      <a:srgbClr val="C00000"/>
                    </a:solidFill>
                  </a:rPr>
                  <a:t>Boer-</a:t>
                </a:r>
                <a:r>
                  <a:rPr lang="en-US" sz="2000" dirty="0" err="1" smtClean="0">
                    <a:solidFill>
                      <a:srgbClr val="C00000"/>
                    </a:solidFill>
                  </a:rPr>
                  <a:t>Mulders</a:t>
                </a:r>
                <a:endParaRPr lang="en-US" sz="2000" dirty="0">
                  <a:solidFill>
                    <a:srgbClr val="C00000"/>
                  </a:solidFill>
                </a:endParaRPr>
              </a:p>
            </p:txBody>
          </p:sp>
          <p:sp>
            <p:nvSpPr>
              <p:cNvPr id="60" name="TextBox 59"/>
              <p:cNvSpPr txBox="1"/>
              <p:nvPr/>
            </p:nvSpPr>
            <p:spPr>
              <a:xfrm>
                <a:off x="7371273" y="4440793"/>
                <a:ext cx="1391727" cy="400110"/>
              </a:xfrm>
              <a:prstGeom prst="rect">
                <a:avLst/>
              </a:prstGeom>
              <a:noFill/>
            </p:spPr>
            <p:txBody>
              <a:bodyPr wrap="none" rtlCol="0">
                <a:spAutoFit/>
              </a:bodyPr>
              <a:lstStyle/>
              <a:p>
                <a:r>
                  <a:rPr lang="en-US" sz="2000" dirty="0" err="1" smtClean="0">
                    <a:solidFill>
                      <a:srgbClr val="C00000"/>
                    </a:solidFill>
                  </a:rPr>
                  <a:t>Pretzelosity</a:t>
                </a:r>
                <a:endParaRPr lang="en-US" sz="2000" dirty="0">
                  <a:solidFill>
                    <a:srgbClr val="C00000"/>
                  </a:solidFill>
                </a:endParaRPr>
              </a:p>
            </p:txBody>
          </p:sp>
          <p:sp>
            <p:nvSpPr>
              <p:cNvPr id="61" name="TextBox 60"/>
              <p:cNvSpPr txBox="1"/>
              <p:nvPr/>
            </p:nvSpPr>
            <p:spPr>
              <a:xfrm>
                <a:off x="6641749" y="4926568"/>
                <a:ext cx="184730" cy="400110"/>
              </a:xfrm>
              <a:prstGeom prst="rect">
                <a:avLst/>
              </a:prstGeom>
              <a:noFill/>
            </p:spPr>
            <p:txBody>
              <a:bodyPr wrap="none" rtlCol="0">
                <a:spAutoFit/>
              </a:bodyPr>
              <a:lstStyle/>
              <a:p>
                <a:endParaRPr lang="en-US" sz="2000" dirty="0">
                  <a:solidFill>
                    <a:srgbClr val="C00000"/>
                  </a:solidFill>
                </a:endParaRPr>
              </a:p>
            </p:txBody>
          </p:sp>
          <p:sp>
            <p:nvSpPr>
              <p:cNvPr id="62" name="Rectangle 61"/>
              <p:cNvSpPr/>
              <p:nvPr/>
            </p:nvSpPr>
            <p:spPr>
              <a:xfrm>
                <a:off x="4663966" y="2133600"/>
                <a:ext cx="1828800" cy="1524000"/>
              </a:xfrm>
              <a:prstGeom prst="rect">
                <a:avLst/>
              </a:prstGeom>
              <a:solidFill>
                <a:schemeClr val="bg1">
                  <a:lumMod val="65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endParaRPr>
              </a:p>
            </p:txBody>
          </p:sp>
          <p:sp>
            <p:nvSpPr>
              <p:cNvPr id="63" name="TextBox 62"/>
              <p:cNvSpPr txBox="1"/>
              <p:nvPr/>
            </p:nvSpPr>
            <p:spPr>
              <a:xfrm>
                <a:off x="5816534" y="4572000"/>
                <a:ext cx="1323119" cy="400110"/>
              </a:xfrm>
              <a:prstGeom prst="rect">
                <a:avLst/>
              </a:prstGeom>
              <a:noFill/>
            </p:spPr>
            <p:txBody>
              <a:bodyPr wrap="none" rtlCol="0">
                <a:spAutoFit/>
              </a:bodyPr>
              <a:lstStyle/>
              <a:p>
                <a:r>
                  <a:rPr lang="en-US" sz="2000" dirty="0" smtClean="0">
                    <a:solidFill>
                      <a:srgbClr val="C00000"/>
                    </a:solidFill>
                  </a:rPr>
                  <a:t>Worm gear</a:t>
                </a:r>
                <a:endParaRPr lang="en-US" sz="2000" dirty="0">
                  <a:solidFill>
                    <a:srgbClr val="C00000"/>
                  </a:solidFill>
                </a:endParaRPr>
              </a:p>
            </p:txBody>
          </p:sp>
          <p:sp>
            <p:nvSpPr>
              <p:cNvPr id="64" name="TextBox 63"/>
              <p:cNvSpPr txBox="1"/>
              <p:nvPr/>
            </p:nvSpPr>
            <p:spPr>
              <a:xfrm>
                <a:off x="7367570" y="2133600"/>
                <a:ext cx="1323119" cy="400110"/>
              </a:xfrm>
              <a:prstGeom prst="rect">
                <a:avLst/>
              </a:prstGeom>
              <a:noFill/>
            </p:spPr>
            <p:txBody>
              <a:bodyPr wrap="none" rtlCol="0">
                <a:spAutoFit/>
              </a:bodyPr>
              <a:lstStyle/>
              <a:p>
                <a:r>
                  <a:rPr lang="en-US" sz="2000" dirty="0" smtClean="0">
                    <a:solidFill>
                      <a:srgbClr val="C00000"/>
                    </a:solidFill>
                  </a:rPr>
                  <a:t>Worm gear</a:t>
                </a:r>
                <a:endParaRPr lang="en-US" sz="2000" dirty="0">
                  <a:solidFill>
                    <a:srgbClr val="C00000"/>
                  </a:solidFill>
                </a:endParaRPr>
              </a:p>
            </p:txBody>
          </p:sp>
          <p:sp>
            <p:nvSpPr>
              <p:cNvPr id="65" name="Rectangle 64"/>
              <p:cNvSpPr/>
              <p:nvPr/>
            </p:nvSpPr>
            <p:spPr>
              <a:xfrm>
                <a:off x="5390834" y="2153888"/>
                <a:ext cx="1016625" cy="369332"/>
              </a:xfrm>
              <a:prstGeom prst="rect">
                <a:avLst/>
              </a:prstGeom>
            </p:spPr>
            <p:txBody>
              <a:bodyPr wrap="none">
                <a:spAutoFit/>
              </a:bodyPr>
              <a:lstStyle/>
              <a:p>
                <a:pPr algn="ctr"/>
                <a:r>
                  <a:rPr lang="en-US" dirty="0" smtClean="0">
                    <a:solidFill>
                      <a:schemeClr val="tx1">
                        <a:lumMod val="85000"/>
                        <a:lumOff val="15000"/>
                      </a:schemeClr>
                    </a:solidFill>
                  </a:rPr>
                  <a:t>Collinear</a:t>
                </a:r>
                <a:endParaRPr lang="en-US" dirty="0">
                  <a:solidFill>
                    <a:schemeClr val="tx1">
                      <a:lumMod val="85000"/>
                      <a:lumOff val="15000"/>
                    </a:schemeClr>
                  </a:solidFill>
                </a:endParaRPr>
              </a:p>
            </p:txBody>
          </p:sp>
        </p:grpSp>
        <p:sp>
          <p:nvSpPr>
            <p:cNvPr id="42" name="TextBox 41"/>
            <p:cNvSpPr txBox="1"/>
            <p:nvPr/>
          </p:nvSpPr>
          <p:spPr>
            <a:xfrm>
              <a:off x="4482302" y="1371600"/>
              <a:ext cx="4356898" cy="415498"/>
            </a:xfrm>
            <a:prstGeom prst="rect">
              <a:avLst/>
            </a:prstGeom>
            <a:noFill/>
          </p:spPr>
          <p:txBody>
            <a:bodyPr wrap="none" rtlCol="0">
              <a:spAutoFit/>
            </a:bodyPr>
            <a:lstStyle/>
            <a:p>
              <a:r>
                <a:rPr lang="en-US" sz="2100" dirty="0" smtClean="0">
                  <a:solidFill>
                    <a:schemeClr val="tx1"/>
                  </a:solidFill>
                  <a:latin typeface="Arial" pitchFamily="34" charset="0"/>
                  <a:cs typeface="Arial" pitchFamily="34" charset="0"/>
                </a:rPr>
                <a:t>Transverse-Momentum-Dependent</a:t>
              </a:r>
              <a:endParaRPr lang="en-US" sz="2100" dirty="0">
                <a:solidFill>
                  <a:schemeClr val="tx1"/>
                </a:solidFill>
                <a:latin typeface="Arial" pitchFamily="34" charset="0"/>
                <a:cs typeface="Arial" pitchFamily="34" charset="0"/>
              </a:endParaRPr>
            </a:p>
          </p:txBody>
        </p:sp>
        <p:sp>
          <p:nvSpPr>
            <p:cNvPr id="43" name="TextBox 42"/>
            <p:cNvSpPr txBox="1"/>
            <p:nvPr/>
          </p:nvSpPr>
          <p:spPr>
            <a:xfrm>
              <a:off x="914400" y="2209800"/>
              <a:ext cx="3483896" cy="830997"/>
            </a:xfrm>
            <a:prstGeom prst="rect">
              <a:avLst/>
            </a:prstGeom>
            <a:solidFill>
              <a:schemeClr val="bg1"/>
            </a:solidFill>
          </p:spPr>
          <p:txBody>
            <a:bodyPr wrap="square" rtlCol="0">
              <a:spAutoFit/>
            </a:bodyPr>
            <a:lstStyle/>
            <a:p>
              <a:r>
                <a:rPr lang="en-US" dirty="0" smtClean="0">
                  <a:solidFill>
                    <a:schemeClr val="tx1"/>
                  </a:solidFill>
                </a:rPr>
                <a:t>Mulders &amp; </a:t>
              </a:r>
              <a:r>
                <a:rPr lang="en-US" dirty="0" err="1" smtClean="0">
                  <a:solidFill>
                    <a:schemeClr val="tx1"/>
                  </a:solidFill>
                </a:rPr>
                <a:t>Tangerman</a:t>
              </a:r>
              <a:r>
                <a:rPr lang="en-US" dirty="0" smtClean="0">
                  <a:solidFill>
                    <a:schemeClr val="tx1"/>
                  </a:solidFill>
                </a:rPr>
                <a:t>, NPB 461, 197 (1996)</a:t>
              </a:r>
              <a:endParaRPr lang="en-US" dirty="0">
                <a:solidFill>
                  <a:schemeClr val="tx1"/>
                </a:solidFill>
              </a:endParaRPr>
            </a:p>
          </p:txBody>
        </p:sp>
      </p:grpSp>
      <p:grpSp>
        <p:nvGrpSpPr>
          <p:cNvPr id="66" name="Group 31"/>
          <p:cNvGrpSpPr/>
          <p:nvPr/>
        </p:nvGrpSpPr>
        <p:grpSpPr>
          <a:xfrm>
            <a:off x="414184" y="1447800"/>
            <a:ext cx="8272616" cy="3162300"/>
            <a:chOff x="414184" y="1447800"/>
            <a:chExt cx="8272616" cy="3162300"/>
          </a:xfrm>
        </p:grpSpPr>
        <p:pic>
          <p:nvPicPr>
            <p:cNvPr id="67" name="Picture 2"/>
            <p:cNvPicPr>
              <a:picLocks noChangeAspect="1" noChangeArrowheads="1"/>
            </p:cNvPicPr>
            <p:nvPr/>
          </p:nvPicPr>
          <p:blipFill>
            <a:blip r:embed="rId8" cstate="print"/>
            <a:srcRect/>
            <a:stretch>
              <a:fillRect/>
            </a:stretch>
          </p:blipFill>
          <p:spPr bwMode="auto">
            <a:xfrm>
              <a:off x="4886325" y="2133600"/>
              <a:ext cx="3800475" cy="2428875"/>
            </a:xfrm>
            <a:prstGeom prst="rect">
              <a:avLst/>
            </a:prstGeom>
            <a:noFill/>
            <a:ln w="9525">
              <a:noFill/>
              <a:miter lim="800000"/>
              <a:headEnd/>
              <a:tailEnd/>
            </a:ln>
          </p:spPr>
        </p:pic>
        <p:pic>
          <p:nvPicPr>
            <p:cNvPr id="68" name="Picture 3"/>
            <p:cNvPicPr>
              <a:picLocks noChangeAspect="1" noChangeArrowheads="1"/>
            </p:cNvPicPr>
            <p:nvPr/>
          </p:nvPicPr>
          <p:blipFill>
            <a:blip r:embed="rId9" cstate="print"/>
            <a:srcRect/>
            <a:stretch>
              <a:fillRect/>
            </a:stretch>
          </p:blipFill>
          <p:spPr bwMode="auto">
            <a:xfrm>
              <a:off x="414184" y="1447800"/>
              <a:ext cx="4386416" cy="3162300"/>
            </a:xfrm>
            <a:prstGeom prst="rect">
              <a:avLst/>
            </a:prstGeom>
            <a:noFill/>
            <a:ln w="9525">
              <a:noFill/>
              <a:miter lim="800000"/>
              <a:headEnd/>
              <a:tailEnd/>
            </a:ln>
          </p:spPr>
        </p:pic>
        <p:sp>
          <p:nvSpPr>
            <p:cNvPr id="69" name="TextBox 68"/>
            <p:cNvSpPr txBox="1"/>
            <p:nvPr/>
          </p:nvSpPr>
          <p:spPr>
            <a:xfrm>
              <a:off x="1204970" y="1764268"/>
              <a:ext cx="1766830" cy="461665"/>
            </a:xfrm>
            <a:prstGeom prst="rect">
              <a:avLst/>
            </a:prstGeom>
            <a:noFill/>
          </p:spPr>
          <p:txBody>
            <a:bodyPr wrap="none" rtlCol="0">
              <a:spAutoFit/>
            </a:bodyPr>
            <a:lstStyle/>
            <a:p>
              <a:r>
                <a:rPr lang="en-US" dirty="0" smtClean="0">
                  <a:solidFill>
                    <a:schemeClr val="tx1"/>
                  </a:solidFill>
                </a:rPr>
                <a:t>Higgs vs. </a:t>
              </a:r>
              <a:r>
                <a:rPr lang="en-US" dirty="0" err="1" smtClean="0">
                  <a:solidFill>
                    <a:schemeClr val="tx1"/>
                  </a:solidFill>
                </a:rPr>
                <a:t>p</a:t>
              </a:r>
              <a:r>
                <a:rPr lang="en-US" baseline="-25000" dirty="0" err="1" smtClean="0">
                  <a:solidFill>
                    <a:schemeClr val="tx1"/>
                  </a:solidFill>
                </a:rPr>
                <a:t>T</a:t>
              </a:r>
              <a:endParaRPr lang="en-US" baseline="-25000" dirty="0">
                <a:solidFill>
                  <a:schemeClr val="tx1"/>
                </a:solidFill>
              </a:endParaRPr>
            </a:p>
          </p:txBody>
        </p:sp>
        <p:sp>
          <p:nvSpPr>
            <p:cNvPr id="70" name="Oval 69"/>
            <p:cNvSpPr/>
            <p:nvPr/>
          </p:nvSpPr>
          <p:spPr>
            <a:xfrm>
              <a:off x="1070488" y="2286000"/>
              <a:ext cx="533400" cy="13716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2295881" y="2662535"/>
              <a:ext cx="2094612" cy="430887"/>
            </a:xfrm>
            <a:prstGeom prst="rect">
              <a:avLst/>
            </a:prstGeom>
            <a:noFill/>
          </p:spPr>
          <p:txBody>
            <a:bodyPr wrap="none" rtlCol="0">
              <a:spAutoFit/>
            </a:bodyPr>
            <a:lstStyle/>
            <a:p>
              <a:r>
                <a:rPr lang="en-US" sz="2200" dirty="0" smtClean="0">
                  <a:solidFill>
                    <a:schemeClr val="tx1"/>
                  </a:solidFill>
                </a:rPr>
                <a:t>arXiv:1108.3609</a:t>
              </a:r>
              <a:endParaRPr lang="en-US" sz="2200" dirty="0">
                <a:solidFill>
                  <a:schemeClr val="tx1"/>
                </a:solidFill>
              </a:endParaRPr>
            </a:p>
          </p:txBody>
        </p:sp>
      </p:grpSp>
      <p:grpSp>
        <p:nvGrpSpPr>
          <p:cNvPr id="72" name="Group 17"/>
          <p:cNvGrpSpPr/>
          <p:nvPr/>
        </p:nvGrpSpPr>
        <p:grpSpPr>
          <a:xfrm>
            <a:off x="609600" y="1445170"/>
            <a:ext cx="8763000" cy="4052614"/>
            <a:chOff x="609600" y="1524000"/>
            <a:chExt cx="8763000" cy="4052614"/>
          </a:xfrm>
        </p:grpSpPr>
        <p:pic>
          <p:nvPicPr>
            <p:cNvPr id="73" name="Picture 4"/>
            <p:cNvPicPr>
              <a:picLocks noChangeAspect="1" noChangeArrowheads="1"/>
            </p:cNvPicPr>
            <p:nvPr/>
          </p:nvPicPr>
          <p:blipFill>
            <a:blip r:embed="rId10" cstate="print"/>
            <a:srcRect/>
            <a:stretch>
              <a:fillRect/>
            </a:stretch>
          </p:blipFill>
          <p:spPr bwMode="auto">
            <a:xfrm>
              <a:off x="4191000" y="2209800"/>
              <a:ext cx="4857750" cy="1819541"/>
            </a:xfrm>
            <a:prstGeom prst="rect">
              <a:avLst/>
            </a:prstGeom>
            <a:noFill/>
            <a:ln w="9525">
              <a:noFill/>
              <a:miter lim="800000"/>
              <a:headEnd/>
              <a:tailEnd/>
            </a:ln>
          </p:spPr>
        </p:pic>
        <p:sp>
          <p:nvSpPr>
            <p:cNvPr id="74" name="Rectangle 73"/>
            <p:cNvSpPr/>
            <p:nvPr/>
          </p:nvSpPr>
          <p:spPr>
            <a:xfrm>
              <a:off x="6324600" y="3102166"/>
              <a:ext cx="3048000" cy="400110"/>
            </a:xfrm>
            <a:prstGeom prst="rect">
              <a:avLst/>
            </a:prstGeom>
          </p:spPr>
          <p:txBody>
            <a:bodyPr wrap="square">
              <a:spAutoFit/>
            </a:bodyPr>
            <a:lstStyle/>
            <a:p>
              <a:r>
                <a:rPr lang="en-US" sz="2000" dirty="0" smtClean="0">
                  <a:solidFill>
                    <a:schemeClr val="tx1"/>
                  </a:solidFill>
                </a:rPr>
                <a:t>PRD80, 034031 (2009)</a:t>
              </a:r>
              <a:endParaRPr lang="en-US" sz="2000" dirty="0">
                <a:solidFill>
                  <a:schemeClr val="tx1"/>
                </a:solidFill>
              </a:endParaRPr>
            </a:p>
          </p:txBody>
        </p:sp>
        <p:pic>
          <p:nvPicPr>
            <p:cNvPr id="75" name="Picture 5"/>
            <p:cNvPicPr>
              <a:picLocks noChangeAspect="1" noChangeArrowheads="1"/>
            </p:cNvPicPr>
            <p:nvPr/>
          </p:nvPicPr>
          <p:blipFill>
            <a:blip r:embed="rId11" cstate="print"/>
            <a:srcRect/>
            <a:stretch>
              <a:fillRect/>
            </a:stretch>
          </p:blipFill>
          <p:spPr bwMode="auto">
            <a:xfrm>
              <a:off x="609600" y="1524000"/>
              <a:ext cx="3557588" cy="4052614"/>
            </a:xfrm>
            <a:prstGeom prst="rect">
              <a:avLst/>
            </a:prstGeom>
            <a:noFill/>
            <a:ln w="9525">
              <a:noFill/>
              <a:miter lim="800000"/>
              <a:headEnd/>
              <a:tailEnd/>
            </a:ln>
          </p:spPr>
        </p:pic>
      </p:grpSp>
    </p:spTree>
    <p:extLst>
      <p:ext uri="{BB962C8B-B14F-4D97-AF65-F5344CB8AC3E}">
        <p14:creationId xmlns:p14="http://schemas.microsoft.com/office/powerpoint/2010/main" val="32153147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linds(horizontal)">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nodeType="clickEffect">
                                  <p:stCondLst>
                                    <p:cond delay="0"/>
                                  </p:stCondLst>
                                  <p:childTnLst>
                                    <p:animEffect transition="out" filter="blinds(horizontal)">
                                      <p:cBhvr>
                                        <p:cTn id="23" dur="500"/>
                                        <p:tgtEl>
                                          <p:spTgt spid="18"/>
                                        </p:tgtEl>
                                      </p:cBhvr>
                                    </p:animEffect>
                                    <p:set>
                                      <p:cBhvr>
                                        <p:cTn id="24" dur="1" fill="hold">
                                          <p:stCondLst>
                                            <p:cond delay="499"/>
                                          </p:stCondLst>
                                        </p:cTn>
                                        <p:tgtEl>
                                          <p:spTgt spid="18"/>
                                        </p:tgtEl>
                                        <p:attrNameLst>
                                          <p:attrName>style.visibility</p:attrName>
                                        </p:attrNameLst>
                                      </p:cBhvr>
                                      <p:to>
                                        <p:strVal val="hidden"/>
                                      </p:to>
                                    </p:set>
                                  </p:childTnLst>
                                </p:cTn>
                              </p:par>
                            </p:childTnLst>
                          </p:cTn>
                        </p:par>
                        <p:par>
                          <p:cTn id="25" fill="hold">
                            <p:stCondLst>
                              <p:cond delay="500"/>
                            </p:stCondLst>
                            <p:childTnLst>
                              <p:par>
                                <p:cTn id="26" presetID="3" presetClass="entr" presetSubtype="10" fill="hold"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linds(horizontal)">
                                      <p:cBhvr>
                                        <p:cTn id="28" dur="500"/>
                                        <p:tgtEl>
                                          <p:spTgt spid="3">
                                            <p:txEl>
                                              <p:pRg st="4" end="4"/>
                                            </p:txEl>
                                          </p:spTgt>
                                        </p:tgtEl>
                                      </p:cBhvr>
                                    </p:animEffect>
                                  </p:childTnLst>
                                </p:cTn>
                              </p:par>
                            </p:childTnLst>
                          </p:cTn>
                        </p:par>
                        <p:par>
                          <p:cTn id="29" fill="hold">
                            <p:stCondLst>
                              <p:cond delay="1000"/>
                            </p:stCondLst>
                            <p:childTnLst>
                              <p:par>
                                <p:cTn id="30" presetID="3" presetClass="entr" presetSubtype="10" fill="hold"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blinds(horizontal)">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linds(horizontal)">
                                      <p:cBhvr>
                                        <p:cTn id="37" dur="500"/>
                                        <p:tgtEl>
                                          <p:spTgt spid="3">
                                            <p:txEl>
                                              <p:pRg st="5" end="5"/>
                                            </p:txEl>
                                          </p:spTgt>
                                        </p:tgtEl>
                                      </p:cBhvr>
                                    </p:animEffect>
                                  </p:childTnLst>
                                </p:cTn>
                              </p:par>
                              <p:par>
                                <p:cTn id="38" presetID="3" presetClass="exit" presetSubtype="10" fill="hold" nodeType="withEffect">
                                  <p:stCondLst>
                                    <p:cond delay="0"/>
                                  </p:stCondLst>
                                  <p:childTnLst>
                                    <p:animEffect transition="out" filter="blinds(horizontal)">
                                      <p:cBhvr>
                                        <p:cTn id="39" dur="500"/>
                                        <p:tgtEl>
                                          <p:spTgt spid="40"/>
                                        </p:tgtEl>
                                      </p:cBhvr>
                                    </p:animEffect>
                                    <p:set>
                                      <p:cBhvr>
                                        <p:cTn id="40" dur="1" fill="hold">
                                          <p:stCondLst>
                                            <p:cond delay="499"/>
                                          </p:stCondLst>
                                        </p:cTn>
                                        <p:tgtEl>
                                          <p:spTgt spid="40"/>
                                        </p:tgtEl>
                                        <p:attrNameLst>
                                          <p:attrName>style.visibility</p:attrName>
                                        </p:attrNameLst>
                                      </p:cBhvr>
                                      <p:to>
                                        <p:strVal val="hidden"/>
                                      </p:to>
                                    </p:set>
                                  </p:childTnLst>
                                </p:cTn>
                              </p:par>
                            </p:childTnLst>
                          </p:cTn>
                        </p:par>
                        <p:par>
                          <p:cTn id="41" fill="hold">
                            <p:stCondLst>
                              <p:cond delay="500"/>
                            </p:stCondLst>
                            <p:childTnLst>
                              <p:par>
                                <p:cTn id="42" presetID="3" presetClass="entr" presetSubtype="10" fill="hold"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blinds(horizontal)">
                                      <p:cBhvr>
                                        <p:cTn id="44" dur="500"/>
                                        <p:tgtEl>
                                          <p:spTgt spid="66"/>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xit" presetSubtype="10" fill="hold" nodeType="clickEffect">
                                  <p:stCondLst>
                                    <p:cond delay="0"/>
                                  </p:stCondLst>
                                  <p:childTnLst>
                                    <p:animEffect transition="out" filter="blinds(horizontal)">
                                      <p:cBhvr>
                                        <p:cTn id="48" dur="500"/>
                                        <p:tgtEl>
                                          <p:spTgt spid="66"/>
                                        </p:tgtEl>
                                      </p:cBhvr>
                                    </p:animEffect>
                                    <p:set>
                                      <p:cBhvr>
                                        <p:cTn id="49" dur="1" fill="hold">
                                          <p:stCondLst>
                                            <p:cond delay="499"/>
                                          </p:stCondLst>
                                        </p:cTn>
                                        <p:tgtEl>
                                          <p:spTgt spid="66"/>
                                        </p:tgtEl>
                                        <p:attrNameLst>
                                          <p:attrName>style.visibility</p:attrName>
                                        </p:attrNameLst>
                                      </p:cBhvr>
                                      <p:to>
                                        <p:strVal val="hidden"/>
                                      </p:to>
                                    </p:set>
                                  </p:childTnLst>
                                </p:cTn>
                              </p:par>
                            </p:childTnLst>
                          </p:cTn>
                        </p:par>
                        <p:par>
                          <p:cTn id="50" fill="hold">
                            <p:stCondLst>
                              <p:cond delay="500"/>
                            </p:stCondLst>
                            <p:childTnLst>
                              <p:par>
                                <p:cTn id="51" presetID="3" presetClass="entr" presetSubtype="10" fill="hold" nodeType="after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Effect transition="in" filter="blinds(horizontal)">
                                      <p:cBhvr>
                                        <p:cTn id="53" dur="500"/>
                                        <p:tgtEl>
                                          <p:spTgt spid="3">
                                            <p:txEl>
                                              <p:pRg st="6" end="6"/>
                                            </p:txEl>
                                          </p:spTgt>
                                        </p:tgtEl>
                                      </p:cBhvr>
                                    </p:animEffect>
                                  </p:childTnLst>
                                </p:cTn>
                              </p:par>
                            </p:childTnLst>
                          </p:cTn>
                        </p:par>
                        <p:par>
                          <p:cTn id="54" fill="hold">
                            <p:stCondLst>
                              <p:cond delay="1000"/>
                            </p:stCondLst>
                            <p:childTnLst>
                              <p:par>
                                <p:cTn id="55" presetID="3" presetClass="entr" presetSubtype="10" fill="hold" nodeType="afterEffect">
                                  <p:stCondLst>
                                    <p:cond delay="0"/>
                                  </p:stCondLst>
                                  <p:childTnLst>
                                    <p:set>
                                      <p:cBhvr>
                                        <p:cTn id="56" dur="1" fill="hold">
                                          <p:stCondLst>
                                            <p:cond delay="0"/>
                                          </p:stCondLst>
                                        </p:cTn>
                                        <p:tgtEl>
                                          <p:spTgt spid="72"/>
                                        </p:tgtEl>
                                        <p:attrNameLst>
                                          <p:attrName>style.visibility</p:attrName>
                                        </p:attrNameLst>
                                      </p:cBhvr>
                                      <p:to>
                                        <p:strVal val="visible"/>
                                      </p:to>
                                    </p:set>
                                    <p:animEffect transition="in" filter="blinds(horizontal)">
                                      <p:cBhvr>
                                        <p:cTn id="5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5"/>
          <p:cNvSpPr>
            <a:spLocks noGrp="1"/>
          </p:cNvSpPr>
          <p:nvPr>
            <p:ph type="ftr" sz="quarter" idx="11"/>
          </p:nvPr>
        </p:nvSpPr>
        <p:spPr/>
        <p:txBody>
          <a:bodyPr/>
          <a:lstStyle/>
          <a:p>
            <a:r>
              <a:rPr lang="en-US" smtClean="0"/>
              <a:t>C. Aidala, Penn State, January 21, 2015</a:t>
            </a:r>
            <a:endParaRPr lang="en-US"/>
          </a:p>
        </p:txBody>
      </p:sp>
      <p:sp>
        <p:nvSpPr>
          <p:cNvPr id="1352706" name="Rectangle 2"/>
          <p:cNvSpPr>
            <a:spLocks noGrp="1" noChangeArrowheads="1"/>
          </p:cNvSpPr>
          <p:nvPr>
            <p:ph type="title"/>
          </p:nvPr>
        </p:nvSpPr>
        <p:spPr/>
        <p:txBody>
          <a:bodyPr/>
          <a:lstStyle/>
          <a:p>
            <a:r>
              <a:rPr lang="en-US" sz="3600" dirty="0"/>
              <a:t>Transverse </a:t>
            </a:r>
            <a:r>
              <a:rPr lang="en-US" sz="3600" dirty="0" smtClean="0"/>
              <a:t>single-spin </a:t>
            </a:r>
            <a:r>
              <a:rPr lang="en-US" sz="3600" dirty="0"/>
              <a:t>a</a:t>
            </a:r>
            <a:r>
              <a:rPr lang="en-US" sz="3600" dirty="0" smtClean="0"/>
              <a:t>symmetries</a:t>
            </a:r>
            <a:r>
              <a:rPr lang="en-US" sz="3600" dirty="0"/>
              <a:t>: </a:t>
            </a:r>
            <a:br>
              <a:rPr lang="en-US" sz="3600" dirty="0"/>
            </a:br>
            <a:r>
              <a:rPr lang="en-US" sz="3600" dirty="0"/>
              <a:t>From </a:t>
            </a:r>
            <a:r>
              <a:rPr lang="en-US" sz="3600" dirty="0" smtClean="0"/>
              <a:t>low </a:t>
            </a:r>
            <a:r>
              <a:rPr lang="en-US" sz="3600" dirty="0"/>
              <a:t>to h</a:t>
            </a:r>
            <a:r>
              <a:rPr lang="en-US" sz="3600" dirty="0" smtClean="0"/>
              <a:t>igh </a:t>
            </a:r>
            <a:r>
              <a:rPr lang="en-US" sz="3600" dirty="0"/>
              <a:t>e</a:t>
            </a:r>
            <a:r>
              <a:rPr lang="en-US" sz="3600" dirty="0" smtClean="0"/>
              <a:t>nergies!</a:t>
            </a:r>
            <a:endParaRPr lang="en-US" sz="3600" dirty="0"/>
          </a:p>
        </p:txBody>
      </p:sp>
      <p:sp>
        <p:nvSpPr>
          <p:cNvPr id="1352712" name="Text Box 8"/>
          <p:cNvSpPr txBox="1">
            <a:spLocks noChangeArrowheads="1"/>
          </p:cNvSpPr>
          <p:nvPr/>
        </p:nvSpPr>
        <p:spPr bwMode="auto">
          <a:xfrm>
            <a:off x="448548" y="1357086"/>
            <a:ext cx="1761252" cy="830997"/>
          </a:xfrm>
          <a:prstGeom prst="rect">
            <a:avLst/>
          </a:prstGeom>
          <a:noFill/>
          <a:ln w="9525">
            <a:noFill/>
            <a:miter lim="800000"/>
            <a:headEnd/>
            <a:tailEnd/>
          </a:ln>
          <a:effectLst/>
        </p:spPr>
        <p:txBody>
          <a:bodyPr wrap="none">
            <a:spAutoFit/>
          </a:bodyPr>
          <a:lstStyle/>
          <a:p>
            <a:r>
              <a:rPr lang="en-US" dirty="0" smtClean="0"/>
              <a:t>ANL </a:t>
            </a:r>
          </a:p>
          <a:p>
            <a:r>
              <a:rPr lang="en-US" altLang="ja-JP" dirty="0" smtClean="0">
                <a:ea typeface="ＭＳ Ｐゴシック" pitchFamily="34" charset="-128"/>
                <a:sym typeface="Symbol" pitchFamily="18" charset="2"/>
              </a:rPr>
              <a:t></a:t>
            </a:r>
            <a:r>
              <a:rPr lang="en-US" altLang="ja-JP" dirty="0">
                <a:ea typeface="ＭＳ Ｐゴシック" pitchFamily="34" charset="-128"/>
              </a:rPr>
              <a:t>s=4.9 </a:t>
            </a:r>
            <a:r>
              <a:rPr lang="en-US" altLang="ja-JP" dirty="0" err="1">
                <a:ea typeface="ＭＳ Ｐゴシック" pitchFamily="34" charset="-128"/>
              </a:rPr>
              <a:t>GeV</a:t>
            </a:r>
            <a:r>
              <a:rPr lang="en-US" dirty="0"/>
              <a:t> </a:t>
            </a:r>
          </a:p>
        </p:txBody>
      </p:sp>
      <p:graphicFrame>
        <p:nvGraphicFramePr>
          <p:cNvPr id="1352738" name="Object 34"/>
          <p:cNvGraphicFramePr>
            <a:graphicFrameLocks noGrp="1" noChangeAspect="1"/>
          </p:cNvGraphicFramePr>
          <p:nvPr>
            <p:ph sz="half" idx="2"/>
          </p:nvPr>
        </p:nvGraphicFramePr>
        <p:xfrm>
          <a:off x="1066800" y="5334000"/>
          <a:ext cx="2057400" cy="561975"/>
        </p:xfrm>
        <a:graphic>
          <a:graphicData uri="http://schemas.openxmlformats.org/presentationml/2006/ole">
            <mc:AlternateContent xmlns:mc="http://schemas.openxmlformats.org/markup-compatibility/2006">
              <mc:Choice xmlns:v="urn:schemas-microsoft-com:vml" Requires="v">
                <p:oleObj spid="_x0000_s2016415" name="Equation" r:id="rId4" imgW="977760" imgH="266400" progId="Equation.3">
                  <p:embed/>
                </p:oleObj>
              </mc:Choice>
              <mc:Fallback>
                <p:oleObj name="Equation" r:id="rId4" imgW="977760" imgH="266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5334000"/>
                        <a:ext cx="2057400" cy="561975"/>
                      </a:xfrm>
                      <a:prstGeom prst="rect">
                        <a:avLst/>
                      </a:prstGeom>
                      <a:solidFill>
                        <a:schemeClr val="bg1"/>
                      </a:solidFill>
                    </p:spPr>
                  </p:pic>
                </p:oleObj>
              </mc:Fallback>
            </mc:AlternateContent>
          </a:graphicData>
        </a:graphic>
      </p:graphicFrame>
      <p:sp>
        <p:nvSpPr>
          <p:cNvPr id="17" name="Slide Number Placeholder 16"/>
          <p:cNvSpPr>
            <a:spLocks noGrp="1"/>
          </p:cNvSpPr>
          <p:nvPr>
            <p:ph type="sldNum" sz="quarter" idx="12"/>
          </p:nvPr>
        </p:nvSpPr>
        <p:spPr/>
        <p:txBody>
          <a:bodyPr/>
          <a:lstStyle/>
          <a:p>
            <a:fld id="{A2F42501-B949-4497-900A-85D7539E1911}" type="slidenum">
              <a:rPr lang="en-US" smtClean="0"/>
              <a:pPr/>
              <a:t>30</a:t>
            </a:fld>
            <a:endParaRPr lang="en-US"/>
          </a:p>
        </p:txBody>
      </p:sp>
      <p:pic>
        <p:nvPicPr>
          <p:cNvPr id="1892356" name="Picture 4"/>
          <p:cNvPicPr>
            <a:picLocks noChangeAspect="1" noChangeArrowheads="1"/>
          </p:cNvPicPr>
          <p:nvPr/>
        </p:nvPicPr>
        <p:blipFill>
          <a:blip r:embed="rId6" cstate="print"/>
          <a:srcRect/>
          <a:stretch>
            <a:fillRect/>
          </a:stretch>
        </p:blipFill>
        <p:spPr bwMode="auto">
          <a:xfrm>
            <a:off x="0" y="2214975"/>
            <a:ext cx="9144000" cy="2697258"/>
          </a:xfrm>
          <a:prstGeom prst="rect">
            <a:avLst/>
          </a:prstGeom>
          <a:noFill/>
          <a:ln w="9525">
            <a:noFill/>
            <a:miter lim="800000"/>
            <a:headEnd/>
            <a:tailEnd/>
          </a:ln>
          <a:effectLst/>
        </p:spPr>
      </p:pic>
      <p:sp>
        <p:nvSpPr>
          <p:cNvPr id="18" name="Rectangle 17"/>
          <p:cNvSpPr/>
          <p:nvPr/>
        </p:nvSpPr>
        <p:spPr>
          <a:xfrm>
            <a:off x="2714685" y="1349883"/>
            <a:ext cx="1761252" cy="830997"/>
          </a:xfrm>
          <a:prstGeom prst="rect">
            <a:avLst/>
          </a:prstGeom>
        </p:spPr>
        <p:txBody>
          <a:bodyPr wrap="none">
            <a:spAutoFit/>
          </a:bodyPr>
          <a:lstStyle/>
          <a:p>
            <a:r>
              <a:rPr lang="en-US" dirty="0" smtClean="0"/>
              <a:t>BNL </a:t>
            </a:r>
          </a:p>
          <a:p>
            <a:r>
              <a:rPr lang="en-US" altLang="ja-JP" dirty="0" smtClean="0">
                <a:ea typeface="ＭＳ Ｐゴシック" pitchFamily="34" charset="-128"/>
                <a:sym typeface="Symbol" pitchFamily="18" charset="2"/>
              </a:rPr>
              <a:t></a:t>
            </a:r>
            <a:r>
              <a:rPr lang="en-US" altLang="ja-JP" dirty="0" smtClean="0">
                <a:ea typeface="ＭＳ Ｐゴシック" pitchFamily="34" charset="-128"/>
              </a:rPr>
              <a:t>s=6.6 </a:t>
            </a:r>
            <a:r>
              <a:rPr lang="en-US" altLang="ja-JP" dirty="0" err="1" smtClean="0">
                <a:ea typeface="ＭＳ Ｐゴシック" pitchFamily="34" charset="-128"/>
              </a:rPr>
              <a:t>GeV</a:t>
            </a:r>
            <a:r>
              <a:rPr lang="en-US" dirty="0" smtClean="0"/>
              <a:t> </a:t>
            </a:r>
            <a:endParaRPr lang="en-US" dirty="0"/>
          </a:p>
        </p:txBody>
      </p:sp>
      <p:sp>
        <p:nvSpPr>
          <p:cNvPr id="19" name="Rectangle 18"/>
          <p:cNvSpPr/>
          <p:nvPr/>
        </p:nvSpPr>
        <p:spPr>
          <a:xfrm>
            <a:off x="4866660" y="1295400"/>
            <a:ext cx="1915140" cy="830997"/>
          </a:xfrm>
          <a:prstGeom prst="rect">
            <a:avLst/>
          </a:prstGeom>
        </p:spPr>
        <p:txBody>
          <a:bodyPr wrap="none">
            <a:spAutoFit/>
          </a:bodyPr>
          <a:lstStyle/>
          <a:p>
            <a:r>
              <a:rPr lang="en-US" dirty="0" smtClean="0"/>
              <a:t>FNAL </a:t>
            </a:r>
          </a:p>
          <a:p>
            <a:r>
              <a:rPr lang="en-US" altLang="ja-JP" dirty="0" smtClean="0">
                <a:ea typeface="ＭＳ Ｐゴシック" pitchFamily="34" charset="-128"/>
                <a:sym typeface="Symbol" pitchFamily="18" charset="2"/>
              </a:rPr>
              <a:t></a:t>
            </a:r>
            <a:r>
              <a:rPr lang="en-US" altLang="ja-JP" dirty="0" smtClean="0">
                <a:ea typeface="ＭＳ Ｐゴシック" pitchFamily="34" charset="-128"/>
              </a:rPr>
              <a:t>s=19.4 </a:t>
            </a:r>
            <a:r>
              <a:rPr lang="en-US" altLang="ja-JP" dirty="0" err="1" smtClean="0">
                <a:ea typeface="ＭＳ Ｐゴシック" pitchFamily="34" charset="-128"/>
              </a:rPr>
              <a:t>GeV</a:t>
            </a:r>
            <a:r>
              <a:rPr lang="en-US" dirty="0" smtClean="0"/>
              <a:t> </a:t>
            </a:r>
            <a:endParaRPr lang="en-US" dirty="0"/>
          </a:p>
        </p:txBody>
      </p:sp>
      <p:sp>
        <p:nvSpPr>
          <p:cNvPr id="20" name="Rectangle 19"/>
          <p:cNvSpPr/>
          <p:nvPr/>
        </p:nvSpPr>
        <p:spPr>
          <a:xfrm>
            <a:off x="7145621" y="1302711"/>
            <a:ext cx="1915140" cy="830997"/>
          </a:xfrm>
          <a:prstGeom prst="rect">
            <a:avLst/>
          </a:prstGeom>
        </p:spPr>
        <p:txBody>
          <a:bodyPr wrap="none">
            <a:spAutoFit/>
          </a:bodyPr>
          <a:lstStyle/>
          <a:p>
            <a:r>
              <a:rPr lang="en-US" dirty="0" smtClean="0"/>
              <a:t>RHIC </a:t>
            </a:r>
          </a:p>
          <a:p>
            <a:r>
              <a:rPr lang="en-US" altLang="ja-JP" dirty="0" smtClean="0">
                <a:ea typeface="ＭＳ Ｐゴシック" pitchFamily="34" charset="-128"/>
                <a:sym typeface="Symbol" pitchFamily="18" charset="2"/>
              </a:rPr>
              <a:t></a:t>
            </a:r>
            <a:r>
              <a:rPr lang="en-US" altLang="ja-JP" dirty="0" smtClean="0">
                <a:ea typeface="ＭＳ Ｐゴシック" pitchFamily="34" charset="-128"/>
              </a:rPr>
              <a:t>s=62.4 </a:t>
            </a:r>
            <a:r>
              <a:rPr lang="en-US" altLang="ja-JP" dirty="0" err="1" smtClean="0">
                <a:ea typeface="ＭＳ Ｐゴシック" pitchFamily="34" charset="-128"/>
              </a:rPr>
              <a:t>GeV</a:t>
            </a:r>
            <a:r>
              <a:rPr lang="en-US" dirty="0" smtClean="0"/>
              <a:t> </a:t>
            </a:r>
            <a:endParaRPr lang="en-US" dirty="0"/>
          </a:p>
        </p:txBody>
      </p:sp>
      <p:grpSp>
        <p:nvGrpSpPr>
          <p:cNvPr id="21" name="Group 7"/>
          <p:cNvGrpSpPr>
            <a:grpSpLocks/>
          </p:cNvGrpSpPr>
          <p:nvPr/>
        </p:nvGrpSpPr>
        <p:grpSpPr bwMode="auto">
          <a:xfrm>
            <a:off x="4876800" y="4953000"/>
            <a:ext cx="3048000" cy="1566862"/>
            <a:chOff x="1680" y="3141"/>
            <a:chExt cx="1872" cy="864"/>
          </a:xfrm>
        </p:grpSpPr>
        <p:sp>
          <p:nvSpPr>
            <p:cNvPr id="22" name="Rectangle 8"/>
            <p:cNvSpPr>
              <a:spLocks noChangeArrowheads="1"/>
            </p:cNvSpPr>
            <p:nvPr/>
          </p:nvSpPr>
          <p:spPr bwMode="auto">
            <a:xfrm>
              <a:off x="1680" y="3189"/>
              <a:ext cx="1872" cy="816"/>
            </a:xfrm>
            <a:prstGeom prst="rect">
              <a:avLst/>
            </a:prstGeom>
            <a:solidFill>
              <a:schemeClr val="bg1"/>
            </a:solidFill>
            <a:ln w="9525">
              <a:solidFill>
                <a:schemeClr val="tx1"/>
              </a:solidFill>
              <a:miter lim="800000"/>
              <a:headEnd/>
              <a:tailEnd/>
            </a:ln>
            <a:effectLst/>
          </p:spPr>
          <p:txBody>
            <a:bodyPr wrap="none" anchor="ctr"/>
            <a:lstStyle/>
            <a:p>
              <a:endParaRPr lang="en-US"/>
            </a:p>
          </p:txBody>
        </p:sp>
        <p:grpSp>
          <p:nvGrpSpPr>
            <p:cNvPr id="23" name="Group 9"/>
            <p:cNvGrpSpPr>
              <a:grpSpLocks/>
            </p:cNvGrpSpPr>
            <p:nvPr/>
          </p:nvGrpSpPr>
          <p:grpSpPr bwMode="auto">
            <a:xfrm>
              <a:off x="1776" y="3141"/>
              <a:ext cx="1579" cy="845"/>
              <a:chOff x="1776" y="2666"/>
              <a:chExt cx="2088" cy="1271"/>
            </a:xfrm>
          </p:grpSpPr>
          <p:sp>
            <p:nvSpPr>
              <p:cNvPr id="24" name="Line 10"/>
              <p:cNvSpPr>
                <a:spLocks noChangeShapeType="1"/>
              </p:cNvSpPr>
              <p:nvPr/>
            </p:nvSpPr>
            <p:spPr bwMode="auto">
              <a:xfrm flipV="1">
                <a:off x="1776" y="3024"/>
                <a:ext cx="1968" cy="528"/>
              </a:xfrm>
              <a:prstGeom prst="line">
                <a:avLst/>
              </a:prstGeom>
              <a:noFill/>
              <a:ln w="19050">
                <a:solidFill>
                  <a:srgbClr val="333399"/>
                </a:solidFill>
                <a:prstDash val="dash"/>
                <a:round/>
                <a:headEnd/>
                <a:tailEnd/>
              </a:ln>
              <a:effectLst/>
            </p:spPr>
            <p:txBody>
              <a:bodyPr/>
              <a:lstStyle/>
              <a:p>
                <a:endParaRPr lang="en-US"/>
              </a:p>
            </p:txBody>
          </p:sp>
          <p:grpSp>
            <p:nvGrpSpPr>
              <p:cNvPr id="25" name="Group 11"/>
              <p:cNvGrpSpPr>
                <a:grpSpLocks/>
              </p:cNvGrpSpPr>
              <p:nvPr/>
            </p:nvGrpSpPr>
            <p:grpSpPr bwMode="auto">
              <a:xfrm>
                <a:off x="2352" y="3072"/>
                <a:ext cx="288" cy="480"/>
                <a:chOff x="4320" y="1488"/>
                <a:chExt cx="288" cy="480"/>
              </a:xfrm>
            </p:grpSpPr>
            <p:sp>
              <p:nvSpPr>
                <p:cNvPr id="32" name="AutoShape 12"/>
                <p:cNvSpPr>
                  <a:spLocks noChangeArrowheads="1"/>
                </p:cNvSpPr>
                <p:nvPr/>
              </p:nvSpPr>
              <p:spPr bwMode="auto">
                <a:xfrm>
                  <a:off x="4416" y="1488"/>
                  <a:ext cx="86" cy="480"/>
                </a:xfrm>
                <a:prstGeom prst="upArrow">
                  <a:avLst>
                    <a:gd name="adj1" fmla="val 50000"/>
                    <a:gd name="adj2" fmla="val 139535"/>
                  </a:avLst>
                </a:prstGeom>
                <a:gradFill rotWithShape="0">
                  <a:gsLst>
                    <a:gs pos="0">
                      <a:srgbClr val="B2B2B2">
                        <a:gamma/>
                        <a:shade val="0"/>
                        <a:invGamma/>
                      </a:srgbClr>
                    </a:gs>
                    <a:gs pos="50000">
                      <a:srgbClr val="B2B2B2"/>
                    </a:gs>
                    <a:gs pos="100000">
                      <a:srgbClr val="B2B2B2">
                        <a:gamma/>
                        <a:shade val="0"/>
                        <a:invGamma/>
                      </a:srgbClr>
                    </a:gs>
                  </a:gsLst>
                  <a:lin ang="0" scaled="1"/>
                </a:gradFill>
                <a:ln w="9525">
                  <a:solidFill>
                    <a:srgbClr val="333399"/>
                  </a:solidFill>
                  <a:miter lim="800000"/>
                  <a:headEnd/>
                  <a:tailEnd/>
                </a:ln>
                <a:effectLst/>
              </p:spPr>
              <p:txBody>
                <a:bodyPr vert="eaVert" wrap="none" anchor="ctr"/>
                <a:lstStyle/>
                <a:p>
                  <a:endParaRPr lang="en-US"/>
                </a:p>
              </p:txBody>
            </p:sp>
            <p:sp>
              <p:nvSpPr>
                <p:cNvPr id="33" name="Oval 13"/>
                <p:cNvSpPr>
                  <a:spLocks noChangeAspect="1" noChangeArrowheads="1"/>
                </p:cNvSpPr>
                <p:nvPr/>
              </p:nvSpPr>
              <p:spPr bwMode="auto">
                <a:xfrm>
                  <a:off x="4320" y="1632"/>
                  <a:ext cx="288" cy="288"/>
                </a:xfrm>
                <a:prstGeom prst="ellipse">
                  <a:avLst/>
                </a:prstGeom>
                <a:gradFill rotWithShape="0">
                  <a:gsLst>
                    <a:gs pos="0">
                      <a:srgbClr val="FFFFFF"/>
                    </a:gs>
                    <a:gs pos="100000">
                      <a:srgbClr val="003300"/>
                    </a:gs>
                  </a:gsLst>
                  <a:lin ang="2700000" scaled="1"/>
                </a:gradFill>
                <a:ln w="9525">
                  <a:solidFill>
                    <a:srgbClr val="003300"/>
                  </a:solidFill>
                  <a:round/>
                  <a:headEnd/>
                  <a:tailEnd/>
                </a:ln>
                <a:effectLst/>
              </p:spPr>
              <p:txBody>
                <a:bodyPr wrap="none" anchor="ctr"/>
                <a:lstStyle/>
                <a:p>
                  <a:endParaRPr lang="en-US"/>
                </a:p>
              </p:txBody>
            </p:sp>
          </p:grpSp>
          <p:sp>
            <p:nvSpPr>
              <p:cNvPr id="26" name="Oval 14"/>
              <p:cNvSpPr>
                <a:spLocks noChangeAspect="1" noChangeArrowheads="1"/>
              </p:cNvSpPr>
              <p:nvPr/>
            </p:nvSpPr>
            <p:spPr bwMode="auto">
              <a:xfrm>
                <a:off x="3120" y="3024"/>
                <a:ext cx="288" cy="288"/>
              </a:xfrm>
              <a:prstGeom prst="ellipse">
                <a:avLst/>
              </a:prstGeom>
              <a:gradFill rotWithShape="0">
                <a:gsLst>
                  <a:gs pos="0">
                    <a:srgbClr val="FFFFFF"/>
                  </a:gs>
                  <a:gs pos="100000">
                    <a:srgbClr val="003300"/>
                  </a:gs>
                </a:gsLst>
                <a:lin ang="2700000" scaled="1"/>
              </a:gradFill>
              <a:ln w="9525">
                <a:solidFill>
                  <a:srgbClr val="003300"/>
                </a:solidFill>
                <a:round/>
                <a:headEnd/>
                <a:tailEnd/>
              </a:ln>
              <a:effectLst/>
            </p:spPr>
            <p:txBody>
              <a:bodyPr wrap="none" anchor="ctr"/>
              <a:lstStyle/>
              <a:p>
                <a:endParaRPr lang="en-US"/>
              </a:p>
            </p:txBody>
          </p:sp>
          <p:sp>
            <p:nvSpPr>
              <p:cNvPr id="27" name="AutoShape 15"/>
              <p:cNvSpPr>
                <a:spLocks noChangeAspect="1" noChangeArrowheads="1"/>
              </p:cNvSpPr>
              <p:nvPr/>
            </p:nvSpPr>
            <p:spPr bwMode="auto">
              <a:xfrm>
                <a:off x="2736" y="3120"/>
                <a:ext cx="288" cy="288"/>
              </a:xfrm>
              <a:prstGeom prst="irregularSeal1">
                <a:avLst/>
              </a:prstGeom>
              <a:solidFill>
                <a:srgbClr val="FF0000"/>
              </a:solidFill>
              <a:ln w="9525">
                <a:solidFill>
                  <a:srgbClr val="333399"/>
                </a:solidFill>
                <a:miter lim="800000"/>
                <a:headEnd/>
                <a:tailEnd/>
              </a:ln>
              <a:effectLst/>
            </p:spPr>
            <p:txBody>
              <a:bodyPr wrap="none" anchor="ctr"/>
              <a:lstStyle/>
              <a:p>
                <a:endParaRPr lang="en-US"/>
              </a:p>
            </p:txBody>
          </p:sp>
          <p:sp>
            <p:nvSpPr>
              <p:cNvPr id="28" name="Line 16"/>
              <p:cNvSpPr>
                <a:spLocks noChangeShapeType="1"/>
              </p:cNvSpPr>
              <p:nvPr/>
            </p:nvSpPr>
            <p:spPr bwMode="auto">
              <a:xfrm flipV="1">
                <a:off x="2880" y="2928"/>
                <a:ext cx="48" cy="192"/>
              </a:xfrm>
              <a:prstGeom prst="line">
                <a:avLst/>
              </a:prstGeom>
              <a:noFill/>
              <a:ln w="38100">
                <a:solidFill>
                  <a:srgbClr val="333399"/>
                </a:solidFill>
                <a:round/>
                <a:headEnd/>
                <a:tailEnd type="stealth" w="med" len="med"/>
              </a:ln>
              <a:effectLst/>
            </p:spPr>
            <p:txBody>
              <a:bodyPr/>
              <a:lstStyle/>
              <a:p>
                <a:endParaRPr lang="en-US"/>
              </a:p>
            </p:txBody>
          </p:sp>
          <p:sp>
            <p:nvSpPr>
              <p:cNvPr id="29" name="Line 17"/>
              <p:cNvSpPr>
                <a:spLocks noChangeShapeType="1"/>
              </p:cNvSpPr>
              <p:nvPr/>
            </p:nvSpPr>
            <p:spPr bwMode="auto">
              <a:xfrm>
                <a:off x="2976" y="3360"/>
                <a:ext cx="240" cy="144"/>
              </a:xfrm>
              <a:prstGeom prst="line">
                <a:avLst/>
              </a:prstGeom>
              <a:noFill/>
              <a:ln w="38100">
                <a:solidFill>
                  <a:srgbClr val="333399"/>
                </a:solidFill>
                <a:round/>
                <a:headEnd/>
                <a:tailEnd type="stealth" w="med" len="med"/>
              </a:ln>
              <a:effectLst/>
            </p:spPr>
            <p:txBody>
              <a:bodyPr/>
              <a:lstStyle/>
              <a:p>
                <a:endParaRPr lang="en-US"/>
              </a:p>
            </p:txBody>
          </p:sp>
          <p:sp>
            <p:nvSpPr>
              <p:cNvPr id="30" name="Text Box 18"/>
              <p:cNvSpPr txBox="1">
                <a:spLocks noChangeArrowheads="1"/>
              </p:cNvSpPr>
              <p:nvPr/>
            </p:nvSpPr>
            <p:spPr bwMode="auto">
              <a:xfrm>
                <a:off x="2823" y="2666"/>
                <a:ext cx="589" cy="481"/>
              </a:xfrm>
              <a:prstGeom prst="rect">
                <a:avLst/>
              </a:prstGeom>
              <a:noFill/>
              <a:ln w="9525">
                <a:noFill/>
                <a:miter lim="800000"/>
                <a:headEnd/>
                <a:tailEnd/>
              </a:ln>
              <a:effectLst/>
            </p:spPr>
            <p:txBody>
              <a:bodyPr wrap="none">
                <a:spAutoFit/>
              </a:bodyPr>
              <a:lstStyle/>
              <a:p>
                <a:pPr algn="l"/>
                <a:r>
                  <a:rPr lang="en-US" altLang="ja-JP" sz="3200">
                    <a:solidFill>
                      <a:srgbClr val="FF3399"/>
                    </a:solidFill>
                    <a:ea typeface="ＭＳ Ｐゴシック" pitchFamily="34" charset="-128"/>
                  </a:rPr>
                  <a:t>left</a:t>
                </a:r>
              </a:p>
            </p:txBody>
          </p:sp>
          <p:sp>
            <p:nvSpPr>
              <p:cNvPr id="31" name="Text Box 19"/>
              <p:cNvSpPr txBox="1">
                <a:spLocks noChangeArrowheads="1"/>
              </p:cNvSpPr>
              <p:nvPr/>
            </p:nvSpPr>
            <p:spPr bwMode="auto">
              <a:xfrm>
                <a:off x="3073" y="3457"/>
                <a:ext cx="791" cy="480"/>
              </a:xfrm>
              <a:prstGeom prst="rect">
                <a:avLst/>
              </a:prstGeom>
              <a:noFill/>
              <a:ln w="9525">
                <a:noFill/>
                <a:miter lim="800000"/>
                <a:headEnd/>
                <a:tailEnd/>
              </a:ln>
              <a:effectLst/>
            </p:spPr>
            <p:txBody>
              <a:bodyPr>
                <a:spAutoFit/>
              </a:bodyPr>
              <a:lstStyle/>
              <a:p>
                <a:pPr algn="l"/>
                <a:r>
                  <a:rPr lang="en-US" altLang="ja-JP" sz="3200">
                    <a:solidFill>
                      <a:srgbClr val="FF3399"/>
                    </a:solidFill>
                    <a:ea typeface="ＭＳ Ｐゴシック" pitchFamily="34" charset="-128"/>
                  </a:rPr>
                  <a:t>right</a:t>
                </a:r>
              </a:p>
            </p:txBody>
          </p:sp>
        </p:grpSp>
      </p:grpSp>
      <p:pic>
        <p:nvPicPr>
          <p:cNvPr id="36" name="Picture 8" descr="BRAHMSlogo"/>
          <p:cNvPicPr>
            <a:picLocks noChangeAspect="1" noChangeArrowheads="1"/>
          </p:cNvPicPr>
          <p:nvPr/>
        </p:nvPicPr>
        <p:blipFill>
          <a:blip r:embed="rId7" cstate="print"/>
          <a:srcRect/>
          <a:stretch>
            <a:fillRect/>
          </a:stretch>
        </p:blipFill>
        <p:spPr bwMode="auto">
          <a:xfrm>
            <a:off x="8001000" y="762000"/>
            <a:ext cx="990600" cy="530058"/>
          </a:xfrm>
          <a:prstGeom prst="rect">
            <a:avLst/>
          </a:prstGeom>
          <a:noFill/>
        </p:spPr>
      </p:pic>
      <p:sp>
        <p:nvSpPr>
          <p:cNvPr id="43" name="Rectangle 42"/>
          <p:cNvSpPr/>
          <p:nvPr/>
        </p:nvSpPr>
        <p:spPr bwMode="auto">
          <a:xfrm>
            <a:off x="6858000" y="2057400"/>
            <a:ext cx="2286000" cy="30480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99"/>
              </a:solidFill>
              <a:effectLst/>
              <a:latin typeface="Times New Roman" pitchFamily="18" charset="0"/>
            </a:endParaRPr>
          </a:p>
        </p:txBody>
      </p:sp>
      <p:grpSp>
        <p:nvGrpSpPr>
          <p:cNvPr id="4" name="Group 3"/>
          <p:cNvGrpSpPr/>
          <p:nvPr/>
        </p:nvGrpSpPr>
        <p:grpSpPr>
          <a:xfrm>
            <a:off x="1776413" y="1752600"/>
            <a:ext cx="5591175" cy="4095750"/>
            <a:chOff x="1776413" y="1362075"/>
            <a:chExt cx="5591175" cy="4095750"/>
          </a:xfrm>
        </p:grpSpPr>
        <p:pic>
          <p:nvPicPr>
            <p:cNvPr id="1892485" name="Picture 1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76413" y="1362075"/>
              <a:ext cx="5591175" cy="409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558809" y="3332424"/>
              <a:ext cx="2073003" cy="769441"/>
            </a:xfrm>
            <a:prstGeom prst="rect">
              <a:avLst/>
            </a:prstGeom>
            <a:noFill/>
          </p:spPr>
          <p:txBody>
            <a:bodyPr wrap="none" rtlCol="0">
              <a:spAutoFit/>
            </a:bodyPr>
            <a:lstStyle/>
            <a:p>
              <a:r>
                <a:rPr lang="en-US" sz="2200" dirty="0" smtClean="0">
                  <a:solidFill>
                    <a:schemeClr val="tx1"/>
                  </a:solidFill>
                </a:rPr>
                <a:t>PRD90, 012006 </a:t>
              </a:r>
            </a:p>
            <a:p>
              <a:r>
                <a:rPr lang="en-US" sz="2200" dirty="0" smtClean="0">
                  <a:solidFill>
                    <a:schemeClr val="tx1"/>
                  </a:solidFill>
                </a:rPr>
                <a:t>(2014)</a:t>
              </a:r>
              <a:endParaRPr lang="en-US" sz="2200" dirty="0">
                <a:solidFill>
                  <a:schemeClr val="tx1"/>
                </a:solidFill>
              </a:endParaRPr>
            </a:p>
          </p:txBody>
        </p:sp>
        <p:sp>
          <p:nvSpPr>
            <p:cNvPr id="3" name="TextBox 2"/>
            <p:cNvSpPr txBox="1"/>
            <p:nvPr/>
          </p:nvSpPr>
          <p:spPr>
            <a:xfrm>
              <a:off x="2667000" y="1600200"/>
              <a:ext cx="569388" cy="615553"/>
            </a:xfrm>
            <a:prstGeom prst="rect">
              <a:avLst/>
            </a:prstGeom>
            <a:noFill/>
          </p:spPr>
          <p:txBody>
            <a:bodyPr wrap="none" rtlCol="0">
              <a:spAutoFit/>
            </a:bodyPr>
            <a:lstStyle/>
            <a:p>
              <a:r>
                <a:rPr lang="en-US" sz="3400" dirty="0" smtClean="0">
                  <a:solidFill>
                    <a:schemeClr val="tx1"/>
                  </a:solidFill>
                  <a:latin typeface="Symbol" panose="05050102010706020507" pitchFamily="18" charset="2"/>
                </a:rPr>
                <a:t>p</a:t>
              </a:r>
              <a:r>
                <a:rPr lang="en-US" sz="3400" baseline="30000" dirty="0" smtClean="0">
                  <a:solidFill>
                    <a:schemeClr val="tx1"/>
                  </a:solidFill>
                </a:rPr>
                <a:t>0</a:t>
              </a:r>
              <a:endParaRPr lang="en-US" sz="3400" baseline="30000" dirty="0">
                <a:solidFill>
                  <a:schemeClr val="tx1"/>
                </a:solidFill>
              </a:endParaRPr>
            </a:p>
          </p:txBody>
        </p:sp>
      </p:grpSp>
    </p:spTree>
    <p:extLst>
      <p:ext uri="{BB962C8B-B14F-4D97-AF65-F5344CB8AC3E}">
        <p14:creationId xmlns:p14="http://schemas.microsoft.com/office/powerpoint/2010/main" val="49955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diamond(in)">
                                      <p:cBhvr>
                                        <p:cTn id="7" dur="10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smtClean="0"/>
              <a:t>Effects persist up to transverse momenta of 7(!) GeV/c at √s=500 GeV</a:t>
            </a:r>
            <a:endParaRPr lang="en-US" sz="4200" dirty="0"/>
          </a:p>
        </p:txBody>
      </p:sp>
      <p:sp>
        <p:nvSpPr>
          <p:cNvPr id="4" name="Content Placeholder 3"/>
          <p:cNvSpPr>
            <a:spLocks noGrp="1"/>
          </p:cNvSpPr>
          <p:nvPr>
            <p:ph sz="half" idx="2"/>
          </p:nvPr>
        </p:nvSpPr>
        <p:spPr>
          <a:xfrm>
            <a:off x="5943600" y="1828800"/>
            <a:ext cx="3200400" cy="4495800"/>
          </a:xfrm>
        </p:spPr>
        <p:txBody>
          <a:bodyPr/>
          <a:lstStyle/>
          <a:p>
            <a:r>
              <a:rPr lang="en-US" sz="2300" dirty="0" smtClean="0"/>
              <a:t>Can try to interpret these non-perturbative effects within the framework of perturbative QCD.  </a:t>
            </a:r>
          </a:p>
          <a:p>
            <a:r>
              <a:rPr lang="en-US" sz="2300" dirty="0" smtClean="0"/>
              <a:t>Haven’t yet disentangled all the possible contributing effects to the (messy) process of </a:t>
            </a:r>
            <a:r>
              <a:rPr lang="en-US" sz="2300" dirty="0" err="1" smtClean="0"/>
              <a:t>p+p</a:t>
            </a:r>
            <a:r>
              <a:rPr lang="en-US" sz="2300" dirty="0" smtClean="0"/>
              <a:t> to pions</a:t>
            </a:r>
            <a:endParaRPr lang="en-US" sz="2300" dirty="0"/>
          </a:p>
        </p:txBody>
      </p:sp>
      <p:sp>
        <p:nvSpPr>
          <p:cNvPr id="5" name="Footer Placeholder 4"/>
          <p:cNvSpPr>
            <a:spLocks noGrp="1"/>
          </p:cNvSpPr>
          <p:nvPr>
            <p:ph type="ftr" sz="quarter" idx="11"/>
          </p:nvPr>
        </p:nvSpPr>
        <p:spPr/>
        <p:txBody>
          <a:bodyPr/>
          <a:lstStyle/>
          <a:p>
            <a:r>
              <a:rPr lang="en-US" smtClean="0"/>
              <a:t>C. Aidala, Penn State, January 21, 2015</a:t>
            </a:r>
            <a:endParaRPr lang="en-US"/>
          </a:p>
        </p:txBody>
      </p:sp>
      <p:sp>
        <p:nvSpPr>
          <p:cNvPr id="6" name="Slide Number Placeholder 5"/>
          <p:cNvSpPr>
            <a:spLocks noGrp="1"/>
          </p:cNvSpPr>
          <p:nvPr>
            <p:ph type="sldNum" sz="quarter" idx="12"/>
          </p:nvPr>
        </p:nvSpPr>
        <p:spPr/>
        <p:txBody>
          <a:bodyPr/>
          <a:lstStyle/>
          <a:p>
            <a:fld id="{A2F42501-B949-4497-900A-85D7539E1911}" type="slidenum">
              <a:rPr lang="en-US" smtClean="0"/>
              <a:pPr/>
              <a:t>31</a:t>
            </a:fld>
            <a:endParaRPr lang="en-US"/>
          </a:p>
        </p:txBody>
      </p:sp>
      <p:pic>
        <p:nvPicPr>
          <p:cNvPr id="19988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1600200"/>
            <a:ext cx="5600700" cy="421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371600" y="2590800"/>
            <a:ext cx="638316" cy="707886"/>
          </a:xfrm>
          <a:prstGeom prst="rect">
            <a:avLst/>
          </a:prstGeom>
        </p:spPr>
        <p:txBody>
          <a:bodyPr wrap="none">
            <a:spAutoFit/>
          </a:bodyPr>
          <a:lstStyle/>
          <a:p>
            <a:r>
              <a:rPr lang="en-US" sz="4000" dirty="0">
                <a:solidFill>
                  <a:schemeClr val="tx1"/>
                </a:solidFill>
                <a:latin typeface="Symbol" panose="05050102010706020507" pitchFamily="18" charset="2"/>
              </a:rPr>
              <a:t>p</a:t>
            </a:r>
            <a:r>
              <a:rPr lang="en-US" sz="4000" baseline="30000" dirty="0">
                <a:solidFill>
                  <a:schemeClr val="tx1"/>
                </a:solidFill>
              </a:rPr>
              <a:t>0</a:t>
            </a:r>
          </a:p>
        </p:txBody>
      </p:sp>
      <p:cxnSp>
        <p:nvCxnSpPr>
          <p:cNvPr id="8" name="Straight Connector 7"/>
          <p:cNvCxnSpPr/>
          <p:nvPr/>
        </p:nvCxnSpPr>
        <p:spPr bwMode="auto">
          <a:xfrm>
            <a:off x="1066800" y="4524828"/>
            <a:ext cx="4343400" cy="0"/>
          </a:xfrm>
          <a:prstGeom prst="line">
            <a:avLst/>
          </a:prstGeom>
          <a:solidFill>
            <a:schemeClr val="accent1"/>
          </a:solidFill>
          <a:ln w="28575" cap="flat" cmpd="sng" algn="ctr">
            <a:solidFill>
              <a:schemeClr val="tx1"/>
            </a:solidFill>
            <a:prstDash val="sysDot"/>
            <a:round/>
            <a:headEnd type="none" w="med" len="med"/>
            <a:tailEnd type="none" w="med" len="med"/>
          </a:ln>
          <a:effectLst/>
        </p:spPr>
      </p:cxnSp>
    </p:spTree>
    <p:extLst>
      <p:ext uri="{BB962C8B-B14F-4D97-AF65-F5344CB8AC3E}">
        <p14:creationId xmlns:p14="http://schemas.microsoft.com/office/powerpoint/2010/main" val="402630869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Measuring spin-momentum correlations via </a:t>
            </a:r>
            <a:r>
              <a:rPr lang="en-US" sz="3600" b="1" dirty="0" smtClean="0"/>
              <a:t>unpolarized</a:t>
            </a:r>
            <a:r>
              <a:rPr lang="en-US" sz="3600" dirty="0" smtClean="0"/>
              <a:t> </a:t>
            </a:r>
            <a:r>
              <a:rPr lang="en-US" sz="3600" dirty="0" err="1" smtClean="0"/>
              <a:t>Drell</a:t>
            </a:r>
            <a:r>
              <a:rPr lang="en-US" sz="3600" dirty="0" smtClean="0"/>
              <a:t>-Yan</a:t>
            </a:r>
            <a:endParaRPr lang="en-US" sz="3600" dirty="0"/>
          </a:p>
        </p:txBody>
      </p:sp>
      <p:graphicFrame>
        <p:nvGraphicFramePr>
          <p:cNvPr id="7" name="Content Placeholder 6"/>
          <p:cNvGraphicFramePr>
            <a:graphicFrameLocks noGrp="1" noChangeAspect="1"/>
          </p:cNvGraphicFramePr>
          <p:nvPr>
            <p:ph sz="half" idx="1"/>
          </p:nvPr>
        </p:nvGraphicFramePr>
        <p:xfrm>
          <a:off x="457200" y="1600200"/>
          <a:ext cx="5984162" cy="858838"/>
        </p:xfrm>
        <a:graphic>
          <a:graphicData uri="http://schemas.openxmlformats.org/presentationml/2006/ole">
            <mc:AlternateContent xmlns:mc="http://schemas.openxmlformats.org/markup-compatibility/2006">
              <mc:Choice xmlns:v="urn:schemas-microsoft-com:vml" Requires="v">
                <p:oleObj spid="_x0000_s2046031" name="Equation" r:id="rId3" imgW="2743200" imgH="393480" progId="Equation.3">
                  <p:embed/>
                </p:oleObj>
              </mc:Choice>
              <mc:Fallback>
                <p:oleObj name="Equation" r:id="rId3" imgW="274320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00200"/>
                        <a:ext cx="5984162" cy="858838"/>
                      </a:xfrm>
                      <a:prstGeom prst="rect">
                        <a:avLst/>
                      </a:prstGeom>
                      <a:solidFill>
                        <a:schemeClr val="bg1"/>
                      </a:solidFill>
                    </p:spPr>
                  </p:pic>
                </p:oleObj>
              </mc:Fallback>
            </mc:AlternateContent>
          </a:graphicData>
        </a:graphic>
      </p:graphicFrame>
      <p:sp>
        <p:nvSpPr>
          <p:cNvPr id="9" name="Content Placeholder 8"/>
          <p:cNvSpPr>
            <a:spLocks noGrp="1"/>
          </p:cNvSpPr>
          <p:nvPr>
            <p:ph sz="half" idx="2"/>
          </p:nvPr>
        </p:nvSpPr>
        <p:spPr>
          <a:xfrm>
            <a:off x="4648200" y="2438400"/>
            <a:ext cx="4267200" cy="3687763"/>
          </a:xfrm>
        </p:spPr>
        <p:txBody>
          <a:bodyPr>
            <a:normAutofit fontScale="92500" lnSpcReduction="10000"/>
          </a:bodyPr>
          <a:lstStyle/>
          <a:p>
            <a:r>
              <a:rPr lang="en-US" dirty="0" smtClean="0"/>
              <a:t>cos2</a:t>
            </a:r>
            <a:r>
              <a:rPr lang="en-US" dirty="0" smtClean="0">
                <a:latin typeface="Symbol" pitchFamily="18" charset="2"/>
              </a:rPr>
              <a:t>f</a:t>
            </a:r>
            <a:r>
              <a:rPr lang="en-US" dirty="0" smtClean="0"/>
              <a:t> term sensitive to </a:t>
            </a:r>
            <a:r>
              <a:rPr lang="en-US" i="1" dirty="0" smtClean="0"/>
              <a:t>correlations between quark transverse spin and quark transverse momentum</a:t>
            </a:r>
            <a:r>
              <a:rPr lang="en-US" dirty="0" smtClean="0"/>
              <a:t>! </a:t>
            </a:r>
          </a:p>
          <a:p>
            <a:pPr lvl="1"/>
            <a:r>
              <a:rPr lang="en-US" dirty="0" smtClean="0"/>
              <a:t>Spin-orbit coupling loosely analogous to hydrogen fine structure</a:t>
            </a:r>
          </a:p>
          <a:p>
            <a:r>
              <a:rPr lang="en-US" dirty="0" smtClean="0"/>
              <a:t>Huge cos2</a:t>
            </a:r>
            <a:r>
              <a:rPr lang="en-US" dirty="0" smtClean="0">
                <a:latin typeface="Symbol" pitchFamily="18" charset="2"/>
              </a:rPr>
              <a:t>f</a:t>
            </a:r>
            <a:r>
              <a:rPr lang="en-US" dirty="0" smtClean="0"/>
              <a:t> dependence seen in pion-induced </a:t>
            </a:r>
            <a:r>
              <a:rPr lang="en-US" dirty="0" err="1" smtClean="0"/>
              <a:t>Drell</a:t>
            </a:r>
            <a:r>
              <a:rPr lang="en-US" dirty="0" smtClean="0"/>
              <a:t>-Yan</a:t>
            </a:r>
          </a:p>
        </p:txBody>
      </p:sp>
      <p:sp>
        <p:nvSpPr>
          <p:cNvPr id="4" name="Footer Placeholder 3"/>
          <p:cNvSpPr>
            <a:spLocks noGrp="1"/>
          </p:cNvSpPr>
          <p:nvPr>
            <p:ph type="ftr" sz="quarter" idx="11"/>
          </p:nvPr>
        </p:nvSpPr>
        <p:spPr/>
        <p:txBody>
          <a:bodyPr/>
          <a:lstStyle/>
          <a:p>
            <a:r>
              <a:rPr lang="en-US" smtClean="0"/>
              <a:t>C. Aidala, Penn State, January 21, 2015</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32</a:t>
            </a:fld>
            <a:endParaRPr lang="en-US"/>
          </a:p>
        </p:txBody>
      </p:sp>
      <p:grpSp>
        <p:nvGrpSpPr>
          <p:cNvPr id="3" name="Group 12"/>
          <p:cNvGrpSpPr/>
          <p:nvPr/>
        </p:nvGrpSpPr>
        <p:grpSpPr>
          <a:xfrm>
            <a:off x="685800" y="2743200"/>
            <a:ext cx="3095625" cy="2867025"/>
            <a:chOff x="685800" y="2743200"/>
            <a:chExt cx="3095625" cy="2867025"/>
          </a:xfrm>
        </p:grpSpPr>
        <p:pic>
          <p:nvPicPr>
            <p:cNvPr id="243715" name="Picture 3"/>
            <p:cNvPicPr>
              <a:picLocks noChangeAspect="1" noChangeArrowheads="1"/>
            </p:cNvPicPr>
            <p:nvPr/>
          </p:nvPicPr>
          <p:blipFill>
            <a:blip r:embed="rId5" cstate="print"/>
            <a:srcRect/>
            <a:stretch>
              <a:fillRect/>
            </a:stretch>
          </p:blipFill>
          <p:spPr bwMode="auto">
            <a:xfrm>
              <a:off x="685800" y="2743200"/>
              <a:ext cx="3095625" cy="2867025"/>
            </a:xfrm>
            <a:prstGeom prst="rect">
              <a:avLst/>
            </a:prstGeom>
            <a:noFill/>
            <a:ln w="9525">
              <a:noFill/>
              <a:miter lim="800000"/>
              <a:headEnd/>
              <a:tailEnd/>
            </a:ln>
          </p:spPr>
        </p:pic>
        <p:sp>
          <p:nvSpPr>
            <p:cNvPr id="10" name="TextBox 9"/>
            <p:cNvSpPr txBox="1"/>
            <p:nvPr/>
          </p:nvSpPr>
          <p:spPr>
            <a:xfrm>
              <a:off x="685800" y="2895600"/>
              <a:ext cx="357790" cy="492443"/>
            </a:xfrm>
            <a:prstGeom prst="rect">
              <a:avLst/>
            </a:prstGeom>
            <a:solidFill>
              <a:schemeClr val="bg1"/>
            </a:solidFill>
          </p:spPr>
          <p:txBody>
            <a:bodyPr wrap="none" rtlCol="0">
              <a:spAutoFit/>
            </a:bodyPr>
            <a:lstStyle/>
            <a:p>
              <a:r>
                <a:rPr lang="en-US" sz="2600" dirty="0" smtClean="0">
                  <a:solidFill>
                    <a:schemeClr val="tx1"/>
                  </a:solidFill>
                  <a:latin typeface="Symbol" pitchFamily="18" charset="2"/>
                </a:rPr>
                <a:t>n</a:t>
              </a:r>
              <a:endParaRPr lang="en-US" sz="2600" dirty="0">
                <a:solidFill>
                  <a:schemeClr val="tx1"/>
                </a:solidFill>
                <a:latin typeface="Symbol" pitchFamily="18" charset="2"/>
              </a:endParaRPr>
            </a:p>
          </p:txBody>
        </p:sp>
        <p:sp>
          <p:nvSpPr>
            <p:cNvPr id="11" name="TextBox 10"/>
            <p:cNvSpPr txBox="1"/>
            <p:nvPr/>
          </p:nvSpPr>
          <p:spPr>
            <a:xfrm>
              <a:off x="2776185" y="5246915"/>
              <a:ext cx="996876" cy="338554"/>
            </a:xfrm>
            <a:prstGeom prst="rect">
              <a:avLst/>
            </a:prstGeom>
            <a:solidFill>
              <a:schemeClr val="bg1"/>
            </a:solidFill>
          </p:spPr>
          <p:txBody>
            <a:bodyPr wrap="square" rtlCol="0">
              <a:spAutoFit/>
            </a:bodyPr>
            <a:lstStyle/>
            <a:p>
              <a:r>
                <a:rPr lang="en-US" sz="1600" dirty="0" smtClean="0">
                  <a:solidFill>
                    <a:schemeClr val="tx1"/>
                  </a:solidFill>
                </a:rPr>
                <a:t>Q</a:t>
              </a:r>
              <a:r>
                <a:rPr lang="en-US" sz="1600" baseline="-25000" dirty="0" smtClean="0">
                  <a:solidFill>
                    <a:schemeClr val="tx1"/>
                  </a:solidFill>
                </a:rPr>
                <a:t>T</a:t>
              </a:r>
              <a:r>
                <a:rPr lang="en-US" sz="1600" dirty="0" smtClean="0">
                  <a:solidFill>
                    <a:schemeClr val="tx1"/>
                  </a:solidFill>
                </a:rPr>
                <a:t> (</a:t>
              </a:r>
              <a:r>
                <a:rPr lang="en-US" sz="1600" dirty="0" err="1" smtClean="0">
                  <a:solidFill>
                    <a:schemeClr val="tx1"/>
                  </a:solidFill>
                </a:rPr>
                <a:t>GeV</a:t>
              </a:r>
              <a:r>
                <a:rPr lang="en-US" sz="1600" dirty="0" smtClean="0">
                  <a:solidFill>
                    <a:schemeClr val="tx1"/>
                  </a:solidFill>
                </a:rPr>
                <a:t>)</a:t>
              </a:r>
              <a:endParaRPr lang="en-US" sz="1600" dirty="0">
                <a:solidFill>
                  <a:schemeClr val="tx1"/>
                </a:solidFill>
              </a:endParaRPr>
            </a:p>
          </p:txBody>
        </p:sp>
      </p:grpSp>
      <p:sp>
        <p:nvSpPr>
          <p:cNvPr id="12" name="TextBox 11"/>
          <p:cNvSpPr txBox="1"/>
          <p:nvPr/>
        </p:nvSpPr>
        <p:spPr>
          <a:xfrm>
            <a:off x="685800" y="5638800"/>
            <a:ext cx="3060903" cy="369332"/>
          </a:xfrm>
          <a:prstGeom prst="rect">
            <a:avLst/>
          </a:prstGeom>
          <a:noFill/>
        </p:spPr>
        <p:txBody>
          <a:bodyPr wrap="none" rtlCol="0">
            <a:spAutoFit/>
          </a:bodyPr>
          <a:lstStyle/>
          <a:p>
            <a:r>
              <a:rPr lang="en-US" dirty="0" smtClean="0">
                <a:solidFill>
                  <a:srgbClr val="FFFFCC"/>
                </a:solidFill>
              </a:rPr>
              <a:t>D. Boer, PRD60, 014012 (1999)</a:t>
            </a:r>
            <a:endParaRPr lang="en-US" dirty="0">
              <a:solidFill>
                <a:srgbClr val="FFFFCC"/>
              </a:solidFill>
            </a:endParaRPr>
          </a:p>
        </p:txBody>
      </p:sp>
      <p:sp>
        <p:nvSpPr>
          <p:cNvPr id="14" name="TextBox 13"/>
          <p:cNvSpPr txBox="1"/>
          <p:nvPr/>
        </p:nvSpPr>
        <p:spPr>
          <a:xfrm>
            <a:off x="1184818" y="3124200"/>
            <a:ext cx="1526380" cy="830997"/>
          </a:xfrm>
          <a:prstGeom prst="rect">
            <a:avLst/>
          </a:prstGeom>
          <a:noFill/>
        </p:spPr>
        <p:txBody>
          <a:bodyPr wrap="none" rtlCol="0">
            <a:spAutoFit/>
          </a:bodyPr>
          <a:lstStyle/>
          <a:p>
            <a:r>
              <a:rPr lang="en-US" dirty="0" smtClean="0">
                <a:solidFill>
                  <a:schemeClr val="tx1"/>
                </a:solidFill>
              </a:rPr>
              <a:t>194 </a:t>
            </a:r>
            <a:r>
              <a:rPr lang="en-US" dirty="0" err="1" smtClean="0">
                <a:solidFill>
                  <a:schemeClr val="tx1"/>
                </a:solidFill>
              </a:rPr>
              <a:t>GeV</a:t>
            </a:r>
            <a:r>
              <a:rPr lang="en-US" dirty="0" smtClean="0">
                <a:solidFill>
                  <a:schemeClr val="tx1"/>
                </a:solidFill>
              </a:rPr>
              <a:t>/c</a:t>
            </a:r>
          </a:p>
          <a:p>
            <a:r>
              <a:rPr lang="en-US" dirty="0" smtClean="0">
                <a:solidFill>
                  <a:schemeClr val="tx1"/>
                </a:solidFill>
                <a:latin typeface="Symbol" pitchFamily="18" charset="2"/>
              </a:rPr>
              <a:t>p</a:t>
            </a:r>
            <a:r>
              <a:rPr lang="en-US" baseline="30000" dirty="0" smtClean="0">
                <a:solidFill>
                  <a:schemeClr val="tx1"/>
                </a:solidFill>
                <a:latin typeface="Symbol" pitchFamily="18" charset="2"/>
              </a:rPr>
              <a:t>-</a:t>
            </a:r>
            <a:r>
              <a:rPr lang="en-US" dirty="0" smtClean="0">
                <a:solidFill>
                  <a:schemeClr val="tx1"/>
                </a:solidFill>
              </a:rPr>
              <a:t>+W</a:t>
            </a:r>
            <a:endParaRPr lang="en-US" dirty="0">
              <a:solidFill>
                <a:schemeClr val="tx1"/>
              </a:solidFill>
            </a:endParaRPr>
          </a:p>
        </p:txBody>
      </p:sp>
      <p:sp>
        <p:nvSpPr>
          <p:cNvPr id="15" name="TextBox 14"/>
          <p:cNvSpPr txBox="1"/>
          <p:nvPr/>
        </p:nvSpPr>
        <p:spPr>
          <a:xfrm>
            <a:off x="1274231" y="2882537"/>
            <a:ext cx="1526379" cy="461665"/>
          </a:xfrm>
          <a:prstGeom prst="rect">
            <a:avLst/>
          </a:prstGeom>
          <a:noFill/>
        </p:spPr>
        <p:txBody>
          <a:bodyPr wrap="none" rtlCol="0">
            <a:spAutoFit/>
          </a:bodyPr>
          <a:lstStyle/>
          <a:p>
            <a:r>
              <a:rPr lang="en-US" dirty="0" smtClean="0">
                <a:solidFill>
                  <a:schemeClr val="tx1"/>
                </a:solidFill>
              </a:rPr>
              <a:t>NA10 data</a:t>
            </a:r>
            <a:endParaRPr lang="en-US" dirty="0">
              <a:solidFill>
                <a:schemeClr val="tx1"/>
              </a:solidFill>
            </a:endParaRPr>
          </a:p>
        </p:txBody>
      </p:sp>
      <p:sp>
        <p:nvSpPr>
          <p:cNvPr id="16" name="Rectangle 15"/>
          <p:cNvSpPr/>
          <p:nvPr/>
        </p:nvSpPr>
        <p:spPr>
          <a:xfrm>
            <a:off x="4220028" y="1600200"/>
            <a:ext cx="2209800" cy="838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3"/>
          <p:cNvPicPr>
            <a:picLocks noChangeAspect="1" noChangeArrowheads="1"/>
          </p:cNvPicPr>
          <p:nvPr/>
        </p:nvPicPr>
        <p:blipFill>
          <a:blip r:embed="rId6" cstate="print"/>
          <a:srcRect/>
          <a:stretch>
            <a:fillRect/>
          </a:stretch>
        </p:blipFill>
        <p:spPr bwMode="auto">
          <a:xfrm>
            <a:off x="6923252" y="1154974"/>
            <a:ext cx="1992148" cy="1131026"/>
          </a:xfrm>
          <a:prstGeom prst="rect">
            <a:avLst/>
          </a:prstGeom>
          <a:noFill/>
          <a:ln w="9525">
            <a:noFill/>
            <a:miter lim="800000"/>
            <a:headEnd/>
            <a:tailEnd/>
          </a:ln>
        </p:spPr>
      </p:pic>
    </p:spTree>
    <p:extLst>
      <p:ext uri="{BB962C8B-B14F-4D97-AF65-F5344CB8AC3E}">
        <p14:creationId xmlns:p14="http://schemas.microsoft.com/office/powerpoint/2010/main" val="2770801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Smaller spin-momentum correlation </a:t>
            </a:r>
            <a:br>
              <a:rPr lang="en-US" dirty="0" smtClean="0"/>
            </a:br>
            <a:r>
              <a:rPr lang="en-US" dirty="0" smtClean="0"/>
              <a:t>for sea quarks?</a:t>
            </a:r>
            <a:endParaRPr lang="en-US" dirty="0"/>
          </a:p>
        </p:txBody>
      </p:sp>
      <p:sp>
        <p:nvSpPr>
          <p:cNvPr id="9" name="Content Placeholder 8"/>
          <p:cNvSpPr>
            <a:spLocks noGrp="1"/>
          </p:cNvSpPr>
          <p:nvPr>
            <p:ph idx="1"/>
          </p:nvPr>
        </p:nvSpPr>
        <p:spPr>
          <a:xfrm>
            <a:off x="5257800" y="1600200"/>
            <a:ext cx="3581400" cy="4525963"/>
          </a:xfrm>
        </p:spPr>
        <p:txBody>
          <a:bodyPr>
            <a:normAutofit/>
          </a:bodyPr>
          <a:lstStyle/>
          <a:p>
            <a:r>
              <a:rPr lang="en-US" sz="2400" dirty="0" smtClean="0"/>
              <a:t>Significantly reduced cos2</a:t>
            </a:r>
            <a:r>
              <a:rPr lang="en-US" sz="2400" dirty="0" smtClean="0">
                <a:latin typeface="Symbol" pitchFamily="18" charset="2"/>
              </a:rPr>
              <a:t>f</a:t>
            </a:r>
            <a:r>
              <a:rPr lang="en-US" sz="2400" dirty="0" smtClean="0"/>
              <a:t> dependence in proton-induced </a:t>
            </a:r>
            <a:r>
              <a:rPr lang="en-US" sz="2400" dirty="0" err="1" smtClean="0"/>
              <a:t>Drell</a:t>
            </a:r>
            <a:r>
              <a:rPr lang="en-US" sz="2400" dirty="0" smtClean="0"/>
              <a:t>-Yan observed by E866</a:t>
            </a:r>
          </a:p>
          <a:p>
            <a:r>
              <a:rPr lang="en-US" sz="2400" dirty="0" smtClean="0"/>
              <a:t>Suggests sea quark transverse spin-momentum correlations small?</a:t>
            </a:r>
          </a:p>
          <a:p>
            <a:r>
              <a:rPr lang="en-US" sz="2400" dirty="0" smtClean="0"/>
              <a:t>Will be interesting to measure for higher-</a:t>
            </a:r>
            <a:r>
              <a:rPr lang="en-US" sz="2400" i="1" dirty="0" smtClean="0"/>
              <a:t>x</a:t>
            </a:r>
            <a:r>
              <a:rPr lang="en-US" sz="2400" dirty="0" smtClean="0"/>
              <a:t> sea quarks in E906!</a:t>
            </a:r>
            <a:endParaRPr lang="en-US" sz="2400" dirty="0"/>
          </a:p>
        </p:txBody>
      </p:sp>
      <p:sp>
        <p:nvSpPr>
          <p:cNvPr id="5" name="Footer Placeholder 4"/>
          <p:cNvSpPr>
            <a:spLocks noGrp="1"/>
          </p:cNvSpPr>
          <p:nvPr>
            <p:ph type="ftr" sz="quarter" idx="11"/>
          </p:nvPr>
        </p:nvSpPr>
        <p:spPr/>
        <p:txBody>
          <a:bodyPr/>
          <a:lstStyle/>
          <a:p>
            <a:r>
              <a:rPr lang="en-US" smtClean="0"/>
              <a:t>C. Aidala, Penn State, January 21,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33</a:t>
            </a:fld>
            <a:endParaRPr lang="en-US" dirty="0"/>
          </a:p>
        </p:txBody>
      </p:sp>
      <p:pic>
        <p:nvPicPr>
          <p:cNvPr id="380930" name="Picture 2"/>
          <p:cNvPicPr>
            <a:picLocks noChangeAspect="1" noChangeArrowheads="1"/>
          </p:cNvPicPr>
          <p:nvPr/>
        </p:nvPicPr>
        <p:blipFill>
          <a:blip r:embed="rId3" cstate="print"/>
          <a:srcRect/>
          <a:stretch>
            <a:fillRect/>
          </a:stretch>
        </p:blipFill>
        <p:spPr bwMode="auto">
          <a:xfrm>
            <a:off x="457200" y="1600200"/>
            <a:ext cx="4321908" cy="3200400"/>
          </a:xfrm>
          <a:prstGeom prst="rect">
            <a:avLst/>
          </a:prstGeom>
          <a:noFill/>
          <a:ln w="9525">
            <a:noFill/>
            <a:miter lim="800000"/>
            <a:headEnd/>
            <a:tailEnd/>
          </a:ln>
        </p:spPr>
      </p:pic>
      <p:sp>
        <p:nvSpPr>
          <p:cNvPr id="10" name="TextBox 9"/>
          <p:cNvSpPr txBox="1"/>
          <p:nvPr/>
        </p:nvSpPr>
        <p:spPr>
          <a:xfrm>
            <a:off x="3505200" y="3657600"/>
            <a:ext cx="647934" cy="369332"/>
          </a:xfrm>
          <a:prstGeom prst="rect">
            <a:avLst/>
          </a:prstGeom>
          <a:noFill/>
        </p:spPr>
        <p:txBody>
          <a:bodyPr wrap="none" rtlCol="0">
            <a:spAutoFit/>
          </a:bodyPr>
          <a:lstStyle/>
          <a:p>
            <a:r>
              <a:rPr lang="en-US" dirty="0" smtClean="0"/>
              <a:t>E866</a:t>
            </a:r>
            <a:endParaRPr lang="en-US" dirty="0"/>
          </a:p>
        </p:txBody>
      </p:sp>
      <p:sp>
        <p:nvSpPr>
          <p:cNvPr id="11" name="Rectangle 10"/>
          <p:cNvSpPr/>
          <p:nvPr/>
        </p:nvSpPr>
        <p:spPr>
          <a:xfrm>
            <a:off x="4622074" y="3810000"/>
            <a:ext cx="164592"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0931" name="Picture 3"/>
          <p:cNvPicPr>
            <a:picLocks noChangeAspect="1" noChangeArrowheads="1"/>
          </p:cNvPicPr>
          <p:nvPr/>
        </p:nvPicPr>
        <p:blipFill>
          <a:blip r:embed="rId4" cstate="print"/>
          <a:srcRect/>
          <a:stretch>
            <a:fillRect/>
          </a:stretch>
        </p:blipFill>
        <p:spPr bwMode="auto">
          <a:xfrm>
            <a:off x="152400" y="5497285"/>
            <a:ext cx="5442045" cy="838200"/>
          </a:xfrm>
          <a:prstGeom prst="rect">
            <a:avLst/>
          </a:prstGeom>
          <a:noFill/>
          <a:ln w="9525">
            <a:noFill/>
            <a:miter lim="800000"/>
            <a:headEnd/>
            <a:tailEnd/>
          </a:ln>
        </p:spPr>
      </p:pic>
      <p:graphicFrame>
        <p:nvGraphicFramePr>
          <p:cNvPr id="13" name="Object 12"/>
          <p:cNvGraphicFramePr>
            <a:graphicFrameLocks noChangeAspect="1"/>
          </p:cNvGraphicFramePr>
          <p:nvPr/>
        </p:nvGraphicFramePr>
        <p:xfrm>
          <a:off x="176348" y="5005252"/>
          <a:ext cx="2772833" cy="381000"/>
        </p:xfrm>
        <a:graphic>
          <a:graphicData uri="http://schemas.openxmlformats.org/presentationml/2006/ole">
            <mc:AlternateContent xmlns:mc="http://schemas.openxmlformats.org/markup-compatibility/2006">
              <mc:Choice xmlns:v="urn:schemas-microsoft-com:vml" Requires="v">
                <p:oleObj spid="_x0000_s2047055" name="Equation" r:id="rId5" imgW="1663560" imgH="228600" progId="Equation.3">
                  <p:embed/>
                </p:oleObj>
              </mc:Choice>
              <mc:Fallback>
                <p:oleObj name="Equation" r:id="rId5" imgW="166356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348" y="5005252"/>
                        <a:ext cx="2772833" cy="381000"/>
                      </a:xfrm>
                      <a:prstGeom prst="rect">
                        <a:avLst/>
                      </a:prstGeom>
                      <a:solidFill>
                        <a:schemeClr val="bg1"/>
                      </a:solidFill>
                    </p:spPr>
                  </p:pic>
                </p:oleObj>
              </mc:Fallback>
            </mc:AlternateContent>
          </a:graphicData>
        </a:graphic>
      </p:graphicFrame>
      <p:sp>
        <p:nvSpPr>
          <p:cNvPr id="12" name="TextBox 11"/>
          <p:cNvSpPr txBox="1"/>
          <p:nvPr/>
        </p:nvSpPr>
        <p:spPr>
          <a:xfrm>
            <a:off x="577122" y="2438400"/>
            <a:ext cx="3079497" cy="830997"/>
          </a:xfrm>
          <a:prstGeom prst="rect">
            <a:avLst/>
          </a:prstGeom>
          <a:noFill/>
        </p:spPr>
        <p:txBody>
          <a:bodyPr wrap="none" rtlCol="0">
            <a:spAutoFit/>
          </a:bodyPr>
          <a:lstStyle/>
          <a:p>
            <a:r>
              <a:rPr lang="en-US" dirty="0" smtClean="0">
                <a:solidFill>
                  <a:schemeClr val="tx1"/>
                </a:solidFill>
              </a:rPr>
              <a:t>E866, PRL 99, 082301 </a:t>
            </a:r>
          </a:p>
          <a:p>
            <a:r>
              <a:rPr lang="en-US" dirty="0" smtClean="0">
                <a:solidFill>
                  <a:schemeClr val="tx1"/>
                </a:solidFill>
              </a:rPr>
              <a:t>(2007)</a:t>
            </a:r>
            <a:endParaRPr lang="en-US" dirty="0">
              <a:solidFill>
                <a:schemeClr val="tx1"/>
              </a:solidFill>
            </a:endParaRPr>
          </a:p>
        </p:txBody>
      </p:sp>
    </p:spTree>
    <p:extLst>
      <p:ext uri="{BB962C8B-B14F-4D97-AF65-F5344CB8AC3E}">
        <p14:creationId xmlns:p14="http://schemas.microsoft.com/office/powerpoint/2010/main" val="1238158322"/>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 learn more soon from </a:t>
            </a:r>
            <a:r>
              <a:rPr lang="en-US" dirty="0" err="1" smtClean="0"/>
              <a:t>SeaQuest</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0102" y="1600200"/>
            <a:ext cx="6543796" cy="4495800"/>
          </a:xfrm>
        </p:spPr>
      </p:pic>
      <p:sp>
        <p:nvSpPr>
          <p:cNvPr id="4" name="Footer Placeholder 3"/>
          <p:cNvSpPr>
            <a:spLocks noGrp="1"/>
          </p:cNvSpPr>
          <p:nvPr>
            <p:ph type="ftr" sz="quarter" idx="11"/>
          </p:nvPr>
        </p:nvSpPr>
        <p:spPr/>
        <p:txBody>
          <a:bodyPr/>
          <a:lstStyle/>
          <a:p>
            <a:r>
              <a:rPr lang="en-US" smtClean="0"/>
              <a:t>C. Aidala, Penn State, January 21, 2015</a:t>
            </a:r>
            <a:endParaRPr lang="en-US"/>
          </a:p>
        </p:txBody>
      </p:sp>
      <p:sp>
        <p:nvSpPr>
          <p:cNvPr id="5" name="Slide Number Placeholder 4"/>
          <p:cNvSpPr>
            <a:spLocks noGrp="1"/>
          </p:cNvSpPr>
          <p:nvPr>
            <p:ph type="sldNum" sz="quarter" idx="12"/>
          </p:nvPr>
        </p:nvSpPr>
        <p:spPr/>
        <p:txBody>
          <a:bodyPr/>
          <a:lstStyle/>
          <a:p>
            <a:fld id="{9CCA4942-7CEE-491C-9F3A-ADE7BC2C4973}" type="slidenum">
              <a:rPr lang="en-US" smtClean="0"/>
              <a:pPr/>
              <a:t>34</a:t>
            </a:fld>
            <a:endParaRPr lang="en-US"/>
          </a:p>
        </p:txBody>
      </p:sp>
    </p:spTree>
    <p:extLst>
      <p:ext uri="{BB962C8B-B14F-4D97-AF65-F5344CB8AC3E}">
        <p14:creationId xmlns:p14="http://schemas.microsoft.com/office/powerpoint/2010/main" val="238441900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from COMPASS</a:t>
            </a:r>
            <a:endParaRPr lang="en-US" dirty="0"/>
          </a:p>
        </p:txBody>
      </p:sp>
      <p:sp>
        <p:nvSpPr>
          <p:cNvPr id="4" name="Footer Placeholder 3"/>
          <p:cNvSpPr>
            <a:spLocks noGrp="1"/>
          </p:cNvSpPr>
          <p:nvPr>
            <p:ph type="ftr" sz="quarter" idx="11"/>
          </p:nvPr>
        </p:nvSpPr>
        <p:spPr/>
        <p:txBody>
          <a:bodyPr/>
          <a:lstStyle/>
          <a:p>
            <a:r>
              <a:rPr lang="en-US" smtClean="0"/>
              <a:t>C. Aidala, Penn State, January 21, 2015</a:t>
            </a:r>
            <a:endParaRPr lang="en-US"/>
          </a:p>
        </p:txBody>
      </p:sp>
      <p:sp>
        <p:nvSpPr>
          <p:cNvPr id="5" name="Slide Number Placeholder 4"/>
          <p:cNvSpPr>
            <a:spLocks noGrp="1"/>
          </p:cNvSpPr>
          <p:nvPr>
            <p:ph type="sldNum" sz="quarter" idx="12"/>
          </p:nvPr>
        </p:nvSpPr>
        <p:spPr/>
        <p:txBody>
          <a:bodyPr/>
          <a:lstStyle/>
          <a:p>
            <a:fld id="{9CCA4942-7CEE-491C-9F3A-ADE7BC2C4973}" type="slidenum">
              <a:rPr lang="en-US" smtClean="0"/>
              <a:pPr/>
              <a:t>35</a:t>
            </a:fld>
            <a:endParaRPr lang="en-US"/>
          </a:p>
        </p:txBody>
      </p:sp>
      <p:pic>
        <p:nvPicPr>
          <p:cNvPr id="20439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0885"/>
            <a:ext cx="8839200" cy="4356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352800" y="5867400"/>
            <a:ext cx="2432076" cy="461665"/>
          </a:xfrm>
          <a:prstGeom prst="rect">
            <a:avLst/>
          </a:prstGeom>
          <a:noFill/>
        </p:spPr>
        <p:txBody>
          <a:bodyPr wrap="none" rtlCol="0">
            <a:spAutoFit/>
          </a:bodyPr>
          <a:lstStyle/>
          <a:p>
            <a:r>
              <a:rPr lang="en-US" dirty="0" smtClean="0"/>
              <a:t>arXiv:1501.02520</a:t>
            </a:r>
          </a:p>
        </p:txBody>
      </p:sp>
      <p:sp>
        <p:nvSpPr>
          <p:cNvPr id="7" name="Rectangle 6"/>
          <p:cNvSpPr/>
          <p:nvPr/>
        </p:nvSpPr>
        <p:spPr bwMode="auto">
          <a:xfrm>
            <a:off x="152400" y="4419600"/>
            <a:ext cx="8839200" cy="14478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99"/>
              </a:solidFill>
              <a:effectLst/>
              <a:latin typeface="Times New Roman" pitchFamily="18" charset="0"/>
            </a:endParaRPr>
          </a:p>
        </p:txBody>
      </p:sp>
    </p:spTree>
    <p:extLst>
      <p:ext uri="{BB962C8B-B14F-4D97-AF65-F5344CB8AC3E}">
        <p14:creationId xmlns:p14="http://schemas.microsoft.com/office/powerpoint/2010/main" val="248765539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0" y="457200"/>
            <a:ext cx="8229600" cy="1143000"/>
          </a:xfrm>
        </p:spPr>
        <p:txBody>
          <a:bodyPr>
            <a:noAutofit/>
          </a:bodyPr>
          <a:lstStyle/>
          <a:p>
            <a:r>
              <a:rPr lang="en-US" sz="3200" u="sng" dirty="0" smtClean="0"/>
              <a:t>Modified universality</a:t>
            </a:r>
            <a:r>
              <a:rPr lang="en-US" sz="3200" dirty="0" smtClean="0"/>
              <a:t> of T-odd </a:t>
            </a:r>
            <a:br>
              <a:rPr lang="en-US" sz="3200" dirty="0" smtClean="0"/>
            </a:br>
            <a:r>
              <a:rPr lang="en-US" sz="3200" dirty="0" smtClean="0"/>
              <a:t>transverse-momentum-dependent distributions: </a:t>
            </a:r>
            <a:br>
              <a:rPr lang="en-US" sz="3200" dirty="0" smtClean="0"/>
            </a:br>
            <a:r>
              <a:rPr lang="en-US" sz="3200" dirty="0" smtClean="0"/>
              <a:t>Color in action!</a:t>
            </a:r>
            <a:br>
              <a:rPr lang="en-US" sz="3200" dirty="0" smtClean="0"/>
            </a:br>
            <a:endParaRPr lang="en-US" sz="3200" dirty="0"/>
          </a:p>
        </p:txBody>
      </p:sp>
      <p:sp>
        <p:nvSpPr>
          <p:cNvPr id="21" name="Footer Placeholder 2"/>
          <p:cNvSpPr>
            <a:spLocks noGrp="1"/>
          </p:cNvSpPr>
          <p:nvPr>
            <p:ph type="ftr" sz="quarter" idx="11"/>
          </p:nvPr>
        </p:nvSpPr>
        <p:spPr/>
        <p:txBody>
          <a:bodyPr/>
          <a:lstStyle/>
          <a:p>
            <a:r>
              <a:rPr lang="en-US" smtClean="0"/>
              <a:t>C. Aidala, Penn State, January 21, 2015</a:t>
            </a:r>
            <a:endParaRPr lang="en-US" dirty="0"/>
          </a:p>
        </p:txBody>
      </p:sp>
      <p:sp>
        <p:nvSpPr>
          <p:cNvPr id="1563652" name="Text Box 4"/>
          <p:cNvSpPr txBox="1">
            <a:spLocks noChangeArrowheads="1"/>
          </p:cNvSpPr>
          <p:nvPr/>
        </p:nvSpPr>
        <p:spPr bwMode="auto">
          <a:xfrm>
            <a:off x="228600" y="1528971"/>
            <a:ext cx="4227512" cy="1061829"/>
          </a:xfrm>
          <a:prstGeom prst="rect">
            <a:avLst/>
          </a:prstGeom>
          <a:noFill/>
          <a:ln w="28575">
            <a:solidFill>
              <a:srgbClr val="0000FF"/>
            </a:solidFill>
            <a:miter lim="800000"/>
            <a:headEnd/>
            <a:tailEnd/>
          </a:ln>
          <a:effectLst/>
        </p:spPr>
        <p:txBody>
          <a:bodyPr wrap="square">
            <a:spAutoFit/>
          </a:bodyPr>
          <a:lstStyle/>
          <a:p>
            <a:pPr algn="ctr"/>
            <a:r>
              <a:rPr lang="en-US" sz="2100" b="1" dirty="0" smtClean="0">
                <a:solidFill>
                  <a:srgbClr val="FFFFCC"/>
                </a:solidFill>
                <a:latin typeface="Times" charset="0"/>
              </a:rPr>
              <a:t>Deep-inelastic lepton-nucleon scattering: </a:t>
            </a:r>
          </a:p>
          <a:p>
            <a:pPr algn="ctr"/>
            <a:r>
              <a:rPr lang="en-US" sz="2100" b="1" dirty="0" smtClean="0">
                <a:solidFill>
                  <a:srgbClr val="FFFFCC"/>
                </a:solidFill>
                <a:latin typeface="Times" charset="0"/>
              </a:rPr>
              <a:t>Attractive final-state interactions</a:t>
            </a:r>
            <a:endParaRPr lang="en-US" sz="2100" b="1" dirty="0">
              <a:solidFill>
                <a:srgbClr val="FFFFCC"/>
              </a:solidFill>
              <a:latin typeface="Times" charset="0"/>
            </a:endParaRPr>
          </a:p>
        </p:txBody>
      </p:sp>
      <p:sp>
        <p:nvSpPr>
          <p:cNvPr id="1563653" name="Text Box 5"/>
          <p:cNvSpPr txBox="1">
            <a:spLocks noChangeArrowheads="1"/>
          </p:cNvSpPr>
          <p:nvPr/>
        </p:nvSpPr>
        <p:spPr bwMode="auto">
          <a:xfrm>
            <a:off x="4691742" y="1528971"/>
            <a:ext cx="4223658" cy="1061829"/>
          </a:xfrm>
          <a:prstGeom prst="rect">
            <a:avLst/>
          </a:prstGeom>
          <a:noFill/>
          <a:ln w="28575">
            <a:solidFill>
              <a:srgbClr val="0000FF"/>
            </a:solidFill>
            <a:miter lim="800000"/>
            <a:headEnd/>
            <a:tailEnd/>
          </a:ln>
          <a:effectLst/>
        </p:spPr>
        <p:txBody>
          <a:bodyPr wrap="square">
            <a:spAutoFit/>
          </a:bodyPr>
          <a:lstStyle/>
          <a:p>
            <a:pPr algn="ctr"/>
            <a:r>
              <a:rPr lang="en-US" sz="2100" b="1" dirty="0">
                <a:solidFill>
                  <a:srgbClr val="FFFFCC"/>
                </a:solidFill>
                <a:latin typeface="Times" charset="0"/>
              </a:rPr>
              <a:t>Q</a:t>
            </a:r>
            <a:r>
              <a:rPr lang="en-US" sz="2100" b="1" dirty="0" smtClean="0">
                <a:solidFill>
                  <a:srgbClr val="FFFFCC"/>
                </a:solidFill>
                <a:latin typeface="Times" charset="0"/>
              </a:rPr>
              <a:t>uark-antiquark annihilation to leptons: </a:t>
            </a:r>
          </a:p>
          <a:p>
            <a:pPr algn="ctr"/>
            <a:r>
              <a:rPr lang="en-US" sz="2100" b="1" dirty="0" smtClean="0">
                <a:solidFill>
                  <a:srgbClr val="FFFFCC"/>
                </a:solidFill>
                <a:latin typeface="Times" charset="0"/>
              </a:rPr>
              <a:t>Repulsive initial-state interactions</a:t>
            </a:r>
            <a:endParaRPr lang="en-US" sz="2100" b="1" dirty="0">
              <a:solidFill>
                <a:srgbClr val="FFFFCC"/>
              </a:solidFill>
              <a:latin typeface="Times" charset="0"/>
            </a:endParaRPr>
          </a:p>
        </p:txBody>
      </p:sp>
      <p:sp>
        <p:nvSpPr>
          <p:cNvPr id="1563665" name="Text Box 17"/>
          <p:cNvSpPr txBox="1">
            <a:spLocks noChangeArrowheads="1"/>
          </p:cNvSpPr>
          <p:nvPr/>
        </p:nvSpPr>
        <p:spPr bwMode="auto">
          <a:xfrm>
            <a:off x="687388" y="5029200"/>
            <a:ext cx="8151812" cy="1200329"/>
          </a:xfrm>
          <a:prstGeom prst="rect">
            <a:avLst/>
          </a:prstGeom>
          <a:noFill/>
          <a:ln w="9525">
            <a:noFill/>
            <a:miter lim="800000"/>
            <a:headEnd/>
            <a:tailEnd/>
          </a:ln>
          <a:effectLst/>
        </p:spPr>
        <p:txBody>
          <a:bodyPr wrap="square">
            <a:spAutoFit/>
          </a:bodyPr>
          <a:lstStyle/>
          <a:p>
            <a:pPr algn="l"/>
            <a:r>
              <a:rPr lang="en-US" sz="2400" b="1" dirty="0">
                <a:solidFill>
                  <a:srgbClr val="FFFFCC"/>
                </a:solidFill>
                <a:latin typeface="Times" charset="0"/>
              </a:rPr>
              <a:t>As a </a:t>
            </a:r>
            <a:r>
              <a:rPr lang="en-US" sz="2400" b="1" dirty="0" smtClean="0">
                <a:solidFill>
                  <a:srgbClr val="FFFFCC"/>
                </a:solidFill>
                <a:latin typeface="Times" charset="0"/>
              </a:rPr>
              <a:t>result, get </a:t>
            </a:r>
            <a:r>
              <a:rPr lang="en-US" sz="2400" b="1" i="1" dirty="0" smtClean="0">
                <a:solidFill>
                  <a:srgbClr val="FFFFCC"/>
                </a:solidFill>
                <a:latin typeface="Times" charset="0"/>
              </a:rPr>
              <a:t>opposite sign</a:t>
            </a:r>
            <a:r>
              <a:rPr lang="en-US" sz="2400" b="1" dirty="0" smtClean="0">
                <a:solidFill>
                  <a:srgbClr val="FFFFCC"/>
                </a:solidFill>
                <a:latin typeface="Times" charset="0"/>
              </a:rPr>
              <a:t> for the Sivers transverse-momentum-dependent pdf when measure in semi-inclusive DIS versus </a:t>
            </a:r>
            <a:r>
              <a:rPr lang="en-US" sz="2400" b="1" dirty="0" err="1" smtClean="0">
                <a:solidFill>
                  <a:srgbClr val="FFFFCC"/>
                </a:solidFill>
                <a:latin typeface="Times" charset="0"/>
              </a:rPr>
              <a:t>Drell</a:t>
            </a:r>
            <a:r>
              <a:rPr lang="en-US" sz="2400" b="1" dirty="0" smtClean="0">
                <a:solidFill>
                  <a:srgbClr val="FFFFCC"/>
                </a:solidFill>
                <a:latin typeface="Times" charset="0"/>
              </a:rPr>
              <a:t>-Yan: </a:t>
            </a:r>
            <a:r>
              <a:rPr lang="en-US" sz="2400" b="1" i="1" dirty="0" smtClean="0">
                <a:solidFill>
                  <a:srgbClr val="FFFFCC"/>
                </a:solidFill>
                <a:latin typeface="Times" charset="0"/>
              </a:rPr>
              <a:t>process-dependent</a:t>
            </a:r>
            <a:r>
              <a:rPr lang="en-US" sz="2400" b="1" dirty="0" smtClean="0">
                <a:solidFill>
                  <a:srgbClr val="FFFFCC"/>
                </a:solidFill>
                <a:latin typeface="Times" charset="0"/>
              </a:rPr>
              <a:t> pdf!  </a:t>
            </a:r>
            <a:r>
              <a:rPr lang="en-US" sz="2000" b="1" dirty="0" smtClean="0">
                <a:solidFill>
                  <a:srgbClr val="FFFFCC"/>
                </a:solidFill>
                <a:latin typeface="Times" charset="0"/>
              </a:rPr>
              <a:t>(Collins 2002)</a:t>
            </a:r>
            <a:endParaRPr lang="en-US" sz="2000" b="1" dirty="0">
              <a:solidFill>
                <a:srgbClr val="FFFFCC"/>
              </a:solidFill>
              <a:latin typeface="Times" charset="0"/>
            </a:endParaRPr>
          </a:p>
        </p:txBody>
      </p:sp>
      <p:sp>
        <p:nvSpPr>
          <p:cNvPr id="11" name="Text Box 32"/>
          <p:cNvSpPr txBox="1">
            <a:spLocks noChangeArrowheads="1"/>
          </p:cNvSpPr>
          <p:nvPr/>
        </p:nvSpPr>
        <p:spPr bwMode="auto">
          <a:xfrm>
            <a:off x="304800" y="4955738"/>
            <a:ext cx="8458200" cy="1292662"/>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600" i="1" dirty="0" smtClean="0">
                <a:solidFill>
                  <a:schemeClr val="tx1"/>
                </a:solidFill>
                <a:latin typeface="Times New Roman" pitchFamily="18" charset="0"/>
                <a:cs typeface="Times New Roman" pitchFamily="18" charset="0"/>
              </a:rPr>
              <a:t>Still waiting for a polarized quark-antiquark annihilation measurement to compare to existing lepton-nucleon scattering measurements . . .</a:t>
            </a:r>
          </a:p>
        </p:txBody>
      </p:sp>
      <p:sp>
        <p:nvSpPr>
          <p:cNvPr id="12" name="Slide Number Placeholder 11"/>
          <p:cNvSpPr>
            <a:spLocks noGrp="1"/>
          </p:cNvSpPr>
          <p:nvPr>
            <p:ph type="sldNum" sz="quarter" idx="12"/>
          </p:nvPr>
        </p:nvSpPr>
        <p:spPr/>
        <p:txBody>
          <a:bodyPr/>
          <a:lstStyle/>
          <a:p>
            <a:fld id="{B6F15528-21DE-4FAA-801E-634DDDAF4B2B}" type="slidenum">
              <a:rPr lang="en-US" smtClean="0"/>
              <a:pPr/>
              <a:t>36</a:t>
            </a:fld>
            <a:endParaRPr lang="en-US"/>
          </a:p>
        </p:txBody>
      </p:sp>
      <p:pic>
        <p:nvPicPr>
          <p:cNvPr id="22" name="Picture 3"/>
          <p:cNvPicPr>
            <a:picLocks noChangeAspect="1" noChangeArrowheads="1"/>
          </p:cNvPicPr>
          <p:nvPr/>
        </p:nvPicPr>
        <p:blipFill>
          <a:blip r:embed="rId3" cstate="print"/>
          <a:srcRect/>
          <a:stretch>
            <a:fillRect/>
          </a:stretch>
        </p:blipFill>
        <p:spPr bwMode="auto">
          <a:xfrm>
            <a:off x="1219200" y="2686503"/>
            <a:ext cx="2743200" cy="2066925"/>
          </a:xfrm>
          <a:prstGeom prst="rect">
            <a:avLst/>
          </a:prstGeom>
          <a:noFill/>
          <a:ln w="9525">
            <a:noFill/>
            <a:miter lim="800000"/>
            <a:headEnd/>
            <a:tailEnd/>
          </a:ln>
        </p:spPr>
      </p:pic>
      <p:pic>
        <p:nvPicPr>
          <p:cNvPr id="23" name="Picture 4"/>
          <p:cNvPicPr>
            <a:picLocks noChangeAspect="1" noChangeArrowheads="1"/>
          </p:cNvPicPr>
          <p:nvPr/>
        </p:nvPicPr>
        <p:blipFill>
          <a:blip r:embed="rId4" cstate="print"/>
          <a:srcRect/>
          <a:stretch>
            <a:fillRect/>
          </a:stretch>
        </p:blipFill>
        <p:spPr bwMode="auto">
          <a:xfrm>
            <a:off x="5257800" y="2693647"/>
            <a:ext cx="2743200" cy="2050256"/>
          </a:xfrm>
          <a:prstGeom prst="rect">
            <a:avLst/>
          </a:prstGeom>
          <a:noFill/>
          <a:ln w="9525">
            <a:noFill/>
            <a:miter lim="800000"/>
            <a:headEnd/>
            <a:tailEnd/>
          </a:ln>
        </p:spPr>
      </p:pic>
      <p:sp>
        <p:nvSpPr>
          <p:cNvPr id="24" name="Up-Down Arrow 23"/>
          <p:cNvSpPr/>
          <p:nvPr/>
        </p:nvSpPr>
        <p:spPr bwMode="auto">
          <a:xfrm rot="960000">
            <a:off x="3319464" y="3822994"/>
            <a:ext cx="182880" cy="640080"/>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99"/>
              </a:solidFill>
              <a:effectLst/>
              <a:latin typeface="Times New Roman" pitchFamily="18" charset="0"/>
            </a:endParaRPr>
          </a:p>
        </p:txBody>
      </p:sp>
      <p:sp>
        <p:nvSpPr>
          <p:cNvPr id="25" name="Up-Down Arrow 24"/>
          <p:cNvSpPr/>
          <p:nvPr/>
        </p:nvSpPr>
        <p:spPr bwMode="auto">
          <a:xfrm rot="-420000">
            <a:off x="6089705" y="3299733"/>
            <a:ext cx="182880" cy="1280160"/>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99"/>
              </a:solidFill>
              <a:effectLst/>
              <a:latin typeface="Times New Roman" pitchFamily="18" charset="0"/>
            </a:endParaRPr>
          </a:p>
        </p:txBody>
      </p:sp>
    </p:spTree>
    <p:extLst>
      <p:ext uri="{BB962C8B-B14F-4D97-AF65-F5344CB8AC3E}">
        <p14:creationId xmlns:p14="http://schemas.microsoft.com/office/powerpoint/2010/main" val="813433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3130"/>
          </a:xfrm>
        </p:spPr>
        <p:txBody>
          <a:bodyPr>
            <a:noAutofit/>
          </a:bodyPr>
          <a:lstStyle/>
          <a:p>
            <a:r>
              <a:rPr lang="en-US" sz="3600" dirty="0" smtClean="0"/>
              <a:t>Modified universality requires full QCD:</a:t>
            </a:r>
            <a:br>
              <a:rPr lang="en-US" sz="3600" dirty="0" smtClean="0"/>
            </a:br>
            <a:r>
              <a:rPr lang="en-US" sz="3600" dirty="0"/>
              <a:t>G</a:t>
            </a:r>
            <a:r>
              <a:rPr lang="en-US" sz="3600" dirty="0" smtClean="0"/>
              <a:t>auge-invariant quantum field theory</a:t>
            </a:r>
            <a:endParaRPr lang="en-US" sz="3600" dirty="0"/>
          </a:p>
        </p:txBody>
      </p:sp>
      <p:sp>
        <p:nvSpPr>
          <p:cNvPr id="3" name="Footer Placeholder 2"/>
          <p:cNvSpPr>
            <a:spLocks noGrp="1"/>
          </p:cNvSpPr>
          <p:nvPr>
            <p:ph type="ftr" sz="quarter" idx="11"/>
          </p:nvPr>
        </p:nvSpPr>
        <p:spPr/>
        <p:txBody>
          <a:bodyPr/>
          <a:lstStyle/>
          <a:p>
            <a:r>
              <a:rPr lang="en-US" smtClean="0"/>
              <a:t>C. Aidala, Penn State, January 21, 2015</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09800"/>
            <a:ext cx="6172200" cy="4436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003096" y="2583359"/>
            <a:ext cx="1683704" cy="1446550"/>
          </a:xfrm>
          <a:prstGeom prst="rect">
            <a:avLst/>
          </a:prstGeom>
          <a:noFill/>
        </p:spPr>
        <p:txBody>
          <a:bodyPr wrap="square" rtlCol="0">
            <a:spAutoFit/>
          </a:bodyPr>
          <a:lstStyle/>
          <a:p>
            <a:r>
              <a:rPr lang="en-US" sz="2200" dirty="0">
                <a:solidFill>
                  <a:srgbClr val="FFFFCC"/>
                </a:solidFill>
              </a:rPr>
              <a:t>F</a:t>
            </a:r>
            <a:r>
              <a:rPr lang="en-US" sz="2200" dirty="0" smtClean="0">
                <a:solidFill>
                  <a:srgbClr val="FFFFCC"/>
                </a:solidFill>
              </a:rPr>
              <a:t>rom M. </a:t>
            </a:r>
            <a:r>
              <a:rPr lang="en-US" sz="2200" dirty="0" err="1" smtClean="0">
                <a:solidFill>
                  <a:srgbClr val="FFFFCC"/>
                </a:solidFill>
              </a:rPr>
              <a:t>Anselmino</a:t>
            </a:r>
            <a:r>
              <a:rPr lang="en-US" sz="2200" dirty="0" smtClean="0">
                <a:solidFill>
                  <a:srgbClr val="FFFFCC"/>
                </a:solidFill>
              </a:rPr>
              <a:t>, Transversity 2014</a:t>
            </a:r>
            <a:endParaRPr lang="en-US" sz="2200" dirty="0">
              <a:solidFill>
                <a:srgbClr val="FFFFCC"/>
              </a:solidFill>
            </a:endParaRP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23975"/>
            <a:ext cx="6810375"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155496" y="1371600"/>
            <a:ext cx="1378904" cy="369332"/>
          </a:xfrm>
          <a:prstGeom prst="rect">
            <a:avLst/>
          </a:prstGeom>
          <a:noFill/>
        </p:spPr>
        <p:txBody>
          <a:bodyPr wrap="none" rtlCol="0">
            <a:spAutoFit/>
          </a:bodyPr>
          <a:lstStyle/>
          <a:p>
            <a:r>
              <a:rPr lang="en-US" dirty="0" smtClean="0">
                <a:solidFill>
                  <a:srgbClr val="FFFFCC"/>
                </a:solidFill>
              </a:rPr>
              <a:t>Collins, 1993</a:t>
            </a:r>
            <a:endParaRPr lang="en-US" dirty="0">
              <a:solidFill>
                <a:srgbClr val="FFFFCC"/>
              </a:solidFill>
            </a:endParaRPr>
          </a:p>
        </p:txBody>
      </p:sp>
    </p:spTree>
    <p:extLst>
      <p:ext uri="{BB962C8B-B14F-4D97-AF65-F5344CB8AC3E}">
        <p14:creationId xmlns:p14="http://schemas.microsoft.com/office/powerpoint/2010/main" val="1727524921"/>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Planned or proposed polarized </a:t>
            </a:r>
            <a:br>
              <a:rPr lang="en-US" dirty="0" smtClean="0"/>
            </a:br>
            <a:r>
              <a:rPr lang="en-US" dirty="0" err="1" smtClean="0"/>
              <a:t>Drell</a:t>
            </a:r>
            <a:r>
              <a:rPr lang="en-US" dirty="0" smtClean="0"/>
              <a:t>-Yan measurements</a:t>
            </a:r>
            <a:endParaRPr lang="en-US" dirty="0"/>
          </a:p>
        </p:txBody>
      </p:sp>
      <p:sp>
        <p:nvSpPr>
          <p:cNvPr id="3" name="Footer Placeholder 2"/>
          <p:cNvSpPr>
            <a:spLocks noGrp="1"/>
          </p:cNvSpPr>
          <p:nvPr>
            <p:ph type="ftr" sz="quarter" idx="11"/>
          </p:nvPr>
        </p:nvSpPr>
        <p:spPr/>
        <p:txBody>
          <a:bodyPr/>
          <a:lstStyle/>
          <a:p>
            <a:r>
              <a:rPr lang="en-US" smtClean="0"/>
              <a:t>C. Aidala, Penn State, January 21, 2015</a:t>
            </a:r>
            <a:endParaRPr lang="en-US"/>
          </a:p>
        </p:txBody>
      </p:sp>
      <p:sp>
        <p:nvSpPr>
          <p:cNvPr id="4" name="Slide Number Placeholder 3"/>
          <p:cNvSpPr>
            <a:spLocks noGrp="1"/>
          </p:cNvSpPr>
          <p:nvPr>
            <p:ph type="sldNum" sz="quarter" idx="12"/>
          </p:nvPr>
        </p:nvSpPr>
        <p:spPr/>
        <p:txBody>
          <a:bodyPr/>
          <a:lstStyle/>
          <a:p>
            <a:fld id="{CC80A51C-0834-4D37-9F6C-E61A03BDE5A5}" type="slidenum">
              <a:rPr lang="en-US" smtClean="0"/>
              <a:pPr/>
              <a:t>38</a:t>
            </a:fld>
            <a:endParaRPr lang="en-US"/>
          </a:p>
        </p:txBody>
      </p:sp>
      <p:pic>
        <p:nvPicPr>
          <p:cNvPr id="20449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96654"/>
            <a:ext cx="8334031" cy="5008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9620765"/>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143000"/>
          </a:xfrm>
        </p:spPr>
        <p:txBody>
          <a:bodyPr>
            <a:noAutofit/>
          </a:bodyPr>
          <a:lstStyle/>
          <a:p>
            <a:r>
              <a:rPr lang="en-US" sz="3400" dirty="0" smtClean="0"/>
              <a:t>Physical consequences of a </a:t>
            </a:r>
            <a:br>
              <a:rPr lang="en-US" sz="3400" dirty="0" smtClean="0"/>
            </a:br>
            <a:r>
              <a:rPr lang="en-US" sz="3400" dirty="0" smtClean="0"/>
              <a:t>gauge-invariant quantum theory: </a:t>
            </a:r>
            <a:br>
              <a:rPr lang="en-US" sz="3400" dirty="0" smtClean="0"/>
            </a:br>
            <a:r>
              <a:rPr lang="en-US" sz="3400" dirty="0" err="1" smtClean="0"/>
              <a:t>Aharonov-Bohm</a:t>
            </a:r>
            <a:r>
              <a:rPr lang="en-US" sz="3400" dirty="0" smtClean="0"/>
              <a:t> (1959)</a:t>
            </a:r>
            <a:endParaRPr lang="en-US" sz="3400" dirty="0"/>
          </a:p>
        </p:txBody>
      </p:sp>
      <p:sp>
        <p:nvSpPr>
          <p:cNvPr id="3" name="Footer Placeholder 2"/>
          <p:cNvSpPr>
            <a:spLocks noGrp="1"/>
          </p:cNvSpPr>
          <p:nvPr>
            <p:ph type="ftr" sz="quarter" idx="11"/>
          </p:nvPr>
        </p:nvSpPr>
        <p:spPr/>
        <p:txBody>
          <a:bodyPr/>
          <a:lstStyle/>
          <a:p>
            <a:r>
              <a:rPr lang="en-US" smtClean="0"/>
              <a:t>C. Aidala, Penn State, January 21, 2015</a:t>
            </a:r>
            <a:endParaRPr lang="en-US"/>
          </a:p>
        </p:txBody>
      </p:sp>
      <p:sp>
        <p:nvSpPr>
          <p:cNvPr id="5" name="Rectangle 4"/>
          <p:cNvSpPr/>
          <p:nvPr/>
        </p:nvSpPr>
        <p:spPr>
          <a:xfrm>
            <a:off x="457200" y="1447800"/>
            <a:ext cx="8229600" cy="4832092"/>
          </a:xfrm>
          <a:prstGeom prst="rect">
            <a:avLst/>
          </a:prstGeom>
        </p:spPr>
        <p:txBody>
          <a:bodyPr wrap="square">
            <a:spAutoFit/>
          </a:bodyPr>
          <a:lstStyle/>
          <a:p>
            <a:pPr algn="l"/>
            <a:r>
              <a:rPr lang="en-US" sz="2200" i="1" dirty="0" smtClean="0">
                <a:solidFill>
                  <a:srgbClr val="FFFFCC"/>
                </a:solidFill>
                <a:latin typeface="Calibri" panose="020F0502020204030204" pitchFamily="34" charset="0"/>
              </a:rPr>
              <a:t>Wikipedia</a:t>
            </a:r>
            <a:r>
              <a:rPr lang="en-US" sz="2200" dirty="0" smtClean="0">
                <a:solidFill>
                  <a:srgbClr val="FFFFCC"/>
                </a:solidFill>
                <a:latin typeface="Calibri" panose="020F0502020204030204" pitchFamily="34" charset="0"/>
              </a:rPr>
              <a:t>: </a:t>
            </a:r>
          </a:p>
          <a:p>
            <a:pPr algn="l"/>
            <a:r>
              <a:rPr lang="en-US" sz="2200" dirty="0" smtClean="0">
                <a:solidFill>
                  <a:srgbClr val="FFFFCC"/>
                </a:solidFill>
                <a:latin typeface="Calibri" panose="020F0502020204030204" pitchFamily="34" charset="0"/>
              </a:rPr>
              <a:t>“The </a:t>
            </a:r>
            <a:r>
              <a:rPr lang="en-US" sz="2200" dirty="0" err="1">
                <a:solidFill>
                  <a:srgbClr val="FFFFCC"/>
                </a:solidFill>
                <a:latin typeface="Calibri" panose="020F0502020204030204" pitchFamily="34" charset="0"/>
              </a:rPr>
              <a:t>Aharonov</a:t>
            </a:r>
            <a:r>
              <a:rPr lang="en-US" sz="2200" dirty="0">
                <a:solidFill>
                  <a:srgbClr val="FFFFCC"/>
                </a:solidFill>
                <a:latin typeface="Calibri" panose="020F0502020204030204" pitchFamily="34" charset="0"/>
              </a:rPr>
              <a:t>–</a:t>
            </a:r>
            <a:r>
              <a:rPr lang="en-US" sz="2200" dirty="0" err="1">
                <a:solidFill>
                  <a:srgbClr val="FFFFCC"/>
                </a:solidFill>
                <a:latin typeface="Calibri" panose="020F0502020204030204" pitchFamily="34" charset="0"/>
              </a:rPr>
              <a:t>Bohm</a:t>
            </a:r>
            <a:r>
              <a:rPr lang="en-US" sz="2200" dirty="0">
                <a:solidFill>
                  <a:srgbClr val="FFFFCC"/>
                </a:solidFill>
                <a:latin typeface="Calibri" panose="020F0502020204030204" pitchFamily="34" charset="0"/>
              </a:rPr>
              <a:t> effect is important conceptually because it bears on three issues apparent in the recasting of (Maxwell's) classical electromagnetic theory as a gauge theory, which before the advent of quantum mechanics could be argued to be a mathematical reformulation with no physical consequences. The </a:t>
            </a:r>
            <a:r>
              <a:rPr lang="en-US" sz="2200" dirty="0" err="1">
                <a:solidFill>
                  <a:srgbClr val="FFFFCC"/>
                </a:solidFill>
                <a:latin typeface="Calibri" panose="020F0502020204030204" pitchFamily="34" charset="0"/>
              </a:rPr>
              <a:t>Aharonov</a:t>
            </a:r>
            <a:r>
              <a:rPr lang="en-US" sz="2200" dirty="0">
                <a:solidFill>
                  <a:srgbClr val="FFFFCC"/>
                </a:solidFill>
                <a:latin typeface="Calibri" panose="020F0502020204030204" pitchFamily="34" charset="0"/>
              </a:rPr>
              <a:t>–</a:t>
            </a:r>
            <a:r>
              <a:rPr lang="en-US" sz="2200" dirty="0" err="1">
                <a:solidFill>
                  <a:srgbClr val="FFFFCC"/>
                </a:solidFill>
                <a:latin typeface="Calibri" panose="020F0502020204030204" pitchFamily="34" charset="0"/>
              </a:rPr>
              <a:t>Bohm</a:t>
            </a:r>
            <a:r>
              <a:rPr lang="en-US" sz="2200" dirty="0">
                <a:solidFill>
                  <a:srgbClr val="FFFFCC"/>
                </a:solidFill>
                <a:latin typeface="Calibri" panose="020F0502020204030204" pitchFamily="34" charset="0"/>
              </a:rPr>
              <a:t> thought experiments and their experimental realization imply that the issues were not just philosophical</a:t>
            </a:r>
            <a:r>
              <a:rPr lang="en-US" sz="2200" dirty="0" smtClean="0">
                <a:solidFill>
                  <a:srgbClr val="FFFFCC"/>
                </a:solidFill>
                <a:latin typeface="Calibri" panose="020F0502020204030204" pitchFamily="34" charset="0"/>
              </a:rPr>
              <a:t>.</a:t>
            </a:r>
          </a:p>
          <a:p>
            <a:pPr algn="l"/>
            <a:endParaRPr lang="en-US" sz="2200" dirty="0">
              <a:solidFill>
                <a:srgbClr val="FFFFCC"/>
              </a:solidFill>
              <a:latin typeface="Calibri" panose="020F0502020204030204" pitchFamily="34" charset="0"/>
            </a:endParaRPr>
          </a:p>
          <a:p>
            <a:pPr algn="l"/>
            <a:r>
              <a:rPr lang="en-US" sz="2200" dirty="0">
                <a:solidFill>
                  <a:srgbClr val="FFFFCC"/>
                </a:solidFill>
                <a:latin typeface="Calibri" panose="020F0502020204030204" pitchFamily="34" charset="0"/>
              </a:rPr>
              <a:t>The three issues are:</a:t>
            </a:r>
          </a:p>
          <a:p>
            <a:pPr marL="285750" indent="-285750" algn="l">
              <a:buFont typeface="Arial" panose="020B0604020202020204" pitchFamily="34" charset="0"/>
              <a:buChar char="•"/>
            </a:pPr>
            <a:r>
              <a:rPr lang="en-US" sz="2200" dirty="0">
                <a:solidFill>
                  <a:srgbClr val="FFFFCC"/>
                </a:solidFill>
                <a:latin typeface="Calibri" panose="020F0502020204030204" pitchFamily="34" charset="0"/>
              </a:rPr>
              <a:t>whether potentials are "physical" or just a convenient tool for calculating force fields;</a:t>
            </a:r>
          </a:p>
          <a:p>
            <a:pPr marL="285750" indent="-285750" algn="l">
              <a:buFont typeface="Arial" panose="020B0604020202020204" pitchFamily="34" charset="0"/>
              <a:buChar char="•"/>
            </a:pPr>
            <a:r>
              <a:rPr lang="en-US" sz="2200" dirty="0">
                <a:solidFill>
                  <a:srgbClr val="FFFFCC"/>
                </a:solidFill>
                <a:latin typeface="Calibri" panose="020F0502020204030204" pitchFamily="34" charset="0"/>
              </a:rPr>
              <a:t>whether action principles are fundamental;</a:t>
            </a:r>
          </a:p>
          <a:p>
            <a:pPr marL="285750" indent="-285750" algn="l">
              <a:buFont typeface="Arial" panose="020B0604020202020204" pitchFamily="34" charset="0"/>
              <a:buChar char="•"/>
            </a:pPr>
            <a:r>
              <a:rPr lang="en-US" sz="2200" dirty="0">
                <a:solidFill>
                  <a:srgbClr val="FFFFCC"/>
                </a:solidFill>
                <a:latin typeface="Calibri" panose="020F0502020204030204" pitchFamily="34" charset="0"/>
              </a:rPr>
              <a:t>the principle of locality</a:t>
            </a:r>
            <a:r>
              <a:rPr lang="en-US" sz="2200" dirty="0" smtClean="0">
                <a:solidFill>
                  <a:srgbClr val="FFFFCC"/>
                </a:solidFill>
                <a:latin typeface="Calibri" panose="020F0502020204030204" pitchFamily="34" charset="0"/>
              </a:rPr>
              <a:t>.”</a:t>
            </a:r>
            <a:endParaRPr lang="en-US" sz="2200" dirty="0">
              <a:solidFill>
                <a:srgbClr val="FFFFCC"/>
              </a:solidFill>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39</a:t>
            </a:fld>
            <a:endParaRPr lang="en-US"/>
          </a:p>
        </p:txBody>
      </p:sp>
    </p:spTree>
    <p:extLst>
      <p:ext uri="{BB962C8B-B14F-4D97-AF65-F5344CB8AC3E}">
        <p14:creationId xmlns:p14="http://schemas.microsoft.com/office/powerpoint/2010/main" val="385033493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200" dirty="0" smtClean="0"/>
              <a:t>Additional recent theoretical progress in QCD</a:t>
            </a:r>
            <a:endParaRPr lang="en-US" sz="4200" dirty="0"/>
          </a:p>
        </p:txBody>
      </p:sp>
      <p:sp>
        <p:nvSpPr>
          <p:cNvPr id="3" name="Content Placeholder 2"/>
          <p:cNvSpPr>
            <a:spLocks noGrp="1"/>
          </p:cNvSpPr>
          <p:nvPr>
            <p:ph idx="1"/>
          </p:nvPr>
        </p:nvSpPr>
        <p:spPr>
          <a:xfrm>
            <a:off x="152400" y="1600200"/>
            <a:ext cx="5105400" cy="4525963"/>
          </a:xfrm>
        </p:spPr>
        <p:txBody>
          <a:bodyPr>
            <a:normAutofit fontScale="92500"/>
          </a:bodyPr>
          <a:lstStyle/>
          <a:p>
            <a:r>
              <a:rPr lang="en-US" dirty="0" smtClean="0"/>
              <a:t>Progress in non-perturbative methods: </a:t>
            </a:r>
          </a:p>
          <a:p>
            <a:pPr lvl="1"/>
            <a:r>
              <a:rPr lang="en-US" dirty="0" smtClean="0"/>
              <a:t>Lattice QCD starting to                         perform calculations at         physical pion mass!</a:t>
            </a:r>
          </a:p>
          <a:p>
            <a:pPr lvl="1"/>
            <a:r>
              <a:rPr lang="en-US" dirty="0" err="1" smtClean="0"/>
              <a:t>AdS</a:t>
            </a:r>
            <a:r>
              <a:rPr lang="en-US" dirty="0" smtClean="0"/>
              <a:t>/CFT “gauge-string duality” an exciting recent development as first fundamentally new handle to try to tackle QCD in decades!</a:t>
            </a:r>
          </a:p>
          <a:p>
            <a:endParaRPr lang="en-US" dirty="0"/>
          </a:p>
        </p:txBody>
      </p:sp>
      <p:sp>
        <p:nvSpPr>
          <p:cNvPr id="4" name="Footer Placeholder 3"/>
          <p:cNvSpPr>
            <a:spLocks noGrp="1"/>
          </p:cNvSpPr>
          <p:nvPr>
            <p:ph type="ftr" sz="quarter" idx="11"/>
          </p:nvPr>
        </p:nvSpPr>
        <p:spPr/>
        <p:txBody>
          <a:bodyPr/>
          <a:lstStyle/>
          <a:p>
            <a:r>
              <a:rPr lang="en-US" smtClean="0"/>
              <a:t>C. Aidala, Penn State, January 21, 2015</a:t>
            </a:r>
            <a:endParaRPr lang="en-US"/>
          </a:p>
        </p:txBody>
      </p:sp>
      <p:pic>
        <p:nvPicPr>
          <p:cNvPr id="6" name="Picture 2"/>
          <p:cNvPicPr>
            <a:picLocks noChangeAspect="1" noChangeArrowheads="1"/>
          </p:cNvPicPr>
          <p:nvPr/>
        </p:nvPicPr>
        <p:blipFill>
          <a:blip r:embed="rId3" cstate="print"/>
          <a:srcRect/>
          <a:stretch>
            <a:fillRect/>
          </a:stretch>
        </p:blipFill>
        <p:spPr bwMode="auto">
          <a:xfrm>
            <a:off x="5486400" y="1522730"/>
            <a:ext cx="3505200" cy="2745741"/>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B6F15528-21DE-4FAA-801E-634DDDAF4B2B}" type="slidenum">
              <a:rPr lang="en-US" smtClean="0"/>
              <a:pPr/>
              <a:t>4</a:t>
            </a:fld>
            <a:endParaRPr lang="en-US" dirty="0"/>
          </a:p>
        </p:txBody>
      </p:sp>
      <p:grpSp>
        <p:nvGrpSpPr>
          <p:cNvPr id="5" name="Group 12"/>
          <p:cNvGrpSpPr/>
          <p:nvPr/>
        </p:nvGrpSpPr>
        <p:grpSpPr>
          <a:xfrm>
            <a:off x="5085522" y="1569821"/>
            <a:ext cx="4070155" cy="3619220"/>
            <a:chOff x="5085522" y="1569821"/>
            <a:chExt cx="4070155" cy="3619220"/>
          </a:xfrm>
        </p:grpSpPr>
        <p:pic>
          <p:nvPicPr>
            <p:cNvPr id="10" name="Picture 3"/>
            <p:cNvPicPr>
              <a:picLocks noChangeAspect="1" noChangeArrowheads="1"/>
            </p:cNvPicPr>
            <p:nvPr/>
          </p:nvPicPr>
          <p:blipFill>
            <a:blip r:embed="rId4" cstate="print"/>
            <a:srcRect/>
            <a:stretch>
              <a:fillRect/>
            </a:stretch>
          </p:blipFill>
          <p:spPr bwMode="auto">
            <a:xfrm>
              <a:off x="5085522" y="1569821"/>
              <a:ext cx="4070155" cy="2849779"/>
            </a:xfrm>
            <a:prstGeom prst="rect">
              <a:avLst/>
            </a:prstGeom>
            <a:noFill/>
            <a:ln w="9525">
              <a:noFill/>
              <a:miter lim="800000"/>
              <a:headEnd/>
              <a:tailEnd/>
            </a:ln>
          </p:spPr>
        </p:pic>
        <p:sp>
          <p:nvSpPr>
            <p:cNvPr id="11" name="TextBox 10"/>
            <p:cNvSpPr txBox="1"/>
            <p:nvPr/>
          </p:nvSpPr>
          <p:spPr>
            <a:xfrm>
              <a:off x="5790981" y="3167742"/>
              <a:ext cx="3293385" cy="923330"/>
            </a:xfrm>
            <a:prstGeom prst="rect">
              <a:avLst/>
            </a:prstGeom>
            <a:noFill/>
          </p:spPr>
          <p:txBody>
            <a:bodyPr wrap="square" rtlCol="0">
              <a:spAutoFit/>
            </a:bodyPr>
            <a:lstStyle/>
            <a:p>
              <a:r>
                <a:rPr lang="en-US" sz="1800" dirty="0" smtClean="0">
                  <a:solidFill>
                    <a:schemeClr val="tx1"/>
                  </a:solidFill>
                </a:rPr>
                <a:t>PACS-CS: PRD81, 074503 (2010)</a:t>
              </a:r>
            </a:p>
            <a:p>
              <a:r>
                <a:rPr lang="en-US" sz="1800" dirty="0" smtClean="0">
                  <a:solidFill>
                    <a:schemeClr val="tx1"/>
                  </a:solidFill>
                </a:rPr>
                <a:t>BMW: PLB701, 265 (2011)</a:t>
              </a:r>
              <a:endParaRPr lang="en-US" sz="1800" dirty="0">
                <a:solidFill>
                  <a:schemeClr val="tx1"/>
                </a:solidFill>
              </a:endParaRPr>
            </a:p>
          </p:txBody>
        </p:sp>
        <p:sp>
          <p:nvSpPr>
            <p:cNvPr id="12" name="TextBox 11"/>
            <p:cNvSpPr txBox="1"/>
            <p:nvPr/>
          </p:nvSpPr>
          <p:spPr>
            <a:xfrm>
              <a:off x="7119648" y="4419600"/>
              <a:ext cx="1871952" cy="769441"/>
            </a:xfrm>
            <a:prstGeom prst="rect">
              <a:avLst/>
            </a:prstGeom>
            <a:noFill/>
          </p:spPr>
          <p:txBody>
            <a:bodyPr wrap="square" rtlCol="0">
              <a:spAutoFit/>
            </a:bodyPr>
            <a:lstStyle/>
            <a:p>
              <a:r>
                <a:rPr lang="en-US" sz="2200" dirty="0" smtClean="0">
                  <a:solidFill>
                    <a:srgbClr val="FFFFCC"/>
                  </a:solidFill>
                </a:rPr>
                <a:t>T. </a:t>
              </a:r>
              <a:r>
                <a:rPr lang="en-US" sz="2200" dirty="0" err="1" smtClean="0">
                  <a:solidFill>
                    <a:srgbClr val="FFFFCC"/>
                  </a:solidFill>
                </a:rPr>
                <a:t>Hatsuda</a:t>
              </a:r>
              <a:r>
                <a:rPr lang="en-US" sz="2200" dirty="0" smtClean="0">
                  <a:solidFill>
                    <a:srgbClr val="FFFFCC"/>
                  </a:solidFill>
                </a:rPr>
                <a:t>, </a:t>
              </a:r>
            </a:p>
            <a:p>
              <a:r>
                <a:rPr lang="en-US" sz="2200" dirty="0" smtClean="0">
                  <a:solidFill>
                    <a:srgbClr val="FFFFCC"/>
                  </a:solidFill>
                </a:rPr>
                <a:t>PANIC 2011</a:t>
              </a:r>
              <a:endParaRPr lang="en-US" sz="2200" dirty="0">
                <a:solidFill>
                  <a:srgbClr val="FFFFCC"/>
                </a:solidFill>
              </a:endParaRPr>
            </a:p>
          </p:txBody>
        </p:sp>
      </p:grpSp>
      <p:sp>
        <p:nvSpPr>
          <p:cNvPr id="15" name="Rectangle 14"/>
          <p:cNvSpPr/>
          <p:nvPr/>
        </p:nvSpPr>
        <p:spPr>
          <a:xfrm>
            <a:off x="990600" y="4080808"/>
            <a:ext cx="6781800" cy="1938992"/>
          </a:xfrm>
          <a:prstGeom prst="rect">
            <a:avLst/>
          </a:prstGeom>
          <a:solidFill>
            <a:srgbClr val="00FFFF"/>
          </a:solidFill>
          <a:ln>
            <a:solidFill>
              <a:schemeClr val="tx1"/>
            </a:solidFill>
          </a:ln>
        </p:spPr>
        <p:txBody>
          <a:bodyPr wrap="square">
            <a:spAutoFit/>
          </a:bodyPr>
          <a:lstStyle/>
          <a:p>
            <a:pPr algn="ctr"/>
            <a:r>
              <a:rPr lang="en-US" sz="2400" i="1" dirty="0" smtClean="0">
                <a:solidFill>
                  <a:schemeClr val="tx1"/>
                </a:solidFill>
                <a:latin typeface="Times New Roman" pitchFamily="18" charset="0"/>
                <a:cs typeface="Times New Roman" pitchFamily="18" charset="0"/>
              </a:rPr>
              <a:t>“Modern-day ‘testing’ of (</a:t>
            </a:r>
            <a:r>
              <a:rPr lang="en-US" sz="2400" i="1" dirty="0" err="1" smtClean="0">
                <a:solidFill>
                  <a:schemeClr val="tx1"/>
                </a:solidFill>
                <a:latin typeface="Times New Roman" pitchFamily="18" charset="0"/>
                <a:cs typeface="Times New Roman" pitchFamily="18" charset="0"/>
              </a:rPr>
              <a:t>perturbative</a:t>
            </a:r>
            <a:r>
              <a:rPr lang="en-US" sz="2400" i="1" dirty="0" smtClean="0">
                <a:solidFill>
                  <a:schemeClr val="tx1"/>
                </a:solidFill>
                <a:latin typeface="Times New Roman" pitchFamily="18" charset="0"/>
                <a:cs typeface="Times New Roman" pitchFamily="18" charset="0"/>
              </a:rPr>
              <a:t>) QCD is as much about pushing the boundaries of its applicability as about the verification that QCD is the correct theory of </a:t>
            </a:r>
            <a:r>
              <a:rPr lang="en-US" sz="2400" i="1" dirty="0" err="1" smtClean="0">
                <a:solidFill>
                  <a:schemeClr val="tx1"/>
                </a:solidFill>
                <a:latin typeface="Times New Roman" pitchFamily="18" charset="0"/>
                <a:cs typeface="Times New Roman" pitchFamily="18" charset="0"/>
              </a:rPr>
              <a:t>hadronic</a:t>
            </a:r>
            <a:r>
              <a:rPr lang="en-US" sz="2400" i="1" dirty="0" smtClean="0">
                <a:solidFill>
                  <a:schemeClr val="tx1"/>
                </a:solidFill>
                <a:latin typeface="Times New Roman" pitchFamily="18" charset="0"/>
                <a:cs typeface="Times New Roman" pitchFamily="18" charset="0"/>
              </a:rPr>
              <a:t> physics.” </a:t>
            </a:r>
          </a:p>
          <a:p>
            <a:pPr algn="ctr"/>
            <a:r>
              <a:rPr lang="en-US" sz="2400" i="1" dirty="0" smtClean="0">
                <a:solidFill>
                  <a:schemeClr val="tx1"/>
                </a:solidFill>
                <a:latin typeface="Times New Roman" pitchFamily="18" charset="0"/>
                <a:cs typeface="Times New Roman" pitchFamily="18" charset="0"/>
              </a:rPr>
              <a:t>– G. Salam, </a:t>
            </a:r>
            <a:r>
              <a:rPr lang="en-US" sz="2400" i="1" dirty="0" err="1" smtClean="0">
                <a:solidFill>
                  <a:schemeClr val="tx1"/>
                </a:solidFill>
                <a:latin typeface="Times New Roman" pitchFamily="18" charset="0"/>
                <a:cs typeface="Times New Roman" pitchFamily="18" charset="0"/>
              </a:rPr>
              <a:t>hep</a:t>
            </a:r>
            <a:r>
              <a:rPr lang="en-US" sz="2400" i="1" dirty="0" smtClean="0">
                <a:solidFill>
                  <a:schemeClr val="tx1"/>
                </a:solidFill>
                <a:latin typeface="Times New Roman" pitchFamily="18" charset="0"/>
                <a:cs typeface="Times New Roman" pitchFamily="18" charset="0"/>
              </a:rPr>
              <a:t>-ph/0207147 (DIS2002 proceedings)</a:t>
            </a:r>
            <a:endParaRPr lang="en-US" sz="2400" i="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6754410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linds(horizontal)">
                                      <p:cBhvr>
                                        <p:cTn id="11" dur="500"/>
                                        <p:tgtEl>
                                          <p:spTgt spid="3">
                                            <p:txEl>
                                              <p:pRg st="2" end="2"/>
                                            </p:txEl>
                                          </p:spTgt>
                                        </p:tgtEl>
                                      </p:cBhvr>
                                    </p:animEffect>
                                  </p:childTnLst>
                                </p:cTn>
                              </p:par>
                              <p:par>
                                <p:cTn id="12" presetID="3" presetClass="entr" presetSubtype="1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linds(horizont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 Aidala, Penn State, January 21, 2015</a:t>
            </a:r>
            <a:endParaRPr lang="en-US"/>
          </a:p>
        </p:txBody>
      </p:sp>
      <p:sp>
        <p:nvSpPr>
          <p:cNvPr id="7" name="Rectangle 6"/>
          <p:cNvSpPr/>
          <p:nvPr/>
        </p:nvSpPr>
        <p:spPr>
          <a:xfrm>
            <a:off x="838200" y="1981200"/>
            <a:ext cx="7391400" cy="3170099"/>
          </a:xfrm>
          <a:prstGeom prst="rect">
            <a:avLst/>
          </a:prstGeom>
        </p:spPr>
        <p:txBody>
          <a:bodyPr wrap="square">
            <a:spAutoFit/>
          </a:bodyPr>
          <a:lstStyle/>
          <a:p>
            <a:pPr algn="l"/>
            <a:r>
              <a:rPr lang="en-US" sz="2000" b="1" dirty="0">
                <a:solidFill>
                  <a:srgbClr val="FFFFCC"/>
                </a:solidFill>
              </a:rPr>
              <a:t>Physics Today, September 2009 </a:t>
            </a:r>
            <a:r>
              <a:rPr lang="en-US" sz="2000" b="1" dirty="0" smtClean="0">
                <a:solidFill>
                  <a:srgbClr val="FFFFCC"/>
                </a:solidFill>
              </a:rPr>
              <a:t>: </a:t>
            </a:r>
          </a:p>
          <a:p>
            <a:pPr algn="l"/>
            <a:r>
              <a:rPr lang="en-US" sz="2000" b="1" dirty="0" smtClean="0">
                <a:solidFill>
                  <a:srgbClr val="FFFFCC"/>
                </a:solidFill>
              </a:rPr>
              <a:t>The </a:t>
            </a:r>
            <a:r>
              <a:rPr lang="en-US" sz="2000" b="1" dirty="0" err="1">
                <a:solidFill>
                  <a:srgbClr val="FFFFCC"/>
                </a:solidFill>
              </a:rPr>
              <a:t>Aharonov</a:t>
            </a:r>
            <a:r>
              <a:rPr lang="en-US" sz="2000" b="1" dirty="0">
                <a:solidFill>
                  <a:srgbClr val="FFFFCC"/>
                </a:solidFill>
              </a:rPr>
              <a:t>–</a:t>
            </a:r>
            <a:r>
              <a:rPr lang="en-US" sz="2000" b="1" dirty="0" err="1">
                <a:solidFill>
                  <a:srgbClr val="FFFFCC"/>
                </a:solidFill>
              </a:rPr>
              <a:t>Bohm</a:t>
            </a:r>
            <a:r>
              <a:rPr lang="en-US" sz="2000" b="1" dirty="0">
                <a:solidFill>
                  <a:srgbClr val="FFFFCC"/>
                </a:solidFill>
              </a:rPr>
              <a:t> effects: Variations on a subtle </a:t>
            </a:r>
            <a:r>
              <a:rPr lang="en-US" sz="2000" b="1" dirty="0" smtClean="0">
                <a:solidFill>
                  <a:srgbClr val="FFFFCC"/>
                </a:solidFill>
              </a:rPr>
              <a:t>theme, </a:t>
            </a:r>
          </a:p>
          <a:p>
            <a:pPr algn="l"/>
            <a:r>
              <a:rPr lang="en-US" sz="2000" dirty="0" smtClean="0">
                <a:solidFill>
                  <a:srgbClr val="FFFFCC"/>
                </a:solidFill>
              </a:rPr>
              <a:t>by Herman </a:t>
            </a:r>
            <a:r>
              <a:rPr lang="en-US" sz="2000" dirty="0" err="1">
                <a:solidFill>
                  <a:srgbClr val="FFFFCC"/>
                </a:solidFill>
              </a:rPr>
              <a:t>Batelaan</a:t>
            </a:r>
            <a:r>
              <a:rPr lang="en-US" sz="2000" dirty="0">
                <a:solidFill>
                  <a:srgbClr val="FFFFCC"/>
                </a:solidFill>
              </a:rPr>
              <a:t> and Akira </a:t>
            </a:r>
            <a:r>
              <a:rPr lang="en-US" sz="2000" dirty="0" err="1" smtClean="0">
                <a:solidFill>
                  <a:srgbClr val="FFFFCC"/>
                </a:solidFill>
              </a:rPr>
              <a:t>Tonomura</a:t>
            </a:r>
            <a:r>
              <a:rPr lang="en-US" sz="2000" dirty="0" smtClean="0">
                <a:solidFill>
                  <a:srgbClr val="FFFFCC"/>
                </a:solidFill>
              </a:rPr>
              <a:t>.</a:t>
            </a:r>
          </a:p>
          <a:p>
            <a:pPr algn="l"/>
            <a:r>
              <a:rPr lang="en-US" sz="2000" b="1" dirty="0" smtClean="0">
                <a:solidFill>
                  <a:srgbClr val="FFFFCC"/>
                </a:solidFill>
              </a:rPr>
              <a:t>  </a:t>
            </a:r>
          </a:p>
          <a:p>
            <a:pPr algn="l"/>
            <a:r>
              <a:rPr lang="en-US" sz="2000" b="1" dirty="0" smtClean="0">
                <a:solidFill>
                  <a:srgbClr val="FFFFCC"/>
                </a:solidFill>
              </a:rPr>
              <a:t>“</a:t>
            </a:r>
            <a:r>
              <a:rPr lang="en-US" sz="2000" dirty="0" err="1" smtClean="0">
                <a:solidFill>
                  <a:srgbClr val="FFFFCC"/>
                </a:solidFill>
              </a:rPr>
              <a:t>Aharonov</a:t>
            </a:r>
            <a:r>
              <a:rPr lang="en-US" sz="2000" dirty="0" smtClean="0">
                <a:solidFill>
                  <a:srgbClr val="FFFFCC"/>
                </a:solidFill>
              </a:rPr>
              <a:t> </a:t>
            </a:r>
            <a:r>
              <a:rPr lang="en-US" sz="2000" dirty="0">
                <a:solidFill>
                  <a:srgbClr val="FFFFCC"/>
                </a:solidFill>
              </a:rPr>
              <a:t>stresses that the arguments that led to the prediction of the various electromagnetic AB effects apply equally well to any other gauge-invariant quantum theory. In the standard model of particle physics, the strong and weak nuclear interactions are also described by gauge-invariant theories. So one may expect that particle-physics experimenters will be looking for new AB effects in new domains</a:t>
            </a:r>
            <a:r>
              <a:rPr lang="en-US" sz="2000" dirty="0" smtClean="0">
                <a:solidFill>
                  <a:srgbClr val="FFFFCC"/>
                </a:solidFill>
              </a:rPr>
              <a: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a:p>
        </p:txBody>
      </p:sp>
      <p:sp>
        <p:nvSpPr>
          <p:cNvPr id="9" name="Title 1"/>
          <p:cNvSpPr>
            <a:spLocks noGrp="1"/>
          </p:cNvSpPr>
          <p:nvPr>
            <p:ph type="title"/>
          </p:nvPr>
        </p:nvSpPr>
        <p:spPr>
          <a:xfrm>
            <a:off x="228600" y="228600"/>
            <a:ext cx="8686800" cy="1143000"/>
          </a:xfrm>
        </p:spPr>
        <p:txBody>
          <a:bodyPr>
            <a:noAutofit/>
          </a:bodyPr>
          <a:lstStyle/>
          <a:p>
            <a:r>
              <a:rPr lang="en-US" sz="3400" dirty="0" smtClean="0"/>
              <a:t>Physical consequences of a </a:t>
            </a:r>
            <a:br>
              <a:rPr lang="en-US" sz="3400" dirty="0" smtClean="0"/>
            </a:br>
            <a:r>
              <a:rPr lang="en-US" sz="3400" dirty="0" smtClean="0"/>
              <a:t>gauge-invariant quantum theory: </a:t>
            </a:r>
            <a:br>
              <a:rPr lang="en-US" sz="3400" dirty="0" smtClean="0"/>
            </a:br>
            <a:r>
              <a:rPr lang="en-US" sz="3400" dirty="0" err="1" smtClean="0"/>
              <a:t>Aharonov-Bohm</a:t>
            </a:r>
            <a:r>
              <a:rPr lang="en-US" sz="3400" dirty="0" smtClean="0"/>
              <a:t> (1959)</a:t>
            </a:r>
            <a:endParaRPr lang="en-US" sz="3400" dirty="0"/>
          </a:p>
        </p:txBody>
      </p:sp>
    </p:spTree>
    <p:extLst>
      <p:ext uri="{BB962C8B-B14F-4D97-AF65-F5344CB8AC3E}">
        <p14:creationId xmlns:p14="http://schemas.microsoft.com/office/powerpoint/2010/main" val="29265587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0" y="152400"/>
            <a:ext cx="8229600" cy="1143000"/>
          </a:xfrm>
        </p:spPr>
        <p:txBody>
          <a:bodyPr>
            <a:noAutofit/>
          </a:bodyPr>
          <a:lstStyle/>
          <a:p>
            <a:r>
              <a:rPr lang="en-US" sz="3200" dirty="0"/>
              <a:t>Physical consequences of a </a:t>
            </a:r>
            <a:br>
              <a:rPr lang="en-US" sz="3200" dirty="0"/>
            </a:br>
            <a:r>
              <a:rPr lang="en-US" sz="3200" dirty="0"/>
              <a:t>gauge-invariant quantum theory: </a:t>
            </a:r>
            <a:br>
              <a:rPr lang="en-US" sz="3200" dirty="0"/>
            </a:br>
            <a:r>
              <a:rPr lang="en-US" sz="3200" dirty="0" err="1"/>
              <a:t>Aharonov</a:t>
            </a:r>
            <a:r>
              <a:rPr lang="en-US" sz="3200" dirty="0"/>
              <a:t>-Bohm effect in QCD!!</a:t>
            </a:r>
          </a:p>
        </p:txBody>
      </p:sp>
      <p:sp>
        <p:nvSpPr>
          <p:cNvPr id="21" name="Footer Placeholder 2"/>
          <p:cNvSpPr>
            <a:spLocks noGrp="1"/>
          </p:cNvSpPr>
          <p:nvPr>
            <p:ph type="ftr" sz="quarter" idx="11"/>
          </p:nvPr>
        </p:nvSpPr>
        <p:spPr/>
        <p:txBody>
          <a:bodyPr/>
          <a:lstStyle/>
          <a:p>
            <a:r>
              <a:rPr lang="en-US" smtClean="0"/>
              <a:t>C. Aidala, Penn State, January 21, 2015</a:t>
            </a:r>
            <a:endParaRPr lang="en-US" dirty="0"/>
          </a:p>
        </p:txBody>
      </p:sp>
      <p:sp>
        <p:nvSpPr>
          <p:cNvPr id="1563652" name="Text Box 4"/>
          <p:cNvSpPr txBox="1">
            <a:spLocks noChangeArrowheads="1"/>
          </p:cNvSpPr>
          <p:nvPr/>
        </p:nvSpPr>
        <p:spPr bwMode="auto">
          <a:xfrm>
            <a:off x="228600" y="1528971"/>
            <a:ext cx="4227512" cy="1061829"/>
          </a:xfrm>
          <a:prstGeom prst="rect">
            <a:avLst/>
          </a:prstGeom>
          <a:noFill/>
          <a:ln w="28575">
            <a:solidFill>
              <a:srgbClr val="0000FF"/>
            </a:solidFill>
            <a:miter lim="800000"/>
            <a:headEnd/>
            <a:tailEnd/>
          </a:ln>
          <a:effectLst/>
        </p:spPr>
        <p:txBody>
          <a:bodyPr wrap="square">
            <a:spAutoFit/>
          </a:bodyPr>
          <a:lstStyle/>
          <a:p>
            <a:pPr algn="ctr"/>
            <a:r>
              <a:rPr lang="en-US" sz="2100" b="1" dirty="0" smtClean="0">
                <a:solidFill>
                  <a:srgbClr val="FFFFCC"/>
                </a:solidFill>
                <a:latin typeface="Times" charset="0"/>
              </a:rPr>
              <a:t>Deep-inelastic lepton-nucleon scattering: </a:t>
            </a:r>
          </a:p>
          <a:p>
            <a:pPr algn="ctr"/>
            <a:r>
              <a:rPr lang="en-US" sz="2100" b="1" dirty="0" smtClean="0">
                <a:solidFill>
                  <a:srgbClr val="FFFFCC"/>
                </a:solidFill>
                <a:latin typeface="Times" charset="0"/>
              </a:rPr>
              <a:t>Attractive final-state interactions</a:t>
            </a:r>
            <a:endParaRPr lang="en-US" sz="2100" b="1" dirty="0">
              <a:solidFill>
                <a:srgbClr val="FFFFCC"/>
              </a:solidFill>
              <a:latin typeface="Times" charset="0"/>
            </a:endParaRPr>
          </a:p>
        </p:txBody>
      </p:sp>
      <p:sp>
        <p:nvSpPr>
          <p:cNvPr id="1563653" name="Text Box 5"/>
          <p:cNvSpPr txBox="1">
            <a:spLocks noChangeArrowheads="1"/>
          </p:cNvSpPr>
          <p:nvPr/>
        </p:nvSpPr>
        <p:spPr bwMode="auto">
          <a:xfrm>
            <a:off x="4691742" y="1528971"/>
            <a:ext cx="4223658" cy="1061829"/>
          </a:xfrm>
          <a:prstGeom prst="rect">
            <a:avLst/>
          </a:prstGeom>
          <a:noFill/>
          <a:ln w="28575">
            <a:solidFill>
              <a:srgbClr val="0000FF"/>
            </a:solidFill>
            <a:miter lim="800000"/>
            <a:headEnd/>
            <a:tailEnd/>
          </a:ln>
          <a:effectLst/>
        </p:spPr>
        <p:txBody>
          <a:bodyPr wrap="square">
            <a:spAutoFit/>
          </a:bodyPr>
          <a:lstStyle/>
          <a:p>
            <a:pPr algn="ctr"/>
            <a:r>
              <a:rPr lang="en-US" sz="2100" b="1" dirty="0">
                <a:solidFill>
                  <a:srgbClr val="FFFFCC"/>
                </a:solidFill>
                <a:latin typeface="Times" charset="0"/>
              </a:rPr>
              <a:t>Q</a:t>
            </a:r>
            <a:r>
              <a:rPr lang="en-US" sz="2100" b="1" dirty="0" smtClean="0">
                <a:solidFill>
                  <a:srgbClr val="FFFFCC"/>
                </a:solidFill>
                <a:latin typeface="Times" charset="0"/>
              </a:rPr>
              <a:t>uark-antiquark annihilation to leptons: </a:t>
            </a:r>
          </a:p>
          <a:p>
            <a:pPr algn="ctr"/>
            <a:r>
              <a:rPr lang="en-US" sz="2100" b="1" dirty="0" smtClean="0">
                <a:solidFill>
                  <a:srgbClr val="FFFFCC"/>
                </a:solidFill>
                <a:latin typeface="Times" charset="0"/>
              </a:rPr>
              <a:t>Repulsive initial-state interactions</a:t>
            </a:r>
            <a:endParaRPr lang="en-US" sz="2100" b="1" dirty="0">
              <a:solidFill>
                <a:srgbClr val="FFFFCC"/>
              </a:solidFill>
              <a:latin typeface="Times" charset="0"/>
            </a:endParaRPr>
          </a:p>
        </p:txBody>
      </p:sp>
      <p:sp>
        <p:nvSpPr>
          <p:cNvPr id="1563665" name="Text Box 17"/>
          <p:cNvSpPr txBox="1">
            <a:spLocks noChangeArrowheads="1"/>
          </p:cNvSpPr>
          <p:nvPr/>
        </p:nvSpPr>
        <p:spPr bwMode="auto">
          <a:xfrm>
            <a:off x="687388" y="5029200"/>
            <a:ext cx="8151812" cy="1200329"/>
          </a:xfrm>
          <a:prstGeom prst="rect">
            <a:avLst/>
          </a:prstGeom>
          <a:noFill/>
          <a:ln w="9525">
            <a:noFill/>
            <a:miter lim="800000"/>
            <a:headEnd/>
            <a:tailEnd/>
          </a:ln>
          <a:effectLst/>
        </p:spPr>
        <p:txBody>
          <a:bodyPr wrap="square">
            <a:spAutoFit/>
          </a:bodyPr>
          <a:lstStyle/>
          <a:p>
            <a:pPr algn="l"/>
            <a:r>
              <a:rPr lang="en-US" sz="2400" b="1" dirty="0">
                <a:solidFill>
                  <a:srgbClr val="FFFFCC"/>
                </a:solidFill>
                <a:latin typeface="Times" charset="0"/>
              </a:rPr>
              <a:t>As a </a:t>
            </a:r>
            <a:r>
              <a:rPr lang="en-US" sz="2400" b="1" dirty="0" smtClean="0">
                <a:solidFill>
                  <a:srgbClr val="FFFFCC"/>
                </a:solidFill>
                <a:latin typeface="Times" charset="0"/>
              </a:rPr>
              <a:t>result, get </a:t>
            </a:r>
            <a:r>
              <a:rPr lang="en-US" sz="2400" b="1" i="1" dirty="0" smtClean="0">
                <a:solidFill>
                  <a:srgbClr val="FFFFCC"/>
                </a:solidFill>
                <a:latin typeface="Times" charset="0"/>
              </a:rPr>
              <a:t>opposite sign</a:t>
            </a:r>
            <a:r>
              <a:rPr lang="en-US" sz="2400" b="1" dirty="0" smtClean="0">
                <a:solidFill>
                  <a:srgbClr val="FFFFCC"/>
                </a:solidFill>
                <a:latin typeface="Times" charset="0"/>
              </a:rPr>
              <a:t> for the Sivers transverse-momentum-dependent pdf when measure in semi-inclusive DIS versus </a:t>
            </a:r>
            <a:r>
              <a:rPr lang="en-US" sz="2400" b="1" dirty="0" err="1" smtClean="0">
                <a:solidFill>
                  <a:srgbClr val="FFFFCC"/>
                </a:solidFill>
                <a:latin typeface="Times" charset="0"/>
              </a:rPr>
              <a:t>Drell</a:t>
            </a:r>
            <a:r>
              <a:rPr lang="en-US" sz="2400" b="1" dirty="0" smtClean="0">
                <a:solidFill>
                  <a:srgbClr val="FFFFCC"/>
                </a:solidFill>
                <a:latin typeface="Times" charset="0"/>
              </a:rPr>
              <a:t>-Yan: </a:t>
            </a:r>
            <a:r>
              <a:rPr lang="en-US" sz="2400" b="1" i="1" dirty="0" smtClean="0">
                <a:solidFill>
                  <a:srgbClr val="FFFFCC"/>
                </a:solidFill>
                <a:latin typeface="Times" charset="0"/>
              </a:rPr>
              <a:t>process-dependent</a:t>
            </a:r>
            <a:r>
              <a:rPr lang="en-US" sz="2400" b="1" dirty="0" smtClean="0">
                <a:solidFill>
                  <a:srgbClr val="FFFFCC"/>
                </a:solidFill>
                <a:latin typeface="Times" charset="0"/>
              </a:rPr>
              <a:t> pdf!  </a:t>
            </a:r>
            <a:r>
              <a:rPr lang="en-US" sz="2000" b="1" dirty="0" smtClean="0">
                <a:solidFill>
                  <a:srgbClr val="FFFFCC"/>
                </a:solidFill>
                <a:latin typeface="Times" charset="0"/>
              </a:rPr>
              <a:t>(Collins 2002)</a:t>
            </a:r>
            <a:endParaRPr lang="en-US" sz="2000" b="1" dirty="0">
              <a:solidFill>
                <a:srgbClr val="FFFFCC"/>
              </a:solidFill>
              <a:latin typeface="Times" charset="0"/>
            </a:endParaRPr>
          </a:p>
        </p:txBody>
      </p:sp>
      <p:sp>
        <p:nvSpPr>
          <p:cNvPr id="12" name="Slide Number Placeholder 11"/>
          <p:cNvSpPr>
            <a:spLocks noGrp="1"/>
          </p:cNvSpPr>
          <p:nvPr>
            <p:ph type="sldNum" sz="quarter" idx="12"/>
          </p:nvPr>
        </p:nvSpPr>
        <p:spPr/>
        <p:txBody>
          <a:bodyPr/>
          <a:lstStyle/>
          <a:p>
            <a:fld id="{B6F15528-21DE-4FAA-801E-634DDDAF4B2B}" type="slidenum">
              <a:rPr lang="en-US" smtClean="0"/>
              <a:pPr/>
              <a:t>41</a:t>
            </a:fld>
            <a:endParaRPr lang="en-US"/>
          </a:p>
        </p:txBody>
      </p:sp>
      <p:pic>
        <p:nvPicPr>
          <p:cNvPr id="22" name="Picture 3"/>
          <p:cNvPicPr>
            <a:picLocks noChangeAspect="1" noChangeArrowheads="1"/>
          </p:cNvPicPr>
          <p:nvPr/>
        </p:nvPicPr>
        <p:blipFill>
          <a:blip r:embed="rId3" cstate="print"/>
          <a:srcRect/>
          <a:stretch>
            <a:fillRect/>
          </a:stretch>
        </p:blipFill>
        <p:spPr bwMode="auto">
          <a:xfrm>
            <a:off x="1219200" y="2686503"/>
            <a:ext cx="2743200" cy="2066925"/>
          </a:xfrm>
          <a:prstGeom prst="rect">
            <a:avLst/>
          </a:prstGeom>
          <a:noFill/>
          <a:ln w="9525">
            <a:noFill/>
            <a:miter lim="800000"/>
            <a:headEnd/>
            <a:tailEnd/>
          </a:ln>
        </p:spPr>
      </p:pic>
      <p:pic>
        <p:nvPicPr>
          <p:cNvPr id="23" name="Picture 4"/>
          <p:cNvPicPr>
            <a:picLocks noChangeAspect="1" noChangeArrowheads="1"/>
          </p:cNvPicPr>
          <p:nvPr/>
        </p:nvPicPr>
        <p:blipFill>
          <a:blip r:embed="rId4" cstate="print"/>
          <a:srcRect/>
          <a:stretch>
            <a:fillRect/>
          </a:stretch>
        </p:blipFill>
        <p:spPr bwMode="auto">
          <a:xfrm>
            <a:off x="5257800" y="2693647"/>
            <a:ext cx="2743200" cy="2050256"/>
          </a:xfrm>
          <a:prstGeom prst="rect">
            <a:avLst/>
          </a:prstGeom>
          <a:noFill/>
          <a:ln w="9525">
            <a:noFill/>
            <a:miter lim="800000"/>
            <a:headEnd/>
            <a:tailEnd/>
          </a:ln>
        </p:spPr>
      </p:pic>
      <p:sp>
        <p:nvSpPr>
          <p:cNvPr id="24" name="Up-Down Arrow 23"/>
          <p:cNvSpPr/>
          <p:nvPr/>
        </p:nvSpPr>
        <p:spPr bwMode="auto">
          <a:xfrm rot="960000">
            <a:off x="3319464" y="3822994"/>
            <a:ext cx="182880" cy="640080"/>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99"/>
              </a:solidFill>
              <a:effectLst/>
              <a:latin typeface="Times New Roman" pitchFamily="18" charset="0"/>
            </a:endParaRPr>
          </a:p>
        </p:txBody>
      </p:sp>
      <p:sp>
        <p:nvSpPr>
          <p:cNvPr id="25" name="Up-Down Arrow 24"/>
          <p:cNvSpPr/>
          <p:nvPr/>
        </p:nvSpPr>
        <p:spPr bwMode="auto">
          <a:xfrm rot="-420000">
            <a:off x="6089705" y="3299733"/>
            <a:ext cx="182880" cy="1280160"/>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99"/>
              </a:solidFill>
              <a:effectLst/>
              <a:latin typeface="Times New Roman" pitchFamily="18" charset="0"/>
            </a:endParaRPr>
          </a:p>
        </p:txBody>
      </p:sp>
      <p:sp>
        <p:nvSpPr>
          <p:cNvPr id="14" name="Rectangle 13"/>
          <p:cNvSpPr/>
          <p:nvPr/>
        </p:nvSpPr>
        <p:spPr>
          <a:xfrm>
            <a:off x="1197444" y="2682657"/>
            <a:ext cx="6852460" cy="3108543"/>
          </a:xfrm>
          <a:prstGeom prst="rect">
            <a:avLst/>
          </a:prstGeom>
          <a:solidFill>
            <a:srgbClr val="00FFFF"/>
          </a:solidFill>
          <a:ln>
            <a:solidFill>
              <a:schemeClr val="tx1"/>
            </a:solidFill>
          </a:ln>
        </p:spPr>
        <p:txBody>
          <a:bodyPr wrap="square">
            <a:spAutoFit/>
          </a:bodyPr>
          <a:lstStyle/>
          <a:p>
            <a:pPr algn="ctr"/>
            <a:r>
              <a:rPr lang="en-US" sz="2800" i="1" dirty="0">
                <a:solidFill>
                  <a:schemeClr val="tx1"/>
                </a:solidFill>
                <a:latin typeface="Times New Roman" panose="02020603050405020304" pitchFamily="18" charset="0"/>
                <a:cs typeface="Times New Roman" pitchFamily="18" charset="0"/>
              </a:rPr>
              <a:t>Simplicity of these two processes: </a:t>
            </a:r>
          </a:p>
          <a:p>
            <a:pPr algn="ctr"/>
            <a:r>
              <a:rPr lang="en-US" sz="2800" i="1" dirty="0">
                <a:solidFill>
                  <a:schemeClr val="tx1"/>
                </a:solidFill>
                <a:latin typeface="Times New Roman" panose="02020603050405020304" pitchFamily="18" charset="0"/>
                <a:cs typeface="Times New Roman" pitchFamily="18" charset="0"/>
              </a:rPr>
              <a:t>Abelian vs. non-Abelian nature of the gauge group doesn’t play a major qualitative role.</a:t>
            </a:r>
          </a:p>
          <a:p>
            <a:pPr algn="ctr"/>
            <a:endParaRPr lang="en-US" sz="2800" i="1" dirty="0" smtClean="0">
              <a:solidFill>
                <a:schemeClr val="tx1"/>
              </a:solidFill>
              <a:latin typeface="Times New Roman" panose="02020603050405020304" pitchFamily="18" charset="0"/>
              <a:cs typeface="Times New Roman" pitchFamily="18" charset="0"/>
            </a:endParaRPr>
          </a:p>
          <a:p>
            <a:pPr algn="ctr"/>
            <a:r>
              <a:rPr lang="en-US" sz="2800" i="1" dirty="0" smtClean="0">
                <a:solidFill>
                  <a:schemeClr val="tx1"/>
                </a:solidFill>
                <a:latin typeface="Times New Roman" panose="02020603050405020304" pitchFamily="18" charset="0"/>
                <a:cs typeface="Times New Roman" pitchFamily="18" charset="0"/>
              </a:rPr>
              <a:t>BUT: In QCD e</a:t>
            </a:r>
            <a:r>
              <a:rPr lang="en-US" sz="2800" i="1" dirty="0" smtClean="0">
                <a:solidFill>
                  <a:schemeClr val="tx1"/>
                </a:solidFill>
                <a:latin typeface="Times New Roman" panose="02020603050405020304" pitchFamily="18" charset="0"/>
                <a:cs typeface="Times New Roman" pitchFamily="18" charset="0"/>
                <a:sym typeface="Wingdings" panose="05000000000000000000" pitchFamily="2" charset="2"/>
              </a:rPr>
              <a:t>xpect additional, new effects due to specific </a:t>
            </a:r>
            <a:r>
              <a:rPr lang="en-US" sz="2800" i="1" u="sng" dirty="0" smtClean="0">
                <a:solidFill>
                  <a:schemeClr val="tx1"/>
                </a:solidFill>
                <a:latin typeface="Times New Roman" panose="02020603050405020304" pitchFamily="18" charset="0"/>
                <a:cs typeface="Times New Roman" pitchFamily="18" charset="0"/>
                <a:sym typeface="Wingdings" panose="05000000000000000000" pitchFamily="2" charset="2"/>
              </a:rPr>
              <a:t>non-Abelian</a:t>
            </a:r>
            <a:r>
              <a:rPr lang="en-US" sz="2800" i="1" dirty="0" smtClean="0">
                <a:solidFill>
                  <a:schemeClr val="tx1"/>
                </a:solidFill>
                <a:latin typeface="Times New Roman" panose="02020603050405020304" pitchFamily="18" charset="0"/>
                <a:cs typeface="Times New Roman" pitchFamily="18" charset="0"/>
                <a:sym typeface="Wingdings" panose="05000000000000000000" pitchFamily="2" charset="2"/>
              </a:rPr>
              <a:t> nature of the gauge group</a:t>
            </a:r>
          </a:p>
        </p:txBody>
      </p:sp>
      <p:sp>
        <p:nvSpPr>
          <p:cNvPr id="15" name="Rectangle 14"/>
          <p:cNvSpPr/>
          <p:nvPr/>
        </p:nvSpPr>
        <p:spPr>
          <a:xfrm>
            <a:off x="123372" y="76200"/>
            <a:ext cx="1887055" cy="1261884"/>
          </a:xfrm>
          <a:prstGeom prst="rect">
            <a:avLst/>
          </a:prstGeom>
        </p:spPr>
        <p:txBody>
          <a:bodyPr wrap="none">
            <a:spAutoFit/>
          </a:bodyPr>
          <a:lstStyle/>
          <a:p>
            <a:r>
              <a:rPr lang="en-US" sz="1900" dirty="0" smtClean="0">
                <a:solidFill>
                  <a:srgbClr val="FFFFCC"/>
                </a:solidFill>
              </a:rPr>
              <a:t>See e.g. </a:t>
            </a:r>
            <a:r>
              <a:rPr lang="en-US" sz="1900" dirty="0" err="1" smtClean="0">
                <a:solidFill>
                  <a:srgbClr val="FFFFCC"/>
                </a:solidFill>
              </a:rPr>
              <a:t>Pijlman</a:t>
            </a:r>
            <a:r>
              <a:rPr lang="en-US" sz="1900" dirty="0" smtClean="0">
                <a:solidFill>
                  <a:srgbClr val="FFFFCC"/>
                </a:solidFill>
              </a:rPr>
              <a:t>, </a:t>
            </a:r>
          </a:p>
          <a:p>
            <a:r>
              <a:rPr lang="en-US" sz="1900" dirty="0" err="1" smtClean="0">
                <a:solidFill>
                  <a:srgbClr val="FFFFCC"/>
                </a:solidFill>
              </a:rPr>
              <a:t>hep-ph</a:t>
            </a:r>
            <a:r>
              <a:rPr lang="en-US" sz="1900" dirty="0" smtClean="0">
                <a:solidFill>
                  <a:srgbClr val="FFFFCC"/>
                </a:solidFill>
              </a:rPr>
              <a:t>/0604226 </a:t>
            </a:r>
          </a:p>
          <a:p>
            <a:r>
              <a:rPr lang="en-US" sz="1900" dirty="0" smtClean="0">
                <a:solidFill>
                  <a:srgbClr val="FFFFCC"/>
                </a:solidFill>
              </a:rPr>
              <a:t>or</a:t>
            </a:r>
            <a:r>
              <a:rPr lang="en-US" sz="1900" dirty="0" smtClean="0"/>
              <a:t> </a:t>
            </a:r>
            <a:r>
              <a:rPr lang="en-US" sz="1900" dirty="0" smtClean="0">
                <a:solidFill>
                  <a:srgbClr val="FFFFCC"/>
                </a:solidFill>
              </a:rPr>
              <a:t>Sivers, </a:t>
            </a:r>
          </a:p>
          <a:p>
            <a:r>
              <a:rPr lang="en-US" sz="1900" dirty="0" smtClean="0">
                <a:solidFill>
                  <a:srgbClr val="FFFFCC"/>
                </a:solidFill>
              </a:rPr>
              <a:t>arXiv:1109.2521</a:t>
            </a:r>
            <a:endParaRPr lang="en-US" sz="1900" dirty="0">
              <a:solidFill>
                <a:srgbClr val="FFFFCC"/>
              </a:solidFill>
            </a:endParaRPr>
          </a:p>
        </p:txBody>
      </p:sp>
    </p:spTree>
    <p:extLst>
      <p:ext uri="{BB962C8B-B14F-4D97-AF65-F5344CB8AC3E}">
        <p14:creationId xmlns:p14="http://schemas.microsoft.com/office/powerpoint/2010/main" val="2077851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90600"/>
          </a:xfrm>
        </p:spPr>
        <p:txBody>
          <a:bodyPr>
            <a:normAutofit fontScale="90000"/>
          </a:bodyPr>
          <a:lstStyle/>
          <a:p>
            <a:r>
              <a:rPr lang="en-US" dirty="0" smtClean="0"/>
              <a:t>QCD </a:t>
            </a:r>
            <a:r>
              <a:rPr lang="en-US" dirty="0" err="1" smtClean="0"/>
              <a:t>Aharonov-Bohm</a:t>
            </a:r>
            <a:r>
              <a:rPr lang="en-US" dirty="0" smtClean="0"/>
              <a:t> effect: </a:t>
            </a:r>
            <a:br>
              <a:rPr lang="en-US" dirty="0" smtClean="0"/>
            </a:br>
            <a:r>
              <a:rPr lang="en-US" dirty="0" smtClean="0"/>
              <a:t>Color entanglement</a:t>
            </a:r>
            <a:endParaRPr lang="en-US" dirty="0"/>
          </a:p>
        </p:txBody>
      </p:sp>
      <p:sp>
        <p:nvSpPr>
          <p:cNvPr id="3" name="Content Placeholder 2"/>
          <p:cNvSpPr>
            <a:spLocks noGrp="1"/>
          </p:cNvSpPr>
          <p:nvPr>
            <p:ph idx="1"/>
          </p:nvPr>
        </p:nvSpPr>
        <p:spPr>
          <a:xfrm>
            <a:off x="152400" y="1600200"/>
            <a:ext cx="5562600" cy="4525963"/>
          </a:xfrm>
        </p:spPr>
        <p:txBody>
          <a:bodyPr>
            <a:normAutofit/>
          </a:bodyPr>
          <a:lstStyle/>
          <a:p>
            <a:pPr marL="342900" lvl="1" indent="-342900">
              <a:buFontTx/>
              <a:buChar char="•"/>
            </a:pPr>
            <a:r>
              <a:rPr lang="en-US" dirty="0"/>
              <a:t>2010: Rogers and Mulders </a:t>
            </a:r>
            <a:r>
              <a:rPr lang="en-US" dirty="0" smtClean="0"/>
              <a:t>predict </a:t>
            </a:r>
            <a:r>
              <a:rPr lang="en-US" i="1" dirty="0"/>
              <a:t>color </a:t>
            </a:r>
            <a:r>
              <a:rPr lang="en-US" i="1" dirty="0" smtClean="0"/>
              <a:t>entanglement </a:t>
            </a:r>
            <a:r>
              <a:rPr lang="en-US" dirty="0" smtClean="0"/>
              <a:t>in processes </a:t>
            </a:r>
            <a:r>
              <a:rPr lang="en-US" dirty="0"/>
              <a:t>involving </a:t>
            </a:r>
            <a:r>
              <a:rPr lang="en-US" dirty="0" err="1"/>
              <a:t>p+p</a:t>
            </a:r>
            <a:r>
              <a:rPr lang="en-US" dirty="0"/>
              <a:t> production of hadrons if </a:t>
            </a:r>
            <a:r>
              <a:rPr lang="en-US" dirty="0" smtClean="0"/>
              <a:t>quark </a:t>
            </a:r>
            <a:r>
              <a:rPr lang="en-US" dirty="0"/>
              <a:t>transverse momentum taken into </a:t>
            </a:r>
            <a:r>
              <a:rPr lang="en-US" dirty="0" smtClean="0"/>
              <a:t>account</a:t>
            </a:r>
          </a:p>
          <a:p>
            <a:pPr marL="342900" lvl="1" indent="-342900">
              <a:buFontTx/>
              <a:buChar char="•"/>
            </a:pPr>
            <a:r>
              <a:rPr lang="en-US" dirty="0" smtClean="0"/>
              <a:t>Quarks become correlated </a:t>
            </a:r>
            <a:r>
              <a:rPr lang="en-US" i="1" dirty="0" smtClean="0"/>
              <a:t>across</a:t>
            </a:r>
            <a:r>
              <a:rPr lang="en-US" dirty="0" smtClean="0"/>
              <a:t> the two protons</a:t>
            </a:r>
          </a:p>
          <a:p>
            <a:pPr marL="342900" lvl="1" indent="-342900">
              <a:buFontTx/>
              <a:buChar char="•"/>
            </a:pPr>
            <a:r>
              <a:rPr lang="en-US" dirty="0" smtClean="0"/>
              <a:t>Consequence </a:t>
            </a:r>
            <a:r>
              <a:rPr lang="en-US" dirty="0"/>
              <a:t>of QCD specifically as a </a:t>
            </a:r>
            <a:r>
              <a:rPr lang="en-US" b="1" i="1" dirty="0"/>
              <a:t>non-Abelian</a:t>
            </a:r>
            <a:r>
              <a:rPr lang="en-US" dirty="0"/>
              <a:t> gauge </a:t>
            </a:r>
            <a:r>
              <a:rPr lang="en-US" dirty="0" smtClean="0"/>
              <a:t>theory!</a:t>
            </a:r>
            <a:endParaRPr lang="en-US" dirty="0"/>
          </a:p>
        </p:txBody>
      </p:sp>
      <p:sp>
        <p:nvSpPr>
          <p:cNvPr id="4" name="Footer Placeholder 3"/>
          <p:cNvSpPr>
            <a:spLocks noGrp="1"/>
          </p:cNvSpPr>
          <p:nvPr>
            <p:ph type="ftr" sz="quarter" idx="11"/>
          </p:nvPr>
        </p:nvSpPr>
        <p:spPr/>
        <p:txBody>
          <a:bodyPr/>
          <a:lstStyle/>
          <a:p>
            <a:r>
              <a:rPr lang="en-US" smtClean="0"/>
              <a:t>C. Aidala, Penn State, January 21, 2015</a:t>
            </a:r>
            <a:endParaRPr lang="en-US"/>
          </a:p>
        </p:txBody>
      </p:sp>
      <p:pic>
        <p:nvPicPr>
          <p:cNvPr id="193537" name="Picture 1"/>
          <p:cNvPicPr>
            <a:picLocks noChangeAspect="1" noChangeArrowheads="1"/>
          </p:cNvPicPr>
          <p:nvPr/>
        </p:nvPicPr>
        <p:blipFill>
          <a:blip r:embed="rId4" cstate="print"/>
          <a:srcRect/>
          <a:stretch>
            <a:fillRect/>
          </a:stretch>
        </p:blipFill>
        <p:spPr bwMode="auto">
          <a:xfrm>
            <a:off x="5943600" y="1314271"/>
            <a:ext cx="3000375" cy="2362200"/>
          </a:xfrm>
          <a:prstGeom prst="rect">
            <a:avLst/>
          </a:prstGeom>
          <a:noFill/>
          <a:ln w="9525">
            <a:noFill/>
            <a:miter lim="800000"/>
            <a:headEnd/>
            <a:tailEnd/>
          </a:ln>
        </p:spPr>
      </p:pic>
      <p:graphicFrame>
        <p:nvGraphicFramePr>
          <p:cNvPr id="8" name="Object 7"/>
          <p:cNvGraphicFramePr>
            <a:graphicFrameLocks noChangeAspect="1"/>
          </p:cNvGraphicFramePr>
          <p:nvPr>
            <p:extLst>
              <p:ext uri="{D42A27DB-BD31-4B8C-83A1-F6EECF244321}">
                <p14:modId xmlns:p14="http://schemas.microsoft.com/office/powerpoint/2010/main" val="522338607"/>
              </p:ext>
            </p:extLst>
          </p:nvPr>
        </p:nvGraphicFramePr>
        <p:xfrm>
          <a:off x="6324600" y="3905071"/>
          <a:ext cx="2311400" cy="488950"/>
        </p:xfrm>
        <a:graphic>
          <a:graphicData uri="http://schemas.openxmlformats.org/presentationml/2006/ole">
            <mc:AlternateContent xmlns:mc="http://schemas.openxmlformats.org/markup-compatibility/2006">
              <mc:Choice xmlns:v="urn:schemas-microsoft-com:vml" Requires="v">
                <p:oleObj spid="_x0000_s2028671" name="Equation" r:id="rId5" imgW="1244520" imgH="215640" progId="Equation.3">
                  <p:embed/>
                </p:oleObj>
              </mc:Choice>
              <mc:Fallback>
                <p:oleObj name="Equation" r:id="rId5" imgW="124452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3905071"/>
                        <a:ext cx="2311400" cy="488950"/>
                      </a:xfrm>
                      <a:prstGeom prst="rect">
                        <a:avLst/>
                      </a:prstGeom>
                      <a:solidFill>
                        <a:schemeClr val="bg1"/>
                      </a:solidFill>
                    </p:spPr>
                  </p:pic>
                </p:oleObj>
              </mc:Fallback>
            </mc:AlternateContent>
          </a:graphicData>
        </a:graphic>
      </p:graphicFrame>
      <p:sp>
        <p:nvSpPr>
          <p:cNvPr id="9" name="TextBox 8"/>
          <p:cNvSpPr txBox="1"/>
          <p:nvPr/>
        </p:nvSpPr>
        <p:spPr>
          <a:xfrm>
            <a:off x="5791200" y="4590871"/>
            <a:ext cx="3310523" cy="1200329"/>
          </a:xfrm>
          <a:prstGeom prst="rect">
            <a:avLst/>
          </a:prstGeom>
          <a:noFill/>
        </p:spPr>
        <p:txBody>
          <a:bodyPr wrap="square" rtlCol="0">
            <a:spAutoFit/>
          </a:bodyPr>
          <a:lstStyle/>
          <a:p>
            <a:r>
              <a:rPr lang="en-US" dirty="0" smtClean="0">
                <a:solidFill>
                  <a:srgbClr val="FFFFCC"/>
                </a:solidFill>
              </a:rPr>
              <a:t>Color flow can’t be described as flow in the two gluons separately.  Requires simultaneous presence of both.</a:t>
            </a:r>
            <a:endParaRPr lang="en-US" dirty="0">
              <a:solidFill>
                <a:srgbClr val="FFFFCC"/>
              </a:solidFill>
            </a:endParaRPr>
          </a:p>
        </p:txBody>
      </p:sp>
      <p:sp>
        <p:nvSpPr>
          <p:cNvPr id="10" name="Rectangle 9"/>
          <p:cNvSpPr/>
          <p:nvPr/>
        </p:nvSpPr>
        <p:spPr>
          <a:xfrm>
            <a:off x="6091714" y="3295471"/>
            <a:ext cx="2231701" cy="353943"/>
          </a:xfrm>
          <a:prstGeom prst="rect">
            <a:avLst/>
          </a:prstGeom>
        </p:spPr>
        <p:txBody>
          <a:bodyPr wrap="none">
            <a:spAutoFit/>
          </a:bodyPr>
          <a:lstStyle/>
          <a:p>
            <a:r>
              <a:rPr lang="en-US" sz="1700" dirty="0" smtClean="0">
                <a:solidFill>
                  <a:schemeClr val="tx1"/>
                </a:solidFill>
              </a:rPr>
              <a:t>PRD 81:094006 (2010)</a:t>
            </a:r>
            <a:endParaRPr lang="en-US" sz="1700" dirty="0">
              <a:solidFill>
                <a:schemeClr val="tx1"/>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42</a:t>
            </a:fld>
            <a:endParaRPr lang="en-US"/>
          </a:p>
        </p:txBody>
      </p:sp>
    </p:spTree>
    <p:extLst>
      <p:ext uri="{BB962C8B-B14F-4D97-AF65-F5344CB8AC3E}">
        <p14:creationId xmlns:p14="http://schemas.microsoft.com/office/powerpoint/2010/main" val="198248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4572000" y="1981200"/>
            <a:ext cx="1981200" cy="1938992"/>
          </a:xfrm>
          <a:prstGeom prst="rect">
            <a:avLst/>
          </a:prstGeom>
        </p:spPr>
        <p:txBody>
          <a:bodyPr wrap="square">
            <a:spAutoFit/>
          </a:bodyPr>
          <a:lstStyle/>
          <a:p>
            <a:r>
              <a:rPr lang="en-US" sz="2000" dirty="0" err="1" smtClean="0">
                <a:solidFill>
                  <a:srgbClr val="FFFFCC"/>
                </a:solidFill>
              </a:rPr>
              <a:t>p+A</a:t>
            </a:r>
            <a:r>
              <a:rPr lang="en-US" sz="2000" dirty="0" smtClean="0">
                <a:solidFill>
                  <a:srgbClr val="FFFFCC"/>
                </a:solidFill>
              </a:rPr>
              <a:t> </a:t>
            </a:r>
            <a:r>
              <a:rPr lang="en-US" sz="2000" dirty="0" smtClean="0">
                <a:solidFill>
                  <a:srgbClr val="FFFFCC"/>
                </a:solidFill>
                <a:sym typeface="Wingdings" panose="05000000000000000000" pitchFamily="2" charset="2"/>
              </a:rPr>
              <a:t> </a:t>
            </a:r>
            <a:r>
              <a:rPr lang="en-US" sz="2000" dirty="0" smtClean="0">
                <a:solidFill>
                  <a:srgbClr val="FFFFCC"/>
                </a:solidFill>
                <a:latin typeface="Symbol" panose="05050102010706020507" pitchFamily="18" charset="2"/>
                <a:sym typeface="Wingdings" panose="05000000000000000000" pitchFamily="2" charset="2"/>
              </a:rPr>
              <a:t>m</a:t>
            </a:r>
            <a:r>
              <a:rPr lang="en-US" sz="2000" baseline="30000" dirty="0" smtClean="0">
                <a:solidFill>
                  <a:srgbClr val="FFFFCC"/>
                </a:solidFill>
                <a:sym typeface="Wingdings" panose="05000000000000000000" pitchFamily="2" charset="2"/>
              </a:rPr>
              <a:t>+</a:t>
            </a:r>
            <a:r>
              <a:rPr lang="en-US" sz="2000" dirty="0" smtClean="0">
                <a:solidFill>
                  <a:srgbClr val="FFFFCC"/>
                </a:solidFill>
                <a:sym typeface="Wingdings" panose="05000000000000000000" pitchFamily="2" charset="2"/>
              </a:rPr>
              <a:t>+</a:t>
            </a:r>
            <a:r>
              <a:rPr lang="en-US" sz="2000" dirty="0" smtClean="0">
                <a:solidFill>
                  <a:srgbClr val="FFFFCC"/>
                </a:solidFill>
                <a:latin typeface="Symbol" panose="05050102010706020507" pitchFamily="18" charset="2"/>
                <a:sym typeface="Wingdings" panose="05000000000000000000" pitchFamily="2" charset="2"/>
              </a:rPr>
              <a:t>m</a:t>
            </a:r>
            <a:r>
              <a:rPr lang="en-US" sz="2000" baseline="30000" dirty="0" smtClean="0">
                <a:solidFill>
                  <a:srgbClr val="FFFFCC"/>
                </a:solidFill>
                <a:sym typeface="Wingdings" panose="05000000000000000000" pitchFamily="2" charset="2"/>
              </a:rPr>
              <a:t>-</a:t>
            </a:r>
            <a:r>
              <a:rPr lang="en-US" sz="2000" dirty="0" smtClean="0">
                <a:solidFill>
                  <a:srgbClr val="FFFFCC"/>
                </a:solidFill>
                <a:sym typeface="Wingdings" panose="05000000000000000000" pitchFamily="2" charset="2"/>
              </a:rPr>
              <a:t>+X</a:t>
            </a:r>
          </a:p>
          <a:p>
            <a:r>
              <a:rPr lang="en-US" sz="2000" dirty="0" smtClean="0">
                <a:solidFill>
                  <a:srgbClr val="FFFFCC"/>
                </a:solidFill>
                <a:sym typeface="Wingdings" panose="05000000000000000000" pitchFamily="2" charset="2"/>
              </a:rPr>
              <a:t>for different invariant masses:</a:t>
            </a:r>
          </a:p>
          <a:p>
            <a:r>
              <a:rPr lang="en-US" sz="2000" dirty="0" smtClean="0">
                <a:solidFill>
                  <a:srgbClr val="FFFFCC"/>
                </a:solidFill>
                <a:sym typeface="Wingdings" panose="05000000000000000000" pitchFamily="2" charset="2"/>
              </a:rPr>
              <a:t>No color entanglement expected</a:t>
            </a:r>
            <a:endParaRPr lang="en-US" sz="2000" dirty="0">
              <a:solidFill>
                <a:srgbClr val="FFFFCC"/>
              </a:solidFill>
            </a:endParaRPr>
          </a:p>
        </p:txBody>
      </p:sp>
      <p:sp>
        <p:nvSpPr>
          <p:cNvPr id="3" name="Footer Placeholder 2"/>
          <p:cNvSpPr>
            <a:spLocks noGrp="1"/>
          </p:cNvSpPr>
          <p:nvPr>
            <p:ph type="ftr" sz="quarter" idx="11"/>
          </p:nvPr>
        </p:nvSpPr>
        <p:spPr/>
        <p:txBody>
          <a:bodyPr/>
          <a:lstStyle/>
          <a:p>
            <a:r>
              <a:rPr lang="en-US" smtClean="0"/>
              <a:t>C. Aidala, Penn State, January 21, 2015</a:t>
            </a:r>
            <a:endParaRPr lang="en-US"/>
          </a:p>
        </p:txBody>
      </p:sp>
      <p:pic>
        <p:nvPicPr>
          <p:cNvPr id="921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34152"/>
            <a:ext cx="3844098" cy="309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300174" y="1093857"/>
            <a:ext cx="3691254" cy="353943"/>
          </a:xfrm>
          <a:prstGeom prst="rect">
            <a:avLst/>
          </a:prstGeom>
          <a:solidFill>
            <a:schemeClr val="bg1"/>
          </a:solidFill>
        </p:spPr>
        <p:txBody>
          <a:bodyPr wrap="square" rtlCol="0">
            <a:spAutoFit/>
          </a:bodyPr>
          <a:lstStyle/>
          <a:p>
            <a:r>
              <a:rPr lang="en-US" sz="1700" dirty="0" smtClean="0">
                <a:solidFill>
                  <a:schemeClr val="tx1"/>
                </a:solidFill>
              </a:rPr>
              <a:t>Landry, Brock, Nadolsky, Yuan, 2002</a:t>
            </a:r>
            <a:endParaRPr lang="en-US" sz="1700" dirty="0">
              <a:solidFill>
                <a:schemeClr val="tx1"/>
              </a:solidFill>
            </a:endParaRPr>
          </a:p>
        </p:txBody>
      </p:sp>
      <p:grpSp>
        <p:nvGrpSpPr>
          <p:cNvPr id="25" name="Group 24"/>
          <p:cNvGrpSpPr/>
          <p:nvPr/>
        </p:nvGrpSpPr>
        <p:grpSpPr>
          <a:xfrm>
            <a:off x="4495800" y="1371600"/>
            <a:ext cx="4460901" cy="4239902"/>
            <a:chOff x="4530699" y="1702476"/>
            <a:chExt cx="4460901" cy="4239902"/>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3800" y="1702476"/>
              <a:ext cx="4417800" cy="4239902"/>
            </a:xfrm>
            <a:prstGeom prst="rect">
              <a:avLst/>
            </a:prstGeom>
          </p:spPr>
        </p:pic>
        <p:sp>
          <p:nvSpPr>
            <p:cNvPr id="17" name="Rectangle 16"/>
            <p:cNvSpPr/>
            <p:nvPr/>
          </p:nvSpPr>
          <p:spPr>
            <a:xfrm>
              <a:off x="5169063" y="1752600"/>
              <a:ext cx="3066866" cy="461665"/>
            </a:xfrm>
            <a:prstGeom prst="rect">
              <a:avLst/>
            </a:prstGeom>
          </p:spPr>
          <p:txBody>
            <a:bodyPr wrap="none">
              <a:spAutoFit/>
            </a:bodyPr>
            <a:lstStyle/>
            <a:p>
              <a:r>
                <a:rPr lang="en-US" dirty="0">
                  <a:solidFill>
                    <a:schemeClr val="tx1"/>
                  </a:solidFill>
                </a:rPr>
                <a:t>PRD82, 072001 (2010)</a:t>
              </a:r>
            </a:p>
          </p:txBody>
        </p:sp>
        <p:sp>
          <p:nvSpPr>
            <p:cNvPr id="24" name="Rectangle 23"/>
            <p:cNvSpPr/>
            <p:nvPr/>
          </p:nvSpPr>
          <p:spPr>
            <a:xfrm>
              <a:off x="4530699" y="5589896"/>
              <a:ext cx="3188694" cy="323165"/>
            </a:xfrm>
            <a:prstGeom prst="rect">
              <a:avLst/>
            </a:prstGeom>
          </p:spPr>
          <p:txBody>
            <a:bodyPr wrap="none">
              <a:spAutoFit/>
            </a:bodyPr>
            <a:lstStyle/>
            <a:p>
              <a:r>
                <a:rPr lang="en-US" sz="1500" b="1" dirty="0">
                  <a:solidFill>
                    <a:schemeClr val="tx1"/>
                  </a:solidFill>
                </a:rPr>
                <a:t>Out-of-plane momentum component</a:t>
              </a:r>
            </a:p>
          </p:txBody>
        </p:sp>
        <p:pic>
          <p:nvPicPr>
            <p:cNvPr id="26" name="Picture 76" descr="PHENIX big logo"/>
            <p:cNvPicPr>
              <a:picLocks noChangeAspect="1" noChangeArrowheads="1"/>
            </p:cNvPicPr>
            <p:nvPr/>
          </p:nvPicPr>
          <p:blipFill>
            <a:blip r:embed="rId4" cstate="print"/>
            <a:srcRect/>
            <a:stretch>
              <a:fillRect/>
            </a:stretch>
          </p:blipFill>
          <p:spPr bwMode="auto">
            <a:xfrm>
              <a:off x="5260043" y="2286000"/>
              <a:ext cx="1263853" cy="412126"/>
            </a:xfrm>
            <a:prstGeom prst="rect">
              <a:avLst/>
            </a:prstGeom>
            <a:noFill/>
          </p:spPr>
        </p:pic>
      </p:grpSp>
      <p:sp>
        <p:nvSpPr>
          <p:cNvPr id="20" name="Slide Number Placeholder 19"/>
          <p:cNvSpPr>
            <a:spLocks noGrp="1"/>
          </p:cNvSpPr>
          <p:nvPr>
            <p:ph type="sldNum" sz="quarter" idx="12"/>
          </p:nvPr>
        </p:nvSpPr>
        <p:spPr/>
        <p:txBody>
          <a:bodyPr/>
          <a:lstStyle/>
          <a:p>
            <a:fld id="{B6F15528-21DE-4FAA-801E-634DDDAF4B2B}" type="slidenum">
              <a:rPr lang="en-US" smtClean="0"/>
              <a:pPr/>
              <a:t>43</a:t>
            </a:fld>
            <a:endParaRPr lang="en-US"/>
          </a:p>
        </p:txBody>
      </p:sp>
      <p:sp>
        <p:nvSpPr>
          <p:cNvPr id="18" name="Title 1"/>
          <p:cNvSpPr>
            <a:spLocks noGrp="1"/>
          </p:cNvSpPr>
          <p:nvPr>
            <p:ph type="title"/>
          </p:nvPr>
        </p:nvSpPr>
        <p:spPr>
          <a:xfrm>
            <a:off x="457200" y="87775"/>
            <a:ext cx="8229600" cy="914400"/>
          </a:xfrm>
        </p:spPr>
        <p:txBody>
          <a:bodyPr>
            <a:noAutofit/>
          </a:bodyPr>
          <a:lstStyle/>
          <a:p>
            <a:r>
              <a:rPr lang="en-US" sz="3600" dirty="0"/>
              <a:t>Testing the </a:t>
            </a:r>
            <a:r>
              <a:rPr lang="en-US" sz="3600" dirty="0" err="1"/>
              <a:t>Aharonov-Bohm</a:t>
            </a:r>
            <a:r>
              <a:rPr lang="en-US" sz="3600" dirty="0"/>
              <a:t> effect in QCD as a non-Abelian gauge theory</a:t>
            </a:r>
            <a:endParaRPr lang="en-US" sz="3500" dirty="0"/>
          </a:p>
        </p:txBody>
      </p:sp>
      <p:sp>
        <p:nvSpPr>
          <p:cNvPr id="2" name="TextBox 1"/>
          <p:cNvSpPr txBox="1"/>
          <p:nvPr/>
        </p:nvSpPr>
        <p:spPr>
          <a:xfrm>
            <a:off x="192960" y="4709277"/>
            <a:ext cx="4163732" cy="677108"/>
          </a:xfrm>
          <a:prstGeom prst="rect">
            <a:avLst/>
          </a:prstGeom>
          <a:noFill/>
        </p:spPr>
        <p:txBody>
          <a:bodyPr wrap="square" rtlCol="0">
            <a:spAutoFit/>
          </a:bodyPr>
          <a:lstStyle/>
          <a:p>
            <a:r>
              <a:rPr lang="en-US" sz="1900" dirty="0" smtClean="0">
                <a:solidFill>
                  <a:srgbClr val="FFFFCC"/>
                </a:solidFill>
              </a:rPr>
              <a:t>Get predictions from fits to data where no entanglement expected</a:t>
            </a:r>
            <a:endParaRPr lang="en-US" sz="1900" dirty="0">
              <a:solidFill>
                <a:srgbClr val="FFFFCC"/>
              </a:solidFill>
            </a:endParaRPr>
          </a:p>
        </p:txBody>
      </p:sp>
      <p:sp>
        <p:nvSpPr>
          <p:cNvPr id="9" name="TextBox 8"/>
          <p:cNvSpPr txBox="1"/>
          <p:nvPr/>
        </p:nvSpPr>
        <p:spPr>
          <a:xfrm>
            <a:off x="4302099" y="5678269"/>
            <a:ext cx="4841901" cy="677108"/>
          </a:xfrm>
          <a:prstGeom prst="rect">
            <a:avLst/>
          </a:prstGeom>
          <a:noFill/>
        </p:spPr>
        <p:txBody>
          <a:bodyPr wrap="square" rtlCol="0">
            <a:spAutoFit/>
          </a:bodyPr>
          <a:lstStyle/>
          <a:p>
            <a:r>
              <a:rPr lang="en-US" sz="1900" dirty="0" smtClean="0">
                <a:solidFill>
                  <a:srgbClr val="FFFFCC"/>
                </a:solidFill>
              </a:rPr>
              <a:t>Make predictions for processes where entanglement </a:t>
            </a:r>
            <a:r>
              <a:rPr lang="en-US" sz="1900" i="1" dirty="0" smtClean="0">
                <a:solidFill>
                  <a:srgbClr val="FFFFCC"/>
                </a:solidFill>
              </a:rPr>
              <a:t>is</a:t>
            </a:r>
            <a:r>
              <a:rPr lang="en-US" sz="1900" dirty="0" smtClean="0">
                <a:solidFill>
                  <a:srgbClr val="FFFFCC"/>
                </a:solidFill>
              </a:rPr>
              <a:t> expected; look for deviation </a:t>
            </a:r>
            <a:endParaRPr lang="en-US" sz="1900" dirty="0">
              <a:solidFill>
                <a:srgbClr val="FFFFCC"/>
              </a:solidFill>
            </a:endParaRPr>
          </a:p>
        </p:txBody>
      </p:sp>
      <p:sp>
        <p:nvSpPr>
          <p:cNvPr id="10" name="Bent-Up Arrow 9"/>
          <p:cNvSpPr/>
          <p:nvPr/>
        </p:nvSpPr>
        <p:spPr>
          <a:xfrm rot="5400000">
            <a:off x="3247644" y="5533644"/>
            <a:ext cx="850392" cy="73152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90600" y="1959114"/>
            <a:ext cx="2362200" cy="707886"/>
          </a:xfrm>
          <a:prstGeom prst="rect">
            <a:avLst/>
          </a:prstGeom>
          <a:solidFill>
            <a:schemeClr val="bg1"/>
          </a:solidFill>
        </p:spPr>
        <p:txBody>
          <a:bodyPr wrap="square" rtlCol="0">
            <a:spAutoFit/>
          </a:bodyPr>
          <a:lstStyle/>
          <a:p>
            <a:r>
              <a:rPr lang="en-US" sz="2000" dirty="0" err="1" smtClean="0">
                <a:solidFill>
                  <a:schemeClr val="tx1"/>
                </a:solidFill>
              </a:rPr>
              <a:t>Drell</a:t>
            </a:r>
            <a:r>
              <a:rPr lang="en-US" sz="2000" dirty="0" smtClean="0">
                <a:solidFill>
                  <a:schemeClr val="tx1"/>
                </a:solidFill>
              </a:rPr>
              <a:t>-Yan lepton pair production</a:t>
            </a:r>
            <a:endParaRPr lang="en-US" sz="2000" dirty="0">
              <a:solidFill>
                <a:schemeClr val="tx1"/>
              </a:solidFill>
            </a:endParaRPr>
          </a:p>
        </p:txBody>
      </p:sp>
      <p:sp>
        <p:nvSpPr>
          <p:cNvPr id="22" name="TextBox 21"/>
          <p:cNvSpPr txBox="1"/>
          <p:nvPr/>
        </p:nvSpPr>
        <p:spPr>
          <a:xfrm>
            <a:off x="7086600" y="3254514"/>
            <a:ext cx="1524000" cy="707886"/>
          </a:xfrm>
          <a:prstGeom prst="rect">
            <a:avLst/>
          </a:prstGeom>
          <a:solidFill>
            <a:schemeClr val="bg1"/>
          </a:solidFill>
        </p:spPr>
        <p:txBody>
          <a:bodyPr wrap="square" rtlCol="0">
            <a:spAutoFit/>
          </a:bodyPr>
          <a:lstStyle/>
          <a:p>
            <a:r>
              <a:rPr lang="en-US" sz="2000" dirty="0" smtClean="0">
                <a:solidFill>
                  <a:schemeClr val="tx1"/>
                </a:solidFill>
              </a:rPr>
              <a:t>Hadron pair production</a:t>
            </a:r>
            <a:endParaRPr lang="en-US" sz="2000" dirty="0">
              <a:solidFill>
                <a:schemeClr val="tx1"/>
              </a:solidFill>
            </a:endParaRPr>
          </a:p>
        </p:txBody>
      </p:sp>
    </p:spTree>
    <p:extLst>
      <p:ext uri="{BB962C8B-B14F-4D97-AF65-F5344CB8AC3E}">
        <p14:creationId xmlns:p14="http://schemas.microsoft.com/office/powerpoint/2010/main" val="517142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childTnLst>
                          </p:cTn>
                        </p:par>
                        <p:par>
                          <p:cTn id="11" fill="hold">
                            <p:stCondLst>
                              <p:cond delay="500"/>
                            </p:stCondLst>
                            <p:childTnLst>
                              <p:par>
                                <p:cTn id="12" presetID="3" presetClass="entr" presetSubtype="1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linds(horizontal)">
                                      <p:cBhvr>
                                        <p:cTn id="14" dur="500"/>
                                        <p:tgtEl>
                                          <p:spTgt spid="10"/>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2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Summary and outlook</a:t>
            </a:r>
            <a:endParaRPr lang="en-US" dirty="0"/>
          </a:p>
        </p:txBody>
      </p:sp>
      <p:sp>
        <p:nvSpPr>
          <p:cNvPr id="5" name="Content Placeholder 4"/>
          <p:cNvSpPr>
            <a:spLocks noGrp="1"/>
          </p:cNvSpPr>
          <p:nvPr>
            <p:ph idx="1"/>
          </p:nvPr>
        </p:nvSpPr>
        <p:spPr>
          <a:xfrm>
            <a:off x="457200" y="1219200"/>
            <a:ext cx="8229600" cy="4724400"/>
          </a:xfrm>
        </p:spPr>
        <p:txBody>
          <a:bodyPr>
            <a:normAutofit fontScale="92500" lnSpcReduction="10000"/>
          </a:bodyPr>
          <a:lstStyle/>
          <a:p>
            <a:r>
              <a:rPr lang="en-US" dirty="0" smtClean="0"/>
              <a:t>Still far to go from the quarks and gluons of QCD to full descriptions of the protons and nuclei of the world around us!</a:t>
            </a:r>
          </a:p>
          <a:p>
            <a:r>
              <a:rPr lang="en-US" dirty="0" smtClean="0"/>
              <a:t>After initial “discovery and </a:t>
            </a:r>
            <a:r>
              <a:rPr lang="en-US" dirty="0" smtClean="0"/>
              <a:t>development</a:t>
            </a:r>
            <a:r>
              <a:rPr lang="en-US" dirty="0" smtClean="0"/>
              <a:t>” period lasting ~30 years, now in the early part of exciting new era of </a:t>
            </a:r>
            <a:r>
              <a:rPr lang="en-US" i="1" dirty="0" smtClean="0"/>
              <a:t>quantitative QCD</a:t>
            </a:r>
            <a:endParaRPr lang="en-US" dirty="0" smtClean="0"/>
          </a:p>
          <a:p>
            <a:r>
              <a:rPr lang="en-US" dirty="0" smtClean="0"/>
              <a:t>Polarization effects a major current focus, bringing to light fundamental predictions of process-dependent parton distribution </a:t>
            </a:r>
            <a:r>
              <a:rPr lang="en-US" dirty="0" smtClean="0"/>
              <a:t>functions </a:t>
            </a:r>
            <a:r>
              <a:rPr lang="en-US" dirty="0" smtClean="0"/>
              <a:t>and color entanglement across QCD bound states</a:t>
            </a:r>
          </a:p>
          <a:p>
            <a:endParaRPr lang="en-US" dirty="0" smtClean="0"/>
          </a:p>
          <a:p>
            <a:endParaRPr lang="en-US" dirty="0"/>
          </a:p>
        </p:txBody>
      </p:sp>
      <p:sp>
        <p:nvSpPr>
          <p:cNvPr id="2" name="Footer Placeholder 1"/>
          <p:cNvSpPr>
            <a:spLocks noGrp="1"/>
          </p:cNvSpPr>
          <p:nvPr>
            <p:ph type="ftr" sz="quarter" idx="11"/>
          </p:nvPr>
        </p:nvSpPr>
        <p:spPr/>
        <p:txBody>
          <a:bodyPr/>
          <a:lstStyle/>
          <a:p>
            <a:r>
              <a:rPr lang="en-US" smtClean="0"/>
              <a:t>C. Aidala, Penn State, January 21, 2015</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44</a:t>
            </a:fld>
            <a:endParaRPr lang="en-US"/>
          </a:p>
        </p:txBody>
      </p:sp>
      <p:sp>
        <p:nvSpPr>
          <p:cNvPr id="7" name="Rectangle 6"/>
          <p:cNvSpPr/>
          <p:nvPr/>
        </p:nvSpPr>
        <p:spPr>
          <a:xfrm>
            <a:off x="609600" y="5636669"/>
            <a:ext cx="7924800" cy="535531"/>
          </a:xfrm>
          <a:prstGeom prst="rect">
            <a:avLst/>
          </a:prstGeom>
          <a:solidFill>
            <a:srgbClr val="00FFFF"/>
          </a:solidFill>
          <a:ln>
            <a:solidFill>
              <a:schemeClr val="tx1"/>
            </a:solidFill>
          </a:ln>
        </p:spPr>
        <p:txBody>
          <a:bodyPr wrap="square">
            <a:spAutoFit/>
          </a:bodyPr>
          <a:lstStyle/>
          <a:p>
            <a:pPr>
              <a:lnSpc>
                <a:spcPct val="90000"/>
              </a:lnSpc>
            </a:pPr>
            <a:r>
              <a:rPr lang="en-US" sz="3200" i="1" dirty="0" smtClean="0">
                <a:solidFill>
                  <a:schemeClr val="tx1"/>
                </a:solidFill>
              </a:rPr>
              <a:t>Stay tuned for forthcoming results!</a:t>
            </a:r>
          </a:p>
        </p:txBody>
      </p:sp>
    </p:spTree>
    <p:extLst>
      <p:ext uri="{BB962C8B-B14F-4D97-AF65-F5344CB8AC3E}">
        <p14:creationId xmlns:p14="http://schemas.microsoft.com/office/powerpoint/2010/main" val="9647166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 Aidala, Penn State, January 21, 2015</a:t>
            </a:r>
            <a:endParaRPr lang="en-US"/>
          </a:p>
        </p:txBody>
      </p:sp>
      <p:sp>
        <p:nvSpPr>
          <p:cNvPr id="132100" name="Rectangle 4"/>
          <p:cNvSpPr>
            <a:spLocks noGrp="1" noChangeArrowheads="1"/>
          </p:cNvSpPr>
          <p:nvPr>
            <p:ph type="title"/>
          </p:nvPr>
        </p:nvSpPr>
        <p:spPr/>
        <p:txBody>
          <a:bodyPr/>
          <a:lstStyle/>
          <a:p>
            <a:r>
              <a:rPr lang="en-US"/>
              <a:t>Additional Material</a:t>
            </a:r>
          </a:p>
        </p:txBody>
      </p:sp>
      <p:sp>
        <p:nvSpPr>
          <p:cNvPr id="6" name="Slide Number Placeholder 5"/>
          <p:cNvSpPr>
            <a:spLocks noGrp="1"/>
          </p:cNvSpPr>
          <p:nvPr>
            <p:ph type="sldNum" sz="quarter" idx="12"/>
          </p:nvPr>
        </p:nvSpPr>
        <p:spPr/>
        <p:txBody>
          <a:bodyPr/>
          <a:lstStyle/>
          <a:p>
            <a:fld id="{CC80A51C-0834-4D37-9F6C-E61A03BDE5A5}" type="slidenum">
              <a:rPr lang="en-US" smtClean="0"/>
              <a:pPr/>
              <a:t>45</a:t>
            </a:fld>
            <a:endParaRPr lang="en-US"/>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Footer Placeholder 3"/>
          <p:cNvSpPr>
            <a:spLocks noGrp="1"/>
          </p:cNvSpPr>
          <p:nvPr>
            <p:ph type="ftr" sz="quarter" idx="11"/>
          </p:nvPr>
        </p:nvSpPr>
        <p:spPr/>
        <p:txBody>
          <a:bodyPr/>
          <a:lstStyle/>
          <a:p>
            <a:r>
              <a:rPr lang="en-US" smtClean="0"/>
              <a:t>C. Aidala, Penn State, January 21, 2015</a:t>
            </a:r>
            <a:endParaRPr lang="en-US"/>
          </a:p>
        </p:txBody>
      </p:sp>
      <p:sp>
        <p:nvSpPr>
          <p:cNvPr id="1422338" name="Line 2"/>
          <p:cNvSpPr>
            <a:spLocks noChangeShapeType="1"/>
          </p:cNvSpPr>
          <p:nvPr/>
        </p:nvSpPr>
        <p:spPr bwMode="auto">
          <a:xfrm flipH="1" flipV="1">
            <a:off x="1676400" y="3581400"/>
            <a:ext cx="304800" cy="381000"/>
          </a:xfrm>
          <a:prstGeom prst="line">
            <a:avLst/>
          </a:prstGeom>
          <a:noFill/>
          <a:ln w="12700">
            <a:solidFill>
              <a:srgbClr val="FFFF99"/>
            </a:solidFill>
            <a:round/>
            <a:headEnd type="none" w="sm" len="sm"/>
            <a:tailEnd type="stealth" w="med" len="med"/>
          </a:ln>
          <a:effectLst/>
        </p:spPr>
        <p:txBody>
          <a:bodyPr/>
          <a:lstStyle/>
          <a:p>
            <a:endParaRPr lang="en-US"/>
          </a:p>
        </p:txBody>
      </p:sp>
      <p:sp>
        <p:nvSpPr>
          <p:cNvPr id="1422339" name="Rectangle 3"/>
          <p:cNvSpPr>
            <a:spLocks noChangeArrowheads="1"/>
          </p:cNvSpPr>
          <p:nvPr/>
        </p:nvSpPr>
        <p:spPr bwMode="auto">
          <a:xfrm>
            <a:off x="685800" y="304800"/>
            <a:ext cx="7793038" cy="762000"/>
          </a:xfrm>
          <a:prstGeom prst="rect">
            <a:avLst/>
          </a:prstGeom>
          <a:noFill/>
          <a:ln w="9525">
            <a:noFill/>
            <a:miter lim="800000"/>
            <a:headEnd/>
            <a:tailEnd/>
          </a:ln>
          <a:effectLst/>
        </p:spPr>
        <p:txBody>
          <a:bodyPr lIns="92075" tIns="46038" rIns="92075" bIns="46038" anchor="b"/>
          <a:lstStyle/>
          <a:p>
            <a:pPr eaLnBrk="1" hangingPunct="1"/>
            <a:endParaRPr lang="en-US">
              <a:solidFill>
                <a:schemeClr val="tx1"/>
              </a:solidFill>
            </a:endParaRPr>
          </a:p>
        </p:txBody>
      </p:sp>
      <p:sp>
        <p:nvSpPr>
          <p:cNvPr id="1422340" name="Line 4"/>
          <p:cNvSpPr>
            <a:spLocks noChangeShapeType="1"/>
          </p:cNvSpPr>
          <p:nvPr/>
        </p:nvSpPr>
        <p:spPr bwMode="auto">
          <a:xfrm>
            <a:off x="2711450" y="5041900"/>
            <a:ext cx="109538" cy="42863"/>
          </a:xfrm>
          <a:prstGeom prst="line">
            <a:avLst/>
          </a:prstGeom>
          <a:noFill/>
          <a:ln w="12700">
            <a:solidFill>
              <a:srgbClr val="FF0000"/>
            </a:solidFill>
            <a:round/>
            <a:headEnd type="none" w="sm" len="sm"/>
            <a:tailEnd type="none" w="sm" len="sm"/>
          </a:ln>
          <a:effectLst/>
        </p:spPr>
        <p:txBody>
          <a:bodyPr/>
          <a:lstStyle/>
          <a:p>
            <a:endParaRPr lang="en-US"/>
          </a:p>
        </p:txBody>
      </p:sp>
      <p:sp>
        <p:nvSpPr>
          <p:cNvPr id="1422341" name="Freeform 5"/>
          <p:cNvSpPr>
            <a:spLocks/>
          </p:cNvSpPr>
          <p:nvPr/>
        </p:nvSpPr>
        <p:spPr bwMode="auto">
          <a:xfrm>
            <a:off x="6221413" y="3325813"/>
            <a:ext cx="465137" cy="392112"/>
          </a:xfrm>
          <a:custGeom>
            <a:avLst/>
            <a:gdLst/>
            <a:ahLst/>
            <a:cxnLst>
              <a:cxn ang="0">
                <a:pos x="0" y="246"/>
              </a:cxn>
              <a:cxn ang="0">
                <a:pos x="64" y="214"/>
              </a:cxn>
              <a:cxn ang="0">
                <a:pos x="66" y="172"/>
              </a:cxn>
              <a:cxn ang="0">
                <a:pos x="232" y="106"/>
              </a:cxn>
              <a:cxn ang="0">
                <a:pos x="232" y="61"/>
              </a:cxn>
              <a:cxn ang="0">
                <a:pos x="292" y="0"/>
              </a:cxn>
            </a:cxnLst>
            <a:rect l="0" t="0" r="r" b="b"/>
            <a:pathLst>
              <a:path w="293" h="247">
                <a:moveTo>
                  <a:pt x="0" y="246"/>
                </a:moveTo>
                <a:lnTo>
                  <a:pt x="64" y="214"/>
                </a:lnTo>
                <a:lnTo>
                  <a:pt x="66" y="172"/>
                </a:lnTo>
                <a:lnTo>
                  <a:pt x="232" y="106"/>
                </a:lnTo>
                <a:lnTo>
                  <a:pt x="232" y="61"/>
                </a:lnTo>
                <a:lnTo>
                  <a:pt x="292" y="0"/>
                </a:lnTo>
              </a:path>
            </a:pathLst>
          </a:custGeom>
          <a:noFill/>
          <a:ln w="25400" cap="rnd" cmpd="sng">
            <a:solidFill>
              <a:srgbClr val="FFCC00"/>
            </a:solidFill>
            <a:prstDash val="solid"/>
            <a:round/>
            <a:headEnd type="none" w="sm" len="sm"/>
            <a:tailEnd type="none" w="sm" len="sm"/>
          </a:ln>
          <a:effectLst/>
        </p:spPr>
        <p:txBody>
          <a:bodyPr/>
          <a:lstStyle/>
          <a:p>
            <a:endParaRPr lang="en-US"/>
          </a:p>
        </p:txBody>
      </p:sp>
      <p:sp>
        <p:nvSpPr>
          <p:cNvPr id="1422342" name="Oval 6"/>
          <p:cNvSpPr>
            <a:spLocks noChangeArrowheads="1"/>
          </p:cNvSpPr>
          <p:nvPr/>
        </p:nvSpPr>
        <p:spPr bwMode="auto">
          <a:xfrm>
            <a:off x="1446213" y="2300288"/>
            <a:ext cx="5508625" cy="1587500"/>
          </a:xfrm>
          <a:prstGeom prst="ellipse">
            <a:avLst/>
          </a:prstGeom>
          <a:noFill/>
          <a:ln w="9525">
            <a:noFill/>
            <a:round/>
            <a:headEnd/>
            <a:tailEnd/>
          </a:ln>
          <a:effectLst/>
        </p:spPr>
        <p:txBody>
          <a:bodyPr wrap="none" anchor="ctr"/>
          <a:lstStyle/>
          <a:p>
            <a:endParaRPr lang="en-US"/>
          </a:p>
        </p:txBody>
      </p:sp>
      <p:sp>
        <p:nvSpPr>
          <p:cNvPr id="1422343" name="Rectangle 7"/>
          <p:cNvSpPr>
            <a:spLocks noChangeArrowheads="1"/>
          </p:cNvSpPr>
          <p:nvPr/>
        </p:nvSpPr>
        <p:spPr bwMode="auto">
          <a:xfrm>
            <a:off x="3814763" y="1860550"/>
            <a:ext cx="1106487" cy="276225"/>
          </a:xfrm>
          <a:prstGeom prst="rect">
            <a:avLst/>
          </a:prstGeom>
          <a:noFill/>
          <a:ln w="9525">
            <a:noFill/>
            <a:miter lim="800000"/>
            <a:headEnd/>
            <a:tailEnd/>
          </a:ln>
          <a:effectLst/>
        </p:spPr>
        <p:txBody>
          <a:bodyPr wrap="none" anchor="ctr"/>
          <a:lstStyle/>
          <a:p>
            <a:endParaRPr lang="en-US"/>
          </a:p>
        </p:txBody>
      </p:sp>
      <p:sp>
        <p:nvSpPr>
          <p:cNvPr id="1422344" name="Rectangle 8"/>
          <p:cNvSpPr>
            <a:spLocks noChangeArrowheads="1"/>
          </p:cNvSpPr>
          <p:nvPr/>
        </p:nvSpPr>
        <p:spPr bwMode="auto">
          <a:xfrm>
            <a:off x="5930900" y="1968500"/>
            <a:ext cx="1830388" cy="481013"/>
          </a:xfrm>
          <a:prstGeom prst="rect">
            <a:avLst/>
          </a:prstGeom>
          <a:noFill/>
          <a:ln w="9525">
            <a:noFill/>
            <a:miter lim="800000"/>
            <a:headEnd/>
            <a:tailEnd/>
          </a:ln>
          <a:effectLst/>
        </p:spPr>
        <p:txBody>
          <a:bodyPr wrap="none" anchor="ctr"/>
          <a:lstStyle/>
          <a:p>
            <a:endParaRPr lang="en-US"/>
          </a:p>
        </p:txBody>
      </p:sp>
      <p:sp>
        <p:nvSpPr>
          <p:cNvPr id="1422345" name="Rectangle 9"/>
          <p:cNvSpPr>
            <a:spLocks noChangeArrowheads="1"/>
          </p:cNvSpPr>
          <p:nvPr/>
        </p:nvSpPr>
        <p:spPr bwMode="auto">
          <a:xfrm>
            <a:off x="6488113" y="3543300"/>
            <a:ext cx="1022350" cy="276225"/>
          </a:xfrm>
          <a:prstGeom prst="rect">
            <a:avLst/>
          </a:prstGeom>
          <a:noFill/>
          <a:ln w="9525">
            <a:noFill/>
            <a:miter lim="800000"/>
            <a:headEnd/>
            <a:tailEnd/>
          </a:ln>
          <a:effectLst/>
        </p:spPr>
        <p:txBody>
          <a:bodyPr wrap="none" anchor="ctr"/>
          <a:lstStyle/>
          <a:p>
            <a:endParaRPr lang="en-US"/>
          </a:p>
        </p:txBody>
      </p:sp>
      <p:sp>
        <p:nvSpPr>
          <p:cNvPr id="1422346" name="Rectangle 10"/>
          <p:cNvSpPr>
            <a:spLocks noChangeArrowheads="1"/>
          </p:cNvSpPr>
          <p:nvPr/>
        </p:nvSpPr>
        <p:spPr bwMode="auto">
          <a:xfrm>
            <a:off x="4246563" y="3957638"/>
            <a:ext cx="1019175" cy="482600"/>
          </a:xfrm>
          <a:prstGeom prst="rect">
            <a:avLst/>
          </a:prstGeom>
          <a:noFill/>
          <a:ln w="9525">
            <a:noFill/>
            <a:miter lim="800000"/>
            <a:headEnd/>
            <a:tailEnd/>
          </a:ln>
          <a:effectLst/>
        </p:spPr>
        <p:txBody>
          <a:bodyPr wrap="none" anchor="ctr"/>
          <a:lstStyle/>
          <a:p>
            <a:endParaRPr lang="en-US"/>
          </a:p>
        </p:txBody>
      </p:sp>
      <p:sp>
        <p:nvSpPr>
          <p:cNvPr id="1422347" name="Rectangle 11"/>
          <p:cNvSpPr>
            <a:spLocks noChangeArrowheads="1"/>
          </p:cNvSpPr>
          <p:nvPr/>
        </p:nvSpPr>
        <p:spPr bwMode="auto">
          <a:xfrm>
            <a:off x="3687763" y="2800350"/>
            <a:ext cx="901700" cy="434975"/>
          </a:xfrm>
          <a:prstGeom prst="rect">
            <a:avLst/>
          </a:prstGeom>
          <a:noFill/>
          <a:ln w="9525">
            <a:noFill/>
            <a:miter lim="800000"/>
            <a:headEnd/>
            <a:tailEnd/>
          </a:ln>
          <a:effectLst/>
        </p:spPr>
        <p:txBody>
          <a:bodyPr wrap="none" anchor="ctr"/>
          <a:lstStyle/>
          <a:p>
            <a:endParaRPr lang="en-US"/>
          </a:p>
        </p:txBody>
      </p:sp>
      <p:sp>
        <p:nvSpPr>
          <p:cNvPr id="1422348" name="Rectangle 12"/>
          <p:cNvSpPr>
            <a:spLocks noChangeArrowheads="1"/>
          </p:cNvSpPr>
          <p:nvPr/>
        </p:nvSpPr>
        <p:spPr bwMode="auto">
          <a:xfrm>
            <a:off x="3486150" y="4943475"/>
            <a:ext cx="531813" cy="298450"/>
          </a:xfrm>
          <a:prstGeom prst="rect">
            <a:avLst/>
          </a:prstGeom>
          <a:noFill/>
          <a:ln w="9525">
            <a:noFill/>
            <a:miter lim="800000"/>
            <a:headEnd/>
            <a:tailEnd/>
          </a:ln>
          <a:effectLst/>
        </p:spPr>
        <p:txBody>
          <a:bodyPr wrap="none" anchor="ctr"/>
          <a:lstStyle/>
          <a:p>
            <a:endParaRPr lang="en-US"/>
          </a:p>
        </p:txBody>
      </p:sp>
      <p:sp>
        <p:nvSpPr>
          <p:cNvPr id="1422349" name="Rectangle 13"/>
          <p:cNvSpPr>
            <a:spLocks noChangeArrowheads="1"/>
          </p:cNvSpPr>
          <p:nvPr/>
        </p:nvSpPr>
        <p:spPr bwMode="auto">
          <a:xfrm>
            <a:off x="3651250" y="5043488"/>
            <a:ext cx="679450" cy="274637"/>
          </a:xfrm>
          <a:prstGeom prst="rect">
            <a:avLst/>
          </a:prstGeom>
          <a:noFill/>
          <a:ln w="9525">
            <a:noFill/>
            <a:miter lim="800000"/>
            <a:headEnd/>
            <a:tailEnd/>
          </a:ln>
          <a:effectLst/>
        </p:spPr>
        <p:txBody>
          <a:bodyPr lIns="0" tIns="0" rIns="0" bIns="0">
            <a:spAutoFit/>
          </a:bodyPr>
          <a:lstStyle/>
          <a:p>
            <a:pPr algn="l"/>
            <a:r>
              <a:rPr lang="en-US" sz="1800" b="1">
                <a:latin typeface="Arial" charset="0"/>
              </a:rPr>
              <a:t>AGS</a:t>
            </a:r>
          </a:p>
        </p:txBody>
      </p:sp>
      <p:sp>
        <p:nvSpPr>
          <p:cNvPr id="1422350" name="Rectangle 14"/>
          <p:cNvSpPr>
            <a:spLocks noChangeArrowheads="1"/>
          </p:cNvSpPr>
          <p:nvPr/>
        </p:nvSpPr>
        <p:spPr bwMode="auto">
          <a:xfrm>
            <a:off x="1535113" y="4838700"/>
            <a:ext cx="628650" cy="254000"/>
          </a:xfrm>
          <a:prstGeom prst="rect">
            <a:avLst/>
          </a:prstGeom>
          <a:noFill/>
          <a:ln w="9525">
            <a:noFill/>
            <a:miter lim="800000"/>
            <a:headEnd/>
            <a:tailEnd/>
          </a:ln>
          <a:effectLst/>
        </p:spPr>
        <p:txBody>
          <a:bodyPr wrap="none" anchor="ctr"/>
          <a:lstStyle/>
          <a:p>
            <a:endParaRPr lang="en-US"/>
          </a:p>
        </p:txBody>
      </p:sp>
      <p:sp>
        <p:nvSpPr>
          <p:cNvPr id="1422351" name="Rectangle 15"/>
          <p:cNvSpPr>
            <a:spLocks noChangeArrowheads="1"/>
          </p:cNvSpPr>
          <p:nvPr/>
        </p:nvSpPr>
        <p:spPr bwMode="auto">
          <a:xfrm>
            <a:off x="1828800" y="4999038"/>
            <a:ext cx="609600" cy="182562"/>
          </a:xfrm>
          <a:prstGeom prst="rect">
            <a:avLst/>
          </a:prstGeom>
          <a:noFill/>
          <a:ln w="9525">
            <a:noFill/>
            <a:miter lim="800000"/>
            <a:headEnd/>
            <a:tailEnd/>
          </a:ln>
          <a:effectLst/>
        </p:spPr>
        <p:txBody>
          <a:bodyPr lIns="0" tIns="0" rIns="0" bIns="0">
            <a:spAutoFit/>
          </a:bodyPr>
          <a:lstStyle/>
          <a:p>
            <a:pPr algn="l"/>
            <a:r>
              <a:rPr lang="en-US" sz="1200" b="1">
                <a:latin typeface="Arial" charset="0"/>
              </a:rPr>
              <a:t>LINAC</a:t>
            </a:r>
          </a:p>
        </p:txBody>
      </p:sp>
      <p:sp>
        <p:nvSpPr>
          <p:cNvPr id="1422352" name="Rectangle 16"/>
          <p:cNvSpPr>
            <a:spLocks noChangeArrowheads="1"/>
          </p:cNvSpPr>
          <p:nvPr/>
        </p:nvSpPr>
        <p:spPr bwMode="auto">
          <a:xfrm>
            <a:off x="2362200" y="5181600"/>
            <a:ext cx="627063" cy="152400"/>
          </a:xfrm>
          <a:prstGeom prst="rect">
            <a:avLst/>
          </a:prstGeom>
          <a:noFill/>
          <a:ln w="9525">
            <a:noFill/>
            <a:miter lim="800000"/>
            <a:headEnd/>
            <a:tailEnd/>
          </a:ln>
          <a:effectLst/>
        </p:spPr>
        <p:txBody>
          <a:bodyPr wrap="none" lIns="0" tIns="0" rIns="0" bIns="0">
            <a:spAutoFit/>
          </a:bodyPr>
          <a:lstStyle/>
          <a:p>
            <a:pPr algn="l"/>
            <a:r>
              <a:rPr lang="en-US" sz="1000" b="1">
                <a:latin typeface="Arial" charset="0"/>
              </a:rPr>
              <a:t>BOOSTER</a:t>
            </a:r>
          </a:p>
        </p:txBody>
      </p:sp>
      <p:sp>
        <p:nvSpPr>
          <p:cNvPr id="1422353" name="Rectangle 17"/>
          <p:cNvSpPr>
            <a:spLocks noChangeArrowheads="1"/>
          </p:cNvSpPr>
          <p:nvPr/>
        </p:nvSpPr>
        <p:spPr bwMode="auto">
          <a:xfrm>
            <a:off x="2163763" y="4284663"/>
            <a:ext cx="993775" cy="254000"/>
          </a:xfrm>
          <a:prstGeom prst="rect">
            <a:avLst/>
          </a:prstGeom>
          <a:noFill/>
          <a:ln w="9525">
            <a:noFill/>
            <a:miter lim="800000"/>
            <a:headEnd/>
            <a:tailEnd/>
          </a:ln>
          <a:effectLst/>
        </p:spPr>
        <p:txBody>
          <a:bodyPr wrap="none" anchor="ctr"/>
          <a:lstStyle/>
          <a:p>
            <a:endParaRPr lang="en-US"/>
          </a:p>
        </p:txBody>
      </p:sp>
      <p:sp>
        <p:nvSpPr>
          <p:cNvPr id="1422354" name="Oval 18"/>
          <p:cNvSpPr>
            <a:spLocks noChangeArrowheads="1"/>
          </p:cNvSpPr>
          <p:nvPr/>
        </p:nvSpPr>
        <p:spPr bwMode="auto">
          <a:xfrm>
            <a:off x="3009900" y="4803775"/>
            <a:ext cx="1663700" cy="747713"/>
          </a:xfrm>
          <a:prstGeom prst="ellipse">
            <a:avLst/>
          </a:prstGeom>
          <a:noFill/>
          <a:ln w="25400">
            <a:solidFill>
              <a:srgbClr val="FF0000"/>
            </a:solidFill>
            <a:round/>
            <a:headEnd/>
            <a:tailEnd/>
          </a:ln>
          <a:effectLst/>
        </p:spPr>
        <p:txBody>
          <a:bodyPr wrap="none" anchor="ctr"/>
          <a:lstStyle/>
          <a:p>
            <a:endParaRPr lang="en-US"/>
          </a:p>
        </p:txBody>
      </p:sp>
      <p:sp>
        <p:nvSpPr>
          <p:cNvPr id="1422355" name="Arc 19"/>
          <p:cNvSpPr>
            <a:spLocks/>
          </p:cNvSpPr>
          <p:nvPr/>
        </p:nvSpPr>
        <p:spPr bwMode="auto">
          <a:xfrm>
            <a:off x="2365375" y="2376488"/>
            <a:ext cx="1893888" cy="711200"/>
          </a:xfrm>
          <a:custGeom>
            <a:avLst/>
            <a:gdLst>
              <a:gd name="G0" fmla="+- 15471 0 0"/>
              <a:gd name="G1" fmla="+- 21113 0 0"/>
              <a:gd name="G2" fmla="+- 21600 0 0"/>
              <a:gd name="T0" fmla="*/ 0 w 15471"/>
              <a:gd name="T1" fmla="*/ 6040 h 21113"/>
              <a:gd name="T2" fmla="*/ 10908 w 15471"/>
              <a:gd name="T3" fmla="*/ 0 h 21113"/>
              <a:gd name="T4" fmla="*/ 15471 w 15471"/>
              <a:gd name="T5" fmla="*/ 21113 h 21113"/>
            </a:gdLst>
            <a:ahLst/>
            <a:cxnLst>
              <a:cxn ang="0">
                <a:pos x="T0" y="T1"/>
              </a:cxn>
              <a:cxn ang="0">
                <a:pos x="T2" y="T3"/>
              </a:cxn>
              <a:cxn ang="0">
                <a:pos x="T4" y="T5"/>
              </a:cxn>
            </a:cxnLst>
            <a:rect l="0" t="0" r="r" b="b"/>
            <a:pathLst>
              <a:path w="15471" h="21113" fill="none" extrusionOk="0">
                <a:moveTo>
                  <a:pt x="-1" y="6039"/>
                </a:moveTo>
                <a:cubicBezTo>
                  <a:pt x="2963" y="2998"/>
                  <a:pt x="6757" y="897"/>
                  <a:pt x="10908" y="0"/>
                </a:cubicBezTo>
              </a:path>
              <a:path w="15471" h="21113" stroke="0" extrusionOk="0">
                <a:moveTo>
                  <a:pt x="-1" y="6039"/>
                </a:moveTo>
                <a:cubicBezTo>
                  <a:pt x="2963" y="2998"/>
                  <a:pt x="6757" y="897"/>
                  <a:pt x="10908" y="0"/>
                </a:cubicBezTo>
                <a:lnTo>
                  <a:pt x="15471" y="21113"/>
                </a:lnTo>
                <a:close/>
              </a:path>
            </a:pathLst>
          </a:custGeom>
          <a:noFill/>
          <a:ln w="25400" cap="rnd">
            <a:solidFill>
              <a:srgbClr val="FFCC00"/>
            </a:solidFill>
            <a:round/>
            <a:headEnd type="none" w="sm" len="sm"/>
            <a:tailEnd type="none" w="sm" len="sm"/>
          </a:ln>
          <a:effectLst/>
        </p:spPr>
        <p:txBody>
          <a:bodyPr/>
          <a:lstStyle/>
          <a:p>
            <a:endParaRPr lang="en-US"/>
          </a:p>
        </p:txBody>
      </p:sp>
      <p:sp>
        <p:nvSpPr>
          <p:cNvPr id="1422356" name="Arc 20"/>
          <p:cNvSpPr>
            <a:spLocks/>
          </p:cNvSpPr>
          <p:nvPr/>
        </p:nvSpPr>
        <p:spPr bwMode="auto">
          <a:xfrm>
            <a:off x="1552575" y="2795588"/>
            <a:ext cx="2646363" cy="544512"/>
          </a:xfrm>
          <a:custGeom>
            <a:avLst/>
            <a:gdLst>
              <a:gd name="G0" fmla="+- 21600 0 0"/>
              <a:gd name="G1" fmla="+- 8557 0 0"/>
              <a:gd name="G2" fmla="+- 21600 0 0"/>
              <a:gd name="T0" fmla="*/ 1373 w 21600"/>
              <a:gd name="T1" fmla="*/ 16134 h 16134"/>
              <a:gd name="T2" fmla="*/ 1767 w 21600"/>
              <a:gd name="T3" fmla="*/ 0 h 16134"/>
              <a:gd name="T4" fmla="*/ 21600 w 21600"/>
              <a:gd name="T5" fmla="*/ 8557 h 16134"/>
            </a:gdLst>
            <a:ahLst/>
            <a:cxnLst>
              <a:cxn ang="0">
                <a:pos x="T0" y="T1"/>
              </a:cxn>
              <a:cxn ang="0">
                <a:pos x="T2" y="T3"/>
              </a:cxn>
              <a:cxn ang="0">
                <a:pos x="T4" y="T5"/>
              </a:cxn>
            </a:cxnLst>
            <a:rect l="0" t="0" r="r" b="b"/>
            <a:pathLst>
              <a:path w="21600" h="16134" fill="none" extrusionOk="0">
                <a:moveTo>
                  <a:pt x="1372" y="16134"/>
                </a:moveTo>
                <a:cubicBezTo>
                  <a:pt x="464" y="13711"/>
                  <a:pt x="0" y="11144"/>
                  <a:pt x="0" y="8557"/>
                </a:cubicBezTo>
                <a:cubicBezTo>
                  <a:pt x="-1" y="5614"/>
                  <a:pt x="601" y="2702"/>
                  <a:pt x="1767" y="0"/>
                </a:cubicBezTo>
              </a:path>
              <a:path w="21600" h="16134" stroke="0" extrusionOk="0">
                <a:moveTo>
                  <a:pt x="1372" y="16134"/>
                </a:moveTo>
                <a:cubicBezTo>
                  <a:pt x="464" y="13711"/>
                  <a:pt x="0" y="11144"/>
                  <a:pt x="0" y="8557"/>
                </a:cubicBezTo>
                <a:cubicBezTo>
                  <a:pt x="-1" y="5614"/>
                  <a:pt x="601" y="2702"/>
                  <a:pt x="1767" y="0"/>
                </a:cubicBezTo>
                <a:lnTo>
                  <a:pt x="21600" y="8557"/>
                </a:lnTo>
                <a:close/>
              </a:path>
            </a:pathLst>
          </a:custGeom>
          <a:noFill/>
          <a:ln w="25400" cap="rnd">
            <a:solidFill>
              <a:srgbClr val="0066FF"/>
            </a:solidFill>
            <a:round/>
            <a:headEnd type="none" w="sm" len="sm"/>
            <a:tailEnd type="none" w="sm" len="sm"/>
          </a:ln>
          <a:effectLst/>
        </p:spPr>
        <p:txBody>
          <a:bodyPr/>
          <a:lstStyle/>
          <a:p>
            <a:endParaRPr lang="en-US"/>
          </a:p>
        </p:txBody>
      </p:sp>
      <p:sp>
        <p:nvSpPr>
          <p:cNvPr id="1422357" name="Arc 21"/>
          <p:cNvSpPr>
            <a:spLocks/>
          </p:cNvSpPr>
          <p:nvPr/>
        </p:nvSpPr>
        <p:spPr bwMode="auto">
          <a:xfrm>
            <a:off x="4192588" y="2790825"/>
            <a:ext cx="2646362" cy="538163"/>
          </a:xfrm>
          <a:custGeom>
            <a:avLst/>
            <a:gdLst>
              <a:gd name="G0" fmla="+- 0 0 0"/>
              <a:gd name="G1" fmla="+- 8582 0 0"/>
              <a:gd name="G2" fmla="+- 21600 0 0"/>
              <a:gd name="T0" fmla="*/ 19822 w 21600"/>
              <a:gd name="T1" fmla="*/ 0 h 15991"/>
              <a:gd name="T2" fmla="*/ 20290 w 21600"/>
              <a:gd name="T3" fmla="*/ 15991 h 15991"/>
              <a:gd name="T4" fmla="*/ 0 w 21600"/>
              <a:gd name="T5" fmla="*/ 8582 h 15991"/>
            </a:gdLst>
            <a:ahLst/>
            <a:cxnLst>
              <a:cxn ang="0">
                <a:pos x="T0" y="T1"/>
              </a:cxn>
              <a:cxn ang="0">
                <a:pos x="T2" y="T3"/>
              </a:cxn>
              <a:cxn ang="0">
                <a:pos x="T4" y="T5"/>
              </a:cxn>
            </a:cxnLst>
            <a:rect l="0" t="0" r="r" b="b"/>
            <a:pathLst>
              <a:path w="21600" h="15991" fill="none" extrusionOk="0">
                <a:moveTo>
                  <a:pt x="19821" y="0"/>
                </a:moveTo>
                <a:cubicBezTo>
                  <a:pt x="20994" y="2709"/>
                  <a:pt x="21600" y="5629"/>
                  <a:pt x="21600" y="8582"/>
                </a:cubicBezTo>
                <a:cubicBezTo>
                  <a:pt x="21600" y="11109"/>
                  <a:pt x="21156" y="13616"/>
                  <a:pt x="20289" y="15990"/>
                </a:cubicBezTo>
              </a:path>
              <a:path w="21600" h="15991" stroke="0" extrusionOk="0">
                <a:moveTo>
                  <a:pt x="19821" y="0"/>
                </a:moveTo>
                <a:cubicBezTo>
                  <a:pt x="20994" y="2709"/>
                  <a:pt x="21600" y="5629"/>
                  <a:pt x="21600" y="8582"/>
                </a:cubicBezTo>
                <a:cubicBezTo>
                  <a:pt x="21600" y="11109"/>
                  <a:pt x="21156" y="13616"/>
                  <a:pt x="20289" y="15990"/>
                </a:cubicBezTo>
                <a:lnTo>
                  <a:pt x="0" y="8582"/>
                </a:lnTo>
                <a:close/>
              </a:path>
            </a:pathLst>
          </a:custGeom>
          <a:noFill/>
          <a:ln w="25400" cap="rnd">
            <a:solidFill>
              <a:srgbClr val="FFCC00"/>
            </a:solidFill>
            <a:round/>
            <a:headEnd type="none" w="sm" len="sm"/>
            <a:tailEnd type="none" w="sm" len="sm"/>
          </a:ln>
          <a:effectLst/>
        </p:spPr>
        <p:txBody>
          <a:bodyPr/>
          <a:lstStyle/>
          <a:p>
            <a:endParaRPr lang="en-US"/>
          </a:p>
        </p:txBody>
      </p:sp>
      <p:sp>
        <p:nvSpPr>
          <p:cNvPr id="1422358" name="Arc 22"/>
          <p:cNvSpPr>
            <a:spLocks/>
          </p:cNvSpPr>
          <p:nvPr/>
        </p:nvSpPr>
        <p:spPr bwMode="auto">
          <a:xfrm>
            <a:off x="4330700" y="2971800"/>
            <a:ext cx="1779588" cy="828675"/>
          </a:xfrm>
          <a:custGeom>
            <a:avLst/>
            <a:gdLst>
              <a:gd name="G0" fmla="+- 0 0 0"/>
              <a:gd name="G1" fmla="+- 0 0 0"/>
              <a:gd name="G2" fmla="+- 21600 0 0"/>
              <a:gd name="T0" fmla="*/ 14608 w 14608"/>
              <a:gd name="T1" fmla="*/ 15911 h 21394"/>
              <a:gd name="T2" fmla="*/ 2978 w 14608"/>
              <a:gd name="T3" fmla="*/ 21394 h 21394"/>
              <a:gd name="T4" fmla="*/ 0 w 14608"/>
              <a:gd name="T5" fmla="*/ 0 h 21394"/>
            </a:gdLst>
            <a:ahLst/>
            <a:cxnLst>
              <a:cxn ang="0">
                <a:pos x="T0" y="T1"/>
              </a:cxn>
              <a:cxn ang="0">
                <a:pos x="T2" y="T3"/>
              </a:cxn>
              <a:cxn ang="0">
                <a:pos x="T4" y="T5"/>
              </a:cxn>
            </a:cxnLst>
            <a:rect l="0" t="0" r="r" b="b"/>
            <a:pathLst>
              <a:path w="14608" h="21394" fill="none" extrusionOk="0">
                <a:moveTo>
                  <a:pt x="14608" y="15911"/>
                </a:moveTo>
                <a:cubicBezTo>
                  <a:pt x="11377" y="18876"/>
                  <a:pt x="7321" y="20789"/>
                  <a:pt x="2977" y="21393"/>
                </a:cubicBezTo>
              </a:path>
              <a:path w="14608" h="21394" stroke="0" extrusionOk="0">
                <a:moveTo>
                  <a:pt x="14608" y="15911"/>
                </a:moveTo>
                <a:cubicBezTo>
                  <a:pt x="11377" y="18876"/>
                  <a:pt x="7321" y="20789"/>
                  <a:pt x="2977" y="21393"/>
                </a:cubicBezTo>
                <a:lnTo>
                  <a:pt x="0" y="0"/>
                </a:lnTo>
                <a:close/>
              </a:path>
            </a:pathLst>
          </a:custGeom>
          <a:noFill/>
          <a:ln w="25400" cap="rnd">
            <a:solidFill>
              <a:srgbClr val="0066FF"/>
            </a:solidFill>
            <a:round/>
            <a:headEnd type="none" w="sm" len="sm"/>
            <a:tailEnd type="none" w="sm" len="sm"/>
          </a:ln>
          <a:effectLst/>
        </p:spPr>
        <p:txBody>
          <a:bodyPr/>
          <a:lstStyle/>
          <a:p>
            <a:endParaRPr lang="en-US"/>
          </a:p>
        </p:txBody>
      </p:sp>
      <p:sp>
        <p:nvSpPr>
          <p:cNvPr id="1422359" name="Arc 23"/>
          <p:cNvSpPr>
            <a:spLocks/>
          </p:cNvSpPr>
          <p:nvPr/>
        </p:nvSpPr>
        <p:spPr bwMode="auto">
          <a:xfrm>
            <a:off x="2336800" y="3162300"/>
            <a:ext cx="1973263" cy="631825"/>
          </a:xfrm>
          <a:custGeom>
            <a:avLst/>
            <a:gdLst>
              <a:gd name="G0" fmla="+- 16166 0 0"/>
              <a:gd name="G1" fmla="+- 0 0 0"/>
              <a:gd name="G2" fmla="+- 21600 0 0"/>
              <a:gd name="T0" fmla="*/ 11210 w 16166"/>
              <a:gd name="T1" fmla="*/ 21024 h 21024"/>
              <a:gd name="T2" fmla="*/ 0 w 16166"/>
              <a:gd name="T3" fmla="*/ 14325 h 21024"/>
              <a:gd name="T4" fmla="*/ 16166 w 16166"/>
              <a:gd name="T5" fmla="*/ 0 h 21024"/>
            </a:gdLst>
            <a:ahLst/>
            <a:cxnLst>
              <a:cxn ang="0">
                <a:pos x="T0" y="T1"/>
              </a:cxn>
              <a:cxn ang="0">
                <a:pos x="T2" y="T3"/>
              </a:cxn>
              <a:cxn ang="0">
                <a:pos x="T4" y="T5"/>
              </a:cxn>
            </a:cxnLst>
            <a:rect l="0" t="0" r="r" b="b"/>
            <a:pathLst>
              <a:path w="16166" h="21024" fill="none" extrusionOk="0">
                <a:moveTo>
                  <a:pt x="11210" y="21023"/>
                </a:moveTo>
                <a:cubicBezTo>
                  <a:pt x="6871" y="20001"/>
                  <a:pt x="2955" y="17661"/>
                  <a:pt x="-1" y="14325"/>
                </a:cubicBezTo>
              </a:path>
              <a:path w="16166" h="21024" stroke="0" extrusionOk="0">
                <a:moveTo>
                  <a:pt x="11210" y="21023"/>
                </a:moveTo>
                <a:cubicBezTo>
                  <a:pt x="6871" y="20001"/>
                  <a:pt x="2955" y="17661"/>
                  <a:pt x="-1" y="14325"/>
                </a:cubicBezTo>
                <a:lnTo>
                  <a:pt x="16166" y="0"/>
                </a:lnTo>
                <a:close/>
              </a:path>
            </a:pathLst>
          </a:custGeom>
          <a:noFill/>
          <a:ln w="25400" cap="rnd">
            <a:solidFill>
              <a:srgbClr val="FFCC00"/>
            </a:solidFill>
            <a:round/>
            <a:headEnd type="none" w="sm" len="sm"/>
            <a:tailEnd type="none" w="sm" len="sm"/>
          </a:ln>
          <a:effectLst/>
        </p:spPr>
        <p:txBody>
          <a:bodyPr/>
          <a:lstStyle/>
          <a:p>
            <a:endParaRPr lang="en-US"/>
          </a:p>
        </p:txBody>
      </p:sp>
      <p:sp>
        <p:nvSpPr>
          <p:cNvPr id="1422360" name="Arc 24"/>
          <p:cNvSpPr>
            <a:spLocks/>
          </p:cNvSpPr>
          <p:nvPr/>
        </p:nvSpPr>
        <p:spPr bwMode="auto">
          <a:xfrm>
            <a:off x="4186238" y="2382838"/>
            <a:ext cx="1846262" cy="700087"/>
          </a:xfrm>
          <a:custGeom>
            <a:avLst/>
            <a:gdLst>
              <a:gd name="G0" fmla="+- 0 0 0"/>
              <a:gd name="G1" fmla="+- 21197 0 0"/>
              <a:gd name="G2" fmla="+- 21600 0 0"/>
              <a:gd name="T0" fmla="*/ 4153 w 15057"/>
              <a:gd name="T1" fmla="*/ 0 h 21197"/>
              <a:gd name="T2" fmla="*/ 15057 w 15057"/>
              <a:gd name="T3" fmla="*/ 5710 h 21197"/>
              <a:gd name="T4" fmla="*/ 0 w 15057"/>
              <a:gd name="T5" fmla="*/ 21197 h 21197"/>
            </a:gdLst>
            <a:ahLst/>
            <a:cxnLst>
              <a:cxn ang="0">
                <a:pos x="T0" y="T1"/>
              </a:cxn>
              <a:cxn ang="0">
                <a:pos x="T2" y="T3"/>
              </a:cxn>
              <a:cxn ang="0">
                <a:pos x="T4" y="T5"/>
              </a:cxn>
            </a:cxnLst>
            <a:rect l="0" t="0" r="r" b="b"/>
            <a:pathLst>
              <a:path w="15057" h="21197" fill="none" extrusionOk="0">
                <a:moveTo>
                  <a:pt x="4152" y="0"/>
                </a:moveTo>
                <a:cubicBezTo>
                  <a:pt x="8264" y="805"/>
                  <a:pt x="12053" y="2789"/>
                  <a:pt x="15056" y="5710"/>
                </a:cubicBezTo>
              </a:path>
              <a:path w="15057" h="21197" stroke="0" extrusionOk="0">
                <a:moveTo>
                  <a:pt x="4152" y="0"/>
                </a:moveTo>
                <a:cubicBezTo>
                  <a:pt x="8264" y="805"/>
                  <a:pt x="12053" y="2789"/>
                  <a:pt x="15056" y="5710"/>
                </a:cubicBezTo>
                <a:lnTo>
                  <a:pt x="0" y="21197"/>
                </a:lnTo>
                <a:close/>
              </a:path>
            </a:pathLst>
          </a:custGeom>
          <a:noFill/>
          <a:ln w="25400" cap="rnd">
            <a:solidFill>
              <a:srgbClr val="0066FF"/>
            </a:solidFill>
            <a:round/>
            <a:headEnd type="none" w="sm" len="sm"/>
            <a:tailEnd type="none" w="sm" len="sm"/>
          </a:ln>
          <a:effectLst/>
        </p:spPr>
        <p:txBody>
          <a:bodyPr/>
          <a:lstStyle/>
          <a:p>
            <a:endParaRPr lang="en-US"/>
          </a:p>
        </p:txBody>
      </p:sp>
      <p:sp>
        <p:nvSpPr>
          <p:cNvPr id="1422361" name="Arc 25"/>
          <p:cNvSpPr>
            <a:spLocks/>
          </p:cNvSpPr>
          <p:nvPr/>
        </p:nvSpPr>
        <p:spPr bwMode="auto">
          <a:xfrm>
            <a:off x="4178300" y="3124200"/>
            <a:ext cx="2016125" cy="847725"/>
          </a:xfrm>
          <a:custGeom>
            <a:avLst/>
            <a:gdLst>
              <a:gd name="G0" fmla="+- 0 0 0"/>
              <a:gd name="G1" fmla="+- 0 0 0"/>
              <a:gd name="G2" fmla="+- 21600 0 0"/>
              <a:gd name="T0" fmla="*/ 15336 w 15336"/>
              <a:gd name="T1" fmla="*/ 15210 h 21251"/>
              <a:gd name="T2" fmla="*/ 3865 w 15336"/>
              <a:gd name="T3" fmla="*/ 21251 h 21251"/>
              <a:gd name="T4" fmla="*/ 0 w 15336"/>
              <a:gd name="T5" fmla="*/ 0 h 21251"/>
            </a:gdLst>
            <a:ahLst/>
            <a:cxnLst>
              <a:cxn ang="0">
                <a:pos x="T0" y="T1"/>
              </a:cxn>
              <a:cxn ang="0">
                <a:pos x="T2" y="T3"/>
              </a:cxn>
              <a:cxn ang="0">
                <a:pos x="T4" y="T5"/>
              </a:cxn>
            </a:cxnLst>
            <a:rect l="0" t="0" r="r" b="b"/>
            <a:pathLst>
              <a:path w="15336" h="21251" fill="none" extrusionOk="0">
                <a:moveTo>
                  <a:pt x="15336" y="15210"/>
                </a:moveTo>
                <a:cubicBezTo>
                  <a:pt x="12221" y="18351"/>
                  <a:pt x="8217" y="20459"/>
                  <a:pt x="3865" y="21251"/>
                </a:cubicBezTo>
              </a:path>
              <a:path w="15336" h="21251" stroke="0" extrusionOk="0">
                <a:moveTo>
                  <a:pt x="15336" y="15210"/>
                </a:moveTo>
                <a:cubicBezTo>
                  <a:pt x="12221" y="18351"/>
                  <a:pt x="8217" y="20459"/>
                  <a:pt x="3865" y="21251"/>
                </a:cubicBezTo>
                <a:lnTo>
                  <a:pt x="0" y="0"/>
                </a:lnTo>
                <a:close/>
              </a:path>
            </a:pathLst>
          </a:custGeom>
          <a:noFill/>
          <a:ln w="25400" cap="rnd">
            <a:solidFill>
              <a:srgbClr val="FFCC00"/>
            </a:solidFill>
            <a:round/>
            <a:headEnd type="none" w="sm" len="sm"/>
            <a:tailEnd type="none" w="sm" len="sm"/>
          </a:ln>
          <a:effectLst/>
        </p:spPr>
        <p:txBody>
          <a:bodyPr/>
          <a:lstStyle/>
          <a:p>
            <a:endParaRPr lang="en-US"/>
          </a:p>
        </p:txBody>
      </p:sp>
      <p:sp>
        <p:nvSpPr>
          <p:cNvPr id="1422362" name="Arc 26"/>
          <p:cNvSpPr>
            <a:spLocks/>
          </p:cNvSpPr>
          <p:nvPr/>
        </p:nvSpPr>
        <p:spPr bwMode="auto">
          <a:xfrm>
            <a:off x="2230438" y="3106738"/>
            <a:ext cx="1981200" cy="847725"/>
          </a:xfrm>
          <a:custGeom>
            <a:avLst/>
            <a:gdLst>
              <a:gd name="G0" fmla="+- 15059 0 0"/>
              <a:gd name="G1" fmla="+- 0 0 0"/>
              <a:gd name="G2" fmla="+- 21600 0 0"/>
              <a:gd name="T0" fmla="*/ 11084 w 15059"/>
              <a:gd name="T1" fmla="*/ 21231 h 21231"/>
              <a:gd name="T2" fmla="*/ 0 w 15059"/>
              <a:gd name="T3" fmla="*/ 15485 h 21231"/>
              <a:gd name="T4" fmla="*/ 15059 w 15059"/>
              <a:gd name="T5" fmla="*/ 0 h 21231"/>
            </a:gdLst>
            <a:ahLst/>
            <a:cxnLst>
              <a:cxn ang="0">
                <a:pos x="T0" y="T1"/>
              </a:cxn>
              <a:cxn ang="0">
                <a:pos x="T2" y="T3"/>
              </a:cxn>
              <a:cxn ang="0">
                <a:pos x="T4" y="T5"/>
              </a:cxn>
            </a:cxnLst>
            <a:rect l="0" t="0" r="r" b="b"/>
            <a:pathLst>
              <a:path w="15059" h="21231" fill="none" extrusionOk="0">
                <a:moveTo>
                  <a:pt x="11083" y="21231"/>
                </a:moveTo>
                <a:cubicBezTo>
                  <a:pt x="6904" y="20448"/>
                  <a:pt x="3048" y="18449"/>
                  <a:pt x="-1" y="15485"/>
                </a:cubicBezTo>
              </a:path>
              <a:path w="15059" h="21231" stroke="0" extrusionOk="0">
                <a:moveTo>
                  <a:pt x="11083" y="21231"/>
                </a:moveTo>
                <a:cubicBezTo>
                  <a:pt x="6904" y="20448"/>
                  <a:pt x="3048" y="18449"/>
                  <a:pt x="-1" y="15485"/>
                </a:cubicBezTo>
                <a:lnTo>
                  <a:pt x="15059" y="0"/>
                </a:lnTo>
                <a:close/>
              </a:path>
            </a:pathLst>
          </a:custGeom>
          <a:noFill/>
          <a:ln w="25400" cap="rnd">
            <a:solidFill>
              <a:srgbClr val="0066FF"/>
            </a:solidFill>
            <a:round/>
            <a:headEnd type="none" w="sm" len="sm"/>
            <a:tailEnd type="none" w="sm" len="sm"/>
          </a:ln>
          <a:effectLst/>
        </p:spPr>
        <p:txBody>
          <a:bodyPr/>
          <a:lstStyle/>
          <a:p>
            <a:endParaRPr lang="en-US"/>
          </a:p>
        </p:txBody>
      </p:sp>
      <p:sp>
        <p:nvSpPr>
          <p:cNvPr id="1422363" name="Arc 27"/>
          <p:cNvSpPr>
            <a:spLocks/>
          </p:cNvSpPr>
          <p:nvPr/>
        </p:nvSpPr>
        <p:spPr bwMode="auto">
          <a:xfrm>
            <a:off x="1373188" y="2738438"/>
            <a:ext cx="2838450" cy="704850"/>
          </a:xfrm>
          <a:custGeom>
            <a:avLst/>
            <a:gdLst>
              <a:gd name="G0" fmla="+- 21600 0 0"/>
              <a:gd name="G1" fmla="+- 9324 0 0"/>
              <a:gd name="G2" fmla="+- 21600 0 0"/>
              <a:gd name="T0" fmla="*/ 1659 w 21600"/>
              <a:gd name="T1" fmla="*/ 17626 h 17626"/>
              <a:gd name="T2" fmla="*/ 2116 w 21600"/>
              <a:gd name="T3" fmla="*/ 0 h 17626"/>
              <a:gd name="T4" fmla="*/ 21600 w 21600"/>
              <a:gd name="T5" fmla="*/ 9324 h 17626"/>
            </a:gdLst>
            <a:ahLst/>
            <a:cxnLst>
              <a:cxn ang="0">
                <a:pos x="T0" y="T1"/>
              </a:cxn>
              <a:cxn ang="0">
                <a:pos x="T2" y="T3"/>
              </a:cxn>
              <a:cxn ang="0">
                <a:pos x="T4" y="T5"/>
              </a:cxn>
            </a:cxnLst>
            <a:rect l="0" t="0" r="r" b="b"/>
            <a:pathLst>
              <a:path w="21600" h="17626" fill="none" extrusionOk="0">
                <a:moveTo>
                  <a:pt x="1659" y="17625"/>
                </a:moveTo>
                <a:cubicBezTo>
                  <a:pt x="563" y="14995"/>
                  <a:pt x="0" y="12173"/>
                  <a:pt x="0" y="9324"/>
                </a:cubicBezTo>
                <a:cubicBezTo>
                  <a:pt x="-1" y="6096"/>
                  <a:pt x="723" y="2910"/>
                  <a:pt x="2116" y="0"/>
                </a:cubicBezTo>
              </a:path>
              <a:path w="21600" h="17626" stroke="0" extrusionOk="0">
                <a:moveTo>
                  <a:pt x="1659" y="17625"/>
                </a:moveTo>
                <a:cubicBezTo>
                  <a:pt x="563" y="14995"/>
                  <a:pt x="0" y="12173"/>
                  <a:pt x="0" y="9324"/>
                </a:cubicBezTo>
                <a:cubicBezTo>
                  <a:pt x="-1" y="6096"/>
                  <a:pt x="723" y="2910"/>
                  <a:pt x="2116" y="0"/>
                </a:cubicBezTo>
                <a:lnTo>
                  <a:pt x="21600" y="9324"/>
                </a:lnTo>
                <a:close/>
              </a:path>
            </a:pathLst>
          </a:custGeom>
          <a:noFill/>
          <a:ln w="25400" cap="rnd">
            <a:solidFill>
              <a:srgbClr val="FFCC00"/>
            </a:solidFill>
            <a:round/>
            <a:headEnd type="none" w="sm" len="sm"/>
            <a:tailEnd type="none" w="sm" len="sm"/>
          </a:ln>
          <a:effectLst/>
        </p:spPr>
        <p:txBody>
          <a:bodyPr/>
          <a:lstStyle/>
          <a:p>
            <a:endParaRPr lang="en-US"/>
          </a:p>
        </p:txBody>
      </p:sp>
      <p:sp>
        <p:nvSpPr>
          <p:cNvPr id="1422364" name="Arc 28"/>
          <p:cNvSpPr>
            <a:spLocks/>
          </p:cNvSpPr>
          <p:nvPr/>
        </p:nvSpPr>
        <p:spPr bwMode="auto">
          <a:xfrm>
            <a:off x="2276475" y="2257425"/>
            <a:ext cx="1935163" cy="860425"/>
          </a:xfrm>
          <a:custGeom>
            <a:avLst/>
            <a:gdLst>
              <a:gd name="G0" fmla="+- 14743 0 0"/>
              <a:gd name="G1" fmla="+- 21260 0 0"/>
              <a:gd name="G2" fmla="+- 21600 0 0"/>
              <a:gd name="T0" fmla="*/ 0 w 14743"/>
              <a:gd name="T1" fmla="*/ 5474 h 21260"/>
              <a:gd name="T2" fmla="*/ 10926 w 14743"/>
              <a:gd name="T3" fmla="*/ 0 h 21260"/>
              <a:gd name="T4" fmla="*/ 14743 w 14743"/>
              <a:gd name="T5" fmla="*/ 21260 h 21260"/>
            </a:gdLst>
            <a:ahLst/>
            <a:cxnLst>
              <a:cxn ang="0">
                <a:pos x="T0" y="T1"/>
              </a:cxn>
              <a:cxn ang="0">
                <a:pos x="T2" y="T3"/>
              </a:cxn>
              <a:cxn ang="0">
                <a:pos x="T4" y="T5"/>
              </a:cxn>
            </a:cxnLst>
            <a:rect l="0" t="0" r="r" b="b"/>
            <a:pathLst>
              <a:path w="14743" h="21260" fill="none" extrusionOk="0">
                <a:moveTo>
                  <a:pt x="-1" y="5473"/>
                </a:moveTo>
                <a:cubicBezTo>
                  <a:pt x="3039" y="2635"/>
                  <a:pt x="6832" y="734"/>
                  <a:pt x="10925" y="-1"/>
                </a:cubicBezTo>
              </a:path>
              <a:path w="14743" h="21260" stroke="0" extrusionOk="0">
                <a:moveTo>
                  <a:pt x="-1" y="5473"/>
                </a:moveTo>
                <a:cubicBezTo>
                  <a:pt x="3039" y="2635"/>
                  <a:pt x="6832" y="734"/>
                  <a:pt x="10925" y="-1"/>
                </a:cubicBezTo>
                <a:lnTo>
                  <a:pt x="14743" y="21260"/>
                </a:lnTo>
                <a:close/>
              </a:path>
            </a:pathLst>
          </a:custGeom>
          <a:noFill/>
          <a:ln w="25400" cap="rnd">
            <a:solidFill>
              <a:srgbClr val="0066FF"/>
            </a:solidFill>
            <a:round/>
            <a:headEnd type="none" w="sm" len="sm"/>
            <a:tailEnd type="stealth" w="med" len="med"/>
          </a:ln>
          <a:effectLst/>
        </p:spPr>
        <p:txBody>
          <a:bodyPr/>
          <a:lstStyle/>
          <a:p>
            <a:endParaRPr lang="en-US"/>
          </a:p>
        </p:txBody>
      </p:sp>
      <p:sp>
        <p:nvSpPr>
          <p:cNvPr id="1422365" name="Arc 29"/>
          <p:cNvSpPr>
            <a:spLocks/>
          </p:cNvSpPr>
          <p:nvPr/>
        </p:nvSpPr>
        <p:spPr bwMode="auto">
          <a:xfrm>
            <a:off x="4198938" y="2262188"/>
            <a:ext cx="1925637" cy="854075"/>
          </a:xfrm>
          <a:custGeom>
            <a:avLst/>
            <a:gdLst>
              <a:gd name="G0" fmla="+- 0 0 0"/>
              <a:gd name="G1" fmla="+- 21252 0 0"/>
              <a:gd name="G2" fmla="+- 21600 0 0"/>
              <a:gd name="T0" fmla="*/ 3860 w 14651"/>
              <a:gd name="T1" fmla="*/ 0 h 21252"/>
              <a:gd name="T2" fmla="*/ 14651 w 14651"/>
              <a:gd name="T3" fmla="*/ 5381 h 21252"/>
              <a:gd name="T4" fmla="*/ 0 w 14651"/>
              <a:gd name="T5" fmla="*/ 21252 h 21252"/>
            </a:gdLst>
            <a:ahLst/>
            <a:cxnLst>
              <a:cxn ang="0">
                <a:pos x="T0" y="T1"/>
              </a:cxn>
              <a:cxn ang="0">
                <a:pos x="T2" y="T3"/>
              </a:cxn>
              <a:cxn ang="0">
                <a:pos x="T4" y="T5"/>
              </a:cxn>
            </a:cxnLst>
            <a:rect l="0" t="0" r="r" b="b"/>
            <a:pathLst>
              <a:path w="14651" h="21252" fill="none" extrusionOk="0">
                <a:moveTo>
                  <a:pt x="3860" y="-1"/>
                </a:moveTo>
                <a:cubicBezTo>
                  <a:pt x="7895" y="732"/>
                  <a:pt x="11637" y="2598"/>
                  <a:pt x="14651" y="5380"/>
                </a:cubicBezTo>
              </a:path>
              <a:path w="14651" h="21252" stroke="0" extrusionOk="0">
                <a:moveTo>
                  <a:pt x="3860" y="-1"/>
                </a:moveTo>
                <a:cubicBezTo>
                  <a:pt x="7895" y="732"/>
                  <a:pt x="11637" y="2598"/>
                  <a:pt x="14651" y="5380"/>
                </a:cubicBezTo>
                <a:lnTo>
                  <a:pt x="0" y="21252"/>
                </a:lnTo>
                <a:close/>
              </a:path>
            </a:pathLst>
          </a:custGeom>
          <a:noFill/>
          <a:ln w="25400" cap="rnd">
            <a:solidFill>
              <a:srgbClr val="FFCC00"/>
            </a:solidFill>
            <a:round/>
            <a:headEnd type="stealth" w="med" len="med"/>
            <a:tailEnd type="none" w="sm" len="sm"/>
          </a:ln>
          <a:effectLst/>
        </p:spPr>
        <p:txBody>
          <a:bodyPr/>
          <a:lstStyle/>
          <a:p>
            <a:endParaRPr lang="en-US"/>
          </a:p>
        </p:txBody>
      </p:sp>
      <p:sp>
        <p:nvSpPr>
          <p:cNvPr id="1422366" name="Arc 30"/>
          <p:cNvSpPr>
            <a:spLocks/>
          </p:cNvSpPr>
          <p:nvPr/>
        </p:nvSpPr>
        <p:spPr bwMode="auto">
          <a:xfrm>
            <a:off x="4198938" y="2727325"/>
            <a:ext cx="2838450" cy="715963"/>
          </a:xfrm>
          <a:custGeom>
            <a:avLst/>
            <a:gdLst>
              <a:gd name="G0" fmla="+- 0 0 0"/>
              <a:gd name="G1" fmla="+- 9565 0 0"/>
              <a:gd name="G2" fmla="+- 21600 0 0"/>
              <a:gd name="T0" fmla="*/ 19367 w 21600"/>
              <a:gd name="T1" fmla="*/ 0 h 17978"/>
              <a:gd name="T2" fmla="*/ 19894 w 21600"/>
              <a:gd name="T3" fmla="*/ 17978 h 17978"/>
              <a:gd name="T4" fmla="*/ 0 w 21600"/>
              <a:gd name="T5" fmla="*/ 9565 h 17978"/>
            </a:gdLst>
            <a:ahLst/>
            <a:cxnLst>
              <a:cxn ang="0">
                <a:pos x="T0" y="T1"/>
              </a:cxn>
              <a:cxn ang="0">
                <a:pos x="T2" y="T3"/>
              </a:cxn>
              <a:cxn ang="0">
                <a:pos x="T4" y="T5"/>
              </a:cxn>
            </a:cxnLst>
            <a:rect l="0" t="0" r="r" b="b"/>
            <a:pathLst>
              <a:path w="21600" h="17978" fill="none" extrusionOk="0">
                <a:moveTo>
                  <a:pt x="19366" y="0"/>
                </a:moveTo>
                <a:cubicBezTo>
                  <a:pt x="20835" y="2974"/>
                  <a:pt x="21600" y="6247"/>
                  <a:pt x="21600" y="9565"/>
                </a:cubicBezTo>
                <a:cubicBezTo>
                  <a:pt x="21600" y="12455"/>
                  <a:pt x="21019" y="15316"/>
                  <a:pt x="19894" y="17978"/>
                </a:cubicBezTo>
              </a:path>
              <a:path w="21600" h="17978" stroke="0" extrusionOk="0">
                <a:moveTo>
                  <a:pt x="19366" y="0"/>
                </a:moveTo>
                <a:cubicBezTo>
                  <a:pt x="20835" y="2974"/>
                  <a:pt x="21600" y="6247"/>
                  <a:pt x="21600" y="9565"/>
                </a:cubicBezTo>
                <a:cubicBezTo>
                  <a:pt x="21600" y="12455"/>
                  <a:pt x="21019" y="15316"/>
                  <a:pt x="19894" y="17978"/>
                </a:cubicBezTo>
                <a:lnTo>
                  <a:pt x="0" y="9565"/>
                </a:lnTo>
                <a:close/>
              </a:path>
            </a:pathLst>
          </a:custGeom>
          <a:noFill/>
          <a:ln w="25400" cap="rnd">
            <a:solidFill>
              <a:srgbClr val="0066FF"/>
            </a:solidFill>
            <a:round/>
            <a:headEnd type="none" w="sm" len="sm"/>
            <a:tailEnd type="none" w="sm" len="sm"/>
          </a:ln>
          <a:effectLst/>
        </p:spPr>
        <p:txBody>
          <a:bodyPr/>
          <a:lstStyle/>
          <a:p>
            <a:endParaRPr lang="en-US"/>
          </a:p>
        </p:txBody>
      </p:sp>
      <p:sp>
        <p:nvSpPr>
          <p:cNvPr id="1422367" name="Freeform 31"/>
          <p:cNvSpPr>
            <a:spLocks/>
          </p:cNvSpPr>
          <p:nvPr/>
        </p:nvSpPr>
        <p:spPr bwMode="auto">
          <a:xfrm>
            <a:off x="3700463" y="3794125"/>
            <a:ext cx="1017587" cy="158750"/>
          </a:xfrm>
          <a:custGeom>
            <a:avLst/>
            <a:gdLst/>
            <a:ahLst/>
            <a:cxnLst>
              <a:cxn ang="0">
                <a:pos x="0" y="0"/>
              </a:cxn>
              <a:cxn ang="0">
                <a:pos x="172" y="18"/>
              </a:cxn>
              <a:cxn ang="0">
                <a:pos x="220" y="57"/>
              </a:cxn>
              <a:cxn ang="0">
                <a:pos x="407" y="57"/>
              </a:cxn>
              <a:cxn ang="0">
                <a:pos x="446" y="95"/>
              </a:cxn>
              <a:cxn ang="0">
                <a:pos x="640" y="99"/>
              </a:cxn>
            </a:cxnLst>
            <a:rect l="0" t="0" r="r" b="b"/>
            <a:pathLst>
              <a:path w="641" h="100">
                <a:moveTo>
                  <a:pt x="0" y="0"/>
                </a:moveTo>
                <a:lnTo>
                  <a:pt x="172" y="18"/>
                </a:lnTo>
                <a:lnTo>
                  <a:pt x="220" y="57"/>
                </a:lnTo>
                <a:lnTo>
                  <a:pt x="407" y="57"/>
                </a:lnTo>
                <a:lnTo>
                  <a:pt x="446" y="95"/>
                </a:lnTo>
                <a:lnTo>
                  <a:pt x="640" y="99"/>
                </a:lnTo>
              </a:path>
            </a:pathLst>
          </a:custGeom>
          <a:noFill/>
          <a:ln w="25400" cap="rnd" cmpd="sng">
            <a:solidFill>
              <a:srgbClr val="FFCC00"/>
            </a:solidFill>
            <a:prstDash val="solid"/>
            <a:round/>
            <a:headEnd type="none" w="sm" len="sm"/>
            <a:tailEnd type="none" w="sm" len="sm"/>
          </a:ln>
          <a:effectLst/>
        </p:spPr>
        <p:txBody>
          <a:bodyPr/>
          <a:lstStyle/>
          <a:p>
            <a:endParaRPr lang="en-US"/>
          </a:p>
        </p:txBody>
      </p:sp>
      <p:sp>
        <p:nvSpPr>
          <p:cNvPr id="1422368" name="Freeform 32"/>
          <p:cNvSpPr>
            <a:spLocks/>
          </p:cNvSpPr>
          <p:nvPr/>
        </p:nvSpPr>
        <p:spPr bwMode="auto">
          <a:xfrm>
            <a:off x="3694113" y="3798888"/>
            <a:ext cx="1000125" cy="155575"/>
          </a:xfrm>
          <a:custGeom>
            <a:avLst/>
            <a:gdLst/>
            <a:ahLst/>
            <a:cxnLst>
              <a:cxn ang="0">
                <a:pos x="0" y="97"/>
              </a:cxn>
              <a:cxn ang="0">
                <a:pos x="177" y="96"/>
              </a:cxn>
              <a:cxn ang="0">
                <a:pos x="225" y="51"/>
              </a:cxn>
              <a:cxn ang="0">
                <a:pos x="407" y="51"/>
              </a:cxn>
              <a:cxn ang="0">
                <a:pos x="448" y="15"/>
              </a:cxn>
              <a:cxn ang="0">
                <a:pos x="629" y="0"/>
              </a:cxn>
            </a:cxnLst>
            <a:rect l="0" t="0" r="r" b="b"/>
            <a:pathLst>
              <a:path w="630" h="98">
                <a:moveTo>
                  <a:pt x="0" y="97"/>
                </a:moveTo>
                <a:lnTo>
                  <a:pt x="177" y="96"/>
                </a:lnTo>
                <a:lnTo>
                  <a:pt x="225" y="51"/>
                </a:lnTo>
                <a:lnTo>
                  <a:pt x="407" y="51"/>
                </a:lnTo>
                <a:lnTo>
                  <a:pt x="448" y="15"/>
                </a:lnTo>
                <a:lnTo>
                  <a:pt x="629" y="0"/>
                </a:lnTo>
              </a:path>
            </a:pathLst>
          </a:custGeom>
          <a:noFill/>
          <a:ln w="25400" cap="rnd" cmpd="sng">
            <a:solidFill>
              <a:srgbClr val="0066FF"/>
            </a:solidFill>
            <a:prstDash val="solid"/>
            <a:round/>
            <a:headEnd type="none" w="sm" len="sm"/>
            <a:tailEnd type="none" w="sm" len="sm"/>
          </a:ln>
          <a:effectLst/>
        </p:spPr>
        <p:txBody>
          <a:bodyPr/>
          <a:lstStyle/>
          <a:p>
            <a:endParaRPr lang="en-US"/>
          </a:p>
        </p:txBody>
      </p:sp>
      <p:sp>
        <p:nvSpPr>
          <p:cNvPr id="1422369" name="Rectangle 33"/>
          <p:cNvSpPr>
            <a:spLocks noChangeArrowheads="1"/>
          </p:cNvSpPr>
          <p:nvPr/>
        </p:nvSpPr>
        <p:spPr bwMode="auto">
          <a:xfrm>
            <a:off x="4129088" y="3843338"/>
            <a:ext cx="142875" cy="85725"/>
          </a:xfrm>
          <a:prstGeom prst="rect">
            <a:avLst/>
          </a:prstGeom>
          <a:solidFill>
            <a:schemeClr val="accent1"/>
          </a:solidFill>
          <a:ln w="12700">
            <a:solidFill>
              <a:srgbClr val="000000"/>
            </a:solidFill>
            <a:miter lim="800000"/>
            <a:headEnd/>
            <a:tailEnd/>
          </a:ln>
          <a:effectLst/>
        </p:spPr>
        <p:txBody>
          <a:bodyPr wrap="none" anchor="ctr"/>
          <a:lstStyle/>
          <a:p>
            <a:endParaRPr lang="en-US"/>
          </a:p>
        </p:txBody>
      </p:sp>
      <p:sp>
        <p:nvSpPr>
          <p:cNvPr id="1422370" name="Arc 34"/>
          <p:cNvSpPr>
            <a:spLocks/>
          </p:cNvSpPr>
          <p:nvPr/>
        </p:nvSpPr>
        <p:spPr bwMode="auto">
          <a:xfrm>
            <a:off x="3182938" y="3932238"/>
            <a:ext cx="1019175" cy="492125"/>
          </a:xfrm>
          <a:custGeom>
            <a:avLst/>
            <a:gdLst>
              <a:gd name="G0" fmla="+- 0 0 0"/>
              <a:gd name="G1" fmla="+- 21187 0 0"/>
              <a:gd name="G2" fmla="+- 21600 0 0"/>
              <a:gd name="T0" fmla="*/ 4205 w 21600"/>
              <a:gd name="T1" fmla="*/ 0 h 21187"/>
              <a:gd name="T2" fmla="*/ 21600 w 21600"/>
              <a:gd name="T3" fmla="*/ 21187 h 21187"/>
              <a:gd name="T4" fmla="*/ 0 w 21600"/>
              <a:gd name="T5" fmla="*/ 21187 h 21187"/>
            </a:gdLst>
            <a:ahLst/>
            <a:cxnLst>
              <a:cxn ang="0">
                <a:pos x="T0" y="T1"/>
              </a:cxn>
              <a:cxn ang="0">
                <a:pos x="T2" y="T3"/>
              </a:cxn>
              <a:cxn ang="0">
                <a:pos x="T4" y="T5"/>
              </a:cxn>
            </a:cxnLst>
            <a:rect l="0" t="0" r="r" b="b"/>
            <a:pathLst>
              <a:path w="21600" h="21187" fill="none" extrusionOk="0">
                <a:moveTo>
                  <a:pt x="4204" y="0"/>
                </a:moveTo>
                <a:cubicBezTo>
                  <a:pt x="14315" y="2006"/>
                  <a:pt x="21600" y="10878"/>
                  <a:pt x="21600" y="21187"/>
                </a:cubicBezTo>
              </a:path>
              <a:path w="21600" h="21187" stroke="0" extrusionOk="0">
                <a:moveTo>
                  <a:pt x="4204" y="0"/>
                </a:moveTo>
                <a:cubicBezTo>
                  <a:pt x="14315" y="2006"/>
                  <a:pt x="21600" y="10878"/>
                  <a:pt x="21600" y="21187"/>
                </a:cubicBezTo>
                <a:lnTo>
                  <a:pt x="0" y="21187"/>
                </a:lnTo>
                <a:close/>
              </a:path>
            </a:pathLst>
          </a:custGeom>
          <a:noFill/>
          <a:ln w="25400" cap="rnd">
            <a:solidFill>
              <a:srgbClr val="0066FF"/>
            </a:solidFill>
            <a:round/>
            <a:headEnd type="none" w="sm" len="sm"/>
            <a:tailEnd type="none" w="sm" len="sm"/>
          </a:ln>
          <a:effectLst/>
        </p:spPr>
        <p:txBody>
          <a:bodyPr/>
          <a:lstStyle/>
          <a:p>
            <a:endParaRPr lang="en-US"/>
          </a:p>
        </p:txBody>
      </p:sp>
      <p:sp>
        <p:nvSpPr>
          <p:cNvPr id="1422371" name="Arc 35"/>
          <p:cNvSpPr>
            <a:spLocks/>
          </p:cNvSpPr>
          <p:nvPr/>
        </p:nvSpPr>
        <p:spPr bwMode="auto">
          <a:xfrm>
            <a:off x="4208463" y="3932238"/>
            <a:ext cx="1019175" cy="492125"/>
          </a:xfrm>
          <a:custGeom>
            <a:avLst/>
            <a:gdLst>
              <a:gd name="G0" fmla="+- 21600 0 0"/>
              <a:gd name="G1" fmla="+- 21180 0 0"/>
              <a:gd name="G2" fmla="+- 21600 0 0"/>
              <a:gd name="T0" fmla="*/ 0 w 21600"/>
              <a:gd name="T1" fmla="*/ 21112 h 21180"/>
              <a:gd name="T2" fmla="*/ 17363 w 21600"/>
              <a:gd name="T3" fmla="*/ 0 h 21180"/>
              <a:gd name="T4" fmla="*/ 21600 w 21600"/>
              <a:gd name="T5" fmla="*/ 21180 h 21180"/>
            </a:gdLst>
            <a:ahLst/>
            <a:cxnLst>
              <a:cxn ang="0">
                <a:pos x="T0" y="T1"/>
              </a:cxn>
              <a:cxn ang="0">
                <a:pos x="T2" y="T3"/>
              </a:cxn>
              <a:cxn ang="0">
                <a:pos x="T4" y="T5"/>
              </a:cxn>
            </a:cxnLst>
            <a:rect l="0" t="0" r="r" b="b"/>
            <a:pathLst>
              <a:path w="21600" h="21180" fill="none" extrusionOk="0">
                <a:moveTo>
                  <a:pt x="0" y="21112"/>
                </a:moveTo>
                <a:cubicBezTo>
                  <a:pt x="32" y="10841"/>
                  <a:pt x="7292" y="2014"/>
                  <a:pt x="17362" y="-1"/>
                </a:cubicBezTo>
              </a:path>
              <a:path w="21600" h="21180" stroke="0" extrusionOk="0">
                <a:moveTo>
                  <a:pt x="0" y="21112"/>
                </a:moveTo>
                <a:cubicBezTo>
                  <a:pt x="32" y="10841"/>
                  <a:pt x="7292" y="2014"/>
                  <a:pt x="17362" y="-1"/>
                </a:cubicBezTo>
                <a:lnTo>
                  <a:pt x="21600" y="21180"/>
                </a:lnTo>
                <a:close/>
              </a:path>
            </a:pathLst>
          </a:custGeom>
          <a:noFill/>
          <a:ln w="25400" cap="rnd">
            <a:solidFill>
              <a:srgbClr val="FFCC00"/>
            </a:solidFill>
            <a:round/>
            <a:headEnd type="none" w="sm" len="sm"/>
            <a:tailEnd type="none" w="sm" len="sm"/>
          </a:ln>
          <a:effectLst/>
        </p:spPr>
        <p:txBody>
          <a:bodyPr/>
          <a:lstStyle/>
          <a:p>
            <a:endParaRPr lang="en-US"/>
          </a:p>
        </p:txBody>
      </p:sp>
      <p:sp>
        <p:nvSpPr>
          <p:cNvPr id="1422372" name="Freeform 36"/>
          <p:cNvSpPr>
            <a:spLocks/>
          </p:cNvSpPr>
          <p:nvPr/>
        </p:nvSpPr>
        <p:spPr bwMode="auto">
          <a:xfrm>
            <a:off x="3695700" y="2254250"/>
            <a:ext cx="1011238" cy="128588"/>
          </a:xfrm>
          <a:custGeom>
            <a:avLst/>
            <a:gdLst/>
            <a:ahLst/>
            <a:cxnLst>
              <a:cxn ang="0">
                <a:pos x="0" y="0"/>
              </a:cxn>
              <a:cxn ang="0">
                <a:pos x="172" y="2"/>
              </a:cxn>
              <a:cxn ang="0">
                <a:pos x="222" y="32"/>
              </a:cxn>
              <a:cxn ang="0">
                <a:pos x="400" y="30"/>
              </a:cxn>
              <a:cxn ang="0">
                <a:pos x="446" y="68"/>
              </a:cxn>
              <a:cxn ang="0">
                <a:pos x="636" y="80"/>
              </a:cxn>
            </a:cxnLst>
            <a:rect l="0" t="0" r="r" b="b"/>
            <a:pathLst>
              <a:path w="637" h="81">
                <a:moveTo>
                  <a:pt x="0" y="0"/>
                </a:moveTo>
                <a:lnTo>
                  <a:pt x="172" y="2"/>
                </a:lnTo>
                <a:lnTo>
                  <a:pt x="222" y="32"/>
                </a:lnTo>
                <a:lnTo>
                  <a:pt x="400" y="30"/>
                </a:lnTo>
                <a:lnTo>
                  <a:pt x="446" y="68"/>
                </a:lnTo>
                <a:lnTo>
                  <a:pt x="636" y="80"/>
                </a:lnTo>
              </a:path>
            </a:pathLst>
          </a:custGeom>
          <a:noFill/>
          <a:ln w="25400" cap="rnd" cmpd="sng">
            <a:solidFill>
              <a:srgbClr val="0066FF"/>
            </a:solidFill>
            <a:prstDash val="solid"/>
            <a:round/>
            <a:headEnd type="none" w="sm" len="sm"/>
            <a:tailEnd type="none" w="sm" len="sm"/>
          </a:ln>
          <a:effectLst/>
        </p:spPr>
        <p:txBody>
          <a:bodyPr/>
          <a:lstStyle/>
          <a:p>
            <a:endParaRPr lang="en-US"/>
          </a:p>
        </p:txBody>
      </p:sp>
      <p:sp>
        <p:nvSpPr>
          <p:cNvPr id="1422373" name="Freeform 37"/>
          <p:cNvSpPr>
            <a:spLocks/>
          </p:cNvSpPr>
          <p:nvPr/>
        </p:nvSpPr>
        <p:spPr bwMode="auto">
          <a:xfrm>
            <a:off x="3694113" y="2251075"/>
            <a:ext cx="1012825" cy="128588"/>
          </a:xfrm>
          <a:custGeom>
            <a:avLst/>
            <a:gdLst/>
            <a:ahLst/>
            <a:cxnLst>
              <a:cxn ang="0">
                <a:pos x="0" y="80"/>
              </a:cxn>
              <a:cxn ang="0">
                <a:pos x="178" y="74"/>
              </a:cxn>
              <a:cxn ang="0">
                <a:pos x="222" y="32"/>
              </a:cxn>
              <a:cxn ang="0">
                <a:pos x="397" y="32"/>
              </a:cxn>
              <a:cxn ang="0">
                <a:pos x="451" y="0"/>
              </a:cxn>
              <a:cxn ang="0">
                <a:pos x="637" y="4"/>
              </a:cxn>
            </a:cxnLst>
            <a:rect l="0" t="0" r="r" b="b"/>
            <a:pathLst>
              <a:path w="638" h="81">
                <a:moveTo>
                  <a:pt x="0" y="80"/>
                </a:moveTo>
                <a:lnTo>
                  <a:pt x="178" y="74"/>
                </a:lnTo>
                <a:lnTo>
                  <a:pt x="222" y="32"/>
                </a:lnTo>
                <a:lnTo>
                  <a:pt x="397" y="32"/>
                </a:lnTo>
                <a:lnTo>
                  <a:pt x="451" y="0"/>
                </a:lnTo>
                <a:lnTo>
                  <a:pt x="637" y="4"/>
                </a:lnTo>
              </a:path>
            </a:pathLst>
          </a:custGeom>
          <a:noFill/>
          <a:ln w="25400" cap="rnd" cmpd="sng">
            <a:solidFill>
              <a:srgbClr val="FFCC00"/>
            </a:solidFill>
            <a:prstDash val="solid"/>
            <a:round/>
            <a:headEnd type="none" w="sm" len="sm"/>
            <a:tailEnd type="none" w="sm" len="sm"/>
          </a:ln>
          <a:effectLst/>
        </p:spPr>
        <p:txBody>
          <a:bodyPr/>
          <a:lstStyle/>
          <a:p>
            <a:endParaRPr lang="en-US"/>
          </a:p>
        </p:txBody>
      </p:sp>
      <p:sp>
        <p:nvSpPr>
          <p:cNvPr id="1422374" name="Freeform 38"/>
          <p:cNvSpPr>
            <a:spLocks/>
          </p:cNvSpPr>
          <p:nvPr/>
        </p:nvSpPr>
        <p:spPr bwMode="auto">
          <a:xfrm>
            <a:off x="1593850" y="3444875"/>
            <a:ext cx="749300" cy="153988"/>
          </a:xfrm>
          <a:custGeom>
            <a:avLst/>
            <a:gdLst/>
            <a:ahLst/>
            <a:cxnLst>
              <a:cxn ang="0">
                <a:pos x="0" y="0"/>
              </a:cxn>
              <a:cxn ang="0">
                <a:pos x="106" y="54"/>
              </a:cxn>
              <a:cxn ang="0">
                <a:pos x="152" y="44"/>
              </a:cxn>
              <a:cxn ang="0">
                <a:pos x="271" y="90"/>
              </a:cxn>
              <a:cxn ang="0">
                <a:pos x="345" y="68"/>
              </a:cxn>
              <a:cxn ang="0">
                <a:pos x="471" y="96"/>
              </a:cxn>
            </a:cxnLst>
            <a:rect l="0" t="0" r="r" b="b"/>
            <a:pathLst>
              <a:path w="472" h="97">
                <a:moveTo>
                  <a:pt x="0" y="0"/>
                </a:moveTo>
                <a:lnTo>
                  <a:pt x="106" y="54"/>
                </a:lnTo>
                <a:lnTo>
                  <a:pt x="152" y="44"/>
                </a:lnTo>
                <a:lnTo>
                  <a:pt x="271" y="90"/>
                </a:lnTo>
                <a:lnTo>
                  <a:pt x="345" y="68"/>
                </a:lnTo>
                <a:lnTo>
                  <a:pt x="471" y="96"/>
                </a:lnTo>
              </a:path>
            </a:pathLst>
          </a:custGeom>
          <a:noFill/>
          <a:ln w="25400" cap="rnd" cmpd="sng">
            <a:solidFill>
              <a:srgbClr val="FFCC00"/>
            </a:solidFill>
            <a:prstDash val="solid"/>
            <a:round/>
            <a:headEnd type="none" w="sm" len="sm"/>
            <a:tailEnd type="none" w="sm" len="sm"/>
          </a:ln>
          <a:effectLst/>
        </p:spPr>
        <p:txBody>
          <a:bodyPr/>
          <a:lstStyle/>
          <a:p>
            <a:endParaRPr lang="en-US"/>
          </a:p>
        </p:txBody>
      </p:sp>
      <p:sp>
        <p:nvSpPr>
          <p:cNvPr id="1422375" name="Freeform 39"/>
          <p:cNvSpPr>
            <a:spLocks/>
          </p:cNvSpPr>
          <p:nvPr/>
        </p:nvSpPr>
        <p:spPr bwMode="auto">
          <a:xfrm>
            <a:off x="1719263" y="3336925"/>
            <a:ext cx="523875" cy="395288"/>
          </a:xfrm>
          <a:custGeom>
            <a:avLst/>
            <a:gdLst/>
            <a:ahLst/>
            <a:cxnLst>
              <a:cxn ang="0">
                <a:pos x="0" y="0"/>
              </a:cxn>
              <a:cxn ang="0">
                <a:pos x="68" y="46"/>
              </a:cxn>
              <a:cxn ang="0">
                <a:pos x="78" y="110"/>
              </a:cxn>
              <a:cxn ang="0">
                <a:pos x="191" y="156"/>
              </a:cxn>
              <a:cxn ang="0">
                <a:pos x="195" y="202"/>
              </a:cxn>
              <a:cxn ang="0">
                <a:pos x="329" y="248"/>
              </a:cxn>
            </a:cxnLst>
            <a:rect l="0" t="0" r="r" b="b"/>
            <a:pathLst>
              <a:path w="330" h="249">
                <a:moveTo>
                  <a:pt x="0" y="0"/>
                </a:moveTo>
                <a:lnTo>
                  <a:pt x="68" y="46"/>
                </a:lnTo>
                <a:lnTo>
                  <a:pt x="78" y="110"/>
                </a:lnTo>
                <a:lnTo>
                  <a:pt x="191" y="156"/>
                </a:lnTo>
                <a:lnTo>
                  <a:pt x="195" y="202"/>
                </a:lnTo>
                <a:lnTo>
                  <a:pt x="329" y="248"/>
                </a:lnTo>
              </a:path>
            </a:pathLst>
          </a:custGeom>
          <a:noFill/>
          <a:ln w="25400" cap="rnd" cmpd="sng">
            <a:solidFill>
              <a:srgbClr val="3333FF"/>
            </a:solidFill>
            <a:prstDash val="solid"/>
            <a:round/>
            <a:headEnd type="none" w="sm" len="sm"/>
            <a:tailEnd type="none" w="sm" len="sm"/>
          </a:ln>
          <a:effectLst/>
        </p:spPr>
        <p:txBody>
          <a:bodyPr/>
          <a:lstStyle/>
          <a:p>
            <a:endParaRPr lang="en-US"/>
          </a:p>
        </p:txBody>
      </p:sp>
      <p:sp>
        <p:nvSpPr>
          <p:cNvPr id="1422376" name="Rectangle 40"/>
          <p:cNvSpPr>
            <a:spLocks noChangeArrowheads="1"/>
          </p:cNvSpPr>
          <p:nvPr/>
        </p:nvSpPr>
        <p:spPr bwMode="auto">
          <a:xfrm rot="1500000">
            <a:off x="1863725" y="3495675"/>
            <a:ext cx="144463" cy="85725"/>
          </a:xfrm>
          <a:prstGeom prst="rect">
            <a:avLst/>
          </a:prstGeom>
          <a:solidFill>
            <a:schemeClr val="accent1"/>
          </a:solidFill>
          <a:ln w="12700">
            <a:solidFill>
              <a:srgbClr val="000000"/>
            </a:solidFill>
            <a:miter lim="800000"/>
            <a:headEnd/>
            <a:tailEnd/>
          </a:ln>
          <a:effectLst/>
        </p:spPr>
        <p:txBody>
          <a:bodyPr wrap="none" anchor="ctr"/>
          <a:lstStyle/>
          <a:p>
            <a:endParaRPr lang="en-US"/>
          </a:p>
        </p:txBody>
      </p:sp>
      <p:sp>
        <p:nvSpPr>
          <p:cNvPr id="1422377" name="Freeform 41"/>
          <p:cNvSpPr>
            <a:spLocks/>
          </p:cNvSpPr>
          <p:nvPr/>
        </p:nvSpPr>
        <p:spPr bwMode="auto">
          <a:xfrm>
            <a:off x="1643063" y="2571750"/>
            <a:ext cx="725487" cy="176213"/>
          </a:xfrm>
          <a:custGeom>
            <a:avLst/>
            <a:gdLst/>
            <a:ahLst/>
            <a:cxnLst>
              <a:cxn ang="0">
                <a:pos x="0" y="110"/>
              </a:cxn>
              <a:cxn ang="0">
                <a:pos x="80" y="70"/>
              </a:cxn>
              <a:cxn ang="0">
                <a:pos x="136" y="68"/>
              </a:cxn>
              <a:cxn ang="0">
                <a:pos x="296" y="2"/>
              </a:cxn>
              <a:cxn ang="0">
                <a:pos x="348" y="22"/>
              </a:cxn>
              <a:cxn ang="0">
                <a:pos x="456" y="0"/>
              </a:cxn>
            </a:cxnLst>
            <a:rect l="0" t="0" r="r" b="b"/>
            <a:pathLst>
              <a:path w="457" h="111">
                <a:moveTo>
                  <a:pt x="0" y="110"/>
                </a:moveTo>
                <a:lnTo>
                  <a:pt x="80" y="70"/>
                </a:lnTo>
                <a:lnTo>
                  <a:pt x="136" y="68"/>
                </a:lnTo>
                <a:lnTo>
                  <a:pt x="296" y="2"/>
                </a:lnTo>
                <a:lnTo>
                  <a:pt x="348" y="22"/>
                </a:lnTo>
                <a:lnTo>
                  <a:pt x="456" y="0"/>
                </a:lnTo>
              </a:path>
            </a:pathLst>
          </a:custGeom>
          <a:noFill/>
          <a:ln w="25400" cap="rnd" cmpd="sng">
            <a:solidFill>
              <a:srgbClr val="FFCC00"/>
            </a:solidFill>
            <a:prstDash val="solid"/>
            <a:round/>
            <a:headEnd type="none" w="sm" len="sm"/>
            <a:tailEnd type="none" w="sm" len="sm"/>
          </a:ln>
          <a:effectLst/>
        </p:spPr>
        <p:txBody>
          <a:bodyPr/>
          <a:lstStyle/>
          <a:p>
            <a:endParaRPr lang="en-US"/>
          </a:p>
        </p:txBody>
      </p:sp>
      <p:sp>
        <p:nvSpPr>
          <p:cNvPr id="1422378" name="Freeform 42"/>
          <p:cNvSpPr>
            <a:spLocks/>
          </p:cNvSpPr>
          <p:nvPr/>
        </p:nvSpPr>
        <p:spPr bwMode="auto">
          <a:xfrm>
            <a:off x="1763713" y="2473325"/>
            <a:ext cx="511175" cy="325438"/>
          </a:xfrm>
          <a:custGeom>
            <a:avLst/>
            <a:gdLst/>
            <a:ahLst/>
            <a:cxnLst>
              <a:cxn ang="0">
                <a:pos x="0" y="204"/>
              </a:cxn>
              <a:cxn ang="0">
                <a:pos x="58" y="164"/>
              </a:cxn>
              <a:cxn ang="0">
                <a:pos x="58" y="130"/>
              </a:cxn>
              <a:cxn ang="0">
                <a:pos x="217" y="66"/>
              </a:cxn>
              <a:cxn ang="0">
                <a:pos x="221" y="30"/>
              </a:cxn>
              <a:cxn ang="0">
                <a:pos x="321" y="0"/>
              </a:cxn>
            </a:cxnLst>
            <a:rect l="0" t="0" r="r" b="b"/>
            <a:pathLst>
              <a:path w="322" h="205">
                <a:moveTo>
                  <a:pt x="0" y="204"/>
                </a:moveTo>
                <a:lnTo>
                  <a:pt x="58" y="164"/>
                </a:lnTo>
                <a:lnTo>
                  <a:pt x="58" y="130"/>
                </a:lnTo>
                <a:lnTo>
                  <a:pt x="217" y="66"/>
                </a:lnTo>
                <a:lnTo>
                  <a:pt x="221" y="30"/>
                </a:lnTo>
                <a:lnTo>
                  <a:pt x="321" y="0"/>
                </a:lnTo>
              </a:path>
            </a:pathLst>
          </a:custGeom>
          <a:noFill/>
          <a:ln w="25400" cap="rnd" cmpd="sng">
            <a:solidFill>
              <a:srgbClr val="3333FF"/>
            </a:solidFill>
            <a:prstDash val="solid"/>
            <a:round/>
            <a:headEnd type="none" w="sm" len="sm"/>
            <a:tailEnd type="none" w="sm" len="sm"/>
          </a:ln>
          <a:effectLst/>
        </p:spPr>
        <p:txBody>
          <a:bodyPr/>
          <a:lstStyle/>
          <a:p>
            <a:endParaRPr lang="en-US"/>
          </a:p>
        </p:txBody>
      </p:sp>
      <p:sp>
        <p:nvSpPr>
          <p:cNvPr id="1422379" name="Rectangle 43"/>
          <p:cNvSpPr>
            <a:spLocks noChangeArrowheads="1"/>
          </p:cNvSpPr>
          <p:nvPr/>
        </p:nvSpPr>
        <p:spPr bwMode="auto">
          <a:xfrm rot="20280000">
            <a:off x="1925638" y="2578100"/>
            <a:ext cx="142875" cy="85725"/>
          </a:xfrm>
          <a:prstGeom prst="rect">
            <a:avLst/>
          </a:prstGeom>
          <a:solidFill>
            <a:schemeClr val="accent1"/>
          </a:solidFill>
          <a:ln w="12700">
            <a:solidFill>
              <a:srgbClr val="000000"/>
            </a:solidFill>
            <a:miter lim="800000"/>
            <a:headEnd/>
            <a:tailEnd/>
          </a:ln>
          <a:effectLst/>
        </p:spPr>
        <p:txBody>
          <a:bodyPr wrap="none" anchor="ctr"/>
          <a:lstStyle/>
          <a:p>
            <a:endParaRPr lang="en-US"/>
          </a:p>
        </p:txBody>
      </p:sp>
      <p:sp>
        <p:nvSpPr>
          <p:cNvPr id="1422380" name="Rectangle 44"/>
          <p:cNvSpPr>
            <a:spLocks noChangeArrowheads="1"/>
          </p:cNvSpPr>
          <p:nvPr/>
        </p:nvSpPr>
        <p:spPr bwMode="auto">
          <a:xfrm>
            <a:off x="4117975" y="2257425"/>
            <a:ext cx="144463" cy="85725"/>
          </a:xfrm>
          <a:prstGeom prst="rect">
            <a:avLst/>
          </a:prstGeom>
          <a:solidFill>
            <a:schemeClr val="accent1"/>
          </a:solidFill>
          <a:ln w="12700">
            <a:solidFill>
              <a:srgbClr val="000000"/>
            </a:solidFill>
            <a:miter lim="800000"/>
            <a:headEnd/>
            <a:tailEnd/>
          </a:ln>
          <a:effectLst/>
        </p:spPr>
        <p:txBody>
          <a:bodyPr wrap="none" anchor="ctr"/>
          <a:lstStyle/>
          <a:p>
            <a:endParaRPr lang="en-US"/>
          </a:p>
        </p:txBody>
      </p:sp>
      <p:sp>
        <p:nvSpPr>
          <p:cNvPr id="1422381" name="Freeform 45"/>
          <p:cNvSpPr>
            <a:spLocks/>
          </p:cNvSpPr>
          <p:nvPr/>
        </p:nvSpPr>
        <p:spPr bwMode="auto">
          <a:xfrm>
            <a:off x="6126163" y="2474913"/>
            <a:ext cx="503237" cy="314325"/>
          </a:xfrm>
          <a:custGeom>
            <a:avLst/>
            <a:gdLst/>
            <a:ahLst/>
            <a:cxnLst>
              <a:cxn ang="0">
                <a:pos x="0" y="0"/>
              </a:cxn>
              <a:cxn ang="0">
                <a:pos x="75" y="24"/>
              </a:cxn>
              <a:cxn ang="0">
                <a:pos x="87" y="57"/>
              </a:cxn>
              <a:cxn ang="0">
                <a:pos x="264" y="125"/>
              </a:cxn>
              <a:cxn ang="0">
                <a:pos x="262" y="164"/>
              </a:cxn>
              <a:cxn ang="0">
                <a:pos x="316" y="197"/>
              </a:cxn>
            </a:cxnLst>
            <a:rect l="0" t="0" r="r" b="b"/>
            <a:pathLst>
              <a:path w="317" h="198">
                <a:moveTo>
                  <a:pt x="0" y="0"/>
                </a:moveTo>
                <a:lnTo>
                  <a:pt x="75" y="24"/>
                </a:lnTo>
                <a:lnTo>
                  <a:pt x="87" y="57"/>
                </a:lnTo>
                <a:lnTo>
                  <a:pt x="264" y="125"/>
                </a:lnTo>
                <a:lnTo>
                  <a:pt x="262" y="164"/>
                </a:lnTo>
                <a:lnTo>
                  <a:pt x="316" y="197"/>
                </a:lnTo>
              </a:path>
            </a:pathLst>
          </a:custGeom>
          <a:noFill/>
          <a:ln w="25400" cap="rnd" cmpd="sng">
            <a:solidFill>
              <a:srgbClr val="FFCC00"/>
            </a:solidFill>
            <a:prstDash val="solid"/>
            <a:round/>
            <a:headEnd type="none" w="sm" len="sm"/>
            <a:tailEnd type="none" w="sm" len="sm"/>
          </a:ln>
          <a:effectLst/>
        </p:spPr>
        <p:txBody>
          <a:bodyPr/>
          <a:lstStyle/>
          <a:p>
            <a:endParaRPr lang="en-US"/>
          </a:p>
        </p:txBody>
      </p:sp>
      <p:sp>
        <p:nvSpPr>
          <p:cNvPr id="1422382" name="Freeform 46"/>
          <p:cNvSpPr>
            <a:spLocks/>
          </p:cNvSpPr>
          <p:nvPr/>
        </p:nvSpPr>
        <p:spPr bwMode="auto">
          <a:xfrm>
            <a:off x="6107113" y="3440113"/>
            <a:ext cx="712787" cy="160337"/>
          </a:xfrm>
          <a:custGeom>
            <a:avLst/>
            <a:gdLst/>
            <a:ahLst/>
            <a:cxnLst>
              <a:cxn ang="0">
                <a:pos x="0" y="92"/>
              </a:cxn>
              <a:cxn ang="0">
                <a:pos x="93" y="73"/>
              </a:cxn>
              <a:cxn ang="0">
                <a:pos x="141" y="100"/>
              </a:cxn>
              <a:cxn ang="0">
                <a:pos x="304" y="33"/>
              </a:cxn>
              <a:cxn ang="0">
                <a:pos x="354" y="52"/>
              </a:cxn>
              <a:cxn ang="0">
                <a:pos x="448" y="0"/>
              </a:cxn>
            </a:cxnLst>
            <a:rect l="0" t="0" r="r" b="b"/>
            <a:pathLst>
              <a:path w="449" h="101">
                <a:moveTo>
                  <a:pt x="0" y="92"/>
                </a:moveTo>
                <a:lnTo>
                  <a:pt x="93" y="73"/>
                </a:lnTo>
                <a:lnTo>
                  <a:pt x="141" y="100"/>
                </a:lnTo>
                <a:lnTo>
                  <a:pt x="304" y="33"/>
                </a:lnTo>
                <a:lnTo>
                  <a:pt x="354" y="52"/>
                </a:lnTo>
                <a:lnTo>
                  <a:pt x="448" y="0"/>
                </a:lnTo>
              </a:path>
            </a:pathLst>
          </a:custGeom>
          <a:noFill/>
          <a:ln w="25400" cap="rnd" cmpd="sng">
            <a:solidFill>
              <a:srgbClr val="3333FF"/>
            </a:solidFill>
            <a:prstDash val="solid"/>
            <a:round/>
            <a:headEnd type="none" w="sm" len="sm"/>
            <a:tailEnd type="none" w="sm" len="sm"/>
          </a:ln>
          <a:effectLst/>
        </p:spPr>
        <p:txBody>
          <a:bodyPr/>
          <a:lstStyle/>
          <a:p>
            <a:endParaRPr lang="en-US"/>
          </a:p>
        </p:txBody>
      </p:sp>
      <p:sp>
        <p:nvSpPr>
          <p:cNvPr id="1422383" name="Rectangle 47"/>
          <p:cNvSpPr>
            <a:spLocks noChangeArrowheads="1"/>
          </p:cNvSpPr>
          <p:nvPr/>
        </p:nvSpPr>
        <p:spPr bwMode="auto">
          <a:xfrm rot="20280000">
            <a:off x="6386513" y="3497263"/>
            <a:ext cx="144462" cy="85725"/>
          </a:xfrm>
          <a:prstGeom prst="rect">
            <a:avLst/>
          </a:prstGeom>
          <a:solidFill>
            <a:schemeClr val="accent1"/>
          </a:solidFill>
          <a:ln w="12700">
            <a:solidFill>
              <a:srgbClr val="000000"/>
            </a:solidFill>
            <a:miter lim="800000"/>
            <a:headEnd/>
            <a:tailEnd/>
          </a:ln>
          <a:effectLst/>
        </p:spPr>
        <p:txBody>
          <a:bodyPr wrap="none" anchor="ctr"/>
          <a:lstStyle/>
          <a:p>
            <a:endParaRPr lang="en-US"/>
          </a:p>
        </p:txBody>
      </p:sp>
      <p:sp>
        <p:nvSpPr>
          <p:cNvPr id="1422384" name="Freeform 48"/>
          <p:cNvSpPr>
            <a:spLocks/>
          </p:cNvSpPr>
          <p:nvPr/>
        </p:nvSpPr>
        <p:spPr bwMode="auto">
          <a:xfrm>
            <a:off x="6034088" y="2568575"/>
            <a:ext cx="715962" cy="161925"/>
          </a:xfrm>
          <a:custGeom>
            <a:avLst/>
            <a:gdLst/>
            <a:ahLst/>
            <a:cxnLst>
              <a:cxn ang="0">
                <a:pos x="0" y="0"/>
              </a:cxn>
              <a:cxn ang="0">
                <a:pos x="84" y="20"/>
              </a:cxn>
              <a:cxn ang="0">
                <a:pos x="147" y="0"/>
              </a:cxn>
              <a:cxn ang="0">
                <a:pos x="319" y="69"/>
              </a:cxn>
              <a:cxn ang="0">
                <a:pos x="379" y="60"/>
              </a:cxn>
              <a:cxn ang="0">
                <a:pos x="450" y="101"/>
              </a:cxn>
            </a:cxnLst>
            <a:rect l="0" t="0" r="r" b="b"/>
            <a:pathLst>
              <a:path w="451" h="102">
                <a:moveTo>
                  <a:pt x="0" y="0"/>
                </a:moveTo>
                <a:lnTo>
                  <a:pt x="84" y="20"/>
                </a:lnTo>
                <a:lnTo>
                  <a:pt x="147" y="0"/>
                </a:lnTo>
                <a:lnTo>
                  <a:pt x="319" y="69"/>
                </a:lnTo>
                <a:lnTo>
                  <a:pt x="379" y="60"/>
                </a:lnTo>
                <a:lnTo>
                  <a:pt x="450" y="101"/>
                </a:lnTo>
              </a:path>
            </a:pathLst>
          </a:custGeom>
          <a:noFill/>
          <a:ln w="25400" cap="rnd" cmpd="sng">
            <a:solidFill>
              <a:srgbClr val="3333FF"/>
            </a:solidFill>
            <a:prstDash val="solid"/>
            <a:round/>
            <a:headEnd type="none" w="sm" len="sm"/>
            <a:tailEnd type="none" w="sm" len="sm"/>
          </a:ln>
          <a:effectLst/>
        </p:spPr>
        <p:txBody>
          <a:bodyPr/>
          <a:lstStyle/>
          <a:p>
            <a:endParaRPr lang="en-US"/>
          </a:p>
        </p:txBody>
      </p:sp>
      <p:sp>
        <p:nvSpPr>
          <p:cNvPr id="1422385" name="Rectangle 49"/>
          <p:cNvSpPr>
            <a:spLocks noChangeArrowheads="1"/>
          </p:cNvSpPr>
          <p:nvPr/>
        </p:nvSpPr>
        <p:spPr bwMode="auto">
          <a:xfrm rot="1500000">
            <a:off x="6335713" y="2576513"/>
            <a:ext cx="144462" cy="85725"/>
          </a:xfrm>
          <a:prstGeom prst="rect">
            <a:avLst/>
          </a:prstGeom>
          <a:solidFill>
            <a:schemeClr val="accent1"/>
          </a:solidFill>
          <a:ln w="12700">
            <a:solidFill>
              <a:srgbClr val="000000"/>
            </a:solidFill>
            <a:miter lim="800000"/>
            <a:headEnd/>
            <a:tailEnd/>
          </a:ln>
          <a:effectLst/>
        </p:spPr>
        <p:txBody>
          <a:bodyPr wrap="none" anchor="ctr"/>
          <a:lstStyle/>
          <a:p>
            <a:endParaRPr lang="en-US"/>
          </a:p>
        </p:txBody>
      </p:sp>
      <p:grpSp>
        <p:nvGrpSpPr>
          <p:cNvPr id="1422386" name="Group 50"/>
          <p:cNvGrpSpPr>
            <a:grpSpLocks/>
          </p:cNvGrpSpPr>
          <p:nvPr/>
        </p:nvGrpSpPr>
        <p:grpSpPr bwMode="auto">
          <a:xfrm>
            <a:off x="4410075" y="3884613"/>
            <a:ext cx="225425" cy="123825"/>
            <a:chOff x="2778" y="2447"/>
            <a:chExt cx="142" cy="78"/>
          </a:xfrm>
        </p:grpSpPr>
        <p:sp>
          <p:nvSpPr>
            <p:cNvPr id="1422387" name="Oval 51"/>
            <p:cNvSpPr>
              <a:spLocks noChangeArrowheads="1"/>
            </p:cNvSpPr>
            <p:nvPr/>
          </p:nvSpPr>
          <p:spPr bwMode="auto">
            <a:xfrm rot="60000">
              <a:off x="2778" y="2447"/>
              <a:ext cx="142" cy="78"/>
            </a:xfrm>
            <a:prstGeom prst="ellipse">
              <a:avLst/>
            </a:prstGeom>
            <a:solidFill>
              <a:srgbClr val="FFCC00"/>
            </a:solidFill>
            <a:ln w="12700">
              <a:solidFill>
                <a:schemeClr val="tx1"/>
              </a:solidFill>
              <a:round/>
              <a:headEnd/>
              <a:tailEnd/>
            </a:ln>
            <a:effectLst/>
          </p:spPr>
          <p:txBody>
            <a:bodyPr wrap="none" anchor="ctr"/>
            <a:lstStyle/>
            <a:p>
              <a:endParaRPr lang="en-US"/>
            </a:p>
          </p:txBody>
        </p:sp>
        <p:sp>
          <p:nvSpPr>
            <p:cNvPr id="1422388" name="Freeform 52"/>
            <p:cNvSpPr>
              <a:spLocks/>
            </p:cNvSpPr>
            <p:nvPr/>
          </p:nvSpPr>
          <p:spPr bwMode="auto">
            <a:xfrm>
              <a:off x="2811" y="2456"/>
              <a:ext cx="83" cy="62"/>
            </a:xfrm>
            <a:custGeom>
              <a:avLst/>
              <a:gdLst/>
              <a:ahLst/>
              <a:cxnLst>
                <a:cxn ang="0">
                  <a:pos x="1" y="50"/>
                </a:cxn>
                <a:cxn ang="0">
                  <a:pos x="2" y="39"/>
                </a:cxn>
                <a:cxn ang="0">
                  <a:pos x="5" y="29"/>
                </a:cxn>
                <a:cxn ang="0">
                  <a:pos x="9" y="20"/>
                </a:cxn>
                <a:cxn ang="0">
                  <a:pos x="12" y="14"/>
                </a:cxn>
                <a:cxn ang="0">
                  <a:pos x="15" y="10"/>
                </a:cxn>
                <a:cxn ang="0">
                  <a:pos x="17" y="7"/>
                </a:cxn>
                <a:cxn ang="0">
                  <a:pos x="20" y="5"/>
                </a:cxn>
                <a:cxn ang="0">
                  <a:pos x="23" y="3"/>
                </a:cxn>
                <a:cxn ang="0">
                  <a:pos x="26" y="1"/>
                </a:cxn>
                <a:cxn ang="0">
                  <a:pos x="29" y="0"/>
                </a:cxn>
                <a:cxn ang="0">
                  <a:pos x="31" y="0"/>
                </a:cxn>
                <a:cxn ang="0">
                  <a:pos x="50" y="1"/>
                </a:cxn>
                <a:cxn ang="0">
                  <a:pos x="54" y="2"/>
                </a:cxn>
                <a:cxn ang="0">
                  <a:pos x="58" y="4"/>
                </a:cxn>
                <a:cxn ang="0">
                  <a:pos x="61" y="7"/>
                </a:cxn>
                <a:cxn ang="0">
                  <a:pos x="65" y="11"/>
                </a:cxn>
                <a:cxn ang="0">
                  <a:pos x="68" y="17"/>
                </a:cxn>
                <a:cxn ang="0">
                  <a:pos x="70" y="23"/>
                </a:cxn>
                <a:cxn ang="0">
                  <a:pos x="72" y="29"/>
                </a:cxn>
                <a:cxn ang="0">
                  <a:pos x="74" y="37"/>
                </a:cxn>
                <a:cxn ang="0">
                  <a:pos x="66" y="61"/>
                </a:cxn>
                <a:cxn ang="0">
                  <a:pos x="57" y="36"/>
                </a:cxn>
                <a:cxn ang="0">
                  <a:pos x="56" y="30"/>
                </a:cxn>
                <a:cxn ang="0">
                  <a:pos x="55" y="25"/>
                </a:cxn>
                <a:cxn ang="0">
                  <a:pos x="53" y="20"/>
                </a:cxn>
                <a:cxn ang="0">
                  <a:pos x="51" y="15"/>
                </a:cxn>
                <a:cxn ang="0">
                  <a:pos x="49" y="11"/>
                </a:cxn>
                <a:cxn ang="0">
                  <a:pos x="47" y="8"/>
                </a:cxn>
                <a:cxn ang="0">
                  <a:pos x="44" y="5"/>
                </a:cxn>
                <a:cxn ang="0">
                  <a:pos x="41" y="3"/>
                </a:cxn>
                <a:cxn ang="0">
                  <a:pos x="36" y="6"/>
                </a:cxn>
                <a:cxn ang="0">
                  <a:pos x="32" y="11"/>
                </a:cxn>
                <a:cxn ang="0">
                  <a:pos x="28" y="17"/>
                </a:cxn>
                <a:cxn ang="0">
                  <a:pos x="25" y="23"/>
                </a:cxn>
                <a:cxn ang="0">
                  <a:pos x="22" y="31"/>
                </a:cxn>
                <a:cxn ang="0">
                  <a:pos x="19" y="39"/>
                </a:cxn>
                <a:cxn ang="0">
                  <a:pos x="18" y="48"/>
                </a:cxn>
                <a:cxn ang="0">
                  <a:pos x="17" y="57"/>
                </a:cxn>
              </a:cxnLst>
              <a:rect l="0" t="0" r="r" b="b"/>
              <a:pathLst>
                <a:path w="83" h="62">
                  <a:moveTo>
                    <a:pt x="0" y="56"/>
                  </a:moveTo>
                  <a:lnTo>
                    <a:pt x="1" y="50"/>
                  </a:lnTo>
                  <a:lnTo>
                    <a:pt x="1" y="44"/>
                  </a:lnTo>
                  <a:lnTo>
                    <a:pt x="2" y="39"/>
                  </a:lnTo>
                  <a:lnTo>
                    <a:pt x="4" y="34"/>
                  </a:lnTo>
                  <a:lnTo>
                    <a:pt x="5" y="29"/>
                  </a:lnTo>
                  <a:lnTo>
                    <a:pt x="7" y="24"/>
                  </a:lnTo>
                  <a:lnTo>
                    <a:pt x="9" y="20"/>
                  </a:lnTo>
                  <a:lnTo>
                    <a:pt x="11" y="16"/>
                  </a:lnTo>
                  <a:lnTo>
                    <a:pt x="12" y="14"/>
                  </a:lnTo>
                  <a:lnTo>
                    <a:pt x="14" y="12"/>
                  </a:lnTo>
                  <a:lnTo>
                    <a:pt x="15" y="10"/>
                  </a:lnTo>
                  <a:lnTo>
                    <a:pt x="16" y="9"/>
                  </a:lnTo>
                  <a:lnTo>
                    <a:pt x="17" y="7"/>
                  </a:lnTo>
                  <a:lnTo>
                    <a:pt x="19" y="6"/>
                  </a:lnTo>
                  <a:lnTo>
                    <a:pt x="20" y="5"/>
                  </a:lnTo>
                  <a:lnTo>
                    <a:pt x="21" y="4"/>
                  </a:lnTo>
                  <a:lnTo>
                    <a:pt x="23" y="3"/>
                  </a:lnTo>
                  <a:lnTo>
                    <a:pt x="24" y="2"/>
                  </a:lnTo>
                  <a:lnTo>
                    <a:pt x="26" y="1"/>
                  </a:lnTo>
                  <a:lnTo>
                    <a:pt x="27" y="1"/>
                  </a:lnTo>
                  <a:lnTo>
                    <a:pt x="29" y="0"/>
                  </a:lnTo>
                  <a:lnTo>
                    <a:pt x="30" y="0"/>
                  </a:lnTo>
                  <a:lnTo>
                    <a:pt x="31" y="0"/>
                  </a:lnTo>
                  <a:lnTo>
                    <a:pt x="33" y="0"/>
                  </a:lnTo>
                  <a:lnTo>
                    <a:pt x="50" y="1"/>
                  </a:lnTo>
                  <a:lnTo>
                    <a:pt x="52" y="1"/>
                  </a:lnTo>
                  <a:lnTo>
                    <a:pt x="54" y="2"/>
                  </a:lnTo>
                  <a:lnTo>
                    <a:pt x="56" y="3"/>
                  </a:lnTo>
                  <a:lnTo>
                    <a:pt x="58" y="4"/>
                  </a:lnTo>
                  <a:lnTo>
                    <a:pt x="60" y="6"/>
                  </a:lnTo>
                  <a:lnTo>
                    <a:pt x="61" y="7"/>
                  </a:lnTo>
                  <a:lnTo>
                    <a:pt x="63" y="9"/>
                  </a:lnTo>
                  <a:lnTo>
                    <a:pt x="65" y="11"/>
                  </a:lnTo>
                  <a:lnTo>
                    <a:pt x="66" y="14"/>
                  </a:lnTo>
                  <a:lnTo>
                    <a:pt x="68" y="17"/>
                  </a:lnTo>
                  <a:lnTo>
                    <a:pt x="69" y="20"/>
                  </a:lnTo>
                  <a:lnTo>
                    <a:pt x="70" y="23"/>
                  </a:lnTo>
                  <a:lnTo>
                    <a:pt x="71" y="26"/>
                  </a:lnTo>
                  <a:lnTo>
                    <a:pt x="72" y="29"/>
                  </a:lnTo>
                  <a:lnTo>
                    <a:pt x="73" y="33"/>
                  </a:lnTo>
                  <a:lnTo>
                    <a:pt x="74" y="37"/>
                  </a:lnTo>
                  <a:lnTo>
                    <a:pt x="82" y="37"/>
                  </a:lnTo>
                  <a:lnTo>
                    <a:pt x="66" y="61"/>
                  </a:lnTo>
                  <a:lnTo>
                    <a:pt x="49" y="35"/>
                  </a:lnTo>
                  <a:lnTo>
                    <a:pt x="57" y="36"/>
                  </a:lnTo>
                  <a:lnTo>
                    <a:pt x="57" y="33"/>
                  </a:lnTo>
                  <a:lnTo>
                    <a:pt x="56" y="30"/>
                  </a:lnTo>
                  <a:lnTo>
                    <a:pt x="56" y="27"/>
                  </a:lnTo>
                  <a:lnTo>
                    <a:pt x="55" y="25"/>
                  </a:lnTo>
                  <a:lnTo>
                    <a:pt x="54" y="22"/>
                  </a:lnTo>
                  <a:lnTo>
                    <a:pt x="53" y="20"/>
                  </a:lnTo>
                  <a:lnTo>
                    <a:pt x="52" y="18"/>
                  </a:lnTo>
                  <a:lnTo>
                    <a:pt x="51" y="15"/>
                  </a:lnTo>
                  <a:lnTo>
                    <a:pt x="50" y="13"/>
                  </a:lnTo>
                  <a:lnTo>
                    <a:pt x="49" y="11"/>
                  </a:lnTo>
                  <a:lnTo>
                    <a:pt x="48" y="10"/>
                  </a:lnTo>
                  <a:lnTo>
                    <a:pt x="47" y="8"/>
                  </a:lnTo>
                  <a:lnTo>
                    <a:pt x="45" y="7"/>
                  </a:lnTo>
                  <a:lnTo>
                    <a:pt x="44" y="5"/>
                  </a:lnTo>
                  <a:lnTo>
                    <a:pt x="42" y="4"/>
                  </a:lnTo>
                  <a:lnTo>
                    <a:pt x="41" y="3"/>
                  </a:lnTo>
                  <a:lnTo>
                    <a:pt x="39" y="5"/>
                  </a:lnTo>
                  <a:lnTo>
                    <a:pt x="36" y="6"/>
                  </a:lnTo>
                  <a:lnTo>
                    <a:pt x="34" y="8"/>
                  </a:lnTo>
                  <a:lnTo>
                    <a:pt x="32" y="11"/>
                  </a:lnTo>
                  <a:lnTo>
                    <a:pt x="30" y="14"/>
                  </a:lnTo>
                  <a:lnTo>
                    <a:pt x="28" y="17"/>
                  </a:lnTo>
                  <a:lnTo>
                    <a:pt x="26" y="20"/>
                  </a:lnTo>
                  <a:lnTo>
                    <a:pt x="25" y="23"/>
                  </a:lnTo>
                  <a:lnTo>
                    <a:pt x="23" y="27"/>
                  </a:lnTo>
                  <a:lnTo>
                    <a:pt x="22" y="31"/>
                  </a:lnTo>
                  <a:lnTo>
                    <a:pt x="20" y="35"/>
                  </a:lnTo>
                  <a:lnTo>
                    <a:pt x="19" y="39"/>
                  </a:lnTo>
                  <a:lnTo>
                    <a:pt x="18" y="43"/>
                  </a:lnTo>
                  <a:lnTo>
                    <a:pt x="18" y="48"/>
                  </a:lnTo>
                  <a:lnTo>
                    <a:pt x="17" y="52"/>
                  </a:lnTo>
                  <a:lnTo>
                    <a:pt x="17" y="57"/>
                  </a:lnTo>
                  <a:lnTo>
                    <a:pt x="0" y="56"/>
                  </a:lnTo>
                </a:path>
              </a:pathLst>
            </a:custGeom>
            <a:solidFill>
              <a:srgbClr val="FFFFFF"/>
            </a:solidFill>
            <a:ln w="12700" cap="rnd" cmpd="sng">
              <a:solidFill>
                <a:schemeClr val="tx1"/>
              </a:solidFill>
              <a:prstDash val="solid"/>
              <a:round/>
              <a:headEnd type="none" w="sm" len="sm"/>
              <a:tailEnd type="none" w="sm" len="sm"/>
            </a:ln>
            <a:effectLst/>
          </p:spPr>
          <p:txBody>
            <a:bodyPr/>
            <a:lstStyle/>
            <a:p>
              <a:endParaRPr lang="en-US"/>
            </a:p>
          </p:txBody>
        </p:sp>
      </p:grpSp>
      <p:grpSp>
        <p:nvGrpSpPr>
          <p:cNvPr id="1422389" name="Group 53"/>
          <p:cNvGrpSpPr>
            <a:grpSpLocks/>
          </p:cNvGrpSpPr>
          <p:nvPr/>
        </p:nvGrpSpPr>
        <p:grpSpPr bwMode="auto">
          <a:xfrm>
            <a:off x="4402138" y="3743325"/>
            <a:ext cx="225425" cy="123825"/>
            <a:chOff x="2773" y="2358"/>
            <a:chExt cx="142" cy="78"/>
          </a:xfrm>
        </p:grpSpPr>
        <p:sp>
          <p:nvSpPr>
            <p:cNvPr id="1422390" name="Oval 54"/>
            <p:cNvSpPr>
              <a:spLocks noChangeArrowheads="1"/>
            </p:cNvSpPr>
            <p:nvPr/>
          </p:nvSpPr>
          <p:spPr bwMode="auto">
            <a:xfrm rot="21360000">
              <a:off x="2773" y="2358"/>
              <a:ext cx="142" cy="78"/>
            </a:xfrm>
            <a:prstGeom prst="ellipse">
              <a:avLst/>
            </a:prstGeom>
            <a:solidFill>
              <a:srgbClr val="6699FF"/>
            </a:solidFill>
            <a:ln w="12700">
              <a:solidFill>
                <a:schemeClr val="tx1"/>
              </a:solidFill>
              <a:round/>
              <a:headEnd/>
              <a:tailEnd/>
            </a:ln>
            <a:effectLst/>
          </p:spPr>
          <p:txBody>
            <a:bodyPr wrap="none" anchor="ctr"/>
            <a:lstStyle/>
            <a:p>
              <a:endParaRPr lang="en-US"/>
            </a:p>
          </p:txBody>
        </p:sp>
        <p:sp>
          <p:nvSpPr>
            <p:cNvPr id="1422391" name="Freeform 55"/>
            <p:cNvSpPr>
              <a:spLocks/>
            </p:cNvSpPr>
            <p:nvPr/>
          </p:nvSpPr>
          <p:spPr bwMode="auto">
            <a:xfrm>
              <a:off x="2808" y="2364"/>
              <a:ext cx="81" cy="60"/>
            </a:xfrm>
            <a:custGeom>
              <a:avLst/>
              <a:gdLst/>
              <a:ahLst/>
              <a:cxnLst>
                <a:cxn ang="0">
                  <a:pos x="0" y="53"/>
                </a:cxn>
                <a:cxn ang="0">
                  <a:pos x="1" y="42"/>
                </a:cxn>
                <a:cxn ang="0">
                  <a:pos x="3" y="31"/>
                </a:cxn>
                <a:cxn ang="0">
                  <a:pos x="7" y="22"/>
                </a:cxn>
                <a:cxn ang="0">
                  <a:pos x="9" y="16"/>
                </a:cxn>
                <a:cxn ang="0">
                  <a:pos x="12" y="12"/>
                </a:cxn>
                <a:cxn ang="0">
                  <a:pos x="14" y="9"/>
                </a:cxn>
                <a:cxn ang="0">
                  <a:pos x="16" y="6"/>
                </a:cxn>
                <a:cxn ang="0">
                  <a:pos x="19" y="4"/>
                </a:cxn>
                <a:cxn ang="0">
                  <a:pos x="22" y="2"/>
                </a:cxn>
                <a:cxn ang="0">
                  <a:pos x="25" y="1"/>
                </a:cxn>
                <a:cxn ang="0">
                  <a:pos x="27" y="0"/>
                </a:cxn>
                <a:cxn ang="0">
                  <a:pos x="45" y="0"/>
                </a:cxn>
                <a:cxn ang="0">
                  <a:pos x="49" y="1"/>
                </a:cxn>
                <a:cxn ang="0">
                  <a:pos x="54" y="2"/>
                </a:cxn>
                <a:cxn ang="0">
                  <a:pos x="58" y="5"/>
                </a:cxn>
                <a:cxn ang="0">
                  <a:pos x="61" y="9"/>
                </a:cxn>
                <a:cxn ang="0">
                  <a:pos x="64" y="14"/>
                </a:cxn>
                <a:cxn ang="0">
                  <a:pos x="67" y="19"/>
                </a:cxn>
                <a:cxn ang="0">
                  <a:pos x="70" y="26"/>
                </a:cxn>
                <a:cxn ang="0">
                  <a:pos x="72" y="33"/>
                </a:cxn>
                <a:cxn ang="0">
                  <a:pos x="67" y="58"/>
                </a:cxn>
                <a:cxn ang="0">
                  <a:pos x="55" y="33"/>
                </a:cxn>
                <a:cxn ang="0">
                  <a:pos x="54" y="28"/>
                </a:cxn>
                <a:cxn ang="0">
                  <a:pos x="52" y="23"/>
                </a:cxn>
                <a:cxn ang="0">
                  <a:pos x="50" y="18"/>
                </a:cxn>
                <a:cxn ang="0">
                  <a:pos x="48" y="14"/>
                </a:cxn>
                <a:cxn ang="0">
                  <a:pos x="45" y="10"/>
                </a:cxn>
                <a:cxn ang="0">
                  <a:pos x="43" y="7"/>
                </a:cxn>
                <a:cxn ang="0">
                  <a:pos x="40" y="4"/>
                </a:cxn>
                <a:cxn ang="0">
                  <a:pos x="37" y="2"/>
                </a:cxn>
                <a:cxn ang="0">
                  <a:pos x="33" y="6"/>
                </a:cxn>
                <a:cxn ang="0">
                  <a:pos x="29" y="11"/>
                </a:cxn>
                <a:cxn ang="0">
                  <a:pos x="25" y="17"/>
                </a:cxn>
                <a:cxn ang="0">
                  <a:pos x="23" y="24"/>
                </a:cxn>
                <a:cxn ang="0">
                  <a:pos x="20" y="31"/>
                </a:cxn>
                <a:cxn ang="0">
                  <a:pos x="18" y="40"/>
                </a:cxn>
                <a:cxn ang="0">
                  <a:pos x="17" y="49"/>
                </a:cxn>
                <a:cxn ang="0">
                  <a:pos x="17" y="58"/>
                </a:cxn>
              </a:cxnLst>
              <a:rect l="0" t="0" r="r" b="b"/>
              <a:pathLst>
                <a:path w="81" h="60">
                  <a:moveTo>
                    <a:pt x="0" y="59"/>
                  </a:moveTo>
                  <a:lnTo>
                    <a:pt x="0" y="53"/>
                  </a:lnTo>
                  <a:lnTo>
                    <a:pt x="1" y="47"/>
                  </a:lnTo>
                  <a:lnTo>
                    <a:pt x="1" y="42"/>
                  </a:lnTo>
                  <a:lnTo>
                    <a:pt x="2" y="36"/>
                  </a:lnTo>
                  <a:lnTo>
                    <a:pt x="3" y="31"/>
                  </a:lnTo>
                  <a:lnTo>
                    <a:pt x="5" y="26"/>
                  </a:lnTo>
                  <a:lnTo>
                    <a:pt x="7" y="22"/>
                  </a:lnTo>
                  <a:lnTo>
                    <a:pt x="9" y="17"/>
                  </a:lnTo>
                  <a:lnTo>
                    <a:pt x="9" y="16"/>
                  </a:lnTo>
                  <a:lnTo>
                    <a:pt x="10" y="14"/>
                  </a:lnTo>
                  <a:lnTo>
                    <a:pt x="12" y="12"/>
                  </a:lnTo>
                  <a:lnTo>
                    <a:pt x="13" y="10"/>
                  </a:lnTo>
                  <a:lnTo>
                    <a:pt x="14" y="9"/>
                  </a:lnTo>
                  <a:lnTo>
                    <a:pt x="15" y="7"/>
                  </a:lnTo>
                  <a:lnTo>
                    <a:pt x="16" y="6"/>
                  </a:lnTo>
                  <a:lnTo>
                    <a:pt x="18" y="5"/>
                  </a:lnTo>
                  <a:lnTo>
                    <a:pt x="19" y="4"/>
                  </a:lnTo>
                  <a:lnTo>
                    <a:pt x="20" y="3"/>
                  </a:lnTo>
                  <a:lnTo>
                    <a:pt x="22" y="2"/>
                  </a:lnTo>
                  <a:lnTo>
                    <a:pt x="23" y="1"/>
                  </a:lnTo>
                  <a:lnTo>
                    <a:pt x="25" y="1"/>
                  </a:lnTo>
                  <a:lnTo>
                    <a:pt x="26" y="0"/>
                  </a:lnTo>
                  <a:lnTo>
                    <a:pt x="27" y="0"/>
                  </a:lnTo>
                  <a:lnTo>
                    <a:pt x="29" y="0"/>
                  </a:lnTo>
                  <a:lnTo>
                    <a:pt x="45" y="0"/>
                  </a:lnTo>
                  <a:lnTo>
                    <a:pt x="47" y="0"/>
                  </a:lnTo>
                  <a:lnTo>
                    <a:pt x="49" y="1"/>
                  </a:lnTo>
                  <a:lnTo>
                    <a:pt x="52" y="1"/>
                  </a:lnTo>
                  <a:lnTo>
                    <a:pt x="54" y="2"/>
                  </a:lnTo>
                  <a:lnTo>
                    <a:pt x="56" y="4"/>
                  </a:lnTo>
                  <a:lnTo>
                    <a:pt x="58" y="5"/>
                  </a:lnTo>
                  <a:lnTo>
                    <a:pt x="59" y="7"/>
                  </a:lnTo>
                  <a:lnTo>
                    <a:pt x="61" y="9"/>
                  </a:lnTo>
                  <a:lnTo>
                    <a:pt x="63" y="11"/>
                  </a:lnTo>
                  <a:lnTo>
                    <a:pt x="64" y="14"/>
                  </a:lnTo>
                  <a:lnTo>
                    <a:pt x="66" y="17"/>
                  </a:lnTo>
                  <a:lnTo>
                    <a:pt x="67" y="19"/>
                  </a:lnTo>
                  <a:lnTo>
                    <a:pt x="69" y="23"/>
                  </a:lnTo>
                  <a:lnTo>
                    <a:pt x="70" y="26"/>
                  </a:lnTo>
                  <a:lnTo>
                    <a:pt x="71" y="29"/>
                  </a:lnTo>
                  <a:lnTo>
                    <a:pt x="72" y="33"/>
                  </a:lnTo>
                  <a:lnTo>
                    <a:pt x="80" y="33"/>
                  </a:lnTo>
                  <a:lnTo>
                    <a:pt x="67" y="58"/>
                  </a:lnTo>
                  <a:lnTo>
                    <a:pt x="47" y="34"/>
                  </a:lnTo>
                  <a:lnTo>
                    <a:pt x="55" y="33"/>
                  </a:lnTo>
                  <a:lnTo>
                    <a:pt x="54" y="30"/>
                  </a:lnTo>
                  <a:lnTo>
                    <a:pt x="54" y="28"/>
                  </a:lnTo>
                  <a:lnTo>
                    <a:pt x="53" y="25"/>
                  </a:lnTo>
                  <a:lnTo>
                    <a:pt x="52" y="23"/>
                  </a:lnTo>
                  <a:lnTo>
                    <a:pt x="51" y="20"/>
                  </a:lnTo>
                  <a:lnTo>
                    <a:pt x="50" y="18"/>
                  </a:lnTo>
                  <a:lnTo>
                    <a:pt x="49" y="16"/>
                  </a:lnTo>
                  <a:lnTo>
                    <a:pt x="48" y="14"/>
                  </a:lnTo>
                  <a:lnTo>
                    <a:pt x="47" y="12"/>
                  </a:lnTo>
                  <a:lnTo>
                    <a:pt x="45" y="10"/>
                  </a:lnTo>
                  <a:lnTo>
                    <a:pt x="44" y="8"/>
                  </a:lnTo>
                  <a:lnTo>
                    <a:pt x="43" y="7"/>
                  </a:lnTo>
                  <a:lnTo>
                    <a:pt x="41" y="5"/>
                  </a:lnTo>
                  <a:lnTo>
                    <a:pt x="40" y="4"/>
                  </a:lnTo>
                  <a:lnTo>
                    <a:pt x="38" y="3"/>
                  </a:lnTo>
                  <a:lnTo>
                    <a:pt x="37" y="2"/>
                  </a:lnTo>
                  <a:lnTo>
                    <a:pt x="35" y="4"/>
                  </a:lnTo>
                  <a:lnTo>
                    <a:pt x="33" y="6"/>
                  </a:lnTo>
                  <a:lnTo>
                    <a:pt x="31" y="8"/>
                  </a:lnTo>
                  <a:lnTo>
                    <a:pt x="29" y="11"/>
                  </a:lnTo>
                  <a:lnTo>
                    <a:pt x="27" y="14"/>
                  </a:lnTo>
                  <a:lnTo>
                    <a:pt x="25" y="17"/>
                  </a:lnTo>
                  <a:lnTo>
                    <a:pt x="24" y="20"/>
                  </a:lnTo>
                  <a:lnTo>
                    <a:pt x="23" y="24"/>
                  </a:lnTo>
                  <a:lnTo>
                    <a:pt x="21" y="27"/>
                  </a:lnTo>
                  <a:lnTo>
                    <a:pt x="20" y="31"/>
                  </a:lnTo>
                  <a:lnTo>
                    <a:pt x="19" y="36"/>
                  </a:lnTo>
                  <a:lnTo>
                    <a:pt x="18" y="40"/>
                  </a:lnTo>
                  <a:lnTo>
                    <a:pt x="18" y="44"/>
                  </a:lnTo>
                  <a:lnTo>
                    <a:pt x="17" y="49"/>
                  </a:lnTo>
                  <a:lnTo>
                    <a:pt x="17" y="53"/>
                  </a:lnTo>
                  <a:lnTo>
                    <a:pt x="17" y="58"/>
                  </a:lnTo>
                  <a:lnTo>
                    <a:pt x="0" y="59"/>
                  </a:lnTo>
                </a:path>
              </a:pathLst>
            </a:custGeom>
            <a:solidFill>
              <a:srgbClr val="FFFFFF"/>
            </a:solidFill>
            <a:ln w="12700" cap="rnd" cmpd="sng">
              <a:solidFill>
                <a:schemeClr val="tx1"/>
              </a:solidFill>
              <a:prstDash val="solid"/>
              <a:round/>
              <a:headEnd type="none" w="sm" len="sm"/>
              <a:tailEnd type="none" w="sm" len="sm"/>
            </a:ln>
            <a:effectLst/>
          </p:spPr>
          <p:txBody>
            <a:bodyPr/>
            <a:lstStyle/>
            <a:p>
              <a:endParaRPr lang="en-US"/>
            </a:p>
          </p:txBody>
        </p:sp>
      </p:grpSp>
      <p:grpSp>
        <p:nvGrpSpPr>
          <p:cNvPr id="1422392" name="Group 56"/>
          <p:cNvGrpSpPr>
            <a:grpSpLocks/>
          </p:cNvGrpSpPr>
          <p:nvPr/>
        </p:nvGrpSpPr>
        <p:grpSpPr bwMode="auto">
          <a:xfrm>
            <a:off x="3752850" y="3881438"/>
            <a:ext cx="225425" cy="123825"/>
            <a:chOff x="2364" y="2445"/>
            <a:chExt cx="142" cy="78"/>
          </a:xfrm>
        </p:grpSpPr>
        <p:sp>
          <p:nvSpPr>
            <p:cNvPr id="1422393" name="Oval 57"/>
            <p:cNvSpPr>
              <a:spLocks noChangeArrowheads="1"/>
            </p:cNvSpPr>
            <p:nvPr/>
          </p:nvSpPr>
          <p:spPr bwMode="auto">
            <a:xfrm rot="21360000">
              <a:off x="2364" y="2445"/>
              <a:ext cx="142" cy="78"/>
            </a:xfrm>
            <a:prstGeom prst="ellipse">
              <a:avLst/>
            </a:prstGeom>
            <a:solidFill>
              <a:srgbClr val="6699FF"/>
            </a:solidFill>
            <a:ln w="12700">
              <a:solidFill>
                <a:schemeClr val="tx1"/>
              </a:solidFill>
              <a:round/>
              <a:headEnd/>
              <a:tailEnd/>
            </a:ln>
            <a:effectLst/>
          </p:spPr>
          <p:txBody>
            <a:bodyPr wrap="none" anchor="ctr"/>
            <a:lstStyle/>
            <a:p>
              <a:endParaRPr lang="en-US"/>
            </a:p>
          </p:txBody>
        </p:sp>
        <p:sp>
          <p:nvSpPr>
            <p:cNvPr id="1422394" name="Freeform 58"/>
            <p:cNvSpPr>
              <a:spLocks/>
            </p:cNvSpPr>
            <p:nvPr/>
          </p:nvSpPr>
          <p:spPr bwMode="auto">
            <a:xfrm>
              <a:off x="2399" y="2451"/>
              <a:ext cx="81" cy="60"/>
            </a:xfrm>
            <a:custGeom>
              <a:avLst/>
              <a:gdLst/>
              <a:ahLst/>
              <a:cxnLst>
                <a:cxn ang="0">
                  <a:pos x="0" y="53"/>
                </a:cxn>
                <a:cxn ang="0">
                  <a:pos x="1" y="42"/>
                </a:cxn>
                <a:cxn ang="0">
                  <a:pos x="3" y="31"/>
                </a:cxn>
                <a:cxn ang="0">
                  <a:pos x="7" y="22"/>
                </a:cxn>
                <a:cxn ang="0">
                  <a:pos x="9" y="16"/>
                </a:cxn>
                <a:cxn ang="0">
                  <a:pos x="12" y="12"/>
                </a:cxn>
                <a:cxn ang="0">
                  <a:pos x="14" y="9"/>
                </a:cxn>
                <a:cxn ang="0">
                  <a:pos x="16" y="6"/>
                </a:cxn>
                <a:cxn ang="0">
                  <a:pos x="19" y="4"/>
                </a:cxn>
                <a:cxn ang="0">
                  <a:pos x="22" y="2"/>
                </a:cxn>
                <a:cxn ang="0">
                  <a:pos x="25" y="1"/>
                </a:cxn>
                <a:cxn ang="0">
                  <a:pos x="27" y="0"/>
                </a:cxn>
                <a:cxn ang="0">
                  <a:pos x="45" y="0"/>
                </a:cxn>
                <a:cxn ang="0">
                  <a:pos x="49" y="1"/>
                </a:cxn>
                <a:cxn ang="0">
                  <a:pos x="54" y="2"/>
                </a:cxn>
                <a:cxn ang="0">
                  <a:pos x="58" y="5"/>
                </a:cxn>
                <a:cxn ang="0">
                  <a:pos x="61" y="9"/>
                </a:cxn>
                <a:cxn ang="0">
                  <a:pos x="64" y="14"/>
                </a:cxn>
                <a:cxn ang="0">
                  <a:pos x="67" y="19"/>
                </a:cxn>
                <a:cxn ang="0">
                  <a:pos x="70" y="26"/>
                </a:cxn>
                <a:cxn ang="0">
                  <a:pos x="72" y="33"/>
                </a:cxn>
                <a:cxn ang="0">
                  <a:pos x="67" y="58"/>
                </a:cxn>
                <a:cxn ang="0">
                  <a:pos x="55" y="33"/>
                </a:cxn>
                <a:cxn ang="0">
                  <a:pos x="54" y="28"/>
                </a:cxn>
                <a:cxn ang="0">
                  <a:pos x="52" y="23"/>
                </a:cxn>
                <a:cxn ang="0">
                  <a:pos x="50" y="18"/>
                </a:cxn>
                <a:cxn ang="0">
                  <a:pos x="48" y="14"/>
                </a:cxn>
                <a:cxn ang="0">
                  <a:pos x="45" y="10"/>
                </a:cxn>
                <a:cxn ang="0">
                  <a:pos x="43" y="7"/>
                </a:cxn>
                <a:cxn ang="0">
                  <a:pos x="40" y="4"/>
                </a:cxn>
                <a:cxn ang="0">
                  <a:pos x="37" y="2"/>
                </a:cxn>
                <a:cxn ang="0">
                  <a:pos x="33" y="6"/>
                </a:cxn>
                <a:cxn ang="0">
                  <a:pos x="29" y="11"/>
                </a:cxn>
                <a:cxn ang="0">
                  <a:pos x="25" y="17"/>
                </a:cxn>
                <a:cxn ang="0">
                  <a:pos x="23" y="24"/>
                </a:cxn>
                <a:cxn ang="0">
                  <a:pos x="20" y="31"/>
                </a:cxn>
                <a:cxn ang="0">
                  <a:pos x="18" y="40"/>
                </a:cxn>
                <a:cxn ang="0">
                  <a:pos x="17" y="49"/>
                </a:cxn>
                <a:cxn ang="0">
                  <a:pos x="17" y="58"/>
                </a:cxn>
              </a:cxnLst>
              <a:rect l="0" t="0" r="r" b="b"/>
              <a:pathLst>
                <a:path w="81" h="60">
                  <a:moveTo>
                    <a:pt x="0" y="59"/>
                  </a:moveTo>
                  <a:lnTo>
                    <a:pt x="0" y="53"/>
                  </a:lnTo>
                  <a:lnTo>
                    <a:pt x="1" y="47"/>
                  </a:lnTo>
                  <a:lnTo>
                    <a:pt x="1" y="42"/>
                  </a:lnTo>
                  <a:lnTo>
                    <a:pt x="2" y="36"/>
                  </a:lnTo>
                  <a:lnTo>
                    <a:pt x="3" y="31"/>
                  </a:lnTo>
                  <a:lnTo>
                    <a:pt x="5" y="26"/>
                  </a:lnTo>
                  <a:lnTo>
                    <a:pt x="7" y="22"/>
                  </a:lnTo>
                  <a:lnTo>
                    <a:pt x="9" y="17"/>
                  </a:lnTo>
                  <a:lnTo>
                    <a:pt x="9" y="16"/>
                  </a:lnTo>
                  <a:lnTo>
                    <a:pt x="10" y="14"/>
                  </a:lnTo>
                  <a:lnTo>
                    <a:pt x="12" y="12"/>
                  </a:lnTo>
                  <a:lnTo>
                    <a:pt x="13" y="10"/>
                  </a:lnTo>
                  <a:lnTo>
                    <a:pt x="14" y="9"/>
                  </a:lnTo>
                  <a:lnTo>
                    <a:pt x="15" y="7"/>
                  </a:lnTo>
                  <a:lnTo>
                    <a:pt x="16" y="6"/>
                  </a:lnTo>
                  <a:lnTo>
                    <a:pt x="18" y="5"/>
                  </a:lnTo>
                  <a:lnTo>
                    <a:pt x="19" y="4"/>
                  </a:lnTo>
                  <a:lnTo>
                    <a:pt x="20" y="3"/>
                  </a:lnTo>
                  <a:lnTo>
                    <a:pt x="22" y="2"/>
                  </a:lnTo>
                  <a:lnTo>
                    <a:pt x="23" y="1"/>
                  </a:lnTo>
                  <a:lnTo>
                    <a:pt x="25" y="1"/>
                  </a:lnTo>
                  <a:lnTo>
                    <a:pt x="26" y="0"/>
                  </a:lnTo>
                  <a:lnTo>
                    <a:pt x="27" y="0"/>
                  </a:lnTo>
                  <a:lnTo>
                    <a:pt x="29" y="0"/>
                  </a:lnTo>
                  <a:lnTo>
                    <a:pt x="45" y="0"/>
                  </a:lnTo>
                  <a:lnTo>
                    <a:pt x="47" y="0"/>
                  </a:lnTo>
                  <a:lnTo>
                    <a:pt x="49" y="1"/>
                  </a:lnTo>
                  <a:lnTo>
                    <a:pt x="52" y="1"/>
                  </a:lnTo>
                  <a:lnTo>
                    <a:pt x="54" y="2"/>
                  </a:lnTo>
                  <a:lnTo>
                    <a:pt x="56" y="4"/>
                  </a:lnTo>
                  <a:lnTo>
                    <a:pt x="58" y="5"/>
                  </a:lnTo>
                  <a:lnTo>
                    <a:pt x="59" y="7"/>
                  </a:lnTo>
                  <a:lnTo>
                    <a:pt x="61" y="9"/>
                  </a:lnTo>
                  <a:lnTo>
                    <a:pt x="63" y="11"/>
                  </a:lnTo>
                  <a:lnTo>
                    <a:pt x="64" y="14"/>
                  </a:lnTo>
                  <a:lnTo>
                    <a:pt x="66" y="17"/>
                  </a:lnTo>
                  <a:lnTo>
                    <a:pt x="67" y="19"/>
                  </a:lnTo>
                  <a:lnTo>
                    <a:pt x="69" y="23"/>
                  </a:lnTo>
                  <a:lnTo>
                    <a:pt x="70" y="26"/>
                  </a:lnTo>
                  <a:lnTo>
                    <a:pt x="71" y="29"/>
                  </a:lnTo>
                  <a:lnTo>
                    <a:pt x="72" y="33"/>
                  </a:lnTo>
                  <a:lnTo>
                    <a:pt x="80" y="33"/>
                  </a:lnTo>
                  <a:lnTo>
                    <a:pt x="67" y="58"/>
                  </a:lnTo>
                  <a:lnTo>
                    <a:pt x="47" y="34"/>
                  </a:lnTo>
                  <a:lnTo>
                    <a:pt x="55" y="33"/>
                  </a:lnTo>
                  <a:lnTo>
                    <a:pt x="54" y="30"/>
                  </a:lnTo>
                  <a:lnTo>
                    <a:pt x="54" y="28"/>
                  </a:lnTo>
                  <a:lnTo>
                    <a:pt x="53" y="25"/>
                  </a:lnTo>
                  <a:lnTo>
                    <a:pt x="52" y="23"/>
                  </a:lnTo>
                  <a:lnTo>
                    <a:pt x="51" y="20"/>
                  </a:lnTo>
                  <a:lnTo>
                    <a:pt x="50" y="18"/>
                  </a:lnTo>
                  <a:lnTo>
                    <a:pt x="49" y="16"/>
                  </a:lnTo>
                  <a:lnTo>
                    <a:pt x="48" y="14"/>
                  </a:lnTo>
                  <a:lnTo>
                    <a:pt x="47" y="12"/>
                  </a:lnTo>
                  <a:lnTo>
                    <a:pt x="45" y="10"/>
                  </a:lnTo>
                  <a:lnTo>
                    <a:pt x="44" y="8"/>
                  </a:lnTo>
                  <a:lnTo>
                    <a:pt x="43" y="7"/>
                  </a:lnTo>
                  <a:lnTo>
                    <a:pt x="41" y="5"/>
                  </a:lnTo>
                  <a:lnTo>
                    <a:pt x="40" y="4"/>
                  </a:lnTo>
                  <a:lnTo>
                    <a:pt x="38" y="3"/>
                  </a:lnTo>
                  <a:lnTo>
                    <a:pt x="37" y="2"/>
                  </a:lnTo>
                  <a:lnTo>
                    <a:pt x="35" y="4"/>
                  </a:lnTo>
                  <a:lnTo>
                    <a:pt x="33" y="6"/>
                  </a:lnTo>
                  <a:lnTo>
                    <a:pt x="31" y="8"/>
                  </a:lnTo>
                  <a:lnTo>
                    <a:pt x="29" y="11"/>
                  </a:lnTo>
                  <a:lnTo>
                    <a:pt x="27" y="14"/>
                  </a:lnTo>
                  <a:lnTo>
                    <a:pt x="25" y="17"/>
                  </a:lnTo>
                  <a:lnTo>
                    <a:pt x="24" y="20"/>
                  </a:lnTo>
                  <a:lnTo>
                    <a:pt x="23" y="24"/>
                  </a:lnTo>
                  <a:lnTo>
                    <a:pt x="21" y="27"/>
                  </a:lnTo>
                  <a:lnTo>
                    <a:pt x="20" y="31"/>
                  </a:lnTo>
                  <a:lnTo>
                    <a:pt x="19" y="36"/>
                  </a:lnTo>
                  <a:lnTo>
                    <a:pt x="18" y="40"/>
                  </a:lnTo>
                  <a:lnTo>
                    <a:pt x="18" y="44"/>
                  </a:lnTo>
                  <a:lnTo>
                    <a:pt x="17" y="49"/>
                  </a:lnTo>
                  <a:lnTo>
                    <a:pt x="17" y="53"/>
                  </a:lnTo>
                  <a:lnTo>
                    <a:pt x="17" y="58"/>
                  </a:lnTo>
                  <a:lnTo>
                    <a:pt x="0" y="59"/>
                  </a:lnTo>
                </a:path>
              </a:pathLst>
            </a:custGeom>
            <a:solidFill>
              <a:srgbClr val="FFFFFF"/>
            </a:solidFill>
            <a:ln w="12700" cap="rnd" cmpd="sng">
              <a:solidFill>
                <a:schemeClr val="tx1"/>
              </a:solidFill>
              <a:prstDash val="solid"/>
              <a:round/>
              <a:headEnd type="none" w="sm" len="sm"/>
              <a:tailEnd type="none" w="sm" len="sm"/>
            </a:ln>
            <a:effectLst/>
          </p:spPr>
          <p:txBody>
            <a:bodyPr/>
            <a:lstStyle/>
            <a:p>
              <a:endParaRPr lang="en-US"/>
            </a:p>
          </p:txBody>
        </p:sp>
      </p:grpSp>
      <p:grpSp>
        <p:nvGrpSpPr>
          <p:cNvPr id="1422395" name="Group 59"/>
          <p:cNvGrpSpPr>
            <a:grpSpLocks/>
          </p:cNvGrpSpPr>
          <p:nvPr/>
        </p:nvGrpSpPr>
        <p:grpSpPr bwMode="auto">
          <a:xfrm>
            <a:off x="3746500" y="3740150"/>
            <a:ext cx="225425" cy="123825"/>
            <a:chOff x="2360" y="2356"/>
            <a:chExt cx="142" cy="78"/>
          </a:xfrm>
        </p:grpSpPr>
        <p:sp>
          <p:nvSpPr>
            <p:cNvPr id="1422396" name="Oval 60"/>
            <p:cNvSpPr>
              <a:spLocks noChangeArrowheads="1"/>
            </p:cNvSpPr>
            <p:nvPr/>
          </p:nvSpPr>
          <p:spPr bwMode="auto">
            <a:xfrm rot="60000">
              <a:off x="2360" y="2356"/>
              <a:ext cx="142" cy="78"/>
            </a:xfrm>
            <a:prstGeom prst="ellipse">
              <a:avLst/>
            </a:prstGeom>
            <a:solidFill>
              <a:srgbClr val="FFCC00"/>
            </a:solidFill>
            <a:ln w="12700">
              <a:solidFill>
                <a:schemeClr val="tx1"/>
              </a:solidFill>
              <a:round/>
              <a:headEnd/>
              <a:tailEnd/>
            </a:ln>
            <a:effectLst/>
          </p:spPr>
          <p:txBody>
            <a:bodyPr wrap="none" anchor="ctr"/>
            <a:lstStyle/>
            <a:p>
              <a:endParaRPr lang="en-US"/>
            </a:p>
          </p:txBody>
        </p:sp>
        <p:sp>
          <p:nvSpPr>
            <p:cNvPr id="1422397" name="Freeform 61"/>
            <p:cNvSpPr>
              <a:spLocks/>
            </p:cNvSpPr>
            <p:nvPr/>
          </p:nvSpPr>
          <p:spPr bwMode="auto">
            <a:xfrm>
              <a:off x="2393" y="2365"/>
              <a:ext cx="83" cy="62"/>
            </a:xfrm>
            <a:custGeom>
              <a:avLst/>
              <a:gdLst/>
              <a:ahLst/>
              <a:cxnLst>
                <a:cxn ang="0">
                  <a:pos x="1" y="50"/>
                </a:cxn>
                <a:cxn ang="0">
                  <a:pos x="2" y="39"/>
                </a:cxn>
                <a:cxn ang="0">
                  <a:pos x="5" y="29"/>
                </a:cxn>
                <a:cxn ang="0">
                  <a:pos x="9" y="20"/>
                </a:cxn>
                <a:cxn ang="0">
                  <a:pos x="12" y="14"/>
                </a:cxn>
                <a:cxn ang="0">
                  <a:pos x="15" y="10"/>
                </a:cxn>
                <a:cxn ang="0">
                  <a:pos x="17" y="7"/>
                </a:cxn>
                <a:cxn ang="0">
                  <a:pos x="20" y="5"/>
                </a:cxn>
                <a:cxn ang="0">
                  <a:pos x="23" y="3"/>
                </a:cxn>
                <a:cxn ang="0">
                  <a:pos x="26" y="1"/>
                </a:cxn>
                <a:cxn ang="0">
                  <a:pos x="29" y="0"/>
                </a:cxn>
                <a:cxn ang="0">
                  <a:pos x="31" y="0"/>
                </a:cxn>
                <a:cxn ang="0">
                  <a:pos x="50" y="1"/>
                </a:cxn>
                <a:cxn ang="0">
                  <a:pos x="54" y="2"/>
                </a:cxn>
                <a:cxn ang="0">
                  <a:pos x="58" y="4"/>
                </a:cxn>
                <a:cxn ang="0">
                  <a:pos x="61" y="7"/>
                </a:cxn>
                <a:cxn ang="0">
                  <a:pos x="65" y="11"/>
                </a:cxn>
                <a:cxn ang="0">
                  <a:pos x="68" y="17"/>
                </a:cxn>
                <a:cxn ang="0">
                  <a:pos x="70" y="23"/>
                </a:cxn>
                <a:cxn ang="0">
                  <a:pos x="72" y="29"/>
                </a:cxn>
                <a:cxn ang="0">
                  <a:pos x="74" y="37"/>
                </a:cxn>
                <a:cxn ang="0">
                  <a:pos x="66" y="61"/>
                </a:cxn>
                <a:cxn ang="0">
                  <a:pos x="57" y="36"/>
                </a:cxn>
                <a:cxn ang="0">
                  <a:pos x="56" y="30"/>
                </a:cxn>
                <a:cxn ang="0">
                  <a:pos x="55" y="25"/>
                </a:cxn>
                <a:cxn ang="0">
                  <a:pos x="53" y="20"/>
                </a:cxn>
                <a:cxn ang="0">
                  <a:pos x="51" y="15"/>
                </a:cxn>
                <a:cxn ang="0">
                  <a:pos x="49" y="11"/>
                </a:cxn>
                <a:cxn ang="0">
                  <a:pos x="47" y="8"/>
                </a:cxn>
                <a:cxn ang="0">
                  <a:pos x="44" y="5"/>
                </a:cxn>
                <a:cxn ang="0">
                  <a:pos x="41" y="3"/>
                </a:cxn>
                <a:cxn ang="0">
                  <a:pos x="36" y="6"/>
                </a:cxn>
                <a:cxn ang="0">
                  <a:pos x="32" y="11"/>
                </a:cxn>
                <a:cxn ang="0">
                  <a:pos x="28" y="17"/>
                </a:cxn>
                <a:cxn ang="0">
                  <a:pos x="25" y="23"/>
                </a:cxn>
                <a:cxn ang="0">
                  <a:pos x="22" y="31"/>
                </a:cxn>
                <a:cxn ang="0">
                  <a:pos x="19" y="39"/>
                </a:cxn>
                <a:cxn ang="0">
                  <a:pos x="18" y="48"/>
                </a:cxn>
                <a:cxn ang="0">
                  <a:pos x="17" y="57"/>
                </a:cxn>
              </a:cxnLst>
              <a:rect l="0" t="0" r="r" b="b"/>
              <a:pathLst>
                <a:path w="83" h="62">
                  <a:moveTo>
                    <a:pt x="0" y="56"/>
                  </a:moveTo>
                  <a:lnTo>
                    <a:pt x="1" y="50"/>
                  </a:lnTo>
                  <a:lnTo>
                    <a:pt x="1" y="44"/>
                  </a:lnTo>
                  <a:lnTo>
                    <a:pt x="2" y="39"/>
                  </a:lnTo>
                  <a:lnTo>
                    <a:pt x="4" y="34"/>
                  </a:lnTo>
                  <a:lnTo>
                    <a:pt x="5" y="29"/>
                  </a:lnTo>
                  <a:lnTo>
                    <a:pt x="7" y="24"/>
                  </a:lnTo>
                  <a:lnTo>
                    <a:pt x="9" y="20"/>
                  </a:lnTo>
                  <a:lnTo>
                    <a:pt x="11" y="16"/>
                  </a:lnTo>
                  <a:lnTo>
                    <a:pt x="12" y="14"/>
                  </a:lnTo>
                  <a:lnTo>
                    <a:pt x="14" y="12"/>
                  </a:lnTo>
                  <a:lnTo>
                    <a:pt x="15" y="10"/>
                  </a:lnTo>
                  <a:lnTo>
                    <a:pt x="16" y="9"/>
                  </a:lnTo>
                  <a:lnTo>
                    <a:pt x="17" y="7"/>
                  </a:lnTo>
                  <a:lnTo>
                    <a:pt x="19" y="6"/>
                  </a:lnTo>
                  <a:lnTo>
                    <a:pt x="20" y="5"/>
                  </a:lnTo>
                  <a:lnTo>
                    <a:pt x="21" y="4"/>
                  </a:lnTo>
                  <a:lnTo>
                    <a:pt x="23" y="3"/>
                  </a:lnTo>
                  <a:lnTo>
                    <a:pt x="24" y="2"/>
                  </a:lnTo>
                  <a:lnTo>
                    <a:pt x="26" y="1"/>
                  </a:lnTo>
                  <a:lnTo>
                    <a:pt x="27" y="1"/>
                  </a:lnTo>
                  <a:lnTo>
                    <a:pt x="29" y="0"/>
                  </a:lnTo>
                  <a:lnTo>
                    <a:pt x="30" y="0"/>
                  </a:lnTo>
                  <a:lnTo>
                    <a:pt x="31" y="0"/>
                  </a:lnTo>
                  <a:lnTo>
                    <a:pt x="33" y="0"/>
                  </a:lnTo>
                  <a:lnTo>
                    <a:pt x="50" y="1"/>
                  </a:lnTo>
                  <a:lnTo>
                    <a:pt x="52" y="1"/>
                  </a:lnTo>
                  <a:lnTo>
                    <a:pt x="54" y="2"/>
                  </a:lnTo>
                  <a:lnTo>
                    <a:pt x="56" y="3"/>
                  </a:lnTo>
                  <a:lnTo>
                    <a:pt x="58" y="4"/>
                  </a:lnTo>
                  <a:lnTo>
                    <a:pt x="60" y="6"/>
                  </a:lnTo>
                  <a:lnTo>
                    <a:pt x="61" y="7"/>
                  </a:lnTo>
                  <a:lnTo>
                    <a:pt x="63" y="9"/>
                  </a:lnTo>
                  <a:lnTo>
                    <a:pt x="65" y="11"/>
                  </a:lnTo>
                  <a:lnTo>
                    <a:pt x="66" y="14"/>
                  </a:lnTo>
                  <a:lnTo>
                    <a:pt x="68" y="17"/>
                  </a:lnTo>
                  <a:lnTo>
                    <a:pt x="69" y="20"/>
                  </a:lnTo>
                  <a:lnTo>
                    <a:pt x="70" y="23"/>
                  </a:lnTo>
                  <a:lnTo>
                    <a:pt x="71" y="26"/>
                  </a:lnTo>
                  <a:lnTo>
                    <a:pt x="72" y="29"/>
                  </a:lnTo>
                  <a:lnTo>
                    <a:pt x="73" y="33"/>
                  </a:lnTo>
                  <a:lnTo>
                    <a:pt x="74" y="37"/>
                  </a:lnTo>
                  <a:lnTo>
                    <a:pt x="82" y="37"/>
                  </a:lnTo>
                  <a:lnTo>
                    <a:pt x="66" y="61"/>
                  </a:lnTo>
                  <a:lnTo>
                    <a:pt x="49" y="35"/>
                  </a:lnTo>
                  <a:lnTo>
                    <a:pt x="57" y="36"/>
                  </a:lnTo>
                  <a:lnTo>
                    <a:pt x="57" y="33"/>
                  </a:lnTo>
                  <a:lnTo>
                    <a:pt x="56" y="30"/>
                  </a:lnTo>
                  <a:lnTo>
                    <a:pt x="56" y="27"/>
                  </a:lnTo>
                  <a:lnTo>
                    <a:pt x="55" y="25"/>
                  </a:lnTo>
                  <a:lnTo>
                    <a:pt x="54" y="22"/>
                  </a:lnTo>
                  <a:lnTo>
                    <a:pt x="53" y="20"/>
                  </a:lnTo>
                  <a:lnTo>
                    <a:pt x="52" y="18"/>
                  </a:lnTo>
                  <a:lnTo>
                    <a:pt x="51" y="15"/>
                  </a:lnTo>
                  <a:lnTo>
                    <a:pt x="50" y="13"/>
                  </a:lnTo>
                  <a:lnTo>
                    <a:pt x="49" y="11"/>
                  </a:lnTo>
                  <a:lnTo>
                    <a:pt x="48" y="10"/>
                  </a:lnTo>
                  <a:lnTo>
                    <a:pt x="47" y="8"/>
                  </a:lnTo>
                  <a:lnTo>
                    <a:pt x="45" y="7"/>
                  </a:lnTo>
                  <a:lnTo>
                    <a:pt x="44" y="5"/>
                  </a:lnTo>
                  <a:lnTo>
                    <a:pt x="42" y="4"/>
                  </a:lnTo>
                  <a:lnTo>
                    <a:pt x="41" y="3"/>
                  </a:lnTo>
                  <a:lnTo>
                    <a:pt x="39" y="5"/>
                  </a:lnTo>
                  <a:lnTo>
                    <a:pt x="36" y="6"/>
                  </a:lnTo>
                  <a:lnTo>
                    <a:pt x="34" y="8"/>
                  </a:lnTo>
                  <a:lnTo>
                    <a:pt x="32" y="11"/>
                  </a:lnTo>
                  <a:lnTo>
                    <a:pt x="30" y="14"/>
                  </a:lnTo>
                  <a:lnTo>
                    <a:pt x="28" y="17"/>
                  </a:lnTo>
                  <a:lnTo>
                    <a:pt x="26" y="20"/>
                  </a:lnTo>
                  <a:lnTo>
                    <a:pt x="25" y="23"/>
                  </a:lnTo>
                  <a:lnTo>
                    <a:pt x="23" y="27"/>
                  </a:lnTo>
                  <a:lnTo>
                    <a:pt x="22" y="31"/>
                  </a:lnTo>
                  <a:lnTo>
                    <a:pt x="20" y="35"/>
                  </a:lnTo>
                  <a:lnTo>
                    <a:pt x="19" y="39"/>
                  </a:lnTo>
                  <a:lnTo>
                    <a:pt x="18" y="43"/>
                  </a:lnTo>
                  <a:lnTo>
                    <a:pt x="18" y="48"/>
                  </a:lnTo>
                  <a:lnTo>
                    <a:pt x="17" y="52"/>
                  </a:lnTo>
                  <a:lnTo>
                    <a:pt x="17" y="57"/>
                  </a:lnTo>
                  <a:lnTo>
                    <a:pt x="0" y="56"/>
                  </a:lnTo>
                </a:path>
              </a:pathLst>
            </a:custGeom>
            <a:solidFill>
              <a:srgbClr val="FFFFFF"/>
            </a:solidFill>
            <a:ln w="12700" cap="rnd" cmpd="sng">
              <a:solidFill>
                <a:schemeClr val="tx1"/>
              </a:solidFill>
              <a:prstDash val="solid"/>
              <a:round/>
              <a:headEnd type="none" w="sm" len="sm"/>
              <a:tailEnd type="none" w="sm" len="sm"/>
            </a:ln>
            <a:effectLst/>
          </p:spPr>
          <p:txBody>
            <a:bodyPr/>
            <a:lstStyle/>
            <a:p>
              <a:endParaRPr lang="en-US"/>
            </a:p>
          </p:txBody>
        </p:sp>
      </p:grpSp>
      <p:grpSp>
        <p:nvGrpSpPr>
          <p:cNvPr id="1422398" name="Group 62"/>
          <p:cNvGrpSpPr>
            <a:grpSpLocks/>
          </p:cNvGrpSpPr>
          <p:nvPr/>
        </p:nvGrpSpPr>
        <p:grpSpPr bwMode="auto">
          <a:xfrm>
            <a:off x="2171700" y="3525838"/>
            <a:ext cx="225425" cy="123825"/>
            <a:chOff x="1368" y="2221"/>
            <a:chExt cx="142" cy="78"/>
          </a:xfrm>
        </p:grpSpPr>
        <p:sp>
          <p:nvSpPr>
            <p:cNvPr id="1422399" name="Oval 63"/>
            <p:cNvSpPr>
              <a:spLocks noChangeArrowheads="1"/>
            </p:cNvSpPr>
            <p:nvPr/>
          </p:nvSpPr>
          <p:spPr bwMode="auto">
            <a:xfrm rot="780000">
              <a:off x="1368" y="2221"/>
              <a:ext cx="142" cy="78"/>
            </a:xfrm>
            <a:prstGeom prst="ellipse">
              <a:avLst/>
            </a:prstGeom>
            <a:solidFill>
              <a:srgbClr val="FFCC00"/>
            </a:solidFill>
            <a:ln w="12700">
              <a:solidFill>
                <a:schemeClr val="tx1"/>
              </a:solidFill>
              <a:round/>
              <a:headEnd/>
              <a:tailEnd/>
            </a:ln>
            <a:effectLst/>
          </p:spPr>
          <p:txBody>
            <a:bodyPr wrap="none" anchor="ctr"/>
            <a:lstStyle/>
            <a:p>
              <a:endParaRPr lang="en-US"/>
            </a:p>
          </p:txBody>
        </p:sp>
        <p:sp>
          <p:nvSpPr>
            <p:cNvPr id="1422400" name="Freeform 64"/>
            <p:cNvSpPr>
              <a:spLocks/>
            </p:cNvSpPr>
            <p:nvPr/>
          </p:nvSpPr>
          <p:spPr bwMode="auto">
            <a:xfrm>
              <a:off x="1396" y="2229"/>
              <a:ext cx="85" cy="68"/>
            </a:xfrm>
            <a:custGeom>
              <a:avLst/>
              <a:gdLst/>
              <a:ahLst/>
              <a:cxnLst>
                <a:cxn ang="0">
                  <a:pos x="2" y="42"/>
                </a:cxn>
                <a:cxn ang="0">
                  <a:pos x="6" y="32"/>
                </a:cxn>
                <a:cxn ang="0">
                  <a:pos x="11" y="23"/>
                </a:cxn>
                <a:cxn ang="0">
                  <a:pos x="16" y="15"/>
                </a:cxn>
                <a:cxn ang="0">
                  <a:pos x="22" y="8"/>
                </a:cxn>
                <a:cxn ang="0">
                  <a:pos x="25" y="6"/>
                </a:cxn>
                <a:cxn ang="0">
                  <a:pos x="28" y="4"/>
                </a:cxn>
                <a:cxn ang="0">
                  <a:pos x="32" y="2"/>
                </a:cxn>
                <a:cxn ang="0">
                  <a:pos x="35" y="1"/>
                </a:cxn>
                <a:cxn ang="0">
                  <a:pos x="38" y="0"/>
                </a:cxn>
                <a:cxn ang="0">
                  <a:pos x="41" y="0"/>
                </a:cxn>
                <a:cxn ang="0">
                  <a:pos x="44" y="1"/>
                </a:cxn>
                <a:cxn ang="0">
                  <a:pos x="62" y="6"/>
                </a:cxn>
                <a:cxn ang="0">
                  <a:pos x="65" y="8"/>
                </a:cxn>
                <a:cxn ang="0">
                  <a:pos x="68" y="11"/>
                </a:cxn>
                <a:cxn ang="0">
                  <a:pos x="71" y="16"/>
                </a:cxn>
                <a:cxn ang="0">
                  <a:pos x="73" y="21"/>
                </a:cxn>
                <a:cxn ang="0">
                  <a:pos x="75" y="27"/>
                </a:cxn>
                <a:cxn ang="0">
                  <a:pos x="76" y="34"/>
                </a:cxn>
                <a:cxn ang="0">
                  <a:pos x="76" y="41"/>
                </a:cxn>
                <a:cxn ang="0">
                  <a:pos x="84" y="47"/>
                </a:cxn>
                <a:cxn ang="0">
                  <a:pos x="52" y="38"/>
                </a:cxn>
                <a:cxn ang="0">
                  <a:pos x="60" y="34"/>
                </a:cxn>
                <a:cxn ang="0">
                  <a:pos x="59" y="24"/>
                </a:cxn>
                <a:cxn ang="0">
                  <a:pos x="56" y="15"/>
                </a:cxn>
                <a:cxn ang="0">
                  <a:pos x="55" y="11"/>
                </a:cxn>
                <a:cxn ang="0">
                  <a:pos x="53" y="8"/>
                </a:cxn>
                <a:cxn ang="0">
                  <a:pos x="51" y="5"/>
                </a:cxn>
                <a:cxn ang="0">
                  <a:pos x="46" y="7"/>
                </a:cxn>
                <a:cxn ang="0">
                  <a:pos x="41" y="11"/>
                </a:cxn>
                <a:cxn ang="0">
                  <a:pos x="36" y="15"/>
                </a:cxn>
                <a:cxn ang="0">
                  <a:pos x="31" y="21"/>
                </a:cxn>
                <a:cxn ang="0">
                  <a:pos x="27" y="28"/>
                </a:cxn>
                <a:cxn ang="0">
                  <a:pos x="22" y="36"/>
                </a:cxn>
                <a:cxn ang="0">
                  <a:pos x="19" y="44"/>
                </a:cxn>
                <a:cxn ang="0">
                  <a:pos x="16" y="53"/>
                </a:cxn>
              </a:cxnLst>
              <a:rect l="0" t="0" r="r" b="b"/>
              <a:pathLst>
                <a:path w="85" h="68">
                  <a:moveTo>
                    <a:pt x="0" y="48"/>
                  </a:moveTo>
                  <a:lnTo>
                    <a:pt x="2" y="42"/>
                  </a:lnTo>
                  <a:lnTo>
                    <a:pt x="4" y="37"/>
                  </a:lnTo>
                  <a:lnTo>
                    <a:pt x="6" y="32"/>
                  </a:lnTo>
                  <a:lnTo>
                    <a:pt x="8" y="27"/>
                  </a:lnTo>
                  <a:lnTo>
                    <a:pt x="11" y="23"/>
                  </a:lnTo>
                  <a:lnTo>
                    <a:pt x="13" y="19"/>
                  </a:lnTo>
                  <a:lnTo>
                    <a:pt x="16" y="15"/>
                  </a:lnTo>
                  <a:lnTo>
                    <a:pt x="19" y="11"/>
                  </a:lnTo>
                  <a:lnTo>
                    <a:pt x="22" y="8"/>
                  </a:lnTo>
                  <a:lnTo>
                    <a:pt x="24" y="7"/>
                  </a:lnTo>
                  <a:lnTo>
                    <a:pt x="25" y="6"/>
                  </a:lnTo>
                  <a:lnTo>
                    <a:pt x="27" y="5"/>
                  </a:lnTo>
                  <a:lnTo>
                    <a:pt x="28" y="4"/>
                  </a:lnTo>
                  <a:lnTo>
                    <a:pt x="30" y="3"/>
                  </a:lnTo>
                  <a:lnTo>
                    <a:pt x="32" y="2"/>
                  </a:lnTo>
                  <a:lnTo>
                    <a:pt x="33" y="1"/>
                  </a:lnTo>
                  <a:lnTo>
                    <a:pt x="35" y="1"/>
                  </a:lnTo>
                  <a:lnTo>
                    <a:pt x="36" y="0"/>
                  </a:lnTo>
                  <a:lnTo>
                    <a:pt x="38" y="0"/>
                  </a:lnTo>
                  <a:lnTo>
                    <a:pt x="39" y="0"/>
                  </a:lnTo>
                  <a:lnTo>
                    <a:pt x="41" y="0"/>
                  </a:lnTo>
                  <a:lnTo>
                    <a:pt x="43" y="1"/>
                  </a:lnTo>
                  <a:lnTo>
                    <a:pt x="44" y="1"/>
                  </a:lnTo>
                  <a:lnTo>
                    <a:pt x="60" y="5"/>
                  </a:lnTo>
                  <a:lnTo>
                    <a:pt x="62" y="6"/>
                  </a:lnTo>
                  <a:lnTo>
                    <a:pt x="64" y="7"/>
                  </a:lnTo>
                  <a:lnTo>
                    <a:pt x="65" y="8"/>
                  </a:lnTo>
                  <a:lnTo>
                    <a:pt x="67" y="10"/>
                  </a:lnTo>
                  <a:lnTo>
                    <a:pt x="68" y="11"/>
                  </a:lnTo>
                  <a:lnTo>
                    <a:pt x="70" y="13"/>
                  </a:lnTo>
                  <a:lnTo>
                    <a:pt x="71" y="16"/>
                  </a:lnTo>
                  <a:lnTo>
                    <a:pt x="72" y="18"/>
                  </a:lnTo>
                  <a:lnTo>
                    <a:pt x="73" y="21"/>
                  </a:lnTo>
                  <a:lnTo>
                    <a:pt x="74" y="24"/>
                  </a:lnTo>
                  <a:lnTo>
                    <a:pt x="75" y="27"/>
                  </a:lnTo>
                  <a:lnTo>
                    <a:pt x="75" y="30"/>
                  </a:lnTo>
                  <a:lnTo>
                    <a:pt x="76" y="34"/>
                  </a:lnTo>
                  <a:lnTo>
                    <a:pt x="76" y="37"/>
                  </a:lnTo>
                  <a:lnTo>
                    <a:pt x="76" y="41"/>
                  </a:lnTo>
                  <a:lnTo>
                    <a:pt x="76" y="45"/>
                  </a:lnTo>
                  <a:lnTo>
                    <a:pt x="84" y="47"/>
                  </a:lnTo>
                  <a:lnTo>
                    <a:pt x="63" y="67"/>
                  </a:lnTo>
                  <a:lnTo>
                    <a:pt x="52" y="38"/>
                  </a:lnTo>
                  <a:lnTo>
                    <a:pt x="60" y="40"/>
                  </a:lnTo>
                  <a:lnTo>
                    <a:pt x="60" y="34"/>
                  </a:lnTo>
                  <a:lnTo>
                    <a:pt x="59" y="29"/>
                  </a:lnTo>
                  <a:lnTo>
                    <a:pt x="59" y="24"/>
                  </a:lnTo>
                  <a:lnTo>
                    <a:pt x="58" y="20"/>
                  </a:lnTo>
                  <a:lnTo>
                    <a:pt x="56" y="15"/>
                  </a:lnTo>
                  <a:lnTo>
                    <a:pt x="56" y="13"/>
                  </a:lnTo>
                  <a:lnTo>
                    <a:pt x="55" y="11"/>
                  </a:lnTo>
                  <a:lnTo>
                    <a:pt x="54" y="10"/>
                  </a:lnTo>
                  <a:lnTo>
                    <a:pt x="53" y="8"/>
                  </a:lnTo>
                  <a:lnTo>
                    <a:pt x="52" y="6"/>
                  </a:lnTo>
                  <a:lnTo>
                    <a:pt x="51" y="5"/>
                  </a:lnTo>
                  <a:lnTo>
                    <a:pt x="48" y="6"/>
                  </a:lnTo>
                  <a:lnTo>
                    <a:pt x="46" y="7"/>
                  </a:lnTo>
                  <a:lnTo>
                    <a:pt x="43" y="9"/>
                  </a:lnTo>
                  <a:lnTo>
                    <a:pt x="41" y="11"/>
                  </a:lnTo>
                  <a:lnTo>
                    <a:pt x="38" y="13"/>
                  </a:lnTo>
                  <a:lnTo>
                    <a:pt x="36" y="15"/>
                  </a:lnTo>
                  <a:lnTo>
                    <a:pt x="33" y="18"/>
                  </a:lnTo>
                  <a:lnTo>
                    <a:pt x="31" y="21"/>
                  </a:lnTo>
                  <a:lnTo>
                    <a:pt x="29" y="24"/>
                  </a:lnTo>
                  <a:lnTo>
                    <a:pt x="27" y="28"/>
                  </a:lnTo>
                  <a:lnTo>
                    <a:pt x="24" y="32"/>
                  </a:lnTo>
                  <a:lnTo>
                    <a:pt x="22" y="36"/>
                  </a:lnTo>
                  <a:lnTo>
                    <a:pt x="21" y="40"/>
                  </a:lnTo>
                  <a:lnTo>
                    <a:pt x="19" y="44"/>
                  </a:lnTo>
                  <a:lnTo>
                    <a:pt x="17" y="48"/>
                  </a:lnTo>
                  <a:lnTo>
                    <a:pt x="16" y="53"/>
                  </a:lnTo>
                  <a:lnTo>
                    <a:pt x="0" y="48"/>
                  </a:lnTo>
                </a:path>
              </a:pathLst>
            </a:custGeom>
            <a:solidFill>
              <a:srgbClr val="FFFFFF"/>
            </a:solidFill>
            <a:ln w="12700" cap="rnd" cmpd="sng">
              <a:solidFill>
                <a:schemeClr val="tx1"/>
              </a:solidFill>
              <a:prstDash val="solid"/>
              <a:round/>
              <a:headEnd type="none" w="sm" len="sm"/>
              <a:tailEnd type="none" w="sm" len="sm"/>
            </a:ln>
            <a:effectLst/>
          </p:spPr>
          <p:txBody>
            <a:bodyPr/>
            <a:lstStyle/>
            <a:p>
              <a:endParaRPr lang="en-US"/>
            </a:p>
          </p:txBody>
        </p:sp>
      </p:grpSp>
      <p:grpSp>
        <p:nvGrpSpPr>
          <p:cNvPr id="1422401" name="Group 65"/>
          <p:cNvGrpSpPr>
            <a:grpSpLocks/>
          </p:cNvGrpSpPr>
          <p:nvPr/>
        </p:nvGrpSpPr>
        <p:grpSpPr bwMode="auto">
          <a:xfrm>
            <a:off x="2057400" y="3643313"/>
            <a:ext cx="225425" cy="123825"/>
            <a:chOff x="1296" y="2295"/>
            <a:chExt cx="142" cy="78"/>
          </a:xfrm>
        </p:grpSpPr>
        <p:sp>
          <p:nvSpPr>
            <p:cNvPr id="1422402" name="Oval 66"/>
            <p:cNvSpPr>
              <a:spLocks noChangeArrowheads="1"/>
            </p:cNvSpPr>
            <p:nvPr/>
          </p:nvSpPr>
          <p:spPr bwMode="auto">
            <a:xfrm rot="1020000">
              <a:off x="1296" y="2295"/>
              <a:ext cx="142" cy="78"/>
            </a:xfrm>
            <a:prstGeom prst="ellipse">
              <a:avLst/>
            </a:prstGeom>
            <a:solidFill>
              <a:srgbClr val="6699FF"/>
            </a:solidFill>
            <a:ln w="12700">
              <a:solidFill>
                <a:schemeClr val="tx1"/>
              </a:solidFill>
              <a:round/>
              <a:headEnd/>
              <a:tailEnd/>
            </a:ln>
            <a:effectLst/>
          </p:spPr>
          <p:txBody>
            <a:bodyPr wrap="none" anchor="ctr"/>
            <a:lstStyle/>
            <a:p>
              <a:endParaRPr lang="en-US"/>
            </a:p>
          </p:txBody>
        </p:sp>
        <p:sp>
          <p:nvSpPr>
            <p:cNvPr id="1422403" name="Freeform 67"/>
            <p:cNvSpPr>
              <a:spLocks/>
            </p:cNvSpPr>
            <p:nvPr/>
          </p:nvSpPr>
          <p:spPr bwMode="auto">
            <a:xfrm>
              <a:off x="1325" y="2299"/>
              <a:ext cx="84" cy="70"/>
            </a:xfrm>
            <a:custGeom>
              <a:avLst/>
              <a:gdLst/>
              <a:ahLst/>
              <a:cxnLst>
                <a:cxn ang="0">
                  <a:pos x="2" y="41"/>
                </a:cxn>
                <a:cxn ang="0">
                  <a:pos x="7" y="30"/>
                </a:cxn>
                <a:cxn ang="0">
                  <a:pos x="13" y="21"/>
                </a:cxn>
                <a:cxn ang="0">
                  <a:pos x="19" y="14"/>
                </a:cxn>
                <a:cxn ang="0">
                  <a:pos x="25" y="7"/>
                </a:cxn>
                <a:cxn ang="0">
                  <a:pos x="30" y="4"/>
                </a:cxn>
                <a:cxn ang="0">
                  <a:pos x="33" y="2"/>
                </a:cxn>
                <a:cxn ang="0">
                  <a:pos x="36" y="1"/>
                </a:cxn>
                <a:cxn ang="0">
                  <a:pos x="40" y="0"/>
                </a:cxn>
                <a:cxn ang="0">
                  <a:pos x="43" y="0"/>
                </a:cxn>
                <a:cxn ang="0">
                  <a:pos x="46" y="1"/>
                </a:cxn>
                <a:cxn ang="0">
                  <a:pos x="62" y="7"/>
                </a:cxn>
                <a:cxn ang="0">
                  <a:pos x="66" y="9"/>
                </a:cxn>
                <a:cxn ang="0">
                  <a:pos x="69" y="12"/>
                </a:cxn>
                <a:cxn ang="0">
                  <a:pos x="72" y="16"/>
                </a:cxn>
                <a:cxn ang="0">
                  <a:pos x="74" y="21"/>
                </a:cxn>
                <a:cxn ang="0">
                  <a:pos x="75" y="27"/>
                </a:cxn>
                <a:cxn ang="0">
                  <a:pos x="76" y="33"/>
                </a:cxn>
                <a:cxn ang="0">
                  <a:pos x="76" y="40"/>
                </a:cxn>
                <a:cxn ang="0">
                  <a:pos x="76" y="48"/>
                </a:cxn>
                <a:cxn ang="0">
                  <a:pos x="62" y="69"/>
                </a:cxn>
                <a:cxn ang="0">
                  <a:pos x="60" y="42"/>
                </a:cxn>
                <a:cxn ang="0">
                  <a:pos x="61" y="31"/>
                </a:cxn>
                <a:cxn ang="0">
                  <a:pos x="60" y="22"/>
                </a:cxn>
                <a:cxn ang="0">
                  <a:pos x="58" y="13"/>
                </a:cxn>
                <a:cxn ang="0">
                  <a:pos x="56" y="10"/>
                </a:cxn>
                <a:cxn ang="0">
                  <a:pos x="54" y="7"/>
                </a:cxn>
                <a:cxn ang="0">
                  <a:pos x="49" y="9"/>
                </a:cxn>
                <a:cxn ang="0">
                  <a:pos x="43" y="12"/>
                </a:cxn>
                <a:cxn ang="0">
                  <a:pos x="38" y="16"/>
                </a:cxn>
                <a:cxn ang="0">
                  <a:pos x="33" y="21"/>
                </a:cxn>
                <a:cxn ang="0">
                  <a:pos x="28" y="28"/>
                </a:cxn>
                <a:cxn ang="0">
                  <a:pos x="23" y="35"/>
                </a:cxn>
                <a:cxn ang="0">
                  <a:pos x="19" y="43"/>
                </a:cxn>
                <a:cxn ang="0">
                  <a:pos x="15" y="52"/>
                </a:cxn>
              </a:cxnLst>
              <a:rect l="0" t="0" r="r" b="b"/>
              <a:pathLst>
                <a:path w="84" h="70">
                  <a:moveTo>
                    <a:pt x="0" y="46"/>
                  </a:moveTo>
                  <a:lnTo>
                    <a:pt x="2" y="41"/>
                  </a:lnTo>
                  <a:lnTo>
                    <a:pt x="5" y="35"/>
                  </a:lnTo>
                  <a:lnTo>
                    <a:pt x="7" y="30"/>
                  </a:lnTo>
                  <a:lnTo>
                    <a:pt x="10" y="26"/>
                  </a:lnTo>
                  <a:lnTo>
                    <a:pt x="13" y="21"/>
                  </a:lnTo>
                  <a:lnTo>
                    <a:pt x="16" y="17"/>
                  </a:lnTo>
                  <a:lnTo>
                    <a:pt x="19" y="14"/>
                  </a:lnTo>
                  <a:lnTo>
                    <a:pt x="22" y="10"/>
                  </a:lnTo>
                  <a:lnTo>
                    <a:pt x="25" y="7"/>
                  </a:lnTo>
                  <a:lnTo>
                    <a:pt x="28" y="5"/>
                  </a:lnTo>
                  <a:lnTo>
                    <a:pt x="30" y="4"/>
                  </a:lnTo>
                  <a:lnTo>
                    <a:pt x="32" y="3"/>
                  </a:lnTo>
                  <a:lnTo>
                    <a:pt x="33" y="2"/>
                  </a:lnTo>
                  <a:lnTo>
                    <a:pt x="35" y="2"/>
                  </a:lnTo>
                  <a:lnTo>
                    <a:pt x="36" y="1"/>
                  </a:lnTo>
                  <a:lnTo>
                    <a:pt x="38" y="1"/>
                  </a:lnTo>
                  <a:lnTo>
                    <a:pt x="40" y="0"/>
                  </a:lnTo>
                  <a:lnTo>
                    <a:pt x="41" y="0"/>
                  </a:lnTo>
                  <a:lnTo>
                    <a:pt x="43" y="0"/>
                  </a:lnTo>
                  <a:lnTo>
                    <a:pt x="44" y="0"/>
                  </a:lnTo>
                  <a:lnTo>
                    <a:pt x="46" y="1"/>
                  </a:lnTo>
                  <a:lnTo>
                    <a:pt x="47" y="1"/>
                  </a:lnTo>
                  <a:lnTo>
                    <a:pt x="62" y="7"/>
                  </a:lnTo>
                  <a:lnTo>
                    <a:pt x="64" y="8"/>
                  </a:lnTo>
                  <a:lnTo>
                    <a:pt x="66" y="9"/>
                  </a:lnTo>
                  <a:lnTo>
                    <a:pt x="67" y="10"/>
                  </a:lnTo>
                  <a:lnTo>
                    <a:pt x="69" y="12"/>
                  </a:lnTo>
                  <a:lnTo>
                    <a:pt x="71" y="14"/>
                  </a:lnTo>
                  <a:lnTo>
                    <a:pt x="72" y="16"/>
                  </a:lnTo>
                  <a:lnTo>
                    <a:pt x="73" y="19"/>
                  </a:lnTo>
                  <a:lnTo>
                    <a:pt x="74" y="21"/>
                  </a:lnTo>
                  <a:lnTo>
                    <a:pt x="75" y="24"/>
                  </a:lnTo>
                  <a:lnTo>
                    <a:pt x="75" y="27"/>
                  </a:lnTo>
                  <a:lnTo>
                    <a:pt x="76" y="30"/>
                  </a:lnTo>
                  <a:lnTo>
                    <a:pt x="76" y="33"/>
                  </a:lnTo>
                  <a:lnTo>
                    <a:pt x="76" y="37"/>
                  </a:lnTo>
                  <a:lnTo>
                    <a:pt x="76" y="40"/>
                  </a:lnTo>
                  <a:lnTo>
                    <a:pt x="76" y="44"/>
                  </a:lnTo>
                  <a:lnTo>
                    <a:pt x="76" y="48"/>
                  </a:lnTo>
                  <a:lnTo>
                    <a:pt x="83" y="51"/>
                  </a:lnTo>
                  <a:lnTo>
                    <a:pt x="62" y="69"/>
                  </a:lnTo>
                  <a:lnTo>
                    <a:pt x="52" y="39"/>
                  </a:lnTo>
                  <a:lnTo>
                    <a:pt x="60" y="42"/>
                  </a:lnTo>
                  <a:lnTo>
                    <a:pt x="60" y="36"/>
                  </a:lnTo>
                  <a:lnTo>
                    <a:pt x="61" y="31"/>
                  </a:lnTo>
                  <a:lnTo>
                    <a:pt x="60" y="26"/>
                  </a:lnTo>
                  <a:lnTo>
                    <a:pt x="60" y="22"/>
                  </a:lnTo>
                  <a:lnTo>
                    <a:pt x="59" y="17"/>
                  </a:lnTo>
                  <a:lnTo>
                    <a:pt x="58" y="13"/>
                  </a:lnTo>
                  <a:lnTo>
                    <a:pt x="57" y="12"/>
                  </a:lnTo>
                  <a:lnTo>
                    <a:pt x="56" y="10"/>
                  </a:lnTo>
                  <a:lnTo>
                    <a:pt x="55" y="8"/>
                  </a:lnTo>
                  <a:lnTo>
                    <a:pt x="54" y="7"/>
                  </a:lnTo>
                  <a:lnTo>
                    <a:pt x="51" y="8"/>
                  </a:lnTo>
                  <a:lnTo>
                    <a:pt x="49" y="9"/>
                  </a:lnTo>
                  <a:lnTo>
                    <a:pt x="46" y="10"/>
                  </a:lnTo>
                  <a:lnTo>
                    <a:pt x="43" y="12"/>
                  </a:lnTo>
                  <a:lnTo>
                    <a:pt x="41" y="14"/>
                  </a:lnTo>
                  <a:lnTo>
                    <a:pt x="38" y="16"/>
                  </a:lnTo>
                  <a:lnTo>
                    <a:pt x="35" y="18"/>
                  </a:lnTo>
                  <a:lnTo>
                    <a:pt x="33" y="21"/>
                  </a:lnTo>
                  <a:lnTo>
                    <a:pt x="30" y="24"/>
                  </a:lnTo>
                  <a:lnTo>
                    <a:pt x="28" y="28"/>
                  </a:lnTo>
                  <a:lnTo>
                    <a:pt x="25" y="31"/>
                  </a:lnTo>
                  <a:lnTo>
                    <a:pt x="23" y="35"/>
                  </a:lnTo>
                  <a:lnTo>
                    <a:pt x="21" y="39"/>
                  </a:lnTo>
                  <a:lnTo>
                    <a:pt x="19" y="43"/>
                  </a:lnTo>
                  <a:lnTo>
                    <a:pt x="17" y="48"/>
                  </a:lnTo>
                  <a:lnTo>
                    <a:pt x="15" y="52"/>
                  </a:lnTo>
                  <a:lnTo>
                    <a:pt x="0" y="46"/>
                  </a:lnTo>
                </a:path>
              </a:pathLst>
            </a:custGeom>
            <a:solidFill>
              <a:srgbClr val="FFFFFF"/>
            </a:solidFill>
            <a:ln w="12700" cap="rnd" cmpd="sng">
              <a:solidFill>
                <a:schemeClr val="tx1"/>
              </a:solidFill>
              <a:prstDash val="solid"/>
              <a:round/>
              <a:headEnd type="none" w="sm" len="sm"/>
              <a:tailEnd type="none" w="sm" len="sm"/>
            </a:ln>
            <a:effectLst/>
          </p:spPr>
          <p:txBody>
            <a:bodyPr/>
            <a:lstStyle/>
            <a:p>
              <a:endParaRPr lang="en-US"/>
            </a:p>
          </p:txBody>
        </p:sp>
      </p:grpSp>
      <p:grpSp>
        <p:nvGrpSpPr>
          <p:cNvPr id="1422404" name="Group 68"/>
          <p:cNvGrpSpPr>
            <a:grpSpLocks/>
          </p:cNvGrpSpPr>
          <p:nvPr/>
        </p:nvGrpSpPr>
        <p:grpSpPr bwMode="auto">
          <a:xfrm>
            <a:off x="1606550" y="3268663"/>
            <a:ext cx="225425" cy="123825"/>
            <a:chOff x="1012" y="2059"/>
            <a:chExt cx="142" cy="78"/>
          </a:xfrm>
        </p:grpSpPr>
        <p:sp>
          <p:nvSpPr>
            <p:cNvPr id="1422405" name="Oval 69"/>
            <p:cNvSpPr>
              <a:spLocks noChangeArrowheads="1"/>
            </p:cNvSpPr>
            <p:nvPr/>
          </p:nvSpPr>
          <p:spPr bwMode="auto">
            <a:xfrm rot="1860000">
              <a:off x="1012" y="2059"/>
              <a:ext cx="142" cy="78"/>
            </a:xfrm>
            <a:prstGeom prst="ellipse">
              <a:avLst/>
            </a:prstGeom>
            <a:solidFill>
              <a:srgbClr val="6699FF"/>
            </a:solidFill>
            <a:ln w="12700">
              <a:solidFill>
                <a:schemeClr val="tx1"/>
              </a:solidFill>
              <a:round/>
              <a:headEnd/>
              <a:tailEnd/>
            </a:ln>
            <a:effectLst/>
          </p:spPr>
          <p:txBody>
            <a:bodyPr wrap="none" anchor="ctr"/>
            <a:lstStyle/>
            <a:p>
              <a:endParaRPr lang="en-US"/>
            </a:p>
          </p:txBody>
        </p:sp>
        <p:sp>
          <p:nvSpPr>
            <p:cNvPr id="1422406" name="Freeform 70"/>
            <p:cNvSpPr>
              <a:spLocks/>
            </p:cNvSpPr>
            <p:nvPr/>
          </p:nvSpPr>
          <p:spPr bwMode="auto">
            <a:xfrm>
              <a:off x="1039" y="2064"/>
              <a:ext cx="81" cy="73"/>
            </a:xfrm>
            <a:custGeom>
              <a:avLst/>
              <a:gdLst/>
              <a:ahLst/>
              <a:cxnLst>
                <a:cxn ang="0">
                  <a:pos x="3" y="29"/>
                </a:cxn>
                <a:cxn ang="0">
                  <a:pos x="11" y="21"/>
                </a:cxn>
                <a:cxn ang="0">
                  <a:pos x="18" y="13"/>
                </a:cxn>
                <a:cxn ang="0">
                  <a:pos x="26" y="8"/>
                </a:cxn>
                <a:cxn ang="0">
                  <a:pos x="34" y="3"/>
                </a:cxn>
                <a:cxn ang="0">
                  <a:pos x="41" y="1"/>
                </a:cxn>
                <a:cxn ang="0">
                  <a:pos x="48" y="0"/>
                </a:cxn>
                <a:cxn ang="0">
                  <a:pos x="51" y="1"/>
                </a:cxn>
                <a:cxn ang="0">
                  <a:pos x="54" y="2"/>
                </a:cxn>
                <a:cxn ang="0">
                  <a:pos x="57" y="3"/>
                </a:cxn>
                <a:cxn ang="0">
                  <a:pos x="72" y="13"/>
                </a:cxn>
                <a:cxn ang="0">
                  <a:pos x="75" y="17"/>
                </a:cxn>
                <a:cxn ang="0">
                  <a:pos x="77" y="21"/>
                </a:cxn>
                <a:cxn ang="0">
                  <a:pos x="78" y="26"/>
                </a:cxn>
                <a:cxn ang="0">
                  <a:pos x="78" y="31"/>
                </a:cxn>
                <a:cxn ang="0">
                  <a:pos x="78" y="38"/>
                </a:cxn>
                <a:cxn ang="0">
                  <a:pos x="76" y="44"/>
                </a:cxn>
                <a:cxn ang="0">
                  <a:pos x="74" y="51"/>
                </a:cxn>
                <a:cxn ang="0">
                  <a:pos x="80" y="60"/>
                </a:cxn>
                <a:cxn ang="0">
                  <a:pos x="53" y="41"/>
                </a:cxn>
                <a:cxn ang="0">
                  <a:pos x="61" y="41"/>
                </a:cxn>
                <a:cxn ang="0">
                  <a:pos x="64" y="30"/>
                </a:cxn>
                <a:cxn ang="0">
                  <a:pos x="64" y="21"/>
                </a:cxn>
                <a:cxn ang="0">
                  <a:pos x="63" y="13"/>
                </a:cxn>
                <a:cxn ang="0">
                  <a:pos x="59" y="10"/>
                </a:cxn>
                <a:cxn ang="0">
                  <a:pos x="54" y="11"/>
                </a:cxn>
                <a:cxn ang="0">
                  <a:pos x="47" y="13"/>
                </a:cxn>
                <a:cxn ang="0">
                  <a:pos x="41" y="17"/>
                </a:cxn>
                <a:cxn ang="0">
                  <a:pos x="35" y="21"/>
                </a:cxn>
                <a:cxn ang="0">
                  <a:pos x="28" y="27"/>
                </a:cxn>
                <a:cxn ang="0">
                  <a:pos x="22" y="33"/>
                </a:cxn>
                <a:cxn ang="0">
                  <a:pos x="17" y="40"/>
                </a:cxn>
                <a:cxn ang="0">
                  <a:pos x="0" y="34"/>
                </a:cxn>
              </a:cxnLst>
              <a:rect l="0" t="0" r="r" b="b"/>
              <a:pathLst>
                <a:path w="81" h="73">
                  <a:moveTo>
                    <a:pt x="0" y="34"/>
                  </a:moveTo>
                  <a:lnTo>
                    <a:pt x="3" y="29"/>
                  </a:lnTo>
                  <a:lnTo>
                    <a:pt x="7" y="25"/>
                  </a:lnTo>
                  <a:lnTo>
                    <a:pt x="11" y="21"/>
                  </a:lnTo>
                  <a:lnTo>
                    <a:pt x="15" y="17"/>
                  </a:lnTo>
                  <a:lnTo>
                    <a:pt x="18" y="13"/>
                  </a:lnTo>
                  <a:lnTo>
                    <a:pt x="22" y="10"/>
                  </a:lnTo>
                  <a:lnTo>
                    <a:pt x="26" y="8"/>
                  </a:lnTo>
                  <a:lnTo>
                    <a:pt x="30" y="5"/>
                  </a:lnTo>
                  <a:lnTo>
                    <a:pt x="34" y="3"/>
                  </a:lnTo>
                  <a:lnTo>
                    <a:pt x="38" y="2"/>
                  </a:lnTo>
                  <a:lnTo>
                    <a:pt x="41" y="1"/>
                  </a:lnTo>
                  <a:lnTo>
                    <a:pt x="45" y="0"/>
                  </a:lnTo>
                  <a:lnTo>
                    <a:pt x="48" y="0"/>
                  </a:lnTo>
                  <a:lnTo>
                    <a:pt x="50" y="0"/>
                  </a:lnTo>
                  <a:lnTo>
                    <a:pt x="51" y="1"/>
                  </a:lnTo>
                  <a:lnTo>
                    <a:pt x="53" y="1"/>
                  </a:lnTo>
                  <a:lnTo>
                    <a:pt x="54" y="2"/>
                  </a:lnTo>
                  <a:lnTo>
                    <a:pt x="56" y="2"/>
                  </a:lnTo>
                  <a:lnTo>
                    <a:pt x="57" y="3"/>
                  </a:lnTo>
                  <a:lnTo>
                    <a:pt x="70" y="12"/>
                  </a:lnTo>
                  <a:lnTo>
                    <a:pt x="72" y="13"/>
                  </a:lnTo>
                  <a:lnTo>
                    <a:pt x="73" y="15"/>
                  </a:lnTo>
                  <a:lnTo>
                    <a:pt x="75" y="17"/>
                  </a:lnTo>
                  <a:lnTo>
                    <a:pt x="76" y="19"/>
                  </a:lnTo>
                  <a:lnTo>
                    <a:pt x="77" y="21"/>
                  </a:lnTo>
                  <a:lnTo>
                    <a:pt x="77" y="23"/>
                  </a:lnTo>
                  <a:lnTo>
                    <a:pt x="78" y="26"/>
                  </a:lnTo>
                  <a:lnTo>
                    <a:pt x="78" y="29"/>
                  </a:lnTo>
                  <a:lnTo>
                    <a:pt x="78" y="31"/>
                  </a:lnTo>
                  <a:lnTo>
                    <a:pt x="78" y="34"/>
                  </a:lnTo>
                  <a:lnTo>
                    <a:pt x="78" y="38"/>
                  </a:lnTo>
                  <a:lnTo>
                    <a:pt x="77" y="41"/>
                  </a:lnTo>
                  <a:lnTo>
                    <a:pt x="76" y="44"/>
                  </a:lnTo>
                  <a:lnTo>
                    <a:pt x="76" y="48"/>
                  </a:lnTo>
                  <a:lnTo>
                    <a:pt x="74" y="51"/>
                  </a:lnTo>
                  <a:lnTo>
                    <a:pt x="73" y="55"/>
                  </a:lnTo>
                  <a:lnTo>
                    <a:pt x="80" y="60"/>
                  </a:lnTo>
                  <a:lnTo>
                    <a:pt x="55" y="72"/>
                  </a:lnTo>
                  <a:lnTo>
                    <a:pt x="53" y="41"/>
                  </a:lnTo>
                  <a:lnTo>
                    <a:pt x="59" y="46"/>
                  </a:lnTo>
                  <a:lnTo>
                    <a:pt x="61" y="41"/>
                  </a:lnTo>
                  <a:lnTo>
                    <a:pt x="63" y="35"/>
                  </a:lnTo>
                  <a:lnTo>
                    <a:pt x="64" y="30"/>
                  </a:lnTo>
                  <a:lnTo>
                    <a:pt x="64" y="25"/>
                  </a:lnTo>
                  <a:lnTo>
                    <a:pt x="64" y="21"/>
                  </a:lnTo>
                  <a:lnTo>
                    <a:pt x="64" y="17"/>
                  </a:lnTo>
                  <a:lnTo>
                    <a:pt x="63" y="13"/>
                  </a:lnTo>
                  <a:lnTo>
                    <a:pt x="62" y="10"/>
                  </a:lnTo>
                  <a:lnTo>
                    <a:pt x="59" y="10"/>
                  </a:lnTo>
                  <a:lnTo>
                    <a:pt x="57" y="10"/>
                  </a:lnTo>
                  <a:lnTo>
                    <a:pt x="54" y="11"/>
                  </a:lnTo>
                  <a:lnTo>
                    <a:pt x="51" y="12"/>
                  </a:lnTo>
                  <a:lnTo>
                    <a:pt x="47" y="13"/>
                  </a:lnTo>
                  <a:lnTo>
                    <a:pt x="44" y="15"/>
                  </a:lnTo>
                  <a:lnTo>
                    <a:pt x="41" y="17"/>
                  </a:lnTo>
                  <a:lnTo>
                    <a:pt x="38" y="19"/>
                  </a:lnTo>
                  <a:lnTo>
                    <a:pt x="35" y="21"/>
                  </a:lnTo>
                  <a:lnTo>
                    <a:pt x="32" y="24"/>
                  </a:lnTo>
                  <a:lnTo>
                    <a:pt x="28" y="27"/>
                  </a:lnTo>
                  <a:lnTo>
                    <a:pt x="25" y="30"/>
                  </a:lnTo>
                  <a:lnTo>
                    <a:pt x="22" y="33"/>
                  </a:lnTo>
                  <a:lnTo>
                    <a:pt x="20" y="36"/>
                  </a:lnTo>
                  <a:lnTo>
                    <a:pt x="17" y="40"/>
                  </a:lnTo>
                  <a:lnTo>
                    <a:pt x="14" y="44"/>
                  </a:lnTo>
                  <a:lnTo>
                    <a:pt x="0" y="34"/>
                  </a:lnTo>
                </a:path>
              </a:pathLst>
            </a:custGeom>
            <a:solidFill>
              <a:srgbClr val="FFFFFF"/>
            </a:solidFill>
            <a:ln w="12700" cap="rnd" cmpd="sng">
              <a:solidFill>
                <a:schemeClr val="tx1"/>
              </a:solidFill>
              <a:prstDash val="solid"/>
              <a:round/>
              <a:headEnd type="none" w="sm" len="sm"/>
              <a:tailEnd type="none" w="sm" len="sm"/>
            </a:ln>
            <a:effectLst/>
          </p:spPr>
          <p:txBody>
            <a:bodyPr/>
            <a:lstStyle/>
            <a:p>
              <a:endParaRPr lang="en-US"/>
            </a:p>
          </p:txBody>
        </p:sp>
      </p:grpSp>
      <p:grpSp>
        <p:nvGrpSpPr>
          <p:cNvPr id="1422407" name="Group 71"/>
          <p:cNvGrpSpPr>
            <a:grpSpLocks/>
          </p:cNvGrpSpPr>
          <p:nvPr/>
        </p:nvGrpSpPr>
        <p:grpSpPr bwMode="auto">
          <a:xfrm>
            <a:off x="1506538" y="3379788"/>
            <a:ext cx="225425" cy="125412"/>
            <a:chOff x="949" y="2129"/>
            <a:chExt cx="142" cy="79"/>
          </a:xfrm>
        </p:grpSpPr>
        <p:sp>
          <p:nvSpPr>
            <p:cNvPr id="1422408" name="Oval 72"/>
            <p:cNvSpPr>
              <a:spLocks noChangeArrowheads="1"/>
            </p:cNvSpPr>
            <p:nvPr/>
          </p:nvSpPr>
          <p:spPr bwMode="auto">
            <a:xfrm rot="1560000">
              <a:off x="949" y="2129"/>
              <a:ext cx="142" cy="78"/>
            </a:xfrm>
            <a:prstGeom prst="ellipse">
              <a:avLst/>
            </a:prstGeom>
            <a:solidFill>
              <a:srgbClr val="FFCC00"/>
            </a:solidFill>
            <a:ln w="12700">
              <a:solidFill>
                <a:schemeClr val="tx1"/>
              </a:solidFill>
              <a:round/>
              <a:headEnd/>
              <a:tailEnd/>
            </a:ln>
            <a:effectLst/>
          </p:spPr>
          <p:txBody>
            <a:bodyPr wrap="none" anchor="ctr"/>
            <a:lstStyle/>
            <a:p>
              <a:endParaRPr lang="en-US"/>
            </a:p>
          </p:txBody>
        </p:sp>
        <p:sp>
          <p:nvSpPr>
            <p:cNvPr id="1422409" name="Freeform 73"/>
            <p:cNvSpPr>
              <a:spLocks/>
            </p:cNvSpPr>
            <p:nvPr/>
          </p:nvSpPr>
          <p:spPr bwMode="auto">
            <a:xfrm>
              <a:off x="974" y="2137"/>
              <a:ext cx="83" cy="71"/>
            </a:xfrm>
            <a:custGeom>
              <a:avLst/>
              <a:gdLst/>
              <a:ahLst/>
              <a:cxnLst>
                <a:cxn ang="0">
                  <a:pos x="3" y="33"/>
                </a:cxn>
                <a:cxn ang="0">
                  <a:pos x="10" y="24"/>
                </a:cxn>
                <a:cxn ang="0">
                  <a:pos x="17" y="16"/>
                </a:cxn>
                <a:cxn ang="0">
                  <a:pos x="24" y="9"/>
                </a:cxn>
                <a:cxn ang="0">
                  <a:pos x="31" y="4"/>
                </a:cxn>
                <a:cxn ang="0">
                  <a:pos x="39" y="1"/>
                </a:cxn>
                <a:cxn ang="0">
                  <a:pos x="44" y="0"/>
                </a:cxn>
                <a:cxn ang="0">
                  <a:pos x="47" y="0"/>
                </a:cxn>
                <a:cxn ang="0">
                  <a:pos x="50" y="0"/>
                </a:cxn>
                <a:cxn ang="0">
                  <a:pos x="53" y="1"/>
                </a:cxn>
                <a:cxn ang="0">
                  <a:pos x="68" y="10"/>
                </a:cxn>
                <a:cxn ang="0">
                  <a:pos x="71" y="12"/>
                </a:cxn>
                <a:cxn ang="0">
                  <a:pos x="74" y="16"/>
                </a:cxn>
                <a:cxn ang="0">
                  <a:pos x="76" y="20"/>
                </a:cxn>
                <a:cxn ang="0">
                  <a:pos x="78" y="25"/>
                </a:cxn>
                <a:cxn ang="0">
                  <a:pos x="78" y="31"/>
                </a:cxn>
                <a:cxn ang="0">
                  <a:pos x="78" y="38"/>
                </a:cxn>
                <a:cxn ang="0">
                  <a:pos x="77" y="45"/>
                </a:cxn>
                <a:cxn ang="0">
                  <a:pos x="75" y="52"/>
                </a:cxn>
                <a:cxn ang="0">
                  <a:pos x="58" y="70"/>
                </a:cxn>
                <a:cxn ang="0">
                  <a:pos x="60" y="44"/>
                </a:cxn>
                <a:cxn ang="0">
                  <a:pos x="62" y="38"/>
                </a:cxn>
                <a:cxn ang="0">
                  <a:pos x="63" y="28"/>
                </a:cxn>
                <a:cxn ang="0">
                  <a:pos x="63" y="19"/>
                </a:cxn>
                <a:cxn ang="0">
                  <a:pos x="61" y="11"/>
                </a:cxn>
                <a:cxn ang="0">
                  <a:pos x="57" y="8"/>
                </a:cxn>
                <a:cxn ang="0">
                  <a:pos x="51" y="10"/>
                </a:cxn>
                <a:cxn ang="0">
                  <a:pos x="45" y="12"/>
                </a:cxn>
                <a:cxn ang="0">
                  <a:pos x="39" y="16"/>
                </a:cxn>
                <a:cxn ang="0">
                  <a:pos x="33" y="21"/>
                </a:cxn>
                <a:cxn ang="0">
                  <a:pos x="28" y="28"/>
                </a:cxn>
                <a:cxn ang="0">
                  <a:pos x="22" y="34"/>
                </a:cxn>
                <a:cxn ang="0">
                  <a:pos x="17" y="42"/>
                </a:cxn>
                <a:cxn ang="0">
                  <a:pos x="0" y="38"/>
                </a:cxn>
              </a:cxnLst>
              <a:rect l="0" t="0" r="r" b="b"/>
              <a:pathLst>
                <a:path w="83" h="71">
                  <a:moveTo>
                    <a:pt x="0" y="38"/>
                  </a:moveTo>
                  <a:lnTo>
                    <a:pt x="3" y="33"/>
                  </a:lnTo>
                  <a:lnTo>
                    <a:pt x="6" y="28"/>
                  </a:lnTo>
                  <a:lnTo>
                    <a:pt x="10" y="24"/>
                  </a:lnTo>
                  <a:lnTo>
                    <a:pt x="13" y="20"/>
                  </a:lnTo>
                  <a:lnTo>
                    <a:pt x="17" y="16"/>
                  </a:lnTo>
                  <a:lnTo>
                    <a:pt x="20" y="12"/>
                  </a:lnTo>
                  <a:lnTo>
                    <a:pt x="24" y="9"/>
                  </a:lnTo>
                  <a:lnTo>
                    <a:pt x="28" y="7"/>
                  </a:lnTo>
                  <a:lnTo>
                    <a:pt x="31" y="4"/>
                  </a:lnTo>
                  <a:lnTo>
                    <a:pt x="35" y="3"/>
                  </a:lnTo>
                  <a:lnTo>
                    <a:pt x="39" y="1"/>
                  </a:lnTo>
                  <a:lnTo>
                    <a:pt x="42" y="0"/>
                  </a:lnTo>
                  <a:lnTo>
                    <a:pt x="44" y="0"/>
                  </a:lnTo>
                  <a:lnTo>
                    <a:pt x="45" y="0"/>
                  </a:lnTo>
                  <a:lnTo>
                    <a:pt x="47" y="0"/>
                  </a:lnTo>
                  <a:lnTo>
                    <a:pt x="48" y="0"/>
                  </a:lnTo>
                  <a:lnTo>
                    <a:pt x="50" y="0"/>
                  </a:lnTo>
                  <a:lnTo>
                    <a:pt x="51" y="1"/>
                  </a:lnTo>
                  <a:lnTo>
                    <a:pt x="53" y="1"/>
                  </a:lnTo>
                  <a:lnTo>
                    <a:pt x="54" y="2"/>
                  </a:lnTo>
                  <a:lnTo>
                    <a:pt x="68" y="10"/>
                  </a:lnTo>
                  <a:lnTo>
                    <a:pt x="70" y="11"/>
                  </a:lnTo>
                  <a:lnTo>
                    <a:pt x="71" y="12"/>
                  </a:lnTo>
                  <a:lnTo>
                    <a:pt x="73" y="14"/>
                  </a:lnTo>
                  <a:lnTo>
                    <a:pt x="74" y="16"/>
                  </a:lnTo>
                  <a:lnTo>
                    <a:pt x="75" y="18"/>
                  </a:lnTo>
                  <a:lnTo>
                    <a:pt x="76" y="20"/>
                  </a:lnTo>
                  <a:lnTo>
                    <a:pt x="77" y="23"/>
                  </a:lnTo>
                  <a:lnTo>
                    <a:pt x="78" y="25"/>
                  </a:lnTo>
                  <a:lnTo>
                    <a:pt x="78" y="28"/>
                  </a:lnTo>
                  <a:lnTo>
                    <a:pt x="78" y="31"/>
                  </a:lnTo>
                  <a:lnTo>
                    <a:pt x="78" y="34"/>
                  </a:lnTo>
                  <a:lnTo>
                    <a:pt x="78" y="38"/>
                  </a:lnTo>
                  <a:lnTo>
                    <a:pt x="77" y="41"/>
                  </a:lnTo>
                  <a:lnTo>
                    <a:pt x="77" y="45"/>
                  </a:lnTo>
                  <a:lnTo>
                    <a:pt x="76" y="48"/>
                  </a:lnTo>
                  <a:lnTo>
                    <a:pt x="75" y="52"/>
                  </a:lnTo>
                  <a:lnTo>
                    <a:pt x="82" y="56"/>
                  </a:lnTo>
                  <a:lnTo>
                    <a:pt x="58" y="70"/>
                  </a:lnTo>
                  <a:lnTo>
                    <a:pt x="53" y="40"/>
                  </a:lnTo>
                  <a:lnTo>
                    <a:pt x="60" y="44"/>
                  </a:lnTo>
                  <a:lnTo>
                    <a:pt x="61" y="41"/>
                  </a:lnTo>
                  <a:lnTo>
                    <a:pt x="62" y="38"/>
                  </a:lnTo>
                  <a:lnTo>
                    <a:pt x="63" y="33"/>
                  </a:lnTo>
                  <a:lnTo>
                    <a:pt x="63" y="28"/>
                  </a:lnTo>
                  <a:lnTo>
                    <a:pt x="63" y="23"/>
                  </a:lnTo>
                  <a:lnTo>
                    <a:pt x="63" y="19"/>
                  </a:lnTo>
                  <a:lnTo>
                    <a:pt x="62" y="15"/>
                  </a:lnTo>
                  <a:lnTo>
                    <a:pt x="61" y="11"/>
                  </a:lnTo>
                  <a:lnTo>
                    <a:pt x="60" y="8"/>
                  </a:lnTo>
                  <a:lnTo>
                    <a:pt x="57" y="8"/>
                  </a:lnTo>
                  <a:lnTo>
                    <a:pt x="54" y="9"/>
                  </a:lnTo>
                  <a:lnTo>
                    <a:pt x="51" y="10"/>
                  </a:lnTo>
                  <a:lnTo>
                    <a:pt x="48" y="11"/>
                  </a:lnTo>
                  <a:lnTo>
                    <a:pt x="45" y="12"/>
                  </a:lnTo>
                  <a:lnTo>
                    <a:pt x="42" y="14"/>
                  </a:lnTo>
                  <a:lnTo>
                    <a:pt x="39" y="16"/>
                  </a:lnTo>
                  <a:lnTo>
                    <a:pt x="36" y="19"/>
                  </a:lnTo>
                  <a:lnTo>
                    <a:pt x="33" y="21"/>
                  </a:lnTo>
                  <a:lnTo>
                    <a:pt x="31" y="24"/>
                  </a:lnTo>
                  <a:lnTo>
                    <a:pt x="28" y="28"/>
                  </a:lnTo>
                  <a:lnTo>
                    <a:pt x="25" y="31"/>
                  </a:lnTo>
                  <a:lnTo>
                    <a:pt x="22" y="34"/>
                  </a:lnTo>
                  <a:lnTo>
                    <a:pt x="20" y="38"/>
                  </a:lnTo>
                  <a:lnTo>
                    <a:pt x="17" y="42"/>
                  </a:lnTo>
                  <a:lnTo>
                    <a:pt x="15" y="46"/>
                  </a:lnTo>
                  <a:lnTo>
                    <a:pt x="0" y="38"/>
                  </a:lnTo>
                </a:path>
              </a:pathLst>
            </a:custGeom>
            <a:solidFill>
              <a:srgbClr val="FFFFFF"/>
            </a:solidFill>
            <a:ln w="12700" cap="rnd" cmpd="sng">
              <a:solidFill>
                <a:schemeClr val="tx1"/>
              </a:solidFill>
              <a:prstDash val="solid"/>
              <a:round/>
              <a:headEnd type="none" w="sm" len="sm"/>
              <a:tailEnd type="none" w="sm" len="sm"/>
            </a:ln>
            <a:effectLst/>
          </p:spPr>
          <p:txBody>
            <a:bodyPr/>
            <a:lstStyle/>
            <a:p>
              <a:endParaRPr lang="en-US"/>
            </a:p>
          </p:txBody>
        </p:sp>
      </p:grpSp>
      <p:grpSp>
        <p:nvGrpSpPr>
          <p:cNvPr id="1422410" name="Group 74"/>
          <p:cNvGrpSpPr>
            <a:grpSpLocks/>
          </p:cNvGrpSpPr>
          <p:nvPr/>
        </p:nvGrpSpPr>
        <p:grpSpPr bwMode="auto">
          <a:xfrm>
            <a:off x="1392238" y="2781300"/>
            <a:ext cx="225425" cy="133350"/>
            <a:chOff x="877" y="1752"/>
            <a:chExt cx="142" cy="84"/>
          </a:xfrm>
        </p:grpSpPr>
        <p:sp>
          <p:nvSpPr>
            <p:cNvPr id="1422411" name="Oval 75"/>
            <p:cNvSpPr>
              <a:spLocks noChangeArrowheads="1"/>
            </p:cNvSpPr>
            <p:nvPr/>
          </p:nvSpPr>
          <p:spPr bwMode="auto">
            <a:xfrm rot="18960000">
              <a:off x="877" y="1752"/>
              <a:ext cx="142" cy="78"/>
            </a:xfrm>
            <a:prstGeom prst="ellipse">
              <a:avLst/>
            </a:prstGeom>
            <a:solidFill>
              <a:srgbClr val="FFCC00"/>
            </a:solidFill>
            <a:ln w="12700">
              <a:solidFill>
                <a:schemeClr val="tx1"/>
              </a:solidFill>
              <a:round/>
              <a:headEnd/>
              <a:tailEnd/>
            </a:ln>
            <a:effectLst/>
          </p:spPr>
          <p:txBody>
            <a:bodyPr wrap="none" anchor="ctr"/>
            <a:lstStyle/>
            <a:p>
              <a:endParaRPr lang="en-US"/>
            </a:p>
          </p:txBody>
        </p:sp>
        <p:sp>
          <p:nvSpPr>
            <p:cNvPr id="1422412" name="Freeform 76"/>
            <p:cNvSpPr>
              <a:spLocks/>
            </p:cNvSpPr>
            <p:nvPr/>
          </p:nvSpPr>
          <p:spPr bwMode="auto">
            <a:xfrm>
              <a:off x="917" y="1758"/>
              <a:ext cx="73" cy="78"/>
            </a:xfrm>
            <a:custGeom>
              <a:avLst/>
              <a:gdLst/>
              <a:ahLst/>
              <a:cxnLst>
                <a:cxn ang="0">
                  <a:pos x="19" y="72"/>
                </a:cxn>
                <a:cxn ang="0">
                  <a:pos x="12" y="63"/>
                </a:cxn>
                <a:cxn ang="0">
                  <a:pos x="7" y="54"/>
                </a:cxn>
                <a:cxn ang="0">
                  <a:pos x="3" y="45"/>
                </a:cxn>
                <a:cxn ang="0">
                  <a:pos x="1" y="37"/>
                </a:cxn>
                <a:cxn ang="0">
                  <a:pos x="0" y="29"/>
                </a:cxn>
                <a:cxn ang="0">
                  <a:pos x="1" y="22"/>
                </a:cxn>
                <a:cxn ang="0">
                  <a:pos x="4" y="17"/>
                </a:cxn>
                <a:cxn ang="0">
                  <a:pos x="18" y="4"/>
                </a:cxn>
                <a:cxn ang="0">
                  <a:pos x="22" y="2"/>
                </a:cxn>
                <a:cxn ang="0">
                  <a:pos x="26" y="0"/>
                </a:cxn>
                <a:cxn ang="0">
                  <a:pos x="31" y="0"/>
                </a:cxn>
                <a:cxn ang="0">
                  <a:pos x="36" y="0"/>
                </a:cxn>
                <a:cxn ang="0">
                  <a:pos x="42" y="1"/>
                </a:cxn>
                <a:cxn ang="0">
                  <a:pos x="48" y="4"/>
                </a:cxn>
                <a:cxn ang="0">
                  <a:pos x="54" y="7"/>
                </a:cxn>
                <a:cxn ang="0">
                  <a:pos x="60" y="11"/>
                </a:cxn>
                <a:cxn ang="0">
                  <a:pos x="72" y="33"/>
                </a:cxn>
                <a:cxn ang="0">
                  <a:pos x="48" y="22"/>
                </a:cxn>
                <a:cxn ang="0">
                  <a:pos x="38" y="16"/>
                </a:cxn>
                <a:cxn ang="0">
                  <a:pos x="30" y="12"/>
                </a:cxn>
                <a:cxn ang="0">
                  <a:pos x="23" y="11"/>
                </a:cxn>
                <a:cxn ang="0">
                  <a:pos x="19" y="10"/>
                </a:cxn>
                <a:cxn ang="0">
                  <a:pos x="16" y="11"/>
                </a:cxn>
                <a:cxn ang="0">
                  <a:pos x="13" y="14"/>
                </a:cxn>
                <a:cxn ang="0">
                  <a:pos x="13" y="20"/>
                </a:cxn>
                <a:cxn ang="0">
                  <a:pos x="13" y="26"/>
                </a:cxn>
                <a:cxn ang="0">
                  <a:pos x="15" y="33"/>
                </a:cxn>
                <a:cxn ang="0">
                  <a:pos x="18" y="40"/>
                </a:cxn>
                <a:cxn ang="0">
                  <a:pos x="22" y="48"/>
                </a:cxn>
                <a:cxn ang="0">
                  <a:pos x="26" y="55"/>
                </a:cxn>
                <a:cxn ang="0">
                  <a:pos x="32" y="63"/>
                </a:cxn>
                <a:cxn ang="0">
                  <a:pos x="23" y="77"/>
                </a:cxn>
              </a:cxnLst>
              <a:rect l="0" t="0" r="r" b="b"/>
              <a:pathLst>
                <a:path w="73" h="78">
                  <a:moveTo>
                    <a:pt x="23" y="77"/>
                  </a:moveTo>
                  <a:lnTo>
                    <a:pt x="19" y="72"/>
                  </a:lnTo>
                  <a:lnTo>
                    <a:pt x="15" y="68"/>
                  </a:lnTo>
                  <a:lnTo>
                    <a:pt x="12" y="63"/>
                  </a:lnTo>
                  <a:lnTo>
                    <a:pt x="9" y="59"/>
                  </a:lnTo>
                  <a:lnTo>
                    <a:pt x="7" y="54"/>
                  </a:lnTo>
                  <a:lnTo>
                    <a:pt x="5" y="49"/>
                  </a:lnTo>
                  <a:lnTo>
                    <a:pt x="3" y="45"/>
                  </a:lnTo>
                  <a:lnTo>
                    <a:pt x="2" y="41"/>
                  </a:lnTo>
                  <a:lnTo>
                    <a:pt x="1" y="37"/>
                  </a:lnTo>
                  <a:lnTo>
                    <a:pt x="0" y="33"/>
                  </a:lnTo>
                  <a:lnTo>
                    <a:pt x="0" y="29"/>
                  </a:lnTo>
                  <a:lnTo>
                    <a:pt x="0" y="26"/>
                  </a:lnTo>
                  <a:lnTo>
                    <a:pt x="1" y="22"/>
                  </a:lnTo>
                  <a:lnTo>
                    <a:pt x="2" y="20"/>
                  </a:lnTo>
                  <a:lnTo>
                    <a:pt x="4" y="17"/>
                  </a:lnTo>
                  <a:lnTo>
                    <a:pt x="6" y="15"/>
                  </a:lnTo>
                  <a:lnTo>
                    <a:pt x="18" y="4"/>
                  </a:lnTo>
                  <a:lnTo>
                    <a:pt x="20" y="3"/>
                  </a:lnTo>
                  <a:lnTo>
                    <a:pt x="22" y="2"/>
                  </a:lnTo>
                  <a:lnTo>
                    <a:pt x="24" y="1"/>
                  </a:lnTo>
                  <a:lnTo>
                    <a:pt x="26" y="0"/>
                  </a:lnTo>
                  <a:lnTo>
                    <a:pt x="28" y="0"/>
                  </a:lnTo>
                  <a:lnTo>
                    <a:pt x="31" y="0"/>
                  </a:lnTo>
                  <a:lnTo>
                    <a:pt x="33" y="0"/>
                  </a:lnTo>
                  <a:lnTo>
                    <a:pt x="36" y="0"/>
                  </a:lnTo>
                  <a:lnTo>
                    <a:pt x="39" y="1"/>
                  </a:lnTo>
                  <a:lnTo>
                    <a:pt x="42" y="1"/>
                  </a:lnTo>
                  <a:lnTo>
                    <a:pt x="45" y="2"/>
                  </a:lnTo>
                  <a:lnTo>
                    <a:pt x="48" y="4"/>
                  </a:lnTo>
                  <a:lnTo>
                    <a:pt x="51" y="5"/>
                  </a:lnTo>
                  <a:lnTo>
                    <a:pt x="54" y="7"/>
                  </a:lnTo>
                  <a:lnTo>
                    <a:pt x="57" y="9"/>
                  </a:lnTo>
                  <a:lnTo>
                    <a:pt x="60" y="11"/>
                  </a:lnTo>
                  <a:lnTo>
                    <a:pt x="67" y="6"/>
                  </a:lnTo>
                  <a:lnTo>
                    <a:pt x="72" y="33"/>
                  </a:lnTo>
                  <a:lnTo>
                    <a:pt x="42" y="28"/>
                  </a:lnTo>
                  <a:lnTo>
                    <a:pt x="48" y="22"/>
                  </a:lnTo>
                  <a:lnTo>
                    <a:pt x="43" y="19"/>
                  </a:lnTo>
                  <a:lnTo>
                    <a:pt x="38" y="16"/>
                  </a:lnTo>
                  <a:lnTo>
                    <a:pt x="34" y="14"/>
                  </a:lnTo>
                  <a:lnTo>
                    <a:pt x="30" y="12"/>
                  </a:lnTo>
                  <a:lnTo>
                    <a:pt x="25" y="11"/>
                  </a:lnTo>
                  <a:lnTo>
                    <a:pt x="23" y="11"/>
                  </a:lnTo>
                  <a:lnTo>
                    <a:pt x="21" y="11"/>
                  </a:lnTo>
                  <a:lnTo>
                    <a:pt x="19" y="10"/>
                  </a:lnTo>
                  <a:lnTo>
                    <a:pt x="18" y="11"/>
                  </a:lnTo>
                  <a:lnTo>
                    <a:pt x="16" y="11"/>
                  </a:lnTo>
                  <a:lnTo>
                    <a:pt x="14" y="11"/>
                  </a:lnTo>
                  <a:lnTo>
                    <a:pt x="13" y="14"/>
                  </a:lnTo>
                  <a:lnTo>
                    <a:pt x="13" y="17"/>
                  </a:lnTo>
                  <a:lnTo>
                    <a:pt x="13" y="20"/>
                  </a:lnTo>
                  <a:lnTo>
                    <a:pt x="13" y="23"/>
                  </a:lnTo>
                  <a:lnTo>
                    <a:pt x="13" y="26"/>
                  </a:lnTo>
                  <a:lnTo>
                    <a:pt x="14" y="30"/>
                  </a:lnTo>
                  <a:lnTo>
                    <a:pt x="15" y="33"/>
                  </a:lnTo>
                  <a:lnTo>
                    <a:pt x="16" y="37"/>
                  </a:lnTo>
                  <a:lnTo>
                    <a:pt x="18" y="40"/>
                  </a:lnTo>
                  <a:lnTo>
                    <a:pt x="20" y="44"/>
                  </a:lnTo>
                  <a:lnTo>
                    <a:pt x="22" y="48"/>
                  </a:lnTo>
                  <a:lnTo>
                    <a:pt x="24" y="51"/>
                  </a:lnTo>
                  <a:lnTo>
                    <a:pt x="26" y="55"/>
                  </a:lnTo>
                  <a:lnTo>
                    <a:pt x="29" y="59"/>
                  </a:lnTo>
                  <a:lnTo>
                    <a:pt x="32" y="63"/>
                  </a:lnTo>
                  <a:lnTo>
                    <a:pt x="35" y="66"/>
                  </a:lnTo>
                  <a:lnTo>
                    <a:pt x="23" y="77"/>
                  </a:lnTo>
                </a:path>
              </a:pathLst>
            </a:custGeom>
            <a:solidFill>
              <a:srgbClr val="FFFFFF"/>
            </a:solidFill>
            <a:ln w="12700" cap="rnd" cmpd="sng">
              <a:solidFill>
                <a:schemeClr val="tx1"/>
              </a:solidFill>
              <a:prstDash val="solid"/>
              <a:round/>
              <a:headEnd type="none" w="sm" len="sm"/>
              <a:tailEnd type="none" w="sm" len="sm"/>
            </a:ln>
            <a:effectLst/>
          </p:spPr>
          <p:txBody>
            <a:bodyPr/>
            <a:lstStyle/>
            <a:p>
              <a:endParaRPr lang="en-US"/>
            </a:p>
          </p:txBody>
        </p:sp>
      </p:grpSp>
      <p:grpSp>
        <p:nvGrpSpPr>
          <p:cNvPr id="1422413" name="Group 77"/>
          <p:cNvGrpSpPr>
            <a:grpSpLocks/>
          </p:cNvGrpSpPr>
          <p:nvPr/>
        </p:nvGrpSpPr>
        <p:grpSpPr bwMode="auto">
          <a:xfrm>
            <a:off x="1544638" y="2828925"/>
            <a:ext cx="225425" cy="130175"/>
            <a:chOff x="973" y="1782"/>
            <a:chExt cx="142" cy="82"/>
          </a:xfrm>
        </p:grpSpPr>
        <p:sp>
          <p:nvSpPr>
            <p:cNvPr id="1422414" name="Oval 78"/>
            <p:cNvSpPr>
              <a:spLocks noChangeArrowheads="1"/>
            </p:cNvSpPr>
            <p:nvPr/>
          </p:nvSpPr>
          <p:spPr bwMode="auto">
            <a:xfrm rot="18900000">
              <a:off x="973" y="1782"/>
              <a:ext cx="142" cy="78"/>
            </a:xfrm>
            <a:prstGeom prst="ellipse">
              <a:avLst/>
            </a:prstGeom>
            <a:solidFill>
              <a:srgbClr val="6699FF"/>
            </a:solidFill>
            <a:ln w="12700">
              <a:solidFill>
                <a:schemeClr val="tx1"/>
              </a:solidFill>
              <a:round/>
              <a:headEnd/>
              <a:tailEnd/>
            </a:ln>
            <a:effectLst/>
          </p:spPr>
          <p:txBody>
            <a:bodyPr wrap="none" anchor="ctr"/>
            <a:lstStyle/>
            <a:p>
              <a:endParaRPr lang="en-US"/>
            </a:p>
          </p:txBody>
        </p:sp>
        <p:sp>
          <p:nvSpPr>
            <p:cNvPr id="1422415" name="Freeform 79"/>
            <p:cNvSpPr>
              <a:spLocks/>
            </p:cNvSpPr>
            <p:nvPr/>
          </p:nvSpPr>
          <p:spPr bwMode="auto">
            <a:xfrm>
              <a:off x="1010" y="1786"/>
              <a:ext cx="73" cy="78"/>
            </a:xfrm>
            <a:custGeom>
              <a:avLst/>
              <a:gdLst/>
              <a:ahLst/>
              <a:cxnLst>
                <a:cxn ang="0">
                  <a:pos x="20" y="73"/>
                </a:cxn>
                <a:cxn ang="0">
                  <a:pos x="13" y="64"/>
                </a:cxn>
                <a:cxn ang="0">
                  <a:pos x="8" y="55"/>
                </a:cxn>
                <a:cxn ang="0">
                  <a:pos x="4" y="46"/>
                </a:cxn>
                <a:cxn ang="0">
                  <a:pos x="1" y="37"/>
                </a:cxn>
                <a:cxn ang="0">
                  <a:pos x="0" y="30"/>
                </a:cxn>
                <a:cxn ang="0">
                  <a:pos x="1" y="23"/>
                </a:cxn>
                <a:cxn ang="0">
                  <a:pos x="4" y="17"/>
                </a:cxn>
                <a:cxn ang="0">
                  <a:pos x="18" y="4"/>
                </a:cxn>
                <a:cxn ang="0">
                  <a:pos x="21" y="2"/>
                </a:cxn>
                <a:cxn ang="0">
                  <a:pos x="26" y="0"/>
                </a:cxn>
                <a:cxn ang="0">
                  <a:pos x="30" y="0"/>
                </a:cxn>
                <a:cxn ang="0">
                  <a:pos x="36" y="0"/>
                </a:cxn>
                <a:cxn ang="0">
                  <a:pos x="41" y="1"/>
                </a:cxn>
                <a:cxn ang="0">
                  <a:pos x="47" y="4"/>
                </a:cxn>
                <a:cxn ang="0">
                  <a:pos x="54" y="7"/>
                </a:cxn>
                <a:cxn ang="0">
                  <a:pos x="60" y="11"/>
                </a:cxn>
                <a:cxn ang="0">
                  <a:pos x="72" y="32"/>
                </a:cxn>
                <a:cxn ang="0">
                  <a:pos x="48" y="22"/>
                </a:cxn>
                <a:cxn ang="0">
                  <a:pos x="38" y="16"/>
                </a:cxn>
                <a:cxn ang="0">
                  <a:pos x="29" y="12"/>
                </a:cxn>
                <a:cxn ang="0">
                  <a:pos x="22" y="11"/>
                </a:cxn>
                <a:cxn ang="0">
                  <a:pos x="19" y="10"/>
                </a:cxn>
                <a:cxn ang="0">
                  <a:pos x="15" y="11"/>
                </a:cxn>
                <a:cxn ang="0">
                  <a:pos x="12" y="14"/>
                </a:cxn>
                <a:cxn ang="0">
                  <a:pos x="12" y="20"/>
                </a:cxn>
                <a:cxn ang="0">
                  <a:pos x="13" y="26"/>
                </a:cxn>
                <a:cxn ang="0">
                  <a:pos x="15" y="33"/>
                </a:cxn>
                <a:cxn ang="0">
                  <a:pos x="18" y="40"/>
                </a:cxn>
                <a:cxn ang="0">
                  <a:pos x="22" y="48"/>
                </a:cxn>
                <a:cxn ang="0">
                  <a:pos x="27" y="55"/>
                </a:cxn>
                <a:cxn ang="0">
                  <a:pos x="33" y="63"/>
                </a:cxn>
                <a:cxn ang="0">
                  <a:pos x="24" y="77"/>
                </a:cxn>
              </a:cxnLst>
              <a:rect l="0" t="0" r="r" b="b"/>
              <a:pathLst>
                <a:path w="73" h="78">
                  <a:moveTo>
                    <a:pt x="24" y="77"/>
                  </a:moveTo>
                  <a:lnTo>
                    <a:pt x="20" y="73"/>
                  </a:lnTo>
                  <a:lnTo>
                    <a:pt x="16" y="68"/>
                  </a:lnTo>
                  <a:lnTo>
                    <a:pt x="13" y="64"/>
                  </a:lnTo>
                  <a:lnTo>
                    <a:pt x="10" y="59"/>
                  </a:lnTo>
                  <a:lnTo>
                    <a:pt x="8" y="55"/>
                  </a:lnTo>
                  <a:lnTo>
                    <a:pt x="6" y="50"/>
                  </a:lnTo>
                  <a:lnTo>
                    <a:pt x="4" y="46"/>
                  </a:lnTo>
                  <a:lnTo>
                    <a:pt x="2" y="42"/>
                  </a:lnTo>
                  <a:lnTo>
                    <a:pt x="1" y="37"/>
                  </a:lnTo>
                  <a:lnTo>
                    <a:pt x="1" y="33"/>
                  </a:lnTo>
                  <a:lnTo>
                    <a:pt x="0" y="30"/>
                  </a:lnTo>
                  <a:lnTo>
                    <a:pt x="1" y="26"/>
                  </a:lnTo>
                  <a:lnTo>
                    <a:pt x="1" y="23"/>
                  </a:lnTo>
                  <a:lnTo>
                    <a:pt x="2" y="20"/>
                  </a:lnTo>
                  <a:lnTo>
                    <a:pt x="4" y="17"/>
                  </a:lnTo>
                  <a:lnTo>
                    <a:pt x="6" y="15"/>
                  </a:lnTo>
                  <a:lnTo>
                    <a:pt x="18" y="4"/>
                  </a:lnTo>
                  <a:lnTo>
                    <a:pt x="20" y="3"/>
                  </a:lnTo>
                  <a:lnTo>
                    <a:pt x="21" y="2"/>
                  </a:lnTo>
                  <a:lnTo>
                    <a:pt x="23" y="1"/>
                  </a:lnTo>
                  <a:lnTo>
                    <a:pt x="26" y="0"/>
                  </a:lnTo>
                  <a:lnTo>
                    <a:pt x="28" y="0"/>
                  </a:lnTo>
                  <a:lnTo>
                    <a:pt x="30" y="0"/>
                  </a:lnTo>
                  <a:lnTo>
                    <a:pt x="33" y="0"/>
                  </a:lnTo>
                  <a:lnTo>
                    <a:pt x="36" y="0"/>
                  </a:lnTo>
                  <a:lnTo>
                    <a:pt x="38" y="1"/>
                  </a:lnTo>
                  <a:lnTo>
                    <a:pt x="41" y="1"/>
                  </a:lnTo>
                  <a:lnTo>
                    <a:pt x="44" y="2"/>
                  </a:lnTo>
                  <a:lnTo>
                    <a:pt x="47" y="4"/>
                  </a:lnTo>
                  <a:lnTo>
                    <a:pt x="51" y="5"/>
                  </a:lnTo>
                  <a:lnTo>
                    <a:pt x="54" y="7"/>
                  </a:lnTo>
                  <a:lnTo>
                    <a:pt x="57" y="9"/>
                  </a:lnTo>
                  <a:lnTo>
                    <a:pt x="60" y="11"/>
                  </a:lnTo>
                  <a:lnTo>
                    <a:pt x="66" y="5"/>
                  </a:lnTo>
                  <a:lnTo>
                    <a:pt x="72" y="32"/>
                  </a:lnTo>
                  <a:lnTo>
                    <a:pt x="42" y="28"/>
                  </a:lnTo>
                  <a:lnTo>
                    <a:pt x="48" y="22"/>
                  </a:lnTo>
                  <a:lnTo>
                    <a:pt x="43" y="19"/>
                  </a:lnTo>
                  <a:lnTo>
                    <a:pt x="38" y="16"/>
                  </a:lnTo>
                  <a:lnTo>
                    <a:pt x="34" y="14"/>
                  </a:lnTo>
                  <a:lnTo>
                    <a:pt x="29" y="12"/>
                  </a:lnTo>
                  <a:lnTo>
                    <a:pt x="25" y="11"/>
                  </a:lnTo>
                  <a:lnTo>
                    <a:pt x="22" y="11"/>
                  </a:lnTo>
                  <a:lnTo>
                    <a:pt x="20" y="11"/>
                  </a:lnTo>
                  <a:lnTo>
                    <a:pt x="19" y="10"/>
                  </a:lnTo>
                  <a:lnTo>
                    <a:pt x="16" y="11"/>
                  </a:lnTo>
                  <a:lnTo>
                    <a:pt x="15" y="11"/>
                  </a:lnTo>
                  <a:lnTo>
                    <a:pt x="13" y="11"/>
                  </a:lnTo>
                  <a:lnTo>
                    <a:pt x="12" y="14"/>
                  </a:lnTo>
                  <a:lnTo>
                    <a:pt x="12" y="17"/>
                  </a:lnTo>
                  <a:lnTo>
                    <a:pt x="12" y="20"/>
                  </a:lnTo>
                  <a:lnTo>
                    <a:pt x="13" y="23"/>
                  </a:lnTo>
                  <a:lnTo>
                    <a:pt x="13" y="26"/>
                  </a:lnTo>
                  <a:lnTo>
                    <a:pt x="14" y="30"/>
                  </a:lnTo>
                  <a:lnTo>
                    <a:pt x="15" y="33"/>
                  </a:lnTo>
                  <a:lnTo>
                    <a:pt x="17" y="37"/>
                  </a:lnTo>
                  <a:lnTo>
                    <a:pt x="18" y="40"/>
                  </a:lnTo>
                  <a:lnTo>
                    <a:pt x="20" y="44"/>
                  </a:lnTo>
                  <a:lnTo>
                    <a:pt x="22" y="48"/>
                  </a:lnTo>
                  <a:lnTo>
                    <a:pt x="25" y="51"/>
                  </a:lnTo>
                  <a:lnTo>
                    <a:pt x="27" y="55"/>
                  </a:lnTo>
                  <a:lnTo>
                    <a:pt x="30" y="59"/>
                  </a:lnTo>
                  <a:lnTo>
                    <a:pt x="33" y="63"/>
                  </a:lnTo>
                  <a:lnTo>
                    <a:pt x="36" y="66"/>
                  </a:lnTo>
                  <a:lnTo>
                    <a:pt x="24" y="77"/>
                  </a:lnTo>
                </a:path>
              </a:pathLst>
            </a:custGeom>
            <a:solidFill>
              <a:srgbClr val="FFFFFF"/>
            </a:solidFill>
            <a:ln w="12700" cap="rnd" cmpd="sng">
              <a:solidFill>
                <a:schemeClr val="tx1"/>
              </a:solidFill>
              <a:prstDash val="solid"/>
              <a:round/>
              <a:headEnd type="none" w="sm" len="sm"/>
              <a:tailEnd type="none" w="sm" len="sm"/>
            </a:ln>
            <a:effectLst/>
          </p:spPr>
          <p:txBody>
            <a:bodyPr/>
            <a:lstStyle/>
            <a:p>
              <a:endParaRPr lang="en-US"/>
            </a:p>
          </p:txBody>
        </p:sp>
      </p:grpSp>
      <p:grpSp>
        <p:nvGrpSpPr>
          <p:cNvPr id="1422416" name="Group 80"/>
          <p:cNvGrpSpPr>
            <a:grpSpLocks/>
          </p:cNvGrpSpPr>
          <p:nvPr/>
        </p:nvGrpSpPr>
        <p:grpSpPr bwMode="auto">
          <a:xfrm>
            <a:off x="6867525" y="3213100"/>
            <a:ext cx="125413" cy="225425"/>
            <a:chOff x="4326" y="2024"/>
            <a:chExt cx="79" cy="142"/>
          </a:xfrm>
        </p:grpSpPr>
        <p:sp>
          <p:nvSpPr>
            <p:cNvPr id="1422417" name="Oval 81"/>
            <p:cNvSpPr>
              <a:spLocks noChangeArrowheads="1"/>
            </p:cNvSpPr>
            <p:nvPr/>
          </p:nvSpPr>
          <p:spPr bwMode="auto">
            <a:xfrm rot="18720000">
              <a:off x="4294" y="2056"/>
              <a:ext cx="142" cy="78"/>
            </a:xfrm>
            <a:prstGeom prst="ellipse">
              <a:avLst/>
            </a:prstGeom>
            <a:solidFill>
              <a:srgbClr val="6699FF"/>
            </a:solidFill>
            <a:ln w="12700">
              <a:solidFill>
                <a:schemeClr val="tx1"/>
              </a:solidFill>
              <a:round/>
              <a:headEnd/>
              <a:tailEnd/>
            </a:ln>
            <a:effectLst/>
          </p:spPr>
          <p:txBody>
            <a:bodyPr wrap="none" anchor="ctr"/>
            <a:lstStyle/>
            <a:p>
              <a:endParaRPr lang="en-US"/>
            </a:p>
          </p:txBody>
        </p:sp>
        <p:sp>
          <p:nvSpPr>
            <p:cNvPr id="1422418" name="Freeform 82"/>
            <p:cNvSpPr>
              <a:spLocks/>
            </p:cNvSpPr>
            <p:nvPr/>
          </p:nvSpPr>
          <p:spPr bwMode="auto">
            <a:xfrm>
              <a:off x="4332" y="2058"/>
              <a:ext cx="73" cy="79"/>
            </a:xfrm>
            <a:custGeom>
              <a:avLst/>
              <a:gdLst/>
              <a:ahLst/>
              <a:cxnLst>
                <a:cxn ang="0">
                  <a:pos x="22" y="74"/>
                </a:cxn>
                <a:cxn ang="0">
                  <a:pos x="15" y="65"/>
                </a:cxn>
                <a:cxn ang="0">
                  <a:pos x="8" y="56"/>
                </a:cxn>
                <a:cxn ang="0">
                  <a:pos x="4" y="48"/>
                </a:cxn>
                <a:cxn ang="0">
                  <a:pos x="1" y="39"/>
                </a:cxn>
                <a:cxn ang="0">
                  <a:pos x="0" y="32"/>
                </a:cxn>
                <a:cxn ang="0">
                  <a:pos x="1" y="25"/>
                </a:cxn>
                <a:cxn ang="0">
                  <a:pos x="3" y="19"/>
                </a:cxn>
                <a:cxn ang="0">
                  <a:pos x="5" y="17"/>
                </a:cxn>
                <a:cxn ang="0">
                  <a:pos x="18" y="4"/>
                </a:cxn>
                <a:cxn ang="0">
                  <a:pos x="21" y="2"/>
                </a:cxn>
                <a:cxn ang="0">
                  <a:pos x="26" y="0"/>
                </a:cxn>
                <a:cxn ang="0">
                  <a:pos x="31" y="0"/>
                </a:cxn>
                <a:cxn ang="0">
                  <a:pos x="37" y="1"/>
                </a:cxn>
                <a:cxn ang="0">
                  <a:pos x="43" y="2"/>
                </a:cxn>
                <a:cxn ang="0">
                  <a:pos x="49" y="5"/>
                </a:cxn>
                <a:cxn ang="0">
                  <a:pos x="56" y="8"/>
                </a:cxn>
                <a:cxn ang="0">
                  <a:pos x="65" y="4"/>
                </a:cxn>
                <a:cxn ang="0">
                  <a:pos x="41" y="28"/>
                </a:cxn>
                <a:cxn ang="0">
                  <a:pos x="42" y="19"/>
                </a:cxn>
                <a:cxn ang="0">
                  <a:pos x="33" y="15"/>
                </a:cxn>
                <a:cxn ang="0">
                  <a:pos x="26" y="13"/>
                </a:cxn>
                <a:cxn ang="0">
                  <a:pos x="21" y="12"/>
                </a:cxn>
                <a:cxn ang="0">
                  <a:pos x="17" y="12"/>
                </a:cxn>
                <a:cxn ang="0">
                  <a:pos x="14" y="12"/>
                </a:cxn>
                <a:cxn ang="0">
                  <a:pos x="12" y="16"/>
                </a:cxn>
                <a:cxn ang="0">
                  <a:pos x="12" y="22"/>
                </a:cxn>
                <a:cxn ang="0">
                  <a:pos x="13" y="28"/>
                </a:cxn>
                <a:cxn ang="0">
                  <a:pos x="15" y="35"/>
                </a:cxn>
                <a:cxn ang="0">
                  <a:pos x="18" y="42"/>
                </a:cxn>
                <a:cxn ang="0">
                  <a:pos x="23" y="49"/>
                </a:cxn>
                <a:cxn ang="0">
                  <a:pos x="28" y="57"/>
                </a:cxn>
                <a:cxn ang="0">
                  <a:pos x="34" y="64"/>
                </a:cxn>
                <a:cxn ang="0">
                  <a:pos x="26" y="78"/>
                </a:cxn>
              </a:cxnLst>
              <a:rect l="0" t="0" r="r" b="b"/>
              <a:pathLst>
                <a:path w="73" h="79">
                  <a:moveTo>
                    <a:pt x="26" y="78"/>
                  </a:moveTo>
                  <a:lnTo>
                    <a:pt x="22" y="74"/>
                  </a:lnTo>
                  <a:lnTo>
                    <a:pt x="18" y="70"/>
                  </a:lnTo>
                  <a:lnTo>
                    <a:pt x="15" y="65"/>
                  </a:lnTo>
                  <a:lnTo>
                    <a:pt x="11" y="61"/>
                  </a:lnTo>
                  <a:lnTo>
                    <a:pt x="8" y="56"/>
                  </a:lnTo>
                  <a:lnTo>
                    <a:pt x="6" y="52"/>
                  </a:lnTo>
                  <a:lnTo>
                    <a:pt x="4" y="48"/>
                  </a:lnTo>
                  <a:lnTo>
                    <a:pt x="2" y="43"/>
                  </a:lnTo>
                  <a:lnTo>
                    <a:pt x="1" y="39"/>
                  </a:lnTo>
                  <a:lnTo>
                    <a:pt x="0" y="35"/>
                  </a:lnTo>
                  <a:lnTo>
                    <a:pt x="0" y="32"/>
                  </a:lnTo>
                  <a:lnTo>
                    <a:pt x="0" y="28"/>
                  </a:lnTo>
                  <a:lnTo>
                    <a:pt x="1" y="25"/>
                  </a:lnTo>
                  <a:lnTo>
                    <a:pt x="2" y="22"/>
                  </a:lnTo>
                  <a:lnTo>
                    <a:pt x="3" y="19"/>
                  </a:lnTo>
                  <a:lnTo>
                    <a:pt x="4" y="18"/>
                  </a:lnTo>
                  <a:lnTo>
                    <a:pt x="5" y="17"/>
                  </a:lnTo>
                  <a:lnTo>
                    <a:pt x="16" y="5"/>
                  </a:lnTo>
                  <a:lnTo>
                    <a:pt x="18" y="4"/>
                  </a:lnTo>
                  <a:lnTo>
                    <a:pt x="19" y="3"/>
                  </a:lnTo>
                  <a:lnTo>
                    <a:pt x="21" y="2"/>
                  </a:lnTo>
                  <a:lnTo>
                    <a:pt x="24" y="1"/>
                  </a:lnTo>
                  <a:lnTo>
                    <a:pt x="26" y="0"/>
                  </a:lnTo>
                  <a:lnTo>
                    <a:pt x="28" y="0"/>
                  </a:lnTo>
                  <a:lnTo>
                    <a:pt x="31" y="0"/>
                  </a:lnTo>
                  <a:lnTo>
                    <a:pt x="34" y="0"/>
                  </a:lnTo>
                  <a:lnTo>
                    <a:pt x="37" y="1"/>
                  </a:lnTo>
                  <a:lnTo>
                    <a:pt x="40" y="1"/>
                  </a:lnTo>
                  <a:lnTo>
                    <a:pt x="43" y="2"/>
                  </a:lnTo>
                  <a:lnTo>
                    <a:pt x="46" y="3"/>
                  </a:lnTo>
                  <a:lnTo>
                    <a:pt x="49" y="5"/>
                  </a:lnTo>
                  <a:lnTo>
                    <a:pt x="52" y="6"/>
                  </a:lnTo>
                  <a:lnTo>
                    <a:pt x="56" y="8"/>
                  </a:lnTo>
                  <a:lnTo>
                    <a:pt x="59" y="10"/>
                  </a:lnTo>
                  <a:lnTo>
                    <a:pt x="65" y="4"/>
                  </a:lnTo>
                  <a:lnTo>
                    <a:pt x="72" y="31"/>
                  </a:lnTo>
                  <a:lnTo>
                    <a:pt x="41" y="28"/>
                  </a:lnTo>
                  <a:lnTo>
                    <a:pt x="47" y="22"/>
                  </a:lnTo>
                  <a:lnTo>
                    <a:pt x="42" y="19"/>
                  </a:lnTo>
                  <a:lnTo>
                    <a:pt x="37" y="17"/>
                  </a:lnTo>
                  <a:lnTo>
                    <a:pt x="33" y="15"/>
                  </a:lnTo>
                  <a:lnTo>
                    <a:pt x="28" y="13"/>
                  </a:lnTo>
                  <a:lnTo>
                    <a:pt x="26" y="13"/>
                  </a:lnTo>
                  <a:lnTo>
                    <a:pt x="24" y="12"/>
                  </a:lnTo>
                  <a:lnTo>
                    <a:pt x="21" y="12"/>
                  </a:lnTo>
                  <a:lnTo>
                    <a:pt x="19" y="12"/>
                  </a:lnTo>
                  <a:lnTo>
                    <a:pt x="17" y="12"/>
                  </a:lnTo>
                  <a:lnTo>
                    <a:pt x="16" y="12"/>
                  </a:lnTo>
                  <a:lnTo>
                    <a:pt x="14" y="12"/>
                  </a:lnTo>
                  <a:lnTo>
                    <a:pt x="12" y="13"/>
                  </a:lnTo>
                  <a:lnTo>
                    <a:pt x="12" y="16"/>
                  </a:lnTo>
                  <a:lnTo>
                    <a:pt x="11" y="19"/>
                  </a:lnTo>
                  <a:lnTo>
                    <a:pt x="12" y="22"/>
                  </a:lnTo>
                  <a:lnTo>
                    <a:pt x="12" y="25"/>
                  </a:lnTo>
                  <a:lnTo>
                    <a:pt x="13" y="28"/>
                  </a:lnTo>
                  <a:lnTo>
                    <a:pt x="14" y="32"/>
                  </a:lnTo>
                  <a:lnTo>
                    <a:pt x="15" y="35"/>
                  </a:lnTo>
                  <a:lnTo>
                    <a:pt x="17" y="38"/>
                  </a:lnTo>
                  <a:lnTo>
                    <a:pt x="18" y="42"/>
                  </a:lnTo>
                  <a:lnTo>
                    <a:pt x="20" y="46"/>
                  </a:lnTo>
                  <a:lnTo>
                    <a:pt x="23" y="49"/>
                  </a:lnTo>
                  <a:lnTo>
                    <a:pt x="25" y="53"/>
                  </a:lnTo>
                  <a:lnTo>
                    <a:pt x="28" y="57"/>
                  </a:lnTo>
                  <a:lnTo>
                    <a:pt x="31" y="60"/>
                  </a:lnTo>
                  <a:lnTo>
                    <a:pt x="34" y="64"/>
                  </a:lnTo>
                  <a:lnTo>
                    <a:pt x="37" y="67"/>
                  </a:lnTo>
                  <a:lnTo>
                    <a:pt x="26" y="78"/>
                  </a:lnTo>
                </a:path>
              </a:pathLst>
            </a:custGeom>
            <a:solidFill>
              <a:srgbClr val="FFFFFF"/>
            </a:solidFill>
            <a:ln w="12700" cap="rnd" cmpd="sng">
              <a:solidFill>
                <a:schemeClr val="tx1"/>
              </a:solidFill>
              <a:prstDash val="solid"/>
              <a:round/>
              <a:headEnd type="none" w="sm" len="sm"/>
              <a:tailEnd type="none" w="sm" len="sm"/>
            </a:ln>
            <a:effectLst/>
          </p:spPr>
          <p:txBody>
            <a:bodyPr/>
            <a:lstStyle/>
            <a:p>
              <a:endParaRPr lang="en-US"/>
            </a:p>
          </p:txBody>
        </p:sp>
      </p:grpSp>
      <p:grpSp>
        <p:nvGrpSpPr>
          <p:cNvPr id="1422419" name="Group 83"/>
          <p:cNvGrpSpPr>
            <a:grpSpLocks/>
          </p:cNvGrpSpPr>
          <p:nvPr/>
        </p:nvGrpSpPr>
        <p:grpSpPr bwMode="auto">
          <a:xfrm>
            <a:off x="6623050" y="3205163"/>
            <a:ext cx="225425" cy="133350"/>
            <a:chOff x="4172" y="2019"/>
            <a:chExt cx="142" cy="84"/>
          </a:xfrm>
        </p:grpSpPr>
        <p:sp>
          <p:nvSpPr>
            <p:cNvPr id="1422420" name="Oval 84"/>
            <p:cNvSpPr>
              <a:spLocks noChangeArrowheads="1"/>
            </p:cNvSpPr>
            <p:nvPr/>
          </p:nvSpPr>
          <p:spPr bwMode="auto">
            <a:xfrm rot="18900000">
              <a:off x="4172" y="2019"/>
              <a:ext cx="142" cy="78"/>
            </a:xfrm>
            <a:prstGeom prst="ellipse">
              <a:avLst/>
            </a:prstGeom>
            <a:solidFill>
              <a:srgbClr val="FFCC00"/>
            </a:solidFill>
            <a:ln w="12700">
              <a:solidFill>
                <a:schemeClr val="tx1"/>
              </a:solidFill>
              <a:round/>
              <a:headEnd/>
              <a:tailEnd/>
            </a:ln>
            <a:effectLst/>
          </p:spPr>
          <p:txBody>
            <a:bodyPr wrap="none" anchor="ctr"/>
            <a:lstStyle/>
            <a:p>
              <a:endParaRPr lang="en-US"/>
            </a:p>
          </p:txBody>
        </p:sp>
        <p:sp>
          <p:nvSpPr>
            <p:cNvPr id="1422421" name="Freeform 85"/>
            <p:cNvSpPr>
              <a:spLocks/>
            </p:cNvSpPr>
            <p:nvPr/>
          </p:nvSpPr>
          <p:spPr bwMode="auto">
            <a:xfrm>
              <a:off x="4212" y="2025"/>
              <a:ext cx="73" cy="78"/>
            </a:xfrm>
            <a:custGeom>
              <a:avLst/>
              <a:gdLst/>
              <a:ahLst/>
              <a:cxnLst>
                <a:cxn ang="0">
                  <a:pos x="19" y="73"/>
                </a:cxn>
                <a:cxn ang="0">
                  <a:pos x="13" y="64"/>
                </a:cxn>
                <a:cxn ang="0">
                  <a:pos x="7" y="55"/>
                </a:cxn>
                <a:cxn ang="0">
                  <a:pos x="3" y="46"/>
                </a:cxn>
                <a:cxn ang="0">
                  <a:pos x="1" y="37"/>
                </a:cxn>
                <a:cxn ang="0">
                  <a:pos x="0" y="30"/>
                </a:cxn>
                <a:cxn ang="0">
                  <a:pos x="1" y="23"/>
                </a:cxn>
                <a:cxn ang="0">
                  <a:pos x="4" y="17"/>
                </a:cxn>
                <a:cxn ang="0">
                  <a:pos x="18" y="4"/>
                </a:cxn>
                <a:cxn ang="0">
                  <a:pos x="21" y="2"/>
                </a:cxn>
                <a:cxn ang="0">
                  <a:pos x="26" y="0"/>
                </a:cxn>
                <a:cxn ang="0">
                  <a:pos x="30" y="0"/>
                </a:cxn>
                <a:cxn ang="0">
                  <a:pos x="36" y="0"/>
                </a:cxn>
                <a:cxn ang="0">
                  <a:pos x="41" y="1"/>
                </a:cxn>
                <a:cxn ang="0">
                  <a:pos x="47" y="4"/>
                </a:cxn>
                <a:cxn ang="0">
                  <a:pos x="54" y="7"/>
                </a:cxn>
                <a:cxn ang="0">
                  <a:pos x="60" y="11"/>
                </a:cxn>
                <a:cxn ang="0">
                  <a:pos x="72" y="33"/>
                </a:cxn>
                <a:cxn ang="0">
                  <a:pos x="48" y="22"/>
                </a:cxn>
                <a:cxn ang="0">
                  <a:pos x="38" y="16"/>
                </a:cxn>
                <a:cxn ang="0">
                  <a:pos x="30" y="12"/>
                </a:cxn>
                <a:cxn ang="0">
                  <a:pos x="23" y="11"/>
                </a:cxn>
                <a:cxn ang="0">
                  <a:pos x="19" y="10"/>
                </a:cxn>
                <a:cxn ang="0">
                  <a:pos x="16" y="11"/>
                </a:cxn>
                <a:cxn ang="0">
                  <a:pos x="13" y="14"/>
                </a:cxn>
                <a:cxn ang="0">
                  <a:pos x="13" y="20"/>
                </a:cxn>
                <a:cxn ang="0">
                  <a:pos x="13" y="26"/>
                </a:cxn>
                <a:cxn ang="0">
                  <a:pos x="15" y="33"/>
                </a:cxn>
                <a:cxn ang="0">
                  <a:pos x="18" y="40"/>
                </a:cxn>
                <a:cxn ang="0">
                  <a:pos x="22" y="48"/>
                </a:cxn>
                <a:cxn ang="0">
                  <a:pos x="27" y="55"/>
                </a:cxn>
                <a:cxn ang="0">
                  <a:pos x="33" y="63"/>
                </a:cxn>
                <a:cxn ang="0">
                  <a:pos x="23" y="77"/>
                </a:cxn>
              </a:cxnLst>
              <a:rect l="0" t="0" r="r" b="b"/>
              <a:pathLst>
                <a:path w="73" h="78">
                  <a:moveTo>
                    <a:pt x="23" y="77"/>
                  </a:moveTo>
                  <a:lnTo>
                    <a:pt x="19" y="73"/>
                  </a:lnTo>
                  <a:lnTo>
                    <a:pt x="16" y="68"/>
                  </a:lnTo>
                  <a:lnTo>
                    <a:pt x="13" y="64"/>
                  </a:lnTo>
                  <a:lnTo>
                    <a:pt x="10" y="59"/>
                  </a:lnTo>
                  <a:lnTo>
                    <a:pt x="7" y="55"/>
                  </a:lnTo>
                  <a:lnTo>
                    <a:pt x="5" y="50"/>
                  </a:lnTo>
                  <a:lnTo>
                    <a:pt x="3" y="46"/>
                  </a:lnTo>
                  <a:lnTo>
                    <a:pt x="2" y="42"/>
                  </a:lnTo>
                  <a:lnTo>
                    <a:pt x="1" y="37"/>
                  </a:lnTo>
                  <a:lnTo>
                    <a:pt x="1" y="33"/>
                  </a:lnTo>
                  <a:lnTo>
                    <a:pt x="0" y="30"/>
                  </a:lnTo>
                  <a:lnTo>
                    <a:pt x="1" y="26"/>
                  </a:lnTo>
                  <a:lnTo>
                    <a:pt x="1" y="23"/>
                  </a:lnTo>
                  <a:lnTo>
                    <a:pt x="2" y="20"/>
                  </a:lnTo>
                  <a:lnTo>
                    <a:pt x="4" y="17"/>
                  </a:lnTo>
                  <a:lnTo>
                    <a:pt x="6" y="15"/>
                  </a:lnTo>
                  <a:lnTo>
                    <a:pt x="18" y="4"/>
                  </a:lnTo>
                  <a:lnTo>
                    <a:pt x="20" y="3"/>
                  </a:lnTo>
                  <a:lnTo>
                    <a:pt x="21" y="2"/>
                  </a:lnTo>
                  <a:lnTo>
                    <a:pt x="23" y="1"/>
                  </a:lnTo>
                  <a:lnTo>
                    <a:pt x="26" y="0"/>
                  </a:lnTo>
                  <a:lnTo>
                    <a:pt x="28" y="0"/>
                  </a:lnTo>
                  <a:lnTo>
                    <a:pt x="30" y="0"/>
                  </a:lnTo>
                  <a:lnTo>
                    <a:pt x="33" y="0"/>
                  </a:lnTo>
                  <a:lnTo>
                    <a:pt x="36" y="0"/>
                  </a:lnTo>
                  <a:lnTo>
                    <a:pt x="38" y="1"/>
                  </a:lnTo>
                  <a:lnTo>
                    <a:pt x="41" y="1"/>
                  </a:lnTo>
                  <a:lnTo>
                    <a:pt x="44" y="2"/>
                  </a:lnTo>
                  <a:lnTo>
                    <a:pt x="47" y="4"/>
                  </a:lnTo>
                  <a:lnTo>
                    <a:pt x="51" y="5"/>
                  </a:lnTo>
                  <a:lnTo>
                    <a:pt x="54" y="7"/>
                  </a:lnTo>
                  <a:lnTo>
                    <a:pt x="57" y="9"/>
                  </a:lnTo>
                  <a:lnTo>
                    <a:pt x="60" y="11"/>
                  </a:lnTo>
                  <a:lnTo>
                    <a:pt x="66" y="5"/>
                  </a:lnTo>
                  <a:lnTo>
                    <a:pt x="72" y="33"/>
                  </a:lnTo>
                  <a:lnTo>
                    <a:pt x="42" y="28"/>
                  </a:lnTo>
                  <a:lnTo>
                    <a:pt x="48" y="22"/>
                  </a:lnTo>
                  <a:lnTo>
                    <a:pt x="43" y="19"/>
                  </a:lnTo>
                  <a:lnTo>
                    <a:pt x="38" y="16"/>
                  </a:lnTo>
                  <a:lnTo>
                    <a:pt x="34" y="14"/>
                  </a:lnTo>
                  <a:lnTo>
                    <a:pt x="30" y="12"/>
                  </a:lnTo>
                  <a:lnTo>
                    <a:pt x="25" y="11"/>
                  </a:lnTo>
                  <a:lnTo>
                    <a:pt x="23" y="11"/>
                  </a:lnTo>
                  <a:lnTo>
                    <a:pt x="21" y="11"/>
                  </a:lnTo>
                  <a:lnTo>
                    <a:pt x="19" y="10"/>
                  </a:lnTo>
                  <a:lnTo>
                    <a:pt x="18" y="11"/>
                  </a:lnTo>
                  <a:lnTo>
                    <a:pt x="16" y="11"/>
                  </a:lnTo>
                  <a:lnTo>
                    <a:pt x="14" y="11"/>
                  </a:lnTo>
                  <a:lnTo>
                    <a:pt x="13" y="14"/>
                  </a:lnTo>
                  <a:lnTo>
                    <a:pt x="13" y="17"/>
                  </a:lnTo>
                  <a:lnTo>
                    <a:pt x="13" y="20"/>
                  </a:lnTo>
                  <a:lnTo>
                    <a:pt x="13" y="23"/>
                  </a:lnTo>
                  <a:lnTo>
                    <a:pt x="13" y="26"/>
                  </a:lnTo>
                  <a:lnTo>
                    <a:pt x="14" y="30"/>
                  </a:lnTo>
                  <a:lnTo>
                    <a:pt x="15" y="33"/>
                  </a:lnTo>
                  <a:lnTo>
                    <a:pt x="16" y="37"/>
                  </a:lnTo>
                  <a:lnTo>
                    <a:pt x="18" y="40"/>
                  </a:lnTo>
                  <a:lnTo>
                    <a:pt x="20" y="44"/>
                  </a:lnTo>
                  <a:lnTo>
                    <a:pt x="22" y="48"/>
                  </a:lnTo>
                  <a:lnTo>
                    <a:pt x="24" y="51"/>
                  </a:lnTo>
                  <a:lnTo>
                    <a:pt x="27" y="55"/>
                  </a:lnTo>
                  <a:lnTo>
                    <a:pt x="30" y="59"/>
                  </a:lnTo>
                  <a:lnTo>
                    <a:pt x="33" y="63"/>
                  </a:lnTo>
                  <a:lnTo>
                    <a:pt x="36" y="66"/>
                  </a:lnTo>
                  <a:lnTo>
                    <a:pt x="23" y="77"/>
                  </a:lnTo>
                </a:path>
              </a:pathLst>
            </a:custGeom>
            <a:solidFill>
              <a:srgbClr val="FFFFFF"/>
            </a:solidFill>
            <a:ln w="12700" cap="rnd" cmpd="sng">
              <a:solidFill>
                <a:schemeClr val="tx1"/>
              </a:solidFill>
              <a:prstDash val="solid"/>
              <a:round/>
              <a:headEnd type="none" w="sm" len="sm"/>
              <a:tailEnd type="none" w="sm" len="sm"/>
            </a:ln>
            <a:effectLst/>
          </p:spPr>
          <p:txBody>
            <a:bodyPr/>
            <a:lstStyle/>
            <a:p>
              <a:endParaRPr lang="en-US"/>
            </a:p>
          </p:txBody>
        </p:sp>
      </p:grpSp>
      <p:sp>
        <p:nvSpPr>
          <p:cNvPr id="1422422" name="Freeform 86"/>
          <p:cNvSpPr>
            <a:spLocks/>
          </p:cNvSpPr>
          <p:nvPr/>
        </p:nvSpPr>
        <p:spPr bwMode="auto">
          <a:xfrm>
            <a:off x="2463800" y="4903788"/>
            <a:ext cx="282575" cy="142875"/>
          </a:xfrm>
          <a:custGeom>
            <a:avLst/>
            <a:gdLst/>
            <a:ahLst/>
            <a:cxnLst>
              <a:cxn ang="0">
                <a:pos x="177" y="0"/>
              </a:cxn>
              <a:cxn ang="0">
                <a:pos x="138" y="44"/>
              </a:cxn>
              <a:cxn ang="0">
                <a:pos x="155" y="89"/>
              </a:cxn>
              <a:cxn ang="0">
                <a:pos x="0" y="36"/>
              </a:cxn>
            </a:cxnLst>
            <a:rect l="0" t="0" r="r" b="b"/>
            <a:pathLst>
              <a:path w="178" h="90">
                <a:moveTo>
                  <a:pt x="177" y="0"/>
                </a:moveTo>
                <a:lnTo>
                  <a:pt x="138" y="44"/>
                </a:lnTo>
                <a:lnTo>
                  <a:pt x="155" y="89"/>
                </a:lnTo>
                <a:lnTo>
                  <a:pt x="0" y="36"/>
                </a:lnTo>
              </a:path>
            </a:pathLst>
          </a:custGeom>
          <a:noFill/>
          <a:ln w="25400" cap="rnd" cmpd="sng">
            <a:solidFill>
              <a:srgbClr val="FF0000"/>
            </a:solidFill>
            <a:prstDash val="solid"/>
            <a:round/>
            <a:headEnd type="none" w="sm" len="sm"/>
            <a:tailEnd type="none" w="sm" len="sm"/>
          </a:ln>
          <a:effectLst/>
        </p:spPr>
        <p:txBody>
          <a:bodyPr/>
          <a:lstStyle/>
          <a:p>
            <a:endParaRPr lang="en-US"/>
          </a:p>
        </p:txBody>
      </p:sp>
      <p:sp>
        <p:nvSpPr>
          <p:cNvPr id="1422423" name="Line 87"/>
          <p:cNvSpPr>
            <a:spLocks noChangeShapeType="1"/>
          </p:cNvSpPr>
          <p:nvPr/>
        </p:nvSpPr>
        <p:spPr bwMode="auto">
          <a:xfrm>
            <a:off x="1651000" y="4679950"/>
            <a:ext cx="201613" cy="63500"/>
          </a:xfrm>
          <a:prstGeom prst="line">
            <a:avLst/>
          </a:prstGeom>
          <a:noFill/>
          <a:ln w="25400">
            <a:solidFill>
              <a:srgbClr val="FF0000"/>
            </a:solidFill>
            <a:round/>
            <a:headEnd type="none" w="sm" len="sm"/>
            <a:tailEnd type="none" w="sm" len="sm"/>
          </a:ln>
          <a:effectLst/>
        </p:spPr>
        <p:txBody>
          <a:bodyPr/>
          <a:lstStyle/>
          <a:p>
            <a:endParaRPr lang="en-US"/>
          </a:p>
        </p:txBody>
      </p:sp>
      <p:sp>
        <p:nvSpPr>
          <p:cNvPr id="1422424" name="Freeform 88"/>
          <p:cNvSpPr>
            <a:spLocks/>
          </p:cNvSpPr>
          <p:nvPr/>
        </p:nvSpPr>
        <p:spPr bwMode="auto">
          <a:xfrm>
            <a:off x="1595438" y="4721225"/>
            <a:ext cx="165100" cy="146050"/>
          </a:xfrm>
          <a:custGeom>
            <a:avLst/>
            <a:gdLst/>
            <a:ahLst/>
            <a:cxnLst>
              <a:cxn ang="0">
                <a:pos x="0" y="67"/>
              </a:cxn>
              <a:cxn ang="0">
                <a:pos x="73" y="91"/>
              </a:cxn>
              <a:cxn ang="0">
                <a:pos x="103" y="0"/>
              </a:cxn>
            </a:cxnLst>
            <a:rect l="0" t="0" r="r" b="b"/>
            <a:pathLst>
              <a:path w="104" h="92">
                <a:moveTo>
                  <a:pt x="0" y="67"/>
                </a:moveTo>
                <a:lnTo>
                  <a:pt x="73" y="91"/>
                </a:lnTo>
                <a:lnTo>
                  <a:pt x="103" y="0"/>
                </a:lnTo>
              </a:path>
            </a:pathLst>
          </a:custGeom>
          <a:noFill/>
          <a:ln w="25400" cap="rnd" cmpd="sng">
            <a:solidFill>
              <a:srgbClr val="FF0000"/>
            </a:solidFill>
            <a:prstDash val="solid"/>
            <a:round/>
            <a:headEnd type="none" w="sm" len="sm"/>
            <a:tailEnd type="none" w="sm" len="sm"/>
          </a:ln>
          <a:effectLst/>
        </p:spPr>
        <p:txBody>
          <a:bodyPr/>
          <a:lstStyle/>
          <a:p>
            <a:endParaRPr lang="en-US"/>
          </a:p>
        </p:txBody>
      </p:sp>
      <p:sp>
        <p:nvSpPr>
          <p:cNvPr id="1422425" name="Freeform 89"/>
          <p:cNvSpPr>
            <a:spLocks/>
          </p:cNvSpPr>
          <p:nvPr/>
        </p:nvSpPr>
        <p:spPr bwMode="auto">
          <a:xfrm>
            <a:off x="3016250" y="4860925"/>
            <a:ext cx="82550" cy="268288"/>
          </a:xfrm>
          <a:custGeom>
            <a:avLst/>
            <a:gdLst/>
            <a:ahLst/>
            <a:cxnLst>
              <a:cxn ang="0">
                <a:pos x="8" y="0"/>
              </a:cxn>
              <a:cxn ang="0">
                <a:pos x="51" y="54"/>
              </a:cxn>
              <a:cxn ang="0">
                <a:pos x="0" y="168"/>
              </a:cxn>
            </a:cxnLst>
            <a:rect l="0" t="0" r="r" b="b"/>
            <a:pathLst>
              <a:path w="52" h="169">
                <a:moveTo>
                  <a:pt x="8" y="0"/>
                </a:moveTo>
                <a:lnTo>
                  <a:pt x="51" y="54"/>
                </a:lnTo>
                <a:lnTo>
                  <a:pt x="0" y="168"/>
                </a:lnTo>
              </a:path>
            </a:pathLst>
          </a:custGeom>
          <a:noFill/>
          <a:ln w="25400" cap="rnd" cmpd="sng">
            <a:solidFill>
              <a:srgbClr val="FF0000"/>
            </a:solidFill>
            <a:prstDash val="solid"/>
            <a:round/>
            <a:headEnd type="none" w="sm" len="sm"/>
            <a:tailEnd type="none" w="sm" len="sm"/>
          </a:ln>
          <a:effectLst/>
        </p:spPr>
        <p:txBody>
          <a:bodyPr/>
          <a:lstStyle/>
          <a:p>
            <a:endParaRPr lang="en-US"/>
          </a:p>
        </p:txBody>
      </p:sp>
      <p:sp>
        <p:nvSpPr>
          <p:cNvPr id="1422426" name="Oval 90"/>
          <p:cNvSpPr>
            <a:spLocks noChangeArrowheads="1"/>
          </p:cNvSpPr>
          <p:nvPr/>
        </p:nvSpPr>
        <p:spPr bwMode="auto">
          <a:xfrm>
            <a:off x="2743200" y="4835525"/>
            <a:ext cx="325438" cy="174625"/>
          </a:xfrm>
          <a:prstGeom prst="ellipse">
            <a:avLst/>
          </a:prstGeom>
          <a:noFill/>
          <a:ln w="25400">
            <a:solidFill>
              <a:srgbClr val="FF0000"/>
            </a:solidFill>
            <a:round/>
            <a:headEnd/>
            <a:tailEnd/>
          </a:ln>
          <a:effectLst/>
        </p:spPr>
        <p:txBody>
          <a:bodyPr wrap="none" anchor="ctr"/>
          <a:lstStyle/>
          <a:p>
            <a:endParaRPr lang="en-US"/>
          </a:p>
        </p:txBody>
      </p:sp>
      <p:sp>
        <p:nvSpPr>
          <p:cNvPr id="1422427" name="Freeform 91"/>
          <p:cNvSpPr>
            <a:spLocks/>
          </p:cNvSpPr>
          <p:nvPr/>
        </p:nvSpPr>
        <p:spPr bwMode="auto">
          <a:xfrm>
            <a:off x="4202113" y="4408488"/>
            <a:ext cx="388937" cy="601662"/>
          </a:xfrm>
          <a:custGeom>
            <a:avLst/>
            <a:gdLst/>
            <a:ahLst/>
            <a:cxnLst>
              <a:cxn ang="0">
                <a:pos x="244" y="378"/>
              </a:cxn>
              <a:cxn ang="0">
                <a:pos x="90" y="252"/>
              </a:cxn>
              <a:cxn ang="0">
                <a:pos x="42" y="180"/>
              </a:cxn>
              <a:cxn ang="0">
                <a:pos x="0" y="0"/>
              </a:cxn>
            </a:cxnLst>
            <a:rect l="0" t="0" r="r" b="b"/>
            <a:pathLst>
              <a:path w="245" h="379">
                <a:moveTo>
                  <a:pt x="244" y="378"/>
                </a:moveTo>
                <a:lnTo>
                  <a:pt x="90" y="252"/>
                </a:lnTo>
                <a:lnTo>
                  <a:pt x="42" y="180"/>
                </a:lnTo>
                <a:lnTo>
                  <a:pt x="0" y="0"/>
                </a:lnTo>
              </a:path>
            </a:pathLst>
          </a:custGeom>
          <a:noFill/>
          <a:ln w="25400" cap="rnd" cmpd="sng">
            <a:solidFill>
              <a:srgbClr val="FF0000"/>
            </a:solidFill>
            <a:prstDash val="solid"/>
            <a:round/>
            <a:headEnd type="none" w="sm" len="sm"/>
            <a:tailEnd type="none" w="sm" len="sm"/>
          </a:ln>
          <a:effectLst/>
        </p:spPr>
        <p:txBody>
          <a:bodyPr/>
          <a:lstStyle/>
          <a:p>
            <a:endParaRPr lang="en-US"/>
          </a:p>
        </p:txBody>
      </p:sp>
      <p:sp>
        <p:nvSpPr>
          <p:cNvPr id="1422428" name="Rectangle 92"/>
          <p:cNvSpPr>
            <a:spLocks noChangeArrowheads="1"/>
          </p:cNvSpPr>
          <p:nvPr/>
        </p:nvSpPr>
        <p:spPr bwMode="auto">
          <a:xfrm rot="1140000">
            <a:off x="1422400" y="4746625"/>
            <a:ext cx="176213" cy="106363"/>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1422429" name="Rectangle 93"/>
          <p:cNvSpPr>
            <a:spLocks noChangeArrowheads="1"/>
          </p:cNvSpPr>
          <p:nvPr/>
        </p:nvSpPr>
        <p:spPr bwMode="auto">
          <a:xfrm rot="1140000">
            <a:off x="1474788" y="4597400"/>
            <a:ext cx="179387" cy="106363"/>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1422430" name="Rectangle 94"/>
          <p:cNvSpPr>
            <a:spLocks noChangeArrowheads="1"/>
          </p:cNvSpPr>
          <p:nvPr/>
        </p:nvSpPr>
        <p:spPr bwMode="auto">
          <a:xfrm rot="1140000">
            <a:off x="1831975" y="4805363"/>
            <a:ext cx="676275" cy="106362"/>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1422431" name="Rectangle 95"/>
          <p:cNvSpPr>
            <a:spLocks noChangeArrowheads="1"/>
          </p:cNvSpPr>
          <p:nvPr/>
        </p:nvSpPr>
        <p:spPr bwMode="auto">
          <a:xfrm>
            <a:off x="0" y="4495800"/>
            <a:ext cx="1381125" cy="192088"/>
          </a:xfrm>
          <a:prstGeom prst="rect">
            <a:avLst/>
          </a:prstGeom>
          <a:solidFill>
            <a:srgbClr val="CCFFFF"/>
          </a:solidFill>
          <a:ln w="9525">
            <a:solidFill>
              <a:schemeClr val="tx1"/>
            </a:solidFill>
            <a:miter lim="800000"/>
            <a:headEnd/>
            <a:tailEnd/>
          </a:ln>
          <a:effectLst/>
        </p:spPr>
        <p:txBody>
          <a:bodyPr lIns="0" tIns="0" rIns="0" bIns="0">
            <a:spAutoFit/>
          </a:bodyPr>
          <a:lstStyle/>
          <a:p>
            <a:pPr algn="l"/>
            <a:r>
              <a:rPr lang="en-US" sz="1200">
                <a:solidFill>
                  <a:srgbClr val="000000"/>
                </a:solidFill>
                <a:latin typeface="Arial" charset="0"/>
              </a:rPr>
              <a:t>  Polarized Source</a:t>
            </a:r>
          </a:p>
        </p:txBody>
      </p:sp>
      <p:sp>
        <p:nvSpPr>
          <p:cNvPr id="1422432" name="Rectangle 96"/>
          <p:cNvSpPr>
            <a:spLocks noChangeArrowheads="1"/>
          </p:cNvSpPr>
          <p:nvPr/>
        </p:nvSpPr>
        <p:spPr bwMode="auto">
          <a:xfrm>
            <a:off x="1630363" y="3979863"/>
            <a:ext cx="1271587" cy="317500"/>
          </a:xfrm>
          <a:prstGeom prst="rect">
            <a:avLst/>
          </a:prstGeom>
          <a:solidFill>
            <a:srgbClr val="FF00FF"/>
          </a:solidFill>
          <a:ln w="12700">
            <a:solidFill>
              <a:schemeClr val="tx1"/>
            </a:solidFill>
            <a:miter lim="800000"/>
            <a:headEnd/>
            <a:tailEnd/>
          </a:ln>
          <a:effectLst/>
        </p:spPr>
        <p:txBody>
          <a:bodyPr wrap="none" lIns="92075" tIns="46038" rIns="92075" bIns="46038">
            <a:spAutoFit/>
          </a:bodyPr>
          <a:lstStyle/>
          <a:p>
            <a:pPr algn="l"/>
            <a:r>
              <a:rPr lang="en-US" sz="1400">
                <a:solidFill>
                  <a:schemeClr val="tx1"/>
                </a:solidFill>
                <a:latin typeface="Arial" charset="0"/>
              </a:rPr>
              <a:t>Spin Rotators</a:t>
            </a:r>
          </a:p>
        </p:txBody>
      </p:sp>
      <p:grpSp>
        <p:nvGrpSpPr>
          <p:cNvPr id="1422433" name="Group 97"/>
          <p:cNvGrpSpPr>
            <a:grpSpLocks/>
          </p:cNvGrpSpPr>
          <p:nvPr/>
        </p:nvGrpSpPr>
        <p:grpSpPr bwMode="auto">
          <a:xfrm>
            <a:off x="3879850" y="4748213"/>
            <a:ext cx="225425" cy="123825"/>
            <a:chOff x="2444" y="2991"/>
            <a:chExt cx="142" cy="78"/>
          </a:xfrm>
        </p:grpSpPr>
        <p:sp>
          <p:nvSpPr>
            <p:cNvPr id="1422434" name="Oval 98"/>
            <p:cNvSpPr>
              <a:spLocks noChangeArrowheads="1"/>
            </p:cNvSpPr>
            <p:nvPr/>
          </p:nvSpPr>
          <p:spPr bwMode="auto">
            <a:xfrm rot="240000">
              <a:off x="2444" y="2991"/>
              <a:ext cx="142" cy="78"/>
            </a:xfrm>
            <a:prstGeom prst="ellipse">
              <a:avLst/>
            </a:prstGeom>
            <a:solidFill>
              <a:srgbClr val="FF0000"/>
            </a:solidFill>
            <a:ln w="12700">
              <a:solidFill>
                <a:schemeClr val="tx1"/>
              </a:solidFill>
              <a:round/>
              <a:headEnd/>
              <a:tailEnd/>
            </a:ln>
            <a:effectLst/>
          </p:spPr>
          <p:txBody>
            <a:bodyPr wrap="none" anchor="ctr"/>
            <a:lstStyle/>
            <a:p>
              <a:endParaRPr lang="en-US"/>
            </a:p>
          </p:txBody>
        </p:sp>
        <p:sp>
          <p:nvSpPr>
            <p:cNvPr id="1422435" name="Freeform 99"/>
            <p:cNvSpPr>
              <a:spLocks/>
            </p:cNvSpPr>
            <p:nvPr/>
          </p:nvSpPr>
          <p:spPr bwMode="auto">
            <a:xfrm>
              <a:off x="2476" y="2995"/>
              <a:ext cx="83" cy="63"/>
            </a:xfrm>
            <a:custGeom>
              <a:avLst/>
              <a:gdLst/>
              <a:ahLst/>
              <a:cxnLst>
                <a:cxn ang="0">
                  <a:pos x="1" y="48"/>
                </a:cxn>
                <a:cxn ang="0">
                  <a:pos x="3" y="37"/>
                </a:cxn>
                <a:cxn ang="0">
                  <a:pos x="7" y="27"/>
                </a:cxn>
                <a:cxn ang="0">
                  <a:pos x="11" y="18"/>
                </a:cxn>
                <a:cxn ang="0">
                  <a:pos x="15" y="12"/>
                </a:cxn>
                <a:cxn ang="0">
                  <a:pos x="17" y="9"/>
                </a:cxn>
                <a:cxn ang="0">
                  <a:pos x="20" y="6"/>
                </a:cxn>
                <a:cxn ang="0">
                  <a:pos x="23" y="4"/>
                </a:cxn>
                <a:cxn ang="0">
                  <a:pos x="26" y="2"/>
                </a:cxn>
                <a:cxn ang="0">
                  <a:pos x="29" y="1"/>
                </a:cxn>
                <a:cxn ang="0">
                  <a:pos x="31" y="0"/>
                </a:cxn>
                <a:cxn ang="0">
                  <a:pos x="35" y="0"/>
                </a:cxn>
                <a:cxn ang="0">
                  <a:pos x="52" y="2"/>
                </a:cxn>
                <a:cxn ang="0">
                  <a:pos x="56" y="3"/>
                </a:cxn>
                <a:cxn ang="0">
                  <a:pos x="60" y="5"/>
                </a:cxn>
                <a:cxn ang="0">
                  <a:pos x="63" y="8"/>
                </a:cxn>
                <a:cxn ang="0">
                  <a:pos x="66" y="13"/>
                </a:cxn>
                <a:cxn ang="0">
                  <a:pos x="69" y="18"/>
                </a:cxn>
                <a:cxn ang="0">
                  <a:pos x="71" y="24"/>
                </a:cxn>
                <a:cxn ang="0">
                  <a:pos x="73" y="31"/>
                </a:cxn>
                <a:cxn ang="0">
                  <a:pos x="74" y="38"/>
                </a:cxn>
                <a:cxn ang="0">
                  <a:pos x="66" y="62"/>
                </a:cxn>
                <a:cxn ang="0">
                  <a:pos x="58" y="36"/>
                </a:cxn>
                <a:cxn ang="0">
                  <a:pos x="56" y="25"/>
                </a:cxn>
                <a:cxn ang="0">
                  <a:pos x="54" y="18"/>
                </a:cxn>
                <a:cxn ang="0">
                  <a:pos x="52" y="14"/>
                </a:cxn>
                <a:cxn ang="0">
                  <a:pos x="50" y="10"/>
                </a:cxn>
                <a:cxn ang="0">
                  <a:pos x="48" y="7"/>
                </a:cxn>
                <a:cxn ang="0">
                  <a:pos x="45" y="4"/>
                </a:cxn>
                <a:cxn ang="0">
                  <a:pos x="42" y="4"/>
                </a:cxn>
                <a:cxn ang="0">
                  <a:pos x="37" y="8"/>
                </a:cxn>
                <a:cxn ang="0">
                  <a:pos x="32" y="13"/>
                </a:cxn>
                <a:cxn ang="0">
                  <a:pos x="28" y="19"/>
                </a:cxn>
                <a:cxn ang="0">
                  <a:pos x="24" y="26"/>
                </a:cxn>
                <a:cxn ang="0">
                  <a:pos x="21" y="33"/>
                </a:cxn>
                <a:cxn ang="0">
                  <a:pos x="19" y="42"/>
                </a:cxn>
                <a:cxn ang="0">
                  <a:pos x="17" y="51"/>
                </a:cxn>
                <a:cxn ang="0">
                  <a:pos x="0" y="54"/>
                </a:cxn>
              </a:cxnLst>
              <a:rect l="0" t="0" r="r" b="b"/>
              <a:pathLst>
                <a:path w="83" h="63">
                  <a:moveTo>
                    <a:pt x="0" y="54"/>
                  </a:moveTo>
                  <a:lnTo>
                    <a:pt x="1" y="48"/>
                  </a:lnTo>
                  <a:lnTo>
                    <a:pt x="2" y="42"/>
                  </a:lnTo>
                  <a:lnTo>
                    <a:pt x="3" y="37"/>
                  </a:lnTo>
                  <a:lnTo>
                    <a:pt x="5" y="32"/>
                  </a:lnTo>
                  <a:lnTo>
                    <a:pt x="7" y="27"/>
                  </a:lnTo>
                  <a:lnTo>
                    <a:pt x="9" y="22"/>
                  </a:lnTo>
                  <a:lnTo>
                    <a:pt x="11" y="18"/>
                  </a:lnTo>
                  <a:lnTo>
                    <a:pt x="14" y="14"/>
                  </a:lnTo>
                  <a:lnTo>
                    <a:pt x="15" y="12"/>
                  </a:lnTo>
                  <a:lnTo>
                    <a:pt x="16" y="11"/>
                  </a:lnTo>
                  <a:lnTo>
                    <a:pt x="17" y="9"/>
                  </a:lnTo>
                  <a:lnTo>
                    <a:pt x="19" y="8"/>
                  </a:lnTo>
                  <a:lnTo>
                    <a:pt x="20" y="6"/>
                  </a:lnTo>
                  <a:lnTo>
                    <a:pt x="21" y="5"/>
                  </a:lnTo>
                  <a:lnTo>
                    <a:pt x="23" y="4"/>
                  </a:lnTo>
                  <a:lnTo>
                    <a:pt x="24" y="3"/>
                  </a:lnTo>
                  <a:lnTo>
                    <a:pt x="26" y="2"/>
                  </a:lnTo>
                  <a:lnTo>
                    <a:pt x="27" y="2"/>
                  </a:lnTo>
                  <a:lnTo>
                    <a:pt x="29" y="1"/>
                  </a:lnTo>
                  <a:lnTo>
                    <a:pt x="30" y="0"/>
                  </a:lnTo>
                  <a:lnTo>
                    <a:pt x="31" y="0"/>
                  </a:lnTo>
                  <a:lnTo>
                    <a:pt x="33" y="0"/>
                  </a:lnTo>
                  <a:lnTo>
                    <a:pt x="35" y="0"/>
                  </a:lnTo>
                  <a:lnTo>
                    <a:pt x="36" y="0"/>
                  </a:lnTo>
                  <a:lnTo>
                    <a:pt x="52" y="2"/>
                  </a:lnTo>
                  <a:lnTo>
                    <a:pt x="54" y="2"/>
                  </a:lnTo>
                  <a:lnTo>
                    <a:pt x="56" y="3"/>
                  </a:lnTo>
                  <a:lnTo>
                    <a:pt x="58" y="4"/>
                  </a:lnTo>
                  <a:lnTo>
                    <a:pt x="60" y="5"/>
                  </a:lnTo>
                  <a:lnTo>
                    <a:pt x="62" y="7"/>
                  </a:lnTo>
                  <a:lnTo>
                    <a:pt x="63" y="8"/>
                  </a:lnTo>
                  <a:lnTo>
                    <a:pt x="65" y="10"/>
                  </a:lnTo>
                  <a:lnTo>
                    <a:pt x="66" y="13"/>
                  </a:lnTo>
                  <a:lnTo>
                    <a:pt x="68" y="15"/>
                  </a:lnTo>
                  <a:lnTo>
                    <a:pt x="69" y="18"/>
                  </a:lnTo>
                  <a:lnTo>
                    <a:pt x="70" y="21"/>
                  </a:lnTo>
                  <a:lnTo>
                    <a:pt x="71" y="24"/>
                  </a:lnTo>
                  <a:lnTo>
                    <a:pt x="72" y="27"/>
                  </a:lnTo>
                  <a:lnTo>
                    <a:pt x="73" y="31"/>
                  </a:lnTo>
                  <a:lnTo>
                    <a:pt x="74" y="34"/>
                  </a:lnTo>
                  <a:lnTo>
                    <a:pt x="74" y="38"/>
                  </a:lnTo>
                  <a:lnTo>
                    <a:pt x="82" y="39"/>
                  </a:lnTo>
                  <a:lnTo>
                    <a:pt x="66" y="62"/>
                  </a:lnTo>
                  <a:lnTo>
                    <a:pt x="49" y="35"/>
                  </a:lnTo>
                  <a:lnTo>
                    <a:pt x="58" y="36"/>
                  </a:lnTo>
                  <a:lnTo>
                    <a:pt x="57" y="30"/>
                  </a:lnTo>
                  <a:lnTo>
                    <a:pt x="56" y="25"/>
                  </a:lnTo>
                  <a:lnTo>
                    <a:pt x="55" y="21"/>
                  </a:lnTo>
                  <a:lnTo>
                    <a:pt x="54" y="18"/>
                  </a:lnTo>
                  <a:lnTo>
                    <a:pt x="53" y="16"/>
                  </a:lnTo>
                  <a:lnTo>
                    <a:pt x="52" y="14"/>
                  </a:lnTo>
                  <a:lnTo>
                    <a:pt x="51" y="12"/>
                  </a:lnTo>
                  <a:lnTo>
                    <a:pt x="50" y="10"/>
                  </a:lnTo>
                  <a:lnTo>
                    <a:pt x="49" y="9"/>
                  </a:lnTo>
                  <a:lnTo>
                    <a:pt x="48" y="7"/>
                  </a:lnTo>
                  <a:lnTo>
                    <a:pt x="46" y="5"/>
                  </a:lnTo>
                  <a:lnTo>
                    <a:pt x="45" y="4"/>
                  </a:lnTo>
                  <a:lnTo>
                    <a:pt x="44" y="3"/>
                  </a:lnTo>
                  <a:lnTo>
                    <a:pt x="42" y="4"/>
                  </a:lnTo>
                  <a:lnTo>
                    <a:pt x="39" y="6"/>
                  </a:lnTo>
                  <a:lnTo>
                    <a:pt x="37" y="8"/>
                  </a:lnTo>
                  <a:lnTo>
                    <a:pt x="35" y="10"/>
                  </a:lnTo>
                  <a:lnTo>
                    <a:pt x="32" y="13"/>
                  </a:lnTo>
                  <a:lnTo>
                    <a:pt x="30" y="16"/>
                  </a:lnTo>
                  <a:lnTo>
                    <a:pt x="28" y="19"/>
                  </a:lnTo>
                  <a:lnTo>
                    <a:pt x="26" y="22"/>
                  </a:lnTo>
                  <a:lnTo>
                    <a:pt x="24" y="26"/>
                  </a:lnTo>
                  <a:lnTo>
                    <a:pt x="23" y="29"/>
                  </a:lnTo>
                  <a:lnTo>
                    <a:pt x="21" y="33"/>
                  </a:lnTo>
                  <a:lnTo>
                    <a:pt x="20" y="38"/>
                  </a:lnTo>
                  <a:lnTo>
                    <a:pt x="19" y="42"/>
                  </a:lnTo>
                  <a:lnTo>
                    <a:pt x="18" y="47"/>
                  </a:lnTo>
                  <a:lnTo>
                    <a:pt x="17" y="51"/>
                  </a:lnTo>
                  <a:lnTo>
                    <a:pt x="16" y="56"/>
                  </a:lnTo>
                  <a:lnTo>
                    <a:pt x="0" y="54"/>
                  </a:lnTo>
                </a:path>
              </a:pathLst>
            </a:custGeom>
            <a:solidFill>
              <a:srgbClr val="FFFFFF"/>
            </a:solidFill>
            <a:ln w="12700" cap="rnd" cmpd="sng">
              <a:solidFill>
                <a:schemeClr val="tx1"/>
              </a:solidFill>
              <a:prstDash val="solid"/>
              <a:round/>
              <a:headEnd type="none" w="sm" len="sm"/>
              <a:tailEnd type="none" w="sm" len="sm"/>
            </a:ln>
            <a:effectLst/>
          </p:spPr>
          <p:txBody>
            <a:bodyPr/>
            <a:lstStyle/>
            <a:p>
              <a:endParaRPr lang="en-US"/>
            </a:p>
          </p:txBody>
        </p:sp>
      </p:grpSp>
      <p:sp>
        <p:nvSpPr>
          <p:cNvPr id="1422436" name="Line 100"/>
          <p:cNvSpPr>
            <a:spLocks noChangeShapeType="1"/>
          </p:cNvSpPr>
          <p:nvPr/>
        </p:nvSpPr>
        <p:spPr bwMode="auto">
          <a:xfrm>
            <a:off x="3733800" y="4419600"/>
            <a:ext cx="144463" cy="317500"/>
          </a:xfrm>
          <a:prstGeom prst="line">
            <a:avLst/>
          </a:prstGeom>
          <a:noFill/>
          <a:ln w="12700">
            <a:solidFill>
              <a:srgbClr val="FFFF99"/>
            </a:solidFill>
            <a:round/>
            <a:headEnd type="none" w="sm" len="sm"/>
            <a:tailEnd type="stealth" w="med" len="med"/>
          </a:ln>
          <a:effectLst/>
        </p:spPr>
        <p:txBody>
          <a:bodyPr/>
          <a:lstStyle/>
          <a:p>
            <a:endParaRPr lang="en-US"/>
          </a:p>
        </p:txBody>
      </p:sp>
      <p:sp>
        <p:nvSpPr>
          <p:cNvPr id="1422437" name="Line 101"/>
          <p:cNvSpPr>
            <a:spLocks noChangeShapeType="1"/>
          </p:cNvSpPr>
          <p:nvPr/>
        </p:nvSpPr>
        <p:spPr bwMode="auto">
          <a:xfrm flipV="1">
            <a:off x="2971800" y="3886200"/>
            <a:ext cx="609600" cy="152400"/>
          </a:xfrm>
          <a:prstGeom prst="line">
            <a:avLst/>
          </a:prstGeom>
          <a:noFill/>
          <a:ln w="12700">
            <a:solidFill>
              <a:srgbClr val="FFFF99"/>
            </a:solidFill>
            <a:round/>
            <a:headEnd type="none" w="sm" len="sm"/>
            <a:tailEnd type="stealth" w="med" len="med"/>
          </a:ln>
          <a:effectLst/>
        </p:spPr>
        <p:txBody>
          <a:bodyPr/>
          <a:lstStyle/>
          <a:p>
            <a:endParaRPr lang="en-US"/>
          </a:p>
        </p:txBody>
      </p:sp>
      <p:sp>
        <p:nvSpPr>
          <p:cNvPr id="1422438" name="Line 102"/>
          <p:cNvSpPr>
            <a:spLocks noChangeShapeType="1"/>
          </p:cNvSpPr>
          <p:nvPr/>
        </p:nvSpPr>
        <p:spPr bwMode="auto">
          <a:xfrm flipV="1">
            <a:off x="2971800" y="3962400"/>
            <a:ext cx="1447800" cy="152400"/>
          </a:xfrm>
          <a:prstGeom prst="line">
            <a:avLst/>
          </a:prstGeom>
          <a:noFill/>
          <a:ln w="12700">
            <a:solidFill>
              <a:srgbClr val="FFFF99"/>
            </a:solidFill>
            <a:round/>
            <a:headEnd type="none" w="sm" len="sm"/>
            <a:tailEnd type="stealth" w="med" len="med"/>
          </a:ln>
          <a:effectLst/>
        </p:spPr>
        <p:txBody>
          <a:bodyPr/>
          <a:lstStyle/>
          <a:p>
            <a:endParaRPr lang="en-US"/>
          </a:p>
        </p:txBody>
      </p:sp>
      <p:sp>
        <p:nvSpPr>
          <p:cNvPr id="1422439" name="Line 103"/>
          <p:cNvSpPr>
            <a:spLocks noChangeShapeType="1"/>
          </p:cNvSpPr>
          <p:nvPr/>
        </p:nvSpPr>
        <p:spPr bwMode="auto">
          <a:xfrm flipH="1">
            <a:off x="7010400" y="3048000"/>
            <a:ext cx="228600" cy="228600"/>
          </a:xfrm>
          <a:prstGeom prst="line">
            <a:avLst/>
          </a:prstGeom>
          <a:noFill/>
          <a:ln w="12700">
            <a:solidFill>
              <a:srgbClr val="FFFF99"/>
            </a:solidFill>
            <a:round/>
            <a:headEnd type="none" w="sm" len="sm"/>
            <a:tailEnd type="stealth" w="med" len="med"/>
          </a:ln>
          <a:effectLst/>
        </p:spPr>
        <p:txBody>
          <a:bodyPr/>
          <a:lstStyle/>
          <a:p>
            <a:endParaRPr lang="en-US"/>
          </a:p>
        </p:txBody>
      </p:sp>
      <p:grpSp>
        <p:nvGrpSpPr>
          <p:cNvPr id="1422440" name="Group 104"/>
          <p:cNvGrpSpPr>
            <a:grpSpLocks/>
          </p:cNvGrpSpPr>
          <p:nvPr/>
        </p:nvGrpSpPr>
        <p:grpSpPr bwMode="auto">
          <a:xfrm>
            <a:off x="4419600" y="5332413"/>
            <a:ext cx="155575" cy="153987"/>
            <a:chOff x="2834" y="3316"/>
            <a:chExt cx="98" cy="97"/>
          </a:xfrm>
        </p:grpSpPr>
        <p:sp>
          <p:nvSpPr>
            <p:cNvPr id="1422441" name="Oval 105"/>
            <p:cNvSpPr>
              <a:spLocks noChangeArrowheads="1"/>
            </p:cNvSpPr>
            <p:nvPr/>
          </p:nvSpPr>
          <p:spPr bwMode="auto">
            <a:xfrm rot="2640000">
              <a:off x="2834" y="3367"/>
              <a:ext cx="47" cy="46"/>
            </a:xfrm>
            <a:prstGeom prst="ellipse">
              <a:avLst/>
            </a:prstGeom>
            <a:solidFill>
              <a:srgbClr val="CC00CC"/>
            </a:solidFill>
            <a:ln w="12700">
              <a:solidFill>
                <a:schemeClr val="tx1"/>
              </a:solidFill>
              <a:round/>
              <a:headEnd/>
              <a:tailEnd/>
            </a:ln>
            <a:effectLst/>
          </p:spPr>
          <p:txBody>
            <a:bodyPr wrap="none" anchor="ctr"/>
            <a:lstStyle/>
            <a:p>
              <a:endParaRPr lang="en-US"/>
            </a:p>
          </p:txBody>
        </p:sp>
        <p:sp>
          <p:nvSpPr>
            <p:cNvPr id="1422442" name="Line 106"/>
            <p:cNvSpPr>
              <a:spLocks noChangeShapeType="1"/>
            </p:cNvSpPr>
            <p:nvPr/>
          </p:nvSpPr>
          <p:spPr bwMode="auto">
            <a:xfrm>
              <a:off x="2905" y="3370"/>
              <a:ext cx="1" cy="33"/>
            </a:xfrm>
            <a:prstGeom prst="line">
              <a:avLst/>
            </a:prstGeom>
            <a:noFill/>
            <a:ln w="12700">
              <a:solidFill>
                <a:srgbClr val="CC00CC"/>
              </a:solidFill>
              <a:round/>
              <a:headEnd type="none" w="sm" len="sm"/>
              <a:tailEnd type="none" w="sm" len="sm"/>
            </a:ln>
            <a:effectLst/>
          </p:spPr>
          <p:txBody>
            <a:bodyPr/>
            <a:lstStyle/>
            <a:p>
              <a:endParaRPr lang="en-US"/>
            </a:p>
          </p:txBody>
        </p:sp>
        <p:sp>
          <p:nvSpPr>
            <p:cNvPr id="1422443" name="Line 107"/>
            <p:cNvSpPr>
              <a:spLocks noChangeShapeType="1"/>
            </p:cNvSpPr>
            <p:nvPr/>
          </p:nvSpPr>
          <p:spPr bwMode="auto">
            <a:xfrm>
              <a:off x="2931" y="3370"/>
              <a:ext cx="1" cy="33"/>
            </a:xfrm>
            <a:prstGeom prst="line">
              <a:avLst/>
            </a:prstGeom>
            <a:noFill/>
            <a:ln w="12700">
              <a:solidFill>
                <a:srgbClr val="CC00CC"/>
              </a:solidFill>
              <a:round/>
              <a:headEnd type="none" w="sm" len="sm"/>
              <a:tailEnd type="none" w="sm" len="sm"/>
            </a:ln>
            <a:effectLst/>
          </p:spPr>
          <p:txBody>
            <a:bodyPr/>
            <a:lstStyle/>
            <a:p>
              <a:endParaRPr lang="en-US"/>
            </a:p>
          </p:txBody>
        </p:sp>
        <p:sp>
          <p:nvSpPr>
            <p:cNvPr id="1422444" name="Line 108"/>
            <p:cNvSpPr>
              <a:spLocks noChangeShapeType="1"/>
            </p:cNvSpPr>
            <p:nvPr/>
          </p:nvSpPr>
          <p:spPr bwMode="auto">
            <a:xfrm>
              <a:off x="2848" y="3341"/>
              <a:ext cx="32" cy="0"/>
            </a:xfrm>
            <a:prstGeom prst="line">
              <a:avLst/>
            </a:prstGeom>
            <a:noFill/>
            <a:ln w="12700">
              <a:solidFill>
                <a:srgbClr val="CC00CC"/>
              </a:solidFill>
              <a:round/>
              <a:headEnd type="none" w="sm" len="sm"/>
              <a:tailEnd type="none" w="sm" len="sm"/>
            </a:ln>
            <a:effectLst/>
          </p:spPr>
          <p:txBody>
            <a:bodyPr/>
            <a:lstStyle/>
            <a:p>
              <a:endParaRPr lang="en-US"/>
            </a:p>
          </p:txBody>
        </p:sp>
        <p:sp>
          <p:nvSpPr>
            <p:cNvPr id="1422445" name="Line 109"/>
            <p:cNvSpPr>
              <a:spLocks noChangeShapeType="1"/>
            </p:cNvSpPr>
            <p:nvPr/>
          </p:nvSpPr>
          <p:spPr bwMode="auto">
            <a:xfrm>
              <a:off x="2848" y="3316"/>
              <a:ext cx="32" cy="0"/>
            </a:xfrm>
            <a:prstGeom prst="line">
              <a:avLst/>
            </a:prstGeom>
            <a:noFill/>
            <a:ln w="12700">
              <a:solidFill>
                <a:srgbClr val="CC00CC"/>
              </a:solidFill>
              <a:round/>
              <a:headEnd type="none" w="sm" len="sm"/>
              <a:tailEnd type="none" w="sm" len="sm"/>
            </a:ln>
            <a:effectLst/>
          </p:spPr>
          <p:txBody>
            <a:bodyPr/>
            <a:lstStyle/>
            <a:p>
              <a:endParaRPr lang="en-US"/>
            </a:p>
          </p:txBody>
        </p:sp>
      </p:grpSp>
      <p:grpSp>
        <p:nvGrpSpPr>
          <p:cNvPr id="1422446" name="Group 110"/>
          <p:cNvGrpSpPr>
            <a:grpSpLocks/>
          </p:cNvGrpSpPr>
          <p:nvPr/>
        </p:nvGrpSpPr>
        <p:grpSpPr bwMode="auto">
          <a:xfrm>
            <a:off x="2808288" y="5033963"/>
            <a:ext cx="153987" cy="174625"/>
            <a:chOff x="1769" y="3171"/>
            <a:chExt cx="97" cy="110"/>
          </a:xfrm>
        </p:grpSpPr>
        <p:sp>
          <p:nvSpPr>
            <p:cNvPr id="1422447" name="Oval 111"/>
            <p:cNvSpPr>
              <a:spLocks noChangeArrowheads="1"/>
            </p:cNvSpPr>
            <p:nvPr/>
          </p:nvSpPr>
          <p:spPr bwMode="auto">
            <a:xfrm rot="6480000">
              <a:off x="1769" y="3186"/>
              <a:ext cx="46" cy="45"/>
            </a:xfrm>
            <a:prstGeom prst="ellipse">
              <a:avLst/>
            </a:prstGeom>
            <a:solidFill>
              <a:srgbClr val="CC00CC"/>
            </a:solidFill>
            <a:ln w="12700">
              <a:solidFill>
                <a:schemeClr val="tx1"/>
              </a:solidFill>
              <a:round/>
              <a:headEnd/>
              <a:tailEnd/>
            </a:ln>
            <a:effectLst/>
          </p:spPr>
          <p:txBody>
            <a:bodyPr wrap="none" anchor="ctr"/>
            <a:lstStyle/>
            <a:p>
              <a:endParaRPr lang="en-US"/>
            </a:p>
          </p:txBody>
        </p:sp>
        <p:sp>
          <p:nvSpPr>
            <p:cNvPr id="1422448" name="Line 112"/>
            <p:cNvSpPr>
              <a:spLocks noChangeShapeType="1"/>
            </p:cNvSpPr>
            <p:nvPr/>
          </p:nvSpPr>
          <p:spPr bwMode="auto">
            <a:xfrm flipH="1">
              <a:off x="1799" y="3244"/>
              <a:ext cx="28" cy="14"/>
            </a:xfrm>
            <a:prstGeom prst="line">
              <a:avLst/>
            </a:prstGeom>
            <a:noFill/>
            <a:ln w="12700">
              <a:solidFill>
                <a:srgbClr val="CC00CC"/>
              </a:solidFill>
              <a:round/>
              <a:headEnd type="none" w="sm" len="sm"/>
              <a:tailEnd type="none" w="sm" len="sm"/>
            </a:ln>
            <a:effectLst/>
          </p:spPr>
          <p:txBody>
            <a:bodyPr/>
            <a:lstStyle/>
            <a:p>
              <a:endParaRPr lang="en-US"/>
            </a:p>
          </p:txBody>
        </p:sp>
        <p:sp>
          <p:nvSpPr>
            <p:cNvPr id="1422449" name="Line 113"/>
            <p:cNvSpPr>
              <a:spLocks noChangeShapeType="1"/>
            </p:cNvSpPr>
            <p:nvPr/>
          </p:nvSpPr>
          <p:spPr bwMode="auto">
            <a:xfrm flipH="1">
              <a:off x="1811" y="3267"/>
              <a:ext cx="28" cy="14"/>
            </a:xfrm>
            <a:prstGeom prst="line">
              <a:avLst/>
            </a:prstGeom>
            <a:noFill/>
            <a:ln w="12700">
              <a:solidFill>
                <a:srgbClr val="CC00CC"/>
              </a:solidFill>
              <a:round/>
              <a:headEnd type="none" w="sm" len="sm"/>
              <a:tailEnd type="none" w="sm" len="sm"/>
            </a:ln>
            <a:effectLst/>
          </p:spPr>
          <p:txBody>
            <a:bodyPr/>
            <a:lstStyle/>
            <a:p>
              <a:endParaRPr lang="en-US"/>
            </a:p>
          </p:txBody>
        </p:sp>
        <p:sp>
          <p:nvSpPr>
            <p:cNvPr id="1422450" name="Line 114"/>
            <p:cNvSpPr>
              <a:spLocks noChangeShapeType="1"/>
            </p:cNvSpPr>
            <p:nvPr/>
          </p:nvSpPr>
          <p:spPr bwMode="auto">
            <a:xfrm>
              <a:off x="1829" y="3182"/>
              <a:ext cx="14" cy="28"/>
            </a:xfrm>
            <a:prstGeom prst="line">
              <a:avLst/>
            </a:prstGeom>
            <a:noFill/>
            <a:ln w="12700">
              <a:solidFill>
                <a:srgbClr val="CC00CC"/>
              </a:solidFill>
              <a:round/>
              <a:headEnd type="none" w="sm" len="sm"/>
              <a:tailEnd type="none" w="sm" len="sm"/>
            </a:ln>
            <a:effectLst/>
          </p:spPr>
          <p:txBody>
            <a:bodyPr/>
            <a:lstStyle/>
            <a:p>
              <a:endParaRPr lang="en-US"/>
            </a:p>
          </p:txBody>
        </p:sp>
        <p:sp>
          <p:nvSpPr>
            <p:cNvPr id="1422451" name="Line 115"/>
            <p:cNvSpPr>
              <a:spLocks noChangeShapeType="1"/>
            </p:cNvSpPr>
            <p:nvPr/>
          </p:nvSpPr>
          <p:spPr bwMode="auto">
            <a:xfrm>
              <a:off x="1852" y="3171"/>
              <a:ext cx="14" cy="28"/>
            </a:xfrm>
            <a:prstGeom prst="line">
              <a:avLst/>
            </a:prstGeom>
            <a:noFill/>
            <a:ln w="12700">
              <a:solidFill>
                <a:srgbClr val="CC00CC"/>
              </a:solidFill>
              <a:round/>
              <a:headEnd type="none" w="sm" len="sm"/>
              <a:tailEnd type="none" w="sm" len="sm"/>
            </a:ln>
            <a:effectLst/>
          </p:spPr>
          <p:txBody>
            <a:bodyPr/>
            <a:lstStyle/>
            <a:p>
              <a:endParaRPr lang="en-US"/>
            </a:p>
          </p:txBody>
        </p:sp>
      </p:grpSp>
      <p:grpSp>
        <p:nvGrpSpPr>
          <p:cNvPr id="1422452" name="Group 116"/>
          <p:cNvGrpSpPr>
            <a:grpSpLocks/>
          </p:cNvGrpSpPr>
          <p:nvPr/>
        </p:nvGrpSpPr>
        <p:grpSpPr bwMode="auto">
          <a:xfrm>
            <a:off x="4495800" y="2276475"/>
            <a:ext cx="144463" cy="188913"/>
            <a:chOff x="2832" y="1434"/>
            <a:chExt cx="91" cy="119"/>
          </a:xfrm>
        </p:grpSpPr>
        <p:sp>
          <p:nvSpPr>
            <p:cNvPr id="1422453" name="Oval 117"/>
            <p:cNvSpPr>
              <a:spLocks noChangeArrowheads="1"/>
            </p:cNvSpPr>
            <p:nvPr/>
          </p:nvSpPr>
          <p:spPr bwMode="auto">
            <a:xfrm>
              <a:off x="2832" y="1468"/>
              <a:ext cx="46" cy="46"/>
            </a:xfrm>
            <a:prstGeom prst="ellipse">
              <a:avLst/>
            </a:prstGeom>
            <a:solidFill>
              <a:srgbClr val="CC00CC"/>
            </a:solidFill>
            <a:ln w="12700">
              <a:solidFill>
                <a:schemeClr val="tx1"/>
              </a:solidFill>
              <a:round/>
              <a:headEnd/>
              <a:tailEnd/>
            </a:ln>
            <a:effectLst/>
          </p:spPr>
          <p:txBody>
            <a:bodyPr wrap="none" anchor="ctr"/>
            <a:lstStyle/>
            <a:p>
              <a:endParaRPr lang="en-US"/>
            </a:p>
          </p:txBody>
        </p:sp>
        <p:sp>
          <p:nvSpPr>
            <p:cNvPr id="1422454" name="Line 118"/>
            <p:cNvSpPr>
              <a:spLocks noChangeShapeType="1"/>
            </p:cNvSpPr>
            <p:nvPr/>
          </p:nvSpPr>
          <p:spPr bwMode="auto">
            <a:xfrm flipH="1">
              <a:off x="2878" y="1512"/>
              <a:ext cx="23" cy="23"/>
            </a:xfrm>
            <a:prstGeom prst="line">
              <a:avLst/>
            </a:prstGeom>
            <a:noFill/>
            <a:ln w="12700">
              <a:solidFill>
                <a:srgbClr val="CC00CC"/>
              </a:solidFill>
              <a:round/>
              <a:headEnd type="none" w="sm" len="sm"/>
              <a:tailEnd type="none" w="sm" len="sm"/>
            </a:ln>
            <a:effectLst/>
          </p:spPr>
          <p:txBody>
            <a:bodyPr/>
            <a:lstStyle/>
            <a:p>
              <a:endParaRPr lang="en-US"/>
            </a:p>
          </p:txBody>
        </p:sp>
        <p:sp>
          <p:nvSpPr>
            <p:cNvPr id="1422455" name="Line 119"/>
            <p:cNvSpPr>
              <a:spLocks noChangeShapeType="1"/>
            </p:cNvSpPr>
            <p:nvPr/>
          </p:nvSpPr>
          <p:spPr bwMode="auto">
            <a:xfrm flipH="1">
              <a:off x="2896" y="1530"/>
              <a:ext cx="23" cy="23"/>
            </a:xfrm>
            <a:prstGeom prst="line">
              <a:avLst/>
            </a:prstGeom>
            <a:noFill/>
            <a:ln w="12700">
              <a:solidFill>
                <a:srgbClr val="CC00CC"/>
              </a:solidFill>
              <a:round/>
              <a:headEnd type="none" w="sm" len="sm"/>
              <a:tailEnd type="none" w="sm" len="sm"/>
            </a:ln>
            <a:effectLst/>
          </p:spPr>
          <p:txBody>
            <a:bodyPr/>
            <a:lstStyle/>
            <a:p>
              <a:endParaRPr lang="en-US"/>
            </a:p>
          </p:txBody>
        </p:sp>
        <p:sp>
          <p:nvSpPr>
            <p:cNvPr id="1422456" name="Line 120"/>
            <p:cNvSpPr>
              <a:spLocks noChangeShapeType="1"/>
            </p:cNvSpPr>
            <p:nvPr/>
          </p:nvSpPr>
          <p:spPr bwMode="auto">
            <a:xfrm>
              <a:off x="2882" y="1452"/>
              <a:ext cx="23" cy="23"/>
            </a:xfrm>
            <a:prstGeom prst="line">
              <a:avLst/>
            </a:prstGeom>
            <a:noFill/>
            <a:ln w="12700">
              <a:solidFill>
                <a:srgbClr val="CC00CC"/>
              </a:solidFill>
              <a:round/>
              <a:headEnd type="none" w="sm" len="sm"/>
              <a:tailEnd type="none" w="sm" len="sm"/>
            </a:ln>
            <a:effectLst/>
          </p:spPr>
          <p:txBody>
            <a:bodyPr/>
            <a:lstStyle/>
            <a:p>
              <a:endParaRPr lang="en-US"/>
            </a:p>
          </p:txBody>
        </p:sp>
        <p:sp>
          <p:nvSpPr>
            <p:cNvPr id="1422457" name="Line 121"/>
            <p:cNvSpPr>
              <a:spLocks noChangeShapeType="1"/>
            </p:cNvSpPr>
            <p:nvPr/>
          </p:nvSpPr>
          <p:spPr bwMode="auto">
            <a:xfrm>
              <a:off x="2900" y="1434"/>
              <a:ext cx="23" cy="23"/>
            </a:xfrm>
            <a:prstGeom prst="line">
              <a:avLst/>
            </a:prstGeom>
            <a:noFill/>
            <a:ln w="12700">
              <a:solidFill>
                <a:srgbClr val="CC00CC"/>
              </a:solidFill>
              <a:round/>
              <a:headEnd type="none" w="sm" len="sm"/>
              <a:tailEnd type="none" w="sm" len="sm"/>
            </a:ln>
            <a:effectLst/>
          </p:spPr>
          <p:txBody>
            <a:bodyPr/>
            <a:lstStyle/>
            <a:p>
              <a:endParaRPr lang="en-US"/>
            </a:p>
          </p:txBody>
        </p:sp>
      </p:grpSp>
      <p:grpSp>
        <p:nvGrpSpPr>
          <p:cNvPr id="1422458" name="Group 122"/>
          <p:cNvGrpSpPr>
            <a:grpSpLocks/>
          </p:cNvGrpSpPr>
          <p:nvPr/>
        </p:nvGrpSpPr>
        <p:grpSpPr bwMode="auto">
          <a:xfrm>
            <a:off x="4397375" y="2151063"/>
            <a:ext cx="152400" cy="188912"/>
            <a:chOff x="2770" y="1355"/>
            <a:chExt cx="96" cy="119"/>
          </a:xfrm>
        </p:grpSpPr>
        <p:sp>
          <p:nvSpPr>
            <p:cNvPr id="1422459" name="Oval 123"/>
            <p:cNvSpPr>
              <a:spLocks noChangeArrowheads="1"/>
            </p:cNvSpPr>
            <p:nvPr/>
          </p:nvSpPr>
          <p:spPr bwMode="auto">
            <a:xfrm>
              <a:off x="2819" y="1396"/>
              <a:ext cx="47" cy="46"/>
            </a:xfrm>
            <a:prstGeom prst="ellipse">
              <a:avLst/>
            </a:prstGeom>
            <a:solidFill>
              <a:srgbClr val="CC00CC"/>
            </a:solidFill>
            <a:ln w="12700">
              <a:solidFill>
                <a:schemeClr val="tx1"/>
              </a:solidFill>
              <a:round/>
              <a:headEnd/>
              <a:tailEnd/>
            </a:ln>
            <a:effectLst/>
          </p:spPr>
          <p:txBody>
            <a:bodyPr wrap="none" anchor="ctr"/>
            <a:lstStyle/>
            <a:p>
              <a:endParaRPr lang="en-US"/>
            </a:p>
          </p:txBody>
        </p:sp>
        <p:sp>
          <p:nvSpPr>
            <p:cNvPr id="1422460" name="Line 124"/>
            <p:cNvSpPr>
              <a:spLocks noChangeShapeType="1"/>
            </p:cNvSpPr>
            <p:nvPr/>
          </p:nvSpPr>
          <p:spPr bwMode="auto">
            <a:xfrm flipV="1">
              <a:off x="2792" y="1373"/>
              <a:ext cx="23" cy="23"/>
            </a:xfrm>
            <a:prstGeom prst="line">
              <a:avLst/>
            </a:prstGeom>
            <a:noFill/>
            <a:ln w="12700">
              <a:solidFill>
                <a:srgbClr val="CC00CC"/>
              </a:solidFill>
              <a:round/>
              <a:headEnd type="none" w="sm" len="sm"/>
              <a:tailEnd type="none" w="sm" len="sm"/>
            </a:ln>
            <a:effectLst/>
          </p:spPr>
          <p:txBody>
            <a:bodyPr/>
            <a:lstStyle/>
            <a:p>
              <a:endParaRPr lang="en-US"/>
            </a:p>
          </p:txBody>
        </p:sp>
        <p:sp>
          <p:nvSpPr>
            <p:cNvPr id="1422461" name="Line 125"/>
            <p:cNvSpPr>
              <a:spLocks noChangeShapeType="1"/>
            </p:cNvSpPr>
            <p:nvPr/>
          </p:nvSpPr>
          <p:spPr bwMode="auto">
            <a:xfrm flipV="1">
              <a:off x="2774" y="1355"/>
              <a:ext cx="23" cy="23"/>
            </a:xfrm>
            <a:prstGeom prst="line">
              <a:avLst/>
            </a:prstGeom>
            <a:noFill/>
            <a:ln w="12700">
              <a:solidFill>
                <a:srgbClr val="CC00CC"/>
              </a:solidFill>
              <a:round/>
              <a:headEnd type="none" w="sm" len="sm"/>
              <a:tailEnd type="none" w="sm" len="sm"/>
            </a:ln>
            <a:effectLst/>
          </p:spPr>
          <p:txBody>
            <a:bodyPr/>
            <a:lstStyle/>
            <a:p>
              <a:endParaRPr lang="en-US"/>
            </a:p>
          </p:txBody>
        </p:sp>
        <p:sp>
          <p:nvSpPr>
            <p:cNvPr id="1422462" name="Line 126"/>
            <p:cNvSpPr>
              <a:spLocks noChangeShapeType="1"/>
            </p:cNvSpPr>
            <p:nvPr/>
          </p:nvSpPr>
          <p:spPr bwMode="auto">
            <a:xfrm flipH="1" flipV="1">
              <a:off x="2788" y="1433"/>
              <a:ext cx="23" cy="23"/>
            </a:xfrm>
            <a:prstGeom prst="line">
              <a:avLst/>
            </a:prstGeom>
            <a:noFill/>
            <a:ln w="12700">
              <a:solidFill>
                <a:srgbClr val="CC00CC"/>
              </a:solidFill>
              <a:round/>
              <a:headEnd type="none" w="sm" len="sm"/>
              <a:tailEnd type="none" w="sm" len="sm"/>
            </a:ln>
            <a:effectLst/>
          </p:spPr>
          <p:txBody>
            <a:bodyPr/>
            <a:lstStyle/>
            <a:p>
              <a:endParaRPr lang="en-US"/>
            </a:p>
          </p:txBody>
        </p:sp>
        <p:sp>
          <p:nvSpPr>
            <p:cNvPr id="1422463" name="Line 127"/>
            <p:cNvSpPr>
              <a:spLocks noChangeShapeType="1"/>
            </p:cNvSpPr>
            <p:nvPr/>
          </p:nvSpPr>
          <p:spPr bwMode="auto">
            <a:xfrm flipH="1" flipV="1">
              <a:off x="2770" y="1451"/>
              <a:ext cx="23" cy="23"/>
            </a:xfrm>
            <a:prstGeom prst="line">
              <a:avLst/>
            </a:prstGeom>
            <a:noFill/>
            <a:ln w="12700">
              <a:solidFill>
                <a:srgbClr val="CC00CC"/>
              </a:solidFill>
              <a:round/>
              <a:headEnd type="none" w="sm" len="sm"/>
              <a:tailEnd type="none" w="sm" len="sm"/>
            </a:ln>
            <a:effectLst/>
          </p:spPr>
          <p:txBody>
            <a:bodyPr/>
            <a:lstStyle/>
            <a:p>
              <a:endParaRPr lang="en-US"/>
            </a:p>
          </p:txBody>
        </p:sp>
      </p:grpSp>
      <p:sp>
        <p:nvSpPr>
          <p:cNvPr id="1422464" name="Rectangle 128"/>
          <p:cNvSpPr>
            <a:spLocks noChangeArrowheads="1"/>
          </p:cNvSpPr>
          <p:nvPr/>
        </p:nvSpPr>
        <p:spPr bwMode="auto">
          <a:xfrm>
            <a:off x="228600" y="5257800"/>
            <a:ext cx="1677988" cy="192088"/>
          </a:xfrm>
          <a:prstGeom prst="rect">
            <a:avLst/>
          </a:prstGeom>
          <a:solidFill>
            <a:srgbClr val="FF9900"/>
          </a:solidFill>
          <a:ln w="9525">
            <a:solidFill>
              <a:schemeClr val="tx1"/>
            </a:solidFill>
            <a:miter lim="800000"/>
            <a:headEnd/>
            <a:tailEnd/>
          </a:ln>
          <a:effectLst/>
        </p:spPr>
        <p:txBody>
          <a:bodyPr lIns="0" tIns="0" rIns="0" bIns="0">
            <a:spAutoFit/>
          </a:bodyPr>
          <a:lstStyle/>
          <a:p>
            <a:pPr algn="l"/>
            <a:r>
              <a:rPr lang="en-US" sz="1200">
                <a:solidFill>
                  <a:srgbClr val="000000"/>
                </a:solidFill>
                <a:latin typeface="Arial" charset="0"/>
              </a:rPr>
              <a:t>  200 MeV Polarimeter</a:t>
            </a:r>
          </a:p>
        </p:txBody>
      </p:sp>
      <p:sp>
        <p:nvSpPr>
          <p:cNvPr id="1422465" name="Rectangle 129"/>
          <p:cNvSpPr>
            <a:spLocks noChangeArrowheads="1"/>
          </p:cNvSpPr>
          <p:nvPr/>
        </p:nvSpPr>
        <p:spPr bwMode="auto">
          <a:xfrm>
            <a:off x="4419600" y="5903913"/>
            <a:ext cx="1905000" cy="192087"/>
          </a:xfrm>
          <a:prstGeom prst="rect">
            <a:avLst/>
          </a:prstGeom>
          <a:solidFill>
            <a:srgbClr val="FF9900"/>
          </a:solidFill>
          <a:ln w="9525">
            <a:solidFill>
              <a:schemeClr val="tx1"/>
            </a:solidFill>
            <a:miter lim="800000"/>
            <a:headEnd/>
            <a:tailEnd/>
          </a:ln>
          <a:effectLst/>
        </p:spPr>
        <p:txBody>
          <a:bodyPr lIns="0" tIns="0" rIns="0" bIns="0">
            <a:spAutoFit/>
          </a:bodyPr>
          <a:lstStyle/>
          <a:p>
            <a:pPr algn="l"/>
            <a:r>
              <a:rPr lang="en-US" sz="1200">
                <a:solidFill>
                  <a:srgbClr val="000000"/>
                </a:solidFill>
                <a:latin typeface="Arial" charset="0"/>
              </a:rPr>
              <a:t> AGS Internal Polarimeter</a:t>
            </a:r>
          </a:p>
        </p:txBody>
      </p:sp>
      <p:sp>
        <p:nvSpPr>
          <p:cNvPr id="1422466" name="Rectangle 130"/>
          <p:cNvSpPr>
            <a:spLocks noChangeArrowheads="1"/>
          </p:cNvSpPr>
          <p:nvPr/>
        </p:nvSpPr>
        <p:spPr bwMode="auto">
          <a:xfrm>
            <a:off x="3756025" y="5500688"/>
            <a:ext cx="144463" cy="85725"/>
          </a:xfrm>
          <a:prstGeom prst="rect">
            <a:avLst/>
          </a:prstGeom>
          <a:solidFill>
            <a:srgbClr val="33CC33"/>
          </a:solidFill>
          <a:ln w="12700">
            <a:solidFill>
              <a:srgbClr val="000000"/>
            </a:solidFill>
            <a:miter lim="800000"/>
            <a:headEnd/>
            <a:tailEnd/>
          </a:ln>
          <a:effectLst/>
        </p:spPr>
        <p:txBody>
          <a:bodyPr wrap="none" anchor="ctr"/>
          <a:lstStyle/>
          <a:p>
            <a:endParaRPr lang="en-US"/>
          </a:p>
        </p:txBody>
      </p:sp>
      <p:sp>
        <p:nvSpPr>
          <p:cNvPr id="1422467" name="Rectangle 131"/>
          <p:cNvSpPr>
            <a:spLocks noChangeArrowheads="1"/>
          </p:cNvSpPr>
          <p:nvPr/>
        </p:nvSpPr>
        <p:spPr bwMode="auto">
          <a:xfrm>
            <a:off x="2590800" y="5684838"/>
            <a:ext cx="923925" cy="192087"/>
          </a:xfrm>
          <a:prstGeom prst="rect">
            <a:avLst/>
          </a:prstGeom>
          <a:solidFill>
            <a:srgbClr val="CCFFFF"/>
          </a:solidFill>
          <a:ln w="9525">
            <a:solidFill>
              <a:schemeClr val="tx1"/>
            </a:solidFill>
            <a:miter lim="800000"/>
            <a:headEnd/>
            <a:tailEnd/>
          </a:ln>
          <a:effectLst/>
        </p:spPr>
        <p:txBody>
          <a:bodyPr lIns="0" tIns="0" rIns="0" bIns="0">
            <a:spAutoFit/>
          </a:bodyPr>
          <a:lstStyle/>
          <a:p>
            <a:pPr algn="l"/>
            <a:r>
              <a:rPr lang="en-US" sz="1200">
                <a:solidFill>
                  <a:srgbClr val="000000"/>
                </a:solidFill>
                <a:latin typeface="Arial" charset="0"/>
              </a:rPr>
              <a:t>  Rf Dipole</a:t>
            </a:r>
          </a:p>
        </p:txBody>
      </p:sp>
      <p:sp>
        <p:nvSpPr>
          <p:cNvPr id="1422468" name="Line 132"/>
          <p:cNvSpPr>
            <a:spLocks noChangeShapeType="1"/>
          </p:cNvSpPr>
          <p:nvPr/>
        </p:nvSpPr>
        <p:spPr bwMode="auto">
          <a:xfrm flipV="1">
            <a:off x="3581400" y="5638800"/>
            <a:ext cx="228600" cy="152400"/>
          </a:xfrm>
          <a:prstGeom prst="line">
            <a:avLst/>
          </a:prstGeom>
          <a:noFill/>
          <a:ln w="12700">
            <a:solidFill>
              <a:srgbClr val="FFFF99"/>
            </a:solidFill>
            <a:round/>
            <a:headEnd type="none" w="sm" len="sm"/>
            <a:tailEnd type="stealth" w="med" len="med"/>
          </a:ln>
          <a:effectLst/>
        </p:spPr>
        <p:txBody>
          <a:bodyPr/>
          <a:lstStyle/>
          <a:p>
            <a:endParaRPr lang="en-US"/>
          </a:p>
        </p:txBody>
      </p:sp>
      <p:sp>
        <p:nvSpPr>
          <p:cNvPr id="1422469" name="Line 133"/>
          <p:cNvSpPr>
            <a:spLocks noChangeShapeType="1"/>
          </p:cNvSpPr>
          <p:nvPr/>
        </p:nvSpPr>
        <p:spPr bwMode="auto">
          <a:xfrm flipH="1" flipV="1">
            <a:off x="4572000" y="5486400"/>
            <a:ext cx="381000" cy="381000"/>
          </a:xfrm>
          <a:prstGeom prst="line">
            <a:avLst/>
          </a:prstGeom>
          <a:noFill/>
          <a:ln w="12700">
            <a:solidFill>
              <a:srgbClr val="FFFF99"/>
            </a:solidFill>
            <a:round/>
            <a:headEnd type="none" w="sm" len="sm"/>
            <a:tailEnd type="stealth" w="med" len="med"/>
          </a:ln>
          <a:effectLst/>
        </p:spPr>
        <p:txBody>
          <a:bodyPr/>
          <a:lstStyle/>
          <a:p>
            <a:endParaRPr lang="en-US"/>
          </a:p>
        </p:txBody>
      </p:sp>
      <p:sp>
        <p:nvSpPr>
          <p:cNvPr id="1422470" name="Line 134"/>
          <p:cNvSpPr>
            <a:spLocks noChangeShapeType="1"/>
          </p:cNvSpPr>
          <p:nvPr/>
        </p:nvSpPr>
        <p:spPr bwMode="auto">
          <a:xfrm flipV="1">
            <a:off x="1905000" y="5105400"/>
            <a:ext cx="838200" cy="152400"/>
          </a:xfrm>
          <a:prstGeom prst="line">
            <a:avLst/>
          </a:prstGeom>
          <a:noFill/>
          <a:ln w="12700">
            <a:solidFill>
              <a:srgbClr val="FFFF99"/>
            </a:solidFill>
            <a:round/>
            <a:headEnd type="none" w="sm" len="sm"/>
            <a:tailEnd type="stealth" w="med" len="med"/>
          </a:ln>
          <a:effectLst/>
        </p:spPr>
        <p:txBody>
          <a:bodyPr/>
          <a:lstStyle/>
          <a:p>
            <a:endParaRPr lang="en-US"/>
          </a:p>
        </p:txBody>
      </p:sp>
      <p:sp>
        <p:nvSpPr>
          <p:cNvPr id="1422471" name="Rectangle 135"/>
          <p:cNvSpPr>
            <a:spLocks noChangeArrowheads="1"/>
          </p:cNvSpPr>
          <p:nvPr/>
        </p:nvSpPr>
        <p:spPr bwMode="auto">
          <a:xfrm>
            <a:off x="5943600" y="1562100"/>
            <a:ext cx="2286000" cy="287338"/>
          </a:xfrm>
          <a:prstGeom prst="rect">
            <a:avLst/>
          </a:prstGeom>
          <a:solidFill>
            <a:srgbClr val="FF9900"/>
          </a:solidFill>
          <a:ln w="12700">
            <a:solidFill>
              <a:schemeClr val="tx1"/>
            </a:solidFill>
            <a:miter lim="800000"/>
            <a:headEnd/>
            <a:tailEnd/>
          </a:ln>
          <a:effectLst/>
        </p:spPr>
        <p:txBody>
          <a:bodyPr lIns="0" tIns="0" rIns="0" bIns="0" anchor="ctr" anchorCtr="1">
            <a:spAutoFit/>
          </a:bodyPr>
          <a:lstStyle/>
          <a:p>
            <a:pPr algn="l"/>
            <a:r>
              <a:rPr lang="en-US" sz="1800">
                <a:solidFill>
                  <a:srgbClr val="000000"/>
                </a:solidFill>
                <a:latin typeface="Arial" charset="0"/>
              </a:rPr>
              <a:t> </a:t>
            </a:r>
            <a:r>
              <a:rPr lang="en-US" sz="1600">
                <a:solidFill>
                  <a:srgbClr val="000000"/>
                </a:solidFill>
                <a:latin typeface="Arial" charset="0"/>
              </a:rPr>
              <a:t>RHIC pC Polarimeters</a:t>
            </a:r>
          </a:p>
        </p:txBody>
      </p:sp>
      <p:grpSp>
        <p:nvGrpSpPr>
          <p:cNvPr id="1422472" name="Group 136"/>
          <p:cNvGrpSpPr>
            <a:grpSpLocks/>
          </p:cNvGrpSpPr>
          <p:nvPr/>
        </p:nvGrpSpPr>
        <p:grpSpPr bwMode="auto">
          <a:xfrm>
            <a:off x="6216650" y="2465388"/>
            <a:ext cx="139700" cy="223837"/>
            <a:chOff x="3916" y="1553"/>
            <a:chExt cx="88" cy="141"/>
          </a:xfrm>
        </p:grpSpPr>
        <p:sp>
          <p:nvSpPr>
            <p:cNvPr id="1422473" name="Oval 137"/>
            <p:cNvSpPr>
              <a:spLocks noChangeArrowheads="1"/>
            </p:cNvSpPr>
            <p:nvPr/>
          </p:nvSpPr>
          <p:spPr bwMode="auto">
            <a:xfrm rot="9540000">
              <a:off x="3939" y="1600"/>
              <a:ext cx="45" cy="46"/>
            </a:xfrm>
            <a:prstGeom prst="ellipse">
              <a:avLst/>
            </a:prstGeom>
            <a:solidFill>
              <a:srgbClr val="CC00CC"/>
            </a:solidFill>
            <a:ln w="12700">
              <a:solidFill>
                <a:schemeClr val="tx1"/>
              </a:solidFill>
              <a:round/>
              <a:headEnd/>
              <a:tailEnd/>
            </a:ln>
            <a:effectLst/>
          </p:spPr>
          <p:txBody>
            <a:bodyPr wrap="none" anchor="ctr"/>
            <a:lstStyle/>
            <a:p>
              <a:endParaRPr lang="en-US"/>
            </a:p>
          </p:txBody>
        </p:sp>
        <p:grpSp>
          <p:nvGrpSpPr>
            <p:cNvPr id="1422474" name="Group 138"/>
            <p:cNvGrpSpPr>
              <a:grpSpLocks/>
            </p:cNvGrpSpPr>
            <p:nvPr/>
          </p:nvGrpSpPr>
          <p:grpSpPr bwMode="auto">
            <a:xfrm>
              <a:off x="3916" y="1658"/>
              <a:ext cx="40" cy="36"/>
              <a:chOff x="3916" y="1658"/>
              <a:chExt cx="40" cy="36"/>
            </a:xfrm>
          </p:grpSpPr>
          <p:sp>
            <p:nvSpPr>
              <p:cNvPr id="1422475" name="Line 139"/>
              <p:cNvSpPr>
                <a:spLocks noChangeShapeType="1"/>
              </p:cNvSpPr>
              <p:nvPr/>
            </p:nvSpPr>
            <p:spPr bwMode="auto">
              <a:xfrm flipH="1" flipV="1">
                <a:off x="3927" y="1658"/>
                <a:ext cx="29" cy="13"/>
              </a:xfrm>
              <a:prstGeom prst="line">
                <a:avLst/>
              </a:prstGeom>
              <a:noFill/>
              <a:ln w="12700">
                <a:solidFill>
                  <a:srgbClr val="CC00CC"/>
                </a:solidFill>
                <a:round/>
                <a:headEnd type="none" w="sm" len="sm"/>
                <a:tailEnd type="none" w="sm" len="sm"/>
              </a:ln>
              <a:effectLst/>
            </p:spPr>
            <p:txBody>
              <a:bodyPr/>
              <a:lstStyle/>
              <a:p>
                <a:endParaRPr lang="en-US"/>
              </a:p>
            </p:txBody>
          </p:sp>
          <p:sp>
            <p:nvSpPr>
              <p:cNvPr id="1422476" name="Line 140"/>
              <p:cNvSpPr>
                <a:spLocks noChangeShapeType="1"/>
              </p:cNvSpPr>
              <p:nvPr/>
            </p:nvSpPr>
            <p:spPr bwMode="auto">
              <a:xfrm flipH="1" flipV="1">
                <a:off x="3916" y="1681"/>
                <a:ext cx="29" cy="13"/>
              </a:xfrm>
              <a:prstGeom prst="line">
                <a:avLst/>
              </a:prstGeom>
              <a:noFill/>
              <a:ln w="12700">
                <a:solidFill>
                  <a:srgbClr val="CC00CC"/>
                </a:solidFill>
                <a:round/>
                <a:headEnd type="none" w="sm" len="sm"/>
                <a:tailEnd type="none" w="sm" len="sm"/>
              </a:ln>
              <a:effectLst/>
            </p:spPr>
            <p:txBody>
              <a:bodyPr/>
              <a:lstStyle/>
              <a:p>
                <a:endParaRPr lang="en-US"/>
              </a:p>
            </p:txBody>
          </p:sp>
        </p:grpSp>
        <p:grpSp>
          <p:nvGrpSpPr>
            <p:cNvPr id="1422477" name="Group 141"/>
            <p:cNvGrpSpPr>
              <a:grpSpLocks/>
            </p:cNvGrpSpPr>
            <p:nvPr/>
          </p:nvGrpSpPr>
          <p:grpSpPr bwMode="auto">
            <a:xfrm>
              <a:off x="3964" y="1553"/>
              <a:ext cx="40" cy="36"/>
              <a:chOff x="3964" y="1553"/>
              <a:chExt cx="40" cy="36"/>
            </a:xfrm>
          </p:grpSpPr>
          <p:sp>
            <p:nvSpPr>
              <p:cNvPr id="1422478" name="Line 142"/>
              <p:cNvSpPr>
                <a:spLocks noChangeShapeType="1"/>
              </p:cNvSpPr>
              <p:nvPr/>
            </p:nvSpPr>
            <p:spPr bwMode="auto">
              <a:xfrm flipH="1" flipV="1">
                <a:off x="3975" y="1553"/>
                <a:ext cx="29" cy="13"/>
              </a:xfrm>
              <a:prstGeom prst="line">
                <a:avLst/>
              </a:prstGeom>
              <a:noFill/>
              <a:ln w="12700">
                <a:solidFill>
                  <a:srgbClr val="CC00CC"/>
                </a:solidFill>
                <a:round/>
                <a:headEnd type="none" w="sm" len="sm"/>
                <a:tailEnd type="none" w="sm" len="sm"/>
              </a:ln>
              <a:effectLst/>
            </p:spPr>
            <p:txBody>
              <a:bodyPr/>
              <a:lstStyle/>
              <a:p>
                <a:endParaRPr lang="en-US"/>
              </a:p>
            </p:txBody>
          </p:sp>
          <p:sp>
            <p:nvSpPr>
              <p:cNvPr id="1422479" name="Line 143"/>
              <p:cNvSpPr>
                <a:spLocks noChangeShapeType="1"/>
              </p:cNvSpPr>
              <p:nvPr/>
            </p:nvSpPr>
            <p:spPr bwMode="auto">
              <a:xfrm flipH="1" flipV="1">
                <a:off x="3964" y="1576"/>
                <a:ext cx="29" cy="13"/>
              </a:xfrm>
              <a:prstGeom prst="line">
                <a:avLst/>
              </a:prstGeom>
              <a:noFill/>
              <a:ln w="12700">
                <a:solidFill>
                  <a:srgbClr val="CC00CC"/>
                </a:solidFill>
                <a:round/>
                <a:headEnd type="none" w="sm" len="sm"/>
                <a:tailEnd type="none" w="sm" len="sm"/>
              </a:ln>
              <a:effectLst/>
            </p:spPr>
            <p:txBody>
              <a:bodyPr/>
              <a:lstStyle/>
              <a:p>
                <a:endParaRPr lang="en-US"/>
              </a:p>
            </p:txBody>
          </p:sp>
        </p:grpSp>
      </p:grpSp>
      <p:grpSp>
        <p:nvGrpSpPr>
          <p:cNvPr id="1422480" name="Group 144"/>
          <p:cNvGrpSpPr>
            <a:grpSpLocks/>
          </p:cNvGrpSpPr>
          <p:nvPr/>
        </p:nvGrpSpPr>
        <p:grpSpPr bwMode="auto">
          <a:xfrm>
            <a:off x="2438400" y="1600200"/>
            <a:ext cx="2971800" cy="609600"/>
            <a:chOff x="1536" y="1008"/>
            <a:chExt cx="1872" cy="384"/>
          </a:xfrm>
        </p:grpSpPr>
        <p:sp>
          <p:nvSpPr>
            <p:cNvPr id="1422481" name="Line 145"/>
            <p:cNvSpPr>
              <a:spLocks noChangeShapeType="1"/>
            </p:cNvSpPr>
            <p:nvPr/>
          </p:nvSpPr>
          <p:spPr bwMode="auto">
            <a:xfrm>
              <a:off x="2543" y="1232"/>
              <a:ext cx="97" cy="160"/>
            </a:xfrm>
            <a:prstGeom prst="line">
              <a:avLst/>
            </a:prstGeom>
            <a:noFill/>
            <a:ln w="12700">
              <a:solidFill>
                <a:srgbClr val="FFFF99"/>
              </a:solidFill>
              <a:round/>
              <a:headEnd type="none" w="sm" len="sm"/>
              <a:tailEnd type="stealth" w="med" len="med"/>
            </a:ln>
            <a:effectLst/>
          </p:spPr>
          <p:txBody>
            <a:bodyPr/>
            <a:lstStyle/>
            <a:p>
              <a:endParaRPr lang="en-US"/>
            </a:p>
          </p:txBody>
        </p:sp>
        <p:sp>
          <p:nvSpPr>
            <p:cNvPr id="1422482" name="Rectangle 146"/>
            <p:cNvSpPr>
              <a:spLocks noChangeArrowheads="1"/>
            </p:cNvSpPr>
            <p:nvPr/>
          </p:nvSpPr>
          <p:spPr bwMode="auto">
            <a:xfrm>
              <a:off x="1536" y="1008"/>
              <a:ext cx="1872" cy="181"/>
            </a:xfrm>
            <a:prstGeom prst="rect">
              <a:avLst/>
            </a:prstGeom>
            <a:solidFill>
              <a:srgbClr val="FF9900"/>
            </a:solidFill>
            <a:ln w="12700">
              <a:solidFill>
                <a:schemeClr val="tx1"/>
              </a:solidFill>
              <a:miter lim="800000"/>
              <a:headEnd/>
              <a:tailEnd/>
            </a:ln>
            <a:effectLst/>
          </p:spPr>
          <p:txBody>
            <a:bodyPr lIns="0" tIns="0" rIns="0" bIns="0">
              <a:spAutoFit/>
            </a:bodyPr>
            <a:lstStyle/>
            <a:p>
              <a:pPr algn="l"/>
              <a:r>
                <a:rPr lang="en-US" sz="1800">
                  <a:solidFill>
                    <a:schemeClr val="tx1"/>
                  </a:solidFill>
                  <a:latin typeface="Arial" charset="0"/>
                </a:rPr>
                <a:t> </a:t>
              </a:r>
              <a:r>
                <a:rPr lang="en-US" sz="1600">
                  <a:solidFill>
                    <a:schemeClr val="tx1"/>
                  </a:solidFill>
                  <a:latin typeface="Arial" charset="0"/>
                </a:rPr>
                <a:t>Absolute Polarimeter (H jet)</a:t>
              </a:r>
            </a:p>
          </p:txBody>
        </p:sp>
      </p:grpSp>
      <p:sp>
        <p:nvSpPr>
          <p:cNvPr id="1422483" name="Line 147"/>
          <p:cNvSpPr>
            <a:spLocks noChangeShapeType="1"/>
          </p:cNvSpPr>
          <p:nvPr/>
        </p:nvSpPr>
        <p:spPr bwMode="auto">
          <a:xfrm flipH="1">
            <a:off x="4648200" y="1905000"/>
            <a:ext cx="1295400" cy="304800"/>
          </a:xfrm>
          <a:prstGeom prst="line">
            <a:avLst/>
          </a:prstGeom>
          <a:noFill/>
          <a:ln w="12700">
            <a:solidFill>
              <a:srgbClr val="FFFF99"/>
            </a:solidFill>
            <a:round/>
            <a:headEnd type="none" w="sm" len="sm"/>
            <a:tailEnd type="stealth" w="med" len="med"/>
          </a:ln>
          <a:effectLst/>
        </p:spPr>
        <p:txBody>
          <a:bodyPr/>
          <a:lstStyle/>
          <a:p>
            <a:endParaRPr lang="en-US"/>
          </a:p>
        </p:txBody>
      </p:sp>
      <p:sp>
        <p:nvSpPr>
          <p:cNvPr id="1422484" name="Rectangle 148"/>
          <p:cNvSpPr>
            <a:spLocks noChangeArrowheads="1"/>
          </p:cNvSpPr>
          <p:nvPr/>
        </p:nvSpPr>
        <p:spPr bwMode="auto">
          <a:xfrm>
            <a:off x="1892300" y="3200400"/>
            <a:ext cx="881063" cy="366713"/>
          </a:xfrm>
          <a:prstGeom prst="rect">
            <a:avLst/>
          </a:prstGeom>
          <a:noFill/>
          <a:ln w="9525">
            <a:noFill/>
            <a:miter lim="800000"/>
            <a:headEnd/>
            <a:tailEnd/>
          </a:ln>
          <a:effectLst/>
        </p:spPr>
        <p:txBody>
          <a:bodyPr wrap="none" lIns="92075" tIns="46038" rIns="92075" bIns="46038">
            <a:spAutoFit/>
          </a:bodyPr>
          <a:lstStyle/>
          <a:p>
            <a:pPr algn="l" eaLnBrk="1" hangingPunct="1"/>
            <a:r>
              <a:rPr lang="en-US" sz="1800" b="1">
                <a:latin typeface="Arial" charset="0"/>
              </a:rPr>
              <a:t>P</a:t>
            </a:r>
            <a:r>
              <a:rPr lang="en-US" sz="1400" b="1">
                <a:latin typeface="Arial" charset="0"/>
              </a:rPr>
              <a:t>HENIX</a:t>
            </a:r>
          </a:p>
        </p:txBody>
      </p:sp>
      <p:sp>
        <p:nvSpPr>
          <p:cNvPr id="1422485" name="Rectangle 149"/>
          <p:cNvSpPr>
            <a:spLocks noChangeArrowheads="1"/>
          </p:cNvSpPr>
          <p:nvPr/>
        </p:nvSpPr>
        <p:spPr bwMode="auto">
          <a:xfrm>
            <a:off x="1130300" y="2286000"/>
            <a:ext cx="989013" cy="366713"/>
          </a:xfrm>
          <a:prstGeom prst="rect">
            <a:avLst/>
          </a:prstGeom>
          <a:noFill/>
          <a:ln w="9525">
            <a:noFill/>
            <a:miter lim="800000"/>
            <a:headEnd/>
            <a:tailEnd/>
          </a:ln>
          <a:effectLst/>
        </p:spPr>
        <p:txBody>
          <a:bodyPr wrap="none" lIns="92075" tIns="46038" rIns="92075" bIns="46038">
            <a:spAutoFit/>
          </a:bodyPr>
          <a:lstStyle/>
          <a:p>
            <a:pPr algn="l" eaLnBrk="1" hangingPunct="1"/>
            <a:r>
              <a:rPr lang="en-US" sz="1800" b="1">
                <a:latin typeface="Arial" charset="0"/>
              </a:rPr>
              <a:t>P</a:t>
            </a:r>
            <a:r>
              <a:rPr lang="en-US" sz="1400" b="1">
                <a:latin typeface="Arial" charset="0"/>
              </a:rPr>
              <a:t>HOBOS</a:t>
            </a:r>
          </a:p>
        </p:txBody>
      </p:sp>
      <p:sp>
        <p:nvSpPr>
          <p:cNvPr id="1422486" name="Rectangle 150"/>
          <p:cNvSpPr>
            <a:spLocks noChangeArrowheads="1"/>
          </p:cNvSpPr>
          <p:nvPr/>
        </p:nvSpPr>
        <p:spPr bwMode="auto">
          <a:xfrm>
            <a:off x="6324600" y="2209800"/>
            <a:ext cx="1803400" cy="366713"/>
          </a:xfrm>
          <a:prstGeom prst="rect">
            <a:avLst/>
          </a:prstGeom>
          <a:noFill/>
          <a:ln w="9525">
            <a:noFill/>
            <a:miter lim="800000"/>
            <a:headEnd/>
            <a:tailEnd/>
          </a:ln>
          <a:effectLst/>
        </p:spPr>
        <p:txBody>
          <a:bodyPr wrap="none" lIns="92075" tIns="46038" rIns="92075" bIns="46038">
            <a:spAutoFit/>
          </a:bodyPr>
          <a:lstStyle/>
          <a:p>
            <a:pPr algn="l" eaLnBrk="1" hangingPunct="1"/>
            <a:r>
              <a:rPr lang="en-US" sz="1800" b="1">
                <a:latin typeface="Arial" charset="0"/>
              </a:rPr>
              <a:t>B</a:t>
            </a:r>
            <a:r>
              <a:rPr lang="en-US" sz="1400" b="1">
                <a:latin typeface="Arial" charset="0"/>
              </a:rPr>
              <a:t>RAHMS &amp; PP2PP</a:t>
            </a:r>
          </a:p>
        </p:txBody>
      </p:sp>
      <p:sp>
        <p:nvSpPr>
          <p:cNvPr id="1422487" name="Rectangle 151"/>
          <p:cNvSpPr>
            <a:spLocks noChangeArrowheads="1"/>
          </p:cNvSpPr>
          <p:nvPr/>
        </p:nvSpPr>
        <p:spPr bwMode="auto">
          <a:xfrm>
            <a:off x="3873500" y="3429000"/>
            <a:ext cx="701675" cy="366713"/>
          </a:xfrm>
          <a:prstGeom prst="rect">
            <a:avLst/>
          </a:prstGeom>
          <a:noFill/>
          <a:ln w="9525">
            <a:noFill/>
            <a:miter lim="800000"/>
            <a:headEnd/>
            <a:tailEnd/>
          </a:ln>
          <a:effectLst/>
        </p:spPr>
        <p:txBody>
          <a:bodyPr wrap="none" lIns="92075" tIns="46038" rIns="92075" bIns="46038">
            <a:spAutoFit/>
          </a:bodyPr>
          <a:lstStyle/>
          <a:p>
            <a:pPr algn="l" eaLnBrk="1" hangingPunct="1"/>
            <a:r>
              <a:rPr lang="en-US" sz="1800" b="1">
                <a:latin typeface="Arial" charset="0"/>
              </a:rPr>
              <a:t>S</a:t>
            </a:r>
            <a:r>
              <a:rPr lang="en-US" sz="1400" b="1">
                <a:latin typeface="Arial" charset="0"/>
              </a:rPr>
              <a:t>TAR</a:t>
            </a:r>
          </a:p>
        </p:txBody>
      </p:sp>
      <p:sp>
        <p:nvSpPr>
          <p:cNvPr id="1422488" name="Line 152"/>
          <p:cNvSpPr>
            <a:spLocks noChangeShapeType="1"/>
          </p:cNvSpPr>
          <p:nvPr/>
        </p:nvSpPr>
        <p:spPr bwMode="auto">
          <a:xfrm>
            <a:off x="685800" y="2057400"/>
            <a:ext cx="685800" cy="762000"/>
          </a:xfrm>
          <a:prstGeom prst="line">
            <a:avLst/>
          </a:prstGeom>
          <a:noFill/>
          <a:ln w="12700">
            <a:solidFill>
              <a:srgbClr val="FFFF99"/>
            </a:solidFill>
            <a:round/>
            <a:headEnd type="none" w="sm" len="sm"/>
            <a:tailEnd type="stealth" w="med" len="med"/>
          </a:ln>
          <a:effectLst/>
        </p:spPr>
        <p:txBody>
          <a:bodyPr/>
          <a:lstStyle/>
          <a:p>
            <a:endParaRPr lang="en-US"/>
          </a:p>
        </p:txBody>
      </p:sp>
      <p:sp>
        <p:nvSpPr>
          <p:cNvPr id="1422489" name="Line 153"/>
          <p:cNvSpPr>
            <a:spLocks noChangeShapeType="1"/>
          </p:cNvSpPr>
          <p:nvPr/>
        </p:nvSpPr>
        <p:spPr bwMode="auto">
          <a:xfrm flipV="1">
            <a:off x="2514600" y="2590800"/>
            <a:ext cx="0" cy="228600"/>
          </a:xfrm>
          <a:prstGeom prst="line">
            <a:avLst/>
          </a:prstGeom>
          <a:noFill/>
          <a:ln w="9525">
            <a:solidFill>
              <a:srgbClr val="FFFF99"/>
            </a:solidFill>
            <a:round/>
            <a:headEnd/>
            <a:tailEnd type="triangle" w="med" len="med"/>
          </a:ln>
          <a:effectLst/>
        </p:spPr>
        <p:txBody>
          <a:bodyPr/>
          <a:lstStyle/>
          <a:p>
            <a:endParaRPr lang="en-US"/>
          </a:p>
        </p:txBody>
      </p:sp>
      <p:sp>
        <p:nvSpPr>
          <p:cNvPr id="1422490" name="Line 154"/>
          <p:cNvSpPr>
            <a:spLocks noChangeShapeType="1"/>
          </p:cNvSpPr>
          <p:nvPr/>
        </p:nvSpPr>
        <p:spPr bwMode="auto">
          <a:xfrm>
            <a:off x="2819400" y="2514600"/>
            <a:ext cx="0" cy="228600"/>
          </a:xfrm>
          <a:prstGeom prst="line">
            <a:avLst/>
          </a:prstGeom>
          <a:noFill/>
          <a:ln w="9525">
            <a:solidFill>
              <a:srgbClr val="FFFF99"/>
            </a:solidFill>
            <a:round/>
            <a:headEnd/>
            <a:tailEnd type="triangle" w="med" len="med"/>
          </a:ln>
          <a:effectLst/>
        </p:spPr>
        <p:txBody>
          <a:bodyPr/>
          <a:lstStyle/>
          <a:p>
            <a:endParaRPr lang="en-US"/>
          </a:p>
        </p:txBody>
      </p:sp>
      <p:sp>
        <p:nvSpPr>
          <p:cNvPr id="1422491" name="Line 155"/>
          <p:cNvSpPr>
            <a:spLocks noChangeShapeType="1"/>
          </p:cNvSpPr>
          <p:nvPr/>
        </p:nvSpPr>
        <p:spPr bwMode="auto">
          <a:xfrm flipV="1">
            <a:off x="3429000" y="2438400"/>
            <a:ext cx="0" cy="228600"/>
          </a:xfrm>
          <a:prstGeom prst="line">
            <a:avLst/>
          </a:prstGeom>
          <a:noFill/>
          <a:ln w="9525">
            <a:solidFill>
              <a:srgbClr val="FFFF99"/>
            </a:solidFill>
            <a:round/>
            <a:headEnd/>
            <a:tailEnd type="triangle" w="med" len="med"/>
          </a:ln>
          <a:effectLst/>
        </p:spPr>
        <p:txBody>
          <a:bodyPr/>
          <a:lstStyle/>
          <a:p>
            <a:endParaRPr lang="en-US"/>
          </a:p>
        </p:txBody>
      </p:sp>
      <p:sp>
        <p:nvSpPr>
          <p:cNvPr id="1422492" name="Line 156"/>
          <p:cNvSpPr>
            <a:spLocks noChangeShapeType="1"/>
          </p:cNvSpPr>
          <p:nvPr/>
        </p:nvSpPr>
        <p:spPr bwMode="auto">
          <a:xfrm>
            <a:off x="5124450" y="3471863"/>
            <a:ext cx="0" cy="228600"/>
          </a:xfrm>
          <a:prstGeom prst="line">
            <a:avLst/>
          </a:prstGeom>
          <a:noFill/>
          <a:ln w="9525">
            <a:solidFill>
              <a:srgbClr val="FFFF99"/>
            </a:solidFill>
            <a:round/>
            <a:headEnd/>
            <a:tailEnd type="triangle" w="med" len="med"/>
          </a:ln>
          <a:effectLst/>
        </p:spPr>
        <p:txBody>
          <a:bodyPr/>
          <a:lstStyle/>
          <a:p>
            <a:endParaRPr lang="en-US"/>
          </a:p>
        </p:txBody>
      </p:sp>
      <p:sp>
        <p:nvSpPr>
          <p:cNvPr id="1422493" name="Line 157"/>
          <p:cNvSpPr>
            <a:spLocks noChangeShapeType="1"/>
          </p:cNvSpPr>
          <p:nvPr/>
        </p:nvSpPr>
        <p:spPr bwMode="auto">
          <a:xfrm flipV="1">
            <a:off x="5410200" y="3424238"/>
            <a:ext cx="0" cy="228600"/>
          </a:xfrm>
          <a:prstGeom prst="line">
            <a:avLst/>
          </a:prstGeom>
          <a:noFill/>
          <a:ln w="9525">
            <a:solidFill>
              <a:srgbClr val="FFFF99"/>
            </a:solidFill>
            <a:round/>
            <a:headEnd/>
            <a:tailEnd type="triangle" w="med" len="med"/>
          </a:ln>
          <a:effectLst/>
        </p:spPr>
        <p:txBody>
          <a:bodyPr/>
          <a:lstStyle/>
          <a:p>
            <a:endParaRPr lang="en-US"/>
          </a:p>
        </p:txBody>
      </p:sp>
      <p:sp>
        <p:nvSpPr>
          <p:cNvPr id="1422494" name="Line 158"/>
          <p:cNvSpPr>
            <a:spLocks noChangeShapeType="1"/>
          </p:cNvSpPr>
          <p:nvPr/>
        </p:nvSpPr>
        <p:spPr bwMode="auto">
          <a:xfrm>
            <a:off x="5681663" y="3395663"/>
            <a:ext cx="0" cy="228600"/>
          </a:xfrm>
          <a:prstGeom prst="line">
            <a:avLst/>
          </a:prstGeom>
          <a:noFill/>
          <a:ln w="9525">
            <a:solidFill>
              <a:srgbClr val="FFFF99"/>
            </a:solidFill>
            <a:round/>
            <a:headEnd/>
            <a:tailEnd type="triangle" w="med" len="med"/>
          </a:ln>
          <a:effectLst/>
        </p:spPr>
        <p:txBody>
          <a:bodyPr/>
          <a:lstStyle/>
          <a:p>
            <a:endParaRPr lang="en-US"/>
          </a:p>
        </p:txBody>
      </p:sp>
      <p:sp>
        <p:nvSpPr>
          <p:cNvPr id="1422495" name="Rectangle 159"/>
          <p:cNvSpPr>
            <a:spLocks noChangeArrowheads="1"/>
          </p:cNvSpPr>
          <p:nvPr/>
        </p:nvSpPr>
        <p:spPr bwMode="auto">
          <a:xfrm>
            <a:off x="3429000" y="6172200"/>
            <a:ext cx="1574800" cy="287338"/>
          </a:xfrm>
          <a:prstGeom prst="rect">
            <a:avLst/>
          </a:prstGeom>
          <a:solidFill>
            <a:srgbClr val="FF9900"/>
          </a:solidFill>
          <a:ln w="12700">
            <a:solidFill>
              <a:schemeClr val="tx1"/>
            </a:solidFill>
            <a:miter lim="800000"/>
            <a:headEnd/>
            <a:tailEnd/>
          </a:ln>
          <a:effectLst/>
        </p:spPr>
        <p:txBody>
          <a:bodyPr wrap="none" lIns="92075" tIns="46038" rIns="92075" bIns="46038">
            <a:spAutoFit/>
          </a:bodyPr>
          <a:lstStyle/>
          <a:p>
            <a:pPr algn="l"/>
            <a:r>
              <a:rPr lang="en-US" sz="1200">
                <a:solidFill>
                  <a:schemeClr val="tx1"/>
                </a:solidFill>
                <a:latin typeface="Arial" charset="0"/>
              </a:rPr>
              <a:t>AGS pC Polarimeter</a:t>
            </a:r>
          </a:p>
        </p:txBody>
      </p:sp>
      <p:grpSp>
        <p:nvGrpSpPr>
          <p:cNvPr id="1422496" name="Group 160"/>
          <p:cNvGrpSpPr>
            <a:grpSpLocks/>
          </p:cNvGrpSpPr>
          <p:nvPr/>
        </p:nvGrpSpPr>
        <p:grpSpPr bwMode="auto">
          <a:xfrm>
            <a:off x="3432175" y="4752975"/>
            <a:ext cx="225425" cy="123825"/>
            <a:chOff x="2444" y="2991"/>
            <a:chExt cx="142" cy="78"/>
          </a:xfrm>
        </p:grpSpPr>
        <p:sp>
          <p:nvSpPr>
            <p:cNvPr id="1422497" name="Oval 161"/>
            <p:cNvSpPr>
              <a:spLocks noChangeArrowheads="1"/>
            </p:cNvSpPr>
            <p:nvPr/>
          </p:nvSpPr>
          <p:spPr bwMode="auto">
            <a:xfrm rot="240000">
              <a:off x="2444" y="2991"/>
              <a:ext cx="142" cy="78"/>
            </a:xfrm>
            <a:prstGeom prst="ellipse">
              <a:avLst/>
            </a:prstGeom>
            <a:solidFill>
              <a:srgbClr val="FF0000"/>
            </a:solidFill>
            <a:ln w="12700">
              <a:solidFill>
                <a:schemeClr val="tx1"/>
              </a:solidFill>
              <a:round/>
              <a:headEnd/>
              <a:tailEnd/>
            </a:ln>
            <a:effectLst/>
          </p:spPr>
          <p:txBody>
            <a:bodyPr wrap="none" anchor="ctr"/>
            <a:lstStyle/>
            <a:p>
              <a:endParaRPr lang="en-US"/>
            </a:p>
          </p:txBody>
        </p:sp>
        <p:sp>
          <p:nvSpPr>
            <p:cNvPr id="1422498" name="Freeform 162"/>
            <p:cNvSpPr>
              <a:spLocks/>
            </p:cNvSpPr>
            <p:nvPr/>
          </p:nvSpPr>
          <p:spPr bwMode="auto">
            <a:xfrm>
              <a:off x="2476" y="2995"/>
              <a:ext cx="83" cy="63"/>
            </a:xfrm>
            <a:custGeom>
              <a:avLst/>
              <a:gdLst/>
              <a:ahLst/>
              <a:cxnLst>
                <a:cxn ang="0">
                  <a:pos x="1" y="48"/>
                </a:cxn>
                <a:cxn ang="0">
                  <a:pos x="3" y="37"/>
                </a:cxn>
                <a:cxn ang="0">
                  <a:pos x="7" y="27"/>
                </a:cxn>
                <a:cxn ang="0">
                  <a:pos x="11" y="18"/>
                </a:cxn>
                <a:cxn ang="0">
                  <a:pos x="15" y="12"/>
                </a:cxn>
                <a:cxn ang="0">
                  <a:pos x="17" y="9"/>
                </a:cxn>
                <a:cxn ang="0">
                  <a:pos x="20" y="6"/>
                </a:cxn>
                <a:cxn ang="0">
                  <a:pos x="23" y="4"/>
                </a:cxn>
                <a:cxn ang="0">
                  <a:pos x="26" y="2"/>
                </a:cxn>
                <a:cxn ang="0">
                  <a:pos x="29" y="1"/>
                </a:cxn>
                <a:cxn ang="0">
                  <a:pos x="31" y="0"/>
                </a:cxn>
                <a:cxn ang="0">
                  <a:pos x="35" y="0"/>
                </a:cxn>
                <a:cxn ang="0">
                  <a:pos x="52" y="2"/>
                </a:cxn>
                <a:cxn ang="0">
                  <a:pos x="56" y="3"/>
                </a:cxn>
                <a:cxn ang="0">
                  <a:pos x="60" y="5"/>
                </a:cxn>
                <a:cxn ang="0">
                  <a:pos x="63" y="8"/>
                </a:cxn>
                <a:cxn ang="0">
                  <a:pos x="66" y="13"/>
                </a:cxn>
                <a:cxn ang="0">
                  <a:pos x="69" y="18"/>
                </a:cxn>
                <a:cxn ang="0">
                  <a:pos x="71" y="24"/>
                </a:cxn>
                <a:cxn ang="0">
                  <a:pos x="73" y="31"/>
                </a:cxn>
                <a:cxn ang="0">
                  <a:pos x="74" y="38"/>
                </a:cxn>
                <a:cxn ang="0">
                  <a:pos x="66" y="62"/>
                </a:cxn>
                <a:cxn ang="0">
                  <a:pos x="58" y="36"/>
                </a:cxn>
                <a:cxn ang="0">
                  <a:pos x="56" y="25"/>
                </a:cxn>
                <a:cxn ang="0">
                  <a:pos x="54" y="18"/>
                </a:cxn>
                <a:cxn ang="0">
                  <a:pos x="52" y="14"/>
                </a:cxn>
                <a:cxn ang="0">
                  <a:pos x="50" y="10"/>
                </a:cxn>
                <a:cxn ang="0">
                  <a:pos x="48" y="7"/>
                </a:cxn>
                <a:cxn ang="0">
                  <a:pos x="45" y="4"/>
                </a:cxn>
                <a:cxn ang="0">
                  <a:pos x="42" y="4"/>
                </a:cxn>
                <a:cxn ang="0">
                  <a:pos x="37" y="8"/>
                </a:cxn>
                <a:cxn ang="0">
                  <a:pos x="32" y="13"/>
                </a:cxn>
                <a:cxn ang="0">
                  <a:pos x="28" y="19"/>
                </a:cxn>
                <a:cxn ang="0">
                  <a:pos x="24" y="26"/>
                </a:cxn>
                <a:cxn ang="0">
                  <a:pos x="21" y="33"/>
                </a:cxn>
                <a:cxn ang="0">
                  <a:pos x="19" y="42"/>
                </a:cxn>
                <a:cxn ang="0">
                  <a:pos x="17" y="51"/>
                </a:cxn>
                <a:cxn ang="0">
                  <a:pos x="0" y="54"/>
                </a:cxn>
              </a:cxnLst>
              <a:rect l="0" t="0" r="r" b="b"/>
              <a:pathLst>
                <a:path w="83" h="63">
                  <a:moveTo>
                    <a:pt x="0" y="54"/>
                  </a:moveTo>
                  <a:lnTo>
                    <a:pt x="1" y="48"/>
                  </a:lnTo>
                  <a:lnTo>
                    <a:pt x="2" y="42"/>
                  </a:lnTo>
                  <a:lnTo>
                    <a:pt x="3" y="37"/>
                  </a:lnTo>
                  <a:lnTo>
                    <a:pt x="5" y="32"/>
                  </a:lnTo>
                  <a:lnTo>
                    <a:pt x="7" y="27"/>
                  </a:lnTo>
                  <a:lnTo>
                    <a:pt x="9" y="22"/>
                  </a:lnTo>
                  <a:lnTo>
                    <a:pt x="11" y="18"/>
                  </a:lnTo>
                  <a:lnTo>
                    <a:pt x="14" y="14"/>
                  </a:lnTo>
                  <a:lnTo>
                    <a:pt x="15" y="12"/>
                  </a:lnTo>
                  <a:lnTo>
                    <a:pt x="16" y="11"/>
                  </a:lnTo>
                  <a:lnTo>
                    <a:pt x="17" y="9"/>
                  </a:lnTo>
                  <a:lnTo>
                    <a:pt x="19" y="8"/>
                  </a:lnTo>
                  <a:lnTo>
                    <a:pt x="20" y="6"/>
                  </a:lnTo>
                  <a:lnTo>
                    <a:pt x="21" y="5"/>
                  </a:lnTo>
                  <a:lnTo>
                    <a:pt x="23" y="4"/>
                  </a:lnTo>
                  <a:lnTo>
                    <a:pt x="24" y="3"/>
                  </a:lnTo>
                  <a:lnTo>
                    <a:pt x="26" y="2"/>
                  </a:lnTo>
                  <a:lnTo>
                    <a:pt x="27" y="2"/>
                  </a:lnTo>
                  <a:lnTo>
                    <a:pt x="29" y="1"/>
                  </a:lnTo>
                  <a:lnTo>
                    <a:pt x="30" y="0"/>
                  </a:lnTo>
                  <a:lnTo>
                    <a:pt x="31" y="0"/>
                  </a:lnTo>
                  <a:lnTo>
                    <a:pt x="33" y="0"/>
                  </a:lnTo>
                  <a:lnTo>
                    <a:pt x="35" y="0"/>
                  </a:lnTo>
                  <a:lnTo>
                    <a:pt x="36" y="0"/>
                  </a:lnTo>
                  <a:lnTo>
                    <a:pt x="52" y="2"/>
                  </a:lnTo>
                  <a:lnTo>
                    <a:pt x="54" y="2"/>
                  </a:lnTo>
                  <a:lnTo>
                    <a:pt x="56" y="3"/>
                  </a:lnTo>
                  <a:lnTo>
                    <a:pt x="58" y="4"/>
                  </a:lnTo>
                  <a:lnTo>
                    <a:pt x="60" y="5"/>
                  </a:lnTo>
                  <a:lnTo>
                    <a:pt x="62" y="7"/>
                  </a:lnTo>
                  <a:lnTo>
                    <a:pt x="63" y="8"/>
                  </a:lnTo>
                  <a:lnTo>
                    <a:pt x="65" y="10"/>
                  </a:lnTo>
                  <a:lnTo>
                    <a:pt x="66" y="13"/>
                  </a:lnTo>
                  <a:lnTo>
                    <a:pt x="68" y="15"/>
                  </a:lnTo>
                  <a:lnTo>
                    <a:pt x="69" y="18"/>
                  </a:lnTo>
                  <a:lnTo>
                    <a:pt x="70" y="21"/>
                  </a:lnTo>
                  <a:lnTo>
                    <a:pt x="71" y="24"/>
                  </a:lnTo>
                  <a:lnTo>
                    <a:pt x="72" y="27"/>
                  </a:lnTo>
                  <a:lnTo>
                    <a:pt x="73" y="31"/>
                  </a:lnTo>
                  <a:lnTo>
                    <a:pt x="74" y="34"/>
                  </a:lnTo>
                  <a:lnTo>
                    <a:pt x="74" y="38"/>
                  </a:lnTo>
                  <a:lnTo>
                    <a:pt x="82" y="39"/>
                  </a:lnTo>
                  <a:lnTo>
                    <a:pt x="66" y="62"/>
                  </a:lnTo>
                  <a:lnTo>
                    <a:pt x="49" y="35"/>
                  </a:lnTo>
                  <a:lnTo>
                    <a:pt x="58" y="36"/>
                  </a:lnTo>
                  <a:lnTo>
                    <a:pt x="57" y="30"/>
                  </a:lnTo>
                  <a:lnTo>
                    <a:pt x="56" y="25"/>
                  </a:lnTo>
                  <a:lnTo>
                    <a:pt x="55" y="21"/>
                  </a:lnTo>
                  <a:lnTo>
                    <a:pt x="54" y="18"/>
                  </a:lnTo>
                  <a:lnTo>
                    <a:pt x="53" y="16"/>
                  </a:lnTo>
                  <a:lnTo>
                    <a:pt x="52" y="14"/>
                  </a:lnTo>
                  <a:lnTo>
                    <a:pt x="51" y="12"/>
                  </a:lnTo>
                  <a:lnTo>
                    <a:pt x="50" y="10"/>
                  </a:lnTo>
                  <a:lnTo>
                    <a:pt x="49" y="9"/>
                  </a:lnTo>
                  <a:lnTo>
                    <a:pt x="48" y="7"/>
                  </a:lnTo>
                  <a:lnTo>
                    <a:pt x="46" y="5"/>
                  </a:lnTo>
                  <a:lnTo>
                    <a:pt x="45" y="4"/>
                  </a:lnTo>
                  <a:lnTo>
                    <a:pt x="44" y="3"/>
                  </a:lnTo>
                  <a:lnTo>
                    <a:pt x="42" y="4"/>
                  </a:lnTo>
                  <a:lnTo>
                    <a:pt x="39" y="6"/>
                  </a:lnTo>
                  <a:lnTo>
                    <a:pt x="37" y="8"/>
                  </a:lnTo>
                  <a:lnTo>
                    <a:pt x="35" y="10"/>
                  </a:lnTo>
                  <a:lnTo>
                    <a:pt x="32" y="13"/>
                  </a:lnTo>
                  <a:lnTo>
                    <a:pt x="30" y="16"/>
                  </a:lnTo>
                  <a:lnTo>
                    <a:pt x="28" y="19"/>
                  </a:lnTo>
                  <a:lnTo>
                    <a:pt x="26" y="22"/>
                  </a:lnTo>
                  <a:lnTo>
                    <a:pt x="24" y="26"/>
                  </a:lnTo>
                  <a:lnTo>
                    <a:pt x="23" y="29"/>
                  </a:lnTo>
                  <a:lnTo>
                    <a:pt x="21" y="33"/>
                  </a:lnTo>
                  <a:lnTo>
                    <a:pt x="20" y="38"/>
                  </a:lnTo>
                  <a:lnTo>
                    <a:pt x="19" y="42"/>
                  </a:lnTo>
                  <a:lnTo>
                    <a:pt x="18" y="47"/>
                  </a:lnTo>
                  <a:lnTo>
                    <a:pt x="17" y="51"/>
                  </a:lnTo>
                  <a:lnTo>
                    <a:pt x="16" y="56"/>
                  </a:lnTo>
                  <a:lnTo>
                    <a:pt x="0" y="54"/>
                  </a:lnTo>
                </a:path>
              </a:pathLst>
            </a:custGeom>
            <a:solidFill>
              <a:srgbClr val="FFFFFF"/>
            </a:solidFill>
            <a:ln w="12700" cap="rnd" cmpd="sng">
              <a:solidFill>
                <a:schemeClr val="tx1"/>
              </a:solidFill>
              <a:prstDash val="solid"/>
              <a:round/>
              <a:headEnd type="none" w="sm" len="sm"/>
              <a:tailEnd type="none" w="sm" len="sm"/>
            </a:ln>
            <a:effectLst/>
          </p:spPr>
          <p:txBody>
            <a:bodyPr/>
            <a:lstStyle/>
            <a:p>
              <a:endParaRPr lang="en-US"/>
            </a:p>
          </p:txBody>
        </p:sp>
      </p:grpSp>
      <p:grpSp>
        <p:nvGrpSpPr>
          <p:cNvPr id="1422499" name="Group 163"/>
          <p:cNvGrpSpPr>
            <a:grpSpLocks/>
          </p:cNvGrpSpPr>
          <p:nvPr/>
        </p:nvGrpSpPr>
        <p:grpSpPr bwMode="auto">
          <a:xfrm>
            <a:off x="4191000" y="5410200"/>
            <a:ext cx="155575" cy="153988"/>
            <a:chOff x="2834" y="3316"/>
            <a:chExt cx="98" cy="97"/>
          </a:xfrm>
        </p:grpSpPr>
        <p:sp>
          <p:nvSpPr>
            <p:cNvPr id="1422500" name="Oval 164"/>
            <p:cNvSpPr>
              <a:spLocks noChangeArrowheads="1"/>
            </p:cNvSpPr>
            <p:nvPr/>
          </p:nvSpPr>
          <p:spPr bwMode="auto">
            <a:xfrm rot="2640000">
              <a:off x="2834" y="3367"/>
              <a:ext cx="47" cy="46"/>
            </a:xfrm>
            <a:prstGeom prst="ellipse">
              <a:avLst/>
            </a:prstGeom>
            <a:solidFill>
              <a:srgbClr val="CC00CC"/>
            </a:solidFill>
            <a:ln w="12700">
              <a:solidFill>
                <a:schemeClr val="tx1"/>
              </a:solidFill>
              <a:round/>
              <a:headEnd/>
              <a:tailEnd/>
            </a:ln>
            <a:effectLst/>
          </p:spPr>
          <p:txBody>
            <a:bodyPr wrap="none" anchor="ctr"/>
            <a:lstStyle/>
            <a:p>
              <a:endParaRPr lang="en-US"/>
            </a:p>
          </p:txBody>
        </p:sp>
        <p:sp>
          <p:nvSpPr>
            <p:cNvPr id="1422501" name="Line 165"/>
            <p:cNvSpPr>
              <a:spLocks noChangeShapeType="1"/>
            </p:cNvSpPr>
            <p:nvPr/>
          </p:nvSpPr>
          <p:spPr bwMode="auto">
            <a:xfrm>
              <a:off x="2905" y="3370"/>
              <a:ext cx="1" cy="33"/>
            </a:xfrm>
            <a:prstGeom prst="line">
              <a:avLst/>
            </a:prstGeom>
            <a:noFill/>
            <a:ln w="12700">
              <a:solidFill>
                <a:srgbClr val="CC00CC"/>
              </a:solidFill>
              <a:round/>
              <a:headEnd type="none" w="sm" len="sm"/>
              <a:tailEnd type="none" w="sm" len="sm"/>
            </a:ln>
            <a:effectLst/>
          </p:spPr>
          <p:txBody>
            <a:bodyPr/>
            <a:lstStyle/>
            <a:p>
              <a:endParaRPr lang="en-US"/>
            </a:p>
          </p:txBody>
        </p:sp>
        <p:sp>
          <p:nvSpPr>
            <p:cNvPr id="1422502" name="Line 166"/>
            <p:cNvSpPr>
              <a:spLocks noChangeShapeType="1"/>
            </p:cNvSpPr>
            <p:nvPr/>
          </p:nvSpPr>
          <p:spPr bwMode="auto">
            <a:xfrm>
              <a:off x="2931" y="3370"/>
              <a:ext cx="1" cy="33"/>
            </a:xfrm>
            <a:prstGeom prst="line">
              <a:avLst/>
            </a:prstGeom>
            <a:noFill/>
            <a:ln w="12700">
              <a:solidFill>
                <a:srgbClr val="CC00CC"/>
              </a:solidFill>
              <a:round/>
              <a:headEnd type="none" w="sm" len="sm"/>
              <a:tailEnd type="none" w="sm" len="sm"/>
            </a:ln>
            <a:effectLst/>
          </p:spPr>
          <p:txBody>
            <a:bodyPr/>
            <a:lstStyle/>
            <a:p>
              <a:endParaRPr lang="en-US"/>
            </a:p>
          </p:txBody>
        </p:sp>
        <p:sp>
          <p:nvSpPr>
            <p:cNvPr id="1422503" name="Line 167"/>
            <p:cNvSpPr>
              <a:spLocks noChangeShapeType="1"/>
            </p:cNvSpPr>
            <p:nvPr/>
          </p:nvSpPr>
          <p:spPr bwMode="auto">
            <a:xfrm>
              <a:off x="2848" y="3341"/>
              <a:ext cx="32" cy="0"/>
            </a:xfrm>
            <a:prstGeom prst="line">
              <a:avLst/>
            </a:prstGeom>
            <a:noFill/>
            <a:ln w="12700">
              <a:solidFill>
                <a:srgbClr val="CC00CC"/>
              </a:solidFill>
              <a:round/>
              <a:headEnd type="none" w="sm" len="sm"/>
              <a:tailEnd type="none" w="sm" len="sm"/>
            </a:ln>
            <a:effectLst/>
          </p:spPr>
          <p:txBody>
            <a:bodyPr/>
            <a:lstStyle/>
            <a:p>
              <a:endParaRPr lang="en-US"/>
            </a:p>
          </p:txBody>
        </p:sp>
        <p:sp>
          <p:nvSpPr>
            <p:cNvPr id="1422504" name="Line 168"/>
            <p:cNvSpPr>
              <a:spLocks noChangeShapeType="1"/>
            </p:cNvSpPr>
            <p:nvPr/>
          </p:nvSpPr>
          <p:spPr bwMode="auto">
            <a:xfrm>
              <a:off x="2848" y="3316"/>
              <a:ext cx="32" cy="0"/>
            </a:xfrm>
            <a:prstGeom prst="line">
              <a:avLst/>
            </a:prstGeom>
            <a:noFill/>
            <a:ln w="12700">
              <a:solidFill>
                <a:srgbClr val="CC00CC"/>
              </a:solidFill>
              <a:round/>
              <a:headEnd type="none" w="sm" len="sm"/>
              <a:tailEnd type="none" w="sm" len="sm"/>
            </a:ln>
            <a:effectLst/>
          </p:spPr>
          <p:txBody>
            <a:bodyPr/>
            <a:lstStyle/>
            <a:p>
              <a:endParaRPr lang="en-US"/>
            </a:p>
          </p:txBody>
        </p:sp>
      </p:grpSp>
      <p:sp>
        <p:nvSpPr>
          <p:cNvPr id="1422505" name="Line 169"/>
          <p:cNvSpPr>
            <a:spLocks noChangeShapeType="1"/>
          </p:cNvSpPr>
          <p:nvPr/>
        </p:nvSpPr>
        <p:spPr bwMode="auto">
          <a:xfrm flipH="1" flipV="1">
            <a:off x="4225925" y="5638800"/>
            <a:ext cx="0" cy="457200"/>
          </a:xfrm>
          <a:prstGeom prst="line">
            <a:avLst/>
          </a:prstGeom>
          <a:noFill/>
          <a:ln w="12700">
            <a:solidFill>
              <a:srgbClr val="FFFF99"/>
            </a:solidFill>
            <a:round/>
            <a:headEnd type="none" w="sm" len="sm"/>
            <a:tailEnd type="stealth" w="med" len="med"/>
          </a:ln>
          <a:effectLst/>
        </p:spPr>
        <p:txBody>
          <a:bodyPr/>
          <a:lstStyle/>
          <a:p>
            <a:endParaRPr lang="en-US"/>
          </a:p>
        </p:txBody>
      </p:sp>
      <p:grpSp>
        <p:nvGrpSpPr>
          <p:cNvPr id="1422506" name="Group 170"/>
          <p:cNvGrpSpPr>
            <a:grpSpLocks/>
          </p:cNvGrpSpPr>
          <p:nvPr/>
        </p:nvGrpSpPr>
        <p:grpSpPr bwMode="auto">
          <a:xfrm>
            <a:off x="4575175" y="5057775"/>
            <a:ext cx="225425" cy="123825"/>
            <a:chOff x="2444" y="2991"/>
            <a:chExt cx="142" cy="78"/>
          </a:xfrm>
        </p:grpSpPr>
        <p:sp>
          <p:nvSpPr>
            <p:cNvPr id="1422507" name="Oval 171"/>
            <p:cNvSpPr>
              <a:spLocks noChangeArrowheads="1"/>
            </p:cNvSpPr>
            <p:nvPr/>
          </p:nvSpPr>
          <p:spPr bwMode="auto">
            <a:xfrm rot="240000">
              <a:off x="2444" y="2991"/>
              <a:ext cx="142" cy="78"/>
            </a:xfrm>
            <a:prstGeom prst="ellipse">
              <a:avLst/>
            </a:prstGeom>
            <a:solidFill>
              <a:srgbClr val="FF0000"/>
            </a:solidFill>
            <a:ln w="12700">
              <a:solidFill>
                <a:schemeClr val="tx1"/>
              </a:solidFill>
              <a:round/>
              <a:headEnd/>
              <a:tailEnd/>
            </a:ln>
            <a:effectLst/>
          </p:spPr>
          <p:txBody>
            <a:bodyPr wrap="none" anchor="ctr"/>
            <a:lstStyle/>
            <a:p>
              <a:endParaRPr lang="en-US"/>
            </a:p>
          </p:txBody>
        </p:sp>
        <p:sp>
          <p:nvSpPr>
            <p:cNvPr id="1422508" name="Freeform 172"/>
            <p:cNvSpPr>
              <a:spLocks/>
            </p:cNvSpPr>
            <p:nvPr/>
          </p:nvSpPr>
          <p:spPr bwMode="auto">
            <a:xfrm>
              <a:off x="2476" y="2995"/>
              <a:ext cx="83" cy="63"/>
            </a:xfrm>
            <a:custGeom>
              <a:avLst/>
              <a:gdLst/>
              <a:ahLst/>
              <a:cxnLst>
                <a:cxn ang="0">
                  <a:pos x="1" y="48"/>
                </a:cxn>
                <a:cxn ang="0">
                  <a:pos x="3" y="37"/>
                </a:cxn>
                <a:cxn ang="0">
                  <a:pos x="7" y="27"/>
                </a:cxn>
                <a:cxn ang="0">
                  <a:pos x="11" y="18"/>
                </a:cxn>
                <a:cxn ang="0">
                  <a:pos x="15" y="12"/>
                </a:cxn>
                <a:cxn ang="0">
                  <a:pos x="17" y="9"/>
                </a:cxn>
                <a:cxn ang="0">
                  <a:pos x="20" y="6"/>
                </a:cxn>
                <a:cxn ang="0">
                  <a:pos x="23" y="4"/>
                </a:cxn>
                <a:cxn ang="0">
                  <a:pos x="26" y="2"/>
                </a:cxn>
                <a:cxn ang="0">
                  <a:pos x="29" y="1"/>
                </a:cxn>
                <a:cxn ang="0">
                  <a:pos x="31" y="0"/>
                </a:cxn>
                <a:cxn ang="0">
                  <a:pos x="35" y="0"/>
                </a:cxn>
                <a:cxn ang="0">
                  <a:pos x="52" y="2"/>
                </a:cxn>
                <a:cxn ang="0">
                  <a:pos x="56" y="3"/>
                </a:cxn>
                <a:cxn ang="0">
                  <a:pos x="60" y="5"/>
                </a:cxn>
                <a:cxn ang="0">
                  <a:pos x="63" y="8"/>
                </a:cxn>
                <a:cxn ang="0">
                  <a:pos x="66" y="13"/>
                </a:cxn>
                <a:cxn ang="0">
                  <a:pos x="69" y="18"/>
                </a:cxn>
                <a:cxn ang="0">
                  <a:pos x="71" y="24"/>
                </a:cxn>
                <a:cxn ang="0">
                  <a:pos x="73" y="31"/>
                </a:cxn>
                <a:cxn ang="0">
                  <a:pos x="74" y="38"/>
                </a:cxn>
                <a:cxn ang="0">
                  <a:pos x="66" y="62"/>
                </a:cxn>
                <a:cxn ang="0">
                  <a:pos x="58" y="36"/>
                </a:cxn>
                <a:cxn ang="0">
                  <a:pos x="56" y="25"/>
                </a:cxn>
                <a:cxn ang="0">
                  <a:pos x="54" y="18"/>
                </a:cxn>
                <a:cxn ang="0">
                  <a:pos x="52" y="14"/>
                </a:cxn>
                <a:cxn ang="0">
                  <a:pos x="50" y="10"/>
                </a:cxn>
                <a:cxn ang="0">
                  <a:pos x="48" y="7"/>
                </a:cxn>
                <a:cxn ang="0">
                  <a:pos x="45" y="4"/>
                </a:cxn>
                <a:cxn ang="0">
                  <a:pos x="42" y="4"/>
                </a:cxn>
                <a:cxn ang="0">
                  <a:pos x="37" y="8"/>
                </a:cxn>
                <a:cxn ang="0">
                  <a:pos x="32" y="13"/>
                </a:cxn>
                <a:cxn ang="0">
                  <a:pos x="28" y="19"/>
                </a:cxn>
                <a:cxn ang="0">
                  <a:pos x="24" y="26"/>
                </a:cxn>
                <a:cxn ang="0">
                  <a:pos x="21" y="33"/>
                </a:cxn>
                <a:cxn ang="0">
                  <a:pos x="19" y="42"/>
                </a:cxn>
                <a:cxn ang="0">
                  <a:pos x="17" y="51"/>
                </a:cxn>
                <a:cxn ang="0">
                  <a:pos x="0" y="54"/>
                </a:cxn>
              </a:cxnLst>
              <a:rect l="0" t="0" r="r" b="b"/>
              <a:pathLst>
                <a:path w="83" h="63">
                  <a:moveTo>
                    <a:pt x="0" y="54"/>
                  </a:moveTo>
                  <a:lnTo>
                    <a:pt x="1" y="48"/>
                  </a:lnTo>
                  <a:lnTo>
                    <a:pt x="2" y="42"/>
                  </a:lnTo>
                  <a:lnTo>
                    <a:pt x="3" y="37"/>
                  </a:lnTo>
                  <a:lnTo>
                    <a:pt x="5" y="32"/>
                  </a:lnTo>
                  <a:lnTo>
                    <a:pt x="7" y="27"/>
                  </a:lnTo>
                  <a:lnTo>
                    <a:pt x="9" y="22"/>
                  </a:lnTo>
                  <a:lnTo>
                    <a:pt x="11" y="18"/>
                  </a:lnTo>
                  <a:lnTo>
                    <a:pt x="14" y="14"/>
                  </a:lnTo>
                  <a:lnTo>
                    <a:pt x="15" y="12"/>
                  </a:lnTo>
                  <a:lnTo>
                    <a:pt x="16" y="11"/>
                  </a:lnTo>
                  <a:lnTo>
                    <a:pt x="17" y="9"/>
                  </a:lnTo>
                  <a:lnTo>
                    <a:pt x="19" y="8"/>
                  </a:lnTo>
                  <a:lnTo>
                    <a:pt x="20" y="6"/>
                  </a:lnTo>
                  <a:lnTo>
                    <a:pt x="21" y="5"/>
                  </a:lnTo>
                  <a:lnTo>
                    <a:pt x="23" y="4"/>
                  </a:lnTo>
                  <a:lnTo>
                    <a:pt x="24" y="3"/>
                  </a:lnTo>
                  <a:lnTo>
                    <a:pt x="26" y="2"/>
                  </a:lnTo>
                  <a:lnTo>
                    <a:pt x="27" y="2"/>
                  </a:lnTo>
                  <a:lnTo>
                    <a:pt x="29" y="1"/>
                  </a:lnTo>
                  <a:lnTo>
                    <a:pt x="30" y="0"/>
                  </a:lnTo>
                  <a:lnTo>
                    <a:pt x="31" y="0"/>
                  </a:lnTo>
                  <a:lnTo>
                    <a:pt x="33" y="0"/>
                  </a:lnTo>
                  <a:lnTo>
                    <a:pt x="35" y="0"/>
                  </a:lnTo>
                  <a:lnTo>
                    <a:pt x="36" y="0"/>
                  </a:lnTo>
                  <a:lnTo>
                    <a:pt x="52" y="2"/>
                  </a:lnTo>
                  <a:lnTo>
                    <a:pt x="54" y="2"/>
                  </a:lnTo>
                  <a:lnTo>
                    <a:pt x="56" y="3"/>
                  </a:lnTo>
                  <a:lnTo>
                    <a:pt x="58" y="4"/>
                  </a:lnTo>
                  <a:lnTo>
                    <a:pt x="60" y="5"/>
                  </a:lnTo>
                  <a:lnTo>
                    <a:pt x="62" y="7"/>
                  </a:lnTo>
                  <a:lnTo>
                    <a:pt x="63" y="8"/>
                  </a:lnTo>
                  <a:lnTo>
                    <a:pt x="65" y="10"/>
                  </a:lnTo>
                  <a:lnTo>
                    <a:pt x="66" y="13"/>
                  </a:lnTo>
                  <a:lnTo>
                    <a:pt x="68" y="15"/>
                  </a:lnTo>
                  <a:lnTo>
                    <a:pt x="69" y="18"/>
                  </a:lnTo>
                  <a:lnTo>
                    <a:pt x="70" y="21"/>
                  </a:lnTo>
                  <a:lnTo>
                    <a:pt x="71" y="24"/>
                  </a:lnTo>
                  <a:lnTo>
                    <a:pt x="72" y="27"/>
                  </a:lnTo>
                  <a:lnTo>
                    <a:pt x="73" y="31"/>
                  </a:lnTo>
                  <a:lnTo>
                    <a:pt x="74" y="34"/>
                  </a:lnTo>
                  <a:lnTo>
                    <a:pt x="74" y="38"/>
                  </a:lnTo>
                  <a:lnTo>
                    <a:pt x="82" y="39"/>
                  </a:lnTo>
                  <a:lnTo>
                    <a:pt x="66" y="62"/>
                  </a:lnTo>
                  <a:lnTo>
                    <a:pt x="49" y="35"/>
                  </a:lnTo>
                  <a:lnTo>
                    <a:pt x="58" y="36"/>
                  </a:lnTo>
                  <a:lnTo>
                    <a:pt x="57" y="30"/>
                  </a:lnTo>
                  <a:lnTo>
                    <a:pt x="56" y="25"/>
                  </a:lnTo>
                  <a:lnTo>
                    <a:pt x="55" y="21"/>
                  </a:lnTo>
                  <a:lnTo>
                    <a:pt x="54" y="18"/>
                  </a:lnTo>
                  <a:lnTo>
                    <a:pt x="53" y="16"/>
                  </a:lnTo>
                  <a:lnTo>
                    <a:pt x="52" y="14"/>
                  </a:lnTo>
                  <a:lnTo>
                    <a:pt x="51" y="12"/>
                  </a:lnTo>
                  <a:lnTo>
                    <a:pt x="50" y="10"/>
                  </a:lnTo>
                  <a:lnTo>
                    <a:pt x="49" y="9"/>
                  </a:lnTo>
                  <a:lnTo>
                    <a:pt x="48" y="7"/>
                  </a:lnTo>
                  <a:lnTo>
                    <a:pt x="46" y="5"/>
                  </a:lnTo>
                  <a:lnTo>
                    <a:pt x="45" y="4"/>
                  </a:lnTo>
                  <a:lnTo>
                    <a:pt x="44" y="3"/>
                  </a:lnTo>
                  <a:lnTo>
                    <a:pt x="42" y="4"/>
                  </a:lnTo>
                  <a:lnTo>
                    <a:pt x="39" y="6"/>
                  </a:lnTo>
                  <a:lnTo>
                    <a:pt x="37" y="8"/>
                  </a:lnTo>
                  <a:lnTo>
                    <a:pt x="35" y="10"/>
                  </a:lnTo>
                  <a:lnTo>
                    <a:pt x="32" y="13"/>
                  </a:lnTo>
                  <a:lnTo>
                    <a:pt x="30" y="16"/>
                  </a:lnTo>
                  <a:lnTo>
                    <a:pt x="28" y="19"/>
                  </a:lnTo>
                  <a:lnTo>
                    <a:pt x="26" y="22"/>
                  </a:lnTo>
                  <a:lnTo>
                    <a:pt x="24" y="26"/>
                  </a:lnTo>
                  <a:lnTo>
                    <a:pt x="23" y="29"/>
                  </a:lnTo>
                  <a:lnTo>
                    <a:pt x="21" y="33"/>
                  </a:lnTo>
                  <a:lnTo>
                    <a:pt x="20" y="38"/>
                  </a:lnTo>
                  <a:lnTo>
                    <a:pt x="19" y="42"/>
                  </a:lnTo>
                  <a:lnTo>
                    <a:pt x="18" y="47"/>
                  </a:lnTo>
                  <a:lnTo>
                    <a:pt x="17" y="51"/>
                  </a:lnTo>
                  <a:lnTo>
                    <a:pt x="16" y="56"/>
                  </a:lnTo>
                  <a:lnTo>
                    <a:pt x="0" y="54"/>
                  </a:lnTo>
                </a:path>
              </a:pathLst>
            </a:custGeom>
            <a:solidFill>
              <a:srgbClr val="FFFFFF"/>
            </a:solidFill>
            <a:ln w="12700" cap="rnd" cmpd="sng">
              <a:solidFill>
                <a:schemeClr val="tx1"/>
              </a:solidFill>
              <a:prstDash val="solid"/>
              <a:round/>
              <a:headEnd type="none" w="sm" len="sm"/>
              <a:tailEnd type="none" w="sm" len="sm"/>
            </a:ln>
            <a:effectLst/>
          </p:spPr>
          <p:txBody>
            <a:bodyPr/>
            <a:lstStyle/>
            <a:p>
              <a:endParaRPr lang="en-US"/>
            </a:p>
          </p:txBody>
        </p:sp>
      </p:grpSp>
      <p:sp>
        <p:nvSpPr>
          <p:cNvPr id="1422509" name="Rectangle 173"/>
          <p:cNvSpPr>
            <a:spLocks noChangeArrowheads="1"/>
          </p:cNvSpPr>
          <p:nvPr/>
        </p:nvSpPr>
        <p:spPr bwMode="auto">
          <a:xfrm>
            <a:off x="3057525" y="4135438"/>
            <a:ext cx="1133475" cy="284162"/>
          </a:xfrm>
          <a:prstGeom prst="rect">
            <a:avLst/>
          </a:prstGeom>
          <a:solidFill>
            <a:srgbClr val="00FFFF"/>
          </a:solidFill>
          <a:ln w="9525">
            <a:solidFill>
              <a:schemeClr val="tx1"/>
            </a:solidFill>
            <a:miter lim="800000"/>
            <a:headEnd/>
            <a:tailEnd/>
          </a:ln>
          <a:effectLst/>
        </p:spPr>
        <p:txBody>
          <a:bodyPr lIns="92075" tIns="46038" rIns="92075" bIns="46038">
            <a:spAutoFit/>
          </a:bodyPr>
          <a:lstStyle/>
          <a:p>
            <a:pPr algn="l"/>
            <a:r>
              <a:rPr lang="en-US" sz="1200">
                <a:solidFill>
                  <a:schemeClr val="tx1"/>
                </a:solidFill>
                <a:latin typeface="Arial" charset="0"/>
              </a:rPr>
              <a:t>Partial Snake</a:t>
            </a:r>
          </a:p>
        </p:txBody>
      </p:sp>
      <p:sp>
        <p:nvSpPr>
          <p:cNvPr id="1422510" name="Rectangle 174"/>
          <p:cNvSpPr>
            <a:spLocks noChangeArrowheads="1"/>
          </p:cNvSpPr>
          <p:nvPr/>
        </p:nvSpPr>
        <p:spPr bwMode="auto">
          <a:xfrm>
            <a:off x="7239000" y="2743200"/>
            <a:ext cx="1301750" cy="287338"/>
          </a:xfrm>
          <a:prstGeom prst="rect">
            <a:avLst/>
          </a:prstGeom>
          <a:solidFill>
            <a:srgbClr val="00FFFF"/>
          </a:solidFill>
          <a:ln w="12700">
            <a:solidFill>
              <a:schemeClr val="tx1"/>
            </a:solidFill>
            <a:miter lim="800000"/>
            <a:headEnd/>
            <a:tailEnd/>
          </a:ln>
          <a:effectLst/>
        </p:spPr>
        <p:txBody>
          <a:bodyPr wrap="none" lIns="92075" tIns="46038" rIns="92075" bIns="46038">
            <a:spAutoFit/>
          </a:bodyPr>
          <a:lstStyle/>
          <a:p>
            <a:pPr algn="l"/>
            <a:r>
              <a:rPr lang="en-US" sz="1200">
                <a:solidFill>
                  <a:schemeClr val="tx1"/>
                </a:solidFill>
                <a:latin typeface="Arial" charset="0"/>
              </a:rPr>
              <a:t>Siberian Snakes</a:t>
            </a:r>
          </a:p>
        </p:txBody>
      </p:sp>
      <p:sp>
        <p:nvSpPr>
          <p:cNvPr id="1422511" name="Rectangle 175"/>
          <p:cNvSpPr>
            <a:spLocks noChangeArrowheads="1"/>
          </p:cNvSpPr>
          <p:nvPr/>
        </p:nvSpPr>
        <p:spPr bwMode="auto">
          <a:xfrm>
            <a:off x="152400" y="1770063"/>
            <a:ext cx="1371600" cy="287337"/>
          </a:xfrm>
          <a:prstGeom prst="rect">
            <a:avLst/>
          </a:prstGeom>
          <a:solidFill>
            <a:srgbClr val="00FFFF"/>
          </a:solidFill>
          <a:ln w="12700">
            <a:solidFill>
              <a:schemeClr val="tx1"/>
            </a:solidFill>
            <a:miter lim="800000"/>
            <a:headEnd/>
            <a:tailEnd/>
          </a:ln>
          <a:effectLst/>
        </p:spPr>
        <p:txBody>
          <a:bodyPr lIns="92075" tIns="46038" rIns="92075" bIns="46038">
            <a:spAutoFit/>
          </a:bodyPr>
          <a:lstStyle/>
          <a:p>
            <a:pPr algn="l"/>
            <a:r>
              <a:rPr lang="en-US" sz="1200">
                <a:solidFill>
                  <a:schemeClr val="tx1"/>
                </a:solidFill>
                <a:latin typeface="Arial" charset="0"/>
              </a:rPr>
              <a:t>Siberian Snakes</a:t>
            </a:r>
          </a:p>
        </p:txBody>
      </p:sp>
      <p:grpSp>
        <p:nvGrpSpPr>
          <p:cNvPr id="1422512" name="Group 176"/>
          <p:cNvGrpSpPr>
            <a:grpSpLocks/>
          </p:cNvGrpSpPr>
          <p:nvPr/>
        </p:nvGrpSpPr>
        <p:grpSpPr bwMode="auto">
          <a:xfrm>
            <a:off x="4765675" y="4267200"/>
            <a:ext cx="1120775" cy="762000"/>
            <a:chOff x="3002" y="2688"/>
            <a:chExt cx="706" cy="480"/>
          </a:xfrm>
        </p:grpSpPr>
        <p:sp>
          <p:nvSpPr>
            <p:cNvPr id="1422513" name="Rectangle 177"/>
            <p:cNvSpPr>
              <a:spLocks noChangeArrowheads="1"/>
            </p:cNvSpPr>
            <p:nvPr/>
          </p:nvSpPr>
          <p:spPr bwMode="auto">
            <a:xfrm>
              <a:off x="3002" y="2688"/>
              <a:ext cx="706" cy="294"/>
            </a:xfrm>
            <a:prstGeom prst="rect">
              <a:avLst/>
            </a:prstGeom>
            <a:solidFill>
              <a:srgbClr val="00FFFF"/>
            </a:solidFill>
            <a:ln w="9525">
              <a:solidFill>
                <a:schemeClr val="tx1"/>
              </a:solidFill>
              <a:miter lim="800000"/>
              <a:headEnd/>
              <a:tailEnd/>
            </a:ln>
            <a:effectLst/>
          </p:spPr>
          <p:txBody>
            <a:bodyPr wrap="none" lIns="92075" tIns="46038" rIns="92075" bIns="46038">
              <a:spAutoFit/>
            </a:bodyPr>
            <a:lstStyle/>
            <a:p>
              <a:pPr algn="l"/>
              <a:r>
                <a:rPr lang="en-US" sz="1200">
                  <a:solidFill>
                    <a:schemeClr val="tx1"/>
                  </a:solidFill>
                  <a:latin typeface="Arial" charset="0"/>
                </a:rPr>
                <a:t>Helical Partial</a:t>
              </a:r>
            </a:p>
            <a:p>
              <a:pPr algn="l"/>
              <a:r>
                <a:rPr lang="en-US" sz="1200">
                  <a:solidFill>
                    <a:schemeClr val="tx1"/>
                  </a:solidFill>
                  <a:latin typeface="Arial" charset="0"/>
                </a:rPr>
                <a:t>  Snake</a:t>
              </a:r>
            </a:p>
          </p:txBody>
        </p:sp>
        <p:sp>
          <p:nvSpPr>
            <p:cNvPr id="1422514" name="Line 178"/>
            <p:cNvSpPr>
              <a:spLocks noChangeShapeType="1"/>
            </p:cNvSpPr>
            <p:nvPr/>
          </p:nvSpPr>
          <p:spPr bwMode="auto">
            <a:xfrm flipH="1">
              <a:off x="3024" y="2976"/>
              <a:ext cx="240" cy="192"/>
            </a:xfrm>
            <a:prstGeom prst="line">
              <a:avLst/>
            </a:prstGeom>
            <a:noFill/>
            <a:ln w="12700">
              <a:solidFill>
                <a:srgbClr val="FFFF99"/>
              </a:solidFill>
              <a:round/>
              <a:headEnd type="none" w="sm" len="sm"/>
              <a:tailEnd type="stealth" w="med" len="med"/>
            </a:ln>
            <a:effectLst/>
          </p:spPr>
          <p:txBody>
            <a:bodyPr/>
            <a:lstStyle/>
            <a:p>
              <a:endParaRPr lang="en-US"/>
            </a:p>
          </p:txBody>
        </p:sp>
      </p:grpSp>
      <p:grpSp>
        <p:nvGrpSpPr>
          <p:cNvPr id="1422515" name="Group 179"/>
          <p:cNvGrpSpPr>
            <a:grpSpLocks/>
          </p:cNvGrpSpPr>
          <p:nvPr/>
        </p:nvGrpSpPr>
        <p:grpSpPr bwMode="auto">
          <a:xfrm>
            <a:off x="2057400" y="4440238"/>
            <a:ext cx="1295400" cy="360362"/>
            <a:chOff x="1296" y="2797"/>
            <a:chExt cx="816" cy="227"/>
          </a:xfrm>
        </p:grpSpPr>
        <p:sp>
          <p:nvSpPr>
            <p:cNvPr id="1422516" name="Rectangle 180"/>
            <p:cNvSpPr>
              <a:spLocks noChangeArrowheads="1"/>
            </p:cNvSpPr>
            <p:nvPr/>
          </p:nvSpPr>
          <p:spPr bwMode="auto">
            <a:xfrm>
              <a:off x="1296" y="2797"/>
              <a:ext cx="810" cy="179"/>
            </a:xfrm>
            <a:prstGeom prst="rect">
              <a:avLst/>
            </a:prstGeom>
            <a:solidFill>
              <a:srgbClr val="00FFFF"/>
            </a:solidFill>
            <a:ln w="9525">
              <a:solidFill>
                <a:schemeClr val="tx1"/>
              </a:solidFill>
              <a:miter lim="800000"/>
              <a:headEnd/>
              <a:tailEnd/>
            </a:ln>
            <a:effectLst/>
          </p:spPr>
          <p:txBody>
            <a:bodyPr lIns="92075" tIns="46038" rIns="92075" bIns="46038">
              <a:spAutoFit/>
            </a:bodyPr>
            <a:lstStyle/>
            <a:p>
              <a:pPr algn="l"/>
              <a:r>
                <a:rPr lang="en-US" sz="1200">
                  <a:solidFill>
                    <a:schemeClr val="tx1"/>
                  </a:solidFill>
                  <a:latin typeface="Arial" charset="0"/>
                </a:rPr>
                <a:t>Strong Snake</a:t>
              </a:r>
            </a:p>
          </p:txBody>
        </p:sp>
        <p:sp>
          <p:nvSpPr>
            <p:cNvPr id="1422517" name="Line 181"/>
            <p:cNvSpPr>
              <a:spLocks noChangeShapeType="1"/>
            </p:cNvSpPr>
            <p:nvPr/>
          </p:nvSpPr>
          <p:spPr bwMode="auto">
            <a:xfrm>
              <a:off x="1872" y="2976"/>
              <a:ext cx="240" cy="48"/>
            </a:xfrm>
            <a:prstGeom prst="line">
              <a:avLst/>
            </a:prstGeom>
            <a:noFill/>
            <a:ln w="12700">
              <a:solidFill>
                <a:srgbClr val="FFFF99"/>
              </a:solidFill>
              <a:round/>
              <a:headEnd type="none" w="sm" len="sm"/>
              <a:tailEnd type="stealth" w="med" len="med"/>
            </a:ln>
            <a:effectLst/>
          </p:spPr>
          <p:txBody>
            <a:bodyPr/>
            <a:lstStyle/>
            <a:p>
              <a:endParaRPr lang="en-US"/>
            </a:p>
          </p:txBody>
        </p:sp>
      </p:grpSp>
      <p:sp>
        <p:nvSpPr>
          <p:cNvPr id="1422518" name="Rectangle 182"/>
          <p:cNvSpPr>
            <a:spLocks noChangeArrowheads="1"/>
          </p:cNvSpPr>
          <p:nvPr/>
        </p:nvSpPr>
        <p:spPr bwMode="auto">
          <a:xfrm>
            <a:off x="5638800" y="3124200"/>
            <a:ext cx="936625" cy="192088"/>
          </a:xfrm>
          <a:prstGeom prst="rect">
            <a:avLst/>
          </a:prstGeom>
          <a:solidFill>
            <a:srgbClr val="CCFFFF"/>
          </a:solidFill>
          <a:ln w="9525">
            <a:solidFill>
              <a:schemeClr val="tx1"/>
            </a:solidFill>
            <a:miter lim="800000"/>
            <a:headEnd/>
            <a:tailEnd/>
          </a:ln>
          <a:effectLst/>
        </p:spPr>
        <p:txBody>
          <a:bodyPr lIns="0" tIns="0" rIns="0" bIns="0">
            <a:spAutoFit/>
          </a:bodyPr>
          <a:lstStyle/>
          <a:p>
            <a:pPr algn="l"/>
            <a:r>
              <a:rPr lang="en-US" sz="1200">
                <a:solidFill>
                  <a:srgbClr val="000000"/>
                </a:solidFill>
                <a:latin typeface="Arial" charset="0"/>
              </a:rPr>
              <a:t> Spin Flipper</a:t>
            </a:r>
          </a:p>
        </p:txBody>
      </p:sp>
      <p:sp>
        <p:nvSpPr>
          <p:cNvPr id="1422519" name="Line 183"/>
          <p:cNvSpPr>
            <a:spLocks noChangeShapeType="1"/>
          </p:cNvSpPr>
          <p:nvPr/>
        </p:nvSpPr>
        <p:spPr bwMode="auto">
          <a:xfrm>
            <a:off x="6096000" y="3352800"/>
            <a:ext cx="304800" cy="152400"/>
          </a:xfrm>
          <a:prstGeom prst="line">
            <a:avLst/>
          </a:prstGeom>
          <a:noFill/>
          <a:ln w="12700">
            <a:solidFill>
              <a:srgbClr val="FFFF99"/>
            </a:solidFill>
            <a:round/>
            <a:headEnd type="none" w="sm" len="sm"/>
            <a:tailEnd type="stealth" w="med" len="med"/>
          </a:ln>
          <a:effectLst/>
        </p:spPr>
        <p:txBody>
          <a:bodyPr/>
          <a:lstStyle/>
          <a:p>
            <a:endParaRPr lang="en-US"/>
          </a:p>
        </p:txBody>
      </p:sp>
      <p:sp>
        <p:nvSpPr>
          <p:cNvPr id="1422520" name="Rectangle 184"/>
          <p:cNvSpPr>
            <a:spLocks noGrp="1" noChangeArrowheads="1"/>
          </p:cNvSpPr>
          <p:nvPr>
            <p:ph type="title"/>
          </p:nvPr>
        </p:nvSpPr>
        <p:spPr/>
        <p:txBody>
          <a:bodyPr/>
          <a:lstStyle/>
          <a:p>
            <a:r>
              <a:rPr lang="en-US" dirty="0"/>
              <a:t>RHIC as a </a:t>
            </a:r>
            <a:r>
              <a:rPr lang="en-US" dirty="0" smtClean="0"/>
              <a:t>polarized </a:t>
            </a:r>
            <a:r>
              <a:rPr lang="en-US" dirty="0" err="1" smtClean="0"/>
              <a:t>p+p</a:t>
            </a:r>
            <a:r>
              <a:rPr lang="en-US" dirty="0" smtClean="0"/>
              <a:t> collider</a:t>
            </a:r>
            <a:endParaRPr lang="en-US" dirty="0"/>
          </a:p>
        </p:txBody>
      </p:sp>
      <p:sp>
        <p:nvSpPr>
          <p:cNvPr id="1422521" name="Line 185"/>
          <p:cNvSpPr>
            <a:spLocks noChangeShapeType="1"/>
          </p:cNvSpPr>
          <p:nvPr/>
        </p:nvSpPr>
        <p:spPr bwMode="auto">
          <a:xfrm flipV="1">
            <a:off x="2057400" y="3746500"/>
            <a:ext cx="76200" cy="228600"/>
          </a:xfrm>
          <a:prstGeom prst="line">
            <a:avLst/>
          </a:prstGeom>
          <a:noFill/>
          <a:ln w="12700">
            <a:solidFill>
              <a:srgbClr val="FFFF99"/>
            </a:solidFill>
            <a:round/>
            <a:headEnd type="none" w="sm" len="sm"/>
            <a:tailEnd type="stealth" w="med" len="med"/>
          </a:ln>
          <a:effectLst/>
        </p:spPr>
        <p:txBody>
          <a:bodyPr/>
          <a:lstStyle/>
          <a:p>
            <a:endParaRPr lang="en-US"/>
          </a:p>
        </p:txBody>
      </p:sp>
      <p:sp>
        <p:nvSpPr>
          <p:cNvPr id="1422522" name="Text Box 186"/>
          <p:cNvSpPr txBox="1">
            <a:spLocks noChangeArrowheads="1"/>
          </p:cNvSpPr>
          <p:nvPr/>
        </p:nvSpPr>
        <p:spPr bwMode="auto">
          <a:xfrm>
            <a:off x="6324600" y="4038600"/>
            <a:ext cx="2743200" cy="2282825"/>
          </a:xfrm>
          <a:prstGeom prst="rect">
            <a:avLst/>
          </a:prstGeom>
          <a:noFill/>
          <a:ln w="9525">
            <a:noFill/>
            <a:miter lim="800000"/>
            <a:headEnd/>
            <a:tailEnd/>
          </a:ln>
          <a:effectLst/>
        </p:spPr>
        <p:txBody>
          <a:bodyPr>
            <a:spAutoFit/>
          </a:bodyPr>
          <a:lstStyle/>
          <a:p>
            <a:pPr algn="l"/>
            <a:r>
              <a:rPr lang="en-US"/>
              <a:t>Various equipment to </a:t>
            </a:r>
            <a:r>
              <a:rPr lang="en-US" i="1">
                <a:solidFill>
                  <a:srgbClr val="00FFFF"/>
                </a:solidFill>
              </a:rPr>
              <a:t>maintain</a:t>
            </a:r>
            <a:r>
              <a:rPr lang="en-US"/>
              <a:t> and </a:t>
            </a:r>
            <a:r>
              <a:rPr lang="en-US" i="1">
                <a:solidFill>
                  <a:srgbClr val="FFCC00"/>
                </a:solidFill>
              </a:rPr>
              <a:t>measure</a:t>
            </a:r>
            <a:r>
              <a:rPr lang="en-US"/>
              <a:t> beam  polarization through acceleration and storage</a:t>
            </a:r>
          </a:p>
        </p:txBody>
      </p:sp>
      <p:sp>
        <p:nvSpPr>
          <p:cNvPr id="1422523" name="Line 187"/>
          <p:cNvSpPr>
            <a:spLocks noChangeShapeType="1"/>
          </p:cNvSpPr>
          <p:nvPr/>
        </p:nvSpPr>
        <p:spPr bwMode="auto">
          <a:xfrm>
            <a:off x="3124200" y="2466975"/>
            <a:ext cx="0" cy="228600"/>
          </a:xfrm>
          <a:prstGeom prst="line">
            <a:avLst/>
          </a:prstGeom>
          <a:noFill/>
          <a:ln w="9525">
            <a:solidFill>
              <a:srgbClr val="FFFF99"/>
            </a:solidFill>
            <a:round/>
            <a:headEnd/>
            <a:tailEnd type="triangle" w="med" len="med"/>
          </a:ln>
          <a:effectLst/>
        </p:spPr>
        <p:txBody>
          <a:bodyPr/>
          <a:lstStyle/>
          <a:p>
            <a:endParaRPr lang="en-US"/>
          </a:p>
        </p:txBody>
      </p:sp>
      <p:sp>
        <p:nvSpPr>
          <p:cNvPr id="1422524" name="Line 188"/>
          <p:cNvSpPr>
            <a:spLocks noChangeShapeType="1"/>
          </p:cNvSpPr>
          <p:nvPr/>
        </p:nvSpPr>
        <p:spPr bwMode="auto">
          <a:xfrm flipV="1">
            <a:off x="4833938" y="3505200"/>
            <a:ext cx="0" cy="228600"/>
          </a:xfrm>
          <a:prstGeom prst="line">
            <a:avLst/>
          </a:prstGeom>
          <a:noFill/>
          <a:ln w="9525">
            <a:solidFill>
              <a:srgbClr val="FFFF99"/>
            </a:solidFill>
            <a:round/>
            <a:headEnd/>
            <a:tailEnd type="triangle" w="med" len="med"/>
          </a:ln>
          <a:effectLst/>
        </p:spPr>
        <p:txBody>
          <a:bodyPr/>
          <a:lstStyle/>
          <a:p>
            <a:endParaRPr lang="en-US"/>
          </a:p>
        </p:txBody>
      </p:sp>
      <p:pic>
        <p:nvPicPr>
          <p:cNvPr id="1422525" name="Picture 345" descr="Hel_Sect_Photo"/>
          <p:cNvPicPr>
            <a:picLocks noChangeAspect="1" noChangeArrowheads="1"/>
          </p:cNvPicPr>
          <p:nvPr/>
        </p:nvPicPr>
        <p:blipFill>
          <a:blip r:embed="rId4" cstate="print"/>
          <a:srcRect l="21216" t="14598" r="21674" b="15193"/>
          <a:stretch>
            <a:fillRect/>
          </a:stretch>
        </p:blipFill>
        <p:spPr bwMode="auto">
          <a:xfrm>
            <a:off x="138113" y="1339850"/>
            <a:ext cx="1309687" cy="1149350"/>
          </a:xfrm>
          <a:prstGeom prst="rect">
            <a:avLst/>
          </a:prstGeom>
          <a:noFill/>
          <a:ln w="9525">
            <a:noFill/>
            <a:miter lim="800000"/>
            <a:headEnd/>
            <a:tailEnd/>
          </a:ln>
        </p:spPr>
      </p:pic>
      <p:graphicFrame>
        <p:nvGraphicFramePr>
          <p:cNvPr id="1422526" name="Object 346"/>
          <p:cNvGraphicFramePr>
            <a:graphicFrameLocks noChangeAspect="1"/>
          </p:cNvGraphicFramePr>
          <p:nvPr/>
        </p:nvGraphicFramePr>
        <p:xfrm>
          <a:off x="22225" y="3233738"/>
          <a:ext cx="1654175" cy="1262062"/>
        </p:xfrm>
        <a:graphic>
          <a:graphicData uri="http://schemas.openxmlformats.org/presentationml/2006/ole">
            <mc:AlternateContent xmlns:mc="http://schemas.openxmlformats.org/markup-compatibility/2006">
              <mc:Choice xmlns:v="urn:schemas-microsoft-com:vml" Requires="v">
                <p:oleObj spid="_x0000_s2066454" name="Bitmap Image" r:id="rId5" imgW="5706272" imgH="4352381" progId="PBrush">
                  <p:embed/>
                </p:oleObj>
              </mc:Choice>
              <mc:Fallback>
                <p:oleObj name="Bitmap Image" r:id="rId5" imgW="5706272" imgH="4352381" progId="PBrush">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25" y="3233738"/>
                        <a:ext cx="1654175" cy="1262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422527" name="Picture 347" descr="P1010001-cropped"/>
          <p:cNvPicPr>
            <a:picLocks noChangeAspect="1" noChangeArrowheads="1"/>
          </p:cNvPicPr>
          <p:nvPr/>
        </p:nvPicPr>
        <p:blipFill>
          <a:blip r:embed="rId7" cstate="print"/>
          <a:srcRect/>
          <a:stretch>
            <a:fillRect/>
          </a:stretch>
        </p:blipFill>
        <p:spPr bwMode="auto">
          <a:xfrm>
            <a:off x="7351713" y="1031875"/>
            <a:ext cx="1792287" cy="1689100"/>
          </a:xfrm>
          <a:prstGeom prst="rect">
            <a:avLst/>
          </a:prstGeom>
          <a:noFill/>
          <a:ln w="9525">
            <a:noFill/>
            <a:miter lim="800000"/>
            <a:headEnd/>
            <a:tailEnd/>
          </a:ln>
        </p:spPr>
      </p:pic>
      <p:pic>
        <p:nvPicPr>
          <p:cNvPr id="1422528" name="Picture 348" descr="install4"/>
          <p:cNvPicPr>
            <a:picLocks noChangeAspect="1" noChangeArrowheads="1"/>
          </p:cNvPicPr>
          <p:nvPr/>
        </p:nvPicPr>
        <p:blipFill>
          <a:blip r:embed="rId8" cstate="print"/>
          <a:srcRect/>
          <a:stretch>
            <a:fillRect/>
          </a:stretch>
        </p:blipFill>
        <p:spPr bwMode="auto">
          <a:xfrm>
            <a:off x="5189538" y="127000"/>
            <a:ext cx="1516062" cy="1198563"/>
          </a:xfrm>
          <a:prstGeom prst="rect">
            <a:avLst/>
          </a:prstGeom>
          <a:noFill/>
          <a:ln w="9525">
            <a:noFill/>
            <a:miter lim="800000"/>
            <a:headEnd/>
            <a:tailEnd/>
          </a:ln>
        </p:spPr>
      </p:pic>
      <p:pic>
        <p:nvPicPr>
          <p:cNvPr id="1422529" name="Picture 486" descr="F-1"/>
          <p:cNvPicPr>
            <a:picLocks noChangeAspect="1" noChangeArrowheads="1"/>
          </p:cNvPicPr>
          <p:nvPr/>
        </p:nvPicPr>
        <p:blipFill>
          <a:blip r:embed="rId9" cstate="print">
            <a:lum bright="6000"/>
          </a:blip>
          <a:srcRect t="6250" r="33853" b="22487"/>
          <a:stretch>
            <a:fillRect/>
          </a:stretch>
        </p:blipFill>
        <p:spPr bwMode="auto">
          <a:xfrm>
            <a:off x="252413" y="5065713"/>
            <a:ext cx="2389187" cy="1792287"/>
          </a:xfrm>
          <a:prstGeom prst="rect">
            <a:avLst/>
          </a:prstGeom>
          <a:noFill/>
          <a:ln w="9525">
            <a:noFill/>
            <a:miter lim="800000"/>
            <a:headEnd/>
            <a:tailEnd/>
          </a:ln>
        </p:spPr>
      </p:pic>
      <p:pic>
        <p:nvPicPr>
          <p:cNvPr id="1422530" name="Picture 487" descr="B-7"/>
          <p:cNvPicPr>
            <a:picLocks noChangeAspect="1" noChangeArrowheads="1"/>
          </p:cNvPicPr>
          <p:nvPr/>
        </p:nvPicPr>
        <p:blipFill>
          <a:blip r:embed="rId10" cstate="print">
            <a:lum bright="-6000"/>
          </a:blip>
          <a:srcRect l="21875" t="10417" b="18750"/>
          <a:stretch>
            <a:fillRect/>
          </a:stretch>
        </p:blipFill>
        <p:spPr bwMode="auto">
          <a:xfrm>
            <a:off x="7005638" y="5254625"/>
            <a:ext cx="2138362" cy="1603375"/>
          </a:xfrm>
          <a:prstGeom prst="rect">
            <a:avLst/>
          </a:prstGeom>
          <a:noFill/>
          <a:ln w="9525">
            <a:noFill/>
            <a:miter lim="800000"/>
            <a:headEnd/>
            <a:tailEnd/>
          </a:ln>
        </p:spPr>
      </p:pic>
      <p:pic>
        <p:nvPicPr>
          <p:cNvPr id="1422531" name="Picture 488" descr="rf3"/>
          <p:cNvPicPr>
            <a:picLocks noChangeAspect="1" noChangeArrowheads="1"/>
          </p:cNvPicPr>
          <p:nvPr/>
        </p:nvPicPr>
        <p:blipFill>
          <a:blip r:embed="rId11" cstate="print"/>
          <a:srcRect/>
          <a:stretch>
            <a:fillRect/>
          </a:stretch>
        </p:blipFill>
        <p:spPr bwMode="auto">
          <a:xfrm>
            <a:off x="6629400" y="3573463"/>
            <a:ext cx="1958975" cy="1455737"/>
          </a:xfrm>
          <a:prstGeom prst="rect">
            <a:avLst/>
          </a:prstGeom>
          <a:noFill/>
          <a:ln w="9525">
            <a:noFill/>
            <a:miter lim="800000"/>
            <a:headEnd/>
            <a:tailEnd/>
          </a:ln>
        </p:spPr>
      </p:pic>
      <p:pic>
        <p:nvPicPr>
          <p:cNvPr id="1422532" name="Picture 490" descr="AGScoldhelix"/>
          <p:cNvPicPr>
            <a:picLocks noChangeAspect="1" noChangeArrowheads="1"/>
          </p:cNvPicPr>
          <p:nvPr/>
        </p:nvPicPr>
        <p:blipFill>
          <a:blip r:embed="rId12" cstate="print"/>
          <a:srcRect/>
          <a:stretch>
            <a:fillRect/>
          </a:stretch>
        </p:blipFill>
        <p:spPr bwMode="auto">
          <a:xfrm>
            <a:off x="3810000" y="5573713"/>
            <a:ext cx="2514600" cy="1284287"/>
          </a:xfrm>
          <a:prstGeom prst="rect">
            <a:avLst/>
          </a:prstGeom>
          <a:noFill/>
          <a:ln w="9525">
            <a:noFill/>
            <a:miter lim="800000"/>
            <a:headEnd/>
            <a:tailEnd/>
          </a:ln>
        </p:spPr>
      </p:pic>
      <p:graphicFrame>
        <p:nvGraphicFramePr>
          <p:cNvPr id="1422533" name="Object 197"/>
          <p:cNvGraphicFramePr>
            <a:graphicFrameLocks noChangeAspect="1"/>
          </p:cNvGraphicFramePr>
          <p:nvPr/>
        </p:nvGraphicFramePr>
        <p:xfrm>
          <a:off x="2309813" y="152400"/>
          <a:ext cx="944562" cy="1447800"/>
        </p:xfrm>
        <a:graphic>
          <a:graphicData uri="http://schemas.openxmlformats.org/presentationml/2006/ole">
            <mc:AlternateContent xmlns:mc="http://schemas.openxmlformats.org/markup-compatibility/2006">
              <mc:Choice xmlns:v="urn:schemas-microsoft-com:vml" Requires="v">
                <p:oleObj spid="_x0000_s2066455" name="Photo Editor Photo" r:id="rId13" imgW="3123810" imgH="4800000" progId="">
                  <p:embed/>
                </p:oleObj>
              </mc:Choice>
              <mc:Fallback>
                <p:oleObj name="Photo Editor Photo" r:id="rId13" imgW="3123810" imgH="4800000" progId="">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09813" y="152400"/>
                        <a:ext cx="944562"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1" name="Slide Number Placeholder 200"/>
          <p:cNvSpPr>
            <a:spLocks noGrp="1"/>
          </p:cNvSpPr>
          <p:nvPr>
            <p:ph type="sldNum" sz="quarter" idx="12"/>
          </p:nvPr>
        </p:nvSpPr>
        <p:spPr/>
        <p:txBody>
          <a:bodyPr/>
          <a:lstStyle/>
          <a:p>
            <a:fld id="{CC80A51C-0834-4D37-9F6C-E61A03BDE5A5}" type="slidenum">
              <a:rPr lang="en-US" smtClean="0"/>
              <a:pPr/>
              <a:t>46</a:t>
            </a:fld>
            <a:endParaRPr lang="en-US"/>
          </a:p>
        </p:txBody>
      </p:sp>
    </p:spTree>
    <p:extLst>
      <p:ext uri="{BB962C8B-B14F-4D97-AF65-F5344CB8AC3E}">
        <p14:creationId xmlns:p14="http://schemas.microsoft.com/office/powerpoint/2010/main" val="24072390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422520"/>
                                        </p:tgtEl>
                                      </p:cBhvr>
                                    </p:animEffect>
                                    <p:set>
                                      <p:cBhvr>
                                        <p:cTn id="7" dur="1" fill="hold">
                                          <p:stCondLst>
                                            <p:cond delay="499"/>
                                          </p:stCondLst>
                                        </p:cTn>
                                        <p:tgtEl>
                                          <p:spTgt spid="1422520"/>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1422522"/>
                                        </p:tgtEl>
                                      </p:cBhvr>
                                    </p:animEffect>
                                    <p:set>
                                      <p:cBhvr>
                                        <p:cTn id="10" dur="1" fill="hold">
                                          <p:stCondLst>
                                            <p:cond delay="499"/>
                                          </p:stCondLst>
                                        </p:cTn>
                                        <p:tgtEl>
                                          <p:spTgt spid="1422522"/>
                                        </p:tgtEl>
                                        <p:attrNameLst>
                                          <p:attrName>style.visibility</p:attrName>
                                        </p:attrNameLst>
                                      </p:cBhvr>
                                      <p:to>
                                        <p:strVal val="hidden"/>
                                      </p:to>
                                    </p:set>
                                  </p:childTnLst>
                                </p:cTn>
                              </p:par>
                            </p:childTnLst>
                          </p:cTn>
                        </p:par>
                        <p:par>
                          <p:cTn id="11" fill="hold">
                            <p:stCondLst>
                              <p:cond delay="500"/>
                            </p:stCondLst>
                            <p:childTnLst>
                              <p:par>
                                <p:cTn id="12" presetID="3" presetClass="entr" presetSubtype="10" fill="hold" nodeType="afterEffect">
                                  <p:stCondLst>
                                    <p:cond delay="0"/>
                                  </p:stCondLst>
                                  <p:childTnLst>
                                    <p:set>
                                      <p:cBhvr>
                                        <p:cTn id="13" dur="1" fill="hold">
                                          <p:stCondLst>
                                            <p:cond delay="0"/>
                                          </p:stCondLst>
                                        </p:cTn>
                                        <p:tgtEl>
                                          <p:spTgt spid="1422533"/>
                                        </p:tgtEl>
                                        <p:attrNameLst>
                                          <p:attrName>style.visibility</p:attrName>
                                        </p:attrNameLst>
                                      </p:cBhvr>
                                      <p:to>
                                        <p:strVal val="visible"/>
                                      </p:to>
                                    </p:set>
                                    <p:animEffect transition="in" filter="blinds(horizontal)">
                                      <p:cBhvr>
                                        <p:cTn id="14" dur="500"/>
                                        <p:tgtEl>
                                          <p:spTgt spid="1422533"/>
                                        </p:tgtEl>
                                      </p:cBhvr>
                                    </p:animEffect>
                                  </p:childTnLst>
                                </p:cTn>
                              </p:par>
                              <p:par>
                                <p:cTn id="15" presetID="3" presetClass="entr" presetSubtype="10" fill="hold" nodeType="withEffect">
                                  <p:stCondLst>
                                    <p:cond delay="0"/>
                                  </p:stCondLst>
                                  <p:childTnLst>
                                    <p:set>
                                      <p:cBhvr>
                                        <p:cTn id="16" dur="1" fill="hold">
                                          <p:stCondLst>
                                            <p:cond delay="0"/>
                                          </p:stCondLst>
                                        </p:cTn>
                                        <p:tgtEl>
                                          <p:spTgt spid="1422528"/>
                                        </p:tgtEl>
                                        <p:attrNameLst>
                                          <p:attrName>style.visibility</p:attrName>
                                        </p:attrNameLst>
                                      </p:cBhvr>
                                      <p:to>
                                        <p:strVal val="visible"/>
                                      </p:to>
                                    </p:set>
                                    <p:animEffect transition="in" filter="blinds(horizontal)">
                                      <p:cBhvr>
                                        <p:cTn id="17" dur="500"/>
                                        <p:tgtEl>
                                          <p:spTgt spid="1422528"/>
                                        </p:tgtEl>
                                      </p:cBhvr>
                                    </p:animEffect>
                                  </p:childTnLst>
                                </p:cTn>
                              </p:par>
                              <p:par>
                                <p:cTn id="18" presetID="3" presetClass="entr" presetSubtype="10" fill="hold" nodeType="withEffect">
                                  <p:stCondLst>
                                    <p:cond delay="0"/>
                                  </p:stCondLst>
                                  <p:childTnLst>
                                    <p:set>
                                      <p:cBhvr>
                                        <p:cTn id="19" dur="1" fill="hold">
                                          <p:stCondLst>
                                            <p:cond delay="0"/>
                                          </p:stCondLst>
                                        </p:cTn>
                                        <p:tgtEl>
                                          <p:spTgt spid="1422527"/>
                                        </p:tgtEl>
                                        <p:attrNameLst>
                                          <p:attrName>style.visibility</p:attrName>
                                        </p:attrNameLst>
                                      </p:cBhvr>
                                      <p:to>
                                        <p:strVal val="visible"/>
                                      </p:to>
                                    </p:set>
                                    <p:animEffect transition="in" filter="blinds(horizontal)">
                                      <p:cBhvr>
                                        <p:cTn id="20" dur="500"/>
                                        <p:tgtEl>
                                          <p:spTgt spid="1422527"/>
                                        </p:tgtEl>
                                      </p:cBhvr>
                                    </p:animEffect>
                                  </p:childTnLst>
                                </p:cTn>
                              </p:par>
                              <p:par>
                                <p:cTn id="21" presetID="3" presetClass="entr" presetSubtype="10" fill="hold" nodeType="withEffect">
                                  <p:stCondLst>
                                    <p:cond delay="0"/>
                                  </p:stCondLst>
                                  <p:childTnLst>
                                    <p:set>
                                      <p:cBhvr>
                                        <p:cTn id="22" dur="1" fill="hold">
                                          <p:stCondLst>
                                            <p:cond delay="0"/>
                                          </p:stCondLst>
                                        </p:cTn>
                                        <p:tgtEl>
                                          <p:spTgt spid="1422531"/>
                                        </p:tgtEl>
                                        <p:attrNameLst>
                                          <p:attrName>style.visibility</p:attrName>
                                        </p:attrNameLst>
                                      </p:cBhvr>
                                      <p:to>
                                        <p:strVal val="visible"/>
                                      </p:to>
                                    </p:set>
                                    <p:animEffect transition="in" filter="blinds(horizontal)">
                                      <p:cBhvr>
                                        <p:cTn id="23" dur="500"/>
                                        <p:tgtEl>
                                          <p:spTgt spid="1422531"/>
                                        </p:tgtEl>
                                      </p:cBhvr>
                                    </p:animEffect>
                                  </p:childTnLst>
                                </p:cTn>
                              </p:par>
                              <p:par>
                                <p:cTn id="24" presetID="3" presetClass="entr" presetSubtype="10" fill="hold" nodeType="withEffect">
                                  <p:stCondLst>
                                    <p:cond delay="0"/>
                                  </p:stCondLst>
                                  <p:childTnLst>
                                    <p:set>
                                      <p:cBhvr>
                                        <p:cTn id="25" dur="1" fill="hold">
                                          <p:stCondLst>
                                            <p:cond delay="0"/>
                                          </p:stCondLst>
                                        </p:cTn>
                                        <p:tgtEl>
                                          <p:spTgt spid="1422530"/>
                                        </p:tgtEl>
                                        <p:attrNameLst>
                                          <p:attrName>style.visibility</p:attrName>
                                        </p:attrNameLst>
                                      </p:cBhvr>
                                      <p:to>
                                        <p:strVal val="visible"/>
                                      </p:to>
                                    </p:set>
                                    <p:animEffect transition="in" filter="blinds(horizontal)">
                                      <p:cBhvr>
                                        <p:cTn id="26" dur="500"/>
                                        <p:tgtEl>
                                          <p:spTgt spid="1422530"/>
                                        </p:tgtEl>
                                      </p:cBhvr>
                                    </p:animEffect>
                                  </p:childTnLst>
                                </p:cTn>
                              </p:par>
                              <p:par>
                                <p:cTn id="27" presetID="3" presetClass="entr" presetSubtype="10" fill="hold" nodeType="withEffect">
                                  <p:stCondLst>
                                    <p:cond delay="0"/>
                                  </p:stCondLst>
                                  <p:childTnLst>
                                    <p:set>
                                      <p:cBhvr>
                                        <p:cTn id="28" dur="1" fill="hold">
                                          <p:stCondLst>
                                            <p:cond delay="0"/>
                                          </p:stCondLst>
                                        </p:cTn>
                                        <p:tgtEl>
                                          <p:spTgt spid="1422532"/>
                                        </p:tgtEl>
                                        <p:attrNameLst>
                                          <p:attrName>style.visibility</p:attrName>
                                        </p:attrNameLst>
                                      </p:cBhvr>
                                      <p:to>
                                        <p:strVal val="visible"/>
                                      </p:to>
                                    </p:set>
                                    <p:animEffect transition="in" filter="blinds(horizontal)">
                                      <p:cBhvr>
                                        <p:cTn id="29" dur="500"/>
                                        <p:tgtEl>
                                          <p:spTgt spid="1422532"/>
                                        </p:tgtEl>
                                      </p:cBhvr>
                                    </p:animEffect>
                                  </p:childTnLst>
                                </p:cTn>
                              </p:par>
                              <p:par>
                                <p:cTn id="30" presetID="3" presetClass="entr" presetSubtype="10" fill="hold" nodeType="withEffect">
                                  <p:stCondLst>
                                    <p:cond delay="0"/>
                                  </p:stCondLst>
                                  <p:childTnLst>
                                    <p:set>
                                      <p:cBhvr>
                                        <p:cTn id="31" dur="1" fill="hold">
                                          <p:stCondLst>
                                            <p:cond delay="0"/>
                                          </p:stCondLst>
                                        </p:cTn>
                                        <p:tgtEl>
                                          <p:spTgt spid="1422529"/>
                                        </p:tgtEl>
                                        <p:attrNameLst>
                                          <p:attrName>style.visibility</p:attrName>
                                        </p:attrNameLst>
                                      </p:cBhvr>
                                      <p:to>
                                        <p:strVal val="visible"/>
                                      </p:to>
                                    </p:set>
                                    <p:animEffect transition="in" filter="blinds(horizontal)">
                                      <p:cBhvr>
                                        <p:cTn id="32" dur="500"/>
                                        <p:tgtEl>
                                          <p:spTgt spid="1422529"/>
                                        </p:tgtEl>
                                      </p:cBhvr>
                                    </p:animEffect>
                                  </p:childTnLst>
                                </p:cTn>
                              </p:par>
                              <p:par>
                                <p:cTn id="33" presetID="3" presetClass="entr" presetSubtype="10" fill="hold" nodeType="withEffect">
                                  <p:stCondLst>
                                    <p:cond delay="0"/>
                                  </p:stCondLst>
                                  <p:childTnLst>
                                    <p:set>
                                      <p:cBhvr>
                                        <p:cTn id="34" dur="1" fill="hold">
                                          <p:stCondLst>
                                            <p:cond delay="0"/>
                                          </p:stCondLst>
                                        </p:cTn>
                                        <p:tgtEl>
                                          <p:spTgt spid="1422526"/>
                                        </p:tgtEl>
                                        <p:attrNameLst>
                                          <p:attrName>style.visibility</p:attrName>
                                        </p:attrNameLst>
                                      </p:cBhvr>
                                      <p:to>
                                        <p:strVal val="visible"/>
                                      </p:to>
                                    </p:set>
                                    <p:animEffect transition="in" filter="blinds(horizontal)">
                                      <p:cBhvr>
                                        <p:cTn id="35" dur="500"/>
                                        <p:tgtEl>
                                          <p:spTgt spid="1422526"/>
                                        </p:tgtEl>
                                      </p:cBhvr>
                                    </p:animEffect>
                                  </p:childTnLst>
                                </p:cTn>
                              </p:par>
                              <p:par>
                                <p:cTn id="36" presetID="3" presetClass="entr" presetSubtype="10" fill="hold" nodeType="withEffect">
                                  <p:stCondLst>
                                    <p:cond delay="0"/>
                                  </p:stCondLst>
                                  <p:childTnLst>
                                    <p:set>
                                      <p:cBhvr>
                                        <p:cTn id="37" dur="1" fill="hold">
                                          <p:stCondLst>
                                            <p:cond delay="0"/>
                                          </p:stCondLst>
                                        </p:cTn>
                                        <p:tgtEl>
                                          <p:spTgt spid="1422525"/>
                                        </p:tgtEl>
                                        <p:attrNameLst>
                                          <p:attrName>style.visibility</p:attrName>
                                        </p:attrNameLst>
                                      </p:cBhvr>
                                      <p:to>
                                        <p:strVal val="visible"/>
                                      </p:to>
                                    </p:set>
                                    <p:animEffect transition="in" filter="blinds(horizontal)">
                                      <p:cBhvr>
                                        <p:cTn id="38" dur="500"/>
                                        <p:tgtEl>
                                          <p:spTgt spid="1422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2520" grpId="0"/>
      <p:bldP spid="142252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RHIC performance for </a:t>
            </a:r>
            <a:br>
              <a:rPr lang="en-US" dirty="0" smtClean="0"/>
            </a:br>
            <a:r>
              <a:rPr lang="en-US" dirty="0" smtClean="0"/>
              <a:t>polarized protons</a:t>
            </a:r>
            <a:endParaRPr lang="en-US" dirty="0"/>
          </a:p>
        </p:txBody>
      </p:sp>
      <p:sp>
        <p:nvSpPr>
          <p:cNvPr id="4" name="Footer Placeholder 3"/>
          <p:cNvSpPr>
            <a:spLocks noGrp="1"/>
          </p:cNvSpPr>
          <p:nvPr>
            <p:ph type="ftr" sz="quarter" idx="11"/>
          </p:nvPr>
        </p:nvSpPr>
        <p:spPr/>
        <p:txBody>
          <a:bodyPr/>
          <a:lstStyle/>
          <a:p>
            <a:r>
              <a:rPr lang="en-US" smtClean="0"/>
              <a:t>C. Aidala, Penn State, January 21, 2015</a:t>
            </a:r>
            <a:endParaRPr lang="en-US"/>
          </a:p>
        </p:txBody>
      </p:sp>
      <p:sp>
        <p:nvSpPr>
          <p:cNvPr id="5" name="Slide Number Placeholder 4"/>
          <p:cNvSpPr>
            <a:spLocks noGrp="1"/>
          </p:cNvSpPr>
          <p:nvPr>
            <p:ph type="sldNum" sz="quarter" idx="12"/>
          </p:nvPr>
        </p:nvSpPr>
        <p:spPr/>
        <p:txBody>
          <a:bodyPr/>
          <a:lstStyle/>
          <a:p>
            <a:fld id="{9CCA4942-7CEE-491C-9F3A-ADE7BC2C4973}" type="slidenum">
              <a:rPr lang="en-US" smtClean="0"/>
              <a:pPr/>
              <a:t>47</a:t>
            </a:fld>
            <a:endParaRPr lang="en-US"/>
          </a:p>
        </p:txBody>
      </p:sp>
      <p:pic>
        <p:nvPicPr>
          <p:cNvPr id="20234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79277"/>
            <a:ext cx="8018957" cy="5273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bwMode="auto">
          <a:xfrm>
            <a:off x="6858000" y="1905000"/>
            <a:ext cx="1143000" cy="3810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99"/>
              </a:solidFill>
              <a:effectLst/>
              <a:latin typeface="Times New Roman" pitchFamily="18" charset="0"/>
            </a:endParaRPr>
          </a:p>
        </p:txBody>
      </p:sp>
      <p:sp>
        <p:nvSpPr>
          <p:cNvPr id="8" name="Oval 7"/>
          <p:cNvSpPr/>
          <p:nvPr/>
        </p:nvSpPr>
        <p:spPr bwMode="auto">
          <a:xfrm>
            <a:off x="5979888" y="4419600"/>
            <a:ext cx="1143000" cy="381000"/>
          </a:xfrm>
          <a:prstGeom prst="ellipse">
            <a:avLst/>
          </a:prstGeom>
          <a:noFill/>
          <a:ln w="1905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99"/>
              </a:solidFill>
              <a:effectLst/>
              <a:latin typeface="Times New Roman" pitchFamily="18" charset="0"/>
            </a:endParaRPr>
          </a:p>
        </p:txBody>
      </p:sp>
      <p:sp>
        <p:nvSpPr>
          <p:cNvPr id="9" name="Oval 8"/>
          <p:cNvSpPr/>
          <p:nvPr/>
        </p:nvSpPr>
        <p:spPr bwMode="auto">
          <a:xfrm>
            <a:off x="762000" y="3719286"/>
            <a:ext cx="2456544" cy="3810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99"/>
              </a:solidFill>
              <a:effectLst/>
              <a:latin typeface="Times New Roman" pitchFamily="18" charset="0"/>
            </a:endParaRPr>
          </a:p>
        </p:txBody>
      </p:sp>
    </p:spTree>
    <p:extLst>
      <p:ext uri="{BB962C8B-B14F-4D97-AF65-F5344CB8AC3E}">
        <p14:creationId xmlns:p14="http://schemas.microsoft.com/office/powerpoint/2010/main" val="2572947815"/>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 Aidala, Penn State, January 21, 2015</a:t>
            </a:r>
            <a:endParaRPr lang="en-US"/>
          </a:p>
        </p:txBody>
      </p:sp>
      <p:sp>
        <p:nvSpPr>
          <p:cNvPr id="5" name="Slide Number Placeholder 4"/>
          <p:cNvSpPr>
            <a:spLocks noGrp="1"/>
          </p:cNvSpPr>
          <p:nvPr>
            <p:ph type="sldNum" sz="quarter" idx="12"/>
          </p:nvPr>
        </p:nvSpPr>
        <p:spPr/>
        <p:txBody>
          <a:bodyPr/>
          <a:lstStyle/>
          <a:p>
            <a:fld id="{9CCA4942-7CEE-491C-9F3A-ADE7BC2C4973}" type="slidenum">
              <a:rPr lang="en-US" smtClean="0"/>
              <a:pPr/>
              <a:t>48</a:t>
            </a:fld>
            <a:endParaRPr lang="en-US"/>
          </a:p>
        </p:txBody>
      </p:sp>
      <p:pic>
        <p:nvPicPr>
          <p:cNvPr id="2050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13" y="457200"/>
            <a:ext cx="8105775"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4912107"/>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View of E906 experimental hall from downstream platform</a:t>
            </a:r>
            <a:endParaRPr lang="en-US" dirty="0"/>
          </a:p>
        </p:txBody>
      </p:sp>
      <p:sp>
        <p:nvSpPr>
          <p:cNvPr id="3" name="Footer Placeholder 2"/>
          <p:cNvSpPr>
            <a:spLocks noGrp="1"/>
          </p:cNvSpPr>
          <p:nvPr>
            <p:ph type="ftr" sz="quarter" idx="11"/>
          </p:nvPr>
        </p:nvSpPr>
        <p:spPr/>
        <p:txBody>
          <a:bodyPr/>
          <a:lstStyle/>
          <a:p>
            <a:r>
              <a:rPr lang="en-US" smtClean="0"/>
              <a:t>C. Aidala, Penn State, January 21, 2015</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49</a:t>
            </a:fld>
            <a:endParaRPr lang="en-US"/>
          </a:p>
        </p:txBody>
      </p:sp>
      <p:pic>
        <p:nvPicPr>
          <p:cNvPr id="565250" name="Picture 2" descr="http://www.kevingbailey.com/photos/i-S77d8gX/0/M/i-S77d8gX-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00200"/>
            <a:ext cx="6934200" cy="462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59346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Mapping out the proton</a:t>
            </a:r>
            <a:endParaRPr lang="en-US" dirty="0"/>
          </a:p>
        </p:txBody>
      </p:sp>
      <p:sp>
        <p:nvSpPr>
          <p:cNvPr id="5" name="Content Placeholder 4"/>
          <p:cNvSpPr>
            <a:spLocks noGrp="1"/>
          </p:cNvSpPr>
          <p:nvPr>
            <p:ph idx="1"/>
          </p:nvPr>
        </p:nvSpPr>
        <p:spPr/>
        <p:txBody>
          <a:bodyPr/>
          <a:lstStyle/>
          <a:p>
            <a:pPr>
              <a:buNone/>
            </a:pPr>
            <a:r>
              <a:rPr lang="en-US" dirty="0" smtClean="0"/>
              <a:t>What does the proton look like in terms of the quarks and gluons inside it?</a:t>
            </a:r>
          </a:p>
          <a:p>
            <a:r>
              <a:rPr lang="en-US" i="1" dirty="0" smtClean="0"/>
              <a:t>Position </a:t>
            </a:r>
          </a:p>
          <a:p>
            <a:r>
              <a:rPr lang="en-US" i="1" dirty="0" smtClean="0"/>
              <a:t>Momentum</a:t>
            </a:r>
          </a:p>
          <a:p>
            <a:r>
              <a:rPr lang="en-US" i="1" dirty="0" smtClean="0"/>
              <a:t>Spin</a:t>
            </a:r>
          </a:p>
          <a:p>
            <a:r>
              <a:rPr lang="en-US" i="1" dirty="0" smtClean="0"/>
              <a:t>Flavor</a:t>
            </a:r>
          </a:p>
          <a:p>
            <a:r>
              <a:rPr lang="en-US" i="1" dirty="0" smtClean="0"/>
              <a:t>Color</a:t>
            </a:r>
            <a:endParaRPr lang="en-US" i="1" dirty="0"/>
          </a:p>
        </p:txBody>
      </p:sp>
      <p:sp>
        <p:nvSpPr>
          <p:cNvPr id="3" name="Footer Placeholder 2"/>
          <p:cNvSpPr>
            <a:spLocks noGrp="1"/>
          </p:cNvSpPr>
          <p:nvPr>
            <p:ph type="ftr" sz="quarter" idx="11"/>
          </p:nvPr>
        </p:nvSpPr>
        <p:spPr/>
        <p:txBody>
          <a:bodyPr/>
          <a:lstStyle/>
          <a:p>
            <a:r>
              <a:rPr lang="en-US" smtClean="0"/>
              <a:t>C. Aidala, Penn State, January 21, 2015</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dirty="0"/>
          </a:p>
        </p:txBody>
      </p:sp>
      <p:sp>
        <p:nvSpPr>
          <p:cNvPr id="6" name="Text Box 34"/>
          <p:cNvSpPr txBox="1">
            <a:spLocks noChangeArrowheads="1"/>
          </p:cNvSpPr>
          <p:nvPr/>
        </p:nvSpPr>
        <p:spPr bwMode="auto">
          <a:xfrm>
            <a:off x="2819400" y="3124200"/>
            <a:ext cx="6324600" cy="1107996"/>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200" dirty="0" smtClean="0">
                <a:solidFill>
                  <a:schemeClr val="tx1"/>
                </a:solidFill>
                <a:latin typeface="Times New Roman" pitchFamily="18" charset="0"/>
                <a:cs typeface="Times New Roman" pitchFamily="18" charset="0"/>
              </a:rPr>
              <a:t>Vast majority of past four decades focused on </a:t>
            </a:r>
          </a:p>
          <a:p>
            <a:pPr algn="ctr"/>
            <a:r>
              <a:rPr lang="en-US" sz="2200" i="1" dirty="0" smtClean="0">
                <a:solidFill>
                  <a:schemeClr val="tx1"/>
                </a:solidFill>
                <a:latin typeface="Times New Roman" pitchFamily="18" charset="0"/>
                <a:cs typeface="Times New Roman" pitchFamily="18" charset="0"/>
              </a:rPr>
              <a:t>1-dimensional</a:t>
            </a:r>
            <a:r>
              <a:rPr lang="en-US" sz="2200" dirty="0" smtClean="0">
                <a:solidFill>
                  <a:schemeClr val="tx1"/>
                </a:solidFill>
                <a:latin typeface="Times New Roman" pitchFamily="18" charset="0"/>
                <a:cs typeface="Times New Roman" pitchFamily="18" charset="0"/>
              </a:rPr>
              <a:t> momentum structure!  Since 1990s starting to consider other directions . . .</a:t>
            </a:r>
            <a:endParaRPr lang="en-US" sz="2200" dirty="0">
              <a:solidFill>
                <a:schemeClr val="tx1"/>
              </a:solidFill>
              <a:latin typeface="Times New Roman" pitchFamily="18" charset="0"/>
              <a:cs typeface="Times New Roman" pitchFamily="18" charset="0"/>
            </a:endParaRPr>
          </a:p>
        </p:txBody>
      </p:sp>
      <p:sp>
        <p:nvSpPr>
          <p:cNvPr id="7" name="Text Box 34"/>
          <p:cNvSpPr txBox="1">
            <a:spLocks noChangeArrowheads="1"/>
          </p:cNvSpPr>
          <p:nvPr/>
        </p:nvSpPr>
        <p:spPr bwMode="auto">
          <a:xfrm>
            <a:off x="2819400" y="3720459"/>
            <a:ext cx="6324600" cy="1107996"/>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200" dirty="0" smtClean="0">
                <a:solidFill>
                  <a:schemeClr val="tx1"/>
                </a:solidFill>
                <a:latin typeface="Times New Roman" pitchFamily="18" charset="0"/>
                <a:cs typeface="Times New Roman" pitchFamily="18" charset="0"/>
              </a:rPr>
              <a:t>Polarized protons first studied in 1980s.  How angular momentum of quarks and gluons add up still not well understood!</a:t>
            </a:r>
            <a:endParaRPr lang="en-US" sz="2200" dirty="0">
              <a:solidFill>
                <a:schemeClr val="tx1"/>
              </a:solidFill>
              <a:latin typeface="Times New Roman" pitchFamily="18" charset="0"/>
              <a:cs typeface="Times New Roman" pitchFamily="18" charset="0"/>
            </a:endParaRPr>
          </a:p>
        </p:txBody>
      </p:sp>
      <p:sp>
        <p:nvSpPr>
          <p:cNvPr id="8" name="Text Box 34"/>
          <p:cNvSpPr txBox="1">
            <a:spLocks noChangeArrowheads="1"/>
          </p:cNvSpPr>
          <p:nvPr/>
        </p:nvSpPr>
        <p:spPr bwMode="auto">
          <a:xfrm>
            <a:off x="2819400" y="4267200"/>
            <a:ext cx="6324600" cy="1107996"/>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200" dirty="0" smtClean="0">
                <a:solidFill>
                  <a:schemeClr val="tx1"/>
                </a:solidFill>
                <a:latin typeface="Times New Roman" pitchFamily="18" charset="0"/>
                <a:cs typeface="Times New Roman" pitchFamily="18" charset="0"/>
              </a:rPr>
              <a:t>Good measurements of flavor distributions in valence region.  Flavor structure at lower momentum fractions still yielding surprises!</a:t>
            </a:r>
            <a:endParaRPr lang="en-US" sz="2200" dirty="0">
              <a:solidFill>
                <a:schemeClr val="tx1"/>
              </a:solidFill>
              <a:latin typeface="Times New Roman" pitchFamily="18" charset="0"/>
              <a:cs typeface="Times New Roman" pitchFamily="18" charset="0"/>
            </a:endParaRPr>
          </a:p>
        </p:txBody>
      </p:sp>
      <p:sp>
        <p:nvSpPr>
          <p:cNvPr id="9" name="Text Box 34"/>
          <p:cNvSpPr txBox="1">
            <a:spLocks noChangeArrowheads="1"/>
          </p:cNvSpPr>
          <p:nvPr/>
        </p:nvSpPr>
        <p:spPr bwMode="auto">
          <a:xfrm>
            <a:off x="2819400" y="2590800"/>
            <a:ext cx="6324600" cy="1107996"/>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200" dirty="0" smtClean="0">
                <a:solidFill>
                  <a:schemeClr val="tx1"/>
                </a:solidFill>
                <a:latin typeface="Times New Roman" pitchFamily="18" charset="0"/>
                <a:cs typeface="Times New Roman" pitchFamily="18" charset="0"/>
              </a:rPr>
              <a:t>Theoretical and experimental concepts to describe and access position only born in mid-1990s.  Pioneering measurements over past decade.</a:t>
            </a:r>
            <a:endParaRPr lang="en-US" sz="2200" dirty="0">
              <a:solidFill>
                <a:schemeClr val="tx1"/>
              </a:solidFill>
              <a:latin typeface="Times New Roman" pitchFamily="18" charset="0"/>
              <a:cs typeface="Times New Roman" pitchFamily="18" charset="0"/>
            </a:endParaRPr>
          </a:p>
        </p:txBody>
      </p:sp>
      <p:sp>
        <p:nvSpPr>
          <p:cNvPr id="10" name="Text Box 34"/>
          <p:cNvSpPr txBox="1">
            <a:spLocks noChangeArrowheads="1"/>
          </p:cNvSpPr>
          <p:nvPr/>
        </p:nvSpPr>
        <p:spPr bwMode="auto">
          <a:xfrm>
            <a:off x="2819400" y="4911804"/>
            <a:ext cx="6324600" cy="1107996"/>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200" dirty="0" smtClean="0">
                <a:solidFill>
                  <a:schemeClr val="tx1"/>
                </a:solidFill>
                <a:latin typeface="Times New Roman" pitchFamily="18" charset="0"/>
                <a:cs typeface="Times New Roman" pitchFamily="18" charset="0"/>
              </a:rPr>
              <a:t>Accounted for </a:t>
            </a:r>
            <a:r>
              <a:rPr lang="en-US" sz="2200" dirty="0" smtClean="0">
                <a:solidFill>
                  <a:schemeClr val="tx1"/>
                </a:solidFill>
                <a:cs typeface="Times New Roman" pitchFamily="18" charset="0"/>
              </a:rPr>
              <a:t>theoretically</a:t>
            </a:r>
            <a:r>
              <a:rPr lang="en-US" sz="2200" dirty="0" smtClean="0">
                <a:solidFill>
                  <a:schemeClr val="tx1"/>
                </a:solidFill>
                <a:latin typeface="Times New Roman" pitchFamily="18" charset="0"/>
                <a:cs typeface="Times New Roman" pitchFamily="18" charset="0"/>
              </a:rPr>
              <a:t> from beginning of QCD, but more detailed, potentially observable effects of color have come to forefront in last </a:t>
            </a:r>
            <a:r>
              <a:rPr lang="en-US" sz="2200" dirty="0" smtClean="0">
                <a:solidFill>
                  <a:schemeClr val="tx1"/>
                </a:solidFill>
                <a:cs typeface="Times New Roman" pitchFamily="18" charset="0"/>
              </a:rPr>
              <a:t>few</a:t>
            </a:r>
            <a:r>
              <a:rPr lang="en-US" sz="2200" dirty="0" smtClean="0">
                <a:solidFill>
                  <a:schemeClr val="tx1"/>
                </a:solidFill>
                <a:latin typeface="Times New Roman" pitchFamily="18" charset="0"/>
                <a:cs typeface="Times New Roman" pitchFamily="18" charset="0"/>
              </a:rPr>
              <a:t> years . . .</a:t>
            </a:r>
            <a:endParaRPr lang="en-US" sz="2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094367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blinds(horizontal)">
                                      <p:cBhvr>
                                        <p:cTn id="7" dur="1000"/>
                                        <p:tgtEl>
                                          <p:spTgt spid="5">
                                            <p:txEl>
                                              <p:pRg st="4" end="4"/>
                                            </p:txEl>
                                          </p:spTgt>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animEffect transition="in" filter="blinds(horizontal)">
                                      <p:cBhvr>
                                        <p:cTn id="11" dur="1000"/>
                                        <p:tgtEl>
                                          <p:spTgt spid="5">
                                            <p:txEl>
                                              <p:pRg st="5" end="5"/>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par>
                          <p:cTn id="23" fill="hold">
                            <p:stCondLst>
                              <p:cond delay="500"/>
                            </p:stCondLst>
                            <p:childTnLst>
                              <p:par>
                                <p:cTn id="24" presetID="2" presetClass="entr" presetSubtype="4"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grpId="1" nodeType="clickEffect">
                                  <p:stCondLst>
                                    <p:cond delay="0"/>
                                  </p:stCondLst>
                                  <p:childTnLst>
                                    <p:animEffect transition="out" filter="blinds(horizontal)">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par>
                          <p:cTn id="33" fill="hold">
                            <p:stCondLst>
                              <p:cond delay="500"/>
                            </p:stCondLst>
                            <p:childTnLst>
                              <p:par>
                                <p:cTn id="34" presetID="2" presetClass="entr" presetSubtype="4"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grpId="1" nodeType="clickEffect">
                                  <p:stCondLst>
                                    <p:cond delay="0"/>
                                  </p:stCondLst>
                                  <p:childTnLst>
                                    <p:animEffect transition="out" filter="blinds(horizontal)">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childTnLst>
                          </p:cTn>
                        </p:par>
                        <p:par>
                          <p:cTn id="43" fill="hold">
                            <p:stCondLst>
                              <p:cond delay="500"/>
                            </p:stCondLst>
                            <p:childTnLst>
                              <p:par>
                                <p:cTn id="44" presetID="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ppt_x"/>
                                          </p:val>
                                        </p:tav>
                                        <p:tav tm="100000">
                                          <p:val>
                                            <p:strVal val="#ppt_x"/>
                                          </p:val>
                                        </p:tav>
                                      </p:tavLst>
                                    </p:anim>
                                    <p:anim calcmode="lin" valueType="num">
                                      <p:cBhvr additive="base">
                                        <p:cTn id="4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 presetClass="exit" presetSubtype="10" fill="hold" grpId="1" nodeType="clickEffect">
                                  <p:stCondLst>
                                    <p:cond delay="0"/>
                                  </p:stCondLst>
                                  <p:childTnLst>
                                    <p:animEffect transition="out" filter="blinds(horizontal)">
                                      <p:cBhvr>
                                        <p:cTn id="51" dur="500"/>
                                        <p:tgtEl>
                                          <p:spTgt spid="9"/>
                                        </p:tgtEl>
                                      </p:cBhvr>
                                    </p:animEffect>
                                    <p:set>
                                      <p:cBhvr>
                                        <p:cTn id="52" dur="1" fill="hold">
                                          <p:stCondLst>
                                            <p:cond delay="499"/>
                                          </p:stCondLst>
                                        </p:cTn>
                                        <p:tgtEl>
                                          <p:spTgt spid="9"/>
                                        </p:tgtEl>
                                        <p:attrNameLst>
                                          <p:attrName>style.visibility</p:attrName>
                                        </p:attrNameLst>
                                      </p:cBhvr>
                                      <p:to>
                                        <p:strVal val="hidden"/>
                                      </p:to>
                                    </p:set>
                                  </p:childTnLst>
                                </p:cTn>
                              </p:par>
                            </p:childTnLst>
                          </p:cTn>
                        </p:par>
                        <p:par>
                          <p:cTn id="53" fill="hold">
                            <p:stCondLst>
                              <p:cond delay="500"/>
                            </p:stCondLst>
                            <p:childTnLst>
                              <p:par>
                                <p:cTn id="54" presetID="2" presetClass="entr" presetSubtype="4"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500" fill="hold"/>
                                        <p:tgtEl>
                                          <p:spTgt spid="10"/>
                                        </p:tgtEl>
                                        <p:attrNameLst>
                                          <p:attrName>ppt_x</p:attrName>
                                        </p:attrNameLst>
                                      </p:cBhvr>
                                      <p:tavLst>
                                        <p:tav tm="0">
                                          <p:val>
                                            <p:strVal val="#ppt_x"/>
                                          </p:val>
                                        </p:tav>
                                        <p:tav tm="100000">
                                          <p:val>
                                            <p:strVal val="#ppt_x"/>
                                          </p:val>
                                        </p:tav>
                                      </p:tavLst>
                                    </p:anim>
                                    <p:anim calcmode="lin" valueType="num">
                                      <p:cBhvr additive="base">
                                        <p:cTn id="5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C. Aidala, Penn State, January 21, 2015</a:t>
            </a:r>
            <a:endParaRPr lang="en-US"/>
          </a:p>
        </p:txBody>
      </p:sp>
      <p:sp>
        <p:nvSpPr>
          <p:cNvPr id="1167362" name="Rectangle 2"/>
          <p:cNvSpPr>
            <a:spLocks noGrp="1" noChangeArrowheads="1"/>
          </p:cNvSpPr>
          <p:nvPr>
            <p:ph type="title"/>
          </p:nvPr>
        </p:nvSpPr>
        <p:spPr/>
        <p:txBody>
          <a:bodyPr/>
          <a:lstStyle/>
          <a:p>
            <a:r>
              <a:rPr lang="en-US" sz="4000" dirty="0"/>
              <a:t>Deep-Inelastic Scattering: </a:t>
            </a:r>
            <a:br>
              <a:rPr lang="en-US" sz="4000" dirty="0"/>
            </a:br>
            <a:r>
              <a:rPr lang="en-US" sz="4000" dirty="0"/>
              <a:t>A Tool of the Trade</a:t>
            </a:r>
          </a:p>
        </p:txBody>
      </p:sp>
      <p:sp>
        <p:nvSpPr>
          <p:cNvPr id="1167363" name="Rectangle 3"/>
          <p:cNvSpPr>
            <a:spLocks noGrp="1" noChangeArrowheads="1"/>
          </p:cNvSpPr>
          <p:nvPr>
            <p:ph type="body" idx="1"/>
          </p:nvPr>
        </p:nvSpPr>
        <p:spPr>
          <a:xfrm>
            <a:off x="228600" y="3733800"/>
            <a:ext cx="8686800" cy="2819400"/>
          </a:xfrm>
        </p:spPr>
        <p:txBody>
          <a:bodyPr/>
          <a:lstStyle/>
          <a:p>
            <a:r>
              <a:rPr lang="en-US" sz="2400" dirty="0"/>
              <a:t>Probe nucleon with an electron or </a:t>
            </a:r>
            <a:r>
              <a:rPr lang="en-US" sz="2400" dirty="0" err="1"/>
              <a:t>muon</a:t>
            </a:r>
            <a:r>
              <a:rPr lang="en-US" sz="2400" dirty="0"/>
              <a:t> beam</a:t>
            </a:r>
          </a:p>
          <a:p>
            <a:r>
              <a:rPr lang="en-US" sz="2400" dirty="0"/>
              <a:t>Interacts electromagnetically with (charged) quarks and </a:t>
            </a:r>
            <a:r>
              <a:rPr lang="en-US" sz="2400" dirty="0" err="1"/>
              <a:t>antiquarks</a:t>
            </a:r>
            <a:endParaRPr lang="en-US" sz="2400" dirty="0"/>
          </a:p>
          <a:p>
            <a:r>
              <a:rPr lang="en-US" sz="2400" dirty="0"/>
              <a:t>“Clean” process theoretically—quantum electrodynamics well understood and easy to </a:t>
            </a:r>
            <a:r>
              <a:rPr lang="en-US" sz="2400" dirty="0" smtClean="0"/>
              <a:t>calculate</a:t>
            </a:r>
          </a:p>
          <a:p>
            <a:r>
              <a:rPr lang="en-US" sz="2400" dirty="0" smtClean="0"/>
              <a:t>Technique that originally discovered the parton structure of the nucleon in the 1960s</a:t>
            </a:r>
            <a:endParaRPr lang="en-US" sz="2400" dirty="0"/>
          </a:p>
        </p:txBody>
      </p:sp>
      <p:pic>
        <p:nvPicPr>
          <p:cNvPr id="1167364" name="Picture 4"/>
          <p:cNvPicPr>
            <a:picLocks noChangeAspect="1" noChangeArrowheads="1"/>
          </p:cNvPicPr>
          <p:nvPr/>
        </p:nvPicPr>
        <p:blipFill>
          <a:blip r:embed="rId3" cstate="print"/>
          <a:srcRect/>
          <a:stretch>
            <a:fillRect/>
          </a:stretch>
        </p:blipFill>
        <p:spPr bwMode="auto">
          <a:xfrm>
            <a:off x="3048000" y="1371600"/>
            <a:ext cx="3148013" cy="2286000"/>
          </a:xfrm>
          <a:prstGeom prst="rect">
            <a:avLst/>
          </a:prstGeom>
          <a:noFill/>
          <a:ln w="9525">
            <a:noFill/>
            <a:miter lim="800000"/>
            <a:headEnd/>
            <a:tailEnd/>
          </a:ln>
          <a:effectLst/>
        </p:spPr>
      </p:pic>
      <p:sp>
        <p:nvSpPr>
          <p:cNvPr id="8" name="Slide Number Placeholder 7"/>
          <p:cNvSpPr>
            <a:spLocks noGrp="1"/>
          </p:cNvSpPr>
          <p:nvPr>
            <p:ph type="sldNum" sz="quarter" idx="12"/>
          </p:nvPr>
        </p:nvSpPr>
        <p:spPr/>
        <p:txBody>
          <a:bodyPr/>
          <a:lstStyle/>
          <a:p>
            <a:fld id="{9CCA4942-7CEE-491C-9F3A-ADE7BC2C4973}" type="slidenum">
              <a:rPr lang="en-US" smtClean="0"/>
              <a:pPr/>
              <a:t>50</a:t>
            </a:fld>
            <a:endParaRPr lang="en-US"/>
          </a:p>
        </p:txBody>
      </p:sp>
    </p:spTree>
    <p:extLst>
      <p:ext uri="{BB962C8B-B14F-4D97-AF65-F5344CB8AC3E}">
        <p14:creationId xmlns:p14="http://schemas.microsoft.com/office/powerpoint/2010/main" val="1856074908"/>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5"/>
          <p:cNvSpPr>
            <a:spLocks noGrp="1"/>
          </p:cNvSpPr>
          <p:nvPr>
            <p:ph type="ftr" sz="quarter" idx="11"/>
          </p:nvPr>
        </p:nvSpPr>
        <p:spPr/>
        <p:txBody>
          <a:bodyPr/>
          <a:lstStyle/>
          <a:p>
            <a:r>
              <a:rPr lang="en-US" smtClean="0"/>
              <a:t>C. Aidala, Penn State, January 21, 2015</a:t>
            </a:r>
            <a:endParaRPr lang="en-US"/>
          </a:p>
        </p:txBody>
      </p:sp>
      <p:sp>
        <p:nvSpPr>
          <p:cNvPr id="30" name="Slide Number Placeholder 6"/>
          <p:cNvSpPr>
            <a:spLocks noGrp="1"/>
          </p:cNvSpPr>
          <p:nvPr>
            <p:ph type="sldNum" sz="quarter" idx="12"/>
          </p:nvPr>
        </p:nvSpPr>
        <p:spPr/>
        <p:txBody>
          <a:bodyPr/>
          <a:lstStyle/>
          <a:p>
            <a:fld id="{6B666289-FFFA-4C90-B390-A17EF9BC1669}" type="slidenum">
              <a:rPr lang="en-US"/>
              <a:pPr/>
              <a:t>51</a:t>
            </a:fld>
            <a:endParaRPr lang="en-US"/>
          </a:p>
        </p:txBody>
      </p:sp>
      <p:sp>
        <p:nvSpPr>
          <p:cNvPr id="1239042" name="Rectangle 2"/>
          <p:cNvSpPr>
            <a:spLocks noGrp="1" noChangeArrowheads="1"/>
          </p:cNvSpPr>
          <p:nvPr>
            <p:ph type="title"/>
          </p:nvPr>
        </p:nvSpPr>
        <p:spPr>
          <a:xfrm>
            <a:off x="228600" y="228600"/>
            <a:ext cx="8686800" cy="609600"/>
          </a:xfrm>
        </p:spPr>
        <p:txBody>
          <a:bodyPr>
            <a:normAutofit fontScale="90000"/>
          </a:bodyPr>
          <a:lstStyle/>
          <a:p>
            <a:r>
              <a:rPr lang="en-US" sz="3600" dirty="0" smtClean="0"/>
              <a:t>Parton distribution functions inside a nucleon: </a:t>
            </a:r>
            <a:br>
              <a:rPr lang="en-US" sz="3600" dirty="0" smtClean="0"/>
            </a:br>
            <a:r>
              <a:rPr lang="en-US" sz="3600" dirty="0" smtClean="0"/>
              <a:t>The language we’ve developed (so far!)</a:t>
            </a:r>
            <a:endParaRPr lang="en-US" sz="3600" dirty="0"/>
          </a:p>
        </p:txBody>
      </p:sp>
      <p:grpSp>
        <p:nvGrpSpPr>
          <p:cNvPr id="2" name="Group 3"/>
          <p:cNvGrpSpPr>
            <a:grpSpLocks/>
          </p:cNvGrpSpPr>
          <p:nvPr/>
        </p:nvGrpSpPr>
        <p:grpSpPr bwMode="auto">
          <a:xfrm>
            <a:off x="228600" y="1828800"/>
            <a:ext cx="8686800" cy="4343400"/>
            <a:chOff x="144" y="1728"/>
            <a:chExt cx="5472" cy="1541"/>
          </a:xfrm>
        </p:grpSpPr>
        <p:pic>
          <p:nvPicPr>
            <p:cNvPr id="1239044" name="Picture 4" descr="proton_structure3"/>
            <p:cNvPicPr>
              <a:picLocks noChangeAspect="1" noChangeArrowheads="1"/>
            </p:cNvPicPr>
            <p:nvPr/>
          </p:nvPicPr>
          <p:blipFill>
            <a:blip r:embed="rId3" cstate="print"/>
            <a:srcRect/>
            <a:stretch>
              <a:fillRect/>
            </a:stretch>
          </p:blipFill>
          <p:spPr bwMode="auto">
            <a:xfrm>
              <a:off x="144" y="1728"/>
              <a:ext cx="2688" cy="1541"/>
            </a:xfrm>
            <a:prstGeom prst="rect">
              <a:avLst/>
            </a:prstGeom>
            <a:noFill/>
            <a:ln/>
            <a:effectLst/>
          </p:spPr>
        </p:pic>
        <p:pic>
          <p:nvPicPr>
            <p:cNvPr id="1239045" name="Picture 5" descr="proton_structure4"/>
            <p:cNvPicPr>
              <a:picLocks noChangeAspect="1" noChangeArrowheads="1"/>
            </p:cNvPicPr>
            <p:nvPr/>
          </p:nvPicPr>
          <p:blipFill>
            <a:blip r:embed="rId4" cstate="print"/>
            <a:srcRect/>
            <a:stretch>
              <a:fillRect/>
            </a:stretch>
          </p:blipFill>
          <p:spPr bwMode="auto">
            <a:xfrm>
              <a:off x="2928" y="1728"/>
              <a:ext cx="2688" cy="1536"/>
            </a:xfrm>
            <a:prstGeom prst="rect">
              <a:avLst/>
            </a:prstGeom>
            <a:noFill/>
            <a:ln/>
            <a:effectLst/>
          </p:spPr>
        </p:pic>
      </p:grpSp>
      <p:sp>
        <p:nvSpPr>
          <p:cNvPr id="1239046" name="Text Box 6"/>
          <p:cNvSpPr txBox="1">
            <a:spLocks noChangeArrowheads="1"/>
          </p:cNvSpPr>
          <p:nvPr/>
        </p:nvSpPr>
        <p:spPr bwMode="auto">
          <a:xfrm>
            <a:off x="1360488" y="6140450"/>
            <a:ext cx="4987925" cy="381000"/>
          </a:xfrm>
          <a:prstGeom prst="rect">
            <a:avLst/>
          </a:prstGeom>
          <a:noFill/>
          <a:ln w="9525">
            <a:noFill/>
            <a:miter lim="800000"/>
            <a:headEnd/>
            <a:tailEnd/>
          </a:ln>
          <a:effectLst/>
        </p:spPr>
        <p:txBody>
          <a:bodyPr wrap="none">
            <a:spAutoFit/>
          </a:bodyPr>
          <a:lstStyle/>
          <a:p>
            <a:r>
              <a:rPr lang="en-US" sz="1900" dirty="0" err="1">
                <a:solidFill>
                  <a:schemeClr val="accent5">
                    <a:lumMod val="40000"/>
                    <a:lumOff val="60000"/>
                  </a:schemeClr>
                </a:solidFill>
              </a:rPr>
              <a:t>Halzen</a:t>
            </a:r>
            <a:r>
              <a:rPr lang="en-US" sz="1900" dirty="0">
                <a:solidFill>
                  <a:schemeClr val="accent5">
                    <a:lumMod val="40000"/>
                    <a:lumOff val="60000"/>
                  </a:schemeClr>
                </a:solidFill>
              </a:rPr>
              <a:t> and Martin, “Quarks and Leptons”, p. 201</a:t>
            </a:r>
          </a:p>
        </p:txBody>
      </p:sp>
      <p:sp>
        <p:nvSpPr>
          <p:cNvPr id="1239047" name="Text Box 7"/>
          <p:cNvSpPr txBox="1">
            <a:spLocks noChangeArrowheads="1"/>
          </p:cNvSpPr>
          <p:nvPr/>
        </p:nvSpPr>
        <p:spPr bwMode="auto">
          <a:xfrm>
            <a:off x="3276600" y="3551238"/>
            <a:ext cx="914400" cy="396875"/>
          </a:xfrm>
          <a:prstGeom prst="rect">
            <a:avLst/>
          </a:prstGeom>
          <a:solidFill>
            <a:schemeClr val="bg1"/>
          </a:solidFill>
          <a:ln w="9525">
            <a:noFill/>
            <a:miter lim="800000"/>
            <a:headEnd/>
            <a:tailEnd/>
          </a:ln>
          <a:effectLst/>
        </p:spPr>
        <p:txBody>
          <a:bodyPr>
            <a:spAutoFit/>
          </a:bodyPr>
          <a:lstStyle/>
          <a:p>
            <a:r>
              <a:rPr lang="en-US" sz="2000">
                <a:solidFill>
                  <a:schemeClr val="tx1"/>
                </a:solidFill>
              </a:rPr>
              <a:t>x</a:t>
            </a:r>
            <a:r>
              <a:rPr lang="en-US" sz="2000" baseline="-14000">
                <a:solidFill>
                  <a:schemeClr val="tx1"/>
                </a:solidFill>
              </a:rPr>
              <a:t>Bjorken</a:t>
            </a:r>
          </a:p>
        </p:txBody>
      </p:sp>
      <p:sp>
        <p:nvSpPr>
          <p:cNvPr id="1239048" name="Text Box 8"/>
          <p:cNvSpPr txBox="1">
            <a:spLocks noChangeArrowheads="1"/>
          </p:cNvSpPr>
          <p:nvPr/>
        </p:nvSpPr>
        <p:spPr bwMode="auto">
          <a:xfrm>
            <a:off x="3352800" y="5776913"/>
            <a:ext cx="914400" cy="396875"/>
          </a:xfrm>
          <a:prstGeom prst="rect">
            <a:avLst/>
          </a:prstGeom>
          <a:solidFill>
            <a:schemeClr val="bg1"/>
          </a:solidFill>
          <a:ln w="9525">
            <a:noFill/>
            <a:miter lim="800000"/>
            <a:headEnd/>
            <a:tailEnd/>
          </a:ln>
          <a:effectLst/>
        </p:spPr>
        <p:txBody>
          <a:bodyPr>
            <a:spAutoFit/>
          </a:bodyPr>
          <a:lstStyle/>
          <a:p>
            <a:r>
              <a:rPr lang="en-US" sz="2000">
                <a:solidFill>
                  <a:schemeClr val="tx1"/>
                </a:solidFill>
              </a:rPr>
              <a:t>x</a:t>
            </a:r>
            <a:r>
              <a:rPr lang="en-US" sz="2000" baseline="-14000">
                <a:solidFill>
                  <a:schemeClr val="tx1"/>
                </a:solidFill>
              </a:rPr>
              <a:t>Bjorken</a:t>
            </a:r>
          </a:p>
        </p:txBody>
      </p:sp>
      <p:sp>
        <p:nvSpPr>
          <p:cNvPr id="1239049" name="Text Box 9"/>
          <p:cNvSpPr txBox="1">
            <a:spLocks noChangeArrowheads="1"/>
          </p:cNvSpPr>
          <p:nvPr/>
        </p:nvSpPr>
        <p:spPr bwMode="auto">
          <a:xfrm>
            <a:off x="4038600" y="3505200"/>
            <a:ext cx="304800" cy="366713"/>
          </a:xfrm>
          <a:prstGeom prst="rect">
            <a:avLst/>
          </a:prstGeom>
          <a:solidFill>
            <a:schemeClr val="bg1"/>
          </a:solidFill>
          <a:ln w="9525">
            <a:noFill/>
            <a:miter lim="800000"/>
            <a:headEnd/>
            <a:tailEnd/>
          </a:ln>
          <a:effectLst/>
        </p:spPr>
        <p:txBody>
          <a:bodyPr>
            <a:spAutoFit/>
          </a:bodyPr>
          <a:lstStyle/>
          <a:p>
            <a:r>
              <a:rPr lang="en-US" sz="1800">
                <a:solidFill>
                  <a:schemeClr val="tx1"/>
                </a:solidFill>
              </a:rPr>
              <a:t>1</a:t>
            </a:r>
            <a:endParaRPr lang="en-US" sz="1800" baseline="-14000">
              <a:solidFill>
                <a:schemeClr val="tx1"/>
              </a:solidFill>
            </a:endParaRPr>
          </a:p>
        </p:txBody>
      </p:sp>
      <p:sp>
        <p:nvSpPr>
          <p:cNvPr id="1239050" name="Text Box 10"/>
          <p:cNvSpPr txBox="1">
            <a:spLocks noChangeArrowheads="1"/>
          </p:cNvSpPr>
          <p:nvPr/>
        </p:nvSpPr>
        <p:spPr bwMode="auto">
          <a:xfrm>
            <a:off x="7696200" y="5562600"/>
            <a:ext cx="914400" cy="396875"/>
          </a:xfrm>
          <a:prstGeom prst="rect">
            <a:avLst/>
          </a:prstGeom>
          <a:solidFill>
            <a:schemeClr val="bg1"/>
          </a:solidFill>
          <a:ln w="9525">
            <a:noFill/>
            <a:miter lim="800000"/>
            <a:headEnd/>
            <a:tailEnd/>
          </a:ln>
          <a:effectLst/>
        </p:spPr>
        <p:txBody>
          <a:bodyPr>
            <a:spAutoFit/>
          </a:bodyPr>
          <a:lstStyle/>
          <a:p>
            <a:r>
              <a:rPr lang="en-US" sz="2000">
                <a:solidFill>
                  <a:schemeClr val="tx1"/>
                </a:solidFill>
              </a:rPr>
              <a:t>x</a:t>
            </a:r>
            <a:r>
              <a:rPr lang="en-US" sz="2000" baseline="-14000">
                <a:solidFill>
                  <a:schemeClr val="tx1"/>
                </a:solidFill>
              </a:rPr>
              <a:t>Bjorken</a:t>
            </a:r>
          </a:p>
        </p:txBody>
      </p:sp>
      <p:sp>
        <p:nvSpPr>
          <p:cNvPr id="1239051" name="Text Box 11"/>
          <p:cNvSpPr txBox="1">
            <a:spLocks noChangeArrowheads="1"/>
          </p:cNvSpPr>
          <p:nvPr/>
        </p:nvSpPr>
        <p:spPr bwMode="auto">
          <a:xfrm>
            <a:off x="4191000" y="5715000"/>
            <a:ext cx="304800" cy="366713"/>
          </a:xfrm>
          <a:prstGeom prst="rect">
            <a:avLst/>
          </a:prstGeom>
          <a:solidFill>
            <a:schemeClr val="bg1"/>
          </a:solidFill>
          <a:ln w="9525">
            <a:noFill/>
            <a:miter lim="800000"/>
            <a:headEnd/>
            <a:tailEnd/>
          </a:ln>
          <a:effectLst/>
        </p:spPr>
        <p:txBody>
          <a:bodyPr>
            <a:spAutoFit/>
          </a:bodyPr>
          <a:lstStyle/>
          <a:p>
            <a:r>
              <a:rPr lang="en-US" sz="1800">
                <a:solidFill>
                  <a:schemeClr val="tx1"/>
                </a:solidFill>
              </a:rPr>
              <a:t>1</a:t>
            </a:r>
            <a:endParaRPr lang="en-US" sz="1800" baseline="-14000">
              <a:solidFill>
                <a:schemeClr val="tx1"/>
              </a:solidFill>
            </a:endParaRPr>
          </a:p>
        </p:txBody>
      </p:sp>
      <p:sp>
        <p:nvSpPr>
          <p:cNvPr id="1239052" name="Text Box 12"/>
          <p:cNvSpPr txBox="1">
            <a:spLocks noChangeArrowheads="1"/>
          </p:cNvSpPr>
          <p:nvPr/>
        </p:nvSpPr>
        <p:spPr bwMode="auto">
          <a:xfrm>
            <a:off x="8534400" y="5410200"/>
            <a:ext cx="304800" cy="366713"/>
          </a:xfrm>
          <a:prstGeom prst="rect">
            <a:avLst/>
          </a:prstGeom>
          <a:solidFill>
            <a:schemeClr val="bg1"/>
          </a:solidFill>
          <a:ln w="9525">
            <a:noFill/>
            <a:miter lim="800000"/>
            <a:headEnd/>
            <a:tailEnd/>
          </a:ln>
          <a:effectLst/>
        </p:spPr>
        <p:txBody>
          <a:bodyPr>
            <a:spAutoFit/>
          </a:bodyPr>
          <a:lstStyle/>
          <a:p>
            <a:r>
              <a:rPr lang="en-US" sz="1800">
                <a:solidFill>
                  <a:schemeClr val="tx1"/>
                </a:solidFill>
              </a:rPr>
              <a:t>1</a:t>
            </a:r>
            <a:endParaRPr lang="en-US" sz="1800" baseline="-14000">
              <a:solidFill>
                <a:schemeClr val="tx1"/>
              </a:solidFill>
            </a:endParaRPr>
          </a:p>
        </p:txBody>
      </p:sp>
      <p:sp>
        <p:nvSpPr>
          <p:cNvPr id="1239053" name="Text Box 13"/>
          <p:cNvSpPr txBox="1">
            <a:spLocks noChangeArrowheads="1"/>
          </p:cNvSpPr>
          <p:nvPr/>
        </p:nvSpPr>
        <p:spPr bwMode="auto">
          <a:xfrm>
            <a:off x="2971800" y="5715000"/>
            <a:ext cx="457200" cy="304800"/>
          </a:xfrm>
          <a:prstGeom prst="rect">
            <a:avLst/>
          </a:prstGeom>
          <a:solidFill>
            <a:schemeClr val="bg1"/>
          </a:solidFill>
          <a:ln w="9525">
            <a:noFill/>
            <a:miter lim="800000"/>
            <a:headEnd/>
            <a:tailEnd/>
          </a:ln>
          <a:effectLst/>
        </p:spPr>
        <p:txBody>
          <a:bodyPr>
            <a:spAutoFit/>
          </a:bodyPr>
          <a:lstStyle/>
          <a:p>
            <a:r>
              <a:rPr lang="en-US" sz="1400">
                <a:solidFill>
                  <a:schemeClr val="tx1"/>
                </a:solidFill>
              </a:rPr>
              <a:t>1/3</a:t>
            </a:r>
            <a:endParaRPr lang="en-US" sz="1400" baseline="-14000">
              <a:solidFill>
                <a:schemeClr val="tx1"/>
              </a:solidFill>
            </a:endParaRPr>
          </a:p>
        </p:txBody>
      </p:sp>
      <p:sp>
        <p:nvSpPr>
          <p:cNvPr id="1239054" name="Text Box 14"/>
          <p:cNvSpPr txBox="1">
            <a:spLocks noChangeArrowheads="1"/>
          </p:cNvSpPr>
          <p:nvPr/>
        </p:nvSpPr>
        <p:spPr bwMode="auto">
          <a:xfrm>
            <a:off x="7467600" y="5410200"/>
            <a:ext cx="457200" cy="304800"/>
          </a:xfrm>
          <a:prstGeom prst="rect">
            <a:avLst/>
          </a:prstGeom>
          <a:solidFill>
            <a:schemeClr val="bg1"/>
          </a:solidFill>
          <a:ln w="9525">
            <a:noFill/>
            <a:miter lim="800000"/>
            <a:headEnd/>
            <a:tailEnd/>
          </a:ln>
          <a:effectLst/>
        </p:spPr>
        <p:txBody>
          <a:bodyPr>
            <a:spAutoFit/>
          </a:bodyPr>
          <a:lstStyle/>
          <a:p>
            <a:r>
              <a:rPr lang="en-US" sz="1400">
                <a:solidFill>
                  <a:schemeClr val="tx1"/>
                </a:solidFill>
              </a:rPr>
              <a:t>1/3</a:t>
            </a:r>
            <a:endParaRPr lang="en-US" sz="1400" baseline="-14000">
              <a:solidFill>
                <a:schemeClr val="tx1"/>
              </a:solidFill>
            </a:endParaRPr>
          </a:p>
        </p:txBody>
      </p:sp>
      <p:sp>
        <p:nvSpPr>
          <p:cNvPr id="1239055" name="Text Box 15"/>
          <p:cNvSpPr txBox="1">
            <a:spLocks noChangeArrowheads="1"/>
          </p:cNvSpPr>
          <p:nvPr/>
        </p:nvSpPr>
        <p:spPr bwMode="auto">
          <a:xfrm>
            <a:off x="7800975" y="3581400"/>
            <a:ext cx="914400" cy="396875"/>
          </a:xfrm>
          <a:prstGeom prst="rect">
            <a:avLst/>
          </a:prstGeom>
          <a:solidFill>
            <a:schemeClr val="bg1"/>
          </a:solidFill>
          <a:ln w="9525">
            <a:noFill/>
            <a:miter lim="800000"/>
            <a:headEnd/>
            <a:tailEnd/>
          </a:ln>
          <a:effectLst/>
        </p:spPr>
        <p:txBody>
          <a:bodyPr>
            <a:spAutoFit/>
          </a:bodyPr>
          <a:lstStyle/>
          <a:p>
            <a:r>
              <a:rPr lang="en-US" sz="2000" dirty="0" err="1">
                <a:solidFill>
                  <a:schemeClr val="tx1"/>
                </a:solidFill>
              </a:rPr>
              <a:t>x</a:t>
            </a:r>
            <a:r>
              <a:rPr lang="en-US" sz="2000" baseline="-14000" dirty="0" err="1">
                <a:solidFill>
                  <a:schemeClr val="tx1"/>
                </a:solidFill>
              </a:rPr>
              <a:t>Bjorken</a:t>
            </a:r>
            <a:endParaRPr lang="en-US" sz="2000" baseline="-14000" dirty="0">
              <a:solidFill>
                <a:schemeClr val="tx1"/>
              </a:solidFill>
            </a:endParaRPr>
          </a:p>
        </p:txBody>
      </p:sp>
      <p:sp>
        <p:nvSpPr>
          <p:cNvPr id="1239056" name="Text Box 16"/>
          <p:cNvSpPr txBox="1">
            <a:spLocks noChangeArrowheads="1"/>
          </p:cNvSpPr>
          <p:nvPr/>
        </p:nvSpPr>
        <p:spPr bwMode="auto">
          <a:xfrm>
            <a:off x="7543800" y="3429000"/>
            <a:ext cx="457200" cy="304800"/>
          </a:xfrm>
          <a:prstGeom prst="rect">
            <a:avLst/>
          </a:prstGeom>
          <a:solidFill>
            <a:schemeClr val="bg1"/>
          </a:solidFill>
          <a:ln w="9525">
            <a:noFill/>
            <a:miter lim="800000"/>
            <a:headEnd/>
            <a:tailEnd/>
          </a:ln>
          <a:effectLst/>
        </p:spPr>
        <p:txBody>
          <a:bodyPr>
            <a:spAutoFit/>
          </a:bodyPr>
          <a:lstStyle/>
          <a:p>
            <a:r>
              <a:rPr lang="en-US" sz="1400">
                <a:solidFill>
                  <a:schemeClr val="tx1"/>
                </a:solidFill>
              </a:rPr>
              <a:t>1/3</a:t>
            </a:r>
            <a:endParaRPr lang="en-US" sz="1400" baseline="-14000">
              <a:solidFill>
                <a:schemeClr val="tx1"/>
              </a:solidFill>
            </a:endParaRPr>
          </a:p>
        </p:txBody>
      </p:sp>
      <p:sp>
        <p:nvSpPr>
          <p:cNvPr id="1239057" name="Text Box 17"/>
          <p:cNvSpPr txBox="1">
            <a:spLocks noChangeArrowheads="1"/>
          </p:cNvSpPr>
          <p:nvPr/>
        </p:nvSpPr>
        <p:spPr bwMode="auto">
          <a:xfrm>
            <a:off x="8534400" y="3429000"/>
            <a:ext cx="304800" cy="366713"/>
          </a:xfrm>
          <a:prstGeom prst="rect">
            <a:avLst/>
          </a:prstGeom>
          <a:solidFill>
            <a:schemeClr val="bg1"/>
          </a:solidFill>
          <a:ln w="9525">
            <a:noFill/>
            <a:miter lim="800000"/>
            <a:headEnd/>
            <a:tailEnd/>
          </a:ln>
          <a:effectLst/>
        </p:spPr>
        <p:txBody>
          <a:bodyPr>
            <a:spAutoFit/>
          </a:bodyPr>
          <a:lstStyle/>
          <a:p>
            <a:r>
              <a:rPr lang="en-US" sz="1800">
                <a:solidFill>
                  <a:schemeClr val="tx1"/>
                </a:solidFill>
              </a:rPr>
              <a:t>1</a:t>
            </a:r>
            <a:endParaRPr lang="en-US" sz="1800" baseline="-14000">
              <a:solidFill>
                <a:schemeClr val="tx1"/>
              </a:solidFill>
            </a:endParaRPr>
          </a:p>
        </p:txBody>
      </p:sp>
      <p:sp>
        <p:nvSpPr>
          <p:cNvPr id="1239058" name="Text Box 18"/>
          <p:cNvSpPr txBox="1">
            <a:spLocks noChangeArrowheads="1"/>
          </p:cNvSpPr>
          <p:nvPr/>
        </p:nvSpPr>
        <p:spPr bwMode="auto">
          <a:xfrm>
            <a:off x="7972425" y="4329113"/>
            <a:ext cx="850900" cy="336550"/>
          </a:xfrm>
          <a:prstGeom prst="rect">
            <a:avLst/>
          </a:prstGeom>
          <a:solidFill>
            <a:schemeClr val="bg1"/>
          </a:solidFill>
          <a:ln w="9525">
            <a:noFill/>
            <a:miter lim="800000"/>
            <a:headEnd/>
            <a:tailEnd/>
          </a:ln>
          <a:effectLst/>
        </p:spPr>
        <p:txBody>
          <a:bodyPr wrap="none">
            <a:spAutoFit/>
          </a:bodyPr>
          <a:lstStyle/>
          <a:p>
            <a:r>
              <a:rPr lang="en-US" sz="1600">
                <a:solidFill>
                  <a:schemeClr val="tx1"/>
                </a:solidFill>
              </a:rPr>
              <a:t>Valence</a:t>
            </a:r>
          </a:p>
        </p:txBody>
      </p:sp>
      <p:sp>
        <p:nvSpPr>
          <p:cNvPr id="1239059" name="Text Box 19"/>
          <p:cNvSpPr txBox="1">
            <a:spLocks noChangeArrowheads="1"/>
          </p:cNvSpPr>
          <p:nvPr/>
        </p:nvSpPr>
        <p:spPr bwMode="auto">
          <a:xfrm>
            <a:off x="7289800" y="3854450"/>
            <a:ext cx="477838" cy="336550"/>
          </a:xfrm>
          <a:prstGeom prst="rect">
            <a:avLst/>
          </a:prstGeom>
          <a:solidFill>
            <a:schemeClr val="bg1"/>
          </a:solidFill>
          <a:ln w="9525">
            <a:noFill/>
            <a:miter lim="800000"/>
            <a:headEnd/>
            <a:tailEnd/>
          </a:ln>
          <a:effectLst/>
        </p:spPr>
        <p:txBody>
          <a:bodyPr wrap="none">
            <a:spAutoFit/>
          </a:bodyPr>
          <a:lstStyle/>
          <a:p>
            <a:r>
              <a:rPr lang="en-US" sz="1600">
                <a:solidFill>
                  <a:schemeClr val="tx1"/>
                </a:solidFill>
              </a:rPr>
              <a:t>Sea</a:t>
            </a:r>
          </a:p>
        </p:txBody>
      </p:sp>
      <p:sp>
        <p:nvSpPr>
          <p:cNvPr id="1239060" name="Rectangle 20"/>
          <p:cNvSpPr>
            <a:spLocks noChangeArrowheads="1"/>
          </p:cNvSpPr>
          <p:nvPr/>
        </p:nvSpPr>
        <p:spPr bwMode="auto">
          <a:xfrm>
            <a:off x="7696200" y="3962400"/>
            <a:ext cx="381000" cy="152400"/>
          </a:xfrm>
          <a:prstGeom prst="rect">
            <a:avLst/>
          </a:prstGeom>
          <a:solidFill>
            <a:schemeClr val="bg1"/>
          </a:solidFill>
          <a:ln w="9525">
            <a:noFill/>
            <a:miter lim="800000"/>
            <a:headEnd/>
            <a:tailEnd/>
          </a:ln>
          <a:effectLst/>
        </p:spPr>
        <p:txBody>
          <a:bodyPr wrap="none" anchor="ctr"/>
          <a:lstStyle/>
          <a:p>
            <a:endParaRPr lang="en-US"/>
          </a:p>
        </p:txBody>
      </p:sp>
      <p:sp>
        <p:nvSpPr>
          <p:cNvPr id="1239061" name="Text Box 21"/>
          <p:cNvSpPr txBox="1">
            <a:spLocks noChangeArrowheads="1"/>
          </p:cNvSpPr>
          <p:nvPr/>
        </p:nvSpPr>
        <p:spPr bwMode="auto">
          <a:xfrm>
            <a:off x="276225" y="2400300"/>
            <a:ext cx="1619250" cy="366713"/>
          </a:xfrm>
          <a:prstGeom prst="rect">
            <a:avLst/>
          </a:prstGeom>
          <a:solidFill>
            <a:schemeClr val="bg1"/>
          </a:solidFill>
          <a:ln w="9525">
            <a:noFill/>
            <a:miter lim="800000"/>
            <a:headEnd/>
            <a:tailEnd/>
          </a:ln>
          <a:effectLst/>
        </p:spPr>
        <p:txBody>
          <a:bodyPr wrap="none">
            <a:spAutoFit/>
          </a:bodyPr>
          <a:lstStyle/>
          <a:p>
            <a:r>
              <a:rPr lang="en-US" sz="1800">
                <a:solidFill>
                  <a:schemeClr val="tx1"/>
                </a:solidFill>
              </a:rPr>
              <a:t>A point particle</a:t>
            </a:r>
          </a:p>
        </p:txBody>
      </p:sp>
      <p:sp>
        <p:nvSpPr>
          <p:cNvPr id="1239062" name="Text Box 22"/>
          <p:cNvSpPr txBox="1">
            <a:spLocks noChangeArrowheads="1"/>
          </p:cNvSpPr>
          <p:nvPr/>
        </p:nvSpPr>
        <p:spPr bwMode="auto">
          <a:xfrm>
            <a:off x="260350" y="4176713"/>
            <a:ext cx="1720850" cy="366712"/>
          </a:xfrm>
          <a:prstGeom prst="rect">
            <a:avLst/>
          </a:prstGeom>
          <a:solidFill>
            <a:schemeClr val="bg1"/>
          </a:solidFill>
          <a:ln w="9525">
            <a:noFill/>
            <a:miter lim="800000"/>
            <a:headEnd/>
            <a:tailEnd/>
          </a:ln>
          <a:effectLst/>
        </p:spPr>
        <p:txBody>
          <a:bodyPr wrap="none">
            <a:spAutoFit/>
          </a:bodyPr>
          <a:lstStyle/>
          <a:p>
            <a:r>
              <a:rPr lang="en-US" sz="1800">
                <a:solidFill>
                  <a:schemeClr val="tx1"/>
                </a:solidFill>
              </a:rPr>
              <a:t>3 valence quarks</a:t>
            </a:r>
          </a:p>
        </p:txBody>
      </p:sp>
      <p:sp>
        <p:nvSpPr>
          <p:cNvPr id="1239063" name="Text Box 23"/>
          <p:cNvSpPr txBox="1">
            <a:spLocks noChangeArrowheads="1"/>
          </p:cNvSpPr>
          <p:nvPr/>
        </p:nvSpPr>
        <p:spPr bwMode="auto">
          <a:xfrm>
            <a:off x="4660900" y="2009775"/>
            <a:ext cx="2349500" cy="366713"/>
          </a:xfrm>
          <a:prstGeom prst="rect">
            <a:avLst/>
          </a:prstGeom>
          <a:solidFill>
            <a:schemeClr val="bg1"/>
          </a:solidFill>
          <a:ln w="9525">
            <a:noFill/>
            <a:miter lim="800000"/>
            <a:headEnd/>
            <a:tailEnd/>
          </a:ln>
          <a:effectLst/>
        </p:spPr>
        <p:txBody>
          <a:bodyPr wrap="none">
            <a:spAutoFit/>
          </a:bodyPr>
          <a:lstStyle/>
          <a:p>
            <a:r>
              <a:rPr lang="en-US" sz="1800">
                <a:solidFill>
                  <a:schemeClr val="tx1"/>
                </a:solidFill>
              </a:rPr>
              <a:t>3 bound valence quarks</a:t>
            </a:r>
          </a:p>
        </p:txBody>
      </p:sp>
      <p:sp>
        <p:nvSpPr>
          <p:cNvPr id="1239065" name="Text Box 25"/>
          <p:cNvSpPr txBox="1">
            <a:spLocks noChangeArrowheads="1"/>
          </p:cNvSpPr>
          <p:nvPr/>
        </p:nvSpPr>
        <p:spPr bwMode="auto">
          <a:xfrm>
            <a:off x="6205538" y="5535613"/>
            <a:ext cx="731837" cy="304800"/>
          </a:xfrm>
          <a:prstGeom prst="rect">
            <a:avLst/>
          </a:prstGeom>
          <a:solidFill>
            <a:schemeClr val="bg1"/>
          </a:solidFill>
          <a:ln w="9525">
            <a:noFill/>
            <a:miter lim="800000"/>
            <a:headEnd/>
            <a:tailEnd/>
          </a:ln>
          <a:effectLst/>
        </p:spPr>
        <p:txBody>
          <a:bodyPr wrap="none">
            <a:spAutoFit/>
          </a:bodyPr>
          <a:lstStyle/>
          <a:p>
            <a:r>
              <a:rPr lang="en-US" sz="1400">
                <a:solidFill>
                  <a:schemeClr val="tx1"/>
                </a:solidFill>
              </a:rPr>
              <a:t>Small x</a:t>
            </a:r>
          </a:p>
        </p:txBody>
      </p:sp>
      <p:sp>
        <p:nvSpPr>
          <p:cNvPr id="1239066" name="Text Box 26"/>
          <p:cNvSpPr txBox="1">
            <a:spLocks noChangeArrowheads="1"/>
          </p:cNvSpPr>
          <p:nvPr/>
        </p:nvSpPr>
        <p:spPr bwMode="auto">
          <a:xfrm>
            <a:off x="787400" y="1066800"/>
            <a:ext cx="7219220" cy="769441"/>
          </a:xfrm>
          <a:prstGeom prst="rect">
            <a:avLst/>
          </a:prstGeom>
          <a:noFill/>
          <a:ln w="9525">
            <a:noFill/>
            <a:miter lim="800000"/>
            <a:headEnd/>
            <a:tailEnd/>
          </a:ln>
          <a:effectLst/>
        </p:spPr>
        <p:txBody>
          <a:bodyPr wrap="none">
            <a:spAutoFit/>
          </a:bodyPr>
          <a:lstStyle/>
          <a:p>
            <a:r>
              <a:rPr lang="en-US" sz="2200" dirty="0">
                <a:solidFill>
                  <a:srgbClr val="FFFFCC"/>
                </a:solidFill>
              </a:rPr>
              <a:t>What momentum fraction would the scattering particle carry </a:t>
            </a:r>
          </a:p>
          <a:p>
            <a:r>
              <a:rPr lang="en-US" sz="2200" dirty="0">
                <a:solidFill>
                  <a:srgbClr val="FFFFCC"/>
                </a:solidFill>
              </a:rPr>
              <a:t>if the proton were made of …</a:t>
            </a:r>
          </a:p>
        </p:txBody>
      </p:sp>
      <p:sp>
        <p:nvSpPr>
          <p:cNvPr id="1239068" name="Rectangle 28"/>
          <p:cNvSpPr>
            <a:spLocks noChangeArrowheads="1"/>
          </p:cNvSpPr>
          <p:nvPr/>
        </p:nvSpPr>
        <p:spPr bwMode="auto">
          <a:xfrm>
            <a:off x="7216775" y="4267200"/>
            <a:ext cx="457200" cy="1096963"/>
          </a:xfrm>
          <a:prstGeom prst="rect">
            <a:avLst/>
          </a:prstGeom>
          <a:solidFill>
            <a:schemeClr val="bg1"/>
          </a:solidFill>
          <a:ln w="9525">
            <a:noFill/>
            <a:miter lim="800000"/>
            <a:headEnd/>
            <a:tailEnd/>
          </a:ln>
          <a:effectLst/>
        </p:spPr>
        <p:txBody>
          <a:bodyPr wrap="none" anchor="ctr"/>
          <a:lstStyle/>
          <a:p>
            <a:endParaRPr lang="en-US"/>
          </a:p>
        </p:txBody>
      </p:sp>
      <p:sp>
        <p:nvSpPr>
          <p:cNvPr id="31" name="Rectangle 30"/>
          <p:cNvSpPr/>
          <p:nvPr/>
        </p:nvSpPr>
        <p:spPr>
          <a:xfrm>
            <a:off x="4876800" y="3795932"/>
            <a:ext cx="990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9064" name="Text Box 24"/>
          <p:cNvSpPr txBox="1">
            <a:spLocks noChangeArrowheads="1"/>
          </p:cNvSpPr>
          <p:nvPr/>
        </p:nvSpPr>
        <p:spPr bwMode="auto">
          <a:xfrm>
            <a:off x="4572000" y="3575447"/>
            <a:ext cx="2970237" cy="615553"/>
          </a:xfrm>
          <a:prstGeom prst="rect">
            <a:avLst/>
          </a:prstGeom>
          <a:noFill/>
          <a:ln w="9525">
            <a:noFill/>
            <a:miter lim="800000"/>
            <a:headEnd/>
            <a:tailEnd/>
          </a:ln>
          <a:effectLst/>
        </p:spPr>
        <p:txBody>
          <a:bodyPr wrap="none">
            <a:spAutoFit/>
          </a:bodyPr>
          <a:lstStyle/>
          <a:p>
            <a:r>
              <a:rPr lang="en-US" sz="1700" dirty="0">
                <a:solidFill>
                  <a:schemeClr val="tx1"/>
                </a:solidFill>
              </a:rPr>
              <a:t>3 bound valence quarks </a:t>
            </a:r>
            <a:r>
              <a:rPr lang="en-US" sz="1700" dirty="0" smtClean="0">
                <a:solidFill>
                  <a:schemeClr val="tx1"/>
                </a:solidFill>
              </a:rPr>
              <a:t>+ some</a:t>
            </a:r>
            <a:endParaRPr lang="en-US" sz="1700" dirty="0">
              <a:solidFill>
                <a:schemeClr val="tx1"/>
              </a:solidFill>
            </a:endParaRPr>
          </a:p>
          <a:p>
            <a:r>
              <a:rPr lang="en-US" sz="1700" dirty="0" smtClean="0">
                <a:solidFill>
                  <a:schemeClr val="tx1"/>
                </a:solidFill>
              </a:rPr>
              <a:t>low-momentum </a:t>
            </a:r>
            <a:r>
              <a:rPr lang="en-US" sz="1700" dirty="0">
                <a:solidFill>
                  <a:schemeClr val="tx1"/>
                </a:solidFill>
              </a:rPr>
              <a:t>sea quarks</a:t>
            </a:r>
          </a:p>
        </p:txBody>
      </p:sp>
    </p:spTree>
    <p:extLst>
      <p:ext uri="{BB962C8B-B14F-4D97-AF65-F5344CB8AC3E}">
        <p14:creationId xmlns:p14="http://schemas.microsoft.com/office/powerpoint/2010/main" val="913731742"/>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3"/>
          <p:cNvPicPr>
            <a:picLocks noChangeAspect="1" noChangeArrowheads="1"/>
          </p:cNvPicPr>
          <p:nvPr/>
        </p:nvPicPr>
        <p:blipFill>
          <a:blip r:embed="rId4" cstate="print"/>
          <a:srcRect/>
          <a:stretch>
            <a:fillRect/>
          </a:stretch>
        </p:blipFill>
        <p:spPr bwMode="auto">
          <a:xfrm>
            <a:off x="4648200" y="1752600"/>
            <a:ext cx="4419600" cy="4038600"/>
          </a:xfrm>
          <a:prstGeom prst="rect">
            <a:avLst/>
          </a:prstGeom>
          <a:noFill/>
          <a:ln w="12700">
            <a:noFill/>
            <a:miter lim="800000"/>
            <a:headEnd/>
            <a:tailEnd/>
          </a:ln>
        </p:spPr>
      </p:pic>
      <p:sp>
        <p:nvSpPr>
          <p:cNvPr id="11" name="Footer Placeholder 5"/>
          <p:cNvSpPr>
            <a:spLocks noGrp="1"/>
          </p:cNvSpPr>
          <p:nvPr>
            <p:ph type="ftr" sz="quarter" idx="11"/>
          </p:nvPr>
        </p:nvSpPr>
        <p:spPr/>
        <p:txBody>
          <a:bodyPr/>
          <a:lstStyle/>
          <a:p>
            <a:r>
              <a:rPr lang="en-US" smtClean="0"/>
              <a:t>C. Aidala, Penn State, January 21, 2015</a:t>
            </a:r>
            <a:endParaRPr lang="en-US"/>
          </a:p>
        </p:txBody>
      </p:sp>
      <p:sp>
        <p:nvSpPr>
          <p:cNvPr id="1169410" name="Rectangle 2"/>
          <p:cNvSpPr>
            <a:spLocks noGrp="1" noChangeArrowheads="1"/>
          </p:cNvSpPr>
          <p:nvPr>
            <p:ph type="title"/>
          </p:nvPr>
        </p:nvSpPr>
        <p:spPr/>
        <p:txBody>
          <a:bodyPr/>
          <a:lstStyle/>
          <a:p>
            <a:r>
              <a:rPr lang="en-US" sz="3400" dirty="0"/>
              <a:t>Decades of DIS </a:t>
            </a:r>
            <a:r>
              <a:rPr lang="en-US" sz="3400" dirty="0" smtClean="0"/>
              <a:t>data</a:t>
            </a:r>
            <a:r>
              <a:rPr lang="en-US" sz="3400" dirty="0"/>
              <a:t>: What </a:t>
            </a:r>
            <a:r>
              <a:rPr lang="en-US" sz="3400" dirty="0" smtClean="0"/>
              <a:t>have </a:t>
            </a:r>
            <a:r>
              <a:rPr lang="en-US" sz="3400" dirty="0"/>
              <a:t>w</a:t>
            </a:r>
            <a:r>
              <a:rPr lang="en-US" sz="3400" dirty="0" smtClean="0"/>
              <a:t>e </a:t>
            </a:r>
            <a:r>
              <a:rPr lang="en-US" sz="3400" dirty="0"/>
              <a:t>l</a:t>
            </a:r>
            <a:r>
              <a:rPr lang="en-US" sz="3400" dirty="0" smtClean="0"/>
              <a:t>earned</a:t>
            </a:r>
            <a:r>
              <a:rPr lang="en-US" sz="3400" dirty="0"/>
              <a:t>?</a:t>
            </a:r>
          </a:p>
        </p:txBody>
      </p:sp>
      <p:sp>
        <p:nvSpPr>
          <p:cNvPr id="1169411" name="Rectangle 3"/>
          <p:cNvSpPr>
            <a:spLocks noGrp="1" noChangeArrowheads="1"/>
          </p:cNvSpPr>
          <p:nvPr>
            <p:ph type="body" sz="half" idx="1"/>
          </p:nvPr>
        </p:nvSpPr>
        <p:spPr>
          <a:xfrm>
            <a:off x="228600" y="1752600"/>
            <a:ext cx="4267200" cy="4495800"/>
          </a:xfrm>
        </p:spPr>
        <p:txBody>
          <a:bodyPr/>
          <a:lstStyle/>
          <a:p>
            <a:r>
              <a:rPr lang="en-US" sz="2800" dirty="0"/>
              <a:t>Wealth of data largely </a:t>
            </a:r>
            <a:r>
              <a:rPr lang="en-US" sz="2800" dirty="0" smtClean="0"/>
              <a:t>from HERA </a:t>
            </a:r>
            <a:r>
              <a:rPr lang="en-US" sz="2800" dirty="0" err="1" smtClean="0"/>
              <a:t>e+p</a:t>
            </a:r>
            <a:r>
              <a:rPr lang="en-US" sz="2800" dirty="0" smtClean="0"/>
              <a:t> collider</a:t>
            </a:r>
            <a:endParaRPr lang="en-US" sz="2800" dirty="0"/>
          </a:p>
          <a:p>
            <a:r>
              <a:rPr lang="en-US" sz="2800" dirty="0"/>
              <a:t>Rich structure at low </a:t>
            </a:r>
            <a:r>
              <a:rPr lang="en-US" sz="2800" i="1" dirty="0"/>
              <a:t>x</a:t>
            </a:r>
          </a:p>
          <a:p>
            <a:r>
              <a:rPr lang="en-US" sz="2800" dirty="0"/>
              <a:t>Half proton’s linear momentum carried by </a:t>
            </a:r>
            <a:r>
              <a:rPr lang="en-US" sz="2800" dirty="0" smtClean="0"/>
              <a:t>gluons!</a:t>
            </a:r>
            <a:endParaRPr lang="en-US" sz="2800" dirty="0"/>
          </a:p>
        </p:txBody>
      </p:sp>
      <p:pic>
        <p:nvPicPr>
          <p:cNvPr id="1169415" name="Picture 7"/>
          <p:cNvPicPr>
            <a:picLocks noChangeAspect="1" noChangeArrowheads="1"/>
          </p:cNvPicPr>
          <p:nvPr/>
        </p:nvPicPr>
        <p:blipFill>
          <a:blip r:embed="rId5" cstate="print"/>
          <a:srcRect/>
          <a:stretch>
            <a:fillRect/>
          </a:stretch>
        </p:blipFill>
        <p:spPr bwMode="auto">
          <a:xfrm>
            <a:off x="5029200" y="990600"/>
            <a:ext cx="3998912" cy="5334000"/>
          </a:xfrm>
          <a:prstGeom prst="rect">
            <a:avLst/>
          </a:prstGeom>
          <a:noFill/>
          <a:ln w="9525">
            <a:noFill/>
            <a:miter lim="800000"/>
            <a:headEnd/>
            <a:tailEnd/>
          </a:ln>
          <a:effectLst/>
        </p:spPr>
      </p:pic>
      <p:sp>
        <p:nvSpPr>
          <p:cNvPr id="1169416" name="Oval 8"/>
          <p:cNvSpPr>
            <a:spLocks noChangeArrowheads="1"/>
          </p:cNvSpPr>
          <p:nvPr/>
        </p:nvSpPr>
        <p:spPr bwMode="auto">
          <a:xfrm>
            <a:off x="5410200" y="1143000"/>
            <a:ext cx="1752600" cy="2209800"/>
          </a:xfrm>
          <a:prstGeom prst="ellipse">
            <a:avLst/>
          </a:prstGeom>
          <a:noFill/>
          <a:ln w="25400">
            <a:solidFill>
              <a:srgbClr val="FF0000"/>
            </a:solidFill>
            <a:round/>
            <a:headEnd/>
            <a:tailEnd/>
          </a:ln>
          <a:effectLst/>
        </p:spPr>
        <p:txBody>
          <a:bodyPr wrap="none" anchor="ctr"/>
          <a:lstStyle/>
          <a:p>
            <a:endParaRPr lang="en-US"/>
          </a:p>
        </p:txBody>
      </p:sp>
      <p:graphicFrame>
        <p:nvGraphicFramePr>
          <p:cNvPr id="1169417" name="Object 9"/>
          <p:cNvGraphicFramePr>
            <a:graphicFrameLocks noGrp="1" noChangeAspect="1"/>
          </p:cNvGraphicFramePr>
          <p:nvPr>
            <p:ph sz="half" idx="2"/>
          </p:nvPr>
        </p:nvGraphicFramePr>
        <p:xfrm>
          <a:off x="33338" y="960438"/>
          <a:ext cx="4767262" cy="673100"/>
        </p:xfrm>
        <a:graphic>
          <a:graphicData uri="http://schemas.openxmlformats.org/presentationml/2006/ole">
            <mc:AlternateContent xmlns:mc="http://schemas.openxmlformats.org/markup-compatibility/2006">
              <mc:Choice xmlns:v="urn:schemas-microsoft-com:vml" Requires="v">
                <p:oleObj spid="_x0000_s2067467" name="Equation" r:id="rId6" imgW="3606480" imgH="507960" progId="Equation.3">
                  <p:embed/>
                </p:oleObj>
              </mc:Choice>
              <mc:Fallback>
                <p:oleObj name="Equation" r:id="rId6" imgW="3606480" imgH="50796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38" y="960438"/>
                        <a:ext cx="4767262" cy="673100"/>
                      </a:xfrm>
                      <a:prstGeom prst="rect">
                        <a:avLst/>
                      </a:prstGeom>
                      <a:solidFill>
                        <a:schemeClr val="bg1"/>
                      </a:solidFill>
                    </p:spPr>
                  </p:pic>
                </p:oleObj>
              </mc:Fallback>
            </mc:AlternateContent>
          </a:graphicData>
        </a:graphic>
      </p:graphicFrame>
      <p:sp>
        <p:nvSpPr>
          <p:cNvPr id="13" name="Slide Number Placeholder 12"/>
          <p:cNvSpPr>
            <a:spLocks noGrp="1"/>
          </p:cNvSpPr>
          <p:nvPr>
            <p:ph type="sldNum" sz="quarter" idx="12"/>
          </p:nvPr>
        </p:nvSpPr>
        <p:spPr/>
        <p:txBody>
          <a:bodyPr/>
          <a:lstStyle/>
          <a:p>
            <a:fld id="{A2F42501-B949-4497-900A-85D7539E1911}" type="slidenum">
              <a:rPr lang="en-US" smtClean="0"/>
              <a:pPr/>
              <a:t>52</a:t>
            </a:fld>
            <a:endParaRPr lang="en-US"/>
          </a:p>
        </p:txBody>
      </p:sp>
      <p:sp>
        <p:nvSpPr>
          <p:cNvPr id="2" name="Rectangle 1"/>
          <p:cNvSpPr/>
          <p:nvPr/>
        </p:nvSpPr>
        <p:spPr bwMode="auto">
          <a:xfrm>
            <a:off x="2743200" y="1143000"/>
            <a:ext cx="762000" cy="304800"/>
          </a:xfrm>
          <a:prstGeom prst="rect">
            <a:avLst/>
          </a:prstGeom>
          <a:solidFill>
            <a:srgbClr val="FFFF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99"/>
              </a:solidFill>
              <a:effectLst/>
              <a:latin typeface="Times New Roman" pitchFamily="18" charset="0"/>
            </a:endParaRPr>
          </a:p>
        </p:txBody>
      </p:sp>
      <p:sp>
        <p:nvSpPr>
          <p:cNvPr id="14" name="Rectangle 13"/>
          <p:cNvSpPr/>
          <p:nvPr/>
        </p:nvSpPr>
        <p:spPr bwMode="auto">
          <a:xfrm>
            <a:off x="3933372" y="1143000"/>
            <a:ext cx="762000" cy="304800"/>
          </a:xfrm>
          <a:prstGeom prst="rect">
            <a:avLst/>
          </a:prstGeom>
          <a:solidFill>
            <a:srgbClr val="FFFF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99"/>
              </a:solidFill>
              <a:effectLst/>
              <a:latin typeface="Times New Roman" pitchFamily="18" charset="0"/>
            </a:endParaRPr>
          </a:p>
        </p:txBody>
      </p:sp>
      <p:sp>
        <p:nvSpPr>
          <p:cNvPr id="15" name="Rectangle 14"/>
          <p:cNvSpPr/>
          <p:nvPr/>
        </p:nvSpPr>
        <p:spPr bwMode="auto">
          <a:xfrm>
            <a:off x="61686" y="990600"/>
            <a:ext cx="762000" cy="640080"/>
          </a:xfrm>
          <a:prstGeom prst="rect">
            <a:avLst/>
          </a:prstGeom>
          <a:solidFill>
            <a:srgbClr val="FFFF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99"/>
              </a:solidFill>
              <a:effectLst/>
              <a:latin typeface="Times New Roman" pitchFamily="18" charset="0"/>
            </a:endParaRPr>
          </a:p>
        </p:txBody>
      </p:sp>
    </p:spTree>
    <p:extLst>
      <p:ext uri="{BB962C8B-B14F-4D97-AF65-F5344CB8AC3E}">
        <p14:creationId xmlns:p14="http://schemas.microsoft.com/office/powerpoint/2010/main" val="5893904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2000"/>
                                  </p:stCondLst>
                                  <p:childTnLst>
                                    <p:set>
                                      <p:cBhvr>
                                        <p:cTn id="6" dur="1" fill="hold">
                                          <p:stCondLst>
                                            <p:cond delay="0"/>
                                          </p:stCondLst>
                                        </p:cTn>
                                        <p:tgtEl>
                                          <p:spTgt spid="1169416"/>
                                        </p:tgtEl>
                                        <p:attrNameLst>
                                          <p:attrName>style.visibility</p:attrName>
                                        </p:attrNameLst>
                                      </p:cBhvr>
                                      <p:to>
                                        <p:strVal val="visible"/>
                                      </p:to>
                                    </p:set>
                                    <p:animEffect transition="in" filter="box(in)">
                                      <p:cBhvr>
                                        <p:cTn id="7" dur="2000"/>
                                        <p:tgtEl>
                                          <p:spTgt spid="11694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169416"/>
                                        </p:tgtEl>
                                      </p:cBhvr>
                                    </p:animEffect>
                                    <p:set>
                                      <p:cBhvr>
                                        <p:cTn id="12" dur="1" fill="hold">
                                          <p:stCondLst>
                                            <p:cond delay="499"/>
                                          </p:stCondLst>
                                        </p:cTn>
                                        <p:tgtEl>
                                          <p:spTgt spid="1169416"/>
                                        </p:tgtEl>
                                        <p:attrNameLst>
                                          <p:attrName>style.visibility</p:attrName>
                                        </p:attrNameLst>
                                      </p:cBhvr>
                                      <p:to>
                                        <p:strVal val="hidden"/>
                                      </p:to>
                                    </p:set>
                                  </p:childTnLst>
                                </p:cTn>
                              </p:par>
                              <p:par>
                                <p:cTn id="13" presetID="3" presetClass="exit" presetSubtype="10" fill="hold" nodeType="withEffect">
                                  <p:stCondLst>
                                    <p:cond delay="0"/>
                                  </p:stCondLst>
                                  <p:childTnLst>
                                    <p:animEffect transition="out" filter="blinds(horizontal)">
                                      <p:cBhvr>
                                        <p:cTn id="14" dur="500"/>
                                        <p:tgtEl>
                                          <p:spTgt spid="1169415"/>
                                        </p:tgtEl>
                                      </p:cBhvr>
                                    </p:animEffect>
                                    <p:set>
                                      <p:cBhvr>
                                        <p:cTn id="15" dur="1" fill="hold">
                                          <p:stCondLst>
                                            <p:cond delay="499"/>
                                          </p:stCondLst>
                                        </p:cTn>
                                        <p:tgtEl>
                                          <p:spTgt spid="1169415"/>
                                        </p:tgtEl>
                                        <p:attrNameLst>
                                          <p:attrName>style.visibility</p:attrName>
                                        </p:attrNameLst>
                                      </p:cBhvr>
                                      <p:to>
                                        <p:strVal val="hidden"/>
                                      </p:to>
                                    </p:set>
                                  </p:childTnLst>
                                </p:cTn>
                              </p:par>
                            </p:childTnLst>
                          </p:cTn>
                        </p:par>
                        <p:par>
                          <p:cTn id="16" fill="hold">
                            <p:stCondLst>
                              <p:cond delay="500"/>
                            </p:stCondLst>
                            <p:childTnLst>
                              <p:par>
                                <p:cTn id="17" presetID="3" presetClass="entr" presetSubtype="1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linds(horizont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9416" grpId="0" animBg="1"/>
      <p:bldP spid="1169416" grpId="1"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5"/>
          <p:cNvSpPr>
            <a:spLocks noGrp="1"/>
          </p:cNvSpPr>
          <p:nvPr>
            <p:ph type="ftr" sz="quarter" idx="11"/>
          </p:nvPr>
        </p:nvSpPr>
        <p:spPr/>
        <p:txBody>
          <a:bodyPr/>
          <a:lstStyle/>
          <a:p>
            <a:r>
              <a:rPr lang="en-US" smtClean="0"/>
              <a:t>C. Aidala, Penn State, January 21, 2015</a:t>
            </a:r>
            <a:endParaRPr lang="en-US" dirty="0"/>
          </a:p>
        </p:txBody>
      </p:sp>
      <p:sp>
        <p:nvSpPr>
          <p:cNvPr id="1173506" name="Rectangle 2"/>
          <p:cNvSpPr>
            <a:spLocks noGrp="1" noChangeArrowheads="1"/>
          </p:cNvSpPr>
          <p:nvPr>
            <p:ph type="title"/>
          </p:nvPr>
        </p:nvSpPr>
        <p:spPr/>
        <p:txBody>
          <a:bodyPr>
            <a:normAutofit fontScale="90000"/>
          </a:bodyPr>
          <a:lstStyle/>
          <a:p>
            <a:r>
              <a:rPr lang="en-US" sz="4000" dirty="0"/>
              <a:t>And a </a:t>
            </a:r>
            <a:r>
              <a:rPr lang="en-US" sz="4000" dirty="0" smtClean="0"/>
              <a:t>(relatively</a:t>
            </a:r>
            <a:r>
              <a:rPr lang="en-US" sz="4000" dirty="0"/>
              <a:t>) </a:t>
            </a:r>
            <a:r>
              <a:rPr lang="en-US" sz="4000" dirty="0" smtClean="0"/>
              <a:t>recent surprise </a:t>
            </a:r>
            <a:r>
              <a:rPr lang="en-US" sz="4000" dirty="0"/>
              <a:t>f</a:t>
            </a:r>
            <a:r>
              <a:rPr lang="en-US" sz="4000" dirty="0" smtClean="0"/>
              <a:t>rom </a:t>
            </a:r>
            <a:br>
              <a:rPr lang="en-US" sz="4000" dirty="0" smtClean="0"/>
            </a:br>
            <a:r>
              <a:rPr lang="en-US" sz="4000" dirty="0" err="1" smtClean="0"/>
              <a:t>p+p</a:t>
            </a:r>
            <a:r>
              <a:rPr lang="en-US" sz="4000" dirty="0"/>
              <a:t>, </a:t>
            </a:r>
            <a:r>
              <a:rPr lang="en-US" sz="4000" dirty="0" err="1"/>
              <a:t>p+d</a:t>
            </a:r>
            <a:r>
              <a:rPr lang="en-US" sz="4000" dirty="0"/>
              <a:t> </a:t>
            </a:r>
            <a:r>
              <a:rPr lang="en-US" sz="4000" dirty="0" smtClean="0"/>
              <a:t>collisions</a:t>
            </a:r>
            <a:endParaRPr lang="en-US" sz="4000" dirty="0"/>
          </a:p>
        </p:txBody>
      </p:sp>
      <p:sp>
        <p:nvSpPr>
          <p:cNvPr id="1173507" name="Rectangle 3"/>
          <p:cNvSpPr>
            <a:spLocks noGrp="1" noChangeArrowheads="1"/>
          </p:cNvSpPr>
          <p:nvPr>
            <p:ph type="body" sz="half" idx="1"/>
          </p:nvPr>
        </p:nvSpPr>
        <p:spPr>
          <a:xfrm>
            <a:off x="152400" y="1371600"/>
            <a:ext cx="4495800" cy="4953000"/>
          </a:xfrm>
        </p:spPr>
        <p:txBody>
          <a:bodyPr>
            <a:normAutofit fontScale="92500" lnSpcReduction="20000"/>
          </a:bodyPr>
          <a:lstStyle/>
          <a:p>
            <a:pPr>
              <a:lnSpc>
                <a:spcPct val="90000"/>
              </a:lnSpc>
            </a:pPr>
            <a:r>
              <a:rPr lang="en-US" sz="2800" dirty="0" err="1"/>
              <a:t>Fermilab</a:t>
            </a:r>
            <a:r>
              <a:rPr lang="en-US" sz="2800" dirty="0"/>
              <a:t> Experiment 866 used proton-hydrogen and proton-deuterium collisions to probe nucleon structure via the </a:t>
            </a:r>
            <a:r>
              <a:rPr lang="en-US" sz="2800" dirty="0" err="1"/>
              <a:t>Drell</a:t>
            </a:r>
            <a:r>
              <a:rPr lang="en-US" sz="2800" dirty="0"/>
              <a:t>-Yan process </a:t>
            </a:r>
          </a:p>
          <a:p>
            <a:pPr>
              <a:lnSpc>
                <a:spcPct val="90000"/>
              </a:lnSpc>
            </a:pPr>
            <a:endParaRPr lang="en-US" sz="2800" dirty="0"/>
          </a:p>
          <a:p>
            <a:pPr>
              <a:lnSpc>
                <a:spcPct val="90000"/>
              </a:lnSpc>
            </a:pPr>
            <a:r>
              <a:rPr lang="en-US" sz="2800" dirty="0" smtClean="0"/>
              <a:t>Would expect anti-down/anti-up ratio of 1 if sea quarks are only generated dynamically by gluon splitting into quark-antiquark pairs</a:t>
            </a:r>
          </a:p>
          <a:p>
            <a:pPr>
              <a:lnSpc>
                <a:spcPct val="90000"/>
              </a:lnSpc>
            </a:pPr>
            <a:r>
              <a:rPr lang="en-US" sz="2800" dirty="0" smtClean="0"/>
              <a:t>Measured flavor </a:t>
            </a:r>
            <a:r>
              <a:rPr lang="en-US" sz="2800" dirty="0"/>
              <a:t>asymmetry in the quark </a:t>
            </a:r>
            <a:r>
              <a:rPr lang="en-US" sz="2800" dirty="0" smtClean="0"/>
              <a:t>sea, </a:t>
            </a:r>
            <a:r>
              <a:rPr lang="en-US" sz="2800" dirty="0"/>
              <a:t>with striking </a:t>
            </a:r>
            <a:r>
              <a:rPr lang="en-US" sz="2800" i="1" dirty="0"/>
              <a:t>x</a:t>
            </a:r>
            <a:r>
              <a:rPr lang="en-US" sz="2800" dirty="0"/>
              <a:t> </a:t>
            </a:r>
            <a:r>
              <a:rPr lang="en-US" sz="2800" dirty="0" smtClean="0"/>
              <a:t>behavior—still not well understood</a:t>
            </a:r>
          </a:p>
        </p:txBody>
      </p:sp>
      <p:pic>
        <p:nvPicPr>
          <p:cNvPr id="1173510" name="Picture 6"/>
          <p:cNvPicPr>
            <a:picLocks noChangeAspect="1" noChangeArrowheads="1"/>
          </p:cNvPicPr>
          <p:nvPr/>
        </p:nvPicPr>
        <p:blipFill>
          <a:blip r:embed="rId4" cstate="print"/>
          <a:srcRect/>
          <a:stretch>
            <a:fillRect/>
          </a:stretch>
        </p:blipFill>
        <p:spPr bwMode="auto">
          <a:xfrm>
            <a:off x="4876800" y="1295400"/>
            <a:ext cx="3965575" cy="4419600"/>
          </a:xfrm>
          <a:prstGeom prst="rect">
            <a:avLst/>
          </a:prstGeom>
          <a:noFill/>
          <a:ln w="9525">
            <a:noFill/>
            <a:miter lim="800000"/>
            <a:headEnd/>
            <a:tailEnd/>
          </a:ln>
          <a:effectLst/>
        </p:spPr>
      </p:pic>
      <p:sp>
        <p:nvSpPr>
          <p:cNvPr id="1173511" name="Text Box 7"/>
          <p:cNvSpPr txBox="1">
            <a:spLocks noChangeArrowheads="1"/>
          </p:cNvSpPr>
          <p:nvPr/>
        </p:nvSpPr>
        <p:spPr bwMode="auto">
          <a:xfrm>
            <a:off x="5462588" y="5738813"/>
            <a:ext cx="2800350" cy="427037"/>
          </a:xfrm>
          <a:prstGeom prst="rect">
            <a:avLst/>
          </a:prstGeom>
          <a:noFill/>
          <a:ln w="9525">
            <a:noFill/>
            <a:miter lim="800000"/>
            <a:headEnd/>
            <a:tailEnd/>
          </a:ln>
          <a:effectLst/>
        </p:spPr>
        <p:txBody>
          <a:bodyPr wrap="none">
            <a:spAutoFit/>
          </a:bodyPr>
          <a:lstStyle/>
          <a:p>
            <a:r>
              <a:rPr lang="en-US" sz="2200" dirty="0">
                <a:solidFill>
                  <a:srgbClr val="FFFFCC"/>
                </a:solidFill>
              </a:rPr>
              <a:t>PRD64, 052002 (2001)</a:t>
            </a:r>
          </a:p>
        </p:txBody>
      </p:sp>
      <p:graphicFrame>
        <p:nvGraphicFramePr>
          <p:cNvPr id="1173512" name="Object 8"/>
          <p:cNvGraphicFramePr>
            <a:graphicFrameLocks noGrp="1" noChangeAspect="1"/>
          </p:cNvGraphicFramePr>
          <p:nvPr>
            <p:ph sz="half" idx="2"/>
            <p:extLst>
              <p:ext uri="{D42A27DB-BD31-4B8C-83A1-F6EECF244321}">
                <p14:modId xmlns:p14="http://schemas.microsoft.com/office/powerpoint/2010/main" val="2809353535"/>
              </p:ext>
            </p:extLst>
          </p:nvPr>
        </p:nvGraphicFramePr>
        <p:xfrm>
          <a:off x="990600" y="2650898"/>
          <a:ext cx="2819400" cy="611188"/>
        </p:xfrm>
        <a:graphic>
          <a:graphicData uri="http://schemas.openxmlformats.org/presentationml/2006/ole">
            <mc:AlternateContent xmlns:mc="http://schemas.openxmlformats.org/markup-compatibility/2006">
              <mc:Choice xmlns:v="urn:schemas-microsoft-com:vml" Requires="v">
                <p:oleObj spid="_x0000_s2068500" name="Equation" r:id="rId5" imgW="1054080" imgH="228600" progId="Equation.3">
                  <p:embed/>
                </p:oleObj>
              </mc:Choice>
              <mc:Fallback>
                <p:oleObj name="Equation" r:id="rId5" imgW="105408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2650898"/>
                        <a:ext cx="2819400" cy="611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nvGraphicFramePr>
        <p:xfrm>
          <a:off x="5867400" y="1676400"/>
          <a:ext cx="520700" cy="662709"/>
        </p:xfrm>
        <a:graphic>
          <a:graphicData uri="http://schemas.openxmlformats.org/presentationml/2006/ole">
            <mc:AlternateContent xmlns:mc="http://schemas.openxmlformats.org/markup-compatibility/2006">
              <mc:Choice xmlns:v="urn:schemas-microsoft-com:vml" Requires="v">
                <p:oleObj spid="_x0000_s2068501" name="Equation" r:id="rId7" imgW="279360" imgH="355320" progId="Equation.3">
                  <p:embed/>
                </p:oleObj>
              </mc:Choice>
              <mc:Fallback>
                <p:oleObj name="Equation" r:id="rId7" imgW="279360" imgH="35532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1676400"/>
                        <a:ext cx="520700" cy="662709"/>
                      </a:xfrm>
                      <a:prstGeom prst="rect">
                        <a:avLst/>
                      </a:prstGeom>
                      <a:solidFill>
                        <a:schemeClr val="bg1"/>
                      </a:solidFill>
                    </p:spPr>
                  </p:pic>
                </p:oleObj>
              </mc:Fallback>
            </mc:AlternateContent>
          </a:graphicData>
        </a:graphic>
      </p:graphicFrame>
      <p:cxnSp>
        <p:nvCxnSpPr>
          <p:cNvPr id="3" name="Straight Connector 2"/>
          <p:cNvCxnSpPr/>
          <p:nvPr/>
        </p:nvCxnSpPr>
        <p:spPr>
          <a:xfrm>
            <a:off x="5562600" y="3502152"/>
            <a:ext cx="289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173514" name="Text Box 10"/>
          <p:cNvSpPr txBox="1">
            <a:spLocks noChangeArrowheads="1"/>
          </p:cNvSpPr>
          <p:nvPr/>
        </p:nvSpPr>
        <p:spPr bwMode="auto">
          <a:xfrm>
            <a:off x="914400" y="2819400"/>
            <a:ext cx="7224932" cy="1692771"/>
          </a:xfrm>
          <a:prstGeom prst="rect">
            <a:avLst/>
          </a:prstGeom>
          <a:solidFill>
            <a:srgbClr val="00FFFF"/>
          </a:solidFill>
          <a:ln w="9525">
            <a:solidFill>
              <a:schemeClr val="tx1"/>
            </a:solidFill>
            <a:miter lim="800000"/>
            <a:headEnd/>
            <a:tailEnd/>
          </a:ln>
          <a:effectLst/>
        </p:spPr>
        <p:txBody>
          <a:bodyPr wrap="square">
            <a:spAutoFit/>
          </a:bodyPr>
          <a:lstStyle/>
          <a:p>
            <a:r>
              <a:rPr lang="en-US" sz="2600" i="1" dirty="0">
                <a:solidFill>
                  <a:schemeClr val="tx1"/>
                </a:solidFill>
                <a:latin typeface="Times New Roman" pitchFamily="18" charset="0"/>
                <a:cs typeface="Times New Roman" pitchFamily="18" charset="0"/>
              </a:rPr>
              <a:t>Hadronic collisions play a complementary role to </a:t>
            </a:r>
            <a:r>
              <a:rPr lang="en-US" sz="2600" i="1" dirty="0" smtClean="0">
                <a:solidFill>
                  <a:schemeClr val="tx1"/>
                </a:solidFill>
                <a:latin typeface="Times New Roman" pitchFamily="18" charset="0"/>
                <a:cs typeface="Times New Roman" pitchFamily="18" charset="0"/>
              </a:rPr>
              <a:t>electron-nucleon scattering </a:t>
            </a:r>
            <a:r>
              <a:rPr lang="en-US" sz="2600" i="1" dirty="0">
                <a:solidFill>
                  <a:schemeClr val="tx1"/>
                </a:solidFill>
                <a:latin typeface="Times New Roman" pitchFamily="18" charset="0"/>
                <a:cs typeface="Times New Roman" pitchFamily="18" charset="0"/>
              </a:rPr>
              <a:t>and have let us continue to find surprises in the rich linear momentum structure of the proton, even after &gt; 40 years!</a:t>
            </a:r>
          </a:p>
        </p:txBody>
      </p:sp>
      <p:sp>
        <p:nvSpPr>
          <p:cNvPr id="4" name="Slide Number Placeholder 3"/>
          <p:cNvSpPr>
            <a:spLocks noGrp="1"/>
          </p:cNvSpPr>
          <p:nvPr>
            <p:ph type="sldNum" sz="quarter" idx="12"/>
          </p:nvPr>
        </p:nvSpPr>
        <p:spPr/>
        <p:txBody>
          <a:bodyPr/>
          <a:lstStyle/>
          <a:p>
            <a:fld id="{33787017-3038-4AF4-9EAC-D148795E31DD}" type="slidenum">
              <a:rPr lang="en-US" smtClean="0"/>
              <a:pPr/>
              <a:t>53</a:t>
            </a:fld>
            <a:endParaRPr lang="en-US"/>
          </a:p>
        </p:txBody>
      </p:sp>
    </p:spTree>
    <p:extLst>
      <p:ext uri="{BB962C8B-B14F-4D97-AF65-F5344CB8AC3E}">
        <p14:creationId xmlns:p14="http://schemas.microsoft.com/office/powerpoint/2010/main" val="41293319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73507">
                                            <p:txEl>
                                              <p:pRg st="2" end="2"/>
                                            </p:txEl>
                                          </p:spTgt>
                                        </p:tgtEl>
                                        <p:attrNameLst>
                                          <p:attrName>style.visibility</p:attrName>
                                        </p:attrNameLst>
                                      </p:cBhvr>
                                      <p:to>
                                        <p:strVal val="visible"/>
                                      </p:to>
                                    </p:set>
                                    <p:animEffect transition="in" filter="blinds(horizontal)">
                                      <p:cBhvr>
                                        <p:cTn id="7" dur="500"/>
                                        <p:tgtEl>
                                          <p:spTgt spid="1173507">
                                            <p:txEl>
                                              <p:pRg st="2" end="2"/>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173507">
                                            <p:txEl>
                                              <p:pRg st="3" end="3"/>
                                            </p:txEl>
                                          </p:spTgt>
                                        </p:tgtEl>
                                        <p:attrNameLst>
                                          <p:attrName>style.visibility</p:attrName>
                                        </p:attrNameLst>
                                      </p:cBhvr>
                                      <p:to>
                                        <p:strVal val="visible"/>
                                      </p:to>
                                    </p:set>
                                    <p:animEffect transition="in" filter="blinds(horizontal)">
                                      <p:cBhvr>
                                        <p:cTn id="11" dur="500"/>
                                        <p:tgtEl>
                                          <p:spTgt spid="1173507">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173514"/>
                                        </p:tgtEl>
                                        <p:attrNameLst>
                                          <p:attrName>style.visibility</p:attrName>
                                        </p:attrNameLst>
                                      </p:cBhvr>
                                      <p:to>
                                        <p:strVal val="visible"/>
                                      </p:to>
                                    </p:set>
                                    <p:anim calcmode="lin" valueType="num">
                                      <p:cBhvr additive="base">
                                        <p:cTn id="16" dur="500" fill="hold"/>
                                        <p:tgtEl>
                                          <p:spTgt spid="1173514"/>
                                        </p:tgtEl>
                                        <p:attrNameLst>
                                          <p:attrName>ppt_x</p:attrName>
                                        </p:attrNameLst>
                                      </p:cBhvr>
                                      <p:tavLst>
                                        <p:tav tm="0">
                                          <p:val>
                                            <p:strVal val="#ppt_x"/>
                                          </p:val>
                                        </p:tav>
                                        <p:tav tm="100000">
                                          <p:val>
                                            <p:strVal val="#ppt_x"/>
                                          </p:val>
                                        </p:tav>
                                      </p:tavLst>
                                    </p:anim>
                                    <p:anim calcmode="lin" valueType="num">
                                      <p:cBhvr additive="base">
                                        <p:cTn id="17" dur="500" fill="hold"/>
                                        <p:tgtEl>
                                          <p:spTgt spid="11735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351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44562"/>
          </a:xfrm>
        </p:spPr>
        <p:txBody>
          <a:bodyPr>
            <a:normAutofit fontScale="90000"/>
          </a:bodyPr>
          <a:lstStyle/>
          <a:p>
            <a:r>
              <a:rPr lang="en-US" dirty="0" err="1" smtClean="0"/>
              <a:t>Complementarity</a:t>
            </a:r>
            <a:r>
              <a:rPr lang="en-US" dirty="0" smtClean="0"/>
              <a:t> of </a:t>
            </a:r>
            <a:r>
              <a:rPr lang="en-US" dirty="0" err="1" smtClean="0"/>
              <a:t>Drell</a:t>
            </a:r>
            <a:r>
              <a:rPr lang="en-US" dirty="0" smtClean="0"/>
              <a:t>-Yan and DIS</a:t>
            </a:r>
            <a:endParaRPr lang="en-US" dirty="0"/>
          </a:p>
        </p:txBody>
      </p:sp>
      <p:sp>
        <p:nvSpPr>
          <p:cNvPr id="4" name="Footer Placeholder 3"/>
          <p:cNvSpPr>
            <a:spLocks noGrp="1"/>
          </p:cNvSpPr>
          <p:nvPr>
            <p:ph type="ftr" sz="quarter" idx="11"/>
          </p:nvPr>
        </p:nvSpPr>
        <p:spPr/>
        <p:txBody>
          <a:bodyPr/>
          <a:lstStyle/>
          <a:p>
            <a:r>
              <a:rPr lang="en-US" smtClean="0"/>
              <a:t>C. Aidala, Penn State, January 21, 2015</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54</a:t>
            </a:fld>
            <a:endParaRPr lang="en-US"/>
          </a:p>
        </p:txBody>
      </p:sp>
      <p:pic>
        <p:nvPicPr>
          <p:cNvPr id="400386" name="Picture 2"/>
          <p:cNvPicPr>
            <a:picLocks noChangeAspect="1" noChangeArrowheads="1"/>
          </p:cNvPicPr>
          <p:nvPr/>
        </p:nvPicPr>
        <p:blipFill>
          <a:blip r:embed="rId2" cstate="print"/>
          <a:srcRect/>
          <a:stretch>
            <a:fillRect/>
          </a:stretch>
        </p:blipFill>
        <p:spPr bwMode="auto">
          <a:xfrm>
            <a:off x="647280" y="1162050"/>
            <a:ext cx="7810920" cy="4857750"/>
          </a:xfrm>
          <a:prstGeom prst="rect">
            <a:avLst/>
          </a:prstGeom>
          <a:noFill/>
          <a:ln w="9525">
            <a:noFill/>
            <a:miter lim="800000"/>
            <a:headEnd/>
            <a:tailEnd/>
          </a:ln>
        </p:spPr>
      </p:pic>
    </p:spTree>
    <p:extLst>
      <p:ext uri="{BB962C8B-B14F-4D97-AF65-F5344CB8AC3E}">
        <p14:creationId xmlns:p14="http://schemas.microsoft.com/office/powerpoint/2010/main" val="3506693274"/>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ooter Placeholder 4"/>
          <p:cNvSpPr>
            <a:spLocks noGrp="1"/>
          </p:cNvSpPr>
          <p:nvPr>
            <p:ph type="ftr" sz="quarter" idx="11"/>
          </p:nvPr>
        </p:nvSpPr>
        <p:spPr/>
        <p:txBody>
          <a:bodyPr/>
          <a:lstStyle/>
          <a:p>
            <a:r>
              <a:rPr lang="en-US" smtClean="0"/>
              <a:t>C. Aidala, Penn State, January 21, 2015</a:t>
            </a:r>
            <a:endParaRPr lang="en-US"/>
          </a:p>
        </p:txBody>
      </p:sp>
      <p:pic>
        <p:nvPicPr>
          <p:cNvPr id="1281027" name="Picture 3"/>
          <p:cNvPicPr>
            <a:picLocks noGrp="1" noChangeAspect="1" noChangeArrowheads="1"/>
          </p:cNvPicPr>
          <p:nvPr>
            <p:ph sz="half" idx="4294967295"/>
          </p:nvPr>
        </p:nvPicPr>
        <p:blipFill>
          <a:blip r:embed="rId4" cstate="print"/>
          <a:srcRect/>
          <a:stretch>
            <a:fillRect/>
          </a:stretch>
        </p:blipFill>
        <p:spPr>
          <a:xfrm>
            <a:off x="73025" y="2955925"/>
            <a:ext cx="4038600" cy="3160713"/>
          </a:xfrm>
          <a:noFill/>
          <a:ln/>
        </p:spPr>
      </p:pic>
      <p:sp>
        <p:nvSpPr>
          <p:cNvPr id="1281026" name="Rectangle 2"/>
          <p:cNvSpPr>
            <a:spLocks noGrp="1" noChangeArrowheads="1"/>
          </p:cNvSpPr>
          <p:nvPr>
            <p:ph type="title"/>
          </p:nvPr>
        </p:nvSpPr>
        <p:spPr/>
        <p:txBody>
          <a:bodyPr/>
          <a:lstStyle/>
          <a:p>
            <a:r>
              <a:rPr lang="en-US" sz="4800" dirty="0"/>
              <a:t>Proton </a:t>
            </a:r>
            <a:r>
              <a:rPr lang="en-US" sz="4800" dirty="0" smtClean="0"/>
              <a:t>“spin </a:t>
            </a:r>
            <a:r>
              <a:rPr lang="en-US" sz="4800" dirty="0"/>
              <a:t>c</a:t>
            </a:r>
            <a:r>
              <a:rPr lang="en-US" sz="4800" dirty="0" smtClean="0"/>
              <a:t>risis”</a:t>
            </a:r>
            <a:endParaRPr lang="el-GR" dirty="0">
              <a:ea typeface="Arial Unicode MS" pitchFamily="34" charset="-128"/>
              <a:cs typeface="Arial Unicode MS" pitchFamily="34" charset="-128"/>
            </a:endParaRPr>
          </a:p>
        </p:txBody>
      </p:sp>
      <p:sp>
        <p:nvSpPr>
          <p:cNvPr id="1281028" name="Text Box 4"/>
          <p:cNvSpPr txBox="1">
            <a:spLocks noChangeArrowheads="1"/>
          </p:cNvSpPr>
          <p:nvPr/>
        </p:nvSpPr>
        <p:spPr bwMode="auto">
          <a:xfrm>
            <a:off x="117475" y="1598613"/>
            <a:ext cx="6994525" cy="1373187"/>
          </a:xfrm>
          <a:prstGeom prst="rect">
            <a:avLst/>
          </a:prstGeom>
          <a:noFill/>
          <a:ln w="9525" algn="ctr">
            <a:noFill/>
            <a:miter lim="800000"/>
            <a:headEnd/>
            <a:tailEnd/>
          </a:ln>
          <a:effectLst/>
        </p:spPr>
        <p:txBody>
          <a:bodyPr wrap="none">
            <a:spAutoFit/>
          </a:bodyPr>
          <a:lstStyle/>
          <a:p>
            <a:pPr algn="l"/>
            <a:r>
              <a:rPr lang="en-US" sz="2800"/>
              <a:t>    SLAC:    </a:t>
            </a:r>
            <a:r>
              <a:rPr lang="en-US" sz="2800" i="1"/>
              <a:t>0.10 &lt; x</a:t>
            </a:r>
            <a:r>
              <a:rPr lang="en-US" sz="2800" i="1" baseline="-25000"/>
              <a:t>  </a:t>
            </a:r>
            <a:r>
              <a:rPr lang="en-US" sz="2800" i="1"/>
              <a:t>&lt;0.7</a:t>
            </a:r>
            <a:endParaRPr lang="en-US" sz="2800"/>
          </a:p>
          <a:p>
            <a:pPr algn="l"/>
            <a:r>
              <a:rPr lang="en-US" sz="2800"/>
              <a:t>    CERN:   </a:t>
            </a:r>
            <a:r>
              <a:rPr lang="en-US" sz="2800" i="1"/>
              <a:t>0.01 &lt; x</a:t>
            </a:r>
            <a:r>
              <a:rPr lang="en-US" sz="2800" i="1" baseline="-25000"/>
              <a:t> </a:t>
            </a:r>
            <a:r>
              <a:rPr lang="en-US" sz="2800" i="1"/>
              <a:t>&lt;0.5</a:t>
            </a:r>
            <a:r>
              <a:rPr lang="en-US" sz="2800">
                <a:solidFill>
                  <a:schemeClr val="tx1"/>
                </a:solidFill>
              </a:rPr>
              <a:t>                                    </a:t>
            </a:r>
          </a:p>
          <a:p>
            <a:pPr algn="l"/>
            <a:endParaRPr lang="en-US" sz="2800" i="1">
              <a:solidFill>
                <a:schemeClr val="tx1"/>
              </a:solidFill>
            </a:endParaRPr>
          </a:p>
        </p:txBody>
      </p:sp>
      <p:sp>
        <p:nvSpPr>
          <p:cNvPr id="1281029" name="Line 5"/>
          <p:cNvSpPr>
            <a:spLocks noChangeShapeType="1"/>
          </p:cNvSpPr>
          <p:nvPr/>
        </p:nvSpPr>
        <p:spPr bwMode="auto">
          <a:xfrm>
            <a:off x="2344738" y="3146425"/>
            <a:ext cx="19050" cy="1511300"/>
          </a:xfrm>
          <a:prstGeom prst="line">
            <a:avLst/>
          </a:prstGeom>
          <a:noFill/>
          <a:ln w="38100">
            <a:solidFill>
              <a:srgbClr val="0000FF"/>
            </a:solidFill>
            <a:round/>
            <a:headEnd/>
            <a:tailEnd/>
          </a:ln>
          <a:effectLst/>
        </p:spPr>
        <p:txBody>
          <a:bodyPr>
            <a:spAutoFit/>
          </a:bodyPr>
          <a:lstStyle/>
          <a:p>
            <a:endParaRPr lang="en-US"/>
          </a:p>
        </p:txBody>
      </p:sp>
      <p:sp>
        <p:nvSpPr>
          <p:cNvPr id="1281030" name="Line 6"/>
          <p:cNvSpPr>
            <a:spLocks noChangeShapeType="1"/>
          </p:cNvSpPr>
          <p:nvPr/>
        </p:nvSpPr>
        <p:spPr bwMode="auto">
          <a:xfrm>
            <a:off x="2365375" y="3697288"/>
            <a:ext cx="533400" cy="0"/>
          </a:xfrm>
          <a:prstGeom prst="line">
            <a:avLst/>
          </a:prstGeom>
          <a:noFill/>
          <a:ln w="38100">
            <a:solidFill>
              <a:srgbClr val="0000FF"/>
            </a:solidFill>
            <a:round/>
            <a:headEnd/>
            <a:tailEnd type="triangle" w="med" len="med"/>
          </a:ln>
          <a:effectLst/>
        </p:spPr>
        <p:txBody>
          <a:bodyPr>
            <a:spAutoFit/>
          </a:bodyPr>
          <a:lstStyle/>
          <a:p>
            <a:endParaRPr lang="en-US"/>
          </a:p>
        </p:txBody>
      </p:sp>
      <p:sp>
        <p:nvSpPr>
          <p:cNvPr id="1281031" name="Text Box 7"/>
          <p:cNvSpPr txBox="1">
            <a:spLocks noChangeArrowheads="1"/>
          </p:cNvSpPr>
          <p:nvPr/>
        </p:nvSpPr>
        <p:spPr bwMode="auto">
          <a:xfrm>
            <a:off x="2306638" y="3130550"/>
            <a:ext cx="1712912" cy="336550"/>
          </a:xfrm>
          <a:prstGeom prst="rect">
            <a:avLst/>
          </a:prstGeom>
          <a:noFill/>
          <a:ln w="9525" algn="ctr">
            <a:noFill/>
            <a:miter lim="800000"/>
            <a:headEnd/>
            <a:tailEnd/>
          </a:ln>
          <a:effectLst/>
        </p:spPr>
        <p:txBody>
          <a:bodyPr wrap="none">
            <a:spAutoFit/>
          </a:bodyPr>
          <a:lstStyle/>
          <a:p>
            <a:pPr algn="l"/>
            <a:r>
              <a:rPr lang="en-US" sz="1600" b="1">
                <a:solidFill>
                  <a:srgbClr val="0000CC"/>
                </a:solidFill>
                <a:latin typeface="Maiandra GD" pitchFamily="34" charset="0"/>
              </a:rPr>
              <a:t>0.1 &lt; x</a:t>
            </a:r>
            <a:r>
              <a:rPr lang="en-US" sz="1600" b="1" baseline="-25000">
                <a:solidFill>
                  <a:srgbClr val="0000CC"/>
                </a:solidFill>
                <a:latin typeface="Maiandra GD" pitchFamily="34" charset="0"/>
              </a:rPr>
              <a:t>SLAC </a:t>
            </a:r>
            <a:r>
              <a:rPr lang="en-US" sz="1600" b="1">
                <a:solidFill>
                  <a:srgbClr val="0000CC"/>
                </a:solidFill>
                <a:latin typeface="Maiandra GD" pitchFamily="34" charset="0"/>
              </a:rPr>
              <a:t>&lt; 0.7</a:t>
            </a:r>
          </a:p>
        </p:txBody>
      </p:sp>
      <p:sp>
        <p:nvSpPr>
          <p:cNvPr id="1281032" name="Text Box 8"/>
          <p:cNvSpPr txBox="1">
            <a:spLocks noChangeArrowheads="1"/>
          </p:cNvSpPr>
          <p:nvPr/>
        </p:nvSpPr>
        <p:spPr bwMode="auto">
          <a:xfrm>
            <a:off x="582613" y="3148013"/>
            <a:ext cx="725487" cy="396875"/>
          </a:xfrm>
          <a:prstGeom prst="rect">
            <a:avLst/>
          </a:prstGeom>
          <a:noFill/>
          <a:ln w="9525" algn="ctr">
            <a:noFill/>
            <a:miter lim="800000"/>
            <a:headEnd/>
            <a:tailEnd/>
          </a:ln>
          <a:effectLst/>
        </p:spPr>
        <p:txBody>
          <a:bodyPr wrap="none">
            <a:spAutoFit/>
          </a:bodyPr>
          <a:lstStyle/>
          <a:p>
            <a:pPr algn="l"/>
            <a:r>
              <a:rPr lang="en-US" sz="2000" b="1" i="1">
                <a:solidFill>
                  <a:schemeClr val="tx1"/>
                </a:solidFill>
                <a:latin typeface="Maiandra GD" pitchFamily="34" charset="0"/>
              </a:rPr>
              <a:t>A</a:t>
            </a:r>
            <a:r>
              <a:rPr lang="en-US" sz="2000" b="1" i="1" baseline="-25000">
                <a:solidFill>
                  <a:schemeClr val="tx1"/>
                </a:solidFill>
                <a:latin typeface="Maiandra GD" pitchFamily="34" charset="0"/>
              </a:rPr>
              <a:t>1</a:t>
            </a:r>
            <a:r>
              <a:rPr lang="en-US" sz="2000" b="1" i="1">
                <a:solidFill>
                  <a:schemeClr val="tx1"/>
                </a:solidFill>
                <a:latin typeface="Maiandra GD" pitchFamily="34" charset="0"/>
              </a:rPr>
              <a:t>(x)</a:t>
            </a:r>
          </a:p>
        </p:txBody>
      </p:sp>
      <p:sp>
        <p:nvSpPr>
          <p:cNvPr id="1281033" name="Text Box 9"/>
          <p:cNvSpPr txBox="1">
            <a:spLocks noChangeArrowheads="1"/>
          </p:cNvSpPr>
          <p:nvPr/>
        </p:nvSpPr>
        <p:spPr bwMode="auto">
          <a:xfrm>
            <a:off x="2819400" y="5759450"/>
            <a:ext cx="1355725" cy="396875"/>
          </a:xfrm>
          <a:prstGeom prst="rect">
            <a:avLst/>
          </a:prstGeom>
          <a:noFill/>
          <a:ln w="9525" algn="ctr">
            <a:noFill/>
            <a:miter lim="800000"/>
            <a:headEnd/>
            <a:tailEnd/>
          </a:ln>
          <a:effectLst/>
        </p:spPr>
        <p:txBody>
          <a:bodyPr wrap="none">
            <a:spAutoFit/>
          </a:bodyPr>
          <a:lstStyle/>
          <a:p>
            <a:pPr algn="l"/>
            <a:r>
              <a:rPr lang="en-US" sz="2000" b="1">
                <a:solidFill>
                  <a:schemeClr val="tx1"/>
                </a:solidFill>
                <a:latin typeface="Maiandra GD" pitchFamily="34" charset="0"/>
              </a:rPr>
              <a:t>x-Bjorken</a:t>
            </a:r>
          </a:p>
        </p:txBody>
      </p:sp>
      <p:sp>
        <p:nvSpPr>
          <p:cNvPr id="1281034" name="Rectangle 10"/>
          <p:cNvSpPr>
            <a:spLocks noChangeArrowheads="1"/>
          </p:cNvSpPr>
          <p:nvPr/>
        </p:nvSpPr>
        <p:spPr bwMode="auto">
          <a:xfrm>
            <a:off x="2209800" y="6705600"/>
            <a:ext cx="914400" cy="914400"/>
          </a:xfrm>
          <a:prstGeom prst="rect">
            <a:avLst/>
          </a:prstGeom>
          <a:noFill/>
          <a:ln w="9525" algn="ctr">
            <a:noFill/>
            <a:miter lim="800000"/>
            <a:headEnd/>
            <a:tailEnd/>
          </a:ln>
          <a:effectLst/>
        </p:spPr>
        <p:txBody>
          <a:bodyPr wrap="none" anchor="ctr">
            <a:spAutoFit/>
          </a:bodyPr>
          <a:lstStyle/>
          <a:p>
            <a:endParaRPr lang="en-US"/>
          </a:p>
        </p:txBody>
      </p:sp>
      <p:sp>
        <p:nvSpPr>
          <p:cNvPr id="1281035" name="Rectangle 11"/>
          <p:cNvSpPr>
            <a:spLocks noChangeArrowheads="1"/>
          </p:cNvSpPr>
          <p:nvPr/>
        </p:nvSpPr>
        <p:spPr bwMode="auto">
          <a:xfrm>
            <a:off x="4191000" y="4114800"/>
            <a:ext cx="4714875" cy="701675"/>
          </a:xfrm>
          <a:prstGeom prst="rect">
            <a:avLst/>
          </a:prstGeom>
          <a:noFill/>
          <a:ln w="9525" algn="ctr">
            <a:noFill/>
            <a:miter lim="800000"/>
            <a:headEnd/>
            <a:tailEnd/>
          </a:ln>
          <a:effectLst/>
        </p:spPr>
        <p:txBody>
          <a:bodyPr wrap="none" anchor="ctr">
            <a:spAutoFit/>
          </a:bodyPr>
          <a:lstStyle/>
          <a:p>
            <a:pPr algn="l"/>
            <a:r>
              <a:rPr lang="en-US" sz="2000" b="1" dirty="0">
                <a:ea typeface="Arial Unicode MS" pitchFamily="34" charset="-128"/>
                <a:cs typeface="Arial Unicode MS" pitchFamily="34" charset="-128"/>
              </a:rPr>
              <a:t>EMC (CERN), Phys.Lett.B206:364 (1988)</a:t>
            </a:r>
          </a:p>
          <a:p>
            <a:pPr algn="l"/>
            <a:r>
              <a:rPr lang="en-US" sz="2000" b="1" dirty="0" smtClean="0">
                <a:ea typeface="Arial Unicode MS" pitchFamily="34" charset="-128"/>
                <a:cs typeface="Arial Unicode MS" pitchFamily="34" charset="-128"/>
              </a:rPr>
              <a:t>1759 </a:t>
            </a:r>
            <a:r>
              <a:rPr lang="en-US" sz="2000" b="1" dirty="0">
                <a:ea typeface="Arial Unicode MS" pitchFamily="34" charset="-128"/>
                <a:cs typeface="Arial Unicode MS" pitchFamily="34" charset="-128"/>
              </a:rPr>
              <a:t>citations!</a:t>
            </a:r>
          </a:p>
        </p:txBody>
      </p:sp>
      <p:sp>
        <p:nvSpPr>
          <p:cNvPr id="1281037" name="Text Box 13"/>
          <p:cNvSpPr txBox="1">
            <a:spLocks noChangeArrowheads="1"/>
          </p:cNvSpPr>
          <p:nvPr/>
        </p:nvSpPr>
        <p:spPr bwMode="auto">
          <a:xfrm>
            <a:off x="1385888" y="5243513"/>
            <a:ext cx="1820862" cy="336550"/>
          </a:xfrm>
          <a:prstGeom prst="rect">
            <a:avLst/>
          </a:prstGeom>
          <a:noFill/>
          <a:ln w="9525" algn="ctr">
            <a:noFill/>
            <a:miter lim="800000"/>
            <a:headEnd/>
            <a:tailEnd/>
          </a:ln>
          <a:effectLst/>
        </p:spPr>
        <p:txBody>
          <a:bodyPr wrap="none">
            <a:spAutoFit/>
          </a:bodyPr>
          <a:lstStyle/>
          <a:p>
            <a:pPr algn="l"/>
            <a:r>
              <a:rPr lang="en-US" sz="1600" b="1">
                <a:solidFill>
                  <a:srgbClr val="FF0000"/>
                </a:solidFill>
                <a:latin typeface="Maiandra GD" pitchFamily="34" charset="0"/>
              </a:rPr>
              <a:t>0.01 &lt; x</a:t>
            </a:r>
            <a:r>
              <a:rPr lang="en-US" sz="1600" b="1" baseline="-25000">
                <a:solidFill>
                  <a:srgbClr val="FF0000"/>
                </a:solidFill>
                <a:latin typeface="Maiandra GD" pitchFamily="34" charset="0"/>
              </a:rPr>
              <a:t>CERN </a:t>
            </a:r>
            <a:r>
              <a:rPr lang="en-US" sz="1600" b="1">
                <a:solidFill>
                  <a:srgbClr val="FF0000"/>
                </a:solidFill>
                <a:latin typeface="Maiandra GD" pitchFamily="34" charset="0"/>
              </a:rPr>
              <a:t>&lt; 0.5</a:t>
            </a:r>
          </a:p>
        </p:txBody>
      </p:sp>
      <p:sp>
        <p:nvSpPr>
          <p:cNvPr id="1281038" name="Line 14"/>
          <p:cNvSpPr>
            <a:spLocks noChangeShapeType="1"/>
          </p:cNvSpPr>
          <p:nvPr/>
        </p:nvSpPr>
        <p:spPr bwMode="auto">
          <a:xfrm flipH="1">
            <a:off x="1000125" y="5041900"/>
            <a:ext cx="0" cy="576263"/>
          </a:xfrm>
          <a:prstGeom prst="line">
            <a:avLst/>
          </a:prstGeom>
          <a:noFill/>
          <a:ln w="38100">
            <a:solidFill>
              <a:srgbClr val="FF0000"/>
            </a:solidFill>
            <a:round/>
            <a:headEnd/>
            <a:tailEnd/>
          </a:ln>
          <a:effectLst/>
        </p:spPr>
        <p:txBody>
          <a:bodyPr>
            <a:spAutoFit/>
          </a:bodyPr>
          <a:lstStyle/>
          <a:p>
            <a:endParaRPr lang="en-US"/>
          </a:p>
        </p:txBody>
      </p:sp>
      <p:sp>
        <p:nvSpPr>
          <p:cNvPr id="1281039" name="Line 15"/>
          <p:cNvSpPr>
            <a:spLocks noChangeShapeType="1"/>
          </p:cNvSpPr>
          <p:nvPr/>
        </p:nvSpPr>
        <p:spPr bwMode="auto">
          <a:xfrm flipH="1">
            <a:off x="3727450" y="4159250"/>
            <a:ext cx="0" cy="1382713"/>
          </a:xfrm>
          <a:prstGeom prst="line">
            <a:avLst/>
          </a:prstGeom>
          <a:noFill/>
          <a:ln w="38100">
            <a:solidFill>
              <a:srgbClr val="FF0000"/>
            </a:solidFill>
            <a:round/>
            <a:headEnd/>
            <a:tailEnd/>
          </a:ln>
          <a:effectLst/>
        </p:spPr>
        <p:txBody>
          <a:bodyPr>
            <a:spAutoFit/>
          </a:bodyPr>
          <a:lstStyle/>
          <a:p>
            <a:endParaRPr lang="en-US"/>
          </a:p>
        </p:txBody>
      </p:sp>
      <p:sp>
        <p:nvSpPr>
          <p:cNvPr id="1281040" name="Text Box 16"/>
          <p:cNvSpPr txBox="1">
            <a:spLocks noChangeArrowheads="1"/>
          </p:cNvSpPr>
          <p:nvPr/>
        </p:nvSpPr>
        <p:spPr bwMode="auto">
          <a:xfrm>
            <a:off x="5410200" y="5238750"/>
            <a:ext cx="3795713" cy="579438"/>
          </a:xfrm>
          <a:prstGeom prst="rect">
            <a:avLst/>
          </a:prstGeom>
          <a:noFill/>
          <a:ln w="38100">
            <a:noFill/>
            <a:miter lim="800000"/>
            <a:headEnd/>
            <a:tailEnd type="none" w="lg" len="lg"/>
          </a:ln>
          <a:effectLst/>
        </p:spPr>
        <p:txBody>
          <a:bodyPr wrap="none">
            <a:spAutoFit/>
          </a:bodyPr>
          <a:lstStyle/>
          <a:p>
            <a:pPr algn="l" eaLnBrk="1" hangingPunct="1"/>
            <a:r>
              <a:rPr lang="en-US" sz="3200" b="1"/>
              <a:t>“Proton Spin Crisis”</a:t>
            </a:r>
          </a:p>
        </p:txBody>
      </p:sp>
      <p:sp>
        <p:nvSpPr>
          <p:cNvPr id="1281041" name="AutoShape 17"/>
          <p:cNvSpPr>
            <a:spLocks noChangeArrowheads="1"/>
          </p:cNvSpPr>
          <p:nvPr/>
        </p:nvSpPr>
        <p:spPr bwMode="auto">
          <a:xfrm>
            <a:off x="4495800" y="5149850"/>
            <a:ext cx="844550" cy="860425"/>
          </a:xfrm>
          <a:prstGeom prst="rightArrow">
            <a:avLst>
              <a:gd name="adj1" fmla="val 50000"/>
              <a:gd name="adj2" fmla="val 25000"/>
            </a:avLst>
          </a:prstGeom>
          <a:noFill/>
          <a:ln w="38100">
            <a:solidFill>
              <a:srgbClr val="FFFF99"/>
            </a:solidFill>
            <a:miter lim="800000"/>
            <a:headEnd/>
            <a:tailEnd type="none" w="lg" len="lg"/>
          </a:ln>
          <a:effectLst/>
        </p:spPr>
        <p:txBody>
          <a:bodyPr anchor="ctr">
            <a:spAutoFit/>
          </a:bodyPr>
          <a:lstStyle/>
          <a:p>
            <a:endParaRPr lang="en-US"/>
          </a:p>
        </p:txBody>
      </p:sp>
      <p:graphicFrame>
        <p:nvGraphicFramePr>
          <p:cNvPr id="1281043" name="Object 19"/>
          <p:cNvGraphicFramePr>
            <a:graphicFrameLocks noGrp="1" noChangeAspect="1"/>
          </p:cNvGraphicFramePr>
          <p:nvPr>
            <p:ph idx="1"/>
          </p:nvPr>
        </p:nvGraphicFramePr>
        <p:xfrm>
          <a:off x="4953000" y="1371600"/>
          <a:ext cx="3668713" cy="963613"/>
        </p:xfrm>
        <a:graphic>
          <a:graphicData uri="http://schemas.openxmlformats.org/presentationml/2006/ole">
            <mc:AlternateContent xmlns:mc="http://schemas.openxmlformats.org/markup-compatibility/2006">
              <mc:Choice xmlns:v="urn:schemas-microsoft-com:vml" Requires="v">
                <p:oleObj spid="_x0000_s2070546" name="Equation" r:id="rId5" imgW="1498320" imgH="393480" progId="Equation.3">
                  <p:embed/>
                </p:oleObj>
              </mc:Choice>
              <mc:Fallback>
                <p:oleObj name="Equation" r:id="rId5" imgW="1498320" imgH="393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1371600"/>
                        <a:ext cx="3668713" cy="963613"/>
                      </a:xfrm>
                      <a:prstGeom prst="rect">
                        <a:avLst/>
                      </a:prstGeom>
                      <a:solidFill>
                        <a:schemeClr val="bg1"/>
                      </a:solidFill>
                      <a:ln>
                        <a:noFill/>
                      </a:ln>
                      <a:extLs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grpSp>
        <p:nvGrpSpPr>
          <p:cNvPr id="1281045" name="Group 21"/>
          <p:cNvGrpSpPr>
            <a:grpSpLocks/>
          </p:cNvGrpSpPr>
          <p:nvPr/>
        </p:nvGrpSpPr>
        <p:grpSpPr bwMode="auto">
          <a:xfrm>
            <a:off x="4267200" y="2438400"/>
            <a:ext cx="4876800" cy="1676400"/>
            <a:chOff x="2688" y="2448"/>
            <a:chExt cx="3072" cy="1056"/>
          </a:xfrm>
        </p:grpSpPr>
        <p:sp>
          <p:nvSpPr>
            <p:cNvPr id="1281046" name="Rectangle 22"/>
            <p:cNvSpPr>
              <a:spLocks noChangeArrowheads="1"/>
            </p:cNvSpPr>
            <p:nvPr/>
          </p:nvSpPr>
          <p:spPr bwMode="auto">
            <a:xfrm>
              <a:off x="2688" y="2448"/>
              <a:ext cx="3072" cy="1056"/>
            </a:xfrm>
            <a:prstGeom prst="rect">
              <a:avLst/>
            </a:prstGeom>
            <a:solidFill>
              <a:srgbClr val="00FFFF"/>
            </a:solidFill>
            <a:ln w="9525">
              <a:solidFill>
                <a:schemeClr val="tx1"/>
              </a:solidFill>
              <a:miter lim="800000"/>
              <a:headEnd/>
              <a:tailEnd/>
            </a:ln>
            <a:effectLst/>
          </p:spPr>
          <p:txBody>
            <a:bodyPr wrap="none" anchor="ctr"/>
            <a:lstStyle/>
            <a:p>
              <a:endParaRPr lang="en-US" dirty="0">
                <a:solidFill>
                  <a:srgbClr val="00FFFF"/>
                </a:solidFill>
              </a:endParaRPr>
            </a:p>
          </p:txBody>
        </p:sp>
        <p:graphicFrame>
          <p:nvGraphicFramePr>
            <p:cNvPr id="1281047" name="Object 23"/>
            <p:cNvGraphicFramePr>
              <a:graphicFrameLocks noChangeAspect="1"/>
            </p:cNvGraphicFramePr>
            <p:nvPr/>
          </p:nvGraphicFramePr>
          <p:xfrm>
            <a:off x="2784" y="2586"/>
            <a:ext cx="1200" cy="342"/>
          </p:xfrm>
          <a:graphic>
            <a:graphicData uri="http://schemas.openxmlformats.org/presentationml/2006/ole">
              <mc:AlternateContent xmlns:mc="http://schemas.openxmlformats.org/markup-compatibility/2006">
                <mc:Choice xmlns:v="urn:schemas-microsoft-com:vml" Requires="v">
                  <p:oleObj spid="_x0000_s2070547" name="Equation" r:id="rId7" imgW="799920" imgH="228600" progId="Equation.3">
                    <p:embed/>
                  </p:oleObj>
                </mc:Choice>
                <mc:Fallback>
                  <p:oleObj name="Equation" r:id="rId7" imgW="79992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84" y="2586"/>
                          <a:ext cx="1200" cy="342"/>
                        </a:xfrm>
                        <a:prstGeom prst="rect">
                          <a:avLst/>
                        </a:prstGeom>
                        <a:solidFill>
                          <a:srgbClr val="00FFFF"/>
                        </a:solidFill>
                      </p:spPr>
                    </p:pic>
                  </p:oleObj>
                </mc:Fallback>
              </mc:AlternateContent>
            </a:graphicData>
          </a:graphic>
        </p:graphicFrame>
        <p:sp>
          <p:nvSpPr>
            <p:cNvPr id="1281048" name="Text Box 24"/>
            <p:cNvSpPr txBox="1">
              <a:spLocks noChangeArrowheads="1"/>
            </p:cNvSpPr>
            <p:nvPr/>
          </p:nvSpPr>
          <p:spPr bwMode="auto">
            <a:xfrm>
              <a:off x="4032" y="2544"/>
              <a:ext cx="1603" cy="442"/>
            </a:xfrm>
            <a:prstGeom prst="rect">
              <a:avLst/>
            </a:prstGeom>
            <a:solidFill>
              <a:srgbClr val="00FFFF"/>
            </a:solidFill>
            <a:ln w="38100">
              <a:noFill/>
              <a:miter lim="800000"/>
              <a:headEnd/>
              <a:tailEnd type="none" w="lg" len="lg"/>
            </a:ln>
            <a:effectLst/>
          </p:spPr>
          <p:txBody>
            <a:bodyPr wrap="none">
              <a:spAutoFit/>
            </a:bodyPr>
            <a:lstStyle/>
            <a:p>
              <a:pPr algn="l" eaLnBrk="1" hangingPunct="1"/>
              <a:r>
                <a:rPr lang="en-US" sz="2000" dirty="0">
                  <a:solidFill>
                    <a:schemeClr val="tx1"/>
                  </a:solidFill>
                  <a:latin typeface="Arial Unicode MS" pitchFamily="34" charset="-128"/>
                </a:rPr>
                <a:t>Quark-Parton Model </a:t>
              </a:r>
            </a:p>
            <a:p>
              <a:pPr algn="l" eaLnBrk="1" hangingPunct="1"/>
              <a:r>
                <a:rPr lang="en-US" sz="2000" dirty="0" smtClean="0">
                  <a:solidFill>
                    <a:schemeClr val="tx1"/>
                  </a:solidFill>
                  <a:latin typeface="Arial Unicode MS" pitchFamily="34" charset="-128"/>
                </a:rPr>
                <a:t>expectation</a:t>
              </a:r>
              <a:endParaRPr lang="en-US" sz="2000" dirty="0">
                <a:solidFill>
                  <a:schemeClr val="tx1"/>
                </a:solidFill>
                <a:latin typeface="Arial Unicode MS" pitchFamily="34" charset="-128"/>
              </a:endParaRPr>
            </a:p>
          </p:txBody>
        </p:sp>
        <p:sp>
          <p:nvSpPr>
            <p:cNvPr id="1281049" name="Rectangle 25"/>
            <p:cNvSpPr>
              <a:spLocks noChangeArrowheads="1"/>
            </p:cNvSpPr>
            <p:nvPr/>
          </p:nvSpPr>
          <p:spPr bwMode="auto">
            <a:xfrm>
              <a:off x="2784" y="2976"/>
              <a:ext cx="2745" cy="442"/>
            </a:xfrm>
            <a:prstGeom prst="rect">
              <a:avLst/>
            </a:prstGeom>
            <a:solidFill>
              <a:srgbClr val="00FFFF"/>
            </a:solidFill>
            <a:ln w="9525" algn="ctr">
              <a:noFill/>
              <a:miter lim="800000"/>
              <a:headEnd/>
              <a:tailEnd/>
            </a:ln>
            <a:effectLst/>
          </p:spPr>
          <p:txBody>
            <a:bodyPr wrap="none" anchor="ctr">
              <a:spAutoFit/>
            </a:bodyPr>
            <a:lstStyle/>
            <a:p>
              <a:pPr algn="l"/>
              <a:r>
                <a:rPr lang="en-US" sz="2000" dirty="0">
                  <a:solidFill>
                    <a:schemeClr val="tx1"/>
                  </a:solidFill>
                  <a:latin typeface="Arial" charset="0"/>
                </a:rPr>
                <a:t>E130, Phys.Rev.Lett.51:1135 (1983) </a:t>
              </a:r>
            </a:p>
            <a:p>
              <a:pPr algn="l"/>
              <a:r>
                <a:rPr lang="en-US" sz="2000" dirty="0" smtClean="0">
                  <a:solidFill>
                    <a:schemeClr val="tx1"/>
                  </a:solidFill>
                  <a:latin typeface="Arial" charset="0"/>
                </a:rPr>
                <a:t>472 </a:t>
              </a:r>
              <a:r>
                <a:rPr lang="en-US" sz="2000" dirty="0">
                  <a:solidFill>
                    <a:schemeClr val="tx1"/>
                  </a:solidFill>
                  <a:latin typeface="Arial" charset="0"/>
                </a:rPr>
                <a:t>citations</a:t>
              </a:r>
              <a:r>
                <a:rPr lang="en-US" sz="1600" dirty="0">
                  <a:solidFill>
                    <a:schemeClr val="tx1"/>
                  </a:solidFill>
                  <a:latin typeface="Arial" charset="0"/>
                </a:rPr>
                <a:t>  </a:t>
              </a:r>
            </a:p>
          </p:txBody>
        </p:sp>
      </p:grpSp>
      <p:pic>
        <p:nvPicPr>
          <p:cNvPr id="1281050" name="Picture 26"/>
          <p:cNvPicPr>
            <a:picLocks noChangeAspect="1" noChangeArrowheads="1"/>
          </p:cNvPicPr>
          <p:nvPr/>
        </p:nvPicPr>
        <p:blipFill>
          <a:blip r:embed="rId9" cstate="print"/>
          <a:srcRect/>
          <a:stretch>
            <a:fillRect/>
          </a:stretch>
        </p:blipFill>
        <p:spPr bwMode="auto">
          <a:xfrm>
            <a:off x="2728913" y="2514600"/>
            <a:ext cx="6415087" cy="990600"/>
          </a:xfrm>
          <a:prstGeom prst="rect">
            <a:avLst/>
          </a:prstGeom>
          <a:noFill/>
          <a:ln w="9525">
            <a:solidFill>
              <a:schemeClr val="tx1"/>
            </a:solidFill>
            <a:miter lim="800000"/>
            <a:headEnd/>
            <a:tailEnd/>
          </a:ln>
          <a:effectLst/>
        </p:spPr>
      </p:pic>
      <p:sp>
        <p:nvSpPr>
          <p:cNvPr id="1281051" name="Oval 27"/>
          <p:cNvSpPr>
            <a:spLocks noChangeArrowheads="1"/>
          </p:cNvSpPr>
          <p:nvPr/>
        </p:nvSpPr>
        <p:spPr bwMode="auto">
          <a:xfrm>
            <a:off x="4137025" y="3157538"/>
            <a:ext cx="990600" cy="381000"/>
          </a:xfrm>
          <a:prstGeom prst="ellipse">
            <a:avLst/>
          </a:prstGeom>
          <a:noFill/>
          <a:ln w="25400">
            <a:solidFill>
              <a:srgbClr val="FF0000"/>
            </a:solidFill>
            <a:round/>
            <a:headEnd/>
            <a:tailEnd/>
          </a:ln>
          <a:effectLst/>
        </p:spPr>
        <p:txBody>
          <a:bodyPr wrap="none" anchor="ctr"/>
          <a:lstStyle/>
          <a:p>
            <a:endParaRPr lang="en-US"/>
          </a:p>
        </p:txBody>
      </p:sp>
      <p:sp>
        <p:nvSpPr>
          <p:cNvPr id="1281052" name="Oval 28"/>
          <p:cNvSpPr>
            <a:spLocks noChangeArrowheads="1"/>
          </p:cNvSpPr>
          <p:nvPr/>
        </p:nvSpPr>
        <p:spPr bwMode="auto">
          <a:xfrm>
            <a:off x="5410200" y="3155950"/>
            <a:ext cx="3733800" cy="381000"/>
          </a:xfrm>
          <a:prstGeom prst="ellipse">
            <a:avLst/>
          </a:prstGeom>
          <a:noFill/>
          <a:ln w="25400">
            <a:solidFill>
              <a:srgbClr val="FF0000"/>
            </a:solidFill>
            <a:round/>
            <a:headEnd/>
            <a:tailEnd/>
          </a:ln>
          <a:effectLst/>
        </p:spPr>
        <p:txBody>
          <a:bodyPr wrap="none" anchor="ctr"/>
          <a:lstStyle/>
          <a:p>
            <a:endParaRPr lang="en-US"/>
          </a:p>
        </p:txBody>
      </p:sp>
      <p:sp>
        <p:nvSpPr>
          <p:cNvPr id="1281053" name="Text Box 29"/>
          <p:cNvSpPr txBox="1">
            <a:spLocks noChangeArrowheads="1"/>
          </p:cNvSpPr>
          <p:nvPr/>
        </p:nvSpPr>
        <p:spPr bwMode="auto">
          <a:xfrm>
            <a:off x="4267200" y="3733800"/>
            <a:ext cx="4673600" cy="457200"/>
          </a:xfrm>
          <a:prstGeom prst="rect">
            <a:avLst/>
          </a:prstGeom>
          <a:noFill/>
          <a:ln w="9525">
            <a:noFill/>
            <a:miter lim="800000"/>
            <a:headEnd/>
            <a:tailEnd/>
          </a:ln>
          <a:effectLst/>
        </p:spPr>
        <p:txBody>
          <a:bodyPr wrap="none">
            <a:spAutoFit/>
          </a:bodyPr>
          <a:lstStyle/>
          <a:p>
            <a:r>
              <a:rPr lang="en-US" dirty="0" smtClean="0">
                <a:solidFill>
                  <a:srgbClr val="FF0000"/>
                </a:solidFill>
              </a:rPr>
              <a:t>These </a:t>
            </a:r>
            <a:r>
              <a:rPr lang="en-US" dirty="0">
                <a:solidFill>
                  <a:srgbClr val="FF0000"/>
                </a:solidFill>
              </a:rPr>
              <a:t>haven’t been easy to measure!</a:t>
            </a:r>
          </a:p>
        </p:txBody>
      </p:sp>
      <p:sp>
        <p:nvSpPr>
          <p:cNvPr id="1281054" name="Oval 30"/>
          <p:cNvSpPr>
            <a:spLocks noChangeArrowheads="1"/>
          </p:cNvSpPr>
          <p:nvPr/>
        </p:nvSpPr>
        <p:spPr bwMode="auto">
          <a:xfrm>
            <a:off x="6934200" y="1622425"/>
            <a:ext cx="762000" cy="457200"/>
          </a:xfrm>
          <a:prstGeom prst="ellipse">
            <a:avLst/>
          </a:prstGeom>
          <a:noFill/>
          <a:ln w="25400">
            <a:solidFill>
              <a:srgbClr val="FF0000"/>
            </a:solidFill>
            <a:round/>
            <a:headEnd/>
            <a:tailEnd/>
          </a:ln>
          <a:effectLst/>
        </p:spPr>
        <p:txBody>
          <a:bodyPr wrap="none" anchor="ctr"/>
          <a:lstStyle/>
          <a:p>
            <a:endParaRPr lang="en-US"/>
          </a:p>
        </p:txBody>
      </p:sp>
      <p:sp>
        <p:nvSpPr>
          <p:cNvPr id="1281055" name="Oval 31"/>
          <p:cNvSpPr>
            <a:spLocks noChangeArrowheads="1"/>
          </p:cNvSpPr>
          <p:nvPr/>
        </p:nvSpPr>
        <p:spPr bwMode="auto">
          <a:xfrm>
            <a:off x="7870825" y="1601788"/>
            <a:ext cx="762000" cy="609600"/>
          </a:xfrm>
          <a:prstGeom prst="ellipse">
            <a:avLst/>
          </a:prstGeom>
          <a:noFill/>
          <a:ln w="25400">
            <a:solidFill>
              <a:srgbClr val="FF0000"/>
            </a:solidFill>
            <a:round/>
            <a:headEnd/>
            <a:tailEnd/>
          </a:ln>
          <a:effectLst/>
        </p:spPr>
        <p:txBody>
          <a:bodyPr wrap="none" anchor="ctr"/>
          <a:lstStyle/>
          <a:p>
            <a:endParaRPr lang="en-US"/>
          </a:p>
        </p:txBody>
      </p:sp>
      <p:sp>
        <p:nvSpPr>
          <p:cNvPr id="32" name="Slide Number Placeholder 31"/>
          <p:cNvSpPr>
            <a:spLocks noGrp="1"/>
          </p:cNvSpPr>
          <p:nvPr>
            <p:ph type="sldNum" sz="quarter" idx="12"/>
          </p:nvPr>
        </p:nvSpPr>
        <p:spPr/>
        <p:txBody>
          <a:bodyPr/>
          <a:lstStyle/>
          <a:p>
            <a:fld id="{9CCA4942-7CEE-491C-9F3A-ADE7BC2C4973}" type="slidenum">
              <a:rPr lang="en-US" smtClean="0"/>
              <a:pPr/>
              <a:t>55</a:t>
            </a:fld>
            <a:endParaRPr lang="en-US"/>
          </a:p>
        </p:txBody>
      </p:sp>
    </p:spTree>
    <p:extLst>
      <p:ext uri="{BB962C8B-B14F-4D97-AF65-F5344CB8AC3E}">
        <p14:creationId xmlns:p14="http://schemas.microsoft.com/office/powerpoint/2010/main" val="410457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1281045"/>
                                        </p:tgtEl>
                                      </p:cBhvr>
                                    </p:animEffect>
                                    <p:set>
                                      <p:cBhvr>
                                        <p:cTn id="7" dur="1" fill="hold">
                                          <p:stCondLst>
                                            <p:cond delay="499"/>
                                          </p:stCondLst>
                                        </p:cTn>
                                        <p:tgtEl>
                                          <p:spTgt spid="1281045"/>
                                        </p:tgtEl>
                                        <p:attrNameLst>
                                          <p:attrName>style.visibility</p:attrName>
                                        </p:attrNameLst>
                                      </p:cBhvr>
                                      <p:to>
                                        <p:strVal val="hidden"/>
                                      </p:to>
                                    </p:se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281038"/>
                                        </p:tgtEl>
                                        <p:attrNameLst>
                                          <p:attrName>style.visibility</p:attrName>
                                        </p:attrNameLst>
                                      </p:cBhvr>
                                      <p:to>
                                        <p:strVal val="visible"/>
                                      </p:to>
                                    </p:set>
                                    <p:animEffect transition="in" filter="blinds(horizontal)">
                                      <p:cBhvr>
                                        <p:cTn id="11" dur="500"/>
                                        <p:tgtEl>
                                          <p:spTgt spid="1281038"/>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1281037"/>
                                        </p:tgtEl>
                                        <p:attrNameLst>
                                          <p:attrName>style.visibility</p:attrName>
                                        </p:attrNameLst>
                                      </p:cBhvr>
                                      <p:to>
                                        <p:strVal val="visible"/>
                                      </p:to>
                                    </p:set>
                                    <p:animEffect transition="in" filter="blinds(horizontal)">
                                      <p:cBhvr>
                                        <p:cTn id="14" dur="500"/>
                                        <p:tgtEl>
                                          <p:spTgt spid="1281037"/>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1281039"/>
                                        </p:tgtEl>
                                        <p:attrNameLst>
                                          <p:attrName>style.visibility</p:attrName>
                                        </p:attrNameLst>
                                      </p:cBhvr>
                                      <p:to>
                                        <p:strVal val="visible"/>
                                      </p:to>
                                    </p:set>
                                    <p:animEffect transition="in" filter="blinds(horizontal)">
                                      <p:cBhvr>
                                        <p:cTn id="17" dur="500"/>
                                        <p:tgtEl>
                                          <p:spTgt spid="1281039"/>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281035"/>
                                        </p:tgtEl>
                                        <p:attrNameLst>
                                          <p:attrName>style.visibility</p:attrName>
                                        </p:attrNameLst>
                                      </p:cBhvr>
                                      <p:to>
                                        <p:strVal val="visible"/>
                                      </p:to>
                                    </p:set>
                                    <p:animEffect transition="in" filter="blinds(horizontal)">
                                      <p:cBhvr>
                                        <p:cTn id="20" dur="500"/>
                                        <p:tgtEl>
                                          <p:spTgt spid="1281035"/>
                                        </p:tgtEl>
                                      </p:cBhvr>
                                    </p:animEffect>
                                  </p:childTnLst>
                                </p:cTn>
                              </p:par>
                              <p:par>
                                <p:cTn id="21" presetID="3" presetClass="entr" presetSubtype="10" fill="hold" nodeType="withEffect">
                                  <p:stCondLst>
                                    <p:cond delay="0"/>
                                  </p:stCondLst>
                                  <p:childTnLst>
                                    <p:set>
                                      <p:cBhvr>
                                        <p:cTn id="22" dur="1" fill="hold">
                                          <p:stCondLst>
                                            <p:cond delay="0"/>
                                          </p:stCondLst>
                                        </p:cTn>
                                        <p:tgtEl>
                                          <p:spTgt spid="1281028">
                                            <p:txEl>
                                              <p:pRg st="1" end="1"/>
                                            </p:txEl>
                                          </p:spTgt>
                                        </p:tgtEl>
                                        <p:attrNameLst>
                                          <p:attrName>style.visibility</p:attrName>
                                        </p:attrNameLst>
                                      </p:cBhvr>
                                      <p:to>
                                        <p:strVal val="visible"/>
                                      </p:to>
                                    </p:set>
                                    <p:animEffect transition="in" filter="blinds(horizontal)">
                                      <p:cBhvr>
                                        <p:cTn id="23" dur="500"/>
                                        <p:tgtEl>
                                          <p:spTgt spid="1281028">
                                            <p:txEl>
                                              <p:pRg st="1" end="1"/>
                                            </p:txEl>
                                          </p:spTgt>
                                        </p:tgtEl>
                                      </p:cBhvr>
                                    </p:animEffect>
                                  </p:childTnLst>
                                </p:cTn>
                              </p:par>
                            </p:childTnLst>
                          </p:cTn>
                        </p:par>
                        <p:par>
                          <p:cTn id="24" fill="hold">
                            <p:stCondLst>
                              <p:cond delay="1000"/>
                            </p:stCondLst>
                            <p:childTnLst>
                              <p:par>
                                <p:cTn id="25" presetID="3" presetClass="entr" presetSubtype="10" fill="hold" grpId="0" nodeType="afterEffect">
                                  <p:stCondLst>
                                    <p:cond delay="0"/>
                                  </p:stCondLst>
                                  <p:childTnLst>
                                    <p:set>
                                      <p:cBhvr>
                                        <p:cTn id="26" dur="1" fill="hold">
                                          <p:stCondLst>
                                            <p:cond delay="0"/>
                                          </p:stCondLst>
                                        </p:cTn>
                                        <p:tgtEl>
                                          <p:spTgt spid="1281041"/>
                                        </p:tgtEl>
                                        <p:attrNameLst>
                                          <p:attrName>style.visibility</p:attrName>
                                        </p:attrNameLst>
                                      </p:cBhvr>
                                      <p:to>
                                        <p:strVal val="visible"/>
                                      </p:to>
                                    </p:set>
                                    <p:animEffect transition="in" filter="blinds(horizontal)">
                                      <p:cBhvr>
                                        <p:cTn id="27" dur="500"/>
                                        <p:tgtEl>
                                          <p:spTgt spid="1281041"/>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281040"/>
                                        </p:tgtEl>
                                        <p:attrNameLst>
                                          <p:attrName>style.visibility</p:attrName>
                                        </p:attrNameLst>
                                      </p:cBhvr>
                                      <p:to>
                                        <p:strVal val="visible"/>
                                      </p:to>
                                    </p:set>
                                    <p:animEffect transition="in" filter="blinds(horizontal)">
                                      <p:cBhvr>
                                        <p:cTn id="30" dur="500"/>
                                        <p:tgtEl>
                                          <p:spTgt spid="1281040"/>
                                        </p:tgtEl>
                                      </p:cBhvr>
                                    </p:animEffect>
                                  </p:childTnLst>
                                </p:cTn>
                              </p:par>
                              <p:par>
                                <p:cTn id="31" presetID="2" presetClass="entr" presetSubtype="4" fill="hold" nodeType="withEffect">
                                  <p:stCondLst>
                                    <p:cond delay="0"/>
                                  </p:stCondLst>
                                  <p:childTnLst>
                                    <p:set>
                                      <p:cBhvr>
                                        <p:cTn id="32" dur="1" fill="hold">
                                          <p:stCondLst>
                                            <p:cond delay="0"/>
                                          </p:stCondLst>
                                        </p:cTn>
                                        <p:tgtEl>
                                          <p:spTgt spid="1281050"/>
                                        </p:tgtEl>
                                        <p:attrNameLst>
                                          <p:attrName>style.visibility</p:attrName>
                                        </p:attrNameLst>
                                      </p:cBhvr>
                                      <p:to>
                                        <p:strVal val="visible"/>
                                      </p:to>
                                    </p:set>
                                    <p:anim calcmode="lin" valueType="num">
                                      <p:cBhvr additive="base">
                                        <p:cTn id="33" dur="500" fill="hold"/>
                                        <p:tgtEl>
                                          <p:spTgt spid="1281050"/>
                                        </p:tgtEl>
                                        <p:attrNameLst>
                                          <p:attrName>ppt_x</p:attrName>
                                        </p:attrNameLst>
                                      </p:cBhvr>
                                      <p:tavLst>
                                        <p:tav tm="0">
                                          <p:val>
                                            <p:strVal val="#ppt_x"/>
                                          </p:val>
                                        </p:tav>
                                        <p:tav tm="100000">
                                          <p:val>
                                            <p:strVal val="#ppt_x"/>
                                          </p:val>
                                        </p:tav>
                                      </p:tavLst>
                                    </p:anim>
                                    <p:anim calcmode="lin" valueType="num">
                                      <p:cBhvr additive="base">
                                        <p:cTn id="34" dur="500" fill="hold"/>
                                        <p:tgtEl>
                                          <p:spTgt spid="1281050"/>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8" presetClass="entr" presetSubtype="16" fill="hold" grpId="0" nodeType="afterEffect">
                                  <p:stCondLst>
                                    <p:cond delay="1500"/>
                                  </p:stCondLst>
                                  <p:childTnLst>
                                    <p:set>
                                      <p:cBhvr>
                                        <p:cTn id="37" dur="1" fill="hold">
                                          <p:stCondLst>
                                            <p:cond delay="0"/>
                                          </p:stCondLst>
                                        </p:cTn>
                                        <p:tgtEl>
                                          <p:spTgt spid="1281051"/>
                                        </p:tgtEl>
                                        <p:attrNameLst>
                                          <p:attrName>style.visibility</p:attrName>
                                        </p:attrNameLst>
                                      </p:cBhvr>
                                      <p:to>
                                        <p:strVal val="visible"/>
                                      </p:to>
                                    </p:set>
                                    <p:animEffect transition="in" filter="diamond(in)">
                                      <p:cBhvr>
                                        <p:cTn id="38" dur="2000"/>
                                        <p:tgtEl>
                                          <p:spTgt spid="1281051"/>
                                        </p:tgtEl>
                                      </p:cBhvr>
                                    </p:animEffect>
                                  </p:childTnLst>
                                </p:cTn>
                              </p:par>
                              <p:par>
                                <p:cTn id="39" presetID="8" presetClass="entr" presetSubtype="16" fill="hold" grpId="0" nodeType="withEffect">
                                  <p:stCondLst>
                                    <p:cond delay="1500"/>
                                  </p:stCondLst>
                                  <p:childTnLst>
                                    <p:set>
                                      <p:cBhvr>
                                        <p:cTn id="40" dur="1" fill="hold">
                                          <p:stCondLst>
                                            <p:cond delay="0"/>
                                          </p:stCondLst>
                                        </p:cTn>
                                        <p:tgtEl>
                                          <p:spTgt spid="1281052"/>
                                        </p:tgtEl>
                                        <p:attrNameLst>
                                          <p:attrName>style.visibility</p:attrName>
                                        </p:attrNameLst>
                                      </p:cBhvr>
                                      <p:to>
                                        <p:strVal val="visible"/>
                                      </p:to>
                                    </p:set>
                                    <p:animEffect transition="in" filter="diamond(in)">
                                      <p:cBhvr>
                                        <p:cTn id="41" dur="2000"/>
                                        <p:tgtEl>
                                          <p:spTgt spid="1281052"/>
                                        </p:tgtEl>
                                      </p:cBhvr>
                                    </p:animEffect>
                                  </p:childTnLst>
                                </p:cTn>
                              </p:par>
                              <p:par>
                                <p:cTn id="42" presetID="8" presetClass="entr" presetSubtype="16" fill="hold" grpId="0" nodeType="withEffect">
                                  <p:stCondLst>
                                    <p:cond delay="1500"/>
                                  </p:stCondLst>
                                  <p:childTnLst>
                                    <p:set>
                                      <p:cBhvr>
                                        <p:cTn id="43" dur="1" fill="hold">
                                          <p:stCondLst>
                                            <p:cond delay="0"/>
                                          </p:stCondLst>
                                        </p:cTn>
                                        <p:tgtEl>
                                          <p:spTgt spid="1281053"/>
                                        </p:tgtEl>
                                        <p:attrNameLst>
                                          <p:attrName>style.visibility</p:attrName>
                                        </p:attrNameLst>
                                      </p:cBhvr>
                                      <p:to>
                                        <p:strVal val="visible"/>
                                      </p:to>
                                    </p:set>
                                    <p:animEffect transition="in" filter="diamond(in)">
                                      <p:cBhvr>
                                        <p:cTn id="44" dur="2000"/>
                                        <p:tgtEl>
                                          <p:spTgt spid="1281053"/>
                                        </p:tgtEl>
                                      </p:cBhvr>
                                    </p:animEffect>
                                  </p:childTnLst>
                                </p:cTn>
                              </p:par>
                              <p:par>
                                <p:cTn id="45" presetID="8" presetClass="entr" presetSubtype="16" fill="hold" grpId="0" nodeType="withEffect">
                                  <p:stCondLst>
                                    <p:cond delay="1500"/>
                                  </p:stCondLst>
                                  <p:childTnLst>
                                    <p:set>
                                      <p:cBhvr>
                                        <p:cTn id="46" dur="1" fill="hold">
                                          <p:stCondLst>
                                            <p:cond delay="0"/>
                                          </p:stCondLst>
                                        </p:cTn>
                                        <p:tgtEl>
                                          <p:spTgt spid="1281054"/>
                                        </p:tgtEl>
                                        <p:attrNameLst>
                                          <p:attrName>style.visibility</p:attrName>
                                        </p:attrNameLst>
                                      </p:cBhvr>
                                      <p:to>
                                        <p:strVal val="visible"/>
                                      </p:to>
                                    </p:set>
                                    <p:animEffect transition="in" filter="diamond(in)">
                                      <p:cBhvr>
                                        <p:cTn id="47" dur="2000"/>
                                        <p:tgtEl>
                                          <p:spTgt spid="1281054"/>
                                        </p:tgtEl>
                                      </p:cBhvr>
                                    </p:animEffect>
                                  </p:childTnLst>
                                </p:cTn>
                              </p:par>
                              <p:par>
                                <p:cTn id="48" presetID="8" presetClass="entr" presetSubtype="16" fill="hold" grpId="0" nodeType="withEffect">
                                  <p:stCondLst>
                                    <p:cond delay="1500"/>
                                  </p:stCondLst>
                                  <p:childTnLst>
                                    <p:set>
                                      <p:cBhvr>
                                        <p:cTn id="49" dur="1" fill="hold">
                                          <p:stCondLst>
                                            <p:cond delay="0"/>
                                          </p:stCondLst>
                                        </p:cTn>
                                        <p:tgtEl>
                                          <p:spTgt spid="1281055"/>
                                        </p:tgtEl>
                                        <p:attrNameLst>
                                          <p:attrName>style.visibility</p:attrName>
                                        </p:attrNameLst>
                                      </p:cBhvr>
                                      <p:to>
                                        <p:strVal val="visible"/>
                                      </p:to>
                                    </p:set>
                                    <p:animEffect transition="in" filter="diamond(in)">
                                      <p:cBhvr>
                                        <p:cTn id="50" dur="2000"/>
                                        <p:tgtEl>
                                          <p:spTgt spid="1281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1035" grpId="0"/>
      <p:bldP spid="1281037" grpId="0"/>
      <p:bldP spid="1281038" grpId="0" animBg="1"/>
      <p:bldP spid="1281039" grpId="0" animBg="1"/>
      <p:bldP spid="1281040" grpId="0"/>
      <p:bldP spid="1281041" grpId="0" animBg="1"/>
      <p:bldP spid="1281051" grpId="0" animBg="1"/>
      <p:bldP spid="1281052" grpId="0" animBg="1"/>
      <p:bldP spid="1281053" grpId="0"/>
      <p:bldP spid="1281054" grpId="0" animBg="1"/>
      <p:bldP spid="128105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990600"/>
            <a:ext cx="4953000" cy="1219200"/>
          </a:xfrm>
        </p:spPr>
        <p:txBody>
          <a:bodyPr/>
          <a:lstStyle/>
          <a:p>
            <a:r>
              <a:rPr lang="en-US" sz="3400" dirty="0" smtClean="0"/>
              <a:t>Improvements in knowledge of gluon and sea quark spin contributions from RHIC data</a:t>
            </a:r>
            <a:endParaRPr lang="en-US" sz="3400" dirty="0"/>
          </a:p>
        </p:txBody>
      </p:sp>
      <p:sp>
        <p:nvSpPr>
          <p:cNvPr id="4" name="Footer Placeholder 3"/>
          <p:cNvSpPr>
            <a:spLocks noGrp="1"/>
          </p:cNvSpPr>
          <p:nvPr>
            <p:ph type="ftr" sz="quarter" idx="11"/>
          </p:nvPr>
        </p:nvSpPr>
        <p:spPr/>
        <p:txBody>
          <a:bodyPr/>
          <a:lstStyle/>
          <a:p>
            <a:r>
              <a:rPr lang="en-US" smtClean="0"/>
              <a:t>C. Aidala, Penn State, January 21, 2015</a:t>
            </a:r>
            <a:endParaRPr lang="en-US"/>
          </a:p>
        </p:txBody>
      </p:sp>
      <p:sp>
        <p:nvSpPr>
          <p:cNvPr id="5" name="Slide Number Placeholder 4"/>
          <p:cNvSpPr>
            <a:spLocks noGrp="1"/>
          </p:cNvSpPr>
          <p:nvPr>
            <p:ph type="sldNum" sz="quarter" idx="12"/>
          </p:nvPr>
        </p:nvSpPr>
        <p:spPr/>
        <p:txBody>
          <a:bodyPr/>
          <a:lstStyle/>
          <a:p>
            <a:fld id="{9CCA4942-7CEE-491C-9F3A-ADE7BC2C4973}" type="slidenum">
              <a:rPr lang="en-US" smtClean="0"/>
              <a:pPr/>
              <a:t>56</a:t>
            </a:fld>
            <a:endParaRPr lang="en-US"/>
          </a:p>
        </p:txBody>
      </p:sp>
      <p:pic>
        <p:nvPicPr>
          <p:cNvPr id="19937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228600"/>
            <a:ext cx="3402379"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968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733800"/>
            <a:ext cx="6915150" cy="275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4347270"/>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 Aidala, Penn State, January 21, 2015</a:t>
            </a:r>
            <a:endParaRPr lang="en-US"/>
          </a:p>
        </p:txBody>
      </p:sp>
      <p:sp>
        <p:nvSpPr>
          <p:cNvPr id="3" name="Slide Number Placeholder 2"/>
          <p:cNvSpPr>
            <a:spLocks noGrp="1"/>
          </p:cNvSpPr>
          <p:nvPr>
            <p:ph type="sldNum" sz="quarter" idx="12"/>
          </p:nvPr>
        </p:nvSpPr>
        <p:spPr/>
        <p:txBody>
          <a:bodyPr/>
          <a:lstStyle/>
          <a:p>
            <a:fld id="{83F159FB-7DEB-45DF-BF94-DE0F7425313E}" type="slidenum">
              <a:rPr lang="en-US" smtClean="0"/>
              <a:pPr/>
              <a:t>57</a:t>
            </a:fld>
            <a:endParaRPr lang="en-US"/>
          </a:p>
        </p:txBody>
      </p:sp>
      <p:pic>
        <p:nvPicPr>
          <p:cNvPr id="20244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7325" y="152400"/>
            <a:ext cx="6467475" cy="3098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2445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r="1132"/>
          <a:stretch/>
        </p:blipFill>
        <p:spPr bwMode="auto">
          <a:xfrm>
            <a:off x="1453943" y="3417937"/>
            <a:ext cx="6492240" cy="3107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rot="16200000">
            <a:off x="-440322" y="3335923"/>
            <a:ext cx="3200400" cy="338554"/>
          </a:xfrm>
          <a:prstGeom prst="rect">
            <a:avLst/>
          </a:prstGeom>
          <a:noFill/>
        </p:spPr>
        <p:txBody>
          <a:bodyPr wrap="square" rtlCol="0">
            <a:spAutoFit/>
          </a:bodyPr>
          <a:lstStyle/>
          <a:p>
            <a:r>
              <a:rPr lang="en-US" sz="1600" b="1" dirty="0" smtClean="0"/>
              <a:t>NNPDF, NPB 887.276 (2014)</a:t>
            </a:r>
            <a:endParaRPr lang="en-US" sz="1600" b="1" dirty="0"/>
          </a:p>
        </p:txBody>
      </p:sp>
    </p:spTree>
    <p:extLst>
      <p:ext uri="{BB962C8B-B14F-4D97-AF65-F5344CB8AC3E}">
        <p14:creationId xmlns:p14="http://schemas.microsoft.com/office/powerpoint/2010/main" val="408200063"/>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z="4000" dirty="0" smtClean="0"/>
              <a:t>Dijet Cross Section and </a:t>
            </a:r>
            <a:br>
              <a:rPr lang="en-US" sz="4000" dirty="0" smtClean="0"/>
            </a:br>
            <a:r>
              <a:rPr lang="en-US" sz="4000" dirty="0" smtClean="0"/>
              <a:t>Double </a:t>
            </a:r>
            <a:r>
              <a:rPr lang="en-US" sz="4000" dirty="0" err="1" smtClean="0"/>
              <a:t>Helicity</a:t>
            </a:r>
            <a:r>
              <a:rPr lang="en-US" sz="4000" dirty="0" smtClean="0"/>
              <a:t> Asymmetry</a:t>
            </a:r>
            <a:endParaRPr lang="en-US" sz="4000" dirty="0"/>
          </a:p>
        </p:txBody>
      </p:sp>
      <p:sp>
        <p:nvSpPr>
          <p:cNvPr id="4" name="Footer Placeholder 3"/>
          <p:cNvSpPr>
            <a:spLocks noGrp="1"/>
          </p:cNvSpPr>
          <p:nvPr>
            <p:ph type="ftr" sz="quarter" idx="11"/>
          </p:nvPr>
        </p:nvSpPr>
        <p:spPr/>
        <p:txBody>
          <a:bodyPr/>
          <a:lstStyle/>
          <a:p>
            <a:r>
              <a:rPr lang="en-US" smtClean="0"/>
              <a:t>C. Aidala, Penn State, January 21, 2015</a:t>
            </a:r>
            <a:endParaRPr lang="en-US"/>
          </a:p>
        </p:txBody>
      </p:sp>
      <p:sp>
        <p:nvSpPr>
          <p:cNvPr id="5" name="Slide Number Placeholder 4"/>
          <p:cNvSpPr>
            <a:spLocks noGrp="1"/>
          </p:cNvSpPr>
          <p:nvPr>
            <p:ph type="sldNum" sz="quarter" idx="12"/>
          </p:nvPr>
        </p:nvSpPr>
        <p:spPr/>
        <p:txBody>
          <a:bodyPr/>
          <a:lstStyle/>
          <a:p>
            <a:fld id="{9CCA4942-7CEE-491C-9F3A-ADE7BC2C4973}" type="slidenum">
              <a:rPr lang="en-US" smtClean="0"/>
              <a:pPr/>
              <a:t>58</a:t>
            </a:fld>
            <a:endParaRPr lang="en-US"/>
          </a:p>
        </p:txBody>
      </p:sp>
      <p:pic>
        <p:nvPicPr>
          <p:cNvPr id="2085890" name="Picture 2"/>
          <p:cNvPicPr>
            <a:picLocks noChangeAspect="1" noChangeArrowheads="1"/>
          </p:cNvPicPr>
          <p:nvPr/>
        </p:nvPicPr>
        <p:blipFill>
          <a:blip r:embed="rId2" cstate="print"/>
          <a:srcRect/>
          <a:stretch>
            <a:fillRect/>
          </a:stretch>
        </p:blipFill>
        <p:spPr bwMode="auto">
          <a:xfrm>
            <a:off x="381000" y="1295400"/>
            <a:ext cx="3810000" cy="4953000"/>
          </a:xfrm>
          <a:prstGeom prst="rect">
            <a:avLst/>
          </a:prstGeom>
          <a:noFill/>
          <a:ln w="9525">
            <a:noFill/>
            <a:miter lim="800000"/>
            <a:headEnd/>
            <a:tailEnd/>
          </a:ln>
        </p:spPr>
      </p:pic>
      <p:grpSp>
        <p:nvGrpSpPr>
          <p:cNvPr id="8" name="Group 38"/>
          <p:cNvGrpSpPr>
            <a:grpSpLocks/>
          </p:cNvGrpSpPr>
          <p:nvPr/>
        </p:nvGrpSpPr>
        <p:grpSpPr bwMode="auto">
          <a:xfrm>
            <a:off x="6858000" y="5562600"/>
            <a:ext cx="1524000" cy="990600"/>
            <a:chOff x="2640" y="912"/>
            <a:chExt cx="864" cy="528"/>
          </a:xfrm>
        </p:grpSpPr>
        <p:sp>
          <p:nvSpPr>
            <p:cNvPr id="9" name="AutoShape 39"/>
            <p:cNvSpPr>
              <a:spLocks noChangeArrowheads="1"/>
            </p:cNvSpPr>
            <p:nvPr/>
          </p:nvSpPr>
          <p:spPr bwMode="auto">
            <a:xfrm>
              <a:off x="2640" y="912"/>
              <a:ext cx="601" cy="528"/>
            </a:xfrm>
            <a:prstGeom prst="star5">
              <a:avLst/>
            </a:prstGeom>
            <a:solidFill>
              <a:srgbClr val="FF0000"/>
            </a:solidFill>
            <a:ln w="9525">
              <a:solidFill>
                <a:srgbClr val="000080"/>
              </a:solidFill>
              <a:miter lim="800000"/>
              <a:headEnd type="none" w="sm" len="sm"/>
              <a:tailEnd type="none" w="sm" len="sm"/>
            </a:ln>
            <a:effectLst/>
          </p:spPr>
          <p:txBody>
            <a:bodyPr wrap="none" anchor="ctr"/>
            <a:lstStyle/>
            <a:p>
              <a:endParaRPr lang="en-US" sz="2400" b="1" i="1">
                <a:cs typeface="Arial" pitchFamily="34" charset="0"/>
              </a:endParaRPr>
            </a:p>
          </p:txBody>
        </p:sp>
        <p:sp>
          <p:nvSpPr>
            <p:cNvPr id="10" name="Text Box 40"/>
            <p:cNvSpPr txBox="1">
              <a:spLocks noChangeArrowheads="1"/>
            </p:cNvSpPr>
            <p:nvPr/>
          </p:nvSpPr>
          <p:spPr bwMode="auto">
            <a:xfrm>
              <a:off x="2852" y="1057"/>
              <a:ext cx="652" cy="243"/>
            </a:xfrm>
            <a:prstGeom prst="rect">
              <a:avLst/>
            </a:prstGeom>
            <a:noFill/>
            <a:ln w="12700">
              <a:noFill/>
              <a:miter lim="800000"/>
              <a:headEnd type="none" w="sm" len="sm"/>
              <a:tailEnd type="none" w="sm" len="sm"/>
            </a:ln>
            <a:effectLst/>
          </p:spPr>
          <p:txBody>
            <a:bodyPr>
              <a:spAutoFit/>
            </a:bodyPr>
            <a:lstStyle/>
            <a:p>
              <a:r>
                <a:rPr lang="en-US" sz="2400" b="1" i="1" dirty="0">
                  <a:solidFill>
                    <a:srgbClr val="1C0E81"/>
                  </a:solidFill>
                  <a:effectLst>
                    <a:outerShdw blurRad="38100" dist="38100" dir="2700000" algn="tl">
                      <a:srgbClr val="FFFFFF"/>
                    </a:outerShdw>
                  </a:effectLst>
                  <a:latin typeface="Helvetica"/>
                  <a:cs typeface="Arial" pitchFamily="34" charset="0"/>
                </a:rPr>
                <a:t>STAR</a:t>
              </a:r>
            </a:p>
          </p:txBody>
        </p:sp>
      </p:grpSp>
      <p:sp>
        <p:nvSpPr>
          <p:cNvPr id="12" name="TextBox 11"/>
          <p:cNvSpPr txBox="1"/>
          <p:nvPr/>
        </p:nvSpPr>
        <p:spPr>
          <a:xfrm>
            <a:off x="4876800" y="1371600"/>
            <a:ext cx="3736446" cy="2308324"/>
          </a:xfrm>
          <a:prstGeom prst="rect">
            <a:avLst/>
          </a:prstGeom>
          <a:noFill/>
        </p:spPr>
        <p:txBody>
          <a:bodyPr wrap="square" rtlCol="0">
            <a:spAutoFit/>
          </a:bodyPr>
          <a:lstStyle/>
          <a:p>
            <a:pPr algn="l">
              <a:buFont typeface="Arial" pitchFamily="34" charset="0"/>
              <a:buChar char="•"/>
            </a:pPr>
            <a:r>
              <a:rPr lang="en-US" dirty="0" smtClean="0"/>
              <a:t> </a:t>
            </a:r>
            <a:r>
              <a:rPr lang="en-US" dirty="0" err="1" smtClean="0"/>
              <a:t>Dijets</a:t>
            </a:r>
            <a:r>
              <a:rPr lang="en-US" dirty="0" smtClean="0"/>
              <a:t> as a function of invariant mass</a:t>
            </a:r>
          </a:p>
          <a:p>
            <a:pPr algn="l">
              <a:buFont typeface="Arial" pitchFamily="34" charset="0"/>
              <a:buChar char="•"/>
            </a:pPr>
            <a:r>
              <a:rPr lang="en-US" dirty="0" smtClean="0"/>
              <a:t> More complete kinematic reconstruction of hard scattering—pin down </a:t>
            </a:r>
            <a:r>
              <a:rPr lang="en-US" i="1" dirty="0" smtClean="0"/>
              <a:t>x</a:t>
            </a:r>
            <a:r>
              <a:rPr lang="en-US" dirty="0" smtClean="0"/>
              <a:t> values probed</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66304"/>
            <a:ext cx="9144000" cy="3125391"/>
          </a:xfrm>
          <a:prstGeom prst="rect">
            <a:avLst/>
          </a:prstGeom>
        </p:spPr>
      </p:pic>
    </p:spTree>
    <p:extLst>
      <p:ext uri="{BB962C8B-B14F-4D97-AF65-F5344CB8AC3E}">
        <p14:creationId xmlns:p14="http://schemas.microsoft.com/office/powerpoint/2010/main" val="8609775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2085890"/>
                                        </p:tgtEl>
                                      </p:cBhvr>
                                    </p:animEffect>
                                    <p:set>
                                      <p:cBhvr>
                                        <p:cTn id="7" dur="1" fill="hold">
                                          <p:stCondLst>
                                            <p:cond delay="499"/>
                                          </p:stCondLst>
                                        </p:cTn>
                                        <p:tgtEl>
                                          <p:spTgt spid="2085890"/>
                                        </p:tgtEl>
                                        <p:attrNameLst>
                                          <p:attrName>style.visibility</p:attrName>
                                        </p:attrNameLst>
                                      </p:cBhvr>
                                      <p:to>
                                        <p:strVal val="hidden"/>
                                      </p:to>
                                    </p:set>
                                  </p:childTnLst>
                                </p:cTn>
                              </p:par>
                              <p:par>
                                <p:cTn id="8" presetID="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RHIC measurements sensitive to gluon polarization</a:t>
            </a:r>
            <a:endParaRPr lang="en-US" dirty="0"/>
          </a:p>
        </p:txBody>
      </p:sp>
      <p:sp>
        <p:nvSpPr>
          <p:cNvPr id="4" name="Footer Placeholder 3"/>
          <p:cNvSpPr>
            <a:spLocks noGrp="1"/>
          </p:cNvSpPr>
          <p:nvPr>
            <p:ph type="ftr" sz="quarter" idx="11"/>
          </p:nvPr>
        </p:nvSpPr>
        <p:spPr/>
        <p:txBody>
          <a:bodyPr/>
          <a:lstStyle/>
          <a:p>
            <a:r>
              <a:rPr lang="en-US" smtClean="0"/>
              <a:t>C. Aidala, Penn State, January 21, 2015</a:t>
            </a:r>
            <a:endParaRPr lang="en-US"/>
          </a:p>
        </p:txBody>
      </p:sp>
      <p:sp>
        <p:nvSpPr>
          <p:cNvPr id="5" name="Slide Number Placeholder 4"/>
          <p:cNvSpPr>
            <a:spLocks noGrp="1"/>
          </p:cNvSpPr>
          <p:nvPr>
            <p:ph type="sldNum" sz="quarter" idx="12"/>
          </p:nvPr>
        </p:nvSpPr>
        <p:spPr/>
        <p:txBody>
          <a:bodyPr/>
          <a:lstStyle/>
          <a:p>
            <a:fld id="{9CCA4942-7CEE-491C-9F3A-ADE7BC2C4973}" type="slidenum">
              <a:rPr lang="en-US" smtClean="0"/>
              <a:pPr/>
              <a:t>59</a:t>
            </a:fld>
            <a:endParaRPr lang="en-US"/>
          </a:p>
        </p:txBody>
      </p:sp>
      <p:pic>
        <p:nvPicPr>
          <p:cNvPr id="20469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47800"/>
            <a:ext cx="6477000" cy="4070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968826" y="4245375"/>
            <a:ext cx="4786118" cy="830997"/>
          </a:xfrm>
          <a:prstGeom prst="rect">
            <a:avLst/>
          </a:prstGeom>
          <a:noFill/>
        </p:spPr>
        <p:txBody>
          <a:bodyPr wrap="none" rtlCol="0">
            <a:spAutoFit/>
          </a:bodyPr>
          <a:lstStyle/>
          <a:p>
            <a:r>
              <a:rPr lang="en-US" b="1" dirty="0" smtClean="0">
                <a:solidFill>
                  <a:schemeClr val="accent2"/>
                </a:solidFill>
                <a:latin typeface="Symbol" panose="05050102010706020507" pitchFamily="18" charset="2"/>
              </a:rPr>
              <a:t>p</a:t>
            </a:r>
            <a:r>
              <a:rPr lang="en-US" b="1" baseline="30000" dirty="0" smtClean="0">
                <a:solidFill>
                  <a:schemeClr val="accent2"/>
                </a:solidFill>
              </a:rPr>
              <a:t>0</a:t>
            </a:r>
            <a:r>
              <a:rPr lang="en-US" b="1" dirty="0" smtClean="0">
                <a:solidFill>
                  <a:schemeClr val="accent2"/>
                </a:solidFill>
              </a:rPr>
              <a:t> </a:t>
            </a:r>
            <a:r>
              <a:rPr lang="en-US" b="1" dirty="0" smtClean="0">
                <a:solidFill>
                  <a:schemeClr val="accent2"/>
                </a:solidFill>
                <a:latin typeface="Calibri" panose="020F0502020204030204" pitchFamily="34" charset="0"/>
              </a:rPr>
              <a:t>200 GeV - PRD90, 012007 (2014)</a:t>
            </a:r>
          </a:p>
          <a:p>
            <a:r>
              <a:rPr lang="en-US" b="1" dirty="0">
                <a:solidFill>
                  <a:srgbClr val="FF0000"/>
                </a:solidFill>
                <a:latin typeface="Symbol" panose="05050102010706020507" pitchFamily="18" charset="2"/>
              </a:rPr>
              <a:t>p</a:t>
            </a:r>
            <a:r>
              <a:rPr lang="en-US" b="1" baseline="30000" dirty="0">
                <a:solidFill>
                  <a:srgbClr val="FF0000"/>
                </a:solidFill>
              </a:rPr>
              <a:t>0</a:t>
            </a:r>
            <a:r>
              <a:rPr lang="en-US" b="1" dirty="0">
                <a:solidFill>
                  <a:srgbClr val="FF0000"/>
                </a:solidFill>
              </a:rPr>
              <a:t> </a:t>
            </a:r>
            <a:r>
              <a:rPr lang="en-US" b="1" dirty="0" smtClean="0">
                <a:solidFill>
                  <a:srgbClr val="FF0000"/>
                </a:solidFill>
                <a:latin typeface="Calibri" panose="020F0502020204030204" pitchFamily="34" charset="0"/>
              </a:rPr>
              <a:t>510 GeV - Preliminary</a:t>
            </a:r>
            <a:endParaRPr lang="en-US" b="1" dirty="0">
              <a:solidFill>
                <a:srgbClr val="FF0000"/>
              </a:solidFill>
              <a:latin typeface="Calibri" panose="020F0502020204030204" pitchFamily="34" charset="0"/>
            </a:endParaRPr>
          </a:p>
        </p:txBody>
      </p:sp>
      <p:sp>
        <p:nvSpPr>
          <p:cNvPr id="3" name="Rectangle 2"/>
          <p:cNvSpPr/>
          <p:nvPr/>
        </p:nvSpPr>
        <p:spPr>
          <a:xfrm>
            <a:off x="6781800" y="2514600"/>
            <a:ext cx="2667000" cy="1200329"/>
          </a:xfrm>
          <a:prstGeom prst="rect">
            <a:avLst/>
          </a:prstGeom>
        </p:spPr>
        <p:txBody>
          <a:bodyPr wrap="square">
            <a:spAutoFit/>
          </a:bodyPr>
          <a:lstStyle/>
          <a:p>
            <a:r>
              <a:rPr lang="en-US" dirty="0" smtClean="0"/>
              <a:t>Neutral pion </a:t>
            </a:r>
            <a:r>
              <a:rPr lang="en-US" dirty="0"/>
              <a:t/>
            </a:r>
            <a:br>
              <a:rPr lang="en-US" dirty="0"/>
            </a:br>
            <a:r>
              <a:rPr lang="en-US" dirty="0"/>
              <a:t>double-helicity asymmetries</a:t>
            </a:r>
          </a:p>
        </p:txBody>
      </p:sp>
      <p:graphicFrame>
        <p:nvGraphicFramePr>
          <p:cNvPr id="7" name="Object 6"/>
          <p:cNvGraphicFramePr>
            <a:graphicFrameLocks noChangeAspect="1"/>
          </p:cNvGraphicFramePr>
          <p:nvPr>
            <p:extLst>
              <p:ext uri="{D42A27DB-BD31-4B8C-83A1-F6EECF244321}">
                <p14:modId xmlns:p14="http://schemas.microsoft.com/office/powerpoint/2010/main" val="4163330200"/>
              </p:ext>
            </p:extLst>
          </p:nvPr>
        </p:nvGraphicFramePr>
        <p:xfrm>
          <a:off x="3276600" y="5562600"/>
          <a:ext cx="4725987" cy="795338"/>
        </p:xfrm>
        <a:graphic>
          <a:graphicData uri="http://schemas.openxmlformats.org/presentationml/2006/ole">
            <mc:AlternateContent xmlns:mc="http://schemas.openxmlformats.org/markup-compatibility/2006">
              <mc:Choice xmlns:v="urn:schemas-microsoft-com:vml" Requires="v">
                <p:oleObj spid="_x0000_s2069515" name="Equation" r:id="rId4" imgW="61560016" imgH="10353572" progId="Equation.3">
                  <p:embed/>
                </p:oleObj>
              </mc:Choice>
              <mc:Fallback>
                <p:oleObj name="Equation" r:id="rId4" imgW="61560016" imgH="10353572"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5562600"/>
                        <a:ext cx="4725987" cy="795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1184168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Facilities and experiments</a:t>
            </a:r>
            <a:endParaRPr lang="en-US" dirty="0"/>
          </a:p>
        </p:txBody>
      </p:sp>
      <p:sp>
        <p:nvSpPr>
          <p:cNvPr id="4" name="Footer Placeholder 3"/>
          <p:cNvSpPr>
            <a:spLocks noGrp="1"/>
          </p:cNvSpPr>
          <p:nvPr>
            <p:ph type="ftr" sz="quarter" idx="11"/>
          </p:nvPr>
        </p:nvSpPr>
        <p:spPr/>
        <p:txBody>
          <a:bodyPr/>
          <a:lstStyle/>
          <a:p>
            <a:r>
              <a:rPr lang="en-US" smtClean="0"/>
              <a:t>C. Aidala, Penn State, January 21, 2015</a:t>
            </a:r>
            <a:endParaRPr lang="en-US"/>
          </a:p>
        </p:txBody>
      </p:sp>
      <p:sp>
        <p:nvSpPr>
          <p:cNvPr id="5" name="Slide Number Placeholder 4"/>
          <p:cNvSpPr>
            <a:spLocks noGrp="1"/>
          </p:cNvSpPr>
          <p:nvPr>
            <p:ph type="sldNum" sz="quarter" idx="12"/>
          </p:nvPr>
        </p:nvSpPr>
        <p:spPr/>
        <p:txBody>
          <a:bodyPr/>
          <a:lstStyle/>
          <a:p>
            <a:fld id="{9CCA4942-7CEE-491C-9F3A-ADE7BC2C4973}" type="slidenum">
              <a:rPr lang="en-US" smtClean="0"/>
              <a:pPr/>
              <a:t>6</a:t>
            </a:fld>
            <a:endParaRPr lang="en-US"/>
          </a:p>
        </p:txBody>
      </p:sp>
      <p:pic>
        <p:nvPicPr>
          <p:cNvPr id="6" name="Picture 10" descr="aerial-BNL2"/>
          <p:cNvPicPr>
            <a:picLocks noChangeAspect="1" noChangeArrowheads="1"/>
          </p:cNvPicPr>
          <p:nvPr/>
        </p:nvPicPr>
        <p:blipFill>
          <a:blip r:embed="rId2" cstate="print">
            <a:lum bright="-20000"/>
          </a:blip>
          <a:srcRect l="6194"/>
          <a:stretch>
            <a:fillRect/>
          </a:stretch>
        </p:blipFill>
        <p:spPr bwMode="auto">
          <a:xfrm>
            <a:off x="381000" y="1295401"/>
            <a:ext cx="3732581" cy="2540000"/>
          </a:xfrm>
          <a:prstGeom prst="rect">
            <a:avLst/>
          </a:prstGeom>
          <a:noFill/>
          <a:ln w="9525">
            <a:noFill/>
            <a:miter lim="800000"/>
            <a:headEnd/>
            <a:tailEnd/>
          </a:ln>
        </p:spPr>
      </p:pic>
      <p:pic>
        <p:nvPicPr>
          <p:cNvPr id="2049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9988" y="1295400"/>
            <a:ext cx="4174170" cy="2540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cstate="print"/>
          <a:srcRect/>
          <a:stretch>
            <a:fillRect/>
          </a:stretch>
        </p:blipFill>
        <p:spPr bwMode="auto">
          <a:xfrm>
            <a:off x="2819400" y="3943950"/>
            <a:ext cx="3810000" cy="2761650"/>
          </a:xfrm>
          <a:prstGeom prst="rect">
            <a:avLst/>
          </a:prstGeom>
          <a:noFill/>
          <a:ln w="9525">
            <a:noFill/>
            <a:miter lim="800000"/>
            <a:headEnd/>
            <a:tailEnd/>
          </a:ln>
        </p:spPr>
      </p:pic>
      <p:sp>
        <p:nvSpPr>
          <p:cNvPr id="8" name="TextBox 7"/>
          <p:cNvSpPr txBox="1"/>
          <p:nvPr/>
        </p:nvSpPr>
        <p:spPr>
          <a:xfrm>
            <a:off x="179253" y="3741003"/>
            <a:ext cx="2741745" cy="830997"/>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STAR and PHENIX at RHIC, BNL</a:t>
            </a:r>
            <a:endParaRPr lang="en-US" dirty="0">
              <a:effectLst>
                <a:outerShdw blurRad="38100" dist="38100" dir="2700000" algn="tl">
                  <a:srgbClr val="000000">
                    <a:alpha val="43137"/>
                  </a:srgbClr>
                </a:outerShdw>
              </a:effectLst>
            </a:endParaRPr>
          </a:p>
        </p:txBody>
      </p:sp>
      <p:sp>
        <p:nvSpPr>
          <p:cNvPr id="10" name="TextBox 9"/>
          <p:cNvSpPr txBox="1"/>
          <p:nvPr/>
        </p:nvSpPr>
        <p:spPr>
          <a:xfrm>
            <a:off x="6616842" y="3767107"/>
            <a:ext cx="2450958" cy="755452"/>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COMPASS </a:t>
            </a:r>
          </a:p>
          <a:p>
            <a:r>
              <a:rPr lang="en-US" dirty="0" smtClean="0">
                <a:effectLst>
                  <a:outerShdw blurRad="38100" dist="38100" dir="2700000" algn="tl">
                    <a:srgbClr val="000000">
                      <a:alpha val="43137"/>
                    </a:srgbClr>
                  </a:outerShdw>
                </a:effectLst>
              </a:rPr>
              <a:t>at CERN</a:t>
            </a:r>
            <a:endParaRPr lang="en-US" dirty="0">
              <a:effectLst>
                <a:outerShdw blurRad="38100" dist="38100" dir="2700000" algn="tl">
                  <a:srgbClr val="000000">
                    <a:alpha val="43137"/>
                  </a:srgbClr>
                </a:outerShdw>
              </a:effectLst>
            </a:endParaRPr>
          </a:p>
        </p:txBody>
      </p:sp>
      <p:sp>
        <p:nvSpPr>
          <p:cNvPr id="11" name="TextBox 10"/>
          <p:cNvSpPr txBox="1"/>
          <p:nvPr/>
        </p:nvSpPr>
        <p:spPr>
          <a:xfrm>
            <a:off x="838200" y="5334000"/>
            <a:ext cx="2451459" cy="830997"/>
          </a:xfrm>
          <a:prstGeom prst="rect">
            <a:avLst/>
          </a:prstGeom>
          <a:noFill/>
        </p:spPr>
        <p:txBody>
          <a:bodyPr wrap="square" rtlCol="0">
            <a:spAutoFit/>
          </a:bodyPr>
          <a:lstStyle/>
          <a:p>
            <a:r>
              <a:rPr lang="en-US" dirty="0" err="1" smtClean="0">
                <a:effectLst>
                  <a:outerShdw blurRad="38100" dist="38100" dir="2700000" algn="tl">
                    <a:srgbClr val="000000">
                      <a:alpha val="43137"/>
                    </a:srgbClr>
                  </a:outerShdw>
                </a:effectLst>
              </a:rPr>
              <a:t>SeaQuest</a:t>
            </a:r>
            <a:r>
              <a:rPr lang="en-US" dirty="0" smtClean="0">
                <a:effectLst>
                  <a:outerShdw blurRad="38100" dist="38100" dir="2700000" algn="tl">
                    <a:srgbClr val="000000">
                      <a:alpha val="43137"/>
                    </a:srgbClr>
                  </a:outerShdw>
                </a:effectLst>
              </a:rPr>
              <a:t> </a:t>
            </a:r>
          </a:p>
          <a:p>
            <a:r>
              <a:rPr lang="en-US" dirty="0" smtClean="0">
                <a:effectLst>
                  <a:outerShdw blurRad="38100" dist="38100" dir="2700000" algn="tl">
                    <a:srgbClr val="000000">
                      <a:alpha val="43137"/>
                    </a:srgbClr>
                  </a:outerShdw>
                </a:effectLst>
              </a:rPr>
              <a:t>at Fermilab</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5201624"/>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0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743" y="1231785"/>
            <a:ext cx="6267506" cy="3567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sz="4200" dirty="0" smtClean="0"/>
              <a:t>Other recently measured probes sensitive to gluon helicity</a:t>
            </a:r>
            <a:endParaRPr lang="en-US" sz="4200" dirty="0"/>
          </a:p>
        </p:txBody>
      </p:sp>
      <p:sp>
        <p:nvSpPr>
          <p:cNvPr id="4" name="Footer Placeholder 3"/>
          <p:cNvSpPr>
            <a:spLocks noGrp="1"/>
          </p:cNvSpPr>
          <p:nvPr>
            <p:ph type="ftr" sz="quarter" idx="11"/>
          </p:nvPr>
        </p:nvSpPr>
        <p:spPr/>
        <p:txBody>
          <a:bodyPr/>
          <a:lstStyle/>
          <a:p>
            <a:r>
              <a:rPr lang="en-US" smtClean="0"/>
              <a:t>C. Aidala, Penn State, January 21, 2015</a:t>
            </a:r>
            <a:endParaRPr lang="en-US"/>
          </a:p>
        </p:txBody>
      </p:sp>
      <p:sp>
        <p:nvSpPr>
          <p:cNvPr id="5" name="Slide Number Placeholder 4"/>
          <p:cNvSpPr>
            <a:spLocks noGrp="1"/>
          </p:cNvSpPr>
          <p:nvPr>
            <p:ph type="sldNum" sz="quarter" idx="12"/>
          </p:nvPr>
        </p:nvSpPr>
        <p:spPr/>
        <p:txBody>
          <a:bodyPr/>
          <a:lstStyle/>
          <a:p>
            <a:fld id="{9CCA4942-7CEE-491C-9F3A-ADE7BC2C4973}" type="slidenum">
              <a:rPr lang="en-US" smtClean="0"/>
              <a:pPr/>
              <a:t>60</a:t>
            </a:fld>
            <a:endParaRPr lang="en-US"/>
          </a:p>
        </p:txBody>
      </p:sp>
      <p:pic>
        <p:nvPicPr>
          <p:cNvPr id="20480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219200"/>
            <a:ext cx="5162550" cy="381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447249" y="1447799"/>
            <a:ext cx="2664094" cy="769441"/>
          </a:xfrm>
          <a:prstGeom prst="rect">
            <a:avLst/>
          </a:prstGeom>
          <a:noFill/>
        </p:spPr>
        <p:txBody>
          <a:bodyPr wrap="square" rtlCol="0">
            <a:spAutoFit/>
          </a:bodyPr>
          <a:lstStyle/>
          <a:p>
            <a:r>
              <a:rPr lang="en-US" sz="2200" dirty="0" smtClean="0">
                <a:solidFill>
                  <a:schemeClr val="tx1"/>
                </a:solidFill>
              </a:rPr>
              <a:t>PRD90, 012007 (2014)</a:t>
            </a:r>
            <a:endParaRPr lang="en-US" sz="2200" dirty="0">
              <a:solidFill>
                <a:schemeClr val="tx1"/>
              </a:solidFill>
            </a:endParaRPr>
          </a:p>
        </p:txBody>
      </p:sp>
      <p:sp>
        <p:nvSpPr>
          <p:cNvPr id="7" name="TextBox 6"/>
          <p:cNvSpPr txBox="1"/>
          <p:nvPr/>
        </p:nvSpPr>
        <p:spPr>
          <a:xfrm>
            <a:off x="4677228" y="1357086"/>
            <a:ext cx="2061782" cy="892552"/>
          </a:xfrm>
          <a:prstGeom prst="rect">
            <a:avLst/>
          </a:prstGeom>
          <a:noFill/>
        </p:spPr>
        <p:txBody>
          <a:bodyPr wrap="none" rtlCol="0">
            <a:spAutoFit/>
          </a:bodyPr>
          <a:lstStyle/>
          <a:p>
            <a:r>
              <a:rPr lang="en-US" sz="2600" dirty="0" smtClean="0">
                <a:solidFill>
                  <a:schemeClr val="tx1"/>
                </a:solidFill>
                <a:latin typeface="+mj-lt"/>
              </a:rPr>
              <a:t>Midrapidity </a:t>
            </a:r>
            <a:r>
              <a:rPr lang="en-US" sz="2600" dirty="0" smtClean="0">
                <a:solidFill>
                  <a:schemeClr val="tx1"/>
                </a:solidFill>
                <a:latin typeface="Symbol" panose="05050102010706020507" pitchFamily="18" charset="2"/>
              </a:rPr>
              <a:t>h</a:t>
            </a:r>
          </a:p>
          <a:p>
            <a:r>
              <a:rPr lang="en-US" sz="2600" dirty="0" smtClean="0">
                <a:solidFill>
                  <a:schemeClr val="tx1"/>
                </a:solidFill>
                <a:latin typeface="+mj-lt"/>
              </a:rPr>
              <a:t>200 GeV</a:t>
            </a:r>
            <a:endParaRPr lang="en-US" sz="2600" dirty="0">
              <a:solidFill>
                <a:schemeClr val="tx1"/>
              </a:solidFill>
              <a:latin typeface="+mj-lt"/>
            </a:endParaRPr>
          </a:p>
        </p:txBody>
      </p:sp>
      <p:sp>
        <p:nvSpPr>
          <p:cNvPr id="8" name="TextBox 7"/>
          <p:cNvSpPr txBox="1"/>
          <p:nvPr/>
        </p:nvSpPr>
        <p:spPr>
          <a:xfrm>
            <a:off x="762000" y="1778913"/>
            <a:ext cx="2105063" cy="430887"/>
          </a:xfrm>
          <a:prstGeom prst="rect">
            <a:avLst/>
          </a:prstGeom>
          <a:noFill/>
        </p:spPr>
        <p:txBody>
          <a:bodyPr wrap="none" rtlCol="0">
            <a:spAutoFit/>
          </a:bodyPr>
          <a:lstStyle/>
          <a:p>
            <a:r>
              <a:rPr lang="en-US" sz="2200" dirty="0" smtClean="0">
                <a:solidFill>
                  <a:schemeClr val="tx1"/>
                </a:solidFill>
              </a:rPr>
              <a:t>arXiv:1409.1907</a:t>
            </a:r>
          </a:p>
        </p:txBody>
      </p:sp>
      <p:pic>
        <p:nvPicPr>
          <p:cNvPr id="204800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3496" y="3048000"/>
            <a:ext cx="5725533" cy="3481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5471887" y="5181600"/>
            <a:ext cx="2664094" cy="769441"/>
          </a:xfrm>
          <a:prstGeom prst="rect">
            <a:avLst/>
          </a:prstGeom>
          <a:noFill/>
        </p:spPr>
        <p:txBody>
          <a:bodyPr wrap="square" rtlCol="0">
            <a:spAutoFit/>
          </a:bodyPr>
          <a:lstStyle/>
          <a:p>
            <a:r>
              <a:rPr lang="en-US" sz="2200" dirty="0" smtClean="0">
                <a:solidFill>
                  <a:schemeClr val="tx1"/>
                </a:solidFill>
              </a:rPr>
              <a:t>PRD89, 012001 (2014)</a:t>
            </a:r>
            <a:endParaRPr lang="en-US" sz="2200" dirty="0">
              <a:solidFill>
                <a:schemeClr val="tx1"/>
              </a:solidFill>
            </a:endParaRPr>
          </a:p>
        </p:txBody>
      </p:sp>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256" y="3606140"/>
            <a:ext cx="5687657" cy="2922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1524000" y="4343400"/>
            <a:ext cx="2326214" cy="892552"/>
          </a:xfrm>
          <a:prstGeom prst="rect">
            <a:avLst/>
          </a:prstGeom>
          <a:noFill/>
        </p:spPr>
        <p:txBody>
          <a:bodyPr wrap="none" rtlCol="0">
            <a:spAutoFit/>
          </a:bodyPr>
          <a:lstStyle/>
          <a:p>
            <a:r>
              <a:rPr lang="en-US" sz="2600" dirty="0">
                <a:solidFill>
                  <a:schemeClr val="tx1"/>
                </a:solidFill>
                <a:latin typeface="+mj-lt"/>
              </a:rPr>
              <a:t>V</a:t>
            </a:r>
            <a:r>
              <a:rPr lang="en-US" sz="2600" dirty="0" smtClean="0">
                <a:solidFill>
                  <a:schemeClr val="tx1"/>
                </a:solidFill>
                <a:latin typeface="+mj-lt"/>
              </a:rPr>
              <a:t>ery forward </a:t>
            </a:r>
            <a:r>
              <a:rPr lang="en-US" sz="2600" dirty="0" smtClean="0">
                <a:solidFill>
                  <a:schemeClr val="tx1"/>
                </a:solidFill>
                <a:latin typeface="Symbol" panose="05050102010706020507" pitchFamily="18" charset="2"/>
              </a:rPr>
              <a:t>p</a:t>
            </a:r>
            <a:r>
              <a:rPr lang="en-US" sz="2600" baseline="30000" dirty="0" smtClean="0">
                <a:solidFill>
                  <a:schemeClr val="tx1"/>
                </a:solidFill>
                <a:latin typeface="+mj-lt"/>
              </a:rPr>
              <a:t>0</a:t>
            </a:r>
          </a:p>
          <a:p>
            <a:r>
              <a:rPr lang="en-US" sz="2600" dirty="0" smtClean="0">
                <a:solidFill>
                  <a:schemeClr val="tx1"/>
                </a:solidFill>
                <a:latin typeface="+mj-lt"/>
              </a:rPr>
              <a:t>510 GeV </a:t>
            </a:r>
            <a:endParaRPr lang="en-US" sz="2600" dirty="0">
              <a:solidFill>
                <a:schemeClr val="tx1"/>
              </a:solidFill>
              <a:latin typeface="+mj-lt"/>
            </a:endParaRPr>
          </a:p>
        </p:txBody>
      </p:sp>
      <p:sp>
        <p:nvSpPr>
          <p:cNvPr id="3" name="Rectangle 2"/>
          <p:cNvSpPr/>
          <p:nvPr/>
        </p:nvSpPr>
        <p:spPr>
          <a:xfrm>
            <a:off x="5760653" y="3576935"/>
            <a:ext cx="1576072" cy="461665"/>
          </a:xfrm>
          <a:prstGeom prst="rect">
            <a:avLst/>
          </a:prstGeom>
        </p:spPr>
        <p:txBody>
          <a:bodyPr wrap="none">
            <a:spAutoFit/>
          </a:bodyPr>
          <a:lstStyle/>
          <a:p>
            <a:r>
              <a:rPr lang="en-US" dirty="0" smtClean="0">
                <a:solidFill>
                  <a:schemeClr val="tx1"/>
                </a:solidFill>
              </a:rPr>
              <a:t>Forward </a:t>
            </a:r>
            <a:r>
              <a:rPr lang="en-US" dirty="0">
                <a:solidFill>
                  <a:schemeClr val="tx1"/>
                </a:solidFill>
                <a:latin typeface="Symbol" panose="05050102010706020507" pitchFamily="18" charset="2"/>
              </a:rPr>
              <a:t>p</a:t>
            </a:r>
            <a:r>
              <a:rPr lang="en-US" baseline="30000" dirty="0">
                <a:solidFill>
                  <a:schemeClr val="tx1"/>
                </a:solidFill>
              </a:rPr>
              <a:t>0</a:t>
            </a:r>
            <a:endParaRPr lang="en-US" dirty="0"/>
          </a:p>
        </p:txBody>
      </p:sp>
      <p:sp>
        <p:nvSpPr>
          <p:cNvPr id="15" name="Text Box 13"/>
          <p:cNvSpPr txBox="1">
            <a:spLocks noChangeArrowheads="1"/>
          </p:cNvSpPr>
          <p:nvPr/>
        </p:nvSpPr>
        <p:spPr bwMode="auto">
          <a:xfrm>
            <a:off x="736600" y="2971800"/>
            <a:ext cx="7416800" cy="1815882"/>
          </a:xfrm>
          <a:prstGeom prst="rect">
            <a:avLst/>
          </a:prstGeom>
          <a:solidFill>
            <a:srgbClr val="00FFFF"/>
          </a:solidFill>
          <a:ln w="9525">
            <a:solidFill>
              <a:schemeClr val="tx1"/>
            </a:solidFill>
            <a:miter lim="800000"/>
            <a:headEnd/>
            <a:tailEnd/>
          </a:ln>
          <a:effectLst/>
        </p:spPr>
        <p:txBody>
          <a:bodyPr>
            <a:spAutoFit/>
          </a:bodyPr>
          <a:lstStyle/>
          <a:p>
            <a:r>
              <a:rPr lang="en-US" sz="2800" dirty="0" smtClean="0">
                <a:solidFill>
                  <a:schemeClr val="tx1"/>
                </a:solidFill>
              </a:rPr>
              <a:t>Can provide complementary information.</a:t>
            </a:r>
          </a:p>
          <a:p>
            <a:endParaRPr lang="en-US" sz="2800" dirty="0" smtClean="0">
              <a:solidFill>
                <a:schemeClr val="tx1"/>
              </a:solidFill>
            </a:endParaRPr>
          </a:p>
          <a:p>
            <a:r>
              <a:rPr lang="en-US" sz="2800" dirty="0" smtClean="0">
                <a:solidFill>
                  <a:schemeClr val="tx1"/>
                </a:solidFill>
              </a:rPr>
              <a:t>Extending measurements to more forward rapidity and different √s will expand </a:t>
            </a:r>
            <a:r>
              <a:rPr lang="en-US" sz="2800" i="1" dirty="0" smtClean="0">
                <a:solidFill>
                  <a:schemeClr val="tx1"/>
                </a:solidFill>
              </a:rPr>
              <a:t>x</a:t>
            </a:r>
            <a:r>
              <a:rPr lang="en-US" sz="2800" dirty="0" smtClean="0">
                <a:solidFill>
                  <a:schemeClr val="tx1"/>
                </a:solidFill>
              </a:rPr>
              <a:t> range probed.</a:t>
            </a:r>
            <a:endParaRPr lang="en-US" sz="2800" dirty="0">
              <a:solidFill>
                <a:schemeClr val="tx1"/>
              </a:solidFill>
            </a:endParaRPr>
          </a:p>
        </p:txBody>
      </p:sp>
    </p:spTree>
    <p:extLst>
      <p:ext uri="{BB962C8B-B14F-4D97-AF65-F5344CB8AC3E}">
        <p14:creationId xmlns:p14="http://schemas.microsoft.com/office/powerpoint/2010/main" val="17495721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004"/>
                                        </p:tgtEl>
                                        <p:attrNameLst>
                                          <p:attrName>style.visibility</p:attrName>
                                        </p:attrNameLst>
                                      </p:cBhvr>
                                      <p:to>
                                        <p:strVal val="visible"/>
                                      </p:to>
                                    </p:set>
                                    <p:animEffect transition="in" filter="fade">
                                      <p:cBhvr>
                                        <p:cTn id="7" dur="500"/>
                                        <p:tgtEl>
                                          <p:spTgt spid="204800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48006"/>
                                        </p:tgtEl>
                                        <p:attrNameLst>
                                          <p:attrName>style.visibility</p:attrName>
                                        </p:attrNameLst>
                                      </p:cBhvr>
                                      <p:to>
                                        <p:strVal val="visible"/>
                                      </p:to>
                                    </p:set>
                                    <p:animEffect transition="in" filter="fade">
                                      <p:cBhvr>
                                        <p:cTn id="18" dur="500"/>
                                        <p:tgtEl>
                                          <p:spTgt spid="204800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4" grpId="0"/>
      <p:bldP spid="16" grpId="0"/>
      <p:bldP spid="3" grpId="0"/>
      <p:bldP spid="1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C. Aidala, Penn State, January 21, 2015</a:t>
            </a:r>
            <a:endParaRPr lang="en-US" dirty="0"/>
          </a:p>
        </p:txBody>
      </p:sp>
      <p:sp>
        <p:nvSpPr>
          <p:cNvPr id="8" name="Slide Number Placeholder 5"/>
          <p:cNvSpPr>
            <a:spLocks noGrp="1"/>
          </p:cNvSpPr>
          <p:nvPr>
            <p:ph type="sldNum" sz="quarter" idx="12"/>
          </p:nvPr>
        </p:nvSpPr>
        <p:spPr/>
        <p:txBody>
          <a:bodyPr/>
          <a:lstStyle/>
          <a:p>
            <a:fld id="{D2662D2A-E6DA-44A1-8C8C-22188D3A414B}" type="slidenum">
              <a:rPr lang="en-US"/>
              <a:pPr/>
              <a:t>61</a:t>
            </a:fld>
            <a:endParaRPr lang="en-US"/>
          </a:p>
        </p:txBody>
      </p:sp>
      <p:sp>
        <p:nvSpPr>
          <p:cNvPr id="1268738" name="Rectangle 2"/>
          <p:cNvSpPr>
            <a:spLocks noGrp="1" noChangeArrowheads="1"/>
          </p:cNvSpPr>
          <p:nvPr>
            <p:ph type="title"/>
          </p:nvPr>
        </p:nvSpPr>
        <p:spPr/>
        <p:txBody>
          <a:bodyPr/>
          <a:lstStyle/>
          <a:p>
            <a:r>
              <a:rPr lang="en-US" sz="4000" dirty="0"/>
              <a:t> </a:t>
            </a:r>
            <a:r>
              <a:rPr lang="en-US" sz="4000" dirty="0" smtClean="0"/>
              <a:t>Sampling the Integral of </a:t>
            </a:r>
            <a:r>
              <a:rPr lang="en-US" sz="4000" dirty="0" smtClean="0">
                <a:latin typeface="Symbol" pitchFamily="18" charset="2"/>
              </a:rPr>
              <a:t>D</a:t>
            </a:r>
            <a:r>
              <a:rPr lang="en-US" sz="4000" dirty="0" smtClean="0"/>
              <a:t>G:</a:t>
            </a:r>
            <a:br>
              <a:rPr lang="en-US" sz="4000" dirty="0" smtClean="0"/>
            </a:br>
            <a:r>
              <a:rPr lang="en-US" sz="4000" dirty="0" smtClean="0">
                <a:latin typeface="Symbol" pitchFamily="18" charset="2"/>
              </a:rPr>
              <a:t>p</a:t>
            </a:r>
            <a:r>
              <a:rPr lang="en-US" sz="4000" baseline="30000" dirty="0" smtClean="0"/>
              <a:t>0</a:t>
            </a:r>
            <a:r>
              <a:rPr lang="en-US" sz="4000" dirty="0" smtClean="0"/>
              <a:t> </a:t>
            </a:r>
            <a:r>
              <a:rPr lang="en-US" sz="4000" dirty="0" err="1"/>
              <a:t>p</a:t>
            </a:r>
            <a:r>
              <a:rPr lang="en-US" sz="4000" baseline="-18000" dirty="0" err="1"/>
              <a:t>T</a:t>
            </a:r>
            <a:r>
              <a:rPr lang="en-US" sz="4000" dirty="0"/>
              <a:t> vs. </a:t>
            </a:r>
            <a:r>
              <a:rPr lang="en-US" sz="4000" dirty="0" err="1"/>
              <a:t>x</a:t>
            </a:r>
            <a:r>
              <a:rPr lang="en-US" sz="4000" baseline="-25000" dirty="0" err="1"/>
              <a:t>gluon</a:t>
            </a:r>
            <a:r>
              <a:rPr lang="en-US" sz="4000" b="1" baseline="-25000" dirty="0"/>
              <a:t> </a:t>
            </a:r>
            <a:endParaRPr lang="en-US" sz="4000" b="1" baseline="-25000" dirty="0">
              <a:ea typeface="Arial Unicode MS" pitchFamily="34" charset="-128"/>
              <a:cs typeface="Arial Unicode MS" pitchFamily="34" charset="-128"/>
            </a:endParaRPr>
          </a:p>
        </p:txBody>
      </p:sp>
      <p:pic>
        <p:nvPicPr>
          <p:cNvPr id="1268744" name="Picture 8"/>
          <p:cNvPicPr>
            <a:picLocks noChangeAspect="1" noChangeArrowheads="1"/>
          </p:cNvPicPr>
          <p:nvPr/>
        </p:nvPicPr>
        <p:blipFill>
          <a:blip r:embed="rId3" cstate="print"/>
          <a:srcRect/>
          <a:stretch>
            <a:fillRect/>
          </a:stretch>
        </p:blipFill>
        <p:spPr bwMode="auto">
          <a:xfrm>
            <a:off x="3452567" y="1371600"/>
            <a:ext cx="5462833" cy="4648200"/>
          </a:xfrm>
          <a:prstGeom prst="rect">
            <a:avLst/>
          </a:prstGeom>
          <a:noFill/>
          <a:ln w="9525">
            <a:noFill/>
            <a:miter lim="800000"/>
            <a:headEnd/>
            <a:tailEnd/>
          </a:ln>
          <a:effectLst/>
        </p:spPr>
      </p:pic>
      <p:sp>
        <p:nvSpPr>
          <p:cNvPr id="1268747" name="Text Box 11"/>
          <p:cNvSpPr txBox="1">
            <a:spLocks noChangeArrowheads="1"/>
          </p:cNvSpPr>
          <p:nvPr/>
        </p:nvSpPr>
        <p:spPr bwMode="auto">
          <a:xfrm>
            <a:off x="252412" y="5326559"/>
            <a:ext cx="3252788" cy="707886"/>
          </a:xfrm>
          <a:prstGeom prst="rect">
            <a:avLst/>
          </a:prstGeom>
          <a:noFill/>
          <a:ln w="9525">
            <a:noFill/>
            <a:miter lim="800000"/>
            <a:headEnd/>
            <a:tailEnd/>
          </a:ln>
          <a:effectLst/>
        </p:spPr>
        <p:txBody>
          <a:bodyPr>
            <a:spAutoFit/>
          </a:bodyPr>
          <a:lstStyle/>
          <a:p>
            <a:r>
              <a:rPr lang="en-US" sz="2000" dirty="0"/>
              <a:t>Based on simulation using NLO </a:t>
            </a:r>
            <a:r>
              <a:rPr lang="en-US" sz="2000" dirty="0" err="1"/>
              <a:t>pQCD</a:t>
            </a:r>
            <a:r>
              <a:rPr lang="en-US" sz="2000" dirty="0"/>
              <a:t> as input</a:t>
            </a:r>
          </a:p>
        </p:txBody>
      </p:sp>
      <p:sp>
        <p:nvSpPr>
          <p:cNvPr id="9" name="TextBox 8"/>
          <p:cNvSpPr txBox="1"/>
          <p:nvPr/>
        </p:nvSpPr>
        <p:spPr>
          <a:xfrm>
            <a:off x="0" y="1447800"/>
            <a:ext cx="3276600" cy="2893100"/>
          </a:xfrm>
          <a:prstGeom prst="rect">
            <a:avLst/>
          </a:prstGeom>
          <a:noFill/>
        </p:spPr>
        <p:txBody>
          <a:bodyPr wrap="square" rtlCol="0">
            <a:spAutoFit/>
          </a:bodyPr>
          <a:lstStyle/>
          <a:p>
            <a:r>
              <a:rPr lang="en-US" sz="2600" dirty="0" smtClean="0"/>
              <a:t>Inclusive asymmetry measurements in </a:t>
            </a:r>
            <a:r>
              <a:rPr lang="en-US" sz="2600" dirty="0" err="1" smtClean="0"/>
              <a:t>p+p</a:t>
            </a:r>
            <a:r>
              <a:rPr lang="en-US" sz="2600" dirty="0" smtClean="0"/>
              <a:t> collisions sample from wide bins in </a:t>
            </a:r>
            <a:r>
              <a:rPr lang="en-US" sz="2600" i="1" dirty="0" smtClean="0"/>
              <a:t>x</a:t>
            </a:r>
            <a:r>
              <a:rPr lang="en-US" sz="2600" dirty="0" smtClean="0"/>
              <a:t>—sensitive to (truncated) integral of </a:t>
            </a:r>
            <a:r>
              <a:rPr lang="en-US" sz="2600" dirty="0" smtClean="0">
                <a:latin typeface="Symbol" pitchFamily="18" charset="2"/>
              </a:rPr>
              <a:t>D</a:t>
            </a:r>
            <a:r>
              <a:rPr lang="en-US" sz="2600" dirty="0" smtClean="0"/>
              <a:t>G, not to functional form vs. </a:t>
            </a:r>
            <a:r>
              <a:rPr lang="en-US" sz="2600" i="1" dirty="0" smtClean="0"/>
              <a:t>x</a:t>
            </a:r>
            <a:endParaRPr lang="en-US" sz="2600" i="1" dirty="0"/>
          </a:p>
        </p:txBody>
      </p:sp>
      <p:sp>
        <p:nvSpPr>
          <p:cNvPr id="10" name="Text Box 3"/>
          <p:cNvSpPr txBox="1">
            <a:spLocks noChangeArrowheads="1"/>
          </p:cNvSpPr>
          <p:nvPr/>
        </p:nvSpPr>
        <p:spPr bwMode="auto">
          <a:xfrm>
            <a:off x="4672040" y="6019800"/>
            <a:ext cx="2997103" cy="430887"/>
          </a:xfrm>
          <a:prstGeom prst="rect">
            <a:avLst/>
          </a:prstGeom>
          <a:noFill/>
          <a:ln w="9525">
            <a:noFill/>
            <a:miter lim="800000"/>
            <a:headEnd/>
            <a:tailEnd/>
          </a:ln>
          <a:effectLst/>
        </p:spPr>
        <p:txBody>
          <a:bodyPr wrap="none">
            <a:spAutoFit/>
          </a:bodyPr>
          <a:lstStyle/>
          <a:p>
            <a:r>
              <a:rPr lang="en-US" sz="2200" dirty="0" smtClean="0"/>
              <a:t>PRL 103, 012003 (2009)</a:t>
            </a:r>
            <a:endParaRPr lang="en-US" sz="2200" dirty="0"/>
          </a:p>
        </p:txBody>
      </p:sp>
    </p:spTree>
    <p:extLst>
      <p:ext uri="{BB962C8B-B14F-4D97-AF65-F5344CB8AC3E}">
        <p14:creationId xmlns:p14="http://schemas.microsoft.com/office/powerpoint/2010/main" val="396162090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C. Aidala, Penn State, January 21, 2015</a:t>
            </a:r>
            <a:endParaRPr lang="en-US"/>
          </a:p>
        </p:txBody>
      </p:sp>
      <p:sp>
        <p:nvSpPr>
          <p:cNvPr id="4" name="Slide Number Placeholder 3"/>
          <p:cNvSpPr>
            <a:spLocks noGrp="1"/>
          </p:cNvSpPr>
          <p:nvPr>
            <p:ph type="sldNum" sz="quarter" idx="12"/>
          </p:nvPr>
        </p:nvSpPr>
        <p:spPr/>
        <p:txBody>
          <a:bodyPr/>
          <a:lstStyle/>
          <a:p>
            <a:fld id="{CC80A51C-0834-4D37-9F6C-E61A03BDE5A5}" type="slidenum">
              <a:rPr lang="en-US" smtClean="0"/>
              <a:pPr/>
              <a:t>62</a:t>
            </a:fld>
            <a:endParaRPr lang="en-US"/>
          </a:p>
        </p:txBody>
      </p:sp>
      <p:pic>
        <p:nvPicPr>
          <p:cNvPr id="2056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752600"/>
            <a:ext cx="4505157" cy="369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066800"/>
            <a:ext cx="4105275" cy="520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4441685"/>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C. Aidala, Penn State, January 21, 2015</a:t>
            </a:r>
            <a:endParaRPr lang="en-US"/>
          </a:p>
        </p:txBody>
      </p:sp>
      <p:sp>
        <p:nvSpPr>
          <p:cNvPr id="1448962" name="Rectangle 2"/>
          <p:cNvSpPr>
            <a:spLocks noGrp="1" noChangeArrowheads="1"/>
          </p:cNvSpPr>
          <p:nvPr>
            <p:ph type="title"/>
          </p:nvPr>
        </p:nvSpPr>
        <p:spPr/>
        <p:txBody>
          <a:bodyPr/>
          <a:lstStyle/>
          <a:p>
            <a:r>
              <a:rPr lang="en-US" sz="4000"/>
              <a:t>Longitudinal (Helicity) vs. Transverse Spin Structure</a:t>
            </a:r>
          </a:p>
        </p:txBody>
      </p:sp>
      <p:sp>
        <p:nvSpPr>
          <p:cNvPr id="1448963" name="Rectangle 3"/>
          <p:cNvSpPr>
            <a:spLocks noGrp="1" noChangeArrowheads="1"/>
          </p:cNvSpPr>
          <p:nvPr>
            <p:ph type="body" idx="1"/>
          </p:nvPr>
        </p:nvSpPr>
        <p:spPr/>
        <p:txBody>
          <a:bodyPr/>
          <a:lstStyle/>
          <a:p>
            <a:r>
              <a:rPr lang="en-US"/>
              <a:t>Transverse spin structure of the proton cannot be deduced from longitudinal (helicity) structure</a:t>
            </a:r>
          </a:p>
          <a:p>
            <a:pPr lvl="1"/>
            <a:r>
              <a:rPr lang="en-US"/>
              <a:t>Spatial rotations and Lorentz boosts don’t commute!</a:t>
            </a:r>
          </a:p>
          <a:p>
            <a:pPr lvl="1"/>
            <a:r>
              <a:rPr lang="en-US"/>
              <a:t>Only the same in the non-relativistic limit</a:t>
            </a:r>
          </a:p>
          <a:p>
            <a:r>
              <a:rPr lang="en-US"/>
              <a:t>Transverse structure linked to intrinsic parton transverse momentum (k</a:t>
            </a:r>
            <a:r>
              <a:rPr lang="en-US" baseline="-18000"/>
              <a:t>T</a:t>
            </a:r>
            <a:r>
              <a:rPr lang="en-US"/>
              <a:t>) and orbital angular momentum!</a:t>
            </a:r>
          </a:p>
        </p:txBody>
      </p:sp>
      <p:sp>
        <p:nvSpPr>
          <p:cNvPr id="7" name="Slide Number Placeholder 6"/>
          <p:cNvSpPr>
            <a:spLocks noGrp="1"/>
          </p:cNvSpPr>
          <p:nvPr>
            <p:ph type="sldNum" sz="quarter" idx="12"/>
          </p:nvPr>
        </p:nvSpPr>
        <p:spPr/>
        <p:txBody>
          <a:bodyPr/>
          <a:lstStyle/>
          <a:p>
            <a:fld id="{9CCA4942-7CEE-491C-9F3A-ADE7BC2C4973}" type="slidenum">
              <a:rPr lang="en-US" smtClean="0"/>
              <a:pPr/>
              <a:t>63</a:t>
            </a:fld>
            <a:endParaRPr lang="en-US"/>
          </a:p>
        </p:txBody>
      </p:sp>
    </p:spTree>
    <p:extLst>
      <p:ext uri="{BB962C8B-B14F-4D97-AF65-F5344CB8AC3E}">
        <p14:creationId xmlns:p14="http://schemas.microsoft.com/office/powerpoint/2010/main" val="98185287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3058" name="Text Box 2"/>
          <p:cNvSpPr txBox="1">
            <a:spLocks noChangeArrowheads="1"/>
          </p:cNvSpPr>
          <p:nvPr/>
        </p:nvSpPr>
        <p:spPr bwMode="auto">
          <a:xfrm>
            <a:off x="533400" y="1752600"/>
            <a:ext cx="8305800" cy="3631763"/>
          </a:xfrm>
          <a:prstGeom prst="rect">
            <a:avLst/>
          </a:prstGeom>
          <a:noFill/>
          <a:ln w="38100">
            <a:noFill/>
            <a:miter lim="800000"/>
            <a:headEnd/>
            <a:tailEnd type="none" w="lg" len="lg"/>
          </a:ln>
          <a:effectLst/>
        </p:spPr>
        <p:txBody>
          <a:bodyPr wrap="square">
            <a:spAutoFit/>
          </a:bodyPr>
          <a:lstStyle/>
          <a:p>
            <a:pPr algn="l" eaLnBrk="1" hangingPunct="1">
              <a:spcBef>
                <a:spcPct val="50000"/>
              </a:spcBef>
            </a:pPr>
            <a:r>
              <a:rPr lang="en-US" sz="2000" dirty="0" smtClean="0">
                <a:solidFill>
                  <a:srgbClr val="FFFFCC"/>
                </a:solidFill>
                <a:latin typeface="Times New Roman" pitchFamily="18" charset="0"/>
                <a:cs typeface="Times New Roman" pitchFamily="18" charset="0"/>
              </a:rPr>
              <a:t>“</a:t>
            </a:r>
            <a:r>
              <a:rPr lang="en-US" sz="2000" dirty="0" err="1" smtClean="0">
                <a:solidFill>
                  <a:srgbClr val="FFFFCC"/>
                </a:solidFill>
                <a:latin typeface="Times New Roman" pitchFamily="18" charset="0"/>
                <a:cs typeface="Times New Roman" pitchFamily="18" charset="0"/>
              </a:rPr>
              <a:t>Transversity</a:t>
            </a:r>
            <a:r>
              <a:rPr lang="en-US" sz="2000" dirty="0" smtClean="0">
                <a:solidFill>
                  <a:srgbClr val="FFFFCC"/>
                </a:solidFill>
                <a:latin typeface="Times New Roman" pitchFamily="18" charset="0"/>
                <a:cs typeface="Times New Roman" pitchFamily="18" charset="0"/>
              </a:rPr>
              <a:t>” </a:t>
            </a:r>
            <a:r>
              <a:rPr lang="en-US" sz="2000" dirty="0" err="1" smtClean="0">
                <a:solidFill>
                  <a:srgbClr val="FFFFCC"/>
                </a:solidFill>
                <a:latin typeface="Times New Roman" pitchFamily="18" charset="0"/>
                <a:cs typeface="Times New Roman" pitchFamily="18" charset="0"/>
              </a:rPr>
              <a:t>pdf</a:t>
            </a:r>
            <a:r>
              <a:rPr lang="en-US" sz="2000" dirty="0" smtClean="0">
                <a:solidFill>
                  <a:srgbClr val="FFFFCC"/>
                </a:solidFill>
                <a:latin typeface="Times New Roman" pitchFamily="18" charset="0"/>
                <a:cs typeface="Times New Roman" pitchFamily="18" charset="0"/>
              </a:rPr>
              <a:t>:   </a:t>
            </a:r>
          </a:p>
          <a:p>
            <a:pPr algn="l" eaLnBrk="1" hangingPunct="1">
              <a:spcBef>
                <a:spcPct val="50000"/>
              </a:spcBef>
            </a:pPr>
            <a:r>
              <a:rPr lang="en-US" sz="2000" dirty="0" smtClean="0">
                <a:solidFill>
                  <a:srgbClr val="FFFFCC"/>
                </a:solidFill>
                <a:latin typeface="Times New Roman" pitchFamily="18" charset="0"/>
                <a:cs typeface="Times New Roman" pitchFamily="18" charset="0"/>
              </a:rPr>
              <a:t>Correlates </a:t>
            </a:r>
            <a:r>
              <a:rPr lang="en-US" sz="2000" i="1" dirty="0" smtClean="0">
                <a:solidFill>
                  <a:srgbClr val="FFFFCC"/>
                </a:solidFill>
                <a:latin typeface="Times New Roman" pitchFamily="18" charset="0"/>
                <a:cs typeface="Times New Roman" pitchFamily="18" charset="0"/>
              </a:rPr>
              <a:t>proton transverse spin </a:t>
            </a:r>
            <a:r>
              <a:rPr lang="en-US" sz="2000" dirty="0">
                <a:solidFill>
                  <a:srgbClr val="FFFFCC"/>
                </a:solidFill>
                <a:latin typeface="Times New Roman" pitchFamily="18" charset="0"/>
                <a:cs typeface="Times New Roman" pitchFamily="18" charset="0"/>
              </a:rPr>
              <a:t>and </a:t>
            </a:r>
            <a:r>
              <a:rPr lang="en-US" sz="2000" i="1" dirty="0">
                <a:solidFill>
                  <a:srgbClr val="FFFFCC"/>
                </a:solidFill>
                <a:latin typeface="Times New Roman" pitchFamily="18" charset="0"/>
                <a:cs typeface="Times New Roman" pitchFamily="18" charset="0"/>
              </a:rPr>
              <a:t>quark </a:t>
            </a:r>
            <a:r>
              <a:rPr lang="en-US" sz="2000" i="1" dirty="0" smtClean="0">
                <a:solidFill>
                  <a:srgbClr val="FFFFCC"/>
                </a:solidFill>
                <a:latin typeface="Times New Roman" pitchFamily="18" charset="0"/>
                <a:cs typeface="Times New Roman" pitchFamily="18" charset="0"/>
              </a:rPr>
              <a:t>transverse spin</a:t>
            </a:r>
            <a:endParaRPr lang="en-US" sz="2000" i="1" dirty="0">
              <a:solidFill>
                <a:srgbClr val="FFFFCC"/>
              </a:solidFill>
              <a:latin typeface="Times New Roman" pitchFamily="18" charset="0"/>
              <a:cs typeface="Times New Roman" pitchFamily="18" charset="0"/>
            </a:endParaRPr>
          </a:p>
          <a:p>
            <a:pPr algn="l" eaLnBrk="1" hangingPunct="1">
              <a:spcBef>
                <a:spcPct val="50000"/>
              </a:spcBef>
            </a:pPr>
            <a:r>
              <a:rPr lang="en-US" sz="2000" dirty="0">
                <a:solidFill>
                  <a:srgbClr val="FFFFCC"/>
                </a:solidFill>
                <a:latin typeface="Times New Roman" pitchFamily="18" charset="0"/>
                <a:cs typeface="Times New Roman" pitchFamily="18" charset="0"/>
              </a:rPr>
              <a:t> </a:t>
            </a:r>
          </a:p>
          <a:p>
            <a:pPr algn="l" eaLnBrk="1" hangingPunct="1">
              <a:spcBef>
                <a:spcPct val="50000"/>
              </a:spcBef>
            </a:pPr>
            <a:r>
              <a:rPr lang="en-US" sz="2000" dirty="0" smtClean="0">
                <a:solidFill>
                  <a:srgbClr val="FFFFCC"/>
                </a:solidFill>
                <a:latin typeface="Times New Roman" pitchFamily="18" charset="0"/>
                <a:cs typeface="Times New Roman" pitchFamily="18" charset="0"/>
              </a:rPr>
              <a:t>“Sivers” </a:t>
            </a:r>
            <a:r>
              <a:rPr lang="en-US" sz="2000" dirty="0" err="1" smtClean="0">
                <a:solidFill>
                  <a:srgbClr val="FFFFCC"/>
                </a:solidFill>
                <a:latin typeface="Times New Roman" pitchFamily="18" charset="0"/>
                <a:cs typeface="Times New Roman" pitchFamily="18" charset="0"/>
              </a:rPr>
              <a:t>pdf</a:t>
            </a:r>
            <a:r>
              <a:rPr lang="en-US" sz="2000" dirty="0" smtClean="0">
                <a:solidFill>
                  <a:srgbClr val="FFFFCC"/>
                </a:solidFill>
                <a:latin typeface="Times New Roman" pitchFamily="18" charset="0"/>
                <a:cs typeface="Times New Roman" pitchFamily="18" charset="0"/>
              </a:rPr>
              <a:t>:    </a:t>
            </a:r>
          </a:p>
          <a:p>
            <a:pPr algn="l" eaLnBrk="1" hangingPunct="1">
              <a:spcBef>
                <a:spcPct val="50000"/>
              </a:spcBef>
            </a:pPr>
            <a:r>
              <a:rPr lang="en-US" sz="2000" dirty="0" smtClean="0">
                <a:solidFill>
                  <a:srgbClr val="FFFFCC"/>
                </a:solidFill>
                <a:latin typeface="Times New Roman" pitchFamily="18" charset="0"/>
                <a:cs typeface="Times New Roman" pitchFamily="18" charset="0"/>
              </a:rPr>
              <a:t>Correlates </a:t>
            </a:r>
            <a:r>
              <a:rPr lang="en-US" sz="2000" i="1" dirty="0" smtClean="0">
                <a:solidFill>
                  <a:srgbClr val="FFFFCC"/>
                </a:solidFill>
                <a:latin typeface="Times New Roman" pitchFamily="18" charset="0"/>
                <a:cs typeface="Times New Roman" pitchFamily="18" charset="0"/>
              </a:rPr>
              <a:t>proton transverse spin</a:t>
            </a:r>
            <a:r>
              <a:rPr lang="en-US" sz="2000" dirty="0" smtClean="0">
                <a:solidFill>
                  <a:srgbClr val="FFFFCC"/>
                </a:solidFill>
                <a:latin typeface="Times New Roman" pitchFamily="18" charset="0"/>
                <a:cs typeface="Times New Roman" pitchFamily="18" charset="0"/>
              </a:rPr>
              <a:t> </a:t>
            </a:r>
            <a:r>
              <a:rPr lang="en-US" sz="2000" dirty="0">
                <a:solidFill>
                  <a:srgbClr val="FFFFCC"/>
                </a:solidFill>
                <a:latin typeface="Times New Roman" pitchFamily="18" charset="0"/>
                <a:cs typeface="Times New Roman" pitchFamily="18" charset="0"/>
              </a:rPr>
              <a:t>and </a:t>
            </a:r>
            <a:r>
              <a:rPr lang="en-US" sz="2000" i="1" dirty="0">
                <a:solidFill>
                  <a:srgbClr val="FFFFCC"/>
                </a:solidFill>
                <a:latin typeface="Times New Roman" pitchFamily="18" charset="0"/>
                <a:cs typeface="Times New Roman" pitchFamily="18" charset="0"/>
              </a:rPr>
              <a:t>quark transverse momentum</a:t>
            </a:r>
          </a:p>
          <a:p>
            <a:pPr algn="l" eaLnBrk="1" hangingPunct="1">
              <a:spcBef>
                <a:spcPct val="50000"/>
              </a:spcBef>
            </a:pPr>
            <a:endParaRPr lang="en-US" sz="2000" dirty="0">
              <a:solidFill>
                <a:srgbClr val="FFFFCC"/>
              </a:solidFill>
              <a:latin typeface="Times New Roman" pitchFamily="18" charset="0"/>
              <a:cs typeface="Times New Roman" pitchFamily="18" charset="0"/>
            </a:endParaRPr>
          </a:p>
          <a:p>
            <a:pPr algn="l" eaLnBrk="1" hangingPunct="1">
              <a:spcBef>
                <a:spcPct val="50000"/>
              </a:spcBef>
            </a:pPr>
            <a:r>
              <a:rPr lang="en-US" sz="2000" dirty="0" smtClean="0">
                <a:solidFill>
                  <a:srgbClr val="FFFFCC"/>
                </a:solidFill>
                <a:latin typeface="Times New Roman" pitchFamily="18" charset="0"/>
                <a:cs typeface="Times New Roman" pitchFamily="18" charset="0"/>
              </a:rPr>
              <a:t>“Boer-Mulders” </a:t>
            </a:r>
            <a:r>
              <a:rPr lang="en-US" sz="2000" dirty="0" err="1" smtClean="0">
                <a:solidFill>
                  <a:srgbClr val="FFFFCC"/>
                </a:solidFill>
                <a:latin typeface="Times New Roman" pitchFamily="18" charset="0"/>
                <a:cs typeface="Times New Roman" pitchFamily="18" charset="0"/>
              </a:rPr>
              <a:t>pdf</a:t>
            </a:r>
            <a:r>
              <a:rPr lang="en-US" sz="2000" dirty="0" smtClean="0">
                <a:solidFill>
                  <a:srgbClr val="FFFFCC"/>
                </a:solidFill>
                <a:latin typeface="Times New Roman" pitchFamily="18" charset="0"/>
                <a:cs typeface="Times New Roman" pitchFamily="18" charset="0"/>
              </a:rPr>
              <a:t>:    </a:t>
            </a:r>
          </a:p>
          <a:p>
            <a:pPr algn="l" eaLnBrk="1" hangingPunct="1">
              <a:spcBef>
                <a:spcPct val="50000"/>
              </a:spcBef>
            </a:pPr>
            <a:r>
              <a:rPr lang="en-US" sz="2000" dirty="0" smtClean="0">
                <a:solidFill>
                  <a:srgbClr val="FFFFCC"/>
                </a:solidFill>
                <a:latin typeface="Times New Roman" pitchFamily="18" charset="0"/>
                <a:cs typeface="Times New Roman" pitchFamily="18" charset="0"/>
              </a:rPr>
              <a:t>Correlates </a:t>
            </a:r>
            <a:r>
              <a:rPr lang="en-US" sz="2000" i="1" dirty="0" smtClean="0">
                <a:solidFill>
                  <a:srgbClr val="FFFFCC"/>
                </a:solidFill>
                <a:latin typeface="Times New Roman" pitchFamily="18" charset="0"/>
                <a:cs typeface="Times New Roman" pitchFamily="18" charset="0"/>
              </a:rPr>
              <a:t>quark transverse spin </a:t>
            </a:r>
            <a:r>
              <a:rPr lang="en-US" sz="2000" dirty="0">
                <a:solidFill>
                  <a:srgbClr val="FFFFCC"/>
                </a:solidFill>
                <a:latin typeface="Times New Roman" pitchFamily="18" charset="0"/>
                <a:cs typeface="Times New Roman" pitchFamily="18" charset="0"/>
              </a:rPr>
              <a:t>and</a:t>
            </a:r>
            <a:r>
              <a:rPr lang="en-US" sz="2000" i="1" dirty="0">
                <a:solidFill>
                  <a:srgbClr val="FFFFCC"/>
                </a:solidFill>
                <a:latin typeface="Times New Roman" pitchFamily="18" charset="0"/>
                <a:cs typeface="Times New Roman" pitchFamily="18" charset="0"/>
              </a:rPr>
              <a:t> quark transverse momentum</a:t>
            </a:r>
          </a:p>
        </p:txBody>
      </p:sp>
      <p:sp>
        <p:nvSpPr>
          <p:cNvPr id="1453071" name="Rectangle 15"/>
          <p:cNvSpPr>
            <a:spLocks noGrp="1" noChangeArrowheads="1"/>
          </p:cNvSpPr>
          <p:nvPr>
            <p:ph type="title" sz="quarter"/>
          </p:nvPr>
        </p:nvSpPr>
        <p:spPr>
          <a:xfrm>
            <a:off x="347663" y="152400"/>
            <a:ext cx="8678862" cy="914400"/>
          </a:xfrm>
          <a:noFill/>
          <a:ln/>
        </p:spPr>
        <p:txBody>
          <a:bodyPr>
            <a:noAutofit/>
          </a:bodyPr>
          <a:lstStyle/>
          <a:p>
            <a:r>
              <a:rPr lang="en-US" sz="4000" dirty="0" smtClean="0"/>
              <a:t>Spin-momentum correlations and </a:t>
            </a:r>
            <a:br>
              <a:rPr lang="en-US" sz="4000" dirty="0" smtClean="0"/>
            </a:br>
            <a:r>
              <a:rPr lang="en-US" sz="4000" dirty="0" smtClean="0"/>
              <a:t>the proton as a QCD “laboratory”</a:t>
            </a:r>
            <a:endParaRPr lang="en-US" sz="4000" dirty="0"/>
          </a:p>
        </p:txBody>
      </p:sp>
      <p:sp>
        <p:nvSpPr>
          <p:cNvPr id="12" name="Footer Placeholder 11"/>
          <p:cNvSpPr>
            <a:spLocks noGrp="1"/>
          </p:cNvSpPr>
          <p:nvPr>
            <p:ph type="ftr" sz="quarter" idx="11"/>
          </p:nvPr>
        </p:nvSpPr>
        <p:spPr/>
        <p:txBody>
          <a:bodyPr/>
          <a:lstStyle/>
          <a:p>
            <a:r>
              <a:rPr lang="en-US" smtClean="0"/>
              <a:t>C. Aidala, Penn State, January 21, 2015</a:t>
            </a:r>
            <a:endParaRPr lang="en-US"/>
          </a:p>
        </p:txBody>
      </p:sp>
      <p:sp>
        <p:nvSpPr>
          <p:cNvPr id="11" name="Slide Number Placeholder 10"/>
          <p:cNvSpPr>
            <a:spLocks noGrp="1"/>
          </p:cNvSpPr>
          <p:nvPr>
            <p:ph type="sldNum" sz="quarter" idx="12"/>
          </p:nvPr>
        </p:nvSpPr>
        <p:spPr/>
        <p:txBody>
          <a:bodyPr/>
          <a:lstStyle/>
          <a:p>
            <a:fld id="{BECE729D-4A9E-497C-A7DB-296958F94F75}" type="slidenum">
              <a:rPr lang="en-US" smtClean="0"/>
              <a:pPr/>
              <a:t>64</a:t>
            </a:fld>
            <a:endParaRPr lang="en-US"/>
          </a:p>
        </p:txBody>
      </p:sp>
      <p:sp>
        <p:nvSpPr>
          <p:cNvPr id="13" name="Text Box 34"/>
          <p:cNvSpPr txBox="1">
            <a:spLocks noChangeArrowheads="1"/>
          </p:cNvSpPr>
          <p:nvPr/>
        </p:nvSpPr>
        <p:spPr bwMode="auto">
          <a:xfrm>
            <a:off x="2362200" y="2590800"/>
            <a:ext cx="3048000" cy="523220"/>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800" i="1" dirty="0" smtClean="0">
                <a:solidFill>
                  <a:schemeClr val="tx1"/>
                </a:solidFill>
                <a:latin typeface="Times New Roman" pitchFamily="18" charset="0"/>
                <a:cs typeface="Times New Roman" pitchFamily="18" charset="0"/>
              </a:rPr>
              <a:t>S</a:t>
            </a:r>
            <a:r>
              <a:rPr lang="en-US" sz="2800" i="1" baseline="-25000" dirty="0" smtClean="0">
                <a:solidFill>
                  <a:schemeClr val="tx1"/>
                </a:solidFill>
                <a:latin typeface="Times New Roman" pitchFamily="18" charset="0"/>
                <a:cs typeface="Times New Roman" pitchFamily="18" charset="0"/>
              </a:rPr>
              <a:t>p</a:t>
            </a:r>
            <a:r>
              <a:rPr lang="en-US" sz="2800" i="1" dirty="0" smtClean="0">
                <a:solidFill>
                  <a:schemeClr val="tx1"/>
                </a:solidFill>
                <a:latin typeface="Times New Roman" pitchFamily="18" charset="0"/>
                <a:cs typeface="Times New Roman" pitchFamily="18" charset="0"/>
              </a:rPr>
              <a:t>-S</a:t>
            </a:r>
            <a:r>
              <a:rPr lang="en-US" sz="2800" i="1" baseline="-25000" dirty="0" smtClean="0">
                <a:solidFill>
                  <a:schemeClr val="tx1"/>
                </a:solidFill>
                <a:latin typeface="Times New Roman" pitchFamily="18" charset="0"/>
                <a:cs typeface="Times New Roman" pitchFamily="18" charset="0"/>
              </a:rPr>
              <a:t>q</a:t>
            </a:r>
            <a:r>
              <a:rPr lang="en-US" sz="2800" i="1" dirty="0" smtClean="0">
                <a:solidFill>
                  <a:schemeClr val="tx1"/>
                </a:solidFill>
                <a:latin typeface="Times New Roman" pitchFamily="18" charset="0"/>
                <a:cs typeface="Times New Roman" pitchFamily="18" charset="0"/>
              </a:rPr>
              <a:t> coupling</a:t>
            </a:r>
          </a:p>
        </p:txBody>
      </p:sp>
      <p:sp>
        <p:nvSpPr>
          <p:cNvPr id="14" name="Text Box 34"/>
          <p:cNvSpPr txBox="1">
            <a:spLocks noChangeArrowheads="1"/>
          </p:cNvSpPr>
          <p:nvPr/>
        </p:nvSpPr>
        <p:spPr bwMode="auto">
          <a:xfrm>
            <a:off x="2362200" y="3972580"/>
            <a:ext cx="3048000" cy="523220"/>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800" i="1" dirty="0" smtClean="0">
                <a:solidFill>
                  <a:schemeClr val="tx1"/>
                </a:solidFill>
                <a:latin typeface="Times New Roman" pitchFamily="18" charset="0"/>
                <a:cs typeface="Times New Roman" pitchFamily="18" charset="0"/>
              </a:rPr>
              <a:t>S</a:t>
            </a:r>
            <a:r>
              <a:rPr lang="en-US" sz="2800" i="1" baseline="-25000" dirty="0" smtClean="0">
                <a:solidFill>
                  <a:schemeClr val="tx1"/>
                </a:solidFill>
                <a:latin typeface="Times New Roman" pitchFamily="18" charset="0"/>
                <a:cs typeface="Times New Roman" pitchFamily="18" charset="0"/>
              </a:rPr>
              <a:t>p</a:t>
            </a:r>
            <a:r>
              <a:rPr lang="en-US" sz="2800" i="1" dirty="0" smtClean="0">
                <a:solidFill>
                  <a:schemeClr val="tx1"/>
                </a:solidFill>
                <a:latin typeface="Times New Roman" pitchFamily="18" charset="0"/>
                <a:cs typeface="Times New Roman" pitchFamily="18" charset="0"/>
              </a:rPr>
              <a:t>-</a:t>
            </a:r>
            <a:r>
              <a:rPr lang="en-US" sz="2800" i="1" dirty="0" err="1" smtClean="0">
                <a:solidFill>
                  <a:schemeClr val="tx1"/>
                </a:solidFill>
                <a:latin typeface="Times New Roman" pitchFamily="18" charset="0"/>
                <a:cs typeface="Times New Roman" pitchFamily="18" charset="0"/>
              </a:rPr>
              <a:t>L</a:t>
            </a:r>
            <a:r>
              <a:rPr lang="en-US" sz="2800" i="1" baseline="-25000" dirty="0" err="1" smtClean="0">
                <a:solidFill>
                  <a:schemeClr val="tx1"/>
                </a:solidFill>
                <a:latin typeface="Times New Roman" pitchFamily="18" charset="0"/>
                <a:cs typeface="Times New Roman" pitchFamily="18" charset="0"/>
              </a:rPr>
              <a:t>q</a:t>
            </a:r>
            <a:r>
              <a:rPr lang="en-US" sz="2800" i="1" dirty="0" smtClean="0">
                <a:solidFill>
                  <a:schemeClr val="tx1"/>
                </a:solidFill>
                <a:latin typeface="Times New Roman" pitchFamily="18" charset="0"/>
                <a:cs typeface="Times New Roman" pitchFamily="18" charset="0"/>
              </a:rPr>
              <a:t> coupling</a:t>
            </a:r>
          </a:p>
        </p:txBody>
      </p:sp>
      <p:sp>
        <p:nvSpPr>
          <p:cNvPr id="15" name="Text Box 34"/>
          <p:cNvSpPr txBox="1">
            <a:spLocks noChangeArrowheads="1"/>
          </p:cNvSpPr>
          <p:nvPr/>
        </p:nvSpPr>
        <p:spPr bwMode="auto">
          <a:xfrm>
            <a:off x="2362200" y="5334000"/>
            <a:ext cx="3048000" cy="523220"/>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800" i="1" dirty="0" smtClean="0">
                <a:solidFill>
                  <a:schemeClr val="tx1"/>
                </a:solidFill>
                <a:latin typeface="Times New Roman" pitchFamily="18" charset="0"/>
                <a:cs typeface="Times New Roman" pitchFamily="18" charset="0"/>
              </a:rPr>
              <a:t>S</a:t>
            </a:r>
            <a:r>
              <a:rPr lang="en-US" sz="2800" i="1" baseline="-25000" dirty="0" smtClean="0">
                <a:solidFill>
                  <a:schemeClr val="tx1"/>
                </a:solidFill>
                <a:latin typeface="Times New Roman" pitchFamily="18" charset="0"/>
                <a:cs typeface="Times New Roman" pitchFamily="18" charset="0"/>
              </a:rPr>
              <a:t>q</a:t>
            </a:r>
            <a:r>
              <a:rPr lang="en-US" sz="2800" i="1" dirty="0" smtClean="0">
                <a:solidFill>
                  <a:schemeClr val="tx1"/>
                </a:solidFill>
                <a:latin typeface="Times New Roman" pitchFamily="18" charset="0"/>
                <a:cs typeface="Times New Roman" pitchFamily="18" charset="0"/>
              </a:rPr>
              <a:t>-</a:t>
            </a:r>
            <a:r>
              <a:rPr lang="en-US" sz="2800" i="1" dirty="0" err="1" smtClean="0">
                <a:solidFill>
                  <a:schemeClr val="tx1"/>
                </a:solidFill>
                <a:latin typeface="Times New Roman" pitchFamily="18" charset="0"/>
                <a:cs typeface="Times New Roman" pitchFamily="18" charset="0"/>
              </a:rPr>
              <a:t>L</a:t>
            </a:r>
            <a:r>
              <a:rPr lang="en-US" sz="2800" i="1" baseline="-25000" dirty="0" err="1" smtClean="0">
                <a:solidFill>
                  <a:schemeClr val="tx1"/>
                </a:solidFill>
                <a:latin typeface="Times New Roman" pitchFamily="18" charset="0"/>
                <a:cs typeface="Times New Roman" pitchFamily="18" charset="0"/>
              </a:rPr>
              <a:t>q</a:t>
            </a:r>
            <a:r>
              <a:rPr lang="en-US" sz="2800" i="1" dirty="0" smtClean="0">
                <a:solidFill>
                  <a:schemeClr val="tx1"/>
                </a:solidFill>
                <a:latin typeface="Times New Roman" pitchFamily="18" charset="0"/>
                <a:cs typeface="Times New Roman" pitchFamily="18" charset="0"/>
              </a:rPr>
              <a:t> coupling</a:t>
            </a:r>
          </a:p>
        </p:txBody>
      </p:sp>
      <p:pic>
        <p:nvPicPr>
          <p:cNvPr id="9" name="Picture 2"/>
          <p:cNvPicPr>
            <a:picLocks noChangeAspect="1" noChangeArrowheads="1"/>
          </p:cNvPicPr>
          <p:nvPr/>
        </p:nvPicPr>
        <p:blipFill>
          <a:blip r:embed="rId3" cstate="print"/>
          <a:srcRect t="57500" r="78069" b="25000"/>
          <a:stretch>
            <a:fillRect/>
          </a:stretch>
        </p:blipFill>
        <p:spPr bwMode="auto">
          <a:xfrm>
            <a:off x="5564554" y="2897504"/>
            <a:ext cx="1952352" cy="760096"/>
          </a:xfrm>
          <a:prstGeom prst="rect">
            <a:avLst/>
          </a:prstGeom>
          <a:noFill/>
          <a:ln w="9525">
            <a:noFill/>
            <a:miter lim="800000"/>
            <a:headEnd/>
            <a:tailEnd/>
          </a:ln>
        </p:spPr>
      </p:pic>
      <p:grpSp>
        <p:nvGrpSpPr>
          <p:cNvPr id="10" name="Group 9"/>
          <p:cNvGrpSpPr/>
          <p:nvPr/>
        </p:nvGrpSpPr>
        <p:grpSpPr>
          <a:xfrm>
            <a:off x="5562600" y="1524000"/>
            <a:ext cx="1956816" cy="758952"/>
            <a:chOff x="609600" y="1981200"/>
            <a:chExt cx="1956816" cy="758952"/>
          </a:xfrm>
        </p:grpSpPr>
        <p:sp>
          <p:nvSpPr>
            <p:cNvPr id="16" name="Rectangle 15"/>
            <p:cNvSpPr/>
            <p:nvPr/>
          </p:nvSpPr>
          <p:spPr>
            <a:xfrm>
              <a:off x="609600" y="1981200"/>
              <a:ext cx="1956816" cy="758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p:cNvPicPr>
              <a:picLocks noChangeAspect="1" noChangeArrowheads="1"/>
            </p:cNvPicPr>
            <p:nvPr/>
          </p:nvPicPr>
          <p:blipFill>
            <a:blip r:embed="rId3" cstate="print"/>
            <a:srcRect t="41250" r="78069" b="45000"/>
            <a:stretch>
              <a:fillRect/>
            </a:stretch>
          </p:blipFill>
          <p:spPr bwMode="auto">
            <a:xfrm>
              <a:off x="609600" y="1981200"/>
              <a:ext cx="1952352" cy="597218"/>
            </a:xfrm>
            <a:prstGeom prst="rect">
              <a:avLst/>
            </a:prstGeom>
            <a:noFill/>
            <a:ln w="9525">
              <a:noFill/>
              <a:miter lim="800000"/>
              <a:headEnd/>
              <a:tailEnd/>
            </a:ln>
          </p:spPr>
        </p:pic>
      </p:grpSp>
      <p:grpSp>
        <p:nvGrpSpPr>
          <p:cNvPr id="18" name="Group 17"/>
          <p:cNvGrpSpPr/>
          <p:nvPr/>
        </p:nvGrpSpPr>
        <p:grpSpPr>
          <a:xfrm>
            <a:off x="5562600" y="4292660"/>
            <a:ext cx="1956816" cy="758952"/>
            <a:chOff x="5181600" y="4521926"/>
            <a:chExt cx="1956816" cy="758952"/>
          </a:xfrm>
        </p:grpSpPr>
        <p:sp>
          <p:nvSpPr>
            <p:cNvPr id="19" name="Rectangle 18"/>
            <p:cNvSpPr/>
            <p:nvPr/>
          </p:nvSpPr>
          <p:spPr>
            <a:xfrm>
              <a:off x="5181600" y="4521926"/>
              <a:ext cx="1956816" cy="758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
            <p:cNvPicPr>
              <a:picLocks noChangeAspect="1" noChangeArrowheads="1"/>
            </p:cNvPicPr>
            <p:nvPr/>
          </p:nvPicPr>
          <p:blipFill>
            <a:blip r:embed="rId3" cstate="print"/>
            <a:srcRect t="75000" r="78069" b="15000"/>
            <a:stretch>
              <a:fillRect/>
            </a:stretch>
          </p:blipFill>
          <p:spPr bwMode="auto">
            <a:xfrm>
              <a:off x="5181600" y="4747259"/>
              <a:ext cx="1952352" cy="434341"/>
            </a:xfrm>
            <a:prstGeom prst="rect">
              <a:avLst/>
            </a:prstGeom>
            <a:noFill/>
            <a:ln w="9525">
              <a:noFill/>
              <a:miter lim="800000"/>
              <a:headEnd/>
              <a:tailEnd/>
            </a:ln>
          </p:spPr>
        </p:pic>
      </p:grpSp>
    </p:spTree>
    <p:extLst>
      <p:ext uri="{BB962C8B-B14F-4D97-AF65-F5344CB8AC3E}">
        <p14:creationId xmlns:p14="http://schemas.microsoft.com/office/powerpoint/2010/main" val="303828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ooter Placeholder 3"/>
          <p:cNvSpPr>
            <a:spLocks noGrp="1"/>
          </p:cNvSpPr>
          <p:nvPr>
            <p:ph type="ftr" sz="quarter" idx="11"/>
          </p:nvPr>
        </p:nvSpPr>
        <p:spPr/>
        <p:txBody>
          <a:bodyPr/>
          <a:lstStyle/>
          <a:p>
            <a:r>
              <a:rPr lang="en-US" smtClean="0"/>
              <a:t>C. Aidala, Penn State, January 21, 2015</a:t>
            </a:r>
            <a:endParaRPr lang="en-US"/>
          </a:p>
        </p:txBody>
      </p:sp>
      <p:sp>
        <p:nvSpPr>
          <p:cNvPr id="1364994" name="Rectangle 2"/>
          <p:cNvSpPr>
            <a:spLocks noChangeArrowheads="1"/>
          </p:cNvSpPr>
          <p:nvPr/>
        </p:nvSpPr>
        <p:spPr bwMode="auto">
          <a:xfrm>
            <a:off x="381000" y="1260475"/>
            <a:ext cx="8458200" cy="49530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364995" name="Rectangle 3"/>
          <p:cNvSpPr>
            <a:spLocks noGrp="1" noChangeArrowheads="1"/>
          </p:cNvSpPr>
          <p:nvPr>
            <p:ph type="title"/>
          </p:nvPr>
        </p:nvSpPr>
        <p:spPr/>
        <p:txBody>
          <a:bodyPr/>
          <a:lstStyle/>
          <a:p>
            <a:r>
              <a:rPr lang="en-US" altLang="zh-CN" dirty="0">
                <a:ea typeface="宋体" pitchFamily="116" charset="-122"/>
              </a:rPr>
              <a:t>Quark </a:t>
            </a:r>
            <a:r>
              <a:rPr lang="en-US" altLang="zh-CN" dirty="0" smtClean="0">
                <a:ea typeface="宋体" pitchFamily="116" charset="-122"/>
              </a:rPr>
              <a:t>distribution </a:t>
            </a:r>
            <a:r>
              <a:rPr lang="en-US" altLang="zh-CN" dirty="0">
                <a:ea typeface="宋体" pitchFamily="116" charset="-122"/>
              </a:rPr>
              <a:t>f</a:t>
            </a:r>
            <a:r>
              <a:rPr lang="en-US" altLang="zh-CN" dirty="0" smtClean="0">
                <a:ea typeface="宋体" pitchFamily="116" charset="-122"/>
              </a:rPr>
              <a:t>unctions</a:t>
            </a:r>
            <a:endParaRPr lang="en-US" altLang="zh-CN" dirty="0">
              <a:ea typeface="宋体" pitchFamily="116" charset="-122"/>
            </a:endParaRPr>
          </a:p>
        </p:txBody>
      </p:sp>
      <p:pic>
        <p:nvPicPr>
          <p:cNvPr id="1364996" name="Picture 4" descr="distrib"/>
          <p:cNvPicPr>
            <a:picLocks noChangeAspect="1" noChangeArrowheads="1"/>
          </p:cNvPicPr>
          <p:nvPr/>
        </p:nvPicPr>
        <p:blipFill>
          <a:blip r:embed="rId4" cstate="print"/>
          <a:srcRect/>
          <a:stretch>
            <a:fillRect/>
          </a:stretch>
        </p:blipFill>
        <p:spPr bwMode="auto">
          <a:xfrm>
            <a:off x="2895600" y="1641475"/>
            <a:ext cx="5181600" cy="4224338"/>
          </a:xfrm>
          <a:prstGeom prst="rect">
            <a:avLst/>
          </a:prstGeom>
          <a:noFill/>
          <a:ln w="9525">
            <a:noFill/>
            <a:miter lim="800000"/>
            <a:headEnd/>
            <a:tailEnd/>
          </a:ln>
        </p:spPr>
      </p:pic>
      <p:graphicFrame>
        <p:nvGraphicFramePr>
          <p:cNvPr id="1364997" name="Object 5"/>
          <p:cNvGraphicFramePr>
            <a:graphicFrameLocks noChangeAspect="1"/>
          </p:cNvGraphicFramePr>
          <p:nvPr/>
        </p:nvGraphicFramePr>
        <p:xfrm>
          <a:off x="3657600" y="3829050"/>
          <a:ext cx="2203450" cy="1471613"/>
        </p:xfrm>
        <a:graphic>
          <a:graphicData uri="http://schemas.openxmlformats.org/presentationml/2006/ole">
            <mc:AlternateContent xmlns:mc="http://schemas.openxmlformats.org/markup-compatibility/2006">
              <mc:Choice xmlns:v="urn:schemas-microsoft-com:vml" Requires="v">
                <p:oleObj spid="_x0000_s2042178" name="Document" r:id="rId6" imgW="6088943" imgH="4066896" progId="Word.Document.8">
                  <p:embed/>
                </p:oleObj>
              </mc:Choice>
              <mc:Fallback>
                <p:oleObj name="Document" r:id="rId6" imgW="6088943" imgH="4066896" progId="Word.Documen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3829050"/>
                        <a:ext cx="2203450" cy="1471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4998" name="Text Box 6"/>
          <p:cNvSpPr txBox="1">
            <a:spLocks noChangeArrowheads="1"/>
          </p:cNvSpPr>
          <p:nvPr/>
        </p:nvSpPr>
        <p:spPr bwMode="auto">
          <a:xfrm>
            <a:off x="4953000" y="3241675"/>
            <a:ext cx="1143000" cy="396875"/>
          </a:xfrm>
          <a:prstGeom prst="rect">
            <a:avLst/>
          </a:prstGeom>
          <a:noFill/>
          <a:ln w="9525" algn="ctr">
            <a:noFill/>
            <a:miter lim="800000"/>
            <a:headEnd/>
            <a:tailEnd/>
          </a:ln>
          <a:effectLst/>
        </p:spPr>
        <p:txBody>
          <a:bodyPr>
            <a:spAutoFit/>
          </a:bodyPr>
          <a:lstStyle/>
          <a:p>
            <a:pPr eaLnBrk="1" hangingPunct="1">
              <a:spcBef>
                <a:spcPct val="50000"/>
              </a:spcBef>
            </a:pPr>
            <a:endParaRPr lang="zh-CN" altLang="en-US" sz="2000">
              <a:solidFill>
                <a:schemeClr val="accent2"/>
              </a:solidFill>
              <a:latin typeface="Arial" charset="0"/>
              <a:ea typeface="宋体" pitchFamily="116" charset="-122"/>
            </a:endParaRPr>
          </a:p>
        </p:txBody>
      </p:sp>
      <p:sp>
        <p:nvSpPr>
          <p:cNvPr id="1364999" name="Rectangle 7"/>
          <p:cNvSpPr>
            <a:spLocks noChangeArrowheads="1"/>
          </p:cNvSpPr>
          <p:nvPr/>
        </p:nvSpPr>
        <p:spPr bwMode="auto">
          <a:xfrm>
            <a:off x="0" y="0"/>
            <a:ext cx="9144000" cy="0"/>
          </a:xfrm>
          <a:prstGeom prst="rect">
            <a:avLst/>
          </a:prstGeom>
          <a:noFill/>
          <a:ln w="9525" algn="ctr">
            <a:noFill/>
            <a:miter lim="800000"/>
            <a:headEnd/>
            <a:tailEnd/>
          </a:ln>
          <a:effectLst/>
        </p:spPr>
        <p:txBody>
          <a:bodyPr wrap="none" anchor="ctr">
            <a:spAutoFit/>
          </a:bodyPr>
          <a:lstStyle/>
          <a:p>
            <a:endParaRPr lang="en-US"/>
          </a:p>
        </p:txBody>
      </p:sp>
      <p:sp>
        <p:nvSpPr>
          <p:cNvPr id="1365000" name="Rectangle 8"/>
          <p:cNvSpPr>
            <a:spLocks noChangeArrowheads="1"/>
          </p:cNvSpPr>
          <p:nvPr/>
        </p:nvSpPr>
        <p:spPr bwMode="auto">
          <a:xfrm>
            <a:off x="4460875" y="457200"/>
            <a:ext cx="222250" cy="274638"/>
          </a:xfrm>
          <a:prstGeom prst="rect">
            <a:avLst/>
          </a:prstGeom>
          <a:noFill/>
          <a:ln w="9525" algn="ctr">
            <a:noFill/>
            <a:miter lim="800000"/>
            <a:headEnd/>
            <a:tailEnd/>
          </a:ln>
          <a:effectLst/>
        </p:spPr>
        <p:txBody>
          <a:bodyPr wrap="none" anchor="ctr">
            <a:spAutoFit/>
          </a:bodyPr>
          <a:lstStyle/>
          <a:p>
            <a:pPr algn="l"/>
            <a:r>
              <a:rPr lang="zh-CN" altLang="en-US" sz="1200">
                <a:solidFill>
                  <a:schemeClr val="tx1"/>
                </a:solidFill>
                <a:ea typeface="宋体" pitchFamily="116" charset="-122"/>
              </a:rPr>
              <a:t> </a:t>
            </a:r>
            <a:endParaRPr lang="zh-CN" altLang="en-US">
              <a:solidFill>
                <a:schemeClr val="tx1"/>
              </a:solidFill>
              <a:ea typeface="宋体" pitchFamily="116" charset="-122"/>
            </a:endParaRPr>
          </a:p>
        </p:txBody>
      </p:sp>
      <p:sp>
        <p:nvSpPr>
          <p:cNvPr id="1365002" name="Rectangle 10"/>
          <p:cNvSpPr>
            <a:spLocks noChangeArrowheads="1"/>
          </p:cNvSpPr>
          <p:nvPr/>
        </p:nvSpPr>
        <p:spPr bwMode="auto">
          <a:xfrm>
            <a:off x="228600" y="1143000"/>
            <a:ext cx="527050" cy="274638"/>
          </a:xfrm>
          <a:prstGeom prst="rect">
            <a:avLst/>
          </a:prstGeom>
          <a:noFill/>
          <a:ln w="9525" algn="ctr">
            <a:noFill/>
            <a:miter lim="800000"/>
            <a:headEnd/>
            <a:tailEnd/>
          </a:ln>
          <a:effectLst/>
        </p:spPr>
        <p:txBody>
          <a:bodyPr wrap="none" anchor="ctr">
            <a:spAutoFit/>
          </a:bodyPr>
          <a:lstStyle/>
          <a:p>
            <a:pPr algn="l"/>
            <a:r>
              <a:rPr lang="zh-CN" altLang="en-US" sz="1200">
                <a:solidFill>
                  <a:schemeClr val="tx1"/>
                </a:solidFill>
                <a:ea typeface="宋体" pitchFamily="116" charset="-122"/>
              </a:rPr>
              <a:t>         </a:t>
            </a:r>
            <a:endParaRPr lang="zh-CN" altLang="en-US">
              <a:solidFill>
                <a:schemeClr val="tx1"/>
              </a:solidFill>
              <a:ea typeface="宋体" pitchFamily="116" charset="-122"/>
            </a:endParaRPr>
          </a:p>
        </p:txBody>
      </p:sp>
      <p:graphicFrame>
        <p:nvGraphicFramePr>
          <p:cNvPr id="1365003" name="Object 11"/>
          <p:cNvGraphicFramePr>
            <a:graphicFrameLocks noChangeAspect="1"/>
          </p:cNvGraphicFramePr>
          <p:nvPr/>
        </p:nvGraphicFramePr>
        <p:xfrm>
          <a:off x="228600" y="1417638"/>
          <a:ext cx="114300" cy="219075"/>
        </p:xfrm>
        <a:graphic>
          <a:graphicData uri="http://schemas.openxmlformats.org/presentationml/2006/ole">
            <mc:AlternateContent xmlns:mc="http://schemas.openxmlformats.org/markup-compatibility/2006">
              <mc:Choice xmlns:v="urn:schemas-microsoft-com:vml" Requires="v">
                <p:oleObj spid="_x0000_s2042179" name="Equation" r:id="rId8" imgW="114120" imgH="215640" progId="Equation.3">
                  <p:embed/>
                </p:oleObj>
              </mc:Choice>
              <mc:Fallback>
                <p:oleObj name="Equation" r:id="rId8" imgW="114120" imgH="215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1417638"/>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5004" name="Rectangle 12"/>
          <p:cNvSpPr>
            <a:spLocks noChangeArrowheads="1"/>
          </p:cNvSpPr>
          <p:nvPr/>
        </p:nvSpPr>
        <p:spPr bwMode="auto">
          <a:xfrm>
            <a:off x="0" y="1981200"/>
            <a:ext cx="9144000" cy="0"/>
          </a:xfrm>
          <a:prstGeom prst="rect">
            <a:avLst/>
          </a:prstGeom>
          <a:noFill/>
          <a:ln w="9525" algn="ctr">
            <a:noFill/>
            <a:miter lim="800000"/>
            <a:headEnd/>
            <a:tailEnd/>
          </a:ln>
          <a:effectLst/>
        </p:spPr>
        <p:txBody>
          <a:bodyPr wrap="none" anchor="ctr">
            <a:spAutoFit/>
          </a:bodyPr>
          <a:lstStyle/>
          <a:p>
            <a:endParaRPr lang="en-US"/>
          </a:p>
        </p:txBody>
      </p:sp>
      <p:sp>
        <p:nvSpPr>
          <p:cNvPr id="1365005" name="Rectangle 13"/>
          <p:cNvSpPr>
            <a:spLocks noChangeArrowheads="1"/>
          </p:cNvSpPr>
          <p:nvPr/>
        </p:nvSpPr>
        <p:spPr bwMode="auto">
          <a:xfrm>
            <a:off x="0" y="3276600"/>
            <a:ext cx="9144000" cy="0"/>
          </a:xfrm>
          <a:prstGeom prst="rect">
            <a:avLst/>
          </a:prstGeom>
          <a:noFill/>
          <a:ln w="9525" algn="ctr">
            <a:noFill/>
            <a:miter lim="800000"/>
            <a:headEnd/>
            <a:tailEnd/>
          </a:ln>
          <a:effectLst/>
        </p:spPr>
        <p:txBody>
          <a:bodyPr wrap="none" anchor="ctr">
            <a:spAutoFit/>
          </a:bodyPr>
          <a:lstStyle/>
          <a:p>
            <a:endParaRPr lang="en-US"/>
          </a:p>
        </p:txBody>
      </p:sp>
      <p:graphicFrame>
        <p:nvGraphicFramePr>
          <p:cNvPr id="1365006" name="Object 14"/>
          <p:cNvGraphicFramePr>
            <a:graphicFrameLocks noChangeAspect="1"/>
          </p:cNvGraphicFramePr>
          <p:nvPr/>
        </p:nvGraphicFramePr>
        <p:xfrm>
          <a:off x="228600" y="3027363"/>
          <a:ext cx="114300" cy="219075"/>
        </p:xfrm>
        <a:graphic>
          <a:graphicData uri="http://schemas.openxmlformats.org/presentationml/2006/ole">
            <mc:AlternateContent xmlns:mc="http://schemas.openxmlformats.org/markup-compatibility/2006">
              <mc:Choice xmlns:v="urn:schemas-microsoft-com:vml" Requires="v">
                <p:oleObj spid="_x0000_s2042180" name="Equation" r:id="rId10" imgW="114120" imgH="215640" progId="Equation.3">
                  <p:embed/>
                </p:oleObj>
              </mc:Choice>
              <mc:Fallback>
                <p:oleObj name="Equation" r:id="rId10" imgW="114120" imgH="215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3027363"/>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5007" name="Rectangle 15"/>
          <p:cNvSpPr>
            <a:spLocks noChangeArrowheads="1"/>
          </p:cNvSpPr>
          <p:nvPr/>
        </p:nvSpPr>
        <p:spPr bwMode="auto">
          <a:xfrm>
            <a:off x="0" y="3586163"/>
            <a:ext cx="9144000" cy="0"/>
          </a:xfrm>
          <a:prstGeom prst="rect">
            <a:avLst/>
          </a:prstGeom>
          <a:noFill/>
          <a:ln w="9525" algn="ctr">
            <a:noFill/>
            <a:miter lim="800000"/>
            <a:headEnd/>
            <a:tailEnd/>
          </a:ln>
          <a:effectLst/>
        </p:spPr>
        <p:txBody>
          <a:bodyPr wrap="none" anchor="ctr">
            <a:spAutoFit/>
          </a:bodyPr>
          <a:lstStyle/>
          <a:p>
            <a:endParaRPr lang="en-US"/>
          </a:p>
        </p:txBody>
      </p:sp>
      <p:graphicFrame>
        <p:nvGraphicFramePr>
          <p:cNvPr id="1365008" name="Object 16"/>
          <p:cNvGraphicFramePr>
            <a:graphicFrameLocks noChangeAspect="1"/>
          </p:cNvGraphicFramePr>
          <p:nvPr/>
        </p:nvGraphicFramePr>
        <p:xfrm>
          <a:off x="228600" y="3246438"/>
          <a:ext cx="114300" cy="219075"/>
        </p:xfrm>
        <a:graphic>
          <a:graphicData uri="http://schemas.openxmlformats.org/presentationml/2006/ole">
            <mc:AlternateContent xmlns:mc="http://schemas.openxmlformats.org/markup-compatibility/2006">
              <mc:Choice xmlns:v="urn:schemas-microsoft-com:vml" Requires="v">
                <p:oleObj spid="_x0000_s2042181" name="Equation" r:id="rId11" imgW="114120" imgH="215640" progId="Equation.3">
                  <p:embed/>
                </p:oleObj>
              </mc:Choice>
              <mc:Fallback>
                <p:oleObj name="Equation" r:id="rId11" imgW="114120" imgH="215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3246438"/>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5009" name="Rectangle 17"/>
          <p:cNvSpPr>
            <a:spLocks noChangeArrowheads="1"/>
          </p:cNvSpPr>
          <p:nvPr/>
        </p:nvSpPr>
        <p:spPr bwMode="auto">
          <a:xfrm>
            <a:off x="4537075" y="3465513"/>
            <a:ext cx="527050" cy="274637"/>
          </a:xfrm>
          <a:prstGeom prst="rect">
            <a:avLst/>
          </a:prstGeom>
          <a:noFill/>
          <a:ln w="9525" algn="ctr">
            <a:noFill/>
            <a:miter lim="800000"/>
            <a:headEnd/>
            <a:tailEnd/>
          </a:ln>
          <a:effectLst/>
        </p:spPr>
        <p:txBody>
          <a:bodyPr wrap="none" anchor="ctr">
            <a:spAutoFit/>
          </a:bodyPr>
          <a:lstStyle/>
          <a:p>
            <a:pPr algn="l"/>
            <a:r>
              <a:rPr lang="zh-CN" altLang="en-US" sz="1200">
                <a:solidFill>
                  <a:schemeClr val="tx1"/>
                </a:solidFill>
                <a:ea typeface="宋体" pitchFamily="116" charset="-122"/>
              </a:rPr>
              <a:t>         </a:t>
            </a:r>
            <a:endParaRPr lang="zh-CN" altLang="en-US">
              <a:solidFill>
                <a:schemeClr val="tx1"/>
              </a:solidFill>
              <a:ea typeface="宋体" pitchFamily="116" charset="-122"/>
            </a:endParaRPr>
          </a:p>
        </p:txBody>
      </p:sp>
      <p:sp>
        <p:nvSpPr>
          <p:cNvPr id="1365010" name="Rectangle 18"/>
          <p:cNvSpPr>
            <a:spLocks noChangeArrowheads="1"/>
          </p:cNvSpPr>
          <p:nvPr/>
        </p:nvSpPr>
        <p:spPr bwMode="auto">
          <a:xfrm>
            <a:off x="0" y="5908675"/>
            <a:ext cx="9144000" cy="0"/>
          </a:xfrm>
          <a:prstGeom prst="rect">
            <a:avLst/>
          </a:prstGeom>
          <a:noFill/>
          <a:ln w="9525" algn="ctr">
            <a:noFill/>
            <a:miter lim="800000"/>
            <a:headEnd/>
            <a:tailEnd/>
          </a:ln>
          <a:effectLst/>
        </p:spPr>
        <p:txBody>
          <a:bodyPr wrap="none" anchor="ctr">
            <a:spAutoFit/>
          </a:bodyPr>
          <a:lstStyle/>
          <a:p>
            <a:pPr algn="l"/>
            <a:endParaRPr lang="zh-CN" altLang="en-US">
              <a:solidFill>
                <a:schemeClr val="tx1"/>
              </a:solidFill>
              <a:ea typeface="宋体" pitchFamily="116" charset="-122"/>
            </a:endParaRPr>
          </a:p>
        </p:txBody>
      </p:sp>
      <p:sp>
        <p:nvSpPr>
          <p:cNvPr id="1365011" name="Rectangle 19"/>
          <p:cNvSpPr>
            <a:spLocks noChangeArrowheads="1"/>
          </p:cNvSpPr>
          <p:nvPr/>
        </p:nvSpPr>
        <p:spPr bwMode="auto">
          <a:xfrm>
            <a:off x="2667000" y="1565275"/>
            <a:ext cx="2667000" cy="1905000"/>
          </a:xfrm>
          <a:prstGeom prst="rect">
            <a:avLst/>
          </a:prstGeom>
          <a:noFill/>
          <a:ln w="9525" algn="ctr">
            <a:solidFill>
              <a:srgbClr val="0000FF"/>
            </a:solidFill>
            <a:miter lim="800000"/>
            <a:headEnd/>
            <a:tailEnd/>
          </a:ln>
          <a:effectLst/>
        </p:spPr>
        <p:txBody>
          <a:bodyPr anchor="ctr">
            <a:spAutoFit/>
          </a:bodyPr>
          <a:lstStyle/>
          <a:p>
            <a:endParaRPr lang="en-US"/>
          </a:p>
        </p:txBody>
      </p:sp>
      <p:sp>
        <p:nvSpPr>
          <p:cNvPr id="1365012" name="Rectangle 20"/>
          <p:cNvSpPr>
            <a:spLocks noChangeArrowheads="1"/>
          </p:cNvSpPr>
          <p:nvPr/>
        </p:nvSpPr>
        <p:spPr bwMode="auto">
          <a:xfrm>
            <a:off x="2667000" y="3546475"/>
            <a:ext cx="2667000" cy="1524000"/>
          </a:xfrm>
          <a:prstGeom prst="rect">
            <a:avLst/>
          </a:prstGeom>
          <a:noFill/>
          <a:ln w="9525" algn="ctr">
            <a:solidFill>
              <a:srgbClr val="FF0000"/>
            </a:solidFill>
            <a:miter lim="800000"/>
            <a:headEnd/>
            <a:tailEnd/>
          </a:ln>
          <a:effectLst/>
        </p:spPr>
        <p:txBody>
          <a:bodyPr anchor="ctr">
            <a:spAutoFit/>
          </a:bodyPr>
          <a:lstStyle/>
          <a:p>
            <a:endParaRPr lang="en-US"/>
          </a:p>
        </p:txBody>
      </p:sp>
      <p:sp>
        <p:nvSpPr>
          <p:cNvPr id="1365013" name="Text Box 21"/>
          <p:cNvSpPr txBox="1">
            <a:spLocks noChangeArrowheads="1"/>
          </p:cNvSpPr>
          <p:nvPr/>
        </p:nvSpPr>
        <p:spPr bwMode="auto">
          <a:xfrm>
            <a:off x="609600" y="1946275"/>
            <a:ext cx="2057400" cy="769441"/>
          </a:xfrm>
          <a:prstGeom prst="rect">
            <a:avLst/>
          </a:prstGeom>
          <a:noFill/>
          <a:ln w="9525" algn="ctr">
            <a:noFill/>
            <a:miter lim="800000"/>
            <a:headEnd/>
            <a:tailEnd/>
          </a:ln>
          <a:effectLst/>
        </p:spPr>
        <p:txBody>
          <a:bodyPr>
            <a:spAutoFit/>
          </a:bodyPr>
          <a:lstStyle/>
          <a:p>
            <a:pPr eaLnBrk="1" hangingPunct="1">
              <a:spcBef>
                <a:spcPct val="50000"/>
              </a:spcBef>
            </a:pPr>
            <a:r>
              <a:rPr lang="en-US" altLang="zh-CN" sz="2200" dirty="0">
                <a:solidFill>
                  <a:schemeClr val="accent2"/>
                </a:solidFill>
                <a:latin typeface="Arial" charset="0"/>
                <a:ea typeface="宋体" pitchFamily="116" charset="-122"/>
              </a:rPr>
              <a:t>No </a:t>
            </a:r>
            <a:r>
              <a:rPr lang="en-US" altLang="zh-CN" sz="2200" dirty="0" smtClean="0">
                <a:solidFill>
                  <a:schemeClr val="accent2"/>
                </a:solidFill>
                <a:latin typeface="Arial" charset="0"/>
                <a:ea typeface="宋体" pitchFamily="116" charset="-122"/>
              </a:rPr>
              <a:t>(explicit) </a:t>
            </a:r>
            <a:r>
              <a:rPr lang="en-US" altLang="zh-CN" sz="2200" dirty="0" err="1" smtClean="0">
                <a:solidFill>
                  <a:schemeClr val="accent2"/>
                </a:solidFill>
                <a:latin typeface="Arial" charset="0"/>
                <a:ea typeface="宋体" pitchFamily="116" charset="-122"/>
              </a:rPr>
              <a:t>k</a:t>
            </a:r>
            <a:r>
              <a:rPr lang="en-US" altLang="zh-CN" sz="2200" baseline="-25000" dirty="0" err="1" smtClean="0">
                <a:solidFill>
                  <a:schemeClr val="accent2"/>
                </a:solidFill>
                <a:latin typeface="Arial" charset="0"/>
                <a:ea typeface="宋体" pitchFamily="116" charset="-122"/>
              </a:rPr>
              <a:t>T</a:t>
            </a:r>
            <a:r>
              <a:rPr lang="en-US" altLang="zh-CN" sz="2200" dirty="0" smtClean="0">
                <a:solidFill>
                  <a:schemeClr val="accent2"/>
                </a:solidFill>
                <a:latin typeface="Arial" charset="0"/>
                <a:ea typeface="宋体" pitchFamily="116" charset="-122"/>
              </a:rPr>
              <a:t> </a:t>
            </a:r>
            <a:r>
              <a:rPr lang="en-US" altLang="zh-CN" sz="2200" dirty="0">
                <a:solidFill>
                  <a:schemeClr val="accent2"/>
                </a:solidFill>
                <a:latin typeface="Arial" charset="0"/>
                <a:ea typeface="宋体" pitchFamily="116" charset="-122"/>
              </a:rPr>
              <a:t>dependence</a:t>
            </a:r>
          </a:p>
        </p:txBody>
      </p:sp>
      <p:sp>
        <p:nvSpPr>
          <p:cNvPr id="1365014" name="Text Box 22"/>
          <p:cNvSpPr txBox="1">
            <a:spLocks noChangeArrowheads="1"/>
          </p:cNvSpPr>
          <p:nvPr/>
        </p:nvSpPr>
        <p:spPr bwMode="auto">
          <a:xfrm>
            <a:off x="228600" y="3927475"/>
            <a:ext cx="2514600" cy="822325"/>
          </a:xfrm>
          <a:prstGeom prst="rect">
            <a:avLst/>
          </a:prstGeom>
          <a:noFill/>
          <a:ln w="9525" algn="ctr">
            <a:noFill/>
            <a:miter lim="800000"/>
            <a:headEnd/>
            <a:tailEnd/>
          </a:ln>
          <a:effectLst/>
        </p:spPr>
        <p:txBody>
          <a:bodyPr>
            <a:spAutoFit/>
          </a:bodyPr>
          <a:lstStyle/>
          <a:p>
            <a:pPr eaLnBrk="1" hangingPunct="1">
              <a:spcBef>
                <a:spcPct val="50000"/>
              </a:spcBef>
            </a:pPr>
            <a:r>
              <a:rPr lang="en-US" altLang="zh-CN">
                <a:solidFill>
                  <a:srgbClr val="FF3300"/>
                </a:solidFill>
                <a:latin typeface="Arial" charset="0"/>
                <a:ea typeface="宋体" pitchFamily="116" charset="-122"/>
              </a:rPr>
              <a:t>k</a:t>
            </a:r>
            <a:r>
              <a:rPr lang="en-US" altLang="zh-CN" baseline="-25000">
                <a:solidFill>
                  <a:srgbClr val="FF3300"/>
                </a:solidFill>
                <a:latin typeface="Arial" charset="0"/>
                <a:ea typeface="宋体" pitchFamily="116" charset="-122"/>
              </a:rPr>
              <a:t>T</a:t>
            </a:r>
            <a:r>
              <a:rPr lang="en-US" altLang="zh-CN">
                <a:solidFill>
                  <a:srgbClr val="FF3300"/>
                </a:solidFill>
                <a:latin typeface="Arial" charset="0"/>
                <a:ea typeface="宋体" pitchFamily="116" charset="-122"/>
              </a:rPr>
              <a:t> - dependent, T-odd</a:t>
            </a:r>
          </a:p>
        </p:txBody>
      </p:sp>
      <p:sp>
        <p:nvSpPr>
          <p:cNvPr id="1365015" name="Rectangle 23"/>
          <p:cNvSpPr>
            <a:spLocks noChangeArrowheads="1"/>
          </p:cNvSpPr>
          <p:nvPr/>
        </p:nvSpPr>
        <p:spPr bwMode="auto">
          <a:xfrm>
            <a:off x="2667000" y="5146675"/>
            <a:ext cx="5867400" cy="838200"/>
          </a:xfrm>
          <a:prstGeom prst="rect">
            <a:avLst/>
          </a:prstGeom>
          <a:noFill/>
          <a:ln w="9525" algn="ctr">
            <a:solidFill>
              <a:schemeClr val="accent1"/>
            </a:solidFill>
            <a:miter lim="800000"/>
            <a:headEnd/>
            <a:tailEnd/>
          </a:ln>
          <a:effectLst/>
        </p:spPr>
        <p:txBody>
          <a:bodyPr wrap="none" anchor="ctr">
            <a:spAutoFit/>
          </a:bodyPr>
          <a:lstStyle/>
          <a:p>
            <a:endParaRPr lang="en-US"/>
          </a:p>
        </p:txBody>
      </p:sp>
      <p:sp>
        <p:nvSpPr>
          <p:cNvPr id="1365016" name="Rectangle 24"/>
          <p:cNvSpPr>
            <a:spLocks noChangeArrowheads="1"/>
          </p:cNvSpPr>
          <p:nvPr/>
        </p:nvSpPr>
        <p:spPr bwMode="auto">
          <a:xfrm>
            <a:off x="5791200" y="1793875"/>
            <a:ext cx="2438400" cy="1066800"/>
          </a:xfrm>
          <a:prstGeom prst="rect">
            <a:avLst/>
          </a:prstGeom>
          <a:noFill/>
          <a:ln w="9525" algn="ctr">
            <a:solidFill>
              <a:schemeClr val="accent1"/>
            </a:solidFill>
            <a:miter lim="800000"/>
            <a:headEnd/>
            <a:tailEnd/>
          </a:ln>
          <a:effectLst/>
        </p:spPr>
        <p:txBody>
          <a:bodyPr wrap="none" anchor="ctr">
            <a:spAutoFit/>
          </a:bodyPr>
          <a:lstStyle/>
          <a:p>
            <a:endParaRPr lang="en-US"/>
          </a:p>
        </p:txBody>
      </p:sp>
      <p:sp>
        <p:nvSpPr>
          <p:cNvPr id="1365017" name="Text Box 25"/>
          <p:cNvSpPr txBox="1">
            <a:spLocks noChangeArrowheads="1"/>
          </p:cNvSpPr>
          <p:nvPr/>
        </p:nvSpPr>
        <p:spPr bwMode="auto">
          <a:xfrm>
            <a:off x="5867400" y="3546475"/>
            <a:ext cx="2514600" cy="822325"/>
          </a:xfrm>
          <a:prstGeom prst="rect">
            <a:avLst/>
          </a:prstGeom>
          <a:noFill/>
          <a:ln w="9525" algn="ctr">
            <a:noFill/>
            <a:miter lim="800000"/>
            <a:headEnd/>
            <a:tailEnd/>
          </a:ln>
          <a:effectLst/>
        </p:spPr>
        <p:txBody>
          <a:bodyPr>
            <a:spAutoFit/>
          </a:bodyPr>
          <a:lstStyle/>
          <a:p>
            <a:pPr eaLnBrk="1" hangingPunct="1">
              <a:spcBef>
                <a:spcPct val="50000"/>
              </a:spcBef>
            </a:pPr>
            <a:r>
              <a:rPr lang="en-US" altLang="zh-CN">
                <a:solidFill>
                  <a:schemeClr val="accent1"/>
                </a:solidFill>
                <a:latin typeface="Arial" charset="0"/>
                <a:ea typeface="宋体" pitchFamily="116" charset="-122"/>
              </a:rPr>
              <a:t>k</a:t>
            </a:r>
            <a:r>
              <a:rPr lang="en-US" altLang="zh-CN" baseline="-25000">
                <a:solidFill>
                  <a:schemeClr val="accent1"/>
                </a:solidFill>
                <a:latin typeface="Arial" charset="0"/>
                <a:ea typeface="宋体" pitchFamily="116" charset="-122"/>
              </a:rPr>
              <a:t>T</a:t>
            </a:r>
            <a:r>
              <a:rPr lang="en-US" altLang="zh-CN">
                <a:solidFill>
                  <a:schemeClr val="accent1"/>
                </a:solidFill>
                <a:latin typeface="Arial" charset="0"/>
                <a:ea typeface="宋体" pitchFamily="116" charset="-122"/>
              </a:rPr>
              <a:t> - dependent, T-even</a:t>
            </a:r>
          </a:p>
        </p:txBody>
      </p:sp>
      <p:sp>
        <p:nvSpPr>
          <p:cNvPr id="1365018" name="Text Box 26"/>
          <p:cNvSpPr txBox="1">
            <a:spLocks noChangeArrowheads="1"/>
          </p:cNvSpPr>
          <p:nvPr/>
        </p:nvSpPr>
        <p:spPr bwMode="auto">
          <a:xfrm>
            <a:off x="5334000" y="2917825"/>
            <a:ext cx="1706563" cy="457200"/>
          </a:xfrm>
          <a:prstGeom prst="rect">
            <a:avLst/>
          </a:prstGeom>
          <a:noFill/>
          <a:ln w="9525">
            <a:noFill/>
            <a:miter lim="800000"/>
            <a:headEnd/>
            <a:tailEnd/>
          </a:ln>
          <a:effectLst/>
        </p:spPr>
        <p:txBody>
          <a:bodyPr wrap="none">
            <a:spAutoFit/>
          </a:bodyPr>
          <a:lstStyle/>
          <a:p>
            <a:r>
              <a:rPr lang="en-US">
                <a:solidFill>
                  <a:schemeClr val="tx1"/>
                </a:solidFill>
              </a:rPr>
              <a:t>Transversity</a:t>
            </a:r>
          </a:p>
        </p:txBody>
      </p:sp>
      <p:sp>
        <p:nvSpPr>
          <p:cNvPr id="1365019" name="Text Box 27"/>
          <p:cNvSpPr txBox="1">
            <a:spLocks noChangeArrowheads="1"/>
          </p:cNvSpPr>
          <p:nvPr/>
        </p:nvSpPr>
        <p:spPr bwMode="auto">
          <a:xfrm>
            <a:off x="5334000" y="3860800"/>
            <a:ext cx="946150" cy="457200"/>
          </a:xfrm>
          <a:prstGeom prst="rect">
            <a:avLst/>
          </a:prstGeom>
          <a:noFill/>
          <a:ln w="9525">
            <a:noFill/>
            <a:miter lim="800000"/>
            <a:headEnd/>
            <a:tailEnd/>
          </a:ln>
          <a:effectLst/>
        </p:spPr>
        <p:txBody>
          <a:bodyPr wrap="none">
            <a:spAutoFit/>
          </a:bodyPr>
          <a:lstStyle/>
          <a:p>
            <a:r>
              <a:rPr lang="en-US">
                <a:solidFill>
                  <a:schemeClr val="tx1"/>
                </a:solidFill>
              </a:rPr>
              <a:t>Sivers</a:t>
            </a:r>
          </a:p>
        </p:txBody>
      </p:sp>
      <p:sp>
        <p:nvSpPr>
          <p:cNvPr id="1365021" name="Text Box 29"/>
          <p:cNvSpPr txBox="1">
            <a:spLocks noChangeArrowheads="1"/>
          </p:cNvSpPr>
          <p:nvPr/>
        </p:nvSpPr>
        <p:spPr bwMode="auto">
          <a:xfrm>
            <a:off x="5332413" y="4546600"/>
            <a:ext cx="1893887" cy="457200"/>
          </a:xfrm>
          <a:prstGeom prst="rect">
            <a:avLst/>
          </a:prstGeom>
          <a:noFill/>
          <a:ln w="9525">
            <a:noFill/>
            <a:miter lim="800000"/>
            <a:headEnd/>
            <a:tailEnd/>
          </a:ln>
          <a:effectLst/>
        </p:spPr>
        <p:txBody>
          <a:bodyPr wrap="none">
            <a:spAutoFit/>
          </a:bodyPr>
          <a:lstStyle/>
          <a:p>
            <a:r>
              <a:rPr lang="en-US">
                <a:solidFill>
                  <a:schemeClr val="tx1"/>
                </a:solidFill>
              </a:rPr>
              <a:t>Boer-Mulders</a:t>
            </a:r>
          </a:p>
        </p:txBody>
      </p:sp>
      <p:sp>
        <p:nvSpPr>
          <p:cNvPr id="1365024" name="Text Box 32"/>
          <p:cNvSpPr txBox="1">
            <a:spLocks noChangeArrowheads="1"/>
          </p:cNvSpPr>
          <p:nvPr/>
        </p:nvSpPr>
        <p:spPr bwMode="auto">
          <a:xfrm>
            <a:off x="533400" y="1676400"/>
            <a:ext cx="8266112" cy="1196975"/>
          </a:xfrm>
          <a:prstGeom prst="rect">
            <a:avLst/>
          </a:prstGeom>
          <a:solidFill>
            <a:srgbClr val="00FFFF"/>
          </a:solidFill>
          <a:ln w="9525">
            <a:solidFill>
              <a:schemeClr val="tx1"/>
            </a:solidFill>
            <a:miter lim="800000"/>
            <a:headEnd/>
            <a:tailEnd/>
          </a:ln>
          <a:effectLst/>
        </p:spPr>
        <p:txBody>
          <a:bodyPr>
            <a:spAutoFit/>
          </a:bodyPr>
          <a:lstStyle/>
          <a:p>
            <a:r>
              <a:rPr lang="en-US" dirty="0">
                <a:solidFill>
                  <a:schemeClr val="tx1"/>
                </a:solidFill>
              </a:rPr>
              <a:t>Similarly, can have </a:t>
            </a:r>
            <a:r>
              <a:rPr lang="en-US" dirty="0" err="1">
                <a:solidFill>
                  <a:schemeClr val="tx1"/>
                </a:solidFill>
              </a:rPr>
              <a:t>k</a:t>
            </a:r>
            <a:r>
              <a:rPr lang="en-US" baseline="-18000" dirty="0" err="1">
                <a:solidFill>
                  <a:schemeClr val="tx1"/>
                </a:solidFill>
              </a:rPr>
              <a:t>T</a:t>
            </a:r>
            <a:r>
              <a:rPr lang="en-US" dirty="0">
                <a:solidFill>
                  <a:schemeClr val="tx1"/>
                </a:solidFill>
              </a:rPr>
              <a:t>-dependent fragmentation functions (</a:t>
            </a:r>
            <a:r>
              <a:rPr lang="en-US" dirty="0" smtClean="0">
                <a:solidFill>
                  <a:schemeClr val="tx1"/>
                </a:solidFill>
              </a:rPr>
              <a:t>FFs</a:t>
            </a:r>
            <a:r>
              <a:rPr lang="en-US" dirty="0">
                <a:solidFill>
                  <a:schemeClr val="tx1"/>
                </a:solidFill>
              </a:rPr>
              <a:t>).  One example: the </a:t>
            </a:r>
            <a:r>
              <a:rPr lang="en-US" dirty="0" err="1">
                <a:solidFill>
                  <a:schemeClr val="tx1"/>
                </a:solidFill>
              </a:rPr>
              <a:t>chiral</a:t>
            </a:r>
            <a:r>
              <a:rPr lang="en-US" dirty="0">
                <a:solidFill>
                  <a:schemeClr val="tx1"/>
                </a:solidFill>
              </a:rPr>
              <a:t>-odd Collins FF, which provides one way of accessing </a:t>
            </a:r>
            <a:r>
              <a:rPr lang="en-US" dirty="0" err="1" smtClean="0">
                <a:solidFill>
                  <a:schemeClr val="tx1"/>
                </a:solidFill>
              </a:rPr>
              <a:t>transversity</a:t>
            </a:r>
            <a:r>
              <a:rPr lang="en-US" dirty="0" smtClean="0">
                <a:solidFill>
                  <a:schemeClr val="tx1"/>
                </a:solidFill>
              </a:rPr>
              <a:t> distribution (also </a:t>
            </a:r>
            <a:r>
              <a:rPr lang="en-US" dirty="0" err="1" smtClean="0">
                <a:solidFill>
                  <a:schemeClr val="tx1"/>
                </a:solidFill>
              </a:rPr>
              <a:t>chiral</a:t>
            </a:r>
            <a:r>
              <a:rPr lang="en-US" dirty="0" smtClean="0">
                <a:solidFill>
                  <a:schemeClr val="tx1"/>
                </a:solidFill>
              </a:rPr>
              <a:t>-odd).</a:t>
            </a:r>
            <a:endParaRPr lang="en-US" dirty="0">
              <a:solidFill>
                <a:schemeClr val="tx1"/>
              </a:solidFill>
            </a:endParaRPr>
          </a:p>
        </p:txBody>
      </p:sp>
      <p:sp>
        <p:nvSpPr>
          <p:cNvPr id="33" name="Slide Number Placeholder 32"/>
          <p:cNvSpPr>
            <a:spLocks noGrp="1"/>
          </p:cNvSpPr>
          <p:nvPr>
            <p:ph type="sldNum" sz="quarter" idx="12"/>
          </p:nvPr>
        </p:nvSpPr>
        <p:spPr/>
        <p:txBody>
          <a:bodyPr/>
          <a:lstStyle/>
          <a:p>
            <a:fld id="{CC80A51C-0834-4D37-9F6C-E61A03BDE5A5}" type="slidenum">
              <a:rPr lang="en-US" smtClean="0"/>
              <a:pPr/>
              <a:t>65</a:t>
            </a:fld>
            <a:endParaRPr lang="en-US"/>
          </a:p>
        </p:txBody>
      </p:sp>
      <p:sp>
        <p:nvSpPr>
          <p:cNvPr id="32" name="Text Box 32"/>
          <p:cNvSpPr txBox="1">
            <a:spLocks noChangeArrowheads="1"/>
          </p:cNvSpPr>
          <p:nvPr/>
        </p:nvSpPr>
        <p:spPr bwMode="auto">
          <a:xfrm>
            <a:off x="486228" y="3984625"/>
            <a:ext cx="8266112" cy="1569660"/>
          </a:xfrm>
          <a:prstGeom prst="rect">
            <a:avLst/>
          </a:prstGeom>
          <a:solidFill>
            <a:srgbClr val="00FFFF"/>
          </a:solidFill>
          <a:ln w="9525">
            <a:solidFill>
              <a:schemeClr val="tx1"/>
            </a:solidFill>
            <a:miter lim="800000"/>
            <a:headEnd/>
            <a:tailEnd/>
          </a:ln>
          <a:effectLst/>
        </p:spPr>
        <p:txBody>
          <a:bodyPr>
            <a:spAutoFit/>
          </a:bodyPr>
          <a:lstStyle/>
          <a:p>
            <a:r>
              <a:rPr lang="en-US" i="1" dirty="0" smtClean="0">
                <a:solidFill>
                  <a:schemeClr val="tx1"/>
                </a:solidFill>
              </a:rPr>
              <a:t>Relevant measurements in simpler systems (DIS, </a:t>
            </a:r>
            <a:r>
              <a:rPr lang="en-US" i="1" dirty="0" err="1" smtClean="0">
                <a:solidFill>
                  <a:schemeClr val="tx1"/>
                </a:solidFill>
              </a:rPr>
              <a:t>e+e</a:t>
            </a:r>
            <a:r>
              <a:rPr lang="en-US" i="1" dirty="0" smtClean="0">
                <a:solidFill>
                  <a:schemeClr val="tx1"/>
                </a:solidFill>
              </a:rPr>
              <a:t>-) only starting to be made over the last ~9 years, providing evidence that many of these correlations are non-zero in nature!  Rapidly advancing field both experimentally and theoretically.</a:t>
            </a:r>
            <a:endParaRPr lang="en-US" i="1" dirty="0">
              <a:solidFill>
                <a:schemeClr val="tx1"/>
              </a:solidFill>
            </a:endParaRPr>
          </a:p>
        </p:txBody>
      </p:sp>
    </p:spTree>
    <p:extLst>
      <p:ext uri="{BB962C8B-B14F-4D97-AF65-F5344CB8AC3E}">
        <p14:creationId xmlns:p14="http://schemas.microsoft.com/office/powerpoint/2010/main" val="365056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65024"/>
                                        </p:tgtEl>
                                        <p:attrNameLst>
                                          <p:attrName>style.visibility</p:attrName>
                                        </p:attrNameLst>
                                      </p:cBhvr>
                                      <p:to>
                                        <p:strVal val="visible"/>
                                      </p:to>
                                    </p:set>
                                    <p:anim calcmode="lin" valueType="num">
                                      <p:cBhvr additive="base">
                                        <p:cTn id="7" dur="500" fill="hold"/>
                                        <p:tgtEl>
                                          <p:spTgt spid="1365024"/>
                                        </p:tgtEl>
                                        <p:attrNameLst>
                                          <p:attrName>ppt_x</p:attrName>
                                        </p:attrNameLst>
                                      </p:cBhvr>
                                      <p:tavLst>
                                        <p:tav tm="0">
                                          <p:val>
                                            <p:strVal val="#ppt_x"/>
                                          </p:val>
                                        </p:tav>
                                        <p:tav tm="100000">
                                          <p:val>
                                            <p:strVal val="#ppt_x"/>
                                          </p:val>
                                        </p:tav>
                                      </p:tavLst>
                                    </p:anim>
                                    <p:anim calcmode="lin" valueType="num">
                                      <p:cBhvr additive="base">
                                        <p:cTn id="8" dur="500" fill="hold"/>
                                        <p:tgtEl>
                                          <p:spTgt spid="13650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5024" grpId="0" animBg="1"/>
      <p:bldP spid="3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ooter Placeholder 3"/>
          <p:cNvSpPr>
            <a:spLocks noGrp="1"/>
          </p:cNvSpPr>
          <p:nvPr>
            <p:ph type="ftr" sz="quarter" idx="11"/>
          </p:nvPr>
        </p:nvSpPr>
        <p:spPr/>
        <p:txBody>
          <a:bodyPr/>
          <a:lstStyle/>
          <a:p>
            <a:r>
              <a:rPr lang="en-US" smtClean="0"/>
              <a:t>C. Aidala, Penn State, January 21, 2015</a:t>
            </a:r>
            <a:endParaRPr lang="en-US"/>
          </a:p>
        </p:txBody>
      </p:sp>
      <p:sp>
        <p:nvSpPr>
          <p:cNvPr id="1551389" name="Rectangle 29"/>
          <p:cNvSpPr>
            <a:spLocks noChangeArrowheads="1"/>
          </p:cNvSpPr>
          <p:nvPr/>
        </p:nvSpPr>
        <p:spPr bwMode="auto">
          <a:xfrm>
            <a:off x="0" y="1447800"/>
            <a:ext cx="5334000" cy="42672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551362" name="Line 2"/>
          <p:cNvSpPr>
            <a:spLocks noChangeShapeType="1"/>
          </p:cNvSpPr>
          <p:nvPr/>
        </p:nvSpPr>
        <p:spPr bwMode="auto">
          <a:xfrm>
            <a:off x="2114550" y="3462338"/>
            <a:ext cx="0" cy="427037"/>
          </a:xfrm>
          <a:prstGeom prst="line">
            <a:avLst/>
          </a:prstGeom>
          <a:noFill/>
          <a:ln w="19050">
            <a:solidFill>
              <a:srgbClr val="FF0000"/>
            </a:solidFill>
            <a:round/>
            <a:headEnd/>
            <a:tailEnd type="triangle" w="med" len="med"/>
          </a:ln>
          <a:effectLst/>
        </p:spPr>
        <p:txBody>
          <a:bodyPr/>
          <a:lstStyle/>
          <a:p>
            <a:endParaRPr lang="en-US"/>
          </a:p>
        </p:txBody>
      </p:sp>
      <p:sp>
        <p:nvSpPr>
          <p:cNvPr id="1551363" name="Line 3"/>
          <p:cNvSpPr>
            <a:spLocks noChangeShapeType="1"/>
          </p:cNvSpPr>
          <p:nvPr/>
        </p:nvSpPr>
        <p:spPr bwMode="auto">
          <a:xfrm flipV="1">
            <a:off x="2690813" y="3460750"/>
            <a:ext cx="958850" cy="1588"/>
          </a:xfrm>
          <a:prstGeom prst="line">
            <a:avLst/>
          </a:prstGeom>
          <a:noFill/>
          <a:ln w="9525">
            <a:solidFill>
              <a:srgbClr val="000000"/>
            </a:solidFill>
            <a:round/>
            <a:headEnd/>
            <a:tailEnd type="triangle" w="med" len="med"/>
          </a:ln>
          <a:effectLst/>
        </p:spPr>
        <p:txBody>
          <a:bodyPr/>
          <a:lstStyle/>
          <a:p>
            <a:endParaRPr lang="en-US"/>
          </a:p>
        </p:txBody>
      </p:sp>
      <p:sp>
        <p:nvSpPr>
          <p:cNvPr id="1551364" name="Text Box 4"/>
          <p:cNvSpPr txBox="1">
            <a:spLocks noChangeArrowheads="1"/>
          </p:cNvSpPr>
          <p:nvPr/>
        </p:nvSpPr>
        <p:spPr bwMode="auto">
          <a:xfrm>
            <a:off x="3227388" y="2998788"/>
            <a:ext cx="431800" cy="396875"/>
          </a:xfrm>
          <a:prstGeom prst="rect">
            <a:avLst/>
          </a:prstGeom>
          <a:noFill/>
          <a:ln w="9525" algn="ctr">
            <a:noFill/>
            <a:miter lim="800000"/>
            <a:headEnd/>
            <a:tailEnd/>
          </a:ln>
          <a:effectLst/>
        </p:spPr>
        <p:txBody>
          <a:bodyPr wrap="none">
            <a:spAutoFit/>
          </a:bodyPr>
          <a:lstStyle/>
          <a:p>
            <a:pPr algn="l" eaLnBrk="1" hangingPunct="1"/>
            <a:r>
              <a:rPr lang="en-US" sz="2000" b="1">
                <a:solidFill>
                  <a:schemeClr val="tx1"/>
                </a:solidFill>
                <a:latin typeface="Arial" charset="0"/>
              </a:rPr>
              <a:t>q</a:t>
            </a:r>
            <a:r>
              <a:rPr lang="en-US" sz="2000" b="1" baseline="-25000">
                <a:solidFill>
                  <a:schemeClr val="tx1"/>
                </a:solidFill>
                <a:latin typeface="Arial" charset="0"/>
              </a:rPr>
              <a:t>1</a:t>
            </a:r>
          </a:p>
        </p:txBody>
      </p:sp>
      <p:sp>
        <p:nvSpPr>
          <p:cNvPr id="1551365" name="Line 5"/>
          <p:cNvSpPr>
            <a:spLocks noChangeShapeType="1"/>
          </p:cNvSpPr>
          <p:nvPr/>
        </p:nvSpPr>
        <p:spPr bwMode="auto">
          <a:xfrm>
            <a:off x="3151188" y="3460750"/>
            <a:ext cx="0" cy="420688"/>
          </a:xfrm>
          <a:prstGeom prst="line">
            <a:avLst/>
          </a:prstGeom>
          <a:noFill/>
          <a:ln w="19050">
            <a:solidFill>
              <a:srgbClr val="FF0000"/>
            </a:solidFill>
            <a:round/>
            <a:headEnd/>
            <a:tailEnd type="triangle" w="med" len="med"/>
          </a:ln>
          <a:effectLst/>
        </p:spPr>
        <p:txBody>
          <a:bodyPr/>
          <a:lstStyle/>
          <a:p>
            <a:endParaRPr lang="en-US"/>
          </a:p>
        </p:txBody>
      </p:sp>
      <p:sp>
        <p:nvSpPr>
          <p:cNvPr id="1551366" name="Text Box 6"/>
          <p:cNvSpPr txBox="1">
            <a:spLocks noChangeArrowheads="1"/>
          </p:cNvSpPr>
          <p:nvPr/>
        </p:nvSpPr>
        <p:spPr bwMode="auto">
          <a:xfrm>
            <a:off x="3201988" y="3692525"/>
            <a:ext cx="974725" cy="581025"/>
          </a:xfrm>
          <a:prstGeom prst="rect">
            <a:avLst/>
          </a:prstGeom>
          <a:noFill/>
          <a:ln w="9525" algn="ctr">
            <a:noFill/>
            <a:miter lim="800000"/>
            <a:headEnd/>
            <a:tailEnd/>
          </a:ln>
          <a:effectLst/>
        </p:spPr>
        <p:txBody>
          <a:bodyPr wrap="none">
            <a:spAutoFit/>
          </a:bodyPr>
          <a:lstStyle/>
          <a:p>
            <a:pPr eaLnBrk="1" hangingPunct="1"/>
            <a:r>
              <a:rPr lang="en-US" sz="1600" b="1">
                <a:solidFill>
                  <a:srgbClr val="FF0000"/>
                </a:solidFill>
                <a:latin typeface="Arial" charset="0"/>
              </a:rPr>
              <a:t>quark-1 </a:t>
            </a:r>
          </a:p>
          <a:p>
            <a:pPr eaLnBrk="1" hangingPunct="1"/>
            <a:r>
              <a:rPr lang="en-US" sz="1600" b="1">
                <a:solidFill>
                  <a:srgbClr val="FF0000"/>
                </a:solidFill>
                <a:latin typeface="Arial" charset="0"/>
              </a:rPr>
              <a:t>spin</a:t>
            </a:r>
          </a:p>
        </p:txBody>
      </p:sp>
      <p:sp>
        <p:nvSpPr>
          <p:cNvPr id="1551367" name="Text Box 7"/>
          <p:cNvSpPr txBox="1">
            <a:spLocks noChangeArrowheads="1"/>
          </p:cNvSpPr>
          <p:nvPr/>
        </p:nvSpPr>
        <p:spPr bwMode="auto">
          <a:xfrm>
            <a:off x="5838825" y="2209800"/>
            <a:ext cx="3103735" cy="1938992"/>
          </a:xfrm>
          <a:prstGeom prst="rect">
            <a:avLst/>
          </a:prstGeom>
          <a:noFill/>
          <a:ln w="38100">
            <a:noFill/>
            <a:miter lim="800000"/>
            <a:headEnd/>
            <a:tailEnd type="none" w="lg" len="lg"/>
          </a:ln>
          <a:effectLst/>
        </p:spPr>
        <p:txBody>
          <a:bodyPr wrap="none">
            <a:spAutoFit/>
          </a:bodyPr>
          <a:lstStyle/>
          <a:p>
            <a:pPr algn="l" eaLnBrk="1" hangingPunct="1"/>
            <a:r>
              <a:rPr lang="en-US" dirty="0">
                <a:latin typeface="+mj-lt"/>
              </a:rPr>
              <a:t>Collins effect in </a:t>
            </a:r>
            <a:r>
              <a:rPr lang="en-US" dirty="0" err="1">
                <a:latin typeface="+mj-lt"/>
              </a:rPr>
              <a:t>e+e</a:t>
            </a:r>
            <a:r>
              <a:rPr lang="en-US" dirty="0">
                <a:latin typeface="+mj-lt"/>
              </a:rPr>
              <a:t>-</a:t>
            </a:r>
          </a:p>
          <a:p>
            <a:pPr algn="l" eaLnBrk="1" hangingPunct="1"/>
            <a:r>
              <a:rPr lang="en-US" dirty="0">
                <a:latin typeface="+mj-lt"/>
              </a:rPr>
              <a:t>Quark fragmentation </a:t>
            </a:r>
          </a:p>
          <a:p>
            <a:pPr algn="l" eaLnBrk="1" hangingPunct="1"/>
            <a:r>
              <a:rPr lang="en-US" dirty="0">
                <a:latin typeface="+mj-lt"/>
              </a:rPr>
              <a:t>will lead to effects </a:t>
            </a:r>
          </a:p>
          <a:p>
            <a:pPr algn="l" eaLnBrk="1" hangingPunct="1"/>
            <a:r>
              <a:rPr lang="en-US" dirty="0">
                <a:latin typeface="+mj-lt"/>
              </a:rPr>
              <a:t>in di-hadron correlation</a:t>
            </a:r>
          </a:p>
          <a:p>
            <a:pPr algn="l" eaLnBrk="1" hangingPunct="1"/>
            <a:r>
              <a:rPr lang="en-US" dirty="0">
                <a:latin typeface="+mj-lt"/>
              </a:rPr>
              <a:t>measurements!</a:t>
            </a:r>
          </a:p>
        </p:txBody>
      </p:sp>
      <p:sp>
        <p:nvSpPr>
          <p:cNvPr id="1551368" name="Rectangle 8"/>
          <p:cNvSpPr>
            <a:spLocks noChangeArrowheads="1"/>
          </p:cNvSpPr>
          <p:nvPr/>
        </p:nvSpPr>
        <p:spPr bwMode="auto">
          <a:xfrm>
            <a:off x="1635125" y="41275"/>
            <a:ext cx="5864225" cy="1066800"/>
          </a:xfrm>
          <a:prstGeom prst="rect">
            <a:avLst/>
          </a:prstGeom>
          <a:noFill/>
          <a:ln w="38100">
            <a:noFill/>
            <a:miter lim="800000"/>
            <a:headEnd/>
            <a:tailEnd type="none" w="lg" len="lg"/>
          </a:ln>
          <a:effectLst/>
        </p:spPr>
        <p:txBody>
          <a:bodyPr wrap="none">
            <a:spAutoFit/>
          </a:bodyPr>
          <a:lstStyle/>
          <a:p>
            <a:pPr eaLnBrk="1" hangingPunct="1"/>
            <a:r>
              <a:rPr lang="en-US" sz="3200" i="1">
                <a:solidFill>
                  <a:srgbClr val="FFFF00"/>
                </a:solidFill>
              </a:rPr>
              <a:t>The Collins Effect Must be Present</a:t>
            </a:r>
          </a:p>
          <a:p>
            <a:pPr eaLnBrk="1" hangingPunct="1"/>
            <a:r>
              <a:rPr lang="en-US" sz="3200" i="1">
                <a:solidFill>
                  <a:srgbClr val="FFFF00"/>
                </a:solidFill>
              </a:rPr>
              <a:t>In e</a:t>
            </a:r>
            <a:r>
              <a:rPr lang="en-US" sz="3200" i="1" baseline="30000">
                <a:solidFill>
                  <a:srgbClr val="FFFF00"/>
                </a:solidFill>
              </a:rPr>
              <a:t>+</a:t>
            </a:r>
            <a:r>
              <a:rPr lang="en-US" sz="3200" i="1">
                <a:solidFill>
                  <a:srgbClr val="FFFF00"/>
                </a:solidFill>
              </a:rPr>
              <a:t>e</a:t>
            </a:r>
            <a:r>
              <a:rPr lang="en-US" sz="3200" i="1" baseline="30000">
                <a:solidFill>
                  <a:srgbClr val="FFFF00"/>
                </a:solidFill>
              </a:rPr>
              <a:t>-</a:t>
            </a:r>
            <a:r>
              <a:rPr lang="en-US" sz="3200" i="1">
                <a:solidFill>
                  <a:srgbClr val="FFFF00"/>
                </a:solidFill>
              </a:rPr>
              <a:t> Annihilation into Quarks!</a:t>
            </a:r>
          </a:p>
        </p:txBody>
      </p:sp>
      <p:sp>
        <p:nvSpPr>
          <p:cNvPr id="1551369" name="Oval 9"/>
          <p:cNvSpPr>
            <a:spLocks noChangeArrowheads="1"/>
          </p:cNvSpPr>
          <p:nvPr/>
        </p:nvSpPr>
        <p:spPr bwMode="auto">
          <a:xfrm>
            <a:off x="2459038" y="3314700"/>
            <a:ext cx="231775" cy="230188"/>
          </a:xfrm>
          <a:prstGeom prst="ellipse">
            <a:avLst/>
          </a:prstGeom>
          <a:solidFill>
            <a:schemeClr val="tx1"/>
          </a:solidFill>
          <a:ln w="9525" algn="ctr">
            <a:solidFill>
              <a:srgbClr val="000000"/>
            </a:solidFill>
            <a:round/>
            <a:headEnd/>
            <a:tailEnd/>
          </a:ln>
          <a:effectLst/>
        </p:spPr>
        <p:txBody>
          <a:bodyPr wrap="none" anchor="ctr"/>
          <a:lstStyle/>
          <a:p>
            <a:endParaRPr lang="en-US"/>
          </a:p>
        </p:txBody>
      </p:sp>
      <p:sp>
        <p:nvSpPr>
          <p:cNvPr id="1551370" name="Line 10"/>
          <p:cNvSpPr>
            <a:spLocks noChangeShapeType="1"/>
          </p:cNvSpPr>
          <p:nvPr/>
        </p:nvSpPr>
        <p:spPr bwMode="auto">
          <a:xfrm flipH="1" flipV="1">
            <a:off x="1536700" y="3467100"/>
            <a:ext cx="1038225" cy="0"/>
          </a:xfrm>
          <a:prstGeom prst="line">
            <a:avLst/>
          </a:prstGeom>
          <a:noFill/>
          <a:ln w="9525">
            <a:solidFill>
              <a:srgbClr val="000000"/>
            </a:solidFill>
            <a:round/>
            <a:headEnd/>
            <a:tailEnd type="triangle" w="med" len="med"/>
          </a:ln>
          <a:effectLst/>
        </p:spPr>
        <p:txBody>
          <a:bodyPr/>
          <a:lstStyle/>
          <a:p>
            <a:endParaRPr lang="en-US"/>
          </a:p>
        </p:txBody>
      </p:sp>
      <p:sp>
        <p:nvSpPr>
          <p:cNvPr id="1551371" name="Line 11"/>
          <p:cNvSpPr>
            <a:spLocks noChangeShapeType="1"/>
          </p:cNvSpPr>
          <p:nvPr/>
        </p:nvSpPr>
        <p:spPr bwMode="auto">
          <a:xfrm>
            <a:off x="2574925" y="1778000"/>
            <a:ext cx="0" cy="1497013"/>
          </a:xfrm>
          <a:prstGeom prst="line">
            <a:avLst/>
          </a:prstGeom>
          <a:noFill/>
          <a:ln w="19050">
            <a:solidFill>
              <a:schemeClr val="tx1"/>
            </a:solidFill>
            <a:round/>
            <a:headEnd/>
            <a:tailEnd type="stealth" w="lg" len="lg"/>
          </a:ln>
          <a:effectLst/>
        </p:spPr>
        <p:txBody>
          <a:bodyPr>
            <a:spAutoFit/>
          </a:bodyPr>
          <a:lstStyle/>
          <a:p>
            <a:endParaRPr lang="en-US"/>
          </a:p>
        </p:txBody>
      </p:sp>
      <p:sp>
        <p:nvSpPr>
          <p:cNvPr id="1551372" name="Line 12"/>
          <p:cNvSpPr>
            <a:spLocks noChangeShapeType="1"/>
          </p:cNvSpPr>
          <p:nvPr/>
        </p:nvSpPr>
        <p:spPr bwMode="auto">
          <a:xfrm flipV="1">
            <a:off x="2574925" y="3582988"/>
            <a:ext cx="0" cy="1689100"/>
          </a:xfrm>
          <a:prstGeom prst="line">
            <a:avLst/>
          </a:prstGeom>
          <a:noFill/>
          <a:ln w="19050">
            <a:solidFill>
              <a:schemeClr val="tx1"/>
            </a:solidFill>
            <a:round/>
            <a:headEnd/>
            <a:tailEnd type="stealth" w="lg" len="lg"/>
          </a:ln>
          <a:effectLst/>
        </p:spPr>
        <p:txBody>
          <a:bodyPr>
            <a:spAutoFit/>
          </a:bodyPr>
          <a:lstStyle/>
          <a:p>
            <a:endParaRPr lang="en-US"/>
          </a:p>
        </p:txBody>
      </p:sp>
      <p:sp>
        <p:nvSpPr>
          <p:cNvPr id="1551373" name="Text Box 13"/>
          <p:cNvSpPr txBox="1">
            <a:spLocks noChangeArrowheads="1"/>
          </p:cNvSpPr>
          <p:nvPr/>
        </p:nvSpPr>
        <p:spPr bwMode="auto">
          <a:xfrm>
            <a:off x="2651125" y="1508125"/>
            <a:ext cx="1089025" cy="396875"/>
          </a:xfrm>
          <a:prstGeom prst="rect">
            <a:avLst/>
          </a:prstGeom>
          <a:noFill/>
          <a:ln w="38100">
            <a:noFill/>
            <a:miter lim="800000"/>
            <a:headEnd/>
            <a:tailEnd type="none" w="lg" len="lg"/>
          </a:ln>
          <a:effectLst/>
        </p:spPr>
        <p:txBody>
          <a:bodyPr wrap="none">
            <a:spAutoFit/>
          </a:bodyPr>
          <a:lstStyle/>
          <a:p>
            <a:pPr algn="l" eaLnBrk="1" hangingPunct="1"/>
            <a:r>
              <a:rPr lang="en-US" sz="2000" b="1">
                <a:solidFill>
                  <a:schemeClr val="tx1"/>
                </a:solidFill>
                <a:latin typeface="Arial Unicode MS" pitchFamily="34" charset="-128"/>
              </a:rPr>
              <a:t>electron</a:t>
            </a:r>
          </a:p>
        </p:txBody>
      </p:sp>
      <p:sp>
        <p:nvSpPr>
          <p:cNvPr id="1551374" name="Text Box 14"/>
          <p:cNvSpPr txBox="1">
            <a:spLocks noChangeArrowheads="1"/>
          </p:cNvSpPr>
          <p:nvPr/>
        </p:nvSpPr>
        <p:spPr bwMode="auto">
          <a:xfrm>
            <a:off x="2651125" y="5233988"/>
            <a:ext cx="1089025" cy="396875"/>
          </a:xfrm>
          <a:prstGeom prst="rect">
            <a:avLst/>
          </a:prstGeom>
          <a:noFill/>
          <a:ln w="38100">
            <a:noFill/>
            <a:miter lim="800000"/>
            <a:headEnd/>
            <a:tailEnd type="none" w="lg" len="lg"/>
          </a:ln>
          <a:effectLst/>
        </p:spPr>
        <p:txBody>
          <a:bodyPr wrap="none">
            <a:spAutoFit/>
          </a:bodyPr>
          <a:lstStyle/>
          <a:p>
            <a:pPr algn="l" eaLnBrk="1" hangingPunct="1"/>
            <a:r>
              <a:rPr lang="en-US" sz="2000" b="1">
                <a:solidFill>
                  <a:schemeClr val="tx1"/>
                </a:solidFill>
                <a:latin typeface="Arial Unicode MS" pitchFamily="34" charset="-128"/>
              </a:rPr>
              <a:t>positron</a:t>
            </a:r>
          </a:p>
        </p:txBody>
      </p:sp>
      <p:sp>
        <p:nvSpPr>
          <p:cNvPr id="1551375" name="Text Box 15"/>
          <p:cNvSpPr txBox="1">
            <a:spLocks noChangeArrowheads="1"/>
          </p:cNvSpPr>
          <p:nvPr/>
        </p:nvSpPr>
        <p:spPr bwMode="auto">
          <a:xfrm>
            <a:off x="1308100" y="3492500"/>
            <a:ext cx="431800" cy="396875"/>
          </a:xfrm>
          <a:prstGeom prst="rect">
            <a:avLst/>
          </a:prstGeom>
          <a:noFill/>
          <a:ln w="9525" algn="ctr">
            <a:noFill/>
            <a:miter lim="800000"/>
            <a:headEnd/>
            <a:tailEnd/>
          </a:ln>
          <a:effectLst/>
        </p:spPr>
        <p:txBody>
          <a:bodyPr wrap="none">
            <a:spAutoFit/>
          </a:bodyPr>
          <a:lstStyle/>
          <a:p>
            <a:pPr algn="l" eaLnBrk="1" hangingPunct="1"/>
            <a:r>
              <a:rPr lang="en-US" sz="2000" b="1">
                <a:solidFill>
                  <a:schemeClr val="tx1"/>
                </a:solidFill>
                <a:latin typeface="Arial" charset="0"/>
              </a:rPr>
              <a:t>q</a:t>
            </a:r>
            <a:r>
              <a:rPr lang="en-US" sz="2000" b="1" baseline="-25000">
                <a:solidFill>
                  <a:schemeClr val="tx1"/>
                </a:solidFill>
                <a:latin typeface="Arial" charset="0"/>
              </a:rPr>
              <a:t>2</a:t>
            </a:r>
          </a:p>
        </p:txBody>
      </p:sp>
      <p:sp>
        <p:nvSpPr>
          <p:cNvPr id="1551376" name="Text Box 16"/>
          <p:cNvSpPr txBox="1">
            <a:spLocks noChangeArrowheads="1"/>
          </p:cNvSpPr>
          <p:nvPr/>
        </p:nvSpPr>
        <p:spPr bwMode="auto">
          <a:xfrm>
            <a:off x="1652588" y="3884613"/>
            <a:ext cx="974725" cy="581025"/>
          </a:xfrm>
          <a:prstGeom prst="rect">
            <a:avLst/>
          </a:prstGeom>
          <a:noFill/>
          <a:ln w="9525" algn="ctr">
            <a:noFill/>
            <a:miter lim="800000"/>
            <a:headEnd/>
            <a:tailEnd/>
          </a:ln>
          <a:effectLst/>
        </p:spPr>
        <p:txBody>
          <a:bodyPr wrap="none">
            <a:spAutoFit/>
          </a:bodyPr>
          <a:lstStyle/>
          <a:p>
            <a:pPr eaLnBrk="1" hangingPunct="1"/>
            <a:r>
              <a:rPr lang="en-US" sz="1600" b="1">
                <a:solidFill>
                  <a:srgbClr val="FF0000"/>
                </a:solidFill>
                <a:latin typeface="Arial" charset="0"/>
              </a:rPr>
              <a:t>quark-2 </a:t>
            </a:r>
          </a:p>
          <a:p>
            <a:pPr eaLnBrk="1" hangingPunct="1"/>
            <a:r>
              <a:rPr lang="en-US" sz="1600" b="1">
                <a:solidFill>
                  <a:srgbClr val="FF0000"/>
                </a:solidFill>
                <a:latin typeface="Arial" charset="0"/>
              </a:rPr>
              <a:t>spin</a:t>
            </a:r>
          </a:p>
        </p:txBody>
      </p:sp>
      <p:sp>
        <p:nvSpPr>
          <p:cNvPr id="1551377" name="Line 17"/>
          <p:cNvSpPr>
            <a:spLocks noChangeShapeType="1"/>
          </p:cNvSpPr>
          <p:nvPr/>
        </p:nvSpPr>
        <p:spPr bwMode="auto">
          <a:xfrm>
            <a:off x="3649663" y="3467100"/>
            <a:ext cx="1460500" cy="0"/>
          </a:xfrm>
          <a:prstGeom prst="line">
            <a:avLst/>
          </a:prstGeom>
          <a:noFill/>
          <a:ln w="22225">
            <a:solidFill>
              <a:schemeClr val="tx1"/>
            </a:solidFill>
            <a:prstDash val="dash"/>
            <a:round/>
            <a:headEnd/>
            <a:tailEnd type="none" w="lg" len="lg"/>
          </a:ln>
          <a:effectLst/>
        </p:spPr>
        <p:txBody>
          <a:bodyPr>
            <a:spAutoFit/>
          </a:bodyPr>
          <a:lstStyle/>
          <a:p>
            <a:endParaRPr lang="en-US"/>
          </a:p>
        </p:txBody>
      </p:sp>
      <p:sp>
        <p:nvSpPr>
          <p:cNvPr id="1551378" name="Line 18"/>
          <p:cNvSpPr>
            <a:spLocks noChangeShapeType="1"/>
          </p:cNvSpPr>
          <p:nvPr/>
        </p:nvSpPr>
        <p:spPr bwMode="auto">
          <a:xfrm>
            <a:off x="39688" y="3467100"/>
            <a:ext cx="1460500" cy="0"/>
          </a:xfrm>
          <a:prstGeom prst="line">
            <a:avLst/>
          </a:prstGeom>
          <a:noFill/>
          <a:ln w="22225">
            <a:solidFill>
              <a:schemeClr val="tx1"/>
            </a:solidFill>
            <a:prstDash val="dash"/>
            <a:round/>
            <a:headEnd/>
            <a:tailEnd type="none" w="lg" len="lg"/>
          </a:ln>
          <a:effectLst/>
        </p:spPr>
        <p:txBody>
          <a:bodyPr>
            <a:spAutoFit/>
          </a:bodyPr>
          <a:lstStyle/>
          <a:p>
            <a:endParaRPr lang="en-US"/>
          </a:p>
        </p:txBody>
      </p:sp>
      <p:sp>
        <p:nvSpPr>
          <p:cNvPr id="1551379" name="Line 19"/>
          <p:cNvSpPr>
            <a:spLocks noChangeShapeType="1"/>
          </p:cNvSpPr>
          <p:nvPr/>
        </p:nvSpPr>
        <p:spPr bwMode="auto">
          <a:xfrm flipV="1">
            <a:off x="3649663" y="3236913"/>
            <a:ext cx="1190625" cy="231775"/>
          </a:xfrm>
          <a:prstGeom prst="line">
            <a:avLst/>
          </a:prstGeom>
          <a:noFill/>
          <a:ln w="9525">
            <a:solidFill>
              <a:srgbClr val="000000"/>
            </a:solidFill>
            <a:round/>
            <a:headEnd/>
            <a:tailEnd type="triangle" w="med" len="med"/>
          </a:ln>
          <a:effectLst/>
        </p:spPr>
        <p:txBody>
          <a:bodyPr/>
          <a:lstStyle/>
          <a:p>
            <a:endParaRPr lang="en-US"/>
          </a:p>
        </p:txBody>
      </p:sp>
      <p:sp>
        <p:nvSpPr>
          <p:cNvPr id="1551380" name="Oval 20"/>
          <p:cNvSpPr>
            <a:spLocks noChangeArrowheads="1"/>
          </p:cNvSpPr>
          <p:nvPr/>
        </p:nvSpPr>
        <p:spPr bwMode="auto">
          <a:xfrm>
            <a:off x="4840288" y="2928938"/>
            <a:ext cx="384175" cy="1038225"/>
          </a:xfrm>
          <a:prstGeom prst="ellipse">
            <a:avLst/>
          </a:prstGeom>
          <a:noFill/>
          <a:ln w="22225">
            <a:solidFill>
              <a:schemeClr val="tx1"/>
            </a:solidFill>
            <a:round/>
            <a:headEnd/>
            <a:tailEnd type="none" w="lg" len="lg"/>
          </a:ln>
          <a:effectLst/>
        </p:spPr>
        <p:txBody>
          <a:bodyPr wrap="none" anchor="ctr">
            <a:spAutoFit/>
          </a:bodyPr>
          <a:lstStyle/>
          <a:p>
            <a:endParaRPr lang="en-US"/>
          </a:p>
        </p:txBody>
      </p:sp>
      <p:sp>
        <p:nvSpPr>
          <p:cNvPr id="1551381" name="Oval 21"/>
          <p:cNvSpPr>
            <a:spLocks noChangeArrowheads="1"/>
          </p:cNvSpPr>
          <p:nvPr/>
        </p:nvSpPr>
        <p:spPr bwMode="auto">
          <a:xfrm>
            <a:off x="77788" y="2928938"/>
            <a:ext cx="384175" cy="1038225"/>
          </a:xfrm>
          <a:prstGeom prst="ellipse">
            <a:avLst/>
          </a:prstGeom>
          <a:noFill/>
          <a:ln w="22225">
            <a:solidFill>
              <a:schemeClr val="tx1"/>
            </a:solidFill>
            <a:round/>
            <a:headEnd/>
            <a:tailEnd type="none" w="lg" len="lg"/>
          </a:ln>
          <a:effectLst/>
        </p:spPr>
        <p:txBody>
          <a:bodyPr wrap="none" anchor="ctr">
            <a:spAutoFit/>
          </a:bodyPr>
          <a:lstStyle/>
          <a:p>
            <a:endParaRPr lang="en-US"/>
          </a:p>
        </p:txBody>
      </p:sp>
      <p:sp>
        <p:nvSpPr>
          <p:cNvPr id="1551382" name="Line 22"/>
          <p:cNvSpPr>
            <a:spLocks noChangeShapeType="1"/>
          </p:cNvSpPr>
          <p:nvPr/>
        </p:nvSpPr>
        <p:spPr bwMode="auto">
          <a:xfrm flipH="1" flipV="1">
            <a:off x="423863" y="3082925"/>
            <a:ext cx="1114425" cy="384175"/>
          </a:xfrm>
          <a:prstGeom prst="line">
            <a:avLst/>
          </a:prstGeom>
          <a:noFill/>
          <a:ln w="9525">
            <a:solidFill>
              <a:srgbClr val="000000"/>
            </a:solidFill>
            <a:round/>
            <a:headEnd/>
            <a:tailEnd type="triangle" w="med" len="med"/>
          </a:ln>
          <a:effectLst/>
        </p:spPr>
        <p:txBody>
          <a:bodyPr/>
          <a:lstStyle/>
          <a:p>
            <a:endParaRPr lang="en-US"/>
          </a:p>
        </p:txBody>
      </p:sp>
      <p:graphicFrame>
        <p:nvGraphicFramePr>
          <p:cNvPr id="1551383" name="Object 23"/>
          <p:cNvGraphicFramePr>
            <a:graphicFrameLocks noGrp="1" noChangeAspect="1"/>
          </p:cNvGraphicFramePr>
          <p:nvPr>
            <p:ph idx="4294967295"/>
          </p:nvPr>
        </p:nvGraphicFramePr>
        <p:xfrm>
          <a:off x="3730625" y="2817813"/>
          <a:ext cx="625475" cy="530225"/>
        </p:xfrm>
        <a:graphic>
          <a:graphicData uri="http://schemas.openxmlformats.org/presentationml/2006/ole">
            <mc:AlternateContent xmlns:mc="http://schemas.openxmlformats.org/markup-compatibility/2006">
              <mc:Choice xmlns:v="urn:schemas-microsoft-com:vml" Requires="v">
                <p:oleObj spid="_x0000_s2025730" name="Equation" r:id="rId4" imgW="203040" imgH="203040" progId="Equation.3">
                  <p:embed/>
                </p:oleObj>
              </mc:Choice>
              <mc:Fallback>
                <p:oleObj name="Equation" r:id="rId4" imgW="20304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0625" y="2817813"/>
                        <a:ext cx="625475" cy="53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51384" name="Object 24"/>
          <p:cNvGraphicFramePr>
            <a:graphicFrameLocks noGrp="1" noChangeAspect="1"/>
          </p:cNvGraphicFramePr>
          <p:nvPr>
            <p:ph/>
          </p:nvPr>
        </p:nvGraphicFramePr>
        <p:xfrm>
          <a:off x="615950" y="2698750"/>
          <a:ext cx="498475" cy="498475"/>
        </p:xfrm>
        <a:graphic>
          <a:graphicData uri="http://schemas.openxmlformats.org/presentationml/2006/ole">
            <mc:AlternateContent xmlns:mc="http://schemas.openxmlformats.org/markup-compatibility/2006">
              <mc:Choice xmlns:v="urn:schemas-microsoft-com:vml" Requires="v">
                <p:oleObj spid="_x0000_s2025731" name="Equation" r:id="rId6" imgW="203040" imgH="203040" progId="Equation.3">
                  <p:embed/>
                </p:oleObj>
              </mc:Choice>
              <mc:Fallback>
                <p:oleObj name="Equation" r:id="rId6" imgW="203040" imgH="2030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950" y="2698750"/>
                        <a:ext cx="498475" cy="498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51385" name="Line 25"/>
          <p:cNvSpPr>
            <a:spLocks noChangeShapeType="1"/>
          </p:cNvSpPr>
          <p:nvPr/>
        </p:nvSpPr>
        <p:spPr bwMode="auto">
          <a:xfrm flipV="1">
            <a:off x="5032375" y="2968625"/>
            <a:ext cx="0" cy="498475"/>
          </a:xfrm>
          <a:prstGeom prst="line">
            <a:avLst/>
          </a:prstGeom>
          <a:noFill/>
          <a:ln w="22225">
            <a:solidFill>
              <a:schemeClr val="tx1"/>
            </a:solidFill>
            <a:round/>
            <a:headEnd/>
            <a:tailEnd type="none" w="lg" len="lg"/>
          </a:ln>
          <a:effectLst/>
        </p:spPr>
        <p:txBody>
          <a:bodyPr>
            <a:spAutoFit/>
          </a:bodyPr>
          <a:lstStyle/>
          <a:p>
            <a:endParaRPr lang="en-US"/>
          </a:p>
        </p:txBody>
      </p:sp>
      <p:sp>
        <p:nvSpPr>
          <p:cNvPr id="1551386" name="Line 26"/>
          <p:cNvSpPr>
            <a:spLocks noChangeShapeType="1"/>
          </p:cNvSpPr>
          <p:nvPr/>
        </p:nvSpPr>
        <p:spPr bwMode="auto">
          <a:xfrm flipV="1">
            <a:off x="269875" y="2968625"/>
            <a:ext cx="0" cy="498475"/>
          </a:xfrm>
          <a:prstGeom prst="line">
            <a:avLst/>
          </a:prstGeom>
          <a:noFill/>
          <a:ln w="22225">
            <a:solidFill>
              <a:schemeClr val="tx1"/>
            </a:solidFill>
            <a:round/>
            <a:headEnd/>
            <a:tailEnd type="none" w="lg" len="lg"/>
          </a:ln>
          <a:effectLst/>
        </p:spPr>
        <p:txBody>
          <a:bodyPr>
            <a:spAutoFit/>
          </a:bodyPr>
          <a:lstStyle/>
          <a:p>
            <a:endParaRPr lang="en-US"/>
          </a:p>
        </p:txBody>
      </p:sp>
      <p:sp>
        <p:nvSpPr>
          <p:cNvPr id="1551387" name="Line 27"/>
          <p:cNvSpPr>
            <a:spLocks noChangeShapeType="1"/>
          </p:cNvSpPr>
          <p:nvPr/>
        </p:nvSpPr>
        <p:spPr bwMode="auto">
          <a:xfrm flipV="1">
            <a:off x="309563" y="3122613"/>
            <a:ext cx="114300" cy="306387"/>
          </a:xfrm>
          <a:prstGeom prst="line">
            <a:avLst/>
          </a:prstGeom>
          <a:noFill/>
          <a:ln w="22225">
            <a:solidFill>
              <a:schemeClr val="tx1"/>
            </a:solidFill>
            <a:round/>
            <a:headEnd/>
            <a:tailEnd type="none" w="lg" len="lg"/>
          </a:ln>
          <a:effectLst/>
        </p:spPr>
        <p:txBody>
          <a:bodyPr>
            <a:spAutoFit/>
          </a:bodyPr>
          <a:lstStyle/>
          <a:p>
            <a:endParaRPr lang="en-US"/>
          </a:p>
        </p:txBody>
      </p:sp>
      <p:sp>
        <p:nvSpPr>
          <p:cNvPr id="1551388" name="Line 28"/>
          <p:cNvSpPr>
            <a:spLocks noChangeShapeType="1"/>
          </p:cNvSpPr>
          <p:nvPr/>
        </p:nvSpPr>
        <p:spPr bwMode="auto">
          <a:xfrm flipH="1" flipV="1">
            <a:off x="4840288" y="3275013"/>
            <a:ext cx="192087" cy="153987"/>
          </a:xfrm>
          <a:prstGeom prst="line">
            <a:avLst/>
          </a:prstGeom>
          <a:noFill/>
          <a:ln w="22225">
            <a:solidFill>
              <a:schemeClr val="tx1"/>
            </a:solidFill>
            <a:round/>
            <a:headEnd/>
            <a:tailEnd type="none" w="lg" len="lg"/>
          </a:ln>
          <a:effectLst/>
        </p:spPr>
        <p:txBody>
          <a:bodyPr>
            <a:spAutoFit/>
          </a:bodyPr>
          <a:lstStyle/>
          <a:p>
            <a:endParaRPr lang="en-US"/>
          </a:p>
        </p:txBody>
      </p:sp>
      <p:sp>
        <p:nvSpPr>
          <p:cNvPr id="33" name="Slide Number Placeholder 32"/>
          <p:cNvSpPr>
            <a:spLocks noGrp="1"/>
          </p:cNvSpPr>
          <p:nvPr>
            <p:ph type="sldNum" sz="quarter" idx="12"/>
          </p:nvPr>
        </p:nvSpPr>
        <p:spPr/>
        <p:txBody>
          <a:bodyPr/>
          <a:lstStyle/>
          <a:p>
            <a:fld id="{0105E4C2-DDCC-49BD-ADB3-461273BD2B94}" type="slidenum">
              <a:rPr lang="en-US" smtClean="0"/>
              <a:pPr/>
              <a:t>66</a:t>
            </a:fld>
            <a:endParaRPr lang="en-US"/>
          </a:p>
        </p:txBody>
      </p:sp>
    </p:spTree>
    <p:extLst>
      <p:ext uri="{BB962C8B-B14F-4D97-AF65-F5344CB8AC3E}">
        <p14:creationId xmlns:p14="http://schemas.microsoft.com/office/powerpoint/2010/main" val="210106335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ooter Placeholder 2"/>
          <p:cNvSpPr>
            <a:spLocks noGrp="1"/>
          </p:cNvSpPr>
          <p:nvPr>
            <p:ph type="ftr" sz="quarter" idx="11"/>
          </p:nvPr>
        </p:nvSpPr>
        <p:spPr/>
        <p:txBody>
          <a:bodyPr/>
          <a:lstStyle/>
          <a:p>
            <a:r>
              <a:rPr lang="en-US" smtClean="0"/>
              <a:t>C. Aidala, Penn State, January 21, 2015</a:t>
            </a:r>
            <a:endParaRPr lang="en-US"/>
          </a:p>
        </p:txBody>
      </p:sp>
      <p:sp>
        <p:nvSpPr>
          <p:cNvPr id="1457154" name="Rectangle 2"/>
          <p:cNvSpPr>
            <a:spLocks noChangeArrowheads="1"/>
          </p:cNvSpPr>
          <p:nvPr/>
        </p:nvSpPr>
        <p:spPr bwMode="auto">
          <a:xfrm>
            <a:off x="5703888" y="76200"/>
            <a:ext cx="3287712" cy="2209800"/>
          </a:xfrm>
          <a:prstGeom prst="rect">
            <a:avLst/>
          </a:prstGeom>
          <a:solidFill>
            <a:schemeClr val="bg1"/>
          </a:solidFill>
          <a:ln w="9525">
            <a:noFill/>
            <a:miter lim="800000"/>
            <a:headEnd/>
            <a:tailEnd/>
          </a:ln>
          <a:effectLst/>
        </p:spPr>
        <p:txBody>
          <a:bodyPr wrap="none" anchor="ctr"/>
          <a:lstStyle/>
          <a:p>
            <a:endParaRPr lang="en-US"/>
          </a:p>
        </p:txBody>
      </p:sp>
      <p:pic>
        <p:nvPicPr>
          <p:cNvPr id="1457155" name="Picture 3"/>
          <p:cNvPicPr>
            <a:picLocks noChangeAspect="1" noChangeArrowheads="1"/>
          </p:cNvPicPr>
          <p:nvPr/>
        </p:nvPicPr>
        <p:blipFill>
          <a:blip r:embed="rId3" cstate="print"/>
          <a:srcRect/>
          <a:stretch>
            <a:fillRect/>
          </a:stretch>
        </p:blipFill>
        <p:spPr bwMode="auto">
          <a:xfrm>
            <a:off x="6137275" y="152400"/>
            <a:ext cx="2854325" cy="1981200"/>
          </a:xfrm>
          <a:prstGeom prst="rect">
            <a:avLst/>
          </a:prstGeom>
          <a:noFill/>
          <a:ln w="9525">
            <a:noFill/>
            <a:miter lim="800000"/>
            <a:headEnd/>
            <a:tailEnd/>
          </a:ln>
          <a:effectLst/>
        </p:spPr>
      </p:pic>
      <p:sp>
        <p:nvSpPr>
          <p:cNvPr id="1457156" name="Rectangle 4"/>
          <p:cNvSpPr>
            <a:spLocks noChangeArrowheads="1"/>
          </p:cNvSpPr>
          <p:nvPr/>
        </p:nvSpPr>
        <p:spPr bwMode="auto">
          <a:xfrm>
            <a:off x="5703888" y="4572000"/>
            <a:ext cx="3354387" cy="2209800"/>
          </a:xfrm>
          <a:prstGeom prst="rect">
            <a:avLst/>
          </a:prstGeom>
          <a:solidFill>
            <a:schemeClr val="bg1"/>
          </a:solidFill>
          <a:ln w="9525">
            <a:noFill/>
            <a:miter lim="800000"/>
            <a:headEnd/>
            <a:tailEnd/>
          </a:ln>
          <a:effectLst/>
        </p:spPr>
        <p:txBody>
          <a:bodyPr wrap="none" anchor="ctr"/>
          <a:lstStyle/>
          <a:p>
            <a:endParaRPr lang="en-US"/>
          </a:p>
        </p:txBody>
      </p:sp>
      <p:pic>
        <p:nvPicPr>
          <p:cNvPr id="1457157" name="Picture 5" descr="pi_feng"/>
          <p:cNvPicPr>
            <a:picLocks noChangeAspect="1" noChangeArrowheads="1"/>
          </p:cNvPicPr>
          <p:nvPr/>
        </p:nvPicPr>
        <p:blipFill>
          <a:blip r:embed="rId4" cstate="print"/>
          <a:srcRect/>
          <a:stretch>
            <a:fillRect/>
          </a:stretch>
        </p:blipFill>
        <p:spPr bwMode="auto">
          <a:xfrm>
            <a:off x="152400" y="130175"/>
            <a:ext cx="3200400" cy="2155825"/>
          </a:xfrm>
          <a:prstGeom prst="rect">
            <a:avLst/>
          </a:prstGeom>
          <a:noFill/>
        </p:spPr>
      </p:pic>
      <p:pic>
        <p:nvPicPr>
          <p:cNvPr id="1457158" name="Picture 6" descr="k_feng"/>
          <p:cNvPicPr>
            <a:picLocks noChangeAspect="1" noChangeArrowheads="1"/>
          </p:cNvPicPr>
          <p:nvPr/>
        </p:nvPicPr>
        <p:blipFill>
          <a:blip r:embed="rId5" cstate="print"/>
          <a:srcRect/>
          <a:stretch>
            <a:fillRect/>
          </a:stretch>
        </p:blipFill>
        <p:spPr bwMode="auto">
          <a:xfrm>
            <a:off x="152400" y="2362200"/>
            <a:ext cx="3200400" cy="2157413"/>
          </a:xfrm>
          <a:prstGeom prst="rect">
            <a:avLst/>
          </a:prstGeom>
          <a:noFill/>
        </p:spPr>
      </p:pic>
      <p:pic>
        <p:nvPicPr>
          <p:cNvPr id="1457159" name="Picture 7" descr="p"/>
          <p:cNvPicPr>
            <a:picLocks noChangeAspect="1" noChangeArrowheads="1"/>
          </p:cNvPicPr>
          <p:nvPr/>
        </p:nvPicPr>
        <p:blipFill>
          <a:blip r:embed="rId6" cstate="print"/>
          <a:srcRect/>
          <a:stretch>
            <a:fillRect/>
          </a:stretch>
        </p:blipFill>
        <p:spPr bwMode="auto">
          <a:xfrm>
            <a:off x="152400" y="4597400"/>
            <a:ext cx="3200400" cy="2157413"/>
          </a:xfrm>
          <a:prstGeom prst="rect">
            <a:avLst/>
          </a:prstGeom>
          <a:noFill/>
        </p:spPr>
      </p:pic>
      <p:pic>
        <p:nvPicPr>
          <p:cNvPr id="1457160" name="Picture 8" descr="BRAHMSlogo"/>
          <p:cNvPicPr>
            <a:picLocks noChangeAspect="1" noChangeArrowheads="1"/>
          </p:cNvPicPr>
          <p:nvPr/>
        </p:nvPicPr>
        <p:blipFill>
          <a:blip r:embed="rId7" cstate="print"/>
          <a:srcRect/>
          <a:stretch>
            <a:fillRect/>
          </a:stretch>
        </p:blipFill>
        <p:spPr bwMode="auto">
          <a:xfrm>
            <a:off x="3810000" y="4038600"/>
            <a:ext cx="1447800" cy="774700"/>
          </a:xfrm>
          <a:prstGeom prst="rect">
            <a:avLst/>
          </a:prstGeom>
          <a:noFill/>
        </p:spPr>
      </p:pic>
      <p:sp>
        <p:nvSpPr>
          <p:cNvPr id="1457161" name="Text Box 9"/>
          <p:cNvSpPr txBox="1">
            <a:spLocks noChangeArrowheads="1"/>
          </p:cNvSpPr>
          <p:nvPr/>
        </p:nvSpPr>
        <p:spPr bwMode="auto">
          <a:xfrm>
            <a:off x="722313" y="230188"/>
            <a:ext cx="434975" cy="641350"/>
          </a:xfrm>
          <a:prstGeom prst="rect">
            <a:avLst/>
          </a:prstGeom>
          <a:noFill/>
          <a:ln w="9525">
            <a:noFill/>
            <a:miter lim="800000"/>
            <a:headEnd/>
            <a:tailEnd/>
          </a:ln>
          <a:effectLst/>
        </p:spPr>
        <p:txBody>
          <a:bodyPr wrap="none">
            <a:spAutoFit/>
          </a:bodyPr>
          <a:lstStyle/>
          <a:p>
            <a:r>
              <a:rPr lang="en-US" sz="3600">
                <a:solidFill>
                  <a:schemeClr val="tx1"/>
                </a:solidFill>
                <a:latin typeface="Symbol" pitchFamily="18" charset="2"/>
              </a:rPr>
              <a:t>p</a:t>
            </a:r>
          </a:p>
        </p:txBody>
      </p:sp>
      <p:sp>
        <p:nvSpPr>
          <p:cNvPr id="1457162" name="Text Box 10"/>
          <p:cNvSpPr txBox="1">
            <a:spLocks noChangeArrowheads="1"/>
          </p:cNvSpPr>
          <p:nvPr/>
        </p:nvSpPr>
        <p:spPr bwMode="auto">
          <a:xfrm>
            <a:off x="722313" y="2598738"/>
            <a:ext cx="514350" cy="641350"/>
          </a:xfrm>
          <a:prstGeom prst="rect">
            <a:avLst/>
          </a:prstGeom>
          <a:noFill/>
          <a:ln w="9525">
            <a:noFill/>
            <a:miter lim="800000"/>
            <a:headEnd/>
            <a:tailEnd/>
          </a:ln>
          <a:effectLst/>
        </p:spPr>
        <p:txBody>
          <a:bodyPr wrap="none">
            <a:spAutoFit/>
          </a:bodyPr>
          <a:lstStyle/>
          <a:p>
            <a:r>
              <a:rPr lang="en-US" sz="3600">
                <a:solidFill>
                  <a:schemeClr val="tx1"/>
                </a:solidFill>
              </a:rPr>
              <a:t>K</a:t>
            </a:r>
          </a:p>
        </p:txBody>
      </p:sp>
      <p:sp>
        <p:nvSpPr>
          <p:cNvPr id="1457163" name="Text Box 11"/>
          <p:cNvSpPr txBox="1">
            <a:spLocks noChangeArrowheads="1"/>
          </p:cNvSpPr>
          <p:nvPr/>
        </p:nvSpPr>
        <p:spPr bwMode="auto">
          <a:xfrm>
            <a:off x="812800" y="4800600"/>
            <a:ext cx="412750" cy="641350"/>
          </a:xfrm>
          <a:prstGeom prst="rect">
            <a:avLst/>
          </a:prstGeom>
          <a:noFill/>
          <a:ln w="9525">
            <a:noFill/>
            <a:miter lim="800000"/>
            <a:headEnd/>
            <a:tailEnd/>
          </a:ln>
          <a:effectLst/>
        </p:spPr>
        <p:txBody>
          <a:bodyPr wrap="none">
            <a:spAutoFit/>
          </a:bodyPr>
          <a:lstStyle/>
          <a:p>
            <a:r>
              <a:rPr lang="en-US" sz="3600">
                <a:solidFill>
                  <a:schemeClr val="tx1"/>
                </a:solidFill>
              </a:rPr>
              <a:t>p</a:t>
            </a:r>
          </a:p>
        </p:txBody>
      </p:sp>
      <p:sp>
        <p:nvSpPr>
          <p:cNvPr id="1457164" name="Text Box 12"/>
          <p:cNvSpPr txBox="1">
            <a:spLocks noChangeArrowheads="1"/>
          </p:cNvSpPr>
          <p:nvPr/>
        </p:nvSpPr>
        <p:spPr bwMode="auto">
          <a:xfrm>
            <a:off x="6423025" y="228600"/>
            <a:ext cx="434975" cy="641350"/>
          </a:xfrm>
          <a:prstGeom prst="rect">
            <a:avLst/>
          </a:prstGeom>
          <a:noFill/>
          <a:ln w="9525">
            <a:noFill/>
            <a:miter lim="800000"/>
            <a:headEnd/>
            <a:tailEnd/>
          </a:ln>
          <a:effectLst/>
        </p:spPr>
        <p:txBody>
          <a:bodyPr wrap="none">
            <a:spAutoFit/>
          </a:bodyPr>
          <a:lstStyle/>
          <a:p>
            <a:r>
              <a:rPr lang="en-US" sz="3600">
                <a:solidFill>
                  <a:schemeClr val="tx1"/>
                </a:solidFill>
                <a:latin typeface="Symbol" pitchFamily="18" charset="2"/>
              </a:rPr>
              <a:t>p</a:t>
            </a:r>
          </a:p>
        </p:txBody>
      </p:sp>
      <p:sp>
        <p:nvSpPr>
          <p:cNvPr id="1457165" name="Text Box 13"/>
          <p:cNvSpPr txBox="1">
            <a:spLocks noChangeArrowheads="1"/>
          </p:cNvSpPr>
          <p:nvPr/>
        </p:nvSpPr>
        <p:spPr bwMode="auto">
          <a:xfrm>
            <a:off x="728663" y="3657600"/>
            <a:ext cx="1293812" cy="457200"/>
          </a:xfrm>
          <a:prstGeom prst="rect">
            <a:avLst/>
          </a:prstGeom>
          <a:noFill/>
          <a:ln w="9525">
            <a:noFill/>
            <a:miter lim="800000"/>
            <a:headEnd/>
            <a:tailEnd/>
          </a:ln>
          <a:effectLst/>
        </p:spPr>
        <p:txBody>
          <a:bodyPr wrap="none">
            <a:spAutoFit/>
          </a:bodyPr>
          <a:lstStyle/>
          <a:p>
            <a:r>
              <a:rPr lang="en-US">
                <a:solidFill>
                  <a:schemeClr val="tx1"/>
                </a:solidFill>
              </a:rPr>
              <a:t>200 GeV</a:t>
            </a:r>
          </a:p>
        </p:txBody>
      </p:sp>
      <p:sp>
        <p:nvSpPr>
          <p:cNvPr id="1457166" name="Text Box 14"/>
          <p:cNvSpPr txBox="1">
            <a:spLocks noChangeArrowheads="1"/>
          </p:cNvSpPr>
          <p:nvPr/>
        </p:nvSpPr>
        <p:spPr bwMode="auto">
          <a:xfrm>
            <a:off x="739775" y="5943600"/>
            <a:ext cx="1293813" cy="457200"/>
          </a:xfrm>
          <a:prstGeom prst="rect">
            <a:avLst/>
          </a:prstGeom>
          <a:noFill/>
          <a:ln w="9525">
            <a:noFill/>
            <a:miter lim="800000"/>
            <a:headEnd/>
            <a:tailEnd/>
          </a:ln>
          <a:effectLst/>
        </p:spPr>
        <p:txBody>
          <a:bodyPr wrap="none">
            <a:spAutoFit/>
          </a:bodyPr>
          <a:lstStyle/>
          <a:p>
            <a:r>
              <a:rPr lang="en-US">
                <a:solidFill>
                  <a:schemeClr val="tx1"/>
                </a:solidFill>
              </a:rPr>
              <a:t>200 GeV</a:t>
            </a:r>
          </a:p>
        </p:txBody>
      </p:sp>
      <p:sp>
        <p:nvSpPr>
          <p:cNvPr id="1457167" name="Text Box 15"/>
          <p:cNvSpPr txBox="1">
            <a:spLocks noChangeArrowheads="1"/>
          </p:cNvSpPr>
          <p:nvPr/>
        </p:nvSpPr>
        <p:spPr bwMode="auto">
          <a:xfrm>
            <a:off x="685800" y="1447800"/>
            <a:ext cx="1293813" cy="457200"/>
          </a:xfrm>
          <a:prstGeom prst="rect">
            <a:avLst/>
          </a:prstGeom>
          <a:noFill/>
          <a:ln w="9525">
            <a:noFill/>
            <a:miter lim="800000"/>
            <a:headEnd/>
            <a:tailEnd/>
          </a:ln>
          <a:effectLst/>
        </p:spPr>
        <p:txBody>
          <a:bodyPr wrap="none">
            <a:spAutoFit/>
          </a:bodyPr>
          <a:lstStyle/>
          <a:p>
            <a:r>
              <a:rPr lang="en-US">
                <a:solidFill>
                  <a:schemeClr val="tx1"/>
                </a:solidFill>
              </a:rPr>
              <a:t>200 GeV</a:t>
            </a:r>
          </a:p>
        </p:txBody>
      </p:sp>
      <p:sp>
        <p:nvSpPr>
          <p:cNvPr id="1457168" name="Text Box 16"/>
          <p:cNvSpPr txBox="1">
            <a:spLocks noChangeArrowheads="1"/>
          </p:cNvSpPr>
          <p:nvPr/>
        </p:nvSpPr>
        <p:spPr bwMode="auto">
          <a:xfrm>
            <a:off x="6478588" y="1447800"/>
            <a:ext cx="1370012" cy="457200"/>
          </a:xfrm>
          <a:prstGeom prst="rect">
            <a:avLst/>
          </a:prstGeom>
          <a:noFill/>
          <a:ln w="9525">
            <a:noFill/>
            <a:miter lim="800000"/>
            <a:headEnd/>
            <a:tailEnd/>
          </a:ln>
          <a:effectLst/>
        </p:spPr>
        <p:txBody>
          <a:bodyPr wrap="none">
            <a:spAutoFit/>
          </a:bodyPr>
          <a:lstStyle/>
          <a:p>
            <a:r>
              <a:rPr lang="en-US">
                <a:solidFill>
                  <a:schemeClr val="tx1"/>
                </a:solidFill>
              </a:rPr>
              <a:t>62.4 GeV</a:t>
            </a:r>
          </a:p>
        </p:txBody>
      </p:sp>
      <p:sp>
        <p:nvSpPr>
          <p:cNvPr id="1457169" name="Text Box 17"/>
          <p:cNvSpPr txBox="1">
            <a:spLocks noChangeArrowheads="1"/>
          </p:cNvSpPr>
          <p:nvPr/>
        </p:nvSpPr>
        <p:spPr bwMode="auto">
          <a:xfrm>
            <a:off x="3581400" y="381000"/>
            <a:ext cx="1905000" cy="1382713"/>
          </a:xfrm>
          <a:prstGeom prst="rect">
            <a:avLst/>
          </a:prstGeom>
          <a:solidFill>
            <a:srgbClr val="00FFFF"/>
          </a:solidFill>
          <a:ln w="9525">
            <a:solidFill>
              <a:schemeClr val="tx1"/>
            </a:solidFill>
            <a:miter lim="800000"/>
            <a:headEnd/>
            <a:tailEnd/>
          </a:ln>
          <a:effectLst/>
        </p:spPr>
        <p:txBody>
          <a:bodyPr>
            <a:spAutoFit/>
          </a:bodyPr>
          <a:lstStyle/>
          <a:p>
            <a:r>
              <a:rPr lang="en-US" sz="2800" i="1">
                <a:solidFill>
                  <a:schemeClr val="tx1"/>
                </a:solidFill>
                <a:latin typeface="Symbol" pitchFamily="18" charset="2"/>
              </a:rPr>
              <a:t>p</a:t>
            </a:r>
            <a:r>
              <a:rPr lang="en-US" sz="2800" i="1">
                <a:solidFill>
                  <a:schemeClr val="tx1"/>
                </a:solidFill>
              </a:rPr>
              <a:t>, K, p </a:t>
            </a:r>
          </a:p>
          <a:p>
            <a:r>
              <a:rPr lang="en-US" sz="2800" i="1">
                <a:solidFill>
                  <a:schemeClr val="tx1"/>
                </a:solidFill>
              </a:rPr>
              <a:t>at 200 and 62.4 GeV</a:t>
            </a:r>
          </a:p>
        </p:txBody>
      </p:sp>
      <p:sp>
        <p:nvSpPr>
          <p:cNvPr id="1457170" name="Text Box 18"/>
          <p:cNvSpPr txBox="1">
            <a:spLocks noChangeArrowheads="1"/>
          </p:cNvSpPr>
          <p:nvPr/>
        </p:nvSpPr>
        <p:spPr bwMode="auto">
          <a:xfrm>
            <a:off x="3429000" y="2895600"/>
            <a:ext cx="2197100" cy="822325"/>
          </a:xfrm>
          <a:prstGeom prst="rect">
            <a:avLst/>
          </a:prstGeom>
          <a:noFill/>
          <a:ln w="9525">
            <a:noFill/>
            <a:miter lim="800000"/>
            <a:headEnd/>
            <a:tailEnd/>
          </a:ln>
          <a:effectLst/>
        </p:spPr>
        <p:txBody>
          <a:bodyPr wrap="none">
            <a:spAutoFit/>
          </a:bodyPr>
          <a:lstStyle/>
          <a:p>
            <a:r>
              <a:rPr lang="en-US"/>
              <a:t>K- asymmetries </a:t>
            </a:r>
          </a:p>
          <a:p>
            <a:r>
              <a:rPr lang="en-US"/>
              <a:t>underpredicted</a:t>
            </a:r>
          </a:p>
        </p:txBody>
      </p:sp>
      <p:sp>
        <p:nvSpPr>
          <p:cNvPr id="1457171" name="Line 19"/>
          <p:cNvSpPr>
            <a:spLocks noChangeShapeType="1"/>
          </p:cNvSpPr>
          <p:nvPr/>
        </p:nvSpPr>
        <p:spPr bwMode="auto">
          <a:xfrm>
            <a:off x="3505200" y="2514600"/>
            <a:ext cx="2057400" cy="0"/>
          </a:xfrm>
          <a:prstGeom prst="line">
            <a:avLst/>
          </a:prstGeom>
          <a:noFill/>
          <a:ln w="38100">
            <a:solidFill>
              <a:schemeClr val="hlink"/>
            </a:solidFill>
            <a:round/>
            <a:headEnd/>
            <a:tailEnd type="triangle" w="med" len="med"/>
          </a:ln>
          <a:effectLst/>
        </p:spPr>
        <p:txBody>
          <a:bodyPr/>
          <a:lstStyle/>
          <a:p>
            <a:endParaRPr lang="en-US"/>
          </a:p>
        </p:txBody>
      </p:sp>
      <p:sp>
        <p:nvSpPr>
          <p:cNvPr id="1457172" name="Text Box 20"/>
          <p:cNvSpPr txBox="1">
            <a:spLocks noChangeArrowheads="1"/>
          </p:cNvSpPr>
          <p:nvPr/>
        </p:nvSpPr>
        <p:spPr bwMode="auto">
          <a:xfrm>
            <a:off x="3411538" y="2079625"/>
            <a:ext cx="2281237" cy="396875"/>
          </a:xfrm>
          <a:prstGeom prst="rect">
            <a:avLst/>
          </a:prstGeom>
          <a:noFill/>
          <a:ln w="9525">
            <a:noFill/>
            <a:miter lim="800000"/>
            <a:headEnd/>
            <a:tailEnd/>
          </a:ln>
          <a:effectLst/>
        </p:spPr>
        <p:txBody>
          <a:bodyPr wrap="none">
            <a:spAutoFit/>
          </a:bodyPr>
          <a:lstStyle/>
          <a:p>
            <a:r>
              <a:rPr lang="en-US" sz="2000">
                <a:solidFill>
                  <a:schemeClr val="hlink"/>
                </a:solidFill>
              </a:rPr>
              <a:t>Note different scales</a:t>
            </a:r>
          </a:p>
        </p:txBody>
      </p:sp>
      <p:sp>
        <p:nvSpPr>
          <p:cNvPr id="1457173" name="Rectangle 21"/>
          <p:cNvSpPr>
            <a:spLocks noChangeArrowheads="1"/>
          </p:cNvSpPr>
          <p:nvPr/>
        </p:nvSpPr>
        <p:spPr bwMode="auto">
          <a:xfrm>
            <a:off x="5715000" y="2362200"/>
            <a:ext cx="3352800" cy="2133600"/>
          </a:xfrm>
          <a:prstGeom prst="rect">
            <a:avLst/>
          </a:prstGeom>
          <a:solidFill>
            <a:schemeClr val="bg1"/>
          </a:solidFill>
          <a:ln w="9525">
            <a:noFill/>
            <a:miter lim="800000"/>
            <a:headEnd/>
            <a:tailEnd/>
          </a:ln>
          <a:effectLst/>
        </p:spPr>
        <p:txBody>
          <a:bodyPr wrap="none" anchor="ctr"/>
          <a:lstStyle/>
          <a:p>
            <a:endParaRPr lang="en-US"/>
          </a:p>
        </p:txBody>
      </p:sp>
      <p:grpSp>
        <p:nvGrpSpPr>
          <p:cNvPr id="2" name="Group 22"/>
          <p:cNvGrpSpPr>
            <a:grpSpLocks/>
          </p:cNvGrpSpPr>
          <p:nvPr/>
        </p:nvGrpSpPr>
        <p:grpSpPr bwMode="auto">
          <a:xfrm>
            <a:off x="5703888" y="4637088"/>
            <a:ext cx="3298825" cy="2001837"/>
            <a:chOff x="3552" y="2921"/>
            <a:chExt cx="2078" cy="1261"/>
          </a:xfrm>
        </p:grpSpPr>
        <p:pic>
          <p:nvPicPr>
            <p:cNvPr id="1457175" name="Picture 23"/>
            <p:cNvPicPr>
              <a:picLocks noChangeAspect="1" noChangeArrowheads="1"/>
            </p:cNvPicPr>
            <p:nvPr/>
          </p:nvPicPr>
          <p:blipFill>
            <a:blip r:embed="rId8" cstate="print"/>
            <a:srcRect/>
            <a:stretch>
              <a:fillRect/>
            </a:stretch>
          </p:blipFill>
          <p:spPr bwMode="auto">
            <a:xfrm>
              <a:off x="3854" y="2929"/>
              <a:ext cx="1776" cy="1248"/>
            </a:xfrm>
            <a:prstGeom prst="rect">
              <a:avLst/>
            </a:prstGeom>
            <a:noFill/>
            <a:ln w="9525">
              <a:noFill/>
              <a:miter lim="800000"/>
              <a:headEnd/>
              <a:tailEnd/>
            </a:ln>
            <a:effectLst/>
          </p:spPr>
        </p:pic>
        <p:pic>
          <p:nvPicPr>
            <p:cNvPr id="1457176" name="Picture 24"/>
            <p:cNvPicPr>
              <a:picLocks noChangeAspect="1" noChangeArrowheads="1"/>
            </p:cNvPicPr>
            <p:nvPr/>
          </p:nvPicPr>
          <p:blipFill>
            <a:blip r:embed="rId9" cstate="print"/>
            <a:srcRect/>
            <a:stretch>
              <a:fillRect/>
            </a:stretch>
          </p:blipFill>
          <p:spPr bwMode="auto">
            <a:xfrm>
              <a:off x="3552" y="2921"/>
              <a:ext cx="443" cy="1261"/>
            </a:xfrm>
            <a:prstGeom prst="rect">
              <a:avLst/>
            </a:prstGeom>
            <a:noFill/>
            <a:ln w="9525">
              <a:noFill/>
              <a:miter lim="800000"/>
              <a:headEnd/>
              <a:tailEnd/>
            </a:ln>
            <a:effectLst/>
          </p:spPr>
        </p:pic>
      </p:grpSp>
      <p:grpSp>
        <p:nvGrpSpPr>
          <p:cNvPr id="3" name="Group 25"/>
          <p:cNvGrpSpPr>
            <a:grpSpLocks/>
          </p:cNvGrpSpPr>
          <p:nvPr/>
        </p:nvGrpSpPr>
        <p:grpSpPr bwMode="auto">
          <a:xfrm>
            <a:off x="5791200" y="2427288"/>
            <a:ext cx="3276600" cy="2039937"/>
            <a:chOff x="3543" y="1529"/>
            <a:chExt cx="2169" cy="1285"/>
          </a:xfrm>
        </p:grpSpPr>
        <p:pic>
          <p:nvPicPr>
            <p:cNvPr id="1457178" name="Picture 26"/>
            <p:cNvPicPr>
              <a:picLocks noChangeAspect="1" noChangeArrowheads="1"/>
            </p:cNvPicPr>
            <p:nvPr/>
          </p:nvPicPr>
          <p:blipFill>
            <a:blip r:embed="rId10" cstate="print"/>
            <a:srcRect/>
            <a:stretch>
              <a:fillRect/>
            </a:stretch>
          </p:blipFill>
          <p:spPr bwMode="auto">
            <a:xfrm>
              <a:off x="3909" y="1539"/>
              <a:ext cx="1803" cy="1275"/>
            </a:xfrm>
            <a:prstGeom prst="rect">
              <a:avLst/>
            </a:prstGeom>
            <a:noFill/>
            <a:ln w="9525">
              <a:noFill/>
              <a:miter lim="800000"/>
              <a:headEnd/>
              <a:tailEnd/>
            </a:ln>
            <a:effectLst/>
          </p:spPr>
        </p:pic>
        <p:pic>
          <p:nvPicPr>
            <p:cNvPr id="1457179" name="Picture 27"/>
            <p:cNvPicPr>
              <a:picLocks noChangeAspect="1" noChangeArrowheads="1"/>
            </p:cNvPicPr>
            <p:nvPr/>
          </p:nvPicPr>
          <p:blipFill>
            <a:blip r:embed="rId9" cstate="print"/>
            <a:srcRect/>
            <a:stretch>
              <a:fillRect/>
            </a:stretch>
          </p:blipFill>
          <p:spPr bwMode="auto">
            <a:xfrm>
              <a:off x="3543" y="1529"/>
              <a:ext cx="455" cy="1281"/>
            </a:xfrm>
            <a:prstGeom prst="rect">
              <a:avLst/>
            </a:prstGeom>
            <a:noFill/>
            <a:ln w="9525">
              <a:noFill/>
              <a:miter lim="800000"/>
              <a:headEnd/>
              <a:tailEnd/>
            </a:ln>
            <a:effectLst/>
          </p:spPr>
        </p:pic>
      </p:grpSp>
      <p:pic>
        <p:nvPicPr>
          <p:cNvPr id="1457180" name="Picture 28"/>
          <p:cNvPicPr>
            <a:picLocks noChangeAspect="1" noChangeArrowheads="1"/>
          </p:cNvPicPr>
          <p:nvPr/>
        </p:nvPicPr>
        <p:blipFill>
          <a:blip r:embed="rId9" cstate="print"/>
          <a:srcRect/>
          <a:stretch>
            <a:fillRect/>
          </a:stretch>
        </p:blipFill>
        <p:spPr bwMode="auto">
          <a:xfrm>
            <a:off x="5776913" y="142875"/>
            <a:ext cx="711200" cy="1992313"/>
          </a:xfrm>
          <a:prstGeom prst="rect">
            <a:avLst/>
          </a:prstGeom>
          <a:noFill/>
          <a:ln w="9525">
            <a:noFill/>
            <a:miter lim="800000"/>
            <a:headEnd/>
            <a:tailEnd/>
          </a:ln>
          <a:effectLst/>
        </p:spPr>
      </p:pic>
      <p:sp>
        <p:nvSpPr>
          <p:cNvPr id="1457181" name="Text Box 29"/>
          <p:cNvSpPr txBox="1">
            <a:spLocks noChangeArrowheads="1"/>
          </p:cNvSpPr>
          <p:nvPr/>
        </p:nvSpPr>
        <p:spPr bwMode="auto">
          <a:xfrm>
            <a:off x="6434138" y="3733800"/>
            <a:ext cx="1370012" cy="457200"/>
          </a:xfrm>
          <a:prstGeom prst="rect">
            <a:avLst/>
          </a:prstGeom>
          <a:noFill/>
          <a:ln w="9525">
            <a:noFill/>
            <a:miter lim="800000"/>
            <a:headEnd/>
            <a:tailEnd/>
          </a:ln>
          <a:effectLst/>
        </p:spPr>
        <p:txBody>
          <a:bodyPr wrap="none">
            <a:spAutoFit/>
          </a:bodyPr>
          <a:lstStyle/>
          <a:p>
            <a:r>
              <a:rPr lang="en-US">
                <a:solidFill>
                  <a:schemeClr val="tx1"/>
                </a:solidFill>
              </a:rPr>
              <a:t>62.4 GeV</a:t>
            </a:r>
          </a:p>
        </p:txBody>
      </p:sp>
      <p:sp>
        <p:nvSpPr>
          <p:cNvPr id="1457182" name="Text Box 30"/>
          <p:cNvSpPr txBox="1">
            <a:spLocks noChangeArrowheads="1"/>
          </p:cNvSpPr>
          <p:nvPr/>
        </p:nvSpPr>
        <p:spPr bwMode="auto">
          <a:xfrm>
            <a:off x="6400800" y="5943600"/>
            <a:ext cx="1370013" cy="457200"/>
          </a:xfrm>
          <a:prstGeom prst="rect">
            <a:avLst/>
          </a:prstGeom>
          <a:noFill/>
          <a:ln w="9525">
            <a:noFill/>
            <a:miter lim="800000"/>
            <a:headEnd/>
            <a:tailEnd/>
          </a:ln>
          <a:effectLst/>
        </p:spPr>
        <p:txBody>
          <a:bodyPr wrap="none">
            <a:spAutoFit/>
          </a:bodyPr>
          <a:lstStyle/>
          <a:p>
            <a:r>
              <a:rPr lang="en-US">
                <a:solidFill>
                  <a:schemeClr val="tx1"/>
                </a:solidFill>
              </a:rPr>
              <a:t>62.4 GeV</a:t>
            </a:r>
          </a:p>
        </p:txBody>
      </p:sp>
      <p:sp>
        <p:nvSpPr>
          <p:cNvPr id="1457183" name="Text Box 31"/>
          <p:cNvSpPr txBox="1">
            <a:spLocks noChangeArrowheads="1"/>
          </p:cNvSpPr>
          <p:nvPr/>
        </p:nvSpPr>
        <p:spPr bwMode="auto">
          <a:xfrm>
            <a:off x="6597650" y="4768850"/>
            <a:ext cx="412750" cy="641350"/>
          </a:xfrm>
          <a:prstGeom prst="rect">
            <a:avLst/>
          </a:prstGeom>
          <a:noFill/>
          <a:ln w="9525">
            <a:noFill/>
            <a:miter lim="800000"/>
            <a:headEnd/>
            <a:tailEnd/>
          </a:ln>
          <a:effectLst/>
        </p:spPr>
        <p:txBody>
          <a:bodyPr wrap="none">
            <a:spAutoFit/>
          </a:bodyPr>
          <a:lstStyle/>
          <a:p>
            <a:r>
              <a:rPr lang="en-US" sz="3600">
                <a:solidFill>
                  <a:schemeClr val="tx1"/>
                </a:solidFill>
              </a:rPr>
              <a:t>p</a:t>
            </a:r>
          </a:p>
        </p:txBody>
      </p:sp>
      <p:sp>
        <p:nvSpPr>
          <p:cNvPr id="1457184" name="Text Box 32"/>
          <p:cNvSpPr txBox="1">
            <a:spLocks noChangeArrowheads="1"/>
          </p:cNvSpPr>
          <p:nvPr/>
        </p:nvSpPr>
        <p:spPr bwMode="auto">
          <a:xfrm>
            <a:off x="6510338" y="2568575"/>
            <a:ext cx="514350" cy="641350"/>
          </a:xfrm>
          <a:prstGeom prst="rect">
            <a:avLst/>
          </a:prstGeom>
          <a:noFill/>
          <a:ln w="9525">
            <a:noFill/>
            <a:miter lim="800000"/>
            <a:headEnd/>
            <a:tailEnd/>
          </a:ln>
          <a:effectLst/>
        </p:spPr>
        <p:txBody>
          <a:bodyPr wrap="none">
            <a:spAutoFit/>
          </a:bodyPr>
          <a:lstStyle/>
          <a:p>
            <a:r>
              <a:rPr lang="en-US" sz="3600">
                <a:solidFill>
                  <a:schemeClr val="tx1"/>
                </a:solidFill>
              </a:rPr>
              <a:t>K</a:t>
            </a:r>
          </a:p>
        </p:txBody>
      </p:sp>
      <p:sp>
        <p:nvSpPr>
          <p:cNvPr id="1457185" name="Text Box 33"/>
          <p:cNvSpPr txBox="1">
            <a:spLocks noChangeArrowheads="1"/>
          </p:cNvSpPr>
          <p:nvPr/>
        </p:nvSpPr>
        <p:spPr bwMode="auto">
          <a:xfrm>
            <a:off x="3124200" y="5105400"/>
            <a:ext cx="2832100" cy="1311275"/>
          </a:xfrm>
          <a:prstGeom prst="rect">
            <a:avLst/>
          </a:prstGeom>
          <a:noFill/>
          <a:ln w="9525">
            <a:noFill/>
            <a:miter lim="800000"/>
            <a:headEnd/>
            <a:tailEnd/>
          </a:ln>
          <a:effectLst/>
        </p:spPr>
        <p:txBody>
          <a:bodyPr>
            <a:spAutoFit/>
          </a:bodyPr>
          <a:lstStyle/>
          <a:p>
            <a:r>
              <a:rPr lang="en-US" sz="2000"/>
              <a:t>Large antiproton asymmetry??  Unfortunately no 62.4 GeV measurement</a:t>
            </a:r>
          </a:p>
        </p:txBody>
      </p:sp>
      <p:sp>
        <p:nvSpPr>
          <p:cNvPr id="39" name="Slide Number Placeholder 38"/>
          <p:cNvSpPr>
            <a:spLocks noGrp="1"/>
          </p:cNvSpPr>
          <p:nvPr>
            <p:ph type="sldNum" sz="quarter" idx="12"/>
          </p:nvPr>
        </p:nvSpPr>
        <p:spPr/>
        <p:txBody>
          <a:bodyPr/>
          <a:lstStyle/>
          <a:p>
            <a:fld id="{83F159FB-7DEB-45DF-BF94-DE0F7425313E}" type="slidenum">
              <a:rPr lang="en-US" smtClean="0"/>
              <a:pPr/>
              <a:t>67</a:t>
            </a:fld>
            <a:endParaRPr lang="en-US"/>
          </a:p>
        </p:txBody>
      </p:sp>
      <p:sp>
        <p:nvSpPr>
          <p:cNvPr id="38" name="Text Box 34"/>
          <p:cNvSpPr txBox="1">
            <a:spLocks noChangeArrowheads="1"/>
          </p:cNvSpPr>
          <p:nvPr/>
        </p:nvSpPr>
        <p:spPr bwMode="auto">
          <a:xfrm>
            <a:off x="15875" y="609600"/>
            <a:ext cx="9128125" cy="1815882"/>
          </a:xfrm>
          <a:prstGeom prst="rect">
            <a:avLst/>
          </a:prstGeom>
          <a:solidFill>
            <a:srgbClr val="00FFFF"/>
          </a:solidFill>
          <a:ln w="9525">
            <a:solidFill>
              <a:schemeClr val="tx1"/>
            </a:solidFill>
            <a:miter lim="800000"/>
            <a:headEnd/>
            <a:tailEnd/>
          </a:ln>
          <a:effectLst/>
        </p:spPr>
        <p:txBody>
          <a:bodyPr>
            <a:spAutoFit/>
          </a:bodyPr>
          <a:lstStyle/>
          <a:p>
            <a:r>
              <a:rPr lang="en-US" sz="2800" dirty="0" smtClean="0">
                <a:solidFill>
                  <a:schemeClr val="tx1"/>
                </a:solidFill>
              </a:rPr>
              <a:t>Pattern of </a:t>
            </a:r>
            <a:r>
              <a:rPr lang="en-US" sz="2800" dirty="0" err="1" smtClean="0">
                <a:solidFill>
                  <a:schemeClr val="tx1"/>
                </a:solidFill>
              </a:rPr>
              <a:t>pion</a:t>
            </a:r>
            <a:r>
              <a:rPr lang="en-US" sz="2800" dirty="0" smtClean="0">
                <a:solidFill>
                  <a:schemeClr val="tx1"/>
                </a:solidFill>
              </a:rPr>
              <a:t> species asymmetries in the forward direction</a:t>
            </a:r>
          </a:p>
          <a:p>
            <a:r>
              <a:rPr lang="en-US" sz="2800" dirty="0" smtClean="0">
                <a:solidFill>
                  <a:schemeClr val="tx1"/>
                </a:solidFill>
                <a:sym typeface="Wingdings" pitchFamily="2" charset="2"/>
              </a:rPr>
              <a:t> valence quark effect.</a:t>
            </a:r>
          </a:p>
          <a:p>
            <a:r>
              <a:rPr lang="en-US" sz="2800" dirty="0" smtClean="0">
                <a:solidFill>
                  <a:schemeClr val="tx1"/>
                </a:solidFill>
                <a:sym typeface="Wingdings" pitchFamily="2" charset="2"/>
              </a:rPr>
              <a:t>But this conclusion confounded by </a:t>
            </a:r>
            <a:r>
              <a:rPr lang="en-US" sz="2800" dirty="0" err="1" smtClean="0">
                <a:solidFill>
                  <a:schemeClr val="tx1"/>
                </a:solidFill>
                <a:sym typeface="Wingdings" pitchFamily="2" charset="2"/>
              </a:rPr>
              <a:t>kaon</a:t>
            </a:r>
            <a:r>
              <a:rPr lang="en-US" sz="2800" dirty="0" smtClean="0">
                <a:solidFill>
                  <a:schemeClr val="tx1"/>
                </a:solidFill>
                <a:sym typeface="Wingdings" pitchFamily="2" charset="2"/>
              </a:rPr>
              <a:t> and antiproton asymmetries!</a:t>
            </a:r>
            <a:endParaRPr lang="en-US" sz="2800" dirty="0">
              <a:solidFill>
                <a:schemeClr val="tx1"/>
              </a:solidFill>
            </a:endParaRPr>
          </a:p>
        </p:txBody>
      </p:sp>
    </p:spTree>
    <p:extLst>
      <p:ext uri="{BB962C8B-B14F-4D97-AF65-F5344CB8AC3E}">
        <p14:creationId xmlns:p14="http://schemas.microsoft.com/office/powerpoint/2010/main" val="13928754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816" name="Picture 4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2367" y="1600200"/>
            <a:ext cx="5135433" cy="4326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7218"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3600" dirty="0" smtClean="0"/>
              <a:t>Another Surprise: Transverse Single-Spin Asymmetry in Eta Meson Production</a:t>
            </a:r>
            <a:endParaRPr lang="en-US" sz="3600" dirty="0"/>
          </a:p>
        </p:txBody>
      </p:sp>
      <p:grpSp>
        <p:nvGrpSpPr>
          <p:cNvPr id="3" name="Group 11"/>
          <p:cNvGrpSpPr>
            <a:grpSpLocks/>
          </p:cNvGrpSpPr>
          <p:nvPr/>
        </p:nvGrpSpPr>
        <p:grpSpPr bwMode="auto">
          <a:xfrm>
            <a:off x="4800600" y="3352800"/>
            <a:ext cx="1524000" cy="1066800"/>
            <a:chOff x="2640" y="912"/>
            <a:chExt cx="864" cy="528"/>
          </a:xfrm>
        </p:grpSpPr>
        <p:sp>
          <p:nvSpPr>
            <p:cNvPr id="137228" name="AutoShape 12"/>
            <p:cNvSpPr>
              <a:spLocks noChangeArrowheads="1"/>
            </p:cNvSpPr>
            <p:nvPr/>
          </p:nvSpPr>
          <p:spPr bwMode="auto">
            <a:xfrm>
              <a:off x="2640" y="912"/>
              <a:ext cx="601" cy="528"/>
            </a:xfrm>
            <a:prstGeom prst="star5">
              <a:avLst/>
            </a:prstGeom>
            <a:solidFill>
              <a:srgbClr val="FF0000"/>
            </a:solidFill>
            <a:ln w="9525">
              <a:solidFill>
                <a:srgbClr val="000080"/>
              </a:solidFill>
              <a:miter lim="800000"/>
              <a:headEnd type="none" w="sm" len="sm"/>
              <a:tailEnd type="none" w="sm" len="sm"/>
            </a:ln>
            <a:effectLst/>
          </p:spPr>
          <p:txBody>
            <a:bodyPr wrap="none" anchor="ctr"/>
            <a:lstStyle/>
            <a:p>
              <a:endParaRPr lang="en-US" sz="2400" b="1" i="1">
                <a:cs typeface="ＭＳ Ｐゴシック" pitchFamily="34" charset="-128"/>
              </a:endParaRPr>
            </a:p>
          </p:txBody>
        </p:sp>
        <p:sp>
          <p:nvSpPr>
            <p:cNvPr id="137229" name="Text Box 13"/>
            <p:cNvSpPr txBox="1">
              <a:spLocks noChangeArrowheads="1"/>
            </p:cNvSpPr>
            <p:nvPr/>
          </p:nvSpPr>
          <p:spPr bwMode="auto">
            <a:xfrm>
              <a:off x="2851" y="1058"/>
              <a:ext cx="653" cy="317"/>
            </a:xfrm>
            <a:prstGeom prst="rect">
              <a:avLst/>
            </a:prstGeom>
            <a:noFill/>
            <a:ln w="12700">
              <a:noFill/>
              <a:miter lim="800000"/>
              <a:headEnd type="none" w="sm" len="sm"/>
              <a:tailEnd type="none" w="sm" len="sm"/>
            </a:ln>
            <a:effectLst/>
          </p:spPr>
          <p:txBody>
            <a:bodyPr>
              <a:spAutoFit/>
            </a:bodyPr>
            <a:lstStyle/>
            <a:p>
              <a:r>
                <a:rPr lang="en-US" sz="1800" b="1" i="1" dirty="0">
                  <a:solidFill>
                    <a:srgbClr val="1C0E81"/>
                  </a:solidFill>
                  <a:effectLst>
                    <a:outerShdw blurRad="38100" dist="38100" dir="2700000" algn="tl">
                      <a:srgbClr val="FFFFFF"/>
                    </a:outerShdw>
                  </a:effectLst>
                  <a:latin typeface="" charset="0"/>
                  <a:cs typeface="ＭＳ Ｐゴシック" pitchFamily="34" charset="-128"/>
                </a:rPr>
                <a:t>STAR</a:t>
              </a:r>
            </a:p>
          </p:txBody>
        </p:sp>
      </p:grpSp>
      <p:grpSp>
        <p:nvGrpSpPr>
          <p:cNvPr id="4" name="Group 23"/>
          <p:cNvGrpSpPr>
            <a:grpSpLocks/>
          </p:cNvGrpSpPr>
          <p:nvPr/>
        </p:nvGrpSpPr>
        <p:grpSpPr bwMode="auto">
          <a:xfrm>
            <a:off x="533400" y="3124200"/>
            <a:ext cx="2667000" cy="1600200"/>
            <a:chOff x="3648" y="1824"/>
            <a:chExt cx="1680" cy="1008"/>
          </a:xfrm>
        </p:grpSpPr>
        <p:sp>
          <p:nvSpPr>
            <p:cNvPr id="137240" name="Rectangle 24"/>
            <p:cNvSpPr>
              <a:spLocks noChangeAspect="1" noChangeArrowheads="1"/>
            </p:cNvSpPr>
            <p:nvPr/>
          </p:nvSpPr>
          <p:spPr bwMode="auto">
            <a:xfrm>
              <a:off x="3648" y="1824"/>
              <a:ext cx="1680" cy="1008"/>
            </a:xfrm>
            <a:prstGeom prst="rect">
              <a:avLst/>
            </a:prstGeom>
            <a:solidFill>
              <a:srgbClr val="FFFF99"/>
            </a:solidFill>
            <a:ln w="9525">
              <a:noFill/>
              <a:miter lim="800000"/>
              <a:headEnd/>
              <a:tailEnd/>
            </a:ln>
            <a:effectLst/>
          </p:spPr>
          <p:txBody>
            <a:bodyPr wrap="none" anchor="ctr"/>
            <a:lstStyle/>
            <a:p>
              <a:endParaRPr lang="en-US"/>
            </a:p>
          </p:txBody>
        </p:sp>
        <p:graphicFrame>
          <p:nvGraphicFramePr>
            <p:cNvPr id="137241" name="Object 25"/>
            <p:cNvGraphicFramePr>
              <a:graphicFrameLocks noChangeAspect="1"/>
            </p:cNvGraphicFramePr>
            <p:nvPr/>
          </p:nvGraphicFramePr>
          <p:xfrm>
            <a:off x="3792" y="2208"/>
            <a:ext cx="1296" cy="267"/>
          </p:xfrm>
          <a:graphic>
            <a:graphicData uri="http://schemas.openxmlformats.org/presentationml/2006/ole">
              <mc:AlternateContent xmlns:mc="http://schemas.openxmlformats.org/markup-compatibility/2006">
                <mc:Choice xmlns:v="urn:schemas-microsoft-com:vml" Requires="v">
                  <p:oleObj spid="_x0000_s2021059" name="Equation" r:id="rId5" imgW="1371600" imgH="279360" progId="">
                    <p:embed/>
                  </p:oleObj>
                </mc:Choice>
                <mc:Fallback>
                  <p:oleObj name="Equation" r:id="rId5" imgW="1371600" imgH="2793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2" y="2208"/>
                          <a:ext cx="1296" cy="2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7242" name="Object 26"/>
            <p:cNvGraphicFramePr>
              <a:graphicFrameLocks noChangeAspect="1"/>
            </p:cNvGraphicFramePr>
            <p:nvPr/>
          </p:nvGraphicFramePr>
          <p:xfrm>
            <a:off x="3792" y="2496"/>
            <a:ext cx="1296" cy="244"/>
          </p:xfrm>
          <a:graphic>
            <a:graphicData uri="http://schemas.openxmlformats.org/presentationml/2006/ole">
              <mc:AlternateContent xmlns:mc="http://schemas.openxmlformats.org/markup-compatibility/2006">
                <mc:Choice xmlns:v="urn:schemas-microsoft-com:vml" Requires="v">
                  <p:oleObj spid="_x0000_s2021060" name="Equation" r:id="rId7" imgW="1384300" imgH="254000" progId="">
                    <p:embed/>
                  </p:oleObj>
                </mc:Choice>
                <mc:Fallback>
                  <p:oleObj name="Equation" r:id="rId7" imgW="1384300" imgH="2540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92" y="2496"/>
                          <a:ext cx="1296" cy="2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7243" name="Object 27"/>
            <p:cNvGraphicFramePr>
              <a:graphicFrameLocks noChangeAspect="1"/>
            </p:cNvGraphicFramePr>
            <p:nvPr/>
          </p:nvGraphicFramePr>
          <p:xfrm>
            <a:off x="4032" y="1920"/>
            <a:ext cx="842" cy="211"/>
          </p:xfrm>
          <a:graphic>
            <a:graphicData uri="http://schemas.openxmlformats.org/presentationml/2006/ole">
              <mc:AlternateContent xmlns:mc="http://schemas.openxmlformats.org/markup-compatibility/2006">
                <mc:Choice xmlns:v="urn:schemas-microsoft-com:vml" Requires="v">
                  <p:oleObj spid="_x0000_s2021061" name="Equation" r:id="rId9" imgW="914400" imgH="228600" progId="">
                    <p:embed/>
                  </p:oleObj>
                </mc:Choice>
                <mc:Fallback>
                  <p:oleObj name="Equation" r:id="rId9" imgW="914400" imgH="22860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2" y="1920"/>
                          <a:ext cx="842" cy="2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23" name="Object 22"/>
          <p:cNvGraphicFramePr>
            <a:graphicFrameLocks noChangeAspect="1"/>
          </p:cNvGraphicFramePr>
          <p:nvPr/>
        </p:nvGraphicFramePr>
        <p:xfrm>
          <a:off x="182479" y="1676400"/>
          <a:ext cx="3551321" cy="838200"/>
        </p:xfrm>
        <a:graphic>
          <a:graphicData uri="http://schemas.openxmlformats.org/presentationml/2006/ole">
            <mc:AlternateContent xmlns:mc="http://schemas.openxmlformats.org/markup-compatibility/2006">
              <mc:Choice xmlns:v="urn:schemas-microsoft-com:vml" Requires="v">
                <p:oleObj spid="_x0000_s2021062" name="Equation" r:id="rId11" imgW="2044440" imgH="482400" progId="Equation.3">
                  <p:embed/>
                </p:oleObj>
              </mc:Choice>
              <mc:Fallback>
                <p:oleObj name="Equation" r:id="rId11" imgW="2044440" imgH="4824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2479" y="1676400"/>
                        <a:ext cx="3551321" cy="838200"/>
                      </a:xfrm>
                      <a:prstGeom prst="rect">
                        <a:avLst/>
                      </a:prstGeom>
                      <a:solidFill>
                        <a:schemeClr val="bg1"/>
                      </a:solidFill>
                    </p:spPr>
                  </p:pic>
                </p:oleObj>
              </mc:Fallback>
            </mc:AlternateContent>
          </a:graphicData>
        </a:graphic>
      </p:graphicFrame>
      <p:sp>
        <p:nvSpPr>
          <p:cNvPr id="24" name="TextBox 23"/>
          <p:cNvSpPr txBox="1"/>
          <p:nvPr/>
        </p:nvSpPr>
        <p:spPr>
          <a:xfrm>
            <a:off x="21694" y="2590800"/>
            <a:ext cx="3712106" cy="461665"/>
          </a:xfrm>
          <a:prstGeom prst="rect">
            <a:avLst/>
          </a:prstGeom>
          <a:noFill/>
        </p:spPr>
        <p:txBody>
          <a:bodyPr wrap="none" rtlCol="0">
            <a:spAutoFit/>
          </a:bodyPr>
          <a:lstStyle/>
          <a:p>
            <a:r>
              <a:rPr lang="en-US" dirty="0" smtClean="0"/>
              <a:t>Larger than the neutral </a:t>
            </a:r>
            <a:r>
              <a:rPr lang="en-US" dirty="0" err="1" smtClean="0"/>
              <a:t>pion</a:t>
            </a:r>
            <a:r>
              <a:rPr lang="en-US" dirty="0" smtClean="0"/>
              <a:t>!</a:t>
            </a:r>
            <a:endParaRPr lang="en-US" dirty="0"/>
          </a:p>
        </p:txBody>
      </p:sp>
      <p:graphicFrame>
        <p:nvGraphicFramePr>
          <p:cNvPr id="1894410" name="Object 10"/>
          <p:cNvGraphicFramePr>
            <a:graphicFrameLocks noChangeAspect="1"/>
          </p:cNvGraphicFramePr>
          <p:nvPr/>
        </p:nvGraphicFramePr>
        <p:xfrm>
          <a:off x="1014413" y="4941888"/>
          <a:ext cx="1935162" cy="1506537"/>
        </p:xfrm>
        <a:graphic>
          <a:graphicData uri="http://schemas.openxmlformats.org/presentationml/2006/ole">
            <mc:AlternateContent xmlns:mc="http://schemas.openxmlformats.org/markup-compatibility/2006">
              <mc:Choice xmlns:v="urn:schemas-microsoft-com:vml" Requires="v">
                <p:oleObj spid="_x0000_s2021063" name="Equation" r:id="rId13" imgW="1143000" imgH="888840" progId="Equation.3">
                  <p:embed/>
                </p:oleObj>
              </mc:Choice>
              <mc:Fallback>
                <p:oleObj name="Equation" r:id="rId13" imgW="1143000" imgH="8888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14413" y="4941888"/>
                        <a:ext cx="1935162" cy="1506537"/>
                      </a:xfrm>
                      <a:prstGeom prst="rect">
                        <a:avLst/>
                      </a:prstGeom>
                      <a:solidFill>
                        <a:schemeClr val="bg1"/>
                      </a:solidFill>
                      <a:ln w="25400">
                        <a:solidFill>
                          <a:srgbClr val="0000FF"/>
                        </a:solidFill>
                        <a:miter lim="800000"/>
                        <a:headEnd/>
                        <a:tailEnd/>
                      </a:ln>
                    </p:spPr>
                  </p:pic>
                </p:oleObj>
              </mc:Fallback>
            </mc:AlternateContent>
          </a:graphicData>
        </a:graphic>
      </p:graphicFrame>
      <p:sp>
        <p:nvSpPr>
          <p:cNvPr id="26" name="Text Box 34"/>
          <p:cNvSpPr txBox="1">
            <a:spLocks noChangeArrowheads="1"/>
          </p:cNvSpPr>
          <p:nvPr/>
        </p:nvSpPr>
        <p:spPr bwMode="auto">
          <a:xfrm>
            <a:off x="701675" y="2057400"/>
            <a:ext cx="7756525" cy="1384995"/>
          </a:xfrm>
          <a:prstGeom prst="rect">
            <a:avLst/>
          </a:prstGeom>
          <a:solidFill>
            <a:srgbClr val="00FFFF"/>
          </a:solidFill>
          <a:ln w="9525">
            <a:solidFill>
              <a:schemeClr val="tx1"/>
            </a:solidFill>
            <a:miter lim="800000"/>
            <a:headEnd/>
            <a:tailEnd/>
          </a:ln>
          <a:effectLst/>
        </p:spPr>
        <p:txBody>
          <a:bodyPr wrap="square">
            <a:spAutoFit/>
          </a:bodyPr>
          <a:lstStyle/>
          <a:p>
            <a:r>
              <a:rPr lang="en-US" sz="2800" dirty="0" smtClean="0">
                <a:solidFill>
                  <a:schemeClr val="tx1"/>
                </a:solidFill>
              </a:rPr>
              <a:t>Further evidence against a valence quark effect!</a:t>
            </a:r>
          </a:p>
          <a:p>
            <a:r>
              <a:rPr lang="en-US" sz="2800" dirty="0" smtClean="0">
                <a:solidFill>
                  <a:schemeClr val="tx1"/>
                </a:solidFill>
              </a:rPr>
              <a:t>Lots of territory still to explore to understand spin-momentum correlations in QCD!</a:t>
            </a:r>
            <a:endParaRPr lang="en-US" sz="2800" dirty="0">
              <a:solidFill>
                <a:schemeClr val="tx1"/>
              </a:solidFill>
            </a:endParaRPr>
          </a:p>
        </p:txBody>
      </p:sp>
      <p:sp>
        <p:nvSpPr>
          <p:cNvPr id="21" name="Slide Number Placeholder 20"/>
          <p:cNvSpPr>
            <a:spLocks noGrp="1"/>
          </p:cNvSpPr>
          <p:nvPr>
            <p:ph type="sldNum" sz="quarter" idx="12"/>
          </p:nvPr>
        </p:nvSpPr>
        <p:spPr/>
        <p:txBody>
          <a:bodyPr/>
          <a:lstStyle/>
          <a:p>
            <a:fld id="{CC80A51C-0834-4D37-9F6C-E61A03BDE5A5}" type="slidenum">
              <a:rPr lang="en-US" smtClean="0"/>
              <a:pPr/>
              <a:t>68</a:t>
            </a:fld>
            <a:endParaRPr lang="en-US"/>
          </a:p>
        </p:txBody>
      </p:sp>
      <p:sp>
        <p:nvSpPr>
          <p:cNvPr id="22" name="Footer Placeholder 21"/>
          <p:cNvSpPr>
            <a:spLocks noGrp="1"/>
          </p:cNvSpPr>
          <p:nvPr>
            <p:ph type="ftr" sz="quarter" idx="11"/>
          </p:nvPr>
        </p:nvSpPr>
        <p:spPr/>
        <p:txBody>
          <a:bodyPr/>
          <a:lstStyle/>
          <a:p>
            <a:r>
              <a:rPr lang="en-US" smtClean="0"/>
              <a:t>C. Aidala, Penn State, January 21, 2015</a:t>
            </a:r>
            <a:endParaRPr lang="en-US"/>
          </a:p>
        </p:txBody>
      </p:sp>
      <p:sp>
        <p:nvSpPr>
          <p:cNvPr id="5" name="TextBox 4"/>
          <p:cNvSpPr txBox="1"/>
          <p:nvPr/>
        </p:nvSpPr>
        <p:spPr>
          <a:xfrm>
            <a:off x="5089933" y="5939135"/>
            <a:ext cx="3063467" cy="461665"/>
          </a:xfrm>
          <a:prstGeom prst="rect">
            <a:avLst/>
          </a:prstGeom>
          <a:noFill/>
        </p:spPr>
        <p:txBody>
          <a:bodyPr wrap="none" rtlCol="0">
            <a:spAutoFit/>
          </a:bodyPr>
          <a:lstStyle/>
          <a:p>
            <a:r>
              <a:rPr lang="en-US" dirty="0" smtClean="0"/>
              <a:t>PRD 86:051101 (2012)</a:t>
            </a:r>
            <a:endParaRPr lang="en-US" dirty="0"/>
          </a:p>
        </p:txBody>
      </p:sp>
    </p:spTree>
    <p:extLst>
      <p:ext uri="{BB962C8B-B14F-4D97-AF65-F5344CB8AC3E}">
        <p14:creationId xmlns:p14="http://schemas.microsoft.com/office/powerpoint/2010/main" val="3466062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eta A</a:t>
            </a:r>
            <a:r>
              <a:rPr lang="en-US" baseline="-25000" dirty="0" smtClean="0"/>
              <a:t>N</a:t>
            </a:r>
            <a:r>
              <a:rPr lang="en-US" dirty="0" smtClean="0"/>
              <a:t> from PHENIX</a:t>
            </a:r>
            <a:endParaRPr lang="en-US" dirty="0"/>
          </a:p>
        </p:txBody>
      </p:sp>
      <p:sp>
        <p:nvSpPr>
          <p:cNvPr id="5" name="Footer Placeholder 4"/>
          <p:cNvSpPr>
            <a:spLocks noGrp="1"/>
          </p:cNvSpPr>
          <p:nvPr>
            <p:ph type="ftr" sz="quarter" idx="11"/>
          </p:nvPr>
        </p:nvSpPr>
        <p:spPr/>
        <p:txBody>
          <a:bodyPr/>
          <a:lstStyle/>
          <a:p>
            <a:r>
              <a:rPr lang="en-US" smtClean="0"/>
              <a:t>C. Aidala, HiX Workshop, November 19, 2014</a:t>
            </a:r>
            <a:endParaRPr lang="en-US"/>
          </a:p>
        </p:txBody>
      </p:sp>
      <p:sp>
        <p:nvSpPr>
          <p:cNvPr id="6" name="Slide Number Placeholder 5"/>
          <p:cNvSpPr>
            <a:spLocks noGrp="1"/>
          </p:cNvSpPr>
          <p:nvPr>
            <p:ph type="sldNum" sz="quarter" idx="12"/>
          </p:nvPr>
        </p:nvSpPr>
        <p:spPr/>
        <p:txBody>
          <a:bodyPr/>
          <a:lstStyle/>
          <a:p>
            <a:fld id="{A2F42501-B949-4497-900A-85D7539E1911}" type="slidenum">
              <a:rPr lang="en-US" smtClean="0"/>
              <a:pPr/>
              <a:t>69</a:t>
            </a:fld>
            <a:endParaRPr lang="en-US"/>
          </a:p>
        </p:txBody>
      </p:sp>
      <p:sp>
        <p:nvSpPr>
          <p:cNvPr id="9" name="TextBox 8"/>
          <p:cNvSpPr txBox="1"/>
          <p:nvPr/>
        </p:nvSpPr>
        <p:spPr>
          <a:xfrm>
            <a:off x="438334" y="914400"/>
            <a:ext cx="3066866" cy="461665"/>
          </a:xfrm>
          <a:prstGeom prst="rect">
            <a:avLst/>
          </a:prstGeom>
          <a:noFill/>
        </p:spPr>
        <p:txBody>
          <a:bodyPr wrap="none" rtlCol="0">
            <a:spAutoFit/>
          </a:bodyPr>
          <a:lstStyle/>
          <a:p>
            <a:r>
              <a:rPr lang="en-US" dirty="0" smtClean="0"/>
              <a:t>PRD90, 072008 (2014)</a:t>
            </a:r>
            <a:endParaRPr lang="en-US" dirty="0"/>
          </a:p>
        </p:txBody>
      </p:sp>
      <p:pic>
        <p:nvPicPr>
          <p:cNvPr id="20521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840" y="1423690"/>
            <a:ext cx="8604360" cy="277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554448" y="4191000"/>
            <a:ext cx="7598952" cy="3046988"/>
          </a:xfrm>
          <a:prstGeom prst="rect">
            <a:avLst/>
          </a:prstGeom>
        </p:spPr>
        <p:txBody>
          <a:bodyPr wrap="square">
            <a:spAutoFit/>
          </a:bodyPr>
          <a:lstStyle/>
          <a:p>
            <a:pPr marL="342900" indent="-342900" algn="l">
              <a:buFont typeface="Arial" panose="020B0604020202020204" pitchFamily="34" charset="0"/>
              <a:buChar char="•"/>
            </a:pPr>
            <a:r>
              <a:rPr lang="en-US" dirty="0" smtClean="0"/>
              <a:t>Large </a:t>
            </a:r>
            <a:r>
              <a:rPr lang="en-US" dirty="0" smtClean="0">
                <a:latin typeface="Symbol" panose="05050102010706020507" pitchFamily="18" charset="2"/>
              </a:rPr>
              <a:t>h</a:t>
            </a:r>
            <a:r>
              <a:rPr lang="en-US" dirty="0" smtClean="0"/>
              <a:t> A</a:t>
            </a:r>
            <a:r>
              <a:rPr lang="en-US" baseline="-25000" dirty="0" smtClean="0"/>
              <a:t>N</a:t>
            </a:r>
            <a:r>
              <a:rPr lang="en-US" dirty="0" smtClean="0"/>
              <a:t> observed by STAR and PHENIX (and E704), similar in magnitude to </a:t>
            </a:r>
            <a:r>
              <a:rPr lang="en-US" dirty="0" smtClean="0">
                <a:latin typeface="Symbol" panose="05050102010706020507" pitchFamily="18" charset="2"/>
              </a:rPr>
              <a:t>p</a:t>
            </a:r>
            <a:r>
              <a:rPr lang="en-US" baseline="30000" dirty="0" smtClean="0"/>
              <a:t>0</a:t>
            </a:r>
          </a:p>
          <a:p>
            <a:pPr marL="342900" indent="-342900" algn="l">
              <a:buFont typeface="Arial" panose="020B0604020202020204" pitchFamily="34" charset="0"/>
              <a:buChar char="•"/>
            </a:pPr>
            <a:r>
              <a:rPr lang="en-US" dirty="0" smtClean="0"/>
              <a:t>Expect to measure forward </a:t>
            </a:r>
            <a:r>
              <a:rPr lang="en-US" i="1" dirty="0" smtClean="0"/>
              <a:t>direct photons </a:t>
            </a:r>
            <a:r>
              <a:rPr lang="en-US" dirty="0" smtClean="0"/>
              <a:t>from </a:t>
            </a:r>
            <a:r>
              <a:rPr lang="en-US" dirty="0"/>
              <a:t>2015 data for </a:t>
            </a:r>
            <a:r>
              <a:rPr lang="en-US" dirty="0" err="1"/>
              <a:t>p+p</a:t>
            </a:r>
            <a:r>
              <a:rPr lang="en-US" dirty="0"/>
              <a:t>, </a:t>
            </a:r>
            <a:r>
              <a:rPr lang="en-US" dirty="0" err="1"/>
              <a:t>p+A</a:t>
            </a:r>
            <a:r>
              <a:rPr lang="en-US" dirty="0"/>
              <a:t> with transverse proton </a:t>
            </a:r>
            <a:r>
              <a:rPr lang="en-US" dirty="0" smtClean="0"/>
              <a:t>polarization—minimal sensitivity to final-state effects</a:t>
            </a:r>
          </a:p>
          <a:p>
            <a:pPr marL="800100" lvl="1" indent="-342900" algn="l">
              <a:buFont typeface="Arial" panose="020B0604020202020204" pitchFamily="34" charset="0"/>
              <a:buChar char="•"/>
            </a:pPr>
            <a:r>
              <a:rPr lang="en-US" dirty="0" smtClean="0"/>
              <a:t>PHENIX MPC-EX forward </a:t>
            </a:r>
            <a:r>
              <a:rPr lang="en-US" dirty="0" err="1" smtClean="0"/>
              <a:t>preshower</a:t>
            </a:r>
            <a:r>
              <a:rPr lang="en-US" dirty="0" smtClean="0"/>
              <a:t> upgrade</a:t>
            </a:r>
          </a:p>
          <a:p>
            <a:pPr algn="l"/>
            <a:endParaRPr lang="en-US" dirty="0" smtClean="0"/>
          </a:p>
          <a:p>
            <a:pPr algn="l"/>
            <a:endParaRPr lang="en-US" dirty="0"/>
          </a:p>
        </p:txBody>
      </p:sp>
    </p:spTree>
    <p:extLst>
      <p:ext uri="{BB962C8B-B14F-4D97-AF65-F5344CB8AC3E}">
        <p14:creationId xmlns:p14="http://schemas.microsoft.com/office/powerpoint/2010/main" val="360925558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Relativistic Heavy Ion Collider</a:t>
            </a:r>
            <a:br>
              <a:rPr lang="en-US" dirty="0" smtClean="0"/>
            </a:br>
            <a:r>
              <a:rPr lang="en-US" dirty="0" smtClean="0"/>
              <a:t>at Brookhaven National Laboratory</a:t>
            </a:r>
            <a:endParaRPr lang="en-US" dirty="0"/>
          </a:p>
        </p:txBody>
      </p:sp>
      <p:sp>
        <p:nvSpPr>
          <p:cNvPr id="3" name="Content Placeholder 2"/>
          <p:cNvSpPr>
            <a:spLocks noGrp="1"/>
          </p:cNvSpPr>
          <p:nvPr>
            <p:ph idx="1"/>
          </p:nvPr>
        </p:nvSpPr>
        <p:spPr>
          <a:xfrm>
            <a:off x="228600" y="1600200"/>
            <a:ext cx="8610600" cy="4800600"/>
          </a:xfrm>
        </p:spPr>
        <p:txBody>
          <a:bodyPr>
            <a:normAutofit fontScale="85000" lnSpcReduction="20000"/>
          </a:bodyPr>
          <a:lstStyle/>
          <a:p>
            <a:r>
              <a:rPr lang="en-US" sz="4200" dirty="0" smtClean="0"/>
              <a:t>A great place to be to study QCD</a:t>
            </a:r>
          </a:p>
          <a:p>
            <a:r>
              <a:rPr lang="en-US" dirty="0" smtClean="0"/>
              <a:t>A collider-based program, but not designed to be at the energy (or intensity) frontier.  More closely analogous to many areas of condensed matter research—create a system and study its properties</a:t>
            </a:r>
          </a:p>
          <a:p>
            <a:r>
              <a:rPr lang="en-US" dirty="0" smtClean="0"/>
              <a:t>What systems are we studying?  </a:t>
            </a:r>
          </a:p>
          <a:p>
            <a:pPr lvl="1"/>
            <a:r>
              <a:rPr lang="en-US" dirty="0" smtClean="0"/>
              <a:t>“Simple” QCD bound states—the proton is the simplest stable bound state in QCD (and conveniently, nature has already created it for us!)</a:t>
            </a:r>
          </a:p>
          <a:p>
            <a:pPr lvl="1"/>
            <a:r>
              <a:rPr lang="en-US" dirty="0" smtClean="0"/>
              <a:t>Collections of QCD bound states (nuclei, also available out of the box!)</a:t>
            </a:r>
          </a:p>
          <a:p>
            <a:pPr lvl="1"/>
            <a:r>
              <a:rPr lang="en-US" dirty="0" smtClean="0"/>
              <a:t>QCD </a:t>
            </a:r>
            <a:r>
              <a:rPr lang="en-US" dirty="0" err="1" smtClean="0"/>
              <a:t>deconfined</a:t>
            </a:r>
            <a:r>
              <a:rPr lang="en-US" dirty="0" smtClean="0"/>
              <a:t>! (quark-gluon plasma, some assembly required!)</a:t>
            </a:r>
            <a:endParaRPr lang="en-US" dirty="0"/>
          </a:p>
        </p:txBody>
      </p:sp>
      <p:sp>
        <p:nvSpPr>
          <p:cNvPr id="4" name="Footer Placeholder 3"/>
          <p:cNvSpPr>
            <a:spLocks noGrp="1"/>
          </p:cNvSpPr>
          <p:nvPr>
            <p:ph type="ftr" sz="quarter" idx="11"/>
          </p:nvPr>
        </p:nvSpPr>
        <p:spPr/>
        <p:txBody>
          <a:bodyPr/>
          <a:lstStyle/>
          <a:p>
            <a:r>
              <a:rPr lang="en-US" smtClean="0"/>
              <a:t>C. Aidala, Penn State, January 21, 2015</a:t>
            </a:r>
            <a:endParaRPr lang="en-US"/>
          </a:p>
        </p:txBody>
      </p:sp>
      <p:pic>
        <p:nvPicPr>
          <p:cNvPr id="47105" name="Picture 1"/>
          <p:cNvPicPr>
            <a:picLocks noChangeAspect="1" noChangeArrowheads="1"/>
          </p:cNvPicPr>
          <p:nvPr/>
        </p:nvPicPr>
        <p:blipFill>
          <a:blip r:embed="rId2" cstate="print"/>
          <a:srcRect/>
          <a:stretch>
            <a:fillRect/>
          </a:stretch>
        </p:blipFill>
        <p:spPr bwMode="auto">
          <a:xfrm>
            <a:off x="6287022" y="3133678"/>
            <a:ext cx="1049829" cy="822960"/>
          </a:xfrm>
          <a:prstGeom prst="rect">
            <a:avLst/>
          </a:prstGeom>
          <a:noFill/>
          <a:ln w="9525">
            <a:noFill/>
            <a:miter lim="800000"/>
            <a:headEnd/>
            <a:tailEnd/>
          </a:ln>
        </p:spPr>
      </p:pic>
      <p:pic>
        <p:nvPicPr>
          <p:cNvPr id="47106" name="Picture 2"/>
          <p:cNvPicPr>
            <a:picLocks noChangeAspect="1" noChangeArrowheads="1"/>
          </p:cNvPicPr>
          <p:nvPr/>
        </p:nvPicPr>
        <p:blipFill>
          <a:blip r:embed="rId3" cstate="print"/>
          <a:srcRect/>
          <a:stretch>
            <a:fillRect/>
          </a:stretch>
        </p:blipFill>
        <p:spPr bwMode="auto">
          <a:xfrm>
            <a:off x="5322043" y="3138062"/>
            <a:ext cx="855022" cy="822960"/>
          </a:xfrm>
          <a:prstGeom prst="rect">
            <a:avLst/>
          </a:prstGeom>
          <a:noFill/>
          <a:ln w="9525">
            <a:noFill/>
            <a:miter lim="800000"/>
            <a:headEnd/>
            <a:tailEnd/>
          </a:ln>
        </p:spPr>
      </p:pic>
      <p:pic>
        <p:nvPicPr>
          <p:cNvPr id="47107" name="Picture 3"/>
          <p:cNvPicPr>
            <a:picLocks noChangeAspect="1" noChangeArrowheads="1"/>
          </p:cNvPicPr>
          <p:nvPr/>
        </p:nvPicPr>
        <p:blipFill>
          <a:blip r:embed="rId4" cstate="print"/>
          <a:srcRect/>
          <a:stretch>
            <a:fillRect/>
          </a:stretch>
        </p:blipFill>
        <p:spPr bwMode="auto">
          <a:xfrm>
            <a:off x="7443117" y="3139440"/>
            <a:ext cx="1319883" cy="82296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B6F15528-21DE-4FAA-801E-634DDDAF4B2B}" type="slidenum">
              <a:rPr lang="en-US" smtClean="0"/>
              <a:pPr/>
              <a:t>7</a:t>
            </a:fld>
            <a:endParaRPr lang="en-US"/>
          </a:p>
        </p:txBody>
      </p:sp>
      <p:sp>
        <p:nvSpPr>
          <p:cNvPr id="10" name="Text Box 4"/>
          <p:cNvSpPr txBox="1">
            <a:spLocks noChangeArrowheads="1"/>
          </p:cNvSpPr>
          <p:nvPr/>
        </p:nvSpPr>
        <p:spPr bwMode="auto">
          <a:xfrm>
            <a:off x="838200" y="3962400"/>
            <a:ext cx="7315200" cy="1661993"/>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3400" b="1" i="1" dirty="0" smtClean="0">
                <a:solidFill>
                  <a:schemeClr val="tx1"/>
                </a:solidFill>
                <a:cs typeface="Times New Roman" pitchFamily="18" charset="0"/>
                <a:sym typeface="Wingdings" pitchFamily="2" charset="2"/>
              </a:rPr>
              <a:t>Polarized</a:t>
            </a:r>
            <a:r>
              <a:rPr lang="en-US" sz="3400" i="1" dirty="0" smtClean="0">
                <a:solidFill>
                  <a:schemeClr val="tx1"/>
                </a:solidFill>
                <a:cs typeface="Times New Roman" pitchFamily="18" charset="0"/>
                <a:sym typeface="Wingdings" pitchFamily="2" charset="2"/>
              </a:rPr>
              <a:t> proton beams colliding at center-of-mass energies 62-510 GeV.</a:t>
            </a:r>
          </a:p>
          <a:p>
            <a:pPr algn="ctr"/>
            <a:r>
              <a:rPr lang="en-US" sz="3400" i="1" dirty="0" smtClean="0">
                <a:solidFill>
                  <a:schemeClr val="tx1"/>
                </a:solidFill>
                <a:cs typeface="Times New Roman" pitchFamily="18" charset="0"/>
                <a:sym typeface="Wingdings" pitchFamily="2" charset="2"/>
              </a:rPr>
              <a:t>Running 2001-present</a:t>
            </a:r>
          </a:p>
        </p:txBody>
      </p:sp>
    </p:spTree>
    <p:extLst>
      <p:ext uri="{BB962C8B-B14F-4D97-AF65-F5344CB8AC3E}">
        <p14:creationId xmlns:p14="http://schemas.microsoft.com/office/powerpoint/2010/main" val="1754474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linds(horizontal)">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47106"/>
                                        </p:tgtEl>
                                        <p:attrNameLst>
                                          <p:attrName>style.visibility</p:attrName>
                                        </p:attrNameLst>
                                      </p:cBhvr>
                                      <p:to>
                                        <p:strVal val="visible"/>
                                      </p:to>
                                    </p:set>
                                    <p:animEffect transition="in" filter="blinds(horizontal)">
                                      <p:cBhvr>
                                        <p:cTn id="19" dur="500"/>
                                        <p:tgtEl>
                                          <p:spTgt spid="47106"/>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linds(horizontal)">
                                      <p:cBhvr>
                                        <p:cTn id="24" dur="500"/>
                                        <p:tgtEl>
                                          <p:spTgt spid="3">
                                            <p:txEl>
                                              <p:pRg st="4" end="4"/>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47105"/>
                                        </p:tgtEl>
                                        <p:attrNameLst>
                                          <p:attrName>style.visibility</p:attrName>
                                        </p:attrNameLst>
                                      </p:cBhvr>
                                      <p:to>
                                        <p:strVal val="visible"/>
                                      </p:to>
                                    </p:set>
                                    <p:animEffect transition="in" filter="blinds(horizontal)">
                                      <p:cBhvr>
                                        <p:cTn id="27" dur="500"/>
                                        <p:tgtEl>
                                          <p:spTgt spid="4710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47107"/>
                                        </p:tgtEl>
                                        <p:attrNameLst>
                                          <p:attrName>style.visibility</p:attrName>
                                        </p:attrNameLst>
                                      </p:cBhvr>
                                      <p:to>
                                        <p:strVal val="visible"/>
                                      </p:to>
                                    </p:set>
                                    <p:animEffect transition="in" filter="blinds(horizontal)">
                                      <p:cBhvr>
                                        <p:cTn id="35" dur="500"/>
                                        <p:tgtEl>
                                          <p:spTgt spid="47107"/>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0">
                                            <p:bg/>
                                          </p:spTgt>
                                        </p:tgtEl>
                                        <p:attrNameLst>
                                          <p:attrName>style.visibility</p:attrName>
                                        </p:attrNameLst>
                                      </p:cBhvr>
                                      <p:to>
                                        <p:strVal val="visible"/>
                                      </p:to>
                                    </p:set>
                                    <p:anim calcmode="lin" valueType="num">
                                      <p:cBhvr additive="base">
                                        <p:cTn id="40"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bg/>
                                          </p:spTgt>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0">
                                            <p:txEl>
                                              <p:pRg st="0" end="0"/>
                                            </p:txEl>
                                          </p:spTgt>
                                        </p:tgtEl>
                                        <p:attrNameLst>
                                          <p:attrName>style.visibility</p:attrName>
                                        </p:attrNameLst>
                                      </p:cBhvr>
                                      <p:to>
                                        <p:strVal val="visible"/>
                                      </p:to>
                                    </p:set>
                                    <p:anim calcmode="lin" valueType="num">
                                      <p:cBhvr additive="base">
                                        <p:cTn id="44"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0">
                                            <p:txEl>
                                              <p:pRg st="1" end="1"/>
                                            </p:txEl>
                                          </p:spTgt>
                                        </p:tgtEl>
                                        <p:attrNameLst>
                                          <p:attrName>style.visibility</p:attrName>
                                        </p:attrNameLst>
                                      </p:cBhvr>
                                      <p:to>
                                        <p:strVal val="visible"/>
                                      </p:to>
                                    </p:set>
                                    <p:anim calcmode="lin" valueType="num">
                                      <p:cBhvr additive="base">
                                        <p:cTn id="48"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Transverse single-spin asymmetry in </a:t>
            </a:r>
            <a:r>
              <a:rPr lang="en-US" dirty="0" err="1" smtClean="0"/>
              <a:t>dihadron</a:t>
            </a:r>
            <a:r>
              <a:rPr lang="en-US" dirty="0" smtClean="0"/>
              <a:t> production from STAR</a:t>
            </a:r>
            <a:endParaRPr lang="en-US" dirty="0"/>
          </a:p>
        </p:txBody>
      </p:sp>
      <p:sp>
        <p:nvSpPr>
          <p:cNvPr id="10" name="Content Placeholder 9"/>
          <p:cNvSpPr>
            <a:spLocks noGrp="1"/>
          </p:cNvSpPr>
          <p:nvPr>
            <p:ph idx="1"/>
          </p:nvPr>
        </p:nvSpPr>
        <p:spPr>
          <a:xfrm>
            <a:off x="5715000" y="1600200"/>
            <a:ext cx="3200400" cy="4495800"/>
          </a:xfrm>
        </p:spPr>
        <p:txBody>
          <a:bodyPr/>
          <a:lstStyle/>
          <a:p>
            <a:r>
              <a:rPr lang="en-US" sz="2200" dirty="0" smtClean="0"/>
              <a:t>Nonzero result observed in 200 GeV</a:t>
            </a:r>
          </a:p>
          <a:p>
            <a:r>
              <a:rPr lang="en-US" sz="2200" dirty="0" smtClean="0"/>
              <a:t>Collinear process—should be cleanly sensitive to transversity times </a:t>
            </a:r>
            <a:r>
              <a:rPr lang="en-US" sz="2200" dirty="0" err="1" smtClean="0"/>
              <a:t>dihadron</a:t>
            </a:r>
            <a:r>
              <a:rPr lang="en-US" sz="2200" dirty="0" smtClean="0"/>
              <a:t> interference FF</a:t>
            </a:r>
          </a:p>
          <a:p>
            <a:r>
              <a:rPr lang="en-US" sz="2200" dirty="0" smtClean="0"/>
              <a:t>Recent results from 500 GeV—also nonzero, and larger for larger pair </a:t>
            </a:r>
            <a:r>
              <a:rPr lang="en-US" sz="2200" dirty="0" err="1" smtClean="0"/>
              <a:t>p</a:t>
            </a:r>
            <a:r>
              <a:rPr lang="en-US" sz="2200" baseline="-25000" dirty="0" err="1" smtClean="0"/>
              <a:t>T</a:t>
            </a:r>
            <a:r>
              <a:rPr lang="en-US" sz="2200" dirty="0" smtClean="0"/>
              <a:t> and larger pseudorapidity</a:t>
            </a:r>
            <a:endParaRPr lang="en-US" sz="2200" dirty="0"/>
          </a:p>
        </p:txBody>
      </p:sp>
      <p:sp>
        <p:nvSpPr>
          <p:cNvPr id="5" name="Footer Placeholder 4"/>
          <p:cNvSpPr>
            <a:spLocks noGrp="1"/>
          </p:cNvSpPr>
          <p:nvPr>
            <p:ph type="ftr" sz="quarter" idx="11"/>
          </p:nvPr>
        </p:nvSpPr>
        <p:spPr/>
        <p:txBody>
          <a:bodyPr/>
          <a:lstStyle/>
          <a:p>
            <a:r>
              <a:rPr lang="en-US" smtClean="0"/>
              <a:t>C. Aidala, HiX Workshop, November 19, 2014</a:t>
            </a:r>
            <a:endParaRPr lang="en-US"/>
          </a:p>
        </p:txBody>
      </p:sp>
      <p:sp>
        <p:nvSpPr>
          <p:cNvPr id="6" name="Slide Number Placeholder 5"/>
          <p:cNvSpPr>
            <a:spLocks noGrp="1"/>
          </p:cNvSpPr>
          <p:nvPr>
            <p:ph type="sldNum" sz="quarter" idx="12"/>
          </p:nvPr>
        </p:nvSpPr>
        <p:spPr/>
        <p:txBody>
          <a:bodyPr/>
          <a:lstStyle/>
          <a:p>
            <a:fld id="{A2F42501-B949-4497-900A-85D7539E1911}" type="slidenum">
              <a:rPr lang="en-US" smtClean="0"/>
              <a:pPr/>
              <a:t>70</a:t>
            </a:fld>
            <a:endParaRPr lang="en-US"/>
          </a:p>
        </p:txBody>
      </p:sp>
      <p:sp>
        <p:nvSpPr>
          <p:cNvPr id="7" name="TextBox 6"/>
          <p:cNvSpPr txBox="1"/>
          <p:nvPr/>
        </p:nvSpPr>
        <p:spPr>
          <a:xfrm>
            <a:off x="2613079" y="3352800"/>
            <a:ext cx="3559121" cy="646331"/>
          </a:xfrm>
          <a:prstGeom prst="rect">
            <a:avLst/>
          </a:prstGeom>
          <a:noFill/>
        </p:spPr>
        <p:txBody>
          <a:bodyPr wrap="square" rtlCol="0">
            <a:spAutoFit/>
          </a:bodyPr>
          <a:lstStyle/>
          <a:p>
            <a:r>
              <a:rPr lang="en-US" sz="1800" dirty="0" err="1" smtClean="0">
                <a:solidFill>
                  <a:schemeClr val="tx1"/>
                </a:solidFill>
              </a:rPr>
              <a:t>Bacchetta</a:t>
            </a:r>
            <a:r>
              <a:rPr lang="en-US" sz="1800" dirty="0" smtClean="0">
                <a:solidFill>
                  <a:schemeClr val="tx1"/>
                </a:solidFill>
              </a:rPr>
              <a:t>, </a:t>
            </a:r>
            <a:r>
              <a:rPr lang="en-US" sz="1800" dirty="0" err="1" smtClean="0">
                <a:solidFill>
                  <a:schemeClr val="tx1"/>
                </a:solidFill>
              </a:rPr>
              <a:t>Courtoy</a:t>
            </a:r>
            <a:r>
              <a:rPr lang="en-US" sz="1800" dirty="0" smtClean="0">
                <a:solidFill>
                  <a:schemeClr val="tx1"/>
                </a:solidFill>
              </a:rPr>
              <a:t>, </a:t>
            </a:r>
            <a:r>
              <a:rPr lang="en-US" sz="1800" dirty="0" err="1" smtClean="0">
                <a:solidFill>
                  <a:schemeClr val="tx1"/>
                </a:solidFill>
              </a:rPr>
              <a:t>Radici</a:t>
            </a:r>
            <a:r>
              <a:rPr lang="en-US" sz="1800" dirty="0" smtClean="0">
                <a:solidFill>
                  <a:schemeClr val="tx1"/>
                </a:solidFill>
              </a:rPr>
              <a:t>, </a:t>
            </a:r>
          </a:p>
          <a:p>
            <a:r>
              <a:rPr lang="en-US" sz="1800" dirty="0" smtClean="0">
                <a:solidFill>
                  <a:schemeClr val="tx1"/>
                </a:solidFill>
              </a:rPr>
              <a:t>JHEP 1303, 119 (2013)</a:t>
            </a:r>
          </a:p>
        </p:txBody>
      </p:sp>
      <p:grpSp>
        <p:nvGrpSpPr>
          <p:cNvPr id="9" name="Group 8"/>
          <p:cNvGrpSpPr/>
          <p:nvPr/>
        </p:nvGrpSpPr>
        <p:grpSpPr>
          <a:xfrm>
            <a:off x="248766" y="1619363"/>
            <a:ext cx="5466234" cy="4324238"/>
            <a:chOff x="2743200" y="1619363"/>
            <a:chExt cx="5695950" cy="4552950"/>
          </a:xfrm>
        </p:grpSpPr>
        <p:pic>
          <p:nvPicPr>
            <p:cNvPr id="205312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619363"/>
              <a:ext cx="5695950" cy="455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bwMode="auto">
            <a:xfrm>
              <a:off x="4876800" y="1676400"/>
              <a:ext cx="3429000" cy="2477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99"/>
                </a:solidFill>
                <a:effectLst/>
                <a:latin typeface="Times New Roman" pitchFamily="18" charset="0"/>
              </a:endParaRPr>
            </a:p>
          </p:txBody>
        </p:sp>
      </p:grpSp>
      <p:pic>
        <p:nvPicPr>
          <p:cNvPr id="2053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973" y="1600200"/>
            <a:ext cx="5587027" cy="4343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048000"/>
            <a:ext cx="4399434" cy="318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4477656" y="3200400"/>
            <a:ext cx="1981201" cy="1628718"/>
          </a:xfrm>
          <a:prstGeom prst="rect">
            <a:avLst/>
          </a:prstGeom>
          <a:noFill/>
        </p:spPr>
        <p:txBody>
          <a:bodyPr wrap="square" rtlCol="0">
            <a:spAutoFit/>
          </a:bodyPr>
          <a:lstStyle/>
          <a:p>
            <a:r>
              <a:rPr lang="en-US" sz="2000" dirty="0" smtClean="0">
                <a:solidFill>
                  <a:schemeClr val="tx1"/>
                </a:solidFill>
                <a:latin typeface="Calibri" panose="020F0502020204030204" pitchFamily="34" charset="0"/>
              </a:rPr>
              <a:t>Kinematic coverage overlaps HERMES, COMPASS</a:t>
            </a:r>
            <a:endParaRPr lang="en-US" sz="20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26632162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3125"/>
                                        </p:tgtEl>
                                        <p:attrNameLst>
                                          <p:attrName>style.visibility</p:attrName>
                                        </p:attrNameLst>
                                      </p:cBhvr>
                                      <p:to>
                                        <p:strVal val="visible"/>
                                      </p:to>
                                    </p:set>
                                    <p:animEffect transition="in" filter="fade">
                                      <p:cBhvr>
                                        <p:cTn id="7" dur="500"/>
                                        <p:tgtEl>
                                          <p:spTgt spid="2053125"/>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2" end="2"/>
                                            </p:txEl>
                                          </p:spTgt>
                                        </p:tgtEl>
                                        <p:attrNameLst>
                                          <p:attrName>style.visibility</p:attrName>
                                        </p:attrNameLst>
                                      </p:cBhvr>
                                      <p:to>
                                        <p:strVal val="visible"/>
                                      </p:to>
                                    </p:set>
                                    <p:animEffect transition="in" filter="fade">
                                      <p:cBhvr>
                                        <p:cTn id="10" dur="500"/>
                                        <p:tgtEl>
                                          <p:spTgt spid="10">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3123"/>
                                        </p:tgtEl>
                                        <p:attrNameLst>
                                          <p:attrName>style.visibility</p:attrName>
                                        </p:attrNameLst>
                                      </p:cBhvr>
                                      <p:to>
                                        <p:strVal val="visible"/>
                                      </p:to>
                                    </p:set>
                                    <p:animEffect transition="in" filter="fade">
                                      <p:cBhvr>
                                        <p:cTn id="15" dur="500"/>
                                        <p:tgtEl>
                                          <p:spTgt spid="20531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Drell</a:t>
            </a:r>
            <a:r>
              <a:rPr lang="en-US" dirty="0" smtClean="0"/>
              <a:t>-Yan decay angular distributions</a:t>
            </a:r>
            <a:endParaRPr lang="en-US" dirty="0"/>
          </a:p>
        </p:txBody>
      </p:sp>
      <p:sp>
        <p:nvSpPr>
          <p:cNvPr id="11" name="Content Placeholder 10"/>
          <p:cNvSpPr>
            <a:spLocks noGrp="1"/>
          </p:cNvSpPr>
          <p:nvPr>
            <p:ph idx="1"/>
          </p:nvPr>
        </p:nvSpPr>
        <p:spPr>
          <a:xfrm>
            <a:off x="457200" y="4846637"/>
            <a:ext cx="8229600" cy="1706563"/>
          </a:xfrm>
        </p:spPr>
        <p:txBody>
          <a:bodyPr>
            <a:normAutofit fontScale="92500" lnSpcReduction="20000"/>
          </a:bodyPr>
          <a:lstStyle/>
          <a:p>
            <a:r>
              <a:rPr lang="en-US" dirty="0" smtClean="0"/>
              <a:t>Lam-Tung relation: 1- </a:t>
            </a:r>
            <a:r>
              <a:rPr lang="en-US" dirty="0" smtClean="0">
                <a:latin typeface="Symbol" pitchFamily="18" charset="2"/>
              </a:rPr>
              <a:t>l</a:t>
            </a:r>
            <a:r>
              <a:rPr lang="en-US" dirty="0" smtClean="0"/>
              <a:t> = 2</a:t>
            </a:r>
            <a:r>
              <a:rPr lang="en-US" dirty="0" smtClean="0">
                <a:latin typeface="Symbol" pitchFamily="18" charset="2"/>
              </a:rPr>
              <a:t>n</a:t>
            </a:r>
          </a:p>
          <a:p>
            <a:pPr lvl="1"/>
            <a:r>
              <a:rPr lang="en-US" dirty="0" smtClean="0">
                <a:latin typeface="+mn-lt"/>
              </a:rPr>
              <a:t>Reflects the spin-1/2 nature of (anti)quarks</a:t>
            </a:r>
          </a:p>
          <a:p>
            <a:pPr lvl="1"/>
            <a:r>
              <a:rPr lang="en-US" dirty="0" smtClean="0">
                <a:latin typeface="+mn-lt"/>
              </a:rPr>
              <a:t>Analog of the </a:t>
            </a:r>
            <a:r>
              <a:rPr lang="en-US" dirty="0" err="1" smtClean="0">
                <a:latin typeface="+mn-lt"/>
              </a:rPr>
              <a:t>Callan</a:t>
            </a:r>
            <a:r>
              <a:rPr lang="en-US" dirty="0" smtClean="0">
                <a:latin typeface="+mn-lt"/>
              </a:rPr>
              <a:t>-Gross relation in deep-inelastic scattering</a:t>
            </a:r>
          </a:p>
          <a:p>
            <a:endParaRPr lang="en-US" dirty="0"/>
          </a:p>
        </p:txBody>
      </p:sp>
      <p:sp>
        <p:nvSpPr>
          <p:cNvPr id="3" name="Footer Placeholder 2"/>
          <p:cNvSpPr>
            <a:spLocks noGrp="1"/>
          </p:cNvSpPr>
          <p:nvPr>
            <p:ph type="ftr" sz="quarter" idx="11"/>
          </p:nvPr>
        </p:nvSpPr>
        <p:spPr/>
        <p:txBody>
          <a:bodyPr/>
          <a:lstStyle/>
          <a:p>
            <a:r>
              <a:rPr lang="en-US" smtClean="0"/>
              <a:t>C. Aidala, Penn State, January 21, 2015</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71</a:t>
            </a:fld>
            <a:endParaRPr lang="en-US"/>
          </a:p>
        </p:txBody>
      </p:sp>
      <p:pic>
        <p:nvPicPr>
          <p:cNvPr id="5" name="Picture 3"/>
          <p:cNvPicPr>
            <a:picLocks noChangeAspect="1" noChangeArrowheads="1"/>
          </p:cNvPicPr>
          <p:nvPr/>
        </p:nvPicPr>
        <p:blipFill>
          <a:blip r:embed="rId2" cstate="print"/>
          <a:srcRect/>
          <a:stretch>
            <a:fillRect/>
          </a:stretch>
        </p:blipFill>
        <p:spPr bwMode="auto">
          <a:xfrm>
            <a:off x="838200" y="3962400"/>
            <a:ext cx="7162800" cy="800100"/>
          </a:xfrm>
          <a:prstGeom prst="rect">
            <a:avLst/>
          </a:prstGeom>
          <a:noFill/>
          <a:ln w="9525">
            <a:noFill/>
            <a:miter lim="800000"/>
            <a:headEnd/>
            <a:tailEnd/>
          </a:ln>
        </p:spPr>
      </p:pic>
      <p:pic>
        <p:nvPicPr>
          <p:cNvPr id="397314" name="Picture 2"/>
          <p:cNvPicPr>
            <a:picLocks noChangeAspect="1" noChangeArrowheads="1"/>
          </p:cNvPicPr>
          <p:nvPr/>
        </p:nvPicPr>
        <p:blipFill>
          <a:blip r:embed="rId3" cstate="print"/>
          <a:srcRect/>
          <a:stretch>
            <a:fillRect/>
          </a:stretch>
        </p:blipFill>
        <p:spPr bwMode="auto">
          <a:xfrm>
            <a:off x="533399" y="1295400"/>
            <a:ext cx="3902927" cy="2133600"/>
          </a:xfrm>
          <a:prstGeom prst="rect">
            <a:avLst/>
          </a:prstGeom>
          <a:noFill/>
          <a:ln w="9525">
            <a:noFill/>
            <a:miter lim="800000"/>
            <a:headEnd/>
            <a:tailEnd/>
          </a:ln>
        </p:spPr>
      </p:pic>
      <p:sp>
        <p:nvSpPr>
          <p:cNvPr id="7" name="TextBox 6"/>
          <p:cNvSpPr txBox="1"/>
          <p:nvPr/>
        </p:nvSpPr>
        <p:spPr>
          <a:xfrm>
            <a:off x="4648200" y="1371600"/>
            <a:ext cx="4038600" cy="1569660"/>
          </a:xfrm>
          <a:prstGeom prst="rect">
            <a:avLst/>
          </a:prstGeom>
          <a:noFill/>
        </p:spPr>
        <p:txBody>
          <a:bodyPr wrap="square" rtlCol="0">
            <a:spAutoFit/>
          </a:bodyPr>
          <a:lstStyle/>
          <a:p>
            <a:r>
              <a:rPr lang="en-US" sz="2400" dirty="0" smtClean="0">
                <a:solidFill>
                  <a:srgbClr val="FFFFCC"/>
                </a:solidFill>
                <a:latin typeface="Symbol" pitchFamily="18" charset="2"/>
              </a:rPr>
              <a:t>q</a:t>
            </a:r>
            <a:r>
              <a:rPr lang="en-US" sz="2400" dirty="0" smtClean="0">
                <a:solidFill>
                  <a:srgbClr val="FFFFCC"/>
                </a:solidFill>
              </a:rPr>
              <a:t> </a:t>
            </a:r>
            <a:r>
              <a:rPr lang="en-US" sz="2400" dirty="0" smtClean="0">
                <a:solidFill>
                  <a:srgbClr val="FFFFCC"/>
                </a:solidFill>
                <a:latin typeface="Times New Roman" pitchFamily="18" charset="0"/>
                <a:cs typeface="Times New Roman" pitchFamily="18" charset="0"/>
              </a:rPr>
              <a:t>and</a:t>
            </a:r>
            <a:r>
              <a:rPr lang="en-US" sz="2400" dirty="0" smtClean="0">
                <a:solidFill>
                  <a:srgbClr val="FFFFCC"/>
                </a:solidFill>
              </a:rPr>
              <a:t> </a:t>
            </a:r>
            <a:r>
              <a:rPr lang="en-US" sz="2400" dirty="0" smtClean="0">
                <a:solidFill>
                  <a:srgbClr val="FFFFCC"/>
                </a:solidFill>
                <a:latin typeface="Symbol" pitchFamily="18" charset="2"/>
              </a:rPr>
              <a:t>f</a:t>
            </a:r>
            <a:r>
              <a:rPr lang="en-US" sz="2400" dirty="0" smtClean="0">
                <a:solidFill>
                  <a:srgbClr val="FFFFCC"/>
                </a:solidFill>
              </a:rPr>
              <a:t> </a:t>
            </a:r>
            <a:r>
              <a:rPr lang="en-US" sz="2400" dirty="0" smtClean="0">
                <a:solidFill>
                  <a:srgbClr val="FFFFCC"/>
                </a:solidFill>
                <a:latin typeface="Times New Roman" pitchFamily="18" charset="0"/>
                <a:cs typeface="Times New Roman" pitchFamily="18" charset="0"/>
              </a:rPr>
              <a:t>are the decay polar and </a:t>
            </a:r>
            <a:r>
              <a:rPr lang="en-US" sz="2400" dirty="0" err="1" smtClean="0">
                <a:solidFill>
                  <a:srgbClr val="FFFFCC"/>
                </a:solidFill>
                <a:latin typeface="Times New Roman" pitchFamily="18" charset="0"/>
                <a:cs typeface="Times New Roman" pitchFamily="18" charset="0"/>
              </a:rPr>
              <a:t>azimuthal</a:t>
            </a:r>
            <a:r>
              <a:rPr lang="en-US" sz="2400" dirty="0" smtClean="0">
                <a:solidFill>
                  <a:srgbClr val="FFFFCC"/>
                </a:solidFill>
                <a:latin typeface="Times New Roman" pitchFamily="18" charset="0"/>
                <a:cs typeface="Times New Roman" pitchFamily="18" charset="0"/>
              </a:rPr>
              <a:t> angles of the </a:t>
            </a:r>
            <a:r>
              <a:rPr lang="en-US" sz="2400" dirty="0" smtClean="0">
                <a:solidFill>
                  <a:srgbClr val="FFFFCC"/>
                </a:solidFill>
                <a:latin typeface="Symbol" pitchFamily="18" charset="2"/>
              </a:rPr>
              <a:t>m</a:t>
            </a:r>
            <a:r>
              <a:rPr lang="en-US" sz="2400" baseline="30000" dirty="0" smtClean="0">
                <a:solidFill>
                  <a:srgbClr val="FFFFCC"/>
                </a:solidFill>
              </a:rPr>
              <a:t>+</a:t>
            </a:r>
            <a:r>
              <a:rPr lang="en-US" sz="2400" dirty="0" smtClean="0">
                <a:solidFill>
                  <a:srgbClr val="FFFFCC"/>
                </a:solidFill>
              </a:rPr>
              <a:t> </a:t>
            </a:r>
            <a:r>
              <a:rPr lang="en-US" sz="2400" dirty="0" smtClean="0">
                <a:solidFill>
                  <a:srgbClr val="FFFFCC"/>
                </a:solidFill>
                <a:latin typeface="Times New Roman" pitchFamily="18" charset="0"/>
                <a:cs typeface="Times New Roman" pitchFamily="18" charset="0"/>
              </a:rPr>
              <a:t>in the </a:t>
            </a:r>
            <a:r>
              <a:rPr lang="en-US" sz="2400" dirty="0" err="1" smtClean="0">
                <a:solidFill>
                  <a:srgbClr val="FFFFCC"/>
                </a:solidFill>
                <a:latin typeface="Times New Roman" pitchFamily="18" charset="0"/>
                <a:cs typeface="Times New Roman" pitchFamily="18" charset="0"/>
              </a:rPr>
              <a:t>dilepton</a:t>
            </a:r>
            <a:r>
              <a:rPr lang="en-US" sz="2400" dirty="0" smtClean="0">
                <a:solidFill>
                  <a:srgbClr val="FFFFCC"/>
                </a:solidFill>
                <a:latin typeface="Times New Roman" pitchFamily="18" charset="0"/>
                <a:cs typeface="Times New Roman" pitchFamily="18" charset="0"/>
              </a:rPr>
              <a:t> rest frame: Collins-</a:t>
            </a:r>
            <a:r>
              <a:rPr lang="en-US" sz="2400" dirty="0" err="1" smtClean="0">
                <a:solidFill>
                  <a:srgbClr val="FFFFCC"/>
                </a:solidFill>
                <a:latin typeface="Times New Roman" pitchFamily="18" charset="0"/>
                <a:cs typeface="Times New Roman" pitchFamily="18" charset="0"/>
              </a:rPr>
              <a:t>Soper</a:t>
            </a:r>
            <a:r>
              <a:rPr lang="en-US" sz="2400" dirty="0" smtClean="0">
                <a:solidFill>
                  <a:srgbClr val="FFFFCC"/>
                </a:solidFill>
                <a:latin typeface="Times New Roman" pitchFamily="18" charset="0"/>
                <a:cs typeface="Times New Roman" pitchFamily="18" charset="0"/>
              </a:rPr>
              <a:t> frame</a:t>
            </a:r>
            <a:endParaRPr lang="en-US" sz="2400" dirty="0">
              <a:solidFill>
                <a:srgbClr val="FFFFCC"/>
              </a:solidFill>
              <a:latin typeface="Times New Roman" pitchFamily="18" charset="0"/>
              <a:cs typeface="Times New Roman" pitchFamily="18" charset="0"/>
            </a:endParaRPr>
          </a:p>
        </p:txBody>
      </p:sp>
      <p:sp>
        <p:nvSpPr>
          <p:cNvPr id="8" name="TextBox 7"/>
          <p:cNvSpPr txBox="1"/>
          <p:nvPr/>
        </p:nvSpPr>
        <p:spPr>
          <a:xfrm>
            <a:off x="533400" y="3505200"/>
            <a:ext cx="7977184" cy="461665"/>
          </a:xfrm>
          <a:prstGeom prst="rect">
            <a:avLst/>
          </a:prstGeom>
          <a:noFill/>
        </p:spPr>
        <p:txBody>
          <a:bodyPr wrap="none" rtlCol="0">
            <a:spAutoFit/>
          </a:bodyPr>
          <a:lstStyle/>
          <a:p>
            <a:r>
              <a:rPr lang="en-US" sz="2400" dirty="0" smtClean="0">
                <a:solidFill>
                  <a:srgbClr val="FFFFCC"/>
                </a:solidFill>
                <a:latin typeface="Times New Roman" pitchFamily="18" charset="0"/>
                <a:cs typeface="Times New Roman" pitchFamily="18" charset="0"/>
              </a:rPr>
              <a:t>A general expression for </a:t>
            </a:r>
            <a:r>
              <a:rPr lang="en-US" sz="2400" dirty="0" err="1" smtClean="0">
                <a:solidFill>
                  <a:srgbClr val="FFFFCC"/>
                </a:solidFill>
                <a:latin typeface="Times New Roman" pitchFamily="18" charset="0"/>
                <a:cs typeface="Times New Roman" pitchFamily="18" charset="0"/>
              </a:rPr>
              <a:t>Drell</a:t>
            </a:r>
            <a:r>
              <a:rPr lang="en-US" sz="2400" dirty="0" smtClean="0">
                <a:solidFill>
                  <a:srgbClr val="FFFFCC"/>
                </a:solidFill>
                <a:latin typeface="Times New Roman" pitchFamily="18" charset="0"/>
                <a:cs typeface="Times New Roman" pitchFamily="18" charset="0"/>
              </a:rPr>
              <a:t>-Yan decay angular distributions</a:t>
            </a:r>
            <a:endParaRPr lang="en-US" sz="2400" dirty="0">
              <a:solidFill>
                <a:srgbClr val="FFFFCC"/>
              </a:solidFill>
              <a:latin typeface="Times New Roman" pitchFamily="18" charset="0"/>
              <a:cs typeface="Times New Roman" pitchFamily="18" charset="0"/>
            </a:endParaRPr>
          </a:p>
        </p:txBody>
      </p:sp>
    </p:spTree>
    <p:extLst>
      <p:ext uri="{BB962C8B-B14F-4D97-AF65-F5344CB8AC3E}">
        <p14:creationId xmlns:p14="http://schemas.microsoft.com/office/powerpoint/2010/main" val="3812925141"/>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Lam-Tung relation</a:t>
            </a:r>
            <a:endParaRPr lang="en-US" dirty="0"/>
          </a:p>
        </p:txBody>
      </p:sp>
      <p:sp>
        <p:nvSpPr>
          <p:cNvPr id="6" name="Content Placeholder 5"/>
          <p:cNvSpPr>
            <a:spLocks noGrp="1"/>
          </p:cNvSpPr>
          <p:nvPr>
            <p:ph idx="1"/>
          </p:nvPr>
        </p:nvSpPr>
        <p:spPr/>
        <p:txBody>
          <a:bodyPr>
            <a:normAutofit/>
          </a:bodyPr>
          <a:lstStyle/>
          <a:p>
            <a:r>
              <a:rPr lang="en-US" dirty="0" smtClean="0"/>
              <a:t>Lam and Tung, PRD18, 2447 (1978)</a:t>
            </a:r>
          </a:p>
          <a:p>
            <a:r>
              <a:rPr lang="en-US" dirty="0" smtClean="0"/>
              <a:t>Theoretically robust </a:t>
            </a:r>
          </a:p>
          <a:p>
            <a:pPr lvl="1"/>
            <a:r>
              <a:rPr lang="en-US" dirty="0" smtClean="0"/>
              <a:t>Unaffected by NLO [O(</a:t>
            </a:r>
            <a:r>
              <a:rPr lang="en-US" dirty="0" smtClean="0">
                <a:latin typeface="Symbol" pitchFamily="18" charset="2"/>
              </a:rPr>
              <a:t>a</a:t>
            </a:r>
            <a:r>
              <a:rPr lang="en-US" baseline="-25000" dirty="0" smtClean="0"/>
              <a:t>s</a:t>
            </a:r>
            <a:r>
              <a:rPr lang="en-US" dirty="0" smtClean="0"/>
              <a:t>)] corrections</a:t>
            </a:r>
          </a:p>
          <a:p>
            <a:pPr lvl="1"/>
            <a:r>
              <a:rPr lang="en-US" dirty="0" smtClean="0"/>
              <a:t>NNLO [O(</a:t>
            </a:r>
            <a:r>
              <a:rPr lang="en-US" dirty="0" smtClean="0">
                <a:latin typeface="Symbol" pitchFamily="18" charset="2"/>
              </a:rPr>
              <a:t>a</a:t>
            </a:r>
            <a:r>
              <a:rPr lang="en-US" baseline="-25000" dirty="0" smtClean="0"/>
              <a:t>s</a:t>
            </a:r>
            <a:r>
              <a:rPr lang="en-US" baseline="30000" dirty="0" smtClean="0"/>
              <a:t>2</a:t>
            </a:r>
            <a:r>
              <a:rPr lang="en-US" dirty="0" smtClean="0"/>
              <a:t>)] corrections small</a:t>
            </a:r>
          </a:p>
          <a:p>
            <a:pPr lvl="2"/>
            <a:r>
              <a:rPr lang="en-US" dirty="0" err="1" smtClean="0"/>
              <a:t>Mirkes</a:t>
            </a:r>
            <a:r>
              <a:rPr lang="en-US" dirty="0" smtClean="0"/>
              <a:t> and </a:t>
            </a:r>
            <a:r>
              <a:rPr lang="en-US" dirty="0" err="1" smtClean="0"/>
              <a:t>Ohnemus</a:t>
            </a:r>
            <a:r>
              <a:rPr lang="en-US" dirty="0" smtClean="0"/>
              <a:t>, PRD 51, 4891 (1995)</a:t>
            </a:r>
          </a:p>
          <a:p>
            <a:pPr lvl="1"/>
            <a:r>
              <a:rPr lang="en-US" dirty="0" smtClean="0"/>
              <a:t>Preserved under </a:t>
            </a:r>
            <a:r>
              <a:rPr lang="en-US" dirty="0" err="1" smtClean="0"/>
              <a:t>resummation</a:t>
            </a:r>
            <a:r>
              <a:rPr lang="en-US" dirty="0" smtClean="0"/>
              <a:t> of soft gluons</a:t>
            </a:r>
          </a:p>
          <a:p>
            <a:pPr lvl="2"/>
            <a:r>
              <a:rPr lang="en-US" dirty="0" smtClean="0"/>
              <a:t>Berger, </a:t>
            </a:r>
            <a:r>
              <a:rPr lang="en-US" dirty="0" err="1" smtClean="0"/>
              <a:t>Qiu</a:t>
            </a:r>
            <a:r>
              <a:rPr lang="en-US" dirty="0" smtClean="0"/>
              <a:t>, and </a:t>
            </a:r>
            <a:r>
              <a:rPr lang="en-US" dirty="0" err="1" smtClean="0"/>
              <a:t>Rodrigues-Pedraza</a:t>
            </a:r>
            <a:r>
              <a:rPr lang="en-US" dirty="0" smtClean="0"/>
              <a:t>, arXiv:0707.3150 and PRD 76, 074006 (2007)</a:t>
            </a:r>
          </a:p>
          <a:p>
            <a:pPr>
              <a:buNone/>
            </a:pPr>
            <a:endParaRPr lang="en-US" dirty="0" smtClean="0"/>
          </a:p>
        </p:txBody>
      </p:sp>
      <p:sp>
        <p:nvSpPr>
          <p:cNvPr id="3" name="Footer Placeholder 2"/>
          <p:cNvSpPr>
            <a:spLocks noGrp="1"/>
          </p:cNvSpPr>
          <p:nvPr>
            <p:ph type="ftr" sz="quarter" idx="11"/>
          </p:nvPr>
        </p:nvSpPr>
        <p:spPr/>
        <p:txBody>
          <a:bodyPr/>
          <a:lstStyle/>
          <a:p>
            <a:r>
              <a:rPr lang="en-US" smtClean="0"/>
              <a:t>C. Aidala, Penn State, January 21, 2015</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72</a:t>
            </a:fld>
            <a:endParaRPr lang="en-US"/>
          </a:p>
        </p:txBody>
      </p:sp>
      <p:graphicFrame>
        <p:nvGraphicFramePr>
          <p:cNvPr id="9" name="Object 8"/>
          <p:cNvGraphicFramePr>
            <a:graphicFrameLocks noChangeAspect="1"/>
          </p:cNvGraphicFramePr>
          <p:nvPr/>
        </p:nvGraphicFramePr>
        <p:xfrm>
          <a:off x="6509658" y="2139045"/>
          <a:ext cx="2438400" cy="682752"/>
        </p:xfrm>
        <a:graphic>
          <a:graphicData uri="http://schemas.openxmlformats.org/presentationml/2006/ole">
            <mc:AlternateContent xmlns:mc="http://schemas.openxmlformats.org/markup-compatibility/2006">
              <mc:Choice xmlns:v="urn:schemas-microsoft-com:vml" Requires="v">
                <p:oleObj spid="_x0000_s2035801" name="Equation" r:id="rId3" imgW="634680" imgH="177480" progId="Equation.3">
                  <p:embed/>
                </p:oleObj>
              </mc:Choice>
              <mc:Fallback>
                <p:oleObj name="Equation" r:id="rId3" imgW="63468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9658" y="2139045"/>
                        <a:ext cx="2438400" cy="682752"/>
                      </a:xfrm>
                      <a:prstGeom prst="rect">
                        <a:avLst/>
                      </a:prstGeom>
                      <a:solidFill>
                        <a:schemeClr val="bg1"/>
                      </a:solidFill>
                    </p:spPr>
                  </p:pic>
                </p:oleObj>
              </mc:Fallback>
            </mc:AlternateContent>
          </a:graphicData>
        </a:graphic>
      </p:graphicFrame>
      <p:sp>
        <p:nvSpPr>
          <p:cNvPr id="10" name="Text Box 32"/>
          <p:cNvSpPr txBox="1">
            <a:spLocks noChangeArrowheads="1"/>
          </p:cNvSpPr>
          <p:nvPr/>
        </p:nvSpPr>
        <p:spPr bwMode="auto">
          <a:xfrm>
            <a:off x="304800" y="5648980"/>
            <a:ext cx="8458200" cy="707886"/>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4000" i="1" dirty="0" smtClean="0">
                <a:solidFill>
                  <a:schemeClr val="tx1"/>
                </a:solidFill>
                <a:latin typeface="Times New Roman" pitchFamily="18" charset="0"/>
                <a:cs typeface="Times New Roman" pitchFamily="18" charset="0"/>
              </a:rPr>
              <a:t>What do the data show?</a:t>
            </a:r>
          </a:p>
        </p:txBody>
      </p:sp>
    </p:spTree>
    <p:extLst>
      <p:ext uri="{BB962C8B-B14F-4D97-AF65-F5344CB8AC3E}">
        <p14:creationId xmlns:p14="http://schemas.microsoft.com/office/powerpoint/2010/main" val="789795830"/>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Measured angular dependences</a:t>
            </a:r>
            <a:endParaRPr lang="en-US" dirty="0"/>
          </a:p>
        </p:txBody>
      </p:sp>
      <p:sp>
        <p:nvSpPr>
          <p:cNvPr id="4" name="Footer Placeholder 3"/>
          <p:cNvSpPr>
            <a:spLocks noGrp="1"/>
          </p:cNvSpPr>
          <p:nvPr>
            <p:ph type="ftr" sz="quarter" idx="11"/>
          </p:nvPr>
        </p:nvSpPr>
        <p:spPr/>
        <p:txBody>
          <a:bodyPr/>
          <a:lstStyle/>
          <a:p>
            <a:r>
              <a:rPr lang="en-US" smtClean="0"/>
              <a:t>C. Aidala, Penn State, January 21, 2015</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73</a:t>
            </a:fld>
            <a:endParaRPr lang="en-US"/>
          </a:p>
        </p:txBody>
      </p:sp>
      <p:pic>
        <p:nvPicPr>
          <p:cNvPr id="398338" name="Picture 2"/>
          <p:cNvPicPr>
            <a:picLocks noChangeAspect="1" noChangeArrowheads="1"/>
          </p:cNvPicPr>
          <p:nvPr/>
        </p:nvPicPr>
        <p:blipFill>
          <a:blip r:embed="rId2" cstate="print"/>
          <a:srcRect/>
          <a:stretch>
            <a:fillRect/>
          </a:stretch>
        </p:blipFill>
        <p:spPr bwMode="auto">
          <a:xfrm>
            <a:off x="304800" y="1676400"/>
            <a:ext cx="6305550" cy="4029075"/>
          </a:xfrm>
          <a:prstGeom prst="rect">
            <a:avLst/>
          </a:prstGeom>
          <a:noFill/>
          <a:ln w="9525">
            <a:noFill/>
            <a:miter lim="800000"/>
            <a:headEnd/>
            <a:tailEnd/>
          </a:ln>
        </p:spPr>
      </p:pic>
      <p:sp>
        <p:nvSpPr>
          <p:cNvPr id="7" name="TextBox 6"/>
          <p:cNvSpPr txBox="1"/>
          <p:nvPr/>
        </p:nvSpPr>
        <p:spPr>
          <a:xfrm>
            <a:off x="6851041" y="1836003"/>
            <a:ext cx="2109873" cy="3416320"/>
          </a:xfrm>
          <a:prstGeom prst="rect">
            <a:avLst/>
          </a:prstGeom>
          <a:noFill/>
        </p:spPr>
        <p:txBody>
          <a:bodyPr wrap="none" rtlCol="0">
            <a:spAutoFit/>
          </a:bodyPr>
          <a:lstStyle/>
          <a:p>
            <a:r>
              <a:rPr lang="en-US" sz="2800" dirty="0" smtClean="0">
                <a:solidFill>
                  <a:srgbClr val="FFFFCC"/>
                </a:solidFill>
              </a:rPr>
              <a:t>CERN NA10</a:t>
            </a:r>
          </a:p>
          <a:p>
            <a:r>
              <a:rPr lang="en-US" sz="2800" dirty="0" smtClean="0">
                <a:solidFill>
                  <a:srgbClr val="FFFFCC"/>
                </a:solidFill>
                <a:latin typeface="Symbol" pitchFamily="18" charset="2"/>
              </a:rPr>
              <a:t>p</a:t>
            </a:r>
            <a:r>
              <a:rPr lang="en-US" sz="2800" baseline="30000" dirty="0" smtClean="0">
                <a:solidFill>
                  <a:srgbClr val="FFFFCC"/>
                </a:solidFill>
              </a:rPr>
              <a:t>-</a:t>
            </a:r>
            <a:r>
              <a:rPr lang="en-US" sz="2800" dirty="0" smtClean="0">
                <a:solidFill>
                  <a:srgbClr val="FFFFCC"/>
                </a:solidFill>
              </a:rPr>
              <a:t> + W</a:t>
            </a:r>
          </a:p>
          <a:p>
            <a:endParaRPr lang="en-US" sz="2800" dirty="0" smtClean="0">
              <a:solidFill>
                <a:srgbClr val="FFFFCC"/>
              </a:solidFill>
            </a:endParaRPr>
          </a:p>
          <a:p>
            <a:r>
              <a:rPr lang="en-US" sz="2200" dirty="0" smtClean="0">
                <a:solidFill>
                  <a:srgbClr val="FFFFCC"/>
                </a:solidFill>
              </a:rPr>
              <a:t>Z. Phys. 37, 545 </a:t>
            </a:r>
          </a:p>
          <a:p>
            <a:r>
              <a:rPr lang="en-US" sz="2200" dirty="0" smtClean="0">
                <a:solidFill>
                  <a:srgbClr val="FFFFCC"/>
                </a:solidFill>
              </a:rPr>
              <a:t>(1988)</a:t>
            </a:r>
          </a:p>
          <a:p>
            <a:endParaRPr lang="en-US" sz="2200" dirty="0" smtClean="0">
              <a:solidFill>
                <a:srgbClr val="FFFFCC"/>
              </a:solidFill>
            </a:endParaRPr>
          </a:p>
          <a:p>
            <a:r>
              <a:rPr lang="en-US" sz="2200" dirty="0" smtClean="0">
                <a:solidFill>
                  <a:srgbClr val="FFFFCC"/>
                </a:solidFill>
              </a:rPr>
              <a:t>Dashed curves </a:t>
            </a:r>
          </a:p>
          <a:p>
            <a:r>
              <a:rPr lang="en-US" sz="2200" dirty="0" smtClean="0">
                <a:solidFill>
                  <a:srgbClr val="FFFFCC"/>
                </a:solidFill>
              </a:rPr>
              <a:t>from pQCD </a:t>
            </a:r>
          </a:p>
          <a:p>
            <a:r>
              <a:rPr lang="en-US" sz="2200" dirty="0" smtClean="0">
                <a:solidFill>
                  <a:srgbClr val="FFFFCC"/>
                </a:solidFill>
              </a:rPr>
              <a:t>calculations</a:t>
            </a:r>
          </a:p>
        </p:txBody>
      </p:sp>
      <p:sp>
        <p:nvSpPr>
          <p:cNvPr id="10" name="Text Box 32"/>
          <p:cNvSpPr txBox="1">
            <a:spLocks noChangeArrowheads="1"/>
          </p:cNvSpPr>
          <p:nvPr/>
        </p:nvSpPr>
        <p:spPr bwMode="auto">
          <a:xfrm>
            <a:off x="304800" y="5769114"/>
            <a:ext cx="8458200" cy="707886"/>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4000" i="1" dirty="0" smtClean="0">
                <a:solidFill>
                  <a:schemeClr val="tx1"/>
                </a:solidFill>
                <a:latin typeface="Symbol" pitchFamily="18" charset="2"/>
              </a:rPr>
              <a:t>n</a:t>
            </a:r>
            <a:r>
              <a:rPr lang="en-US" sz="4000" i="1" dirty="0" smtClean="0">
                <a:solidFill>
                  <a:schemeClr val="tx1"/>
                </a:solidFill>
              </a:rPr>
              <a:t> non-zero, increases with </a:t>
            </a:r>
            <a:r>
              <a:rPr lang="en-US" sz="4000" i="1" dirty="0" err="1" smtClean="0">
                <a:solidFill>
                  <a:schemeClr val="tx1"/>
                </a:solidFill>
              </a:rPr>
              <a:t>p</a:t>
            </a:r>
            <a:r>
              <a:rPr lang="en-US" sz="4000" i="1" baseline="-25000" dirty="0" err="1" smtClean="0">
                <a:solidFill>
                  <a:schemeClr val="tx1"/>
                </a:solidFill>
              </a:rPr>
              <a:t>T</a:t>
            </a:r>
            <a:endParaRPr lang="en-US" sz="4000" i="1" baseline="-25000" dirty="0">
              <a:solidFill>
                <a:schemeClr val="tx1"/>
              </a:solidFill>
            </a:endParaRPr>
          </a:p>
        </p:txBody>
      </p:sp>
    </p:spTree>
    <p:extLst>
      <p:ext uri="{BB962C8B-B14F-4D97-AF65-F5344CB8AC3E}">
        <p14:creationId xmlns:p14="http://schemas.microsoft.com/office/powerpoint/2010/main" val="1862891762"/>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Lam-Tung relation violated!</a:t>
            </a:r>
            <a:endParaRPr lang="en-US" dirty="0"/>
          </a:p>
        </p:txBody>
      </p:sp>
      <p:sp>
        <p:nvSpPr>
          <p:cNvPr id="3" name="Footer Placeholder 2"/>
          <p:cNvSpPr>
            <a:spLocks noGrp="1"/>
          </p:cNvSpPr>
          <p:nvPr>
            <p:ph type="ftr" sz="quarter" idx="11"/>
          </p:nvPr>
        </p:nvSpPr>
        <p:spPr/>
        <p:txBody>
          <a:bodyPr/>
          <a:lstStyle/>
          <a:p>
            <a:r>
              <a:rPr lang="en-US" smtClean="0"/>
              <a:t>C. Aidala, Penn State, January 21, 2015</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74</a:t>
            </a:fld>
            <a:endParaRPr lang="en-US"/>
          </a:p>
        </p:txBody>
      </p:sp>
      <p:pic>
        <p:nvPicPr>
          <p:cNvPr id="399362" name="Picture 2"/>
          <p:cNvPicPr>
            <a:picLocks noChangeAspect="1" noChangeArrowheads="1"/>
          </p:cNvPicPr>
          <p:nvPr/>
        </p:nvPicPr>
        <p:blipFill>
          <a:blip r:embed="rId2" cstate="print"/>
          <a:srcRect/>
          <a:stretch>
            <a:fillRect/>
          </a:stretch>
        </p:blipFill>
        <p:spPr bwMode="auto">
          <a:xfrm>
            <a:off x="61913" y="1785938"/>
            <a:ext cx="9020175" cy="3286125"/>
          </a:xfrm>
          <a:prstGeom prst="rect">
            <a:avLst/>
          </a:prstGeom>
          <a:noFill/>
          <a:ln w="9525">
            <a:noFill/>
            <a:miter lim="800000"/>
            <a:headEnd/>
            <a:tailEnd/>
          </a:ln>
        </p:spPr>
      </p:pic>
      <p:sp>
        <p:nvSpPr>
          <p:cNvPr id="6" name="TextBox 5"/>
          <p:cNvSpPr txBox="1"/>
          <p:nvPr/>
        </p:nvSpPr>
        <p:spPr>
          <a:xfrm>
            <a:off x="530565" y="1371600"/>
            <a:ext cx="3050835" cy="369332"/>
          </a:xfrm>
          <a:prstGeom prst="rect">
            <a:avLst/>
          </a:prstGeom>
          <a:noFill/>
        </p:spPr>
        <p:txBody>
          <a:bodyPr wrap="none" rtlCol="0">
            <a:spAutoFit/>
          </a:bodyPr>
          <a:lstStyle/>
          <a:p>
            <a:r>
              <a:rPr lang="en-US" dirty="0" smtClean="0">
                <a:solidFill>
                  <a:srgbClr val="FFFFCC"/>
                </a:solidFill>
              </a:rPr>
              <a:t>NA10, Z. Phys. 37, 545 (1988)</a:t>
            </a:r>
            <a:endParaRPr lang="en-US" dirty="0">
              <a:solidFill>
                <a:srgbClr val="FFFFCC"/>
              </a:solidFill>
            </a:endParaRPr>
          </a:p>
        </p:txBody>
      </p:sp>
      <p:sp>
        <p:nvSpPr>
          <p:cNvPr id="8" name="Text Box 32"/>
          <p:cNvSpPr txBox="1">
            <a:spLocks noChangeArrowheads="1"/>
          </p:cNvSpPr>
          <p:nvPr/>
        </p:nvSpPr>
        <p:spPr bwMode="auto">
          <a:xfrm>
            <a:off x="337458" y="5185827"/>
            <a:ext cx="8458200" cy="1138773"/>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3400" i="1" dirty="0" smtClean="0">
                <a:solidFill>
                  <a:schemeClr val="tx1"/>
                </a:solidFill>
              </a:rPr>
              <a:t>Violation of the Lam-Tung relation suggests new mechanisms with </a:t>
            </a:r>
            <a:r>
              <a:rPr lang="en-US" sz="3400" b="1" i="1" dirty="0" smtClean="0">
                <a:solidFill>
                  <a:schemeClr val="tx1"/>
                </a:solidFill>
              </a:rPr>
              <a:t>non-perturbative</a:t>
            </a:r>
            <a:r>
              <a:rPr lang="en-US" sz="3400" i="1" dirty="0" smtClean="0">
                <a:solidFill>
                  <a:schemeClr val="tx1"/>
                </a:solidFill>
              </a:rPr>
              <a:t> origin!</a:t>
            </a:r>
            <a:endParaRPr lang="en-US" sz="3400" i="1" dirty="0">
              <a:solidFill>
                <a:schemeClr val="tx1"/>
              </a:solidFill>
            </a:endParaRPr>
          </a:p>
        </p:txBody>
      </p:sp>
    </p:spTree>
    <p:extLst>
      <p:ext uri="{BB962C8B-B14F-4D97-AF65-F5344CB8AC3E}">
        <p14:creationId xmlns:p14="http://schemas.microsoft.com/office/powerpoint/2010/main" val="3101583998"/>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Follow-up polarized target experiment: Fermilab E1039</a:t>
            </a:r>
            <a:endParaRPr lang="en-US" dirty="0"/>
          </a:p>
        </p:txBody>
      </p:sp>
      <p:sp>
        <p:nvSpPr>
          <p:cNvPr id="3" name="Content Placeholder 2"/>
          <p:cNvSpPr>
            <a:spLocks noGrp="1"/>
          </p:cNvSpPr>
          <p:nvPr>
            <p:ph idx="1"/>
          </p:nvPr>
        </p:nvSpPr>
        <p:spPr/>
        <p:txBody>
          <a:bodyPr>
            <a:normAutofit lnSpcReduction="10000"/>
          </a:bodyPr>
          <a:lstStyle/>
          <a:p>
            <a:r>
              <a:rPr lang="en-US" dirty="0" smtClean="0"/>
              <a:t>Los Alamos and U. Virginia currently building polarized proton target for follow-up experiment (polarized frozen ammonia beads—3 hydrogen nuclei in the NH</a:t>
            </a:r>
            <a:r>
              <a:rPr lang="en-US" baseline="-25000" dirty="0" smtClean="0"/>
              <a:t>3</a:t>
            </a:r>
            <a:r>
              <a:rPr lang="en-US" dirty="0" smtClean="0"/>
              <a:t> are polarized)</a:t>
            </a:r>
          </a:p>
          <a:p>
            <a:r>
              <a:rPr lang="en-US" dirty="0" smtClean="0"/>
              <a:t>Scheduled for installation second half of 2016, ~2 years of data-taking starting January 2017</a:t>
            </a:r>
          </a:p>
          <a:p>
            <a:r>
              <a:rPr lang="en-US" dirty="0" smtClean="0"/>
              <a:t>Study spin-momentum correlations of antiquarks in a polarized proton to help elucidate origins of sea quarks</a:t>
            </a:r>
            <a:endParaRPr lang="en-US" dirty="0"/>
          </a:p>
        </p:txBody>
      </p:sp>
      <p:sp>
        <p:nvSpPr>
          <p:cNvPr id="4" name="Footer Placeholder 3"/>
          <p:cNvSpPr>
            <a:spLocks noGrp="1"/>
          </p:cNvSpPr>
          <p:nvPr>
            <p:ph type="ftr" sz="quarter" idx="11"/>
          </p:nvPr>
        </p:nvSpPr>
        <p:spPr/>
        <p:txBody>
          <a:bodyPr/>
          <a:lstStyle/>
          <a:p>
            <a:r>
              <a:rPr lang="en-US" smtClean="0"/>
              <a:t>C. Aidala, Penn State, January 21, 2015</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75</a:t>
            </a:fld>
            <a:endParaRPr lang="en-US"/>
          </a:p>
        </p:txBody>
      </p:sp>
    </p:spTree>
    <p:extLst>
      <p:ext uri="{BB962C8B-B14F-4D97-AF65-F5344CB8AC3E}">
        <p14:creationId xmlns:p14="http://schemas.microsoft.com/office/powerpoint/2010/main" val="267537238"/>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Boer-Mulders x Collins at COMPASS</a:t>
            </a:r>
            <a:br>
              <a:rPr lang="en-US" dirty="0" smtClean="0"/>
            </a:br>
            <a:r>
              <a:rPr lang="en-US" dirty="0" smtClean="0"/>
              <a:t>using muon scattering</a:t>
            </a:r>
            <a:endParaRPr lang="en-US" dirty="0"/>
          </a:p>
        </p:txBody>
      </p:sp>
      <p:sp>
        <p:nvSpPr>
          <p:cNvPr id="4" name="Footer Placeholder 3"/>
          <p:cNvSpPr>
            <a:spLocks noGrp="1"/>
          </p:cNvSpPr>
          <p:nvPr>
            <p:ph type="ftr" sz="quarter" idx="11"/>
          </p:nvPr>
        </p:nvSpPr>
        <p:spPr/>
        <p:txBody>
          <a:bodyPr/>
          <a:lstStyle/>
          <a:p>
            <a:r>
              <a:rPr lang="en-US" smtClean="0"/>
              <a:t>C. Aidala, Penn State, January 21, 2015</a:t>
            </a:r>
            <a:endParaRPr lang="en-US"/>
          </a:p>
        </p:txBody>
      </p:sp>
      <p:sp>
        <p:nvSpPr>
          <p:cNvPr id="5" name="Slide Number Placeholder 4"/>
          <p:cNvSpPr>
            <a:spLocks noGrp="1"/>
          </p:cNvSpPr>
          <p:nvPr>
            <p:ph type="sldNum" sz="quarter" idx="12"/>
          </p:nvPr>
        </p:nvSpPr>
        <p:spPr/>
        <p:txBody>
          <a:bodyPr/>
          <a:lstStyle/>
          <a:p>
            <a:fld id="{9CCA4942-7CEE-491C-9F3A-ADE7BC2C4973}" type="slidenum">
              <a:rPr lang="en-US" smtClean="0"/>
              <a:pPr/>
              <a:t>76</a:t>
            </a:fld>
            <a:endParaRPr lang="en-US"/>
          </a:p>
        </p:txBody>
      </p:sp>
      <p:pic>
        <p:nvPicPr>
          <p:cNvPr id="2053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 y="1838325"/>
            <a:ext cx="7829550" cy="318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1888469"/>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 Aidala, Penn State, January 21, 2015</a:t>
            </a:r>
            <a:endParaRPr lang="en-US"/>
          </a:p>
        </p:txBody>
      </p:sp>
      <p:sp>
        <p:nvSpPr>
          <p:cNvPr id="5" name="Slide Number Placeholder 4"/>
          <p:cNvSpPr>
            <a:spLocks noGrp="1"/>
          </p:cNvSpPr>
          <p:nvPr>
            <p:ph type="sldNum" sz="quarter" idx="12"/>
          </p:nvPr>
        </p:nvSpPr>
        <p:spPr/>
        <p:txBody>
          <a:bodyPr/>
          <a:lstStyle/>
          <a:p>
            <a:fld id="{9CCA4942-7CEE-491C-9F3A-ADE7BC2C4973}" type="slidenum">
              <a:rPr lang="en-US" smtClean="0"/>
              <a:pPr/>
              <a:t>77</a:t>
            </a:fld>
            <a:endParaRPr lang="en-US"/>
          </a:p>
        </p:txBody>
      </p:sp>
      <p:pic>
        <p:nvPicPr>
          <p:cNvPr id="20480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879" y="1866900"/>
            <a:ext cx="8807721"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000531" y="5105400"/>
            <a:ext cx="2432077" cy="461665"/>
          </a:xfrm>
          <a:prstGeom prst="rect">
            <a:avLst/>
          </a:prstGeom>
          <a:noFill/>
        </p:spPr>
        <p:txBody>
          <a:bodyPr wrap="none" rtlCol="0">
            <a:spAutoFit/>
          </a:bodyPr>
          <a:lstStyle/>
          <a:p>
            <a:r>
              <a:rPr lang="en-US" dirty="0" smtClean="0"/>
              <a:t>arXiv:1501.02520</a:t>
            </a:r>
            <a:endParaRPr lang="en-US" dirty="0"/>
          </a:p>
        </p:txBody>
      </p:sp>
    </p:spTree>
    <p:extLst>
      <p:ext uri="{BB962C8B-B14F-4D97-AF65-F5344CB8AC3E}">
        <p14:creationId xmlns:p14="http://schemas.microsoft.com/office/powerpoint/2010/main" val="527200351"/>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COMPASS polarized </a:t>
            </a:r>
            <a:r>
              <a:rPr lang="en-US" dirty="0" err="1" smtClean="0"/>
              <a:t>Drell</a:t>
            </a:r>
            <a:r>
              <a:rPr lang="en-US" dirty="0" smtClean="0"/>
              <a:t>-Yan projected uncertainty</a:t>
            </a:r>
            <a:endParaRPr lang="en-US" dirty="0"/>
          </a:p>
        </p:txBody>
      </p:sp>
      <p:sp>
        <p:nvSpPr>
          <p:cNvPr id="4" name="Footer Placeholder 3"/>
          <p:cNvSpPr>
            <a:spLocks noGrp="1"/>
          </p:cNvSpPr>
          <p:nvPr>
            <p:ph type="ftr" sz="quarter" idx="11"/>
          </p:nvPr>
        </p:nvSpPr>
        <p:spPr/>
        <p:txBody>
          <a:bodyPr/>
          <a:lstStyle/>
          <a:p>
            <a:r>
              <a:rPr lang="en-US" smtClean="0"/>
              <a:t>C. Aidala, Penn State, January 21, 2015</a:t>
            </a:r>
            <a:endParaRPr lang="en-US"/>
          </a:p>
        </p:txBody>
      </p:sp>
      <p:sp>
        <p:nvSpPr>
          <p:cNvPr id="5" name="Slide Number Placeholder 4"/>
          <p:cNvSpPr>
            <a:spLocks noGrp="1"/>
          </p:cNvSpPr>
          <p:nvPr>
            <p:ph type="sldNum" sz="quarter" idx="12"/>
          </p:nvPr>
        </p:nvSpPr>
        <p:spPr/>
        <p:txBody>
          <a:bodyPr/>
          <a:lstStyle/>
          <a:p>
            <a:fld id="{9CCA4942-7CEE-491C-9F3A-ADE7BC2C4973}" type="slidenum">
              <a:rPr lang="en-US" smtClean="0"/>
              <a:pPr/>
              <a:t>78</a:t>
            </a:fld>
            <a:endParaRPr lang="en-US"/>
          </a:p>
        </p:txBody>
      </p:sp>
      <p:pic>
        <p:nvPicPr>
          <p:cNvPr id="2054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1479" y="1509713"/>
            <a:ext cx="4722721" cy="4510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0961869"/>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Process dependence of Sivers spin-momentum correlation: Color in action!</a:t>
            </a:r>
            <a:endParaRPr lang="en-US" sz="3400" dirty="0"/>
          </a:p>
        </p:txBody>
      </p:sp>
      <p:sp>
        <p:nvSpPr>
          <p:cNvPr id="4" name="Footer Placeholder 3"/>
          <p:cNvSpPr>
            <a:spLocks noGrp="1"/>
          </p:cNvSpPr>
          <p:nvPr>
            <p:ph type="ftr" sz="quarter" idx="11"/>
          </p:nvPr>
        </p:nvSpPr>
        <p:spPr/>
        <p:txBody>
          <a:bodyPr/>
          <a:lstStyle/>
          <a:p>
            <a:r>
              <a:rPr lang="en-US" smtClean="0"/>
              <a:t>C. Aidala, Penn State, January 21, 2015</a:t>
            </a:r>
            <a:endParaRPr lang="en-US"/>
          </a:p>
        </p:txBody>
      </p:sp>
      <p:sp>
        <p:nvSpPr>
          <p:cNvPr id="5" name="Slide Number Placeholder 4"/>
          <p:cNvSpPr>
            <a:spLocks noGrp="1"/>
          </p:cNvSpPr>
          <p:nvPr>
            <p:ph type="sldNum" sz="quarter" idx="12"/>
          </p:nvPr>
        </p:nvSpPr>
        <p:spPr/>
        <p:txBody>
          <a:bodyPr/>
          <a:lstStyle/>
          <a:p>
            <a:fld id="{9CCA4942-7CEE-491C-9F3A-ADE7BC2C4973}" type="slidenum">
              <a:rPr lang="en-US" smtClean="0"/>
              <a:pPr/>
              <a:t>79</a:t>
            </a:fld>
            <a:endParaRPr lang="en-US"/>
          </a:p>
        </p:txBody>
      </p:sp>
      <p:pic>
        <p:nvPicPr>
          <p:cNvPr id="2055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8" y="1600200"/>
            <a:ext cx="9019922" cy="398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546859" y="1600200"/>
            <a:ext cx="1417376" cy="400110"/>
          </a:xfrm>
          <a:prstGeom prst="rect">
            <a:avLst/>
          </a:prstGeom>
          <a:noFill/>
        </p:spPr>
        <p:txBody>
          <a:bodyPr wrap="none" rtlCol="0">
            <a:spAutoFit/>
          </a:bodyPr>
          <a:lstStyle/>
          <a:p>
            <a:r>
              <a:rPr lang="en-US" sz="2000" dirty="0" smtClean="0">
                <a:solidFill>
                  <a:schemeClr val="tx1"/>
                </a:solidFill>
              </a:rPr>
              <a:t>J.D. Osborn</a:t>
            </a:r>
            <a:endParaRPr lang="en-US" sz="2000" dirty="0">
              <a:solidFill>
                <a:schemeClr val="tx1"/>
              </a:solidFill>
            </a:endParaRPr>
          </a:p>
        </p:txBody>
      </p:sp>
    </p:spTree>
    <p:extLst>
      <p:ext uri="{BB962C8B-B14F-4D97-AF65-F5344CB8AC3E}">
        <p14:creationId xmlns:p14="http://schemas.microsoft.com/office/powerpoint/2010/main" val="326942852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RHIC’s current main experiments</a:t>
            </a:r>
            <a:endParaRPr lang="en-US" dirty="0"/>
          </a:p>
        </p:txBody>
      </p:sp>
      <p:sp>
        <p:nvSpPr>
          <p:cNvPr id="11" name="Text Placeholder 10"/>
          <p:cNvSpPr>
            <a:spLocks noGrp="1"/>
          </p:cNvSpPr>
          <p:nvPr>
            <p:ph type="body" sz="half" idx="1"/>
          </p:nvPr>
        </p:nvSpPr>
        <p:spPr>
          <a:xfrm>
            <a:off x="304800" y="4191000"/>
            <a:ext cx="4267200" cy="1828800"/>
          </a:xfrm>
        </p:spPr>
        <p:txBody>
          <a:bodyPr/>
          <a:lstStyle/>
          <a:p>
            <a:pPr marL="0" indent="0">
              <a:buNone/>
            </a:pPr>
            <a:r>
              <a:rPr lang="en-US" sz="2200" dirty="0" smtClean="0"/>
              <a:t>STAR:</a:t>
            </a:r>
          </a:p>
          <a:p>
            <a:r>
              <a:rPr lang="en-US" sz="2200" dirty="0" smtClean="0"/>
              <a:t>Key strengths jets + correlations</a:t>
            </a:r>
          </a:p>
          <a:p>
            <a:r>
              <a:rPr lang="en-US" sz="2200" dirty="0" smtClean="0"/>
              <a:t>Full acceptance including PID for |</a:t>
            </a:r>
            <a:r>
              <a:rPr lang="en-US" sz="2200" dirty="0" smtClean="0">
                <a:latin typeface="Symbol" panose="05050102010706020507" pitchFamily="18" charset="2"/>
              </a:rPr>
              <a:t>h</a:t>
            </a:r>
            <a:r>
              <a:rPr lang="en-US" sz="2200" dirty="0" smtClean="0"/>
              <a:t>|&lt; 1, </a:t>
            </a:r>
            <a:r>
              <a:rPr lang="en-US" sz="2200" dirty="0" smtClean="0">
                <a:latin typeface="Symbol" panose="05050102010706020507" pitchFamily="18" charset="2"/>
              </a:rPr>
              <a:t>Df~2p</a:t>
            </a:r>
          </a:p>
          <a:p>
            <a:r>
              <a:rPr lang="en-US" sz="2200" dirty="0" smtClean="0"/>
              <a:t>Forward EM calorimetry</a:t>
            </a:r>
            <a:endParaRPr lang="en-US" sz="2200" dirty="0"/>
          </a:p>
        </p:txBody>
      </p:sp>
      <p:sp>
        <p:nvSpPr>
          <p:cNvPr id="12" name="Content Placeholder 11"/>
          <p:cNvSpPr>
            <a:spLocks noGrp="1"/>
          </p:cNvSpPr>
          <p:nvPr>
            <p:ph sz="half" idx="2"/>
          </p:nvPr>
        </p:nvSpPr>
        <p:spPr>
          <a:xfrm>
            <a:off x="4419600" y="838201"/>
            <a:ext cx="4495800" cy="3505200"/>
          </a:xfrm>
        </p:spPr>
        <p:txBody>
          <a:bodyPr/>
          <a:lstStyle/>
          <a:p>
            <a:pPr marL="0" indent="0">
              <a:buNone/>
            </a:pPr>
            <a:r>
              <a:rPr lang="en-US" sz="2200" dirty="0" smtClean="0"/>
              <a:t>PHENIX:</a:t>
            </a:r>
          </a:p>
          <a:p>
            <a:r>
              <a:rPr lang="en-US" sz="2200" dirty="0" smtClean="0"/>
              <a:t>High resolution; high rate capabilities for rare probes</a:t>
            </a:r>
          </a:p>
          <a:p>
            <a:r>
              <a:rPr lang="en-US" sz="2200" dirty="0" smtClean="0"/>
              <a:t>Central arms |</a:t>
            </a:r>
            <a:r>
              <a:rPr lang="en-US" sz="2200" dirty="0" smtClean="0">
                <a:latin typeface="Symbol" panose="05050102010706020507" pitchFamily="18" charset="2"/>
              </a:rPr>
              <a:t>h</a:t>
            </a:r>
            <a:r>
              <a:rPr lang="en-US" sz="2200" dirty="0" smtClean="0"/>
              <a:t>|&lt;0.35, </a:t>
            </a:r>
            <a:r>
              <a:rPr lang="en-US" sz="2200" dirty="0" smtClean="0">
                <a:latin typeface="Symbol" panose="05050102010706020507" pitchFamily="18" charset="2"/>
              </a:rPr>
              <a:t>Df~2p</a:t>
            </a:r>
            <a:r>
              <a:rPr lang="en-US" sz="2200" dirty="0" smtClean="0"/>
              <a:t> with key strength measuring EM probes</a:t>
            </a:r>
          </a:p>
          <a:p>
            <a:r>
              <a:rPr lang="en-US" sz="2200" dirty="0" smtClean="0"/>
              <a:t>Muon arms 1.2&lt;|</a:t>
            </a:r>
            <a:r>
              <a:rPr lang="en-US" sz="2200" dirty="0" smtClean="0">
                <a:latin typeface="Symbol" panose="05050102010706020507" pitchFamily="18" charset="2"/>
              </a:rPr>
              <a:t>h</a:t>
            </a:r>
            <a:r>
              <a:rPr lang="en-US" sz="2200" dirty="0" smtClean="0"/>
              <a:t>|&lt;2.4</a:t>
            </a:r>
          </a:p>
          <a:p>
            <a:r>
              <a:rPr lang="en-US" sz="2200" dirty="0" smtClean="0"/>
              <a:t>Forward EM calorimetry</a:t>
            </a:r>
          </a:p>
          <a:p>
            <a:endParaRPr lang="en-US" sz="2200" dirty="0"/>
          </a:p>
        </p:txBody>
      </p:sp>
      <p:sp>
        <p:nvSpPr>
          <p:cNvPr id="4" name="Footer Placeholder 3"/>
          <p:cNvSpPr>
            <a:spLocks noGrp="1"/>
          </p:cNvSpPr>
          <p:nvPr>
            <p:ph type="ftr" sz="quarter" idx="11"/>
          </p:nvPr>
        </p:nvSpPr>
        <p:spPr/>
        <p:txBody>
          <a:bodyPr/>
          <a:lstStyle/>
          <a:p>
            <a:r>
              <a:rPr lang="en-US" smtClean="0"/>
              <a:t>C. Aidala, Penn State, January 21, 2015</a:t>
            </a:r>
            <a:endParaRPr lang="en-US"/>
          </a:p>
        </p:txBody>
      </p:sp>
      <p:sp>
        <p:nvSpPr>
          <p:cNvPr id="5" name="Slide Number Placeholder 4"/>
          <p:cNvSpPr>
            <a:spLocks noGrp="1"/>
          </p:cNvSpPr>
          <p:nvPr>
            <p:ph type="sldNum" sz="quarter" idx="12"/>
          </p:nvPr>
        </p:nvSpPr>
        <p:spPr/>
        <p:txBody>
          <a:bodyPr/>
          <a:lstStyle/>
          <a:p>
            <a:fld id="{9CCA4942-7CEE-491C-9F3A-ADE7BC2C4973}" type="slidenum">
              <a:rPr lang="en-US" smtClean="0"/>
              <a:pPr/>
              <a:t>8</a:t>
            </a:fld>
            <a:endParaRPr lang="en-US"/>
          </a:p>
        </p:txBody>
      </p:sp>
      <p:pic>
        <p:nvPicPr>
          <p:cNvPr id="20398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545" y="989794"/>
            <a:ext cx="3757417" cy="2972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398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9297" y="3657600"/>
            <a:ext cx="3784295" cy="2827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Box 4"/>
          <p:cNvSpPr txBox="1">
            <a:spLocks noChangeArrowheads="1"/>
          </p:cNvSpPr>
          <p:nvPr/>
        </p:nvSpPr>
        <p:spPr bwMode="auto">
          <a:xfrm>
            <a:off x="838200" y="3124200"/>
            <a:ext cx="7315200" cy="1138773"/>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3400" i="1" dirty="0" smtClean="0">
                <a:solidFill>
                  <a:schemeClr val="tx1"/>
                </a:solidFill>
                <a:cs typeface="Times New Roman" pitchFamily="18" charset="0"/>
                <a:sym typeface="Wingdings" pitchFamily="2" charset="2"/>
              </a:rPr>
              <a:t>Control spin direction of proton beams independently</a:t>
            </a:r>
            <a:endParaRPr lang="en-US" sz="3400" dirty="0" smtClean="0">
              <a:solidFill>
                <a:schemeClr val="tx1"/>
              </a:solidFill>
              <a:cs typeface="Times New Roman" pitchFamily="18" charset="0"/>
              <a:sym typeface="Wingdings" pitchFamily="2" charset="2"/>
            </a:endParaRPr>
          </a:p>
        </p:txBody>
      </p:sp>
    </p:spTree>
    <p:extLst>
      <p:ext uri="{BB962C8B-B14F-4D97-AF65-F5344CB8AC3E}">
        <p14:creationId xmlns:p14="http://schemas.microsoft.com/office/powerpoint/2010/main" val="7291541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 calcmode="lin" valueType="num">
                                      <p:cBhvr additive="base">
                                        <p:cTn id="7" dur="500" fill="hold"/>
                                        <p:tgtEl>
                                          <p:spTgt spid="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9">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 Aidala, Penn State, January 21, 2015</a:t>
            </a:r>
            <a:endParaRPr lang="en-US" dirty="0"/>
          </a:p>
        </p:txBody>
      </p:sp>
      <p:grpSp>
        <p:nvGrpSpPr>
          <p:cNvPr id="44" name="Group 43"/>
          <p:cNvGrpSpPr/>
          <p:nvPr/>
        </p:nvGrpSpPr>
        <p:grpSpPr>
          <a:xfrm>
            <a:off x="258633" y="3810000"/>
            <a:ext cx="3940610" cy="2929627"/>
            <a:chOff x="258633" y="3810000"/>
            <a:chExt cx="3940610" cy="2929627"/>
          </a:xfrm>
        </p:grpSpPr>
        <p:pic>
          <p:nvPicPr>
            <p:cNvPr id="621572" name="Picture 4"/>
            <p:cNvPicPr>
              <a:picLocks noChangeAspect="1" noChangeArrowheads="1"/>
            </p:cNvPicPr>
            <p:nvPr/>
          </p:nvPicPr>
          <p:blipFill>
            <a:blip r:embed="rId3" cstate="print"/>
            <a:srcRect/>
            <a:stretch>
              <a:fillRect/>
            </a:stretch>
          </p:blipFill>
          <p:spPr bwMode="auto">
            <a:xfrm>
              <a:off x="304800" y="3810000"/>
              <a:ext cx="3894443" cy="2929627"/>
            </a:xfrm>
            <a:prstGeom prst="rect">
              <a:avLst/>
            </a:prstGeom>
            <a:noFill/>
            <a:ln w="9525">
              <a:noFill/>
              <a:miter lim="800000"/>
              <a:headEnd/>
              <a:tailEnd/>
            </a:ln>
          </p:spPr>
        </p:pic>
        <p:sp>
          <p:nvSpPr>
            <p:cNvPr id="39" name="TextBox 38"/>
            <p:cNvSpPr txBox="1"/>
            <p:nvPr/>
          </p:nvSpPr>
          <p:spPr>
            <a:xfrm rot="16200000">
              <a:off x="-31671" y="4439344"/>
              <a:ext cx="1042273" cy="461665"/>
            </a:xfrm>
            <a:prstGeom prst="rect">
              <a:avLst/>
            </a:prstGeom>
            <a:noFill/>
          </p:spPr>
          <p:txBody>
            <a:bodyPr wrap="none" rtlCol="0">
              <a:spAutoFit/>
            </a:bodyPr>
            <a:lstStyle/>
            <a:p>
              <a:r>
                <a:rPr lang="en-US" dirty="0" smtClean="0">
                  <a:solidFill>
                    <a:schemeClr val="tx1"/>
                  </a:solidFill>
                </a:rPr>
                <a:t>d</a:t>
              </a:r>
              <a:r>
                <a:rPr lang="en-US" dirty="0" smtClean="0">
                  <a:solidFill>
                    <a:schemeClr val="tx1"/>
                  </a:solidFill>
                  <a:latin typeface="Symbol" pitchFamily="18" charset="2"/>
                </a:rPr>
                <a:t>s</a:t>
              </a:r>
              <a:r>
                <a:rPr lang="en-US" dirty="0" smtClean="0">
                  <a:solidFill>
                    <a:schemeClr val="tx1"/>
                  </a:solidFill>
                </a:rPr>
                <a:t>/</a:t>
              </a:r>
              <a:r>
                <a:rPr lang="en-US" dirty="0" err="1" smtClean="0">
                  <a:solidFill>
                    <a:schemeClr val="tx1"/>
                  </a:solidFill>
                </a:rPr>
                <a:t>dp</a:t>
              </a:r>
              <a:r>
                <a:rPr lang="en-US" baseline="-25000" dirty="0" err="1" smtClean="0">
                  <a:solidFill>
                    <a:schemeClr val="tx1"/>
                  </a:solidFill>
                </a:rPr>
                <a:t>T</a:t>
              </a:r>
              <a:endParaRPr lang="en-US" baseline="-25000" dirty="0">
                <a:solidFill>
                  <a:schemeClr val="tx1"/>
                </a:solidFill>
              </a:endParaRPr>
            </a:p>
          </p:txBody>
        </p:sp>
        <p:sp>
          <p:nvSpPr>
            <p:cNvPr id="38" name="TextBox 37"/>
            <p:cNvSpPr txBox="1"/>
            <p:nvPr/>
          </p:nvSpPr>
          <p:spPr>
            <a:xfrm>
              <a:off x="3047999" y="6376415"/>
              <a:ext cx="1143000" cy="338554"/>
            </a:xfrm>
            <a:prstGeom prst="rect">
              <a:avLst/>
            </a:prstGeom>
            <a:noFill/>
          </p:spPr>
          <p:txBody>
            <a:bodyPr wrap="square" rtlCol="0">
              <a:spAutoFit/>
            </a:bodyPr>
            <a:lstStyle/>
            <a:p>
              <a:r>
                <a:rPr lang="en-US" sz="1600" dirty="0" err="1" smtClean="0">
                  <a:solidFill>
                    <a:schemeClr val="tx1"/>
                  </a:solidFill>
                </a:rPr>
                <a:t>p</a:t>
              </a:r>
              <a:r>
                <a:rPr lang="en-US" sz="1600" baseline="-25000" dirty="0" err="1" smtClean="0">
                  <a:solidFill>
                    <a:schemeClr val="tx1"/>
                  </a:solidFill>
                </a:rPr>
                <a:t>T</a:t>
              </a:r>
              <a:r>
                <a:rPr lang="en-US" sz="1600" dirty="0" smtClean="0">
                  <a:solidFill>
                    <a:schemeClr val="tx1"/>
                  </a:solidFill>
                </a:rPr>
                <a:t> (</a:t>
              </a:r>
              <a:r>
                <a:rPr lang="en-US" sz="1600" dirty="0" err="1" smtClean="0">
                  <a:solidFill>
                    <a:schemeClr val="tx1"/>
                  </a:solidFill>
                </a:rPr>
                <a:t>GeV</a:t>
              </a:r>
              <a:r>
                <a:rPr lang="en-US" sz="1600" dirty="0" smtClean="0">
                  <a:solidFill>
                    <a:schemeClr val="tx1"/>
                  </a:solidFill>
                </a:rPr>
                <a:t>/c)</a:t>
              </a:r>
              <a:endParaRPr lang="en-US" sz="1600" dirty="0">
                <a:solidFill>
                  <a:schemeClr val="tx1"/>
                </a:solidFill>
              </a:endParaRPr>
            </a:p>
          </p:txBody>
        </p:sp>
      </p:grpSp>
      <p:grpSp>
        <p:nvGrpSpPr>
          <p:cNvPr id="30" name="Group 29"/>
          <p:cNvGrpSpPr/>
          <p:nvPr/>
        </p:nvGrpSpPr>
        <p:grpSpPr>
          <a:xfrm>
            <a:off x="4572000" y="1143000"/>
            <a:ext cx="4575530" cy="3429000"/>
            <a:chOff x="4358505" y="1143000"/>
            <a:chExt cx="4789025" cy="3476625"/>
          </a:xfrm>
        </p:grpSpPr>
        <p:pic>
          <p:nvPicPr>
            <p:cNvPr id="13" name="Picture 2"/>
            <p:cNvPicPr>
              <a:picLocks noChangeAspect="1" noChangeArrowheads="1"/>
            </p:cNvPicPr>
            <p:nvPr/>
          </p:nvPicPr>
          <p:blipFill>
            <a:blip r:embed="rId4" cstate="print"/>
            <a:srcRect/>
            <a:stretch>
              <a:fillRect/>
            </a:stretch>
          </p:blipFill>
          <p:spPr bwMode="auto">
            <a:xfrm>
              <a:off x="4358505" y="1143000"/>
              <a:ext cx="4789025" cy="3476625"/>
            </a:xfrm>
            <a:prstGeom prst="rect">
              <a:avLst/>
            </a:prstGeom>
            <a:noFill/>
            <a:ln w="9525">
              <a:noFill/>
              <a:miter lim="800000"/>
              <a:headEnd/>
              <a:tailEnd/>
            </a:ln>
          </p:spPr>
        </p:pic>
        <p:sp>
          <p:nvSpPr>
            <p:cNvPr id="17" name="TextBox 16"/>
            <p:cNvSpPr txBox="1"/>
            <p:nvPr/>
          </p:nvSpPr>
          <p:spPr>
            <a:xfrm>
              <a:off x="6921674" y="1500052"/>
              <a:ext cx="1727029" cy="1404231"/>
            </a:xfrm>
            <a:prstGeom prst="rect">
              <a:avLst/>
            </a:prstGeom>
            <a:solidFill>
              <a:schemeClr val="bg1">
                <a:lumMod val="95000"/>
              </a:schemeClr>
            </a:solidFill>
          </p:spPr>
          <p:txBody>
            <a:bodyPr wrap="square" rtlCol="0">
              <a:spAutoFit/>
            </a:bodyPr>
            <a:lstStyle/>
            <a:p>
              <a:r>
                <a:rPr lang="en-US" sz="2100" dirty="0" smtClean="0">
                  <a:solidFill>
                    <a:schemeClr val="tx1"/>
                  </a:solidFill>
                </a:rPr>
                <a:t>Z boson production,</a:t>
              </a:r>
            </a:p>
            <a:p>
              <a:r>
                <a:rPr lang="en-US" sz="2100" dirty="0" err="1" smtClean="0">
                  <a:solidFill>
                    <a:schemeClr val="tx1"/>
                  </a:solidFill>
                </a:rPr>
                <a:t>Tevatron</a:t>
              </a:r>
              <a:r>
                <a:rPr lang="en-US" sz="2100" dirty="0" smtClean="0">
                  <a:solidFill>
                    <a:schemeClr val="tx1"/>
                  </a:solidFill>
                </a:rPr>
                <a:t> CDF</a:t>
              </a:r>
              <a:endParaRPr lang="en-US" sz="2100" dirty="0">
                <a:solidFill>
                  <a:schemeClr val="tx1"/>
                </a:solidFill>
              </a:endParaRPr>
            </a:p>
          </p:txBody>
        </p:sp>
      </p:grpSp>
      <p:sp>
        <p:nvSpPr>
          <p:cNvPr id="2" name="Title 1"/>
          <p:cNvSpPr>
            <a:spLocks noGrp="1"/>
          </p:cNvSpPr>
          <p:nvPr>
            <p:ph type="title"/>
          </p:nvPr>
        </p:nvSpPr>
        <p:spPr>
          <a:xfrm>
            <a:off x="457200" y="87775"/>
            <a:ext cx="8229600" cy="914400"/>
          </a:xfrm>
        </p:spPr>
        <p:txBody>
          <a:bodyPr>
            <a:noAutofit/>
          </a:bodyPr>
          <a:lstStyle/>
          <a:p>
            <a:r>
              <a:rPr lang="en-US" sz="3600" dirty="0"/>
              <a:t>Testing the </a:t>
            </a:r>
            <a:r>
              <a:rPr lang="en-US" sz="3600" dirty="0" err="1"/>
              <a:t>Aharonov-Bohm</a:t>
            </a:r>
            <a:r>
              <a:rPr lang="en-US" sz="3600" dirty="0"/>
              <a:t> effect in QCD as a non-Abelian gauge theory</a:t>
            </a:r>
            <a:endParaRPr lang="en-US" sz="3500" dirty="0"/>
          </a:p>
        </p:txBody>
      </p:sp>
      <p:sp>
        <p:nvSpPr>
          <p:cNvPr id="3" name="Content Placeholder 2"/>
          <p:cNvSpPr>
            <a:spLocks noGrp="1"/>
          </p:cNvSpPr>
          <p:nvPr>
            <p:ph idx="1"/>
          </p:nvPr>
        </p:nvSpPr>
        <p:spPr>
          <a:xfrm>
            <a:off x="228600" y="1143000"/>
            <a:ext cx="4191000" cy="2819400"/>
          </a:xfrm>
        </p:spPr>
        <p:txBody>
          <a:bodyPr>
            <a:normAutofit fontScale="92500" lnSpcReduction="10000"/>
          </a:bodyPr>
          <a:lstStyle/>
          <a:p>
            <a:r>
              <a:rPr lang="en-US" sz="2200" dirty="0" smtClean="0"/>
              <a:t>Don’t know what to expect from color-entangled quarks </a:t>
            </a:r>
            <a:r>
              <a:rPr lang="en-US" sz="2200" dirty="0" smtClean="0">
                <a:sym typeface="Wingdings" panose="05000000000000000000" pitchFamily="2" charset="2"/>
              </a:rPr>
              <a:t> </a:t>
            </a:r>
            <a:r>
              <a:rPr lang="en-US" sz="2200" dirty="0" smtClean="0"/>
              <a:t>Look for contradiction with predictions for the case of </a:t>
            </a:r>
            <a:r>
              <a:rPr lang="en-US" sz="2200" i="1" dirty="0" smtClean="0"/>
              <a:t>no</a:t>
            </a:r>
            <a:r>
              <a:rPr lang="en-US" sz="2200" dirty="0" smtClean="0"/>
              <a:t> color entanglement</a:t>
            </a:r>
          </a:p>
          <a:p>
            <a:r>
              <a:rPr lang="en-US" sz="2200" dirty="0" smtClean="0"/>
              <a:t>But first need to parameterize (unpolarized) transverse-momentum-dependent parton distribution functions from world data—never looked at before!</a:t>
            </a:r>
          </a:p>
        </p:txBody>
      </p:sp>
      <p:sp>
        <p:nvSpPr>
          <p:cNvPr id="6" name="Slide Number Placeholder 5"/>
          <p:cNvSpPr>
            <a:spLocks noGrp="1"/>
          </p:cNvSpPr>
          <p:nvPr>
            <p:ph type="sldNum" sz="quarter" idx="12"/>
          </p:nvPr>
        </p:nvSpPr>
        <p:spPr/>
        <p:txBody>
          <a:bodyPr/>
          <a:lstStyle/>
          <a:p>
            <a:fld id="{9CCA4942-7CEE-491C-9F3A-ADE7BC2C4973}" type="slidenum">
              <a:rPr lang="en-US" smtClean="0"/>
              <a:pPr/>
              <a:t>80</a:t>
            </a:fld>
            <a:endParaRPr lang="en-US"/>
          </a:p>
        </p:txBody>
      </p:sp>
      <p:sp>
        <p:nvSpPr>
          <p:cNvPr id="16" name="Oval 15"/>
          <p:cNvSpPr/>
          <p:nvPr/>
        </p:nvSpPr>
        <p:spPr>
          <a:xfrm rot="592611">
            <a:off x="4893160" y="1494711"/>
            <a:ext cx="764237" cy="2514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852415" y="4495800"/>
            <a:ext cx="1338584" cy="877163"/>
          </a:xfrm>
          <a:prstGeom prst="rect">
            <a:avLst/>
          </a:prstGeom>
          <a:noFill/>
        </p:spPr>
        <p:txBody>
          <a:bodyPr wrap="square" rtlCol="0">
            <a:spAutoFit/>
          </a:bodyPr>
          <a:lstStyle/>
          <a:p>
            <a:r>
              <a:rPr lang="en-US" sz="1700" u="sng" dirty="0" smtClean="0">
                <a:solidFill>
                  <a:schemeClr val="tx1"/>
                </a:solidFill>
              </a:rPr>
              <a:t>C.A. Aidala</a:t>
            </a:r>
            <a:r>
              <a:rPr lang="en-US" sz="1700" dirty="0" smtClean="0">
                <a:solidFill>
                  <a:schemeClr val="tx1"/>
                </a:solidFill>
              </a:rPr>
              <a:t>, </a:t>
            </a:r>
          </a:p>
          <a:p>
            <a:r>
              <a:rPr lang="en-US" sz="1700" dirty="0" smtClean="0">
                <a:solidFill>
                  <a:schemeClr val="tx1"/>
                </a:solidFill>
              </a:rPr>
              <a:t>T.C. Rogers, in progress</a:t>
            </a:r>
            <a:endParaRPr lang="en-US" sz="1700" dirty="0">
              <a:solidFill>
                <a:schemeClr val="tx1"/>
              </a:solidFill>
            </a:endParaRPr>
          </a:p>
        </p:txBody>
      </p:sp>
      <p:grpSp>
        <p:nvGrpSpPr>
          <p:cNvPr id="45" name="Group 44"/>
          <p:cNvGrpSpPr/>
          <p:nvPr/>
        </p:nvGrpSpPr>
        <p:grpSpPr>
          <a:xfrm>
            <a:off x="4987810" y="3810000"/>
            <a:ext cx="3868809" cy="2929627"/>
            <a:chOff x="4987810" y="3810000"/>
            <a:chExt cx="3868809" cy="2929627"/>
          </a:xfrm>
        </p:grpSpPr>
        <p:pic>
          <p:nvPicPr>
            <p:cNvPr id="621573" name="Picture 5"/>
            <p:cNvPicPr>
              <a:picLocks noChangeAspect="1" noChangeArrowheads="1"/>
            </p:cNvPicPr>
            <p:nvPr/>
          </p:nvPicPr>
          <p:blipFill>
            <a:blip r:embed="rId5" cstate="print"/>
            <a:srcRect/>
            <a:stretch>
              <a:fillRect/>
            </a:stretch>
          </p:blipFill>
          <p:spPr bwMode="auto">
            <a:xfrm>
              <a:off x="5027502" y="3810000"/>
              <a:ext cx="3829117" cy="2929627"/>
            </a:xfrm>
            <a:prstGeom prst="rect">
              <a:avLst/>
            </a:prstGeom>
            <a:noFill/>
            <a:ln w="9525">
              <a:noFill/>
              <a:miter lim="800000"/>
              <a:headEnd/>
              <a:tailEnd/>
            </a:ln>
          </p:spPr>
        </p:pic>
        <p:sp>
          <p:nvSpPr>
            <p:cNvPr id="35" name="TextBox 34"/>
            <p:cNvSpPr txBox="1"/>
            <p:nvPr/>
          </p:nvSpPr>
          <p:spPr>
            <a:xfrm rot="16200000">
              <a:off x="4671866" y="4558759"/>
              <a:ext cx="1031998" cy="400110"/>
            </a:xfrm>
            <a:prstGeom prst="rect">
              <a:avLst/>
            </a:prstGeom>
            <a:noFill/>
          </p:spPr>
          <p:txBody>
            <a:bodyPr wrap="square" rtlCol="0">
              <a:spAutoFit/>
            </a:bodyPr>
            <a:lstStyle/>
            <a:p>
              <a:r>
                <a:rPr lang="en-US" sz="2000" dirty="0" smtClean="0">
                  <a:solidFill>
                    <a:schemeClr val="tx1"/>
                  </a:solidFill>
                </a:rPr>
                <a:t>d</a:t>
              </a:r>
              <a:r>
                <a:rPr lang="en-US" sz="2000" dirty="0" smtClean="0">
                  <a:solidFill>
                    <a:schemeClr val="tx1"/>
                  </a:solidFill>
                  <a:latin typeface="Symbol" pitchFamily="18" charset="2"/>
                </a:rPr>
                <a:t>s</a:t>
              </a:r>
              <a:r>
                <a:rPr lang="en-US" sz="2000" dirty="0" smtClean="0">
                  <a:solidFill>
                    <a:schemeClr val="tx1"/>
                  </a:solidFill>
                </a:rPr>
                <a:t>/</a:t>
              </a:r>
              <a:r>
                <a:rPr lang="en-US" sz="2000" dirty="0" err="1" smtClean="0">
                  <a:solidFill>
                    <a:schemeClr val="tx1"/>
                  </a:solidFill>
                </a:rPr>
                <a:t>dp</a:t>
              </a:r>
              <a:r>
                <a:rPr lang="en-US" sz="2000" baseline="-25000" dirty="0" err="1" smtClean="0">
                  <a:solidFill>
                    <a:schemeClr val="tx1"/>
                  </a:solidFill>
                </a:rPr>
                <a:t>T</a:t>
              </a:r>
              <a:endParaRPr lang="en-US" sz="2000" baseline="-25000" dirty="0">
                <a:solidFill>
                  <a:schemeClr val="tx1"/>
                </a:solidFill>
              </a:endParaRPr>
            </a:p>
          </p:txBody>
        </p:sp>
        <p:sp>
          <p:nvSpPr>
            <p:cNvPr id="34" name="TextBox 33"/>
            <p:cNvSpPr txBox="1"/>
            <p:nvPr/>
          </p:nvSpPr>
          <p:spPr>
            <a:xfrm>
              <a:off x="7696200" y="6376415"/>
              <a:ext cx="1143000" cy="338554"/>
            </a:xfrm>
            <a:prstGeom prst="rect">
              <a:avLst/>
            </a:prstGeom>
            <a:noFill/>
          </p:spPr>
          <p:txBody>
            <a:bodyPr wrap="square" rtlCol="0">
              <a:spAutoFit/>
            </a:bodyPr>
            <a:lstStyle/>
            <a:p>
              <a:r>
                <a:rPr lang="en-US" sz="1600" dirty="0" err="1" smtClean="0">
                  <a:solidFill>
                    <a:schemeClr val="tx1"/>
                  </a:solidFill>
                </a:rPr>
                <a:t>p</a:t>
              </a:r>
              <a:r>
                <a:rPr lang="en-US" sz="1600" baseline="-25000" dirty="0" err="1" smtClean="0">
                  <a:solidFill>
                    <a:schemeClr val="tx1"/>
                  </a:solidFill>
                </a:rPr>
                <a:t>T</a:t>
              </a:r>
              <a:r>
                <a:rPr lang="en-US" sz="1600" dirty="0" smtClean="0">
                  <a:solidFill>
                    <a:schemeClr val="tx1"/>
                  </a:solidFill>
                </a:rPr>
                <a:t> (</a:t>
              </a:r>
              <a:r>
                <a:rPr lang="en-US" sz="1600" dirty="0" err="1" smtClean="0">
                  <a:solidFill>
                    <a:schemeClr val="tx1"/>
                  </a:solidFill>
                </a:rPr>
                <a:t>GeV</a:t>
              </a:r>
              <a:r>
                <a:rPr lang="en-US" sz="1600" dirty="0" smtClean="0">
                  <a:solidFill>
                    <a:schemeClr val="tx1"/>
                  </a:solidFill>
                </a:rPr>
                <a:t>/c)</a:t>
              </a:r>
              <a:endParaRPr lang="en-US" sz="1600" dirty="0">
                <a:solidFill>
                  <a:schemeClr val="tx1"/>
                </a:solidFill>
              </a:endParaRPr>
            </a:p>
          </p:txBody>
        </p:sp>
      </p:grpSp>
      <p:cxnSp>
        <p:nvCxnSpPr>
          <p:cNvPr id="41" name="Straight Arrow Connector 40"/>
          <p:cNvCxnSpPr/>
          <p:nvPr/>
        </p:nvCxnSpPr>
        <p:spPr>
          <a:xfrm rot="16200000" flipH="1">
            <a:off x="4838700" y="3314700"/>
            <a:ext cx="2209800" cy="121920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938739" y="5562600"/>
            <a:ext cx="2089226" cy="461665"/>
          </a:xfrm>
          <a:prstGeom prst="rect">
            <a:avLst/>
          </a:prstGeom>
          <a:noFill/>
        </p:spPr>
        <p:txBody>
          <a:bodyPr wrap="none" rtlCol="0">
            <a:spAutoFit/>
          </a:bodyPr>
          <a:lstStyle/>
          <a:p>
            <a:r>
              <a:rPr lang="en-US" dirty="0" smtClean="0">
                <a:solidFill>
                  <a:schemeClr val="tx1"/>
                </a:solidFill>
              </a:rPr>
              <a:t>√s = 0.039 </a:t>
            </a:r>
            <a:r>
              <a:rPr lang="en-US" dirty="0" err="1" smtClean="0">
                <a:solidFill>
                  <a:schemeClr val="tx1"/>
                </a:solidFill>
              </a:rPr>
              <a:t>TeV</a:t>
            </a:r>
            <a:endParaRPr lang="en-US" dirty="0">
              <a:solidFill>
                <a:schemeClr val="tx1"/>
              </a:solidFill>
            </a:endParaRPr>
          </a:p>
        </p:txBody>
      </p:sp>
      <p:sp>
        <p:nvSpPr>
          <p:cNvPr id="22" name="TextBox 21"/>
          <p:cNvSpPr txBox="1"/>
          <p:nvPr/>
        </p:nvSpPr>
        <p:spPr>
          <a:xfrm>
            <a:off x="5982070" y="5562600"/>
            <a:ext cx="1935338" cy="461665"/>
          </a:xfrm>
          <a:prstGeom prst="rect">
            <a:avLst/>
          </a:prstGeom>
          <a:noFill/>
        </p:spPr>
        <p:txBody>
          <a:bodyPr wrap="none" rtlCol="0">
            <a:spAutoFit/>
          </a:bodyPr>
          <a:lstStyle/>
          <a:p>
            <a:r>
              <a:rPr lang="en-US" dirty="0" smtClean="0">
                <a:solidFill>
                  <a:schemeClr val="tx1"/>
                </a:solidFill>
              </a:rPr>
              <a:t>√s = 1.96 </a:t>
            </a:r>
            <a:r>
              <a:rPr lang="en-US" dirty="0" err="1" smtClean="0">
                <a:solidFill>
                  <a:schemeClr val="tx1"/>
                </a:solidFill>
              </a:rPr>
              <a:t>TeV</a:t>
            </a:r>
            <a:endParaRPr lang="en-US" dirty="0">
              <a:solidFill>
                <a:schemeClr val="tx1"/>
              </a:solidFill>
            </a:endParaRPr>
          </a:p>
        </p:txBody>
      </p:sp>
      <p:sp>
        <p:nvSpPr>
          <p:cNvPr id="5" name="Rectangle 4"/>
          <p:cNvSpPr/>
          <p:nvPr/>
        </p:nvSpPr>
        <p:spPr>
          <a:xfrm>
            <a:off x="608002" y="5146344"/>
            <a:ext cx="2230098" cy="461665"/>
          </a:xfrm>
          <a:prstGeom prst="rect">
            <a:avLst/>
          </a:prstGeom>
        </p:spPr>
        <p:txBody>
          <a:bodyPr wrap="none">
            <a:spAutoFit/>
          </a:bodyPr>
          <a:lstStyle/>
          <a:p>
            <a:r>
              <a:rPr lang="en-US" dirty="0" err="1" smtClean="0">
                <a:solidFill>
                  <a:schemeClr val="tx1"/>
                </a:solidFill>
              </a:rPr>
              <a:t>p+p</a:t>
            </a:r>
            <a:r>
              <a:rPr lang="en-US" dirty="0" smtClean="0">
                <a:solidFill>
                  <a:schemeClr val="tx1"/>
                </a:solidFill>
              </a:rPr>
              <a:t> </a:t>
            </a:r>
            <a:r>
              <a:rPr lang="en-US" dirty="0" smtClean="0">
                <a:solidFill>
                  <a:schemeClr val="tx1"/>
                </a:solidFill>
                <a:sym typeface="Wingdings" panose="05000000000000000000" pitchFamily="2" charset="2"/>
              </a:rPr>
              <a:t> </a:t>
            </a:r>
            <a:r>
              <a:rPr lang="en-US" dirty="0" smtClean="0">
                <a:solidFill>
                  <a:schemeClr val="tx1"/>
                </a:solidFill>
                <a:latin typeface="Symbol" panose="05050102010706020507" pitchFamily="18" charset="2"/>
                <a:sym typeface="Wingdings" panose="05000000000000000000" pitchFamily="2" charset="2"/>
              </a:rPr>
              <a:t>m</a:t>
            </a:r>
            <a:r>
              <a:rPr lang="en-US" baseline="30000" dirty="0" smtClean="0">
                <a:solidFill>
                  <a:schemeClr val="tx1"/>
                </a:solidFill>
                <a:sym typeface="Wingdings" panose="05000000000000000000" pitchFamily="2" charset="2"/>
              </a:rPr>
              <a:t>+</a:t>
            </a:r>
            <a:r>
              <a:rPr lang="en-US" dirty="0" smtClean="0">
                <a:solidFill>
                  <a:schemeClr val="tx1"/>
                </a:solidFill>
                <a:sym typeface="Wingdings" panose="05000000000000000000" pitchFamily="2" charset="2"/>
              </a:rPr>
              <a:t>+</a:t>
            </a:r>
            <a:r>
              <a:rPr lang="en-US" dirty="0" smtClean="0">
                <a:solidFill>
                  <a:schemeClr val="tx1"/>
                </a:solidFill>
                <a:latin typeface="Symbol" panose="05050102010706020507" pitchFamily="18" charset="2"/>
                <a:sym typeface="Wingdings" panose="05000000000000000000" pitchFamily="2" charset="2"/>
              </a:rPr>
              <a:t>m</a:t>
            </a:r>
            <a:r>
              <a:rPr lang="en-US" baseline="30000" dirty="0" smtClean="0">
                <a:solidFill>
                  <a:schemeClr val="tx1"/>
                </a:solidFill>
                <a:sym typeface="Wingdings" panose="05000000000000000000" pitchFamily="2" charset="2"/>
              </a:rPr>
              <a:t>-</a:t>
            </a:r>
            <a:r>
              <a:rPr lang="en-US" dirty="0" smtClean="0">
                <a:solidFill>
                  <a:schemeClr val="tx1"/>
                </a:solidFill>
                <a:sym typeface="Wingdings" panose="05000000000000000000" pitchFamily="2" charset="2"/>
              </a:rPr>
              <a:t>+X</a:t>
            </a:r>
            <a:endParaRPr lang="en-US" dirty="0">
              <a:solidFill>
                <a:schemeClr val="tx1"/>
              </a:solidFill>
            </a:endParaRPr>
          </a:p>
        </p:txBody>
      </p:sp>
    </p:spTree>
    <p:extLst>
      <p:ext uri="{BB962C8B-B14F-4D97-AF65-F5344CB8AC3E}">
        <p14:creationId xmlns:p14="http://schemas.microsoft.com/office/powerpoint/2010/main" val="1462748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blinds(horizontal)">
                                      <p:cBhvr>
                                        <p:cTn id="12" dur="500"/>
                                        <p:tgtEl>
                                          <p:spTgt spid="44"/>
                                        </p:tgtEl>
                                      </p:cBhvr>
                                    </p:animEffect>
                                  </p:childTnLst>
                                </p:cTn>
                              </p:par>
                              <p:par>
                                <p:cTn id="13" presetID="3" presetClass="entr" presetSubtype="10"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blinds(horizontal)">
                                      <p:cBhvr>
                                        <p:cTn id="15" dur="500"/>
                                        <p:tgtEl>
                                          <p:spTgt spid="4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500"/>
                                        <p:tgtEl>
                                          <p:spTgt spid="20"/>
                                        </p:tgtEl>
                                      </p:cBhvr>
                                    </p:animEffect>
                                  </p:childTnLst>
                                </p:cTn>
                              </p:par>
                              <p:par>
                                <p:cTn id="19" presetID="3" presetClass="entr" presetSubtype="1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blinds(horizontal)">
                                      <p:cBhvr>
                                        <p:cTn id="21" dur="500"/>
                                        <p:tgtEl>
                                          <p:spTgt spid="4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linds(horizontal)">
                                      <p:cBhvr>
                                        <p:cTn id="24" dur="500"/>
                                        <p:tgtEl>
                                          <p:spTgt spid="21"/>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linds(horizontal)">
                                      <p:cBhvr>
                                        <p:cTn id="27" dur="500"/>
                                        <p:tgtEl>
                                          <p:spTgt spid="22"/>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linds(horizontal)">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p:bldP spid="21" grpId="0"/>
      <p:bldP spid="2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732184"/>
            <a:ext cx="3159578" cy="1922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sz="4000" dirty="0" smtClean="0"/>
              <a:t>COMPASS</a:t>
            </a:r>
            <a:r>
              <a:rPr lang="en-US" sz="4000" dirty="0"/>
              <a:t> </a:t>
            </a:r>
            <a:r>
              <a:rPr lang="en-US" sz="4000" dirty="0" smtClean="0"/>
              <a:t>at CERN:</a:t>
            </a:r>
            <a:br>
              <a:rPr lang="en-US" sz="4000" dirty="0" smtClean="0"/>
            </a:br>
            <a:r>
              <a:rPr lang="en-US" sz="4000" dirty="0" smtClean="0"/>
              <a:t>Muon/Pion scattering off of fixed targets</a:t>
            </a:r>
            <a:endParaRPr lang="en-US" sz="4000" dirty="0"/>
          </a:p>
        </p:txBody>
      </p:sp>
      <p:sp>
        <p:nvSpPr>
          <p:cNvPr id="4" name="Content Placeholder 3"/>
          <p:cNvSpPr>
            <a:spLocks noGrp="1"/>
          </p:cNvSpPr>
          <p:nvPr>
            <p:ph sz="half" idx="2"/>
          </p:nvPr>
        </p:nvSpPr>
        <p:spPr>
          <a:xfrm>
            <a:off x="5019978" y="1600200"/>
            <a:ext cx="3895422" cy="4495800"/>
          </a:xfrm>
        </p:spPr>
        <p:txBody>
          <a:bodyPr/>
          <a:lstStyle/>
          <a:p>
            <a:r>
              <a:rPr lang="en-US" sz="3000" dirty="0" smtClean="0"/>
              <a:t>Nucleon structure and hadron spectroscopy</a:t>
            </a:r>
          </a:p>
          <a:p>
            <a:r>
              <a:rPr lang="en-US" sz="3000" dirty="0" smtClean="0"/>
              <a:t>Polarized muon beam, unpolarized negative pion beam, 160-200 GeV/c</a:t>
            </a:r>
          </a:p>
          <a:p>
            <a:r>
              <a:rPr lang="en-US" sz="3000" dirty="0" smtClean="0"/>
              <a:t>Polarized </a:t>
            </a:r>
            <a:r>
              <a:rPr lang="en-US" sz="3000" baseline="30000" dirty="0" smtClean="0"/>
              <a:t>6</a:t>
            </a:r>
            <a:r>
              <a:rPr lang="en-US" sz="3000" dirty="0" smtClean="0"/>
              <a:t>LiD and NH</a:t>
            </a:r>
            <a:r>
              <a:rPr lang="en-US" sz="3000" baseline="-25000" dirty="0" smtClean="0"/>
              <a:t>3</a:t>
            </a:r>
            <a:r>
              <a:rPr lang="en-US" sz="3000" dirty="0" smtClean="0"/>
              <a:t> targets (polarized deuterons and protons)</a:t>
            </a:r>
          </a:p>
        </p:txBody>
      </p:sp>
      <p:sp>
        <p:nvSpPr>
          <p:cNvPr id="5" name="Footer Placeholder 4"/>
          <p:cNvSpPr>
            <a:spLocks noGrp="1"/>
          </p:cNvSpPr>
          <p:nvPr>
            <p:ph type="ftr" sz="quarter" idx="11"/>
          </p:nvPr>
        </p:nvSpPr>
        <p:spPr/>
        <p:txBody>
          <a:bodyPr/>
          <a:lstStyle/>
          <a:p>
            <a:r>
              <a:rPr lang="en-US" smtClean="0"/>
              <a:t>C. Aidala, Penn State, January 21, 2015</a:t>
            </a:r>
            <a:endParaRPr lang="en-US"/>
          </a:p>
        </p:txBody>
      </p:sp>
      <p:sp>
        <p:nvSpPr>
          <p:cNvPr id="6" name="Slide Number Placeholder 5"/>
          <p:cNvSpPr>
            <a:spLocks noGrp="1"/>
          </p:cNvSpPr>
          <p:nvPr>
            <p:ph type="sldNum" sz="quarter" idx="12"/>
          </p:nvPr>
        </p:nvSpPr>
        <p:spPr/>
        <p:txBody>
          <a:bodyPr/>
          <a:lstStyle/>
          <a:p>
            <a:fld id="{A2F42501-B949-4497-900A-85D7539E1911}" type="slidenum">
              <a:rPr lang="en-US" smtClean="0"/>
              <a:pPr/>
              <a:t>9</a:t>
            </a:fld>
            <a:endParaRPr lang="en-US"/>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739" y="1386114"/>
            <a:ext cx="4791377"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344544" y="1676400"/>
            <a:ext cx="2762295" cy="830997"/>
          </a:xfrm>
          <a:prstGeom prst="rect">
            <a:avLst/>
          </a:prstGeom>
          <a:noFill/>
        </p:spPr>
        <p:txBody>
          <a:bodyPr wrap="none" rtlCol="0">
            <a:spAutoFit/>
          </a:bodyPr>
          <a:lstStyle/>
          <a:p>
            <a:r>
              <a:rPr lang="en-US" dirty="0" smtClean="0">
                <a:solidFill>
                  <a:schemeClr val="tx1"/>
                </a:solidFill>
              </a:rPr>
              <a:t>60 m spectrometer</a:t>
            </a:r>
          </a:p>
          <a:p>
            <a:r>
              <a:rPr lang="en-US" dirty="0">
                <a:solidFill>
                  <a:schemeClr val="tx1"/>
                </a:solidFill>
              </a:rPr>
              <a:t>i</a:t>
            </a:r>
            <a:r>
              <a:rPr lang="en-US" dirty="0" smtClean="0">
                <a:solidFill>
                  <a:schemeClr val="tx1"/>
                </a:solidFill>
              </a:rPr>
              <a:t>ncluding particle ID</a:t>
            </a:r>
            <a:endParaRPr lang="en-US" dirty="0">
              <a:solidFill>
                <a:schemeClr val="tx1"/>
              </a:solidFill>
            </a:endParaRPr>
          </a:p>
        </p:txBody>
      </p:sp>
      <p:sp>
        <p:nvSpPr>
          <p:cNvPr id="13" name="TextBox 12"/>
          <p:cNvSpPr txBox="1"/>
          <p:nvPr/>
        </p:nvSpPr>
        <p:spPr>
          <a:xfrm>
            <a:off x="2091763" y="4114800"/>
            <a:ext cx="2927404" cy="461665"/>
          </a:xfrm>
          <a:prstGeom prst="rect">
            <a:avLst/>
          </a:prstGeom>
          <a:noFill/>
        </p:spPr>
        <p:txBody>
          <a:bodyPr wrap="none" rtlCol="0">
            <a:spAutoFit/>
          </a:bodyPr>
          <a:lstStyle/>
          <a:p>
            <a:r>
              <a:rPr lang="en-US" dirty="0" smtClean="0">
                <a:solidFill>
                  <a:schemeClr val="tx1"/>
                </a:solidFill>
              </a:rPr>
              <a:t>Running 2002-present</a:t>
            </a:r>
          </a:p>
        </p:txBody>
      </p:sp>
    </p:spTree>
    <p:extLst>
      <p:ext uri="{BB962C8B-B14F-4D97-AF65-F5344CB8AC3E}">
        <p14:creationId xmlns:p14="http://schemas.microsoft.com/office/powerpoint/2010/main" val="217763572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FFFF99"/>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FFFF99"/>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Clouds</Template>
  <TotalTime>34377</TotalTime>
  <Words>4990</Words>
  <Application>Microsoft Office PowerPoint</Application>
  <PresentationFormat>On-screen Show (4:3)</PresentationFormat>
  <Paragraphs>768</Paragraphs>
  <Slides>80</Slides>
  <Notes>34</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80</vt:i4>
      </vt:variant>
    </vt:vector>
  </HeadingPairs>
  <TitlesOfParts>
    <vt:vector size="85" baseType="lpstr">
      <vt:lpstr>Default Design</vt:lpstr>
      <vt:lpstr>Equation</vt:lpstr>
      <vt:lpstr>Document</vt:lpstr>
      <vt:lpstr>Bitmap Image</vt:lpstr>
      <vt:lpstr>Photo Editor Photo</vt:lpstr>
      <vt:lpstr>Measuring Polarization Effects in Proton-Proton and  Muon-Nucleon Scattering</vt:lpstr>
      <vt:lpstr>Polarization effects – one pillar of study within the recently entered era of quantitative QCD</vt:lpstr>
      <vt:lpstr>Now in the era of quantitative QCD!</vt:lpstr>
      <vt:lpstr>Additional recent theoretical progress in QCD</vt:lpstr>
      <vt:lpstr>Mapping out the proton</vt:lpstr>
      <vt:lpstr>Facilities and experiments</vt:lpstr>
      <vt:lpstr>The Relativistic Heavy Ion Collider at Brookhaven National Laboratory</vt:lpstr>
      <vt:lpstr>RHIC’s current main experiments</vt:lpstr>
      <vt:lpstr>COMPASS at CERN: Muon/Pion scattering off of fixed targets</vt:lpstr>
      <vt:lpstr>SeaQuest at Fermilab: Fixed-target quark-antiquark annihilation experiment</vt:lpstr>
      <vt:lpstr>Complementarity of Drell-Yan and DIS</vt:lpstr>
      <vt:lpstr>Comparisons</vt:lpstr>
      <vt:lpstr>Predictive power of pQCD</vt:lpstr>
      <vt:lpstr>Quark distribution functions</vt:lpstr>
      <vt:lpstr>Unpolarized proton structure from deep-inelastic lepton-proton scattering</vt:lpstr>
      <vt:lpstr>World data on longitudinally polarized proton structure function</vt:lpstr>
      <vt:lpstr>Accessing gluon spin with p+p collisions</vt:lpstr>
      <vt:lpstr>RHIC measurements sensitive to gluon spin</vt:lpstr>
      <vt:lpstr>Gluon spin from two new fits</vt:lpstr>
      <vt:lpstr>PowerPoint Presentation</vt:lpstr>
      <vt:lpstr>World W cross section measurements</vt:lpstr>
      <vt:lpstr>Large parity-violating  single-helicity asymmetries</vt:lpstr>
      <vt:lpstr>Flavor-separated sea quark helicities through W production </vt:lpstr>
      <vt:lpstr>1976: Discovery in p+p collisions!  Huge transverse single-spin asymmetries</vt:lpstr>
      <vt:lpstr>Transverse-momentum-dependent distributions and single-spin asymmetries</vt:lpstr>
      <vt:lpstr>Quark distribution functions</vt:lpstr>
      <vt:lpstr>PowerPoint Presentation</vt:lpstr>
      <vt:lpstr>Final Sivers asymmetries from COMPASS</vt:lpstr>
      <vt:lpstr>Final Collins asymmetries from COMPASS</vt:lpstr>
      <vt:lpstr>Transverse single-spin asymmetries:  From low to high energies!</vt:lpstr>
      <vt:lpstr>Effects persist up to transverse momenta of 7(!) GeV/c at √s=500 GeV</vt:lpstr>
      <vt:lpstr>Measuring spin-momentum correlations via unpolarized Drell-Yan</vt:lpstr>
      <vt:lpstr>Smaller spin-momentum correlation  for sea quarks?</vt:lpstr>
      <vt:lpstr>Will learn more soon from SeaQuest</vt:lpstr>
      <vt:lpstr>And from COMPASS</vt:lpstr>
      <vt:lpstr>Modified universality of T-odd  transverse-momentum-dependent distributions:  Color in action! </vt:lpstr>
      <vt:lpstr>Modified universality requires full QCD: Gauge-invariant quantum field theory</vt:lpstr>
      <vt:lpstr>Planned or proposed polarized  Drell-Yan measurements</vt:lpstr>
      <vt:lpstr>Physical consequences of a  gauge-invariant quantum theory:  Aharonov-Bohm (1959)</vt:lpstr>
      <vt:lpstr>Physical consequences of a  gauge-invariant quantum theory:  Aharonov-Bohm (1959)</vt:lpstr>
      <vt:lpstr>Physical consequences of a  gauge-invariant quantum theory:  Aharonov-Bohm effect in QCD!!</vt:lpstr>
      <vt:lpstr>QCD Aharonov-Bohm effect:  Color entanglement</vt:lpstr>
      <vt:lpstr>Testing the Aharonov-Bohm effect in QCD as a non-Abelian gauge theory</vt:lpstr>
      <vt:lpstr>Summary and outlook</vt:lpstr>
      <vt:lpstr>Additional Material</vt:lpstr>
      <vt:lpstr>RHIC as a polarized p+p collider</vt:lpstr>
      <vt:lpstr>RHIC performance for  polarized protons</vt:lpstr>
      <vt:lpstr>PowerPoint Presentation</vt:lpstr>
      <vt:lpstr>View of E906 experimental hall from downstream platform</vt:lpstr>
      <vt:lpstr>Deep-Inelastic Scattering:  A Tool of the Trade</vt:lpstr>
      <vt:lpstr>Parton distribution functions inside a nucleon:  The language we’ve developed (so far!)</vt:lpstr>
      <vt:lpstr>Decades of DIS data: What have we learned?</vt:lpstr>
      <vt:lpstr>And a (relatively) recent surprise from  p+p, p+d collisions</vt:lpstr>
      <vt:lpstr>Complementarity of Drell-Yan and DIS</vt:lpstr>
      <vt:lpstr>Proton “spin crisis”</vt:lpstr>
      <vt:lpstr>Improvements in knowledge of gluon and sea quark spin contributions from RHIC data</vt:lpstr>
      <vt:lpstr>PowerPoint Presentation</vt:lpstr>
      <vt:lpstr>Dijet Cross Section and  Double Helicity Asymmetry</vt:lpstr>
      <vt:lpstr>RHIC measurements sensitive to gluon polarization</vt:lpstr>
      <vt:lpstr>Other recently measured probes sensitive to gluon helicity</vt:lpstr>
      <vt:lpstr> Sampling the Integral of DG: p0 pT vs. xgluon </vt:lpstr>
      <vt:lpstr>PowerPoint Presentation</vt:lpstr>
      <vt:lpstr>Longitudinal (Helicity) vs. Transverse Spin Structure</vt:lpstr>
      <vt:lpstr>Spin-momentum correlations and  the proton as a QCD “laboratory”</vt:lpstr>
      <vt:lpstr>Quark distribution functions</vt:lpstr>
      <vt:lpstr>PowerPoint Presentation</vt:lpstr>
      <vt:lpstr>PowerPoint Presentation</vt:lpstr>
      <vt:lpstr>Another Surprise: Transverse Single-Spin Asymmetry in Eta Meson Production</vt:lpstr>
      <vt:lpstr>New eta AN from PHENIX</vt:lpstr>
      <vt:lpstr>Transverse single-spin asymmetry in dihadron production from STAR</vt:lpstr>
      <vt:lpstr>Drell-Yan decay angular distributions</vt:lpstr>
      <vt:lpstr>Lam-Tung relation</vt:lpstr>
      <vt:lpstr>Measured angular dependences</vt:lpstr>
      <vt:lpstr>Lam-Tung relation violated!</vt:lpstr>
      <vt:lpstr>Follow-up polarized target experiment: Fermilab E1039</vt:lpstr>
      <vt:lpstr>Boer-Mulders x Collins at COMPASS using muon scattering</vt:lpstr>
      <vt:lpstr>PowerPoint Presentation</vt:lpstr>
      <vt:lpstr>COMPASS polarized Drell-Yan projected uncertainty</vt:lpstr>
      <vt:lpstr>Process dependence of Sivers spin-momentum correlation: Color in action!</vt:lpstr>
      <vt:lpstr>Testing the Aharonov-Bohm effect in QCD as a non-Abelian gauge theory</vt:lpstr>
    </vt:vector>
  </TitlesOfParts>
  <Company>Brookhaven National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Spin Results from PHENIX</dc:title>
  <dc:creator>caidala</dc:creator>
  <cp:lastModifiedBy>Aidala, Christine</cp:lastModifiedBy>
  <cp:revision>1647</cp:revision>
  <cp:lastPrinted>2004-04-12T17:33:33Z</cp:lastPrinted>
  <dcterms:created xsi:type="dcterms:W3CDTF">2003-11-06T17:14:18Z</dcterms:created>
  <dcterms:modified xsi:type="dcterms:W3CDTF">2015-01-23T21:21:00Z</dcterms:modified>
</cp:coreProperties>
</file>