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6" r:id="rId2"/>
    <p:sldId id="619" r:id="rId3"/>
    <p:sldId id="632" r:id="rId4"/>
    <p:sldId id="677" r:id="rId5"/>
    <p:sldId id="678" r:id="rId6"/>
    <p:sldId id="646" r:id="rId7"/>
    <p:sldId id="680" r:id="rId8"/>
    <p:sldId id="660" r:id="rId9"/>
    <p:sldId id="644" r:id="rId10"/>
    <p:sldId id="682" r:id="rId11"/>
    <p:sldId id="683" r:id="rId12"/>
    <p:sldId id="684" r:id="rId13"/>
    <p:sldId id="649" r:id="rId14"/>
    <p:sldId id="650" r:id="rId15"/>
    <p:sldId id="687" r:id="rId16"/>
    <p:sldId id="661" r:id="rId17"/>
    <p:sldId id="662" r:id="rId18"/>
    <p:sldId id="688" r:id="rId19"/>
    <p:sldId id="690" r:id="rId20"/>
    <p:sldId id="691" r:id="rId21"/>
    <p:sldId id="594" r:id="rId22"/>
    <p:sldId id="584" r:id="rId23"/>
    <p:sldId id="692" r:id="rId24"/>
    <p:sldId id="657" r:id="rId25"/>
    <p:sldId id="613" r:id="rId26"/>
    <p:sldId id="579" r:id="rId27"/>
    <p:sldId id="580" r:id="rId28"/>
    <p:sldId id="581" r:id="rId29"/>
    <p:sldId id="693" r:id="rId30"/>
    <p:sldId id="583" r:id="rId31"/>
    <p:sldId id="615" r:id="rId32"/>
    <p:sldId id="616" r:id="rId33"/>
    <p:sldId id="674" r:id="rId34"/>
    <p:sldId id="327" r:id="rId35"/>
    <p:sldId id="514" r:id="rId36"/>
    <p:sldId id="515" r:id="rId37"/>
    <p:sldId id="546" r:id="rId38"/>
    <p:sldId id="651" r:id="rId39"/>
    <p:sldId id="652" r:id="rId40"/>
    <p:sldId id="653" r:id="rId41"/>
    <p:sldId id="671" r:id="rId42"/>
    <p:sldId id="654" r:id="rId43"/>
    <p:sldId id="659" r:id="rId44"/>
    <p:sldId id="697" r:id="rId45"/>
    <p:sldId id="698" r:id="rId46"/>
    <p:sldId id="699" r:id="rId47"/>
    <p:sldId id="672" r:id="rId48"/>
    <p:sldId id="665" r:id="rId49"/>
    <p:sldId id="666" r:id="rId50"/>
    <p:sldId id="667" r:id="rId51"/>
    <p:sldId id="668" r:id="rId52"/>
    <p:sldId id="669" r:id="rId53"/>
    <p:sldId id="694" r:id="rId54"/>
    <p:sldId id="695" r:id="rId55"/>
    <p:sldId id="696" r:id="rId56"/>
    <p:sldId id="675" r:id="rId57"/>
    <p:sldId id="67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28" y="-6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D5E88B3C-B095-4BB9-ACAE-3C31B2B44339}" srcId="{34CAC0AA-771D-4444-B208-00ABE4F225F7}" destId="{46857B63-E6B3-4BB0-914F-7A11BEC4C56D}" srcOrd="1" destOrd="0" parTransId="{B269AFB4-81FD-4D09-8A58-DBB2DC949D73}" sibTransId="{106D6D7F-7036-49D6-8336-079E6A082115}"/>
    <dgm:cxn modelId="{4B0A2697-7D25-4CEE-BE5A-62A101544021}" type="presOf" srcId="{13AAFF9A-4D3C-4DF0-8969-13DDE1DA2D1E}" destId="{DFB8EA87-B38D-42FF-B965-A05280A66E2E}" srcOrd="0" destOrd="0" presId="urn:microsoft.com/office/officeart/2005/8/layout/cycle2"/>
    <dgm:cxn modelId="{EFC44D34-B797-497C-9EF6-0AF38C90F139}" type="presOf" srcId="{BD80141F-7488-4CC1-B7D5-2542D409FDED}" destId="{A3C25C5D-A733-4768-B7D4-5E4187BCB7E9}" srcOrd="0" destOrd="0" presId="urn:microsoft.com/office/officeart/2005/8/layout/cycle2"/>
    <dgm:cxn modelId="{996733E4-99C6-491E-885B-18467EA747DB}" type="presOf" srcId="{106D6D7F-7036-49D6-8336-079E6A082115}" destId="{2CC9F3FB-B798-4659-9AC2-BEA5085B8035}" srcOrd="0" destOrd="0" presId="urn:microsoft.com/office/officeart/2005/8/layout/cycle2"/>
    <dgm:cxn modelId="{1AADA7B5-8047-4FF8-A236-FF50705D630A}" type="presOf" srcId="{46857B63-E6B3-4BB0-914F-7A11BEC4C56D}" destId="{A1FC8608-DB5A-4BCA-86F5-2C7F5B986F00}" srcOrd="0" destOrd="0" presId="urn:microsoft.com/office/officeart/2005/8/layout/cycle2"/>
    <dgm:cxn modelId="{A3B5E6FD-F56A-4993-9581-442234E101A2}" type="presOf" srcId="{13AAFF9A-4D3C-4DF0-8969-13DDE1DA2D1E}" destId="{714E3A83-3028-42D2-9012-88717C27C18A}" srcOrd="1" destOrd="0" presId="urn:microsoft.com/office/officeart/2005/8/layout/cycle2"/>
    <dgm:cxn modelId="{37D1F362-CE12-4364-8A07-9128460E635D}" type="presOf" srcId="{34CAC0AA-771D-4444-B208-00ABE4F225F7}" destId="{946C4D24-66D6-4177-9139-5E869D112BBC}" srcOrd="0" destOrd="0" presId="urn:microsoft.com/office/officeart/2005/8/layout/cycle2"/>
    <dgm:cxn modelId="{284230BA-81AC-4259-9CD2-C4E6B002B6A3}" type="presOf" srcId="{106D6D7F-7036-49D6-8336-079E6A082115}" destId="{01876DF0-12C5-411E-AAB8-BB4E13E67891}" srcOrd="1"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061F625-4EEC-4C4E-89C0-A407BCD6571B}" type="presParOf" srcId="{946C4D24-66D6-4177-9139-5E869D112BBC}" destId="{A3C25C5D-A733-4768-B7D4-5E4187BCB7E9}" srcOrd="0" destOrd="0" presId="urn:microsoft.com/office/officeart/2005/8/layout/cycle2"/>
    <dgm:cxn modelId="{A8D923FD-42B0-461D-891F-225D42FC741E}" type="presParOf" srcId="{946C4D24-66D6-4177-9139-5E869D112BBC}" destId="{DFB8EA87-B38D-42FF-B965-A05280A66E2E}" srcOrd="1" destOrd="0" presId="urn:microsoft.com/office/officeart/2005/8/layout/cycle2"/>
    <dgm:cxn modelId="{7A5D06AE-5C14-4E50-8D04-880DFBC8B4E4}" type="presParOf" srcId="{DFB8EA87-B38D-42FF-B965-A05280A66E2E}" destId="{714E3A83-3028-42D2-9012-88717C27C18A}" srcOrd="0" destOrd="0" presId="urn:microsoft.com/office/officeart/2005/8/layout/cycle2"/>
    <dgm:cxn modelId="{BAD650E7-CF88-4A84-87F4-962AFA9919D1}" type="presParOf" srcId="{946C4D24-66D6-4177-9139-5E869D112BBC}" destId="{A1FC8608-DB5A-4BCA-86F5-2C7F5B986F00}" srcOrd="2" destOrd="0" presId="urn:microsoft.com/office/officeart/2005/8/layout/cycle2"/>
    <dgm:cxn modelId="{9C4A34D7-2098-4AC9-BBC2-CC370B2638D2}" type="presParOf" srcId="{946C4D24-66D6-4177-9139-5E869D112BBC}" destId="{2CC9F3FB-B798-4659-9AC2-BEA5085B8035}" srcOrd="3" destOrd="0" presId="urn:microsoft.com/office/officeart/2005/8/layout/cycle2"/>
    <dgm:cxn modelId="{515C9D7E-04B9-4F6B-ACDA-C274D9720855}"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25C5D-A733-4768-B7D4-5E4187BCB7E9}">
      <dsp:nvSpPr>
        <dsp:cNvPr id="0" name=""/>
        <dsp:cNvSpPr/>
      </dsp:nvSpPr>
      <dsp:spPr>
        <a:xfrm>
          <a:off x="2038"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Proliferation of observations and ideas</a:t>
          </a:r>
          <a:endParaRPr lang="en-US" sz="3300" kern="1200"/>
        </a:p>
      </dsp:txBody>
      <dsp:txXfrm>
        <a:off x="483410" y="1100844"/>
        <a:ext cx="2324273" cy="2324273"/>
      </dsp:txXfrm>
    </dsp:sp>
    <dsp:sp modelId="{DFB8EA87-B38D-42FF-B965-A05280A66E2E}">
      <dsp:nvSpPr>
        <dsp:cNvPr id="0" name=""/>
        <dsp:cNvSpPr/>
      </dsp:nvSpPr>
      <dsp:spPr>
        <a:xfrm>
          <a:off x="3032688" y="154962"/>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032688" y="376836"/>
        <a:ext cx="1715472" cy="665620"/>
      </dsp:txXfrm>
    </dsp:sp>
    <dsp:sp modelId="{A1FC8608-DB5A-4BCA-86F5-2C7F5B986F00}">
      <dsp:nvSpPr>
        <dsp:cNvPr id="0" name=""/>
        <dsp:cNvSpPr/>
      </dsp:nvSpPr>
      <dsp:spPr>
        <a:xfrm>
          <a:off x="4940543" y="619472"/>
          <a:ext cx="3287017" cy="328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rtl="0">
            <a:lnSpc>
              <a:spcPct val="90000"/>
            </a:lnSpc>
            <a:spcBef>
              <a:spcPct val="0"/>
            </a:spcBef>
            <a:spcAft>
              <a:spcPct val="35000"/>
            </a:spcAft>
          </a:pPr>
          <a:r>
            <a:rPr lang="en-US" sz="3300" kern="1200" smtClean="0"/>
            <a:t>Synthesis</a:t>
          </a:r>
          <a:endParaRPr lang="en-US" sz="3300" kern="1200"/>
        </a:p>
      </dsp:txBody>
      <dsp:txXfrm>
        <a:off x="5421915" y="1100844"/>
        <a:ext cx="2324273" cy="2324273"/>
      </dsp:txXfrm>
    </dsp:sp>
    <dsp:sp modelId="{2CC9F3FB-B798-4659-9AC2-BEA5085B8035}">
      <dsp:nvSpPr>
        <dsp:cNvPr id="0" name=""/>
        <dsp:cNvSpPr/>
      </dsp:nvSpPr>
      <dsp:spPr>
        <a:xfrm rot="10800000">
          <a:off x="3148629" y="3261631"/>
          <a:ext cx="2048282" cy="11093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rot="10800000">
        <a:off x="3481439" y="3483505"/>
        <a:ext cx="1715472" cy="66562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image" Target="../media/image71.emf"/><Relationship Id="rId7" Type="http://schemas.openxmlformats.org/officeDocument/2006/relationships/image" Target="../media/image75.emf"/><Relationship Id="rId2" Type="http://schemas.openxmlformats.org/officeDocument/2006/relationships/image" Target="../media/image70.emf"/><Relationship Id="rId1" Type="http://schemas.openxmlformats.org/officeDocument/2006/relationships/image" Target="../media/image69.emf"/><Relationship Id="rId6" Type="http://schemas.openxmlformats.org/officeDocument/2006/relationships/image" Target="../media/image74.emf"/><Relationship Id="rId5" Type="http://schemas.openxmlformats.org/officeDocument/2006/relationships/image" Target="../media/image73.wmf"/><Relationship Id="rId4" Type="http://schemas.openxmlformats.org/officeDocument/2006/relationships/image" Target="../media/image7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image" Target="../media/image82.emf"/><Relationship Id="rId5" Type="http://schemas.openxmlformats.org/officeDocument/2006/relationships/image" Target="../media/image86.emf"/><Relationship Id="rId4" Type="http://schemas.openxmlformats.org/officeDocument/2006/relationships/image" Target="../media/image8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21</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25</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29</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35</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337E4-7656-437A-AF54-7390E5479A0F}" type="slidenum">
              <a:rPr lang="en-US"/>
              <a:pPr/>
              <a:t>38</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39</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40</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42</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44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45</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8</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14</a:t>
            </a:fld>
            <a:endParaRPr lang="en-US"/>
          </a:p>
        </p:txBody>
      </p:sp>
    </p:spTree>
    <p:extLst>
      <p:ext uri="{BB962C8B-B14F-4D97-AF65-F5344CB8AC3E}">
        <p14:creationId xmlns:p14="http://schemas.microsoft.com/office/powerpoint/2010/main" val="78706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16</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17</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18</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63A5812-9E18-44DA-8874-0AD78FE93A96}" type="datetime1">
              <a:rPr lang="en-US" smtClean="0"/>
              <a:t>1/30/2015</a:t>
            </a:fld>
            <a:endParaRPr lang="en-US"/>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B1930-1EEB-47CE-8908-C6EBF9BAC72F}" type="datetime1">
              <a:rPr lang="en-US" smtClean="0"/>
              <a:t>1/30/2015</a:t>
            </a:fld>
            <a:endParaRPr lang="en-US"/>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4B942C-B84E-431C-AE17-E60122A4B2D8}" type="datetime1">
              <a:rPr lang="en-US" smtClean="0"/>
              <a:t>1/30/2015</a:t>
            </a:fld>
            <a:endParaRPr lang="en-US"/>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53469573-6D33-44E9-B635-2E23DA1F79E3}" type="datetime1">
              <a:rPr lang="en-US" smtClean="0"/>
              <a:t>1/30/2015</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JLab, January 30, 2015</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6C850F7-E850-4E4A-A0AB-9BACB12A3E5B}" type="datetime1">
              <a:rPr lang="en-US" smtClean="0"/>
              <a:t>1/30/2015</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235BF8-9DEF-4788-8E19-EE6F42B7816F}" type="datetime1">
              <a:rPr lang="en-US" smtClean="0"/>
              <a:t>1/30/2015</a:t>
            </a:fld>
            <a:endParaRPr lang="en-US"/>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2B219-E346-44B8-9597-72C2FE6A0607}" type="datetime1">
              <a:rPr lang="en-US" smtClean="0"/>
              <a:t>1/30/2015</a:t>
            </a:fld>
            <a:endParaRPr lang="en-US"/>
          </a:p>
        </p:txBody>
      </p:sp>
      <p:sp>
        <p:nvSpPr>
          <p:cNvPr id="6" name="Footer Placeholder 5"/>
          <p:cNvSpPr>
            <a:spLocks noGrp="1"/>
          </p:cNvSpPr>
          <p:nvPr>
            <p:ph type="ftr" sz="quarter" idx="11"/>
          </p:nvPr>
        </p:nvSpPr>
        <p:spPr/>
        <p:txBody>
          <a:bodyPr/>
          <a:lstStyle/>
          <a:p>
            <a:r>
              <a:rPr lang="en-US" smtClean="0"/>
              <a:t>C. Aidala, JLab, January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69CB65-1FD6-427C-A63D-56BCC88EFA39}" type="datetime1">
              <a:rPr lang="en-US" smtClean="0"/>
              <a:t>1/30/2015</a:t>
            </a:fld>
            <a:endParaRPr lang="en-US"/>
          </a:p>
        </p:txBody>
      </p:sp>
      <p:sp>
        <p:nvSpPr>
          <p:cNvPr id="8" name="Footer Placeholder 7"/>
          <p:cNvSpPr>
            <a:spLocks noGrp="1"/>
          </p:cNvSpPr>
          <p:nvPr>
            <p:ph type="ftr" sz="quarter" idx="11"/>
          </p:nvPr>
        </p:nvSpPr>
        <p:spPr/>
        <p:txBody>
          <a:bodyPr/>
          <a:lstStyle/>
          <a:p>
            <a:r>
              <a:rPr lang="en-US" smtClean="0"/>
              <a:t>C. Aidala, JLab, January 30, 2015</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83FCF1-5DAC-4BD5-9FA5-0DF6C6BBB3E3}" type="datetime1">
              <a:rPr lang="en-US" smtClean="0"/>
              <a:t>1/30/2015</a:t>
            </a:fld>
            <a:endParaRPr lang="en-US"/>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51962-D942-4AA1-87EC-230BB77944E2}" type="datetime1">
              <a:rPr lang="en-US" smtClean="0"/>
              <a:t>1/30/2015</a:t>
            </a:fld>
            <a:endParaRPr lang="en-US"/>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3592F2-30EA-429E-8C8C-E9AAEC7EF60F}" type="datetime1">
              <a:rPr lang="en-US" smtClean="0"/>
              <a:t>1/30/2015</a:t>
            </a:fld>
            <a:endParaRPr lang="en-US"/>
          </a:p>
        </p:txBody>
      </p:sp>
      <p:sp>
        <p:nvSpPr>
          <p:cNvPr id="6" name="Footer Placeholder 5"/>
          <p:cNvSpPr>
            <a:spLocks noGrp="1"/>
          </p:cNvSpPr>
          <p:nvPr>
            <p:ph type="ftr" sz="quarter" idx="11"/>
          </p:nvPr>
        </p:nvSpPr>
        <p:spPr/>
        <p:txBody>
          <a:bodyPr/>
          <a:lstStyle/>
          <a:p>
            <a:r>
              <a:rPr lang="en-US" smtClean="0"/>
              <a:t>C. Aidala, JLab, January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8FE086-8230-41FB-95E1-D2BF056A6DDB}" type="datetime1">
              <a:rPr lang="en-US" smtClean="0"/>
              <a:t>1/30/2015</a:t>
            </a:fld>
            <a:endParaRPr lang="en-US"/>
          </a:p>
        </p:txBody>
      </p:sp>
      <p:sp>
        <p:nvSpPr>
          <p:cNvPr id="6" name="Footer Placeholder 5"/>
          <p:cNvSpPr>
            <a:spLocks noGrp="1"/>
          </p:cNvSpPr>
          <p:nvPr>
            <p:ph type="ftr" sz="quarter" idx="11"/>
          </p:nvPr>
        </p:nvSpPr>
        <p:spPr/>
        <p:txBody>
          <a:bodyPr/>
          <a:lstStyle/>
          <a:p>
            <a:r>
              <a:rPr lang="en-US" smtClean="0"/>
              <a:t>C. Aidala, JLab, January 30, 2015</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8D509-03D5-49F0-A3CA-94C1704B48F9}" type="datetime1">
              <a:rPr lang="en-US" smtClean="0"/>
              <a:t>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JLab, January 30,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7.xml"/><Relationship Id="rId7"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8.bin"/><Relationship Id="rId4"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9.xml"/><Relationship Id="rId7" Type="http://schemas.openxmlformats.org/officeDocument/2006/relationships/oleObject" Target="../embeddings/oleObject9.bin"/><Relationship Id="rId12"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2.emf"/><Relationship Id="rId11" Type="http://schemas.openxmlformats.org/officeDocument/2006/relationships/image" Target="../media/image26.jpeg"/><Relationship Id="rId5" Type="http://schemas.openxmlformats.org/officeDocument/2006/relationships/oleObject" Target="../embeddings/Microsoft_Word_97_-_2003_Document2.doc"/><Relationship Id="rId10" Type="http://schemas.openxmlformats.org/officeDocument/2006/relationships/oleObject" Target="../embeddings/oleObject11.bin"/><Relationship Id="rId4" Type="http://schemas.openxmlformats.org/officeDocument/2006/relationships/image" Target="../media/image14.wmf"/><Relationship Id="rId9"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34.png"/><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3.bin"/><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wmf"/><Relationship Id="rId4" Type="http://schemas.openxmlformats.org/officeDocument/2006/relationships/image" Target="../media/image48.png"/><Relationship Id="rId9" Type="http://schemas.openxmlformats.org/officeDocument/2006/relationships/image" Target="../media/image53.wmf"/></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60.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62.png"/><Relationship Id="rId4" Type="http://schemas.openxmlformats.org/officeDocument/2006/relationships/image" Target="../media/image61.wmf"/></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notesSlide" Target="../notesSlides/notesSlide20.xml"/><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64.emf"/><Relationship Id="rId5" Type="http://schemas.openxmlformats.org/officeDocument/2006/relationships/oleObject" Target="../embeddings/oleObject15.bin"/><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73.wmf"/><Relationship Id="rId18" Type="http://schemas.openxmlformats.org/officeDocument/2006/relationships/oleObject" Target="../embeddings/oleObject24.bin"/><Relationship Id="rId3" Type="http://schemas.openxmlformats.org/officeDocument/2006/relationships/notesSlide" Target="../notesSlides/notesSlide22.xml"/><Relationship Id="rId7" Type="http://schemas.openxmlformats.org/officeDocument/2006/relationships/image" Target="../media/image70.emf"/><Relationship Id="rId12" Type="http://schemas.openxmlformats.org/officeDocument/2006/relationships/oleObject" Target="../embeddings/oleObject21.bin"/><Relationship Id="rId17" Type="http://schemas.openxmlformats.org/officeDocument/2006/relationships/image" Target="../media/image75.emf"/><Relationship Id="rId2" Type="http://schemas.openxmlformats.org/officeDocument/2006/relationships/slideLayout" Target="../slideLayouts/slideLayout4.xml"/><Relationship Id="rId16" Type="http://schemas.openxmlformats.org/officeDocument/2006/relationships/oleObject" Target="../embeddings/oleObject23.bin"/><Relationship Id="rId1" Type="http://schemas.openxmlformats.org/officeDocument/2006/relationships/vmlDrawing" Target="../drawings/vmlDrawing11.vml"/><Relationship Id="rId6" Type="http://schemas.openxmlformats.org/officeDocument/2006/relationships/oleObject" Target="../embeddings/oleObject18.bin"/><Relationship Id="rId11" Type="http://schemas.openxmlformats.org/officeDocument/2006/relationships/image" Target="../media/image72.emf"/><Relationship Id="rId5" Type="http://schemas.openxmlformats.org/officeDocument/2006/relationships/image" Target="../media/image69.emf"/><Relationship Id="rId15" Type="http://schemas.openxmlformats.org/officeDocument/2006/relationships/image" Target="../media/image74.emf"/><Relationship Id="rId10" Type="http://schemas.openxmlformats.org/officeDocument/2006/relationships/oleObject" Target="../embeddings/oleObject20.bin"/><Relationship Id="rId19" Type="http://schemas.openxmlformats.org/officeDocument/2006/relationships/image" Target="../media/image76.emf"/><Relationship Id="rId4" Type="http://schemas.openxmlformats.org/officeDocument/2006/relationships/oleObject" Target="../embeddings/oleObject17.bin"/><Relationship Id="rId9" Type="http://schemas.openxmlformats.org/officeDocument/2006/relationships/image" Target="../media/image71.emf"/><Relationship Id="rId14" Type="http://schemas.openxmlformats.org/officeDocument/2006/relationships/oleObject" Target="../embeddings/oleObject22.bin"/></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85.emf"/><Relationship Id="rId3" Type="http://schemas.openxmlformats.org/officeDocument/2006/relationships/image" Target="../media/image87.png"/><Relationship Id="rId7" Type="http://schemas.openxmlformats.org/officeDocument/2006/relationships/image" Target="../media/image82.emf"/><Relationship Id="rId12"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5.bin"/><Relationship Id="rId11" Type="http://schemas.openxmlformats.org/officeDocument/2006/relationships/image" Target="../media/image84.emf"/><Relationship Id="rId5" Type="http://schemas.openxmlformats.org/officeDocument/2006/relationships/image" Target="../media/image89.png"/><Relationship Id="rId15" Type="http://schemas.openxmlformats.org/officeDocument/2006/relationships/image" Target="../media/image86.emf"/><Relationship Id="rId10" Type="http://schemas.openxmlformats.org/officeDocument/2006/relationships/oleObject" Target="../embeddings/oleObject27.bin"/><Relationship Id="rId4" Type="http://schemas.openxmlformats.org/officeDocument/2006/relationships/image" Target="../media/image88.png"/><Relationship Id="rId9" Type="http://schemas.openxmlformats.org/officeDocument/2006/relationships/image" Target="../media/image83.emf"/><Relationship Id="rId14" Type="http://schemas.openxmlformats.org/officeDocument/2006/relationships/oleObject" Target="../embeddings/oleObject29.bin"/></Relationships>
</file>

<file path=ppt/slides/_rels/slide57.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92.jpeg"/><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0.wmf"/><Relationship Id="rId5" Type="http://schemas.openxmlformats.org/officeDocument/2006/relationships/oleObject" Target="../embeddings/oleObject30.bin"/><Relationship Id="rId4" Type="http://schemas.openxmlformats.org/officeDocument/2006/relationships/image" Target="../media/image9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Microsoft_Word_97_-_2003_Document1.doc"/><Relationship Id="rId10" Type="http://schemas.openxmlformats.org/officeDocument/2006/relationships/oleObject" Target="../embeddings/oleObject5.bin"/><Relationship Id="rId4" Type="http://schemas.openxmlformats.org/officeDocument/2006/relationships/image" Target="../media/image14.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Spin-Momentum Correlations, </a:t>
            </a:r>
            <a:r>
              <a:rPr lang="en-US" dirty="0" err="1" smtClean="0">
                <a:effectLst>
                  <a:outerShdw blurRad="38100" dist="38100" dir="2700000" algn="tl">
                    <a:srgbClr val="000000">
                      <a:alpha val="43137"/>
                    </a:srgbClr>
                  </a:outerShdw>
                </a:effectLst>
              </a:rPr>
              <a:t>Aharonov</a:t>
            </a:r>
            <a:r>
              <a:rPr lang="en-US" dirty="0" smtClean="0">
                <a:effectLst>
                  <a:outerShdw blurRad="38100" dist="38100" dir="2700000" algn="tl">
                    <a:srgbClr val="000000">
                      <a:alpha val="43137"/>
                    </a:srgbClr>
                  </a:outerShdw>
                </a:effectLst>
              </a:rPr>
              <a:t>-Bohm, and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Color </a:t>
            </a:r>
            <a:r>
              <a:rPr lang="en-US" dirty="0" smtClean="0">
                <a:effectLst>
                  <a:outerShdw blurRad="38100" dist="38100" dir="2700000" algn="tl">
                    <a:srgbClr val="000000">
                      <a:alpha val="43137"/>
                    </a:srgbClr>
                  </a:outerShdw>
                </a:effectLst>
              </a:rPr>
              <a:t>Entanglement in Quantum Chromodynamics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5486400"/>
            <a:ext cx="5257800" cy="646331"/>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Jefferson Lab</a:t>
            </a:r>
            <a:endPar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January 30, 2015</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228600" y="4267200"/>
            <a:ext cx="3048000" cy="1566863"/>
            <a:chOff x="1680" y="3141"/>
            <a:chExt cx="1872" cy="864"/>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1"/>
              <a:ext cx="1579" cy="845"/>
              <a:chOff x="1776" y="2666"/>
              <a:chExt cx="2088" cy="1271"/>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756348"/>
            <a:ext cx="5294978" cy="73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1"/>
          <p:cNvPicPr>
            <a:picLocks noChangeAspect="1" noChangeArrowheads="1"/>
          </p:cNvPicPr>
          <p:nvPr/>
        </p:nvPicPr>
        <p:blipFill>
          <a:blip r:embed="rId4" cstate="print"/>
          <a:srcRect/>
          <a:stretch>
            <a:fillRect/>
          </a:stretch>
        </p:blipFill>
        <p:spPr bwMode="auto">
          <a:xfrm>
            <a:off x="6885651" y="3200399"/>
            <a:ext cx="1877349" cy="14780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5086350" cy="32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1639054" y="2852508"/>
            <a:ext cx="3237746" cy="369332"/>
          </a:xfrm>
          <a:prstGeom prst="rect">
            <a:avLst/>
          </a:prstGeom>
          <a:noFill/>
        </p:spPr>
        <p:txBody>
          <a:bodyPr wrap="none" rtlCol="0">
            <a:spAutoFit/>
          </a:bodyPr>
          <a:lstStyle/>
          <a:p>
            <a:r>
              <a:rPr lang="fr-FR" dirty="0" smtClean="0"/>
              <a:t>CLAS                                  HERMES</a:t>
            </a:r>
            <a:endParaRPr lang="fr-FR" dirty="0"/>
          </a:p>
        </p:txBody>
      </p:sp>
      <p:sp>
        <p:nvSpPr>
          <p:cNvPr id="4" name="ZoneTexte 3"/>
          <p:cNvSpPr txBox="1"/>
          <p:nvPr/>
        </p:nvSpPr>
        <p:spPr>
          <a:xfrm>
            <a:off x="5562600" y="1383268"/>
            <a:ext cx="3455626" cy="923330"/>
          </a:xfrm>
          <a:prstGeom prst="rect">
            <a:avLst/>
          </a:prstGeom>
          <a:noFill/>
        </p:spPr>
        <p:txBody>
          <a:bodyPr wrap="none" rtlCol="0">
            <a:spAutoFit/>
          </a:bodyPr>
          <a:lstStyle/>
          <a:p>
            <a:r>
              <a:rPr lang="fr-FR" dirty="0" err="1" smtClean="0">
                <a:solidFill>
                  <a:srgbClr val="FFFFCC"/>
                </a:solidFill>
              </a:rPr>
              <a:t>Guidal</a:t>
            </a:r>
            <a:r>
              <a:rPr lang="fr-FR" dirty="0" smtClean="0">
                <a:solidFill>
                  <a:srgbClr val="FFFFCC"/>
                </a:solidFill>
              </a:rPr>
              <a:t>, Moutarde, </a:t>
            </a:r>
          </a:p>
          <a:p>
            <a:r>
              <a:rPr lang="fr-FR" dirty="0" err="1" smtClean="0">
                <a:solidFill>
                  <a:srgbClr val="FFFFCC"/>
                </a:solidFill>
              </a:rPr>
              <a:t>Vanderhaeghen</a:t>
            </a:r>
            <a:r>
              <a:rPr lang="fr-FR" dirty="0" smtClean="0">
                <a:solidFill>
                  <a:srgbClr val="FFFFCC"/>
                </a:solidFill>
              </a:rPr>
              <a:t>, </a:t>
            </a:r>
          </a:p>
          <a:p>
            <a:r>
              <a:rPr lang="fr-FR" dirty="0" err="1" smtClean="0">
                <a:solidFill>
                  <a:srgbClr val="FFFFCC"/>
                </a:solidFill>
              </a:rPr>
              <a:t>Rept</a:t>
            </a:r>
            <a:r>
              <a:rPr lang="fr-FR" dirty="0" smtClean="0">
                <a:solidFill>
                  <a:srgbClr val="FFFFCC"/>
                </a:solidFill>
              </a:rPr>
              <a:t>. </a:t>
            </a:r>
            <a:r>
              <a:rPr lang="fr-FR" dirty="0" err="1" smtClean="0">
                <a:solidFill>
                  <a:srgbClr val="FFFFCC"/>
                </a:solidFill>
              </a:rPr>
              <a:t>Prog</a:t>
            </a:r>
            <a:r>
              <a:rPr lang="fr-FR" dirty="0" smtClean="0">
                <a:solidFill>
                  <a:srgbClr val="FFFFCC"/>
                </a:solidFill>
              </a:rPr>
              <a:t>. Phys. 76 (2013) 066202</a:t>
            </a:r>
            <a:endParaRPr lang="fr-FR" dirty="0">
              <a:solidFill>
                <a:srgbClr val="FFFFCC"/>
              </a:solidFill>
            </a:endParaRPr>
          </a:p>
        </p:txBody>
      </p:sp>
      <p:sp>
        <p:nvSpPr>
          <p:cNvPr id="9" name="Title 8"/>
          <p:cNvSpPr>
            <a:spLocks noGrp="1"/>
          </p:cNvSpPr>
          <p:nvPr>
            <p:ph type="title"/>
          </p:nvPr>
        </p:nvSpPr>
        <p:spPr>
          <a:xfrm>
            <a:off x="457200" y="-76200"/>
            <a:ext cx="8229600" cy="1143000"/>
          </a:xfrm>
        </p:spPr>
        <p:txBody>
          <a:bodyPr>
            <a:normAutofit/>
          </a:bodyPr>
          <a:lstStyle/>
          <a:p>
            <a:r>
              <a:rPr lang="en-US" sz="3600" dirty="0" smtClean="0"/>
              <a:t>Example: Exploring spatial distributions</a:t>
            </a:r>
            <a:endParaRPr lang="en-US" sz="3600" dirty="0"/>
          </a:p>
        </p:txBody>
      </p:sp>
      <p:sp>
        <p:nvSpPr>
          <p:cNvPr id="13" name="Footer Placeholder 12"/>
          <p:cNvSpPr>
            <a:spLocks noGrp="1"/>
          </p:cNvSpPr>
          <p:nvPr>
            <p:ph type="ftr" sz="quarter" idx="11"/>
          </p:nvPr>
        </p:nvSpPr>
        <p:spPr/>
        <p:txBody>
          <a:bodyPr/>
          <a:lstStyle/>
          <a:p>
            <a:r>
              <a:rPr lang="en-US" smtClean="0"/>
              <a:t>C. Aidala, JLab, January 30, 2015</a:t>
            </a:r>
            <a:endParaRPr lang="en-US"/>
          </a:p>
        </p:txBody>
      </p:sp>
      <p:sp>
        <p:nvSpPr>
          <p:cNvPr id="14" name="Slide Number Placeholder 13"/>
          <p:cNvSpPr>
            <a:spLocks noGrp="1"/>
          </p:cNvSpPr>
          <p:nvPr>
            <p:ph type="sldNum" sz="quarter" idx="12"/>
          </p:nvPr>
        </p:nvSpPr>
        <p:spPr/>
        <p:txBody>
          <a:bodyPr/>
          <a:lstStyle/>
          <a:p>
            <a:fld id="{B6F15528-21DE-4FAA-801E-634DDDAF4B2B}" type="slidenum">
              <a:rPr lang="en-US" smtClean="0"/>
              <a:pPr/>
              <a:t>10</a:t>
            </a:fld>
            <a:endParaRPr lang="en-US"/>
          </a:p>
        </p:txBody>
      </p:sp>
      <p:sp>
        <p:nvSpPr>
          <p:cNvPr id="11" name="TextBox 10"/>
          <p:cNvSpPr txBox="1"/>
          <p:nvPr/>
        </p:nvSpPr>
        <p:spPr>
          <a:xfrm>
            <a:off x="5791200" y="3352800"/>
            <a:ext cx="3124200" cy="1938992"/>
          </a:xfrm>
          <a:prstGeom prst="rect">
            <a:avLst/>
          </a:prstGeom>
          <a:noFill/>
        </p:spPr>
        <p:txBody>
          <a:bodyPr wrap="square" rtlCol="0">
            <a:spAutoFit/>
          </a:bodyPr>
          <a:lstStyle/>
          <a:p>
            <a:r>
              <a:rPr lang="en-US" sz="2000" dirty="0" smtClean="0">
                <a:solidFill>
                  <a:srgbClr val="FFFFCC"/>
                </a:solidFill>
                <a:latin typeface="Times New Roman" panose="02020603050405020304" pitchFamily="18" charset="0"/>
                <a:cs typeface="Times New Roman" panose="02020603050405020304" pitchFamily="18" charset="0"/>
              </a:rPr>
              <a:t>Initial evidence that quarks carrying larger momentum fractions (25% vs. 9%) in the nucleon are distributed over a smaller volume in space</a:t>
            </a:r>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66800" y="4736068"/>
            <a:ext cx="4038600" cy="646331"/>
          </a:xfrm>
          <a:prstGeom prst="rect">
            <a:avLst/>
          </a:prstGeom>
          <a:noFill/>
        </p:spPr>
        <p:txBody>
          <a:bodyPr wrap="square" rtlCol="0">
            <a:spAutoFit/>
          </a:bodyPr>
          <a:lstStyle/>
          <a:p>
            <a:r>
              <a:rPr lang="en-US" dirty="0" smtClean="0">
                <a:solidFill>
                  <a:srgbClr val="FFFFCC"/>
                </a:solidFill>
              </a:rPr>
              <a:t>Spatial charge densities measured via deeply virtual Compton scattering</a:t>
            </a:r>
            <a:endParaRPr lang="en-US" dirty="0">
              <a:solidFill>
                <a:srgbClr val="FFFFCC"/>
              </a:solidFill>
            </a:endParaRPr>
          </a:p>
        </p:txBody>
      </p:sp>
    </p:spTree>
    <p:extLst>
      <p:ext uri="{BB962C8B-B14F-4D97-AF65-F5344CB8AC3E}">
        <p14:creationId xmlns:p14="http://schemas.microsoft.com/office/powerpoint/2010/main" val="2751533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Progress in </a:t>
            </a:r>
            <a:r>
              <a:rPr lang="en-US" dirty="0" smtClean="0"/>
              <a:t>lattice QCD</a:t>
            </a:r>
            <a:endParaRPr lang="en-US"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655320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2667000" y="3375648"/>
            <a:ext cx="4755955" cy="3329952"/>
          </a:xfrm>
          <a:prstGeom prst="rect">
            <a:avLst/>
          </a:prstGeom>
          <a:noFill/>
          <a:ln w="9525">
            <a:noFill/>
            <a:miter lim="800000"/>
            <a:headEnd/>
            <a:tailEnd/>
          </a:ln>
        </p:spPr>
      </p:pic>
      <p:sp>
        <p:nvSpPr>
          <p:cNvPr id="7" name="TextBox 6"/>
          <p:cNvSpPr txBox="1"/>
          <p:nvPr/>
        </p:nvSpPr>
        <p:spPr>
          <a:xfrm>
            <a:off x="3733800" y="5325070"/>
            <a:ext cx="3293385" cy="923330"/>
          </a:xfrm>
          <a:prstGeom prst="rect">
            <a:avLst/>
          </a:prstGeom>
          <a:noFill/>
        </p:spPr>
        <p:txBody>
          <a:bodyPr wrap="square" rtlCol="0">
            <a:spAutoFit/>
          </a:bodyPr>
          <a:lstStyle/>
          <a:p>
            <a:r>
              <a:rPr lang="en-US" sz="1800" dirty="0" smtClean="0">
                <a:solidFill>
                  <a:schemeClr val="tx1"/>
                </a:solidFill>
              </a:rPr>
              <a:t>PACS-CS: PRD81, 074503 (2010)</a:t>
            </a:r>
          </a:p>
          <a:p>
            <a:r>
              <a:rPr lang="en-US" sz="1800" dirty="0" smtClean="0">
                <a:solidFill>
                  <a:schemeClr val="tx1"/>
                </a:solidFill>
              </a:rPr>
              <a:t>BMW: PLB701, 265 (2011)</a:t>
            </a:r>
            <a:endParaRPr lang="en-US" sz="1800" dirty="0">
              <a:solidFill>
                <a:schemeClr val="tx1"/>
              </a:solidFill>
            </a:endParaRPr>
          </a:p>
        </p:txBody>
      </p:sp>
      <p:sp>
        <p:nvSpPr>
          <p:cNvPr id="8" name="TextBox 7"/>
          <p:cNvSpPr txBox="1"/>
          <p:nvPr/>
        </p:nvSpPr>
        <p:spPr>
          <a:xfrm>
            <a:off x="7424448" y="3429000"/>
            <a:ext cx="1871952" cy="2369880"/>
          </a:xfrm>
          <a:prstGeom prst="rect">
            <a:avLst/>
          </a:prstGeom>
          <a:noFill/>
        </p:spPr>
        <p:txBody>
          <a:bodyPr wrap="square" rtlCol="0">
            <a:spAutoFit/>
          </a:bodyPr>
          <a:lstStyle/>
          <a:p>
            <a:r>
              <a:rPr lang="en-US" sz="2000" dirty="0" smtClean="0">
                <a:solidFill>
                  <a:srgbClr val="FFFFCC"/>
                </a:solidFill>
              </a:rPr>
              <a:t>First c</a:t>
            </a:r>
            <a:r>
              <a:rPr lang="en-US" sz="2000" dirty="0" smtClean="0">
                <a:solidFill>
                  <a:srgbClr val="FFFFCC"/>
                </a:solidFill>
              </a:rPr>
              <a:t>alculations at physical pion mass 135 MeV</a:t>
            </a:r>
          </a:p>
          <a:p>
            <a:endParaRPr lang="en-US" sz="2000" dirty="0" smtClean="0">
              <a:solidFill>
                <a:srgbClr val="FFFFCC"/>
              </a:solidFill>
            </a:endParaRPr>
          </a:p>
          <a:p>
            <a:r>
              <a:rPr lang="en-US" sz="1600" dirty="0" smtClean="0">
                <a:solidFill>
                  <a:srgbClr val="FFFFCC"/>
                </a:solidFill>
              </a:rPr>
              <a:t>Figure</a:t>
            </a:r>
            <a:r>
              <a:rPr lang="en-US" sz="1600" dirty="0" smtClean="0">
                <a:solidFill>
                  <a:srgbClr val="FFFFCC"/>
                </a:solidFill>
              </a:rPr>
              <a:t> from T</a:t>
            </a:r>
            <a:r>
              <a:rPr lang="en-US" sz="1600" dirty="0" smtClean="0">
                <a:solidFill>
                  <a:srgbClr val="FFFFCC"/>
                </a:solidFill>
              </a:rPr>
              <a:t>. </a:t>
            </a:r>
            <a:r>
              <a:rPr lang="en-US" sz="1600" dirty="0" err="1" smtClean="0">
                <a:solidFill>
                  <a:srgbClr val="FFFFCC"/>
                </a:solidFill>
              </a:rPr>
              <a:t>Hatsuda</a:t>
            </a:r>
            <a:r>
              <a:rPr lang="en-US" sz="1600" dirty="0" smtClean="0">
                <a:solidFill>
                  <a:srgbClr val="FFFFCC"/>
                </a:solidFill>
              </a:rPr>
              <a:t>, </a:t>
            </a:r>
          </a:p>
          <a:p>
            <a:r>
              <a:rPr lang="en-US" sz="1600" dirty="0" smtClean="0">
                <a:solidFill>
                  <a:srgbClr val="FFFFCC"/>
                </a:solidFill>
              </a:rPr>
              <a:t>PANIC 2011</a:t>
            </a:r>
            <a:endParaRPr lang="en-US" sz="1600" dirty="0">
              <a:solidFill>
                <a:srgbClr val="FFFFCC"/>
              </a:solidFill>
            </a:endParaRPr>
          </a:p>
        </p:txBody>
      </p:sp>
      <p:sp>
        <p:nvSpPr>
          <p:cNvPr id="9" name="TextBox 8"/>
          <p:cNvSpPr txBox="1"/>
          <p:nvPr/>
        </p:nvSpPr>
        <p:spPr>
          <a:xfrm>
            <a:off x="6934200" y="1524000"/>
            <a:ext cx="1871952" cy="830997"/>
          </a:xfrm>
          <a:prstGeom prst="rect">
            <a:avLst/>
          </a:prstGeom>
          <a:noFill/>
        </p:spPr>
        <p:txBody>
          <a:bodyPr wrap="square" rtlCol="0">
            <a:spAutoFit/>
          </a:bodyPr>
          <a:lstStyle/>
          <a:p>
            <a:r>
              <a:rPr lang="en-US" sz="1600" dirty="0" smtClean="0">
                <a:solidFill>
                  <a:srgbClr val="FFFFCC"/>
                </a:solidFill>
              </a:rPr>
              <a:t>Slide from J.-C. </a:t>
            </a:r>
            <a:r>
              <a:rPr lang="en-US" sz="1600" dirty="0" smtClean="0">
                <a:solidFill>
                  <a:srgbClr val="FFFFCC"/>
                </a:solidFill>
              </a:rPr>
              <a:t>Peng, Transversity 2014</a:t>
            </a:r>
            <a:endParaRPr lang="en-US" sz="1600" dirty="0">
              <a:solidFill>
                <a:srgbClr val="FFFFCC"/>
              </a:solidFill>
            </a:endParaRPr>
          </a:p>
        </p:txBody>
      </p:sp>
      <p:sp>
        <p:nvSpPr>
          <p:cNvPr id="5" name="Oval 4"/>
          <p:cNvSpPr/>
          <p:nvPr/>
        </p:nvSpPr>
        <p:spPr>
          <a:xfrm>
            <a:off x="3325504" y="6185848"/>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83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Effective field theories</a:t>
            </a:r>
            <a:endParaRPr lang="en-US"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6" name="Group 31"/>
          <p:cNvGrpSpPr/>
          <p:nvPr/>
        </p:nvGrpSpPr>
        <p:grpSpPr>
          <a:xfrm>
            <a:off x="460888" y="1447800"/>
            <a:ext cx="8225912" cy="3162300"/>
            <a:chOff x="460888" y="1447800"/>
            <a:chExt cx="8225912" cy="3162300"/>
          </a:xfrm>
        </p:grpSpPr>
        <p:pic>
          <p:nvPicPr>
            <p:cNvPr id="7" name="Picture 2"/>
            <p:cNvPicPr>
              <a:picLocks noChangeAspect="1" noChangeArrowheads="1"/>
            </p:cNvPicPr>
            <p:nvPr/>
          </p:nvPicPr>
          <p:blipFill>
            <a:blip r:embed="rId2" cstate="print"/>
            <a:srcRect/>
            <a:stretch>
              <a:fillRect/>
            </a:stretch>
          </p:blipFill>
          <p:spPr bwMode="auto">
            <a:xfrm>
              <a:off x="4886325" y="2133600"/>
              <a:ext cx="3800475" cy="242887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60888" y="1447800"/>
              <a:ext cx="4386416" cy="3162300"/>
            </a:xfrm>
            <a:prstGeom prst="rect">
              <a:avLst/>
            </a:prstGeom>
            <a:noFill/>
            <a:ln w="9525">
              <a:noFill/>
              <a:miter lim="800000"/>
              <a:headEnd/>
              <a:tailEnd/>
            </a:ln>
          </p:spPr>
        </p:pic>
        <p:sp>
          <p:nvSpPr>
            <p:cNvPr id="9" name="TextBox 8"/>
            <p:cNvSpPr txBox="1"/>
            <p:nvPr/>
          </p:nvSpPr>
          <p:spPr>
            <a:xfrm>
              <a:off x="1295400" y="1764268"/>
              <a:ext cx="1282210" cy="369332"/>
            </a:xfrm>
            <a:prstGeom prst="rect">
              <a:avLst/>
            </a:prstGeom>
            <a:noFill/>
          </p:spPr>
          <p:txBody>
            <a:bodyPr wrap="none" rtlCol="0">
              <a:spAutoFit/>
            </a:bodyPr>
            <a:lstStyle/>
            <a:p>
              <a:r>
                <a:rPr lang="en-US" dirty="0" smtClean="0"/>
                <a:t>Higgs vs. </a:t>
              </a:r>
              <a:r>
                <a:rPr lang="en-US" dirty="0" err="1" smtClean="0"/>
                <a:t>p</a:t>
              </a:r>
              <a:r>
                <a:rPr lang="en-US" baseline="-25000" dirty="0" err="1" smtClean="0"/>
                <a:t>T</a:t>
              </a:r>
              <a:endParaRPr lang="en-US" baseline="-25000" dirty="0"/>
            </a:p>
          </p:txBody>
        </p:sp>
        <p:sp>
          <p:nvSpPr>
            <p:cNvPr id="10" name="Oval 9"/>
            <p:cNvSpPr/>
            <p:nvPr/>
          </p:nvSpPr>
          <p:spPr>
            <a:xfrm>
              <a:off x="1070488" y="2286000"/>
              <a:ext cx="533400" cy="1371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14166" y="2514600"/>
              <a:ext cx="1709122" cy="369332"/>
            </a:xfrm>
            <a:prstGeom prst="rect">
              <a:avLst/>
            </a:prstGeom>
            <a:noFill/>
          </p:spPr>
          <p:txBody>
            <a:bodyPr wrap="none" rtlCol="0">
              <a:spAutoFit/>
            </a:bodyPr>
            <a:lstStyle/>
            <a:p>
              <a:r>
                <a:rPr lang="en-US" dirty="0" smtClean="0"/>
                <a:t>arXiv:1108.3609</a:t>
              </a:r>
              <a:endParaRPr lang="en-US" dirty="0"/>
            </a:p>
          </p:txBody>
        </p:sp>
      </p:grpSp>
      <p:sp>
        <p:nvSpPr>
          <p:cNvPr id="14" name="TextBox 13"/>
          <p:cNvSpPr txBox="1"/>
          <p:nvPr/>
        </p:nvSpPr>
        <p:spPr>
          <a:xfrm>
            <a:off x="713220" y="5105400"/>
            <a:ext cx="7821180" cy="830997"/>
          </a:xfrm>
          <a:prstGeom prst="rect">
            <a:avLst/>
          </a:prstGeom>
          <a:noFill/>
        </p:spPr>
        <p:txBody>
          <a:bodyPr wrap="non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Soft Collinear Effective Theory </a:t>
            </a:r>
          </a:p>
          <a:p>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Transverse momentum </a:t>
            </a:r>
            <a:r>
              <a:rPr lang="en-US" sz="2400" dirty="0" smtClean="0">
                <a:solidFill>
                  <a:srgbClr val="FFFFCC"/>
                </a:solidFill>
                <a:latin typeface="Times New Roman" panose="02020603050405020304" pitchFamily="18" charset="0"/>
                <a:cs typeface="Times New Roman" panose="02020603050405020304" pitchFamily="18" charset="0"/>
              </a:rPr>
              <a:t>distribution </a:t>
            </a:r>
            <a:r>
              <a:rPr lang="en-US" sz="2400" dirty="0" smtClean="0">
                <a:solidFill>
                  <a:srgbClr val="FFFFCC"/>
                </a:solidFill>
                <a:latin typeface="Times New Roman" panose="02020603050405020304" pitchFamily="18" charset="0"/>
                <a:cs typeface="Times New Roman" panose="02020603050405020304" pitchFamily="18" charset="0"/>
              </a:rPr>
              <a:t>for </a:t>
            </a:r>
            <a:r>
              <a:rPr lang="en-US" sz="2400" dirty="0" err="1" smtClean="0">
                <a:solidFill>
                  <a:srgbClr val="FFFFCC"/>
                </a:solidFill>
                <a:latin typeface="Times New Roman" panose="02020603050405020304" pitchFamily="18" charset="0"/>
                <a:cs typeface="Times New Roman" panose="02020603050405020304" pitchFamily="18" charset="0"/>
              </a:rPr>
              <a:t>gluon+gluon</a:t>
            </a:r>
            <a:r>
              <a:rPr lang="en-US" sz="2400" dirty="0" err="1" smtClean="0">
                <a:solidFill>
                  <a:srgbClr val="FFFFCC"/>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solidFill>
                  <a:srgbClr val="FFFFCC"/>
                </a:solidFill>
                <a:latin typeface="Times New Roman" panose="02020603050405020304" pitchFamily="18" charset="0"/>
                <a:cs typeface="Times New Roman" panose="02020603050405020304" pitchFamily="18" charset="0"/>
                <a:sym typeface="Wingdings" panose="05000000000000000000" pitchFamily="2" charset="2"/>
              </a:rPr>
              <a:t>Higgs</a:t>
            </a:r>
            <a:endParaRPr lang="en-US"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55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partonic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Early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a:t>
            </a:r>
            <a:r>
              <a:rPr lang="en-US" sz="2200" dirty="0" smtClean="0">
                <a:solidFill>
                  <a:schemeClr val="tx1"/>
                </a:solidFill>
                <a:latin typeface="Times New Roman" pitchFamily="18" charset="0"/>
                <a:cs typeface="Times New Roman" pitchFamily="18" charset="0"/>
              </a:rPr>
              <a:t>from beginning of QCD, but more detailed, potentially observable effects of color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5651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317167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68421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smtClean="0"/>
              <a:t>Need to systematically </a:t>
            </a:r>
            <a:r>
              <a:rPr lang="en-US" sz="2800" i="1" dirty="0" smtClean="0"/>
              <a:t>factorize</a:t>
            </a:r>
            <a:r>
              <a:rPr lang="en-US" sz="2800" dirty="0" smtClean="0"/>
              <a:t> short- and long-distance physics—observable physical QCD processes always involve at least one long-distance scale (confinement)!</a:t>
            </a:r>
          </a:p>
          <a:p>
            <a:r>
              <a:rPr lang="en-US" sz="2800" dirty="0" smtClean="0"/>
              <a:t>Long-distance (i.e. </a:t>
            </a:r>
            <a:r>
              <a:rPr lang="en-US" sz="2800" dirty="0" err="1" smtClean="0"/>
              <a:t>nonperturbative</a:t>
            </a:r>
            <a:r>
              <a:rPr lang="en-US" sz="2800" dirty="0" smtClean="0"/>
              <a:t>) functions need to be </a:t>
            </a:r>
            <a:r>
              <a:rPr lang="en-US" sz="2800" i="1" dirty="0" smtClean="0"/>
              <a:t>universal</a:t>
            </a:r>
            <a:r>
              <a:rPr lang="en-US" sz="2800" dirty="0" smtClean="0"/>
              <a:t> in order to be portable across calculations for many processes</a:t>
            </a:r>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6" name="Text Box 10"/>
          <p:cNvSpPr txBox="1">
            <a:spLocks noChangeArrowheads="1"/>
          </p:cNvSpPr>
          <p:nvPr/>
        </p:nvSpPr>
        <p:spPr bwMode="auto">
          <a:xfrm>
            <a:off x="560696" y="4876800"/>
            <a:ext cx="7848600"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Measure </a:t>
            </a:r>
            <a:r>
              <a:rPr lang="en-US" sz="2400" dirty="0" err="1" smtClean="0">
                <a:latin typeface="Times New Roman" pitchFamily="18" charset="0"/>
                <a:cs typeface="Times New Roman" pitchFamily="18" charset="0"/>
              </a:rPr>
              <a:t>nonperturbative</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parton distribution functions (pdfs) and fragmentation functions in many colliding systems over a wide kinematic </a:t>
            </a:r>
            <a:r>
              <a:rPr lang="en-US" sz="2400" dirty="0" err="1" smtClean="0">
                <a:latin typeface="Times New Roman" pitchFamily="18" charset="0"/>
                <a:cs typeface="Times New Roman" pitchFamily="18" charset="0"/>
              </a:rPr>
              <a:t>range</a:t>
            </a:r>
            <a:r>
              <a:rPr lang="en-US" sz="2400" dirty="0" err="1" smtClean="0">
                <a:latin typeface="Times New Roman" pitchFamily="18" charset="0"/>
                <a:cs typeface="Times New Roman" pitchFamily="18" charset="0"/>
                <a:sym typeface="Wingdings" pitchFamily="2" charset="2"/>
              </a:rPr>
              <a:t></a:t>
            </a:r>
            <a:r>
              <a:rPr lang="en-US" sz="2400" dirty="0" err="1" smtClean="0">
                <a:latin typeface="Times New Roman" pitchFamily="18" charset="0"/>
                <a:cs typeface="Times New Roman" pitchFamily="18" charset="0"/>
              </a:rPr>
              <a:t>constrain</a:t>
            </a:r>
            <a:r>
              <a:rPr lang="en-US" sz="2400" dirty="0" smtClean="0">
                <a:latin typeface="Times New Roman" pitchFamily="18" charset="0"/>
                <a:cs typeface="Times New Roman" pitchFamily="18" charset="0"/>
              </a:rPr>
              <a:t> by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6368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en-US" smtClean="0"/>
              <a:t>C. Aidala, JLab, January 30, 2015</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Spin-momentum correlations: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072"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1481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35668"/>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073"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600200"/>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fld id="{DBCAA7B0-FB55-442B-B730-0F02697EC4DB}" type="slidenum">
              <a:rPr lang="en-US" smtClean="0"/>
              <a:pPr/>
              <a:t>16</a:t>
            </a:fld>
            <a:endParaRPr lang="en-US"/>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smtClean="0"/>
              <a:t>C. Aidala, JLab, January 30, 2015</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286232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“Sivers </a:t>
            </a:r>
            <a:r>
              <a:rPr lang="en-US" sz="2000" dirty="0">
                <a:solidFill>
                  <a:srgbClr val="FFFFCC"/>
                </a:solidFill>
                <a:latin typeface="Times New Roman" panose="02020603050405020304" pitchFamily="18" charset="0"/>
                <a:cs typeface="Times New Roman" panose="02020603050405020304" pitchFamily="18" charset="0"/>
              </a:rPr>
              <a:t>mechanism” </a:t>
            </a:r>
            <a:r>
              <a:rPr lang="en-US" sz="2000" dirty="0" smtClean="0">
                <a:solidFill>
                  <a:srgbClr val="FFFFCC"/>
                </a:solidFill>
                <a:latin typeface="Times New Roman" panose="02020603050405020304" pitchFamily="18" charset="0"/>
                <a:cs typeface="Times New Roman" panose="02020603050405020304" pitchFamily="18" charset="0"/>
              </a:rPr>
              <a:t>proposed in </a:t>
            </a:r>
            <a:r>
              <a:rPr lang="en-US" sz="2000" dirty="0">
                <a:solidFill>
                  <a:srgbClr val="FFFFCC"/>
                </a:solidFill>
                <a:latin typeface="Times New Roman" panose="02020603050405020304" pitchFamily="18" charset="0"/>
                <a:cs typeface="Times New Roman" panose="02020603050405020304" pitchFamily="18" charset="0"/>
              </a:rPr>
              <a:t>attempt to </a:t>
            </a:r>
            <a:r>
              <a:rPr lang="en-US" sz="2000" dirty="0" smtClean="0">
                <a:solidFill>
                  <a:srgbClr val="FFFFCC"/>
                </a:solidFill>
                <a:latin typeface="Times New Roman" panose="02020603050405020304" pitchFamily="18" charset="0"/>
                <a:cs typeface="Times New Roman" panose="02020603050405020304" pitchFamily="18" charset="0"/>
              </a:rPr>
              <a:t>understand </a:t>
            </a:r>
            <a:r>
              <a:rPr lang="en-US" sz="2000" dirty="0">
                <a:solidFill>
                  <a:srgbClr val="FFFFCC"/>
                </a:solidFill>
                <a:latin typeface="Times New Roman" panose="02020603050405020304" pitchFamily="18" charset="0"/>
                <a:cs typeface="Times New Roman" panose="02020603050405020304" pitchFamily="18" charset="0"/>
              </a:rPr>
              <a:t>observed </a:t>
            </a:r>
            <a:r>
              <a:rPr lang="en-US" sz="2000" dirty="0" smtClean="0">
                <a:solidFill>
                  <a:srgbClr val="FFFFCC"/>
                </a:solidFill>
                <a:latin typeface="Times New Roman" panose="02020603050405020304" pitchFamily="18" charset="0"/>
                <a:cs typeface="Times New Roman" panose="02020603050405020304" pitchFamily="18" charset="0"/>
              </a:rPr>
              <a:t>asymmetries</a:t>
            </a:r>
          </a:p>
          <a:p>
            <a:pPr marL="342900" indent="-342900">
              <a:buFont typeface="Arial" panose="020B0604020202020204" pitchFamily="34" charset="0"/>
              <a:buChar char="•"/>
            </a:pPr>
            <a:endParaRPr lang="en-US" sz="2000" dirty="0" smtClean="0">
              <a:solidFill>
                <a:srgbClr val="FFFF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a:solidFill>
                  <a:srgbClr val="FFFFCC"/>
                </a:solidFill>
                <a:latin typeface="Times New Roman" panose="02020603050405020304" pitchFamily="18" charset="0"/>
                <a:cs typeface="Times New Roman" panose="02020603050405020304" pitchFamily="18" charset="0"/>
              </a:rPr>
              <a:t>Departs 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CC80A51C-0834-4D37-9F6C-E61A03BDE5A5}" type="slidenum">
              <a:rPr lang="en-US" smtClean="0"/>
              <a:pPr/>
              <a:t>17</a:t>
            </a:fld>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664919824"/>
              </p:ext>
            </p:extLst>
          </p:nvPr>
        </p:nvGraphicFramePr>
        <p:xfrm>
          <a:off x="4114800" y="5799363"/>
          <a:ext cx="1981200" cy="601437"/>
        </p:xfrm>
        <a:graphic>
          <a:graphicData uri="http://schemas.openxmlformats.org/presentationml/2006/ole">
            <mc:AlternateContent xmlns:mc="http://schemas.openxmlformats.org/markup-compatibility/2006">
              <mc:Choice xmlns:v="urn:schemas-microsoft-com:vml" Requires="v">
                <p:oleObj spid="_x0000_s36981"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799363"/>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TextBox 12"/>
          <p:cNvSpPr txBox="1"/>
          <p:nvPr/>
        </p:nvSpPr>
        <p:spPr>
          <a:xfrm>
            <a:off x="6172200" y="5799892"/>
            <a:ext cx="2709663"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of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partons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and/or </a:t>
            </a:r>
            <a:r>
              <a:rPr lang="en-US" sz="1900" dirty="0" smtClean="0">
                <a:solidFill>
                  <a:schemeClr val="accent2">
                    <a:lumMod val="20000"/>
                    <a:lumOff val="80000"/>
                  </a:schemeClr>
                </a:solidFill>
                <a:latin typeface="Times" panose="02020603050405020304" pitchFamily="18" charset="0"/>
                <a:cs typeface="Times" panose="02020603050405020304" pitchFamily="18" charset="0"/>
              </a:rPr>
              <a:t>hadrons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350667" name="Text Box 11"/>
          <p:cNvSpPr txBox="1">
            <a:spLocks noChangeArrowheads="1"/>
          </p:cNvSpPr>
          <p:nvPr/>
        </p:nvSpPr>
        <p:spPr bwMode="auto">
          <a:xfrm>
            <a:off x="457200" y="3886200"/>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Sivers </a:t>
            </a:r>
            <a:r>
              <a:rPr lang="en-US" sz="2400" i="1" dirty="0">
                <a:solidFill>
                  <a:schemeClr val="tx1"/>
                </a:solidFill>
                <a:latin typeface="Times New Roman" panose="02020603050405020304" pitchFamily="18" charset="0"/>
                <a:cs typeface="Times New Roman" panose="02020603050405020304" pitchFamily="18" charset="0"/>
              </a:rPr>
              <a:t>distribution</a:t>
            </a:r>
            <a:r>
              <a:rPr lang="en-US" sz="2400" i="1" dirty="0" smtClean="0">
                <a:solidFill>
                  <a:schemeClr val="tx1"/>
                </a:solidFill>
                <a:latin typeface="Times New Roman" panose="02020603050405020304" pitchFamily="18" charset="0"/>
                <a:cs typeface="Times New Roman" panose="02020603050405020304" pitchFamily="18" charset="0"/>
              </a:rPr>
              <a:t>: first </a:t>
            </a:r>
            <a:r>
              <a:rPr lang="en-US" sz="2400" i="1" dirty="0">
                <a:solidFill>
                  <a:schemeClr val="tx1"/>
                </a:solidFill>
                <a:latin typeface="Times New Roman" panose="02020603050405020304" pitchFamily="18" charset="0"/>
                <a:cs typeface="Times New Roman" panose="02020603050405020304" pitchFamily="18" charset="0"/>
              </a:rPr>
              <a:t>transverse-momentum-dependent </a:t>
            </a:r>
            <a:r>
              <a:rPr lang="en-US" sz="2400" i="1" dirty="0" smtClean="0">
                <a:solidFill>
                  <a:schemeClr val="tx1"/>
                </a:solidFill>
                <a:latin typeface="Times New Roman" panose="02020603050405020304" pitchFamily="18" charset="0"/>
                <a:cs typeface="Times New Roman" panose="02020603050405020304" pitchFamily="18" charset="0"/>
              </a:rPr>
              <a:t>parton distribution function describing </a:t>
            </a:r>
            <a:r>
              <a:rPr lang="en-US" sz="2400" i="1" dirty="0" smtClean="0">
                <a:solidFill>
                  <a:schemeClr val="tx1"/>
                </a:solidFill>
                <a:latin typeface="Times New Roman" panose="02020603050405020304" pitchFamily="18" charset="0"/>
                <a:cs typeface="Times New Roman" panose="02020603050405020304" pitchFamily="18" charset="0"/>
              </a:rPr>
              <a:t>a spin-momentum correlation</a:t>
            </a:r>
          </a:p>
        </p:txBody>
      </p:sp>
      <p:sp>
        <p:nvSpPr>
          <p:cNvPr id="10" name="Text Box 11"/>
          <p:cNvSpPr txBox="1">
            <a:spLocks noChangeArrowheads="1"/>
          </p:cNvSpPr>
          <p:nvPr/>
        </p:nvSpPr>
        <p:spPr bwMode="auto">
          <a:xfrm>
            <a:off x="855662" y="4760893"/>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Parton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hadrons, and in the </a:t>
            </a:r>
            <a:r>
              <a:rPr lang="en-US" sz="2800" i="1" dirty="0" err="1" smtClean="0">
                <a:solidFill>
                  <a:schemeClr val="tx1"/>
                </a:solidFill>
                <a:latin typeface="Times New Roman" panose="02020603050405020304" pitchFamily="18" charset="0"/>
                <a:cs typeface="Times New Roman" panose="02020603050405020304" pitchFamily="18" charset="0"/>
              </a:rPr>
              <a:t>hadronization</a:t>
            </a:r>
            <a:r>
              <a:rPr lang="en-US" sz="2800" i="1" dirty="0" smtClean="0">
                <a:solidFill>
                  <a:schemeClr val="tx1"/>
                </a:solidFill>
                <a:latin typeface="Times New Roman" panose="02020603050405020304" pitchFamily="18" charset="0"/>
                <a:cs typeface="Times New Roman" panose="02020603050405020304" pitchFamily="18" charset="0"/>
              </a:rPr>
              <a:t>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667"/>
                                        </p:tgtEl>
                                        <p:attrNameLst>
                                          <p:attrName>style.visibility</p:attrName>
                                        </p:attrNameLst>
                                      </p:cBhvr>
                                      <p:to>
                                        <p:strVal val="visible"/>
                                      </p:to>
                                    </p:set>
                                    <p:anim calcmode="lin" valueType="num">
                                      <p:cBhvr additive="base">
                                        <p:cTn id="7" dur="500" fill="hold"/>
                                        <p:tgtEl>
                                          <p:spTgt spid="1350667"/>
                                        </p:tgtEl>
                                        <p:attrNameLst>
                                          <p:attrName>ppt_x</p:attrName>
                                        </p:attrNameLst>
                                      </p:cBhvr>
                                      <p:tavLst>
                                        <p:tav tm="0">
                                          <p:val>
                                            <p:strVal val="#ppt_x"/>
                                          </p:val>
                                        </p:tav>
                                        <p:tav tm="100000">
                                          <p:val>
                                            <p:strVal val="#ppt_x"/>
                                          </p:val>
                                        </p:tav>
                                      </p:tavLst>
                                    </p:anim>
                                    <p:anim calcmode="lin" valueType="num">
                                      <p:cBhvr additive="base">
                                        <p:cTn id="8" dur="500" fill="hold"/>
                                        <p:tgtEl>
                                          <p:spTgt spid="135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JLab, January 30,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1151418212"/>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46337"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49851781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46338"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1283692676"/>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46339"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2785416069"/>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46340"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18</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486228" y="3124200"/>
            <a:ext cx="8266112" cy="1200329"/>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~10 years that many of these correlations are nonzero in nature!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024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JLab, January 30, 2015</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217282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C. Aidala, JLab, January 30, 2015</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a:t>
            </a:r>
            <a:r>
              <a:rPr lang="en-US" sz="3800" dirty="0"/>
              <a:t>i</a:t>
            </a:r>
            <a:r>
              <a:rPr lang="en-US" sz="3800" dirty="0" smtClean="0"/>
              <a:t>nteractions</a:t>
            </a:r>
            <a:r>
              <a:rPr lang="en-US" sz="3800" dirty="0"/>
              <a:t>: </a:t>
            </a:r>
            <a:r>
              <a:rPr lang="en-US" sz="3800" dirty="0" smtClean="0"/>
              <a:t/>
            </a:r>
            <a:br>
              <a:rPr lang="en-US" sz="3800" dirty="0" smtClean="0"/>
            </a:br>
            <a:r>
              <a:rPr lang="en-US" sz="3800" dirty="0" smtClean="0"/>
              <a:t>Quantum </a:t>
            </a:r>
            <a:r>
              <a:rPr lang="en-US" sz="3800" dirty="0" smtClean="0"/>
              <a:t>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145082723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Hints from polarized </a:t>
            </a:r>
            <a:r>
              <a:rPr lang="en-US" baseline="30000" dirty="0" smtClean="0"/>
              <a:t>3</a:t>
            </a:r>
            <a:r>
              <a:rPr lang="en-US" dirty="0" smtClean="0"/>
              <a:t>He</a:t>
            </a:r>
            <a:endParaRPr lang="en-US" dirty="0"/>
          </a:p>
        </p:txBody>
      </p:sp>
      <p:sp>
        <p:nvSpPr>
          <p:cNvPr id="2" name="Footer Placeholder 1"/>
          <p:cNvSpPr>
            <a:spLocks noGrp="1"/>
          </p:cNvSpPr>
          <p:nvPr>
            <p:ph type="ftr" sz="quarter" idx="11"/>
          </p:nvPr>
        </p:nvSpPr>
        <p:spPr/>
        <p:txBody>
          <a:bodyPr/>
          <a:lstStyle/>
          <a:p>
            <a:r>
              <a:rPr lang="en-US" smtClean="0"/>
              <a:t>C. Aidala, JLab, January 30, 2015</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679" y="1566350"/>
            <a:ext cx="6199522" cy="468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019800" y="1752600"/>
            <a:ext cx="1406154" cy="430887"/>
          </a:xfrm>
          <a:prstGeom prst="rect">
            <a:avLst/>
          </a:prstGeom>
          <a:noFill/>
        </p:spPr>
        <p:txBody>
          <a:bodyPr wrap="none" rtlCol="0">
            <a:spAutoFit/>
          </a:bodyPr>
          <a:lstStyle/>
          <a:p>
            <a:r>
              <a:rPr lang="en-US" sz="2200" dirty="0" err="1" smtClean="0"/>
              <a:t>JLab</a:t>
            </a:r>
            <a:r>
              <a:rPr lang="en-US" sz="2200" dirty="0" smtClean="0"/>
              <a:t> Hall A</a:t>
            </a:r>
            <a:endParaRPr lang="en-US" sz="2200" dirty="0"/>
          </a:p>
        </p:txBody>
      </p:sp>
      <p:sp>
        <p:nvSpPr>
          <p:cNvPr id="8" name="TextBox 7"/>
          <p:cNvSpPr txBox="1"/>
          <p:nvPr/>
        </p:nvSpPr>
        <p:spPr>
          <a:xfrm>
            <a:off x="3733800" y="3912513"/>
            <a:ext cx="878767" cy="430887"/>
          </a:xfrm>
          <a:prstGeom prst="rect">
            <a:avLst/>
          </a:prstGeom>
          <a:noFill/>
        </p:spPr>
        <p:txBody>
          <a:bodyPr wrap="none" rtlCol="0">
            <a:spAutoFit/>
          </a:bodyPr>
          <a:lstStyle/>
          <a:p>
            <a:r>
              <a:rPr lang="en-US" sz="2200" dirty="0" smtClean="0">
                <a:solidFill>
                  <a:schemeClr val="tx1"/>
                </a:solidFill>
              </a:rPr>
              <a:t>e+</a:t>
            </a:r>
            <a:r>
              <a:rPr lang="en-US" sz="2200" baseline="30000" dirty="0" smtClean="0">
                <a:solidFill>
                  <a:schemeClr val="tx1"/>
                </a:solidFill>
              </a:rPr>
              <a:t>3</a:t>
            </a:r>
            <a:r>
              <a:rPr lang="en-US" sz="2200" dirty="0" smtClean="0">
                <a:solidFill>
                  <a:schemeClr val="tx1"/>
                </a:solidFill>
              </a:rPr>
              <a:t>He</a:t>
            </a:r>
            <a:endParaRPr lang="en-US" sz="2200" dirty="0" smtClean="0">
              <a:solidFill>
                <a:schemeClr val="tx1"/>
              </a:solidFill>
            </a:endParaRPr>
          </a:p>
        </p:txBody>
      </p:sp>
      <p:sp>
        <p:nvSpPr>
          <p:cNvPr id="9" name="TextBox 8"/>
          <p:cNvSpPr txBox="1"/>
          <p:nvPr/>
        </p:nvSpPr>
        <p:spPr>
          <a:xfrm>
            <a:off x="2237096" y="3962400"/>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0" name="TextBox 9"/>
          <p:cNvSpPr txBox="1"/>
          <p:nvPr/>
        </p:nvSpPr>
        <p:spPr>
          <a:xfrm>
            <a:off x="2237096" y="3048000"/>
            <a:ext cx="2541208" cy="430887"/>
          </a:xfrm>
          <a:prstGeom prst="rect">
            <a:avLst/>
          </a:prstGeom>
          <a:noFill/>
        </p:spPr>
        <p:txBody>
          <a:bodyPr wrap="none" rtlCol="0">
            <a:spAutoFit/>
          </a:bodyPr>
          <a:lstStyle/>
          <a:p>
            <a:r>
              <a:rPr lang="en-US" sz="2200" dirty="0" smtClean="0"/>
              <a:t>Transversity x Collins</a:t>
            </a:r>
            <a:endParaRPr lang="en-US" sz="2200" dirty="0">
              <a:solidFill>
                <a:schemeClr val="tx1"/>
              </a:solidFill>
            </a:endParaRPr>
          </a:p>
        </p:txBody>
      </p:sp>
      <p:sp>
        <p:nvSpPr>
          <p:cNvPr id="11" name="TextBox 10"/>
          <p:cNvSpPr txBox="1"/>
          <p:nvPr/>
        </p:nvSpPr>
        <p:spPr>
          <a:xfrm>
            <a:off x="5029200" y="3810000"/>
            <a:ext cx="2404826" cy="369332"/>
          </a:xfrm>
          <a:prstGeom prst="rect">
            <a:avLst/>
          </a:prstGeom>
          <a:noFill/>
        </p:spPr>
        <p:txBody>
          <a:bodyPr wrap="none" rtlCol="0">
            <a:spAutoFit/>
          </a:bodyPr>
          <a:lstStyle/>
          <a:p>
            <a:r>
              <a:rPr lang="en-US" dirty="0" smtClean="0"/>
              <a:t>PRL 107, 072003 (2011)</a:t>
            </a:r>
            <a:endParaRPr lang="en-US" dirty="0"/>
          </a:p>
        </p:txBody>
      </p:sp>
    </p:spTree>
    <p:extLst>
      <p:ext uri="{BB962C8B-B14F-4D97-AF65-F5344CB8AC3E}">
        <p14:creationId xmlns:p14="http://schemas.microsoft.com/office/powerpoint/2010/main" val="1576993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endParaRPr lang="en-US" sz="4000" dirty="0" smtClean="0"/>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12549"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21</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Text Box 32"/>
          <p:cNvSpPr txBox="1">
            <a:spLocks noChangeArrowheads="1"/>
          </p:cNvSpPr>
          <p:nvPr/>
        </p:nvSpPr>
        <p:spPr bwMode="auto">
          <a:xfrm>
            <a:off x="486228" y="5135940"/>
            <a:ext cx="8266112"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a:p>
            <a:pPr algn="ct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Continuum between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nonpartonic</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and perturbative/partonic descriptions of this </a:t>
            </a:r>
            <a:r>
              <a:rPr lang="en-US" sz="2400" u="sng" dirty="0" err="1" smtClean="0">
                <a:latin typeface="Times New Roman" panose="02020603050405020304" pitchFamily="18" charset="0"/>
                <a:cs typeface="Times New Roman" panose="02020603050405020304" pitchFamily="18" charset="0"/>
                <a:sym typeface="Wingdings" panose="05000000000000000000" pitchFamily="2" charset="2"/>
              </a:rPr>
              <a:t>nonperturbative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structure</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5304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S</a:t>
            </a:r>
            <a:r>
              <a:rPr lang="en-US" sz="3500" dirty="0" smtClean="0"/>
              <a:t>ingle-spin asymmetries in transversely polarized </a:t>
            </a:r>
            <a:r>
              <a:rPr lang="en-US" sz="3500" dirty="0" err="1" smtClean="0"/>
              <a:t>p+p</a:t>
            </a:r>
            <a:r>
              <a:rPr lang="en-US" sz="3500" dirty="0" smtClean="0"/>
              <a:t> collisions</a:t>
            </a:r>
            <a:endParaRPr lang="en-US" sz="3500" dirty="0"/>
          </a:p>
        </p:txBody>
      </p:sp>
      <p:sp>
        <p:nvSpPr>
          <p:cNvPr id="3" name="Content Placeholder 2"/>
          <p:cNvSpPr>
            <a:spLocks noGrp="1"/>
          </p:cNvSpPr>
          <p:nvPr>
            <p:ph idx="1"/>
          </p:nvPr>
        </p:nvSpPr>
        <p:spPr>
          <a:xfrm>
            <a:off x="5715000" y="1600200"/>
            <a:ext cx="3200400" cy="4876800"/>
          </a:xfrm>
        </p:spPr>
        <p:txBody>
          <a:bodyPr>
            <a:normAutofit/>
          </a:bodyPr>
          <a:lstStyle/>
          <a:p>
            <a:r>
              <a:rPr lang="en-US" sz="2800" dirty="0"/>
              <a:t>Effects persist to kinematic regimes where perturbative QCD techniques clearly apply </a:t>
            </a:r>
            <a:endParaRPr lang="en-US" sz="2800" dirty="0" smtClean="0"/>
          </a:p>
          <a:p>
            <a:r>
              <a:rPr lang="en-US" sz="2800" dirty="0" err="1" smtClean="0"/>
              <a:t>p</a:t>
            </a:r>
            <a:r>
              <a:rPr lang="en-US" sz="2800" baseline="-25000" dirty="0" err="1" smtClean="0"/>
              <a:t>T</a:t>
            </a:r>
            <a:r>
              <a:rPr lang="en-US" sz="2800" dirty="0" smtClean="0"/>
              <a:t> </a:t>
            </a:r>
            <a:r>
              <a:rPr lang="en-US" sz="2800" dirty="0"/>
              <a:t>= 7 GeV </a:t>
            </a:r>
            <a:endParaRPr lang="en-US" sz="2800" dirty="0" smtClean="0"/>
          </a:p>
          <a:p>
            <a:pPr marL="0" indent="0">
              <a:buNone/>
            </a:pPr>
            <a:r>
              <a:rPr lang="en-US" sz="2800" dirty="0" smtClean="0">
                <a:sym typeface="Wingdings" panose="05000000000000000000" pitchFamily="2" charset="2"/>
              </a:rPr>
              <a:t>     </a:t>
            </a:r>
            <a:r>
              <a:rPr lang="en-US" sz="2800" dirty="0">
                <a:sym typeface="Wingdings" panose="05000000000000000000" pitchFamily="2" charset="2"/>
              </a:rPr>
              <a:t>Q</a:t>
            </a:r>
            <a:r>
              <a:rPr lang="en-US" sz="2800" baseline="30000" dirty="0">
                <a:sym typeface="Wingdings" panose="05000000000000000000" pitchFamily="2" charset="2"/>
              </a:rPr>
              <a:t>2</a:t>
            </a:r>
            <a:r>
              <a:rPr lang="en-US" sz="2800" dirty="0">
                <a:sym typeface="Wingdings" panose="05000000000000000000" pitchFamily="2" charset="2"/>
              </a:rPr>
              <a:t> ~ 49 GeV</a:t>
            </a:r>
            <a:r>
              <a:rPr lang="en-US" sz="2800" baseline="30000" dirty="0">
                <a:sym typeface="Wingdings" panose="05000000000000000000" pitchFamily="2" charset="2"/>
              </a:rPr>
              <a:t>2</a:t>
            </a:r>
            <a:r>
              <a:rPr lang="en-US" sz="2800" dirty="0" smtClean="0">
                <a:sym typeface="Wingdings" panose="05000000000000000000" pitchFamily="2" charset="2"/>
              </a:rPr>
              <a:t>!</a:t>
            </a:r>
            <a:endParaRPr lang="en-US" sz="2800" dirty="0"/>
          </a:p>
          <a:p>
            <a:endParaRPr lang="en-US" sz="2800" dirty="0" smtClean="0">
              <a:sym typeface="Wingdings" panose="05000000000000000000" pitchFamily="2" charset="2"/>
            </a:endParaRPr>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5334000" cy="400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371600" y="2590800"/>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43400" y="51816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26256" y="2209800"/>
            <a:ext cx="762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33800" y="3257742"/>
            <a:ext cx="1066574" cy="369332"/>
          </a:xfrm>
          <a:prstGeom prst="rect">
            <a:avLst/>
          </a:prstGeom>
          <a:noFill/>
        </p:spPr>
        <p:txBody>
          <a:bodyPr wrap="none" rtlCol="0">
            <a:spAutoFit/>
          </a:bodyPr>
          <a:lstStyle/>
          <a:p>
            <a:r>
              <a:rPr lang="en-US" dirty="0" smtClean="0">
                <a:solidFill>
                  <a:srgbClr val="0000FF"/>
                </a:solidFill>
              </a:rPr>
              <a:t>(forward)</a:t>
            </a:r>
            <a:endParaRPr lang="en-US" dirty="0">
              <a:solidFill>
                <a:srgbClr val="0000FF"/>
              </a:solidFill>
            </a:endParaRPr>
          </a:p>
        </p:txBody>
      </p:sp>
      <p:sp>
        <p:nvSpPr>
          <p:cNvPr id="12" name="TextBox 11"/>
          <p:cNvSpPr txBox="1"/>
          <p:nvPr/>
        </p:nvSpPr>
        <p:spPr>
          <a:xfrm>
            <a:off x="3733800" y="4673516"/>
            <a:ext cx="1232132" cy="369332"/>
          </a:xfrm>
          <a:prstGeom prst="rect">
            <a:avLst/>
          </a:prstGeom>
          <a:noFill/>
        </p:spPr>
        <p:txBody>
          <a:bodyPr wrap="none" rtlCol="0">
            <a:spAutoFit/>
          </a:bodyPr>
          <a:lstStyle/>
          <a:p>
            <a:r>
              <a:rPr lang="en-US" dirty="0" smtClean="0">
                <a:solidFill>
                  <a:schemeClr val="accent6"/>
                </a:solidFill>
              </a:rPr>
              <a:t>(backward)</a:t>
            </a:r>
            <a:endParaRPr lang="en-US" dirty="0">
              <a:solidFill>
                <a:schemeClr val="accent6"/>
              </a:solidFill>
            </a:endParaRPr>
          </a:p>
        </p:txBody>
      </p:sp>
      <p:sp>
        <p:nvSpPr>
          <p:cNvPr id="13" name="Rectangle 12"/>
          <p:cNvSpPr/>
          <p:nvPr/>
        </p:nvSpPr>
        <p:spPr>
          <a:xfrm>
            <a:off x="2002808" y="2209800"/>
            <a:ext cx="990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3311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p+p</a:t>
            </a:r>
            <a:r>
              <a:rPr lang="en-US" dirty="0" smtClean="0"/>
              <a:t> </a:t>
            </a:r>
            <a:r>
              <a:rPr lang="en-US" dirty="0" smtClean="0">
                <a:sym typeface="Wingdings" panose="05000000000000000000" pitchFamily="2" charset="2"/>
              </a:rPr>
              <a:t> hadron +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lstStyle/>
          <a:p>
            <a:r>
              <a:rPr lang="en-US" dirty="0" smtClean="0"/>
              <a:t>Always huge effects!</a:t>
            </a:r>
          </a:p>
          <a:p>
            <a:endParaRPr lang="en-US" dirty="0" smtClean="0"/>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(hadronization) effects</a:t>
            </a:r>
            <a:endParaRPr lang="en-US" dirty="0"/>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23</a:t>
            </a:fld>
            <a:endParaRPr lang="en-US"/>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Properties of naïve-T-odd spin-momentum correlation functions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Sivers transverse-momentum-dependent parton distribution function is odd under “naïve-time-reversal” (actually a PT transformation)</a:t>
            </a:r>
          </a:p>
          <a:p>
            <a:pPr lvl="1"/>
            <a:r>
              <a:rPr lang="en-US" dirty="0" smtClean="0"/>
              <a:t>As is Boer-Mulders spin-momentum correlation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46791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a:t>
            </a:r>
            <a:r>
              <a:rPr lang="en-US" sz="3200" dirty="0" smtClean="0"/>
              <a:t>certain </a:t>
            </a:r>
            <a:r>
              <a:rPr lang="en-US" sz="3200" dirty="0" smtClean="0"/>
              <a:t>transverse-momentum-dependent </a:t>
            </a:r>
            <a:r>
              <a:rPr lang="en-US" sz="3200" dirty="0" smtClean="0"/>
              <a:t>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JLab, January 30,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1" name="Text Box 32"/>
          <p:cNvSpPr txBox="1">
            <a:spLocks noChangeArrowheads="1"/>
          </p:cNvSpPr>
          <p:nvPr/>
        </p:nvSpPr>
        <p:spPr bwMode="auto">
          <a:xfrm>
            <a:off x="304800" y="5108138"/>
            <a:ext cx="8458200" cy="1292662"/>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smtClean="0">
                <a:solidFill>
                  <a:schemeClr val="tx1"/>
                </a:solidFill>
                <a:latin typeface="Times New Roman" pitchFamily="18" charset="0"/>
                <a:cs typeface="Times New Roman" pitchFamily="18" charset="0"/>
              </a:rPr>
              <a:t>Still waiting for a polarized quark-antiquark annihilation measurement to compare to existing lepton-nucleon scattering measurements . . .</a:t>
            </a:r>
          </a:p>
        </p:txBody>
      </p:sp>
      <p:sp>
        <p:nvSpPr>
          <p:cNvPr id="12" name="Slide Number Placeholder 11"/>
          <p:cNvSpPr>
            <a:spLocks noGrp="1"/>
          </p:cNvSpPr>
          <p:nvPr>
            <p:ph type="sldNum" sz="quarter" idx="12"/>
          </p:nvPr>
        </p:nvSpPr>
        <p:spPr/>
        <p:txBody>
          <a:bodyPr/>
          <a:lstStyle/>
          <a:p>
            <a:fld id="{B6F15528-21DE-4FAA-801E-634DDDAF4B2B}" type="slidenum">
              <a:rPr lang="en-US" smtClean="0"/>
              <a:pPr/>
              <a:t>25</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848761"/>
            <a:ext cx="1752600" cy="1200329"/>
          </a:xfrm>
          <a:prstGeom prst="rect">
            <a:avLst/>
          </a:prstGeom>
          <a:noFill/>
        </p:spPr>
        <p:txBody>
          <a:bodyPr wrap="square" rtlCol="0">
            <a:spAutoFit/>
          </a:bodyPr>
          <a:lstStyle/>
          <a:p>
            <a:r>
              <a:rPr lang="en-US" dirty="0" smtClean="0">
                <a:solidFill>
                  <a:srgbClr val="FFFFCC"/>
                </a:solidFill>
              </a:rPr>
              <a:t>Slide f</a:t>
            </a:r>
            <a:r>
              <a:rPr lang="en-US" dirty="0" smtClean="0">
                <a:solidFill>
                  <a:srgbClr val="FFFFCC"/>
                </a:solidFill>
              </a:rPr>
              <a:t>rom </a:t>
            </a:r>
            <a:r>
              <a:rPr lang="en-US" dirty="0" smtClean="0">
                <a:solidFill>
                  <a:srgbClr val="FFFFCC"/>
                </a:solidFill>
              </a:rPr>
              <a:t>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384995"/>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22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1311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63885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r>
              <a:rPr lang="en-US" sz="3200" dirty="0" smtClean="0"/>
              <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JLab, January 30, 2015</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29</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
        <p:nvSpPr>
          <p:cNvPr id="17" name="Rectangle 16"/>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t>
            </a:r>
            <a:r>
              <a:rPr lang="en-US" sz="2400" dirty="0" smtClean="0">
                <a:solidFill>
                  <a:srgbClr val="FFFFCC"/>
                </a:solidFill>
                <a:latin typeface="Times New Roman" panose="02020603050405020304" pitchFamily="18" charset="0"/>
                <a:cs typeface="Times New Roman" panose="02020603050405020304" pitchFamily="18" charset="0"/>
              </a:rPr>
              <a:t>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197444" y="2086705"/>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major qualitative role.</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a:t>
            </a:r>
          </a:p>
        </p:txBody>
      </p:sp>
    </p:spTree>
    <p:extLst>
      <p:ext uri="{BB962C8B-B14F-4D97-AF65-F5344CB8AC3E}">
        <p14:creationId xmlns:p14="http://schemas.microsoft.com/office/powerpoint/2010/main" val="1052444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dirty="0" smtClean="0"/>
              <a:t>QCD: How far have we come</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QCD is challenging!!</a:t>
            </a:r>
          </a:p>
          <a:p>
            <a:r>
              <a:rPr lang="en-US" dirty="0" smtClean="0"/>
              <a:t>Three-decade period after initial birth of QCD dedicated to “discovery and development”</a:t>
            </a:r>
          </a:p>
          <a:p>
            <a:pPr>
              <a:buNone/>
            </a:pPr>
            <a:r>
              <a:rPr lang="en-US" dirty="0" smtClean="0">
                <a:sym typeface="Wingdings" pitchFamily="2" charset="2"/>
              </a:rPr>
              <a:t> Symbolic closure: </a:t>
            </a:r>
            <a:r>
              <a:rPr lang="en-US" dirty="0" smtClean="0"/>
              <a:t>Nobel prize 2004 - </a:t>
            </a:r>
            <a:r>
              <a:rPr lang="en-US" dirty="0" smtClean="0">
                <a:sym typeface="Wingdings" pitchFamily="2" charset="2"/>
              </a:rPr>
              <a:t>Gross, </a:t>
            </a:r>
            <a:r>
              <a:rPr lang="en-US" dirty="0" err="1" smtClean="0">
                <a:sym typeface="Wingdings" pitchFamily="2" charset="2"/>
              </a:rPr>
              <a:t>Politzer</a:t>
            </a:r>
            <a:r>
              <a:rPr lang="en-US" dirty="0" smtClean="0">
                <a:sym typeface="Wingdings" pitchFamily="2" charset="2"/>
              </a:rPr>
              <a:t>, </a:t>
            </a:r>
            <a:r>
              <a:rPr lang="en-US" dirty="0" err="1" smtClean="0">
                <a:sym typeface="Wingdings" pitchFamily="2" charset="2"/>
              </a:rPr>
              <a:t>Wilczek</a:t>
            </a:r>
            <a:r>
              <a:rPr lang="en-US" dirty="0" smtClean="0"/>
              <a:t> for asymptotic freedom</a:t>
            </a:r>
          </a:p>
          <a:p>
            <a:endParaRPr lang="en-US" dirty="0" smtClean="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6" name="Rectangle 5"/>
          <p:cNvSpPr/>
          <p:nvPr/>
        </p:nvSpPr>
        <p:spPr>
          <a:xfrm>
            <a:off x="990600" y="4681716"/>
            <a:ext cx="7239000" cy="1261884"/>
          </a:xfrm>
          <a:prstGeom prst="rect">
            <a:avLst/>
          </a:prstGeom>
          <a:solidFill>
            <a:srgbClr val="00FFFF"/>
          </a:solidFill>
          <a:ln>
            <a:solidFill>
              <a:schemeClr val="tx1"/>
            </a:solidFill>
          </a:ln>
        </p:spPr>
        <p:txBody>
          <a:bodyPr wrap="square">
            <a:spAutoFit/>
          </a:bodyPr>
          <a:lstStyle/>
          <a:p>
            <a:pPr algn="ctr"/>
            <a:r>
              <a:rPr lang="en-US" sz="3800" i="1" dirty="0" smtClean="0">
                <a:latin typeface="Times New Roman" pitchFamily="18" charset="0"/>
                <a:cs typeface="Times New Roman" pitchFamily="18" charset="0"/>
              </a:rPr>
              <a:t>Now early years of second phase: </a:t>
            </a:r>
          </a:p>
          <a:p>
            <a:pPr algn="ctr"/>
            <a:r>
              <a:rPr lang="en-US" sz="3800" b="1" i="1" dirty="0" smtClean="0">
                <a:latin typeface="Times New Roman" pitchFamily="18" charset="0"/>
                <a:cs typeface="Times New Roman" pitchFamily="18" charset="0"/>
              </a:rPr>
              <a:t>quantitative QCD</a:t>
            </a:r>
            <a:r>
              <a:rPr lang="en-US" sz="3800" i="1" dirty="0" smtClean="0">
                <a:latin typeface="Times New Roman" pitchFamily="18" charset="0"/>
                <a:cs typeface="Times New Roman" pitchFamily="18" charset="0"/>
              </a:rPr>
              <a:t>!</a:t>
            </a:r>
            <a:endParaRPr lang="en-US" sz="3800" i="1"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cstate="print"/>
          <a:srcRect/>
          <a:stretch>
            <a:fillRect/>
          </a:stretch>
        </p:blipFill>
        <p:spPr bwMode="auto">
          <a:xfrm>
            <a:off x="5943600" y="838200"/>
            <a:ext cx="3048000" cy="141026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7408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a:bodyPr>
          <a:lstStyle/>
          <a:p>
            <a:pPr marL="342900" lvl="1" indent="-342900">
              <a:buFontTx/>
              <a:buChar char="•"/>
            </a:pPr>
            <a:r>
              <a:rPr lang="en-US" dirty="0"/>
              <a:t>2010: Rogers and Mulders </a:t>
            </a:r>
            <a:r>
              <a:rPr lang="en-US" dirty="0" smtClean="0"/>
              <a:t>predict </a:t>
            </a:r>
            <a:r>
              <a:rPr lang="en-US" i="1" dirty="0"/>
              <a:t>color </a:t>
            </a:r>
            <a:r>
              <a:rPr lang="en-US" i="1" dirty="0" smtClean="0"/>
              <a:t>entanglement </a:t>
            </a:r>
            <a:r>
              <a:rPr lang="en-US" dirty="0" smtClean="0"/>
              <a:t>in processes </a:t>
            </a:r>
            <a:r>
              <a:rPr lang="en-US" dirty="0"/>
              <a:t>involving </a:t>
            </a:r>
            <a:r>
              <a:rPr lang="en-US" dirty="0" err="1"/>
              <a:t>p+p</a:t>
            </a:r>
            <a:r>
              <a:rPr lang="en-US" dirty="0"/>
              <a:t> production of hadrons 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891086111"/>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10534"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1200329"/>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simultaneous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a:t>
            </a:r>
            <a:r>
              <a:rPr lang="en-US" sz="1700" dirty="0" smtClean="0">
                <a:solidFill>
                  <a:schemeClr val="tx1"/>
                </a:solidFill>
              </a:rPr>
              <a:t>81, 094006 </a:t>
            </a:r>
            <a:r>
              <a:rPr lang="en-US" sz="1700" dirty="0" smtClean="0">
                <a:solidFill>
                  <a:schemeClr val="tx1"/>
                </a:solidFill>
              </a:rPr>
              <a:t>(2010)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
        <p:nvSpPr>
          <p:cNvPr id="11" name="Rectangle 10"/>
          <p:cNvSpPr/>
          <p:nvPr/>
        </p:nvSpPr>
        <p:spPr>
          <a:xfrm>
            <a:off x="1197444" y="5647997"/>
            <a:ext cx="6852460" cy="954107"/>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anose="02020603050405020304" pitchFamily="18" charset="0"/>
                <a:cs typeface="Times New Roman" pitchFamily="18" charset="0"/>
              </a:rPr>
              <a:t>Huge transverse spin asymmetries in </a:t>
            </a:r>
            <a:r>
              <a:rPr lang="en-US" sz="2800" i="1" dirty="0" err="1" smtClean="0">
                <a:solidFill>
                  <a:schemeClr val="tx1"/>
                </a:solidFill>
                <a:latin typeface="Times New Roman" panose="02020603050405020304" pitchFamily="18" charset="0"/>
                <a:cs typeface="Times New Roman" pitchFamily="18" charset="0"/>
              </a:rPr>
              <a:t>p+p</a:t>
            </a:r>
            <a:r>
              <a:rPr lang="en-US" sz="2800" i="1" dirty="0" smtClean="0">
                <a:solidFill>
                  <a:schemeClr val="tx1"/>
                </a:solidFill>
                <a:latin typeface="Times New Roman" panose="02020603050405020304" pitchFamily="18" charset="0"/>
                <a:cs typeface="Times New Roman" pitchFamily="18" charset="0"/>
              </a:rPr>
              <a:t> a color entanglement effect??</a:t>
            </a:r>
            <a:endPar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104313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 Aidala, JLab, January 30, 2015</a:t>
            </a:r>
            <a:endParaRPr lang="en-US" dirty="0"/>
          </a:p>
        </p:txBody>
      </p:sp>
      <p:grpSp>
        <p:nvGrpSpPr>
          <p:cNvPr id="44" name="Group 43"/>
          <p:cNvGrpSpPr/>
          <p:nvPr/>
        </p:nvGrpSpPr>
        <p:grpSpPr>
          <a:xfrm>
            <a:off x="258633" y="3810000"/>
            <a:ext cx="3940610" cy="2929627"/>
            <a:chOff x="258633" y="3810000"/>
            <a:chExt cx="3940610" cy="2929627"/>
          </a:xfrm>
        </p:grpSpPr>
        <p:pic>
          <p:nvPicPr>
            <p:cNvPr id="621572" name="Picture 4"/>
            <p:cNvPicPr>
              <a:picLocks noChangeAspect="1" noChangeArrowheads="1"/>
            </p:cNvPicPr>
            <p:nvPr/>
          </p:nvPicPr>
          <p:blipFill>
            <a:blip r:embed="rId3" cstate="print"/>
            <a:srcRect/>
            <a:stretch>
              <a:fillRect/>
            </a:stretch>
          </p:blipFill>
          <p:spPr bwMode="auto">
            <a:xfrm>
              <a:off x="304800" y="3810000"/>
              <a:ext cx="3894443" cy="2929627"/>
            </a:xfrm>
            <a:prstGeom prst="rect">
              <a:avLst/>
            </a:prstGeom>
            <a:noFill/>
            <a:ln w="9525">
              <a:noFill/>
              <a:miter lim="800000"/>
              <a:headEnd/>
              <a:tailEnd/>
            </a:ln>
          </p:spPr>
        </p:pic>
        <p:sp>
          <p:nvSpPr>
            <p:cNvPr id="39" name="TextBox 38"/>
            <p:cNvSpPr txBox="1"/>
            <p:nvPr/>
          </p:nvSpPr>
          <p:spPr>
            <a:xfrm rot="16200000">
              <a:off x="-31671" y="4439344"/>
              <a:ext cx="1042273" cy="461665"/>
            </a:xfrm>
            <a:prstGeom prst="rect">
              <a:avLst/>
            </a:prstGeom>
            <a:noFill/>
          </p:spPr>
          <p:txBody>
            <a:bodyPr wrap="none" rtlCol="0">
              <a:spAutoFit/>
            </a:bodyPr>
            <a:lstStyle/>
            <a:p>
              <a:r>
                <a:rPr lang="en-US" dirty="0" smtClean="0">
                  <a:solidFill>
                    <a:schemeClr val="tx1"/>
                  </a:solidFill>
                </a:rPr>
                <a:t>d</a:t>
              </a:r>
              <a:r>
                <a:rPr lang="en-US" dirty="0" smtClean="0">
                  <a:solidFill>
                    <a:schemeClr val="tx1"/>
                  </a:solidFill>
                  <a:latin typeface="Symbol" pitchFamily="18" charset="2"/>
                </a:rPr>
                <a:t>s</a:t>
              </a:r>
              <a:r>
                <a:rPr lang="en-US" dirty="0" smtClean="0">
                  <a:solidFill>
                    <a:schemeClr val="tx1"/>
                  </a:solidFill>
                </a:rPr>
                <a:t>/</a:t>
              </a:r>
              <a:r>
                <a:rPr lang="en-US" dirty="0" err="1" smtClean="0">
                  <a:solidFill>
                    <a:schemeClr val="tx1"/>
                  </a:solidFill>
                </a:rPr>
                <a:t>dp</a:t>
              </a:r>
              <a:r>
                <a:rPr lang="en-US" baseline="-25000" dirty="0" err="1" smtClean="0">
                  <a:solidFill>
                    <a:schemeClr val="tx1"/>
                  </a:solidFill>
                </a:rPr>
                <a:t>T</a:t>
              </a:r>
              <a:endParaRPr lang="en-US" baseline="-25000" dirty="0">
                <a:solidFill>
                  <a:schemeClr val="tx1"/>
                </a:solidFill>
              </a:endParaRPr>
            </a:p>
          </p:txBody>
        </p:sp>
        <p:sp>
          <p:nvSpPr>
            <p:cNvPr id="38" name="TextBox 37"/>
            <p:cNvSpPr txBox="1"/>
            <p:nvPr/>
          </p:nvSpPr>
          <p:spPr>
            <a:xfrm>
              <a:off x="3047999"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grpSp>
        <p:nvGrpSpPr>
          <p:cNvPr id="30" name="Group 29"/>
          <p:cNvGrpSpPr/>
          <p:nvPr/>
        </p:nvGrpSpPr>
        <p:grpSpPr>
          <a:xfrm>
            <a:off x="4572000" y="1143000"/>
            <a:ext cx="4575530" cy="3429000"/>
            <a:chOff x="4358505" y="1143000"/>
            <a:chExt cx="4789025" cy="3476625"/>
          </a:xfrm>
        </p:grpSpPr>
        <p:pic>
          <p:nvPicPr>
            <p:cNvPr id="13" name="Picture 2"/>
            <p:cNvPicPr>
              <a:picLocks noChangeAspect="1" noChangeArrowheads="1"/>
            </p:cNvPicPr>
            <p:nvPr/>
          </p:nvPicPr>
          <p:blipFill>
            <a:blip r:embed="rId4" cstate="print"/>
            <a:srcRect/>
            <a:stretch>
              <a:fillRect/>
            </a:stretch>
          </p:blipFill>
          <p:spPr bwMode="auto">
            <a:xfrm>
              <a:off x="4358505" y="1143000"/>
              <a:ext cx="4789025" cy="3476625"/>
            </a:xfrm>
            <a:prstGeom prst="rect">
              <a:avLst/>
            </a:prstGeom>
            <a:noFill/>
            <a:ln w="9525">
              <a:noFill/>
              <a:miter lim="800000"/>
              <a:headEnd/>
              <a:tailEnd/>
            </a:ln>
          </p:spPr>
        </p:pic>
        <p:sp>
          <p:nvSpPr>
            <p:cNvPr id="17" name="TextBox 16"/>
            <p:cNvSpPr txBox="1"/>
            <p:nvPr/>
          </p:nvSpPr>
          <p:spPr>
            <a:xfrm>
              <a:off x="6921674" y="1500052"/>
              <a:ext cx="1727029" cy="1404231"/>
            </a:xfrm>
            <a:prstGeom prst="rect">
              <a:avLst/>
            </a:prstGeom>
            <a:solidFill>
              <a:schemeClr val="bg1">
                <a:lumMod val="95000"/>
              </a:schemeClr>
            </a:solidFill>
          </p:spPr>
          <p:txBody>
            <a:bodyPr wrap="square" rtlCol="0">
              <a:spAutoFit/>
            </a:bodyPr>
            <a:lstStyle/>
            <a:p>
              <a:r>
                <a:rPr lang="en-US" sz="2100" dirty="0" smtClean="0">
                  <a:solidFill>
                    <a:schemeClr val="tx1"/>
                  </a:solidFill>
                </a:rPr>
                <a:t>Z boson production,</a:t>
              </a:r>
            </a:p>
            <a:p>
              <a:r>
                <a:rPr lang="en-US" sz="2100" dirty="0" err="1" smtClean="0">
                  <a:solidFill>
                    <a:schemeClr val="tx1"/>
                  </a:solidFill>
                </a:rPr>
                <a:t>Tevatron</a:t>
              </a:r>
              <a:r>
                <a:rPr lang="en-US" sz="2100" dirty="0" smtClean="0">
                  <a:solidFill>
                    <a:schemeClr val="tx1"/>
                  </a:solidFill>
                </a:rPr>
                <a:t> CDF</a:t>
              </a:r>
              <a:endParaRPr lang="en-US" sz="2100" dirty="0">
                <a:solidFill>
                  <a:schemeClr val="tx1"/>
                </a:solidFill>
              </a:endParaRPr>
            </a:p>
          </p:txBody>
        </p:sp>
      </p:grpSp>
      <p:sp>
        <p:nvSpPr>
          <p:cNvPr id="2"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3" name="Content Placeholder 2"/>
          <p:cNvSpPr>
            <a:spLocks noGrp="1"/>
          </p:cNvSpPr>
          <p:nvPr>
            <p:ph idx="1"/>
          </p:nvPr>
        </p:nvSpPr>
        <p:spPr>
          <a:xfrm>
            <a:off x="228600" y="1143000"/>
            <a:ext cx="4191000" cy="2819400"/>
          </a:xfrm>
        </p:spPr>
        <p:txBody>
          <a:bodyPr>
            <a:normAutofit fontScale="92500" lnSpcReduction="20000"/>
          </a:bodyPr>
          <a:lstStyle/>
          <a:p>
            <a:r>
              <a:rPr lang="en-US" sz="2200" dirty="0" smtClean="0"/>
              <a:t>Look for contradiction with predictions for the case of </a:t>
            </a:r>
            <a:r>
              <a:rPr lang="en-US" sz="2200" i="1" dirty="0" smtClean="0"/>
              <a:t>no</a:t>
            </a:r>
            <a:r>
              <a:rPr lang="en-US" sz="2200" dirty="0" smtClean="0"/>
              <a:t> color entanglement</a:t>
            </a:r>
          </a:p>
          <a:p>
            <a:r>
              <a:rPr lang="en-US" sz="2200" dirty="0" smtClean="0"/>
              <a:t>But first need to parameterize (unpolarized) transverse-momentum-dependent pdfs from world </a:t>
            </a:r>
            <a:r>
              <a:rPr lang="en-US" sz="2200" dirty="0" smtClean="0"/>
              <a:t>data</a:t>
            </a:r>
          </a:p>
          <a:p>
            <a:pPr lvl="1"/>
            <a:r>
              <a:rPr lang="en-US" sz="1800" dirty="0" smtClean="0"/>
              <a:t>Can put better constraints on unpolarized predictions because of more available data</a:t>
            </a:r>
            <a:endParaRPr lang="en-US" sz="1800" dirty="0" smtClean="0"/>
          </a:p>
        </p:txBody>
      </p:sp>
      <p:sp>
        <p:nvSpPr>
          <p:cNvPr id="6" name="Slide Number Placeholder 5"/>
          <p:cNvSpPr>
            <a:spLocks noGrp="1"/>
          </p:cNvSpPr>
          <p:nvPr>
            <p:ph type="sldNum" sz="quarter" idx="12"/>
          </p:nvPr>
        </p:nvSpPr>
        <p:spPr/>
        <p:txBody>
          <a:bodyPr/>
          <a:lstStyle/>
          <a:p>
            <a:fld id="{9CCA4942-7CEE-491C-9F3A-ADE7BC2C4973}" type="slidenum">
              <a:rPr lang="en-US" smtClean="0"/>
              <a:pPr/>
              <a:t>31</a:t>
            </a:fld>
            <a:endParaRPr lang="en-US"/>
          </a:p>
        </p:txBody>
      </p:sp>
      <p:sp>
        <p:nvSpPr>
          <p:cNvPr id="16" name="Oval 15"/>
          <p:cNvSpPr/>
          <p:nvPr/>
        </p:nvSpPr>
        <p:spPr>
          <a:xfrm rot="592611">
            <a:off x="4893160" y="1494711"/>
            <a:ext cx="764237" cy="2514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52415" y="4495800"/>
            <a:ext cx="1338584" cy="877163"/>
          </a:xfrm>
          <a:prstGeom prst="rect">
            <a:avLst/>
          </a:prstGeom>
          <a:noFill/>
        </p:spPr>
        <p:txBody>
          <a:bodyPr wrap="square" rtlCol="0">
            <a:spAutoFit/>
          </a:bodyPr>
          <a:lstStyle/>
          <a:p>
            <a:r>
              <a:rPr lang="en-US" sz="1700" u="sng" dirty="0" smtClean="0">
                <a:solidFill>
                  <a:schemeClr val="tx1"/>
                </a:solidFill>
              </a:rPr>
              <a:t>CAA</a:t>
            </a:r>
            <a:r>
              <a:rPr lang="en-US" sz="1700" dirty="0" smtClean="0">
                <a:solidFill>
                  <a:schemeClr val="tx1"/>
                </a:solidFill>
              </a:rPr>
              <a:t>, </a:t>
            </a:r>
          </a:p>
          <a:p>
            <a:r>
              <a:rPr lang="en-US" sz="1700" dirty="0" smtClean="0">
                <a:solidFill>
                  <a:schemeClr val="tx1"/>
                </a:solidFill>
              </a:rPr>
              <a:t>T.C. Rogers, in progress</a:t>
            </a:r>
            <a:endParaRPr lang="en-US" sz="1700" dirty="0">
              <a:solidFill>
                <a:schemeClr val="tx1"/>
              </a:solidFill>
            </a:endParaRPr>
          </a:p>
        </p:txBody>
      </p:sp>
      <p:grpSp>
        <p:nvGrpSpPr>
          <p:cNvPr id="45" name="Group 44"/>
          <p:cNvGrpSpPr/>
          <p:nvPr/>
        </p:nvGrpSpPr>
        <p:grpSpPr>
          <a:xfrm>
            <a:off x="4987810" y="3810000"/>
            <a:ext cx="3868809" cy="2929627"/>
            <a:chOff x="4987810" y="3810000"/>
            <a:chExt cx="3868809" cy="2929627"/>
          </a:xfrm>
        </p:grpSpPr>
        <p:pic>
          <p:nvPicPr>
            <p:cNvPr id="621573" name="Picture 5"/>
            <p:cNvPicPr>
              <a:picLocks noChangeAspect="1" noChangeArrowheads="1"/>
            </p:cNvPicPr>
            <p:nvPr/>
          </p:nvPicPr>
          <p:blipFill>
            <a:blip r:embed="rId5" cstate="print"/>
            <a:srcRect/>
            <a:stretch>
              <a:fillRect/>
            </a:stretch>
          </p:blipFill>
          <p:spPr bwMode="auto">
            <a:xfrm>
              <a:off x="5027502" y="3810000"/>
              <a:ext cx="3829117" cy="2929627"/>
            </a:xfrm>
            <a:prstGeom prst="rect">
              <a:avLst/>
            </a:prstGeom>
            <a:noFill/>
            <a:ln w="9525">
              <a:noFill/>
              <a:miter lim="800000"/>
              <a:headEnd/>
              <a:tailEnd/>
            </a:ln>
          </p:spPr>
        </p:pic>
        <p:sp>
          <p:nvSpPr>
            <p:cNvPr id="35" name="TextBox 34"/>
            <p:cNvSpPr txBox="1"/>
            <p:nvPr/>
          </p:nvSpPr>
          <p:spPr>
            <a:xfrm rot="16200000">
              <a:off x="4671866" y="4558759"/>
              <a:ext cx="1031998" cy="400110"/>
            </a:xfrm>
            <a:prstGeom prst="rect">
              <a:avLst/>
            </a:prstGeom>
            <a:noFill/>
          </p:spPr>
          <p:txBody>
            <a:bodyPr wrap="square" rtlCol="0">
              <a:spAutoFit/>
            </a:bodyPr>
            <a:lstStyle/>
            <a:p>
              <a:r>
                <a:rPr lang="en-US" sz="2000" dirty="0" smtClean="0">
                  <a:solidFill>
                    <a:schemeClr val="tx1"/>
                  </a:solidFill>
                </a:rPr>
                <a:t>d</a:t>
              </a:r>
              <a:r>
                <a:rPr lang="en-US" sz="2000" dirty="0" smtClean="0">
                  <a:solidFill>
                    <a:schemeClr val="tx1"/>
                  </a:solidFill>
                  <a:latin typeface="Symbol" pitchFamily="18" charset="2"/>
                </a:rPr>
                <a:t>s</a:t>
              </a:r>
              <a:r>
                <a:rPr lang="en-US" sz="2000" dirty="0" smtClean="0">
                  <a:solidFill>
                    <a:schemeClr val="tx1"/>
                  </a:solidFill>
                </a:rPr>
                <a:t>/</a:t>
              </a:r>
              <a:r>
                <a:rPr lang="en-US" sz="2000" dirty="0" err="1" smtClean="0">
                  <a:solidFill>
                    <a:schemeClr val="tx1"/>
                  </a:solidFill>
                </a:rPr>
                <a:t>dp</a:t>
              </a:r>
              <a:r>
                <a:rPr lang="en-US" sz="2000" baseline="-25000" dirty="0" err="1" smtClean="0">
                  <a:solidFill>
                    <a:schemeClr val="tx1"/>
                  </a:solidFill>
                </a:rPr>
                <a:t>T</a:t>
              </a:r>
              <a:endParaRPr lang="en-US" sz="2000" baseline="-25000" dirty="0">
                <a:solidFill>
                  <a:schemeClr val="tx1"/>
                </a:solidFill>
              </a:endParaRPr>
            </a:p>
          </p:txBody>
        </p:sp>
        <p:sp>
          <p:nvSpPr>
            <p:cNvPr id="34" name="TextBox 33"/>
            <p:cNvSpPr txBox="1"/>
            <p:nvPr/>
          </p:nvSpPr>
          <p:spPr>
            <a:xfrm>
              <a:off x="7696200" y="6376415"/>
              <a:ext cx="1143000" cy="338554"/>
            </a:xfrm>
            <a:prstGeom prst="rect">
              <a:avLst/>
            </a:prstGeom>
            <a:noFill/>
          </p:spPr>
          <p:txBody>
            <a:bodyPr wrap="square" rtlCol="0">
              <a:spAutoFit/>
            </a:bodyPr>
            <a:lstStyle/>
            <a:p>
              <a:r>
                <a:rPr lang="en-US" sz="1600" dirty="0" err="1" smtClean="0">
                  <a:solidFill>
                    <a:schemeClr val="tx1"/>
                  </a:solidFill>
                </a:rPr>
                <a:t>p</a:t>
              </a:r>
              <a:r>
                <a:rPr lang="en-US" sz="1600" baseline="-25000" dirty="0" err="1" smtClean="0">
                  <a:solidFill>
                    <a:schemeClr val="tx1"/>
                  </a:solidFill>
                </a:rPr>
                <a:t>T</a:t>
              </a:r>
              <a:r>
                <a:rPr lang="en-US" sz="1600" dirty="0" smtClean="0">
                  <a:solidFill>
                    <a:schemeClr val="tx1"/>
                  </a:solidFill>
                </a:rPr>
                <a:t> (</a:t>
              </a:r>
              <a:r>
                <a:rPr lang="en-US" sz="1600" dirty="0" err="1" smtClean="0">
                  <a:solidFill>
                    <a:schemeClr val="tx1"/>
                  </a:solidFill>
                </a:rPr>
                <a:t>GeV</a:t>
              </a:r>
              <a:r>
                <a:rPr lang="en-US" sz="1600" dirty="0" smtClean="0">
                  <a:solidFill>
                    <a:schemeClr val="tx1"/>
                  </a:solidFill>
                </a:rPr>
                <a:t>/c)</a:t>
              </a:r>
              <a:endParaRPr lang="en-US" sz="1600" dirty="0">
                <a:solidFill>
                  <a:schemeClr val="tx1"/>
                </a:solidFill>
              </a:endParaRPr>
            </a:p>
          </p:txBody>
        </p:sp>
      </p:grpSp>
      <p:cxnSp>
        <p:nvCxnSpPr>
          <p:cNvPr id="41" name="Straight Arrow Connector 40"/>
          <p:cNvCxnSpPr/>
          <p:nvPr/>
        </p:nvCxnSpPr>
        <p:spPr>
          <a:xfrm rot="16200000" flipH="1">
            <a:off x="4838700" y="3314700"/>
            <a:ext cx="2209800" cy="1219200"/>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8739" y="5710535"/>
            <a:ext cx="2089226" cy="461665"/>
          </a:xfrm>
          <a:prstGeom prst="rect">
            <a:avLst/>
          </a:prstGeom>
          <a:noFill/>
        </p:spPr>
        <p:txBody>
          <a:bodyPr wrap="none" rtlCol="0">
            <a:spAutoFit/>
          </a:bodyPr>
          <a:lstStyle/>
          <a:p>
            <a:r>
              <a:rPr lang="en-US" dirty="0" smtClean="0">
                <a:solidFill>
                  <a:schemeClr val="tx1"/>
                </a:solidFill>
              </a:rPr>
              <a:t>√s = 0.039 </a:t>
            </a:r>
            <a:r>
              <a:rPr lang="en-US" dirty="0" err="1" smtClean="0">
                <a:solidFill>
                  <a:schemeClr val="tx1"/>
                </a:solidFill>
              </a:rPr>
              <a:t>TeV</a:t>
            </a:r>
            <a:endParaRPr lang="en-US" dirty="0">
              <a:solidFill>
                <a:schemeClr val="tx1"/>
              </a:solidFill>
            </a:endParaRPr>
          </a:p>
        </p:txBody>
      </p:sp>
      <p:sp>
        <p:nvSpPr>
          <p:cNvPr id="22" name="TextBox 21"/>
          <p:cNvSpPr txBox="1"/>
          <p:nvPr/>
        </p:nvSpPr>
        <p:spPr>
          <a:xfrm>
            <a:off x="5982070" y="5562600"/>
            <a:ext cx="1935338" cy="461665"/>
          </a:xfrm>
          <a:prstGeom prst="rect">
            <a:avLst/>
          </a:prstGeom>
          <a:noFill/>
        </p:spPr>
        <p:txBody>
          <a:bodyPr wrap="none" rtlCol="0">
            <a:spAutoFit/>
          </a:bodyPr>
          <a:lstStyle/>
          <a:p>
            <a:r>
              <a:rPr lang="en-US" dirty="0" smtClean="0">
                <a:solidFill>
                  <a:schemeClr val="tx1"/>
                </a:solidFill>
              </a:rPr>
              <a:t>√s = 1.96 </a:t>
            </a:r>
            <a:r>
              <a:rPr lang="en-US" dirty="0" err="1" smtClean="0">
                <a:solidFill>
                  <a:schemeClr val="tx1"/>
                </a:solidFill>
              </a:rPr>
              <a:t>TeV</a:t>
            </a:r>
            <a:endParaRPr lang="en-US" dirty="0">
              <a:solidFill>
                <a:schemeClr val="tx1"/>
              </a:solidFill>
            </a:endParaRPr>
          </a:p>
        </p:txBody>
      </p:sp>
      <p:sp>
        <p:nvSpPr>
          <p:cNvPr id="5" name="Rectangle 4"/>
          <p:cNvSpPr/>
          <p:nvPr/>
        </p:nvSpPr>
        <p:spPr>
          <a:xfrm>
            <a:off x="970302" y="5405735"/>
            <a:ext cx="2230098" cy="461665"/>
          </a:xfrm>
          <a:prstGeom prst="rect">
            <a:avLst/>
          </a:prstGeom>
        </p:spPr>
        <p:txBody>
          <a:bodyPr wrap="none">
            <a:spAutoFit/>
          </a:bodyPr>
          <a:lstStyle/>
          <a:p>
            <a:r>
              <a:rPr lang="en-US" dirty="0" err="1" smtClean="0">
                <a:solidFill>
                  <a:schemeClr val="tx1"/>
                </a:solidFill>
              </a:rPr>
              <a:t>p+p</a:t>
            </a:r>
            <a:r>
              <a:rPr lang="en-US" dirty="0" smtClean="0">
                <a:solidFill>
                  <a:schemeClr val="tx1"/>
                </a:solidFill>
              </a:rPr>
              <a:t> </a:t>
            </a:r>
            <a:r>
              <a:rPr lang="en-US" dirty="0" smtClean="0">
                <a:solidFill>
                  <a:schemeClr val="tx1"/>
                </a:solidFill>
                <a:sym typeface="Wingdings" panose="05000000000000000000" pitchFamily="2" charset="2"/>
              </a:rPr>
              <a:t> </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a:t>
            </a:r>
            <a:r>
              <a:rPr lang="en-US" dirty="0" smtClean="0">
                <a:solidFill>
                  <a:schemeClr val="tx1"/>
                </a:solidFill>
                <a:latin typeface="Symbol" panose="05050102010706020507" pitchFamily="18" charset="2"/>
                <a:sym typeface="Wingdings" panose="05000000000000000000" pitchFamily="2" charset="2"/>
              </a:rPr>
              <a:t>m</a:t>
            </a:r>
            <a:r>
              <a:rPr lang="en-US" baseline="30000" dirty="0" smtClean="0">
                <a:solidFill>
                  <a:schemeClr val="tx1"/>
                </a:solidFill>
                <a:sym typeface="Wingdings" panose="05000000000000000000" pitchFamily="2" charset="2"/>
              </a:rPr>
              <a:t>-</a:t>
            </a:r>
            <a:r>
              <a:rPr lang="en-US" dirty="0" smtClean="0">
                <a:solidFill>
                  <a:schemeClr val="tx1"/>
                </a:solidFill>
                <a:sym typeface="Wingdings" panose="05000000000000000000" pitchFamily="2" charset="2"/>
              </a:rPr>
              <a:t>+X</a:t>
            </a:r>
            <a:endParaRPr lang="en-US" dirty="0">
              <a:solidFill>
                <a:schemeClr val="tx1"/>
              </a:solidFill>
            </a:endParaRPr>
          </a:p>
        </p:txBody>
      </p:sp>
    </p:spTree>
    <p:extLst>
      <p:ext uri="{BB962C8B-B14F-4D97-AF65-F5344CB8AC3E}">
        <p14:creationId xmlns:p14="http://schemas.microsoft.com/office/powerpoint/2010/main" val="243808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par>
                                <p:cTn id="13" presetID="3" presetClass="entr" presetSubtype="1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linds(horizontal)">
                                      <p:cBhvr>
                                        <p:cTn id="15" dur="500"/>
                                        <p:tgtEl>
                                          <p:spTgt spid="4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1" grpId="0"/>
      <p:bldP spid="22"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572000" y="3632537"/>
            <a:ext cx="1981200" cy="1938992"/>
          </a:xfrm>
          <a:prstGeom prst="rect">
            <a:avLst/>
          </a:prstGeom>
        </p:spPr>
        <p:txBody>
          <a:bodyPr wrap="square">
            <a:spAutoFit/>
          </a:bodyPr>
          <a:lstStyle/>
          <a:p>
            <a:r>
              <a:rPr lang="en-US" sz="2000" dirty="0" err="1" smtClean="0">
                <a:solidFill>
                  <a:srgbClr val="FFFFCC"/>
                </a:solidFill>
              </a:rPr>
              <a:t>p+A</a:t>
            </a:r>
            <a:r>
              <a:rPr lang="en-US" sz="2000" dirty="0" smtClean="0">
                <a:solidFill>
                  <a:srgbClr val="FFFFCC"/>
                </a:solidFill>
              </a:rPr>
              <a:t> </a:t>
            </a:r>
            <a:r>
              <a:rPr lang="en-US" sz="2000" dirty="0" smtClean="0">
                <a:solidFill>
                  <a:srgbClr val="FFFFCC"/>
                </a:solidFill>
                <a:sym typeface="Wingdings" panose="05000000000000000000" pitchFamily="2" charset="2"/>
              </a:rPr>
              <a:t> </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a:t>
            </a:r>
            <a:r>
              <a:rPr lang="en-US" sz="2000" dirty="0" smtClean="0">
                <a:solidFill>
                  <a:srgbClr val="FFFFCC"/>
                </a:solidFill>
                <a:latin typeface="Symbol" panose="05050102010706020507" pitchFamily="18" charset="2"/>
                <a:sym typeface="Wingdings" panose="05000000000000000000" pitchFamily="2" charset="2"/>
              </a:rPr>
              <a:t>m</a:t>
            </a:r>
            <a:r>
              <a:rPr lang="en-US" sz="2000" baseline="30000" dirty="0" smtClean="0">
                <a:solidFill>
                  <a:srgbClr val="FFFFCC"/>
                </a:solidFill>
                <a:sym typeface="Wingdings" panose="05000000000000000000" pitchFamily="2" charset="2"/>
              </a:rPr>
              <a:t>-</a:t>
            </a:r>
            <a:r>
              <a:rPr lang="en-US" sz="2000" dirty="0" smtClean="0">
                <a:solidFill>
                  <a:srgbClr val="FFFFCC"/>
                </a:solidFill>
                <a:sym typeface="Wingdings" panose="05000000000000000000" pitchFamily="2" charset="2"/>
              </a:rPr>
              <a:t>+X</a:t>
            </a:r>
          </a:p>
          <a:p>
            <a:r>
              <a:rPr lang="en-US" sz="2000" dirty="0" smtClean="0">
                <a:solidFill>
                  <a:srgbClr val="FFFFCC"/>
                </a:solidFill>
                <a:sym typeface="Wingdings" panose="05000000000000000000" pitchFamily="2" charset="2"/>
              </a:rPr>
              <a:t>for different invariant masses:</a:t>
            </a:r>
          </a:p>
          <a:p>
            <a:r>
              <a:rPr lang="en-US" sz="2000" dirty="0" smtClean="0">
                <a:solidFill>
                  <a:srgbClr val="FFFFCC"/>
                </a:solidFill>
                <a:sym typeface="Wingdings" panose="05000000000000000000" pitchFamily="2" charset="2"/>
              </a:rPr>
              <a:t>No color entanglement expected</a:t>
            </a:r>
            <a:endParaRPr lang="en-US" sz="2000" dirty="0">
              <a:solidFill>
                <a:srgbClr val="FFFFCC"/>
              </a:solidFill>
            </a:endParaRPr>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4152"/>
            <a:ext cx="384409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30875" y="1371600"/>
            <a:ext cx="1819665" cy="353943"/>
          </a:xfrm>
          <a:prstGeom prst="rect">
            <a:avLst/>
          </a:prstGeom>
          <a:noFill/>
        </p:spPr>
        <p:txBody>
          <a:bodyPr wrap="none" rtlCol="0">
            <a:spAutoFit/>
          </a:bodyPr>
          <a:lstStyle/>
          <a:p>
            <a:r>
              <a:rPr lang="en-US" sz="1700" dirty="0" smtClean="0">
                <a:solidFill>
                  <a:schemeClr val="tx1"/>
                </a:solidFill>
              </a:rPr>
              <a:t>Landry et al., 2002</a:t>
            </a:r>
            <a:endParaRPr lang="en-US" sz="1700" dirty="0">
              <a:solidFill>
                <a:schemeClr val="tx1"/>
              </a:solidFill>
            </a:endParaRPr>
          </a:p>
        </p:txBody>
      </p:sp>
      <p:grpSp>
        <p:nvGrpSpPr>
          <p:cNvPr id="25" name="Group 24"/>
          <p:cNvGrpSpPr/>
          <p:nvPr/>
        </p:nvGrpSpPr>
        <p:grpSpPr>
          <a:xfrm>
            <a:off x="4419600" y="1371600"/>
            <a:ext cx="4460901" cy="4239902"/>
            <a:chOff x="4530699" y="1702476"/>
            <a:chExt cx="4460901" cy="423990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800" y="1702476"/>
              <a:ext cx="4417800" cy="4239902"/>
            </a:xfrm>
            <a:prstGeom prst="rect">
              <a:avLst/>
            </a:prstGeom>
          </p:spPr>
        </p:pic>
        <p:sp>
          <p:nvSpPr>
            <p:cNvPr id="17" name="Rectangle 16"/>
            <p:cNvSpPr/>
            <p:nvPr/>
          </p:nvSpPr>
          <p:spPr>
            <a:xfrm>
              <a:off x="5169063" y="1752600"/>
              <a:ext cx="3066866" cy="461665"/>
            </a:xfrm>
            <a:prstGeom prst="rect">
              <a:avLst/>
            </a:prstGeom>
          </p:spPr>
          <p:txBody>
            <a:bodyPr wrap="none">
              <a:spAutoFit/>
            </a:bodyPr>
            <a:lstStyle/>
            <a:p>
              <a:r>
                <a:rPr lang="en-US" dirty="0">
                  <a:solidFill>
                    <a:schemeClr val="tx1"/>
                  </a:solidFill>
                </a:rPr>
                <a:t>PRD82, 072001 (2010)</a:t>
              </a:r>
            </a:p>
          </p:txBody>
        </p:sp>
        <p:sp>
          <p:nvSpPr>
            <p:cNvPr id="24" name="Rectangle 23"/>
            <p:cNvSpPr/>
            <p:nvPr/>
          </p:nvSpPr>
          <p:spPr>
            <a:xfrm>
              <a:off x="4530699" y="5589896"/>
              <a:ext cx="3188694" cy="323165"/>
            </a:xfrm>
            <a:prstGeom prst="rect">
              <a:avLst/>
            </a:prstGeom>
          </p:spPr>
          <p:txBody>
            <a:bodyPr wrap="none">
              <a:spAutoFit/>
            </a:bodyPr>
            <a:lstStyle/>
            <a:p>
              <a:r>
                <a:rPr lang="en-US" sz="1500" b="1" dirty="0">
                  <a:solidFill>
                    <a:schemeClr val="tx1"/>
                  </a:solidFill>
                </a:rPr>
                <a:t>Out-of-plane momentum component</a:t>
              </a:r>
            </a:p>
          </p:txBody>
        </p:sp>
        <p:pic>
          <p:nvPicPr>
            <p:cNvPr id="26" name="Picture 76" descr="PHENIX big logo"/>
            <p:cNvPicPr>
              <a:picLocks noChangeAspect="1" noChangeArrowheads="1"/>
            </p:cNvPicPr>
            <p:nvPr/>
          </p:nvPicPr>
          <p:blipFill>
            <a:blip r:embed="rId4" cstate="print"/>
            <a:srcRect/>
            <a:stretch>
              <a:fillRect/>
            </a:stretch>
          </p:blipFill>
          <p:spPr bwMode="auto">
            <a:xfrm>
              <a:off x="5260043" y="2286000"/>
              <a:ext cx="1263853" cy="412126"/>
            </a:xfrm>
            <a:prstGeom prst="rect">
              <a:avLst/>
            </a:prstGeom>
            <a:noFill/>
          </p:spPr>
        </p:pic>
      </p:grpSp>
      <p:sp>
        <p:nvSpPr>
          <p:cNvPr id="20" name="Slide Number Placeholder 19"/>
          <p:cNvSpPr>
            <a:spLocks noGrp="1"/>
          </p:cNvSpPr>
          <p:nvPr>
            <p:ph type="sldNum" sz="quarter" idx="12"/>
          </p:nvPr>
        </p:nvSpPr>
        <p:spPr/>
        <p:txBody>
          <a:bodyPr/>
          <a:lstStyle/>
          <a:p>
            <a:fld id="{B6F15528-21DE-4FAA-801E-634DDDAF4B2B}" type="slidenum">
              <a:rPr lang="en-US" smtClean="0"/>
              <a:pPr/>
              <a:t>32</a:t>
            </a:fld>
            <a:endParaRPr lang="en-US"/>
          </a:p>
        </p:txBody>
      </p:sp>
      <p:sp>
        <p:nvSpPr>
          <p:cNvPr id="18" name="Title 1"/>
          <p:cNvSpPr>
            <a:spLocks noGrp="1"/>
          </p:cNvSpPr>
          <p:nvPr>
            <p:ph type="title"/>
          </p:nvPr>
        </p:nvSpPr>
        <p:spPr>
          <a:xfrm>
            <a:off x="457200" y="87775"/>
            <a:ext cx="8229600" cy="914400"/>
          </a:xfrm>
        </p:spPr>
        <p:txBody>
          <a:bodyPr>
            <a:noAutofit/>
          </a:bodyPr>
          <a:lstStyle/>
          <a:p>
            <a:r>
              <a:rPr lang="en-US" sz="3600" dirty="0"/>
              <a:t>Testing the </a:t>
            </a:r>
            <a:r>
              <a:rPr lang="en-US" sz="3600" dirty="0" err="1"/>
              <a:t>Aharonov-Bohm</a:t>
            </a:r>
            <a:r>
              <a:rPr lang="en-US" sz="3600" dirty="0"/>
              <a:t> effect in QCD as a non-Abelian gauge theory</a:t>
            </a:r>
            <a:endParaRPr lang="en-US" sz="3500" dirty="0"/>
          </a:p>
        </p:txBody>
      </p:sp>
      <p:sp>
        <p:nvSpPr>
          <p:cNvPr id="2" name="TextBox 1"/>
          <p:cNvSpPr txBox="1"/>
          <p:nvPr/>
        </p:nvSpPr>
        <p:spPr>
          <a:xfrm>
            <a:off x="192960" y="4709277"/>
            <a:ext cx="4163732" cy="677108"/>
          </a:xfrm>
          <a:prstGeom prst="rect">
            <a:avLst/>
          </a:prstGeom>
          <a:noFill/>
        </p:spPr>
        <p:txBody>
          <a:bodyPr wrap="square" rtlCol="0">
            <a:spAutoFit/>
          </a:bodyPr>
          <a:lstStyle/>
          <a:p>
            <a:r>
              <a:rPr lang="en-US" sz="1900" dirty="0" smtClean="0">
                <a:solidFill>
                  <a:srgbClr val="FFFFCC"/>
                </a:solidFill>
              </a:rPr>
              <a:t>Get predictions from fits to data where no entanglement expected</a:t>
            </a:r>
            <a:endParaRPr lang="en-US" sz="1900" dirty="0">
              <a:solidFill>
                <a:srgbClr val="FFFFCC"/>
              </a:solidFill>
            </a:endParaRPr>
          </a:p>
        </p:txBody>
      </p:sp>
      <p:sp>
        <p:nvSpPr>
          <p:cNvPr id="9" name="TextBox 8"/>
          <p:cNvSpPr txBox="1"/>
          <p:nvPr/>
        </p:nvSpPr>
        <p:spPr>
          <a:xfrm>
            <a:off x="4302099" y="5678269"/>
            <a:ext cx="4841901" cy="677108"/>
          </a:xfrm>
          <a:prstGeom prst="rect">
            <a:avLst/>
          </a:prstGeom>
          <a:noFill/>
        </p:spPr>
        <p:txBody>
          <a:bodyPr wrap="square" rtlCol="0">
            <a:spAutoFit/>
          </a:bodyPr>
          <a:lstStyle/>
          <a:p>
            <a:r>
              <a:rPr lang="en-US" sz="1900" dirty="0" smtClean="0">
                <a:solidFill>
                  <a:srgbClr val="FFFFCC"/>
                </a:solidFill>
              </a:rPr>
              <a:t>Make predictions for processes where entanglement </a:t>
            </a:r>
            <a:r>
              <a:rPr lang="en-US" sz="1900" i="1" dirty="0" smtClean="0">
                <a:solidFill>
                  <a:srgbClr val="FFFFCC"/>
                </a:solidFill>
              </a:rPr>
              <a:t>is</a:t>
            </a:r>
            <a:r>
              <a:rPr lang="en-US" sz="1900" dirty="0" smtClean="0">
                <a:solidFill>
                  <a:srgbClr val="FFFFCC"/>
                </a:solidFill>
              </a:rPr>
              <a:t> expected; look for deviation </a:t>
            </a:r>
            <a:endParaRPr lang="en-US" sz="1900" dirty="0">
              <a:solidFill>
                <a:srgbClr val="FFFFCC"/>
              </a:solidFill>
            </a:endParaRPr>
          </a:p>
        </p:txBody>
      </p:sp>
      <p:sp>
        <p:nvSpPr>
          <p:cNvPr id="10" name="Bent-Up Arrow 9"/>
          <p:cNvSpPr/>
          <p:nvPr/>
        </p:nvSpPr>
        <p:spPr>
          <a:xfrm rot="5400000">
            <a:off x="3095244" y="5317236"/>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8712" y="1918170"/>
            <a:ext cx="2895600" cy="646331"/>
          </a:xfrm>
          <a:prstGeom prst="rect">
            <a:avLst/>
          </a:prstGeom>
          <a:solidFill>
            <a:schemeClr val="bg1"/>
          </a:solidFill>
        </p:spPr>
        <p:txBody>
          <a:bodyPr wrap="square" rtlCol="0">
            <a:spAutoFit/>
          </a:bodyPr>
          <a:lstStyle/>
          <a:p>
            <a:r>
              <a:rPr lang="en-US" dirty="0" smtClean="0"/>
              <a:t>Quark-antiquark annihilation to </a:t>
            </a:r>
            <a:r>
              <a:rPr lang="en-US" dirty="0" smtClean="0"/>
              <a:t>lepton </a:t>
            </a:r>
            <a:r>
              <a:rPr lang="en-US" dirty="0" smtClean="0"/>
              <a:t>pairs </a:t>
            </a:r>
            <a:endParaRPr lang="en-US" dirty="0"/>
          </a:p>
        </p:txBody>
      </p:sp>
      <p:sp>
        <p:nvSpPr>
          <p:cNvPr id="22" name="TextBox 21"/>
          <p:cNvSpPr txBox="1"/>
          <p:nvPr/>
        </p:nvSpPr>
        <p:spPr>
          <a:xfrm>
            <a:off x="7086600" y="3254514"/>
            <a:ext cx="1524000" cy="707886"/>
          </a:xfrm>
          <a:prstGeom prst="rect">
            <a:avLst/>
          </a:prstGeom>
          <a:solidFill>
            <a:schemeClr val="bg1"/>
          </a:solidFill>
        </p:spPr>
        <p:txBody>
          <a:bodyPr wrap="square" rtlCol="0">
            <a:spAutoFit/>
          </a:bodyPr>
          <a:lstStyle/>
          <a:p>
            <a:r>
              <a:rPr lang="en-US" sz="2000" dirty="0" smtClean="0"/>
              <a:t>Hadron pair production</a:t>
            </a:r>
            <a:endParaRPr lang="en-US" sz="2000" dirty="0"/>
          </a:p>
        </p:txBody>
      </p:sp>
    </p:spTree>
    <p:extLst>
      <p:ext uri="{BB962C8B-B14F-4D97-AF65-F5344CB8AC3E}">
        <p14:creationId xmlns:p14="http://schemas.microsoft.com/office/powerpoint/2010/main" val="50265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20000"/>
          </a:bodyPr>
          <a:lstStyle/>
          <a:p>
            <a:r>
              <a:rPr lang="en-US" dirty="0" smtClean="0"/>
              <a:t>Early years of </a:t>
            </a:r>
            <a:r>
              <a:rPr lang="en-US" dirty="0" smtClean="0"/>
              <a:t>reward</a:t>
            </a:r>
            <a:r>
              <a:rPr lang="en-US" dirty="0" smtClean="0"/>
              <a:t>ing new era of quantitative basic research in QCD!</a:t>
            </a:r>
          </a:p>
          <a:p>
            <a:r>
              <a:rPr lang="en-US" dirty="0" smtClean="0"/>
              <a:t>Gradually shifting to think about QCD systems in new ways, focusing on topics/ideas/concepts that have long been familiar to the world of condensed matter physics </a:t>
            </a:r>
          </a:p>
          <a:p>
            <a:pPr lvl="1"/>
            <a:r>
              <a:rPr lang="en-US" dirty="0"/>
              <a:t>A</a:t>
            </a:r>
            <a:r>
              <a:rPr lang="en-US" dirty="0" smtClean="0"/>
              <a:t>ll sorts of correlations within systems </a:t>
            </a:r>
          </a:p>
          <a:p>
            <a:pPr lvl="1"/>
            <a:r>
              <a:rPr lang="en-US" dirty="0"/>
              <a:t>Q</a:t>
            </a:r>
            <a:r>
              <a:rPr lang="en-US" dirty="0" smtClean="0"/>
              <a:t>uantum mechanical phase interference effects </a:t>
            </a:r>
          </a:p>
          <a:p>
            <a:pPr lvl="1"/>
            <a:r>
              <a:rPr lang="en-US" dirty="0"/>
              <a:t>Q</a:t>
            </a:r>
            <a:r>
              <a:rPr lang="en-US" dirty="0" smtClean="0"/>
              <a:t>uantum entangled systems</a:t>
            </a:r>
          </a:p>
          <a:p>
            <a:r>
              <a:rPr lang="en-US" dirty="0" smtClean="0"/>
              <a:t>Will be exciting </a:t>
            </a:r>
            <a:r>
              <a:rPr lang="en-US" dirty="0"/>
              <a:t>to continue testing and exploring these </a:t>
            </a:r>
            <a:r>
              <a:rPr lang="en-US" dirty="0" smtClean="0"/>
              <a:t>ideas and phenomena </a:t>
            </a:r>
            <a:r>
              <a:rPr lang="en-US" dirty="0"/>
              <a:t>in upcoming years . . .</a:t>
            </a:r>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en-US" smtClean="0"/>
              <a:t>C. Aidala, JLab, January 30, 2015</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35</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37360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p</a:t>
            </a:r>
            <a:r>
              <a:rPr lang="en-US" dirty="0" err="1" smtClean="0"/>
              <a:t>+p</a:t>
            </a:r>
            <a:r>
              <a:rPr lang="en-US" dirty="0" smtClean="0"/>
              <a:t> </a:t>
            </a:r>
            <a:r>
              <a:rPr lang="en-US" dirty="0">
                <a:latin typeface="Symbol" panose="05050102010706020507" pitchFamily="18" charset="2"/>
              </a:rPr>
              <a:t>h</a:t>
            </a:r>
            <a:r>
              <a:rPr lang="en-US" dirty="0" smtClean="0"/>
              <a:t> A</a:t>
            </a:r>
            <a:r>
              <a:rPr lang="en-US" baseline="-25000" dirty="0" smtClean="0"/>
              <a:t>N</a:t>
            </a:r>
            <a:r>
              <a:rPr lang="en-US" dirty="0" smtClean="0"/>
              <a:t> larger than  </a:t>
            </a:r>
            <a:r>
              <a:rPr lang="en-US" dirty="0" smtClean="0">
                <a:latin typeface="Symbol" panose="05050102010706020507" pitchFamily="18" charset="2"/>
              </a:rPr>
              <a:t>p</a:t>
            </a:r>
            <a:r>
              <a:rPr lang="en-US" baseline="30000" dirty="0" smtClean="0"/>
              <a:t>0</a:t>
            </a:r>
            <a:r>
              <a:rPr lang="en-US" dirty="0" smtClean="0"/>
              <a:t>??  Same?</a:t>
            </a:r>
            <a:endParaRPr lang="en-US" dirty="0"/>
          </a:p>
        </p:txBody>
      </p:sp>
      <p:sp>
        <p:nvSpPr>
          <p:cNvPr id="2" name="Footer Placeholder 1"/>
          <p:cNvSpPr>
            <a:spLocks noGrp="1"/>
          </p:cNvSpPr>
          <p:nvPr>
            <p:ph type="ftr" sz="quarter" idx="11"/>
          </p:nvPr>
        </p:nvSpPr>
        <p:spPr/>
        <p:txBody>
          <a:bodyPr/>
          <a:lstStyle/>
          <a:p>
            <a:r>
              <a:rPr lang="en-US" smtClean="0"/>
              <a:t>C. Aidala, JLab, January 30, 2015</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4434538"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44340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5410200"/>
            <a:ext cx="4267200" cy="923330"/>
          </a:xfrm>
          <a:prstGeom prst="rect">
            <a:avLst/>
          </a:prstGeom>
          <a:noFill/>
        </p:spPr>
        <p:txBody>
          <a:bodyPr wrap="square" rtlCol="0">
            <a:spAutoFit/>
          </a:bodyPr>
          <a:lstStyle/>
          <a:p>
            <a:r>
              <a:rPr lang="en-US" dirty="0" smtClean="0">
                <a:solidFill>
                  <a:srgbClr val="FFFFCC"/>
                </a:solidFill>
              </a:rPr>
              <a:t>Related talks by L. Bland, D. </a:t>
            </a:r>
            <a:r>
              <a:rPr lang="en-US" dirty="0" err="1" smtClean="0">
                <a:solidFill>
                  <a:srgbClr val="FFFFCC"/>
                </a:solidFill>
              </a:rPr>
              <a:t>Kleinjan</a:t>
            </a:r>
            <a:r>
              <a:rPr lang="en-US" dirty="0" smtClean="0">
                <a:solidFill>
                  <a:srgbClr val="FFFFCC"/>
                </a:solidFill>
              </a:rPr>
              <a:t>, </a:t>
            </a:r>
          </a:p>
          <a:p>
            <a:r>
              <a:rPr lang="en-US" dirty="0" smtClean="0">
                <a:solidFill>
                  <a:srgbClr val="FFFFCC"/>
                </a:solidFill>
              </a:rPr>
              <a:t>A. </a:t>
            </a:r>
            <a:r>
              <a:rPr lang="en-US" dirty="0" err="1" smtClean="0">
                <a:solidFill>
                  <a:srgbClr val="FFFFCC"/>
                </a:solidFill>
              </a:rPr>
              <a:t>Vossen</a:t>
            </a:r>
            <a:r>
              <a:rPr lang="en-US" dirty="0" smtClean="0">
                <a:solidFill>
                  <a:srgbClr val="FFFFCC"/>
                </a:solidFill>
              </a:rPr>
              <a:t>, A. Ogawa, Y. Koike, D. </a:t>
            </a:r>
            <a:r>
              <a:rPr lang="en-US" dirty="0" err="1" smtClean="0">
                <a:solidFill>
                  <a:srgbClr val="FFFFCC"/>
                </a:solidFill>
              </a:rPr>
              <a:t>Pitonyak</a:t>
            </a:r>
            <a:r>
              <a:rPr lang="en-US" dirty="0" smtClean="0">
                <a:solidFill>
                  <a:srgbClr val="FFFFCC"/>
                </a:solidFill>
              </a:rPr>
              <a:t>, C. Pisano</a:t>
            </a:r>
            <a:endParaRPr lang="en-US" dirty="0">
              <a:solidFill>
                <a:srgbClr val="FFFFCC"/>
              </a:solidFill>
            </a:endParaRPr>
          </a:p>
        </p:txBody>
      </p:sp>
      <p:sp>
        <p:nvSpPr>
          <p:cNvPr id="8" name="Rectangle 7"/>
          <p:cNvSpPr/>
          <p:nvPr/>
        </p:nvSpPr>
        <p:spPr>
          <a:xfrm>
            <a:off x="624538" y="2901731"/>
            <a:ext cx="7924800" cy="1292662"/>
          </a:xfrm>
          <a:prstGeom prst="rect">
            <a:avLst/>
          </a:prstGeom>
          <a:solidFill>
            <a:srgbClr val="00FFFF"/>
          </a:solidFill>
          <a:ln>
            <a:solidFill>
              <a:schemeClr val="tx1"/>
            </a:solidFill>
          </a:ln>
        </p:spPr>
        <p:txBody>
          <a:bodyPr wrap="square">
            <a:spAutoFit/>
          </a:bodyPr>
          <a:lstStyle/>
          <a:p>
            <a:pPr algn="ctr"/>
            <a:r>
              <a:rPr lang="en-US" sz="2600" dirty="0" smtClean="0">
                <a:latin typeface="Times New Roman" panose="02020603050405020304" pitchFamily="18" charset="0"/>
                <a:cs typeface="Times New Roman" pitchFamily="18" charset="0"/>
              </a:rPr>
              <a:t>In addition to sea quarks, need to explore dynamics of gluons in more depth—talks by M. </a:t>
            </a:r>
            <a:r>
              <a:rPr lang="en-US" sz="2600" dirty="0" err="1" smtClean="0">
                <a:latin typeface="Times New Roman" panose="02020603050405020304" pitchFamily="18" charset="0"/>
                <a:cs typeface="Times New Roman" pitchFamily="18" charset="0"/>
              </a:rPr>
              <a:t>Echevarria</a:t>
            </a:r>
            <a:r>
              <a:rPr lang="en-US" sz="2600" dirty="0" smtClean="0">
                <a:latin typeface="Times New Roman" panose="02020603050405020304" pitchFamily="18" charset="0"/>
                <a:cs typeface="Times New Roman" pitchFamily="18" charset="0"/>
              </a:rPr>
              <a:t>, M. Schlegel, </a:t>
            </a:r>
            <a:r>
              <a:rPr lang="en-US" sz="2600" dirty="0" err="1" smtClean="0">
                <a:latin typeface="Times New Roman" panose="02020603050405020304" pitchFamily="18" charset="0"/>
                <a:cs typeface="Times New Roman" pitchFamily="18" charset="0"/>
              </a:rPr>
              <a:t>A.Szabelski</a:t>
            </a:r>
            <a:r>
              <a:rPr lang="en-US" sz="2600" dirty="0" smtClean="0">
                <a:latin typeface="Times New Roman" panose="02020603050405020304" pitchFamily="18" charset="0"/>
                <a:cs typeface="Times New Roman" pitchFamily="18" charset="0"/>
              </a:rPr>
              <a:t>, Y. Koike</a:t>
            </a:r>
            <a:endParaRPr lang="en-US" sz="2600" dirty="0">
              <a:solidFill>
                <a:schemeClr val="tx1"/>
              </a:solidFill>
              <a:latin typeface="Times New Roman" pitchFamily="18" charset="0"/>
              <a:cs typeface="Times New Roman" pitchFamily="18" charset="0"/>
            </a:endParaRPr>
          </a:p>
        </p:txBody>
      </p:sp>
      <p:sp>
        <p:nvSpPr>
          <p:cNvPr id="5" name="TextBox 4"/>
          <p:cNvSpPr txBox="1"/>
          <p:nvPr/>
        </p:nvSpPr>
        <p:spPr>
          <a:xfrm>
            <a:off x="5257800" y="5075414"/>
            <a:ext cx="1709122" cy="369332"/>
          </a:xfrm>
          <a:prstGeom prst="rect">
            <a:avLst/>
          </a:prstGeom>
          <a:noFill/>
        </p:spPr>
        <p:txBody>
          <a:bodyPr wrap="none" rtlCol="0">
            <a:spAutoFit/>
          </a:bodyPr>
          <a:lstStyle/>
          <a:p>
            <a:r>
              <a:rPr lang="en-US" dirty="0" smtClean="0"/>
              <a:t>arXiv:1406.3541</a:t>
            </a:r>
            <a:endParaRPr lang="en-US" dirty="0"/>
          </a:p>
        </p:txBody>
      </p:sp>
    </p:spTree>
    <p:extLst>
      <p:ext uri="{BB962C8B-B14F-4D97-AF65-F5344CB8AC3E}">
        <p14:creationId xmlns:p14="http://schemas.microsoft.com/office/powerpoint/2010/main" val="42786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Hadronization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Not as far along as nucleon structure—less of a focus in earlier years</a:t>
            </a:r>
          </a:p>
          <a:p>
            <a:r>
              <a:rPr lang="en-US" dirty="0" smtClean="0"/>
              <a:t>Recent advances via</a:t>
            </a:r>
          </a:p>
          <a:p>
            <a:pPr lvl="1"/>
            <a:r>
              <a:rPr lang="en-US" dirty="0" smtClean="0"/>
              <a:t>TMD FFs</a:t>
            </a:r>
          </a:p>
          <a:p>
            <a:pPr lvl="1"/>
            <a:r>
              <a:rPr lang="en-US" dirty="0" smtClean="0"/>
              <a:t>Collinear twist-3 functions to describe hadronization</a:t>
            </a:r>
          </a:p>
          <a:p>
            <a:pPr lvl="1"/>
            <a:r>
              <a:rPr lang="en-US" dirty="0" err="1" smtClean="0"/>
              <a:t>Dihadron</a:t>
            </a:r>
            <a:r>
              <a:rPr lang="en-US" dirty="0" smtClean="0"/>
              <a:t> (interference) FF</a:t>
            </a:r>
          </a:p>
          <a:p>
            <a:pPr lvl="1"/>
            <a:r>
              <a:rPr lang="en-US" dirty="0" smtClean="0"/>
              <a:t>Hadronization from nuclei</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
        <p:nvSpPr>
          <p:cNvPr id="8" name="TextBox 7"/>
          <p:cNvSpPr txBox="1"/>
          <p:nvPr/>
        </p:nvSpPr>
        <p:spPr>
          <a:xfrm>
            <a:off x="1219200" y="5385137"/>
            <a:ext cx="6324600" cy="1015663"/>
          </a:xfrm>
          <a:prstGeom prst="rect">
            <a:avLst/>
          </a:prstGeom>
          <a:noFill/>
        </p:spPr>
        <p:txBody>
          <a:bodyPr wrap="square" rtlCol="0">
            <a:spAutoFit/>
          </a:bodyPr>
          <a:lstStyle/>
          <a:p>
            <a:r>
              <a:rPr lang="en-US" sz="2000" dirty="0" smtClean="0">
                <a:solidFill>
                  <a:schemeClr val="bg1"/>
                </a:solidFill>
              </a:rPr>
              <a:t>Related talks by M. </a:t>
            </a:r>
            <a:r>
              <a:rPr lang="en-US" sz="2000" dirty="0" err="1" smtClean="0">
                <a:solidFill>
                  <a:schemeClr val="bg1"/>
                </a:solidFill>
              </a:rPr>
              <a:t>Radici</a:t>
            </a:r>
            <a:r>
              <a:rPr lang="en-US" sz="2000" dirty="0" smtClean="0">
                <a:solidFill>
                  <a:schemeClr val="bg1"/>
                </a:solidFill>
              </a:rPr>
              <a:t>, A. </a:t>
            </a:r>
            <a:r>
              <a:rPr lang="en-US" sz="2000" dirty="0" err="1" smtClean="0">
                <a:solidFill>
                  <a:schemeClr val="bg1"/>
                </a:solidFill>
              </a:rPr>
              <a:t>Kotzinian</a:t>
            </a:r>
            <a:r>
              <a:rPr lang="en-US" sz="2000" dirty="0" smtClean="0">
                <a:solidFill>
                  <a:schemeClr val="bg1"/>
                </a:solidFill>
              </a:rPr>
              <a:t>, I. </a:t>
            </a:r>
            <a:r>
              <a:rPr lang="en-US" sz="2000" dirty="0" err="1" smtClean="0">
                <a:solidFill>
                  <a:schemeClr val="bg1"/>
                </a:solidFill>
              </a:rPr>
              <a:t>Garzia</a:t>
            </a:r>
            <a:r>
              <a:rPr lang="en-US" sz="2000" dirty="0" smtClean="0">
                <a:solidFill>
                  <a:schemeClr val="bg1"/>
                </a:solidFill>
              </a:rPr>
              <a:t>, M. Grosse </a:t>
            </a:r>
            <a:r>
              <a:rPr lang="en-US" sz="2000" dirty="0" err="1" smtClean="0">
                <a:solidFill>
                  <a:schemeClr val="bg1"/>
                </a:solidFill>
              </a:rPr>
              <a:t>Perdekamp</a:t>
            </a:r>
            <a:r>
              <a:rPr lang="en-US" sz="2000" dirty="0" smtClean="0">
                <a:solidFill>
                  <a:schemeClr val="bg1"/>
                </a:solidFill>
              </a:rPr>
              <a:t>, F. Giordano, M. </a:t>
            </a:r>
            <a:r>
              <a:rPr lang="en-US" sz="2000" dirty="0" err="1" smtClean="0">
                <a:solidFill>
                  <a:schemeClr val="bg1"/>
                </a:solidFill>
              </a:rPr>
              <a:t>Contalbrigo</a:t>
            </a:r>
            <a:r>
              <a:rPr lang="en-US" sz="2000" dirty="0" smtClean="0">
                <a:solidFill>
                  <a:schemeClr val="bg1"/>
                </a:solidFill>
              </a:rPr>
              <a:t>, Y. Guan, O. Eyser, A. </a:t>
            </a:r>
            <a:r>
              <a:rPr lang="en-US" sz="2000" dirty="0" err="1" smtClean="0">
                <a:solidFill>
                  <a:schemeClr val="bg1"/>
                </a:solidFill>
              </a:rPr>
              <a:t>Vossen</a:t>
            </a:r>
            <a:r>
              <a:rPr lang="en-US" sz="2000" dirty="0" smtClean="0">
                <a:solidFill>
                  <a:schemeClr val="bg1"/>
                </a:solidFill>
              </a:rPr>
              <a:t>, + other </a:t>
            </a:r>
            <a:r>
              <a:rPr lang="en-US" sz="2000" dirty="0" err="1" smtClean="0">
                <a:solidFill>
                  <a:schemeClr val="bg1"/>
                </a:solidFill>
              </a:rPr>
              <a:t>p+p</a:t>
            </a:r>
            <a:r>
              <a:rPr lang="en-US" sz="2000" dirty="0" smtClean="0">
                <a:solidFill>
                  <a:schemeClr val="bg1"/>
                </a:solidFill>
              </a:rPr>
              <a:t> talks and all SIDIS talks . . .</a:t>
            </a:r>
            <a:endParaRPr lang="en-US" sz="2000" dirty="0">
              <a:solidFill>
                <a:schemeClr val="bg1"/>
              </a:solidFill>
            </a:endParaRPr>
          </a:p>
        </p:txBody>
      </p:sp>
    </p:spTree>
    <p:extLst>
      <p:ext uri="{BB962C8B-B14F-4D97-AF65-F5344CB8AC3E}">
        <p14:creationId xmlns:p14="http://schemas.microsoft.com/office/powerpoint/2010/main" val="3130478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C. Aidala, JLab, January 30, 2015</a:t>
            </a:r>
            <a:endParaRPr lang="en-US"/>
          </a:p>
        </p:txBody>
      </p:sp>
      <p:sp>
        <p:nvSpPr>
          <p:cNvPr id="1167362" name="Rectangle 2"/>
          <p:cNvSpPr>
            <a:spLocks noGrp="1" noChangeArrowheads="1"/>
          </p:cNvSpPr>
          <p:nvPr>
            <p:ph type="title"/>
          </p:nvPr>
        </p:nvSpPr>
        <p:spPr/>
        <p:txBody>
          <a:bodyPr>
            <a:normAutofit fontScale="90000"/>
          </a:bodyPr>
          <a:lstStyle/>
          <a:p>
            <a:r>
              <a:rPr lang="en-US" sz="4000" dirty="0" smtClean="0"/>
              <a:t>Deep-inelastic lepton-nucleon scattering</a:t>
            </a:r>
            <a:r>
              <a:rPr lang="en-US" sz="4000" dirty="0"/>
              <a:t>: </a:t>
            </a:r>
            <a:br>
              <a:rPr lang="en-US" sz="4000" dirty="0"/>
            </a:br>
            <a:r>
              <a:rPr lang="en-US" sz="4000" dirty="0"/>
              <a:t>A </a:t>
            </a:r>
            <a:r>
              <a:rPr lang="en-US" sz="4000" dirty="0" smtClean="0"/>
              <a:t>tool </a:t>
            </a:r>
            <a:r>
              <a:rPr lang="en-US" sz="4000" dirty="0"/>
              <a:t>of the </a:t>
            </a:r>
            <a:r>
              <a:rPr lang="en-US" sz="4000" dirty="0" smtClean="0"/>
              <a:t>trade</a:t>
            </a:r>
            <a:endParaRPr lang="en-US" sz="4000" dirty="0"/>
          </a:p>
        </p:txBody>
      </p:sp>
      <p:sp>
        <p:nvSpPr>
          <p:cNvPr id="1167363" name="Rectangle 3"/>
          <p:cNvSpPr>
            <a:spLocks noGrp="1" noChangeArrowheads="1"/>
          </p:cNvSpPr>
          <p:nvPr>
            <p:ph type="body" idx="1"/>
          </p:nvPr>
        </p:nvSpPr>
        <p:spPr>
          <a:xfrm>
            <a:off x="228600" y="3733800"/>
            <a:ext cx="8686800" cy="2819400"/>
          </a:xfrm>
        </p:spPr>
        <p:txBody>
          <a:bodyPr/>
          <a:lstStyle/>
          <a:p>
            <a:r>
              <a:rPr lang="en-US" sz="2800"/>
              <a:t>Probe nucleon with an electron or muon beam</a:t>
            </a:r>
          </a:p>
          <a:p>
            <a:r>
              <a:rPr lang="en-US" sz="2800"/>
              <a:t>Interacts electromagnetically with (charged) quarks and antiquarks</a:t>
            </a:r>
          </a:p>
          <a:p>
            <a:r>
              <a:rPr lang="en-US" sz="2800"/>
              <a:t>“Clean” process theoretically—quantum electrodynamics well understood and easy to calculate!</a:t>
            </a:r>
          </a:p>
        </p:txBody>
      </p:sp>
      <p:pic>
        <p:nvPicPr>
          <p:cNvPr id="1167364" name="Picture 4"/>
          <p:cNvPicPr>
            <a:picLocks noChangeAspect="1" noChangeArrowheads="1"/>
          </p:cNvPicPr>
          <p:nvPr/>
        </p:nvPicPr>
        <p:blipFill>
          <a:blip r:embed="rId3" cstate="print"/>
          <a:srcRect/>
          <a:stretch>
            <a:fillRect/>
          </a:stretch>
        </p:blipFill>
        <p:spPr bwMode="auto">
          <a:xfrm>
            <a:off x="3048000" y="1399736"/>
            <a:ext cx="3148013" cy="2286000"/>
          </a:xfrm>
          <a:prstGeom prst="rect">
            <a:avLst/>
          </a:prstGeom>
          <a:noFill/>
          <a:ln w="9525">
            <a:noFill/>
            <a:miter lim="800000"/>
            <a:headEnd/>
            <a:tailEnd/>
          </a:ln>
          <a:effectLst/>
        </p:spPr>
      </p:pic>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08708858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en-US" smtClean="0"/>
              <a:t>C. Aidala, JLab, January 30, 2015</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Parton distribution functions inside a nucleon: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343400"/>
            <a:chOff x="144" y="1728"/>
            <a:chExt cx="5472" cy="1541"/>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41"/>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36"/>
            </a:xfrm>
            <a:prstGeom prst="rect">
              <a:avLst/>
            </a:prstGeom>
            <a:noFill/>
            <a:ln/>
            <a:effectLst/>
          </p:spPr>
        </p:pic>
      </p:grpSp>
      <p:sp>
        <p:nvSpPr>
          <p:cNvPr id="1239046" name="Text Box 6"/>
          <p:cNvSpPr txBox="1">
            <a:spLocks noChangeArrowheads="1"/>
          </p:cNvSpPr>
          <p:nvPr/>
        </p:nvSpPr>
        <p:spPr bwMode="auto">
          <a:xfrm>
            <a:off x="1360488" y="6140450"/>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7" name="Text Box 7"/>
          <p:cNvSpPr txBox="1">
            <a:spLocks noChangeArrowheads="1"/>
          </p:cNvSpPr>
          <p:nvPr/>
        </p:nvSpPr>
        <p:spPr bwMode="auto">
          <a:xfrm>
            <a:off x="3276600" y="3551238"/>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8" name="Text Box 8"/>
          <p:cNvSpPr txBox="1">
            <a:spLocks noChangeArrowheads="1"/>
          </p:cNvSpPr>
          <p:nvPr/>
        </p:nvSpPr>
        <p:spPr bwMode="auto">
          <a:xfrm>
            <a:off x="3352800" y="5776913"/>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49" name="Text Box 9"/>
          <p:cNvSpPr txBox="1">
            <a:spLocks noChangeArrowheads="1"/>
          </p:cNvSpPr>
          <p:nvPr/>
        </p:nvSpPr>
        <p:spPr bwMode="auto">
          <a:xfrm>
            <a:off x="4038600" y="3505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696200" y="5562600"/>
            <a:ext cx="914400" cy="396875"/>
          </a:xfrm>
          <a:prstGeom prst="rect">
            <a:avLst/>
          </a:prstGeom>
          <a:solidFill>
            <a:schemeClr val="bg1"/>
          </a:solidFill>
          <a:ln w="9525">
            <a:noFill/>
            <a:miter lim="800000"/>
            <a:headEnd/>
            <a:tailEnd/>
          </a:ln>
          <a:effectLst/>
        </p:spPr>
        <p:txBody>
          <a:bodyPr>
            <a:spAutoFit/>
          </a:bodyPr>
          <a:lstStyle/>
          <a:p>
            <a:r>
              <a:rPr lang="en-US" sz="2000">
                <a:solidFill>
                  <a:schemeClr val="tx1"/>
                </a:solidFill>
              </a:rPr>
              <a:t>x</a:t>
            </a:r>
            <a:r>
              <a:rPr lang="en-US" sz="2000" baseline="-14000">
                <a:solidFill>
                  <a:schemeClr val="tx1"/>
                </a:solidFill>
              </a:rPr>
              <a:t>Bjorken</a:t>
            </a:r>
          </a:p>
        </p:txBody>
      </p:sp>
      <p:sp>
        <p:nvSpPr>
          <p:cNvPr id="1239051" name="Text Box 11"/>
          <p:cNvSpPr txBox="1">
            <a:spLocks noChangeArrowheads="1"/>
          </p:cNvSpPr>
          <p:nvPr/>
        </p:nvSpPr>
        <p:spPr bwMode="auto">
          <a:xfrm>
            <a:off x="4191000" y="5715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2" name="Text Box 12"/>
          <p:cNvSpPr txBox="1">
            <a:spLocks noChangeArrowheads="1"/>
          </p:cNvSpPr>
          <p:nvPr/>
        </p:nvSpPr>
        <p:spPr bwMode="auto">
          <a:xfrm>
            <a:off x="8534400" y="54102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2971800" y="5715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4" name="Text Box 14"/>
          <p:cNvSpPr txBox="1">
            <a:spLocks noChangeArrowheads="1"/>
          </p:cNvSpPr>
          <p:nvPr/>
        </p:nvSpPr>
        <p:spPr bwMode="auto">
          <a:xfrm>
            <a:off x="7467600" y="54102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800975" y="3581400"/>
            <a:ext cx="914400" cy="396875"/>
          </a:xfrm>
          <a:prstGeom prst="rect">
            <a:avLst/>
          </a:prstGeom>
          <a:solidFill>
            <a:schemeClr val="bg1"/>
          </a:solidFill>
          <a:ln w="9525">
            <a:noFill/>
            <a:miter lim="800000"/>
            <a:headEnd/>
            <a:tailEnd/>
          </a:ln>
          <a:effectLst/>
        </p:spPr>
        <p:txBody>
          <a:bodyPr>
            <a:spAutoFit/>
          </a:bodyPr>
          <a:lstStyle/>
          <a:p>
            <a:r>
              <a:rPr lang="en-US" sz="2000" dirty="0" err="1">
                <a:solidFill>
                  <a:schemeClr val="tx1"/>
                </a:solidFill>
              </a:rPr>
              <a:t>x</a:t>
            </a:r>
            <a:r>
              <a:rPr lang="en-US" sz="2000" baseline="-14000" dirty="0" err="1">
                <a:solidFill>
                  <a:schemeClr val="tx1"/>
                </a:solidFill>
              </a:rPr>
              <a:t>Bjorken</a:t>
            </a:r>
            <a:endParaRPr lang="en-US" sz="2000" baseline="-14000" dirty="0">
              <a:solidFill>
                <a:schemeClr val="tx1"/>
              </a:solidFill>
            </a:endParaRPr>
          </a:p>
        </p:txBody>
      </p:sp>
      <p:sp>
        <p:nvSpPr>
          <p:cNvPr id="1239056" name="Text Box 16"/>
          <p:cNvSpPr txBox="1">
            <a:spLocks noChangeArrowheads="1"/>
          </p:cNvSpPr>
          <p:nvPr/>
        </p:nvSpPr>
        <p:spPr bwMode="auto">
          <a:xfrm>
            <a:off x="7543800" y="3429000"/>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7" name="Text Box 17"/>
          <p:cNvSpPr txBox="1">
            <a:spLocks noChangeArrowheads="1"/>
          </p:cNvSpPr>
          <p:nvPr/>
        </p:nvSpPr>
        <p:spPr bwMode="auto">
          <a:xfrm>
            <a:off x="8534400" y="3429000"/>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72425" y="4329113"/>
            <a:ext cx="850900"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Valence</a:t>
            </a:r>
          </a:p>
        </p:txBody>
      </p:sp>
      <p:sp>
        <p:nvSpPr>
          <p:cNvPr id="1239059" name="Text Box 19"/>
          <p:cNvSpPr txBox="1">
            <a:spLocks noChangeArrowheads="1"/>
          </p:cNvSpPr>
          <p:nvPr/>
        </p:nvSpPr>
        <p:spPr bwMode="auto">
          <a:xfrm>
            <a:off x="7289800" y="3854450"/>
            <a:ext cx="477838" cy="336550"/>
          </a:xfrm>
          <a:prstGeom prst="rect">
            <a:avLst/>
          </a:prstGeom>
          <a:solidFill>
            <a:schemeClr val="bg1"/>
          </a:solidFill>
          <a:ln w="9525">
            <a:noFill/>
            <a:miter lim="800000"/>
            <a:headEnd/>
            <a:tailEnd/>
          </a:ln>
          <a:effectLst/>
        </p:spPr>
        <p:txBody>
          <a:bodyPr wrap="none">
            <a:spAutoFit/>
          </a:bodyPr>
          <a:lstStyle/>
          <a:p>
            <a:r>
              <a:rPr lang="en-US" sz="1600">
                <a:solidFill>
                  <a:schemeClr val="tx1"/>
                </a:solidFill>
              </a:rPr>
              <a:t>Sea</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400300"/>
            <a:ext cx="161925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A point particle</a:t>
            </a: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731837" cy="304800"/>
          </a:xfrm>
          <a:prstGeom prst="rect">
            <a:avLst/>
          </a:prstGeom>
          <a:solidFill>
            <a:schemeClr val="bg1"/>
          </a:solidFill>
          <a:ln w="9525">
            <a:noFill/>
            <a:miter lim="800000"/>
            <a:headEnd/>
            <a:tailEnd/>
          </a:ln>
          <a:effectLst/>
        </p:spPr>
        <p:txBody>
          <a:bodyPr wrap="none">
            <a:spAutoFit/>
          </a:bodyPr>
          <a:lstStyle/>
          <a:p>
            <a:r>
              <a:rPr lang="en-US" sz="1400">
                <a:solidFill>
                  <a:schemeClr val="tx1"/>
                </a:solidFill>
              </a:rPr>
              <a:t>Small x</a:t>
            </a: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16775" y="4267200"/>
            <a:ext cx="457200" cy="1096963"/>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795932"/>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70645" y="3575447"/>
            <a:ext cx="2970237" cy="615553"/>
          </a:xfrm>
          <a:prstGeom prst="rect">
            <a:avLst/>
          </a:prstGeom>
          <a:noFill/>
          <a:ln w="9525">
            <a:noFill/>
            <a:miter lim="800000"/>
            <a:headEnd/>
            <a:tailEnd/>
          </a:ln>
          <a:effectLst/>
        </p:spPr>
        <p:txBody>
          <a:bodyPr wrap="none">
            <a:spAutoFit/>
          </a:bodyPr>
          <a:lstStyle/>
          <a:p>
            <a:r>
              <a:rPr lang="en-US" sz="1700" dirty="0">
                <a:solidFill>
                  <a:schemeClr val="tx1"/>
                </a:solidFill>
              </a:rPr>
              <a:t>3 bound valence quarks </a:t>
            </a:r>
            <a:r>
              <a:rPr lang="en-US" sz="1700" dirty="0" smtClean="0"/>
              <a:t>+ some</a:t>
            </a:r>
            <a:endParaRPr lang="en-US" sz="1700" dirty="0">
              <a:solidFill>
                <a:schemeClr val="tx1"/>
              </a:solidFill>
            </a:endParaRPr>
          </a:p>
          <a:p>
            <a:r>
              <a:rPr lang="en-US" sz="1700" dirty="0" smtClean="0"/>
              <a:t>low-momentum</a:t>
            </a:r>
            <a:r>
              <a:rPr lang="en-US" sz="1700" dirty="0" smtClean="0">
                <a:solidFill>
                  <a:schemeClr val="tx1"/>
                </a:solidFill>
              </a:rPr>
              <a:t> </a:t>
            </a:r>
            <a:r>
              <a:rPr lang="en-US" sz="1700" dirty="0">
                <a:solidFill>
                  <a:schemeClr val="tx1"/>
                </a:solidFill>
              </a:rPr>
              <a:t>sea quarks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88661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t>
            </a:r>
            <a:r>
              <a:rPr lang="en-US" sz="3400" dirty="0" smtClean="0"/>
              <a:t>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a:t>
            </a:r>
            <a:r>
              <a:rPr lang="en-US" sz="4400" dirty="0" smtClean="0"/>
              <a:t>that parts with traditional parton model ways of looking at hadrons—and perform </a:t>
            </a:r>
            <a:r>
              <a:rPr lang="en-US" sz="4400" u="sng" dirty="0" smtClean="0"/>
              <a:t>phenomenological calculations</a:t>
            </a:r>
            <a:r>
              <a:rPr lang="en-US" sz="4400" dirty="0" smtClean="0"/>
              <a:t> using these new </a:t>
            </a:r>
            <a:r>
              <a:rPr lang="en-US" sz="4400" dirty="0" smtClean="0"/>
              <a:t>ideas/tools!</a:t>
            </a:r>
            <a:endParaRPr lang="en-US" sz="4400" dirty="0" smtClean="0"/>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dirty="0" smtClean="0"/>
              <a:t>Techniques to handle </a:t>
            </a:r>
            <a:r>
              <a:rPr lang="en-US" sz="3800" i="1" dirty="0" smtClean="0"/>
              <a:t>target-mass and “higher-twist” corrections</a:t>
            </a:r>
            <a:endParaRPr lang="en-US" sz="3800" i="1" dirty="0" smtClean="0"/>
          </a:p>
          <a:p>
            <a:pPr lvl="1"/>
            <a:r>
              <a:rPr lang="en-US" sz="3800" i="1" dirty="0" smtClean="0"/>
              <a:t>Spatial</a:t>
            </a:r>
            <a:r>
              <a:rPr lang="en-US" sz="3800" dirty="0" smtClean="0"/>
              <a:t> distributions of </a:t>
            </a:r>
            <a:r>
              <a:rPr lang="en-US" sz="3800" dirty="0" smtClean="0"/>
              <a:t>partons in QCD bound states</a:t>
            </a:r>
          </a:p>
          <a:p>
            <a:pPr lvl="1"/>
            <a:endParaRPr lang="en-US" dirty="0" smtClean="0"/>
          </a:p>
          <a:p>
            <a:r>
              <a:rPr lang="en-US" sz="4400" dirty="0" err="1" smtClean="0"/>
              <a:t>Nonperturbative</a:t>
            </a:r>
            <a:r>
              <a:rPr lang="en-US" sz="4400" dirty="0" smtClean="0"/>
              <a:t> </a:t>
            </a:r>
            <a:r>
              <a:rPr lang="en-US" sz="4400" dirty="0" smtClean="0"/>
              <a:t>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r>
              <a:rPr lang="en-US" sz="3800" dirty="0" smtClean="0"/>
              <a:t>!</a:t>
            </a:r>
            <a:endParaRPr lang="en-US" sz="3800" dirty="0" smtClean="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pic>
        <p:nvPicPr>
          <p:cNvPr id="5" name="Picture 2"/>
          <p:cNvPicPr>
            <a:picLocks noChangeAspect="1" noChangeArrowheads="1"/>
          </p:cNvPicPr>
          <p:nvPr/>
        </p:nvPicPr>
        <p:blipFill>
          <a:blip r:embed="rId2" cstate="print"/>
          <a:srcRect/>
          <a:stretch>
            <a:fillRect/>
          </a:stretch>
        </p:blipFill>
        <p:spPr bwMode="auto">
          <a:xfrm>
            <a:off x="4953000" y="1597659"/>
            <a:ext cx="3505200" cy="2745741"/>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50168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blinds(horizontal)">
                                      <p:cBhvr>
                                        <p:cTn id="11" dur="500"/>
                                        <p:tgtEl>
                                          <p:spTgt spid="3">
                                            <p:txEl>
                                              <p:pRg st="9" end="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smtClean="0"/>
              <a:t>C. Aidala, JLab, January 30, 2015</a:t>
            </a:r>
            <a:endParaRPr lang="en-US"/>
          </a:p>
        </p:txBody>
      </p:sp>
      <p:sp>
        <p:nvSpPr>
          <p:cNvPr id="1169410" name="Rectangle 2"/>
          <p:cNvSpPr>
            <a:spLocks noGrp="1" noChangeArrowheads="1"/>
          </p:cNvSpPr>
          <p:nvPr>
            <p:ph type="title"/>
          </p:nvPr>
        </p:nvSpPr>
        <p:spPr/>
        <p:txBody>
          <a:bodyPr>
            <a:normAutofit fontScale="90000"/>
          </a:bodyPr>
          <a:lstStyle/>
          <a:p>
            <a:r>
              <a:rPr lang="en-US" sz="3400" dirty="0"/>
              <a:t>Decades of </a:t>
            </a:r>
            <a:r>
              <a:rPr lang="en-US" sz="3400" dirty="0" smtClean="0"/>
              <a:t>deep-inelastic lepton-nucleon scattering data</a:t>
            </a:r>
            <a:r>
              <a:rPr lang="en-US" sz="3400" dirty="0"/>
              <a:t>: What </a:t>
            </a:r>
            <a:r>
              <a:rPr lang="en-US" sz="3400" dirty="0" smtClean="0"/>
              <a:t>have we </a:t>
            </a:r>
            <a:r>
              <a:rPr lang="en-US" sz="3400" dirty="0"/>
              <a:t>l</a:t>
            </a:r>
            <a:r>
              <a:rPr lang="en-US" sz="3400" dirty="0" smtClean="0"/>
              <a:t>earned</a:t>
            </a:r>
            <a:r>
              <a:rPr lang="en-US" sz="3400" dirty="0"/>
              <a:t>?</a:t>
            </a:r>
          </a:p>
        </p:txBody>
      </p:sp>
      <p:sp>
        <p:nvSpPr>
          <p:cNvPr id="1169411" name="Rectangle 3"/>
          <p:cNvSpPr>
            <a:spLocks noGrp="1" noChangeArrowheads="1"/>
          </p:cNvSpPr>
          <p:nvPr>
            <p:ph type="body" sz="half" idx="1"/>
          </p:nvPr>
        </p:nvSpPr>
        <p:spPr>
          <a:xfrm>
            <a:off x="228600" y="1828800"/>
            <a:ext cx="4267200" cy="4495800"/>
          </a:xfrm>
        </p:spPr>
        <p:txBody>
          <a:bodyPr/>
          <a:lstStyle/>
          <a:p>
            <a:r>
              <a:rPr lang="en-US" sz="2800" dirty="0"/>
              <a:t>Wealth of data largely thanks to proton-electron collider, HERA, in Hamburg, which </a:t>
            </a:r>
            <a:r>
              <a:rPr lang="en-US" sz="2800" dirty="0" smtClean="0"/>
              <a:t>run 1992-2007</a:t>
            </a:r>
            <a:endParaRPr lang="en-US" sz="2800" dirty="0"/>
          </a:p>
          <a:p>
            <a:r>
              <a:rPr lang="en-US" sz="2800" dirty="0"/>
              <a:t>Rich structure at low </a:t>
            </a:r>
            <a:r>
              <a:rPr lang="en-US" sz="2800" i="1" dirty="0"/>
              <a:t>x</a:t>
            </a:r>
          </a:p>
          <a:p>
            <a:r>
              <a:rPr lang="en-US" sz="2800" dirty="0"/>
              <a:t>Half proton’s linear momentum carried by gluons!</a:t>
            </a:r>
          </a:p>
        </p:txBody>
      </p:sp>
      <p:sp>
        <p:nvSpPr>
          <p:cNvPr id="1169413" name="Text Box 5"/>
          <p:cNvSpPr txBox="1">
            <a:spLocks noChangeArrowheads="1"/>
          </p:cNvSpPr>
          <p:nvPr/>
        </p:nvSpPr>
        <p:spPr bwMode="auto">
          <a:xfrm>
            <a:off x="5529263" y="5562600"/>
            <a:ext cx="2800350" cy="427038"/>
          </a:xfrm>
          <a:prstGeom prst="rect">
            <a:avLst/>
          </a:prstGeom>
          <a:noFill/>
          <a:ln w="9525">
            <a:noFill/>
            <a:miter lim="800000"/>
            <a:headEnd/>
            <a:tailEnd/>
          </a:ln>
          <a:effectLst/>
        </p:spPr>
        <p:txBody>
          <a:bodyPr wrap="none">
            <a:spAutoFit/>
          </a:bodyPr>
          <a:lstStyle/>
          <a:p>
            <a:r>
              <a:rPr lang="en-US" sz="2200">
                <a:solidFill>
                  <a:srgbClr val="FFFFCC"/>
                </a:solidFill>
              </a:rPr>
              <a:t>PRD67, 012007 (2003)</a:t>
            </a:r>
          </a:p>
        </p:txBody>
      </p:sp>
      <p:pic>
        <p:nvPicPr>
          <p:cNvPr id="1169412" name="Picture 4"/>
          <p:cNvPicPr>
            <a:picLocks noChangeAspect="1" noChangeArrowheads="1"/>
          </p:cNvPicPr>
          <p:nvPr/>
        </p:nvPicPr>
        <p:blipFill>
          <a:blip r:embed="rId4" cstate="print"/>
          <a:srcRect/>
          <a:stretch>
            <a:fillRect/>
          </a:stretch>
        </p:blipFill>
        <p:spPr bwMode="auto">
          <a:xfrm>
            <a:off x="4859338" y="1066800"/>
            <a:ext cx="3903662" cy="4419600"/>
          </a:xfrm>
          <a:prstGeom prst="rect">
            <a:avLst/>
          </a:prstGeom>
          <a:noFill/>
          <a:ln w="9525">
            <a:noFill/>
            <a:miter lim="800000"/>
            <a:headEnd/>
            <a:tailEnd/>
          </a:ln>
          <a:effectLst/>
        </p:spPr>
      </p:pic>
      <p:pic>
        <p:nvPicPr>
          <p:cNvPr id="1169415" name="Picture 7"/>
          <p:cNvPicPr>
            <a:picLocks noChangeAspect="1" noChangeArrowheads="1"/>
          </p:cNvPicPr>
          <p:nvPr/>
        </p:nvPicPr>
        <p:blipFill>
          <a:blip r:embed="rId5" cstate="print"/>
          <a:srcRect/>
          <a:stretch>
            <a:fillRect/>
          </a:stretch>
        </p:blipFill>
        <p:spPr bwMode="auto">
          <a:xfrm>
            <a:off x="4840288" y="1066800"/>
            <a:ext cx="3998912" cy="5334000"/>
          </a:xfrm>
          <a:prstGeom prst="rect">
            <a:avLst/>
          </a:prstGeom>
          <a:noFill/>
          <a:ln w="9525">
            <a:noFill/>
            <a:miter lim="800000"/>
            <a:headEnd/>
            <a:tailEnd/>
          </a:ln>
          <a:effectLst/>
        </p:spPr>
      </p:pic>
      <p:sp>
        <p:nvSpPr>
          <p:cNvPr id="1169416" name="Oval 8"/>
          <p:cNvSpPr>
            <a:spLocks noChangeArrowheads="1"/>
          </p:cNvSpPr>
          <p:nvPr/>
        </p:nvSpPr>
        <p:spPr bwMode="auto">
          <a:xfrm>
            <a:off x="5410200" y="1219200"/>
            <a:ext cx="1752600" cy="2209800"/>
          </a:xfrm>
          <a:prstGeom prst="ellipse">
            <a:avLst/>
          </a:prstGeom>
          <a:noFill/>
          <a:ln w="25400">
            <a:solidFill>
              <a:srgbClr val="FF0000"/>
            </a:solidFill>
            <a:round/>
            <a:headEnd/>
            <a:tailEnd/>
          </a:ln>
          <a:effectLst/>
        </p:spPr>
        <p:txBody>
          <a:bodyPr wrap="none" anchor="ctr"/>
          <a:lstStyle/>
          <a:p>
            <a:endParaRPr lang="en-US"/>
          </a:p>
        </p:txBody>
      </p:sp>
      <p:graphicFrame>
        <p:nvGraphicFramePr>
          <p:cNvPr id="1169417" name="Object 9"/>
          <p:cNvGraphicFramePr>
            <a:graphicFrameLocks noGrp="1" noChangeAspect="1"/>
          </p:cNvGraphicFramePr>
          <p:nvPr>
            <p:ph sz="half" idx="2"/>
            <p:extLst>
              <p:ext uri="{D42A27DB-BD31-4B8C-83A1-F6EECF244321}">
                <p14:modId xmlns:p14="http://schemas.microsoft.com/office/powerpoint/2010/main" val="1848126687"/>
              </p:ext>
            </p:extLst>
          </p:nvPr>
        </p:nvGraphicFramePr>
        <p:xfrm>
          <a:off x="33338" y="1155700"/>
          <a:ext cx="4767262" cy="673100"/>
        </p:xfrm>
        <a:graphic>
          <a:graphicData uri="http://schemas.openxmlformats.org/presentationml/2006/ole">
            <mc:AlternateContent xmlns:mc="http://schemas.openxmlformats.org/markup-compatibility/2006">
              <mc:Choice xmlns:v="urn:schemas-microsoft-com:vml" Requires="v">
                <p:oleObj spid="_x0000_s31879" name="Equation" r:id="rId6" imgW="3606480" imgH="507960" progId="Equation.3">
                  <p:embed/>
                </p:oleObj>
              </mc:Choice>
              <mc:Fallback>
                <p:oleObj name="Equation" r:id="rId6" imgW="3606480" imgH="5079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338" y="1155700"/>
                        <a:ext cx="4767262" cy="673100"/>
                      </a:xfrm>
                      <a:prstGeom prst="rect">
                        <a:avLst/>
                      </a:prstGeom>
                      <a:solidFill>
                        <a:schemeClr val="bg1"/>
                      </a:solidFill>
                    </p:spPr>
                  </p:pic>
                </p:oleObj>
              </mc:Fallback>
            </mc:AlternateContent>
          </a:graphicData>
        </a:graphic>
      </p:graphicFrame>
      <p:sp>
        <p:nvSpPr>
          <p:cNvPr id="2" name="Slide Number Placeholder 1"/>
          <p:cNvSpPr>
            <a:spLocks noGrp="1"/>
          </p:cNvSpPr>
          <p:nvPr>
            <p:ph type="sldNum" sz="quarter" idx="12"/>
          </p:nvPr>
        </p:nvSpPr>
        <p:spPr/>
        <p:txBody>
          <a:bodyPr/>
          <a:lstStyle/>
          <a:p>
            <a:fld id="{33787017-3038-4AF4-9EAC-D148795E31DD}" type="slidenum">
              <a:rPr lang="en-US" smtClean="0"/>
              <a:pPr/>
              <a:t>40</a:t>
            </a:fld>
            <a:endParaRPr lang="en-US"/>
          </a:p>
        </p:txBody>
      </p:sp>
    </p:spTree>
    <p:extLst>
      <p:ext uri="{BB962C8B-B14F-4D97-AF65-F5344CB8AC3E}">
        <p14:creationId xmlns:p14="http://schemas.microsoft.com/office/powerpoint/2010/main" val="1294606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69416"/>
                                        </p:tgtEl>
                                        <p:attrNameLst>
                                          <p:attrName>style.visibility</p:attrName>
                                        </p:attrNameLst>
                                      </p:cBhvr>
                                      <p:to>
                                        <p:strVal val="visible"/>
                                      </p:to>
                                    </p:set>
                                    <p:animEffect transition="in" filter="box(in)">
                                      <p:cBhvr>
                                        <p:cTn id="7" dur="2000"/>
                                        <p:tgtEl>
                                          <p:spTgt spid="11694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169416"/>
                                        </p:tgtEl>
                                      </p:cBhvr>
                                    </p:animEffect>
                                    <p:set>
                                      <p:cBhvr>
                                        <p:cTn id="12" dur="1" fill="hold">
                                          <p:stCondLst>
                                            <p:cond delay="499"/>
                                          </p:stCondLst>
                                        </p:cTn>
                                        <p:tgtEl>
                                          <p:spTgt spid="1169416"/>
                                        </p:tgtEl>
                                        <p:attrNameLst>
                                          <p:attrName>style.visibility</p:attrName>
                                        </p:attrNameLst>
                                      </p:cBhvr>
                                      <p:to>
                                        <p:strVal val="hidden"/>
                                      </p:to>
                                    </p:set>
                                  </p:childTnLst>
                                </p:cTn>
                              </p:par>
                              <p:par>
                                <p:cTn id="13" presetID="3" presetClass="exit" presetSubtype="10" fill="hold" nodeType="withEffect">
                                  <p:stCondLst>
                                    <p:cond delay="0"/>
                                  </p:stCondLst>
                                  <p:childTnLst>
                                    <p:animEffect transition="out" filter="blinds(horizontal)">
                                      <p:cBhvr>
                                        <p:cTn id="14" dur="500"/>
                                        <p:tgtEl>
                                          <p:spTgt spid="1169415"/>
                                        </p:tgtEl>
                                      </p:cBhvr>
                                    </p:animEffect>
                                    <p:set>
                                      <p:cBhvr>
                                        <p:cTn id="15" dur="1" fill="hold">
                                          <p:stCondLst>
                                            <p:cond delay="499"/>
                                          </p:stCondLst>
                                        </p:cTn>
                                        <p:tgtEl>
                                          <p:spTgt spid="1169415"/>
                                        </p:tgtEl>
                                        <p:attrNameLst>
                                          <p:attrName>style.visibility</p:attrName>
                                        </p:attrNameLst>
                                      </p:cBhvr>
                                      <p:to>
                                        <p:strVal val="hidden"/>
                                      </p:to>
                                    </p:set>
                                  </p:childTnLst>
                                </p:cTn>
                              </p:par>
                            </p:childTnLst>
                          </p:cTn>
                        </p:par>
                        <p:par>
                          <p:cTn id="16" fill="hold">
                            <p:stCondLst>
                              <p:cond delay="500"/>
                            </p:stCondLst>
                            <p:childTnLst>
                              <p:par>
                                <p:cTn id="17" presetID="3" presetClass="entr" presetSubtype="10" fill="hold" nodeType="afterEffect">
                                  <p:stCondLst>
                                    <p:cond delay="0"/>
                                  </p:stCondLst>
                                  <p:childTnLst>
                                    <p:set>
                                      <p:cBhvr>
                                        <p:cTn id="18" dur="1" fill="hold">
                                          <p:stCondLst>
                                            <p:cond delay="0"/>
                                          </p:stCondLst>
                                        </p:cTn>
                                        <p:tgtEl>
                                          <p:spTgt spid="1169412"/>
                                        </p:tgtEl>
                                        <p:attrNameLst>
                                          <p:attrName>style.visibility</p:attrName>
                                        </p:attrNameLst>
                                      </p:cBhvr>
                                      <p:to>
                                        <p:strVal val="visible"/>
                                      </p:to>
                                    </p:set>
                                    <p:animEffect transition="in" filter="blinds(horizontal)">
                                      <p:cBhvr>
                                        <p:cTn id="19" dur="500"/>
                                        <p:tgtEl>
                                          <p:spTgt spid="1169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9416" grpId="0" animBg="1"/>
      <p:bldP spid="116941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Partonic structure of the nucleon</a:t>
            </a:r>
            <a:endParaRPr lang="en-US" dirty="0"/>
          </a:p>
        </p:txBody>
      </p:sp>
      <p:sp>
        <p:nvSpPr>
          <p:cNvPr id="3" name="Content Placeholder 2"/>
          <p:cNvSpPr>
            <a:spLocks noGrp="1"/>
          </p:cNvSpPr>
          <p:nvPr>
            <p:ph sz="half" idx="1"/>
          </p:nvPr>
        </p:nvSpPr>
        <p:spPr/>
        <p:txBody>
          <a:bodyPr/>
          <a:lstStyle/>
          <a:p>
            <a:r>
              <a:rPr lang="en-US" dirty="0" smtClean="0"/>
              <a:t>Probing the proton at different energy scales offers information on different aspects of partonic structure</a:t>
            </a:r>
            <a:endParaRPr lang="en-US" dirty="0"/>
          </a:p>
        </p:txBody>
      </p:sp>
      <p:sp>
        <p:nvSpPr>
          <p:cNvPr id="8" name="Content Placeholder 7"/>
          <p:cNvSpPr>
            <a:spLocks noGrp="1"/>
          </p:cNvSpPr>
          <p:nvPr>
            <p:ph sz="half" idx="2"/>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pic>
        <p:nvPicPr>
          <p:cNvPr id="6" name="Picture 5" descr="Q2ForJohn4-WithBubbles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69577"/>
            <a:ext cx="4297363" cy="48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5791200"/>
            <a:ext cx="2245038" cy="369332"/>
          </a:xfrm>
          <a:prstGeom prst="rect">
            <a:avLst/>
          </a:prstGeom>
          <a:noFill/>
        </p:spPr>
        <p:txBody>
          <a:bodyPr wrap="none" rtlCol="0">
            <a:spAutoFit/>
          </a:bodyPr>
          <a:lstStyle/>
          <a:p>
            <a:r>
              <a:rPr lang="en-US" i="1" dirty="0" smtClean="0">
                <a:solidFill>
                  <a:srgbClr val="FFFFCC"/>
                </a:solidFill>
              </a:rPr>
              <a:t>Graphic by Josh Rubin</a:t>
            </a:r>
            <a:endParaRPr lang="en-US" i="1" dirty="0">
              <a:solidFill>
                <a:srgbClr val="FFFFCC"/>
              </a:solidFill>
            </a:endParaRPr>
          </a:p>
        </p:txBody>
      </p:sp>
    </p:spTree>
    <p:extLst>
      <p:ext uri="{BB962C8B-B14F-4D97-AF65-F5344CB8AC3E}">
        <p14:creationId xmlns:p14="http://schemas.microsoft.com/office/powerpoint/2010/main" val="3480940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smtClean="0"/>
              <a:t>C. Aidala, JLab, January 30, 2015</a:t>
            </a:r>
            <a:endParaRPr lang="en-US" dirty="0"/>
          </a:p>
        </p:txBody>
      </p:sp>
      <p:sp>
        <p:nvSpPr>
          <p:cNvPr id="1173506" name="Rectangle 2"/>
          <p:cNvSpPr>
            <a:spLocks noGrp="1" noChangeArrowheads="1"/>
          </p:cNvSpPr>
          <p:nvPr>
            <p:ph type="title"/>
          </p:nvPr>
        </p:nvSpPr>
        <p:spPr/>
        <p:txBody>
          <a:bodyPr>
            <a:normAutofit fontScale="90000"/>
          </a:bodyPr>
          <a:lstStyle/>
          <a:p>
            <a:r>
              <a:rPr lang="en-US" sz="4000" dirty="0"/>
              <a:t>And a </a:t>
            </a:r>
            <a:r>
              <a:rPr lang="en-US" sz="4000" dirty="0" smtClean="0"/>
              <a:t>(relatively</a:t>
            </a:r>
            <a:r>
              <a:rPr lang="en-US" sz="4000" dirty="0"/>
              <a:t>) </a:t>
            </a:r>
            <a:r>
              <a:rPr lang="en-US" sz="4000" dirty="0" smtClean="0"/>
              <a:t>recent surprise </a:t>
            </a:r>
            <a:r>
              <a:rPr lang="en-US" sz="4000" dirty="0"/>
              <a:t>f</a:t>
            </a:r>
            <a:r>
              <a:rPr lang="en-US" sz="4000" dirty="0" smtClean="0"/>
              <a:t>rom </a:t>
            </a:r>
            <a:br>
              <a:rPr lang="en-US" sz="4000" dirty="0" smtClean="0"/>
            </a:br>
            <a:r>
              <a:rPr lang="en-US" sz="4000" dirty="0" err="1" smtClean="0"/>
              <a:t>p+hydrogen</a:t>
            </a:r>
            <a:r>
              <a:rPr lang="en-US" sz="4000" dirty="0" smtClean="0"/>
              <a:t>, </a:t>
            </a:r>
            <a:r>
              <a:rPr lang="en-US" sz="4000" dirty="0" err="1" smtClean="0"/>
              <a:t>p+deuterium</a:t>
            </a:r>
            <a:r>
              <a:rPr lang="en-US" sz="4000" dirty="0" smtClean="0"/>
              <a:t> collisions</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85000" lnSpcReduction="2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smtClean="0"/>
              <a:t>Would expect anti-up/anti-down ratio of 1 if sea quarks are only generated dynamically by gluon splitting into quark-antiquark pairs</a:t>
            </a:r>
          </a:p>
          <a:p>
            <a:pPr>
              <a:lnSpc>
                <a:spcPct val="90000"/>
              </a:lnSpc>
            </a:pPr>
            <a:r>
              <a:rPr lang="en-US" sz="2800" dirty="0" smtClean="0"/>
              <a:t>Measured flavor </a:t>
            </a:r>
            <a:r>
              <a:rPr lang="en-US" sz="2800" dirty="0"/>
              <a:t>asymmetry in the quark </a:t>
            </a:r>
            <a:r>
              <a:rPr lang="en-US" sz="2800" dirty="0" smtClean="0"/>
              <a:t>sea, </a:t>
            </a:r>
            <a:r>
              <a:rPr lang="en-US" sz="2800" dirty="0"/>
              <a:t>with striking </a:t>
            </a:r>
            <a:r>
              <a:rPr lang="en-US" sz="2800" i="1" dirty="0"/>
              <a:t>x</a:t>
            </a:r>
            <a:r>
              <a:rPr lang="en-US" sz="2800" dirty="0"/>
              <a:t> </a:t>
            </a:r>
            <a:r>
              <a:rPr lang="en-US" sz="2800" dirty="0" smtClean="0"/>
              <a:t>behavior</a:t>
            </a:r>
          </a:p>
          <a:p>
            <a:pPr>
              <a:lnSpc>
                <a:spcPct val="90000"/>
              </a:lnSpc>
            </a:pPr>
            <a:r>
              <a:rPr lang="en-US" sz="2800" dirty="0" smtClean="0"/>
              <a:t>Indicates some kind of “primordial” sea quarks!</a:t>
            </a:r>
            <a:endParaRPr lang="en-US" sz="2800" dirty="0"/>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Grp="1" noChangeAspect="1"/>
          </p:cNvGraphicFramePr>
          <p:nvPr>
            <p:ph sz="half" idx="2"/>
            <p:extLst>
              <p:ext uri="{D42A27DB-BD31-4B8C-83A1-F6EECF244321}">
                <p14:modId xmlns:p14="http://schemas.microsoft.com/office/powerpoint/2010/main" val="4247532366"/>
              </p:ext>
            </p:extLst>
          </p:nvPr>
        </p:nvGraphicFramePr>
        <p:xfrm>
          <a:off x="990600" y="2514600"/>
          <a:ext cx="2819400" cy="611188"/>
        </p:xfrm>
        <a:graphic>
          <a:graphicData uri="http://schemas.openxmlformats.org/presentationml/2006/ole">
            <mc:AlternateContent xmlns:mc="http://schemas.openxmlformats.org/markup-compatibility/2006">
              <mc:Choice xmlns:v="urn:schemas-microsoft-com:vml" Requires="v">
                <p:oleObj spid="_x0000_s33036" name="Equation" r:id="rId5" imgW="1054080" imgH="228600" progId="Equation.3">
                  <p:embed/>
                </p:oleObj>
              </mc:Choice>
              <mc:Fallback>
                <p:oleObj name="Equation" r:id="rId5" imgW="1054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14600"/>
                        <a:ext cx="2819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mc:AlternateContent xmlns:mc="http://schemas.openxmlformats.org/markup-compatibility/2006">
              <mc:Choice xmlns:v="urn:schemas-microsoft-com:vml" Requires="v">
                <p:oleObj spid="_x0000_s33037" name="Equation" r:id="rId7" imgW="279360" imgH="355320" progId="Equation.3">
                  <p:embed/>
                </p:oleObj>
              </mc:Choice>
              <mc:Fallback>
                <p:oleObj name="Equation" r:id="rId7" imgW="279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76400"/>
                        <a:ext cx="520700" cy="662709"/>
                      </a:xfrm>
                      <a:prstGeom prst="rect">
                        <a:avLst/>
                      </a:prstGeom>
                      <a:solidFill>
                        <a:schemeClr val="bg1"/>
                      </a:solidFill>
                    </p:spPr>
                  </p:pic>
                </p:oleObj>
              </mc:Fallback>
            </mc:AlternateContent>
          </a:graphicData>
        </a:graphic>
      </p:graphicFrame>
      <p:cxnSp>
        <p:nvCxnSpPr>
          <p:cNvPr id="3" name="Straight Connector 2"/>
          <p:cNvCxnSpPr/>
          <p:nvPr/>
        </p:nvCxnSpPr>
        <p:spPr>
          <a:xfrm>
            <a:off x="5562600" y="3502152"/>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73514" name="Text Box 10"/>
          <p:cNvSpPr txBox="1">
            <a:spLocks noChangeArrowheads="1"/>
          </p:cNvSpPr>
          <p:nvPr/>
        </p:nvSpPr>
        <p:spPr bwMode="auto">
          <a:xfrm>
            <a:off x="838200" y="2806700"/>
            <a:ext cx="7224932" cy="1692771"/>
          </a:xfrm>
          <a:prstGeom prst="rect">
            <a:avLst/>
          </a:prstGeom>
          <a:solidFill>
            <a:srgbClr val="00FFFF"/>
          </a:solidFill>
          <a:ln w="9525">
            <a:solidFill>
              <a:schemeClr val="tx1"/>
            </a:solidFill>
            <a:miter lim="800000"/>
            <a:headEnd/>
            <a:tailEnd/>
          </a:ln>
          <a:effectLst/>
        </p:spPr>
        <p:txBody>
          <a:bodyPr wrap="square">
            <a:spAutoFit/>
          </a:bodyPr>
          <a:lstStyle/>
          <a:p>
            <a:r>
              <a:rPr lang="en-US" sz="2600" i="1" dirty="0">
                <a:solidFill>
                  <a:schemeClr val="tx1"/>
                </a:solidFill>
                <a:latin typeface="Times New Roman" pitchFamily="18" charset="0"/>
                <a:cs typeface="Times New Roman" pitchFamily="18" charset="0"/>
              </a:rPr>
              <a:t>Hadronic collisions play a complementary role to </a:t>
            </a:r>
            <a:r>
              <a:rPr lang="en-US" sz="2600" i="1" dirty="0" smtClean="0">
                <a:latin typeface="Times New Roman" pitchFamily="18" charset="0"/>
                <a:cs typeface="Times New Roman" pitchFamily="18" charset="0"/>
              </a:rPr>
              <a:t>electron-nucleon scattering</a:t>
            </a:r>
            <a:r>
              <a:rPr lang="en-US" sz="2600" i="1" dirty="0" smtClean="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and have let us continue to find surprises in the rich linear momentum structure of the proton, even after &gt; 40 years!</a:t>
            </a:r>
          </a:p>
        </p:txBody>
      </p:sp>
      <p:sp>
        <p:nvSpPr>
          <p:cNvPr id="4" name="Slide Number Placeholder 3"/>
          <p:cNvSpPr>
            <a:spLocks noGrp="1"/>
          </p:cNvSpPr>
          <p:nvPr>
            <p:ph type="sldNum" sz="quarter" idx="12"/>
          </p:nvPr>
        </p:nvSpPr>
        <p:spPr/>
        <p:txBody>
          <a:bodyPr/>
          <a:lstStyle/>
          <a:p>
            <a:fld id="{33787017-3038-4AF4-9EAC-D148795E31DD}" type="slidenum">
              <a:rPr lang="en-US" smtClean="0"/>
              <a:pPr/>
              <a:t>42</a:t>
            </a:fld>
            <a:endParaRPr lang="en-US"/>
          </a:p>
        </p:txBody>
      </p:sp>
    </p:spTree>
    <p:extLst>
      <p:ext uri="{BB962C8B-B14F-4D97-AF65-F5344CB8AC3E}">
        <p14:creationId xmlns:p14="http://schemas.microsoft.com/office/powerpoint/2010/main" val="3278546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2" end="2"/>
                                            </p:txEl>
                                          </p:spTgt>
                                        </p:tgtEl>
                                        <p:attrNameLst>
                                          <p:attrName>style.visibility</p:attrName>
                                        </p:attrNameLst>
                                      </p:cBhvr>
                                      <p:to>
                                        <p:strVal val="visible"/>
                                      </p:to>
                                    </p:set>
                                    <p:animEffect transition="in" filter="blinds(horizontal)">
                                      <p:cBhvr>
                                        <p:cTn id="7" dur="500"/>
                                        <p:tgtEl>
                                          <p:spTgt spid="1173507">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11" dur="500"/>
                                        <p:tgtEl>
                                          <p:spTgt spid="1173507">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73507">
                                            <p:txEl>
                                              <p:pRg st="4" end="4"/>
                                            </p:txEl>
                                          </p:spTgt>
                                        </p:tgtEl>
                                        <p:attrNameLst>
                                          <p:attrName>style.visibility</p:attrName>
                                        </p:attrNameLst>
                                      </p:cBhvr>
                                      <p:to>
                                        <p:strVal val="visible"/>
                                      </p:to>
                                    </p:set>
                                    <p:animEffect transition="in" filter="blinds(horizontal)">
                                      <p:cBhvr>
                                        <p:cTn id="15" dur="500"/>
                                        <p:tgtEl>
                                          <p:spTgt spid="117350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73514"/>
                                        </p:tgtEl>
                                        <p:attrNameLst>
                                          <p:attrName>style.visibility</p:attrName>
                                        </p:attrNameLst>
                                      </p:cBhvr>
                                      <p:to>
                                        <p:strVal val="visible"/>
                                      </p:to>
                                    </p:set>
                                    <p:anim calcmode="lin" valueType="num">
                                      <p:cBhvr additive="base">
                                        <p:cTn id="20" dur="500" fill="hold"/>
                                        <p:tgtEl>
                                          <p:spTgt spid="1173514"/>
                                        </p:tgtEl>
                                        <p:attrNameLst>
                                          <p:attrName>ppt_x</p:attrName>
                                        </p:attrNameLst>
                                      </p:cBhvr>
                                      <p:tavLst>
                                        <p:tav tm="0">
                                          <p:val>
                                            <p:strVal val="#ppt_x"/>
                                          </p:val>
                                        </p:tav>
                                        <p:tav tm="100000">
                                          <p:val>
                                            <p:strVal val="#ppt_x"/>
                                          </p:val>
                                        </p:tav>
                                      </p:tavLst>
                                    </p:anim>
                                    <p:anim calcmode="lin" valueType="num">
                                      <p:cBhvr additive="base">
                                        <p:cTn id="21"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3" name="Content Placeholder 2"/>
          <p:cNvSpPr>
            <a:spLocks noGrp="1"/>
          </p:cNvSpPr>
          <p:nvPr>
            <p:ph idx="1"/>
          </p:nvPr>
        </p:nvSpPr>
        <p:spPr>
          <a:xfrm>
            <a:off x="228600" y="3276600"/>
            <a:ext cx="8686800" cy="2819400"/>
          </a:xfrm>
        </p:spPr>
        <p:txBody>
          <a:bodyPr/>
          <a:lstStyle/>
          <a:p>
            <a:r>
              <a:rPr lang="en-US" dirty="0">
                <a:latin typeface="Times New Roman" pitchFamily="18" charset="0"/>
                <a:cs typeface="Times New Roman" pitchFamily="18" charset="0"/>
              </a:rPr>
              <a:t>Both deep-inelastic lepton-nucleon scattering </a:t>
            </a:r>
            <a:r>
              <a:rPr lang="en-US" dirty="0">
                <a:cs typeface="Times New Roman" pitchFamily="18" charset="0"/>
              </a:rPr>
              <a:t>(DIS) </a:t>
            </a:r>
            <a:r>
              <a:rPr lang="en-US" dirty="0">
                <a:latin typeface="Times New Roman" pitchFamily="18" charset="0"/>
                <a:cs typeface="Times New Roman" pitchFamily="18" charset="0"/>
              </a:rPr>
              <a:t>and quark-antiquark annihilation to leptons (</a:t>
            </a:r>
            <a:r>
              <a:rPr lang="en-US" dirty="0" err="1" smtClean="0">
                <a:latin typeface="Times New Roman" pitchFamily="18" charset="0"/>
                <a:cs typeface="Times New Roman" pitchFamily="18" charset="0"/>
              </a:rPr>
              <a:t>Drell</a:t>
            </a:r>
            <a:r>
              <a:rPr lang="en-US" dirty="0" smtClean="0">
                <a:latin typeface="Times New Roman" pitchFamily="18" charset="0"/>
                <a:cs typeface="Times New Roman" pitchFamily="18" charset="0"/>
              </a:rPr>
              <a:t>-Yan process) </a:t>
            </a:r>
            <a:r>
              <a:rPr lang="en-US" dirty="0">
                <a:latin typeface="Times New Roman" pitchFamily="18" charset="0"/>
                <a:cs typeface="Times New Roman" pitchFamily="18" charset="0"/>
              </a:rPr>
              <a:t>are tools to probe the quark and antiquark structure of hadrons</a:t>
            </a:r>
          </a:p>
          <a:p>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pic>
        <p:nvPicPr>
          <p:cNvPr id="400386" name="Picture 2"/>
          <p:cNvPicPr>
            <a:picLocks noChangeAspect="1" noChangeArrowheads="1"/>
          </p:cNvPicPr>
          <p:nvPr/>
        </p:nvPicPr>
        <p:blipFill rotWithShape="1">
          <a:blip r:embed="rId2" cstate="print"/>
          <a:srcRect l="-1" t="3" r="7286" b="73600"/>
          <a:stretch/>
        </p:blipFill>
        <p:spPr bwMode="auto">
          <a:xfrm>
            <a:off x="213360" y="1188720"/>
            <a:ext cx="8778240" cy="1554480"/>
          </a:xfrm>
          <a:prstGeom prst="rect">
            <a:avLst/>
          </a:prstGeom>
          <a:noFill/>
          <a:ln w="9525">
            <a:noFill/>
            <a:miter lim="800000"/>
            <a:headEnd/>
            <a:tailEnd/>
          </a:ln>
        </p:spPr>
      </p:pic>
    </p:spTree>
    <p:extLst>
      <p:ext uri="{BB962C8B-B14F-4D97-AF65-F5344CB8AC3E}">
        <p14:creationId xmlns:p14="http://schemas.microsoft.com/office/powerpoint/2010/main" val="280240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600200"/>
            <a:ext cx="4572000" cy="4525963"/>
          </a:xfrm>
        </p:spPr>
        <p:txBody>
          <a:bodyPr>
            <a:normAutofit fontScale="85000" lnSpcReduction="10000"/>
          </a:bodyPr>
          <a:lstStyle/>
          <a:p>
            <a:r>
              <a:rPr lang="en-US" dirty="0" smtClean="0"/>
              <a:t>Take advantage of running of the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1143000" y="2362200"/>
            <a:ext cx="6934200" cy="2185214"/>
          </a:xfrm>
          <a:prstGeom prst="rect">
            <a:avLst/>
          </a:prstGeom>
          <a:solidFill>
            <a:srgbClr val="00FFFF"/>
          </a:solidFill>
          <a:ln w="9525">
            <a:solidFill>
              <a:schemeClr val="tx1"/>
            </a:solidFill>
            <a:miter lim="800000"/>
            <a:headEnd/>
            <a:tailEnd/>
          </a:ln>
          <a:effectLst/>
        </p:spPr>
        <p:txBody>
          <a:bodyPr>
            <a:spAutoFit/>
          </a:bodyPr>
          <a:lstStyle/>
          <a:p>
            <a:pPr algn="ctr"/>
            <a:r>
              <a:rPr lang="en-US" sz="3400" i="1" dirty="0" smtClean="0">
                <a:latin typeface="Times New Roman" pitchFamily="18" charset="0"/>
                <a:cs typeface="Times New Roman" pitchFamily="18" charset="0"/>
              </a:rPr>
              <a:t>Most importantly: Perturbative QCD provides a rigorous way of relating the fundamental field theory to a variety of physical observables!</a:t>
            </a:r>
            <a:endParaRPr lang="en-US" sz="34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404811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en-US" smtClean="0"/>
              <a:t>C. Aidala, JLab, January 30, 2015</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45</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50250"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50251"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50252"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50253"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50254"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50255"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50256"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Parton distribution functions in perturbative QCD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err="1" smtClean="0">
                <a:solidFill>
                  <a:srgbClr val="00FF00"/>
                </a:solidFill>
              </a:rPr>
              <a:t>Partonic</a:t>
            </a:r>
            <a:r>
              <a:rPr lang="en-US" sz="2000" dirty="0" smtClean="0">
                <a:solidFill>
                  <a:srgbClr val="00FF00"/>
                </a:solidFill>
              </a:rPr>
              <a:t>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or lattice)</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or lattice)</a:t>
            </a:r>
            <a:endParaRPr lang="en-US" sz="2000" dirty="0">
              <a:solidFill>
                <a:srgbClr val="00FFCC"/>
              </a:solidFill>
            </a:endParaRPr>
          </a:p>
        </p:txBody>
      </p:sp>
      <p:grpSp>
        <p:nvGrpSpPr>
          <p:cNvPr id="79" name="Group 78"/>
          <p:cNvGrpSpPr/>
          <p:nvPr/>
        </p:nvGrpSpPr>
        <p:grpSpPr>
          <a:xfrm>
            <a:off x="7151715" y="5257800"/>
            <a:ext cx="1996438" cy="971729"/>
            <a:chOff x="7193280" y="5227320"/>
            <a:chExt cx="1996438" cy="1200329"/>
          </a:xfrm>
        </p:grpSpPr>
        <p:sp>
          <p:nvSpPr>
            <p:cNvPr id="1414211" name="Rectangle 67"/>
            <p:cNvSpPr>
              <a:spLocks noChangeArrowheads="1"/>
            </p:cNvSpPr>
            <p:nvPr/>
          </p:nvSpPr>
          <p:spPr bwMode="auto">
            <a:xfrm>
              <a:off x="7513320" y="5227320"/>
              <a:ext cx="1676398" cy="1200329"/>
            </a:xfrm>
            <a:prstGeom prst="rect">
              <a:avLst/>
            </a:prstGeom>
            <a:noFill/>
            <a:ln w="12700">
              <a:noFill/>
              <a:miter lim="800000"/>
              <a:headEnd/>
              <a:tailEnd/>
            </a:ln>
            <a:effectLst/>
          </p:spPr>
          <p:txBody>
            <a:bodyPr wrap="square">
              <a:spAutoFit/>
            </a:bodyPr>
            <a:lstStyle/>
            <a:p>
              <a:pPr eaLnBrk="1" hangingPunct="1"/>
              <a:r>
                <a:rPr lang="en-US" dirty="0" smtClean="0">
                  <a:solidFill>
                    <a:schemeClr val="bg1"/>
                  </a:solidFill>
                  <a:effectLst>
                    <a:outerShdw blurRad="38100" dist="38100" dir="2700000" algn="tl">
                      <a:srgbClr val="000000"/>
                    </a:outerShdw>
                  </a:effectLst>
                  <a:latin typeface="Arial Rounded MT Bold" pitchFamily="34" charset="0"/>
                </a:rPr>
                <a:t>Universal non-</a:t>
              </a:r>
              <a:r>
                <a:rPr lang="en-US" dirty="0" err="1" smtClean="0">
                  <a:solidFill>
                    <a:schemeClr val="bg1"/>
                  </a:solidFill>
                  <a:effectLst>
                    <a:outerShdw blurRad="38100" dist="38100" dir="2700000" algn="tl">
                      <a:srgbClr val="000000"/>
                    </a:outerShdw>
                  </a:effectLst>
                  <a:latin typeface="Arial Rounded MT Bold" pitchFamily="34" charset="0"/>
                </a:rPr>
                <a:t>perturbative</a:t>
              </a:r>
              <a:r>
                <a:rPr lang="en-US" dirty="0" smtClean="0">
                  <a:solidFill>
                    <a:schemeClr val="bg1"/>
                  </a:solidFill>
                  <a:effectLst>
                    <a:outerShdw blurRad="38100" dist="38100" dir="2700000" algn="tl">
                      <a:srgbClr val="000000"/>
                    </a:outerShdw>
                  </a:effectLst>
                  <a:latin typeface="Arial Rounded MT Bold" pitchFamily="34" charset="0"/>
                </a:rPr>
                <a:t> factors</a:t>
              </a:r>
              <a:endParaRPr lang="en-US"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50257"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212805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en-US" smtClean="0"/>
              <a:t>C. Aidala, JLab, January 30, 2015</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4902702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High-energy QCD: Thinking in terms of individual partons</a:t>
            </a:r>
            <a:endParaRPr lang="en-US" dirty="0"/>
          </a:p>
        </p:txBody>
      </p:sp>
      <p:sp>
        <p:nvSpPr>
          <p:cNvPr id="3" name="Content Placeholder 2"/>
          <p:cNvSpPr>
            <a:spLocks noGrp="1"/>
          </p:cNvSpPr>
          <p:nvPr>
            <p:ph idx="1"/>
          </p:nvPr>
        </p:nvSpPr>
        <p:spPr/>
        <p:txBody>
          <a:bodyPr>
            <a:normAutofit/>
          </a:bodyPr>
          <a:lstStyle/>
          <a:p>
            <a:r>
              <a:rPr lang="en-US" dirty="0" smtClean="0"/>
              <a:t>Pdfs are </a:t>
            </a:r>
            <a:r>
              <a:rPr lang="en-US" i="1" dirty="0" smtClean="0"/>
              <a:t>single-parton</a:t>
            </a:r>
            <a:r>
              <a:rPr lang="en-US" dirty="0" smtClean="0"/>
              <a:t> functions in </a:t>
            </a:r>
            <a:r>
              <a:rPr lang="en-US" i="1" dirty="0" smtClean="0"/>
              <a:t>single</a:t>
            </a:r>
            <a:r>
              <a:rPr lang="en-US" dirty="0" smtClean="0"/>
              <a:t> nucleons</a:t>
            </a:r>
          </a:p>
          <a:p>
            <a:pPr lvl="1"/>
            <a:r>
              <a:rPr lang="en-US" dirty="0" smtClean="0"/>
              <a:t>Or in nuclei, but typically still think of partons in individual nucleons within nucleus</a:t>
            </a:r>
          </a:p>
          <a:p>
            <a:endParaRPr lang="en-US" dirty="0" smtClean="0"/>
          </a:p>
          <a:p>
            <a:r>
              <a:rPr lang="en-US" dirty="0" smtClean="0"/>
              <a:t>Can we go beyond this single-parton picture while staying in the hard (short-distance) limit of perturbative QCD?</a:t>
            </a:r>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1415228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An alternative approach to describing the large single-spin asymmetries: </a:t>
            </a:r>
            <a:br>
              <a:rPr lang="en-US" sz="3500" dirty="0" smtClean="0"/>
            </a:br>
            <a:r>
              <a:rPr lang="en-US" sz="3500" dirty="0" smtClean="0"/>
              <a:t>Higher-twist </a:t>
            </a:r>
            <a:r>
              <a:rPr lang="en-US" sz="3500" dirty="0" err="1" smtClean="0"/>
              <a:t>multiparton</a:t>
            </a:r>
            <a:r>
              <a:rPr lang="en-US" sz="3500" dirty="0" smtClean="0"/>
              <a:t> correlations</a:t>
            </a:r>
            <a:endParaRPr lang="en-US" sz="3500" dirty="0"/>
          </a:p>
        </p:txBody>
      </p:sp>
      <p:sp>
        <p:nvSpPr>
          <p:cNvPr id="5" name="Content Placeholder 4"/>
          <p:cNvSpPr>
            <a:spLocks noGrp="1"/>
          </p:cNvSpPr>
          <p:nvPr>
            <p:ph idx="1"/>
          </p:nvPr>
        </p:nvSpPr>
        <p:spPr>
          <a:xfrm>
            <a:off x="457200" y="1798637"/>
            <a:ext cx="8229600" cy="4525963"/>
          </a:xfrm>
        </p:spPr>
        <p:txBody>
          <a:bodyPr>
            <a:normAutofit fontScale="85000" lnSpcReduction="20000"/>
          </a:bodyPr>
          <a:lstStyle/>
          <a:p>
            <a:r>
              <a:rPr lang="en-US" dirty="0" smtClean="0"/>
              <a:t>Extend </a:t>
            </a:r>
            <a:r>
              <a:rPr lang="en-US" dirty="0"/>
              <a:t>our ideas about (single-parton) pdfs to correlation functions that can’t be associated with a single </a:t>
            </a:r>
            <a:r>
              <a:rPr lang="en-US" dirty="0" smtClean="0"/>
              <a:t>parton</a:t>
            </a:r>
            <a:endParaRPr lang="en-US" dirty="0"/>
          </a:p>
          <a:p>
            <a:r>
              <a:rPr lang="en-US" dirty="0"/>
              <a:t>N</a:t>
            </a:r>
            <a:r>
              <a:rPr lang="en-US" dirty="0" smtClean="0"/>
              <a:t>on-perturbative structure </a:t>
            </a:r>
            <a:r>
              <a:rPr lang="en-US" dirty="0" smtClean="0">
                <a:sym typeface="Wingdings" panose="05000000000000000000" pitchFamily="2" charset="2"/>
              </a:rPr>
              <a:t></a:t>
            </a:r>
            <a:r>
              <a:rPr lang="en-US" dirty="0" smtClean="0"/>
              <a:t> matrix elements involving the quantum mechanical </a:t>
            </a:r>
            <a:r>
              <a:rPr lang="en-US" i="1" dirty="0" smtClean="0"/>
              <a:t>interference</a:t>
            </a:r>
            <a:r>
              <a:rPr lang="en-US" dirty="0" smtClean="0"/>
              <a:t> between scattering off of a (</a:t>
            </a:r>
            <a:r>
              <a:rPr lang="en-US" dirty="0" err="1" smtClean="0"/>
              <a:t>quark+gluon</a:t>
            </a:r>
            <a:r>
              <a:rPr lang="en-US" dirty="0" smtClean="0"/>
              <a:t>) and scattering off of a single quark (of the same flavor and at the same </a:t>
            </a:r>
            <a:r>
              <a:rPr lang="en-US" i="1" dirty="0" smtClean="0"/>
              <a:t>x</a:t>
            </a:r>
            <a:r>
              <a:rPr lang="en-US" dirty="0" smtClean="0"/>
              <a:t>)</a:t>
            </a:r>
          </a:p>
          <a:p>
            <a:pPr lvl="1"/>
            <a:r>
              <a:rPr lang="en-US" dirty="0" smtClean="0"/>
              <a:t>Can also have interference between (</a:t>
            </a:r>
            <a:r>
              <a:rPr lang="en-US" dirty="0" err="1" smtClean="0"/>
              <a:t>gluon+gluon</a:t>
            </a:r>
            <a:r>
              <a:rPr lang="en-US" dirty="0" smtClean="0"/>
              <a:t>) and single gluon</a:t>
            </a:r>
          </a:p>
          <a:p>
            <a:pPr lvl="1"/>
            <a:r>
              <a:rPr lang="en-US" dirty="0" smtClean="0"/>
              <a:t>No explicit dependence on partonic transverse momentum</a:t>
            </a:r>
          </a:p>
          <a:p>
            <a:pPr lvl="1"/>
            <a:r>
              <a:rPr lang="en-US" dirty="0" err="1"/>
              <a:t>Efremov+Teryaev</a:t>
            </a:r>
            <a:r>
              <a:rPr lang="en-US" dirty="0"/>
              <a:t> </a:t>
            </a:r>
            <a:r>
              <a:rPr lang="en-US" dirty="0" smtClean="0"/>
              <a:t>1981, 84</a:t>
            </a:r>
            <a:r>
              <a:rPr lang="en-US" dirty="0"/>
              <a:t>; </a:t>
            </a:r>
            <a:r>
              <a:rPr lang="en-US" dirty="0" err="1"/>
              <a:t>Qiu+Sterman</a:t>
            </a:r>
            <a:r>
              <a:rPr lang="en-US" dirty="0"/>
              <a:t> 1991, </a:t>
            </a:r>
            <a:r>
              <a:rPr lang="en-US" dirty="0" smtClean="0"/>
              <a:t>98</a:t>
            </a:r>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33569862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Beware: Two common usages of the term “twist”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Formal definition of twist: “mass dimension minus spin” of the operator in a matrix element within the Operator Product Expansion</a:t>
            </a:r>
          </a:p>
          <a:p>
            <a:pPr lvl="1"/>
            <a:r>
              <a:rPr lang="en-US" dirty="0" smtClean="0"/>
              <a:t>“Leading twist” is twist-2</a:t>
            </a:r>
          </a:p>
          <a:p>
            <a:pPr lvl="1"/>
            <a:r>
              <a:rPr lang="en-US" dirty="0" smtClean="0"/>
              <a:t>Twist-n </a:t>
            </a:r>
            <a:r>
              <a:rPr lang="en-US" i="1" dirty="0" smtClean="0"/>
              <a:t>matrix element</a:t>
            </a:r>
            <a:r>
              <a:rPr lang="en-US" dirty="0" smtClean="0"/>
              <a:t> carries a factor of 1/Q</a:t>
            </a:r>
            <a:r>
              <a:rPr lang="en-US" baseline="30000" dirty="0" smtClean="0"/>
              <a:t>(n-2)</a:t>
            </a:r>
          </a:p>
          <a:p>
            <a:endParaRPr lang="en-US" dirty="0" smtClean="0"/>
          </a:p>
          <a:p>
            <a:r>
              <a:rPr lang="en-US" dirty="0" smtClean="0"/>
              <a:t>But – </a:t>
            </a:r>
            <a:r>
              <a:rPr lang="en-US" i="1" dirty="0" smtClean="0"/>
              <a:t>observables</a:t>
            </a:r>
            <a:r>
              <a:rPr lang="en-US" dirty="0" smtClean="0"/>
              <a:t> with measurable contributions from terms suppressed by a factor of </a:t>
            </a:r>
            <a:r>
              <a:rPr lang="en-US" dirty="0"/>
              <a:t>1/Q</a:t>
            </a:r>
            <a:r>
              <a:rPr lang="en-US" baseline="30000" dirty="0"/>
              <a:t>(n-2) </a:t>
            </a:r>
            <a:r>
              <a:rPr lang="en-US" dirty="0" smtClean="0"/>
              <a:t>often referred to as sensitive to “twist-n” contributions</a:t>
            </a:r>
          </a:p>
          <a:p>
            <a:pPr lvl="1"/>
            <a:r>
              <a:rPr lang="en-US" dirty="0" smtClean="0"/>
              <a:t>Never measure a matrix element, only matrix elements squared!</a:t>
            </a:r>
          </a:p>
          <a:p>
            <a:pPr lvl="1"/>
            <a:r>
              <a:rPr lang="en-US" dirty="0" smtClean="0"/>
              <a:t>To get 1/Q term describing an </a:t>
            </a:r>
            <a:r>
              <a:rPr lang="en-US" i="1" dirty="0" smtClean="0"/>
              <a:t>observable</a:t>
            </a:r>
            <a:r>
              <a:rPr lang="en-US" dirty="0" smtClean="0"/>
              <a:t>, need interference term in the square modulus: </a:t>
            </a:r>
          </a:p>
          <a:p>
            <a:pPr lvl="2"/>
            <a:r>
              <a:rPr lang="en-US" dirty="0" smtClean="0"/>
              <a:t>A = order 1 + order 1/Q + order 1/Q</a:t>
            </a:r>
            <a:r>
              <a:rPr lang="en-US" baseline="30000" dirty="0" smtClean="0"/>
              <a:t>2</a:t>
            </a:r>
            <a:r>
              <a:rPr lang="en-US" dirty="0" smtClean="0"/>
              <a:t> + …</a:t>
            </a:r>
            <a:endParaRPr lang="en-US" baseline="30000" dirty="0" smtClean="0"/>
          </a:p>
          <a:p>
            <a:pPr lvl="2"/>
            <a:r>
              <a:rPr lang="en-US" dirty="0" smtClean="0"/>
              <a:t>|A|</a:t>
            </a:r>
            <a:r>
              <a:rPr lang="en-US" baseline="30000" dirty="0" smtClean="0"/>
              <a:t>2</a:t>
            </a:r>
            <a:r>
              <a:rPr lang="en-US" dirty="0" smtClean="0"/>
              <a:t> = |order 1|</a:t>
            </a:r>
            <a:r>
              <a:rPr lang="en-US" baseline="30000" dirty="0" smtClean="0"/>
              <a:t>2</a:t>
            </a:r>
            <a:r>
              <a:rPr lang="en-US" dirty="0" smtClean="0"/>
              <a:t> + |order 1/Q|</a:t>
            </a:r>
            <a:r>
              <a:rPr lang="en-US" baseline="30000" dirty="0" smtClean="0"/>
              <a:t>2</a:t>
            </a:r>
            <a:r>
              <a:rPr lang="en-US" dirty="0" smtClean="0"/>
              <a:t> +  </a:t>
            </a:r>
            <a:r>
              <a:rPr lang="en-US" dirty="0" smtClean="0">
                <a:solidFill>
                  <a:srgbClr val="FFFF00"/>
                </a:solidFill>
              </a:rPr>
              <a:t>(order 1)(order 1/Q)* + (order 1)*(order 1/Q) </a:t>
            </a:r>
            <a:r>
              <a:rPr lang="en-US" dirty="0" smtClean="0"/>
              <a:t>+ …</a:t>
            </a:r>
          </a:p>
          <a:p>
            <a:pPr lvl="1"/>
            <a:r>
              <a:rPr lang="en-US" dirty="0" smtClean="0"/>
              <a:t>So twist-3 term in matrix element times </a:t>
            </a:r>
            <a:r>
              <a:rPr lang="en-US" i="1" dirty="0" smtClean="0"/>
              <a:t>twist-2</a:t>
            </a:r>
            <a:r>
              <a:rPr lang="en-US" dirty="0" smtClean="0"/>
              <a:t> term gives 1/Q</a:t>
            </a:r>
          </a:p>
          <a:p>
            <a:pPr lvl="1"/>
            <a:r>
              <a:rPr lang="en-US" dirty="0"/>
              <a:t>S</a:t>
            </a:r>
            <a:r>
              <a:rPr lang="en-US" dirty="0" smtClean="0"/>
              <a:t>quare modulus of</a:t>
            </a:r>
            <a:r>
              <a:rPr lang="en-US" i="1" dirty="0" smtClean="0"/>
              <a:t> twist-3</a:t>
            </a:r>
            <a:r>
              <a:rPr lang="en-US" dirty="0" smtClean="0"/>
              <a:t> term gives 1/Q</a:t>
            </a:r>
            <a:r>
              <a:rPr lang="en-US" baseline="30000" dirty="0" smtClean="0"/>
              <a:t>2</a:t>
            </a:r>
            <a:r>
              <a:rPr lang="en-US" dirty="0" smtClean="0"/>
              <a:t>, sometimes referred to as “twist-4”</a:t>
            </a:r>
            <a:endParaRPr lang="en-US" baseline="30000"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29328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Heavy Quark Effective Theory, Non-Relativistic QCD, . . .</a:t>
            </a:r>
          </a:p>
          <a:p>
            <a:pPr lvl="1"/>
            <a:r>
              <a:rPr lang="en-US" dirty="0" smtClean="0"/>
              <a:t>Many effective theories for </a:t>
            </a:r>
            <a:r>
              <a:rPr lang="en-US" dirty="0" err="1" smtClean="0"/>
              <a:t>nonperturbative</a:t>
            </a:r>
            <a:r>
              <a:rPr lang="en-US" dirty="0" smtClean="0"/>
              <a:t> QCD – chiral symmetry breaking, . . .</a:t>
            </a:r>
          </a:p>
        </p:txBody>
      </p:sp>
      <p:sp>
        <p:nvSpPr>
          <p:cNvPr id="4" name="Footer Placeholder 3"/>
          <p:cNvSpPr>
            <a:spLocks noGrp="1"/>
          </p:cNvSpPr>
          <p:nvPr>
            <p:ph type="ftr" sz="quarter" idx="11"/>
          </p:nvPr>
        </p:nvSpPr>
        <p:spPr/>
        <p:txBody>
          <a:bodyPr/>
          <a:lstStyle/>
          <a:p>
            <a:r>
              <a:rPr lang="en-US" smtClean="0"/>
              <a:t>C. Aidala, JLab, January 30, 2015</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33296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Transverse single-spin asymmetries provide </a:t>
            </a:r>
            <a:r>
              <a:rPr lang="en-US" sz="3600" u="sng" dirty="0" smtClean="0"/>
              <a:t>new</a:t>
            </a:r>
            <a:r>
              <a:rPr lang="en-US" sz="3600" dirty="0" smtClean="0"/>
              <a:t> information on hadron structure</a:t>
            </a:r>
            <a:endParaRPr lang="en-US" sz="3600" dirty="0"/>
          </a:p>
        </p:txBody>
      </p:sp>
      <p:sp>
        <p:nvSpPr>
          <p:cNvPr id="3" name="Content Placeholder 2"/>
          <p:cNvSpPr>
            <a:spLocks noGrp="1"/>
          </p:cNvSpPr>
          <p:nvPr>
            <p:ph idx="1"/>
          </p:nvPr>
        </p:nvSpPr>
        <p:spPr/>
        <p:txBody>
          <a:bodyPr/>
          <a:lstStyle/>
          <a:p>
            <a:r>
              <a:rPr lang="en-US" u="sng" dirty="0" smtClean="0"/>
              <a:t>Leading</a:t>
            </a:r>
            <a:r>
              <a:rPr lang="en-US" dirty="0" smtClean="0"/>
              <a:t> contribution to transverse single-spin asymmetries comes from </a:t>
            </a:r>
            <a:r>
              <a:rPr lang="en-US" i="1" dirty="0" smtClean="0"/>
              <a:t>either</a:t>
            </a:r>
            <a:r>
              <a:rPr lang="en-US" dirty="0" smtClean="0"/>
              <a:t>:</a:t>
            </a:r>
          </a:p>
          <a:p>
            <a:pPr lvl="1"/>
            <a:r>
              <a:rPr lang="en-US" dirty="0" smtClean="0"/>
              <a:t>Convolution of two twist-2 </a:t>
            </a:r>
            <a:r>
              <a:rPr lang="en-US" i="1" dirty="0" smtClean="0"/>
              <a:t>transverse-momentum-dependent</a:t>
            </a:r>
            <a:r>
              <a:rPr lang="en-US" dirty="0" smtClean="0"/>
              <a:t> parton distribution functions and/or fragmentation functions, or . . .</a:t>
            </a:r>
          </a:p>
          <a:p>
            <a:pPr lvl="1"/>
            <a:r>
              <a:rPr lang="en-US" dirty="0" smtClean="0"/>
              <a:t>Convolution of one twist-2 collinear pdf or fragmentation function and one twist-3 (collinear) </a:t>
            </a:r>
            <a:r>
              <a:rPr lang="en-US" i="1" dirty="0" err="1" smtClean="0"/>
              <a:t>multiparton</a:t>
            </a:r>
            <a:r>
              <a:rPr lang="en-US" i="1" dirty="0" smtClean="0"/>
              <a:t> correlation</a:t>
            </a:r>
            <a:r>
              <a:rPr lang="en-US" dirty="0" smtClean="0"/>
              <a:t> matrix element</a:t>
            </a:r>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4076527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Multiparton</a:t>
            </a:r>
            <a:r>
              <a:rPr lang="en-US" dirty="0" smtClean="0"/>
              <a:t> correlations in hadronization</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Traditional fragmentation functions describe probability of single parton to </a:t>
            </a:r>
            <a:r>
              <a:rPr lang="en-US" dirty="0" err="1" smtClean="0"/>
              <a:t>hadronize</a:t>
            </a:r>
            <a:r>
              <a:rPr lang="en-US" dirty="0" smtClean="0"/>
              <a:t> into  particular hadron, as function of momentum fraction (</a:t>
            </a:r>
            <a:r>
              <a:rPr lang="en-US" i="1" dirty="0" smtClean="0"/>
              <a:t>z</a:t>
            </a:r>
            <a:r>
              <a:rPr lang="en-US" dirty="0" smtClean="0"/>
              <a:t>) of parton carried by the final hadron</a:t>
            </a:r>
          </a:p>
          <a:p>
            <a:r>
              <a:rPr lang="en-US" dirty="0" smtClean="0"/>
              <a:t>Can have matrix elements describing </a:t>
            </a:r>
            <a:r>
              <a:rPr lang="en-US" i="1" dirty="0" err="1" smtClean="0"/>
              <a:t>multiparton</a:t>
            </a:r>
            <a:r>
              <a:rPr lang="en-US" i="1" dirty="0" smtClean="0"/>
              <a:t> correlations in hadronization</a:t>
            </a:r>
            <a:r>
              <a:rPr lang="en-US" dirty="0" smtClean="0"/>
              <a:t> </a:t>
            </a:r>
          </a:p>
          <a:p>
            <a:pPr lvl="1"/>
            <a:r>
              <a:rPr lang="en-US" dirty="0" smtClean="0"/>
              <a:t>Interference between a (</a:t>
            </a:r>
            <a:r>
              <a:rPr lang="en-US" dirty="0" err="1" smtClean="0"/>
              <a:t>quark+gluon</a:t>
            </a:r>
            <a:r>
              <a:rPr lang="en-US" dirty="0" smtClean="0"/>
              <a:t>) </a:t>
            </a:r>
            <a:r>
              <a:rPr lang="en-US" dirty="0" err="1" smtClean="0"/>
              <a:t>hadronizing</a:t>
            </a:r>
            <a:r>
              <a:rPr lang="en-US" dirty="0" smtClean="0"/>
              <a:t> and only a quark</a:t>
            </a:r>
          </a:p>
          <a:p>
            <a:pPr lvl="1"/>
            <a:r>
              <a:rPr lang="en-US" dirty="0" smtClean="0"/>
              <a:t>Similarly, interference between (</a:t>
            </a:r>
            <a:r>
              <a:rPr lang="en-US" dirty="0" err="1" smtClean="0"/>
              <a:t>gluon+gluon</a:t>
            </a:r>
            <a:r>
              <a:rPr lang="en-US" dirty="0" smtClean="0"/>
              <a:t>) and only a single gluon</a:t>
            </a:r>
          </a:p>
          <a:p>
            <a:pPr lvl="1"/>
            <a:r>
              <a:rPr lang="en-US" dirty="0" err="1" smtClean="0"/>
              <a:t>Kanazawa+Koike</a:t>
            </a:r>
            <a:r>
              <a:rPr lang="en-US" smtClean="0"/>
              <a:t>, 2000</a:t>
            </a:r>
            <a:endParaRPr lang="en-US" dirty="0" smtClean="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11221468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a:t>
            </a:r>
            <a:r>
              <a:rPr lang="en-US" sz="3600" dirty="0" smtClean="0"/>
              <a:t>ransverse-momentum-dependent functions and twist-3 </a:t>
            </a:r>
            <a:r>
              <a:rPr lang="en-US" sz="3600" dirty="0" err="1" smtClean="0"/>
              <a:t>multiparton</a:t>
            </a:r>
            <a:r>
              <a:rPr lang="en-US" sz="3600" dirty="0" smtClean="0"/>
              <a:t> </a:t>
            </a:r>
            <a:r>
              <a:rPr lang="en-US" sz="3600" dirty="0" err="1" smtClean="0"/>
              <a:t>correlators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Twist-3 (collinear) </a:t>
            </a:r>
            <a:r>
              <a:rPr lang="en-US" dirty="0" err="1" smtClean="0"/>
              <a:t>multiparton</a:t>
            </a:r>
            <a:r>
              <a:rPr lang="en-US" dirty="0" smtClean="0"/>
              <a:t> </a:t>
            </a:r>
            <a:r>
              <a:rPr lang="en-US" dirty="0" err="1" smtClean="0"/>
              <a:t>correlators</a:t>
            </a:r>
            <a:r>
              <a:rPr lang="en-US" dirty="0" smtClean="0"/>
              <a:t> believed to be related to </a:t>
            </a:r>
            <a:r>
              <a:rPr lang="en-US" dirty="0" err="1" smtClean="0"/>
              <a:t>k</a:t>
            </a:r>
            <a:r>
              <a:rPr lang="en-US" baseline="-25000" dirty="0" err="1" smtClean="0"/>
              <a:t>T</a:t>
            </a:r>
            <a:r>
              <a:rPr lang="en-US" dirty="0" smtClean="0"/>
              <a:t>-moments of (twist-2)TMD pdfs and fragmentation functions</a:t>
            </a:r>
          </a:p>
          <a:p>
            <a:pPr lvl="1"/>
            <a:r>
              <a:rPr lang="en-US" dirty="0" smtClean="0"/>
              <a:t>NPB667, 201 (2003); PRL97, 082002 (2006)</a:t>
            </a:r>
          </a:p>
          <a:p>
            <a:r>
              <a:rPr lang="en-US" dirty="0" smtClean="0"/>
              <a:t>To directly constrain TMD functions with experimental data, need </a:t>
            </a:r>
            <a:r>
              <a:rPr lang="en-US" i="1" dirty="0" smtClean="0"/>
              <a:t>two</a:t>
            </a:r>
            <a:r>
              <a:rPr lang="en-US" dirty="0" smtClean="0"/>
              <a:t> scales</a:t>
            </a:r>
          </a:p>
          <a:p>
            <a:pPr lvl="1"/>
            <a:r>
              <a:rPr lang="en-US" dirty="0"/>
              <a:t>H</a:t>
            </a:r>
            <a:r>
              <a:rPr lang="en-US" dirty="0" smtClean="0"/>
              <a:t>ard momentum </a:t>
            </a:r>
          </a:p>
          <a:p>
            <a:pPr lvl="1"/>
            <a:r>
              <a:rPr lang="en-US" dirty="0" smtClean="0"/>
              <a:t>Observable sensitive to parton intrinsic momentum</a:t>
            </a:r>
          </a:p>
          <a:p>
            <a:pPr lvl="1"/>
            <a:r>
              <a:rPr lang="en-US" dirty="0" smtClean="0"/>
              <a:t>Note: Original hadronic asymmetries only measured a single scale</a:t>
            </a:r>
          </a:p>
          <a:p>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3853871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Twist-3 </a:t>
            </a:r>
            <a:r>
              <a:rPr lang="en-US" dirty="0" err="1" smtClean="0"/>
              <a:t>multiparton</a:t>
            </a:r>
            <a:r>
              <a:rPr lang="en-US" dirty="0" smtClean="0"/>
              <a:t> correlations to interpret inclusive A</a:t>
            </a:r>
            <a:r>
              <a:rPr lang="en-US" baseline="-25000" dirty="0" smtClean="0"/>
              <a:t>N</a:t>
            </a:r>
            <a:r>
              <a:rPr lang="en-US" dirty="0" smtClean="0"/>
              <a:t> data from RHIC</a:t>
            </a:r>
            <a:endParaRPr lang="en-US" dirty="0"/>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53</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585" y="1533510"/>
            <a:ext cx="6895615" cy="258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23890"/>
            <a:ext cx="6487318" cy="261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52400" y="3733800"/>
            <a:ext cx="1295401" cy="769441"/>
          </a:xfrm>
          <a:prstGeom prst="rect">
            <a:avLst/>
          </a:prstGeom>
          <a:noFill/>
        </p:spPr>
        <p:txBody>
          <a:bodyPr wrap="square" rtlCol="0">
            <a:spAutoFit/>
          </a:bodyPr>
          <a:lstStyle/>
          <a:p>
            <a:r>
              <a:rPr lang="en-US" sz="2200" dirty="0" smtClean="0">
                <a:solidFill>
                  <a:schemeClr val="bg1"/>
                </a:solidFill>
              </a:rPr>
              <a:t>Making progress!</a:t>
            </a:r>
            <a:endParaRPr lang="en-US" sz="2200" dirty="0">
              <a:solidFill>
                <a:schemeClr val="bg1"/>
              </a:solidFill>
            </a:endParaRPr>
          </a:p>
        </p:txBody>
      </p:sp>
    </p:spTree>
    <p:extLst>
      <p:ext uri="{BB962C8B-B14F-4D97-AF65-F5344CB8AC3E}">
        <p14:creationId xmlns:p14="http://schemas.microsoft.com/office/powerpoint/2010/main" val="20545504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Inclusive hadron A</a:t>
            </a:r>
            <a:r>
              <a:rPr lang="en-US" baseline="-25000" dirty="0" smtClean="0"/>
              <a:t>N</a:t>
            </a:r>
            <a:r>
              <a:rPr lang="en-US" dirty="0" smtClean="0"/>
              <a:t> in </a:t>
            </a:r>
            <a:r>
              <a:rPr lang="en-US" dirty="0" err="1" smtClean="0"/>
              <a:t>e+p</a:t>
            </a:r>
            <a:endParaRPr lang="en-US"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1342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4658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Magnetic and electric A-B effects;</a:t>
            </a:r>
            <a:br>
              <a:rPr lang="en-US" dirty="0" smtClean="0"/>
            </a:br>
            <a:r>
              <a:rPr lang="en-US" dirty="0" smtClean="0"/>
              <a:t>Type-I and Type-II A-B effects</a:t>
            </a:r>
            <a:endParaRPr lang="en-US"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4" y="1219200"/>
            <a:ext cx="85619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62408" y="1181964"/>
            <a:ext cx="3100592" cy="369332"/>
          </a:xfrm>
          <a:prstGeom prst="rect">
            <a:avLst/>
          </a:prstGeom>
          <a:noFill/>
        </p:spPr>
        <p:txBody>
          <a:bodyPr wrap="none" rtlCol="0">
            <a:spAutoFit/>
          </a:bodyPr>
          <a:lstStyle/>
          <a:p>
            <a:r>
              <a:rPr lang="en-US" dirty="0" smtClean="0"/>
              <a:t>Physics Today, September 2009</a:t>
            </a:r>
            <a:endParaRPr lang="en-US" dirty="0"/>
          </a:p>
        </p:txBody>
      </p:sp>
    </p:spTree>
    <p:extLst>
      <p:ext uri="{BB962C8B-B14F-4D97-AF65-F5344CB8AC3E}">
        <p14:creationId xmlns:p14="http://schemas.microsoft.com/office/powerpoint/2010/main" val="32224934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Opportunities to see color-induced phases in QCD</a:t>
            </a:r>
            <a:endParaRPr lang="en-US" dirty="0"/>
          </a:p>
        </p:txBody>
      </p:sp>
      <p:sp>
        <p:nvSpPr>
          <p:cNvPr id="4" name="Slide Number Placeholder 3"/>
          <p:cNvSpPr>
            <a:spLocks noGrp="1"/>
          </p:cNvSpPr>
          <p:nvPr>
            <p:ph type="sldNum" sz="quarter" idx="12"/>
          </p:nvPr>
        </p:nvSpPr>
        <p:spPr/>
        <p:txBody>
          <a:bodyPr/>
          <a:lstStyle/>
          <a:p>
            <a:pPr>
              <a:defRPr/>
            </a:pPr>
            <a:fld id="{C37BFEDE-E383-DF47-856B-CF8E7D2F32D8}" type="slidenum">
              <a:rPr lang="en-US" smtClean="0"/>
              <a:pPr>
                <a:defRPr/>
              </a:pPr>
              <a:t>56</a:t>
            </a:fld>
            <a:endParaRPr lang="en-US"/>
          </a:p>
        </p:txBody>
      </p:sp>
      <p:pic>
        <p:nvPicPr>
          <p:cNvPr id="5" name="Picture 4" descr="colhadr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629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lhadrons-p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66262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oleno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600200"/>
            <a:ext cx="2362200" cy="281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6"/>
          <p:cNvSpPr txBox="1">
            <a:spLocks noChangeArrowheads="1"/>
          </p:cNvSpPr>
          <p:nvPr/>
        </p:nvSpPr>
        <p:spPr bwMode="auto">
          <a:xfrm>
            <a:off x="347507" y="5791200"/>
            <a:ext cx="2090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a:solidFill>
                  <a:srgbClr val="FFFFCC"/>
                </a:solidFill>
                <a:latin typeface="+mn-lt"/>
              </a:rPr>
              <a:t>Figures by </a:t>
            </a:r>
            <a:r>
              <a:rPr lang="en-US" sz="1600" dirty="0" err="1">
                <a:solidFill>
                  <a:srgbClr val="FFFFCC"/>
                </a:solidFill>
                <a:latin typeface="+mn-lt"/>
              </a:rPr>
              <a:t>Kees</a:t>
            </a:r>
            <a:r>
              <a:rPr lang="en-US" sz="1600" dirty="0">
                <a:solidFill>
                  <a:srgbClr val="FFFFCC"/>
                </a:solidFill>
                <a:latin typeface="+mn-lt"/>
              </a:rPr>
              <a:t> </a:t>
            </a:r>
            <a:r>
              <a:rPr lang="en-US" sz="1600" dirty="0" err="1">
                <a:solidFill>
                  <a:srgbClr val="FFFFCC"/>
                </a:solidFill>
                <a:latin typeface="+mn-lt"/>
              </a:rPr>
              <a:t>Huyser</a:t>
            </a:r>
            <a:endParaRPr lang="en-US" sz="1600" dirty="0">
              <a:solidFill>
                <a:srgbClr val="FFFFCC"/>
              </a:solidFill>
              <a:latin typeface="+mn-lt"/>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2230913320"/>
              </p:ext>
            </p:extLst>
          </p:nvPr>
        </p:nvGraphicFramePr>
        <p:xfrm>
          <a:off x="5649912" y="5253037"/>
          <a:ext cx="3490913" cy="877888"/>
        </p:xfrm>
        <a:graphic>
          <a:graphicData uri="http://schemas.openxmlformats.org/presentationml/2006/ole">
            <mc:AlternateContent xmlns:mc="http://schemas.openxmlformats.org/markup-compatibility/2006">
              <mc:Choice xmlns:v="urn:schemas-microsoft-com:vml" Requires="v">
                <p:oleObj spid="_x0000_s41452" name="Equation" r:id="rId6" imgW="1866900" imgH="469900" progId="Equation.3">
                  <p:embed/>
                </p:oleObj>
              </mc:Choice>
              <mc:Fallback>
                <p:oleObj name="Equation" r:id="rId6" imgW="1866900" imgH="469900" progId="Equation.3">
                  <p:embed/>
                  <p:pic>
                    <p:nvPicPr>
                      <p:cNvPr id="0" name=""/>
                      <p:cNvPicPr>
                        <a:picLocks noChangeAspect="1" noChangeArrowheads="1"/>
                      </p:cNvPicPr>
                      <p:nvPr/>
                    </p:nvPicPr>
                    <p:blipFill>
                      <a:blip r:embed="rId7"/>
                      <a:srcRect/>
                      <a:stretch>
                        <a:fillRect/>
                      </a:stretch>
                    </p:blipFill>
                    <p:spPr bwMode="auto">
                      <a:xfrm>
                        <a:off x="5649912" y="5253037"/>
                        <a:ext cx="34909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Rounded Rectangle 13"/>
          <p:cNvSpPr/>
          <p:nvPr/>
        </p:nvSpPr>
        <p:spPr>
          <a:xfrm>
            <a:off x="179696" y="3442648"/>
            <a:ext cx="533400" cy="190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2895600"/>
            <a:ext cx="609600"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20"/>
          <p:cNvGraphicFramePr>
            <a:graphicFrameLocks noChangeAspect="1"/>
          </p:cNvGraphicFramePr>
          <p:nvPr>
            <p:extLst>
              <p:ext uri="{D42A27DB-BD31-4B8C-83A1-F6EECF244321}">
                <p14:modId xmlns:p14="http://schemas.microsoft.com/office/powerpoint/2010/main" val="679144595"/>
              </p:ext>
            </p:extLst>
          </p:nvPr>
        </p:nvGraphicFramePr>
        <p:xfrm>
          <a:off x="152400" y="3657600"/>
          <a:ext cx="688975" cy="406400"/>
        </p:xfrm>
        <a:graphic>
          <a:graphicData uri="http://schemas.openxmlformats.org/presentationml/2006/ole">
            <mc:AlternateContent xmlns:mc="http://schemas.openxmlformats.org/markup-compatibility/2006">
              <mc:Choice xmlns:v="urn:schemas-microsoft-com:vml" Requires="v">
                <p:oleObj spid="_x0000_s41453" name="Equation" r:id="rId8" imgW="342900" imgH="203200" progId="Equation.3">
                  <p:embed/>
                </p:oleObj>
              </mc:Choice>
              <mc:Fallback>
                <p:oleObj name="Equation" r:id="rId8" imgW="342900" imgH="203200" progId="Equation.3">
                  <p:embed/>
                  <p:pic>
                    <p:nvPicPr>
                      <p:cNvPr id="0" name=""/>
                      <p:cNvPicPr>
                        <a:picLocks noChangeAspect="1" noChangeArrowheads="1"/>
                      </p:cNvPicPr>
                      <p:nvPr/>
                    </p:nvPicPr>
                    <p:blipFill>
                      <a:blip r:embed="rId9"/>
                      <a:srcRect/>
                      <a:stretch>
                        <a:fillRect/>
                      </a:stretch>
                    </p:blipFill>
                    <p:spPr bwMode="auto">
                      <a:xfrm>
                        <a:off x="152400" y="3657600"/>
                        <a:ext cx="688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4345176"/>
              </p:ext>
            </p:extLst>
          </p:nvPr>
        </p:nvGraphicFramePr>
        <p:xfrm>
          <a:off x="2362200" y="2590800"/>
          <a:ext cx="815975" cy="406400"/>
        </p:xfrm>
        <a:graphic>
          <a:graphicData uri="http://schemas.openxmlformats.org/presentationml/2006/ole">
            <mc:AlternateContent xmlns:mc="http://schemas.openxmlformats.org/markup-compatibility/2006">
              <mc:Choice xmlns:v="urn:schemas-microsoft-com:vml" Requires="v">
                <p:oleObj spid="_x0000_s41454" name="Equation" r:id="rId10" imgW="406400" imgH="203200" progId="Equation.3">
                  <p:embed/>
                </p:oleObj>
              </mc:Choice>
              <mc:Fallback>
                <p:oleObj name="Equation" r:id="rId10" imgW="406400" imgH="203200" progId="Equation.3">
                  <p:embed/>
                  <p:pic>
                    <p:nvPicPr>
                      <p:cNvPr id="0" name=""/>
                      <p:cNvPicPr>
                        <a:picLocks noChangeAspect="1" noChangeArrowheads="1"/>
                      </p:cNvPicPr>
                      <p:nvPr/>
                    </p:nvPicPr>
                    <p:blipFill>
                      <a:blip r:embed="rId11"/>
                      <a:srcRect/>
                      <a:stretch>
                        <a:fillRect/>
                      </a:stretch>
                    </p:blipFill>
                    <p:spPr bwMode="auto">
                      <a:xfrm>
                        <a:off x="2362200" y="2590800"/>
                        <a:ext cx="815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 name="Rounded Rectangle 15"/>
          <p:cNvSpPr/>
          <p:nvPr/>
        </p:nvSpPr>
        <p:spPr>
          <a:xfrm>
            <a:off x="4572000" y="5105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343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0"/>
          <p:cNvGraphicFramePr>
            <a:graphicFrameLocks noChangeAspect="1"/>
          </p:cNvGraphicFramePr>
          <p:nvPr>
            <p:extLst>
              <p:ext uri="{D42A27DB-BD31-4B8C-83A1-F6EECF244321}">
                <p14:modId xmlns:p14="http://schemas.microsoft.com/office/powerpoint/2010/main" val="618771710"/>
              </p:ext>
            </p:extLst>
          </p:nvPr>
        </p:nvGraphicFramePr>
        <p:xfrm>
          <a:off x="5943600" y="4267200"/>
          <a:ext cx="1122363" cy="584200"/>
        </p:xfrm>
        <a:graphic>
          <a:graphicData uri="http://schemas.openxmlformats.org/presentationml/2006/ole">
            <mc:AlternateContent xmlns:mc="http://schemas.openxmlformats.org/markup-compatibility/2006">
              <mc:Choice xmlns:v="urn:schemas-microsoft-com:vml" Requires="v">
                <p:oleObj spid="_x0000_s41455" name="Equation" r:id="rId12" imgW="558800" imgH="292100" progId="Equation.3">
                  <p:embed/>
                </p:oleObj>
              </mc:Choice>
              <mc:Fallback>
                <p:oleObj name="Equation" r:id="rId12" imgW="558800" imgH="292100" progId="Equation.3">
                  <p:embed/>
                  <p:pic>
                    <p:nvPicPr>
                      <p:cNvPr id="0" name=""/>
                      <p:cNvPicPr>
                        <a:picLocks noChangeAspect="1" noChangeArrowheads="1"/>
                      </p:cNvPicPr>
                      <p:nvPr/>
                    </p:nvPicPr>
                    <p:blipFill>
                      <a:blip r:embed="rId13"/>
                      <a:srcRect/>
                      <a:stretch>
                        <a:fillRect/>
                      </a:stretch>
                    </p:blipFill>
                    <p:spPr bwMode="auto">
                      <a:xfrm>
                        <a:off x="5943600" y="4267200"/>
                        <a:ext cx="1122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2017654572"/>
              </p:ext>
            </p:extLst>
          </p:nvPr>
        </p:nvGraphicFramePr>
        <p:xfrm>
          <a:off x="3962400" y="5029200"/>
          <a:ext cx="1225550" cy="584200"/>
        </p:xfrm>
        <a:graphic>
          <a:graphicData uri="http://schemas.openxmlformats.org/presentationml/2006/ole">
            <mc:AlternateContent xmlns:mc="http://schemas.openxmlformats.org/markup-compatibility/2006">
              <mc:Choice xmlns:v="urn:schemas-microsoft-com:vml" Requires="v">
                <p:oleObj spid="_x0000_s41456" name="Equation" r:id="rId14" imgW="609600" imgH="292100" progId="Equation.3">
                  <p:embed/>
                </p:oleObj>
              </mc:Choice>
              <mc:Fallback>
                <p:oleObj name="Equation" r:id="rId14" imgW="609600" imgH="292100" progId="Equation.3">
                  <p:embed/>
                  <p:pic>
                    <p:nvPicPr>
                      <p:cNvPr id="0" name=""/>
                      <p:cNvPicPr>
                        <a:picLocks noChangeAspect="1" noChangeArrowheads="1"/>
                      </p:cNvPicPr>
                      <p:nvPr/>
                    </p:nvPicPr>
                    <p:blipFill>
                      <a:blip r:embed="rId15"/>
                      <a:srcRect/>
                      <a:stretch>
                        <a:fillRect/>
                      </a:stretch>
                    </p:blipFill>
                    <p:spPr bwMode="auto">
                      <a:xfrm>
                        <a:off x="3962400" y="502920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en-US" smtClean="0"/>
              <a:t>C. Aidala, JLab, January 30, 2015</a:t>
            </a:r>
            <a:endParaRPr lang="en-US"/>
          </a:p>
        </p:txBody>
      </p:sp>
      <p:sp>
        <p:nvSpPr>
          <p:cNvPr id="18" name="TextBox 6"/>
          <p:cNvSpPr txBox="1">
            <a:spLocks noChangeArrowheads="1"/>
          </p:cNvSpPr>
          <p:nvPr/>
        </p:nvSpPr>
        <p:spPr bwMode="auto">
          <a:xfrm>
            <a:off x="228600" y="4572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40745408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1" hangingPunct="1"/>
            <a:fld id="{9CFFA92B-F630-447C-A5C9-9CB7A8E33D51}" type="slidenum">
              <a:rPr lang="en-US" altLang="en-US" sz="1400">
                <a:latin typeface="Arial" pitchFamily="34" charset="0"/>
              </a:rPr>
              <a:pPr eaLnBrk="1" hangingPunct="1"/>
              <a:t>57</a:t>
            </a:fld>
            <a:endParaRPr lang="en-US" altLang="en-US" sz="1400" dirty="0">
              <a:latin typeface="Arial" pitchFamily="34" charset="0"/>
            </a:endParaRPr>
          </a:p>
        </p:txBody>
      </p:sp>
      <p:sp>
        <p:nvSpPr>
          <p:cNvPr id="306178" name="Rectangle 2"/>
          <p:cNvSpPr>
            <a:spLocks noGrp="1" noChangeArrowheads="1"/>
          </p:cNvSpPr>
          <p:nvPr>
            <p:ph type="title"/>
          </p:nvPr>
        </p:nvSpPr>
        <p:spPr>
          <a:xfrm>
            <a:off x="533400" y="274638"/>
            <a:ext cx="8077200" cy="1143000"/>
          </a:xfrm>
        </p:spPr>
        <p:txBody>
          <a:bodyPr>
            <a:noAutofit/>
          </a:bodyPr>
          <a:lstStyle/>
          <a:p>
            <a:pPr eaLnBrk="1" hangingPunct="1">
              <a:defRPr/>
            </a:pPr>
            <a:r>
              <a:rPr lang="en-US" sz="4000" dirty="0" smtClean="0">
                <a:ea typeface="+mj-ea"/>
                <a:cs typeface="+mj-cs"/>
              </a:rPr>
              <a:t>Featuring: phases in gauge theories</a:t>
            </a:r>
          </a:p>
        </p:txBody>
      </p:sp>
      <p:pic>
        <p:nvPicPr>
          <p:cNvPr id="306179" name="Picture 3" descr="bohmaharono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3127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6180" name="Picture 4" descr="bohmaharono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524000"/>
            <a:ext cx="456247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6181" name="Object 5"/>
          <p:cNvGraphicFramePr>
            <a:graphicFrameLocks noChangeAspect="1"/>
          </p:cNvGraphicFramePr>
          <p:nvPr>
            <p:extLst>
              <p:ext uri="{D42A27DB-BD31-4B8C-83A1-F6EECF244321}">
                <p14:modId xmlns:p14="http://schemas.microsoft.com/office/powerpoint/2010/main" val="1194376265"/>
              </p:ext>
            </p:extLst>
          </p:nvPr>
        </p:nvGraphicFramePr>
        <p:xfrm>
          <a:off x="4146550" y="5410200"/>
          <a:ext cx="4237038" cy="750888"/>
        </p:xfrm>
        <a:graphic>
          <a:graphicData uri="http://schemas.openxmlformats.org/presentationml/2006/ole">
            <mc:AlternateContent xmlns:mc="http://schemas.openxmlformats.org/markup-compatibility/2006">
              <mc:Choice xmlns:v="urn:schemas-microsoft-com:vml" Requires="v">
                <p:oleObj spid="_x0000_s39111" name="Equation" r:id="rId5" imgW="2005729" imgH="355446" progId="Equation.DSMT4">
                  <p:embed/>
                </p:oleObj>
              </mc:Choice>
              <mc:Fallback>
                <p:oleObj name="Equation" r:id="rId5" imgW="2005729" imgH="355446"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6550" y="5410200"/>
                        <a:ext cx="4237038" cy="750888"/>
                      </a:xfrm>
                      <a:prstGeom prst="rect">
                        <a:avLst/>
                      </a:prstGeom>
                      <a:solidFill>
                        <a:schemeClr val="bg1"/>
                      </a:solidFill>
                      <a:ln>
                        <a:noFill/>
                      </a:ln>
                      <a:effectLst/>
                    </p:spPr>
                  </p:pic>
                </p:oleObj>
              </mc:Fallback>
            </mc:AlternateContent>
          </a:graphicData>
        </a:graphic>
      </p:graphicFrame>
      <p:graphicFrame>
        <p:nvGraphicFramePr>
          <p:cNvPr id="306182" name="Object 6"/>
          <p:cNvGraphicFramePr>
            <a:graphicFrameLocks noChangeAspect="1"/>
          </p:cNvGraphicFramePr>
          <p:nvPr>
            <p:extLst>
              <p:ext uri="{D42A27DB-BD31-4B8C-83A1-F6EECF244321}">
                <p14:modId xmlns:p14="http://schemas.microsoft.com/office/powerpoint/2010/main" val="3717705583"/>
              </p:ext>
            </p:extLst>
          </p:nvPr>
        </p:nvGraphicFramePr>
        <p:xfrm>
          <a:off x="788988" y="5486400"/>
          <a:ext cx="2081212" cy="647700"/>
        </p:xfrm>
        <a:graphic>
          <a:graphicData uri="http://schemas.openxmlformats.org/presentationml/2006/ole">
            <mc:AlternateContent xmlns:mc="http://schemas.openxmlformats.org/markup-compatibility/2006">
              <mc:Choice xmlns:v="urn:schemas-microsoft-com:vml" Requires="v">
                <p:oleObj spid="_x0000_s39112" name="Equation" r:id="rId7" imgW="939392" imgH="291973" progId="Equation.DSMT4">
                  <p:embed/>
                </p:oleObj>
              </mc:Choice>
              <mc:Fallback>
                <p:oleObj name="Equation" r:id="rId7" imgW="939392" imgH="29197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988" y="5486400"/>
                        <a:ext cx="2081212" cy="647700"/>
                      </a:xfrm>
                      <a:prstGeom prst="rect">
                        <a:avLst/>
                      </a:prstGeom>
                      <a:solidFill>
                        <a:schemeClr val="bg1"/>
                      </a:solidFill>
                      <a:ln>
                        <a:noFill/>
                      </a:ln>
                      <a:effectLst/>
                    </p:spPr>
                  </p:pic>
                </p:oleObj>
              </mc:Fallback>
            </mc:AlternateContent>
          </a:graphicData>
        </a:graphic>
      </p:graphicFrame>
      <p:sp>
        <p:nvSpPr>
          <p:cNvPr id="2" name="Footer Placeholder 1"/>
          <p:cNvSpPr>
            <a:spLocks noGrp="1"/>
          </p:cNvSpPr>
          <p:nvPr>
            <p:ph type="ftr" sz="quarter" idx="11"/>
          </p:nvPr>
        </p:nvSpPr>
        <p:spPr/>
        <p:txBody>
          <a:bodyPr/>
          <a:lstStyle/>
          <a:p>
            <a:r>
              <a:rPr lang="en-US" smtClean="0"/>
              <a:t>C. Aidala, JLab, January 30, 2015</a:t>
            </a:r>
            <a:endParaRPr lang="en-US"/>
          </a:p>
        </p:txBody>
      </p:sp>
      <p:sp>
        <p:nvSpPr>
          <p:cNvPr id="11" name="TextBox 6"/>
          <p:cNvSpPr txBox="1">
            <a:spLocks noChangeArrowheads="1"/>
          </p:cNvSpPr>
          <p:nvPr/>
        </p:nvSpPr>
        <p:spPr bwMode="auto">
          <a:xfrm>
            <a:off x="228600" y="1143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67972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4" cstate="print"/>
          <a:srcRect/>
          <a:stretch>
            <a:fillRect/>
          </a:stretch>
        </p:blipFill>
        <p:spPr bwMode="auto">
          <a:xfrm>
            <a:off x="152399" y="1752600"/>
            <a:ext cx="5055855" cy="3505200"/>
          </a:xfrm>
          <a:prstGeom prst="rect">
            <a:avLst/>
          </a:prstGeom>
          <a:solidFill>
            <a:schemeClr val="accent1"/>
          </a:solidFill>
          <a:ln w="9525">
            <a:noFill/>
            <a:miter lim="800000"/>
            <a:headEnd/>
            <a:tailEnd/>
          </a:ln>
        </p:spPr>
      </p:pic>
      <p:sp>
        <p:nvSpPr>
          <p:cNvPr id="10" name="Title 9"/>
          <p:cNvSpPr>
            <a:spLocks noGrp="1"/>
          </p:cNvSpPr>
          <p:nvPr>
            <p:ph type="title"/>
          </p:nvPr>
        </p:nvSpPr>
        <p:spPr/>
        <p:txBody>
          <a:bodyPr>
            <a:normAutofit fontScale="90000"/>
          </a:bodyPr>
          <a:lstStyle/>
          <a:p>
            <a:r>
              <a:rPr lang="en-US" dirty="0" smtClean="0"/>
              <a:t>Example: </a:t>
            </a:r>
            <a:r>
              <a:rPr lang="en-US" dirty="0" smtClean="0"/>
              <a:t>“Threshold resummation” </a:t>
            </a:r>
            <a:r>
              <a:rPr lang="en-US" sz="4000" dirty="0" smtClean="0"/>
              <a:t>E</a:t>
            </a:r>
            <a:r>
              <a:rPr lang="en-US" sz="4000" dirty="0" smtClean="0"/>
              <a:t>xtending perturbative calculations </a:t>
            </a:r>
            <a:r>
              <a:rPr lang="en-US" sz="4000" dirty="0" smtClean="0"/>
              <a:t>to lower energies </a:t>
            </a:r>
            <a:endParaRPr lang="en-US" sz="4000" dirty="0"/>
          </a:p>
        </p:txBody>
      </p:sp>
      <p:sp>
        <p:nvSpPr>
          <p:cNvPr id="12" name="Footer Placeholder 11"/>
          <p:cNvSpPr>
            <a:spLocks noGrp="1"/>
          </p:cNvSpPr>
          <p:nvPr>
            <p:ph type="ftr" sz="quarter" idx="11"/>
          </p:nvPr>
        </p:nvSpPr>
        <p:spPr/>
        <p:txBody>
          <a:bodyPr/>
          <a:lstStyle/>
          <a:p>
            <a:r>
              <a:rPr lang="en-US" smtClean="0"/>
              <a:t>C. Aidala, JLab, January 30, 2015</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399525570"/>
              </p:ext>
            </p:extLst>
          </p:nvPr>
        </p:nvGraphicFramePr>
        <p:xfrm>
          <a:off x="2801937" y="2324100"/>
          <a:ext cx="1770063" cy="419100"/>
        </p:xfrm>
        <a:graphic>
          <a:graphicData uri="http://schemas.openxmlformats.org/presentationml/2006/ole">
            <mc:AlternateContent xmlns:mc="http://schemas.openxmlformats.org/markup-compatibility/2006">
              <mc:Choice xmlns:v="urn:schemas-microsoft-com:vml" Requires="v">
                <p:oleObj spid="_x0000_s29832" name="Equation" r:id="rId5" imgW="965160" imgH="228600" progId="Equation.3">
                  <p:embed/>
                </p:oleObj>
              </mc:Choice>
              <mc:Fallback>
                <p:oleObj name="Equation" r:id="rId5" imgW="965160" imgH="228600" progId="Equation.3">
                  <p:embed/>
                  <p:pic>
                    <p:nvPicPr>
                      <p:cNvPr id="0" name=""/>
                      <p:cNvPicPr>
                        <a:picLocks noChangeAspect="1" noChangeArrowheads="1"/>
                      </p:cNvPicPr>
                      <p:nvPr/>
                    </p:nvPicPr>
                    <p:blipFill>
                      <a:blip r:embed="rId6"/>
                      <a:srcRect/>
                      <a:stretch>
                        <a:fillRect/>
                      </a:stretch>
                    </p:blipFill>
                    <p:spPr bwMode="auto">
                      <a:xfrm>
                        <a:off x="2801937" y="2324100"/>
                        <a:ext cx="17700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2438400" y="4019490"/>
            <a:ext cx="1295400" cy="400110"/>
          </a:xfrm>
          <a:prstGeom prst="rect">
            <a:avLst/>
          </a:prstGeom>
          <a:noFill/>
        </p:spPr>
        <p:txBody>
          <a:bodyPr wrap="square" rtlCol="0">
            <a:spAutoFit/>
          </a:bodyPr>
          <a:lstStyle/>
          <a:p>
            <a:r>
              <a:rPr lang="en-US" sz="2000" dirty="0" smtClean="0"/>
              <a:t>pp</a:t>
            </a:r>
            <a:r>
              <a:rPr lang="en-US" sz="2000" dirty="0" smtClean="0">
                <a:sym typeface="Wingdings" pitchFamily="2" charset="2"/>
              </a:rPr>
              <a:t></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latin typeface="Symbol" pitchFamily="18" charset="2"/>
                <a:sym typeface="Wingdings" pitchFamily="2" charset="2"/>
              </a:rPr>
              <a:t>p</a:t>
            </a:r>
            <a:r>
              <a:rPr lang="en-US" sz="2000" baseline="30000" dirty="0" smtClean="0">
                <a:sym typeface="Wingdings" pitchFamily="2" charset="2"/>
              </a:rPr>
              <a:t>0</a:t>
            </a:r>
            <a:r>
              <a:rPr lang="en-US" sz="2000" dirty="0" smtClean="0">
                <a:sym typeface="Wingdings" pitchFamily="2" charset="2"/>
              </a:rPr>
              <a:t>X</a:t>
            </a:r>
            <a:endParaRPr lang="en-US" sz="2000" dirty="0"/>
          </a:p>
        </p:txBody>
      </p:sp>
      <p:sp>
        <p:nvSpPr>
          <p:cNvPr id="16" name="TextBox 15"/>
          <p:cNvSpPr txBox="1"/>
          <p:nvPr/>
        </p:nvSpPr>
        <p:spPr>
          <a:xfrm>
            <a:off x="3048000" y="4919246"/>
            <a:ext cx="880369" cy="338554"/>
          </a:xfrm>
          <a:prstGeom prst="rect">
            <a:avLst/>
          </a:prstGeom>
          <a:noFill/>
        </p:spPr>
        <p:txBody>
          <a:bodyPr wrap="none" rtlCol="0">
            <a:spAutoFit/>
          </a:bodyPr>
          <a:lstStyle/>
          <a:p>
            <a:r>
              <a:rPr lang="en-US" sz="1600" dirty="0" smtClean="0"/>
              <a:t>M (</a:t>
            </a:r>
            <a:r>
              <a:rPr lang="en-US" sz="1600" dirty="0" err="1" smtClean="0"/>
              <a:t>GeV</a:t>
            </a:r>
            <a:r>
              <a:rPr lang="en-US" sz="1600" dirty="0" smtClean="0"/>
              <a:t>)</a:t>
            </a:r>
            <a:endParaRPr lang="en-US" sz="1600" dirty="0"/>
          </a:p>
        </p:txBody>
      </p:sp>
      <p:sp>
        <p:nvSpPr>
          <p:cNvPr id="2" name="Rectangle 1"/>
          <p:cNvSpPr/>
          <p:nvPr/>
        </p:nvSpPr>
        <p:spPr>
          <a:xfrm>
            <a:off x="304800" y="5297269"/>
            <a:ext cx="4572000" cy="646331"/>
          </a:xfrm>
          <a:prstGeom prst="rect">
            <a:avLst/>
          </a:prstGeom>
        </p:spPr>
        <p:txBody>
          <a:bodyPr>
            <a:spAutoFit/>
          </a:bodyPr>
          <a:lstStyle/>
          <a:p>
            <a:r>
              <a:rPr lang="en-US" dirty="0">
                <a:solidFill>
                  <a:srgbClr val="FFFFCC"/>
                </a:solidFill>
                <a:latin typeface="Times New Roman" pitchFamily="18" charset="0"/>
                <a:cs typeface="Times New Roman" pitchFamily="18" charset="0"/>
              </a:rPr>
              <a:t>Almeida, Sterman, </a:t>
            </a:r>
            <a:r>
              <a:rPr lang="en-US" dirty="0" err="1">
                <a:solidFill>
                  <a:srgbClr val="FFFFCC"/>
                </a:solidFill>
                <a:latin typeface="Times New Roman" pitchFamily="18" charset="0"/>
                <a:cs typeface="Times New Roman" pitchFamily="18" charset="0"/>
              </a:rPr>
              <a:t>Vogelsang</a:t>
            </a:r>
            <a:r>
              <a:rPr lang="en-US" dirty="0">
                <a:solidFill>
                  <a:srgbClr val="FFFFCC"/>
                </a:solidFill>
                <a:latin typeface="Times New Roman" pitchFamily="18" charset="0"/>
                <a:cs typeface="Times New Roman" pitchFamily="18" charset="0"/>
              </a:rPr>
              <a:t>  PRD80, 074016 (2009) </a:t>
            </a:r>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a:p>
        </p:txBody>
      </p:sp>
      <p:sp>
        <p:nvSpPr>
          <p:cNvPr id="13" name="Rectangle 12"/>
          <p:cNvSpPr/>
          <p:nvPr/>
        </p:nvSpPr>
        <p:spPr>
          <a:xfrm>
            <a:off x="5334000" y="1828800"/>
            <a:ext cx="3581400" cy="1938992"/>
          </a:xfrm>
          <a:prstGeom prst="rect">
            <a:avLst/>
          </a:prstGeom>
        </p:spPr>
        <p:txBody>
          <a:bodyPr wrap="square">
            <a:spAutoFit/>
          </a:bodyPr>
          <a:lstStyle/>
          <a:p>
            <a:r>
              <a:rPr lang="en-US" sz="2400" dirty="0" smtClean="0">
                <a:solidFill>
                  <a:srgbClr val="FFFFCC"/>
                </a:solidFill>
                <a:latin typeface="Times New Roman" pitchFamily="18" charset="0"/>
                <a:cs typeface="Times New Roman" pitchFamily="18" charset="0"/>
              </a:rPr>
              <a:t>For observables with two different scales, sum logs of their ratio to all </a:t>
            </a:r>
            <a:r>
              <a:rPr lang="en-US" sz="2400" dirty="0" smtClean="0">
                <a:solidFill>
                  <a:srgbClr val="FFFFCC"/>
                </a:solidFill>
                <a:latin typeface="Times New Roman" pitchFamily="18" charset="0"/>
                <a:cs typeface="Times New Roman" pitchFamily="18" charset="0"/>
              </a:rPr>
              <a:t>orders in the strong coupling constant </a:t>
            </a:r>
            <a:endParaRPr lang="en-US" sz="2400" dirty="0" smtClean="0">
              <a:solidFill>
                <a:srgbClr val="FFFFCC"/>
              </a:solidFill>
              <a:latin typeface="Times New Roman" pitchFamily="18" charset="0"/>
              <a:cs typeface="Times New Roman" pitchFamily="18" charset="0"/>
            </a:endParaRPr>
          </a:p>
        </p:txBody>
      </p:sp>
      <p:sp>
        <p:nvSpPr>
          <p:cNvPr id="7" name="TextBox 6"/>
          <p:cNvSpPr txBox="1"/>
          <p:nvPr/>
        </p:nvSpPr>
        <p:spPr>
          <a:xfrm>
            <a:off x="5257800" y="3981271"/>
            <a:ext cx="3578224" cy="923330"/>
          </a:xfrm>
          <a:prstGeom prst="rect">
            <a:avLst/>
          </a:prstGeom>
          <a:solidFill>
            <a:schemeClr val="bg1"/>
          </a:solidFill>
        </p:spPr>
        <p:txBody>
          <a:bodyPr wrap="non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Next-to-leading-order in </a:t>
            </a:r>
            <a:r>
              <a:rPr lang="en-US" dirty="0" smtClean="0">
                <a:solidFill>
                  <a:srgbClr val="FF0000"/>
                </a:solidFill>
                <a:latin typeface="Symbol" panose="05050102010706020507" pitchFamily="18" charset="2"/>
                <a:cs typeface="Times New Roman" panose="02020603050405020304" pitchFamily="18" charset="0"/>
              </a:rPr>
              <a:t>a</a:t>
            </a:r>
            <a:r>
              <a:rPr lang="en-US" baseline="-25000" dirty="0" smtClean="0">
                <a:solidFill>
                  <a:srgbClr val="FF0000"/>
                </a:solidFill>
                <a:latin typeface="Times New Roman" panose="02020603050405020304" pitchFamily="18" charset="0"/>
                <a:cs typeface="Times New Roman" panose="02020603050405020304" pitchFamily="18" charset="0"/>
              </a:rPr>
              <a:t>s</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resum</a:t>
            </a:r>
            <a:r>
              <a:rPr lang="en-US" dirty="0" smtClean="0">
                <a:solidFill>
                  <a:srgbClr val="FF0000"/>
                </a:solidFill>
                <a:latin typeface="Times New Roman" panose="02020603050405020304" pitchFamily="18" charset="0"/>
                <a:cs typeface="Times New Roman" panose="02020603050405020304" pitchFamily="18" charset="0"/>
              </a:rPr>
              <a:t>.</a:t>
            </a:r>
          </a:p>
          <a:p>
            <a:endParaRPr lang="en-US" dirty="0">
              <a:solidFill>
                <a:srgbClr val="FFFFCC"/>
              </a:solidFill>
              <a:latin typeface="Times New Roman" panose="02020603050405020304" pitchFamily="18" charset="0"/>
              <a:cs typeface="Times New Roman" panose="02020603050405020304" pitchFamily="18" charset="0"/>
            </a:endParaRPr>
          </a:p>
          <a:p>
            <a:r>
              <a:rPr lang="en-US" dirty="0" smtClean="0">
                <a:solidFill>
                  <a:srgbClr val="0070C0"/>
                </a:solidFill>
                <a:latin typeface="Times New Roman" panose="02020603050405020304" pitchFamily="18" charset="0"/>
                <a:cs typeface="Times New Roman" panose="02020603050405020304" pitchFamily="18" charset="0"/>
              </a:rPr>
              <a:t>Next-to-leading-order in </a:t>
            </a:r>
            <a:r>
              <a:rPr lang="en-US" dirty="0" smtClean="0">
                <a:solidFill>
                  <a:srgbClr val="0070C0"/>
                </a:solidFill>
                <a:latin typeface="Symbol" panose="05050102010706020507" pitchFamily="18" charset="2"/>
                <a:cs typeface="Times New Roman" panose="02020603050405020304" pitchFamily="18" charset="0"/>
              </a:rPr>
              <a:t>a</a:t>
            </a:r>
            <a:r>
              <a:rPr lang="en-US" baseline="-25000" dirty="0" smtClean="0">
                <a:solidFill>
                  <a:srgbClr val="0070C0"/>
                </a:solidFill>
                <a:latin typeface="Times New Roman" panose="02020603050405020304" pitchFamily="18" charset="0"/>
                <a:cs typeface="Times New Roman" panose="02020603050405020304" pitchFamily="18" charset="0"/>
              </a:rPr>
              <a:t>s</a:t>
            </a:r>
            <a:r>
              <a:rPr lang="en-US" dirty="0" smtClean="0">
                <a:solidFill>
                  <a:srgbClr val="0070C0"/>
                </a:solidFill>
                <a:latin typeface="Times New Roman" panose="02020603050405020304" pitchFamily="18" charset="0"/>
                <a:cs typeface="Times New Roman" panose="02020603050405020304" pitchFamily="18" charset="0"/>
              </a:rPr>
              <a:t> </a:t>
            </a:r>
          </a:p>
        </p:txBody>
      </p:sp>
      <p:cxnSp>
        <p:nvCxnSpPr>
          <p:cNvPr id="17" name="Straight Arrow Connector 16"/>
          <p:cNvCxnSpPr/>
          <p:nvPr/>
        </p:nvCxnSpPr>
        <p:spPr>
          <a:xfrm flipH="1" flipV="1">
            <a:off x="4876800" y="3767792"/>
            <a:ext cx="457200" cy="34700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876800" y="4377394"/>
            <a:ext cx="457200" cy="347006"/>
          </a:xfrm>
          <a:prstGeom prst="straightConnector1">
            <a:avLst/>
          </a:prstGeom>
          <a:ln w="222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724400" y="3472442"/>
            <a:ext cx="253596" cy="353943"/>
          </a:xfrm>
          <a:prstGeom prst="rect">
            <a:avLst/>
          </a:prstGeom>
          <a:noFill/>
        </p:spPr>
        <p:txBody>
          <a:bodyPr wrap="none" rtlCol="0">
            <a:spAutoFit/>
          </a:bodyPr>
          <a:lstStyle/>
          <a:p>
            <a:r>
              <a:rPr lang="en-US" sz="1700" dirty="0" smtClean="0">
                <a:solidFill>
                  <a:srgbClr val="FF0000"/>
                </a:solidFill>
              </a:rPr>
              <a:t>}</a:t>
            </a:r>
            <a:endParaRPr lang="en-US" sz="1700" dirty="0">
              <a:solidFill>
                <a:srgbClr val="FF0000"/>
              </a:solidFill>
            </a:endParaRPr>
          </a:p>
        </p:txBody>
      </p:sp>
      <p:sp>
        <p:nvSpPr>
          <p:cNvPr id="24" name="TextBox 23"/>
          <p:cNvSpPr txBox="1"/>
          <p:nvPr/>
        </p:nvSpPr>
        <p:spPr>
          <a:xfrm>
            <a:off x="4672154" y="4011304"/>
            <a:ext cx="314510" cy="584775"/>
          </a:xfrm>
          <a:prstGeom prst="rect">
            <a:avLst/>
          </a:prstGeom>
          <a:noFill/>
        </p:spPr>
        <p:txBody>
          <a:bodyPr wrap="none" rtlCol="0">
            <a:spAutoFit/>
          </a:bodyPr>
          <a:lstStyle/>
          <a:p>
            <a:r>
              <a:rPr lang="en-US" sz="3200" dirty="0" smtClean="0">
                <a:solidFill>
                  <a:srgbClr val="0070C0"/>
                </a:solidFill>
              </a:rPr>
              <a:t>}</a:t>
            </a:r>
            <a:endParaRPr lang="en-US" sz="3200" dirty="0">
              <a:solidFill>
                <a:srgbClr val="0070C0"/>
              </a:solidFill>
            </a:endParaRPr>
          </a:p>
        </p:txBody>
      </p:sp>
    </p:spTree>
    <p:extLst>
      <p:ext uri="{BB962C8B-B14F-4D97-AF65-F5344CB8AC3E}">
        <p14:creationId xmlns:p14="http://schemas.microsoft.com/office/powerpoint/2010/main" val="2318511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3" cstate="print"/>
          <a:srcRect/>
          <a:stretch>
            <a:fillRect/>
          </a:stretch>
        </p:blipFill>
        <p:spPr bwMode="auto">
          <a:xfrm>
            <a:off x="4264216" y="1981200"/>
            <a:ext cx="4857750" cy="1819541"/>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400" dirty="0" smtClean="0"/>
              <a:t>Example: Phenomenological applications of a non-linear gluon saturation </a:t>
            </a:r>
            <a:r>
              <a:rPr lang="en-US" sz="3400" dirty="0" smtClean="0"/>
              <a:t>regime</a:t>
            </a:r>
            <a:endParaRPr lang="en-US" sz="3400" dirty="0"/>
          </a:p>
        </p:txBody>
      </p:sp>
      <p:sp>
        <p:nvSpPr>
          <p:cNvPr id="3" name="Footer Placeholder 2"/>
          <p:cNvSpPr>
            <a:spLocks noGrp="1"/>
          </p:cNvSpPr>
          <p:nvPr>
            <p:ph type="ftr" sz="quarter" idx="11"/>
          </p:nvPr>
        </p:nvSpPr>
        <p:spPr/>
        <p:txBody>
          <a:bodyPr/>
          <a:lstStyle/>
          <a:p>
            <a:r>
              <a:rPr lang="en-US" smtClean="0"/>
              <a:t>C. Aidala, JLab, January 30, 2015</a:t>
            </a:r>
            <a:endParaRPr lang="en-US"/>
          </a:p>
        </p:txBody>
      </p:sp>
      <p:graphicFrame>
        <p:nvGraphicFramePr>
          <p:cNvPr id="7" name="Object 6"/>
          <p:cNvGraphicFramePr>
            <a:graphicFrameLocks noChangeAspect="1"/>
          </p:cNvGraphicFramePr>
          <p:nvPr/>
        </p:nvGraphicFramePr>
        <p:xfrm>
          <a:off x="1676400" y="3880919"/>
          <a:ext cx="1938867" cy="691081"/>
        </p:xfrm>
        <a:graphic>
          <a:graphicData uri="http://schemas.openxmlformats.org/presentationml/2006/ole">
            <mc:AlternateContent xmlns:mc="http://schemas.openxmlformats.org/markup-compatibility/2006">
              <mc:Choice xmlns:v="urn:schemas-microsoft-com:vml" Requires="v">
                <p:oleObj spid="_x0000_s44115" name="Equation" r:id="rId4" imgW="1282680" imgH="457200" progId="Equation.3">
                  <p:embed/>
                </p:oleObj>
              </mc:Choice>
              <mc:Fallback>
                <p:oleObj name="Equation" r:id="rId4" imgW="128268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880919"/>
                        <a:ext cx="1938867" cy="691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nvSpPr>
        <p:spPr>
          <a:xfrm>
            <a:off x="5943600" y="2895600"/>
            <a:ext cx="3200400" cy="369332"/>
          </a:xfrm>
          <a:prstGeom prst="rect">
            <a:avLst/>
          </a:prstGeom>
        </p:spPr>
        <p:txBody>
          <a:bodyPr wrap="square">
            <a:spAutoFit/>
          </a:bodyPr>
          <a:lstStyle/>
          <a:p>
            <a:r>
              <a:rPr lang="en-US" dirty="0" smtClean="0"/>
              <a:t>Phys. Rev. D80, 034031 (2009)</a:t>
            </a:r>
            <a:endParaRPr lang="en-US" dirty="0"/>
          </a:p>
        </p:txBody>
      </p:sp>
      <p:pic>
        <p:nvPicPr>
          <p:cNvPr id="208901" name="Picture 5"/>
          <p:cNvPicPr>
            <a:picLocks noChangeAspect="1" noChangeArrowheads="1"/>
          </p:cNvPicPr>
          <p:nvPr/>
        </p:nvPicPr>
        <p:blipFill>
          <a:blip r:embed="rId6" cstate="print"/>
          <a:srcRect/>
          <a:stretch>
            <a:fillRect/>
          </a:stretch>
        </p:blipFill>
        <p:spPr bwMode="auto">
          <a:xfrm>
            <a:off x="609600" y="1524000"/>
            <a:ext cx="3557588" cy="4052614"/>
          </a:xfrm>
          <a:prstGeom prst="rect">
            <a:avLst/>
          </a:prstGeom>
          <a:noFill/>
          <a:ln w="9525">
            <a:noFill/>
            <a:miter lim="800000"/>
            <a:headEnd/>
            <a:tailEnd/>
          </a:ln>
        </p:spPr>
      </p:pic>
      <p:sp>
        <p:nvSpPr>
          <p:cNvPr id="9" name="Rectangle 8"/>
          <p:cNvSpPr/>
          <p:nvPr/>
        </p:nvSpPr>
        <p:spPr>
          <a:xfrm>
            <a:off x="4267200" y="3962400"/>
            <a:ext cx="4648200" cy="1754326"/>
          </a:xfrm>
          <a:prstGeom prst="rect">
            <a:avLst/>
          </a:prstGeom>
        </p:spPr>
        <p:txBody>
          <a:bodyPr wrap="square">
            <a:spAutoFit/>
          </a:bodyPr>
          <a:lstStyle/>
          <a:p>
            <a:r>
              <a:rPr lang="en-US" dirty="0" smtClean="0">
                <a:solidFill>
                  <a:srgbClr val="FFFFCC"/>
                </a:solidFill>
                <a:latin typeface="Times New Roman" pitchFamily="18" charset="0"/>
                <a:cs typeface="Times New Roman" pitchFamily="18" charset="0"/>
              </a:rPr>
              <a:t>Basic framework for non-linear QCD, in which gluon densities are so high that there’s a non-negligible probability for two gluons to combine, developed ~1997-2001.  But had to wait until “running coupling BK evolution” figured out in 2007 to compare directly to data!</a:t>
            </a:r>
            <a:endParaRPr lang="en-US" dirty="0">
              <a:solidFill>
                <a:srgbClr val="FFFFCC"/>
              </a:solidFill>
              <a:latin typeface="Times New Roman" pitchFamily="18" charset="0"/>
              <a:cs typeface="Times New Roman" pitchFamily="18" charset="0"/>
            </a:endParaRPr>
          </a:p>
        </p:txBody>
      </p:sp>
      <p:sp>
        <p:nvSpPr>
          <p:cNvPr id="11" name="Rectangle 10"/>
          <p:cNvSpPr/>
          <p:nvPr/>
        </p:nvSpPr>
        <p:spPr>
          <a:xfrm>
            <a:off x="546463" y="5525869"/>
            <a:ext cx="3733800" cy="615553"/>
          </a:xfrm>
          <a:prstGeom prst="rect">
            <a:avLst/>
          </a:prstGeom>
        </p:spPr>
        <p:txBody>
          <a:bodyPr wrap="square">
            <a:spAutoFit/>
          </a:bodyPr>
          <a:lstStyle/>
          <a:p>
            <a:r>
              <a:rPr lang="en-US" sz="1700" dirty="0" smtClean="0">
                <a:solidFill>
                  <a:srgbClr val="FFFFCC"/>
                </a:solidFill>
                <a:latin typeface="Times New Roman" pitchFamily="18" charset="0"/>
                <a:cs typeface="Times New Roman" pitchFamily="18" charset="0"/>
              </a:rPr>
              <a:t>Fits to proton structure function data at low parton momentum fraction </a:t>
            </a:r>
            <a:r>
              <a:rPr lang="en-US" sz="1700" i="1" dirty="0" smtClean="0">
                <a:solidFill>
                  <a:srgbClr val="FFFFCC"/>
                </a:solidFill>
                <a:latin typeface="Times New Roman" pitchFamily="18" charset="0"/>
                <a:cs typeface="Times New Roman" pitchFamily="18" charset="0"/>
              </a:rPr>
              <a:t>x</a:t>
            </a:r>
            <a:r>
              <a:rPr lang="en-US" sz="1700" dirty="0" smtClean="0">
                <a:solidFill>
                  <a:srgbClr val="FFFFCC"/>
                </a:solidFill>
                <a:latin typeface="Times New Roman" pitchFamily="18" charset="0"/>
                <a:cs typeface="Times New Roman" pitchFamily="18" charset="0"/>
              </a:rPr>
              <a:t>.</a:t>
            </a:r>
            <a:endParaRPr lang="en-US" sz="1700" dirty="0">
              <a:solidFill>
                <a:srgbClr val="FFFFCC"/>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2857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JLab, January 30, 2015</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Example: 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ext uri="{D42A27DB-BD31-4B8C-83A1-F6EECF244321}">
                <p14:modId xmlns:p14="http://schemas.microsoft.com/office/powerpoint/2010/main" val="54217078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35286"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63963042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35287"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3238471429"/>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35288"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934897757"/>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35289"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8</a:t>
            </a:fld>
            <a:endParaRPr lang="en-US"/>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3" name="Rectangle 2"/>
          <p:cNvSpPr/>
          <p:nvPr/>
        </p:nvSpPr>
        <p:spPr>
          <a:xfrm>
            <a:off x="533400" y="4977825"/>
            <a:ext cx="1766830" cy="584775"/>
          </a:xfrm>
          <a:prstGeom prst="rect">
            <a:avLst/>
          </a:prstGeom>
        </p:spPr>
        <p:txBody>
          <a:bodyPr wrap="none">
            <a:spAutoFit/>
          </a:bodyPr>
          <a:lstStyle/>
          <a:p>
            <a:r>
              <a:rPr lang="en-US" sz="3200" i="1" dirty="0">
                <a:latin typeface="Times New Roman" pitchFamily="18" charset="0"/>
                <a:cs typeface="Times New Roman" pitchFamily="18" charset="0"/>
                <a:sym typeface="Wingdings" pitchFamily="2" charset="2"/>
              </a:rPr>
              <a:t>S•(p</a:t>
            </a:r>
            <a:r>
              <a:rPr lang="en-US" sz="3200" i="1" baseline="-18000" dirty="0">
                <a:latin typeface="Times New Roman" pitchFamily="18" charset="0"/>
                <a:cs typeface="Times New Roman" pitchFamily="18" charset="0"/>
                <a:sym typeface="Wingdings" pitchFamily="2" charset="2"/>
              </a:rPr>
              <a:t>1</a:t>
            </a:r>
            <a:r>
              <a:rPr lang="en-US" sz="3200" i="1" dirty="0">
                <a:latin typeface="Times New Roman" pitchFamily="18" charset="0"/>
                <a:cs typeface="Times New Roman" pitchFamily="18" charset="0"/>
                <a:sym typeface="Wingdings" pitchFamily="2" charset="2"/>
              </a:rPr>
              <a:t>×p</a:t>
            </a:r>
            <a:r>
              <a:rPr lang="en-US" sz="3200" i="1" baseline="-18000" dirty="0">
                <a:latin typeface="Times New Roman" pitchFamily="18" charset="0"/>
                <a:cs typeface="Times New Roman" pitchFamily="18" charset="0"/>
                <a:sym typeface="Wingdings" pitchFamily="2" charset="2"/>
              </a:rPr>
              <a:t>2</a:t>
            </a:r>
            <a:r>
              <a:rPr lang="en-US" sz="3200" i="1" dirty="0">
                <a:latin typeface="Times New Roman" pitchFamily="18" charset="0"/>
                <a:cs typeface="Times New Roman" pitchFamily="18" charset="0"/>
                <a:sym typeface="Wingdings" pitchFamily="2" charset="2"/>
              </a:rPr>
              <a:t>)</a:t>
            </a:r>
            <a:endParaRPr lang="en-US" sz="3200" dirty="0"/>
          </a:p>
        </p:txBody>
      </p:sp>
    </p:spTree>
    <p:extLst>
      <p:ext uri="{BB962C8B-B14F-4D97-AF65-F5344CB8AC3E}">
        <p14:creationId xmlns:p14="http://schemas.microsoft.com/office/powerpoint/2010/main" val="39993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Fits to quark and gluon distributions including much wider range of data </a:t>
            </a:r>
            <a:endParaRPr lang="en-US" dirty="0"/>
          </a:p>
        </p:txBody>
      </p:sp>
      <p:sp>
        <p:nvSpPr>
          <p:cNvPr id="3" name="Content Placeholder 2"/>
          <p:cNvSpPr>
            <a:spLocks noGrp="1"/>
          </p:cNvSpPr>
          <p:nvPr>
            <p:ph idx="1"/>
          </p:nvPr>
        </p:nvSpPr>
        <p:spPr>
          <a:xfrm>
            <a:off x="381000" y="1828800"/>
            <a:ext cx="3624262" cy="4648200"/>
          </a:xfrm>
        </p:spPr>
        <p:txBody>
          <a:bodyPr>
            <a:normAutofit fontScale="85000" lnSpcReduction="10000"/>
          </a:bodyPr>
          <a:lstStyle/>
          <a:p>
            <a:r>
              <a:rPr lang="en-US" dirty="0" smtClean="0"/>
              <a:t>Incorporate corrections for target mass, “higher-twist,” and nuclear effects</a:t>
            </a:r>
          </a:p>
          <a:p>
            <a:endParaRPr lang="en-US" dirty="0" smtClean="0"/>
          </a:p>
          <a:p>
            <a:r>
              <a:rPr lang="en-US" dirty="0" smtClean="0"/>
              <a:t>Can in turn make predictions for future measurements in  extended kinematic regions</a:t>
            </a:r>
          </a:p>
        </p:txBody>
      </p:sp>
      <p:sp>
        <p:nvSpPr>
          <p:cNvPr id="4" name="Footer Placeholder 3"/>
          <p:cNvSpPr>
            <a:spLocks noGrp="1"/>
          </p:cNvSpPr>
          <p:nvPr>
            <p:ph type="ftr" sz="quarter" idx="11"/>
          </p:nvPr>
        </p:nvSpPr>
        <p:spPr/>
        <p:txBody>
          <a:bodyPr/>
          <a:lstStyle/>
          <a:p>
            <a:r>
              <a:rPr lang="en-US" smtClean="0"/>
              <a:t>C. Aidala, JLab, January 30, 2015</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grpSp>
        <p:nvGrpSpPr>
          <p:cNvPr id="8" name="Group 7"/>
          <p:cNvGrpSpPr/>
          <p:nvPr/>
        </p:nvGrpSpPr>
        <p:grpSpPr>
          <a:xfrm>
            <a:off x="4081462" y="2162876"/>
            <a:ext cx="4757738" cy="3780724"/>
            <a:chOff x="4081462" y="1905000"/>
            <a:chExt cx="4757738" cy="3780724"/>
          </a:xfrm>
        </p:grpSpPr>
        <p:sp>
          <p:nvSpPr>
            <p:cNvPr id="7" name="Rectangle 6"/>
            <p:cNvSpPr/>
            <p:nvPr/>
          </p:nvSpPr>
          <p:spPr>
            <a:xfrm>
              <a:off x="4081462" y="5410200"/>
              <a:ext cx="4757738" cy="275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62" y="1905000"/>
              <a:ext cx="4757738" cy="355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7696" y="5298744"/>
              <a:ext cx="3111301" cy="369332"/>
            </a:xfrm>
            <a:prstGeom prst="rect">
              <a:avLst/>
            </a:prstGeom>
            <a:solidFill>
              <a:schemeClr val="bg1"/>
            </a:solidFill>
            <a:ln>
              <a:noFill/>
            </a:ln>
          </p:spPr>
          <p:txBody>
            <a:bodyPr wrap="none" rtlCol="0">
              <a:spAutoFit/>
            </a:bodyPr>
            <a:lstStyle/>
            <a:p>
              <a:r>
                <a:rPr lang="en-US" dirty="0" smtClean="0"/>
                <a:t>Collinear momentum fraction </a:t>
              </a:r>
              <a:r>
                <a:rPr lang="en-US" i="1" dirty="0" smtClean="0"/>
                <a:t>x</a:t>
              </a:r>
              <a:endParaRPr lang="en-US" dirty="0"/>
            </a:p>
          </p:txBody>
        </p:sp>
      </p:grpSp>
      <p:sp>
        <p:nvSpPr>
          <p:cNvPr id="10" name="TextBox 9"/>
          <p:cNvSpPr txBox="1"/>
          <p:nvPr/>
        </p:nvSpPr>
        <p:spPr>
          <a:xfrm>
            <a:off x="4079544" y="1996350"/>
            <a:ext cx="4758803" cy="338554"/>
          </a:xfrm>
          <a:prstGeom prst="rect">
            <a:avLst/>
          </a:prstGeom>
          <a:solidFill>
            <a:schemeClr val="bg1"/>
          </a:solidFill>
          <a:ln>
            <a:noFill/>
          </a:ln>
        </p:spPr>
        <p:txBody>
          <a:bodyPr wrap="none" rtlCol="0">
            <a:spAutoFit/>
          </a:bodyPr>
          <a:lstStyle/>
          <a:p>
            <a:r>
              <a:rPr lang="en-US" sz="1600" dirty="0" smtClean="0"/>
              <a:t>Owens, Accardi, </a:t>
            </a:r>
            <a:r>
              <a:rPr lang="en-US" sz="1600" dirty="0" err="1" smtClean="0"/>
              <a:t>Melnitchouk</a:t>
            </a:r>
            <a:r>
              <a:rPr lang="en-US" sz="1600" dirty="0" smtClean="0"/>
              <a:t>, PRD87, 094012 (2013)    </a:t>
            </a:r>
            <a:endParaRPr lang="en-US" sz="1600" dirty="0"/>
          </a:p>
        </p:txBody>
      </p:sp>
      <p:sp>
        <p:nvSpPr>
          <p:cNvPr id="9" name="TextBox 8"/>
          <p:cNvSpPr txBox="1"/>
          <p:nvPr/>
        </p:nvSpPr>
        <p:spPr>
          <a:xfrm>
            <a:off x="5181600" y="2590800"/>
            <a:ext cx="1981200" cy="646331"/>
          </a:xfrm>
          <a:prstGeom prst="rect">
            <a:avLst/>
          </a:prstGeom>
          <a:noFill/>
        </p:spPr>
        <p:txBody>
          <a:bodyPr wrap="square" rtlCol="0">
            <a:spAutoFit/>
          </a:bodyPr>
          <a:lstStyle/>
          <a:p>
            <a:r>
              <a:rPr lang="en-US" dirty="0" smtClean="0"/>
              <a:t>CTEQ-</a:t>
            </a:r>
            <a:r>
              <a:rPr lang="en-US" dirty="0" err="1" smtClean="0"/>
              <a:t>JLab</a:t>
            </a:r>
            <a:r>
              <a:rPr lang="en-US" dirty="0" smtClean="0"/>
              <a:t> collaboration</a:t>
            </a:r>
            <a:endParaRPr lang="en-US" dirty="0"/>
          </a:p>
        </p:txBody>
      </p:sp>
    </p:spTree>
    <p:extLst>
      <p:ext uri="{BB962C8B-B14F-4D97-AF65-F5344CB8AC3E}">
        <p14:creationId xmlns:p14="http://schemas.microsoft.com/office/powerpoint/2010/main" val="3825336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47187</TotalTime>
  <Words>3924</Words>
  <Application>Microsoft Office PowerPoint</Application>
  <PresentationFormat>On-screen Show (4:3)</PresentationFormat>
  <Paragraphs>554</Paragraphs>
  <Slides>57</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1" baseType="lpstr">
      <vt:lpstr>Office Theme</vt:lpstr>
      <vt:lpstr>Equation</vt:lpstr>
      <vt:lpstr>Document</vt:lpstr>
      <vt:lpstr>MathType 5.0 Equation</vt:lpstr>
      <vt:lpstr>Spin-Momentum Correlations, Aharonov-Bohm, and  Color Entanglement in Quantum Chromodynamics</vt:lpstr>
      <vt:lpstr>Theory of strong interactions:  Quantum Chromodynamics</vt:lpstr>
      <vt:lpstr>QCD: How far have we come?</vt:lpstr>
      <vt:lpstr>Advancing into the era of quantitative QCD: Theory has been forging ahead</vt:lpstr>
      <vt:lpstr>Effective field theories</vt:lpstr>
      <vt:lpstr>Example: “Threshold resummation” Extending perturbative calculations to lower energies </vt:lpstr>
      <vt:lpstr>Example: Phenomenological applications of a non-linear gluon saturation regime</vt:lpstr>
      <vt:lpstr>Example: Spin-spin and spin-momentum correlations in QCD bound states</vt:lpstr>
      <vt:lpstr>Example: Fits to quark and gluon distributions including much wider range of data </vt:lpstr>
      <vt:lpstr>Example: Exploring spatial distributions</vt:lpstr>
      <vt:lpstr>Example: Progress in lattice QCD</vt:lpstr>
      <vt:lpstr>Example: Effective field theories</vt:lpstr>
      <vt:lpstr>Mapping out the partonic structure  of the proton</vt:lpstr>
      <vt:lpstr>A cyclical process</vt:lpstr>
      <vt:lpstr>Factorization and universality in perturbative QCD</vt:lpstr>
      <vt:lpstr>Spin-momentum correlations: 1976 discovery in p+p collisions</vt:lpstr>
      <vt:lpstr>Transverse-momentum-dependent distributions and single-spin asymmetries</vt:lpstr>
      <vt:lpstr>Spin-spin and spin-momentum correlations in QCD bound states</vt:lpstr>
      <vt:lpstr>PowerPoint Presentation</vt:lpstr>
      <vt:lpstr>Hints from polarized 3He</vt:lpstr>
      <vt:lpstr>But what about proton-proton collisions?</vt:lpstr>
      <vt:lpstr>Single-spin asymmetries in transversely polarized p+p collisions</vt:lpstr>
      <vt:lpstr>p+p  hadron + X:  Challenging to interpret</vt:lpstr>
      <vt:lpstr>Properties of naïve-T-odd spin-momentum correlation functions</vt:lpstr>
      <vt:lpstr>Modified universality of certain transverse-momentum-dependent distributions:  Color in action! </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 </vt:lpstr>
      <vt:lpstr>QCD Aharonov-Bohm effect:  Color entanglement</vt:lpstr>
      <vt:lpstr>Testing the Aharonov-Bohm effect in QCD as a non-Abelian gauge theory</vt:lpstr>
      <vt:lpstr>Testing the Aharonov-Bohm effect in QCD as a non-Abelian gauge theory</vt:lpstr>
      <vt:lpstr>Summary</vt:lpstr>
      <vt:lpstr>Extra</vt:lpstr>
      <vt:lpstr>PowerPoint Presentation</vt:lpstr>
      <vt:lpstr>p+p h AN larger than  p0??  Same?</vt:lpstr>
      <vt:lpstr>Hadronization</vt:lpstr>
      <vt:lpstr>Deep-inelastic lepton-nucleon scattering:  A tool of the trade</vt:lpstr>
      <vt:lpstr>Parton distribution functions inside a nucleon:  The language we’ve developed (so far!)</vt:lpstr>
      <vt:lpstr>Decades of deep-inelastic lepton-nucleon scattering data: What have we learned?</vt:lpstr>
      <vt:lpstr>Partonic structure of the nucleon</vt:lpstr>
      <vt:lpstr>And a (relatively) recent surprise from  p+hydrogen, p+deuterium collisions</vt:lpstr>
      <vt:lpstr>Complementarity of Drell-Yan and DIS</vt:lpstr>
      <vt:lpstr>Perturbative QCD</vt:lpstr>
      <vt:lpstr>Parton distribution functions in perturbative QCD calculations of observables</vt:lpstr>
      <vt:lpstr>Spin-spin and spin-momentum correlations in QCD bound states</vt:lpstr>
      <vt:lpstr>High-energy QCD: Thinking in terms of individual partons</vt:lpstr>
      <vt:lpstr>An alternative approach to describing the large single-spin asymmetries:  Higher-twist multiparton correlations</vt:lpstr>
      <vt:lpstr>Beware: Two common usages of the term “twist”</vt:lpstr>
      <vt:lpstr>Transverse single-spin asymmetries provide new information on hadron structure</vt:lpstr>
      <vt:lpstr>Multiparton correlations in hadronization</vt:lpstr>
      <vt:lpstr>Transverse-momentum-dependent functions and twist-3 multiparton correlators</vt:lpstr>
      <vt:lpstr>Twist-3 multiparton correlations to interpret inclusive AN data from RHIC</vt:lpstr>
      <vt:lpstr>Inclusive hadron AN in e+p</vt:lpstr>
      <vt:lpstr>Magnetic and electric A-B effects; Type-I and Type-II A-B effects</vt:lpstr>
      <vt:lpstr>Opportunities to see color-induced phases in QCD</vt:lpstr>
      <vt:lpstr>Featuring: phases in gauge theories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1912</cp:revision>
  <dcterms:created xsi:type="dcterms:W3CDTF">2006-08-16T00:00:00Z</dcterms:created>
  <dcterms:modified xsi:type="dcterms:W3CDTF">2015-01-30T14:41:17Z</dcterms:modified>
</cp:coreProperties>
</file>