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doc" ContentType="application/msword"/>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tags/tag1.xml" ContentType="application/vnd.openxmlformats-officedocument.presentationml.tags+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89"/>
  </p:notesMasterIdLst>
  <p:handoutMasterIdLst>
    <p:handoutMasterId r:id="rId90"/>
  </p:handoutMasterIdLst>
  <p:sldIdLst>
    <p:sldId id="957" r:id="rId2"/>
    <p:sldId id="848" r:id="rId3"/>
    <p:sldId id="763" r:id="rId4"/>
    <p:sldId id="764" r:id="rId5"/>
    <p:sldId id="766" r:id="rId6"/>
    <p:sldId id="855" r:id="rId7"/>
    <p:sldId id="817" r:id="rId8"/>
    <p:sldId id="818" r:id="rId9"/>
    <p:sldId id="857" r:id="rId10"/>
    <p:sldId id="816" r:id="rId11"/>
    <p:sldId id="646" r:id="rId12"/>
    <p:sldId id="963" r:id="rId13"/>
    <p:sldId id="960" r:id="rId14"/>
    <p:sldId id="853" r:id="rId15"/>
    <p:sldId id="969" r:id="rId16"/>
    <p:sldId id="861" r:id="rId17"/>
    <p:sldId id="1035" r:id="rId18"/>
    <p:sldId id="981" r:id="rId19"/>
    <p:sldId id="971" r:id="rId20"/>
    <p:sldId id="980" r:id="rId21"/>
    <p:sldId id="972" r:id="rId22"/>
    <p:sldId id="982" r:id="rId23"/>
    <p:sldId id="983" r:id="rId24"/>
    <p:sldId id="1029" r:id="rId25"/>
    <p:sldId id="968" r:id="rId26"/>
    <p:sldId id="964" r:id="rId27"/>
    <p:sldId id="965" r:id="rId28"/>
    <p:sldId id="966" r:id="rId29"/>
    <p:sldId id="1022" r:id="rId30"/>
    <p:sldId id="1037" r:id="rId31"/>
    <p:sldId id="1036" r:id="rId32"/>
    <p:sldId id="990" r:id="rId33"/>
    <p:sldId id="869" r:id="rId34"/>
    <p:sldId id="842" r:id="rId35"/>
    <p:sldId id="843" r:id="rId36"/>
    <p:sldId id="850" r:id="rId37"/>
    <p:sldId id="991" r:id="rId38"/>
    <p:sldId id="1000" r:id="rId39"/>
    <p:sldId id="999" r:id="rId40"/>
    <p:sldId id="925" r:id="rId41"/>
    <p:sldId id="1023" r:id="rId42"/>
    <p:sldId id="1043" r:id="rId43"/>
    <p:sldId id="1024" r:id="rId44"/>
    <p:sldId id="871" r:id="rId45"/>
    <p:sldId id="874" r:id="rId46"/>
    <p:sldId id="875" r:id="rId47"/>
    <p:sldId id="876" r:id="rId48"/>
    <p:sldId id="353" r:id="rId49"/>
    <p:sldId id="1028" r:id="rId50"/>
    <p:sldId id="995" r:id="rId51"/>
    <p:sldId id="945" r:id="rId52"/>
    <p:sldId id="946" r:id="rId53"/>
    <p:sldId id="1017" r:id="rId54"/>
    <p:sldId id="943" r:id="rId55"/>
    <p:sldId id="944" r:id="rId56"/>
    <p:sldId id="1027" r:id="rId57"/>
    <p:sldId id="1030" r:id="rId58"/>
    <p:sldId id="807" r:id="rId59"/>
    <p:sldId id="870" r:id="rId60"/>
    <p:sldId id="950" r:id="rId61"/>
    <p:sldId id="951" r:id="rId62"/>
    <p:sldId id="1012" r:id="rId63"/>
    <p:sldId id="1014" r:id="rId64"/>
    <p:sldId id="1015" r:id="rId65"/>
    <p:sldId id="1016" r:id="rId66"/>
    <p:sldId id="1011" r:id="rId67"/>
    <p:sldId id="892" r:id="rId68"/>
    <p:sldId id="1038" r:id="rId69"/>
    <p:sldId id="1039" r:id="rId70"/>
    <p:sldId id="1040" r:id="rId71"/>
    <p:sldId id="1041" r:id="rId72"/>
    <p:sldId id="952" r:id="rId73"/>
    <p:sldId id="1021" r:id="rId74"/>
    <p:sldId id="900" r:id="rId75"/>
    <p:sldId id="901" r:id="rId76"/>
    <p:sldId id="903" r:id="rId77"/>
    <p:sldId id="918" r:id="rId78"/>
    <p:sldId id="919" r:id="rId79"/>
    <p:sldId id="920" r:id="rId80"/>
    <p:sldId id="924" r:id="rId81"/>
    <p:sldId id="917" r:id="rId82"/>
    <p:sldId id="939" r:id="rId83"/>
    <p:sldId id="994" r:id="rId84"/>
    <p:sldId id="947" r:id="rId85"/>
    <p:sldId id="993" r:id="rId86"/>
    <p:sldId id="859" r:id="rId87"/>
    <p:sldId id="1033" r:id="rId88"/>
  </p:sldIdLst>
  <p:sldSz cx="9144000" cy="6858000" type="screen4x3"/>
  <p:notesSz cx="6985000" cy="9271000"/>
  <p:defaultTextStyle>
    <a:defPPr>
      <a:defRPr lang="en-US"/>
    </a:defPPr>
    <a:lvl1pPr algn="ctr" rtl="0" eaLnBrk="0" fontAlgn="base" hangingPunct="0">
      <a:spcBef>
        <a:spcPct val="0"/>
      </a:spcBef>
      <a:spcAft>
        <a:spcPct val="0"/>
      </a:spcAft>
      <a:defRPr sz="2400" kern="1200">
        <a:solidFill>
          <a:srgbClr val="FFFF99"/>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rgbClr val="FFFF99"/>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rgbClr val="FFFF99"/>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rgbClr val="FFFF99"/>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rgbClr val="FFFF99"/>
        </a:solidFill>
        <a:latin typeface="Times New Roman" pitchFamily="18" charset="0"/>
        <a:ea typeface="+mn-ea"/>
        <a:cs typeface="+mn-cs"/>
      </a:defRPr>
    </a:lvl5pPr>
    <a:lvl6pPr marL="2286000" algn="l" defTabSz="914400" rtl="0" eaLnBrk="1" latinLnBrk="0" hangingPunct="1">
      <a:defRPr sz="2400" kern="1200">
        <a:solidFill>
          <a:srgbClr val="FFFF99"/>
        </a:solidFill>
        <a:latin typeface="Times New Roman" pitchFamily="18" charset="0"/>
        <a:ea typeface="+mn-ea"/>
        <a:cs typeface="+mn-cs"/>
      </a:defRPr>
    </a:lvl6pPr>
    <a:lvl7pPr marL="2743200" algn="l" defTabSz="914400" rtl="0" eaLnBrk="1" latinLnBrk="0" hangingPunct="1">
      <a:defRPr sz="2400" kern="1200">
        <a:solidFill>
          <a:srgbClr val="FFFF99"/>
        </a:solidFill>
        <a:latin typeface="Times New Roman" pitchFamily="18" charset="0"/>
        <a:ea typeface="+mn-ea"/>
        <a:cs typeface="+mn-cs"/>
      </a:defRPr>
    </a:lvl7pPr>
    <a:lvl8pPr marL="3200400" algn="l" defTabSz="914400" rtl="0" eaLnBrk="1" latinLnBrk="0" hangingPunct="1">
      <a:defRPr sz="2400" kern="1200">
        <a:solidFill>
          <a:srgbClr val="FFFF99"/>
        </a:solidFill>
        <a:latin typeface="Times New Roman" pitchFamily="18" charset="0"/>
        <a:ea typeface="+mn-ea"/>
        <a:cs typeface="+mn-cs"/>
      </a:defRPr>
    </a:lvl8pPr>
    <a:lvl9pPr marL="3657600" algn="l" defTabSz="914400" rtl="0" eaLnBrk="1" latinLnBrk="0" hangingPunct="1">
      <a:defRPr sz="2400" kern="1200">
        <a:solidFill>
          <a:srgbClr val="FFFF99"/>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00FFFF"/>
    <a:srgbClr val="00FFCC"/>
    <a:srgbClr val="66FFCC"/>
    <a:srgbClr val="FF66CC"/>
    <a:srgbClr val="FFFF00"/>
    <a:srgbClr val="F8F8F8"/>
    <a:srgbClr val="CC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1284" y="-2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564"/>
    </p:cViewPr>
  </p:sorterViewPr>
  <p:notesViewPr>
    <p:cSldViewPr>
      <p:cViewPr varScale="1">
        <p:scale>
          <a:sx n="52" d="100"/>
          <a:sy n="52" d="100"/>
        </p:scale>
        <p:origin x="-1902" y="-78"/>
      </p:cViewPr>
      <p:guideLst>
        <p:guide orient="horz" pos="2920"/>
        <p:guide pos="220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image" Target="../media/image36.wmf"/><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5.wmf"/><Relationship Id="rId1" Type="http://schemas.openxmlformats.org/officeDocument/2006/relationships/image" Target="../media/image46.wmf"/><Relationship Id="rId6" Type="http://schemas.openxmlformats.org/officeDocument/2006/relationships/image" Target="../media/image39.png"/><Relationship Id="rId11" Type="http://schemas.openxmlformats.org/officeDocument/2006/relationships/image" Target="../media/image44.wmf"/><Relationship Id="rId5" Type="http://schemas.openxmlformats.org/officeDocument/2006/relationships/image" Target="../media/image38.wmf"/><Relationship Id="rId10" Type="http://schemas.openxmlformats.org/officeDocument/2006/relationships/image" Target="../media/image43.wmf"/><Relationship Id="rId4" Type="http://schemas.openxmlformats.org/officeDocument/2006/relationships/image" Target="../media/image37.wmf"/><Relationship Id="rId9" Type="http://schemas.openxmlformats.org/officeDocument/2006/relationships/image" Target="../media/image42.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wmf"/><Relationship Id="rId1" Type="http://schemas.openxmlformats.org/officeDocument/2006/relationships/image" Target="../media/image72.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image" Target="../media/image36.wmf"/><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5.wmf"/><Relationship Id="rId1" Type="http://schemas.openxmlformats.org/officeDocument/2006/relationships/image" Target="../media/image46.wmf"/><Relationship Id="rId6" Type="http://schemas.openxmlformats.org/officeDocument/2006/relationships/image" Target="../media/image39.png"/><Relationship Id="rId11" Type="http://schemas.openxmlformats.org/officeDocument/2006/relationships/image" Target="../media/image44.wmf"/><Relationship Id="rId5" Type="http://schemas.openxmlformats.org/officeDocument/2006/relationships/image" Target="../media/image38.wmf"/><Relationship Id="rId10" Type="http://schemas.openxmlformats.org/officeDocument/2006/relationships/image" Target="../media/image43.wmf"/><Relationship Id="rId4" Type="http://schemas.openxmlformats.org/officeDocument/2006/relationships/image" Target="../media/image37.wmf"/><Relationship Id="rId9" Type="http://schemas.openxmlformats.org/officeDocument/2006/relationships/image" Target="../media/image42.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86.wmf"/><Relationship Id="rId1" Type="http://schemas.openxmlformats.org/officeDocument/2006/relationships/image" Target="../media/image85.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image" Target="../media/image90.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wmf"/><Relationship Id="rId1" Type="http://schemas.openxmlformats.org/officeDocument/2006/relationships/image" Target="../media/image103.wmf"/><Relationship Id="rId5" Type="http://schemas.openxmlformats.org/officeDocument/2006/relationships/image" Target="../media/image107.wmf"/><Relationship Id="rId4" Type="http://schemas.openxmlformats.org/officeDocument/2006/relationships/image" Target="../media/image106.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2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30.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54.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59.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72.wmf"/><Relationship Id="rId1" Type="http://schemas.openxmlformats.org/officeDocument/2006/relationships/image" Target="../media/image171.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74.wmf"/><Relationship Id="rId1" Type="http://schemas.openxmlformats.org/officeDocument/2006/relationships/image" Target="../media/image173.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8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8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6.v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image" Target="../media/image37.wmf"/><Relationship Id="rId7" Type="http://schemas.openxmlformats.org/officeDocument/2006/relationships/image" Target="../media/image41.wmf"/><Relationship Id="rId12" Type="http://schemas.openxmlformats.org/officeDocument/2006/relationships/image" Target="../media/image46.wmf"/><Relationship Id="rId2" Type="http://schemas.openxmlformats.org/officeDocument/2006/relationships/image" Target="../media/image36.wmf"/><Relationship Id="rId1" Type="http://schemas.openxmlformats.org/officeDocument/2006/relationships/image" Target="../media/image35.wmf"/><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wmf"/><Relationship Id="rId4" Type="http://schemas.openxmlformats.org/officeDocument/2006/relationships/image" Target="../media/image38.wmf"/><Relationship Id="rId9" Type="http://schemas.openxmlformats.org/officeDocument/2006/relationships/image" Target="../media/image43.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image" Target="../media/image49.wmf"/><Relationship Id="rId7" Type="http://schemas.openxmlformats.org/officeDocument/2006/relationships/image" Target="../media/image53.wmf"/><Relationship Id="rId2" Type="http://schemas.openxmlformats.org/officeDocument/2006/relationships/image" Target="../media/image48.wmf"/><Relationship Id="rId1" Type="http://schemas.openxmlformats.org/officeDocument/2006/relationships/image" Target="../media/image47.wmf"/><Relationship Id="rId6" Type="http://schemas.openxmlformats.org/officeDocument/2006/relationships/image" Target="../media/image52.wmf"/><Relationship Id="rId5" Type="http://schemas.openxmlformats.org/officeDocument/2006/relationships/image" Target="../media/image51.wmf"/><Relationship Id="rId4" Type="http://schemas.openxmlformats.org/officeDocument/2006/relationships/image" Target="../media/image50.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image" Target="../media/image36.wmf"/><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5.wmf"/><Relationship Id="rId1" Type="http://schemas.openxmlformats.org/officeDocument/2006/relationships/image" Target="../media/image46.wmf"/><Relationship Id="rId6" Type="http://schemas.openxmlformats.org/officeDocument/2006/relationships/image" Target="../media/image39.png"/><Relationship Id="rId11" Type="http://schemas.openxmlformats.org/officeDocument/2006/relationships/image" Target="../media/image44.wmf"/><Relationship Id="rId5" Type="http://schemas.openxmlformats.org/officeDocument/2006/relationships/image" Target="../media/image38.wmf"/><Relationship Id="rId10" Type="http://schemas.openxmlformats.org/officeDocument/2006/relationships/image" Target="../media/image43.wmf"/><Relationship Id="rId4" Type="http://schemas.openxmlformats.org/officeDocument/2006/relationships/image" Target="../media/image37.wmf"/><Relationship Id="rId9" Type="http://schemas.openxmlformats.org/officeDocument/2006/relationships/image" Target="../media/image42.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4174" tIns="47087" rIns="94174" bIns="47087" numCol="1" anchor="t" anchorCtr="0" compatLnSpc="1">
            <a:prstTxWarp prst="textNoShape">
              <a:avLst/>
            </a:prstTxWarp>
          </a:bodyPr>
          <a:lstStyle>
            <a:lvl1pPr algn="l" defTabSz="941388">
              <a:defRPr sz="1200">
                <a:solidFill>
                  <a:schemeClr val="tx1"/>
                </a:solidFill>
              </a:defRPr>
            </a:lvl1pPr>
          </a:lstStyle>
          <a:p>
            <a:endParaRPr lang="en-US"/>
          </a:p>
        </p:txBody>
      </p:sp>
      <p:sp>
        <p:nvSpPr>
          <p:cNvPr id="166915" name="Rectangle 3"/>
          <p:cNvSpPr>
            <a:spLocks noGrp="1" noChangeArrowheads="1"/>
          </p:cNvSpPr>
          <p:nvPr>
            <p:ph type="dt" sz="quarter" idx="1"/>
          </p:nvPr>
        </p:nvSpPr>
        <p:spPr bwMode="auto">
          <a:xfrm>
            <a:off x="3956050" y="0"/>
            <a:ext cx="3027363" cy="463550"/>
          </a:xfrm>
          <a:prstGeom prst="rect">
            <a:avLst/>
          </a:prstGeom>
          <a:noFill/>
          <a:ln w="9525">
            <a:noFill/>
            <a:miter lim="800000"/>
            <a:headEnd/>
            <a:tailEnd/>
          </a:ln>
          <a:effectLst/>
        </p:spPr>
        <p:txBody>
          <a:bodyPr vert="horz" wrap="square" lIns="94174" tIns="47087" rIns="94174" bIns="47087" numCol="1" anchor="t" anchorCtr="0" compatLnSpc="1">
            <a:prstTxWarp prst="textNoShape">
              <a:avLst/>
            </a:prstTxWarp>
          </a:bodyPr>
          <a:lstStyle>
            <a:lvl1pPr algn="r" defTabSz="941388">
              <a:defRPr sz="1200">
                <a:solidFill>
                  <a:schemeClr val="tx1"/>
                </a:solidFill>
              </a:defRPr>
            </a:lvl1pPr>
          </a:lstStyle>
          <a:p>
            <a:endParaRPr lang="en-US"/>
          </a:p>
        </p:txBody>
      </p:sp>
      <p:sp>
        <p:nvSpPr>
          <p:cNvPr id="166916" name="Rectangle 4"/>
          <p:cNvSpPr>
            <a:spLocks noGrp="1" noChangeArrowheads="1"/>
          </p:cNvSpPr>
          <p:nvPr>
            <p:ph type="ftr" sz="quarter" idx="2"/>
          </p:nvPr>
        </p:nvSpPr>
        <p:spPr bwMode="auto">
          <a:xfrm>
            <a:off x="0" y="8805863"/>
            <a:ext cx="3027363" cy="463550"/>
          </a:xfrm>
          <a:prstGeom prst="rect">
            <a:avLst/>
          </a:prstGeom>
          <a:noFill/>
          <a:ln w="9525">
            <a:noFill/>
            <a:miter lim="800000"/>
            <a:headEnd/>
            <a:tailEnd/>
          </a:ln>
          <a:effectLst/>
        </p:spPr>
        <p:txBody>
          <a:bodyPr vert="horz" wrap="square" lIns="94174" tIns="47087" rIns="94174" bIns="47087" numCol="1" anchor="b" anchorCtr="0" compatLnSpc="1">
            <a:prstTxWarp prst="textNoShape">
              <a:avLst/>
            </a:prstTxWarp>
          </a:bodyPr>
          <a:lstStyle>
            <a:lvl1pPr algn="l" defTabSz="941388">
              <a:defRPr sz="1200">
                <a:solidFill>
                  <a:schemeClr val="tx1"/>
                </a:solidFill>
              </a:defRPr>
            </a:lvl1pPr>
          </a:lstStyle>
          <a:p>
            <a:endParaRPr lang="en-US"/>
          </a:p>
        </p:txBody>
      </p:sp>
      <p:sp>
        <p:nvSpPr>
          <p:cNvPr id="166917" name="Rectangle 5"/>
          <p:cNvSpPr>
            <a:spLocks noGrp="1" noChangeArrowheads="1"/>
          </p:cNvSpPr>
          <p:nvPr>
            <p:ph type="sldNum" sz="quarter" idx="3"/>
          </p:nvPr>
        </p:nvSpPr>
        <p:spPr bwMode="auto">
          <a:xfrm>
            <a:off x="3956050" y="8805863"/>
            <a:ext cx="3027363" cy="463550"/>
          </a:xfrm>
          <a:prstGeom prst="rect">
            <a:avLst/>
          </a:prstGeom>
          <a:noFill/>
          <a:ln w="9525">
            <a:noFill/>
            <a:miter lim="800000"/>
            <a:headEnd/>
            <a:tailEnd/>
          </a:ln>
          <a:effectLst/>
        </p:spPr>
        <p:txBody>
          <a:bodyPr vert="horz" wrap="square" lIns="94174" tIns="47087" rIns="94174" bIns="47087" numCol="1" anchor="b" anchorCtr="0" compatLnSpc="1">
            <a:prstTxWarp prst="textNoShape">
              <a:avLst/>
            </a:prstTxWarp>
          </a:bodyPr>
          <a:lstStyle>
            <a:lvl1pPr algn="r" defTabSz="941388">
              <a:defRPr sz="1200">
                <a:solidFill>
                  <a:schemeClr val="tx1"/>
                </a:solidFill>
              </a:defRPr>
            </a:lvl1pPr>
          </a:lstStyle>
          <a:p>
            <a:fld id="{DA240BDF-8803-4EDE-8C8F-CB5E1E0753F7}"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4174" tIns="47087" rIns="94174" bIns="47087" numCol="1" anchor="t" anchorCtr="0" compatLnSpc="1">
            <a:prstTxWarp prst="textNoShape">
              <a:avLst/>
            </a:prstTxWarp>
          </a:bodyPr>
          <a:lstStyle>
            <a:lvl1pPr algn="l" defTabSz="941388">
              <a:defRPr sz="1200">
                <a:solidFill>
                  <a:schemeClr val="tx1"/>
                </a:solidFill>
              </a:defRPr>
            </a:lvl1pPr>
          </a:lstStyle>
          <a:p>
            <a:endParaRPr lang="en-US"/>
          </a:p>
        </p:txBody>
      </p:sp>
      <p:sp>
        <p:nvSpPr>
          <p:cNvPr id="18435" name="Rectangle 3"/>
          <p:cNvSpPr>
            <a:spLocks noGrp="1" noChangeArrowheads="1"/>
          </p:cNvSpPr>
          <p:nvPr>
            <p:ph type="dt" idx="1"/>
          </p:nvPr>
        </p:nvSpPr>
        <p:spPr bwMode="auto">
          <a:xfrm>
            <a:off x="3957638" y="0"/>
            <a:ext cx="3027362" cy="463550"/>
          </a:xfrm>
          <a:prstGeom prst="rect">
            <a:avLst/>
          </a:prstGeom>
          <a:noFill/>
          <a:ln w="9525">
            <a:noFill/>
            <a:miter lim="800000"/>
            <a:headEnd/>
            <a:tailEnd/>
          </a:ln>
          <a:effectLst/>
        </p:spPr>
        <p:txBody>
          <a:bodyPr vert="horz" wrap="square" lIns="94174" tIns="47087" rIns="94174" bIns="47087" numCol="1" anchor="t" anchorCtr="0" compatLnSpc="1">
            <a:prstTxWarp prst="textNoShape">
              <a:avLst/>
            </a:prstTxWarp>
          </a:bodyPr>
          <a:lstStyle>
            <a:lvl1pPr algn="r" defTabSz="941388">
              <a:defRPr sz="1200">
                <a:solidFill>
                  <a:schemeClr val="tx1"/>
                </a:solidFill>
              </a:defRPr>
            </a:lvl1pPr>
          </a:lstStyle>
          <a:p>
            <a:endParaRPr lang="en-US"/>
          </a:p>
        </p:txBody>
      </p:sp>
      <p:sp>
        <p:nvSpPr>
          <p:cNvPr id="18436" name="Rectangle 4"/>
          <p:cNvSpPr>
            <a:spLocks noGrp="1" noRot="1" noChangeAspect="1" noChangeArrowheads="1" noTextEdit="1"/>
          </p:cNvSpPr>
          <p:nvPr>
            <p:ph type="sldImg" idx="2"/>
          </p:nvPr>
        </p:nvSpPr>
        <p:spPr bwMode="auto">
          <a:xfrm>
            <a:off x="1176338" y="695325"/>
            <a:ext cx="4635500" cy="3476625"/>
          </a:xfrm>
          <a:prstGeom prst="rect">
            <a:avLst/>
          </a:prstGeom>
          <a:noFill/>
          <a:ln w="9525">
            <a:solidFill>
              <a:srgbClr val="000000"/>
            </a:solidFill>
            <a:miter lim="800000"/>
            <a:headEnd/>
            <a:tailEnd/>
          </a:ln>
          <a:effectLst/>
        </p:spPr>
      </p:sp>
      <p:sp>
        <p:nvSpPr>
          <p:cNvPr id="18437" name="Rectangle 5"/>
          <p:cNvSpPr>
            <a:spLocks noGrp="1" noChangeArrowheads="1"/>
          </p:cNvSpPr>
          <p:nvPr>
            <p:ph type="body" sz="quarter" idx="3"/>
          </p:nvPr>
        </p:nvSpPr>
        <p:spPr bwMode="auto">
          <a:xfrm>
            <a:off x="931863" y="4403725"/>
            <a:ext cx="5121275" cy="4171950"/>
          </a:xfrm>
          <a:prstGeom prst="rect">
            <a:avLst/>
          </a:prstGeom>
          <a:noFill/>
          <a:ln w="9525">
            <a:noFill/>
            <a:miter lim="800000"/>
            <a:headEnd/>
            <a:tailEnd/>
          </a:ln>
          <a:effectLst/>
        </p:spPr>
        <p:txBody>
          <a:bodyPr vert="horz" wrap="square" lIns="94174" tIns="47087" rIns="94174" bIns="4708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438" name="Rectangle 6"/>
          <p:cNvSpPr>
            <a:spLocks noGrp="1" noChangeArrowheads="1"/>
          </p:cNvSpPr>
          <p:nvPr>
            <p:ph type="ftr" sz="quarter" idx="4"/>
          </p:nvPr>
        </p:nvSpPr>
        <p:spPr bwMode="auto">
          <a:xfrm>
            <a:off x="0" y="8807450"/>
            <a:ext cx="3027363" cy="463550"/>
          </a:xfrm>
          <a:prstGeom prst="rect">
            <a:avLst/>
          </a:prstGeom>
          <a:noFill/>
          <a:ln w="9525">
            <a:noFill/>
            <a:miter lim="800000"/>
            <a:headEnd/>
            <a:tailEnd/>
          </a:ln>
          <a:effectLst/>
        </p:spPr>
        <p:txBody>
          <a:bodyPr vert="horz" wrap="square" lIns="94174" tIns="47087" rIns="94174" bIns="47087" numCol="1" anchor="b" anchorCtr="0" compatLnSpc="1">
            <a:prstTxWarp prst="textNoShape">
              <a:avLst/>
            </a:prstTxWarp>
          </a:bodyPr>
          <a:lstStyle>
            <a:lvl1pPr algn="l" defTabSz="941388">
              <a:defRPr sz="1200">
                <a:solidFill>
                  <a:schemeClr val="tx1"/>
                </a:solidFill>
              </a:defRPr>
            </a:lvl1pPr>
          </a:lstStyle>
          <a:p>
            <a:endParaRPr lang="en-US"/>
          </a:p>
        </p:txBody>
      </p:sp>
      <p:sp>
        <p:nvSpPr>
          <p:cNvPr id="18439" name="Rectangle 7"/>
          <p:cNvSpPr>
            <a:spLocks noGrp="1" noChangeArrowheads="1"/>
          </p:cNvSpPr>
          <p:nvPr>
            <p:ph type="sldNum" sz="quarter" idx="5"/>
          </p:nvPr>
        </p:nvSpPr>
        <p:spPr bwMode="auto">
          <a:xfrm>
            <a:off x="3957638" y="8807450"/>
            <a:ext cx="3027362" cy="463550"/>
          </a:xfrm>
          <a:prstGeom prst="rect">
            <a:avLst/>
          </a:prstGeom>
          <a:noFill/>
          <a:ln w="9525">
            <a:noFill/>
            <a:miter lim="800000"/>
            <a:headEnd/>
            <a:tailEnd/>
          </a:ln>
          <a:effectLst/>
        </p:spPr>
        <p:txBody>
          <a:bodyPr vert="horz" wrap="square" lIns="94174" tIns="47087" rIns="94174" bIns="47087" numCol="1" anchor="b" anchorCtr="0" compatLnSpc="1">
            <a:prstTxWarp prst="textNoShape">
              <a:avLst/>
            </a:prstTxWarp>
          </a:bodyPr>
          <a:lstStyle>
            <a:lvl1pPr algn="r" defTabSz="941388">
              <a:defRPr sz="1200">
                <a:solidFill>
                  <a:schemeClr val="tx1"/>
                </a:solidFill>
              </a:defRPr>
            </a:lvl1pPr>
          </a:lstStyle>
          <a:p>
            <a:fld id="{240BCBA4-9E5C-46A1-A02A-C15FF80F0D3D}"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4A2F8E-0601-430F-B247-44BE0D759DB4}" type="slidenum">
              <a:rPr lang="en-US"/>
              <a:pPr/>
              <a:t>1</a:t>
            </a:fld>
            <a:endParaRPr lang="en-US"/>
          </a:p>
        </p:txBody>
      </p:sp>
      <p:sp>
        <p:nvSpPr>
          <p:cNvPr id="1161218" name="Rectangle 2"/>
          <p:cNvSpPr>
            <a:spLocks noGrp="1" noRot="1" noChangeAspect="1" noChangeArrowheads="1" noTextEdit="1"/>
          </p:cNvSpPr>
          <p:nvPr>
            <p:ph type="sldImg"/>
          </p:nvPr>
        </p:nvSpPr>
        <p:spPr>
          <a:ln/>
        </p:spPr>
      </p:sp>
      <p:sp>
        <p:nvSpPr>
          <p:cNvPr id="116121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 feel that the overarching question that those of us</a:t>
            </a:r>
            <a:r>
              <a:rPr lang="en-US" baseline="0" dirty="0" smtClean="0"/>
              <a:t> working on the proton structure program at RHIC would like to contribute to answering is . . .</a:t>
            </a:r>
            <a:endParaRPr lang="en-US" dirty="0" smtClean="0"/>
          </a:p>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EBDC6C-4ED3-4EC3-89F8-2980694FEDE6}" type="slidenum">
              <a:rPr lang="en-US"/>
              <a:pPr/>
              <a:t>10</a:t>
            </a:fld>
            <a:endParaRPr lang="en-US"/>
          </a:p>
        </p:txBody>
      </p:sp>
      <p:sp>
        <p:nvSpPr>
          <p:cNvPr id="1280002" name="Rectangle 2"/>
          <p:cNvSpPr>
            <a:spLocks noGrp="1" noRot="1" noChangeAspect="1" noChangeArrowheads="1" noTextEdit="1"/>
          </p:cNvSpPr>
          <p:nvPr>
            <p:ph type="sldImg"/>
          </p:nvPr>
        </p:nvSpPr>
        <p:spPr>
          <a:ln/>
        </p:spPr>
      </p:sp>
      <p:sp>
        <p:nvSpPr>
          <p:cNvPr id="1280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643637-3E0C-4317-AE85-49B374A9C102}" type="slidenum">
              <a:rPr lang="en-US"/>
              <a:pPr/>
              <a:t>11</a:t>
            </a:fld>
            <a:endParaRPr lang="en-US"/>
          </a:p>
        </p:txBody>
      </p:sp>
      <p:sp>
        <p:nvSpPr>
          <p:cNvPr id="877570" name="Rectangle 2"/>
          <p:cNvSpPr>
            <a:spLocks noGrp="1" noRot="1" noChangeAspect="1" noChangeArrowheads="1" noTextEdit="1"/>
          </p:cNvSpPr>
          <p:nvPr>
            <p:ph type="sldImg"/>
          </p:nvPr>
        </p:nvSpPr>
        <p:spPr>
          <a:ln/>
        </p:spPr>
      </p:sp>
      <p:sp>
        <p:nvSpPr>
          <p:cNvPr id="877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120C1A-501C-4AD4-AC4C-E2088C2D4C7A}" type="slidenum">
              <a:rPr lang="en-US"/>
              <a:pPr/>
              <a:t>12</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0BCBA4-9E5C-46A1-A02A-C15FF80F0D3D}"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B6E543-E700-4C9B-BAE4-D2CBE73B919B}" type="slidenum">
              <a:rPr lang="en-US"/>
              <a:pPr/>
              <a:t>14</a:t>
            </a:fld>
            <a:endParaRPr lang="en-US"/>
          </a:p>
        </p:txBody>
      </p:sp>
      <p:sp>
        <p:nvSpPr>
          <p:cNvPr id="1415170" name="Rectangle 2"/>
          <p:cNvSpPr>
            <a:spLocks noGrp="1" noRot="1" noChangeAspect="1" noChangeArrowheads="1" noTextEdit="1"/>
          </p:cNvSpPr>
          <p:nvPr>
            <p:ph type="sldImg"/>
          </p:nvPr>
        </p:nvSpPr>
        <p:spPr>
          <a:ln/>
        </p:spPr>
      </p:sp>
      <p:sp>
        <p:nvSpPr>
          <p:cNvPr id="1415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120C1A-501C-4AD4-AC4C-E2088C2D4C7A}" type="slidenum">
              <a:rPr lang="en-US"/>
              <a:pPr/>
              <a:t>15</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582B5B-F0B5-4426-ADAB-B2CC5767D4D0}" type="slidenum">
              <a:rPr lang="en-US"/>
              <a:pPr/>
              <a:t>16</a:t>
            </a:fld>
            <a:endParaRPr lang="en-US"/>
          </a:p>
        </p:txBody>
      </p:sp>
      <p:sp>
        <p:nvSpPr>
          <p:cNvPr id="1433602" name="Rectangle 2"/>
          <p:cNvSpPr>
            <a:spLocks noGrp="1" noRot="1" noChangeAspect="1" noChangeArrowheads="1" noTextEdit="1"/>
          </p:cNvSpPr>
          <p:nvPr>
            <p:ph type="sldImg"/>
          </p:nvPr>
        </p:nvSpPr>
        <p:spPr>
          <a:ln/>
        </p:spPr>
      </p:sp>
      <p:sp>
        <p:nvSpPr>
          <p:cNvPr id="1433603" name="Rectangle 3"/>
          <p:cNvSpPr>
            <a:spLocks noGrp="1" noChangeArrowheads="1"/>
          </p:cNvSpPr>
          <p:nvPr>
            <p:ph type="body" idx="1"/>
          </p:nvPr>
        </p:nvSpPr>
        <p:spPr/>
        <p:txBody>
          <a:bodyPr/>
          <a:lstStyle/>
          <a:p>
            <a:r>
              <a:rPr lang="en-US"/>
              <a:t>Let me now show you some highlights from the helicity program at RHIC.</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587729-98CE-4A43-82B9-CB9A78DB7A92}" type="slidenum">
              <a:rPr lang="en-US"/>
              <a:pPr/>
              <a:t>18</a:t>
            </a:fld>
            <a:endParaRPr lang="en-US"/>
          </a:p>
        </p:txBody>
      </p:sp>
      <p:sp>
        <p:nvSpPr>
          <p:cNvPr id="1435650" name="Rectangle 2"/>
          <p:cNvSpPr>
            <a:spLocks noGrp="1" noRot="1" noChangeAspect="1" noChangeArrowheads="1" noTextEdit="1"/>
          </p:cNvSpPr>
          <p:nvPr>
            <p:ph type="sldImg"/>
          </p:nvPr>
        </p:nvSpPr>
        <p:spPr>
          <a:ln/>
        </p:spPr>
      </p:sp>
      <p:sp>
        <p:nvSpPr>
          <p:cNvPr id="1435651" name="Rectangle 3"/>
          <p:cNvSpPr>
            <a:spLocks noGrp="1" noChangeArrowheads="1"/>
          </p:cNvSpPr>
          <p:nvPr>
            <p:ph type="body" idx="1"/>
          </p:nvPr>
        </p:nvSpPr>
        <p:spPr/>
        <p:txBody>
          <a:bodyPr/>
          <a:lstStyle/>
          <a:p>
            <a:r>
              <a:rPr lang="en-US"/>
              <a:t>“Quality of data fits versus gluon spin in measured region”</a:t>
            </a:r>
          </a:p>
          <a:p>
            <a:r>
              <a:rPr lang="en-US"/>
              <a:t>How do we know that we can trust pqcd in extracting gluon spin?</a:t>
            </a:r>
          </a:p>
          <a:p>
            <a:r>
              <a:rPr lang="en-US"/>
              <a:t>“pQCD works well at RHIC energies”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6FE731E-CF3E-4E1F-9819-90553A0D7C5F}" type="slidenum">
              <a:rPr lang="en-US"/>
              <a:pPr/>
              <a:t>19</a:t>
            </a:fld>
            <a:endParaRPr lang="en-US"/>
          </a:p>
        </p:txBody>
      </p:sp>
      <p:sp>
        <p:nvSpPr>
          <p:cNvPr id="72706" name="Rectangle 7"/>
          <p:cNvSpPr txBox="1">
            <a:spLocks noGrp="1" noChangeArrowheads="1"/>
          </p:cNvSpPr>
          <p:nvPr/>
        </p:nvSpPr>
        <p:spPr bwMode="auto">
          <a:xfrm>
            <a:off x="3956550" y="8805841"/>
            <a:ext cx="3026833" cy="463550"/>
          </a:xfrm>
          <a:prstGeom prst="rect">
            <a:avLst/>
          </a:prstGeom>
          <a:noFill/>
          <a:ln w="9525">
            <a:noFill/>
            <a:miter lim="800000"/>
            <a:headEnd/>
            <a:tailEnd/>
          </a:ln>
        </p:spPr>
        <p:txBody>
          <a:bodyPr lIns="92885" tIns="46442" rIns="92885" bIns="46442" anchor="b"/>
          <a:lstStyle/>
          <a:p>
            <a:pPr algn="r" eaLnBrk="1" hangingPunct="1"/>
            <a:fld id="{0DBE564D-3AE1-425B-B88C-3CA512F18911}" type="slidenum">
              <a:rPr lang="en-US" sz="1200"/>
              <a:pPr algn="r" eaLnBrk="1" hangingPunct="1"/>
              <a:t>19</a:t>
            </a:fld>
            <a:endParaRPr lang="en-US" sz="1200" dirty="0"/>
          </a:p>
        </p:txBody>
      </p:sp>
      <p:sp>
        <p:nvSpPr>
          <p:cNvPr id="72707" name="Rectangle 2"/>
          <p:cNvSpPr>
            <a:spLocks noGrp="1" noRot="1" noChangeAspect="1" noChangeArrowheads="1" noTextEdit="1"/>
          </p:cNvSpPr>
          <p:nvPr>
            <p:ph type="sldImg"/>
          </p:nvPr>
        </p:nvSpPr>
        <p:spPr bwMode="auto">
          <a:xfrm>
            <a:off x="1174750" y="695325"/>
            <a:ext cx="4635500" cy="3476625"/>
          </a:xfrm>
          <a:prstGeom prst="rect">
            <a:avLst/>
          </a:prstGeom>
          <a:solidFill>
            <a:srgbClr val="FFFFFF"/>
          </a:solidFill>
          <a:ln>
            <a:solidFill>
              <a:srgbClr val="000000"/>
            </a:solidFill>
            <a:miter lim="800000"/>
            <a:headEnd/>
            <a:tailEnd/>
          </a:ln>
        </p:spPr>
      </p:sp>
      <p:sp>
        <p:nvSpPr>
          <p:cNvPr id="72708" name="Rectangle 3"/>
          <p:cNvSpPr>
            <a:spLocks noGrp="1" noChangeArrowheads="1"/>
          </p:cNvSpPr>
          <p:nvPr>
            <p:ph type="body" idx="1"/>
          </p:nvPr>
        </p:nvSpPr>
        <p:spPr bwMode="auto">
          <a:xfrm>
            <a:off x="698500" y="4403725"/>
            <a:ext cx="5588000" cy="4171950"/>
          </a:xfrm>
          <a:prstGeom prst="rect">
            <a:avLst/>
          </a:prstGeom>
          <a:noFill/>
          <a:ln>
            <a:solidFill>
              <a:srgbClr val="000000"/>
            </a:solidFill>
            <a:miter lim="800000"/>
            <a:headEnd/>
            <a:tailEnd/>
          </a:ln>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783A45-4512-4529-B99E-956C46A402CD}" type="slidenum">
              <a:rPr lang="en-US"/>
              <a:pPr/>
              <a:t>20</a:t>
            </a:fld>
            <a:endParaRPr lang="en-US"/>
          </a:p>
        </p:txBody>
      </p:sp>
      <p:sp>
        <p:nvSpPr>
          <p:cNvPr id="1269762" name="Rectangle 2"/>
          <p:cNvSpPr>
            <a:spLocks noGrp="1" noRot="1" noChangeAspect="1" noChangeArrowheads="1" noTextEdit="1"/>
          </p:cNvSpPr>
          <p:nvPr>
            <p:ph type="sldImg"/>
          </p:nvPr>
        </p:nvSpPr>
        <p:spPr>
          <a:xfrm>
            <a:off x="1174750" y="695325"/>
            <a:ext cx="4635500" cy="3476625"/>
          </a:xfrm>
          <a:ln/>
        </p:spPr>
      </p:sp>
      <p:sp>
        <p:nvSpPr>
          <p:cNvPr id="1269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490DAE-E04D-4B02-9870-BF875421A501}" type="slidenum">
              <a:rPr lang="en-US"/>
              <a:pPr/>
              <a:t>2</a:t>
            </a:fld>
            <a:endParaRPr lang="en-US"/>
          </a:p>
        </p:txBody>
      </p:sp>
      <p:sp>
        <p:nvSpPr>
          <p:cNvPr id="1361922" name="Rectangle 2"/>
          <p:cNvSpPr>
            <a:spLocks noGrp="1" noRot="1" noChangeAspect="1" noChangeArrowheads="1" noTextEdit="1"/>
          </p:cNvSpPr>
          <p:nvPr>
            <p:ph type="sldImg"/>
          </p:nvPr>
        </p:nvSpPr>
        <p:spPr>
          <a:xfrm>
            <a:off x="1174750" y="693738"/>
            <a:ext cx="4635500" cy="3476625"/>
          </a:xfrm>
          <a:ln/>
        </p:spPr>
      </p:sp>
      <p:sp>
        <p:nvSpPr>
          <p:cNvPr id="1361923" name="Rectangle 3"/>
          <p:cNvSpPr>
            <a:spLocks noGrp="1" noChangeArrowheads="1"/>
          </p:cNvSpPr>
          <p:nvPr>
            <p:ph type="body" idx="1"/>
          </p:nvPr>
        </p:nvSpPr>
        <p:spPr>
          <a:xfrm>
            <a:off x="698500" y="4403725"/>
            <a:ext cx="5588000" cy="4173538"/>
          </a:xfrm>
        </p:spPr>
        <p:txBody>
          <a:bodyPr/>
          <a:lstStyle/>
          <a:p>
            <a:r>
              <a:rPr lang="en-US" dirty="0" smtClean="0"/>
              <a:t>An essential tool</a:t>
            </a:r>
            <a:r>
              <a:rPr lang="en-US" baseline="0" dirty="0" smtClean="0"/>
              <a:t> of the trade if this is a question you’re interested in tackling is . . .</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93D7142-6E71-4B17-8805-8C3E49E73F37}" type="slidenum">
              <a:rPr lang="en-US"/>
              <a:pPr/>
              <a:t>21</a:t>
            </a:fld>
            <a:endParaRPr lang="en-US"/>
          </a:p>
        </p:txBody>
      </p:sp>
      <p:sp>
        <p:nvSpPr>
          <p:cNvPr id="98306" name="Rectangle 7"/>
          <p:cNvSpPr txBox="1">
            <a:spLocks noGrp="1" noChangeArrowheads="1"/>
          </p:cNvSpPr>
          <p:nvPr/>
        </p:nvSpPr>
        <p:spPr bwMode="auto">
          <a:xfrm>
            <a:off x="3956550" y="8805841"/>
            <a:ext cx="3026833" cy="463550"/>
          </a:xfrm>
          <a:prstGeom prst="rect">
            <a:avLst/>
          </a:prstGeom>
          <a:noFill/>
          <a:ln w="9525">
            <a:noFill/>
            <a:miter lim="800000"/>
            <a:headEnd/>
            <a:tailEnd/>
          </a:ln>
        </p:spPr>
        <p:txBody>
          <a:bodyPr lIns="92885" tIns="46442" rIns="92885" bIns="46442" anchor="b"/>
          <a:lstStyle/>
          <a:p>
            <a:pPr algn="r" eaLnBrk="1" hangingPunct="1"/>
            <a:fld id="{DFB7CC1B-DE8F-4792-AADB-160F0DD26CB2}" type="slidenum">
              <a:rPr lang="en-US" sz="1200"/>
              <a:pPr algn="r" eaLnBrk="1" hangingPunct="1"/>
              <a:t>21</a:t>
            </a:fld>
            <a:endParaRPr lang="en-US" sz="1200" dirty="0"/>
          </a:p>
        </p:txBody>
      </p:sp>
      <p:sp>
        <p:nvSpPr>
          <p:cNvPr id="98307" name="Rectangle 2"/>
          <p:cNvSpPr>
            <a:spLocks noGrp="1" noRot="1" noChangeAspect="1" noChangeArrowheads="1" noTextEdit="1"/>
          </p:cNvSpPr>
          <p:nvPr>
            <p:ph type="sldImg"/>
          </p:nvPr>
        </p:nvSpPr>
        <p:spPr bwMode="auto">
          <a:xfrm>
            <a:off x="1174750" y="695325"/>
            <a:ext cx="4635500" cy="3476625"/>
          </a:xfrm>
          <a:prstGeom prst="rect">
            <a:avLst/>
          </a:prstGeom>
          <a:solidFill>
            <a:srgbClr val="FFFFFF"/>
          </a:solidFill>
          <a:ln>
            <a:solidFill>
              <a:srgbClr val="000000"/>
            </a:solidFill>
            <a:miter lim="800000"/>
            <a:headEnd/>
            <a:tailEnd/>
          </a:ln>
        </p:spPr>
      </p:sp>
      <p:sp>
        <p:nvSpPr>
          <p:cNvPr id="98308" name="Rectangle 3"/>
          <p:cNvSpPr>
            <a:spLocks noGrp="1" noChangeArrowheads="1"/>
          </p:cNvSpPr>
          <p:nvPr>
            <p:ph type="body" idx="1"/>
          </p:nvPr>
        </p:nvSpPr>
        <p:spPr bwMode="auto">
          <a:xfrm>
            <a:off x="698500" y="4403725"/>
            <a:ext cx="5588000" cy="4171950"/>
          </a:xfrm>
          <a:prstGeom prst="rect">
            <a:avLst/>
          </a:prstGeom>
          <a:noFill/>
          <a:ln>
            <a:solidFill>
              <a:srgbClr val="000000"/>
            </a:solidFill>
            <a:miter lim="800000"/>
            <a:headEnd/>
            <a:tailEnd/>
          </a:ln>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C68979-E53C-4365-BE71-ECC7A1BC30AC}" type="slidenum">
              <a:rPr lang="en-US"/>
              <a:pPr/>
              <a:t>22</a:t>
            </a:fld>
            <a:endParaRPr lang="en-US"/>
          </a:p>
        </p:txBody>
      </p:sp>
      <p:sp>
        <p:nvSpPr>
          <p:cNvPr id="1445890" name="Rectangle 2"/>
          <p:cNvSpPr>
            <a:spLocks noGrp="1" noRot="1" noChangeAspect="1" noChangeArrowheads="1" noTextEdit="1"/>
          </p:cNvSpPr>
          <p:nvPr>
            <p:ph type="sldImg"/>
          </p:nvPr>
        </p:nvSpPr>
        <p:spPr>
          <a:xfrm>
            <a:off x="1174750" y="695325"/>
            <a:ext cx="4635500" cy="3476625"/>
          </a:xfrm>
          <a:ln/>
        </p:spPr>
      </p:sp>
      <p:sp>
        <p:nvSpPr>
          <p:cNvPr id="1445891" name="Rectangle 3"/>
          <p:cNvSpPr>
            <a:spLocks noGrp="1" noChangeArrowheads="1"/>
          </p:cNvSpPr>
          <p:nvPr>
            <p:ph type="body" idx="1"/>
          </p:nvPr>
        </p:nvSpPr>
        <p:spPr>
          <a:xfrm>
            <a:off x="698500" y="4403725"/>
            <a:ext cx="5588000" cy="4171950"/>
          </a:xfrm>
        </p:spPr>
        <p:txBody>
          <a:bodyPr/>
          <a:lstStyle/>
          <a:p>
            <a:r>
              <a:rPr lang="en-US"/>
              <a:t>If you consider the thousands of points going into standard global fits of unpolarized pdf’s, we’ve still got a long way to go!</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062BA4-929F-46A1-ADDA-87CD17C88496}" type="slidenum">
              <a:rPr lang="en-US"/>
              <a:pPr/>
              <a:t>23</a:t>
            </a:fld>
            <a:endParaRPr lang="en-US"/>
          </a:p>
        </p:txBody>
      </p:sp>
      <p:sp>
        <p:nvSpPr>
          <p:cNvPr id="1583106" name="Rectangle 2"/>
          <p:cNvSpPr>
            <a:spLocks noGrp="1" noRot="1" noChangeAspect="1" noChangeArrowheads="1" noTextEdit="1"/>
          </p:cNvSpPr>
          <p:nvPr>
            <p:ph type="sldImg"/>
          </p:nvPr>
        </p:nvSpPr>
        <p:spPr>
          <a:ln/>
        </p:spPr>
      </p:sp>
      <p:sp>
        <p:nvSpPr>
          <p:cNvPr id="1583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120C1A-501C-4AD4-AC4C-E2088C2D4C7A}" type="slidenum">
              <a:rPr lang="en-US"/>
              <a:pPr/>
              <a:t>25</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4859A5-586F-41B6-B227-59C51CA110DB}" type="slidenum">
              <a:rPr lang="en-US"/>
              <a:pPr/>
              <a:t>26</a:t>
            </a:fld>
            <a:endParaRPr lang="en-US"/>
          </a:p>
        </p:txBody>
      </p:sp>
      <p:sp>
        <p:nvSpPr>
          <p:cNvPr id="1257474" name="Rectangle 2"/>
          <p:cNvSpPr>
            <a:spLocks noGrp="1" noRot="1" noChangeAspect="1" noChangeArrowheads="1" noTextEdit="1"/>
          </p:cNvSpPr>
          <p:nvPr>
            <p:ph type="sldImg"/>
          </p:nvPr>
        </p:nvSpPr>
        <p:spPr>
          <a:xfrm>
            <a:off x="1174750" y="695325"/>
            <a:ext cx="4635500" cy="3476625"/>
          </a:xfrm>
          <a:ln/>
        </p:spPr>
      </p:sp>
      <p:sp>
        <p:nvSpPr>
          <p:cNvPr id="1257475"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8B14DA-B571-4EB9-A466-1E3D45FE2CFA}" type="slidenum">
              <a:rPr lang="en-US"/>
              <a:pPr/>
              <a:t>27</a:t>
            </a:fld>
            <a:endParaRPr lang="en-US"/>
          </a:p>
        </p:txBody>
      </p:sp>
      <p:sp>
        <p:nvSpPr>
          <p:cNvPr id="1462274" name="Rectangle 2"/>
          <p:cNvSpPr>
            <a:spLocks noGrp="1" noRot="1" noChangeAspect="1" noChangeArrowheads="1" noTextEdit="1"/>
          </p:cNvSpPr>
          <p:nvPr>
            <p:ph type="sldImg"/>
          </p:nvPr>
        </p:nvSpPr>
        <p:spPr>
          <a:xfrm>
            <a:off x="1174750" y="695325"/>
            <a:ext cx="4635500" cy="3476625"/>
          </a:xfrm>
          <a:ln/>
        </p:spPr>
      </p:sp>
      <p:sp>
        <p:nvSpPr>
          <p:cNvPr id="1462275"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0BCBA4-9E5C-46A1-A02A-C15FF80F0D3D}" type="slidenum">
              <a:rPr lang="en-US" smtClean="0"/>
              <a:pPr/>
              <a:t>28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0BCBA4-9E5C-46A1-A02A-C15FF80F0D3D}" type="slidenum">
              <a:rPr lang="en-US" smtClean="0"/>
              <a:pPr/>
              <a:t>29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120C1A-501C-4AD4-AC4C-E2088C2D4C7A}" type="slidenum">
              <a:rPr lang="en-US"/>
              <a:pPr/>
              <a:t>32</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5DDA83-7040-478C-AC70-A1446DEEB198}" type="slidenum">
              <a:rPr lang="en-US"/>
              <a:pPr/>
              <a:t>33</a:t>
            </a:fld>
            <a:endParaRPr lang="en-US"/>
          </a:p>
        </p:txBody>
      </p:sp>
      <p:sp>
        <p:nvSpPr>
          <p:cNvPr id="1449986" name="Rectangle 2"/>
          <p:cNvSpPr>
            <a:spLocks noGrp="1" noRot="1" noChangeAspect="1" noChangeArrowheads="1" noTextEdit="1"/>
          </p:cNvSpPr>
          <p:nvPr>
            <p:ph type="sldImg"/>
          </p:nvPr>
        </p:nvSpPr>
        <p:spPr>
          <a:ln/>
        </p:spPr>
      </p:sp>
      <p:sp>
        <p:nvSpPr>
          <p:cNvPr id="1449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2BA817-5A74-43B8-8AE9-D06756D32881}" type="slidenum">
              <a:rPr lang="en-US"/>
              <a:pPr/>
              <a:t>3</a:t>
            </a:fld>
            <a:endParaRPr lang="en-US"/>
          </a:p>
        </p:txBody>
      </p:sp>
      <p:sp>
        <p:nvSpPr>
          <p:cNvPr id="1168386" name="Rectangle 2"/>
          <p:cNvSpPr>
            <a:spLocks noGrp="1" noRot="1" noChangeAspect="1" noChangeArrowheads="1" noTextEdit="1"/>
          </p:cNvSpPr>
          <p:nvPr>
            <p:ph type="sldImg"/>
          </p:nvPr>
        </p:nvSpPr>
        <p:spPr>
          <a:ln/>
        </p:spPr>
      </p:sp>
      <p:sp>
        <p:nvSpPr>
          <p:cNvPr id="1168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2820AE-41F4-4469-9579-19A0FB643898}" type="slidenum">
              <a:rPr lang="en-US"/>
              <a:pPr/>
              <a:t>34</a:t>
            </a:fld>
            <a:endParaRPr lang="en-US"/>
          </a:p>
        </p:txBody>
      </p:sp>
      <p:sp>
        <p:nvSpPr>
          <p:cNvPr id="1349634" name="Rectangle 2"/>
          <p:cNvSpPr>
            <a:spLocks noGrp="1" noRot="1" noChangeAspect="1" noChangeArrowheads="1" noTextEdit="1"/>
          </p:cNvSpPr>
          <p:nvPr>
            <p:ph type="sldImg"/>
          </p:nvPr>
        </p:nvSpPr>
        <p:spPr>
          <a:ln/>
        </p:spPr>
      </p:sp>
      <p:sp>
        <p:nvSpPr>
          <p:cNvPr id="1349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141136-A50F-4F60-AB62-044721978AB8}" type="slidenum">
              <a:rPr lang="en-US"/>
              <a:pPr/>
              <a:t>35</a:t>
            </a:fld>
            <a:endParaRPr lang="en-US"/>
          </a:p>
        </p:txBody>
      </p:sp>
      <p:sp>
        <p:nvSpPr>
          <p:cNvPr id="1351682" name="Rectangle 2"/>
          <p:cNvSpPr>
            <a:spLocks noGrp="1" noRot="1" noChangeAspect="1" noChangeArrowheads="1" noTextEdit="1"/>
          </p:cNvSpPr>
          <p:nvPr>
            <p:ph type="sldImg"/>
          </p:nvPr>
        </p:nvSpPr>
        <p:spPr>
          <a:ln/>
        </p:spPr>
      </p:sp>
      <p:sp>
        <p:nvSpPr>
          <p:cNvPr id="1351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3DE551-DDE7-4D7E-B10C-1B39733C0617}" type="slidenum">
              <a:rPr lang="en-US"/>
              <a:pPr/>
              <a:t>36</a:t>
            </a:fld>
            <a:endParaRPr lang="en-US"/>
          </a:p>
        </p:txBody>
      </p:sp>
      <p:sp>
        <p:nvSpPr>
          <p:cNvPr id="1366018" name="Rectangle 2"/>
          <p:cNvSpPr>
            <a:spLocks noGrp="1" noRot="1" noChangeAspect="1" noChangeArrowheads="1" noTextEdit="1"/>
          </p:cNvSpPr>
          <p:nvPr>
            <p:ph type="sldImg"/>
          </p:nvPr>
        </p:nvSpPr>
        <p:spPr>
          <a:ln/>
        </p:spPr>
      </p:sp>
      <p:sp>
        <p:nvSpPr>
          <p:cNvPr id="1366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1B0BDF-5860-4826-956E-2A16756C6938}" type="slidenum">
              <a:rPr lang="en-US"/>
              <a:pPr/>
              <a:t>37</a:t>
            </a:fld>
            <a:endParaRPr lang="en-US"/>
          </a:p>
        </p:txBody>
      </p:sp>
      <p:sp>
        <p:nvSpPr>
          <p:cNvPr id="1353730" name="Rectangle 2"/>
          <p:cNvSpPr>
            <a:spLocks noGrp="1" noRot="1" noChangeAspect="1" noChangeArrowheads="1" noTextEdit="1"/>
          </p:cNvSpPr>
          <p:nvPr>
            <p:ph type="sldImg"/>
          </p:nvPr>
        </p:nvSpPr>
        <p:spPr>
          <a:xfrm>
            <a:off x="1165225" y="684213"/>
            <a:ext cx="4668838" cy="3502025"/>
          </a:xfrm>
          <a:ln/>
        </p:spPr>
      </p:sp>
      <p:sp>
        <p:nvSpPr>
          <p:cNvPr id="1353731" name="Rectangle 3"/>
          <p:cNvSpPr>
            <a:spLocks noGrp="1" noChangeArrowheads="1"/>
          </p:cNvSpPr>
          <p:nvPr>
            <p:ph type="body" idx="1"/>
          </p:nvPr>
        </p:nvSpPr>
        <p:spPr>
          <a:xfrm>
            <a:off x="912813" y="4414838"/>
            <a:ext cx="5172075" cy="4186237"/>
          </a:xfrm>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54C7D1-5775-42F4-9C7D-0E0B0A7812E4}" type="slidenum">
              <a:rPr lang="en-US"/>
              <a:pPr/>
              <a:t>38</a:t>
            </a:fld>
            <a:endParaRPr lang="en-US"/>
          </a:p>
        </p:txBody>
      </p:sp>
      <p:sp>
        <p:nvSpPr>
          <p:cNvPr id="1458178" name="Rectangle 2"/>
          <p:cNvSpPr>
            <a:spLocks noGrp="1" noRot="1" noChangeAspect="1" noChangeArrowheads="1" noTextEdit="1"/>
          </p:cNvSpPr>
          <p:nvPr>
            <p:ph type="sldImg"/>
          </p:nvPr>
        </p:nvSpPr>
        <p:spPr>
          <a:ln/>
        </p:spPr>
      </p:sp>
      <p:sp>
        <p:nvSpPr>
          <p:cNvPr id="145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B14CCE-8C87-4A6C-82F4-ADCFDAEFFF52}" type="slidenum">
              <a:rPr lang="en-US"/>
              <a:pPr/>
              <a:t>39</a:t>
            </a:fld>
            <a:endParaRPr lang="en-US"/>
          </a:p>
        </p:txBody>
      </p:sp>
      <p:sp>
        <p:nvSpPr>
          <p:cNvPr id="138242" name="Rectangle 1026"/>
          <p:cNvSpPr>
            <a:spLocks noGrp="1" noRot="1" noChangeAspect="1" noChangeArrowheads="1"/>
          </p:cNvSpPr>
          <p:nvPr>
            <p:ph type="sldImg"/>
          </p:nvPr>
        </p:nvSpPr>
        <p:spPr bwMode="auto">
          <a:xfrm>
            <a:off x="1174750" y="695325"/>
            <a:ext cx="4635500" cy="3476625"/>
          </a:xfrm>
          <a:prstGeom prst="rect">
            <a:avLst/>
          </a:prstGeom>
          <a:solidFill>
            <a:srgbClr val="FFFFFF"/>
          </a:solidFill>
          <a:ln>
            <a:solidFill>
              <a:srgbClr val="000000"/>
            </a:solidFill>
            <a:miter lim="800000"/>
            <a:headEnd/>
            <a:tailEnd/>
          </a:ln>
        </p:spPr>
      </p:sp>
      <p:sp>
        <p:nvSpPr>
          <p:cNvPr id="138243" name="Rectangle 1027"/>
          <p:cNvSpPr>
            <a:spLocks noGrp="1" noChangeArrowheads="1"/>
          </p:cNvSpPr>
          <p:nvPr>
            <p:ph type="body" idx="1"/>
          </p:nvPr>
        </p:nvSpPr>
        <p:spPr bwMode="auto">
          <a:xfrm>
            <a:off x="931334" y="4403725"/>
            <a:ext cx="5122333" cy="417195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94DE7B-3E3E-4100-8572-B73DC5612D09}" type="slidenum">
              <a:rPr lang="en-US"/>
              <a:pPr/>
              <a:t>40</a:t>
            </a:fld>
            <a:endParaRPr lang="en-US"/>
          </a:p>
        </p:txBody>
      </p:sp>
      <p:sp>
        <p:nvSpPr>
          <p:cNvPr id="1564674" name="Rectangle 2"/>
          <p:cNvSpPr>
            <a:spLocks noGrp="1" noRot="1" noChangeAspect="1" noChangeArrowheads="1" noTextEdit="1"/>
          </p:cNvSpPr>
          <p:nvPr>
            <p:ph type="sldImg"/>
          </p:nvPr>
        </p:nvSpPr>
        <p:spPr>
          <a:xfrm>
            <a:off x="1174750" y="695325"/>
            <a:ext cx="4635500" cy="3476625"/>
          </a:xfrm>
          <a:ln/>
        </p:spPr>
      </p:sp>
      <p:sp>
        <p:nvSpPr>
          <p:cNvPr id="1564675"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A03AED-AF5C-400F-AE3D-280974ABF43E}" type="slidenum">
              <a:rPr lang="en-US"/>
              <a:pPr/>
              <a:t>42</a:t>
            </a:fld>
            <a:endParaRPr lang="en-US"/>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r>
              <a:rPr lang="en-US"/>
              <a:t>Color code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EADD6D-3EE6-45D2-9DBE-1BCA9E6A7E9D}" type="slidenum">
              <a:rPr lang="en-US"/>
              <a:pPr/>
              <a:t>44</a:t>
            </a:fld>
            <a:endParaRPr lang="en-US"/>
          </a:p>
        </p:txBody>
      </p:sp>
      <p:sp>
        <p:nvSpPr>
          <p:cNvPr id="1454082" name="Rectangle 2"/>
          <p:cNvSpPr>
            <a:spLocks noGrp="1" noRot="1" noChangeAspect="1" noChangeArrowheads="1" noTextEdit="1"/>
          </p:cNvSpPr>
          <p:nvPr>
            <p:ph type="sldImg"/>
          </p:nvPr>
        </p:nvSpPr>
        <p:spPr>
          <a:xfrm>
            <a:off x="1174750" y="695325"/>
            <a:ext cx="4635500" cy="3476625"/>
          </a:xfrm>
          <a:ln/>
        </p:spPr>
      </p:sp>
      <p:sp>
        <p:nvSpPr>
          <p:cNvPr id="1454083"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B2E477-98FD-43D7-8C78-EDA938D9E88E}" type="slidenum">
              <a:rPr lang="en-US"/>
              <a:pPr/>
              <a:t>45</a:t>
            </a:fld>
            <a:endParaRPr lang="en-US"/>
          </a:p>
        </p:txBody>
      </p:sp>
      <p:sp>
        <p:nvSpPr>
          <p:cNvPr id="1460226" name="Rectangle 2"/>
          <p:cNvSpPr>
            <a:spLocks noGrp="1" noRot="1" noChangeAspect="1" noChangeArrowheads="1" noTextEdit="1"/>
          </p:cNvSpPr>
          <p:nvPr>
            <p:ph type="sldImg"/>
          </p:nvPr>
        </p:nvSpPr>
        <p:spPr>
          <a:ln/>
        </p:spPr>
      </p:sp>
      <p:sp>
        <p:nvSpPr>
          <p:cNvPr id="1460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A012FE-C59E-476C-A48C-31E901EDAACE}" type="slidenum">
              <a:rPr lang="en-US"/>
              <a:pPr/>
              <a:t>4</a:t>
            </a:fld>
            <a:endParaRPr lang="en-US"/>
          </a:p>
        </p:txBody>
      </p:sp>
      <p:sp>
        <p:nvSpPr>
          <p:cNvPr id="1170434" name="Rectangle 2"/>
          <p:cNvSpPr>
            <a:spLocks noGrp="1" noRot="1" noChangeAspect="1" noChangeArrowheads="1" noTextEdit="1"/>
          </p:cNvSpPr>
          <p:nvPr>
            <p:ph type="sldImg"/>
          </p:nvPr>
        </p:nvSpPr>
        <p:spPr>
          <a:ln/>
        </p:spPr>
      </p:sp>
      <p:sp>
        <p:nvSpPr>
          <p:cNvPr id="1170435" name="Rectangle 3"/>
          <p:cNvSpPr>
            <a:spLocks noGrp="1" noChangeArrowheads="1"/>
          </p:cNvSpPr>
          <p:nvPr>
            <p:ph type="body" idx="1"/>
          </p:nvPr>
        </p:nvSpPr>
        <p:spPr/>
        <p:txBody>
          <a:bodyPr/>
          <a:lstStyle/>
          <a:p>
            <a:r>
              <a:rPr lang="en-US" dirty="0" smtClean="0"/>
              <a:t>There are a number</a:t>
            </a:r>
            <a:r>
              <a:rPr lang="en-US" baseline="0" dirty="0" smtClean="0"/>
              <a:t> of useful ways to look at and describe nucleon structure.  For example in addition to the structure functions such as F2 shown here, which, if you will, lets you “see” the asymptotic freedom of QCD, you can also describe the proton in terms of </a:t>
            </a:r>
            <a:r>
              <a:rPr lang="en-US" baseline="0" dirty="0" err="1" smtClean="0"/>
              <a:t>parton</a:t>
            </a:r>
            <a:r>
              <a:rPr lang="en-US" baseline="0" dirty="0" smtClean="0"/>
              <a:t> distribution functions, . . .  In any case, we’ve learned quite a lot from decades of DIS data on the linear momentum structure of the proton, but even in the age of HERA, . . .</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B49490-1E61-4337-A1D4-C2AD30EF634A}" type="slidenum">
              <a:rPr lang="en-US"/>
              <a:pPr/>
              <a:t>46</a:t>
            </a:fld>
            <a:endParaRPr lang="en-US"/>
          </a:p>
        </p:txBody>
      </p:sp>
      <p:sp>
        <p:nvSpPr>
          <p:cNvPr id="1462274" name="Rectangle 2"/>
          <p:cNvSpPr>
            <a:spLocks noGrp="1" noRot="1" noChangeAspect="1" noChangeArrowheads="1" noTextEdit="1"/>
          </p:cNvSpPr>
          <p:nvPr>
            <p:ph type="sldImg"/>
          </p:nvPr>
        </p:nvSpPr>
        <p:spPr>
          <a:ln/>
        </p:spPr>
      </p:sp>
      <p:sp>
        <p:nvSpPr>
          <p:cNvPr id="1462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604D8A-FE05-4190-B051-3C9470C4A10A}" type="slidenum">
              <a:rPr lang="en-US"/>
              <a:pPr/>
              <a:t>47</a:t>
            </a:fld>
            <a:endParaRPr lang="en-US"/>
          </a:p>
        </p:txBody>
      </p:sp>
      <p:sp>
        <p:nvSpPr>
          <p:cNvPr id="1464322" name="Rectangle 2"/>
          <p:cNvSpPr>
            <a:spLocks noGrp="1" noRot="1" noChangeAspect="1" noChangeArrowheads="1" noTextEdit="1"/>
          </p:cNvSpPr>
          <p:nvPr>
            <p:ph type="sldImg"/>
          </p:nvPr>
        </p:nvSpPr>
        <p:spPr>
          <a:ln/>
        </p:spPr>
      </p:sp>
      <p:sp>
        <p:nvSpPr>
          <p:cNvPr id="1464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60FC61-7A92-4C65-8F02-8429D7C6CB4A}" type="slidenum">
              <a:rPr lang="en-US"/>
              <a:pPr/>
              <a:t>48</a:t>
            </a:fld>
            <a:endParaRPr lang="en-US"/>
          </a:p>
        </p:txBody>
      </p:sp>
      <p:sp>
        <p:nvSpPr>
          <p:cNvPr id="373762" name="Rectangle 2"/>
          <p:cNvSpPr>
            <a:spLocks noGrp="1" noRot="1" noChangeAspect="1" noChangeArrowheads="1" noTextEdit="1"/>
          </p:cNvSpPr>
          <p:nvPr>
            <p:ph type="sldImg"/>
          </p:nvPr>
        </p:nvSpPr>
        <p:spPr>
          <a:ln/>
        </p:spPr>
      </p:sp>
      <p:sp>
        <p:nvSpPr>
          <p:cNvPr id="373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639189-5F81-41F0-9118-1F3B846DEBF2}" type="slidenum">
              <a:rPr lang="en-US"/>
              <a:pPr/>
              <a:t>50</a:t>
            </a:fld>
            <a:endParaRPr lang="en-US"/>
          </a:p>
        </p:txBody>
      </p:sp>
      <p:sp>
        <p:nvSpPr>
          <p:cNvPr id="1163266" name="Rectangle 2"/>
          <p:cNvSpPr>
            <a:spLocks noGrp="1" noRot="1" noChangeAspect="1" noChangeArrowheads="1" noTextEdit="1"/>
          </p:cNvSpPr>
          <p:nvPr>
            <p:ph type="sldImg"/>
          </p:nvPr>
        </p:nvSpPr>
        <p:spPr>
          <a:xfrm>
            <a:off x="1174750" y="695325"/>
            <a:ext cx="4635500" cy="3476625"/>
          </a:xfrm>
          <a:ln/>
        </p:spPr>
      </p:sp>
      <p:sp>
        <p:nvSpPr>
          <p:cNvPr id="1163267" name="Rectangle 3"/>
          <p:cNvSpPr>
            <a:spLocks noGrp="1" noChangeArrowheads="1"/>
          </p:cNvSpPr>
          <p:nvPr>
            <p:ph type="body" idx="1"/>
          </p:nvPr>
        </p:nvSpPr>
        <p:spPr>
          <a:xfrm>
            <a:off x="930275" y="4403725"/>
            <a:ext cx="5124450" cy="4171950"/>
          </a:xfrm>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9640A9-6BB8-4694-BE1C-881616373113}" type="slidenum">
              <a:rPr lang="en-US"/>
              <a:pPr/>
              <a:t>51</a:t>
            </a:fld>
            <a:endParaRPr lang="en-US"/>
          </a:p>
        </p:txBody>
      </p:sp>
      <p:sp>
        <p:nvSpPr>
          <p:cNvPr id="1614850" name="Rectangle 2"/>
          <p:cNvSpPr>
            <a:spLocks noGrp="1" noRot="1" noChangeAspect="1" noChangeArrowheads="1" noTextEdit="1"/>
          </p:cNvSpPr>
          <p:nvPr>
            <p:ph type="sldImg"/>
          </p:nvPr>
        </p:nvSpPr>
        <p:spPr>
          <a:xfrm>
            <a:off x="1174750" y="695325"/>
            <a:ext cx="4635500" cy="3476625"/>
          </a:xfrm>
          <a:ln/>
        </p:spPr>
      </p:sp>
      <p:sp>
        <p:nvSpPr>
          <p:cNvPr id="1614851" name="Rectangle 3"/>
          <p:cNvSpPr>
            <a:spLocks noGrp="1" noChangeArrowheads="1"/>
          </p:cNvSpPr>
          <p:nvPr>
            <p:ph type="body" idx="1"/>
          </p:nvPr>
        </p:nvSpPr>
        <p:spPr>
          <a:xfrm>
            <a:off x="930275" y="4403725"/>
            <a:ext cx="5124450" cy="4171950"/>
          </a:xfrm>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938D80-8AFD-44C4-B8C8-3E12E3A70DE1}" type="slidenum">
              <a:rPr lang="en-US"/>
              <a:pPr/>
              <a:t>52</a:t>
            </a:fld>
            <a:endParaRPr lang="en-US"/>
          </a:p>
        </p:txBody>
      </p:sp>
      <p:sp>
        <p:nvSpPr>
          <p:cNvPr id="1616898" name="Rectangle 2"/>
          <p:cNvSpPr>
            <a:spLocks noGrp="1" noRot="1" noChangeAspect="1" noChangeArrowheads="1" noTextEdit="1"/>
          </p:cNvSpPr>
          <p:nvPr>
            <p:ph type="sldImg"/>
          </p:nvPr>
        </p:nvSpPr>
        <p:spPr>
          <a:xfrm>
            <a:off x="1174750" y="695325"/>
            <a:ext cx="4635500" cy="3476625"/>
          </a:xfrm>
          <a:ln/>
        </p:spPr>
      </p:sp>
      <p:sp>
        <p:nvSpPr>
          <p:cNvPr id="1616899" name="Rectangle 3"/>
          <p:cNvSpPr>
            <a:spLocks noGrp="1" noChangeArrowheads="1"/>
          </p:cNvSpPr>
          <p:nvPr>
            <p:ph type="body" idx="1"/>
          </p:nvPr>
        </p:nvSpPr>
        <p:spPr>
          <a:xfrm>
            <a:off x="930275" y="4403725"/>
            <a:ext cx="5124450" cy="4171950"/>
          </a:xfrm>
        </p:spPr>
        <p:txBody>
          <a:bodyPr/>
          <a:lstStyle/>
          <a:p>
            <a:r>
              <a:rPr lang="en-US"/>
              <a:t>Authero of DSS knows about this.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15C78E-8750-470A-A942-1D39CB54A182}" type="slidenum">
              <a:rPr lang="en-US"/>
              <a:pPr/>
              <a:t>53</a:t>
            </a:fld>
            <a:endParaRPr lang="en-US"/>
          </a:p>
        </p:txBody>
      </p:sp>
      <p:sp>
        <p:nvSpPr>
          <p:cNvPr id="1542146" name="Rectangle 2"/>
          <p:cNvSpPr>
            <a:spLocks noGrp="1" noRot="1" noChangeAspect="1" noChangeArrowheads="1" noTextEdit="1"/>
          </p:cNvSpPr>
          <p:nvPr>
            <p:ph type="sldImg"/>
          </p:nvPr>
        </p:nvSpPr>
        <p:spPr>
          <a:ln/>
        </p:spPr>
      </p:sp>
      <p:sp>
        <p:nvSpPr>
          <p:cNvPr id="1542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23962D-6F43-4890-BCE3-2301EB828295}" type="slidenum">
              <a:rPr lang="en-US"/>
              <a:pPr/>
              <a:t>54</a:t>
            </a:fld>
            <a:endParaRPr lang="en-US"/>
          </a:p>
        </p:txBody>
      </p:sp>
      <p:sp>
        <p:nvSpPr>
          <p:cNvPr id="1610754" name="Rectangle 2"/>
          <p:cNvSpPr>
            <a:spLocks noGrp="1" noRot="1" noChangeAspect="1" noChangeArrowheads="1" noTextEdit="1"/>
          </p:cNvSpPr>
          <p:nvPr>
            <p:ph type="sldImg"/>
          </p:nvPr>
        </p:nvSpPr>
        <p:spPr>
          <a:ln/>
        </p:spPr>
      </p:sp>
      <p:sp>
        <p:nvSpPr>
          <p:cNvPr id="1610755" name="Rectangle 3"/>
          <p:cNvSpPr>
            <a:spLocks noGrp="1" noChangeArrowheads="1"/>
          </p:cNvSpPr>
          <p:nvPr>
            <p:ph type="body" idx="1"/>
          </p:nvPr>
        </p:nvSpPr>
        <p:spPr/>
        <p:txBody>
          <a:bodyPr/>
          <a:lstStyle/>
          <a:p>
            <a:r>
              <a:rPr lang="en-US"/>
              <a:t>Get rid of!</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74718B-2154-439B-A670-2D53FEFF1844}" type="slidenum">
              <a:rPr lang="en-US"/>
              <a:pPr/>
              <a:t>55</a:t>
            </a:fld>
            <a:endParaRPr lang="en-US"/>
          </a:p>
        </p:txBody>
      </p:sp>
      <p:sp>
        <p:nvSpPr>
          <p:cNvPr id="1612802" name="Rectangle 2"/>
          <p:cNvSpPr>
            <a:spLocks noGrp="1" noRot="1" noChangeAspect="1" noChangeArrowheads="1" noTextEdit="1"/>
          </p:cNvSpPr>
          <p:nvPr>
            <p:ph type="sldImg"/>
          </p:nvPr>
        </p:nvSpPr>
        <p:spPr>
          <a:ln/>
        </p:spPr>
      </p:sp>
      <p:sp>
        <p:nvSpPr>
          <p:cNvPr id="1612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B9503C-91C9-47F4-9EB8-1C0BA84521AE}" type="slidenum">
              <a:rPr lang="en-US"/>
              <a:pPr/>
              <a:t>56</a:t>
            </a:fld>
            <a:endParaRPr lang="en-US"/>
          </a:p>
        </p:txBody>
      </p:sp>
      <p:sp>
        <p:nvSpPr>
          <p:cNvPr id="464898" name="Rectangle 2"/>
          <p:cNvSpPr>
            <a:spLocks noGrp="1" noRot="1" noChangeAspect="1" noChangeArrowheads="1" noTextEdit="1"/>
          </p:cNvSpPr>
          <p:nvPr>
            <p:ph type="sldImg"/>
          </p:nvPr>
        </p:nvSpPr>
        <p:spPr>
          <a:ln/>
        </p:spPr>
      </p:sp>
      <p:sp>
        <p:nvSpPr>
          <p:cNvPr id="464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0DDA96-62FD-4EE2-AA3C-A7C8ED986171}" type="slidenum">
              <a:rPr lang="en-US"/>
              <a:pPr/>
              <a:t>5</a:t>
            </a:fld>
            <a:endParaRPr lang="en-US"/>
          </a:p>
        </p:txBody>
      </p:sp>
      <p:sp>
        <p:nvSpPr>
          <p:cNvPr id="1174530" name="Rectangle 2"/>
          <p:cNvSpPr>
            <a:spLocks noGrp="1" noRot="1" noChangeAspect="1" noChangeArrowheads="1" noTextEdit="1"/>
          </p:cNvSpPr>
          <p:nvPr>
            <p:ph type="sldImg"/>
          </p:nvPr>
        </p:nvSpPr>
        <p:spPr>
          <a:ln/>
        </p:spPr>
      </p:sp>
      <p:sp>
        <p:nvSpPr>
          <p:cNvPr id="1174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641227-AAA4-46DB-BE48-6C9D9BCF81D7}" type="slidenum">
              <a:rPr lang="en-US"/>
              <a:pPr/>
              <a:t>58</a:t>
            </a:fld>
            <a:endParaRPr lang="en-US"/>
          </a:p>
        </p:txBody>
      </p:sp>
      <p:sp>
        <p:nvSpPr>
          <p:cNvPr id="1261570" name="Rectangle 2"/>
          <p:cNvSpPr>
            <a:spLocks noGrp="1" noRot="1" noChangeAspect="1" noChangeArrowheads="1" noTextEdit="1"/>
          </p:cNvSpPr>
          <p:nvPr>
            <p:ph type="sldImg"/>
          </p:nvPr>
        </p:nvSpPr>
        <p:spPr>
          <a:xfrm>
            <a:off x="1174750" y="695325"/>
            <a:ext cx="4635500" cy="3476625"/>
          </a:xfrm>
          <a:ln/>
        </p:spPr>
      </p:sp>
      <p:sp>
        <p:nvSpPr>
          <p:cNvPr id="1261571"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79167E-D32B-4DA5-8867-B27C3EF23D55}" type="slidenum">
              <a:rPr lang="en-US"/>
              <a:pPr/>
              <a:t>59</a:t>
            </a:fld>
            <a:endParaRPr lang="en-US"/>
          </a:p>
        </p:txBody>
      </p:sp>
      <p:sp>
        <p:nvSpPr>
          <p:cNvPr id="1452034" name="Rectangle 2"/>
          <p:cNvSpPr>
            <a:spLocks noGrp="1" noRot="1" noChangeAspect="1" noChangeArrowheads="1" noTextEdit="1"/>
          </p:cNvSpPr>
          <p:nvPr>
            <p:ph type="sldImg"/>
          </p:nvPr>
        </p:nvSpPr>
        <p:spPr>
          <a:ln/>
        </p:spPr>
      </p:sp>
      <p:sp>
        <p:nvSpPr>
          <p:cNvPr id="1452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AAEB20-F9F5-4BA4-B070-2A1347C50925}" type="slidenum">
              <a:rPr lang="en-US"/>
              <a:pPr/>
              <a:t>60</a:t>
            </a:fld>
            <a:endParaRPr lang="en-US"/>
          </a:p>
        </p:txBody>
      </p:sp>
      <p:sp>
        <p:nvSpPr>
          <p:cNvPr id="1625090" name="Rectangle 2"/>
          <p:cNvSpPr>
            <a:spLocks noGrp="1" noRot="1" noChangeAspect="1" noChangeArrowheads="1" noTextEdit="1"/>
          </p:cNvSpPr>
          <p:nvPr>
            <p:ph type="sldImg"/>
          </p:nvPr>
        </p:nvSpPr>
        <p:spPr>
          <a:xfrm>
            <a:off x="1174750" y="695325"/>
            <a:ext cx="4635500" cy="3476625"/>
          </a:xfrm>
          <a:ln/>
        </p:spPr>
      </p:sp>
      <p:sp>
        <p:nvSpPr>
          <p:cNvPr id="1625091"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D39CA3-B038-47DC-B3F5-0983A1326335}" type="slidenum">
              <a:rPr lang="en-US"/>
              <a:pPr/>
              <a:t>61</a:t>
            </a:fld>
            <a:endParaRPr lang="en-US"/>
          </a:p>
        </p:txBody>
      </p:sp>
      <p:sp>
        <p:nvSpPr>
          <p:cNvPr id="1627138" name="Rectangle 2"/>
          <p:cNvSpPr>
            <a:spLocks noGrp="1" noRot="1" noChangeAspect="1" noChangeArrowheads="1" noTextEdit="1"/>
          </p:cNvSpPr>
          <p:nvPr>
            <p:ph type="sldImg"/>
          </p:nvPr>
        </p:nvSpPr>
        <p:spPr>
          <a:xfrm>
            <a:off x="1174750" y="695325"/>
            <a:ext cx="4635500" cy="3476625"/>
          </a:xfrm>
          <a:ln/>
        </p:spPr>
      </p:sp>
      <p:sp>
        <p:nvSpPr>
          <p:cNvPr id="1627139"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0CE3C0-1AA0-4F16-BB36-23E0C0CA0C64}" type="slidenum">
              <a:rPr lang="en-US"/>
              <a:pPr/>
              <a:t>62</a:t>
            </a:fld>
            <a:endParaRPr lang="en-US"/>
          </a:p>
        </p:txBody>
      </p:sp>
      <p:sp>
        <p:nvSpPr>
          <p:cNvPr id="1355778" name="Rectangle 2"/>
          <p:cNvSpPr>
            <a:spLocks noGrp="1" noRot="1" noChangeAspect="1" noChangeArrowheads="1" noTextEdit="1"/>
          </p:cNvSpPr>
          <p:nvPr>
            <p:ph type="sldImg"/>
          </p:nvPr>
        </p:nvSpPr>
        <p:spPr>
          <a:ln/>
        </p:spPr>
      </p:sp>
      <p:sp>
        <p:nvSpPr>
          <p:cNvPr id="1355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EAA3F6-AEB9-4102-AE4D-84623CD6ECC6}" type="slidenum">
              <a:rPr lang="en-US"/>
              <a:pPr/>
              <a:t>63</a:t>
            </a:fld>
            <a:endParaRPr lang="en-US"/>
          </a:p>
        </p:txBody>
      </p:sp>
      <p:sp>
        <p:nvSpPr>
          <p:cNvPr id="1357826" name="Rectangle 2"/>
          <p:cNvSpPr>
            <a:spLocks noGrp="1" noRot="1" noChangeAspect="1" noChangeArrowheads="1" noTextEdit="1"/>
          </p:cNvSpPr>
          <p:nvPr>
            <p:ph type="sldImg"/>
          </p:nvPr>
        </p:nvSpPr>
        <p:spPr>
          <a:ln/>
        </p:spPr>
      </p:sp>
      <p:sp>
        <p:nvSpPr>
          <p:cNvPr id="1357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54C7D1-5775-42F4-9C7D-0E0B0A7812E4}" type="slidenum">
              <a:rPr lang="en-US"/>
              <a:pPr/>
              <a:t>64</a:t>
            </a:fld>
            <a:endParaRPr lang="en-US"/>
          </a:p>
        </p:txBody>
      </p:sp>
      <p:sp>
        <p:nvSpPr>
          <p:cNvPr id="1458178" name="Rectangle 2"/>
          <p:cNvSpPr>
            <a:spLocks noGrp="1" noRot="1" noChangeAspect="1" noChangeArrowheads="1" noTextEdit="1"/>
          </p:cNvSpPr>
          <p:nvPr>
            <p:ph type="sldImg"/>
          </p:nvPr>
        </p:nvSpPr>
        <p:spPr>
          <a:ln/>
        </p:spPr>
      </p:sp>
      <p:sp>
        <p:nvSpPr>
          <p:cNvPr id="145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FA26AE-329F-40BA-887F-D5BA9F469FC5}" type="slidenum">
              <a:rPr lang="en-US"/>
              <a:pPr/>
              <a:t>65</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FA26AE-329F-40BA-887F-D5BA9F469FC5}" type="slidenum">
              <a:rPr lang="en-US"/>
              <a:pPr/>
              <a:t>66</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B760F5-9F63-4756-B6CC-DC4D59530B37}" type="slidenum">
              <a:rPr lang="en-US"/>
              <a:pPr/>
              <a:t>67</a:t>
            </a:fld>
            <a:endParaRPr lang="en-US"/>
          </a:p>
        </p:txBody>
      </p:sp>
      <p:sp>
        <p:nvSpPr>
          <p:cNvPr id="1497090" name="Rectangle 2"/>
          <p:cNvSpPr>
            <a:spLocks noGrp="1" noRot="1" noChangeAspect="1" noChangeArrowheads="1" noTextEdit="1"/>
          </p:cNvSpPr>
          <p:nvPr>
            <p:ph type="sldImg"/>
          </p:nvPr>
        </p:nvSpPr>
        <p:spPr>
          <a:ln/>
        </p:spPr>
      </p:sp>
      <p:sp>
        <p:nvSpPr>
          <p:cNvPr id="1497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4489C5-315C-4074-9533-D3B6A8D7B6C9}" type="slidenum">
              <a:rPr lang="en-US"/>
              <a:pPr/>
              <a:t>6</a:t>
            </a:fld>
            <a:endParaRPr lang="en-US"/>
          </a:p>
        </p:txBody>
      </p:sp>
      <p:sp>
        <p:nvSpPr>
          <p:cNvPr id="1419266" name="Rectangle 2"/>
          <p:cNvSpPr>
            <a:spLocks noGrp="1" noRot="1" noChangeAspect="1" noChangeArrowheads="1" noTextEdit="1"/>
          </p:cNvSpPr>
          <p:nvPr>
            <p:ph type="sldImg"/>
          </p:nvPr>
        </p:nvSpPr>
        <p:spPr>
          <a:ln/>
        </p:spPr>
      </p:sp>
      <p:sp>
        <p:nvSpPr>
          <p:cNvPr id="1419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1100FF-59AB-4AD4-8346-C6C3ADC13785}" type="slidenum">
              <a:rPr lang="en-US"/>
              <a:pPr/>
              <a:t>72</a:t>
            </a:fld>
            <a:endParaRPr lang="en-US"/>
          </a:p>
        </p:txBody>
      </p:sp>
      <p:sp>
        <p:nvSpPr>
          <p:cNvPr id="1637378" name="Rectangle 2"/>
          <p:cNvSpPr>
            <a:spLocks noGrp="1" noRot="1" noChangeAspect="1" noChangeArrowheads="1" noTextEdit="1"/>
          </p:cNvSpPr>
          <p:nvPr>
            <p:ph type="sldImg"/>
          </p:nvPr>
        </p:nvSpPr>
        <p:spPr>
          <a:ln/>
        </p:spPr>
      </p:sp>
      <p:sp>
        <p:nvSpPr>
          <p:cNvPr id="1637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9AD399-FC6A-4BF2-BD83-3BE82A98169F}" type="slidenum">
              <a:rPr lang="en-US" smtClean="0"/>
              <a:pPr/>
              <a:t>73</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BB1BDF-8F90-4299-809E-256343DE5327}" type="slidenum">
              <a:rPr lang="en-US"/>
              <a:pPr/>
              <a:t>74</a:t>
            </a:fld>
            <a:endParaRPr lang="en-US"/>
          </a:p>
        </p:txBody>
      </p:sp>
      <p:sp>
        <p:nvSpPr>
          <p:cNvPr id="1513474" name="Rectangle 2"/>
          <p:cNvSpPr>
            <a:spLocks noGrp="1" noRot="1" noChangeAspect="1" noChangeArrowheads="1" noTextEdit="1"/>
          </p:cNvSpPr>
          <p:nvPr>
            <p:ph type="sldImg"/>
          </p:nvPr>
        </p:nvSpPr>
        <p:spPr>
          <a:xfrm>
            <a:off x="1174750" y="695325"/>
            <a:ext cx="4635500" cy="3476625"/>
          </a:xfrm>
          <a:ln/>
        </p:spPr>
      </p:sp>
      <p:sp>
        <p:nvSpPr>
          <p:cNvPr id="1513475"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3149DC-2C6E-4195-B01F-64929DC9FE2F}" type="slidenum">
              <a:rPr lang="en-US"/>
              <a:pPr/>
              <a:t>75</a:t>
            </a:fld>
            <a:endParaRPr lang="en-US"/>
          </a:p>
        </p:txBody>
      </p:sp>
      <p:sp>
        <p:nvSpPr>
          <p:cNvPr id="1515522" name="Rectangle 2"/>
          <p:cNvSpPr>
            <a:spLocks noGrp="1" noRot="1" noChangeAspect="1" noChangeArrowheads="1" noTextEdit="1"/>
          </p:cNvSpPr>
          <p:nvPr>
            <p:ph type="sldImg"/>
          </p:nvPr>
        </p:nvSpPr>
        <p:spPr>
          <a:xfrm>
            <a:off x="1174750" y="695325"/>
            <a:ext cx="4635500" cy="3476625"/>
          </a:xfrm>
          <a:ln/>
        </p:spPr>
      </p:sp>
      <p:sp>
        <p:nvSpPr>
          <p:cNvPr id="1515523"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F002E1-6738-4CEC-9856-44CCB91B40AA}" type="slidenum">
              <a:rPr lang="en-US"/>
              <a:pPr/>
              <a:t>76</a:t>
            </a:fld>
            <a:endParaRPr lang="en-US"/>
          </a:p>
        </p:txBody>
      </p:sp>
      <p:sp>
        <p:nvSpPr>
          <p:cNvPr id="1519618" name="Rectangle 2"/>
          <p:cNvSpPr>
            <a:spLocks noGrp="1" noRot="1" noChangeAspect="1" noChangeArrowheads="1" noTextEdit="1"/>
          </p:cNvSpPr>
          <p:nvPr>
            <p:ph type="sldImg"/>
          </p:nvPr>
        </p:nvSpPr>
        <p:spPr>
          <a:ln/>
        </p:spPr>
      </p:sp>
      <p:sp>
        <p:nvSpPr>
          <p:cNvPr id="1519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4F1C8B-C215-441D-8780-B0837B6761A4}" type="slidenum">
              <a:rPr lang="en-US"/>
              <a:pPr/>
              <a:t>77</a:t>
            </a:fld>
            <a:endParaRPr lang="en-US"/>
          </a:p>
        </p:txBody>
      </p:sp>
      <p:sp>
        <p:nvSpPr>
          <p:cNvPr id="1550338" name="Rectangle 2"/>
          <p:cNvSpPr>
            <a:spLocks noGrp="1" noRot="1" noChangeAspect="1" noChangeArrowheads="1" noTextEdit="1"/>
          </p:cNvSpPr>
          <p:nvPr>
            <p:ph type="sldImg"/>
          </p:nvPr>
        </p:nvSpPr>
        <p:spPr>
          <a:xfrm>
            <a:off x="1174750" y="695325"/>
            <a:ext cx="4635500" cy="3476625"/>
          </a:xfrm>
          <a:ln/>
        </p:spPr>
      </p:sp>
      <p:sp>
        <p:nvSpPr>
          <p:cNvPr id="1550339"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5B7DC2-FD56-4E58-9702-F42AC542BCDB}" type="slidenum">
              <a:rPr lang="en-US"/>
              <a:pPr/>
              <a:t>78</a:t>
            </a:fld>
            <a:endParaRPr lang="en-US"/>
          </a:p>
        </p:txBody>
      </p:sp>
      <p:sp>
        <p:nvSpPr>
          <p:cNvPr id="1552386" name="Rectangle 2"/>
          <p:cNvSpPr>
            <a:spLocks noGrp="1" noRot="1" noChangeAspect="1" noChangeArrowheads="1" noTextEdit="1"/>
          </p:cNvSpPr>
          <p:nvPr>
            <p:ph type="sldImg"/>
          </p:nvPr>
        </p:nvSpPr>
        <p:spPr>
          <a:xfrm>
            <a:off x="1174750" y="695325"/>
            <a:ext cx="4635500" cy="3476625"/>
          </a:xfrm>
          <a:ln/>
        </p:spPr>
      </p:sp>
      <p:sp>
        <p:nvSpPr>
          <p:cNvPr id="1552387"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7C8817-AE5B-42F6-B126-C8994D89289B}" type="slidenum">
              <a:rPr lang="en-US"/>
              <a:pPr/>
              <a:t>79</a:t>
            </a:fld>
            <a:endParaRPr lang="en-US"/>
          </a:p>
        </p:txBody>
      </p:sp>
      <p:sp>
        <p:nvSpPr>
          <p:cNvPr id="1554434" name="Rectangle 2"/>
          <p:cNvSpPr>
            <a:spLocks noGrp="1" noRot="1" noChangeAspect="1" noChangeArrowheads="1" noTextEdit="1"/>
          </p:cNvSpPr>
          <p:nvPr>
            <p:ph type="sldImg"/>
          </p:nvPr>
        </p:nvSpPr>
        <p:spPr>
          <a:xfrm>
            <a:off x="1174750" y="695325"/>
            <a:ext cx="4635500" cy="3476625"/>
          </a:xfrm>
          <a:ln/>
        </p:spPr>
      </p:sp>
      <p:sp>
        <p:nvSpPr>
          <p:cNvPr id="1554435"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6F8475-41A3-42C3-869D-3D9A2B8CC19C}" type="slidenum">
              <a:rPr lang="en-US"/>
              <a:pPr/>
              <a:t>80</a:t>
            </a:fld>
            <a:endParaRPr lang="en-US"/>
          </a:p>
        </p:txBody>
      </p:sp>
      <p:sp>
        <p:nvSpPr>
          <p:cNvPr id="1562626" name="Rectangle 2"/>
          <p:cNvSpPr>
            <a:spLocks noGrp="1" noRot="1" noChangeAspect="1" noChangeArrowheads="1" noTextEdit="1"/>
          </p:cNvSpPr>
          <p:nvPr>
            <p:ph type="sldImg"/>
          </p:nvPr>
        </p:nvSpPr>
        <p:spPr>
          <a:xfrm>
            <a:off x="1174750" y="695325"/>
            <a:ext cx="4635500" cy="3476625"/>
          </a:xfrm>
          <a:ln/>
        </p:spPr>
      </p:sp>
      <p:sp>
        <p:nvSpPr>
          <p:cNvPr id="1562627"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CEC981-1FD2-4117-AF25-1C6426B51D9B}" type="slidenum">
              <a:rPr lang="en-US"/>
              <a:pPr/>
              <a:t>81</a:t>
            </a:fld>
            <a:endParaRPr lang="en-US"/>
          </a:p>
        </p:txBody>
      </p:sp>
      <p:sp>
        <p:nvSpPr>
          <p:cNvPr id="1548290" name="Rectangle 2"/>
          <p:cNvSpPr>
            <a:spLocks noGrp="1" noRot="1" noChangeAspect="1" noChangeArrowheads="1" noTextEdit="1"/>
          </p:cNvSpPr>
          <p:nvPr>
            <p:ph type="sldImg"/>
          </p:nvPr>
        </p:nvSpPr>
        <p:spPr>
          <a:xfrm>
            <a:off x="1174750" y="695325"/>
            <a:ext cx="4635500" cy="3476625"/>
          </a:xfrm>
          <a:ln/>
        </p:spPr>
      </p:sp>
      <p:sp>
        <p:nvSpPr>
          <p:cNvPr id="1548291"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25F12C-5E48-4E90-95D9-AB1D4518D2F6}" type="slidenum">
              <a:rPr lang="en-US"/>
              <a:pPr/>
              <a:t>7</a:t>
            </a:fld>
            <a:endParaRPr lang="en-US"/>
          </a:p>
        </p:txBody>
      </p:sp>
      <p:sp>
        <p:nvSpPr>
          <p:cNvPr id="1282050" name="Rectangle 2"/>
          <p:cNvSpPr>
            <a:spLocks noGrp="1" noRot="1" noChangeAspect="1" noChangeArrowheads="1" noTextEdit="1"/>
          </p:cNvSpPr>
          <p:nvPr>
            <p:ph type="sldImg"/>
          </p:nvPr>
        </p:nvSpPr>
        <p:spPr>
          <a:xfrm>
            <a:off x="1174750" y="695325"/>
            <a:ext cx="4635500" cy="3476625"/>
          </a:xfrm>
          <a:ln/>
        </p:spPr>
      </p:sp>
      <p:sp>
        <p:nvSpPr>
          <p:cNvPr id="1282051"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32CFA4-17CE-4ABE-B5D0-CBA9BBD38B89}" type="slidenum">
              <a:rPr lang="en-US"/>
              <a:pPr/>
              <a:t>82</a:t>
            </a:fld>
            <a:endParaRPr lang="en-US"/>
          </a:p>
        </p:txBody>
      </p:sp>
      <p:sp>
        <p:nvSpPr>
          <p:cNvPr id="1599490" name="Rectangle 2"/>
          <p:cNvSpPr>
            <a:spLocks noGrp="1" noRot="1" noChangeAspect="1" noChangeArrowheads="1" noTextEdit="1"/>
          </p:cNvSpPr>
          <p:nvPr>
            <p:ph type="sldImg"/>
          </p:nvPr>
        </p:nvSpPr>
        <p:spPr>
          <a:xfrm>
            <a:off x="1174750" y="693738"/>
            <a:ext cx="4635500" cy="3476625"/>
          </a:xfrm>
          <a:ln/>
        </p:spPr>
      </p:sp>
      <p:sp>
        <p:nvSpPr>
          <p:cNvPr id="1599491" name="Rectangle 3"/>
          <p:cNvSpPr>
            <a:spLocks noGrp="1" noChangeArrowheads="1"/>
          </p:cNvSpPr>
          <p:nvPr>
            <p:ph type="body" idx="1"/>
          </p:nvPr>
        </p:nvSpPr>
        <p:spPr>
          <a:xfrm>
            <a:off x="698500" y="4403725"/>
            <a:ext cx="5588000" cy="4173538"/>
          </a:xfrm>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5F4D81-B551-4DDF-93B0-1887DED389C1}" type="slidenum">
              <a:rPr lang="en-US"/>
              <a:pPr/>
              <a:t>83</a:t>
            </a:fld>
            <a:endParaRPr lang="en-US"/>
          </a:p>
        </p:txBody>
      </p:sp>
      <p:sp>
        <p:nvSpPr>
          <p:cNvPr id="1527810" name="Rectangle 2"/>
          <p:cNvSpPr>
            <a:spLocks noGrp="1" noRot="1" noChangeAspect="1" noChangeArrowheads="1" noTextEdit="1"/>
          </p:cNvSpPr>
          <p:nvPr>
            <p:ph type="sldImg"/>
          </p:nvPr>
        </p:nvSpPr>
        <p:spPr>
          <a:xfrm>
            <a:off x="1174750" y="695325"/>
            <a:ext cx="4635500" cy="3476625"/>
          </a:xfrm>
          <a:ln/>
        </p:spPr>
      </p:sp>
      <p:sp>
        <p:nvSpPr>
          <p:cNvPr id="1527811"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D1F181-B438-445C-9F8D-63AD0ACB8EC0}" type="slidenum">
              <a:rPr lang="en-US"/>
              <a:pPr/>
              <a:t>84</a:t>
            </a:fld>
            <a:endParaRPr lang="en-US"/>
          </a:p>
        </p:txBody>
      </p:sp>
      <p:sp>
        <p:nvSpPr>
          <p:cNvPr id="1618946" name="Rectangle 2"/>
          <p:cNvSpPr>
            <a:spLocks noGrp="1" noRot="1" noChangeAspect="1" noChangeArrowheads="1" noTextEdit="1"/>
          </p:cNvSpPr>
          <p:nvPr>
            <p:ph type="sldImg"/>
          </p:nvPr>
        </p:nvSpPr>
        <p:spPr>
          <a:ln/>
        </p:spPr>
      </p:sp>
      <p:sp>
        <p:nvSpPr>
          <p:cNvPr id="1618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DDF05A-98F5-4430-B550-E43B47953A9F}" type="slidenum">
              <a:rPr lang="en-US"/>
              <a:pPr/>
              <a:t>85</a:t>
            </a:fld>
            <a:endParaRPr lang="en-US"/>
          </a:p>
        </p:txBody>
      </p:sp>
      <p:sp>
        <p:nvSpPr>
          <p:cNvPr id="972802" name="Rectangle 2"/>
          <p:cNvSpPr>
            <a:spLocks noGrp="1" noRot="1" noChangeAspect="1" noChangeArrowheads="1" noTextEdit="1"/>
          </p:cNvSpPr>
          <p:nvPr>
            <p:ph type="sldImg"/>
          </p:nvPr>
        </p:nvSpPr>
        <p:spPr>
          <a:ln/>
        </p:spPr>
      </p:sp>
      <p:sp>
        <p:nvSpPr>
          <p:cNvPr id="972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DEFF39-FBAE-4EB5-B983-A32BE8586B97}" type="slidenum">
              <a:rPr lang="en-US"/>
              <a:pPr/>
              <a:t>86</a:t>
            </a:fld>
            <a:endParaRPr lang="en-US"/>
          </a:p>
        </p:txBody>
      </p:sp>
      <p:sp>
        <p:nvSpPr>
          <p:cNvPr id="1427458" name="Rectangle 2"/>
          <p:cNvSpPr>
            <a:spLocks noGrp="1" noRot="1" noChangeAspect="1" noChangeArrowheads="1" noTextEdit="1"/>
          </p:cNvSpPr>
          <p:nvPr>
            <p:ph type="sldImg"/>
          </p:nvPr>
        </p:nvSpPr>
        <p:spPr>
          <a:ln/>
        </p:spPr>
      </p:sp>
      <p:sp>
        <p:nvSpPr>
          <p:cNvPr id="1427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E03BA49-201D-4581-8BB3-D12F80A00CA8}" type="slidenum">
              <a:rPr lang="en-US"/>
              <a:pPr/>
              <a:t>87</a:t>
            </a:fld>
            <a:endParaRPr lang="en-US"/>
          </a:p>
        </p:txBody>
      </p:sp>
      <p:sp>
        <p:nvSpPr>
          <p:cNvPr id="1314818" name="Slide Image Placeholder 1"/>
          <p:cNvSpPr>
            <a:spLocks noGrp="1" noRot="1" noChangeAspect="1" noTextEdit="1"/>
          </p:cNvSpPr>
          <p:nvPr>
            <p:ph type="sldImg"/>
          </p:nvPr>
        </p:nvSpPr>
        <p:spPr>
          <a:xfrm>
            <a:off x="1174750" y="695325"/>
            <a:ext cx="4635500" cy="3476625"/>
          </a:xfrm>
          <a:ln/>
        </p:spPr>
      </p:sp>
      <p:sp>
        <p:nvSpPr>
          <p:cNvPr id="1314819" name="Notes Placeholder 2"/>
          <p:cNvSpPr>
            <a:spLocks noGrp="1"/>
          </p:cNvSpPr>
          <p:nvPr>
            <p:ph type="body" idx="1"/>
          </p:nvPr>
        </p:nvSpPr>
        <p:spPr>
          <a:xfrm>
            <a:off x="698500" y="4403725"/>
            <a:ext cx="5588000" cy="4171950"/>
          </a:xfrm>
        </p:spPr>
        <p:txBody>
          <a:bodyPr lIns="92885" tIns="46442" rIns="92885" bIns="46442"/>
          <a:lstStyle/>
          <a:p>
            <a:pPr>
              <a:spcBef>
                <a:spcPct val="0"/>
              </a:spcBef>
            </a:pPr>
            <a:endParaRPr lang="en-US"/>
          </a:p>
        </p:txBody>
      </p:sp>
      <p:sp>
        <p:nvSpPr>
          <p:cNvPr id="1314820" name="Slide Number Placeholder 3"/>
          <p:cNvSpPr txBox="1">
            <a:spLocks noGrp="1"/>
          </p:cNvSpPr>
          <p:nvPr/>
        </p:nvSpPr>
        <p:spPr bwMode="auto">
          <a:xfrm>
            <a:off x="3956050" y="8805863"/>
            <a:ext cx="3027363" cy="463550"/>
          </a:xfrm>
          <a:prstGeom prst="rect">
            <a:avLst/>
          </a:prstGeom>
          <a:noFill/>
          <a:ln w="9525">
            <a:noFill/>
            <a:miter lim="800000"/>
            <a:headEnd/>
            <a:tailEnd/>
          </a:ln>
        </p:spPr>
        <p:txBody>
          <a:bodyPr lIns="92885" tIns="46442" rIns="92885" bIns="46442" anchor="b"/>
          <a:lstStyle/>
          <a:p>
            <a:pPr algn="r" defTabSz="928688" eaLnBrk="1" hangingPunct="1"/>
            <a:fld id="{9E059842-0794-4A40-AB38-6F64EC039013}" type="slidenum">
              <a:rPr lang="en-US" sz="1200">
                <a:solidFill>
                  <a:schemeClr val="tx1"/>
                </a:solidFill>
                <a:latin typeface="Calibri" pitchFamily="34" charset="0"/>
              </a:rPr>
              <a:pPr algn="r" defTabSz="928688" eaLnBrk="1" hangingPunct="1"/>
              <a:t>87</a:t>
            </a:fld>
            <a:endParaRPr lang="en-US" sz="1200">
              <a:solidFill>
                <a:schemeClr val="tx1"/>
              </a:solidFill>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053BF0-CDF8-4E9C-A24A-34289547D61A}" type="slidenum">
              <a:rPr lang="en-US"/>
              <a:pPr/>
              <a:t>8</a:t>
            </a:fld>
            <a:endParaRPr lang="en-US"/>
          </a:p>
        </p:txBody>
      </p:sp>
      <p:sp>
        <p:nvSpPr>
          <p:cNvPr id="1284098" name="Rectangle 2"/>
          <p:cNvSpPr>
            <a:spLocks noGrp="1" noRot="1" noChangeAspect="1" noChangeArrowheads="1" noTextEdit="1"/>
          </p:cNvSpPr>
          <p:nvPr>
            <p:ph type="sldImg"/>
          </p:nvPr>
        </p:nvSpPr>
        <p:spPr>
          <a:xfrm>
            <a:off x="1174750" y="695325"/>
            <a:ext cx="4635500" cy="3476625"/>
          </a:xfrm>
          <a:ln/>
        </p:spPr>
      </p:sp>
      <p:sp>
        <p:nvSpPr>
          <p:cNvPr id="1284099" name="Rectangle 3"/>
          <p:cNvSpPr>
            <a:spLocks noGrp="1" noChangeArrowheads="1"/>
          </p:cNvSpPr>
          <p:nvPr>
            <p:ph type="body" idx="1"/>
          </p:nvPr>
        </p:nvSpPr>
        <p:spPr>
          <a:xfrm>
            <a:off x="698500" y="4403725"/>
            <a:ext cx="5588000" cy="4171950"/>
          </a:xfrm>
        </p:spPr>
        <p:txBody>
          <a:bodyPr/>
          <a:lstStyle/>
          <a:p>
            <a:r>
              <a:rPr lang="en-US" dirty="0" smtClean="0"/>
              <a:t>These</a:t>
            </a:r>
            <a:r>
              <a:rPr lang="en-US" baseline="0" dirty="0" smtClean="0"/>
              <a:t> have all been fixed-target experiments.  By the 1990’s, the technology existed to accelerate polarized proton beams to high energies.  In fact I got into this business in the 1990’s working on studies in support of polarizing the proton beam at HERA.  Polarized HERA was never realized, but while discussions for polarized HERA were going on in the ‘90’s, plans were already being implemented to polarize the proton beams they would have at RHIC.</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DA338E-72FA-4FB5-B5ED-33074B1DC29E}" type="slidenum">
              <a:rPr lang="en-US"/>
              <a:pPr/>
              <a:t>9</a:t>
            </a:fld>
            <a:endParaRPr lang="en-US"/>
          </a:p>
        </p:txBody>
      </p:sp>
      <p:sp>
        <p:nvSpPr>
          <p:cNvPr id="1423362" name="Rectangle 2"/>
          <p:cNvSpPr>
            <a:spLocks noGrp="1" noRot="1" noChangeAspect="1" noChangeArrowheads="1" noTextEdit="1"/>
          </p:cNvSpPr>
          <p:nvPr>
            <p:ph type="sldImg"/>
          </p:nvPr>
        </p:nvSpPr>
        <p:spPr>
          <a:xfrm>
            <a:off x="1143000" y="690563"/>
            <a:ext cx="4687888" cy="3516312"/>
          </a:xfrm>
          <a:ln w="12700" cap="flat"/>
        </p:spPr>
      </p:sp>
      <p:sp>
        <p:nvSpPr>
          <p:cNvPr id="1423363" name="Rectangle 3"/>
          <p:cNvSpPr>
            <a:spLocks noGrp="1" noChangeArrowheads="1"/>
          </p:cNvSpPr>
          <p:nvPr>
            <p:ph type="body" idx="1"/>
          </p:nvPr>
        </p:nvSpPr>
        <p:spPr>
          <a:xfrm>
            <a:off x="920750" y="4437063"/>
            <a:ext cx="5130800" cy="4130675"/>
          </a:xfrm>
          <a:noFill/>
          <a:ln/>
        </p:spPr>
        <p:txBody>
          <a:bodyPr lIns="92483" tIns="46243" rIns="92483" bIns="46243"/>
          <a:lstStyle/>
          <a:p>
            <a:r>
              <a:rPr lang="en-US" dirty="0"/>
              <a:t>RHIC, as a high-energy polarized proton collider, really represents an outstanding achievement in accelerator physics.  . . . [equipment].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C. Aidala, DESY, October 5-6, 2010</a:t>
            </a:r>
            <a:endParaRPr lang="en-US"/>
          </a:p>
        </p:txBody>
      </p:sp>
      <p:sp>
        <p:nvSpPr>
          <p:cNvPr id="6" name="Slide Number Placeholder 5"/>
          <p:cNvSpPr>
            <a:spLocks noGrp="1"/>
          </p:cNvSpPr>
          <p:nvPr>
            <p:ph type="sldNum" sz="quarter" idx="12"/>
          </p:nvPr>
        </p:nvSpPr>
        <p:spPr/>
        <p:txBody>
          <a:bodyPr/>
          <a:lstStyle>
            <a:lvl1pPr>
              <a:defRPr/>
            </a:lvl1pPr>
          </a:lstStyle>
          <a:p>
            <a:fld id="{211344D0-F1FE-4BEB-AD16-87879286EC97}"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C. Aidala, DESY, October 5-6, 2010</a:t>
            </a:r>
            <a:endParaRPr lang="en-US"/>
          </a:p>
        </p:txBody>
      </p:sp>
      <p:sp>
        <p:nvSpPr>
          <p:cNvPr id="6" name="Slide Number Placeholder 5"/>
          <p:cNvSpPr>
            <a:spLocks noGrp="1"/>
          </p:cNvSpPr>
          <p:nvPr>
            <p:ph type="sldNum" sz="quarter" idx="12"/>
          </p:nvPr>
        </p:nvSpPr>
        <p:spPr/>
        <p:txBody>
          <a:bodyPr/>
          <a:lstStyle>
            <a:lvl1pPr>
              <a:defRPr/>
            </a:lvl1pPr>
          </a:lstStyle>
          <a:p>
            <a:fld id="{1068759B-A585-4681-85BB-33C3B4C9D04A}" type="slidenum">
              <a:rPr lang="en-US"/>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28600"/>
            <a:ext cx="21717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228600"/>
            <a:ext cx="63627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C. Aidala, DESY, October 5-6, 2010</a:t>
            </a:r>
            <a:endParaRPr lang="en-US"/>
          </a:p>
        </p:txBody>
      </p:sp>
      <p:sp>
        <p:nvSpPr>
          <p:cNvPr id="6" name="Slide Number Placeholder 5"/>
          <p:cNvSpPr>
            <a:spLocks noGrp="1"/>
          </p:cNvSpPr>
          <p:nvPr>
            <p:ph type="sldNum" sz="quarter" idx="12"/>
          </p:nvPr>
        </p:nvSpPr>
        <p:spPr/>
        <p:txBody>
          <a:bodyPr/>
          <a:lstStyle>
            <a:lvl1pPr>
              <a:defRPr/>
            </a:lvl1pPr>
          </a:lstStyle>
          <a:p>
            <a:fld id="{E962746A-A1C3-4A9B-9216-456081A81634}" type="slidenum">
              <a:rPr lang="en-US"/>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1600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2667000" y="6400800"/>
            <a:ext cx="3810000" cy="319088"/>
          </a:xfrm>
        </p:spPr>
        <p:txBody>
          <a:bodyPr/>
          <a:lstStyle>
            <a:lvl1pPr>
              <a:defRPr/>
            </a:lvl1pPr>
          </a:lstStyle>
          <a:p>
            <a:r>
              <a:rPr lang="en-US" smtClean="0"/>
              <a:t>C. Aidala, DESY, October 5-6, 2010</a:t>
            </a: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A2F42501-B949-4497-900A-85D7539E1911}"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28600" y="228600"/>
            <a:ext cx="8686800"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228600" y="1600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228600" y="3924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24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p>
        </p:txBody>
      </p:sp>
      <p:sp>
        <p:nvSpPr>
          <p:cNvPr id="8" name="Footer Placeholder 7"/>
          <p:cNvSpPr>
            <a:spLocks noGrp="1"/>
          </p:cNvSpPr>
          <p:nvPr>
            <p:ph type="ftr" sz="quarter" idx="11"/>
          </p:nvPr>
        </p:nvSpPr>
        <p:spPr>
          <a:xfrm>
            <a:off x="2667000" y="6400800"/>
            <a:ext cx="3810000" cy="319088"/>
          </a:xfrm>
        </p:spPr>
        <p:txBody>
          <a:bodyPr/>
          <a:lstStyle>
            <a:lvl1pPr>
              <a:defRPr/>
            </a:lvl1pPr>
          </a:lstStyle>
          <a:p>
            <a:r>
              <a:rPr lang="en-US" smtClean="0"/>
              <a:t>C. Aidala, DESY, October 5-6, 2010</a:t>
            </a:r>
            <a:endParaRPr lang="en-US"/>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BECE729D-4A9E-497C-A7DB-296958F94F75}" type="slidenum">
              <a:rPr lang="en-US"/>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600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2667000" y="6400800"/>
            <a:ext cx="3810000" cy="319088"/>
          </a:xfrm>
        </p:spPr>
        <p:txBody>
          <a:bodyPr/>
          <a:lstStyle>
            <a:lvl1pPr>
              <a:defRPr/>
            </a:lvl1pPr>
          </a:lstStyle>
          <a:p>
            <a:r>
              <a:rPr lang="en-US" smtClean="0"/>
              <a:t>C. Aidala, DESY, October 5-6, 2010</a:t>
            </a:r>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58301BA0-7841-47FF-B1CB-F410F547681B}" type="slidenum">
              <a:rPr lang="en-US"/>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228600"/>
            <a:ext cx="8686800" cy="586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2667000" y="6400800"/>
            <a:ext cx="3810000" cy="319088"/>
          </a:xfrm>
        </p:spPr>
        <p:txBody>
          <a:bodyPr/>
          <a:lstStyle>
            <a:lvl1pPr>
              <a:defRPr/>
            </a:lvl1pPr>
          </a:lstStyle>
          <a:p>
            <a:r>
              <a:rPr lang="en-US" smtClean="0"/>
              <a:t>C. Aidala, DESY, October 5-6, 2010</a:t>
            </a:r>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0105E4C2-DDCC-49BD-ADB3-461273BD2B94}" type="slidenum">
              <a:rPr lang="en-US"/>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066800"/>
            <a:ext cx="4038600" cy="518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03860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33800"/>
            <a:ext cx="403860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6553200" y="6305550"/>
            <a:ext cx="2133600" cy="476250"/>
          </a:xfrm>
        </p:spPr>
        <p:txBody>
          <a:bodyPr/>
          <a:lstStyle>
            <a:lvl1pPr>
              <a:defRPr/>
            </a:lvl1pPr>
          </a:lstStyle>
          <a:p>
            <a:fld id="{2FC5D7BE-ACC1-42F5-BD64-96D468D5F3DB}" type="slidenum">
              <a:rPr lang="en-US"/>
              <a:pPr/>
              <a:t>‹#›</a:t>
            </a:fld>
            <a:endParaRPr lang="en-US"/>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C. Aidala, DESY, October 5-6, 2010</a:t>
            </a:r>
            <a:endParaRPr lang="en-US"/>
          </a:p>
        </p:txBody>
      </p:sp>
      <p:sp>
        <p:nvSpPr>
          <p:cNvPr id="6" name="Slide Number Placeholder 5"/>
          <p:cNvSpPr>
            <a:spLocks noGrp="1"/>
          </p:cNvSpPr>
          <p:nvPr>
            <p:ph type="sldNum" sz="quarter" idx="12"/>
          </p:nvPr>
        </p:nvSpPr>
        <p:spPr/>
        <p:txBody>
          <a:bodyPr/>
          <a:lstStyle>
            <a:lvl1pPr>
              <a:defRPr/>
            </a:lvl1pPr>
          </a:lstStyle>
          <a:p>
            <a:fld id="{9CCA4942-7CEE-491C-9F3A-ADE7BC2C4973}" type="slidenum">
              <a:rPr lang="en-US"/>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C. Aidala, DESY, October 5-6, 2010</a:t>
            </a:r>
            <a:endParaRPr lang="en-US"/>
          </a:p>
        </p:txBody>
      </p:sp>
      <p:sp>
        <p:nvSpPr>
          <p:cNvPr id="6" name="Slide Number Placeholder 5"/>
          <p:cNvSpPr>
            <a:spLocks noGrp="1"/>
          </p:cNvSpPr>
          <p:nvPr>
            <p:ph type="sldNum" sz="quarter" idx="12"/>
          </p:nvPr>
        </p:nvSpPr>
        <p:spPr/>
        <p:txBody>
          <a:bodyPr/>
          <a:lstStyle>
            <a:lvl1pPr>
              <a:defRPr/>
            </a:lvl1pPr>
          </a:lstStyle>
          <a:p>
            <a:fld id="{8E82CB32-AB80-4E8D-B434-E5C8B99D374C}" type="slidenum">
              <a:rPr lang="en-US"/>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600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smtClean="0"/>
              <a:t>C. Aidala, DESY, October 5-6, 2010</a:t>
            </a:r>
            <a:endParaRPr lang="en-US"/>
          </a:p>
        </p:txBody>
      </p:sp>
      <p:sp>
        <p:nvSpPr>
          <p:cNvPr id="7" name="Slide Number Placeholder 6"/>
          <p:cNvSpPr>
            <a:spLocks noGrp="1"/>
          </p:cNvSpPr>
          <p:nvPr>
            <p:ph type="sldNum" sz="quarter" idx="12"/>
          </p:nvPr>
        </p:nvSpPr>
        <p:spPr/>
        <p:txBody>
          <a:bodyPr/>
          <a:lstStyle>
            <a:lvl1pPr>
              <a:defRPr/>
            </a:lvl1pPr>
          </a:lstStyle>
          <a:p>
            <a:fld id="{DBCAA7B0-FB55-442B-B730-0F02697EC4DB}" type="slidenum">
              <a:rPr lang="en-US"/>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r>
              <a:rPr lang="en-US" smtClean="0"/>
              <a:t>C. Aidala, DESY, October 5-6, 2010</a:t>
            </a:r>
            <a:endParaRPr lang="en-US"/>
          </a:p>
        </p:txBody>
      </p:sp>
      <p:sp>
        <p:nvSpPr>
          <p:cNvPr id="9" name="Slide Number Placeholder 8"/>
          <p:cNvSpPr>
            <a:spLocks noGrp="1"/>
          </p:cNvSpPr>
          <p:nvPr>
            <p:ph type="sldNum" sz="quarter" idx="12"/>
          </p:nvPr>
        </p:nvSpPr>
        <p:spPr/>
        <p:txBody>
          <a:bodyPr/>
          <a:lstStyle>
            <a:lvl1pPr>
              <a:defRPr/>
            </a:lvl1pPr>
          </a:lstStyle>
          <a:p>
            <a:fld id="{1701BFD7-43E8-4CB4-B0C3-EA2D5ED73A86}"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r>
              <a:rPr lang="en-US" smtClean="0"/>
              <a:t>C. Aidala, DESY, October 5-6, 2010</a:t>
            </a:r>
            <a:endParaRPr lang="en-US"/>
          </a:p>
        </p:txBody>
      </p:sp>
      <p:sp>
        <p:nvSpPr>
          <p:cNvPr id="5" name="Slide Number Placeholder 4"/>
          <p:cNvSpPr>
            <a:spLocks noGrp="1"/>
          </p:cNvSpPr>
          <p:nvPr>
            <p:ph type="sldNum" sz="quarter" idx="12"/>
          </p:nvPr>
        </p:nvSpPr>
        <p:spPr/>
        <p:txBody>
          <a:bodyPr/>
          <a:lstStyle>
            <a:lvl1pPr>
              <a:defRPr/>
            </a:lvl1pPr>
          </a:lstStyle>
          <a:p>
            <a:fld id="{CC80A51C-0834-4D37-9F6C-E61A03BDE5A5}" type="slidenum">
              <a:rPr lang="en-US"/>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r>
              <a:rPr lang="en-US" smtClean="0"/>
              <a:t>C. Aidala, DESY, October 5-6, 2010</a:t>
            </a:r>
            <a:endParaRPr lang="en-US"/>
          </a:p>
        </p:txBody>
      </p:sp>
      <p:sp>
        <p:nvSpPr>
          <p:cNvPr id="4" name="Slide Number Placeholder 3"/>
          <p:cNvSpPr>
            <a:spLocks noGrp="1"/>
          </p:cNvSpPr>
          <p:nvPr>
            <p:ph type="sldNum" sz="quarter" idx="12"/>
          </p:nvPr>
        </p:nvSpPr>
        <p:spPr/>
        <p:txBody>
          <a:bodyPr/>
          <a:lstStyle>
            <a:lvl1pPr>
              <a:defRPr/>
            </a:lvl1pPr>
          </a:lstStyle>
          <a:p>
            <a:fld id="{83F159FB-7DEB-45DF-BF94-DE0F7425313E}" type="slidenum">
              <a:rPr lang="en-US"/>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smtClean="0"/>
              <a:t>C. Aidala, DESY, October 5-6, 2010</a:t>
            </a:r>
            <a:endParaRPr lang="en-US"/>
          </a:p>
        </p:txBody>
      </p:sp>
      <p:sp>
        <p:nvSpPr>
          <p:cNvPr id="7" name="Slide Number Placeholder 6"/>
          <p:cNvSpPr>
            <a:spLocks noGrp="1"/>
          </p:cNvSpPr>
          <p:nvPr>
            <p:ph type="sldNum" sz="quarter" idx="12"/>
          </p:nvPr>
        </p:nvSpPr>
        <p:spPr/>
        <p:txBody>
          <a:bodyPr/>
          <a:lstStyle>
            <a:lvl1pPr>
              <a:defRPr/>
            </a:lvl1pPr>
          </a:lstStyle>
          <a:p>
            <a:fld id="{390F8421-50D9-4AEA-9973-92E17469AE0A}" type="slidenum">
              <a:rPr lang="en-US"/>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smtClean="0"/>
              <a:t>C. Aidala, DESY, October 5-6, 2010</a:t>
            </a:r>
            <a:endParaRPr lang="en-US"/>
          </a:p>
        </p:txBody>
      </p:sp>
      <p:sp>
        <p:nvSpPr>
          <p:cNvPr id="7" name="Slide Number Placeholder 6"/>
          <p:cNvSpPr>
            <a:spLocks noGrp="1"/>
          </p:cNvSpPr>
          <p:nvPr>
            <p:ph type="sldNum" sz="quarter" idx="12"/>
          </p:nvPr>
        </p:nvSpPr>
        <p:spPr/>
        <p:txBody>
          <a:bodyPr/>
          <a:lstStyle>
            <a:lvl1pPr>
              <a:defRPr/>
            </a:lvl1pPr>
          </a:lstStyle>
          <a:p>
            <a:fld id="{08A4D87B-1888-4748-AE98-A3A05193F3B7}"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46275"/>
                <a:invGamma/>
              </a:srgbClr>
            </a:gs>
            <a:gs pos="100000">
              <a:srgbClr val="0000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8600" y="228600"/>
            <a:ext cx="86868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28600" y="1600200"/>
            <a:ext cx="86868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defRPr>
            </a:lvl1pPr>
          </a:lstStyle>
          <a:p>
            <a:endParaRPr lang="en-US"/>
          </a:p>
        </p:txBody>
      </p:sp>
      <p:sp>
        <p:nvSpPr>
          <p:cNvPr id="1029" name="Rectangle 5"/>
          <p:cNvSpPr>
            <a:spLocks noGrp="1" noChangeArrowheads="1"/>
          </p:cNvSpPr>
          <p:nvPr>
            <p:ph type="ftr" sz="quarter" idx="3"/>
          </p:nvPr>
        </p:nvSpPr>
        <p:spPr bwMode="auto">
          <a:xfrm>
            <a:off x="2667000" y="6400800"/>
            <a:ext cx="3810000" cy="3190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2"/>
                </a:solidFill>
              </a:defRPr>
            </a:lvl1pPr>
          </a:lstStyle>
          <a:p>
            <a:r>
              <a:rPr lang="en-US" smtClean="0"/>
              <a:t>C. Aidala, DESY, October 5-6, 2010</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defRPr>
            </a:lvl1pPr>
          </a:lstStyle>
          <a:p>
            <a:fld id="{87DC4EF3-C510-4D91-A9B0-DB231320F72A}" type="slidenum">
              <a:rPr lang="en-US"/>
              <a:pPr/>
              <a:t>‹#›</a:t>
            </a:fld>
            <a:endParaRPr lang="en-US"/>
          </a:p>
        </p:txBody>
      </p:sp>
      <p:pic>
        <p:nvPicPr>
          <p:cNvPr id="1034" name="Picture 10"/>
          <p:cNvPicPr>
            <a:picLocks noChangeAspect="1" noChangeArrowheads="1"/>
          </p:cNvPicPr>
          <p:nvPr userDrawn="1"/>
        </p:nvPicPr>
        <p:blipFill>
          <a:blip r:embed="rId18" cstate="print"/>
          <a:srcRect/>
          <a:stretch>
            <a:fillRect/>
          </a:stretch>
        </p:blipFill>
        <p:spPr bwMode="auto">
          <a:xfrm>
            <a:off x="76200" y="6289675"/>
            <a:ext cx="914400" cy="492125"/>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p:timing>
    <p:tnLst>
      <p:par>
        <p:cTn id="1" dur="indefinite" restart="never" nodeType="tmRoot"/>
      </p:par>
    </p:tnLst>
  </p:timing>
  <p:hf hdr="0" dt="0"/>
  <p:txStyles>
    <p:titleStyle>
      <a:lvl1pPr algn="ctr" rtl="0" eaLnBrk="0" fontAlgn="base" hangingPunct="0">
        <a:spcBef>
          <a:spcPct val="0"/>
        </a:spcBef>
        <a:spcAft>
          <a:spcPct val="0"/>
        </a:spcAft>
        <a:defRPr sz="4400" i="1">
          <a:solidFill>
            <a:srgbClr val="FFFF00"/>
          </a:solidFill>
          <a:latin typeface="+mj-lt"/>
          <a:ea typeface="+mj-ea"/>
          <a:cs typeface="+mj-cs"/>
        </a:defRPr>
      </a:lvl1pPr>
      <a:lvl2pPr algn="ctr" rtl="0" eaLnBrk="0" fontAlgn="base" hangingPunct="0">
        <a:spcBef>
          <a:spcPct val="0"/>
        </a:spcBef>
        <a:spcAft>
          <a:spcPct val="0"/>
        </a:spcAft>
        <a:defRPr sz="4400" i="1">
          <a:solidFill>
            <a:srgbClr val="FFFF00"/>
          </a:solidFill>
          <a:latin typeface="Times New Roman" pitchFamily="18" charset="0"/>
        </a:defRPr>
      </a:lvl2pPr>
      <a:lvl3pPr algn="ctr" rtl="0" eaLnBrk="0" fontAlgn="base" hangingPunct="0">
        <a:spcBef>
          <a:spcPct val="0"/>
        </a:spcBef>
        <a:spcAft>
          <a:spcPct val="0"/>
        </a:spcAft>
        <a:defRPr sz="4400" i="1">
          <a:solidFill>
            <a:srgbClr val="FFFF00"/>
          </a:solidFill>
          <a:latin typeface="Times New Roman" pitchFamily="18" charset="0"/>
        </a:defRPr>
      </a:lvl3pPr>
      <a:lvl4pPr algn="ctr" rtl="0" eaLnBrk="0" fontAlgn="base" hangingPunct="0">
        <a:spcBef>
          <a:spcPct val="0"/>
        </a:spcBef>
        <a:spcAft>
          <a:spcPct val="0"/>
        </a:spcAft>
        <a:defRPr sz="4400" i="1">
          <a:solidFill>
            <a:srgbClr val="FFFF00"/>
          </a:solidFill>
          <a:latin typeface="Times New Roman" pitchFamily="18" charset="0"/>
        </a:defRPr>
      </a:lvl4pPr>
      <a:lvl5pPr algn="ctr" rtl="0" eaLnBrk="0" fontAlgn="base" hangingPunct="0">
        <a:spcBef>
          <a:spcPct val="0"/>
        </a:spcBef>
        <a:spcAft>
          <a:spcPct val="0"/>
        </a:spcAft>
        <a:defRPr sz="4400" i="1">
          <a:solidFill>
            <a:srgbClr val="FFFF00"/>
          </a:solidFill>
          <a:latin typeface="Times New Roman" pitchFamily="18" charset="0"/>
        </a:defRPr>
      </a:lvl5pPr>
      <a:lvl6pPr marL="457200" algn="ctr" rtl="0" eaLnBrk="0" fontAlgn="base" hangingPunct="0">
        <a:spcBef>
          <a:spcPct val="0"/>
        </a:spcBef>
        <a:spcAft>
          <a:spcPct val="0"/>
        </a:spcAft>
        <a:defRPr sz="4400" i="1">
          <a:solidFill>
            <a:srgbClr val="FFFF00"/>
          </a:solidFill>
          <a:latin typeface="Times New Roman" pitchFamily="18" charset="0"/>
        </a:defRPr>
      </a:lvl6pPr>
      <a:lvl7pPr marL="914400" algn="ctr" rtl="0" eaLnBrk="0" fontAlgn="base" hangingPunct="0">
        <a:spcBef>
          <a:spcPct val="0"/>
        </a:spcBef>
        <a:spcAft>
          <a:spcPct val="0"/>
        </a:spcAft>
        <a:defRPr sz="4400" i="1">
          <a:solidFill>
            <a:srgbClr val="FFFF00"/>
          </a:solidFill>
          <a:latin typeface="Times New Roman" pitchFamily="18" charset="0"/>
        </a:defRPr>
      </a:lvl7pPr>
      <a:lvl8pPr marL="1371600" algn="ctr" rtl="0" eaLnBrk="0" fontAlgn="base" hangingPunct="0">
        <a:spcBef>
          <a:spcPct val="0"/>
        </a:spcBef>
        <a:spcAft>
          <a:spcPct val="0"/>
        </a:spcAft>
        <a:defRPr sz="4400" i="1">
          <a:solidFill>
            <a:srgbClr val="FFFF00"/>
          </a:solidFill>
          <a:latin typeface="Times New Roman" pitchFamily="18" charset="0"/>
        </a:defRPr>
      </a:lvl8pPr>
      <a:lvl9pPr marL="1828800" algn="ctr" rtl="0" eaLnBrk="0" fontAlgn="base" hangingPunct="0">
        <a:spcBef>
          <a:spcPct val="0"/>
        </a:spcBef>
        <a:spcAft>
          <a:spcPct val="0"/>
        </a:spcAft>
        <a:defRPr sz="4400" i="1">
          <a:solidFill>
            <a:srgbClr val="FFFF00"/>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FFFF99"/>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99"/>
          </a:solidFill>
          <a:latin typeface="+mn-lt"/>
        </a:defRPr>
      </a:lvl2pPr>
      <a:lvl3pPr marL="1143000" indent="-228600" algn="l" rtl="0" eaLnBrk="0" fontAlgn="base" hangingPunct="0">
        <a:spcBef>
          <a:spcPct val="20000"/>
        </a:spcBef>
        <a:spcAft>
          <a:spcPct val="0"/>
        </a:spcAft>
        <a:buChar char="•"/>
        <a:defRPr sz="2400">
          <a:solidFill>
            <a:srgbClr val="FFFF99"/>
          </a:solidFill>
          <a:latin typeface="+mn-lt"/>
        </a:defRPr>
      </a:lvl3pPr>
      <a:lvl4pPr marL="1600200" indent="-228600" algn="l" rtl="0" eaLnBrk="0" fontAlgn="base" hangingPunct="0">
        <a:spcBef>
          <a:spcPct val="20000"/>
        </a:spcBef>
        <a:spcAft>
          <a:spcPct val="0"/>
        </a:spcAft>
        <a:buChar char="–"/>
        <a:defRPr sz="2000">
          <a:solidFill>
            <a:srgbClr val="FFFF99"/>
          </a:solidFill>
          <a:latin typeface="+mn-lt"/>
        </a:defRPr>
      </a:lvl4pPr>
      <a:lvl5pPr marL="2057400" indent="-228600" algn="l" rtl="0" eaLnBrk="0" fontAlgn="base" hangingPunct="0">
        <a:spcBef>
          <a:spcPct val="20000"/>
        </a:spcBef>
        <a:spcAft>
          <a:spcPct val="0"/>
        </a:spcAft>
        <a:buChar char="»"/>
        <a:defRPr sz="2000">
          <a:solidFill>
            <a:srgbClr val="FFFF99"/>
          </a:solidFill>
          <a:latin typeface="+mn-lt"/>
        </a:defRPr>
      </a:lvl5pPr>
      <a:lvl6pPr marL="2514600" indent="-228600" algn="l" rtl="0" eaLnBrk="0" fontAlgn="base" hangingPunct="0">
        <a:spcBef>
          <a:spcPct val="20000"/>
        </a:spcBef>
        <a:spcAft>
          <a:spcPct val="0"/>
        </a:spcAft>
        <a:buChar char="»"/>
        <a:defRPr sz="2000">
          <a:solidFill>
            <a:srgbClr val="FFFF99"/>
          </a:solidFill>
          <a:latin typeface="+mn-lt"/>
        </a:defRPr>
      </a:lvl6pPr>
      <a:lvl7pPr marL="2971800" indent="-228600" algn="l" rtl="0" eaLnBrk="0" fontAlgn="base" hangingPunct="0">
        <a:spcBef>
          <a:spcPct val="20000"/>
        </a:spcBef>
        <a:spcAft>
          <a:spcPct val="0"/>
        </a:spcAft>
        <a:buChar char="»"/>
        <a:defRPr sz="2000">
          <a:solidFill>
            <a:srgbClr val="FFFF99"/>
          </a:solidFill>
          <a:latin typeface="+mn-lt"/>
        </a:defRPr>
      </a:lvl7pPr>
      <a:lvl8pPr marL="3429000" indent="-228600" algn="l" rtl="0" eaLnBrk="0" fontAlgn="base" hangingPunct="0">
        <a:spcBef>
          <a:spcPct val="20000"/>
        </a:spcBef>
        <a:spcAft>
          <a:spcPct val="0"/>
        </a:spcAft>
        <a:buChar char="»"/>
        <a:defRPr sz="2000">
          <a:solidFill>
            <a:srgbClr val="FFFF99"/>
          </a:solidFill>
          <a:latin typeface="+mn-lt"/>
        </a:defRPr>
      </a:lvl8pPr>
      <a:lvl9pPr marL="3886200" indent="-228600" algn="l" rtl="0" eaLnBrk="0" fontAlgn="base" hangingPunct="0">
        <a:spcBef>
          <a:spcPct val="20000"/>
        </a:spcBef>
        <a:spcAft>
          <a:spcPct val="0"/>
        </a:spcAft>
        <a:buChar char="»"/>
        <a:defRPr sz="2000">
          <a:solidFill>
            <a:srgbClr val="FFFF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oleObject" Target="../embeddings/oleObject17.bin"/><Relationship Id="rId3" Type="http://schemas.openxmlformats.org/officeDocument/2006/relationships/notesSlide" Target="../notesSlides/notesSlide12.xml"/><Relationship Id="rId7" Type="http://schemas.openxmlformats.org/officeDocument/2006/relationships/oleObject" Target="../embeddings/oleObject11.bin"/><Relationship Id="rId12" Type="http://schemas.openxmlformats.org/officeDocument/2006/relationships/oleObject" Target="../embeddings/oleObject16.bin"/><Relationship Id="rId2" Type="http://schemas.openxmlformats.org/officeDocument/2006/relationships/slideLayout" Target="../slideLayouts/slideLayout2.xml"/><Relationship Id="rId16" Type="http://schemas.openxmlformats.org/officeDocument/2006/relationships/oleObject" Target="../embeddings/oleObject20.bin"/><Relationship Id="rId1" Type="http://schemas.openxmlformats.org/officeDocument/2006/relationships/vmlDrawing" Target="../drawings/vmlDrawing6.vml"/><Relationship Id="rId6" Type="http://schemas.openxmlformats.org/officeDocument/2006/relationships/oleObject" Target="../embeddings/oleObject10.bin"/><Relationship Id="rId11" Type="http://schemas.openxmlformats.org/officeDocument/2006/relationships/oleObject" Target="../embeddings/oleObject15.bin"/><Relationship Id="rId5" Type="http://schemas.openxmlformats.org/officeDocument/2006/relationships/oleObject" Target="../embeddings/oleObject9.bin"/><Relationship Id="rId15" Type="http://schemas.openxmlformats.org/officeDocument/2006/relationships/oleObject" Target="../embeddings/oleObject19.bin"/><Relationship Id="rId10" Type="http://schemas.openxmlformats.org/officeDocument/2006/relationships/oleObject" Target="../embeddings/oleObject14.bin"/><Relationship Id="rId4" Type="http://schemas.openxmlformats.org/officeDocument/2006/relationships/oleObject" Target="../embeddings/oleObject8.bin"/><Relationship Id="rId9" Type="http://schemas.openxmlformats.org/officeDocument/2006/relationships/oleObject" Target="../embeddings/oleObject13.bin"/><Relationship Id="rId14" Type="http://schemas.openxmlformats.org/officeDocument/2006/relationships/oleObject" Target="../embeddings/oleObject18.bin"/></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notesSlide" Target="../notesSlides/notesSlide14.xml"/><Relationship Id="rId7" Type="http://schemas.openxmlformats.org/officeDocument/2006/relationships/oleObject" Target="../embeddings/oleObject24.bin"/><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oleObject" Target="../embeddings/oleObject23.bin"/><Relationship Id="rId11" Type="http://schemas.openxmlformats.org/officeDocument/2006/relationships/oleObject" Target="../embeddings/oleObject28.bin"/><Relationship Id="rId5" Type="http://schemas.openxmlformats.org/officeDocument/2006/relationships/oleObject" Target="../embeddings/oleObject22.bin"/><Relationship Id="rId10" Type="http://schemas.openxmlformats.org/officeDocument/2006/relationships/oleObject" Target="../embeddings/oleObject27.bin"/><Relationship Id="rId4" Type="http://schemas.openxmlformats.org/officeDocument/2006/relationships/oleObject" Target="../embeddings/oleObject21.bin"/><Relationship Id="rId9" Type="http://schemas.openxmlformats.org/officeDocument/2006/relationships/oleObject" Target="../embeddings/oleObject26.bin"/></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33.bin"/><Relationship Id="rId13" Type="http://schemas.openxmlformats.org/officeDocument/2006/relationships/oleObject" Target="../embeddings/oleObject38.bin"/><Relationship Id="rId3" Type="http://schemas.openxmlformats.org/officeDocument/2006/relationships/notesSlide" Target="../notesSlides/notesSlide15.xml"/><Relationship Id="rId7" Type="http://schemas.openxmlformats.org/officeDocument/2006/relationships/oleObject" Target="../embeddings/oleObject32.bin"/><Relationship Id="rId12" Type="http://schemas.openxmlformats.org/officeDocument/2006/relationships/oleObject" Target="../embeddings/oleObject37.bin"/><Relationship Id="rId2" Type="http://schemas.openxmlformats.org/officeDocument/2006/relationships/slideLayout" Target="../slideLayouts/slideLayout2.xml"/><Relationship Id="rId16" Type="http://schemas.openxmlformats.org/officeDocument/2006/relationships/oleObject" Target="../embeddings/oleObject41.bin"/><Relationship Id="rId1" Type="http://schemas.openxmlformats.org/officeDocument/2006/relationships/vmlDrawing" Target="../drawings/vmlDrawing8.vml"/><Relationship Id="rId6" Type="http://schemas.openxmlformats.org/officeDocument/2006/relationships/oleObject" Target="../embeddings/oleObject31.bin"/><Relationship Id="rId11" Type="http://schemas.openxmlformats.org/officeDocument/2006/relationships/oleObject" Target="../embeddings/oleObject36.bin"/><Relationship Id="rId5" Type="http://schemas.openxmlformats.org/officeDocument/2006/relationships/oleObject" Target="../embeddings/oleObject30.bin"/><Relationship Id="rId15" Type="http://schemas.openxmlformats.org/officeDocument/2006/relationships/oleObject" Target="../embeddings/oleObject40.bin"/><Relationship Id="rId10" Type="http://schemas.openxmlformats.org/officeDocument/2006/relationships/oleObject" Target="../embeddings/oleObject35.bin"/><Relationship Id="rId4" Type="http://schemas.openxmlformats.org/officeDocument/2006/relationships/oleObject" Target="../embeddings/oleObject29.bin"/><Relationship Id="rId9" Type="http://schemas.openxmlformats.org/officeDocument/2006/relationships/oleObject" Target="../embeddings/oleObject34.bin"/><Relationship Id="rId14" Type="http://schemas.openxmlformats.org/officeDocument/2006/relationships/oleObject" Target="../embeddings/oleObject39.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oleObject" Target="../embeddings/oleObject43.bin"/><Relationship Id="rId5" Type="http://schemas.openxmlformats.org/officeDocument/2006/relationships/oleObject" Target="../embeddings/oleObject42.bin"/><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48.bin"/><Relationship Id="rId13" Type="http://schemas.openxmlformats.org/officeDocument/2006/relationships/oleObject" Target="../embeddings/oleObject53.bin"/><Relationship Id="rId3" Type="http://schemas.openxmlformats.org/officeDocument/2006/relationships/notesSlide" Target="../notesSlides/notesSlide23.xml"/><Relationship Id="rId7" Type="http://schemas.openxmlformats.org/officeDocument/2006/relationships/oleObject" Target="../embeddings/oleObject47.bin"/><Relationship Id="rId12" Type="http://schemas.openxmlformats.org/officeDocument/2006/relationships/oleObject" Target="../embeddings/oleObject52.bin"/><Relationship Id="rId2" Type="http://schemas.openxmlformats.org/officeDocument/2006/relationships/slideLayout" Target="../slideLayouts/slideLayout2.xml"/><Relationship Id="rId16" Type="http://schemas.openxmlformats.org/officeDocument/2006/relationships/oleObject" Target="../embeddings/oleObject56.bin"/><Relationship Id="rId1" Type="http://schemas.openxmlformats.org/officeDocument/2006/relationships/vmlDrawing" Target="../drawings/vmlDrawing10.vml"/><Relationship Id="rId6" Type="http://schemas.openxmlformats.org/officeDocument/2006/relationships/oleObject" Target="../embeddings/oleObject46.bin"/><Relationship Id="rId11" Type="http://schemas.openxmlformats.org/officeDocument/2006/relationships/oleObject" Target="../embeddings/oleObject51.bin"/><Relationship Id="rId5" Type="http://schemas.openxmlformats.org/officeDocument/2006/relationships/oleObject" Target="../embeddings/oleObject45.bin"/><Relationship Id="rId15" Type="http://schemas.openxmlformats.org/officeDocument/2006/relationships/oleObject" Target="../embeddings/oleObject55.bin"/><Relationship Id="rId10" Type="http://schemas.openxmlformats.org/officeDocument/2006/relationships/oleObject" Target="../embeddings/oleObject50.bin"/><Relationship Id="rId4" Type="http://schemas.openxmlformats.org/officeDocument/2006/relationships/oleObject" Target="../embeddings/oleObject44.bin"/><Relationship Id="rId9" Type="http://schemas.openxmlformats.org/officeDocument/2006/relationships/oleObject" Target="../embeddings/oleObject49.bin"/><Relationship Id="rId14" Type="http://schemas.openxmlformats.org/officeDocument/2006/relationships/oleObject" Target="../embeddings/oleObject54.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oleObject" Target="../embeddings/oleObject59.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58.bin"/><Relationship Id="rId5" Type="http://schemas.openxmlformats.org/officeDocument/2006/relationships/image" Target="../media/image75.png"/><Relationship Id="rId4" Type="http://schemas.openxmlformats.org/officeDocument/2006/relationships/oleObject" Target="../embeddings/oleObject57.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78.wmf"/><Relationship Id="rId5" Type="http://schemas.openxmlformats.org/officeDocument/2006/relationships/image" Target="../media/image77.png"/><Relationship Id="rId4" Type="http://schemas.openxmlformats.org/officeDocument/2006/relationships/oleObject" Target="../embeddings/oleObject60.bin"/></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65.bin"/><Relationship Id="rId13" Type="http://schemas.openxmlformats.org/officeDocument/2006/relationships/oleObject" Target="../embeddings/oleObject70.bin"/><Relationship Id="rId3" Type="http://schemas.openxmlformats.org/officeDocument/2006/relationships/notesSlide" Target="../notesSlides/notesSlide28.xml"/><Relationship Id="rId7" Type="http://schemas.openxmlformats.org/officeDocument/2006/relationships/oleObject" Target="../embeddings/oleObject64.bin"/><Relationship Id="rId12" Type="http://schemas.openxmlformats.org/officeDocument/2006/relationships/oleObject" Target="../embeddings/oleObject69.bin"/><Relationship Id="rId2" Type="http://schemas.openxmlformats.org/officeDocument/2006/relationships/slideLayout" Target="../slideLayouts/slideLayout2.xml"/><Relationship Id="rId16" Type="http://schemas.openxmlformats.org/officeDocument/2006/relationships/oleObject" Target="../embeddings/oleObject73.bin"/><Relationship Id="rId1" Type="http://schemas.openxmlformats.org/officeDocument/2006/relationships/vmlDrawing" Target="../drawings/vmlDrawing13.vml"/><Relationship Id="rId6" Type="http://schemas.openxmlformats.org/officeDocument/2006/relationships/oleObject" Target="../embeddings/oleObject63.bin"/><Relationship Id="rId11" Type="http://schemas.openxmlformats.org/officeDocument/2006/relationships/oleObject" Target="../embeddings/oleObject68.bin"/><Relationship Id="rId5" Type="http://schemas.openxmlformats.org/officeDocument/2006/relationships/oleObject" Target="../embeddings/oleObject62.bin"/><Relationship Id="rId15" Type="http://schemas.openxmlformats.org/officeDocument/2006/relationships/oleObject" Target="../embeddings/oleObject72.bin"/><Relationship Id="rId10" Type="http://schemas.openxmlformats.org/officeDocument/2006/relationships/oleObject" Target="../embeddings/oleObject67.bin"/><Relationship Id="rId4" Type="http://schemas.openxmlformats.org/officeDocument/2006/relationships/oleObject" Target="../embeddings/oleObject61.bin"/><Relationship Id="rId9" Type="http://schemas.openxmlformats.org/officeDocument/2006/relationships/oleObject" Target="../embeddings/oleObject66.bin"/><Relationship Id="rId14" Type="http://schemas.openxmlformats.org/officeDocument/2006/relationships/oleObject" Target="../embeddings/oleObject71.bin"/></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vmlDrawing" Target="../drawings/vmlDrawing14.vml"/><Relationship Id="rId6" Type="http://schemas.openxmlformats.org/officeDocument/2006/relationships/oleObject" Target="../embeddings/oleObject75.bin"/><Relationship Id="rId5" Type="http://schemas.openxmlformats.org/officeDocument/2006/relationships/image" Target="../media/image87.png"/><Relationship Id="rId4" Type="http://schemas.openxmlformats.org/officeDocument/2006/relationships/oleObject" Target="../embeddings/oleObject74.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vmlDrawing" Target="../drawings/vmlDrawing15.vml"/><Relationship Id="rId5" Type="http://schemas.openxmlformats.org/officeDocument/2006/relationships/oleObject" Target="../embeddings/oleObject76.bin"/><Relationship Id="rId4" Type="http://schemas.openxmlformats.org/officeDocument/2006/relationships/image" Target="../media/image89.wmf"/></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79.bin"/><Relationship Id="rId3" Type="http://schemas.openxmlformats.org/officeDocument/2006/relationships/notesSlide" Target="../notesSlides/notesSlide32.xml"/><Relationship Id="rId7" Type="http://schemas.openxmlformats.org/officeDocument/2006/relationships/oleObject" Target="../embeddings/oleObject78.bin"/><Relationship Id="rId2" Type="http://schemas.openxmlformats.org/officeDocument/2006/relationships/slideLayout" Target="../slideLayouts/slideLayout6.xml"/><Relationship Id="rId1" Type="http://schemas.openxmlformats.org/officeDocument/2006/relationships/vmlDrawing" Target="../drawings/vmlDrawing16.vml"/><Relationship Id="rId6" Type="http://schemas.openxmlformats.org/officeDocument/2006/relationships/oleObject" Target="../embeddings/oleObject77.bin"/><Relationship Id="rId5" Type="http://schemas.openxmlformats.org/officeDocument/2006/relationships/oleObject" Target="../embeddings/Microsoft_Office_Word_97_-_2003_Document1.doc"/><Relationship Id="rId4" Type="http://schemas.openxmlformats.org/officeDocument/2006/relationships/image" Target="../media/image92.w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95.png"/><Relationship Id="rId2" Type="http://schemas.openxmlformats.org/officeDocument/2006/relationships/slideLayout" Target="../slideLayouts/slideLayout12.xml"/><Relationship Id="rId1" Type="http://schemas.openxmlformats.org/officeDocument/2006/relationships/vmlDrawing" Target="../drawings/vmlDrawing17.vml"/><Relationship Id="rId6" Type="http://schemas.openxmlformats.org/officeDocument/2006/relationships/image" Target="../media/image94.wmf"/><Relationship Id="rId5" Type="http://schemas.openxmlformats.org/officeDocument/2006/relationships/image" Target="../media/image93.png"/><Relationship Id="rId4" Type="http://schemas.openxmlformats.org/officeDocument/2006/relationships/oleObject" Target="../embeddings/oleObject80.bin"/></Relationships>
</file>

<file path=ppt/slides/_rels/slide38.xml.rels><?xml version="1.0" encoding="UTF-8" standalone="yes"?>
<Relationships xmlns="http://schemas.openxmlformats.org/package/2006/relationships"><Relationship Id="rId8" Type="http://schemas.openxmlformats.org/officeDocument/2006/relationships/image" Target="../media/image100.wmf"/><Relationship Id="rId3" Type="http://schemas.openxmlformats.org/officeDocument/2006/relationships/image" Target="../media/image96.wmf"/><Relationship Id="rId7" Type="http://schemas.openxmlformats.org/officeDocument/2006/relationships/image" Target="../media/image95.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102.wmf"/><Relationship Id="rId4" Type="http://schemas.openxmlformats.org/officeDocument/2006/relationships/image" Target="../media/image97.png"/><Relationship Id="rId9" Type="http://schemas.openxmlformats.org/officeDocument/2006/relationships/image" Target="../media/image101.wmf"/></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84.bin"/><Relationship Id="rId3" Type="http://schemas.openxmlformats.org/officeDocument/2006/relationships/notesSlide" Target="../notesSlides/notesSlide35.xml"/><Relationship Id="rId7" Type="http://schemas.openxmlformats.org/officeDocument/2006/relationships/oleObject" Target="../embeddings/oleObject83.bin"/><Relationship Id="rId2" Type="http://schemas.openxmlformats.org/officeDocument/2006/relationships/slideLayout" Target="../slideLayouts/slideLayout6.xml"/><Relationship Id="rId1" Type="http://schemas.openxmlformats.org/officeDocument/2006/relationships/vmlDrawing" Target="../drawings/vmlDrawing18.vml"/><Relationship Id="rId6" Type="http://schemas.openxmlformats.org/officeDocument/2006/relationships/oleObject" Target="../embeddings/oleObject82.bin"/><Relationship Id="rId5" Type="http://schemas.openxmlformats.org/officeDocument/2006/relationships/oleObject" Target="../embeddings/oleObject81.bin"/><Relationship Id="rId4" Type="http://schemas.openxmlformats.org/officeDocument/2006/relationships/image" Target="../media/image108.png"/><Relationship Id="rId9" Type="http://schemas.openxmlformats.org/officeDocument/2006/relationships/oleObject" Target="../embeddings/oleObject85.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png"/><Relationship Id="rId4" Type="http://schemas.openxmlformats.org/officeDocument/2006/relationships/image" Target="../media/image5.wmf"/></Relationships>
</file>

<file path=ppt/slides/_rels/slide4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4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www.int.washington.edu/PROGRAMS/10-3/"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60.jpeg"/><Relationship Id="rId4" Type="http://schemas.openxmlformats.org/officeDocument/2006/relationships/image" Target="../media/image120.wmf"/></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86.bin"/><Relationship Id="rId3" Type="http://schemas.openxmlformats.org/officeDocument/2006/relationships/notesSlide" Target="../notesSlides/notesSlide48.xml"/><Relationship Id="rId7" Type="http://schemas.openxmlformats.org/officeDocument/2006/relationships/image" Target="../media/image125.wmf"/><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60.jpeg"/><Relationship Id="rId5" Type="http://schemas.openxmlformats.org/officeDocument/2006/relationships/image" Target="../media/image124.wmf"/><Relationship Id="rId4" Type="http://schemas.openxmlformats.org/officeDocument/2006/relationships/image" Target="../media/image123.wmf"/></Relationships>
</file>

<file path=ppt/slides/_rels/slide5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128.png"/><Relationship Id="rId4" Type="http://schemas.openxmlformats.org/officeDocument/2006/relationships/image" Target="../media/image127.png"/></Relationships>
</file>

<file path=ppt/slides/_rels/slide5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xml"/><Relationship Id="rId1" Type="http://schemas.openxmlformats.org/officeDocument/2006/relationships/vmlDrawing" Target="../drawings/vmlDrawing20.vml"/><Relationship Id="rId5" Type="http://schemas.openxmlformats.org/officeDocument/2006/relationships/oleObject" Target="../embeddings/oleObject87.bin"/><Relationship Id="rId4" Type="http://schemas.openxmlformats.org/officeDocument/2006/relationships/image" Target="../media/image131.jpeg"/></Relationships>
</file>

<file path=ppt/slides/_rels/slide59.x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33.wmf"/><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image" Target="../media/image137.jpeg"/><Relationship Id="rId5" Type="http://schemas.openxmlformats.org/officeDocument/2006/relationships/image" Target="../media/image136.png"/><Relationship Id="rId4" Type="http://schemas.openxmlformats.org/officeDocument/2006/relationships/image" Target="../media/image95.png"/></Relationships>
</file>

<file path=ppt/slides/_rels/slide6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94.wmf"/><Relationship Id="rId4" Type="http://schemas.openxmlformats.org/officeDocument/2006/relationships/image" Target="../media/image95.png"/></Relationships>
</file>

<file path=ppt/slides/_rels/slide64.xml.rels><?xml version="1.0" encoding="UTF-8" standalone="yes"?>
<Relationships xmlns="http://schemas.openxmlformats.org/package/2006/relationships"><Relationship Id="rId8" Type="http://schemas.openxmlformats.org/officeDocument/2006/relationships/image" Target="../media/image100.wmf"/><Relationship Id="rId3" Type="http://schemas.openxmlformats.org/officeDocument/2006/relationships/image" Target="../media/image96.wmf"/><Relationship Id="rId7" Type="http://schemas.openxmlformats.org/officeDocument/2006/relationships/image" Target="../media/image95.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102.wmf"/><Relationship Id="rId4" Type="http://schemas.openxmlformats.org/officeDocument/2006/relationships/image" Target="../media/image97.png"/><Relationship Id="rId9" Type="http://schemas.openxmlformats.org/officeDocument/2006/relationships/image" Target="../media/image101.wmf"/></Relationships>
</file>

<file path=ppt/slides/_rels/slide6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0.wmf"/><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141.wmf"/></Relationships>
</file>

<file path=ppt/slides/_rels/slide6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6.xml"/><Relationship Id="rId5" Type="http://schemas.openxmlformats.org/officeDocument/2006/relationships/image" Target="../media/image145.png"/><Relationship Id="rId4" Type="http://schemas.openxmlformats.org/officeDocument/2006/relationships/image" Target="../media/image144.png"/></Relationships>
</file>

<file path=ppt/slides/_rels/slide6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6.xml"/><Relationship Id="rId1" Type="http://schemas.openxmlformats.org/officeDocument/2006/relationships/vmlDrawing" Target="../drawings/vmlDrawing21.vml"/><Relationship Id="rId5" Type="http://schemas.openxmlformats.org/officeDocument/2006/relationships/oleObject" Target="../embeddings/oleObject88.bin"/><Relationship Id="rId4" Type="http://schemas.openxmlformats.org/officeDocument/2006/relationships/image" Target="../media/image155.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158.png"/><Relationship Id="rId5" Type="http://schemas.openxmlformats.org/officeDocument/2006/relationships/image" Target="../media/image157.wmf"/><Relationship Id="rId4" Type="http://schemas.openxmlformats.org/officeDocument/2006/relationships/image" Target="../media/image156.wmf"/></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image" Target="../media/image162.wmf"/><Relationship Id="rId2" Type="http://schemas.openxmlformats.org/officeDocument/2006/relationships/slideLayout" Target="../slideLayouts/slideLayout6.xml"/><Relationship Id="rId1" Type="http://schemas.openxmlformats.org/officeDocument/2006/relationships/vmlDrawing" Target="../drawings/vmlDrawing22.vml"/><Relationship Id="rId6" Type="http://schemas.openxmlformats.org/officeDocument/2006/relationships/oleObject" Target="../embeddings/oleObject89.bin"/><Relationship Id="rId5" Type="http://schemas.openxmlformats.org/officeDocument/2006/relationships/image" Target="../media/image161.wmf"/><Relationship Id="rId4" Type="http://schemas.openxmlformats.org/officeDocument/2006/relationships/image" Target="../media/image160.wmf"/></Relationships>
</file>

<file path=ppt/slides/_rels/slide76.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77.xml.rels><?xml version="1.0" encoding="UTF-8" standalone="yes"?>
<Relationships xmlns="http://schemas.openxmlformats.org/package/2006/relationships"><Relationship Id="rId3" Type="http://schemas.openxmlformats.org/officeDocument/2006/relationships/image" Target="../media/image169.wmf"/><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70.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5.xml"/><Relationship Id="rId1" Type="http://schemas.openxmlformats.org/officeDocument/2006/relationships/vmlDrawing" Target="../drawings/vmlDrawing23.vml"/><Relationship Id="rId5" Type="http://schemas.openxmlformats.org/officeDocument/2006/relationships/oleObject" Target="../embeddings/oleObject91.bin"/><Relationship Id="rId4" Type="http://schemas.openxmlformats.org/officeDocument/2006/relationships/oleObject" Target="../embeddings/oleObject90.bin"/></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67.xml"/><Relationship Id="rId7" Type="http://schemas.openxmlformats.org/officeDocument/2006/relationships/image" Target="../media/image176.jpeg"/><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oleObject" Target="../embeddings/oleObject93.bin"/><Relationship Id="rId5" Type="http://schemas.openxmlformats.org/officeDocument/2006/relationships/oleObject" Target="../embeddings/oleObject92.bin"/><Relationship Id="rId4" Type="http://schemas.openxmlformats.org/officeDocument/2006/relationships/image" Target="../media/image175.png"/></Relationships>
</file>

<file path=ppt/slides/_rels/slide8.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5.wmf"/><Relationship Id="rId4" Type="http://schemas.openxmlformats.org/officeDocument/2006/relationships/image" Target="../media/image14.wmf"/></Relationships>
</file>

<file path=ppt/slides/_rels/slide8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68.xml"/><Relationship Id="rId1" Type="http://schemas.openxmlformats.org/officeDocument/2006/relationships/slideLayout" Target="../slideLayouts/slideLayout15.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vmlDrawing" Target="../drawings/vmlDrawing25.vml"/><Relationship Id="rId5" Type="http://schemas.openxmlformats.org/officeDocument/2006/relationships/oleObject" Target="../embeddings/Microsoft_Office_Excel_97-2003_Worksheet2.xls"/><Relationship Id="rId4" Type="http://schemas.openxmlformats.org/officeDocument/2006/relationships/image" Target="../media/image182.png"/></Relationships>
</file>

<file path=ppt/slides/_rels/slide8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png"/></Relationships>
</file>

<file path=ppt/slides/_rels/slide83.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oleObject" Target="../embeddings/oleObject94.bin"/><Relationship Id="rId5" Type="http://schemas.openxmlformats.org/officeDocument/2006/relationships/image" Target="../media/image190.png"/><Relationship Id="rId4" Type="http://schemas.openxmlformats.org/officeDocument/2006/relationships/image" Target="../media/image189.jpeg"/></Relationships>
</file>

<file path=ppt/slides/_rels/slide8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73.xml"/><Relationship Id="rId1" Type="http://schemas.openxmlformats.org/officeDocument/2006/relationships/slideLayout" Target="../slideLayouts/slideLayout6.xml"/><Relationship Id="rId5" Type="http://schemas.openxmlformats.org/officeDocument/2006/relationships/image" Target="../media/image95.png"/><Relationship Id="rId4" Type="http://schemas.openxmlformats.org/officeDocument/2006/relationships/image" Target="../media/image192.jpeg"/></Relationships>
</file>

<file path=ppt/slides/_rels/slide86.xml.rels><?xml version="1.0" encoding="UTF-8" standalone="yes"?>
<Relationships xmlns="http://schemas.openxmlformats.org/package/2006/relationships"><Relationship Id="rId3" Type="http://schemas.openxmlformats.org/officeDocument/2006/relationships/image" Target="../media/image193.wmf"/><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image" Target="../media/image194.wmf"/></Relationships>
</file>

<file path=ppt/slides/_rels/slide8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196.pn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9.xml"/><Relationship Id="rId7" Type="http://schemas.openxmlformats.org/officeDocument/2006/relationships/image" Target="../media/image20.jpeg"/><Relationship Id="rId12"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oleObject" Target="../embeddings/oleObject5.bin"/><Relationship Id="rId10" Type="http://schemas.openxmlformats.org/officeDocument/2006/relationships/image" Target="../media/image23.jpeg"/><Relationship Id="rId4" Type="http://schemas.openxmlformats.org/officeDocument/2006/relationships/image" Target="../media/image18.jpeg"/><Relationship Id="rId9"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0202" name="Picture 10" descr="aerial-BNL2"/>
          <p:cNvPicPr>
            <a:picLocks noChangeAspect="1" noChangeArrowheads="1"/>
          </p:cNvPicPr>
          <p:nvPr/>
        </p:nvPicPr>
        <p:blipFill>
          <a:blip r:embed="rId3" cstate="print">
            <a:lum bright="-20000"/>
          </a:blip>
          <a:srcRect l="6194"/>
          <a:stretch>
            <a:fillRect/>
          </a:stretch>
        </p:blipFill>
        <p:spPr bwMode="auto">
          <a:xfrm>
            <a:off x="304800" y="533400"/>
            <a:ext cx="8610600" cy="5859463"/>
          </a:xfrm>
          <a:prstGeom prst="rect">
            <a:avLst/>
          </a:prstGeom>
          <a:noFill/>
          <a:ln w="9525">
            <a:noFill/>
            <a:miter lim="800000"/>
            <a:headEnd/>
            <a:tailEnd/>
          </a:ln>
        </p:spPr>
      </p:pic>
      <p:sp>
        <p:nvSpPr>
          <p:cNvPr id="1160203" name="Rectangle 11"/>
          <p:cNvSpPr>
            <a:spLocks noChangeArrowheads="1"/>
          </p:cNvSpPr>
          <p:nvPr/>
        </p:nvSpPr>
        <p:spPr bwMode="auto">
          <a:xfrm>
            <a:off x="304800" y="522288"/>
            <a:ext cx="8610600" cy="5867400"/>
          </a:xfrm>
          <a:prstGeom prst="rect">
            <a:avLst/>
          </a:prstGeom>
          <a:solidFill>
            <a:srgbClr val="333333">
              <a:alpha val="60001"/>
            </a:srgbClr>
          </a:solidFill>
          <a:ln w="9525">
            <a:noFill/>
            <a:miter lim="800000"/>
            <a:headEnd/>
            <a:tailEnd/>
          </a:ln>
          <a:effectLst/>
        </p:spPr>
        <p:txBody>
          <a:bodyPr wrap="none" anchor="ctr"/>
          <a:lstStyle/>
          <a:p>
            <a:endParaRPr lang="it-IT">
              <a:solidFill>
                <a:schemeClr val="tx1"/>
              </a:solidFill>
              <a:latin typeface="GulimChe" pitchFamily="49" charset="-127"/>
            </a:endParaRPr>
          </a:p>
        </p:txBody>
      </p:sp>
      <p:sp>
        <p:nvSpPr>
          <p:cNvPr id="1160196" name="Rectangle 4"/>
          <p:cNvSpPr>
            <a:spLocks noGrp="1" noChangeArrowheads="1"/>
          </p:cNvSpPr>
          <p:nvPr>
            <p:ph type="ctrTitle"/>
          </p:nvPr>
        </p:nvSpPr>
        <p:spPr>
          <a:xfrm>
            <a:off x="685800" y="1730375"/>
            <a:ext cx="7772400" cy="1470025"/>
          </a:xfrm>
        </p:spPr>
        <p:txBody>
          <a:bodyPr/>
          <a:lstStyle/>
          <a:p>
            <a:r>
              <a:rPr lang="en-US" b="1" dirty="0" smtClean="0">
                <a:effectLst>
                  <a:outerShdw blurRad="38100" dist="38100" dir="2700000" algn="tl">
                    <a:srgbClr val="000000"/>
                  </a:outerShdw>
                </a:effectLst>
              </a:rPr>
              <a:t>Investigating the Spin Structure of the Proton at the </a:t>
            </a:r>
            <a:br>
              <a:rPr lang="en-US" b="1" dirty="0" smtClean="0">
                <a:effectLst>
                  <a:outerShdw blurRad="38100" dist="38100" dir="2700000" algn="tl">
                    <a:srgbClr val="000000"/>
                  </a:outerShdw>
                </a:effectLst>
              </a:rPr>
            </a:br>
            <a:r>
              <a:rPr lang="en-US" b="1" dirty="0" smtClean="0">
                <a:effectLst>
                  <a:outerShdw blurRad="38100" dist="38100" dir="2700000" algn="tl">
                    <a:srgbClr val="000000"/>
                  </a:outerShdw>
                </a:effectLst>
              </a:rPr>
              <a:t>Relativistic Heavy Ion Collider</a:t>
            </a:r>
            <a:endParaRPr lang="en-US" b="1" dirty="0">
              <a:effectLst>
                <a:outerShdw blurRad="38100" dist="38100" dir="2700000" algn="tl">
                  <a:srgbClr val="000000"/>
                </a:outerShdw>
              </a:effectLst>
            </a:endParaRPr>
          </a:p>
        </p:txBody>
      </p:sp>
      <p:sp>
        <p:nvSpPr>
          <p:cNvPr id="1160198" name="Rectangle 6"/>
          <p:cNvSpPr>
            <a:spLocks noChangeArrowheads="1"/>
          </p:cNvSpPr>
          <p:nvPr/>
        </p:nvSpPr>
        <p:spPr bwMode="auto">
          <a:xfrm>
            <a:off x="1342572" y="4210050"/>
            <a:ext cx="6400800" cy="533400"/>
          </a:xfrm>
          <a:prstGeom prst="rect">
            <a:avLst/>
          </a:prstGeom>
          <a:noFill/>
          <a:ln w="9525">
            <a:noFill/>
            <a:miter lim="800000"/>
            <a:headEnd/>
            <a:tailEnd/>
          </a:ln>
          <a:effectLst/>
        </p:spPr>
        <p:txBody>
          <a:bodyPr/>
          <a:lstStyle/>
          <a:p>
            <a:pPr>
              <a:spcBef>
                <a:spcPct val="20000"/>
              </a:spcBef>
            </a:pPr>
            <a:r>
              <a:rPr lang="en-US" sz="2800" b="1" dirty="0" smtClean="0">
                <a:solidFill>
                  <a:srgbClr val="FFFF00"/>
                </a:solidFill>
                <a:effectLst>
                  <a:outerShdw blurRad="38100" dist="38100" dir="2700000" algn="tl">
                    <a:srgbClr val="000000"/>
                  </a:outerShdw>
                </a:effectLst>
              </a:rPr>
              <a:t>Los Alamos National Lab</a:t>
            </a:r>
            <a:endParaRPr lang="en-US" sz="2800" b="1" dirty="0">
              <a:solidFill>
                <a:srgbClr val="FFFF00"/>
              </a:solidFill>
              <a:effectLst>
                <a:outerShdw blurRad="38100" dist="38100" dir="2700000" algn="tl">
                  <a:srgbClr val="000000"/>
                </a:outerShdw>
              </a:effectLst>
            </a:endParaRPr>
          </a:p>
        </p:txBody>
      </p:sp>
      <p:sp>
        <p:nvSpPr>
          <p:cNvPr id="1160199" name="Text Box 7"/>
          <p:cNvSpPr txBox="1">
            <a:spLocks noChangeArrowheads="1"/>
          </p:cNvSpPr>
          <p:nvPr/>
        </p:nvSpPr>
        <p:spPr bwMode="auto">
          <a:xfrm>
            <a:off x="838200" y="3810000"/>
            <a:ext cx="7405688" cy="519112"/>
          </a:xfrm>
          <a:prstGeom prst="rect">
            <a:avLst/>
          </a:prstGeom>
          <a:noFill/>
          <a:ln w="9525">
            <a:noFill/>
            <a:miter lim="800000"/>
            <a:headEnd/>
            <a:tailEnd/>
          </a:ln>
          <a:effectLst/>
        </p:spPr>
        <p:txBody>
          <a:bodyPr>
            <a:spAutoFit/>
          </a:bodyPr>
          <a:lstStyle/>
          <a:p>
            <a:r>
              <a:rPr lang="en-US" sz="2800" b="1" dirty="0">
                <a:solidFill>
                  <a:srgbClr val="FFFF00"/>
                </a:solidFill>
                <a:effectLst>
                  <a:outerShdw blurRad="38100" dist="38100" dir="2700000" algn="tl">
                    <a:srgbClr val="000000"/>
                  </a:outerShdw>
                </a:effectLst>
              </a:rPr>
              <a:t>Christine Aidala</a:t>
            </a:r>
          </a:p>
        </p:txBody>
      </p:sp>
      <p:sp>
        <p:nvSpPr>
          <p:cNvPr id="1160200" name="Text Box 8"/>
          <p:cNvSpPr txBox="1">
            <a:spLocks noChangeArrowheads="1"/>
          </p:cNvSpPr>
          <p:nvPr/>
        </p:nvSpPr>
        <p:spPr bwMode="auto">
          <a:xfrm>
            <a:off x="3341490" y="5918200"/>
            <a:ext cx="2511457" cy="461665"/>
          </a:xfrm>
          <a:prstGeom prst="rect">
            <a:avLst/>
          </a:prstGeom>
          <a:noFill/>
          <a:ln w="9525">
            <a:noFill/>
            <a:miter lim="800000"/>
            <a:headEnd/>
            <a:tailEnd/>
          </a:ln>
          <a:effectLst/>
        </p:spPr>
        <p:txBody>
          <a:bodyPr wrap="none">
            <a:spAutoFit/>
          </a:bodyPr>
          <a:lstStyle/>
          <a:p>
            <a:pPr algn="l"/>
            <a:r>
              <a:rPr lang="en-US" b="1" dirty="0" smtClean="0">
                <a:solidFill>
                  <a:srgbClr val="FFFF00"/>
                </a:solidFill>
                <a:effectLst>
                  <a:outerShdw blurRad="38100" dist="38100" dir="2700000" algn="tl">
                    <a:srgbClr val="000000"/>
                  </a:outerShdw>
                </a:effectLst>
              </a:rPr>
              <a:t>October 5-6, 2010</a:t>
            </a:r>
            <a:endParaRPr lang="en-US" b="1" dirty="0">
              <a:solidFill>
                <a:srgbClr val="FFFF00"/>
              </a:solidFill>
              <a:effectLst>
                <a:outerShdw blurRad="38100" dist="38100" dir="2700000" algn="tl">
                  <a:srgbClr val="000000"/>
                </a:outerShdw>
              </a:effectLst>
            </a:endParaRPr>
          </a:p>
        </p:txBody>
      </p:sp>
      <p:sp>
        <p:nvSpPr>
          <p:cNvPr id="1160201" name="Text Box 9"/>
          <p:cNvSpPr txBox="1">
            <a:spLocks noChangeArrowheads="1"/>
          </p:cNvSpPr>
          <p:nvPr/>
        </p:nvSpPr>
        <p:spPr bwMode="auto">
          <a:xfrm>
            <a:off x="4022193" y="5562600"/>
            <a:ext cx="1007007" cy="461665"/>
          </a:xfrm>
          <a:prstGeom prst="rect">
            <a:avLst/>
          </a:prstGeom>
          <a:noFill/>
          <a:ln w="9525">
            <a:noFill/>
            <a:miter lim="800000"/>
            <a:headEnd/>
            <a:tailEnd/>
          </a:ln>
          <a:effectLst/>
        </p:spPr>
        <p:txBody>
          <a:bodyPr wrap="none">
            <a:spAutoFit/>
          </a:bodyPr>
          <a:lstStyle/>
          <a:p>
            <a:pPr algn="l"/>
            <a:r>
              <a:rPr lang="en-US" b="1" dirty="0" smtClean="0">
                <a:solidFill>
                  <a:srgbClr val="FFFF00"/>
                </a:solidFill>
                <a:effectLst>
                  <a:outerShdw blurRad="38100" dist="38100" dir="2700000" algn="tl">
                    <a:srgbClr val="000000"/>
                  </a:outerShdw>
                </a:effectLst>
              </a:rPr>
              <a:t>DESY</a:t>
            </a:r>
            <a:endParaRPr lang="en-US" b="1" dirty="0">
              <a:solidFill>
                <a:srgbClr val="FFFF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p:txBody>
          <a:bodyPr/>
          <a:lstStyle/>
          <a:p>
            <a:r>
              <a:rPr lang="en-US" smtClean="0"/>
              <a:t>C. Aidala, DESY, October 5-6, 2010</a:t>
            </a:r>
            <a:endParaRPr lang="en-US"/>
          </a:p>
        </p:txBody>
      </p:sp>
      <p:sp>
        <p:nvSpPr>
          <p:cNvPr id="1278978" name="Rectangle 2"/>
          <p:cNvSpPr>
            <a:spLocks noGrp="1" noChangeArrowheads="1"/>
          </p:cNvSpPr>
          <p:nvPr>
            <p:ph type="title"/>
          </p:nvPr>
        </p:nvSpPr>
        <p:spPr>
          <a:xfrm>
            <a:off x="228600" y="76200"/>
            <a:ext cx="8686800" cy="762000"/>
          </a:xfrm>
        </p:spPr>
        <p:txBody>
          <a:bodyPr/>
          <a:lstStyle/>
          <a:p>
            <a:r>
              <a:rPr lang="en-US" dirty="0" smtClean="0"/>
              <a:t>December 2001: News </a:t>
            </a:r>
            <a:r>
              <a:rPr lang="en-US" dirty="0"/>
              <a:t>to Celebrate</a:t>
            </a:r>
          </a:p>
        </p:txBody>
      </p:sp>
      <p:grpSp>
        <p:nvGrpSpPr>
          <p:cNvPr id="1278984" name="Group 8"/>
          <p:cNvGrpSpPr>
            <a:grpSpLocks/>
          </p:cNvGrpSpPr>
          <p:nvPr/>
        </p:nvGrpSpPr>
        <p:grpSpPr bwMode="auto">
          <a:xfrm>
            <a:off x="152400" y="876300"/>
            <a:ext cx="8763000" cy="5905500"/>
            <a:chOff x="96" y="552"/>
            <a:chExt cx="5520" cy="3720"/>
          </a:xfrm>
        </p:grpSpPr>
        <p:pic>
          <p:nvPicPr>
            <p:cNvPr id="1278985" name="Picture 9" descr="RHICSpin-2"/>
            <p:cNvPicPr>
              <a:picLocks noChangeAspect="1" noChangeArrowheads="1"/>
            </p:cNvPicPr>
            <p:nvPr/>
          </p:nvPicPr>
          <p:blipFill>
            <a:blip r:embed="rId4" cstate="print"/>
            <a:srcRect/>
            <a:stretch>
              <a:fillRect/>
            </a:stretch>
          </p:blipFill>
          <p:spPr bwMode="auto">
            <a:xfrm>
              <a:off x="96" y="552"/>
              <a:ext cx="3744" cy="2808"/>
            </a:xfrm>
            <a:prstGeom prst="rect">
              <a:avLst/>
            </a:prstGeom>
            <a:noFill/>
          </p:spPr>
        </p:pic>
        <p:pic>
          <p:nvPicPr>
            <p:cNvPr id="1278986" name="Picture 10" descr="RHICSpin-tossed"/>
            <p:cNvPicPr>
              <a:picLocks noChangeAspect="1" noChangeArrowheads="1"/>
            </p:cNvPicPr>
            <p:nvPr/>
          </p:nvPicPr>
          <p:blipFill>
            <a:blip r:embed="rId5" cstate="print"/>
            <a:srcRect/>
            <a:stretch>
              <a:fillRect/>
            </a:stretch>
          </p:blipFill>
          <p:spPr bwMode="auto">
            <a:xfrm>
              <a:off x="2232" y="2418"/>
              <a:ext cx="2472" cy="1854"/>
            </a:xfrm>
            <a:prstGeom prst="rect">
              <a:avLst/>
            </a:prstGeom>
            <a:noFill/>
          </p:spPr>
        </p:pic>
        <p:graphicFrame>
          <p:nvGraphicFramePr>
            <p:cNvPr id="1278987" name="Object 11"/>
            <p:cNvGraphicFramePr>
              <a:graphicFrameLocks noChangeAspect="1"/>
            </p:cNvGraphicFramePr>
            <p:nvPr/>
          </p:nvGraphicFramePr>
          <p:xfrm>
            <a:off x="4696" y="1008"/>
            <a:ext cx="920" cy="2592"/>
          </p:xfrm>
          <a:graphic>
            <a:graphicData uri="http://schemas.openxmlformats.org/presentationml/2006/ole">
              <p:oleObj spid="_x0000_s1278987" name="Photo Editor Photo" r:id="rId6" imgW="781159" imgH="2200582" progId="">
                <p:embed/>
              </p:oleObj>
            </a:graphicData>
          </a:graphic>
        </p:graphicFrame>
      </p:grpSp>
      <p:sp>
        <p:nvSpPr>
          <p:cNvPr id="13" name="Slide Number Placeholder 12"/>
          <p:cNvSpPr>
            <a:spLocks noGrp="1"/>
          </p:cNvSpPr>
          <p:nvPr>
            <p:ph type="sldNum" sz="quarter" idx="12"/>
          </p:nvPr>
        </p:nvSpPr>
        <p:spPr/>
        <p:txBody>
          <a:bodyPr/>
          <a:lstStyle/>
          <a:p>
            <a:fld id="{9CCA4942-7CEE-491C-9F3A-ADE7BC2C4973}"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4"/>
          <p:cNvSpPr>
            <a:spLocks noGrp="1"/>
          </p:cNvSpPr>
          <p:nvPr>
            <p:ph type="ftr" sz="quarter" idx="11"/>
          </p:nvPr>
        </p:nvSpPr>
        <p:spPr/>
        <p:txBody>
          <a:bodyPr/>
          <a:lstStyle/>
          <a:p>
            <a:r>
              <a:rPr lang="en-US" smtClean="0"/>
              <a:t>C. Aidala, DESY, October 5-6, 2010</a:t>
            </a:r>
            <a:endParaRPr lang="en-US"/>
          </a:p>
        </p:txBody>
      </p:sp>
      <p:sp>
        <p:nvSpPr>
          <p:cNvPr id="876546" name="Rectangle 2"/>
          <p:cNvSpPr>
            <a:spLocks noGrp="1" noChangeArrowheads="1"/>
          </p:cNvSpPr>
          <p:nvPr>
            <p:ph type="title"/>
          </p:nvPr>
        </p:nvSpPr>
        <p:spPr>
          <a:xfrm>
            <a:off x="228600" y="228600"/>
            <a:ext cx="8686800" cy="685800"/>
          </a:xfrm>
        </p:spPr>
        <p:txBody>
          <a:bodyPr/>
          <a:lstStyle/>
          <a:p>
            <a:r>
              <a:rPr lang="en-US" sz="4000" dirty="0" smtClean="0"/>
              <a:t>RHIC Spin </a:t>
            </a:r>
            <a:r>
              <a:rPr lang="en-US" sz="4000" dirty="0"/>
              <a:t>Physics </a:t>
            </a:r>
            <a:r>
              <a:rPr lang="en-US" sz="4000" dirty="0" smtClean="0"/>
              <a:t>Experiments</a:t>
            </a:r>
            <a:endParaRPr lang="en-US" sz="4000" dirty="0"/>
          </a:p>
        </p:txBody>
      </p:sp>
      <p:sp>
        <p:nvSpPr>
          <p:cNvPr id="876547" name="Rectangle 3"/>
          <p:cNvSpPr>
            <a:spLocks noGrp="1" noChangeArrowheads="1"/>
          </p:cNvSpPr>
          <p:nvPr>
            <p:ph type="body" idx="1"/>
          </p:nvPr>
        </p:nvSpPr>
        <p:spPr>
          <a:xfrm>
            <a:off x="228600" y="1219200"/>
            <a:ext cx="3886200" cy="4800600"/>
          </a:xfrm>
        </p:spPr>
        <p:txBody>
          <a:bodyPr/>
          <a:lstStyle/>
          <a:p>
            <a:r>
              <a:rPr lang="en-US" dirty="0"/>
              <a:t>Three experiments: STAR, PHENIX, BRAHMS</a:t>
            </a:r>
          </a:p>
          <a:p>
            <a:r>
              <a:rPr lang="en-US" dirty="0"/>
              <a:t>Future running only with STAR and PHENIX</a:t>
            </a:r>
          </a:p>
        </p:txBody>
      </p:sp>
      <p:pic>
        <p:nvPicPr>
          <p:cNvPr id="876548" name="Picture 4"/>
          <p:cNvPicPr>
            <a:picLocks noChangeAspect="1" noChangeArrowheads="1"/>
          </p:cNvPicPr>
          <p:nvPr/>
        </p:nvPicPr>
        <p:blipFill>
          <a:blip r:embed="rId3" cstate="print"/>
          <a:srcRect r="6363" b="23721"/>
          <a:stretch>
            <a:fillRect/>
          </a:stretch>
        </p:blipFill>
        <p:spPr bwMode="auto">
          <a:xfrm>
            <a:off x="4191000" y="1371600"/>
            <a:ext cx="4800600" cy="3646488"/>
          </a:xfrm>
          <a:prstGeom prst="rect">
            <a:avLst/>
          </a:prstGeom>
          <a:noFill/>
        </p:spPr>
      </p:pic>
      <p:grpSp>
        <p:nvGrpSpPr>
          <p:cNvPr id="876566" name="Group 22"/>
          <p:cNvGrpSpPr>
            <a:grpSpLocks/>
          </p:cNvGrpSpPr>
          <p:nvPr/>
        </p:nvGrpSpPr>
        <p:grpSpPr bwMode="auto">
          <a:xfrm>
            <a:off x="7237413" y="1384300"/>
            <a:ext cx="1731962" cy="1646238"/>
            <a:chOff x="4559" y="1023"/>
            <a:chExt cx="1091" cy="1037"/>
          </a:xfrm>
        </p:grpSpPr>
        <p:grpSp>
          <p:nvGrpSpPr>
            <p:cNvPr id="876553" name="Group 9"/>
            <p:cNvGrpSpPr>
              <a:grpSpLocks/>
            </p:cNvGrpSpPr>
            <p:nvPr/>
          </p:nvGrpSpPr>
          <p:grpSpPr bwMode="auto">
            <a:xfrm>
              <a:off x="4559" y="1023"/>
              <a:ext cx="1091" cy="1037"/>
              <a:chOff x="3716" y="436"/>
              <a:chExt cx="2112" cy="1588"/>
            </a:xfrm>
          </p:grpSpPr>
          <p:pic>
            <p:nvPicPr>
              <p:cNvPr id="876554" name="Picture 10" descr="brahms_picture"/>
              <p:cNvPicPr>
                <a:picLocks noChangeAspect="1" noChangeArrowheads="1"/>
              </p:cNvPicPr>
              <p:nvPr/>
            </p:nvPicPr>
            <p:blipFill>
              <a:blip r:embed="rId4" cstate="print"/>
              <a:srcRect/>
              <a:stretch>
                <a:fillRect/>
              </a:stretch>
            </p:blipFill>
            <p:spPr bwMode="auto">
              <a:xfrm>
                <a:off x="3716" y="440"/>
                <a:ext cx="2112" cy="1584"/>
              </a:xfrm>
              <a:prstGeom prst="rect">
                <a:avLst/>
              </a:prstGeom>
              <a:noFill/>
              <a:ln>
                <a:noFill/>
              </a:ln>
            </p:spPr>
          </p:pic>
          <p:pic>
            <p:nvPicPr>
              <p:cNvPr id="876555" name="Picture 11" descr="brahms_logo1"/>
              <p:cNvPicPr>
                <a:picLocks noChangeAspect="1" noChangeArrowheads="1"/>
              </p:cNvPicPr>
              <p:nvPr/>
            </p:nvPicPr>
            <p:blipFill>
              <a:blip r:embed="rId5" cstate="print"/>
              <a:srcRect/>
              <a:stretch>
                <a:fillRect/>
              </a:stretch>
            </p:blipFill>
            <p:spPr bwMode="auto">
              <a:xfrm>
                <a:off x="4422" y="436"/>
                <a:ext cx="1259" cy="379"/>
              </a:xfrm>
              <a:prstGeom prst="rect">
                <a:avLst/>
              </a:prstGeom>
              <a:noFill/>
            </p:spPr>
          </p:pic>
        </p:grpSp>
        <p:sp>
          <p:nvSpPr>
            <p:cNvPr id="876556" name="Text Box 12"/>
            <p:cNvSpPr txBox="1">
              <a:spLocks noChangeArrowheads="1"/>
            </p:cNvSpPr>
            <p:nvPr/>
          </p:nvSpPr>
          <p:spPr bwMode="auto">
            <a:xfrm>
              <a:off x="4673" y="1536"/>
              <a:ext cx="941" cy="460"/>
            </a:xfrm>
            <a:prstGeom prst="rect">
              <a:avLst/>
            </a:prstGeom>
            <a:solidFill>
              <a:srgbClr val="00FFFF"/>
            </a:solidFill>
            <a:ln w="9525">
              <a:noFill/>
              <a:miter lim="800000"/>
              <a:headEnd/>
              <a:tailEnd/>
            </a:ln>
            <a:effectLst/>
          </p:spPr>
          <p:txBody>
            <a:bodyPr>
              <a:spAutoFit/>
            </a:bodyPr>
            <a:lstStyle/>
            <a:p>
              <a:r>
                <a:rPr lang="en-US" sz="1400">
                  <a:solidFill>
                    <a:schemeClr val="tx1"/>
                  </a:solidFill>
                </a:rPr>
                <a:t>Transverse spin only </a:t>
              </a:r>
            </a:p>
            <a:p>
              <a:r>
                <a:rPr lang="en-US" sz="1400">
                  <a:solidFill>
                    <a:schemeClr val="tx1"/>
                  </a:solidFill>
                </a:rPr>
                <a:t>(No rotators)</a:t>
              </a:r>
            </a:p>
          </p:txBody>
        </p:sp>
      </p:grpSp>
      <p:grpSp>
        <p:nvGrpSpPr>
          <p:cNvPr id="876557" name="Group 13"/>
          <p:cNvGrpSpPr>
            <a:grpSpLocks/>
          </p:cNvGrpSpPr>
          <p:nvPr/>
        </p:nvGrpSpPr>
        <p:grpSpPr bwMode="auto">
          <a:xfrm>
            <a:off x="6276975" y="3316288"/>
            <a:ext cx="1893888" cy="1425575"/>
            <a:chOff x="2544" y="2299"/>
            <a:chExt cx="2311" cy="1375"/>
          </a:xfrm>
        </p:grpSpPr>
        <p:pic>
          <p:nvPicPr>
            <p:cNvPr id="876558" name="Picture 14" descr="Collab"/>
            <p:cNvPicPr>
              <a:picLocks noChangeAspect="1" noChangeArrowheads="1"/>
            </p:cNvPicPr>
            <p:nvPr/>
          </p:nvPicPr>
          <p:blipFill>
            <a:blip r:embed="rId6" cstate="print"/>
            <a:srcRect/>
            <a:stretch>
              <a:fillRect/>
            </a:stretch>
          </p:blipFill>
          <p:spPr bwMode="auto">
            <a:xfrm>
              <a:off x="2544" y="2299"/>
              <a:ext cx="2311" cy="1375"/>
            </a:xfrm>
            <a:prstGeom prst="rect">
              <a:avLst/>
            </a:prstGeom>
            <a:solidFill>
              <a:schemeClr val="bg1"/>
            </a:solidFill>
            <a:ln>
              <a:noFill/>
            </a:ln>
          </p:spPr>
        </p:pic>
        <p:pic>
          <p:nvPicPr>
            <p:cNvPr id="876559" name="Picture 15"/>
            <p:cNvPicPr>
              <a:picLocks noChangeAspect="1" noChangeArrowheads="1"/>
            </p:cNvPicPr>
            <p:nvPr/>
          </p:nvPicPr>
          <p:blipFill>
            <a:blip r:embed="rId7" cstate="print"/>
            <a:srcRect/>
            <a:stretch>
              <a:fillRect/>
            </a:stretch>
          </p:blipFill>
          <p:spPr bwMode="auto">
            <a:xfrm>
              <a:off x="3984" y="2400"/>
              <a:ext cx="816" cy="459"/>
            </a:xfrm>
            <a:prstGeom prst="rect">
              <a:avLst/>
            </a:prstGeom>
            <a:noFill/>
            <a:ln w="9525">
              <a:noFill/>
              <a:miter lim="800000"/>
              <a:headEnd/>
              <a:tailEnd/>
            </a:ln>
            <a:effectLst/>
          </p:spPr>
        </p:pic>
      </p:grpSp>
      <p:grpSp>
        <p:nvGrpSpPr>
          <p:cNvPr id="876560" name="Group 16"/>
          <p:cNvGrpSpPr>
            <a:grpSpLocks/>
          </p:cNvGrpSpPr>
          <p:nvPr/>
        </p:nvGrpSpPr>
        <p:grpSpPr bwMode="auto">
          <a:xfrm>
            <a:off x="4308475" y="3113088"/>
            <a:ext cx="1706563" cy="1709737"/>
            <a:chOff x="144" y="2103"/>
            <a:chExt cx="2081" cy="1649"/>
          </a:xfrm>
        </p:grpSpPr>
        <p:pic>
          <p:nvPicPr>
            <p:cNvPr id="876561" name="Picture 17" descr="2004june9_1024x812"/>
            <p:cNvPicPr>
              <a:picLocks noChangeAspect="1" noChangeArrowheads="1"/>
            </p:cNvPicPr>
            <p:nvPr/>
          </p:nvPicPr>
          <p:blipFill>
            <a:blip r:embed="rId8" cstate="print"/>
            <a:srcRect/>
            <a:stretch>
              <a:fillRect/>
            </a:stretch>
          </p:blipFill>
          <p:spPr bwMode="auto">
            <a:xfrm>
              <a:off x="144" y="2103"/>
              <a:ext cx="2081" cy="1649"/>
            </a:xfrm>
            <a:prstGeom prst="rect">
              <a:avLst/>
            </a:prstGeom>
            <a:noFill/>
            <a:ln>
              <a:noFill/>
            </a:ln>
          </p:spPr>
        </p:pic>
        <p:pic>
          <p:nvPicPr>
            <p:cNvPr id="876562" name="Picture 18" descr="1phenix-logo"/>
            <p:cNvPicPr>
              <a:picLocks noChangeAspect="1" noChangeArrowheads="1"/>
            </p:cNvPicPr>
            <p:nvPr/>
          </p:nvPicPr>
          <p:blipFill>
            <a:blip r:embed="rId9" cstate="print"/>
            <a:srcRect/>
            <a:stretch>
              <a:fillRect/>
            </a:stretch>
          </p:blipFill>
          <p:spPr bwMode="auto">
            <a:xfrm>
              <a:off x="1056" y="3233"/>
              <a:ext cx="1152" cy="420"/>
            </a:xfrm>
            <a:prstGeom prst="rect">
              <a:avLst/>
            </a:prstGeom>
            <a:noFill/>
            <a:ln w="9525">
              <a:noFill/>
              <a:miter lim="800000"/>
              <a:headEnd/>
              <a:tailEnd/>
            </a:ln>
          </p:spPr>
        </p:pic>
      </p:grpSp>
      <p:sp>
        <p:nvSpPr>
          <p:cNvPr id="876563" name="Text Box 19"/>
          <p:cNvSpPr txBox="1">
            <a:spLocks noChangeArrowheads="1"/>
          </p:cNvSpPr>
          <p:nvPr/>
        </p:nvSpPr>
        <p:spPr bwMode="auto">
          <a:xfrm>
            <a:off x="4427538" y="3222625"/>
            <a:ext cx="1336675" cy="517525"/>
          </a:xfrm>
          <a:prstGeom prst="rect">
            <a:avLst/>
          </a:prstGeom>
          <a:solidFill>
            <a:srgbClr val="00FFFF"/>
          </a:solidFill>
          <a:ln w="9525">
            <a:noFill/>
            <a:miter lim="800000"/>
            <a:headEnd/>
            <a:tailEnd/>
          </a:ln>
          <a:effectLst/>
        </p:spPr>
        <p:txBody>
          <a:bodyPr>
            <a:spAutoFit/>
          </a:bodyPr>
          <a:lstStyle/>
          <a:p>
            <a:r>
              <a:rPr lang="en-US" sz="1400">
                <a:solidFill>
                  <a:schemeClr val="tx1"/>
                </a:solidFill>
              </a:rPr>
              <a:t>Longitudinal or transverse spin </a:t>
            </a:r>
          </a:p>
        </p:txBody>
      </p:sp>
      <p:sp>
        <p:nvSpPr>
          <p:cNvPr id="876564" name="Text Box 20"/>
          <p:cNvSpPr txBox="1">
            <a:spLocks noChangeArrowheads="1"/>
          </p:cNvSpPr>
          <p:nvPr/>
        </p:nvSpPr>
        <p:spPr bwMode="auto">
          <a:xfrm>
            <a:off x="6400800" y="3951288"/>
            <a:ext cx="1338263" cy="517525"/>
          </a:xfrm>
          <a:prstGeom prst="rect">
            <a:avLst/>
          </a:prstGeom>
          <a:solidFill>
            <a:srgbClr val="00FFFF"/>
          </a:solidFill>
          <a:ln w="9525">
            <a:noFill/>
            <a:miter lim="800000"/>
            <a:headEnd/>
            <a:tailEnd/>
          </a:ln>
          <a:effectLst/>
        </p:spPr>
        <p:txBody>
          <a:bodyPr>
            <a:spAutoFit/>
          </a:bodyPr>
          <a:lstStyle/>
          <a:p>
            <a:r>
              <a:rPr lang="en-US" sz="1400">
                <a:solidFill>
                  <a:schemeClr val="tx1"/>
                </a:solidFill>
              </a:rPr>
              <a:t>Longitudinal or transverse spin </a:t>
            </a:r>
          </a:p>
        </p:txBody>
      </p:sp>
      <p:sp>
        <p:nvSpPr>
          <p:cNvPr id="876565" name="Text Box 21"/>
          <p:cNvSpPr txBox="1">
            <a:spLocks noChangeArrowheads="1"/>
          </p:cNvSpPr>
          <p:nvPr/>
        </p:nvSpPr>
        <p:spPr bwMode="auto">
          <a:xfrm>
            <a:off x="1535114" y="5181600"/>
            <a:ext cx="6332183" cy="1200329"/>
          </a:xfrm>
          <a:prstGeom prst="rect">
            <a:avLst/>
          </a:prstGeom>
          <a:noFill/>
          <a:ln w="9525">
            <a:noFill/>
            <a:miter lim="800000"/>
            <a:headEnd/>
            <a:tailEnd/>
          </a:ln>
          <a:effectLst/>
        </p:spPr>
        <p:txBody>
          <a:bodyPr wrap="none">
            <a:spAutoFit/>
          </a:bodyPr>
          <a:lstStyle/>
          <a:p>
            <a:r>
              <a:rPr lang="en-US" dirty="0" smtClean="0">
                <a:solidFill>
                  <a:schemeClr val="hlink"/>
                </a:solidFill>
              </a:rPr>
              <a:t>Accelerator </a:t>
            </a:r>
            <a:r>
              <a:rPr lang="en-US" dirty="0">
                <a:solidFill>
                  <a:schemeClr val="hlink"/>
                </a:solidFill>
              </a:rPr>
              <a:t>performance: </a:t>
            </a:r>
          </a:p>
          <a:p>
            <a:r>
              <a:rPr lang="en-US" dirty="0">
                <a:solidFill>
                  <a:schemeClr val="hlink"/>
                </a:solidFill>
              </a:rPr>
              <a:t>Avg. </a:t>
            </a:r>
            <a:r>
              <a:rPr lang="en-US" dirty="0" err="1">
                <a:solidFill>
                  <a:schemeClr val="hlink"/>
                </a:solidFill>
              </a:rPr>
              <a:t>pol</a:t>
            </a:r>
            <a:r>
              <a:rPr lang="en-US" dirty="0">
                <a:solidFill>
                  <a:schemeClr val="hlink"/>
                </a:solidFill>
              </a:rPr>
              <a:t> </a:t>
            </a:r>
            <a:r>
              <a:rPr lang="en-US" dirty="0" smtClean="0">
                <a:solidFill>
                  <a:schemeClr val="hlink"/>
                </a:solidFill>
              </a:rPr>
              <a:t>~57% </a:t>
            </a:r>
            <a:r>
              <a:rPr lang="en-US" dirty="0">
                <a:solidFill>
                  <a:schemeClr val="hlink"/>
                </a:solidFill>
              </a:rPr>
              <a:t>at 200 </a:t>
            </a:r>
            <a:r>
              <a:rPr lang="en-US" dirty="0" err="1">
                <a:solidFill>
                  <a:schemeClr val="hlink"/>
                </a:solidFill>
              </a:rPr>
              <a:t>GeV</a:t>
            </a:r>
            <a:r>
              <a:rPr lang="en-US" dirty="0">
                <a:solidFill>
                  <a:schemeClr val="hlink"/>
                </a:solidFill>
              </a:rPr>
              <a:t> (design 70%).</a:t>
            </a:r>
          </a:p>
          <a:p>
            <a:r>
              <a:rPr lang="en-US" dirty="0">
                <a:solidFill>
                  <a:schemeClr val="hlink"/>
                </a:solidFill>
              </a:rPr>
              <a:t>Achieved </a:t>
            </a:r>
            <a:r>
              <a:rPr lang="en-US" dirty="0" smtClean="0">
                <a:solidFill>
                  <a:schemeClr val="hlink"/>
                </a:solidFill>
              </a:rPr>
              <a:t>5.0x10</a:t>
            </a:r>
            <a:r>
              <a:rPr lang="en-US" baseline="30000" dirty="0" smtClean="0">
                <a:solidFill>
                  <a:schemeClr val="hlink"/>
                </a:solidFill>
              </a:rPr>
              <a:t>31 </a:t>
            </a:r>
            <a:r>
              <a:rPr lang="en-US" dirty="0">
                <a:solidFill>
                  <a:schemeClr val="hlink"/>
                </a:solidFill>
              </a:rPr>
              <a:t>cm</a:t>
            </a:r>
            <a:r>
              <a:rPr lang="en-US" baseline="30000" dirty="0">
                <a:solidFill>
                  <a:schemeClr val="hlink"/>
                </a:solidFill>
              </a:rPr>
              <a:t>-2</a:t>
            </a:r>
            <a:r>
              <a:rPr lang="en-US" dirty="0">
                <a:solidFill>
                  <a:schemeClr val="hlink"/>
                </a:solidFill>
              </a:rPr>
              <a:t> s</a:t>
            </a:r>
            <a:r>
              <a:rPr lang="en-US" baseline="30000" dirty="0">
                <a:solidFill>
                  <a:schemeClr val="hlink"/>
                </a:solidFill>
              </a:rPr>
              <a:t>-1</a:t>
            </a:r>
            <a:r>
              <a:rPr lang="en-US" dirty="0">
                <a:solidFill>
                  <a:schemeClr val="hlink"/>
                </a:solidFill>
              </a:rPr>
              <a:t> </a:t>
            </a:r>
            <a:r>
              <a:rPr lang="en-US" dirty="0" err="1">
                <a:solidFill>
                  <a:schemeClr val="hlink"/>
                </a:solidFill>
              </a:rPr>
              <a:t>lumi</a:t>
            </a:r>
            <a:r>
              <a:rPr lang="en-US" dirty="0">
                <a:solidFill>
                  <a:schemeClr val="hlink"/>
                </a:solidFill>
              </a:rPr>
              <a:t> (design </a:t>
            </a:r>
            <a:r>
              <a:rPr lang="en-US" dirty="0" smtClean="0">
                <a:solidFill>
                  <a:schemeClr val="hlink"/>
                </a:solidFill>
              </a:rPr>
              <a:t>~4x </a:t>
            </a:r>
            <a:r>
              <a:rPr lang="en-US" dirty="0">
                <a:solidFill>
                  <a:schemeClr val="hlink"/>
                </a:solidFill>
              </a:rPr>
              <a:t>this).</a:t>
            </a:r>
          </a:p>
        </p:txBody>
      </p:sp>
      <p:sp>
        <p:nvSpPr>
          <p:cNvPr id="22" name="Slide Number Placeholder 21"/>
          <p:cNvSpPr>
            <a:spLocks noGrp="1"/>
          </p:cNvSpPr>
          <p:nvPr>
            <p:ph type="sldNum" sz="quarter" idx="12"/>
          </p:nvPr>
        </p:nvSpPr>
        <p:spPr/>
        <p:txBody>
          <a:bodyPr/>
          <a:lstStyle/>
          <a:p>
            <a:fld id="{9CCA4942-7CEE-491C-9F3A-ADE7BC2C4973}" type="slidenum">
              <a:rPr lang="en-US" smtClean="0"/>
              <a:pPr/>
              <a:t>11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76547">
                                            <p:txEl>
                                              <p:pRg st="1" end="1"/>
                                            </p:txEl>
                                          </p:spTgt>
                                        </p:tgtEl>
                                        <p:attrNameLst>
                                          <p:attrName>style.visibility</p:attrName>
                                        </p:attrNameLst>
                                      </p:cBhvr>
                                      <p:to>
                                        <p:strVal val="visible"/>
                                      </p:to>
                                    </p:set>
                                    <p:animEffect transition="in" filter="blinds(horizontal)">
                                      <p:cBhvr>
                                        <p:cTn id="7" dur="500"/>
                                        <p:tgtEl>
                                          <p:spTgt spid="876547">
                                            <p:txEl>
                                              <p:pRg st="1" end="1"/>
                                            </p:txEl>
                                          </p:spTgt>
                                        </p:tgtEl>
                                      </p:cBhvr>
                                    </p:animEffect>
                                  </p:childTnLst>
                                </p:cTn>
                              </p:par>
                              <p:par>
                                <p:cTn id="8" presetID="3" presetClass="exit" presetSubtype="10" fill="hold" nodeType="withEffect">
                                  <p:stCondLst>
                                    <p:cond delay="0"/>
                                  </p:stCondLst>
                                  <p:childTnLst>
                                    <p:animEffect transition="out" filter="blinds(horizontal)">
                                      <p:cBhvr>
                                        <p:cTn id="9" dur="500"/>
                                        <p:tgtEl>
                                          <p:spTgt spid="876566"/>
                                        </p:tgtEl>
                                      </p:cBhvr>
                                    </p:animEffect>
                                    <p:set>
                                      <p:cBhvr>
                                        <p:cTn id="10" dur="1" fill="hold">
                                          <p:stCondLst>
                                            <p:cond delay="499"/>
                                          </p:stCondLst>
                                        </p:cTn>
                                        <p:tgtEl>
                                          <p:spTgt spid="87656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76565"/>
                                        </p:tgtEl>
                                        <p:attrNameLst>
                                          <p:attrName>style.visibility</p:attrName>
                                        </p:attrNameLst>
                                      </p:cBhvr>
                                      <p:to>
                                        <p:strVal val="visible"/>
                                      </p:to>
                                    </p:set>
                                    <p:anim calcmode="lin" valueType="num">
                                      <p:cBhvr additive="base">
                                        <p:cTn id="15" dur="500" fill="hold"/>
                                        <p:tgtEl>
                                          <p:spTgt spid="876565"/>
                                        </p:tgtEl>
                                        <p:attrNameLst>
                                          <p:attrName>ppt_x</p:attrName>
                                        </p:attrNameLst>
                                      </p:cBhvr>
                                      <p:tavLst>
                                        <p:tav tm="0">
                                          <p:val>
                                            <p:strVal val="#ppt_x"/>
                                          </p:val>
                                        </p:tav>
                                        <p:tav tm="100000">
                                          <p:val>
                                            <p:strVal val="#ppt_x"/>
                                          </p:val>
                                        </p:tav>
                                      </p:tavLst>
                                    </p:anim>
                                    <p:anim calcmode="lin" valueType="num">
                                      <p:cBhvr additive="base">
                                        <p:cTn id="16" dur="500" fill="hold"/>
                                        <p:tgtEl>
                                          <p:spTgt spid="8765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656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5"/>
          <p:cNvSpPr>
            <a:spLocks noGrp="1"/>
          </p:cNvSpPr>
          <p:nvPr>
            <p:ph type="sldNum" sz="quarter" idx="12"/>
          </p:nvPr>
        </p:nvSpPr>
        <p:spPr/>
        <p:txBody>
          <a:bodyPr/>
          <a:lstStyle/>
          <a:p>
            <a:fld id="{7FD549B2-9577-415B-9ABA-788F67AF97B2}" type="slidenum">
              <a:rPr lang="en-US"/>
              <a:pPr/>
              <a:t>12</a:t>
            </a:fld>
            <a:endParaRPr lang="en-US"/>
          </a:p>
        </p:txBody>
      </p:sp>
      <p:sp>
        <p:nvSpPr>
          <p:cNvPr id="448514" name="Rectangle 2"/>
          <p:cNvSpPr>
            <a:spLocks noChangeArrowheads="1"/>
          </p:cNvSpPr>
          <p:nvPr/>
        </p:nvSpPr>
        <p:spPr bwMode="auto">
          <a:xfrm>
            <a:off x="0" y="914400"/>
            <a:ext cx="9144000" cy="35052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448516" name="Rectangle 4"/>
          <p:cNvSpPr>
            <a:spLocks noChangeArrowheads="1"/>
          </p:cNvSpPr>
          <p:nvPr/>
        </p:nvSpPr>
        <p:spPr bwMode="auto">
          <a:xfrm>
            <a:off x="6172200" y="976086"/>
            <a:ext cx="2971800" cy="3352800"/>
          </a:xfrm>
          <a:prstGeom prst="rect">
            <a:avLst/>
          </a:prstGeom>
          <a:solidFill>
            <a:srgbClr val="B1B1B1">
              <a:alpha val="50000"/>
            </a:srgbClr>
          </a:solidFill>
          <a:ln w="9525">
            <a:noFill/>
            <a:miter lim="800000"/>
            <a:headEnd/>
            <a:tailEnd/>
          </a:ln>
          <a:effectLst/>
        </p:spPr>
        <p:txBody>
          <a:bodyPr wrap="none" anchor="ctr"/>
          <a:lstStyle/>
          <a:p>
            <a:endParaRPr lang="en-US" sz="1600" b="1" dirty="0">
              <a:solidFill>
                <a:schemeClr val="accent2"/>
              </a:solidFill>
              <a:latin typeface="Arial Black" pitchFamily="34" charset="0"/>
              <a:cs typeface="Arial" pitchFamily="34" charset="0"/>
            </a:endParaRPr>
          </a:p>
        </p:txBody>
      </p:sp>
      <p:sp>
        <p:nvSpPr>
          <p:cNvPr id="448517" name="Rectangle 5"/>
          <p:cNvSpPr>
            <a:spLocks noGrp="1" noChangeArrowheads="1"/>
          </p:cNvSpPr>
          <p:nvPr>
            <p:ph type="title"/>
          </p:nvPr>
        </p:nvSpPr>
        <p:spPr/>
        <p:txBody>
          <a:bodyPr/>
          <a:lstStyle/>
          <a:p>
            <a:r>
              <a:rPr lang="en-US" dirty="0"/>
              <a:t>Proton Spin Structure at </a:t>
            </a:r>
            <a:r>
              <a:rPr lang="en-US" dirty="0" smtClean="0"/>
              <a:t>RHIC</a:t>
            </a:r>
            <a:endParaRPr lang="en-US" sz="3200" dirty="0"/>
          </a:p>
        </p:txBody>
      </p:sp>
      <p:sp>
        <p:nvSpPr>
          <p:cNvPr id="448519" name="Rectangle 7"/>
          <p:cNvSpPr>
            <a:spLocks noChangeArrowheads="1"/>
          </p:cNvSpPr>
          <p:nvPr/>
        </p:nvSpPr>
        <p:spPr bwMode="auto">
          <a:xfrm>
            <a:off x="3276600" y="976313"/>
            <a:ext cx="2895600" cy="3352800"/>
          </a:xfrm>
          <a:prstGeom prst="rect">
            <a:avLst/>
          </a:prstGeom>
          <a:solidFill>
            <a:srgbClr val="FFAF79">
              <a:alpha val="50000"/>
            </a:srgbClr>
          </a:solidFill>
          <a:ln w="9525">
            <a:noFill/>
            <a:miter lim="800000"/>
            <a:headEnd/>
            <a:tailEnd/>
          </a:ln>
          <a:effectLst/>
        </p:spPr>
        <p:txBody>
          <a:bodyPr wrap="none" anchor="ctr"/>
          <a:lstStyle/>
          <a:p>
            <a:endParaRPr lang="en-US"/>
          </a:p>
        </p:txBody>
      </p:sp>
      <p:sp>
        <p:nvSpPr>
          <p:cNvPr id="448520" name="Line 8"/>
          <p:cNvSpPr>
            <a:spLocks noChangeShapeType="1"/>
          </p:cNvSpPr>
          <p:nvPr/>
        </p:nvSpPr>
        <p:spPr bwMode="auto">
          <a:xfrm>
            <a:off x="0" y="2271713"/>
            <a:ext cx="9139238" cy="0"/>
          </a:xfrm>
          <a:prstGeom prst="line">
            <a:avLst/>
          </a:prstGeom>
          <a:noFill/>
          <a:ln w="28575">
            <a:solidFill>
              <a:schemeClr val="tx1"/>
            </a:solidFill>
            <a:round/>
            <a:headEnd/>
            <a:tailEnd/>
          </a:ln>
          <a:effectLst/>
        </p:spPr>
        <p:txBody>
          <a:bodyPr wrap="none" anchor="ctr"/>
          <a:lstStyle/>
          <a:p>
            <a:endParaRPr lang="en-US"/>
          </a:p>
        </p:txBody>
      </p:sp>
      <p:sp>
        <p:nvSpPr>
          <p:cNvPr id="448521" name="Line 9"/>
          <p:cNvSpPr>
            <a:spLocks noChangeShapeType="1"/>
          </p:cNvSpPr>
          <p:nvPr/>
        </p:nvSpPr>
        <p:spPr bwMode="auto">
          <a:xfrm>
            <a:off x="3276600" y="976313"/>
            <a:ext cx="0" cy="3352800"/>
          </a:xfrm>
          <a:prstGeom prst="line">
            <a:avLst/>
          </a:prstGeom>
          <a:noFill/>
          <a:ln w="34925">
            <a:solidFill>
              <a:schemeClr val="tx1"/>
            </a:solidFill>
            <a:round/>
            <a:headEnd/>
            <a:tailEnd/>
          </a:ln>
          <a:effectLst/>
        </p:spPr>
        <p:txBody>
          <a:bodyPr wrap="none" anchor="ctr"/>
          <a:lstStyle/>
          <a:p>
            <a:endParaRPr lang="en-US"/>
          </a:p>
        </p:txBody>
      </p:sp>
      <p:grpSp>
        <p:nvGrpSpPr>
          <p:cNvPr id="2" name="Group 10"/>
          <p:cNvGrpSpPr>
            <a:grpSpLocks/>
          </p:cNvGrpSpPr>
          <p:nvPr/>
        </p:nvGrpSpPr>
        <p:grpSpPr bwMode="auto">
          <a:xfrm>
            <a:off x="125413" y="3171825"/>
            <a:ext cx="2646362" cy="307975"/>
            <a:chOff x="31" y="2458"/>
            <a:chExt cx="1667" cy="194"/>
          </a:xfrm>
        </p:grpSpPr>
        <p:sp>
          <p:nvSpPr>
            <p:cNvPr id="448523" name="Text Box 11"/>
            <p:cNvSpPr txBox="1">
              <a:spLocks noChangeArrowheads="1"/>
            </p:cNvSpPr>
            <p:nvPr/>
          </p:nvSpPr>
          <p:spPr bwMode="auto">
            <a:xfrm>
              <a:off x="31" y="2458"/>
              <a:ext cx="936" cy="194"/>
            </a:xfrm>
            <a:prstGeom prst="rect">
              <a:avLst/>
            </a:prstGeom>
            <a:noFill/>
            <a:ln w="9525">
              <a:noFill/>
              <a:miter lim="800000"/>
              <a:headEnd/>
              <a:tailEnd/>
            </a:ln>
            <a:effectLst/>
          </p:spPr>
          <p:txBody>
            <a:bodyPr wrap="none">
              <a:spAutoFit/>
            </a:bodyPr>
            <a:lstStyle/>
            <a:p>
              <a:r>
                <a:rPr lang="en-US" sz="1400" dirty="0">
                  <a:solidFill>
                    <a:srgbClr val="000099"/>
                  </a:solidFill>
                  <a:latin typeface="Comic Sans MS" pitchFamily="66" charset="0"/>
                </a:rPr>
                <a:t>Prompt </a:t>
              </a:r>
              <a:r>
                <a:rPr lang="en-US" sz="1400" dirty="0" smtClean="0">
                  <a:solidFill>
                    <a:srgbClr val="000099"/>
                  </a:solidFill>
                  <a:latin typeface="Comic Sans MS" pitchFamily="66" charset="0"/>
                </a:rPr>
                <a:t>Photons</a:t>
              </a:r>
              <a:endParaRPr lang="en-US" sz="1400" dirty="0">
                <a:solidFill>
                  <a:srgbClr val="000099"/>
                </a:solidFill>
                <a:latin typeface="Comic Sans MS" pitchFamily="66" charset="0"/>
              </a:endParaRPr>
            </a:p>
          </p:txBody>
        </p:sp>
        <p:graphicFrame>
          <p:nvGraphicFramePr>
            <p:cNvPr id="448524" name="Object 12"/>
            <p:cNvGraphicFramePr>
              <a:graphicFrameLocks noChangeAspect="1"/>
            </p:cNvGraphicFramePr>
            <p:nvPr/>
          </p:nvGraphicFramePr>
          <p:xfrm>
            <a:off x="960" y="2483"/>
            <a:ext cx="738" cy="147"/>
          </p:xfrm>
          <a:graphic>
            <a:graphicData uri="http://schemas.openxmlformats.org/presentationml/2006/ole">
              <p:oleObj spid="_x0000_s1743884" name="Equation" r:id="rId4" imgW="952200" imgH="190440" progId="">
                <p:embed/>
              </p:oleObj>
            </a:graphicData>
          </a:graphic>
        </p:graphicFrame>
      </p:grpSp>
      <p:graphicFrame>
        <p:nvGraphicFramePr>
          <p:cNvPr id="448526" name="Object 14"/>
          <p:cNvGraphicFramePr>
            <a:graphicFrameLocks noChangeAspect="1"/>
          </p:cNvGraphicFramePr>
          <p:nvPr/>
        </p:nvGraphicFramePr>
        <p:xfrm>
          <a:off x="3478213" y="1171575"/>
          <a:ext cx="2566987" cy="1041400"/>
        </p:xfrm>
        <a:graphic>
          <a:graphicData uri="http://schemas.openxmlformats.org/presentationml/2006/ole">
            <p:oleObj spid="_x0000_s1743875" name="Equation" r:id="rId5" imgW="2577960" imgH="1041120" progId="">
              <p:embed/>
            </p:oleObj>
          </a:graphicData>
        </a:graphic>
      </p:graphicFrame>
      <p:sp>
        <p:nvSpPr>
          <p:cNvPr id="448527" name="Line 15"/>
          <p:cNvSpPr>
            <a:spLocks noChangeShapeType="1"/>
          </p:cNvSpPr>
          <p:nvPr/>
        </p:nvSpPr>
        <p:spPr bwMode="auto">
          <a:xfrm>
            <a:off x="6172200" y="976313"/>
            <a:ext cx="0" cy="3352800"/>
          </a:xfrm>
          <a:prstGeom prst="line">
            <a:avLst/>
          </a:prstGeom>
          <a:noFill/>
          <a:ln w="34925">
            <a:solidFill>
              <a:schemeClr val="tx1"/>
            </a:solidFill>
            <a:round/>
            <a:headEnd/>
            <a:tailEnd/>
          </a:ln>
          <a:effectLst/>
        </p:spPr>
        <p:txBody>
          <a:bodyPr wrap="none" anchor="ctr"/>
          <a:lstStyle/>
          <a:p>
            <a:endParaRPr lang="en-US"/>
          </a:p>
        </p:txBody>
      </p:sp>
      <p:graphicFrame>
        <p:nvGraphicFramePr>
          <p:cNvPr id="448528" name="Object 16"/>
          <p:cNvGraphicFramePr>
            <a:graphicFrameLocks noChangeAspect="1"/>
          </p:cNvGraphicFramePr>
          <p:nvPr/>
        </p:nvGraphicFramePr>
        <p:xfrm>
          <a:off x="3817938" y="3109913"/>
          <a:ext cx="1844675" cy="249237"/>
        </p:xfrm>
        <a:graphic>
          <a:graphicData uri="http://schemas.openxmlformats.org/presentationml/2006/ole">
            <p:oleObj spid="_x0000_s1743876" name="Equation" r:id="rId6" imgW="1498320" imgH="203040" progId="">
              <p:embed/>
            </p:oleObj>
          </a:graphicData>
        </a:graphic>
      </p:graphicFrame>
      <p:grpSp>
        <p:nvGrpSpPr>
          <p:cNvPr id="3" name="Group 20"/>
          <p:cNvGrpSpPr>
            <a:grpSpLocks/>
          </p:cNvGrpSpPr>
          <p:nvPr/>
        </p:nvGrpSpPr>
        <p:grpSpPr bwMode="auto">
          <a:xfrm>
            <a:off x="-1588" y="976313"/>
            <a:ext cx="3278188" cy="3352800"/>
            <a:chOff x="-1" y="615"/>
            <a:chExt cx="2065" cy="2112"/>
          </a:xfrm>
        </p:grpSpPr>
        <p:sp>
          <p:nvSpPr>
            <p:cNvPr id="448533" name="Rectangle 21"/>
            <p:cNvSpPr>
              <a:spLocks noChangeArrowheads="1"/>
            </p:cNvSpPr>
            <p:nvPr/>
          </p:nvSpPr>
          <p:spPr bwMode="auto">
            <a:xfrm>
              <a:off x="-1" y="615"/>
              <a:ext cx="2065" cy="2112"/>
            </a:xfrm>
            <a:prstGeom prst="rect">
              <a:avLst/>
            </a:prstGeom>
            <a:noFill/>
            <a:ln w="9525">
              <a:noFill/>
              <a:miter lim="800000"/>
              <a:headEnd/>
              <a:tailEnd/>
            </a:ln>
            <a:effectLst/>
          </p:spPr>
          <p:txBody>
            <a:bodyPr wrap="none" anchor="ctr"/>
            <a:lstStyle/>
            <a:p>
              <a:endParaRPr lang="en-US"/>
            </a:p>
          </p:txBody>
        </p:sp>
        <p:graphicFrame>
          <p:nvGraphicFramePr>
            <p:cNvPr id="448534" name="Object 22"/>
            <p:cNvGraphicFramePr>
              <a:graphicFrameLocks noChangeAspect="1"/>
            </p:cNvGraphicFramePr>
            <p:nvPr/>
          </p:nvGraphicFramePr>
          <p:xfrm>
            <a:off x="299" y="882"/>
            <a:ext cx="1397" cy="396"/>
          </p:xfrm>
          <a:graphic>
            <a:graphicData uri="http://schemas.openxmlformats.org/presentationml/2006/ole">
              <p:oleObj spid="_x0000_s1743881" name="Equation" r:id="rId7" imgW="2209680" imgH="634680" progId="">
                <p:embed/>
              </p:oleObj>
            </a:graphicData>
          </a:graphic>
        </p:graphicFrame>
        <p:graphicFrame>
          <p:nvGraphicFramePr>
            <p:cNvPr id="448535" name="Object 23"/>
            <p:cNvGraphicFramePr>
              <a:graphicFrameLocks noChangeAspect="1"/>
            </p:cNvGraphicFramePr>
            <p:nvPr/>
          </p:nvGraphicFramePr>
          <p:xfrm>
            <a:off x="138" y="1677"/>
            <a:ext cx="121" cy="120"/>
          </p:xfrm>
          <a:graphic>
            <a:graphicData uri="http://schemas.openxmlformats.org/presentationml/2006/ole">
              <p:oleObj spid="_x0000_s1743882" name="Equation" r:id="rId8" imgW="126720" imgH="126720" progId="">
                <p:embed/>
              </p:oleObj>
            </a:graphicData>
          </a:graphic>
        </p:graphicFrame>
        <p:sp>
          <p:nvSpPr>
            <p:cNvPr id="448536" name="Text Box 24"/>
            <p:cNvSpPr txBox="1">
              <a:spLocks noChangeArrowheads="1"/>
            </p:cNvSpPr>
            <p:nvPr/>
          </p:nvSpPr>
          <p:spPr bwMode="auto">
            <a:xfrm>
              <a:off x="139" y="1644"/>
              <a:ext cx="426" cy="194"/>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 Jets</a:t>
              </a:r>
              <a:endParaRPr lang="en-US" sz="1400" dirty="0">
                <a:solidFill>
                  <a:srgbClr val="000099"/>
                </a:solidFill>
                <a:latin typeface="Comic Sans MS" pitchFamily="66" charset="0"/>
              </a:endParaRPr>
            </a:p>
          </p:txBody>
        </p:sp>
        <p:graphicFrame>
          <p:nvGraphicFramePr>
            <p:cNvPr id="448537" name="Object 25"/>
            <p:cNvGraphicFramePr>
              <a:graphicFrameLocks noChangeAspect="1"/>
            </p:cNvGraphicFramePr>
            <p:nvPr/>
          </p:nvGraphicFramePr>
          <p:xfrm>
            <a:off x="986" y="1664"/>
            <a:ext cx="886" cy="148"/>
          </p:xfrm>
          <a:graphic>
            <a:graphicData uri="http://schemas.openxmlformats.org/presentationml/2006/ole">
              <p:oleObj spid="_x0000_s1743883" name="Equation" r:id="rId9" imgW="1143000" imgH="190440" progId="">
                <p:embed/>
              </p:oleObj>
            </a:graphicData>
          </a:graphic>
        </p:graphicFrame>
      </p:grpSp>
      <p:graphicFrame>
        <p:nvGraphicFramePr>
          <p:cNvPr id="448538" name="Object 26"/>
          <p:cNvGraphicFramePr>
            <a:graphicFrameLocks noChangeAspect="1"/>
          </p:cNvGraphicFramePr>
          <p:nvPr/>
        </p:nvGraphicFramePr>
        <p:xfrm>
          <a:off x="3581400" y="2728913"/>
          <a:ext cx="1404938" cy="238125"/>
        </p:xfrm>
        <a:graphic>
          <a:graphicData uri="http://schemas.openxmlformats.org/presentationml/2006/ole">
            <p:oleObj spid="_x0000_s1743877" name="Equation" r:id="rId10" imgW="1193760" imgH="203040" progId="">
              <p:embed/>
            </p:oleObj>
          </a:graphicData>
        </a:graphic>
      </p:graphicFrame>
      <p:graphicFrame>
        <p:nvGraphicFramePr>
          <p:cNvPr id="448539" name="Object 27"/>
          <p:cNvGraphicFramePr>
            <a:graphicFrameLocks noChangeAspect="1"/>
          </p:cNvGraphicFramePr>
          <p:nvPr/>
        </p:nvGraphicFramePr>
        <p:xfrm>
          <a:off x="3835400" y="3470275"/>
          <a:ext cx="1827213" cy="249238"/>
        </p:xfrm>
        <a:graphic>
          <a:graphicData uri="http://schemas.openxmlformats.org/presentationml/2006/ole">
            <p:oleObj spid="_x0000_s1743878" name="Equation" r:id="rId11" imgW="1485720" imgH="203040" progId="">
              <p:embed/>
            </p:oleObj>
          </a:graphicData>
        </a:graphic>
      </p:graphicFrame>
      <p:graphicFrame>
        <p:nvGraphicFramePr>
          <p:cNvPr id="448540" name="Object 28"/>
          <p:cNvGraphicFramePr>
            <a:graphicFrameLocks noChangeAspect="1"/>
          </p:cNvGraphicFramePr>
          <p:nvPr/>
        </p:nvGraphicFramePr>
        <p:xfrm>
          <a:off x="3352800" y="4803775"/>
          <a:ext cx="2667000" cy="1174750"/>
        </p:xfrm>
        <a:graphic>
          <a:graphicData uri="http://schemas.openxmlformats.org/presentationml/2006/ole">
            <p:oleObj spid="_x0000_s1743879" name="ﾋﾞｯﾄﾏｯﾌﾟ ｲﾒｰｼﾞ" r:id="rId12" imgW="4886266" imgH="2152922" progId="PBrush">
              <p:embed/>
            </p:oleObj>
          </a:graphicData>
        </a:graphic>
      </p:graphicFrame>
      <p:graphicFrame>
        <p:nvGraphicFramePr>
          <p:cNvPr id="448541" name="Object 29"/>
          <p:cNvGraphicFramePr>
            <a:graphicFrameLocks noChangeAspect="1"/>
          </p:cNvGraphicFramePr>
          <p:nvPr/>
        </p:nvGraphicFramePr>
        <p:xfrm>
          <a:off x="257175" y="4702175"/>
          <a:ext cx="2770188" cy="1347788"/>
        </p:xfrm>
        <a:graphic>
          <a:graphicData uri="http://schemas.openxmlformats.org/presentationml/2006/ole">
            <p:oleObj spid="_x0000_s1743880" name="ﾋﾞｯﾄﾏｯﾌﾟ ｲﾒｰｼﾞ" r:id="rId13" imgW="4991150" imgH="2428727" progId="PBrush">
              <p:embed/>
            </p:oleObj>
          </a:graphicData>
        </a:graphic>
      </p:graphicFrame>
      <p:sp>
        <p:nvSpPr>
          <p:cNvPr id="39" name="Text Box 11"/>
          <p:cNvSpPr txBox="1">
            <a:spLocks noChangeArrowheads="1"/>
          </p:cNvSpPr>
          <p:nvPr/>
        </p:nvSpPr>
        <p:spPr bwMode="auto">
          <a:xfrm>
            <a:off x="76200" y="3806825"/>
            <a:ext cx="238238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Back-to-Back Correlations</a:t>
            </a:r>
            <a:endParaRPr lang="en-US" sz="1400" dirty="0">
              <a:solidFill>
                <a:srgbClr val="000099"/>
              </a:solidFill>
              <a:latin typeface="Comic Sans MS" pitchFamily="66" charset="0"/>
            </a:endParaRPr>
          </a:p>
        </p:txBody>
      </p:sp>
      <p:sp>
        <p:nvSpPr>
          <p:cNvPr id="41" name="Text Box 11"/>
          <p:cNvSpPr txBox="1">
            <a:spLocks noChangeArrowheads="1"/>
          </p:cNvSpPr>
          <p:nvPr/>
        </p:nvSpPr>
        <p:spPr bwMode="auto">
          <a:xfrm>
            <a:off x="6380617" y="3654623"/>
            <a:ext cx="228620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Single-Spin Asymmetries</a:t>
            </a:r>
          </a:p>
        </p:txBody>
      </p:sp>
      <p:sp>
        <p:nvSpPr>
          <p:cNvPr id="42" name="Rectangle 41"/>
          <p:cNvSpPr/>
          <p:nvPr/>
        </p:nvSpPr>
        <p:spPr>
          <a:xfrm>
            <a:off x="6019800" y="2362200"/>
            <a:ext cx="3200400" cy="1077218"/>
          </a:xfrm>
          <a:prstGeom prst="rect">
            <a:avLst/>
          </a:prstGeom>
        </p:spPr>
        <p:txBody>
          <a:bodyPr wrap="square">
            <a:spAutoFit/>
          </a:bodyPr>
          <a:lstStyle/>
          <a:p>
            <a:r>
              <a:rPr lang="en-US" sz="1600" b="1" dirty="0" err="1" smtClean="0">
                <a:solidFill>
                  <a:schemeClr val="accent2"/>
                </a:solidFill>
                <a:latin typeface="Comic Sans MS" pitchFamily="66" charset="0"/>
                <a:cs typeface="Arial" pitchFamily="34" charset="0"/>
              </a:rPr>
              <a:t>Transversity</a:t>
            </a:r>
            <a:endParaRPr lang="en-US" sz="1600" b="1" dirty="0" smtClean="0">
              <a:solidFill>
                <a:schemeClr val="accent2"/>
              </a:solidFill>
              <a:latin typeface="Comic Sans MS" pitchFamily="66" charset="0"/>
              <a:cs typeface="Arial" pitchFamily="34" charset="0"/>
            </a:endParaRPr>
          </a:p>
          <a:p>
            <a:endParaRPr lang="en-US" sz="1600" b="1" dirty="0" smtClean="0">
              <a:solidFill>
                <a:schemeClr val="accent2"/>
              </a:solidFill>
              <a:latin typeface="Comic Sans MS" pitchFamily="66" charset="0"/>
              <a:cs typeface="Arial" pitchFamily="34" charset="0"/>
            </a:endParaRPr>
          </a:p>
          <a:p>
            <a:r>
              <a:rPr lang="en-US" sz="1600" b="1" dirty="0" smtClean="0">
                <a:solidFill>
                  <a:schemeClr val="accent2"/>
                </a:solidFill>
                <a:latin typeface="Comic Sans MS" pitchFamily="66" charset="0"/>
                <a:cs typeface="Arial" pitchFamily="34" charset="0"/>
              </a:rPr>
              <a:t>Transverse-momentum-</a:t>
            </a:r>
          </a:p>
          <a:p>
            <a:r>
              <a:rPr lang="en-US" sz="1600" b="1" dirty="0" smtClean="0">
                <a:solidFill>
                  <a:schemeClr val="accent2"/>
                </a:solidFill>
                <a:latin typeface="Comic Sans MS" pitchFamily="66" charset="0"/>
                <a:cs typeface="Arial" pitchFamily="34" charset="0"/>
              </a:rPr>
              <a:t>dependent distributions</a:t>
            </a:r>
            <a:endParaRPr lang="en-US" sz="1600" b="1" dirty="0">
              <a:solidFill>
                <a:schemeClr val="accent2"/>
              </a:solidFill>
              <a:latin typeface="Comic Sans MS" pitchFamily="66" charset="0"/>
              <a:cs typeface="Arial" pitchFamily="34" charset="0"/>
            </a:endParaRPr>
          </a:p>
        </p:txBody>
      </p:sp>
      <p:grpSp>
        <p:nvGrpSpPr>
          <p:cNvPr id="4" name="Group 5"/>
          <p:cNvGrpSpPr>
            <a:grpSpLocks/>
          </p:cNvGrpSpPr>
          <p:nvPr/>
        </p:nvGrpSpPr>
        <p:grpSpPr bwMode="auto">
          <a:xfrm>
            <a:off x="6324600" y="4724400"/>
            <a:ext cx="2743200" cy="1377950"/>
            <a:chOff x="4032" y="528"/>
            <a:chExt cx="1728" cy="1012"/>
          </a:xfrm>
        </p:grpSpPr>
        <p:graphicFrame>
          <p:nvGraphicFramePr>
            <p:cNvPr id="44" name="Object 6"/>
            <p:cNvGraphicFramePr>
              <a:graphicFrameLocks noChangeAspect="1"/>
            </p:cNvGraphicFramePr>
            <p:nvPr/>
          </p:nvGraphicFramePr>
          <p:xfrm>
            <a:off x="4032" y="528"/>
            <a:ext cx="1728" cy="1012"/>
          </p:xfrm>
          <a:graphic>
            <a:graphicData uri="http://schemas.openxmlformats.org/presentationml/2006/ole">
              <p:oleObj spid="_x0000_s1743885" name="Bitmap Image" r:id="rId14" imgW="4876609" imgH="2857762" progId="PBrush">
                <p:embed/>
              </p:oleObj>
            </a:graphicData>
          </a:graphic>
        </p:graphicFrame>
        <p:sp>
          <p:nvSpPr>
            <p:cNvPr id="45" name="Rectangle 7"/>
            <p:cNvSpPr>
              <a:spLocks noChangeArrowheads="1"/>
            </p:cNvSpPr>
            <p:nvPr/>
          </p:nvSpPr>
          <p:spPr bwMode="auto">
            <a:xfrm>
              <a:off x="4896" y="576"/>
              <a:ext cx="864" cy="960"/>
            </a:xfrm>
            <a:prstGeom prst="rect">
              <a:avLst/>
            </a:prstGeom>
            <a:solidFill>
              <a:schemeClr val="bg1"/>
            </a:solidFill>
            <a:ln w="9525">
              <a:noFill/>
              <a:miter lim="800000"/>
              <a:headEnd/>
              <a:tailEnd/>
            </a:ln>
            <a:effectLst/>
          </p:spPr>
          <p:txBody>
            <a:bodyPr wrap="none" anchor="ctr"/>
            <a:lstStyle/>
            <a:p>
              <a:endParaRPr lang="en-US"/>
            </a:p>
          </p:txBody>
        </p:sp>
        <p:graphicFrame>
          <p:nvGraphicFramePr>
            <p:cNvPr id="46" name="Object 8"/>
            <p:cNvGraphicFramePr>
              <a:graphicFrameLocks noChangeAspect="1"/>
            </p:cNvGraphicFramePr>
            <p:nvPr/>
          </p:nvGraphicFramePr>
          <p:xfrm>
            <a:off x="4896" y="674"/>
            <a:ext cx="855" cy="740"/>
          </p:xfrm>
          <a:graphic>
            <a:graphicData uri="http://schemas.openxmlformats.org/presentationml/2006/ole">
              <p:oleObj spid="_x0000_s1743886" name="Bitmap Image" r:id="rId15" imgW="4886266" imgH="2152922" progId="PBrush">
                <p:embed/>
              </p:oleObj>
            </a:graphicData>
          </a:graphic>
        </p:graphicFrame>
      </p:grpSp>
      <p:sp>
        <p:nvSpPr>
          <p:cNvPr id="34" name="Text Box 10"/>
          <p:cNvSpPr txBox="1">
            <a:spLocks noChangeArrowheads="1"/>
          </p:cNvSpPr>
          <p:nvPr/>
        </p:nvSpPr>
        <p:spPr bwMode="auto">
          <a:xfrm>
            <a:off x="199572" y="4495800"/>
            <a:ext cx="8686800" cy="1877437"/>
          </a:xfrm>
          <a:prstGeom prst="rect">
            <a:avLst/>
          </a:prstGeom>
          <a:solidFill>
            <a:srgbClr val="00FFFF"/>
          </a:solidFill>
          <a:ln w="9525">
            <a:solidFill>
              <a:schemeClr val="tx1"/>
            </a:solidFill>
            <a:miter lim="800000"/>
            <a:headEnd/>
            <a:tailEnd/>
          </a:ln>
          <a:effectLst/>
        </p:spPr>
        <p:txBody>
          <a:bodyPr wrap="square">
            <a:spAutoFit/>
          </a:bodyPr>
          <a:lstStyle/>
          <a:p>
            <a:r>
              <a:rPr lang="en-US" sz="3200" dirty="0" smtClean="0">
                <a:solidFill>
                  <a:schemeClr val="tx1"/>
                </a:solidFill>
              </a:rPr>
              <a:t>Advantages of a polarized </a:t>
            </a:r>
            <a:r>
              <a:rPr lang="en-US" sz="3200" i="1" dirty="0" smtClean="0">
                <a:solidFill>
                  <a:schemeClr val="tx1"/>
                </a:solidFill>
              </a:rPr>
              <a:t>proton-proton collider</a:t>
            </a:r>
            <a:r>
              <a:rPr lang="en-US" sz="3200" dirty="0" smtClean="0">
                <a:solidFill>
                  <a:schemeClr val="tx1"/>
                </a:solidFill>
              </a:rPr>
              <a:t>:</a:t>
            </a:r>
          </a:p>
          <a:p>
            <a:pPr>
              <a:buFontTx/>
              <a:buChar char="-"/>
            </a:pPr>
            <a:r>
              <a:rPr lang="en-US" sz="2800" dirty="0" smtClean="0">
                <a:solidFill>
                  <a:schemeClr val="tx1"/>
                </a:solidFill>
              </a:rPr>
              <a:t> </a:t>
            </a:r>
            <a:r>
              <a:rPr lang="en-US" sz="2800" dirty="0" err="1" smtClean="0">
                <a:solidFill>
                  <a:schemeClr val="tx1"/>
                </a:solidFill>
              </a:rPr>
              <a:t>Hadronic</a:t>
            </a:r>
            <a:r>
              <a:rPr lang="en-US" sz="2800" dirty="0" smtClean="0">
                <a:solidFill>
                  <a:schemeClr val="tx1"/>
                </a:solidFill>
              </a:rPr>
              <a:t> collisions </a:t>
            </a:r>
            <a:r>
              <a:rPr lang="en-US" sz="2800" dirty="0" smtClean="0">
                <a:solidFill>
                  <a:schemeClr val="tx1"/>
                </a:solidFill>
                <a:sym typeface="Wingdings" pitchFamily="2" charset="2"/>
              </a:rPr>
              <a:t> </a:t>
            </a:r>
            <a:r>
              <a:rPr lang="en-US" sz="2800" dirty="0" smtClean="0">
                <a:solidFill>
                  <a:schemeClr val="tx1"/>
                </a:solidFill>
              </a:rPr>
              <a:t>Leading-order access to gluons</a:t>
            </a:r>
          </a:p>
          <a:p>
            <a:pPr>
              <a:buFontTx/>
              <a:buChar char="-"/>
            </a:pPr>
            <a:r>
              <a:rPr lang="en-US" sz="2800" dirty="0" smtClean="0">
                <a:solidFill>
                  <a:schemeClr val="tx1"/>
                </a:solidFill>
              </a:rPr>
              <a:t> High energies </a:t>
            </a:r>
            <a:r>
              <a:rPr lang="en-US" sz="2800" dirty="0" smtClean="0">
                <a:solidFill>
                  <a:schemeClr val="tx1"/>
                </a:solidFill>
                <a:sym typeface="Wingdings" pitchFamily="2" charset="2"/>
              </a:rPr>
              <a:t> Applicability of </a:t>
            </a:r>
            <a:r>
              <a:rPr lang="en-US" sz="2800" dirty="0" err="1" smtClean="0">
                <a:solidFill>
                  <a:schemeClr val="tx1"/>
                </a:solidFill>
                <a:sym typeface="Wingdings" pitchFamily="2" charset="2"/>
              </a:rPr>
              <a:t>perturbative</a:t>
            </a:r>
            <a:r>
              <a:rPr lang="en-US" sz="2800" dirty="0" smtClean="0">
                <a:solidFill>
                  <a:schemeClr val="tx1"/>
                </a:solidFill>
                <a:sym typeface="Wingdings" pitchFamily="2" charset="2"/>
              </a:rPr>
              <a:t> QCD</a:t>
            </a:r>
          </a:p>
          <a:p>
            <a:pPr>
              <a:buFontTx/>
              <a:buChar char="-"/>
            </a:pPr>
            <a:r>
              <a:rPr lang="en-US" sz="2800" dirty="0" smtClean="0">
                <a:solidFill>
                  <a:schemeClr val="tx1"/>
                </a:solidFill>
                <a:sym typeface="Wingdings" pitchFamily="2" charset="2"/>
              </a:rPr>
              <a:t> High energies  Production of new probes: W bosons</a:t>
            </a:r>
            <a:endParaRPr lang="en-US" sz="2800" dirty="0" smtClean="0">
              <a:solidFill>
                <a:schemeClr val="tx1"/>
              </a:solidFill>
            </a:endParaRPr>
          </a:p>
        </p:txBody>
      </p:sp>
      <p:sp>
        <p:nvSpPr>
          <p:cNvPr id="35" name="Footer Placeholder 34"/>
          <p:cNvSpPr>
            <a:spLocks noGrp="1"/>
          </p:cNvSpPr>
          <p:nvPr>
            <p:ph type="ftr" sz="quarter" idx="11"/>
          </p:nvPr>
        </p:nvSpPr>
        <p:spPr/>
        <p:txBody>
          <a:bodyPr/>
          <a:lstStyle/>
          <a:p>
            <a:r>
              <a:rPr lang="en-US" smtClean="0"/>
              <a:t>C. Aidala, DESY, October 5-6, 2010</a:t>
            </a:r>
            <a:endParaRPr lang="en-US"/>
          </a:p>
        </p:txBody>
      </p:sp>
      <p:graphicFrame>
        <p:nvGraphicFramePr>
          <p:cNvPr id="1743887" name="Object 15"/>
          <p:cNvGraphicFramePr>
            <a:graphicFrameLocks noChangeAspect="1"/>
          </p:cNvGraphicFramePr>
          <p:nvPr/>
        </p:nvGraphicFramePr>
        <p:xfrm>
          <a:off x="6518275" y="1539875"/>
          <a:ext cx="2041525" cy="317500"/>
        </p:xfrm>
        <a:graphic>
          <a:graphicData uri="http://schemas.openxmlformats.org/presentationml/2006/ole">
            <p:oleObj spid="_x0000_s1743887" name="Equation" r:id="rId16" imgW="2019240" imgH="317160" progId="">
              <p:embed/>
            </p:oleObj>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Reliance on Input from Simpler Systems</a:t>
            </a:r>
            <a:endParaRPr lang="en-US" dirty="0"/>
          </a:p>
        </p:txBody>
      </p:sp>
      <p:sp>
        <p:nvSpPr>
          <p:cNvPr id="7" name="Content Placeholder 6"/>
          <p:cNvSpPr>
            <a:spLocks noGrp="1"/>
          </p:cNvSpPr>
          <p:nvPr>
            <p:ph idx="1"/>
          </p:nvPr>
        </p:nvSpPr>
        <p:spPr/>
        <p:txBody>
          <a:bodyPr/>
          <a:lstStyle/>
          <a:p>
            <a:r>
              <a:rPr lang="en-US" dirty="0" smtClean="0"/>
              <a:t>Disadvantage of </a:t>
            </a:r>
            <a:r>
              <a:rPr lang="en-US" dirty="0" err="1" smtClean="0"/>
              <a:t>hadronic</a:t>
            </a:r>
            <a:r>
              <a:rPr lang="en-US" dirty="0" smtClean="0"/>
              <a:t> collisions: much “messier” than DIS!  </a:t>
            </a:r>
            <a:r>
              <a:rPr lang="en-US" dirty="0" smtClean="0">
                <a:sym typeface="Wingdings" pitchFamily="2" charset="2"/>
              </a:rPr>
              <a:t> </a:t>
            </a:r>
            <a:r>
              <a:rPr lang="en-US" i="1" dirty="0" smtClean="0">
                <a:sym typeface="Wingdings" pitchFamily="2" charset="2"/>
              </a:rPr>
              <a:t>Rely on input from simpler systems</a:t>
            </a:r>
          </a:p>
          <a:p>
            <a:endParaRPr lang="en-US" dirty="0" smtClean="0">
              <a:sym typeface="Wingdings" pitchFamily="2" charset="2"/>
            </a:endParaRPr>
          </a:p>
          <a:p>
            <a:r>
              <a:rPr lang="en-US" dirty="0" smtClean="0">
                <a:sym typeface="Wingdings" pitchFamily="2" charset="2"/>
              </a:rPr>
              <a:t>The more we know from simpler systems such as DIS and </a:t>
            </a:r>
            <a:r>
              <a:rPr lang="en-US" dirty="0" err="1" smtClean="0">
                <a:sym typeface="Wingdings" pitchFamily="2" charset="2"/>
              </a:rPr>
              <a:t>e+e</a:t>
            </a:r>
            <a:r>
              <a:rPr lang="en-US" dirty="0" smtClean="0">
                <a:sym typeface="Wingdings" pitchFamily="2" charset="2"/>
              </a:rPr>
              <a:t>- annihilation, the more we can in turn learn from </a:t>
            </a:r>
            <a:r>
              <a:rPr lang="en-US" dirty="0" err="1" smtClean="0">
                <a:sym typeface="Wingdings" pitchFamily="2" charset="2"/>
              </a:rPr>
              <a:t>hadronic</a:t>
            </a:r>
            <a:r>
              <a:rPr lang="en-US" dirty="0" smtClean="0">
                <a:sym typeface="Wingdings" pitchFamily="2" charset="2"/>
              </a:rPr>
              <a:t> collisions!</a:t>
            </a:r>
            <a:endParaRPr lang="en-US" dirty="0"/>
          </a:p>
        </p:txBody>
      </p:sp>
      <p:sp>
        <p:nvSpPr>
          <p:cNvPr id="5" name="Footer Placeholder 4"/>
          <p:cNvSpPr>
            <a:spLocks noGrp="1"/>
          </p:cNvSpPr>
          <p:nvPr>
            <p:ph type="ftr" sz="quarter" idx="11"/>
          </p:nvPr>
        </p:nvSpPr>
        <p:spPr/>
        <p:txBody>
          <a:bodyPr/>
          <a:lstStyle/>
          <a:p>
            <a:r>
              <a:rPr lang="en-US" smtClean="0"/>
              <a:t>C. Aidala, DESY, October 5-6, 2010</a:t>
            </a:r>
            <a:endParaRPr lang="en-US" dirty="0"/>
          </a:p>
        </p:txBody>
      </p:sp>
      <p:sp>
        <p:nvSpPr>
          <p:cNvPr id="6" name="Slide Number Placeholder 5"/>
          <p:cNvSpPr>
            <a:spLocks noGrp="1"/>
          </p:cNvSpPr>
          <p:nvPr>
            <p:ph type="sldNum" sz="quarter" idx="12"/>
          </p:nvPr>
        </p:nvSpPr>
        <p:spPr/>
        <p:txBody>
          <a:bodyPr/>
          <a:lstStyle/>
          <a:p>
            <a:fld id="{DBCAA7B0-FB55-442B-B730-0F02697EC4DB}" type="slidenum">
              <a:rPr lang="en-US" smtClean="0"/>
              <a:pPr/>
              <a:t>13</a:t>
            </a:fld>
            <a:endParaRPr lang="en-US"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ooter Placeholder 5"/>
          <p:cNvSpPr>
            <a:spLocks noGrp="1"/>
          </p:cNvSpPr>
          <p:nvPr>
            <p:ph type="ftr" sz="quarter" idx="11"/>
          </p:nvPr>
        </p:nvSpPr>
        <p:spPr/>
        <p:txBody>
          <a:bodyPr/>
          <a:lstStyle/>
          <a:p>
            <a:r>
              <a:rPr lang="en-US" smtClean="0"/>
              <a:t>C. Aidala, DESY, October 5-6, 2010</a:t>
            </a:r>
            <a:endParaRPr lang="en-US"/>
          </a:p>
        </p:txBody>
      </p:sp>
      <p:grpSp>
        <p:nvGrpSpPr>
          <p:cNvPr id="1414146" name="Group 2"/>
          <p:cNvGrpSpPr>
            <a:grpSpLocks/>
          </p:cNvGrpSpPr>
          <p:nvPr/>
        </p:nvGrpSpPr>
        <p:grpSpPr bwMode="auto">
          <a:xfrm>
            <a:off x="1219200" y="1174750"/>
            <a:ext cx="6705600" cy="2743200"/>
            <a:chOff x="768" y="681"/>
            <a:chExt cx="4224" cy="1728"/>
          </a:xfrm>
        </p:grpSpPr>
        <p:sp>
          <p:nvSpPr>
            <p:cNvPr id="1414147" name="Rectangle 3"/>
            <p:cNvSpPr>
              <a:spLocks noChangeArrowheads="1"/>
            </p:cNvSpPr>
            <p:nvPr/>
          </p:nvSpPr>
          <p:spPr bwMode="auto">
            <a:xfrm>
              <a:off x="768" y="681"/>
              <a:ext cx="4224" cy="1728"/>
            </a:xfrm>
            <a:prstGeom prst="rect">
              <a:avLst/>
            </a:prstGeom>
            <a:solidFill>
              <a:schemeClr val="bg1"/>
            </a:solidFill>
            <a:ln w="9525">
              <a:solidFill>
                <a:schemeClr val="tx1"/>
              </a:solidFill>
              <a:miter lim="800000"/>
              <a:headEnd/>
              <a:tailEnd/>
            </a:ln>
            <a:effectLst/>
          </p:spPr>
          <p:txBody>
            <a:bodyPr wrap="none" anchor="ctr"/>
            <a:lstStyle/>
            <a:p>
              <a:endParaRPr lang="en-US">
                <a:solidFill>
                  <a:schemeClr val="tx1"/>
                </a:solidFill>
              </a:endParaRPr>
            </a:p>
          </p:txBody>
        </p:sp>
        <p:sp>
          <p:nvSpPr>
            <p:cNvPr id="1414148" name="Oval 4"/>
            <p:cNvSpPr>
              <a:spLocks noChangeArrowheads="1"/>
            </p:cNvSpPr>
            <p:nvPr/>
          </p:nvSpPr>
          <p:spPr bwMode="auto">
            <a:xfrm>
              <a:off x="1527" y="1875"/>
              <a:ext cx="391" cy="373"/>
            </a:xfrm>
            <a:prstGeom prst="ellipse">
              <a:avLst/>
            </a:prstGeom>
            <a:solidFill>
              <a:srgbClr val="FF85FF"/>
            </a:solidFill>
            <a:ln w="19050">
              <a:solidFill>
                <a:schemeClr val="tx1"/>
              </a:solidFill>
              <a:round/>
              <a:headEnd/>
              <a:tailEnd/>
            </a:ln>
            <a:effectLst/>
          </p:spPr>
          <p:txBody>
            <a:bodyPr wrap="none" anchor="ctr"/>
            <a:lstStyle/>
            <a:p>
              <a:endParaRPr lang="en-US"/>
            </a:p>
          </p:txBody>
        </p:sp>
        <p:sp>
          <p:nvSpPr>
            <p:cNvPr id="1414149" name="Oval 5"/>
            <p:cNvSpPr>
              <a:spLocks noChangeArrowheads="1"/>
            </p:cNvSpPr>
            <p:nvPr/>
          </p:nvSpPr>
          <p:spPr bwMode="auto">
            <a:xfrm>
              <a:off x="1503" y="865"/>
              <a:ext cx="434" cy="417"/>
            </a:xfrm>
            <a:prstGeom prst="ellipse">
              <a:avLst/>
            </a:prstGeom>
            <a:solidFill>
              <a:srgbClr val="9DCEFF"/>
            </a:solidFill>
            <a:ln w="19050">
              <a:solidFill>
                <a:schemeClr val="tx1"/>
              </a:solidFill>
              <a:round/>
              <a:headEnd/>
              <a:tailEnd/>
            </a:ln>
            <a:effectLst/>
          </p:spPr>
          <p:txBody>
            <a:bodyPr wrap="none" anchor="ctr"/>
            <a:lstStyle/>
            <a:p>
              <a:endParaRPr lang="en-US"/>
            </a:p>
          </p:txBody>
        </p:sp>
        <p:sp>
          <p:nvSpPr>
            <p:cNvPr id="1414150" name="Line 6"/>
            <p:cNvSpPr>
              <a:spLocks noChangeShapeType="1"/>
            </p:cNvSpPr>
            <p:nvPr/>
          </p:nvSpPr>
          <p:spPr bwMode="auto">
            <a:xfrm>
              <a:off x="1105" y="977"/>
              <a:ext cx="422" cy="0"/>
            </a:xfrm>
            <a:prstGeom prst="line">
              <a:avLst/>
            </a:prstGeom>
            <a:noFill/>
            <a:ln w="19050">
              <a:solidFill>
                <a:schemeClr val="tx1"/>
              </a:solidFill>
              <a:round/>
              <a:headEnd/>
              <a:tailEnd/>
            </a:ln>
            <a:effectLst/>
          </p:spPr>
          <p:txBody>
            <a:bodyPr wrap="none" anchor="ctr"/>
            <a:lstStyle/>
            <a:p>
              <a:endParaRPr lang="en-US"/>
            </a:p>
          </p:txBody>
        </p:sp>
        <p:sp>
          <p:nvSpPr>
            <p:cNvPr id="1414151" name="Line 7"/>
            <p:cNvSpPr>
              <a:spLocks noChangeShapeType="1"/>
            </p:cNvSpPr>
            <p:nvPr/>
          </p:nvSpPr>
          <p:spPr bwMode="auto">
            <a:xfrm>
              <a:off x="1105" y="1129"/>
              <a:ext cx="422" cy="0"/>
            </a:xfrm>
            <a:prstGeom prst="line">
              <a:avLst/>
            </a:prstGeom>
            <a:noFill/>
            <a:ln w="19050">
              <a:solidFill>
                <a:schemeClr val="tx1"/>
              </a:solidFill>
              <a:round/>
              <a:headEnd/>
              <a:tailEnd/>
            </a:ln>
            <a:effectLst/>
          </p:spPr>
          <p:txBody>
            <a:bodyPr wrap="none" anchor="ctr"/>
            <a:lstStyle/>
            <a:p>
              <a:endParaRPr lang="en-US"/>
            </a:p>
          </p:txBody>
        </p:sp>
        <p:sp>
          <p:nvSpPr>
            <p:cNvPr id="1414152" name="Line 8"/>
            <p:cNvSpPr>
              <a:spLocks noChangeShapeType="1"/>
            </p:cNvSpPr>
            <p:nvPr/>
          </p:nvSpPr>
          <p:spPr bwMode="auto">
            <a:xfrm>
              <a:off x="1115" y="2141"/>
              <a:ext cx="422" cy="0"/>
            </a:xfrm>
            <a:prstGeom prst="line">
              <a:avLst/>
            </a:prstGeom>
            <a:noFill/>
            <a:ln w="19050">
              <a:solidFill>
                <a:schemeClr val="tx1"/>
              </a:solidFill>
              <a:round/>
              <a:headEnd/>
              <a:tailEnd/>
            </a:ln>
            <a:effectLst/>
          </p:spPr>
          <p:txBody>
            <a:bodyPr wrap="none" anchor="ctr"/>
            <a:lstStyle/>
            <a:p>
              <a:endParaRPr lang="en-US"/>
            </a:p>
          </p:txBody>
        </p:sp>
        <p:sp>
          <p:nvSpPr>
            <p:cNvPr id="1414153" name="Line 9"/>
            <p:cNvSpPr>
              <a:spLocks noChangeShapeType="1"/>
            </p:cNvSpPr>
            <p:nvPr/>
          </p:nvSpPr>
          <p:spPr bwMode="auto">
            <a:xfrm>
              <a:off x="1115" y="1993"/>
              <a:ext cx="422" cy="0"/>
            </a:xfrm>
            <a:prstGeom prst="line">
              <a:avLst/>
            </a:prstGeom>
            <a:noFill/>
            <a:ln w="19050">
              <a:solidFill>
                <a:schemeClr val="tx1"/>
              </a:solidFill>
              <a:round/>
              <a:headEnd/>
              <a:tailEnd/>
            </a:ln>
            <a:effectLst/>
          </p:spPr>
          <p:txBody>
            <a:bodyPr wrap="none" anchor="ctr"/>
            <a:lstStyle/>
            <a:p>
              <a:endParaRPr lang="en-US"/>
            </a:p>
          </p:txBody>
        </p:sp>
        <p:sp>
          <p:nvSpPr>
            <p:cNvPr id="1414154" name="Rectangle 10"/>
            <p:cNvSpPr>
              <a:spLocks noChangeArrowheads="1"/>
            </p:cNvSpPr>
            <p:nvPr/>
          </p:nvSpPr>
          <p:spPr bwMode="auto">
            <a:xfrm>
              <a:off x="2561" y="1413"/>
              <a:ext cx="1040" cy="324"/>
            </a:xfrm>
            <a:prstGeom prst="rect">
              <a:avLst/>
            </a:prstGeom>
            <a:noFill/>
            <a:ln w="19050">
              <a:solidFill>
                <a:srgbClr val="00E00B"/>
              </a:solidFill>
              <a:prstDash val="sysDot"/>
              <a:miter lim="800000"/>
              <a:headEnd/>
              <a:tailEnd/>
            </a:ln>
            <a:effectLst/>
          </p:spPr>
          <p:txBody>
            <a:bodyPr wrap="none" anchor="ctr"/>
            <a:lstStyle/>
            <a:p>
              <a:endParaRPr lang="en-US"/>
            </a:p>
          </p:txBody>
        </p:sp>
        <p:sp>
          <p:nvSpPr>
            <p:cNvPr id="1414155" name="Line 11"/>
            <p:cNvSpPr>
              <a:spLocks noChangeShapeType="1"/>
            </p:cNvSpPr>
            <p:nvPr/>
          </p:nvSpPr>
          <p:spPr bwMode="auto">
            <a:xfrm>
              <a:off x="1937" y="1125"/>
              <a:ext cx="641" cy="467"/>
            </a:xfrm>
            <a:prstGeom prst="line">
              <a:avLst/>
            </a:prstGeom>
            <a:noFill/>
            <a:ln w="19050">
              <a:solidFill>
                <a:schemeClr val="tx1"/>
              </a:solidFill>
              <a:round/>
              <a:headEnd/>
              <a:tailEnd/>
            </a:ln>
            <a:effectLst/>
          </p:spPr>
          <p:txBody>
            <a:bodyPr wrap="none" anchor="ctr"/>
            <a:lstStyle/>
            <a:p>
              <a:endParaRPr lang="en-US"/>
            </a:p>
          </p:txBody>
        </p:sp>
        <p:sp>
          <p:nvSpPr>
            <p:cNvPr id="1414156" name="Line 12"/>
            <p:cNvSpPr>
              <a:spLocks noChangeShapeType="1"/>
            </p:cNvSpPr>
            <p:nvPr/>
          </p:nvSpPr>
          <p:spPr bwMode="auto">
            <a:xfrm flipV="1">
              <a:off x="1874" y="751"/>
              <a:ext cx="300" cy="192"/>
            </a:xfrm>
            <a:prstGeom prst="line">
              <a:avLst/>
            </a:prstGeom>
            <a:noFill/>
            <a:ln w="19050">
              <a:solidFill>
                <a:schemeClr val="tx1"/>
              </a:solidFill>
              <a:round/>
              <a:headEnd/>
              <a:tailEnd/>
            </a:ln>
            <a:effectLst/>
          </p:spPr>
          <p:txBody>
            <a:bodyPr wrap="none" anchor="ctr"/>
            <a:lstStyle/>
            <a:p>
              <a:endParaRPr lang="en-US"/>
            </a:p>
          </p:txBody>
        </p:sp>
        <p:sp>
          <p:nvSpPr>
            <p:cNvPr id="1414157" name="Line 13"/>
            <p:cNvSpPr>
              <a:spLocks noChangeShapeType="1"/>
            </p:cNvSpPr>
            <p:nvPr/>
          </p:nvSpPr>
          <p:spPr bwMode="auto">
            <a:xfrm>
              <a:off x="1889" y="2177"/>
              <a:ext cx="292" cy="148"/>
            </a:xfrm>
            <a:prstGeom prst="line">
              <a:avLst/>
            </a:prstGeom>
            <a:noFill/>
            <a:ln w="19050">
              <a:solidFill>
                <a:schemeClr val="tx1"/>
              </a:solidFill>
              <a:round/>
              <a:headEnd/>
              <a:tailEnd/>
            </a:ln>
            <a:effectLst/>
          </p:spPr>
          <p:txBody>
            <a:bodyPr wrap="none" anchor="ctr"/>
            <a:lstStyle/>
            <a:p>
              <a:endParaRPr lang="en-US"/>
            </a:p>
          </p:txBody>
        </p:sp>
        <p:sp>
          <p:nvSpPr>
            <p:cNvPr id="1414158" name="Line 14"/>
            <p:cNvSpPr>
              <a:spLocks noChangeShapeType="1"/>
            </p:cNvSpPr>
            <p:nvPr/>
          </p:nvSpPr>
          <p:spPr bwMode="auto">
            <a:xfrm>
              <a:off x="1869" y="2193"/>
              <a:ext cx="292" cy="148"/>
            </a:xfrm>
            <a:prstGeom prst="line">
              <a:avLst/>
            </a:prstGeom>
            <a:noFill/>
            <a:ln w="19050">
              <a:solidFill>
                <a:schemeClr val="tx1"/>
              </a:solidFill>
              <a:round/>
              <a:headEnd/>
              <a:tailEnd/>
            </a:ln>
            <a:effectLst/>
          </p:spPr>
          <p:txBody>
            <a:bodyPr wrap="none" anchor="ctr"/>
            <a:lstStyle/>
            <a:p>
              <a:endParaRPr lang="en-US"/>
            </a:p>
          </p:txBody>
        </p:sp>
        <p:sp>
          <p:nvSpPr>
            <p:cNvPr id="1414159" name="Line 15"/>
            <p:cNvSpPr>
              <a:spLocks noChangeShapeType="1"/>
            </p:cNvSpPr>
            <p:nvPr/>
          </p:nvSpPr>
          <p:spPr bwMode="auto">
            <a:xfrm>
              <a:off x="1849" y="2217"/>
              <a:ext cx="292" cy="148"/>
            </a:xfrm>
            <a:prstGeom prst="line">
              <a:avLst/>
            </a:prstGeom>
            <a:noFill/>
            <a:ln w="19050">
              <a:solidFill>
                <a:schemeClr val="tx1"/>
              </a:solidFill>
              <a:round/>
              <a:headEnd/>
              <a:tailEnd/>
            </a:ln>
            <a:effectLst/>
          </p:spPr>
          <p:txBody>
            <a:bodyPr wrap="none" anchor="ctr"/>
            <a:lstStyle/>
            <a:p>
              <a:endParaRPr lang="en-US"/>
            </a:p>
          </p:txBody>
        </p:sp>
        <p:sp>
          <p:nvSpPr>
            <p:cNvPr id="1414160" name="Line 16"/>
            <p:cNvSpPr>
              <a:spLocks noChangeShapeType="1"/>
            </p:cNvSpPr>
            <p:nvPr/>
          </p:nvSpPr>
          <p:spPr bwMode="auto">
            <a:xfrm flipV="1">
              <a:off x="1911" y="789"/>
              <a:ext cx="300" cy="192"/>
            </a:xfrm>
            <a:prstGeom prst="line">
              <a:avLst/>
            </a:prstGeom>
            <a:noFill/>
            <a:ln w="19050">
              <a:solidFill>
                <a:schemeClr val="tx1"/>
              </a:solidFill>
              <a:round/>
              <a:headEnd/>
              <a:tailEnd/>
            </a:ln>
            <a:effectLst/>
          </p:spPr>
          <p:txBody>
            <a:bodyPr wrap="none" anchor="ctr"/>
            <a:lstStyle/>
            <a:p>
              <a:endParaRPr lang="en-US"/>
            </a:p>
          </p:txBody>
        </p:sp>
        <p:sp>
          <p:nvSpPr>
            <p:cNvPr id="1414161" name="Line 17"/>
            <p:cNvSpPr>
              <a:spLocks noChangeShapeType="1"/>
            </p:cNvSpPr>
            <p:nvPr/>
          </p:nvSpPr>
          <p:spPr bwMode="auto">
            <a:xfrm flipV="1">
              <a:off x="1901" y="759"/>
              <a:ext cx="300" cy="192"/>
            </a:xfrm>
            <a:prstGeom prst="line">
              <a:avLst/>
            </a:prstGeom>
            <a:noFill/>
            <a:ln w="19050">
              <a:solidFill>
                <a:schemeClr val="tx1"/>
              </a:solidFill>
              <a:round/>
              <a:headEnd/>
              <a:tailEnd/>
            </a:ln>
            <a:effectLst/>
          </p:spPr>
          <p:txBody>
            <a:bodyPr wrap="none" anchor="ctr"/>
            <a:lstStyle/>
            <a:p>
              <a:endParaRPr lang="en-US"/>
            </a:p>
          </p:txBody>
        </p:sp>
        <p:sp>
          <p:nvSpPr>
            <p:cNvPr id="1414162" name="Line 18"/>
            <p:cNvSpPr>
              <a:spLocks noChangeShapeType="1"/>
            </p:cNvSpPr>
            <p:nvPr/>
          </p:nvSpPr>
          <p:spPr bwMode="auto">
            <a:xfrm flipV="1">
              <a:off x="1865" y="733"/>
              <a:ext cx="300" cy="192"/>
            </a:xfrm>
            <a:prstGeom prst="line">
              <a:avLst/>
            </a:prstGeom>
            <a:noFill/>
            <a:ln w="19050">
              <a:solidFill>
                <a:schemeClr val="tx1"/>
              </a:solidFill>
              <a:round/>
              <a:headEnd/>
              <a:tailEnd/>
            </a:ln>
            <a:effectLst/>
          </p:spPr>
          <p:txBody>
            <a:bodyPr wrap="none" anchor="ctr"/>
            <a:lstStyle/>
            <a:p>
              <a:endParaRPr lang="en-US"/>
            </a:p>
          </p:txBody>
        </p:sp>
        <p:sp>
          <p:nvSpPr>
            <p:cNvPr id="1414163" name="Text Box 19"/>
            <p:cNvSpPr txBox="1">
              <a:spLocks noChangeArrowheads="1"/>
            </p:cNvSpPr>
            <p:nvPr/>
          </p:nvSpPr>
          <p:spPr bwMode="auto">
            <a:xfrm>
              <a:off x="2351" y="1195"/>
              <a:ext cx="1784" cy="192"/>
            </a:xfrm>
            <a:prstGeom prst="rect">
              <a:avLst/>
            </a:prstGeom>
            <a:noFill/>
            <a:ln w="9525">
              <a:noFill/>
              <a:miter lim="800000"/>
              <a:headEnd/>
              <a:tailEnd/>
            </a:ln>
            <a:effectLst/>
          </p:spPr>
          <p:txBody>
            <a:bodyPr>
              <a:spAutoFit/>
            </a:bodyPr>
            <a:lstStyle/>
            <a:p>
              <a:pPr algn="l"/>
              <a:r>
                <a:rPr lang="en-US" sz="1400" b="1">
                  <a:solidFill>
                    <a:schemeClr val="accent2"/>
                  </a:solidFill>
                  <a:latin typeface="Comic Sans MS" pitchFamily="66" charset="0"/>
                </a:rPr>
                <a:t>Hard Scattering Process</a:t>
              </a:r>
            </a:p>
          </p:txBody>
        </p:sp>
        <p:sp>
          <p:nvSpPr>
            <p:cNvPr id="1414164" name="Line 20"/>
            <p:cNvSpPr>
              <a:spLocks noChangeShapeType="1"/>
            </p:cNvSpPr>
            <p:nvPr/>
          </p:nvSpPr>
          <p:spPr bwMode="auto">
            <a:xfrm>
              <a:off x="2578" y="1592"/>
              <a:ext cx="960" cy="0"/>
            </a:xfrm>
            <a:prstGeom prst="line">
              <a:avLst/>
            </a:prstGeom>
            <a:noFill/>
            <a:ln w="19050">
              <a:solidFill>
                <a:schemeClr val="tx1"/>
              </a:solidFill>
              <a:round/>
              <a:headEnd/>
              <a:tailEnd/>
            </a:ln>
            <a:effectLst/>
          </p:spPr>
          <p:txBody>
            <a:bodyPr wrap="none" anchor="ctr"/>
            <a:lstStyle/>
            <a:p>
              <a:endParaRPr lang="en-US"/>
            </a:p>
          </p:txBody>
        </p:sp>
        <p:graphicFrame>
          <p:nvGraphicFramePr>
            <p:cNvPr id="1414165" name="Object 21"/>
            <p:cNvGraphicFramePr>
              <a:graphicFrameLocks noChangeAspect="1"/>
            </p:cNvGraphicFramePr>
            <p:nvPr/>
          </p:nvGraphicFramePr>
          <p:xfrm>
            <a:off x="1255" y="1784"/>
            <a:ext cx="123" cy="174"/>
          </p:xfrm>
          <a:graphic>
            <a:graphicData uri="http://schemas.openxmlformats.org/presentationml/2006/ole">
              <p:oleObj spid="_x0000_s1414165" name="Equation" r:id="rId4" imgW="152280" imgH="215640" progId="">
                <p:embed/>
              </p:oleObj>
            </a:graphicData>
          </a:graphic>
        </p:graphicFrame>
        <p:graphicFrame>
          <p:nvGraphicFramePr>
            <p:cNvPr id="1414166" name="Object 22"/>
            <p:cNvGraphicFramePr>
              <a:graphicFrameLocks noChangeAspect="1"/>
            </p:cNvGraphicFramePr>
            <p:nvPr/>
          </p:nvGraphicFramePr>
          <p:xfrm>
            <a:off x="1954" y="1634"/>
            <a:ext cx="246" cy="174"/>
          </p:xfrm>
          <a:graphic>
            <a:graphicData uri="http://schemas.openxmlformats.org/presentationml/2006/ole">
              <p:oleObj spid="_x0000_s1414166" name="Equation" r:id="rId5" imgW="304560" imgH="215640" progId="">
                <p:embed/>
              </p:oleObj>
            </a:graphicData>
          </a:graphic>
        </p:graphicFrame>
        <p:graphicFrame>
          <p:nvGraphicFramePr>
            <p:cNvPr id="1414167" name="Object 23"/>
            <p:cNvGraphicFramePr>
              <a:graphicFrameLocks noChangeAspect="1"/>
            </p:cNvGraphicFramePr>
            <p:nvPr/>
          </p:nvGraphicFramePr>
          <p:xfrm>
            <a:off x="1287" y="776"/>
            <a:ext cx="113" cy="174"/>
          </p:xfrm>
          <a:graphic>
            <a:graphicData uri="http://schemas.openxmlformats.org/presentationml/2006/ole">
              <p:oleObj spid="_x0000_s1414167" name="Equation" r:id="rId6" imgW="139680" imgH="215640" progId="">
                <p:embed/>
              </p:oleObj>
            </a:graphicData>
          </a:graphic>
        </p:graphicFrame>
        <p:graphicFrame>
          <p:nvGraphicFramePr>
            <p:cNvPr id="1414168" name="Object 24"/>
            <p:cNvGraphicFramePr>
              <a:graphicFrameLocks noChangeAspect="1"/>
            </p:cNvGraphicFramePr>
            <p:nvPr/>
          </p:nvGraphicFramePr>
          <p:xfrm>
            <a:off x="2150" y="1112"/>
            <a:ext cx="225" cy="174"/>
          </p:xfrm>
          <a:graphic>
            <a:graphicData uri="http://schemas.openxmlformats.org/presentationml/2006/ole">
              <p:oleObj spid="_x0000_s1414168" name="Equation" r:id="rId7" imgW="279360" imgH="215640" progId="">
                <p:embed/>
              </p:oleObj>
            </a:graphicData>
          </a:graphic>
        </p:graphicFrame>
        <p:grpSp>
          <p:nvGrpSpPr>
            <p:cNvPr id="1414169" name="Group 25"/>
            <p:cNvGrpSpPr>
              <a:grpSpLocks/>
            </p:cNvGrpSpPr>
            <p:nvPr/>
          </p:nvGrpSpPr>
          <p:grpSpPr bwMode="auto">
            <a:xfrm rot="-1546555">
              <a:off x="1884" y="1844"/>
              <a:ext cx="444" cy="122"/>
              <a:chOff x="2291" y="2513"/>
              <a:chExt cx="1199" cy="188"/>
            </a:xfrm>
          </p:grpSpPr>
          <p:sp>
            <p:nvSpPr>
              <p:cNvPr id="1414170" name="Freeform 26"/>
              <p:cNvSpPr>
                <a:spLocks/>
              </p:cNvSpPr>
              <p:nvPr/>
            </p:nvSpPr>
            <p:spPr bwMode="auto">
              <a:xfrm>
                <a:off x="2291"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1" name="Freeform 27"/>
              <p:cNvSpPr>
                <a:spLocks/>
              </p:cNvSpPr>
              <p:nvPr/>
            </p:nvSpPr>
            <p:spPr bwMode="auto">
              <a:xfrm>
                <a:off x="2513" y="2515"/>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2" name="Freeform 28"/>
              <p:cNvSpPr>
                <a:spLocks/>
              </p:cNvSpPr>
              <p:nvPr/>
            </p:nvSpPr>
            <p:spPr bwMode="auto">
              <a:xfrm>
                <a:off x="2737"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3" name="Freeform 29"/>
              <p:cNvSpPr>
                <a:spLocks/>
              </p:cNvSpPr>
              <p:nvPr/>
            </p:nvSpPr>
            <p:spPr bwMode="auto">
              <a:xfrm>
                <a:off x="2957" y="2517"/>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4" name="Freeform 30"/>
              <p:cNvSpPr>
                <a:spLocks/>
              </p:cNvSpPr>
              <p:nvPr/>
            </p:nvSpPr>
            <p:spPr bwMode="auto">
              <a:xfrm>
                <a:off x="3173" y="252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grpSp>
        <p:sp>
          <p:nvSpPr>
            <p:cNvPr id="1414175" name="Line 31"/>
            <p:cNvSpPr>
              <a:spLocks noChangeShapeType="1"/>
            </p:cNvSpPr>
            <p:nvPr/>
          </p:nvSpPr>
          <p:spPr bwMode="auto">
            <a:xfrm flipV="1">
              <a:off x="3909" y="1363"/>
              <a:ext cx="145" cy="57"/>
            </a:xfrm>
            <a:prstGeom prst="line">
              <a:avLst/>
            </a:prstGeom>
            <a:noFill/>
            <a:ln w="19050">
              <a:solidFill>
                <a:schemeClr val="tx1"/>
              </a:solidFill>
              <a:round/>
              <a:headEnd/>
              <a:tailEnd/>
            </a:ln>
            <a:effectLst/>
          </p:spPr>
          <p:txBody>
            <a:bodyPr wrap="none" anchor="ctr"/>
            <a:lstStyle/>
            <a:p>
              <a:endParaRPr lang="en-US"/>
            </a:p>
          </p:txBody>
        </p:sp>
        <p:sp>
          <p:nvSpPr>
            <p:cNvPr id="1414176" name="Line 32"/>
            <p:cNvSpPr>
              <a:spLocks noChangeShapeType="1"/>
            </p:cNvSpPr>
            <p:nvPr/>
          </p:nvSpPr>
          <p:spPr bwMode="auto">
            <a:xfrm>
              <a:off x="3954" y="1414"/>
              <a:ext cx="132" cy="7"/>
            </a:xfrm>
            <a:prstGeom prst="line">
              <a:avLst/>
            </a:prstGeom>
            <a:noFill/>
            <a:ln w="19050">
              <a:solidFill>
                <a:schemeClr val="tx1"/>
              </a:solidFill>
              <a:round/>
              <a:headEnd/>
              <a:tailEnd/>
            </a:ln>
            <a:effectLst/>
          </p:spPr>
          <p:txBody>
            <a:bodyPr wrap="none" anchor="ctr"/>
            <a:lstStyle/>
            <a:p>
              <a:endParaRPr lang="en-US"/>
            </a:p>
          </p:txBody>
        </p:sp>
        <p:sp>
          <p:nvSpPr>
            <p:cNvPr id="1414177" name="Line 33"/>
            <p:cNvSpPr>
              <a:spLocks noChangeShapeType="1"/>
            </p:cNvSpPr>
            <p:nvPr/>
          </p:nvSpPr>
          <p:spPr bwMode="auto">
            <a:xfrm rot="20991552" flipV="1">
              <a:off x="3849" y="1095"/>
              <a:ext cx="28" cy="290"/>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78" name="Line 34"/>
            <p:cNvSpPr>
              <a:spLocks noChangeShapeType="1"/>
            </p:cNvSpPr>
            <p:nvPr/>
          </p:nvSpPr>
          <p:spPr bwMode="auto">
            <a:xfrm flipV="1">
              <a:off x="3905" y="951"/>
              <a:ext cx="55" cy="359"/>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79" name="Line 35"/>
            <p:cNvSpPr>
              <a:spLocks noChangeShapeType="1"/>
            </p:cNvSpPr>
            <p:nvPr/>
          </p:nvSpPr>
          <p:spPr bwMode="auto">
            <a:xfrm flipV="1">
              <a:off x="3912" y="1239"/>
              <a:ext cx="96" cy="159"/>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80" name="Line 36"/>
            <p:cNvSpPr>
              <a:spLocks noChangeShapeType="1"/>
            </p:cNvSpPr>
            <p:nvPr/>
          </p:nvSpPr>
          <p:spPr bwMode="auto">
            <a:xfrm flipV="1">
              <a:off x="3877" y="1095"/>
              <a:ext cx="35" cy="268"/>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81" name="Line 37"/>
            <p:cNvSpPr>
              <a:spLocks noChangeShapeType="1"/>
            </p:cNvSpPr>
            <p:nvPr/>
          </p:nvSpPr>
          <p:spPr bwMode="auto">
            <a:xfrm flipV="1">
              <a:off x="3901" y="921"/>
              <a:ext cx="155" cy="477"/>
            </a:xfrm>
            <a:prstGeom prst="line">
              <a:avLst/>
            </a:prstGeom>
            <a:noFill/>
            <a:ln w="25400">
              <a:solidFill>
                <a:schemeClr val="tx1"/>
              </a:solidFill>
              <a:round/>
              <a:headEnd/>
              <a:tailEnd type="triangle" w="med" len="med"/>
            </a:ln>
            <a:effectLst/>
          </p:spPr>
          <p:txBody>
            <a:bodyPr wrap="none" anchor="ctr"/>
            <a:lstStyle/>
            <a:p>
              <a:endParaRPr lang="en-US"/>
            </a:p>
          </p:txBody>
        </p:sp>
        <p:grpSp>
          <p:nvGrpSpPr>
            <p:cNvPr id="1414182" name="Group 38"/>
            <p:cNvGrpSpPr>
              <a:grpSpLocks/>
            </p:cNvGrpSpPr>
            <p:nvPr/>
          </p:nvGrpSpPr>
          <p:grpSpPr bwMode="auto">
            <a:xfrm rot="-1546555">
              <a:off x="2250" y="1664"/>
              <a:ext cx="444" cy="122"/>
              <a:chOff x="2291" y="2513"/>
              <a:chExt cx="1199" cy="188"/>
            </a:xfrm>
          </p:grpSpPr>
          <p:sp>
            <p:nvSpPr>
              <p:cNvPr id="1414183" name="Freeform 39"/>
              <p:cNvSpPr>
                <a:spLocks/>
              </p:cNvSpPr>
              <p:nvPr/>
            </p:nvSpPr>
            <p:spPr bwMode="auto">
              <a:xfrm>
                <a:off x="2291"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4" name="Freeform 40"/>
              <p:cNvSpPr>
                <a:spLocks/>
              </p:cNvSpPr>
              <p:nvPr/>
            </p:nvSpPr>
            <p:spPr bwMode="auto">
              <a:xfrm>
                <a:off x="2513" y="2515"/>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5" name="Freeform 41"/>
              <p:cNvSpPr>
                <a:spLocks/>
              </p:cNvSpPr>
              <p:nvPr/>
            </p:nvSpPr>
            <p:spPr bwMode="auto">
              <a:xfrm>
                <a:off x="2737"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6" name="Freeform 42"/>
              <p:cNvSpPr>
                <a:spLocks/>
              </p:cNvSpPr>
              <p:nvPr/>
            </p:nvSpPr>
            <p:spPr bwMode="auto">
              <a:xfrm>
                <a:off x="2957" y="2517"/>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7" name="Freeform 43"/>
              <p:cNvSpPr>
                <a:spLocks/>
              </p:cNvSpPr>
              <p:nvPr/>
            </p:nvSpPr>
            <p:spPr bwMode="auto">
              <a:xfrm>
                <a:off x="3173" y="252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grpSp>
        <p:graphicFrame>
          <p:nvGraphicFramePr>
            <p:cNvPr id="1414188" name="Object 44"/>
            <p:cNvGraphicFramePr>
              <a:graphicFrameLocks noChangeAspect="1"/>
            </p:cNvGraphicFramePr>
            <p:nvPr/>
          </p:nvGraphicFramePr>
          <p:xfrm>
            <a:off x="3014" y="1439"/>
            <a:ext cx="103" cy="154"/>
          </p:xfrm>
          <a:graphic>
            <a:graphicData uri="http://schemas.openxmlformats.org/presentationml/2006/ole">
              <p:oleObj spid="_x0000_s1414188" name="Equation" r:id="rId8" imgW="126720" imgH="190440" progId="">
                <p:embed/>
              </p:oleObj>
            </a:graphicData>
          </a:graphic>
        </p:graphicFrame>
        <p:sp>
          <p:nvSpPr>
            <p:cNvPr id="1414189" name="Line 45"/>
            <p:cNvSpPr>
              <a:spLocks noChangeShapeType="1"/>
            </p:cNvSpPr>
            <p:nvPr/>
          </p:nvSpPr>
          <p:spPr bwMode="auto">
            <a:xfrm flipV="1">
              <a:off x="3543" y="1408"/>
              <a:ext cx="342" cy="180"/>
            </a:xfrm>
            <a:prstGeom prst="line">
              <a:avLst/>
            </a:prstGeom>
            <a:noFill/>
            <a:ln w="25400">
              <a:solidFill>
                <a:schemeClr val="tx1"/>
              </a:solidFill>
              <a:round/>
              <a:headEnd/>
              <a:tailEnd/>
            </a:ln>
            <a:effectLst/>
          </p:spPr>
          <p:txBody>
            <a:bodyPr anchor="ctr"/>
            <a:lstStyle/>
            <a:p>
              <a:endParaRPr lang="en-US"/>
            </a:p>
          </p:txBody>
        </p:sp>
        <p:graphicFrame>
          <p:nvGraphicFramePr>
            <p:cNvPr id="1414190" name="Object 46"/>
            <p:cNvGraphicFramePr>
              <a:graphicFrameLocks noChangeAspect="1"/>
            </p:cNvGraphicFramePr>
            <p:nvPr/>
          </p:nvGraphicFramePr>
          <p:xfrm>
            <a:off x="2784" y="1785"/>
            <a:ext cx="572" cy="262"/>
          </p:xfrm>
          <a:graphic>
            <a:graphicData uri="http://schemas.openxmlformats.org/presentationml/2006/ole">
              <p:oleObj spid="_x0000_s1414190" name="Equation" r:id="rId9" imgW="444240" imgH="203040" progId="Equation.3">
                <p:embed/>
              </p:oleObj>
            </a:graphicData>
          </a:graphic>
        </p:graphicFrame>
        <p:grpSp>
          <p:nvGrpSpPr>
            <p:cNvPr id="1414191" name="Group 47"/>
            <p:cNvGrpSpPr>
              <a:grpSpLocks/>
            </p:cNvGrpSpPr>
            <p:nvPr/>
          </p:nvGrpSpPr>
          <p:grpSpPr bwMode="auto">
            <a:xfrm rot="1595871">
              <a:off x="3531" y="1650"/>
              <a:ext cx="444" cy="122"/>
              <a:chOff x="2291" y="2513"/>
              <a:chExt cx="1199" cy="188"/>
            </a:xfrm>
          </p:grpSpPr>
          <p:sp>
            <p:nvSpPr>
              <p:cNvPr id="1414192" name="Freeform 48"/>
              <p:cNvSpPr>
                <a:spLocks/>
              </p:cNvSpPr>
              <p:nvPr/>
            </p:nvSpPr>
            <p:spPr bwMode="auto">
              <a:xfrm>
                <a:off x="2291"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3" name="Freeform 49"/>
              <p:cNvSpPr>
                <a:spLocks/>
              </p:cNvSpPr>
              <p:nvPr/>
            </p:nvSpPr>
            <p:spPr bwMode="auto">
              <a:xfrm>
                <a:off x="2513" y="2515"/>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4" name="Freeform 50"/>
              <p:cNvSpPr>
                <a:spLocks/>
              </p:cNvSpPr>
              <p:nvPr/>
            </p:nvSpPr>
            <p:spPr bwMode="auto">
              <a:xfrm>
                <a:off x="2737"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5" name="Freeform 51"/>
              <p:cNvSpPr>
                <a:spLocks/>
              </p:cNvSpPr>
              <p:nvPr/>
            </p:nvSpPr>
            <p:spPr bwMode="auto">
              <a:xfrm>
                <a:off x="2957" y="2517"/>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6" name="Freeform 52"/>
              <p:cNvSpPr>
                <a:spLocks/>
              </p:cNvSpPr>
              <p:nvPr/>
            </p:nvSpPr>
            <p:spPr bwMode="auto">
              <a:xfrm>
                <a:off x="3173" y="252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grpSp>
        <p:sp>
          <p:nvSpPr>
            <p:cNvPr id="1414197" name="Line 53"/>
            <p:cNvSpPr>
              <a:spLocks noChangeShapeType="1"/>
            </p:cNvSpPr>
            <p:nvPr/>
          </p:nvSpPr>
          <p:spPr bwMode="auto">
            <a:xfrm>
              <a:off x="3936" y="1833"/>
              <a:ext cx="336" cy="240"/>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98" name="Line 54"/>
            <p:cNvSpPr>
              <a:spLocks noChangeShapeType="1"/>
            </p:cNvSpPr>
            <p:nvPr/>
          </p:nvSpPr>
          <p:spPr bwMode="auto">
            <a:xfrm rot="-608448">
              <a:off x="3935" y="1758"/>
              <a:ext cx="240" cy="137"/>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99" name="Line 55"/>
            <p:cNvSpPr>
              <a:spLocks noChangeShapeType="1"/>
            </p:cNvSpPr>
            <p:nvPr/>
          </p:nvSpPr>
          <p:spPr bwMode="auto">
            <a:xfrm rot="-608448">
              <a:off x="3943" y="1786"/>
              <a:ext cx="284" cy="234"/>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200" name="Line 56"/>
            <p:cNvSpPr>
              <a:spLocks noChangeShapeType="1"/>
            </p:cNvSpPr>
            <p:nvPr/>
          </p:nvSpPr>
          <p:spPr bwMode="auto">
            <a:xfrm rot="-608448">
              <a:off x="3932" y="1845"/>
              <a:ext cx="99" cy="183"/>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201" name="Line 57"/>
            <p:cNvSpPr>
              <a:spLocks noChangeShapeType="1"/>
            </p:cNvSpPr>
            <p:nvPr/>
          </p:nvSpPr>
          <p:spPr bwMode="auto">
            <a:xfrm>
              <a:off x="3948" y="1778"/>
              <a:ext cx="132" cy="7"/>
            </a:xfrm>
            <a:prstGeom prst="line">
              <a:avLst/>
            </a:prstGeom>
            <a:noFill/>
            <a:ln w="19050">
              <a:solidFill>
                <a:schemeClr val="tx1"/>
              </a:solidFill>
              <a:round/>
              <a:headEnd/>
              <a:tailEnd/>
            </a:ln>
            <a:effectLst/>
          </p:spPr>
          <p:txBody>
            <a:bodyPr wrap="none" anchor="ctr"/>
            <a:lstStyle/>
            <a:p>
              <a:endParaRPr lang="en-US"/>
            </a:p>
          </p:txBody>
        </p:sp>
        <p:sp>
          <p:nvSpPr>
            <p:cNvPr id="1414202" name="Line 58"/>
            <p:cNvSpPr>
              <a:spLocks noChangeShapeType="1"/>
            </p:cNvSpPr>
            <p:nvPr/>
          </p:nvSpPr>
          <p:spPr bwMode="auto">
            <a:xfrm>
              <a:off x="3936" y="1833"/>
              <a:ext cx="102" cy="96"/>
            </a:xfrm>
            <a:prstGeom prst="line">
              <a:avLst/>
            </a:prstGeom>
            <a:noFill/>
            <a:ln w="19050">
              <a:solidFill>
                <a:schemeClr val="tx1"/>
              </a:solidFill>
              <a:round/>
              <a:headEnd/>
              <a:tailEnd/>
            </a:ln>
            <a:effectLst/>
          </p:spPr>
          <p:txBody>
            <a:bodyPr wrap="none" anchor="ctr"/>
            <a:lstStyle/>
            <a:p>
              <a:endParaRPr lang="en-US"/>
            </a:p>
          </p:txBody>
        </p:sp>
        <p:graphicFrame>
          <p:nvGraphicFramePr>
            <p:cNvPr id="1414203" name="Object 59"/>
            <p:cNvGraphicFramePr>
              <a:graphicFrameLocks noChangeAspect="1"/>
            </p:cNvGraphicFramePr>
            <p:nvPr/>
          </p:nvGraphicFramePr>
          <p:xfrm>
            <a:off x="4080" y="816"/>
            <a:ext cx="538" cy="320"/>
          </p:xfrm>
          <a:graphic>
            <a:graphicData uri="http://schemas.openxmlformats.org/presentationml/2006/ole">
              <p:oleObj spid="_x0000_s1414203" name="Equation" r:id="rId10" imgW="469800" imgH="279360" progId="Equation.3">
                <p:embed/>
              </p:oleObj>
            </a:graphicData>
          </a:graphic>
        </p:graphicFrame>
        <p:sp>
          <p:nvSpPr>
            <p:cNvPr id="1414204" name="Text Box 60"/>
            <p:cNvSpPr txBox="1">
              <a:spLocks noChangeArrowheads="1"/>
            </p:cNvSpPr>
            <p:nvPr/>
          </p:nvSpPr>
          <p:spPr bwMode="auto">
            <a:xfrm>
              <a:off x="4272" y="1824"/>
              <a:ext cx="233" cy="288"/>
            </a:xfrm>
            <a:prstGeom prst="rect">
              <a:avLst/>
            </a:prstGeom>
            <a:noFill/>
            <a:ln w="9525">
              <a:noFill/>
              <a:miter lim="800000"/>
              <a:headEnd/>
              <a:tailEnd/>
            </a:ln>
            <a:effectLst/>
          </p:spPr>
          <p:txBody>
            <a:bodyPr wrap="none">
              <a:spAutoFit/>
            </a:bodyPr>
            <a:lstStyle/>
            <a:p>
              <a:r>
                <a:rPr lang="en-US" i="1">
                  <a:solidFill>
                    <a:schemeClr val="tx1"/>
                  </a:solidFill>
                </a:rPr>
                <a:t>X</a:t>
              </a:r>
            </a:p>
          </p:txBody>
        </p:sp>
        <p:sp>
          <p:nvSpPr>
            <p:cNvPr id="1414205" name="Text Box 61"/>
            <p:cNvSpPr txBox="1">
              <a:spLocks noChangeArrowheads="1"/>
            </p:cNvSpPr>
            <p:nvPr/>
          </p:nvSpPr>
          <p:spPr bwMode="auto">
            <a:xfrm>
              <a:off x="1495" y="969"/>
              <a:ext cx="425" cy="231"/>
            </a:xfrm>
            <a:prstGeom prst="rect">
              <a:avLst/>
            </a:prstGeom>
            <a:noFill/>
            <a:ln w="9525">
              <a:noFill/>
              <a:miter lim="800000"/>
              <a:headEnd/>
              <a:tailEnd/>
            </a:ln>
            <a:effectLst/>
          </p:spPr>
          <p:txBody>
            <a:bodyPr wrap="none">
              <a:spAutoFit/>
            </a:bodyPr>
            <a:lstStyle/>
            <a:p>
              <a:r>
                <a:rPr lang="en-US" sz="1800">
                  <a:solidFill>
                    <a:schemeClr val="tx1"/>
                  </a:solidFill>
                  <a:latin typeface="Comic Sans MS" pitchFamily="66" charset="0"/>
                </a:rPr>
                <a:t>q(x</a:t>
              </a:r>
              <a:r>
                <a:rPr lang="en-US" sz="1800" baseline="-18000">
                  <a:solidFill>
                    <a:schemeClr val="tx1"/>
                  </a:solidFill>
                  <a:latin typeface="Comic Sans MS" pitchFamily="66" charset="0"/>
                </a:rPr>
                <a:t>1</a:t>
              </a:r>
              <a:r>
                <a:rPr lang="en-US" sz="1800">
                  <a:solidFill>
                    <a:schemeClr val="tx1"/>
                  </a:solidFill>
                  <a:latin typeface="Comic Sans MS" pitchFamily="66" charset="0"/>
                </a:rPr>
                <a:t>)</a:t>
              </a:r>
            </a:p>
          </p:txBody>
        </p:sp>
        <p:sp>
          <p:nvSpPr>
            <p:cNvPr id="1414206" name="Text Box 62"/>
            <p:cNvSpPr txBox="1">
              <a:spLocks noChangeArrowheads="1"/>
            </p:cNvSpPr>
            <p:nvPr/>
          </p:nvSpPr>
          <p:spPr bwMode="auto">
            <a:xfrm>
              <a:off x="1527" y="1929"/>
              <a:ext cx="442" cy="231"/>
            </a:xfrm>
            <a:prstGeom prst="rect">
              <a:avLst/>
            </a:prstGeom>
            <a:noFill/>
            <a:ln w="9525">
              <a:noFill/>
              <a:miter lim="800000"/>
              <a:headEnd/>
              <a:tailEnd/>
            </a:ln>
            <a:effectLst/>
          </p:spPr>
          <p:txBody>
            <a:bodyPr wrap="none">
              <a:spAutoFit/>
            </a:bodyPr>
            <a:lstStyle/>
            <a:p>
              <a:r>
                <a:rPr lang="en-US" sz="1800">
                  <a:solidFill>
                    <a:schemeClr val="tx1"/>
                  </a:solidFill>
                  <a:latin typeface="Comic Sans MS" pitchFamily="66" charset="0"/>
                </a:rPr>
                <a:t>g(x</a:t>
              </a:r>
              <a:r>
                <a:rPr lang="en-US" sz="1800" baseline="-18000">
                  <a:solidFill>
                    <a:schemeClr val="tx1"/>
                  </a:solidFill>
                  <a:latin typeface="Comic Sans MS" pitchFamily="66" charset="0"/>
                </a:rPr>
                <a:t>2</a:t>
              </a:r>
              <a:r>
                <a:rPr lang="en-US" sz="1800">
                  <a:solidFill>
                    <a:schemeClr val="tx1"/>
                  </a:solidFill>
                  <a:latin typeface="Comic Sans MS" pitchFamily="66" charset="0"/>
                </a:rPr>
                <a:t>)</a:t>
              </a:r>
            </a:p>
          </p:txBody>
        </p:sp>
      </p:grpSp>
      <p:sp>
        <p:nvSpPr>
          <p:cNvPr id="1414207" name="Line 63"/>
          <p:cNvSpPr>
            <a:spLocks noChangeShapeType="1"/>
          </p:cNvSpPr>
          <p:nvPr/>
        </p:nvSpPr>
        <p:spPr bwMode="auto">
          <a:xfrm>
            <a:off x="3048000" y="4594225"/>
            <a:ext cx="2209800" cy="0"/>
          </a:xfrm>
          <a:prstGeom prst="line">
            <a:avLst/>
          </a:prstGeom>
          <a:noFill/>
          <a:ln w="38100">
            <a:solidFill>
              <a:srgbClr val="FF85FF"/>
            </a:solidFill>
            <a:round/>
            <a:headEnd/>
            <a:tailEnd/>
          </a:ln>
          <a:effectLst/>
        </p:spPr>
        <p:txBody>
          <a:bodyPr/>
          <a:lstStyle/>
          <a:p>
            <a:endParaRPr lang="en-US"/>
          </a:p>
        </p:txBody>
      </p:sp>
      <p:sp>
        <p:nvSpPr>
          <p:cNvPr id="1414208" name="Rectangle 64"/>
          <p:cNvSpPr>
            <a:spLocks noGrp="1" noChangeArrowheads="1"/>
          </p:cNvSpPr>
          <p:nvPr>
            <p:ph type="title"/>
          </p:nvPr>
        </p:nvSpPr>
        <p:spPr>
          <a:noFill/>
        </p:spPr>
        <p:txBody>
          <a:bodyPr/>
          <a:lstStyle/>
          <a:p>
            <a:r>
              <a:rPr lang="en-US" sz="3600" dirty="0" smtClean="0"/>
              <a:t>Factorization </a:t>
            </a:r>
            <a:r>
              <a:rPr lang="en-US" sz="3600" dirty="0"/>
              <a:t>and Universality in </a:t>
            </a:r>
            <a:r>
              <a:rPr lang="en-US" sz="3600" dirty="0" err="1"/>
              <a:t>Perturbative</a:t>
            </a:r>
            <a:r>
              <a:rPr lang="en-US" sz="3600" dirty="0"/>
              <a:t> QCD</a:t>
            </a:r>
          </a:p>
        </p:txBody>
      </p:sp>
      <p:sp>
        <p:nvSpPr>
          <p:cNvPr id="1414209" name="Rectangle 65"/>
          <p:cNvSpPr>
            <a:spLocks noChangeArrowheads="1"/>
          </p:cNvSpPr>
          <p:nvPr/>
        </p:nvSpPr>
        <p:spPr bwMode="auto">
          <a:xfrm>
            <a:off x="381000" y="4649788"/>
            <a:ext cx="8458200" cy="1979612"/>
          </a:xfrm>
          <a:prstGeom prst="rect">
            <a:avLst/>
          </a:prstGeom>
          <a:noFill/>
          <a:ln w="12700">
            <a:noFill/>
            <a:miter lim="800000"/>
            <a:headEnd/>
            <a:tailEnd/>
          </a:ln>
          <a:effectLst/>
        </p:spPr>
        <p:txBody>
          <a:bodyPr lIns="90488" tIns="44450" rIns="90488" bIns="44450"/>
          <a:lstStyle/>
          <a:p>
            <a:pPr marL="342900" indent="-342900" algn="l">
              <a:spcBef>
                <a:spcPct val="20000"/>
              </a:spcBef>
            </a:pPr>
            <a:r>
              <a:rPr lang="en-US"/>
              <a:t>“Hard” probes  have predictable rates given:</a:t>
            </a:r>
          </a:p>
          <a:p>
            <a:pPr marL="1143000" lvl="2" indent="-228600" algn="l">
              <a:spcBef>
                <a:spcPct val="20000"/>
              </a:spcBef>
              <a:buClr>
                <a:srgbClr val="500093"/>
              </a:buClr>
              <a:buFontTx/>
              <a:buChar char="–"/>
            </a:pPr>
            <a:r>
              <a:rPr lang="en-US" sz="2000">
                <a:solidFill>
                  <a:srgbClr val="FF85FF"/>
                </a:solidFill>
              </a:rPr>
              <a:t>Parton distribution functions (need experimental</a:t>
            </a:r>
            <a:r>
              <a:rPr lang="en-US" sz="2000" b="1">
                <a:solidFill>
                  <a:srgbClr val="FF85FF"/>
                </a:solidFill>
              </a:rPr>
              <a:t> </a:t>
            </a:r>
            <a:r>
              <a:rPr lang="en-US" sz="2000">
                <a:solidFill>
                  <a:srgbClr val="FF85FF"/>
                </a:solidFill>
              </a:rPr>
              <a:t>input)</a:t>
            </a:r>
          </a:p>
          <a:p>
            <a:pPr marL="1143000" lvl="2" indent="-228600" algn="l">
              <a:spcBef>
                <a:spcPct val="20000"/>
              </a:spcBef>
              <a:buClr>
                <a:srgbClr val="500093"/>
              </a:buClr>
              <a:buFontTx/>
              <a:buChar char="–"/>
            </a:pPr>
            <a:r>
              <a:rPr lang="en-US" sz="2000">
                <a:solidFill>
                  <a:srgbClr val="00FF00"/>
                </a:solidFill>
              </a:rPr>
              <a:t>Partonic hard scattering rates (calculable in pQCD)</a:t>
            </a:r>
          </a:p>
          <a:p>
            <a:pPr marL="1143000" lvl="2" indent="-228600" algn="l">
              <a:spcBef>
                <a:spcPct val="20000"/>
              </a:spcBef>
              <a:buClr>
                <a:srgbClr val="500093"/>
              </a:buClr>
              <a:buFontTx/>
              <a:buChar char="–"/>
            </a:pPr>
            <a:r>
              <a:rPr lang="en-US" sz="2000">
                <a:solidFill>
                  <a:srgbClr val="00FFCC"/>
                </a:solidFill>
              </a:rPr>
              <a:t>Fragmentation functions (need experimental input)</a:t>
            </a:r>
          </a:p>
        </p:txBody>
      </p:sp>
      <p:grpSp>
        <p:nvGrpSpPr>
          <p:cNvPr id="1414218" name="Group 74"/>
          <p:cNvGrpSpPr>
            <a:grpSpLocks/>
          </p:cNvGrpSpPr>
          <p:nvPr/>
        </p:nvGrpSpPr>
        <p:grpSpPr bwMode="auto">
          <a:xfrm>
            <a:off x="7239000" y="4702175"/>
            <a:ext cx="1371600" cy="1695450"/>
            <a:chOff x="4560" y="2962"/>
            <a:chExt cx="864" cy="1068"/>
          </a:xfrm>
        </p:grpSpPr>
        <p:sp>
          <p:nvSpPr>
            <p:cNvPr id="1414211" name="Rectangle 67"/>
            <p:cNvSpPr>
              <a:spLocks noChangeArrowheads="1"/>
            </p:cNvSpPr>
            <p:nvPr/>
          </p:nvSpPr>
          <p:spPr bwMode="auto">
            <a:xfrm rot="5400000">
              <a:off x="4592" y="3198"/>
              <a:ext cx="1068" cy="596"/>
            </a:xfrm>
            <a:prstGeom prst="rect">
              <a:avLst/>
            </a:prstGeom>
            <a:noFill/>
            <a:ln w="12700">
              <a:noFill/>
              <a:miter lim="800000"/>
              <a:headEnd/>
              <a:tailEnd/>
            </a:ln>
            <a:effectLst/>
          </p:spPr>
          <p:txBody>
            <a:bodyPr wrap="none">
              <a:spAutoFit/>
            </a:bodyPr>
            <a:lstStyle/>
            <a:p>
              <a:pPr eaLnBrk="1" hangingPunct="1"/>
              <a:r>
                <a:rPr lang="en-US" sz="2000">
                  <a:solidFill>
                    <a:schemeClr val="bg1"/>
                  </a:solidFill>
                  <a:effectLst>
                    <a:outerShdw blurRad="38100" dist="38100" dir="2700000" algn="tl">
                      <a:srgbClr val="000000"/>
                    </a:outerShdw>
                  </a:effectLst>
                  <a:latin typeface="Arial Rounded MT Bold" pitchFamily="34" charset="0"/>
                </a:rPr>
                <a:t>Universality</a:t>
              </a:r>
            </a:p>
            <a:p>
              <a:pPr eaLnBrk="1" hangingPunct="1"/>
              <a:r>
                <a:rPr lang="en-US" sz="1800">
                  <a:solidFill>
                    <a:schemeClr val="bg1"/>
                  </a:solidFill>
                  <a:effectLst>
                    <a:outerShdw blurRad="38100" dist="38100" dir="2700000" algn="tl">
                      <a:srgbClr val="000000"/>
                    </a:outerShdw>
                  </a:effectLst>
                  <a:latin typeface="Arial Rounded MT Bold" pitchFamily="34" charset="0"/>
                </a:rPr>
                <a:t>(Process </a:t>
              </a:r>
            </a:p>
            <a:p>
              <a:pPr eaLnBrk="1" hangingPunct="1"/>
              <a:r>
                <a:rPr lang="en-US" sz="1800">
                  <a:solidFill>
                    <a:schemeClr val="bg1"/>
                  </a:solidFill>
                  <a:effectLst>
                    <a:outerShdw blurRad="38100" dist="38100" dir="2700000" algn="tl">
                      <a:srgbClr val="000000"/>
                    </a:outerShdw>
                  </a:effectLst>
                  <a:latin typeface="Arial Rounded MT Bold" pitchFamily="34" charset="0"/>
                </a:rPr>
                <a:t>independence)</a:t>
              </a:r>
            </a:p>
          </p:txBody>
        </p:sp>
        <p:sp>
          <p:nvSpPr>
            <p:cNvPr id="1414212" name="AutoShape 68"/>
            <p:cNvSpPr>
              <a:spLocks/>
            </p:cNvSpPr>
            <p:nvPr/>
          </p:nvSpPr>
          <p:spPr bwMode="auto">
            <a:xfrm>
              <a:off x="4560" y="3024"/>
              <a:ext cx="240" cy="912"/>
            </a:xfrm>
            <a:prstGeom prst="rightBrace">
              <a:avLst>
                <a:gd name="adj1" fmla="val 31667"/>
                <a:gd name="adj2" fmla="val 50000"/>
              </a:avLst>
            </a:prstGeom>
            <a:noFill/>
            <a:ln w="57150">
              <a:solidFill>
                <a:schemeClr val="bg1"/>
              </a:solidFill>
              <a:round/>
              <a:headEnd/>
              <a:tailEnd/>
            </a:ln>
            <a:effectLst/>
          </p:spPr>
          <p:txBody>
            <a:bodyPr wrap="none" anchor="ctr"/>
            <a:lstStyle/>
            <a:p>
              <a:endParaRPr lang="it-IT" sz="3200" b="1">
                <a:solidFill>
                  <a:srgbClr val="500093"/>
                </a:solidFill>
                <a:latin typeface="Symbol" pitchFamily="18" charset="2"/>
              </a:endParaRPr>
            </a:p>
          </p:txBody>
        </p:sp>
      </p:grpSp>
      <p:graphicFrame>
        <p:nvGraphicFramePr>
          <p:cNvPr id="1414213" name="Object 69"/>
          <p:cNvGraphicFramePr>
            <a:graphicFrameLocks noChangeAspect="1"/>
          </p:cNvGraphicFramePr>
          <p:nvPr/>
        </p:nvGraphicFramePr>
        <p:xfrm>
          <a:off x="304800" y="3859213"/>
          <a:ext cx="8486775" cy="746125"/>
        </p:xfrm>
        <a:graphic>
          <a:graphicData uri="http://schemas.openxmlformats.org/presentationml/2006/ole">
            <p:oleObj spid="_x0000_s1414213" name="Equation" r:id="rId11" imgW="3174840" imgH="279360" progId="Equation.3">
              <p:embed/>
            </p:oleObj>
          </a:graphicData>
        </a:graphic>
      </p:graphicFrame>
      <p:sp>
        <p:nvSpPr>
          <p:cNvPr id="1414214" name="Line 70"/>
          <p:cNvSpPr>
            <a:spLocks noChangeShapeType="1"/>
          </p:cNvSpPr>
          <p:nvPr/>
        </p:nvSpPr>
        <p:spPr bwMode="auto">
          <a:xfrm>
            <a:off x="5638800" y="4594225"/>
            <a:ext cx="1524000" cy="0"/>
          </a:xfrm>
          <a:prstGeom prst="line">
            <a:avLst/>
          </a:prstGeom>
          <a:noFill/>
          <a:ln w="38100">
            <a:solidFill>
              <a:srgbClr val="00FF00"/>
            </a:solidFill>
            <a:round/>
            <a:headEnd/>
            <a:tailEnd/>
          </a:ln>
          <a:effectLst/>
        </p:spPr>
        <p:txBody>
          <a:bodyPr/>
          <a:lstStyle/>
          <a:p>
            <a:endParaRPr lang="en-US"/>
          </a:p>
        </p:txBody>
      </p:sp>
      <p:sp>
        <p:nvSpPr>
          <p:cNvPr id="1414215" name="Line 71"/>
          <p:cNvSpPr>
            <a:spLocks noChangeShapeType="1"/>
          </p:cNvSpPr>
          <p:nvPr/>
        </p:nvSpPr>
        <p:spPr bwMode="auto">
          <a:xfrm flipV="1">
            <a:off x="7620000" y="4594225"/>
            <a:ext cx="1066800" cy="0"/>
          </a:xfrm>
          <a:prstGeom prst="line">
            <a:avLst/>
          </a:prstGeom>
          <a:noFill/>
          <a:ln w="38100">
            <a:solidFill>
              <a:srgbClr val="00FFCC"/>
            </a:solidFill>
            <a:round/>
            <a:headEnd/>
            <a:tailEnd/>
          </a:ln>
          <a:effectLst/>
        </p:spPr>
        <p:txBody>
          <a:bodyPr/>
          <a:lstStyle/>
          <a:p>
            <a:endParaRPr lang="en-US"/>
          </a:p>
        </p:txBody>
      </p:sp>
      <p:sp>
        <p:nvSpPr>
          <p:cNvPr id="1414216" name="Line 72"/>
          <p:cNvSpPr>
            <a:spLocks noChangeShapeType="1"/>
          </p:cNvSpPr>
          <p:nvPr/>
        </p:nvSpPr>
        <p:spPr bwMode="auto">
          <a:xfrm flipV="1">
            <a:off x="6477000" y="1890713"/>
            <a:ext cx="762000" cy="14287"/>
          </a:xfrm>
          <a:prstGeom prst="line">
            <a:avLst/>
          </a:prstGeom>
          <a:noFill/>
          <a:ln w="38100">
            <a:solidFill>
              <a:srgbClr val="00FFCC"/>
            </a:solidFill>
            <a:round/>
            <a:headEnd/>
            <a:tailEnd/>
          </a:ln>
          <a:effectLst/>
        </p:spPr>
        <p:txBody>
          <a:bodyPr/>
          <a:lstStyle/>
          <a:p>
            <a:endParaRPr lang="en-US"/>
          </a:p>
        </p:txBody>
      </p:sp>
      <p:sp>
        <p:nvSpPr>
          <p:cNvPr id="1414217" name="Line 73"/>
          <p:cNvSpPr>
            <a:spLocks noChangeShapeType="1"/>
          </p:cNvSpPr>
          <p:nvPr/>
        </p:nvSpPr>
        <p:spPr bwMode="auto">
          <a:xfrm flipV="1">
            <a:off x="4495800" y="3338513"/>
            <a:ext cx="762000" cy="14287"/>
          </a:xfrm>
          <a:prstGeom prst="line">
            <a:avLst/>
          </a:prstGeom>
          <a:noFill/>
          <a:ln w="38100">
            <a:solidFill>
              <a:srgbClr val="00FF00"/>
            </a:solidFill>
            <a:round/>
            <a:headEnd/>
            <a:tailEnd/>
          </a:ln>
          <a:effectLst/>
        </p:spPr>
        <p:txBody>
          <a:bodyPr/>
          <a:lstStyle/>
          <a:p>
            <a:endParaRPr lang="en-US"/>
          </a:p>
        </p:txBody>
      </p:sp>
      <p:sp>
        <p:nvSpPr>
          <p:cNvPr id="77" name="Slide Number Placeholder 76"/>
          <p:cNvSpPr>
            <a:spLocks noGrp="1"/>
          </p:cNvSpPr>
          <p:nvPr>
            <p:ph type="sldNum" sz="quarter" idx="12"/>
          </p:nvPr>
        </p:nvSpPr>
        <p:spPr/>
        <p:txBody>
          <a:bodyPr/>
          <a:lstStyle/>
          <a:p>
            <a:fld id="{DBCAA7B0-FB55-442B-B730-0F02697EC4DB}" type="slidenum">
              <a:rPr lang="en-US" smtClean="0"/>
              <a:pPr/>
              <a:t>14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14209">
                                            <p:txEl>
                                              <p:pRg st="1" end="1"/>
                                            </p:txEl>
                                          </p:spTgt>
                                        </p:tgtEl>
                                        <p:attrNameLst>
                                          <p:attrName>style.visibility</p:attrName>
                                        </p:attrNameLst>
                                      </p:cBhvr>
                                      <p:to>
                                        <p:strVal val="visible"/>
                                      </p:to>
                                    </p:set>
                                    <p:animEffect transition="in" filter="checkerboard(across)">
                                      <p:cBhvr>
                                        <p:cTn id="7" dur="500"/>
                                        <p:tgtEl>
                                          <p:spTgt spid="1414209">
                                            <p:txEl>
                                              <p:pRg st="1" end="1"/>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14207"/>
                                        </p:tgtEl>
                                        <p:attrNameLst>
                                          <p:attrName>style.visibility</p:attrName>
                                        </p:attrNameLst>
                                      </p:cBhvr>
                                      <p:to>
                                        <p:strVal val="visible"/>
                                      </p:to>
                                    </p:set>
                                    <p:animEffect transition="in" filter="checkerboard(across)">
                                      <p:cBhvr>
                                        <p:cTn id="10" dur="500"/>
                                        <p:tgtEl>
                                          <p:spTgt spid="141420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414209">
                                            <p:txEl>
                                              <p:pRg st="2" end="2"/>
                                            </p:txEl>
                                          </p:spTgt>
                                        </p:tgtEl>
                                        <p:attrNameLst>
                                          <p:attrName>style.visibility</p:attrName>
                                        </p:attrNameLst>
                                      </p:cBhvr>
                                      <p:to>
                                        <p:strVal val="visible"/>
                                      </p:to>
                                    </p:set>
                                    <p:animEffect transition="in" filter="checkerboard(across)">
                                      <p:cBhvr>
                                        <p:cTn id="15" dur="500"/>
                                        <p:tgtEl>
                                          <p:spTgt spid="1414209">
                                            <p:txEl>
                                              <p:pRg st="2" end="2"/>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414214"/>
                                        </p:tgtEl>
                                        <p:attrNameLst>
                                          <p:attrName>style.visibility</p:attrName>
                                        </p:attrNameLst>
                                      </p:cBhvr>
                                      <p:to>
                                        <p:strVal val="visible"/>
                                      </p:to>
                                    </p:set>
                                    <p:animEffect transition="in" filter="checkerboard(across)">
                                      <p:cBhvr>
                                        <p:cTn id="18" dur="500"/>
                                        <p:tgtEl>
                                          <p:spTgt spid="1414214"/>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414217"/>
                                        </p:tgtEl>
                                        <p:attrNameLst>
                                          <p:attrName>style.visibility</p:attrName>
                                        </p:attrNameLst>
                                      </p:cBhvr>
                                      <p:to>
                                        <p:strVal val="visible"/>
                                      </p:to>
                                    </p:set>
                                    <p:animEffect transition="in" filter="checkerboard(across)">
                                      <p:cBhvr>
                                        <p:cTn id="21" dur="500"/>
                                        <p:tgtEl>
                                          <p:spTgt spid="1414217"/>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1414209">
                                            <p:txEl>
                                              <p:pRg st="3" end="3"/>
                                            </p:txEl>
                                          </p:spTgt>
                                        </p:tgtEl>
                                        <p:attrNameLst>
                                          <p:attrName>style.visibility</p:attrName>
                                        </p:attrNameLst>
                                      </p:cBhvr>
                                      <p:to>
                                        <p:strVal val="visible"/>
                                      </p:to>
                                    </p:set>
                                    <p:animEffect transition="in" filter="checkerboard(across)">
                                      <p:cBhvr>
                                        <p:cTn id="26" dur="500"/>
                                        <p:tgtEl>
                                          <p:spTgt spid="1414209">
                                            <p:txEl>
                                              <p:pRg st="3" end="3"/>
                                            </p:txEl>
                                          </p:spTgt>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1414215"/>
                                        </p:tgtEl>
                                        <p:attrNameLst>
                                          <p:attrName>style.visibility</p:attrName>
                                        </p:attrNameLst>
                                      </p:cBhvr>
                                      <p:to>
                                        <p:strVal val="visible"/>
                                      </p:to>
                                    </p:set>
                                    <p:animEffect transition="in" filter="checkerboard(across)">
                                      <p:cBhvr>
                                        <p:cTn id="29" dur="500"/>
                                        <p:tgtEl>
                                          <p:spTgt spid="1414215"/>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414216"/>
                                        </p:tgtEl>
                                        <p:attrNameLst>
                                          <p:attrName>style.visibility</p:attrName>
                                        </p:attrNameLst>
                                      </p:cBhvr>
                                      <p:to>
                                        <p:strVal val="visible"/>
                                      </p:to>
                                    </p:set>
                                    <p:animEffect transition="in" filter="checkerboard(across)">
                                      <p:cBhvr>
                                        <p:cTn id="32" dur="500"/>
                                        <p:tgtEl>
                                          <p:spTgt spid="141421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14218"/>
                                        </p:tgtEl>
                                        <p:attrNameLst>
                                          <p:attrName>style.visibility</p:attrName>
                                        </p:attrNameLst>
                                      </p:cBhvr>
                                      <p:to>
                                        <p:strVal val="visible"/>
                                      </p:to>
                                    </p:set>
                                    <p:anim calcmode="lin" valueType="num">
                                      <p:cBhvr additive="base">
                                        <p:cTn id="37" dur="500" fill="hold"/>
                                        <p:tgtEl>
                                          <p:spTgt spid="1414218"/>
                                        </p:tgtEl>
                                        <p:attrNameLst>
                                          <p:attrName>ppt_x</p:attrName>
                                        </p:attrNameLst>
                                      </p:cBhvr>
                                      <p:tavLst>
                                        <p:tav tm="0">
                                          <p:val>
                                            <p:strVal val="#ppt_x"/>
                                          </p:val>
                                        </p:tav>
                                        <p:tav tm="100000">
                                          <p:val>
                                            <p:strVal val="#ppt_x"/>
                                          </p:val>
                                        </p:tav>
                                      </p:tavLst>
                                    </p:anim>
                                    <p:anim calcmode="lin" valueType="num">
                                      <p:cBhvr additive="base">
                                        <p:cTn id="38" dur="500" fill="hold"/>
                                        <p:tgtEl>
                                          <p:spTgt spid="1414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4207" grpId="0" animBg="1"/>
      <p:bldP spid="1414214" grpId="0" animBg="1"/>
      <p:bldP spid="1414215" grpId="0" animBg="1"/>
      <p:bldP spid="1414216" grpId="0" animBg="1"/>
      <p:bldP spid="14142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ooter Placeholder 4"/>
          <p:cNvSpPr>
            <a:spLocks noGrp="1"/>
          </p:cNvSpPr>
          <p:nvPr>
            <p:ph type="ftr" sz="quarter" idx="11"/>
          </p:nvPr>
        </p:nvSpPr>
        <p:spPr/>
        <p:txBody>
          <a:bodyPr/>
          <a:lstStyle/>
          <a:p>
            <a:r>
              <a:rPr lang="en-US" smtClean="0"/>
              <a:t>C. Aidala, DESY, October 5-6, 2010</a:t>
            </a:r>
            <a:endParaRPr lang="en-US" dirty="0"/>
          </a:p>
        </p:txBody>
      </p:sp>
      <p:sp>
        <p:nvSpPr>
          <p:cNvPr id="37" name="Slide Number Placeholder 5"/>
          <p:cNvSpPr>
            <a:spLocks noGrp="1"/>
          </p:cNvSpPr>
          <p:nvPr>
            <p:ph type="sldNum" sz="quarter" idx="12"/>
          </p:nvPr>
        </p:nvSpPr>
        <p:spPr/>
        <p:txBody>
          <a:bodyPr/>
          <a:lstStyle/>
          <a:p>
            <a:fld id="{7FD549B2-9577-415B-9ABA-788F67AF97B2}" type="slidenum">
              <a:rPr lang="en-US"/>
              <a:pPr/>
              <a:t>15</a:t>
            </a:fld>
            <a:endParaRPr lang="en-US"/>
          </a:p>
        </p:txBody>
      </p:sp>
      <p:sp>
        <p:nvSpPr>
          <p:cNvPr id="448514" name="Rectangle 2"/>
          <p:cNvSpPr>
            <a:spLocks noChangeArrowheads="1"/>
          </p:cNvSpPr>
          <p:nvPr/>
        </p:nvSpPr>
        <p:spPr bwMode="auto">
          <a:xfrm>
            <a:off x="0" y="914400"/>
            <a:ext cx="9144000" cy="35052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448516" name="Rectangle 4"/>
          <p:cNvSpPr>
            <a:spLocks noChangeArrowheads="1"/>
          </p:cNvSpPr>
          <p:nvPr/>
        </p:nvSpPr>
        <p:spPr bwMode="auto">
          <a:xfrm>
            <a:off x="6172200" y="976086"/>
            <a:ext cx="2971800" cy="3352800"/>
          </a:xfrm>
          <a:prstGeom prst="rect">
            <a:avLst/>
          </a:prstGeom>
          <a:solidFill>
            <a:srgbClr val="B1B1B1">
              <a:alpha val="50000"/>
            </a:srgbClr>
          </a:solidFill>
          <a:ln w="9525">
            <a:noFill/>
            <a:miter lim="800000"/>
            <a:headEnd/>
            <a:tailEnd/>
          </a:ln>
          <a:effectLst/>
        </p:spPr>
        <p:txBody>
          <a:bodyPr wrap="none" anchor="ctr"/>
          <a:lstStyle/>
          <a:p>
            <a:endParaRPr lang="en-US" sz="1600" b="1" dirty="0">
              <a:solidFill>
                <a:schemeClr val="accent2"/>
              </a:solidFill>
              <a:latin typeface="Arial Black" pitchFamily="34" charset="0"/>
              <a:cs typeface="Arial" pitchFamily="34" charset="0"/>
            </a:endParaRPr>
          </a:p>
        </p:txBody>
      </p:sp>
      <p:sp>
        <p:nvSpPr>
          <p:cNvPr id="448517" name="Rectangle 5"/>
          <p:cNvSpPr>
            <a:spLocks noGrp="1" noChangeArrowheads="1"/>
          </p:cNvSpPr>
          <p:nvPr>
            <p:ph type="title"/>
          </p:nvPr>
        </p:nvSpPr>
        <p:spPr>
          <a:xfrm>
            <a:off x="228600" y="152400"/>
            <a:ext cx="8686800" cy="762000"/>
          </a:xfrm>
        </p:spPr>
        <p:txBody>
          <a:bodyPr/>
          <a:lstStyle/>
          <a:p>
            <a:r>
              <a:rPr lang="en-US" dirty="0"/>
              <a:t>Proton Spin Structure at </a:t>
            </a:r>
            <a:r>
              <a:rPr lang="en-US" dirty="0" smtClean="0"/>
              <a:t>RHIC</a:t>
            </a:r>
            <a:endParaRPr lang="en-US" sz="3200" dirty="0"/>
          </a:p>
        </p:txBody>
      </p:sp>
      <p:sp>
        <p:nvSpPr>
          <p:cNvPr id="448519" name="Rectangle 7"/>
          <p:cNvSpPr>
            <a:spLocks noChangeArrowheads="1"/>
          </p:cNvSpPr>
          <p:nvPr/>
        </p:nvSpPr>
        <p:spPr bwMode="auto">
          <a:xfrm>
            <a:off x="3276600" y="976313"/>
            <a:ext cx="2895600" cy="3352800"/>
          </a:xfrm>
          <a:prstGeom prst="rect">
            <a:avLst/>
          </a:prstGeom>
          <a:solidFill>
            <a:srgbClr val="FFAF79">
              <a:alpha val="50000"/>
            </a:srgbClr>
          </a:solidFill>
          <a:ln w="9525">
            <a:noFill/>
            <a:miter lim="800000"/>
            <a:headEnd/>
            <a:tailEnd/>
          </a:ln>
          <a:effectLst/>
        </p:spPr>
        <p:txBody>
          <a:bodyPr wrap="none" anchor="ctr"/>
          <a:lstStyle/>
          <a:p>
            <a:endParaRPr lang="en-US"/>
          </a:p>
        </p:txBody>
      </p:sp>
      <p:sp>
        <p:nvSpPr>
          <p:cNvPr id="448520" name="Line 8"/>
          <p:cNvSpPr>
            <a:spLocks noChangeShapeType="1"/>
          </p:cNvSpPr>
          <p:nvPr/>
        </p:nvSpPr>
        <p:spPr bwMode="auto">
          <a:xfrm>
            <a:off x="0" y="2271713"/>
            <a:ext cx="9139238" cy="0"/>
          </a:xfrm>
          <a:prstGeom prst="line">
            <a:avLst/>
          </a:prstGeom>
          <a:noFill/>
          <a:ln w="28575">
            <a:solidFill>
              <a:schemeClr val="tx1"/>
            </a:solidFill>
            <a:round/>
            <a:headEnd/>
            <a:tailEnd/>
          </a:ln>
          <a:effectLst/>
        </p:spPr>
        <p:txBody>
          <a:bodyPr wrap="none" anchor="ctr"/>
          <a:lstStyle/>
          <a:p>
            <a:endParaRPr lang="en-US"/>
          </a:p>
        </p:txBody>
      </p:sp>
      <p:sp>
        <p:nvSpPr>
          <p:cNvPr id="448521" name="Line 9"/>
          <p:cNvSpPr>
            <a:spLocks noChangeShapeType="1"/>
          </p:cNvSpPr>
          <p:nvPr/>
        </p:nvSpPr>
        <p:spPr bwMode="auto">
          <a:xfrm>
            <a:off x="3276600" y="976313"/>
            <a:ext cx="0" cy="3352800"/>
          </a:xfrm>
          <a:prstGeom prst="line">
            <a:avLst/>
          </a:prstGeom>
          <a:noFill/>
          <a:ln w="34925">
            <a:solidFill>
              <a:schemeClr val="tx1"/>
            </a:solidFill>
            <a:round/>
            <a:headEnd/>
            <a:tailEnd/>
          </a:ln>
          <a:effectLst/>
        </p:spPr>
        <p:txBody>
          <a:bodyPr wrap="none" anchor="ctr"/>
          <a:lstStyle/>
          <a:p>
            <a:endParaRPr lang="en-US"/>
          </a:p>
        </p:txBody>
      </p:sp>
      <p:grpSp>
        <p:nvGrpSpPr>
          <p:cNvPr id="2" name="Group 10"/>
          <p:cNvGrpSpPr>
            <a:grpSpLocks/>
          </p:cNvGrpSpPr>
          <p:nvPr/>
        </p:nvGrpSpPr>
        <p:grpSpPr bwMode="auto">
          <a:xfrm>
            <a:off x="125413" y="3171825"/>
            <a:ext cx="2646362" cy="307975"/>
            <a:chOff x="31" y="2458"/>
            <a:chExt cx="1667" cy="194"/>
          </a:xfrm>
        </p:grpSpPr>
        <p:sp>
          <p:nvSpPr>
            <p:cNvPr id="448523" name="Text Box 11"/>
            <p:cNvSpPr txBox="1">
              <a:spLocks noChangeArrowheads="1"/>
            </p:cNvSpPr>
            <p:nvPr/>
          </p:nvSpPr>
          <p:spPr bwMode="auto">
            <a:xfrm>
              <a:off x="31" y="2458"/>
              <a:ext cx="936" cy="194"/>
            </a:xfrm>
            <a:prstGeom prst="rect">
              <a:avLst/>
            </a:prstGeom>
            <a:noFill/>
            <a:ln w="9525">
              <a:noFill/>
              <a:miter lim="800000"/>
              <a:headEnd/>
              <a:tailEnd/>
            </a:ln>
            <a:effectLst/>
          </p:spPr>
          <p:txBody>
            <a:bodyPr wrap="none">
              <a:spAutoFit/>
            </a:bodyPr>
            <a:lstStyle/>
            <a:p>
              <a:r>
                <a:rPr lang="en-US" sz="1400" dirty="0">
                  <a:solidFill>
                    <a:srgbClr val="000099"/>
                  </a:solidFill>
                  <a:latin typeface="Comic Sans MS" pitchFamily="66" charset="0"/>
                </a:rPr>
                <a:t>Prompt </a:t>
              </a:r>
              <a:r>
                <a:rPr lang="en-US" sz="1400" dirty="0" smtClean="0">
                  <a:solidFill>
                    <a:srgbClr val="000099"/>
                  </a:solidFill>
                  <a:latin typeface="Comic Sans MS" pitchFamily="66" charset="0"/>
                </a:rPr>
                <a:t>Photons</a:t>
              </a:r>
              <a:endParaRPr lang="en-US" sz="1400" dirty="0">
                <a:solidFill>
                  <a:srgbClr val="000099"/>
                </a:solidFill>
                <a:latin typeface="Comic Sans MS" pitchFamily="66" charset="0"/>
              </a:endParaRPr>
            </a:p>
          </p:txBody>
        </p:sp>
        <p:graphicFrame>
          <p:nvGraphicFramePr>
            <p:cNvPr id="448524" name="Object 12"/>
            <p:cNvGraphicFramePr>
              <a:graphicFrameLocks noChangeAspect="1"/>
            </p:cNvGraphicFramePr>
            <p:nvPr/>
          </p:nvGraphicFramePr>
          <p:xfrm>
            <a:off x="960" y="2483"/>
            <a:ext cx="738" cy="147"/>
          </p:xfrm>
          <a:graphic>
            <a:graphicData uri="http://schemas.openxmlformats.org/presentationml/2006/ole">
              <p:oleObj spid="_x0000_s1749004" name="Equation" r:id="rId4" imgW="952200" imgH="190440" progId="">
                <p:embed/>
              </p:oleObj>
            </a:graphicData>
          </a:graphic>
        </p:graphicFrame>
      </p:grpSp>
      <p:graphicFrame>
        <p:nvGraphicFramePr>
          <p:cNvPr id="448525" name="Object 13"/>
          <p:cNvGraphicFramePr>
            <a:graphicFrameLocks noChangeAspect="1"/>
          </p:cNvGraphicFramePr>
          <p:nvPr/>
        </p:nvGraphicFramePr>
        <p:xfrm>
          <a:off x="6518275" y="1539875"/>
          <a:ext cx="2041525" cy="317500"/>
        </p:xfrm>
        <a:graphic>
          <a:graphicData uri="http://schemas.openxmlformats.org/presentationml/2006/ole">
            <p:oleObj spid="_x0000_s1748994" name="Equation" r:id="rId5" imgW="2019240" imgH="317160" progId="">
              <p:embed/>
            </p:oleObj>
          </a:graphicData>
        </a:graphic>
      </p:graphicFrame>
      <p:graphicFrame>
        <p:nvGraphicFramePr>
          <p:cNvPr id="448526" name="Object 14"/>
          <p:cNvGraphicFramePr>
            <a:graphicFrameLocks noChangeAspect="1"/>
          </p:cNvGraphicFramePr>
          <p:nvPr/>
        </p:nvGraphicFramePr>
        <p:xfrm>
          <a:off x="3478213" y="1171575"/>
          <a:ext cx="2566987" cy="1041400"/>
        </p:xfrm>
        <a:graphic>
          <a:graphicData uri="http://schemas.openxmlformats.org/presentationml/2006/ole">
            <p:oleObj spid="_x0000_s1748995" name="Equation" r:id="rId6" imgW="2577960" imgH="1041120" progId="">
              <p:embed/>
            </p:oleObj>
          </a:graphicData>
        </a:graphic>
      </p:graphicFrame>
      <p:sp>
        <p:nvSpPr>
          <p:cNvPr id="448527" name="Line 15"/>
          <p:cNvSpPr>
            <a:spLocks noChangeShapeType="1"/>
          </p:cNvSpPr>
          <p:nvPr/>
        </p:nvSpPr>
        <p:spPr bwMode="auto">
          <a:xfrm>
            <a:off x="6172200" y="976313"/>
            <a:ext cx="0" cy="3352800"/>
          </a:xfrm>
          <a:prstGeom prst="line">
            <a:avLst/>
          </a:prstGeom>
          <a:noFill/>
          <a:ln w="34925">
            <a:solidFill>
              <a:schemeClr val="tx1"/>
            </a:solidFill>
            <a:round/>
            <a:headEnd/>
            <a:tailEnd/>
          </a:ln>
          <a:effectLst/>
        </p:spPr>
        <p:txBody>
          <a:bodyPr wrap="none" anchor="ctr"/>
          <a:lstStyle/>
          <a:p>
            <a:endParaRPr lang="en-US"/>
          </a:p>
        </p:txBody>
      </p:sp>
      <p:graphicFrame>
        <p:nvGraphicFramePr>
          <p:cNvPr id="448528" name="Object 16"/>
          <p:cNvGraphicFramePr>
            <a:graphicFrameLocks noChangeAspect="1"/>
          </p:cNvGraphicFramePr>
          <p:nvPr/>
        </p:nvGraphicFramePr>
        <p:xfrm>
          <a:off x="3817938" y="3109913"/>
          <a:ext cx="1844675" cy="249237"/>
        </p:xfrm>
        <a:graphic>
          <a:graphicData uri="http://schemas.openxmlformats.org/presentationml/2006/ole">
            <p:oleObj spid="_x0000_s1748996" name="Equation" r:id="rId7" imgW="1498320" imgH="203040" progId="">
              <p:embed/>
            </p:oleObj>
          </a:graphicData>
        </a:graphic>
      </p:graphicFrame>
      <p:grpSp>
        <p:nvGrpSpPr>
          <p:cNvPr id="3" name="Group 20"/>
          <p:cNvGrpSpPr>
            <a:grpSpLocks/>
          </p:cNvGrpSpPr>
          <p:nvPr/>
        </p:nvGrpSpPr>
        <p:grpSpPr bwMode="auto">
          <a:xfrm>
            <a:off x="-1588" y="976313"/>
            <a:ext cx="3278188" cy="3352800"/>
            <a:chOff x="-1" y="615"/>
            <a:chExt cx="2065" cy="2112"/>
          </a:xfrm>
        </p:grpSpPr>
        <p:sp>
          <p:nvSpPr>
            <p:cNvPr id="448533" name="Rectangle 21"/>
            <p:cNvSpPr>
              <a:spLocks noChangeArrowheads="1"/>
            </p:cNvSpPr>
            <p:nvPr/>
          </p:nvSpPr>
          <p:spPr bwMode="auto">
            <a:xfrm>
              <a:off x="-1" y="615"/>
              <a:ext cx="2065" cy="2112"/>
            </a:xfrm>
            <a:prstGeom prst="rect">
              <a:avLst/>
            </a:prstGeom>
            <a:noFill/>
            <a:ln w="9525">
              <a:noFill/>
              <a:miter lim="800000"/>
              <a:headEnd/>
              <a:tailEnd/>
            </a:ln>
            <a:effectLst/>
          </p:spPr>
          <p:txBody>
            <a:bodyPr wrap="none" anchor="ctr"/>
            <a:lstStyle/>
            <a:p>
              <a:endParaRPr lang="en-US"/>
            </a:p>
          </p:txBody>
        </p:sp>
        <p:graphicFrame>
          <p:nvGraphicFramePr>
            <p:cNvPr id="448534" name="Object 22"/>
            <p:cNvGraphicFramePr>
              <a:graphicFrameLocks noChangeAspect="1"/>
            </p:cNvGraphicFramePr>
            <p:nvPr/>
          </p:nvGraphicFramePr>
          <p:xfrm>
            <a:off x="299" y="882"/>
            <a:ext cx="1397" cy="396"/>
          </p:xfrm>
          <a:graphic>
            <a:graphicData uri="http://schemas.openxmlformats.org/presentationml/2006/ole">
              <p:oleObj spid="_x0000_s1749001" name="Equation" r:id="rId8" imgW="2209680" imgH="634680" progId="">
                <p:embed/>
              </p:oleObj>
            </a:graphicData>
          </a:graphic>
        </p:graphicFrame>
        <p:graphicFrame>
          <p:nvGraphicFramePr>
            <p:cNvPr id="448535" name="Object 23"/>
            <p:cNvGraphicFramePr>
              <a:graphicFrameLocks noChangeAspect="1"/>
            </p:cNvGraphicFramePr>
            <p:nvPr/>
          </p:nvGraphicFramePr>
          <p:xfrm>
            <a:off x="138" y="1677"/>
            <a:ext cx="121" cy="120"/>
          </p:xfrm>
          <a:graphic>
            <a:graphicData uri="http://schemas.openxmlformats.org/presentationml/2006/ole">
              <p:oleObj spid="_x0000_s1749002" name="Equation" r:id="rId9" imgW="126720" imgH="126720" progId="">
                <p:embed/>
              </p:oleObj>
            </a:graphicData>
          </a:graphic>
        </p:graphicFrame>
        <p:sp>
          <p:nvSpPr>
            <p:cNvPr id="448536" name="Text Box 24"/>
            <p:cNvSpPr txBox="1">
              <a:spLocks noChangeArrowheads="1"/>
            </p:cNvSpPr>
            <p:nvPr/>
          </p:nvSpPr>
          <p:spPr bwMode="auto">
            <a:xfrm>
              <a:off x="139" y="1644"/>
              <a:ext cx="426" cy="194"/>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 Jets</a:t>
              </a:r>
              <a:endParaRPr lang="en-US" sz="1400" dirty="0">
                <a:solidFill>
                  <a:srgbClr val="000099"/>
                </a:solidFill>
                <a:latin typeface="Comic Sans MS" pitchFamily="66" charset="0"/>
              </a:endParaRPr>
            </a:p>
          </p:txBody>
        </p:sp>
        <p:graphicFrame>
          <p:nvGraphicFramePr>
            <p:cNvPr id="448537" name="Object 25"/>
            <p:cNvGraphicFramePr>
              <a:graphicFrameLocks noChangeAspect="1"/>
            </p:cNvGraphicFramePr>
            <p:nvPr/>
          </p:nvGraphicFramePr>
          <p:xfrm>
            <a:off x="986" y="1664"/>
            <a:ext cx="886" cy="148"/>
          </p:xfrm>
          <a:graphic>
            <a:graphicData uri="http://schemas.openxmlformats.org/presentationml/2006/ole">
              <p:oleObj spid="_x0000_s1749003" name="Equation" r:id="rId10" imgW="1143000" imgH="190440" progId="">
                <p:embed/>
              </p:oleObj>
            </a:graphicData>
          </a:graphic>
        </p:graphicFrame>
      </p:grpSp>
      <p:graphicFrame>
        <p:nvGraphicFramePr>
          <p:cNvPr id="448538" name="Object 26"/>
          <p:cNvGraphicFramePr>
            <a:graphicFrameLocks noChangeAspect="1"/>
          </p:cNvGraphicFramePr>
          <p:nvPr/>
        </p:nvGraphicFramePr>
        <p:xfrm>
          <a:off x="3581400" y="2728913"/>
          <a:ext cx="1404938" cy="238125"/>
        </p:xfrm>
        <a:graphic>
          <a:graphicData uri="http://schemas.openxmlformats.org/presentationml/2006/ole">
            <p:oleObj spid="_x0000_s1748997" name="Equation" r:id="rId11" imgW="1193760" imgH="203040" progId="">
              <p:embed/>
            </p:oleObj>
          </a:graphicData>
        </a:graphic>
      </p:graphicFrame>
      <p:graphicFrame>
        <p:nvGraphicFramePr>
          <p:cNvPr id="448539" name="Object 27"/>
          <p:cNvGraphicFramePr>
            <a:graphicFrameLocks noChangeAspect="1"/>
          </p:cNvGraphicFramePr>
          <p:nvPr/>
        </p:nvGraphicFramePr>
        <p:xfrm>
          <a:off x="3835400" y="3470275"/>
          <a:ext cx="1827213" cy="249238"/>
        </p:xfrm>
        <a:graphic>
          <a:graphicData uri="http://schemas.openxmlformats.org/presentationml/2006/ole">
            <p:oleObj spid="_x0000_s1748998" name="Equation" r:id="rId12" imgW="1485720" imgH="203040" progId="">
              <p:embed/>
            </p:oleObj>
          </a:graphicData>
        </a:graphic>
      </p:graphicFrame>
      <p:graphicFrame>
        <p:nvGraphicFramePr>
          <p:cNvPr id="448540" name="Object 28"/>
          <p:cNvGraphicFramePr>
            <a:graphicFrameLocks noChangeAspect="1"/>
          </p:cNvGraphicFramePr>
          <p:nvPr/>
        </p:nvGraphicFramePr>
        <p:xfrm>
          <a:off x="3352800" y="4803775"/>
          <a:ext cx="2667000" cy="1174750"/>
        </p:xfrm>
        <a:graphic>
          <a:graphicData uri="http://schemas.openxmlformats.org/presentationml/2006/ole">
            <p:oleObj spid="_x0000_s1748999" name="ﾋﾞｯﾄﾏｯﾌﾟ ｲﾒｰｼﾞ" r:id="rId13" imgW="4886266" imgH="2152922" progId="PBrush">
              <p:embed/>
            </p:oleObj>
          </a:graphicData>
        </a:graphic>
      </p:graphicFrame>
      <p:graphicFrame>
        <p:nvGraphicFramePr>
          <p:cNvPr id="448541" name="Object 29"/>
          <p:cNvGraphicFramePr>
            <a:graphicFrameLocks noChangeAspect="1"/>
          </p:cNvGraphicFramePr>
          <p:nvPr/>
        </p:nvGraphicFramePr>
        <p:xfrm>
          <a:off x="257175" y="4702175"/>
          <a:ext cx="2770188" cy="1347788"/>
        </p:xfrm>
        <a:graphic>
          <a:graphicData uri="http://schemas.openxmlformats.org/presentationml/2006/ole">
            <p:oleObj spid="_x0000_s1749000" name="ﾋﾞｯﾄﾏｯﾌﾟ ｲﾒｰｼﾞ" r:id="rId14" imgW="4991150" imgH="2428727" progId="PBrush">
              <p:embed/>
            </p:oleObj>
          </a:graphicData>
        </a:graphic>
      </p:graphicFrame>
      <p:sp>
        <p:nvSpPr>
          <p:cNvPr id="39" name="Text Box 11"/>
          <p:cNvSpPr txBox="1">
            <a:spLocks noChangeArrowheads="1"/>
          </p:cNvSpPr>
          <p:nvPr/>
        </p:nvSpPr>
        <p:spPr bwMode="auto">
          <a:xfrm>
            <a:off x="76200" y="3806825"/>
            <a:ext cx="238238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Back-to-Back Correlations</a:t>
            </a:r>
            <a:endParaRPr lang="en-US" sz="1400" dirty="0">
              <a:solidFill>
                <a:srgbClr val="000099"/>
              </a:solidFill>
              <a:latin typeface="Comic Sans MS" pitchFamily="66" charset="0"/>
            </a:endParaRPr>
          </a:p>
        </p:txBody>
      </p:sp>
      <p:sp>
        <p:nvSpPr>
          <p:cNvPr id="41" name="Text Box 11"/>
          <p:cNvSpPr txBox="1">
            <a:spLocks noChangeArrowheads="1"/>
          </p:cNvSpPr>
          <p:nvPr/>
        </p:nvSpPr>
        <p:spPr bwMode="auto">
          <a:xfrm>
            <a:off x="6380617" y="3654623"/>
            <a:ext cx="228620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Single-Spin Asymmetries</a:t>
            </a:r>
          </a:p>
        </p:txBody>
      </p:sp>
      <p:sp>
        <p:nvSpPr>
          <p:cNvPr id="42" name="Rectangle 41"/>
          <p:cNvSpPr/>
          <p:nvPr/>
        </p:nvSpPr>
        <p:spPr>
          <a:xfrm>
            <a:off x="6019800" y="2362200"/>
            <a:ext cx="3200400" cy="1077218"/>
          </a:xfrm>
          <a:prstGeom prst="rect">
            <a:avLst/>
          </a:prstGeom>
        </p:spPr>
        <p:txBody>
          <a:bodyPr wrap="square">
            <a:spAutoFit/>
          </a:bodyPr>
          <a:lstStyle/>
          <a:p>
            <a:r>
              <a:rPr lang="en-US" sz="1600" b="1" dirty="0" err="1" smtClean="0">
                <a:solidFill>
                  <a:schemeClr val="accent2"/>
                </a:solidFill>
                <a:latin typeface="Comic Sans MS" pitchFamily="66" charset="0"/>
                <a:cs typeface="Arial" pitchFamily="34" charset="0"/>
              </a:rPr>
              <a:t>Transversity</a:t>
            </a:r>
            <a:endParaRPr lang="en-US" sz="1600" b="1" dirty="0" smtClean="0">
              <a:solidFill>
                <a:schemeClr val="accent2"/>
              </a:solidFill>
              <a:latin typeface="Comic Sans MS" pitchFamily="66" charset="0"/>
              <a:cs typeface="Arial" pitchFamily="34" charset="0"/>
            </a:endParaRPr>
          </a:p>
          <a:p>
            <a:endParaRPr lang="en-US" sz="1600" b="1" dirty="0" smtClean="0">
              <a:solidFill>
                <a:schemeClr val="accent2"/>
              </a:solidFill>
              <a:latin typeface="Comic Sans MS" pitchFamily="66" charset="0"/>
              <a:cs typeface="Arial" pitchFamily="34" charset="0"/>
            </a:endParaRPr>
          </a:p>
          <a:p>
            <a:r>
              <a:rPr lang="en-US" sz="1600" b="1" dirty="0" smtClean="0">
                <a:solidFill>
                  <a:schemeClr val="accent2"/>
                </a:solidFill>
                <a:latin typeface="Comic Sans MS" pitchFamily="66" charset="0"/>
                <a:cs typeface="Arial" pitchFamily="34" charset="0"/>
              </a:rPr>
              <a:t>Transverse-momentum-</a:t>
            </a:r>
          </a:p>
          <a:p>
            <a:r>
              <a:rPr lang="en-US" sz="1600" b="1" dirty="0" smtClean="0">
                <a:solidFill>
                  <a:schemeClr val="accent2"/>
                </a:solidFill>
                <a:latin typeface="Comic Sans MS" pitchFamily="66" charset="0"/>
                <a:cs typeface="Arial" pitchFamily="34" charset="0"/>
              </a:rPr>
              <a:t>dependent distributions</a:t>
            </a:r>
            <a:endParaRPr lang="en-US" sz="1600" b="1" dirty="0">
              <a:solidFill>
                <a:schemeClr val="accent2"/>
              </a:solidFill>
              <a:latin typeface="Comic Sans MS" pitchFamily="66" charset="0"/>
              <a:cs typeface="Arial" pitchFamily="34" charset="0"/>
            </a:endParaRPr>
          </a:p>
        </p:txBody>
      </p:sp>
      <p:grpSp>
        <p:nvGrpSpPr>
          <p:cNvPr id="4" name="Group 5"/>
          <p:cNvGrpSpPr>
            <a:grpSpLocks/>
          </p:cNvGrpSpPr>
          <p:nvPr/>
        </p:nvGrpSpPr>
        <p:grpSpPr bwMode="auto">
          <a:xfrm>
            <a:off x="6324600" y="4724400"/>
            <a:ext cx="2743200" cy="1377950"/>
            <a:chOff x="4032" y="528"/>
            <a:chExt cx="1728" cy="1012"/>
          </a:xfrm>
        </p:grpSpPr>
        <p:graphicFrame>
          <p:nvGraphicFramePr>
            <p:cNvPr id="44" name="Object 6"/>
            <p:cNvGraphicFramePr>
              <a:graphicFrameLocks noChangeAspect="1"/>
            </p:cNvGraphicFramePr>
            <p:nvPr/>
          </p:nvGraphicFramePr>
          <p:xfrm>
            <a:off x="4032" y="528"/>
            <a:ext cx="1728" cy="1012"/>
          </p:xfrm>
          <a:graphic>
            <a:graphicData uri="http://schemas.openxmlformats.org/presentationml/2006/ole">
              <p:oleObj spid="_x0000_s1749005" name="Bitmap Image" r:id="rId15" imgW="4876609" imgH="2857762" progId="PBrush">
                <p:embed/>
              </p:oleObj>
            </a:graphicData>
          </a:graphic>
        </p:graphicFrame>
        <p:sp>
          <p:nvSpPr>
            <p:cNvPr id="45" name="Rectangle 7"/>
            <p:cNvSpPr>
              <a:spLocks noChangeArrowheads="1"/>
            </p:cNvSpPr>
            <p:nvPr/>
          </p:nvSpPr>
          <p:spPr bwMode="auto">
            <a:xfrm>
              <a:off x="4896" y="576"/>
              <a:ext cx="864" cy="960"/>
            </a:xfrm>
            <a:prstGeom prst="rect">
              <a:avLst/>
            </a:prstGeom>
            <a:solidFill>
              <a:schemeClr val="bg1"/>
            </a:solidFill>
            <a:ln w="9525">
              <a:noFill/>
              <a:miter lim="800000"/>
              <a:headEnd/>
              <a:tailEnd/>
            </a:ln>
            <a:effectLst/>
          </p:spPr>
          <p:txBody>
            <a:bodyPr wrap="none" anchor="ctr"/>
            <a:lstStyle/>
            <a:p>
              <a:endParaRPr lang="en-US"/>
            </a:p>
          </p:txBody>
        </p:sp>
        <p:graphicFrame>
          <p:nvGraphicFramePr>
            <p:cNvPr id="46" name="Object 8"/>
            <p:cNvGraphicFramePr>
              <a:graphicFrameLocks noChangeAspect="1"/>
            </p:cNvGraphicFramePr>
            <p:nvPr/>
          </p:nvGraphicFramePr>
          <p:xfrm>
            <a:off x="4896" y="674"/>
            <a:ext cx="855" cy="740"/>
          </p:xfrm>
          <a:graphic>
            <a:graphicData uri="http://schemas.openxmlformats.org/presentationml/2006/ole">
              <p:oleObj spid="_x0000_s1749006" name="Bitmap Image" r:id="rId16" imgW="4886266" imgH="2152922" progId="PBrush">
                <p:embed/>
              </p:oleObj>
            </a:graphicData>
          </a:graphic>
        </p:graphicFrame>
      </p:grpSp>
      <p:sp>
        <p:nvSpPr>
          <p:cNvPr id="34" name="Rectangle 33"/>
          <p:cNvSpPr/>
          <p:nvPr/>
        </p:nvSpPr>
        <p:spPr bwMode="auto">
          <a:xfrm>
            <a:off x="72570" y="990600"/>
            <a:ext cx="3124200" cy="3352800"/>
          </a:xfrm>
          <a:prstGeom prst="rect">
            <a:avLst/>
          </a:prstGeom>
          <a:noFill/>
          <a:ln w="28575"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amond(in)">
                                      <p:cBhvr>
                                        <p:cTn id="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3"/>
          <p:cNvSpPr>
            <a:spLocks noGrp="1"/>
          </p:cNvSpPr>
          <p:nvPr>
            <p:ph type="ftr" sz="quarter" idx="11"/>
          </p:nvPr>
        </p:nvSpPr>
        <p:spPr/>
        <p:txBody>
          <a:bodyPr/>
          <a:lstStyle/>
          <a:p>
            <a:r>
              <a:rPr lang="en-US" smtClean="0"/>
              <a:t>C. Aidala, DESY, October 5-6, 2010</a:t>
            </a:r>
            <a:endParaRPr lang="en-US"/>
          </a:p>
        </p:txBody>
      </p:sp>
      <p:sp>
        <p:nvSpPr>
          <p:cNvPr id="1432578" name="Rectangle 2"/>
          <p:cNvSpPr>
            <a:spLocks noGrp="1" noChangeArrowheads="1"/>
          </p:cNvSpPr>
          <p:nvPr>
            <p:ph type="title"/>
          </p:nvPr>
        </p:nvSpPr>
        <p:spPr/>
        <p:txBody>
          <a:bodyPr/>
          <a:lstStyle/>
          <a:p>
            <a:r>
              <a:rPr lang="en-US" sz="4000"/>
              <a:t>Probing the Helicity Structure of the Nucleon with p+p Collisions</a:t>
            </a:r>
          </a:p>
        </p:txBody>
      </p:sp>
      <p:pic>
        <p:nvPicPr>
          <p:cNvPr id="1432579" name="Picture 3" descr="spin-physics-w"/>
          <p:cNvPicPr>
            <a:picLocks noChangeAspect="1" noChangeArrowheads="1"/>
          </p:cNvPicPr>
          <p:nvPr/>
        </p:nvPicPr>
        <p:blipFill>
          <a:blip r:embed="rId4" cstate="print"/>
          <a:srcRect/>
          <a:stretch>
            <a:fillRect/>
          </a:stretch>
        </p:blipFill>
        <p:spPr bwMode="auto">
          <a:xfrm>
            <a:off x="228600" y="1900238"/>
            <a:ext cx="3886200" cy="1985962"/>
          </a:xfrm>
          <a:prstGeom prst="rect">
            <a:avLst/>
          </a:prstGeom>
          <a:noFill/>
        </p:spPr>
      </p:pic>
      <p:sp>
        <p:nvSpPr>
          <p:cNvPr id="1432580" name="Text Box 4"/>
          <p:cNvSpPr txBox="1">
            <a:spLocks noChangeArrowheads="1"/>
          </p:cNvSpPr>
          <p:nvPr/>
        </p:nvSpPr>
        <p:spPr bwMode="auto">
          <a:xfrm>
            <a:off x="685800" y="5486400"/>
            <a:ext cx="7556500" cy="671513"/>
          </a:xfrm>
          <a:prstGeom prst="rect">
            <a:avLst/>
          </a:prstGeom>
          <a:noFill/>
          <a:ln w="9525">
            <a:noFill/>
            <a:miter lim="800000"/>
            <a:headEnd/>
            <a:tailEnd/>
          </a:ln>
          <a:effectLst/>
        </p:spPr>
        <p:txBody>
          <a:bodyPr wrap="none">
            <a:spAutoFit/>
          </a:bodyPr>
          <a:lstStyle/>
          <a:p>
            <a:r>
              <a:rPr lang="en-US" sz="3800"/>
              <a:t>Leading-order access to gluons </a:t>
            </a:r>
            <a:r>
              <a:rPr lang="en-US" sz="3800">
                <a:sym typeface="Wingdings" pitchFamily="2" charset="2"/>
              </a:rPr>
              <a:t> </a:t>
            </a:r>
            <a:r>
              <a:rPr lang="en-US" sz="3800">
                <a:latin typeface="Symbol" pitchFamily="18" charset="2"/>
                <a:sym typeface="Wingdings" pitchFamily="2" charset="2"/>
              </a:rPr>
              <a:t>D</a:t>
            </a:r>
            <a:r>
              <a:rPr lang="en-US" sz="3800">
                <a:sym typeface="Wingdings" pitchFamily="2" charset="2"/>
              </a:rPr>
              <a:t>G</a:t>
            </a:r>
            <a:endParaRPr lang="en-US" sz="3800"/>
          </a:p>
        </p:txBody>
      </p:sp>
      <p:graphicFrame>
        <p:nvGraphicFramePr>
          <p:cNvPr id="1432581" name="Object 5"/>
          <p:cNvGraphicFramePr>
            <a:graphicFrameLocks noChangeAspect="1"/>
          </p:cNvGraphicFramePr>
          <p:nvPr/>
        </p:nvGraphicFramePr>
        <p:xfrm>
          <a:off x="4265613" y="1447800"/>
          <a:ext cx="4725987" cy="795338"/>
        </p:xfrm>
        <a:graphic>
          <a:graphicData uri="http://schemas.openxmlformats.org/presentationml/2006/ole">
            <p:oleObj spid="_x0000_s1432581" name="Equation" r:id="rId5" imgW="2565360" imgH="431640" progId="Equation.3">
              <p:embed/>
            </p:oleObj>
          </a:graphicData>
        </a:graphic>
      </p:graphicFrame>
      <p:graphicFrame>
        <p:nvGraphicFramePr>
          <p:cNvPr id="1432582" name="Object 6"/>
          <p:cNvGraphicFramePr>
            <a:graphicFrameLocks noChangeAspect="1"/>
          </p:cNvGraphicFramePr>
          <p:nvPr/>
        </p:nvGraphicFramePr>
        <p:xfrm>
          <a:off x="304800" y="4343400"/>
          <a:ext cx="8534400" cy="654050"/>
        </p:xfrm>
        <a:graphic>
          <a:graphicData uri="http://schemas.openxmlformats.org/presentationml/2006/ole">
            <p:oleObj spid="_x0000_s1432582" name="Equation" r:id="rId6" imgW="3644640" imgH="279360" progId="Equation.3">
              <p:embed/>
            </p:oleObj>
          </a:graphicData>
        </a:graphic>
      </p:graphicFrame>
      <p:grpSp>
        <p:nvGrpSpPr>
          <p:cNvPr id="1432583" name="Group 7"/>
          <p:cNvGrpSpPr>
            <a:grpSpLocks/>
          </p:cNvGrpSpPr>
          <p:nvPr/>
        </p:nvGrpSpPr>
        <p:grpSpPr bwMode="auto">
          <a:xfrm>
            <a:off x="2971800" y="5102225"/>
            <a:ext cx="1066800" cy="457200"/>
            <a:chOff x="1872" y="1918"/>
            <a:chExt cx="672" cy="288"/>
          </a:xfrm>
        </p:grpSpPr>
        <p:sp>
          <p:nvSpPr>
            <p:cNvPr id="1432584" name="Text Box 8"/>
            <p:cNvSpPr txBox="1">
              <a:spLocks noChangeArrowheads="1"/>
            </p:cNvSpPr>
            <p:nvPr/>
          </p:nvSpPr>
          <p:spPr bwMode="auto">
            <a:xfrm>
              <a:off x="1968" y="1918"/>
              <a:ext cx="426" cy="288"/>
            </a:xfrm>
            <a:prstGeom prst="rect">
              <a:avLst/>
            </a:prstGeom>
            <a:noFill/>
            <a:ln w="9525">
              <a:noFill/>
              <a:miter lim="800000"/>
              <a:headEnd/>
              <a:tailEnd/>
            </a:ln>
            <a:effectLst/>
          </p:spPr>
          <p:txBody>
            <a:bodyPr wrap="none">
              <a:spAutoFit/>
            </a:bodyPr>
            <a:lstStyle/>
            <a:p>
              <a:r>
                <a:rPr lang="en-US">
                  <a:solidFill>
                    <a:srgbClr val="FF66CC"/>
                  </a:solidFill>
                </a:rPr>
                <a:t>DIS</a:t>
              </a:r>
            </a:p>
          </p:txBody>
        </p:sp>
        <p:sp>
          <p:nvSpPr>
            <p:cNvPr id="1432585" name="Line 9"/>
            <p:cNvSpPr>
              <a:spLocks noChangeShapeType="1"/>
            </p:cNvSpPr>
            <p:nvPr/>
          </p:nvSpPr>
          <p:spPr bwMode="auto">
            <a:xfrm>
              <a:off x="1872" y="1920"/>
              <a:ext cx="672" cy="0"/>
            </a:xfrm>
            <a:prstGeom prst="line">
              <a:avLst/>
            </a:prstGeom>
            <a:noFill/>
            <a:ln w="38100">
              <a:solidFill>
                <a:srgbClr val="FF85FF"/>
              </a:solidFill>
              <a:round/>
              <a:headEnd/>
              <a:tailEnd/>
            </a:ln>
            <a:effectLst/>
          </p:spPr>
          <p:txBody>
            <a:bodyPr/>
            <a:lstStyle/>
            <a:p>
              <a:endParaRPr lang="en-US"/>
            </a:p>
          </p:txBody>
        </p:sp>
      </p:grpSp>
      <p:grpSp>
        <p:nvGrpSpPr>
          <p:cNvPr id="1432586" name="Group 10"/>
          <p:cNvGrpSpPr>
            <a:grpSpLocks/>
          </p:cNvGrpSpPr>
          <p:nvPr/>
        </p:nvGrpSpPr>
        <p:grpSpPr bwMode="auto">
          <a:xfrm>
            <a:off x="5867400" y="5083175"/>
            <a:ext cx="1524000" cy="457200"/>
            <a:chOff x="3696" y="1906"/>
            <a:chExt cx="960" cy="288"/>
          </a:xfrm>
        </p:grpSpPr>
        <p:sp>
          <p:nvSpPr>
            <p:cNvPr id="1432587" name="Text Box 11"/>
            <p:cNvSpPr txBox="1">
              <a:spLocks noChangeArrowheads="1"/>
            </p:cNvSpPr>
            <p:nvPr/>
          </p:nvSpPr>
          <p:spPr bwMode="auto">
            <a:xfrm>
              <a:off x="3846" y="1906"/>
              <a:ext cx="618" cy="288"/>
            </a:xfrm>
            <a:prstGeom prst="rect">
              <a:avLst/>
            </a:prstGeom>
            <a:noFill/>
            <a:ln w="9525">
              <a:noFill/>
              <a:miter lim="800000"/>
              <a:headEnd/>
              <a:tailEnd/>
            </a:ln>
            <a:effectLst/>
          </p:spPr>
          <p:txBody>
            <a:bodyPr wrap="none">
              <a:spAutoFit/>
            </a:bodyPr>
            <a:lstStyle/>
            <a:p>
              <a:r>
                <a:rPr lang="en-US">
                  <a:solidFill>
                    <a:srgbClr val="33CC33"/>
                  </a:solidFill>
                </a:rPr>
                <a:t>pQCD</a:t>
              </a:r>
            </a:p>
          </p:txBody>
        </p:sp>
        <p:sp>
          <p:nvSpPr>
            <p:cNvPr id="1432588" name="Line 12"/>
            <p:cNvSpPr>
              <a:spLocks noChangeShapeType="1"/>
            </p:cNvSpPr>
            <p:nvPr/>
          </p:nvSpPr>
          <p:spPr bwMode="auto">
            <a:xfrm>
              <a:off x="3696" y="1920"/>
              <a:ext cx="960" cy="0"/>
            </a:xfrm>
            <a:prstGeom prst="line">
              <a:avLst/>
            </a:prstGeom>
            <a:noFill/>
            <a:ln w="38100">
              <a:solidFill>
                <a:srgbClr val="00FF00"/>
              </a:solidFill>
              <a:round/>
              <a:headEnd/>
              <a:tailEnd/>
            </a:ln>
            <a:effectLst/>
          </p:spPr>
          <p:txBody>
            <a:bodyPr/>
            <a:lstStyle/>
            <a:p>
              <a:endParaRPr lang="en-US"/>
            </a:p>
          </p:txBody>
        </p:sp>
      </p:grpSp>
      <p:grpSp>
        <p:nvGrpSpPr>
          <p:cNvPr id="1432589" name="Group 13"/>
          <p:cNvGrpSpPr>
            <a:grpSpLocks/>
          </p:cNvGrpSpPr>
          <p:nvPr/>
        </p:nvGrpSpPr>
        <p:grpSpPr bwMode="auto">
          <a:xfrm>
            <a:off x="7772400" y="5029200"/>
            <a:ext cx="1066800" cy="457200"/>
            <a:chOff x="4896" y="1872"/>
            <a:chExt cx="672" cy="288"/>
          </a:xfrm>
        </p:grpSpPr>
        <p:sp>
          <p:nvSpPr>
            <p:cNvPr id="1432590" name="Text Box 14"/>
            <p:cNvSpPr txBox="1">
              <a:spLocks noChangeArrowheads="1"/>
            </p:cNvSpPr>
            <p:nvPr/>
          </p:nvSpPr>
          <p:spPr bwMode="auto">
            <a:xfrm>
              <a:off x="5040" y="1872"/>
              <a:ext cx="458" cy="288"/>
            </a:xfrm>
            <a:prstGeom prst="rect">
              <a:avLst/>
            </a:prstGeom>
            <a:noFill/>
            <a:ln w="9525">
              <a:noFill/>
              <a:miter lim="800000"/>
              <a:headEnd/>
              <a:tailEnd/>
            </a:ln>
            <a:effectLst/>
          </p:spPr>
          <p:txBody>
            <a:bodyPr wrap="none">
              <a:spAutoFit/>
            </a:bodyPr>
            <a:lstStyle/>
            <a:p>
              <a:r>
                <a:rPr lang="en-US">
                  <a:solidFill>
                    <a:srgbClr val="00FFFF"/>
                  </a:solidFill>
                </a:rPr>
                <a:t>e+e-</a:t>
              </a:r>
            </a:p>
          </p:txBody>
        </p:sp>
        <p:sp>
          <p:nvSpPr>
            <p:cNvPr id="1432591" name="Line 15"/>
            <p:cNvSpPr>
              <a:spLocks noChangeShapeType="1"/>
            </p:cNvSpPr>
            <p:nvPr/>
          </p:nvSpPr>
          <p:spPr bwMode="auto">
            <a:xfrm flipV="1">
              <a:off x="4896" y="1920"/>
              <a:ext cx="672" cy="0"/>
            </a:xfrm>
            <a:prstGeom prst="line">
              <a:avLst/>
            </a:prstGeom>
            <a:noFill/>
            <a:ln w="38100">
              <a:solidFill>
                <a:srgbClr val="33CCCC"/>
              </a:solidFill>
              <a:round/>
              <a:headEnd/>
              <a:tailEnd/>
            </a:ln>
            <a:effectLst/>
          </p:spPr>
          <p:txBody>
            <a:bodyPr/>
            <a:lstStyle/>
            <a:p>
              <a:endParaRPr lang="en-US"/>
            </a:p>
          </p:txBody>
        </p:sp>
      </p:grpSp>
      <p:grpSp>
        <p:nvGrpSpPr>
          <p:cNvPr id="1432592" name="Group 16"/>
          <p:cNvGrpSpPr>
            <a:grpSpLocks/>
          </p:cNvGrpSpPr>
          <p:nvPr/>
        </p:nvGrpSpPr>
        <p:grpSpPr bwMode="auto">
          <a:xfrm>
            <a:off x="4365625" y="5083175"/>
            <a:ext cx="1066800" cy="519113"/>
            <a:chOff x="2750" y="1906"/>
            <a:chExt cx="672" cy="327"/>
          </a:xfrm>
        </p:grpSpPr>
        <p:sp>
          <p:nvSpPr>
            <p:cNvPr id="1432593" name="Line 17"/>
            <p:cNvSpPr>
              <a:spLocks noChangeShapeType="1"/>
            </p:cNvSpPr>
            <p:nvPr/>
          </p:nvSpPr>
          <p:spPr bwMode="auto">
            <a:xfrm>
              <a:off x="2750" y="1920"/>
              <a:ext cx="672" cy="0"/>
            </a:xfrm>
            <a:prstGeom prst="line">
              <a:avLst/>
            </a:prstGeom>
            <a:noFill/>
            <a:ln w="38100">
              <a:solidFill>
                <a:srgbClr val="FFFF99"/>
              </a:solidFill>
              <a:round/>
              <a:headEnd/>
              <a:tailEnd/>
            </a:ln>
            <a:effectLst/>
          </p:spPr>
          <p:txBody>
            <a:bodyPr/>
            <a:lstStyle/>
            <a:p>
              <a:endParaRPr lang="en-US"/>
            </a:p>
          </p:txBody>
        </p:sp>
        <p:sp>
          <p:nvSpPr>
            <p:cNvPr id="1432594" name="Text Box 18"/>
            <p:cNvSpPr txBox="1">
              <a:spLocks noChangeArrowheads="1"/>
            </p:cNvSpPr>
            <p:nvPr/>
          </p:nvSpPr>
          <p:spPr bwMode="auto">
            <a:xfrm>
              <a:off x="2953" y="1906"/>
              <a:ext cx="215" cy="327"/>
            </a:xfrm>
            <a:prstGeom prst="rect">
              <a:avLst/>
            </a:prstGeom>
            <a:noFill/>
            <a:ln w="9525">
              <a:noFill/>
              <a:miter lim="800000"/>
              <a:headEnd/>
              <a:tailEnd/>
            </a:ln>
            <a:effectLst/>
          </p:spPr>
          <p:txBody>
            <a:bodyPr wrap="none">
              <a:spAutoFit/>
            </a:bodyPr>
            <a:lstStyle/>
            <a:p>
              <a:r>
                <a:rPr lang="en-US" sz="2800"/>
                <a:t>?</a:t>
              </a:r>
            </a:p>
          </p:txBody>
        </p:sp>
      </p:grpSp>
      <p:sp>
        <p:nvSpPr>
          <p:cNvPr id="1432595" name="Text Box 19"/>
          <p:cNvSpPr txBox="1">
            <a:spLocks noChangeArrowheads="1"/>
          </p:cNvSpPr>
          <p:nvPr/>
        </p:nvSpPr>
        <p:spPr bwMode="auto">
          <a:xfrm>
            <a:off x="4191000" y="2393950"/>
            <a:ext cx="4953000" cy="1187450"/>
          </a:xfrm>
          <a:prstGeom prst="rect">
            <a:avLst/>
          </a:prstGeom>
          <a:noFill/>
          <a:ln w="9525">
            <a:noFill/>
            <a:miter lim="800000"/>
            <a:headEnd/>
            <a:tailEnd/>
          </a:ln>
          <a:effectLst/>
        </p:spPr>
        <p:txBody>
          <a:bodyPr>
            <a:spAutoFit/>
          </a:bodyPr>
          <a:lstStyle/>
          <a:p>
            <a:r>
              <a:rPr lang="en-US"/>
              <a:t>Study difference in particle production rates for same-helicity vs. opposite-helicity proton collisions</a:t>
            </a:r>
          </a:p>
        </p:txBody>
      </p:sp>
      <p:sp>
        <p:nvSpPr>
          <p:cNvPr id="23" name="Slide Number Placeholder 22"/>
          <p:cNvSpPr>
            <a:spLocks noGrp="1"/>
          </p:cNvSpPr>
          <p:nvPr>
            <p:ph type="sldNum" sz="quarter" idx="12"/>
          </p:nvPr>
        </p:nvSpPr>
        <p:spPr/>
        <p:txBody>
          <a:bodyPr/>
          <a:lstStyle/>
          <a:p>
            <a:fld id="{CC80A51C-0834-4D37-9F6C-E61A03BDE5A5}" type="slidenum">
              <a:rPr lang="en-US" smtClean="0"/>
              <a:pPr/>
              <a:t>16</a:t>
            </a:fld>
            <a:endParaRPr lang="en-US"/>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dirty="0" smtClean="0"/>
              <a:t>The Quest for </a:t>
            </a:r>
            <a:r>
              <a:rPr lang="en-US" sz="4200" dirty="0" smtClean="0">
                <a:latin typeface="Symbol" pitchFamily="18" charset="2"/>
              </a:rPr>
              <a:t>D</a:t>
            </a:r>
            <a:r>
              <a:rPr lang="en-US" sz="4200" dirty="0" smtClean="0"/>
              <a:t>G, the Gluon Spin Contribution to the Spin of the Proton</a:t>
            </a:r>
            <a:endParaRPr lang="en-US" sz="4200" dirty="0"/>
          </a:p>
        </p:txBody>
      </p:sp>
      <p:sp>
        <p:nvSpPr>
          <p:cNvPr id="3" name="Content Placeholder 2"/>
          <p:cNvSpPr>
            <a:spLocks noGrp="1"/>
          </p:cNvSpPr>
          <p:nvPr>
            <p:ph idx="1"/>
          </p:nvPr>
        </p:nvSpPr>
        <p:spPr>
          <a:xfrm>
            <a:off x="4800600" y="1524000"/>
            <a:ext cx="4114800" cy="4648200"/>
          </a:xfrm>
        </p:spPr>
        <p:txBody>
          <a:bodyPr/>
          <a:lstStyle/>
          <a:p>
            <a:r>
              <a:rPr lang="en-US" sz="2400" dirty="0" smtClean="0"/>
              <a:t>With experimental evidence already indicating that only about 30% of the proton’s spin is due to the spin of the quarks, in the mid-1990s, predictions for </a:t>
            </a:r>
            <a:r>
              <a:rPr lang="en-US" sz="2400" dirty="0" smtClean="0">
                <a:latin typeface="Symbol" pitchFamily="18" charset="2"/>
              </a:rPr>
              <a:t>D</a:t>
            </a:r>
            <a:r>
              <a:rPr lang="en-US" sz="2400" dirty="0" smtClean="0"/>
              <a:t>G(x) at x=0.1 ranged from 2 to 10(!)</a:t>
            </a:r>
          </a:p>
          <a:p>
            <a:endParaRPr lang="en-US" sz="2400" dirty="0"/>
          </a:p>
        </p:txBody>
      </p:sp>
      <p:sp>
        <p:nvSpPr>
          <p:cNvPr id="4" name="Footer Placeholder 3"/>
          <p:cNvSpPr>
            <a:spLocks noGrp="1"/>
          </p:cNvSpPr>
          <p:nvPr>
            <p:ph type="ftr" sz="quarter" idx="11"/>
          </p:nvPr>
        </p:nvSpPr>
        <p:spPr/>
        <p:txBody>
          <a:bodyPr/>
          <a:lstStyle/>
          <a:p>
            <a:r>
              <a:rPr lang="en-US" dirty="0" smtClean="0"/>
              <a:t>C. </a:t>
            </a:r>
            <a:r>
              <a:rPr lang="en-US" dirty="0" err="1" smtClean="0"/>
              <a:t>Aidala</a:t>
            </a:r>
            <a:r>
              <a:rPr lang="en-US" dirty="0" smtClean="0"/>
              <a:t>, DESY, October 5-6, 2010</a:t>
            </a:r>
            <a:endParaRPr lang="en-US" dirty="0"/>
          </a:p>
        </p:txBody>
      </p:sp>
      <p:sp>
        <p:nvSpPr>
          <p:cNvPr id="5" name="Slide Number Placeholder 4"/>
          <p:cNvSpPr>
            <a:spLocks noGrp="1"/>
          </p:cNvSpPr>
          <p:nvPr>
            <p:ph type="sldNum" sz="quarter" idx="12"/>
          </p:nvPr>
        </p:nvSpPr>
        <p:spPr/>
        <p:txBody>
          <a:bodyPr/>
          <a:lstStyle/>
          <a:p>
            <a:fld id="{A1B2F28F-00F2-40AE-BCF8-CDCE0F0AA4B9}" type="slidenum">
              <a:rPr lang="en-US" smtClean="0"/>
              <a:pPr/>
              <a:t>17</a:t>
            </a:fld>
            <a:endParaRPr lang="en-US" dirty="0"/>
          </a:p>
        </p:txBody>
      </p:sp>
      <p:pic>
        <p:nvPicPr>
          <p:cNvPr id="1415170" name="Picture 2"/>
          <p:cNvPicPr>
            <a:picLocks noChangeAspect="1" noChangeArrowheads="1"/>
          </p:cNvPicPr>
          <p:nvPr/>
        </p:nvPicPr>
        <p:blipFill>
          <a:blip r:embed="rId2" cstate="print"/>
          <a:srcRect/>
          <a:stretch>
            <a:fillRect/>
          </a:stretch>
        </p:blipFill>
        <p:spPr bwMode="auto">
          <a:xfrm>
            <a:off x="304800" y="1295400"/>
            <a:ext cx="4514850" cy="516728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28600" y="1600200"/>
            <a:ext cx="4800600" cy="3262432"/>
          </a:xfrm>
          <a:prstGeom prst="rect">
            <a:avLst/>
          </a:prstGeom>
          <a:noFill/>
        </p:spPr>
        <p:txBody>
          <a:bodyPr wrap="square" rtlCol="0">
            <a:spAutoFit/>
          </a:bodyPr>
          <a:lstStyle/>
          <a:p>
            <a:pPr algn="l"/>
            <a:r>
              <a:rPr lang="en-US" sz="3200" dirty="0" smtClean="0"/>
              <a:t>PHENIX: Limited acceptance and fast </a:t>
            </a:r>
            <a:r>
              <a:rPr lang="en-US" sz="3200" dirty="0" err="1" smtClean="0"/>
              <a:t>EMCal</a:t>
            </a:r>
            <a:r>
              <a:rPr lang="en-US" sz="3200" dirty="0" smtClean="0"/>
              <a:t> trigger </a:t>
            </a:r>
            <a:r>
              <a:rPr lang="en-US" sz="3200" dirty="0" smtClean="0">
                <a:sym typeface="Wingdings" pitchFamily="2" charset="2"/>
              </a:rPr>
              <a:t> Neutral </a:t>
            </a:r>
            <a:r>
              <a:rPr lang="en-US" sz="3200" dirty="0" err="1" smtClean="0">
                <a:sym typeface="Wingdings" pitchFamily="2" charset="2"/>
              </a:rPr>
              <a:t>pions</a:t>
            </a:r>
            <a:r>
              <a:rPr lang="en-US" sz="3200" dirty="0" smtClean="0">
                <a:sym typeface="Wingdings" pitchFamily="2" charset="2"/>
              </a:rPr>
              <a:t> have been primary probe</a:t>
            </a:r>
          </a:p>
          <a:p>
            <a:pPr algn="l"/>
            <a:r>
              <a:rPr lang="en-US" sz="2600" dirty="0" smtClean="0">
                <a:sym typeface="Wingdings" pitchFamily="2" charset="2"/>
              </a:rPr>
              <a:t>- Subject to fragmentation function uncertainties, but easy to reconstruct</a:t>
            </a:r>
            <a:endParaRPr lang="en-US" sz="2600" dirty="0"/>
          </a:p>
        </p:txBody>
      </p:sp>
      <p:sp>
        <p:nvSpPr>
          <p:cNvPr id="13" name="Footer Placeholder 3"/>
          <p:cNvSpPr>
            <a:spLocks noGrp="1"/>
          </p:cNvSpPr>
          <p:nvPr>
            <p:ph type="ftr" sz="quarter" idx="11"/>
          </p:nvPr>
        </p:nvSpPr>
        <p:spPr/>
        <p:txBody>
          <a:bodyPr/>
          <a:lstStyle/>
          <a:p>
            <a:r>
              <a:rPr lang="en-US" smtClean="0"/>
              <a:t>C. Aidala, DESY, October 5-6, 2010</a:t>
            </a:r>
            <a:endParaRPr lang="en-US"/>
          </a:p>
        </p:txBody>
      </p:sp>
      <p:sp>
        <p:nvSpPr>
          <p:cNvPr id="1434626" name="Rectangle 2"/>
          <p:cNvSpPr>
            <a:spLocks noGrp="1" noChangeArrowheads="1"/>
          </p:cNvSpPr>
          <p:nvPr>
            <p:ph type="title"/>
          </p:nvPr>
        </p:nvSpPr>
        <p:spPr/>
        <p:txBody>
          <a:bodyPr/>
          <a:lstStyle/>
          <a:p>
            <a:r>
              <a:rPr lang="en-US" sz="3400" dirty="0"/>
              <a:t>Inclusive Neutral </a:t>
            </a:r>
            <a:r>
              <a:rPr lang="en-US" sz="3400" dirty="0" err="1"/>
              <a:t>Pion</a:t>
            </a:r>
            <a:r>
              <a:rPr lang="en-US" sz="3400" dirty="0"/>
              <a:t> </a:t>
            </a:r>
            <a:r>
              <a:rPr lang="en-US" sz="3400" dirty="0" smtClean="0"/>
              <a:t>Asymmetry </a:t>
            </a:r>
            <a:r>
              <a:rPr lang="en-US" sz="3400" dirty="0"/>
              <a:t/>
            </a:r>
            <a:br>
              <a:rPr lang="en-US" sz="3400" dirty="0"/>
            </a:br>
            <a:r>
              <a:rPr lang="en-US" sz="3400" dirty="0"/>
              <a:t>at </a:t>
            </a:r>
            <a:r>
              <a:rPr lang="en-US" altLang="ja-JP" sz="3400" dirty="0">
                <a:ea typeface="ＭＳ Ｐゴシック" pitchFamily="34" charset="-128"/>
                <a:sym typeface="Symbol" pitchFamily="18" charset="2"/>
              </a:rPr>
              <a:t></a:t>
            </a:r>
            <a:r>
              <a:rPr lang="en-US" altLang="ja-JP" sz="3400" dirty="0">
                <a:ea typeface="ＭＳ Ｐゴシック" pitchFamily="34" charset="-128"/>
              </a:rPr>
              <a:t>s=</a:t>
            </a:r>
            <a:r>
              <a:rPr lang="en-US" sz="3400" dirty="0"/>
              <a:t>200 </a:t>
            </a:r>
            <a:r>
              <a:rPr lang="en-US" sz="3400" dirty="0" err="1" smtClean="0"/>
              <a:t>GeV</a:t>
            </a:r>
            <a:endParaRPr lang="en-US" sz="3400" dirty="0"/>
          </a:p>
        </p:txBody>
      </p:sp>
      <p:sp>
        <p:nvSpPr>
          <p:cNvPr id="1434627" name="Text Box 3"/>
          <p:cNvSpPr txBox="1">
            <a:spLocks noChangeArrowheads="1"/>
          </p:cNvSpPr>
          <p:nvPr/>
        </p:nvSpPr>
        <p:spPr bwMode="auto">
          <a:xfrm>
            <a:off x="619940" y="990600"/>
            <a:ext cx="2739982" cy="400110"/>
          </a:xfrm>
          <a:prstGeom prst="rect">
            <a:avLst/>
          </a:prstGeom>
          <a:noFill/>
          <a:ln w="9525">
            <a:noFill/>
            <a:miter lim="800000"/>
            <a:headEnd/>
            <a:tailEnd/>
          </a:ln>
          <a:effectLst/>
        </p:spPr>
        <p:txBody>
          <a:bodyPr wrap="none">
            <a:spAutoFit/>
          </a:bodyPr>
          <a:lstStyle/>
          <a:p>
            <a:r>
              <a:rPr lang="en-US" sz="2000" dirty="0" smtClean="0"/>
              <a:t>PRL 103, 012003 (2009)</a:t>
            </a:r>
            <a:endParaRPr lang="en-US" sz="2000" dirty="0"/>
          </a:p>
        </p:txBody>
      </p:sp>
      <p:pic>
        <p:nvPicPr>
          <p:cNvPr id="1434628" name="Picture 2"/>
          <p:cNvPicPr>
            <a:picLocks noChangeAspect="1" noChangeArrowheads="1"/>
          </p:cNvPicPr>
          <p:nvPr/>
        </p:nvPicPr>
        <p:blipFill>
          <a:blip r:embed="rId3" cstate="print"/>
          <a:srcRect/>
          <a:stretch>
            <a:fillRect/>
          </a:stretch>
        </p:blipFill>
        <p:spPr bwMode="auto">
          <a:xfrm>
            <a:off x="152400" y="1327150"/>
            <a:ext cx="4724400" cy="4092575"/>
          </a:xfrm>
          <a:prstGeom prst="rect">
            <a:avLst/>
          </a:prstGeom>
          <a:noFill/>
          <a:ln w="9525">
            <a:noFill/>
            <a:miter lim="800000"/>
            <a:headEnd/>
            <a:tailEnd/>
          </a:ln>
        </p:spPr>
      </p:pic>
      <p:pic>
        <p:nvPicPr>
          <p:cNvPr id="1434629" name="Picture 5" descr="1phenix-logo"/>
          <p:cNvPicPr>
            <a:picLocks noChangeAspect="1" noChangeArrowheads="1"/>
          </p:cNvPicPr>
          <p:nvPr/>
        </p:nvPicPr>
        <p:blipFill>
          <a:blip r:embed="rId4" cstate="print"/>
          <a:srcRect/>
          <a:stretch>
            <a:fillRect/>
          </a:stretch>
        </p:blipFill>
        <p:spPr bwMode="auto">
          <a:xfrm>
            <a:off x="228600" y="3962400"/>
            <a:ext cx="1676400" cy="609600"/>
          </a:xfrm>
          <a:prstGeom prst="rect">
            <a:avLst/>
          </a:prstGeom>
          <a:noFill/>
        </p:spPr>
      </p:pic>
      <p:sp>
        <p:nvSpPr>
          <p:cNvPr id="1434634" name="Text Box 10"/>
          <p:cNvSpPr txBox="1">
            <a:spLocks noChangeArrowheads="1"/>
          </p:cNvSpPr>
          <p:nvPr/>
        </p:nvSpPr>
        <p:spPr bwMode="auto">
          <a:xfrm>
            <a:off x="342900" y="5257800"/>
            <a:ext cx="4300538" cy="466725"/>
          </a:xfrm>
          <a:prstGeom prst="rect">
            <a:avLst/>
          </a:prstGeom>
          <a:solidFill>
            <a:schemeClr val="bg1"/>
          </a:solidFill>
          <a:ln w="9525">
            <a:solidFill>
              <a:schemeClr val="tx1"/>
            </a:solidFill>
            <a:miter lim="800000"/>
            <a:headEnd/>
            <a:tailEnd/>
          </a:ln>
          <a:effectLst/>
        </p:spPr>
        <p:txBody>
          <a:bodyPr wrap="none">
            <a:spAutoFit/>
          </a:bodyPr>
          <a:lstStyle/>
          <a:p>
            <a:r>
              <a:rPr lang="en-US" dirty="0" err="1">
                <a:solidFill>
                  <a:schemeClr val="tx1"/>
                </a:solidFill>
              </a:rPr>
              <a:t>Helicity</a:t>
            </a:r>
            <a:r>
              <a:rPr lang="en-US" dirty="0">
                <a:solidFill>
                  <a:schemeClr val="tx1"/>
                </a:solidFill>
              </a:rPr>
              <a:t> asymmetry measurement</a:t>
            </a:r>
          </a:p>
        </p:txBody>
      </p:sp>
      <p:sp>
        <p:nvSpPr>
          <p:cNvPr id="15" name="Slide Number Placeholder 14"/>
          <p:cNvSpPr>
            <a:spLocks noGrp="1"/>
          </p:cNvSpPr>
          <p:nvPr>
            <p:ph type="sldNum" sz="quarter" idx="12"/>
          </p:nvPr>
        </p:nvSpPr>
        <p:spPr/>
        <p:txBody>
          <a:bodyPr/>
          <a:lstStyle/>
          <a:p>
            <a:fld id="{CC80A51C-0834-4D37-9F6C-E61A03BDE5A5}" type="slidenum">
              <a:rPr lang="en-US" smtClean="0"/>
              <a:pPr/>
              <a:t>18</a:t>
            </a:fld>
            <a:endParaRPr lang="en-US"/>
          </a:p>
        </p:txBody>
      </p:sp>
      <p:pic>
        <p:nvPicPr>
          <p:cNvPr id="14" name="Picture 7" descr="Kenichi_pi0_1"/>
          <p:cNvPicPr>
            <a:picLocks noChangeAspect="1" noChangeArrowheads="1"/>
          </p:cNvPicPr>
          <p:nvPr/>
        </p:nvPicPr>
        <p:blipFill>
          <a:blip r:embed="rId5" cstate="print"/>
          <a:srcRect/>
          <a:stretch>
            <a:fillRect/>
          </a:stretch>
        </p:blipFill>
        <p:spPr bwMode="auto">
          <a:xfrm>
            <a:off x="4987582" y="1524000"/>
            <a:ext cx="3927818" cy="2819400"/>
          </a:xfrm>
          <a:prstGeom prst="rect">
            <a:avLst/>
          </a:prstGeom>
          <a:noFill/>
          <a:ln w="19050">
            <a:solidFill>
              <a:srgbClr val="0000FF"/>
            </a:solidFill>
            <a:miter lim="800000"/>
            <a:headEnd/>
            <a:tailEnd/>
          </a:ln>
        </p:spPr>
      </p:pic>
      <p:pic>
        <p:nvPicPr>
          <p:cNvPr id="16" name="Picture 5" descr="1phenix-logo"/>
          <p:cNvPicPr>
            <a:picLocks noChangeAspect="1" noChangeArrowheads="1"/>
          </p:cNvPicPr>
          <p:nvPr/>
        </p:nvPicPr>
        <p:blipFill>
          <a:blip r:embed="rId4" cstate="print"/>
          <a:srcRect/>
          <a:stretch>
            <a:fillRect/>
          </a:stretch>
        </p:blipFill>
        <p:spPr bwMode="auto">
          <a:xfrm>
            <a:off x="6324600" y="5257800"/>
            <a:ext cx="1885950" cy="685800"/>
          </a:xfrm>
          <a:prstGeom prst="rect">
            <a:avLst/>
          </a:prstGeom>
          <a:noFill/>
        </p:spPr>
      </p:pic>
      <p:pic>
        <p:nvPicPr>
          <p:cNvPr id="12" name="Picture 3" descr="CompareRun5Run6Run9_split.png"/>
          <p:cNvPicPr>
            <a:picLocks noChangeAspect="1"/>
          </p:cNvPicPr>
          <p:nvPr/>
        </p:nvPicPr>
        <p:blipFill>
          <a:blip r:embed="rId6" cstate="print"/>
          <a:srcRect/>
          <a:stretch>
            <a:fillRect/>
          </a:stretch>
        </p:blipFill>
        <p:spPr bwMode="auto">
          <a:xfrm>
            <a:off x="76200" y="1295400"/>
            <a:ext cx="6210300" cy="4810125"/>
          </a:xfrm>
          <a:prstGeom prst="rect">
            <a:avLst/>
          </a:prstGeom>
          <a:noFill/>
          <a:ln w="9525">
            <a:noFill/>
            <a:miter lim="800000"/>
            <a:headEnd/>
            <a:tailEnd/>
          </a:ln>
        </p:spPr>
      </p:pic>
      <p:sp>
        <p:nvSpPr>
          <p:cNvPr id="18" name="TextBox 17"/>
          <p:cNvSpPr txBox="1"/>
          <p:nvPr/>
        </p:nvSpPr>
        <p:spPr>
          <a:xfrm>
            <a:off x="6248400" y="2819400"/>
            <a:ext cx="2895600" cy="1938992"/>
          </a:xfrm>
          <a:prstGeom prst="rect">
            <a:avLst/>
          </a:prstGeom>
          <a:noFill/>
        </p:spPr>
        <p:txBody>
          <a:bodyPr wrap="square" rtlCol="0">
            <a:spAutoFit/>
          </a:bodyPr>
          <a:lstStyle/>
          <a:p>
            <a:r>
              <a:rPr lang="en-US" dirty="0" smtClean="0"/>
              <a:t>New results from 2009 data released at SPIN 2010 last week!</a:t>
            </a:r>
          </a:p>
          <a:p>
            <a:r>
              <a:rPr lang="en-US" dirty="0" smtClean="0"/>
              <a:t>Still no evidence for a non-zero asymmetry!</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434628"/>
                                        </p:tgtEl>
                                        <p:attrNameLst>
                                          <p:attrName>style.visibility</p:attrName>
                                        </p:attrNameLst>
                                      </p:cBhvr>
                                      <p:to>
                                        <p:strVal val="visible"/>
                                      </p:to>
                                    </p:set>
                                    <p:animEffect transition="in" filter="blinds(horizontal)">
                                      <p:cBhvr>
                                        <p:cTn id="11" dur="500"/>
                                        <p:tgtEl>
                                          <p:spTgt spid="1434628"/>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434634"/>
                                        </p:tgtEl>
                                        <p:attrNameLst>
                                          <p:attrName>style.visibility</p:attrName>
                                        </p:attrNameLst>
                                      </p:cBhvr>
                                      <p:to>
                                        <p:strVal val="visible"/>
                                      </p:to>
                                    </p:set>
                                    <p:animEffect transition="in" filter="blinds(horizontal)">
                                      <p:cBhvr>
                                        <p:cTn id="14" dur="500"/>
                                        <p:tgtEl>
                                          <p:spTgt spid="1434634"/>
                                        </p:tgtEl>
                                      </p:cBhvr>
                                    </p:animEffect>
                                  </p:childTnLst>
                                </p:cTn>
                              </p:par>
                              <p:par>
                                <p:cTn id="15" presetID="3" presetClass="entr" presetSubtype="10" fill="hold" nodeType="withEffect">
                                  <p:stCondLst>
                                    <p:cond delay="0"/>
                                  </p:stCondLst>
                                  <p:childTnLst>
                                    <p:set>
                                      <p:cBhvr>
                                        <p:cTn id="16" dur="1" fill="hold">
                                          <p:stCondLst>
                                            <p:cond delay="0"/>
                                          </p:stCondLst>
                                        </p:cTn>
                                        <p:tgtEl>
                                          <p:spTgt spid="1434629"/>
                                        </p:tgtEl>
                                        <p:attrNameLst>
                                          <p:attrName>style.visibility</p:attrName>
                                        </p:attrNameLst>
                                      </p:cBhvr>
                                      <p:to>
                                        <p:strVal val="visible"/>
                                      </p:to>
                                    </p:set>
                                    <p:animEffect transition="in" filter="blinds(horizontal)">
                                      <p:cBhvr>
                                        <p:cTn id="17" dur="500"/>
                                        <p:tgtEl>
                                          <p:spTgt spid="143462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434627"/>
                                        </p:tgtEl>
                                        <p:attrNameLst>
                                          <p:attrName>style.visibility</p:attrName>
                                        </p:attrNameLst>
                                      </p:cBhvr>
                                      <p:to>
                                        <p:strVal val="visible"/>
                                      </p:to>
                                    </p:set>
                                    <p:animEffect transition="in" filter="blinds(horizontal)">
                                      <p:cBhvr>
                                        <p:cTn id="20" dur="500"/>
                                        <p:tgtEl>
                                          <p:spTgt spid="143462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grpId="1" nodeType="clickEffect">
                                  <p:stCondLst>
                                    <p:cond delay="0"/>
                                  </p:stCondLst>
                                  <p:childTnLst>
                                    <p:animEffect transition="out" filter="blinds(horizontal)">
                                      <p:cBhvr>
                                        <p:cTn id="24" dur="500"/>
                                        <p:tgtEl>
                                          <p:spTgt spid="1434634"/>
                                        </p:tgtEl>
                                      </p:cBhvr>
                                    </p:animEffect>
                                    <p:set>
                                      <p:cBhvr>
                                        <p:cTn id="25" dur="1" fill="hold">
                                          <p:stCondLst>
                                            <p:cond delay="499"/>
                                          </p:stCondLst>
                                        </p:cTn>
                                        <p:tgtEl>
                                          <p:spTgt spid="1434634"/>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1434628"/>
                                        </p:tgtEl>
                                      </p:cBhvr>
                                    </p:animEffect>
                                    <p:set>
                                      <p:cBhvr>
                                        <p:cTn id="31" dur="1" fill="hold">
                                          <p:stCondLst>
                                            <p:cond delay="499"/>
                                          </p:stCondLst>
                                        </p:cTn>
                                        <p:tgtEl>
                                          <p:spTgt spid="1434628"/>
                                        </p:tgtEl>
                                        <p:attrNameLst>
                                          <p:attrName>style.visibility</p:attrName>
                                        </p:attrNameLst>
                                      </p:cBhvr>
                                      <p:to>
                                        <p:strVal val="hidden"/>
                                      </p:to>
                                    </p:set>
                                  </p:childTnLst>
                                </p:cTn>
                              </p:par>
                              <p:par>
                                <p:cTn id="32" presetID="3" presetClass="exit" presetSubtype="10" fill="hold" grpId="1" nodeType="withEffect">
                                  <p:stCondLst>
                                    <p:cond delay="0"/>
                                  </p:stCondLst>
                                  <p:childTnLst>
                                    <p:animEffect transition="out" filter="blinds(horizontal)">
                                      <p:cBhvr>
                                        <p:cTn id="33" dur="500"/>
                                        <p:tgtEl>
                                          <p:spTgt spid="1434627"/>
                                        </p:tgtEl>
                                      </p:cBhvr>
                                    </p:animEffect>
                                    <p:set>
                                      <p:cBhvr>
                                        <p:cTn id="34" dur="1" fill="hold">
                                          <p:stCondLst>
                                            <p:cond delay="499"/>
                                          </p:stCondLst>
                                        </p:cTn>
                                        <p:tgtEl>
                                          <p:spTgt spid="1434627"/>
                                        </p:tgtEl>
                                        <p:attrNameLst>
                                          <p:attrName>style.visibility</p:attrName>
                                        </p:attrNameLst>
                                      </p:cBhvr>
                                      <p:to>
                                        <p:strVal val="hidden"/>
                                      </p:to>
                                    </p:set>
                                  </p:childTnLst>
                                </p:cTn>
                              </p:par>
                            </p:childTnLst>
                          </p:cTn>
                        </p:par>
                        <p:par>
                          <p:cTn id="35" fill="hold">
                            <p:stCondLst>
                              <p:cond delay="500"/>
                            </p:stCondLst>
                            <p:childTnLst>
                              <p:par>
                                <p:cTn id="36" presetID="3" presetClass="entr" presetSubtype="10"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linds(horizontal)">
                                      <p:cBhvr>
                                        <p:cTn id="38" dur="500"/>
                                        <p:tgtEl>
                                          <p:spTgt spid="12"/>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linds(horizontal)">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34627" grpId="0"/>
      <p:bldP spid="1434627" grpId="1"/>
      <p:bldP spid="1434634" grpId="0" animBg="1"/>
      <p:bldP spid="1434634" grpId="1" animBg="1"/>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Slide Number Placeholder 3"/>
          <p:cNvSpPr txBox="1">
            <a:spLocks noGrp="1"/>
          </p:cNvSpPr>
          <p:nvPr/>
        </p:nvSpPr>
        <p:spPr bwMode="auto">
          <a:xfrm>
            <a:off x="8382000" y="6550025"/>
            <a:ext cx="685800" cy="307975"/>
          </a:xfrm>
          <a:prstGeom prst="rect">
            <a:avLst/>
          </a:prstGeom>
          <a:noFill/>
          <a:ln w="9525">
            <a:noFill/>
            <a:miter lim="800000"/>
            <a:headEnd/>
            <a:tailEnd/>
          </a:ln>
        </p:spPr>
        <p:txBody>
          <a:bodyPr/>
          <a:lstStyle/>
          <a:p>
            <a:pPr algn="r" eaLnBrk="1" hangingPunct="1"/>
            <a:fld id="{F0365424-1E3E-48F8-9B13-D26BE7D2BB75}" type="slidenum">
              <a:rPr lang="en-US" sz="1200"/>
              <a:pPr algn="r" eaLnBrk="1" hangingPunct="1"/>
              <a:t>19</a:t>
            </a:fld>
            <a:endParaRPr lang="en-US" sz="1200"/>
          </a:p>
        </p:txBody>
      </p:sp>
      <p:sp>
        <p:nvSpPr>
          <p:cNvPr id="71687" name="Text Box 33"/>
          <p:cNvSpPr txBox="1">
            <a:spLocks noChangeArrowheads="1"/>
          </p:cNvSpPr>
          <p:nvPr/>
        </p:nvSpPr>
        <p:spPr bwMode="auto">
          <a:xfrm>
            <a:off x="76200" y="5911850"/>
            <a:ext cx="6477000" cy="336550"/>
          </a:xfrm>
          <a:prstGeom prst="rect">
            <a:avLst/>
          </a:prstGeom>
          <a:noFill/>
          <a:ln w="9525">
            <a:noFill/>
            <a:miter lim="800000"/>
            <a:headEnd/>
            <a:tailEnd/>
          </a:ln>
        </p:spPr>
        <p:txBody>
          <a:bodyPr>
            <a:spAutoFit/>
          </a:bodyPr>
          <a:lstStyle/>
          <a:p>
            <a:pPr eaLnBrk="1" hangingPunct="1"/>
            <a:r>
              <a:rPr lang="en-US" sz="1600" b="1" dirty="0"/>
              <a:t>GRSV curves and data with cone radius R= 0.7 and -0.7 &lt; </a:t>
            </a:r>
            <a:r>
              <a:rPr lang="en-US" sz="1600" b="1" dirty="0">
                <a:sym typeface="Symbol" pitchFamily="18" charset="2"/>
              </a:rPr>
              <a:t> &lt; 0.9</a:t>
            </a:r>
          </a:p>
        </p:txBody>
      </p:sp>
      <p:graphicFrame>
        <p:nvGraphicFramePr>
          <p:cNvPr id="71730" name="Group 50"/>
          <p:cNvGraphicFramePr>
            <a:graphicFrameLocks noGrp="1"/>
          </p:cNvGraphicFramePr>
          <p:nvPr/>
        </p:nvGraphicFramePr>
        <p:xfrm>
          <a:off x="6553200" y="1295400"/>
          <a:ext cx="2590800" cy="3352802"/>
        </p:xfrm>
        <a:graphic>
          <a:graphicData uri="http://schemas.openxmlformats.org/drawingml/2006/table">
            <a:tbl>
              <a:tblPr/>
              <a:tblGrid>
                <a:gridCol w="1538288"/>
                <a:gridCol w="1052512"/>
              </a:tblGrid>
              <a:tr h="557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1"/>
                          </a:solidFill>
                          <a:effectLst/>
                          <a:latin typeface="Lucida Grande" pitchFamily="34" charset="0"/>
                          <a:ea typeface="ＭＳ Ｐゴシック" pitchFamily="34" charset="-128"/>
                        </a:rPr>
                        <a:t>A</a:t>
                      </a:r>
                      <a:r>
                        <a:rPr kumimoji="0" lang="en-US" sz="1400" b="1" i="0" u="none" strike="noStrike" cap="none" normalizeH="0" baseline="-25000" dirty="0" smtClean="0">
                          <a:ln>
                            <a:noFill/>
                          </a:ln>
                          <a:solidFill>
                            <a:schemeClr val="bg1"/>
                          </a:solidFill>
                          <a:effectLst/>
                          <a:latin typeface="Lucida Grande" pitchFamily="34" charset="0"/>
                          <a:ea typeface="ＭＳ Ｐゴシック" pitchFamily="34" charset="-128"/>
                        </a:rPr>
                        <a:t>LL</a:t>
                      </a:r>
                      <a:r>
                        <a:rPr kumimoji="0" lang="en-US" sz="1400" b="1" i="0" u="none" strike="noStrike" cap="none" normalizeH="0" baseline="0" dirty="0" smtClean="0">
                          <a:ln>
                            <a:noFill/>
                          </a:ln>
                          <a:solidFill>
                            <a:schemeClr val="bg1"/>
                          </a:solidFill>
                          <a:effectLst/>
                          <a:latin typeface="Lucida Grande" pitchFamily="34" charset="0"/>
                          <a:ea typeface="ＭＳ Ｐゴシック" pitchFamily="34" charset="-128"/>
                        </a:rPr>
                        <a:t> </a:t>
                      </a:r>
                      <a:r>
                        <a:rPr kumimoji="0" lang="en-US" sz="1400" b="1" i="0" u="none" strike="noStrike" cap="none" normalizeH="0" baseline="0" dirty="0" err="1" smtClean="0">
                          <a:ln>
                            <a:noFill/>
                          </a:ln>
                          <a:solidFill>
                            <a:schemeClr val="bg1"/>
                          </a:solidFill>
                          <a:effectLst/>
                          <a:latin typeface="Lucida Grande" pitchFamily="34" charset="0"/>
                          <a:ea typeface="ＭＳ Ｐゴシック" pitchFamily="34" charset="-128"/>
                        </a:rPr>
                        <a:t>systematics</a:t>
                      </a:r>
                      <a:endParaRPr kumimoji="0" lang="en-US" sz="1400" b="1" i="0" u="none" strike="noStrike" cap="none" normalizeH="0" baseline="0" dirty="0" smtClean="0">
                        <a:ln>
                          <a:noFill/>
                        </a:ln>
                        <a:solidFill>
                          <a:schemeClr val="bg1"/>
                        </a:solidFill>
                        <a:effectLst/>
                        <a:latin typeface="Lucida Grande" pitchFamily="34" charset="0"/>
                        <a:ea typeface="ＭＳ Ｐゴシック" pitchFamily="34"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bg1"/>
                          </a:solidFill>
                          <a:effectLst/>
                          <a:latin typeface="Geeza Pro Bold" pitchFamily="28" charset="0"/>
                          <a:ea typeface="ＭＳ Ｐゴシック" pitchFamily="34" charset="-128"/>
                        </a:rPr>
                        <a:t>(</a:t>
                      </a: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x 10 </a:t>
                      </a:r>
                      <a:r>
                        <a:rPr kumimoji="0" lang="en-US" sz="1400" b="0" i="0" u="none" strike="noStrike" cap="none" normalizeH="0" baseline="30000" smtClean="0">
                          <a:ln>
                            <a:noFill/>
                          </a:ln>
                          <a:solidFill>
                            <a:schemeClr val="bg1"/>
                          </a:solidFill>
                          <a:effectLst/>
                          <a:latin typeface="Geeza Pro Bold" pitchFamily="28" charset="0"/>
                          <a:ea typeface="ＭＳ Ｐゴシック" pitchFamily="34" charset="-128"/>
                        </a:rPr>
                        <a:t>-</a:t>
                      </a:r>
                      <a:r>
                        <a:rPr kumimoji="0" lang="en-US" sz="1400" b="0" i="0" u="none" strike="noStrike" cap="none" normalizeH="0" baseline="30000" smtClean="0">
                          <a:ln>
                            <a:noFill/>
                          </a:ln>
                          <a:solidFill>
                            <a:schemeClr val="bg1"/>
                          </a:solidFill>
                          <a:effectLst/>
                          <a:latin typeface="Lucida Grande" pitchFamily="34" charset="0"/>
                          <a:ea typeface="ＭＳ Ｐゴシック" pitchFamily="34" charset="-128"/>
                        </a:rPr>
                        <a:t>3</a:t>
                      </a:r>
                      <a:r>
                        <a:rPr kumimoji="0" lang="en-US" sz="1400" b="0" i="0" u="none" strike="noStrike" cap="none" normalizeH="0" baseline="0" smtClean="0">
                          <a:ln>
                            <a:noFill/>
                          </a:ln>
                          <a:solidFill>
                            <a:schemeClr val="bg1"/>
                          </a:solidFill>
                          <a:effectLst/>
                          <a:latin typeface="Geeza Pro Bold" pitchFamily="28" charset="0"/>
                          <a:ea typeface="ＭＳ Ｐゴシック" pitchFamily="34" charset="-128"/>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3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bg1"/>
                          </a:solidFill>
                          <a:effectLst/>
                          <a:latin typeface="Lucida Grande" pitchFamily="34" charset="0"/>
                          <a:ea typeface="ＭＳ Ｐゴシック" pitchFamily="34" charset="-128"/>
                        </a:rPr>
                        <a:t>Reconstruction + Trigger</a:t>
                      </a:r>
                      <a:r>
                        <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rPr>
                        <a:t> </a:t>
                      </a:r>
                      <a:r>
                        <a:rPr kumimoji="0" lang="en-US" sz="1400" b="0" i="0" u="none" strike="noStrike" cap="none" normalizeH="0" baseline="0" dirty="0" smtClean="0">
                          <a:ln>
                            <a:noFill/>
                          </a:ln>
                          <a:solidFill>
                            <a:schemeClr val="bg1"/>
                          </a:solidFill>
                          <a:effectLst/>
                          <a:latin typeface="Lucida Grande" pitchFamily="34" charset="0"/>
                          <a:ea typeface="ＭＳ Ｐゴシック" pitchFamily="34" charset="-128"/>
                        </a:rPr>
                        <a:t>Bias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[-1,+3]</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 </a:t>
                      </a:r>
                      <a:r>
                        <a:rPr kumimoji="0" lang="en-US" sz="1400" b="0" i="0" u="none" strike="noStrike" cap="none" normalizeH="0" baseline="0" smtClean="0">
                          <a:ln>
                            <a:noFill/>
                          </a:ln>
                          <a:solidFill>
                            <a:schemeClr val="bg1"/>
                          </a:solidFill>
                          <a:effectLst/>
                          <a:latin typeface="Geeza Pro Bold" pitchFamily="28" charset="0"/>
                          <a:ea typeface="ＭＳ Ｐゴシック" pitchFamily="34" charset="-128"/>
                        </a:rPr>
                        <a:t>(</a:t>
                      </a: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p</a:t>
                      </a:r>
                      <a:r>
                        <a:rPr kumimoji="0" lang="en-US" sz="1400" b="0" i="0" u="none" strike="noStrike" cap="none" normalizeH="0" baseline="-25000" smtClean="0">
                          <a:ln>
                            <a:noFill/>
                          </a:ln>
                          <a:solidFill>
                            <a:schemeClr val="bg1"/>
                          </a:solidFill>
                          <a:effectLst/>
                          <a:latin typeface="Lucida Grande" pitchFamily="34" charset="0"/>
                          <a:ea typeface="ＭＳ Ｐゴシック" pitchFamily="34" charset="-128"/>
                        </a:rPr>
                        <a:t>T</a:t>
                      </a:r>
                      <a:r>
                        <a:rPr kumimoji="0" lang="en-US" sz="1400" b="0" i="0" u="none" strike="noStrike" cap="none" normalizeH="0" baseline="0" smtClean="0">
                          <a:ln>
                            <a:noFill/>
                          </a:ln>
                          <a:solidFill>
                            <a:schemeClr val="bg1"/>
                          </a:solidFill>
                          <a:effectLst/>
                          <a:latin typeface="Geeza Pro Bold" pitchFamily="28" charset="0"/>
                          <a:ea typeface="ＭＳ Ｐゴシック" pitchFamily="34" charset="-128"/>
                        </a:rPr>
                        <a:t> </a:t>
                      </a: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dep</a:t>
                      </a:r>
                      <a:r>
                        <a:rPr kumimoji="0" lang="en-US" sz="1400" b="0" i="0" u="none" strike="noStrike" cap="none" normalizeH="0" baseline="0" smtClean="0">
                          <a:ln>
                            <a:noFill/>
                          </a:ln>
                          <a:solidFill>
                            <a:schemeClr val="bg1"/>
                          </a:solidFill>
                          <a:effectLst/>
                          <a:latin typeface="Geeza Pro Bold" pitchFamily="28"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858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bg1"/>
                          </a:solidFill>
                          <a:effectLst/>
                          <a:latin typeface="Lucida Grande" pitchFamily="34" charset="0"/>
                          <a:ea typeface="ＭＳ Ｐゴシック" pitchFamily="34" charset="-128"/>
                        </a:rPr>
                        <a:t>Non</a:t>
                      </a:r>
                      <a:r>
                        <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rPr>
                        <a:t>-</a:t>
                      </a:r>
                      <a:r>
                        <a:rPr kumimoji="0" lang="en-US" sz="1400" b="0" i="0" u="none" strike="noStrike" cap="none" normalizeH="0" baseline="0" dirty="0" smtClean="0">
                          <a:ln>
                            <a:noFill/>
                          </a:ln>
                          <a:solidFill>
                            <a:schemeClr val="bg1"/>
                          </a:solidFill>
                          <a:effectLst/>
                          <a:latin typeface="Lucida Grande" pitchFamily="34" charset="0"/>
                          <a:ea typeface="ＭＳ Ｐゴシック" pitchFamily="34" charset="-128"/>
                        </a:rPr>
                        <a:t>longitudinal</a:t>
                      </a:r>
                      <a:r>
                        <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rPr>
                        <a:t> </a:t>
                      </a:r>
                      <a:r>
                        <a:rPr kumimoji="0" lang="en-US" sz="1400" b="0" i="0" u="none" strike="noStrike" cap="none" normalizeH="0" baseline="0" dirty="0" smtClean="0">
                          <a:ln>
                            <a:noFill/>
                          </a:ln>
                          <a:solidFill>
                            <a:schemeClr val="bg1"/>
                          </a:solidFill>
                          <a:effectLst/>
                          <a:latin typeface="Lucida Grande" pitchFamily="34" charset="0"/>
                          <a:ea typeface="ＭＳ Ｐゴシック" pitchFamily="34" charset="-128"/>
                        </a:rPr>
                        <a:t>Polarization</a:t>
                      </a:r>
                      <a:endPar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 0.03</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 </a:t>
                      </a:r>
                      <a:r>
                        <a:rPr kumimoji="0" lang="en-US" sz="1400" b="0" i="0" u="none" strike="noStrike" cap="none" normalizeH="0" baseline="0" smtClean="0">
                          <a:ln>
                            <a:noFill/>
                          </a:ln>
                          <a:solidFill>
                            <a:schemeClr val="bg1"/>
                          </a:solidFill>
                          <a:effectLst/>
                          <a:latin typeface="Geeza Pro Bold" pitchFamily="28" charset="0"/>
                          <a:ea typeface="ＭＳ Ｐゴシック" pitchFamily="34" charset="-128"/>
                        </a:rPr>
                        <a:t>(</a:t>
                      </a: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p</a:t>
                      </a:r>
                      <a:r>
                        <a:rPr kumimoji="0" lang="en-US" sz="1400" b="0" i="0" u="none" strike="noStrike" cap="none" normalizeH="0" baseline="-25000" smtClean="0">
                          <a:ln>
                            <a:noFill/>
                          </a:ln>
                          <a:solidFill>
                            <a:schemeClr val="bg1"/>
                          </a:solidFill>
                          <a:effectLst/>
                          <a:latin typeface="Lucida Grande" pitchFamily="34" charset="0"/>
                          <a:ea typeface="ＭＳ Ｐゴシック" pitchFamily="34" charset="-128"/>
                        </a:rPr>
                        <a:t>T</a:t>
                      </a:r>
                      <a:r>
                        <a:rPr kumimoji="0" lang="en-US" sz="1400" b="0" i="0" u="none" strike="noStrike" cap="none" normalizeH="0" baseline="0" smtClean="0">
                          <a:ln>
                            <a:noFill/>
                          </a:ln>
                          <a:solidFill>
                            <a:schemeClr val="bg1"/>
                          </a:solidFill>
                          <a:effectLst/>
                          <a:latin typeface="Geeza Pro Bold" pitchFamily="28" charset="0"/>
                          <a:ea typeface="ＭＳ Ｐゴシック" pitchFamily="34" charset="-128"/>
                        </a:rPr>
                        <a:t> </a:t>
                      </a: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dep</a:t>
                      </a:r>
                      <a:r>
                        <a:rPr kumimoji="0" lang="en-US" sz="1400" b="0" i="0" u="none" strike="noStrike" cap="none" normalizeH="0" baseline="0" smtClean="0">
                          <a:ln>
                            <a:noFill/>
                          </a:ln>
                          <a:solidFill>
                            <a:schemeClr val="bg1"/>
                          </a:solidFill>
                          <a:effectLst/>
                          <a:latin typeface="Geeza Pro Bold" pitchFamily="28"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7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bg1"/>
                          </a:solidFill>
                          <a:effectLst/>
                          <a:latin typeface="Lucida Grande" pitchFamily="34" charset="0"/>
                          <a:ea typeface="ＭＳ Ｐゴシック" pitchFamily="34" charset="-128"/>
                        </a:rPr>
                        <a:t>Relative</a:t>
                      </a:r>
                      <a:r>
                        <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rPr>
                        <a:t> </a:t>
                      </a:r>
                      <a:r>
                        <a:rPr kumimoji="0" lang="en-US" sz="1400" b="0" i="0" u="none" strike="noStrike" cap="none" normalizeH="0" baseline="0" dirty="0" smtClean="0">
                          <a:ln>
                            <a:noFill/>
                          </a:ln>
                          <a:solidFill>
                            <a:schemeClr val="bg1"/>
                          </a:solidFill>
                          <a:effectLst/>
                          <a:latin typeface="Lucida Grande" pitchFamily="34" charset="0"/>
                          <a:ea typeface="ＭＳ Ｐゴシック" pitchFamily="34" charset="-128"/>
                        </a:rPr>
                        <a:t>Luminosity</a:t>
                      </a:r>
                      <a:endPar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bg1"/>
                          </a:solidFill>
                          <a:effectLst/>
                          <a:latin typeface="Lucida Grande" pitchFamily="34" charset="0"/>
                          <a:ea typeface="ＭＳ Ｐゴシック" pitchFamily="34" charset="-128"/>
                        </a:rPr>
                        <a:t>0.94</a:t>
                      </a:r>
                      <a:endParaRPr kumimoji="0" lang="en-US" sz="1400" b="0" i="0" u="none" strike="noStrike" cap="none" normalizeH="0" baseline="0" smtClean="0">
                        <a:ln>
                          <a:noFill/>
                        </a:ln>
                        <a:solidFill>
                          <a:schemeClr val="bg1"/>
                        </a:solidFill>
                        <a:effectLst/>
                        <a:latin typeface="Geeza Pro Bold" pitchFamily="28" charset="0"/>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9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bg1"/>
                          </a:solidFill>
                          <a:effectLst/>
                          <a:latin typeface="Lucida Grande" pitchFamily="34" charset="0"/>
                          <a:ea typeface="ＭＳ Ｐゴシック" pitchFamily="34" charset="-128"/>
                        </a:rPr>
                        <a:t>Backgrounds</a:t>
                      </a:r>
                      <a:endPar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rPr>
                        <a:t>1</a:t>
                      </a:r>
                      <a:r>
                        <a:rPr kumimoji="0" lang="en-US" sz="1400" b="0" i="0" u="none" strike="noStrike" cap="none" normalizeH="0" baseline="30000" dirty="0" smtClean="0">
                          <a:ln>
                            <a:noFill/>
                          </a:ln>
                          <a:solidFill>
                            <a:schemeClr val="bg1"/>
                          </a:solidFill>
                          <a:effectLst/>
                          <a:latin typeface="Geeza Pro Bold" pitchFamily="28" charset="0"/>
                          <a:ea typeface="ＭＳ Ｐゴシック" pitchFamily="34" charset="-128"/>
                        </a:rPr>
                        <a:t>st</a:t>
                      </a:r>
                      <a:r>
                        <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rPr>
                        <a:t> bin ~ 0.5</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bg1"/>
                          </a:solidFill>
                          <a:effectLst/>
                          <a:latin typeface="Geeza Pro Bold" pitchFamily="28" charset="0"/>
                          <a:ea typeface="ＭＳ Ｐゴシック" pitchFamily="34" charset="-128"/>
                        </a:rPr>
                        <a:t>Else ~ 0.1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71728" name="Group 48"/>
          <p:cNvGraphicFramePr>
            <a:graphicFrameLocks noGrp="1"/>
          </p:cNvGraphicFramePr>
          <p:nvPr/>
        </p:nvGraphicFramePr>
        <p:xfrm>
          <a:off x="6553200" y="4800600"/>
          <a:ext cx="2590800" cy="533400"/>
        </p:xfrm>
        <a:graphic>
          <a:graphicData uri="http://schemas.openxmlformats.org/drawingml/2006/table">
            <a:tbl>
              <a:tblPr/>
              <a:tblGrid>
                <a:gridCol w="1538288"/>
                <a:gridCol w="1052512"/>
              </a:tblGrid>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FF0000"/>
                          </a:solidFill>
                          <a:effectLst/>
                          <a:latin typeface="Lucida Grande" pitchFamily="34" charset="0"/>
                          <a:ea typeface="ＭＳ Ｐゴシック" pitchFamily="34" charset="-128"/>
                        </a:rPr>
                        <a:t>p</a:t>
                      </a:r>
                      <a:r>
                        <a:rPr kumimoji="0" lang="en-US" sz="1400" b="1" i="0" u="none" strike="noStrike" cap="none" normalizeH="0" baseline="-25000" smtClean="0">
                          <a:ln>
                            <a:noFill/>
                          </a:ln>
                          <a:solidFill>
                            <a:srgbClr val="FF0000"/>
                          </a:solidFill>
                          <a:effectLst/>
                          <a:latin typeface="Lucida Grande" pitchFamily="34" charset="0"/>
                          <a:ea typeface="ＭＳ Ｐゴシック" pitchFamily="34" charset="-128"/>
                        </a:rPr>
                        <a:t>T</a:t>
                      </a:r>
                      <a:r>
                        <a:rPr kumimoji="0" lang="en-US" sz="1400" b="1" i="0" u="none" strike="noStrike" cap="none" normalizeH="0" baseline="0" smtClean="0">
                          <a:ln>
                            <a:noFill/>
                          </a:ln>
                          <a:solidFill>
                            <a:srgbClr val="FF0000"/>
                          </a:solidFill>
                          <a:effectLst/>
                          <a:latin typeface="Lucida Grande" pitchFamily="34" charset="0"/>
                          <a:ea typeface="ＭＳ Ｐゴシック" pitchFamily="34" charset="-128"/>
                        </a:rPr>
                        <a:t> systematic</a:t>
                      </a:r>
                      <a:endParaRPr kumimoji="0" lang="en-US" sz="1400" b="1" i="0" u="none" strike="noStrike" cap="none" normalizeH="0" baseline="0" smtClean="0">
                        <a:ln>
                          <a:noFill/>
                        </a:ln>
                        <a:solidFill>
                          <a:srgbClr val="FF0000"/>
                        </a:solidFill>
                        <a:effectLst/>
                        <a:latin typeface="Geeza Pro Bold" pitchFamily="28" charset="0"/>
                        <a:ea typeface="ＭＳ Ｐゴシック"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rgbClr val="23028C"/>
                          </a:solidFill>
                          <a:effectLst/>
                          <a:latin typeface="Geeza Pro Bold" pitchFamily="28" charset="0"/>
                          <a:ea typeface="ＭＳ Ｐゴシック" pitchFamily="34" charset="-128"/>
                          <a:sym typeface="Symbol" pitchFamily="18" charset="2"/>
                        </a:rPr>
                        <a:t></a:t>
                      </a:r>
                      <a:r>
                        <a:rPr kumimoji="0" lang="en-US" sz="1400" b="0" i="0" u="none" strike="noStrike" cap="none" normalizeH="0" baseline="0" dirty="0" smtClean="0">
                          <a:ln>
                            <a:noFill/>
                          </a:ln>
                          <a:solidFill>
                            <a:srgbClr val="23028C"/>
                          </a:solidFill>
                          <a:effectLst/>
                          <a:latin typeface="Geeza Pro Bold" pitchFamily="28" charset="0"/>
                          <a:ea typeface="ＭＳ Ｐゴシック" pitchFamily="34" charset="-128"/>
                        </a:rPr>
                        <a:t>6.7%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r>
            </a:tbl>
          </a:graphicData>
        </a:graphic>
      </p:graphicFrame>
      <p:grpSp>
        <p:nvGrpSpPr>
          <p:cNvPr id="2" name="Group 38"/>
          <p:cNvGrpSpPr>
            <a:grpSpLocks/>
          </p:cNvGrpSpPr>
          <p:nvPr/>
        </p:nvGrpSpPr>
        <p:grpSpPr bwMode="auto">
          <a:xfrm>
            <a:off x="6858000" y="5562600"/>
            <a:ext cx="1524000" cy="990600"/>
            <a:chOff x="2640" y="912"/>
            <a:chExt cx="864" cy="528"/>
          </a:xfrm>
        </p:grpSpPr>
        <p:sp>
          <p:nvSpPr>
            <p:cNvPr id="71719" name="AutoShape 39"/>
            <p:cNvSpPr>
              <a:spLocks noChangeArrowheads="1"/>
            </p:cNvSpPr>
            <p:nvPr/>
          </p:nvSpPr>
          <p:spPr bwMode="auto">
            <a:xfrm>
              <a:off x="2640" y="912"/>
              <a:ext cx="601" cy="528"/>
            </a:xfrm>
            <a:prstGeom prst="star5">
              <a:avLst/>
            </a:prstGeom>
            <a:solidFill>
              <a:srgbClr val="FF0000"/>
            </a:solidFill>
            <a:ln w="9525">
              <a:solidFill>
                <a:srgbClr val="000080"/>
              </a:solidFill>
              <a:miter lim="800000"/>
              <a:headEnd type="none" w="sm" len="sm"/>
              <a:tailEnd type="none" w="sm" len="sm"/>
            </a:ln>
            <a:effectLst/>
          </p:spPr>
          <p:txBody>
            <a:bodyPr wrap="none" anchor="ctr"/>
            <a:lstStyle/>
            <a:p>
              <a:endParaRPr lang="en-US" sz="2400" b="1" i="1">
                <a:cs typeface="Arial" pitchFamily="34" charset="0"/>
              </a:endParaRPr>
            </a:p>
          </p:txBody>
        </p:sp>
        <p:sp>
          <p:nvSpPr>
            <p:cNvPr id="71720" name="Text Box 40"/>
            <p:cNvSpPr txBox="1">
              <a:spLocks noChangeArrowheads="1"/>
            </p:cNvSpPr>
            <p:nvPr/>
          </p:nvSpPr>
          <p:spPr bwMode="auto">
            <a:xfrm>
              <a:off x="2852" y="1057"/>
              <a:ext cx="652" cy="243"/>
            </a:xfrm>
            <a:prstGeom prst="rect">
              <a:avLst/>
            </a:prstGeom>
            <a:noFill/>
            <a:ln w="12700">
              <a:noFill/>
              <a:miter lim="800000"/>
              <a:headEnd type="none" w="sm" len="sm"/>
              <a:tailEnd type="none" w="sm" len="sm"/>
            </a:ln>
            <a:effectLst/>
          </p:spPr>
          <p:txBody>
            <a:bodyPr>
              <a:spAutoFit/>
            </a:bodyPr>
            <a:lstStyle/>
            <a:p>
              <a:r>
                <a:rPr lang="en-US" sz="2400" b="1" i="1" dirty="0">
                  <a:solidFill>
                    <a:srgbClr val="1C0E81"/>
                  </a:solidFill>
                  <a:effectLst>
                    <a:outerShdw blurRad="38100" dist="38100" dir="2700000" algn="tl">
                      <a:srgbClr val="FFFFFF"/>
                    </a:outerShdw>
                  </a:effectLst>
                  <a:latin typeface="Helvetica"/>
                  <a:cs typeface="Arial" pitchFamily="34" charset="0"/>
                </a:rPr>
                <a:t>STAR</a:t>
              </a:r>
            </a:p>
          </p:txBody>
        </p:sp>
      </p:grpSp>
      <p:sp>
        <p:nvSpPr>
          <p:cNvPr id="71731" name="Rectangle 51"/>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4000" dirty="0" smtClean="0"/>
              <a:t>Inclusive Jet Asymmetry at </a:t>
            </a:r>
            <a:r>
              <a:rPr lang="en-US" altLang="ja-JP" sz="4000" dirty="0" smtClean="0">
                <a:ea typeface="ＭＳ Ｐゴシック" pitchFamily="34" charset="-128"/>
                <a:sym typeface="Symbol" pitchFamily="18" charset="2"/>
              </a:rPr>
              <a:t></a:t>
            </a:r>
            <a:r>
              <a:rPr lang="en-US" altLang="ja-JP" sz="4000" dirty="0" smtClean="0">
                <a:ea typeface="ＭＳ Ｐゴシック" pitchFamily="34" charset="-128"/>
              </a:rPr>
              <a:t>s=</a:t>
            </a:r>
            <a:r>
              <a:rPr lang="en-US" sz="4000" dirty="0" smtClean="0"/>
              <a:t>200 </a:t>
            </a:r>
            <a:r>
              <a:rPr lang="en-US" sz="4000" dirty="0" err="1" smtClean="0"/>
              <a:t>GeV</a:t>
            </a:r>
            <a:r>
              <a:rPr lang="en-US" sz="4000" i="1" baseline="30000" dirty="0"/>
              <a:t/>
            </a:r>
            <a:br>
              <a:rPr lang="en-US" sz="4000" i="1" baseline="30000" dirty="0"/>
            </a:br>
            <a:endParaRPr lang="en-US" sz="4000" i="1" baseline="30000" dirty="0"/>
          </a:p>
        </p:txBody>
      </p:sp>
      <p:sp>
        <p:nvSpPr>
          <p:cNvPr id="11" name="TextBox 10"/>
          <p:cNvSpPr txBox="1"/>
          <p:nvPr/>
        </p:nvSpPr>
        <p:spPr>
          <a:xfrm>
            <a:off x="533400" y="1524000"/>
            <a:ext cx="5715001" cy="2677656"/>
          </a:xfrm>
          <a:prstGeom prst="rect">
            <a:avLst/>
          </a:prstGeom>
          <a:noFill/>
        </p:spPr>
        <p:txBody>
          <a:bodyPr wrap="square" rtlCol="0">
            <a:spAutoFit/>
          </a:bodyPr>
          <a:lstStyle/>
          <a:p>
            <a:pPr algn="l"/>
            <a:r>
              <a:rPr lang="en-US" sz="3200" dirty="0" smtClean="0"/>
              <a:t>STAR: Large acceptance </a:t>
            </a:r>
          </a:p>
          <a:p>
            <a:pPr algn="l"/>
            <a:r>
              <a:rPr lang="en-US" sz="3200" dirty="0" smtClean="0">
                <a:sym typeface="Wingdings" pitchFamily="2" charset="2"/>
              </a:rPr>
              <a:t> Jets have been primary probe</a:t>
            </a:r>
          </a:p>
          <a:p>
            <a:pPr algn="l">
              <a:buFontTx/>
              <a:buChar char="-"/>
            </a:pPr>
            <a:r>
              <a:rPr lang="en-US" sz="2600" dirty="0" smtClean="0">
                <a:sym typeface="Wingdings" pitchFamily="2" charset="2"/>
              </a:rPr>
              <a:t> Not subject to uncertainties on fragmentation functions, but need to handle complexities of jet reconstruction</a:t>
            </a:r>
          </a:p>
          <a:p>
            <a:pPr algn="l">
              <a:buFontTx/>
              <a:buChar char="-"/>
            </a:pPr>
            <a:endParaRPr lang="en-US" sz="2600" dirty="0"/>
          </a:p>
        </p:txBody>
      </p:sp>
      <p:pic>
        <p:nvPicPr>
          <p:cNvPr id="71682" name="Picture 4" descr="2006ALLprel"/>
          <p:cNvPicPr>
            <a:picLocks noChangeAspect="1" noChangeArrowheads="1"/>
          </p:cNvPicPr>
          <p:nvPr/>
        </p:nvPicPr>
        <p:blipFill>
          <a:blip r:embed="rId3" cstate="print">
            <a:lum bright="-26000" contrast="40000"/>
          </a:blip>
          <a:srcRect t="8949" r="8690"/>
          <a:stretch>
            <a:fillRect/>
          </a:stretch>
        </p:blipFill>
        <p:spPr bwMode="auto">
          <a:xfrm>
            <a:off x="0" y="1143000"/>
            <a:ext cx="6400800" cy="4329113"/>
          </a:xfrm>
          <a:prstGeom prst="rect">
            <a:avLst/>
          </a:prstGeom>
          <a:noFill/>
          <a:ln w="9525">
            <a:noFill/>
            <a:miter lim="800000"/>
            <a:headEnd/>
            <a:tailEnd/>
          </a:ln>
        </p:spPr>
      </p:pic>
      <p:sp>
        <p:nvSpPr>
          <p:cNvPr id="12" name="Text Box 10"/>
          <p:cNvSpPr txBox="1">
            <a:spLocks noChangeArrowheads="1"/>
          </p:cNvSpPr>
          <p:nvPr/>
        </p:nvSpPr>
        <p:spPr bwMode="auto">
          <a:xfrm>
            <a:off x="342900" y="5257800"/>
            <a:ext cx="4300538" cy="466725"/>
          </a:xfrm>
          <a:prstGeom prst="rect">
            <a:avLst/>
          </a:prstGeom>
          <a:solidFill>
            <a:schemeClr val="bg1"/>
          </a:solidFill>
          <a:ln w="9525">
            <a:solidFill>
              <a:schemeClr val="tx1"/>
            </a:solidFill>
            <a:miter lim="800000"/>
            <a:headEnd/>
            <a:tailEnd/>
          </a:ln>
          <a:effectLst/>
        </p:spPr>
        <p:txBody>
          <a:bodyPr wrap="none">
            <a:spAutoFit/>
          </a:bodyPr>
          <a:lstStyle/>
          <a:p>
            <a:r>
              <a:rPr lang="en-US" dirty="0" err="1">
                <a:solidFill>
                  <a:schemeClr val="tx1"/>
                </a:solidFill>
              </a:rPr>
              <a:t>Helicity</a:t>
            </a:r>
            <a:r>
              <a:rPr lang="en-US" dirty="0">
                <a:solidFill>
                  <a:schemeClr val="tx1"/>
                </a:solidFill>
              </a:rPr>
              <a:t> asymmetry measurement</a:t>
            </a:r>
          </a:p>
        </p:txBody>
      </p:sp>
      <p:grpSp>
        <p:nvGrpSpPr>
          <p:cNvPr id="14" name="Group 1108"/>
          <p:cNvGrpSpPr>
            <a:grpSpLocks/>
          </p:cNvGrpSpPr>
          <p:nvPr/>
        </p:nvGrpSpPr>
        <p:grpSpPr bwMode="auto">
          <a:xfrm>
            <a:off x="5943600" y="1477962"/>
            <a:ext cx="3048000" cy="3398838"/>
            <a:chOff x="144" y="1872"/>
            <a:chExt cx="1920" cy="2141"/>
          </a:xfrm>
        </p:grpSpPr>
        <p:pic>
          <p:nvPicPr>
            <p:cNvPr id="19" name="Picture 1090" descr="jet_schematic_seed"/>
            <p:cNvPicPr>
              <a:picLocks noChangeArrowheads="1"/>
            </p:cNvPicPr>
            <p:nvPr/>
          </p:nvPicPr>
          <p:blipFill>
            <a:blip r:embed="rId4" cstate="print"/>
            <a:srcRect/>
            <a:stretch>
              <a:fillRect/>
            </a:stretch>
          </p:blipFill>
          <p:spPr bwMode="auto">
            <a:xfrm>
              <a:off x="384" y="1872"/>
              <a:ext cx="1488" cy="1805"/>
            </a:xfrm>
            <a:prstGeom prst="rect">
              <a:avLst/>
            </a:prstGeom>
            <a:noFill/>
            <a:ln w="25400">
              <a:solidFill>
                <a:schemeClr val="folHlink"/>
              </a:solidFill>
              <a:miter lim="800000"/>
              <a:headEnd/>
              <a:tailEnd/>
            </a:ln>
          </p:spPr>
        </p:pic>
        <p:sp>
          <p:nvSpPr>
            <p:cNvPr id="15" name="AutoShape 1067"/>
            <p:cNvSpPr>
              <a:spLocks noChangeArrowheads="1"/>
            </p:cNvSpPr>
            <p:nvPr/>
          </p:nvSpPr>
          <p:spPr bwMode="auto">
            <a:xfrm>
              <a:off x="864" y="3696"/>
              <a:ext cx="556" cy="317"/>
            </a:xfrm>
            <a:prstGeom prst="irregularSeal1">
              <a:avLst/>
            </a:prstGeom>
            <a:gradFill rotWithShape="1">
              <a:gsLst>
                <a:gs pos="0">
                  <a:srgbClr val="FFFF00"/>
                </a:gs>
                <a:gs pos="100000">
                  <a:srgbClr val="FF0000"/>
                </a:gs>
              </a:gsLst>
              <a:path path="shape">
                <a:fillToRect l="50000" t="50000" r="50000" b="50000"/>
              </a:path>
            </a:gradFill>
            <a:ln w="9525">
              <a:solidFill>
                <a:schemeClr val="tx1"/>
              </a:solidFill>
              <a:miter lim="800000"/>
              <a:headEnd/>
              <a:tailEnd/>
            </a:ln>
            <a:effectLst/>
          </p:spPr>
          <p:txBody>
            <a:bodyPr wrap="none" anchor="ctr"/>
            <a:lstStyle/>
            <a:p>
              <a:endParaRPr lang="en-US"/>
            </a:p>
          </p:txBody>
        </p:sp>
        <p:grpSp>
          <p:nvGrpSpPr>
            <p:cNvPr id="16" name="Group 1068"/>
            <p:cNvGrpSpPr>
              <a:grpSpLocks/>
            </p:cNvGrpSpPr>
            <p:nvPr/>
          </p:nvGrpSpPr>
          <p:grpSpPr bwMode="auto">
            <a:xfrm>
              <a:off x="1392" y="3779"/>
              <a:ext cx="672" cy="159"/>
              <a:chOff x="3660" y="1858"/>
              <a:chExt cx="769" cy="159"/>
            </a:xfrm>
          </p:grpSpPr>
          <p:sp>
            <p:nvSpPr>
              <p:cNvPr id="28" name="Line 1069"/>
              <p:cNvSpPr>
                <a:spLocks noChangeShapeType="1"/>
              </p:cNvSpPr>
              <p:nvPr/>
            </p:nvSpPr>
            <p:spPr bwMode="auto">
              <a:xfrm flipH="1" flipV="1">
                <a:off x="3660" y="1948"/>
                <a:ext cx="632" cy="1"/>
              </a:xfrm>
              <a:prstGeom prst="line">
                <a:avLst/>
              </a:prstGeom>
              <a:noFill/>
              <a:ln w="76200">
                <a:solidFill>
                  <a:schemeClr val="tx1"/>
                </a:solidFill>
                <a:round/>
                <a:headEnd/>
                <a:tailEnd type="triangle" w="med" len="med"/>
              </a:ln>
            </p:spPr>
            <p:txBody>
              <a:bodyPr/>
              <a:lstStyle/>
              <a:p>
                <a:endParaRPr lang="en-US"/>
              </a:p>
            </p:txBody>
          </p:sp>
          <p:sp>
            <p:nvSpPr>
              <p:cNvPr id="29" name="Oval 1070"/>
              <p:cNvSpPr>
                <a:spLocks noChangeArrowheads="1"/>
              </p:cNvSpPr>
              <p:nvPr/>
            </p:nvSpPr>
            <p:spPr bwMode="auto">
              <a:xfrm>
                <a:off x="4250" y="1858"/>
                <a:ext cx="179" cy="159"/>
              </a:xfrm>
              <a:prstGeom prst="ellipse">
                <a:avLst/>
              </a:prstGeom>
              <a:gradFill rotWithShape="1">
                <a:gsLst>
                  <a:gs pos="0">
                    <a:schemeClr val="bg1"/>
                  </a:gs>
                  <a:gs pos="100000">
                    <a:srgbClr val="CC0000"/>
                  </a:gs>
                </a:gsLst>
                <a:path path="shape">
                  <a:fillToRect l="50000" t="50000" r="50000" b="50000"/>
                </a:path>
              </a:gradFill>
              <a:ln w="9525" algn="ctr">
                <a:solidFill>
                  <a:schemeClr val="tx1"/>
                </a:solidFill>
                <a:round/>
                <a:headEnd/>
                <a:tailEnd/>
              </a:ln>
              <a:effectLst/>
            </p:spPr>
            <p:txBody>
              <a:bodyPr wrap="none" anchor="ctr"/>
              <a:lstStyle/>
              <a:p>
                <a:endParaRPr lang="en-US"/>
              </a:p>
            </p:txBody>
          </p:sp>
        </p:grpSp>
        <p:grpSp>
          <p:nvGrpSpPr>
            <p:cNvPr id="17" name="Group 1071"/>
            <p:cNvGrpSpPr>
              <a:grpSpLocks/>
            </p:cNvGrpSpPr>
            <p:nvPr/>
          </p:nvGrpSpPr>
          <p:grpSpPr bwMode="auto">
            <a:xfrm>
              <a:off x="144" y="3791"/>
              <a:ext cx="720" cy="159"/>
              <a:chOff x="1348" y="2773"/>
              <a:chExt cx="717" cy="159"/>
            </a:xfrm>
          </p:grpSpPr>
          <p:sp>
            <p:nvSpPr>
              <p:cNvPr id="26" name="Line 1072"/>
              <p:cNvSpPr>
                <a:spLocks noChangeShapeType="1"/>
              </p:cNvSpPr>
              <p:nvPr/>
            </p:nvSpPr>
            <p:spPr bwMode="auto">
              <a:xfrm>
                <a:off x="1433" y="2850"/>
                <a:ext cx="632" cy="1"/>
              </a:xfrm>
              <a:prstGeom prst="line">
                <a:avLst/>
              </a:prstGeom>
              <a:noFill/>
              <a:ln w="76200">
                <a:solidFill>
                  <a:schemeClr val="tx1"/>
                </a:solidFill>
                <a:round/>
                <a:headEnd/>
                <a:tailEnd type="triangle" w="med" len="med"/>
              </a:ln>
            </p:spPr>
            <p:txBody>
              <a:bodyPr/>
              <a:lstStyle/>
              <a:p>
                <a:endParaRPr lang="en-US"/>
              </a:p>
            </p:txBody>
          </p:sp>
          <p:sp>
            <p:nvSpPr>
              <p:cNvPr id="27" name="Oval 1073"/>
              <p:cNvSpPr>
                <a:spLocks noChangeArrowheads="1"/>
              </p:cNvSpPr>
              <p:nvPr/>
            </p:nvSpPr>
            <p:spPr bwMode="auto">
              <a:xfrm>
                <a:off x="1348" y="2773"/>
                <a:ext cx="179" cy="159"/>
              </a:xfrm>
              <a:prstGeom prst="ellipse">
                <a:avLst/>
              </a:prstGeom>
              <a:gradFill rotWithShape="1">
                <a:gsLst>
                  <a:gs pos="0">
                    <a:schemeClr val="bg1"/>
                  </a:gs>
                  <a:gs pos="100000">
                    <a:srgbClr val="CC0000"/>
                  </a:gs>
                </a:gsLst>
                <a:path path="shape">
                  <a:fillToRect l="50000" t="50000" r="50000" b="50000"/>
                </a:path>
              </a:gradFill>
              <a:ln w="9525" algn="ctr">
                <a:solidFill>
                  <a:schemeClr val="tx1"/>
                </a:solidFill>
                <a:round/>
                <a:headEnd/>
                <a:tailEnd/>
              </a:ln>
              <a:effectLst/>
            </p:spPr>
            <p:txBody>
              <a:bodyPr wrap="none" anchor="ctr"/>
              <a:lstStyle/>
              <a:p>
                <a:endParaRPr lang="en-US"/>
              </a:p>
            </p:txBody>
          </p:sp>
        </p:grpSp>
        <p:sp>
          <p:nvSpPr>
            <p:cNvPr id="18" name="Rectangle 1086"/>
            <p:cNvSpPr>
              <a:spLocks noChangeArrowheads="1"/>
            </p:cNvSpPr>
            <p:nvPr/>
          </p:nvSpPr>
          <p:spPr bwMode="auto">
            <a:xfrm>
              <a:off x="448" y="2977"/>
              <a:ext cx="116" cy="288"/>
            </a:xfrm>
            <a:prstGeom prst="rect">
              <a:avLst/>
            </a:prstGeom>
            <a:noFill/>
            <a:ln w="19050">
              <a:noFill/>
              <a:miter lim="800000"/>
              <a:headEnd/>
              <a:tailEnd/>
            </a:ln>
          </p:spPr>
          <p:txBody>
            <a:bodyPr wrap="none">
              <a:spAutoFit/>
            </a:bodyPr>
            <a:lstStyle/>
            <a:p>
              <a:endParaRPr lang="en-US" sz="2400"/>
            </a:p>
          </p:txBody>
        </p:sp>
        <p:sp>
          <p:nvSpPr>
            <p:cNvPr id="20" name="Rectangle 1091"/>
            <p:cNvSpPr>
              <a:spLocks noChangeArrowheads="1"/>
            </p:cNvSpPr>
            <p:nvPr/>
          </p:nvSpPr>
          <p:spPr bwMode="auto">
            <a:xfrm>
              <a:off x="1552" y="2774"/>
              <a:ext cx="116" cy="288"/>
            </a:xfrm>
            <a:prstGeom prst="rect">
              <a:avLst/>
            </a:prstGeom>
            <a:noFill/>
            <a:ln w="19050">
              <a:noFill/>
              <a:miter lim="800000"/>
              <a:headEnd/>
              <a:tailEnd/>
            </a:ln>
          </p:spPr>
          <p:txBody>
            <a:bodyPr wrap="none">
              <a:spAutoFit/>
            </a:bodyPr>
            <a:lstStyle/>
            <a:p>
              <a:endParaRPr lang="en-US" sz="2400"/>
            </a:p>
          </p:txBody>
        </p:sp>
        <p:sp>
          <p:nvSpPr>
            <p:cNvPr id="21" name="Text Box 1099"/>
            <p:cNvSpPr txBox="1">
              <a:spLocks noChangeArrowheads="1"/>
            </p:cNvSpPr>
            <p:nvPr/>
          </p:nvSpPr>
          <p:spPr bwMode="auto">
            <a:xfrm>
              <a:off x="543" y="2875"/>
              <a:ext cx="289" cy="173"/>
            </a:xfrm>
            <a:prstGeom prst="rect">
              <a:avLst/>
            </a:prstGeom>
            <a:noFill/>
            <a:ln w="19050">
              <a:noFill/>
              <a:miter lim="800000"/>
              <a:headEnd/>
              <a:tailEnd/>
            </a:ln>
          </p:spPr>
          <p:txBody>
            <a:bodyPr>
              <a:spAutoFit/>
            </a:bodyPr>
            <a:lstStyle/>
            <a:p>
              <a:pPr>
                <a:spcBef>
                  <a:spcPct val="50000"/>
                </a:spcBef>
              </a:pPr>
              <a:r>
                <a:rPr lang="en-US" sz="1200" b="1">
                  <a:solidFill>
                    <a:srgbClr val="59271C"/>
                  </a:solidFill>
                  <a:latin typeface="Symbol" pitchFamily="18" charset="2"/>
                  <a:sym typeface="Symbol" pitchFamily="18" charset="2"/>
                </a:rPr>
                <a:t></a:t>
              </a:r>
              <a:r>
                <a:rPr lang="en-US" sz="1200" b="1" baseline="30000">
                  <a:solidFill>
                    <a:srgbClr val="59271C"/>
                  </a:solidFill>
                  <a:latin typeface="Symbol" pitchFamily="18" charset="2"/>
                  <a:sym typeface="Symbol" pitchFamily="18" charset="2"/>
                </a:rPr>
                <a:t></a:t>
              </a:r>
              <a:endParaRPr lang="en-US" sz="1200" b="1">
                <a:solidFill>
                  <a:srgbClr val="59271C"/>
                </a:solidFill>
                <a:latin typeface="Symbol" pitchFamily="18" charset="2"/>
                <a:sym typeface="Symbol" pitchFamily="18" charset="2"/>
              </a:endParaRPr>
            </a:p>
          </p:txBody>
        </p:sp>
        <p:sp>
          <p:nvSpPr>
            <p:cNvPr id="22" name="Text Box 1100"/>
            <p:cNvSpPr txBox="1">
              <a:spLocks noChangeArrowheads="1"/>
            </p:cNvSpPr>
            <p:nvPr/>
          </p:nvSpPr>
          <p:spPr bwMode="auto">
            <a:xfrm>
              <a:off x="1287" y="2993"/>
              <a:ext cx="293" cy="173"/>
            </a:xfrm>
            <a:prstGeom prst="rect">
              <a:avLst/>
            </a:prstGeom>
            <a:noFill/>
            <a:ln w="19050">
              <a:noFill/>
              <a:miter lim="800000"/>
              <a:headEnd/>
              <a:tailEnd/>
            </a:ln>
          </p:spPr>
          <p:txBody>
            <a:bodyPr>
              <a:spAutoFit/>
            </a:bodyPr>
            <a:lstStyle/>
            <a:p>
              <a:pPr>
                <a:spcBef>
                  <a:spcPct val="50000"/>
                </a:spcBef>
              </a:pPr>
              <a:r>
                <a:rPr lang="en-US" sz="1200" b="1">
                  <a:solidFill>
                    <a:srgbClr val="59271C"/>
                  </a:solidFill>
                  <a:latin typeface="Symbol" pitchFamily="18" charset="2"/>
                  <a:sym typeface="Symbol" pitchFamily="18" charset="2"/>
                </a:rPr>
                <a:t></a:t>
              </a:r>
              <a:r>
                <a:rPr lang="en-US" sz="1200" b="1" baseline="30000">
                  <a:solidFill>
                    <a:srgbClr val="59271C"/>
                  </a:solidFill>
                  <a:latin typeface="Symbol" pitchFamily="18" charset="2"/>
                  <a:sym typeface="Symbol" pitchFamily="18" charset="2"/>
                </a:rPr>
                <a:t></a:t>
              </a:r>
              <a:endParaRPr lang="en-US" sz="1200" b="1">
                <a:solidFill>
                  <a:srgbClr val="59271C"/>
                </a:solidFill>
                <a:latin typeface="Symbol" pitchFamily="18" charset="2"/>
                <a:sym typeface="Symbol" pitchFamily="18" charset="2"/>
              </a:endParaRPr>
            </a:p>
          </p:txBody>
        </p:sp>
        <p:sp>
          <p:nvSpPr>
            <p:cNvPr id="23" name="Text Box 1101"/>
            <p:cNvSpPr txBox="1">
              <a:spLocks noChangeArrowheads="1"/>
            </p:cNvSpPr>
            <p:nvPr/>
          </p:nvSpPr>
          <p:spPr bwMode="auto">
            <a:xfrm>
              <a:off x="1394" y="2521"/>
              <a:ext cx="289" cy="173"/>
            </a:xfrm>
            <a:prstGeom prst="rect">
              <a:avLst/>
            </a:prstGeom>
            <a:noFill/>
            <a:ln w="19050">
              <a:noFill/>
              <a:miter lim="800000"/>
              <a:headEnd/>
              <a:tailEnd/>
            </a:ln>
          </p:spPr>
          <p:txBody>
            <a:bodyPr>
              <a:spAutoFit/>
            </a:bodyPr>
            <a:lstStyle/>
            <a:p>
              <a:pPr>
                <a:spcBef>
                  <a:spcPct val="50000"/>
                </a:spcBef>
              </a:pPr>
              <a:r>
                <a:rPr lang="en-US" sz="1200" b="1">
                  <a:solidFill>
                    <a:srgbClr val="59271C"/>
                  </a:solidFill>
                  <a:latin typeface="Symbol" pitchFamily="18" charset="2"/>
                  <a:sym typeface="Symbol" pitchFamily="18" charset="2"/>
                </a:rPr>
                <a:t></a:t>
              </a:r>
              <a:r>
                <a:rPr lang="en-US" sz="1200" b="1" baseline="30000">
                  <a:solidFill>
                    <a:srgbClr val="59271C"/>
                  </a:solidFill>
                  <a:latin typeface="Symbol" pitchFamily="18" charset="2"/>
                  <a:sym typeface="Symbol" pitchFamily="18" charset="2"/>
                </a:rPr>
                <a:t></a:t>
              </a:r>
              <a:endParaRPr lang="en-US" sz="1200" b="1">
                <a:solidFill>
                  <a:srgbClr val="59271C"/>
                </a:solidFill>
                <a:latin typeface="Symbol" pitchFamily="18" charset="2"/>
                <a:sym typeface="Symbol" pitchFamily="18" charset="2"/>
              </a:endParaRPr>
            </a:p>
          </p:txBody>
        </p:sp>
        <p:sp>
          <p:nvSpPr>
            <p:cNvPr id="24" name="Text Box 1102"/>
            <p:cNvSpPr txBox="1">
              <a:spLocks noChangeArrowheads="1"/>
            </p:cNvSpPr>
            <p:nvPr/>
          </p:nvSpPr>
          <p:spPr bwMode="auto">
            <a:xfrm>
              <a:off x="756" y="2580"/>
              <a:ext cx="290" cy="173"/>
            </a:xfrm>
            <a:prstGeom prst="rect">
              <a:avLst/>
            </a:prstGeom>
            <a:noFill/>
            <a:ln w="19050">
              <a:noFill/>
              <a:miter lim="800000"/>
              <a:headEnd/>
              <a:tailEnd/>
            </a:ln>
          </p:spPr>
          <p:txBody>
            <a:bodyPr>
              <a:spAutoFit/>
            </a:bodyPr>
            <a:lstStyle/>
            <a:p>
              <a:pPr>
                <a:spcBef>
                  <a:spcPct val="50000"/>
                </a:spcBef>
              </a:pPr>
              <a:r>
                <a:rPr lang="en-US" sz="1200" b="1">
                  <a:solidFill>
                    <a:srgbClr val="59271C"/>
                  </a:solidFill>
                  <a:latin typeface="Symbol" pitchFamily="18" charset="2"/>
                  <a:sym typeface="Symbol" pitchFamily="18" charset="2"/>
                </a:rPr>
                <a:t></a:t>
              </a:r>
              <a:r>
                <a:rPr lang="en-US" sz="1200" b="1" baseline="30000">
                  <a:solidFill>
                    <a:srgbClr val="59271C"/>
                  </a:solidFill>
                  <a:latin typeface="Symbol" pitchFamily="18" charset="2"/>
                  <a:sym typeface="Symbol" pitchFamily="18" charset="2"/>
                </a:rPr>
                <a:t></a:t>
              </a:r>
              <a:endParaRPr lang="en-US" sz="1200" b="1">
                <a:solidFill>
                  <a:srgbClr val="59271C"/>
                </a:solidFill>
                <a:latin typeface="Symbol" pitchFamily="18" charset="2"/>
                <a:sym typeface="Symbol" pitchFamily="18" charset="2"/>
              </a:endParaRPr>
            </a:p>
          </p:txBody>
        </p:sp>
        <p:sp>
          <p:nvSpPr>
            <p:cNvPr id="25" name="Text Box 1104"/>
            <p:cNvSpPr txBox="1">
              <a:spLocks noChangeArrowheads="1"/>
            </p:cNvSpPr>
            <p:nvPr/>
          </p:nvSpPr>
          <p:spPr bwMode="auto">
            <a:xfrm>
              <a:off x="1128" y="2580"/>
              <a:ext cx="291" cy="173"/>
            </a:xfrm>
            <a:prstGeom prst="rect">
              <a:avLst/>
            </a:prstGeom>
            <a:noFill/>
            <a:ln w="19050">
              <a:noFill/>
              <a:miter lim="800000"/>
              <a:headEnd/>
              <a:tailEnd/>
            </a:ln>
          </p:spPr>
          <p:txBody>
            <a:bodyPr>
              <a:spAutoFit/>
            </a:bodyPr>
            <a:lstStyle/>
            <a:p>
              <a:pPr>
                <a:spcBef>
                  <a:spcPct val="50000"/>
                </a:spcBef>
              </a:pPr>
              <a:r>
                <a:rPr lang="en-US" sz="1200" b="1" dirty="0">
                  <a:solidFill>
                    <a:srgbClr val="59271C"/>
                  </a:solidFill>
                </a:rPr>
                <a:t>e</a:t>
              </a:r>
              <a:r>
                <a:rPr lang="en-US" sz="1200" b="1" baseline="30000" dirty="0">
                  <a:solidFill>
                    <a:srgbClr val="59271C"/>
                  </a:solidFill>
                </a:rPr>
                <a:t>+</a:t>
              </a:r>
              <a:endParaRPr lang="en-US" sz="1200" b="1" dirty="0">
                <a:solidFill>
                  <a:srgbClr val="59271C"/>
                </a:solidFill>
              </a:endParaRPr>
            </a:p>
          </p:txBody>
        </p:sp>
      </p:grpSp>
      <p:sp>
        <p:nvSpPr>
          <p:cNvPr id="30" name="Slide Number Placeholder 29"/>
          <p:cNvSpPr>
            <a:spLocks noGrp="1"/>
          </p:cNvSpPr>
          <p:nvPr>
            <p:ph type="sldNum" sz="quarter" idx="12"/>
          </p:nvPr>
        </p:nvSpPr>
        <p:spPr/>
        <p:txBody>
          <a:bodyPr/>
          <a:lstStyle/>
          <a:p>
            <a:fld id="{CC80A51C-0834-4D37-9F6C-E61A03BDE5A5}" type="slidenum">
              <a:rPr lang="en-US" smtClean="0"/>
              <a:pPr/>
              <a:t>19</a:t>
            </a:fld>
            <a:endParaRPr lang="en-US"/>
          </a:p>
        </p:txBody>
      </p:sp>
      <p:sp>
        <p:nvSpPr>
          <p:cNvPr id="31" name="Footer Placeholder 30"/>
          <p:cNvSpPr>
            <a:spLocks noGrp="1"/>
          </p:cNvSpPr>
          <p:nvPr>
            <p:ph type="ftr" sz="quarter" idx="11"/>
          </p:nvPr>
        </p:nvSpPr>
        <p:spPr/>
        <p:txBody>
          <a:bodyPr/>
          <a:lstStyle/>
          <a:p>
            <a:r>
              <a:rPr lang="en-US" smtClean="0"/>
              <a:t>C. Aidala, DESY, October 5-6, 2010</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71682"/>
                                        </p:tgtEl>
                                        <p:attrNameLst>
                                          <p:attrName>style.visibility</p:attrName>
                                        </p:attrNameLst>
                                      </p:cBhvr>
                                      <p:to>
                                        <p:strVal val="visible"/>
                                      </p:to>
                                    </p:set>
                                    <p:animEffect transition="in" filter="blinds(horizontal)">
                                      <p:cBhvr>
                                        <p:cTn id="11" dur="500"/>
                                        <p:tgtEl>
                                          <p:spTgt spid="71682"/>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71687"/>
                                        </p:tgtEl>
                                        <p:attrNameLst>
                                          <p:attrName>style.visibility</p:attrName>
                                        </p:attrNameLst>
                                      </p:cBhvr>
                                      <p:to>
                                        <p:strVal val="visible"/>
                                      </p:to>
                                    </p:set>
                                    <p:animEffect transition="in" filter="blinds(horizontal)">
                                      <p:cBhvr>
                                        <p:cTn id="14" dur="500"/>
                                        <p:tgtEl>
                                          <p:spTgt spid="71687"/>
                                        </p:tgtEl>
                                      </p:cBhvr>
                                    </p:animEffect>
                                  </p:childTnLst>
                                </p:cTn>
                              </p:par>
                              <p:par>
                                <p:cTn id="15" presetID="3" presetClass="entr" presetSubtype="10" fill="hold" nodeType="withEffect">
                                  <p:stCondLst>
                                    <p:cond delay="0"/>
                                  </p:stCondLst>
                                  <p:childTnLst>
                                    <p:set>
                                      <p:cBhvr>
                                        <p:cTn id="16" dur="1" fill="hold">
                                          <p:stCondLst>
                                            <p:cond delay="0"/>
                                          </p:stCondLst>
                                        </p:cTn>
                                        <p:tgtEl>
                                          <p:spTgt spid="71730"/>
                                        </p:tgtEl>
                                        <p:attrNameLst>
                                          <p:attrName>style.visibility</p:attrName>
                                        </p:attrNameLst>
                                      </p:cBhvr>
                                      <p:to>
                                        <p:strVal val="visible"/>
                                      </p:to>
                                    </p:set>
                                    <p:animEffect transition="in" filter="blinds(horizontal)">
                                      <p:cBhvr>
                                        <p:cTn id="17" dur="500"/>
                                        <p:tgtEl>
                                          <p:spTgt spid="71730"/>
                                        </p:tgtEl>
                                      </p:cBhvr>
                                    </p:animEffect>
                                  </p:childTnLst>
                                </p:cTn>
                              </p:par>
                              <p:par>
                                <p:cTn id="18" presetID="3" presetClass="entr" presetSubtype="10" fill="hold" nodeType="withEffect">
                                  <p:stCondLst>
                                    <p:cond delay="0"/>
                                  </p:stCondLst>
                                  <p:childTnLst>
                                    <p:set>
                                      <p:cBhvr>
                                        <p:cTn id="19" dur="1" fill="hold">
                                          <p:stCondLst>
                                            <p:cond delay="0"/>
                                          </p:stCondLst>
                                        </p:cTn>
                                        <p:tgtEl>
                                          <p:spTgt spid="71728"/>
                                        </p:tgtEl>
                                        <p:attrNameLst>
                                          <p:attrName>style.visibility</p:attrName>
                                        </p:attrNameLst>
                                      </p:cBhvr>
                                      <p:to>
                                        <p:strVal val="visible"/>
                                      </p:to>
                                    </p:set>
                                    <p:animEffect transition="in" filter="blinds(horizontal)">
                                      <p:cBhvr>
                                        <p:cTn id="20" dur="500"/>
                                        <p:tgtEl>
                                          <p:spTgt spid="7172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7"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1"/>
          </p:nvPr>
        </p:nvSpPr>
        <p:spPr/>
        <p:txBody>
          <a:bodyPr/>
          <a:lstStyle/>
          <a:p>
            <a:r>
              <a:rPr lang="en-US" smtClean="0"/>
              <a:t>C. Aidala, DESY, October 5-6, 2010</a:t>
            </a:r>
            <a:endParaRPr lang="en-US"/>
          </a:p>
        </p:txBody>
      </p:sp>
      <p:sp>
        <p:nvSpPr>
          <p:cNvPr id="1360898" name="Rectangle 2"/>
          <p:cNvSpPr>
            <a:spLocks noGrp="1" noChangeArrowheads="1"/>
          </p:cNvSpPr>
          <p:nvPr>
            <p:ph type="ctrTitle" idx="4294967295"/>
          </p:nvPr>
        </p:nvSpPr>
        <p:spPr>
          <a:xfrm>
            <a:off x="609600" y="1600200"/>
            <a:ext cx="7924800" cy="3048000"/>
          </a:xfrm>
        </p:spPr>
        <p:txBody>
          <a:bodyPr/>
          <a:lstStyle/>
          <a:p>
            <a:r>
              <a:rPr lang="en-US" sz="4000" b="1"/>
              <a:t>How do we understand the visible matter in our universe in terms of the fundamental quarks and gluons of QCD?</a:t>
            </a:r>
          </a:p>
        </p:txBody>
      </p:sp>
      <p:sp>
        <p:nvSpPr>
          <p:cNvPr id="6" name="Slide Number Placeholder 5"/>
          <p:cNvSpPr>
            <a:spLocks noGrp="1"/>
          </p:cNvSpPr>
          <p:nvPr>
            <p:ph type="sldNum" sz="quarter" idx="12"/>
          </p:nvPr>
        </p:nvSpPr>
        <p:spPr/>
        <p:txBody>
          <a:bodyPr/>
          <a:lstStyle/>
          <a:p>
            <a:fld id="{83F159FB-7DEB-45DF-BF94-DE0F7425313E}" type="slidenum">
              <a:rPr lang="en-US" smtClean="0"/>
              <a:pPr/>
              <a:t>2</a:t>
            </a:fld>
            <a:endParaRPr lang="en-US"/>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C. Aidala, DESY, October 5-6, 2010</a:t>
            </a:r>
            <a:endParaRPr lang="en-US" dirty="0"/>
          </a:p>
        </p:txBody>
      </p:sp>
      <p:sp>
        <p:nvSpPr>
          <p:cNvPr id="8" name="Slide Number Placeholder 5"/>
          <p:cNvSpPr>
            <a:spLocks noGrp="1"/>
          </p:cNvSpPr>
          <p:nvPr>
            <p:ph type="sldNum" sz="quarter" idx="12"/>
          </p:nvPr>
        </p:nvSpPr>
        <p:spPr/>
        <p:txBody>
          <a:bodyPr/>
          <a:lstStyle/>
          <a:p>
            <a:fld id="{D2662D2A-E6DA-44A1-8C8C-22188D3A414B}" type="slidenum">
              <a:rPr lang="en-US"/>
              <a:pPr/>
              <a:t>20</a:t>
            </a:fld>
            <a:endParaRPr lang="en-US"/>
          </a:p>
        </p:txBody>
      </p:sp>
      <p:sp>
        <p:nvSpPr>
          <p:cNvPr id="1268738" name="Rectangle 2"/>
          <p:cNvSpPr>
            <a:spLocks noGrp="1" noChangeArrowheads="1"/>
          </p:cNvSpPr>
          <p:nvPr>
            <p:ph type="title"/>
          </p:nvPr>
        </p:nvSpPr>
        <p:spPr/>
        <p:txBody>
          <a:bodyPr/>
          <a:lstStyle/>
          <a:p>
            <a:r>
              <a:rPr lang="en-US" sz="4000" dirty="0"/>
              <a:t> </a:t>
            </a:r>
            <a:r>
              <a:rPr lang="en-US" sz="4000" dirty="0" smtClean="0"/>
              <a:t>Sampling the Integral of </a:t>
            </a:r>
            <a:r>
              <a:rPr lang="en-US" sz="4000" dirty="0" smtClean="0">
                <a:latin typeface="Symbol" pitchFamily="18" charset="2"/>
              </a:rPr>
              <a:t>D</a:t>
            </a:r>
            <a:r>
              <a:rPr lang="en-US" sz="4000" dirty="0" smtClean="0"/>
              <a:t>G:</a:t>
            </a:r>
            <a:br>
              <a:rPr lang="en-US" sz="4000" dirty="0" smtClean="0"/>
            </a:br>
            <a:r>
              <a:rPr lang="en-US" sz="4000" dirty="0" smtClean="0">
                <a:latin typeface="Symbol" pitchFamily="18" charset="2"/>
              </a:rPr>
              <a:t>p</a:t>
            </a:r>
            <a:r>
              <a:rPr lang="en-US" sz="4000" baseline="30000" dirty="0" smtClean="0"/>
              <a:t>0</a:t>
            </a:r>
            <a:r>
              <a:rPr lang="en-US" sz="4000" dirty="0" smtClean="0"/>
              <a:t> </a:t>
            </a:r>
            <a:r>
              <a:rPr lang="en-US" sz="4000" dirty="0" err="1"/>
              <a:t>p</a:t>
            </a:r>
            <a:r>
              <a:rPr lang="en-US" sz="4000" baseline="-18000" dirty="0" err="1"/>
              <a:t>T</a:t>
            </a:r>
            <a:r>
              <a:rPr lang="en-US" sz="4000" dirty="0"/>
              <a:t> vs. </a:t>
            </a:r>
            <a:r>
              <a:rPr lang="en-US" sz="4000" dirty="0" err="1"/>
              <a:t>x</a:t>
            </a:r>
            <a:r>
              <a:rPr lang="en-US" sz="4000" baseline="-25000" dirty="0" err="1"/>
              <a:t>gluon</a:t>
            </a:r>
            <a:r>
              <a:rPr lang="en-US" sz="4000" b="1" baseline="-25000" dirty="0"/>
              <a:t> </a:t>
            </a:r>
            <a:endParaRPr lang="en-US" sz="4000" b="1" baseline="-25000" dirty="0">
              <a:ea typeface="Arial Unicode MS" pitchFamily="34" charset="-128"/>
              <a:cs typeface="Arial Unicode MS" pitchFamily="34" charset="-128"/>
            </a:endParaRPr>
          </a:p>
        </p:txBody>
      </p:sp>
      <p:pic>
        <p:nvPicPr>
          <p:cNvPr id="1268744" name="Picture 8"/>
          <p:cNvPicPr>
            <a:picLocks noChangeAspect="1" noChangeArrowheads="1"/>
          </p:cNvPicPr>
          <p:nvPr/>
        </p:nvPicPr>
        <p:blipFill>
          <a:blip r:embed="rId3" cstate="print"/>
          <a:srcRect/>
          <a:stretch>
            <a:fillRect/>
          </a:stretch>
        </p:blipFill>
        <p:spPr bwMode="auto">
          <a:xfrm>
            <a:off x="3452567" y="1371600"/>
            <a:ext cx="5462833" cy="4648200"/>
          </a:xfrm>
          <a:prstGeom prst="rect">
            <a:avLst/>
          </a:prstGeom>
          <a:noFill/>
          <a:ln w="9525">
            <a:noFill/>
            <a:miter lim="800000"/>
            <a:headEnd/>
            <a:tailEnd/>
          </a:ln>
          <a:effectLst/>
        </p:spPr>
      </p:pic>
      <p:sp>
        <p:nvSpPr>
          <p:cNvPr id="1268747" name="Text Box 11"/>
          <p:cNvSpPr txBox="1">
            <a:spLocks noChangeArrowheads="1"/>
          </p:cNvSpPr>
          <p:nvPr/>
        </p:nvSpPr>
        <p:spPr bwMode="auto">
          <a:xfrm>
            <a:off x="252412" y="5326559"/>
            <a:ext cx="3252788" cy="707886"/>
          </a:xfrm>
          <a:prstGeom prst="rect">
            <a:avLst/>
          </a:prstGeom>
          <a:noFill/>
          <a:ln w="9525">
            <a:noFill/>
            <a:miter lim="800000"/>
            <a:headEnd/>
            <a:tailEnd/>
          </a:ln>
          <a:effectLst/>
        </p:spPr>
        <p:txBody>
          <a:bodyPr>
            <a:spAutoFit/>
          </a:bodyPr>
          <a:lstStyle/>
          <a:p>
            <a:r>
              <a:rPr lang="en-US" sz="2000" dirty="0"/>
              <a:t>Based on simulation using NLO </a:t>
            </a:r>
            <a:r>
              <a:rPr lang="en-US" sz="2000" dirty="0" err="1"/>
              <a:t>pQCD</a:t>
            </a:r>
            <a:r>
              <a:rPr lang="en-US" sz="2000" dirty="0"/>
              <a:t> as input</a:t>
            </a:r>
          </a:p>
        </p:txBody>
      </p:sp>
      <p:sp>
        <p:nvSpPr>
          <p:cNvPr id="9" name="TextBox 8"/>
          <p:cNvSpPr txBox="1"/>
          <p:nvPr/>
        </p:nvSpPr>
        <p:spPr>
          <a:xfrm>
            <a:off x="0" y="1447800"/>
            <a:ext cx="3276600" cy="2893100"/>
          </a:xfrm>
          <a:prstGeom prst="rect">
            <a:avLst/>
          </a:prstGeom>
          <a:noFill/>
        </p:spPr>
        <p:txBody>
          <a:bodyPr wrap="square" rtlCol="0">
            <a:spAutoFit/>
          </a:bodyPr>
          <a:lstStyle/>
          <a:p>
            <a:r>
              <a:rPr lang="en-US" sz="2600" dirty="0" smtClean="0"/>
              <a:t>Inclusive asymmetry measurements in </a:t>
            </a:r>
            <a:r>
              <a:rPr lang="en-US" sz="2600" dirty="0" err="1" smtClean="0"/>
              <a:t>p+p</a:t>
            </a:r>
            <a:r>
              <a:rPr lang="en-US" sz="2600" dirty="0" smtClean="0"/>
              <a:t> collisions sample from wide bins in </a:t>
            </a:r>
            <a:r>
              <a:rPr lang="en-US" sz="2600" i="1" dirty="0" smtClean="0"/>
              <a:t>x</a:t>
            </a:r>
            <a:r>
              <a:rPr lang="en-US" sz="2600" dirty="0" smtClean="0"/>
              <a:t>—sensitive to (truncated) integral of </a:t>
            </a:r>
            <a:r>
              <a:rPr lang="en-US" sz="2600" dirty="0" smtClean="0">
                <a:latin typeface="Symbol" pitchFamily="18" charset="2"/>
              </a:rPr>
              <a:t>D</a:t>
            </a:r>
            <a:r>
              <a:rPr lang="en-US" sz="2600" dirty="0" smtClean="0"/>
              <a:t>G, not to functional form vs. </a:t>
            </a:r>
            <a:r>
              <a:rPr lang="en-US" sz="2600" i="1" dirty="0" smtClean="0"/>
              <a:t>x</a:t>
            </a:r>
            <a:endParaRPr lang="en-US" sz="2600" i="1" dirty="0"/>
          </a:p>
        </p:txBody>
      </p:sp>
      <p:sp>
        <p:nvSpPr>
          <p:cNvPr id="10" name="Text Box 3"/>
          <p:cNvSpPr txBox="1">
            <a:spLocks noChangeArrowheads="1"/>
          </p:cNvSpPr>
          <p:nvPr/>
        </p:nvSpPr>
        <p:spPr bwMode="auto">
          <a:xfrm>
            <a:off x="4672040" y="6019800"/>
            <a:ext cx="2997103" cy="430887"/>
          </a:xfrm>
          <a:prstGeom prst="rect">
            <a:avLst/>
          </a:prstGeom>
          <a:noFill/>
          <a:ln w="9525">
            <a:noFill/>
            <a:miter lim="800000"/>
            <a:headEnd/>
            <a:tailEnd/>
          </a:ln>
          <a:effectLst/>
        </p:spPr>
        <p:txBody>
          <a:bodyPr wrap="none">
            <a:spAutoFit/>
          </a:bodyPr>
          <a:lstStyle/>
          <a:p>
            <a:r>
              <a:rPr lang="en-US" sz="2200" dirty="0" smtClean="0"/>
              <a:t>PRL 103, 012003 (2009)</a:t>
            </a:r>
            <a:endParaRPr lang="en-US" sz="22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152400" y="152400"/>
            <a:ext cx="5280025" cy="3581400"/>
            <a:chOff x="74613" y="685800"/>
            <a:chExt cx="5280025" cy="3581400"/>
          </a:xfrm>
        </p:grpSpPr>
        <p:pic>
          <p:nvPicPr>
            <p:cNvPr id="97283" name="Picture 2" descr="dssv_dg"/>
            <p:cNvPicPr>
              <a:picLocks noChangeAspect="1" noChangeArrowheads="1"/>
            </p:cNvPicPr>
            <p:nvPr/>
          </p:nvPicPr>
          <p:blipFill>
            <a:blip r:embed="rId3" cstate="print">
              <a:lum bright="-10000" contrast="20000"/>
            </a:blip>
            <a:srcRect/>
            <a:stretch>
              <a:fillRect/>
            </a:stretch>
          </p:blipFill>
          <p:spPr bwMode="auto">
            <a:xfrm>
              <a:off x="74613" y="685800"/>
              <a:ext cx="5280025" cy="3581400"/>
            </a:xfrm>
            <a:prstGeom prst="rect">
              <a:avLst/>
            </a:prstGeom>
            <a:noFill/>
            <a:ln w="9525">
              <a:noFill/>
              <a:miter lim="800000"/>
              <a:headEnd/>
              <a:tailEnd/>
            </a:ln>
          </p:spPr>
        </p:pic>
        <p:sp>
          <p:nvSpPr>
            <p:cNvPr id="97284" name="Rectangle 17"/>
            <p:cNvSpPr>
              <a:spLocks noChangeArrowheads="1"/>
            </p:cNvSpPr>
            <p:nvPr/>
          </p:nvSpPr>
          <p:spPr bwMode="auto">
            <a:xfrm>
              <a:off x="4299857" y="685800"/>
              <a:ext cx="1051560" cy="1426464"/>
            </a:xfrm>
            <a:prstGeom prst="rect">
              <a:avLst/>
            </a:prstGeom>
            <a:noFill/>
            <a:ln w="9525" algn="ctr">
              <a:solidFill>
                <a:schemeClr val="tx1"/>
              </a:solidFill>
              <a:round/>
              <a:headEnd/>
              <a:tailEnd/>
            </a:ln>
          </p:spPr>
          <p:txBody>
            <a:bodyPr/>
            <a:lstStyle/>
            <a:p>
              <a:pPr eaLnBrk="1" hangingPunct="1"/>
              <a:endParaRPr lang="en-US" sz="1600" b="1"/>
            </a:p>
          </p:txBody>
        </p:sp>
      </p:grpSp>
      <p:sp>
        <p:nvSpPr>
          <p:cNvPr id="97285" name="Rectangle 4"/>
          <p:cNvSpPr>
            <a:spLocks noGrp="1" noChangeArrowheads="1"/>
          </p:cNvSpPr>
          <p:nvPr>
            <p:ph type="body" idx="4294967295"/>
          </p:nvPr>
        </p:nvSpPr>
        <p:spPr bwMode="auto">
          <a:xfrm>
            <a:off x="0" y="4038600"/>
            <a:ext cx="4114800" cy="1981200"/>
          </a:xfrm>
          <a:prstGeom prst="rect">
            <a:avLst/>
          </a:prstGeom>
          <a:noFill/>
          <a:ln>
            <a:noFill/>
            <a:miter lim="800000"/>
            <a:headEnd/>
            <a:tailEnd/>
          </a:ln>
        </p:spPr>
        <p:txBody>
          <a:bodyPr/>
          <a:lstStyle/>
          <a:p>
            <a:pPr>
              <a:buClr>
                <a:schemeClr val="tx1"/>
              </a:buClr>
              <a:buFont typeface="Wingdings" pitchFamily="2" charset="2"/>
              <a:buNone/>
            </a:pPr>
            <a:r>
              <a:rPr lang="en-US" sz="1200" b="1" i="1" dirty="0">
                <a:solidFill>
                  <a:srgbClr val="D3140C"/>
                </a:solidFill>
              </a:rPr>
              <a:t>	</a:t>
            </a:r>
            <a:r>
              <a:rPr lang="en-US" sz="2400" i="1" dirty="0"/>
              <a:t>There are many predictions for </a:t>
            </a:r>
            <a:r>
              <a:rPr lang="en-US" sz="2400" i="1" dirty="0">
                <a:latin typeface="Symbol" pitchFamily="18" charset="2"/>
                <a:sym typeface="Symbol" pitchFamily="18" charset="2"/>
              </a:rPr>
              <a:t></a:t>
            </a:r>
            <a:r>
              <a:rPr lang="en-US" sz="2400" i="1" dirty="0"/>
              <a:t>g(x) </a:t>
            </a:r>
            <a:r>
              <a:rPr lang="en-US" sz="2400" i="1" dirty="0" err="1"/>
              <a:t>vs</a:t>
            </a:r>
            <a:r>
              <a:rPr lang="en-US" sz="2400" i="1" dirty="0"/>
              <a:t> x which can be translated into predictions for A</a:t>
            </a:r>
            <a:r>
              <a:rPr lang="en-US" sz="2400" i="1" baseline="-25000" dirty="0"/>
              <a:t>LL</a:t>
            </a:r>
            <a:r>
              <a:rPr lang="en-US" sz="2400" i="1" dirty="0"/>
              <a:t> </a:t>
            </a:r>
            <a:r>
              <a:rPr lang="en-US" sz="2400" i="1" dirty="0" smtClean="0"/>
              <a:t>jet, </a:t>
            </a:r>
            <a:r>
              <a:rPr lang="en-US" sz="2400" i="1" dirty="0" err="1" smtClean="0"/>
              <a:t>pion</a:t>
            </a:r>
            <a:r>
              <a:rPr lang="en-US" sz="2400" i="1" dirty="0" smtClean="0"/>
              <a:t>, etc. </a:t>
            </a:r>
            <a:r>
              <a:rPr lang="en-US" sz="2400" i="1" dirty="0" err="1" smtClean="0"/>
              <a:t>vs</a:t>
            </a:r>
            <a:r>
              <a:rPr lang="en-US" sz="2400" i="1" dirty="0" smtClean="0"/>
              <a:t> </a:t>
            </a:r>
            <a:r>
              <a:rPr lang="en-US" sz="2400" i="1" dirty="0" err="1" smtClean="0"/>
              <a:t>p</a:t>
            </a:r>
            <a:r>
              <a:rPr lang="en-US" sz="2400" i="1" baseline="-25000" dirty="0" err="1" smtClean="0"/>
              <a:t>T</a:t>
            </a:r>
            <a:r>
              <a:rPr lang="en-US" sz="2400" i="1" baseline="-25000" dirty="0" smtClean="0"/>
              <a:t> </a:t>
            </a:r>
            <a:r>
              <a:rPr lang="en-US" sz="2400" i="1" dirty="0" smtClean="0"/>
              <a:t> </a:t>
            </a:r>
            <a:r>
              <a:rPr lang="en-US" sz="2400" i="1" dirty="0"/>
              <a:t>and compared with RHIC data.</a:t>
            </a:r>
          </a:p>
        </p:txBody>
      </p:sp>
      <p:sp>
        <p:nvSpPr>
          <p:cNvPr id="97288" name="TextBox 11"/>
          <p:cNvSpPr txBox="1">
            <a:spLocks noChangeArrowheads="1"/>
          </p:cNvSpPr>
          <p:nvPr/>
        </p:nvSpPr>
        <p:spPr bwMode="auto">
          <a:xfrm>
            <a:off x="0" y="3581400"/>
            <a:ext cx="5257800" cy="336550"/>
          </a:xfrm>
          <a:prstGeom prst="rect">
            <a:avLst/>
          </a:prstGeom>
          <a:solidFill>
            <a:schemeClr val="bg1"/>
          </a:solidFill>
          <a:ln w="9525">
            <a:noFill/>
            <a:miter lim="800000"/>
            <a:headEnd/>
            <a:tailEnd/>
          </a:ln>
        </p:spPr>
        <p:txBody>
          <a:bodyPr>
            <a:spAutoFit/>
          </a:bodyPr>
          <a:lstStyle/>
          <a:p>
            <a:pPr algn="ctr" eaLnBrk="1" hangingPunct="1"/>
            <a:r>
              <a:rPr lang="en-US" sz="1600" b="1" i="1" dirty="0" err="1">
                <a:solidFill>
                  <a:schemeClr val="tx1"/>
                </a:solidFill>
              </a:rPr>
              <a:t>Bjorken</a:t>
            </a:r>
            <a:r>
              <a:rPr lang="en-US" sz="1600" b="1" i="1" dirty="0">
                <a:solidFill>
                  <a:schemeClr val="tx1"/>
                </a:solidFill>
              </a:rPr>
              <a:t>  x</a:t>
            </a:r>
          </a:p>
        </p:txBody>
      </p:sp>
      <p:pic>
        <p:nvPicPr>
          <p:cNvPr id="97287" name="Picture 2" descr="dssv_all2005"/>
          <p:cNvPicPr>
            <a:picLocks noChangeAspect="1" noChangeArrowheads="1"/>
          </p:cNvPicPr>
          <p:nvPr/>
        </p:nvPicPr>
        <p:blipFill>
          <a:blip r:embed="rId4" cstate="print"/>
          <a:srcRect r="7446"/>
          <a:stretch>
            <a:fillRect/>
          </a:stretch>
        </p:blipFill>
        <p:spPr bwMode="auto">
          <a:xfrm>
            <a:off x="4343400" y="2590800"/>
            <a:ext cx="4648200" cy="3406775"/>
          </a:xfrm>
          <a:prstGeom prst="rect">
            <a:avLst/>
          </a:prstGeom>
          <a:noFill/>
          <a:ln w="9525">
            <a:noFill/>
            <a:miter lim="800000"/>
            <a:headEnd/>
            <a:tailEnd/>
          </a:ln>
        </p:spPr>
      </p:pic>
      <p:sp>
        <p:nvSpPr>
          <p:cNvPr id="97289" name="Text Box 5"/>
          <p:cNvSpPr txBox="1">
            <a:spLocks noChangeArrowheads="1"/>
          </p:cNvSpPr>
          <p:nvPr/>
        </p:nvSpPr>
        <p:spPr bwMode="auto">
          <a:xfrm>
            <a:off x="762000" y="609600"/>
            <a:ext cx="1676400" cy="323165"/>
          </a:xfrm>
          <a:prstGeom prst="rect">
            <a:avLst/>
          </a:prstGeom>
          <a:noFill/>
          <a:ln w="19050">
            <a:solidFill>
              <a:schemeClr val="tx1"/>
            </a:solidFill>
            <a:miter lim="800000"/>
            <a:headEnd/>
            <a:tailEnd/>
          </a:ln>
        </p:spPr>
        <p:txBody>
          <a:bodyPr>
            <a:spAutoFit/>
          </a:bodyPr>
          <a:lstStyle/>
          <a:p>
            <a:pPr algn="ctr" eaLnBrk="1" hangingPunct="1"/>
            <a:r>
              <a:rPr lang="en-US" sz="1500" i="1" dirty="0">
                <a:solidFill>
                  <a:schemeClr val="tx1"/>
                </a:solidFill>
              </a:rPr>
              <a:t>Q</a:t>
            </a:r>
            <a:r>
              <a:rPr lang="en-US" sz="1500" i="1" baseline="30000" dirty="0">
                <a:solidFill>
                  <a:schemeClr val="tx1"/>
                </a:solidFill>
              </a:rPr>
              <a:t>2</a:t>
            </a:r>
            <a:r>
              <a:rPr lang="en-US" sz="1500" i="1" dirty="0">
                <a:solidFill>
                  <a:schemeClr val="tx1"/>
                </a:solidFill>
              </a:rPr>
              <a:t> = 10 GeV</a:t>
            </a:r>
            <a:r>
              <a:rPr lang="en-US" sz="1500" i="1" baseline="30000" dirty="0">
                <a:solidFill>
                  <a:schemeClr val="tx1"/>
                </a:solidFill>
              </a:rPr>
              <a:t>2</a:t>
            </a:r>
            <a:endParaRPr lang="en-US" sz="1500" i="1" dirty="0">
              <a:solidFill>
                <a:schemeClr val="tx1"/>
              </a:solidFill>
            </a:endParaRPr>
          </a:p>
        </p:txBody>
      </p:sp>
      <p:sp>
        <p:nvSpPr>
          <p:cNvPr id="10" name="Slide Number Placeholder 9"/>
          <p:cNvSpPr>
            <a:spLocks noGrp="1"/>
          </p:cNvSpPr>
          <p:nvPr>
            <p:ph type="sldNum" sz="quarter" idx="12"/>
          </p:nvPr>
        </p:nvSpPr>
        <p:spPr/>
        <p:txBody>
          <a:bodyPr/>
          <a:lstStyle/>
          <a:p>
            <a:fld id="{83F159FB-7DEB-45DF-BF94-DE0F7425313E}" type="slidenum">
              <a:rPr lang="en-US" smtClean="0"/>
              <a:pPr/>
              <a:t>21</a:t>
            </a:fld>
            <a:endParaRPr lang="en-US"/>
          </a:p>
        </p:txBody>
      </p:sp>
      <p:sp>
        <p:nvSpPr>
          <p:cNvPr id="11" name="Footer Placeholder 10"/>
          <p:cNvSpPr>
            <a:spLocks noGrp="1"/>
          </p:cNvSpPr>
          <p:nvPr>
            <p:ph type="ftr" sz="quarter" idx="11"/>
          </p:nvPr>
        </p:nvSpPr>
        <p:spPr/>
        <p:txBody>
          <a:bodyPr/>
          <a:lstStyle/>
          <a:p>
            <a:r>
              <a:rPr lang="en-US" smtClean="0"/>
              <a:t>C. Aidala, DESY, October 5-6, 2010</a:t>
            </a:r>
            <a:endParaRPr lang="en-US"/>
          </a:p>
        </p:txBody>
      </p:sp>
      <p:cxnSp>
        <p:nvCxnSpPr>
          <p:cNvPr id="13" name="Elbow Connector 12"/>
          <p:cNvCxnSpPr/>
          <p:nvPr/>
        </p:nvCxnSpPr>
        <p:spPr bwMode="auto">
          <a:xfrm>
            <a:off x="5562600" y="1219200"/>
            <a:ext cx="1905000" cy="685800"/>
          </a:xfrm>
          <a:prstGeom prst="bentConnector3">
            <a:avLst>
              <a:gd name="adj1" fmla="val 50000"/>
            </a:avLst>
          </a:prstGeom>
          <a:solidFill>
            <a:schemeClr val="accent1"/>
          </a:solidFill>
          <a:ln w="25400" cap="flat" cmpd="sng" algn="ctr">
            <a:solidFill>
              <a:srgbClr val="FFFF99"/>
            </a:solidFill>
            <a:prstDash val="solid"/>
            <a:round/>
            <a:headEnd type="none" w="med" len="med"/>
            <a:tailEnd type="none" w="med" len="med"/>
          </a:ln>
          <a:effectLst/>
        </p:spPr>
      </p:cxnSp>
      <p:cxnSp>
        <p:nvCxnSpPr>
          <p:cNvPr id="15" name="Straight Arrow Connector 14"/>
          <p:cNvCxnSpPr/>
          <p:nvPr/>
        </p:nvCxnSpPr>
        <p:spPr bwMode="auto">
          <a:xfrm rot="5400000">
            <a:off x="7239000" y="2132806"/>
            <a:ext cx="457200" cy="1588"/>
          </a:xfrm>
          <a:prstGeom prst="straightConnector1">
            <a:avLst/>
          </a:prstGeom>
          <a:solidFill>
            <a:schemeClr val="accent1"/>
          </a:solidFill>
          <a:ln w="25400" cap="flat" cmpd="sng" algn="ctr">
            <a:solidFill>
              <a:srgbClr val="FFFF99"/>
            </a:solidFill>
            <a:prstDash val="solid"/>
            <a:round/>
            <a:headEnd type="none" w="med" len="med"/>
            <a:tailEnd type="arrow"/>
          </a:ln>
          <a:effectLst/>
        </p:spPr>
      </p:cxnSp>
      <p:sp>
        <p:nvSpPr>
          <p:cNvPr id="16" name="TextBox 15"/>
          <p:cNvSpPr txBox="1"/>
          <p:nvPr/>
        </p:nvSpPr>
        <p:spPr>
          <a:xfrm>
            <a:off x="5461234" y="728507"/>
            <a:ext cx="1109599" cy="492443"/>
          </a:xfrm>
          <a:prstGeom prst="rect">
            <a:avLst/>
          </a:prstGeom>
          <a:noFill/>
        </p:spPr>
        <p:txBody>
          <a:bodyPr wrap="none" rtlCol="0">
            <a:spAutoFit/>
          </a:bodyPr>
          <a:lstStyle/>
          <a:p>
            <a:r>
              <a:rPr lang="en-US" sz="2600" dirty="0" err="1" smtClean="0"/>
              <a:t>x</a:t>
            </a:r>
            <a:r>
              <a:rPr lang="en-US" sz="2600" dirty="0" err="1" smtClean="0">
                <a:latin typeface="Symbol" pitchFamily="18" charset="2"/>
              </a:rPr>
              <a:t>D</a:t>
            </a:r>
            <a:r>
              <a:rPr lang="en-US" sz="2600" dirty="0" err="1" smtClean="0"/>
              <a:t>g</a:t>
            </a:r>
            <a:r>
              <a:rPr lang="en-US" sz="2600" dirty="0" smtClean="0"/>
              <a:t>(x)</a:t>
            </a:r>
            <a:endParaRPr lang="en-US" sz="2600" dirty="0"/>
          </a:p>
        </p:txBody>
      </p:sp>
      <p:sp>
        <p:nvSpPr>
          <p:cNvPr id="17" name="TextBox 16"/>
          <p:cNvSpPr txBox="1"/>
          <p:nvPr/>
        </p:nvSpPr>
        <p:spPr>
          <a:xfrm>
            <a:off x="7476590" y="1981200"/>
            <a:ext cx="697627" cy="492443"/>
          </a:xfrm>
          <a:prstGeom prst="rect">
            <a:avLst/>
          </a:prstGeom>
          <a:noFill/>
        </p:spPr>
        <p:txBody>
          <a:bodyPr wrap="none" rtlCol="0">
            <a:spAutoFit/>
          </a:bodyPr>
          <a:lstStyle/>
          <a:p>
            <a:r>
              <a:rPr lang="en-US" sz="2600" dirty="0" smtClean="0"/>
              <a:t>A</a:t>
            </a:r>
            <a:r>
              <a:rPr lang="en-US" sz="2600" baseline="-25000" dirty="0" smtClean="0"/>
              <a:t>LL</a:t>
            </a:r>
            <a:endParaRPr lang="en-US" sz="2600" baseline="-250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4"/>
          <p:cNvSpPr>
            <a:spLocks noGrp="1"/>
          </p:cNvSpPr>
          <p:nvPr>
            <p:ph type="ftr" sz="quarter" idx="11"/>
          </p:nvPr>
        </p:nvSpPr>
        <p:spPr/>
        <p:txBody>
          <a:bodyPr/>
          <a:lstStyle/>
          <a:p>
            <a:r>
              <a:rPr lang="en-US" smtClean="0"/>
              <a:t>C. Aidala, DESY, October 5-6, 2010</a:t>
            </a:r>
            <a:endParaRPr lang="en-US"/>
          </a:p>
        </p:txBody>
      </p:sp>
      <p:sp>
        <p:nvSpPr>
          <p:cNvPr id="1444866" name="Rectangle 2"/>
          <p:cNvSpPr>
            <a:spLocks noGrp="1" noChangeArrowheads="1"/>
          </p:cNvSpPr>
          <p:nvPr>
            <p:ph type="title"/>
          </p:nvPr>
        </p:nvSpPr>
        <p:spPr>
          <a:xfrm>
            <a:off x="304800" y="228600"/>
            <a:ext cx="8686800" cy="457200"/>
          </a:xfrm>
        </p:spPr>
        <p:txBody>
          <a:bodyPr/>
          <a:lstStyle/>
          <a:p>
            <a:r>
              <a:rPr lang="en-US" sz="3400"/>
              <a:t>Present Status of  </a:t>
            </a:r>
            <a:r>
              <a:rPr lang="en-US" sz="3400">
                <a:latin typeface="Symbol" pitchFamily="18" charset="2"/>
              </a:rPr>
              <a:t>D</a:t>
            </a:r>
            <a:r>
              <a:rPr lang="en-US" sz="3400"/>
              <a:t>g(x):  Global pdf Analyses</a:t>
            </a:r>
          </a:p>
        </p:txBody>
      </p:sp>
      <p:sp>
        <p:nvSpPr>
          <p:cNvPr id="1444867" name="Rectangle 3"/>
          <p:cNvSpPr>
            <a:spLocks noGrp="1" noChangeArrowheads="1"/>
          </p:cNvSpPr>
          <p:nvPr>
            <p:ph type="body" idx="1"/>
          </p:nvPr>
        </p:nvSpPr>
        <p:spPr>
          <a:xfrm>
            <a:off x="76200" y="3048000"/>
            <a:ext cx="5181600" cy="3276600"/>
          </a:xfrm>
        </p:spPr>
        <p:txBody>
          <a:bodyPr/>
          <a:lstStyle/>
          <a:p>
            <a:r>
              <a:rPr lang="en-US" sz="2200" dirty="0" smtClean="0"/>
              <a:t>First </a:t>
            </a:r>
            <a:r>
              <a:rPr lang="en-US" sz="2200" dirty="0"/>
              <a:t>global </a:t>
            </a:r>
            <a:r>
              <a:rPr lang="en-US" sz="2200" dirty="0" smtClean="0"/>
              <a:t>NLO </a:t>
            </a:r>
            <a:r>
              <a:rPr lang="en-US" sz="2200" dirty="0"/>
              <a:t>analysis to include </a:t>
            </a:r>
            <a:r>
              <a:rPr lang="en-US" sz="2200" i="1" dirty="0"/>
              <a:t>inclusive DIS, semi-inclusive DIS, and RHIC </a:t>
            </a:r>
            <a:r>
              <a:rPr lang="en-US" sz="2200" i="1" dirty="0" err="1"/>
              <a:t>p+p</a:t>
            </a:r>
            <a:r>
              <a:rPr lang="en-US" sz="2200" i="1" dirty="0"/>
              <a:t> data</a:t>
            </a:r>
            <a:r>
              <a:rPr lang="en-US" sz="2200" dirty="0"/>
              <a:t> </a:t>
            </a:r>
            <a:r>
              <a:rPr lang="en-US" sz="2200" dirty="0" smtClean="0"/>
              <a:t>(200 and 62.4 </a:t>
            </a:r>
            <a:r>
              <a:rPr lang="en-US" sz="2200" dirty="0" err="1" smtClean="0"/>
              <a:t>GeV</a:t>
            </a:r>
            <a:r>
              <a:rPr lang="en-US" sz="2200" dirty="0" smtClean="0"/>
              <a:t>) on equal </a:t>
            </a:r>
            <a:r>
              <a:rPr lang="en-US" sz="2200" dirty="0"/>
              <a:t>footing</a:t>
            </a:r>
          </a:p>
          <a:p>
            <a:r>
              <a:rPr lang="en-US" sz="2200" dirty="0" smtClean="0"/>
              <a:t>Best </a:t>
            </a:r>
            <a:r>
              <a:rPr lang="en-US" sz="2200" dirty="0"/>
              <a:t>fit finds node in gluon distribution near </a:t>
            </a:r>
            <a:r>
              <a:rPr lang="en-US" sz="2200" i="1" dirty="0"/>
              <a:t>x</a:t>
            </a:r>
            <a:r>
              <a:rPr lang="en-US" sz="2200" dirty="0"/>
              <a:t> ~ </a:t>
            </a:r>
            <a:r>
              <a:rPr lang="en-US" sz="2200" dirty="0" smtClean="0"/>
              <a:t>0.1 (n</a:t>
            </a:r>
            <a:r>
              <a:rPr lang="en-US" sz="2000" dirty="0" smtClean="0"/>
              <a:t>ot prohibited</a:t>
            </a:r>
            <a:r>
              <a:rPr lang="en-US" sz="2000" dirty="0"/>
              <a:t>, but not so intuitive . . </a:t>
            </a:r>
            <a:r>
              <a:rPr lang="en-US" sz="2000" dirty="0" smtClean="0"/>
              <a:t>.) and </a:t>
            </a:r>
            <a:r>
              <a:rPr lang="en-US" sz="2000" dirty="0" smtClean="0">
                <a:latin typeface="Symbol" pitchFamily="18" charset="2"/>
              </a:rPr>
              <a:t>D</a:t>
            </a:r>
            <a:r>
              <a:rPr lang="en-US" sz="2000" dirty="0" smtClean="0"/>
              <a:t>G &lt; 0.5 near </a:t>
            </a:r>
            <a:r>
              <a:rPr lang="en-US" sz="2000" i="1" dirty="0" smtClean="0"/>
              <a:t>x</a:t>
            </a:r>
            <a:r>
              <a:rPr lang="en-US" sz="2000" dirty="0" smtClean="0"/>
              <a:t>=0.1, 4-20 times smaller than predictions in 1990’s!</a:t>
            </a:r>
          </a:p>
        </p:txBody>
      </p:sp>
      <p:pic>
        <p:nvPicPr>
          <p:cNvPr id="1444868" name="Picture 4" descr="DSSV STAR jets fit"/>
          <p:cNvPicPr>
            <a:picLocks noChangeAspect="1" noChangeArrowheads="1"/>
          </p:cNvPicPr>
          <p:nvPr/>
        </p:nvPicPr>
        <p:blipFill>
          <a:blip r:embed="rId3" cstate="print">
            <a:lum bright="-10000" contrast="20000"/>
          </a:blip>
          <a:srcRect/>
          <a:stretch>
            <a:fillRect/>
          </a:stretch>
        </p:blipFill>
        <p:spPr bwMode="auto">
          <a:xfrm>
            <a:off x="152400" y="976313"/>
            <a:ext cx="4800600" cy="1995487"/>
          </a:xfrm>
          <a:prstGeom prst="rect">
            <a:avLst/>
          </a:prstGeom>
          <a:noFill/>
        </p:spPr>
      </p:pic>
      <p:pic>
        <p:nvPicPr>
          <p:cNvPr id="1444870" name="Picture 6" descr="DSSV Dg vs x"/>
          <p:cNvPicPr>
            <a:picLocks noChangeAspect="1" noChangeArrowheads="1"/>
          </p:cNvPicPr>
          <p:nvPr/>
        </p:nvPicPr>
        <p:blipFill>
          <a:blip r:embed="rId4" cstate="print">
            <a:lum bright="-10000" contrast="30000"/>
          </a:blip>
          <a:srcRect/>
          <a:stretch>
            <a:fillRect/>
          </a:stretch>
        </p:blipFill>
        <p:spPr bwMode="auto">
          <a:xfrm>
            <a:off x="5638800" y="1301750"/>
            <a:ext cx="3352800" cy="3279775"/>
          </a:xfrm>
          <a:prstGeom prst="rect">
            <a:avLst/>
          </a:prstGeom>
          <a:noFill/>
        </p:spPr>
      </p:pic>
      <p:sp>
        <p:nvSpPr>
          <p:cNvPr id="1444871" name="Text Box 7"/>
          <p:cNvSpPr txBox="1">
            <a:spLocks noChangeArrowheads="1"/>
          </p:cNvSpPr>
          <p:nvPr/>
        </p:nvSpPr>
        <p:spPr bwMode="auto">
          <a:xfrm>
            <a:off x="4876800" y="914400"/>
            <a:ext cx="4419600" cy="381000"/>
          </a:xfrm>
          <a:prstGeom prst="rect">
            <a:avLst/>
          </a:prstGeom>
          <a:noFill/>
          <a:ln w="9525">
            <a:noFill/>
            <a:miter lim="800000"/>
            <a:headEnd/>
            <a:tailEnd/>
          </a:ln>
          <a:effectLst/>
        </p:spPr>
        <p:txBody>
          <a:bodyPr>
            <a:spAutoFit/>
          </a:bodyPr>
          <a:lstStyle/>
          <a:p>
            <a:pPr eaLnBrk="1" hangingPunct="1">
              <a:spcBef>
                <a:spcPct val="50000"/>
              </a:spcBef>
            </a:pPr>
            <a:r>
              <a:rPr lang="en-US" sz="1900"/>
              <a:t>de Florian et al., PRL101, 072001 (2008)</a:t>
            </a:r>
          </a:p>
        </p:txBody>
      </p:sp>
      <p:sp>
        <p:nvSpPr>
          <p:cNvPr id="1444873" name="Rectangle 9"/>
          <p:cNvSpPr>
            <a:spLocks noChangeArrowheads="1"/>
          </p:cNvSpPr>
          <p:nvPr/>
        </p:nvSpPr>
        <p:spPr bwMode="auto">
          <a:xfrm>
            <a:off x="6869113" y="1349375"/>
            <a:ext cx="1143000" cy="2843213"/>
          </a:xfrm>
          <a:prstGeom prst="rect">
            <a:avLst/>
          </a:prstGeom>
          <a:solidFill>
            <a:srgbClr val="FF0000">
              <a:alpha val="50000"/>
            </a:srgbClr>
          </a:solidFill>
          <a:ln w="9525">
            <a:solidFill>
              <a:schemeClr val="tx1"/>
            </a:solidFill>
            <a:miter lim="800000"/>
            <a:headEnd/>
            <a:tailEnd/>
          </a:ln>
          <a:effectLst/>
        </p:spPr>
        <p:txBody>
          <a:bodyPr wrap="none" anchor="ctr"/>
          <a:lstStyle/>
          <a:p>
            <a:endParaRPr lang="en-US"/>
          </a:p>
        </p:txBody>
      </p:sp>
      <p:sp>
        <p:nvSpPr>
          <p:cNvPr id="1444874" name="Line 10"/>
          <p:cNvSpPr>
            <a:spLocks noChangeShapeType="1"/>
          </p:cNvSpPr>
          <p:nvPr/>
        </p:nvSpPr>
        <p:spPr bwMode="auto">
          <a:xfrm flipV="1">
            <a:off x="6858000" y="4267200"/>
            <a:ext cx="381000" cy="609600"/>
          </a:xfrm>
          <a:prstGeom prst="line">
            <a:avLst/>
          </a:prstGeom>
          <a:noFill/>
          <a:ln w="38100">
            <a:solidFill>
              <a:srgbClr val="FF0000"/>
            </a:solidFill>
            <a:round/>
            <a:headEnd/>
            <a:tailEnd type="triangle" w="med" len="med"/>
          </a:ln>
          <a:effectLst/>
        </p:spPr>
        <p:txBody>
          <a:bodyPr/>
          <a:lstStyle/>
          <a:p>
            <a:endParaRPr lang="en-US"/>
          </a:p>
        </p:txBody>
      </p:sp>
      <p:sp>
        <p:nvSpPr>
          <p:cNvPr id="1444875" name="Text Box 11"/>
          <p:cNvSpPr txBox="1">
            <a:spLocks noChangeArrowheads="1"/>
          </p:cNvSpPr>
          <p:nvPr/>
        </p:nvSpPr>
        <p:spPr bwMode="auto">
          <a:xfrm>
            <a:off x="5181600" y="4953000"/>
            <a:ext cx="3581400" cy="711200"/>
          </a:xfrm>
          <a:prstGeom prst="rect">
            <a:avLst/>
          </a:prstGeom>
          <a:solidFill>
            <a:srgbClr val="FF0000">
              <a:alpha val="50000"/>
            </a:srgbClr>
          </a:solidFill>
          <a:ln w="9525">
            <a:solidFill>
              <a:schemeClr val="tx1"/>
            </a:solidFill>
            <a:miter lim="800000"/>
            <a:headEnd/>
            <a:tailEnd/>
          </a:ln>
          <a:effectLst/>
        </p:spPr>
        <p:txBody>
          <a:bodyPr>
            <a:spAutoFit/>
          </a:bodyPr>
          <a:lstStyle/>
          <a:p>
            <a:r>
              <a:rPr lang="en-US" sz="2000"/>
              <a:t>x range covered by current RHIC measurements at 200 GeV</a:t>
            </a:r>
          </a:p>
        </p:txBody>
      </p:sp>
      <p:sp>
        <p:nvSpPr>
          <p:cNvPr id="14" name="Slide Number Placeholder 13"/>
          <p:cNvSpPr>
            <a:spLocks noGrp="1"/>
          </p:cNvSpPr>
          <p:nvPr>
            <p:ph type="sldNum" sz="quarter" idx="12"/>
          </p:nvPr>
        </p:nvSpPr>
        <p:spPr/>
        <p:txBody>
          <a:bodyPr/>
          <a:lstStyle/>
          <a:p>
            <a:fld id="{9CCA4942-7CEE-491C-9F3A-ADE7BC2C4973}" type="slidenum">
              <a:rPr lang="en-US" smtClean="0"/>
              <a:pPr/>
              <a:t>22</a:t>
            </a:fld>
            <a:endParaRPr lang="en-US" dirty="0"/>
          </a:p>
        </p:txBody>
      </p:sp>
      <p:sp>
        <p:nvSpPr>
          <p:cNvPr id="13" name="Rectangle 12"/>
          <p:cNvSpPr>
            <a:spLocks noChangeArrowheads="1"/>
          </p:cNvSpPr>
          <p:nvPr/>
        </p:nvSpPr>
        <p:spPr bwMode="auto">
          <a:xfrm>
            <a:off x="1066800" y="2357497"/>
            <a:ext cx="6781800" cy="2062103"/>
          </a:xfrm>
          <a:prstGeom prst="rect">
            <a:avLst/>
          </a:prstGeom>
          <a:solidFill>
            <a:srgbClr val="00FFFF"/>
          </a:solidFill>
          <a:ln w="9525">
            <a:solidFill>
              <a:schemeClr val="tx1"/>
            </a:solidFill>
            <a:miter lim="800000"/>
            <a:headEnd/>
            <a:tailEnd/>
          </a:ln>
        </p:spPr>
        <p:txBody>
          <a:bodyPr>
            <a:spAutoFit/>
          </a:bodyPr>
          <a:lstStyle/>
          <a:p>
            <a:r>
              <a:rPr lang="en-US" sz="3200" dirty="0" smtClean="0">
                <a:solidFill>
                  <a:schemeClr val="tx1"/>
                </a:solidFill>
              </a:rPr>
              <a:t>Data in the intervening years have significantly improved constraints, but it looks like we’re trying to hunt down something pretty small!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 Aidala, DESY, October 5-6, 2010</a:t>
            </a:r>
            <a:endParaRPr lang="en-US" dirty="0"/>
          </a:p>
        </p:txBody>
      </p:sp>
      <p:sp>
        <p:nvSpPr>
          <p:cNvPr id="1582082" name="Rectangle 2"/>
          <p:cNvSpPr>
            <a:spLocks noGrp="1" noChangeArrowheads="1"/>
          </p:cNvSpPr>
          <p:nvPr>
            <p:ph type="title"/>
          </p:nvPr>
        </p:nvSpPr>
        <p:spPr/>
        <p:txBody>
          <a:bodyPr/>
          <a:lstStyle/>
          <a:p>
            <a:r>
              <a:rPr lang="en-US" sz="3800" dirty="0"/>
              <a:t>The Future of </a:t>
            </a:r>
            <a:r>
              <a:rPr lang="en-US" sz="3800" dirty="0">
                <a:latin typeface="Symbol" pitchFamily="18" charset="2"/>
              </a:rPr>
              <a:t>D</a:t>
            </a:r>
            <a:r>
              <a:rPr lang="en-US" sz="3800" dirty="0"/>
              <a:t>G Measurements at RHIC</a:t>
            </a:r>
          </a:p>
        </p:txBody>
      </p:sp>
      <p:sp>
        <p:nvSpPr>
          <p:cNvPr id="1582083" name="Rectangle 3"/>
          <p:cNvSpPr>
            <a:spLocks noGrp="1" noChangeArrowheads="1"/>
          </p:cNvSpPr>
          <p:nvPr>
            <p:ph type="body" idx="1"/>
          </p:nvPr>
        </p:nvSpPr>
        <p:spPr>
          <a:xfrm>
            <a:off x="228600" y="914400"/>
            <a:ext cx="8686800" cy="5410200"/>
          </a:xfrm>
        </p:spPr>
        <p:txBody>
          <a:bodyPr/>
          <a:lstStyle/>
          <a:p>
            <a:r>
              <a:rPr lang="en-US" sz="2600" dirty="0" smtClean="0"/>
              <a:t> </a:t>
            </a:r>
            <a:r>
              <a:rPr lang="en-US" sz="2600" dirty="0" smtClean="0">
                <a:latin typeface="Symbol" pitchFamily="18" charset="2"/>
              </a:rPr>
              <a:t>D</a:t>
            </a:r>
            <a:r>
              <a:rPr lang="en-US" sz="2600" dirty="0" smtClean="0"/>
              <a:t>G seems to be small!  We’ve got a more challenging task than we anticipated!</a:t>
            </a:r>
          </a:p>
          <a:p>
            <a:r>
              <a:rPr lang="en-US" sz="2600" dirty="0" smtClean="0"/>
              <a:t>Extend </a:t>
            </a:r>
            <a:r>
              <a:rPr lang="en-US" sz="2600" i="1" dirty="0"/>
              <a:t>x</a:t>
            </a:r>
            <a:r>
              <a:rPr lang="en-US" sz="2600" dirty="0"/>
              <a:t> </a:t>
            </a:r>
            <a:r>
              <a:rPr lang="en-US" sz="2600" dirty="0" smtClean="0"/>
              <a:t>coverage (more low-x surprises in store?)</a:t>
            </a:r>
            <a:endParaRPr lang="en-US" sz="2600" dirty="0"/>
          </a:p>
          <a:p>
            <a:pPr lvl="1"/>
            <a:r>
              <a:rPr lang="en-US" sz="2400" dirty="0"/>
              <a:t>Run at different center-of-mass </a:t>
            </a:r>
            <a:r>
              <a:rPr lang="en-US" sz="2400" dirty="0" smtClean="0"/>
              <a:t>energies</a:t>
            </a:r>
          </a:p>
          <a:p>
            <a:pPr lvl="2"/>
            <a:r>
              <a:rPr lang="en-US" sz="2000" dirty="0" smtClean="0"/>
              <a:t>Already results for neutral </a:t>
            </a:r>
            <a:r>
              <a:rPr lang="en-US" sz="2000" dirty="0" err="1" smtClean="0"/>
              <a:t>pions</a:t>
            </a:r>
            <a:r>
              <a:rPr lang="en-US" sz="2000" dirty="0" smtClean="0"/>
              <a:t> at 62.4 </a:t>
            </a:r>
            <a:r>
              <a:rPr lang="en-US" sz="2000" dirty="0" err="1" smtClean="0"/>
              <a:t>GeV</a:t>
            </a:r>
            <a:r>
              <a:rPr lang="en-US" sz="2000" dirty="0" smtClean="0"/>
              <a:t>, now first data at 500 </a:t>
            </a:r>
            <a:r>
              <a:rPr lang="en-US" sz="2000" dirty="0" err="1" smtClean="0"/>
              <a:t>GeV</a:t>
            </a:r>
            <a:endParaRPr lang="en-US" sz="2000" dirty="0"/>
          </a:p>
          <a:p>
            <a:pPr lvl="1"/>
            <a:r>
              <a:rPr lang="en-US" sz="2400" dirty="0"/>
              <a:t>Extend measurements to forward particle </a:t>
            </a:r>
            <a:r>
              <a:rPr lang="en-US" sz="2400" dirty="0" smtClean="0"/>
              <a:t>production</a:t>
            </a:r>
          </a:p>
          <a:p>
            <a:pPr lvl="2"/>
            <a:r>
              <a:rPr lang="en-US" sz="2000" dirty="0" smtClean="0"/>
              <a:t>Forward </a:t>
            </a:r>
            <a:r>
              <a:rPr lang="en-US" sz="2000" dirty="0" err="1" smtClean="0"/>
              <a:t>calorimetry</a:t>
            </a:r>
            <a:r>
              <a:rPr lang="en-US" sz="2000" dirty="0" smtClean="0"/>
              <a:t> recently enhanced in both PHENIX and STAR</a:t>
            </a:r>
            <a:endParaRPr lang="en-US" sz="2000" dirty="0"/>
          </a:p>
          <a:p>
            <a:r>
              <a:rPr lang="en-US" sz="2600" dirty="0" smtClean="0"/>
              <a:t>Go </a:t>
            </a:r>
            <a:r>
              <a:rPr lang="en-US" sz="2600" dirty="0"/>
              <a:t>beyond inclusive measurements—i.e. measure the final state more completely—to better reconstruct the kinematics and thus the </a:t>
            </a:r>
            <a:r>
              <a:rPr lang="en-US" sz="2600" i="1" dirty="0"/>
              <a:t>x</a:t>
            </a:r>
            <a:r>
              <a:rPr lang="en-US" sz="2600" dirty="0"/>
              <a:t> values probed.  </a:t>
            </a:r>
          </a:p>
          <a:p>
            <a:pPr lvl="1"/>
            <a:r>
              <a:rPr lang="en-US" sz="2400" dirty="0" smtClean="0"/>
              <a:t>Jet-jet and direct </a:t>
            </a:r>
            <a:r>
              <a:rPr lang="en-US" sz="2400" dirty="0"/>
              <a:t>photon – jet </a:t>
            </a:r>
            <a:r>
              <a:rPr lang="en-US" sz="2400" dirty="0" smtClean="0"/>
              <a:t>measurements</a:t>
            </a:r>
            <a:endParaRPr lang="en-US" sz="2400" dirty="0"/>
          </a:p>
        </p:txBody>
      </p:sp>
      <p:sp>
        <p:nvSpPr>
          <p:cNvPr id="7" name="Slide Number Placeholder 6"/>
          <p:cNvSpPr>
            <a:spLocks noGrp="1"/>
          </p:cNvSpPr>
          <p:nvPr>
            <p:ph type="sldNum" sz="quarter" idx="12"/>
          </p:nvPr>
        </p:nvSpPr>
        <p:spPr/>
        <p:txBody>
          <a:bodyPr/>
          <a:lstStyle/>
          <a:p>
            <a:fld id="{9CCA4942-7CEE-491C-9F3A-ADE7BC2C4973}" type="slidenum">
              <a:rPr lang="en-US" smtClean="0"/>
              <a:pPr/>
              <a:t>23</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82083">
                                            <p:txEl>
                                              <p:pRg st="6" end="6"/>
                                            </p:txEl>
                                          </p:spTgt>
                                        </p:tgtEl>
                                        <p:attrNameLst>
                                          <p:attrName>style.visibility</p:attrName>
                                        </p:attrNameLst>
                                      </p:cBhvr>
                                      <p:to>
                                        <p:strVal val="visible"/>
                                      </p:to>
                                    </p:set>
                                    <p:animEffect transition="in" filter="blinds(horizontal)">
                                      <p:cBhvr>
                                        <p:cTn id="7" dur="500"/>
                                        <p:tgtEl>
                                          <p:spTgt spid="1582083">
                                            <p:txEl>
                                              <p:pRg st="6" end="6"/>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582083">
                                            <p:txEl>
                                              <p:pRg st="7" end="7"/>
                                            </p:txEl>
                                          </p:spTgt>
                                        </p:tgtEl>
                                        <p:attrNameLst>
                                          <p:attrName>style.visibility</p:attrName>
                                        </p:attrNameLst>
                                      </p:cBhvr>
                                      <p:to>
                                        <p:strVal val="visible"/>
                                      </p:to>
                                    </p:set>
                                    <p:animEffect transition="in" filter="blinds(horizontal)">
                                      <p:cBhvr>
                                        <p:cTn id="10" dur="500"/>
                                        <p:tgtEl>
                                          <p:spTgt spid="158208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z="4000" dirty="0" smtClean="0"/>
              <a:t>Dijet Cross Section and </a:t>
            </a:r>
            <a:br>
              <a:rPr lang="en-US" sz="4000" dirty="0" smtClean="0"/>
            </a:br>
            <a:r>
              <a:rPr lang="en-US" sz="4000" dirty="0" smtClean="0"/>
              <a:t>Double </a:t>
            </a:r>
            <a:r>
              <a:rPr lang="en-US" sz="4000" dirty="0" err="1" smtClean="0"/>
              <a:t>Helicity</a:t>
            </a:r>
            <a:r>
              <a:rPr lang="en-US" sz="4000" dirty="0" smtClean="0"/>
              <a:t> Asymmetry</a:t>
            </a:r>
            <a:endParaRPr lang="en-US" sz="4000" dirty="0"/>
          </a:p>
        </p:txBody>
      </p:sp>
      <p:sp>
        <p:nvSpPr>
          <p:cNvPr id="4" name="Footer Placeholder 3"/>
          <p:cNvSpPr>
            <a:spLocks noGrp="1"/>
          </p:cNvSpPr>
          <p:nvPr>
            <p:ph type="ftr" sz="quarter" idx="11"/>
          </p:nvPr>
        </p:nvSpPr>
        <p:spPr/>
        <p:txBody>
          <a:bodyPr/>
          <a:lstStyle/>
          <a:p>
            <a:r>
              <a:rPr lang="en-US" smtClean="0"/>
              <a:t>C. Aidala, DESY, October 5-6, 2010</a:t>
            </a:r>
            <a:endParaRPr lang="en-US"/>
          </a:p>
        </p:txBody>
      </p:sp>
      <p:sp>
        <p:nvSpPr>
          <p:cNvPr id="5" name="Slide Number Placeholder 4"/>
          <p:cNvSpPr>
            <a:spLocks noGrp="1"/>
          </p:cNvSpPr>
          <p:nvPr>
            <p:ph type="sldNum" sz="quarter" idx="12"/>
          </p:nvPr>
        </p:nvSpPr>
        <p:spPr/>
        <p:txBody>
          <a:bodyPr/>
          <a:lstStyle/>
          <a:p>
            <a:fld id="{9CCA4942-7CEE-491C-9F3A-ADE7BC2C4973}" type="slidenum">
              <a:rPr lang="en-US" smtClean="0"/>
              <a:pPr/>
              <a:t>24</a:t>
            </a:fld>
            <a:endParaRPr lang="en-US"/>
          </a:p>
        </p:txBody>
      </p:sp>
      <p:pic>
        <p:nvPicPr>
          <p:cNvPr id="2085890" name="Picture 2"/>
          <p:cNvPicPr>
            <a:picLocks noChangeAspect="1" noChangeArrowheads="1"/>
          </p:cNvPicPr>
          <p:nvPr/>
        </p:nvPicPr>
        <p:blipFill>
          <a:blip r:embed="rId2" cstate="print"/>
          <a:srcRect/>
          <a:stretch>
            <a:fillRect/>
          </a:stretch>
        </p:blipFill>
        <p:spPr bwMode="auto">
          <a:xfrm>
            <a:off x="381000" y="1295400"/>
            <a:ext cx="3810000" cy="4953000"/>
          </a:xfrm>
          <a:prstGeom prst="rect">
            <a:avLst/>
          </a:prstGeom>
          <a:noFill/>
          <a:ln w="9525">
            <a:noFill/>
            <a:miter lim="800000"/>
            <a:headEnd/>
            <a:tailEnd/>
          </a:ln>
        </p:spPr>
      </p:pic>
      <p:pic>
        <p:nvPicPr>
          <p:cNvPr id="2085891" name="Picture 3"/>
          <p:cNvPicPr>
            <a:picLocks noChangeAspect="1" noChangeArrowheads="1"/>
          </p:cNvPicPr>
          <p:nvPr/>
        </p:nvPicPr>
        <p:blipFill>
          <a:blip r:embed="rId3" cstate="print"/>
          <a:srcRect/>
          <a:stretch>
            <a:fillRect/>
          </a:stretch>
        </p:blipFill>
        <p:spPr bwMode="auto">
          <a:xfrm>
            <a:off x="228600" y="1676400"/>
            <a:ext cx="4162425" cy="4362450"/>
          </a:xfrm>
          <a:prstGeom prst="rect">
            <a:avLst/>
          </a:prstGeom>
          <a:noFill/>
          <a:ln w="9525">
            <a:noFill/>
            <a:miter lim="800000"/>
            <a:headEnd/>
            <a:tailEnd/>
          </a:ln>
        </p:spPr>
      </p:pic>
      <p:grpSp>
        <p:nvGrpSpPr>
          <p:cNvPr id="8" name="Group 38"/>
          <p:cNvGrpSpPr>
            <a:grpSpLocks/>
          </p:cNvGrpSpPr>
          <p:nvPr/>
        </p:nvGrpSpPr>
        <p:grpSpPr bwMode="auto">
          <a:xfrm>
            <a:off x="6858000" y="5562600"/>
            <a:ext cx="1524000" cy="990600"/>
            <a:chOff x="2640" y="912"/>
            <a:chExt cx="864" cy="528"/>
          </a:xfrm>
        </p:grpSpPr>
        <p:sp>
          <p:nvSpPr>
            <p:cNvPr id="9" name="AutoShape 39"/>
            <p:cNvSpPr>
              <a:spLocks noChangeArrowheads="1"/>
            </p:cNvSpPr>
            <p:nvPr/>
          </p:nvSpPr>
          <p:spPr bwMode="auto">
            <a:xfrm>
              <a:off x="2640" y="912"/>
              <a:ext cx="601" cy="528"/>
            </a:xfrm>
            <a:prstGeom prst="star5">
              <a:avLst/>
            </a:prstGeom>
            <a:solidFill>
              <a:srgbClr val="FF0000"/>
            </a:solidFill>
            <a:ln w="9525">
              <a:solidFill>
                <a:srgbClr val="000080"/>
              </a:solidFill>
              <a:miter lim="800000"/>
              <a:headEnd type="none" w="sm" len="sm"/>
              <a:tailEnd type="none" w="sm" len="sm"/>
            </a:ln>
            <a:effectLst/>
          </p:spPr>
          <p:txBody>
            <a:bodyPr wrap="none" anchor="ctr"/>
            <a:lstStyle/>
            <a:p>
              <a:endParaRPr lang="en-US" sz="2400" b="1" i="1">
                <a:cs typeface="Arial" pitchFamily="34" charset="0"/>
              </a:endParaRPr>
            </a:p>
          </p:txBody>
        </p:sp>
        <p:sp>
          <p:nvSpPr>
            <p:cNvPr id="10" name="Text Box 40"/>
            <p:cNvSpPr txBox="1">
              <a:spLocks noChangeArrowheads="1"/>
            </p:cNvSpPr>
            <p:nvPr/>
          </p:nvSpPr>
          <p:spPr bwMode="auto">
            <a:xfrm>
              <a:off x="2852" y="1057"/>
              <a:ext cx="652" cy="243"/>
            </a:xfrm>
            <a:prstGeom prst="rect">
              <a:avLst/>
            </a:prstGeom>
            <a:noFill/>
            <a:ln w="12700">
              <a:noFill/>
              <a:miter lim="800000"/>
              <a:headEnd type="none" w="sm" len="sm"/>
              <a:tailEnd type="none" w="sm" len="sm"/>
            </a:ln>
            <a:effectLst/>
          </p:spPr>
          <p:txBody>
            <a:bodyPr>
              <a:spAutoFit/>
            </a:bodyPr>
            <a:lstStyle/>
            <a:p>
              <a:r>
                <a:rPr lang="en-US" sz="2400" b="1" i="1" dirty="0">
                  <a:solidFill>
                    <a:srgbClr val="1C0E81"/>
                  </a:solidFill>
                  <a:effectLst>
                    <a:outerShdw blurRad="38100" dist="38100" dir="2700000" algn="tl">
                      <a:srgbClr val="FFFFFF"/>
                    </a:outerShdw>
                  </a:effectLst>
                  <a:latin typeface="Helvetica"/>
                  <a:cs typeface="Arial" pitchFamily="34" charset="0"/>
                </a:rPr>
                <a:t>STAR</a:t>
              </a:r>
            </a:p>
          </p:txBody>
        </p:sp>
      </p:grpSp>
      <p:sp>
        <p:nvSpPr>
          <p:cNvPr id="12" name="TextBox 11"/>
          <p:cNvSpPr txBox="1"/>
          <p:nvPr/>
        </p:nvSpPr>
        <p:spPr>
          <a:xfrm>
            <a:off x="4876800" y="1371600"/>
            <a:ext cx="3736446" cy="2308324"/>
          </a:xfrm>
          <a:prstGeom prst="rect">
            <a:avLst/>
          </a:prstGeom>
          <a:noFill/>
        </p:spPr>
        <p:txBody>
          <a:bodyPr wrap="square" rtlCol="0">
            <a:spAutoFit/>
          </a:bodyPr>
          <a:lstStyle/>
          <a:p>
            <a:pPr algn="l">
              <a:buFont typeface="Arial" pitchFamily="34" charset="0"/>
              <a:buChar char="•"/>
            </a:pPr>
            <a:r>
              <a:rPr lang="en-US" dirty="0" smtClean="0"/>
              <a:t> </a:t>
            </a:r>
            <a:r>
              <a:rPr lang="en-US" dirty="0" err="1" smtClean="0"/>
              <a:t>Dijets</a:t>
            </a:r>
            <a:r>
              <a:rPr lang="en-US" dirty="0" smtClean="0"/>
              <a:t> as a function of invariant mass</a:t>
            </a:r>
          </a:p>
          <a:p>
            <a:pPr algn="l">
              <a:buFont typeface="Arial" pitchFamily="34" charset="0"/>
              <a:buChar char="•"/>
            </a:pPr>
            <a:r>
              <a:rPr lang="en-US" dirty="0" smtClean="0"/>
              <a:t> More complete kinematic reconstruction of hard scattering—pin down </a:t>
            </a:r>
            <a:r>
              <a:rPr lang="en-US" i="1" dirty="0" smtClean="0"/>
              <a:t>x</a:t>
            </a:r>
            <a:r>
              <a:rPr lang="en-US" dirty="0" smtClean="0"/>
              <a:t> values probed</a:t>
            </a:r>
            <a:endParaRPr lang="en-US" dirty="0"/>
          </a:p>
        </p:txBody>
      </p:sp>
      <p:sp>
        <p:nvSpPr>
          <p:cNvPr id="13" name="TextBox 12"/>
          <p:cNvSpPr txBox="1"/>
          <p:nvPr/>
        </p:nvSpPr>
        <p:spPr>
          <a:xfrm>
            <a:off x="4572000" y="4572000"/>
            <a:ext cx="3955659" cy="830997"/>
          </a:xfrm>
          <a:prstGeom prst="rect">
            <a:avLst/>
          </a:prstGeom>
          <a:noFill/>
        </p:spPr>
        <p:txBody>
          <a:bodyPr wrap="square" rtlCol="0">
            <a:spAutoFit/>
          </a:bodyPr>
          <a:lstStyle/>
          <a:p>
            <a:r>
              <a:rPr lang="en-US" dirty="0" smtClean="0"/>
              <a:t>New!  Released at SPIN 2010 last week!</a:t>
            </a:r>
            <a:endParaRPr lang="en-US" dirty="0"/>
          </a:p>
        </p:txBody>
      </p:sp>
      <p:sp>
        <p:nvSpPr>
          <p:cNvPr id="14" name="Text Box 8"/>
          <p:cNvSpPr txBox="1">
            <a:spLocks noChangeArrowheads="1"/>
          </p:cNvSpPr>
          <p:nvPr/>
        </p:nvSpPr>
        <p:spPr bwMode="auto">
          <a:xfrm>
            <a:off x="609600" y="2057400"/>
            <a:ext cx="7848600" cy="1938992"/>
          </a:xfrm>
          <a:prstGeom prst="rect">
            <a:avLst/>
          </a:prstGeom>
          <a:solidFill>
            <a:srgbClr val="00FFFF"/>
          </a:solidFill>
          <a:ln w="9525">
            <a:solidFill>
              <a:schemeClr val="tx1"/>
            </a:solidFill>
            <a:miter lim="800000"/>
            <a:headEnd/>
            <a:tailEnd/>
          </a:ln>
          <a:effectLst/>
        </p:spPr>
        <p:txBody>
          <a:bodyPr>
            <a:spAutoFit/>
          </a:bodyPr>
          <a:lstStyle/>
          <a:p>
            <a:r>
              <a:rPr lang="en-US" sz="3000" i="1" dirty="0">
                <a:solidFill>
                  <a:schemeClr val="tx1"/>
                </a:solidFill>
              </a:rPr>
              <a:t>Still a long road ahead!  Need to perform measurements with higher precision and covering a greater range in gluon momentum fraction</a:t>
            </a:r>
            <a:r>
              <a:rPr lang="en-US" sz="3000" i="1" dirty="0" smtClean="0">
                <a:solidFill>
                  <a:schemeClr val="tx1"/>
                </a:solidFill>
              </a:rPr>
              <a:t>.</a:t>
            </a:r>
          </a:p>
          <a:p>
            <a:r>
              <a:rPr lang="en-US" sz="3000" i="1" dirty="0" smtClean="0">
                <a:solidFill>
                  <a:schemeClr val="tx1"/>
                </a:solidFill>
              </a:rPr>
              <a:t>Spin crisis continues . . .</a:t>
            </a:r>
            <a:endParaRPr lang="en-US" sz="3000" i="1"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085890"/>
                                        </p:tgtEl>
                                      </p:cBhvr>
                                    </p:animEffect>
                                    <p:set>
                                      <p:cBhvr>
                                        <p:cTn id="7" dur="1" fill="hold">
                                          <p:stCondLst>
                                            <p:cond delay="499"/>
                                          </p:stCondLst>
                                        </p:cTn>
                                        <p:tgtEl>
                                          <p:spTgt spid="2085890"/>
                                        </p:tgtEl>
                                        <p:attrNameLst>
                                          <p:attrName>style.visibility</p:attrName>
                                        </p:attrNameLst>
                                      </p:cBhvr>
                                      <p:to>
                                        <p:strVal val="hidden"/>
                                      </p:to>
                                    </p:se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085891"/>
                                        </p:tgtEl>
                                        <p:attrNameLst>
                                          <p:attrName>style.visibility</p:attrName>
                                        </p:attrNameLst>
                                      </p:cBhvr>
                                      <p:to>
                                        <p:strVal val="visible"/>
                                      </p:to>
                                    </p:set>
                                    <p:animEffect transition="in" filter="blinds(horizontal)">
                                      <p:cBhvr>
                                        <p:cTn id="11" dur="500"/>
                                        <p:tgtEl>
                                          <p:spTgt spid="208589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ooter Placeholder 4"/>
          <p:cNvSpPr>
            <a:spLocks noGrp="1"/>
          </p:cNvSpPr>
          <p:nvPr>
            <p:ph type="ftr" sz="quarter" idx="11"/>
          </p:nvPr>
        </p:nvSpPr>
        <p:spPr/>
        <p:txBody>
          <a:bodyPr/>
          <a:lstStyle/>
          <a:p>
            <a:r>
              <a:rPr lang="en-US" smtClean="0"/>
              <a:t>C. Aidala, DESY, October 5-6, 2010</a:t>
            </a:r>
            <a:endParaRPr lang="en-US" dirty="0"/>
          </a:p>
        </p:txBody>
      </p:sp>
      <p:sp>
        <p:nvSpPr>
          <p:cNvPr id="37" name="Slide Number Placeholder 5"/>
          <p:cNvSpPr>
            <a:spLocks noGrp="1"/>
          </p:cNvSpPr>
          <p:nvPr>
            <p:ph type="sldNum" sz="quarter" idx="12"/>
          </p:nvPr>
        </p:nvSpPr>
        <p:spPr/>
        <p:txBody>
          <a:bodyPr/>
          <a:lstStyle/>
          <a:p>
            <a:fld id="{7FD549B2-9577-415B-9ABA-788F67AF97B2}" type="slidenum">
              <a:rPr lang="en-US"/>
              <a:pPr/>
              <a:t>25</a:t>
            </a:fld>
            <a:endParaRPr lang="en-US"/>
          </a:p>
        </p:txBody>
      </p:sp>
      <p:sp>
        <p:nvSpPr>
          <p:cNvPr id="448514" name="Rectangle 2"/>
          <p:cNvSpPr>
            <a:spLocks noChangeArrowheads="1"/>
          </p:cNvSpPr>
          <p:nvPr/>
        </p:nvSpPr>
        <p:spPr bwMode="auto">
          <a:xfrm>
            <a:off x="0" y="914400"/>
            <a:ext cx="9144000" cy="35052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448516" name="Rectangle 4"/>
          <p:cNvSpPr>
            <a:spLocks noChangeArrowheads="1"/>
          </p:cNvSpPr>
          <p:nvPr/>
        </p:nvSpPr>
        <p:spPr bwMode="auto">
          <a:xfrm>
            <a:off x="6172200" y="976086"/>
            <a:ext cx="2971800" cy="3352800"/>
          </a:xfrm>
          <a:prstGeom prst="rect">
            <a:avLst/>
          </a:prstGeom>
          <a:solidFill>
            <a:srgbClr val="B1B1B1">
              <a:alpha val="50000"/>
            </a:srgbClr>
          </a:solidFill>
          <a:ln w="9525">
            <a:noFill/>
            <a:miter lim="800000"/>
            <a:headEnd/>
            <a:tailEnd/>
          </a:ln>
          <a:effectLst/>
        </p:spPr>
        <p:txBody>
          <a:bodyPr wrap="none" anchor="ctr"/>
          <a:lstStyle/>
          <a:p>
            <a:endParaRPr lang="en-US" sz="1600" b="1" dirty="0">
              <a:solidFill>
                <a:schemeClr val="accent2"/>
              </a:solidFill>
              <a:latin typeface="Arial Black" pitchFamily="34" charset="0"/>
              <a:cs typeface="Arial" pitchFamily="34" charset="0"/>
            </a:endParaRPr>
          </a:p>
        </p:txBody>
      </p:sp>
      <p:sp>
        <p:nvSpPr>
          <p:cNvPr id="448517" name="Rectangle 5"/>
          <p:cNvSpPr>
            <a:spLocks noGrp="1" noChangeArrowheads="1"/>
          </p:cNvSpPr>
          <p:nvPr>
            <p:ph type="title"/>
          </p:nvPr>
        </p:nvSpPr>
        <p:spPr>
          <a:xfrm>
            <a:off x="228600" y="152400"/>
            <a:ext cx="8686800" cy="762000"/>
          </a:xfrm>
        </p:spPr>
        <p:txBody>
          <a:bodyPr/>
          <a:lstStyle/>
          <a:p>
            <a:r>
              <a:rPr lang="en-US" dirty="0"/>
              <a:t>Proton Spin Structure at </a:t>
            </a:r>
            <a:r>
              <a:rPr lang="en-US" dirty="0" smtClean="0"/>
              <a:t>RHIC</a:t>
            </a:r>
            <a:endParaRPr lang="en-US" sz="3200" dirty="0"/>
          </a:p>
        </p:txBody>
      </p:sp>
      <p:sp>
        <p:nvSpPr>
          <p:cNvPr id="448519" name="Rectangle 7"/>
          <p:cNvSpPr>
            <a:spLocks noChangeArrowheads="1"/>
          </p:cNvSpPr>
          <p:nvPr/>
        </p:nvSpPr>
        <p:spPr bwMode="auto">
          <a:xfrm>
            <a:off x="3276600" y="976313"/>
            <a:ext cx="2895600" cy="3352800"/>
          </a:xfrm>
          <a:prstGeom prst="rect">
            <a:avLst/>
          </a:prstGeom>
          <a:solidFill>
            <a:srgbClr val="FFAF79">
              <a:alpha val="50000"/>
            </a:srgbClr>
          </a:solidFill>
          <a:ln w="9525">
            <a:noFill/>
            <a:miter lim="800000"/>
            <a:headEnd/>
            <a:tailEnd/>
          </a:ln>
          <a:effectLst/>
        </p:spPr>
        <p:txBody>
          <a:bodyPr wrap="none" anchor="ctr"/>
          <a:lstStyle/>
          <a:p>
            <a:endParaRPr lang="en-US"/>
          </a:p>
        </p:txBody>
      </p:sp>
      <p:sp>
        <p:nvSpPr>
          <p:cNvPr id="448520" name="Line 8"/>
          <p:cNvSpPr>
            <a:spLocks noChangeShapeType="1"/>
          </p:cNvSpPr>
          <p:nvPr/>
        </p:nvSpPr>
        <p:spPr bwMode="auto">
          <a:xfrm>
            <a:off x="0" y="2271713"/>
            <a:ext cx="9139238" cy="0"/>
          </a:xfrm>
          <a:prstGeom prst="line">
            <a:avLst/>
          </a:prstGeom>
          <a:noFill/>
          <a:ln w="28575">
            <a:solidFill>
              <a:schemeClr val="tx1"/>
            </a:solidFill>
            <a:round/>
            <a:headEnd/>
            <a:tailEnd/>
          </a:ln>
          <a:effectLst/>
        </p:spPr>
        <p:txBody>
          <a:bodyPr wrap="none" anchor="ctr"/>
          <a:lstStyle/>
          <a:p>
            <a:endParaRPr lang="en-US"/>
          </a:p>
        </p:txBody>
      </p:sp>
      <p:sp>
        <p:nvSpPr>
          <p:cNvPr id="448521" name="Line 9"/>
          <p:cNvSpPr>
            <a:spLocks noChangeShapeType="1"/>
          </p:cNvSpPr>
          <p:nvPr/>
        </p:nvSpPr>
        <p:spPr bwMode="auto">
          <a:xfrm>
            <a:off x="3276600" y="976313"/>
            <a:ext cx="0" cy="3352800"/>
          </a:xfrm>
          <a:prstGeom prst="line">
            <a:avLst/>
          </a:prstGeom>
          <a:noFill/>
          <a:ln w="34925">
            <a:solidFill>
              <a:schemeClr val="tx1"/>
            </a:solidFill>
            <a:round/>
            <a:headEnd/>
            <a:tailEnd/>
          </a:ln>
          <a:effectLst/>
        </p:spPr>
        <p:txBody>
          <a:bodyPr wrap="none" anchor="ctr"/>
          <a:lstStyle/>
          <a:p>
            <a:endParaRPr lang="en-US"/>
          </a:p>
        </p:txBody>
      </p:sp>
      <p:grpSp>
        <p:nvGrpSpPr>
          <p:cNvPr id="2" name="Group 10"/>
          <p:cNvGrpSpPr>
            <a:grpSpLocks/>
          </p:cNvGrpSpPr>
          <p:nvPr/>
        </p:nvGrpSpPr>
        <p:grpSpPr bwMode="auto">
          <a:xfrm>
            <a:off x="125413" y="3171825"/>
            <a:ext cx="2646362" cy="307975"/>
            <a:chOff x="31" y="2458"/>
            <a:chExt cx="1667" cy="194"/>
          </a:xfrm>
        </p:grpSpPr>
        <p:sp>
          <p:nvSpPr>
            <p:cNvPr id="448523" name="Text Box 11"/>
            <p:cNvSpPr txBox="1">
              <a:spLocks noChangeArrowheads="1"/>
            </p:cNvSpPr>
            <p:nvPr/>
          </p:nvSpPr>
          <p:spPr bwMode="auto">
            <a:xfrm>
              <a:off x="31" y="2458"/>
              <a:ext cx="936" cy="194"/>
            </a:xfrm>
            <a:prstGeom prst="rect">
              <a:avLst/>
            </a:prstGeom>
            <a:noFill/>
            <a:ln w="9525">
              <a:noFill/>
              <a:miter lim="800000"/>
              <a:headEnd/>
              <a:tailEnd/>
            </a:ln>
            <a:effectLst/>
          </p:spPr>
          <p:txBody>
            <a:bodyPr wrap="none">
              <a:spAutoFit/>
            </a:bodyPr>
            <a:lstStyle/>
            <a:p>
              <a:r>
                <a:rPr lang="en-US" sz="1400" dirty="0">
                  <a:solidFill>
                    <a:srgbClr val="000099"/>
                  </a:solidFill>
                  <a:latin typeface="Comic Sans MS" pitchFamily="66" charset="0"/>
                </a:rPr>
                <a:t>Prompt </a:t>
              </a:r>
              <a:r>
                <a:rPr lang="en-US" sz="1400" dirty="0" smtClean="0">
                  <a:solidFill>
                    <a:srgbClr val="000099"/>
                  </a:solidFill>
                  <a:latin typeface="Comic Sans MS" pitchFamily="66" charset="0"/>
                </a:rPr>
                <a:t>Photons</a:t>
              </a:r>
              <a:endParaRPr lang="en-US" sz="1400" dirty="0">
                <a:solidFill>
                  <a:srgbClr val="000099"/>
                </a:solidFill>
                <a:latin typeface="Comic Sans MS" pitchFamily="66" charset="0"/>
              </a:endParaRPr>
            </a:p>
          </p:txBody>
        </p:sp>
        <p:graphicFrame>
          <p:nvGraphicFramePr>
            <p:cNvPr id="448524" name="Object 12"/>
            <p:cNvGraphicFramePr>
              <a:graphicFrameLocks noChangeAspect="1"/>
            </p:cNvGraphicFramePr>
            <p:nvPr/>
          </p:nvGraphicFramePr>
          <p:xfrm>
            <a:off x="960" y="2483"/>
            <a:ext cx="738" cy="147"/>
          </p:xfrm>
          <a:graphic>
            <a:graphicData uri="http://schemas.openxmlformats.org/presentationml/2006/ole">
              <p:oleObj spid="_x0000_s1747980" name="Equation" r:id="rId4" imgW="952200" imgH="190440" progId="">
                <p:embed/>
              </p:oleObj>
            </a:graphicData>
          </a:graphic>
        </p:graphicFrame>
      </p:grpSp>
      <p:graphicFrame>
        <p:nvGraphicFramePr>
          <p:cNvPr id="448525" name="Object 13"/>
          <p:cNvGraphicFramePr>
            <a:graphicFrameLocks noChangeAspect="1"/>
          </p:cNvGraphicFramePr>
          <p:nvPr/>
        </p:nvGraphicFramePr>
        <p:xfrm>
          <a:off x="6518275" y="1539875"/>
          <a:ext cx="2041525" cy="317500"/>
        </p:xfrm>
        <a:graphic>
          <a:graphicData uri="http://schemas.openxmlformats.org/presentationml/2006/ole">
            <p:oleObj spid="_x0000_s1747970" name="Equation" r:id="rId5" imgW="2019240" imgH="317160" progId="">
              <p:embed/>
            </p:oleObj>
          </a:graphicData>
        </a:graphic>
      </p:graphicFrame>
      <p:graphicFrame>
        <p:nvGraphicFramePr>
          <p:cNvPr id="448526" name="Object 14"/>
          <p:cNvGraphicFramePr>
            <a:graphicFrameLocks noChangeAspect="1"/>
          </p:cNvGraphicFramePr>
          <p:nvPr/>
        </p:nvGraphicFramePr>
        <p:xfrm>
          <a:off x="3478213" y="1171575"/>
          <a:ext cx="2566987" cy="1041400"/>
        </p:xfrm>
        <a:graphic>
          <a:graphicData uri="http://schemas.openxmlformats.org/presentationml/2006/ole">
            <p:oleObj spid="_x0000_s1747971" name="Equation" r:id="rId6" imgW="2577960" imgH="1041120" progId="">
              <p:embed/>
            </p:oleObj>
          </a:graphicData>
        </a:graphic>
      </p:graphicFrame>
      <p:sp>
        <p:nvSpPr>
          <p:cNvPr id="448527" name="Line 15"/>
          <p:cNvSpPr>
            <a:spLocks noChangeShapeType="1"/>
          </p:cNvSpPr>
          <p:nvPr/>
        </p:nvSpPr>
        <p:spPr bwMode="auto">
          <a:xfrm>
            <a:off x="6172200" y="976313"/>
            <a:ext cx="0" cy="3352800"/>
          </a:xfrm>
          <a:prstGeom prst="line">
            <a:avLst/>
          </a:prstGeom>
          <a:noFill/>
          <a:ln w="34925">
            <a:solidFill>
              <a:schemeClr val="tx1"/>
            </a:solidFill>
            <a:round/>
            <a:headEnd/>
            <a:tailEnd/>
          </a:ln>
          <a:effectLst/>
        </p:spPr>
        <p:txBody>
          <a:bodyPr wrap="none" anchor="ctr"/>
          <a:lstStyle/>
          <a:p>
            <a:endParaRPr lang="en-US"/>
          </a:p>
        </p:txBody>
      </p:sp>
      <p:graphicFrame>
        <p:nvGraphicFramePr>
          <p:cNvPr id="448528" name="Object 16"/>
          <p:cNvGraphicFramePr>
            <a:graphicFrameLocks noChangeAspect="1"/>
          </p:cNvGraphicFramePr>
          <p:nvPr/>
        </p:nvGraphicFramePr>
        <p:xfrm>
          <a:off x="3817938" y="3109913"/>
          <a:ext cx="1844675" cy="249237"/>
        </p:xfrm>
        <a:graphic>
          <a:graphicData uri="http://schemas.openxmlformats.org/presentationml/2006/ole">
            <p:oleObj spid="_x0000_s1747972" name="Equation" r:id="rId7" imgW="1498320" imgH="203040" progId="">
              <p:embed/>
            </p:oleObj>
          </a:graphicData>
        </a:graphic>
      </p:graphicFrame>
      <p:grpSp>
        <p:nvGrpSpPr>
          <p:cNvPr id="3" name="Group 20"/>
          <p:cNvGrpSpPr>
            <a:grpSpLocks/>
          </p:cNvGrpSpPr>
          <p:nvPr/>
        </p:nvGrpSpPr>
        <p:grpSpPr bwMode="auto">
          <a:xfrm>
            <a:off x="-1588" y="976313"/>
            <a:ext cx="3278188" cy="3352800"/>
            <a:chOff x="-1" y="615"/>
            <a:chExt cx="2065" cy="2112"/>
          </a:xfrm>
        </p:grpSpPr>
        <p:sp>
          <p:nvSpPr>
            <p:cNvPr id="448533" name="Rectangle 21"/>
            <p:cNvSpPr>
              <a:spLocks noChangeArrowheads="1"/>
            </p:cNvSpPr>
            <p:nvPr/>
          </p:nvSpPr>
          <p:spPr bwMode="auto">
            <a:xfrm>
              <a:off x="-1" y="615"/>
              <a:ext cx="2065" cy="2112"/>
            </a:xfrm>
            <a:prstGeom prst="rect">
              <a:avLst/>
            </a:prstGeom>
            <a:noFill/>
            <a:ln w="9525">
              <a:noFill/>
              <a:miter lim="800000"/>
              <a:headEnd/>
              <a:tailEnd/>
            </a:ln>
            <a:effectLst/>
          </p:spPr>
          <p:txBody>
            <a:bodyPr wrap="none" anchor="ctr"/>
            <a:lstStyle/>
            <a:p>
              <a:endParaRPr lang="en-US"/>
            </a:p>
          </p:txBody>
        </p:sp>
        <p:graphicFrame>
          <p:nvGraphicFramePr>
            <p:cNvPr id="448534" name="Object 22"/>
            <p:cNvGraphicFramePr>
              <a:graphicFrameLocks noChangeAspect="1"/>
            </p:cNvGraphicFramePr>
            <p:nvPr/>
          </p:nvGraphicFramePr>
          <p:xfrm>
            <a:off x="299" y="882"/>
            <a:ext cx="1397" cy="396"/>
          </p:xfrm>
          <a:graphic>
            <a:graphicData uri="http://schemas.openxmlformats.org/presentationml/2006/ole">
              <p:oleObj spid="_x0000_s1747977" name="Equation" r:id="rId8" imgW="2209680" imgH="634680" progId="">
                <p:embed/>
              </p:oleObj>
            </a:graphicData>
          </a:graphic>
        </p:graphicFrame>
        <p:graphicFrame>
          <p:nvGraphicFramePr>
            <p:cNvPr id="448535" name="Object 23"/>
            <p:cNvGraphicFramePr>
              <a:graphicFrameLocks noChangeAspect="1"/>
            </p:cNvGraphicFramePr>
            <p:nvPr/>
          </p:nvGraphicFramePr>
          <p:xfrm>
            <a:off x="138" y="1677"/>
            <a:ext cx="121" cy="120"/>
          </p:xfrm>
          <a:graphic>
            <a:graphicData uri="http://schemas.openxmlformats.org/presentationml/2006/ole">
              <p:oleObj spid="_x0000_s1747978" name="Equation" r:id="rId9" imgW="126720" imgH="126720" progId="">
                <p:embed/>
              </p:oleObj>
            </a:graphicData>
          </a:graphic>
        </p:graphicFrame>
        <p:sp>
          <p:nvSpPr>
            <p:cNvPr id="448536" name="Text Box 24"/>
            <p:cNvSpPr txBox="1">
              <a:spLocks noChangeArrowheads="1"/>
            </p:cNvSpPr>
            <p:nvPr/>
          </p:nvSpPr>
          <p:spPr bwMode="auto">
            <a:xfrm>
              <a:off x="139" y="1644"/>
              <a:ext cx="426" cy="194"/>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 Jets</a:t>
              </a:r>
              <a:endParaRPr lang="en-US" sz="1400" dirty="0">
                <a:solidFill>
                  <a:srgbClr val="000099"/>
                </a:solidFill>
                <a:latin typeface="Comic Sans MS" pitchFamily="66" charset="0"/>
              </a:endParaRPr>
            </a:p>
          </p:txBody>
        </p:sp>
        <p:graphicFrame>
          <p:nvGraphicFramePr>
            <p:cNvPr id="448537" name="Object 25"/>
            <p:cNvGraphicFramePr>
              <a:graphicFrameLocks noChangeAspect="1"/>
            </p:cNvGraphicFramePr>
            <p:nvPr/>
          </p:nvGraphicFramePr>
          <p:xfrm>
            <a:off x="986" y="1664"/>
            <a:ext cx="886" cy="148"/>
          </p:xfrm>
          <a:graphic>
            <a:graphicData uri="http://schemas.openxmlformats.org/presentationml/2006/ole">
              <p:oleObj spid="_x0000_s1747979" name="Equation" r:id="rId10" imgW="1143000" imgH="190440" progId="">
                <p:embed/>
              </p:oleObj>
            </a:graphicData>
          </a:graphic>
        </p:graphicFrame>
      </p:grpSp>
      <p:graphicFrame>
        <p:nvGraphicFramePr>
          <p:cNvPr id="448538" name="Object 26"/>
          <p:cNvGraphicFramePr>
            <a:graphicFrameLocks noChangeAspect="1"/>
          </p:cNvGraphicFramePr>
          <p:nvPr/>
        </p:nvGraphicFramePr>
        <p:xfrm>
          <a:off x="3581400" y="2728913"/>
          <a:ext cx="1404938" cy="238125"/>
        </p:xfrm>
        <a:graphic>
          <a:graphicData uri="http://schemas.openxmlformats.org/presentationml/2006/ole">
            <p:oleObj spid="_x0000_s1747973" name="Equation" r:id="rId11" imgW="1193760" imgH="203040" progId="">
              <p:embed/>
            </p:oleObj>
          </a:graphicData>
        </a:graphic>
      </p:graphicFrame>
      <p:graphicFrame>
        <p:nvGraphicFramePr>
          <p:cNvPr id="448539" name="Object 27"/>
          <p:cNvGraphicFramePr>
            <a:graphicFrameLocks noChangeAspect="1"/>
          </p:cNvGraphicFramePr>
          <p:nvPr/>
        </p:nvGraphicFramePr>
        <p:xfrm>
          <a:off x="3835400" y="3470275"/>
          <a:ext cx="1827213" cy="249238"/>
        </p:xfrm>
        <a:graphic>
          <a:graphicData uri="http://schemas.openxmlformats.org/presentationml/2006/ole">
            <p:oleObj spid="_x0000_s1747974" name="Equation" r:id="rId12" imgW="1485720" imgH="203040" progId="">
              <p:embed/>
            </p:oleObj>
          </a:graphicData>
        </a:graphic>
      </p:graphicFrame>
      <p:graphicFrame>
        <p:nvGraphicFramePr>
          <p:cNvPr id="448540" name="Object 28"/>
          <p:cNvGraphicFramePr>
            <a:graphicFrameLocks noChangeAspect="1"/>
          </p:cNvGraphicFramePr>
          <p:nvPr/>
        </p:nvGraphicFramePr>
        <p:xfrm>
          <a:off x="3352800" y="4803775"/>
          <a:ext cx="2667000" cy="1174750"/>
        </p:xfrm>
        <a:graphic>
          <a:graphicData uri="http://schemas.openxmlformats.org/presentationml/2006/ole">
            <p:oleObj spid="_x0000_s1747975" name="ﾋﾞｯﾄﾏｯﾌﾟ ｲﾒｰｼﾞ" r:id="rId13" imgW="4886266" imgH="2152922" progId="PBrush">
              <p:embed/>
            </p:oleObj>
          </a:graphicData>
        </a:graphic>
      </p:graphicFrame>
      <p:graphicFrame>
        <p:nvGraphicFramePr>
          <p:cNvPr id="448541" name="Object 29"/>
          <p:cNvGraphicFramePr>
            <a:graphicFrameLocks noChangeAspect="1"/>
          </p:cNvGraphicFramePr>
          <p:nvPr/>
        </p:nvGraphicFramePr>
        <p:xfrm>
          <a:off x="257175" y="4702175"/>
          <a:ext cx="2770188" cy="1347788"/>
        </p:xfrm>
        <a:graphic>
          <a:graphicData uri="http://schemas.openxmlformats.org/presentationml/2006/ole">
            <p:oleObj spid="_x0000_s1747976" name="ﾋﾞｯﾄﾏｯﾌﾟ ｲﾒｰｼﾞ" r:id="rId14" imgW="4991150" imgH="2428727" progId="PBrush">
              <p:embed/>
            </p:oleObj>
          </a:graphicData>
        </a:graphic>
      </p:graphicFrame>
      <p:sp>
        <p:nvSpPr>
          <p:cNvPr id="39" name="Text Box 11"/>
          <p:cNvSpPr txBox="1">
            <a:spLocks noChangeArrowheads="1"/>
          </p:cNvSpPr>
          <p:nvPr/>
        </p:nvSpPr>
        <p:spPr bwMode="auto">
          <a:xfrm>
            <a:off x="76200" y="3806825"/>
            <a:ext cx="238238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Back-to-Back Correlations</a:t>
            </a:r>
            <a:endParaRPr lang="en-US" sz="1400" dirty="0">
              <a:solidFill>
                <a:srgbClr val="000099"/>
              </a:solidFill>
              <a:latin typeface="Comic Sans MS" pitchFamily="66" charset="0"/>
            </a:endParaRPr>
          </a:p>
        </p:txBody>
      </p:sp>
      <p:sp>
        <p:nvSpPr>
          <p:cNvPr id="41" name="Text Box 11"/>
          <p:cNvSpPr txBox="1">
            <a:spLocks noChangeArrowheads="1"/>
          </p:cNvSpPr>
          <p:nvPr/>
        </p:nvSpPr>
        <p:spPr bwMode="auto">
          <a:xfrm>
            <a:off x="6380617" y="3654623"/>
            <a:ext cx="228620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Single-Spin Asymmetries</a:t>
            </a:r>
          </a:p>
        </p:txBody>
      </p:sp>
      <p:sp>
        <p:nvSpPr>
          <p:cNvPr id="42" name="Rectangle 41"/>
          <p:cNvSpPr/>
          <p:nvPr/>
        </p:nvSpPr>
        <p:spPr>
          <a:xfrm>
            <a:off x="6019800" y="2362200"/>
            <a:ext cx="3200400" cy="1077218"/>
          </a:xfrm>
          <a:prstGeom prst="rect">
            <a:avLst/>
          </a:prstGeom>
        </p:spPr>
        <p:txBody>
          <a:bodyPr wrap="square">
            <a:spAutoFit/>
          </a:bodyPr>
          <a:lstStyle/>
          <a:p>
            <a:r>
              <a:rPr lang="en-US" sz="1600" b="1" dirty="0" err="1" smtClean="0">
                <a:solidFill>
                  <a:schemeClr val="accent2"/>
                </a:solidFill>
                <a:latin typeface="Comic Sans MS" pitchFamily="66" charset="0"/>
                <a:cs typeface="Arial" pitchFamily="34" charset="0"/>
              </a:rPr>
              <a:t>Transversity</a:t>
            </a:r>
            <a:endParaRPr lang="en-US" sz="1600" b="1" dirty="0" smtClean="0">
              <a:solidFill>
                <a:schemeClr val="accent2"/>
              </a:solidFill>
              <a:latin typeface="Comic Sans MS" pitchFamily="66" charset="0"/>
              <a:cs typeface="Arial" pitchFamily="34" charset="0"/>
            </a:endParaRPr>
          </a:p>
          <a:p>
            <a:endParaRPr lang="en-US" sz="1600" b="1" dirty="0" smtClean="0">
              <a:solidFill>
                <a:schemeClr val="accent2"/>
              </a:solidFill>
              <a:latin typeface="Comic Sans MS" pitchFamily="66" charset="0"/>
              <a:cs typeface="Arial" pitchFamily="34" charset="0"/>
            </a:endParaRPr>
          </a:p>
          <a:p>
            <a:r>
              <a:rPr lang="en-US" sz="1600" b="1" dirty="0" smtClean="0">
                <a:solidFill>
                  <a:schemeClr val="accent2"/>
                </a:solidFill>
                <a:latin typeface="Comic Sans MS" pitchFamily="66" charset="0"/>
                <a:cs typeface="Arial" pitchFamily="34" charset="0"/>
              </a:rPr>
              <a:t>Transverse-momentum-</a:t>
            </a:r>
          </a:p>
          <a:p>
            <a:r>
              <a:rPr lang="en-US" sz="1600" b="1" dirty="0" smtClean="0">
                <a:solidFill>
                  <a:schemeClr val="accent2"/>
                </a:solidFill>
                <a:latin typeface="Comic Sans MS" pitchFamily="66" charset="0"/>
                <a:cs typeface="Arial" pitchFamily="34" charset="0"/>
              </a:rPr>
              <a:t>dependent distributions</a:t>
            </a:r>
            <a:endParaRPr lang="en-US" sz="1600" b="1" dirty="0">
              <a:solidFill>
                <a:schemeClr val="accent2"/>
              </a:solidFill>
              <a:latin typeface="Comic Sans MS" pitchFamily="66" charset="0"/>
              <a:cs typeface="Arial" pitchFamily="34" charset="0"/>
            </a:endParaRPr>
          </a:p>
        </p:txBody>
      </p:sp>
      <p:grpSp>
        <p:nvGrpSpPr>
          <p:cNvPr id="4" name="Group 5"/>
          <p:cNvGrpSpPr>
            <a:grpSpLocks/>
          </p:cNvGrpSpPr>
          <p:nvPr/>
        </p:nvGrpSpPr>
        <p:grpSpPr bwMode="auto">
          <a:xfrm>
            <a:off x="6324600" y="4724400"/>
            <a:ext cx="2743200" cy="1377950"/>
            <a:chOff x="4032" y="528"/>
            <a:chExt cx="1728" cy="1012"/>
          </a:xfrm>
        </p:grpSpPr>
        <p:graphicFrame>
          <p:nvGraphicFramePr>
            <p:cNvPr id="44" name="Object 6"/>
            <p:cNvGraphicFramePr>
              <a:graphicFrameLocks noChangeAspect="1"/>
            </p:cNvGraphicFramePr>
            <p:nvPr/>
          </p:nvGraphicFramePr>
          <p:xfrm>
            <a:off x="4032" y="528"/>
            <a:ext cx="1728" cy="1012"/>
          </p:xfrm>
          <a:graphic>
            <a:graphicData uri="http://schemas.openxmlformats.org/presentationml/2006/ole">
              <p:oleObj spid="_x0000_s1747981" name="Bitmap Image" r:id="rId15" imgW="4876609" imgH="2857762" progId="PBrush">
                <p:embed/>
              </p:oleObj>
            </a:graphicData>
          </a:graphic>
        </p:graphicFrame>
        <p:sp>
          <p:nvSpPr>
            <p:cNvPr id="45" name="Rectangle 7"/>
            <p:cNvSpPr>
              <a:spLocks noChangeArrowheads="1"/>
            </p:cNvSpPr>
            <p:nvPr/>
          </p:nvSpPr>
          <p:spPr bwMode="auto">
            <a:xfrm>
              <a:off x="4896" y="576"/>
              <a:ext cx="864" cy="960"/>
            </a:xfrm>
            <a:prstGeom prst="rect">
              <a:avLst/>
            </a:prstGeom>
            <a:solidFill>
              <a:schemeClr val="bg1"/>
            </a:solidFill>
            <a:ln w="9525">
              <a:noFill/>
              <a:miter lim="800000"/>
              <a:headEnd/>
              <a:tailEnd/>
            </a:ln>
            <a:effectLst/>
          </p:spPr>
          <p:txBody>
            <a:bodyPr wrap="none" anchor="ctr"/>
            <a:lstStyle/>
            <a:p>
              <a:endParaRPr lang="en-US"/>
            </a:p>
          </p:txBody>
        </p:sp>
        <p:graphicFrame>
          <p:nvGraphicFramePr>
            <p:cNvPr id="46" name="Object 8"/>
            <p:cNvGraphicFramePr>
              <a:graphicFrameLocks noChangeAspect="1"/>
            </p:cNvGraphicFramePr>
            <p:nvPr/>
          </p:nvGraphicFramePr>
          <p:xfrm>
            <a:off x="4896" y="674"/>
            <a:ext cx="855" cy="740"/>
          </p:xfrm>
          <a:graphic>
            <a:graphicData uri="http://schemas.openxmlformats.org/presentationml/2006/ole">
              <p:oleObj spid="_x0000_s1747982" name="Bitmap Image" r:id="rId16" imgW="4886266" imgH="2152922" progId="PBrush">
                <p:embed/>
              </p:oleObj>
            </a:graphicData>
          </a:graphic>
        </p:graphicFrame>
      </p:grpSp>
      <p:sp>
        <p:nvSpPr>
          <p:cNvPr id="34" name="Rectangle 33"/>
          <p:cNvSpPr/>
          <p:nvPr/>
        </p:nvSpPr>
        <p:spPr bwMode="auto">
          <a:xfrm>
            <a:off x="3385458" y="990600"/>
            <a:ext cx="2667000" cy="3352800"/>
          </a:xfrm>
          <a:prstGeom prst="rect">
            <a:avLst/>
          </a:prstGeom>
          <a:noFill/>
          <a:ln w="28575"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35" name="Text Box 8"/>
          <p:cNvSpPr txBox="1">
            <a:spLocks noChangeArrowheads="1"/>
          </p:cNvSpPr>
          <p:nvPr/>
        </p:nvSpPr>
        <p:spPr bwMode="auto">
          <a:xfrm>
            <a:off x="609600" y="2286000"/>
            <a:ext cx="7848600" cy="1938992"/>
          </a:xfrm>
          <a:prstGeom prst="rect">
            <a:avLst/>
          </a:prstGeom>
          <a:solidFill>
            <a:srgbClr val="00FFFF"/>
          </a:solidFill>
          <a:ln w="9525">
            <a:solidFill>
              <a:schemeClr val="tx1"/>
            </a:solidFill>
            <a:miter lim="800000"/>
            <a:headEnd/>
            <a:tailEnd/>
          </a:ln>
          <a:effectLst/>
        </p:spPr>
        <p:txBody>
          <a:bodyPr>
            <a:spAutoFit/>
          </a:bodyPr>
          <a:lstStyle/>
          <a:p>
            <a:r>
              <a:rPr lang="en-US" sz="3000" dirty="0" smtClean="0">
                <a:solidFill>
                  <a:schemeClr val="tx1"/>
                </a:solidFill>
              </a:rPr>
              <a:t>Not expected to resolve spin crisis, but of particular interest given surprising </a:t>
            </a:r>
            <a:r>
              <a:rPr lang="en-US" sz="3000" dirty="0" err="1" smtClean="0">
                <a:solidFill>
                  <a:schemeClr val="tx1"/>
                </a:solidFill>
              </a:rPr>
              <a:t>isospin</a:t>
            </a:r>
            <a:r>
              <a:rPr lang="en-US" sz="3000" dirty="0" smtClean="0">
                <a:solidFill>
                  <a:schemeClr val="tx1"/>
                </a:solidFill>
              </a:rPr>
              <a:t>-asymmetric structure of the </a:t>
            </a:r>
            <a:r>
              <a:rPr lang="en-US" sz="3000" dirty="0" err="1" smtClean="0">
                <a:solidFill>
                  <a:schemeClr val="tx1"/>
                </a:solidFill>
              </a:rPr>
              <a:t>unpolarized</a:t>
            </a:r>
            <a:r>
              <a:rPr lang="en-US" sz="3000" dirty="0" smtClean="0">
                <a:solidFill>
                  <a:schemeClr val="tx1"/>
                </a:solidFill>
              </a:rPr>
              <a:t> sea discovered by E866 at </a:t>
            </a:r>
            <a:r>
              <a:rPr lang="en-US" sz="3000" dirty="0" err="1" smtClean="0">
                <a:solidFill>
                  <a:schemeClr val="tx1"/>
                </a:solidFill>
              </a:rPr>
              <a:t>Fermilab</a:t>
            </a:r>
            <a:r>
              <a:rPr lang="en-US" sz="3000" dirty="0" smtClean="0">
                <a:solidFill>
                  <a:schemeClr val="tx1"/>
                </a:solidFill>
              </a:rPr>
              <a:t>.</a:t>
            </a:r>
            <a:endParaRPr lang="en-US" sz="3000" dirty="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amond(in)">
                                      <p:cBhvr>
                                        <p:cTn id="7" dur="2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a:spLocks noGrp="1"/>
          </p:cNvSpPr>
          <p:nvPr>
            <p:ph type="ftr" sz="quarter" idx="11"/>
          </p:nvPr>
        </p:nvSpPr>
        <p:spPr/>
        <p:txBody>
          <a:bodyPr/>
          <a:lstStyle/>
          <a:p>
            <a:r>
              <a:rPr lang="en-US" smtClean="0"/>
              <a:t>C. Aidala, DESY, October 5-6, 2010</a:t>
            </a:r>
            <a:endParaRPr lang="en-US" dirty="0"/>
          </a:p>
        </p:txBody>
      </p:sp>
      <p:sp>
        <p:nvSpPr>
          <p:cNvPr id="11" name="Slide Number Placeholder 3"/>
          <p:cNvSpPr>
            <a:spLocks noGrp="1"/>
          </p:cNvSpPr>
          <p:nvPr>
            <p:ph type="sldNum" sz="quarter" idx="12"/>
          </p:nvPr>
        </p:nvSpPr>
        <p:spPr/>
        <p:txBody>
          <a:bodyPr/>
          <a:lstStyle/>
          <a:p>
            <a:fld id="{AF408B2D-2956-4918-9D95-2516C8B2280F}" type="slidenum">
              <a:rPr lang="en-US"/>
              <a:pPr/>
              <a:t>26</a:t>
            </a:fld>
            <a:endParaRPr lang="en-US" dirty="0"/>
          </a:p>
        </p:txBody>
      </p:sp>
      <p:sp>
        <p:nvSpPr>
          <p:cNvPr id="1256450" name="Text Box 2"/>
          <p:cNvSpPr txBox="1">
            <a:spLocks noChangeArrowheads="1"/>
          </p:cNvSpPr>
          <p:nvPr/>
        </p:nvSpPr>
        <p:spPr bwMode="auto">
          <a:xfrm>
            <a:off x="898525" y="2093913"/>
            <a:ext cx="184150" cy="366712"/>
          </a:xfrm>
          <a:prstGeom prst="rect">
            <a:avLst/>
          </a:prstGeom>
          <a:noFill/>
          <a:ln w="9525">
            <a:noFill/>
            <a:miter lim="800000"/>
            <a:headEnd/>
            <a:tailEnd/>
          </a:ln>
          <a:effectLst/>
        </p:spPr>
        <p:txBody>
          <a:bodyPr wrap="none">
            <a:spAutoFit/>
          </a:bodyPr>
          <a:lstStyle/>
          <a:p>
            <a:pPr algn="l" eaLnBrk="1" hangingPunct="1"/>
            <a:endParaRPr lang="en-US" sz="1800">
              <a:solidFill>
                <a:schemeClr val="tx1"/>
              </a:solidFill>
              <a:latin typeface="Arial" pitchFamily="34" charset="0"/>
            </a:endParaRPr>
          </a:p>
        </p:txBody>
      </p:sp>
      <p:graphicFrame>
        <p:nvGraphicFramePr>
          <p:cNvPr id="1256452" name="Object 4"/>
          <p:cNvGraphicFramePr>
            <a:graphicFrameLocks noChangeAspect="1"/>
          </p:cNvGraphicFramePr>
          <p:nvPr/>
        </p:nvGraphicFramePr>
        <p:xfrm>
          <a:off x="784225" y="1447800"/>
          <a:ext cx="2568575" cy="622300"/>
        </p:xfrm>
        <a:graphic>
          <a:graphicData uri="http://schemas.openxmlformats.org/presentationml/2006/ole">
            <p:oleObj spid="_x0000_s1744898" name="Equation" r:id="rId4" imgW="838080" imgH="203040" progId="Equation.3">
              <p:embed/>
            </p:oleObj>
          </a:graphicData>
        </a:graphic>
      </p:graphicFrame>
      <p:sp>
        <p:nvSpPr>
          <p:cNvPr id="1256454" name="Rectangle 6"/>
          <p:cNvSpPr>
            <a:spLocks noChangeArrowheads="1"/>
          </p:cNvSpPr>
          <p:nvPr/>
        </p:nvSpPr>
        <p:spPr bwMode="auto">
          <a:xfrm>
            <a:off x="228600" y="171450"/>
            <a:ext cx="9182100" cy="914400"/>
          </a:xfrm>
          <a:prstGeom prst="rect">
            <a:avLst/>
          </a:prstGeom>
          <a:noFill/>
          <a:ln w="9525">
            <a:noFill/>
            <a:miter lim="800000"/>
            <a:headEnd/>
            <a:tailEnd/>
          </a:ln>
          <a:effectLst/>
        </p:spPr>
        <p:txBody>
          <a:bodyPr anchor="ctr"/>
          <a:lstStyle/>
          <a:p>
            <a:r>
              <a:rPr lang="en-US" sz="4200" i="1" dirty="0">
                <a:solidFill>
                  <a:srgbClr val="FFFF00"/>
                </a:solidFill>
              </a:rPr>
              <a:t>Flavor-Separated Sea Quark Polarizations Through W Production </a:t>
            </a:r>
          </a:p>
        </p:txBody>
      </p:sp>
      <p:pic>
        <p:nvPicPr>
          <p:cNvPr id="1256456" name="Picture 8" descr="ming"/>
          <p:cNvPicPr>
            <a:picLocks noChangeAspect="1" noChangeArrowheads="1"/>
          </p:cNvPicPr>
          <p:nvPr/>
        </p:nvPicPr>
        <p:blipFill>
          <a:blip r:embed="rId5" cstate="print"/>
          <a:srcRect/>
          <a:stretch>
            <a:fillRect/>
          </a:stretch>
        </p:blipFill>
        <p:spPr bwMode="auto">
          <a:xfrm>
            <a:off x="381000" y="2438400"/>
            <a:ext cx="3355975" cy="3429000"/>
          </a:xfrm>
          <a:prstGeom prst="rect">
            <a:avLst/>
          </a:prstGeom>
          <a:solidFill>
            <a:schemeClr val="bg1"/>
          </a:solidFill>
          <a:ln w="9525">
            <a:noFill/>
            <a:miter lim="800000"/>
            <a:headEnd/>
            <a:tailEnd/>
          </a:ln>
        </p:spPr>
      </p:pic>
      <p:sp>
        <p:nvSpPr>
          <p:cNvPr id="1256458" name="Text Box 10"/>
          <p:cNvSpPr txBox="1">
            <a:spLocks noChangeArrowheads="1"/>
          </p:cNvSpPr>
          <p:nvPr/>
        </p:nvSpPr>
        <p:spPr bwMode="auto">
          <a:xfrm>
            <a:off x="4114800" y="3733800"/>
            <a:ext cx="4419600" cy="1938992"/>
          </a:xfrm>
          <a:prstGeom prst="rect">
            <a:avLst/>
          </a:prstGeom>
          <a:noFill/>
          <a:ln w="9525">
            <a:noFill/>
            <a:miter lim="800000"/>
            <a:headEnd/>
            <a:tailEnd/>
          </a:ln>
          <a:effectLst/>
        </p:spPr>
        <p:txBody>
          <a:bodyPr wrap="square">
            <a:spAutoFit/>
          </a:bodyPr>
          <a:lstStyle/>
          <a:p>
            <a:pPr eaLnBrk="1" hangingPunct="1"/>
            <a:r>
              <a:rPr lang="en-US" dirty="0">
                <a:latin typeface="+mn-lt"/>
              </a:rPr>
              <a:t>Parity violation of the weak</a:t>
            </a:r>
          </a:p>
          <a:p>
            <a:pPr eaLnBrk="1" hangingPunct="1"/>
            <a:r>
              <a:rPr lang="en-US" dirty="0">
                <a:latin typeface="+mn-lt"/>
              </a:rPr>
              <a:t>interaction in combination with</a:t>
            </a:r>
          </a:p>
          <a:p>
            <a:pPr eaLnBrk="1" hangingPunct="1"/>
            <a:r>
              <a:rPr lang="en-US" dirty="0">
                <a:latin typeface="+mn-lt"/>
              </a:rPr>
              <a:t>control over the proton spin </a:t>
            </a:r>
          </a:p>
          <a:p>
            <a:pPr eaLnBrk="1" hangingPunct="1"/>
            <a:r>
              <a:rPr lang="en-US" dirty="0">
                <a:latin typeface="+mn-lt"/>
              </a:rPr>
              <a:t>orientation gives access to the</a:t>
            </a:r>
          </a:p>
          <a:p>
            <a:pPr eaLnBrk="1" hangingPunct="1"/>
            <a:r>
              <a:rPr lang="en-US" i="1" dirty="0">
                <a:latin typeface="+mn-lt"/>
              </a:rPr>
              <a:t>flavor</a:t>
            </a:r>
            <a:r>
              <a:rPr lang="en-US" dirty="0">
                <a:latin typeface="+mn-lt"/>
              </a:rPr>
              <a:t> spin structure in the proton!</a:t>
            </a:r>
          </a:p>
        </p:txBody>
      </p:sp>
      <p:graphicFrame>
        <p:nvGraphicFramePr>
          <p:cNvPr id="1744900" name="Content Placeholder 7"/>
          <p:cNvGraphicFramePr>
            <a:graphicFrameLocks noChangeAspect="1"/>
          </p:cNvGraphicFramePr>
          <p:nvPr/>
        </p:nvGraphicFramePr>
        <p:xfrm>
          <a:off x="4800600" y="1417637"/>
          <a:ext cx="4244975" cy="868363"/>
        </p:xfrm>
        <a:graphic>
          <a:graphicData uri="http://schemas.openxmlformats.org/presentationml/2006/ole">
            <p:oleObj spid="_x0000_s1744900" name="Equation" r:id="rId6" imgW="2234880" imgH="457200" progId="Equation.3">
              <p:embed/>
            </p:oleObj>
          </a:graphicData>
        </a:graphic>
      </p:graphicFrame>
      <p:graphicFrame>
        <p:nvGraphicFramePr>
          <p:cNvPr id="1744901" name="Object 4"/>
          <p:cNvGraphicFramePr>
            <a:graphicFrameLocks noChangeAspect="1"/>
          </p:cNvGraphicFramePr>
          <p:nvPr/>
        </p:nvGraphicFramePr>
        <p:xfrm>
          <a:off x="4808538" y="2449513"/>
          <a:ext cx="4259262" cy="827087"/>
        </p:xfrm>
        <a:graphic>
          <a:graphicData uri="http://schemas.openxmlformats.org/presentationml/2006/ole">
            <p:oleObj spid="_x0000_s1744901" name="Equation" r:id="rId7" imgW="2222280" imgH="431640" progId="Equation.3">
              <p:embed/>
            </p:oleObj>
          </a:graphicData>
        </a:graphic>
      </p:graphicFrame>
      <p:sp>
        <p:nvSpPr>
          <p:cNvPr id="12" name="Text Box 13"/>
          <p:cNvSpPr txBox="1">
            <a:spLocks noChangeArrowheads="1"/>
          </p:cNvSpPr>
          <p:nvPr/>
        </p:nvSpPr>
        <p:spPr bwMode="auto">
          <a:xfrm>
            <a:off x="914400" y="2320925"/>
            <a:ext cx="7416800" cy="2677656"/>
          </a:xfrm>
          <a:prstGeom prst="rect">
            <a:avLst/>
          </a:prstGeom>
          <a:solidFill>
            <a:srgbClr val="00FFFF"/>
          </a:solidFill>
          <a:ln w="9525">
            <a:solidFill>
              <a:schemeClr val="tx1"/>
            </a:solidFill>
            <a:miter lim="800000"/>
            <a:headEnd/>
            <a:tailEnd/>
          </a:ln>
          <a:effectLst/>
        </p:spPr>
        <p:txBody>
          <a:bodyPr>
            <a:spAutoFit/>
          </a:bodyPr>
          <a:lstStyle/>
          <a:p>
            <a:r>
              <a:rPr lang="en-US" sz="2800" i="1" dirty="0" smtClean="0">
                <a:solidFill>
                  <a:schemeClr val="tx1"/>
                </a:solidFill>
              </a:rPr>
              <a:t>Flavor separation of the polarized sea quarks with </a:t>
            </a:r>
            <a:r>
              <a:rPr lang="en-US" sz="2800" b="1" i="1" dirty="0" smtClean="0">
                <a:solidFill>
                  <a:schemeClr val="tx1"/>
                </a:solidFill>
              </a:rPr>
              <a:t>no reliance on fragmentation functions, </a:t>
            </a:r>
            <a:r>
              <a:rPr lang="en-US" sz="2800" i="1" dirty="0" smtClean="0">
                <a:solidFill>
                  <a:schemeClr val="tx1"/>
                </a:solidFill>
              </a:rPr>
              <a:t>and at </a:t>
            </a:r>
            <a:r>
              <a:rPr lang="en-US" sz="2800" b="1" i="1" dirty="0" smtClean="0">
                <a:solidFill>
                  <a:schemeClr val="tx1"/>
                </a:solidFill>
              </a:rPr>
              <a:t>much higher scale </a:t>
            </a:r>
            <a:r>
              <a:rPr lang="en-US" sz="2800" i="1" dirty="0" smtClean="0">
                <a:solidFill>
                  <a:schemeClr val="tx1"/>
                </a:solidFill>
              </a:rPr>
              <a:t>than previous fixed-target experiments.</a:t>
            </a:r>
          </a:p>
          <a:p>
            <a:r>
              <a:rPr lang="en-US" sz="2800" b="1" i="1" dirty="0" smtClean="0">
                <a:solidFill>
                  <a:schemeClr val="tx1"/>
                </a:solidFill>
              </a:rPr>
              <a:t>Complementary</a:t>
            </a:r>
            <a:r>
              <a:rPr lang="en-US" sz="2800" i="1" dirty="0" smtClean="0">
                <a:solidFill>
                  <a:schemeClr val="tx1"/>
                </a:solidFill>
              </a:rPr>
              <a:t> to semi-inclusive DIS measurements.</a:t>
            </a:r>
            <a:endParaRPr lang="en-US" sz="2800" i="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2"/>
          <p:cNvSpPr>
            <a:spLocks noGrp="1"/>
          </p:cNvSpPr>
          <p:nvPr>
            <p:ph type="ftr" sz="quarter" idx="11"/>
          </p:nvPr>
        </p:nvSpPr>
        <p:spPr/>
        <p:txBody>
          <a:bodyPr/>
          <a:lstStyle/>
          <a:p>
            <a:r>
              <a:rPr lang="en-US" smtClean="0"/>
              <a:t>C. Aidala, DESY, October 5-6, 2010</a:t>
            </a:r>
            <a:endParaRPr lang="en-US"/>
          </a:p>
        </p:txBody>
      </p:sp>
      <p:sp>
        <p:nvSpPr>
          <p:cNvPr id="17" name="Slide Number Placeholder 3"/>
          <p:cNvSpPr>
            <a:spLocks noGrp="1"/>
          </p:cNvSpPr>
          <p:nvPr>
            <p:ph type="sldNum" sz="quarter" idx="12"/>
          </p:nvPr>
        </p:nvSpPr>
        <p:spPr/>
        <p:txBody>
          <a:bodyPr/>
          <a:lstStyle/>
          <a:p>
            <a:fld id="{F1B4B916-9EFB-4E02-80E6-0AC1A76B3316}" type="slidenum">
              <a:rPr lang="en-US"/>
              <a:pPr/>
              <a:t>27</a:t>
            </a:fld>
            <a:endParaRPr lang="en-US"/>
          </a:p>
        </p:txBody>
      </p:sp>
      <p:sp>
        <p:nvSpPr>
          <p:cNvPr id="7" name="Title 6"/>
          <p:cNvSpPr>
            <a:spLocks noGrp="1"/>
          </p:cNvSpPr>
          <p:nvPr>
            <p:ph type="title" idx="4294967295"/>
          </p:nvPr>
        </p:nvSpPr>
        <p:spPr/>
        <p:txBody>
          <a:bodyPr>
            <a:normAutofit fontScale="90000"/>
          </a:bodyPr>
          <a:lstStyle/>
          <a:p>
            <a:r>
              <a:rPr lang="en-US" sz="4000" dirty="0" smtClean="0"/>
              <a:t>Flavor-Separated Sea Quark Polarizations Through W Production </a:t>
            </a:r>
            <a:endParaRPr lang="en-US" sz="4000" dirty="0"/>
          </a:p>
        </p:txBody>
      </p:sp>
      <p:graphicFrame>
        <p:nvGraphicFramePr>
          <p:cNvPr id="1461260" name="Object 5"/>
          <p:cNvGraphicFramePr>
            <a:graphicFrameLocks noChangeAspect="1"/>
          </p:cNvGraphicFramePr>
          <p:nvPr/>
        </p:nvGraphicFramePr>
        <p:xfrm>
          <a:off x="4800600" y="1762125"/>
          <a:ext cx="4156075" cy="1133475"/>
        </p:xfrm>
        <a:graphic>
          <a:graphicData uri="http://schemas.openxmlformats.org/presentationml/2006/ole">
            <p:oleObj spid="_x0000_s1745922" name="Equation" r:id="rId4" imgW="1536480" imgH="419040" progId="Equation.3">
              <p:embed/>
            </p:oleObj>
          </a:graphicData>
        </a:graphic>
      </p:graphicFrame>
      <p:grpSp>
        <p:nvGrpSpPr>
          <p:cNvPr id="2" name="Group 8"/>
          <p:cNvGrpSpPr>
            <a:grpSpLocks/>
          </p:cNvGrpSpPr>
          <p:nvPr/>
        </p:nvGrpSpPr>
        <p:grpSpPr bwMode="auto">
          <a:xfrm>
            <a:off x="609600" y="1219200"/>
            <a:ext cx="4122737" cy="5334000"/>
            <a:chOff x="144" y="432"/>
            <a:chExt cx="2597" cy="3360"/>
          </a:xfrm>
        </p:grpSpPr>
        <p:sp>
          <p:nvSpPr>
            <p:cNvPr id="1461262" name="Rectangle 5"/>
            <p:cNvSpPr>
              <a:spLocks noChangeAspect="1" noChangeArrowheads="1"/>
            </p:cNvSpPr>
            <p:nvPr/>
          </p:nvSpPr>
          <p:spPr bwMode="auto">
            <a:xfrm>
              <a:off x="144" y="432"/>
              <a:ext cx="2597" cy="3360"/>
            </a:xfrm>
            <a:prstGeom prst="rect">
              <a:avLst/>
            </a:prstGeom>
            <a:solidFill>
              <a:schemeClr val="bg1"/>
            </a:solidFill>
            <a:ln w="9525">
              <a:solidFill>
                <a:schemeClr val="tx1"/>
              </a:solidFill>
              <a:miter lim="800000"/>
              <a:headEnd/>
              <a:tailEnd/>
            </a:ln>
          </p:spPr>
          <p:txBody>
            <a:bodyPr wrap="none" anchor="ctr"/>
            <a:lstStyle/>
            <a:p>
              <a:pPr algn="l" eaLnBrk="1" hangingPunct="1"/>
              <a:endParaRPr lang="en-US">
                <a:solidFill>
                  <a:schemeClr val="tx1"/>
                </a:solidFill>
                <a:latin typeface="Arial" charset="0"/>
              </a:endParaRPr>
            </a:p>
          </p:txBody>
        </p:sp>
        <p:pic>
          <p:nvPicPr>
            <p:cNvPr id="1461263" name="Picture 4" descr="minisea"/>
            <p:cNvPicPr>
              <a:picLocks noChangeAspect="1" noChangeArrowheads="1"/>
            </p:cNvPicPr>
            <p:nvPr/>
          </p:nvPicPr>
          <p:blipFill>
            <a:blip r:embed="rId5" cstate="print"/>
            <a:srcRect/>
            <a:stretch>
              <a:fillRect/>
            </a:stretch>
          </p:blipFill>
          <p:spPr bwMode="auto">
            <a:xfrm>
              <a:off x="365" y="1493"/>
              <a:ext cx="2135" cy="2183"/>
            </a:xfrm>
            <a:prstGeom prst="rect">
              <a:avLst/>
            </a:prstGeom>
            <a:noFill/>
            <a:ln w="9525">
              <a:noFill/>
              <a:miter lim="800000"/>
              <a:headEnd/>
              <a:tailEnd/>
            </a:ln>
          </p:spPr>
        </p:pic>
        <p:pic>
          <p:nvPicPr>
            <p:cNvPr id="1461264" name="Picture 7"/>
            <p:cNvPicPr>
              <a:picLocks noChangeAspect="1" noChangeArrowheads="1"/>
            </p:cNvPicPr>
            <p:nvPr/>
          </p:nvPicPr>
          <p:blipFill>
            <a:blip r:embed="rId6" cstate="print"/>
            <a:srcRect r="35721" b="54420"/>
            <a:stretch>
              <a:fillRect/>
            </a:stretch>
          </p:blipFill>
          <p:spPr bwMode="auto">
            <a:xfrm>
              <a:off x="282" y="489"/>
              <a:ext cx="2131" cy="1008"/>
            </a:xfrm>
            <a:prstGeom prst="rect">
              <a:avLst/>
            </a:prstGeom>
            <a:noFill/>
            <a:ln w="9525">
              <a:noFill/>
              <a:miter lim="800000"/>
              <a:headEnd/>
              <a:tailEnd/>
            </a:ln>
          </p:spPr>
        </p:pic>
      </p:grpSp>
      <p:sp>
        <p:nvSpPr>
          <p:cNvPr id="1461265" name="Rectangle 17"/>
          <p:cNvSpPr>
            <a:spLocks noChangeArrowheads="1"/>
          </p:cNvSpPr>
          <p:nvPr/>
        </p:nvSpPr>
        <p:spPr bwMode="auto">
          <a:xfrm>
            <a:off x="685800" y="2895600"/>
            <a:ext cx="3733800" cy="1524000"/>
          </a:xfrm>
          <a:prstGeom prst="rect">
            <a:avLst/>
          </a:prstGeom>
          <a:noFill/>
          <a:ln w="25400">
            <a:solidFill>
              <a:srgbClr val="FF0000"/>
            </a:solidFill>
            <a:miter lim="800000"/>
            <a:headEnd/>
            <a:tailEnd/>
          </a:ln>
          <a:effectLst/>
        </p:spPr>
        <p:txBody>
          <a:bodyPr wrap="none" anchor="ctr"/>
          <a:lstStyle/>
          <a:p>
            <a:endParaRPr lang="en-US"/>
          </a:p>
        </p:txBody>
      </p:sp>
      <p:sp>
        <p:nvSpPr>
          <p:cNvPr id="1461266" name="Text Box 18"/>
          <p:cNvSpPr txBox="1">
            <a:spLocks noChangeArrowheads="1"/>
          </p:cNvSpPr>
          <p:nvPr/>
        </p:nvSpPr>
        <p:spPr bwMode="auto">
          <a:xfrm>
            <a:off x="511175" y="6357938"/>
            <a:ext cx="4038600" cy="376237"/>
          </a:xfrm>
          <a:prstGeom prst="rect">
            <a:avLst/>
          </a:prstGeom>
          <a:solidFill>
            <a:schemeClr val="bg1"/>
          </a:solidFill>
          <a:ln w="9525">
            <a:solidFill>
              <a:schemeClr val="tx1"/>
            </a:solidFill>
            <a:miter lim="800000"/>
            <a:headEnd/>
            <a:tailEnd/>
          </a:ln>
          <a:effectLst/>
        </p:spPr>
        <p:txBody>
          <a:bodyPr>
            <a:spAutoFit/>
          </a:bodyPr>
          <a:lstStyle/>
          <a:p>
            <a:pPr eaLnBrk="1" hangingPunct="1">
              <a:spcBef>
                <a:spcPct val="50000"/>
              </a:spcBef>
            </a:pPr>
            <a:r>
              <a:rPr lang="en-US" sz="1800">
                <a:solidFill>
                  <a:schemeClr val="tx1"/>
                </a:solidFill>
              </a:rPr>
              <a:t>DSSV, PRL101, 072001 (2008)</a:t>
            </a:r>
          </a:p>
        </p:txBody>
      </p:sp>
      <p:sp>
        <p:nvSpPr>
          <p:cNvPr id="18" name="TextBox 17"/>
          <p:cNvSpPr txBox="1"/>
          <p:nvPr/>
        </p:nvSpPr>
        <p:spPr>
          <a:xfrm>
            <a:off x="4795111" y="3352800"/>
            <a:ext cx="4272689" cy="3046988"/>
          </a:xfrm>
          <a:prstGeom prst="rect">
            <a:avLst/>
          </a:prstGeom>
          <a:noFill/>
        </p:spPr>
        <p:txBody>
          <a:bodyPr wrap="square" rtlCol="0">
            <a:spAutoFit/>
          </a:bodyPr>
          <a:lstStyle/>
          <a:p>
            <a:r>
              <a:rPr lang="en-US" smtClean="0"/>
              <a:t>2008</a:t>
            </a:r>
            <a:r>
              <a:rPr lang="en-US" smtClean="0"/>
              <a:t> </a:t>
            </a:r>
            <a:r>
              <a:rPr lang="en-US" dirty="0" smtClean="0"/>
              <a:t>global fit to </a:t>
            </a:r>
            <a:r>
              <a:rPr lang="en-US" dirty="0" err="1" smtClean="0"/>
              <a:t>helicity</a:t>
            </a:r>
            <a:r>
              <a:rPr lang="en-US" dirty="0" smtClean="0"/>
              <a:t> distributions:  Indication of SU(3) breaking in the polarized quark sea (as in the </a:t>
            </a:r>
            <a:r>
              <a:rPr lang="en-US" dirty="0" err="1" smtClean="0"/>
              <a:t>unpolarized</a:t>
            </a:r>
            <a:r>
              <a:rPr lang="en-US" dirty="0" smtClean="0"/>
              <a:t> sea), but still relatively large uncertainties on </a:t>
            </a:r>
            <a:r>
              <a:rPr lang="en-US" dirty="0" err="1" smtClean="0"/>
              <a:t>helicity</a:t>
            </a:r>
            <a:r>
              <a:rPr lang="en-US" dirty="0" smtClean="0"/>
              <a:t> distributions of anti-up and anti-down quarks!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500"/>
                                  </p:stCondLst>
                                  <p:childTnLst>
                                    <p:set>
                                      <p:cBhvr>
                                        <p:cTn id="6" dur="1" fill="hold">
                                          <p:stCondLst>
                                            <p:cond delay="0"/>
                                          </p:stCondLst>
                                        </p:cTn>
                                        <p:tgtEl>
                                          <p:spTgt spid="1461265"/>
                                        </p:tgtEl>
                                        <p:attrNameLst>
                                          <p:attrName>style.visibility</p:attrName>
                                        </p:attrNameLst>
                                      </p:cBhvr>
                                      <p:to>
                                        <p:strVal val="visible"/>
                                      </p:to>
                                    </p:set>
                                    <p:animEffect transition="in" filter="diamond(in)">
                                      <p:cBhvr>
                                        <p:cTn id="7" dur="1000"/>
                                        <p:tgtEl>
                                          <p:spTgt spid="1461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26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First 500 </a:t>
            </a:r>
            <a:r>
              <a:rPr lang="en-US" dirty="0" err="1" smtClean="0"/>
              <a:t>GeV</a:t>
            </a:r>
            <a:r>
              <a:rPr lang="en-US" dirty="0" smtClean="0"/>
              <a:t> Data in 2009</a:t>
            </a:r>
            <a:endParaRPr lang="en-US" dirty="0"/>
          </a:p>
        </p:txBody>
      </p:sp>
      <p:sp>
        <p:nvSpPr>
          <p:cNvPr id="5" name="Content Placeholder 4"/>
          <p:cNvSpPr>
            <a:spLocks noGrp="1"/>
          </p:cNvSpPr>
          <p:nvPr>
            <p:ph idx="1"/>
          </p:nvPr>
        </p:nvSpPr>
        <p:spPr>
          <a:xfrm>
            <a:off x="228600" y="1295400"/>
            <a:ext cx="8686800" cy="4876800"/>
          </a:xfrm>
        </p:spPr>
        <p:txBody>
          <a:bodyPr/>
          <a:lstStyle/>
          <a:p>
            <a:r>
              <a:rPr lang="en-US" dirty="0" smtClean="0"/>
              <a:t>Largely a commissioning run for the accelerator, the </a:t>
            </a:r>
            <a:r>
              <a:rPr lang="en-US" dirty="0" err="1" smtClean="0"/>
              <a:t>polarimeters</a:t>
            </a:r>
            <a:r>
              <a:rPr lang="en-US" dirty="0" smtClean="0"/>
              <a:t>, and the detectors</a:t>
            </a:r>
          </a:p>
          <a:p>
            <a:pPr lvl="1"/>
            <a:r>
              <a:rPr lang="en-US" sz="2600" dirty="0" smtClean="0"/>
              <a:t>Average polarization ~39% —many additional depolarizing resonances compared to 200 </a:t>
            </a:r>
            <a:r>
              <a:rPr lang="en-US" sz="2600" dirty="0" err="1" smtClean="0"/>
              <a:t>GeV</a:t>
            </a:r>
            <a:endParaRPr lang="en-US" sz="2600" dirty="0" smtClean="0"/>
          </a:p>
          <a:p>
            <a:pPr lvl="1"/>
            <a:r>
              <a:rPr lang="en-US" sz="2600" dirty="0" smtClean="0"/>
              <a:t>W </a:t>
            </a:r>
            <a:r>
              <a:rPr lang="en-US" sz="2600" dirty="0" smtClean="0">
                <a:sym typeface="Wingdings" pitchFamily="2" charset="2"/>
              </a:rPr>
              <a:t> e at </a:t>
            </a:r>
            <a:r>
              <a:rPr lang="en-US" sz="2600" dirty="0" err="1" smtClean="0">
                <a:sym typeface="Wingdings" pitchFamily="2" charset="2"/>
              </a:rPr>
              <a:t>midrapidity</a:t>
            </a:r>
            <a:r>
              <a:rPr lang="en-US" sz="2600" dirty="0" smtClean="0">
                <a:sym typeface="Wingdings" pitchFamily="2" charset="2"/>
              </a:rPr>
              <a:t> already possible with current data</a:t>
            </a:r>
          </a:p>
          <a:p>
            <a:pPr lvl="1"/>
            <a:r>
              <a:rPr lang="en-US" sz="2600" dirty="0" smtClean="0"/>
              <a:t>PHENIX finished installing forward detector/trigger upgrades to be able to make full use of 2011 500 </a:t>
            </a:r>
            <a:r>
              <a:rPr lang="en-US" sz="2600" dirty="0" err="1" smtClean="0"/>
              <a:t>GeV</a:t>
            </a:r>
            <a:r>
              <a:rPr lang="en-US" sz="2600" dirty="0" smtClean="0"/>
              <a:t> run</a:t>
            </a:r>
          </a:p>
          <a:p>
            <a:pPr lvl="1"/>
            <a:r>
              <a:rPr lang="en-US" sz="2600" dirty="0" smtClean="0"/>
              <a:t>STAR will be ready for forward rapidity measurements in 2012</a:t>
            </a:r>
          </a:p>
          <a:p>
            <a:r>
              <a:rPr lang="en-US" dirty="0" smtClean="0">
                <a:sym typeface="Wingdings" pitchFamily="2" charset="2"/>
              </a:rPr>
              <a:t>B. </a:t>
            </a:r>
            <a:r>
              <a:rPr lang="en-US" dirty="0" err="1" smtClean="0">
                <a:sym typeface="Wingdings" pitchFamily="2" charset="2"/>
              </a:rPr>
              <a:t>Surrow</a:t>
            </a:r>
            <a:r>
              <a:rPr lang="en-US" dirty="0" smtClean="0">
                <a:sym typeface="Wingdings" pitchFamily="2" charset="2"/>
              </a:rPr>
              <a:t>, DESY seminar, July 2010</a:t>
            </a:r>
          </a:p>
        </p:txBody>
      </p:sp>
      <p:sp>
        <p:nvSpPr>
          <p:cNvPr id="2" name="Footer Placeholder 1"/>
          <p:cNvSpPr>
            <a:spLocks noGrp="1"/>
          </p:cNvSpPr>
          <p:nvPr>
            <p:ph type="ftr" sz="quarter" idx="11"/>
          </p:nvPr>
        </p:nvSpPr>
        <p:spPr/>
        <p:txBody>
          <a:bodyPr/>
          <a:lstStyle/>
          <a:p>
            <a:r>
              <a:rPr lang="en-US" dirty="0" smtClean="0"/>
              <a:t>C. </a:t>
            </a:r>
            <a:r>
              <a:rPr lang="en-US" dirty="0" err="1" smtClean="0"/>
              <a:t>Aidala</a:t>
            </a:r>
            <a:r>
              <a:rPr lang="en-US" dirty="0" smtClean="0"/>
              <a:t>, DESY, October 5-6, 2010</a:t>
            </a:r>
            <a:endParaRPr lang="en-US" dirty="0"/>
          </a:p>
        </p:txBody>
      </p:sp>
      <p:sp>
        <p:nvSpPr>
          <p:cNvPr id="3" name="Slide Number Placeholder 2"/>
          <p:cNvSpPr>
            <a:spLocks noGrp="1"/>
          </p:cNvSpPr>
          <p:nvPr>
            <p:ph type="sldNum" sz="quarter" idx="12"/>
          </p:nvPr>
        </p:nvSpPr>
        <p:spPr/>
        <p:txBody>
          <a:bodyPr/>
          <a:lstStyle/>
          <a:p>
            <a:fld id="{83F159FB-7DEB-45DF-BF94-DE0F7425313E}" type="slidenum">
              <a:rPr lang="en-US" smtClean="0"/>
              <a:pPr/>
              <a:t>28</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box(in)">
                                      <p:cBhvr>
                                        <p:cTn id="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3378" name="Picture 2"/>
          <p:cNvPicPr>
            <a:picLocks noChangeAspect="1" noChangeArrowheads="1"/>
          </p:cNvPicPr>
          <p:nvPr/>
        </p:nvPicPr>
        <p:blipFill>
          <a:blip r:embed="rId3" cstate="print"/>
          <a:srcRect/>
          <a:stretch>
            <a:fillRect/>
          </a:stretch>
        </p:blipFill>
        <p:spPr bwMode="auto">
          <a:xfrm>
            <a:off x="381000" y="1066800"/>
            <a:ext cx="4429512" cy="4572000"/>
          </a:xfrm>
          <a:prstGeom prst="rect">
            <a:avLst/>
          </a:prstGeom>
          <a:noFill/>
          <a:ln w="9525">
            <a:noFill/>
            <a:miter lim="800000"/>
            <a:headEnd/>
            <a:tailEnd/>
          </a:ln>
        </p:spPr>
      </p:pic>
      <p:sp>
        <p:nvSpPr>
          <p:cNvPr id="13" name="Title 12"/>
          <p:cNvSpPr>
            <a:spLocks noGrp="1"/>
          </p:cNvSpPr>
          <p:nvPr>
            <p:ph type="title"/>
          </p:nvPr>
        </p:nvSpPr>
        <p:spPr/>
        <p:txBody>
          <a:bodyPr/>
          <a:lstStyle/>
          <a:p>
            <a:r>
              <a:rPr lang="en-US" dirty="0" smtClean="0"/>
              <a:t>Final W Results from 2009 Data</a:t>
            </a:r>
            <a:endParaRPr lang="en-US" dirty="0"/>
          </a:p>
        </p:txBody>
      </p:sp>
      <p:sp>
        <p:nvSpPr>
          <p:cNvPr id="5" name="Footer Placeholder 4"/>
          <p:cNvSpPr>
            <a:spLocks noGrp="1"/>
          </p:cNvSpPr>
          <p:nvPr>
            <p:ph type="ftr" sz="quarter" idx="11"/>
          </p:nvPr>
        </p:nvSpPr>
        <p:spPr/>
        <p:txBody>
          <a:bodyPr/>
          <a:lstStyle/>
          <a:p>
            <a:r>
              <a:rPr lang="en-US" smtClean="0"/>
              <a:t>C. Aidala, DESY, October 5-6, 2010</a:t>
            </a:r>
            <a:endParaRPr lang="en-US"/>
          </a:p>
        </p:txBody>
      </p:sp>
      <p:sp>
        <p:nvSpPr>
          <p:cNvPr id="6" name="Slide Number Placeholder 5"/>
          <p:cNvSpPr>
            <a:spLocks noGrp="1"/>
          </p:cNvSpPr>
          <p:nvPr>
            <p:ph type="sldNum" sz="quarter" idx="12"/>
          </p:nvPr>
        </p:nvSpPr>
        <p:spPr/>
        <p:txBody>
          <a:bodyPr/>
          <a:lstStyle/>
          <a:p>
            <a:fld id="{DBCAA7B0-FB55-442B-B730-0F02697EC4DB}" type="slidenum">
              <a:rPr lang="en-US" smtClean="0"/>
              <a:pPr/>
              <a:t>29</a:t>
            </a:fld>
            <a:endParaRPr lang="en-US"/>
          </a:p>
        </p:txBody>
      </p:sp>
      <p:sp>
        <p:nvSpPr>
          <p:cNvPr id="4" name="Content Placeholder 3"/>
          <p:cNvSpPr>
            <a:spLocks noGrp="1"/>
          </p:cNvSpPr>
          <p:nvPr>
            <p:ph sz="half" idx="4294967295"/>
          </p:nvPr>
        </p:nvSpPr>
        <p:spPr>
          <a:xfrm>
            <a:off x="4876800" y="1600200"/>
            <a:ext cx="4267200" cy="4495800"/>
          </a:xfrm>
        </p:spPr>
        <p:txBody>
          <a:bodyPr/>
          <a:lstStyle/>
          <a:p>
            <a:r>
              <a:rPr lang="en-US" dirty="0" smtClean="0"/>
              <a:t>New since July—results from STAR and PHENIX submitted simultaneously for publication in September</a:t>
            </a:r>
            <a:endParaRPr lang="en-US" dirty="0"/>
          </a:p>
        </p:txBody>
      </p:sp>
      <p:pic>
        <p:nvPicPr>
          <p:cNvPr id="1893377" name="Picture 1"/>
          <p:cNvPicPr>
            <a:picLocks noChangeAspect="1" noChangeArrowheads="1"/>
          </p:cNvPicPr>
          <p:nvPr/>
        </p:nvPicPr>
        <p:blipFill>
          <a:blip r:embed="rId4" cstate="print"/>
          <a:srcRect/>
          <a:stretch>
            <a:fillRect/>
          </a:stretch>
        </p:blipFill>
        <p:spPr bwMode="auto">
          <a:xfrm>
            <a:off x="381000" y="1066800"/>
            <a:ext cx="4343400" cy="4519782"/>
          </a:xfrm>
          <a:prstGeom prst="rect">
            <a:avLst/>
          </a:prstGeom>
          <a:noFill/>
          <a:ln w="9525">
            <a:noFill/>
            <a:miter lim="800000"/>
            <a:headEnd/>
            <a:tailEnd/>
          </a:ln>
        </p:spPr>
      </p:pic>
      <p:sp>
        <p:nvSpPr>
          <p:cNvPr id="9" name="TextBox 8"/>
          <p:cNvSpPr txBox="1"/>
          <p:nvPr/>
        </p:nvSpPr>
        <p:spPr>
          <a:xfrm>
            <a:off x="838200" y="5638800"/>
            <a:ext cx="3202544" cy="461665"/>
          </a:xfrm>
          <a:prstGeom prst="rect">
            <a:avLst/>
          </a:prstGeom>
          <a:noFill/>
        </p:spPr>
        <p:txBody>
          <a:bodyPr wrap="none" rtlCol="0">
            <a:spAutoFit/>
          </a:bodyPr>
          <a:lstStyle/>
          <a:p>
            <a:r>
              <a:rPr lang="en-US" dirty="0" smtClean="0"/>
              <a:t>STAR: arXiv:1009.0326</a:t>
            </a:r>
            <a:endParaRPr lang="en-US" dirty="0"/>
          </a:p>
        </p:txBody>
      </p:sp>
      <p:sp>
        <p:nvSpPr>
          <p:cNvPr id="10" name="TextBox 9"/>
          <p:cNvSpPr txBox="1"/>
          <p:nvPr/>
        </p:nvSpPr>
        <p:spPr>
          <a:xfrm>
            <a:off x="762000" y="5638800"/>
            <a:ext cx="3570208" cy="461665"/>
          </a:xfrm>
          <a:prstGeom prst="rect">
            <a:avLst/>
          </a:prstGeom>
          <a:noFill/>
        </p:spPr>
        <p:txBody>
          <a:bodyPr wrap="none" rtlCol="0">
            <a:spAutoFit/>
          </a:bodyPr>
          <a:lstStyle/>
          <a:p>
            <a:r>
              <a:rPr lang="en-US" dirty="0" smtClean="0"/>
              <a:t>PHENIX: arXiv:1009.0505</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1893378"/>
                                        </p:tgtEl>
                                      </p:cBhvr>
                                    </p:animEffect>
                                    <p:set>
                                      <p:cBhvr>
                                        <p:cTn id="10" dur="1" fill="hold">
                                          <p:stCondLst>
                                            <p:cond delay="499"/>
                                          </p:stCondLst>
                                        </p:cTn>
                                        <p:tgtEl>
                                          <p:spTgt spid="1893378"/>
                                        </p:tgtEl>
                                        <p:attrNameLst>
                                          <p:attrName>style.visibility</p:attrName>
                                        </p:attrNameLst>
                                      </p:cBhvr>
                                      <p:to>
                                        <p:strVal val="hidden"/>
                                      </p:to>
                                    </p:se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1893377"/>
                                        </p:tgtEl>
                                        <p:attrNameLst>
                                          <p:attrName>style.visibility</p:attrName>
                                        </p:attrNameLst>
                                      </p:cBhvr>
                                      <p:to>
                                        <p:strVal val="visible"/>
                                      </p:to>
                                    </p:set>
                                    <p:animEffect transition="in" filter="blinds(horizontal)">
                                      <p:cBhvr>
                                        <p:cTn id="14" dur="500"/>
                                        <p:tgtEl>
                                          <p:spTgt spid="1893377"/>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C. Aidala, DESY, October 5-6, 2010</a:t>
            </a:r>
            <a:endParaRPr lang="en-US"/>
          </a:p>
        </p:txBody>
      </p:sp>
      <p:sp>
        <p:nvSpPr>
          <p:cNvPr id="1167362" name="Rectangle 2"/>
          <p:cNvSpPr>
            <a:spLocks noGrp="1" noChangeArrowheads="1"/>
          </p:cNvSpPr>
          <p:nvPr>
            <p:ph type="title"/>
          </p:nvPr>
        </p:nvSpPr>
        <p:spPr/>
        <p:txBody>
          <a:bodyPr/>
          <a:lstStyle/>
          <a:p>
            <a:r>
              <a:rPr lang="en-US" sz="4000"/>
              <a:t>Deep-Inelastic Scattering: </a:t>
            </a:r>
            <a:br>
              <a:rPr lang="en-US" sz="4000"/>
            </a:br>
            <a:r>
              <a:rPr lang="en-US" sz="4000"/>
              <a:t>A Tool of the Trade</a:t>
            </a:r>
          </a:p>
        </p:txBody>
      </p:sp>
      <p:sp>
        <p:nvSpPr>
          <p:cNvPr id="1167363" name="Rectangle 3"/>
          <p:cNvSpPr>
            <a:spLocks noGrp="1" noChangeArrowheads="1"/>
          </p:cNvSpPr>
          <p:nvPr>
            <p:ph type="body" idx="1"/>
          </p:nvPr>
        </p:nvSpPr>
        <p:spPr>
          <a:xfrm>
            <a:off x="228600" y="3733800"/>
            <a:ext cx="8686800" cy="2819400"/>
          </a:xfrm>
        </p:spPr>
        <p:txBody>
          <a:bodyPr/>
          <a:lstStyle/>
          <a:p>
            <a:r>
              <a:rPr lang="en-US" sz="2400" dirty="0"/>
              <a:t>Probe nucleon with an electron or </a:t>
            </a:r>
            <a:r>
              <a:rPr lang="en-US" sz="2400" dirty="0" err="1"/>
              <a:t>muon</a:t>
            </a:r>
            <a:r>
              <a:rPr lang="en-US" sz="2400" dirty="0"/>
              <a:t> beam</a:t>
            </a:r>
          </a:p>
          <a:p>
            <a:r>
              <a:rPr lang="en-US" sz="2400" dirty="0"/>
              <a:t>Interacts electromagnetically with (charged) quarks and </a:t>
            </a:r>
            <a:r>
              <a:rPr lang="en-US" sz="2400" dirty="0" err="1"/>
              <a:t>antiquarks</a:t>
            </a:r>
            <a:endParaRPr lang="en-US" sz="2400" dirty="0"/>
          </a:p>
          <a:p>
            <a:r>
              <a:rPr lang="en-US" sz="2400" dirty="0"/>
              <a:t>“Clean” process theoretically—quantum electrodynamics well understood and easy to </a:t>
            </a:r>
            <a:r>
              <a:rPr lang="en-US" sz="2400" dirty="0" smtClean="0"/>
              <a:t>calculate</a:t>
            </a:r>
          </a:p>
          <a:p>
            <a:r>
              <a:rPr lang="en-US" sz="2400" dirty="0" smtClean="0"/>
              <a:t>Technique that originally discovered the </a:t>
            </a:r>
            <a:r>
              <a:rPr lang="en-US" sz="2400" dirty="0" err="1" smtClean="0"/>
              <a:t>parton</a:t>
            </a:r>
            <a:r>
              <a:rPr lang="en-US" sz="2400" dirty="0" smtClean="0"/>
              <a:t> structure of the nucleon in the 1960’s!</a:t>
            </a:r>
            <a:endParaRPr lang="en-US" sz="2400" dirty="0"/>
          </a:p>
        </p:txBody>
      </p:sp>
      <p:pic>
        <p:nvPicPr>
          <p:cNvPr id="1167364" name="Picture 4"/>
          <p:cNvPicPr>
            <a:picLocks noChangeAspect="1" noChangeArrowheads="1"/>
          </p:cNvPicPr>
          <p:nvPr/>
        </p:nvPicPr>
        <p:blipFill>
          <a:blip r:embed="rId3" cstate="print"/>
          <a:srcRect/>
          <a:stretch>
            <a:fillRect/>
          </a:stretch>
        </p:blipFill>
        <p:spPr bwMode="auto">
          <a:xfrm>
            <a:off x="3048000" y="1371600"/>
            <a:ext cx="3148013" cy="2286000"/>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fld id="{9CCA4942-7CEE-491C-9F3A-ADE7BC2C4973}" type="slidenum">
              <a:rPr lang="en-US" smtClean="0"/>
              <a:pPr/>
              <a:t>3</a:t>
            </a:fld>
            <a:endParaRPr lang="en-US"/>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W Cross Section</a:t>
            </a:r>
            <a:endParaRPr lang="en-US" dirty="0"/>
          </a:p>
        </p:txBody>
      </p:sp>
      <p:sp>
        <p:nvSpPr>
          <p:cNvPr id="11" name="Content Placeholder 10"/>
          <p:cNvSpPr>
            <a:spLocks noGrp="1"/>
          </p:cNvSpPr>
          <p:nvPr>
            <p:ph idx="1"/>
          </p:nvPr>
        </p:nvSpPr>
        <p:spPr>
          <a:xfrm>
            <a:off x="5334000" y="1600200"/>
            <a:ext cx="3733800" cy="4495800"/>
          </a:xfrm>
        </p:spPr>
        <p:txBody>
          <a:bodyPr/>
          <a:lstStyle/>
          <a:p>
            <a:r>
              <a:rPr lang="en-US" sz="2700" dirty="0" smtClean="0"/>
              <a:t>Correct from PHENIX acceptance (</a:t>
            </a:r>
            <a:r>
              <a:rPr lang="en-US" sz="2700" dirty="0" err="1" smtClean="0"/>
              <a:t>p</a:t>
            </a:r>
            <a:r>
              <a:rPr lang="en-US" sz="2700" baseline="-25000" dirty="0" err="1" smtClean="0"/>
              <a:t>T</a:t>
            </a:r>
            <a:r>
              <a:rPr lang="en-US" sz="2700" baseline="30000" dirty="0" err="1" smtClean="0"/>
              <a:t>e</a:t>
            </a:r>
            <a:r>
              <a:rPr lang="en-US" sz="2700" dirty="0" smtClean="0"/>
              <a:t>&gt;30 </a:t>
            </a:r>
            <a:r>
              <a:rPr lang="en-US" sz="2700" dirty="0" err="1" smtClean="0"/>
              <a:t>GeV</a:t>
            </a:r>
            <a:r>
              <a:rPr lang="en-US" sz="2700" dirty="0" smtClean="0"/>
              <a:t>/c, |</a:t>
            </a:r>
            <a:r>
              <a:rPr lang="en-US" sz="2700" dirty="0" smtClean="0">
                <a:latin typeface="Symbol" pitchFamily="18" charset="2"/>
              </a:rPr>
              <a:t>h</a:t>
            </a:r>
            <a:r>
              <a:rPr lang="en-US" sz="2700" dirty="0" smtClean="0"/>
              <a:t>|&lt;0.35) to total cross section</a:t>
            </a:r>
          </a:p>
          <a:p>
            <a:r>
              <a:rPr lang="en-US" sz="2700" dirty="0" smtClean="0"/>
              <a:t>In agreement with predictions</a:t>
            </a:r>
          </a:p>
          <a:p>
            <a:r>
              <a:rPr lang="en-US" sz="2700" dirty="0" smtClean="0"/>
              <a:t>First W measurement in </a:t>
            </a:r>
            <a:r>
              <a:rPr lang="en-US" sz="2700" dirty="0" err="1" smtClean="0"/>
              <a:t>p+p</a:t>
            </a:r>
            <a:r>
              <a:rPr lang="en-US" sz="2700" dirty="0" smtClean="0"/>
              <a:t> collisions (at least first submitted for publication . . .!)</a:t>
            </a:r>
            <a:endParaRPr lang="en-US" sz="2700" dirty="0"/>
          </a:p>
        </p:txBody>
      </p:sp>
      <p:sp>
        <p:nvSpPr>
          <p:cNvPr id="5" name="Footer Placeholder 4"/>
          <p:cNvSpPr>
            <a:spLocks noGrp="1"/>
          </p:cNvSpPr>
          <p:nvPr>
            <p:ph type="ftr" sz="quarter" idx="11"/>
          </p:nvPr>
        </p:nvSpPr>
        <p:spPr/>
        <p:txBody>
          <a:bodyPr/>
          <a:lstStyle/>
          <a:p>
            <a:r>
              <a:rPr lang="en-US" smtClean="0"/>
              <a:t>C. Aidala, DESY, October 5-6, 2010</a:t>
            </a:r>
            <a:endParaRPr lang="en-US"/>
          </a:p>
        </p:txBody>
      </p:sp>
      <p:sp>
        <p:nvSpPr>
          <p:cNvPr id="6" name="Slide Number Placeholder 5"/>
          <p:cNvSpPr>
            <a:spLocks noGrp="1"/>
          </p:cNvSpPr>
          <p:nvPr>
            <p:ph type="sldNum" sz="quarter" idx="12"/>
          </p:nvPr>
        </p:nvSpPr>
        <p:spPr/>
        <p:txBody>
          <a:bodyPr/>
          <a:lstStyle/>
          <a:p>
            <a:fld id="{DBCAA7B0-FB55-442B-B730-0F02697EC4DB}" type="slidenum">
              <a:rPr lang="en-US" smtClean="0"/>
              <a:pPr/>
              <a:t>30</a:t>
            </a:fld>
            <a:endParaRPr lang="en-US"/>
          </a:p>
        </p:txBody>
      </p:sp>
      <p:pic>
        <p:nvPicPr>
          <p:cNvPr id="8" name="Picture 3"/>
          <p:cNvPicPr>
            <a:picLocks noChangeAspect="1" noChangeArrowheads="1"/>
          </p:cNvPicPr>
          <p:nvPr/>
        </p:nvPicPr>
        <p:blipFill>
          <a:blip r:embed="rId2" cstate="print"/>
          <a:srcRect/>
          <a:stretch>
            <a:fillRect/>
          </a:stretch>
        </p:blipFill>
        <p:spPr bwMode="auto">
          <a:xfrm>
            <a:off x="228600" y="1905000"/>
            <a:ext cx="5010150" cy="3810000"/>
          </a:xfrm>
          <a:prstGeom prst="rect">
            <a:avLst/>
          </a:prstGeom>
          <a:noFill/>
          <a:ln w="9525">
            <a:noFill/>
            <a:miter lim="800000"/>
            <a:headEnd/>
            <a:tailEnd/>
          </a:ln>
        </p:spPr>
      </p:pic>
      <p:pic>
        <p:nvPicPr>
          <p:cNvPr id="7" name="Picture 4"/>
          <p:cNvPicPr>
            <a:picLocks noChangeAspect="1" noChangeArrowheads="1"/>
          </p:cNvPicPr>
          <p:nvPr/>
        </p:nvPicPr>
        <p:blipFill>
          <a:blip r:embed="rId3" cstate="print"/>
          <a:srcRect/>
          <a:stretch>
            <a:fillRect/>
          </a:stretch>
        </p:blipFill>
        <p:spPr bwMode="auto">
          <a:xfrm>
            <a:off x="275772" y="1585686"/>
            <a:ext cx="7591425" cy="4114800"/>
          </a:xfrm>
          <a:prstGeom prst="rect">
            <a:avLst/>
          </a:prstGeom>
          <a:noFill/>
          <a:ln w="9525">
            <a:noFill/>
            <a:miter lim="800000"/>
            <a:headEnd/>
            <a:tailEnd/>
          </a:ln>
        </p:spPr>
      </p:pic>
      <p:sp>
        <p:nvSpPr>
          <p:cNvPr id="14" name="TextBox 13"/>
          <p:cNvSpPr txBox="1"/>
          <p:nvPr/>
        </p:nvSpPr>
        <p:spPr>
          <a:xfrm>
            <a:off x="925592" y="6015335"/>
            <a:ext cx="3570208" cy="461665"/>
          </a:xfrm>
          <a:prstGeom prst="rect">
            <a:avLst/>
          </a:prstGeom>
          <a:noFill/>
        </p:spPr>
        <p:txBody>
          <a:bodyPr wrap="none" rtlCol="0">
            <a:spAutoFit/>
          </a:bodyPr>
          <a:lstStyle/>
          <a:p>
            <a:r>
              <a:rPr lang="en-US" dirty="0" smtClean="0"/>
              <a:t>PHENIX: arXiv:1009.0505</a:t>
            </a:r>
            <a:endParaRPr lang="en-US" dirty="0"/>
          </a:p>
        </p:txBody>
      </p:sp>
      <p:sp>
        <p:nvSpPr>
          <p:cNvPr id="13" name="Text Box 13"/>
          <p:cNvSpPr txBox="1">
            <a:spLocks noChangeArrowheads="1"/>
          </p:cNvSpPr>
          <p:nvPr/>
        </p:nvSpPr>
        <p:spPr bwMode="auto">
          <a:xfrm>
            <a:off x="304800" y="5105400"/>
            <a:ext cx="7416800" cy="954107"/>
          </a:xfrm>
          <a:prstGeom prst="rect">
            <a:avLst/>
          </a:prstGeom>
          <a:solidFill>
            <a:srgbClr val="00FFFF"/>
          </a:solidFill>
          <a:ln w="9525">
            <a:solidFill>
              <a:schemeClr val="tx1"/>
            </a:solidFill>
            <a:miter lim="800000"/>
            <a:headEnd/>
            <a:tailEnd/>
          </a:ln>
          <a:effectLst/>
        </p:spPr>
        <p:txBody>
          <a:bodyPr>
            <a:spAutoFit/>
          </a:bodyPr>
          <a:lstStyle/>
          <a:p>
            <a:r>
              <a:rPr lang="en-US" sz="2800" i="1" dirty="0" smtClean="0">
                <a:solidFill>
                  <a:schemeClr val="tx1"/>
                </a:solidFill>
              </a:rPr>
              <a:t>Now preliminary LHC results!  Consistent with predictions as well.</a:t>
            </a:r>
            <a:endParaRPr lang="en-US" sz="2800" i="1"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dirty="0" smtClean="0"/>
              <a:t>First Glimpse at Parity-Violating Single-</a:t>
            </a:r>
            <a:r>
              <a:rPr lang="en-US" sz="4200" dirty="0" err="1" smtClean="0"/>
              <a:t>Helicity</a:t>
            </a:r>
            <a:r>
              <a:rPr lang="en-US" sz="4200" dirty="0" smtClean="0"/>
              <a:t> Asymmetries</a:t>
            </a:r>
            <a:endParaRPr lang="en-US" sz="4200" dirty="0"/>
          </a:p>
        </p:txBody>
      </p:sp>
      <p:sp>
        <p:nvSpPr>
          <p:cNvPr id="5" name="Footer Placeholder 4"/>
          <p:cNvSpPr>
            <a:spLocks noGrp="1"/>
          </p:cNvSpPr>
          <p:nvPr>
            <p:ph type="ftr" sz="quarter" idx="11"/>
          </p:nvPr>
        </p:nvSpPr>
        <p:spPr/>
        <p:txBody>
          <a:bodyPr/>
          <a:lstStyle/>
          <a:p>
            <a:r>
              <a:rPr lang="en-US" smtClean="0"/>
              <a:t>C. Aidala, DESY, October 5-6, 2010</a:t>
            </a:r>
            <a:endParaRPr lang="en-US"/>
          </a:p>
        </p:txBody>
      </p:sp>
      <p:sp>
        <p:nvSpPr>
          <p:cNvPr id="6" name="Slide Number Placeholder 5"/>
          <p:cNvSpPr>
            <a:spLocks noGrp="1"/>
          </p:cNvSpPr>
          <p:nvPr>
            <p:ph type="sldNum" sz="quarter" idx="12"/>
          </p:nvPr>
        </p:nvSpPr>
        <p:spPr/>
        <p:txBody>
          <a:bodyPr/>
          <a:lstStyle/>
          <a:p>
            <a:fld id="{DBCAA7B0-FB55-442B-B730-0F02697EC4DB}" type="slidenum">
              <a:rPr lang="en-US" smtClean="0"/>
              <a:pPr/>
              <a:t>31</a:t>
            </a:fld>
            <a:endParaRPr lang="en-US"/>
          </a:p>
        </p:txBody>
      </p:sp>
      <p:pic>
        <p:nvPicPr>
          <p:cNvPr id="2087938" name="Picture 2"/>
          <p:cNvPicPr>
            <a:picLocks noChangeAspect="1" noChangeArrowheads="1"/>
          </p:cNvPicPr>
          <p:nvPr/>
        </p:nvPicPr>
        <p:blipFill>
          <a:blip r:embed="rId2" cstate="print"/>
          <a:srcRect/>
          <a:stretch>
            <a:fillRect/>
          </a:stretch>
        </p:blipFill>
        <p:spPr bwMode="auto">
          <a:xfrm>
            <a:off x="4876800" y="1295400"/>
            <a:ext cx="3714750" cy="3933825"/>
          </a:xfrm>
          <a:prstGeom prst="rect">
            <a:avLst/>
          </a:prstGeom>
          <a:noFill/>
          <a:ln w="9525">
            <a:noFill/>
            <a:miter lim="800000"/>
            <a:headEnd/>
            <a:tailEnd/>
          </a:ln>
        </p:spPr>
      </p:pic>
      <p:pic>
        <p:nvPicPr>
          <p:cNvPr id="2087939" name="Picture 3"/>
          <p:cNvPicPr>
            <a:picLocks noChangeAspect="1" noChangeArrowheads="1"/>
          </p:cNvPicPr>
          <p:nvPr/>
        </p:nvPicPr>
        <p:blipFill>
          <a:blip r:embed="rId3" cstate="print"/>
          <a:srcRect/>
          <a:stretch>
            <a:fillRect/>
          </a:stretch>
        </p:blipFill>
        <p:spPr bwMode="auto">
          <a:xfrm>
            <a:off x="228600" y="1295400"/>
            <a:ext cx="4524375" cy="3019425"/>
          </a:xfrm>
          <a:prstGeom prst="rect">
            <a:avLst/>
          </a:prstGeom>
          <a:noFill/>
          <a:ln w="9525">
            <a:noFill/>
            <a:miter lim="800000"/>
            <a:headEnd/>
            <a:tailEnd/>
          </a:ln>
        </p:spPr>
      </p:pic>
      <p:sp>
        <p:nvSpPr>
          <p:cNvPr id="10" name="TextBox 9"/>
          <p:cNvSpPr txBox="1"/>
          <p:nvPr/>
        </p:nvSpPr>
        <p:spPr>
          <a:xfrm>
            <a:off x="72570" y="4648200"/>
            <a:ext cx="4800600" cy="1708160"/>
          </a:xfrm>
          <a:prstGeom prst="rect">
            <a:avLst/>
          </a:prstGeom>
          <a:noFill/>
        </p:spPr>
        <p:txBody>
          <a:bodyPr wrap="square" rtlCol="0">
            <a:spAutoFit/>
          </a:bodyPr>
          <a:lstStyle/>
          <a:p>
            <a:r>
              <a:rPr lang="en-US" sz="2100" dirty="0" smtClean="0"/>
              <a:t>Negative parity-violating asymmetry seen by both PHENIX and STAR for W+.  Consistent with SIDIS results, but not yet enough data to improve constraints on anti-u and anti-d </a:t>
            </a:r>
            <a:r>
              <a:rPr lang="en-US" sz="2100" dirty="0" err="1" smtClean="0"/>
              <a:t>helicity</a:t>
            </a:r>
            <a:r>
              <a:rPr lang="en-US" sz="2100" dirty="0" smtClean="0"/>
              <a:t> distributions.</a:t>
            </a:r>
            <a:endParaRPr lang="en-US" sz="2100" dirty="0"/>
          </a:p>
        </p:txBody>
      </p:sp>
      <p:sp>
        <p:nvSpPr>
          <p:cNvPr id="11" name="TextBox 10"/>
          <p:cNvSpPr txBox="1"/>
          <p:nvPr/>
        </p:nvSpPr>
        <p:spPr>
          <a:xfrm>
            <a:off x="5558434" y="5181600"/>
            <a:ext cx="2448876" cy="369332"/>
          </a:xfrm>
          <a:prstGeom prst="rect">
            <a:avLst/>
          </a:prstGeom>
          <a:noFill/>
        </p:spPr>
        <p:txBody>
          <a:bodyPr wrap="none" rtlCol="0">
            <a:spAutoFit/>
          </a:bodyPr>
          <a:lstStyle/>
          <a:p>
            <a:r>
              <a:rPr lang="en-US" sz="1800" dirty="0" smtClean="0"/>
              <a:t>STAR: arXiv:1009.0326</a:t>
            </a:r>
            <a:endParaRPr lang="en-US" sz="1800" dirty="0"/>
          </a:p>
        </p:txBody>
      </p:sp>
      <p:sp>
        <p:nvSpPr>
          <p:cNvPr id="12" name="TextBox 11"/>
          <p:cNvSpPr txBox="1"/>
          <p:nvPr/>
        </p:nvSpPr>
        <p:spPr>
          <a:xfrm>
            <a:off x="1185192" y="4267200"/>
            <a:ext cx="2723823" cy="369332"/>
          </a:xfrm>
          <a:prstGeom prst="rect">
            <a:avLst/>
          </a:prstGeom>
          <a:noFill/>
        </p:spPr>
        <p:txBody>
          <a:bodyPr wrap="none" rtlCol="0">
            <a:spAutoFit/>
          </a:bodyPr>
          <a:lstStyle/>
          <a:p>
            <a:r>
              <a:rPr lang="en-US" sz="1800" dirty="0" smtClean="0"/>
              <a:t>PHENIX: arXiv:1009.0505</a:t>
            </a:r>
            <a:endParaRPr lang="en-US" sz="1800" dirty="0"/>
          </a:p>
        </p:txBody>
      </p:sp>
      <p:sp>
        <p:nvSpPr>
          <p:cNvPr id="9" name="Text Box 13"/>
          <p:cNvSpPr txBox="1">
            <a:spLocks noChangeArrowheads="1"/>
          </p:cNvSpPr>
          <p:nvPr/>
        </p:nvSpPr>
        <p:spPr bwMode="auto">
          <a:xfrm>
            <a:off x="762000" y="2209800"/>
            <a:ext cx="7416800" cy="1815882"/>
          </a:xfrm>
          <a:prstGeom prst="rect">
            <a:avLst/>
          </a:prstGeom>
          <a:solidFill>
            <a:srgbClr val="00FFFF"/>
          </a:solidFill>
          <a:ln w="9525">
            <a:solidFill>
              <a:schemeClr val="tx1"/>
            </a:solidFill>
            <a:miter lim="800000"/>
            <a:headEnd/>
            <a:tailEnd/>
          </a:ln>
          <a:effectLst/>
        </p:spPr>
        <p:txBody>
          <a:bodyPr>
            <a:spAutoFit/>
          </a:bodyPr>
          <a:lstStyle/>
          <a:p>
            <a:r>
              <a:rPr lang="en-US" sz="2800" i="1" dirty="0" smtClean="0">
                <a:solidFill>
                  <a:schemeClr val="tx1"/>
                </a:solidFill>
              </a:rPr>
              <a:t>Long 500 </a:t>
            </a:r>
            <a:r>
              <a:rPr lang="en-US" sz="2800" i="1" dirty="0" err="1" smtClean="0">
                <a:solidFill>
                  <a:schemeClr val="tx1"/>
                </a:solidFill>
              </a:rPr>
              <a:t>GeV</a:t>
            </a:r>
            <a:r>
              <a:rPr lang="en-US" sz="2800" i="1" dirty="0" smtClean="0">
                <a:solidFill>
                  <a:schemeClr val="tx1"/>
                </a:solidFill>
              </a:rPr>
              <a:t> run planned for 2011.  Expect significantly higher statistics and improved polarization, and forward in addition to mid-rapidity measurements will be possible.</a:t>
            </a:r>
            <a:endParaRPr lang="en-US" sz="2800" i="1"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ooter Placeholder 4"/>
          <p:cNvSpPr>
            <a:spLocks noGrp="1"/>
          </p:cNvSpPr>
          <p:nvPr>
            <p:ph type="ftr" sz="quarter" idx="11"/>
          </p:nvPr>
        </p:nvSpPr>
        <p:spPr/>
        <p:txBody>
          <a:bodyPr/>
          <a:lstStyle/>
          <a:p>
            <a:r>
              <a:rPr lang="en-US" smtClean="0"/>
              <a:t>C. Aidala, DESY, October 5-6, 2010</a:t>
            </a:r>
            <a:endParaRPr lang="en-US" dirty="0"/>
          </a:p>
        </p:txBody>
      </p:sp>
      <p:sp>
        <p:nvSpPr>
          <p:cNvPr id="37" name="Slide Number Placeholder 5"/>
          <p:cNvSpPr>
            <a:spLocks noGrp="1"/>
          </p:cNvSpPr>
          <p:nvPr>
            <p:ph type="sldNum" sz="quarter" idx="12"/>
          </p:nvPr>
        </p:nvSpPr>
        <p:spPr/>
        <p:txBody>
          <a:bodyPr/>
          <a:lstStyle/>
          <a:p>
            <a:fld id="{7FD549B2-9577-415B-9ABA-788F67AF97B2}" type="slidenum">
              <a:rPr lang="en-US"/>
              <a:pPr/>
              <a:t>32</a:t>
            </a:fld>
            <a:endParaRPr lang="en-US"/>
          </a:p>
        </p:txBody>
      </p:sp>
      <p:sp>
        <p:nvSpPr>
          <p:cNvPr id="448514" name="Rectangle 2"/>
          <p:cNvSpPr>
            <a:spLocks noChangeArrowheads="1"/>
          </p:cNvSpPr>
          <p:nvPr/>
        </p:nvSpPr>
        <p:spPr bwMode="auto">
          <a:xfrm>
            <a:off x="0" y="914400"/>
            <a:ext cx="9144000" cy="35052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448516" name="Rectangle 4"/>
          <p:cNvSpPr>
            <a:spLocks noChangeArrowheads="1"/>
          </p:cNvSpPr>
          <p:nvPr/>
        </p:nvSpPr>
        <p:spPr bwMode="auto">
          <a:xfrm>
            <a:off x="6172200" y="976086"/>
            <a:ext cx="2971800" cy="3352800"/>
          </a:xfrm>
          <a:prstGeom prst="rect">
            <a:avLst/>
          </a:prstGeom>
          <a:solidFill>
            <a:srgbClr val="B1B1B1">
              <a:alpha val="50000"/>
            </a:srgbClr>
          </a:solidFill>
          <a:ln w="9525">
            <a:noFill/>
            <a:miter lim="800000"/>
            <a:headEnd/>
            <a:tailEnd/>
          </a:ln>
          <a:effectLst/>
        </p:spPr>
        <p:txBody>
          <a:bodyPr wrap="none" anchor="ctr"/>
          <a:lstStyle/>
          <a:p>
            <a:endParaRPr lang="en-US" sz="1600" b="1" dirty="0">
              <a:solidFill>
                <a:schemeClr val="accent2"/>
              </a:solidFill>
              <a:latin typeface="Arial Black" pitchFamily="34" charset="0"/>
              <a:cs typeface="Arial" pitchFamily="34" charset="0"/>
            </a:endParaRPr>
          </a:p>
        </p:txBody>
      </p:sp>
      <p:sp>
        <p:nvSpPr>
          <p:cNvPr id="448517" name="Rectangle 5"/>
          <p:cNvSpPr>
            <a:spLocks noGrp="1" noChangeArrowheads="1"/>
          </p:cNvSpPr>
          <p:nvPr>
            <p:ph type="title"/>
          </p:nvPr>
        </p:nvSpPr>
        <p:spPr>
          <a:xfrm>
            <a:off x="228600" y="152400"/>
            <a:ext cx="8686800" cy="762000"/>
          </a:xfrm>
        </p:spPr>
        <p:txBody>
          <a:bodyPr/>
          <a:lstStyle/>
          <a:p>
            <a:r>
              <a:rPr lang="en-US" dirty="0"/>
              <a:t>Proton Spin Structure at </a:t>
            </a:r>
            <a:r>
              <a:rPr lang="en-US" dirty="0" smtClean="0"/>
              <a:t>RHIC</a:t>
            </a:r>
            <a:endParaRPr lang="en-US" sz="3200" dirty="0"/>
          </a:p>
        </p:txBody>
      </p:sp>
      <p:sp>
        <p:nvSpPr>
          <p:cNvPr id="448519" name="Rectangle 7"/>
          <p:cNvSpPr>
            <a:spLocks noChangeArrowheads="1"/>
          </p:cNvSpPr>
          <p:nvPr/>
        </p:nvSpPr>
        <p:spPr bwMode="auto">
          <a:xfrm>
            <a:off x="3276600" y="976313"/>
            <a:ext cx="2895600" cy="3352800"/>
          </a:xfrm>
          <a:prstGeom prst="rect">
            <a:avLst/>
          </a:prstGeom>
          <a:solidFill>
            <a:srgbClr val="FFAF79">
              <a:alpha val="50000"/>
            </a:srgbClr>
          </a:solidFill>
          <a:ln w="9525">
            <a:noFill/>
            <a:miter lim="800000"/>
            <a:headEnd/>
            <a:tailEnd/>
          </a:ln>
          <a:effectLst/>
        </p:spPr>
        <p:txBody>
          <a:bodyPr wrap="none" anchor="ctr"/>
          <a:lstStyle/>
          <a:p>
            <a:endParaRPr lang="en-US"/>
          </a:p>
        </p:txBody>
      </p:sp>
      <p:sp>
        <p:nvSpPr>
          <p:cNvPr id="448520" name="Line 8"/>
          <p:cNvSpPr>
            <a:spLocks noChangeShapeType="1"/>
          </p:cNvSpPr>
          <p:nvPr/>
        </p:nvSpPr>
        <p:spPr bwMode="auto">
          <a:xfrm>
            <a:off x="0" y="2271713"/>
            <a:ext cx="9139238" cy="0"/>
          </a:xfrm>
          <a:prstGeom prst="line">
            <a:avLst/>
          </a:prstGeom>
          <a:noFill/>
          <a:ln w="28575">
            <a:solidFill>
              <a:schemeClr val="tx1"/>
            </a:solidFill>
            <a:round/>
            <a:headEnd/>
            <a:tailEnd/>
          </a:ln>
          <a:effectLst/>
        </p:spPr>
        <p:txBody>
          <a:bodyPr wrap="none" anchor="ctr"/>
          <a:lstStyle/>
          <a:p>
            <a:endParaRPr lang="en-US"/>
          </a:p>
        </p:txBody>
      </p:sp>
      <p:sp>
        <p:nvSpPr>
          <p:cNvPr id="448521" name="Line 9"/>
          <p:cNvSpPr>
            <a:spLocks noChangeShapeType="1"/>
          </p:cNvSpPr>
          <p:nvPr/>
        </p:nvSpPr>
        <p:spPr bwMode="auto">
          <a:xfrm>
            <a:off x="3276600" y="976313"/>
            <a:ext cx="0" cy="3352800"/>
          </a:xfrm>
          <a:prstGeom prst="line">
            <a:avLst/>
          </a:prstGeom>
          <a:noFill/>
          <a:ln w="34925">
            <a:solidFill>
              <a:schemeClr val="tx1"/>
            </a:solidFill>
            <a:round/>
            <a:headEnd/>
            <a:tailEnd/>
          </a:ln>
          <a:effectLst/>
        </p:spPr>
        <p:txBody>
          <a:bodyPr wrap="none" anchor="ctr"/>
          <a:lstStyle/>
          <a:p>
            <a:endParaRPr lang="en-US"/>
          </a:p>
        </p:txBody>
      </p:sp>
      <p:grpSp>
        <p:nvGrpSpPr>
          <p:cNvPr id="2" name="Group 10"/>
          <p:cNvGrpSpPr>
            <a:grpSpLocks/>
          </p:cNvGrpSpPr>
          <p:nvPr/>
        </p:nvGrpSpPr>
        <p:grpSpPr bwMode="auto">
          <a:xfrm>
            <a:off x="125413" y="3171825"/>
            <a:ext cx="2646362" cy="307975"/>
            <a:chOff x="31" y="2458"/>
            <a:chExt cx="1667" cy="194"/>
          </a:xfrm>
        </p:grpSpPr>
        <p:sp>
          <p:nvSpPr>
            <p:cNvPr id="448523" name="Text Box 11"/>
            <p:cNvSpPr txBox="1">
              <a:spLocks noChangeArrowheads="1"/>
            </p:cNvSpPr>
            <p:nvPr/>
          </p:nvSpPr>
          <p:spPr bwMode="auto">
            <a:xfrm>
              <a:off x="31" y="2458"/>
              <a:ext cx="936" cy="194"/>
            </a:xfrm>
            <a:prstGeom prst="rect">
              <a:avLst/>
            </a:prstGeom>
            <a:noFill/>
            <a:ln w="9525">
              <a:noFill/>
              <a:miter lim="800000"/>
              <a:headEnd/>
              <a:tailEnd/>
            </a:ln>
            <a:effectLst/>
          </p:spPr>
          <p:txBody>
            <a:bodyPr wrap="none">
              <a:spAutoFit/>
            </a:bodyPr>
            <a:lstStyle/>
            <a:p>
              <a:r>
                <a:rPr lang="en-US" sz="1400" dirty="0">
                  <a:solidFill>
                    <a:srgbClr val="000099"/>
                  </a:solidFill>
                  <a:latin typeface="Comic Sans MS" pitchFamily="66" charset="0"/>
                </a:rPr>
                <a:t>Prompt </a:t>
              </a:r>
              <a:r>
                <a:rPr lang="en-US" sz="1400" dirty="0" smtClean="0">
                  <a:solidFill>
                    <a:srgbClr val="000099"/>
                  </a:solidFill>
                  <a:latin typeface="Comic Sans MS" pitchFamily="66" charset="0"/>
                </a:rPr>
                <a:t>Photons</a:t>
              </a:r>
              <a:endParaRPr lang="en-US" sz="1400" dirty="0">
                <a:solidFill>
                  <a:srgbClr val="000099"/>
                </a:solidFill>
                <a:latin typeface="Comic Sans MS" pitchFamily="66" charset="0"/>
              </a:endParaRPr>
            </a:p>
          </p:txBody>
        </p:sp>
        <p:graphicFrame>
          <p:nvGraphicFramePr>
            <p:cNvPr id="448524" name="Object 12"/>
            <p:cNvGraphicFramePr>
              <a:graphicFrameLocks noChangeAspect="1"/>
            </p:cNvGraphicFramePr>
            <p:nvPr/>
          </p:nvGraphicFramePr>
          <p:xfrm>
            <a:off x="960" y="2483"/>
            <a:ext cx="738" cy="147"/>
          </p:xfrm>
          <a:graphic>
            <a:graphicData uri="http://schemas.openxmlformats.org/presentationml/2006/ole">
              <p:oleObj spid="_x0000_s1891340" name="Equation" r:id="rId4" imgW="952200" imgH="190440" progId="">
                <p:embed/>
              </p:oleObj>
            </a:graphicData>
          </a:graphic>
        </p:graphicFrame>
      </p:grpSp>
      <p:graphicFrame>
        <p:nvGraphicFramePr>
          <p:cNvPr id="448525" name="Object 13"/>
          <p:cNvGraphicFramePr>
            <a:graphicFrameLocks noChangeAspect="1"/>
          </p:cNvGraphicFramePr>
          <p:nvPr/>
        </p:nvGraphicFramePr>
        <p:xfrm>
          <a:off x="6518275" y="1539875"/>
          <a:ext cx="2041525" cy="317500"/>
        </p:xfrm>
        <a:graphic>
          <a:graphicData uri="http://schemas.openxmlformats.org/presentationml/2006/ole">
            <p:oleObj spid="_x0000_s1891330" name="Equation" r:id="rId5" imgW="2019240" imgH="317160" progId="">
              <p:embed/>
            </p:oleObj>
          </a:graphicData>
        </a:graphic>
      </p:graphicFrame>
      <p:graphicFrame>
        <p:nvGraphicFramePr>
          <p:cNvPr id="448526" name="Object 14"/>
          <p:cNvGraphicFramePr>
            <a:graphicFrameLocks noChangeAspect="1"/>
          </p:cNvGraphicFramePr>
          <p:nvPr/>
        </p:nvGraphicFramePr>
        <p:xfrm>
          <a:off x="3478213" y="1171575"/>
          <a:ext cx="2566987" cy="1041400"/>
        </p:xfrm>
        <a:graphic>
          <a:graphicData uri="http://schemas.openxmlformats.org/presentationml/2006/ole">
            <p:oleObj spid="_x0000_s1891331" name="Equation" r:id="rId6" imgW="2577960" imgH="1041120" progId="">
              <p:embed/>
            </p:oleObj>
          </a:graphicData>
        </a:graphic>
      </p:graphicFrame>
      <p:sp>
        <p:nvSpPr>
          <p:cNvPr id="448527" name="Line 15"/>
          <p:cNvSpPr>
            <a:spLocks noChangeShapeType="1"/>
          </p:cNvSpPr>
          <p:nvPr/>
        </p:nvSpPr>
        <p:spPr bwMode="auto">
          <a:xfrm>
            <a:off x="6172200" y="976313"/>
            <a:ext cx="0" cy="3352800"/>
          </a:xfrm>
          <a:prstGeom prst="line">
            <a:avLst/>
          </a:prstGeom>
          <a:noFill/>
          <a:ln w="34925">
            <a:solidFill>
              <a:schemeClr val="tx1"/>
            </a:solidFill>
            <a:round/>
            <a:headEnd/>
            <a:tailEnd/>
          </a:ln>
          <a:effectLst/>
        </p:spPr>
        <p:txBody>
          <a:bodyPr wrap="none" anchor="ctr"/>
          <a:lstStyle/>
          <a:p>
            <a:endParaRPr lang="en-US"/>
          </a:p>
        </p:txBody>
      </p:sp>
      <p:graphicFrame>
        <p:nvGraphicFramePr>
          <p:cNvPr id="448528" name="Object 16"/>
          <p:cNvGraphicFramePr>
            <a:graphicFrameLocks noChangeAspect="1"/>
          </p:cNvGraphicFramePr>
          <p:nvPr/>
        </p:nvGraphicFramePr>
        <p:xfrm>
          <a:off x="3817938" y="3109913"/>
          <a:ext cx="1844675" cy="249237"/>
        </p:xfrm>
        <a:graphic>
          <a:graphicData uri="http://schemas.openxmlformats.org/presentationml/2006/ole">
            <p:oleObj spid="_x0000_s1891332" name="Equation" r:id="rId7" imgW="1498320" imgH="203040" progId="">
              <p:embed/>
            </p:oleObj>
          </a:graphicData>
        </a:graphic>
      </p:graphicFrame>
      <p:grpSp>
        <p:nvGrpSpPr>
          <p:cNvPr id="3" name="Group 20"/>
          <p:cNvGrpSpPr>
            <a:grpSpLocks/>
          </p:cNvGrpSpPr>
          <p:nvPr/>
        </p:nvGrpSpPr>
        <p:grpSpPr bwMode="auto">
          <a:xfrm>
            <a:off x="-1588" y="976313"/>
            <a:ext cx="3278188" cy="3352800"/>
            <a:chOff x="-1" y="615"/>
            <a:chExt cx="2065" cy="2112"/>
          </a:xfrm>
        </p:grpSpPr>
        <p:sp>
          <p:nvSpPr>
            <p:cNvPr id="448533" name="Rectangle 21"/>
            <p:cNvSpPr>
              <a:spLocks noChangeArrowheads="1"/>
            </p:cNvSpPr>
            <p:nvPr/>
          </p:nvSpPr>
          <p:spPr bwMode="auto">
            <a:xfrm>
              <a:off x="-1" y="615"/>
              <a:ext cx="2065" cy="2112"/>
            </a:xfrm>
            <a:prstGeom prst="rect">
              <a:avLst/>
            </a:prstGeom>
            <a:noFill/>
            <a:ln w="9525">
              <a:noFill/>
              <a:miter lim="800000"/>
              <a:headEnd/>
              <a:tailEnd/>
            </a:ln>
            <a:effectLst/>
          </p:spPr>
          <p:txBody>
            <a:bodyPr wrap="none" anchor="ctr"/>
            <a:lstStyle/>
            <a:p>
              <a:endParaRPr lang="en-US"/>
            </a:p>
          </p:txBody>
        </p:sp>
        <p:graphicFrame>
          <p:nvGraphicFramePr>
            <p:cNvPr id="448534" name="Object 22"/>
            <p:cNvGraphicFramePr>
              <a:graphicFrameLocks noChangeAspect="1"/>
            </p:cNvGraphicFramePr>
            <p:nvPr/>
          </p:nvGraphicFramePr>
          <p:xfrm>
            <a:off x="299" y="882"/>
            <a:ext cx="1397" cy="396"/>
          </p:xfrm>
          <a:graphic>
            <a:graphicData uri="http://schemas.openxmlformats.org/presentationml/2006/ole">
              <p:oleObj spid="_x0000_s1891337" name="Equation" r:id="rId8" imgW="2209680" imgH="634680" progId="">
                <p:embed/>
              </p:oleObj>
            </a:graphicData>
          </a:graphic>
        </p:graphicFrame>
        <p:graphicFrame>
          <p:nvGraphicFramePr>
            <p:cNvPr id="448535" name="Object 23"/>
            <p:cNvGraphicFramePr>
              <a:graphicFrameLocks noChangeAspect="1"/>
            </p:cNvGraphicFramePr>
            <p:nvPr/>
          </p:nvGraphicFramePr>
          <p:xfrm>
            <a:off x="138" y="1677"/>
            <a:ext cx="121" cy="120"/>
          </p:xfrm>
          <a:graphic>
            <a:graphicData uri="http://schemas.openxmlformats.org/presentationml/2006/ole">
              <p:oleObj spid="_x0000_s1891338" name="Equation" r:id="rId9" imgW="126720" imgH="126720" progId="">
                <p:embed/>
              </p:oleObj>
            </a:graphicData>
          </a:graphic>
        </p:graphicFrame>
        <p:sp>
          <p:nvSpPr>
            <p:cNvPr id="448536" name="Text Box 24"/>
            <p:cNvSpPr txBox="1">
              <a:spLocks noChangeArrowheads="1"/>
            </p:cNvSpPr>
            <p:nvPr/>
          </p:nvSpPr>
          <p:spPr bwMode="auto">
            <a:xfrm>
              <a:off x="139" y="1644"/>
              <a:ext cx="426" cy="194"/>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 Jets</a:t>
              </a:r>
              <a:endParaRPr lang="en-US" sz="1400" dirty="0">
                <a:solidFill>
                  <a:srgbClr val="000099"/>
                </a:solidFill>
                <a:latin typeface="Comic Sans MS" pitchFamily="66" charset="0"/>
              </a:endParaRPr>
            </a:p>
          </p:txBody>
        </p:sp>
        <p:graphicFrame>
          <p:nvGraphicFramePr>
            <p:cNvPr id="448537" name="Object 25"/>
            <p:cNvGraphicFramePr>
              <a:graphicFrameLocks noChangeAspect="1"/>
            </p:cNvGraphicFramePr>
            <p:nvPr/>
          </p:nvGraphicFramePr>
          <p:xfrm>
            <a:off x="986" y="1664"/>
            <a:ext cx="886" cy="148"/>
          </p:xfrm>
          <a:graphic>
            <a:graphicData uri="http://schemas.openxmlformats.org/presentationml/2006/ole">
              <p:oleObj spid="_x0000_s1891339" name="Equation" r:id="rId10" imgW="1143000" imgH="190440" progId="">
                <p:embed/>
              </p:oleObj>
            </a:graphicData>
          </a:graphic>
        </p:graphicFrame>
      </p:grpSp>
      <p:graphicFrame>
        <p:nvGraphicFramePr>
          <p:cNvPr id="448538" name="Object 26"/>
          <p:cNvGraphicFramePr>
            <a:graphicFrameLocks noChangeAspect="1"/>
          </p:cNvGraphicFramePr>
          <p:nvPr/>
        </p:nvGraphicFramePr>
        <p:xfrm>
          <a:off x="3581400" y="2728913"/>
          <a:ext cx="1404938" cy="238125"/>
        </p:xfrm>
        <a:graphic>
          <a:graphicData uri="http://schemas.openxmlformats.org/presentationml/2006/ole">
            <p:oleObj spid="_x0000_s1891333" name="Equation" r:id="rId11" imgW="1193760" imgH="203040" progId="">
              <p:embed/>
            </p:oleObj>
          </a:graphicData>
        </a:graphic>
      </p:graphicFrame>
      <p:graphicFrame>
        <p:nvGraphicFramePr>
          <p:cNvPr id="448539" name="Object 27"/>
          <p:cNvGraphicFramePr>
            <a:graphicFrameLocks noChangeAspect="1"/>
          </p:cNvGraphicFramePr>
          <p:nvPr/>
        </p:nvGraphicFramePr>
        <p:xfrm>
          <a:off x="3835400" y="3470275"/>
          <a:ext cx="1827213" cy="249238"/>
        </p:xfrm>
        <a:graphic>
          <a:graphicData uri="http://schemas.openxmlformats.org/presentationml/2006/ole">
            <p:oleObj spid="_x0000_s1891334" name="Equation" r:id="rId12" imgW="1485720" imgH="203040" progId="">
              <p:embed/>
            </p:oleObj>
          </a:graphicData>
        </a:graphic>
      </p:graphicFrame>
      <p:graphicFrame>
        <p:nvGraphicFramePr>
          <p:cNvPr id="448540" name="Object 28"/>
          <p:cNvGraphicFramePr>
            <a:graphicFrameLocks noChangeAspect="1"/>
          </p:cNvGraphicFramePr>
          <p:nvPr/>
        </p:nvGraphicFramePr>
        <p:xfrm>
          <a:off x="3352800" y="4803775"/>
          <a:ext cx="2667000" cy="1174750"/>
        </p:xfrm>
        <a:graphic>
          <a:graphicData uri="http://schemas.openxmlformats.org/presentationml/2006/ole">
            <p:oleObj spid="_x0000_s1891335" name="ﾋﾞｯﾄﾏｯﾌﾟ ｲﾒｰｼﾞ" r:id="rId13" imgW="4886266" imgH="2152922" progId="PBrush">
              <p:embed/>
            </p:oleObj>
          </a:graphicData>
        </a:graphic>
      </p:graphicFrame>
      <p:graphicFrame>
        <p:nvGraphicFramePr>
          <p:cNvPr id="448541" name="Object 29"/>
          <p:cNvGraphicFramePr>
            <a:graphicFrameLocks noChangeAspect="1"/>
          </p:cNvGraphicFramePr>
          <p:nvPr/>
        </p:nvGraphicFramePr>
        <p:xfrm>
          <a:off x="257175" y="4702175"/>
          <a:ext cx="2770188" cy="1347788"/>
        </p:xfrm>
        <a:graphic>
          <a:graphicData uri="http://schemas.openxmlformats.org/presentationml/2006/ole">
            <p:oleObj spid="_x0000_s1891336" name="ﾋﾞｯﾄﾏｯﾌﾟ ｲﾒｰｼﾞ" r:id="rId14" imgW="4991150" imgH="2428727" progId="PBrush">
              <p:embed/>
            </p:oleObj>
          </a:graphicData>
        </a:graphic>
      </p:graphicFrame>
      <p:sp>
        <p:nvSpPr>
          <p:cNvPr id="39" name="Text Box 11"/>
          <p:cNvSpPr txBox="1">
            <a:spLocks noChangeArrowheads="1"/>
          </p:cNvSpPr>
          <p:nvPr/>
        </p:nvSpPr>
        <p:spPr bwMode="auto">
          <a:xfrm>
            <a:off x="76200" y="3806825"/>
            <a:ext cx="238238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Back-to-Back Correlations</a:t>
            </a:r>
            <a:endParaRPr lang="en-US" sz="1400" dirty="0">
              <a:solidFill>
                <a:srgbClr val="000099"/>
              </a:solidFill>
              <a:latin typeface="Comic Sans MS" pitchFamily="66" charset="0"/>
            </a:endParaRPr>
          </a:p>
        </p:txBody>
      </p:sp>
      <p:sp>
        <p:nvSpPr>
          <p:cNvPr id="41" name="Text Box 11"/>
          <p:cNvSpPr txBox="1">
            <a:spLocks noChangeArrowheads="1"/>
          </p:cNvSpPr>
          <p:nvPr/>
        </p:nvSpPr>
        <p:spPr bwMode="auto">
          <a:xfrm>
            <a:off x="6380617" y="3654623"/>
            <a:ext cx="228620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Single-Spin Asymmetries</a:t>
            </a:r>
          </a:p>
        </p:txBody>
      </p:sp>
      <p:sp>
        <p:nvSpPr>
          <p:cNvPr id="42" name="Rectangle 41"/>
          <p:cNvSpPr/>
          <p:nvPr/>
        </p:nvSpPr>
        <p:spPr>
          <a:xfrm>
            <a:off x="6019800" y="2362200"/>
            <a:ext cx="3200400" cy="1077218"/>
          </a:xfrm>
          <a:prstGeom prst="rect">
            <a:avLst/>
          </a:prstGeom>
        </p:spPr>
        <p:txBody>
          <a:bodyPr wrap="square">
            <a:spAutoFit/>
          </a:bodyPr>
          <a:lstStyle/>
          <a:p>
            <a:r>
              <a:rPr lang="en-US" sz="1600" b="1" dirty="0" err="1" smtClean="0">
                <a:solidFill>
                  <a:schemeClr val="accent2"/>
                </a:solidFill>
                <a:latin typeface="Comic Sans MS" pitchFamily="66" charset="0"/>
                <a:cs typeface="Arial" pitchFamily="34" charset="0"/>
              </a:rPr>
              <a:t>Transversity</a:t>
            </a:r>
            <a:endParaRPr lang="en-US" sz="1600" b="1" dirty="0" smtClean="0">
              <a:solidFill>
                <a:schemeClr val="accent2"/>
              </a:solidFill>
              <a:latin typeface="Comic Sans MS" pitchFamily="66" charset="0"/>
              <a:cs typeface="Arial" pitchFamily="34" charset="0"/>
            </a:endParaRPr>
          </a:p>
          <a:p>
            <a:endParaRPr lang="en-US" sz="1600" b="1" dirty="0" smtClean="0">
              <a:solidFill>
                <a:schemeClr val="accent2"/>
              </a:solidFill>
              <a:latin typeface="Comic Sans MS" pitchFamily="66" charset="0"/>
              <a:cs typeface="Arial" pitchFamily="34" charset="0"/>
            </a:endParaRPr>
          </a:p>
          <a:p>
            <a:r>
              <a:rPr lang="en-US" sz="1600" b="1" dirty="0" smtClean="0">
                <a:solidFill>
                  <a:schemeClr val="accent2"/>
                </a:solidFill>
                <a:latin typeface="Comic Sans MS" pitchFamily="66" charset="0"/>
                <a:cs typeface="Arial" pitchFamily="34" charset="0"/>
              </a:rPr>
              <a:t>Transverse-momentum-</a:t>
            </a:r>
          </a:p>
          <a:p>
            <a:r>
              <a:rPr lang="en-US" sz="1600" b="1" dirty="0" smtClean="0">
                <a:solidFill>
                  <a:schemeClr val="accent2"/>
                </a:solidFill>
                <a:latin typeface="Comic Sans MS" pitchFamily="66" charset="0"/>
                <a:cs typeface="Arial" pitchFamily="34" charset="0"/>
              </a:rPr>
              <a:t>dependent distributions</a:t>
            </a:r>
            <a:endParaRPr lang="en-US" sz="1600" b="1" dirty="0">
              <a:solidFill>
                <a:schemeClr val="accent2"/>
              </a:solidFill>
              <a:latin typeface="Comic Sans MS" pitchFamily="66" charset="0"/>
              <a:cs typeface="Arial" pitchFamily="34" charset="0"/>
            </a:endParaRPr>
          </a:p>
        </p:txBody>
      </p:sp>
      <p:grpSp>
        <p:nvGrpSpPr>
          <p:cNvPr id="4" name="Group 5"/>
          <p:cNvGrpSpPr>
            <a:grpSpLocks/>
          </p:cNvGrpSpPr>
          <p:nvPr/>
        </p:nvGrpSpPr>
        <p:grpSpPr bwMode="auto">
          <a:xfrm>
            <a:off x="6324600" y="4724400"/>
            <a:ext cx="2743200" cy="1377950"/>
            <a:chOff x="4032" y="528"/>
            <a:chExt cx="1728" cy="1012"/>
          </a:xfrm>
        </p:grpSpPr>
        <p:graphicFrame>
          <p:nvGraphicFramePr>
            <p:cNvPr id="44" name="Object 6"/>
            <p:cNvGraphicFramePr>
              <a:graphicFrameLocks noChangeAspect="1"/>
            </p:cNvGraphicFramePr>
            <p:nvPr/>
          </p:nvGraphicFramePr>
          <p:xfrm>
            <a:off x="4032" y="528"/>
            <a:ext cx="1728" cy="1012"/>
          </p:xfrm>
          <a:graphic>
            <a:graphicData uri="http://schemas.openxmlformats.org/presentationml/2006/ole">
              <p:oleObj spid="_x0000_s1891341" name="Bitmap Image" r:id="rId15" imgW="4876609" imgH="2857762" progId="PBrush">
                <p:embed/>
              </p:oleObj>
            </a:graphicData>
          </a:graphic>
        </p:graphicFrame>
        <p:sp>
          <p:nvSpPr>
            <p:cNvPr id="45" name="Rectangle 7"/>
            <p:cNvSpPr>
              <a:spLocks noChangeArrowheads="1"/>
            </p:cNvSpPr>
            <p:nvPr/>
          </p:nvSpPr>
          <p:spPr bwMode="auto">
            <a:xfrm>
              <a:off x="4896" y="576"/>
              <a:ext cx="864" cy="960"/>
            </a:xfrm>
            <a:prstGeom prst="rect">
              <a:avLst/>
            </a:prstGeom>
            <a:solidFill>
              <a:schemeClr val="bg1"/>
            </a:solidFill>
            <a:ln w="9525">
              <a:noFill/>
              <a:miter lim="800000"/>
              <a:headEnd/>
              <a:tailEnd/>
            </a:ln>
            <a:effectLst/>
          </p:spPr>
          <p:txBody>
            <a:bodyPr wrap="none" anchor="ctr"/>
            <a:lstStyle/>
            <a:p>
              <a:endParaRPr lang="en-US"/>
            </a:p>
          </p:txBody>
        </p:sp>
        <p:graphicFrame>
          <p:nvGraphicFramePr>
            <p:cNvPr id="46" name="Object 8"/>
            <p:cNvGraphicFramePr>
              <a:graphicFrameLocks noChangeAspect="1"/>
            </p:cNvGraphicFramePr>
            <p:nvPr/>
          </p:nvGraphicFramePr>
          <p:xfrm>
            <a:off x="4896" y="674"/>
            <a:ext cx="855" cy="740"/>
          </p:xfrm>
          <a:graphic>
            <a:graphicData uri="http://schemas.openxmlformats.org/presentationml/2006/ole">
              <p:oleObj spid="_x0000_s1891342" name="Bitmap Image" r:id="rId16" imgW="4886266" imgH="2152922" progId="PBrush">
                <p:embed/>
              </p:oleObj>
            </a:graphicData>
          </a:graphic>
        </p:graphicFrame>
      </p:grpSp>
      <p:sp>
        <p:nvSpPr>
          <p:cNvPr id="34" name="Rectangle 33"/>
          <p:cNvSpPr/>
          <p:nvPr/>
        </p:nvSpPr>
        <p:spPr bwMode="auto">
          <a:xfrm>
            <a:off x="6291942" y="990600"/>
            <a:ext cx="2743200" cy="3352800"/>
          </a:xfrm>
          <a:prstGeom prst="rect">
            <a:avLst/>
          </a:prstGeom>
          <a:noFill/>
          <a:ln w="28575"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amond(in)">
                                      <p:cBhvr>
                                        <p:cTn id="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 Aidala, DESY, October 5-6, 2010</a:t>
            </a:r>
            <a:endParaRPr lang="en-US"/>
          </a:p>
        </p:txBody>
      </p:sp>
      <p:sp>
        <p:nvSpPr>
          <p:cNvPr id="1448962" name="Rectangle 2"/>
          <p:cNvSpPr>
            <a:spLocks noGrp="1" noChangeArrowheads="1"/>
          </p:cNvSpPr>
          <p:nvPr>
            <p:ph type="title"/>
          </p:nvPr>
        </p:nvSpPr>
        <p:spPr/>
        <p:txBody>
          <a:bodyPr/>
          <a:lstStyle/>
          <a:p>
            <a:r>
              <a:rPr lang="en-US" sz="4000"/>
              <a:t>Longitudinal (Helicity) vs. Transverse Spin Structure</a:t>
            </a:r>
          </a:p>
        </p:txBody>
      </p:sp>
      <p:sp>
        <p:nvSpPr>
          <p:cNvPr id="1448963" name="Rectangle 3"/>
          <p:cNvSpPr>
            <a:spLocks noGrp="1" noChangeArrowheads="1"/>
          </p:cNvSpPr>
          <p:nvPr>
            <p:ph type="body" idx="1"/>
          </p:nvPr>
        </p:nvSpPr>
        <p:spPr/>
        <p:txBody>
          <a:bodyPr/>
          <a:lstStyle/>
          <a:p>
            <a:r>
              <a:rPr lang="en-US"/>
              <a:t>Transverse spin structure of the proton cannot be deduced from longitudinal (helicity) structure</a:t>
            </a:r>
          </a:p>
          <a:p>
            <a:pPr lvl="1"/>
            <a:r>
              <a:rPr lang="en-US"/>
              <a:t>Spatial rotations and Lorentz boosts don’t commute!</a:t>
            </a:r>
          </a:p>
          <a:p>
            <a:pPr lvl="1"/>
            <a:r>
              <a:rPr lang="en-US"/>
              <a:t>Only the same in the non-relativistic limit</a:t>
            </a:r>
          </a:p>
          <a:p>
            <a:r>
              <a:rPr lang="en-US"/>
              <a:t>Transverse structure linked to intrinsic parton transverse momentum (k</a:t>
            </a:r>
            <a:r>
              <a:rPr lang="en-US" baseline="-18000"/>
              <a:t>T</a:t>
            </a:r>
            <a:r>
              <a:rPr lang="en-US"/>
              <a:t>) and orbital angular momentum!</a:t>
            </a:r>
          </a:p>
        </p:txBody>
      </p:sp>
      <p:sp>
        <p:nvSpPr>
          <p:cNvPr id="7" name="Slide Number Placeholder 6"/>
          <p:cNvSpPr>
            <a:spLocks noGrp="1"/>
          </p:cNvSpPr>
          <p:nvPr>
            <p:ph type="sldNum" sz="quarter" idx="12"/>
          </p:nvPr>
        </p:nvSpPr>
        <p:spPr/>
        <p:txBody>
          <a:bodyPr/>
          <a:lstStyle/>
          <a:p>
            <a:fld id="{9CCA4942-7CEE-491C-9F3A-ADE7BC2C4973}" type="slidenum">
              <a:rPr lang="en-US" smtClean="0"/>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ooter Placeholder 5"/>
          <p:cNvSpPr>
            <a:spLocks noGrp="1"/>
          </p:cNvSpPr>
          <p:nvPr>
            <p:ph type="ftr" sz="quarter" idx="11"/>
          </p:nvPr>
        </p:nvSpPr>
        <p:spPr/>
        <p:txBody>
          <a:bodyPr/>
          <a:lstStyle/>
          <a:p>
            <a:r>
              <a:rPr lang="en-US" smtClean="0"/>
              <a:t>C. Aidala, DESY, October 5-6, 2010</a:t>
            </a:r>
            <a:endParaRPr lang="en-US"/>
          </a:p>
        </p:txBody>
      </p:sp>
      <p:sp>
        <p:nvSpPr>
          <p:cNvPr id="1348610" name="Rectangle 2"/>
          <p:cNvSpPr>
            <a:spLocks noGrp="1" noChangeArrowheads="1"/>
          </p:cNvSpPr>
          <p:nvPr>
            <p:ph type="title"/>
          </p:nvPr>
        </p:nvSpPr>
        <p:spPr/>
        <p:txBody>
          <a:bodyPr/>
          <a:lstStyle/>
          <a:p>
            <a:r>
              <a:rPr lang="en-US" sz="4000"/>
              <a:t>1976: Discovery in p+p Collisions! </a:t>
            </a:r>
            <a:br>
              <a:rPr lang="en-US" sz="4000"/>
            </a:br>
            <a:r>
              <a:rPr lang="en-US" sz="3400"/>
              <a:t>Large Transverse Single-Spin Asymmetries</a:t>
            </a:r>
          </a:p>
        </p:txBody>
      </p:sp>
      <p:graphicFrame>
        <p:nvGraphicFramePr>
          <p:cNvPr id="1348614" name="Object 6"/>
          <p:cNvGraphicFramePr>
            <a:graphicFrameLocks noChangeAspect="1"/>
          </p:cNvGraphicFramePr>
          <p:nvPr>
            <p:ph sz="half" idx="1"/>
          </p:nvPr>
        </p:nvGraphicFramePr>
        <p:xfrm>
          <a:off x="2012950" y="3727450"/>
          <a:ext cx="698500" cy="241300"/>
        </p:xfrm>
        <a:graphic>
          <a:graphicData uri="http://schemas.openxmlformats.org/presentationml/2006/ole">
            <p:oleObj spid="_x0000_s1348614" name="Equation" r:id="rId4" imgW="698400" imgH="241200" progId="Equation.3">
              <p:embed/>
            </p:oleObj>
          </a:graphicData>
        </a:graphic>
      </p:graphicFrame>
      <p:pic>
        <p:nvPicPr>
          <p:cNvPr id="1348611" name="Picture 3" descr="zgs"/>
          <p:cNvPicPr>
            <a:picLocks noChangeAspect="1" noChangeArrowheads="1"/>
          </p:cNvPicPr>
          <p:nvPr/>
        </p:nvPicPr>
        <p:blipFill>
          <a:blip r:embed="rId5" cstate="print"/>
          <a:srcRect/>
          <a:stretch>
            <a:fillRect/>
          </a:stretch>
        </p:blipFill>
        <p:spPr bwMode="auto">
          <a:xfrm>
            <a:off x="533400" y="1906588"/>
            <a:ext cx="3886200" cy="3884612"/>
          </a:xfrm>
          <a:prstGeom prst="rect">
            <a:avLst/>
          </a:prstGeom>
          <a:noFill/>
          <a:ln w="9525">
            <a:noFill/>
            <a:miter lim="800000"/>
            <a:headEnd/>
            <a:tailEnd/>
          </a:ln>
        </p:spPr>
      </p:pic>
      <p:sp>
        <p:nvSpPr>
          <p:cNvPr id="1348612" name="Text Box 4"/>
          <p:cNvSpPr txBox="1">
            <a:spLocks noChangeArrowheads="1"/>
          </p:cNvSpPr>
          <p:nvPr/>
        </p:nvSpPr>
        <p:spPr bwMode="auto">
          <a:xfrm>
            <a:off x="0" y="5867400"/>
            <a:ext cx="5202238" cy="457200"/>
          </a:xfrm>
          <a:prstGeom prst="rect">
            <a:avLst/>
          </a:prstGeom>
          <a:noFill/>
          <a:ln w="9525">
            <a:noFill/>
            <a:miter lim="800000"/>
            <a:headEnd/>
            <a:tailEnd/>
          </a:ln>
          <a:effectLst/>
        </p:spPr>
        <p:txBody>
          <a:bodyPr wrap="none">
            <a:spAutoFit/>
          </a:bodyPr>
          <a:lstStyle/>
          <a:p>
            <a:r>
              <a:rPr lang="en-US"/>
              <a:t>W.H. Dragoset et al., PRL36, 929 (1976)</a:t>
            </a:r>
          </a:p>
        </p:txBody>
      </p:sp>
      <p:grpSp>
        <p:nvGrpSpPr>
          <p:cNvPr id="1348615" name="Group 7"/>
          <p:cNvGrpSpPr>
            <a:grpSpLocks/>
          </p:cNvGrpSpPr>
          <p:nvPr/>
        </p:nvGrpSpPr>
        <p:grpSpPr bwMode="auto">
          <a:xfrm>
            <a:off x="5181600" y="3538538"/>
            <a:ext cx="3048000" cy="1566862"/>
            <a:chOff x="1680" y="3141"/>
            <a:chExt cx="1872" cy="864"/>
          </a:xfrm>
        </p:grpSpPr>
        <p:sp>
          <p:nvSpPr>
            <p:cNvPr id="1348616" name="Rectangle 8"/>
            <p:cNvSpPr>
              <a:spLocks noChangeArrowheads="1"/>
            </p:cNvSpPr>
            <p:nvPr/>
          </p:nvSpPr>
          <p:spPr bwMode="auto">
            <a:xfrm>
              <a:off x="1680" y="3189"/>
              <a:ext cx="1872" cy="816"/>
            </a:xfrm>
            <a:prstGeom prst="rect">
              <a:avLst/>
            </a:prstGeom>
            <a:solidFill>
              <a:schemeClr val="bg1"/>
            </a:solidFill>
            <a:ln w="9525">
              <a:solidFill>
                <a:schemeClr val="tx1"/>
              </a:solidFill>
              <a:miter lim="800000"/>
              <a:headEnd/>
              <a:tailEnd/>
            </a:ln>
            <a:effectLst/>
          </p:spPr>
          <p:txBody>
            <a:bodyPr wrap="none" anchor="ctr"/>
            <a:lstStyle/>
            <a:p>
              <a:endParaRPr lang="en-US"/>
            </a:p>
          </p:txBody>
        </p:sp>
        <p:grpSp>
          <p:nvGrpSpPr>
            <p:cNvPr id="1348617" name="Group 9"/>
            <p:cNvGrpSpPr>
              <a:grpSpLocks/>
            </p:cNvGrpSpPr>
            <p:nvPr/>
          </p:nvGrpSpPr>
          <p:grpSpPr bwMode="auto">
            <a:xfrm>
              <a:off x="1776" y="3141"/>
              <a:ext cx="1579" cy="845"/>
              <a:chOff x="1776" y="2666"/>
              <a:chExt cx="2088" cy="1271"/>
            </a:xfrm>
          </p:grpSpPr>
          <p:sp>
            <p:nvSpPr>
              <p:cNvPr id="1348618" name="Line 10"/>
              <p:cNvSpPr>
                <a:spLocks noChangeShapeType="1"/>
              </p:cNvSpPr>
              <p:nvPr/>
            </p:nvSpPr>
            <p:spPr bwMode="auto">
              <a:xfrm flipV="1">
                <a:off x="1776" y="3024"/>
                <a:ext cx="1968" cy="528"/>
              </a:xfrm>
              <a:prstGeom prst="line">
                <a:avLst/>
              </a:prstGeom>
              <a:noFill/>
              <a:ln w="19050">
                <a:solidFill>
                  <a:srgbClr val="333399"/>
                </a:solidFill>
                <a:prstDash val="dash"/>
                <a:round/>
                <a:headEnd/>
                <a:tailEnd/>
              </a:ln>
              <a:effectLst/>
            </p:spPr>
            <p:txBody>
              <a:bodyPr/>
              <a:lstStyle/>
              <a:p>
                <a:endParaRPr lang="en-US"/>
              </a:p>
            </p:txBody>
          </p:sp>
          <p:grpSp>
            <p:nvGrpSpPr>
              <p:cNvPr id="1348619" name="Group 11"/>
              <p:cNvGrpSpPr>
                <a:grpSpLocks/>
              </p:cNvGrpSpPr>
              <p:nvPr/>
            </p:nvGrpSpPr>
            <p:grpSpPr bwMode="auto">
              <a:xfrm>
                <a:off x="2352" y="3072"/>
                <a:ext cx="288" cy="480"/>
                <a:chOff x="4320" y="1488"/>
                <a:chExt cx="288" cy="480"/>
              </a:xfrm>
            </p:grpSpPr>
            <p:sp>
              <p:nvSpPr>
                <p:cNvPr id="1348620" name="AutoShape 12"/>
                <p:cNvSpPr>
                  <a:spLocks noChangeArrowheads="1"/>
                </p:cNvSpPr>
                <p:nvPr/>
              </p:nvSpPr>
              <p:spPr bwMode="auto">
                <a:xfrm>
                  <a:off x="4416" y="1488"/>
                  <a:ext cx="86" cy="480"/>
                </a:xfrm>
                <a:prstGeom prst="upArrow">
                  <a:avLst>
                    <a:gd name="adj1" fmla="val 50000"/>
                    <a:gd name="adj2" fmla="val 139535"/>
                  </a:avLst>
                </a:prstGeom>
                <a:gradFill rotWithShape="0">
                  <a:gsLst>
                    <a:gs pos="0">
                      <a:srgbClr val="B2B2B2">
                        <a:gamma/>
                        <a:shade val="0"/>
                        <a:invGamma/>
                      </a:srgbClr>
                    </a:gs>
                    <a:gs pos="50000">
                      <a:srgbClr val="B2B2B2"/>
                    </a:gs>
                    <a:gs pos="100000">
                      <a:srgbClr val="B2B2B2">
                        <a:gamma/>
                        <a:shade val="0"/>
                        <a:invGamma/>
                      </a:srgbClr>
                    </a:gs>
                  </a:gsLst>
                  <a:lin ang="0" scaled="1"/>
                </a:gradFill>
                <a:ln w="9525">
                  <a:solidFill>
                    <a:srgbClr val="333399"/>
                  </a:solidFill>
                  <a:miter lim="800000"/>
                  <a:headEnd/>
                  <a:tailEnd/>
                </a:ln>
                <a:effectLst/>
              </p:spPr>
              <p:txBody>
                <a:bodyPr vert="eaVert" wrap="none" anchor="ctr"/>
                <a:lstStyle/>
                <a:p>
                  <a:endParaRPr lang="en-US"/>
                </a:p>
              </p:txBody>
            </p:sp>
            <p:sp>
              <p:nvSpPr>
                <p:cNvPr id="1348621" name="Oval 13"/>
                <p:cNvSpPr>
                  <a:spLocks noChangeAspect="1" noChangeArrowheads="1"/>
                </p:cNvSpPr>
                <p:nvPr/>
              </p:nvSpPr>
              <p:spPr bwMode="auto">
                <a:xfrm>
                  <a:off x="4320" y="1632"/>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grpSp>
          <p:sp>
            <p:nvSpPr>
              <p:cNvPr id="1348622" name="Oval 14"/>
              <p:cNvSpPr>
                <a:spLocks noChangeAspect="1" noChangeArrowheads="1"/>
              </p:cNvSpPr>
              <p:nvPr/>
            </p:nvSpPr>
            <p:spPr bwMode="auto">
              <a:xfrm>
                <a:off x="3120" y="3024"/>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sp>
            <p:nvSpPr>
              <p:cNvPr id="1348623" name="AutoShape 15"/>
              <p:cNvSpPr>
                <a:spLocks noChangeAspect="1" noChangeArrowheads="1"/>
              </p:cNvSpPr>
              <p:nvPr/>
            </p:nvSpPr>
            <p:spPr bwMode="auto">
              <a:xfrm>
                <a:off x="2736" y="3120"/>
                <a:ext cx="288" cy="288"/>
              </a:xfrm>
              <a:prstGeom prst="irregularSeal1">
                <a:avLst/>
              </a:prstGeom>
              <a:solidFill>
                <a:srgbClr val="FF0000"/>
              </a:solidFill>
              <a:ln w="9525">
                <a:solidFill>
                  <a:srgbClr val="333399"/>
                </a:solidFill>
                <a:miter lim="800000"/>
                <a:headEnd/>
                <a:tailEnd/>
              </a:ln>
              <a:effectLst/>
            </p:spPr>
            <p:txBody>
              <a:bodyPr wrap="none" anchor="ctr"/>
              <a:lstStyle/>
              <a:p>
                <a:endParaRPr lang="en-US"/>
              </a:p>
            </p:txBody>
          </p:sp>
          <p:sp>
            <p:nvSpPr>
              <p:cNvPr id="1348624" name="Line 16"/>
              <p:cNvSpPr>
                <a:spLocks noChangeShapeType="1"/>
              </p:cNvSpPr>
              <p:nvPr/>
            </p:nvSpPr>
            <p:spPr bwMode="auto">
              <a:xfrm flipV="1">
                <a:off x="2880" y="2928"/>
                <a:ext cx="48" cy="192"/>
              </a:xfrm>
              <a:prstGeom prst="line">
                <a:avLst/>
              </a:prstGeom>
              <a:noFill/>
              <a:ln w="38100">
                <a:solidFill>
                  <a:srgbClr val="333399"/>
                </a:solidFill>
                <a:round/>
                <a:headEnd/>
                <a:tailEnd type="stealth" w="med" len="med"/>
              </a:ln>
              <a:effectLst/>
            </p:spPr>
            <p:txBody>
              <a:bodyPr/>
              <a:lstStyle/>
              <a:p>
                <a:endParaRPr lang="en-US"/>
              </a:p>
            </p:txBody>
          </p:sp>
          <p:sp>
            <p:nvSpPr>
              <p:cNvPr id="1348625" name="Line 17"/>
              <p:cNvSpPr>
                <a:spLocks noChangeShapeType="1"/>
              </p:cNvSpPr>
              <p:nvPr/>
            </p:nvSpPr>
            <p:spPr bwMode="auto">
              <a:xfrm>
                <a:off x="2976" y="3360"/>
                <a:ext cx="240" cy="144"/>
              </a:xfrm>
              <a:prstGeom prst="line">
                <a:avLst/>
              </a:prstGeom>
              <a:noFill/>
              <a:ln w="38100">
                <a:solidFill>
                  <a:srgbClr val="333399"/>
                </a:solidFill>
                <a:round/>
                <a:headEnd/>
                <a:tailEnd type="stealth" w="med" len="med"/>
              </a:ln>
              <a:effectLst/>
            </p:spPr>
            <p:txBody>
              <a:bodyPr/>
              <a:lstStyle/>
              <a:p>
                <a:endParaRPr lang="en-US"/>
              </a:p>
            </p:txBody>
          </p:sp>
          <p:sp>
            <p:nvSpPr>
              <p:cNvPr id="1348626" name="Text Box 18"/>
              <p:cNvSpPr txBox="1">
                <a:spLocks noChangeArrowheads="1"/>
              </p:cNvSpPr>
              <p:nvPr/>
            </p:nvSpPr>
            <p:spPr bwMode="auto">
              <a:xfrm>
                <a:off x="2823" y="2666"/>
                <a:ext cx="589" cy="481"/>
              </a:xfrm>
              <a:prstGeom prst="rect">
                <a:avLst/>
              </a:prstGeom>
              <a:noFill/>
              <a:ln w="9525">
                <a:noFill/>
                <a:miter lim="800000"/>
                <a:headEnd/>
                <a:tailEnd/>
              </a:ln>
              <a:effectLst/>
            </p:spPr>
            <p:txBody>
              <a:bodyPr wrap="none">
                <a:spAutoFit/>
              </a:bodyPr>
              <a:lstStyle/>
              <a:p>
                <a:pPr algn="l"/>
                <a:r>
                  <a:rPr lang="en-US" altLang="ja-JP" sz="3200">
                    <a:solidFill>
                      <a:srgbClr val="FF3399"/>
                    </a:solidFill>
                    <a:ea typeface="ＭＳ Ｐゴシック" pitchFamily="34" charset="-128"/>
                  </a:rPr>
                  <a:t>left</a:t>
                </a:r>
              </a:p>
            </p:txBody>
          </p:sp>
          <p:sp>
            <p:nvSpPr>
              <p:cNvPr id="1348627" name="Text Box 19"/>
              <p:cNvSpPr txBox="1">
                <a:spLocks noChangeArrowheads="1"/>
              </p:cNvSpPr>
              <p:nvPr/>
            </p:nvSpPr>
            <p:spPr bwMode="auto">
              <a:xfrm>
                <a:off x="3073" y="3457"/>
                <a:ext cx="791" cy="480"/>
              </a:xfrm>
              <a:prstGeom prst="rect">
                <a:avLst/>
              </a:prstGeom>
              <a:noFill/>
              <a:ln w="9525">
                <a:noFill/>
                <a:miter lim="800000"/>
                <a:headEnd/>
                <a:tailEnd/>
              </a:ln>
              <a:effectLst/>
            </p:spPr>
            <p:txBody>
              <a:bodyPr>
                <a:spAutoFit/>
              </a:bodyPr>
              <a:lstStyle/>
              <a:p>
                <a:pPr algn="l"/>
                <a:r>
                  <a:rPr lang="en-US" altLang="ja-JP" sz="3200">
                    <a:solidFill>
                      <a:srgbClr val="FF3399"/>
                    </a:solidFill>
                    <a:ea typeface="ＭＳ Ｐゴシック" pitchFamily="34" charset="-128"/>
                  </a:rPr>
                  <a:t>right</a:t>
                </a:r>
              </a:p>
            </p:txBody>
          </p:sp>
        </p:grpSp>
      </p:grpSp>
      <p:sp>
        <p:nvSpPr>
          <p:cNvPr id="1348628" name="Text Box 20"/>
          <p:cNvSpPr txBox="1">
            <a:spLocks noChangeArrowheads="1"/>
          </p:cNvSpPr>
          <p:nvPr/>
        </p:nvSpPr>
        <p:spPr bwMode="auto">
          <a:xfrm>
            <a:off x="3124200" y="3810000"/>
            <a:ext cx="5919788" cy="1938992"/>
          </a:xfrm>
          <a:prstGeom prst="rect">
            <a:avLst/>
          </a:prstGeom>
          <a:solidFill>
            <a:srgbClr val="00FFFF"/>
          </a:solidFill>
          <a:ln w="9525">
            <a:solidFill>
              <a:schemeClr val="tx1"/>
            </a:solidFill>
            <a:miter lim="800000"/>
            <a:headEnd/>
            <a:tailEnd/>
          </a:ln>
          <a:effectLst/>
        </p:spPr>
        <p:txBody>
          <a:bodyPr>
            <a:spAutoFit/>
          </a:bodyPr>
          <a:lstStyle/>
          <a:p>
            <a:r>
              <a:rPr lang="en-US" dirty="0">
                <a:solidFill>
                  <a:schemeClr val="tx1"/>
                </a:solidFill>
              </a:rPr>
              <a:t>Due to </a:t>
            </a:r>
            <a:r>
              <a:rPr lang="en-US" dirty="0" smtClean="0">
                <a:solidFill>
                  <a:schemeClr val="tx1"/>
                </a:solidFill>
              </a:rPr>
              <a:t>quark </a:t>
            </a:r>
            <a:r>
              <a:rPr lang="en-US" dirty="0" err="1" smtClean="0">
                <a:solidFill>
                  <a:schemeClr val="tx1"/>
                </a:solidFill>
              </a:rPr>
              <a:t>transversity</a:t>
            </a:r>
            <a:r>
              <a:rPr lang="en-US" dirty="0" smtClean="0">
                <a:solidFill>
                  <a:schemeClr val="tx1"/>
                </a:solidFill>
              </a:rPr>
              <a:t>, i.e. correlation of transverse quark spin with transverse proton spin?  </a:t>
            </a:r>
            <a:r>
              <a:rPr lang="en-US" dirty="0">
                <a:solidFill>
                  <a:schemeClr val="tx1"/>
                </a:solidFill>
              </a:rPr>
              <a:t>Other effects?  We’ll need to wait more than a decade for the birth of a new subfield in order to explore the possibilities . . .</a:t>
            </a:r>
          </a:p>
        </p:txBody>
      </p:sp>
      <p:sp>
        <p:nvSpPr>
          <p:cNvPr id="1348629" name="Text Box 21"/>
          <p:cNvSpPr txBox="1">
            <a:spLocks noChangeArrowheads="1"/>
          </p:cNvSpPr>
          <p:nvPr/>
        </p:nvSpPr>
        <p:spPr bwMode="auto">
          <a:xfrm>
            <a:off x="990600" y="1295400"/>
            <a:ext cx="2894013" cy="457200"/>
          </a:xfrm>
          <a:prstGeom prst="rect">
            <a:avLst/>
          </a:prstGeom>
          <a:noFill/>
          <a:ln w="9525">
            <a:noFill/>
            <a:miter lim="800000"/>
            <a:headEnd/>
            <a:tailEnd/>
          </a:ln>
          <a:effectLst/>
        </p:spPr>
        <p:txBody>
          <a:bodyPr wrap="none">
            <a:spAutoFit/>
          </a:bodyPr>
          <a:lstStyle/>
          <a:p>
            <a:r>
              <a:rPr lang="en-US"/>
              <a:t>Argonne </a:t>
            </a:r>
            <a:r>
              <a:rPr lang="en-US" altLang="ja-JP">
                <a:ea typeface="ＭＳ Ｐゴシック" pitchFamily="34" charset="-128"/>
                <a:sym typeface="Symbol" pitchFamily="18" charset="2"/>
              </a:rPr>
              <a:t></a:t>
            </a:r>
            <a:r>
              <a:rPr lang="en-US" altLang="ja-JP">
                <a:ea typeface="ＭＳ Ｐゴシック" pitchFamily="34" charset="-128"/>
              </a:rPr>
              <a:t>s=4.9 GeV</a:t>
            </a:r>
            <a:r>
              <a:rPr lang="en-US"/>
              <a:t> </a:t>
            </a:r>
          </a:p>
        </p:txBody>
      </p:sp>
      <p:graphicFrame>
        <p:nvGraphicFramePr>
          <p:cNvPr id="1348630" name="Object 22"/>
          <p:cNvGraphicFramePr>
            <a:graphicFrameLocks noChangeAspect="1"/>
          </p:cNvGraphicFramePr>
          <p:nvPr>
            <p:ph sz="half" idx="2"/>
          </p:nvPr>
        </p:nvGraphicFramePr>
        <p:xfrm>
          <a:off x="5638800" y="5867400"/>
          <a:ext cx="1828800" cy="498475"/>
        </p:xfrm>
        <a:graphic>
          <a:graphicData uri="http://schemas.openxmlformats.org/presentationml/2006/ole">
            <p:oleObj spid="_x0000_s1348630" name="Equation" r:id="rId6" imgW="977760" imgH="266400" progId="Equation.3">
              <p:embed/>
            </p:oleObj>
          </a:graphicData>
        </a:graphic>
      </p:graphicFrame>
      <p:sp>
        <p:nvSpPr>
          <p:cNvPr id="1348632" name="Text Box 24"/>
          <p:cNvSpPr txBox="1">
            <a:spLocks noChangeArrowheads="1"/>
          </p:cNvSpPr>
          <p:nvPr/>
        </p:nvSpPr>
        <p:spPr bwMode="auto">
          <a:xfrm>
            <a:off x="4572000" y="1295400"/>
            <a:ext cx="4378325" cy="1917700"/>
          </a:xfrm>
          <a:prstGeom prst="rect">
            <a:avLst/>
          </a:prstGeom>
          <a:noFill/>
          <a:ln w="9525">
            <a:noFill/>
            <a:miter lim="800000"/>
            <a:headEnd/>
            <a:tailEnd/>
          </a:ln>
          <a:effectLst/>
        </p:spPr>
        <p:txBody>
          <a:bodyPr>
            <a:spAutoFit/>
          </a:bodyPr>
          <a:lstStyle/>
          <a:p>
            <a:r>
              <a:rPr lang="en-US"/>
              <a:t>Charged pions produced preferentially on one or the other side with respect to the transversely polarized beam direction!</a:t>
            </a:r>
          </a:p>
        </p:txBody>
      </p:sp>
      <p:sp>
        <p:nvSpPr>
          <p:cNvPr id="26" name="Slide Number Placeholder 25"/>
          <p:cNvSpPr>
            <a:spLocks noGrp="1"/>
          </p:cNvSpPr>
          <p:nvPr>
            <p:ph type="sldNum" sz="quarter" idx="12"/>
          </p:nvPr>
        </p:nvSpPr>
        <p:spPr/>
        <p:txBody>
          <a:bodyPr/>
          <a:lstStyle/>
          <a:p>
            <a:fld id="{DBCAA7B0-FB55-442B-B730-0F02697EC4DB}" type="slidenum">
              <a:rPr lang="en-US" smtClean="0"/>
              <a:pPr/>
              <a:t>34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48628"/>
                                        </p:tgtEl>
                                        <p:attrNameLst>
                                          <p:attrName>style.visibility</p:attrName>
                                        </p:attrNameLst>
                                      </p:cBhvr>
                                      <p:to>
                                        <p:strVal val="visible"/>
                                      </p:to>
                                    </p:set>
                                    <p:anim calcmode="lin" valueType="num">
                                      <p:cBhvr additive="base">
                                        <p:cTn id="7" dur="500" fill="hold"/>
                                        <p:tgtEl>
                                          <p:spTgt spid="1348628"/>
                                        </p:tgtEl>
                                        <p:attrNameLst>
                                          <p:attrName>ppt_x</p:attrName>
                                        </p:attrNameLst>
                                      </p:cBhvr>
                                      <p:tavLst>
                                        <p:tav tm="0">
                                          <p:val>
                                            <p:strVal val="#ppt_x"/>
                                          </p:val>
                                        </p:tav>
                                        <p:tav tm="100000">
                                          <p:val>
                                            <p:strVal val="#ppt_x"/>
                                          </p:val>
                                        </p:tav>
                                      </p:tavLst>
                                    </p:anim>
                                    <p:anim calcmode="lin" valueType="num">
                                      <p:cBhvr additive="base">
                                        <p:cTn id="8" dur="500" fill="hold"/>
                                        <p:tgtEl>
                                          <p:spTgt spid="13486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6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1"/>
          </p:nvPr>
        </p:nvSpPr>
        <p:spPr/>
        <p:txBody>
          <a:bodyPr/>
          <a:lstStyle/>
          <a:p>
            <a:r>
              <a:rPr lang="en-US" smtClean="0"/>
              <a:t>C. Aidala, DESY, October 5-6, 2010</a:t>
            </a:r>
            <a:endParaRPr lang="en-US"/>
          </a:p>
        </p:txBody>
      </p:sp>
      <p:sp>
        <p:nvSpPr>
          <p:cNvPr id="1350658" name="Rectangle 2"/>
          <p:cNvSpPr>
            <a:spLocks noGrp="1" noChangeArrowheads="1"/>
          </p:cNvSpPr>
          <p:nvPr>
            <p:ph type="title"/>
          </p:nvPr>
        </p:nvSpPr>
        <p:spPr/>
        <p:txBody>
          <a:bodyPr/>
          <a:lstStyle/>
          <a:p>
            <a:r>
              <a:rPr lang="en-US" sz="3600"/>
              <a:t>Transverse-Momentum-Dependent Distributions and Single-Spin Asymmetries</a:t>
            </a:r>
          </a:p>
        </p:txBody>
      </p:sp>
      <p:pic>
        <p:nvPicPr>
          <p:cNvPr id="1350659" name="Picture 3"/>
          <p:cNvPicPr>
            <a:picLocks noChangeAspect="1"/>
          </p:cNvPicPr>
          <p:nvPr/>
        </p:nvPicPr>
        <p:blipFill>
          <a:blip r:embed="rId4" cstate="print"/>
          <a:srcRect/>
          <a:stretch>
            <a:fillRect/>
          </a:stretch>
        </p:blipFill>
        <p:spPr bwMode="auto">
          <a:xfrm>
            <a:off x="152400" y="1143000"/>
            <a:ext cx="3713163" cy="5715000"/>
          </a:xfrm>
          <a:prstGeom prst="rect">
            <a:avLst/>
          </a:prstGeom>
          <a:noFill/>
          <a:ln w="25400">
            <a:noFill/>
            <a:miter lim="800000"/>
            <a:headEnd/>
            <a:tailEnd/>
          </a:ln>
          <a:effectLst/>
        </p:spPr>
      </p:pic>
      <p:sp>
        <p:nvSpPr>
          <p:cNvPr id="1350662" name="Rectangle 6"/>
          <p:cNvSpPr>
            <a:spLocks noChangeArrowheads="1"/>
          </p:cNvSpPr>
          <p:nvPr/>
        </p:nvSpPr>
        <p:spPr bwMode="auto">
          <a:xfrm>
            <a:off x="4619625" y="2514600"/>
            <a:ext cx="4079875" cy="457200"/>
          </a:xfrm>
          <a:prstGeom prst="rect">
            <a:avLst/>
          </a:prstGeom>
          <a:noFill/>
          <a:ln w="9525">
            <a:noFill/>
            <a:miter lim="800000"/>
            <a:headEnd/>
            <a:tailEnd/>
          </a:ln>
          <a:effectLst/>
        </p:spPr>
        <p:txBody>
          <a:bodyPr wrap="none">
            <a:spAutoFit/>
          </a:bodyPr>
          <a:lstStyle/>
          <a:p>
            <a:r>
              <a:rPr lang="en-US"/>
              <a:t>D.W. Sivers, PRD41, 83 (1990)</a:t>
            </a:r>
          </a:p>
        </p:txBody>
      </p:sp>
      <p:sp>
        <p:nvSpPr>
          <p:cNvPr id="1350663" name="Text Box 7"/>
          <p:cNvSpPr txBox="1">
            <a:spLocks noChangeArrowheads="1"/>
          </p:cNvSpPr>
          <p:nvPr/>
        </p:nvSpPr>
        <p:spPr bwMode="auto">
          <a:xfrm>
            <a:off x="3962400" y="1327150"/>
            <a:ext cx="5334000" cy="1187450"/>
          </a:xfrm>
          <a:prstGeom prst="rect">
            <a:avLst/>
          </a:prstGeom>
          <a:noFill/>
          <a:ln w="9525">
            <a:noFill/>
            <a:miter lim="800000"/>
            <a:headEnd/>
            <a:tailEnd/>
          </a:ln>
          <a:effectLst/>
        </p:spPr>
        <p:txBody>
          <a:bodyPr>
            <a:spAutoFit/>
          </a:bodyPr>
          <a:lstStyle/>
          <a:p>
            <a:r>
              <a:rPr lang="en-US" dirty="0"/>
              <a:t>1989: The “</a:t>
            </a:r>
            <a:r>
              <a:rPr lang="en-US" dirty="0" err="1"/>
              <a:t>Sivers</a:t>
            </a:r>
            <a:r>
              <a:rPr lang="en-US" dirty="0"/>
              <a:t> mechanism” is proposed in an attempt to understand the observed asymmetries.</a:t>
            </a:r>
          </a:p>
        </p:txBody>
      </p:sp>
      <p:sp>
        <p:nvSpPr>
          <p:cNvPr id="1350666" name="Text Box 10"/>
          <p:cNvSpPr txBox="1">
            <a:spLocks noChangeArrowheads="1"/>
          </p:cNvSpPr>
          <p:nvPr/>
        </p:nvSpPr>
        <p:spPr bwMode="auto">
          <a:xfrm>
            <a:off x="3886200" y="3200400"/>
            <a:ext cx="5257800" cy="1917700"/>
          </a:xfrm>
          <a:prstGeom prst="rect">
            <a:avLst/>
          </a:prstGeom>
          <a:noFill/>
          <a:ln w="9525">
            <a:noFill/>
            <a:miter lim="800000"/>
            <a:headEnd/>
            <a:tailEnd/>
          </a:ln>
          <a:effectLst/>
        </p:spPr>
        <p:txBody>
          <a:bodyPr>
            <a:spAutoFit/>
          </a:bodyPr>
          <a:lstStyle/>
          <a:p>
            <a:r>
              <a:rPr lang="en-US" dirty="0"/>
              <a:t>Departs from the traditional </a:t>
            </a:r>
            <a:r>
              <a:rPr lang="en-US" i="1" dirty="0"/>
              <a:t>collinear</a:t>
            </a:r>
            <a:r>
              <a:rPr lang="en-US" dirty="0"/>
              <a:t> factorization assumption in </a:t>
            </a:r>
            <a:r>
              <a:rPr lang="en-US" dirty="0" err="1"/>
              <a:t>pQCD</a:t>
            </a:r>
            <a:r>
              <a:rPr lang="en-US" dirty="0"/>
              <a:t> and proposes a correlation between the </a:t>
            </a:r>
            <a:r>
              <a:rPr lang="en-US" i="1" dirty="0"/>
              <a:t>intrinsic transverse motion</a:t>
            </a:r>
            <a:r>
              <a:rPr lang="en-US" dirty="0"/>
              <a:t> of the quarks and gluons and the proton’s spin</a:t>
            </a:r>
          </a:p>
        </p:txBody>
      </p:sp>
      <p:sp>
        <p:nvSpPr>
          <p:cNvPr id="11" name="Slide Number Placeholder 10"/>
          <p:cNvSpPr>
            <a:spLocks noGrp="1"/>
          </p:cNvSpPr>
          <p:nvPr>
            <p:ph type="sldNum" sz="quarter" idx="12"/>
          </p:nvPr>
        </p:nvSpPr>
        <p:spPr/>
        <p:txBody>
          <a:bodyPr/>
          <a:lstStyle/>
          <a:p>
            <a:fld id="{CC80A51C-0834-4D37-9F6C-E61A03BDE5A5}" type="slidenum">
              <a:rPr lang="en-US" smtClean="0"/>
              <a:pPr/>
              <a:t>35</a:t>
            </a:fld>
            <a:endParaRPr lang="en-US"/>
          </a:p>
        </p:txBody>
      </p:sp>
      <p:graphicFrame>
        <p:nvGraphicFramePr>
          <p:cNvPr id="12" name="Object 11"/>
          <p:cNvGraphicFramePr>
            <a:graphicFrameLocks noChangeAspect="1"/>
          </p:cNvGraphicFramePr>
          <p:nvPr/>
        </p:nvGraphicFramePr>
        <p:xfrm>
          <a:off x="4267200" y="5181600"/>
          <a:ext cx="1981200" cy="601437"/>
        </p:xfrm>
        <a:graphic>
          <a:graphicData uri="http://schemas.openxmlformats.org/presentationml/2006/ole">
            <p:oleObj spid="_x0000_s1903617" name="Equation" r:id="rId5" imgW="711000" imgH="215640" progId="Equation.3">
              <p:embed/>
            </p:oleObj>
          </a:graphicData>
        </a:graphic>
      </p:graphicFrame>
      <p:sp>
        <p:nvSpPr>
          <p:cNvPr id="13" name="TextBox 12"/>
          <p:cNvSpPr txBox="1"/>
          <p:nvPr/>
        </p:nvSpPr>
        <p:spPr>
          <a:xfrm>
            <a:off x="5112654" y="5744028"/>
            <a:ext cx="3471663" cy="677108"/>
          </a:xfrm>
          <a:prstGeom prst="rect">
            <a:avLst/>
          </a:prstGeom>
          <a:noFill/>
        </p:spPr>
        <p:txBody>
          <a:bodyPr wrap="square" rtlCol="0">
            <a:spAutoFit/>
          </a:bodyPr>
          <a:lstStyle/>
          <a:p>
            <a:r>
              <a:rPr lang="en-US" sz="1900" dirty="0" smtClean="0">
                <a:solidFill>
                  <a:schemeClr val="accent2">
                    <a:lumMod val="20000"/>
                    <a:lumOff val="80000"/>
                  </a:schemeClr>
                </a:solidFill>
              </a:rPr>
              <a:t>Spin and </a:t>
            </a:r>
            <a:r>
              <a:rPr lang="en-US" sz="1900" dirty="0" err="1" smtClean="0">
                <a:solidFill>
                  <a:schemeClr val="accent2">
                    <a:lumMod val="20000"/>
                    <a:lumOff val="80000"/>
                  </a:schemeClr>
                </a:solidFill>
              </a:rPr>
              <a:t>momenta</a:t>
            </a:r>
            <a:r>
              <a:rPr lang="en-US" sz="1900" dirty="0" smtClean="0">
                <a:solidFill>
                  <a:schemeClr val="accent2">
                    <a:lumMod val="20000"/>
                    <a:lumOff val="80000"/>
                  </a:schemeClr>
                </a:solidFill>
              </a:rPr>
              <a:t> can be of </a:t>
            </a:r>
            <a:r>
              <a:rPr lang="en-US" sz="1900" dirty="0" err="1" smtClean="0">
                <a:solidFill>
                  <a:schemeClr val="accent2">
                    <a:lumMod val="20000"/>
                    <a:lumOff val="80000"/>
                  </a:schemeClr>
                </a:solidFill>
              </a:rPr>
              <a:t>partons</a:t>
            </a:r>
            <a:r>
              <a:rPr lang="en-US" sz="1900" dirty="0" smtClean="0">
                <a:solidFill>
                  <a:schemeClr val="accent2">
                    <a:lumMod val="20000"/>
                    <a:lumOff val="80000"/>
                  </a:schemeClr>
                </a:solidFill>
              </a:rPr>
              <a:t> or hadrons</a:t>
            </a:r>
            <a:endParaRPr lang="en-US" sz="1900" dirty="0">
              <a:solidFill>
                <a:schemeClr val="accent2">
                  <a:lumMod val="20000"/>
                  <a:lumOff val="80000"/>
                </a:schemeClr>
              </a:solidFill>
            </a:endParaRPr>
          </a:p>
        </p:txBody>
      </p:sp>
      <p:sp>
        <p:nvSpPr>
          <p:cNvPr id="1350667" name="Text Box 11"/>
          <p:cNvSpPr txBox="1">
            <a:spLocks noChangeArrowheads="1"/>
          </p:cNvSpPr>
          <p:nvPr/>
        </p:nvSpPr>
        <p:spPr bwMode="auto">
          <a:xfrm>
            <a:off x="1676400" y="2590800"/>
            <a:ext cx="7221538" cy="954107"/>
          </a:xfrm>
          <a:prstGeom prst="rect">
            <a:avLst/>
          </a:prstGeom>
          <a:solidFill>
            <a:srgbClr val="00FFFF"/>
          </a:solidFill>
          <a:ln w="9525">
            <a:solidFill>
              <a:schemeClr val="tx1"/>
            </a:solidFill>
            <a:miter lim="800000"/>
            <a:headEnd/>
            <a:tailEnd/>
          </a:ln>
          <a:effectLst/>
        </p:spPr>
        <p:txBody>
          <a:bodyPr>
            <a:spAutoFit/>
          </a:bodyPr>
          <a:lstStyle/>
          <a:p>
            <a:r>
              <a:rPr lang="en-US" sz="2800" i="1" dirty="0">
                <a:solidFill>
                  <a:schemeClr val="tx1"/>
                </a:solidFill>
              </a:rPr>
              <a:t>The </a:t>
            </a:r>
            <a:r>
              <a:rPr lang="en-US" sz="2800" i="1" dirty="0" err="1">
                <a:solidFill>
                  <a:schemeClr val="tx1"/>
                </a:solidFill>
              </a:rPr>
              <a:t>Sivers</a:t>
            </a:r>
            <a:r>
              <a:rPr lang="en-US" sz="2800" i="1" dirty="0">
                <a:solidFill>
                  <a:schemeClr val="tx1"/>
                </a:solidFill>
              </a:rPr>
              <a:t> distribution:  the </a:t>
            </a:r>
            <a:r>
              <a:rPr lang="en-US" sz="2800" i="1" dirty="0" smtClean="0">
                <a:solidFill>
                  <a:schemeClr val="tx1"/>
                </a:solidFill>
              </a:rPr>
              <a:t>first </a:t>
            </a:r>
            <a:r>
              <a:rPr lang="en-US" sz="2800" i="1" dirty="0">
                <a:solidFill>
                  <a:schemeClr val="tx1"/>
                </a:solidFill>
              </a:rPr>
              <a:t>transverse-momentum-dependent distribution (TMD</a:t>
            </a:r>
            <a:r>
              <a:rPr lang="en-US" sz="2800" i="1" dirty="0" smtClean="0">
                <a:solidFill>
                  <a:schemeClr val="tx1"/>
                </a:solidFill>
              </a:rPr>
              <a:t>)!</a:t>
            </a:r>
          </a:p>
        </p:txBody>
      </p:sp>
      <p:sp>
        <p:nvSpPr>
          <p:cNvPr id="10" name="Text Box 11"/>
          <p:cNvSpPr txBox="1">
            <a:spLocks noChangeArrowheads="1"/>
          </p:cNvSpPr>
          <p:nvPr/>
        </p:nvSpPr>
        <p:spPr bwMode="auto">
          <a:xfrm>
            <a:off x="1676400" y="4225925"/>
            <a:ext cx="7221538" cy="954107"/>
          </a:xfrm>
          <a:prstGeom prst="rect">
            <a:avLst/>
          </a:prstGeom>
          <a:solidFill>
            <a:srgbClr val="00FFFF"/>
          </a:solidFill>
          <a:ln w="9525">
            <a:solidFill>
              <a:schemeClr val="tx1"/>
            </a:solidFill>
            <a:miter lim="800000"/>
            <a:headEnd/>
            <a:tailEnd/>
          </a:ln>
          <a:effectLst/>
        </p:spPr>
        <p:txBody>
          <a:bodyPr>
            <a:spAutoFit/>
          </a:bodyPr>
          <a:lstStyle/>
          <a:p>
            <a:r>
              <a:rPr lang="en-US" sz="2800" i="1" dirty="0" smtClean="0">
                <a:solidFill>
                  <a:schemeClr val="tx1"/>
                </a:solidFill>
              </a:rPr>
              <a:t>New frontier!  Parton </a:t>
            </a:r>
            <a:r>
              <a:rPr lang="en-US" sz="2800" b="1" i="1" dirty="0" smtClean="0">
                <a:solidFill>
                  <a:schemeClr val="tx1"/>
                </a:solidFill>
              </a:rPr>
              <a:t>dynamics</a:t>
            </a:r>
            <a:r>
              <a:rPr lang="en-US" sz="2800" i="1" dirty="0" smtClean="0">
                <a:solidFill>
                  <a:schemeClr val="tx1"/>
                </a:solidFill>
              </a:rPr>
              <a:t> inside hadrons, and in the </a:t>
            </a:r>
            <a:r>
              <a:rPr lang="en-US" sz="2800" i="1" dirty="0" err="1" smtClean="0">
                <a:solidFill>
                  <a:schemeClr val="tx1"/>
                </a:solidFill>
              </a:rPr>
              <a:t>hadronization</a:t>
            </a:r>
            <a:r>
              <a:rPr lang="en-US" sz="2800" i="1" dirty="0" smtClean="0">
                <a:solidFill>
                  <a:schemeClr val="tx1"/>
                </a:solidFill>
              </a:rPr>
              <a:t> process</a:t>
            </a:r>
            <a:endParaRPr lang="en-US" sz="2800" i="1"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50667"/>
                                        </p:tgtEl>
                                        <p:attrNameLst>
                                          <p:attrName>style.visibility</p:attrName>
                                        </p:attrNameLst>
                                      </p:cBhvr>
                                      <p:to>
                                        <p:strVal val="visible"/>
                                      </p:to>
                                    </p:set>
                                    <p:anim calcmode="lin" valueType="num">
                                      <p:cBhvr additive="base">
                                        <p:cTn id="7" dur="500" fill="hold"/>
                                        <p:tgtEl>
                                          <p:spTgt spid="1350667"/>
                                        </p:tgtEl>
                                        <p:attrNameLst>
                                          <p:attrName>ppt_x</p:attrName>
                                        </p:attrNameLst>
                                      </p:cBhvr>
                                      <p:tavLst>
                                        <p:tav tm="0">
                                          <p:val>
                                            <p:strVal val="#ppt_x"/>
                                          </p:val>
                                        </p:tav>
                                        <p:tav tm="100000">
                                          <p:val>
                                            <p:strVal val="#ppt_x"/>
                                          </p:val>
                                        </p:tav>
                                      </p:tavLst>
                                    </p:anim>
                                    <p:anim calcmode="lin" valueType="num">
                                      <p:cBhvr additive="base">
                                        <p:cTn id="8" dur="500" fill="hold"/>
                                        <p:tgtEl>
                                          <p:spTgt spid="13506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0667"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ooter Placeholder 3"/>
          <p:cNvSpPr>
            <a:spLocks noGrp="1"/>
          </p:cNvSpPr>
          <p:nvPr>
            <p:ph type="ftr" sz="quarter" idx="11"/>
          </p:nvPr>
        </p:nvSpPr>
        <p:spPr/>
        <p:txBody>
          <a:bodyPr/>
          <a:lstStyle/>
          <a:p>
            <a:r>
              <a:rPr lang="en-US" smtClean="0"/>
              <a:t>C. Aidala, DESY, October 5-6, 2010</a:t>
            </a:r>
            <a:endParaRPr lang="en-US"/>
          </a:p>
        </p:txBody>
      </p:sp>
      <p:sp>
        <p:nvSpPr>
          <p:cNvPr id="1364994" name="Rectangle 2"/>
          <p:cNvSpPr>
            <a:spLocks noChangeArrowheads="1"/>
          </p:cNvSpPr>
          <p:nvPr/>
        </p:nvSpPr>
        <p:spPr bwMode="auto">
          <a:xfrm>
            <a:off x="381000" y="1260475"/>
            <a:ext cx="8458200" cy="49530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364995" name="Rectangle 3"/>
          <p:cNvSpPr>
            <a:spLocks noGrp="1" noChangeArrowheads="1"/>
          </p:cNvSpPr>
          <p:nvPr>
            <p:ph type="title"/>
          </p:nvPr>
        </p:nvSpPr>
        <p:spPr/>
        <p:txBody>
          <a:bodyPr/>
          <a:lstStyle/>
          <a:p>
            <a:r>
              <a:rPr lang="en-US" altLang="zh-CN">
                <a:ea typeface="宋体" pitchFamily="116" charset="-122"/>
              </a:rPr>
              <a:t>Quark Distribution Functions</a:t>
            </a:r>
          </a:p>
        </p:txBody>
      </p:sp>
      <p:pic>
        <p:nvPicPr>
          <p:cNvPr id="1364996" name="Picture 4" descr="distrib"/>
          <p:cNvPicPr>
            <a:picLocks noChangeAspect="1" noChangeArrowheads="1"/>
          </p:cNvPicPr>
          <p:nvPr/>
        </p:nvPicPr>
        <p:blipFill>
          <a:blip r:embed="rId4" cstate="print"/>
          <a:srcRect/>
          <a:stretch>
            <a:fillRect/>
          </a:stretch>
        </p:blipFill>
        <p:spPr bwMode="auto">
          <a:xfrm>
            <a:off x="2895600" y="1641475"/>
            <a:ext cx="5181600" cy="4224338"/>
          </a:xfrm>
          <a:prstGeom prst="rect">
            <a:avLst/>
          </a:prstGeom>
          <a:noFill/>
          <a:ln w="9525">
            <a:noFill/>
            <a:miter lim="800000"/>
            <a:headEnd/>
            <a:tailEnd/>
          </a:ln>
        </p:spPr>
      </p:pic>
      <p:graphicFrame>
        <p:nvGraphicFramePr>
          <p:cNvPr id="1364997" name="Object 5"/>
          <p:cNvGraphicFramePr>
            <a:graphicFrameLocks noChangeAspect="1"/>
          </p:cNvGraphicFramePr>
          <p:nvPr/>
        </p:nvGraphicFramePr>
        <p:xfrm>
          <a:off x="3657600" y="3829050"/>
          <a:ext cx="2203450" cy="1471613"/>
        </p:xfrm>
        <a:graphic>
          <a:graphicData uri="http://schemas.openxmlformats.org/presentationml/2006/ole">
            <p:oleObj spid="_x0000_s1364997" name="Document" r:id="rId5" imgW="6088943" imgH="4066896" progId="Word.Document.8">
              <p:embed/>
            </p:oleObj>
          </a:graphicData>
        </a:graphic>
      </p:graphicFrame>
      <p:sp>
        <p:nvSpPr>
          <p:cNvPr id="1364998" name="Text Box 6"/>
          <p:cNvSpPr txBox="1">
            <a:spLocks noChangeArrowheads="1"/>
          </p:cNvSpPr>
          <p:nvPr/>
        </p:nvSpPr>
        <p:spPr bwMode="auto">
          <a:xfrm>
            <a:off x="4953000" y="3241675"/>
            <a:ext cx="1143000" cy="396875"/>
          </a:xfrm>
          <a:prstGeom prst="rect">
            <a:avLst/>
          </a:prstGeom>
          <a:noFill/>
          <a:ln w="9525" algn="ctr">
            <a:noFill/>
            <a:miter lim="800000"/>
            <a:headEnd/>
            <a:tailEnd/>
          </a:ln>
          <a:effectLst/>
        </p:spPr>
        <p:txBody>
          <a:bodyPr>
            <a:spAutoFit/>
          </a:bodyPr>
          <a:lstStyle/>
          <a:p>
            <a:pPr eaLnBrk="1" hangingPunct="1">
              <a:spcBef>
                <a:spcPct val="50000"/>
              </a:spcBef>
            </a:pPr>
            <a:endParaRPr lang="zh-CN" altLang="en-US" sz="2000">
              <a:solidFill>
                <a:schemeClr val="accent2"/>
              </a:solidFill>
              <a:latin typeface="Arial" charset="0"/>
              <a:ea typeface="宋体" pitchFamily="116" charset="-122"/>
            </a:endParaRPr>
          </a:p>
        </p:txBody>
      </p:sp>
      <p:sp>
        <p:nvSpPr>
          <p:cNvPr id="1364999" name="Rectangle 7"/>
          <p:cNvSpPr>
            <a:spLocks noChangeArrowheads="1"/>
          </p:cNvSpPr>
          <p:nvPr/>
        </p:nvSpPr>
        <p:spPr bwMode="auto">
          <a:xfrm>
            <a:off x="0" y="0"/>
            <a:ext cx="9144000" cy="0"/>
          </a:xfrm>
          <a:prstGeom prst="rect">
            <a:avLst/>
          </a:prstGeom>
          <a:noFill/>
          <a:ln w="9525" algn="ctr">
            <a:noFill/>
            <a:miter lim="800000"/>
            <a:headEnd/>
            <a:tailEnd/>
          </a:ln>
          <a:effectLst/>
        </p:spPr>
        <p:txBody>
          <a:bodyPr wrap="none" anchor="ctr">
            <a:spAutoFit/>
          </a:bodyPr>
          <a:lstStyle/>
          <a:p>
            <a:endParaRPr lang="en-US"/>
          </a:p>
        </p:txBody>
      </p:sp>
      <p:sp>
        <p:nvSpPr>
          <p:cNvPr id="1365000" name="Rectangle 8"/>
          <p:cNvSpPr>
            <a:spLocks noChangeArrowheads="1"/>
          </p:cNvSpPr>
          <p:nvPr/>
        </p:nvSpPr>
        <p:spPr bwMode="auto">
          <a:xfrm>
            <a:off x="4460875" y="457200"/>
            <a:ext cx="222250" cy="274638"/>
          </a:xfrm>
          <a:prstGeom prst="rect">
            <a:avLst/>
          </a:prstGeom>
          <a:noFill/>
          <a:ln w="9525" algn="ctr">
            <a:noFill/>
            <a:miter lim="800000"/>
            <a:headEnd/>
            <a:tailEnd/>
          </a:ln>
          <a:effectLst/>
        </p:spPr>
        <p:txBody>
          <a:bodyPr wrap="none" anchor="ctr">
            <a:spAutoFit/>
          </a:bodyPr>
          <a:lstStyle/>
          <a:p>
            <a:pPr algn="l"/>
            <a:r>
              <a:rPr lang="zh-CN" altLang="en-US" sz="1200">
                <a:solidFill>
                  <a:schemeClr val="tx1"/>
                </a:solidFill>
                <a:ea typeface="宋体" pitchFamily="116" charset="-122"/>
              </a:rPr>
              <a:t> </a:t>
            </a:r>
            <a:endParaRPr lang="zh-CN" altLang="en-US">
              <a:solidFill>
                <a:schemeClr val="tx1"/>
              </a:solidFill>
              <a:ea typeface="宋体" pitchFamily="116" charset="-122"/>
            </a:endParaRPr>
          </a:p>
        </p:txBody>
      </p:sp>
      <p:sp>
        <p:nvSpPr>
          <p:cNvPr id="1365002" name="Rectangle 10"/>
          <p:cNvSpPr>
            <a:spLocks noChangeArrowheads="1"/>
          </p:cNvSpPr>
          <p:nvPr/>
        </p:nvSpPr>
        <p:spPr bwMode="auto">
          <a:xfrm>
            <a:off x="228600" y="1143000"/>
            <a:ext cx="527050" cy="274638"/>
          </a:xfrm>
          <a:prstGeom prst="rect">
            <a:avLst/>
          </a:prstGeom>
          <a:noFill/>
          <a:ln w="9525" algn="ctr">
            <a:noFill/>
            <a:miter lim="800000"/>
            <a:headEnd/>
            <a:tailEnd/>
          </a:ln>
          <a:effectLst/>
        </p:spPr>
        <p:txBody>
          <a:bodyPr wrap="none" anchor="ctr">
            <a:spAutoFit/>
          </a:bodyPr>
          <a:lstStyle/>
          <a:p>
            <a:pPr algn="l"/>
            <a:r>
              <a:rPr lang="zh-CN" altLang="en-US" sz="1200">
                <a:solidFill>
                  <a:schemeClr val="tx1"/>
                </a:solidFill>
                <a:ea typeface="宋体" pitchFamily="116" charset="-122"/>
              </a:rPr>
              <a:t>         </a:t>
            </a:r>
            <a:endParaRPr lang="zh-CN" altLang="en-US">
              <a:solidFill>
                <a:schemeClr val="tx1"/>
              </a:solidFill>
              <a:ea typeface="宋体" pitchFamily="116" charset="-122"/>
            </a:endParaRPr>
          </a:p>
        </p:txBody>
      </p:sp>
      <p:graphicFrame>
        <p:nvGraphicFramePr>
          <p:cNvPr id="1365003" name="Object 11"/>
          <p:cNvGraphicFramePr>
            <a:graphicFrameLocks noChangeAspect="1"/>
          </p:cNvGraphicFramePr>
          <p:nvPr/>
        </p:nvGraphicFramePr>
        <p:xfrm>
          <a:off x="228600" y="1417638"/>
          <a:ext cx="114300" cy="219075"/>
        </p:xfrm>
        <a:graphic>
          <a:graphicData uri="http://schemas.openxmlformats.org/presentationml/2006/ole">
            <p:oleObj spid="_x0000_s1365003" name="Equation" r:id="rId6" imgW="114120" imgH="215640" progId="Equation.3">
              <p:embed/>
            </p:oleObj>
          </a:graphicData>
        </a:graphic>
      </p:graphicFrame>
      <p:sp>
        <p:nvSpPr>
          <p:cNvPr id="1365004" name="Rectangle 12"/>
          <p:cNvSpPr>
            <a:spLocks noChangeArrowheads="1"/>
          </p:cNvSpPr>
          <p:nvPr/>
        </p:nvSpPr>
        <p:spPr bwMode="auto">
          <a:xfrm>
            <a:off x="0" y="1981200"/>
            <a:ext cx="9144000" cy="0"/>
          </a:xfrm>
          <a:prstGeom prst="rect">
            <a:avLst/>
          </a:prstGeom>
          <a:noFill/>
          <a:ln w="9525" algn="ctr">
            <a:noFill/>
            <a:miter lim="800000"/>
            <a:headEnd/>
            <a:tailEnd/>
          </a:ln>
          <a:effectLst/>
        </p:spPr>
        <p:txBody>
          <a:bodyPr wrap="none" anchor="ctr">
            <a:spAutoFit/>
          </a:bodyPr>
          <a:lstStyle/>
          <a:p>
            <a:endParaRPr lang="en-US"/>
          </a:p>
        </p:txBody>
      </p:sp>
      <p:sp>
        <p:nvSpPr>
          <p:cNvPr id="1365005" name="Rectangle 13"/>
          <p:cNvSpPr>
            <a:spLocks noChangeArrowheads="1"/>
          </p:cNvSpPr>
          <p:nvPr/>
        </p:nvSpPr>
        <p:spPr bwMode="auto">
          <a:xfrm>
            <a:off x="0" y="3276600"/>
            <a:ext cx="9144000" cy="0"/>
          </a:xfrm>
          <a:prstGeom prst="rect">
            <a:avLst/>
          </a:prstGeom>
          <a:noFill/>
          <a:ln w="9525" algn="ctr">
            <a:noFill/>
            <a:miter lim="800000"/>
            <a:headEnd/>
            <a:tailEnd/>
          </a:ln>
          <a:effectLst/>
        </p:spPr>
        <p:txBody>
          <a:bodyPr wrap="none" anchor="ctr">
            <a:spAutoFit/>
          </a:bodyPr>
          <a:lstStyle/>
          <a:p>
            <a:endParaRPr lang="en-US"/>
          </a:p>
        </p:txBody>
      </p:sp>
      <p:graphicFrame>
        <p:nvGraphicFramePr>
          <p:cNvPr id="1365006" name="Object 14"/>
          <p:cNvGraphicFramePr>
            <a:graphicFrameLocks noChangeAspect="1"/>
          </p:cNvGraphicFramePr>
          <p:nvPr/>
        </p:nvGraphicFramePr>
        <p:xfrm>
          <a:off x="228600" y="3027363"/>
          <a:ext cx="114300" cy="219075"/>
        </p:xfrm>
        <a:graphic>
          <a:graphicData uri="http://schemas.openxmlformats.org/presentationml/2006/ole">
            <p:oleObj spid="_x0000_s1365006" name="Equation" r:id="rId7" imgW="114120" imgH="215640" progId="Equation.3">
              <p:embed/>
            </p:oleObj>
          </a:graphicData>
        </a:graphic>
      </p:graphicFrame>
      <p:sp>
        <p:nvSpPr>
          <p:cNvPr id="1365007" name="Rectangle 15"/>
          <p:cNvSpPr>
            <a:spLocks noChangeArrowheads="1"/>
          </p:cNvSpPr>
          <p:nvPr/>
        </p:nvSpPr>
        <p:spPr bwMode="auto">
          <a:xfrm>
            <a:off x="0" y="3586163"/>
            <a:ext cx="9144000" cy="0"/>
          </a:xfrm>
          <a:prstGeom prst="rect">
            <a:avLst/>
          </a:prstGeom>
          <a:noFill/>
          <a:ln w="9525" algn="ctr">
            <a:noFill/>
            <a:miter lim="800000"/>
            <a:headEnd/>
            <a:tailEnd/>
          </a:ln>
          <a:effectLst/>
        </p:spPr>
        <p:txBody>
          <a:bodyPr wrap="none" anchor="ctr">
            <a:spAutoFit/>
          </a:bodyPr>
          <a:lstStyle/>
          <a:p>
            <a:endParaRPr lang="en-US"/>
          </a:p>
        </p:txBody>
      </p:sp>
      <p:graphicFrame>
        <p:nvGraphicFramePr>
          <p:cNvPr id="1365008" name="Object 16"/>
          <p:cNvGraphicFramePr>
            <a:graphicFrameLocks noChangeAspect="1"/>
          </p:cNvGraphicFramePr>
          <p:nvPr/>
        </p:nvGraphicFramePr>
        <p:xfrm>
          <a:off x="228600" y="3246438"/>
          <a:ext cx="114300" cy="219075"/>
        </p:xfrm>
        <a:graphic>
          <a:graphicData uri="http://schemas.openxmlformats.org/presentationml/2006/ole">
            <p:oleObj spid="_x0000_s1365008" name="Equation" r:id="rId8" imgW="114120" imgH="215640" progId="Equation.3">
              <p:embed/>
            </p:oleObj>
          </a:graphicData>
        </a:graphic>
      </p:graphicFrame>
      <p:sp>
        <p:nvSpPr>
          <p:cNvPr id="1365009" name="Rectangle 17"/>
          <p:cNvSpPr>
            <a:spLocks noChangeArrowheads="1"/>
          </p:cNvSpPr>
          <p:nvPr/>
        </p:nvSpPr>
        <p:spPr bwMode="auto">
          <a:xfrm>
            <a:off x="4537075" y="3465513"/>
            <a:ext cx="527050" cy="274637"/>
          </a:xfrm>
          <a:prstGeom prst="rect">
            <a:avLst/>
          </a:prstGeom>
          <a:noFill/>
          <a:ln w="9525" algn="ctr">
            <a:noFill/>
            <a:miter lim="800000"/>
            <a:headEnd/>
            <a:tailEnd/>
          </a:ln>
          <a:effectLst/>
        </p:spPr>
        <p:txBody>
          <a:bodyPr wrap="none" anchor="ctr">
            <a:spAutoFit/>
          </a:bodyPr>
          <a:lstStyle/>
          <a:p>
            <a:pPr algn="l"/>
            <a:r>
              <a:rPr lang="zh-CN" altLang="en-US" sz="1200">
                <a:solidFill>
                  <a:schemeClr val="tx1"/>
                </a:solidFill>
                <a:ea typeface="宋体" pitchFamily="116" charset="-122"/>
              </a:rPr>
              <a:t>         </a:t>
            </a:r>
            <a:endParaRPr lang="zh-CN" altLang="en-US">
              <a:solidFill>
                <a:schemeClr val="tx1"/>
              </a:solidFill>
              <a:ea typeface="宋体" pitchFamily="116" charset="-122"/>
            </a:endParaRPr>
          </a:p>
        </p:txBody>
      </p:sp>
      <p:sp>
        <p:nvSpPr>
          <p:cNvPr id="1365010" name="Rectangle 18"/>
          <p:cNvSpPr>
            <a:spLocks noChangeArrowheads="1"/>
          </p:cNvSpPr>
          <p:nvPr/>
        </p:nvSpPr>
        <p:spPr bwMode="auto">
          <a:xfrm>
            <a:off x="0" y="5908675"/>
            <a:ext cx="9144000" cy="0"/>
          </a:xfrm>
          <a:prstGeom prst="rect">
            <a:avLst/>
          </a:prstGeom>
          <a:noFill/>
          <a:ln w="9525" algn="ctr">
            <a:noFill/>
            <a:miter lim="800000"/>
            <a:headEnd/>
            <a:tailEnd/>
          </a:ln>
          <a:effectLst/>
        </p:spPr>
        <p:txBody>
          <a:bodyPr wrap="none" anchor="ctr">
            <a:spAutoFit/>
          </a:bodyPr>
          <a:lstStyle/>
          <a:p>
            <a:pPr algn="l"/>
            <a:endParaRPr lang="zh-CN" altLang="en-US">
              <a:solidFill>
                <a:schemeClr val="tx1"/>
              </a:solidFill>
              <a:ea typeface="宋体" pitchFamily="116" charset="-122"/>
            </a:endParaRPr>
          </a:p>
        </p:txBody>
      </p:sp>
      <p:sp>
        <p:nvSpPr>
          <p:cNvPr id="1365011" name="Rectangle 19"/>
          <p:cNvSpPr>
            <a:spLocks noChangeArrowheads="1"/>
          </p:cNvSpPr>
          <p:nvPr/>
        </p:nvSpPr>
        <p:spPr bwMode="auto">
          <a:xfrm>
            <a:off x="2667000" y="1565275"/>
            <a:ext cx="2667000" cy="1905000"/>
          </a:xfrm>
          <a:prstGeom prst="rect">
            <a:avLst/>
          </a:prstGeom>
          <a:noFill/>
          <a:ln w="9525" algn="ctr">
            <a:solidFill>
              <a:srgbClr val="0000FF"/>
            </a:solidFill>
            <a:miter lim="800000"/>
            <a:headEnd/>
            <a:tailEnd/>
          </a:ln>
          <a:effectLst/>
        </p:spPr>
        <p:txBody>
          <a:bodyPr anchor="ctr">
            <a:spAutoFit/>
          </a:bodyPr>
          <a:lstStyle/>
          <a:p>
            <a:endParaRPr lang="en-US"/>
          </a:p>
        </p:txBody>
      </p:sp>
      <p:sp>
        <p:nvSpPr>
          <p:cNvPr id="1365012" name="Rectangle 20"/>
          <p:cNvSpPr>
            <a:spLocks noChangeArrowheads="1"/>
          </p:cNvSpPr>
          <p:nvPr/>
        </p:nvSpPr>
        <p:spPr bwMode="auto">
          <a:xfrm>
            <a:off x="2667000" y="3546475"/>
            <a:ext cx="2667000" cy="1524000"/>
          </a:xfrm>
          <a:prstGeom prst="rect">
            <a:avLst/>
          </a:prstGeom>
          <a:noFill/>
          <a:ln w="9525" algn="ctr">
            <a:solidFill>
              <a:srgbClr val="FF0000"/>
            </a:solidFill>
            <a:miter lim="800000"/>
            <a:headEnd/>
            <a:tailEnd/>
          </a:ln>
          <a:effectLst/>
        </p:spPr>
        <p:txBody>
          <a:bodyPr anchor="ctr">
            <a:spAutoFit/>
          </a:bodyPr>
          <a:lstStyle/>
          <a:p>
            <a:endParaRPr lang="en-US"/>
          </a:p>
        </p:txBody>
      </p:sp>
      <p:sp>
        <p:nvSpPr>
          <p:cNvPr id="1365013" name="Text Box 21"/>
          <p:cNvSpPr txBox="1">
            <a:spLocks noChangeArrowheads="1"/>
          </p:cNvSpPr>
          <p:nvPr/>
        </p:nvSpPr>
        <p:spPr bwMode="auto">
          <a:xfrm>
            <a:off x="609600" y="1946275"/>
            <a:ext cx="2057400" cy="769441"/>
          </a:xfrm>
          <a:prstGeom prst="rect">
            <a:avLst/>
          </a:prstGeom>
          <a:noFill/>
          <a:ln w="9525" algn="ctr">
            <a:noFill/>
            <a:miter lim="800000"/>
            <a:headEnd/>
            <a:tailEnd/>
          </a:ln>
          <a:effectLst/>
        </p:spPr>
        <p:txBody>
          <a:bodyPr>
            <a:spAutoFit/>
          </a:bodyPr>
          <a:lstStyle/>
          <a:p>
            <a:pPr eaLnBrk="1" hangingPunct="1">
              <a:spcBef>
                <a:spcPct val="50000"/>
              </a:spcBef>
            </a:pPr>
            <a:r>
              <a:rPr lang="en-US" altLang="zh-CN" sz="2200" dirty="0">
                <a:solidFill>
                  <a:schemeClr val="accent2"/>
                </a:solidFill>
                <a:latin typeface="Arial" charset="0"/>
                <a:ea typeface="宋体" pitchFamily="116" charset="-122"/>
              </a:rPr>
              <a:t>No </a:t>
            </a:r>
            <a:r>
              <a:rPr lang="en-US" altLang="zh-CN" sz="2200" dirty="0" smtClean="0">
                <a:solidFill>
                  <a:schemeClr val="accent2"/>
                </a:solidFill>
                <a:latin typeface="Arial" charset="0"/>
                <a:ea typeface="宋体" pitchFamily="116" charset="-122"/>
              </a:rPr>
              <a:t>(explicit) </a:t>
            </a:r>
            <a:r>
              <a:rPr lang="en-US" altLang="zh-CN" sz="2200" dirty="0" err="1" smtClean="0">
                <a:solidFill>
                  <a:schemeClr val="accent2"/>
                </a:solidFill>
                <a:latin typeface="Arial" charset="0"/>
                <a:ea typeface="宋体" pitchFamily="116" charset="-122"/>
              </a:rPr>
              <a:t>k</a:t>
            </a:r>
            <a:r>
              <a:rPr lang="en-US" altLang="zh-CN" sz="2200" baseline="-25000" dirty="0" err="1" smtClean="0">
                <a:solidFill>
                  <a:schemeClr val="accent2"/>
                </a:solidFill>
                <a:latin typeface="Arial" charset="0"/>
                <a:ea typeface="宋体" pitchFamily="116" charset="-122"/>
              </a:rPr>
              <a:t>T</a:t>
            </a:r>
            <a:r>
              <a:rPr lang="en-US" altLang="zh-CN" sz="2200" dirty="0" smtClean="0">
                <a:solidFill>
                  <a:schemeClr val="accent2"/>
                </a:solidFill>
                <a:latin typeface="Arial" charset="0"/>
                <a:ea typeface="宋体" pitchFamily="116" charset="-122"/>
              </a:rPr>
              <a:t> </a:t>
            </a:r>
            <a:r>
              <a:rPr lang="en-US" altLang="zh-CN" sz="2200" dirty="0">
                <a:solidFill>
                  <a:schemeClr val="accent2"/>
                </a:solidFill>
                <a:latin typeface="Arial" charset="0"/>
                <a:ea typeface="宋体" pitchFamily="116" charset="-122"/>
              </a:rPr>
              <a:t>dependence</a:t>
            </a:r>
          </a:p>
        </p:txBody>
      </p:sp>
      <p:sp>
        <p:nvSpPr>
          <p:cNvPr id="1365014" name="Text Box 22"/>
          <p:cNvSpPr txBox="1">
            <a:spLocks noChangeArrowheads="1"/>
          </p:cNvSpPr>
          <p:nvPr/>
        </p:nvSpPr>
        <p:spPr bwMode="auto">
          <a:xfrm>
            <a:off x="228600" y="3927475"/>
            <a:ext cx="2514600" cy="822325"/>
          </a:xfrm>
          <a:prstGeom prst="rect">
            <a:avLst/>
          </a:prstGeom>
          <a:noFill/>
          <a:ln w="9525" algn="ctr">
            <a:noFill/>
            <a:miter lim="800000"/>
            <a:headEnd/>
            <a:tailEnd/>
          </a:ln>
          <a:effectLst/>
        </p:spPr>
        <p:txBody>
          <a:bodyPr>
            <a:spAutoFit/>
          </a:bodyPr>
          <a:lstStyle/>
          <a:p>
            <a:pPr eaLnBrk="1" hangingPunct="1">
              <a:spcBef>
                <a:spcPct val="50000"/>
              </a:spcBef>
            </a:pPr>
            <a:r>
              <a:rPr lang="en-US" altLang="zh-CN">
                <a:solidFill>
                  <a:srgbClr val="FF3300"/>
                </a:solidFill>
                <a:latin typeface="Arial" charset="0"/>
                <a:ea typeface="宋体" pitchFamily="116" charset="-122"/>
              </a:rPr>
              <a:t>k</a:t>
            </a:r>
            <a:r>
              <a:rPr lang="en-US" altLang="zh-CN" baseline="-25000">
                <a:solidFill>
                  <a:srgbClr val="FF3300"/>
                </a:solidFill>
                <a:latin typeface="Arial" charset="0"/>
                <a:ea typeface="宋体" pitchFamily="116" charset="-122"/>
              </a:rPr>
              <a:t>T</a:t>
            </a:r>
            <a:r>
              <a:rPr lang="en-US" altLang="zh-CN">
                <a:solidFill>
                  <a:srgbClr val="FF3300"/>
                </a:solidFill>
                <a:latin typeface="Arial" charset="0"/>
                <a:ea typeface="宋体" pitchFamily="116" charset="-122"/>
              </a:rPr>
              <a:t> - dependent, T-odd</a:t>
            </a:r>
          </a:p>
        </p:txBody>
      </p:sp>
      <p:sp>
        <p:nvSpPr>
          <p:cNvPr id="1365015" name="Rectangle 23"/>
          <p:cNvSpPr>
            <a:spLocks noChangeArrowheads="1"/>
          </p:cNvSpPr>
          <p:nvPr/>
        </p:nvSpPr>
        <p:spPr bwMode="auto">
          <a:xfrm>
            <a:off x="2667000" y="5146675"/>
            <a:ext cx="5867400" cy="838200"/>
          </a:xfrm>
          <a:prstGeom prst="rect">
            <a:avLst/>
          </a:prstGeom>
          <a:noFill/>
          <a:ln w="9525" algn="ctr">
            <a:solidFill>
              <a:schemeClr val="accent1"/>
            </a:solidFill>
            <a:miter lim="800000"/>
            <a:headEnd/>
            <a:tailEnd/>
          </a:ln>
          <a:effectLst/>
        </p:spPr>
        <p:txBody>
          <a:bodyPr wrap="none" anchor="ctr">
            <a:spAutoFit/>
          </a:bodyPr>
          <a:lstStyle/>
          <a:p>
            <a:endParaRPr lang="en-US"/>
          </a:p>
        </p:txBody>
      </p:sp>
      <p:sp>
        <p:nvSpPr>
          <p:cNvPr id="1365016" name="Rectangle 24"/>
          <p:cNvSpPr>
            <a:spLocks noChangeArrowheads="1"/>
          </p:cNvSpPr>
          <p:nvPr/>
        </p:nvSpPr>
        <p:spPr bwMode="auto">
          <a:xfrm>
            <a:off x="5791200" y="1793875"/>
            <a:ext cx="2438400" cy="1066800"/>
          </a:xfrm>
          <a:prstGeom prst="rect">
            <a:avLst/>
          </a:prstGeom>
          <a:noFill/>
          <a:ln w="9525" algn="ctr">
            <a:solidFill>
              <a:schemeClr val="accent1"/>
            </a:solidFill>
            <a:miter lim="800000"/>
            <a:headEnd/>
            <a:tailEnd/>
          </a:ln>
          <a:effectLst/>
        </p:spPr>
        <p:txBody>
          <a:bodyPr wrap="none" anchor="ctr">
            <a:spAutoFit/>
          </a:bodyPr>
          <a:lstStyle/>
          <a:p>
            <a:endParaRPr lang="en-US"/>
          </a:p>
        </p:txBody>
      </p:sp>
      <p:sp>
        <p:nvSpPr>
          <p:cNvPr id="1365017" name="Text Box 25"/>
          <p:cNvSpPr txBox="1">
            <a:spLocks noChangeArrowheads="1"/>
          </p:cNvSpPr>
          <p:nvPr/>
        </p:nvSpPr>
        <p:spPr bwMode="auto">
          <a:xfrm>
            <a:off x="5867400" y="3546475"/>
            <a:ext cx="2514600" cy="822325"/>
          </a:xfrm>
          <a:prstGeom prst="rect">
            <a:avLst/>
          </a:prstGeom>
          <a:noFill/>
          <a:ln w="9525" algn="ctr">
            <a:noFill/>
            <a:miter lim="800000"/>
            <a:headEnd/>
            <a:tailEnd/>
          </a:ln>
          <a:effectLst/>
        </p:spPr>
        <p:txBody>
          <a:bodyPr>
            <a:spAutoFit/>
          </a:bodyPr>
          <a:lstStyle/>
          <a:p>
            <a:pPr eaLnBrk="1" hangingPunct="1">
              <a:spcBef>
                <a:spcPct val="50000"/>
              </a:spcBef>
            </a:pPr>
            <a:r>
              <a:rPr lang="en-US" altLang="zh-CN">
                <a:solidFill>
                  <a:schemeClr val="accent1"/>
                </a:solidFill>
                <a:latin typeface="Arial" charset="0"/>
                <a:ea typeface="宋体" pitchFamily="116" charset="-122"/>
              </a:rPr>
              <a:t>k</a:t>
            </a:r>
            <a:r>
              <a:rPr lang="en-US" altLang="zh-CN" baseline="-25000">
                <a:solidFill>
                  <a:schemeClr val="accent1"/>
                </a:solidFill>
                <a:latin typeface="Arial" charset="0"/>
                <a:ea typeface="宋体" pitchFamily="116" charset="-122"/>
              </a:rPr>
              <a:t>T</a:t>
            </a:r>
            <a:r>
              <a:rPr lang="en-US" altLang="zh-CN">
                <a:solidFill>
                  <a:schemeClr val="accent1"/>
                </a:solidFill>
                <a:latin typeface="Arial" charset="0"/>
                <a:ea typeface="宋体" pitchFamily="116" charset="-122"/>
              </a:rPr>
              <a:t> - dependent, T-even</a:t>
            </a:r>
          </a:p>
        </p:txBody>
      </p:sp>
      <p:sp>
        <p:nvSpPr>
          <p:cNvPr id="1365018" name="Text Box 26"/>
          <p:cNvSpPr txBox="1">
            <a:spLocks noChangeArrowheads="1"/>
          </p:cNvSpPr>
          <p:nvPr/>
        </p:nvSpPr>
        <p:spPr bwMode="auto">
          <a:xfrm>
            <a:off x="5334000" y="2917825"/>
            <a:ext cx="1706563" cy="457200"/>
          </a:xfrm>
          <a:prstGeom prst="rect">
            <a:avLst/>
          </a:prstGeom>
          <a:noFill/>
          <a:ln w="9525">
            <a:noFill/>
            <a:miter lim="800000"/>
            <a:headEnd/>
            <a:tailEnd/>
          </a:ln>
          <a:effectLst/>
        </p:spPr>
        <p:txBody>
          <a:bodyPr wrap="none">
            <a:spAutoFit/>
          </a:bodyPr>
          <a:lstStyle/>
          <a:p>
            <a:r>
              <a:rPr lang="en-US">
                <a:solidFill>
                  <a:schemeClr val="tx1"/>
                </a:solidFill>
              </a:rPr>
              <a:t>Transversity</a:t>
            </a:r>
          </a:p>
        </p:txBody>
      </p:sp>
      <p:sp>
        <p:nvSpPr>
          <p:cNvPr id="1365019" name="Text Box 27"/>
          <p:cNvSpPr txBox="1">
            <a:spLocks noChangeArrowheads="1"/>
          </p:cNvSpPr>
          <p:nvPr/>
        </p:nvSpPr>
        <p:spPr bwMode="auto">
          <a:xfrm>
            <a:off x="5334000" y="3860800"/>
            <a:ext cx="946150" cy="457200"/>
          </a:xfrm>
          <a:prstGeom prst="rect">
            <a:avLst/>
          </a:prstGeom>
          <a:noFill/>
          <a:ln w="9525">
            <a:noFill/>
            <a:miter lim="800000"/>
            <a:headEnd/>
            <a:tailEnd/>
          </a:ln>
          <a:effectLst/>
        </p:spPr>
        <p:txBody>
          <a:bodyPr wrap="none">
            <a:spAutoFit/>
          </a:bodyPr>
          <a:lstStyle/>
          <a:p>
            <a:r>
              <a:rPr lang="en-US">
                <a:solidFill>
                  <a:schemeClr val="tx1"/>
                </a:solidFill>
              </a:rPr>
              <a:t>Sivers</a:t>
            </a:r>
          </a:p>
        </p:txBody>
      </p:sp>
      <p:sp>
        <p:nvSpPr>
          <p:cNvPr id="1365021" name="Text Box 29"/>
          <p:cNvSpPr txBox="1">
            <a:spLocks noChangeArrowheads="1"/>
          </p:cNvSpPr>
          <p:nvPr/>
        </p:nvSpPr>
        <p:spPr bwMode="auto">
          <a:xfrm>
            <a:off x="5332413" y="4546600"/>
            <a:ext cx="1893887" cy="457200"/>
          </a:xfrm>
          <a:prstGeom prst="rect">
            <a:avLst/>
          </a:prstGeom>
          <a:noFill/>
          <a:ln w="9525">
            <a:noFill/>
            <a:miter lim="800000"/>
            <a:headEnd/>
            <a:tailEnd/>
          </a:ln>
          <a:effectLst/>
        </p:spPr>
        <p:txBody>
          <a:bodyPr wrap="none">
            <a:spAutoFit/>
          </a:bodyPr>
          <a:lstStyle/>
          <a:p>
            <a:r>
              <a:rPr lang="en-US">
                <a:solidFill>
                  <a:schemeClr val="tx1"/>
                </a:solidFill>
              </a:rPr>
              <a:t>Boer-Mulders</a:t>
            </a:r>
          </a:p>
        </p:txBody>
      </p:sp>
      <p:sp>
        <p:nvSpPr>
          <p:cNvPr id="1365024" name="Text Box 32"/>
          <p:cNvSpPr txBox="1">
            <a:spLocks noChangeArrowheads="1"/>
          </p:cNvSpPr>
          <p:nvPr/>
        </p:nvSpPr>
        <p:spPr bwMode="auto">
          <a:xfrm>
            <a:off x="533400" y="1676400"/>
            <a:ext cx="8266112" cy="1196975"/>
          </a:xfrm>
          <a:prstGeom prst="rect">
            <a:avLst/>
          </a:prstGeom>
          <a:solidFill>
            <a:srgbClr val="00FFFF"/>
          </a:solidFill>
          <a:ln w="9525">
            <a:solidFill>
              <a:schemeClr val="tx1"/>
            </a:solidFill>
            <a:miter lim="800000"/>
            <a:headEnd/>
            <a:tailEnd/>
          </a:ln>
          <a:effectLst/>
        </p:spPr>
        <p:txBody>
          <a:bodyPr>
            <a:spAutoFit/>
          </a:bodyPr>
          <a:lstStyle/>
          <a:p>
            <a:r>
              <a:rPr lang="en-US" dirty="0">
                <a:solidFill>
                  <a:schemeClr val="tx1"/>
                </a:solidFill>
              </a:rPr>
              <a:t>Similarly, can have </a:t>
            </a:r>
            <a:r>
              <a:rPr lang="en-US" dirty="0" err="1">
                <a:solidFill>
                  <a:schemeClr val="tx1"/>
                </a:solidFill>
              </a:rPr>
              <a:t>k</a:t>
            </a:r>
            <a:r>
              <a:rPr lang="en-US" baseline="-18000" dirty="0" err="1">
                <a:solidFill>
                  <a:schemeClr val="tx1"/>
                </a:solidFill>
              </a:rPr>
              <a:t>T</a:t>
            </a:r>
            <a:r>
              <a:rPr lang="en-US" dirty="0">
                <a:solidFill>
                  <a:schemeClr val="tx1"/>
                </a:solidFill>
              </a:rPr>
              <a:t>-dependent fragmentation functions (</a:t>
            </a:r>
            <a:r>
              <a:rPr lang="en-US" dirty="0" smtClean="0">
                <a:solidFill>
                  <a:schemeClr val="tx1"/>
                </a:solidFill>
              </a:rPr>
              <a:t>FFs</a:t>
            </a:r>
            <a:r>
              <a:rPr lang="en-US" dirty="0">
                <a:solidFill>
                  <a:schemeClr val="tx1"/>
                </a:solidFill>
              </a:rPr>
              <a:t>).  One example: the </a:t>
            </a:r>
            <a:r>
              <a:rPr lang="en-US" dirty="0" err="1">
                <a:solidFill>
                  <a:schemeClr val="tx1"/>
                </a:solidFill>
              </a:rPr>
              <a:t>chiral</a:t>
            </a:r>
            <a:r>
              <a:rPr lang="en-US" dirty="0">
                <a:solidFill>
                  <a:schemeClr val="tx1"/>
                </a:solidFill>
              </a:rPr>
              <a:t>-odd Collins FF, which provides one way of accessing </a:t>
            </a:r>
            <a:r>
              <a:rPr lang="en-US" dirty="0" err="1" smtClean="0">
                <a:solidFill>
                  <a:schemeClr val="tx1"/>
                </a:solidFill>
              </a:rPr>
              <a:t>transversity</a:t>
            </a:r>
            <a:r>
              <a:rPr lang="en-US" dirty="0" smtClean="0">
                <a:solidFill>
                  <a:schemeClr val="tx1"/>
                </a:solidFill>
              </a:rPr>
              <a:t> distribution (also </a:t>
            </a:r>
            <a:r>
              <a:rPr lang="en-US" dirty="0" err="1" smtClean="0">
                <a:solidFill>
                  <a:schemeClr val="tx1"/>
                </a:solidFill>
              </a:rPr>
              <a:t>chiral</a:t>
            </a:r>
            <a:r>
              <a:rPr lang="en-US" dirty="0" smtClean="0">
                <a:solidFill>
                  <a:schemeClr val="tx1"/>
                </a:solidFill>
              </a:rPr>
              <a:t>-odd).</a:t>
            </a:r>
            <a:endParaRPr lang="en-US" dirty="0">
              <a:solidFill>
                <a:schemeClr val="tx1"/>
              </a:solidFill>
            </a:endParaRPr>
          </a:p>
        </p:txBody>
      </p:sp>
      <p:sp>
        <p:nvSpPr>
          <p:cNvPr id="33" name="Slide Number Placeholder 32"/>
          <p:cNvSpPr>
            <a:spLocks noGrp="1"/>
          </p:cNvSpPr>
          <p:nvPr>
            <p:ph type="sldNum" sz="quarter" idx="12"/>
          </p:nvPr>
        </p:nvSpPr>
        <p:spPr/>
        <p:txBody>
          <a:bodyPr/>
          <a:lstStyle/>
          <a:p>
            <a:fld id="{CC80A51C-0834-4D37-9F6C-E61A03BDE5A5}" type="slidenum">
              <a:rPr lang="en-US" smtClean="0"/>
              <a:pPr/>
              <a:t>36</a:t>
            </a:fld>
            <a:endParaRPr lang="en-US"/>
          </a:p>
        </p:txBody>
      </p:sp>
      <p:sp>
        <p:nvSpPr>
          <p:cNvPr id="32" name="Text Box 32"/>
          <p:cNvSpPr txBox="1">
            <a:spLocks noChangeArrowheads="1"/>
          </p:cNvSpPr>
          <p:nvPr/>
        </p:nvSpPr>
        <p:spPr bwMode="auto">
          <a:xfrm>
            <a:off x="486228" y="3984625"/>
            <a:ext cx="8266112" cy="1569660"/>
          </a:xfrm>
          <a:prstGeom prst="rect">
            <a:avLst/>
          </a:prstGeom>
          <a:solidFill>
            <a:srgbClr val="00FFFF"/>
          </a:solidFill>
          <a:ln w="9525">
            <a:solidFill>
              <a:schemeClr val="tx1"/>
            </a:solidFill>
            <a:miter lim="800000"/>
            <a:headEnd/>
            <a:tailEnd/>
          </a:ln>
          <a:effectLst/>
        </p:spPr>
        <p:txBody>
          <a:bodyPr>
            <a:spAutoFit/>
          </a:bodyPr>
          <a:lstStyle/>
          <a:p>
            <a:r>
              <a:rPr lang="en-US" i="1" dirty="0" smtClean="0">
                <a:solidFill>
                  <a:schemeClr val="tx1"/>
                </a:solidFill>
              </a:rPr>
              <a:t>Relevant measurements in simpler systems (DIS, </a:t>
            </a:r>
            <a:r>
              <a:rPr lang="en-US" i="1" dirty="0" err="1" smtClean="0">
                <a:solidFill>
                  <a:schemeClr val="tx1"/>
                </a:solidFill>
              </a:rPr>
              <a:t>e+e</a:t>
            </a:r>
            <a:r>
              <a:rPr lang="en-US" i="1" dirty="0" smtClean="0">
                <a:solidFill>
                  <a:schemeClr val="tx1"/>
                </a:solidFill>
              </a:rPr>
              <a:t>-) only starting to be made over the last ~5 years, providing evidence that many of these correlations are finite in nature!  Rapidly advancing field both experimentally and theoretically!</a:t>
            </a:r>
            <a:endParaRPr lang="en-US" i="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65024"/>
                                        </p:tgtEl>
                                        <p:attrNameLst>
                                          <p:attrName>style.visibility</p:attrName>
                                        </p:attrNameLst>
                                      </p:cBhvr>
                                      <p:to>
                                        <p:strVal val="visible"/>
                                      </p:to>
                                    </p:set>
                                    <p:anim calcmode="lin" valueType="num">
                                      <p:cBhvr additive="base">
                                        <p:cTn id="7" dur="500" fill="hold"/>
                                        <p:tgtEl>
                                          <p:spTgt spid="1365024"/>
                                        </p:tgtEl>
                                        <p:attrNameLst>
                                          <p:attrName>ppt_x</p:attrName>
                                        </p:attrNameLst>
                                      </p:cBhvr>
                                      <p:tavLst>
                                        <p:tav tm="0">
                                          <p:val>
                                            <p:strVal val="#ppt_x"/>
                                          </p:val>
                                        </p:tav>
                                        <p:tav tm="100000">
                                          <p:val>
                                            <p:strVal val="#ppt_x"/>
                                          </p:val>
                                        </p:tav>
                                      </p:tavLst>
                                    </p:anim>
                                    <p:anim calcmode="lin" valueType="num">
                                      <p:cBhvr additive="base">
                                        <p:cTn id="8" dur="500" fill="hold"/>
                                        <p:tgtEl>
                                          <p:spTgt spid="13650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5024" grpId="0" animBg="1"/>
      <p:bldP spid="3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5"/>
          <p:cNvSpPr>
            <a:spLocks noGrp="1"/>
          </p:cNvSpPr>
          <p:nvPr>
            <p:ph type="ftr" sz="quarter" idx="11"/>
          </p:nvPr>
        </p:nvSpPr>
        <p:spPr/>
        <p:txBody>
          <a:bodyPr/>
          <a:lstStyle/>
          <a:p>
            <a:r>
              <a:rPr lang="en-US" smtClean="0"/>
              <a:t>C. Aidala, DESY, October 5-6, 2010</a:t>
            </a:r>
            <a:endParaRPr lang="en-US"/>
          </a:p>
        </p:txBody>
      </p:sp>
      <p:sp>
        <p:nvSpPr>
          <p:cNvPr id="1352706" name="Rectangle 2"/>
          <p:cNvSpPr>
            <a:spLocks noGrp="1" noChangeArrowheads="1"/>
          </p:cNvSpPr>
          <p:nvPr>
            <p:ph type="title"/>
          </p:nvPr>
        </p:nvSpPr>
        <p:spPr/>
        <p:txBody>
          <a:bodyPr/>
          <a:lstStyle/>
          <a:p>
            <a:r>
              <a:rPr lang="en-US" sz="3600" dirty="0"/>
              <a:t>Transverse Single-Spin Asymmetries: </a:t>
            </a:r>
            <a:br>
              <a:rPr lang="en-US" sz="3600" dirty="0"/>
            </a:br>
            <a:r>
              <a:rPr lang="en-US" sz="3600" dirty="0"/>
              <a:t>From Low to High </a:t>
            </a:r>
            <a:r>
              <a:rPr lang="en-US" sz="3600" dirty="0" smtClean="0"/>
              <a:t>Energies!</a:t>
            </a:r>
            <a:endParaRPr lang="en-US" sz="3600" dirty="0"/>
          </a:p>
        </p:txBody>
      </p:sp>
      <p:sp>
        <p:nvSpPr>
          <p:cNvPr id="1352712" name="Text Box 8"/>
          <p:cNvSpPr txBox="1">
            <a:spLocks noChangeArrowheads="1"/>
          </p:cNvSpPr>
          <p:nvPr/>
        </p:nvSpPr>
        <p:spPr bwMode="auto">
          <a:xfrm>
            <a:off x="448548" y="1357086"/>
            <a:ext cx="1761252" cy="830997"/>
          </a:xfrm>
          <a:prstGeom prst="rect">
            <a:avLst/>
          </a:prstGeom>
          <a:noFill/>
          <a:ln w="9525">
            <a:noFill/>
            <a:miter lim="800000"/>
            <a:headEnd/>
            <a:tailEnd/>
          </a:ln>
          <a:effectLst/>
        </p:spPr>
        <p:txBody>
          <a:bodyPr wrap="none">
            <a:spAutoFit/>
          </a:bodyPr>
          <a:lstStyle/>
          <a:p>
            <a:r>
              <a:rPr lang="en-US" dirty="0" smtClean="0"/>
              <a:t>ANL </a:t>
            </a:r>
          </a:p>
          <a:p>
            <a:r>
              <a:rPr lang="en-US" altLang="ja-JP" dirty="0" smtClean="0">
                <a:ea typeface="ＭＳ Ｐゴシック" pitchFamily="34" charset="-128"/>
                <a:sym typeface="Symbol" pitchFamily="18" charset="2"/>
              </a:rPr>
              <a:t></a:t>
            </a:r>
            <a:r>
              <a:rPr lang="en-US" altLang="ja-JP" dirty="0">
                <a:ea typeface="ＭＳ Ｐゴシック" pitchFamily="34" charset="-128"/>
              </a:rPr>
              <a:t>s=4.9 </a:t>
            </a:r>
            <a:r>
              <a:rPr lang="en-US" altLang="ja-JP" dirty="0" err="1">
                <a:ea typeface="ＭＳ Ｐゴシック" pitchFamily="34" charset="-128"/>
              </a:rPr>
              <a:t>GeV</a:t>
            </a:r>
            <a:r>
              <a:rPr lang="en-US" dirty="0"/>
              <a:t> </a:t>
            </a:r>
          </a:p>
        </p:txBody>
      </p:sp>
      <p:graphicFrame>
        <p:nvGraphicFramePr>
          <p:cNvPr id="1352738" name="Object 34"/>
          <p:cNvGraphicFramePr>
            <a:graphicFrameLocks noChangeAspect="1"/>
          </p:cNvGraphicFramePr>
          <p:nvPr>
            <p:ph sz="half" idx="2"/>
          </p:nvPr>
        </p:nvGraphicFramePr>
        <p:xfrm>
          <a:off x="1066800" y="5334000"/>
          <a:ext cx="2057400" cy="561975"/>
        </p:xfrm>
        <a:graphic>
          <a:graphicData uri="http://schemas.openxmlformats.org/presentationml/2006/ole">
            <p:oleObj spid="_x0000_s1892354" name="Equation" r:id="rId4" imgW="977760" imgH="266400" progId="Equation.3">
              <p:embed/>
            </p:oleObj>
          </a:graphicData>
        </a:graphic>
      </p:graphicFrame>
      <p:sp>
        <p:nvSpPr>
          <p:cNvPr id="17" name="Slide Number Placeholder 16"/>
          <p:cNvSpPr>
            <a:spLocks noGrp="1"/>
          </p:cNvSpPr>
          <p:nvPr>
            <p:ph type="sldNum" sz="quarter" idx="12"/>
          </p:nvPr>
        </p:nvSpPr>
        <p:spPr/>
        <p:txBody>
          <a:bodyPr/>
          <a:lstStyle/>
          <a:p>
            <a:fld id="{A2F42501-B949-4497-900A-85D7539E1911}" type="slidenum">
              <a:rPr lang="en-US" smtClean="0"/>
              <a:pPr/>
              <a:t>37</a:t>
            </a:fld>
            <a:endParaRPr lang="en-US"/>
          </a:p>
        </p:txBody>
      </p:sp>
      <p:pic>
        <p:nvPicPr>
          <p:cNvPr id="1892356" name="Picture 4"/>
          <p:cNvPicPr>
            <a:picLocks noChangeAspect="1" noChangeArrowheads="1"/>
          </p:cNvPicPr>
          <p:nvPr/>
        </p:nvPicPr>
        <p:blipFill>
          <a:blip r:embed="rId5" cstate="print"/>
          <a:srcRect/>
          <a:stretch>
            <a:fillRect/>
          </a:stretch>
        </p:blipFill>
        <p:spPr bwMode="auto">
          <a:xfrm>
            <a:off x="0" y="2214975"/>
            <a:ext cx="9144000" cy="2697258"/>
          </a:xfrm>
          <a:prstGeom prst="rect">
            <a:avLst/>
          </a:prstGeom>
          <a:noFill/>
          <a:ln w="9525">
            <a:noFill/>
            <a:miter lim="800000"/>
            <a:headEnd/>
            <a:tailEnd/>
          </a:ln>
          <a:effectLst/>
        </p:spPr>
      </p:pic>
      <p:sp>
        <p:nvSpPr>
          <p:cNvPr id="18" name="Rectangle 17"/>
          <p:cNvSpPr/>
          <p:nvPr/>
        </p:nvSpPr>
        <p:spPr>
          <a:xfrm>
            <a:off x="2714685" y="1349883"/>
            <a:ext cx="1761252" cy="830997"/>
          </a:xfrm>
          <a:prstGeom prst="rect">
            <a:avLst/>
          </a:prstGeom>
        </p:spPr>
        <p:txBody>
          <a:bodyPr wrap="none">
            <a:spAutoFit/>
          </a:bodyPr>
          <a:lstStyle/>
          <a:p>
            <a:r>
              <a:rPr lang="en-US" dirty="0" smtClean="0"/>
              <a:t>BNL </a:t>
            </a:r>
          </a:p>
          <a:p>
            <a:r>
              <a:rPr lang="en-US" altLang="ja-JP" dirty="0" smtClean="0">
                <a:ea typeface="ＭＳ Ｐゴシック" pitchFamily="34" charset="-128"/>
                <a:sym typeface="Symbol" pitchFamily="18" charset="2"/>
              </a:rPr>
              <a:t></a:t>
            </a:r>
            <a:r>
              <a:rPr lang="en-US" altLang="ja-JP" dirty="0" smtClean="0">
                <a:ea typeface="ＭＳ Ｐゴシック" pitchFamily="34" charset="-128"/>
              </a:rPr>
              <a:t>s=6.6 </a:t>
            </a:r>
            <a:r>
              <a:rPr lang="en-US" altLang="ja-JP" dirty="0" err="1" smtClean="0">
                <a:ea typeface="ＭＳ Ｐゴシック" pitchFamily="34" charset="-128"/>
              </a:rPr>
              <a:t>GeV</a:t>
            </a:r>
            <a:r>
              <a:rPr lang="en-US" dirty="0" smtClean="0"/>
              <a:t> </a:t>
            </a:r>
            <a:endParaRPr lang="en-US" dirty="0"/>
          </a:p>
        </p:txBody>
      </p:sp>
      <p:sp>
        <p:nvSpPr>
          <p:cNvPr id="19" name="Rectangle 18"/>
          <p:cNvSpPr/>
          <p:nvPr/>
        </p:nvSpPr>
        <p:spPr>
          <a:xfrm>
            <a:off x="4866660" y="1295400"/>
            <a:ext cx="1915140" cy="830997"/>
          </a:xfrm>
          <a:prstGeom prst="rect">
            <a:avLst/>
          </a:prstGeom>
        </p:spPr>
        <p:txBody>
          <a:bodyPr wrap="none">
            <a:spAutoFit/>
          </a:bodyPr>
          <a:lstStyle/>
          <a:p>
            <a:r>
              <a:rPr lang="en-US" dirty="0" smtClean="0"/>
              <a:t>FNAL </a:t>
            </a:r>
          </a:p>
          <a:p>
            <a:r>
              <a:rPr lang="en-US" altLang="ja-JP" dirty="0" smtClean="0">
                <a:ea typeface="ＭＳ Ｐゴシック" pitchFamily="34" charset="-128"/>
                <a:sym typeface="Symbol" pitchFamily="18" charset="2"/>
              </a:rPr>
              <a:t></a:t>
            </a:r>
            <a:r>
              <a:rPr lang="en-US" altLang="ja-JP" dirty="0" smtClean="0">
                <a:ea typeface="ＭＳ Ｐゴシック" pitchFamily="34" charset="-128"/>
              </a:rPr>
              <a:t>s=19.4 </a:t>
            </a:r>
            <a:r>
              <a:rPr lang="en-US" altLang="ja-JP" dirty="0" err="1" smtClean="0">
                <a:ea typeface="ＭＳ Ｐゴシック" pitchFamily="34" charset="-128"/>
              </a:rPr>
              <a:t>GeV</a:t>
            </a:r>
            <a:r>
              <a:rPr lang="en-US" dirty="0" smtClean="0"/>
              <a:t> </a:t>
            </a:r>
            <a:endParaRPr lang="en-US" dirty="0"/>
          </a:p>
        </p:txBody>
      </p:sp>
      <p:sp>
        <p:nvSpPr>
          <p:cNvPr id="20" name="Rectangle 19"/>
          <p:cNvSpPr/>
          <p:nvPr/>
        </p:nvSpPr>
        <p:spPr>
          <a:xfrm>
            <a:off x="7145621" y="1302711"/>
            <a:ext cx="1915140" cy="830997"/>
          </a:xfrm>
          <a:prstGeom prst="rect">
            <a:avLst/>
          </a:prstGeom>
        </p:spPr>
        <p:txBody>
          <a:bodyPr wrap="none">
            <a:spAutoFit/>
          </a:bodyPr>
          <a:lstStyle/>
          <a:p>
            <a:r>
              <a:rPr lang="en-US" dirty="0" smtClean="0"/>
              <a:t>RHIC </a:t>
            </a:r>
          </a:p>
          <a:p>
            <a:r>
              <a:rPr lang="en-US" altLang="ja-JP" dirty="0" smtClean="0">
                <a:ea typeface="ＭＳ Ｐゴシック" pitchFamily="34" charset="-128"/>
                <a:sym typeface="Symbol" pitchFamily="18" charset="2"/>
              </a:rPr>
              <a:t></a:t>
            </a:r>
            <a:r>
              <a:rPr lang="en-US" altLang="ja-JP" dirty="0" smtClean="0">
                <a:ea typeface="ＭＳ Ｐゴシック" pitchFamily="34" charset="-128"/>
              </a:rPr>
              <a:t>s=62.4 </a:t>
            </a:r>
            <a:r>
              <a:rPr lang="en-US" altLang="ja-JP" dirty="0" err="1" smtClean="0">
                <a:ea typeface="ＭＳ Ｐゴシック" pitchFamily="34" charset="-128"/>
              </a:rPr>
              <a:t>GeV</a:t>
            </a:r>
            <a:r>
              <a:rPr lang="en-US" dirty="0" smtClean="0"/>
              <a:t> </a:t>
            </a:r>
            <a:endParaRPr lang="en-US" dirty="0"/>
          </a:p>
        </p:txBody>
      </p:sp>
      <p:grpSp>
        <p:nvGrpSpPr>
          <p:cNvPr id="21" name="Group 7"/>
          <p:cNvGrpSpPr>
            <a:grpSpLocks/>
          </p:cNvGrpSpPr>
          <p:nvPr/>
        </p:nvGrpSpPr>
        <p:grpSpPr bwMode="auto">
          <a:xfrm>
            <a:off x="4876800" y="4953000"/>
            <a:ext cx="3048000" cy="1566862"/>
            <a:chOff x="1680" y="3141"/>
            <a:chExt cx="1872" cy="864"/>
          </a:xfrm>
        </p:grpSpPr>
        <p:sp>
          <p:nvSpPr>
            <p:cNvPr id="22" name="Rectangle 8"/>
            <p:cNvSpPr>
              <a:spLocks noChangeArrowheads="1"/>
            </p:cNvSpPr>
            <p:nvPr/>
          </p:nvSpPr>
          <p:spPr bwMode="auto">
            <a:xfrm>
              <a:off x="1680" y="3189"/>
              <a:ext cx="1872" cy="816"/>
            </a:xfrm>
            <a:prstGeom prst="rect">
              <a:avLst/>
            </a:prstGeom>
            <a:solidFill>
              <a:schemeClr val="bg1"/>
            </a:solidFill>
            <a:ln w="9525">
              <a:solidFill>
                <a:schemeClr val="tx1"/>
              </a:solidFill>
              <a:miter lim="800000"/>
              <a:headEnd/>
              <a:tailEnd/>
            </a:ln>
            <a:effectLst/>
          </p:spPr>
          <p:txBody>
            <a:bodyPr wrap="none" anchor="ctr"/>
            <a:lstStyle/>
            <a:p>
              <a:endParaRPr lang="en-US"/>
            </a:p>
          </p:txBody>
        </p:sp>
        <p:grpSp>
          <p:nvGrpSpPr>
            <p:cNvPr id="23" name="Group 9"/>
            <p:cNvGrpSpPr>
              <a:grpSpLocks/>
            </p:cNvGrpSpPr>
            <p:nvPr/>
          </p:nvGrpSpPr>
          <p:grpSpPr bwMode="auto">
            <a:xfrm>
              <a:off x="1776" y="3141"/>
              <a:ext cx="1579" cy="845"/>
              <a:chOff x="1776" y="2666"/>
              <a:chExt cx="2088" cy="1271"/>
            </a:xfrm>
          </p:grpSpPr>
          <p:sp>
            <p:nvSpPr>
              <p:cNvPr id="24" name="Line 10"/>
              <p:cNvSpPr>
                <a:spLocks noChangeShapeType="1"/>
              </p:cNvSpPr>
              <p:nvPr/>
            </p:nvSpPr>
            <p:spPr bwMode="auto">
              <a:xfrm flipV="1">
                <a:off x="1776" y="3024"/>
                <a:ext cx="1968" cy="528"/>
              </a:xfrm>
              <a:prstGeom prst="line">
                <a:avLst/>
              </a:prstGeom>
              <a:noFill/>
              <a:ln w="19050">
                <a:solidFill>
                  <a:srgbClr val="333399"/>
                </a:solidFill>
                <a:prstDash val="dash"/>
                <a:round/>
                <a:headEnd/>
                <a:tailEnd/>
              </a:ln>
              <a:effectLst/>
            </p:spPr>
            <p:txBody>
              <a:bodyPr/>
              <a:lstStyle/>
              <a:p>
                <a:endParaRPr lang="en-US"/>
              </a:p>
            </p:txBody>
          </p:sp>
          <p:grpSp>
            <p:nvGrpSpPr>
              <p:cNvPr id="25" name="Group 11"/>
              <p:cNvGrpSpPr>
                <a:grpSpLocks/>
              </p:cNvGrpSpPr>
              <p:nvPr/>
            </p:nvGrpSpPr>
            <p:grpSpPr bwMode="auto">
              <a:xfrm>
                <a:off x="2352" y="3072"/>
                <a:ext cx="288" cy="480"/>
                <a:chOff x="4320" y="1488"/>
                <a:chExt cx="288" cy="480"/>
              </a:xfrm>
            </p:grpSpPr>
            <p:sp>
              <p:nvSpPr>
                <p:cNvPr id="32" name="AutoShape 12"/>
                <p:cNvSpPr>
                  <a:spLocks noChangeArrowheads="1"/>
                </p:cNvSpPr>
                <p:nvPr/>
              </p:nvSpPr>
              <p:spPr bwMode="auto">
                <a:xfrm>
                  <a:off x="4416" y="1488"/>
                  <a:ext cx="86" cy="480"/>
                </a:xfrm>
                <a:prstGeom prst="upArrow">
                  <a:avLst>
                    <a:gd name="adj1" fmla="val 50000"/>
                    <a:gd name="adj2" fmla="val 139535"/>
                  </a:avLst>
                </a:prstGeom>
                <a:gradFill rotWithShape="0">
                  <a:gsLst>
                    <a:gs pos="0">
                      <a:srgbClr val="B2B2B2">
                        <a:gamma/>
                        <a:shade val="0"/>
                        <a:invGamma/>
                      </a:srgbClr>
                    </a:gs>
                    <a:gs pos="50000">
                      <a:srgbClr val="B2B2B2"/>
                    </a:gs>
                    <a:gs pos="100000">
                      <a:srgbClr val="B2B2B2">
                        <a:gamma/>
                        <a:shade val="0"/>
                        <a:invGamma/>
                      </a:srgbClr>
                    </a:gs>
                  </a:gsLst>
                  <a:lin ang="0" scaled="1"/>
                </a:gradFill>
                <a:ln w="9525">
                  <a:solidFill>
                    <a:srgbClr val="333399"/>
                  </a:solidFill>
                  <a:miter lim="800000"/>
                  <a:headEnd/>
                  <a:tailEnd/>
                </a:ln>
                <a:effectLst/>
              </p:spPr>
              <p:txBody>
                <a:bodyPr vert="eaVert" wrap="none" anchor="ctr"/>
                <a:lstStyle/>
                <a:p>
                  <a:endParaRPr lang="en-US"/>
                </a:p>
              </p:txBody>
            </p:sp>
            <p:sp>
              <p:nvSpPr>
                <p:cNvPr id="33" name="Oval 13"/>
                <p:cNvSpPr>
                  <a:spLocks noChangeAspect="1" noChangeArrowheads="1"/>
                </p:cNvSpPr>
                <p:nvPr/>
              </p:nvSpPr>
              <p:spPr bwMode="auto">
                <a:xfrm>
                  <a:off x="4320" y="1632"/>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grpSp>
          <p:sp>
            <p:nvSpPr>
              <p:cNvPr id="26" name="Oval 14"/>
              <p:cNvSpPr>
                <a:spLocks noChangeAspect="1" noChangeArrowheads="1"/>
              </p:cNvSpPr>
              <p:nvPr/>
            </p:nvSpPr>
            <p:spPr bwMode="auto">
              <a:xfrm>
                <a:off x="3120" y="3024"/>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sp>
            <p:nvSpPr>
              <p:cNvPr id="27" name="AutoShape 15"/>
              <p:cNvSpPr>
                <a:spLocks noChangeAspect="1" noChangeArrowheads="1"/>
              </p:cNvSpPr>
              <p:nvPr/>
            </p:nvSpPr>
            <p:spPr bwMode="auto">
              <a:xfrm>
                <a:off x="2736" y="3120"/>
                <a:ext cx="288" cy="288"/>
              </a:xfrm>
              <a:prstGeom prst="irregularSeal1">
                <a:avLst/>
              </a:prstGeom>
              <a:solidFill>
                <a:srgbClr val="FF0000"/>
              </a:solidFill>
              <a:ln w="9525">
                <a:solidFill>
                  <a:srgbClr val="333399"/>
                </a:solidFill>
                <a:miter lim="800000"/>
                <a:headEnd/>
                <a:tailEnd/>
              </a:ln>
              <a:effectLst/>
            </p:spPr>
            <p:txBody>
              <a:bodyPr wrap="none" anchor="ctr"/>
              <a:lstStyle/>
              <a:p>
                <a:endParaRPr lang="en-US"/>
              </a:p>
            </p:txBody>
          </p:sp>
          <p:sp>
            <p:nvSpPr>
              <p:cNvPr id="28" name="Line 16"/>
              <p:cNvSpPr>
                <a:spLocks noChangeShapeType="1"/>
              </p:cNvSpPr>
              <p:nvPr/>
            </p:nvSpPr>
            <p:spPr bwMode="auto">
              <a:xfrm flipV="1">
                <a:off x="2880" y="2928"/>
                <a:ext cx="48" cy="192"/>
              </a:xfrm>
              <a:prstGeom prst="line">
                <a:avLst/>
              </a:prstGeom>
              <a:noFill/>
              <a:ln w="38100">
                <a:solidFill>
                  <a:srgbClr val="333399"/>
                </a:solidFill>
                <a:round/>
                <a:headEnd/>
                <a:tailEnd type="stealth" w="med" len="med"/>
              </a:ln>
              <a:effectLst/>
            </p:spPr>
            <p:txBody>
              <a:bodyPr/>
              <a:lstStyle/>
              <a:p>
                <a:endParaRPr lang="en-US"/>
              </a:p>
            </p:txBody>
          </p:sp>
          <p:sp>
            <p:nvSpPr>
              <p:cNvPr id="29" name="Line 17"/>
              <p:cNvSpPr>
                <a:spLocks noChangeShapeType="1"/>
              </p:cNvSpPr>
              <p:nvPr/>
            </p:nvSpPr>
            <p:spPr bwMode="auto">
              <a:xfrm>
                <a:off x="2976" y="3360"/>
                <a:ext cx="240" cy="144"/>
              </a:xfrm>
              <a:prstGeom prst="line">
                <a:avLst/>
              </a:prstGeom>
              <a:noFill/>
              <a:ln w="38100">
                <a:solidFill>
                  <a:srgbClr val="333399"/>
                </a:solidFill>
                <a:round/>
                <a:headEnd/>
                <a:tailEnd type="stealth" w="med" len="med"/>
              </a:ln>
              <a:effectLst/>
            </p:spPr>
            <p:txBody>
              <a:bodyPr/>
              <a:lstStyle/>
              <a:p>
                <a:endParaRPr lang="en-US"/>
              </a:p>
            </p:txBody>
          </p:sp>
          <p:sp>
            <p:nvSpPr>
              <p:cNvPr id="30" name="Text Box 18"/>
              <p:cNvSpPr txBox="1">
                <a:spLocks noChangeArrowheads="1"/>
              </p:cNvSpPr>
              <p:nvPr/>
            </p:nvSpPr>
            <p:spPr bwMode="auto">
              <a:xfrm>
                <a:off x="2823" y="2666"/>
                <a:ext cx="589" cy="481"/>
              </a:xfrm>
              <a:prstGeom prst="rect">
                <a:avLst/>
              </a:prstGeom>
              <a:noFill/>
              <a:ln w="9525">
                <a:noFill/>
                <a:miter lim="800000"/>
                <a:headEnd/>
                <a:tailEnd/>
              </a:ln>
              <a:effectLst/>
            </p:spPr>
            <p:txBody>
              <a:bodyPr wrap="none">
                <a:spAutoFit/>
              </a:bodyPr>
              <a:lstStyle/>
              <a:p>
                <a:pPr algn="l"/>
                <a:r>
                  <a:rPr lang="en-US" altLang="ja-JP" sz="3200">
                    <a:solidFill>
                      <a:srgbClr val="FF3399"/>
                    </a:solidFill>
                    <a:ea typeface="ＭＳ Ｐゴシック" pitchFamily="34" charset="-128"/>
                  </a:rPr>
                  <a:t>left</a:t>
                </a:r>
              </a:p>
            </p:txBody>
          </p:sp>
          <p:sp>
            <p:nvSpPr>
              <p:cNvPr id="31" name="Text Box 19"/>
              <p:cNvSpPr txBox="1">
                <a:spLocks noChangeArrowheads="1"/>
              </p:cNvSpPr>
              <p:nvPr/>
            </p:nvSpPr>
            <p:spPr bwMode="auto">
              <a:xfrm>
                <a:off x="3073" y="3457"/>
                <a:ext cx="791" cy="480"/>
              </a:xfrm>
              <a:prstGeom prst="rect">
                <a:avLst/>
              </a:prstGeom>
              <a:noFill/>
              <a:ln w="9525">
                <a:noFill/>
                <a:miter lim="800000"/>
                <a:headEnd/>
                <a:tailEnd/>
              </a:ln>
              <a:effectLst/>
            </p:spPr>
            <p:txBody>
              <a:bodyPr>
                <a:spAutoFit/>
              </a:bodyPr>
              <a:lstStyle/>
              <a:p>
                <a:pPr algn="l"/>
                <a:r>
                  <a:rPr lang="en-US" altLang="ja-JP" sz="3200">
                    <a:solidFill>
                      <a:srgbClr val="FF3399"/>
                    </a:solidFill>
                    <a:ea typeface="ＭＳ Ｐゴシック" pitchFamily="34" charset="-128"/>
                  </a:rPr>
                  <a:t>right</a:t>
                </a:r>
              </a:p>
            </p:txBody>
          </p:sp>
        </p:grpSp>
      </p:grpSp>
      <p:pic>
        <p:nvPicPr>
          <p:cNvPr id="34" name="Picture 17"/>
          <p:cNvPicPr>
            <a:picLocks noChangeAspect="1"/>
          </p:cNvPicPr>
          <p:nvPr/>
        </p:nvPicPr>
        <p:blipFill>
          <a:blip r:embed="rId6" cstate="print"/>
          <a:srcRect/>
          <a:stretch>
            <a:fillRect/>
          </a:stretch>
        </p:blipFill>
        <p:spPr bwMode="auto">
          <a:xfrm>
            <a:off x="2257425" y="1371600"/>
            <a:ext cx="4629150" cy="4467225"/>
          </a:xfrm>
          <a:prstGeom prst="rect">
            <a:avLst/>
          </a:prstGeom>
          <a:noFill/>
          <a:ln w="25400">
            <a:noFill/>
            <a:miter lim="800000"/>
            <a:headEnd/>
            <a:tailEnd/>
          </a:ln>
          <a:effectLst/>
        </p:spPr>
      </p:pic>
      <p:sp>
        <p:nvSpPr>
          <p:cNvPr id="35" name="Text Box 19"/>
          <p:cNvSpPr txBox="1">
            <a:spLocks noChangeArrowheads="1"/>
          </p:cNvSpPr>
          <p:nvPr/>
        </p:nvSpPr>
        <p:spPr bwMode="auto">
          <a:xfrm>
            <a:off x="5289550" y="2943225"/>
            <a:ext cx="654050" cy="731838"/>
          </a:xfrm>
          <a:prstGeom prst="rect">
            <a:avLst/>
          </a:prstGeom>
          <a:noFill/>
          <a:ln w="9525">
            <a:noFill/>
            <a:miter lim="800000"/>
            <a:headEnd/>
            <a:tailEnd/>
          </a:ln>
          <a:effectLst/>
        </p:spPr>
        <p:txBody>
          <a:bodyPr wrap="none">
            <a:spAutoFit/>
          </a:bodyPr>
          <a:lstStyle/>
          <a:p>
            <a:r>
              <a:rPr lang="en-US" sz="4200" dirty="0">
                <a:solidFill>
                  <a:schemeClr val="tx1"/>
                </a:solidFill>
                <a:latin typeface="Symbol" pitchFamily="18" charset="2"/>
              </a:rPr>
              <a:t>p</a:t>
            </a:r>
            <a:r>
              <a:rPr lang="en-US" sz="4200" baseline="30000" dirty="0">
                <a:solidFill>
                  <a:schemeClr val="tx1"/>
                </a:solidFill>
              </a:rPr>
              <a:t>0</a:t>
            </a:r>
          </a:p>
        </p:txBody>
      </p:sp>
      <p:pic>
        <p:nvPicPr>
          <p:cNvPr id="36" name="Picture 8" descr="BRAHMSlogo"/>
          <p:cNvPicPr>
            <a:picLocks noChangeAspect="1" noChangeArrowheads="1"/>
          </p:cNvPicPr>
          <p:nvPr/>
        </p:nvPicPr>
        <p:blipFill>
          <a:blip r:embed="rId7" cstate="print"/>
          <a:srcRect/>
          <a:stretch>
            <a:fillRect/>
          </a:stretch>
        </p:blipFill>
        <p:spPr bwMode="auto">
          <a:xfrm>
            <a:off x="8001000" y="762000"/>
            <a:ext cx="990600" cy="530058"/>
          </a:xfrm>
          <a:prstGeom prst="rect">
            <a:avLst/>
          </a:prstGeom>
          <a:noFill/>
        </p:spPr>
      </p:pic>
      <p:grpSp>
        <p:nvGrpSpPr>
          <p:cNvPr id="37" name="Group 3"/>
          <p:cNvGrpSpPr>
            <a:grpSpLocks/>
          </p:cNvGrpSpPr>
          <p:nvPr/>
        </p:nvGrpSpPr>
        <p:grpSpPr bwMode="auto">
          <a:xfrm>
            <a:off x="3048000" y="5562600"/>
            <a:ext cx="1560513" cy="704850"/>
            <a:chOff x="0" y="0"/>
            <a:chExt cx="983" cy="444"/>
          </a:xfrm>
        </p:grpSpPr>
        <p:grpSp>
          <p:nvGrpSpPr>
            <p:cNvPr id="38" name="Group 4"/>
            <p:cNvGrpSpPr>
              <a:grpSpLocks/>
            </p:cNvGrpSpPr>
            <p:nvPr/>
          </p:nvGrpSpPr>
          <p:grpSpPr bwMode="auto">
            <a:xfrm>
              <a:off x="0" y="0"/>
              <a:ext cx="496" cy="438"/>
              <a:chOff x="0" y="0"/>
              <a:chExt cx="496" cy="438"/>
            </a:xfrm>
          </p:grpSpPr>
          <p:sp>
            <p:nvSpPr>
              <p:cNvPr id="40" name="AutoShape 5"/>
              <p:cNvSpPr>
                <a:spLocks/>
              </p:cNvSpPr>
              <p:nvPr/>
            </p:nvSpPr>
            <p:spPr bwMode="auto">
              <a:xfrm>
                <a:off x="0" y="0"/>
                <a:ext cx="496" cy="438"/>
              </a:xfrm>
              <a:custGeom>
                <a:avLst/>
                <a:gdLst/>
                <a:ahLst/>
                <a:cxnLst/>
                <a:rect l="0" t="0" r="r" b="b"/>
                <a:pathLst>
                  <a:path w="21600" h="21600">
                    <a:moveTo>
                      <a:pt x="0" y="8272"/>
                    </a:moveTo>
                    <a:lnTo>
                      <a:pt x="8264" y="8272"/>
                    </a:lnTo>
                    <a:lnTo>
                      <a:pt x="10800" y="0"/>
                    </a:lnTo>
                    <a:lnTo>
                      <a:pt x="13336" y="8272"/>
                    </a:lnTo>
                    <a:lnTo>
                      <a:pt x="21600" y="8272"/>
                    </a:lnTo>
                    <a:lnTo>
                      <a:pt x="14932" y="13328"/>
                    </a:lnTo>
                    <a:lnTo>
                      <a:pt x="17468" y="21600"/>
                    </a:lnTo>
                    <a:lnTo>
                      <a:pt x="10800" y="16499"/>
                    </a:lnTo>
                    <a:lnTo>
                      <a:pt x="4132" y="21600"/>
                    </a:lnTo>
                    <a:lnTo>
                      <a:pt x="6668" y="13328"/>
                    </a:lnTo>
                    <a:close/>
                    <a:moveTo>
                      <a:pt x="0" y="8272"/>
                    </a:moveTo>
                  </a:path>
                </a:pathLst>
              </a:custGeom>
              <a:solidFill>
                <a:srgbClr val="FF0000"/>
              </a:solidFill>
              <a:ln w="12700">
                <a:solidFill>
                  <a:srgbClr val="FF0000"/>
                </a:solidFill>
                <a:miter lim="800000"/>
                <a:headEnd/>
                <a:tailEnd/>
              </a:ln>
            </p:spPr>
            <p:txBody>
              <a:bodyPr lIns="0" tIns="0" rIns="0" bIns="0"/>
              <a:lstStyle/>
              <a:p>
                <a:endParaRPr lang="en-US"/>
              </a:p>
            </p:txBody>
          </p:sp>
          <p:sp>
            <p:nvSpPr>
              <p:cNvPr id="41" name="Rectangle 6"/>
              <p:cNvSpPr>
                <a:spLocks/>
              </p:cNvSpPr>
              <p:nvPr/>
            </p:nvSpPr>
            <p:spPr bwMode="auto">
              <a:xfrm>
                <a:off x="152" y="165"/>
                <a:ext cx="190" cy="167"/>
              </a:xfrm>
              <a:prstGeom prst="rect">
                <a:avLst/>
              </a:prstGeom>
              <a:noFill/>
              <a:ln w="12700">
                <a:noFill/>
                <a:miter lim="800000"/>
                <a:headEnd/>
                <a:tailEnd/>
              </a:ln>
            </p:spPr>
            <p:txBody>
              <a:bodyPr wrap="none" lIns="0" tIns="0" rIns="0" bIns="0">
                <a:spAutoFit/>
              </a:bodyPr>
              <a:lstStyle/>
              <a:p>
                <a:endParaRPr lang="en-US"/>
              </a:p>
            </p:txBody>
          </p:sp>
        </p:grpSp>
        <p:sp>
          <p:nvSpPr>
            <p:cNvPr id="39" name="Rectangle 7"/>
            <p:cNvSpPr>
              <a:spLocks/>
            </p:cNvSpPr>
            <p:nvPr/>
          </p:nvSpPr>
          <p:spPr bwMode="auto">
            <a:xfrm>
              <a:off x="172" y="118"/>
              <a:ext cx="811" cy="326"/>
            </a:xfrm>
            <a:prstGeom prst="rect">
              <a:avLst/>
            </a:prstGeom>
            <a:noFill/>
            <a:ln w="12700">
              <a:noFill/>
              <a:miter lim="800000"/>
              <a:headEnd/>
              <a:tailEnd/>
            </a:ln>
          </p:spPr>
          <p:txBody>
            <a:bodyPr wrap="none" lIns="0" tIns="0" rIns="57799" bIns="0">
              <a:spAutoFit/>
            </a:bodyPr>
            <a:lstStyle/>
            <a:p>
              <a:pPr marL="57150" algn="l" eaLnBrk="1" hangingPunct="1"/>
              <a:r>
                <a:rPr lang="en-US" sz="3400" b="1" i="1" dirty="0">
                  <a:solidFill>
                    <a:srgbClr val="333399"/>
                  </a:solidFill>
                  <a:effectLst>
                    <a:outerShdw blurRad="38100" dist="38100" dir="2700000" algn="tl">
                      <a:srgbClr val="000000"/>
                    </a:outerShdw>
                  </a:effectLst>
                  <a:latin typeface="Helvetica"/>
                  <a:sym typeface="Helvetica"/>
                </a:rPr>
                <a:t>STAR</a:t>
              </a:r>
            </a:p>
          </p:txBody>
        </p:sp>
      </p:grpSp>
      <p:sp>
        <p:nvSpPr>
          <p:cNvPr id="42" name="Rectangle 41"/>
          <p:cNvSpPr/>
          <p:nvPr/>
        </p:nvSpPr>
        <p:spPr>
          <a:xfrm>
            <a:off x="4615542" y="1419225"/>
            <a:ext cx="1946367" cy="830997"/>
          </a:xfrm>
          <a:prstGeom prst="rect">
            <a:avLst/>
          </a:prstGeom>
          <a:solidFill>
            <a:srgbClr val="00FFFF"/>
          </a:solidFill>
          <a:ln>
            <a:solidFill>
              <a:schemeClr val="tx1"/>
            </a:solidFill>
          </a:ln>
        </p:spPr>
        <p:txBody>
          <a:bodyPr wrap="none">
            <a:spAutoFit/>
          </a:bodyPr>
          <a:lstStyle/>
          <a:p>
            <a:r>
              <a:rPr lang="en-US" dirty="0" smtClean="0">
                <a:solidFill>
                  <a:schemeClr val="tx1"/>
                </a:solidFill>
              </a:rPr>
              <a:t>RHIC </a:t>
            </a:r>
          </a:p>
          <a:p>
            <a:r>
              <a:rPr lang="en-US" altLang="ja-JP" dirty="0" smtClean="0">
                <a:solidFill>
                  <a:schemeClr val="tx1"/>
                </a:solidFill>
                <a:ea typeface="ＭＳ Ｐゴシック" pitchFamily="34" charset="-128"/>
                <a:sym typeface="Symbol" pitchFamily="18" charset="2"/>
              </a:rPr>
              <a:t></a:t>
            </a:r>
            <a:r>
              <a:rPr lang="en-US" altLang="ja-JP" dirty="0" smtClean="0">
                <a:solidFill>
                  <a:schemeClr val="tx1"/>
                </a:solidFill>
                <a:ea typeface="ＭＳ Ｐゴシック" pitchFamily="34" charset="-128"/>
              </a:rPr>
              <a:t>s=200 </a:t>
            </a:r>
            <a:r>
              <a:rPr lang="en-US" altLang="ja-JP" dirty="0" err="1" smtClean="0">
                <a:solidFill>
                  <a:schemeClr val="tx1"/>
                </a:solidFill>
                <a:ea typeface="ＭＳ Ｐゴシック" pitchFamily="34" charset="-128"/>
              </a:rPr>
              <a:t>GeV</a:t>
            </a:r>
            <a:r>
              <a:rPr lang="en-US" altLang="ja-JP" dirty="0" smtClean="0">
                <a:solidFill>
                  <a:schemeClr val="tx1"/>
                </a:solidFill>
                <a:ea typeface="ＭＳ Ｐゴシック" pitchFamily="34" charset="-128"/>
              </a:rPr>
              <a:t>!</a:t>
            </a:r>
            <a:r>
              <a:rPr lang="en-US" dirty="0" smtClean="0">
                <a:solidFill>
                  <a:schemeClr val="tx1"/>
                </a:solidFill>
              </a:rPr>
              <a:t> </a:t>
            </a:r>
            <a:endParaRPr lang="en-US" dirty="0">
              <a:solidFill>
                <a:schemeClr val="tx1"/>
              </a:solidFill>
            </a:endParaRPr>
          </a:p>
        </p:txBody>
      </p:sp>
      <p:sp>
        <p:nvSpPr>
          <p:cNvPr id="43" name="Rectangle 42"/>
          <p:cNvSpPr/>
          <p:nvPr/>
        </p:nvSpPr>
        <p:spPr bwMode="auto">
          <a:xfrm>
            <a:off x="6858000" y="2057400"/>
            <a:ext cx="2286000" cy="3048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500"/>
                                  </p:stCondLst>
                                  <p:childTnLst>
                                    <p:set>
                                      <p:cBhvr>
                                        <p:cTn id="6" dur="1" fill="hold">
                                          <p:stCondLst>
                                            <p:cond delay="0"/>
                                          </p:stCondLst>
                                        </p:cTn>
                                        <p:tgtEl>
                                          <p:spTgt spid="43"/>
                                        </p:tgtEl>
                                        <p:attrNameLst>
                                          <p:attrName>style.visibility</p:attrName>
                                        </p:attrNameLst>
                                      </p:cBhvr>
                                      <p:to>
                                        <p:strVal val="visible"/>
                                      </p:to>
                                    </p:set>
                                    <p:animEffect transition="in" filter="diamond(in)">
                                      <p:cBhvr>
                                        <p:cTn id="7" dur="1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linds(horizontal)">
                                      <p:cBhvr>
                                        <p:cTn id="12" dur="500"/>
                                        <p:tgtEl>
                                          <p:spTgt spid="3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linds(horizontal)">
                                      <p:cBhvr>
                                        <p:cTn id="15" dur="500"/>
                                        <p:tgtEl>
                                          <p:spTgt spid="35"/>
                                        </p:tgtEl>
                                      </p:cBhvr>
                                    </p:animEffect>
                                  </p:childTnLst>
                                </p:cTn>
                              </p:par>
                              <p:par>
                                <p:cTn id="16" presetID="3" presetClass="entr" presetSubtype="1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linds(horizontal)">
                                      <p:cBhvr>
                                        <p:cTn id="18" dur="500"/>
                                        <p:tgtEl>
                                          <p:spTgt spid="37"/>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linds(horizontal)">
                                      <p:cBhvr>
                                        <p:cTn id="2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2" grpId="0" animBg="1"/>
      <p:bldP spid="4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ooter Placeholder 2"/>
          <p:cNvSpPr>
            <a:spLocks noGrp="1"/>
          </p:cNvSpPr>
          <p:nvPr>
            <p:ph type="ftr" sz="quarter" idx="11"/>
          </p:nvPr>
        </p:nvSpPr>
        <p:spPr/>
        <p:txBody>
          <a:bodyPr/>
          <a:lstStyle/>
          <a:p>
            <a:r>
              <a:rPr lang="en-US" smtClean="0"/>
              <a:t>C. Aidala, DESY, October 5-6, 2010</a:t>
            </a:r>
            <a:endParaRPr lang="en-US"/>
          </a:p>
        </p:txBody>
      </p:sp>
      <p:sp>
        <p:nvSpPr>
          <p:cNvPr id="1457154" name="Rectangle 2"/>
          <p:cNvSpPr>
            <a:spLocks noChangeArrowheads="1"/>
          </p:cNvSpPr>
          <p:nvPr/>
        </p:nvSpPr>
        <p:spPr bwMode="auto">
          <a:xfrm>
            <a:off x="5703888" y="76200"/>
            <a:ext cx="3287712" cy="2209800"/>
          </a:xfrm>
          <a:prstGeom prst="rect">
            <a:avLst/>
          </a:prstGeom>
          <a:solidFill>
            <a:schemeClr val="bg1"/>
          </a:solidFill>
          <a:ln w="9525">
            <a:noFill/>
            <a:miter lim="800000"/>
            <a:headEnd/>
            <a:tailEnd/>
          </a:ln>
          <a:effectLst/>
        </p:spPr>
        <p:txBody>
          <a:bodyPr wrap="none" anchor="ctr"/>
          <a:lstStyle/>
          <a:p>
            <a:endParaRPr lang="en-US"/>
          </a:p>
        </p:txBody>
      </p:sp>
      <p:pic>
        <p:nvPicPr>
          <p:cNvPr id="1457155" name="Picture 3"/>
          <p:cNvPicPr>
            <a:picLocks noChangeAspect="1" noChangeArrowheads="1"/>
          </p:cNvPicPr>
          <p:nvPr/>
        </p:nvPicPr>
        <p:blipFill>
          <a:blip r:embed="rId3" cstate="print"/>
          <a:srcRect/>
          <a:stretch>
            <a:fillRect/>
          </a:stretch>
        </p:blipFill>
        <p:spPr bwMode="auto">
          <a:xfrm>
            <a:off x="6137275" y="152400"/>
            <a:ext cx="2854325" cy="1981200"/>
          </a:xfrm>
          <a:prstGeom prst="rect">
            <a:avLst/>
          </a:prstGeom>
          <a:noFill/>
          <a:ln w="9525">
            <a:noFill/>
            <a:miter lim="800000"/>
            <a:headEnd/>
            <a:tailEnd/>
          </a:ln>
          <a:effectLst/>
        </p:spPr>
      </p:pic>
      <p:sp>
        <p:nvSpPr>
          <p:cNvPr id="1457156" name="Rectangle 4"/>
          <p:cNvSpPr>
            <a:spLocks noChangeArrowheads="1"/>
          </p:cNvSpPr>
          <p:nvPr/>
        </p:nvSpPr>
        <p:spPr bwMode="auto">
          <a:xfrm>
            <a:off x="5703888" y="4572000"/>
            <a:ext cx="3354387" cy="2209800"/>
          </a:xfrm>
          <a:prstGeom prst="rect">
            <a:avLst/>
          </a:prstGeom>
          <a:solidFill>
            <a:schemeClr val="bg1"/>
          </a:solidFill>
          <a:ln w="9525">
            <a:noFill/>
            <a:miter lim="800000"/>
            <a:headEnd/>
            <a:tailEnd/>
          </a:ln>
          <a:effectLst/>
        </p:spPr>
        <p:txBody>
          <a:bodyPr wrap="none" anchor="ctr"/>
          <a:lstStyle/>
          <a:p>
            <a:endParaRPr lang="en-US"/>
          </a:p>
        </p:txBody>
      </p:sp>
      <p:pic>
        <p:nvPicPr>
          <p:cNvPr id="1457157" name="Picture 5" descr="pi_feng"/>
          <p:cNvPicPr>
            <a:picLocks noChangeAspect="1" noChangeArrowheads="1"/>
          </p:cNvPicPr>
          <p:nvPr/>
        </p:nvPicPr>
        <p:blipFill>
          <a:blip r:embed="rId4" cstate="print"/>
          <a:srcRect/>
          <a:stretch>
            <a:fillRect/>
          </a:stretch>
        </p:blipFill>
        <p:spPr bwMode="auto">
          <a:xfrm>
            <a:off x="152400" y="130175"/>
            <a:ext cx="3200400" cy="2155825"/>
          </a:xfrm>
          <a:prstGeom prst="rect">
            <a:avLst/>
          </a:prstGeom>
          <a:noFill/>
        </p:spPr>
      </p:pic>
      <p:pic>
        <p:nvPicPr>
          <p:cNvPr id="1457158" name="Picture 6" descr="k_feng"/>
          <p:cNvPicPr>
            <a:picLocks noChangeAspect="1" noChangeArrowheads="1"/>
          </p:cNvPicPr>
          <p:nvPr/>
        </p:nvPicPr>
        <p:blipFill>
          <a:blip r:embed="rId5" cstate="print"/>
          <a:srcRect/>
          <a:stretch>
            <a:fillRect/>
          </a:stretch>
        </p:blipFill>
        <p:spPr bwMode="auto">
          <a:xfrm>
            <a:off x="152400" y="2362200"/>
            <a:ext cx="3200400" cy="2157413"/>
          </a:xfrm>
          <a:prstGeom prst="rect">
            <a:avLst/>
          </a:prstGeom>
          <a:noFill/>
        </p:spPr>
      </p:pic>
      <p:pic>
        <p:nvPicPr>
          <p:cNvPr id="1457159" name="Picture 7" descr="p"/>
          <p:cNvPicPr>
            <a:picLocks noChangeAspect="1" noChangeArrowheads="1"/>
          </p:cNvPicPr>
          <p:nvPr/>
        </p:nvPicPr>
        <p:blipFill>
          <a:blip r:embed="rId6" cstate="print"/>
          <a:srcRect/>
          <a:stretch>
            <a:fillRect/>
          </a:stretch>
        </p:blipFill>
        <p:spPr bwMode="auto">
          <a:xfrm>
            <a:off x="152400" y="4597400"/>
            <a:ext cx="3200400" cy="2157413"/>
          </a:xfrm>
          <a:prstGeom prst="rect">
            <a:avLst/>
          </a:prstGeom>
          <a:noFill/>
        </p:spPr>
      </p:pic>
      <p:pic>
        <p:nvPicPr>
          <p:cNvPr id="1457160" name="Picture 8" descr="BRAHMSlogo"/>
          <p:cNvPicPr>
            <a:picLocks noChangeAspect="1" noChangeArrowheads="1"/>
          </p:cNvPicPr>
          <p:nvPr/>
        </p:nvPicPr>
        <p:blipFill>
          <a:blip r:embed="rId7" cstate="print"/>
          <a:srcRect/>
          <a:stretch>
            <a:fillRect/>
          </a:stretch>
        </p:blipFill>
        <p:spPr bwMode="auto">
          <a:xfrm>
            <a:off x="3810000" y="4038600"/>
            <a:ext cx="1447800" cy="774700"/>
          </a:xfrm>
          <a:prstGeom prst="rect">
            <a:avLst/>
          </a:prstGeom>
          <a:noFill/>
        </p:spPr>
      </p:pic>
      <p:sp>
        <p:nvSpPr>
          <p:cNvPr id="1457161" name="Text Box 9"/>
          <p:cNvSpPr txBox="1">
            <a:spLocks noChangeArrowheads="1"/>
          </p:cNvSpPr>
          <p:nvPr/>
        </p:nvSpPr>
        <p:spPr bwMode="auto">
          <a:xfrm>
            <a:off x="722313" y="230188"/>
            <a:ext cx="434975" cy="641350"/>
          </a:xfrm>
          <a:prstGeom prst="rect">
            <a:avLst/>
          </a:prstGeom>
          <a:noFill/>
          <a:ln w="9525">
            <a:noFill/>
            <a:miter lim="800000"/>
            <a:headEnd/>
            <a:tailEnd/>
          </a:ln>
          <a:effectLst/>
        </p:spPr>
        <p:txBody>
          <a:bodyPr wrap="none">
            <a:spAutoFit/>
          </a:bodyPr>
          <a:lstStyle/>
          <a:p>
            <a:r>
              <a:rPr lang="en-US" sz="3600">
                <a:solidFill>
                  <a:schemeClr val="tx1"/>
                </a:solidFill>
                <a:latin typeface="Symbol" pitchFamily="18" charset="2"/>
              </a:rPr>
              <a:t>p</a:t>
            </a:r>
          </a:p>
        </p:txBody>
      </p:sp>
      <p:sp>
        <p:nvSpPr>
          <p:cNvPr id="1457162" name="Text Box 10"/>
          <p:cNvSpPr txBox="1">
            <a:spLocks noChangeArrowheads="1"/>
          </p:cNvSpPr>
          <p:nvPr/>
        </p:nvSpPr>
        <p:spPr bwMode="auto">
          <a:xfrm>
            <a:off x="722313" y="2598738"/>
            <a:ext cx="514350" cy="641350"/>
          </a:xfrm>
          <a:prstGeom prst="rect">
            <a:avLst/>
          </a:prstGeom>
          <a:noFill/>
          <a:ln w="9525">
            <a:noFill/>
            <a:miter lim="800000"/>
            <a:headEnd/>
            <a:tailEnd/>
          </a:ln>
          <a:effectLst/>
        </p:spPr>
        <p:txBody>
          <a:bodyPr wrap="none">
            <a:spAutoFit/>
          </a:bodyPr>
          <a:lstStyle/>
          <a:p>
            <a:r>
              <a:rPr lang="en-US" sz="3600">
                <a:solidFill>
                  <a:schemeClr val="tx1"/>
                </a:solidFill>
              </a:rPr>
              <a:t>K</a:t>
            </a:r>
          </a:p>
        </p:txBody>
      </p:sp>
      <p:sp>
        <p:nvSpPr>
          <p:cNvPr id="1457163" name="Text Box 11"/>
          <p:cNvSpPr txBox="1">
            <a:spLocks noChangeArrowheads="1"/>
          </p:cNvSpPr>
          <p:nvPr/>
        </p:nvSpPr>
        <p:spPr bwMode="auto">
          <a:xfrm>
            <a:off x="812800" y="4800600"/>
            <a:ext cx="412750" cy="641350"/>
          </a:xfrm>
          <a:prstGeom prst="rect">
            <a:avLst/>
          </a:prstGeom>
          <a:noFill/>
          <a:ln w="9525">
            <a:noFill/>
            <a:miter lim="800000"/>
            <a:headEnd/>
            <a:tailEnd/>
          </a:ln>
          <a:effectLst/>
        </p:spPr>
        <p:txBody>
          <a:bodyPr wrap="none">
            <a:spAutoFit/>
          </a:bodyPr>
          <a:lstStyle/>
          <a:p>
            <a:r>
              <a:rPr lang="en-US" sz="3600">
                <a:solidFill>
                  <a:schemeClr val="tx1"/>
                </a:solidFill>
              </a:rPr>
              <a:t>p</a:t>
            </a:r>
          </a:p>
        </p:txBody>
      </p:sp>
      <p:sp>
        <p:nvSpPr>
          <p:cNvPr id="1457164" name="Text Box 12"/>
          <p:cNvSpPr txBox="1">
            <a:spLocks noChangeArrowheads="1"/>
          </p:cNvSpPr>
          <p:nvPr/>
        </p:nvSpPr>
        <p:spPr bwMode="auto">
          <a:xfrm>
            <a:off x="6423025" y="228600"/>
            <a:ext cx="434975" cy="641350"/>
          </a:xfrm>
          <a:prstGeom prst="rect">
            <a:avLst/>
          </a:prstGeom>
          <a:noFill/>
          <a:ln w="9525">
            <a:noFill/>
            <a:miter lim="800000"/>
            <a:headEnd/>
            <a:tailEnd/>
          </a:ln>
          <a:effectLst/>
        </p:spPr>
        <p:txBody>
          <a:bodyPr wrap="none">
            <a:spAutoFit/>
          </a:bodyPr>
          <a:lstStyle/>
          <a:p>
            <a:r>
              <a:rPr lang="en-US" sz="3600">
                <a:solidFill>
                  <a:schemeClr val="tx1"/>
                </a:solidFill>
                <a:latin typeface="Symbol" pitchFamily="18" charset="2"/>
              </a:rPr>
              <a:t>p</a:t>
            </a:r>
          </a:p>
        </p:txBody>
      </p:sp>
      <p:sp>
        <p:nvSpPr>
          <p:cNvPr id="1457165" name="Text Box 13"/>
          <p:cNvSpPr txBox="1">
            <a:spLocks noChangeArrowheads="1"/>
          </p:cNvSpPr>
          <p:nvPr/>
        </p:nvSpPr>
        <p:spPr bwMode="auto">
          <a:xfrm>
            <a:off x="728663" y="3657600"/>
            <a:ext cx="1293812"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1457166" name="Text Box 14"/>
          <p:cNvSpPr txBox="1">
            <a:spLocks noChangeArrowheads="1"/>
          </p:cNvSpPr>
          <p:nvPr/>
        </p:nvSpPr>
        <p:spPr bwMode="auto">
          <a:xfrm>
            <a:off x="739775" y="5943600"/>
            <a:ext cx="1293813"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1457167" name="Text Box 15"/>
          <p:cNvSpPr txBox="1">
            <a:spLocks noChangeArrowheads="1"/>
          </p:cNvSpPr>
          <p:nvPr/>
        </p:nvSpPr>
        <p:spPr bwMode="auto">
          <a:xfrm>
            <a:off x="685800" y="1447800"/>
            <a:ext cx="1293813"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1457168" name="Text Box 16"/>
          <p:cNvSpPr txBox="1">
            <a:spLocks noChangeArrowheads="1"/>
          </p:cNvSpPr>
          <p:nvPr/>
        </p:nvSpPr>
        <p:spPr bwMode="auto">
          <a:xfrm>
            <a:off x="6478588" y="1447800"/>
            <a:ext cx="1370012"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sp>
        <p:nvSpPr>
          <p:cNvPr id="1457169" name="Text Box 17"/>
          <p:cNvSpPr txBox="1">
            <a:spLocks noChangeArrowheads="1"/>
          </p:cNvSpPr>
          <p:nvPr/>
        </p:nvSpPr>
        <p:spPr bwMode="auto">
          <a:xfrm>
            <a:off x="3581400" y="381000"/>
            <a:ext cx="1905000" cy="1382713"/>
          </a:xfrm>
          <a:prstGeom prst="rect">
            <a:avLst/>
          </a:prstGeom>
          <a:solidFill>
            <a:srgbClr val="00FFFF"/>
          </a:solidFill>
          <a:ln w="9525">
            <a:solidFill>
              <a:schemeClr val="tx1"/>
            </a:solidFill>
            <a:miter lim="800000"/>
            <a:headEnd/>
            <a:tailEnd/>
          </a:ln>
          <a:effectLst/>
        </p:spPr>
        <p:txBody>
          <a:bodyPr>
            <a:spAutoFit/>
          </a:bodyPr>
          <a:lstStyle/>
          <a:p>
            <a:r>
              <a:rPr lang="en-US" sz="2800" i="1">
                <a:solidFill>
                  <a:schemeClr val="tx1"/>
                </a:solidFill>
                <a:latin typeface="Symbol" pitchFamily="18" charset="2"/>
              </a:rPr>
              <a:t>p</a:t>
            </a:r>
            <a:r>
              <a:rPr lang="en-US" sz="2800" i="1">
                <a:solidFill>
                  <a:schemeClr val="tx1"/>
                </a:solidFill>
              </a:rPr>
              <a:t>, K, p </a:t>
            </a:r>
          </a:p>
          <a:p>
            <a:r>
              <a:rPr lang="en-US" sz="2800" i="1">
                <a:solidFill>
                  <a:schemeClr val="tx1"/>
                </a:solidFill>
              </a:rPr>
              <a:t>at 200 and 62.4 GeV</a:t>
            </a:r>
          </a:p>
        </p:txBody>
      </p:sp>
      <p:sp>
        <p:nvSpPr>
          <p:cNvPr id="1457170" name="Text Box 18"/>
          <p:cNvSpPr txBox="1">
            <a:spLocks noChangeArrowheads="1"/>
          </p:cNvSpPr>
          <p:nvPr/>
        </p:nvSpPr>
        <p:spPr bwMode="auto">
          <a:xfrm>
            <a:off x="3429000" y="2895600"/>
            <a:ext cx="2197100" cy="822325"/>
          </a:xfrm>
          <a:prstGeom prst="rect">
            <a:avLst/>
          </a:prstGeom>
          <a:noFill/>
          <a:ln w="9525">
            <a:noFill/>
            <a:miter lim="800000"/>
            <a:headEnd/>
            <a:tailEnd/>
          </a:ln>
          <a:effectLst/>
        </p:spPr>
        <p:txBody>
          <a:bodyPr wrap="none">
            <a:spAutoFit/>
          </a:bodyPr>
          <a:lstStyle/>
          <a:p>
            <a:r>
              <a:rPr lang="en-US"/>
              <a:t>K- asymmetries </a:t>
            </a:r>
          </a:p>
          <a:p>
            <a:r>
              <a:rPr lang="en-US"/>
              <a:t>underpredicted</a:t>
            </a:r>
          </a:p>
        </p:txBody>
      </p:sp>
      <p:sp>
        <p:nvSpPr>
          <p:cNvPr id="1457171" name="Line 19"/>
          <p:cNvSpPr>
            <a:spLocks noChangeShapeType="1"/>
          </p:cNvSpPr>
          <p:nvPr/>
        </p:nvSpPr>
        <p:spPr bwMode="auto">
          <a:xfrm>
            <a:off x="3505200" y="2514600"/>
            <a:ext cx="2057400" cy="0"/>
          </a:xfrm>
          <a:prstGeom prst="line">
            <a:avLst/>
          </a:prstGeom>
          <a:noFill/>
          <a:ln w="38100">
            <a:solidFill>
              <a:schemeClr val="hlink"/>
            </a:solidFill>
            <a:round/>
            <a:headEnd/>
            <a:tailEnd type="triangle" w="med" len="med"/>
          </a:ln>
          <a:effectLst/>
        </p:spPr>
        <p:txBody>
          <a:bodyPr/>
          <a:lstStyle/>
          <a:p>
            <a:endParaRPr lang="en-US"/>
          </a:p>
        </p:txBody>
      </p:sp>
      <p:sp>
        <p:nvSpPr>
          <p:cNvPr id="1457172" name="Text Box 20"/>
          <p:cNvSpPr txBox="1">
            <a:spLocks noChangeArrowheads="1"/>
          </p:cNvSpPr>
          <p:nvPr/>
        </p:nvSpPr>
        <p:spPr bwMode="auto">
          <a:xfrm>
            <a:off x="3411538" y="2079625"/>
            <a:ext cx="2281237" cy="396875"/>
          </a:xfrm>
          <a:prstGeom prst="rect">
            <a:avLst/>
          </a:prstGeom>
          <a:noFill/>
          <a:ln w="9525">
            <a:noFill/>
            <a:miter lim="800000"/>
            <a:headEnd/>
            <a:tailEnd/>
          </a:ln>
          <a:effectLst/>
        </p:spPr>
        <p:txBody>
          <a:bodyPr wrap="none">
            <a:spAutoFit/>
          </a:bodyPr>
          <a:lstStyle/>
          <a:p>
            <a:r>
              <a:rPr lang="en-US" sz="2000">
                <a:solidFill>
                  <a:schemeClr val="hlink"/>
                </a:solidFill>
              </a:rPr>
              <a:t>Note different scales</a:t>
            </a:r>
          </a:p>
        </p:txBody>
      </p:sp>
      <p:sp>
        <p:nvSpPr>
          <p:cNvPr id="1457173" name="Rectangle 21"/>
          <p:cNvSpPr>
            <a:spLocks noChangeArrowheads="1"/>
          </p:cNvSpPr>
          <p:nvPr/>
        </p:nvSpPr>
        <p:spPr bwMode="auto">
          <a:xfrm>
            <a:off x="5715000" y="2362200"/>
            <a:ext cx="3352800" cy="2133600"/>
          </a:xfrm>
          <a:prstGeom prst="rect">
            <a:avLst/>
          </a:prstGeom>
          <a:solidFill>
            <a:schemeClr val="bg1"/>
          </a:solidFill>
          <a:ln w="9525">
            <a:noFill/>
            <a:miter lim="800000"/>
            <a:headEnd/>
            <a:tailEnd/>
          </a:ln>
          <a:effectLst/>
        </p:spPr>
        <p:txBody>
          <a:bodyPr wrap="none" anchor="ctr"/>
          <a:lstStyle/>
          <a:p>
            <a:endParaRPr lang="en-US"/>
          </a:p>
        </p:txBody>
      </p:sp>
      <p:grpSp>
        <p:nvGrpSpPr>
          <p:cNvPr id="2" name="Group 22"/>
          <p:cNvGrpSpPr>
            <a:grpSpLocks/>
          </p:cNvGrpSpPr>
          <p:nvPr/>
        </p:nvGrpSpPr>
        <p:grpSpPr bwMode="auto">
          <a:xfrm>
            <a:off x="5703888" y="4637088"/>
            <a:ext cx="3298825" cy="2001837"/>
            <a:chOff x="3552" y="2921"/>
            <a:chExt cx="2078" cy="1261"/>
          </a:xfrm>
        </p:grpSpPr>
        <p:pic>
          <p:nvPicPr>
            <p:cNvPr id="1457175" name="Picture 23"/>
            <p:cNvPicPr>
              <a:picLocks noChangeAspect="1" noChangeArrowheads="1"/>
            </p:cNvPicPr>
            <p:nvPr/>
          </p:nvPicPr>
          <p:blipFill>
            <a:blip r:embed="rId8" cstate="print"/>
            <a:srcRect/>
            <a:stretch>
              <a:fillRect/>
            </a:stretch>
          </p:blipFill>
          <p:spPr bwMode="auto">
            <a:xfrm>
              <a:off x="3854" y="2929"/>
              <a:ext cx="1776" cy="1248"/>
            </a:xfrm>
            <a:prstGeom prst="rect">
              <a:avLst/>
            </a:prstGeom>
            <a:noFill/>
            <a:ln w="9525">
              <a:noFill/>
              <a:miter lim="800000"/>
              <a:headEnd/>
              <a:tailEnd/>
            </a:ln>
            <a:effectLst/>
          </p:spPr>
        </p:pic>
        <p:pic>
          <p:nvPicPr>
            <p:cNvPr id="1457176" name="Picture 24"/>
            <p:cNvPicPr>
              <a:picLocks noChangeAspect="1" noChangeArrowheads="1"/>
            </p:cNvPicPr>
            <p:nvPr/>
          </p:nvPicPr>
          <p:blipFill>
            <a:blip r:embed="rId9" cstate="print"/>
            <a:srcRect/>
            <a:stretch>
              <a:fillRect/>
            </a:stretch>
          </p:blipFill>
          <p:spPr bwMode="auto">
            <a:xfrm>
              <a:off x="3552" y="2921"/>
              <a:ext cx="443" cy="1261"/>
            </a:xfrm>
            <a:prstGeom prst="rect">
              <a:avLst/>
            </a:prstGeom>
            <a:noFill/>
            <a:ln w="9525">
              <a:noFill/>
              <a:miter lim="800000"/>
              <a:headEnd/>
              <a:tailEnd/>
            </a:ln>
            <a:effectLst/>
          </p:spPr>
        </p:pic>
      </p:grpSp>
      <p:grpSp>
        <p:nvGrpSpPr>
          <p:cNvPr id="3" name="Group 25"/>
          <p:cNvGrpSpPr>
            <a:grpSpLocks/>
          </p:cNvGrpSpPr>
          <p:nvPr/>
        </p:nvGrpSpPr>
        <p:grpSpPr bwMode="auto">
          <a:xfrm>
            <a:off x="5791200" y="2427288"/>
            <a:ext cx="3276600" cy="2039937"/>
            <a:chOff x="3543" y="1529"/>
            <a:chExt cx="2169" cy="1285"/>
          </a:xfrm>
        </p:grpSpPr>
        <p:pic>
          <p:nvPicPr>
            <p:cNvPr id="1457178" name="Picture 26"/>
            <p:cNvPicPr>
              <a:picLocks noChangeAspect="1" noChangeArrowheads="1"/>
            </p:cNvPicPr>
            <p:nvPr/>
          </p:nvPicPr>
          <p:blipFill>
            <a:blip r:embed="rId10" cstate="print"/>
            <a:srcRect/>
            <a:stretch>
              <a:fillRect/>
            </a:stretch>
          </p:blipFill>
          <p:spPr bwMode="auto">
            <a:xfrm>
              <a:off x="3909" y="1539"/>
              <a:ext cx="1803" cy="1275"/>
            </a:xfrm>
            <a:prstGeom prst="rect">
              <a:avLst/>
            </a:prstGeom>
            <a:noFill/>
            <a:ln w="9525">
              <a:noFill/>
              <a:miter lim="800000"/>
              <a:headEnd/>
              <a:tailEnd/>
            </a:ln>
            <a:effectLst/>
          </p:spPr>
        </p:pic>
        <p:pic>
          <p:nvPicPr>
            <p:cNvPr id="1457179" name="Picture 27"/>
            <p:cNvPicPr>
              <a:picLocks noChangeAspect="1" noChangeArrowheads="1"/>
            </p:cNvPicPr>
            <p:nvPr/>
          </p:nvPicPr>
          <p:blipFill>
            <a:blip r:embed="rId9" cstate="print"/>
            <a:srcRect/>
            <a:stretch>
              <a:fillRect/>
            </a:stretch>
          </p:blipFill>
          <p:spPr bwMode="auto">
            <a:xfrm>
              <a:off x="3543" y="1529"/>
              <a:ext cx="455" cy="1281"/>
            </a:xfrm>
            <a:prstGeom prst="rect">
              <a:avLst/>
            </a:prstGeom>
            <a:noFill/>
            <a:ln w="9525">
              <a:noFill/>
              <a:miter lim="800000"/>
              <a:headEnd/>
              <a:tailEnd/>
            </a:ln>
            <a:effectLst/>
          </p:spPr>
        </p:pic>
      </p:grpSp>
      <p:pic>
        <p:nvPicPr>
          <p:cNvPr id="1457180" name="Picture 28"/>
          <p:cNvPicPr>
            <a:picLocks noChangeAspect="1" noChangeArrowheads="1"/>
          </p:cNvPicPr>
          <p:nvPr/>
        </p:nvPicPr>
        <p:blipFill>
          <a:blip r:embed="rId9" cstate="print"/>
          <a:srcRect/>
          <a:stretch>
            <a:fillRect/>
          </a:stretch>
        </p:blipFill>
        <p:spPr bwMode="auto">
          <a:xfrm>
            <a:off x="5776913" y="142875"/>
            <a:ext cx="711200" cy="1992313"/>
          </a:xfrm>
          <a:prstGeom prst="rect">
            <a:avLst/>
          </a:prstGeom>
          <a:noFill/>
          <a:ln w="9525">
            <a:noFill/>
            <a:miter lim="800000"/>
            <a:headEnd/>
            <a:tailEnd/>
          </a:ln>
          <a:effectLst/>
        </p:spPr>
      </p:pic>
      <p:sp>
        <p:nvSpPr>
          <p:cNvPr id="1457181" name="Text Box 29"/>
          <p:cNvSpPr txBox="1">
            <a:spLocks noChangeArrowheads="1"/>
          </p:cNvSpPr>
          <p:nvPr/>
        </p:nvSpPr>
        <p:spPr bwMode="auto">
          <a:xfrm>
            <a:off x="6434138" y="3733800"/>
            <a:ext cx="1370012"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sp>
        <p:nvSpPr>
          <p:cNvPr id="1457182" name="Text Box 30"/>
          <p:cNvSpPr txBox="1">
            <a:spLocks noChangeArrowheads="1"/>
          </p:cNvSpPr>
          <p:nvPr/>
        </p:nvSpPr>
        <p:spPr bwMode="auto">
          <a:xfrm>
            <a:off x="6400800" y="5943600"/>
            <a:ext cx="1370013"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sp>
        <p:nvSpPr>
          <p:cNvPr id="1457183" name="Text Box 31"/>
          <p:cNvSpPr txBox="1">
            <a:spLocks noChangeArrowheads="1"/>
          </p:cNvSpPr>
          <p:nvPr/>
        </p:nvSpPr>
        <p:spPr bwMode="auto">
          <a:xfrm>
            <a:off x="6597650" y="4768850"/>
            <a:ext cx="412750" cy="641350"/>
          </a:xfrm>
          <a:prstGeom prst="rect">
            <a:avLst/>
          </a:prstGeom>
          <a:noFill/>
          <a:ln w="9525">
            <a:noFill/>
            <a:miter lim="800000"/>
            <a:headEnd/>
            <a:tailEnd/>
          </a:ln>
          <a:effectLst/>
        </p:spPr>
        <p:txBody>
          <a:bodyPr wrap="none">
            <a:spAutoFit/>
          </a:bodyPr>
          <a:lstStyle/>
          <a:p>
            <a:r>
              <a:rPr lang="en-US" sz="3600">
                <a:solidFill>
                  <a:schemeClr val="tx1"/>
                </a:solidFill>
              </a:rPr>
              <a:t>p</a:t>
            </a:r>
          </a:p>
        </p:txBody>
      </p:sp>
      <p:sp>
        <p:nvSpPr>
          <p:cNvPr id="1457184" name="Text Box 32"/>
          <p:cNvSpPr txBox="1">
            <a:spLocks noChangeArrowheads="1"/>
          </p:cNvSpPr>
          <p:nvPr/>
        </p:nvSpPr>
        <p:spPr bwMode="auto">
          <a:xfrm>
            <a:off x="6510338" y="2568575"/>
            <a:ext cx="514350" cy="641350"/>
          </a:xfrm>
          <a:prstGeom prst="rect">
            <a:avLst/>
          </a:prstGeom>
          <a:noFill/>
          <a:ln w="9525">
            <a:noFill/>
            <a:miter lim="800000"/>
            <a:headEnd/>
            <a:tailEnd/>
          </a:ln>
          <a:effectLst/>
        </p:spPr>
        <p:txBody>
          <a:bodyPr wrap="none">
            <a:spAutoFit/>
          </a:bodyPr>
          <a:lstStyle/>
          <a:p>
            <a:r>
              <a:rPr lang="en-US" sz="3600">
                <a:solidFill>
                  <a:schemeClr val="tx1"/>
                </a:solidFill>
              </a:rPr>
              <a:t>K</a:t>
            </a:r>
          </a:p>
        </p:txBody>
      </p:sp>
      <p:sp>
        <p:nvSpPr>
          <p:cNvPr id="1457185" name="Text Box 33"/>
          <p:cNvSpPr txBox="1">
            <a:spLocks noChangeArrowheads="1"/>
          </p:cNvSpPr>
          <p:nvPr/>
        </p:nvSpPr>
        <p:spPr bwMode="auto">
          <a:xfrm>
            <a:off x="3124200" y="5105400"/>
            <a:ext cx="2832100" cy="1311275"/>
          </a:xfrm>
          <a:prstGeom prst="rect">
            <a:avLst/>
          </a:prstGeom>
          <a:noFill/>
          <a:ln w="9525">
            <a:noFill/>
            <a:miter lim="800000"/>
            <a:headEnd/>
            <a:tailEnd/>
          </a:ln>
          <a:effectLst/>
        </p:spPr>
        <p:txBody>
          <a:bodyPr>
            <a:spAutoFit/>
          </a:bodyPr>
          <a:lstStyle/>
          <a:p>
            <a:r>
              <a:rPr lang="en-US" sz="2000"/>
              <a:t>Large antiproton asymmetry??  Unfortunately no 62.4 GeV measurement</a:t>
            </a:r>
          </a:p>
        </p:txBody>
      </p:sp>
      <p:sp>
        <p:nvSpPr>
          <p:cNvPr id="39" name="Slide Number Placeholder 38"/>
          <p:cNvSpPr>
            <a:spLocks noGrp="1"/>
          </p:cNvSpPr>
          <p:nvPr>
            <p:ph type="sldNum" sz="quarter" idx="12"/>
          </p:nvPr>
        </p:nvSpPr>
        <p:spPr/>
        <p:txBody>
          <a:bodyPr/>
          <a:lstStyle/>
          <a:p>
            <a:fld id="{83F159FB-7DEB-45DF-BF94-DE0F7425313E}" type="slidenum">
              <a:rPr lang="en-US" smtClean="0"/>
              <a:pPr/>
              <a:t>38</a:t>
            </a:fld>
            <a:endParaRPr lang="en-US"/>
          </a:p>
        </p:txBody>
      </p:sp>
      <p:sp>
        <p:nvSpPr>
          <p:cNvPr id="38" name="Text Box 34"/>
          <p:cNvSpPr txBox="1">
            <a:spLocks noChangeArrowheads="1"/>
          </p:cNvSpPr>
          <p:nvPr/>
        </p:nvSpPr>
        <p:spPr bwMode="auto">
          <a:xfrm>
            <a:off x="15875" y="609600"/>
            <a:ext cx="9128125" cy="1815882"/>
          </a:xfrm>
          <a:prstGeom prst="rect">
            <a:avLst/>
          </a:prstGeom>
          <a:solidFill>
            <a:srgbClr val="00FFFF"/>
          </a:solidFill>
          <a:ln w="9525">
            <a:solidFill>
              <a:schemeClr val="tx1"/>
            </a:solidFill>
            <a:miter lim="800000"/>
            <a:headEnd/>
            <a:tailEnd/>
          </a:ln>
          <a:effectLst/>
        </p:spPr>
        <p:txBody>
          <a:bodyPr>
            <a:spAutoFit/>
          </a:bodyPr>
          <a:lstStyle/>
          <a:p>
            <a:r>
              <a:rPr lang="en-US" sz="2800" dirty="0" smtClean="0">
                <a:solidFill>
                  <a:schemeClr val="tx1"/>
                </a:solidFill>
              </a:rPr>
              <a:t>Pattern of </a:t>
            </a:r>
            <a:r>
              <a:rPr lang="en-US" sz="2800" dirty="0" err="1" smtClean="0">
                <a:solidFill>
                  <a:schemeClr val="tx1"/>
                </a:solidFill>
              </a:rPr>
              <a:t>pion</a:t>
            </a:r>
            <a:r>
              <a:rPr lang="en-US" sz="2800" dirty="0" smtClean="0">
                <a:solidFill>
                  <a:schemeClr val="tx1"/>
                </a:solidFill>
              </a:rPr>
              <a:t> species asymmetries in the forward direction</a:t>
            </a:r>
          </a:p>
          <a:p>
            <a:r>
              <a:rPr lang="en-US" sz="2800" dirty="0" smtClean="0">
                <a:solidFill>
                  <a:schemeClr val="tx1"/>
                </a:solidFill>
                <a:sym typeface="Wingdings" pitchFamily="2" charset="2"/>
              </a:rPr>
              <a:t> valence quark effect.</a:t>
            </a:r>
          </a:p>
          <a:p>
            <a:r>
              <a:rPr lang="en-US" sz="2800" dirty="0" smtClean="0">
                <a:solidFill>
                  <a:schemeClr val="tx1"/>
                </a:solidFill>
                <a:sym typeface="Wingdings" pitchFamily="2" charset="2"/>
              </a:rPr>
              <a:t>But this conclusion confounded by </a:t>
            </a:r>
            <a:r>
              <a:rPr lang="en-US" sz="2800" dirty="0" err="1" smtClean="0">
                <a:solidFill>
                  <a:schemeClr val="tx1"/>
                </a:solidFill>
                <a:sym typeface="Wingdings" pitchFamily="2" charset="2"/>
              </a:rPr>
              <a:t>kaon</a:t>
            </a:r>
            <a:r>
              <a:rPr lang="en-US" sz="2800" dirty="0" smtClean="0">
                <a:solidFill>
                  <a:schemeClr val="tx1"/>
                </a:solidFill>
                <a:sym typeface="Wingdings" pitchFamily="2" charset="2"/>
              </a:rPr>
              <a:t> and antiproton asymmetries!</a:t>
            </a:r>
            <a:endParaRPr lang="en-US" sz="280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a:grpSpLocks noChangeAspect="1"/>
          </p:cNvGrpSpPr>
          <p:nvPr/>
        </p:nvGrpSpPr>
        <p:grpSpPr bwMode="auto">
          <a:xfrm>
            <a:off x="3811242" y="1565275"/>
            <a:ext cx="4951758" cy="4911725"/>
            <a:chOff x="96" y="960"/>
            <a:chExt cx="3216" cy="3190"/>
          </a:xfrm>
        </p:grpSpPr>
        <p:pic>
          <p:nvPicPr>
            <p:cNvPr id="137232" name="Picture 16"/>
            <p:cNvPicPr>
              <a:picLocks noChangeAspect="1" noChangeArrowheads="1"/>
            </p:cNvPicPr>
            <p:nvPr/>
          </p:nvPicPr>
          <p:blipFill>
            <a:blip r:embed="rId4" cstate="print"/>
            <a:srcRect/>
            <a:stretch>
              <a:fillRect/>
            </a:stretch>
          </p:blipFill>
          <p:spPr bwMode="auto">
            <a:xfrm>
              <a:off x="96" y="960"/>
              <a:ext cx="3216" cy="3190"/>
            </a:xfrm>
            <a:prstGeom prst="rect">
              <a:avLst/>
            </a:prstGeom>
            <a:noFill/>
            <a:ln w="9525">
              <a:noFill/>
              <a:miter lim="800000"/>
              <a:headEnd/>
              <a:tailEnd/>
            </a:ln>
            <a:effectLst/>
          </p:spPr>
        </p:pic>
        <p:sp>
          <p:nvSpPr>
            <p:cNvPr id="137233" name="Rectangle 17"/>
            <p:cNvSpPr>
              <a:spLocks noChangeAspect="1" noChangeArrowheads="1"/>
            </p:cNvSpPr>
            <p:nvPr/>
          </p:nvSpPr>
          <p:spPr bwMode="auto">
            <a:xfrm>
              <a:off x="1980" y="2730"/>
              <a:ext cx="1218" cy="132"/>
            </a:xfrm>
            <a:prstGeom prst="rect">
              <a:avLst/>
            </a:prstGeom>
            <a:solidFill>
              <a:srgbClr val="808080">
                <a:alpha val="47000"/>
              </a:srgbClr>
            </a:solidFill>
            <a:ln w="9525">
              <a:noFill/>
              <a:miter lim="800000"/>
              <a:headEnd/>
              <a:tailEnd/>
            </a:ln>
            <a:effectLst/>
          </p:spPr>
          <p:txBody>
            <a:bodyPr wrap="none" anchor="ctr"/>
            <a:lstStyle/>
            <a:p>
              <a:endParaRPr lang="en-US"/>
            </a:p>
          </p:txBody>
        </p:sp>
        <p:sp>
          <p:nvSpPr>
            <p:cNvPr id="137234" name="Rectangle 18"/>
            <p:cNvSpPr>
              <a:spLocks noChangeAspect="1" noChangeArrowheads="1"/>
            </p:cNvSpPr>
            <p:nvPr/>
          </p:nvSpPr>
          <p:spPr bwMode="auto">
            <a:xfrm>
              <a:off x="1980" y="3265"/>
              <a:ext cx="1218" cy="47"/>
            </a:xfrm>
            <a:prstGeom prst="rect">
              <a:avLst/>
            </a:prstGeom>
            <a:solidFill>
              <a:srgbClr val="969696">
                <a:alpha val="37000"/>
              </a:srgbClr>
            </a:solidFill>
            <a:ln w="9525">
              <a:noFill/>
              <a:miter lim="800000"/>
              <a:headEnd/>
              <a:tailEnd/>
            </a:ln>
            <a:effectLst/>
          </p:spPr>
          <p:txBody>
            <a:bodyPr wrap="none" anchor="ctr"/>
            <a:lstStyle/>
            <a:p>
              <a:endParaRPr lang="en-US"/>
            </a:p>
          </p:txBody>
        </p:sp>
        <p:sp>
          <p:nvSpPr>
            <p:cNvPr id="137235" name="Rectangle 19"/>
            <p:cNvSpPr>
              <a:spLocks noChangeAspect="1" noChangeArrowheads="1"/>
            </p:cNvSpPr>
            <p:nvPr/>
          </p:nvSpPr>
          <p:spPr bwMode="auto">
            <a:xfrm>
              <a:off x="1980" y="2598"/>
              <a:ext cx="1218" cy="132"/>
            </a:xfrm>
            <a:prstGeom prst="rect">
              <a:avLst/>
            </a:prstGeom>
            <a:solidFill>
              <a:srgbClr val="808080">
                <a:alpha val="47000"/>
              </a:srgbClr>
            </a:solidFill>
            <a:ln w="9525">
              <a:noFill/>
              <a:miter lim="800000"/>
              <a:headEnd/>
              <a:tailEnd/>
            </a:ln>
            <a:effectLst/>
          </p:spPr>
          <p:txBody>
            <a:bodyPr wrap="none" anchor="ctr"/>
            <a:lstStyle/>
            <a:p>
              <a:endParaRPr lang="en-US"/>
            </a:p>
          </p:txBody>
        </p:sp>
        <p:sp>
          <p:nvSpPr>
            <p:cNvPr id="137236" name="Rectangle 20"/>
            <p:cNvSpPr>
              <a:spLocks noChangeAspect="1" noChangeArrowheads="1"/>
            </p:cNvSpPr>
            <p:nvPr/>
          </p:nvSpPr>
          <p:spPr bwMode="auto">
            <a:xfrm>
              <a:off x="1980" y="3313"/>
              <a:ext cx="1218" cy="47"/>
            </a:xfrm>
            <a:prstGeom prst="rect">
              <a:avLst/>
            </a:prstGeom>
            <a:solidFill>
              <a:srgbClr val="969696">
                <a:alpha val="37000"/>
              </a:srgbClr>
            </a:solidFill>
            <a:ln w="9525">
              <a:noFill/>
              <a:miter lim="800000"/>
              <a:headEnd/>
              <a:tailEnd/>
            </a:ln>
            <a:effectLst/>
          </p:spPr>
          <p:txBody>
            <a:bodyPr wrap="none" anchor="ctr"/>
            <a:lstStyle/>
            <a:p>
              <a:endParaRPr lang="en-US"/>
            </a:p>
          </p:txBody>
        </p:sp>
      </p:grpSp>
      <p:sp>
        <p:nvSpPr>
          <p:cNvPr id="137218"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3600" dirty="0" smtClean="0"/>
              <a:t>Another Surprise: Transverse Single-Spin Asymmetry in Eta Meson Production</a:t>
            </a:r>
            <a:endParaRPr lang="en-US" sz="3600" dirty="0"/>
          </a:p>
        </p:txBody>
      </p:sp>
      <p:grpSp>
        <p:nvGrpSpPr>
          <p:cNvPr id="3" name="Group 11"/>
          <p:cNvGrpSpPr>
            <a:grpSpLocks/>
          </p:cNvGrpSpPr>
          <p:nvPr/>
        </p:nvGrpSpPr>
        <p:grpSpPr bwMode="auto">
          <a:xfrm>
            <a:off x="4648200" y="2895600"/>
            <a:ext cx="1524000" cy="1066800"/>
            <a:chOff x="2640" y="912"/>
            <a:chExt cx="864" cy="528"/>
          </a:xfrm>
        </p:grpSpPr>
        <p:sp>
          <p:nvSpPr>
            <p:cNvPr id="137228" name="AutoShape 12"/>
            <p:cNvSpPr>
              <a:spLocks noChangeArrowheads="1"/>
            </p:cNvSpPr>
            <p:nvPr/>
          </p:nvSpPr>
          <p:spPr bwMode="auto">
            <a:xfrm>
              <a:off x="2640" y="912"/>
              <a:ext cx="601" cy="528"/>
            </a:xfrm>
            <a:prstGeom prst="star5">
              <a:avLst/>
            </a:prstGeom>
            <a:solidFill>
              <a:srgbClr val="FF0000"/>
            </a:solidFill>
            <a:ln w="9525">
              <a:solidFill>
                <a:srgbClr val="000080"/>
              </a:solidFill>
              <a:miter lim="800000"/>
              <a:headEnd type="none" w="sm" len="sm"/>
              <a:tailEnd type="none" w="sm" len="sm"/>
            </a:ln>
            <a:effectLst/>
          </p:spPr>
          <p:txBody>
            <a:bodyPr wrap="none" anchor="ctr"/>
            <a:lstStyle/>
            <a:p>
              <a:endParaRPr lang="en-US" sz="2400" b="1" i="1">
                <a:cs typeface="ＭＳ Ｐゴシック" pitchFamily="34" charset="-128"/>
              </a:endParaRPr>
            </a:p>
          </p:txBody>
        </p:sp>
        <p:sp>
          <p:nvSpPr>
            <p:cNvPr id="137229" name="Text Box 13"/>
            <p:cNvSpPr txBox="1">
              <a:spLocks noChangeArrowheads="1"/>
            </p:cNvSpPr>
            <p:nvPr/>
          </p:nvSpPr>
          <p:spPr bwMode="auto">
            <a:xfrm>
              <a:off x="2851" y="1058"/>
              <a:ext cx="653" cy="317"/>
            </a:xfrm>
            <a:prstGeom prst="rect">
              <a:avLst/>
            </a:prstGeom>
            <a:noFill/>
            <a:ln w="12700">
              <a:noFill/>
              <a:miter lim="800000"/>
              <a:headEnd type="none" w="sm" len="sm"/>
              <a:tailEnd type="none" w="sm" len="sm"/>
            </a:ln>
            <a:effectLst/>
          </p:spPr>
          <p:txBody>
            <a:bodyPr>
              <a:spAutoFit/>
            </a:bodyPr>
            <a:lstStyle/>
            <a:p>
              <a:r>
                <a:rPr lang="en-US" sz="1800" b="1" i="1">
                  <a:solidFill>
                    <a:srgbClr val="1C0E81"/>
                  </a:solidFill>
                  <a:effectLst>
                    <a:outerShdw blurRad="38100" dist="38100" dir="2700000" algn="tl">
                      <a:srgbClr val="FFFFFF"/>
                    </a:outerShdw>
                  </a:effectLst>
                  <a:latin typeface="" charset="0"/>
                  <a:cs typeface="ＭＳ Ｐゴシック" pitchFamily="34" charset="-128"/>
                </a:rPr>
                <a:t>STAR</a:t>
              </a:r>
            </a:p>
          </p:txBody>
        </p:sp>
      </p:grpSp>
      <p:grpSp>
        <p:nvGrpSpPr>
          <p:cNvPr id="4" name="Group 23"/>
          <p:cNvGrpSpPr>
            <a:grpSpLocks/>
          </p:cNvGrpSpPr>
          <p:nvPr/>
        </p:nvGrpSpPr>
        <p:grpSpPr bwMode="auto">
          <a:xfrm>
            <a:off x="533400" y="3124200"/>
            <a:ext cx="2667000" cy="1600200"/>
            <a:chOff x="3648" y="1824"/>
            <a:chExt cx="1680" cy="1008"/>
          </a:xfrm>
        </p:grpSpPr>
        <p:sp>
          <p:nvSpPr>
            <p:cNvPr id="137240" name="Rectangle 24"/>
            <p:cNvSpPr>
              <a:spLocks noChangeAspect="1" noChangeArrowheads="1"/>
            </p:cNvSpPr>
            <p:nvPr/>
          </p:nvSpPr>
          <p:spPr bwMode="auto">
            <a:xfrm>
              <a:off x="3648" y="1824"/>
              <a:ext cx="1680" cy="1008"/>
            </a:xfrm>
            <a:prstGeom prst="rect">
              <a:avLst/>
            </a:prstGeom>
            <a:solidFill>
              <a:srgbClr val="FFFF99"/>
            </a:solidFill>
            <a:ln w="9525">
              <a:noFill/>
              <a:miter lim="800000"/>
              <a:headEnd/>
              <a:tailEnd/>
            </a:ln>
            <a:effectLst/>
          </p:spPr>
          <p:txBody>
            <a:bodyPr wrap="none" anchor="ctr"/>
            <a:lstStyle/>
            <a:p>
              <a:endParaRPr lang="en-US"/>
            </a:p>
          </p:txBody>
        </p:sp>
        <p:graphicFrame>
          <p:nvGraphicFramePr>
            <p:cNvPr id="137241" name="Object 25"/>
            <p:cNvGraphicFramePr>
              <a:graphicFrameLocks noChangeAspect="1"/>
            </p:cNvGraphicFramePr>
            <p:nvPr/>
          </p:nvGraphicFramePr>
          <p:xfrm>
            <a:off x="3792" y="2208"/>
            <a:ext cx="1296" cy="267"/>
          </p:xfrm>
          <a:graphic>
            <a:graphicData uri="http://schemas.openxmlformats.org/presentationml/2006/ole">
              <p:oleObj spid="_x0000_s1894405" name="Equation" r:id="rId5" imgW="1371600" imgH="279360" progId="">
                <p:embed/>
              </p:oleObj>
            </a:graphicData>
          </a:graphic>
        </p:graphicFrame>
        <p:graphicFrame>
          <p:nvGraphicFramePr>
            <p:cNvPr id="137242" name="Object 26"/>
            <p:cNvGraphicFramePr>
              <a:graphicFrameLocks noChangeAspect="1"/>
            </p:cNvGraphicFramePr>
            <p:nvPr/>
          </p:nvGraphicFramePr>
          <p:xfrm>
            <a:off x="3792" y="2496"/>
            <a:ext cx="1296" cy="244"/>
          </p:xfrm>
          <a:graphic>
            <a:graphicData uri="http://schemas.openxmlformats.org/presentationml/2006/ole">
              <p:oleObj spid="_x0000_s1894406" name="Equation" r:id="rId6" imgW="1384300" imgH="254000" progId="">
                <p:embed/>
              </p:oleObj>
            </a:graphicData>
          </a:graphic>
        </p:graphicFrame>
        <p:graphicFrame>
          <p:nvGraphicFramePr>
            <p:cNvPr id="137243" name="Object 27"/>
            <p:cNvGraphicFramePr>
              <a:graphicFrameLocks noChangeAspect="1"/>
            </p:cNvGraphicFramePr>
            <p:nvPr/>
          </p:nvGraphicFramePr>
          <p:xfrm>
            <a:off x="4032" y="1920"/>
            <a:ext cx="842" cy="211"/>
          </p:xfrm>
          <a:graphic>
            <a:graphicData uri="http://schemas.openxmlformats.org/presentationml/2006/ole">
              <p:oleObj spid="_x0000_s1894407" name="Equation" r:id="rId7" imgW="914400" imgH="228600" progId="">
                <p:embed/>
              </p:oleObj>
            </a:graphicData>
          </a:graphic>
        </p:graphicFrame>
      </p:grpSp>
      <p:graphicFrame>
        <p:nvGraphicFramePr>
          <p:cNvPr id="23" name="Object 22"/>
          <p:cNvGraphicFramePr>
            <a:graphicFrameLocks noChangeAspect="1"/>
          </p:cNvGraphicFramePr>
          <p:nvPr/>
        </p:nvGraphicFramePr>
        <p:xfrm>
          <a:off x="182479" y="1676400"/>
          <a:ext cx="3551321" cy="838200"/>
        </p:xfrm>
        <a:graphic>
          <a:graphicData uri="http://schemas.openxmlformats.org/presentationml/2006/ole">
            <p:oleObj spid="_x0000_s1894409" name="Equation" r:id="rId8" imgW="2044440" imgH="482400" progId="Equation.3">
              <p:embed/>
            </p:oleObj>
          </a:graphicData>
        </a:graphic>
      </p:graphicFrame>
      <p:sp>
        <p:nvSpPr>
          <p:cNvPr id="24" name="TextBox 23"/>
          <p:cNvSpPr txBox="1"/>
          <p:nvPr/>
        </p:nvSpPr>
        <p:spPr>
          <a:xfrm>
            <a:off x="21694" y="2590800"/>
            <a:ext cx="3712106" cy="461665"/>
          </a:xfrm>
          <a:prstGeom prst="rect">
            <a:avLst/>
          </a:prstGeom>
          <a:noFill/>
        </p:spPr>
        <p:txBody>
          <a:bodyPr wrap="none" rtlCol="0">
            <a:spAutoFit/>
          </a:bodyPr>
          <a:lstStyle/>
          <a:p>
            <a:r>
              <a:rPr lang="en-US" dirty="0" smtClean="0"/>
              <a:t>Larger than the neutral </a:t>
            </a:r>
            <a:r>
              <a:rPr lang="en-US" dirty="0" err="1" smtClean="0"/>
              <a:t>pion</a:t>
            </a:r>
            <a:r>
              <a:rPr lang="en-US" dirty="0" smtClean="0"/>
              <a:t>!</a:t>
            </a:r>
            <a:endParaRPr lang="en-US" dirty="0"/>
          </a:p>
        </p:txBody>
      </p:sp>
      <p:graphicFrame>
        <p:nvGraphicFramePr>
          <p:cNvPr id="1894410" name="Object 10"/>
          <p:cNvGraphicFramePr>
            <a:graphicFrameLocks noChangeAspect="1"/>
          </p:cNvGraphicFramePr>
          <p:nvPr/>
        </p:nvGraphicFramePr>
        <p:xfrm>
          <a:off x="1014413" y="4941888"/>
          <a:ext cx="1935162" cy="1506537"/>
        </p:xfrm>
        <a:graphic>
          <a:graphicData uri="http://schemas.openxmlformats.org/presentationml/2006/ole">
            <p:oleObj spid="_x0000_s1894410" name="Equation" r:id="rId9" imgW="1143000" imgH="888840" progId="Equation.3">
              <p:embed/>
            </p:oleObj>
          </a:graphicData>
        </a:graphic>
      </p:graphicFrame>
      <p:sp>
        <p:nvSpPr>
          <p:cNvPr id="26" name="Text Box 34"/>
          <p:cNvSpPr txBox="1">
            <a:spLocks noChangeArrowheads="1"/>
          </p:cNvSpPr>
          <p:nvPr/>
        </p:nvSpPr>
        <p:spPr bwMode="auto">
          <a:xfrm>
            <a:off x="701675" y="2057400"/>
            <a:ext cx="7756525" cy="523220"/>
          </a:xfrm>
          <a:prstGeom prst="rect">
            <a:avLst/>
          </a:prstGeom>
          <a:solidFill>
            <a:srgbClr val="00FFFF"/>
          </a:solidFill>
          <a:ln w="9525">
            <a:solidFill>
              <a:schemeClr val="tx1"/>
            </a:solidFill>
            <a:miter lim="800000"/>
            <a:headEnd/>
            <a:tailEnd/>
          </a:ln>
          <a:effectLst/>
        </p:spPr>
        <p:txBody>
          <a:bodyPr wrap="square">
            <a:spAutoFit/>
          </a:bodyPr>
          <a:lstStyle/>
          <a:p>
            <a:r>
              <a:rPr lang="en-US" sz="2800" dirty="0" smtClean="0">
                <a:solidFill>
                  <a:schemeClr val="tx1"/>
                </a:solidFill>
              </a:rPr>
              <a:t>Further evidence against a valence quark effect!</a:t>
            </a:r>
            <a:endParaRPr lang="en-US" sz="2800" dirty="0">
              <a:solidFill>
                <a:schemeClr val="tx1"/>
              </a:solidFill>
            </a:endParaRPr>
          </a:p>
        </p:txBody>
      </p:sp>
      <p:sp>
        <p:nvSpPr>
          <p:cNvPr id="21" name="Slide Number Placeholder 20"/>
          <p:cNvSpPr>
            <a:spLocks noGrp="1"/>
          </p:cNvSpPr>
          <p:nvPr>
            <p:ph type="sldNum" sz="quarter" idx="12"/>
          </p:nvPr>
        </p:nvSpPr>
        <p:spPr/>
        <p:txBody>
          <a:bodyPr/>
          <a:lstStyle/>
          <a:p>
            <a:fld id="{CC80A51C-0834-4D37-9F6C-E61A03BDE5A5}" type="slidenum">
              <a:rPr lang="en-US" smtClean="0"/>
              <a:pPr/>
              <a:t>39</a:t>
            </a:fld>
            <a:endParaRPr lang="en-US"/>
          </a:p>
        </p:txBody>
      </p:sp>
      <p:sp>
        <p:nvSpPr>
          <p:cNvPr id="22" name="Footer Placeholder 21"/>
          <p:cNvSpPr>
            <a:spLocks noGrp="1"/>
          </p:cNvSpPr>
          <p:nvPr>
            <p:ph type="ftr" sz="quarter" idx="11"/>
          </p:nvPr>
        </p:nvSpPr>
        <p:spPr/>
        <p:txBody>
          <a:bodyPr/>
          <a:lstStyle/>
          <a:p>
            <a:r>
              <a:rPr lang="en-US" smtClean="0"/>
              <a:t>C. Aidala, DESY, October 5-6, 2010</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5"/>
          <p:cNvSpPr>
            <a:spLocks noGrp="1"/>
          </p:cNvSpPr>
          <p:nvPr>
            <p:ph type="ftr" sz="quarter" idx="11"/>
          </p:nvPr>
        </p:nvSpPr>
        <p:spPr/>
        <p:txBody>
          <a:bodyPr/>
          <a:lstStyle/>
          <a:p>
            <a:r>
              <a:rPr lang="en-US" smtClean="0"/>
              <a:t>C. Aidala, DESY, October 5-6, 2010</a:t>
            </a:r>
            <a:endParaRPr lang="en-US"/>
          </a:p>
        </p:txBody>
      </p:sp>
      <p:sp>
        <p:nvSpPr>
          <p:cNvPr id="1169410" name="Rectangle 2"/>
          <p:cNvSpPr>
            <a:spLocks noGrp="1" noChangeArrowheads="1"/>
          </p:cNvSpPr>
          <p:nvPr>
            <p:ph type="title"/>
          </p:nvPr>
        </p:nvSpPr>
        <p:spPr/>
        <p:txBody>
          <a:bodyPr/>
          <a:lstStyle/>
          <a:p>
            <a:r>
              <a:rPr lang="en-US" sz="3400" dirty="0"/>
              <a:t>Decades of DIS Data: What Have We </a:t>
            </a:r>
            <a:r>
              <a:rPr lang="en-US" sz="3400" dirty="0" smtClean="0"/>
              <a:t>Learned</a:t>
            </a:r>
            <a:r>
              <a:rPr lang="en-US" sz="3400" dirty="0"/>
              <a:t>?</a:t>
            </a:r>
          </a:p>
        </p:txBody>
      </p:sp>
      <p:sp>
        <p:nvSpPr>
          <p:cNvPr id="1169411" name="Rectangle 3"/>
          <p:cNvSpPr>
            <a:spLocks noGrp="1" noChangeArrowheads="1"/>
          </p:cNvSpPr>
          <p:nvPr>
            <p:ph type="body" sz="half" idx="1"/>
          </p:nvPr>
        </p:nvSpPr>
        <p:spPr>
          <a:xfrm>
            <a:off x="228600" y="1752600"/>
            <a:ext cx="4267200" cy="4495800"/>
          </a:xfrm>
        </p:spPr>
        <p:txBody>
          <a:bodyPr/>
          <a:lstStyle/>
          <a:p>
            <a:r>
              <a:rPr lang="en-US" sz="2800" dirty="0"/>
              <a:t>Wealth of data largely </a:t>
            </a:r>
            <a:r>
              <a:rPr lang="en-US" sz="2800" dirty="0" smtClean="0"/>
              <a:t>from HERA (thanks!!)</a:t>
            </a:r>
            <a:endParaRPr lang="en-US" sz="2800" dirty="0"/>
          </a:p>
          <a:p>
            <a:r>
              <a:rPr lang="en-US" sz="2800" dirty="0"/>
              <a:t>Rich structure at low </a:t>
            </a:r>
            <a:r>
              <a:rPr lang="en-US" sz="2800" i="1" dirty="0"/>
              <a:t>x</a:t>
            </a:r>
          </a:p>
          <a:p>
            <a:r>
              <a:rPr lang="en-US" sz="2800" dirty="0"/>
              <a:t>Half proton’s linear momentum carried by gluons!</a:t>
            </a:r>
          </a:p>
        </p:txBody>
      </p:sp>
      <p:sp>
        <p:nvSpPr>
          <p:cNvPr id="1169413" name="Text Box 5"/>
          <p:cNvSpPr txBox="1">
            <a:spLocks noChangeArrowheads="1"/>
          </p:cNvSpPr>
          <p:nvPr/>
        </p:nvSpPr>
        <p:spPr bwMode="auto">
          <a:xfrm>
            <a:off x="5529263" y="5562600"/>
            <a:ext cx="2800350" cy="427038"/>
          </a:xfrm>
          <a:prstGeom prst="rect">
            <a:avLst/>
          </a:prstGeom>
          <a:noFill/>
          <a:ln w="9525">
            <a:noFill/>
            <a:miter lim="800000"/>
            <a:headEnd/>
            <a:tailEnd/>
          </a:ln>
          <a:effectLst/>
        </p:spPr>
        <p:txBody>
          <a:bodyPr wrap="none">
            <a:spAutoFit/>
          </a:bodyPr>
          <a:lstStyle/>
          <a:p>
            <a:r>
              <a:rPr lang="en-US" sz="2200"/>
              <a:t>PRD67, 012007 (2003)</a:t>
            </a:r>
          </a:p>
        </p:txBody>
      </p:sp>
      <p:pic>
        <p:nvPicPr>
          <p:cNvPr id="1169412" name="Picture 4"/>
          <p:cNvPicPr>
            <a:picLocks noChangeAspect="1" noChangeArrowheads="1"/>
          </p:cNvPicPr>
          <p:nvPr/>
        </p:nvPicPr>
        <p:blipFill>
          <a:blip r:embed="rId4" cstate="print"/>
          <a:srcRect/>
          <a:stretch>
            <a:fillRect/>
          </a:stretch>
        </p:blipFill>
        <p:spPr bwMode="auto">
          <a:xfrm>
            <a:off x="4859338" y="1066800"/>
            <a:ext cx="3903662" cy="4419600"/>
          </a:xfrm>
          <a:prstGeom prst="rect">
            <a:avLst/>
          </a:prstGeom>
          <a:noFill/>
          <a:ln w="9525">
            <a:noFill/>
            <a:miter lim="800000"/>
            <a:headEnd/>
            <a:tailEnd/>
          </a:ln>
          <a:effectLst/>
        </p:spPr>
      </p:pic>
      <p:pic>
        <p:nvPicPr>
          <p:cNvPr id="1169415" name="Picture 7"/>
          <p:cNvPicPr>
            <a:picLocks noChangeAspect="1" noChangeArrowheads="1"/>
          </p:cNvPicPr>
          <p:nvPr/>
        </p:nvPicPr>
        <p:blipFill>
          <a:blip r:embed="rId5" cstate="print"/>
          <a:srcRect/>
          <a:stretch>
            <a:fillRect/>
          </a:stretch>
        </p:blipFill>
        <p:spPr bwMode="auto">
          <a:xfrm>
            <a:off x="4840288" y="990600"/>
            <a:ext cx="3998912" cy="5334000"/>
          </a:xfrm>
          <a:prstGeom prst="rect">
            <a:avLst/>
          </a:prstGeom>
          <a:noFill/>
          <a:ln w="9525">
            <a:noFill/>
            <a:miter lim="800000"/>
            <a:headEnd/>
            <a:tailEnd/>
          </a:ln>
          <a:effectLst/>
        </p:spPr>
      </p:pic>
      <p:sp>
        <p:nvSpPr>
          <p:cNvPr id="1169416" name="Oval 8"/>
          <p:cNvSpPr>
            <a:spLocks noChangeArrowheads="1"/>
          </p:cNvSpPr>
          <p:nvPr/>
        </p:nvSpPr>
        <p:spPr bwMode="auto">
          <a:xfrm>
            <a:off x="5410200" y="1143000"/>
            <a:ext cx="1752600" cy="2209800"/>
          </a:xfrm>
          <a:prstGeom prst="ellipse">
            <a:avLst/>
          </a:prstGeom>
          <a:noFill/>
          <a:ln w="25400">
            <a:solidFill>
              <a:srgbClr val="FF0000"/>
            </a:solidFill>
            <a:round/>
            <a:headEnd/>
            <a:tailEnd/>
          </a:ln>
          <a:effectLst/>
        </p:spPr>
        <p:txBody>
          <a:bodyPr wrap="none" anchor="ctr"/>
          <a:lstStyle/>
          <a:p>
            <a:endParaRPr lang="en-US"/>
          </a:p>
        </p:txBody>
      </p:sp>
      <p:graphicFrame>
        <p:nvGraphicFramePr>
          <p:cNvPr id="1169417" name="Object 9"/>
          <p:cNvGraphicFramePr>
            <a:graphicFrameLocks noChangeAspect="1"/>
          </p:cNvGraphicFramePr>
          <p:nvPr>
            <p:ph sz="half" idx="2"/>
          </p:nvPr>
        </p:nvGraphicFramePr>
        <p:xfrm>
          <a:off x="33338" y="960438"/>
          <a:ext cx="4767262" cy="673100"/>
        </p:xfrm>
        <a:graphic>
          <a:graphicData uri="http://schemas.openxmlformats.org/presentationml/2006/ole">
            <p:oleObj spid="_x0000_s1169417" name="Equation" r:id="rId6" imgW="3606480" imgH="507960" progId="Equation.3">
              <p:embed/>
            </p:oleObj>
          </a:graphicData>
        </a:graphic>
      </p:graphicFrame>
      <p:sp>
        <p:nvSpPr>
          <p:cNvPr id="13" name="Slide Number Placeholder 12"/>
          <p:cNvSpPr>
            <a:spLocks noGrp="1"/>
          </p:cNvSpPr>
          <p:nvPr>
            <p:ph type="sldNum" sz="quarter" idx="12"/>
          </p:nvPr>
        </p:nvSpPr>
        <p:spPr/>
        <p:txBody>
          <a:bodyPr/>
          <a:lstStyle/>
          <a:p>
            <a:fld id="{A2F42501-B949-4497-900A-85D7539E1911}" type="slidenum">
              <a:rPr lang="en-US" smtClean="0"/>
              <a:pPr/>
              <a:t>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2000"/>
                                  </p:stCondLst>
                                  <p:childTnLst>
                                    <p:set>
                                      <p:cBhvr>
                                        <p:cTn id="6" dur="1" fill="hold">
                                          <p:stCondLst>
                                            <p:cond delay="0"/>
                                          </p:stCondLst>
                                        </p:cTn>
                                        <p:tgtEl>
                                          <p:spTgt spid="1169416"/>
                                        </p:tgtEl>
                                        <p:attrNameLst>
                                          <p:attrName>style.visibility</p:attrName>
                                        </p:attrNameLst>
                                      </p:cBhvr>
                                      <p:to>
                                        <p:strVal val="visible"/>
                                      </p:to>
                                    </p:set>
                                    <p:animEffect transition="in" filter="box(in)">
                                      <p:cBhvr>
                                        <p:cTn id="7" dur="2000"/>
                                        <p:tgtEl>
                                          <p:spTgt spid="11694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169416"/>
                                        </p:tgtEl>
                                      </p:cBhvr>
                                    </p:animEffect>
                                    <p:set>
                                      <p:cBhvr>
                                        <p:cTn id="12" dur="1" fill="hold">
                                          <p:stCondLst>
                                            <p:cond delay="499"/>
                                          </p:stCondLst>
                                        </p:cTn>
                                        <p:tgtEl>
                                          <p:spTgt spid="1169416"/>
                                        </p:tgtEl>
                                        <p:attrNameLst>
                                          <p:attrName>style.visibility</p:attrName>
                                        </p:attrNameLst>
                                      </p:cBhvr>
                                      <p:to>
                                        <p:strVal val="hidden"/>
                                      </p:to>
                                    </p:set>
                                  </p:childTnLst>
                                </p:cTn>
                              </p:par>
                              <p:par>
                                <p:cTn id="13" presetID="3" presetClass="exit" presetSubtype="10" fill="hold" nodeType="withEffect">
                                  <p:stCondLst>
                                    <p:cond delay="0"/>
                                  </p:stCondLst>
                                  <p:childTnLst>
                                    <p:animEffect transition="out" filter="blinds(horizontal)">
                                      <p:cBhvr>
                                        <p:cTn id="14" dur="500"/>
                                        <p:tgtEl>
                                          <p:spTgt spid="1169415"/>
                                        </p:tgtEl>
                                      </p:cBhvr>
                                    </p:animEffect>
                                    <p:set>
                                      <p:cBhvr>
                                        <p:cTn id="15" dur="1" fill="hold">
                                          <p:stCondLst>
                                            <p:cond delay="499"/>
                                          </p:stCondLst>
                                        </p:cTn>
                                        <p:tgtEl>
                                          <p:spTgt spid="1169415"/>
                                        </p:tgtEl>
                                        <p:attrNameLst>
                                          <p:attrName>style.visibility</p:attrName>
                                        </p:attrNameLst>
                                      </p:cBhvr>
                                      <p:to>
                                        <p:strVal val="hidden"/>
                                      </p:to>
                                    </p:set>
                                  </p:childTnLst>
                                </p:cTn>
                              </p:par>
                            </p:childTnLst>
                          </p:cTn>
                        </p:par>
                        <p:par>
                          <p:cTn id="16" fill="hold">
                            <p:stCondLst>
                              <p:cond delay="500"/>
                            </p:stCondLst>
                            <p:childTnLst>
                              <p:par>
                                <p:cTn id="17" presetID="3" presetClass="entr" presetSubtype="10" fill="hold" nodeType="afterEffect">
                                  <p:stCondLst>
                                    <p:cond delay="0"/>
                                  </p:stCondLst>
                                  <p:childTnLst>
                                    <p:set>
                                      <p:cBhvr>
                                        <p:cTn id="18" dur="1" fill="hold">
                                          <p:stCondLst>
                                            <p:cond delay="0"/>
                                          </p:stCondLst>
                                        </p:cTn>
                                        <p:tgtEl>
                                          <p:spTgt spid="1169412"/>
                                        </p:tgtEl>
                                        <p:attrNameLst>
                                          <p:attrName>style.visibility</p:attrName>
                                        </p:attrNameLst>
                                      </p:cBhvr>
                                      <p:to>
                                        <p:strVal val="visible"/>
                                      </p:to>
                                    </p:set>
                                    <p:animEffect transition="in" filter="blinds(horizontal)">
                                      <p:cBhvr>
                                        <p:cTn id="19" dur="500"/>
                                        <p:tgtEl>
                                          <p:spTgt spid="1169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9416" grpId="0" animBg="1"/>
      <p:bldP spid="1169416"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2"/>
          <p:cNvSpPr>
            <a:spLocks noGrp="1"/>
          </p:cNvSpPr>
          <p:nvPr>
            <p:ph type="ftr" sz="quarter" idx="11"/>
          </p:nvPr>
        </p:nvSpPr>
        <p:spPr/>
        <p:txBody>
          <a:bodyPr/>
          <a:lstStyle/>
          <a:p>
            <a:r>
              <a:rPr lang="en-US" smtClean="0"/>
              <a:t>C. Aidala, DESY, October 5-6, 2010</a:t>
            </a:r>
            <a:endParaRPr lang="en-US" dirty="0"/>
          </a:p>
        </p:txBody>
      </p:sp>
      <p:sp>
        <p:nvSpPr>
          <p:cNvPr id="1563652" name="Text Box 4"/>
          <p:cNvSpPr txBox="1">
            <a:spLocks noChangeArrowheads="1"/>
          </p:cNvSpPr>
          <p:nvPr/>
        </p:nvSpPr>
        <p:spPr bwMode="auto">
          <a:xfrm>
            <a:off x="1066800" y="1748135"/>
            <a:ext cx="3017298" cy="461665"/>
          </a:xfrm>
          <a:prstGeom prst="rect">
            <a:avLst/>
          </a:prstGeom>
          <a:noFill/>
          <a:ln w="28575">
            <a:solidFill>
              <a:srgbClr val="0000FF"/>
            </a:solidFill>
            <a:miter lim="800000"/>
            <a:headEnd/>
            <a:tailEnd/>
          </a:ln>
          <a:effectLst/>
        </p:spPr>
        <p:txBody>
          <a:bodyPr wrap="square">
            <a:spAutoFit/>
          </a:bodyPr>
          <a:lstStyle/>
          <a:p>
            <a:pPr algn="l"/>
            <a:r>
              <a:rPr lang="en-US" b="1" dirty="0">
                <a:latin typeface="Times" charset="0"/>
              </a:rPr>
              <a:t>DIS: </a:t>
            </a:r>
            <a:r>
              <a:rPr lang="en-US" b="1" dirty="0" smtClean="0">
                <a:latin typeface="Times" charset="0"/>
              </a:rPr>
              <a:t>attractive FSI</a:t>
            </a:r>
            <a:endParaRPr lang="en-US" b="1" dirty="0">
              <a:latin typeface="Times" charset="0"/>
            </a:endParaRPr>
          </a:p>
        </p:txBody>
      </p:sp>
      <p:sp>
        <p:nvSpPr>
          <p:cNvPr id="1563653" name="Text Box 5"/>
          <p:cNvSpPr txBox="1">
            <a:spLocks noChangeArrowheads="1"/>
          </p:cNvSpPr>
          <p:nvPr/>
        </p:nvSpPr>
        <p:spPr bwMode="auto">
          <a:xfrm>
            <a:off x="4800600" y="1752600"/>
            <a:ext cx="3378199" cy="461665"/>
          </a:xfrm>
          <a:prstGeom prst="rect">
            <a:avLst/>
          </a:prstGeom>
          <a:noFill/>
          <a:ln w="28575">
            <a:solidFill>
              <a:srgbClr val="0000FF"/>
            </a:solidFill>
            <a:miter lim="800000"/>
            <a:headEnd/>
            <a:tailEnd/>
          </a:ln>
          <a:effectLst/>
        </p:spPr>
        <p:txBody>
          <a:bodyPr wrap="square">
            <a:spAutoFit/>
          </a:bodyPr>
          <a:lstStyle/>
          <a:p>
            <a:pPr algn="l"/>
            <a:r>
              <a:rPr lang="en-US" b="1" dirty="0" err="1">
                <a:latin typeface="Times" charset="0"/>
              </a:rPr>
              <a:t>Drell</a:t>
            </a:r>
            <a:r>
              <a:rPr lang="en-US" b="1" dirty="0">
                <a:latin typeface="Times" charset="0"/>
              </a:rPr>
              <a:t>-Yan: </a:t>
            </a:r>
            <a:r>
              <a:rPr lang="en-US" b="1" dirty="0" smtClean="0">
                <a:latin typeface="Times" charset="0"/>
              </a:rPr>
              <a:t>repulsive ISI</a:t>
            </a:r>
            <a:endParaRPr lang="en-US" b="1" dirty="0">
              <a:latin typeface="Times" charset="0"/>
            </a:endParaRPr>
          </a:p>
        </p:txBody>
      </p:sp>
      <p:pic>
        <p:nvPicPr>
          <p:cNvPr id="1563655" name="Picture 7"/>
          <p:cNvPicPr>
            <a:picLocks noChangeAspect="1" noChangeArrowheads="1"/>
          </p:cNvPicPr>
          <p:nvPr/>
        </p:nvPicPr>
        <p:blipFill>
          <a:blip r:embed="rId3" cstate="print"/>
          <a:srcRect/>
          <a:stretch>
            <a:fillRect/>
          </a:stretch>
        </p:blipFill>
        <p:spPr bwMode="auto">
          <a:xfrm>
            <a:off x="762000" y="2487612"/>
            <a:ext cx="7556602" cy="2084388"/>
          </a:xfrm>
          <a:prstGeom prst="rect">
            <a:avLst/>
          </a:prstGeom>
          <a:noFill/>
          <a:ln w="9525">
            <a:noFill/>
            <a:miter lim="800000"/>
            <a:headEnd/>
            <a:tailEnd/>
          </a:ln>
          <a:effectLst/>
        </p:spPr>
      </p:pic>
      <p:pic>
        <p:nvPicPr>
          <p:cNvPr id="1563664" name="Picture 16"/>
          <p:cNvPicPr>
            <a:picLocks noChangeAspect="1" noChangeArrowheads="1"/>
          </p:cNvPicPr>
          <p:nvPr/>
        </p:nvPicPr>
        <p:blipFill>
          <a:blip r:embed="rId4" cstate="print"/>
          <a:srcRect/>
          <a:stretch>
            <a:fillRect/>
          </a:stretch>
        </p:blipFill>
        <p:spPr bwMode="auto">
          <a:xfrm>
            <a:off x="2329542" y="5270953"/>
            <a:ext cx="4419600" cy="436418"/>
          </a:xfrm>
          <a:prstGeom prst="rect">
            <a:avLst/>
          </a:prstGeom>
          <a:noFill/>
        </p:spPr>
      </p:pic>
      <p:sp>
        <p:nvSpPr>
          <p:cNvPr id="1563665" name="Text Box 17"/>
          <p:cNvSpPr txBox="1">
            <a:spLocks noChangeArrowheads="1"/>
          </p:cNvSpPr>
          <p:nvPr/>
        </p:nvSpPr>
        <p:spPr bwMode="auto">
          <a:xfrm>
            <a:off x="306388" y="5196114"/>
            <a:ext cx="1674812" cy="457200"/>
          </a:xfrm>
          <a:prstGeom prst="rect">
            <a:avLst/>
          </a:prstGeom>
          <a:noFill/>
          <a:ln w="9525">
            <a:noFill/>
            <a:miter lim="800000"/>
            <a:headEnd/>
            <a:tailEnd/>
          </a:ln>
          <a:effectLst/>
        </p:spPr>
        <p:txBody>
          <a:bodyPr wrap="none">
            <a:spAutoFit/>
          </a:bodyPr>
          <a:lstStyle/>
          <a:p>
            <a:pPr algn="l"/>
            <a:r>
              <a:rPr lang="en-US" b="1" dirty="0">
                <a:latin typeface="Times" charset="0"/>
              </a:rPr>
              <a:t>As a result:</a:t>
            </a:r>
          </a:p>
        </p:txBody>
      </p:sp>
      <p:sp>
        <p:nvSpPr>
          <p:cNvPr id="1563666" name="Text Box 18"/>
          <p:cNvSpPr txBox="1">
            <a:spLocks noChangeArrowheads="1"/>
          </p:cNvSpPr>
          <p:nvPr/>
        </p:nvSpPr>
        <p:spPr bwMode="auto">
          <a:xfrm>
            <a:off x="762000" y="-26988"/>
            <a:ext cx="7523790" cy="1077218"/>
          </a:xfrm>
          <a:prstGeom prst="rect">
            <a:avLst/>
          </a:prstGeom>
          <a:noFill/>
          <a:ln w="9525">
            <a:noFill/>
            <a:miter lim="800000"/>
            <a:headEnd/>
            <a:tailEnd/>
          </a:ln>
          <a:effectLst/>
        </p:spPr>
        <p:txBody>
          <a:bodyPr wrap="none">
            <a:spAutoFit/>
          </a:bodyPr>
          <a:lstStyle/>
          <a:p>
            <a:r>
              <a:rPr lang="en-US" sz="3200" i="1" dirty="0" smtClean="0">
                <a:solidFill>
                  <a:srgbClr val="FFFF00"/>
                </a:solidFill>
              </a:rPr>
              <a:t>TMDs and Universality:</a:t>
            </a:r>
          </a:p>
          <a:p>
            <a:r>
              <a:rPr lang="en-US" sz="3200" i="1" u="sng" dirty="0" smtClean="0">
                <a:solidFill>
                  <a:srgbClr val="FFFF00"/>
                </a:solidFill>
              </a:rPr>
              <a:t>Modified Universality</a:t>
            </a:r>
            <a:r>
              <a:rPr lang="en-US" sz="3200" i="1" dirty="0" smtClean="0">
                <a:solidFill>
                  <a:srgbClr val="FFFF00"/>
                </a:solidFill>
              </a:rPr>
              <a:t> of </a:t>
            </a:r>
            <a:r>
              <a:rPr lang="en-US" sz="3200" i="1" dirty="0" err="1" smtClean="0">
                <a:solidFill>
                  <a:srgbClr val="FFFF00"/>
                </a:solidFill>
              </a:rPr>
              <a:t>Sivers</a:t>
            </a:r>
            <a:r>
              <a:rPr lang="en-US" sz="3200" i="1" dirty="0" smtClean="0">
                <a:solidFill>
                  <a:srgbClr val="FFFF00"/>
                </a:solidFill>
              </a:rPr>
              <a:t> Asymmetries</a:t>
            </a:r>
            <a:endParaRPr lang="en-US" sz="3200" i="1" dirty="0">
              <a:solidFill>
                <a:srgbClr val="FFFF00"/>
              </a:solidFill>
            </a:endParaRPr>
          </a:p>
        </p:txBody>
      </p:sp>
      <p:sp>
        <p:nvSpPr>
          <p:cNvPr id="1563667" name="Rectangle 19"/>
          <p:cNvSpPr>
            <a:spLocks noChangeArrowheads="1"/>
          </p:cNvSpPr>
          <p:nvPr/>
        </p:nvSpPr>
        <p:spPr bwMode="auto">
          <a:xfrm>
            <a:off x="2133600" y="4953000"/>
            <a:ext cx="4800600" cy="1066800"/>
          </a:xfrm>
          <a:prstGeom prst="rect">
            <a:avLst/>
          </a:prstGeom>
          <a:noFill/>
          <a:ln w="38100">
            <a:solidFill>
              <a:srgbClr val="0000FF"/>
            </a:solidFill>
            <a:miter lim="800000"/>
            <a:headEnd/>
            <a:tailEnd/>
          </a:ln>
          <a:effectLst/>
        </p:spPr>
        <p:txBody>
          <a:bodyPr wrap="none" anchor="ctr"/>
          <a:lstStyle/>
          <a:p>
            <a:endParaRPr lang="en-US"/>
          </a:p>
        </p:txBody>
      </p:sp>
      <p:sp>
        <p:nvSpPr>
          <p:cNvPr id="23" name="Slide Number Placeholder 22"/>
          <p:cNvSpPr>
            <a:spLocks noGrp="1"/>
          </p:cNvSpPr>
          <p:nvPr>
            <p:ph type="sldNum" sz="quarter" idx="12"/>
          </p:nvPr>
        </p:nvSpPr>
        <p:spPr/>
        <p:txBody>
          <a:bodyPr/>
          <a:lstStyle/>
          <a:p>
            <a:fld id="{83F159FB-7DEB-45DF-BF94-DE0F7425313E}" type="slidenum">
              <a:rPr lang="en-US" smtClean="0"/>
              <a:pPr/>
              <a:t>40</a:t>
            </a:fld>
            <a:endParaRPr lang="en-US"/>
          </a:p>
        </p:txBody>
      </p:sp>
      <p:sp>
        <p:nvSpPr>
          <p:cNvPr id="11" name="Text Box 32"/>
          <p:cNvSpPr txBox="1">
            <a:spLocks noChangeArrowheads="1"/>
          </p:cNvSpPr>
          <p:nvPr/>
        </p:nvSpPr>
        <p:spPr bwMode="auto">
          <a:xfrm>
            <a:off x="0" y="2281297"/>
            <a:ext cx="9144000" cy="2492990"/>
          </a:xfrm>
          <a:prstGeom prst="rect">
            <a:avLst/>
          </a:prstGeom>
          <a:solidFill>
            <a:srgbClr val="00FFFF"/>
          </a:solidFill>
          <a:ln w="9525">
            <a:solidFill>
              <a:schemeClr val="tx1"/>
            </a:solidFill>
            <a:miter lim="800000"/>
            <a:headEnd/>
            <a:tailEnd/>
          </a:ln>
          <a:effectLst/>
        </p:spPr>
        <p:txBody>
          <a:bodyPr wrap="square">
            <a:spAutoFit/>
          </a:bodyPr>
          <a:lstStyle/>
          <a:p>
            <a:r>
              <a:rPr lang="en-US" sz="2600" i="1" dirty="0" smtClean="0">
                <a:solidFill>
                  <a:schemeClr val="tx1"/>
                </a:solidFill>
              </a:rPr>
              <a:t>Measurements in semi-inclusive DIS already exist.  A </a:t>
            </a:r>
            <a:r>
              <a:rPr lang="en-US" sz="2600" i="1" dirty="0" err="1" smtClean="0">
                <a:solidFill>
                  <a:schemeClr val="tx1"/>
                </a:solidFill>
              </a:rPr>
              <a:t>p+p</a:t>
            </a:r>
            <a:r>
              <a:rPr lang="en-US" sz="2600" i="1" dirty="0" smtClean="0">
                <a:solidFill>
                  <a:schemeClr val="tx1"/>
                </a:solidFill>
              </a:rPr>
              <a:t> measurement will be a crucial test of our understanding of QCD!</a:t>
            </a:r>
          </a:p>
          <a:p>
            <a:r>
              <a:rPr lang="en-US" sz="2600" i="1" dirty="0" smtClean="0">
                <a:solidFill>
                  <a:schemeClr val="tx1"/>
                </a:solidFill>
              </a:rPr>
              <a:t>But </a:t>
            </a:r>
            <a:r>
              <a:rPr lang="en-US" sz="2600" i="1" dirty="0" err="1" smtClean="0">
                <a:solidFill>
                  <a:schemeClr val="tx1"/>
                </a:solidFill>
              </a:rPr>
              <a:t>Drell</a:t>
            </a:r>
            <a:r>
              <a:rPr lang="en-US" sz="2600" i="1" dirty="0" smtClean="0">
                <a:solidFill>
                  <a:schemeClr val="tx1"/>
                </a:solidFill>
              </a:rPr>
              <a:t>-Yan in </a:t>
            </a:r>
            <a:r>
              <a:rPr lang="en-US" sz="2600" i="1" dirty="0" err="1" smtClean="0">
                <a:solidFill>
                  <a:schemeClr val="tx1"/>
                </a:solidFill>
              </a:rPr>
              <a:t>p+p</a:t>
            </a:r>
            <a:r>
              <a:rPr lang="en-US" sz="2600" i="1" dirty="0" smtClean="0">
                <a:solidFill>
                  <a:schemeClr val="tx1"/>
                </a:solidFill>
              </a:rPr>
              <a:t> requires large integrated luminosity—small, dedicated experiment currently being set up at RHIC to take transversely polarized data during 500 </a:t>
            </a:r>
            <a:r>
              <a:rPr lang="en-US" sz="2600" i="1" dirty="0" err="1" smtClean="0">
                <a:solidFill>
                  <a:schemeClr val="tx1"/>
                </a:solidFill>
              </a:rPr>
              <a:t>GeV</a:t>
            </a:r>
            <a:r>
              <a:rPr lang="en-US" sz="2600" i="1" dirty="0" smtClean="0">
                <a:solidFill>
                  <a:schemeClr val="tx1"/>
                </a:solidFill>
              </a:rPr>
              <a:t> running (longitudinal polarization at PHENIX and STAR for W program).</a:t>
            </a:r>
            <a:endParaRPr lang="en-US" i="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J/Psi A</a:t>
            </a:r>
            <a:r>
              <a:rPr lang="en-US" sz="4000" baseline="-25000" dirty="0" smtClean="0"/>
              <a:t>N</a:t>
            </a:r>
            <a:r>
              <a:rPr lang="en-US" sz="4000" dirty="0" smtClean="0"/>
              <a:t> and Gluon Correlations with the (Transverse) Spin of the Proton</a:t>
            </a:r>
            <a:endParaRPr lang="en-US" sz="4000" dirty="0"/>
          </a:p>
        </p:txBody>
      </p:sp>
      <p:sp>
        <p:nvSpPr>
          <p:cNvPr id="5" name="Content Placeholder 4"/>
          <p:cNvSpPr>
            <a:spLocks noGrp="1"/>
          </p:cNvSpPr>
          <p:nvPr>
            <p:ph idx="1"/>
          </p:nvPr>
        </p:nvSpPr>
        <p:spPr>
          <a:xfrm>
            <a:off x="76200" y="1600200"/>
            <a:ext cx="4648200" cy="4495800"/>
          </a:xfrm>
        </p:spPr>
        <p:txBody>
          <a:bodyPr/>
          <a:lstStyle/>
          <a:p>
            <a:r>
              <a:rPr lang="en-US" sz="2600" dirty="0" smtClean="0"/>
              <a:t>Other consequences of non-universality of </a:t>
            </a:r>
            <a:r>
              <a:rPr lang="en-US" sz="2600" dirty="0" err="1" smtClean="0"/>
              <a:t>Sivers</a:t>
            </a:r>
            <a:r>
              <a:rPr lang="en-US" sz="2600" dirty="0" smtClean="0"/>
              <a:t> TMD (and other T-odd TMDs) starting to be realized!</a:t>
            </a:r>
          </a:p>
          <a:p>
            <a:pPr lvl="1"/>
            <a:r>
              <a:rPr lang="en-US" sz="2000" dirty="0" smtClean="0"/>
              <a:t>PRD 78, 014024 (2008)—F. Yuan predicts that J/Psi transverse single-spin asymmetry sensitive to J/Psi production mechanism, with different expectations for </a:t>
            </a:r>
            <a:r>
              <a:rPr lang="en-US" sz="2000" dirty="0" err="1" smtClean="0"/>
              <a:t>p+p</a:t>
            </a:r>
            <a:r>
              <a:rPr lang="en-US" sz="2000" dirty="0" smtClean="0"/>
              <a:t> vs. SIDIS</a:t>
            </a:r>
          </a:p>
          <a:p>
            <a:r>
              <a:rPr lang="en-US" sz="2400" dirty="0" smtClean="0"/>
              <a:t>No SIDIS measurement yet, but PHENIX just submitted result for publication!</a:t>
            </a:r>
            <a:endParaRPr lang="en-US" sz="2400" dirty="0"/>
          </a:p>
        </p:txBody>
      </p:sp>
      <p:sp>
        <p:nvSpPr>
          <p:cNvPr id="3" name="Footer Placeholder 2"/>
          <p:cNvSpPr>
            <a:spLocks noGrp="1"/>
          </p:cNvSpPr>
          <p:nvPr>
            <p:ph type="ftr" sz="quarter" idx="11"/>
          </p:nvPr>
        </p:nvSpPr>
        <p:spPr/>
        <p:txBody>
          <a:bodyPr/>
          <a:lstStyle/>
          <a:p>
            <a:r>
              <a:rPr lang="en-US" smtClean="0"/>
              <a:t>C. Aidala, DESY, October 5-6, 2010</a:t>
            </a:r>
            <a:endParaRPr lang="en-US"/>
          </a:p>
        </p:txBody>
      </p:sp>
      <p:sp>
        <p:nvSpPr>
          <p:cNvPr id="4" name="Slide Number Placeholder 3"/>
          <p:cNvSpPr>
            <a:spLocks noGrp="1"/>
          </p:cNvSpPr>
          <p:nvPr>
            <p:ph type="sldNum" sz="quarter" idx="12"/>
          </p:nvPr>
        </p:nvSpPr>
        <p:spPr/>
        <p:txBody>
          <a:bodyPr/>
          <a:lstStyle/>
          <a:p>
            <a:fld id="{CC80A51C-0834-4D37-9F6C-E61A03BDE5A5}" type="slidenum">
              <a:rPr lang="en-US" smtClean="0"/>
              <a:pPr/>
              <a:t>41</a:t>
            </a:fld>
            <a:endParaRPr lang="en-US"/>
          </a:p>
        </p:txBody>
      </p:sp>
      <p:sp>
        <p:nvSpPr>
          <p:cNvPr id="6" name="Rectangle 5"/>
          <p:cNvSpPr/>
          <p:nvPr/>
        </p:nvSpPr>
        <p:spPr>
          <a:xfrm>
            <a:off x="5181600" y="4953000"/>
            <a:ext cx="3397084" cy="461665"/>
          </a:xfrm>
          <a:prstGeom prst="rect">
            <a:avLst/>
          </a:prstGeom>
        </p:spPr>
        <p:txBody>
          <a:bodyPr wrap="none">
            <a:spAutoFit/>
          </a:bodyPr>
          <a:lstStyle/>
          <a:p>
            <a:r>
              <a:rPr lang="en-US" dirty="0" smtClean="0"/>
              <a:t>arXiv:1009.4864 [</a:t>
            </a:r>
            <a:r>
              <a:rPr lang="en-US" dirty="0" err="1" smtClean="0"/>
              <a:t>hep</a:t>
            </a:r>
            <a:r>
              <a:rPr lang="en-US" dirty="0" smtClean="0"/>
              <a:t>-ex]</a:t>
            </a:r>
            <a:endParaRPr lang="en-US" dirty="0"/>
          </a:p>
        </p:txBody>
      </p:sp>
      <p:pic>
        <p:nvPicPr>
          <p:cNvPr id="2013186" name="Picture 2"/>
          <p:cNvPicPr>
            <a:picLocks noChangeAspect="1" noChangeArrowheads="1"/>
          </p:cNvPicPr>
          <p:nvPr/>
        </p:nvPicPr>
        <p:blipFill>
          <a:blip r:embed="rId2" cstate="print"/>
          <a:srcRect/>
          <a:stretch>
            <a:fillRect/>
          </a:stretch>
        </p:blipFill>
        <p:spPr bwMode="auto">
          <a:xfrm>
            <a:off x="4674874" y="1600200"/>
            <a:ext cx="4469126" cy="3362325"/>
          </a:xfrm>
          <a:prstGeom prst="rect">
            <a:avLst/>
          </a:prstGeom>
          <a:noFill/>
          <a:ln w="9525">
            <a:noFill/>
            <a:miter lim="800000"/>
            <a:headEnd/>
            <a:tailEnd/>
          </a:ln>
        </p:spPr>
      </p:pic>
      <p:sp>
        <p:nvSpPr>
          <p:cNvPr id="10" name="Text Box 34"/>
          <p:cNvSpPr txBox="1">
            <a:spLocks noChangeArrowheads="1"/>
          </p:cNvSpPr>
          <p:nvPr/>
        </p:nvSpPr>
        <p:spPr bwMode="auto">
          <a:xfrm>
            <a:off x="701675" y="2057400"/>
            <a:ext cx="7908925" cy="2246769"/>
          </a:xfrm>
          <a:prstGeom prst="rect">
            <a:avLst/>
          </a:prstGeom>
          <a:solidFill>
            <a:srgbClr val="00FFFF"/>
          </a:solidFill>
          <a:ln w="9525">
            <a:solidFill>
              <a:schemeClr val="tx1"/>
            </a:solidFill>
            <a:miter lim="800000"/>
            <a:headEnd/>
            <a:tailEnd/>
          </a:ln>
          <a:effectLst/>
        </p:spPr>
        <p:txBody>
          <a:bodyPr wrap="square">
            <a:spAutoFit/>
          </a:bodyPr>
          <a:lstStyle/>
          <a:p>
            <a:r>
              <a:rPr lang="en-US" sz="2800" dirty="0" smtClean="0">
                <a:solidFill>
                  <a:schemeClr val="tx1"/>
                </a:solidFill>
              </a:rPr>
              <a:t>3.3</a:t>
            </a:r>
            <a:r>
              <a:rPr lang="en-US" sz="2800" dirty="0" smtClean="0">
                <a:solidFill>
                  <a:schemeClr val="tx1"/>
                </a:solidFill>
                <a:latin typeface="Symbol" pitchFamily="18" charset="2"/>
              </a:rPr>
              <a:t>s</a:t>
            </a:r>
            <a:r>
              <a:rPr lang="en-US" sz="2800" dirty="0" smtClean="0">
                <a:solidFill>
                  <a:schemeClr val="tx1"/>
                </a:solidFill>
              </a:rPr>
              <a:t> negative asymmetry at forward rapidity observed.  J/Psi produced via </a:t>
            </a:r>
            <a:r>
              <a:rPr lang="en-US" sz="2800" dirty="0" err="1" smtClean="0">
                <a:solidFill>
                  <a:schemeClr val="tx1"/>
                </a:solidFill>
              </a:rPr>
              <a:t>gg</a:t>
            </a:r>
            <a:r>
              <a:rPr lang="en-US" sz="2800" dirty="0" smtClean="0">
                <a:solidFill>
                  <a:schemeClr val="tx1"/>
                </a:solidFill>
              </a:rPr>
              <a:t> interactions at RHIC.  Suggests possible non-zero (collinear, twist-3) </a:t>
            </a:r>
            <a:r>
              <a:rPr lang="en-US" sz="2800" dirty="0" err="1" smtClean="0">
                <a:solidFill>
                  <a:schemeClr val="tx1"/>
                </a:solidFill>
              </a:rPr>
              <a:t>trigluon</a:t>
            </a:r>
            <a:r>
              <a:rPr lang="en-US" sz="2800" dirty="0" smtClean="0">
                <a:solidFill>
                  <a:schemeClr val="tx1"/>
                </a:solidFill>
              </a:rPr>
              <a:t> correlation functions in transversely polarized proton.  Will need more data to confirm!</a:t>
            </a:r>
            <a:endParaRPr lang="en-US" sz="280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D987C33A-B2B1-4778-8C53-2884B340A237}" type="slidenum">
              <a:rPr lang="en-US"/>
              <a:pPr/>
              <a:t>42</a:t>
            </a:fld>
            <a:endParaRPr lang="en-US"/>
          </a:p>
        </p:txBody>
      </p:sp>
      <p:pic>
        <p:nvPicPr>
          <p:cNvPr id="134146" name="Picture 2" descr="cincl_christine"/>
          <p:cNvPicPr>
            <a:picLocks noGrp="1" noChangeAspect="1" noChangeArrowheads="1"/>
          </p:cNvPicPr>
          <p:nvPr>
            <p:ph idx="1"/>
          </p:nvPr>
        </p:nvPicPr>
        <p:blipFill>
          <a:blip r:embed="rId3" cstate="print"/>
          <a:srcRect/>
          <a:stretch>
            <a:fillRect/>
          </a:stretch>
        </p:blipFill>
        <p:spPr>
          <a:xfrm>
            <a:off x="457200" y="1708150"/>
            <a:ext cx="8229600" cy="3897313"/>
          </a:xfrm>
          <a:noFill/>
          <a:ln/>
        </p:spPr>
      </p:pic>
      <p:sp>
        <p:nvSpPr>
          <p:cNvPr id="134147" name="Rectangle 3"/>
          <p:cNvSpPr>
            <a:spLocks noGrp="1" noChangeArrowheads="1"/>
          </p:cNvSpPr>
          <p:nvPr>
            <p:ph type="title"/>
          </p:nvPr>
        </p:nvSpPr>
        <p:spPr/>
        <p:txBody>
          <a:bodyPr/>
          <a:lstStyle/>
          <a:p>
            <a:r>
              <a:rPr lang="en-US" dirty="0" smtClean="0">
                <a:latin typeface="Times New Roman" pitchFamily="18" charset="0"/>
              </a:rPr>
              <a:t>Gluons Look Different for </a:t>
            </a:r>
            <a:r>
              <a:rPr lang="en-US" dirty="0" err="1" smtClean="0">
                <a:latin typeface="Times New Roman" pitchFamily="18" charset="0"/>
              </a:rPr>
              <a:t>Pions</a:t>
            </a:r>
            <a:r>
              <a:rPr lang="en-US" dirty="0" smtClean="0">
                <a:latin typeface="Times New Roman" pitchFamily="18" charset="0"/>
              </a:rPr>
              <a:t> at </a:t>
            </a:r>
            <a:r>
              <a:rPr lang="en-US" dirty="0" err="1" smtClean="0">
                <a:latin typeface="Times New Roman" pitchFamily="18" charset="0"/>
              </a:rPr>
              <a:t>Midrapidity</a:t>
            </a:r>
            <a:r>
              <a:rPr lang="en-US" dirty="0" smtClean="0">
                <a:latin typeface="Times New Roman" pitchFamily="18" charset="0"/>
              </a:rPr>
              <a:t>??</a:t>
            </a:r>
            <a:endParaRPr lang="en-US" baseline="-25000" dirty="0"/>
          </a:p>
        </p:txBody>
      </p:sp>
      <p:sp>
        <p:nvSpPr>
          <p:cNvPr id="134148" name="Rectangle 4"/>
          <p:cNvSpPr>
            <a:spLocks noChangeArrowheads="1"/>
          </p:cNvSpPr>
          <p:nvPr/>
        </p:nvSpPr>
        <p:spPr bwMode="auto">
          <a:xfrm>
            <a:off x="457200" y="1371600"/>
            <a:ext cx="8229600" cy="5181600"/>
          </a:xfrm>
          <a:prstGeom prst="rect">
            <a:avLst/>
          </a:prstGeom>
          <a:noFill/>
          <a:ln w="9525">
            <a:noFill/>
            <a:miter lim="800000"/>
            <a:headEnd/>
            <a:tailEnd/>
          </a:ln>
          <a:effectLst/>
        </p:spPr>
        <p:txBody>
          <a:bodyPr/>
          <a:lstStyle/>
          <a:p>
            <a:pPr marL="342900" indent="-342900">
              <a:lnSpc>
                <a:spcPct val="90000"/>
              </a:lnSpc>
              <a:spcBef>
                <a:spcPct val="20000"/>
              </a:spcBef>
              <a:buClr>
                <a:schemeClr val="accent2"/>
              </a:buClr>
              <a:buSzPct val="130000"/>
              <a:buFont typeface="Wingdings" pitchFamily="2" charset="2"/>
              <a:buChar char="§"/>
            </a:pPr>
            <a:endParaRPr lang="en-US" b="0" dirty="0"/>
          </a:p>
          <a:p>
            <a:pPr marL="342900" indent="-342900">
              <a:lnSpc>
                <a:spcPct val="90000"/>
              </a:lnSpc>
              <a:spcBef>
                <a:spcPct val="20000"/>
              </a:spcBef>
              <a:buClr>
                <a:schemeClr val="accent2"/>
              </a:buClr>
              <a:buSzPct val="130000"/>
              <a:buFont typeface="Wingdings" pitchFamily="2" charset="2"/>
              <a:buChar char="§"/>
            </a:pPr>
            <a:endParaRPr lang="en-US" b="0" dirty="0"/>
          </a:p>
          <a:p>
            <a:pPr marL="342900" indent="-342900">
              <a:lnSpc>
                <a:spcPct val="90000"/>
              </a:lnSpc>
              <a:spcBef>
                <a:spcPct val="20000"/>
              </a:spcBef>
              <a:buClr>
                <a:schemeClr val="accent2"/>
              </a:buClr>
              <a:buSzPct val="130000"/>
              <a:buFont typeface="Wingdings" pitchFamily="2" charset="2"/>
              <a:buChar char="§"/>
            </a:pPr>
            <a:endParaRPr lang="en-US" b="0" dirty="0"/>
          </a:p>
          <a:p>
            <a:pPr marL="342900" indent="-342900">
              <a:lnSpc>
                <a:spcPct val="90000"/>
              </a:lnSpc>
              <a:spcBef>
                <a:spcPct val="20000"/>
              </a:spcBef>
              <a:buClr>
                <a:schemeClr val="accent2"/>
              </a:buClr>
              <a:buSzPct val="130000"/>
              <a:buFont typeface="Wingdings" pitchFamily="2" charset="2"/>
              <a:buChar char="§"/>
            </a:pPr>
            <a:endParaRPr lang="en-US" b="0" dirty="0"/>
          </a:p>
          <a:p>
            <a:pPr marL="342900" indent="-342900">
              <a:lnSpc>
                <a:spcPct val="90000"/>
              </a:lnSpc>
              <a:spcBef>
                <a:spcPct val="20000"/>
              </a:spcBef>
              <a:buClr>
                <a:schemeClr val="accent2"/>
              </a:buClr>
              <a:buSzPct val="130000"/>
              <a:buFont typeface="Wingdings" pitchFamily="2" charset="2"/>
              <a:buChar char="§"/>
            </a:pPr>
            <a:endParaRPr lang="en-US" b="0" dirty="0"/>
          </a:p>
          <a:p>
            <a:pPr marL="342900" indent="-342900">
              <a:lnSpc>
                <a:spcPct val="90000"/>
              </a:lnSpc>
              <a:spcBef>
                <a:spcPct val="20000"/>
              </a:spcBef>
              <a:buClr>
                <a:schemeClr val="accent2"/>
              </a:buClr>
              <a:buSzPct val="130000"/>
              <a:buFont typeface="Wingdings" pitchFamily="2" charset="2"/>
              <a:buChar char="§"/>
            </a:pPr>
            <a:endParaRPr lang="en-US" b="0" dirty="0"/>
          </a:p>
          <a:p>
            <a:pPr marL="342900" indent="-342900">
              <a:lnSpc>
                <a:spcPct val="90000"/>
              </a:lnSpc>
              <a:spcBef>
                <a:spcPct val="20000"/>
              </a:spcBef>
              <a:buClr>
                <a:schemeClr val="accent2"/>
              </a:buClr>
              <a:buSzPct val="130000"/>
              <a:buFont typeface="Wingdings" pitchFamily="2" charset="2"/>
              <a:buChar char="§"/>
            </a:pPr>
            <a:endParaRPr lang="en-US" b="0" dirty="0"/>
          </a:p>
          <a:p>
            <a:pPr marL="342900" indent="-342900">
              <a:lnSpc>
                <a:spcPct val="90000"/>
              </a:lnSpc>
              <a:spcBef>
                <a:spcPct val="20000"/>
              </a:spcBef>
              <a:buClr>
                <a:schemeClr val="accent2"/>
              </a:buClr>
              <a:buSzPct val="130000"/>
              <a:buFont typeface="Wingdings" pitchFamily="2" charset="2"/>
              <a:buChar char="§"/>
            </a:pPr>
            <a:endParaRPr lang="en-US" b="0" dirty="0"/>
          </a:p>
          <a:p>
            <a:pPr marL="342900" indent="-342900">
              <a:lnSpc>
                <a:spcPct val="90000"/>
              </a:lnSpc>
              <a:spcBef>
                <a:spcPct val="20000"/>
              </a:spcBef>
              <a:buClr>
                <a:schemeClr val="accent2"/>
              </a:buClr>
              <a:buSzPct val="130000"/>
              <a:buFont typeface="Wingdings" pitchFamily="2" charset="2"/>
              <a:buChar char="§"/>
            </a:pPr>
            <a:endParaRPr lang="en-US" b="0" dirty="0"/>
          </a:p>
          <a:p>
            <a:pPr marL="342900" indent="-342900">
              <a:lnSpc>
                <a:spcPct val="90000"/>
              </a:lnSpc>
              <a:spcBef>
                <a:spcPct val="20000"/>
              </a:spcBef>
              <a:buClr>
                <a:schemeClr val="accent2"/>
              </a:buClr>
              <a:buSzPct val="130000"/>
              <a:buFont typeface="Wingdings" pitchFamily="2" charset="2"/>
              <a:buChar char="§"/>
            </a:pPr>
            <a:endParaRPr lang="en-US" b="0" dirty="0"/>
          </a:p>
          <a:p>
            <a:pPr marL="342900" indent="-342900">
              <a:lnSpc>
                <a:spcPct val="90000"/>
              </a:lnSpc>
              <a:spcBef>
                <a:spcPct val="20000"/>
              </a:spcBef>
              <a:buClr>
                <a:schemeClr val="accent2"/>
              </a:buClr>
              <a:buSzPct val="130000"/>
              <a:buFont typeface="Wingdings" pitchFamily="2" charset="2"/>
              <a:buChar char="§"/>
            </a:pPr>
            <a:endParaRPr lang="en-US" b="0" dirty="0"/>
          </a:p>
          <a:p>
            <a:pPr marL="342900" indent="-342900">
              <a:lnSpc>
                <a:spcPct val="90000"/>
              </a:lnSpc>
              <a:spcBef>
                <a:spcPct val="20000"/>
              </a:spcBef>
              <a:buClr>
                <a:schemeClr val="accent2"/>
              </a:buClr>
              <a:buSzPct val="130000"/>
              <a:buFont typeface="Wingdings" pitchFamily="2" charset="2"/>
              <a:buChar char="§"/>
            </a:pPr>
            <a:endParaRPr lang="en-US" b="0" dirty="0"/>
          </a:p>
          <a:p>
            <a:pPr marL="342900" indent="-342900">
              <a:lnSpc>
                <a:spcPct val="90000"/>
              </a:lnSpc>
              <a:spcBef>
                <a:spcPct val="20000"/>
              </a:spcBef>
              <a:buClr>
                <a:schemeClr val="accent2"/>
              </a:buClr>
              <a:buSzPct val="130000"/>
              <a:buFont typeface="Wingdings" pitchFamily="2" charset="2"/>
              <a:buChar char="§"/>
            </a:pPr>
            <a:endParaRPr lang="en-US" b="0" dirty="0"/>
          </a:p>
        </p:txBody>
      </p:sp>
      <p:sp>
        <p:nvSpPr>
          <p:cNvPr id="134150" name="Rectangle 6"/>
          <p:cNvSpPr>
            <a:spLocks noChangeArrowheads="1"/>
          </p:cNvSpPr>
          <p:nvPr/>
        </p:nvSpPr>
        <p:spPr bwMode="auto">
          <a:xfrm>
            <a:off x="1905000" y="3886200"/>
            <a:ext cx="2514600" cy="533400"/>
          </a:xfrm>
          <a:prstGeom prst="rect">
            <a:avLst/>
          </a:prstGeom>
          <a:noFill/>
          <a:ln w="9525" cap="rnd">
            <a:solidFill>
              <a:schemeClr val="tx1"/>
            </a:solidFill>
            <a:prstDash val="sysDot"/>
            <a:miter lim="800000"/>
            <a:headEnd/>
            <a:tailEnd/>
          </a:ln>
          <a:effectLst/>
        </p:spPr>
        <p:txBody>
          <a:bodyPr wrap="none" anchor="ctr"/>
          <a:lstStyle/>
          <a:p>
            <a:endParaRPr lang="en-US"/>
          </a:p>
        </p:txBody>
      </p:sp>
      <p:sp>
        <p:nvSpPr>
          <p:cNvPr id="134151" name="Text Box 7"/>
          <p:cNvSpPr txBox="1">
            <a:spLocks noChangeArrowheads="1"/>
          </p:cNvSpPr>
          <p:nvPr/>
        </p:nvSpPr>
        <p:spPr bwMode="auto">
          <a:xfrm>
            <a:off x="762000" y="1219200"/>
            <a:ext cx="7848600" cy="366712"/>
          </a:xfrm>
          <a:prstGeom prst="rect">
            <a:avLst/>
          </a:prstGeom>
          <a:noFill/>
          <a:ln w="9525">
            <a:noFill/>
            <a:miter lim="800000"/>
            <a:headEnd/>
            <a:tailEnd/>
          </a:ln>
          <a:effectLst/>
        </p:spPr>
        <p:txBody>
          <a:bodyPr>
            <a:spAutoFit/>
          </a:bodyPr>
          <a:lstStyle/>
          <a:p>
            <a:pPr>
              <a:spcBef>
                <a:spcPct val="50000"/>
              </a:spcBef>
            </a:pPr>
            <a:r>
              <a:rPr lang="en-US" dirty="0">
                <a:solidFill>
                  <a:srgbClr val="0033CC"/>
                </a:solidFill>
              </a:rPr>
              <a:t>2002 Published Result	</a:t>
            </a:r>
            <a:r>
              <a:rPr lang="en-US" dirty="0"/>
              <a:t>	2008 Preliminary Result</a:t>
            </a:r>
          </a:p>
        </p:txBody>
      </p:sp>
      <p:sp>
        <p:nvSpPr>
          <p:cNvPr id="134153" name="Text Box 9"/>
          <p:cNvSpPr txBox="1">
            <a:spLocks noChangeArrowheads="1"/>
          </p:cNvSpPr>
          <p:nvPr/>
        </p:nvSpPr>
        <p:spPr bwMode="auto">
          <a:xfrm>
            <a:off x="3505200" y="2773363"/>
            <a:ext cx="609600" cy="369332"/>
          </a:xfrm>
          <a:prstGeom prst="rect">
            <a:avLst/>
          </a:prstGeom>
          <a:solidFill>
            <a:schemeClr val="bg1"/>
          </a:solidFill>
          <a:ln w="9525">
            <a:noFill/>
            <a:miter lim="800000"/>
            <a:headEnd/>
            <a:tailEnd/>
          </a:ln>
          <a:effectLst/>
        </p:spPr>
        <p:txBody>
          <a:bodyPr wrap="square" lIns="0" tIns="0" rIns="0" bIns="0">
            <a:spAutoFit/>
          </a:bodyPr>
          <a:lstStyle/>
          <a:p>
            <a:pPr>
              <a:spcBef>
                <a:spcPct val="50000"/>
              </a:spcBef>
            </a:pPr>
            <a:r>
              <a:rPr lang="en-US">
                <a:solidFill>
                  <a:schemeClr val="tx1"/>
                </a:solidFill>
              </a:rPr>
              <a:t>A</a:t>
            </a:r>
            <a:r>
              <a:rPr lang="en-US" baseline="-25000">
                <a:solidFill>
                  <a:schemeClr val="tx1"/>
                </a:solidFill>
              </a:rPr>
              <a:t>N</a:t>
            </a:r>
          </a:p>
        </p:txBody>
      </p:sp>
      <p:sp>
        <p:nvSpPr>
          <p:cNvPr id="134154" name="Text Box 10"/>
          <p:cNvSpPr txBox="1">
            <a:spLocks noChangeArrowheads="1"/>
          </p:cNvSpPr>
          <p:nvPr/>
        </p:nvSpPr>
        <p:spPr bwMode="auto">
          <a:xfrm>
            <a:off x="6477000" y="3733800"/>
            <a:ext cx="304800" cy="369332"/>
          </a:xfrm>
          <a:prstGeom prst="rect">
            <a:avLst/>
          </a:prstGeom>
          <a:solidFill>
            <a:schemeClr val="bg1"/>
          </a:solidFill>
          <a:ln w="9525">
            <a:noFill/>
            <a:miter lim="800000"/>
            <a:headEnd/>
            <a:tailEnd/>
          </a:ln>
          <a:effectLst/>
        </p:spPr>
        <p:txBody>
          <a:bodyPr lIns="0" tIns="0" rIns="0" bIns="0">
            <a:spAutoFit/>
          </a:bodyPr>
          <a:lstStyle/>
          <a:p>
            <a:pPr>
              <a:spcBef>
                <a:spcPct val="50000"/>
              </a:spcBef>
            </a:pPr>
            <a:r>
              <a:rPr lang="en-US">
                <a:solidFill>
                  <a:schemeClr val="tx1"/>
                </a:solidFill>
              </a:rPr>
              <a:t>p</a:t>
            </a:r>
            <a:r>
              <a:rPr lang="en-US" baseline="-25000">
                <a:solidFill>
                  <a:schemeClr val="tx1"/>
                </a:solidFill>
              </a:rPr>
              <a:t>T</a:t>
            </a:r>
          </a:p>
        </p:txBody>
      </p:sp>
      <p:sp>
        <p:nvSpPr>
          <p:cNvPr id="134149" name="Rectangle 5"/>
          <p:cNvSpPr>
            <a:spLocks noChangeArrowheads="1"/>
          </p:cNvSpPr>
          <p:nvPr/>
        </p:nvSpPr>
        <p:spPr bwMode="auto">
          <a:xfrm>
            <a:off x="3886200" y="2743200"/>
            <a:ext cx="3200400" cy="1219200"/>
          </a:xfrm>
          <a:prstGeom prst="rect">
            <a:avLst/>
          </a:prstGeom>
          <a:solidFill>
            <a:schemeClr val="bg1"/>
          </a:solidFill>
          <a:ln w="9525">
            <a:noFill/>
            <a:miter lim="800000"/>
            <a:headEnd/>
            <a:tailEnd/>
          </a:ln>
          <a:effectLst/>
        </p:spPr>
        <p:txBody>
          <a:bodyPr wrap="none" anchor="ctr"/>
          <a:lstStyle/>
          <a:p>
            <a:endParaRPr lang="en-US"/>
          </a:p>
        </p:txBody>
      </p:sp>
      <p:sp>
        <p:nvSpPr>
          <p:cNvPr id="11" name="TextBox 10"/>
          <p:cNvSpPr txBox="1"/>
          <p:nvPr/>
        </p:nvSpPr>
        <p:spPr>
          <a:xfrm>
            <a:off x="981509" y="5562600"/>
            <a:ext cx="7629091" cy="1200329"/>
          </a:xfrm>
          <a:prstGeom prst="rect">
            <a:avLst/>
          </a:prstGeom>
          <a:noFill/>
        </p:spPr>
        <p:txBody>
          <a:bodyPr wrap="square" rtlCol="0">
            <a:spAutoFit/>
          </a:bodyPr>
          <a:lstStyle/>
          <a:p>
            <a:r>
              <a:rPr lang="en-US" dirty="0" err="1" smtClean="0"/>
              <a:t>Midrapidity</a:t>
            </a:r>
            <a:r>
              <a:rPr lang="en-US" dirty="0" smtClean="0"/>
              <a:t> </a:t>
            </a:r>
            <a:r>
              <a:rPr lang="en-US" dirty="0" err="1" smtClean="0"/>
              <a:t>pion</a:t>
            </a:r>
            <a:r>
              <a:rPr lang="en-US" dirty="0" smtClean="0"/>
              <a:t> production at 200 </a:t>
            </a:r>
            <a:r>
              <a:rPr lang="en-US" dirty="0" err="1" smtClean="0"/>
              <a:t>GeV</a:t>
            </a:r>
            <a:r>
              <a:rPr lang="en-US" dirty="0" smtClean="0"/>
              <a:t> dominated by </a:t>
            </a:r>
            <a:r>
              <a:rPr lang="en-US" dirty="0" err="1" smtClean="0"/>
              <a:t>gg</a:t>
            </a:r>
            <a:r>
              <a:rPr lang="en-US" dirty="0" smtClean="0"/>
              <a:t> scattering up to p</a:t>
            </a:r>
            <a:r>
              <a:rPr lang="en-US" baseline="-25000" dirty="0" smtClean="0"/>
              <a:t>T</a:t>
            </a:r>
            <a:r>
              <a:rPr lang="en-US" dirty="0" smtClean="0"/>
              <a:t>~5 </a:t>
            </a:r>
            <a:r>
              <a:rPr lang="en-US" dirty="0" err="1" smtClean="0"/>
              <a:t>GeV</a:t>
            </a:r>
            <a:r>
              <a:rPr lang="en-US" dirty="0" smtClean="0"/>
              <a:t>/c, but transverse single-spin asymmetry measured to be tiny . . . Contradicts J/Psi result??</a:t>
            </a:r>
            <a:endParaRPr lang="en-US" dirty="0"/>
          </a:p>
        </p:txBody>
      </p:sp>
      <p:sp>
        <p:nvSpPr>
          <p:cNvPr id="12" name="Text Box 34"/>
          <p:cNvSpPr txBox="1">
            <a:spLocks noChangeArrowheads="1"/>
          </p:cNvSpPr>
          <p:nvPr/>
        </p:nvSpPr>
        <p:spPr bwMode="auto">
          <a:xfrm>
            <a:off x="930275" y="2057400"/>
            <a:ext cx="7375525" cy="1815882"/>
          </a:xfrm>
          <a:prstGeom prst="rect">
            <a:avLst/>
          </a:prstGeom>
          <a:solidFill>
            <a:srgbClr val="00FFFF"/>
          </a:solidFill>
          <a:ln w="9525">
            <a:solidFill>
              <a:schemeClr val="tx1"/>
            </a:solidFill>
            <a:miter lim="800000"/>
            <a:headEnd/>
            <a:tailEnd/>
          </a:ln>
          <a:effectLst/>
        </p:spPr>
        <p:txBody>
          <a:bodyPr wrap="square">
            <a:spAutoFit/>
          </a:bodyPr>
          <a:lstStyle/>
          <a:p>
            <a:r>
              <a:rPr lang="en-US" sz="2800" dirty="0" smtClean="0">
                <a:solidFill>
                  <a:schemeClr val="tx1"/>
                </a:solidFill>
              </a:rPr>
              <a:t>Not necessarily a contradiction!  Importance of color interactions starting to be realized in these processes sensitive to </a:t>
            </a:r>
            <a:r>
              <a:rPr lang="en-US" sz="2800" dirty="0" err="1" smtClean="0">
                <a:solidFill>
                  <a:schemeClr val="tx1"/>
                </a:solidFill>
              </a:rPr>
              <a:t>parton</a:t>
            </a:r>
            <a:r>
              <a:rPr lang="en-US" sz="2800" dirty="0" smtClean="0">
                <a:solidFill>
                  <a:schemeClr val="tx1"/>
                </a:solidFill>
              </a:rPr>
              <a:t> dynamics within hadrons . . .</a:t>
            </a:r>
            <a:endParaRPr lang="en-US" sz="280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414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341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41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41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animBg="1"/>
      <p:bldP spid="134153" grpId="0" animBg="1"/>
      <p:bldP spid="134154" grpId="0" animBg="1"/>
      <p:bldP spid="134149"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990600"/>
          </a:xfrm>
        </p:spPr>
        <p:txBody>
          <a:bodyPr/>
          <a:lstStyle/>
          <a:p>
            <a:r>
              <a:rPr lang="en-US" dirty="0" smtClean="0"/>
              <a:t>Factorization and Color</a:t>
            </a:r>
            <a:endParaRPr lang="en-US" dirty="0"/>
          </a:p>
        </p:txBody>
      </p:sp>
      <p:sp>
        <p:nvSpPr>
          <p:cNvPr id="3" name="Content Placeholder 2"/>
          <p:cNvSpPr>
            <a:spLocks noGrp="1"/>
          </p:cNvSpPr>
          <p:nvPr>
            <p:ph idx="1"/>
          </p:nvPr>
        </p:nvSpPr>
        <p:spPr/>
        <p:txBody>
          <a:bodyPr/>
          <a:lstStyle/>
          <a:p>
            <a:r>
              <a:rPr lang="en-US" dirty="0" smtClean="0"/>
              <a:t>Earlier this year—groundbreaking work by T. Rogers, P. </a:t>
            </a:r>
            <a:r>
              <a:rPr lang="en-US" dirty="0" err="1" smtClean="0"/>
              <a:t>Mulders</a:t>
            </a:r>
            <a:r>
              <a:rPr lang="en-US" dirty="0" smtClean="0"/>
              <a:t> claiming that </a:t>
            </a:r>
            <a:r>
              <a:rPr lang="en-US" dirty="0" err="1" smtClean="0"/>
              <a:t>pQCD</a:t>
            </a:r>
            <a:r>
              <a:rPr lang="en-US" dirty="0" smtClean="0"/>
              <a:t> factorization is broken in processes involving more than two hadrons total if </a:t>
            </a:r>
            <a:r>
              <a:rPr lang="en-US" dirty="0" err="1" smtClean="0"/>
              <a:t>parton</a:t>
            </a:r>
            <a:r>
              <a:rPr lang="en-US" dirty="0" smtClean="0"/>
              <a:t> </a:t>
            </a:r>
            <a:r>
              <a:rPr lang="en-US" dirty="0" err="1" smtClean="0"/>
              <a:t>k</a:t>
            </a:r>
            <a:r>
              <a:rPr lang="en-US" baseline="-25000" dirty="0" err="1" smtClean="0"/>
              <a:t>T</a:t>
            </a:r>
            <a:r>
              <a:rPr lang="en-US" dirty="0" smtClean="0"/>
              <a:t> is taken into account (TMD </a:t>
            </a:r>
            <a:r>
              <a:rPr lang="en-US" dirty="0" err="1" smtClean="0"/>
              <a:t>pdfs</a:t>
            </a:r>
            <a:r>
              <a:rPr lang="en-US" dirty="0" smtClean="0"/>
              <a:t> and/or FFs)</a:t>
            </a:r>
          </a:p>
          <a:p>
            <a:pPr lvl="1"/>
            <a:r>
              <a:rPr lang="en-US" dirty="0" smtClean="0"/>
              <a:t>PRD 81, 094006 (2010)</a:t>
            </a:r>
          </a:p>
          <a:p>
            <a:pPr lvl="1"/>
            <a:r>
              <a:rPr lang="en-US" dirty="0" smtClean="0"/>
              <a:t>No unique color flow</a:t>
            </a:r>
            <a:endParaRPr lang="en-US" dirty="0"/>
          </a:p>
        </p:txBody>
      </p:sp>
      <p:sp>
        <p:nvSpPr>
          <p:cNvPr id="4" name="Footer Placeholder 3"/>
          <p:cNvSpPr>
            <a:spLocks noGrp="1"/>
          </p:cNvSpPr>
          <p:nvPr>
            <p:ph type="ftr" sz="quarter" idx="11"/>
          </p:nvPr>
        </p:nvSpPr>
        <p:spPr/>
        <p:txBody>
          <a:bodyPr/>
          <a:lstStyle/>
          <a:p>
            <a:r>
              <a:rPr lang="en-US" smtClean="0"/>
              <a:t>C. Aidala, DESY, October 5-6, 2010</a:t>
            </a:r>
            <a:endParaRPr lang="en-US"/>
          </a:p>
        </p:txBody>
      </p:sp>
      <p:sp>
        <p:nvSpPr>
          <p:cNvPr id="5" name="Slide Number Placeholder 4"/>
          <p:cNvSpPr>
            <a:spLocks noGrp="1"/>
          </p:cNvSpPr>
          <p:nvPr>
            <p:ph type="sldNum" sz="quarter" idx="12"/>
          </p:nvPr>
        </p:nvSpPr>
        <p:spPr/>
        <p:txBody>
          <a:bodyPr/>
          <a:lstStyle/>
          <a:p>
            <a:fld id="{9CCA4942-7CEE-491C-9F3A-ADE7BC2C4973}" type="slidenum">
              <a:rPr lang="en-US" smtClean="0"/>
              <a:pPr/>
              <a:t>43</a:t>
            </a:fld>
            <a:endParaRPr lang="en-US"/>
          </a:p>
        </p:txBody>
      </p:sp>
      <p:sp>
        <p:nvSpPr>
          <p:cNvPr id="6" name="Text Box 34"/>
          <p:cNvSpPr txBox="1">
            <a:spLocks noChangeArrowheads="1"/>
          </p:cNvSpPr>
          <p:nvPr/>
        </p:nvSpPr>
        <p:spPr bwMode="auto">
          <a:xfrm>
            <a:off x="930275" y="2057400"/>
            <a:ext cx="7375525" cy="1815882"/>
          </a:xfrm>
          <a:prstGeom prst="rect">
            <a:avLst/>
          </a:prstGeom>
          <a:solidFill>
            <a:srgbClr val="00FFFF"/>
          </a:solidFill>
          <a:ln w="9525">
            <a:solidFill>
              <a:schemeClr val="tx1"/>
            </a:solidFill>
            <a:miter lim="800000"/>
            <a:headEnd/>
            <a:tailEnd/>
          </a:ln>
          <a:effectLst/>
        </p:spPr>
        <p:txBody>
          <a:bodyPr wrap="square">
            <a:spAutoFit/>
          </a:bodyPr>
          <a:lstStyle/>
          <a:p>
            <a:r>
              <a:rPr lang="en-US" sz="2800" i="1" dirty="0" smtClean="0">
                <a:solidFill>
                  <a:schemeClr val="tx1"/>
                </a:solidFill>
              </a:rPr>
              <a:t>An exciting sub-field—lots of recent experimental activity, and theoretical questions probing deep issues of both universality and factorization in (</a:t>
            </a:r>
            <a:r>
              <a:rPr lang="en-US" sz="2800" i="1" dirty="0" err="1" smtClean="0">
                <a:solidFill>
                  <a:schemeClr val="tx1"/>
                </a:solidFill>
              </a:rPr>
              <a:t>perturbative</a:t>
            </a:r>
            <a:r>
              <a:rPr lang="en-US" sz="2800" i="1" dirty="0" smtClean="0">
                <a:solidFill>
                  <a:schemeClr val="tx1"/>
                </a:solidFill>
              </a:rPr>
              <a:t>) QCD!</a:t>
            </a:r>
            <a:endParaRPr lang="en-US" sz="2800" i="1"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7"/>
          <p:cNvSpPr>
            <a:spLocks noGrp="1"/>
          </p:cNvSpPr>
          <p:nvPr>
            <p:ph type="ftr" sz="quarter" idx="11"/>
          </p:nvPr>
        </p:nvSpPr>
        <p:spPr/>
        <p:txBody>
          <a:bodyPr/>
          <a:lstStyle/>
          <a:p>
            <a:r>
              <a:rPr lang="en-US" smtClean="0"/>
              <a:t>C. Aidala, DESY, October 5-6, 2010</a:t>
            </a:r>
            <a:endParaRPr lang="en-US"/>
          </a:p>
        </p:txBody>
      </p:sp>
      <p:sp>
        <p:nvSpPr>
          <p:cNvPr id="1453058" name="Text Box 2"/>
          <p:cNvSpPr txBox="1">
            <a:spLocks noChangeArrowheads="1"/>
          </p:cNvSpPr>
          <p:nvPr/>
        </p:nvSpPr>
        <p:spPr bwMode="auto">
          <a:xfrm>
            <a:off x="990600" y="1584325"/>
            <a:ext cx="7162800" cy="3743325"/>
          </a:xfrm>
          <a:prstGeom prst="rect">
            <a:avLst/>
          </a:prstGeom>
          <a:noFill/>
          <a:ln w="38100">
            <a:noFill/>
            <a:miter lim="800000"/>
            <a:headEnd/>
            <a:tailEnd type="none" w="lg" len="lg"/>
          </a:ln>
          <a:effectLst/>
        </p:spPr>
        <p:txBody>
          <a:bodyPr>
            <a:spAutoFit/>
          </a:bodyPr>
          <a:lstStyle/>
          <a:p>
            <a:pPr algn="l" eaLnBrk="1" hangingPunct="1">
              <a:spcBef>
                <a:spcPct val="50000"/>
              </a:spcBef>
            </a:pPr>
            <a:r>
              <a:rPr lang="en-US"/>
              <a:t>Transversity  :   correlation between transverse proton spin and quark spin</a:t>
            </a:r>
          </a:p>
          <a:p>
            <a:pPr algn="l" eaLnBrk="1" hangingPunct="1">
              <a:spcBef>
                <a:spcPct val="50000"/>
              </a:spcBef>
            </a:pPr>
            <a:r>
              <a:rPr lang="en-US"/>
              <a:t> </a:t>
            </a:r>
          </a:p>
          <a:p>
            <a:pPr algn="l" eaLnBrk="1" hangingPunct="1">
              <a:spcBef>
                <a:spcPct val="50000"/>
              </a:spcBef>
            </a:pPr>
            <a:r>
              <a:rPr lang="en-US"/>
              <a:t>Sivers            :    correlation between transverse proton spin and quark transverse momentum</a:t>
            </a:r>
          </a:p>
          <a:p>
            <a:pPr algn="l" eaLnBrk="1" hangingPunct="1">
              <a:spcBef>
                <a:spcPct val="50000"/>
              </a:spcBef>
            </a:pPr>
            <a:endParaRPr lang="en-US"/>
          </a:p>
          <a:p>
            <a:pPr algn="l" eaLnBrk="1" hangingPunct="1">
              <a:spcBef>
                <a:spcPct val="50000"/>
              </a:spcBef>
            </a:pPr>
            <a:r>
              <a:rPr lang="en-US"/>
              <a:t>Boer-Mulders:    correlation  between transverse quark spin and quark transverse momentum</a:t>
            </a:r>
          </a:p>
        </p:txBody>
      </p:sp>
      <p:sp>
        <p:nvSpPr>
          <p:cNvPr id="1453068" name="Text Box 12"/>
          <p:cNvSpPr txBox="1">
            <a:spLocks noChangeArrowheads="1"/>
          </p:cNvSpPr>
          <p:nvPr/>
        </p:nvSpPr>
        <p:spPr bwMode="auto">
          <a:xfrm>
            <a:off x="2935288" y="2422525"/>
            <a:ext cx="2239962" cy="396875"/>
          </a:xfrm>
          <a:prstGeom prst="rect">
            <a:avLst/>
          </a:prstGeom>
          <a:noFill/>
          <a:ln w="38100">
            <a:noFill/>
            <a:miter lim="800000"/>
            <a:headEnd/>
            <a:tailEnd type="none" w="lg" len="lg"/>
          </a:ln>
          <a:effectLst/>
        </p:spPr>
        <p:txBody>
          <a:bodyPr wrap="none">
            <a:spAutoFit/>
          </a:bodyPr>
          <a:lstStyle/>
          <a:p>
            <a:pPr algn="l" eaLnBrk="1" hangingPunct="1"/>
            <a:r>
              <a:rPr lang="en-US" sz="2000" b="1">
                <a:solidFill>
                  <a:srgbClr val="FF0000"/>
                </a:solidFill>
                <a:latin typeface="Arial Unicode MS" pitchFamily="34" charset="-128"/>
              </a:rPr>
              <a:t>S</a:t>
            </a:r>
            <a:r>
              <a:rPr lang="en-US" sz="2000" b="1" baseline="-25000">
                <a:solidFill>
                  <a:srgbClr val="FF0000"/>
                </a:solidFill>
                <a:latin typeface="Arial Unicode MS" pitchFamily="34" charset="-128"/>
              </a:rPr>
              <a:t>p</a:t>
            </a:r>
            <a:r>
              <a:rPr lang="en-US" sz="2000" b="1">
                <a:solidFill>
                  <a:srgbClr val="FF0000"/>
                </a:solidFill>
                <a:latin typeface="Arial Unicode MS" pitchFamily="34" charset="-128"/>
              </a:rPr>
              <a:t>– S</a:t>
            </a:r>
            <a:r>
              <a:rPr lang="en-US" sz="2000" b="1" baseline="-25000">
                <a:solidFill>
                  <a:srgbClr val="FF0000"/>
                </a:solidFill>
                <a:latin typeface="Arial Unicode MS" pitchFamily="34" charset="-128"/>
              </a:rPr>
              <a:t>q </a:t>
            </a:r>
            <a:r>
              <a:rPr lang="en-US" sz="2000" b="1">
                <a:solidFill>
                  <a:srgbClr val="FF0000"/>
                </a:solidFill>
                <a:latin typeface="Arial Unicode MS" pitchFamily="34" charset="-128"/>
              </a:rPr>
              <a:t>– coupling?</a:t>
            </a:r>
          </a:p>
        </p:txBody>
      </p:sp>
      <p:sp>
        <p:nvSpPr>
          <p:cNvPr id="1453069" name="Text Box 13"/>
          <p:cNvSpPr txBox="1">
            <a:spLocks noChangeArrowheads="1"/>
          </p:cNvSpPr>
          <p:nvPr/>
        </p:nvSpPr>
        <p:spPr bwMode="auto">
          <a:xfrm>
            <a:off x="2951163" y="3870325"/>
            <a:ext cx="2489200" cy="396875"/>
          </a:xfrm>
          <a:prstGeom prst="rect">
            <a:avLst/>
          </a:prstGeom>
          <a:noFill/>
          <a:ln w="38100">
            <a:noFill/>
            <a:miter lim="800000"/>
            <a:headEnd/>
            <a:tailEnd type="none" w="lg" len="lg"/>
          </a:ln>
          <a:effectLst/>
        </p:spPr>
        <p:txBody>
          <a:bodyPr wrap="none">
            <a:spAutoFit/>
          </a:bodyPr>
          <a:lstStyle/>
          <a:p>
            <a:pPr algn="l" eaLnBrk="1" hangingPunct="1"/>
            <a:r>
              <a:rPr lang="en-US" sz="2000" b="1">
                <a:solidFill>
                  <a:srgbClr val="FF0000"/>
                </a:solidFill>
                <a:latin typeface="Arial Unicode MS" pitchFamily="34" charset="-128"/>
              </a:rPr>
              <a:t>S</a:t>
            </a:r>
            <a:r>
              <a:rPr lang="en-US" sz="2000" b="1" baseline="-25000">
                <a:solidFill>
                  <a:srgbClr val="FF0000"/>
                </a:solidFill>
                <a:latin typeface="Arial Unicode MS" pitchFamily="34" charset="-128"/>
              </a:rPr>
              <a:t>p</a:t>
            </a:r>
            <a:r>
              <a:rPr lang="en-US" sz="2000" b="1">
                <a:solidFill>
                  <a:srgbClr val="FF0000"/>
                </a:solidFill>
                <a:latin typeface="Arial Unicode MS" pitchFamily="34" charset="-128"/>
              </a:rPr>
              <a:t>-- L</a:t>
            </a:r>
            <a:r>
              <a:rPr lang="en-US" sz="2000" b="1" baseline="-25000">
                <a:solidFill>
                  <a:srgbClr val="FF0000"/>
                </a:solidFill>
                <a:latin typeface="Arial Unicode MS" pitchFamily="34" charset="-128"/>
              </a:rPr>
              <a:t>q</a:t>
            </a:r>
            <a:r>
              <a:rPr lang="en-US" sz="2000" b="1">
                <a:solidFill>
                  <a:srgbClr val="FF0000"/>
                </a:solidFill>
                <a:latin typeface="Arial Unicode MS" pitchFamily="34" charset="-128"/>
              </a:rPr>
              <a:t>– coupling???</a:t>
            </a:r>
          </a:p>
        </p:txBody>
      </p:sp>
      <p:sp>
        <p:nvSpPr>
          <p:cNvPr id="1453070" name="Text Box 14"/>
          <p:cNvSpPr txBox="1">
            <a:spLocks noChangeArrowheads="1"/>
          </p:cNvSpPr>
          <p:nvPr/>
        </p:nvSpPr>
        <p:spPr bwMode="auto">
          <a:xfrm>
            <a:off x="2951163" y="5334000"/>
            <a:ext cx="2489200" cy="396875"/>
          </a:xfrm>
          <a:prstGeom prst="rect">
            <a:avLst/>
          </a:prstGeom>
          <a:noFill/>
          <a:ln w="38100">
            <a:noFill/>
            <a:miter lim="800000"/>
            <a:headEnd/>
            <a:tailEnd type="none" w="lg" len="lg"/>
          </a:ln>
          <a:effectLst/>
        </p:spPr>
        <p:txBody>
          <a:bodyPr wrap="none">
            <a:spAutoFit/>
          </a:bodyPr>
          <a:lstStyle/>
          <a:p>
            <a:pPr algn="l" eaLnBrk="1" hangingPunct="1"/>
            <a:r>
              <a:rPr lang="en-US" sz="2000" b="1">
                <a:solidFill>
                  <a:srgbClr val="FF0000"/>
                </a:solidFill>
                <a:latin typeface="Arial Unicode MS" pitchFamily="34" charset="-128"/>
              </a:rPr>
              <a:t>S</a:t>
            </a:r>
            <a:r>
              <a:rPr lang="en-US" sz="2000" b="1" baseline="-25000">
                <a:solidFill>
                  <a:srgbClr val="FF0000"/>
                </a:solidFill>
                <a:latin typeface="Arial Unicode MS" pitchFamily="34" charset="-128"/>
              </a:rPr>
              <a:t>q</a:t>
            </a:r>
            <a:r>
              <a:rPr lang="en-US" sz="2000" b="1">
                <a:solidFill>
                  <a:srgbClr val="FF0000"/>
                </a:solidFill>
                <a:latin typeface="Arial Unicode MS" pitchFamily="34" charset="-128"/>
              </a:rPr>
              <a:t>-- L</a:t>
            </a:r>
            <a:r>
              <a:rPr lang="en-US" sz="2000" b="1" baseline="-25000">
                <a:solidFill>
                  <a:srgbClr val="FF0000"/>
                </a:solidFill>
                <a:latin typeface="Arial Unicode MS" pitchFamily="34" charset="-128"/>
              </a:rPr>
              <a:t>q</a:t>
            </a:r>
            <a:r>
              <a:rPr lang="en-US" sz="2000" b="1">
                <a:solidFill>
                  <a:srgbClr val="FF0000"/>
                </a:solidFill>
                <a:latin typeface="Arial Unicode MS" pitchFamily="34" charset="-128"/>
              </a:rPr>
              <a:t>– coupling???</a:t>
            </a:r>
          </a:p>
        </p:txBody>
      </p:sp>
      <p:sp>
        <p:nvSpPr>
          <p:cNvPr id="1453071" name="Rectangle 15"/>
          <p:cNvSpPr>
            <a:spLocks noGrp="1" noChangeArrowheads="1"/>
          </p:cNvSpPr>
          <p:nvPr>
            <p:ph type="title" sz="quarter"/>
          </p:nvPr>
        </p:nvSpPr>
        <p:spPr>
          <a:xfrm>
            <a:off x="347663" y="125413"/>
            <a:ext cx="8678862" cy="914400"/>
          </a:xfrm>
          <a:noFill/>
          <a:ln/>
        </p:spPr>
        <p:txBody>
          <a:bodyPr/>
          <a:lstStyle/>
          <a:p>
            <a:r>
              <a:rPr lang="en-US" sz="3400" dirty="0"/>
              <a:t>Nucleon </a:t>
            </a:r>
            <a:r>
              <a:rPr lang="en-US" sz="3400" dirty="0" smtClean="0"/>
              <a:t>Structure and Spin-Momentum Correlations</a:t>
            </a:r>
            <a:endParaRPr lang="en-US" dirty="0"/>
          </a:p>
        </p:txBody>
      </p:sp>
      <p:sp>
        <p:nvSpPr>
          <p:cNvPr id="1453076" name="Text Box 20"/>
          <p:cNvSpPr txBox="1">
            <a:spLocks noChangeArrowheads="1"/>
          </p:cNvSpPr>
          <p:nvPr/>
        </p:nvSpPr>
        <p:spPr bwMode="auto">
          <a:xfrm>
            <a:off x="931863" y="2362200"/>
            <a:ext cx="7297737" cy="1016000"/>
          </a:xfrm>
          <a:prstGeom prst="rect">
            <a:avLst/>
          </a:prstGeom>
          <a:solidFill>
            <a:srgbClr val="00FFFF"/>
          </a:solidFill>
          <a:ln w="9525">
            <a:solidFill>
              <a:schemeClr val="tx1"/>
            </a:solidFill>
            <a:miter lim="800000"/>
            <a:headEnd/>
            <a:tailEnd/>
          </a:ln>
          <a:effectLst/>
        </p:spPr>
        <p:txBody>
          <a:bodyPr>
            <a:spAutoFit/>
          </a:bodyPr>
          <a:lstStyle/>
          <a:p>
            <a:r>
              <a:rPr lang="en-US" sz="3000" i="1" dirty="0">
                <a:solidFill>
                  <a:schemeClr val="tx1"/>
                </a:solidFill>
              </a:rPr>
              <a:t>Long-term goal: Description of the nucleon in terms of the quark and gluon </a:t>
            </a:r>
            <a:r>
              <a:rPr lang="en-US" sz="3000" i="1" dirty="0" err="1">
                <a:solidFill>
                  <a:schemeClr val="tx1"/>
                </a:solidFill>
              </a:rPr>
              <a:t>wavefunctions</a:t>
            </a:r>
            <a:r>
              <a:rPr lang="en-US" sz="3000" i="1" dirty="0">
                <a:solidFill>
                  <a:schemeClr val="tx1"/>
                </a:solidFill>
              </a:rPr>
              <a:t>!</a:t>
            </a:r>
          </a:p>
        </p:txBody>
      </p:sp>
      <p:sp>
        <p:nvSpPr>
          <p:cNvPr id="11" name="Slide Number Placeholder 10"/>
          <p:cNvSpPr>
            <a:spLocks noGrp="1"/>
          </p:cNvSpPr>
          <p:nvPr>
            <p:ph type="sldNum" sz="quarter" idx="12"/>
          </p:nvPr>
        </p:nvSpPr>
        <p:spPr/>
        <p:txBody>
          <a:bodyPr/>
          <a:lstStyle/>
          <a:p>
            <a:fld id="{BECE729D-4A9E-497C-A7DB-296958F94F75}" type="slidenum">
              <a:rPr lang="en-US" smtClean="0"/>
              <a:pPr/>
              <a:t>44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53076"/>
                                        </p:tgtEl>
                                        <p:attrNameLst>
                                          <p:attrName>style.visibility</p:attrName>
                                        </p:attrNameLst>
                                      </p:cBhvr>
                                      <p:to>
                                        <p:strVal val="visible"/>
                                      </p:to>
                                    </p:set>
                                    <p:anim calcmode="lin" valueType="num">
                                      <p:cBhvr additive="base">
                                        <p:cTn id="7" dur="500" fill="hold"/>
                                        <p:tgtEl>
                                          <p:spTgt spid="1453076"/>
                                        </p:tgtEl>
                                        <p:attrNameLst>
                                          <p:attrName>ppt_x</p:attrName>
                                        </p:attrNameLst>
                                      </p:cBhvr>
                                      <p:tavLst>
                                        <p:tav tm="0">
                                          <p:val>
                                            <p:strVal val="#ppt_x"/>
                                          </p:val>
                                        </p:tav>
                                        <p:tav tm="100000">
                                          <p:val>
                                            <p:strVal val="#ppt_x"/>
                                          </p:val>
                                        </p:tav>
                                      </p:tavLst>
                                    </p:anim>
                                    <p:anim calcmode="lin" valueType="num">
                                      <p:cBhvr additive="base">
                                        <p:cTn id="8" dur="500" fill="hold"/>
                                        <p:tgtEl>
                                          <p:spTgt spid="145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307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1"/>
          </p:nvPr>
        </p:nvSpPr>
        <p:spPr/>
        <p:txBody>
          <a:bodyPr/>
          <a:lstStyle/>
          <a:p>
            <a:r>
              <a:rPr lang="en-US" smtClean="0"/>
              <a:t>C. Aidala, DESY, October 5-6, 2010</a:t>
            </a:r>
            <a:endParaRPr lang="en-US"/>
          </a:p>
        </p:txBody>
      </p:sp>
      <p:sp>
        <p:nvSpPr>
          <p:cNvPr id="1459202" name="Rectangle 2"/>
          <p:cNvSpPr>
            <a:spLocks noGrp="1" noChangeArrowheads="1"/>
          </p:cNvSpPr>
          <p:nvPr>
            <p:ph type="title"/>
          </p:nvPr>
        </p:nvSpPr>
        <p:spPr/>
        <p:txBody>
          <a:bodyPr/>
          <a:lstStyle/>
          <a:p>
            <a:r>
              <a:rPr lang="en-US"/>
              <a:t>QED vs. QCD</a:t>
            </a:r>
          </a:p>
        </p:txBody>
      </p:sp>
      <p:pic>
        <p:nvPicPr>
          <p:cNvPr id="1459203" name="Picture 3"/>
          <p:cNvPicPr>
            <a:picLocks noChangeAspect="1" noChangeArrowheads="1"/>
          </p:cNvPicPr>
          <p:nvPr/>
        </p:nvPicPr>
        <p:blipFill>
          <a:blip r:embed="rId3" cstate="print"/>
          <a:srcRect/>
          <a:stretch>
            <a:fillRect/>
          </a:stretch>
        </p:blipFill>
        <p:spPr bwMode="auto">
          <a:xfrm>
            <a:off x="484188" y="1044575"/>
            <a:ext cx="8278812" cy="4975225"/>
          </a:xfrm>
          <a:prstGeom prst="rect">
            <a:avLst/>
          </a:prstGeom>
          <a:noFill/>
          <a:ln w="38100">
            <a:noFill/>
            <a:miter lim="800000"/>
            <a:headEnd/>
            <a:tailEnd type="none" w="lg" len="lg"/>
          </a:ln>
          <a:effectLst/>
        </p:spPr>
      </p:pic>
      <p:sp>
        <p:nvSpPr>
          <p:cNvPr id="1459204" name="Rectangle 4"/>
          <p:cNvSpPr>
            <a:spLocks noChangeArrowheads="1"/>
          </p:cNvSpPr>
          <p:nvPr/>
        </p:nvSpPr>
        <p:spPr bwMode="auto">
          <a:xfrm>
            <a:off x="490538" y="6019800"/>
            <a:ext cx="8261350" cy="381000"/>
          </a:xfrm>
          <a:prstGeom prst="rect">
            <a:avLst/>
          </a:prstGeom>
          <a:solidFill>
            <a:schemeClr val="bg1"/>
          </a:solidFill>
          <a:ln w="9525">
            <a:noFill/>
            <a:miter lim="800000"/>
            <a:headEnd/>
            <a:tailEnd/>
          </a:ln>
          <a:effectLst/>
        </p:spPr>
        <p:txBody>
          <a:bodyPr wrap="none" anchor="ctr"/>
          <a:lstStyle/>
          <a:p>
            <a:endParaRPr lang="en-US">
              <a:solidFill>
                <a:schemeClr val="tx1"/>
              </a:solidFill>
            </a:endParaRPr>
          </a:p>
        </p:txBody>
      </p:sp>
      <p:sp>
        <p:nvSpPr>
          <p:cNvPr id="1459205" name="Rectangle 5"/>
          <p:cNvSpPr>
            <a:spLocks noChangeArrowheads="1"/>
          </p:cNvSpPr>
          <p:nvPr/>
        </p:nvSpPr>
        <p:spPr bwMode="auto">
          <a:xfrm>
            <a:off x="1433513" y="6042025"/>
            <a:ext cx="1644650" cy="274638"/>
          </a:xfrm>
          <a:prstGeom prst="rect">
            <a:avLst/>
          </a:prstGeom>
          <a:noFill/>
          <a:ln w="9525">
            <a:noFill/>
            <a:miter lim="800000"/>
            <a:headEnd/>
            <a:tailEnd/>
          </a:ln>
          <a:effectLst/>
        </p:spPr>
        <p:txBody>
          <a:bodyPr wrap="none">
            <a:spAutoFit/>
          </a:bodyPr>
          <a:lstStyle/>
          <a:p>
            <a:r>
              <a:rPr lang="en-US" sz="1200">
                <a:solidFill>
                  <a:schemeClr val="tx1"/>
                </a:solidFill>
                <a:latin typeface="Arial" charset="0"/>
              </a:rPr>
              <a:t>observation &amp; models</a:t>
            </a:r>
          </a:p>
        </p:txBody>
      </p:sp>
      <p:sp>
        <p:nvSpPr>
          <p:cNvPr id="1459206" name="Rectangle 6"/>
          <p:cNvSpPr>
            <a:spLocks noChangeArrowheads="1"/>
          </p:cNvSpPr>
          <p:nvPr/>
        </p:nvSpPr>
        <p:spPr bwMode="auto">
          <a:xfrm>
            <a:off x="4365625" y="5943600"/>
            <a:ext cx="1838325" cy="457200"/>
          </a:xfrm>
          <a:prstGeom prst="rect">
            <a:avLst/>
          </a:prstGeom>
          <a:noFill/>
          <a:ln w="9525">
            <a:noFill/>
            <a:miter lim="800000"/>
            <a:headEnd/>
            <a:tailEnd/>
          </a:ln>
          <a:effectLst/>
        </p:spPr>
        <p:txBody>
          <a:bodyPr wrap="none">
            <a:spAutoFit/>
          </a:bodyPr>
          <a:lstStyle/>
          <a:p>
            <a:r>
              <a:rPr lang="en-US" sz="1200">
                <a:solidFill>
                  <a:srgbClr val="FF0000"/>
                </a:solidFill>
                <a:latin typeface="Arial" charset="0"/>
              </a:rPr>
              <a:t>precision measurements</a:t>
            </a:r>
          </a:p>
          <a:p>
            <a:r>
              <a:rPr lang="en-US" sz="1200">
                <a:solidFill>
                  <a:srgbClr val="FF0000"/>
                </a:solidFill>
                <a:latin typeface="Arial" charset="0"/>
              </a:rPr>
              <a:t>&amp; fundamental theory</a:t>
            </a:r>
          </a:p>
        </p:txBody>
      </p:sp>
      <p:sp>
        <p:nvSpPr>
          <p:cNvPr id="1459207" name="Oval 7"/>
          <p:cNvSpPr>
            <a:spLocks noChangeArrowheads="1"/>
          </p:cNvSpPr>
          <p:nvPr/>
        </p:nvSpPr>
        <p:spPr bwMode="auto">
          <a:xfrm>
            <a:off x="5692775" y="4748213"/>
            <a:ext cx="381000" cy="838200"/>
          </a:xfrm>
          <a:prstGeom prst="ellipse">
            <a:avLst/>
          </a:prstGeom>
          <a:noFill/>
          <a:ln w="34925">
            <a:solidFill>
              <a:srgbClr val="FF0000"/>
            </a:solidFill>
            <a:round/>
            <a:headEnd/>
            <a:tailEnd/>
          </a:ln>
          <a:effectLst/>
        </p:spPr>
        <p:txBody>
          <a:bodyPr wrap="none" anchor="ctr"/>
          <a:lstStyle/>
          <a:p>
            <a:endParaRPr lang="en-US"/>
          </a:p>
        </p:txBody>
      </p:sp>
      <p:sp>
        <p:nvSpPr>
          <p:cNvPr id="11" name="Slide Number Placeholder 10"/>
          <p:cNvSpPr>
            <a:spLocks noGrp="1"/>
          </p:cNvSpPr>
          <p:nvPr>
            <p:ph type="sldNum" sz="quarter" idx="12"/>
          </p:nvPr>
        </p:nvSpPr>
        <p:spPr/>
        <p:txBody>
          <a:bodyPr/>
          <a:lstStyle/>
          <a:p>
            <a:fld id="{CC80A51C-0834-4D37-9F6C-E61A03BDE5A5}" type="slidenum">
              <a:rPr lang="en-US" smtClean="0"/>
              <a:pPr/>
              <a:t>45</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459207"/>
                                        </p:tgtEl>
                                        <p:attrNameLst>
                                          <p:attrName>style.visibility</p:attrName>
                                        </p:attrNameLst>
                                      </p:cBhvr>
                                      <p:to>
                                        <p:strVal val="visible"/>
                                      </p:to>
                                    </p:set>
                                    <p:animEffect transition="in" filter="diamond(in)">
                                      <p:cBhvr>
                                        <p:cTn id="7" dur="2000"/>
                                        <p:tgtEl>
                                          <p:spTgt spid="1459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920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C. Aidala, DESY, October 5-6, 2010</a:t>
            </a:r>
            <a:endParaRPr lang="en-US"/>
          </a:p>
        </p:txBody>
      </p:sp>
      <p:sp>
        <p:nvSpPr>
          <p:cNvPr id="1461250" name="Rectangle 2"/>
          <p:cNvSpPr>
            <a:spLocks noGrp="1" noChangeArrowheads="1"/>
          </p:cNvSpPr>
          <p:nvPr>
            <p:ph type="title"/>
          </p:nvPr>
        </p:nvSpPr>
        <p:spPr/>
        <p:txBody>
          <a:bodyPr/>
          <a:lstStyle/>
          <a:p>
            <a:r>
              <a:rPr lang="en-US" dirty="0" smtClean="0"/>
              <a:t>Glancing Into the Future:</a:t>
            </a:r>
            <a:br>
              <a:rPr lang="en-US" dirty="0" smtClean="0"/>
            </a:br>
            <a:r>
              <a:rPr lang="en-US" dirty="0" smtClean="0"/>
              <a:t>The </a:t>
            </a:r>
            <a:r>
              <a:rPr lang="en-US" dirty="0"/>
              <a:t>Electron-Ion Collider</a:t>
            </a:r>
          </a:p>
        </p:txBody>
      </p:sp>
      <p:sp>
        <p:nvSpPr>
          <p:cNvPr id="1461251" name="Rectangle 3"/>
          <p:cNvSpPr>
            <a:spLocks noGrp="1" noChangeArrowheads="1"/>
          </p:cNvSpPr>
          <p:nvPr>
            <p:ph type="body" idx="1"/>
          </p:nvPr>
        </p:nvSpPr>
        <p:spPr/>
        <p:txBody>
          <a:bodyPr/>
          <a:lstStyle/>
          <a:p>
            <a:r>
              <a:rPr lang="en-US" dirty="0"/>
              <a:t>Design and build a new facility with the capability of colliding a beam of electrons with a wide variety of nuclei as well as polarized protons and light ions: the Electron-Ion Collider </a:t>
            </a:r>
          </a:p>
        </p:txBody>
      </p:sp>
      <p:pic>
        <p:nvPicPr>
          <p:cNvPr id="1461252" name="Picture 4"/>
          <p:cNvPicPr>
            <a:picLocks noChangeAspect="1" noChangeArrowheads="1"/>
          </p:cNvPicPr>
          <p:nvPr/>
        </p:nvPicPr>
        <p:blipFill>
          <a:blip r:embed="rId3" cstate="print"/>
          <a:srcRect/>
          <a:stretch>
            <a:fillRect/>
          </a:stretch>
        </p:blipFill>
        <p:spPr bwMode="auto">
          <a:xfrm>
            <a:off x="457200" y="3810000"/>
            <a:ext cx="2667000" cy="2466975"/>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fld id="{9CCA4942-7CEE-491C-9F3A-ADE7BC2C4973}" type="slidenum">
              <a:rPr lang="en-US" smtClean="0"/>
              <a:pPr/>
              <a:t>46</a:t>
            </a:fld>
            <a:endParaRPr lang="en-US"/>
          </a:p>
        </p:txBody>
      </p:sp>
      <p:sp>
        <p:nvSpPr>
          <p:cNvPr id="7" name="TextBox 6"/>
          <p:cNvSpPr txBox="1"/>
          <p:nvPr/>
        </p:nvSpPr>
        <p:spPr>
          <a:xfrm>
            <a:off x="3200400" y="3962400"/>
            <a:ext cx="5791200" cy="1892826"/>
          </a:xfrm>
          <a:prstGeom prst="rect">
            <a:avLst/>
          </a:prstGeom>
          <a:noFill/>
        </p:spPr>
        <p:txBody>
          <a:bodyPr wrap="square" rtlCol="0">
            <a:spAutoFit/>
          </a:bodyPr>
          <a:lstStyle/>
          <a:p>
            <a:r>
              <a:rPr lang="en-US" dirty="0" smtClean="0">
                <a:solidFill>
                  <a:schemeClr val="accent2">
                    <a:lumMod val="20000"/>
                    <a:lumOff val="80000"/>
                  </a:schemeClr>
                </a:solidFill>
              </a:rPr>
              <a:t>Add electron ring to RHIC at BNL, or </a:t>
            </a:r>
            <a:r>
              <a:rPr lang="en-US" dirty="0" err="1" smtClean="0">
                <a:solidFill>
                  <a:schemeClr val="accent2">
                    <a:lumMod val="20000"/>
                    <a:lumOff val="80000"/>
                  </a:schemeClr>
                </a:solidFill>
              </a:rPr>
              <a:t>hadron</a:t>
            </a:r>
            <a:r>
              <a:rPr lang="en-US" dirty="0" smtClean="0">
                <a:solidFill>
                  <a:schemeClr val="accent2">
                    <a:lumMod val="20000"/>
                    <a:lumOff val="80000"/>
                  </a:schemeClr>
                </a:solidFill>
              </a:rPr>
              <a:t> facility to CEBAF at </a:t>
            </a:r>
            <a:r>
              <a:rPr lang="en-US" dirty="0" err="1" smtClean="0">
                <a:solidFill>
                  <a:schemeClr val="accent2">
                    <a:lumMod val="20000"/>
                    <a:lumOff val="80000"/>
                  </a:schemeClr>
                </a:solidFill>
              </a:rPr>
              <a:t>JlLab</a:t>
            </a:r>
            <a:r>
              <a:rPr lang="en-US" dirty="0" smtClean="0">
                <a:solidFill>
                  <a:schemeClr val="accent2">
                    <a:lumMod val="20000"/>
                    <a:lumOff val="80000"/>
                  </a:schemeClr>
                </a:solidFill>
              </a:rPr>
              <a:t>.</a:t>
            </a:r>
          </a:p>
          <a:p>
            <a:r>
              <a:rPr lang="en-US" dirty="0" smtClean="0">
                <a:solidFill>
                  <a:schemeClr val="accent2">
                    <a:lumMod val="20000"/>
                    <a:lumOff val="80000"/>
                  </a:schemeClr>
                </a:solidFill>
              </a:rPr>
              <a:t>Ongoing INT workshop in Seattle this fall: </a:t>
            </a:r>
            <a:r>
              <a:rPr lang="en-US" sz="2100" dirty="0" smtClean="0">
                <a:solidFill>
                  <a:schemeClr val="accent2">
                    <a:lumMod val="20000"/>
                    <a:lumOff val="80000"/>
                  </a:schemeClr>
                </a:solidFill>
                <a:hlinkClick r:id="rId4"/>
              </a:rPr>
              <a:t>http://www.int.washington.edu/PROGRAMS/10-3/</a:t>
            </a:r>
            <a:endParaRPr lang="en-US" sz="2100" dirty="0" smtClean="0">
              <a:solidFill>
                <a:schemeClr val="accent2">
                  <a:lumMod val="20000"/>
                  <a:lumOff val="80000"/>
                </a:schemeClr>
              </a:solidFill>
            </a:endParaRPr>
          </a:p>
          <a:p>
            <a:endParaRPr lang="en-US" dirty="0" smtClean="0">
              <a:solidFill>
                <a:schemeClr val="accent2">
                  <a:lumMod val="20000"/>
                  <a:lumOff val="80000"/>
                </a:schemeClr>
              </a:solidFill>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 Aidala, DESY, October 5-6, 2010</a:t>
            </a:r>
            <a:endParaRPr lang="en-US"/>
          </a:p>
        </p:txBody>
      </p:sp>
      <p:sp>
        <p:nvSpPr>
          <p:cNvPr id="1463298" name="Rectangle 2"/>
          <p:cNvSpPr>
            <a:spLocks noGrp="1" noChangeArrowheads="1"/>
          </p:cNvSpPr>
          <p:nvPr>
            <p:ph type="title"/>
          </p:nvPr>
        </p:nvSpPr>
        <p:spPr/>
        <p:txBody>
          <a:bodyPr/>
          <a:lstStyle/>
          <a:p>
            <a:r>
              <a:rPr lang="en-US"/>
              <a:t>Conclusions and Prospects</a:t>
            </a:r>
          </a:p>
        </p:txBody>
      </p:sp>
      <p:sp>
        <p:nvSpPr>
          <p:cNvPr id="1463299" name="Rectangle 3"/>
          <p:cNvSpPr>
            <a:spLocks noGrp="1" noChangeArrowheads="1"/>
          </p:cNvSpPr>
          <p:nvPr>
            <p:ph type="body" idx="1"/>
          </p:nvPr>
        </p:nvSpPr>
        <p:spPr>
          <a:xfrm>
            <a:off x="228600" y="914400"/>
            <a:ext cx="8686800" cy="5410200"/>
          </a:xfrm>
        </p:spPr>
        <p:txBody>
          <a:bodyPr/>
          <a:lstStyle/>
          <a:p>
            <a:pPr>
              <a:lnSpc>
                <a:spcPct val="90000"/>
              </a:lnSpc>
            </a:pPr>
            <a:r>
              <a:rPr lang="en-US" sz="2400" dirty="0"/>
              <a:t>After </a:t>
            </a:r>
            <a:r>
              <a:rPr lang="en-US" sz="2400" dirty="0" smtClean="0"/>
              <a:t>&gt; 40 years of studying </a:t>
            </a:r>
            <a:r>
              <a:rPr lang="en-US" sz="2400" dirty="0"/>
              <a:t>the internal structure of the nucleon and nuclei, we remain far from the ultimate goal of being able to describe nuclear matter in terms of its quark and gluon degrees of freedom</a:t>
            </a:r>
            <a:r>
              <a:rPr lang="en-US" sz="2400" dirty="0" smtClean="0"/>
              <a:t>!</a:t>
            </a:r>
            <a:endParaRPr lang="en-US" sz="2400" dirty="0"/>
          </a:p>
          <a:p>
            <a:pPr>
              <a:lnSpc>
                <a:spcPct val="90000"/>
              </a:lnSpc>
            </a:pPr>
            <a:endParaRPr lang="en-US" sz="2400" dirty="0" smtClean="0"/>
          </a:p>
          <a:p>
            <a:pPr>
              <a:lnSpc>
                <a:spcPct val="90000"/>
              </a:lnSpc>
            </a:pPr>
            <a:r>
              <a:rPr lang="en-US" sz="2400" dirty="0" smtClean="0"/>
              <a:t>Further </a:t>
            </a:r>
            <a:r>
              <a:rPr lang="en-US" sz="2400" dirty="0"/>
              <a:t>data from RHIC will </a:t>
            </a:r>
            <a:r>
              <a:rPr lang="en-US" sz="2400" dirty="0" smtClean="0"/>
              <a:t>better </a:t>
            </a:r>
            <a:r>
              <a:rPr lang="en-US" sz="2400" dirty="0"/>
              <a:t>constrain the gluon </a:t>
            </a:r>
            <a:r>
              <a:rPr lang="en-US" sz="2400" dirty="0" smtClean="0"/>
              <a:t>and flavor-separated sea quark </a:t>
            </a:r>
            <a:r>
              <a:rPr lang="en-US" sz="2400" dirty="0" err="1" smtClean="0"/>
              <a:t>helicity</a:t>
            </a:r>
            <a:r>
              <a:rPr lang="en-US" sz="2400" dirty="0" smtClean="0"/>
              <a:t> distributions in the proton, </a:t>
            </a:r>
            <a:r>
              <a:rPr lang="en-US" sz="2400" dirty="0"/>
              <a:t>and continue to push forward knowledge of the </a:t>
            </a:r>
            <a:r>
              <a:rPr lang="en-US" sz="2400" dirty="0" smtClean="0"/>
              <a:t>quantum mechanical spin-momentum correlations of </a:t>
            </a:r>
            <a:r>
              <a:rPr lang="en-US" sz="2400" dirty="0" err="1" smtClean="0"/>
              <a:t>partons</a:t>
            </a:r>
            <a:r>
              <a:rPr lang="en-US" sz="2400" dirty="0" smtClean="0"/>
              <a:t> in nucleons.</a:t>
            </a:r>
          </a:p>
          <a:p>
            <a:pPr lvl="1">
              <a:lnSpc>
                <a:spcPct val="90000"/>
              </a:lnSpc>
            </a:pPr>
            <a:r>
              <a:rPr lang="en-US" sz="2000" dirty="0" smtClean="0"/>
              <a:t>Documents outlining plans for the next decade submitted to BNL management by PHENIX and STAR last week!</a:t>
            </a:r>
            <a:endParaRPr lang="en-US" sz="2000" dirty="0"/>
          </a:p>
          <a:p>
            <a:pPr>
              <a:lnSpc>
                <a:spcPct val="90000"/>
              </a:lnSpc>
            </a:pPr>
            <a:endParaRPr lang="en-US" sz="2400" dirty="0" smtClean="0"/>
          </a:p>
          <a:p>
            <a:pPr>
              <a:lnSpc>
                <a:spcPct val="90000"/>
              </a:lnSpc>
            </a:pPr>
            <a:r>
              <a:rPr lang="en-US" sz="2400" dirty="0" smtClean="0"/>
              <a:t>The </a:t>
            </a:r>
            <a:r>
              <a:rPr lang="en-US" sz="2400" dirty="0"/>
              <a:t>EIC promises to usher in a new era of precision measurements that will probe the behavior of quarks and gluons in nucleons as well as nuclei, bringing us to a new phase in understanding the rich complexities of QCD in matter.</a:t>
            </a:r>
          </a:p>
        </p:txBody>
      </p:sp>
      <p:sp>
        <p:nvSpPr>
          <p:cNvPr id="7" name="Slide Number Placeholder 6"/>
          <p:cNvSpPr>
            <a:spLocks noGrp="1"/>
          </p:cNvSpPr>
          <p:nvPr>
            <p:ph type="sldNum" sz="quarter" idx="12"/>
          </p:nvPr>
        </p:nvSpPr>
        <p:spPr/>
        <p:txBody>
          <a:bodyPr/>
          <a:lstStyle/>
          <a:p>
            <a:fld id="{9CCA4942-7CEE-491C-9F3A-ADE7BC2C4973}" type="slidenum">
              <a:rPr lang="en-US" smtClean="0"/>
              <a:pPr/>
              <a:t>47</a:t>
            </a:fld>
            <a:endParaRPr lang="en-US"/>
          </a:p>
        </p:txBody>
      </p:sp>
      <p:sp>
        <p:nvSpPr>
          <p:cNvPr id="6" name="Rectangle 5"/>
          <p:cNvSpPr/>
          <p:nvPr/>
        </p:nvSpPr>
        <p:spPr>
          <a:xfrm>
            <a:off x="609600" y="1752600"/>
            <a:ext cx="7924800" cy="2308324"/>
          </a:xfrm>
          <a:prstGeom prst="rect">
            <a:avLst/>
          </a:prstGeom>
          <a:solidFill>
            <a:srgbClr val="00FFFF"/>
          </a:solidFill>
          <a:ln>
            <a:solidFill>
              <a:schemeClr val="tx1"/>
            </a:solidFill>
          </a:ln>
        </p:spPr>
        <p:txBody>
          <a:bodyPr wrap="square">
            <a:spAutoFit/>
          </a:bodyPr>
          <a:lstStyle/>
          <a:p>
            <a:pPr>
              <a:lnSpc>
                <a:spcPct val="90000"/>
              </a:lnSpc>
            </a:pPr>
            <a:r>
              <a:rPr lang="en-US" sz="3200" i="1" dirty="0" smtClean="0">
                <a:solidFill>
                  <a:schemeClr val="tx1"/>
                </a:solidFill>
              </a:rPr>
              <a:t>There’s a large and diverse community of people—at RHIC and complementary facilities—driven to continue coaxing the secrets out of one of the most fundamental building blocks of the world around us.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63299">
                                            <p:txEl>
                                              <p:pRg st="2" end="2"/>
                                            </p:txEl>
                                          </p:spTgt>
                                        </p:tgtEl>
                                        <p:attrNameLst>
                                          <p:attrName>style.visibility</p:attrName>
                                        </p:attrNameLst>
                                      </p:cBhvr>
                                      <p:to>
                                        <p:strVal val="visible"/>
                                      </p:to>
                                    </p:set>
                                    <p:animEffect transition="in" filter="blinds(horizontal)">
                                      <p:cBhvr>
                                        <p:cTn id="7" dur="500"/>
                                        <p:tgtEl>
                                          <p:spTgt spid="146329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63299">
                                            <p:txEl>
                                              <p:pRg st="3" end="3"/>
                                            </p:txEl>
                                          </p:spTgt>
                                        </p:tgtEl>
                                        <p:attrNameLst>
                                          <p:attrName>style.visibility</p:attrName>
                                        </p:attrNameLst>
                                      </p:cBhvr>
                                      <p:to>
                                        <p:strVal val="visible"/>
                                      </p:to>
                                    </p:set>
                                    <p:animEffect transition="in" filter="blinds(horizontal)">
                                      <p:cBhvr>
                                        <p:cTn id="12" dur="500"/>
                                        <p:tgtEl>
                                          <p:spTgt spid="146329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63299">
                                            <p:txEl>
                                              <p:pRg st="5" end="5"/>
                                            </p:txEl>
                                          </p:spTgt>
                                        </p:tgtEl>
                                        <p:attrNameLst>
                                          <p:attrName>style.visibility</p:attrName>
                                        </p:attrNameLst>
                                      </p:cBhvr>
                                      <p:to>
                                        <p:strVal val="visible"/>
                                      </p:to>
                                    </p:set>
                                    <p:animEffect transition="in" filter="blinds(horizontal)">
                                      <p:cBhvr>
                                        <p:cTn id="17" dur="500"/>
                                        <p:tgtEl>
                                          <p:spTgt spid="1463299">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 Aidala, DESY, October 5-6, 2010</a:t>
            </a:r>
            <a:endParaRPr lang="en-US"/>
          </a:p>
        </p:txBody>
      </p:sp>
      <p:sp>
        <p:nvSpPr>
          <p:cNvPr id="132100" name="Rectangle 4"/>
          <p:cNvSpPr>
            <a:spLocks noGrp="1" noChangeArrowheads="1"/>
          </p:cNvSpPr>
          <p:nvPr>
            <p:ph type="title"/>
          </p:nvPr>
        </p:nvSpPr>
        <p:spPr/>
        <p:txBody>
          <a:bodyPr/>
          <a:lstStyle/>
          <a:p>
            <a:r>
              <a:rPr lang="en-US"/>
              <a:t>Additional Material</a:t>
            </a:r>
          </a:p>
        </p:txBody>
      </p:sp>
      <p:sp>
        <p:nvSpPr>
          <p:cNvPr id="6" name="Slide Number Placeholder 5"/>
          <p:cNvSpPr>
            <a:spLocks noGrp="1"/>
          </p:cNvSpPr>
          <p:nvPr>
            <p:ph type="sldNum" sz="quarter" idx="12"/>
          </p:nvPr>
        </p:nvSpPr>
        <p:spPr/>
        <p:txBody>
          <a:bodyPr/>
          <a:lstStyle/>
          <a:p>
            <a:fld id="{CC80A51C-0834-4D37-9F6C-E61A03BDE5A5}" type="slidenum">
              <a:rPr lang="en-US" smtClean="0"/>
              <a:pPr/>
              <a:t>48</a:t>
            </a:fld>
            <a:endParaRPr lang="en-US"/>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xg</a:t>
            </a:r>
            <a:r>
              <a:rPr lang="en-US" baseline="-25000" dirty="0" smtClean="0"/>
              <a:t>1</a:t>
            </a:r>
            <a:r>
              <a:rPr lang="en-US" baseline="30000" dirty="0" smtClean="0"/>
              <a:t>p</a:t>
            </a:r>
            <a:r>
              <a:rPr lang="en-US" dirty="0" smtClean="0"/>
              <a:t>: Compilation of recent results</a:t>
            </a:r>
            <a:endParaRPr lang="en-US" dirty="0"/>
          </a:p>
        </p:txBody>
      </p:sp>
      <p:sp>
        <p:nvSpPr>
          <p:cNvPr id="3" name="Footer Placeholder 2"/>
          <p:cNvSpPr>
            <a:spLocks noGrp="1"/>
          </p:cNvSpPr>
          <p:nvPr>
            <p:ph type="ftr" sz="quarter" idx="11"/>
          </p:nvPr>
        </p:nvSpPr>
        <p:spPr/>
        <p:txBody>
          <a:bodyPr/>
          <a:lstStyle/>
          <a:p>
            <a:r>
              <a:rPr lang="en-US" smtClean="0"/>
              <a:t>C. Aidala, DESY, October 5-6, 2010</a:t>
            </a:r>
            <a:endParaRPr lang="en-US"/>
          </a:p>
        </p:txBody>
      </p:sp>
      <p:sp>
        <p:nvSpPr>
          <p:cNvPr id="4" name="Slide Number Placeholder 3"/>
          <p:cNvSpPr>
            <a:spLocks noGrp="1"/>
          </p:cNvSpPr>
          <p:nvPr>
            <p:ph type="sldNum" sz="quarter" idx="12"/>
          </p:nvPr>
        </p:nvSpPr>
        <p:spPr/>
        <p:txBody>
          <a:bodyPr/>
          <a:lstStyle/>
          <a:p>
            <a:fld id="{CC80A51C-0834-4D37-9F6C-E61A03BDE5A5}" type="slidenum">
              <a:rPr lang="en-US" smtClean="0"/>
              <a:pPr/>
              <a:t>49</a:t>
            </a:fld>
            <a:endParaRPr lang="en-US"/>
          </a:p>
        </p:txBody>
      </p:sp>
      <p:pic>
        <p:nvPicPr>
          <p:cNvPr id="5" name="Picture 1"/>
          <p:cNvPicPr>
            <a:picLocks noChangeAspect="1" noChangeArrowheads="1"/>
          </p:cNvPicPr>
          <p:nvPr/>
        </p:nvPicPr>
        <p:blipFill>
          <a:blip r:embed="rId2" cstate="print"/>
          <a:srcRect/>
          <a:stretch>
            <a:fillRect/>
          </a:stretch>
        </p:blipFill>
        <p:spPr bwMode="auto">
          <a:xfrm>
            <a:off x="762000" y="1066800"/>
            <a:ext cx="4656336" cy="5300663"/>
          </a:xfrm>
          <a:prstGeom prst="rect">
            <a:avLst/>
          </a:prstGeom>
          <a:noFill/>
          <a:ln w="9525">
            <a:noFill/>
            <a:miter lim="800000"/>
            <a:headEnd/>
            <a:tailEnd/>
          </a:ln>
        </p:spPr>
      </p:pic>
      <p:sp>
        <p:nvSpPr>
          <p:cNvPr id="6" name="Rectangle 5"/>
          <p:cNvSpPr/>
          <p:nvPr/>
        </p:nvSpPr>
        <p:spPr>
          <a:xfrm>
            <a:off x="5410200" y="5257800"/>
            <a:ext cx="3716722" cy="461665"/>
          </a:xfrm>
          <a:prstGeom prst="rect">
            <a:avLst/>
          </a:prstGeom>
        </p:spPr>
        <p:txBody>
          <a:bodyPr wrap="none">
            <a:spAutoFit/>
          </a:bodyPr>
          <a:lstStyle/>
          <a:p>
            <a:r>
              <a:rPr lang="en-US" b="1" dirty="0" smtClean="0"/>
              <a:t>Phys.Rev.D75:012007,2007</a:t>
            </a:r>
            <a:endParaRPr lang="en-US" dirty="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5"/>
          <p:cNvSpPr>
            <a:spLocks noGrp="1"/>
          </p:cNvSpPr>
          <p:nvPr>
            <p:ph type="ftr" sz="quarter" idx="11"/>
          </p:nvPr>
        </p:nvSpPr>
        <p:spPr/>
        <p:txBody>
          <a:bodyPr/>
          <a:lstStyle/>
          <a:p>
            <a:r>
              <a:rPr lang="en-US" smtClean="0"/>
              <a:t>C. Aidala, DESY, October 5-6, 2010</a:t>
            </a:r>
            <a:endParaRPr lang="en-US"/>
          </a:p>
        </p:txBody>
      </p:sp>
      <p:sp>
        <p:nvSpPr>
          <p:cNvPr id="1173506" name="Rectangle 2"/>
          <p:cNvSpPr>
            <a:spLocks noGrp="1" noChangeArrowheads="1"/>
          </p:cNvSpPr>
          <p:nvPr>
            <p:ph type="title"/>
          </p:nvPr>
        </p:nvSpPr>
        <p:spPr/>
        <p:txBody>
          <a:bodyPr/>
          <a:lstStyle/>
          <a:p>
            <a:r>
              <a:rPr lang="en-US" sz="4000"/>
              <a:t>And a (Relatively) Recent Surprise From p+p, p+d Collisions</a:t>
            </a:r>
          </a:p>
        </p:txBody>
      </p:sp>
      <p:sp>
        <p:nvSpPr>
          <p:cNvPr id="1173507" name="Rectangle 3"/>
          <p:cNvSpPr>
            <a:spLocks noGrp="1" noChangeArrowheads="1"/>
          </p:cNvSpPr>
          <p:nvPr>
            <p:ph type="body" sz="half" idx="1"/>
          </p:nvPr>
        </p:nvSpPr>
        <p:spPr>
          <a:xfrm>
            <a:off x="152400" y="1371600"/>
            <a:ext cx="4267200" cy="4495800"/>
          </a:xfrm>
        </p:spPr>
        <p:txBody>
          <a:bodyPr/>
          <a:lstStyle/>
          <a:p>
            <a:pPr>
              <a:lnSpc>
                <a:spcPct val="90000"/>
              </a:lnSpc>
            </a:pPr>
            <a:r>
              <a:rPr lang="en-US" sz="2800"/>
              <a:t>Fermilab Experiment 866 used proton-hydrogen and proton-deuterium collisions to probe nucleon structure via the Drell-Yan process </a:t>
            </a:r>
          </a:p>
          <a:p>
            <a:pPr>
              <a:lnSpc>
                <a:spcPct val="90000"/>
              </a:lnSpc>
            </a:pPr>
            <a:endParaRPr lang="en-US" sz="2800"/>
          </a:p>
          <a:p>
            <a:pPr>
              <a:lnSpc>
                <a:spcPct val="90000"/>
              </a:lnSpc>
            </a:pPr>
            <a:r>
              <a:rPr lang="en-US" sz="2800"/>
              <a:t>Anti-up/anti-down asymmetry in the quark sea, with an unexpected </a:t>
            </a:r>
            <a:r>
              <a:rPr lang="en-US" sz="2800" i="1"/>
              <a:t>x</a:t>
            </a:r>
            <a:r>
              <a:rPr lang="en-US" sz="2800"/>
              <a:t> behavior!</a:t>
            </a:r>
          </a:p>
        </p:txBody>
      </p:sp>
      <p:pic>
        <p:nvPicPr>
          <p:cNvPr id="1173510" name="Picture 6"/>
          <p:cNvPicPr>
            <a:picLocks noChangeAspect="1" noChangeArrowheads="1"/>
          </p:cNvPicPr>
          <p:nvPr/>
        </p:nvPicPr>
        <p:blipFill>
          <a:blip r:embed="rId4" cstate="print"/>
          <a:srcRect/>
          <a:stretch>
            <a:fillRect/>
          </a:stretch>
        </p:blipFill>
        <p:spPr bwMode="auto">
          <a:xfrm>
            <a:off x="4876800" y="1295400"/>
            <a:ext cx="3965575" cy="4419600"/>
          </a:xfrm>
          <a:prstGeom prst="rect">
            <a:avLst/>
          </a:prstGeom>
          <a:noFill/>
          <a:ln w="9525">
            <a:noFill/>
            <a:miter lim="800000"/>
            <a:headEnd/>
            <a:tailEnd/>
          </a:ln>
          <a:effectLst/>
        </p:spPr>
      </p:pic>
      <p:sp>
        <p:nvSpPr>
          <p:cNvPr id="1173511" name="Text Box 7"/>
          <p:cNvSpPr txBox="1">
            <a:spLocks noChangeArrowheads="1"/>
          </p:cNvSpPr>
          <p:nvPr/>
        </p:nvSpPr>
        <p:spPr bwMode="auto">
          <a:xfrm>
            <a:off x="5462588" y="5738813"/>
            <a:ext cx="2800350" cy="427037"/>
          </a:xfrm>
          <a:prstGeom prst="rect">
            <a:avLst/>
          </a:prstGeom>
          <a:noFill/>
          <a:ln w="9525">
            <a:noFill/>
            <a:miter lim="800000"/>
            <a:headEnd/>
            <a:tailEnd/>
          </a:ln>
          <a:effectLst/>
        </p:spPr>
        <p:txBody>
          <a:bodyPr wrap="none">
            <a:spAutoFit/>
          </a:bodyPr>
          <a:lstStyle/>
          <a:p>
            <a:r>
              <a:rPr lang="en-US" sz="2200"/>
              <a:t>PRD64, 052002 (2001)</a:t>
            </a:r>
          </a:p>
        </p:txBody>
      </p:sp>
      <p:graphicFrame>
        <p:nvGraphicFramePr>
          <p:cNvPr id="1173512" name="Object 8"/>
          <p:cNvGraphicFramePr>
            <a:graphicFrameLocks noChangeAspect="1"/>
          </p:cNvGraphicFramePr>
          <p:nvPr>
            <p:ph sz="half" idx="2"/>
          </p:nvPr>
        </p:nvGraphicFramePr>
        <p:xfrm>
          <a:off x="990600" y="3657600"/>
          <a:ext cx="2819400" cy="611188"/>
        </p:xfrm>
        <a:graphic>
          <a:graphicData uri="http://schemas.openxmlformats.org/presentationml/2006/ole">
            <p:oleObj spid="_x0000_s1173512" name="Equation" r:id="rId5" imgW="1054080" imgH="228600" progId="Equation.3">
              <p:embed/>
            </p:oleObj>
          </a:graphicData>
        </a:graphic>
      </p:graphicFrame>
      <p:sp>
        <p:nvSpPr>
          <p:cNvPr id="1173514" name="Text Box 10"/>
          <p:cNvSpPr txBox="1">
            <a:spLocks noChangeArrowheads="1"/>
          </p:cNvSpPr>
          <p:nvPr/>
        </p:nvSpPr>
        <p:spPr bwMode="auto">
          <a:xfrm>
            <a:off x="1066800" y="1679575"/>
            <a:ext cx="6934200" cy="1689100"/>
          </a:xfrm>
          <a:prstGeom prst="rect">
            <a:avLst/>
          </a:prstGeom>
          <a:solidFill>
            <a:srgbClr val="00FFFF"/>
          </a:solidFill>
          <a:ln w="9525">
            <a:solidFill>
              <a:schemeClr val="tx1"/>
            </a:solidFill>
            <a:miter lim="800000"/>
            <a:headEnd/>
            <a:tailEnd/>
          </a:ln>
          <a:effectLst/>
        </p:spPr>
        <p:txBody>
          <a:bodyPr>
            <a:spAutoFit/>
          </a:bodyPr>
          <a:lstStyle/>
          <a:p>
            <a:r>
              <a:rPr lang="en-US" sz="2600" i="1" dirty="0" err="1">
                <a:solidFill>
                  <a:schemeClr val="tx1"/>
                </a:solidFill>
              </a:rPr>
              <a:t>Hadronic</a:t>
            </a:r>
            <a:r>
              <a:rPr lang="en-US" sz="2600" i="1" dirty="0">
                <a:solidFill>
                  <a:schemeClr val="tx1"/>
                </a:solidFill>
              </a:rPr>
              <a:t> collisions play a complementary role to DIS and have let us continue to find surprises in the rich linear momentum structure of the proton, even after </a:t>
            </a:r>
            <a:r>
              <a:rPr lang="en-US" sz="2600" i="1" dirty="0" smtClean="0">
                <a:solidFill>
                  <a:schemeClr val="tx1"/>
                </a:solidFill>
              </a:rPr>
              <a:t>40 </a:t>
            </a:r>
            <a:r>
              <a:rPr lang="en-US" sz="2600" i="1" dirty="0">
                <a:solidFill>
                  <a:schemeClr val="tx1"/>
                </a:solidFill>
              </a:rPr>
              <a:t>years!</a:t>
            </a:r>
          </a:p>
        </p:txBody>
      </p:sp>
      <p:sp>
        <p:nvSpPr>
          <p:cNvPr id="11" name="Slide Number Placeholder 10"/>
          <p:cNvSpPr>
            <a:spLocks noGrp="1"/>
          </p:cNvSpPr>
          <p:nvPr>
            <p:ph type="sldNum" sz="quarter" idx="12"/>
          </p:nvPr>
        </p:nvSpPr>
        <p:spPr/>
        <p:txBody>
          <a:bodyPr/>
          <a:lstStyle/>
          <a:p>
            <a:fld id="{A2F42501-B949-4497-900A-85D7539E1911}" type="slidenum">
              <a:rPr lang="en-US" smtClean="0"/>
              <a:pPr/>
              <a:t>5</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73514"/>
                                        </p:tgtEl>
                                        <p:attrNameLst>
                                          <p:attrName>style.visibility</p:attrName>
                                        </p:attrNameLst>
                                      </p:cBhvr>
                                      <p:to>
                                        <p:strVal val="visible"/>
                                      </p:to>
                                    </p:set>
                                    <p:anim calcmode="lin" valueType="num">
                                      <p:cBhvr additive="base">
                                        <p:cTn id="7" dur="500" fill="hold"/>
                                        <p:tgtEl>
                                          <p:spTgt spid="1173514"/>
                                        </p:tgtEl>
                                        <p:attrNameLst>
                                          <p:attrName>ppt_x</p:attrName>
                                        </p:attrNameLst>
                                      </p:cBhvr>
                                      <p:tavLst>
                                        <p:tav tm="0">
                                          <p:val>
                                            <p:strVal val="#ppt_x"/>
                                          </p:val>
                                        </p:tav>
                                        <p:tav tm="100000">
                                          <p:val>
                                            <p:strVal val="#ppt_x"/>
                                          </p:val>
                                        </p:tav>
                                      </p:tavLst>
                                    </p:anim>
                                    <p:anim calcmode="lin" valueType="num">
                                      <p:cBhvr additive="base">
                                        <p:cTn id="8" dur="500" fill="hold"/>
                                        <p:tgtEl>
                                          <p:spTgt spid="11735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35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C. Aidala, DESY, October 5-6, 2010</a:t>
            </a:r>
            <a:endParaRPr lang="en-US"/>
          </a:p>
        </p:txBody>
      </p:sp>
      <p:sp>
        <p:nvSpPr>
          <p:cNvPr id="7" name="Slide Number Placeholder 5"/>
          <p:cNvSpPr>
            <a:spLocks noGrp="1"/>
          </p:cNvSpPr>
          <p:nvPr>
            <p:ph type="sldNum" sz="quarter" idx="12"/>
          </p:nvPr>
        </p:nvSpPr>
        <p:spPr/>
        <p:txBody>
          <a:bodyPr/>
          <a:lstStyle/>
          <a:p>
            <a:fld id="{070965C7-7C33-42A5-9C57-002C8026A865}" type="slidenum">
              <a:rPr lang="en-US"/>
              <a:pPr/>
              <a:t>50</a:t>
            </a:fld>
            <a:endParaRPr lang="en-US"/>
          </a:p>
        </p:txBody>
      </p:sp>
      <p:sp>
        <p:nvSpPr>
          <p:cNvPr id="1162242" name="Rectangle 2"/>
          <p:cNvSpPr>
            <a:spLocks noGrp="1" noChangeArrowheads="1"/>
          </p:cNvSpPr>
          <p:nvPr>
            <p:ph type="title"/>
          </p:nvPr>
        </p:nvSpPr>
        <p:spPr/>
        <p:txBody>
          <a:bodyPr/>
          <a:lstStyle/>
          <a:p>
            <a:r>
              <a:rPr lang="en-US" sz="3600"/>
              <a:t>Polarization-averaged cross sections at </a:t>
            </a:r>
            <a:r>
              <a:rPr lang="en-US" sz="3600">
                <a:cs typeface="Arial" pitchFamily="34" charset="0"/>
              </a:rPr>
              <a:t>√</a:t>
            </a:r>
            <a:r>
              <a:rPr lang="en-US" sz="3600"/>
              <a:t>s=200 GeV</a:t>
            </a:r>
          </a:p>
        </p:txBody>
      </p:sp>
      <p:pic>
        <p:nvPicPr>
          <p:cNvPr id="1162244" name="Picture 4" descr="three_rapidities_pt_compare_with_pqcd"/>
          <p:cNvPicPr>
            <a:picLocks noChangeAspect="1" noChangeArrowheads="1"/>
          </p:cNvPicPr>
          <p:nvPr/>
        </p:nvPicPr>
        <p:blipFill>
          <a:blip r:embed="rId3" cstate="print"/>
          <a:srcRect/>
          <a:stretch>
            <a:fillRect/>
          </a:stretch>
        </p:blipFill>
        <p:spPr bwMode="auto">
          <a:xfrm>
            <a:off x="1219200" y="1158875"/>
            <a:ext cx="6477000" cy="4394200"/>
          </a:xfrm>
          <a:prstGeom prst="rect">
            <a:avLst/>
          </a:prstGeom>
          <a:noFill/>
        </p:spPr>
      </p:pic>
      <p:sp>
        <p:nvSpPr>
          <p:cNvPr id="1162243" name="Text Box 3"/>
          <p:cNvSpPr txBox="1">
            <a:spLocks noChangeArrowheads="1"/>
          </p:cNvSpPr>
          <p:nvPr/>
        </p:nvSpPr>
        <p:spPr bwMode="auto">
          <a:xfrm>
            <a:off x="838200" y="5537200"/>
            <a:ext cx="7635875" cy="1016000"/>
          </a:xfrm>
          <a:prstGeom prst="rect">
            <a:avLst/>
          </a:prstGeom>
          <a:solidFill>
            <a:srgbClr val="00FFCC"/>
          </a:solidFill>
          <a:ln w="9525">
            <a:solidFill>
              <a:schemeClr val="tx1"/>
            </a:solidFill>
            <a:miter lim="800000"/>
            <a:headEnd/>
            <a:tailEnd/>
          </a:ln>
          <a:effectLst/>
        </p:spPr>
        <p:txBody>
          <a:bodyPr>
            <a:spAutoFit/>
          </a:bodyPr>
          <a:lstStyle/>
          <a:p>
            <a:pPr algn="l"/>
            <a:r>
              <a:rPr lang="en-US" sz="3000" i="1">
                <a:solidFill>
                  <a:schemeClr val="tx1"/>
                </a:solidFill>
              </a:rPr>
              <a:t>Good description at 200 GeV over all rapidities down to p</a:t>
            </a:r>
            <a:r>
              <a:rPr lang="en-US" sz="3000" i="1" baseline="-25000">
                <a:solidFill>
                  <a:schemeClr val="tx1"/>
                </a:solidFill>
              </a:rPr>
              <a:t>T </a:t>
            </a:r>
            <a:r>
              <a:rPr lang="en-US" sz="3000" i="1">
                <a:solidFill>
                  <a:schemeClr val="tx1"/>
                </a:solidFill>
              </a:rPr>
              <a:t>of 1-2 GeV/c.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62243"/>
                                        </p:tgtEl>
                                        <p:attrNameLst>
                                          <p:attrName>style.visibility</p:attrName>
                                        </p:attrNameLst>
                                      </p:cBhvr>
                                      <p:to>
                                        <p:strVal val="visible"/>
                                      </p:to>
                                    </p:set>
                                    <p:anim calcmode="lin" valueType="num">
                                      <p:cBhvr additive="base">
                                        <p:cTn id="7" dur="500" fill="hold"/>
                                        <p:tgtEl>
                                          <p:spTgt spid="1162243"/>
                                        </p:tgtEl>
                                        <p:attrNameLst>
                                          <p:attrName>ppt_x</p:attrName>
                                        </p:attrNameLst>
                                      </p:cBhvr>
                                      <p:tavLst>
                                        <p:tav tm="0">
                                          <p:val>
                                            <p:strVal val="#ppt_x"/>
                                          </p:val>
                                        </p:tav>
                                        <p:tav tm="100000">
                                          <p:val>
                                            <p:strVal val="#ppt_x"/>
                                          </p:val>
                                        </p:tav>
                                      </p:tavLst>
                                    </p:anim>
                                    <p:anim calcmode="lin" valueType="num">
                                      <p:cBhvr additive="base">
                                        <p:cTn id="8" dur="500" fill="hold"/>
                                        <p:tgtEl>
                                          <p:spTgt spid="11622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224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1"/>
          </p:nvPr>
        </p:nvSpPr>
        <p:spPr/>
        <p:txBody>
          <a:bodyPr/>
          <a:lstStyle/>
          <a:p>
            <a:r>
              <a:rPr lang="en-US" smtClean="0"/>
              <a:t>C. Aidala, DESY, October 5-6, 2010</a:t>
            </a:r>
            <a:endParaRPr lang="en-US"/>
          </a:p>
        </p:txBody>
      </p:sp>
      <p:sp>
        <p:nvSpPr>
          <p:cNvPr id="1613826" name="Text Box 2"/>
          <p:cNvSpPr txBox="1">
            <a:spLocks noChangeArrowheads="1"/>
          </p:cNvSpPr>
          <p:nvPr/>
        </p:nvSpPr>
        <p:spPr bwMode="auto">
          <a:xfrm>
            <a:off x="5715000" y="1524000"/>
            <a:ext cx="3429000" cy="4114800"/>
          </a:xfrm>
          <a:prstGeom prst="rect">
            <a:avLst/>
          </a:prstGeom>
          <a:noFill/>
          <a:ln w="9525">
            <a:noFill/>
            <a:miter lim="800000"/>
            <a:headEnd/>
            <a:tailEnd/>
          </a:ln>
          <a:effectLst/>
        </p:spPr>
        <p:txBody>
          <a:bodyPr>
            <a:spAutoFit/>
          </a:bodyPr>
          <a:lstStyle/>
          <a:p>
            <a:pPr algn="l"/>
            <a:r>
              <a:rPr lang="en-US" sz="2000"/>
              <a:t>Comparison of NLO pQCD calculations with BRAHMS </a:t>
            </a:r>
            <a:r>
              <a:rPr lang="en-US" sz="2000">
                <a:latin typeface="Symbol" pitchFamily="18" charset="2"/>
              </a:rPr>
              <a:t>p</a:t>
            </a:r>
            <a:r>
              <a:rPr lang="en-US" sz="2000" baseline="30000"/>
              <a:t> </a:t>
            </a:r>
            <a:r>
              <a:rPr lang="en-US" sz="2000"/>
              <a:t>data at high rapidity. The calculations are for a scale factor of </a:t>
            </a:r>
            <a:r>
              <a:rPr lang="en-US" sz="2000">
                <a:latin typeface="Symbol" pitchFamily="18" charset="2"/>
              </a:rPr>
              <a:t>m</a:t>
            </a:r>
            <a:r>
              <a:rPr lang="en-US" sz="2000"/>
              <a:t>=p</a:t>
            </a:r>
            <a:r>
              <a:rPr lang="en-US" sz="2000" baseline="-25000"/>
              <a:t>T</a:t>
            </a:r>
            <a:r>
              <a:rPr lang="en-US" sz="2000"/>
              <a:t>, KKP (solid) and DSS (dashed) with CTEQ5 and CTEQ6.5.</a:t>
            </a:r>
          </a:p>
          <a:p>
            <a:pPr algn="l"/>
            <a:endParaRPr lang="en-US" sz="2000"/>
          </a:p>
          <a:p>
            <a:pPr algn="l"/>
            <a:r>
              <a:rPr lang="en-US" sz="2000"/>
              <a:t>Surprisingly good description of data, in apparent disagreement with earlier analysis of ISR </a:t>
            </a:r>
            <a:r>
              <a:rPr lang="en-US">
                <a:latin typeface="Symbol" pitchFamily="18" charset="2"/>
              </a:rPr>
              <a:t>p</a:t>
            </a:r>
            <a:r>
              <a:rPr lang="en-US" baseline="30000"/>
              <a:t>0</a:t>
            </a:r>
            <a:r>
              <a:rPr lang="en-US"/>
              <a:t> </a:t>
            </a:r>
            <a:r>
              <a:rPr lang="en-US" sz="2000"/>
              <a:t>data at 53 GeV.</a:t>
            </a:r>
          </a:p>
        </p:txBody>
      </p:sp>
      <p:pic>
        <p:nvPicPr>
          <p:cNvPr id="1613827" name="Picture 3"/>
          <p:cNvPicPr>
            <a:picLocks noChangeAspect="1" noChangeArrowheads="1"/>
          </p:cNvPicPr>
          <p:nvPr/>
        </p:nvPicPr>
        <p:blipFill>
          <a:blip r:embed="rId3" cstate="print"/>
          <a:srcRect/>
          <a:stretch>
            <a:fillRect/>
          </a:stretch>
        </p:blipFill>
        <p:spPr bwMode="auto">
          <a:xfrm>
            <a:off x="304800" y="1219200"/>
            <a:ext cx="5105400" cy="4440238"/>
          </a:xfrm>
          <a:prstGeom prst="rect">
            <a:avLst/>
          </a:prstGeom>
          <a:noFill/>
          <a:ln w="9525">
            <a:noFill/>
            <a:miter lim="800000"/>
            <a:headEnd/>
            <a:tailEnd/>
          </a:ln>
          <a:effectLst/>
        </p:spPr>
      </p:pic>
      <p:sp>
        <p:nvSpPr>
          <p:cNvPr id="1613828" name="Rectangle 4"/>
          <p:cNvSpPr>
            <a:spLocks noGrp="1" noChangeArrowheads="1"/>
          </p:cNvSpPr>
          <p:nvPr>
            <p:ph type="title"/>
          </p:nvPr>
        </p:nvSpPr>
        <p:spPr>
          <a:noFill/>
          <a:ln/>
        </p:spPr>
        <p:txBody>
          <a:bodyPr/>
          <a:lstStyle/>
          <a:p>
            <a:r>
              <a:rPr lang="en-US" sz="3600"/>
              <a:t>√s=62.4 GeV</a:t>
            </a:r>
            <a:br>
              <a:rPr lang="en-US" sz="3600"/>
            </a:br>
            <a:r>
              <a:rPr lang="en-US" sz="3600"/>
              <a:t>Forward pions</a:t>
            </a:r>
          </a:p>
        </p:txBody>
      </p:sp>
      <p:pic>
        <p:nvPicPr>
          <p:cNvPr id="1613829" name="Picture 5" descr="BRAHMSlogo"/>
          <p:cNvPicPr>
            <a:picLocks noChangeAspect="1" noChangeArrowheads="1"/>
          </p:cNvPicPr>
          <p:nvPr/>
        </p:nvPicPr>
        <p:blipFill>
          <a:blip r:embed="rId4" cstate="print"/>
          <a:srcRect/>
          <a:stretch>
            <a:fillRect/>
          </a:stretch>
        </p:blipFill>
        <p:spPr bwMode="auto">
          <a:xfrm>
            <a:off x="3505200" y="2362200"/>
            <a:ext cx="1371600" cy="733425"/>
          </a:xfrm>
          <a:prstGeom prst="rect">
            <a:avLst/>
          </a:prstGeom>
          <a:noFill/>
        </p:spPr>
      </p:pic>
      <p:sp>
        <p:nvSpPr>
          <p:cNvPr id="1613830" name="Text Box 6"/>
          <p:cNvSpPr txBox="1">
            <a:spLocks noChangeArrowheads="1"/>
          </p:cNvSpPr>
          <p:nvPr/>
        </p:nvSpPr>
        <p:spPr bwMode="auto">
          <a:xfrm>
            <a:off x="6019800" y="5715000"/>
            <a:ext cx="2130425" cy="466725"/>
          </a:xfrm>
          <a:prstGeom prst="rect">
            <a:avLst/>
          </a:prstGeom>
          <a:solidFill>
            <a:srgbClr val="00FFCC"/>
          </a:solidFill>
          <a:ln w="9525">
            <a:solidFill>
              <a:schemeClr val="tx1"/>
            </a:solidFill>
            <a:miter lim="800000"/>
            <a:headEnd/>
            <a:tailEnd/>
          </a:ln>
          <a:effectLst/>
        </p:spPr>
        <p:txBody>
          <a:bodyPr wrap="none">
            <a:spAutoFit/>
          </a:bodyPr>
          <a:lstStyle/>
          <a:p>
            <a:r>
              <a:rPr lang="en-US">
                <a:solidFill>
                  <a:schemeClr val="tx1"/>
                </a:solidFill>
              </a:rPr>
              <a:t>Still not so bad!</a:t>
            </a:r>
          </a:p>
        </p:txBody>
      </p:sp>
      <p:sp>
        <p:nvSpPr>
          <p:cNvPr id="10" name="Slide Number Placeholder 9"/>
          <p:cNvSpPr>
            <a:spLocks noGrp="1"/>
          </p:cNvSpPr>
          <p:nvPr>
            <p:ph type="sldNum" sz="quarter" idx="12"/>
          </p:nvPr>
        </p:nvSpPr>
        <p:spPr/>
        <p:txBody>
          <a:bodyPr/>
          <a:lstStyle/>
          <a:p>
            <a:fld id="{CC80A51C-0834-4D37-9F6C-E61A03BDE5A5}" type="slidenum">
              <a:rPr lang="en-US" smtClean="0"/>
              <a:pPr/>
              <a:t>51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13830"/>
                                        </p:tgtEl>
                                        <p:attrNameLst>
                                          <p:attrName>style.visibility</p:attrName>
                                        </p:attrNameLst>
                                      </p:cBhvr>
                                      <p:to>
                                        <p:strVal val="visible"/>
                                      </p:to>
                                    </p:set>
                                    <p:anim calcmode="lin" valueType="num">
                                      <p:cBhvr additive="base">
                                        <p:cTn id="7" dur="500" fill="hold"/>
                                        <p:tgtEl>
                                          <p:spTgt spid="1613830"/>
                                        </p:tgtEl>
                                        <p:attrNameLst>
                                          <p:attrName>ppt_x</p:attrName>
                                        </p:attrNameLst>
                                      </p:cBhvr>
                                      <p:tavLst>
                                        <p:tav tm="0">
                                          <p:val>
                                            <p:strVal val="#ppt_x"/>
                                          </p:val>
                                        </p:tav>
                                        <p:tav tm="100000">
                                          <p:val>
                                            <p:strVal val="#ppt_x"/>
                                          </p:val>
                                        </p:tav>
                                      </p:tavLst>
                                    </p:anim>
                                    <p:anim calcmode="lin" valueType="num">
                                      <p:cBhvr additive="base">
                                        <p:cTn id="8" dur="500" fill="hold"/>
                                        <p:tgtEl>
                                          <p:spTgt spid="16138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383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1"/>
          </p:nvPr>
        </p:nvSpPr>
        <p:spPr/>
        <p:txBody>
          <a:bodyPr/>
          <a:lstStyle/>
          <a:p>
            <a:r>
              <a:rPr lang="en-US" smtClean="0"/>
              <a:t>C. Aidala, DESY, October 5-6, 2010</a:t>
            </a:r>
            <a:endParaRPr lang="en-US"/>
          </a:p>
        </p:txBody>
      </p:sp>
      <p:sp>
        <p:nvSpPr>
          <p:cNvPr id="1615874" name="Rectangle 2"/>
          <p:cNvSpPr>
            <a:spLocks noGrp="1" noChangeArrowheads="1"/>
          </p:cNvSpPr>
          <p:nvPr>
            <p:ph type="title"/>
          </p:nvPr>
        </p:nvSpPr>
        <p:spPr/>
        <p:txBody>
          <a:bodyPr/>
          <a:lstStyle/>
          <a:p>
            <a:r>
              <a:rPr lang="en-US" sz="3600"/>
              <a:t>√s=62.4 GeV</a:t>
            </a:r>
            <a:br>
              <a:rPr lang="en-US" sz="3600"/>
            </a:br>
            <a:r>
              <a:rPr lang="en-US" sz="3600"/>
              <a:t>Forward kaons</a:t>
            </a:r>
          </a:p>
        </p:txBody>
      </p:sp>
      <p:pic>
        <p:nvPicPr>
          <p:cNvPr id="1615875" name="Picture 3"/>
          <p:cNvPicPr>
            <a:picLocks noChangeAspect="1" noChangeArrowheads="1"/>
          </p:cNvPicPr>
          <p:nvPr/>
        </p:nvPicPr>
        <p:blipFill>
          <a:blip r:embed="rId3" cstate="print"/>
          <a:srcRect/>
          <a:stretch>
            <a:fillRect/>
          </a:stretch>
        </p:blipFill>
        <p:spPr bwMode="auto">
          <a:xfrm>
            <a:off x="304800" y="1219200"/>
            <a:ext cx="5105400" cy="4497388"/>
          </a:xfrm>
          <a:prstGeom prst="rect">
            <a:avLst/>
          </a:prstGeom>
          <a:noFill/>
          <a:ln w="9525">
            <a:noFill/>
            <a:miter lim="800000"/>
            <a:headEnd/>
            <a:tailEnd/>
          </a:ln>
          <a:effectLst/>
        </p:spPr>
      </p:pic>
      <p:sp>
        <p:nvSpPr>
          <p:cNvPr id="1615876" name="Text Box 4"/>
          <p:cNvSpPr txBox="1">
            <a:spLocks noChangeArrowheads="1"/>
          </p:cNvSpPr>
          <p:nvPr/>
        </p:nvSpPr>
        <p:spPr bwMode="auto">
          <a:xfrm>
            <a:off x="5486400" y="1600200"/>
            <a:ext cx="3505200" cy="3378200"/>
          </a:xfrm>
          <a:prstGeom prst="rect">
            <a:avLst/>
          </a:prstGeom>
          <a:noFill/>
          <a:ln w="9525">
            <a:noFill/>
            <a:miter lim="800000"/>
            <a:headEnd/>
            <a:tailEnd/>
          </a:ln>
          <a:effectLst/>
        </p:spPr>
        <p:txBody>
          <a:bodyPr>
            <a:spAutoFit/>
          </a:bodyPr>
          <a:lstStyle/>
          <a:p>
            <a:pPr algn="l"/>
            <a:r>
              <a:rPr lang="en-US"/>
              <a:t>K</a:t>
            </a:r>
            <a:r>
              <a:rPr lang="en-US" baseline="30000"/>
              <a:t>-</a:t>
            </a:r>
            <a:r>
              <a:rPr lang="en-US"/>
              <a:t> </a:t>
            </a:r>
            <a:r>
              <a:rPr lang="en-US" i="1"/>
              <a:t>data</a:t>
            </a:r>
            <a:r>
              <a:rPr lang="en-US"/>
              <a:t> suppressed ~order of magnitude (valence quark effect).</a:t>
            </a:r>
          </a:p>
          <a:p>
            <a:pPr algn="l"/>
            <a:endParaRPr lang="en-US"/>
          </a:p>
          <a:p>
            <a:pPr algn="l"/>
            <a:r>
              <a:rPr lang="en-US"/>
              <a:t>NLO pQCD using recent DSS FF’s gives ~same yield for both charges(??). </a:t>
            </a:r>
          </a:p>
          <a:p>
            <a:pPr algn="l"/>
            <a:endParaRPr lang="en-US"/>
          </a:p>
          <a:p>
            <a:pPr algn="l"/>
            <a:r>
              <a:rPr lang="en-US"/>
              <a:t>Related to FF’s? PDF’s??</a:t>
            </a:r>
          </a:p>
        </p:txBody>
      </p:sp>
      <p:pic>
        <p:nvPicPr>
          <p:cNvPr id="1615877" name="Picture 5" descr="BRAHMSlogo"/>
          <p:cNvPicPr>
            <a:picLocks noChangeAspect="1" noChangeArrowheads="1"/>
          </p:cNvPicPr>
          <p:nvPr/>
        </p:nvPicPr>
        <p:blipFill>
          <a:blip r:embed="rId4" cstate="print"/>
          <a:srcRect/>
          <a:stretch>
            <a:fillRect/>
          </a:stretch>
        </p:blipFill>
        <p:spPr bwMode="auto">
          <a:xfrm>
            <a:off x="3506788" y="2379663"/>
            <a:ext cx="1371600" cy="733425"/>
          </a:xfrm>
          <a:prstGeom prst="rect">
            <a:avLst/>
          </a:prstGeom>
          <a:noFill/>
        </p:spPr>
      </p:pic>
      <p:sp>
        <p:nvSpPr>
          <p:cNvPr id="1615878" name="Text Box 6"/>
          <p:cNvSpPr txBox="1">
            <a:spLocks noChangeArrowheads="1"/>
          </p:cNvSpPr>
          <p:nvPr/>
        </p:nvSpPr>
        <p:spPr bwMode="auto">
          <a:xfrm>
            <a:off x="5791200" y="5486400"/>
            <a:ext cx="1839913" cy="831850"/>
          </a:xfrm>
          <a:prstGeom prst="rect">
            <a:avLst/>
          </a:prstGeom>
          <a:solidFill>
            <a:srgbClr val="00FFCC"/>
          </a:solidFill>
          <a:ln w="9525">
            <a:solidFill>
              <a:schemeClr val="tx1"/>
            </a:solidFill>
            <a:miter lim="800000"/>
            <a:headEnd/>
            <a:tailEnd/>
          </a:ln>
          <a:effectLst/>
        </p:spPr>
        <p:txBody>
          <a:bodyPr wrap="none">
            <a:spAutoFit/>
          </a:bodyPr>
          <a:lstStyle/>
          <a:p>
            <a:pPr algn="l"/>
            <a:r>
              <a:rPr lang="en-US">
                <a:solidFill>
                  <a:schemeClr val="tx1"/>
                </a:solidFill>
              </a:rPr>
              <a:t>K</a:t>
            </a:r>
            <a:r>
              <a:rPr lang="en-US" baseline="30000">
                <a:solidFill>
                  <a:schemeClr val="tx1"/>
                </a:solidFill>
              </a:rPr>
              <a:t>+</a:t>
            </a:r>
            <a:r>
              <a:rPr lang="en-US">
                <a:solidFill>
                  <a:schemeClr val="tx1"/>
                </a:solidFill>
              </a:rPr>
              <a:t>:  Not bad!</a:t>
            </a:r>
          </a:p>
          <a:p>
            <a:pPr algn="l"/>
            <a:r>
              <a:rPr lang="en-US">
                <a:solidFill>
                  <a:schemeClr val="tx1"/>
                </a:solidFill>
              </a:rPr>
              <a:t>K</a:t>
            </a:r>
            <a:r>
              <a:rPr lang="en-US" baseline="30000">
                <a:solidFill>
                  <a:schemeClr val="tx1"/>
                </a:solidFill>
              </a:rPr>
              <a:t>-</a:t>
            </a:r>
            <a:r>
              <a:rPr lang="en-US">
                <a:solidFill>
                  <a:schemeClr val="tx1"/>
                </a:solidFill>
              </a:rPr>
              <a:t>:  Hmm…</a:t>
            </a:r>
          </a:p>
        </p:txBody>
      </p:sp>
      <p:sp>
        <p:nvSpPr>
          <p:cNvPr id="10" name="Slide Number Placeholder 9"/>
          <p:cNvSpPr>
            <a:spLocks noGrp="1"/>
          </p:cNvSpPr>
          <p:nvPr>
            <p:ph type="sldNum" sz="quarter" idx="12"/>
          </p:nvPr>
        </p:nvSpPr>
        <p:spPr/>
        <p:txBody>
          <a:bodyPr/>
          <a:lstStyle/>
          <a:p>
            <a:fld id="{CC80A51C-0834-4D37-9F6C-E61A03BDE5A5}" type="slidenum">
              <a:rPr lang="en-US" smtClean="0"/>
              <a:pPr/>
              <a:t>52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15878"/>
                                        </p:tgtEl>
                                        <p:attrNameLst>
                                          <p:attrName>style.visibility</p:attrName>
                                        </p:attrNameLst>
                                      </p:cBhvr>
                                      <p:to>
                                        <p:strVal val="visible"/>
                                      </p:to>
                                    </p:set>
                                    <p:anim calcmode="lin" valueType="num">
                                      <p:cBhvr additive="base">
                                        <p:cTn id="7" dur="500" fill="hold"/>
                                        <p:tgtEl>
                                          <p:spTgt spid="1615878"/>
                                        </p:tgtEl>
                                        <p:attrNameLst>
                                          <p:attrName>ppt_x</p:attrName>
                                        </p:attrNameLst>
                                      </p:cBhvr>
                                      <p:tavLst>
                                        <p:tav tm="0">
                                          <p:val>
                                            <p:strVal val="#ppt_x"/>
                                          </p:val>
                                        </p:tav>
                                        <p:tav tm="100000">
                                          <p:val>
                                            <p:strVal val="#ppt_x"/>
                                          </p:val>
                                        </p:tav>
                                      </p:tavLst>
                                    </p:anim>
                                    <p:anim calcmode="lin" valueType="num">
                                      <p:cBhvr additive="base">
                                        <p:cTn id="8" dur="500" fill="hold"/>
                                        <p:tgtEl>
                                          <p:spTgt spid="16158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587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 Aidala, DESY, October 5-6, 2010</a:t>
            </a:r>
            <a:endParaRPr lang="en-US"/>
          </a:p>
        </p:txBody>
      </p:sp>
      <p:sp>
        <p:nvSpPr>
          <p:cNvPr id="1541122" name="Rectangle 2"/>
          <p:cNvSpPr>
            <a:spLocks noGrp="1" noChangeArrowheads="1"/>
          </p:cNvSpPr>
          <p:nvPr>
            <p:ph type="title"/>
          </p:nvPr>
        </p:nvSpPr>
        <p:spPr>
          <a:xfrm>
            <a:off x="228600" y="228600"/>
            <a:ext cx="8915400" cy="990600"/>
          </a:xfrm>
        </p:spPr>
        <p:txBody>
          <a:bodyPr/>
          <a:lstStyle/>
          <a:p>
            <a:r>
              <a:rPr lang="en-US" sz="3200"/>
              <a:t>Fragmentation Functions (FF’s):</a:t>
            </a:r>
            <a:br>
              <a:rPr lang="en-US" sz="3200"/>
            </a:br>
            <a:r>
              <a:rPr lang="en-US" sz="3200"/>
              <a:t>Improving Our Input for Inclusive Hadronic Probes</a:t>
            </a:r>
          </a:p>
        </p:txBody>
      </p:sp>
      <p:sp>
        <p:nvSpPr>
          <p:cNvPr id="1541123" name="Rectangle 3"/>
          <p:cNvSpPr>
            <a:spLocks noGrp="1" noChangeArrowheads="1"/>
          </p:cNvSpPr>
          <p:nvPr>
            <p:ph type="body" idx="1"/>
          </p:nvPr>
        </p:nvSpPr>
        <p:spPr/>
        <p:txBody>
          <a:bodyPr/>
          <a:lstStyle/>
          <a:p>
            <a:pPr>
              <a:lnSpc>
                <a:spcPct val="90000"/>
              </a:lnSpc>
            </a:pPr>
            <a:r>
              <a:rPr lang="en-US" sz="2800"/>
              <a:t>FF’s not directly calculable from theory—need to be measured and fitted experimentally</a:t>
            </a:r>
          </a:p>
          <a:p>
            <a:pPr>
              <a:lnSpc>
                <a:spcPct val="90000"/>
              </a:lnSpc>
            </a:pPr>
            <a:r>
              <a:rPr lang="en-US" sz="2800"/>
              <a:t>The better we know the FF’s, the tighter constraints we can put on the polarized parton distribution functions!</a:t>
            </a:r>
          </a:p>
          <a:p>
            <a:pPr>
              <a:lnSpc>
                <a:spcPct val="90000"/>
              </a:lnSpc>
            </a:pPr>
            <a:r>
              <a:rPr lang="en-US" sz="2800"/>
              <a:t>Traditionally from e+e- data—clean system!</a:t>
            </a:r>
          </a:p>
          <a:p>
            <a:pPr>
              <a:lnSpc>
                <a:spcPct val="90000"/>
              </a:lnSpc>
            </a:pPr>
            <a:r>
              <a:rPr lang="en-US" sz="2800"/>
              <a:t>Framework now developed to extract FF’s using all available data from deep-inelastic scattering and hadronic collisions as well as e+e-</a:t>
            </a:r>
          </a:p>
          <a:p>
            <a:pPr lvl="1">
              <a:lnSpc>
                <a:spcPct val="90000"/>
              </a:lnSpc>
            </a:pPr>
            <a:r>
              <a:rPr lang="en-US" sz="2400"/>
              <a:t>de Florian, Sassot, Stratmann: PRD75:114010 (2007) and arXiv:0707.1506</a:t>
            </a:r>
          </a:p>
        </p:txBody>
      </p:sp>
      <p:sp>
        <p:nvSpPr>
          <p:cNvPr id="7" name="Slide Number Placeholder 6"/>
          <p:cNvSpPr>
            <a:spLocks noGrp="1"/>
          </p:cNvSpPr>
          <p:nvPr>
            <p:ph type="sldNum" sz="quarter" idx="12"/>
          </p:nvPr>
        </p:nvSpPr>
        <p:spPr/>
        <p:txBody>
          <a:bodyPr/>
          <a:lstStyle/>
          <a:p>
            <a:fld id="{9CCA4942-7CEE-491C-9F3A-ADE7BC2C4973}" type="slidenum">
              <a:rPr lang="en-US" smtClean="0"/>
              <a:pPr/>
              <a:t>53</a:t>
            </a:fld>
            <a:endParaRPr lang="en-US"/>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4"/>
          <p:cNvSpPr>
            <a:spLocks noGrp="1"/>
          </p:cNvSpPr>
          <p:nvPr>
            <p:ph type="ftr" sz="quarter" idx="11"/>
          </p:nvPr>
        </p:nvSpPr>
        <p:spPr/>
        <p:txBody>
          <a:bodyPr/>
          <a:lstStyle/>
          <a:p>
            <a:r>
              <a:rPr lang="en-US" smtClean="0"/>
              <a:t>C. Aidala, DESY, October 5-6, 2010</a:t>
            </a:r>
            <a:endParaRPr lang="en-US"/>
          </a:p>
        </p:txBody>
      </p:sp>
      <p:grpSp>
        <p:nvGrpSpPr>
          <p:cNvPr id="1609730" name="Group 2"/>
          <p:cNvGrpSpPr>
            <a:grpSpLocks/>
          </p:cNvGrpSpPr>
          <p:nvPr/>
        </p:nvGrpSpPr>
        <p:grpSpPr bwMode="auto">
          <a:xfrm>
            <a:off x="0" y="2057400"/>
            <a:ext cx="5245100" cy="3403600"/>
            <a:chOff x="2389" y="1906"/>
            <a:chExt cx="3304" cy="2144"/>
          </a:xfrm>
        </p:grpSpPr>
        <p:pic>
          <p:nvPicPr>
            <p:cNvPr id="1609731" name="Picture 3" descr="justxaxis"/>
            <p:cNvPicPr>
              <a:picLocks noChangeAspect="1" noChangeArrowheads="1"/>
            </p:cNvPicPr>
            <p:nvPr/>
          </p:nvPicPr>
          <p:blipFill>
            <a:blip r:embed="rId3" cstate="print"/>
            <a:srcRect/>
            <a:stretch>
              <a:fillRect/>
            </a:stretch>
          </p:blipFill>
          <p:spPr bwMode="auto">
            <a:xfrm>
              <a:off x="2389" y="1906"/>
              <a:ext cx="3192" cy="2144"/>
            </a:xfrm>
            <a:prstGeom prst="rect">
              <a:avLst/>
            </a:prstGeom>
            <a:noFill/>
          </p:spPr>
        </p:pic>
        <p:sp>
          <p:nvSpPr>
            <p:cNvPr id="1609732" name="Rectangle 4"/>
            <p:cNvSpPr>
              <a:spLocks noChangeArrowheads="1"/>
            </p:cNvSpPr>
            <p:nvPr/>
          </p:nvSpPr>
          <p:spPr bwMode="auto">
            <a:xfrm>
              <a:off x="3809" y="2118"/>
              <a:ext cx="1012" cy="1719"/>
            </a:xfrm>
            <a:prstGeom prst="rect">
              <a:avLst/>
            </a:prstGeom>
            <a:solidFill>
              <a:srgbClr val="FF0000">
                <a:alpha val="39999"/>
              </a:srgbClr>
            </a:solidFill>
            <a:ln w="9525">
              <a:noFill/>
              <a:miter lim="800000"/>
              <a:headEnd/>
              <a:tailEnd/>
            </a:ln>
            <a:effectLst/>
          </p:spPr>
          <p:txBody>
            <a:bodyPr wrap="none" anchor="ctr"/>
            <a:lstStyle/>
            <a:p>
              <a:endParaRPr lang="en-US"/>
            </a:p>
          </p:txBody>
        </p:sp>
        <p:sp>
          <p:nvSpPr>
            <p:cNvPr id="1609733" name="Text Box 5"/>
            <p:cNvSpPr txBox="1">
              <a:spLocks noChangeArrowheads="1"/>
            </p:cNvSpPr>
            <p:nvPr/>
          </p:nvSpPr>
          <p:spPr bwMode="auto">
            <a:xfrm>
              <a:off x="3810" y="3130"/>
              <a:ext cx="1029" cy="615"/>
            </a:xfrm>
            <a:prstGeom prst="rect">
              <a:avLst/>
            </a:prstGeom>
            <a:noFill/>
            <a:ln w="38100">
              <a:noFill/>
              <a:miter lim="800000"/>
              <a:headEnd/>
              <a:tailEnd type="none" w="lg" len="lg"/>
            </a:ln>
            <a:effectLst/>
          </p:spPr>
          <p:txBody>
            <a:bodyPr>
              <a:spAutoFit/>
            </a:bodyPr>
            <a:lstStyle/>
            <a:p>
              <a:pPr algn="l" eaLnBrk="1" hangingPunct="1"/>
              <a:r>
                <a:rPr lang="en-US" sz="1800" b="1">
                  <a:solidFill>
                    <a:srgbClr val="FF0000"/>
                  </a:solidFill>
                  <a:latin typeface="Arial Unicode MS" pitchFamily="34" charset="-128"/>
                </a:rPr>
                <a:t>present </a:t>
              </a:r>
            </a:p>
            <a:p>
              <a:pPr algn="l" eaLnBrk="1" hangingPunct="1"/>
              <a:r>
                <a:rPr lang="en-US" sz="2200" i="1">
                  <a:solidFill>
                    <a:srgbClr val="FF0000"/>
                  </a:solidFill>
                </a:rPr>
                <a:t>x</a:t>
              </a:r>
              <a:r>
                <a:rPr lang="en-US" sz="1800" b="1">
                  <a:solidFill>
                    <a:srgbClr val="FF0000"/>
                  </a:solidFill>
                  <a:latin typeface="Arial Unicode MS" pitchFamily="34" charset="-128"/>
                </a:rPr>
                <a:t>-range</a:t>
              </a:r>
            </a:p>
            <a:p>
              <a:pPr algn="l" eaLnBrk="1" hangingPunct="1"/>
              <a:r>
                <a:rPr lang="en-US" altLang="ja-JP" sz="1800">
                  <a:solidFill>
                    <a:srgbClr val="FF0000"/>
                  </a:solidFill>
                  <a:latin typeface="Arial" charset="0"/>
                  <a:ea typeface="ＭＳ Ｐゴシック" pitchFamily="34" charset="-128"/>
                  <a:sym typeface="Symbol" pitchFamily="18" charset="2"/>
                </a:rPr>
                <a:t></a:t>
              </a:r>
              <a:r>
                <a:rPr lang="en-US" sz="1800" b="1">
                  <a:solidFill>
                    <a:srgbClr val="FF0000"/>
                  </a:solidFill>
                  <a:latin typeface="Arial Unicode MS" pitchFamily="34" charset="-128"/>
                </a:rPr>
                <a:t>s = 200 GeV</a:t>
              </a:r>
            </a:p>
          </p:txBody>
        </p:sp>
        <p:grpSp>
          <p:nvGrpSpPr>
            <p:cNvPr id="1609734" name="Group 6"/>
            <p:cNvGrpSpPr>
              <a:grpSpLocks/>
            </p:cNvGrpSpPr>
            <p:nvPr/>
          </p:nvGrpSpPr>
          <p:grpSpPr bwMode="auto">
            <a:xfrm>
              <a:off x="2972" y="2313"/>
              <a:ext cx="1244" cy="754"/>
              <a:chOff x="1922" y="2337"/>
              <a:chExt cx="1244" cy="754"/>
            </a:xfrm>
          </p:grpSpPr>
          <p:sp>
            <p:nvSpPr>
              <p:cNvPr id="1609735" name="AutoShape 7"/>
              <p:cNvSpPr>
                <a:spLocks noChangeArrowheads="1"/>
              </p:cNvSpPr>
              <p:nvPr/>
            </p:nvSpPr>
            <p:spPr bwMode="auto">
              <a:xfrm rot="-10800000">
                <a:off x="2418" y="2742"/>
                <a:ext cx="593" cy="349"/>
              </a:xfrm>
              <a:prstGeom prst="rightArrow">
                <a:avLst>
                  <a:gd name="adj1" fmla="val 40407"/>
                  <a:gd name="adj2" fmla="val 72780"/>
                </a:avLst>
              </a:prstGeom>
              <a:solidFill>
                <a:schemeClr val="accent1"/>
              </a:solidFill>
              <a:ln w="9525">
                <a:solidFill>
                  <a:schemeClr val="tx1"/>
                </a:solidFill>
                <a:miter lim="800000"/>
                <a:headEnd/>
                <a:tailEnd/>
              </a:ln>
              <a:effectLst/>
            </p:spPr>
            <p:txBody>
              <a:bodyPr wrap="none" anchor="ctr"/>
              <a:lstStyle/>
              <a:p>
                <a:endParaRPr lang="en-US"/>
              </a:p>
            </p:txBody>
          </p:sp>
          <p:sp>
            <p:nvSpPr>
              <p:cNvPr id="1609736" name="Text Box 8"/>
              <p:cNvSpPr txBox="1">
                <a:spLocks noChangeArrowheads="1"/>
              </p:cNvSpPr>
              <p:nvPr/>
            </p:nvSpPr>
            <p:spPr bwMode="auto">
              <a:xfrm>
                <a:off x="1922" y="2337"/>
                <a:ext cx="1244" cy="442"/>
              </a:xfrm>
              <a:prstGeom prst="rect">
                <a:avLst/>
              </a:prstGeom>
              <a:noFill/>
              <a:ln w="9525">
                <a:noFill/>
                <a:miter lim="800000"/>
                <a:headEnd/>
                <a:tailEnd/>
              </a:ln>
              <a:effectLst/>
            </p:spPr>
            <p:txBody>
              <a:bodyPr>
                <a:spAutoFit/>
              </a:bodyPr>
              <a:lstStyle/>
              <a:p>
                <a:pPr algn="l" eaLnBrk="1" hangingPunct="1"/>
                <a:r>
                  <a:rPr lang="en-US" sz="1800">
                    <a:solidFill>
                      <a:schemeClr val="tx1"/>
                    </a:solidFill>
                    <a:latin typeface="Arial" charset="0"/>
                  </a:rPr>
                  <a:t>Extend to lower </a:t>
                </a:r>
                <a:r>
                  <a:rPr lang="en-US" sz="2200" i="1">
                    <a:solidFill>
                      <a:schemeClr val="tx1"/>
                    </a:solidFill>
                  </a:rPr>
                  <a:t>x</a:t>
                </a:r>
                <a:r>
                  <a:rPr lang="en-US" sz="1800">
                    <a:solidFill>
                      <a:schemeClr val="tx1"/>
                    </a:solidFill>
                    <a:latin typeface="Arial" charset="0"/>
                  </a:rPr>
                  <a:t> at </a:t>
                </a:r>
                <a:r>
                  <a:rPr lang="en-US" altLang="ja-JP" sz="1800">
                    <a:solidFill>
                      <a:schemeClr val="tx1"/>
                    </a:solidFill>
                    <a:latin typeface="Arial" charset="0"/>
                    <a:ea typeface="ＭＳ Ｐゴシック" pitchFamily="34" charset="-128"/>
                    <a:sym typeface="Symbol" pitchFamily="18" charset="2"/>
                  </a:rPr>
                  <a:t>s = 500 GeV</a:t>
                </a:r>
                <a:endParaRPr lang="en-US" sz="1800">
                  <a:solidFill>
                    <a:schemeClr val="tx1"/>
                  </a:solidFill>
                  <a:latin typeface="Arial" charset="0"/>
                  <a:sym typeface="Symbol" pitchFamily="18" charset="2"/>
                </a:endParaRPr>
              </a:p>
            </p:txBody>
          </p:sp>
        </p:grpSp>
        <p:grpSp>
          <p:nvGrpSpPr>
            <p:cNvPr id="1609737" name="Group 9"/>
            <p:cNvGrpSpPr>
              <a:grpSpLocks/>
            </p:cNvGrpSpPr>
            <p:nvPr/>
          </p:nvGrpSpPr>
          <p:grpSpPr bwMode="auto">
            <a:xfrm>
              <a:off x="4280" y="2287"/>
              <a:ext cx="1413" cy="779"/>
              <a:chOff x="3350" y="2311"/>
              <a:chExt cx="1299" cy="779"/>
            </a:xfrm>
          </p:grpSpPr>
          <p:sp>
            <p:nvSpPr>
              <p:cNvPr id="1609738" name="Text Box 10"/>
              <p:cNvSpPr txBox="1">
                <a:spLocks noChangeArrowheads="1"/>
              </p:cNvSpPr>
              <p:nvPr/>
            </p:nvSpPr>
            <p:spPr bwMode="auto">
              <a:xfrm>
                <a:off x="3405" y="2311"/>
                <a:ext cx="1244" cy="442"/>
              </a:xfrm>
              <a:prstGeom prst="rect">
                <a:avLst/>
              </a:prstGeom>
              <a:noFill/>
              <a:ln w="9525">
                <a:noFill/>
                <a:miter lim="800000"/>
                <a:headEnd/>
                <a:tailEnd/>
              </a:ln>
              <a:effectLst/>
            </p:spPr>
            <p:txBody>
              <a:bodyPr>
                <a:spAutoFit/>
              </a:bodyPr>
              <a:lstStyle/>
              <a:p>
                <a:pPr algn="l" eaLnBrk="1" hangingPunct="1"/>
                <a:r>
                  <a:rPr lang="en-US" sz="1800">
                    <a:solidFill>
                      <a:schemeClr val="tx1"/>
                    </a:solidFill>
                    <a:latin typeface="Arial" charset="0"/>
                  </a:rPr>
                  <a:t>Extend to higher </a:t>
                </a:r>
                <a:r>
                  <a:rPr lang="en-US" sz="2200" i="1">
                    <a:solidFill>
                      <a:schemeClr val="tx1"/>
                    </a:solidFill>
                  </a:rPr>
                  <a:t>x</a:t>
                </a:r>
                <a:r>
                  <a:rPr lang="en-US" sz="1800">
                    <a:solidFill>
                      <a:schemeClr val="tx1"/>
                    </a:solidFill>
                    <a:latin typeface="Arial" charset="0"/>
                  </a:rPr>
                  <a:t> at </a:t>
                </a:r>
                <a:r>
                  <a:rPr lang="en-US" altLang="ja-JP" sz="1800">
                    <a:solidFill>
                      <a:schemeClr val="tx1"/>
                    </a:solidFill>
                    <a:latin typeface="Arial" charset="0"/>
                    <a:ea typeface="ＭＳ Ｐゴシック" pitchFamily="34" charset="-128"/>
                    <a:sym typeface="Symbol" pitchFamily="18" charset="2"/>
                  </a:rPr>
                  <a:t>s = 62.4 GeV</a:t>
                </a:r>
                <a:endParaRPr lang="en-US" sz="1800">
                  <a:solidFill>
                    <a:schemeClr val="tx1"/>
                  </a:solidFill>
                  <a:latin typeface="Arial" charset="0"/>
                  <a:sym typeface="Symbol" pitchFamily="18" charset="2"/>
                </a:endParaRPr>
              </a:p>
            </p:txBody>
          </p:sp>
          <p:sp>
            <p:nvSpPr>
              <p:cNvPr id="1609739" name="AutoShape 11"/>
              <p:cNvSpPr>
                <a:spLocks noChangeArrowheads="1"/>
              </p:cNvSpPr>
              <p:nvPr/>
            </p:nvSpPr>
            <p:spPr bwMode="auto">
              <a:xfrm rot="-21600000">
                <a:off x="3350" y="2741"/>
                <a:ext cx="593" cy="349"/>
              </a:xfrm>
              <a:prstGeom prst="rightArrow">
                <a:avLst>
                  <a:gd name="adj1" fmla="val 40407"/>
                  <a:gd name="adj2" fmla="val 72780"/>
                </a:avLst>
              </a:prstGeom>
              <a:solidFill>
                <a:schemeClr val="accent1"/>
              </a:solidFill>
              <a:ln w="9525">
                <a:solidFill>
                  <a:schemeClr val="tx1"/>
                </a:solidFill>
                <a:miter lim="800000"/>
                <a:headEnd/>
                <a:tailEnd/>
              </a:ln>
              <a:effectLst/>
            </p:spPr>
            <p:txBody>
              <a:bodyPr wrap="none" anchor="ctr"/>
              <a:lstStyle/>
              <a:p>
                <a:endParaRPr lang="en-US"/>
              </a:p>
            </p:txBody>
          </p:sp>
        </p:grpSp>
      </p:grpSp>
      <p:sp>
        <p:nvSpPr>
          <p:cNvPr id="1609740" name="Rectangle 12"/>
          <p:cNvSpPr>
            <a:spLocks noGrp="1" noChangeArrowheads="1"/>
          </p:cNvSpPr>
          <p:nvPr>
            <p:ph type="title"/>
          </p:nvPr>
        </p:nvSpPr>
        <p:spPr/>
        <p:txBody>
          <a:bodyPr/>
          <a:lstStyle/>
          <a:p>
            <a:r>
              <a:rPr lang="en-US"/>
              <a:t>Extending x Coverage</a:t>
            </a:r>
          </a:p>
        </p:txBody>
      </p:sp>
      <p:sp>
        <p:nvSpPr>
          <p:cNvPr id="1609741" name="Rectangle 13"/>
          <p:cNvSpPr>
            <a:spLocks noGrp="1" noChangeArrowheads="1"/>
          </p:cNvSpPr>
          <p:nvPr>
            <p:ph type="body" idx="1"/>
          </p:nvPr>
        </p:nvSpPr>
        <p:spPr>
          <a:xfrm>
            <a:off x="5029200" y="1600200"/>
            <a:ext cx="4267200" cy="4495800"/>
          </a:xfrm>
        </p:spPr>
        <p:txBody>
          <a:bodyPr/>
          <a:lstStyle/>
          <a:p>
            <a:r>
              <a:rPr lang="en-US" sz="2600"/>
              <a:t>Measure in different kinematic regions</a:t>
            </a:r>
          </a:p>
          <a:p>
            <a:pPr lvl="1"/>
            <a:r>
              <a:rPr lang="en-US" sz="2200"/>
              <a:t>e.g. forward vs. central</a:t>
            </a:r>
            <a:r>
              <a:rPr lang="en-US" sz="2400"/>
              <a:t> </a:t>
            </a:r>
          </a:p>
          <a:p>
            <a:r>
              <a:rPr lang="en-US" sz="2600"/>
              <a:t>Change center-of-mass energy</a:t>
            </a:r>
          </a:p>
          <a:p>
            <a:pPr lvl="1"/>
            <a:r>
              <a:rPr lang="en-US" sz="2200"/>
              <a:t>Most data so far at 200 GeV</a:t>
            </a:r>
          </a:p>
          <a:p>
            <a:pPr lvl="1"/>
            <a:r>
              <a:rPr lang="en-US" sz="2200"/>
              <a:t>Brief run in 2006 at 62.4 GeV</a:t>
            </a:r>
          </a:p>
          <a:p>
            <a:pPr lvl="1"/>
            <a:r>
              <a:rPr lang="en-US" sz="2200"/>
              <a:t>First 500 GeV data-taking to start next month!</a:t>
            </a:r>
          </a:p>
          <a:p>
            <a:endParaRPr lang="en-US" sz="2200"/>
          </a:p>
        </p:txBody>
      </p:sp>
      <p:pic>
        <p:nvPicPr>
          <p:cNvPr id="1609742" name="Picture 14"/>
          <p:cNvPicPr>
            <a:picLocks noChangeAspect="1" noChangeArrowheads="1"/>
          </p:cNvPicPr>
          <p:nvPr/>
        </p:nvPicPr>
        <p:blipFill>
          <a:blip r:embed="rId4" cstate="print"/>
          <a:srcRect/>
          <a:stretch>
            <a:fillRect/>
          </a:stretch>
        </p:blipFill>
        <p:spPr bwMode="auto">
          <a:xfrm>
            <a:off x="4800600" y="1165225"/>
            <a:ext cx="3962400" cy="5181600"/>
          </a:xfrm>
          <a:prstGeom prst="rect">
            <a:avLst/>
          </a:prstGeom>
          <a:noFill/>
          <a:ln w="9525">
            <a:noFill/>
            <a:miter lim="800000"/>
            <a:headEnd/>
            <a:tailEnd/>
          </a:ln>
          <a:effectLst/>
        </p:spPr>
      </p:pic>
      <p:sp>
        <p:nvSpPr>
          <p:cNvPr id="1609743" name="Text Box 15"/>
          <p:cNvSpPr txBox="1">
            <a:spLocks noChangeArrowheads="1"/>
          </p:cNvSpPr>
          <p:nvPr/>
        </p:nvSpPr>
        <p:spPr bwMode="auto">
          <a:xfrm>
            <a:off x="7050088" y="2514600"/>
            <a:ext cx="1370012"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pic>
        <p:nvPicPr>
          <p:cNvPr id="1609744" name="Picture 16" descr="1phenix-logo"/>
          <p:cNvPicPr>
            <a:picLocks noChangeAspect="1" noChangeArrowheads="1"/>
          </p:cNvPicPr>
          <p:nvPr/>
        </p:nvPicPr>
        <p:blipFill>
          <a:blip r:embed="rId5" cstate="print"/>
          <a:srcRect/>
          <a:stretch>
            <a:fillRect/>
          </a:stretch>
        </p:blipFill>
        <p:spPr bwMode="auto">
          <a:xfrm>
            <a:off x="304800" y="457200"/>
            <a:ext cx="1676400" cy="609600"/>
          </a:xfrm>
          <a:prstGeom prst="rect">
            <a:avLst/>
          </a:prstGeom>
          <a:noFill/>
        </p:spPr>
      </p:pic>
      <p:sp>
        <p:nvSpPr>
          <p:cNvPr id="1609745" name="Text Box 17"/>
          <p:cNvSpPr txBox="1">
            <a:spLocks noChangeArrowheads="1"/>
          </p:cNvSpPr>
          <p:nvPr/>
        </p:nvSpPr>
        <p:spPr bwMode="auto">
          <a:xfrm>
            <a:off x="5162550" y="990600"/>
            <a:ext cx="3048000" cy="466725"/>
          </a:xfrm>
          <a:prstGeom prst="rect">
            <a:avLst/>
          </a:prstGeom>
          <a:solidFill>
            <a:srgbClr val="00FFFF"/>
          </a:solidFill>
          <a:ln w="9525">
            <a:solidFill>
              <a:schemeClr val="tx1"/>
            </a:solidFill>
            <a:miter lim="800000"/>
            <a:headEnd/>
            <a:tailEnd/>
          </a:ln>
          <a:effectLst/>
        </p:spPr>
        <p:txBody>
          <a:bodyPr wrap="none">
            <a:spAutoFit/>
          </a:bodyPr>
          <a:lstStyle/>
          <a:p>
            <a:r>
              <a:rPr lang="en-US">
                <a:solidFill>
                  <a:schemeClr val="tx1"/>
                </a:solidFill>
              </a:rPr>
              <a:t>PRD79, 012003 (2009)</a:t>
            </a:r>
          </a:p>
        </p:txBody>
      </p:sp>
      <p:pic>
        <p:nvPicPr>
          <p:cNvPr id="1609746" name="Picture 18" descr="pi0CrossRun05Final"/>
          <p:cNvPicPr>
            <a:picLocks noChangeAspect="1" noChangeArrowheads="1"/>
          </p:cNvPicPr>
          <p:nvPr/>
        </p:nvPicPr>
        <p:blipFill>
          <a:blip r:embed="rId6" cstate="print"/>
          <a:srcRect/>
          <a:stretch>
            <a:fillRect/>
          </a:stretch>
        </p:blipFill>
        <p:spPr bwMode="auto">
          <a:xfrm>
            <a:off x="304800" y="1143000"/>
            <a:ext cx="3962400" cy="5224463"/>
          </a:xfrm>
          <a:prstGeom prst="rect">
            <a:avLst/>
          </a:prstGeom>
          <a:noFill/>
        </p:spPr>
      </p:pic>
      <p:sp>
        <p:nvSpPr>
          <p:cNvPr id="1609747" name="Text Box 19"/>
          <p:cNvSpPr txBox="1">
            <a:spLocks noChangeArrowheads="1"/>
          </p:cNvSpPr>
          <p:nvPr/>
        </p:nvSpPr>
        <p:spPr bwMode="auto">
          <a:xfrm>
            <a:off x="2667000" y="3505200"/>
            <a:ext cx="1293813"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23" name="Slide Number Placeholder 22"/>
          <p:cNvSpPr>
            <a:spLocks noGrp="1"/>
          </p:cNvSpPr>
          <p:nvPr>
            <p:ph type="sldNum" sz="quarter" idx="12"/>
          </p:nvPr>
        </p:nvSpPr>
        <p:spPr/>
        <p:txBody>
          <a:bodyPr/>
          <a:lstStyle/>
          <a:p>
            <a:fld id="{9CCA4942-7CEE-491C-9F3A-ADE7BC2C4973}" type="slidenum">
              <a:rPr lang="en-US" smtClean="0"/>
              <a:pPr/>
              <a:t>54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09746"/>
                                        </p:tgtEl>
                                        <p:attrNameLst>
                                          <p:attrName>style.visibility</p:attrName>
                                        </p:attrNameLst>
                                      </p:cBhvr>
                                      <p:to>
                                        <p:strVal val="visible"/>
                                      </p:to>
                                    </p:set>
                                    <p:animEffect transition="in" filter="blinds(horizontal)">
                                      <p:cBhvr>
                                        <p:cTn id="7" dur="500"/>
                                        <p:tgtEl>
                                          <p:spTgt spid="160974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09747"/>
                                        </p:tgtEl>
                                        <p:attrNameLst>
                                          <p:attrName>style.visibility</p:attrName>
                                        </p:attrNameLst>
                                      </p:cBhvr>
                                      <p:to>
                                        <p:strVal val="visible"/>
                                      </p:to>
                                    </p:set>
                                    <p:animEffect transition="in" filter="blinds(horizontal)">
                                      <p:cBhvr>
                                        <p:cTn id="10" dur="500"/>
                                        <p:tgtEl>
                                          <p:spTgt spid="1609747"/>
                                        </p:tgtEl>
                                      </p:cBhvr>
                                    </p:animEffect>
                                  </p:childTnLst>
                                </p:cTn>
                              </p:par>
                              <p:par>
                                <p:cTn id="11" presetID="3" presetClass="entr" presetSubtype="10" fill="hold" nodeType="withEffect">
                                  <p:stCondLst>
                                    <p:cond delay="0"/>
                                  </p:stCondLst>
                                  <p:childTnLst>
                                    <p:set>
                                      <p:cBhvr>
                                        <p:cTn id="12" dur="1" fill="hold">
                                          <p:stCondLst>
                                            <p:cond delay="0"/>
                                          </p:stCondLst>
                                        </p:cTn>
                                        <p:tgtEl>
                                          <p:spTgt spid="1609744"/>
                                        </p:tgtEl>
                                        <p:attrNameLst>
                                          <p:attrName>style.visibility</p:attrName>
                                        </p:attrNameLst>
                                      </p:cBhvr>
                                      <p:to>
                                        <p:strVal val="visible"/>
                                      </p:to>
                                    </p:set>
                                    <p:animEffect transition="in" filter="blinds(horizontal)">
                                      <p:cBhvr>
                                        <p:cTn id="13" dur="500"/>
                                        <p:tgtEl>
                                          <p:spTgt spid="160974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09743"/>
                                        </p:tgtEl>
                                        <p:attrNameLst>
                                          <p:attrName>style.visibility</p:attrName>
                                        </p:attrNameLst>
                                      </p:cBhvr>
                                      <p:to>
                                        <p:strVal val="visible"/>
                                      </p:to>
                                    </p:set>
                                    <p:animEffect transition="in" filter="blinds(horizontal)">
                                      <p:cBhvr>
                                        <p:cTn id="18" dur="500"/>
                                        <p:tgtEl>
                                          <p:spTgt spid="1609743"/>
                                        </p:tgtEl>
                                      </p:cBhvr>
                                    </p:animEffect>
                                  </p:childTnLst>
                                </p:cTn>
                              </p:par>
                              <p:par>
                                <p:cTn id="19" presetID="3" presetClass="entr" presetSubtype="10" fill="hold" nodeType="withEffect">
                                  <p:stCondLst>
                                    <p:cond delay="0"/>
                                  </p:stCondLst>
                                  <p:childTnLst>
                                    <p:set>
                                      <p:cBhvr>
                                        <p:cTn id="20" dur="1" fill="hold">
                                          <p:stCondLst>
                                            <p:cond delay="0"/>
                                          </p:stCondLst>
                                        </p:cTn>
                                        <p:tgtEl>
                                          <p:spTgt spid="1609742"/>
                                        </p:tgtEl>
                                        <p:attrNameLst>
                                          <p:attrName>style.visibility</p:attrName>
                                        </p:attrNameLst>
                                      </p:cBhvr>
                                      <p:to>
                                        <p:strVal val="visible"/>
                                      </p:to>
                                    </p:set>
                                    <p:animEffect transition="in" filter="blinds(horizontal)">
                                      <p:cBhvr>
                                        <p:cTn id="21" dur="500"/>
                                        <p:tgtEl>
                                          <p:spTgt spid="1609742"/>
                                        </p:tgtEl>
                                      </p:cBhvr>
                                    </p:animEffect>
                                  </p:childTnLst>
                                </p:cTn>
                              </p:par>
                            </p:childTnLst>
                          </p:cTn>
                        </p:par>
                        <p:par>
                          <p:cTn id="22" fill="hold">
                            <p:stCondLst>
                              <p:cond delay="500"/>
                            </p:stCondLst>
                            <p:childTnLst>
                              <p:par>
                                <p:cTn id="23" presetID="2" presetClass="entr" presetSubtype="4" fill="hold" grpId="0" nodeType="afterEffect">
                                  <p:stCondLst>
                                    <p:cond delay="0"/>
                                  </p:stCondLst>
                                  <p:childTnLst>
                                    <p:set>
                                      <p:cBhvr>
                                        <p:cTn id="24" dur="1" fill="hold">
                                          <p:stCondLst>
                                            <p:cond delay="0"/>
                                          </p:stCondLst>
                                        </p:cTn>
                                        <p:tgtEl>
                                          <p:spTgt spid="1609745"/>
                                        </p:tgtEl>
                                        <p:attrNameLst>
                                          <p:attrName>style.visibility</p:attrName>
                                        </p:attrNameLst>
                                      </p:cBhvr>
                                      <p:to>
                                        <p:strVal val="visible"/>
                                      </p:to>
                                    </p:set>
                                    <p:anim calcmode="lin" valueType="num">
                                      <p:cBhvr additive="base">
                                        <p:cTn id="25" dur="500" fill="hold"/>
                                        <p:tgtEl>
                                          <p:spTgt spid="1609745"/>
                                        </p:tgtEl>
                                        <p:attrNameLst>
                                          <p:attrName>ppt_x</p:attrName>
                                        </p:attrNameLst>
                                      </p:cBhvr>
                                      <p:tavLst>
                                        <p:tav tm="0">
                                          <p:val>
                                            <p:strVal val="#ppt_x"/>
                                          </p:val>
                                        </p:tav>
                                        <p:tav tm="100000">
                                          <p:val>
                                            <p:strVal val="#ppt_x"/>
                                          </p:val>
                                        </p:tav>
                                      </p:tavLst>
                                    </p:anim>
                                    <p:anim calcmode="lin" valueType="num">
                                      <p:cBhvr additive="base">
                                        <p:cTn id="26" dur="500" fill="hold"/>
                                        <p:tgtEl>
                                          <p:spTgt spid="16097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9743" grpId="0"/>
      <p:bldP spid="1609745" grpId="0" animBg="1"/>
      <p:bldP spid="160974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p:txBody>
          <a:bodyPr/>
          <a:lstStyle/>
          <a:p>
            <a:r>
              <a:rPr lang="en-US" smtClean="0"/>
              <a:t>C. Aidala, DESY, October 5-6, 2010</a:t>
            </a:r>
            <a:endParaRPr lang="en-US"/>
          </a:p>
        </p:txBody>
      </p:sp>
      <p:sp>
        <p:nvSpPr>
          <p:cNvPr id="1611778" name="Rectangle 2"/>
          <p:cNvSpPr>
            <a:spLocks noGrp="1" noChangeArrowheads="1"/>
          </p:cNvSpPr>
          <p:nvPr>
            <p:ph type="title"/>
          </p:nvPr>
        </p:nvSpPr>
        <p:spPr/>
        <p:txBody>
          <a:bodyPr/>
          <a:lstStyle/>
          <a:p>
            <a:r>
              <a:rPr lang="en-US"/>
              <a:t>Neutral Pion A</a:t>
            </a:r>
            <a:r>
              <a:rPr lang="en-US" baseline="-18000"/>
              <a:t>LL</a:t>
            </a:r>
            <a:r>
              <a:rPr lang="en-US"/>
              <a:t> at 62.4 GeV</a:t>
            </a:r>
          </a:p>
        </p:txBody>
      </p:sp>
      <p:pic>
        <p:nvPicPr>
          <p:cNvPr id="1611779" name="Picture 3"/>
          <p:cNvPicPr>
            <a:picLocks noChangeAspect="1" noChangeArrowheads="1"/>
          </p:cNvPicPr>
          <p:nvPr/>
        </p:nvPicPr>
        <p:blipFill>
          <a:blip r:embed="rId4" cstate="print"/>
          <a:srcRect/>
          <a:stretch>
            <a:fillRect/>
          </a:stretch>
        </p:blipFill>
        <p:spPr bwMode="auto">
          <a:xfrm>
            <a:off x="0" y="1752600"/>
            <a:ext cx="4518025" cy="3752850"/>
          </a:xfrm>
          <a:prstGeom prst="rect">
            <a:avLst/>
          </a:prstGeom>
          <a:noFill/>
          <a:ln w="9525">
            <a:noFill/>
            <a:miter lim="800000"/>
            <a:headEnd/>
            <a:tailEnd/>
          </a:ln>
          <a:effectLst/>
        </p:spPr>
      </p:pic>
      <p:pic>
        <p:nvPicPr>
          <p:cNvPr id="1611780" name="Picture 4"/>
          <p:cNvPicPr>
            <a:picLocks noChangeAspect="1" noChangeArrowheads="1"/>
          </p:cNvPicPr>
          <p:nvPr/>
        </p:nvPicPr>
        <p:blipFill>
          <a:blip r:embed="rId5" cstate="print"/>
          <a:srcRect/>
          <a:stretch>
            <a:fillRect/>
          </a:stretch>
        </p:blipFill>
        <p:spPr bwMode="auto">
          <a:xfrm>
            <a:off x="0" y="1828800"/>
            <a:ext cx="4491038" cy="3694113"/>
          </a:xfrm>
          <a:prstGeom prst="rect">
            <a:avLst/>
          </a:prstGeom>
          <a:noFill/>
          <a:ln w="9525">
            <a:noFill/>
            <a:miter lim="800000"/>
            <a:headEnd/>
            <a:tailEnd/>
          </a:ln>
          <a:effectLst/>
        </p:spPr>
      </p:pic>
      <p:sp>
        <p:nvSpPr>
          <p:cNvPr id="1611781" name="Text Box 5"/>
          <p:cNvSpPr txBox="1">
            <a:spLocks noChangeArrowheads="1"/>
          </p:cNvSpPr>
          <p:nvPr/>
        </p:nvSpPr>
        <p:spPr bwMode="auto">
          <a:xfrm>
            <a:off x="776288" y="5638800"/>
            <a:ext cx="3038475" cy="457200"/>
          </a:xfrm>
          <a:prstGeom prst="rect">
            <a:avLst/>
          </a:prstGeom>
          <a:noFill/>
          <a:ln w="9525">
            <a:noFill/>
            <a:miter lim="800000"/>
            <a:headEnd/>
            <a:tailEnd/>
          </a:ln>
          <a:effectLst/>
        </p:spPr>
        <p:txBody>
          <a:bodyPr wrap="none">
            <a:spAutoFit/>
          </a:bodyPr>
          <a:lstStyle/>
          <a:p>
            <a:r>
              <a:rPr lang="en-US"/>
              <a:t>PRD79, 012003 (2009)</a:t>
            </a:r>
          </a:p>
        </p:txBody>
      </p:sp>
      <p:pic>
        <p:nvPicPr>
          <p:cNvPr id="1611782" name="Picture 6" descr="1phenix-logo"/>
          <p:cNvPicPr>
            <a:picLocks noChangeAspect="1" noChangeArrowheads="1"/>
          </p:cNvPicPr>
          <p:nvPr/>
        </p:nvPicPr>
        <p:blipFill>
          <a:blip r:embed="rId6" cstate="print"/>
          <a:srcRect/>
          <a:stretch>
            <a:fillRect/>
          </a:stretch>
        </p:blipFill>
        <p:spPr bwMode="auto">
          <a:xfrm>
            <a:off x="304800" y="990600"/>
            <a:ext cx="1676400" cy="609600"/>
          </a:xfrm>
          <a:prstGeom prst="rect">
            <a:avLst/>
          </a:prstGeom>
          <a:noFill/>
        </p:spPr>
      </p:pic>
      <p:pic>
        <p:nvPicPr>
          <p:cNvPr id="1611783" name="Picture 7"/>
          <p:cNvPicPr>
            <a:picLocks noChangeAspect="1" noChangeArrowheads="1"/>
          </p:cNvPicPr>
          <p:nvPr/>
        </p:nvPicPr>
        <p:blipFill>
          <a:blip r:embed="rId7" cstate="print"/>
          <a:srcRect/>
          <a:stretch>
            <a:fillRect/>
          </a:stretch>
        </p:blipFill>
        <p:spPr bwMode="auto">
          <a:xfrm>
            <a:off x="7361238" y="1066800"/>
            <a:ext cx="1300162" cy="736600"/>
          </a:xfrm>
          <a:prstGeom prst="rect">
            <a:avLst/>
          </a:prstGeom>
          <a:noFill/>
          <a:ln w="9525">
            <a:noFill/>
            <a:miter lim="800000"/>
            <a:headEnd/>
            <a:tailEnd/>
          </a:ln>
          <a:effectLst/>
        </p:spPr>
      </p:pic>
      <p:sp>
        <p:nvSpPr>
          <p:cNvPr id="1611784" name="Text Box 8"/>
          <p:cNvSpPr txBox="1">
            <a:spLocks noChangeArrowheads="1"/>
          </p:cNvSpPr>
          <p:nvPr/>
        </p:nvSpPr>
        <p:spPr bwMode="auto">
          <a:xfrm>
            <a:off x="4648200" y="2286000"/>
            <a:ext cx="4267200" cy="1917700"/>
          </a:xfrm>
          <a:prstGeom prst="rect">
            <a:avLst/>
          </a:prstGeom>
          <a:noFill/>
          <a:ln w="9525">
            <a:noFill/>
            <a:miter lim="800000"/>
            <a:headEnd/>
            <a:tailEnd/>
          </a:ln>
          <a:effectLst/>
        </p:spPr>
        <p:txBody>
          <a:bodyPr>
            <a:spAutoFit/>
          </a:bodyPr>
          <a:lstStyle/>
          <a:p>
            <a:pPr algn="l"/>
            <a:r>
              <a:rPr lang="en-US"/>
              <a:t>Converting to x</a:t>
            </a:r>
            <a:r>
              <a:rPr lang="en-US" baseline="-18000"/>
              <a:t>T</a:t>
            </a:r>
            <a:r>
              <a:rPr lang="en-US"/>
              <a:t>, can see significance of 62.4 GeV measurement (0.08 pb</a:t>
            </a:r>
            <a:r>
              <a:rPr lang="en-US" baseline="30000"/>
              <a:t>-1</a:t>
            </a:r>
            <a:r>
              <a:rPr lang="en-US"/>
              <a:t>) compared to published data from 2005 at 200 GeV (3.4 pb</a:t>
            </a:r>
            <a:r>
              <a:rPr lang="en-US" baseline="30000"/>
              <a:t>-1</a:t>
            </a:r>
            <a:r>
              <a:rPr lang="en-US"/>
              <a:t>). </a:t>
            </a:r>
          </a:p>
        </p:txBody>
      </p:sp>
      <p:graphicFrame>
        <p:nvGraphicFramePr>
          <p:cNvPr id="1611785" name="Object 9"/>
          <p:cNvGraphicFramePr>
            <a:graphicFrameLocks noChangeAspect="1"/>
          </p:cNvGraphicFramePr>
          <p:nvPr>
            <p:ph idx="1"/>
          </p:nvPr>
        </p:nvGraphicFramePr>
        <p:xfrm>
          <a:off x="4648200" y="4572000"/>
          <a:ext cx="4191000" cy="1065213"/>
        </p:xfrm>
        <a:graphic>
          <a:graphicData uri="http://schemas.openxmlformats.org/presentationml/2006/ole">
            <p:oleObj spid="_x0000_s1611785" name="Equation" r:id="rId8" imgW="2197080" imgH="558720" progId="Equation.3">
              <p:embed/>
            </p:oleObj>
          </a:graphicData>
        </a:graphic>
      </p:graphicFrame>
      <p:sp>
        <p:nvSpPr>
          <p:cNvPr id="13" name="Slide Number Placeholder 12"/>
          <p:cNvSpPr>
            <a:spLocks noGrp="1"/>
          </p:cNvSpPr>
          <p:nvPr>
            <p:ph type="sldNum" sz="quarter" idx="12"/>
          </p:nvPr>
        </p:nvSpPr>
        <p:spPr/>
        <p:txBody>
          <a:bodyPr/>
          <a:lstStyle/>
          <a:p>
            <a:fld id="{9CCA4942-7CEE-491C-9F3A-ADE7BC2C4973}" type="slidenum">
              <a:rPr lang="en-US" smtClean="0"/>
              <a:pPr/>
              <a:t>55</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11780"/>
                                        </p:tgtEl>
                                        <p:attrNameLst>
                                          <p:attrName>style.visibility</p:attrName>
                                        </p:attrNameLst>
                                      </p:cBhvr>
                                      <p:to>
                                        <p:strVal val="visible"/>
                                      </p:to>
                                    </p:set>
                                    <p:anim calcmode="lin" valueType="num">
                                      <p:cBhvr additive="base">
                                        <p:cTn id="7" dur="500" fill="hold"/>
                                        <p:tgtEl>
                                          <p:spTgt spid="1611780"/>
                                        </p:tgtEl>
                                        <p:attrNameLst>
                                          <p:attrName>ppt_x</p:attrName>
                                        </p:attrNameLst>
                                      </p:cBhvr>
                                      <p:tavLst>
                                        <p:tav tm="0">
                                          <p:val>
                                            <p:strVal val="#ppt_x"/>
                                          </p:val>
                                        </p:tav>
                                        <p:tav tm="100000">
                                          <p:val>
                                            <p:strVal val="#ppt_x"/>
                                          </p:val>
                                        </p:tav>
                                      </p:tavLst>
                                    </p:anim>
                                    <p:anim calcmode="lin" valueType="num">
                                      <p:cBhvr additive="base">
                                        <p:cTn id="8" dur="500" fill="hold"/>
                                        <p:tgtEl>
                                          <p:spTgt spid="1611780"/>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1611783"/>
                                        </p:tgtEl>
                                        <p:attrNameLst>
                                          <p:attrName>style.visibility</p:attrName>
                                        </p:attrNameLst>
                                      </p:cBhvr>
                                      <p:to>
                                        <p:strVal val="visible"/>
                                      </p:to>
                                    </p:set>
                                    <p:animEffect transition="in" filter="blinds(horizontal)">
                                      <p:cBhvr>
                                        <p:cTn id="11" dur="500"/>
                                        <p:tgtEl>
                                          <p:spTgt spid="1611783"/>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611784"/>
                                        </p:tgtEl>
                                        <p:attrNameLst>
                                          <p:attrName>style.visibility</p:attrName>
                                        </p:attrNameLst>
                                      </p:cBhvr>
                                      <p:to>
                                        <p:strVal val="visible"/>
                                      </p:to>
                                    </p:set>
                                    <p:animEffect transition="in" filter="blinds(horizontal)">
                                      <p:cBhvr>
                                        <p:cTn id="14" dur="500"/>
                                        <p:tgtEl>
                                          <p:spTgt spid="1611784"/>
                                        </p:tgtEl>
                                      </p:cBhvr>
                                    </p:animEffect>
                                  </p:childTnLst>
                                </p:cTn>
                              </p:par>
                              <p:par>
                                <p:cTn id="15" presetID="3" presetClass="entr" presetSubtype="10" fill="hold" nodeType="withEffect">
                                  <p:stCondLst>
                                    <p:cond delay="0"/>
                                  </p:stCondLst>
                                  <p:childTnLst>
                                    <p:set>
                                      <p:cBhvr>
                                        <p:cTn id="16" dur="1" fill="hold">
                                          <p:stCondLst>
                                            <p:cond delay="0"/>
                                          </p:stCondLst>
                                        </p:cTn>
                                        <p:tgtEl>
                                          <p:spTgt spid="1611785"/>
                                        </p:tgtEl>
                                        <p:attrNameLst>
                                          <p:attrName>style.visibility</p:attrName>
                                        </p:attrNameLst>
                                      </p:cBhvr>
                                      <p:to>
                                        <p:strVal val="visible"/>
                                      </p:to>
                                    </p:set>
                                    <p:animEffect transition="in" filter="blinds(horizontal)">
                                      <p:cBhvr>
                                        <p:cTn id="17" dur="500"/>
                                        <p:tgtEl>
                                          <p:spTgt spid="1611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178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2" name="Rectangle 4"/>
          <p:cNvSpPr>
            <a:spLocks noGrp="1" noChangeArrowheads="1"/>
          </p:cNvSpPr>
          <p:nvPr>
            <p:ph type="title"/>
          </p:nvPr>
        </p:nvSpPr>
        <p:spPr>
          <a:xfrm>
            <a:off x="0" y="76200"/>
            <a:ext cx="9144000" cy="685800"/>
          </a:xfrm>
        </p:spPr>
        <p:txBody>
          <a:bodyPr/>
          <a:lstStyle/>
          <a:p>
            <a:r>
              <a:rPr lang="en-US"/>
              <a:t>Inclusion of New 2009 PHENIX </a:t>
            </a:r>
            <a:r>
              <a:rPr lang="en-US">
                <a:sym typeface="Symbol" pitchFamily="18" charset="2"/>
              </a:rPr>
              <a:t></a:t>
            </a:r>
            <a:r>
              <a:rPr lang="en-US" baseline="30000"/>
              <a:t>0 </a:t>
            </a:r>
            <a:r>
              <a:rPr lang="en-US"/>
              <a:t>A</a:t>
            </a:r>
            <a:r>
              <a:rPr lang="en-US" baseline="-25000"/>
              <a:t>LL</a:t>
            </a:r>
            <a:endParaRPr lang="en-US"/>
          </a:p>
        </p:txBody>
      </p:sp>
      <p:sp>
        <p:nvSpPr>
          <p:cNvPr id="462853" name="Rectangle 5"/>
          <p:cNvSpPr>
            <a:spLocks noGrp="1" noChangeArrowheads="1"/>
          </p:cNvSpPr>
          <p:nvPr>
            <p:ph type="body" sz="half" idx="1"/>
          </p:nvPr>
        </p:nvSpPr>
        <p:spPr>
          <a:xfrm>
            <a:off x="762000" y="914400"/>
            <a:ext cx="7620000" cy="1295400"/>
          </a:xfrm>
        </p:spPr>
        <p:txBody>
          <a:bodyPr/>
          <a:lstStyle/>
          <a:p>
            <a:r>
              <a:rPr lang="en-US" sz="2000" dirty="0" smtClean="0"/>
              <a:t>K. Boyle, SPIN 2010</a:t>
            </a:r>
            <a:endParaRPr lang="en-US" sz="2000" dirty="0"/>
          </a:p>
          <a:p>
            <a:r>
              <a:rPr lang="en-US" sz="2000" dirty="0"/>
              <a:t>Include new </a:t>
            </a:r>
            <a:r>
              <a:rPr lang="en-US" sz="2000" dirty="0">
                <a:sym typeface="Symbol" pitchFamily="18" charset="2"/>
              </a:rPr>
              <a:t></a:t>
            </a:r>
            <a:r>
              <a:rPr lang="en-US" sz="2000" baseline="30000" dirty="0"/>
              <a:t>0</a:t>
            </a:r>
            <a:r>
              <a:rPr lang="en-US" sz="2000" dirty="0"/>
              <a:t> A</a:t>
            </a:r>
            <a:r>
              <a:rPr lang="en-US" sz="2000" baseline="-25000" dirty="0"/>
              <a:t>LL</a:t>
            </a:r>
            <a:r>
              <a:rPr lang="en-US" sz="2000" dirty="0"/>
              <a:t> data from </a:t>
            </a:r>
            <a:r>
              <a:rPr lang="en-US" sz="2000" dirty="0" smtClean="0"/>
              <a:t>PHENIX within DSSV framework</a:t>
            </a:r>
            <a:endParaRPr lang="en-US" sz="2400" dirty="0"/>
          </a:p>
        </p:txBody>
      </p:sp>
      <p:pic>
        <p:nvPicPr>
          <p:cNvPr id="462855" name="Picture 7" descr="band"/>
          <p:cNvPicPr>
            <a:picLocks noChangeAspect="1" noChangeArrowheads="1"/>
          </p:cNvPicPr>
          <p:nvPr/>
        </p:nvPicPr>
        <p:blipFill>
          <a:blip r:embed="rId3" cstate="print"/>
          <a:srcRect/>
          <a:stretch>
            <a:fillRect/>
          </a:stretch>
        </p:blipFill>
        <p:spPr bwMode="auto">
          <a:xfrm>
            <a:off x="4191000" y="1981200"/>
            <a:ext cx="4483100" cy="3429000"/>
          </a:xfrm>
          <a:prstGeom prst="rect">
            <a:avLst/>
          </a:prstGeom>
          <a:noFill/>
        </p:spPr>
      </p:pic>
      <p:pic>
        <p:nvPicPr>
          <p:cNvPr id="462857" name="Picture 9" descr="band"/>
          <p:cNvPicPr>
            <a:picLocks noChangeAspect="1" noChangeArrowheads="1"/>
          </p:cNvPicPr>
          <p:nvPr/>
        </p:nvPicPr>
        <p:blipFill>
          <a:blip r:embed="rId4" cstate="print"/>
          <a:srcRect/>
          <a:stretch>
            <a:fillRect/>
          </a:stretch>
        </p:blipFill>
        <p:spPr bwMode="auto">
          <a:xfrm>
            <a:off x="4191000" y="1981200"/>
            <a:ext cx="4483100" cy="3429000"/>
          </a:xfrm>
          <a:prstGeom prst="rect">
            <a:avLst/>
          </a:prstGeom>
          <a:noFill/>
        </p:spPr>
      </p:pic>
      <p:pic>
        <p:nvPicPr>
          <p:cNvPr id="462858" name="Picture 10" descr="dgband"/>
          <p:cNvPicPr>
            <a:picLocks noChangeAspect="1" noChangeArrowheads="1"/>
          </p:cNvPicPr>
          <p:nvPr/>
        </p:nvPicPr>
        <p:blipFill>
          <a:blip r:embed="rId5" cstate="print"/>
          <a:srcRect/>
          <a:stretch>
            <a:fillRect/>
          </a:stretch>
        </p:blipFill>
        <p:spPr bwMode="auto">
          <a:xfrm>
            <a:off x="228600" y="2133600"/>
            <a:ext cx="4033838" cy="3962400"/>
          </a:xfrm>
          <a:prstGeom prst="rect">
            <a:avLst/>
          </a:prstGeom>
          <a:noFill/>
        </p:spPr>
      </p:pic>
      <p:sp>
        <p:nvSpPr>
          <p:cNvPr id="8" name="TextBox 7"/>
          <p:cNvSpPr txBox="1"/>
          <p:nvPr/>
        </p:nvSpPr>
        <p:spPr>
          <a:xfrm>
            <a:off x="1009862" y="6019800"/>
            <a:ext cx="2571538" cy="461665"/>
          </a:xfrm>
          <a:prstGeom prst="rect">
            <a:avLst/>
          </a:prstGeom>
          <a:noFill/>
        </p:spPr>
        <p:txBody>
          <a:bodyPr wrap="none" rtlCol="0">
            <a:spAutoFit/>
          </a:bodyPr>
          <a:lstStyle/>
          <a:p>
            <a:r>
              <a:rPr lang="en-US" dirty="0" smtClean="0"/>
              <a:t>Previously (DSSV)</a:t>
            </a:r>
            <a:endParaRPr lang="en-US" dirty="0"/>
          </a:p>
        </p:txBody>
      </p:sp>
      <p:sp>
        <p:nvSpPr>
          <p:cNvPr id="9" name="TextBox 8"/>
          <p:cNvSpPr txBox="1"/>
          <p:nvPr/>
        </p:nvSpPr>
        <p:spPr>
          <a:xfrm>
            <a:off x="4191000" y="5569803"/>
            <a:ext cx="4843756" cy="830997"/>
          </a:xfrm>
          <a:prstGeom prst="rect">
            <a:avLst/>
          </a:prstGeom>
          <a:noFill/>
        </p:spPr>
        <p:txBody>
          <a:bodyPr wrap="square" rtlCol="0">
            <a:spAutoFit/>
          </a:bodyPr>
          <a:lstStyle/>
          <a:p>
            <a:r>
              <a:rPr lang="en-US" dirty="0" smtClean="0"/>
              <a:t>With new PHENIX data—stronger constraints on negative values</a:t>
            </a:r>
            <a:endParaRPr lang="en-US" dirty="0"/>
          </a:p>
        </p:txBody>
      </p:sp>
      <p:cxnSp>
        <p:nvCxnSpPr>
          <p:cNvPr id="12" name="Straight Connector 11"/>
          <p:cNvCxnSpPr/>
          <p:nvPr/>
        </p:nvCxnSpPr>
        <p:spPr bwMode="auto">
          <a:xfrm>
            <a:off x="1143000" y="4800600"/>
            <a:ext cx="28194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3" name="Straight Connector 12"/>
          <p:cNvCxnSpPr/>
          <p:nvPr/>
        </p:nvCxnSpPr>
        <p:spPr bwMode="auto">
          <a:xfrm>
            <a:off x="5181600" y="4796970"/>
            <a:ext cx="32004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62857"/>
                                        </p:tgtEl>
                                        <p:attrNameLst>
                                          <p:attrName>style.visibility</p:attrName>
                                        </p:attrNameLst>
                                      </p:cBhvr>
                                      <p:to>
                                        <p:strVal val="visible"/>
                                      </p:to>
                                    </p:set>
                                    <p:animEffect transition="in" filter="blinds(horizontal)">
                                      <p:cBhvr>
                                        <p:cTn id="7" dur="500"/>
                                        <p:tgtEl>
                                          <p:spTgt spid="462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C. Aidala, DESY, October 5-6, 2010</a:t>
            </a:r>
            <a:endParaRPr lang="en-US"/>
          </a:p>
        </p:txBody>
      </p:sp>
      <p:sp>
        <p:nvSpPr>
          <p:cNvPr id="7" name="Slide Number Placeholder 6"/>
          <p:cNvSpPr>
            <a:spLocks noGrp="1"/>
          </p:cNvSpPr>
          <p:nvPr>
            <p:ph type="sldNum" sz="quarter" idx="12"/>
          </p:nvPr>
        </p:nvSpPr>
        <p:spPr/>
        <p:txBody>
          <a:bodyPr/>
          <a:lstStyle/>
          <a:p>
            <a:fld id="{58301BA0-7841-47FF-B1CB-F410F547681B}" type="slidenum">
              <a:rPr lang="en-US" smtClean="0"/>
              <a:pPr/>
              <a:t>57</a:t>
            </a:fld>
            <a:endParaRPr lang="en-US"/>
          </a:p>
        </p:txBody>
      </p:sp>
      <p:pic>
        <p:nvPicPr>
          <p:cNvPr id="2084866" name="Picture 2"/>
          <p:cNvPicPr>
            <a:picLocks noChangeAspect="1" noChangeArrowheads="1"/>
          </p:cNvPicPr>
          <p:nvPr/>
        </p:nvPicPr>
        <p:blipFill>
          <a:blip r:embed="rId2" cstate="print"/>
          <a:srcRect/>
          <a:stretch>
            <a:fillRect/>
          </a:stretch>
        </p:blipFill>
        <p:spPr bwMode="auto">
          <a:xfrm>
            <a:off x="885825" y="776288"/>
            <a:ext cx="7372350" cy="53054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ooter Placeholder 3"/>
          <p:cNvSpPr>
            <a:spLocks noGrp="1"/>
          </p:cNvSpPr>
          <p:nvPr>
            <p:ph type="ftr" sz="quarter" idx="11"/>
          </p:nvPr>
        </p:nvSpPr>
        <p:spPr/>
        <p:txBody>
          <a:bodyPr/>
          <a:lstStyle/>
          <a:p>
            <a:r>
              <a:rPr lang="en-US" smtClean="0"/>
              <a:t>C. Aidala, DESY, October 5-6, 2010</a:t>
            </a:r>
            <a:endParaRPr lang="en-US"/>
          </a:p>
        </p:txBody>
      </p:sp>
      <p:pic>
        <p:nvPicPr>
          <p:cNvPr id="1260547" name="Picture 3" descr="werner"/>
          <p:cNvPicPr>
            <a:picLocks noChangeAspect="1" noChangeArrowheads="1"/>
          </p:cNvPicPr>
          <p:nvPr/>
        </p:nvPicPr>
        <p:blipFill>
          <a:blip r:embed="rId4" cstate="print"/>
          <a:srcRect/>
          <a:stretch>
            <a:fillRect/>
          </a:stretch>
        </p:blipFill>
        <p:spPr bwMode="auto">
          <a:xfrm>
            <a:off x="425450" y="609600"/>
            <a:ext cx="7404100" cy="5837238"/>
          </a:xfrm>
          <a:prstGeom prst="rect">
            <a:avLst/>
          </a:prstGeom>
          <a:noFill/>
        </p:spPr>
      </p:pic>
      <p:grpSp>
        <p:nvGrpSpPr>
          <p:cNvPr id="1260548" name="Group 4"/>
          <p:cNvGrpSpPr>
            <a:grpSpLocks/>
          </p:cNvGrpSpPr>
          <p:nvPr/>
        </p:nvGrpSpPr>
        <p:grpSpPr bwMode="auto">
          <a:xfrm>
            <a:off x="77788" y="1346200"/>
            <a:ext cx="5202237" cy="4865688"/>
            <a:chOff x="496" y="848"/>
            <a:chExt cx="3237" cy="2966"/>
          </a:xfrm>
        </p:grpSpPr>
        <p:sp>
          <p:nvSpPr>
            <p:cNvPr id="1260549" name="Rectangle 5"/>
            <p:cNvSpPr>
              <a:spLocks noChangeArrowheads="1"/>
            </p:cNvSpPr>
            <p:nvPr/>
          </p:nvSpPr>
          <p:spPr bwMode="auto">
            <a:xfrm>
              <a:off x="717" y="848"/>
              <a:ext cx="3016" cy="2966"/>
            </a:xfrm>
            <a:prstGeom prst="rect">
              <a:avLst/>
            </a:prstGeom>
            <a:noFill/>
            <a:ln w="9525">
              <a:noFill/>
              <a:miter lim="800000"/>
              <a:headEnd/>
              <a:tailEnd/>
            </a:ln>
          </p:spPr>
          <p:txBody>
            <a:bodyPr/>
            <a:lstStyle/>
            <a:p>
              <a:endParaRPr lang="en-US"/>
            </a:p>
          </p:txBody>
        </p:sp>
        <p:sp>
          <p:nvSpPr>
            <p:cNvPr id="1260550" name="Rectangle 6"/>
            <p:cNvSpPr>
              <a:spLocks noChangeArrowheads="1"/>
            </p:cNvSpPr>
            <p:nvPr/>
          </p:nvSpPr>
          <p:spPr bwMode="auto">
            <a:xfrm>
              <a:off x="717" y="848"/>
              <a:ext cx="3016" cy="2966"/>
            </a:xfrm>
            <a:prstGeom prst="rect">
              <a:avLst/>
            </a:prstGeom>
            <a:noFill/>
            <a:ln w="0">
              <a:solidFill>
                <a:srgbClr val="FFFFFF"/>
              </a:solidFill>
              <a:miter lim="800000"/>
              <a:headEnd/>
              <a:tailEnd/>
            </a:ln>
          </p:spPr>
          <p:txBody>
            <a:bodyPr/>
            <a:lstStyle/>
            <a:p>
              <a:endParaRPr lang="en-US"/>
            </a:p>
          </p:txBody>
        </p:sp>
        <p:sp>
          <p:nvSpPr>
            <p:cNvPr id="1260551" name="Rectangle 7"/>
            <p:cNvSpPr>
              <a:spLocks noChangeArrowheads="1"/>
            </p:cNvSpPr>
            <p:nvPr/>
          </p:nvSpPr>
          <p:spPr bwMode="auto">
            <a:xfrm>
              <a:off x="496" y="1045"/>
              <a:ext cx="2663" cy="2583"/>
            </a:xfrm>
            <a:prstGeom prst="rect">
              <a:avLst/>
            </a:prstGeom>
            <a:noFill/>
            <a:ln w="9525">
              <a:noFill/>
              <a:miter lim="800000"/>
              <a:headEnd/>
              <a:tailEnd/>
            </a:ln>
          </p:spPr>
          <p:txBody>
            <a:bodyPr/>
            <a:lstStyle/>
            <a:p>
              <a:endParaRPr lang="en-US"/>
            </a:p>
          </p:txBody>
        </p:sp>
        <p:graphicFrame>
          <p:nvGraphicFramePr>
            <p:cNvPr id="1260552" name="Object 8"/>
            <p:cNvGraphicFramePr>
              <a:graphicFrameLocks noChangeAspect="1"/>
            </p:cNvGraphicFramePr>
            <p:nvPr/>
          </p:nvGraphicFramePr>
          <p:xfrm>
            <a:off x="990" y="980"/>
            <a:ext cx="495" cy="349"/>
          </p:xfrm>
          <a:graphic>
            <a:graphicData uri="http://schemas.openxmlformats.org/presentationml/2006/ole">
              <p:oleObj spid="_x0000_s1260552" name="Equation" r:id="rId5" imgW="609480" imgH="431640" progId="Equation.3">
                <p:embed/>
              </p:oleObj>
            </a:graphicData>
          </a:graphic>
        </p:graphicFrame>
        <p:sp>
          <p:nvSpPr>
            <p:cNvPr id="1260553" name="Rectangle 9"/>
            <p:cNvSpPr>
              <a:spLocks noChangeArrowheads="1"/>
            </p:cNvSpPr>
            <p:nvPr/>
          </p:nvSpPr>
          <p:spPr bwMode="auto">
            <a:xfrm>
              <a:off x="2958" y="1062"/>
              <a:ext cx="738" cy="246"/>
            </a:xfrm>
            <a:prstGeom prst="rect">
              <a:avLst/>
            </a:prstGeom>
            <a:solidFill>
              <a:schemeClr val="bg1"/>
            </a:solidFill>
            <a:ln w="9525">
              <a:noFill/>
              <a:miter lim="800000"/>
              <a:headEnd/>
              <a:tailEnd/>
            </a:ln>
            <a:effectLst/>
          </p:spPr>
          <p:txBody>
            <a:bodyPr wrap="none" anchor="ctr"/>
            <a:lstStyle/>
            <a:p>
              <a:endParaRPr lang="en-US"/>
            </a:p>
          </p:txBody>
        </p:sp>
        <p:sp>
          <p:nvSpPr>
            <p:cNvPr id="1260554" name="Rectangle 10"/>
            <p:cNvSpPr>
              <a:spLocks noChangeArrowheads="1"/>
            </p:cNvSpPr>
            <p:nvPr/>
          </p:nvSpPr>
          <p:spPr bwMode="auto">
            <a:xfrm>
              <a:off x="2214" y="1152"/>
              <a:ext cx="738" cy="246"/>
            </a:xfrm>
            <a:prstGeom prst="rect">
              <a:avLst/>
            </a:prstGeom>
            <a:solidFill>
              <a:schemeClr val="bg1"/>
            </a:solidFill>
            <a:ln w="9525">
              <a:noFill/>
              <a:miter lim="800000"/>
              <a:headEnd/>
              <a:tailEnd/>
            </a:ln>
            <a:effectLst/>
          </p:spPr>
          <p:txBody>
            <a:bodyPr wrap="none" anchor="ctr"/>
            <a:lstStyle/>
            <a:p>
              <a:endParaRPr lang="en-US"/>
            </a:p>
          </p:txBody>
        </p:sp>
        <p:sp>
          <p:nvSpPr>
            <p:cNvPr id="1260555" name="Text Box 11"/>
            <p:cNvSpPr txBox="1">
              <a:spLocks noChangeArrowheads="1"/>
            </p:cNvSpPr>
            <p:nvPr/>
          </p:nvSpPr>
          <p:spPr bwMode="auto">
            <a:xfrm>
              <a:off x="1833" y="1013"/>
              <a:ext cx="650" cy="279"/>
            </a:xfrm>
            <a:prstGeom prst="rect">
              <a:avLst/>
            </a:prstGeom>
            <a:noFill/>
            <a:ln w="9525">
              <a:noFill/>
              <a:miter lim="800000"/>
              <a:headEnd/>
              <a:tailEnd/>
            </a:ln>
            <a:effectLst/>
          </p:spPr>
          <p:txBody>
            <a:bodyPr wrap="none" anchor="ctr">
              <a:spAutoFit/>
            </a:bodyPr>
            <a:lstStyle/>
            <a:p>
              <a:r>
                <a:rPr lang="en-US" sz="1200">
                  <a:solidFill>
                    <a:schemeClr val="tx1"/>
                  </a:solidFill>
                </a:rPr>
                <a:t>HERMES</a:t>
              </a:r>
            </a:p>
            <a:p>
              <a:r>
                <a:rPr lang="en-US" sz="1200">
                  <a:solidFill>
                    <a:schemeClr val="tx1"/>
                  </a:solidFill>
                </a:rPr>
                <a:t>(hadron pairs)</a:t>
              </a:r>
              <a:endParaRPr lang="en-US" sz="1800">
                <a:solidFill>
                  <a:schemeClr val="tx1"/>
                </a:solidFill>
              </a:endParaRPr>
            </a:p>
          </p:txBody>
        </p:sp>
        <p:sp>
          <p:nvSpPr>
            <p:cNvPr id="1260556" name="Rectangle 12"/>
            <p:cNvSpPr>
              <a:spLocks noChangeArrowheads="1"/>
            </p:cNvSpPr>
            <p:nvPr/>
          </p:nvSpPr>
          <p:spPr bwMode="auto">
            <a:xfrm>
              <a:off x="2208" y="2088"/>
              <a:ext cx="570" cy="204"/>
            </a:xfrm>
            <a:prstGeom prst="rect">
              <a:avLst/>
            </a:prstGeom>
            <a:solidFill>
              <a:schemeClr val="bg1"/>
            </a:solidFill>
            <a:ln w="9525">
              <a:noFill/>
              <a:miter lim="800000"/>
              <a:headEnd/>
              <a:tailEnd/>
            </a:ln>
            <a:effectLst/>
          </p:spPr>
          <p:txBody>
            <a:bodyPr wrap="none" anchor="ctr"/>
            <a:lstStyle/>
            <a:p>
              <a:endParaRPr lang="en-US"/>
            </a:p>
          </p:txBody>
        </p:sp>
        <p:sp>
          <p:nvSpPr>
            <p:cNvPr id="1260557" name="Text Box 13"/>
            <p:cNvSpPr txBox="1">
              <a:spLocks noChangeArrowheads="1"/>
            </p:cNvSpPr>
            <p:nvPr/>
          </p:nvSpPr>
          <p:spPr bwMode="auto">
            <a:xfrm>
              <a:off x="1810" y="1763"/>
              <a:ext cx="650" cy="279"/>
            </a:xfrm>
            <a:prstGeom prst="rect">
              <a:avLst/>
            </a:prstGeom>
            <a:noFill/>
            <a:ln w="9525">
              <a:noFill/>
              <a:miter lim="800000"/>
              <a:headEnd/>
              <a:tailEnd/>
            </a:ln>
            <a:effectLst/>
          </p:spPr>
          <p:txBody>
            <a:bodyPr wrap="none" anchor="ctr">
              <a:spAutoFit/>
            </a:bodyPr>
            <a:lstStyle/>
            <a:p>
              <a:r>
                <a:rPr lang="en-US" sz="1200">
                  <a:solidFill>
                    <a:schemeClr val="tx1"/>
                  </a:solidFill>
                </a:rPr>
                <a:t>COMPASS</a:t>
              </a:r>
            </a:p>
            <a:p>
              <a:r>
                <a:rPr lang="en-US" sz="1200">
                  <a:solidFill>
                    <a:schemeClr val="tx1"/>
                  </a:solidFill>
                </a:rPr>
                <a:t>(hadron pairs)</a:t>
              </a:r>
              <a:endParaRPr lang="en-US" sz="1800">
                <a:solidFill>
                  <a:schemeClr val="tx1"/>
                </a:solidFill>
              </a:endParaRPr>
            </a:p>
          </p:txBody>
        </p:sp>
        <p:sp>
          <p:nvSpPr>
            <p:cNvPr id="1260558" name="Rectangle 14"/>
            <p:cNvSpPr>
              <a:spLocks noChangeArrowheads="1"/>
            </p:cNvSpPr>
            <p:nvPr/>
          </p:nvSpPr>
          <p:spPr bwMode="auto">
            <a:xfrm>
              <a:off x="2928" y="2238"/>
              <a:ext cx="738" cy="246"/>
            </a:xfrm>
            <a:prstGeom prst="rect">
              <a:avLst/>
            </a:prstGeom>
            <a:solidFill>
              <a:schemeClr val="bg1"/>
            </a:solidFill>
            <a:ln w="9525">
              <a:noFill/>
              <a:miter lim="800000"/>
              <a:headEnd/>
              <a:tailEnd/>
            </a:ln>
            <a:effectLst/>
          </p:spPr>
          <p:txBody>
            <a:bodyPr wrap="none" anchor="ctr"/>
            <a:lstStyle/>
            <a:p>
              <a:endParaRPr lang="en-US"/>
            </a:p>
          </p:txBody>
        </p:sp>
        <p:sp>
          <p:nvSpPr>
            <p:cNvPr id="1260559" name="Text Box 15"/>
            <p:cNvSpPr txBox="1">
              <a:spLocks noChangeArrowheads="1"/>
            </p:cNvSpPr>
            <p:nvPr/>
          </p:nvSpPr>
          <p:spPr bwMode="auto">
            <a:xfrm>
              <a:off x="2208" y="2412"/>
              <a:ext cx="682" cy="279"/>
            </a:xfrm>
            <a:prstGeom prst="rect">
              <a:avLst/>
            </a:prstGeom>
            <a:noFill/>
            <a:ln w="9525">
              <a:noFill/>
              <a:miter lim="800000"/>
              <a:headEnd/>
              <a:tailEnd/>
            </a:ln>
            <a:effectLst/>
          </p:spPr>
          <p:txBody>
            <a:bodyPr wrap="none" anchor="ctr">
              <a:spAutoFit/>
            </a:bodyPr>
            <a:lstStyle/>
            <a:p>
              <a:r>
                <a:rPr lang="en-US" sz="1200">
                  <a:solidFill>
                    <a:schemeClr val="tx1"/>
                  </a:solidFill>
                </a:rPr>
                <a:t>E708</a:t>
              </a:r>
            </a:p>
            <a:p>
              <a:r>
                <a:rPr lang="en-US" sz="1200">
                  <a:solidFill>
                    <a:schemeClr val="tx1"/>
                  </a:solidFill>
                </a:rPr>
                <a:t>(direct photon)</a:t>
              </a:r>
              <a:endParaRPr lang="en-US" sz="1800">
                <a:solidFill>
                  <a:schemeClr val="tx1"/>
                </a:solidFill>
              </a:endParaRPr>
            </a:p>
          </p:txBody>
        </p:sp>
        <p:sp>
          <p:nvSpPr>
            <p:cNvPr id="1260560" name="Rectangle 16"/>
            <p:cNvSpPr>
              <a:spLocks noChangeArrowheads="1"/>
            </p:cNvSpPr>
            <p:nvPr/>
          </p:nvSpPr>
          <p:spPr bwMode="auto">
            <a:xfrm>
              <a:off x="3000" y="2424"/>
              <a:ext cx="642" cy="222"/>
            </a:xfrm>
            <a:prstGeom prst="rect">
              <a:avLst/>
            </a:prstGeom>
            <a:solidFill>
              <a:schemeClr val="bg1"/>
            </a:solidFill>
            <a:ln w="9525">
              <a:noFill/>
              <a:miter lim="800000"/>
              <a:headEnd/>
              <a:tailEnd/>
            </a:ln>
            <a:effectLst/>
          </p:spPr>
          <p:txBody>
            <a:bodyPr wrap="none" anchor="ctr"/>
            <a:lstStyle/>
            <a:p>
              <a:endParaRPr lang="en-US"/>
            </a:p>
          </p:txBody>
        </p:sp>
        <p:sp>
          <p:nvSpPr>
            <p:cNvPr id="1260561" name="Text Box 17"/>
            <p:cNvSpPr txBox="1">
              <a:spLocks noChangeArrowheads="1"/>
            </p:cNvSpPr>
            <p:nvPr/>
          </p:nvSpPr>
          <p:spPr bwMode="auto">
            <a:xfrm>
              <a:off x="3006" y="2202"/>
              <a:ext cx="683" cy="279"/>
            </a:xfrm>
            <a:prstGeom prst="rect">
              <a:avLst/>
            </a:prstGeom>
            <a:noFill/>
            <a:ln w="9525">
              <a:noFill/>
              <a:miter lim="800000"/>
              <a:headEnd/>
              <a:tailEnd/>
            </a:ln>
            <a:effectLst/>
          </p:spPr>
          <p:txBody>
            <a:bodyPr wrap="none" anchor="ctr">
              <a:spAutoFit/>
            </a:bodyPr>
            <a:lstStyle/>
            <a:p>
              <a:r>
                <a:rPr lang="en-US" sz="1200">
                  <a:solidFill>
                    <a:schemeClr val="tx1"/>
                  </a:solidFill>
                </a:rPr>
                <a:t>RHIC</a:t>
              </a:r>
            </a:p>
            <a:p>
              <a:r>
                <a:rPr lang="en-US" sz="1200">
                  <a:solidFill>
                    <a:schemeClr val="tx1"/>
                  </a:solidFill>
                </a:rPr>
                <a:t>(direct photon)</a:t>
              </a:r>
              <a:endParaRPr lang="en-US" sz="1800">
                <a:solidFill>
                  <a:schemeClr val="tx1"/>
                </a:solidFill>
              </a:endParaRPr>
            </a:p>
          </p:txBody>
        </p:sp>
        <p:sp>
          <p:nvSpPr>
            <p:cNvPr id="1260562" name="Line 18"/>
            <p:cNvSpPr>
              <a:spLocks noChangeShapeType="1"/>
            </p:cNvSpPr>
            <p:nvPr/>
          </p:nvSpPr>
          <p:spPr bwMode="auto">
            <a:xfrm flipV="1">
              <a:off x="3180" y="2466"/>
              <a:ext cx="66" cy="186"/>
            </a:xfrm>
            <a:prstGeom prst="line">
              <a:avLst/>
            </a:prstGeom>
            <a:noFill/>
            <a:ln w="9525">
              <a:solidFill>
                <a:schemeClr val="tx1"/>
              </a:solidFill>
              <a:round/>
              <a:headEnd/>
              <a:tailEnd/>
            </a:ln>
            <a:effectLst/>
          </p:spPr>
          <p:txBody>
            <a:bodyPr wrap="none" anchor="ctr"/>
            <a:lstStyle/>
            <a:p>
              <a:endParaRPr lang="en-US"/>
            </a:p>
          </p:txBody>
        </p:sp>
        <p:sp>
          <p:nvSpPr>
            <p:cNvPr id="1260563" name="Rectangle 19"/>
            <p:cNvSpPr>
              <a:spLocks noChangeArrowheads="1"/>
            </p:cNvSpPr>
            <p:nvPr/>
          </p:nvSpPr>
          <p:spPr bwMode="auto">
            <a:xfrm>
              <a:off x="2784" y="2796"/>
              <a:ext cx="738" cy="246"/>
            </a:xfrm>
            <a:prstGeom prst="rect">
              <a:avLst/>
            </a:prstGeom>
            <a:solidFill>
              <a:schemeClr val="bg1"/>
            </a:solidFill>
            <a:ln w="9525">
              <a:noFill/>
              <a:miter lim="800000"/>
              <a:headEnd/>
              <a:tailEnd/>
            </a:ln>
            <a:effectLst/>
          </p:spPr>
          <p:txBody>
            <a:bodyPr wrap="none" anchor="ctr"/>
            <a:lstStyle/>
            <a:p>
              <a:endParaRPr lang="en-US"/>
            </a:p>
          </p:txBody>
        </p:sp>
        <p:sp>
          <p:nvSpPr>
            <p:cNvPr id="1260564" name="Text Box 20"/>
            <p:cNvSpPr txBox="1">
              <a:spLocks noChangeArrowheads="1"/>
            </p:cNvSpPr>
            <p:nvPr/>
          </p:nvSpPr>
          <p:spPr bwMode="auto">
            <a:xfrm>
              <a:off x="2838" y="2789"/>
              <a:ext cx="683" cy="279"/>
            </a:xfrm>
            <a:prstGeom prst="rect">
              <a:avLst/>
            </a:prstGeom>
            <a:noFill/>
            <a:ln w="9525">
              <a:noFill/>
              <a:miter lim="800000"/>
              <a:headEnd/>
              <a:tailEnd/>
            </a:ln>
            <a:effectLst/>
          </p:spPr>
          <p:txBody>
            <a:bodyPr wrap="none" anchor="ctr">
              <a:spAutoFit/>
            </a:bodyPr>
            <a:lstStyle/>
            <a:p>
              <a:r>
                <a:rPr lang="en-US" sz="1200">
                  <a:solidFill>
                    <a:schemeClr val="tx1"/>
                  </a:solidFill>
                </a:rPr>
                <a:t>CDF</a:t>
              </a:r>
            </a:p>
            <a:p>
              <a:r>
                <a:rPr lang="en-US" sz="1200">
                  <a:solidFill>
                    <a:schemeClr val="tx1"/>
                  </a:solidFill>
                </a:rPr>
                <a:t>(direct photon)</a:t>
              </a:r>
              <a:endParaRPr lang="en-US" sz="1800">
                <a:solidFill>
                  <a:schemeClr val="tx1"/>
                </a:solidFill>
              </a:endParaRPr>
            </a:p>
          </p:txBody>
        </p:sp>
      </p:grpSp>
      <p:sp>
        <p:nvSpPr>
          <p:cNvPr id="1260565" name="Text Box 21"/>
          <p:cNvSpPr txBox="1">
            <a:spLocks noChangeArrowheads="1"/>
          </p:cNvSpPr>
          <p:nvPr/>
        </p:nvSpPr>
        <p:spPr bwMode="auto">
          <a:xfrm>
            <a:off x="306388" y="7938"/>
            <a:ext cx="8761412" cy="579437"/>
          </a:xfrm>
          <a:prstGeom prst="rect">
            <a:avLst/>
          </a:prstGeom>
          <a:noFill/>
          <a:ln w="38100">
            <a:noFill/>
            <a:miter lim="800000"/>
            <a:headEnd/>
            <a:tailEnd type="none" w="lg" len="lg"/>
          </a:ln>
          <a:effectLst/>
        </p:spPr>
        <p:txBody>
          <a:bodyPr>
            <a:spAutoFit/>
          </a:bodyPr>
          <a:lstStyle/>
          <a:p>
            <a:pPr algn="l" eaLnBrk="1" hangingPunct="1"/>
            <a:r>
              <a:rPr lang="en-US" sz="2800" i="1">
                <a:solidFill>
                  <a:srgbClr val="FFFF00"/>
                </a:solidFill>
              </a:rPr>
              <a:t>pQCD Scale Dependence at RHIC vs. Spin-Dependent DIS</a:t>
            </a:r>
            <a:r>
              <a:rPr lang="en-US" sz="3200" i="1">
                <a:solidFill>
                  <a:srgbClr val="FFFF00"/>
                </a:solidFill>
              </a:rPr>
              <a:t>                </a:t>
            </a:r>
          </a:p>
        </p:txBody>
      </p:sp>
      <p:sp>
        <p:nvSpPr>
          <p:cNvPr id="1260566" name="Text Box 22"/>
          <p:cNvSpPr txBox="1">
            <a:spLocks noChangeArrowheads="1"/>
          </p:cNvSpPr>
          <p:nvPr/>
        </p:nvSpPr>
        <p:spPr bwMode="auto">
          <a:xfrm>
            <a:off x="5800725" y="1446213"/>
            <a:ext cx="3013075" cy="4073525"/>
          </a:xfrm>
          <a:prstGeom prst="rect">
            <a:avLst/>
          </a:prstGeom>
          <a:solidFill>
            <a:srgbClr val="00FFFF"/>
          </a:solidFill>
          <a:ln w="19050">
            <a:solidFill>
              <a:schemeClr val="tx1"/>
            </a:solidFill>
            <a:miter lim="800000"/>
            <a:headEnd/>
            <a:tailEnd type="none" w="lg" len="lg"/>
          </a:ln>
          <a:effectLst/>
        </p:spPr>
        <p:txBody>
          <a:bodyPr wrap="none">
            <a:spAutoFit/>
          </a:bodyPr>
          <a:lstStyle/>
          <a:p>
            <a:pPr algn="l" eaLnBrk="1" hangingPunct="1"/>
            <a:r>
              <a:rPr lang="en-US" sz="2000" b="1">
                <a:solidFill>
                  <a:schemeClr val="tx1"/>
                </a:solidFill>
              </a:rPr>
              <a:t>Scale dependence</a:t>
            </a:r>
          </a:p>
          <a:p>
            <a:pPr algn="l" eaLnBrk="1" hangingPunct="1"/>
            <a:r>
              <a:rPr lang="en-US" sz="2000" b="1">
                <a:solidFill>
                  <a:schemeClr val="tx1"/>
                </a:solidFill>
              </a:rPr>
              <a:t>benchmark:</a:t>
            </a:r>
          </a:p>
          <a:p>
            <a:pPr algn="l" eaLnBrk="1" hangingPunct="1"/>
            <a:endParaRPr lang="en-US" sz="2000" b="1">
              <a:solidFill>
                <a:schemeClr val="tx1"/>
              </a:solidFill>
            </a:endParaRPr>
          </a:p>
          <a:p>
            <a:pPr algn="l" eaLnBrk="1" hangingPunct="1"/>
            <a:r>
              <a:rPr lang="en-US" sz="2000" b="1">
                <a:solidFill>
                  <a:schemeClr val="tx1"/>
                </a:solidFill>
              </a:rPr>
              <a:t>Tevatron    ~  1.2</a:t>
            </a:r>
          </a:p>
          <a:p>
            <a:pPr algn="l" eaLnBrk="1" hangingPunct="1"/>
            <a:r>
              <a:rPr lang="en-US" sz="2000" b="1">
                <a:solidFill>
                  <a:srgbClr val="0000CC"/>
                </a:solidFill>
              </a:rPr>
              <a:t>RHIC          ~  1.3</a:t>
            </a:r>
          </a:p>
          <a:p>
            <a:pPr algn="l" eaLnBrk="1" hangingPunct="1"/>
            <a:r>
              <a:rPr lang="en-US" sz="2000" b="1">
                <a:solidFill>
                  <a:schemeClr val="tx1"/>
                </a:solidFill>
              </a:rPr>
              <a:t>COMPASS ~ 2.5 – 3</a:t>
            </a:r>
          </a:p>
          <a:p>
            <a:pPr algn="l" eaLnBrk="1" hangingPunct="1"/>
            <a:r>
              <a:rPr lang="en-US" sz="2000" b="1">
                <a:solidFill>
                  <a:schemeClr val="tx1"/>
                </a:solidFill>
              </a:rPr>
              <a:t>HERMES   ~ 4 – 5</a:t>
            </a:r>
          </a:p>
          <a:p>
            <a:pPr algn="l" eaLnBrk="1" hangingPunct="1"/>
            <a:endParaRPr lang="en-US" sz="2000" b="1">
              <a:solidFill>
                <a:srgbClr val="0000CC"/>
              </a:solidFill>
            </a:endParaRPr>
          </a:p>
          <a:p>
            <a:pPr algn="l" eaLnBrk="1" hangingPunct="1">
              <a:buFont typeface="Wingdings" pitchFamily="2" charset="2"/>
              <a:buChar char="è"/>
            </a:pPr>
            <a:r>
              <a:rPr lang="en-US" sz="2000" b="1">
                <a:solidFill>
                  <a:srgbClr val="0000CC"/>
                </a:solidFill>
                <a:sym typeface="Wingdings" pitchFamily="2" charset="2"/>
              </a:rPr>
              <a:t>Scale dependence</a:t>
            </a:r>
          </a:p>
          <a:p>
            <a:pPr algn="l" eaLnBrk="1" hangingPunct="1">
              <a:buFont typeface="Wingdings" pitchFamily="2" charset="2"/>
              <a:buNone/>
            </a:pPr>
            <a:r>
              <a:rPr lang="en-US" sz="2000" b="1">
                <a:solidFill>
                  <a:srgbClr val="0000CC"/>
                </a:solidFill>
              </a:rPr>
              <a:t>    at RHIC is significantly</a:t>
            </a:r>
          </a:p>
          <a:p>
            <a:pPr algn="l" eaLnBrk="1" hangingPunct="1">
              <a:buFont typeface="Wingdings" pitchFamily="2" charset="2"/>
              <a:buNone/>
            </a:pPr>
            <a:r>
              <a:rPr lang="en-US" sz="2000" b="1">
                <a:solidFill>
                  <a:srgbClr val="0000CC"/>
                </a:solidFill>
              </a:rPr>
              <a:t>    reduced compared to </a:t>
            </a:r>
          </a:p>
          <a:p>
            <a:pPr algn="l" eaLnBrk="1" hangingPunct="1">
              <a:buFont typeface="Wingdings" pitchFamily="2" charset="2"/>
              <a:buNone/>
            </a:pPr>
            <a:r>
              <a:rPr lang="en-US" sz="2000" b="1">
                <a:solidFill>
                  <a:srgbClr val="0000CC"/>
                </a:solidFill>
              </a:rPr>
              <a:t>    fixed-target polarized</a:t>
            </a:r>
          </a:p>
          <a:p>
            <a:pPr algn="l" eaLnBrk="1" hangingPunct="1">
              <a:buFont typeface="Wingdings" pitchFamily="2" charset="2"/>
              <a:buNone/>
            </a:pPr>
            <a:r>
              <a:rPr lang="en-US" sz="2000" b="1">
                <a:solidFill>
                  <a:srgbClr val="0000CC"/>
                </a:solidFill>
              </a:rPr>
              <a:t>    DIS.</a:t>
            </a:r>
          </a:p>
        </p:txBody>
      </p:sp>
      <p:sp>
        <p:nvSpPr>
          <p:cNvPr id="1260567" name="Text Box 23"/>
          <p:cNvSpPr txBox="1">
            <a:spLocks noChangeArrowheads="1"/>
          </p:cNvSpPr>
          <p:nvPr/>
        </p:nvSpPr>
        <p:spPr bwMode="auto">
          <a:xfrm rot="16200000">
            <a:off x="-1120775" y="2817813"/>
            <a:ext cx="3978275" cy="1006475"/>
          </a:xfrm>
          <a:prstGeom prst="rect">
            <a:avLst/>
          </a:prstGeom>
          <a:noFill/>
          <a:ln w="38100">
            <a:noFill/>
            <a:miter lim="800000"/>
            <a:headEnd/>
            <a:tailEnd type="none" w="lg" len="lg"/>
          </a:ln>
          <a:effectLst/>
        </p:spPr>
        <p:txBody>
          <a:bodyPr wrap="none">
            <a:spAutoFit/>
          </a:bodyPr>
          <a:lstStyle/>
          <a:p>
            <a:pPr algn="l" eaLnBrk="1" hangingPunct="1"/>
            <a:r>
              <a:rPr lang="en-US" sz="2000" b="1">
                <a:solidFill>
                  <a:schemeClr val="tx1"/>
                </a:solidFill>
                <a:latin typeface="Arial Unicode MS" pitchFamily="34" charset="-128"/>
              </a:rPr>
              <a:t>Change in pQCD calculation of</a:t>
            </a:r>
          </a:p>
          <a:p>
            <a:pPr algn="l" eaLnBrk="1" hangingPunct="1"/>
            <a:r>
              <a:rPr lang="en-US" sz="2000" b="1">
                <a:solidFill>
                  <a:schemeClr val="tx1"/>
                </a:solidFill>
                <a:latin typeface="Arial Unicode MS" pitchFamily="34" charset="-128"/>
              </a:rPr>
              <a:t>cross section if factorization scale</a:t>
            </a:r>
          </a:p>
          <a:p>
            <a:pPr algn="l" eaLnBrk="1" hangingPunct="1"/>
            <a:r>
              <a:rPr lang="en-US" sz="2000" b="1">
                <a:solidFill>
                  <a:schemeClr val="tx1"/>
                </a:solidFill>
                <a:latin typeface="Arial Unicode MS" pitchFamily="34" charset="-128"/>
              </a:rPr>
              <a:t>change by factor 2</a:t>
            </a:r>
          </a:p>
        </p:txBody>
      </p:sp>
      <p:sp>
        <p:nvSpPr>
          <p:cNvPr id="26" name="Slide Number Placeholder 25"/>
          <p:cNvSpPr>
            <a:spLocks noGrp="1"/>
          </p:cNvSpPr>
          <p:nvPr>
            <p:ph type="sldNum" sz="quarter" idx="12"/>
          </p:nvPr>
        </p:nvSpPr>
        <p:spPr/>
        <p:txBody>
          <a:bodyPr/>
          <a:lstStyle/>
          <a:p>
            <a:fld id="{CC80A51C-0834-4D37-9F6C-E61A03BDE5A5}" type="slidenum">
              <a:rPr lang="en-US" smtClean="0"/>
              <a:pPr/>
              <a:t>58</a:t>
            </a:fld>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C. Aidala, DESY, October 5-6, 2010</a:t>
            </a:r>
            <a:endParaRPr lang="en-US"/>
          </a:p>
        </p:txBody>
      </p:sp>
      <p:sp>
        <p:nvSpPr>
          <p:cNvPr id="1451010" name="Rectangle 2"/>
          <p:cNvSpPr>
            <a:spLocks noGrp="1" noChangeArrowheads="1"/>
          </p:cNvSpPr>
          <p:nvPr>
            <p:ph type="title"/>
          </p:nvPr>
        </p:nvSpPr>
        <p:spPr/>
        <p:txBody>
          <a:bodyPr/>
          <a:lstStyle/>
          <a:p>
            <a:r>
              <a:rPr lang="en-US" sz="3600"/>
              <a:t>Understanding Transverse Spin Measurements in Hadronic Collisions</a:t>
            </a:r>
          </a:p>
        </p:txBody>
      </p:sp>
      <p:sp>
        <p:nvSpPr>
          <p:cNvPr id="1451011" name="Rectangle 3"/>
          <p:cNvSpPr>
            <a:spLocks noGrp="1" noChangeArrowheads="1"/>
          </p:cNvSpPr>
          <p:nvPr>
            <p:ph type="body" idx="1"/>
          </p:nvPr>
        </p:nvSpPr>
        <p:spPr>
          <a:xfrm>
            <a:off x="228600" y="1371600"/>
            <a:ext cx="8686800" cy="4876800"/>
          </a:xfrm>
        </p:spPr>
        <p:txBody>
          <a:bodyPr/>
          <a:lstStyle/>
          <a:p>
            <a:r>
              <a:rPr lang="en-US"/>
              <a:t>Theoretical interpretation of longitudinally polarized measurements at RHIC relies on the existence of results from simpler systems, e.g.</a:t>
            </a:r>
          </a:p>
          <a:p>
            <a:pPr lvl="1"/>
            <a:r>
              <a:rPr lang="en-US"/>
              <a:t>Fragmentation functions from e+e- experiments</a:t>
            </a:r>
          </a:p>
          <a:p>
            <a:pPr lvl="1"/>
            <a:r>
              <a:rPr lang="en-US"/>
              <a:t> </a:t>
            </a:r>
            <a:r>
              <a:rPr lang="en-US">
                <a:latin typeface="Symbol" pitchFamily="18" charset="2"/>
              </a:rPr>
              <a:t>D</a:t>
            </a:r>
            <a:r>
              <a:rPr lang="en-US"/>
              <a:t>u, </a:t>
            </a:r>
            <a:r>
              <a:rPr lang="en-US">
                <a:latin typeface="Symbol" pitchFamily="18" charset="2"/>
              </a:rPr>
              <a:t>D</a:t>
            </a:r>
            <a:r>
              <a:rPr lang="en-US"/>
              <a:t>d from deep-inelastic scattering experiments</a:t>
            </a:r>
          </a:p>
          <a:p>
            <a:pPr lvl="1"/>
            <a:endParaRPr lang="en-US"/>
          </a:p>
          <a:p>
            <a:r>
              <a:rPr lang="en-US"/>
              <a:t>Relevant quantities for transverse spin calculations starting to be measured and parameterized now…</a:t>
            </a:r>
          </a:p>
        </p:txBody>
      </p:sp>
      <p:pic>
        <p:nvPicPr>
          <p:cNvPr id="1451012" name="Picture 4"/>
          <p:cNvPicPr>
            <a:picLocks noChangeAspect="1" noChangeArrowheads="1"/>
          </p:cNvPicPr>
          <p:nvPr/>
        </p:nvPicPr>
        <p:blipFill>
          <a:blip r:embed="rId3" cstate="print"/>
          <a:srcRect/>
          <a:stretch>
            <a:fillRect/>
          </a:stretch>
        </p:blipFill>
        <p:spPr bwMode="auto">
          <a:xfrm>
            <a:off x="406400" y="750888"/>
            <a:ext cx="6908800" cy="5929312"/>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fld id="{9CCA4942-7CEE-491C-9F3A-ADE7BC2C4973}" type="slidenum">
              <a:rPr lang="en-US" smtClean="0"/>
              <a:pPr/>
              <a:t>59</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51012"/>
                                        </p:tgtEl>
                                        <p:attrNameLst>
                                          <p:attrName>style.visibility</p:attrName>
                                        </p:attrNameLst>
                                      </p:cBhvr>
                                      <p:to>
                                        <p:strVal val="visible"/>
                                      </p:to>
                                    </p:set>
                                    <p:animEffect transition="in" filter="blinds(horizontal)">
                                      <p:cBhvr>
                                        <p:cTn id="7" dur="500"/>
                                        <p:tgtEl>
                                          <p:spTgt spid="1451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1"/>
          </p:nvPr>
        </p:nvSpPr>
        <p:spPr/>
        <p:txBody>
          <a:bodyPr/>
          <a:lstStyle/>
          <a:p>
            <a:r>
              <a:rPr lang="en-US" smtClean="0"/>
              <a:t>C. Aidala, DESY, October 5-6, 2010</a:t>
            </a:r>
            <a:endParaRPr lang="en-US"/>
          </a:p>
        </p:txBody>
      </p:sp>
      <p:sp>
        <p:nvSpPr>
          <p:cNvPr id="1418244" name="Text Box 4"/>
          <p:cNvSpPr txBox="1">
            <a:spLocks noChangeArrowheads="1"/>
          </p:cNvSpPr>
          <p:nvPr/>
        </p:nvSpPr>
        <p:spPr bwMode="auto">
          <a:xfrm>
            <a:off x="430213" y="2209800"/>
            <a:ext cx="8332787" cy="1311275"/>
          </a:xfrm>
          <a:prstGeom prst="rect">
            <a:avLst/>
          </a:prstGeom>
          <a:noFill/>
          <a:ln w="9525">
            <a:noFill/>
            <a:miter lim="800000"/>
            <a:headEnd/>
            <a:tailEnd/>
          </a:ln>
          <a:effectLst/>
        </p:spPr>
        <p:txBody>
          <a:bodyPr>
            <a:spAutoFit/>
          </a:bodyPr>
          <a:lstStyle/>
          <a:p>
            <a:r>
              <a:rPr lang="en-US" sz="4000" i="1"/>
              <a:t>What about the angular momentum structure of the proton?</a:t>
            </a:r>
          </a:p>
        </p:txBody>
      </p:sp>
      <p:sp>
        <p:nvSpPr>
          <p:cNvPr id="6" name="Slide Number Placeholder 5"/>
          <p:cNvSpPr>
            <a:spLocks noGrp="1"/>
          </p:cNvSpPr>
          <p:nvPr>
            <p:ph type="sldNum" sz="quarter" idx="12"/>
          </p:nvPr>
        </p:nvSpPr>
        <p:spPr/>
        <p:txBody>
          <a:bodyPr/>
          <a:lstStyle/>
          <a:p>
            <a:fld id="{83F159FB-7DEB-45DF-BF94-DE0F7425313E}" type="slidenum">
              <a:rPr lang="en-US" smtClean="0"/>
              <a:pPr/>
              <a:t>6</a:t>
            </a:fld>
            <a:endParaRPr lang="en-US"/>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1"/>
          </p:nvPr>
        </p:nvSpPr>
        <p:spPr/>
        <p:txBody>
          <a:bodyPr/>
          <a:lstStyle/>
          <a:p>
            <a:r>
              <a:rPr lang="en-US" smtClean="0"/>
              <a:t>C. Aidala, DESY, October 5-6, 2010</a:t>
            </a:r>
            <a:endParaRPr lang="en-US"/>
          </a:p>
        </p:txBody>
      </p:sp>
      <p:pic>
        <p:nvPicPr>
          <p:cNvPr id="1624066" name="Picture 2"/>
          <p:cNvPicPr>
            <a:picLocks noChangeAspect="1" noChangeArrowheads="1"/>
          </p:cNvPicPr>
          <p:nvPr/>
        </p:nvPicPr>
        <p:blipFill>
          <a:blip r:embed="rId3" cstate="print"/>
          <a:srcRect/>
          <a:stretch>
            <a:fillRect/>
          </a:stretch>
        </p:blipFill>
        <p:spPr bwMode="auto">
          <a:xfrm>
            <a:off x="0" y="0"/>
            <a:ext cx="9144000" cy="6294438"/>
          </a:xfrm>
          <a:prstGeom prst="rect">
            <a:avLst/>
          </a:prstGeom>
          <a:noFill/>
          <a:ln w="38100">
            <a:noFill/>
            <a:miter lim="800000"/>
            <a:headEnd/>
            <a:tailEnd type="none" w="lg" len="lg"/>
          </a:ln>
          <a:effectLst/>
        </p:spPr>
      </p:pic>
      <p:sp>
        <p:nvSpPr>
          <p:cNvPr id="1624067" name="Text Box 3"/>
          <p:cNvSpPr txBox="1">
            <a:spLocks noChangeArrowheads="1"/>
          </p:cNvSpPr>
          <p:nvPr/>
        </p:nvSpPr>
        <p:spPr bwMode="auto">
          <a:xfrm>
            <a:off x="347663" y="549275"/>
            <a:ext cx="3000375" cy="396875"/>
          </a:xfrm>
          <a:prstGeom prst="rect">
            <a:avLst/>
          </a:prstGeom>
          <a:noFill/>
          <a:ln w="38100">
            <a:noFill/>
            <a:miter lim="800000"/>
            <a:headEnd/>
            <a:tailEnd type="none" w="lg" len="lg"/>
          </a:ln>
          <a:effectLst/>
        </p:spPr>
        <p:txBody>
          <a:bodyPr wrap="none">
            <a:spAutoFit/>
          </a:bodyPr>
          <a:lstStyle/>
          <a:p>
            <a:pPr algn="l" eaLnBrk="1" hangingPunct="1"/>
            <a:r>
              <a:rPr lang="en-US" sz="2000" b="1" i="1">
                <a:solidFill>
                  <a:srgbClr val="FF0000"/>
                </a:solidFill>
                <a:latin typeface="Arial Unicode MS" pitchFamily="34" charset="-128"/>
              </a:rPr>
              <a:t>Prokudin et al. at Ferrara</a:t>
            </a:r>
          </a:p>
        </p:txBody>
      </p:sp>
      <p:sp>
        <p:nvSpPr>
          <p:cNvPr id="7" name="Slide Number Placeholder 6"/>
          <p:cNvSpPr>
            <a:spLocks noGrp="1"/>
          </p:cNvSpPr>
          <p:nvPr>
            <p:ph type="sldNum" sz="quarter" idx="12"/>
          </p:nvPr>
        </p:nvSpPr>
        <p:spPr/>
        <p:txBody>
          <a:bodyPr/>
          <a:lstStyle/>
          <a:p>
            <a:fld id="{83F159FB-7DEB-45DF-BF94-DE0F7425313E}" type="slidenum">
              <a:rPr lang="en-US" smtClean="0"/>
              <a:pPr/>
              <a:t>60</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1"/>
          </p:nvPr>
        </p:nvSpPr>
        <p:spPr/>
        <p:txBody>
          <a:bodyPr/>
          <a:lstStyle/>
          <a:p>
            <a:r>
              <a:rPr lang="en-US" smtClean="0"/>
              <a:t>C. Aidala, DESY, October 5-6, 2010</a:t>
            </a:r>
            <a:endParaRPr lang="en-US"/>
          </a:p>
        </p:txBody>
      </p:sp>
      <p:pic>
        <p:nvPicPr>
          <p:cNvPr id="1626114" name="Picture 2"/>
          <p:cNvPicPr>
            <a:picLocks noChangeAspect="1" noChangeArrowheads="1"/>
          </p:cNvPicPr>
          <p:nvPr/>
        </p:nvPicPr>
        <p:blipFill>
          <a:blip r:embed="rId3" cstate="print"/>
          <a:srcRect/>
          <a:stretch>
            <a:fillRect/>
          </a:stretch>
        </p:blipFill>
        <p:spPr bwMode="auto">
          <a:xfrm>
            <a:off x="-36513" y="-26988"/>
            <a:ext cx="9178926" cy="6153151"/>
          </a:xfrm>
          <a:prstGeom prst="rect">
            <a:avLst/>
          </a:prstGeom>
          <a:noFill/>
          <a:ln w="38100">
            <a:noFill/>
            <a:miter lim="800000"/>
            <a:headEnd/>
            <a:tailEnd type="none" w="lg" len="lg"/>
          </a:ln>
          <a:effectLst/>
        </p:spPr>
      </p:pic>
      <p:sp>
        <p:nvSpPr>
          <p:cNvPr id="1626115" name="Text Box 3"/>
          <p:cNvSpPr txBox="1">
            <a:spLocks noChangeArrowheads="1"/>
          </p:cNvSpPr>
          <p:nvPr/>
        </p:nvSpPr>
        <p:spPr bwMode="auto">
          <a:xfrm>
            <a:off x="5800725" y="1431925"/>
            <a:ext cx="3000375" cy="396875"/>
          </a:xfrm>
          <a:prstGeom prst="rect">
            <a:avLst/>
          </a:prstGeom>
          <a:noFill/>
          <a:ln w="38100">
            <a:noFill/>
            <a:miter lim="800000"/>
            <a:headEnd/>
            <a:tailEnd type="none" w="lg" len="lg"/>
          </a:ln>
          <a:effectLst/>
        </p:spPr>
        <p:txBody>
          <a:bodyPr wrap="none">
            <a:spAutoFit/>
          </a:bodyPr>
          <a:lstStyle/>
          <a:p>
            <a:pPr algn="l" eaLnBrk="1" hangingPunct="1"/>
            <a:r>
              <a:rPr lang="en-US" sz="2000" b="1" i="1">
                <a:solidFill>
                  <a:srgbClr val="FF0000"/>
                </a:solidFill>
                <a:latin typeface="Arial Unicode MS" pitchFamily="34" charset="-128"/>
              </a:rPr>
              <a:t>Prokudin et al. at Ferrara</a:t>
            </a:r>
          </a:p>
        </p:txBody>
      </p:sp>
      <p:sp>
        <p:nvSpPr>
          <p:cNvPr id="7" name="Slide Number Placeholder 6"/>
          <p:cNvSpPr>
            <a:spLocks noGrp="1"/>
          </p:cNvSpPr>
          <p:nvPr>
            <p:ph type="sldNum" sz="quarter" idx="12"/>
          </p:nvPr>
        </p:nvSpPr>
        <p:spPr/>
        <p:txBody>
          <a:bodyPr/>
          <a:lstStyle/>
          <a:p>
            <a:fld id="{83F159FB-7DEB-45DF-BF94-DE0F7425313E}" type="slidenum">
              <a:rPr lang="en-US" smtClean="0"/>
              <a:pPr/>
              <a:t>61</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p:cNvSpPr>
            <a:spLocks noGrp="1"/>
          </p:cNvSpPr>
          <p:nvPr>
            <p:ph type="ftr" sz="quarter" idx="11"/>
          </p:nvPr>
        </p:nvSpPr>
        <p:spPr/>
        <p:txBody>
          <a:bodyPr/>
          <a:lstStyle/>
          <a:p>
            <a:r>
              <a:rPr lang="en-US" smtClean="0"/>
              <a:t>C. Aidala, DESY, October 5-6, 2010</a:t>
            </a:r>
            <a:endParaRPr lang="en-US"/>
          </a:p>
        </p:txBody>
      </p:sp>
      <p:sp>
        <p:nvSpPr>
          <p:cNvPr id="1354754" name="Rectangle 2"/>
          <p:cNvSpPr>
            <a:spLocks noGrp="1" noChangeArrowheads="1"/>
          </p:cNvSpPr>
          <p:nvPr>
            <p:ph type="title"/>
          </p:nvPr>
        </p:nvSpPr>
        <p:spPr/>
        <p:txBody>
          <a:bodyPr/>
          <a:lstStyle/>
          <a:p>
            <a:r>
              <a:rPr lang="en-US" sz="3400"/>
              <a:t>Transverse SSA’s Persist up to RHIC Energies! </a:t>
            </a:r>
            <a:br>
              <a:rPr lang="en-US" sz="3400"/>
            </a:br>
            <a:r>
              <a:rPr lang="en-US" sz="3200">
                <a:cs typeface="Times New Roman" pitchFamily="18" charset="0"/>
              </a:rPr>
              <a:t>√s = </a:t>
            </a:r>
            <a:r>
              <a:rPr lang="en-US" sz="3200"/>
              <a:t>62.4 GeV</a:t>
            </a:r>
            <a:r>
              <a:rPr lang="en-US" sz="4000"/>
              <a:t> </a:t>
            </a:r>
          </a:p>
        </p:txBody>
      </p:sp>
      <p:grpSp>
        <p:nvGrpSpPr>
          <p:cNvPr id="2" name="Group 3"/>
          <p:cNvGrpSpPr>
            <a:grpSpLocks/>
          </p:cNvGrpSpPr>
          <p:nvPr/>
        </p:nvGrpSpPr>
        <p:grpSpPr bwMode="auto">
          <a:xfrm>
            <a:off x="381000" y="1752600"/>
            <a:ext cx="8348663" cy="3986213"/>
            <a:chOff x="261" y="576"/>
            <a:chExt cx="5259" cy="2511"/>
          </a:xfrm>
        </p:grpSpPr>
        <p:pic>
          <p:nvPicPr>
            <p:cNvPr id="1354756" name="Picture 4" descr="pion_62"/>
            <p:cNvPicPr>
              <a:picLocks noChangeAspect="1" noChangeArrowheads="1"/>
            </p:cNvPicPr>
            <p:nvPr/>
          </p:nvPicPr>
          <p:blipFill>
            <a:blip r:embed="rId3" cstate="print"/>
            <a:srcRect/>
            <a:stretch>
              <a:fillRect/>
            </a:stretch>
          </p:blipFill>
          <p:spPr bwMode="auto">
            <a:xfrm>
              <a:off x="261" y="576"/>
              <a:ext cx="5259" cy="2511"/>
            </a:xfrm>
            <a:prstGeom prst="rect">
              <a:avLst/>
            </a:prstGeom>
            <a:noFill/>
          </p:spPr>
        </p:pic>
        <p:sp>
          <p:nvSpPr>
            <p:cNvPr id="1354757" name="Rectangle 5"/>
            <p:cNvSpPr>
              <a:spLocks noChangeArrowheads="1"/>
            </p:cNvSpPr>
            <p:nvPr/>
          </p:nvSpPr>
          <p:spPr bwMode="auto">
            <a:xfrm>
              <a:off x="4176" y="583"/>
              <a:ext cx="1200" cy="96"/>
            </a:xfrm>
            <a:prstGeom prst="rect">
              <a:avLst/>
            </a:prstGeom>
            <a:solidFill>
              <a:schemeClr val="bg1"/>
            </a:solidFill>
            <a:ln w="9525">
              <a:noFill/>
              <a:miter lim="800000"/>
              <a:headEnd/>
              <a:tailEnd/>
            </a:ln>
            <a:effectLst/>
          </p:spPr>
          <p:txBody>
            <a:bodyPr wrap="none" anchor="ctr"/>
            <a:lstStyle/>
            <a:p>
              <a:endParaRPr lang="en-US"/>
            </a:p>
          </p:txBody>
        </p:sp>
      </p:grpSp>
      <p:sp>
        <p:nvSpPr>
          <p:cNvPr id="1354758" name="Rectangle 6"/>
          <p:cNvSpPr>
            <a:spLocks noChangeArrowheads="1"/>
          </p:cNvSpPr>
          <p:nvPr/>
        </p:nvSpPr>
        <p:spPr bwMode="auto">
          <a:xfrm>
            <a:off x="5073650" y="1981200"/>
            <a:ext cx="3155950" cy="457200"/>
          </a:xfrm>
          <a:prstGeom prst="rect">
            <a:avLst/>
          </a:prstGeom>
          <a:noFill/>
          <a:ln w="9525">
            <a:noFill/>
            <a:miter lim="800000"/>
            <a:headEnd/>
            <a:tailEnd/>
          </a:ln>
          <a:effectLst/>
        </p:spPr>
        <p:txBody>
          <a:bodyPr wrap="none">
            <a:spAutoFit/>
          </a:bodyPr>
          <a:lstStyle/>
          <a:p>
            <a:pPr eaLnBrk="1" hangingPunct="1"/>
            <a:r>
              <a:rPr lang="en-US">
                <a:solidFill>
                  <a:schemeClr val="tx1"/>
                </a:solidFill>
              </a:rPr>
              <a:t>PRL101, 042001 (2008)</a:t>
            </a:r>
          </a:p>
        </p:txBody>
      </p:sp>
      <p:pic>
        <p:nvPicPr>
          <p:cNvPr id="1354759" name="Picture 7" descr="BRAHMSlogo"/>
          <p:cNvPicPr>
            <a:picLocks noChangeAspect="1" noChangeArrowheads="1"/>
          </p:cNvPicPr>
          <p:nvPr/>
        </p:nvPicPr>
        <p:blipFill>
          <a:blip r:embed="rId4" cstate="print"/>
          <a:srcRect/>
          <a:stretch>
            <a:fillRect/>
          </a:stretch>
        </p:blipFill>
        <p:spPr bwMode="auto">
          <a:xfrm>
            <a:off x="5334000" y="4021138"/>
            <a:ext cx="1600200" cy="855662"/>
          </a:xfrm>
          <a:prstGeom prst="rect">
            <a:avLst/>
          </a:prstGeom>
          <a:noFill/>
        </p:spPr>
      </p:pic>
      <p:pic>
        <p:nvPicPr>
          <p:cNvPr id="1354760" name="Picture 8" descr="final_an_xf_etabig"/>
          <p:cNvPicPr>
            <a:picLocks noChangeAspect="1" noChangeArrowheads="1"/>
          </p:cNvPicPr>
          <p:nvPr/>
        </p:nvPicPr>
        <p:blipFill>
          <a:blip r:embed="rId5" cstate="print"/>
          <a:srcRect/>
          <a:stretch>
            <a:fillRect/>
          </a:stretch>
        </p:blipFill>
        <p:spPr bwMode="auto">
          <a:xfrm>
            <a:off x="1905000" y="1627188"/>
            <a:ext cx="5621338" cy="4087812"/>
          </a:xfrm>
          <a:prstGeom prst="rect">
            <a:avLst/>
          </a:prstGeom>
          <a:noFill/>
          <a:ln w="9525">
            <a:noFill/>
            <a:miter lim="800000"/>
            <a:headEnd/>
            <a:tailEnd/>
          </a:ln>
        </p:spPr>
      </p:pic>
      <p:pic>
        <p:nvPicPr>
          <p:cNvPr id="1354761" name="Picture 9" descr="1phenix-logo"/>
          <p:cNvPicPr>
            <a:picLocks noChangeAspect="1" noChangeArrowheads="1"/>
          </p:cNvPicPr>
          <p:nvPr/>
        </p:nvPicPr>
        <p:blipFill>
          <a:blip r:embed="rId6" cstate="print"/>
          <a:srcRect/>
          <a:stretch>
            <a:fillRect/>
          </a:stretch>
        </p:blipFill>
        <p:spPr bwMode="auto">
          <a:xfrm>
            <a:off x="3429000" y="3297238"/>
            <a:ext cx="1828800" cy="665162"/>
          </a:xfrm>
          <a:prstGeom prst="rect">
            <a:avLst/>
          </a:prstGeom>
          <a:noFill/>
        </p:spPr>
      </p:pic>
      <p:sp>
        <p:nvSpPr>
          <p:cNvPr id="1354762" name="Text Box 10"/>
          <p:cNvSpPr txBox="1">
            <a:spLocks noChangeArrowheads="1"/>
          </p:cNvSpPr>
          <p:nvPr/>
        </p:nvSpPr>
        <p:spPr bwMode="auto">
          <a:xfrm>
            <a:off x="5070475" y="2359025"/>
            <a:ext cx="654050" cy="731838"/>
          </a:xfrm>
          <a:prstGeom prst="rect">
            <a:avLst/>
          </a:prstGeom>
          <a:noFill/>
          <a:ln w="9525">
            <a:noFill/>
            <a:miter lim="800000"/>
            <a:headEnd/>
            <a:tailEnd/>
          </a:ln>
          <a:effectLst/>
        </p:spPr>
        <p:txBody>
          <a:bodyPr wrap="none">
            <a:spAutoFit/>
          </a:bodyPr>
          <a:lstStyle/>
          <a:p>
            <a:r>
              <a:rPr lang="en-US" sz="4200">
                <a:solidFill>
                  <a:schemeClr val="tx1"/>
                </a:solidFill>
                <a:latin typeface="Symbol" pitchFamily="18" charset="2"/>
              </a:rPr>
              <a:t>p</a:t>
            </a:r>
            <a:r>
              <a:rPr lang="en-US" sz="4200" baseline="30000">
                <a:solidFill>
                  <a:schemeClr val="tx1"/>
                </a:solidFill>
              </a:rPr>
              <a:t>0</a:t>
            </a:r>
          </a:p>
        </p:txBody>
      </p:sp>
      <p:sp>
        <p:nvSpPr>
          <p:cNvPr id="14" name="Slide Number Placeholder 13"/>
          <p:cNvSpPr>
            <a:spLocks noGrp="1"/>
          </p:cNvSpPr>
          <p:nvPr>
            <p:ph type="sldNum" sz="quarter" idx="12"/>
          </p:nvPr>
        </p:nvSpPr>
        <p:spPr/>
        <p:txBody>
          <a:bodyPr/>
          <a:lstStyle/>
          <a:p>
            <a:fld id="{CC80A51C-0834-4D37-9F6C-E61A03BDE5A5}" type="slidenum">
              <a:rPr lang="en-US" smtClean="0"/>
              <a:pPr/>
              <a:t>62</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54761"/>
                                        </p:tgtEl>
                                        <p:attrNameLst>
                                          <p:attrName>style.visibility</p:attrName>
                                        </p:attrNameLst>
                                      </p:cBhvr>
                                      <p:to>
                                        <p:strVal val="visible"/>
                                      </p:to>
                                    </p:set>
                                    <p:animEffect transition="in" filter="blinds(horizontal)">
                                      <p:cBhvr>
                                        <p:cTn id="7" dur="500"/>
                                        <p:tgtEl>
                                          <p:spTgt spid="1354761"/>
                                        </p:tgtEl>
                                      </p:cBhvr>
                                    </p:animEffect>
                                  </p:childTnLst>
                                </p:cTn>
                              </p:par>
                              <p:par>
                                <p:cTn id="8" presetID="3" presetClass="entr" presetSubtype="10" fill="hold" nodeType="withEffect">
                                  <p:stCondLst>
                                    <p:cond delay="0"/>
                                  </p:stCondLst>
                                  <p:childTnLst>
                                    <p:set>
                                      <p:cBhvr>
                                        <p:cTn id="9" dur="1" fill="hold">
                                          <p:stCondLst>
                                            <p:cond delay="0"/>
                                          </p:stCondLst>
                                        </p:cTn>
                                        <p:tgtEl>
                                          <p:spTgt spid="1354760"/>
                                        </p:tgtEl>
                                        <p:attrNameLst>
                                          <p:attrName>style.visibility</p:attrName>
                                        </p:attrNameLst>
                                      </p:cBhvr>
                                      <p:to>
                                        <p:strVal val="visible"/>
                                      </p:to>
                                    </p:set>
                                    <p:animEffect transition="in" filter="blinds(horizontal)">
                                      <p:cBhvr>
                                        <p:cTn id="10" dur="500"/>
                                        <p:tgtEl>
                                          <p:spTgt spid="135476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54762"/>
                                        </p:tgtEl>
                                        <p:attrNameLst>
                                          <p:attrName>style.visibility</p:attrName>
                                        </p:attrNameLst>
                                      </p:cBhvr>
                                      <p:to>
                                        <p:strVal val="visible"/>
                                      </p:to>
                                    </p:set>
                                    <p:animEffect transition="in" filter="blinds(horizontal)">
                                      <p:cBhvr>
                                        <p:cTn id="13" dur="500"/>
                                        <p:tgtEl>
                                          <p:spTgt spid="1354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476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3"/>
          <p:cNvSpPr>
            <a:spLocks noGrp="1"/>
          </p:cNvSpPr>
          <p:nvPr>
            <p:ph type="ftr" sz="quarter" idx="11"/>
          </p:nvPr>
        </p:nvSpPr>
        <p:spPr/>
        <p:txBody>
          <a:bodyPr/>
          <a:lstStyle/>
          <a:p>
            <a:r>
              <a:rPr lang="en-US" smtClean="0"/>
              <a:t>C. Aidala, DESY, October 5-6, 2010</a:t>
            </a:r>
            <a:endParaRPr lang="en-US"/>
          </a:p>
        </p:txBody>
      </p:sp>
      <p:sp>
        <p:nvSpPr>
          <p:cNvPr id="1356802" name="Rectangle 2"/>
          <p:cNvSpPr>
            <a:spLocks noGrp="1" noChangeArrowheads="1"/>
          </p:cNvSpPr>
          <p:nvPr>
            <p:ph type="title"/>
          </p:nvPr>
        </p:nvSpPr>
        <p:spPr/>
        <p:txBody>
          <a:bodyPr/>
          <a:lstStyle/>
          <a:p>
            <a:r>
              <a:rPr lang="en-US" sz="4000"/>
              <a:t>Transverse SSA’s at </a:t>
            </a:r>
            <a:r>
              <a:rPr lang="en-US" sz="4000">
                <a:cs typeface="Times New Roman" pitchFamily="18" charset="0"/>
              </a:rPr>
              <a:t>√s = </a:t>
            </a:r>
            <a:r>
              <a:rPr lang="en-US" sz="4000"/>
              <a:t>200 GeV </a:t>
            </a:r>
            <a:br>
              <a:rPr lang="en-US" sz="4000"/>
            </a:br>
            <a:r>
              <a:rPr lang="en-US" sz="4000"/>
              <a:t>at RHIC</a:t>
            </a:r>
          </a:p>
        </p:txBody>
      </p:sp>
      <p:grpSp>
        <p:nvGrpSpPr>
          <p:cNvPr id="2" name="Group 3"/>
          <p:cNvGrpSpPr>
            <a:grpSpLocks/>
          </p:cNvGrpSpPr>
          <p:nvPr/>
        </p:nvGrpSpPr>
        <p:grpSpPr bwMode="auto">
          <a:xfrm>
            <a:off x="6781800" y="5695950"/>
            <a:ext cx="1560513" cy="704850"/>
            <a:chOff x="0" y="0"/>
            <a:chExt cx="983" cy="444"/>
          </a:xfrm>
        </p:grpSpPr>
        <p:grpSp>
          <p:nvGrpSpPr>
            <p:cNvPr id="3" name="Group 4"/>
            <p:cNvGrpSpPr>
              <a:grpSpLocks/>
            </p:cNvGrpSpPr>
            <p:nvPr/>
          </p:nvGrpSpPr>
          <p:grpSpPr bwMode="auto">
            <a:xfrm>
              <a:off x="0" y="0"/>
              <a:ext cx="496" cy="438"/>
              <a:chOff x="0" y="0"/>
              <a:chExt cx="496" cy="438"/>
            </a:xfrm>
          </p:grpSpPr>
          <p:sp>
            <p:nvSpPr>
              <p:cNvPr id="1356805" name="AutoShape 5"/>
              <p:cNvSpPr>
                <a:spLocks/>
              </p:cNvSpPr>
              <p:nvPr/>
            </p:nvSpPr>
            <p:spPr bwMode="auto">
              <a:xfrm>
                <a:off x="0" y="0"/>
                <a:ext cx="496" cy="438"/>
              </a:xfrm>
              <a:custGeom>
                <a:avLst/>
                <a:gdLst/>
                <a:ahLst/>
                <a:cxnLst/>
                <a:rect l="0" t="0" r="r" b="b"/>
                <a:pathLst>
                  <a:path w="21600" h="21600">
                    <a:moveTo>
                      <a:pt x="0" y="8272"/>
                    </a:moveTo>
                    <a:lnTo>
                      <a:pt x="8264" y="8272"/>
                    </a:lnTo>
                    <a:lnTo>
                      <a:pt x="10800" y="0"/>
                    </a:lnTo>
                    <a:lnTo>
                      <a:pt x="13336" y="8272"/>
                    </a:lnTo>
                    <a:lnTo>
                      <a:pt x="21600" y="8272"/>
                    </a:lnTo>
                    <a:lnTo>
                      <a:pt x="14932" y="13328"/>
                    </a:lnTo>
                    <a:lnTo>
                      <a:pt x="17468" y="21600"/>
                    </a:lnTo>
                    <a:lnTo>
                      <a:pt x="10800" y="16499"/>
                    </a:lnTo>
                    <a:lnTo>
                      <a:pt x="4132" y="21600"/>
                    </a:lnTo>
                    <a:lnTo>
                      <a:pt x="6668" y="13328"/>
                    </a:lnTo>
                    <a:close/>
                    <a:moveTo>
                      <a:pt x="0" y="8272"/>
                    </a:moveTo>
                  </a:path>
                </a:pathLst>
              </a:custGeom>
              <a:solidFill>
                <a:srgbClr val="FF0000"/>
              </a:solidFill>
              <a:ln w="12700">
                <a:solidFill>
                  <a:srgbClr val="FF0000"/>
                </a:solidFill>
                <a:miter lim="800000"/>
                <a:headEnd/>
                <a:tailEnd/>
              </a:ln>
            </p:spPr>
            <p:txBody>
              <a:bodyPr lIns="0" tIns="0" rIns="0" bIns="0"/>
              <a:lstStyle/>
              <a:p>
                <a:endParaRPr lang="en-US"/>
              </a:p>
            </p:txBody>
          </p:sp>
          <p:sp>
            <p:nvSpPr>
              <p:cNvPr id="1356806" name="Rectangle 6"/>
              <p:cNvSpPr>
                <a:spLocks/>
              </p:cNvSpPr>
              <p:nvPr/>
            </p:nvSpPr>
            <p:spPr bwMode="auto">
              <a:xfrm>
                <a:off x="152" y="165"/>
                <a:ext cx="190" cy="167"/>
              </a:xfrm>
              <a:prstGeom prst="rect">
                <a:avLst/>
              </a:prstGeom>
              <a:noFill/>
              <a:ln w="12700">
                <a:noFill/>
                <a:miter lim="800000"/>
                <a:headEnd/>
                <a:tailEnd/>
              </a:ln>
            </p:spPr>
            <p:txBody>
              <a:bodyPr wrap="none" lIns="0" tIns="0" rIns="0" bIns="0">
                <a:spAutoFit/>
              </a:bodyPr>
              <a:lstStyle/>
              <a:p>
                <a:endParaRPr lang="en-US"/>
              </a:p>
            </p:txBody>
          </p:sp>
        </p:grpSp>
        <p:sp>
          <p:nvSpPr>
            <p:cNvPr id="1356807" name="Rectangle 7"/>
            <p:cNvSpPr>
              <a:spLocks/>
            </p:cNvSpPr>
            <p:nvPr/>
          </p:nvSpPr>
          <p:spPr bwMode="auto">
            <a:xfrm>
              <a:off x="172" y="118"/>
              <a:ext cx="811" cy="326"/>
            </a:xfrm>
            <a:prstGeom prst="rect">
              <a:avLst/>
            </a:prstGeom>
            <a:noFill/>
            <a:ln w="12700">
              <a:noFill/>
              <a:miter lim="800000"/>
              <a:headEnd/>
              <a:tailEnd/>
            </a:ln>
          </p:spPr>
          <p:txBody>
            <a:bodyPr wrap="none" lIns="0" tIns="0" rIns="57799" bIns="0">
              <a:spAutoFit/>
            </a:bodyPr>
            <a:lstStyle/>
            <a:p>
              <a:pPr marL="57150" algn="l" eaLnBrk="1" hangingPunct="1"/>
              <a:r>
                <a:rPr lang="en-US" sz="3400" b="1" i="1">
                  <a:solidFill>
                    <a:srgbClr val="333399"/>
                  </a:solidFill>
                  <a:effectLst>
                    <a:outerShdw blurRad="38100" dist="38100" dir="2700000" algn="tl">
                      <a:srgbClr val="000000"/>
                    </a:outerShdw>
                  </a:effectLst>
                  <a:latin typeface="Helvetica"/>
                  <a:sym typeface="Helvetica"/>
                </a:rPr>
                <a:t>STAR</a:t>
              </a:r>
            </a:p>
          </p:txBody>
        </p:sp>
      </p:grpSp>
      <p:grpSp>
        <p:nvGrpSpPr>
          <p:cNvPr id="4" name="Group 8"/>
          <p:cNvGrpSpPr>
            <a:grpSpLocks/>
          </p:cNvGrpSpPr>
          <p:nvPr/>
        </p:nvGrpSpPr>
        <p:grpSpPr bwMode="auto">
          <a:xfrm>
            <a:off x="533400" y="1766888"/>
            <a:ext cx="8229600" cy="3414712"/>
            <a:chOff x="475" y="2073"/>
            <a:chExt cx="4469" cy="1575"/>
          </a:xfrm>
        </p:grpSpPr>
        <p:pic>
          <p:nvPicPr>
            <p:cNvPr id="1356809" name="Picture 9"/>
            <p:cNvPicPr>
              <a:picLocks noChangeAspect="1" noChangeArrowheads="1"/>
            </p:cNvPicPr>
            <p:nvPr/>
          </p:nvPicPr>
          <p:blipFill>
            <a:blip r:embed="rId3" cstate="print"/>
            <a:srcRect/>
            <a:stretch>
              <a:fillRect/>
            </a:stretch>
          </p:blipFill>
          <p:spPr bwMode="auto">
            <a:xfrm>
              <a:off x="475" y="2073"/>
              <a:ext cx="4469" cy="1575"/>
            </a:xfrm>
            <a:prstGeom prst="rect">
              <a:avLst/>
            </a:prstGeom>
            <a:noFill/>
            <a:ln w="9525">
              <a:noFill/>
              <a:miter lim="800000"/>
              <a:headEnd/>
              <a:tailEnd/>
            </a:ln>
            <a:effectLst/>
          </p:spPr>
        </p:pic>
        <p:sp>
          <p:nvSpPr>
            <p:cNvPr id="1356810" name="Line 10"/>
            <p:cNvSpPr>
              <a:spLocks noChangeShapeType="1"/>
            </p:cNvSpPr>
            <p:nvPr/>
          </p:nvSpPr>
          <p:spPr bwMode="auto">
            <a:xfrm flipV="1">
              <a:off x="816" y="2112"/>
              <a:ext cx="720" cy="576"/>
            </a:xfrm>
            <a:prstGeom prst="line">
              <a:avLst/>
            </a:prstGeom>
            <a:noFill/>
            <a:ln w="9525">
              <a:solidFill>
                <a:srgbClr val="FFCC00"/>
              </a:solidFill>
              <a:round/>
              <a:headEnd/>
              <a:tailEnd/>
            </a:ln>
            <a:effectLst/>
          </p:spPr>
          <p:txBody>
            <a:bodyPr/>
            <a:lstStyle/>
            <a:p>
              <a:endParaRPr lang="en-US"/>
            </a:p>
          </p:txBody>
        </p:sp>
        <p:sp>
          <p:nvSpPr>
            <p:cNvPr id="1356811" name="Line 11"/>
            <p:cNvSpPr>
              <a:spLocks noChangeShapeType="1"/>
            </p:cNvSpPr>
            <p:nvPr/>
          </p:nvSpPr>
          <p:spPr bwMode="auto">
            <a:xfrm flipV="1">
              <a:off x="1627" y="2118"/>
              <a:ext cx="720" cy="576"/>
            </a:xfrm>
            <a:prstGeom prst="line">
              <a:avLst/>
            </a:prstGeom>
            <a:noFill/>
            <a:ln w="9525">
              <a:solidFill>
                <a:srgbClr val="FFCC00"/>
              </a:solidFill>
              <a:round/>
              <a:headEnd/>
              <a:tailEnd/>
            </a:ln>
            <a:effectLst/>
          </p:spPr>
          <p:txBody>
            <a:bodyPr/>
            <a:lstStyle/>
            <a:p>
              <a:endParaRPr lang="en-US"/>
            </a:p>
          </p:txBody>
        </p:sp>
        <p:sp>
          <p:nvSpPr>
            <p:cNvPr id="1356812" name="Line 12"/>
            <p:cNvSpPr>
              <a:spLocks noChangeShapeType="1"/>
            </p:cNvSpPr>
            <p:nvPr/>
          </p:nvSpPr>
          <p:spPr bwMode="auto">
            <a:xfrm flipV="1">
              <a:off x="2448" y="2113"/>
              <a:ext cx="720" cy="576"/>
            </a:xfrm>
            <a:prstGeom prst="line">
              <a:avLst/>
            </a:prstGeom>
            <a:noFill/>
            <a:ln w="9525">
              <a:solidFill>
                <a:srgbClr val="FFCC00"/>
              </a:solidFill>
              <a:round/>
              <a:headEnd/>
              <a:tailEnd/>
            </a:ln>
            <a:effectLst/>
          </p:spPr>
          <p:txBody>
            <a:bodyPr/>
            <a:lstStyle/>
            <a:p>
              <a:endParaRPr lang="en-US"/>
            </a:p>
          </p:txBody>
        </p:sp>
        <p:sp>
          <p:nvSpPr>
            <p:cNvPr id="1356813" name="Line 13"/>
            <p:cNvSpPr>
              <a:spLocks noChangeShapeType="1"/>
            </p:cNvSpPr>
            <p:nvPr/>
          </p:nvSpPr>
          <p:spPr bwMode="auto">
            <a:xfrm flipV="1">
              <a:off x="3265" y="2112"/>
              <a:ext cx="720" cy="576"/>
            </a:xfrm>
            <a:prstGeom prst="line">
              <a:avLst/>
            </a:prstGeom>
            <a:noFill/>
            <a:ln w="9525">
              <a:solidFill>
                <a:srgbClr val="FFCC00"/>
              </a:solidFill>
              <a:round/>
              <a:headEnd/>
              <a:tailEnd/>
            </a:ln>
            <a:effectLst/>
          </p:spPr>
          <p:txBody>
            <a:bodyPr/>
            <a:lstStyle/>
            <a:p>
              <a:endParaRPr lang="en-US"/>
            </a:p>
          </p:txBody>
        </p:sp>
        <p:sp>
          <p:nvSpPr>
            <p:cNvPr id="1356814" name="Line 14"/>
            <p:cNvSpPr>
              <a:spLocks noChangeShapeType="1"/>
            </p:cNvSpPr>
            <p:nvPr/>
          </p:nvSpPr>
          <p:spPr bwMode="auto">
            <a:xfrm flipV="1">
              <a:off x="4080" y="2110"/>
              <a:ext cx="720" cy="576"/>
            </a:xfrm>
            <a:prstGeom prst="line">
              <a:avLst/>
            </a:prstGeom>
            <a:noFill/>
            <a:ln w="9525">
              <a:solidFill>
                <a:srgbClr val="FFCC00"/>
              </a:solidFill>
              <a:round/>
              <a:headEnd/>
              <a:tailEnd/>
            </a:ln>
            <a:effectLst/>
          </p:spPr>
          <p:txBody>
            <a:bodyPr/>
            <a:lstStyle/>
            <a:p>
              <a:endParaRPr lang="en-US"/>
            </a:p>
          </p:txBody>
        </p:sp>
      </p:grpSp>
      <p:pic>
        <p:nvPicPr>
          <p:cNvPr id="1356815" name="Picture 15" descr="BRAHMSlogo"/>
          <p:cNvPicPr>
            <a:picLocks noChangeAspect="1" noChangeArrowheads="1"/>
          </p:cNvPicPr>
          <p:nvPr/>
        </p:nvPicPr>
        <p:blipFill>
          <a:blip r:embed="rId4" cstate="print"/>
          <a:srcRect/>
          <a:stretch>
            <a:fillRect/>
          </a:stretch>
        </p:blipFill>
        <p:spPr bwMode="auto">
          <a:xfrm>
            <a:off x="7086600" y="838200"/>
            <a:ext cx="1600200" cy="855663"/>
          </a:xfrm>
          <a:prstGeom prst="rect">
            <a:avLst/>
          </a:prstGeom>
          <a:noFill/>
        </p:spPr>
      </p:pic>
      <p:sp>
        <p:nvSpPr>
          <p:cNvPr id="1356816" name="Text Box 16"/>
          <p:cNvSpPr txBox="1">
            <a:spLocks noChangeArrowheads="1"/>
          </p:cNvSpPr>
          <p:nvPr/>
        </p:nvSpPr>
        <p:spPr bwMode="auto">
          <a:xfrm>
            <a:off x="762000" y="4814888"/>
            <a:ext cx="2517775" cy="396875"/>
          </a:xfrm>
          <a:prstGeom prst="rect">
            <a:avLst/>
          </a:prstGeom>
          <a:noFill/>
          <a:ln w="9525">
            <a:noFill/>
            <a:miter lim="800000"/>
            <a:headEnd/>
            <a:tailEnd/>
          </a:ln>
          <a:effectLst/>
        </p:spPr>
        <p:txBody>
          <a:bodyPr wrap="none">
            <a:spAutoFit/>
          </a:bodyPr>
          <a:lstStyle/>
          <a:p>
            <a:r>
              <a:rPr lang="en-US" sz="2000">
                <a:solidFill>
                  <a:schemeClr val="tx1"/>
                </a:solidFill>
              </a:rPr>
              <a:t>BRAHMS Preliminary</a:t>
            </a:r>
          </a:p>
        </p:txBody>
      </p:sp>
      <p:pic>
        <p:nvPicPr>
          <p:cNvPr id="1356817" name="Picture 17"/>
          <p:cNvPicPr>
            <a:picLocks noChangeAspect="1"/>
          </p:cNvPicPr>
          <p:nvPr/>
        </p:nvPicPr>
        <p:blipFill>
          <a:blip r:embed="rId5" cstate="print"/>
          <a:srcRect/>
          <a:stretch>
            <a:fillRect/>
          </a:stretch>
        </p:blipFill>
        <p:spPr bwMode="auto">
          <a:xfrm>
            <a:off x="2257425" y="1476375"/>
            <a:ext cx="4629150" cy="4467225"/>
          </a:xfrm>
          <a:prstGeom prst="rect">
            <a:avLst/>
          </a:prstGeom>
          <a:noFill/>
          <a:ln w="25400">
            <a:noFill/>
            <a:miter lim="800000"/>
            <a:headEnd/>
            <a:tailEnd/>
          </a:ln>
          <a:effectLst/>
        </p:spPr>
      </p:pic>
      <p:sp>
        <p:nvSpPr>
          <p:cNvPr id="1356818" name="Text Box 18"/>
          <p:cNvSpPr txBox="1">
            <a:spLocks noChangeArrowheads="1"/>
          </p:cNvSpPr>
          <p:nvPr/>
        </p:nvSpPr>
        <p:spPr bwMode="auto">
          <a:xfrm>
            <a:off x="482600" y="5878513"/>
            <a:ext cx="2909888" cy="427037"/>
          </a:xfrm>
          <a:prstGeom prst="rect">
            <a:avLst/>
          </a:prstGeom>
          <a:noFill/>
          <a:ln w="9525">
            <a:noFill/>
            <a:miter lim="800000"/>
            <a:headEnd/>
            <a:tailEnd/>
          </a:ln>
          <a:effectLst/>
        </p:spPr>
        <p:txBody>
          <a:bodyPr wrap="none">
            <a:spAutoFit/>
          </a:bodyPr>
          <a:lstStyle/>
          <a:p>
            <a:r>
              <a:rPr lang="en-US" sz="2200"/>
              <a:t>PRL101, 222001 (2008)</a:t>
            </a:r>
          </a:p>
        </p:txBody>
      </p:sp>
      <p:sp>
        <p:nvSpPr>
          <p:cNvPr id="1356819" name="Text Box 19"/>
          <p:cNvSpPr txBox="1">
            <a:spLocks noChangeArrowheads="1"/>
          </p:cNvSpPr>
          <p:nvPr/>
        </p:nvSpPr>
        <p:spPr bwMode="auto">
          <a:xfrm>
            <a:off x="5289550" y="3048000"/>
            <a:ext cx="654050" cy="731838"/>
          </a:xfrm>
          <a:prstGeom prst="rect">
            <a:avLst/>
          </a:prstGeom>
          <a:noFill/>
          <a:ln w="9525">
            <a:noFill/>
            <a:miter lim="800000"/>
            <a:headEnd/>
            <a:tailEnd/>
          </a:ln>
          <a:effectLst/>
        </p:spPr>
        <p:txBody>
          <a:bodyPr wrap="none">
            <a:spAutoFit/>
          </a:bodyPr>
          <a:lstStyle/>
          <a:p>
            <a:r>
              <a:rPr lang="en-US" sz="4200" dirty="0">
                <a:solidFill>
                  <a:schemeClr val="tx1"/>
                </a:solidFill>
                <a:latin typeface="Symbol" pitchFamily="18" charset="2"/>
              </a:rPr>
              <a:t>p</a:t>
            </a:r>
            <a:r>
              <a:rPr lang="en-US" sz="4200" baseline="30000" dirty="0">
                <a:solidFill>
                  <a:schemeClr val="tx1"/>
                </a:solidFill>
              </a:rPr>
              <a:t>0</a:t>
            </a:r>
          </a:p>
        </p:txBody>
      </p:sp>
      <p:sp>
        <p:nvSpPr>
          <p:cNvPr id="23" name="Slide Number Placeholder 22"/>
          <p:cNvSpPr>
            <a:spLocks noGrp="1"/>
          </p:cNvSpPr>
          <p:nvPr>
            <p:ph type="sldNum" sz="quarter" idx="12"/>
          </p:nvPr>
        </p:nvSpPr>
        <p:spPr/>
        <p:txBody>
          <a:bodyPr/>
          <a:lstStyle/>
          <a:p>
            <a:fld id="{CC80A51C-0834-4D37-9F6C-E61A03BDE5A5}" type="slidenum">
              <a:rPr lang="en-US" smtClean="0"/>
              <a:pPr/>
              <a:t>63</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56817"/>
                                        </p:tgtEl>
                                        <p:attrNameLst>
                                          <p:attrName>style.visibility</p:attrName>
                                        </p:attrNameLst>
                                      </p:cBhvr>
                                      <p:to>
                                        <p:strVal val="visible"/>
                                      </p:to>
                                    </p:set>
                                    <p:animEffect transition="in" filter="blinds(horizontal)">
                                      <p:cBhvr>
                                        <p:cTn id="7" dur="500"/>
                                        <p:tgtEl>
                                          <p:spTgt spid="1356817"/>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56818"/>
                                        </p:tgtEl>
                                        <p:attrNameLst>
                                          <p:attrName>style.visibility</p:attrName>
                                        </p:attrNameLst>
                                      </p:cBhvr>
                                      <p:to>
                                        <p:strVal val="visible"/>
                                      </p:to>
                                    </p:set>
                                    <p:animEffect transition="in" filter="blinds(horizontal)">
                                      <p:cBhvr>
                                        <p:cTn id="13" dur="500"/>
                                        <p:tgtEl>
                                          <p:spTgt spid="135681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56819"/>
                                        </p:tgtEl>
                                        <p:attrNameLst>
                                          <p:attrName>style.visibility</p:attrName>
                                        </p:attrNameLst>
                                      </p:cBhvr>
                                      <p:to>
                                        <p:strVal val="visible"/>
                                      </p:to>
                                    </p:set>
                                    <p:animEffect transition="in" filter="blinds(horizontal)">
                                      <p:cBhvr>
                                        <p:cTn id="16" dur="500"/>
                                        <p:tgtEl>
                                          <p:spTgt spid="1356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6818" grpId="0"/>
      <p:bldP spid="135681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ooter Placeholder 2"/>
          <p:cNvSpPr>
            <a:spLocks noGrp="1"/>
          </p:cNvSpPr>
          <p:nvPr>
            <p:ph type="ftr" sz="quarter" idx="11"/>
          </p:nvPr>
        </p:nvSpPr>
        <p:spPr/>
        <p:txBody>
          <a:bodyPr/>
          <a:lstStyle/>
          <a:p>
            <a:r>
              <a:rPr lang="en-US" smtClean="0"/>
              <a:t>C. Aidala, DESY, October 5-6, 2010</a:t>
            </a:r>
            <a:endParaRPr lang="en-US"/>
          </a:p>
        </p:txBody>
      </p:sp>
      <p:sp>
        <p:nvSpPr>
          <p:cNvPr id="1457154" name="Rectangle 2"/>
          <p:cNvSpPr>
            <a:spLocks noChangeArrowheads="1"/>
          </p:cNvSpPr>
          <p:nvPr/>
        </p:nvSpPr>
        <p:spPr bwMode="auto">
          <a:xfrm>
            <a:off x="5703888" y="76200"/>
            <a:ext cx="3287712" cy="2209800"/>
          </a:xfrm>
          <a:prstGeom prst="rect">
            <a:avLst/>
          </a:prstGeom>
          <a:solidFill>
            <a:schemeClr val="bg1"/>
          </a:solidFill>
          <a:ln w="9525">
            <a:noFill/>
            <a:miter lim="800000"/>
            <a:headEnd/>
            <a:tailEnd/>
          </a:ln>
          <a:effectLst/>
        </p:spPr>
        <p:txBody>
          <a:bodyPr wrap="none" anchor="ctr"/>
          <a:lstStyle/>
          <a:p>
            <a:endParaRPr lang="en-US"/>
          </a:p>
        </p:txBody>
      </p:sp>
      <p:pic>
        <p:nvPicPr>
          <p:cNvPr id="1457155" name="Picture 3"/>
          <p:cNvPicPr>
            <a:picLocks noChangeAspect="1" noChangeArrowheads="1"/>
          </p:cNvPicPr>
          <p:nvPr/>
        </p:nvPicPr>
        <p:blipFill>
          <a:blip r:embed="rId3" cstate="print"/>
          <a:srcRect/>
          <a:stretch>
            <a:fillRect/>
          </a:stretch>
        </p:blipFill>
        <p:spPr bwMode="auto">
          <a:xfrm>
            <a:off x="6137275" y="152400"/>
            <a:ext cx="2854325" cy="1981200"/>
          </a:xfrm>
          <a:prstGeom prst="rect">
            <a:avLst/>
          </a:prstGeom>
          <a:noFill/>
          <a:ln w="9525">
            <a:noFill/>
            <a:miter lim="800000"/>
            <a:headEnd/>
            <a:tailEnd/>
          </a:ln>
          <a:effectLst/>
        </p:spPr>
      </p:pic>
      <p:sp>
        <p:nvSpPr>
          <p:cNvPr id="1457156" name="Rectangle 4"/>
          <p:cNvSpPr>
            <a:spLocks noChangeArrowheads="1"/>
          </p:cNvSpPr>
          <p:nvPr/>
        </p:nvSpPr>
        <p:spPr bwMode="auto">
          <a:xfrm>
            <a:off x="5703888" y="4572000"/>
            <a:ext cx="3354387" cy="2209800"/>
          </a:xfrm>
          <a:prstGeom prst="rect">
            <a:avLst/>
          </a:prstGeom>
          <a:solidFill>
            <a:schemeClr val="bg1"/>
          </a:solidFill>
          <a:ln w="9525">
            <a:noFill/>
            <a:miter lim="800000"/>
            <a:headEnd/>
            <a:tailEnd/>
          </a:ln>
          <a:effectLst/>
        </p:spPr>
        <p:txBody>
          <a:bodyPr wrap="none" anchor="ctr"/>
          <a:lstStyle/>
          <a:p>
            <a:endParaRPr lang="en-US"/>
          </a:p>
        </p:txBody>
      </p:sp>
      <p:pic>
        <p:nvPicPr>
          <p:cNvPr id="1457157" name="Picture 5" descr="pi_feng"/>
          <p:cNvPicPr>
            <a:picLocks noChangeAspect="1" noChangeArrowheads="1"/>
          </p:cNvPicPr>
          <p:nvPr/>
        </p:nvPicPr>
        <p:blipFill>
          <a:blip r:embed="rId4" cstate="print"/>
          <a:srcRect/>
          <a:stretch>
            <a:fillRect/>
          </a:stretch>
        </p:blipFill>
        <p:spPr bwMode="auto">
          <a:xfrm>
            <a:off x="152400" y="130175"/>
            <a:ext cx="3200400" cy="2155825"/>
          </a:xfrm>
          <a:prstGeom prst="rect">
            <a:avLst/>
          </a:prstGeom>
          <a:noFill/>
        </p:spPr>
      </p:pic>
      <p:pic>
        <p:nvPicPr>
          <p:cNvPr id="1457158" name="Picture 6" descr="k_feng"/>
          <p:cNvPicPr>
            <a:picLocks noChangeAspect="1" noChangeArrowheads="1"/>
          </p:cNvPicPr>
          <p:nvPr/>
        </p:nvPicPr>
        <p:blipFill>
          <a:blip r:embed="rId5" cstate="print"/>
          <a:srcRect/>
          <a:stretch>
            <a:fillRect/>
          </a:stretch>
        </p:blipFill>
        <p:spPr bwMode="auto">
          <a:xfrm>
            <a:off x="152400" y="2362200"/>
            <a:ext cx="3200400" cy="2157413"/>
          </a:xfrm>
          <a:prstGeom prst="rect">
            <a:avLst/>
          </a:prstGeom>
          <a:noFill/>
        </p:spPr>
      </p:pic>
      <p:pic>
        <p:nvPicPr>
          <p:cNvPr id="1457159" name="Picture 7" descr="p"/>
          <p:cNvPicPr>
            <a:picLocks noChangeAspect="1" noChangeArrowheads="1"/>
          </p:cNvPicPr>
          <p:nvPr/>
        </p:nvPicPr>
        <p:blipFill>
          <a:blip r:embed="rId6" cstate="print"/>
          <a:srcRect/>
          <a:stretch>
            <a:fillRect/>
          </a:stretch>
        </p:blipFill>
        <p:spPr bwMode="auto">
          <a:xfrm>
            <a:off x="152400" y="4597400"/>
            <a:ext cx="3200400" cy="2157413"/>
          </a:xfrm>
          <a:prstGeom prst="rect">
            <a:avLst/>
          </a:prstGeom>
          <a:noFill/>
        </p:spPr>
      </p:pic>
      <p:pic>
        <p:nvPicPr>
          <p:cNvPr id="1457160" name="Picture 8" descr="BRAHMSlogo"/>
          <p:cNvPicPr>
            <a:picLocks noChangeAspect="1" noChangeArrowheads="1"/>
          </p:cNvPicPr>
          <p:nvPr/>
        </p:nvPicPr>
        <p:blipFill>
          <a:blip r:embed="rId7" cstate="print"/>
          <a:srcRect/>
          <a:stretch>
            <a:fillRect/>
          </a:stretch>
        </p:blipFill>
        <p:spPr bwMode="auto">
          <a:xfrm>
            <a:off x="3810000" y="4038600"/>
            <a:ext cx="1447800" cy="774700"/>
          </a:xfrm>
          <a:prstGeom prst="rect">
            <a:avLst/>
          </a:prstGeom>
          <a:noFill/>
        </p:spPr>
      </p:pic>
      <p:sp>
        <p:nvSpPr>
          <p:cNvPr id="1457161" name="Text Box 9"/>
          <p:cNvSpPr txBox="1">
            <a:spLocks noChangeArrowheads="1"/>
          </p:cNvSpPr>
          <p:nvPr/>
        </p:nvSpPr>
        <p:spPr bwMode="auto">
          <a:xfrm>
            <a:off x="722313" y="230188"/>
            <a:ext cx="434975" cy="641350"/>
          </a:xfrm>
          <a:prstGeom prst="rect">
            <a:avLst/>
          </a:prstGeom>
          <a:noFill/>
          <a:ln w="9525">
            <a:noFill/>
            <a:miter lim="800000"/>
            <a:headEnd/>
            <a:tailEnd/>
          </a:ln>
          <a:effectLst/>
        </p:spPr>
        <p:txBody>
          <a:bodyPr wrap="none">
            <a:spAutoFit/>
          </a:bodyPr>
          <a:lstStyle/>
          <a:p>
            <a:r>
              <a:rPr lang="en-US" sz="3600">
                <a:solidFill>
                  <a:schemeClr val="tx1"/>
                </a:solidFill>
                <a:latin typeface="Symbol" pitchFamily="18" charset="2"/>
              </a:rPr>
              <a:t>p</a:t>
            </a:r>
          </a:p>
        </p:txBody>
      </p:sp>
      <p:sp>
        <p:nvSpPr>
          <p:cNvPr id="1457162" name="Text Box 10"/>
          <p:cNvSpPr txBox="1">
            <a:spLocks noChangeArrowheads="1"/>
          </p:cNvSpPr>
          <p:nvPr/>
        </p:nvSpPr>
        <p:spPr bwMode="auto">
          <a:xfrm>
            <a:off x="722313" y="2598738"/>
            <a:ext cx="514350" cy="641350"/>
          </a:xfrm>
          <a:prstGeom prst="rect">
            <a:avLst/>
          </a:prstGeom>
          <a:noFill/>
          <a:ln w="9525">
            <a:noFill/>
            <a:miter lim="800000"/>
            <a:headEnd/>
            <a:tailEnd/>
          </a:ln>
          <a:effectLst/>
        </p:spPr>
        <p:txBody>
          <a:bodyPr wrap="none">
            <a:spAutoFit/>
          </a:bodyPr>
          <a:lstStyle/>
          <a:p>
            <a:r>
              <a:rPr lang="en-US" sz="3600">
                <a:solidFill>
                  <a:schemeClr val="tx1"/>
                </a:solidFill>
              </a:rPr>
              <a:t>K</a:t>
            </a:r>
          </a:p>
        </p:txBody>
      </p:sp>
      <p:sp>
        <p:nvSpPr>
          <p:cNvPr id="1457163" name="Text Box 11"/>
          <p:cNvSpPr txBox="1">
            <a:spLocks noChangeArrowheads="1"/>
          </p:cNvSpPr>
          <p:nvPr/>
        </p:nvSpPr>
        <p:spPr bwMode="auto">
          <a:xfrm>
            <a:off x="812800" y="4800600"/>
            <a:ext cx="412750" cy="641350"/>
          </a:xfrm>
          <a:prstGeom prst="rect">
            <a:avLst/>
          </a:prstGeom>
          <a:noFill/>
          <a:ln w="9525">
            <a:noFill/>
            <a:miter lim="800000"/>
            <a:headEnd/>
            <a:tailEnd/>
          </a:ln>
          <a:effectLst/>
        </p:spPr>
        <p:txBody>
          <a:bodyPr wrap="none">
            <a:spAutoFit/>
          </a:bodyPr>
          <a:lstStyle/>
          <a:p>
            <a:r>
              <a:rPr lang="en-US" sz="3600">
                <a:solidFill>
                  <a:schemeClr val="tx1"/>
                </a:solidFill>
              </a:rPr>
              <a:t>p</a:t>
            </a:r>
          </a:p>
        </p:txBody>
      </p:sp>
      <p:sp>
        <p:nvSpPr>
          <p:cNvPr id="1457164" name="Text Box 12"/>
          <p:cNvSpPr txBox="1">
            <a:spLocks noChangeArrowheads="1"/>
          </p:cNvSpPr>
          <p:nvPr/>
        </p:nvSpPr>
        <p:spPr bwMode="auto">
          <a:xfrm>
            <a:off x="6423025" y="228600"/>
            <a:ext cx="434975" cy="641350"/>
          </a:xfrm>
          <a:prstGeom prst="rect">
            <a:avLst/>
          </a:prstGeom>
          <a:noFill/>
          <a:ln w="9525">
            <a:noFill/>
            <a:miter lim="800000"/>
            <a:headEnd/>
            <a:tailEnd/>
          </a:ln>
          <a:effectLst/>
        </p:spPr>
        <p:txBody>
          <a:bodyPr wrap="none">
            <a:spAutoFit/>
          </a:bodyPr>
          <a:lstStyle/>
          <a:p>
            <a:r>
              <a:rPr lang="en-US" sz="3600">
                <a:solidFill>
                  <a:schemeClr val="tx1"/>
                </a:solidFill>
                <a:latin typeface="Symbol" pitchFamily="18" charset="2"/>
              </a:rPr>
              <a:t>p</a:t>
            </a:r>
          </a:p>
        </p:txBody>
      </p:sp>
      <p:sp>
        <p:nvSpPr>
          <p:cNvPr id="1457165" name="Text Box 13"/>
          <p:cNvSpPr txBox="1">
            <a:spLocks noChangeArrowheads="1"/>
          </p:cNvSpPr>
          <p:nvPr/>
        </p:nvSpPr>
        <p:spPr bwMode="auto">
          <a:xfrm>
            <a:off x="728663" y="3657600"/>
            <a:ext cx="1293812"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1457166" name="Text Box 14"/>
          <p:cNvSpPr txBox="1">
            <a:spLocks noChangeArrowheads="1"/>
          </p:cNvSpPr>
          <p:nvPr/>
        </p:nvSpPr>
        <p:spPr bwMode="auto">
          <a:xfrm>
            <a:off x="739775" y="5943600"/>
            <a:ext cx="1293813"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1457167" name="Text Box 15"/>
          <p:cNvSpPr txBox="1">
            <a:spLocks noChangeArrowheads="1"/>
          </p:cNvSpPr>
          <p:nvPr/>
        </p:nvSpPr>
        <p:spPr bwMode="auto">
          <a:xfrm>
            <a:off x="685800" y="1447800"/>
            <a:ext cx="1293813"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1457168" name="Text Box 16"/>
          <p:cNvSpPr txBox="1">
            <a:spLocks noChangeArrowheads="1"/>
          </p:cNvSpPr>
          <p:nvPr/>
        </p:nvSpPr>
        <p:spPr bwMode="auto">
          <a:xfrm>
            <a:off x="6478588" y="1447800"/>
            <a:ext cx="1370012"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sp>
        <p:nvSpPr>
          <p:cNvPr id="1457169" name="Text Box 17"/>
          <p:cNvSpPr txBox="1">
            <a:spLocks noChangeArrowheads="1"/>
          </p:cNvSpPr>
          <p:nvPr/>
        </p:nvSpPr>
        <p:spPr bwMode="auto">
          <a:xfrm>
            <a:off x="3581400" y="381000"/>
            <a:ext cx="1905000" cy="1382713"/>
          </a:xfrm>
          <a:prstGeom prst="rect">
            <a:avLst/>
          </a:prstGeom>
          <a:solidFill>
            <a:srgbClr val="00FFFF"/>
          </a:solidFill>
          <a:ln w="9525">
            <a:solidFill>
              <a:schemeClr val="tx1"/>
            </a:solidFill>
            <a:miter lim="800000"/>
            <a:headEnd/>
            <a:tailEnd/>
          </a:ln>
          <a:effectLst/>
        </p:spPr>
        <p:txBody>
          <a:bodyPr>
            <a:spAutoFit/>
          </a:bodyPr>
          <a:lstStyle/>
          <a:p>
            <a:r>
              <a:rPr lang="en-US" sz="2800" i="1">
                <a:solidFill>
                  <a:schemeClr val="tx1"/>
                </a:solidFill>
                <a:latin typeface="Symbol" pitchFamily="18" charset="2"/>
              </a:rPr>
              <a:t>p</a:t>
            </a:r>
            <a:r>
              <a:rPr lang="en-US" sz="2800" i="1">
                <a:solidFill>
                  <a:schemeClr val="tx1"/>
                </a:solidFill>
              </a:rPr>
              <a:t>, K, p </a:t>
            </a:r>
          </a:p>
          <a:p>
            <a:r>
              <a:rPr lang="en-US" sz="2800" i="1">
                <a:solidFill>
                  <a:schemeClr val="tx1"/>
                </a:solidFill>
              </a:rPr>
              <a:t>at 200 and 62.4 GeV</a:t>
            </a:r>
          </a:p>
        </p:txBody>
      </p:sp>
      <p:sp>
        <p:nvSpPr>
          <p:cNvPr id="1457170" name="Text Box 18"/>
          <p:cNvSpPr txBox="1">
            <a:spLocks noChangeArrowheads="1"/>
          </p:cNvSpPr>
          <p:nvPr/>
        </p:nvSpPr>
        <p:spPr bwMode="auto">
          <a:xfrm>
            <a:off x="3429000" y="2895600"/>
            <a:ext cx="2197100" cy="822325"/>
          </a:xfrm>
          <a:prstGeom prst="rect">
            <a:avLst/>
          </a:prstGeom>
          <a:noFill/>
          <a:ln w="9525">
            <a:noFill/>
            <a:miter lim="800000"/>
            <a:headEnd/>
            <a:tailEnd/>
          </a:ln>
          <a:effectLst/>
        </p:spPr>
        <p:txBody>
          <a:bodyPr wrap="none">
            <a:spAutoFit/>
          </a:bodyPr>
          <a:lstStyle/>
          <a:p>
            <a:r>
              <a:rPr lang="en-US"/>
              <a:t>K- asymmetries </a:t>
            </a:r>
          </a:p>
          <a:p>
            <a:r>
              <a:rPr lang="en-US"/>
              <a:t>underpredicted</a:t>
            </a:r>
          </a:p>
        </p:txBody>
      </p:sp>
      <p:sp>
        <p:nvSpPr>
          <p:cNvPr id="1457171" name="Line 19"/>
          <p:cNvSpPr>
            <a:spLocks noChangeShapeType="1"/>
          </p:cNvSpPr>
          <p:nvPr/>
        </p:nvSpPr>
        <p:spPr bwMode="auto">
          <a:xfrm>
            <a:off x="3505200" y="2514600"/>
            <a:ext cx="2057400" cy="0"/>
          </a:xfrm>
          <a:prstGeom prst="line">
            <a:avLst/>
          </a:prstGeom>
          <a:noFill/>
          <a:ln w="38100">
            <a:solidFill>
              <a:schemeClr val="hlink"/>
            </a:solidFill>
            <a:round/>
            <a:headEnd/>
            <a:tailEnd type="triangle" w="med" len="med"/>
          </a:ln>
          <a:effectLst/>
        </p:spPr>
        <p:txBody>
          <a:bodyPr/>
          <a:lstStyle/>
          <a:p>
            <a:endParaRPr lang="en-US"/>
          </a:p>
        </p:txBody>
      </p:sp>
      <p:sp>
        <p:nvSpPr>
          <p:cNvPr id="1457172" name="Text Box 20"/>
          <p:cNvSpPr txBox="1">
            <a:spLocks noChangeArrowheads="1"/>
          </p:cNvSpPr>
          <p:nvPr/>
        </p:nvSpPr>
        <p:spPr bwMode="auto">
          <a:xfrm>
            <a:off x="3411538" y="2079625"/>
            <a:ext cx="2281237" cy="396875"/>
          </a:xfrm>
          <a:prstGeom prst="rect">
            <a:avLst/>
          </a:prstGeom>
          <a:noFill/>
          <a:ln w="9525">
            <a:noFill/>
            <a:miter lim="800000"/>
            <a:headEnd/>
            <a:tailEnd/>
          </a:ln>
          <a:effectLst/>
        </p:spPr>
        <p:txBody>
          <a:bodyPr wrap="none">
            <a:spAutoFit/>
          </a:bodyPr>
          <a:lstStyle/>
          <a:p>
            <a:r>
              <a:rPr lang="en-US" sz="2000">
                <a:solidFill>
                  <a:schemeClr val="hlink"/>
                </a:solidFill>
              </a:rPr>
              <a:t>Note different scales</a:t>
            </a:r>
          </a:p>
        </p:txBody>
      </p:sp>
      <p:sp>
        <p:nvSpPr>
          <p:cNvPr id="1457173" name="Rectangle 21"/>
          <p:cNvSpPr>
            <a:spLocks noChangeArrowheads="1"/>
          </p:cNvSpPr>
          <p:nvPr/>
        </p:nvSpPr>
        <p:spPr bwMode="auto">
          <a:xfrm>
            <a:off x="5715000" y="2362200"/>
            <a:ext cx="3352800" cy="2133600"/>
          </a:xfrm>
          <a:prstGeom prst="rect">
            <a:avLst/>
          </a:prstGeom>
          <a:solidFill>
            <a:schemeClr val="bg1"/>
          </a:solidFill>
          <a:ln w="9525">
            <a:noFill/>
            <a:miter lim="800000"/>
            <a:headEnd/>
            <a:tailEnd/>
          </a:ln>
          <a:effectLst/>
        </p:spPr>
        <p:txBody>
          <a:bodyPr wrap="none" anchor="ctr"/>
          <a:lstStyle/>
          <a:p>
            <a:endParaRPr lang="en-US"/>
          </a:p>
        </p:txBody>
      </p:sp>
      <p:grpSp>
        <p:nvGrpSpPr>
          <p:cNvPr id="2" name="Group 22"/>
          <p:cNvGrpSpPr>
            <a:grpSpLocks/>
          </p:cNvGrpSpPr>
          <p:nvPr/>
        </p:nvGrpSpPr>
        <p:grpSpPr bwMode="auto">
          <a:xfrm>
            <a:off x="5703888" y="4637088"/>
            <a:ext cx="3298825" cy="2001837"/>
            <a:chOff x="3552" y="2921"/>
            <a:chExt cx="2078" cy="1261"/>
          </a:xfrm>
        </p:grpSpPr>
        <p:pic>
          <p:nvPicPr>
            <p:cNvPr id="1457175" name="Picture 23"/>
            <p:cNvPicPr>
              <a:picLocks noChangeAspect="1" noChangeArrowheads="1"/>
            </p:cNvPicPr>
            <p:nvPr/>
          </p:nvPicPr>
          <p:blipFill>
            <a:blip r:embed="rId8" cstate="print"/>
            <a:srcRect/>
            <a:stretch>
              <a:fillRect/>
            </a:stretch>
          </p:blipFill>
          <p:spPr bwMode="auto">
            <a:xfrm>
              <a:off x="3854" y="2929"/>
              <a:ext cx="1776" cy="1248"/>
            </a:xfrm>
            <a:prstGeom prst="rect">
              <a:avLst/>
            </a:prstGeom>
            <a:noFill/>
            <a:ln w="9525">
              <a:noFill/>
              <a:miter lim="800000"/>
              <a:headEnd/>
              <a:tailEnd/>
            </a:ln>
            <a:effectLst/>
          </p:spPr>
        </p:pic>
        <p:pic>
          <p:nvPicPr>
            <p:cNvPr id="1457176" name="Picture 24"/>
            <p:cNvPicPr>
              <a:picLocks noChangeAspect="1" noChangeArrowheads="1"/>
            </p:cNvPicPr>
            <p:nvPr/>
          </p:nvPicPr>
          <p:blipFill>
            <a:blip r:embed="rId9" cstate="print"/>
            <a:srcRect/>
            <a:stretch>
              <a:fillRect/>
            </a:stretch>
          </p:blipFill>
          <p:spPr bwMode="auto">
            <a:xfrm>
              <a:off x="3552" y="2921"/>
              <a:ext cx="443" cy="1261"/>
            </a:xfrm>
            <a:prstGeom prst="rect">
              <a:avLst/>
            </a:prstGeom>
            <a:noFill/>
            <a:ln w="9525">
              <a:noFill/>
              <a:miter lim="800000"/>
              <a:headEnd/>
              <a:tailEnd/>
            </a:ln>
            <a:effectLst/>
          </p:spPr>
        </p:pic>
      </p:grpSp>
      <p:grpSp>
        <p:nvGrpSpPr>
          <p:cNvPr id="3" name="Group 25"/>
          <p:cNvGrpSpPr>
            <a:grpSpLocks/>
          </p:cNvGrpSpPr>
          <p:nvPr/>
        </p:nvGrpSpPr>
        <p:grpSpPr bwMode="auto">
          <a:xfrm>
            <a:off x="5791200" y="2427288"/>
            <a:ext cx="3276600" cy="2039937"/>
            <a:chOff x="3543" y="1529"/>
            <a:chExt cx="2169" cy="1285"/>
          </a:xfrm>
        </p:grpSpPr>
        <p:pic>
          <p:nvPicPr>
            <p:cNvPr id="1457178" name="Picture 26"/>
            <p:cNvPicPr>
              <a:picLocks noChangeAspect="1" noChangeArrowheads="1"/>
            </p:cNvPicPr>
            <p:nvPr/>
          </p:nvPicPr>
          <p:blipFill>
            <a:blip r:embed="rId10" cstate="print"/>
            <a:srcRect/>
            <a:stretch>
              <a:fillRect/>
            </a:stretch>
          </p:blipFill>
          <p:spPr bwMode="auto">
            <a:xfrm>
              <a:off x="3909" y="1539"/>
              <a:ext cx="1803" cy="1275"/>
            </a:xfrm>
            <a:prstGeom prst="rect">
              <a:avLst/>
            </a:prstGeom>
            <a:noFill/>
            <a:ln w="9525">
              <a:noFill/>
              <a:miter lim="800000"/>
              <a:headEnd/>
              <a:tailEnd/>
            </a:ln>
            <a:effectLst/>
          </p:spPr>
        </p:pic>
        <p:pic>
          <p:nvPicPr>
            <p:cNvPr id="1457179" name="Picture 27"/>
            <p:cNvPicPr>
              <a:picLocks noChangeAspect="1" noChangeArrowheads="1"/>
            </p:cNvPicPr>
            <p:nvPr/>
          </p:nvPicPr>
          <p:blipFill>
            <a:blip r:embed="rId9" cstate="print"/>
            <a:srcRect/>
            <a:stretch>
              <a:fillRect/>
            </a:stretch>
          </p:blipFill>
          <p:spPr bwMode="auto">
            <a:xfrm>
              <a:off x="3543" y="1529"/>
              <a:ext cx="455" cy="1281"/>
            </a:xfrm>
            <a:prstGeom prst="rect">
              <a:avLst/>
            </a:prstGeom>
            <a:noFill/>
            <a:ln w="9525">
              <a:noFill/>
              <a:miter lim="800000"/>
              <a:headEnd/>
              <a:tailEnd/>
            </a:ln>
            <a:effectLst/>
          </p:spPr>
        </p:pic>
      </p:grpSp>
      <p:pic>
        <p:nvPicPr>
          <p:cNvPr id="1457180" name="Picture 28"/>
          <p:cNvPicPr>
            <a:picLocks noChangeAspect="1" noChangeArrowheads="1"/>
          </p:cNvPicPr>
          <p:nvPr/>
        </p:nvPicPr>
        <p:blipFill>
          <a:blip r:embed="rId9" cstate="print"/>
          <a:srcRect/>
          <a:stretch>
            <a:fillRect/>
          </a:stretch>
        </p:blipFill>
        <p:spPr bwMode="auto">
          <a:xfrm>
            <a:off x="5776913" y="142875"/>
            <a:ext cx="711200" cy="1992313"/>
          </a:xfrm>
          <a:prstGeom prst="rect">
            <a:avLst/>
          </a:prstGeom>
          <a:noFill/>
          <a:ln w="9525">
            <a:noFill/>
            <a:miter lim="800000"/>
            <a:headEnd/>
            <a:tailEnd/>
          </a:ln>
          <a:effectLst/>
        </p:spPr>
      </p:pic>
      <p:sp>
        <p:nvSpPr>
          <p:cNvPr id="1457181" name="Text Box 29"/>
          <p:cNvSpPr txBox="1">
            <a:spLocks noChangeArrowheads="1"/>
          </p:cNvSpPr>
          <p:nvPr/>
        </p:nvSpPr>
        <p:spPr bwMode="auto">
          <a:xfrm>
            <a:off x="6434138" y="3733800"/>
            <a:ext cx="1370012"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sp>
        <p:nvSpPr>
          <p:cNvPr id="1457182" name="Text Box 30"/>
          <p:cNvSpPr txBox="1">
            <a:spLocks noChangeArrowheads="1"/>
          </p:cNvSpPr>
          <p:nvPr/>
        </p:nvSpPr>
        <p:spPr bwMode="auto">
          <a:xfrm>
            <a:off x="6400800" y="5943600"/>
            <a:ext cx="1370013"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sp>
        <p:nvSpPr>
          <p:cNvPr id="1457183" name="Text Box 31"/>
          <p:cNvSpPr txBox="1">
            <a:spLocks noChangeArrowheads="1"/>
          </p:cNvSpPr>
          <p:nvPr/>
        </p:nvSpPr>
        <p:spPr bwMode="auto">
          <a:xfrm>
            <a:off x="6597650" y="4768850"/>
            <a:ext cx="412750" cy="641350"/>
          </a:xfrm>
          <a:prstGeom prst="rect">
            <a:avLst/>
          </a:prstGeom>
          <a:noFill/>
          <a:ln w="9525">
            <a:noFill/>
            <a:miter lim="800000"/>
            <a:headEnd/>
            <a:tailEnd/>
          </a:ln>
          <a:effectLst/>
        </p:spPr>
        <p:txBody>
          <a:bodyPr wrap="none">
            <a:spAutoFit/>
          </a:bodyPr>
          <a:lstStyle/>
          <a:p>
            <a:r>
              <a:rPr lang="en-US" sz="3600">
                <a:solidFill>
                  <a:schemeClr val="tx1"/>
                </a:solidFill>
              </a:rPr>
              <a:t>p</a:t>
            </a:r>
          </a:p>
        </p:txBody>
      </p:sp>
      <p:sp>
        <p:nvSpPr>
          <p:cNvPr id="1457184" name="Text Box 32"/>
          <p:cNvSpPr txBox="1">
            <a:spLocks noChangeArrowheads="1"/>
          </p:cNvSpPr>
          <p:nvPr/>
        </p:nvSpPr>
        <p:spPr bwMode="auto">
          <a:xfrm>
            <a:off x="6510338" y="2568575"/>
            <a:ext cx="514350" cy="641350"/>
          </a:xfrm>
          <a:prstGeom prst="rect">
            <a:avLst/>
          </a:prstGeom>
          <a:noFill/>
          <a:ln w="9525">
            <a:noFill/>
            <a:miter lim="800000"/>
            <a:headEnd/>
            <a:tailEnd/>
          </a:ln>
          <a:effectLst/>
        </p:spPr>
        <p:txBody>
          <a:bodyPr wrap="none">
            <a:spAutoFit/>
          </a:bodyPr>
          <a:lstStyle/>
          <a:p>
            <a:r>
              <a:rPr lang="en-US" sz="3600">
                <a:solidFill>
                  <a:schemeClr val="tx1"/>
                </a:solidFill>
              </a:rPr>
              <a:t>K</a:t>
            </a:r>
          </a:p>
        </p:txBody>
      </p:sp>
      <p:sp>
        <p:nvSpPr>
          <p:cNvPr id="1457185" name="Text Box 33"/>
          <p:cNvSpPr txBox="1">
            <a:spLocks noChangeArrowheads="1"/>
          </p:cNvSpPr>
          <p:nvPr/>
        </p:nvSpPr>
        <p:spPr bwMode="auto">
          <a:xfrm>
            <a:off x="3124200" y="5105400"/>
            <a:ext cx="2832100" cy="1311275"/>
          </a:xfrm>
          <a:prstGeom prst="rect">
            <a:avLst/>
          </a:prstGeom>
          <a:noFill/>
          <a:ln w="9525">
            <a:noFill/>
            <a:miter lim="800000"/>
            <a:headEnd/>
            <a:tailEnd/>
          </a:ln>
          <a:effectLst/>
        </p:spPr>
        <p:txBody>
          <a:bodyPr>
            <a:spAutoFit/>
          </a:bodyPr>
          <a:lstStyle/>
          <a:p>
            <a:r>
              <a:rPr lang="en-US" sz="2000"/>
              <a:t>Large antiproton asymmetry??  Unfortunately no 62.4 GeV measurement</a:t>
            </a:r>
          </a:p>
        </p:txBody>
      </p:sp>
      <p:sp>
        <p:nvSpPr>
          <p:cNvPr id="1457186" name="Text Box 34"/>
          <p:cNvSpPr txBox="1">
            <a:spLocks noChangeArrowheads="1"/>
          </p:cNvSpPr>
          <p:nvPr/>
        </p:nvSpPr>
        <p:spPr bwMode="auto">
          <a:xfrm>
            <a:off x="15875" y="2057400"/>
            <a:ext cx="9128125" cy="1938992"/>
          </a:xfrm>
          <a:prstGeom prst="rect">
            <a:avLst/>
          </a:prstGeom>
          <a:solidFill>
            <a:srgbClr val="00FFFF"/>
          </a:solidFill>
          <a:ln w="9525">
            <a:solidFill>
              <a:schemeClr val="tx1"/>
            </a:solidFill>
            <a:miter lim="800000"/>
            <a:headEnd/>
            <a:tailEnd/>
          </a:ln>
          <a:effectLst/>
        </p:spPr>
        <p:txBody>
          <a:bodyPr>
            <a:spAutoFit/>
          </a:bodyPr>
          <a:lstStyle/>
          <a:p>
            <a:r>
              <a:rPr lang="en-US" dirty="0">
                <a:solidFill>
                  <a:schemeClr val="tx1"/>
                </a:solidFill>
              </a:rPr>
              <a:t>Rapid advances in transverse spin structure and </a:t>
            </a:r>
          </a:p>
          <a:p>
            <a:r>
              <a:rPr lang="en-US" dirty="0">
                <a:solidFill>
                  <a:schemeClr val="tx1"/>
                </a:solidFill>
              </a:rPr>
              <a:t>transverse-momentum-dependent distributions over the past </a:t>
            </a:r>
            <a:r>
              <a:rPr lang="en-US" dirty="0" smtClean="0">
                <a:solidFill>
                  <a:schemeClr val="tx1"/>
                </a:solidFill>
              </a:rPr>
              <a:t>seven </a:t>
            </a:r>
            <a:r>
              <a:rPr lang="en-US" dirty="0">
                <a:solidFill>
                  <a:schemeClr val="tx1"/>
                </a:solidFill>
              </a:rPr>
              <a:t>years!  </a:t>
            </a:r>
          </a:p>
          <a:p>
            <a:r>
              <a:rPr lang="en-US" dirty="0">
                <a:solidFill>
                  <a:schemeClr val="tx1"/>
                </a:solidFill>
              </a:rPr>
              <a:t>Unexpected experimental measurements drive theoretical progress!</a:t>
            </a:r>
          </a:p>
          <a:p>
            <a:r>
              <a:rPr lang="en-US" dirty="0">
                <a:solidFill>
                  <a:schemeClr val="tx1"/>
                </a:solidFill>
              </a:rPr>
              <a:t>Many more interesting transverse spin results expected from RHIC </a:t>
            </a:r>
          </a:p>
          <a:p>
            <a:r>
              <a:rPr lang="en-US" dirty="0">
                <a:solidFill>
                  <a:schemeClr val="tx1"/>
                </a:solidFill>
              </a:rPr>
              <a:t>in upcoming years.</a:t>
            </a:r>
          </a:p>
        </p:txBody>
      </p:sp>
      <p:sp>
        <p:nvSpPr>
          <p:cNvPr id="1457187" name="Text Box 35"/>
          <p:cNvSpPr txBox="1">
            <a:spLocks noChangeArrowheads="1"/>
          </p:cNvSpPr>
          <p:nvPr/>
        </p:nvSpPr>
        <p:spPr bwMode="auto">
          <a:xfrm>
            <a:off x="546100" y="5148263"/>
            <a:ext cx="7934325" cy="558800"/>
          </a:xfrm>
          <a:prstGeom prst="rect">
            <a:avLst/>
          </a:prstGeom>
          <a:solidFill>
            <a:srgbClr val="00FFFF"/>
          </a:solidFill>
          <a:ln w="9525">
            <a:solidFill>
              <a:schemeClr val="tx1"/>
            </a:solidFill>
            <a:miter lim="800000"/>
            <a:headEnd/>
            <a:tailEnd/>
          </a:ln>
          <a:effectLst/>
        </p:spPr>
        <p:txBody>
          <a:bodyPr wrap="none">
            <a:spAutoFit/>
          </a:bodyPr>
          <a:lstStyle/>
          <a:p>
            <a:r>
              <a:rPr lang="en-US" sz="3000" i="1" dirty="0">
                <a:solidFill>
                  <a:schemeClr val="tx1"/>
                </a:solidFill>
              </a:rPr>
              <a:t>But where can we go beyond RHIC to learn more?</a:t>
            </a:r>
          </a:p>
        </p:txBody>
      </p:sp>
      <p:sp>
        <p:nvSpPr>
          <p:cNvPr id="39" name="Slide Number Placeholder 38"/>
          <p:cNvSpPr>
            <a:spLocks noGrp="1"/>
          </p:cNvSpPr>
          <p:nvPr>
            <p:ph type="sldNum" sz="quarter" idx="12"/>
          </p:nvPr>
        </p:nvSpPr>
        <p:spPr/>
        <p:txBody>
          <a:bodyPr/>
          <a:lstStyle/>
          <a:p>
            <a:fld id="{83F159FB-7DEB-45DF-BF94-DE0F7425313E}" type="slidenum">
              <a:rPr lang="en-US" smtClean="0"/>
              <a:pPr/>
              <a:t>64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57186"/>
                                        </p:tgtEl>
                                        <p:attrNameLst>
                                          <p:attrName>style.visibility</p:attrName>
                                        </p:attrNameLst>
                                      </p:cBhvr>
                                      <p:to>
                                        <p:strVal val="visible"/>
                                      </p:to>
                                    </p:set>
                                    <p:anim calcmode="lin" valueType="num">
                                      <p:cBhvr additive="base">
                                        <p:cTn id="7" dur="500" fill="hold"/>
                                        <p:tgtEl>
                                          <p:spTgt spid="1457186"/>
                                        </p:tgtEl>
                                        <p:attrNameLst>
                                          <p:attrName>ppt_x</p:attrName>
                                        </p:attrNameLst>
                                      </p:cBhvr>
                                      <p:tavLst>
                                        <p:tav tm="0">
                                          <p:val>
                                            <p:strVal val="#ppt_x"/>
                                          </p:val>
                                        </p:tav>
                                        <p:tav tm="100000">
                                          <p:val>
                                            <p:strVal val="#ppt_x"/>
                                          </p:val>
                                        </p:tav>
                                      </p:tavLst>
                                    </p:anim>
                                    <p:anim calcmode="lin" valueType="num">
                                      <p:cBhvr additive="base">
                                        <p:cTn id="8" dur="500" fill="hold"/>
                                        <p:tgtEl>
                                          <p:spTgt spid="14571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57187"/>
                                        </p:tgtEl>
                                        <p:attrNameLst>
                                          <p:attrName>style.visibility</p:attrName>
                                        </p:attrNameLst>
                                      </p:cBhvr>
                                      <p:to>
                                        <p:strVal val="visible"/>
                                      </p:to>
                                    </p:set>
                                    <p:anim calcmode="lin" valueType="num">
                                      <p:cBhvr additive="base">
                                        <p:cTn id="13" dur="500" fill="hold"/>
                                        <p:tgtEl>
                                          <p:spTgt spid="1457187"/>
                                        </p:tgtEl>
                                        <p:attrNameLst>
                                          <p:attrName>ppt_x</p:attrName>
                                        </p:attrNameLst>
                                      </p:cBhvr>
                                      <p:tavLst>
                                        <p:tav tm="0">
                                          <p:val>
                                            <p:strVal val="#ppt_x"/>
                                          </p:val>
                                        </p:tav>
                                        <p:tav tm="100000">
                                          <p:val>
                                            <p:strVal val="#ppt_x"/>
                                          </p:val>
                                        </p:tav>
                                      </p:tavLst>
                                    </p:anim>
                                    <p:anim calcmode="lin" valueType="num">
                                      <p:cBhvr additive="base">
                                        <p:cTn id="14" dur="500" fill="hold"/>
                                        <p:tgtEl>
                                          <p:spTgt spid="14571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7186" grpId="0" animBg="1"/>
      <p:bldP spid="145718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685800" y="609600"/>
            <a:ext cx="7772400" cy="1143000"/>
          </a:xfrm>
          <a:noFill/>
          <a:ln>
            <a:miter lim="800000"/>
            <a:headEnd/>
            <a:tailEnd/>
          </a:ln>
        </p:spPr>
        <p:txBody>
          <a:bodyPr vert="horz" wrap="square" lIns="91440" tIns="45720" rIns="91440" bIns="45720" numCol="1" anchor="t" anchorCtr="0" compatLnSpc="1">
            <a:prstTxWarp prst="textNoShape">
              <a:avLst/>
            </a:prstTxWarp>
          </a:bodyPr>
          <a:lstStyle/>
          <a:p>
            <a:r>
              <a:rPr lang="en-US" sz="3600"/>
              <a:t>Run-8 data does show expected decrease at low pT</a:t>
            </a:r>
            <a:endParaRPr lang="en-US"/>
          </a:p>
        </p:txBody>
      </p:sp>
      <p:pic>
        <p:nvPicPr>
          <p:cNvPr id="117764" name="Picture 4"/>
          <p:cNvPicPr>
            <a:picLocks noGrp="1" noChangeAspect="1" noChangeArrowheads="1"/>
          </p:cNvPicPr>
          <p:nvPr>
            <p:ph idx="1"/>
          </p:nvPr>
        </p:nvPicPr>
        <p:blipFill>
          <a:blip r:embed="rId3" cstate="print">
            <a:lum bright="-10000" contrast="26000"/>
          </a:blip>
          <a:srcRect/>
          <a:stretch>
            <a:fillRect/>
          </a:stretch>
        </p:blipFill>
        <p:spPr bwMode="auto">
          <a:xfrm>
            <a:off x="919163" y="1981200"/>
            <a:ext cx="7304087" cy="4114800"/>
          </a:xfrm>
          <a:noFill/>
          <a:ln>
            <a:miter lim="800000"/>
            <a:headEnd/>
            <a:tailEnd/>
          </a:ln>
        </p:spPr>
      </p:pic>
      <p:sp>
        <p:nvSpPr>
          <p:cNvPr id="117765" name="Text Box 5"/>
          <p:cNvSpPr txBox="1">
            <a:spLocks noChangeArrowheads="1"/>
          </p:cNvSpPr>
          <p:nvPr/>
        </p:nvSpPr>
        <p:spPr bwMode="auto">
          <a:xfrm rot="5400000">
            <a:off x="6340475" y="3794125"/>
            <a:ext cx="4419600" cy="336550"/>
          </a:xfrm>
          <a:prstGeom prst="rect">
            <a:avLst/>
          </a:prstGeom>
          <a:noFill/>
          <a:ln w="9525">
            <a:noFill/>
            <a:miter lim="800000"/>
            <a:headEnd/>
            <a:tailEnd/>
          </a:ln>
          <a:effectLst/>
        </p:spPr>
        <p:txBody>
          <a:bodyPr>
            <a:spAutoFit/>
          </a:bodyPr>
          <a:lstStyle/>
          <a:p>
            <a:pPr>
              <a:spcBef>
                <a:spcPct val="50000"/>
              </a:spcBef>
            </a:pPr>
            <a:r>
              <a:rPr lang="en-US" sz="1600" i="1">
                <a:solidFill>
                  <a:srgbClr val="FFFB36"/>
                </a:solidFill>
                <a:latin typeface="Times" charset="0"/>
              </a:rPr>
              <a:t>Black points: Phys. Rev. Lett. 101, 222001 (2008)</a:t>
            </a:r>
          </a:p>
        </p:txBody>
      </p:sp>
      <p:sp>
        <p:nvSpPr>
          <p:cNvPr id="5" name="Slide Number Placeholder 4"/>
          <p:cNvSpPr>
            <a:spLocks noGrp="1"/>
          </p:cNvSpPr>
          <p:nvPr>
            <p:ph type="sldNum" sz="quarter" idx="12"/>
          </p:nvPr>
        </p:nvSpPr>
        <p:spPr/>
        <p:txBody>
          <a:bodyPr/>
          <a:lstStyle/>
          <a:p>
            <a:fld id="{9CCA4942-7CEE-491C-9F3A-ADE7BC2C4973}" type="slidenum">
              <a:rPr lang="en-US" smtClean="0"/>
              <a:pPr/>
              <a:t>65</a:t>
            </a:fld>
            <a:endParaRPr lang="en-US"/>
          </a:p>
        </p:txBody>
      </p:sp>
      <p:sp>
        <p:nvSpPr>
          <p:cNvPr id="6" name="Footer Placeholder 5"/>
          <p:cNvSpPr>
            <a:spLocks noGrp="1"/>
          </p:cNvSpPr>
          <p:nvPr>
            <p:ph type="ftr" sz="quarter" idx="11"/>
          </p:nvPr>
        </p:nvSpPr>
        <p:spPr/>
        <p:txBody>
          <a:bodyPr/>
          <a:lstStyle/>
          <a:p>
            <a:r>
              <a:rPr lang="en-US" smtClean="0"/>
              <a:t>C. Aidala, DESY, October 5-6, 2010</a:t>
            </a:r>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685800" y="609600"/>
            <a:ext cx="7772400" cy="1143000"/>
          </a:xfrm>
          <a:noFill/>
          <a:ln>
            <a:miter lim="800000"/>
            <a:headEnd/>
            <a:tailEnd/>
          </a:ln>
        </p:spPr>
        <p:txBody>
          <a:bodyPr vert="horz" wrap="square" lIns="91440" tIns="45720" rIns="91440" bIns="45720" numCol="1" anchor="t" anchorCtr="0" compatLnSpc="1">
            <a:prstTxWarp prst="textNoShape">
              <a:avLst/>
            </a:prstTxWarp>
          </a:bodyPr>
          <a:lstStyle/>
          <a:p>
            <a:r>
              <a:rPr lang="en-US" sz="3600" dirty="0" smtClean="0"/>
              <a:t>Neutral </a:t>
            </a:r>
            <a:r>
              <a:rPr lang="en-US" sz="3600" dirty="0" err="1" smtClean="0"/>
              <a:t>Pion</a:t>
            </a:r>
            <a:r>
              <a:rPr lang="en-US" sz="3600" dirty="0" smtClean="0"/>
              <a:t> Transverse SSA:</a:t>
            </a:r>
            <a:br>
              <a:rPr lang="en-US" sz="3600" dirty="0" smtClean="0"/>
            </a:br>
            <a:r>
              <a:rPr lang="en-US" sz="3600" dirty="0" smtClean="0"/>
              <a:t>Decrease at Low </a:t>
            </a:r>
            <a:r>
              <a:rPr lang="en-US" sz="3600" dirty="0" err="1" smtClean="0"/>
              <a:t>pT</a:t>
            </a:r>
            <a:r>
              <a:rPr lang="en-US" sz="3600" dirty="0" smtClean="0"/>
              <a:t> Now Observed</a:t>
            </a:r>
            <a:endParaRPr lang="en-US" dirty="0"/>
          </a:p>
        </p:txBody>
      </p:sp>
      <p:pic>
        <p:nvPicPr>
          <p:cNvPr id="117764" name="Picture 4"/>
          <p:cNvPicPr>
            <a:picLocks noGrp="1" noChangeAspect="1" noChangeArrowheads="1"/>
          </p:cNvPicPr>
          <p:nvPr>
            <p:ph idx="1"/>
          </p:nvPr>
        </p:nvPicPr>
        <p:blipFill>
          <a:blip r:embed="rId3" cstate="print">
            <a:lum bright="-10000" contrast="26000"/>
          </a:blip>
          <a:srcRect/>
          <a:stretch>
            <a:fillRect/>
          </a:stretch>
        </p:blipFill>
        <p:spPr bwMode="auto">
          <a:xfrm>
            <a:off x="919163" y="1981200"/>
            <a:ext cx="7304087" cy="4114800"/>
          </a:xfrm>
          <a:noFill/>
          <a:ln>
            <a:miter lim="800000"/>
            <a:headEnd/>
            <a:tailEnd/>
          </a:ln>
        </p:spPr>
      </p:pic>
      <p:sp>
        <p:nvSpPr>
          <p:cNvPr id="117765" name="Text Box 5"/>
          <p:cNvSpPr txBox="1">
            <a:spLocks noChangeArrowheads="1"/>
          </p:cNvSpPr>
          <p:nvPr/>
        </p:nvSpPr>
        <p:spPr bwMode="auto">
          <a:xfrm rot="5400000">
            <a:off x="6340475" y="3794125"/>
            <a:ext cx="4419600" cy="336550"/>
          </a:xfrm>
          <a:prstGeom prst="rect">
            <a:avLst/>
          </a:prstGeom>
          <a:noFill/>
          <a:ln w="9525">
            <a:noFill/>
            <a:miter lim="800000"/>
            <a:headEnd/>
            <a:tailEnd/>
          </a:ln>
          <a:effectLst/>
        </p:spPr>
        <p:txBody>
          <a:bodyPr>
            <a:spAutoFit/>
          </a:bodyPr>
          <a:lstStyle/>
          <a:p>
            <a:pPr>
              <a:spcBef>
                <a:spcPct val="50000"/>
              </a:spcBef>
            </a:pPr>
            <a:r>
              <a:rPr lang="en-US" sz="1600" i="1">
                <a:solidFill>
                  <a:srgbClr val="FFFB36"/>
                </a:solidFill>
                <a:latin typeface="Times" charset="0"/>
              </a:rPr>
              <a:t>Black points: Phys. Rev. Lett. 101, 222001 (2008)</a:t>
            </a:r>
          </a:p>
        </p:txBody>
      </p:sp>
      <p:sp>
        <p:nvSpPr>
          <p:cNvPr id="5" name="Slide Number Placeholder 4"/>
          <p:cNvSpPr>
            <a:spLocks noGrp="1"/>
          </p:cNvSpPr>
          <p:nvPr>
            <p:ph type="sldNum" sz="quarter" idx="12"/>
          </p:nvPr>
        </p:nvSpPr>
        <p:spPr/>
        <p:txBody>
          <a:bodyPr/>
          <a:lstStyle/>
          <a:p>
            <a:fld id="{9CCA4942-7CEE-491C-9F3A-ADE7BC2C4973}" type="slidenum">
              <a:rPr lang="en-US" smtClean="0"/>
              <a:pPr/>
              <a:t>66</a:t>
            </a:fld>
            <a:endParaRPr lang="en-US"/>
          </a:p>
        </p:txBody>
      </p:sp>
      <p:sp>
        <p:nvSpPr>
          <p:cNvPr id="6" name="Footer Placeholder 5"/>
          <p:cNvSpPr>
            <a:spLocks noGrp="1"/>
          </p:cNvSpPr>
          <p:nvPr>
            <p:ph type="ftr" sz="quarter" idx="11"/>
          </p:nvPr>
        </p:nvSpPr>
        <p:spPr/>
        <p:txBody>
          <a:bodyPr/>
          <a:lstStyle/>
          <a:p>
            <a:r>
              <a:rPr lang="en-US" smtClean="0"/>
              <a:t>C. Aidala, DESY, October 5-6, 2010</a:t>
            </a:r>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p:cNvSpPr>
            <a:spLocks noGrp="1"/>
          </p:cNvSpPr>
          <p:nvPr>
            <p:ph type="ftr" sz="quarter" idx="11"/>
          </p:nvPr>
        </p:nvSpPr>
        <p:spPr/>
        <p:txBody>
          <a:bodyPr/>
          <a:lstStyle/>
          <a:p>
            <a:r>
              <a:rPr lang="en-US" smtClean="0"/>
              <a:t>C. Aidala, DESY, October 5-6, 2010</a:t>
            </a:r>
            <a:endParaRPr lang="en-US"/>
          </a:p>
        </p:txBody>
      </p:sp>
      <p:sp>
        <p:nvSpPr>
          <p:cNvPr id="1496066" name="Rectangle 2"/>
          <p:cNvSpPr>
            <a:spLocks noGrp="1" noChangeArrowheads="1"/>
          </p:cNvSpPr>
          <p:nvPr>
            <p:ph type="title"/>
          </p:nvPr>
        </p:nvSpPr>
        <p:spPr/>
        <p:txBody>
          <a:bodyPr/>
          <a:lstStyle/>
          <a:p>
            <a:r>
              <a:rPr lang="en-US" sz="4000"/>
              <a:t>Forward </a:t>
            </a:r>
            <a:r>
              <a:rPr lang="en-US" sz="4000">
                <a:latin typeface="Symbol" pitchFamily="18" charset="2"/>
              </a:rPr>
              <a:t>p</a:t>
            </a:r>
            <a:r>
              <a:rPr lang="en-US" sz="4000" baseline="30000"/>
              <a:t>0</a:t>
            </a:r>
            <a:r>
              <a:rPr lang="en-US" sz="4000"/>
              <a:t> A</a:t>
            </a:r>
            <a:r>
              <a:rPr lang="en-US" sz="4000" baseline="-18000"/>
              <a:t>N</a:t>
            </a:r>
            <a:r>
              <a:rPr lang="en-US" sz="4000"/>
              <a:t> at 200 GeV:</a:t>
            </a:r>
            <a:br>
              <a:rPr lang="en-US" sz="4000"/>
            </a:br>
            <a:r>
              <a:rPr lang="en-US" sz="4000"/>
              <a:t>p</a:t>
            </a:r>
            <a:r>
              <a:rPr lang="en-US" sz="4000" baseline="-18000"/>
              <a:t>T</a:t>
            </a:r>
            <a:r>
              <a:rPr lang="en-US" sz="4000"/>
              <a:t> dependence</a:t>
            </a:r>
          </a:p>
        </p:txBody>
      </p:sp>
      <p:pic>
        <p:nvPicPr>
          <p:cNvPr id="1496067" name="Picture 3"/>
          <p:cNvPicPr>
            <a:picLocks noChangeAspect="1" noChangeArrowheads="1"/>
          </p:cNvPicPr>
          <p:nvPr/>
        </p:nvPicPr>
        <p:blipFill>
          <a:blip r:embed="rId3" cstate="print"/>
          <a:srcRect/>
          <a:stretch>
            <a:fillRect/>
          </a:stretch>
        </p:blipFill>
        <p:spPr bwMode="auto">
          <a:xfrm>
            <a:off x="4759325" y="1371600"/>
            <a:ext cx="4232275" cy="4343400"/>
          </a:xfrm>
          <a:prstGeom prst="rect">
            <a:avLst/>
          </a:prstGeom>
          <a:noFill/>
          <a:ln w="9525" algn="ctr">
            <a:noFill/>
            <a:miter lim="800000"/>
            <a:headEnd/>
            <a:tailEnd/>
          </a:ln>
          <a:effectLst/>
        </p:spPr>
      </p:pic>
      <p:pic>
        <p:nvPicPr>
          <p:cNvPr id="1496068" name="Picture 4"/>
          <p:cNvPicPr>
            <a:picLocks noChangeAspect="1" noChangeArrowheads="1"/>
          </p:cNvPicPr>
          <p:nvPr/>
        </p:nvPicPr>
        <p:blipFill>
          <a:blip r:embed="rId4" cstate="print"/>
          <a:srcRect/>
          <a:stretch>
            <a:fillRect/>
          </a:stretch>
        </p:blipFill>
        <p:spPr bwMode="auto">
          <a:xfrm>
            <a:off x="152400" y="1295400"/>
            <a:ext cx="4464050" cy="2574925"/>
          </a:xfrm>
          <a:prstGeom prst="rect">
            <a:avLst/>
          </a:prstGeom>
          <a:noFill/>
          <a:ln w="9525" algn="ctr">
            <a:noFill/>
            <a:miter lim="800000"/>
            <a:headEnd/>
            <a:tailEnd/>
          </a:ln>
          <a:effectLst/>
        </p:spPr>
      </p:pic>
      <p:grpSp>
        <p:nvGrpSpPr>
          <p:cNvPr id="1496069" name="Group 5"/>
          <p:cNvGrpSpPr>
            <a:grpSpLocks/>
          </p:cNvGrpSpPr>
          <p:nvPr/>
        </p:nvGrpSpPr>
        <p:grpSpPr bwMode="auto">
          <a:xfrm>
            <a:off x="6934200" y="5848350"/>
            <a:ext cx="1560513" cy="704850"/>
            <a:chOff x="0" y="0"/>
            <a:chExt cx="983" cy="444"/>
          </a:xfrm>
        </p:grpSpPr>
        <p:grpSp>
          <p:nvGrpSpPr>
            <p:cNvPr id="1496070" name="Group 6"/>
            <p:cNvGrpSpPr>
              <a:grpSpLocks/>
            </p:cNvGrpSpPr>
            <p:nvPr/>
          </p:nvGrpSpPr>
          <p:grpSpPr bwMode="auto">
            <a:xfrm>
              <a:off x="0" y="0"/>
              <a:ext cx="496" cy="438"/>
              <a:chOff x="0" y="0"/>
              <a:chExt cx="496" cy="438"/>
            </a:xfrm>
          </p:grpSpPr>
          <p:sp>
            <p:nvSpPr>
              <p:cNvPr id="1496071" name="AutoShape 7"/>
              <p:cNvSpPr>
                <a:spLocks/>
              </p:cNvSpPr>
              <p:nvPr/>
            </p:nvSpPr>
            <p:spPr bwMode="auto">
              <a:xfrm>
                <a:off x="0" y="0"/>
                <a:ext cx="496" cy="438"/>
              </a:xfrm>
              <a:custGeom>
                <a:avLst/>
                <a:gdLst/>
                <a:ahLst/>
                <a:cxnLst/>
                <a:rect l="0" t="0" r="r" b="b"/>
                <a:pathLst>
                  <a:path w="21600" h="21600">
                    <a:moveTo>
                      <a:pt x="0" y="8272"/>
                    </a:moveTo>
                    <a:lnTo>
                      <a:pt x="8264" y="8272"/>
                    </a:lnTo>
                    <a:lnTo>
                      <a:pt x="10800" y="0"/>
                    </a:lnTo>
                    <a:lnTo>
                      <a:pt x="13336" y="8272"/>
                    </a:lnTo>
                    <a:lnTo>
                      <a:pt x="21600" y="8272"/>
                    </a:lnTo>
                    <a:lnTo>
                      <a:pt x="14932" y="13328"/>
                    </a:lnTo>
                    <a:lnTo>
                      <a:pt x="17468" y="21600"/>
                    </a:lnTo>
                    <a:lnTo>
                      <a:pt x="10800" y="16499"/>
                    </a:lnTo>
                    <a:lnTo>
                      <a:pt x="4132" y="21600"/>
                    </a:lnTo>
                    <a:lnTo>
                      <a:pt x="6668" y="13328"/>
                    </a:lnTo>
                    <a:close/>
                    <a:moveTo>
                      <a:pt x="0" y="8272"/>
                    </a:moveTo>
                  </a:path>
                </a:pathLst>
              </a:custGeom>
              <a:solidFill>
                <a:srgbClr val="FF0000"/>
              </a:solidFill>
              <a:ln w="12700">
                <a:solidFill>
                  <a:srgbClr val="FF0000"/>
                </a:solidFill>
                <a:miter lim="800000"/>
                <a:headEnd/>
                <a:tailEnd/>
              </a:ln>
            </p:spPr>
            <p:txBody>
              <a:bodyPr lIns="0" tIns="0" rIns="0" bIns="0"/>
              <a:lstStyle/>
              <a:p>
                <a:endParaRPr lang="en-US"/>
              </a:p>
            </p:txBody>
          </p:sp>
          <p:sp>
            <p:nvSpPr>
              <p:cNvPr id="1496072" name="Rectangle 8"/>
              <p:cNvSpPr>
                <a:spLocks/>
              </p:cNvSpPr>
              <p:nvPr/>
            </p:nvSpPr>
            <p:spPr bwMode="auto">
              <a:xfrm>
                <a:off x="152" y="165"/>
                <a:ext cx="190" cy="167"/>
              </a:xfrm>
              <a:prstGeom prst="rect">
                <a:avLst/>
              </a:prstGeom>
              <a:noFill/>
              <a:ln w="12700">
                <a:noFill/>
                <a:miter lim="800000"/>
                <a:headEnd/>
                <a:tailEnd/>
              </a:ln>
            </p:spPr>
            <p:txBody>
              <a:bodyPr wrap="none" lIns="0" tIns="0" rIns="0" bIns="0">
                <a:spAutoFit/>
              </a:bodyPr>
              <a:lstStyle/>
              <a:p>
                <a:endParaRPr lang="en-US"/>
              </a:p>
            </p:txBody>
          </p:sp>
        </p:grpSp>
        <p:sp>
          <p:nvSpPr>
            <p:cNvPr id="1496073" name="Rectangle 9"/>
            <p:cNvSpPr>
              <a:spLocks/>
            </p:cNvSpPr>
            <p:nvPr/>
          </p:nvSpPr>
          <p:spPr bwMode="auto">
            <a:xfrm>
              <a:off x="172" y="118"/>
              <a:ext cx="811" cy="326"/>
            </a:xfrm>
            <a:prstGeom prst="rect">
              <a:avLst/>
            </a:prstGeom>
            <a:noFill/>
            <a:ln w="12700">
              <a:noFill/>
              <a:miter lim="800000"/>
              <a:headEnd/>
              <a:tailEnd/>
            </a:ln>
          </p:spPr>
          <p:txBody>
            <a:bodyPr wrap="none" lIns="0" tIns="0" rIns="57799" bIns="0">
              <a:spAutoFit/>
            </a:bodyPr>
            <a:lstStyle/>
            <a:p>
              <a:pPr marL="57150" algn="l" eaLnBrk="1" hangingPunct="1"/>
              <a:r>
                <a:rPr lang="en-US" sz="3400" b="1" i="1">
                  <a:solidFill>
                    <a:srgbClr val="333399"/>
                  </a:solidFill>
                  <a:effectLst>
                    <a:outerShdw blurRad="38100" dist="38100" dir="2700000" algn="tl">
                      <a:srgbClr val="000000"/>
                    </a:outerShdw>
                  </a:effectLst>
                  <a:latin typeface="Helvetica"/>
                  <a:sym typeface="Helvetica"/>
                </a:rPr>
                <a:t>STAR</a:t>
              </a:r>
            </a:p>
          </p:txBody>
        </p:sp>
      </p:grpSp>
      <p:sp>
        <p:nvSpPr>
          <p:cNvPr id="1496074" name="Text Box 10"/>
          <p:cNvSpPr txBox="1">
            <a:spLocks noChangeArrowheads="1"/>
          </p:cNvSpPr>
          <p:nvPr/>
        </p:nvSpPr>
        <p:spPr bwMode="auto">
          <a:xfrm>
            <a:off x="1371600" y="4343400"/>
            <a:ext cx="2170113" cy="762000"/>
          </a:xfrm>
          <a:prstGeom prst="rect">
            <a:avLst/>
          </a:prstGeom>
          <a:noFill/>
          <a:ln w="9525">
            <a:noFill/>
            <a:miter lim="800000"/>
            <a:headEnd/>
            <a:tailEnd/>
          </a:ln>
          <a:effectLst/>
        </p:spPr>
        <p:txBody>
          <a:bodyPr wrap="none">
            <a:spAutoFit/>
          </a:bodyPr>
          <a:lstStyle/>
          <a:p>
            <a:r>
              <a:rPr lang="en-US" sz="2200"/>
              <a:t>arXiv:0801.2990</a:t>
            </a:r>
          </a:p>
          <a:p>
            <a:r>
              <a:rPr lang="en-US" sz="2200"/>
              <a:t>Accepted by PRL</a:t>
            </a:r>
          </a:p>
        </p:txBody>
      </p:sp>
      <p:sp>
        <p:nvSpPr>
          <p:cNvPr id="14" name="Slide Number Placeholder 13"/>
          <p:cNvSpPr>
            <a:spLocks noGrp="1"/>
          </p:cNvSpPr>
          <p:nvPr>
            <p:ph type="sldNum" sz="quarter" idx="12"/>
          </p:nvPr>
        </p:nvSpPr>
        <p:spPr/>
        <p:txBody>
          <a:bodyPr/>
          <a:lstStyle/>
          <a:p>
            <a:fld id="{CC80A51C-0834-4D37-9F6C-E61A03BDE5A5}" type="slidenum">
              <a:rPr lang="en-US" smtClean="0"/>
              <a:pPr/>
              <a:t>67</a:t>
            </a:fld>
            <a:endParaRPr lang="en-US" dirty="0"/>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5"/>
          <p:cNvSpPr>
            <a:spLocks noGrp="1"/>
          </p:cNvSpPr>
          <p:nvPr>
            <p:ph type="sldNum" sz="quarter" idx="10"/>
          </p:nvPr>
        </p:nvSpPr>
        <p:spPr/>
        <p:txBody>
          <a:bodyPr/>
          <a:lstStyle/>
          <a:p>
            <a:fld id="{244DC951-939C-405B-A647-73F750F4E7BD}" type="slidenum">
              <a:rPr lang="en-US"/>
              <a:pPr/>
              <a:t>68</a:t>
            </a:fld>
            <a:endParaRPr lang="en-US"/>
          </a:p>
        </p:txBody>
      </p:sp>
      <p:pic>
        <p:nvPicPr>
          <p:cNvPr id="46115" name="Picture 35" descr="werner"/>
          <p:cNvPicPr>
            <a:picLocks noGrp="1" noChangeAspect="1" noChangeArrowheads="1"/>
          </p:cNvPicPr>
          <p:nvPr>
            <p:ph sz="quarter" idx="3"/>
          </p:nvPr>
        </p:nvPicPr>
        <p:blipFill>
          <a:blip r:embed="rId2" cstate="print"/>
          <a:srcRect/>
          <a:stretch>
            <a:fillRect/>
          </a:stretch>
        </p:blipFill>
        <p:spPr>
          <a:xfrm>
            <a:off x="5238750" y="4114800"/>
            <a:ext cx="3962400" cy="2819400"/>
          </a:xfrm>
          <a:noFill/>
          <a:ln/>
        </p:spPr>
      </p:pic>
      <p:sp>
        <p:nvSpPr>
          <p:cNvPr id="46082" name="Rectangle 2"/>
          <p:cNvSpPr>
            <a:spLocks noGrp="1" noChangeArrowheads="1"/>
          </p:cNvSpPr>
          <p:nvPr>
            <p:ph type="title"/>
          </p:nvPr>
        </p:nvSpPr>
        <p:spPr/>
        <p:txBody>
          <a:bodyPr/>
          <a:lstStyle/>
          <a:p>
            <a:r>
              <a:rPr lang="en-US"/>
              <a:t>(i) Forward SSA A</a:t>
            </a:r>
            <a:r>
              <a:rPr lang="en-US" baseline="-25000"/>
              <a:t>N</a:t>
            </a:r>
            <a:r>
              <a:rPr lang="en-US"/>
              <a:t> </a:t>
            </a:r>
            <a:r>
              <a:rPr lang="en-US">
                <a:solidFill>
                  <a:schemeClr val="tx1"/>
                </a:solidFill>
                <a:sym typeface="Symbol" pitchFamily="18" charset="2"/>
              </a:rPr>
              <a:t></a:t>
            </a:r>
            <a:r>
              <a:rPr lang="en-US" baseline="30000">
                <a:solidFill>
                  <a:schemeClr val="tx1"/>
                </a:solidFill>
                <a:sym typeface="Symbol" pitchFamily="18" charset="2"/>
              </a:rPr>
              <a:t>0</a:t>
            </a:r>
            <a:r>
              <a:rPr lang="en-US"/>
              <a:t> in MPC at </a:t>
            </a:r>
            <a:r>
              <a:rPr lang="en-US">
                <a:solidFill>
                  <a:schemeClr val="tx1"/>
                </a:solidFill>
                <a:sym typeface="Symbol" pitchFamily="18" charset="2"/>
              </a:rPr>
              <a:t>s=62 GeV</a:t>
            </a:r>
            <a:endParaRPr lang="en-US">
              <a:sym typeface="Symbol" pitchFamily="18" charset="2"/>
            </a:endParaRPr>
          </a:p>
        </p:txBody>
      </p:sp>
      <p:sp>
        <p:nvSpPr>
          <p:cNvPr id="46083" name="Rectangle 3"/>
          <p:cNvSpPr>
            <a:spLocks noGrp="1" noChangeArrowheads="1"/>
          </p:cNvSpPr>
          <p:nvPr>
            <p:ph type="body" sz="half" idx="1"/>
          </p:nvPr>
        </p:nvSpPr>
        <p:spPr>
          <a:xfrm>
            <a:off x="152400" y="3505200"/>
            <a:ext cx="4267200" cy="3124200"/>
          </a:xfrm>
        </p:spPr>
        <p:txBody>
          <a:bodyPr/>
          <a:lstStyle/>
          <a:p>
            <a:pPr>
              <a:buFont typeface="Wingdings" pitchFamily="2" charset="2"/>
              <a:buNone/>
            </a:pPr>
            <a:r>
              <a:rPr lang="en-US" sz="1600"/>
              <a:t>PHENIX </a:t>
            </a:r>
            <a:r>
              <a:rPr lang="en-US" sz="1600">
                <a:sym typeface="Symbol" pitchFamily="18" charset="2"/>
              </a:rPr>
              <a:t></a:t>
            </a:r>
            <a:r>
              <a:rPr lang="en-US" sz="1600" baseline="30000">
                <a:sym typeface="Symbol" pitchFamily="18" charset="2"/>
              </a:rPr>
              <a:t>0</a:t>
            </a:r>
            <a:r>
              <a:rPr lang="en-US" sz="1600"/>
              <a:t> results available for √s=62 GeV</a:t>
            </a:r>
          </a:p>
          <a:p>
            <a:r>
              <a:rPr lang="en-US" sz="1600"/>
              <a:t>Production dominated by quark-gluon</a:t>
            </a:r>
          </a:p>
          <a:p>
            <a:r>
              <a:rPr lang="en-US" sz="1600"/>
              <a:t>Similar x</a:t>
            </a:r>
            <a:r>
              <a:rPr lang="en-US" sz="1600" baseline="-25000"/>
              <a:t>F </a:t>
            </a:r>
            <a:r>
              <a:rPr lang="en-US" sz="1600"/>
              <a:t>scaling to higher and lower center of masses</a:t>
            </a:r>
            <a:endParaRPr lang="en-US" sz="1600" baseline="-25000"/>
          </a:p>
          <a:p>
            <a:r>
              <a:rPr lang="en-US" sz="1600"/>
              <a:t>Asymmetries could enter a global analysis on transverse spin asymmetries</a:t>
            </a:r>
          </a:p>
        </p:txBody>
      </p:sp>
      <p:pic>
        <p:nvPicPr>
          <p:cNvPr id="46108" name="Picture 28"/>
          <p:cNvPicPr>
            <a:picLocks noGrp="1" noChangeAspect="1" noChangeArrowheads="1"/>
          </p:cNvPicPr>
          <p:nvPr>
            <p:ph sz="quarter" idx="2"/>
          </p:nvPr>
        </p:nvPicPr>
        <p:blipFill>
          <a:blip r:embed="rId3" cstate="print"/>
          <a:srcRect/>
          <a:stretch>
            <a:fillRect/>
          </a:stretch>
        </p:blipFill>
        <p:spPr>
          <a:xfrm>
            <a:off x="152400" y="990600"/>
            <a:ext cx="4038600" cy="2400300"/>
          </a:xfrm>
          <a:noFill/>
          <a:ln/>
        </p:spPr>
      </p:pic>
      <p:sp>
        <p:nvSpPr>
          <p:cNvPr id="46103" name="Rectangle 23"/>
          <p:cNvSpPr>
            <a:spLocks noChangeArrowheads="1"/>
          </p:cNvSpPr>
          <p:nvPr/>
        </p:nvSpPr>
        <p:spPr bwMode="auto">
          <a:xfrm>
            <a:off x="2438400" y="2133600"/>
            <a:ext cx="152400" cy="304800"/>
          </a:xfrm>
          <a:prstGeom prst="rect">
            <a:avLst/>
          </a:prstGeom>
          <a:solidFill>
            <a:srgbClr val="FF6600">
              <a:alpha val="39999"/>
            </a:srgbClr>
          </a:solidFill>
          <a:ln w="9525">
            <a:solidFill>
              <a:schemeClr val="tx1"/>
            </a:solidFill>
            <a:miter lim="800000"/>
            <a:headEnd/>
            <a:tailEnd/>
          </a:ln>
          <a:effectLst/>
        </p:spPr>
        <p:txBody>
          <a:bodyPr wrap="none" anchor="ctr"/>
          <a:lstStyle/>
          <a:p>
            <a:endParaRPr lang="en-US"/>
          </a:p>
        </p:txBody>
      </p:sp>
      <p:sp>
        <p:nvSpPr>
          <p:cNvPr id="46104" name="Rectangle 24"/>
          <p:cNvSpPr>
            <a:spLocks noChangeArrowheads="1"/>
          </p:cNvSpPr>
          <p:nvPr/>
        </p:nvSpPr>
        <p:spPr bwMode="auto">
          <a:xfrm>
            <a:off x="1524000" y="2133600"/>
            <a:ext cx="152400" cy="304800"/>
          </a:xfrm>
          <a:prstGeom prst="rect">
            <a:avLst/>
          </a:prstGeom>
          <a:solidFill>
            <a:srgbClr val="FF6600">
              <a:alpha val="39999"/>
            </a:srgbClr>
          </a:solidFill>
          <a:ln w="9525">
            <a:solidFill>
              <a:schemeClr val="tx1"/>
            </a:solidFill>
            <a:miter lim="800000"/>
            <a:headEnd/>
            <a:tailEnd/>
          </a:ln>
          <a:effectLst/>
        </p:spPr>
        <p:txBody>
          <a:bodyPr wrap="none" anchor="ctr"/>
          <a:lstStyle/>
          <a:p>
            <a:endParaRPr lang="en-US"/>
          </a:p>
        </p:txBody>
      </p:sp>
      <p:sp>
        <p:nvSpPr>
          <p:cNvPr id="46112" name="Text Box 32"/>
          <p:cNvSpPr txBox="1">
            <a:spLocks noChangeArrowheads="1"/>
          </p:cNvSpPr>
          <p:nvPr/>
        </p:nvSpPr>
        <p:spPr bwMode="auto">
          <a:xfrm>
            <a:off x="7677150" y="6583363"/>
            <a:ext cx="1543050" cy="274637"/>
          </a:xfrm>
          <a:prstGeom prst="rect">
            <a:avLst/>
          </a:prstGeom>
          <a:noFill/>
          <a:ln w="9525">
            <a:noFill/>
            <a:miter lim="800000"/>
            <a:headEnd/>
            <a:tailEnd/>
          </a:ln>
          <a:effectLst/>
        </p:spPr>
        <p:txBody>
          <a:bodyPr wrap="none">
            <a:spAutoFit/>
          </a:bodyPr>
          <a:lstStyle/>
          <a:p>
            <a:r>
              <a:rPr lang="en-US" sz="1200" b="0"/>
              <a:t>PLB </a:t>
            </a:r>
            <a:r>
              <a:rPr lang="en-US" sz="1200"/>
              <a:t>603</a:t>
            </a:r>
            <a:r>
              <a:rPr lang="en-US" sz="1200" b="0"/>
              <a:t>,173 (2004)</a:t>
            </a:r>
          </a:p>
        </p:txBody>
      </p:sp>
      <p:sp>
        <p:nvSpPr>
          <p:cNvPr id="46113" name="Text Box 33"/>
          <p:cNvSpPr txBox="1">
            <a:spLocks noChangeArrowheads="1"/>
          </p:cNvSpPr>
          <p:nvPr/>
        </p:nvSpPr>
        <p:spPr bwMode="auto">
          <a:xfrm>
            <a:off x="3962400" y="4724400"/>
            <a:ext cx="1752600" cy="1190625"/>
          </a:xfrm>
          <a:prstGeom prst="rect">
            <a:avLst/>
          </a:prstGeom>
          <a:noFill/>
          <a:ln w="9525" algn="ctr">
            <a:noFill/>
            <a:miter lim="800000"/>
            <a:headEnd/>
            <a:tailEnd/>
          </a:ln>
          <a:effectLst/>
        </p:spPr>
        <p:txBody>
          <a:bodyPr>
            <a:spAutoFit/>
          </a:bodyPr>
          <a:lstStyle/>
          <a:p>
            <a:pPr algn="ctr" eaLnBrk="0" hangingPunct="0"/>
            <a:r>
              <a:rPr lang="en-US" b="0"/>
              <a:t>Process contribution to </a:t>
            </a:r>
            <a:r>
              <a:rPr lang="en-US" b="0">
                <a:sym typeface="Symbol" pitchFamily="18" charset="2"/>
              </a:rPr>
              <a:t></a:t>
            </a:r>
            <a:r>
              <a:rPr lang="en-US" b="0" baseline="30000">
                <a:sym typeface="Symbol" pitchFamily="18" charset="2"/>
              </a:rPr>
              <a:t>0</a:t>
            </a:r>
            <a:r>
              <a:rPr lang="en-US" b="0">
                <a:sym typeface="Symbol" pitchFamily="18" charset="2"/>
              </a:rPr>
              <a:t>, =3.3, s=200 GeV </a:t>
            </a:r>
          </a:p>
        </p:txBody>
      </p:sp>
      <p:grpSp>
        <p:nvGrpSpPr>
          <p:cNvPr id="2" name="Group 38"/>
          <p:cNvGrpSpPr>
            <a:grpSpLocks/>
          </p:cNvGrpSpPr>
          <p:nvPr/>
        </p:nvGrpSpPr>
        <p:grpSpPr bwMode="auto">
          <a:xfrm>
            <a:off x="4419600" y="1039813"/>
            <a:ext cx="4648200" cy="3379787"/>
            <a:chOff x="2784" y="655"/>
            <a:chExt cx="2928" cy="2129"/>
          </a:xfrm>
        </p:grpSpPr>
        <p:pic>
          <p:nvPicPr>
            <p:cNvPr id="46084" name="Picture 4"/>
            <p:cNvPicPr>
              <a:picLocks noChangeAspect="1" noChangeArrowheads="1"/>
            </p:cNvPicPr>
            <p:nvPr/>
          </p:nvPicPr>
          <p:blipFill>
            <a:blip r:embed="rId4" cstate="print"/>
            <a:srcRect/>
            <a:stretch>
              <a:fillRect/>
            </a:stretch>
          </p:blipFill>
          <p:spPr bwMode="auto">
            <a:xfrm>
              <a:off x="2784" y="655"/>
              <a:ext cx="2928" cy="2129"/>
            </a:xfrm>
            <a:prstGeom prst="rect">
              <a:avLst/>
            </a:prstGeom>
            <a:noFill/>
            <a:ln w="9525">
              <a:noFill/>
              <a:miter lim="800000"/>
              <a:headEnd/>
              <a:tailEnd/>
            </a:ln>
            <a:effectLst/>
          </p:spPr>
        </p:pic>
        <p:sp>
          <p:nvSpPr>
            <p:cNvPr id="46117" name="Text Box 37"/>
            <p:cNvSpPr txBox="1">
              <a:spLocks noChangeArrowheads="1"/>
            </p:cNvSpPr>
            <p:nvPr/>
          </p:nvSpPr>
          <p:spPr bwMode="auto">
            <a:xfrm>
              <a:off x="3216" y="1248"/>
              <a:ext cx="1200" cy="231"/>
            </a:xfrm>
            <a:prstGeom prst="rect">
              <a:avLst/>
            </a:prstGeom>
            <a:noFill/>
            <a:ln w="9525">
              <a:noFill/>
              <a:miter lim="800000"/>
              <a:headEnd/>
              <a:tailEnd/>
            </a:ln>
            <a:effectLst/>
          </p:spPr>
          <p:txBody>
            <a:bodyPr>
              <a:spAutoFit/>
            </a:bodyPr>
            <a:lstStyle/>
            <a:p>
              <a:pPr>
                <a:spcBef>
                  <a:spcPct val="50000"/>
                </a:spcBef>
                <a:buFontTx/>
                <a:buChar char="•"/>
              </a:pPr>
              <a:r>
                <a:rPr lang="en-US" b="0"/>
                <a:t> 3.1 &lt; </a:t>
              </a:r>
              <a:r>
                <a:rPr lang="el-GR" b="0"/>
                <a:t>η</a:t>
              </a:r>
              <a:r>
                <a:rPr lang="en-US" b="0"/>
                <a:t> &lt; 3.7</a:t>
              </a:r>
              <a:endParaRPr lang="el-GR" b="0"/>
            </a:p>
          </p:txBody>
        </p:sp>
      </p:grpSp>
      <p:grpSp>
        <p:nvGrpSpPr>
          <p:cNvPr id="3" name="Group 42"/>
          <p:cNvGrpSpPr>
            <a:grpSpLocks/>
          </p:cNvGrpSpPr>
          <p:nvPr/>
        </p:nvGrpSpPr>
        <p:grpSpPr bwMode="auto">
          <a:xfrm>
            <a:off x="4419600" y="914400"/>
            <a:ext cx="4724400" cy="3436938"/>
            <a:chOff x="5280" y="-1728"/>
            <a:chExt cx="2976" cy="2165"/>
          </a:xfrm>
        </p:grpSpPr>
        <p:pic>
          <p:nvPicPr>
            <p:cNvPr id="46086" name="Picture 6"/>
            <p:cNvPicPr>
              <a:picLocks noChangeAspect="1" noChangeArrowheads="1"/>
            </p:cNvPicPr>
            <p:nvPr/>
          </p:nvPicPr>
          <p:blipFill>
            <a:blip r:embed="rId5" cstate="print"/>
            <a:srcRect/>
            <a:stretch>
              <a:fillRect/>
            </a:stretch>
          </p:blipFill>
          <p:spPr bwMode="auto">
            <a:xfrm>
              <a:off x="5280" y="-1728"/>
              <a:ext cx="2976" cy="2165"/>
            </a:xfrm>
            <a:prstGeom prst="rect">
              <a:avLst/>
            </a:prstGeom>
            <a:noFill/>
            <a:ln w="9525">
              <a:noFill/>
              <a:miter lim="800000"/>
              <a:headEnd/>
              <a:tailEnd/>
            </a:ln>
            <a:effectLst/>
          </p:spPr>
        </p:pic>
        <p:sp>
          <p:nvSpPr>
            <p:cNvPr id="46121" name="Text Box 41"/>
            <p:cNvSpPr txBox="1">
              <a:spLocks noChangeArrowheads="1"/>
            </p:cNvSpPr>
            <p:nvPr/>
          </p:nvSpPr>
          <p:spPr bwMode="auto">
            <a:xfrm>
              <a:off x="5616" y="-1248"/>
              <a:ext cx="960" cy="491"/>
            </a:xfrm>
            <a:prstGeom prst="rect">
              <a:avLst/>
            </a:prstGeom>
            <a:solidFill>
              <a:schemeClr val="bg1"/>
            </a:solidFill>
            <a:ln w="9525">
              <a:noFill/>
              <a:miter lim="800000"/>
              <a:headEnd/>
              <a:tailEnd/>
            </a:ln>
            <a:effectLst/>
          </p:spPr>
          <p:txBody>
            <a:bodyPr>
              <a:spAutoFit/>
            </a:bodyPr>
            <a:lstStyle/>
            <a:p>
              <a:pPr>
                <a:spcBef>
                  <a:spcPct val="50000"/>
                </a:spcBef>
                <a:buSzPct val="160000"/>
                <a:buFontTx/>
                <a:buChar char="•"/>
              </a:pPr>
              <a:r>
                <a:rPr lang="en-US" b="0">
                  <a:solidFill>
                    <a:srgbClr val="FF0000"/>
                  </a:solidFill>
                </a:rPr>
                <a:t> </a:t>
              </a:r>
              <a:r>
                <a:rPr lang="el-GR" b="0">
                  <a:solidFill>
                    <a:srgbClr val="FF0000"/>
                  </a:solidFill>
                </a:rPr>
                <a:t>η</a:t>
              </a:r>
              <a:r>
                <a:rPr lang="en-US" b="0">
                  <a:solidFill>
                    <a:srgbClr val="FF0000"/>
                  </a:solidFill>
                </a:rPr>
                <a:t> &gt; 3.5</a:t>
              </a:r>
            </a:p>
            <a:p>
              <a:pPr>
                <a:spcBef>
                  <a:spcPct val="50000"/>
                </a:spcBef>
                <a:buSzPct val="160000"/>
                <a:buFontTx/>
                <a:buChar char="•"/>
              </a:pPr>
              <a:r>
                <a:rPr lang="en-US" b="0">
                  <a:solidFill>
                    <a:srgbClr val="0033CC"/>
                  </a:solidFill>
                </a:rPr>
                <a:t> </a:t>
              </a:r>
              <a:r>
                <a:rPr lang="el-GR" b="0">
                  <a:solidFill>
                    <a:srgbClr val="0033CC"/>
                  </a:solidFill>
                </a:rPr>
                <a:t>η</a:t>
              </a:r>
              <a:r>
                <a:rPr lang="en-US" b="0">
                  <a:solidFill>
                    <a:srgbClr val="0033CC"/>
                  </a:solidFill>
                </a:rPr>
                <a:t> &lt; 3.5</a:t>
              </a:r>
              <a:endParaRPr lang="el-GR" b="0">
                <a:solidFill>
                  <a:srgbClr val="0033CC"/>
                </a:solidFill>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0"/>
          </p:nvPr>
        </p:nvSpPr>
        <p:spPr/>
        <p:txBody>
          <a:bodyPr/>
          <a:lstStyle/>
          <a:p>
            <a:fld id="{90FCB431-9179-4902-9E84-9CD3B3FDD053}" type="slidenum">
              <a:rPr lang="en-US"/>
              <a:pPr/>
              <a:t>69</a:t>
            </a:fld>
            <a:endParaRPr lang="en-US"/>
          </a:p>
        </p:txBody>
      </p:sp>
      <p:sp>
        <p:nvSpPr>
          <p:cNvPr id="140290" name="Rectangle 2"/>
          <p:cNvSpPr>
            <a:spLocks noGrp="1" noChangeArrowheads="1"/>
          </p:cNvSpPr>
          <p:nvPr>
            <p:ph type="title"/>
          </p:nvPr>
        </p:nvSpPr>
        <p:spPr/>
        <p:txBody>
          <a:bodyPr/>
          <a:lstStyle/>
          <a:p>
            <a:r>
              <a:rPr lang="en-US"/>
              <a:t>(i) Forward SSA A</a:t>
            </a:r>
            <a:r>
              <a:rPr lang="en-US" baseline="-25000"/>
              <a:t>N</a:t>
            </a:r>
            <a:r>
              <a:rPr lang="en-US"/>
              <a:t> Cluster in MPC at </a:t>
            </a:r>
            <a:r>
              <a:rPr lang="en-US">
                <a:solidFill>
                  <a:schemeClr val="tx1"/>
                </a:solidFill>
                <a:sym typeface="Symbol" pitchFamily="18" charset="2"/>
              </a:rPr>
              <a:t>s=200 GeV</a:t>
            </a:r>
          </a:p>
        </p:txBody>
      </p:sp>
      <p:pic>
        <p:nvPicPr>
          <p:cNvPr id="140291" name="Picture 3" descr="cpzpt"/>
          <p:cNvPicPr>
            <a:picLocks noGrp="1" noChangeAspect="1" noChangeArrowheads="1"/>
          </p:cNvPicPr>
          <p:nvPr>
            <p:ph sz="half" idx="2"/>
          </p:nvPr>
        </p:nvPicPr>
        <p:blipFill>
          <a:blip r:embed="rId2" cstate="print"/>
          <a:srcRect/>
          <a:stretch>
            <a:fillRect/>
          </a:stretch>
        </p:blipFill>
        <p:spPr>
          <a:xfrm>
            <a:off x="457200" y="990600"/>
            <a:ext cx="8229600" cy="3182938"/>
          </a:xfrm>
          <a:noFill/>
          <a:ln/>
        </p:spPr>
      </p:pic>
      <p:pic>
        <p:nvPicPr>
          <p:cNvPr id="140292" name="Picture 4" descr="cbreak0"/>
          <p:cNvPicPr>
            <a:picLocks noGrp="1" noChangeAspect="1" noChangeArrowheads="1"/>
          </p:cNvPicPr>
          <p:nvPr>
            <p:ph sz="half" idx="1"/>
          </p:nvPr>
        </p:nvPicPr>
        <p:blipFill>
          <a:blip r:embed="rId3" cstate="print"/>
          <a:srcRect/>
          <a:stretch>
            <a:fillRect/>
          </a:stretch>
        </p:blipFill>
        <p:spPr>
          <a:xfrm>
            <a:off x="1905000" y="4267200"/>
            <a:ext cx="4953000" cy="2347913"/>
          </a:xfrm>
          <a:noFill/>
          <a:ln/>
        </p:spPr>
      </p:pic>
      <p:sp>
        <p:nvSpPr>
          <p:cNvPr id="140293" name="Text Box 5"/>
          <p:cNvSpPr txBox="1">
            <a:spLocks noChangeArrowheads="1"/>
          </p:cNvSpPr>
          <p:nvPr/>
        </p:nvSpPr>
        <p:spPr bwMode="auto">
          <a:xfrm rot="16200000">
            <a:off x="-426243" y="4083843"/>
            <a:ext cx="4267200" cy="366713"/>
          </a:xfrm>
          <a:prstGeom prst="rect">
            <a:avLst/>
          </a:prstGeom>
          <a:noFill/>
          <a:ln w="9525">
            <a:noFill/>
            <a:miter lim="800000"/>
            <a:headEnd/>
            <a:tailEnd/>
          </a:ln>
          <a:effectLst/>
        </p:spPr>
        <p:txBody>
          <a:bodyPr>
            <a:spAutoFit/>
          </a:bodyPr>
          <a:lstStyle/>
          <a:p>
            <a:pPr>
              <a:spcBef>
                <a:spcPct val="50000"/>
              </a:spcBef>
            </a:pPr>
            <a:r>
              <a:rPr lang="en-US" b="0"/>
              <a:t>Fraction of clusters</a:t>
            </a:r>
          </a:p>
        </p:txBody>
      </p:sp>
      <p:sp>
        <p:nvSpPr>
          <p:cNvPr id="140294" name="Text Box 6"/>
          <p:cNvSpPr txBox="1">
            <a:spLocks noChangeArrowheads="1"/>
          </p:cNvSpPr>
          <p:nvPr/>
        </p:nvSpPr>
        <p:spPr bwMode="auto">
          <a:xfrm>
            <a:off x="5486400" y="6491288"/>
            <a:ext cx="2895600" cy="366712"/>
          </a:xfrm>
          <a:prstGeom prst="rect">
            <a:avLst/>
          </a:prstGeom>
          <a:noFill/>
          <a:ln w="9525">
            <a:noFill/>
            <a:miter lim="800000"/>
            <a:headEnd/>
            <a:tailEnd/>
          </a:ln>
          <a:effectLst/>
        </p:spPr>
        <p:txBody>
          <a:bodyPr>
            <a:spAutoFit/>
          </a:bodyPr>
          <a:lstStyle/>
          <a:p>
            <a:pPr>
              <a:spcBef>
                <a:spcPct val="50000"/>
              </a:spcBef>
            </a:pPr>
            <a:r>
              <a:rPr lang="en-US" b="0"/>
              <a:t>p</a:t>
            </a:r>
            <a:r>
              <a:rPr lang="en-US" b="0" baseline="-25000"/>
              <a:t>T </a:t>
            </a:r>
            <a:r>
              <a:rPr lang="en-US" b="0"/>
              <a:t>(GeV/c)</a:t>
            </a:r>
          </a:p>
        </p:txBody>
      </p:sp>
      <p:sp>
        <p:nvSpPr>
          <p:cNvPr id="140295" name="Text Box 7"/>
          <p:cNvSpPr txBox="1">
            <a:spLocks noChangeArrowheads="1"/>
          </p:cNvSpPr>
          <p:nvPr/>
        </p:nvSpPr>
        <p:spPr bwMode="auto">
          <a:xfrm>
            <a:off x="6934200" y="4737100"/>
            <a:ext cx="2057400" cy="915988"/>
          </a:xfrm>
          <a:prstGeom prst="rect">
            <a:avLst/>
          </a:prstGeom>
          <a:noFill/>
          <a:ln w="9525">
            <a:noFill/>
            <a:miter lim="800000"/>
            <a:headEnd/>
            <a:tailEnd/>
          </a:ln>
          <a:effectLst/>
        </p:spPr>
        <p:txBody>
          <a:bodyPr>
            <a:spAutoFit/>
          </a:bodyPr>
          <a:lstStyle/>
          <a:p>
            <a:pPr>
              <a:spcBef>
                <a:spcPct val="50000"/>
              </a:spcBef>
            </a:pPr>
            <a:r>
              <a:rPr lang="en-US" b="0">
                <a:solidFill>
                  <a:srgbClr val="0033CC"/>
                </a:solidFill>
              </a:rPr>
              <a:t>Decay photon</a:t>
            </a:r>
            <a:br>
              <a:rPr lang="en-US" b="0">
                <a:solidFill>
                  <a:srgbClr val="0033CC"/>
                </a:solidFill>
              </a:rPr>
            </a:br>
            <a:r>
              <a:rPr lang="el-GR" b="0">
                <a:solidFill>
                  <a:srgbClr val="FF0000"/>
                </a:solidFill>
              </a:rPr>
              <a:t>π</a:t>
            </a:r>
            <a:r>
              <a:rPr lang="en-US" b="0" baseline="30000">
                <a:solidFill>
                  <a:srgbClr val="FF0000"/>
                </a:solidFill>
              </a:rPr>
              <a:t>0</a:t>
            </a:r>
            <a:br>
              <a:rPr lang="en-US" b="0" baseline="30000">
                <a:solidFill>
                  <a:srgbClr val="FF0000"/>
                </a:solidFill>
              </a:rPr>
            </a:br>
            <a:r>
              <a:rPr lang="en-US" b="0"/>
              <a:t>Direct photon</a:t>
            </a:r>
            <a:endParaRPr lang="el-GR" b="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ooter Placeholder 4"/>
          <p:cNvSpPr>
            <a:spLocks noGrp="1"/>
          </p:cNvSpPr>
          <p:nvPr>
            <p:ph type="ftr" sz="quarter" idx="11"/>
          </p:nvPr>
        </p:nvSpPr>
        <p:spPr/>
        <p:txBody>
          <a:bodyPr/>
          <a:lstStyle/>
          <a:p>
            <a:r>
              <a:rPr lang="en-US" smtClean="0"/>
              <a:t>C. Aidala, DESY, October 5-6, 2010</a:t>
            </a:r>
            <a:endParaRPr lang="en-US"/>
          </a:p>
        </p:txBody>
      </p:sp>
      <p:pic>
        <p:nvPicPr>
          <p:cNvPr id="1281027" name="Picture 3"/>
          <p:cNvPicPr>
            <a:picLocks noGrp="1" noChangeAspect="1" noChangeArrowheads="1"/>
          </p:cNvPicPr>
          <p:nvPr>
            <p:ph sz="half" idx="4294967295"/>
          </p:nvPr>
        </p:nvPicPr>
        <p:blipFill>
          <a:blip r:embed="rId4" cstate="print"/>
          <a:srcRect/>
          <a:stretch>
            <a:fillRect/>
          </a:stretch>
        </p:blipFill>
        <p:spPr>
          <a:xfrm>
            <a:off x="73025" y="2955925"/>
            <a:ext cx="4038600" cy="3160713"/>
          </a:xfrm>
          <a:noFill/>
          <a:ln/>
        </p:spPr>
      </p:pic>
      <p:sp>
        <p:nvSpPr>
          <p:cNvPr id="1281026" name="Rectangle 2"/>
          <p:cNvSpPr>
            <a:spLocks noGrp="1" noChangeArrowheads="1"/>
          </p:cNvSpPr>
          <p:nvPr>
            <p:ph type="title"/>
          </p:nvPr>
        </p:nvSpPr>
        <p:spPr/>
        <p:txBody>
          <a:bodyPr/>
          <a:lstStyle/>
          <a:p>
            <a:r>
              <a:rPr lang="en-US" sz="4800" dirty="0"/>
              <a:t>Proton “Spin Crisis</a:t>
            </a:r>
            <a:r>
              <a:rPr lang="en-US" sz="4800" dirty="0" smtClean="0"/>
              <a:t>”</a:t>
            </a:r>
            <a:endParaRPr lang="el-GR" dirty="0">
              <a:ea typeface="Arial Unicode MS" pitchFamily="34" charset="-128"/>
              <a:cs typeface="Arial Unicode MS" pitchFamily="34" charset="-128"/>
            </a:endParaRPr>
          </a:p>
        </p:txBody>
      </p:sp>
      <p:sp>
        <p:nvSpPr>
          <p:cNvPr id="1281028" name="Text Box 4"/>
          <p:cNvSpPr txBox="1">
            <a:spLocks noChangeArrowheads="1"/>
          </p:cNvSpPr>
          <p:nvPr/>
        </p:nvSpPr>
        <p:spPr bwMode="auto">
          <a:xfrm>
            <a:off x="117475" y="1598613"/>
            <a:ext cx="6994525" cy="1373187"/>
          </a:xfrm>
          <a:prstGeom prst="rect">
            <a:avLst/>
          </a:prstGeom>
          <a:noFill/>
          <a:ln w="9525" algn="ctr">
            <a:noFill/>
            <a:miter lim="800000"/>
            <a:headEnd/>
            <a:tailEnd/>
          </a:ln>
          <a:effectLst/>
        </p:spPr>
        <p:txBody>
          <a:bodyPr wrap="none">
            <a:spAutoFit/>
          </a:bodyPr>
          <a:lstStyle/>
          <a:p>
            <a:pPr algn="l"/>
            <a:r>
              <a:rPr lang="en-US" sz="2800"/>
              <a:t>    SLAC:    </a:t>
            </a:r>
            <a:r>
              <a:rPr lang="en-US" sz="2800" i="1"/>
              <a:t>0.10 &lt; x</a:t>
            </a:r>
            <a:r>
              <a:rPr lang="en-US" sz="2800" i="1" baseline="-25000"/>
              <a:t>  </a:t>
            </a:r>
            <a:r>
              <a:rPr lang="en-US" sz="2800" i="1"/>
              <a:t>&lt;0.7</a:t>
            </a:r>
            <a:endParaRPr lang="en-US" sz="2800"/>
          </a:p>
          <a:p>
            <a:pPr algn="l"/>
            <a:r>
              <a:rPr lang="en-US" sz="2800"/>
              <a:t>    CERN:   </a:t>
            </a:r>
            <a:r>
              <a:rPr lang="en-US" sz="2800" i="1"/>
              <a:t>0.01 &lt; x</a:t>
            </a:r>
            <a:r>
              <a:rPr lang="en-US" sz="2800" i="1" baseline="-25000"/>
              <a:t> </a:t>
            </a:r>
            <a:r>
              <a:rPr lang="en-US" sz="2800" i="1"/>
              <a:t>&lt;0.5</a:t>
            </a:r>
            <a:r>
              <a:rPr lang="en-US" sz="2800">
                <a:solidFill>
                  <a:schemeClr val="tx1"/>
                </a:solidFill>
              </a:rPr>
              <a:t>                                    </a:t>
            </a:r>
          </a:p>
          <a:p>
            <a:pPr algn="l"/>
            <a:endParaRPr lang="en-US" sz="2800" i="1">
              <a:solidFill>
                <a:schemeClr val="tx1"/>
              </a:solidFill>
            </a:endParaRPr>
          </a:p>
        </p:txBody>
      </p:sp>
      <p:sp>
        <p:nvSpPr>
          <p:cNvPr id="1281029" name="Line 5"/>
          <p:cNvSpPr>
            <a:spLocks noChangeShapeType="1"/>
          </p:cNvSpPr>
          <p:nvPr/>
        </p:nvSpPr>
        <p:spPr bwMode="auto">
          <a:xfrm>
            <a:off x="2344738" y="3146425"/>
            <a:ext cx="19050" cy="1511300"/>
          </a:xfrm>
          <a:prstGeom prst="line">
            <a:avLst/>
          </a:prstGeom>
          <a:noFill/>
          <a:ln w="38100">
            <a:solidFill>
              <a:srgbClr val="0000FF"/>
            </a:solidFill>
            <a:round/>
            <a:headEnd/>
            <a:tailEnd/>
          </a:ln>
          <a:effectLst/>
        </p:spPr>
        <p:txBody>
          <a:bodyPr>
            <a:spAutoFit/>
          </a:bodyPr>
          <a:lstStyle/>
          <a:p>
            <a:endParaRPr lang="en-US"/>
          </a:p>
        </p:txBody>
      </p:sp>
      <p:sp>
        <p:nvSpPr>
          <p:cNvPr id="1281030" name="Line 6"/>
          <p:cNvSpPr>
            <a:spLocks noChangeShapeType="1"/>
          </p:cNvSpPr>
          <p:nvPr/>
        </p:nvSpPr>
        <p:spPr bwMode="auto">
          <a:xfrm>
            <a:off x="2365375" y="3697288"/>
            <a:ext cx="533400" cy="0"/>
          </a:xfrm>
          <a:prstGeom prst="line">
            <a:avLst/>
          </a:prstGeom>
          <a:noFill/>
          <a:ln w="38100">
            <a:solidFill>
              <a:srgbClr val="0000FF"/>
            </a:solidFill>
            <a:round/>
            <a:headEnd/>
            <a:tailEnd type="triangle" w="med" len="med"/>
          </a:ln>
          <a:effectLst/>
        </p:spPr>
        <p:txBody>
          <a:bodyPr>
            <a:spAutoFit/>
          </a:bodyPr>
          <a:lstStyle/>
          <a:p>
            <a:endParaRPr lang="en-US"/>
          </a:p>
        </p:txBody>
      </p:sp>
      <p:sp>
        <p:nvSpPr>
          <p:cNvPr id="1281031" name="Text Box 7"/>
          <p:cNvSpPr txBox="1">
            <a:spLocks noChangeArrowheads="1"/>
          </p:cNvSpPr>
          <p:nvPr/>
        </p:nvSpPr>
        <p:spPr bwMode="auto">
          <a:xfrm>
            <a:off x="2306638" y="3130550"/>
            <a:ext cx="1712912" cy="336550"/>
          </a:xfrm>
          <a:prstGeom prst="rect">
            <a:avLst/>
          </a:prstGeom>
          <a:noFill/>
          <a:ln w="9525" algn="ctr">
            <a:noFill/>
            <a:miter lim="800000"/>
            <a:headEnd/>
            <a:tailEnd/>
          </a:ln>
          <a:effectLst/>
        </p:spPr>
        <p:txBody>
          <a:bodyPr wrap="none">
            <a:spAutoFit/>
          </a:bodyPr>
          <a:lstStyle/>
          <a:p>
            <a:pPr algn="l"/>
            <a:r>
              <a:rPr lang="en-US" sz="1600" b="1">
                <a:solidFill>
                  <a:srgbClr val="0000CC"/>
                </a:solidFill>
                <a:latin typeface="Maiandra GD" pitchFamily="34" charset="0"/>
              </a:rPr>
              <a:t>0.1 &lt; x</a:t>
            </a:r>
            <a:r>
              <a:rPr lang="en-US" sz="1600" b="1" baseline="-25000">
                <a:solidFill>
                  <a:srgbClr val="0000CC"/>
                </a:solidFill>
                <a:latin typeface="Maiandra GD" pitchFamily="34" charset="0"/>
              </a:rPr>
              <a:t>SLAC </a:t>
            </a:r>
            <a:r>
              <a:rPr lang="en-US" sz="1600" b="1">
                <a:solidFill>
                  <a:srgbClr val="0000CC"/>
                </a:solidFill>
                <a:latin typeface="Maiandra GD" pitchFamily="34" charset="0"/>
              </a:rPr>
              <a:t>&lt; 0.7</a:t>
            </a:r>
          </a:p>
        </p:txBody>
      </p:sp>
      <p:sp>
        <p:nvSpPr>
          <p:cNvPr id="1281032" name="Text Box 8"/>
          <p:cNvSpPr txBox="1">
            <a:spLocks noChangeArrowheads="1"/>
          </p:cNvSpPr>
          <p:nvPr/>
        </p:nvSpPr>
        <p:spPr bwMode="auto">
          <a:xfrm>
            <a:off x="582613" y="3148013"/>
            <a:ext cx="725487" cy="396875"/>
          </a:xfrm>
          <a:prstGeom prst="rect">
            <a:avLst/>
          </a:prstGeom>
          <a:noFill/>
          <a:ln w="9525" algn="ctr">
            <a:noFill/>
            <a:miter lim="800000"/>
            <a:headEnd/>
            <a:tailEnd/>
          </a:ln>
          <a:effectLst/>
        </p:spPr>
        <p:txBody>
          <a:bodyPr wrap="none">
            <a:spAutoFit/>
          </a:bodyPr>
          <a:lstStyle/>
          <a:p>
            <a:pPr algn="l"/>
            <a:r>
              <a:rPr lang="en-US" sz="2000" b="1" i="1">
                <a:solidFill>
                  <a:schemeClr val="tx1"/>
                </a:solidFill>
                <a:latin typeface="Maiandra GD" pitchFamily="34" charset="0"/>
              </a:rPr>
              <a:t>A</a:t>
            </a:r>
            <a:r>
              <a:rPr lang="en-US" sz="2000" b="1" i="1" baseline="-25000">
                <a:solidFill>
                  <a:schemeClr val="tx1"/>
                </a:solidFill>
                <a:latin typeface="Maiandra GD" pitchFamily="34" charset="0"/>
              </a:rPr>
              <a:t>1</a:t>
            </a:r>
            <a:r>
              <a:rPr lang="en-US" sz="2000" b="1" i="1">
                <a:solidFill>
                  <a:schemeClr val="tx1"/>
                </a:solidFill>
                <a:latin typeface="Maiandra GD" pitchFamily="34" charset="0"/>
              </a:rPr>
              <a:t>(x)</a:t>
            </a:r>
          </a:p>
        </p:txBody>
      </p:sp>
      <p:sp>
        <p:nvSpPr>
          <p:cNvPr id="1281033" name="Text Box 9"/>
          <p:cNvSpPr txBox="1">
            <a:spLocks noChangeArrowheads="1"/>
          </p:cNvSpPr>
          <p:nvPr/>
        </p:nvSpPr>
        <p:spPr bwMode="auto">
          <a:xfrm>
            <a:off x="2819400" y="5759450"/>
            <a:ext cx="1355725" cy="396875"/>
          </a:xfrm>
          <a:prstGeom prst="rect">
            <a:avLst/>
          </a:prstGeom>
          <a:noFill/>
          <a:ln w="9525" algn="ctr">
            <a:noFill/>
            <a:miter lim="800000"/>
            <a:headEnd/>
            <a:tailEnd/>
          </a:ln>
          <a:effectLst/>
        </p:spPr>
        <p:txBody>
          <a:bodyPr wrap="none">
            <a:spAutoFit/>
          </a:bodyPr>
          <a:lstStyle/>
          <a:p>
            <a:pPr algn="l"/>
            <a:r>
              <a:rPr lang="en-US" sz="2000" b="1">
                <a:solidFill>
                  <a:schemeClr val="tx1"/>
                </a:solidFill>
                <a:latin typeface="Maiandra GD" pitchFamily="34" charset="0"/>
              </a:rPr>
              <a:t>x-Bjorken</a:t>
            </a:r>
          </a:p>
        </p:txBody>
      </p:sp>
      <p:sp>
        <p:nvSpPr>
          <p:cNvPr id="1281034" name="Rectangle 10"/>
          <p:cNvSpPr>
            <a:spLocks noChangeArrowheads="1"/>
          </p:cNvSpPr>
          <p:nvPr/>
        </p:nvSpPr>
        <p:spPr bwMode="auto">
          <a:xfrm>
            <a:off x="2209800" y="6705600"/>
            <a:ext cx="914400" cy="914400"/>
          </a:xfrm>
          <a:prstGeom prst="rect">
            <a:avLst/>
          </a:prstGeom>
          <a:noFill/>
          <a:ln w="9525" algn="ctr">
            <a:noFill/>
            <a:miter lim="800000"/>
            <a:headEnd/>
            <a:tailEnd/>
          </a:ln>
          <a:effectLst/>
        </p:spPr>
        <p:txBody>
          <a:bodyPr wrap="none" anchor="ctr">
            <a:spAutoFit/>
          </a:bodyPr>
          <a:lstStyle/>
          <a:p>
            <a:endParaRPr lang="en-US"/>
          </a:p>
        </p:txBody>
      </p:sp>
      <p:sp>
        <p:nvSpPr>
          <p:cNvPr id="1281035" name="Rectangle 11"/>
          <p:cNvSpPr>
            <a:spLocks noChangeArrowheads="1"/>
          </p:cNvSpPr>
          <p:nvPr/>
        </p:nvSpPr>
        <p:spPr bwMode="auto">
          <a:xfrm>
            <a:off x="4191000" y="4114800"/>
            <a:ext cx="4714875" cy="701675"/>
          </a:xfrm>
          <a:prstGeom prst="rect">
            <a:avLst/>
          </a:prstGeom>
          <a:noFill/>
          <a:ln w="9525" algn="ctr">
            <a:noFill/>
            <a:miter lim="800000"/>
            <a:headEnd/>
            <a:tailEnd/>
          </a:ln>
          <a:effectLst/>
        </p:spPr>
        <p:txBody>
          <a:bodyPr wrap="none" anchor="ctr">
            <a:spAutoFit/>
          </a:bodyPr>
          <a:lstStyle/>
          <a:p>
            <a:pPr algn="l"/>
            <a:r>
              <a:rPr lang="en-US" sz="2000" b="1" dirty="0">
                <a:ea typeface="Arial Unicode MS" pitchFamily="34" charset="-128"/>
                <a:cs typeface="Arial Unicode MS" pitchFamily="34" charset="-128"/>
              </a:rPr>
              <a:t>EMC (CERN), Phys.Lett.B206:364 (1988)</a:t>
            </a:r>
          </a:p>
          <a:p>
            <a:pPr algn="l"/>
            <a:r>
              <a:rPr lang="en-US" sz="2000" b="1" dirty="0" smtClean="0">
                <a:ea typeface="Arial Unicode MS" pitchFamily="34" charset="-128"/>
                <a:cs typeface="Arial Unicode MS" pitchFamily="34" charset="-128"/>
              </a:rPr>
              <a:t>1491 </a:t>
            </a:r>
            <a:r>
              <a:rPr lang="en-US" sz="2000" b="1" dirty="0">
                <a:ea typeface="Arial Unicode MS" pitchFamily="34" charset="-128"/>
                <a:cs typeface="Arial Unicode MS" pitchFamily="34" charset="-128"/>
              </a:rPr>
              <a:t>citations!</a:t>
            </a:r>
          </a:p>
        </p:txBody>
      </p:sp>
      <p:sp>
        <p:nvSpPr>
          <p:cNvPr id="1281037" name="Text Box 13"/>
          <p:cNvSpPr txBox="1">
            <a:spLocks noChangeArrowheads="1"/>
          </p:cNvSpPr>
          <p:nvPr/>
        </p:nvSpPr>
        <p:spPr bwMode="auto">
          <a:xfrm>
            <a:off x="1385888" y="5243513"/>
            <a:ext cx="1820862" cy="336550"/>
          </a:xfrm>
          <a:prstGeom prst="rect">
            <a:avLst/>
          </a:prstGeom>
          <a:noFill/>
          <a:ln w="9525" algn="ctr">
            <a:noFill/>
            <a:miter lim="800000"/>
            <a:headEnd/>
            <a:tailEnd/>
          </a:ln>
          <a:effectLst/>
        </p:spPr>
        <p:txBody>
          <a:bodyPr wrap="none">
            <a:spAutoFit/>
          </a:bodyPr>
          <a:lstStyle/>
          <a:p>
            <a:pPr algn="l"/>
            <a:r>
              <a:rPr lang="en-US" sz="1600" b="1">
                <a:solidFill>
                  <a:srgbClr val="FF0000"/>
                </a:solidFill>
                <a:latin typeface="Maiandra GD" pitchFamily="34" charset="0"/>
              </a:rPr>
              <a:t>0.01 &lt; x</a:t>
            </a:r>
            <a:r>
              <a:rPr lang="en-US" sz="1600" b="1" baseline="-25000">
                <a:solidFill>
                  <a:srgbClr val="FF0000"/>
                </a:solidFill>
                <a:latin typeface="Maiandra GD" pitchFamily="34" charset="0"/>
              </a:rPr>
              <a:t>CERN </a:t>
            </a:r>
            <a:r>
              <a:rPr lang="en-US" sz="1600" b="1">
                <a:solidFill>
                  <a:srgbClr val="FF0000"/>
                </a:solidFill>
                <a:latin typeface="Maiandra GD" pitchFamily="34" charset="0"/>
              </a:rPr>
              <a:t>&lt; 0.5</a:t>
            </a:r>
          </a:p>
        </p:txBody>
      </p:sp>
      <p:sp>
        <p:nvSpPr>
          <p:cNvPr id="1281038" name="Line 14"/>
          <p:cNvSpPr>
            <a:spLocks noChangeShapeType="1"/>
          </p:cNvSpPr>
          <p:nvPr/>
        </p:nvSpPr>
        <p:spPr bwMode="auto">
          <a:xfrm flipH="1">
            <a:off x="1000125" y="5041900"/>
            <a:ext cx="0" cy="576263"/>
          </a:xfrm>
          <a:prstGeom prst="line">
            <a:avLst/>
          </a:prstGeom>
          <a:noFill/>
          <a:ln w="38100">
            <a:solidFill>
              <a:srgbClr val="FF0000"/>
            </a:solidFill>
            <a:round/>
            <a:headEnd/>
            <a:tailEnd/>
          </a:ln>
          <a:effectLst/>
        </p:spPr>
        <p:txBody>
          <a:bodyPr>
            <a:spAutoFit/>
          </a:bodyPr>
          <a:lstStyle/>
          <a:p>
            <a:endParaRPr lang="en-US"/>
          </a:p>
        </p:txBody>
      </p:sp>
      <p:sp>
        <p:nvSpPr>
          <p:cNvPr id="1281039" name="Line 15"/>
          <p:cNvSpPr>
            <a:spLocks noChangeShapeType="1"/>
          </p:cNvSpPr>
          <p:nvPr/>
        </p:nvSpPr>
        <p:spPr bwMode="auto">
          <a:xfrm flipH="1">
            <a:off x="3727450" y="4159250"/>
            <a:ext cx="0" cy="1382713"/>
          </a:xfrm>
          <a:prstGeom prst="line">
            <a:avLst/>
          </a:prstGeom>
          <a:noFill/>
          <a:ln w="38100">
            <a:solidFill>
              <a:srgbClr val="FF0000"/>
            </a:solidFill>
            <a:round/>
            <a:headEnd/>
            <a:tailEnd/>
          </a:ln>
          <a:effectLst/>
        </p:spPr>
        <p:txBody>
          <a:bodyPr>
            <a:spAutoFit/>
          </a:bodyPr>
          <a:lstStyle/>
          <a:p>
            <a:endParaRPr lang="en-US"/>
          </a:p>
        </p:txBody>
      </p:sp>
      <p:sp>
        <p:nvSpPr>
          <p:cNvPr id="1281040" name="Text Box 16"/>
          <p:cNvSpPr txBox="1">
            <a:spLocks noChangeArrowheads="1"/>
          </p:cNvSpPr>
          <p:nvPr/>
        </p:nvSpPr>
        <p:spPr bwMode="auto">
          <a:xfrm>
            <a:off x="5410200" y="5238750"/>
            <a:ext cx="3795713" cy="579438"/>
          </a:xfrm>
          <a:prstGeom prst="rect">
            <a:avLst/>
          </a:prstGeom>
          <a:noFill/>
          <a:ln w="38100">
            <a:noFill/>
            <a:miter lim="800000"/>
            <a:headEnd/>
            <a:tailEnd type="none" w="lg" len="lg"/>
          </a:ln>
          <a:effectLst/>
        </p:spPr>
        <p:txBody>
          <a:bodyPr wrap="none">
            <a:spAutoFit/>
          </a:bodyPr>
          <a:lstStyle/>
          <a:p>
            <a:pPr algn="l" eaLnBrk="1" hangingPunct="1"/>
            <a:r>
              <a:rPr lang="en-US" sz="3200" b="1"/>
              <a:t>“Proton Spin Crisis”</a:t>
            </a:r>
          </a:p>
        </p:txBody>
      </p:sp>
      <p:sp>
        <p:nvSpPr>
          <p:cNvPr id="1281041" name="AutoShape 17"/>
          <p:cNvSpPr>
            <a:spLocks noChangeArrowheads="1"/>
          </p:cNvSpPr>
          <p:nvPr/>
        </p:nvSpPr>
        <p:spPr bwMode="auto">
          <a:xfrm>
            <a:off x="4495800" y="5149850"/>
            <a:ext cx="844550" cy="860425"/>
          </a:xfrm>
          <a:prstGeom prst="rightArrow">
            <a:avLst>
              <a:gd name="adj1" fmla="val 50000"/>
              <a:gd name="adj2" fmla="val 25000"/>
            </a:avLst>
          </a:prstGeom>
          <a:noFill/>
          <a:ln w="38100">
            <a:solidFill>
              <a:srgbClr val="FFFF99"/>
            </a:solidFill>
            <a:miter lim="800000"/>
            <a:headEnd/>
            <a:tailEnd type="none" w="lg" len="lg"/>
          </a:ln>
          <a:effectLst/>
        </p:spPr>
        <p:txBody>
          <a:bodyPr anchor="ctr">
            <a:spAutoFit/>
          </a:bodyPr>
          <a:lstStyle/>
          <a:p>
            <a:endParaRPr lang="en-US"/>
          </a:p>
        </p:txBody>
      </p:sp>
      <p:graphicFrame>
        <p:nvGraphicFramePr>
          <p:cNvPr id="1281043" name="Object 19"/>
          <p:cNvGraphicFramePr>
            <a:graphicFrameLocks noChangeAspect="1"/>
          </p:cNvGraphicFramePr>
          <p:nvPr>
            <p:ph idx="1"/>
          </p:nvPr>
        </p:nvGraphicFramePr>
        <p:xfrm>
          <a:off x="4953000" y="1371600"/>
          <a:ext cx="3668713" cy="963613"/>
        </p:xfrm>
        <a:graphic>
          <a:graphicData uri="http://schemas.openxmlformats.org/presentationml/2006/ole">
            <p:oleObj spid="_x0000_s1281043" name="Equation" r:id="rId5" imgW="1498320" imgH="393480" progId="Equation.3">
              <p:embed/>
            </p:oleObj>
          </a:graphicData>
        </a:graphic>
      </p:graphicFrame>
      <p:grpSp>
        <p:nvGrpSpPr>
          <p:cNvPr id="1281045" name="Group 21"/>
          <p:cNvGrpSpPr>
            <a:grpSpLocks/>
          </p:cNvGrpSpPr>
          <p:nvPr/>
        </p:nvGrpSpPr>
        <p:grpSpPr bwMode="auto">
          <a:xfrm>
            <a:off x="4267200" y="2438400"/>
            <a:ext cx="4876800" cy="1676400"/>
            <a:chOff x="2688" y="2448"/>
            <a:chExt cx="3072" cy="1056"/>
          </a:xfrm>
        </p:grpSpPr>
        <p:sp>
          <p:nvSpPr>
            <p:cNvPr id="1281046" name="Rectangle 22"/>
            <p:cNvSpPr>
              <a:spLocks noChangeArrowheads="1"/>
            </p:cNvSpPr>
            <p:nvPr/>
          </p:nvSpPr>
          <p:spPr bwMode="auto">
            <a:xfrm>
              <a:off x="2688" y="2448"/>
              <a:ext cx="3072" cy="1056"/>
            </a:xfrm>
            <a:prstGeom prst="rect">
              <a:avLst/>
            </a:prstGeom>
            <a:solidFill>
              <a:srgbClr val="00FFFF"/>
            </a:solidFill>
            <a:ln w="9525">
              <a:solidFill>
                <a:schemeClr val="tx1"/>
              </a:solidFill>
              <a:miter lim="800000"/>
              <a:headEnd/>
              <a:tailEnd/>
            </a:ln>
            <a:effectLst/>
          </p:spPr>
          <p:txBody>
            <a:bodyPr wrap="none" anchor="ctr"/>
            <a:lstStyle/>
            <a:p>
              <a:endParaRPr lang="en-US" dirty="0">
                <a:solidFill>
                  <a:srgbClr val="00FFFF"/>
                </a:solidFill>
              </a:endParaRPr>
            </a:p>
          </p:txBody>
        </p:sp>
        <p:graphicFrame>
          <p:nvGraphicFramePr>
            <p:cNvPr id="1281047" name="Object 23"/>
            <p:cNvGraphicFramePr>
              <a:graphicFrameLocks noChangeAspect="1"/>
            </p:cNvGraphicFramePr>
            <p:nvPr/>
          </p:nvGraphicFramePr>
          <p:xfrm>
            <a:off x="2784" y="2586"/>
            <a:ext cx="1200" cy="342"/>
          </p:xfrm>
          <a:graphic>
            <a:graphicData uri="http://schemas.openxmlformats.org/presentationml/2006/ole">
              <p:oleObj spid="_x0000_s1281047" name="Equation" r:id="rId6" imgW="799920" imgH="228600" progId="Equation.3">
                <p:embed/>
              </p:oleObj>
            </a:graphicData>
          </a:graphic>
        </p:graphicFrame>
        <p:sp>
          <p:nvSpPr>
            <p:cNvPr id="1281048" name="Text Box 24"/>
            <p:cNvSpPr txBox="1">
              <a:spLocks noChangeArrowheads="1"/>
            </p:cNvSpPr>
            <p:nvPr/>
          </p:nvSpPr>
          <p:spPr bwMode="auto">
            <a:xfrm>
              <a:off x="4032" y="2544"/>
              <a:ext cx="1603" cy="442"/>
            </a:xfrm>
            <a:prstGeom prst="rect">
              <a:avLst/>
            </a:prstGeom>
            <a:solidFill>
              <a:srgbClr val="00FFFF"/>
            </a:solidFill>
            <a:ln w="38100">
              <a:noFill/>
              <a:miter lim="800000"/>
              <a:headEnd/>
              <a:tailEnd type="none" w="lg" len="lg"/>
            </a:ln>
            <a:effectLst/>
          </p:spPr>
          <p:txBody>
            <a:bodyPr wrap="none">
              <a:spAutoFit/>
            </a:bodyPr>
            <a:lstStyle/>
            <a:p>
              <a:pPr algn="l" eaLnBrk="1" hangingPunct="1"/>
              <a:r>
                <a:rPr lang="en-US" sz="2000">
                  <a:solidFill>
                    <a:schemeClr val="tx1"/>
                  </a:solidFill>
                  <a:latin typeface="Arial Unicode MS" pitchFamily="34" charset="-128"/>
                </a:rPr>
                <a:t>Quark-Parton Model </a:t>
              </a:r>
            </a:p>
            <a:p>
              <a:pPr algn="l" eaLnBrk="1" hangingPunct="1"/>
              <a:r>
                <a:rPr lang="en-US" sz="2000">
                  <a:solidFill>
                    <a:schemeClr val="tx1"/>
                  </a:solidFill>
                  <a:latin typeface="Arial Unicode MS" pitchFamily="34" charset="-128"/>
                </a:rPr>
                <a:t>expectation!</a:t>
              </a:r>
            </a:p>
          </p:txBody>
        </p:sp>
        <p:sp>
          <p:nvSpPr>
            <p:cNvPr id="1281049" name="Rectangle 25"/>
            <p:cNvSpPr>
              <a:spLocks noChangeArrowheads="1"/>
            </p:cNvSpPr>
            <p:nvPr/>
          </p:nvSpPr>
          <p:spPr bwMode="auto">
            <a:xfrm>
              <a:off x="2784" y="2976"/>
              <a:ext cx="2745" cy="442"/>
            </a:xfrm>
            <a:prstGeom prst="rect">
              <a:avLst/>
            </a:prstGeom>
            <a:solidFill>
              <a:srgbClr val="00FFFF"/>
            </a:solidFill>
            <a:ln w="9525" algn="ctr">
              <a:noFill/>
              <a:miter lim="800000"/>
              <a:headEnd/>
              <a:tailEnd/>
            </a:ln>
            <a:effectLst/>
          </p:spPr>
          <p:txBody>
            <a:bodyPr wrap="none" anchor="ctr">
              <a:spAutoFit/>
            </a:bodyPr>
            <a:lstStyle/>
            <a:p>
              <a:pPr algn="l"/>
              <a:r>
                <a:rPr lang="en-US" sz="2000" dirty="0">
                  <a:solidFill>
                    <a:schemeClr val="tx1"/>
                  </a:solidFill>
                  <a:latin typeface="Arial" charset="0"/>
                </a:rPr>
                <a:t>E130, Phys.Rev.Lett.51:1135 (1983) </a:t>
              </a:r>
            </a:p>
            <a:p>
              <a:pPr algn="l"/>
              <a:r>
                <a:rPr lang="en-US" sz="2000" dirty="0" smtClean="0">
                  <a:solidFill>
                    <a:schemeClr val="tx1"/>
                  </a:solidFill>
                  <a:latin typeface="Arial" charset="0"/>
                </a:rPr>
                <a:t>428 </a:t>
              </a:r>
              <a:r>
                <a:rPr lang="en-US" sz="2000" dirty="0">
                  <a:solidFill>
                    <a:schemeClr val="tx1"/>
                  </a:solidFill>
                  <a:latin typeface="Arial" charset="0"/>
                </a:rPr>
                <a:t>citations</a:t>
              </a:r>
              <a:r>
                <a:rPr lang="en-US" sz="1600" dirty="0">
                  <a:solidFill>
                    <a:schemeClr val="tx1"/>
                  </a:solidFill>
                  <a:latin typeface="Arial" charset="0"/>
                </a:rPr>
                <a:t>  </a:t>
              </a:r>
            </a:p>
          </p:txBody>
        </p:sp>
      </p:grpSp>
      <p:pic>
        <p:nvPicPr>
          <p:cNvPr id="1281050" name="Picture 26"/>
          <p:cNvPicPr>
            <a:picLocks noChangeAspect="1" noChangeArrowheads="1"/>
          </p:cNvPicPr>
          <p:nvPr/>
        </p:nvPicPr>
        <p:blipFill>
          <a:blip r:embed="rId7" cstate="print"/>
          <a:srcRect/>
          <a:stretch>
            <a:fillRect/>
          </a:stretch>
        </p:blipFill>
        <p:spPr bwMode="auto">
          <a:xfrm>
            <a:off x="2728913" y="2518230"/>
            <a:ext cx="6415087" cy="990600"/>
          </a:xfrm>
          <a:prstGeom prst="rect">
            <a:avLst/>
          </a:prstGeom>
          <a:noFill/>
          <a:ln w="9525">
            <a:solidFill>
              <a:schemeClr val="tx1"/>
            </a:solidFill>
            <a:miter lim="800000"/>
            <a:headEnd/>
            <a:tailEnd/>
          </a:ln>
          <a:effectLst/>
        </p:spPr>
      </p:pic>
      <p:sp>
        <p:nvSpPr>
          <p:cNvPr id="1281051" name="Oval 27"/>
          <p:cNvSpPr>
            <a:spLocks noChangeArrowheads="1"/>
          </p:cNvSpPr>
          <p:nvPr/>
        </p:nvSpPr>
        <p:spPr bwMode="auto">
          <a:xfrm>
            <a:off x="4137025" y="3157538"/>
            <a:ext cx="990600" cy="381000"/>
          </a:xfrm>
          <a:prstGeom prst="ellipse">
            <a:avLst/>
          </a:prstGeom>
          <a:noFill/>
          <a:ln w="25400">
            <a:solidFill>
              <a:srgbClr val="FF0000"/>
            </a:solidFill>
            <a:round/>
            <a:headEnd/>
            <a:tailEnd/>
          </a:ln>
          <a:effectLst/>
        </p:spPr>
        <p:txBody>
          <a:bodyPr wrap="none" anchor="ctr"/>
          <a:lstStyle/>
          <a:p>
            <a:endParaRPr lang="en-US"/>
          </a:p>
        </p:txBody>
      </p:sp>
      <p:sp>
        <p:nvSpPr>
          <p:cNvPr id="1281052" name="Oval 28"/>
          <p:cNvSpPr>
            <a:spLocks noChangeArrowheads="1"/>
          </p:cNvSpPr>
          <p:nvPr/>
        </p:nvSpPr>
        <p:spPr bwMode="auto">
          <a:xfrm>
            <a:off x="5410200" y="3155950"/>
            <a:ext cx="3733800" cy="381000"/>
          </a:xfrm>
          <a:prstGeom prst="ellipse">
            <a:avLst/>
          </a:prstGeom>
          <a:noFill/>
          <a:ln w="25400">
            <a:solidFill>
              <a:srgbClr val="FF0000"/>
            </a:solidFill>
            <a:round/>
            <a:headEnd/>
            <a:tailEnd/>
          </a:ln>
          <a:effectLst/>
        </p:spPr>
        <p:txBody>
          <a:bodyPr wrap="none" anchor="ctr"/>
          <a:lstStyle/>
          <a:p>
            <a:endParaRPr lang="en-US"/>
          </a:p>
        </p:txBody>
      </p:sp>
      <p:sp>
        <p:nvSpPr>
          <p:cNvPr id="1281053" name="Text Box 29"/>
          <p:cNvSpPr txBox="1">
            <a:spLocks noChangeArrowheads="1"/>
          </p:cNvSpPr>
          <p:nvPr/>
        </p:nvSpPr>
        <p:spPr bwMode="auto">
          <a:xfrm>
            <a:off x="4267200" y="3581400"/>
            <a:ext cx="4673600" cy="457200"/>
          </a:xfrm>
          <a:prstGeom prst="rect">
            <a:avLst/>
          </a:prstGeom>
          <a:noFill/>
          <a:ln w="9525">
            <a:noFill/>
            <a:miter lim="800000"/>
            <a:headEnd/>
            <a:tailEnd/>
          </a:ln>
          <a:effectLst/>
        </p:spPr>
        <p:txBody>
          <a:bodyPr wrap="none">
            <a:spAutoFit/>
          </a:bodyPr>
          <a:lstStyle/>
          <a:p>
            <a:r>
              <a:rPr lang="en-US" dirty="0" smtClean="0">
                <a:solidFill>
                  <a:srgbClr val="FF0000"/>
                </a:solidFill>
              </a:rPr>
              <a:t>These </a:t>
            </a:r>
            <a:r>
              <a:rPr lang="en-US" dirty="0">
                <a:solidFill>
                  <a:srgbClr val="FF0000"/>
                </a:solidFill>
              </a:rPr>
              <a:t>haven’t been easy to measure!</a:t>
            </a:r>
          </a:p>
        </p:txBody>
      </p:sp>
      <p:sp>
        <p:nvSpPr>
          <p:cNvPr id="1281054" name="Oval 30"/>
          <p:cNvSpPr>
            <a:spLocks noChangeArrowheads="1"/>
          </p:cNvSpPr>
          <p:nvPr/>
        </p:nvSpPr>
        <p:spPr bwMode="auto">
          <a:xfrm>
            <a:off x="6934200" y="1622425"/>
            <a:ext cx="762000" cy="457200"/>
          </a:xfrm>
          <a:prstGeom prst="ellipse">
            <a:avLst/>
          </a:prstGeom>
          <a:noFill/>
          <a:ln w="25400">
            <a:solidFill>
              <a:srgbClr val="FF0000"/>
            </a:solidFill>
            <a:round/>
            <a:headEnd/>
            <a:tailEnd/>
          </a:ln>
          <a:effectLst/>
        </p:spPr>
        <p:txBody>
          <a:bodyPr wrap="none" anchor="ctr"/>
          <a:lstStyle/>
          <a:p>
            <a:endParaRPr lang="en-US"/>
          </a:p>
        </p:txBody>
      </p:sp>
      <p:sp>
        <p:nvSpPr>
          <p:cNvPr id="1281055" name="Oval 31"/>
          <p:cNvSpPr>
            <a:spLocks noChangeArrowheads="1"/>
          </p:cNvSpPr>
          <p:nvPr/>
        </p:nvSpPr>
        <p:spPr bwMode="auto">
          <a:xfrm>
            <a:off x="7870825" y="1601788"/>
            <a:ext cx="762000" cy="609600"/>
          </a:xfrm>
          <a:prstGeom prst="ellipse">
            <a:avLst/>
          </a:prstGeom>
          <a:noFill/>
          <a:ln w="25400">
            <a:solidFill>
              <a:srgbClr val="FF0000"/>
            </a:solidFill>
            <a:round/>
            <a:headEnd/>
            <a:tailEnd/>
          </a:ln>
          <a:effectLst/>
        </p:spPr>
        <p:txBody>
          <a:bodyPr wrap="none" anchor="ctr"/>
          <a:lstStyle/>
          <a:p>
            <a:endParaRPr lang="en-US"/>
          </a:p>
        </p:txBody>
      </p:sp>
      <p:sp>
        <p:nvSpPr>
          <p:cNvPr id="32" name="Slide Number Placeholder 31"/>
          <p:cNvSpPr>
            <a:spLocks noGrp="1"/>
          </p:cNvSpPr>
          <p:nvPr>
            <p:ph type="sldNum" sz="quarter" idx="12"/>
          </p:nvPr>
        </p:nvSpPr>
        <p:spPr/>
        <p:txBody>
          <a:bodyPr/>
          <a:lstStyle/>
          <a:p>
            <a:fld id="{9CCA4942-7CEE-491C-9F3A-ADE7BC2C4973}" type="slidenum">
              <a:rPr lang="en-US" smtClean="0"/>
              <a:pPr/>
              <a:t>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281045"/>
                                        </p:tgtEl>
                                      </p:cBhvr>
                                    </p:animEffect>
                                    <p:set>
                                      <p:cBhvr>
                                        <p:cTn id="7" dur="1" fill="hold">
                                          <p:stCondLst>
                                            <p:cond delay="499"/>
                                          </p:stCondLst>
                                        </p:cTn>
                                        <p:tgtEl>
                                          <p:spTgt spid="1281045"/>
                                        </p:tgtEl>
                                        <p:attrNameLst>
                                          <p:attrName>style.visibility</p:attrName>
                                        </p:attrNameLst>
                                      </p:cBhvr>
                                      <p:to>
                                        <p:strVal val="hidden"/>
                                      </p:to>
                                    </p:se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281038"/>
                                        </p:tgtEl>
                                        <p:attrNameLst>
                                          <p:attrName>style.visibility</p:attrName>
                                        </p:attrNameLst>
                                      </p:cBhvr>
                                      <p:to>
                                        <p:strVal val="visible"/>
                                      </p:to>
                                    </p:set>
                                    <p:animEffect transition="in" filter="blinds(horizontal)">
                                      <p:cBhvr>
                                        <p:cTn id="11" dur="500"/>
                                        <p:tgtEl>
                                          <p:spTgt spid="1281038"/>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281037"/>
                                        </p:tgtEl>
                                        <p:attrNameLst>
                                          <p:attrName>style.visibility</p:attrName>
                                        </p:attrNameLst>
                                      </p:cBhvr>
                                      <p:to>
                                        <p:strVal val="visible"/>
                                      </p:to>
                                    </p:set>
                                    <p:animEffect transition="in" filter="blinds(horizontal)">
                                      <p:cBhvr>
                                        <p:cTn id="14" dur="500"/>
                                        <p:tgtEl>
                                          <p:spTgt spid="1281037"/>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281039"/>
                                        </p:tgtEl>
                                        <p:attrNameLst>
                                          <p:attrName>style.visibility</p:attrName>
                                        </p:attrNameLst>
                                      </p:cBhvr>
                                      <p:to>
                                        <p:strVal val="visible"/>
                                      </p:to>
                                    </p:set>
                                    <p:animEffect transition="in" filter="blinds(horizontal)">
                                      <p:cBhvr>
                                        <p:cTn id="17" dur="500"/>
                                        <p:tgtEl>
                                          <p:spTgt spid="128103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281035"/>
                                        </p:tgtEl>
                                        <p:attrNameLst>
                                          <p:attrName>style.visibility</p:attrName>
                                        </p:attrNameLst>
                                      </p:cBhvr>
                                      <p:to>
                                        <p:strVal val="visible"/>
                                      </p:to>
                                    </p:set>
                                    <p:animEffect transition="in" filter="blinds(horizontal)">
                                      <p:cBhvr>
                                        <p:cTn id="20" dur="500"/>
                                        <p:tgtEl>
                                          <p:spTgt spid="1281035"/>
                                        </p:tgtEl>
                                      </p:cBhvr>
                                    </p:animEffect>
                                  </p:childTnLst>
                                </p:cTn>
                              </p:par>
                              <p:par>
                                <p:cTn id="21" presetID="3" presetClass="entr" presetSubtype="10" fill="hold" nodeType="withEffect">
                                  <p:stCondLst>
                                    <p:cond delay="0"/>
                                  </p:stCondLst>
                                  <p:childTnLst>
                                    <p:set>
                                      <p:cBhvr>
                                        <p:cTn id="22" dur="1" fill="hold">
                                          <p:stCondLst>
                                            <p:cond delay="0"/>
                                          </p:stCondLst>
                                        </p:cTn>
                                        <p:tgtEl>
                                          <p:spTgt spid="1281028">
                                            <p:txEl>
                                              <p:pRg st="1" end="1"/>
                                            </p:txEl>
                                          </p:spTgt>
                                        </p:tgtEl>
                                        <p:attrNameLst>
                                          <p:attrName>style.visibility</p:attrName>
                                        </p:attrNameLst>
                                      </p:cBhvr>
                                      <p:to>
                                        <p:strVal val="visible"/>
                                      </p:to>
                                    </p:set>
                                    <p:animEffect transition="in" filter="blinds(horizontal)">
                                      <p:cBhvr>
                                        <p:cTn id="23" dur="500"/>
                                        <p:tgtEl>
                                          <p:spTgt spid="1281028">
                                            <p:txEl>
                                              <p:pRg st="1" end="1"/>
                                            </p:txEl>
                                          </p:spTgt>
                                        </p:tgtEl>
                                      </p:cBhvr>
                                    </p:animEffect>
                                  </p:childTnLst>
                                </p:cTn>
                              </p:par>
                            </p:childTnLst>
                          </p:cTn>
                        </p:par>
                        <p:par>
                          <p:cTn id="24" fill="hold">
                            <p:stCondLst>
                              <p:cond delay="1000"/>
                            </p:stCondLst>
                            <p:childTnLst>
                              <p:par>
                                <p:cTn id="25" presetID="3" presetClass="entr" presetSubtype="10" fill="hold" grpId="0" nodeType="afterEffect">
                                  <p:stCondLst>
                                    <p:cond delay="0"/>
                                  </p:stCondLst>
                                  <p:childTnLst>
                                    <p:set>
                                      <p:cBhvr>
                                        <p:cTn id="26" dur="1" fill="hold">
                                          <p:stCondLst>
                                            <p:cond delay="0"/>
                                          </p:stCondLst>
                                        </p:cTn>
                                        <p:tgtEl>
                                          <p:spTgt spid="1281041"/>
                                        </p:tgtEl>
                                        <p:attrNameLst>
                                          <p:attrName>style.visibility</p:attrName>
                                        </p:attrNameLst>
                                      </p:cBhvr>
                                      <p:to>
                                        <p:strVal val="visible"/>
                                      </p:to>
                                    </p:set>
                                    <p:animEffect transition="in" filter="blinds(horizontal)">
                                      <p:cBhvr>
                                        <p:cTn id="27" dur="500"/>
                                        <p:tgtEl>
                                          <p:spTgt spid="1281041"/>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281040"/>
                                        </p:tgtEl>
                                        <p:attrNameLst>
                                          <p:attrName>style.visibility</p:attrName>
                                        </p:attrNameLst>
                                      </p:cBhvr>
                                      <p:to>
                                        <p:strVal val="visible"/>
                                      </p:to>
                                    </p:set>
                                    <p:animEffect transition="in" filter="blinds(horizontal)">
                                      <p:cBhvr>
                                        <p:cTn id="30" dur="500"/>
                                        <p:tgtEl>
                                          <p:spTgt spid="1281040"/>
                                        </p:tgtEl>
                                      </p:cBhvr>
                                    </p:animEffect>
                                  </p:childTnLst>
                                </p:cTn>
                              </p:par>
                              <p:par>
                                <p:cTn id="31" presetID="2" presetClass="entr" presetSubtype="4" fill="hold" nodeType="withEffect">
                                  <p:stCondLst>
                                    <p:cond delay="0"/>
                                  </p:stCondLst>
                                  <p:childTnLst>
                                    <p:set>
                                      <p:cBhvr>
                                        <p:cTn id="32" dur="1" fill="hold">
                                          <p:stCondLst>
                                            <p:cond delay="0"/>
                                          </p:stCondLst>
                                        </p:cTn>
                                        <p:tgtEl>
                                          <p:spTgt spid="1281050"/>
                                        </p:tgtEl>
                                        <p:attrNameLst>
                                          <p:attrName>style.visibility</p:attrName>
                                        </p:attrNameLst>
                                      </p:cBhvr>
                                      <p:to>
                                        <p:strVal val="visible"/>
                                      </p:to>
                                    </p:set>
                                    <p:anim calcmode="lin" valueType="num">
                                      <p:cBhvr additive="base">
                                        <p:cTn id="33" dur="500" fill="hold"/>
                                        <p:tgtEl>
                                          <p:spTgt spid="1281050"/>
                                        </p:tgtEl>
                                        <p:attrNameLst>
                                          <p:attrName>ppt_x</p:attrName>
                                        </p:attrNameLst>
                                      </p:cBhvr>
                                      <p:tavLst>
                                        <p:tav tm="0">
                                          <p:val>
                                            <p:strVal val="#ppt_x"/>
                                          </p:val>
                                        </p:tav>
                                        <p:tav tm="100000">
                                          <p:val>
                                            <p:strVal val="#ppt_x"/>
                                          </p:val>
                                        </p:tav>
                                      </p:tavLst>
                                    </p:anim>
                                    <p:anim calcmode="lin" valueType="num">
                                      <p:cBhvr additive="base">
                                        <p:cTn id="34" dur="500" fill="hold"/>
                                        <p:tgtEl>
                                          <p:spTgt spid="1281050"/>
                                        </p:tgtEl>
                                        <p:attrNameLst>
                                          <p:attrName>ppt_y</p:attrName>
                                        </p:attrNameLst>
                                      </p:cBhvr>
                                      <p:tavLst>
                                        <p:tav tm="0">
                                          <p:val>
                                            <p:strVal val="1+#ppt_h/2"/>
                                          </p:val>
                                        </p:tav>
                                        <p:tav tm="100000">
                                          <p:val>
                                            <p:strVal val="#ppt_y"/>
                                          </p:val>
                                        </p:tav>
                                      </p:tavLst>
                                    </p:anim>
                                  </p:childTnLst>
                                </p:cTn>
                              </p:par>
                            </p:childTnLst>
                          </p:cTn>
                        </p:par>
                        <p:par>
                          <p:cTn id="35" fill="hold">
                            <p:stCondLst>
                              <p:cond delay="1500"/>
                            </p:stCondLst>
                            <p:childTnLst>
                              <p:par>
                                <p:cTn id="36" presetID="8" presetClass="entr" presetSubtype="16" fill="hold" grpId="0" nodeType="afterEffect">
                                  <p:stCondLst>
                                    <p:cond delay="1500"/>
                                  </p:stCondLst>
                                  <p:childTnLst>
                                    <p:set>
                                      <p:cBhvr>
                                        <p:cTn id="37" dur="1" fill="hold">
                                          <p:stCondLst>
                                            <p:cond delay="0"/>
                                          </p:stCondLst>
                                        </p:cTn>
                                        <p:tgtEl>
                                          <p:spTgt spid="1281051"/>
                                        </p:tgtEl>
                                        <p:attrNameLst>
                                          <p:attrName>style.visibility</p:attrName>
                                        </p:attrNameLst>
                                      </p:cBhvr>
                                      <p:to>
                                        <p:strVal val="visible"/>
                                      </p:to>
                                    </p:set>
                                    <p:animEffect transition="in" filter="diamond(in)">
                                      <p:cBhvr>
                                        <p:cTn id="38" dur="2000"/>
                                        <p:tgtEl>
                                          <p:spTgt spid="1281051"/>
                                        </p:tgtEl>
                                      </p:cBhvr>
                                    </p:animEffect>
                                  </p:childTnLst>
                                </p:cTn>
                              </p:par>
                              <p:par>
                                <p:cTn id="39" presetID="8" presetClass="entr" presetSubtype="16" fill="hold" grpId="0" nodeType="withEffect">
                                  <p:stCondLst>
                                    <p:cond delay="1500"/>
                                  </p:stCondLst>
                                  <p:childTnLst>
                                    <p:set>
                                      <p:cBhvr>
                                        <p:cTn id="40" dur="1" fill="hold">
                                          <p:stCondLst>
                                            <p:cond delay="0"/>
                                          </p:stCondLst>
                                        </p:cTn>
                                        <p:tgtEl>
                                          <p:spTgt spid="1281052"/>
                                        </p:tgtEl>
                                        <p:attrNameLst>
                                          <p:attrName>style.visibility</p:attrName>
                                        </p:attrNameLst>
                                      </p:cBhvr>
                                      <p:to>
                                        <p:strVal val="visible"/>
                                      </p:to>
                                    </p:set>
                                    <p:animEffect transition="in" filter="diamond(in)">
                                      <p:cBhvr>
                                        <p:cTn id="41" dur="2000"/>
                                        <p:tgtEl>
                                          <p:spTgt spid="1281052"/>
                                        </p:tgtEl>
                                      </p:cBhvr>
                                    </p:animEffect>
                                  </p:childTnLst>
                                </p:cTn>
                              </p:par>
                              <p:par>
                                <p:cTn id="42" presetID="8" presetClass="entr" presetSubtype="16" fill="hold" grpId="0" nodeType="withEffect">
                                  <p:stCondLst>
                                    <p:cond delay="1500"/>
                                  </p:stCondLst>
                                  <p:childTnLst>
                                    <p:set>
                                      <p:cBhvr>
                                        <p:cTn id="43" dur="1" fill="hold">
                                          <p:stCondLst>
                                            <p:cond delay="0"/>
                                          </p:stCondLst>
                                        </p:cTn>
                                        <p:tgtEl>
                                          <p:spTgt spid="1281053"/>
                                        </p:tgtEl>
                                        <p:attrNameLst>
                                          <p:attrName>style.visibility</p:attrName>
                                        </p:attrNameLst>
                                      </p:cBhvr>
                                      <p:to>
                                        <p:strVal val="visible"/>
                                      </p:to>
                                    </p:set>
                                    <p:animEffect transition="in" filter="diamond(in)">
                                      <p:cBhvr>
                                        <p:cTn id="44" dur="2000"/>
                                        <p:tgtEl>
                                          <p:spTgt spid="1281053"/>
                                        </p:tgtEl>
                                      </p:cBhvr>
                                    </p:animEffect>
                                  </p:childTnLst>
                                </p:cTn>
                              </p:par>
                              <p:par>
                                <p:cTn id="45" presetID="8" presetClass="entr" presetSubtype="16" fill="hold" grpId="0" nodeType="withEffect">
                                  <p:stCondLst>
                                    <p:cond delay="1500"/>
                                  </p:stCondLst>
                                  <p:childTnLst>
                                    <p:set>
                                      <p:cBhvr>
                                        <p:cTn id="46" dur="1" fill="hold">
                                          <p:stCondLst>
                                            <p:cond delay="0"/>
                                          </p:stCondLst>
                                        </p:cTn>
                                        <p:tgtEl>
                                          <p:spTgt spid="1281054"/>
                                        </p:tgtEl>
                                        <p:attrNameLst>
                                          <p:attrName>style.visibility</p:attrName>
                                        </p:attrNameLst>
                                      </p:cBhvr>
                                      <p:to>
                                        <p:strVal val="visible"/>
                                      </p:to>
                                    </p:set>
                                    <p:animEffect transition="in" filter="diamond(in)">
                                      <p:cBhvr>
                                        <p:cTn id="47" dur="2000"/>
                                        <p:tgtEl>
                                          <p:spTgt spid="1281054"/>
                                        </p:tgtEl>
                                      </p:cBhvr>
                                    </p:animEffect>
                                  </p:childTnLst>
                                </p:cTn>
                              </p:par>
                              <p:par>
                                <p:cTn id="48" presetID="8" presetClass="entr" presetSubtype="16" fill="hold" grpId="0" nodeType="withEffect">
                                  <p:stCondLst>
                                    <p:cond delay="1500"/>
                                  </p:stCondLst>
                                  <p:childTnLst>
                                    <p:set>
                                      <p:cBhvr>
                                        <p:cTn id="49" dur="1" fill="hold">
                                          <p:stCondLst>
                                            <p:cond delay="0"/>
                                          </p:stCondLst>
                                        </p:cTn>
                                        <p:tgtEl>
                                          <p:spTgt spid="1281055"/>
                                        </p:tgtEl>
                                        <p:attrNameLst>
                                          <p:attrName>style.visibility</p:attrName>
                                        </p:attrNameLst>
                                      </p:cBhvr>
                                      <p:to>
                                        <p:strVal val="visible"/>
                                      </p:to>
                                    </p:set>
                                    <p:animEffect transition="in" filter="diamond(in)">
                                      <p:cBhvr>
                                        <p:cTn id="50" dur="2000"/>
                                        <p:tgtEl>
                                          <p:spTgt spid="1281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1035" grpId="0"/>
      <p:bldP spid="1281037" grpId="0"/>
      <p:bldP spid="1281038" grpId="0" animBg="1"/>
      <p:bldP spid="1281039" grpId="0" animBg="1"/>
      <p:bldP spid="1281040" grpId="0"/>
      <p:bldP spid="1281041" grpId="0" animBg="1"/>
      <p:bldP spid="1281051" grpId="0" animBg="1"/>
      <p:bldP spid="1281052" grpId="0" animBg="1"/>
      <p:bldP spid="1281053" grpId="0"/>
      <p:bldP spid="1281054" grpId="0" animBg="1"/>
      <p:bldP spid="128105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4"/>
          <p:cNvSpPr>
            <a:spLocks noGrp="1"/>
          </p:cNvSpPr>
          <p:nvPr>
            <p:ph type="sldNum" sz="quarter" idx="10"/>
          </p:nvPr>
        </p:nvSpPr>
        <p:spPr/>
        <p:txBody>
          <a:bodyPr/>
          <a:lstStyle/>
          <a:p>
            <a:fld id="{25611C99-DED6-4D43-8276-40AA289007BE}" type="slidenum">
              <a:rPr lang="en-US"/>
              <a:pPr/>
              <a:t>70</a:t>
            </a:fld>
            <a:endParaRPr lang="en-US"/>
          </a:p>
        </p:txBody>
      </p:sp>
      <p:sp>
        <p:nvSpPr>
          <p:cNvPr id="141314" name="Rectangle 2"/>
          <p:cNvSpPr>
            <a:spLocks noGrp="1" noChangeArrowheads="1"/>
          </p:cNvSpPr>
          <p:nvPr>
            <p:ph type="title"/>
          </p:nvPr>
        </p:nvSpPr>
        <p:spPr/>
        <p:txBody>
          <a:bodyPr/>
          <a:lstStyle/>
          <a:p>
            <a:r>
              <a:rPr lang="en-US"/>
              <a:t>(i) Forward SSA A</a:t>
            </a:r>
            <a:r>
              <a:rPr lang="en-US" baseline="-25000"/>
              <a:t>N</a:t>
            </a:r>
            <a:r>
              <a:rPr lang="en-US"/>
              <a:t> Cluster in MPC at </a:t>
            </a:r>
            <a:r>
              <a:rPr lang="en-US">
                <a:solidFill>
                  <a:schemeClr val="tx1"/>
                </a:solidFill>
                <a:sym typeface="Symbol" pitchFamily="18" charset="2"/>
              </a:rPr>
              <a:t>s=200 GeV</a:t>
            </a:r>
          </a:p>
        </p:txBody>
      </p:sp>
      <p:pic>
        <p:nvPicPr>
          <p:cNvPr id="141315" name="Picture 3" descr="cprap"/>
          <p:cNvPicPr>
            <a:picLocks noGrp="1" noChangeAspect="1" noChangeArrowheads="1"/>
          </p:cNvPicPr>
          <p:nvPr>
            <p:ph sz="half" idx="1"/>
          </p:nvPr>
        </p:nvPicPr>
        <p:blipFill>
          <a:blip r:embed="rId2" cstate="print"/>
          <a:srcRect/>
          <a:stretch>
            <a:fillRect/>
          </a:stretch>
        </p:blipFill>
        <p:spPr>
          <a:xfrm>
            <a:off x="76200" y="935038"/>
            <a:ext cx="7924800" cy="3789362"/>
          </a:xfrm>
          <a:noFill/>
          <a:ln/>
        </p:spPr>
      </p:pic>
      <p:sp>
        <p:nvSpPr>
          <p:cNvPr id="141316" name="Text Box 4"/>
          <p:cNvSpPr txBox="1">
            <a:spLocks noChangeArrowheads="1"/>
          </p:cNvSpPr>
          <p:nvPr/>
        </p:nvSpPr>
        <p:spPr bwMode="auto">
          <a:xfrm>
            <a:off x="3429000" y="5410200"/>
            <a:ext cx="1828800" cy="366713"/>
          </a:xfrm>
          <a:prstGeom prst="rect">
            <a:avLst/>
          </a:prstGeom>
          <a:noFill/>
          <a:ln w="9525">
            <a:noFill/>
            <a:miter lim="800000"/>
            <a:headEnd/>
            <a:tailEnd/>
          </a:ln>
          <a:effectLst/>
        </p:spPr>
        <p:txBody>
          <a:bodyPr>
            <a:spAutoFit/>
          </a:bodyPr>
          <a:lstStyle/>
          <a:p>
            <a:pPr>
              <a:spcBef>
                <a:spcPct val="50000"/>
              </a:spcBef>
            </a:pPr>
            <a:r>
              <a:rPr lang="en-US" b="0"/>
              <a:t>Eta&gt;3.3</a:t>
            </a:r>
          </a:p>
        </p:txBody>
      </p:sp>
      <p:sp>
        <p:nvSpPr>
          <p:cNvPr id="141317" name="Text Box 5"/>
          <p:cNvSpPr txBox="1">
            <a:spLocks noChangeArrowheads="1"/>
          </p:cNvSpPr>
          <p:nvPr/>
        </p:nvSpPr>
        <p:spPr bwMode="auto">
          <a:xfrm>
            <a:off x="5029200" y="6186488"/>
            <a:ext cx="1371600" cy="366712"/>
          </a:xfrm>
          <a:prstGeom prst="rect">
            <a:avLst/>
          </a:prstGeom>
          <a:noFill/>
          <a:ln w="9525">
            <a:noFill/>
            <a:miter lim="800000"/>
            <a:headEnd/>
            <a:tailEnd/>
          </a:ln>
          <a:effectLst/>
        </p:spPr>
        <p:txBody>
          <a:bodyPr>
            <a:spAutoFit/>
          </a:bodyPr>
          <a:lstStyle/>
          <a:p>
            <a:pPr>
              <a:spcBef>
                <a:spcPct val="50000"/>
              </a:spcBef>
            </a:pPr>
            <a:r>
              <a:rPr lang="en-US" b="0"/>
              <a:t>x</a:t>
            </a:r>
            <a:r>
              <a:rPr lang="en-US" b="0" baseline="-25000"/>
              <a:t>F</a:t>
            </a:r>
          </a:p>
        </p:txBody>
      </p:sp>
      <p:pic>
        <p:nvPicPr>
          <p:cNvPr id="141318" name="Picture 6" descr="cbreak1"/>
          <p:cNvPicPr>
            <a:picLocks noGrp="1" noChangeAspect="1" noChangeArrowheads="1"/>
          </p:cNvPicPr>
          <p:nvPr>
            <p:ph sz="half" idx="2"/>
          </p:nvPr>
        </p:nvPicPr>
        <p:blipFill>
          <a:blip r:embed="rId3" cstate="print"/>
          <a:srcRect/>
          <a:stretch>
            <a:fillRect/>
          </a:stretch>
        </p:blipFill>
        <p:spPr>
          <a:xfrm>
            <a:off x="2667000" y="4953000"/>
            <a:ext cx="2743200" cy="1828800"/>
          </a:xfrm>
          <a:noFill/>
          <a:ln/>
        </p:spPr>
      </p:pic>
      <p:sp>
        <p:nvSpPr>
          <p:cNvPr id="141319" name="Text Box 7"/>
          <p:cNvSpPr txBox="1">
            <a:spLocks noChangeArrowheads="1"/>
          </p:cNvSpPr>
          <p:nvPr/>
        </p:nvSpPr>
        <p:spPr bwMode="auto">
          <a:xfrm>
            <a:off x="2743200" y="4662488"/>
            <a:ext cx="2667000" cy="366712"/>
          </a:xfrm>
          <a:prstGeom prst="rect">
            <a:avLst/>
          </a:prstGeom>
          <a:noFill/>
          <a:ln w="9525">
            <a:noFill/>
            <a:miter lim="800000"/>
            <a:headEnd/>
            <a:tailEnd/>
          </a:ln>
          <a:effectLst/>
        </p:spPr>
        <p:txBody>
          <a:bodyPr>
            <a:spAutoFit/>
          </a:bodyPr>
          <a:lstStyle/>
          <a:p>
            <a:pPr>
              <a:spcBef>
                <a:spcPct val="50000"/>
              </a:spcBef>
            </a:pPr>
            <a:r>
              <a:rPr lang="el-GR" b="0"/>
              <a:t>η</a:t>
            </a:r>
            <a:r>
              <a:rPr lang="en-US" b="0"/>
              <a:t>&lt;3.3           </a:t>
            </a:r>
            <a:r>
              <a:rPr lang="el-GR" b="0"/>
              <a:t>η</a:t>
            </a:r>
            <a:r>
              <a:rPr lang="en-US" b="0"/>
              <a:t>&lt;3.3</a:t>
            </a:r>
          </a:p>
        </p:txBody>
      </p:sp>
      <p:sp>
        <p:nvSpPr>
          <p:cNvPr id="141320" name="Text Box 8"/>
          <p:cNvSpPr txBox="1">
            <a:spLocks noChangeArrowheads="1"/>
          </p:cNvSpPr>
          <p:nvPr/>
        </p:nvSpPr>
        <p:spPr bwMode="auto">
          <a:xfrm rot="16200000">
            <a:off x="350044" y="4388644"/>
            <a:ext cx="4267200" cy="366712"/>
          </a:xfrm>
          <a:prstGeom prst="rect">
            <a:avLst/>
          </a:prstGeom>
          <a:noFill/>
          <a:ln w="9525">
            <a:noFill/>
            <a:miter lim="800000"/>
            <a:headEnd/>
            <a:tailEnd/>
          </a:ln>
          <a:effectLst/>
        </p:spPr>
        <p:txBody>
          <a:bodyPr>
            <a:spAutoFit/>
          </a:bodyPr>
          <a:lstStyle/>
          <a:p>
            <a:pPr>
              <a:spcBef>
                <a:spcPct val="50000"/>
              </a:spcBef>
            </a:pPr>
            <a:r>
              <a:rPr lang="en-US" b="0"/>
              <a:t>Fraction of clusters</a:t>
            </a:r>
          </a:p>
        </p:txBody>
      </p:sp>
      <p:sp>
        <p:nvSpPr>
          <p:cNvPr id="141321" name="Text Box 9"/>
          <p:cNvSpPr txBox="1">
            <a:spLocks noChangeArrowheads="1"/>
          </p:cNvSpPr>
          <p:nvPr/>
        </p:nvSpPr>
        <p:spPr bwMode="auto">
          <a:xfrm>
            <a:off x="4953000" y="6186488"/>
            <a:ext cx="1371600" cy="366712"/>
          </a:xfrm>
          <a:prstGeom prst="rect">
            <a:avLst/>
          </a:prstGeom>
          <a:noFill/>
          <a:ln w="9525">
            <a:noFill/>
            <a:miter lim="800000"/>
            <a:headEnd/>
            <a:tailEnd/>
          </a:ln>
          <a:effectLst/>
        </p:spPr>
        <p:txBody>
          <a:bodyPr>
            <a:spAutoFit/>
          </a:bodyPr>
          <a:lstStyle/>
          <a:p>
            <a:pPr>
              <a:spcBef>
                <a:spcPct val="50000"/>
              </a:spcBef>
            </a:pPr>
            <a:r>
              <a:rPr lang="en-US" b="0"/>
              <a:t>x</a:t>
            </a:r>
            <a:r>
              <a:rPr lang="en-US" b="0" baseline="-25000"/>
              <a:t>F</a:t>
            </a:r>
          </a:p>
        </p:txBody>
      </p:sp>
      <p:sp>
        <p:nvSpPr>
          <p:cNvPr id="141322" name="Text Box 10"/>
          <p:cNvSpPr txBox="1">
            <a:spLocks noChangeArrowheads="1"/>
          </p:cNvSpPr>
          <p:nvPr/>
        </p:nvSpPr>
        <p:spPr bwMode="auto">
          <a:xfrm>
            <a:off x="5257800" y="5332413"/>
            <a:ext cx="2057400" cy="915987"/>
          </a:xfrm>
          <a:prstGeom prst="rect">
            <a:avLst/>
          </a:prstGeom>
          <a:noFill/>
          <a:ln w="9525">
            <a:noFill/>
            <a:miter lim="800000"/>
            <a:headEnd/>
            <a:tailEnd/>
          </a:ln>
          <a:effectLst/>
        </p:spPr>
        <p:txBody>
          <a:bodyPr>
            <a:spAutoFit/>
          </a:bodyPr>
          <a:lstStyle/>
          <a:p>
            <a:pPr>
              <a:spcBef>
                <a:spcPct val="50000"/>
              </a:spcBef>
            </a:pPr>
            <a:r>
              <a:rPr lang="en-US" b="0">
                <a:solidFill>
                  <a:srgbClr val="0033CC"/>
                </a:solidFill>
              </a:rPr>
              <a:t>Decay photon</a:t>
            </a:r>
            <a:br>
              <a:rPr lang="en-US" b="0">
                <a:solidFill>
                  <a:srgbClr val="0033CC"/>
                </a:solidFill>
              </a:rPr>
            </a:br>
            <a:r>
              <a:rPr lang="el-GR" b="0">
                <a:solidFill>
                  <a:srgbClr val="FF0000"/>
                </a:solidFill>
              </a:rPr>
              <a:t>π</a:t>
            </a:r>
            <a:r>
              <a:rPr lang="en-US" b="0" baseline="30000">
                <a:solidFill>
                  <a:srgbClr val="FF0000"/>
                </a:solidFill>
              </a:rPr>
              <a:t>0</a:t>
            </a:r>
            <a:br>
              <a:rPr lang="en-US" b="0" baseline="30000">
                <a:solidFill>
                  <a:srgbClr val="FF0000"/>
                </a:solidFill>
              </a:rPr>
            </a:br>
            <a:r>
              <a:rPr lang="en-US" b="0"/>
              <a:t>Direct photon</a:t>
            </a:r>
            <a:endParaRPr lang="el-GR" b="0"/>
          </a:p>
        </p:txBody>
      </p:sp>
      <p:sp>
        <p:nvSpPr>
          <p:cNvPr id="141323" name="Text Box 11"/>
          <p:cNvSpPr txBox="1">
            <a:spLocks noChangeArrowheads="1"/>
          </p:cNvSpPr>
          <p:nvPr/>
        </p:nvSpPr>
        <p:spPr bwMode="auto">
          <a:xfrm>
            <a:off x="4648200" y="3733800"/>
            <a:ext cx="1676400" cy="274638"/>
          </a:xfrm>
          <a:prstGeom prst="rect">
            <a:avLst/>
          </a:prstGeom>
          <a:noFill/>
          <a:ln w="9525">
            <a:noFill/>
            <a:miter lim="800000"/>
            <a:headEnd/>
            <a:tailEnd/>
          </a:ln>
          <a:effectLst/>
        </p:spPr>
        <p:txBody>
          <a:bodyPr>
            <a:spAutoFit/>
          </a:bodyPr>
          <a:lstStyle/>
          <a:p>
            <a:pPr>
              <a:spcBef>
                <a:spcPct val="50000"/>
              </a:spcBef>
            </a:pPr>
            <a:r>
              <a:rPr lang="en-US" sz="1200" b="0"/>
              <a:t>GeV/c</a:t>
            </a:r>
          </a:p>
        </p:txBody>
      </p:sp>
      <p:sp>
        <p:nvSpPr>
          <p:cNvPr id="141324" name="Text Box 12"/>
          <p:cNvSpPr txBox="1">
            <a:spLocks noChangeArrowheads="1"/>
          </p:cNvSpPr>
          <p:nvPr/>
        </p:nvSpPr>
        <p:spPr bwMode="auto">
          <a:xfrm>
            <a:off x="4648200" y="3992563"/>
            <a:ext cx="1676400" cy="274637"/>
          </a:xfrm>
          <a:prstGeom prst="rect">
            <a:avLst/>
          </a:prstGeom>
          <a:noFill/>
          <a:ln w="9525">
            <a:noFill/>
            <a:miter lim="800000"/>
            <a:headEnd/>
            <a:tailEnd/>
          </a:ln>
          <a:effectLst/>
        </p:spPr>
        <p:txBody>
          <a:bodyPr>
            <a:spAutoFit/>
          </a:bodyPr>
          <a:lstStyle/>
          <a:p>
            <a:pPr>
              <a:spcBef>
                <a:spcPct val="50000"/>
              </a:spcBef>
            </a:pPr>
            <a:r>
              <a:rPr lang="en-US" sz="1200" b="0"/>
              <a:t>GeV/c</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0"/>
          </p:nvPr>
        </p:nvSpPr>
        <p:spPr/>
        <p:txBody>
          <a:bodyPr/>
          <a:lstStyle/>
          <a:p>
            <a:fld id="{ABAD55D2-3362-46C2-8F98-30153762230C}" type="slidenum">
              <a:rPr lang="en-US"/>
              <a:pPr/>
              <a:t>71</a:t>
            </a:fld>
            <a:endParaRPr lang="en-US"/>
          </a:p>
        </p:txBody>
      </p:sp>
      <p:sp>
        <p:nvSpPr>
          <p:cNvPr id="142338" name="Rectangle 2"/>
          <p:cNvSpPr>
            <a:spLocks noGrp="1" noChangeArrowheads="1"/>
          </p:cNvSpPr>
          <p:nvPr>
            <p:ph type="title"/>
          </p:nvPr>
        </p:nvSpPr>
        <p:spPr/>
        <p:txBody>
          <a:bodyPr/>
          <a:lstStyle/>
          <a:p>
            <a:r>
              <a:rPr lang="en-US"/>
              <a:t>(i) Forward SSA A</a:t>
            </a:r>
            <a:r>
              <a:rPr lang="en-US" baseline="-25000"/>
              <a:t>N</a:t>
            </a:r>
            <a:r>
              <a:rPr lang="en-US"/>
              <a:t> Cluster in MPC at </a:t>
            </a:r>
            <a:r>
              <a:rPr lang="en-US">
                <a:solidFill>
                  <a:schemeClr val="tx1"/>
                </a:solidFill>
                <a:sym typeface="Symbol" pitchFamily="18" charset="2"/>
              </a:rPr>
              <a:t>s=200 GeV</a:t>
            </a:r>
          </a:p>
        </p:txBody>
      </p:sp>
      <p:pic>
        <p:nvPicPr>
          <p:cNvPr id="142339" name="Picture 3" descr="cpt"/>
          <p:cNvPicPr>
            <a:picLocks noGrp="1" noChangeAspect="1" noChangeArrowheads="1"/>
          </p:cNvPicPr>
          <p:nvPr>
            <p:ph sz="half" idx="1"/>
          </p:nvPr>
        </p:nvPicPr>
        <p:blipFill>
          <a:blip r:embed="rId2" cstate="print"/>
          <a:srcRect/>
          <a:stretch>
            <a:fillRect/>
          </a:stretch>
        </p:blipFill>
        <p:spPr>
          <a:xfrm>
            <a:off x="381000" y="990600"/>
            <a:ext cx="6934200" cy="3284538"/>
          </a:xfrm>
          <a:noFill/>
          <a:ln/>
        </p:spPr>
      </p:pic>
      <p:pic>
        <p:nvPicPr>
          <p:cNvPr id="142340" name="Picture 4" descr="cbreak2"/>
          <p:cNvPicPr>
            <a:picLocks noGrp="1" noChangeAspect="1" noChangeArrowheads="1"/>
          </p:cNvPicPr>
          <p:nvPr>
            <p:ph sz="half" idx="2"/>
          </p:nvPr>
        </p:nvPicPr>
        <p:blipFill>
          <a:blip r:embed="rId3" cstate="print"/>
          <a:srcRect/>
          <a:stretch>
            <a:fillRect/>
          </a:stretch>
        </p:blipFill>
        <p:spPr>
          <a:xfrm>
            <a:off x="1752600" y="4114800"/>
            <a:ext cx="2819400" cy="2682875"/>
          </a:xfrm>
          <a:noFill/>
          <a:ln/>
        </p:spPr>
      </p:pic>
      <p:sp>
        <p:nvSpPr>
          <p:cNvPr id="142341" name="Text Box 5"/>
          <p:cNvSpPr txBox="1">
            <a:spLocks noChangeArrowheads="1"/>
          </p:cNvSpPr>
          <p:nvPr/>
        </p:nvSpPr>
        <p:spPr bwMode="auto">
          <a:xfrm>
            <a:off x="3886200" y="6110288"/>
            <a:ext cx="1066800" cy="366712"/>
          </a:xfrm>
          <a:prstGeom prst="rect">
            <a:avLst/>
          </a:prstGeom>
          <a:noFill/>
          <a:ln w="9525">
            <a:noFill/>
            <a:miter lim="800000"/>
            <a:headEnd/>
            <a:tailEnd/>
          </a:ln>
          <a:effectLst/>
        </p:spPr>
        <p:txBody>
          <a:bodyPr>
            <a:spAutoFit/>
          </a:bodyPr>
          <a:lstStyle/>
          <a:p>
            <a:pPr>
              <a:spcBef>
                <a:spcPct val="50000"/>
              </a:spcBef>
            </a:pPr>
            <a:r>
              <a:rPr lang="en-US" b="0"/>
              <a:t>p</a:t>
            </a:r>
            <a:r>
              <a:rPr lang="en-US" b="0" baseline="-25000"/>
              <a:t>T</a:t>
            </a:r>
          </a:p>
        </p:txBody>
      </p:sp>
      <p:sp>
        <p:nvSpPr>
          <p:cNvPr id="142342" name="Text Box 6"/>
          <p:cNvSpPr txBox="1">
            <a:spLocks noChangeArrowheads="1"/>
          </p:cNvSpPr>
          <p:nvPr/>
        </p:nvSpPr>
        <p:spPr bwMode="auto">
          <a:xfrm rot="16200000">
            <a:off x="-502443" y="4236243"/>
            <a:ext cx="4267200" cy="366713"/>
          </a:xfrm>
          <a:prstGeom prst="rect">
            <a:avLst/>
          </a:prstGeom>
          <a:noFill/>
          <a:ln w="9525">
            <a:noFill/>
            <a:miter lim="800000"/>
            <a:headEnd/>
            <a:tailEnd/>
          </a:ln>
          <a:effectLst/>
        </p:spPr>
        <p:txBody>
          <a:bodyPr>
            <a:spAutoFit/>
          </a:bodyPr>
          <a:lstStyle/>
          <a:p>
            <a:pPr>
              <a:spcBef>
                <a:spcPct val="50000"/>
              </a:spcBef>
            </a:pPr>
            <a:r>
              <a:rPr lang="en-US" b="0"/>
              <a:t>Fraction of clusters</a:t>
            </a:r>
          </a:p>
        </p:txBody>
      </p:sp>
      <p:sp>
        <p:nvSpPr>
          <p:cNvPr id="142343" name="Text Box 7"/>
          <p:cNvSpPr txBox="1">
            <a:spLocks noChangeArrowheads="1"/>
          </p:cNvSpPr>
          <p:nvPr/>
        </p:nvSpPr>
        <p:spPr bwMode="auto">
          <a:xfrm>
            <a:off x="4343400" y="4737100"/>
            <a:ext cx="2057400" cy="915988"/>
          </a:xfrm>
          <a:prstGeom prst="rect">
            <a:avLst/>
          </a:prstGeom>
          <a:noFill/>
          <a:ln w="9525">
            <a:noFill/>
            <a:miter lim="800000"/>
            <a:headEnd/>
            <a:tailEnd/>
          </a:ln>
          <a:effectLst/>
        </p:spPr>
        <p:txBody>
          <a:bodyPr>
            <a:spAutoFit/>
          </a:bodyPr>
          <a:lstStyle/>
          <a:p>
            <a:pPr>
              <a:spcBef>
                <a:spcPct val="50000"/>
              </a:spcBef>
            </a:pPr>
            <a:r>
              <a:rPr lang="en-US" b="0">
                <a:solidFill>
                  <a:srgbClr val="0033CC"/>
                </a:solidFill>
              </a:rPr>
              <a:t>Decay photon</a:t>
            </a:r>
            <a:br>
              <a:rPr lang="en-US" b="0">
                <a:solidFill>
                  <a:srgbClr val="0033CC"/>
                </a:solidFill>
              </a:rPr>
            </a:br>
            <a:r>
              <a:rPr lang="el-GR" b="0">
                <a:solidFill>
                  <a:srgbClr val="FF0000"/>
                </a:solidFill>
              </a:rPr>
              <a:t>π</a:t>
            </a:r>
            <a:r>
              <a:rPr lang="en-US" b="0" baseline="30000">
                <a:solidFill>
                  <a:srgbClr val="FF0000"/>
                </a:solidFill>
              </a:rPr>
              <a:t>0</a:t>
            </a:r>
            <a:br>
              <a:rPr lang="en-US" b="0" baseline="30000">
                <a:solidFill>
                  <a:srgbClr val="FF0000"/>
                </a:solidFill>
              </a:rPr>
            </a:br>
            <a:r>
              <a:rPr lang="en-US" b="0"/>
              <a:t>Direct photon</a:t>
            </a:r>
            <a:endParaRPr lang="el-GR" b="0"/>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smtClean="0"/>
              <a:t>C. Aidala, DESY, October 5-6, 2010</a:t>
            </a:r>
            <a:endParaRPr lang="en-US"/>
          </a:p>
        </p:txBody>
      </p:sp>
      <p:sp>
        <p:nvSpPr>
          <p:cNvPr id="1636354" name="Rectangle 2"/>
          <p:cNvSpPr>
            <a:spLocks noGrp="1" noChangeArrowheads="1"/>
          </p:cNvSpPr>
          <p:nvPr>
            <p:ph type="title"/>
          </p:nvPr>
        </p:nvSpPr>
        <p:spPr/>
        <p:txBody>
          <a:bodyPr/>
          <a:lstStyle/>
          <a:p>
            <a:r>
              <a:rPr lang="en-US" sz="4000"/>
              <a:t>A</a:t>
            </a:r>
            <a:r>
              <a:rPr lang="en-US" sz="4000" baseline="-18000"/>
              <a:t>N</a:t>
            </a:r>
            <a:r>
              <a:rPr lang="en-US" sz="4000"/>
              <a:t> of Mid-rapidity Neutral Pions</a:t>
            </a:r>
          </a:p>
        </p:txBody>
      </p:sp>
      <p:pic>
        <p:nvPicPr>
          <p:cNvPr id="1636355" name="Picture 3" descr="finalNeutral"/>
          <p:cNvPicPr>
            <a:picLocks noGrp="1" noChangeAspect="1" noChangeArrowheads="1"/>
          </p:cNvPicPr>
          <p:nvPr>
            <p:ph idx="1"/>
          </p:nvPr>
        </p:nvPicPr>
        <p:blipFill>
          <a:blip r:embed="rId3" cstate="print"/>
          <a:srcRect/>
          <a:stretch>
            <a:fillRect/>
          </a:stretch>
        </p:blipFill>
        <p:spPr>
          <a:xfrm>
            <a:off x="425450" y="1666875"/>
            <a:ext cx="6884988" cy="4429125"/>
          </a:xfrm>
          <a:noFill/>
          <a:ln/>
        </p:spPr>
      </p:pic>
      <p:pic>
        <p:nvPicPr>
          <p:cNvPr id="1636356" name="Picture 4" descr="finalChargedNeutral"/>
          <p:cNvPicPr>
            <a:picLocks noGrp="1" noChangeAspect="1" noChangeArrowheads="1"/>
          </p:cNvPicPr>
          <p:nvPr>
            <p:ph sz="half" idx="4294967295"/>
          </p:nvPr>
        </p:nvPicPr>
        <p:blipFill>
          <a:blip r:embed="rId4" cstate="print"/>
          <a:srcRect/>
          <a:stretch>
            <a:fillRect/>
          </a:stretch>
        </p:blipFill>
        <p:spPr>
          <a:xfrm>
            <a:off x="419100" y="1668463"/>
            <a:ext cx="6896100" cy="4424362"/>
          </a:xfrm>
          <a:noFill/>
          <a:ln/>
        </p:spPr>
      </p:pic>
      <p:sp>
        <p:nvSpPr>
          <p:cNvPr id="1636357" name="Text Box 5"/>
          <p:cNvSpPr txBox="1">
            <a:spLocks noChangeArrowheads="1"/>
          </p:cNvSpPr>
          <p:nvPr/>
        </p:nvSpPr>
        <p:spPr bwMode="auto">
          <a:xfrm>
            <a:off x="6324600" y="1981200"/>
            <a:ext cx="2667000" cy="3749675"/>
          </a:xfrm>
          <a:prstGeom prst="rect">
            <a:avLst/>
          </a:prstGeom>
          <a:solidFill>
            <a:srgbClr val="00FFFF"/>
          </a:solidFill>
          <a:ln w="9525">
            <a:noFill/>
            <a:miter lim="800000"/>
            <a:headEnd/>
            <a:tailEnd/>
          </a:ln>
          <a:effectLst/>
        </p:spPr>
        <p:txBody>
          <a:bodyPr>
            <a:spAutoFit/>
          </a:bodyPr>
          <a:lstStyle/>
          <a:p>
            <a:pPr algn="l"/>
            <a:r>
              <a:rPr lang="en-US" sz="3000">
                <a:solidFill>
                  <a:schemeClr val="tx1"/>
                </a:solidFill>
              </a:rPr>
              <a:t>A</a:t>
            </a:r>
            <a:r>
              <a:rPr lang="en-US" sz="3000" baseline="-18000">
                <a:solidFill>
                  <a:schemeClr val="tx1"/>
                </a:solidFill>
              </a:rPr>
              <a:t>N</a:t>
            </a:r>
            <a:r>
              <a:rPr lang="en-US" sz="3000">
                <a:solidFill>
                  <a:schemeClr val="tx1"/>
                </a:solidFill>
              </a:rPr>
              <a:t> for both neutral pions and charged hadrons at mid-rapidity consistent with zero within a few percent.</a:t>
            </a:r>
          </a:p>
        </p:txBody>
      </p:sp>
      <p:sp>
        <p:nvSpPr>
          <p:cNvPr id="1636358" name="Text Box 6"/>
          <p:cNvSpPr txBox="1">
            <a:spLocks noChangeArrowheads="1"/>
          </p:cNvSpPr>
          <p:nvPr/>
        </p:nvSpPr>
        <p:spPr bwMode="auto">
          <a:xfrm>
            <a:off x="1676400" y="2971800"/>
            <a:ext cx="1346200" cy="457200"/>
          </a:xfrm>
          <a:prstGeom prst="rect">
            <a:avLst/>
          </a:prstGeom>
          <a:noFill/>
          <a:ln w="9525">
            <a:noFill/>
            <a:miter lim="800000"/>
            <a:headEnd/>
            <a:tailEnd/>
          </a:ln>
          <a:effectLst/>
        </p:spPr>
        <p:txBody>
          <a:bodyPr wrap="none">
            <a:spAutoFit/>
          </a:bodyPr>
          <a:lstStyle/>
          <a:p>
            <a:r>
              <a:rPr lang="en-US">
                <a:solidFill>
                  <a:schemeClr val="tx1"/>
                </a:solidFill>
              </a:rPr>
              <a:t>|</a:t>
            </a:r>
            <a:r>
              <a:rPr lang="en-US">
                <a:solidFill>
                  <a:schemeClr val="tx1"/>
                </a:solidFill>
                <a:latin typeface="Symbol" pitchFamily="18" charset="2"/>
              </a:rPr>
              <a:t>h</a:t>
            </a:r>
            <a:r>
              <a:rPr lang="en-US">
                <a:solidFill>
                  <a:schemeClr val="tx1"/>
                </a:solidFill>
              </a:rPr>
              <a:t>| &lt; 0.35</a:t>
            </a:r>
          </a:p>
        </p:txBody>
      </p:sp>
      <p:sp>
        <p:nvSpPr>
          <p:cNvPr id="1636359" name="Text Box 7"/>
          <p:cNvSpPr txBox="1">
            <a:spLocks noChangeArrowheads="1"/>
          </p:cNvSpPr>
          <p:nvPr/>
        </p:nvSpPr>
        <p:spPr bwMode="auto">
          <a:xfrm>
            <a:off x="3068638" y="2057400"/>
            <a:ext cx="2289175" cy="946150"/>
          </a:xfrm>
          <a:prstGeom prst="rect">
            <a:avLst/>
          </a:prstGeom>
          <a:noFill/>
          <a:ln w="9525">
            <a:noFill/>
            <a:miter lim="800000"/>
            <a:headEnd/>
            <a:tailEnd/>
          </a:ln>
          <a:effectLst/>
        </p:spPr>
        <p:txBody>
          <a:bodyPr wrap="none">
            <a:spAutoFit/>
          </a:bodyPr>
          <a:lstStyle/>
          <a:p>
            <a:r>
              <a:rPr lang="en-US" sz="2800">
                <a:solidFill>
                  <a:schemeClr val="tx1"/>
                </a:solidFill>
              </a:rPr>
              <a:t>PRL 95,</a:t>
            </a:r>
          </a:p>
          <a:p>
            <a:r>
              <a:rPr lang="en-US" sz="2800">
                <a:solidFill>
                  <a:schemeClr val="tx1"/>
                </a:solidFill>
              </a:rPr>
              <a:t>202001 (2005)</a:t>
            </a:r>
          </a:p>
        </p:txBody>
      </p:sp>
      <p:sp>
        <p:nvSpPr>
          <p:cNvPr id="11" name="Slide Number Placeholder 10"/>
          <p:cNvSpPr>
            <a:spLocks noGrp="1"/>
          </p:cNvSpPr>
          <p:nvPr>
            <p:ph type="sldNum" sz="quarter" idx="12"/>
          </p:nvPr>
        </p:nvSpPr>
        <p:spPr/>
        <p:txBody>
          <a:bodyPr/>
          <a:lstStyle/>
          <a:p>
            <a:fld id="{9CCA4942-7CEE-491C-9F3A-ADE7BC2C4973}" type="slidenum">
              <a:rPr lang="en-US" smtClean="0"/>
              <a:pPr/>
              <a:t>72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6356"/>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1636357"/>
                                        </p:tgtEl>
                                        <p:attrNameLst>
                                          <p:attrName>style.visibility</p:attrName>
                                        </p:attrNameLst>
                                      </p:cBhvr>
                                      <p:to>
                                        <p:strVal val="visible"/>
                                      </p:to>
                                    </p:set>
                                    <p:anim calcmode="lin" valueType="num">
                                      <p:cBhvr additive="base">
                                        <p:cTn id="10" dur="500" fill="hold"/>
                                        <p:tgtEl>
                                          <p:spTgt spid="1636357"/>
                                        </p:tgtEl>
                                        <p:attrNameLst>
                                          <p:attrName>ppt_x</p:attrName>
                                        </p:attrNameLst>
                                      </p:cBhvr>
                                      <p:tavLst>
                                        <p:tav tm="0">
                                          <p:val>
                                            <p:strVal val="#ppt_x"/>
                                          </p:val>
                                        </p:tav>
                                        <p:tav tm="100000">
                                          <p:val>
                                            <p:strVal val="#ppt_x"/>
                                          </p:val>
                                        </p:tav>
                                      </p:tavLst>
                                    </p:anim>
                                    <p:anim calcmode="lin" valueType="num">
                                      <p:cBhvr additive="base">
                                        <p:cTn id="11" dur="500" fill="hold"/>
                                        <p:tgtEl>
                                          <p:spTgt spid="16363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6357" grpId="0" animBg="1"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Interference Fragmentation Function to Probe </a:t>
            </a:r>
            <a:r>
              <a:rPr lang="en-US" dirty="0" err="1" smtClean="0"/>
              <a:t>Transversity</a:t>
            </a:r>
            <a:endParaRPr lang="en-US" dirty="0"/>
          </a:p>
        </p:txBody>
      </p:sp>
      <p:sp>
        <p:nvSpPr>
          <p:cNvPr id="8" name="Slide Number Placeholder 5"/>
          <p:cNvSpPr>
            <a:spLocks noGrp="1"/>
          </p:cNvSpPr>
          <p:nvPr>
            <p:ph type="sldNum" sz="quarter" idx="12"/>
          </p:nvPr>
        </p:nvSpPr>
        <p:spPr/>
        <p:txBody>
          <a:bodyPr/>
          <a:lstStyle/>
          <a:p>
            <a:fld id="{99C94F91-F2AD-4080-B57F-DA1A549F2304}" type="slidenum">
              <a:rPr lang="en-US"/>
              <a:pPr/>
              <a:t>73</a:t>
            </a:fld>
            <a:endParaRPr lang="en-US"/>
          </a:p>
        </p:txBody>
      </p:sp>
      <p:pic>
        <p:nvPicPr>
          <p:cNvPr id="70687" name="Picture 31"/>
          <p:cNvPicPr>
            <a:picLocks noGrp="1" noChangeAspect="1" noChangeArrowheads="1"/>
          </p:cNvPicPr>
          <p:nvPr>
            <p:ph sz="quarter" idx="4294967295"/>
          </p:nvPr>
        </p:nvPicPr>
        <p:blipFill>
          <a:blip r:embed="rId4" cstate="print"/>
          <a:srcRect/>
          <a:stretch>
            <a:fillRect/>
          </a:stretch>
        </p:blipFill>
        <p:spPr>
          <a:xfrm>
            <a:off x="762000" y="1371600"/>
            <a:ext cx="7542212" cy="4470400"/>
          </a:xfrm>
          <a:noFill/>
          <a:ln/>
        </p:spPr>
      </p:pic>
      <p:graphicFrame>
        <p:nvGraphicFramePr>
          <p:cNvPr id="70676" name="Object 20"/>
          <p:cNvGraphicFramePr>
            <a:graphicFrameLocks noChangeAspect="1"/>
          </p:cNvGraphicFramePr>
          <p:nvPr>
            <p:ph sz="half" idx="4294967295"/>
          </p:nvPr>
        </p:nvGraphicFramePr>
        <p:xfrm>
          <a:off x="4038600" y="2524125"/>
          <a:ext cx="1427162" cy="904875"/>
        </p:xfrm>
        <a:graphic>
          <a:graphicData uri="http://schemas.openxmlformats.org/presentationml/2006/ole">
            <p:oleObj spid="_x0000_s1986562" name="Equation" r:id="rId5" imgW="380880" imgH="241200" progId="Equation.3">
              <p:embed/>
            </p:oleObj>
          </a:graphicData>
        </a:graphic>
      </p:graphicFrame>
      <p:sp>
        <p:nvSpPr>
          <p:cNvPr id="70668" name="Rectangle 12"/>
          <p:cNvSpPr>
            <a:spLocks noChangeArrowheads="1"/>
          </p:cNvSpPr>
          <p:nvPr/>
        </p:nvSpPr>
        <p:spPr bwMode="auto">
          <a:xfrm>
            <a:off x="914400" y="152400"/>
            <a:ext cx="8229600" cy="685800"/>
          </a:xfrm>
          <a:prstGeom prst="rect">
            <a:avLst/>
          </a:prstGeom>
          <a:noFill/>
          <a:ln w="9525">
            <a:noFill/>
            <a:miter lim="800000"/>
            <a:headEnd/>
            <a:tailEnd/>
          </a:ln>
          <a:effectLst/>
        </p:spPr>
        <p:txBody>
          <a:bodyPr anchor="ctr"/>
          <a:lstStyle/>
          <a:p>
            <a:endParaRPr lang="en-US" sz="2000" baseline="-25000" dirty="0">
              <a:solidFill>
                <a:schemeClr val="tx2"/>
              </a:solidFill>
            </a:endParaRPr>
          </a:p>
        </p:txBody>
      </p:sp>
      <p:sp>
        <p:nvSpPr>
          <p:cNvPr id="70699" name="Text Box 43"/>
          <p:cNvSpPr txBox="1">
            <a:spLocks noChangeArrowheads="1"/>
          </p:cNvSpPr>
          <p:nvPr/>
        </p:nvSpPr>
        <p:spPr bwMode="auto">
          <a:xfrm>
            <a:off x="1676400" y="5867400"/>
            <a:ext cx="5867400" cy="830997"/>
          </a:xfrm>
          <a:prstGeom prst="rect">
            <a:avLst/>
          </a:prstGeom>
          <a:noFill/>
          <a:ln w="9525">
            <a:noFill/>
            <a:miter lim="800000"/>
            <a:headEnd/>
            <a:tailEnd/>
          </a:ln>
          <a:effectLst/>
        </p:spPr>
        <p:txBody>
          <a:bodyPr wrap="square">
            <a:spAutoFit/>
          </a:bodyPr>
          <a:lstStyle/>
          <a:p>
            <a:pPr>
              <a:spcBef>
                <a:spcPct val="50000"/>
              </a:spcBef>
            </a:pPr>
            <a:r>
              <a:rPr lang="en-US" dirty="0" smtClean="0"/>
              <a:t>Added statistics from 2008 running.  No </a:t>
            </a:r>
            <a:r>
              <a:rPr lang="en-US" dirty="0"/>
              <a:t>significant asymmetries seen at mid-rapidity.  </a:t>
            </a:r>
          </a:p>
        </p:txBody>
      </p:sp>
      <p:sp>
        <p:nvSpPr>
          <p:cNvPr id="10" name="Footer Placeholder 9"/>
          <p:cNvSpPr>
            <a:spLocks noGrp="1"/>
          </p:cNvSpPr>
          <p:nvPr>
            <p:ph type="ftr" sz="quarter" idx="11"/>
          </p:nvPr>
        </p:nvSpPr>
        <p:spPr/>
        <p:txBody>
          <a:bodyPr/>
          <a:lstStyle/>
          <a:p>
            <a:r>
              <a:rPr lang="en-US" smtClean="0"/>
              <a:t>C. Aidala, DESY, October 5-6, 2010</a:t>
            </a:r>
            <a:endParaRPr lang="en-US"/>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ooter Placeholder 3"/>
          <p:cNvSpPr>
            <a:spLocks noGrp="1"/>
          </p:cNvSpPr>
          <p:nvPr>
            <p:ph type="ftr" sz="quarter" idx="11"/>
          </p:nvPr>
        </p:nvSpPr>
        <p:spPr/>
        <p:txBody>
          <a:bodyPr/>
          <a:lstStyle/>
          <a:p>
            <a:r>
              <a:rPr lang="en-US" smtClean="0"/>
              <a:t>C. Aidala, DESY, October 5-6, 2010</a:t>
            </a:r>
            <a:endParaRPr lang="en-US"/>
          </a:p>
        </p:txBody>
      </p:sp>
      <p:sp>
        <p:nvSpPr>
          <p:cNvPr id="1512450" name="Rectangle 2"/>
          <p:cNvSpPr>
            <a:spLocks noGrp="1" noChangeArrowheads="1"/>
          </p:cNvSpPr>
          <p:nvPr>
            <p:ph type="title"/>
          </p:nvPr>
        </p:nvSpPr>
        <p:spPr/>
        <p:txBody>
          <a:bodyPr/>
          <a:lstStyle/>
          <a:p>
            <a:r>
              <a:rPr lang="en-US" sz="3600"/>
              <a:t>Forward neutrons at </a:t>
            </a:r>
            <a:r>
              <a:rPr lang="en-US" sz="3600">
                <a:latin typeface="Symbol" pitchFamily="18" charset="2"/>
                <a:ea typeface="ＭＳ Ｐゴシック" pitchFamily="34" charset="-128"/>
                <a:sym typeface="Symbol" pitchFamily="18" charset="2"/>
              </a:rPr>
              <a:t>Ö</a:t>
            </a:r>
            <a:r>
              <a:rPr lang="en-US" altLang="ja-JP" sz="3600">
                <a:ea typeface="ＭＳ Ｐゴシック" pitchFamily="34" charset="-128"/>
                <a:sym typeface="Symbol" pitchFamily="18" charset="2"/>
              </a:rPr>
              <a:t>s=</a:t>
            </a:r>
            <a:r>
              <a:rPr lang="en-US" sz="3600"/>
              <a:t>200 GeV at PHENIX</a:t>
            </a:r>
            <a:endParaRPr lang="en-US" altLang="ja-JP" sz="3600">
              <a:ea typeface="ＭＳ Ｐゴシック" pitchFamily="34" charset="-128"/>
            </a:endParaRPr>
          </a:p>
        </p:txBody>
      </p:sp>
      <p:sp>
        <p:nvSpPr>
          <p:cNvPr id="1512451" name="Text Box 3"/>
          <p:cNvSpPr txBox="1">
            <a:spLocks noChangeArrowheads="1"/>
          </p:cNvSpPr>
          <p:nvPr/>
        </p:nvSpPr>
        <p:spPr bwMode="auto">
          <a:xfrm>
            <a:off x="5795963" y="2420938"/>
            <a:ext cx="3348037" cy="1873250"/>
          </a:xfrm>
          <a:prstGeom prst="rect">
            <a:avLst/>
          </a:prstGeom>
          <a:noFill/>
          <a:ln w="9525">
            <a:noFill/>
            <a:miter lim="800000"/>
            <a:headEnd/>
            <a:tailEnd/>
          </a:ln>
          <a:effectLst/>
        </p:spPr>
        <p:txBody>
          <a:bodyPr>
            <a:spAutoFit/>
          </a:bodyPr>
          <a:lstStyle/>
          <a:p>
            <a:pPr eaLnBrk="1" hangingPunct="1"/>
            <a:r>
              <a:rPr kumimoji="1" lang="en-US" altLang="ja-JP" sz="1900">
                <a:latin typeface="Arial" charset="0"/>
                <a:ea typeface="ＭＳ Ｐゴシック" pitchFamily="34" charset="-128"/>
              </a:rPr>
              <a:t>Mean p</a:t>
            </a:r>
            <a:r>
              <a:rPr kumimoji="1" lang="en-US" altLang="ja-JP" sz="1900" baseline="-25000">
                <a:latin typeface="Arial" charset="0"/>
                <a:ea typeface="ＭＳ Ｐゴシック" pitchFamily="34" charset="-128"/>
              </a:rPr>
              <a:t>T</a:t>
            </a:r>
            <a:r>
              <a:rPr kumimoji="1" lang="en-US" altLang="ja-JP" sz="1900">
                <a:latin typeface="Arial" charset="0"/>
                <a:ea typeface="ＭＳ Ｐゴシック" pitchFamily="34" charset="-128"/>
              </a:rPr>
              <a:t> </a:t>
            </a:r>
          </a:p>
          <a:p>
            <a:pPr eaLnBrk="1" hangingPunct="1"/>
            <a:r>
              <a:rPr kumimoji="1" lang="en-US" altLang="ja-JP" sz="1900">
                <a:latin typeface="Arial" charset="0"/>
                <a:ea typeface="ＭＳ Ｐゴシック" pitchFamily="34" charset="-128"/>
              </a:rPr>
              <a:t>(Estimated by simulation assuming ISR p</a:t>
            </a:r>
            <a:r>
              <a:rPr kumimoji="1" lang="en-US" altLang="ja-JP" sz="1900" baseline="-25000">
                <a:latin typeface="Arial" charset="0"/>
                <a:ea typeface="ＭＳ Ｐゴシック" pitchFamily="34" charset="-128"/>
              </a:rPr>
              <a:t>T</a:t>
            </a:r>
            <a:r>
              <a:rPr kumimoji="1" lang="en-US" altLang="ja-JP" sz="1900">
                <a:latin typeface="Arial" charset="0"/>
                <a:ea typeface="ＭＳ Ｐゴシック" pitchFamily="34" charset="-128"/>
              </a:rPr>
              <a:t> dist.)</a:t>
            </a:r>
          </a:p>
          <a:p>
            <a:pPr algn="l" eaLnBrk="1" hangingPunct="1"/>
            <a:r>
              <a:rPr kumimoji="1" lang="en-US" altLang="ja-JP" sz="2000">
                <a:latin typeface="Arial" charset="0"/>
                <a:ea typeface="ＭＳ Ｐゴシック" pitchFamily="34" charset="-128"/>
              </a:rPr>
              <a:t>  0.4&lt;|x</a:t>
            </a:r>
            <a:r>
              <a:rPr kumimoji="1" lang="en-US" altLang="ja-JP" sz="2000" baseline="-25000">
                <a:latin typeface="Arial" charset="0"/>
                <a:ea typeface="ＭＳ Ｐゴシック" pitchFamily="34" charset="-128"/>
              </a:rPr>
              <a:t>F</a:t>
            </a:r>
            <a:r>
              <a:rPr kumimoji="1" lang="en-US" altLang="ja-JP" sz="2000">
                <a:latin typeface="Arial" charset="0"/>
                <a:ea typeface="ＭＳ Ｐゴシック" pitchFamily="34" charset="-128"/>
              </a:rPr>
              <a:t>|&lt;0.6   0.088 GeV/c</a:t>
            </a:r>
          </a:p>
          <a:p>
            <a:pPr algn="l" eaLnBrk="1" hangingPunct="1"/>
            <a:r>
              <a:rPr kumimoji="1" lang="en-US" altLang="ja-JP" sz="2000">
                <a:latin typeface="Arial" charset="0"/>
                <a:ea typeface="ＭＳ Ｐゴシック" pitchFamily="34" charset="-128"/>
              </a:rPr>
              <a:t>  0.6&lt;|x</a:t>
            </a:r>
            <a:r>
              <a:rPr kumimoji="1" lang="en-US" altLang="ja-JP" sz="2000" baseline="-25000">
                <a:latin typeface="Arial" charset="0"/>
                <a:ea typeface="ＭＳ Ｐゴシック" pitchFamily="34" charset="-128"/>
              </a:rPr>
              <a:t>F</a:t>
            </a:r>
            <a:r>
              <a:rPr kumimoji="1" lang="en-US" altLang="ja-JP" sz="2000">
                <a:latin typeface="Arial" charset="0"/>
                <a:ea typeface="ＭＳ Ｐゴシック" pitchFamily="34" charset="-128"/>
              </a:rPr>
              <a:t>|&lt;0.8   0.118 GeV/c</a:t>
            </a:r>
          </a:p>
          <a:p>
            <a:pPr algn="l" eaLnBrk="1" hangingPunct="1"/>
            <a:r>
              <a:rPr kumimoji="1" lang="en-US" altLang="ja-JP" sz="2000">
                <a:latin typeface="Arial" charset="0"/>
                <a:ea typeface="ＭＳ Ｐゴシック" pitchFamily="34" charset="-128"/>
              </a:rPr>
              <a:t>  0.8&lt;|x</a:t>
            </a:r>
            <a:r>
              <a:rPr kumimoji="1" lang="en-US" altLang="ja-JP" sz="2000" baseline="-25000">
                <a:latin typeface="Arial" charset="0"/>
                <a:ea typeface="ＭＳ Ｐゴシック" pitchFamily="34" charset="-128"/>
              </a:rPr>
              <a:t>F</a:t>
            </a:r>
            <a:r>
              <a:rPr kumimoji="1" lang="en-US" altLang="ja-JP" sz="2000">
                <a:latin typeface="Arial" charset="0"/>
                <a:ea typeface="ＭＳ Ｐゴシック" pitchFamily="34" charset="-128"/>
              </a:rPr>
              <a:t>|&lt;1.0   0.144 GeV/c</a:t>
            </a:r>
          </a:p>
        </p:txBody>
      </p:sp>
      <p:grpSp>
        <p:nvGrpSpPr>
          <p:cNvPr id="1512452" name="Group 4"/>
          <p:cNvGrpSpPr>
            <a:grpSpLocks/>
          </p:cNvGrpSpPr>
          <p:nvPr/>
        </p:nvGrpSpPr>
        <p:grpSpPr bwMode="auto">
          <a:xfrm>
            <a:off x="0" y="2268538"/>
            <a:ext cx="5867400" cy="4589462"/>
            <a:chOff x="0" y="1429"/>
            <a:chExt cx="3696" cy="2891"/>
          </a:xfrm>
        </p:grpSpPr>
        <p:pic>
          <p:nvPicPr>
            <p:cNvPr id="1512453" name="Picture 5"/>
            <p:cNvPicPr>
              <a:picLocks noChangeAspect="1" noChangeArrowheads="1"/>
            </p:cNvPicPr>
            <p:nvPr/>
          </p:nvPicPr>
          <p:blipFill>
            <a:blip r:embed="rId4" cstate="print"/>
            <a:srcRect/>
            <a:stretch>
              <a:fillRect/>
            </a:stretch>
          </p:blipFill>
          <p:spPr bwMode="auto">
            <a:xfrm>
              <a:off x="0" y="1429"/>
              <a:ext cx="3696" cy="2891"/>
            </a:xfrm>
            <a:prstGeom prst="rect">
              <a:avLst/>
            </a:prstGeom>
            <a:noFill/>
            <a:ln w="9525">
              <a:noFill/>
              <a:miter lim="800000"/>
              <a:headEnd/>
              <a:tailEnd/>
            </a:ln>
            <a:effectLst/>
          </p:spPr>
        </p:pic>
        <p:pic>
          <p:nvPicPr>
            <p:cNvPr id="1512454" name="Picture 6"/>
            <p:cNvPicPr>
              <a:picLocks noChangeAspect="1" noChangeArrowheads="1"/>
            </p:cNvPicPr>
            <p:nvPr/>
          </p:nvPicPr>
          <p:blipFill>
            <a:blip r:embed="rId5" cstate="print"/>
            <a:srcRect/>
            <a:stretch>
              <a:fillRect/>
            </a:stretch>
          </p:blipFill>
          <p:spPr bwMode="auto">
            <a:xfrm>
              <a:off x="514" y="1931"/>
              <a:ext cx="755" cy="251"/>
            </a:xfrm>
            <a:prstGeom prst="rect">
              <a:avLst/>
            </a:prstGeom>
            <a:noFill/>
            <a:ln w="9525">
              <a:noFill/>
              <a:miter lim="800000"/>
              <a:headEnd/>
              <a:tailEnd/>
            </a:ln>
            <a:effectLst/>
          </p:spPr>
        </p:pic>
        <p:grpSp>
          <p:nvGrpSpPr>
            <p:cNvPr id="1512455" name="Group 7"/>
            <p:cNvGrpSpPr>
              <a:grpSpLocks/>
            </p:cNvGrpSpPr>
            <p:nvPr/>
          </p:nvGrpSpPr>
          <p:grpSpPr bwMode="auto">
            <a:xfrm>
              <a:off x="567" y="3113"/>
              <a:ext cx="1375" cy="455"/>
              <a:chOff x="403" y="2024"/>
              <a:chExt cx="1375" cy="455"/>
            </a:xfrm>
          </p:grpSpPr>
          <p:sp>
            <p:nvSpPr>
              <p:cNvPr id="1512456" name="Line 8"/>
              <p:cNvSpPr>
                <a:spLocks noChangeShapeType="1"/>
              </p:cNvSpPr>
              <p:nvPr/>
            </p:nvSpPr>
            <p:spPr bwMode="auto">
              <a:xfrm flipV="1">
                <a:off x="637" y="2230"/>
                <a:ext cx="1" cy="249"/>
              </a:xfrm>
              <a:prstGeom prst="line">
                <a:avLst/>
              </a:prstGeom>
              <a:noFill/>
              <a:ln w="0">
                <a:solidFill>
                  <a:srgbClr val="0066FF"/>
                </a:solidFill>
                <a:round/>
                <a:headEnd/>
                <a:tailEnd/>
              </a:ln>
            </p:spPr>
            <p:txBody>
              <a:bodyPr/>
              <a:lstStyle/>
              <a:p>
                <a:endParaRPr lang="en-US"/>
              </a:p>
            </p:txBody>
          </p:sp>
          <p:sp>
            <p:nvSpPr>
              <p:cNvPr id="1512457" name="Line 9"/>
              <p:cNvSpPr>
                <a:spLocks noChangeShapeType="1"/>
              </p:cNvSpPr>
              <p:nvPr/>
            </p:nvSpPr>
            <p:spPr bwMode="auto">
              <a:xfrm flipV="1">
                <a:off x="637" y="2230"/>
                <a:ext cx="1" cy="249"/>
              </a:xfrm>
              <a:prstGeom prst="line">
                <a:avLst/>
              </a:prstGeom>
              <a:noFill/>
              <a:ln w="42863">
                <a:solidFill>
                  <a:srgbClr val="0066FF"/>
                </a:solidFill>
                <a:round/>
                <a:headEnd/>
                <a:tailEnd/>
              </a:ln>
            </p:spPr>
            <p:txBody>
              <a:bodyPr/>
              <a:lstStyle/>
              <a:p>
                <a:endParaRPr lang="en-US"/>
              </a:p>
            </p:txBody>
          </p:sp>
          <p:sp>
            <p:nvSpPr>
              <p:cNvPr id="1512458" name="Freeform 10"/>
              <p:cNvSpPr>
                <a:spLocks/>
              </p:cNvSpPr>
              <p:nvPr/>
            </p:nvSpPr>
            <p:spPr bwMode="auto">
              <a:xfrm>
                <a:off x="578" y="2158"/>
                <a:ext cx="113" cy="99"/>
              </a:xfrm>
              <a:custGeom>
                <a:avLst/>
                <a:gdLst/>
                <a:ahLst/>
                <a:cxnLst>
                  <a:cxn ang="0">
                    <a:pos x="59" y="0"/>
                  </a:cxn>
                  <a:cxn ang="0">
                    <a:pos x="81" y="54"/>
                  </a:cxn>
                  <a:cxn ang="0">
                    <a:pos x="97" y="75"/>
                  </a:cxn>
                  <a:cxn ang="0">
                    <a:pos x="113" y="97"/>
                  </a:cxn>
                  <a:cxn ang="0">
                    <a:pos x="59" y="81"/>
                  </a:cxn>
                  <a:cxn ang="0">
                    <a:pos x="0" y="97"/>
                  </a:cxn>
                  <a:cxn ang="0">
                    <a:pos x="16" y="75"/>
                  </a:cxn>
                  <a:cxn ang="0">
                    <a:pos x="32" y="54"/>
                  </a:cxn>
                  <a:cxn ang="0">
                    <a:pos x="59" y="0"/>
                  </a:cxn>
                  <a:cxn ang="0">
                    <a:pos x="59" y="0"/>
                  </a:cxn>
                </a:cxnLst>
                <a:rect l="0" t="0" r="r" b="b"/>
                <a:pathLst>
                  <a:path w="113" h="97">
                    <a:moveTo>
                      <a:pt x="59" y="0"/>
                    </a:moveTo>
                    <a:lnTo>
                      <a:pt x="81" y="54"/>
                    </a:lnTo>
                    <a:lnTo>
                      <a:pt x="97" y="75"/>
                    </a:lnTo>
                    <a:lnTo>
                      <a:pt x="113" y="97"/>
                    </a:lnTo>
                    <a:lnTo>
                      <a:pt x="59" y="81"/>
                    </a:lnTo>
                    <a:lnTo>
                      <a:pt x="0" y="97"/>
                    </a:lnTo>
                    <a:lnTo>
                      <a:pt x="16" y="75"/>
                    </a:lnTo>
                    <a:lnTo>
                      <a:pt x="32" y="54"/>
                    </a:lnTo>
                    <a:lnTo>
                      <a:pt x="59" y="0"/>
                    </a:lnTo>
                    <a:lnTo>
                      <a:pt x="59" y="0"/>
                    </a:lnTo>
                    <a:close/>
                  </a:path>
                </a:pathLst>
              </a:custGeom>
              <a:solidFill>
                <a:srgbClr val="0066FF"/>
              </a:solidFill>
              <a:ln w="9525">
                <a:noFill/>
                <a:round/>
                <a:headEnd/>
                <a:tailEnd/>
              </a:ln>
            </p:spPr>
            <p:txBody>
              <a:bodyPr/>
              <a:lstStyle/>
              <a:p>
                <a:endParaRPr lang="en-US"/>
              </a:p>
            </p:txBody>
          </p:sp>
          <p:sp>
            <p:nvSpPr>
              <p:cNvPr id="1512459" name="Freeform 11"/>
              <p:cNvSpPr>
                <a:spLocks/>
              </p:cNvSpPr>
              <p:nvPr/>
            </p:nvSpPr>
            <p:spPr bwMode="auto">
              <a:xfrm>
                <a:off x="56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close/>
                  </a:path>
                </a:pathLst>
              </a:custGeom>
              <a:solidFill>
                <a:srgbClr val="1FFF22"/>
              </a:solidFill>
              <a:ln w="9525">
                <a:noFill/>
                <a:round/>
                <a:headEnd/>
                <a:tailEnd/>
              </a:ln>
            </p:spPr>
            <p:txBody>
              <a:bodyPr/>
              <a:lstStyle/>
              <a:p>
                <a:endParaRPr lang="en-US"/>
              </a:p>
            </p:txBody>
          </p:sp>
          <p:sp>
            <p:nvSpPr>
              <p:cNvPr id="1512460" name="Freeform 12"/>
              <p:cNvSpPr>
                <a:spLocks/>
              </p:cNvSpPr>
              <p:nvPr/>
            </p:nvSpPr>
            <p:spPr bwMode="auto">
              <a:xfrm>
                <a:off x="56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path>
                </a:pathLst>
              </a:custGeom>
              <a:noFill/>
              <a:ln w="42863">
                <a:solidFill>
                  <a:srgbClr val="05DF00"/>
                </a:solidFill>
                <a:prstDash val="solid"/>
                <a:round/>
                <a:headEnd/>
                <a:tailEnd/>
              </a:ln>
            </p:spPr>
            <p:txBody>
              <a:bodyPr/>
              <a:lstStyle/>
              <a:p>
                <a:endParaRPr lang="en-US"/>
              </a:p>
            </p:txBody>
          </p:sp>
          <p:sp>
            <p:nvSpPr>
              <p:cNvPr id="1512461" name="Freeform 13"/>
              <p:cNvSpPr>
                <a:spLocks/>
              </p:cNvSpPr>
              <p:nvPr/>
            </p:nvSpPr>
            <p:spPr bwMode="auto">
              <a:xfrm>
                <a:off x="124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close/>
                  </a:path>
                </a:pathLst>
              </a:custGeom>
              <a:solidFill>
                <a:srgbClr val="1FFF22"/>
              </a:solidFill>
              <a:ln w="9525">
                <a:noFill/>
                <a:round/>
                <a:headEnd/>
                <a:tailEnd/>
              </a:ln>
            </p:spPr>
            <p:txBody>
              <a:bodyPr/>
              <a:lstStyle/>
              <a:p>
                <a:endParaRPr lang="en-US"/>
              </a:p>
            </p:txBody>
          </p:sp>
          <p:sp>
            <p:nvSpPr>
              <p:cNvPr id="1512462" name="Freeform 14"/>
              <p:cNvSpPr>
                <a:spLocks/>
              </p:cNvSpPr>
              <p:nvPr/>
            </p:nvSpPr>
            <p:spPr bwMode="auto">
              <a:xfrm>
                <a:off x="124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path>
                </a:pathLst>
              </a:custGeom>
              <a:noFill/>
              <a:ln w="42863">
                <a:solidFill>
                  <a:srgbClr val="05DF00"/>
                </a:solidFill>
                <a:prstDash val="solid"/>
                <a:round/>
                <a:headEnd/>
                <a:tailEnd/>
              </a:ln>
            </p:spPr>
            <p:txBody>
              <a:bodyPr/>
              <a:lstStyle/>
              <a:p>
                <a:endParaRPr lang="en-US"/>
              </a:p>
            </p:txBody>
          </p:sp>
          <p:sp>
            <p:nvSpPr>
              <p:cNvPr id="1512463" name="Line 15"/>
              <p:cNvSpPr>
                <a:spLocks noChangeShapeType="1"/>
              </p:cNvSpPr>
              <p:nvPr/>
            </p:nvSpPr>
            <p:spPr bwMode="auto">
              <a:xfrm>
                <a:off x="403" y="2362"/>
                <a:ext cx="499" cy="0"/>
              </a:xfrm>
              <a:prstGeom prst="line">
                <a:avLst/>
              </a:prstGeom>
              <a:noFill/>
              <a:ln w="19050">
                <a:solidFill>
                  <a:schemeClr val="tx1"/>
                </a:solidFill>
                <a:round/>
                <a:headEnd/>
                <a:tailEnd type="triangle" w="med" len="med"/>
              </a:ln>
              <a:effectLst/>
            </p:spPr>
            <p:txBody>
              <a:bodyPr/>
              <a:lstStyle/>
              <a:p>
                <a:endParaRPr lang="en-US"/>
              </a:p>
            </p:txBody>
          </p:sp>
          <p:sp>
            <p:nvSpPr>
              <p:cNvPr id="1512464" name="Line 16"/>
              <p:cNvSpPr>
                <a:spLocks noChangeShapeType="1"/>
              </p:cNvSpPr>
              <p:nvPr/>
            </p:nvSpPr>
            <p:spPr bwMode="auto">
              <a:xfrm flipH="1">
                <a:off x="986" y="2359"/>
                <a:ext cx="635" cy="0"/>
              </a:xfrm>
              <a:prstGeom prst="line">
                <a:avLst/>
              </a:prstGeom>
              <a:noFill/>
              <a:ln w="19050">
                <a:solidFill>
                  <a:schemeClr val="tx1"/>
                </a:solidFill>
                <a:round/>
                <a:headEnd/>
                <a:tailEnd type="triangle" w="med" len="med"/>
              </a:ln>
              <a:effectLst/>
            </p:spPr>
            <p:txBody>
              <a:bodyPr/>
              <a:lstStyle/>
              <a:p>
                <a:endParaRPr lang="en-US"/>
              </a:p>
            </p:txBody>
          </p:sp>
          <p:sp>
            <p:nvSpPr>
              <p:cNvPr id="1512465" name="Line 17"/>
              <p:cNvSpPr>
                <a:spLocks noChangeShapeType="1"/>
              </p:cNvSpPr>
              <p:nvPr/>
            </p:nvSpPr>
            <p:spPr bwMode="auto">
              <a:xfrm flipV="1">
                <a:off x="975" y="2205"/>
                <a:ext cx="544" cy="136"/>
              </a:xfrm>
              <a:prstGeom prst="line">
                <a:avLst/>
              </a:prstGeom>
              <a:noFill/>
              <a:ln w="19050">
                <a:solidFill>
                  <a:schemeClr val="accent2"/>
                </a:solidFill>
                <a:round/>
                <a:headEnd/>
                <a:tailEnd type="triangle" w="med" len="med"/>
              </a:ln>
              <a:effectLst/>
            </p:spPr>
            <p:txBody>
              <a:bodyPr/>
              <a:lstStyle/>
              <a:p>
                <a:endParaRPr lang="en-US"/>
              </a:p>
            </p:txBody>
          </p:sp>
          <p:sp>
            <p:nvSpPr>
              <p:cNvPr id="1512466" name="Text Box 18"/>
              <p:cNvSpPr txBox="1">
                <a:spLocks noChangeArrowheads="1"/>
              </p:cNvSpPr>
              <p:nvPr/>
            </p:nvSpPr>
            <p:spPr bwMode="auto">
              <a:xfrm>
                <a:off x="1247" y="2024"/>
                <a:ext cx="531" cy="192"/>
              </a:xfrm>
              <a:prstGeom prst="rect">
                <a:avLst/>
              </a:prstGeom>
              <a:noFill/>
              <a:ln w="9525">
                <a:noFill/>
                <a:miter lim="800000"/>
                <a:headEnd/>
                <a:tailEnd/>
              </a:ln>
              <a:effectLst/>
            </p:spPr>
            <p:txBody>
              <a:bodyPr wrap="none">
                <a:spAutoFit/>
              </a:bodyPr>
              <a:lstStyle/>
              <a:p>
                <a:pPr algn="l" eaLnBrk="1" hangingPunct="1"/>
                <a:r>
                  <a:rPr kumimoji="1" lang="en-US" altLang="ja-JP" sz="1400" b="1">
                    <a:solidFill>
                      <a:schemeClr val="accent2"/>
                    </a:solidFill>
                    <a:latin typeface="Arial" charset="0"/>
                    <a:ea typeface="ＭＳ Ｐゴシック" pitchFamily="34" charset="-128"/>
                  </a:rPr>
                  <a:t>neutron</a:t>
                </a:r>
              </a:p>
            </p:txBody>
          </p:sp>
          <p:sp>
            <p:nvSpPr>
              <p:cNvPr id="1512467" name="AutoShape 19"/>
              <p:cNvSpPr>
                <a:spLocks noChangeArrowheads="1"/>
              </p:cNvSpPr>
              <p:nvPr/>
            </p:nvSpPr>
            <p:spPr bwMode="auto">
              <a:xfrm>
                <a:off x="884" y="2296"/>
                <a:ext cx="113" cy="114"/>
              </a:xfrm>
              <a:prstGeom prst="irregularSeal1">
                <a:avLst/>
              </a:prstGeom>
              <a:solidFill>
                <a:srgbClr val="FF0000"/>
              </a:solidFill>
              <a:ln w="9525">
                <a:solidFill>
                  <a:schemeClr val="tx1"/>
                </a:solidFill>
                <a:miter lim="800000"/>
                <a:headEnd/>
                <a:tailEnd/>
              </a:ln>
              <a:effectLst/>
            </p:spPr>
            <p:txBody>
              <a:bodyPr wrap="none" anchor="ctr"/>
              <a:lstStyle/>
              <a:p>
                <a:endParaRPr lang="en-US"/>
              </a:p>
            </p:txBody>
          </p:sp>
        </p:grpSp>
      </p:grpSp>
      <p:grpSp>
        <p:nvGrpSpPr>
          <p:cNvPr id="1512468" name="Group 20"/>
          <p:cNvGrpSpPr>
            <a:grpSpLocks/>
          </p:cNvGrpSpPr>
          <p:nvPr/>
        </p:nvGrpSpPr>
        <p:grpSpPr bwMode="auto">
          <a:xfrm>
            <a:off x="0" y="2259013"/>
            <a:ext cx="5867400" cy="4610100"/>
            <a:chOff x="2562" y="1416"/>
            <a:chExt cx="3696" cy="2904"/>
          </a:xfrm>
        </p:grpSpPr>
        <p:pic>
          <p:nvPicPr>
            <p:cNvPr id="1512469" name="Picture 21"/>
            <p:cNvPicPr>
              <a:picLocks noChangeAspect="1" noChangeArrowheads="1"/>
            </p:cNvPicPr>
            <p:nvPr/>
          </p:nvPicPr>
          <p:blipFill>
            <a:blip r:embed="rId6" cstate="print"/>
            <a:srcRect/>
            <a:stretch>
              <a:fillRect/>
            </a:stretch>
          </p:blipFill>
          <p:spPr bwMode="auto">
            <a:xfrm>
              <a:off x="2562" y="1416"/>
              <a:ext cx="3696" cy="2904"/>
            </a:xfrm>
            <a:prstGeom prst="rect">
              <a:avLst/>
            </a:prstGeom>
            <a:noFill/>
            <a:ln w="9525">
              <a:noFill/>
              <a:miter lim="800000"/>
              <a:headEnd/>
              <a:tailEnd/>
            </a:ln>
            <a:effectLst/>
          </p:spPr>
        </p:pic>
        <p:pic>
          <p:nvPicPr>
            <p:cNvPr id="1512470" name="Picture 22"/>
            <p:cNvPicPr>
              <a:picLocks noChangeAspect="1" noChangeArrowheads="1"/>
            </p:cNvPicPr>
            <p:nvPr/>
          </p:nvPicPr>
          <p:blipFill>
            <a:blip r:embed="rId5" cstate="print"/>
            <a:srcRect/>
            <a:stretch>
              <a:fillRect/>
            </a:stretch>
          </p:blipFill>
          <p:spPr bwMode="auto">
            <a:xfrm>
              <a:off x="3080" y="1915"/>
              <a:ext cx="760" cy="253"/>
            </a:xfrm>
            <a:prstGeom prst="rect">
              <a:avLst/>
            </a:prstGeom>
            <a:noFill/>
            <a:ln w="9525">
              <a:noFill/>
              <a:miter lim="800000"/>
              <a:headEnd/>
              <a:tailEnd/>
            </a:ln>
            <a:effectLst/>
          </p:spPr>
        </p:pic>
        <p:grpSp>
          <p:nvGrpSpPr>
            <p:cNvPr id="1512471" name="Group 23"/>
            <p:cNvGrpSpPr>
              <a:grpSpLocks/>
            </p:cNvGrpSpPr>
            <p:nvPr/>
          </p:nvGrpSpPr>
          <p:grpSpPr bwMode="auto">
            <a:xfrm>
              <a:off x="3152" y="3067"/>
              <a:ext cx="1375" cy="590"/>
              <a:chOff x="3424" y="1933"/>
              <a:chExt cx="1375" cy="590"/>
            </a:xfrm>
          </p:grpSpPr>
          <p:grpSp>
            <p:nvGrpSpPr>
              <p:cNvPr id="1512472" name="Group 24"/>
              <p:cNvGrpSpPr>
                <a:grpSpLocks/>
              </p:cNvGrpSpPr>
              <p:nvPr/>
            </p:nvGrpSpPr>
            <p:grpSpPr bwMode="auto">
              <a:xfrm>
                <a:off x="3424" y="2024"/>
                <a:ext cx="1375" cy="455"/>
                <a:chOff x="403" y="2024"/>
                <a:chExt cx="1375" cy="455"/>
              </a:xfrm>
            </p:grpSpPr>
            <p:sp>
              <p:nvSpPr>
                <p:cNvPr id="1512473" name="Line 25"/>
                <p:cNvSpPr>
                  <a:spLocks noChangeShapeType="1"/>
                </p:cNvSpPr>
                <p:nvPr/>
              </p:nvSpPr>
              <p:spPr bwMode="auto">
                <a:xfrm flipV="1">
                  <a:off x="637" y="2230"/>
                  <a:ext cx="1" cy="249"/>
                </a:xfrm>
                <a:prstGeom prst="line">
                  <a:avLst/>
                </a:prstGeom>
                <a:noFill/>
                <a:ln w="0">
                  <a:solidFill>
                    <a:srgbClr val="0066FF"/>
                  </a:solidFill>
                  <a:round/>
                  <a:headEnd/>
                  <a:tailEnd/>
                </a:ln>
              </p:spPr>
              <p:txBody>
                <a:bodyPr/>
                <a:lstStyle/>
                <a:p>
                  <a:endParaRPr lang="en-US"/>
                </a:p>
              </p:txBody>
            </p:sp>
            <p:sp>
              <p:nvSpPr>
                <p:cNvPr id="1512474" name="Line 26"/>
                <p:cNvSpPr>
                  <a:spLocks noChangeShapeType="1"/>
                </p:cNvSpPr>
                <p:nvPr/>
              </p:nvSpPr>
              <p:spPr bwMode="auto">
                <a:xfrm flipV="1">
                  <a:off x="637" y="2230"/>
                  <a:ext cx="1" cy="249"/>
                </a:xfrm>
                <a:prstGeom prst="line">
                  <a:avLst/>
                </a:prstGeom>
                <a:noFill/>
                <a:ln w="42863">
                  <a:solidFill>
                    <a:srgbClr val="0066FF"/>
                  </a:solidFill>
                  <a:round/>
                  <a:headEnd/>
                  <a:tailEnd/>
                </a:ln>
              </p:spPr>
              <p:txBody>
                <a:bodyPr/>
                <a:lstStyle/>
                <a:p>
                  <a:endParaRPr lang="en-US"/>
                </a:p>
              </p:txBody>
            </p:sp>
            <p:sp>
              <p:nvSpPr>
                <p:cNvPr id="1512475" name="Freeform 27"/>
                <p:cNvSpPr>
                  <a:spLocks/>
                </p:cNvSpPr>
                <p:nvPr/>
              </p:nvSpPr>
              <p:spPr bwMode="auto">
                <a:xfrm>
                  <a:off x="578" y="2158"/>
                  <a:ext cx="113" cy="99"/>
                </a:xfrm>
                <a:custGeom>
                  <a:avLst/>
                  <a:gdLst/>
                  <a:ahLst/>
                  <a:cxnLst>
                    <a:cxn ang="0">
                      <a:pos x="59" y="0"/>
                    </a:cxn>
                    <a:cxn ang="0">
                      <a:pos x="81" y="54"/>
                    </a:cxn>
                    <a:cxn ang="0">
                      <a:pos x="97" y="75"/>
                    </a:cxn>
                    <a:cxn ang="0">
                      <a:pos x="113" y="97"/>
                    </a:cxn>
                    <a:cxn ang="0">
                      <a:pos x="59" y="81"/>
                    </a:cxn>
                    <a:cxn ang="0">
                      <a:pos x="0" y="97"/>
                    </a:cxn>
                    <a:cxn ang="0">
                      <a:pos x="16" y="75"/>
                    </a:cxn>
                    <a:cxn ang="0">
                      <a:pos x="32" y="54"/>
                    </a:cxn>
                    <a:cxn ang="0">
                      <a:pos x="59" y="0"/>
                    </a:cxn>
                    <a:cxn ang="0">
                      <a:pos x="59" y="0"/>
                    </a:cxn>
                  </a:cxnLst>
                  <a:rect l="0" t="0" r="r" b="b"/>
                  <a:pathLst>
                    <a:path w="113" h="97">
                      <a:moveTo>
                        <a:pt x="59" y="0"/>
                      </a:moveTo>
                      <a:lnTo>
                        <a:pt x="81" y="54"/>
                      </a:lnTo>
                      <a:lnTo>
                        <a:pt x="97" y="75"/>
                      </a:lnTo>
                      <a:lnTo>
                        <a:pt x="113" y="97"/>
                      </a:lnTo>
                      <a:lnTo>
                        <a:pt x="59" y="81"/>
                      </a:lnTo>
                      <a:lnTo>
                        <a:pt x="0" y="97"/>
                      </a:lnTo>
                      <a:lnTo>
                        <a:pt x="16" y="75"/>
                      </a:lnTo>
                      <a:lnTo>
                        <a:pt x="32" y="54"/>
                      </a:lnTo>
                      <a:lnTo>
                        <a:pt x="59" y="0"/>
                      </a:lnTo>
                      <a:lnTo>
                        <a:pt x="59" y="0"/>
                      </a:lnTo>
                      <a:close/>
                    </a:path>
                  </a:pathLst>
                </a:custGeom>
                <a:solidFill>
                  <a:srgbClr val="0066FF"/>
                </a:solidFill>
                <a:ln w="9525">
                  <a:noFill/>
                  <a:round/>
                  <a:headEnd/>
                  <a:tailEnd/>
                </a:ln>
              </p:spPr>
              <p:txBody>
                <a:bodyPr/>
                <a:lstStyle/>
                <a:p>
                  <a:endParaRPr lang="en-US"/>
                </a:p>
              </p:txBody>
            </p:sp>
            <p:sp>
              <p:nvSpPr>
                <p:cNvPr id="1512476" name="Freeform 28"/>
                <p:cNvSpPr>
                  <a:spLocks/>
                </p:cNvSpPr>
                <p:nvPr/>
              </p:nvSpPr>
              <p:spPr bwMode="auto">
                <a:xfrm>
                  <a:off x="56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close/>
                    </a:path>
                  </a:pathLst>
                </a:custGeom>
                <a:solidFill>
                  <a:srgbClr val="1FFF22"/>
                </a:solidFill>
                <a:ln w="9525">
                  <a:noFill/>
                  <a:round/>
                  <a:headEnd/>
                  <a:tailEnd/>
                </a:ln>
              </p:spPr>
              <p:txBody>
                <a:bodyPr/>
                <a:lstStyle/>
                <a:p>
                  <a:endParaRPr lang="en-US"/>
                </a:p>
              </p:txBody>
            </p:sp>
            <p:sp>
              <p:nvSpPr>
                <p:cNvPr id="1512477" name="Freeform 29"/>
                <p:cNvSpPr>
                  <a:spLocks/>
                </p:cNvSpPr>
                <p:nvPr/>
              </p:nvSpPr>
              <p:spPr bwMode="auto">
                <a:xfrm>
                  <a:off x="56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path>
                  </a:pathLst>
                </a:custGeom>
                <a:noFill/>
                <a:ln w="42863">
                  <a:solidFill>
                    <a:srgbClr val="05DF00"/>
                  </a:solidFill>
                  <a:prstDash val="solid"/>
                  <a:round/>
                  <a:headEnd/>
                  <a:tailEnd/>
                </a:ln>
              </p:spPr>
              <p:txBody>
                <a:bodyPr/>
                <a:lstStyle/>
                <a:p>
                  <a:endParaRPr lang="en-US"/>
                </a:p>
              </p:txBody>
            </p:sp>
            <p:sp>
              <p:nvSpPr>
                <p:cNvPr id="1512478" name="Freeform 30"/>
                <p:cNvSpPr>
                  <a:spLocks/>
                </p:cNvSpPr>
                <p:nvPr/>
              </p:nvSpPr>
              <p:spPr bwMode="auto">
                <a:xfrm>
                  <a:off x="124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close/>
                    </a:path>
                  </a:pathLst>
                </a:custGeom>
                <a:solidFill>
                  <a:srgbClr val="1FFF22"/>
                </a:solidFill>
                <a:ln w="9525">
                  <a:noFill/>
                  <a:round/>
                  <a:headEnd/>
                  <a:tailEnd/>
                </a:ln>
              </p:spPr>
              <p:txBody>
                <a:bodyPr/>
                <a:lstStyle/>
                <a:p>
                  <a:endParaRPr lang="en-US"/>
                </a:p>
              </p:txBody>
            </p:sp>
            <p:sp>
              <p:nvSpPr>
                <p:cNvPr id="1512479" name="Freeform 31"/>
                <p:cNvSpPr>
                  <a:spLocks/>
                </p:cNvSpPr>
                <p:nvPr/>
              </p:nvSpPr>
              <p:spPr bwMode="auto">
                <a:xfrm>
                  <a:off x="124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path>
                  </a:pathLst>
                </a:custGeom>
                <a:noFill/>
                <a:ln w="42863">
                  <a:solidFill>
                    <a:srgbClr val="05DF00"/>
                  </a:solidFill>
                  <a:prstDash val="solid"/>
                  <a:round/>
                  <a:headEnd/>
                  <a:tailEnd/>
                </a:ln>
              </p:spPr>
              <p:txBody>
                <a:bodyPr/>
                <a:lstStyle/>
                <a:p>
                  <a:endParaRPr lang="en-US"/>
                </a:p>
              </p:txBody>
            </p:sp>
            <p:sp>
              <p:nvSpPr>
                <p:cNvPr id="1512480" name="Line 32"/>
                <p:cNvSpPr>
                  <a:spLocks noChangeShapeType="1"/>
                </p:cNvSpPr>
                <p:nvPr/>
              </p:nvSpPr>
              <p:spPr bwMode="auto">
                <a:xfrm>
                  <a:off x="403" y="2362"/>
                  <a:ext cx="499" cy="0"/>
                </a:xfrm>
                <a:prstGeom prst="line">
                  <a:avLst/>
                </a:prstGeom>
                <a:noFill/>
                <a:ln w="19050">
                  <a:solidFill>
                    <a:schemeClr val="tx1"/>
                  </a:solidFill>
                  <a:round/>
                  <a:headEnd/>
                  <a:tailEnd type="triangle" w="med" len="med"/>
                </a:ln>
                <a:effectLst/>
              </p:spPr>
              <p:txBody>
                <a:bodyPr/>
                <a:lstStyle/>
                <a:p>
                  <a:endParaRPr lang="en-US"/>
                </a:p>
              </p:txBody>
            </p:sp>
            <p:sp>
              <p:nvSpPr>
                <p:cNvPr id="1512481" name="Line 33"/>
                <p:cNvSpPr>
                  <a:spLocks noChangeShapeType="1"/>
                </p:cNvSpPr>
                <p:nvPr/>
              </p:nvSpPr>
              <p:spPr bwMode="auto">
                <a:xfrm flipH="1">
                  <a:off x="986" y="2359"/>
                  <a:ext cx="635" cy="0"/>
                </a:xfrm>
                <a:prstGeom prst="line">
                  <a:avLst/>
                </a:prstGeom>
                <a:noFill/>
                <a:ln w="19050">
                  <a:solidFill>
                    <a:schemeClr val="tx1"/>
                  </a:solidFill>
                  <a:round/>
                  <a:headEnd/>
                  <a:tailEnd type="triangle" w="med" len="med"/>
                </a:ln>
                <a:effectLst/>
              </p:spPr>
              <p:txBody>
                <a:bodyPr/>
                <a:lstStyle/>
                <a:p>
                  <a:endParaRPr lang="en-US"/>
                </a:p>
              </p:txBody>
            </p:sp>
            <p:sp>
              <p:nvSpPr>
                <p:cNvPr id="1512482" name="Line 34"/>
                <p:cNvSpPr>
                  <a:spLocks noChangeShapeType="1"/>
                </p:cNvSpPr>
                <p:nvPr/>
              </p:nvSpPr>
              <p:spPr bwMode="auto">
                <a:xfrm flipV="1">
                  <a:off x="975" y="2205"/>
                  <a:ext cx="544" cy="136"/>
                </a:xfrm>
                <a:prstGeom prst="line">
                  <a:avLst/>
                </a:prstGeom>
                <a:noFill/>
                <a:ln w="19050">
                  <a:solidFill>
                    <a:schemeClr val="accent2"/>
                  </a:solidFill>
                  <a:round/>
                  <a:headEnd/>
                  <a:tailEnd type="triangle" w="med" len="med"/>
                </a:ln>
                <a:effectLst/>
              </p:spPr>
              <p:txBody>
                <a:bodyPr/>
                <a:lstStyle/>
                <a:p>
                  <a:endParaRPr lang="en-US"/>
                </a:p>
              </p:txBody>
            </p:sp>
            <p:sp>
              <p:nvSpPr>
                <p:cNvPr id="1512483" name="Text Box 35"/>
                <p:cNvSpPr txBox="1">
                  <a:spLocks noChangeArrowheads="1"/>
                </p:cNvSpPr>
                <p:nvPr/>
              </p:nvSpPr>
              <p:spPr bwMode="auto">
                <a:xfrm>
                  <a:off x="1247" y="2024"/>
                  <a:ext cx="531" cy="192"/>
                </a:xfrm>
                <a:prstGeom prst="rect">
                  <a:avLst/>
                </a:prstGeom>
                <a:noFill/>
                <a:ln w="9525">
                  <a:noFill/>
                  <a:miter lim="800000"/>
                  <a:headEnd/>
                  <a:tailEnd/>
                </a:ln>
                <a:effectLst/>
              </p:spPr>
              <p:txBody>
                <a:bodyPr wrap="none">
                  <a:spAutoFit/>
                </a:bodyPr>
                <a:lstStyle/>
                <a:p>
                  <a:pPr algn="l" eaLnBrk="1" hangingPunct="1"/>
                  <a:r>
                    <a:rPr kumimoji="1" lang="en-US" altLang="ja-JP" sz="1400" b="1">
                      <a:solidFill>
                        <a:schemeClr val="accent2"/>
                      </a:solidFill>
                      <a:latin typeface="Arial" charset="0"/>
                      <a:ea typeface="ＭＳ Ｐゴシック" pitchFamily="34" charset="-128"/>
                    </a:rPr>
                    <a:t>neutron</a:t>
                  </a:r>
                </a:p>
              </p:txBody>
            </p:sp>
            <p:sp>
              <p:nvSpPr>
                <p:cNvPr id="1512484" name="AutoShape 36"/>
                <p:cNvSpPr>
                  <a:spLocks noChangeArrowheads="1"/>
                </p:cNvSpPr>
                <p:nvPr/>
              </p:nvSpPr>
              <p:spPr bwMode="auto">
                <a:xfrm>
                  <a:off x="884" y="2296"/>
                  <a:ext cx="113" cy="114"/>
                </a:xfrm>
                <a:prstGeom prst="irregularSeal1">
                  <a:avLst/>
                </a:prstGeom>
                <a:solidFill>
                  <a:srgbClr val="FF0000"/>
                </a:solidFill>
                <a:ln w="9525">
                  <a:solidFill>
                    <a:schemeClr val="tx1"/>
                  </a:solidFill>
                  <a:miter lim="800000"/>
                  <a:headEnd/>
                  <a:tailEnd/>
                </a:ln>
                <a:effectLst/>
              </p:spPr>
              <p:txBody>
                <a:bodyPr wrap="none" anchor="ctr"/>
                <a:lstStyle/>
                <a:p>
                  <a:endParaRPr lang="en-US"/>
                </a:p>
              </p:txBody>
            </p:sp>
          </p:grpSp>
          <p:sp>
            <p:nvSpPr>
              <p:cNvPr id="1512485" name="Line 37"/>
              <p:cNvSpPr>
                <a:spLocks noChangeShapeType="1"/>
              </p:cNvSpPr>
              <p:nvPr/>
            </p:nvSpPr>
            <p:spPr bwMode="auto">
              <a:xfrm flipV="1">
                <a:off x="4014" y="2160"/>
                <a:ext cx="136" cy="136"/>
              </a:xfrm>
              <a:prstGeom prst="line">
                <a:avLst/>
              </a:prstGeom>
              <a:noFill/>
              <a:ln w="19050">
                <a:solidFill>
                  <a:srgbClr val="FF0000"/>
                </a:solidFill>
                <a:round/>
                <a:headEnd/>
                <a:tailEnd type="triangle" w="med" len="med"/>
              </a:ln>
              <a:effectLst/>
            </p:spPr>
            <p:txBody>
              <a:bodyPr/>
              <a:lstStyle/>
              <a:p>
                <a:endParaRPr lang="en-US"/>
              </a:p>
            </p:txBody>
          </p:sp>
          <p:sp>
            <p:nvSpPr>
              <p:cNvPr id="1512486" name="Line 38"/>
              <p:cNvSpPr>
                <a:spLocks noChangeShapeType="1"/>
              </p:cNvSpPr>
              <p:nvPr/>
            </p:nvSpPr>
            <p:spPr bwMode="auto">
              <a:xfrm>
                <a:off x="4014" y="2432"/>
                <a:ext cx="181" cy="91"/>
              </a:xfrm>
              <a:prstGeom prst="line">
                <a:avLst/>
              </a:prstGeom>
              <a:noFill/>
              <a:ln w="19050">
                <a:solidFill>
                  <a:srgbClr val="FF0000"/>
                </a:solidFill>
                <a:round/>
                <a:headEnd/>
                <a:tailEnd type="triangle" w="med" len="med"/>
              </a:ln>
              <a:effectLst/>
            </p:spPr>
            <p:txBody>
              <a:bodyPr/>
              <a:lstStyle/>
              <a:p>
                <a:endParaRPr lang="en-US"/>
              </a:p>
            </p:txBody>
          </p:sp>
          <p:sp>
            <p:nvSpPr>
              <p:cNvPr id="1512487" name="Line 39"/>
              <p:cNvSpPr>
                <a:spLocks noChangeShapeType="1"/>
              </p:cNvSpPr>
              <p:nvPr/>
            </p:nvSpPr>
            <p:spPr bwMode="auto">
              <a:xfrm flipH="1">
                <a:off x="3787" y="2432"/>
                <a:ext cx="136" cy="91"/>
              </a:xfrm>
              <a:prstGeom prst="line">
                <a:avLst/>
              </a:prstGeom>
              <a:noFill/>
              <a:ln w="19050">
                <a:solidFill>
                  <a:srgbClr val="FF0000"/>
                </a:solidFill>
                <a:round/>
                <a:headEnd/>
                <a:tailEnd type="triangle" w="med" len="med"/>
              </a:ln>
              <a:effectLst/>
            </p:spPr>
            <p:txBody>
              <a:bodyPr/>
              <a:lstStyle/>
              <a:p>
                <a:endParaRPr lang="en-US"/>
              </a:p>
            </p:txBody>
          </p:sp>
          <p:sp>
            <p:nvSpPr>
              <p:cNvPr id="1512488" name="Line 40"/>
              <p:cNvSpPr>
                <a:spLocks noChangeShapeType="1"/>
              </p:cNvSpPr>
              <p:nvPr/>
            </p:nvSpPr>
            <p:spPr bwMode="auto">
              <a:xfrm flipH="1" flipV="1">
                <a:off x="3787" y="2205"/>
                <a:ext cx="136" cy="91"/>
              </a:xfrm>
              <a:prstGeom prst="line">
                <a:avLst/>
              </a:prstGeom>
              <a:noFill/>
              <a:ln w="19050">
                <a:solidFill>
                  <a:srgbClr val="FF0000"/>
                </a:solidFill>
                <a:round/>
                <a:headEnd/>
                <a:tailEnd type="triangle" w="med" len="med"/>
              </a:ln>
              <a:effectLst/>
            </p:spPr>
            <p:txBody>
              <a:bodyPr/>
              <a:lstStyle/>
              <a:p>
                <a:endParaRPr lang="en-US"/>
              </a:p>
            </p:txBody>
          </p:sp>
          <p:sp>
            <p:nvSpPr>
              <p:cNvPr id="1512489" name="Text Box 41"/>
              <p:cNvSpPr txBox="1">
                <a:spLocks noChangeArrowheads="1"/>
              </p:cNvSpPr>
              <p:nvPr/>
            </p:nvSpPr>
            <p:spPr bwMode="auto">
              <a:xfrm>
                <a:off x="3742" y="1933"/>
                <a:ext cx="575" cy="326"/>
              </a:xfrm>
              <a:prstGeom prst="rect">
                <a:avLst/>
              </a:prstGeom>
              <a:noFill/>
              <a:ln w="9525">
                <a:noFill/>
                <a:miter lim="800000"/>
                <a:headEnd/>
                <a:tailEnd/>
              </a:ln>
              <a:effectLst/>
            </p:spPr>
            <p:txBody>
              <a:bodyPr wrap="none">
                <a:spAutoFit/>
              </a:bodyPr>
              <a:lstStyle/>
              <a:p>
                <a:pPr algn="l" eaLnBrk="1" hangingPunct="1"/>
                <a:r>
                  <a:rPr kumimoji="1" lang="en-US" altLang="ja-JP" sz="1400" b="1">
                    <a:solidFill>
                      <a:srgbClr val="FF0000"/>
                    </a:solidFill>
                    <a:latin typeface="Arial" charset="0"/>
                    <a:ea typeface="ＭＳ Ｐゴシック" pitchFamily="34" charset="-128"/>
                  </a:rPr>
                  <a:t>charged</a:t>
                </a:r>
              </a:p>
              <a:p>
                <a:pPr algn="l" eaLnBrk="1" hangingPunct="1"/>
                <a:r>
                  <a:rPr kumimoji="1" lang="en-US" altLang="ja-JP" sz="1400" b="1">
                    <a:solidFill>
                      <a:srgbClr val="FF0000"/>
                    </a:solidFill>
                    <a:latin typeface="Arial" charset="0"/>
                    <a:ea typeface="ＭＳ Ｐゴシック" pitchFamily="34" charset="-128"/>
                  </a:rPr>
                  <a:t>particles</a:t>
                </a:r>
              </a:p>
            </p:txBody>
          </p:sp>
        </p:grpSp>
      </p:grpSp>
      <p:graphicFrame>
        <p:nvGraphicFramePr>
          <p:cNvPr id="1512490" name="Group 42"/>
          <p:cNvGraphicFramePr>
            <a:graphicFrameLocks noGrp="1"/>
          </p:cNvGraphicFramePr>
          <p:nvPr/>
        </p:nvGraphicFramePr>
        <p:xfrm>
          <a:off x="6400800" y="4508500"/>
          <a:ext cx="2471738" cy="1941830"/>
        </p:xfrm>
        <a:graphic>
          <a:graphicData uri="http://schemas.openxmlformats.org/drawingml/2006/table">
            <a:tbl>
              <a:tblPr/>
              <a:tblGrid>
                <a:gridCol w="1236663"/>
                <a:gridCol w="1235075"/>
              </a:tblGrid>
              <a:tr h="5397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rgbClr val="006600"/>
                          </a:solidFill>
                          <a:effectLst/>
                          <a:latin typeface="Arial" charset="0"/>
                          <a:ea typeface="ＭＳ Ｐゴシック" pitchFamily="34" charset="-128"/>
                        </a:rPr>
                        <a:t>preliminary</a:t>
                      </a:r>
                      <a:endParaRPr kumimoji="1" lang="en-US" sz="1600" b="0" i="0" u="none" strike="noStrike" cap="none" normalizeH="0" baseline="0" smtClean="0">
                        <a:ln>
                          <a:noFill/>
                        </a:ln>
                        <a:solidFill>
                          <a:srgbClr val="0066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000" b="0" i="0" u="none" strike="noStrike" cap="none" normalizeH="0" baseline="0" smtClean="0">
                          <a:ln>
                            <a:noFill/>
                          </a:ln>
                          <a:solidFill>
                            <a:schemeClr val="tx1"/>
                          </a:solidFill>
                          <a:effectLst/>
                          <a:latin typeface="Times New Roman" pitchFamily="18" charset="0"/>
                          <a:ea typeface="ＭＳ Ｐゴシック" pitchFamily="34" charset="-128"/>
                        </a:rPr>
                        <a:t>A</a:t>
                      </a:r>
                      <a:r>
                        <a:rPr kumimoji="0" lang="en-US" altLang="ja-JP" sz="2000" b="0" i="0" u="none" strike="noStrike" cap="none" normalizeH="0" baseline="-25000" smtClean="0">
                          <a:ln>
                            <a:noFill/>
                          </a:ln>
                          <a:solidFill>
                            <a:schemeClr val="tx1"/>
                          </a:solidFill>
                          <a:effectLst/>
                          <a:latin typeface="Times New Roman" pitchFamily="18" charset="0"/>
                          <a:ea typeface="ＭＳ Ｐゴシック" pitchFamily="34" charset="-128"/>
                        </a:rPr>
                        <a:t>N</a:t>
                      </a:r>
                      <a:endParaRPr kumimoji="0" lang="en-US" altLang="ja-JP" sz="2000" b="0" i="0" u="none" strike="noStrike" cap="none" normalizeH="0" baseline="0" smtClean="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000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000" b="0" i="0" u="none" strike="noStrike" cap="none" normalizeH="0" baseline="0" smtClean="0">
                          <a:ln>
                            <a:noFill/>
                          </a:ln>
                          <a:solidFill>
                            <a:schemeClr val="tx1"/>
                          </a:solidFill>
                          <a:effectLst/>
                          <a:latin typeface="Times New Roman" pitchFamily="18" charset="0"/>
                          <a:ea typeface="ＭＳ Ｐゴシック" pitchFamily="34" charset="-128"/>
                        </a:rPr>
                        <a:t>Without MinBias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000" b="1" i="0" u="none" strike="noStrike" cap="none" normalizeH="0" baseline="0" smtClean="0">
                          <a:ln>
                            <a:noFill/>
                          </a:ln>
                          <a:solidFill>
                            <a:schemeClr val="accent2"/>
                          </a:solidFill>
                          <a:effectLst/>
                          <a:latin typeface="Times New Roman" pitchFamily="18" charset="0"/>
                          <a:ea typeface="ＭＳ Ｐゴシック" pitchFamily="34" charset="-128"/>
                        </a:rPr>
                        <a:t>-6.6 </a:t>
                      </a:r>
                      <a:r>
                        <a:rPr kumimoji="0" lang="en-US" altLang="ja-JP" sz="2000" b="1" i="0" u="none" strike="noStrike" cap="none" normalizeH="0" baseline="0" smtClean="0">
                          <a:ln>
                            <a:noFill/>
                          </a:ln>
                          <a:solidFill>
                            <a:schemeClr val="accent2"/>
                          </a:solidFill>
                          <a:effectLst/>
                          <a:latin typeface="Times New Roman" pitchFamily="18" charset="0"/>
                          <a:ea typeface="ＭＳ Ｐゴシック" pitchFamily="34" charset="-128"/>
                          <a:cs typeface="Arial" charset="0"/>
                        </a:rPr>
                        <a:t>±0.6 %</a:t>
                      </a:r>
                      <a:r>
                        <a:rPr kumimoji="0" lang="en-US" altLang="ja-JP" sz="2000" b="0" i="0" u="none" strike="noStrike" cap="none" normalizeH="0" baseline="0" smtClean="0">
                          <a:ln>
                            <a:noFill/>
                          </a:ln>
                          <a:solidFill>
                            <a:srgbClr val="FFFF99"/>
                          </a:solidFill>
                          <a:effectLst/>
                          <a:latin typeface="Times New Roman" pitchFamily="18" charset="0"/>
                          <a:ea typeface="ＭＳ Ｐゴシック" pitchFamily="34" charset="-128"/>
                          <a:cs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016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000" b="0" i="0" u="none" strike="noStrike" cap="none" normalizeH="0" baseline="0" smtClean="0">
                          <a:ln>
                            <a:noFill/>
                          </a:ln>
                          <a:solidFill>
                            <a:schemeClr val="tx1"/>
                          </a:solidFill>
                          <a:effectLst/>
                          <a:latin typeface="Times New Roman" pitchFamily="18" charset="0"/>
                          <a:ea typeface="ＭＳ Ｐゴシック" pitchFamily="34" charset="-128"/>
                        </a:rPr>
                        <a:t>With MinBias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000" b="1" i="0" u="none" strike="noStrike" cap="none" normalizeH="0" baseline="0" smtClean="0">
                          <a:ln>
                            <a:noFill/>
                          </a:ln>
                          <a:solidFill>
                            <a:srgbClr val="FF0000"/>
                          </a:solidFill>
                          <a:effectLst/>
                          <a:latin typeface="Times New Roman" pitchFamily="18" charset="0"/>
                          <a:ea typeface="ＭＳ Ｐゴシック" pitchFamily="34" charset="-128"/>
                        </a:rPr>
                        <a:t>-8.3 </a:t>
                      </a:r>
                      <a:r>
                        <a:rPr kumimoji="0" lang="en-US" altLang="ja-JP" sz="2000" b="1" i="0" u="none" strike="noStrike" cap="none" normalizeH="0" baseline="0" smtClean="0">
                          <a:ln>
                            <a:noFill/>
                          </a:ln>
                          <a:solidFill>
                            <a:srgbClr val="FF0000"/>
                          </a:solidFill>
                          <a:effectLst/>
                          <a:latin typeface="Times New Roman" pitchFamily="18" charset="0"/>
                          <a:ea typeface="ＭＳ Ｐゴシック" pitchFamily="34" charset="-128"/>
                          <a:cs typeface="Arial" charset="0"/>
                        </a:rPr>
                        <a:t>±0.4 %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512504" name="Text Box 56"/>
          <p:cNvSpPr txBox="1">
            <a:spLocks noChangeArrowheads="1"/>
          </p:cNvSpPr>
          <p:nvPr/>
        </p:nvSpPr>
        <p:spPr bwMode="auto">
          <a:xfrm>
            <a:off x="6807200" y="4570413"/>
            <a:ext cx="184150" cy="366712"/>
          </a:xfrm>
          <a:prstGeom prst="rect">
            <a:avLst/>
          </a:prstGeom>
          <a:noFill/>
          <a:ln w="9525">
            <a:noFill/>
            <a:miter lim="800000"/>
            <a:headEnd/>
            <a:tailEnd/>
          </a:ln>
          <a:effectLst/>
        </p:spPr>
        <p:txBody>
          <a:bodyPr wrap="none">
            <a:spAutoFit/>
          </a:bodyPr>
          <a:lstStyle/>
          <a:p>
            <a:pPr eaLnBrk="1" hangingPunct="1"/>
            <a:endParaRPr kumimoji="1" lang="en-US" altLang="ja-JP" sz="1800">
              <a:solidFill>
                <a:srgbClr val="006600"/>
              </a:solidFill>
              <a:latin typeface="Arial" charset="0"/>
              <a:ea typeface="ＭＳ Ｐゴシック" pitchFamily="34" charset="-128"/>
            </a:endParaRPr>
          </a:p>
        </p:txBody>
      </p:sp>
      <p:sp>
        <p:nvSpPr>
          <p:cNvPr id="1512505" name="Text Box 57"/>
          <p:cNvSpPr txBox="1">
            <a:spLocks noChangeArrowheads="1"/>
          </p:cNvSpPr>
          <p:nvPr/>
        </p:nvSpPr>
        <p:spPr bwMode="auto">
          <a:xfrm>
            <a:off x="179388" y="990600"/>
            <a:ext cx="8964612" cy="1187450"/>
          </a:xfrm>
          <a:prstGeom prst="rect">
            <a:avLst/>
          </a:prstGeom>
          <a:noFill/>
          <a:ln w="9525">
            <a:noFill/>
            <a:miter lim="800000"/>
            <a:headEnd/>
            <a:tailEnd/>
          </a:ln>
          <a:effectLst/>
        </p:spPr>
        <p:txBody>
          <a:bodyPr>
            <a:spAutoFit/>
          </a:bodyPr>
          <a:lstStyle/>
          <a:p>
            <a:pPr algn="l"/>
            <a:r>
              <a:rPr lang="en-US"/>
              <a:t>Large negative SSA observed for x</a:t>
            </a:r>
            <a:r>
              <a:rPr lang="en-US" baseline="-18000"/>
              <a:t>F</a:t>
            </a:r>
            <a:r>
              <a:rPr lang="en-US"/>
              <a:t>&gt;0, enhanced by requiring concidence with forward charged particles (“MinBias” trigger). </a:t>
            </a:r>
          </a:p>
          <a:p>
            <a:pPr algn="l"/>
            <a:r>
              <a:rPr lang="en-US"/>
              <a:t>No x</a:t>
            </a:r>
            <a:r>
              <a:rPr lang="en-US" baseline="-18000"/>
              <a:t>F</a:t>
            </a:r>
            <a:r>
              <a:rPr lang="en-US"/>
              <a:t> dependence seen.</a:t>
            </a:r>
          </a:p>
        </p:txBody>
      </p:sp>
      <p:sp>
        <p:nvSpPr>
          <p:cNvPr id="61" name="Slide Number Placeholder 60"/>
          <p:cNvSpPr>
            <a:spLocks noGrp="1"/>
          </p:cNvSpPr>
          <p:nvPr>
            <p:ph type="sldNum" sz="quarter" idx="12"/>
          </p:nvPr>
        </p:nvSpPr>
        <p:spPr/>
        <p:txBody>
          <a:bodyPr/>
          <a:lstStyle/>
          <a:p>
            <a:fld id="{CC80A51C-0834-4D37-9F6C-E61A03BDE5A5}" type="slidenum">
              <a:rPr lang="en-US" smtClean="0"/>
              <a:pPr/>
              <a:t>74</a:t>
            </a:fld>
            <a:endParaRPr lang="en-US"/>
          </a:p>
        </p:txBody>
      </p:sp>
    </p:spTree>
    <p:custDataLst>
      <p:tags r:id="rId1"/>
    </p:custDataLst>
  </p:cSld>
  <p:clrMapOvr>
    <a:masterClrMapping/>
  </p:clrMapOvr>
  <p:transition advTm="11792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2468"/>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1000"/>
                                  </p:stCondLst>
                                  <p:childTnLst>
                                    <p:set>
                                      <p:cBhvr>
                                        <p:cTn id="9" dur="1" fill="hold">
                                          <p:stCondLst>
                                            <p:cond delay="0"/>
                                          </p:stCondLst>
                                        </p:cTn>
                                        <p:tgtEl>
                                          <p:spTgt spid="1512490"/>
                                        </p:tgtEl>
                                        <p:attrNameLst>
                                          <p:attrName>style.visibility</p:attrName>
                                        </p:attrNameLst>
                                      </p:cBhvr>
                                      <p:to>
                                        <p:strVal val="visible"/>
                                      </p:to>
                                    </p:set>
                                    <p:animEffect transition="in" filter="dissolve">
                                      <p:cBhvr>
                                        <p:cTn id="10" dur="1000"/>
                                        <p:tgtEl>
                                          <p:spTgt spid="1512490"/>
                                        </p:tgtEl>
                                      </p:cBhvr>
                                    </p:animEffect>
                                  </p:childTnLst>
                                </p:cTn>
                              </p:par>
                              <p:par>
                                <p:cTn id="11" presetID="4" presetClass="entr" presetSubtype="16" fill="hold" grpId="0" nodeType="withEffect" nodePh="1">
                                  <p:stCondLst>
                                    <p:cond delay="0"/>
                                  </p:stCondLst>
                                  <p:endCondLst>
                                    <p:cond evt="begin" delay="0">
                                      <p:tn val="11"/>
                                    </p:cond>
                                  </p:endCondLst>
                                  <p:childTnLst>
                                    <p:set>
                                      <p:cBhvr>
                                        <p:cTn id="12" dur="1" fill="hold">
                                          <p:stCondLst>
                                            <p:cond delay="0"/>
                                          </p:stCondLst>
                                        </p:cTn>
                                        <p:tgtEl>
                                          <p:spTgt spid="1512504"/>
                                        </p:tgtEl>
                                        <p:attrNameLst>
                                          <p:attrName>style.visibility</p:attrName>
                                        </p:attrNameLst>
                                      </p:cBhvr>
                                      <p:to>
                                        <p:strVal val="visible"/>
                                      </p:to>
                                    </p:set>
                                    <p:animEffect transition="in" filter="box(in)">
                                      <p:cBhvr>
                                        <p:cTn id="13" dur="500"/>
                                        <p:tgtEl>
                                          <p:spTgt spid="1512504"/>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512451"/>
                                        </p:tgtEl>
                                        <p:attrNameLst>
                                          <p:attrName>style.visibility</p:attrName>
                                        </p:attrNameLst>
                                      </p:cBhvr>
                                      <p:to>
                                        <p:strVal val="visible"/>
                                      </p:to>
                                    </p:set>
                                    <p:animEffect transition="in" filter="box(in)">
                                      <p:cBhvr>
                                        <p:cTn id="16" dur="1000"/>
                                        <p:tgtEl>
                                          <p:spTgt spid="1512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2451" grpId="0"/>
      <p:bldP spid="151250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p:cNvSpPr>
            <a:spLocks noGrp="1"/>
          </p:cNvSpPr>
          <p:nvPr>
            <p:ph type="ftr" sz="quarter" idx="11"/>
          </p:nvPr>
        </p:nvSpPr>
        <p:spPr/>
        <p:txBody>
          <a:bodyPr/>
          <a:lstStyle/>
          <a:p>
            <a:r>
              <a:rPr lang="en-US" smtClean="0"/>
              <a:t>C. Aidala, DESY, October 5-6, 2010</a:t>
            </a:r>
            <a:endParaRPr lang="en-US"/>
          </a:p>
        </p:txBody>
      </p:sp>
      <p:pic>
        <p:nvPicPr>
          <p:cNvPr id="1514498" name="Picture 2"/>
          <p:cNvPicPr>
            <a:picLocks noChangeAspect="1" noChangeArrowheads="1"/>
          </p:cNvPicPr>
          <p:nvPr/>
        </p:nvPicPr>
        <p:blipFill>
          <a:blip r:embed="rId4" cstate="print"/>
          <a:srcRect/>
          <a:stretch>
            <a:fillRect/>
          </a:stretch>
        </p:blipFill>
        <p:spPr bwMode="auto">
          <a:xfrm>
            <a:off x="4716463" y="2452688"/>
            <a:ext cx="4240212" cy="4405312"/>
          </a:xfrm>
          <a:prstGeom prst="rect">
            <a:avLst/>
          </a:prstGeom>
          <a:noFill/>
          <a:ln w="9525">
            <a:noFill/>
            <a:miter lim="800000"/>
            <a:headEnd/>
            <a:tailEnd/>
          </a:ln>
          <a:effectLst/>
        </p:spPr>
      </p:pic>
      <p:pic>
        <p:nvPicPr>
          <p:cNvPr id="1514499" name="Picture 3"/>
          <p:cNvPicPr>
            <a:picLocks noChangeAspect="1" noChangeArrowheads="1"/>
          </p:cNvPicPr>
          <p:nvPr/>
        </p:nvPicPr>
        <p:blipFill>
          <a:blip r:embed="rId5" cstate="print"/>
          <a:srcRect/>
          <a:stretch>
            <a:fillRect/>
          </a:stretch>
        </p:blipFill>
        <p:spPr bwMode="auto">
          <a:xfrm>
            <a:off x="250825" y="2441575"/>
            <a:ext cx="4267200" cy="4416425"/>
          </a:xfrm>
          <a:prstGeom prst="rect">
            <a:avLst/>
          </a:prstGeom>
          <a:noFill/>
          <a:ln w="9525">
            <a:noFill/>
            <a:miter lim="800000"/>
            <a:headEnd/>
            <a:tailEnd/>
          </a:ln>
          <a:effectLst/>
        </p:spPr>
      </p:pic>
      <p:graphicFrame>
        <p:nvGraphicFramePr>
          <p:cNvPr id="1514500" name="Object 4"/>
          <p:cNvGraphicFramePr>
            <a:graphicFrameLocks noChangeAspect="1"/>
          </p:cNvGraphicFramePr>
          <p:nvPr/>
        </p:nvGraphicFramePr>
        <p:xfrm>
          <a:off x="6019800" y="990600"/>
          <a:ext cx="2484438" cy="1141413"/>
        </p:xfrm>
        <a:graphic>
          <a:graphicData uri="http://schemas.openxmlformats.org/presentationml/2006/ole">
            <p:oleObj spid="_x0000_s1514500" name="数式" r:id="rId6" imgW="939600" imgH="431640" progId="Equation.3">
              <p:embed/>
            </p:oleObj>
          </a:graphicData>
        </a:graphic>
      </p:graphicFrame>
      <p:sp>
        <p:nvSpPr>
          <p:cNvPr id="1514501" name="Rectangle 5"/>
          <p:cNvSpPr>
            <a:spLocks noGrp="1" noChangeArrowheads="1"/>
          </p:cNvSpPr>
          <p:nvPr>
            <p:ph type="title"/>
          </p:nvPr>
        </p:nvSpPr>
        <p:spPr/>
        <p:txBody>
          <a:bodyPr/>
          <a:lstStyle/>
          <a:p>
            <a:r>
              <a:rPr lang="en-US" sz="4000"/>
              <a:t>Forward neutrons at </a:t>
            </a:r>
            <a:r>
              <a:rPr lang="en-US" sz="4000">
                <a:ea typeface="ＭＳ Ｐゴシック" pitchFamily="34" charset="-128"/>
                <a:sym typeface="Symbol" pitchFamily="18" charset="2"/>
              </a:rPr>
              <a:t>other energies</a:t>
            </a:r>
            <a:endParaRPr lang="en-US" altLang="ja-JP" sz="4000">
              <a:ea typeface="ＭＳ Ｐゴシック" pitchFamily="34" charset="-128"/>
            </a:endParaRPr>
          </a:p>
        </p:txBody>
      </p:sp>
      <p:sp>
        <p:nvSpPr>
          <p:cNvPr id="1514502" name="Text Box 6"/>
          <p:cNvSpPr txBox="1">
            <a:spLocks noChangeArrowheads="1"/>
          </p:cNvSpPr>
          <p:nvPr/>
        </p:nvSpPr>
        <p:spPr bwMode="auto">
          <a:xfrm>
            <a:off x="827088" y="2997200"/>
            <a:ext cx="2125662" cy="457200"/>
          </a:xfrm>
          <a:prstGeom prst="rect">
            <a:avLst/>
          </a:prstGeom>
          <a:noFill/>
          <a:ln w="9525">
            <a:noFill/>
            <a:miter lim="800000"/>
            <a:headEnd/>
            <a:tailEnd/>
          </a:ln>
          <a:effectLst/>
        </p:spPr>
        <p:txBody>
          <a:bodyPr wrap="none">
            <a:spAutoFit/>
          </a:bodyPr>
          <a:lstStyle/>
          <a:p>
            <a:pPr eaLnBrk="1" hangingPunct="1"/>
            <a:r>
              <a:rPr kumimoji="1" lang="en-US" altLang="ja-JP" b="1">
                <a:solidFill>
                  <a:schemeClr val="tx1"/>
                </a:solidFill>
                <a:latin typeface="Arial" charset="0"/>
                <a:ea typeface="ＭＳ Ｐゴシック" pitchFamily="34" charset="-128"/>
                <a:cs typeface="Arial" charset="0"/>
              </a:rPr>
              <a:t>√s=62.4 GeV</a:t>
            </a:r>
          </a:p>
        </p:txBody>
      </p:sp>
      <p:sp>
        <p:nvSpPr>
          <p:cNvPr id="1514503" name="Text Box 7"/>
          <p:cNvSpPr txBox="1">
            <a:spLocks noChangeArrowheads="1"/>
          </p:cNvSpPr>
          <p:nvPr/>
        </p:nvSpPr>
        <p:spPr bwMode="auto">
          <a:xfrm>
            <a:off x="5335588" y="2997200"/>
            <a:ext cx="2041525" cy="457200"/>
          </a:xfrm>
          <a:prstGeom prst="rect">
            <a:avLst/>
          </a:prstGeom>
          <a:noFill/>
          <a:ln w="9525">
            <a:noFill/>
            <a:miter lim="800000"/>
            <a:headEnd/>
            <a:tailEnd/>
          </a:ln>
          <a:effectLst/>
        </p:spPr>
        <p:txBody>
          <a:bodyPr wrap="none">
            <a:spAutoFit/>
          </a:bodyPr>
          <a:lstStyle/>
          <a:p>
            <a:pPr eaLnBrk="1" hangingPunct="1"/>
            <a:r>
              <a:rPr kumimoji="1" lang="en-US" altLang="ja-JP" b="1">
                <a:solidFill>
                  <a:schemeClr val="tx1"/>
                </a:solidFill>
                <a:latin typeface="Arial" charset="0"/>
                <a:ea typeface="ＭＳ Ｐゴシック" pitchFamily="34" charset="-128"/>
                <a:cs typeface="Arial" charset="0"/>
              </a:rPr>
              <a:t>√s=410 GeV</a:t>
            </a:r>
          </a:p>
        </p:txBody>
      </p:sp>
      <p:sp>
        <p:nvSpPr>
          <p:cNvPr id="1514504" name="Text Box 8"/>
          <p:cNvSpPr txBox="1">
            <a:spLocks noChangeArrowheads="1"/>
          </p:cNvSpPr>
          <p:nvPr/>
        </p:nvSpPr>
        <p:spPr bwMode="auto">
          <a:xfrm>
            <a:off x="203200" y="1219200"/>
            <a:ext cx="5664200" cy="822325"/>
          </a:xfrm>
          <a:prstGeom prst="rect">
            <a:avLst/>
          </a:prstGeom>
          <a:noFill/>
          <a:ln w="9525">
            <a:noFill/>
            <a:miter lim="800000"/>
            <a:headEnd/>
            <a:tailEnd/>
          </a:ln>
          <a:effectLst/>
        </p:spPr>
        <p:txBody>
          <a:bodyPr>
            <a:spAutoFit/>
          </a:bodyPr>
          <a:lstStyle/>
          <a:p>
            <a:pPr algn="l"/>
            <a:r>
              <a:rPr lang="en-US"/>
              <a:t>Significant forward neutron asymmetries observed down to 62.4 and up to 410 GeV!</a:t>
            </a:r>
          </a:p>
        </p:txBody>
      </p:sp>
      <p:pic>
        <p:nvPicPr>
          <p:cNvPr id="1514505" name="Picture 9" descr="logo"/>
          <p:cNvPicPr>
            <a:picLocks noChangeAspect="1" noChangeArrowheads="1"/>
          </p:cNvPicPr>
          <p:nvPr/>
        </p:nvPicPr>
        <p:blipFill>
          <a:blip r:embed="rId7" cstate="print"/>
          <a:srcRect/>
          <a:stretch>
            <a:fillRect/>
          </a:stretch>
        </p:blipFill>
        <p:spPr bwMode="auto">
          <a:xfrm>
            <a:off x="2819400" y="5638800"/>
            <a:ext cx="1371600" cy="539750"/>
          </a:xfrm>
          <a:prstGeom prst="rect">
            <a:avLst/>
          </a:prstGeom>
          <a:solidFill>
            <a:schemeClr val="bg1"/>
          </a:solidFill>
        </p:spPr>
      </p:pic>
      <p:pic>
        <p:nvPicPr>
          <p:cNvPr id="1514506" name="Picture 10" descr="logo"/>
          <p:cNvPicPr>
            <a:picLocks noChangeAspect="1" noChangeArrowheads="1"/>
          </p:cNvPicPr>
          <p:nvPr/>
        </p:nvPicPr>
        <p:blipFill>
          <a:blip r:embed="rId7" cstate="print"/>
          <a:srcRect/>
          <a:stretch>
            <a:fillRect/>
          </a:stretch>
        </p:blipFill>
        <p:spPr bwMode="auto">
          <a:xfrm>
            <a:off x="7292975" y="5638800"/>
            <a:ext cx="1371600" cy="539750"/>
          </a:xfrm>
          <a:prstGeom prst="rect">
            <a:avLst/>
          </a:prstGeom>
          <a:solidFill>
            <a:schemeClr val="bg1"/>
          </a:solidFill>
        </p:spPr>
      </p:pic>
      <p:sp>
        <p:nvSpPr>
          <p:cNvPr id="14" name="Slide Number Placeholder 13"/>
          <p:cNvSpPr>
            <a:spLocks noGrp="1"/>
          </p:cNvSpPr>
          <p:nvPr>
            <p:ph type="sldNum" sz="quarter" idx="12"/>
          </p:nvPr>
        </p:nvSpPr>
        <p:spPr/>
        <p:txBody>
          <a:bodyPr/>
          <a:lstStyle/>
          <a:p>
            <a:fld id="{CC80A51C-0834-4D37-9F6C-E61A03BDE5A5}" type="slidenum">
              <a:rPr lang="en-US" smtClean="0"/>
              <a:pPr/>
              <a:t>75</a:t>
            </a:fld>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ooter Placeholder 3"/>
          <p:cNvSpPr>
            <a:spLocks noGrp="1"/>
          </p:cNvSpPr>
          <p:nvPr>
            <p:ph type="ftr" sz="quarter" idx="11"/>
          </p:nvPr>
        </p:nvSpPr>
        <p:spPr/>
        <p:txBody>
          <a:bodyPr/>
          <a:lstStyle/>
          <a:p>
            <a:r>
              <a:rPr lang="en-US" smtClean="0"/>
              <a:t>C. Aidala, DESY, October 5-6, 2010</a:t>
            </a:r>
            <a:endParaRPr lang="en-US"/>
          </a:p>
        </p:txBody>
      </p:sp>
      <p:sp>
        <p:nvSpPr>
          <p:cNvPr id="1518594" name="Rectangle 2"/>
          <p:cNvSpPr>
            <a:spLocks noGrp="1" noChangeArrowheads="1"/>
          </p:cNvSpPr>
          <p:nvPr>
            <p:ph type="title"/>
          </p:nvPr>
        </p:nvSpPr>
        <p:spPr/>
        <p:txBody>
          <a:bodyPr/>
          <a:lstStyle/>
          <a:p>
            <a:r>
              <a:rPr lang="en-US" sz="3400"/>
              <a:t>Single-Spin Asymmetries for Local Polarimetry:</a:t>
            </a:r>
            <a:br>
              <a:rPr lang="en-US" sz="3400"/>
            </a:br>
            <a:r>
              <a:rPr lang="en-US" sz="3400"/>
              <a:t>Confirmation of Longitudinal Polarization</a:t>
            </a:r>
          </a:p>
        </p:txBody>
      </p:sp>
      <p:grpSp>
        <p:nvGrpSpPr>
          <p:cNvPr id="1518595" name="Group 3"/>
          <p:cNvGrpSpPr>
            <a:grpSpLocks/>
          </p:cNvGrpSpPr>
          <p:nvPr/>
        </p:nvGrpSpPr>
        <p:grpSpPr bwMode="auto">
          <a:xfrm>
            <a:off x="3810000" y="1828800"/>
            <a:ext cx="5181600" cy="1536700"/>
            <a:chOff x="2208" y="432"/>
            <a:chExt cx="3456" cy="1160"/>
          </a:xfrm>
        </p:grpSpPr>
        <p:pic>
          <p:nvPicPr>
            <p:cNvPr id="1518596" name="Picture 4" descr="an_phi_bn_run83654-83665"/>
            <p:cNvPicPr>
              <a:picLocks noChangeAspect="1" noChangeArrowheads="1"/>
            </p:cNvPicPr>
            <p:nvPr/>
          </p:nvPicPr>
          <p:blipFill>
            <a:blip r:embed="rId3" cstate="print"/>
            <a:srcRect/>
            <a:stretch>
              <a:fillRect/>
            </a:stretch>
          </p:blipFill>
          <p:spPr bwMode="auto">
            <a:xfrm>
              <a:off x="2208" y="432"/>
              <a:ext cx="1728" cy="1160"/>
            </a:xfrm>
            <a:prstGeom prst="rect">
              <a:avLst/>
            </a:prstGeom>
            <a:noFill/>
          </p:spPr>
        </p:pic>
        <p:pic>
          <p:nvPicPr>
            <p:cNvPr id="1518597" name="Picture 5" descr="an_phi_ys_run83654-83665"/>
            <p:cNvPicPr>
              <a:picLocks noChangeAspect="1" noChangeArrowheads="1"/>
            </p:cNvPicPr>
            <p:nvPr/>
          </p:nvPicPr>
          <p:blipFill>
            <a:blip r:embed="rId4" cstate="print"/>
            <a:srcRect/>
            <a:stretch>
              <a:fillRect/>
            </a:stretch>
          </p:blipFill>
          <p:spPr bwMode="auto">
            <a:xfrm>
              <a:off x="3936" y="432"/>
              <a:ext cx="1728" cy="1160"/>
            </a:xfrm>
            <a:prstGeom prst="rect">
              <a:avLst/>
            </a:prstGeom>
            <a:noFill/>
          </p:spPr>
        </p:pic>
        <p:sp>
          <p:nvSpPr>
            <p:cNvPr id="1518598" name="Text Box 6"/>
            <p:cNvSpPr txBox="1">
              <a:spLocks noChangeArrowheads="1"/>
            </p:cNvSpPr>
            <p:nvPr/>
          </p:nvSpPr>
          <p:spPr bwMode="auto">
            <a:xfrm>
              <a:off x="2400" y="1249"/>
              <a:ext cx="427" cy="277"/>
            </a:xfrm>
            <a:prstGeom prst="rect">
              <a:avLst/>
            </a:prstGeom>
            <a:noFill/>
            <a:ln w="9525">
              <a:noFill/>
              <a:miter lim="800000"/>
              <a:headEnd/>
              <a:tailEnd/>
            </a:ln>
            <a:effectLst/>
          </p:spPr>
          <p:txBody>
            <a:bodyPr wrap="none">
              <a:spAutoFit/>
            </a:bodyPr>
            <a:lstStyle/>
            <a:p>
              <a:pPr algn="l" eaLnBrk="1" hangingPunct="1"/>
              <a:r>
                <a:rPr lang="en-US" altLang="ja-JP" sz="1800">
                  <a:solidFill>
                    <a:srgbClr val="0000FF"/>
                  </a:solidFill>
                  <a:latin typeface="Arial" charset="0"/>
                  <a:ea typeface="ＭＳ Ｐゴシック" pitchFamily="34" charset="-128"/>
                </a:rPr>
                <a:t>Blue</a:t>
              </a:r>
              <a:endParaRPr lang="en-US" sz="1800">
                <a:solidFill>
                  <a:srgbClr val="0000FF"/>
                </a:solidFill>
                <a:latin typeface="Arial" charset="0"/>
              </a:endParaRPr>
            </a:p>
          </p:txBody>
        </p:sp>
        <p:sp>
          <p:nvSpPr>
            <p:cNvPr id="1518599" name="Text Box 7"/>
            <p:cNvSpPr txBox="1">
              <a:spLocks noChangeArrowheads="1"/>
            </p:cNvSpPr>
            <p:nvPr/>
          </p:nvSpPr>
          <p:spPr bwMode="auto">
            <a:xfrm>
              <a:off x="4128" y="1249"/>
              <a:ext cx="571" cy="277"/>
            </a:xfrm>
            <a:prstGeom prst="rect">
              <a:avLst/>
            </a:prstGeom>
            <a:noFill/>
            <a:ln w="9525">
              <a:noFill/>
              <a:miter lim="800000"/>
              <a:headEnd/>
              <a:tailEnd/>
            </a:ln>
            <a:effectLst/>
          </p:spPr>
          <p:txBody>
            <a:bodyPr wrap="none">
              <a:spAutoFit/>
            </a:bodyPr>
            <a:lstStyle/>
            <a:p>
              <a:pPr algn="l" eaLnBrk="1" hangingPunct="1"/>
              <a:r>
                <a:rPr lang="en-US" altLang="ja-JP" sz="1800">
                  <a:solidFill>
                    <a:srgbClr val="FF9900"/>
                  </a:solidFill>
                  <a:latin typeface="Arial" charset="0"/>
                  <a:ea typeface="ＭＳ Ｐゴシック" pitchFamily="34" charset="-128"/>
                </a:rPr>
                <a:t>Yellow</a:t>
              </a:r>
              <a:endParaRPr lang="en-US" sz="1800">
                <a:solidFill>
                  <a:srgbClr val="FF9900"/>
                </a:solidFill>
                <a:latin typeface="Arial" charset="0"/>
              </a:endParaRPr>
            </a:p>
          </p:txBody>
        </p:sp>
      </p:grpSp>
      <p:sp>
        <p:nvSpPr>
          <p:cNvPr id="1518600" name="Text Box 8"/>
          <p:cNvSpPr txBox="1">
            <a:spLocks noChangeArrowheads="1"/>
          </p:cNvSpPr>
          <p:nvPr/>
        </p:nvSpPr>
        <p:spPr bwMode="auto">
          <a:xfrm>
            <a:off x="685800" y="2339975"/>
            <a:ext cx="2489200" cy="762000"/>
          </a:xfrm>
          <a:prstGeom prst="rect">
            <a:avLst/>
          </a:prstGeom>
          <a:noFill/>
          <a:ln w="9525">
            <a:noFill/>
            <a:miter lim="800000"/>
            <a:headEnd/>
            <a:tailEnd/>
          </a:ln>
          <a:effectLst/>
        </p:spPr>
        <p:txBody>
          <a:bodyPr wrap="none">
            <a:spAutoFit/>
          </a:bodyPr>
          <a:lstStyle/>
          <a:p>
            <a:pPr algn="l" eaLnBrk="1" hangingPunct="1"/>
            <a:r>
              <a:rPr lang="en-US" altLang="ja-JP" sz="2200">
                <a:ea typeface="ＭＳ Ｐゴシック" pitchFamily="34" charset="-128"/>
              </a:rPr>
              <a:t>Spin Rotators OFF</a:t>
            </a:r>
          </a:p>
          <a:p>
            <a:pPr algn="l" eaLnBrk="1" hangingPunct="1"/>
            <a:r>
              <a:rPr lang="en-US" altLang="ja-JP" sz="2200">
                <a:ea typeface="ＭＳ Ｐゴシック" pitchFamily="34" charset="-128"/>
              </a:rPr>
              <a:t>Vertical polarization</a:t>
            </a:r>
            <a:endParaRPr lang="en-US" sz="2200"/>
          </a:p>
        </p:txBody>
      </p:sp>
      <p:grpSp>
        <p:nvGrpSpPr>
          <p:cNvPr id="1518601" name="Group 9"/>
          <p:cNvGrpSpPr>
            <a:grpSpLocks/>
          </p:cNvGrpSpPr>
          <p:nvPr/>
        </p:nvGrpSpPr>
        <p:grpSpPr bwMode="auto">
          <a:xfrm>
            <a:off x="685800" y="5029200"/>
            <a:ext cx="8229600" cy="1689100"/>
            <a:chOff x="432" y="3168"/>
            <a:chExt cx="5184" cy="1064"/>
          </a:xfrm>
        </p:grpSpPr>
        <p:grpSp>
          <p:nvGrpSpPr>
            <p:cNvPr id="1518602" name="Group 10"/>
            <p:cNvGrpSpPr>
              <a:grpSpLocks/>
            </p:cNvGrpSpPr>
            <p:nvPr/>
          </p:nvGrpSpPr>
          <p:grpSpPr bwMode="auto">
            <a:xfrm>
              <a:off x="2400" y="3168"/>
              <a:ext cx="3216" cy="1064"/>
              <a:chOff x="2208" y="2928"/>
              <a:chExt cx="3456" cy="1160"/>
            </a:xfrm>
          </p:grpSpPr>
          <p:pic>
            <p:nvPicPr>
              <p:cNvPr id="1518603" name="Picture 11" descr="an_phi_bn_run87689"/>
              <p:cNvPicPr>
                <a:picLocks noChangeAspect="1" noChangeArrowheads="1"/>
              </p:cNvPicPr>
              <p:nvPr/>
            </p:nvPicPr>
            <p:blipFill>
              <a:blip r:embed="rId5" cstate="print"/>
              <a:srcRect/>
              <a:stretch>
                <a:fillRect/>
              </a:stretch>
            </p:blipFill>
            <p:spPr bwMode="auto">
              <a:xfrm>
                <a:off x="2208" y="2928"/>
                <a:ext cx="1728" cy="1160"/>
              </a:xfrm>
              <a:prstGeom prst="rect">
                <a:avLst/>
              </a:prstGeom>
              <a:noFill/>
            </p:spPr>
          </p:pic>
          <p:pic>
            <p:nvPicPr>
              <p:cNvPr id="1518604" name="Picture 12" descr="an_phi_ys_run87689"/>
              <p:cNvPicPr>
                <a:picLocks noChangeAspect="1" noChangeArrowheads="1"/>
              </p:cNvPicPr>
              <p:nvPr/>
            </p:nvPicPr>
            <p:blipFill>
              <a:blip r:embed="rId6" cstate="print"/>
              <a:srcRect/>
              <a:stretch>
                <a:fillRect/>
              </a:stretch>
            </p:blipFill>
            <p:spPr bwMode="auto">
              <a:xfrm>
                <a:off x="3936" y="2928"/>
                <a:ext cx="1728" cy="1160"/>
              </a:xfrm>
              <a:prstGeom prst="rect">
                <a:avLst/>
              </a:prstGeom>
              <a:noFill/>
            </p:spPr>
          </p:pic>
          <p:sp>
            <p:nvSpPr>
              <p:cNvPr id="1518605" name="Text Box 13"/>
              <p:cNvSpPr txBox="1">
                <a:spLocks noChangeArrowheads="1"/>
              </p:cNvSpPr>
              <p:nvPr/>
            </p:nvSpPr>
            <p:spPr bwMode="auto">
              <a:xfrm>
                <a:off x="2400" y="3743"/>
                <a:ext cx="435" cy="252"/>
              </a:xfrm>
              <a:prstGeom prst="rect">
                <a:avLst/>
              </a:prstGeom>
              <a:noFill/>
              <a:ln w="9525">
                <a:noFill/>
                <a:miter lim="800000"/>
                <a:headEnd/>
                <a:tailEnd/>
              </a:ln>
              <a:effectLst/>
            </p:spPr>
            <p:txBody>
              <a:bodyPr wrap="none">
                <a:spAutoFit/>
              </a:bodyPr>
              <a:lstStyle/>
              <a:p>
                <a:pPr algn="l" eaLnBrk="1" hangingPunct="1"/>
                <a:r>
                  <a:rPr lang="en-US" altLang="ja-JP" sz="1800">
                    <a:solidFill>
                      <a:srgbClr val="0000FF"/>
                    </a:solidFill>
                    <a:latin typeface="Arial" charset="0"/>
                    <a:ea typeface="ＭＳ Ｐゴシック" pitchFamily="34" charset="-128"/>
                  </a:rPr>
                  <a:t>Blue</a:t>
                </a:r>
                <a:endParaRPr lang="en-US" sz="1800">
                  <a:solidFill>
                    <a:srgbClr val="0000FF"/>
                  </a:solidFill>
                  <a:latin typeface="Arial" charset="0"/>
                </a:endParaRPr>
              </a:p>
            </p:txBody>
          </p:sp>
          <p:sp>
            <p:nvSpPr>
              <p:cNvPr id="1518606" name="Text Box 14"/>
              <p:cNvSpPr txBox="1">
                <a:spLocks noChangeArrowheads="1"/>
              </p:cNvSpPr>
              <p:nvPr/>
            </p:nvSpPr>
            <p:spPr bwMode="auto">
              <a:xfrm>
                <a:off x="4128" y="3743"/>
                <a:ext cx="581" cy="252"/>
              </a:xfrm>
              <a:prstGeom prst="rect">
                <a:avLst/>
              </a:prstGeom>
              <a:noFill/>
              <a:ln w="9525">
                <a:noFill/>
                <a:miter lim="800000"/>
                <a:headEnd/>
                <a:tailEnd/>
              </a:ln>
              <a:effectLst/>
            </p:spPr>
            <p:txBody>
              <a:bodyPr wrap="none">
                <a:spAutoFit/>
              </a:bodyPr>
              <a:lstStyle/>
              <a:p>
                <a:pPr algn="l" eaLnBrk="1" hangingPunct="1"/>
                <a:r>
                  <a:rPr lang="en-US" altLang="ja-JP" sz="1800">
                    <a:solidFill>
                      <a:srgbClr val="FF9900"/>
                    </a:solidFill>
                    <a:latin typeface="Arial" charset="0"/>
                    <a:ea typeface="ＭＳ Ｐゴシック" pitchFamily="34" charset="-128"/>
                  </a:rPr>
                  <a:t>Yellow</a:t>
                </a:r>
                <a:endParaRPr lang="en-US" sz="1800">
                  <a:solidFill>
                    <a:srgbClr val="FF9900"/>
                  </a:solidFill>
                  <a:latin typeface="Arial" charset="0"/>
                </a:endParaRPr>
              </a:p>
            </p:txBody>
          </p:sp>
        </p:grpSp>
        <p:sp>
          <p:nvSpPr>
            <p:cNvPr id="1518607" name="Text Box 15"/>
            <p:cNvSpPr txBox="1">
              <a:spLocks noChangeArrowheads="1"/>
            </p:cNvSpPr>
            <p:nvPr/>
          </p:nvSpPr>
          <p:spPr bwMode="auto">
            <a:xfrm>
              <a:off x="432" y="3360"/>
              <a:ext cx="1970" cy="691"/>
            </a:xfrm>
            <a:prstGeom prst="rect">
              <a:avLst/>
            </a:prstGeom>
            <a:noFill/>
            <a:ln w="9525">
              <a:noFill/>
              <a:miter lim="800000"/>
              <a:headEnd/>
              <a:tailEnd/>
            </a:ln>
            <a:effectLst/>
          </p:spPr>
          <p:txBody>
            <a:bodyPr wrap="none">
              <a:spAutoFit/>
            </a:bodyPr>
            <a:lstStyle/>
            <a:p>
              <a:pPr algn="l" eaLnBrk="1" hangingPunct="1"/>
              <a:r>
                <a:rPr lang="en-US" altLang="ja-JP" sz="2200">
                  <a:ea typeface="ＭＳ Ｐゴシック" pitchFamily="34" charset="-128"/>
                </a:rPr>
                <a:t>Spin Rotators ON</a:t>
              </a:r>
            </a:p>
            <a:p>
              <a:pPr algn="l" eaLnBrk="1" hangingPunct="1"/>
              <a:r>
                <a:rPr lang="en-US" altLang="ja-JP" sz="2200">
                  <a:ea typeface="ＭＳ Ｐゴシック" pitchFamily="34" charset="-128"/>
                </a:rPr>
                <a:t>Correct Current</a:t>
              </a:r>
            </a:p>
            <a:p>
              <a:pPr algn="l" eaLnBrk="1" hangingPunct="1"/>
              <a:r>
                <a:rPr lang="en-US" altLang="ja-JP" sz="2200">
                  <a:solidFill>
                    <a:schemeClr val="hlink"/>
                  </a:solidFill>
                  <a:ea typeface="ＭＳ Ｐゴシック" pitchFamily="34" charset="-128"/>
                </a:rPr>
                <a:t>Longitudinal polarization!</a:t>
              </a:r>
              <a:endParaRPr lang="en-US" sz="2200">
                <a:solidFill>
                  <a:schemeClr val="hlink"/>
                </a:solidFill>
              </a:endParaRPr>
            </a:p>
          </p:txBody>
        </p:sp>
      </p:grpSp>
      <p:grpSp>
        <p:nvGrpSpPr>
          <p:cNvPr id="1518608" name="Group 16"/>
          <p:cNvGrpSpPr>
            <a:grpSpLocks/>
          </p:cNvGrpSpPr>
          <p:nvPr/>
        </p:nvGrpSpPr>
        <p:grpSpPr bwMode="auto">
          <a:xfrm>
            <a:off x="762000" y="3429000"/>
            <a:ext cx="8153400" cy="1460500"/>
            <a:chOff x="480" y="2160"/>
            <a:chExt cx="5136" cy="920"/>
          </a:xfrm>
        </p:grpSpPr>
        <p:grpSp>
          <p:nvGrpSpPr>
            <p:cNvPr id="1518609" name="Group 17"/>
            <p:cNvGrpSpPr>
              <a:grpSpLocks/>
            </p:cNvGrpSpPr>
            <p:nvPr/>
          </p:nvGrpSpPr>
          <p:grpSpPr bwMode="auto">
            <a:xfrm>
              <a:off x="2400" y="2160"/>
              <a:ext cx="3216" cy="920"/>
              <a:chOff x="2208" y="1680"/>
              <a:chExt cx="3456" cy="1160"/>
            </a:xfrm>
          </p:grpSpPr>
          <p:pic>
            <p:nvPicPr>
              <p:cNvPr id="1518610" name="Picture 18" descr="an_phi_bn_run86188-86191"/>
              <p:cNvPicPr>
                <a:picLocks noChangeAspect="1" noChangeArrowheads="1"/>
              </p:cNvPicPr>
              <p:nvPr/>
            </p:nvPicPr>
            <p:blipFill>
              <a:blip r:embed="rId7" cstate="print"/>
              <a:srcRect/>
              <a:stretch>
                <a:fillRect/>
              </a:stretch>
            </p:blipFill>
            <p:spPr bwMode="auto">
              <a:xfrm>
                <a:off x="2208" y="1680"/>
                <a:ext cx="1728" cy="1160"/>
              </a:xfrm>
              <a:prstGeom prst="rect">
                <a:avLst/>
              </a:prstGeom>
              <a:noFill/>
            </p:spPr>
          </p:pic>
          <p:pic>
            <p:nvPicPr>
              <p:cNvPr id="1518611" name="Picture 19" descr="an_phi_ys_run86188-86191"/>
              <p:cNvPicPr>
                <a:picLocks noChangeAspect="1" noChangeArrowheads="1"/>
              </p:cNvPicPr>
              <p:nvPr/>
            </p:nvPicPr>
            <p:blipFill>
              <a:blip r:embed="rId8" cstate="print"/>
              <a:srcRect/>
              <a:stretch>
                <a:fillRect/>
              </a:stretch>
            </p:blipFill>
            <p:spPr bwMode="auto">
              <a:xfrm>
                <a:off x="3936" y="1680"/>
                <a:ext cx="1728" cy="1160"/>
              </a:xfrm>
              <a:prstGeom prst="rect">
                <a:avLst/>
              </a:prstGeom>
              <a:noFill/>
            </p:spPr>
          </p:pic>
          <p:sp>
            <p:nvSpPr>
              <p:cNvPr id="1518612" name="Text Box 20"/>
              <p:cNvSpPr txBox="1">
                <a:spLocks noChangeArrowheads="1"/>
              </p:cNvSpPr>
              <p:nvPr/>
            </p:nvSpPr>
            <p:spPr bwMode="auto">
              <a:xfrm>
                <a:off x="2400" y="2496"/>
                <a:ext cx="435" cy="291"/>
              </a:xfrm>
              <a:prstGeom prst="rect">
                <a:avLst/>
              </a:prstGeom>
              <a:noFill/>
              <a:ln w="9525">
                <a:noFill/>
                <a:miter lim="800000"/>
                <a:headEnd/>
                <a:tailEnd/>
              </a:ln>
              <a:effectLst/>
            </p:spPr>
            <p:txBody>
              <a:bodyPr wrap="none">
                <a:spAutoFit/>
              </a:bodyPr>
              <a:lstStyle/>
              <a:p>
                <a:pPr algn="l" eaLnBrk="1" hangingPunct="1"/>
                <a:r>
                  <a:rPr lang="en-US" altLang="ja-JP" sz="1800">
                    <a:solidFill>
                      <a:srgbClr val="0000FF"/>
                    </a:solidFill>
                    <a:latin typeface="Arial" charset="0"/>
                    <a:ea typeface="ＭＳ Ｐゴシック" pitchFamily="34" charset="-128"/>
                  </a:rPr>
                  <a:t>Blue</a:t>
                </a:r>
                <a:endParaRPr lang="en-US" sz="1800">
                  <a:solidFill>
                    <a:srgbClr val="0000FF"/>
                  </a:solidFill>
                  <a:latin typeface="Arial" charset="0"/>
                </a:endParaRPr>
              </a:p>
            </p:txBody>
          </p:sp>
          <p:sp>
            <p:nvSpPr>
              <p:cNvPr id="1518613" name="Text Box 21"/>
              <p:cNvSpPr txBox="1">
                <a:spLocks noChangeArrowheads="1"/>
              </p:cNvSpPr>
              <p:nvPr/>
            </p:nvSpPr>
            <p:spPr bwMode="auto">
              <a:xfrm>
                <a:off x="4128" y="2496"/>
                <a:ext cx="581" cy="291"/>
              </a:xfrm>
              <a:prstGeom prst="rect">
                <a:avLst/>
              </a:prstGeom>
              <a:noFill/>
              <a:ln w="9525">
                <a:noFill/>
                <a:miter lim="800000"/>
                <a:headEnd/>
                <a:tailEnd/>
              </a:ln>
              <a:effectLst/>
            </p:spPr>
            <p:txBody>
              <a:bodyPr wrap="none">
                <a:spAutoFit/>
              </a:bodyPr>
              <a:lstStyle/>
              <a:p>
                <a:pPr algn="l" eaLnBrk="1" hangingPunct="1"/>
                <a:r>
                  <a:rPr lang="en-US" altLang="ja-JP" sz="1800">
                    <a:solidFill>
                      <a:srgbClr val="FF9900"/>
                    </a:solidFill>
                    <a:latin typeface="Arial" charset="0"/>
                    <a:ea typeface="ＭＳ Ｐゴシック" pitchFamily="34" charset="-128"/>
                  </a:rPr>
                  <a:t>Yellow</a:t>
                </a:r>
                <a:endParaRPr lang="en-US" sz="1800">
                  <a:solidFill>
                    <a:srgbClr val="FF9900"/>
                  </a:solidFill>
                  <a:latin typeface="Arial" charset="0"/>
                </a:endParaRPr>
              </a:p>
            </p:txBody>
          </p:sp>
        </p:grpSp>
        <p:sp>
          <p:nvSpPr>
            <p:cNvPr id="1518614" name="Text Box 22"/>
            <p:cNvSpPr txBox="1">
              <a:spLocks noChangeArrowheads="1"/>
            </p:cNvSpPr>
            <p:nvPr/>
          </p:nvSpPr>
          <p:spPr bwMode="auto">
            <a:xfrm>
              <a:off x="480" y="2338"/>
              <a:ext cx="1460" cy="691"/>
            </a:xfrm>
            <a:prstGeom prst="rect">
              <a:avLst/>
            </a:prstGeom>
            <a:noFill/>
            <a:ln w="9525">
              <a:noFill/>
              <a:miter lim="800000"/>
              <a:headEnd/>
              <a:tailEnd/>
            </a:ln>
            <a:effectLst/>
          </p:spPr>
          <p:txBody>
            <a:bodyPr wrap="none">
              <a:spAutoFit/>
            </a:bodyPr>
            <a:lstStyle/>
            <a:p>
              <a:pPr algn="l" eaLnBrk="1" hangingPunct="1"/>
              <a:r>
                <a:rPr lang="en-US" altLang="ja-JP" sz="2200">
                  <a:ea typeface="ＭＳ Ｐゴシック" pitchFamily="34" charset="-128"/>
                </a:rPr>
                <a:t>Spin Rotators ON</a:t>
              </a:r>
            </a:p>
            <a:p>
              <a:pPr algn="l" eaLnBrk="1" hangingPunct="1"/>
              <a:r>
                <a:rPr lang="en-US" altLang="ja-JP" sz="2200">
                  <a:ea typeface="ＭＳ Ｐゴシック" pitchFamily="34" charset="-128"/>
                </a:rPr>
                <a:t>Current Reversed!</a:t>
              </a:r>
            </a:p>
            <a:p>
              <a:pPr algn="l" eaLnBrk="1" hangingPunct="1"/>
              <a:r>
                <a:rPr lang="en-US" altLang="ja-JP" sz="2200">
                  <a:ea typeface="ＭＳ Ｐゴシック" pitchFamily="34" charset="-128"/>
                </a:rPr>
                <a:t>Radial polarization</a:t>
              </a:r>
              <a:endParaRPr lang="en-US" sz="2200"/>
            </a:p>
          </p:txBody>
        </p:sp>
      </p:grpSp>
      <p:sp>
        <p:nvSpPr>
          <p:cNvPr id="1518615" name="Text Box 23"/>
          <p:cNvSpPr txBox="1">
            <a:spLocks noChangeArrowheads="1"/>
          </p:cNvSpPr>
          <p:nvPr/>
        </p:nvSpPr>
        <p:spPr bwMode="auto">
          <a:xfrm>
            <a:off x="5829300" y="2895600"/>
            <a:ext cx="342900" cy="457200"/>
          </a:xfrm>
          <a:prstGeom prst="rect">
            <a:avLst/>
          </a:prstGeom>
          <a:noFill/>
          <a:ln w="9525">
            <a:noFill/>
            <a:miter lim="800000"/>
            <a:headEnd/>
            <a:tailEnd/>
          </a:ln>
          <a:effectLst/>
        </p:spPr>
        <p:txBody>
          <a:bodyPr wrap="none">
            <a:spAutoFit/>
          </a:bodyPr>
          <a:lstStyle/>
          <a:p>
            <a:r>
              <a:rPr lang="en-US">
                <a:solidFill>
                  <a:schemeClr val="tx1"/>
                </a:solidFill>
                <a:latin typeface="Symbol" pitchFamily="18" charset="2"/>
              </a:rPr>
              <a:t>f</a:t>
            </a:r>
          </a:p>
        </p:txBody>
      </p:sp>
      <p:sp>
        <p:nvSpPr>
          <p:cNvPr id="1518616" name="Text Box 24"/>
          <p:cNvSpPr txBox="1">
            <a:spLocks noChangeArrowheads="1"/>
          </p:cNvSpPr>
          <p:nvPr/>
        </p:nvSpPr>
        <p:spPr bwMode="auto">
          <a:xfrm>
            <a:off x="4048125" y="1857375"/>
            <a:ext cx="523875" cy="427038"/>
          </a:xfrm>
          <a:prstGeom prst="rect">
            <a:avLst/>
          </a:prstGeom>
          <a:noFill/>
          <a:ln w="9525">
            <a:noFill/>
            <a:miter lim="800000"/>
            <a:headEnd/>
            <a:tailEnd/>
          </a:ln>
          <a:effectLst/>
        </p:spPr>
        <p:txBody>
          <a:bodyPr wrap="none">
            <a:spAutoFit/>
          </a:bodyPr>
          <a:lstStyle/>
          <a:p>
            <a:r>
              <a:rPr lang="en-US" sz="2200">
                <a:solidFill>
                  <a:schemeClr val="tx1"/>
                </a:solidFill>
              </a:rPr>
              <a:t>A</a:t>
            </a:r>
            <a:r>
              <a:rPr lang="en-US" sz="2200" baseline="-18000">
                <a:solidFill>
                  <a:schemeClr val="tx1"/>
                </a:solidFill>
              </a:rPr>
              <a:t>N</a:t>
            </a:r>
          </a:p>
        </p:txBody>
      </p:sp>
      <p:sp>
        <p:nvSpPr>
          <p:cNvPr id="28" name="Slide Number Placeholder 27"/>
          <p:cNvSpPr>
            <a:spLocks noGrp="1"/>
          </p:cNvSpPr>
          <p:nvPr>
            <p:ph type="sldNum" sz="quarter" idx="12"/>
          </p:nvPr>
        </p:nvSpPr>
        <p:spPr/>
        <p:txBody>
          <a:bodyPr/>
          <a:lstStyle/>
          <a:p>
            <a:fld id="{CC80A51C-0834-4D37-9F6C-E61A03BDE5A5}" type="slidenum">
              <a:rPr lang="en-US" smtClean="0"/>
              <a:pPr/>
              <a:t>76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18608"/>
                                        </p:tgtEl>
                                        <p:attrNameLst>
                                          <p:attrName>style.visibility</p:attrName>
                                        </p:attrNameLst>
                                      </p:cBhvr>
                                      <p:to>
                                        <p:strVal val="visible"/>
                                      </p:to>
                                    </p:set>
                                    <p:animEffect transition="in" filter="dissolve">
                                      <p:cBhvr>
                                        <p:cTn id="7" dur="500"/>
                                        <p:tgtEl>
                                          <p:spTgt spid="151860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18601"/>
                                        </p:tgtEl>
                                        <p:attrNameLst>
                                          <p:attrName>style.visibility</p:attrName>
                                        </p:attrNameLst>
                                      </p:cBhvr>
                                      <p:to>
                                        <p:strVal val="visible"/>
                                      </p:to>
                                    </p:set>
                                    <p:animEffect transition="in" filter="dissolve">
                                      <p:cBhvr>
                                        <p:cTn id="12" dur="500"/>
                                        <p:tgtEl>
                                          <p:spTgt spid="1518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2"/>
          <p:cNvSpPr>
            <a:spLocks noGrp="1"/>
          </p:cNvSpPr>
          <p:nvPr>
            <p:ph type="ftr" sz="quarter" idx="11"/>
          </p:nvPr>
        </p:nvSpPr>
        <p:spPr/>
        <p:txBody>
          <a:bodyPr/>
          <a:lstStyle/>
          <a:p>
            <a:r>
              <a:rPr lang="en-US" smtClean="0"/>
              <a:t>C. Aidala, DESY, October 5-6, 2010</a:t>
            </a:r>
            <a:endParaRPr lang="en-US"/>
          </a:p>
        </p:txBody>
      </p:sp>
      <p:sp>
        <p:nvSpPr>
          <p:cNvPr id="1549314" name="Rectangle 2"/>
          <p:cNvSpPr>
            <a:spLocks noChangeArrowheads="1"/>
          </p:cNvSpPr>
          <p:nvPr/>
        </p:nvSpPr>
        <p:spPr bwMode="auto">
          <a:xfrm>
            <a:off x="5194300" y="1219200"/>
            <a:ext cx="3273425" cy="4791075"/>
          </a:xfrm>
          <a:prstGeom prst="rect">
            <a:avLst/>
          </a:prstGeom>
          <a:noFill/>
          <a:ln w="9525">
            <a:noFill/>
            <a:miter lim="800000"/>
            <a:headEnd/>
            <a:tailEnd/>
          </a:ln>
        </p:spPr>
        <p:txBody>
          <a:bodyPr/>
          <a:lstStyle/>
          <a:p>
            <a:endParaRPr lang="en-US"/>
          </a:p>
        </p:txBody>
      </p:sp>
      <p:sp>
        <p:nvSpPr>
          <p:cNvPr id="1549315" name="Rectangle 3"/>
          <p:cNvSpPr>
            <a:spLocks noChangeArrowheads="1"/>
          </p:cNvSpPr>
          <p:nvPr/>
        </p:nvSpPr>
        <p:spPr bwMode="auto">
          <a:xfrm>
            <a:off x="7451725" y="1816100"/>
            <a:ext cx="268288" cy="231775"/>
          </a:xfrm>
          <a:prstGeom prst="rect">
            <a:avLst/>
          </a:prstGeom>
          <a:solidFill>
            <a:srgbClr val="FFFFFF"/>
          </a:solidFill>
          <a:ln w="9525" algn="ctr">
            <a:noFill/>
            <a:miter lim="800000"/>
            <a:headEnd/>
            <a:tailEnd/>
          </a:ln>
          <a:effectLst/>
        </p:spPr>
        <p:txBody>
          <a:bodyPr wrap="none" anchor="ctr"/>
          <a:lstStyle/>
          <a:p>
            <a:endParaRPr lang="en-US"/>
          </a:p>
        </p:txBody>
      </p:sp>
      <p:sp>
        <p:nvSpPr>
          <p:cNvPr id="1549316" name="Rectangle 4"/>
          <p:cNvSpPr>
            <a:spLocks noChangeArrowheads="1"/>
          </p:cNvSpPr>
          <p:nvPr/>
        </p:nvSpPr>
        <p:spPr bwMode="auto">
          <a:xfrm>
            <a:off x="7913688" y="5886450"/>
            <a:ext cx="576262" cy="230188"/>
          </a:xfrm>
          <a:prstGeom prst="rect">
            <a:avLst/>
          </a:prstGeom>
          <a:solidFill>
            <a:srgbClr val="FFFFFF"/>
          </a:solidFill>
          <a:ln w="9525" algn="ctr">
            <a:noFill/>
            <a:miter lim="800000"/>
            <a:headEnd/>
            <a:tailEnd/>
          </a:ln>
          <a:effectLst/>
        </p:spPr>
        <p:txBody>
          <a:bodyPr wrap="none" anchor="ctr"/>
          <a:lstStyle/>
          <a:p>
            <a:endParaRPr lang="en-US"/>
          </a:p>
        </p:txBody>
      </p:sp>
      <p:sp>
        <p:nvSpPr>
          <p:cNvPr id="1549317" name="Rectangle 5"/>
          <p:cNvSpPr>
            <a:spLocks noChangeArrowheads="1"/>
          </p:cNvSpPr>
          <p:nvPr/>
        </p:nvSpPr>
        <p:spPr bwMode="auto">
          <a:xfrm>
            <a:off x="558800" y="76200"/>
            <a:ext cx="8045450" cy="946150"/>
          </a:xfrm>
          <a:prstGeom prst="rect">
            <a:avLst/>
          </a:prstGeom>
          <a:noFill/>
          <a:ln w="38100">
            <a:noFill/>
            <a:miter lim="800000"/>
            <a:headEnd/>
            <a:tailEnd type="none" w="lg" len="lg"/>
          </a:ln>
          <a:effectLst/>
        </p:spPr>
        <p:txBody>
          <a:bodyPr wrap="none">
            <a:spAutoFit/>
          </a:bodyPr>
          <a:lstStyle/>
          <a:p>
            <a:pPr eaLnBrk="1" hangingPunct="1"/>
            <a:r>
              <a:rPr lang="en-US" sz="2800" i="1">
                <a:solidFill>
                  <a:srgbClr val="FFFF00"/>
                </a:solidFill>
              </a:rPr>
              <a:t>First Observation of the Collins Effect</a:t>
            </a:r>
          </a:p>
          <a:p>
            <a:pPr eaLnBrk="1" hangingPunct="1"/>
            <a:r>
              <a:rPr lang="en-US" sz="2800" i="1">
                <a:solidFill>
                  <a:srgbClr val="FFFF00"/>
                </a:solidFill>
              </a:rPr>
              <a:t>in Polarized Deep Inelastic Electron-Proton Scattering</a:t>
            </a:r>
          </a:p>
        </p:txBody>
      </p:sp>
      <p:sp>
        <p:nvSpPr>
          <p:cNvPr id="1549318" name="Text Box 6"/>
          <p:cNvSpPr txBox="1">
            <a:spLocks noChangeArrowheads="1"/>
          </p:cNvSpPr>
          <p:nvPr/>
        </p:nvSpPr>
        <p:spPr bwMode="auto">
          <a:xfrm>
            <a:off x="4995863" y="1682750"/>
            <a:ext cx="4222750" cy="2011363"/>
          </a:xfrm>
          <a:prstGeom prst="rect">
            <a:avLst/>
          </a:prstGeom>
          <a:noFill/>
          <a:ln w="38100">
            <a:noFill/>
            <a:miter lim="800000"/>
            <a:headEnd/>
            <a:tailEnd type="none" w="lg" len="lg"/>
          </a:ln>
          <a:effectLst/>
        </p:spPr>
        <p:txBody>
          <a:bodyPr>
            <a:spAutoFit/>
          </a:bodyPr>
          <a:lstStyle/>
          <a:p>
            <a:pPr algn="l" eaLnBrk="1" hangingPunct="1"/>
            <a:r>
              <a:rPr lang="en-US" sz="2000">
                <a:latin typeface="Arial Unicode MS" pitchFamily="34" charset="-128"/>
              </a:rPr>
              <a:t>Collins Asymmetries in semi-</a:t>
            </a:r>
          </a:p>
          <a:p>
            <a:pPr algn="l" eaLnBrk="1" hangingPunct="1"/>
            <a:r>
              <a:rPr lang="en-US" sz="2000">
                <a:latin typeface="Arial Unicode MS" pitchFamily="34" charset="-128"/>
              </a:rPr>
              <a:t>inclusive deep inelastic scattering</a:t>
            </a:r>
          </a:p>
          <a:p>
            <a:pPr algn="l" eaLnBrk="1" hangingPunct="1"/>
            <a:endParaRPr lang="en-US" sz="800">
              <a:latin typeface="Arial Unicode MS" pitchFamily="34" charset="-128"/>
            </a:endParaRPr>
          </a:p>
          <a:p>
            <a:pPr algn="l" eaLnBrk="1" hangingPunct="1"/>
            <a:r>
              <a:rPr lang="en-US" sz="2000">
                <a:latin typeface="Arial Unicode MS" pitchFamily="34" charset="-128"/>
              </a:rPr>
              <a:t>             </a:t>
            </a:r>
            <a:r>
              <a:rPr lang="en-US" sz="2000" i="1">
                <a:latin typeface="Arial Unicode MS" pitchFamily="34" charset="-128"/>
              </a:rPr>
              <a:t>e+p </a:t>
            </a:r>
            <a:r>
              <a:rPr lang="en-US" sz="2000" i="1">
                <a:latin typeface="Arial Unicode MS" pitchFamily="34" charset="-128"/>
                <a:sym typeface="Wingdings" pitchFamily="2" charset="2"/>
              </a:rPr>
              <a:t> e + </a:t>
            </a:r>
            <a:r>
              <a:rPr lang="el-GR" sz="2000" i="1">
                <a:latin typeface="Arial Unicode MS" pitchFamily="34" charset="-128"/>
                <a:ea typeface="Arial Unicode MS" pitchFamily="34" charset="-128"/>
                <a:cs typeface="Arial Unicode MS" pitchFamily="34" charset="-128"/>
                <a:sym typeface="Wingdings" pitchFamily="2" charset="2"/>
              </a:rPr>
              <a:t>π</a:t>
            </a:r>
            <a:r>
              <a:rPr lang="en-US" sz="2000" i="1">
                <a:latin typeface="Arial Unicode MS" pitchFamily="34" charset="-128"/>
                <a:sym typeface="Wingdings" pitchFamily="2" charset="2"/>
              </a:rPr>
              <a:t> + X</a:t>
            </a:r>
            <a:r>
              <a:rPr lang="en-US" sz="2000" i="1">
                <a:latin typeface="Arial Unicode MS" pitchFamily="34" charset="-128"/>
              </a:rPr>
              <a:t> </a:t>
            </a:r>
          </a:p>
          <a:p>
            <a:pPr algn="l" eaLnBrk="1" hangingPunct="1"/>
            <a:endParaRPr lang="en-US" sz="1000" i="1">
              <a:latin typeface="Arial Unicode MS" pitchFamily="34" charset="-128"/>
            </a:endParaRPr>
          </a:p>
          <a:p>
            <a:pPr algn="l" eaLnBrk="1" hangingPunct="1"/>
            <a:r>
              <a:rPr lang="en-US" b="1" i="1">
                <a:latin typeface="Arial Unicode MS" pitchFamily="34" charset="-128"/>
              </a:rPr>
              <a:t>~ Transversity (x) x Collins(z)</a:t>
            </a:r>
          </a:p>
          <a:p>
            <a:pPr algn="l" eaLnBrk="1" hangingPunct="1"/>
            <a:r>
              <a:rPr lang="en-US" i="1">
                <a:latin typeface="Arial Unicode MS" pitchFamily="34" charset="-128"/>
              </a:rPr>
              <a:t>   </a:t>
            </a:r>
          </a:p>
        </p:txBody>
      </p:sp>
      <p:pic>
        <p:nvPicPr>
          <p:cNvPr id="1549319" name="Picture 7"/>
          <p:cNvPicPr>
            <a:picLocks noChangeAspect="1" noChangeArrowheads="1"/>
          </p:cNvPicPr>
          <p:nvPr/>
        </p:nvPicPr>
        <p:blipFill>
          <a:blip r:embed="rId3" cstate="print"/>
          <a:srcRect/>
          <a:stretch>
            <a:fillRect/>
          </a:stretch>
        </p:blipFill>
        <p:spPr bwMode="auto">
          <a:xfrm>
            <a:off x="76200" y="1585913"/>
            <a:ext cx="5029200" cy="4927600"/>
          </a:xfrm>
          <a:prstGeom prst="rect">
            <a:avLst/>
          </a:prstGeom>
          <a:noFill/>
          <a:ln w="38100">
            <a:noFill/>
            <a:miter lim="800000"/>
            <a:headEnd/>
            <a:tailEnd type="none" w="lg" len="lg"/>
          </a:ln>
          <a:effectLst/>
        </p:spPr>
      </p:pic>
      <p:sp>
        <p:nvSpPr>
          <p:cNvPr id="1549320" name="Text Box 8"/>
          <p:cNvSpPr txBox="1">
            <a:spLocks noChangeArrowheads="1"/>
          </p:cNvSpPr>
          <p:nvPr/>
        </p:nvSpPr>
        <p:spPr bwMode="auto">
          <a:xfrm>
            <a:off x="220663" y="1325563"/>
            <a:ext cx="1108075" cy="336550"/>
          </a:xfrm>
          <a:prstGeom prst="rect">
            <a:avLst/>
          </a:prstGeom>
          <a:noFill/>
          <a:ln w="9525" algn="ctr">
            <a:noFill/>
            <a:miter lim="800000"/>
            <a:headEnd/>
            <a:tailEnd/>
          </a:ln>
          <a:effectLst/>
        </p:spPr>
        <p:txBody>
          <a:bodyPr wrap="none">
            <a:spAutoFit/>
          </a:bodyPr>
          <a:lstStyle/>
          <a:p>
            <a:pPr marL="457200" indent="-457200" algn="l" eaLnBrk="1" hangingPunct="1"/>
            <a:r>
              <a:rPr lang="en-US" sz="1600" b="1">
                <a:solidFill>
                  <a:srgbClr val="0000CC"/>
                </a:solidFill>
                <a:latin typeface="Arial" charset="0"/>
                <a:cs typeface="Arial" charset="0"/>
                <a:sym typeface="Wingdings" pitchFamily="2" charset="2"/>
              </a:rPr>
              <a:t>HERMES </a:t>
            </a:r>
            <a:endParaRPr lang="en-US" sz="1600" b="1">
              <a:solidFill>
                <a:srgbClr val="FF0000"/>
              </a:solidFill>
              <a:latin typeface="Arial" charset="0"/>
              <a:cs typeface="Arial" charset="0"/>
            </a:endParaRPr>
          </a:p>
        </p:txBody>
      </p:sp>
      <p:pic>
        <p:nvPicPr>
          <p:cNvPr id="1549321" name="Picture 9" descr="azimuthal_angles_uli"/>
          <p:cNvPicPr>
            <a:picLocks noChangeAspect="1" noChangeArrowheads="1"/>
          </p:cNvPicPr>
          <p:nvPr/>
        </p:nvPicPr>
        <p:blipFill>
          <a:blip r:embed="rId4" cstate="print"/>
          <a:srcRect/>
          <a:stretch>
            <a:fillRect/>
          </a:stretch>
        </p:blipFill>
        <p:spPr bwMode="auto">
          <a:xfrm>
            <a:off x="5502275" y="3551238"/>
            <a:ext cx="3563938" cy="2281237"/>
          </a:xfrm>
          <a:prstGeom prst="rect">
            <a:avLst/>
          </a:prstGeom>
          <a:noFill/>
        </p:spPr>
      </p:pic>
      <p:sp>
        <p:nvSpPr>
          <p:cNvPr id="1549322" name="Text Box 10"/>
          <p:cNvSpPr txBox="1">
            <a:spLocks noChangeArrowheads="1"/>
          </p:cNvSpPr>
          <p:nvPr/>
        </p:nvSpPr>
        <p:spPr bwMode="auto">
          <a:xfrm>
            <a:off x="5254625" y="5829300"/>
            <a:ext cx="2159000" cy="519113"/>
          </a:xfrm>
          <a:prstGeom prst="rect">
            <a:avLst/>
          </a:prstGeom>
          <a:noFill/>
          <a:ln w="9525" algn="ctr">
            <a:noFill/>
            <a:miter lim="800000"/>
            <a:headEnd/>
            <a:tailEnd/>
          </a:ln>
          <a:effectLst/>
        </p:spPr>
        <p:txBody>
          <a:bodyPr wrap="none">
            <a:spAutoFit/>
          </a:bodyPr>
          <a:lstStyle/>
          <a:p>
            <a:pPr algn="l" eaLnBrk="1" hangingPunct="1"/>
            <a:r>
              <a:rPr lang="en-US" sz="2800">
                <a:latin typeface="Tahoma" pitchFamily="34" charset="0"/>
              </a:rPr>
              <a:t>A</a:t>
            </a:r>
            <a:r>
              <a:rPr lang="en-US" sz="2800" baseline="-25000">
                <a:latin typeface="Tahoma" pitchFamily="34" charset="0"/>
              </a:rPr>
              <a:t>UT </a:t>
            </a:r>
            <a:r>
              <a:rPr lang="en-US" sz="2800">
                <a:latin typeface="Tahoma" pitchFamily="34" charset="0"/>
              </a:rPr>
              <a:t>sin(</a:t>
            </a:r>
            <a:r>
              <a:rPr lang="en-US" sz="2800">
                <a:latin typeface="Symbol" pitchFamily="18" charset="2"/>
              </a:rPr>
              <a:t>f+f</a:t>
            </a:r>
            <a:r>
              <a:rPr lang="en-US" sz="2800" baseline="-25000">
                <a:latin typeface="Tahoma" pitchFamily="34" charset="0"/>
              </a:rPr>
              <a:t>s</a:t>
            </a:r>
            <a:r>
              <a:rPr lang="en-US" sz="2800">
                <a:latin typeface="Tahoma" pitchFamily="34" charset="0"/>
              </a:rPr>
              <a:t>)</a:t>
            </a:r>
            <a:endParaRPr lang="it-IT" sz="2800">
              <a:latin typeface="Tahoma" pitchFamily="34" charset="0"/>
            </a:endParaRPr>
          </a:p>
        </p:txBody>
      </p:sp>
      <p:sp>
        <p:nvSpPr>
          <p:cNvPr id="1549323" name="Line 11"/>
          <p:cNvSpPr>
            <a:spLocks noChangeShapeType="1"/>
          </p:cNvSpPr>
          <p:nvPr/>
        </p:nvSpPr>
        <p:spPr bwMode="auto">
          <a:xfrm>
            <a:off x="5186363" y="3390900"/>
            <a:ext cx="3957637" cy="0"/>
          </a:xfrm>
          <a:prstGeom prst="line">
            <a:avLst/>
          </a:prstGeom>
          <a:noFill/>
          <a:ln w="38100">
            <a:solidFill>
              <a:schemeClr val="tx1"/>
            </a:solidFill>
            <a:round/>
            <a:headEnd/>
            <a:tailEnd type="none" w="lg" len="lg"/>
          </a:ln>
          <a:effectLst/>
        </p:spPr>
        <p:txBody>
          <a:bodyPr>
            <a:spAutoFit/>
          </a:bodyPr>
          <a:lstStyle/>
          <a:p>
            <a:endParaRPr lang="en-US"/>
          </a:p>
        </p:txBody>
      </p:sp>
      <p:sp>
        <p:nvSpPr>
          <p:cNvPr id="15" name="Slide Number Placeholder 14"/>
          <p:cNvSpPr>
            <a:spLocks noGrp="1"/>
          </p:cNvSpPr>
          <p:nvPr>
            <p:ph type="sldNum" sz="quarter" idx="12"/>
          </p:nvPr>
        </p:nvSpPr>
        <p:spPr/>
        <p:txBody>
          <a:bodyPr/>
          <a:lstStyle/>
          <a:p>
            <a:fld id="{83F159FB-7DEB-45DF-BF94-DE0F7425313E}" type="slidenum">
              <a:rPr lang="en-US" smtClean="0"/>
              <a:pPr/>
              <a:t>77</a:t>
            </a:fld>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ooter Placeholder 3"/>
          <p:cNvSpPr>
            <a:spLocks noGrp="1"/>
          </p:cNvSpPr>
          <p:nvPr>
            <p:ph type="ftr" sz="quarter" idx="11"/>
          </p:nvPr>
        </p:nvSpPr>
        <p:spPr/>
        <p:txBody>
          <a:bodyPr/>
          <a:lstStyle/>
          <a:p>
            <a:r>
              <a:rPr lang="en-US" smtClean="0"/>
              <a:t>C. Aidala, DESY, October 5-6, 2010</a:t>
            </a:r>
            <a:endParaRPr lang="en-US"/>
          </a:p>
        </p:txBody>
      </p:sp>
      <p:sp>
        <p:nvSpPr>
          <p:cNvPr id="1551389" name="Rectangle 29"/>
          <p:cNvSpPr>
            <a:spLocks noChangeArrowheads="1"/>
          </p:cNvSpPr>
          <p:nvPr/>
        </p:nvSpPr>
        <p:spPr bwMode="auto">
          <a:xfrm>
            <a:off x="0" y="1447800"/>
            <a:ext cx="5334000" cy="42672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551362" name="Line 2"/>
          <p:cNvSpPr>
            <a:spLocks noChangeShapeType="1"/>
          </p:cNvSpPr>
          <p:nvPr/>
        </p:nvSpPr>
        <p:spPr bwMode="auto">
          <a:xfrm>
            <a:off x="2114550" y="3462338"/>
            <a:ext cx="0" cy="427037"/>
          </a:xfrm>
          <a:prstGeom prst="line">
            <a:avLst/>
          </a:prstGeom>
          <a:noFill/>
          <a:ln w="19050">
            <a:solidFill>
              <a:srgbClr val="FF0000"/>
            </a:solidFill>
            <a:round/>
            <a:headEnd/>
            <a:tailEnd type="triangle" w="med" len="med"/>
          </a:ln>
          <a:effectLst/>
        </p:spPr>
        <p:txBody>
          <a:bodyPr/>
          <a:lstStyle/>
          <a:p>
            <a:endParaRPr lang="en-US"/>
          </a:p>
        </p:txBody>
      </p:sp>
      <p:sp>
        <p:nvSpPr>
          <p:cNvPr id="1551363" name="Line 3"/>
          <p:cNvSpPr>
            <a:spLocks noChangeShapeType="1"/>
          </p:cNvSpPr>
          <p:nvPr/>
        </p:nvSpPr>
        <p:spPr bwMode="auto">
          <a:xfrm flipV="1">
            <a:off x="2690813" y="3460750"/>
            <a:ext cx="958850" cy="1588"/>
          </a:xfrm>
          <a:prstGeom prst="line">
            <a:avLst/>
          </a:prstGeom>
          <a:noFill/>
          <a:ln w="9525">
            <a:solidFill>
              <a:srgbClr val="000000"/>
            </a:solidFill>
            <a:round/>
            <a:headEnd/>
            <a:tailEnd type="triangle" w="med" len="med"/>
          </a:ln>
          <a:effectLst/>
        </p:spPr>
        <p:txBody>
          <a:bodyPr/>
          <a:lstStyle/>
          <a:p>
            <a:endParaRPr lang="en-US"/>
          </a:p>
        </p:txBody>
      </p:sp>
      <p:sp>
        <p:nvSpPr>
          <p:cNvPr id="1551364" name="Text Box 4"/>
          <p:cNvSpPr txBox="1">
            <a:spLocks noChangeArrowheads="1"/>
          </p:cNvSpPr>
          <p:nvPr/>
        </p:nvSpPr>
        <p:spPr bwMode="auto">
          <a:xfrm>
            <a:off x="3227388" y="2998788"/>
            <a:ext cx="431800" cy="396875"/>
          </a:xfrm>
          <a:prstGeom prst="rect">
            <a:avLst/>
          </a:prstGeom>
          <a:noFill/>
          <a:ln w="9525" algn="ctr">
            <a:noFill/>
            <a:miter lim="800000"/>
            <a:headEnd/>
            <a:tailEnd/>
          </a:ln>
          <a:effectLst/>
        </p:spPr>
        <p:txBody>
          <a:bodyPr wrap="none">
            <a:spAutoFit/>
          </a:bodyPr>
          <a:lstStyle/>
          <a:p>
            <a:pPr algn="l" eaLnBrk="1" hangingPunct="1"/>
            <a:r>
              <a:rPr lang="en-US" sz="2000" b="1">
                <a:solidFill>
                  <a:schemeClr val="tx1"/>
                </a:solidFill>
                <a:latin typeface="Arial" charset="0"/>
              </a:rPr>
              <a:t>q</a:t>
            </a:r>
            <a:r>
              <a:rPr lang="en-US" sz="2000" b="1" baseline="-25000">
                <a:solidFill>
                  <a:schemeClr val="tx1"/>
                </a:solidFill>
                <a:latin typeface="Arial" charset="0"/>
              </a:rPr>
              <a:t>1</a:t>
            </a:r>
          </a:p>
        </p:txBody>
      </p:sp>
      <p:sp>
        <p:nvSpPr>
          <p:cNvPr id="1551365" name="Line 5"/>
          <p:cNvSpPr>
            <a:spLocks noChangeShapeType="1"/>
          </p:cNvSpPr>
          <p:nvPr/>
        </p:nvSpPr>
        <p:spPr bwMode="auto">
          <a:xfrm>
            <a:off x="3151188" y="3460750"/>
            <a:ext cx="0" cy="420688"/>
          </a:xfrm>
          <a:prstGeom prst="line">
            <a:avLst/>
          </a:prstGeom>
          <a:noFill/>
          <a:ln w="19050">
            <a:solidFill>
              <a:srgbClr val="FF0000"/>
            </a:solidFill>
            <a:round/>
            <a:headEnd/>
            <a:tailEnd type="triangle" w="med" len="med"/>
          </a:ln>
          <a:effectLst/>
        </p:spPr>
        <p:txBody>
          <a:bodyPr/>
          <a:lstStyle/>
          <a:p>
            <a:endParaRPr lang="en-US"/>
          </a:p>
        </p:txBody>
      </p:sp>
      <p:sp>
        <p:nvSpPr>
          <p:cNvPr id="1551366" name="Text Box 6"/>
          <p:cNvSpPr txBox="1">
            <a:spLocks noChangeArrowheads="1"/>
          </p:cNvSpPr>
          <p:nvPr/>
        </p:nvSpPr>
        <p:spPr bwMode="auto">
          <a:xfrm>
            <a:off x="3201988" y="3692525"/>
            <a:ext cx="974725" cy="581025"/>
          </a:xfrm>
          <a:prstGeom prst="rect">
            <a:avLst/>
          </a:prstGeom>
          <a:noFill/>
          <a:ln w="9525" algn="ctr">
            <a:noFill/>
            <a:miter lim="800000"/>
            <a:headEnd/>
            <a:tailEnd/>
          </a:ln>
          <a:effectLst/>
        </p:spPr>
        <p:txBody>
          <a:bodyPr wrap="none">
            <a:spAutoFit/>
          </a:bodyPr>
          <a:lstStyle/>
          <a:p>
            <a:pPr eaLnBrk="1" hangingPunct="1"/>
            <a:r>
              <a:rPr lang="en-US" sz="1600" b="1">
                <a:solidFill>
                  <a:srgbClr val="FF0000"/>
                </a:solidFill>
                <a:latin typeface="Arial" charset="0"/>
              </a:rPr>
              <a:t>quark-1 </a:t>
            </a:r>
          </a:p>
          <a:p>
            <a:pPr eaLnBrk="1" hangingPunct="1"/>
            <a:r>
              <a:rPr lang="en-US" sz="1600" b="1">
                <a:solidFill>
                  <a:srgbClr val="FF0000"/>
                </a:solidFill>
                <a:latin typeface="Arial" charset="0"/>
              </a:rPr>
              <a:t>spin</a:t>
            </a:r>
          </a:p>
        </p:txBody>
      </p:sp>
      <p:sp>
        <p:nvSpPr>
          <p:cNvPr id="1551367" name="Text Box 7"/>
          <p:cNvSpPr txBox="1">
            <a:spLocks noChangeArrowheads="1"/>
          </p:cNvSpPr>
          <p:nvPr/>
        </p:nvSpPr>
        <p:spPr bwMode="auto">
          <a:xfrm>
            <a:off x="5838825" y="3963988"/>
            <a:ext cx="2781300" cy="1616075"/>
          </a:xfrm>
          <a:prstGeom prst="rect">
            <a:avLst/>
          </a:prstGeom>
          <a:noFill/>
          <a:ln w="38100">
            <a:noFill/>
            <a:miter lim="800000"/>
            <a:headEnd/>
            <a:tailEnd type="none" w="lg" len="lg"/>
          </a:ln>
          <a:effectLst/>
        </p:spPr>
        <p:txBody>
          <a:bodyPr wrap="none">
            <a:spAutoFit/>
          </a:bodyPr>
          <a:lstStyle/>
          <a:p>
            <a:pPr algn="l" eaLnBrk="1" hangingPunct="1"/>
            <a:r>
              <a:rPr lang="en-US" sz="2000">
                <a:solidFill>
                  <a:srgbClr val="FF0000"/>
                </a:solidFill>
                <a:latin typeface="Arial Unicode MS" pitchFamily="34" charset="-128"/>
              </a:rPr>
              <a:t>Collins effect in e+e-</a:t>
            </a:r>
          </a:p>
          <a:p>
            <a:pPr algn="l" eaLnBrk="1" hangingPunct="1"/>
            <a:r>
              <a:rPr lang="en-US" sz="2000">
                <a:solidFill>
                  <a:srgbClr val="FF0000"/>
                </a:solidFill>
                <a:latin typeface="Arial Unicode MS" pitchFamily="34" charset="-128"/>
              </a:rPr>
              <a:t>Quark fragmentation </a:t>
            </a:r>
          </a:p>
          <a:p>
            <a:pPr algn="l" eaLnBrk="1" hangingPunct="1"/>
            <a:r>
              <a:rPr lang="en-US" sz="2000">
                <a:solidFill>
                  <a:srgbClr val="FF0000"/>
                </a:solidFill>
                <a:latin typeface="Arial Unicode MS" pitchFamily="34" charset="-128"/>
              </a:rPr>
              <a:t>will lead to effects </a:t>
            </a:r>
          </a:p>
          <a:p>
            <a:pPr algn="l" eaLnBrk="1" hangingPunct="1"/>
            <a:r>
              <a:rPr lang="en-US" sz="2000">
                <a:solidFill>
                  <a:srgbClr val="FF0000"/>
                </a:solidFill>
                <a:latin typeface="Arial Unicode MS" pitchFamily="34" charset="-128"/>
              </a:rPr>
              <a:t>in di-hadron correlation</a:t>
            </a:r>
          </a:p>
          <a:p>
            <a:pPr algn="l" eaLnBrk="1" hangingPunct="1"/>
            <a:r>
              <a:rPr lang="en-US" sz="2000">
                <a:solidFill>
                  <a:srgbClr val="FF0000"/>
                </a:solidFill>
                <a:latin typeface="Arial Unicode MS" pitchFamily="34" charset="-128"/>
              </a:rPr>
              <a:t>measurements!</a:t>
            </a:r>
          </a:p>
        </p:txBody>
      </p:sp>
      <p:sp>
        <p:nvSpPr>
          <p:cNvPr id="1551368" name="Rectangle 8"/>
          <p:cNvSpPr>
            <a:spLocks noChangeArrowheads="1"/>
          </p:cNvSpPr>
          <p:nvPr/>
        </p:nvSpPr>
        <p:spPr bwMode="auto">
          <a:xfrm>
            <a:off x="1635125" y="41275"/>
            <a:ext cx="5864225" cy="1066800"/>
          </a:xfrm>
          <a:prstGeom prst="rect">
            <a:avLst/>
          </a:prstGeom>
          <a:noFill/>
          <a:ln w="38100">
            <a:noFill/>
            <a:miter lim="800000"/>
            <a:headEnd/>
            <a:tailEnd type="none" w="lg" len="lg"/>
          </a:ln>
          <a:effectLst/>
        </p:spPr>
        <p:txBody>
          <a:bodyPr wrap="none">
            <a:spAutoFit/>
          </a:bodyPr>
          <a:lstStyle/>
          <a:p>
            <a:pPr eaLnBrk="1" hangingPunct="1"/>
            <a:r>
              <a:rPr lang="en-US" sz="3200" i="1">
                <a:solidFill>
                  <a:srgbClr val="FFFF00"/>
                </a:solidFill>
              </a:rPr>
              <a:t>The Collins Effect Must be Present</a:t>
            </a:r>
          </a:p>
          <a:p>
            <a:pPr eaLnBrk="1" hangingPunct="1"/>
            <a:r>
              <a:rPr lang="en-US" sz="3200" i="1">
                <a:solidFill>
                  <a:srgbClr val="FFFF00"/>
                </a:solidFill>
              </a:rPr>
              <a:t>In e</a:t>
            </a:r>
            <a:r>
              <a:rPr lang="en-US" sz="3200" i="1" baseline="30000">
                <a:solidFill>
                  <a:srgbClr val="FFFF00"/>
                </a:solidFill>
              </a:rPr>
              <a:t>+</a:t>
            </a:r>
            <a:r>
              <a:rPr lang="en-US" sz="3200" i="1">
                <a:solidFill>
                  <a:srgbClr val="FFFF00"/>
                </a:solidFill>
              </a:rPr>
              <a:t>e</a:t>
            </a:r>
            <a:r>
              <a:rPr lang="en-US" sz="3200" i="1" baseline="30000">
                <a:solidFill>
                  <a:srgbClr val="FFFF00"/>
                </a:solidFill>
              </a:rPr>
              <a:t>-</a:t>
            </a:r>
            <a:r>
              <a:rPr lang="en-US" sz="3200" i="1">
                <a:solidFill>
                  <a:srgbClr val="FFFF00"/>
                </a:solidFill>
              </a:rPr>
              <a:t> Annihilation into Quarks!</a:t>
            </a:r>
          </a:p>
        </p:txBody>
      </p:sp>
      <p:sp>
        <p:nvSpPr>
          <p:cNvPr id="1551369" name="Oval 9"/>
          <p:cNvSpPr>
            <a:spLocks noChangeArrowheads="1"/>
          </p:cNvSpPr>
          <p:nvPr/>
        </p:nvSpPr>
        <p:spPr bwMode="auto">
          <a:xfrm>
            <a:off x="2459038" y="3314700"/>
            <a:ext cx="231775" cy="230188"/>
          </a:xfrm>
          <a:prstGeom prst="ellipse">
            <a:avLst/>
          </a:prstGeom>
          <a:solidFill>
            <a:schemeClr val="tx1"/>
          </a:solidFill>
          <a:ln w="9525" algn="ctr">
            <a:solidFill>
              <a:srgbClr val="000000"/>
            </a:solidFill>
            <a:round/>
            <a:headEnd/>
            <a:tailEnd/>
          </a:ln>
          <a:effectLst/>
        </p:spPr>
        <p:txBody>
          <a:bodyPr wrap="none" anchor="ctr"/>
          <a:lstStyle/>
          <a:p>
            <a:endParaRPr lang="en-US"/>
          </a:p>
        </p:txBody>
      </p:sp>
      <p:sp>
        <p:nvSpPr>
          <p:cNvPr id="1551370" name="Line 10"/>
          <p:cNvSpPr>
            <a:spLocks noChangeShapeType="1"/>
          </p:cNvSpPr>
          <p:nvPr/>
        </p:nvSpPr>
        <p:spPr bwMode="auto">
          <a:xfrm flipH="1" flipV="1">
            <a:off x="1536700" y="3467100"/>
            <a:ext cx="1038225" cy="0"/>
          </a:xfrm>
          <a:prstGeom prst="line">
            <a:avLst/>
          </a:prstGeom>
          <a:noFill/>
          <a:ln w="9525">
            <a:solidFill>
              <a:srgbClr val="000000"/>
            </a:solidFill>
            <a:round/>
            <a:headEnd/>
            <a:tailEnd type="triangle" w="med" len="med"/>
          </a:ln>
          <a:effectLst/>
        </p:spPr>
        <p:txBody>
          <a:bodyPr/>
          <a:lstStyle/>
          <a:p>
            <a:endParaRPr lang="en-US"/>
          </a:p>
        </p:txBody>
      </p:sp>
      <p:sp>
        <p:nvSpPr>
          <p:cNvPr id="1551371" name="Line 11"/>
          <p:cNvSpPr>
            <a:spLocks noChangeShapeType="1"/>
          </p:cNvSpPr>
          <p:nvPr/>
        </p:nvSpPr>
        <p:spPr bwMode="auto">
          <a:xfrm>
            <a:off x="2574925" y="1778000"/>
            <a:ext cx="0" cy="1497013"/>
          </a:xfrm>
          <a:prstGeom prst="line">
            <a:avLst/>
          </a:prstGeom>
          <a:noFill/>
          <a:ln w="19050">
            <a:solidFill>
              <a:schemeClr val="tx1"/>
            </a:solidFill>
            <a:round/>
            <a:headEnd/>
            <a:tailEnd type="stealth" w="lg" len="lg"/>
          </a:ln>
          <a:effectLst/>
        </p:spPr>
        <p:txBody>
          <a:bodyPr>
            <a:spAutoFit/>
          </a:bodyPr>
          <a:lstStyle/>
          <a:p>
            <a:endParaRPr lang="en-US"/>
          </a:p>
        </p:txBody>
      </p:sp>
      <p:sp>
        <p:nvSpPr>
          <p:cNvPr id="1551372" name="Line 12"/>
          <p:cNvSpPr>
            <a:spLocks noChangeShapeType="1"/>
          </p:cNvSpPr>
          <p:nvPr/>
        </p:nvSpPr>
        <p:spPr bwMode="auto">
          <a:xfrm flipV="1">
            <a:off x="2574925" y="3582988"/>
            <a:ext cx="0" cy="1689100"/>
          </a:xfrm>
          <a:prstGeom prst="line">
            <a:avLst/>
          </a:prstGeom>
          <a:noFill/>
          <a:ln w="19050">
            <a:solidFill>
              <a:schemeClr val="tx1"/>
            </a:solidFill>
            <a:round/>
            <a:headEnd/>
            <a:tailEnd type="stealth" w="lg" len="lg"/>
          </a:ln>
          <a:effectLst/>
        </p:spPr>
        <p:txBody>
          <a:bodyPr>
            <a:spAutoFit/>
          </a:bodyPr>
          <a:lstStyle/>
          <a:p>
            <a:endParaRPr lang="en-US"/>
          </a:p>
        </p:txBody>
      </p:sp>
      <p:sp>
        <p:nvSpPr>
          <p:cNvPr id="1551373" name="Text Box 13"/>
          <p:cNvSpPr txBox="1">
            <a:spLocks noChangeArrowheads="1"/>
          </p:cNvSpPr>
          <p:nvPr/>
        </p:nvSpPr>
        <p:spPr bwMode="auto">
          <a:xfrm>
            <a:off x="2651125" y="1508125"/>
            <a:ext cx="1089025" cy="396875"/>
          </a:xfrm>
          <a:prstGeom prst="rect">
            <a:avLst/>
          </a:prstGeom>
          <a:noFill/>
          <a:ln w="38100">
            <a:noFill/>
            <a:miter lim="800000"/>
            <a:headEnd/>
            <a:tailEnd type="none" w="lg" len="lg"/>
          </a:ln>
          <a:effectLst/>
        </p:spPr>
        <p:txBody>
          <a:bodyPr wrap="none">
            <a:spAutoFit/>
          </a:bodyPr>
          <a:lstStyle/>
          <a:p>
            <a:pPr algn="l" eaLnBrk="1" hangingPunct="1"/>
            <a:r>
              <a:rPr lang="en-US" sz="2000" b="1">
                <a:solidFill>
                  <a:schemeClr val="tx1"/>
                </a:solidFill>
                <a:latin typeface="Arial Unicode MS" pitchFamily="34" charset="-128"/>
              </a:rPr>
              <a:t>electron</a:t>
            </a:r>
          </a:p>
        </p:txBody>
      </p:sp>
      <p:sp>
        <p:nvSpPr>
          <p:cNvPr id="1551374" name="Text Box 14"/>
          <p:cNvSpPr txBox="1">
            <a:spLocks noChangeArrowheads="1"/>
          </p:cNvSpPr>
          <p:nvPr/>
        </p:nvSpPr>
        <p:spPr bwMode="auto">
          <a:xfrm>
            <a:off x="2651125" y="5233988"/>
            <a:ext cx="1089025" cy="396875"/>
          </a:xfrm>
          <a:prstGeom prst="rect">
            <a:avLst/>
          </a:prstGeom>
          <a:noFill/>
          <a:ln w="38100">
            <a:noFill/>
            <a:miter lim="800000"/>
            <a:headEnd/>
            <a:tailEnd type="none" w="lg" len="lg"/>
          </a:ln>
          <a:effectLst/>
        </p:spPr>
        <p:txBody>
          <a:bodyPr wrap="none">
            <a:spAutoFit/>
          </a:bodyPr>
          <a:lstStyle/>
          <a:p>
            <a:pPr algn="l" eaLnBrk="1" hangingPunct="1"/>
            <a:r>
              <a:rPr lang="en-US" sz="2000" b="1">
                <a:solidFill>
                  <a:schemeClr val="tx1"/>
                </a:solidFill>
                <a:latin typeface="Arial Unicode MS" pitchFamily="34" charset="-128"/>
              </a:rPr>
              <a:t>positron</a:t>
            </a:r>
          </a:p>
        </p:txBody>
      </p:sp>
      <p:sp>
        <p:nvSpPr>
          <p:cNvPr id="1551375" name="Text Box 15"/>
          <p:cNvSpPr txBox="1">
            <a:spLocks noChangeArrowheads="1"/>
          </p:cNvSpPr>
          <p:nvPr/>
        </p:nvSpPr>
        <p:spPr bwMode="auto">
          <a:xfrm>
            <a:off x="1308100" y="3492500"/>
            <a:ext cx="431800" cy="396875"/>
          </a:xfrm>
          <a:prstGeom prst="rect">
            <a:avLst/>
          </a:prstGeom>
          <a:noFill/>
          <a:ln w="9525" algn="ctr">
            <a:noFill/>
            <a:miter lim="800000"/>
            <a:headEnd/>
            <a:tailEnd/>
          </a:ln>
          <a:effectLst/>
        </p:spPr>
        <p:txBody>
          <a:bodyPr wrap="none">
            <a:spAutoFit/>
          </a:bodyPr>
          <a:lstStyle/>
          <a:p>
            <a:pPr algn="l" eaLnBrk="1" hangingPunct="1"/>
            <a:r>
              <a:rPr lang="en-US" sz="2000" b="1">
                <a:solidFill>
                  <a:schemeClr val="tx1"/>
                </a:solidFill>
                <a:latin typeface="Arial" charset="0"/>
              </a:rPr>
              <a:t>q</a:t>
            </a:r>
            <a:r>
              <a:rPr lang="en-US" sz="2000" b="1" baseline="-25000">
                <a:solidFill>
                  <a:schemeClr val="tx1"/>
                </a:solidFill>
                <a:latin typeface="Arial" charset="0"/>
              </a:rPr>
              <a:t>2</a:t>
            </a:r>
          </a:p>
        </p:txBody>
      </p:sp>
      <p:sp>
        <p:nvSpPr>
          <p:cNvPr id="1551376" name="Text Box 16"/>
          <p:cNvSpPr txBox="1">
            <a:spLocks noChangeArrowheads="1"/>
          </p:cNvSpPr>
          <p:nvPr/>
        </p:nvSpPr>
        <p:spPr bwMode="auto">
          <a:xfrm>
            <a:off x="1652588" y="3884613"/>
            <a:ext cx="974725" cy="581025"/>
          </a:xfrm>
          <a:prstGeom prst="rect">
            <a:avLst/>
          </a:prstGeom>
          <a:noFill/>
          <a:ln w="9525" algn="ctr">
            <a:noFill/>
            <a:miter lim="800000"/>
            <a:headEnd/>
            <a:tailEnd/>
          </a:ln>
          <a:effectLst/>
        </p:spPr>
        <p:txBody>
          <a:bodyPr wrap="none">
            <a:spAutoFit/>
          </a:bodyPr>
          <a:lstStyle/>
          <a:p>
            <a:pPr eaLnBrk="1" hangingPunct="1"/>
            <a:r>
              <a:rPr lang="en-US" sz="1600" b="1">
                <a:solidFill>
                  <a:srgbClr val="FF0000"/>
                </a:solidFill>
                <a:latin typeface="Arial" charset="0"/>
              </a:rPr>
              <a:t>quark-2 </a:t>
            </a:r>
          </a:p>
          <a:p>
            <a:pPr eaLnBrk="1" hangingPunct="1"/>
            <a:r>
              <a:rPr lang="en-US" sz="1600" b="1">
                <a:solidFill>
                  <a:srgbClr val="FF0000"/>
                </a:solidFill>
                <a:latin typeface="Arial" charset="0"/>
              </a:rPr>
              <a:t>spin</a:t>
            </a:r>
          </a:p>
        </p:txBody>
      </p:sp>
      <p:sp>
        <p:nvSpPr>
          <p:cNvPr id="1551377" name="Line 17"/>
          <p:cNvSpPr>
            <a:spLocks noChangeShapeType="1"/>
          </p:cNvSpPr>
          <p:nvPr/>
        </p:nvSpPr>
        <p:spPr bwMode="auto">
          <a:xfrm>
            <a:off x="3649663" y="3467100"/>
            <a:ext cx="1460500" cy="0"/>
          </a:xfrm>
          <a:prstGeom prst="line">
            <a:avLst/>
          </a:prstGeom>
          <a:noFill/>
          <a:ln w="22225">
            <a:solidFill>
              <a:schemeClr val="tx1"/>
            </a:solidFill>
            <a:prstDash val="dash"/>
            <a:round/>
            <a:headEnd/>
            <a:tailEnd type="none" w="lg" len="lg"/>
          </a:ln>
          <a:effectLst/>
        </p:spPr>
        <p:txBody>
          <a:bodyPr>
            <a:spAutoFit/>
          </a:bodyPr>
          <a:lstStyle/>
          <a:p>
            <a:endParaRPr lang="en-US"/>
          </a:p>
        </p:txBody>
      </p:sp>
      <p:sp>
        <p:nvSpPr>
          <p:cNvPr id="1551378" name="Line 18"/>
          <p:cNvSpPr>
            <a:spLocks noChangeShapeType="1"/>
          </p:cNvSpPr>
          <p:nvPr/>
        </p:nvSpPr>
        <p:spPr bwMode="auto">
          <a:xfrm>
            <a:off x="39688" y="3467100"/>
            <a:ext cx="1460500" cy="0"/>
          </a:xfrm>
          <a:prstGeom prst="line">
            <a:avLst/>
          </a:prstGeom>
          <a:noFill/>
          <a:ln w="22225">
            <a:solidFill>
              <a:schemeClr val="tx1"/>
            </a:solidFill>
            <a:prstDash val="dash"/>
            <a:round/>
            <a:headEnd/>
            <a:tailEnd type="none" w="lg" len="lg"/>
          </a:ln>
          <a:effectLst/>
        </p:spPr>
        <p:txBody>
          <a:bodyPr>
            <a:spAutoFit/>
          </a:bodyPr>
          <a:lstStyle/>
          <a:p>
            <a:endParaRPr lang="en-US"/>
          </a:p>
        </p:txBody>
      </p:sp>
      <p:sp>
        <p:nvSpPr>
          <p:cNvPr id="1551379" name="Line 19"/>
          <p:cNvSpPr>
            <a:spLocks noChangeShapeType="1"/>
          </p:cNvSpPr>
          <p:nvPr/>
        </p:nvSpPr>
        <p:spPr bwMode="auto">
          <a:xfrm flipV="1">
            <a:off x="3649663" y="3236913"/>
            <a:ext cx="1190625" cy="231775"/>
          </a:xfrm>
          <a:prstGeom prst="line">
            <a:avLst/>
          </a:prstGeom>
          <a:noFill/>
          <a:ln w="9525">
            <a:solidFill>
              <a:srgbClr val="000000"/>
            </a:solidFill>
            <a:round/>
            <a:headEnd/>
            <a:tailEnd type="triangle" w="med" len="med"/>
          </a:ln>
          <a:effectLst/>
        </p:spPr>
        <p:txBody>
          <a:bodyPr/>
          <a:lstStyle/>
          <a:p>
            <a:endParaRPr lang="en-US"/>
          </a:p>
        </p:txBody>
      </p:sp>
      <p:sp>
        <p:nvSpPr>
          <p:cNvPr id="1551380" name="Oval 20"/>
          <p:cNvSpPr>
            <a:spLocks noChangeArrowheads="1"/>
          </p:cNvSpPr>
          <p:nvPr/>
        </p:nvSpPr>
        <p:spPr bwMode="auto">
          <a:xfrm>
            <a:off x="4840288" y="2928938"/>
            <a:ext cx="384175" cy="1038225"/>
          </a:xfrm>
          <a:prstGeom prst="ellipse">
            <a:avLst/>
          </a:prstGeom>
          <a:noFill/>
          <a:ln w="22225">
            <a:solidFill>
              <a:schemeClr val="tx1"/>
            </a:solidFill>
            <a:round/>
            <a:headEnd/>
            <a:tailEnd type="none" w="lg" len="lg"/>
          </a:ln>
          <a:effectLst/>
        </p:spPr>
        <p:txBody>
          <a:bodyPr wrap="none" anchor="ctr">
            <a:spAutoFit/>
          </a:bodyPr>
          <a:lstStyle/>
          <a:p>
            <a:endParaRPr lang="en-US"/>
          </a:p>
        </p:txBody>
      </p:sp>
      <p:sp>
        <p:nvSpPr>
          <p:cNvPr id="1551381" name="Oval 21"/>
          <p:cNvSpPr>
            <a:spLocks noChangeArrowheads="1"/>
          </p:cNvSpPr>
          <p:nvPr/>
        </p:nvSpPr>
        <p:spPr bwMode="auto">
          <a:xfrm>
            <a:off x="77788" y="2928938"/>
            <a:ext cx="384175" cy="1038225"/>
          </a:xfrm>
          <a:prstGeom prst="ellipse">
            <a:avLst/>
          </a:prstGeom>
          <a:noFill/>
          <a:ln w="22225">
            <a:solidFill>
              <a:schemeClr val="tx1"/>
            </a:solidFill>
            <a:round/>
            <a:headEnd/>
            <a:tailEnd type="none" w="lg" len="lg"/>
          </a:ln>
          <a:effectLst/>
        </p:spPr>
        <p:txBody>
          <a:bodyPr wrap="none" anchor="ctr">
            <a:spAutoFit/>
          </a:bodyPr>
          <a:lstStyle/>
          <a:p>
            <a:endParaRPr lang="en-US"/>
          </a:p>
        </p:txBody>
      </p:sp>
      <p:sp>
        <p:nvSpPr>
          <p:cNvPr id="1551382" name="Line 22"/>
          <p:cNvSpPr>
            <a:spLocks noChangeShapeType="1"/>
          </p:cNvSpPr>
          <p:nvPr/>
        </p:nvSpPr>
        <p:spPr bwMode="auto">
          <a:xfrm flipH="1" flipV="1">
            <a:off x="423863" y="3082925"/>
            <a:ext cx="1114425" cy="384175"/>
          </a:xfrm>
          <a:prstGeom prst="line">
            <a:avLst/>
          </a:prstGeom>
          <a:noFill/>
          <a:ln w="9525">
            <a:solidFill>
              <a:srgbClr val="000000"/>
            </a:solidFill>
            <a:round/>
            <a:headEnd/>
            <a:tailEnd type="triangle" w="med" len="med"/>
          </a:ln>
          <a:effectLst/>
        </p:spPr>
        <p:txBody>
          <a:bodyPr/>
          <a:lstStyle/>
          <a:p>
            <a:endParaRPr lang="en-US"/>
          </a:p>
        </p:txBody>
      </p:sp>
      <p:graphicFrame>
        <p:nvGraphicFramePr>
          <p:cNvPr id="1551383" name="Object 23"/>
          <p:cNvGraphicFramePr>
            <a:graphicFrameLocks noChangeAspect="1"/>
          </p:cNvGraphicFramePr>
          <p:nvPr>
            <p:ph idx="4294967295"/>
          </p:nvPr>
        </p:nvGraphicFramePr>
        <p:xfrm>
          <a:off x="3730625" y="2817813"/>
          <a:ext cx="625475" cy="530225"/>
        </p:xfrm>
        <a:graphic>
          <a:graphicData uri="http://schemas.openxmlformats.org/presentationml/2006/ole">
            <p:oleObj spid="_x0000_s1551383" name="Equation" r:id="rId4" imgW="203040" imgH="203040" progId="Equation.3">
              <p:embed/>
            </p:oleObj>
          </a:graphicData>
        </a:graphic>
      </p:graphicFrame>
      <p:graphicFrame>
        <p:nvGraphicFramePr>
          <p:cNvPr id="1551384" name="Object 24"/>
          <p:cNvGraphicFramePr>
            <a:graphicFrameLocks noChangeAspect="1"/>
          </p:cNvGraphicFramePr>
          <p:nvPr>
            <p:ph/>
          </p:nvPr>
        </p:nvGraphicFramePr>
        <p:xfrm>
          <a:off x="615950" y="2698750"/>
          <a:ext cx="498475" cy="498475"/>
        </p:xfrm>
        <a:graphic>
          <a:graphicData uri="http://schemas.openxmlformats.org/presentationml/2006/ole">
            <p:oleObj spid="_x0000_s1551384" name="Equation" r:id="rId5" imgW="203040" imgH="203040" progId="Equation.3">
              <p:embed/>
            </p:oleObj>
          </a:graphicData>
        </a:graphic>
      </p:graphicFrame>
      <p:sp>
        <p:nvSpPr>
          <p:cNvPr id="1551385" name="Line 25"/>
          <p:cNvSpPr>
            <a:spLocks noChangeShapeType="1"/>
          </p:cNvSpPr>
          <p:nvPr/>
        </p:nvSpPr>
        <p:spPr bwMode="auto">
          <a:xfrm flipV="1">
            <a:off x="5032375" y="2968625"/>
            <a:ext cx="0" cy="498475"/>
          </a:xfrm>
          <a:prstGeom prst="line">
            <a:avLst/>
          </a:prstGeom>
          <a:noFill/>
          <a:ln w="22225">
            <a:solidFill>
              <a:schemeClr val="tx1"/>
            </a:solidFill>
            <a:round/>
            <a:headEnd/>
            <a:tailEnd type="none" w="lg" len="lg"/>
          </a:ln>
          <a:effectLst/>
        </p:spPr>
        <p:txBody>
          <a:bodyPr>
            <a:spAutoFit/>
          </a:bodyPr>
          <a:lstStyle/>
          <a:p>
            <a:endParaRPr lang="en-US"/>
          </a:p>
        </p:txBody>
      </p:sp>
      <p:sp>
        <p:nvSpPr>
          <p:cNvPr id="1551386" name="Line 26"/>
          <p:cNvSpPr>
            <a:spLocks noChangeShapeType="1"/>
          </p:cNvSpPr>
          <p:nvPr/>
        </p:nvSpPr>
        <p:spPr bwMode="auto">
          <a:xfrm flipV="1">
            <a:off x="269875" y="2968625"/>
            <a:ext cx="0" cy="498475"/>
          </a:xfrm>
          <a:prstGeom prst="line">
            <a:avLst/>
          </a:prstGeom>
          <a:noFill/>
          <a:ln w="22225">
            <a:solidFill>
              <a:schemeClr val="tx1"/>
            </a:solidFill>
            <a:round/>
            <a:headEnd/>
            <a:tailEnd type="none" w="lg" len="lg"/>
          </a:ln>
          <a:effectLst/>
        </p:spPr>
        <p:txBody>
          <a:bodyPr>
            <a:spAutoFit/>
          </a:bodyPr>
          <a:lstStyle/>
          <a:p>
            <a:endParaRPr lang="en-US"/>
          </a:p>
        </p:txBody>
      </p:sp>
      <p:sp>
        <p:nvSpPr>
          <p:cNvPr id="1551387" name="Line 27"/>
          <p:cNvSpPr>
            <a:spLocks noChangeShapeType="1"/>
          </p:cNvSpPr>
          <p:nvPr/>
        </p:nvSpPr>
        <p:spPr bwMode="auto">
          <a:xfrm flipV="1">
            <a:off x="309563" y="3122613"/>
            <a:ext cx="114300" cy="306387"/>
          </a:xfrm>
          <a:prstGeom prst="line">
            <a:avLst/>
          </a:prstGeom>
          <a:noFill/>
          <a:ln w="22225">
            <a:solidFill>
              <a:schemeClr val="tx1"/>
            </a:solidFill>
            <a:round/>
            <a:headEnd/>
            <a:tailEnd type="none" w="lg" len="lg"/>
          </a:ln>
          <a:effectLst/>
        </p:spPr>
        <p:txBody>
          <a:bodyPr>
            <a:spAutoFit/>
          </a:bodyPr>
          <a:lstStyle/>
          <a:p>
            <a:endParaRPr lang="en-US"/>
          </a:p>
        </p:txBody>
      </p:sp>
      <p:sp>
        <p:nvSpPr>
          <p:cNvPr id="1551388" name="Line 28"/>
          <p:cNvSpPr>
            <a:spLocks noChangeShapeType="1"/>
          </p:cNvSpPr>
          <p:nvPr/>
        </p:nvSpPr>
        <p:spPr bwMode="auto">
          <a:xfrm flipH="1" flipV="1">
            <a:off x="4840288" y="3275013"/>
            <a:ext cx="192087" cy="153987"/>
          </a:xfrm>
          <a:prstGeom prst="line">
            <a:avLst/>
          </a:prstGeom>
          <a:noFill/>
          <a:ln w="22225">
            <a:solidFill>
              <a:schemeClr val="tx1"/>
            </a:solidFill>
            <a:round/>
            <a:headEnd/>
            <a:tailEnd type="none" w="lg" len="lg"/>
          </a:ln>
          <a:effectLst/>
        </p:spPr>
        <p:txBody>
          <a:bodyPr>
            <a:spAutoFit/>
          </a:bodyPr>
          <a:lstStyle/>
          <a:p>
            <a:endParaRPr lang="en-US"/>
          </a:p>
        </p:txBody>
      </p:sp>
      <p:sp>
        <p:nvSpPr>
          <p:cNvPr id="33" name="Slide Number Placeholder 32"/>
          <p:cNvSpPr>
            <a:spLocks noGrp="1"/>
          </p:cNvSpPr>
          <p:nvPr>
            <p:ph type="sldNum" sz="quarter" idx="12"/>
          </p:nvPr>
        </p:nvSpPr>
        <p:spPr/>
        <p:txBody>
          <a:bodyPr/>
          <a:lstStyle/>
          <a:p>
            <a:fld id="{0105E4C2-DDCC-49BD-ADB3-461273BD2B94}" type="slidenum">
              <a:rPr lang="en-US" smtClean="0"/>
              <a:pPr/>
              <a:t>78</a:t>
            </a:fld>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2"/>
          <p:cNvSpPr>
            <a:spLocks noGrp="1"/>
          </p:cNvSpPr>
          <p:nvPr>
            <p:ph type="ftr" sz="quarter" idx="11"/>
          </p:nvPr>
        </p:nvSpPr>
        <p:spPr/>
        <p:txBody>
          <a:bodyPr/>
          <a:lstStyle/>
          <a:p>
            <a:r>
              <a:rPr lang="en-US" smtClean="0"/>
              <a:t>C. Aidala, DESY, October 5-6, 2010</a:t>
            </a:r>
            <a:endParaRPr lang="en-US"/>
          </a:p>
        </p:txBody>
      </p:sp>
      <p:sp>
        <p:nvSpPr>
          <p:cNvPr id="1553410" name="Rectangle 2"/>
          <p:cNvSpPr>
            <a:spLocks noChangeArrowheads="1"/>
          </p:cNvSpPr>
          <p:nvPr/>
        </p:nvSpPr>
        <p:spPr bwMode="auto">
          <a:xfrm>
            <a:off x="5194300" y="1219200"/>
            <a:ext cx="3273425" cy="4791075"/>
          </a:xfrm>
          <a:prstGeom prst="rect">
            <a:avLst/>
          </a:prstGeom>
          <a:noFill/>
          <a:ln w="9525">
            <a:noFill/>
            <a:miter lim="800000"/>
            <a:headEnd/>
            <a:tailEnd/>
          </a:ln>
        </p:spPr>
        <p:txBody>
          <a:bodyPr/>
          <a:lstStyle/>
          <a:p>
            <a:endParaRPr lang="en-US"/>
          </a:p>
        </p:txBody>
      </p:sp>
      <p:sp>
        <p:nvSpPr>
          <p:cNvPr id="1553411" name="Rectangle 3"/>
          <p:cNvSpPr>
            <a:spLocks noChangeArrowheads="1"/>
          </p:cNvSpPr>
          <p:nvPr/>
        </p:nvSpPr>
        <p:spPr bwMode="auto">
          <a:xfrm>
            <a:off x="7451725" y="1816100"/>
            <a:ext cx="268288" cy="231775"/>
          </a:xfrm>
          <a:prstGeom prst="rect">
            <a:avLst/>
          </a:prstGeom>
          <a:solidFill>
            <a:srgbClr val="FFFFFF"/>
          </a:solidFill>
          <a:ln w="9525" algn="ctr">
            <a:noFill/>
            <a:miter lim="800000"/>
            <a:headEnd/>
            <a:tailEnd/>
          </a:ln>
          <a:effectLst/>
        </p:spPr>
        <p:txBody>
          <a:bodyPr wrap="none" anchor="ctr"/>
          <a:lstStyle/>
          <a:p>
            <a:endParaRPr lang="en-US"/>
          </a:p>
        </p:txBody>
      </p:sp>
      <p:sp>
        <p:nvSpPr>
          <p:cNvPr id="1553412" name="Rectangle 4"/>
          <p:cNvSpPr>
            <a:spLocks noChangeArrowheads="1"/>
          </p:cNvSpPr>
          <p:nvPr/>
        </p:nvSpPr>
        <p:spPr bwMode="auto">
          <a:xfrm>
            <a:off x="7913688" y="5886450"/>
            <a:ext cx="576262" cy="230188"/>
          </a:xfrm>
          <a:prstGeom prst="rect">
            <a:avLst/>
          </a:prstGeom>
          <a:solidFill>
            <a:srgbClr val="FFFFFF"/>
          </a:solidFill>
          <a:ln w="9525" algn="ctr">
            <a:noFill/>
            <a:miter lim="800000"/>
            <a:headEnd/>
            <a:tailEnd/>
          </a:ln>
          <a:effectLst/>
        </p:spPr>
        <p:txBody>
          <a:bodyPr wrap="none" anchor="ctr"/>
          <a:lstStyle/>
          <a:p>
            <a:endParaRPr lang="en-US"/>
          </a:p>
        </p:txBody>
      </p:sp>
      <p:sp>
        <p:nvSpPr>
          <p:cNvPr id="1553413" name="Text Box 5"/>
          <p:cNvSpPr txBox="1">
            <a:spLocks noChangeArrowheads="1"/>
          </p:cNvSpPr>
          <p:nvPr/>
        </p:nvSpPr>
        <p:spPr bwMode="auto">
          <a:xfrm>
            <a:off x="5148263" y="1682750"/>
            <a:ext cx="3992562" cy="1890713"/>
          </a:xfrm>
          <a:prstGeom prst="rect">
            <a:avLst/>
          </a:prstGeom>
          <a:noFill/>
          <a:ln w="38100">
            <a:noFill/>
            <a:miter lim="800000"/>
            <a:headEnd/>
            <a:tailEnd type="none" w="lg" len="lg"/>
          </a:ln>
          <a:effectLst/>
        </p:spPr>
        <p:txBody>
          <a:bodyPr>
            <a:spAutoFit/>
          </a:bodyPr>
          <a:lstStyle/>
          <a:p>
            <a:pPr algn="l" eaLnBrk="1" hangingPunct="1"/>
            <a:r>
              <a:rPr lang="en-US" sz="2000">
                <a:latin typeface="Arial Unicode MS" pitchFamily="34" charset="-128"/>
              </a:rPr>
              <a:t>Collins Asymmetries in e</a:t>
            </a:r>
            <a:r>
              <a:rPr lang="en-US" sz="2000" baseline="30000">
                <a:latin typeface="Arial Unicode MS" pitchFamily="34" charset="-128"/>
              </a:rPr>
              <a:t>+</a:t>
            </a:r>
            <a:r>
              <a:rPr lang="en-US" sz="2000">
                <a:latin typeface="Arial Unicode MS" pitchFamily="34" charset="-128"/>
              </a:rPr>
              <a:t>e</a:t>
            </a:r>
            <a:r>
              <a:rPr lang="en-US" sz="2000" baseline="30000">
                <a:latin typeface="Arial Unicode MS" pitchFamily="34" charset="-128"/>
              </a:rPr>
              <a:t>-</a:t>
            </a:r>
          </a:p>
          <a:p>
            <a:pPr algn="l" eaLnBrk="1" hangingPunct="1"/>
            <a:r>
              <a:rPr lang="en-US" sz="2000">
                <a:latin typeface="Arial Unicode MS" pitchFamily="34" charset="-128"/>
              </a:rPr>
              <a:t>annihilation into hadrons</a:t>
            </a:r>
          </a:p>
          <a:p>
            <a:pPr algn="l" eaLnBrk="1" hangingPunct="1"/>
            <a:endParaRPr lang="en-US" sz="800">
              <a:latin typeface="Arial Unicode MS" pitchFamily="34" charset="-128"/>
            </a:endParaRPr>
          </a:p>
          <a:p>
            <a:pPr algn="l" eaLnBrk="1" hangingPunct="1"/>
            <a:r>
              <a:rPr lang="en-US" sz="2000">
                <a:latin typeface="Arial Unicode MS" pitchFamily="34" charset="-128"/>
              </a:rPr>
              <a:t>      </a:t>
            </a:r>
            <a:r>
              <a:rPr lang="en-US" sz="2000" i="1">
                <a:latin typeface="Arial Unicode MS" pitchFamily="34" charset="-128"/>
              </a:rPr>
              <a:t>e</a:t>
            </a:r>
            <a:r>
              <a:rPr lang="en-US" sz="2000" i="1" baseline="30000">
                <a:latin typeface="Arial Unicode MS" pitchFamily="34" charset="-128"/>
              </a:rPr>
              <a:t>+</a:t>
            </a:r>
            <a:r>
              <a:rPr lang="en-US" sz="2000" i="1">
                <a:latin typeface="Arial Unicode MS" pitchFamily="34" charset="-128"/>
              </a:rPr>
              <a:t>+e</a:t>
            </a:r>
            <a:r>
              <a:rPr lang="en-US" sz="2000" i="1" baseline="30000">
                <a:latin typeface="Arial Unicode MS" pitchFamily="34" charset="-128"/>
              </a:rPr>
              <a:t>-</a:t>
            </a:r>
            <a:r>
              <a:rPr lang="en-US" sz="2000" i="1">
                <a:latin typeface="Arial Unicode MS" pitchFamily="34" charset="-128"/>
              </a:rPr>
              <a:t> </a:t>
            </a:r>
            <a:r>
              <a:rPr lang="en-US" sz="2000" i="1">
                <a:latin typeface="Arial Unicode MS" pitchFamily="34" charset="-128"/>
                <a:sym typeface="Wingdings" pitchFamily="2" charset="2"/>
              </a:rPr>
              <a:t> </a:t>
            </a:r>
            <a:r>
              <a:rPr lang="el-GR" sz="2000" i="1">
                <a:latin typeface="Arial" charset="0"/>
                <a:sym typeface="Wingdings" pitchFamily="2" charset="2"/>
              </a:rPr>
              <a:t>π</a:t>
            </a:r>
            <a:r>
              <a:rPr lang="en-US" sz="2000" i="1" baseline="30000">
                <a:latin typeface="Arial Unicode MS" pitchFamily="34" charset="-128"/>
                <a:sym typeface="Wingdings" pitchFamily="2" charset="2"/>
              </a:rPr>
              <a:t>+</a:t>
            </a:r>
            <a:r>
              <a:rPr lang="en-US" sz="2000" b="1">
                <a:latin typeface="Arial Unicode MS" pitchFamily="34" charset="-128"/>
                <a:sym typeface="Wingdings" pitchFamily="2" charset="2"/>
              </a:rPr>
              <a:t> </a:t>
            </a:r>
            <a:r>
              <a:rPr lang="en-US" sz="2000" i="1">
                <a:latin typeface="Arial Unicode MS" pitchFamily="34" charset="-128"/>
                <a:sym typeface="Wingdings" pitchFamily="2" charset="2"/>
              </a:rPr>
              <a:t>+ </a:t>
            </a:r>
            <a:r>
              <a:rPr lang="el-GR" sz="2000" i="1">
                <a:latin typeface="Arial Unicode MS" pitchFamily="34" charset="-128"/>
                <a:ea typeface="Arial Unicode MS" pitchFamily="34" charset="-128"/>
                <a:cs typeface="Arial Unicode MS" pitchFamily="34" charset="-128"/>
                <a:sym typeface="Wingdings" pitchFamily="2" charset="2"/>
              </a:rPr>
              <a:t>π</a:t>
            </a:r>
            <a:r>
              <a:rPr lang="en-US" sz="2000" i="1" baseline="30000">
                <a:latin typeface="Arial Unicode MS" pitchFamily="34" charset="-128"/>
                <a:ea typeface="Arial Unicode MS" pitchFamily="34" charset="-128"/>
                <a:cs typeface="Arial Unicode MS" pitchFamily="34" charset="-128"/>
                <a:sym typeface="Wingdings" pitchFamily="2" charset="2"/>
              </a:rPr>
              <a:t>-</a:t>
            </a:r>
            <a:r>
              <a:rPr lang="en-US" sz="2000" i="1">
                <a:latin typeface="Arial Unicode MS" pitchFamily="34" charset="-128"/>
                <a:sym typeface="Wingdings" pitchFamily="2" charset="2"/>
              </a:rPr>
              <a:t> + X</a:t>
            </a:r>
            <a:r>
              <a:rPr lang="en-US" sz="2000" i="1">
                <a:latin typeface="Arial Unicode MS" pitchFamily="34" charset="-128"/>
              </a:rPr>
              <a:t> </a:t>
            </a:r>
          </a:p>
          <a:p>
            <a:pPr algn="l" eaLnBrk="1" hangingPunct="1"/>
            <a:endParaRPr lang="en-US" sz="1000" i="1">
              <a:latin typeface="Arial Unicode MS" pitchFamily="34" charset="-128"/>
            </a:endParaRPr>
          </a:p>
          <a:p>
            <a:pPr algn="l" eaLnBrk="1" hangingPunct="1"/>
            <a:r>
              <a:rPr lang="en-US" sz="2000" i="1">
                <a:latin typeface="Arial Unicode MS" pitchFamily="34" charset="-128"/>
              </a:rPr>
              <a:t>  ~ Collins(z</a:t>
            </a:r>
            <a:r>
              <a:rPr lang="en-US" sz="2000" i="1" baseline="-25000">
                <a:latin typeface="Arial Unicode MS" pitchFamily="34" charset="-128"/>
              </a:rPr>
              <a:t>1</a:t>
            </a:r>
            <a:r>
              <a:rPr lang="en-US" sz="2000" i="1">
                <a:latin typeface="Arial Unicode MS" pitchFamily="34" charset="-128"/>
              </a:rPr>
              <a:t>) x Collins (z</a:t>
            </a:r>
            <a:r>
              <a:rPr lang="en-US" sz="2000" i="1" baseline="-25000">
                <a:latin typeface="Arial Unicode MS" pitchFamily="34" charset="-128"/>
              </a:rPr>
              <a:t>2</a:t>
            </a:r>
            <a:r>
              <a:rPr lang="en-US" sz="2000" i="1">
                <a:latin typeface="Arial Unicode MS" pitchFamily="34" charset="-128"/>
              </a:rPr>
              <a:t>)</a:t>
            </a:r>
          </a:p>
          <a:p>
            <a:pPr algn="l" eaLnBrk="1" hangingPunct="1"/>
            <a:r>
              <a:rPr lang="en-US" sz="2000" i="1">
                <a:latin typeface="Arial Unicode MS" pitchFamily="34" charset="-128"/>
              </a:rPr>
              <a:t>   </a:t>
            </a:r>
          </a:p>
        </p:txBody>
      </p:sp>
      <p:sp>
        <p:nvSpPr>
          <p:cNvPr id="1553414" name="Text Box 6"/>
          <p:cNvSpPr txBox="1">
            <a:spLocks noChangeArrowheads="1"/>
          </p:cNvSpPr>
          <p:nvPr/>
        </p:nvSpPr>
        <p:spPr bwMode="auto">
          <a:xfrm>
            <a:off x="423863" y="1403350"/>
            <a:ext cx="2689225" cy="336550"/>
          </a:xfrm>
          <a:prstGeom prst="rect">
            <a:avLst/>
          </a:prstGeom>
          <a:noFill/>
          <a:ln w="9525" algn="ctr">
            <a:noFill/>
            <a:miter lim="800000"/>
            <a:headEnd/>
            <a:tailEnd/>
          </a:ln>
          <a:effectLst/>
        </p:spPr>
        <p:txBody>
          <a:bodyPr wrap="none">
            <a:spAutoFit/>
          </a:bodyPr>
          <a:lstStyle/>
          <a:p>
            <a:pPr marL="457200" indent="-457200" algn="l" eaLnBrk="1" hangingPunct="1"/>
            <a:r>
              <a:rPr lang="en-US" sz="1600" b="1">
                <a:solidFill>
                  <a:srgbClr val="0000CC"/>
                </a:solidFill>
                <a:latin typeface="Arial" charset="0"/>
                <a:cs typeface="Arial" charset="0"/>
                <a:sym typeface="Wingdings" pitchFamily="2" charset="2"/>
              </a:rPr>
              <a:t> Belle (UIUC/RBRC) group</a:t>
            </a:r>
            <a:endParaRPr lang="en-US" sz="1600" b="1">
              <a:solidFill>
                <a:srgbClr val="FF0000"/>
              </a:solidFill>
              <a:latin typeface="Arial" charset="0"/>
              <a:cs typeface="Arial" charset="0"/>
            </a:endParaRPr>
          </a:p>
        </p:txBody>
      </p:sp>
      <p:sp>
        <p:nvSpPr>
          <p:cNvPr id="1553415" name="Line 7"/>
          <p:cNvSpPr>
            <a:spLocks noChangeShapeType="1"/>
          </p:cNvSpPr>
          <p:nvPr/>
        </p:nvSpPr>
        <p:spPr bwMode="auto">
          <a:xfrm>
            <a:off x="5186363" y="3390900"/>
            <a:ext cx="3648075" cy="0"/>
          </a:xfrm>
          <a:prstGeom prst="line">
            <a:avLst/>
          </a:prstGeom>
          <a:noFill/>
          <a:ln w="38100">
            <a:solidFill>
              <a:schemeClr val="tx1"/>
            </a:solidFill>
            <a:round/>
            <a:headEnd/>
            <a:tailEnd type="none" w="lg" len="lg"/>
          </a:ln>
          <a:effectLst/>
        </p:spPr>
        <p:txBody>
          <a:bodyPr>
            <a:spAutoFit/>
          </a:bodyPr>
          <a:lstStyle/>
          <a:p>
            <a:endParaRPr lang="en-US"/>
          </a:p>
        </p:txBody>
      </p:sp>
      <p:sp>
        <p:nvSpPr>
          <p:cNvPr id="1553416" name="Rectangle 8"/>
          <p:cNvSpPr>
            <a:spLocks noChangeArrowheads="1"/>
          </p:cNvSpPr>
          <p:nvPr/>
        </p:nvSpPr>
        <p:spPr bwMode="auto">
          <a:xfrm>
            <a:off x="1149350" y="4763"/>
            <a:ext cx="6788150" cy="1066800"/>
          </a:xfrm>
          <a:prstGeom prst="rect">
            <a:avLst/>
          </a:prstGeom>
          <a:noFill/>
          <a:ln w="38100">
            <a:noFill/>
            <a:miter lim="800000"/>
            <a:headEnd/>
            <a:tailEnd type="none" w="lg" len="lg"/>
          </a:ln>
          <a:effectLst/>
        </p:spPr>
        <p:txBody>
          <a:bodyPr wrap="none">
            <a:spAutoFit/>
          </a:bodyPr>
          <a:lstStyle/>
          <a:p>
            <a:pPr eaLnBrk="1" hangingPunct="1"/>
            <a:r>
              <a:rPr lang="en-US" sz="3200" i="1">
                <a:solidFill>
                  <a:srgbClr val="FFFF00"/>
                </a:solidFill>
              </a:rPr>
              <a:t>Observation of the Collins Effect in  e</a:t>
            </a:r>
            <a:r>
              <a:rPr lang="en-US" sz="3200" i="1" baseline="30000">
                <a:solidFill>
                  <a:srgbClr val="FFFF00"/>
                </a:solidFill>
              </a:rPr>
              <a:t>+</a:t>
            </a:r>
            <a:r>
              <a:rPr lang="en-US" sz="3200" i="1">
                <a:solidFill>
                  <a:srgbClr val="FFFF00"/>
                </a:solidFill>
              </a:rPr>
              <a:t>e</a:t>
            </a:r>
            <a:r>
              <a:rPr lang="en-US" sz="3200" i="1" baseline="30000">
                <a:solidFill>
                  <a:srgbClr val="FFFF00"/>
                </a:solidFill>
              </a:rPr>
              <a:t>-</a:t>
            </a:r>
          </a:p>
          <a:p>
            <a:pPr eaLnBrk="1" hangingPunct="1"/>
            <a:r>
              <a:rPr lang="en-US" sz="3200" i="1">
                <a:solidFill>
                  <a:srgbClr val="FFFF00"/>
                </a:solidFill>
              </a:rPr>
              <a:t>Annihilation with Belle</a:t>
            </a:r>
          </a:p>
        </p:txBody>
      </p:sp>
      <p:pic>
        <p:nvPicPr>
          <p:cNvPr id="1553417" name="Picture 9" descr="belle_cangles1"/>
          <p:cNvPicPr>
            <a:picLocks noChangeAspect="1" noChangeArrowheads="1"/>
          </p:cNvPicPr>
          <p:nvPr/>
        </p:nvPicPr>
        <p:blipFill>
          <a:blip r:embed="rId4" cstate="print"/>
          <a:srcRect/>
          <a:stretch>
            <a:fillRect/>
          </a:stretch>
        </p:blipFill>
        <p:spPr bwMode="auto">
          <a:xfrm>
            <a:off x="4972050" y="3429000"/>
            <a:ext cx="4200525" cy="2765425"/>
          </a:xfrm>
          <a:prstGeom prst="rect">
            <a:avLst/>
          </a:prstGeom>
          <a:noFill/>
        </p:spPr>
      </p:pic>
      <p:sp>
        <p:nvSpPr>
          <p:cNvPr id="1553418" name="Text Box 10"/>
          <p:cNvSpPr txBox="1">
            <a:spLocks noChangeArrowheads="1"/>
          </p:cNvSpPr>
          <p:nvPr/>
        </p:nvSpPr>
        <p:spPr bwMode="auto">
          <a:xfrm>
            <a:off x="8767763" y="4786313"/>
            <a:ext cx="469900" cy="457200"/>
          </a:xfrm>
          <a:prstGeom prst="rect">
            <a:avLst/>
          </a:prstGeom>
          <a:noFill/>
          <a:ln w="9525" algn="ctr">
            <a:noFill/>
            <a:miter lim="800000"/>
            <a:headEnd/>
            <a:tailEnd/>
          </a:ln>
          <a:effectLst/>
        </p:spPr>
        <p:txBody>
          <a:bodyPr wrap="none">
            <a:spAutoFit/>
          </a:bodyPr>
          <a:lstStyle/>
          <a:p>
            <a:pPr algn="r" eaLnBrk="1" hangingPunct="1"/>
            <a:r>
              <a:rPr lang="en-US">
                <a:solidFill>
                  <a:schemeClr val="tx1"/>
                </a:solidFill>
                <a:latin typeface="Symbol" pitchFamily="18" charset="2"/>
              </a:rPr>
              <a:t>j</a:t>
            </a:r>
            <a:r>
              <a:rPr lang="en-US" baseline="-25000">
                <a:solidFill>
                  <a:schemeClr val="tx1"/>
                </a:solidFill>
                <a:latin typeface="Symbol" pitchFamily="18" charset="2"/>
              </a:rPr>
              <a:t>1</a:t>
            </a:r>
            <a:endParaRPr lang="en-US">
              <a:solidFill>
                <a:schemeClr val="tx1"/>
              </a:solidFill>
              <a:latin typeface="Symbol" pitchFamily="18" charset="2"/>
            </a:endParaRPr>
          </a:p>
        </p:txBody>
      </p:sp>
      <p:graphicFrame>
        <p:nvGraphicFramePr>
          <p:cNvPr id="1553419" name="Object 11"/>
          <p:cNvGraphicFramePr>
            <a:graphicFrameLocks noChangeAspect="1"/>
          </p:cNvGraphicFramePr>
          <p:nvPr/>
        </p:nvGraphicFramePr>
        <p:xfrm>
          <a:off x="8067675" y="4503738"/>
          <a:ext cx="361950" cy="420687"/>
        </p:xfrm>
        <a:graphic>
          <a:graphicData uri="http://schemas.openxmlformats.org/presentationml/2006/ole">
            <p:oleObj spid="_x0000_s1553419" name="Equation" r:id="rId5" imgW="203040" imgH="253800" progId="Equation.3">
              <p:embed/>
            </p:oleObj>
          </a:graphicData>
        </a:graphic>
      </p:graphicFrame>
      <p:graphicFrame>
        <p:nvGraphicFramePr>
          <p:cNvPr id="1553420" name="Object 12"/>
          <p:cNvGraphicFramePr>
            <a:graphicFrameLocks noChangeAspect="1"/>
          </p:cNvGraphicFramePr>
          <p:nvPr/>
        </p:nvGraphicFramePr>
        <p:xfrm>
          <a:off x="4975225" y="4432300"/>
          <a:ext cx="403225" cy="417513"/>
        </p:xfrm>
        <a:graphic>
          <a:graphicData uri="http://schemas.openxmlformats.org/presentationml/2006/ole">
            <p:oleObj spid="_x0000_s1553420" name="Equation" r:id="rId6" imgW="228600" imgH="253800" progId="Equation.3">
              <p:embed/>
            </p:oleObj>
          </a:graphicData>
        </a:graphic>
      </p:graphicFrame>
      <p:sp>
        <p:nvSpPr>
          <p:cNvPr id="1553421" name="Text Box 13"/>
          <p:cNvSpPr txBox="1">
            <a:spLocks noChangeArrowheads="1"/>
          </p:cNvSpPr>
          <p:nvPr/>
        </p:nvSpPr>
        <p:spPr bwMode="auto">
          <a:xfrm>
            <a:off x="5113338" y="3586163"/>
            <a:ext cx="803275" cy="457200"/>
          </a:xfrm>
          <a:prstGeom prst="rect">
            <a:avLst/>
          </a:prstGeom>
          <a:noFill/>
          <a:ln w="9525" algn="ctr">
            <a:noFill/>
            <a:miter lim="800000"/>
            <a:headEnd/>
            <a:tailEnd/>
          </a:ln>
          <a:effectLst/>
        </p:spPr>
        <p:txBody>
          <a:bodyPr wrap="none">
            <a:spAutoFit/>
          </a:bodyPr>
          <a:lstStyle/>
          <a:p>
            <a:pPr algn="r" eaLnBrk="1" hangingPunct="1"/>
            <a:r>
              <a:rPr lang="en-US">
                <a:solidFill>
                  <a:schemeClr val="tx1"/>
                </a:solidFill>
                <a:latin typeface="Symbol" pitchFamily="18" charset="2"/>
              </a:rPr>
              <a:t>j</a:t>
            </a:r>
            <a:r>
              <a:rPr lang="en-US" baseline="-25000">
                <a:solidFill>
                  <a:schemeClr val="tx1"/>
                </a:solidFill>
                <a:latin typeface="Symbol" pitchFamily="18" charset="2"/>
              </a:rPr>
              <a:t>2</a:t>
            </a:r>
            <a:r>
              <a:rPr lang="en-US">
                <a:solidFill>
                  <a:schemeClr val="tx1"/>
                </a:solidFill>
                <a:latin typeface="Symbol" pitchFamily="18" charset="2"/>
              </a:rPr>
              <a:t>-p</a:t>
            </a:r>
            <a:endParaRPr lang="en-US" sz="1400">
              <a:solidFill>
                <a:schemeClr val="tx1"/>
              </a:solidFill>
              <a:latin typeface="Arial" charset="0"/>
            </a:endParaRPr>
          </a:p>
        </p:txBody>
      </p:sp>
      <p:sp>
        <p:nvSpPr>
          <p:cNvPr id="1553422" name="Rectangle 14"/>
          <p:cNvSpPr>
            <a:spLocks noChangeArrowheads="1"/>
          </p:cNvSpPr>
          <p:nvPr/>
        </p:nvSpPr>
        <p:spPr bwMode="auto">
          <a:xfrm>
            <a:off x="6530975" y="3967163"/>
            <a:ext cx="354013" cy="366712"/>
          </a:xfrm>
          <a:prstGeom prst="rect">
            <a:avLst/>
          </a:prstGeom>
          <a:noFill/>
          <a:ln w="9525">
            <a:noFill/>
            <a:miter lim="800000"/>
            <a:headEnd/>
            <a:tailEnd/>
          </a:ln>
          <a:effectLst/>
        </p:spPr>
        <p:txBody>
          <a:bodyPr wrap="none">
            <a:spAutoFit/>
          </a:bodyPr>
          <a:lstStyle/>
          <a:p>
            <a:pPr algn="l" eaLnBrk="1" hangingPunct="1"/>
            <a:r>
              <a:rPr lang="en-US" sz="1800">
                <a:solidFill>
                  <a:schemeClr val="tx1"/>
                </a:solidFill>
                <a:latin typeface="Symbol" pitchFamily="18" charset="2"/>
              </a:rPr>
              <a:t>Q</a:t>
            </a:r>
          </a:p>
        </p:txBody>
      </p:sp>
      <p:sp>
        <p:nvSpPr>
          <p:cNvPr id="1553423" name="Text Box 15"/>
          <p:cNvSpPr txBox="1">
            <a:spLocks noChangeArrowheads="1"/>
          </p:cNvSpPr>
          <p:nvPr/>
        </p:nvSpPr>
        <p:spPr bwMode="auto">
          <a:xfrm>
            <a:off x="7040563" y="3830638"/>
            <a:ext cx="409575" cy="396875"/>
          </a:xfrm>
          <a:prstGeom prst="rect">
            <a:avLst/>
          </a:prstGeom>
          <a:noFill/>
          <a:ln w="9525">
            <a:noFill/>
            <a:miter lim="800000"/>
            <a:headEnd/>
            <a:tailEnd/>
          </a:ln>
          <a:effectLst/>
        </p:spPr>
        <p:txBody>
          <a:bodyPr wrap="none">
            <a:spAutoFit/>
          </a:bodyPr>
          <a:lstStyle/>
          <a:p>
            <a:pPr eaLnBrk="1" hangingPunct="1"/>
            <a:r>
              <a:rPr lang="en-US" sz="2000">
                <a:solidFill>
                  <a:schemeClr val="tx1"/>
                </a:solidFill>
              </a:rPr>
              <a:t>e</a:t>
            </a:r>
            <a:r>
              <a:rPr lang="en-US" sz="2000" baseline="30000">
                <a:solidFill>
                  <a:schemeClr val="tx1"/>
                </a:solidFill>
              </a:rPr>
              <a:t>-</a:t>
            </a:r>
            <a:r>
              <a:rPr lang="en-US" sz="1800">
                <a:solidFill>
                  <a:schemeClr val="tx1"/>
                </a:solidFill>
              </a:rPr>
              <a:t> </a:t>
            </a:r>
            <a:endParaRPr lang="en-US" sz="1800">
              <a:solidFill>
                <a:schemeClr val="tx1"/>
              </a:solidFill>
              <a:latin typeface="Arial" charset="0"/>
            </a:endParaRPr>
          </a:p>
        </p:txBody>
      </p:sp>
      <p:sp>
        <p:nvSpPr>
          <p:cNvPr id="1553424" name="Text Box 16"/>
          <p:cNvSpPr txBox="1">
            <a:spLocks noChangeArrowheads="1"/>
          </p:cNvSpPr>
          <p:nvPr/>
        </p:nvSpPr>
        <p:spPr bwMode="auto">
          <a:xfrm>
            <a:off x="6229350" y="5268913"/>
            <a:ext cx="490538" cy="457200"/>
          </a:xfrm>
          <a:prstGeom prst="rect">
            <a:avLst/>
          </a:prstGeom>
          <a:noFill/>
          <a:ln w="9525">
            <a:noFill/>
            <a:miter lim="800000"/>
            <a:headEnd/>
            <a:tailEnd/>
          </a:ln>
          <a:effectLst/>
        </p:spPr>
        <p:txBody>
          <a:bodyPr wrap="none">
            <a:spAutoFit/>
          </a:bodyPr>
          <a:lstStyle/>
          <a:p>
            <a:pPr eaLnBrk="1" hangingPunct="1"/>
            <a:r>
              <a:rPr lang="en-US">
                <a:solidFill>
                  <a:schemeClr val="tx1"/>
                </a:solidFill>
              </a:rPr>
              <a:t>e</a:t>
            </a:r>
            <a:r>
              <a:rPr lang="en-US" baseline="30000">
                <a:solidFill>
                  <a:schemeClr val="tx1"/>
                </a:solidFill>
              </a:rPr>
              <a:t>+</a:t>
            </a:r>
            <a:r>
              <a:rPr lang="en-US" sz="1800">
                <a:solidFill>
                  <a:schemeClr val="tx1"/>
                </a:solidFill>
              </a:rPr>
              <a:t> </a:t>
            </a:r>
            <a:endParaRPr lang="en-US" sz="1800">
              <a:solidFill>
                <a:schemeClr val="tx1"/>
              </a:solidFill>
              <a:latin typeface="Arial" charset="0"/>
            </a:endParaRPr>
          </a:p>
        </p:txBody>
      </p:sp>
      <p:sp>
        <p:nvSpPr>
          <p:cNvPr id="1553425" name="Text Box 17"/>
          <p:cNvSpPr txBox="1">
            <a:spLocks noChangeArrowheads="1"/>
          </p:cNvSpPr>
          <p:nvPr/>
        </p:nvSpPr>
        <p:spPr bwMode="auto">
          <a:xfrm>
            <a:off x="6375400" y="5638800"/>
            <a:ext cx="2344738" cy="519113"/>
          </a:xfrm>
          <a:prstGeom prst="rect">
            <a:avLst/>
          </a:prstGeom>
          <a:noFill/>
          <a:ln w="9525" algn="ctr">
            <a:noFill/>
            <a:miter lim="800000"/>
            <a:headEnd/>
            <a:tailEnd/>
          </a:ln>
          <a:effectLst/>
        </p:spPr>
        <p:txBody>
          <a:bodyPr wrap="none">
            <a:spAutoFit/>
          </a:bodyPr>
          <a:lstStyle/>
          <a:p>
            <a:pPr algn="l" eaLnBrk="1" hangingPunct="1"/>
            <a:r>
              <a:rPr lang="en-US" sz="2800">
                <a:solidFill>
                  <a:schemeClr val="accent2"/>
                </a:solidFill>
                <a:latin typeface="Tahoma" pitchFamily="34" charset="0"/>
              </a:rPr>
              <a:t>A</a:t>
            </a:r>
            <a:r>
              <a:rPr lang="en-US" sz="2800" baseline="-25000">
                <a:solidFill>
                  <a:schemeClr val="accent2"/>
                </a:solidFill>
                <a:latin typeface="Tahoma" pitchFamily="34" charset="0"/>
              </a:rPr>
              <a:t>12 </a:t>
            </a:r>
            <a:r>
              <a:rPr lang="en-US" sz="2800">
                <a:solidFill>
                  <a:schemeClr val="accent2"/>
                </a:solidFill>
                <a:latin typeface="Tahoma" pitchFamily="34" charset="0"/>
              </a:rPr>
              <a:t>cos(</a:t>
            </a:r>
            <a:r>
              <a:rPr lang="en-US" sz="2800">
                <a:solidFill>
                  <a:schemeClr val="accent2"/>
                </a:solidFill>
                <a:latin typeface="Symbol" pitchFamily="18" charset="2"/>
              </a:rPr>
              <a:t>f</a:t>
            </a:r>
            <a:r>
              <a:rPr lang="en-US" sz="2800" baseline="-25000">
                <a:solidFill>
                  <a:schemeClr val="accent2"/>
                </a:solidFill>
                <a:latin typeface="Symbol" pitchFamily="18" charset="2"/>
              </a:rPr>
              <a:t>1</a:t>
            </a:r>
            <a:r>
              <a:rPr lang="en-US" sz="2800">
                <a:solidFill>
                  <a:schemeClr val="accent2"/>
                </a:solidFill>
                <a:latin typeface="Symbol" pitchFamily="18" charset="2"/>
              </a:rPr>
              <a:t>+f</a:t>
            </a:r>
            <a:r>
              <a:rPr lang="en-US" sz="2800" baseline="-25000">
                <a:solidFill>
                  <a:schemeClr val="accent2"/>
                </a:solidFill>
                <a:latin typeface="Tahoma" pitchFamily="34" charset="0"/>
              </a:rPr>
              <a:t>2</a:t>
            </a:r>
            <a:r>
              <a:rPr lang="en-US" sz="2800">
                <a:solidFill>
                  <a:schemeClr val="accent2"/>
                </a:solidFill>
                <a:latin typeface="Tahoma" pitchFamily="34" charset="0"/>
              </a:rPr>
              <a:t>)</a:t>
            </a:r>
            <a:endParaRPr lang="it-IT" sz="2800">
              <a:solidFill>
                <a:schemeClr val="accent2"/>
              </a:solidFill>
              <a:latin typeface="Tahoma" pitchFamily="34" charset="0"/>
            </a:endParaRPr>
          </a:p>
        </p:txBody>
      </p:sp>
      <p:pic>
        <p:nvPicPr>
          <p:cNvPr id="1553426" name="Picture 18" descr="finalpanel_a12"/>
          <p:cNvPicPr>
            <a:picLocks noChangeAspect="1" noChangeArrowheads="1"/>
          </p:cNvPicPr>
          <p:nvPr/>
        </p:nvPicPr>
        <p:blipFill>
          <a:blip r:embed="rId7" cstate="print"/>
          <a:srcRect/>
          <a:stretch>
            <a:fillRect/>
          </a:stretch>
        </p:blipFill>
        <p:spPr bwMode="auto">
          <a:xfrm>
            <a:off x="79375" y="1828800"/>
            <a:ext cx="4876800" cy="4557713"/>
          </a:xfrm>
          <a:prstGeom prst="rect">
            <a:avLst/>
          </a:prstGeom>
          <a:noFill/>
        </p:spPr>
      </p:pic>
      <p:sp>
        <p:nvSpPr>
          <p:cNvPr id="1553427" name="Text Box 19"/>
          <p:cNvSpPr txBox="1">
            <a:spLocks noChangeArrowheads="1"/>
          </p:cNvSpPr>
          <p:nvPr/>
        </p:nvSpPr>
        <p:spPr bwMode="auto">
          <a:xfrm>
            <a:off x="2936875" y="2187575"/>
            <a:ext cx="2135188" cy="396875"/>
          </a:xfrm>
          <a:prstGeom prst="rect">
            <a:avLst/>
          </a:prstGeom>
          <a:noFill/>
          <a:ln w="28575">
            <a:noFill/>
            <a:miter lim="800000"/>
            <a:headEnd/>
            <a:tailEnd type="none" w="lg" len="lg"/>
          </a:ln>
          <a:effectLst/>
        </p:spPr>
        <p:txBody>
          <a:bodyPr>
            <a:spAutoFit/>
          </a:bodyPr>
          <a:lstStyle/>
          <a:p>
            <a:pPr algn="l" eaLnBrk="1" hangingPunct="1">
              <a:spcBef>
                <a:spcPct val="50000"/>
              </a:spcBef>
            </a:pPr>
            <a:r>
              <a:rPr lang="en-US" sz="2000">
                <a:solidFill>
                  <a:schemeClr val="tx1"/>
                </a:solidFill>
                <a:latin typeface="Arial Unicode MS" pitchFamily="34" charset="-128"/>
              </a:rPr>
              <a:t>PRELIMINARY</a:t>
            </a:r>
          </a:p>
        </p:txBody>
      </p:sp>
      <p:sp>
        <p:nvSpPr>
          <p:cNvPr id="23" name="Slide Number Placeholder 22"/>
          <p:cNvSpPr>
            <a:spLocks noGrp="1"/>
          </p:cNvSpPr>
          <p:nvPr>
            <p:ph type="sldNum" sz="quarter" idx="12"/>
          </p:nvPr>
        </p:nvSpPr>
        <p:spPr/>
        <p:txBody>
          <a:bodyPr/>
          <a:lstStyle/>
          <a:p>
            <a:fld id="{83F159FB-7DEB-45DF-BF94-DE0F7425313E}" type="slidenum">
              <a:rPr lang="en-US" smtClean="0"/>
              <a:pPr/>
              <a:t>79</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ooter Placeholder 3"/>
          <p:cNvSpPr>
            <a:spLocks noGrp="1"/>
          </p:cNvSpPr>
          <p:nvPr>
            <p:ph type="ftr" sz="quarter" idx="11"/>
          </p:nvPr>
        </p:nvSpPr>
        <p:spPr/>
        <p:txBody>
          <a:bodyPr/>
          <a:lstStyle/>
          <a:p>
            <a:r>
              <a:rPr lang="en-US" smtClean="0"/>
              <a:t>C. Aidala, DESY, October 5-6, 2010</a:t>
            </a:r>
            <a:endParaRPr lang="en-US"/>
          </a:p>
        </p:txBody>
      </p:sp>
      <p:sp>
        <p:nvSpPr>
          <p:cNvPr id="1283075" name="Rectangle 3"/>
          <p:cNvSpPr>
            <a:spLocks noGrp="1" noChangeArrowheads="1"/>
          </p:cNvSpPr>
          <p:nvPr>
            <p:ph type="title"/>
          </p:nvPr>
        </p:nvSpPr>
        <p:spPr>
          <a:xfrm>
            <a:off x="192088" y="203200"/>
            <a:ext cx="8796337" cy="711200"/>
          </a:xfrm>
        </p:spPr>
        <p:txBody>
          <a:bodyPr/>
          <a:lstStyle/>
          <a:p>
            <a:r>
              <a:rPr lang="en-US" sz="4000" dirty="0"/>
              <a:t>Decades of </a:t>
            </a:r>
            <a:r>
              <a:rPr lang="en-US" sz="4000" u="sng" dirty="0"/>
              <a:t>Polarized</a:t>
            </a:r>
            <a:r>
              <a:rPr lang="en-US" sz="4000" dirty="0"/>
              <a:t> </a:t>
            </a:r>
            <a:r>
              <a:rPr lang="en-US" sz="4000" dirty="0" smtClean="0"/>
              <a:t>DIS</a:t>
            </a:r>
            <a:endParaRPr lang="en-US" sz="4000" dirty="0"/>
          </a:p>
        </p:txBody>
      </p:sp>
      <p:sp>
        <p:nvSpPr>
          <p:cNvPr id="1283076" name="Text Box 4"/>
          <p:cNvSpPr txBox="1">
            <a:spLocks noChangeArrowheads="1"/>
          </p:cNvSpPr>
          <p:nvPr/>
        </p:nvSpPr>
        <p:spPr bwMode="auto">
          <a:xfrm>
            <a:off x="350838" y="2201863"/>
            <a:ext cx="184150" cy="396875"/>
          </a:xfrm>
          <a:prstGeom prst="rect">
            <a:avLst/>
          </a:prstGeom>
          <a:noFill/>
          <a:ln w="38100">
            <a:noFill/>
            <a:miter lim="800000"/>
            <a:headEnd/>
            <a:tailEnd type="none" w="lg" len="lg"/>
          </a:ln>
          <a:effectLst/>
        </p:spPr>
        <p:txBody>
          <a:bodyPr>
            <a:spAutoFit/>
          </a:bodyPr>
          <a:lstStyle/>
          <a:p>
            <a:pPr algn="l" eaLnBrk="1" hangingPunct="1">
              <a:spcBef>
                <a:spcPct val="50000"/>
              </a:spcBef>
            </a:pPr>
            <a:endParaRPr lang="en-US" sz="2000" b="1">
              <a:solidFill>
                <a:schemeClr val="tx1"/>
              </a:solidFill>
              <a:latin typeface="Arial Unicode MS" pitchFamily="34" charset="-128"/>
            </a:endParaRPr>
          </a:p>
        </p:txBody>
      </p:sp>
      <p:sp>
        <p:nvSpPr>
          <p:cNvPr id="1283077" name="Rectangle 5"/>
          <p:cNvSpPr>
            <a:spLocks noChangeArrowheads="1"/>
          </p:cNvSpPr>
          <p:nvPr/>
        </p:nvSpPr>
        <p:spPr bwMode="auto">
          <a:xfrm>
            <a:off x="1422400" y="3111500"/>
            <a:ext cx="1497013" cy="346075"/>
          </a:xfrm>
          <a:prstGeom prst="rect">
            <a:avLst/>
          </a:prstGeom>
          <a:solidFill>
            <a:srgbClr val="99FF33"/>
          </a:solidFill>
          <a:ln w="38100">
            <a:noFill/>
            <a:miter lim="800000"/>
            <a:headEnd/>
            <a:tailEnd type="none" w="lg" len="lg"/>
          </a:ln>
          <a:effectLst/>
        </p:spPr>
        <p:txBody>
          <a:bodyPr anchor="ctr">
            <a:spAutoFit/>
          </a:bodyPr>
          <a:lstStyle/>
          <a:p>
            <a:endParaRPr lang="en-US"/>
          </a:p>
        </p:txBody>
      </p:sp>
      <p:sp>
        <p:nvSpPr>
          <p:cNvPr id="1283079" name="Rectangle 7"/>
          <p:cNvSpPr>
            <a:spLocks noChangeArrowheads="1"/>
          </p:cNvSpPr>
          <p:nvPr/>
        </p:nvSpPr>
        <p:spPr bwMode="auto">
          <a:xfrm>
            <a:off x="2921000" y="3111500"/>
            <a:ext cx="4494213" cy="346075"/>
          </a:xfrm>
          <a:prstGeom prst="rect">
            <a:avLst/>
          </a:prstGeom>
          <a:solidFill>
            <a:srgbClr val="CCFF99"/>
          </a:solidFill>
          <a:ln w="25400">
            <a:noFill/>
            <a:prstDash val="sysDot"/>
            <a:miter lim="800000"/>
            <a:headEnd/>
            <a:tailEnd type="none" w="lg" len="lg"/>
          </a:ln>
          <a:effectLst/>
        </p:spPr>
        <p:txBody>
          <a:bodyPr anchor="ctr">
            <a:spAutoFit/>
          </a:bodyPr>
          <a:lstStyle/>
          <a:p>
            <a:endParaRPr lang="en-US"/>
          </a:p>
        </p:txBody>
      </p:sp>
      <p:sp>
        <p:nvSpPr>
          <p:cNvPr id="1283080" name="Rectangle 8"/>
          <p:cNvSpPr>
            <a:spLocks noChangeArrowheads="1"/>
          </p:cNvSpPr>
          <p:nvPr/>
        </p:nvSpPr>
        <p:spPr bwMode="auto">
          <a:xfrm>
            <a:off x="2133601" y="3519714"/>
            <a:ext cx="4876800" cy="461665"/>
          </a:xfrm>
          <a:prstGeom prst="rect">
            <a:avLst/>
          </a:prstGeom>
          <a:solidFill>
            <a:srgbClr val="CCFF99"/>
          </a:solidFill>
          <a:ln w="25400">
            <a:noFill/>
            <a:prstDash val="sysDot"/>
            <a:miter lim="800000"/>
            <a:headEnd/>
            <a:tailEnd type="none" w="lg" len="lg"/>
          </a:ln>
          <a:effectLst/>
        </p:spPr>
        <p:txBody>
          <a:bodyPr wrap="square" anchor="ctr">
            <a:spAutoFit/>
          </a:bodyPr>
          <a:lstStyle/>
          <a:p>
            <a:endParaRPr lang="en-US"/>
          </a:p>
        </p:txBody>
      </p:sp>
      <p:sp>
        <p:nvSpPr>
          <p:cNvPr id="1283081" name="Text Box 9"/>
          <p:cNvSpPr txBox="1">
            <a:spLocks noChangeArrowheads="1"/>
          </p:cNvSpPr>
          <p:nvPr/>
        </p:nvSpPr>
        <p:spPr bwMode="auto">
          <a:xfrm>
            <a:off x="501650" y="2914650"/>
            <a:ext cx="669925" cy="274638"/>
          </a:xfrm>
          <a:prstGeom prst="rect">
            <a:avLst/>
          </a:prstGeom>
          <a:noFill/>
          <a:ln w="38100">
            <a:noFill/>
            <a:miter lim="800000"/>
            <a:headEnd/>
            <a:tailEnd type="none" w="lg" len="lg"/>
          </a:ln>
          <a:effectLst/>
        </p:spPr>
        <p:txBody>
          <a:bodyPr wrap="none">
            <a:spAutoFit/>
          </a:bodyPr>
          <a:lstStyle/>
          <a:p>
            <a:pPr algn="l" eaLnBrk="1" hangingPunct="1"/>
            <a:r>
              <a:rPr lang="en-US" sz="1200" b="1">
                <a:latin typeface="Arial Unicode MS" pitchFamily="34" charset="-128"/>
                <a:sym typeface="Wingdings" pitchFamily="2" charset="2"/>
              </a:rPr>
              <a:t></a:t>
            </a:r>
            <a:r>
              <a:rPr lang="en-US" sz="1200" b="1">
                <a:latin typeface="Arial Unicode MS" pitchFamily="34" charset="-128"/>
              </a:rPr>
              <a:t>2000</a:t>
            </a:r>
          </a:p>
        </p:txBody>
      </p:sp>
      <p:sp>
        <p:nvSpPr>
          <p:cNvPr id="1283082" name="Text Box 10"/>
          <p:cNvSpPr txBox="1">
            <a:spLocks noChangeArrowheads="1"/>
          </p:cNvSpPr>
          <p:nvPr/>
        </p:nvSpPr>
        <p:spPr bwMode="auto">
          <a:xfrm>
            <a:off x="501650" y="3381375"/>
            <a:ext cx="765175" cy="274638"/>
          </a:xfrm>
          <a:prstGeom prst="rect">
            <a:avLst/>
          </a:prstGeom>
          <a:noFill/>
          <a:ln w="38100">
            <a:noFill/>
            <a:miter lim="800000"/>
            <a:headEnd/>
            <a:tailEnd type="none" w="lg" len="lg"/>
          </a:ln>
          <a:effectLst/>
        </p:spPr>
        <p:txBody>
          <a:bodyPr wrap="none">
            <a:spAutoFit/>
          </a:bodyPr>
          <a:lstStyle/>
          <a:p>
            <a:pPr algn="l" eaLnBrk="1" hangingPunct="1"/>
            <a:r>
              <a:rPr lang="en-US" sz="1200" b="1">
                <a:latin typeface="Arial Unicode MS" pitchFamily="34" charset="-128"/>
                <a:sym typeface="Wingdings" pitchFamily="2" charset="2"/>
              </a:rPr>
              <a:t> ongoing</a:t>
            </a:r>
            <a:endParaRPr lang="en-US" sz="1200" b="1">
              <a:latin typeface="Arial Unicode MS" pitchFamily="34" charset="-128"/>
            </a:endParaRPr>
          </a:p>
        </p:txBody>
      </p:sp>
      <p:sp>
        <p:nvSpPr>
          <p:cNvPr id="1283084" name="Text Box 12"/>
          <p:cNvSpPr txBox="1">
            <a:spLocks noChangeArrowheads="1"/>
          </p:cNvSpPr>
          <p:nvPr/>
        </p:nvSpPr>
        <p:spPr bwMode="auto">
          <a:xfrm>
            <a:off x="461963" y="3849688"/>
            <a:ext cx="669925" cy="274637"/>
          </a:xfrm>
          <a:prstGeom prst="rect">
            <a:avLst/>
          </a:prstGeom>
          <a:noFill/>
          <a:ln w="38100">
            <a:noFill/>
            <a:miter lim="800000"/>
            <a:headEnd/>
            <a:tailEnd type="none" w="lg" len="lg"/>
          </a:ln>
          <a:effectLst/>
        </p:spPr>
        <p:txBody>
          <a:bodyPr wrap="none">
            <a:spAutoFit/>
          </a:bodyPr>
          <a:lstStyle/>
          <a:p>
            <a:pPr algn="l" eaLnBrk="1" hangingPunct="1"/>
            <a:r>
              <a:rPr lang="en-US" sz="1200" b="1">
                <a:latin typeface="Arial Unicode MS" pitchFamily="34" charset="-128"/>
                <a:sym typeface="Wingdings" pitchFamily="2" charset="2"/>
              </a:rPr>
              <a:t></a:t>
            </a:r>
            <a:r>
              <a:rPr lang="en-US" sz="1200" b="1">
                <a:latin typeface="Arial Unicode MS" pitchFamily="34" charset="-128"/>
              </a:rPr>
              <a:t>2007</a:t>
            </a:r>
          </a:p>
        </p:txBody>
      </p:sp>
      <p:sp>
        <p:nvSpPr>
          <p:cNvPr id="1283087" name="Text Box 15"/>
          <p:cNvSpPr txBox="1">
            <a:spLocks noChangeArrowheads="1"/>
          </p:cNvSpPr>
          <p:nvPr/>
        </p:nvSpPr>
        <p:spPr bwMode="auto">
          <a:xfrm>
            <a:off x="461963" y="4276725"/>
            <a:ext cx="765175" cy="274638"/>
          </a:xfrm>
          <a:prstGeom prst="rect">
            <a:avLst/>
          </a:prstGeom>
          <a:noFill/>
          <a:ln w="38100">
            <a:noFill/>
            <a:miter lim="800000"/>
            <a:headEnd/>
            <a:tailEnd type="none" w="lg" len="lg"/>
          </a:ln>
          <a:effectLst/>
        </p:spPr>
        <p:txBody>
          <a:bodyPr wrap="none">
            <a:spAutoFit/>
          </a:bodyPr>
          <a:lstStyle/>
          <a:p>
            <a:pPr algn="l" eaLnBrk="1" hangingPunct="1"/>
            <a:r>
              <a:rPr lang="en-US" sz="1200" b="1">
                <a:latin typeface="Arial Unicode MS" pitchFamily="34" charset="-128"/>
                <a:sym typeface="Wingdings" pitchFamily="2" charset="2"/>
              </a:rPr>
              <a:t> ongoing</a:t>
            </a:r>
            <a:endParaRPr lang="en-US" sz="1200" b="1">
              <a:latin typeface="Arial Unicode MS" pitchFamily="34" charset="-128"/>
            </a:endParaRPr>
          </a:p>
        </p:txBody>
      </p:sp>
      <p:sp>
        <p:nvSpPr>
          <p:cNvPr id="1283088" name="Rectangle 16"/>
          <p:cNvSpPr>
            <a:spLocks noChangeArrowheads="1"/>
          </p:cNvSpPr>
          <p:nvPr/>
        </p:nvSpPr>
        <p:spPr bwMode="auto">
          <a:xfrm>
            <a:off x="2743200" y="4054475"/>
            <a:ext cx="4670425" cy="461665"/>
          </a:xfrm>
          <a:prstGeom prst="rect">
            <a:avLst/>
          </a:prstGeom>
          <a:solidFill>
            <a:srgbClr val="CCFF99"/>
          </a:solidFill>
          <a:ln w="25400">
            <a:noFill/>
            <a:prstDash val="sysDot"/>
            <a:miter lim="800000"/>
            <a:headEnd/>
            <a:tailEnd type="none" w="lg" len="lg"/>
          </a:ln>
          <a:effectLst/>
        </p:spPr>
        <p:txBody>
          <a:bodyPr wrap="square" anchor="ctr">
            <a:spAutoFit/>
          </a:bodyPr>
          <a:lstStyle/>
          <a:p>
            <a:endParaRPr lang="en-US"/>
          </a:p>
        </p:txBody>
      </p:sp>
      <p:sp>
        <p:nvSpPr>
          <p:cNvPr id="1283090" name="Rectangle 18"/>
          <p:cNvSpPr>
            <a:spLocks noChangeArrowheads="1"/>
          </p:cNvSpPr>
          <p:nvPr/>
        </p:nvSpPr>
        <p:spPr bwMode="auto">
          <a:xfrm>
            <a:off x="1422400" y="2568575"/>
            <a:ext cx="1460500" cy="457200"/>
          </a:xfrm>
          <a:prstGeom prst="rect">
            <a:avLst/>
          </a:prstGeom>
          <a:solidFill>
            <a:srgbClr val="99FF33"/>
          </a:solidFill>
          <a:ln w="38100">
            <a:noFill/>
            <a:miter lim="800000"/>
            <a:headEnd/>
            <a:tailEnd type="none" w="lg" len="lg"/>
          </a:ln>
          <a:effectLst/>
        </p:spPr>
        <p:txBody>
          <a:bodyPr anchor="ctr">
            <a:spAutoFit/>
          </a:bodyPr>
          <a:lstStyle/>
          <a:p>
            <a:endParaRPr lang="en-US">
              <a:solidFill>
                <a:srgbClr val="CCFF99"/>
              </a:solidFill>
            </a:endParaRPr>
          </a:p>
        </p:txBody>
      </p:sp>
      <p:sp>
        <p:nvSpPr>
          <p:cNvPr id="1283093" name="Text Box 21"/>
          <p:cNvSpPr txBox="1">
            <a:spLocks noChangeArrowheads="1"/>
          </p:cNvSpPr>
          <p:nvPr/>
        </p:nvSpPr>
        <p:spPr bwMode="auto">
          <a:xfrm>
            <a:off x="463550" y="2012950"/>
            <a:ext cx="7697941" cy="2585323"/>
          </a:xfrm>
          <a:prstGeom prst="rect">
            <a:avLst/>
          </a:prstGeom>
          <a:noFill/>
          <a:ln w="38100">
            <a:noFill/>
            <a:miter lim="800000"/>
            <a:headEnd/>
            <a:tailEnd type="none" w="lg" len="lg"/>
          </a:ln>
          <a:effectLst/>
        </p:spPr>
        <p:txBody>
          <a:bodyPr wrap="none">
            <a:spAutoFit/>
          </a:bodyPr>
          <a:lstStyle/>
          <a:p>
            <a:pPr algn="l" eaLnBrk="1" hangingPunct="1"/>
            <a:r>
              <a:rPr lang="en-US" sz="2000" b="1" dirty="0">
                <a:solidFill>
                  <a:schemeClr val="tx1"/>
                </a:solidFill>
                <a:latin typeface="Arial Unicode MS" pitchFamily="34" charset="-128"/>
              </a:rPr>
              <a:t>            </a:t>
            </a:r>
            <a:r>
              <a:rPr lang="en-US" sz="2000" b="1" dirty="0">
                <a:solidFill>
                  <a:schemeClr val="hlink"/>
                </a:solidFill>
                <a:latin typeface="Arial Unicode MS" pitchFamily="34" charset="-128"/>
              </a:rPr>
              <a:t>Quark Spin – Gluon Spin  – Transverse Spin –  GPDs –  </a:t>
            </a:r>
            <a:r>
              <a:rPr lang="en-US" sz="2000" b="1" dirty="0" err="1">
                <a:solidFill>
                  <a:schemeClr val="hlink"/>
                </a:solidFill>
                <a:latin typeface="Arial Unicode MS" pitchFamily="34" charset="-128"/>
              </a:rPr>
              <a:t>L</a:t>
            </a:r>
            <a:r>
              <a:rPr lang="en-US" sz="2000" b="1" baseline="-25000" dirty="0" err="1">
                <a:solidFill>
                  <a:schemeClr val="hlink"/>
                </a:solidFill>
                <a:latin typeface="Arial Unicode MS" pitchFamily="34" charset="-128"/>
              </a:rPr>
              <a:t>z</a:t>
            </a:r>
            <a:endParaRPr lang="en-US" sz="2000" b="1" baseline="-25000" dirty="0">
              <a:solidFill>
                <a:schemeClr val="hlink"/>
              </a:solidFill>
              <a:latin typeface="Arial Unicode MS" pitchFamily="34" charset="-128"/>
            </a:endParaRPr>
          </a:p>
          <a:p>
            <a:pPr algn="l" eaLnBrk="1" hangingPunct="1"/>
            <a:endParaRPr lang="en-US" sz="2000" b="1" dirty="0">
              <a:solidFill>
                <a:schemeClr val="hlink"/>
              </a:solidFill>
              <a:latin typeface="Arial Unicode MS" pitchFamily="34" charset="-128"/>
            </a:endParaRPr>
          </a:p>
          <a:p>
            <a:pPr algn="l" eaLnBrk="1" hangingPunct="1"/>
            <a:r>
              <a:rPr lang="en-US" sz="2000" b="1" dirty="0">
                <a:solidFill>
                  <a:schemeClr val="hlink"/>
                </a:solidFill>
                <a:latin typeface="Arial Unicode MS" pitchFamily="34" charset="-128"/>
              </a:rPr>
              <a:t>SLAC</a:t>
            </a:r>
            <a:r>
              <a:rPr lang="en-US" sz="1200" b="1" dirty="0">
                <a:solidFill>
                  <a:schemeClr val="hlink"/>
                </a:solidFill>
                <a:latin typeface="Arial Unicode MS" pitchFamily="34" charset="-128"/>
              </a:rPr>
              <a:t>         </a:t>
            </a:r>
            <a:r>
              <a:rPr lang="en-US" sz="2000" b="1" dirty="0">
                <a:solidFill>
                  <a:schemeClr val="tx1"/>
                </a:solidFill>
                <a:latin typeface="Arial Unicode MS" pitchFamily="34" charset="-128"/>
              </a:rPr>
              <a:t>E80-E155</a:t>
            </a:r>
            <a:r>
              <a:rPr lang="en-US" sz="1200" b="1" dirty="0">
                <a:solidFill>
                  <a:schemeClr val="tx1"/>
                </a:solidFill>
                <a:latin typeface="Arial Unicode MS" pitchFamily="34" charset="-128"/>
              </a:rPr>
              <a:t>   </a:t>
            </a:r>
            <a:endParaRPr lang="en-US" sz="1200" b="1" dirty="0">
              <a:solidFill>
                <a:schemeClr val="tx1"/>
              </a:solidFill>
              <a:latin typeface="Arial Unicode MS" pitchFamily="34" charset="-128"/>
              <a:ea typeface="Arial Unicode MS" pitchFamily="34" charset="-128"/>
              <a:cs typeface="Arial Unicode MS" pitchFamily="34" charset="-128"/>
            </a:endParaRPr>
          </a:p>
          <a:p>
            <a:pPr algn="l" eaLnBrk="1" hangingPunct="1"/>
            <a:endParaRPr lang="en-US" sz="1200" b="1" dirty="0">
              <a:solidFill>
                <a:schemeClr val="hlink"/>
              </a:solidFill>
              <a:latin typeface="Arial Unicode MS" pitchFamily="34" charset="-128"/>
            </a:endParaRPr>
          </a:p>
          <a:p>
            <a:pPr algn="l" eaLnBrk="1" hangingPunct="1"/>
            <a:r>
              <a:rPr lang="en-US" sz="2000" b="1" dirty="0">
                <a:solidFill>
                  <a:schemeClr val="hlink"/>
                </a:solidFill>
                <a:latin typeface="Arial Unicode MS" pitchFamily="34" charset="-128"/>
              </a:rPr>
              <a:t>CERN    </a:t>
            </a:r>
            <a:r>
              <a:rPr lang="en-US" sz="2000" b="1" dirty="0">
                <a:solidFill>
                  <a:schemeClr val="tx1"/>
                </a:solidFill>
                <a:latin typeface="Arial Unicode MS" pitchFamily="34" charset="-128"/>
              </a:rPr>
              <a:t>EMC,SMC                           COMPASS</a:t>
            </a:r>
            <a:endParaRPr lang="en-US" sz="1200" b="1" dirty="0">
              <a:solidFill>
                <a:schemeClr val="tx1"/>
              </a:solidFill>
              <a:latin typeface="Arial Unicode MS" pitchFamily="34" charset="-128"/>
            </a:endParaRPr>
          </a:p>
          <a:p>
            <a:pPr algn="l" eaLnBrk="1" hangingPunct="1"/>
            <a:endParaRPr lang="en-US" sz="1200" b="1" dirty="0">
              <a:solidFill>
                <a:schemeClr val="tx1"/>
              </a:solidFill>
              <a:latin typeface="Arial Unicode MS" pitchFamily="34" charset="-128"/>
            </a:endParaRPr>
          </a:p>
          <a:p>
            <a:pPr algn="l" eaLnBrk="1" hangingPunct="1"/>
            <a:r>
              <a:rPr lang="en-US" sz="2000" b="1" dirty="0">
                <a:solidFill>
                  <a:schemeClr val="hlink"/>
                </a:solidFill>
                <a:latin typeface="Arial Unicode MS" pitchFamily="34" charset="-128"/>
              </a:rPr>
              <a:t>DESY                                      </a:t>
            </a:r>
            <a:r>
              <a:rPr lang="en-US" sz="2000" b="1" dirty="0">
                <a:solidFill>
                  <a:schemeClr val="tx1"/>
                </a:solidFill>
                <a:latin typeface="Arial Unicode MS" pitchFamily="34" charset="-128"/>
              </a:rPr>
              <a:t>HERMES</a:t>
            </a:r>
          </a:p>
          <a:p>
            <a:pPr algn="l" eaLnBrk="1" hangingPunct="1"/>
            <a:endParaRPr lang="en-US" sz="900" b="1" dirty="0">
              <a:solidFill>
                <a:schemeClr val="tx1"/>
              </a:solidFill>
              <a:latin typeface="Arial Unicode MS" pitchFamily="34" charset="-128"/>
            </a:endParaRPr>
          </a:p>
          <a:p>
            <a:pPr algn="l" eaLnBrk="1" hangingPunct="1"/>
            <a:r>
              <a:rPr lang="en-US" sz="2000" b="1" dirty="0">
                <a:solidFill>
                  <a:schemeClr val="hlink"/>
                </a:solidFill>
                <a:latin typeface="Arial Unicode MS" pitchFamily="34" charset="-128"/>
              </a:rPr>
              <a:t>JLAB                   </a:t>
            </a:r>
            <a:r>
              <a:rPr lang="en-US" sz="2000" b="1" dirty="0" smtClean="0">
                <a:solidFill>
                  <a:schemeClr val="hlink"/>
                </a:solidFill>
                <a:latin typeface="Arial Unicode MS" pitchFamily="34" charset="-128"/>
              </a:rPr>
              <a:t>                                       </a:t>
            </a:r>
            <a:r>
              <a:rPr lang="en-US" sz="2000" b="1" dirty="0">
                <a:solidFill>
                  <a:schemeClr val="tx1"/>
                </a:solidFill>
                <a:latin typeface="Arial Unicode MS" pitchFamily="34" charset="-128"/>
              </a:rPr>
              <a:t>Halls A, B, C</a:t>
            </a:r>
            <a:endParaRPr lang="en-US" sz="1200" b="1" dirty="0">
              <a:solidFill>
                <a:schemeClr val="tx1"/>
              </a:solidFill>
              <a:latin typeface="Arial Unicode MS" pitchFamily="34" charset="-128"/>
            </a:endParaRPr>
          </a:p>
          <a:p>
            <a:pPr algn="l" eaLnBrk="1" hangingPunct="1"/>
            <a:endParaRPr lang="en-US" sz="900" b="1" dirty="0">
              <a:solidFill>
                <a:schemeClr val="tx1"/>
              </a:solidFill>
              <a:latin typeface="Arial Unicode MS" pitchFamily="34" charset="-128"/>
            </a:endParaRPr>
          </a:p>
        </p:txBody>
      </p:sp>
      <p:pic>
        <p:nvPicPr>
          <p:cNvPr id="1283108" name="Picture 36"/>
          <p:cNvPicPr>
            <a:picLocks noChangeAspect="1" noChangeArrowheads="1"/>
          </p:cNvPicPr>
          <p:nvPr/>
        </p:nvPicPr>
        <p:blipFill>
          <a:blip r:embed="rId3" cstate="print"/>
          <a:srcRect/>
          <a:stretch>
            <a:fillRect/>
          </a:stretch>
        </p:blipFill>
        <p:spPr bwMode="auto">
          <a:xfrm>
            <a:off x="3048000" y="990600"/>
            <a:ext cx="2982913" cy="4772025"/>
          </a:xfrm>
          <a:prstGeom prst="rect">
            <a:avLst/>
          </a:prstGeom>
          <a:noFill/>
          <a:ln w="9525">
            <a:noFill/>
            <a:miter lim="800000"/>
            <a:headEnd/>
            <a:tailEnd/>
          </a:ln>
          <a:effectLst/>
        </p:spPr>
      </p:pic>
      <p:pic>
        <p:nvPicPr>
          <p:cNvPr id="1283113" name="Picture 41"/>
          <p:cNvPicPr>
            <a:picLocks noChangeAspect="1" noChangeArrowheads="1"/>
          </p:cNvPicPr>
          <p:nvPr/>
        </p:nvPicPr>
        <p:blipFill>
          <a:blip r:embed="rId4" cstate="print"/>
          <a:srcRect/>
          <a:stretch>
            <a:fillRect/>
          </a:stretch>
        </p:blipFill>
        <p:spPr bwMode="auto">
          <a:xfrm>
            <a:off x="2971800" y="1143000"/>
            <a:ext cx="3352800" cy="4484688"/>
          </a:xfrm>
          <a:prstGeom prst="rect">
            <a:avLst/>
          </a:prstGeom>
          <a:noFill/>
          <a:ln w="9525">
            <a:noFill/>
            <a:miter lim="800000"/>
            <a:headEnd/>
            <a:tailEnd/>
          </a:ln>
          <a:effectLst/>
        </p:spPr>
      </p:pic>
      <p:grpSp>
        <p:nvGrpSpPr>
          <p:cNvPr id="1283114" name="Group 42"/>
          <p:cNvGrpSpPr>
            <a:grpSpLocks/>
          </p:cNvGrpSpPr>
          <p:nvPr/>
        </p:nvGrpSpPr>
        <p:grpSpPr bwMode="auto">
          <a:xfrm>
            <a:off x="3276600" y="914400"/>
            <a:ext cx="2711450" cy="5111750"/>
            <a:chOff x="3900" y="624"/>
            <a:chExt cx="1708" cy="3220"/>
          </a:xfrm>
        </p:grpSpPr>
        <p:grpSp>
          <p:nvGrpSpPr>
            <p:cNvPr id="1283111" name="Group 39"/>
            <p:cNvGrpSpPr>
              <a:grpSpLocks/>
            </p:cNvGrpSpPr>
            <p:nvPr/>
          </p:nvGrpSpPr>
          <p:grpSpPr bwMode="auto">
            <a:xfrm>
              <a:off x="3900" y="624"/>
              <a:ext cx="1708" cy="2976"/>
              <a:chOff x="3900" y="624"/>
              <a:chExt cx="1708" cy="2976"/>
            </a:xfrm>
          </p:grpSpPr>
          <p:pic>
            <p:nvPicPr>
              <p:cNvPr id="1283109" name="Picture 37"/>
              <p:cNvPicPr>
                <a:picLocks noChangeAspect="1" noChangeArrowheads="1"/>
              </p:cNvPicPr>
              <p:nvPr/>
            </p:nvPicPr>
            <p:blipFill>
              <a:blip r:embed="rId5" cstate="print"/>
              <a:srcRect/>
              <a:stretch>
                <a:fillRect/>
              </a:stretch>
            </p:blipFill>
            <p:spPr bwMode="auto">
              <a:xfrm>
                <a:off x="3900" y="624"/>
                <a:ext cx="1708" cy="2976"/>
              </a:xfrm>
              <a:prstGeom prst="rect">
                <a:avLst/>
              </a:prstGeom>
              <a:noFill/>
              <a:ln w="9525">
                <a:noFill/>
                <a:miter lim="800000"/>
                <a:headEnd/>
                <a:tailEnd/>
              </a:ln>
              <a:effectLst/>
            </p:spPr>
          </p:pic>
          <p:sp>
            <p:nvSpPr>
              <p:cNvPr id="1283110" name="Text Box 38"/>
              <p:cNvSpPr txBox="1">
                <a:spLocks noChangeArrowheads="1"/>
              </p:cNvSpPr>
              <p:nvPr/>
            </p:nvSpPr>
            <p:spPr bwMode="auto">
              <a:xfrm>
                <a:off x="4720" y="895"/>
                <a:ext cx="766" cy="250"/>
              </a:xfrm>
              <a:prstGeom prst="rect">
                <a:avLst/>
              </a:prstGeom>
              <a:noFill/>
              <a:ln w="9525">
                <a:noFill/>
                <a:miter lim="800000"/>
                <a:headEnd/>
                <a:tailEnd/>
              </a:ln>
              <a:effectLst/>
            </p:spPr>
            <p:txBody>
              <a:bodyPr wrap="none">
                <a:spAutoFit/>
              </a:bodyPr>
              <a:lstStyle/>
              <a:p>
                <a:r>
                  <a:rPr lang="en-US" sz="2000">
                    <a:solidFill>
                      <a:schemeClr val="tx1"/>
                    </a:solidFill>
                  </a:rPr>
                  <a:t>HERMES</a:t>
                </a:r>
              </a:p>
            </p:txBody>
          </p:sp>
        </p:grpSp>
        <p:sp>
          <p:nvSpPr>
            <p:cNvPr id="1283112" name="Text Box 40"/>
            <p:cNvSpPr txBox="1">
              <a:spLocks noChangeArrowheads="1"/>
            </p:cNvSpPr>
            <p:nvPr/>
          </p:nvSpPr>
          <p:spPr bwMode="auto">
            <a:xfrm>
              <a:off x="4036" y="3631"/>
              <a:ext cx="1312" cy="213"/>
            </a:xfrm>
            <a:prstGeom prst="rect">
              <a:avLst/>
            </a:prstGeom>
            <a:noFill/>
            <a:ln w="9525">
              <a:noFill/>
              <a:miter lim="800000"/>
              <a:headEnd/>
              <a:tailEnd/>
            </a:ln>
            <a:effectLst/>
          </p:spPr>
          <p:txBody>
            <a:bodyPr wrap="none">
              <a:spAutoFit/>
            </a:bodyPr>
            <a:lstStyle/>
            <a:p>
              <a:r>
                <a:rPr lang="en-US" sz="1600" dirty="0"/>
                <a:t>PRL92, 012005 (2004)</a:t>
              </a:r>
            </a:p>
          </p:txBody>
        </p:sp>
      </p:grpSp>
      <p:sp>
        <p:nvSpPr>
          <p:cNvPr id="25" name="Slide Number Placeholder 24"/>
          <p:cNvSpPr>
            <a:spLocks noGrp="1"/>
          </p:cNvSpPr>
          <p:nvPr>
            <p:ph type="sldNum" sz="quarter" idx="12"/>
          </p:nvPr>
        </p:nvSpPr>
        <p:spPr/>
        <p:txBody>
          <a:bodyPr/>
          <a:lstStyle/>
          <a:p>
            <a:fld id="{CC80A51C-0834-4D37-9F6C-E61A03BDE5A5}" type="slidenum">
              <a:rPr lang="en-US" smtClean="0"/>
              <a:pPr/>
              <a:t>8</a:t>
            </a:fld>
            <a:endParaRPr lang="en-US"/>
          </a:p>
        </p:txBody>
      </p:sp>
      <p:sp>
        <p:nvSpPr>
          <p:cNvPr id="24" name="Text Box 10"/>
          <p:cNvSpPr txBox="1">
            <a:spLocks noChangeArrowheads="1"/>
          </p:cNvSpPr>
          <p:nvPr/>
        </p:nvSpPr>
        <p:spPr bwMode="auto">
          <a:xfrm>
            <a:off x="1066800" y="2209800"/>
            <a:ext cx="6934200" cy="1569660"/>
          </a:xfrm>
          <a:prstGeom prst="rect">
            <a:avLst/>
          </a:prstGeom>
          <a:solidFill>
            <a:srgbClr val="00FFFF"/>
          </a:solidFill>
          <a:ln w="9525">
            <a:solidFill>
              <a:schemeClr val="tx1"/>
            </a:solidFill>
            <a:miter lim="800000"/>
            <a:headEnd/>
            <a:tailEnd/>
          </a:ln>
          <a:effectLst/>
        </p:spPr>
        <p:txBody>
          <a:bodyPr>
            <a:spAutoFit/>
          </a:bodyPr>
          <a:lstStyle/>
          <a:p>
            <a:r>
              <a:rPr lang="en-US" sz="3200" i="1" dirty="0" smtClean="0">
                <a:solidFill>
                  <a:schemeClr val="tx1"/>
                </a:solidFill>
              </a:rPr>
              <a:t>No polarized electron-proton collider to date, but we did end up with a polarized proton-proton collider . . .</a:t>
            </a:r>
            <a:endParaRPr lang="en-US" sz="3200" i="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83108"/>
                                        </p:tgtEl>
                                        <p:attrNameLst>
                                          <p:attrName>style.visibility</p:attrName>
                                        </p:attrNameLst>
                                      </p:cBhvr>
                                      <p:to>
                                        <p:strVal val="visible"/>
                                      </p:to>
                                    </p:set>
                                    <p:animEffect transition="in" filter="blinds(horizontal)">
                                      <p:cBhvr>
                                        <p:cTn id="7" dur="500"/>
                                        <p:tgtEl>
                                          <p:spTgt spid="1283108"/>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4.16667E-6 4.35708E-6 L -0.31302 -0.11448 " pathEditMode="relative" rAng="0" ptsTypes="AA">
                                      <p:cBhvr>
                                        <p:cTn id="10" dur="2000" fill="hold"/>
                                        <p:tgtEl>
                                          <p:spTgt spid="1283108"/>
                                        </p:tgtEl>
                                        <p:attrNameLst>
                                          <p:attrName>ppt_x</p:attrName>
                                          <p:attrName>ppt_y</p:attrName>
                                        </p:attrNameLst>
                                      </p:cBhvr>
                                      <p:rCtr x="-157" y="-57"/>
                                    </p:animMotion>
                                  </p:childTnLst>
                                </p:cTn>
                              </p:par>
                              <p:par>
                                <p:cTn id="11" presetID="6" presetClass="emph" presetSubtype="0" fill="hold" nodeType="withEffect">
                                  <p:stCondLst>
                                    <p:cond delay="0"/>
                                  </p:stCondLst>
                                  <p:childTnLst>
                                    <p:animScale>
                                      <p:cBhvr>
                                        <p:cTn id="12" dur="2000" fill="hold"/>
                                        <p:tgtEl>
                                          <p:spTgt spid="1283108"/>
                                        </p:tgtEl>
                                      </p:cBhvr>
                                      <p:by x="70000" y="70000"/>
                                    </p:animScale>
                                  </p:childTnLst>
                                </p:cTn>
                              </p:par>
                            </p:childTnLst>
                          </p:cTn>
                        </p:par>
                        <p:par>
                          <p:cTn id="13" fill="hold">
                            <p:stCondLst>
                              <p:cond delay="2500"/>
                            </p:stCondLst>
                            <p:childTnLst>
                              <p:par>
                                <p:cTn id="14" presetID="3" presetClass="entr" presetSubtype="10" fill="hold" nodeType="afterEffect">
                                  <p:stCondLst>
                                    <p:cond delay="0"/>
                                  </p:stCondLst>
                                  <p:childTnLst>
                                    <p:set>
                                      <p:cBhvr>
                                        <p:cTn id="15" dur="1" fill="hold">
                                          <p:stCondLst>
                                            <p:cond delay="0"/>
                                          </p:stCondLst>
                                        </p:cTn>
                                        <p:tgtEl>
                                          <p:spTgt spid="1283113"/>
                                        </p:tgtEl>
                                        <p:attrNameLst>
                                          <p:attrName>style.visibility</p:attrName>
                                        </p:attrNameLst>
                                      </p:cBhvr>
                                      <p:to>
                                        <p:strVal val="visible"/>
                                      </p:to>
                                    </p:set>
                                    <p:animEffect transition="in" filter="blinds(horizontal)">
                                      <p:cBhvr>
                                        <p:cTn id="16" dur="500"/>
                                        <p:tgtEl>
                                          <p:spTgt spid="1283113"/>
                                        </p:tgtEl>
                                      </p:cBhvr>
                                    </p:animEffect>
                                  </p:childTnLst>
                                </p:cTn>
                              </p:par>
                            </p:childTnLst>
                          </p:cTn>
                        </p:par>
                        <p:par>
                          <p:cTn id="17" fill="hold">
                            <p:stCondLst>
                              <p:cond delay="3000"/>
                            </p:stCondLst>
                            <p:childTnLst>
                              <p:par>
                                <p:cTn id="18" presetID="56" presetClass="path" presetSubtype="0" accel="50000" decel="50000" fill="hold" nodeType="afterEffect">
                                  <p:stCondLst>
                                    <p:cond delay="0"/>
                                  </p:stCondLst>
                                  <p:childTnLst>
                                    <p:animMotion origin="layout" path="M -3.33333E-6 -1.97965E-6 L 0.30834 -0.12673 " pathEditMode="relative" rAng="0" ptsTypes="AA">
                                      <p:cBhvr>
                                        <p:cTn id="19" dur="2000" fill="hold"/>
                                        <p:tgtEl>
                                          <p:spTgt spid="1283113"/>
                                        </p:tgtEl>
                                        <p:attrNameLst>
                                          <p:attrName>ppt_x</p:attrName>
                                          <p:attrName>ppt_y</p:attrName>
                                        </p:attrNameLst>
                                      </p:cBhvr>
                                      <p:rCtr x="154" y="-63"/>
                                    </p:animMotion>
                                  </p:childTnLst>
                                </p:cTn>
                              </p:par>
                              <p:par>
                                <p:cTn id="20" presetID="6" presetClass="emph" presetSubtype="0" fill="hold" nodeType="withEffect">
                                  <p:stCondLst>
                                    <p:cond delay="0"/>
                                  </p:stCondLst>
                                  <p:childTnLst>
                                    <p:animScale>
                                      <p:cBhvr>
                                        <p:cTn id="21" dur="2000" fill="hold"/>
                                        <p:tgtEl>
                                          <p:spTgt spid="1283113"/>
                                        </p:tgtEl>
                                      </p:cBhvr>
                                      <p:by x="70000" y="70000"/>
                                    </p:animScale>
                                  </p:childTnLst>
                                </p:cTn>
                              </p:par>
                            </p:childTnLst>
                          </p:cTn>
                        </p:par>
                        <p:par>
                          <p:cTn id="22" fill="hold">
                            <p:stCondLst>
                              <p:cond delay="5000"/>
                            </p:stCondLst>
                            <p:childTnLst>
                              <p:par>
                                <p:cTn id="23" presetID="3" presetClass="entr" presetSubtype="10" fill="hold" nodeType="afterEffect">
                                  <p:stCondLst>
                                    <p:cond delay="0"/>
                                  </p:stCondLst>
                                  <p:childTnLst>
                                    <p:set>
                                      <p:cBhvr>
                                        <p:cTn id="24" dur="1" fill="hold">
                                          <p:stCondLst>
                                            <p:cond delay="0"/>
                                          </p:stCondLst>
                                        </p:cTn>
                                        <p:tgtEl>
                                          <p:spTgt spid="1283114"/>
                                        </p:tgtEl>
                                        <p:attrNameLst>
                                          <p:attrName>style.visibility</p:attrName>
                                        </p:attrNameLst>
                                      </p:cBhvr>
                                      <p:to>
                                        <p:strVal val="visible"/>
                                      </p:to>
                                    </p:set>
                                    <p:animEffect transition="in" filter="blinds(horizontal)">
                                      <p:cBhvr>
                                        <p:cTn id="25" dur="500"/>
                                        <p:tgtEl>
                                          <p:spTgt spid="1283114"/>
                                        </p:tgtEl>
                                      </p:cBhvr>
                                    </p:animEffect>
                                  </p:childTnLst>
                                </p:cTn>
                              </p:par>
                            </p:childTnLst>
                          </p:cTn>
                        </p:par>
                        <p:par>
                          <p:cTn id="26" fill="hold">
                            <p:stCondLst>
                              <p:cond delay="5500"/>
                            </p:stCondLst>
                            <p:childTnLst>
                              <p:par>
                                <p:cTn id="27" presetID="2" presetClass="entr" presetSubtype="4"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p:cNvSpPr>
            <a:spLocks noGrp="1"/>
          </p:cNvSpPr>
          <p:nvPr>
            <p:ph type="ftr" sz="quarter" idx="11"/>
          </p:nvPr>
        </p:nvSpPr>
        <p:spPr/>
        <p:txBody>
          <a:bodyPr/>
          <a:lstStyle/>
          <a:p>
            <a:r>
              <a:rPr lang="en-US" smtClean="0"/>
              <a:t>C. Aidala, DESY, October 5-6, 2010</a:t>
            </a:r>
            <a:endParaRPr lang="en-US"/>
          </a:p>
        </p:txBody>
      </p:sp>
      <p:sp>
        <p:nvSpPr>
          <p:cNvPr id="1561602" name="Rectangle 2"/>
          <p:cNvSpPr>
            <a:spLocks noChangeArrowheads="1"/>
          </p:cNvSpPr>
          <p:nvPr/>
        </p:nvSpPr>
        <p:spPr bwMode="auto">
          <a:xfrm>
            <a:off x="0" y="7938"/>
            <a:ext cx="9144000" cy="990600"/>
          </a:xfrm>
          <a:prstGeom prst="rect">
            <a:avLst/>
          </a:prstGeom>
          <a:noFill/>
          <a:ln w="9525">
            <a:noFill/>
            <a:miter lim="800000"/>
            <a:headEnd/>
            <a:tailEnd/>
          </a:ln>
          <a:effectLst/>
        </p:spPr>
        <p:txBody>
          <a:bodyPr anchor="ctr"/>
          <a:lstStyle/>
          <a:p>
            <a:r>
              <a:rPr lang="en-US" sz="3600" i="1">
                <a:solidFill>
                  <a:srgbClr val="FFFF00"/>
                </a:solidFill>
              </a:rPr>
              <a:t>Sivers Asymmetries at HERMES </a:t>
            </a:r>
            <a:br>
              <a:rPr lang="en-US" sz="3600" i="1">
                <a:solidFill>
                  <a:srgbClr val="FFFF00"/>
                </a:solidFill>
              </a:rPr>
            </a:br>
            <a:r>
              <a:rPr lang="en-US" sz="3600" i="1">
                <a:solidFill>
                  <a:srgbClr val="FFFF00"/>
                </a:solidFill>
              </a:rPr>
              <a:t>and COMPASS</a:t>
            </a:r>
            <a:r>
              <a:rPr lang="en-US" sz="3600">
                <a:solidFill>
                  <a:srgbClr val="FFFF00"/>
                </a:solidFill>
                <a:effectLst>
                  <a:outerShdw blurRad="38100" dist="38100" dir="2700000" algn="tl">
                    <a:srgbClr val="000000"/>
                  </a:outerShdw>
                </a:effectLst>
              </a:rPr>
              <a:t> </a:t>
            </a:r>
            <a:endParaRPr lang="en-GB" sz="3600" baseline="-25000">
              <a:solidFill>
                <a:srgbClr val="FFFF00"/>
              </a:solidFill>
              <a:effectLst>
                <a:outerShdw blurRad="38100" dist="38100" dir="2700000" algn="tl">
                  <a:srgbClr val="000000"/>
                </a:outerShdw>
              </a:effectLst>
            </a:endParaRPr>
          </a:p>
        </p:txBody>
      </p:sp>
      <p:pic>
        <p:nvPicPr>
          <p:cNvPr id="1561603" name="Picture 3"/>
          <p:cNvPicPr>
            <a:picLocks noChangeAspect="1" noChangeArrowheads="1"/>
          </p:cNvPicPr>
          <p:nvPr/>
        </p:nvPicPr>
        <p:blipFill>
          <a:blip r:embed="rId3" cstate="print"/>
          <a:srcRect/>
          <a:stretch>
            <a:fillRect/>
          </a:stretch>
        </p:blipFill>
        <p:spPr bwMode="auto">
          <a:xfrm>
            <a:off x="39688" y="1273175"/>
            <a:ext cx="5035550" cy="5035550"/>
          </a:xfrm>
          <a:prstGeom prst="rect">
            <a:avLst/>
          </a:prstGeom>
          <a:noFill/>
          <a:ln w="9525" algn="ctr">
            <a:noFill/>
            <a:miter lim="800000"/>
            <a:headEnd/>
            <a:tailEnd/>
          </a:ln>
          <a:effectLst/>
        </p:spPr>
      </p:pic>
      <p:pic>
        <p:nvPicPr>
          <p:cNvPr id="1561604" name="Picture 4"/>
          <p:cNvPicPr>
            <a:picLocks noChangeAspect="1" noChangeArrowheads="1"/>
          </p:cNvPicPr>
          <p:nvPr/>
        </p:nvPicPr>
        <p:blipFill>
          <a:blip r:embed="rId4" cstate="print"/>
          <a:srcRect/>
          <a:stretch>
            <a:fillRect/>
          </a:stretch>
        </p:blipFill>
        <p:spPr bwMode="auto">
          <a:xfrm>
            <a:off x="5616575" y="1233488"/>
            <a:ext cx="3263900" cy="622300"/>
          </a:xfrm>
          <a:prstGeom prst="rect">
            <a:avLst/>
          </a:prstGeom>
          <a:noFill/>
          <a:ln w="9525" algn="ctr">
            <a:noFill/>
            <a:miter lim="800000"/>
            <a:headEnd/>
            <a:tailEnd/>
          </a:ln>
          <a:effectLst/>
        </p:spPr>
      </p:pic>
      <p:sp>
        <p:nvSpPr>
          <p:cNvPr id="1561605" name="Text Box 5"/>
          <p:cNvSpPr txBox="1">
            <a:spLocks noChangeArrowheads="1"/>
          </p:cNvSpPr>
          <p:nvPr/>
        </p:nvSpPr>
        <p:spPr bwMode="auto">
          <a:xfrm>
            <a:off x="5580063" y="2117725"/>
            <a:ext cx="3692525" cy="519113"/>
          </a:xfrm>
          <a:prstGeom prst="rect">
            <a:avLst/>
          </a:prstGeom>
          <a:noFill/>
          <a:ln w="9525" algn="ctr">
            <a:noFill/>
            <a:miter lim="800000"/>
            <a:headEnd/>
            <a:tailEnd/>
          </a:ln>
          <a:effectLst/>
        </p:spPr>
        <p:txBody>
          <a:bodyPr>
            <a:spAutoFit/>
          </a:bodyPr>
          <a:lstStyle/>
          <a:p>
            <a:pPr algn="l" eaLnBrk="1" hangingPunct="1">
              <a:buFont typeface="Wingdings" pitchFamily="2" charset="2"/>
              <a:buChar char="à"/>
            </a:pPr>
            <a:r>
              <a:rPr lang="en-US" b="1">
                <a:solidFill>
                  <a:srgbClr val="CC0000"/>
                </a:solidFill>
                <a:latin typeface="Tahoma" pitchFamily="34" charset="0"/>
                <a:sym typeface="Wingdings" pitchFamily="2" charset="2"/>
              </a:rPr>
              <a:t>implies non-zero </a:t>
            </a:r>
            <a:r>
              <a:rPr lang="en-US" sz="2800" b="1">
                <a:solidFill>
                  <a:srgbClr val="CC0000"/>
                </a:solidFill>
                <a:latin typeface="Tahoma" pitchFamily="34" charset="0"/>
              </a:rPr>
              <a:t>L</a:t>
            </a:r>
            <a:r>
              <a:rPr lang="en-US" sz="2800" b="1" baseline="-25000">
                <a:solidFill>
                  <a:srgbClr val="CC0000"/>
                </a:solidFill>
                <a:latin typeface="Tahoma" pitchFamily="34" charset="0"/>
              </a:rPr>
              <a:t>q</a:t>
            </a:r>
            <a:endParaRPr lang="it-IT" sz="2800" b="1" baseline="-25000">
              <a:solidFill>
                <a:srgbClr val="CC0000"/>
              </a:solidFill>
              <a:latin typeface="Tahoma" pitchFamily="34" charset="0"/>
            </a:endParaRPr>
          </a:p>
        </p:txBody>
      </p:sp>
      <p:pic>
        <p:nvPicPr>
          <p:cNvPr id="1561606" name="Picture 6"/>
          <p:cNvPicPr>
            <a:picLocks noGrp="1" noChangeAspect="1" noChangeArrowheads="1"/>
          </p:cNvPicPr>
          <p:nvPr>
            <p:ph/>
          </p:nvPr>
        </p:nvPicPr>
        <p:blipFill>
          <a:blip r:embed="rId5" cstate="print"/>
          <a:srcRect/>
          <a:stretch>
            <a:fillRect/>
          </a:stretch>
        </p:blipFill>
        <p:spPr>
          <a:xfrm>
            <a:off x="5102225" y="3114675"/>
            <a:ext cx="3781425" cy="2063750"/>
          </a:xfrm>
        </p:spPr>
      </p:pic>
      <p:pic>
        <p:nvPicPr>
          <p:cNvPr id="1561607" name="Picture 7" descr="SivKaonsPions_ah_2003_2004"/>
          <p:cNvPicPr>
            <a:picLocks noChangeAspect="1" noChangeArrowheads="1"/>
          </p:cNvPicPr>
          <p:nvPr/>
        </p:nvPicPr>
        <p:blipFill>
          <a:blip r:embed="rId6" cstate="print"/>
          <a:srcRect/>
          <a:stretch>
            <a:fillRect/>
          </a:stretch>
        </p:blipFill>
        <p:spPr bwMode="auto">
          <a:xfrm>
            <a:off x="2354263" y="1892300"/>
            <a:ext cx="6788150" cy="4464050"/>
          </a:xfrm>
          <a:prstGeom prst="rect">
            <a:avLst/>
          </a:prstGeom>
          <a:noFill/>
        </p:spPr>
      </p:pic>
      <p:sp>
        <p:nvSpPr>
          <p:cNvPr id="1561608" name="Text Box 8"/>
          <p:cNvSpPr txBox="1">
            <a:spLocks noChangeArrowheads="1"/>
          </p:cNvSpPr>
          <p:nvPr/>
        </p:nvSpPr>
        <p:spPr bwMode="auto">
          <a:xfrm>
            <a:off x="5416550" y="3724275"/>
            <a:ext cx="852488" cy="641350"/>
          </a:xfrm>
          <a:prstGeom prst="rect">
            <a:avLst/>
          </a:prstGeom>
          <a:noFill/>
          <a:ln w="9525" algn="ctr">
            <a:noFill/>
            <a:miter lim="800000"/>
            <a:headEnd/>
            <a:tailEnd/>
          </a:ln>
          <a:effectLst/>
        </p:spPr>
        <p:txBody>
          <a:bodyPr wrap="none">
            <a:spAutoFit/>
          </a:bodyPr>
          <a:lstStyle/>
          <a:p>
            <a:pPr algn="l" eaLnBrk="1" hangingPunct="1"/>
            <a:r>
              <a:rPr lang="en-US" sz="3600">
                <a:solidFill>
                  <a:schemeClr val="tx2"/>
                </a:solidFill>
                <a:latin typeface="Symbol" pitchFamily="18" charset="2"/>
              </a:rPr>
              <a:t>p</a:t>
            </a:r>
            <a:r>
              <a:rPr lang="en-US" sz="3600" baseline="30000">
                <a:solidFill>
                  <a:srgbClr val="FF0000"/>
                </a:solidFill>
                <a:latin typeface="Symbol" pitchFamily="18" charset="2"/>
              </a:rPr>
              <a:t>+</a:t>
            </a:r>
            <a:r>
              <a:rPr lang="en-US" sz="3600" baseline="30000">
                <a:solidFill>
                  <a:schemeClr val="accent2"/>
                </a:solidFill>
                <a:latin typeface="Symbol" pitchFamily="18" charset="2"/>
              </a:rPr>
              <a:t>/-</a:t>
            </a:r>
            <a:endParaRPr lang="it-IT" sz="3600" baseline="30000">
              <a:solidFill>
                <a:schemeClr val="accent2"/>
              </a:solidFill>
              <a:latin typeface="Symbol" pitchFamily="18" charset="2"/>
            </a:endParaRPr>
          </a:p>
        </p:txBody>
      </p:sp>
      <p:sp>
        <p:nvSpPr>
          <p:cNvPr id="1561609" name="Text Box 9"/>
          <p:cNvSpPr txBox="1">
            <a:spLocks noChangeArrowheads="1"/>
          </p:cNvSpPr>
          <p:nvPr/>
        </p:nvSpPr>
        <p:spPr bwMode="auto">
          <a:xfrm>
            <a:off x="5435600" y="5718175"/>
            <a:ext cx="858838" cy="519113"/>
          </a:xfrm>
          <a:prstGeom prst="rect">
            <a:avLst/>
          </a:prstGeom>
          <a:noFill/>
          <a:ln w="9525" algn="ctr">
            <a:noFill/>
            <a:miter lim="800000"/>
            <a:headEnd/>
            <a:tailEnd/>
          </a:ln>
          <a:effectLst/>
        </p:spPr>
        <p:txBody>
          <a:bodyPr wrap="none">
            <a:spAutoFit/>
          </a:bodyPr>
          <a:lstStyle/>
          <a:p>
            <a:pPr algn="l" eaLnBrk="1" hangingPunct="1"/>
            <a:r>
              <a:rPr lang="en-US" sz="2800">
                <a:solidFill>
                  <a:schemeClr val="tx2"/>
                </a:solidFill>
                <a:latin typeface="Symbol" pitchFamily="18" charset="2"/>
              </a:rPr>
              <a:t>K</a:t>
            </a:r>
            <a:r>
              <a:rPr lang="en-US" sz="3600" baseline="30000">
                <a:solidFill>
                  <a:srgbClr val="FF0000"/>
                </a:solidFill>
                <a:latin typeface="Symbol" pitchFamily="18" charset="2"/>
              </a:rPr>
              <a:t>+</a:t>
            </a:r>
            <a:r>
              <a:rPr lang="en-US" sz="3600" baseline="30000">
                <a:solidFill>
                  <a:schemeClr val="accent2"/>
                </a:solidFill>
                <a:latin typeface="Symbol" pitchFamily="18" charset="2"/>
              </a:rPr>
              <a:t>/-</a:t>
            </a:r>
            <a:endParaRPr lang="it-IT" sz="3600" baseline="30000">
              <a:solidFill>
                <a:schemeClr val="accent2"/>
              </a:solidFill>
              <a:latin typeface="Symbol" pitchFamily="18" charset="2"/>
            </a:endParaRPr>
          </a:p>
        </p:txBody>
      </p:sp>
      <p:sp>
        <p:nvSpPr>
          <p:cNvPr id="1561610" name="Rectangle 10"/>
          <p:cNvSpPr>
            <a:spLocks noChangeArrowheads="1"/>
          </p:cNvSpPr>
          <p:nvPr/>
        </p:nvSpPr>
        <p:spPr bwMode="auto">
          <a:xfrm>
            <a:off x="7885113" y="1233488"/>
            <a:ext cx="179387" cy="250825"/>
          </a:xfrm>
          <a:prstGeom prst="rect">
            <a:avLst/>
          </a:prstGeom>
          <a:solidFill>
            <a:srgbClr val="FFFFFF"/>
          </a:solidFill>
          <a:ln w="38100">
            <a:noFill/>
            <a:miter lim="800000"/>
            <a:headEnd/>
            <a:tailEnd type="none" w="lg" len="lg"/>
          </a:ln>
          <a:effectLst/>
        </p:spPr>
        <p:txBody>
          <a:bodyPr wrap="none" anchor="ctr">
            <a:spAutoFit/>
          </a:bodyPr>
          <a:lstStyle/>
          <a:p>
            <a:endParaRPr lang="en-US"/>
          </a:p>
        </p:txBody>
      </p:sp>
      <p:sp>
        <p:nvSpPr>
          <p:cNvPr id="14" name="Slide Number Placeholder 13"/>
          <p:cNvSpPr>
            <a:spLocks noGrp="1"/>
          </p:cNvSpPr>
          <p:nvPr>
            <p:ph type="sldNum" sz="quarter" idx="12"/>
          </p:nvPr>
        </p:nvSpPr>
        <p:spPr/>
        <p:txBody>
          <a:bodyPr/>
          <a:lstStyle/>
          <a:p>
            <a:fld id="{0105E4C2-DDCC-49BD-ADB3-461273BD2B94}" type="slidenum">
              <a:rPr lang="en-US" smtClean="0"/>
              <a:pPr/>
              <a:t>80</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61607"/>
                                        </p:tgtEl>
                                        <p:attrNameLst>
                                          <p:attrName>style.visibility</p:attrName>
                                        </p:attrNameLst>
                                      </p:cBhvr>
                                      <p:to>
                                        <p:strVal val="visible"/>
                                      </p:to>
                                    </p:set>
                                    <p:animEffect transition="in" filter="slide(fromBottom)">
                                      <p:cBhvr>
                                        <p:cTn id="7" dur="500"/>
                                        <p:tgtEl>
                                          <p:spTgt spid="156160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6160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616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1608" grpId="0"/>
      <p:bldP spid="156160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p:txBody>
          <a:bodyPr/>
          <a:lstStyle/>
          <a:p>
            <a:r>
              <a:rPr lang="en-US" smtClean="0"/>
              <a:t>C. Aidala, DESY, October 5-6, 2010</a:t>
            </a:r>
            <a:endParaRPr lang="en-US"/>
          </a:p>
        </p:txBody>
      </p:sp>
      <p:sp>
        <p:nvSpPr>
          <p:cNvPr id="1547266" name="Text Box 2"/>
          <p:cNvSpPr txBox="1">
            <a:spLocks noChangeArrowheads="1"/>
          </p:cNvSpPr>
          <p:nvPr/>
        </p:nvSpPr>
        <p:spPr bwMode="auto">
          <a:xfrm>
            <a:off x="0" y="276225"/>
            <a:ext cx="9144000" cy="579438"/>
          </a:xfrm>
          <a:prstGeom prst="rect">
            <a:avLst/>
          </a:prstGeom>
          <a:noFill/>
          <a:ln w="9525">
            <a:noFill/>
            <a:miter lim="800000"/>
            <a:headEnd/>
            <a:tailEnd/>
          </a:ln>
          <a:effectLst/>
        </p:spPr>
        <p:txBody>
          <a:bodyPr>
            <a:spAutoFit/>
          </a:bodyPr>
          <a:lstStyle/>
          <a:p>
            <a:r>
              <a:rPr lang="en-US" sz="3200">
                <a:solidFill>
                  <a:schemeClr val="tx1"/>
                </a:solidFill>
                <a:latin typeface="Times" charset="0"/>
              </a:rPr>
              <a:t> </a:t>
            </a:r>
            <a:endParaRPr lang="en-US" sz="2800" b="1">
              <a:solidFill>
                <a:srgbClr val="E63F29"/>
              </a:solidFill>
              <a:latin typeface="Times" charset="0"/>
            </a:endParaRPr>
          </a:p>
        </p:txBody>
      </p:sp>
      <p:sp>
        <p:nvSpPr>
          <p:cNvPr id="1547267" name="Text Box 3"/>
          <p:cNvSpPr txBox="1">
            <a:spLocks noChangeArrowheads="1"/>
          </p:cNvSpPr>
          <p:nvPr/>
        </p:nvSpPr>
        <p:spPr bwMode="auto">
          <a:xfrm>
            <a:off x="436563" y="7938"/>
            <a:ext cx="8078787" cy="1066800"/>
          </a:xfrm>
          <a:prstGeom prst="rect">
            <a:avLst/>
          </a:prstGeom>
          <a:noFill/>
          <a:ln w="38100">
            <a:noFill/>
            <a:miter lim="800000"/>
            <a:headEnd/>
            <a:tailEnd type="none" w="lg" len="lg"/>
          </a:ln>
          <a:effectLst/>
        </p:spPr>
        <p:txBody>
          <a:bodyPr wrap="none">
            <a:spAutoFit/>
          </a:bodyPr>
          <a:lstStyle/>
          <a:p>
            <a:pPr eaLnBrk="1" hangingPunct="1"/>
            <a:r>
              <a:rPr lang="en-US" sz="3200" i="1">
                <a:solidFill>
                  <a:srgbClr val="FFFF00"/>
                </a:solidFill>
              </a:rPr>
              <a:t>Fundamental Theoretical Work: Sivers Effect</a:t>
            </a:r>
          </a:p>
          <a:p>
            <a:pPr eaLnBrk="1" hangingPunct="1"/>
            <a:r>
              <a:rPr lang="en-US" sz="3200" i="1">
                <a:solidFill>
                  <a:srgbClr val="FFFF00"/>
                </a:solidFill>
              </a:rPr>
              <a:t>and Questions of Universality and Factorization</a:t>
            </a:r>
          </a:p>
        </p:txBody>
      </p:sp>
      <p:pic>
        <p:nvPicPr>
          <p:cNvPr id="1547268" name="Picture 4"/>
          <p:cNvPicPr>
            <a:picLocks noChangeAspect="1" noChangeArrowheads="1"/>
          </p:cNvPicPr>
          <p:nvPr/>
        </p:nvPicPr>
        <p:blipFill>
          <a:blip r:embed="rId4" cstate="print"/>
          <a:srcRect/>
          <a:stretch>
            <a:fillRect/>
          </a:stretch>
        </p:blipFill>
        <p:spPr bwMode="auto">
          <a:xfrm>
            <a:off x="808038" y="1357313"/>
            <a:ext cx="7623175" cy="5067300"/>
          </a:xfrm>
          <a:prstGeom prst="rect">
            <a:avLst/>
          </a:prstGeom>
          <a:noFill/>
          <a:ln w="38100">
            <a:noFill/>
            <a:miter lim="800000"/>
            <a:headEnd/>
            <a:tailEnd type="none" w="lg" len="lg"/>
          </a:ln>
          <a:effectLst/>
        </p:spPr>
      </p:pic>
      <p:graphicFrame>
        <p:nvGraphicFramePr>
          <p:cNvPr id="1547269" name="Object 5"/>
          <p:cNvGraphicFramePr>
            <a:graphicFrameLocks noChangeAspect="1"/>
          </p:cNvGraphicFramePr>
          <p:nvPr/>
        </p:nvGraphicFramePr>
        <p:xfrm>
          <a:off x="269875" y="2108200"/>
          <a:ext cx="8335963" cy="4354513"/>
        </p:xfrm>
        <a:graphic>
          <a:graphicData uri="http://schemas.openxmlformats.org/presentationml/2006/ole">
            <p:oleObj spid="_x0000_s1547269" name="Chart" r:id="rId5" imgW="4905375" imgH="2562225" progId="Excel.Sheet.8">
              <p:embed/>
            </p:oleObj>
          </a:graphicData>
        </a:graphic>
      </p:graphicFrame>
      <p:sp>
        <p:nvSpPr>
          <p:cNvPr id="1547270" name="Text Box 6"/>
          <p:cNvSpPr txBox="1">
            <a:spLocks noChangeArrowheads="1"/>
          </p:cNvSpPr>
          <p:nvPr/>
        </p:nvSpPr>
        <p:spPr bwMode="auto">
          <a:xfrm>
            <a:off x="193675" y="1274763"/>
            <a:ext cx="8526463" cy="1616075"/>
          </a:xfrm>
          <a:prstGeom prst="rect">
            <a:avLst/>
          </a:prstGeom>
          <a:solidFill>
            <a:schemeClr val="bg1"/>
          </a:solidFill>
          <a:ln w="38100">
            <a:noFill/>
            <a:miter lim="800000"/>
            <a:headEnd/>
            <a:tailEnd type="none" w="lg" len="lg"/>
          </a:ln>
          <a:effectLst/>
        </p:spPr>
        <p:txBody>
          <a:bodyPr>
            <a:spAutoFit/>
          </a:bodyPr>
          <a:lstStyle/>
          <a:p>
            <a:pPr algn="l" eaLnBrk="1" hangingPunct="1"/>
            <a:r>
              <a:rPr lang="en-US" sz="2000" b="1">
                <a:solidFill>
                  <a:schemeClr val="tx1"/>
                </a:solidFill>
                <a:latin typeface="Arial Unicode MS" pitchFamily="34" charset="-128"/>
              </a:rPr>
              <a:t>                       </a:t>
            </a:r>
            <a:r>
              <a:rPr lang="en-US" sz="2000" b="1">
                <a:solidFill>
                  <a:srgbClr val="FF0000"/>
                </a:solidFill>
                <a:latin typeface="Arial Unicode MS" pitchFamily="34" charset="-128"/>
              </a:rPr>
              <a:t>Annual number of publications on transverse spin </a:t>
            </a:r>
          </a:p>
          <a:p>
            <a:pPr algn="l" eaLnBrk="1" hangingPunct="1"/>
            <a:r>
              <a:rPr lang="en-US" sz="2000" b="1">
                <a:solidFill>
                  <a:srgbClr val="FF0000"/>
                </a:solidFill>
                <a:latin typeface="Arial Unicode MS" pitchFamily="34" charset="-128"/>
              </a:rPr>
              <a:t>                      in SPIRES vs time. The total number of pulications</a:t>
            </a:r>
          </a:p>
          <a:p>
            <a:pPr algn="l" eaLnBrk="1" hangingPunct="1"/>
            <a:r>
              <a:rPr lang="en-US" sz="2000" b="1">
                <a:solidFill>
                  <a:srgbClr val="FF0000"/>
                </a:solidFill>
                <a:latin typeface="Arial Unicode MS" pitchFamily="34" charset="-128"/>
              </a:rPr>
              <a:t>                           is about ~750, about 15% are experimental.</a:t>
            </a:r>
          </a:p>
          <a:p>
            <a:pPr algn="l" eaLnBrk="1" hangingPunct="1"/>
            <a:endParaRPr lang="en-US" sz="2000" b="1">
              <a:solidFill>
                <a:srgbClr val="FF0000"/>
              </a:solidFill>
              <a:latin typeface="Arial Unicode MS" pitchFamily="34" charset="-128"/>
            </a:endParaRPr>
          </a:p>
          <a:p>
            <a:pPr algn="l" eaLnBrk="1" hangingPunct="1"/>
            <a:endParaRPr lang="en-US" sz="2000" b="1">
              <a:solidFill>
                <a:srgbClr val="FF0000"/>
              </a:solidFill>
              <a:latin typeface="Arial Unicode MS" pitchFamily="34" charset="-128"/>
            </a:endParaRPr>
          </a:p>
        </p:txBody>
      </p:sp>
      <p:sp>
        <p:nvSpPr>
          <p:cNvPr id="10" name="Slide Number Placeholder 9"/>
          <p:cNvSpPr>
            <a:spLocks noGrp="1"/>
          </p:cNvSpPr>
          <p:nvPr>
            <p:ph type="sldNum" sz="quarter" idx="12"/>
          </p:nvPr>
        </p:nvSpPr>
        <p:spPr/>
        <p:txBody>
          <a:bodyPr/>
          <a:lstStyle/>
          <a:p>
            <a:fld id="{83F159FB-7DEB-45DF-BF94-DE0F7425313E}" type="slidenum">
              <a:rPr lang="en-US" smtClean="0"/>
              <a:pPr/>
              <a:t>81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472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47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547269" grpId="0"/>
      <p:bldP spid="154727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Footer Placeholder 2"/>
          <p:cNvSpPr>
            <a:spLocks noGrp="1"/>
          </p:cNvSpPr>
          <p:nvPr>
            <p:ph type="ftr" sz="quarter" idx="11"/>
          </p:nvPr>
        </p:nvSpPr>
        <p:spPr/>
        <p:txBody>
          <a:bodyPr/>
          <a:lstStyle/>
          <a:p>
            <a:r>
              <a:rPr lang="en-US" smtClean="0"/>
              <a:t>C. Aidala, DESY, October 5-6, 2010</a:t>
            </a:r>
            <a:endParaRPr lang="en-US"/>
          </a:p>
        </p:txBody>
      </p:sp>
      <p:sp>
        <p:nvSpPr>
          <p:cNvPr id="1598466" name="Rectangle 2"/>
          <p:cNvSpPr>
            <a:spLocks noChangeArrowheads="1"/>
          </p:cNvSpPr>
          <p:nvPr/>
        </p:nvSpPr>
        <p:spPr bwMode="auto">
          <a:xfrm>
            <a:off x="0" y="152400"/>
            <a:ext cx="9144000" cy="6477000"/>
          </a:xfrm>
          <a:prstGeom prst="rect">
            <a:avLst/>
          </a:prstGeom>
          <a:solidFill>
            <a:schemeClr val="bg1"/>
          </a:solidFill>
          <a:ln w="9525">
            <a:solidFill>
              <a:schemeClr val="tx1"/>
            </a:solidFill>
            <a:miter lim="800000"/>
            <a:headEnd/>
            <a:tailEnd/>
          </a:ln>
          <a:effectLst/>
        </p:spPr>
        <p:txBody>
          <a:bodyPr wrap="none" anchor="ctr"/>
          <a:lstStyle/>
          <a:p>
            <a:endParaRPr lang="en-US"/>
          </a:p>
        </p:txBody>
      </p:sp>
      <p:grpSp>
        <p:nvGrpSpPr>
          <p:cNvPr id="2" name="Group 57"/>
          <p:cNvGrpSpPr>
            <a:grpSpLocks/>
          </p:cNvGrpSpPr>
          <p:nvPr/>
        </p:nvGrpSpPr>
        <p:grpSpPr bwMode="auto">
          <a:xfrm>
            <a:off x="990600" y="3408363"/>
            <a:ext cx="7327900" cy="3297237"/>
            <a:chOff x="624" y="1968"/>
            <a:chExt cx="4616" cy="2077"/>
          </a:xfrm>
        </p:grpSpPr>
        <p:grpSp>
          <p:nvGrpSpPr>
            <p:cNvPr id="1598468" name="Group 58"/>
            <p:cNvGrpSpPr>
              <a:grpSpLocks/>
            </p:cNvGrpSpPr>
            <p:nvPr/>
          </p:nvGrpSpPr>
          <p:grpSpPr bwMode="auto">
            <a:xfrm>
              <a:off x="624" y="2088"/>
              <a:ext cx="4616" cy="1957"/>
              <a:chOff x="624" y="2088"/>
              <a:chExt cx="4616" cy="1957"/>
            </a:xfrm>
          </p:grpSpPr>
          <p:pic>
            <p:nvPicPr>
              <p:cNvPr id="1598469" name="Picture 59" descr="gpdwp"/>
              <p:cNvPicPr>
                <a:picLocks noChangeAspect="1" noChangeArrowheads="1"/>
              </p:cNvPicPr>
              <p:nvPr/>
            </p:nvPicPr>
            <p:blipFill>
              <a:blip r:embed="rId3" cstate="print"/>
              <a:srcRect/>
              <a:stretch>
                <a:fillRect/>
              </a:stretch>
            </p:blipFill>
            <p:spPr bwMode="auto">
              <a:xfrm>
                <a:off x="720" y="2088"/>
                <a:ext cx="4520" cy="1704"/>
              </a:xfrm>
              <a:prstGeom prst="rect">
                <a:avLst/>
              </a:prstGeom>
              <a:noFill/>
              <a:ln w="9525">
                <a:noFill/>
                <a:miter lim="800000"/>
                <a:headEnd/>
                <a:tailEnd/>
              </a:ln>
            </p:spPr>
          </p:pic>
          <p:sp>
            <p:nvSpPr>
              <p:cNvPr id="1598470" name="Text Box 60"/>
              <p:cNvSpPr txBox="1">
                <a:spLocks noChangeArrowheads="1"/>
              </p:cNvSpPr>
              <p:nvPr/>
            </p:nvSpPr>
            <p:spPr bwMode="auto">
              <a:xfrm>
                <a:off x="1334" y="3833"/>
                <a:ext cx="116" cy="212"/>
              </a:xfrm>
              <a:prstGeom prst="rect">
                <a:avLst/>
              </a:prstGeom>
              <a:noFill/>
              <a:ln w="9525">
                <a:noFill/>
                <a:miter lim="800000"/>
                <a:headEnd/>
                <a:tailEnd/>
              </a:ln>
            </p:spPr>
            <p:txBody>
              <a:bodyPr wrap="none">
                <a:spAutoFit/>
              </a:bodyPr>
              <a:lstStyle/>
              <a:p>
                <a:pPr algn="l" eaLnBrk="1" hangingPunct="1"/>
                <a:endParaRPr lang="en-US" sz="1600">
                  <a:solidFill>
                    <a:schemeClr val="tx1"/>
                  </a:solidFill>
                  <a:latin typeface="Comic Sans MS" pitchFamily="66" charset="0"/>
                </a:endParaRPr>
              </a:p>
            </p:txBody>
          </p:sp>
          <p:sp>
            <p:nvSpPr>
              <p:cNvPr id="1598471" name="Text Box 61"/>
              <p:cNvSpPr txBox="1">
                <a:spLocks noChangeArrowheads="1"/>
              </p:cNvSpPr>
              <p:nvPr/>
            </p:nvSpPr>
            <p:spPr bwMode="auto">
              <a:xfrm>
                <a:off x="624" y="3820"/>
                <a:ext cx="4608" cy="212"/>
              </a:xfrm>
              <a:prstGeom prst="rect">
                <a:avLst/>
              </a:prstGeom>
              <a:noFill/>
              <a:ln w="9525">
                <a:noFill/>
                <a:miter lim="800000"/>
                <a:headEnd/>
                <a:tailEnd/>
              </a:ln>
            </p:spPr>
            <p:txBody>
              <a:bodyPr>
                <a:spAutoFit/>
              </a:bodyPr>
              <a:lstStyle/>
              <a:p>
                <a:pPr algn="l" eaLnBrk="1" hangingPunct="1"/>
                <a:r>
                  <a:rPr lang="en-US" sz="1600">
                    <a:solidFill>
                      <a:schemeClr val="tx2"/>
                    </a:solidFill>
                    <a:latin typeface="Comic Sans MS" pitchFamily="66" charset="0"/>
                    <a:sym typeface="Wingdings" pitchFamily="2" charset="2"/>
                  </a:rPr>
                  <a:t>gives transverse position of quark (parton) with longitud. mom. fraction x</a:t>
                </a:r>
                <a:endParaRPr lang="en-US" sz="1600">
                  <a:solidFill>
                    <a:schemeClr val="tx2"/>
                  </a:solidFill>
                  <a:latin typeface="Comic Sans MS" pitchFamily="66" charset="0"/>
                </a:endParaRPr>
              </a:p>
            </p:txBody>
          </p:sp>
        </p:grpSp>
        <p:sp>
          <p:nvSpPr>
            <p:cNvPr id="1598472" name="Text Box 62"/>
            <p:cNvSpPr txBox="1">
              <a:spLocks noChangeArrowheads="1"/>
            </p:cNvSpPr>
            <p:nvPr/>
          </p:nvSpPr>
          <p:spPr bwMode="auto">
            <a:xfrm>
              <a:off x="624" y="1968"/>
              <a:ext cx="2565" cy="212"/>
            </a:xfrm>
            <a:prstGeom prst="rect">
              <a:avLst/>
            </a:prstGeom>
            <a:noFill/>
            <a:ln w="9525">
              <a:noFill/>
              <a:miter lim="800000"/>
              <a:headEnd/>
              <a:tailEnd/>
            </a:ln>
          </p:spPr>
          <p:txBody>
            <a:bodyPr wrap="none">
              <a:spAutoFit/>
            </a:bodyPr>
            <a:lstStyle/>
            <a:p>
              <a:pPr algn="l" eaLnBrk="1" hangingPunct="1"/>
              <a:r>
                <a:rPr lang="en-US" sz="1600">
                  <a:solidFill>
                    <a:schemeClr val="tx1"/>
                  </a:solidFill>
                  <a:latin typeface="Comic Sans MS" pitchFamily="66" charset="0"/>
                </a:rPr>
                <a:t>Fourier transform in momentum transfer</a:t>
              </a:r>
            </a:p>
          </p:txBody>
        </p:sp>
      </p:grpSp>
      <p:grpSp>
        <p:nvGrpSpPr>
          <p:cNvPr id="4" name="Group 43"/>
          <p:cNvGrpSpPr>
            <a:grpSpLocks/>
          </p:cNvGrpSpPr>
          <p:nvPr/>
        </p:nvGrpSpPr>
        <p:grpSpPr bwMode="auto">
          <a:xfrm>
            <a:off x="1295400" y="914400"/>
            <a:ext cx="6627813" cy="2790825"/>
            <a:chOff x="816" y="144"/>
            <a:chExt cx="4175" cy="1758"/>
          </a:xfrm>
        </p:grpSpPr>
        <p:pic>
          <p:nvPicPr>
            <p:cNvPr id="1598474" name="Picture 44"/>
            <p:cNvPicPr>
              <a:picLocks noChangeAspect="1" noChangeArrowheads="1"/>
            </p:cNvPicPr>
            <p:nvPr/>
          </p:nvPicPr>
          <p:blipFill>
            <a:blip r:embed="rId4" cstate="print"/>
            <a:srcRect b="54507"/>
            <a:stretch>
              <a:fillRect/>
            </a:stretch>
          </p:blipFill>
          <p:spPr bwMode="auto">
            <a:xfrm>
              <a:off x="816" y="192"/>
              <a:ext cx="4175" cy="1323"/>
            </a:xfrm>
            <a:prstGeom prst="rect">
              <a:avLst/>
            </a:prstGeom>
            <a:noFill/>
            <a:ln w="9525">
              <a:noFill/>
              <a:miter lim="800000"/>
              <a:headEnd/>
              <a:tailEnd/>
            </a:ln>
          </p:spPr>
        </p:pic>
        <p:sp>
          <p:nvSpPr>
            <p:cNvPr id="1598475" name="Text Box 45"/>
            <p:cNvSpPr txBox="1">
              <a:spLocks noChangeArrowheads="1"/>
            </p:cNvSpPr>
            <p:nvPr/>
          </p:nvSpPr>
          <p:spPr bwMode="auto">
            <a:xfrm>
              <a:off x="1305" y="144"/>
              <a:ext cx="519" cy="192"/>
            </a:xfrm>
            <a:prstGeom prst="rect">
              <a:avLst/>
            </a:prstGeom>
            <a:solidFill>
              <a:schemeClr val="bg1"/>
            </a:solidFill>
            <a:ln w="9525">
              <a:noFill/>
              <a:miter lim="800000"/>
              <a:headEnd/>
              <a:tailEnd/>
            </a:ln>
          </p:spPr>
          <p:txBody>
            <a:bodyPr wrap="none">
              <a:spAutoFit/>
            </a:bodyPr>
            <a:lstStyle/>
            <a:p>
              <a:pPr algn="l" eaLnBrk="1" hangingPunct="1"/>
              <a:r>
                <a:rPr lang="en-US" sz="1400">
                  <a:solidFill>
                    <a:schemeClr val="tx1"/>
                  </a:solidFill>
                  <a:latin typeface="Comic Sans MS" pitchFamily="66" charset="0"/>
                </a:rPr>
                <a:t>x = 0.01</a:t>
              </a:r>
            </a:p>
          </p:txBody>
        </p:sp>
        <p:sp>
          <p:nvSpPr>
            <p:cNvPr id="1598476" name="Text Box 46"/>
            <p:cNvSpPr txBox="1">
              <a:spLocks noChangeArrowheads="1"/>
            </p:cNvSpPr>
            <p:nvPr/>
          </p:nvSpPr>
          <p:spPr bwMode="auto">
            <a:xfrm>
              <a:off x="2649" y="144"/>
              <a:ext cx="537" cy="192"/>
            </a:xfrm>
            <a:prstGeom prst="rect">
              <a:avLst/>
            </a:prstGeom>
            <a:solidFill>
              <a:schemeClr val="bg1"/>
            </a:solidFill>
            <a:ln w="9525">
              <a:noFill/>
              <a:miter lim="800000"/>
              <a:headEnd/>
              <a:tailEnd/>
            </a:ln>
          </p:spPr>
          <p:txBody>
            <a:bodyPr wrap="none">
              <a:spAutoFit/>
            </a:bodyPr>
            <a:lstStyle/>
            <a:p>
              <a:pPr algn="l" eaLnBrk="1" hangingPunct="1"/>
              <a:r>
                <a:rPr lang="en-US" sz="1400">
                  <a:solidFill>
                    <a:schemeClr val="tx1"/>
                  </a:solidFill>
                  <a:latin typeface="Comic Sans MS" pitchFamily="66" charset="0"/>
                </a:rPr>
                <a:t>x = 0.40</a:t>
              </a:r>
            </a:p>
          </p:txBody>
        </p:sp>
        <p:sp>
          <p:nvSpPr>
            <p:cNvPr id="1598477" name="Text Box 47"/>
            <p:cNvSpPr txBox="1">
              <a:spLocks noChangeArrowheads="1"/>
            </p:cNvSpPr>
            <p:nvPr/>
          </p:nvSpPr>
          <p:spPr bwMode="auto">
            <a:xfrm>
              <a:off x="3975" y="144"/>
              <a:ext cx="537" cy="192"/>
            </a:xfrm>
            <a:prstGeom prst="rect">
              <a:avLst/>
            </a:prstGeom>
            <a:solidFill>
              <a:schemeClr val="bg1"/>
            </a:solidFill>
            <a:ln w="9525">
              <a:noFill/>
              <a:miter lim="800000"/>
              <a:headEnd/>
              <a:tailEnd/>
            </a:ln>
          </p:spPr>
          <p:txBody>
            <a:bodyPr wrap="none">
              <a:spAutoFit/>
            </a:bodyPr>
            <a:lstStyle/>
            <a:p>
              <a:pPr algn="l" eaLnBrk="1" hangingPunct="1"/>
              <a:r>
                <a:rPr lang="en-US" sz="1400">
                  <a:solidFill>
                    <a:schemeClr val="tx1"/>
                  </a:solidFill>
                  <a:latin typeface="Comic Sans MS" pitchFamily="66" charset="0"/>
                </a:rPr>
                <a:t>x = 0.70</a:t>
              </a:r>
            </a:p>
          </p:txBody>
        </p:sp>
        <p:sp>
          <p:nvSpPr>
            <p:cNvPr id="1598478" name="Text Box 48"/>
            <p:cNvSpPr txBox="1">
              <a:spLocks noChangeArrowheads="1"/>
            </p:cNvSpPr>
            <p:nvPr/>
          </p:nvSpPr>
          <p:spPr bwMode="auto">
            <a:xfrm>
              <a:off x="1190" y="1536"/>
              <a:ext cx="3418" cy="366"/>
            </a:xfrm>
            <a:prstGeom prst="rect">
              <a:avLst/>
            </a:prstGeom>
            <a:noFill/>
            <a:ln w="9525">
              <a:noFill/>
              <a:miter lim="800000"/>
              <a:headEnd/>
              <a:tailEnd/>
            </a:ln>
          </p:spPr>
          <p:txBody>
            <a:bodyPr>
              <a:spAutoFit/>
            </a:bodyPr>
            <a:lstStyle/>
            <a:p>
              <a:pPr algn="l" eaLnBrk="1" hangingPunct="1"/>
              <a:r>
                <a:rPr lang="en-US" sz="1600">
                  <a:solidFill>
                    <a:schemeClr val="tx1"/>
                  </a:solidFill>
                  <a:latin typeface="Comic Sans MS" pitchFamily="66" charset="0"/>
                </a:rPr>
                <a:t>Wigner function: Probability to find a u(x) quark with a certain polarization at position </a:t>
              </a:r>
              <a:r>
                <a:rPr lang="en-US" sz="1600" b="1">
                  <a:solidFill>
                    <a:schemeClr val="tx1"/>
                  </a:solidFill>
                  <a:latin typeface="Comic Sans MS" pitchFamily="66" charset="0"/>
                </a:rPr>
                <a:t>r</a:t>
              </a:r>
              <a:r>
                <a:rPr lang="en-US" sz="1600">
                  <a:solidFill>
                    <a:schemeClr val="tx1"/>
                  </a:solidFill>
                  <a:latin typeface="Comic Sans MS" pitchFamily="66" charset="0"/>
                </a:rPr>
                <a:t> and with momentum </a:t>
              </a:r>
              <a:r>
                <a:rPr lang="en-US" sz="1600" b="1">
                  <a:solidFill>
                    <a:schemeClr val="tx1"/>
                  </a:solidFill>
                  <a:latin typeface="Comic Sans MS" pitchFamily="66" charset="0"/>
                </a:rPr>
                <a:t>k</a:t>
              </a:r>
            </a:p>
          </p:txBody>
        </p:sp>
      </p:grpSp>
      <p:sp>
        <p:nvSpPr>
          <p:cNvPr id="1598479" name="Text Box 4"/>
          <p:cNvSpPr txBox="1">
            <a:spLocks noChangeArrowheads="1"/>
          </p:cNvSpPr>
          <p:nvPr/>
        </p:nvSpPr>
        <p:spPr bwMode="auto">
          <a:xfrm>
            <a:off x="3563938" y="228600"/>
            <a:ext cx="1922462" cy="579438"/>
          </a:xfrm>
          <a:prstGeom prst="rect">
            <a:avLst/>
          </a:prstGeom>
          <a:noFill/>
          <a:ln w="9525">
            <a:noFill/>
            <a:miter lim="800000"/>
            <a:headEnd/>
            <a:tailEnd/>
          </a:ln>
        </p:spPr>
        <p:txBody>
          <a:bodyPr wrap="none">
            <a:spAutoFit/>
          </a:bodyPr>
          <a:lstStyle/>
          <a:p>
            <a:pPr algn="l" eaLnBrk="1" hangingPunct="1"/>
            <a:r>
              <a:rPr lang="en-US" sz="3200">
                <a:solidFill>
                  <a:schemeClr val="tx1"/>
                </a:solidFill>
                <a:latin typeface="Comic Sans MS" pitchFamily="66" charset="0"/>
              </a:rPr>
              <a:t>W</a:t>
            </a:r>
            <a:r>
              <a:rPr lang="en-US" sz="3200" baseline="30000">
                <a:solidFill>
                  <a:schemeClr val="tx1"/>
                </a:solidFill>
                <a:latin typeface="Comic Sans MS" pitchFamily="66" charset="0"/>
              </a:rPr>
              <a:t>u</a:t>
            </a:r>
            <a:r>
              <a:rPr lang="en-US" sz="3200">
                <a:solidFill>
                  <a:schemeClr val="tx1"/>
                </a:solidFill>
                <a:latin typeface="Comic Sans MS" pitchFamily="66" charset="0"/>
              </a:rPr>
              <a:t>(x,</a:t>
            </a:r>
            <a:r>
              <a:rPr lang="en-US" sz="3200" b="1">
                <a:solidFill>
                  <a:schemeClr val="tx1"/>
                </a:solidFill>
                <a:latin typeface="Comic Sans MS" pitchFamily="66" charset="0"/>
              </a:rPr>
              <a:t>k</a:t>
            </a:r>
            <a:r>
              <a:rPr lang="en-US" sz="3200">
                <a:solidFill>
                  <a:schemeClr val="tx1"/>
                </a:solidFill>
                <a:latin typeface="Comic Sans MS" pitchFamily="66" charset="0"/>
              </a:rPr>
              <a:t>,</a:t>
            </a:r>
            <a:r>
              <a:rPr lang="en-US" sz="3200" b="1">
                <a:solidFill>
                  <a:schemeClr val="tx1"/>
                </a:solidFill>
                <a:latin typeface="Comic Sans MS" pitchFamily="66" charset="0"/>
              </a:rPr>
              <a:t>r</a:t>
            </a:r>
            <a:r>
              <a:rPr lang="en-US" sz="3200">
                <a:solidFill>
                  <a:schemeClr val="tx1"/>
                </a:solidFill>
                <a:latin typeface="Comic Sans MS" pitchFamily="66" charset="0"/>
              </a:rPr>
              <a:t>)</a:t>
            </a:r>
          </a:p>
        </p:txBody>
      </p:sp>
      <p:grpSp>
        <p:nvGrpSpPr>
          <p:cNvPr id="5" name="Group 51"/>
          <p:cNvGrpSpPr>
            <a:grpSpLocks/>
          </p:cNvGrpSpPr>
          <p:nvPr/>
        </p:nvGrpSpPr>
        <p:grpSpPr bwMode="auto">
          <a:xfrm>
            <a:off x="4724400" y="884238"/>
            <a:ext cx="4227513" cy="2849562"/>
            <a:chOff x="2976" y="557"/>
            <a:chExt cx="2663" cy="1795"/>
          </a:xfrm>
        </p:grpSpPr>
        <p:grpSp>
          <p:nvGrpSpPr>
            <p:cNvPr id="1598481" name="Group 17"/>
            <p:cNvGrpSpPr>
              <a:grpSpLocks/>
            </p:cNvGrpSpPr>
            <p:nvPr/>
          </p:nvGrpSpPr>
          <p:grpSpPr bwMode="auto">
            <a:xfrm>
              <a:off x="3216" y="1680"/>
              <a:ext cx="1423" cy="672"/>
              <a:chOff x="3353" y="1312"/>
              <a:chExt cx="1423" cy="672"/>
            </a:xfrm>
          </p:grpSpPr>
          <p:sp>
            <p:nvSpPr>
              <p:cNvPr id="1598482" name="Text Box 6"/>
              <p:cNvSpPr txBox="1">
                <a:spLocks noChangeArrowheads="1"/>
              </p:cNvSpPr>
              <p:nvPr/>
            </p:nvSpPr>
            <p:spPr bwMode="auto">
              <a:xfrm>
                <a:off x="3353" y="1312"/>
                <a:ext cx="1423" cy="672"/>
              </a:xfrm>
              <a:prstGeom prst="rect">
                <a:avLst/>
              </a:prstGeom>
              <a:solidFill>
                <a:srgbClr val="F2F296"/>
              </a:solidFill>
              <a:ln w="9525">
                <a:noFill/>
                <a:miter lim="800000"/>
                <a:headEnd/>
                <a:tailEnd/>
              </a:ln>
            </p:spPr>
            <p:txBody>
              <a:bodyPr wrap="none">
                <a:spAutoFit/>
              </a:bodyPr>
              <a:lstStyle/>
              <a:p>
                <a:pPr eaLnBrk="1" hangingPunct="1"/>
                <a:r>
                  <a:rPr lang="en-US" sz="3200">
                    <a:solidFill>
                      <a:schemeClr val="tx1"/>
                    </a:solidFill>
                    <a:latin typeface="Comic Sans MS" pitchFamily="66" charset="0"/>
                  </a:rPr>
                  <a:t>GPD</a:t>
                </a:r>
                <a:r>
                  <a:rPr lang="en-US" sz="3200" baseline="30000">
                    <a:solidFill>
                      <a:schemeClr val="tx1"/>
                    </a:solidFill>
                    <a:latin typeface="Comic Sans MS" pitchFamily="66" charset="0"/>
                  </a:rPr>
                  <a:t>u</a:t>
                </a:r>
                <a:r>
                  <a:rPr lang="en-US" sz="3200">
                    <a:solidFill>
                      <a:schemeClr val="tx1"/>
                    </a:solidFill>
                    <a:latin typeface="Comic Sans MS" pitchFamily="66" charset="0"/>
                  </a:rPr>
                  <a:t>(x,</a:t>
                </a:r>
                <a:r>
                  <a:rPr lang="en-US" sz="3200">
                    <a:solidFill>
                      <a:schemeClr val="tx1"/>
                    </a:solidFill>
                    <a:latin typeface="Symbol" pitchFamily="18" charset="2"/>
                  </a:rPr>
                  <a:t>x</a:t>
                </a:r>
                <a:r>
                  <a:rPr lang="en-US" sz="3200">
                    <a:solidFill>
                      <a:schemeClr val="tx1"/>
                    </a:solidFill>
                    <a:latin typeface="Comic Sans MS" pitchFamily="66" charset="0"/>
                  </a:rPr>
                  <a:t>,t)</a:t>
                </a:r>
              </a:p>
              <a:p>
                <a:pPr eaLnBrk="1" hangingPunct="1"/>
                <a:r>
                  <a:rPr lang="en-US" sz="3200">
                    <a:solidFill>
                      <a:schemeClr val="tx1"/>
                    </a:solidFill>
                    <a:latin typeface="Comic Sans MS" pitchFamily="66" charset="0"/>
                  </a:rPr>
                  <a:t> </a:t>
                </a:r>
                <a:r>
                  <a:rPr lang="en-US">
                    <a:solidFill>
                      <a:schemeClr val="accent2"/>
                    </a:solidFill>
                    <a:latin typeface="Comic Sans MS" pitchFamily="66" charset="0"/>
                  </a:rPr>
                  <a:t>H</a:t>
                </a:r>
                <a:r>
                  <a:rPr lang="en-US" baseline="30000">
                    <a:solidFill>
                      <a:schemeClr val="accent2"/>
                    </a:solidFill>
                    <a:latin typeface="Comic Sans MS" pitchFamily="66" charset="0"/>
                  </a:rPr>
                  <a:t>u</a:t>
                </a:r>
                <a:r>
                  <a:rPr lang="en-US">
                    <a:solidFill>
                      <a:schemeClr val="tx1"/>
                    </a:solidFill>
                    <a:latin typeface="Comic Sans MS" pitchFamily="66" charset="0"/>
                  </a:rPr>
                  <a:t>, </a:t>
                </a:r>
                <a:r>
                  <a:rPr lang="en-US">
                    <a:solidFill>
                      <a:schemeClr val="accent2"/>
                    </a:solidFill>
                    <a:latin typeface="Comic Sans MS" pitchFamily="66" charset="0"/>
                  </a:rPr>
                  <a:t>E</a:t>
                </a:r>
                <a:r>
                  <a:rPr lang="en-US" baseline="30000">
                    <a:solidFill>
                      <a:schemeClr val="accent2"/>
                    </a:solidFill>
                    <a:latin typeface="Comic Sans MS" pitchFamily="66" charset="0"/>
                  </a:rPr>
                  <a:t>u</a:t>
                </a:r>
                <a:r>
                  <a:rPr lang="en-US">
                    <a:solidFill>
                      <a:schemeClr val="tx1"/>
                    </a:solidFill>
                    <a:latin typeface="Comic Sans MS" pitchFamily="66" charset="0"/>
                  </a:rPr>
                  <a:t>, </a:t>
                </a:r>
                <a:r>
                  <a:rPr lang="en-US">
                    <a:solidFill>
                      <a:srgbClr val="009900"/>
                    </a:solidFill>
                    <a:latin typeface="Comic Sans MS" pitchFamily="66" charset="0"/>
                  </a:rPr>
                  <a:t>H</a:t>
                </a:r>
                <a:r>
                  <a:rPr lang="en-US" baseline="30000">
                    <a:solidFill>
                      <a:srgbClr val="009900"/>
                    </a:solidFill>
                    <a:latin typeface="Comic Sans MS" pitchFamily="66" charset="0"/>
                  </a:rPr>
                  <a:t>u</a:t>
                </a:r>
                <a:r>
                  <a:rPr lang="en-US">
                    <a:solidFill>
                      <a:schemeClr val="tx1"/>
                    </a:solidFill>
                    <a:latin typeface="Comic Sans MS" pitchFamily="66" charset="0"/>
                  </a:rPr>
                  <a:t>, </a:t>
                </a:r>
                <a:r>
                  <a:rPr lang="en-US">
                    <a:solidFill>
                      <a:srgbClr val="009900"/>
                    </a:solidFill>
                    <a:latin typeface="Comic Sans MS" pitchFamily="66" charset="0"/>
                  </a:rPr>
                  <a:t>E</a:t>
                </a:r>
                <a:r>
                  <a:rPr lang="en-US" baseline="30000">
                    <a:solidFill>
                      <a:srgbClr val="009900"/>
                    </a:solidFill>
                    <a:latin typeface="Comic Sans MS" pitchFamily="66" charset="0"/>
                  </a:rPr>
                  <a:t>u</a:t>
                </a:r>
                <a:r>
                  <a:rPr lang="en-US">
                    <a:solidFill>
                      <a:srgbClr val="009900"/>
                    </a:solidFill>
                    <a:latin typeface="Comic Sans MS" pitchFamily="66" charset="0"/>
                  </a:rPr>
                  <a:t> </a:t>
                </a:r>
                <a:endParaRPr lang="en-US" baseline="30000">
                  <a:solidFill>
                    <a:srgbClr val="009900"/>
                  </a:solidFill>
                  <a:latin typeface="Comic Sans MS" pitchFamily="66" charset="0"/>
                </a:endParaRPr>
              </a:p>
            </p:txBody>
          </p:sp>
          <p:sp>
            <p:nvSpPr>
              <p:cNvPr id="1598483" name="Text Box 10"/>
              <p:cNvSpPr txBox="1">
                <a:spLocks noChangeArrowheads="1"/>
              </p:cNvSpPr>
              <p:nvPr/>
            </p:nvSpPr>
            <p:spPr bwMode="auto">
              <a:xfrm>
                <a:off x="4416" y="1536"/>
                <a:ext cx="231" cy="288"/>
              </a:xfrm>
              <a:prstGeom prst="rect">
                <a:avLst/>
              </a:prstGeom>
              <a:noFill/>
              <a:ln w="9525">
                <a:noFill/>
                <a:miter lim="800000"/>
                <a:headEnd/>
                <a:tailEnd/>
              </a:ln>
            </p:spPr>
            <p:txBody>
              <a:bodyPr wrap="none">
                <a:spAutoFit/>
              </a:bodyPr>
              <a:lstStyle/>
              <a:p>
                <a:pPr algn="l" eaLnBrk="1" hangingPunct="1"/>
                <a:r>
                  <a:rPr lang="en-US">
                    <a:solidFill>
                      <a:srgbClr val="009900"/>
                    </a:solidFill>
                    <a:latin typeface="Comic Sans MS" pitchFamily="66" charset="0"/>
                  </a:rPr>
                  <a:t>~</a:t>
                </a:r>
              </a:p>
            </p:txBody>
          </p:sp>
          <p:sp>
            <p:nvSpPr>
              <p:cNvPr id="1598484" name="Text Box 15"/>
              <p:cNvSpPr txBox="1">
                <a:spLocks noChangeArrowheads="1"/>
              </p:cNvSpPr>
              <p:nvPr/>
            </p:nvSpPr>
            <p:spPr bwMode="auto">
              <a:xfrm>
                <a:off x="4080" y="1536"/>
                <a:ext cx="231" cy="288"/>
              </a:xfrm>
              <a:prstGeom prst="rect">
                <a:avLst/>
              </a:prstGeom>
              <a:noFill/>
              <a:ln w="9525">
                <a:noFill/>
                <a:miter lim="800000"/>
                <a:headEnd/>
                <a:tailEnd/>
              </a:ln>
            </p:spPr>
            <p:txBody>
              <a:bodyPr wrap="none">
                <a:spAutoFit/>
              </a:bodyPr>
              <a:lstStyle/>
              <a:p>
                <a:pPr algn="l" eaLnBrk="1" hangingPunct="1"/>
                <a:r>
                  <a:rPr lang="en-US">
                    <a:solidFill>
                      <a:srgbClr val="009900"/>
                    </a:solidFill>
                    <a:latin typeface="Comic Sans MS" pitchFamily="66" charset="0"/>
                  </a:rPr>
                  <a:t>~</a:t>
                </a:r>
              </a:p>
            </p:txBody>
          </p:sp>
        </p:grpSp>
        <p:grpSp>
          <p:nvGrpSpPr>
            <p:cNvPr id="1598485" name="Group 29"/>
            <p:cNvGrpSpPr>
              <a:grpSpLocks/>
            </p:cNvGrpSpPr>
            <p:nvPr/>
          </p:nvGrpSpPr>
          <p:grpSpPr bwMode="auto">
            <a:xfrm>
              <a:off x="4320" y="557"/>
              <a:ext cx="1319" cy="883"/>
              <a:chOff x="4320" y="557"/>
              <a:chExt cx="1319" cy="883"/>
            </a:xfrm>
          </p:grpSpPr>
          <p:pic>
            <p:nvPicPr>
              <p:cNvPr id="1598486" name="Picture 14" descr="handbag"/>
              <p:cNvPicPr>
                <a:picLocks noChangeAspect="1" noChangeArrowheads="1"/>
              </p:cNvPicPr>
              <p:nvPr/>
            </p:nvPicPr>
            <p:blipFill>
              <a:blip r:embed="rId5" cstate="print"/>
              <a:srcRect r="14558"/>
              <a:stretch>
                <a:fillRect/>
              </a:stretch>
            </p:blipFill>
            <p:spPr bwMode="auto">
              <a:xfrm>
                <a:off x="4320" y="557"/>
                <a:ext cx="1148" cy="883"/>
              </a:xfrm>
              <a:prstGeom prst="rect">
                <a:avLst/>
              </a:prstGeom>
              <a:noFill/>
              <a:ln w="9525">
                <a:noFill/>
                <a:miter lim="800000"/>
                <a:headEnd/>
                <a:tailEnd/>
              </a:ln>
            </p:spPr>
          </p:pic>
          <p:sp>
            <p:nvSpPr>
              <p:cNvPr id="1598487" name="Text Box 21"/>
              <p:cNvSpPr txBox="1">
                <a:spLocks noChangeArrowheads="1"/>
              </p:cNvSpPr>
              <p:nvPr/>
            </p:nvSpPr>
            <p:spPr bwMode="auto">
              <a:xfrm>
                <a:off x="4320" y="960"/>
                <a:ext cx="184" cy="212"/>
              </a:xfrm>
              <a:prstGeom prst="rect">
                <a:avLst/>
              </a:prstGeom>
              <a:noFill/>
              <a:ln w="9525">
                <a:noFill/>
                <a:miter lim="800000"/>
                <a:headEnd/>
                <a:tailEnd/>
              </a:ln>
            </p:spPr>
            <p:txBody>
              <a:bodyPr wrap="none">
                <a:spAutoFit/>
              </a:bodyPr>
              <a:lstStyle/>
              <a:p>
                <a:pPr algn="l" eaLnBrk="1" hangingPunct="1"/>
                <a:r>
                  <a:rPr lang="en-US" sz="1600">
                    <a:solidFill>
                      <a:schemeClr val="tx1"/>
                    </a:solidFill>
                    <a:latin typeface="Comic Sans MS" pitchFamily="66" charset="0"/>
                  </a:rPr>
                  <a:t>p</a:t>
                </a:r>
              </a:p>
            </p:txBody>
          </p:sp>
          <p:sp>
            <p:nvSpPr>
              <p:cNvPr id="1598488" name="Text Box 22"/>
              <p:cNvSpPr txBox="1">
                <a:spLocks noChangeArrowheads="1"/>
              </p:cNvSpPr>
              <p:nvPr/>
            </p:nvSpPr>
            <p:spPr bwMode="auto">
              <a:xfrm>
                <a:off x="5424" y="652"/>
                <a:ext cx="215" cy="212"/>
              </a:xfrm>
              <a:prstGeom prst="rect">
                <a:avLst/>
              </a:prstGeom>
              <a:noFill/>
              <a:ln w="9525">
                <a:noFill/>
                <a:miter lim="800000"/>
                <a:headEnd/>
                <a:tailEnd/>
              </a:ln>
            </p:spPr>
            <p:txBody>
              <a:bodyPr wrap="none">
                <a:spAutoFit/>
              </a:bodyPr>
              <a:lstStyle/>
              <a:p>
                <a:pPr algn="l" eaLnBrk="1" hangingPunct="1"/>
                <a:r>
                  <a:rPr lang="en-US" sz="1600">
                    <a:solidFill>
                      <a:schemeClr val="tx1"/>
                    </a:solidFill>
                    <a:latin typeface="Comic Sans MS" pitchFamily="66" charset="0"/>
                  </a:rPr>
                  <a:t>m</a:t>
                </a:r>
              </a:p>
            </p:txBody>
          </p:sp>
          <p:sp>
            <p:nvSpPr>
              <p:cNvPr id="1598489" name="Text Box 25"/>
              <p:cNvSpPr txBox="1">
                <a:spLocks noChangeArrowheads="1"/>
              </p:cNvSpPr>
              <p:nvPr/>
            </p:nvSpPr>
            <p:spPr bwMode="auto">
              <a:xfrm>
                <a:off x="5424" y="1084"/>
                <a:ext cx="197" cy="212"/>
              </a:xfrm>
              <a:prstGeom prst="rect">
                <a:avLst/>
              </a:prstGeom>
              <a:noFill/>
              <a:ln w="9525">
                <a:noFill/>
                <a:miter lim="800000"/>
                <a:headEnd/>
                <a:tailEnd/>
              </a:ln>
            </p:spPr>
            <p:txBody>
              <a:bodyPr wrap="none">
                <a:spAutoFit/>
              </a:bodyPr>
              <a:lstStyle/>
              <a:p>
                <a:pPr algn="l" eaLnBrk="1" hangingPunct="1"/>
                <a:r>
                  <a:rPr lang="en-US" sz="1600">
                    <a:solidFill>
                      <a:schemeClr val="tx1"/>
                    </a:solidFill>
                    <a:latin typeface="Comic Sans MS" pitchFamily="66" charset="0"/>
                  </a:rPr>
                  <a:t>B</a:t>
                </a:r>
              </a:p>
            </p:txBody>
          </p:sp>
          <p:sp>
            <p:nvSpPr>
              <p:cNvPr id="1598490" name="Text Box 27"/>
              <p:cNvSpPr txBox="1">
                <a:spLocks noChangeArrowheads="1"/>
              </p:cNvSpPr>
              <p:nvPr/>
            </p:nvSpPr>
            <p:spPr bwMode="auto">
              <a:xfrm>
                <a:off x="4726" y="1084"/>
                <a:ext cx="362" cy="212"/>
              </a:xfrm>
              <a:prstGeom prst="rect">
                <a:avLst/>
              </a:prstGeom>
              <a:noFill/>
              <a:ln w="9525">
                <a:noFill/>
                <a:miter lim="800000"/>
                <a:headEnd/>
                <a:tailEnd/>
              </a:ln>
            </p:spPr>
            <p:txBody>
              <a:bodyPr wrap="none">
                <a:spAutoFit/>
              </a:bodyPr>
              <a:lstStyle/>
              <a:p>
                <a:pPr algn="l" eaLnBrk="1" hangingPunct="1"/>
                <a:r>
                  <a:rPr lang="en-US" sz="1600">
                    <a:solidFill>
                      <a:schemeClr val="tx1"/>
                    </a:solidFill>
                    <a:latin typeface="Comic Sans MS" pitchFamily="66" charset="0"/>
                  </a:rPr>
                  <a:t>GPD</a:t>
                </a:r>
              </a:p>
            </p:txBody>
          </p:sp>
        </p:grpSp>
        <p:sp>
          <p:nvSpPr>
            <p:cNvPr id="1598491" name="Line 31"/>
            <p:cNvSpPr>
              <a:spLocks noChangeShapeType="1"/>
            </p:cNvSpPr>
            <p:nvPr/>
          </p:nvSpPr>
          <p:spPr bwMode="auto">
            <a:xfrm>
              <a:off x="2976" y="576"/>
              <a:ext cx="624" cy="960"/>
            </a:xfrm>
            <a:prstGeom prst="line">
              <a:avLst/>
            </a:prstGeom>
            <a:noFill/>
            <a:ln w="76200">
              <a:solidFill>
                <a:schemeClr val="tx1"/>
              </a:solidFill>
              <a:round/>
              <a:headEnd/>
              <a:tailEnd type="triangle" w="med" len="med"/>
            </a:ln>
          </p:spPr>
          <p:txBody>
            <a:bodyPr/>
            <a:lstStyle/>
            <a:p>
              <a:endParaRPr lang="en-US"/>
            </a:p>
          </p:txBody>
        </p:sp>
        <p:sp>
          <p:nvSpPr>
            <p:cNvPr id="1598492" name="Text Box 33"/>
            <p:cNvSpPr txBox="1">
              <a:spLocks noChangeArrowheads="1"/>
            </p:cNvSpPr>
            <p:nvPr/>
          </p:nvSpPr>
          <p:spPr bwMode="auto">
            <a:xfrm rot="3300000">
              <a:off x="3207" y="825"/>
              <a:ext cx="498" cy="288"/>
            </a:xfrm>
            <a:prstGeom prst="rect">
              <a:avLst/>
            </a:prstGeom>
            <a:noFill/>
            <a:ln w="9525">
              <a:noFill/>
              <a:miter lim="800000"/>
              <a:headEnd/>
              <a:tailEnd/>
            </a:ln>
          </p:spPr>
          <p:txBody>
            <a:bodyPr wrap="none">
              <a:spAutoFit/>
            </a:bodyPr>
            <a:lstStyle/>
            <a:p>
              <a:pPr algn="l" eaLnBrk="1" hangingPunct="1"/>
              <a:r>
                <a:rPr lang="en-US">
                  <a:solidFill>
                    <a:schemeClr val="tx1"/>
                  </a:solidFill>
                  <a:latin typeface="Comic Sans MS" pitchFamily="66" charset="0"/>
                </a:rPr>
                <a:t>d</a:t>
              </a:r>
              <a:r>
                <a:rPr lang="en-US" baseline="30000">
                  <a:solidFill>
                    <a:schemeClr val="tx1"/>
                  </a:solidFill>
                  <a:latin typeface="Comic Sans MS" pitchFamily="66" charset="0"/>
                </a:rPr>
                <a:t>2</a:t>
              </a:r>
              <a:r>
                <a:rPr lang="en-US">
                  <a:solidFill>
                    <a:schemeClr val="tx1"/>
                  </a:solidFill>
                  <a:latin typeface="Comic Sans MS" pitchFamily="66" charset="0"/>
                </a:rPr>
                <a:t>k</a:t>
              </a:r>
              <a:r>
                <a:rPr lang="en-US" baseline="-25000">
                  <a:solidFill>
                    <a:schemeClr val="tx1"/>
                  </a:solidFill>
                  <a:latin typeface="Comic Sans MS" pitchFamily="66" charset="0"/>
                </a:rPr>
                <a:t>T</a:t>
              </a:r>
            </a:p>
          </p:txBody>
        </p:sp>
      </p:grpSp>
      <p:grpSp>
        <p:nvGrpSpPr>
          <p:cNvPr id="8" name="Group 50"/>
          <p:cNvGrpSpPr>
            <a:grpSpLocks/>
          </p:cNvGrpSpPr>
          <p:nvPr/>
        </p:nvGrpSpPr>
        <p:grpSpPr bwMode="auto">
          <a:xfrm>
            <a:off x="1689100" y="3810000"/>
            <a:ext cx="5718175" cy="2895600"/>
            <a:chOff x="1064" y="2400"/>
            <a:chExt cx="3602" cy="1824"/>
          </a:xfrm>
        </p:grpSpPr>
        <p:sp>
          <p:nvSpPr>
            <p:cNvPr id="1598494" name="Text Box 7"/>
            <p:cNvSpPr txBox="1">
              <a:spLocks noChangeArrowheads="1"/>
            </p:cNvSpPr>
            <p:nvPr/>
          </p:nvSpPr>
          <p:spPr bwMode="auto">
            <a:xfrm>
              <a:off x="2047" y="3047"/>
              <a:ext cx="644" cy="601"/>
            </a:xfrm>
            <a:prstGeom prst="rect">
              <a:avLst/>
            </a:prstGeom>
            <a:noFill/>
            <a:ln w="9525">
              <a:solidFill>
                <a:schemeClr val="tx1"/>
              </a:solidFill>
              <a:miter lim="800000"/>
              <a:headEnd/>
              <a:tailEnd/>
            </a:ln>
          </p:spPr>
          <p:txBody>
            <a:bodyPr wrap="none">
              <a:spAutoFit/>
            </a:bodyPr>
            <a:lstStyle/>
            <a:p>
              <a:pPr eaLnBrk="1" hangingPunct="1"/>
              <a:r>
                <a:rPr lang="en-US" sz="3200">
                  <a:solidFill>
                    <a:schemeClr val="accent2"/>
                  </a:solidFill>
                  <a:latin typeface="Comic Sans MS" pitchFamily="66" charset="0"/>
                </a:rPr>
                <a:t>u(x)</a:t>
              </a:r>
              <a:endParaRPr lang="en-US">
                <a:solidFill>
                  <a:schemeClr val="accent2"/>
                </a:solidFill>
                <a:latin typeface="Comic Sans MS" pitchFamily="66" charset="0"/>
              </a:endParaRPr>
            </a:p>
            <a:p>
              <a:pPr eaLnBrk="1" hangingPunct="1"/>
              <a:r>
                <a:rPr lang="en-US">
                  <a:solidFill>
                    <a:srgbClr val="009900"/>
                  </a:solidFill>
                  <a:latin typeface="Symbol" pitchFamily="18" charset="2"/>
                </a:rPr>
                <a:t>D</a:t>
              </a:r>
              <a:r>
                <a:rPr lang="en-US">
                  <a:solidFill>
                    <a:srgbClr val="009900"/>
                  </a:solidFill>
                  <a:latin typeface="Comic Sans MS" pitchFamily="66" charset="0"/>
                </a:rPr>
                <a:t>u</a:t>
              </a:r>
              <a:r>
                <a:rPr lang="en-US">
                  <a:solidFill>
                    <a:schemeClr val="tx1"/>
                  </a:solidFill>
                  <a:latin typeface="Comic Sans MS" pitchFamily="66" charset="0"/>
                </a:rPr>
                <a:t>, </a:t>
              </a:r>
              <a:r>
                <a:rPr lang="en-US">
                  <a:solidFill>
                    <a:srgbClr val="E00000"/>
                  </a:solidFill>
                  <a:latin typeface="Symbol" pitchFamily="18" charset="2"/>
                </a:rPr>
                <a:t>d</a:t>
              </a:r>
              <a:r>
                <a:rPr lang="en-US">
                  <a:solidFill>
                    <a:srgbClr val="E00000"/>
                  </a:solidFill>
                  <a:latin typeface="Comic Sans MS" pitchFamily="66" charset="0"/>
                </a:rPr>
                <a:t>u</a:t>
              </a:r>
              <a:endParaRPr lang="en-US" sz="3200">
                <a:solidFill>
                  <a:srgbClr val="E00000"/>
                </a:solidFill>
                <a:latin typeface="Comic Sans MS" pitchFamily="66" charset="0"/>
              </a:endParaRPr>
            </a:p>
          </p:txBody>
        </p:sp>
        <p:sp>
          <p:nvSpPr>
            <p:cNvPr id="1598495" name="Text Box 8"/>
            <p:cNvSpPr txBox="1">
              <a:spLocks noChangeArrowheads="1"/>
            </p:cNvSpPr>
            <p:nvPr/>
          </p:nvSpPr>
          <p:spPr bwMode="auto">
            <a:xfrm>
              <a:off x="3486" y="3047"/>
              <a:ext cx="1047" cy="601"/>
            </a:xfrm>
            <a:prstGeom prst="rect">
              <a:avLst/>
            </a:prstGeom>
            <a:noFill/>
            <a:ln w="9525">
              <a:solidFill>
                <a:schemeClr val="tx1"/>
              </a:solidFill>
              <a:miter lim="800000"/>
              <a:headEnd/>
              <a:tailEnd/>
            </a:ln>
          </p:spPr>
          <p:txBody>
            <a:bodyPr wrap="none">
              <a:spAutoFit/>
            </a:bodyPr>
            <a:lstStyle/>
            <a:p>
              <a:pPr eaLnBrk="1" hangingPunct="1"/>
              <a:r>
                <a:rPr lang="en-US" sz="3200">
                  <a:solidFill>
                    <a:schemeClr val="tx1"/>
                  </a:solidFill>
                  <a:latin typeface="Comic Sans MS" pitchFamily="66" charset="0"/>
                </a:rPr>
                <a:t>F</a:t>
              </a:r>
              <a:r>
                <a:rPr lang="en-US" sz="3200" baseline="-25000">
                  <a:solidFill>
                    <a:schemeClr val="tx1"/>
                  </a:solidFill>
                  <a:latin typeface="Comic Sans MS" pitchFamily="66" charset="0"/>
                </a:rPr>
                <a:t>1</a:t>
              </a:r>
              <a:r>
                <a:rPr lang="en-US" sz="3200" baseline="30000">
                  <a:solidFill>
                    <a:schemeClr val="tx1"/>
                  </a:solidFill>
                  <a:latin typeface="Comic Sans MS" pitchFamily="66" charset="0"/>
                </a:rPr>
                <a:t>u</a:t>
              </a:r>
              <a:r>
                <a:rPr lang="en-US" sz="3200">
                  <a:solidFill>
                    <a:schemeClr val="tx1"/>
                  </a:solidFill>
                  <a:latin typeface="Comic Sans MS" pitchFamily="66" charset="0"/>
                </a:rPr>
                <a:t>(t)</a:t>
              </a:r>
            </a:p>
            <a:p>
              <a:pPr eaLnBrk="1" hangingPunct="1"/>
              <a:r>
                <a:rPr lang="en-US">
                  <a:solidFill>
                    <a:schemeClr val="tx1"/>
                  </a:solidFill>
                  <a:latin typeface="Comic Sans MS" pitchFamily="66" charset="0"/>
                </a:rPr>
                <a:t>F</a:t>
              </a:r>
              <a:r>
                <a:rPr lang="en-US" baseline="-25000">
                  <a:solidFill>
                    <a:schemeClr val="tx1"/>
                  </a:solidFill>
                  <a:latin typeface="Comic Sans MS" pitchFamily="66" charset="0"/>
                </a:rPr>
                <a:t>2</a:t>
              </a:r>
              <a:r>
                <a:rPr lang="en-US" baseline="30000">
                  <a:solidFill>
                    <a:schemeClr val="tx1"/>
                  </a:solidFill>
                  <a:latin typeface="Comic Sans MS" pitchFamily="66" charset="0"/>
                </a:rPr>
                <a:t>u</a:t>
              </a:r>
              <a:r>
                <a:rPr lang="en-US">
                  <a:solidFill>
                    <a:schemeClr val="tx1"/>
                  </a:solidFill>
                  <a:latin typeface="Comic Sans MS" pitchFamily="66" charset="0"/>
                </a:rPr>
                <a:t>,G</a:t>
              </a:r>
              <a:r>
                <a:rPr lang="en-US" baseline="-25000">
                  <a:solidFill>
                    <a:schemeClr val="tx1"/>
                  </a:solidFill>
                  <a:latin typeface="Comic Sans MS" pitchFamily="66" charset="0"/>
                </a:rPr>
                <a:t>A</a:t>
              </a:r>
              <a:r>
                <a:rPr lang="en-US" baseline="30000">
                  <a:solidFill>
                    <a:schemeClr val="tx1"/>
                  </a:solidFill>
                  <a:latin typeface="Comic Sans MS" pitchFamily="66" charset="0"/>
                </a:rPr>
                <a:t>u</a:t>
              </a:r>
              <a:r>
                <a:rPr lang="en-US">
                  <a:solidFill>
                    <a:schemeClr val="tx1"/>
                  </a:solidFill>
                  <a:latin typeface="Comic Sans MS" pitchFamily="66" charset="0"/>
                </a:rPr>
                <a:t>,G</a:t>
              </a:r>
              <a:r>
                <a:rPr lang="en-US" baseline="-25000">
                  <a:solidFill>
                    <a:schemeClr val="tx1"/>
                  </a:solidFill>
                  <a:latin typeface="Comic Sans MS" pitchFamily="66" charset="0"/>
                </a:rPr>
                <a:t>P</a:t>
              </a:r>
              <a:r>
                <a:rPr lang="en-US" baseline="30000">
                  <a:solidFill>
                    <a:schemeClr val="tx1"/>
                  </a:solidFill>
                  <a:latin typeface="Comic Sans MS" pitchFamily="66" charset="0"/>
                </a:rPr>
                <a:t>u</a:t>
              </a:r>
            </a:p>
          </p:txBody>
        </p:sp>
        <p:sp>
          <p:nvSpPr>
            <p:cNvPr id="1598496" name="Text Box 12"/>
            <p:cNvSpPr txBox="1">
              <a:spLocks noChangeArrowheads="1"/>
            </p:cNvSpPr>
            <p:nvPr/>
          </p:nvSpPr>
          <p:spPr bwMode="auto">
            <a:xfrm>
              <a:off x="1064" y="3053"/>
              <a:ext cx="667" cy="601"/>
            </a:xfrm>
            <a:prstGeom prst="rect">
              <a:avLst/>
            </a:prstGeom>
            <a:noFill/>
            <a:ln w="9525">
              <a:solidFill>
                <a:schemeClr val="tx1"/>
              </a:solidFill>
              <a:miter lim="800000"/>
              <a:headEnd/>
              <a:tailEnd/>
            </a:ln>
          </p:spPr>
          <p:txBody>
            <a:bodyPr wrap="none">
              <a:spAutoFit/>
            </a:bodyPr>
            <a:lstStyle/>
            <a:p>
              <a:pPr eaLnBrk="1" hangingPunct="1"/>
              <a:r>
                <a:rPr lang="en-US" sz="3200">
                  <a:solidFill>
                    <a:schemeClr val="accent2"/>
                  </a:solidFill>
                  <a:latin typeface="Comic Sans MS" pitchFamily="66" charset="0"/>
                </a:rPr>
                <a:t>f</a:t>
              </a:r>
              <a:r>
                <a:rPr lang="en-US" sz="3200" baseline="-25000">
                  <a:solidFill>
                    <a:schemeClr val="accent2"/>
                  </a:solidFill>
                  <a:latin typeface="Comic Sans MS" pitchFamily="66" charset="0"/>
                </a:rPr>
                <a:t>1</a:t>
              </a:r>
              <a:r>
                <a:rPr lang="en-US" sz="3200">
                  <a:solidFill>
                    <a:schemeClr val="accent2"/>
                  </a:solidFill>
                  <a:latin typeface="Comic Sans MS" pitchFamily="66" charset="0"/>
                </a:rPr>
                <a:t>(x)</a:t>
              </a:r>
            </a:p>
            <a:p>
              <a:pPr eaLnBrk="1" hangingPunct="1"/>
              <a:r>
                <a:rPr lang="en-US">
                  <a:solidFill>
                    <a:srgbClr val="009900"/>
                  </a:solidFill>
                  <a:latin typeface="Comic Sans MS" pitchFamily="66" charset="0"/>
                </a:rPr>
                <a:t>g</a:t>
              </a:r>
              <a:r>
                <a:rPr lang="en-US" baseline="-25000">
                  <a:solidFill>
                    <a:srgbClr val="009900"/>
                  </a:solidFill>
                  <a:latin typeface="Comic Sans MS" pitchFamily="66" charset="0"/>
                </a:rPr>
                <a:t>1</a:t>
              </a:r>
              <a:r>
                <a:rPr lang="en-US">
                  <a:solidFill>
                    <a:schemeClr val="tx1"/>
                  </a:solidFill>
                  <a:latin typeface="Comic Sans MS" pitchFamily="66" charset="0"/>
                </a:rPr>
                <a:t>, </a:t>
              </a:r>
              <a:r>
                <a:rPr lang="en-US">
                  <a:solidFill>
                    <a:srgbClr val="E00000"/>
                  </a:solidFill>
                  <a:latin typeface="Comic Sans MS" pitchFamily="66" charset="0"/>
                </a:rPr>
                <a:t>h</a:t>
              </a:r>
              <a:r>
                <a:rPr lang="en-US" baseline="-25000">
                  <a:solidFill>
                    <a:srgbClr val="E00000"/>
                  </a:solidFill>
                  <a:latin typeface="Comic Sans MS" pitchFamily="66" charset="0"/>
                </a:rPr>
                <a:t>1</a:t>
              </a:r>
            </a:p>
          </p:txBody>
        </p:sp>
        <p:sp>
          <p:nvSpPr>
            <p:cNvPr id="1598497" name="Text Box 18"/>
            <p:cNvSpPr txBox="1">
              <a:spLocks noChangeArrowheads="1"/>
            </p:cNvSpPr>
            <p:nvPr/>
          </p:nvSpPr>
          <p:spPr bwMode="auto">
            <a:xfrm>
              <a:off x="1776" y="3706"/>
              <a:ext cx="1291" cy="518"/>
            </a:xfrm>
            <a:prstGeom prst="rect">
              <a:avLst/>
            </a:prstGeom>
            <a:noFill/>
            <a:ln w="9525">
              <a:noFill/>
              <a:miter lim="800000"/>
              <a:headEnd/>
              <a:tailEnd/>
            </a:ln>
          </p:spPr>
          <p:txBody>
            <a:bodyPr wrap="none">
              <a:spAutoFit/>
            </a:bodyPr>
            <a:lstStyle/>
            <a:p>
              <a:pPr eaLnBrk="1" hangingPunct="1"/>
              <a:r>
                <a:rPr lang="en-US">
                  <a:solidFill>
                    <a:schemeClr val="tx1"/>
                  </a:solidFill>
                  <a:latin typeface="Comic Sans MS" pitchFamily="66" charset="0"/>
                </a:rPr>
                <a:t>Parton</a:t>
              </a:r>
            </a:p>
            <a:p>
              <a:pPr eaLnBrk="1" hangingPunct="1"/>
              <a:r>
                <a:rPr lang="en-US">
                  <a:solidFill>
                    <a:schemeClr val="tx1"/>
                  </a:solidFill>
                  <a:latin typeface="Comic Sans MS" pitchFamily="66" charset="0"/>
                </a:rPr>
                <a:t>Distributions</a:t>
              </a:r>
            </a:p>
          </p:txBody>
        </p:sp>
        <p:sp>
          <p:nvSpPr>
            <p:cNvPr id="1598498" name="Text Box 19"/>
            <p:cNvSpPr txBox="1">
              <a:spLocks noChangeArrowheads="1"/>
            </p:cNvSpPr>
            <p:nvPr/>
          </p:nvSpPr>
          <p:spPr bwMode="auto">
            <a:xfrm>
              <a:off x="3264" y="3706"/>
              <a:ext cx="1402" cy="288"/>
            </a:xfrm>
            <a:prstGeom prst="rect">
              <a:avLst/>
            </a:prstGeom>
            <a:noFill/>
            <a:ln w="9525">
              <a:noFill/>
              <a:miter lim="800000"/>
              <a:headEnd/>
              <a:tailEnd/>
            </a:ln>
          </p:spPr>
          <p:txBody>
            <a:bodyPr>
              <a:spAutoFit/>
            </a:bodyPr>
            <a:lstStyle/>
            <a:p>
              <a:pPr eaLnBrk="1" hangingPunct="1"/>
              <a:r>
                <a:rPr lang="en-US">
                  <a:solidFill>
                    <a:schemeClr val="tx1"/>
                  </a:solidFill>
                  <a:latin typeface="Comic Sans MS" pitchFamily="66" charset="0"/>
                </a:rPr>
                <a:t>Form Factors</a:t>
              </a:r>
            </a:p>
          </p:txBody>
        </p:sp>
        <p:sp>
          <p:nvSpPr>
            <p:cNvPr id="1598499" name="Line 34"/>
            <p:cNvSpPr>
              <a:spLocks noChangeShapeType="1"/>
            </p:cNvSpPr>
            <p:nvPr/>
          </p:nvSpPr>
          <p:spPr bwMode="auto">
            <a:xfrm>
              <a:off x="1392" y="2496"/>
              <a:ext cx="0" cy="528"/>
            </a:xfrm>
            <a:prstGeom prst="line">
              <a:avLst/>
            </a:prstGeom>
            <a:noFill/>
            <a:ln w="76200">
              <a:solidFill>
                <a:schemeClr val="tx1"/>
              </a:solidFill>
              <a:round/>
              <a:headEnd/>
              <a:tailEnd type="triangle" w="med" len="med"/>
            </a:ln>
          </p:spPr>
          <p:txBody>
            <a:bodyPr/>
            <a:lstStyle/>
            <a:p>
              <a:endParaRPr lang="en-US"/>
            </a:p>
          </p:txBody>
        </p:sp>
        <p:sp>
          <p:nvSpPr>
            <p:cNvPr id="1598500" name="Line 35"/>
            <p:cNvSpPr>
              <a:spLocks noChangeShapeType="1"/>
            </p:cNvSpPr>
            <p:nvPr/>
          </p:nvSpPr>
          <p:spPr bwMode="auto">
            <a:xfrm>
              <a:off x="1728" y="3360"/>
              <a:ext cx="336" cy="0"/>
            </a:xfrm>
            <a:prstGeom prst="line">
              <a:avLst/>
            </a:prstGeom>
            <a:noFill/>
            <a:ln w="76200">
              <a:solidFill>
                <a:schemeClr val="tx1"/>
              </a:solidFill>
              <a:round/>
              <a:headEnd/>
              <a:tailEnd type="triangle" w="med" len="med"/>
            </a:ln>
          </p:spPr>
          <p:txBody>
            <a:bodyPr/>
            <a:lstStyle/>
            <a:p>
              <a:endParaRPr lang="en-US"/>
            </a:p>
          </p:txBody>
        </p:sp>
        <p:sp>
          <p:nvSpPr>
            <p:cNvPr id="1598501" name="Text Box 36"/>
            <p:cNvSpPr txBox="1">
              <a:spLocks noChangeArrowheads="1"/>
            </p:cNvSpPr>
            <p:nvPr/>
          </p:nvSpPr>
          <p:spPr bwMode="auto">
            <a:xfrm rot="5400000">
              <a:off x="1335" y="2583"/>
              <a:ext cx="498" cy="288"/>
            </a:xfrm>
            <a:prstGeom prst="rect">
              <a:avLst/>
            </a:prstGeom>
            <a:noFill/>
            <a:ln w="9525">
              <a:noFill/>
              <a:miter lim="800000"/>
              <a:headEnd/>
              <a:tailEnd/>
            </a:ln>
          </p:spPr>
          <p:txBody>
            <a:bodyPr wrap="none">
              <a:spAutoFit/>
            </a:bodyPr>
            <a:lstStyle/>
            <a:p>
              <a:pPr algn="l" eaLnBrk="1" hangingPunct="1"/>
              <a:r>
                <a:rPr lang="en-US">
                  <a:solidFill>
                    <a:schemeClr val="tx1"/>
                  </a:solidFill>
                  <a:latin typeface="Comic Sans MS" pitchFamily="66" charset="0"/>
                </a:rPr>
                <a:t>d</a:t>
              </a:r>
              <a:r>
                <a:rPr lang="en-US" baseline="30000">
                  <a:solidFill>
                    <a:schemeClr val="tx1"/>
                  </a:solidFill>
                  <a:latin typeface="Comic Sans MS" pitchFamily="66" charset="0"/>
                </a:rPr>
                <a:t>2</a:t>
              </a:r>
              <a:r>
                <a:rPr lang="en-US">
                  <a:solidFill>
                    <a:schemeClr val="tx1"/>
                  </a:solidFill>
                  <a:latin typeface="Comic Sans MS" pitchFamily="66" charset="0"/>
                </a:rPr>
                <a:t>k</a:t>
              </a:r>
              <a:r>
                <a:rPr lang="en-US" baseline="-25000">
                  <a:solidFill>
                    <a:schemeClr val="tx1"/>
                  </a:solidFill>
                  <a:latin typeface="Comic Sans MS" pitchFamily="66" charset="0"/>
                </a:rPr>
                <a:t>T</a:t>
              </a:r>
            </a:p>
          </p:txBody>
        </p:sp>
        <p:sp>
          <p:nvSpPr>
            <p:cNvPr id="1598502" name="Line 38"/>
            <p:cNvSpPr>
              <a:spLocks noChangeShapeType="1"/>
            </p:cNvSpPr>
            <p:nvPr/>
          </p:nvSpPr>
          <p:spPr bwMode="auto">
            <a:xfrm>
              <a:off x="4032" y="2400"/>
              <a:ext cx="0" cy="624"/>
            </a:xfrm>
            <a:prstGeom prst="line">
              <a:avLst/>
            </a:prstGeom>
            <a:noFill/>
            <a:ln w="76200">
              <a:solidFill>
                <a:schemeClr val="tx1"/>
              </a:solidFill>
              <a:round/>
              <a:headEnd/>
              <a:tailEnd type="triangle" w="med" len="med"/>
            </a:ln>
          </p:spPr>
          <p:txBody>
            <a:bodyPr/>
            <a:lstStyle/>
            <a:p>
              <a:endParaRPr lang="en-US"/>
            </a:p>
          </p:txBody>
        </p:sp>
        <p:sp>
          <p:nvSpPr>
            <p:cNvPr id="1598503" name="Text Box 39"/>
            <p:cNvSpPr txBox="1">
              <a:spLocks noChangeArrowheads="1"/>
            </p:cNvSpPr>
            <p:nvPr/>
          </p:nvSpPr>
          <p:spPr bwMode="auto">
            <a:xfrm rot="5400000">
              <a:off x="4005" y="2525"/>
              <a:ext cx="342" cy="288"/>
            </a:xfrm>
            <a:prstGeom prst="rect">
              <a:avLst/>
            </a:prstGeom>
            <a:noFill/>
            <a:ln w="9525">
              <a:noFill/>
              <a:miter lim="800000"/>
              <a:headEnd/>
              <a:tailEnd/>
            </a:ln>
          </p:spPr>
          <p:txBody>
            <a:bodyPr wrap="none">
              <a:spAutoFit/>
            </a:bodyPr>
            <a:lstStyle/>
            <a:p>
              <a:pPr algn="l" eaLnBrk="1" hangingPunct="1"/>
              <a:r>
                <a:rPr lang="en-US">
                  <a:solidFill>
                    <a:schemeClr val="tx1"/>
                  </a:solidFill>
                  <a:latin typeface="Comic Sans MS" pitchFamily="66" charset="0"/>
                </a:rPr>
                <a:t>dx</a:t>
              </a:r>
            </a:p>
          </p:txBody>
        </p:sp>
        <p:sp>
          <p:nvSpPr>
            <p:cNvPr id="1598504" name="Line 40"/>
            <p:cNvSpPr>
              <a:spLocks noChangeShapeType="1"/>
            </p:cNvSpPr>
            <p:nvPr/>
          </p:nvSpPr>
          <p:spPr bwMode="auto">
            <a:xfrm flipH="1">
              <a:off x="1728" y="2400"/>
              <a:ext cx="1824" cy="576"/>
            </a:xfrm>
            <a:prstGeom prst="line">
              <a:avLst/>
            </a:prstGeom>
            <a:noFill/>
            <a:ln w="38100">
              <a:solidFill>
                <a:schemeClr val="tx1"/>
              </a:solidFill>
              <a:round/>
              <a:headEnd/>
              <a:tailEnd type="triangle" w="med" len="med"/>
            </a:ln>
          </p:spPr>
          <p:txBody>
            <a:bodyPr/>
            <a:lstStyle/>
            <a:p>
              <a:endParaRPr lang="en-US"/>
            </a:p>
          </p:txBody>
        </p:sp>
        <p:sp>
          <p:nvSpPr>
            <p:cNvPr id="1598505" name="Text Box 41"/>
            <p:cNvSpPr txBox="1">
              <a:spLocks noChangeArrowheads="1"/>
            </p:cNvSpPr>
            <p:nvPr/>
          </p:nvSpPr>
          <p:spPr bwMode="auto">
            <a:xfrm rot="-1080000">
              <a:off x="2579" y="2544"/>
              <a:ext cx="1069" cy="288"/>
            </a:xfrm>
            <a:prstGeom prst="rect">
              <a:avLst/>
            </a:prstGeom>
            <a:noFill/>
            <a:ln w="9525">
              <a:noFill/>
              <a:miter lim="800000"/>
              <a:headEnd/>
              <a:tailEnd/>
            </a:ln>
          </p:spPr>
          <p:txBody>
            <a:bodyPr wrap="none">
              <a:spAutoFit/>
            </a:bodyPr>
            <a:lstStyle/>
            <a:p>
              <a:pPr algn="l" eaLnBrk="1" hangingPunct="1"/>
              <a:r>
                <a:rPr lang="en-US">
                  <a:solidFill>
                    <a:schemeClr val="tx1"/>
                  </a:solidFill>
                  <a:latin typeface="Symbol" pitchFamily="18" charset="2"/>
                </a:rPr>
                <a:t>x</a:t>
              </a:r>
              <a:r>
                <a:rPr lang="en-US">
                  <a:solidFill>
                    <a:schemeClr val="tx1"/>
                  </a:solidFill>
                  <a:latin typeface="Comic Sans MS" pitchFamily="66" charset="0"/>
                </a:rPr>
                <a:t> = 0, t = 0</a:t>
              </a:r>
            </a:p>
          </p:txBody>
        </p:sp>
      </p:grpSp>
      <p:sp>
        <p:nvSpPr>
          <p:cNvPr id="129066" name="Text Box 42"/>
          <p:cNvSpPr txBox="1">
            <a:spLocks noChangeArrowheads="1"/>
          </p:cNvSpPr>
          <p:nvPr/>
        </p:nvSpPr>
        <p:spPr bwMode="auto">
          <a:xfrm>
            <a:off x="0" y="2727325"/>
            <a:ext cx="1539875" cy="1006475"/>
          </a:xfrm>
          <a:prstGeom prst="rect">
            <a:avLst/>
          </a:prstGeom>
          <a:noFill/>
          <a:ln w="9525">
            <a:noFill/>
            <a:miter lim="800000"/>
            <a:headEnd/>
            <a:tailEnd/>
          </a:ln>
        </p:spPr>
        <p:txBody>
          <a:bodyPr>
            <a:spAutoFit/>
          </a:bodyPr>
          <a:lstStyle/>
          <a:p>
            <a:pPr eaLnBrk="1" hangingPunct="1"/>
            <a:r>
              <a:rPr lang="en-US" sz="2000" b="1">
                <a:solidFill>
                  <a:srgbClr val="CC0066"/>
                </a:solidFill>
                <a:latin typeface="Comic Sans MS" pitchFamily="66" charset="0"/>
              </a:rPr>
              <a:t>Link to Orbital Momentum</a:t>
            </a:r>
          </a:p>
        </p:txBody>
      </p:sp>
      <p:sp>
        <p:nvSpPr>
          <p:cNvPr id="129073" name="Text Box 49"/>
          <p:cNvSpPr txBox="1">
            <a:spLocks noChangeArrowheads="1"/>
          </p:cNvSpPr>
          <p:nvPr/>
        </p:nvSpPr>
        <p:spPr bwMode="auto">
          <a:xfrm>
            <a:off x="517525" y="92075"/>
            <a:ext cx="2911475" cy="822325"/>
          </a:xfrm>
          <a:prstGeom prst="rect">
            <a:avLst/>
          </a:prstGeom>
          <a:noFill/>
          <a:ln w="9525">
            <a:noFill/>
            <a:miter lim="800000"/>
            <a:headEnd/>
            <a:tailEnd/>
          </a:ln>
        </p:spPr>
        <p:txBody>
          <a:bodyPr>
            <a:spAutoFit/>
          </a:bodyPr>
          <a:lstStyle/>
          <a:p>
            <a:pPr eaLnBrk="1" hangingPunct="1"/>
            <a:r>
              <a:rPr lang="en-US">
                <a:solidFill>
                  <a:schemeClr val="tx1"/>
                </a:solidFill>
                <a:latin typeface="Comic Sans MS" pitchFamily="66" charset="0"/>
              </a:rPr>
              <a:t>Towards a 3D spin-flavor landscape</a:t>
            </a:r>
          </a:p>
        </p:txBody>
      </p:sp>
      <p:sp>
        <p:nvSpPr>
          <p:cNvPr id="129088" name="Text Box 64"/>
          <p:cNvSpPr txBox="1">
            <a:spLocks noChangeArrowheads="1"/>
          </p:cNvSpPr>
          <p:nvPr/>
        </p:nvSpPr>
        <p:spPr bwMode="auto">
          <a:xfrm>
            <a:off x="7391400" y="2727325"/>
            <a:ext cx="1539875" cy="1006475"/>
          </a:xfrm>
          <a:prstGeom prst="rect">
            <a:avLst/>
          </a:prstGeom>
          <a:noFill/>
          <a:ln w="9525">
            <a:noFill/>
            <a:miter lim="800000"/>
            <a:headEnd/>
            <a:tailEnd/>
          </a:ln>
        </p:spPr>
        <p:txBody>
          <a:bodyPr>
            <a:spAutoFit/>
          </a:bodyPr>
          <a:lstStyle/>
          <a:p>
            <a:pPr eaLnBrk="1" hangingPunct="1"/>
            <a:r>
              <a:rPr lang="en-US" sz="2000" b="1">
                <a:solidFill>
                  <a:srgbClr val="CC0066"/>
                </a:solidFill>
                <a:latin typeface="Comic Sans MS" pitchFamily="66" charset="0"/>
              </a:rPr>
              <a:t>Link to Orbital Momentum</a:t>
            </a:r>
          </a:p>
        </p:txBody>
      </p:sp>
      <p:grpSp>
        <p:nvGrpSpPr>
          <p:cNvPr id="9" name="Group 80"/>
          <p:cNvGrpSpPr>
            <a:grpSpLocks/>
          </p:cNvGrpSpPr>
          <p:nvPr/>
        </p:nvGrpSpPr>
        <p:grpSpPr bwMode="auto">
          <a:xfrm>
            <a:off x="457200" y="914400"/>
            <a:ext cx="3886200" cy="2955925"/>
            <a:chOff x="288" y="576"/>
            <a:chExt cx="2448" cy="1862"/>
          </a:xfrm>
        </p:grpSpPr>
        <p:grpSp>
          <p:nvGrpSpPr>
            <p:cNvPr id="1598510" name="Group 28"/>
            <p:cNvGrpSpPr>
              <a:grpSpLocks/>
            </p:cNvGrpSpPr>
            <p:nvPr/>
          </p:nvGrpSpPr>
          <p:grpSpPr bwMode="auto">
            <a:xfrm>
              <a:off x="288" y="620"/>
              <a:ext cx="1655" cy="696"/>
              <a:chOff x="288" y="620"/>
              <a:chExt cx="1655" cy="696"/>
            </a:xfrm>
          </p:grpSpPr>
          <p:pic>
            <p:nvPicPr>
              <p:cNvPr id="1598511" name="Picture 13" descr="sidisblob"/>
              <p:cNvPicPr>
                <a:picLocks noChangeAspect="1" noChangeArrowheads="1"/>
              </p:cNvPicPr>
              <p:nvPr/>
            </p:nvPicPr>
            <p:blipFill>
              <a:blip r:embed="rId6" cstate="print"/>
              <a:srcRect/>
              <a:stretch>
                <a:fillRect/>
              </a:stretch>
            </p:blipFill>
            <p:spPr bwMode="auto">
              <a:xfrm>
                <a:off x="288" y="620"/>
                <a:ext cx="1584" cy="676"/>
              </a:xfrm>
              <a:prstGeom prst="rect">
                <a:avLst/>
              </a:prstGeom>
              <a:noFill/>
              <a:ln w="9525">
                <a:noFill/>
                <a:miter lim="800000"/>
                <a:headEnd/>
                <a:tailEnd/>
              </a:ln>
            </p:spPr>
          </p:pic>
          <p:sp>
            <p:nvSpPr>
              <p:cNvPr id="1598512" name="Text Box 20"/>
              <p:cNvSpPr txBox="1">
                <a:spLocks noChangeArrowheads="1"/>
              </p:cNvSpPr>
              <p:nvPr/>
            </p:nvSpPr>
            <p:spPr bwMode="auto">
              <a:xfrm>
                <a:off x="344" y="960"/>
                <a:ext cx="184" cy="212"/>
              </a:xfrm>
              <a:prstGeom prst="rect">
                <a:avLst/>
              </a:prstGeom>
              <a:noFill/>
              <a:ln w="9525">
                <a:noFill/>
                <a:miter lim="800000"/>
                <a:headEnd/>
                <a:tailEnd/>
              </a:ln>
            </p:spPr>
            <p:txBody>
              <a:bodyPr wrap="none">
                <a:spAutoFit/>
              </a:bodyPr>
              <a:lstStyle/>
              <a:p>
                <a:pPr algn="l" eaLnBrk="1" hangingPunct="1"/>
                <a:r>
                  <a:rPr lang="en-US" sz="1600">
                    <a:solidFill>
                      <a:schemeClr val="tx1"/>
                    </a:solidFill>
                    <a:latin typeface="Comic Sans MS" pitchFamily="66" charset="0"/>
                  </a:rPr>
                  <a:t>p</a:t>
                </a:r>
              </a:p>
            </p:txBody>
          </p:sp>
          <p:sp>
            <p:nvSpPr>
              <p:cNvPr id="1598513" name="Text Box 23"/>
              <p:cNvSpPr txBox="1">
                <a:spLocks noChangeArrowheads="1"/>
              </p:cNvSpPr>
              <p:nvPr/>
            </p:nvSpPr>
            <p:spPr bwMode="auto">
              <a:xfrm>
                <a:off x="1728" y="652"/>
                <a:ext cx="215" cy="366"/>
              </a:xfrm>
              <a:prstGeom prst="rect">
                <a:avLst/>
              </a:prstGeom>
              <a:solidFill>
                <a:schemeClr val="bg1"/>
              </a:solidFill>
              <a:ln w="9525">
                <a:noFill/>
                <a:miter lim="800000"/>
                <a:headEnd/>
                <a:tailEnd/>
              </a:ln>
            </p:spPr>
            <p:txBody>
              <a:bodyPr>
                <a:spAutoFit/>
              </a:bodyPr>
              <a:lstStyle/>
              <a:p>
                <a:pPr algn="l" eaLnBrk="1" hangingPunct="1"/>
                <a:r>
                  <a:rPr lang="en-US" sz="1600">
                    <a:solidFill>
                      <a:schemeClr val="tx1"/>
                    </a:solidFill>
                    <a:latin typeface="Comic Sans MS" pitchFamily="66" charset="0"/>
                  </a:rPr>
                  <a:t>m</a:t>
                </a:r>
              </a:p>
              <a:p>
                <a:pPr algn="l" eaLnBrk="1" hangingPunct="1"/>
                <a:endParaRPr lang="en-US" sz="1600">
                  <a:solidFill>
                    <a:schemeClr val="tx1"/>
                  </a:solidFill>
                  <a:latin typeface="Comic Sans MS" pitchFamily="66" charset="0"/>
                </a:endParaRPr>
              </a:p>
            </p:txBody>
          </p:sp>
          <p:sp>
            <p:nvSpPr>
              <p:cNvPr id="1598514" name="Text Box 24"/>
              <p:cNvSpPr txBox="1">
                <a:spLocks noChangeArrowheads="1"/>
              </p:cNvSpPr>
              <p:nvPr/>
            </p:nvSpPr>
            <p:spPr bwMode="auto">
              <a:xfrm>
                <a:off x="1691" y="1008"/>
                <a:ext cx="229" cy="288"/>
              </a:xfrm>
              <a:prstGeom prst="rect">
                <a:avLst/>
              </a:prstGeom>
              <a:solidFill>
                <a:schemeClr val="bg1"/>
              </a:solidFill>
              <a:ln w="9525">
                <a:noFill/>
                <a:miter lim="800000"/>
                <a:headEnd/>
                <a:tailEnd/>
              </a:ln>
            </p:spPr>
            <p:txBody>
              <a:bodyPr wrap="none">
                <a:spAutoFit/>
              </a:bodyPr>
              <a:lstStyle/>
              <a:p>
                <a:pPr algn="l" eaLnBrk="1" hangingPunct="1"/>
                <a:r>
                  <a:rPr lang="en-US">
                    <a:solidFill>
                      <a:schemeClr val="tx1"/>
                    </a:solidFill>
                    <a:latin typeface="Comic Sans MS" pitchFamily="66" charset="0"/>
                  </a:rPr>
                  <a:t>x</a:t>
                </a:r>
              </a:p>
            </p:txBody>
          </p:sp>
          <p:sp>
            <p:nvSpPr>
              <p:cNvPr id="1598515" name="Text Box 26"/>
              <p:cNvSpPr txBox="1">
                <a:spLocks noChangeArrowheads="1"/>
              </p:cNvSpPr>
              <p:nvPr/>
            </p:nvSpPr>
            <p:spPr bwMode="auto">
              <a:xfrm>
                <a:off x="744" y="1104"/>
                <a:ext cx="408" cy="212"/>
              </a:xfrm>
              <a:prstGeom prst="rect">
                <a:avLst/>
              </a:prstGeom>
              <a:noFill/>
              <a:ln w="9525">
                <a:noFill/>
                <a:miter lim="800000"/>
                <a:headEnd/>
                <a:tailEnd/>
              </a:ln>
            </p:spPr>
            <p:txBody>
              <a:bodyPr wrap="none">
                <a:spAutoFit/>
              </a:bodyPr>
              <a:lstStyle/>
              <a:p>
                <a:pPr algn="l" eaLnBrk="1" hangingPunct="1"/>
                <a:r>
                  <a:rPr lang="en-US" sz="1600">
                    <a:solidFill>
                      <a:schemeClr val="tx1"/>
                    </a:solidFill>
                    <a:latin typeface="Comic Sans MS" pitchFamily="66" charset="0"/>
                  </a:rPr>
                  <a:t>TMD</a:t>
                </a:r>
              </a:p>
            </p:txBody>
          </p:sp>
        </p:grpSp>
        <p:sp>
          <p:nvSpPr>
            <p:cNvPr id="1598516" name="Line 30"/>
            <p:cNvSpPr>
              <a:spLocks noChangeShapeType="1"/>
            </p:cNvSpPr>
            <p:nvPr/>
          </p:nvSpPr>
          <p:spPr bwMode="auto">
            <a:xfrm flipH="1">
              <a:off x="2064" y="576"/>
              <a:ext cx="672" cy="960"/>
            </a:xfrm>
            <a:prstGeom prst="line">
              <a:avLst/>
            </a:prstGeom>
            <a:noFill/>
            <a:ln w="76200">
              <a:solidFill>
                <a:schemeClr val="tx1"/>
              </a:solidFill>
              <a:round/>
              <a:headEnd/>
              <a:tailEnd type="triangle" w="med" len="med"/>
            </a:ln>
          </p:spPr>
          <p:txBody>
            <a:bodyPr/>
            <a:lstStyle/>
            <a:p>
              <a:endParaRPr lang="en-US"/>
            </a:p>
          </p:txBody>
        </p:sp>
        <p:sp>
          <p:nvSpPr>
            <p:cNvPr id="1598517" name="Text Box 32"/>
            <p:cNvSpPr txBox="1">
              <a:spLocks noChangeArrowheads="1"/>
            </p:cNvSpPr>
            <p:nvPr/>
          </p:nvSpPr>
          <p:spPr bwMode="auto">
            <a:xfrm rot="-3300000">
              <a:off x="2104" y="824"/>
              <a:ext cx="399" cy="288"/>
            </a:xfrm>
            <a:prstGeom prst="rect">
              <a:avLst/>
            </a:prstGeom>
            <a:noFill/>
            <a:ln w="9525">
              <a:noFill/>
              <a:miter lim="800000"/>
              <a:headEnd/>
              <a:tailEnd/>
            </a:ln>
          </p:spPr>
          <p:txBody>
            <a:bodyPr wrap="none">
              <a:spAutoFit/>
            </a:bodyPr>
            <a:lstStyle/>
            <a:p>
              <a:pPr algn="l" eaLnBrk="1" hangingPunct="1"/>
              <a:r>
                <a:rPr lang="en-US">
                  <a:solidFill>
                    <a:schemeClr val="tx1"/>
                  </a:solidFill>
                  <a:latin typeface="Comic Sans MS" pitchFamily="66" charset="0"/>
                </a:rPr>
                <a:t>d</a:t>
              </a:r>
              <a:r>
                <a:rPr lang="en-US" baseline="30000">
                  <a:solidFill>
                    <a:schemeClr val="tx1"/>
                  </a:solidFill>
                  <a:latin typeface="Comic Sans MS" pitchFamily="66" charset="0"/>
                </a:rPr>
                <a:t>3</a:t>
              </a:r>
              <a:r>
                <a:rPr lang="en-US">
                  <a:solidFill>
                    <a:schemeClr val="tx1"/>
                  </a:solidFill>
                  <a:latin typeface="Comic Sans MS" pitchFamily="66" charset="0"/>
                </a:rPr>
                <a:t>r</a:t>
              </a:r>
            </a:p>
          </p:txBody>
        </p:sp>
        <p:grpSp>
          <p:nvGrpSpPr>
            <p:cNvPr id="1598518" name="Group 66"/>
            <p:cNvGrpSpPr>
              <a:grpSpLocks/>
            </p:cNvGrpSpPr>
            <p:nvPr/>
          </p:nvGrpSpPr>
          <p:grpSpPr bwMode="auto">
            <a:xfrm>
              <a:off x="1056" y="1536"/>
              <a:ext cx="1450" cy="902"/>
              <a:chOff x="1056" y="1546"/>
              <a:chExt cx="1450" cy="902"/>
            </a:xfrm>
          </p:grpSpPr>
          <p:sp>
            <p:nvSpPr>
              <p:cNvPr id="1598519" name="Text Box 67"/>
              <p:cNvSpPr txBox="1">
                <a:spLocks noChangeArrowheads="1"/>
              </p:cNvSpPr>
              <p:nvPr/>
            </p:nvSpPr>
            <p:spPr bwMode="auto">
              <a:xfrm>
                <a:off x="1056" y="1546"/>
                <a:ext cx="1450" cy="902"/>
              </a:xfrm>
              <a:prstGeom prst="rect">
                <a:avLst/>
              </a:prstGeom>
              <a:solidFill>
                <a:srgbClr val="E5C7E3"/>
              </a:solidFill>
              <a:ln w="9525">
                <a:noFill/>
                <a:miter lim="800000"/>
                <a:headEnd/>
                <a:tailEnd/>
              </a:ln>
            </p:spPr>
            <p:txBody>
              <a:bodyPr wrap="none">
                <a:spAutoFit/>
              </a:bodyPr>
              <a:lstStyle/>
              <a:p>
                <a:pPr eaLnBrk="1" hangingPunct="1"/>
                <a:r>
                  <a:rPr lang="en-US" sz="3200">
                    <a:solidFill>
                      <a:schemeClr val="tx1"/>
                    </a:solidFill>
                    <a:latin typeface="Comic Sans MS" pitchFamily="66" charset="0"/>
                  </a:rPr>
                  <a:t>TMD</a:t>
                </a:r>
                <a:r>
                  <a:rPr lang="en-US" sz="3200" baseline="30000">
                    <a:solidFill>
                      <a:schemeClr val="tx1"/>
                    </a:solidFill>
                    <a:latin typeface="Comic Sans MS" pitchFamily="66" charset="0"/>
                  </a:rPr>
                  <a:t>u</a:t>
                </a:r>
                <a:r>
                  <a:rPr lang="en-US" sz="3200">
                    <a:solidFill>
                      <a:schemeClr val="tx1"/>
                    </a:solidFill>
                    <a:latin typeface="Comic Sans MS" pitchFamily="66" charset="0"/>
                  </a:rPr>
                  <a:t>(x,k</a:t>
                </a:r>
                <a:r>
                  <a:rPr lang="en-US" sz="3200" baseline="-25000">
                    <a:solidFill>
                      <a:schemeClr val="tx1"/>
                    </a:solidFill>
                    <a:latin typeface="Comic Sans MS" pitchFamily="66" charset="0"/>
                  </a:rPr>
                  <a:t>T</a:t>
                </a:r>
                <a:r>
                  <a:rPr lang="en-US" sz="3200">
                    <a:solidFill>
                      <a:schemeClr val="tx1"/>
                    </a:solidFill>
                    <a:latin typeface="Comic Sans MS" pitchFamily="66" charset="0"/>
                  </a:rPr>
                  <a:t>)</a:t>
                </a:r>
              </a:p>
              <a:p>
                <a:pPr eaLnBrk="1" hangingPunct="1"/>
                <a:r>
                  <a:rPr lang="en-US" sz="3200">
                    <a:solidFill>
                      <a:schemeClr val="tx1"/>
                    </a:solidFill>
                    <a:latin typeface="Comic Sans MS" pitchFamily="66" charset="0"/>
                  </a:rPr>
                  <a:t> </a:t>
                </a:r>
                <a:r>
                  <a:rPr lang="en-US">
                    <a:solidFill>
                      <a:schemeClr val="accent2"/>
                    </a:solidFill>
                    <a:latin typeface="Comic Sans MS" pitchFamily="66" charset="0"/>
                  </a:rPr>
                  <a:t>f</a:t>
                </a:r>
                <a:r>
                  <a:rPr lang="en-US" baseline="-25000">
                    <a:solidFill>
                      <a:schemeClr val="accent2"/>
                    </a:solidFill>
                    <a:latin typeface="Comic Sans MS" pitchFamily="66" charset="0"/>
                  </a:rPr>
                  <a:t>1</a:t>
                </a:r>
                <a:r>
                  <a:rPr lang="en-US">
                    <a:solidFill>
                      <a:schemeClr val="tx1"/>
                    </a:solidFill>
                    <a:latin typeface="Comic Sans MS" pitchFamily="66" charset="0"/>
                  </a:rPr>
                  <a:t>,</a:t>
                </a:r>
                <a:r>
                  <a:rPr lang="en-US">
                    <a:solidFill>
                      <a:srgbClr val="009900"/>
                    </a:solidFill>
                    <a:latin typeface="Comic Sans MS" pitchFamily="66" charset="0"/>
                  </a:rPr>
                  <a:t>g</a:t>
                </a:r>
                <a:r>
                  <a:rPr lang="en-US" baseline="-25000">
                    <a:solidFill>
                      <a:srgbClr val="009900"/>
                    </a:solidFill>
                    <a:latin typeface="Comic Sans MS" pitchFamily="66" charset="0"/>
                  </a:rPr>
                  <a:t>1</a:t>
                </a:r>
                <a:r>
                  <a:rPr lang="en-US">
                    <a:solidFill>
                      <a:schemeClr val="tx1"/>
                    </a:solidFill>
                    <a:latin typeface="Comic Sans MS" pitchFamily="66" charset="0"/>
                  </a:rPr>
                  <a:t>,</a:t>
                </a:r>
                <a:r>
                  <a:rPr lang="en-US">
                    <a:solidFill>
                      <a:schemeClr val="accent2"/>
                    </a:solidFill>
                    <a:latin typeface="Comic Sans MS" pitchFamily="66" charset="0"/>
                  </a:rPr>
                  <a:t>f</a:t>
                </a:r>
                <a:r>
                  <a:rPr lang="en-US" baseline="-25000">
                    <a:solidFill>
                      <a:schemeClr val="accent2"/>
                    </a:solidFill>
                    <a:latin typeface="Comic Sans MS" pitchFamily="66" charset="0"/>
                  </a:rPr>
                  <a:t>1T</a:t>
                </a:r>
                <a:r>
                  <a:rPr lang="en-US">
                    <a:solidFill>
                      <a:schemeClr val="tx1"/>
                    </a:solidFill>
                    <a:latin typeface="Comic Sans MS" pitchFamily="66" charset="0"/>
                  </a:rPr>
                  <a:t> ,</a:t>
                </a:r>
                <a:r>
                  <a:rPr lang="en-US">
                    <a:solidFill>
                      <a:srgbClr val="009900"/>
                    </a:solidFill>
                    <a:latin typeface="Comic Sans MS" pitchFamily="66" charset="0"/>
                  </a:rPr>
                  <a:t>g</a:t>
                </a:r>
                <a:r>
                  <a:rPr lang="en-US" baseline="-25000">
                    <a:solidFill>
                      <a:srgbClr val="009900"/>
                    </a:solidFill>
                    <a:latin typeface="Comic Sans MS" pitchFamily="66" charset="0"/>
                  </a:rPr>
                  <a:t>1T</a:t>
                </a:r>
              </a:p>
              <a:p>
                <a:pPr eaLnBrk="1" hangingPunct="1"/>
                <a:r>
                  <a:rPr lang="en-US">
                    <a:solidFill>
                      <a:srgbClr val="E00000"/>
                    </a:solidFill>
                    <a:latin typeface="Comic Sans MS" pitchFamily="66" charset="0"/>
                  </a:rPr>
                  <a:t>h</a:t>
                </a:r>
                <a:r>
                  <a:rPr lang="en-US" baseline="-25000">
                    <a:solidFill>
                      <a:srgbClr val="E00000"/>
                    </a:solidFill>
                    <a:latin typeface="Comic Sans MS" pitchFamily="66" charset="0"/>
                  </a:rPr>
                  <a:t>1</a:t>
                </a:r>
                <a:r>
                  <a:rPr lang="en-US">
                    <a:solidFill>
                      <a:srgbClr val="E00000"/>
                    </a:solidFill>
                    <a:latin typeface="Comic Sans MS" pitchFamily="66" charset="0"/>
                  </a:rPr>
                  <a:t>, h</a:t>
                </a:r>
                <a:r>
                  <a:rPr lang="en-US" baseline="-25000">
                    <a:solidFill>
                      <a:srgbClr val="E00000"/>
                    </a:solidFill>
                    <a:latin typeface="Comic Sans MS" pitchFamily="66" charset="0"/>
                  </a:rPr>
                  <a:t>1T</a:t>
                </a:r>
                <a:r>
                  <a:rPr lang="en-US">
                    <a:solidFill>
                      <a:srgbClr val="E00000"/>
                    </a:solidFill>
                    <a:latin typeface="Comic Sans MS" pitchFamily="66" charset="0"/>
                  </a:rPr>
                  <a:t> ,h</a:t>
                </a:r>
                <a:r>
                  <a:rPr lang="en-US" baseline="-25000">
                    <a:solidFill>
                      <a:srgbClr val="E00000"/>
                    </a:solidFill>
                    <a:latin typeface="Comic Sans MS" pitchFamily="66" charset="0"/>
                  </a:rPr>
                  <a:t>1L </a:t>
                </a:r>
                <a:r>
                  <a:rPr lang="en-US">
                    <a:solidFill>
                      <a:srgbClr val="E00000"/>
                    </a:solidFill>
                    <a:latin typeface="Comic Sans MS" pitchFamily="66" charset="0"/>
                  </a:rPr>
                  <a:t>,h</a:t>
                </a:r>
                <a:r>
                  <a:rPr lang="en-US" baseline="-25000">
                    <a:solidFill>
                      <a:srgbClr val="E00000"/>
                    </a:solidFill>
                    <a:latin typeface="Comic Sans MS" pitchFamily="66" charset="0"/>
                  </a:rPr>
                  <a:t>1</a:t>
                </a:r>
                <a:r>
                  <a:rPr lang="en-US">
                    <a:solidFill>
                      <a:schemeClr val="tx1"/>
                    </a:solidFill>
                    <a:latin typeface="Comic Sans MS" pitchFamily="66" charset="0"/>
                  </a:rPr>
                  <a:t> </a:t>
                </a:r>
              </a:p>
            </p:txBody>
          </p:sp>
          <p:grpSp>
            <p:nvGrpSpPr>
              <p:cNvPr id="1598520" name="Group 68"/>
              <p:cNvGrpSpPr>
                <a:grpSpLocks/>
              </p:cNvGrpSpPr>
              <p:nvPr/>
            </p:nvGrpSpPr>
            <p:grpSpPr bwMode="auto">
              <a:xfrm>
                <a:off x="1680" y="2208"/>
                <a:ext cx="96" cy="96"/>
                <a:chOff x="1728" y="3072"/>
                <a:chExt cx="96" cy="96"/>
              </a:xfrm>
            </p:grpSpPr>
            <p:sp>
              <p:nvSpPr>
                <p:cNvPr id="1598521" name="Line 69"/>
                <p:cNvSpPr>
                  <a:spLocks noChangeShapeType="1"/>
                </p:cNvSpPr>
                <p:nvPr/>
              </p:nvSpPr>
              <p:spPr bwMode="auto">
                <a:xfrm>
                  <a:off x="1776" y="3072"/>
                  <a:ext cx="0" cy="96"/>
                </a:xfrm>
                <a:prstGeom prst="line">
                  <a:avLst/>
                </a:prstGeom>
                <a:noFill/>
                <a:ln w="9525">
                  <a:solidFill>
                    <a:srgbClr val="EC0000"/>
                  </a:solidFill>
                  <a:round/>
                  <a:headEnd/>
                  <a:tailEnd/>
                </a:ln>
              </p:spPr>
              <p:txBody>
                <a:bodyPr/>
                <a:lstStyle/>
                <a:p>
                  <a:endParaRPr lang="en-US"/>
                </a:p>
              </p:txBody>
            </p:sp>
            <p:sp>
              <p:nvSpPr>
                <p:cNvPr id="1598522" name="Line 70"/>
                <p:cNvSpPr>
                  <a:spLocks noChangeShapeType="1"/>
                </p:cNvSpPr>
                <p:nvPr/>
              </p:nvSpPr>
              <p:spPr bwMode="auto">
                <a:xfrm flipH="1">
                  <a:off x="1728" y="3168"/>
                  <a:ext cx="96" cy="0"/>
                </a:xfrm>
                <a:prstGeom prst="line">
                  <a:avLst/>
                </a:prstGeom>
                <a:noFill/>
                <a:ln w="9525">
                  <a:solidFill>
                    <a:srgbClr val="EC0000"/>
                  </a:solidFill>
                  <a:round/>
                  <a:headEnd/>
                  <a:tailEnd/>
                </a:ln>
              </p:spPr>
              <p:txBody>
                <a:bodyPr/>
                <a:lstStyle/>
                <a:p>
                  <a:endParaRPr lang="en-US"/>
                </a:p>
              </p:txBody>
            </p:sp>
          </p:grpSp>
          <p:grpSp>
            <p:nvGrpSpPr>
              <p:cNvPr id="1598523" name="Group 71"/>
              <p:cNvGrpSpPr>
                <a:grpSpLocks/>
              </p:cNvGrpSpPr>
              <p:nvPr/>
            </p:nvGrpSpPr>
            <p:grpSpPr bwMode="auto">
              <a:xfrm>
                <a:off x="2304" y="2208"/>
                <a:ext cx="96" cy="96"/>
                <a:chOff x="1728" y="3072"/>
                <a:chExt cx="96" cy="96"/>
              </a:xfrm>
            </p:grpSpPr>
            <p:sp>
              <p:nvSpPr>
                <p:cNvPr id="1598524" name="Line 72"/>
                <p:cNvSpPr>
                  <a:spLocks noChangeShapeType="1"/>
                </p:cNvSpPr>
                <p:nvPr/>
              </p:nvSpPr>
              <p:spPr bwMode="auto">
                <a:xfrm>
                  <a:off x="1776" y="3072"/>
                  <a:ext cx="0" cy="96"/>
                </a:xfrm>
                <a:prstGeom prst="line">
                  <a:avLst/>
                </a:prstGeom>
                <a:noFill/>
                <a:ln w="9525">
                  <a:solidFill>
                    <a:srgbClr val="EC0000"/>
                  </a:solidFill>
                  <a:round/>
                  <a:headEnd/>
                  <a:tailEnd/>
                </a:ln>
              </p:spPr>
              <p:txBody>
                <a:bodyPr/>
                <a:lstStyle/>
                <a:p>
                  <a:endParaRPr lang="en-US"/>
                </a:p>
              </p:txBody>
            </p:sp>
            <p:sp>
              <p:nvSpPr>
                <p:cNvPr id="1598525" name="Line 73"/>
                <p:cNvSpPr>
                  <a:spLocks noChangeShapeType="1"/>
                </p:cNvSpPr>
                <p:nvPr/>
              </p:nvSpPr>
              <p:spPr bwMode="auto">
                <a:xfrm flipH="1">
                  <a:off x="1728" y="3168"/>
                  <a:ext cx="96" cy="0"/>
                </a:xfrm>
                <a:prstGeom prst="line">
                  <a:avLst/>
                </a:prstGeom>
                <a:noFill/>
                <a:ln w="9525">
                  <a:solidFill>
                    <a:srgbClr val="EC0000"/>
                  </a:solidFill>
                  <a:round/>
                  <a:headEnd/>
                  <a:tailEnd/>
                </a:ln>
              </p:spPr>
              <p:txBody>
                <a:bodyPr/>
                <a:lstStyle/>
                <a:p>
                  <a:endParaRPr lang="en-US"/>
                </a:p>
              </p:txBody>
            </p:sp>
          </p:grpSp>
          <p:grpSp>
            <p:nvGrpSpPr>
              <p:cNvPr id="1598526" name="Group 74"/>
              <p:cNvGrpSpPr>
                <a:grpSpLocks/>
              </p:cNvGrpSpPr>
              <p:nvPr/>
            </p:nvGrpSpPr>
            <p:grpSpPr bwMode="auto">
              <a:xfrm>
                <a:off x="1968" y="1968"/>
                <a:ext cx="96" cy="96"/>
                <a:chOff x="1728" y="3072"/>
                <a:chExt cx="96" cy="96"/>
              </a:xfrm>
            </p:grpSpPr>
            <p:sp>
              <p:nvSpPr>
                <p:cNvPr id="1598527" name="Line 75"/>
                <p:cNvSpPr>
                  <a:spLocks noChangeShapeType="1"/>
                </p:cNvSpPr>
                <p:nvPr/>
              </p:nvSpPr>
              <p:spPr bwMode="auto">
                <a:xfrm>
                  <a:off x="1776" y="3072"/>
                  <a:ext cx="0" cy="96"/>
                </a:xfrm>
                <a:prstGeom prst="line">
                  <a:avLst/>
                </a:prstGeom>
                <a:noFill/>
                <a:ln w="9525">
                  <a:solidFill>
                    <a:schemeClr val="accent2"/>
                  </a:solidFill>
                  <a:round/>
                  <a:headEnd/>
                  <a:tailEnd/>
                </a:ln>
              </p:spPr>
              <p:txBody>
                <a:bodyPr/>
                <a:lstStyle/>
                <a:p>
                  <a:endParaRPr lang="en-US"/>
                </a:p>
              </p:txBody>
            </p:sp>
            <p:sp>
              <p:nvSpPr>
                <p:cNvPr id="1598528" name="Line 76"/>
                <p:cNvSpPr>
                  <a:spLocks noChangeShapeType="1"/>
                </p:cNvSpPr>
                <p:nvPr/>
              </p:nvSpPr>
              <p:spPr bwMode="auto">
                <a:xfrm flipH="1">
                  <a:off x="1728" y="3168"/>
                  <a:ext cx="96" cy="0"/>
                </a:xfrm>
                <a:prstGeom prst="line">
                  <a:avLst/>
                </a:prstGeom>
                <a:noFill/>
                <a:ln w="9525">
                  <a:solidFill>
                    <a:schemeClr val="accent2"/>
                  </a:solidFill>
                  <a:round/>
                  <a:headEnd/>
                  <a:tailEnd/>
                </a:ln>
              </p:spPr>
              <p:txBody>
                <a:bodyPr/>
                <a:lstStyle/>
                <a:p>
                  <a:endParaRPr lang="en-US"/>
                </a:p>
              </p:txBody>
            </p:sp>
          </p:grpSp>
          <p:grpSp>
            <p:nvGrpSpPr>
              <p:cNvPr id="1598529" name="Group 77"/>
              <p:cNvGrpSpPr>
                <a:grpSpLocks/>
              </p:cNvGrpSpPr>
              <p:nvPr/>
            </p:nvGrpSpPr>
            <p:grpSpPr bwMode="auto">
              <a:xfrm>
                <a:off x="2016" y="2208"/>
                <a:ext cx="96" cy="96"/>
                <a:chOff x="1728" y="3072"/>
                <a:chExt cx="96" cy="96"/>
              </a:xfrm>
            </p:grpSpPr>
            <p:sp>
              <p:nvSpPr>
                <p:cNvPr id="1598530" name="Line 78"/>
                <p:cNvSpPr>
                  <a:spLocks noChangeShapeType="1"/>
                </p:cNvSpPr>
                <p:nvPr/>
              </p:nvSpPr>
              <p:spPr bwMode="auto">
                <a:xfrm>
                  <a:off x="1776" y="3072"/>
                  <a:ext cx="0" cy="96"/>
                </a:xfrm>
                <a:prstGeom prst="line">
                  <a:avLst/>
                </a:prstGeom>
                <a:noFill/>
                <a:ln w="9525">
                  <a:solidFill>
                    <a:srgbClr val="EC0000"/>
                  </a:solidFill>
                  <a:round/>
                  <a:headEnd/>
                  <a:tailEnd/>
                </a:ln>
              </p:spPr>
              <p:txBody>
                <a:bodyPr/>
                <a:lstStyle/>
                <a:p>
                  <a:endParaRPr lang="en-US"/>
                </a:p>
              </p:txBody>
            </p:sp>
            <p:sp>
              <p:nvSpPr>
                <p:cNvPr id="1598531" name="Line 79"/>
                <p:cNvSpPr>
                  <a:spLocks noChangeShapeType="1"/>
                </p:cNvSpPr>
                <p:nvPr/>
              </p:nvSpPr>
              <p:spPr bwMode="auto">
                <a:xfrm flipH="1">
                  <a:off x="1728" y="3168"/>
                  <a:ext cx="96" cy="0"/>
                </a:xfrm>
                <a:prstGeom prst="line">
                  <a:avLst/>
                </a:prstGeom>
                <a:noFill/>
                <a:ln w="9525">
                  <a:solidFill>
                    <a:srgbClr val="EC0000"/>
                  </a:solidFill>
                  <a:round/>
                  <a:headEnd/>
                  <a:tailEnd/>
                </a:ln>
              </p:spPr>
              <p:txBody>
                <a:bodyPr/>
                <a:lstStyle/>
                <a:p>
                  <a:endParaRPr lang="en-US"/>
                </a:p>
              </p:txBody>
            </p:sp>
          </p:grpSp>
        </p:grpSp>
      </p:grpSp>
      <p:sp>
        <p:nvSpPr>
          <p:cNvPr id="71" name="Slide Number Placeholder 70"/>
          <p:cNvSpPr>
            <a:spLocks noGrp="1"/>
          </p:cNvSpPr>
          <p:nvPr>
            <p:ph type="sldNum" sz="quarter" idx="12"/>
          </p:nvPr>
        </p:nvSpPr>
        <p:spPr/>
        <p:txBody>
          <a:bodyPr/>
          <a:lstStyle/>
          <a:p>
            <a:fld id="{83F159FB-7DEB-45DF-BF94-DE0F7425313E}" type="slidenum">
              <a:rPr lang="en-US" smtClean="0"/>
              <a:pPr/>
              <a:t>82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29073"/>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906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90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66" grpId="0"/>
      <p:bldP spid="129073" grpId="0"/>
      <p:bldP spid="12908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6786" name="Rectangle 2"/>
          <p:cNvSpPr>
            <a:spLocks noGrp="1" noChangeArrowheads="1"/>
          </p:cNvSpPr>
          <p:nvPr>
            <p:ph type="title"/>
          </p:nvPr>
        </p:nvSpPr>
        <p:spPr>
          <a:xfrm>
            <a:off x="455613" y="0"/>
            <a:ext cx="8232775" cy="1446213"/>
          </a:xfrm>
          <a:ln/>
        </p:spPr>
        <p:txBody>
          <a:bodyPr rIns="116994"/>
          <a:lstStyle/>
          <a:p>
            <a:pPr marL="57150"/>
            <a:r>
              <a:rPr lang="en-US" sz="4000"/>
              <a:t>The STAR Detector at RHIC</a:t>
            </a:r>
          </a:p>
        </p:txBody>
      </p:sp>
      <p:pic>
        <p:nvPicPr>
          <p:cNvPr id="1526787" name="Picture 3"/>
          <p:cNvPicPr>
            <a:picLocks noChangeArrowheads="1"/>
          </p:cNvPicPr>
          <p:nvPr/>
        </p:nvPicPr>
        <p:blipFill>
          <a:blip r:embed="rId3" cstate="print"/>
          <a:srcRect/>
          <a:stretch>
            <a:fillRect/>
          </a:stretch>
        </p:blipFill>
        <p:spPr bwMode="auto">
          <a:xfrm>
            <a:off x="303213" y="1062038"/>
            <a:ext cx="8702675" cy="5324475"/>
          </a:xfrm>
          <a:prstGeom prst="rect">
            <a:avLst/>
          </a:prstGeom>
          <a:noFill/>
          <a:ln w="12700">
            <a:noFill/>
            <a:miter lim="800000"/>
            <a:headEnd/>
            <a:tailEnd/>
          </a:ln>
        </p:spPr>
      </p:pic>
      <p:sp>
        <p:nvSpPr>
          <p:cNvPr id="1526788" name="Line 4"/>
          <p:cNvSpPr>
            <a:spLocks noChangeShapeType="1"/>
          </p:cNvSpPr>
          <p:nvPr/>
        </p:nvSpPr>
        <p:spPr bwMode="auto">
          <a:xfrm>
            <a:off x="1143000" y="1143000"/>
            <a:ext cx="6705600" cy="1588"/>
          </a:xfrm>
          <a:prstGeom prst="line">
            <a:avLst/>
          </a:prstGeom>
          <a:noFill/>
          <a:ln w="38100">
            <a:solidFill>
              <a:srgbClr val="009900"/>
            </a:solidFill>
            <a:round/>
            <a:headEnd/>
            <a:tailEnd/>
          </a:ln>
        </p:spPr>
        <p:txBody>
          <a:bodyPr/>
          <a:lstStyle/>
          <a:p>
            <a:endParaRPr lang="en-US"/>
          </a:p>
        </p:txBody>
      </p:sp>
      <p:grpSp>
        <p:nvGrpSpPr>
          <p:cNvPr id="2" name="Group 5"/>
          <p:cNvGrpSpPr>
            <a:grpSpLocks/>
          </p:cNvGrpSpPr>
          <p:nvPr/>
        </p:nvGrpSpPr>
        <p:grpSpPr bwMode="auto">
          <a:xfrm>
            <a:off x="7697788" y="6099175"/>
            <a:ext cx="1116012" cy="568325"/>
            <a:chOff x="0" y="0"/>
            <a:chExt cx="1000" cy="510"/>
          </a:xfrm>
        </p:grpSpPr>
        <p:grpSp>
          <p:nvGrpSpPr>
            <p:cNvPr id="3" name="Group 6"/>
            <p:cNvGrpSpPr>
              <a:grpSpLocks/>
            </p:cNvGrpSpPr>
            <p:nvPr/>
          </p:nvGrpSpPr>
          <p:grpSpPr bwMode="auto">
            <a:xfrm>
              <a:off x="0" y="0"/>
              <a:ext cx="496" cy="438"/>
              <a:chOff x="0" y="0"/>
              <a:chExt cx="496" cy="438"/>
            </a:xfrm>
          </p:grpSpPr>
          <p:sp>
            <p:nvSpPr>
              <p:cNvPr id="1526791" name="AutoShape 7"/>
              <p:cNvSpPr>
                <a:spLocks/>
              </p:cNvSpPr>
              <p:nvPr/>
            </p:nvSpPr>
            <p:spPr bwMode="auto">
              <a:xfrm>
                <a:off x="0" y="0"/>
                <a:ext cx="496" cy="438"/>
              </a:xfrm>
              <a:custGeom>
                <a:avLst/>
                <a:gdLst/>
                <a:ahLst/>
                <a:cxnLst/>
                <a:rect l="0" t="0" r="r" b="b"/>
                <a:pathLst>
                  <a:path w="21600" h="21600">
                    <a:moveTo>
                      <a:pt x="0" y="8272"/>
                    </a:moveTo>
                    <a:lnTo>
                      <a:pt x="8264" y="8272"/>
                    </a:lnTo>
                    <a:lnTo>
                      <a:pt x="10800" y="0"/>
                    </a:lnTo>
                    <a:lnTo>
                      <a:pt x="13336" y="8272"/>
                    </a:lnTo>
                    <a:lnTo>
                      <a:pt x="21600" y="8272"/>
                    </a:lnTo>
                    <a:lnTo>
                      <a:pt x="14932" y="13328"/>
                    </a:lnTo>
                    <a:lnTo>
                      <a:pt x="17468" y="21600"/>
                    </a:lnTo>
                    <a:lnTo>
                      <a:pt x="10800" y="16499"/>
                    </a:lnTo>
                    <a:lnTo>
                      <a:pt x="4132" y="21600"/>
                    </a:lnTo>
                    <a:lnTo>
                      <a:pt x="6668" y="13328"/>
                    </a:lnTo>
                    <a:close/>
                    <a:moveTo>
                      <a:pt x="0" y="8272"/>
                    </a:moveTo>
                  </a:path>
                </a:pathLst>
              </a:custGeom>
              <a:solidFill>
                <a:srgbClr val="FF0000"/>
              </a:solidFill>
              <a:ln w="12700">
                <a:solidFill>
                  <a:srgbClr val="FF0000"/>
                </a:solidFill>
                <a:miter lim="800000"/>
                <a:headEnd/>
                <a:tailEnd/>
              </a:ln>
            </p:spPr>
            <p:txBody>
              <a:bodyPr lIns="0" tIns="0" rIns="0" bIns="0"/>
              <a:lstStyle/>
              <a:p>
                <a:endParaRPr lang="en-US"/>
              </a:p>
            </p:txBody>
          </p:sp>
          <p:sp>
            <p:nvSpPr>
              <p:cNvPr id="1526792" name="Rectangle 8"/>
              <p:cNvSpPr>
                <a:spLocks/>
              </p:cNvSpPr>
              <p:nvPr/>
            </p:nvSpPr>
            <p:spPr bwMode="auto">
              <a:xfrm>
                <a:off x="152" y="165"/>
                <a:ext cx="190" cy="167"/>
              </a:xfrm>
              <a:prstGeom prst="rect">
                <a:avLst/>
              </a:prstGeom>
              <a:noFill/>
              <a:ln w="12700">
                <a:noFill/>
                <a:miter lim="800000"/>
                <a:headEnd/>
                <a:tailEnd/>
              </a:ln>
            </p:spPr>
            <p:txBody>
              <a:bodyPr wrap="none" lIns="0" tIns="0" rIns="0" bIns="0">
                <a:spAutoFit/>
              </a:bodyPr>
              <a:lstStyle/>
              <a:p>
                <a:endParaRPr lang="en-US"/>
              </a:p>
            </p:txBody>
          </p:sp>
        </p:grpSp>
        <p:sp>
          <p:nvSpPr>
            <p:cNvPr id="1526793" name="Rectangle 9"/>
            <p:cNvSpPr>
              <a:spLocks/>
            </p:cNvSpPr>
            <p:nvPr/>
          </p:nvSpPr>
          <p:spPr bwMode="auto">
            <a:xfrm>
              <a:off x="172" y="118"/>
              <a:ext cx="828" cy="392"/>
            </a:xfrm>
            <a:prstGeom prst="rect">
              <a:avLst/>
            </a:prstGeom>
            <a:noFill/>
            <a:ln w="12700">
              <a:noFill/>
              <a:miter lim="800000"/>
              <a:headEnd/>
              <a:tailEnd/>
            </a:ln>
          </p:spPr>
          <p:txBody>
            <a:bodyPr wrap="none" lIns="0" tIns="0" rIns="40638" bIns="0">
              <a:spAutoFit/>
            </a:bodyPr>
            <a:lstStyle/>
            <a:p>
              <a:pPr marL="39688" algn="l" defTabSz="642938" eaLnBrk="1" hangingPunct="1"/>
              <a:r>
                <a:rPr lang="en-US" b="1" i="1">
                  <a:solidFill>
                    <a:srgbClr val="333399"/>
                  </a:solidFill>
                  <a:effectLst>
                    <a:outerShdw blurRad="38100" dist="38100" dir="2700000" algn="tl">
                      <a:srgbClr val="000000"/>
                    </a:outerShdw>
                  </a:effectLst>
                  <a:latin typeface="Helvetica"/>
                  <a:sym typeface="Helvetica"/>
                </a:rPr>
                <a:t>STAR</a:t>
              </a:r>
            </a:p>
          </p:txBody>
        </p:sp>
      </p:grpSp>
      <p:sp>
        <p:nvSpPr>
          <p:cNvPr id="10" name="Slide Number Placeholder 9"/>
          <p:cNvSpPr>
            <a:spLocks noGrp="1"/>
          </p:cNvSpPr>
          <p:nvPr>
            <p:ph type="sldNum" sz="quarter" idx="12"/>
          </p:nvPr>
        </p:nvSpPr>
        <p:spPr/>
        <p:txBody>
          <a:bodyPr/>
          <a:lstStyle/>
          <a:p>
            <a:fld id="{9CCA4942-7CEE-491C-9F3A-ADE7BC2C4973}" type="slidenum">
              <a:rPr lang="en-US" smtClean="0"/>
              <a:pPr/>
              <a:t>83</a:t>
            </a:fld>
            <a:endParaRPr lang="en-US"/>
          </a:p>
        </p:txBody>
      </p:sp>
      <p:sp>
        <p:nvSpPr>
          <p:cNvPr id="11" name="Footer Placeholder 10"/>
          <p:cNvSpPr>
            <a:spLocks noGrp="1"/>
          </p:cNvSpPr>
          <p:nvPr>
            <p:ph type="ftr" sz="quarter" idx="11"/>
          </p:nvPr>
        </p:nvSpPr>
        <p:spPr/>
        <p:txBody>
          <a:bodyPr/>
          <a:lstStyle/>
          <a:p>
            <a:r>
              <a:rPr lang="en-US" smtClean="0"/>
              <a:t>C. Aidala, DESY, October 5-6, 2010</a:t>
            </a:r>
            <a:endParaRPr lang="en-US"/>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p:txBody>
          <a:bodyPr/>
          <a:lstStyle/>
          <a:p>
            <a:r>
              <a:rPr lang="en-US" smtClean="0"/>
              <a:t>C. Aidala, DESY, October 5-6, 2010</a:t>
            </a:r>
            <a:endParaRPr lang="en-US"/>
          </a:p>
        </p:txBody>
      </p:sp>
      <p:pic>
        <p:nvPicPr>
          <p:cNvPr id="1617922" name="Picture 2" descr="PHENIXcn1-108-00"/>
          <p:cNvPicPr>
            <a:picLocks noChangeAspect="1" noChangeArrowheads="1"/>
          </p:cNvPicPr>
          <p:nvPr/>
        </p:nvPicPr>
        <p:blipFill>
          <a:blip r:embed="rId4" cstate="print"/>
          <a:srcRect/>
          <a:stretch>
            <a:fillRect/>
          </a:stretch>
        </p:blipFill>
        <p:spPr bwMode="auto">
          <a:xfrm>
            <a:off x="533400" y="1295400"/>
            <a:ext cx="5030788" cy="5030788"/>
          </a:xfrm>
          <a:prstGeom prst="rect">
            <a:avLst/>
          </a:prstGeom>
          <a:noFill/>
        </p:spPr>
      </p:pic>
      <p:sp>
        <p:nvSpPr>
          <p:cNvPr id="1617923" name="Rectangle 3"/>
          <p:cNvSpPr>
            <a:spLocks noGrp="1" noChangeArrowheads="1"/>
          </p:cNvSpPr>
          <p:nvPr>
            <p:ph type="title"/>
          </p:nvPr>
        </p:nvSpPr>
        <p:spPr/>
        <p:txBody>
          <a:bodyPr/>
          <a:lstStyle/>
          <a:p>
            <a:r>
              <a:rPr lang="en-US"/>
              <a:t>PHENIX Detector</a:t>
            </a:r>
            <a:endParaRPr lang="en-US" sz="5400"/>
          </a:p>
        </p:txBody>
      </p:sp>
      <p:sp>
        <p:nvSpPr>
          <p:cNvPr id="1617924" name="Rectangle 4"/>
          <p:cNvSpPr>
            <a:spLocks noChangeArrowheads="1"/>
          </p:cNvSpPr>
          <p:nvPr/>
        </p:nvSpPr>
        <p:spPr bwMode="auto">
          <a:xfrm>
            <a:off x="6096000" y="990600"/>
            <a:ext cx="2362200" cy="2209800"/>
          </a:xfrm>
          <a:prstGeom prst="rect">
            <a:avLst/>
          </a:prstGeom>
          <a:noFill/>
          <a:ln w="9525">
            <a:noFill/>
            <a:miter lim="800000"/>
            <a:headEnd/>
            <a:tailEnd/>
          </a:ln>
        </p:spPr>
        <p:txBody>
          <a:bodyPr/>
          <a:lstStyle/>
          <a:p>
            <a:pPr algn="l"/>
            <a:r>
              <a:rPr lang="en-US" b="1"/>
              <a:t>2 central </a:t>
            </a:r>
            <a:br>
              <a:rPr lang="en-US" b="1"/>
            </a:br>
            <a:r>
              <a:rPr lang="en-US" b="1"/>
              <a:t>spectrometers</a:t>
            </a:r>
          </a:p>
          <a:p>
            <a:pPr algn="l">
              <a:buFontTx/>
              <a:buChar char="-"/>
            </a:pPr>
            <a:r>
              <a:rPr lang="en-US" sz="2000" b="1"/>
              <a:t>Track charged particles and detect electromagnetic processes </a:t>
            </a:r>
          </a:p>
          <a:p>
            <a:pPr algn="l"/>
            <a:endParaRPr lang="en-US" sz="2000" b="1"/>
          </a:p>
          <a:p>
            <a:pPr lvl="1" algn="l"/>
            <a:endParaRPr lang="en-US" b="1"/>
          </a:p>
        </p:txBody>
      </p:sp>
      <p:sp>
        <p:nvSpPr>
          <p:cNvPr id="1617925" name="Rectangle 5"/>
          <p:cNvSpPr>
            <a:spLocks noChangeArrowheads="1"/>
          </p:cNvSpPr>
          <p:nvPr/>
        </p:nvSpPr>
        <p:spPr bwMode="auto">
          <a:xfrm>
            <a:off x="6019800" y="4419600"/>
            <a:ext cx="2362200" cy="1752600"/>
          </a:xfrm>
          <a:prstGeom prst="rect">
            <a:avLst/>
          </a:prstGeom>
          <a:noFill/>
          <a:ln w="9525">
            <a:noFill/>
            <a:miter lim="800000"/>
            <a:headEnd/>
            <a:tailEnd/>
          </a:ln>
        </p:spPr>
        <p:txBody>
          <a:bodyPr/>
          <a:lstStyle/>
          <a:p>
            <a:pPr algn="l"/>
            <a:r>
              <a:rPr lang="en-US" b="1"/>
              <a:t>2 forward </a:t>
            </a:r>
            <a:br>
              <a:rPr lang="en-US" b="1"/>
            </a:br>
            <a:r>
              <a:rPr lang="en-US" b="1"/>
              <a:t>spectrometers</a:t>
            </a:r>
          </a:p>
          <a:p>
            <a:pPr algn="l"/>
            <a:r>
              <a:rPr lang="en-US" b="1"/>
              <a:t>- </a:t>
            </a:r>
            <a:r>
              <a:rPr lang="en-US" sz="2000" b="1"/>
              <a:t>Identify and track muons</a:t>
            </a:r>
            <a:endParaRPr lang="en-US" b="1"/>
          </a:p>
          <a:p>
            <a:pPr lvl="1" algn="l"/>
            <a:endParaRPr lang="en-US" sz="2000" b="1"/>
          </a:p>
        </p:txBody>
      </p:sp>
      <p:sp>
        <p:nvSpPr>
          <p:cNvPr id="1617926" name="Text Box 6"/>
          <p:cNvSpPr txBox="1">
            <a:spLocks noChangeArrowheads="1"/>
          </p:cNvSpPr>
          <p:nvPr/>
        </p:nvSpPr>
        <p:spPr bwMode="auto">
          <a:xfrm>
            <a:off x="242888" y="990600"/>
            <a:ext cx="5230812" cy="1385888"/>
          </a:xfrm>
          <a:prstGeom prst="rect">
            <a:avLst/>
          </a:prstGeom>
          <a:solidFill>
            <a:srgbClr val="FFFF99"/>
          </a:solidFill>
          <a:ln w="9525">
            <a:solidFill>
              <a:schemeClr val="tx1"/>
            </a:solidFill>
            <a:miter lim="800000"/>
            <a:headEnd/>
            <a:tailEnd/>
          </a:ln>
          <a:effectLst/>
        </p:spPr>
        <p:txBody>
          <a:bodyPr>
            <a:spAutoFit/>
          </a:bodyPr>
          <a:lstStyle/>
          <a:p>
            <a:pPr algn="l">
              <a:lnSpc>
                <a:spcPct val="140000"/>
              </a:lnSpc>
            </a:pPr>
            <a:r>
              <a:rPr lang="en-US" sz="2800" b="1" u="sng">
                <a:solidFill>
                  <a:srgbClr val="F41E08"/>
                </a:solidFill>
                <a:latin typeface="Comic Sans MS" pitchFamily="66" charset="0"/>
              </a:rPr>
              <a:t>Philosophy:</a:t>
            </a:r>
            <a:endParaRPr lang="en-US" sz="2800" u="sng">
              <a:solidFill>
                <a:schemeClr val="tx1"/>
              </a:solidFill>
              <a:latin typeface="Comic Sans MS" pitchFamily="66" charset="0"/>
            </a:endParaRPr>
          </a:p>
          <a:p>
            <a:pPr lvl="1" algn="l">
              <a:lnSpc>
                <a:spcPct val="140000"/>
              </a:lnSpc>
              <a:buFont typeface="Wingdings" pitchFamily="2" charset="2"/>
              <a:buNone/>
            </a:pPr>
            <a:r>
              <a:rPr lang="en-US" sz="1600" b="1">
                <a:solidFill>
                  <a:schemeClr val="tx1"/>
                </a:solidFill>
                <a:latin typeface="Comic Sans MS" pitchFamily="66" charset="0"/>
              </a:rPr>
              <a:t>High rate capability to measure rare probes, </a:t>
            </a:r>
          </a:p>
          <a:p>
            <a:pPr lvl="1" algn="l">
              <a:lnSpc>
                <a:spcPct val="140000"/>
              </a:lnSpc>
              <a:buFont typeface="Wingdings" pitchFamily="2" charset="2"/>
              <a:buNone/>
            </a:pPr>
            <a:r>
              <a:rPr lang="en-US" sz="1600" b="1">
                <a:solidFill>
                  <a:schemeClr val="tx1"/>
                </a:solidFill>
                <a:latin typeface="Comic Sans MS" pitchFamily="66" charset="0"/>
              </a:rPr>
              <a:t>but limited acceptance.</a:t>
            </a:r>
          </a:p>
        </p:txBody>
      </p:sp>
      <p:pic>
        <p:nvPicPr>
          <p:cNvPr id="1617927" name="Picture 7" descr="phenix_logo2"/>
          <p:cNvPicPr>
            <a:picLocks noChangeAspect="1" noChangeArrowheads="1"/>
          </p:cNvPicPr>
          <p:nvPr/>
        </p:nvPicPr>
        <p:blipFill>
          <a:blip r:embed="rId5" cstate="print"/>
          <a:srcRect/>
          <a:stretch>
            <a:fillRect/>
          </a:stretch>
        </p:blipFill>
        <p:spPr bwMode="auto">
          <a:xfrm>
            <a:off x="838200" y="4572000"/>
            <a:ext cx="1504950" cy="547688"/>
          </a:xfrm>
          <a:prstGeom prst="rect">
            <a:avLst/>
          </a:prstGeom>
          <a:noFill/>
        </p:spPr>
      </p:pic>
      <p:graphicFrame>
        <p:nvGraphicFramePr>
          <p:cNvPr id="1617928" name="Object 8"/>
          <p:cNvGraphicFramePr>
            <a:graphicFrameLocks noChangeAspect="1"/>
          </p:cNvGraphicFramePr>
          <p:nvPr>
            <p:ph idx="1"/>
          </p:nvPr>
        </p:nvGraphicFramePr>
        <p:xfrm>
          <a:off x="6248400" y="3105150"/>
          <a:ext cx="1143000" cy="857250"/>
        </p:xfrm>
        <a:graphic>
          <a:graphicData uri="http://schemas.openxmlformats.org/presentationml/2006/ole">
            <p:oleObj spid="_x0000_s1617928" name="Equation" r:id="rId6" imgW="609480" imgH="457200" progId="Equation.3">
              <p:embed/>
            </p:oleObj>
          </a:graphicData>
        </a:graphic>
      </p:graphicFrame>
      <p:sp>
        <p:nvSpPr>
          <p:cNvPr id="1617929" name="Text Box 9"/>
          <p:cNvSpPr txBox="1">
            <a:spLocks noChangeArrowheads="1"/>
          </p:cNvSpPr>
          <p:nvPr/>
        </p:nvSpPr>
        <p:spPr bwMode="auto">
          <a:xfrm>
            <a:off x="7294563" y="3079750"/>
            <a:ext cx="1163637" cy="457200"/>
          </a:xfrm>
          <a:prstGeom prst="rect">
            <a:avLst/>
          </a:prstGeom>
          <a:noFill/>
          <a:ln w="9525">
            <a:noFill/>
            <a:miter lim="800000"/>
            <a:headEnd/>
            <a:tailEnd/>
          </a:ln>
          <a:effectLst/>
        </p:spPr>
        <p:txBody>
          <a:bodyPr wrap="none">
            <a:spAutoFit/>
          </a:bodyPr>
          <a:lstStyle/>
          <a:p>
            <a:r>
              <a:rPr lang="en-US"/>
              <a:t>azimuth</a:t>
            </a:r>
          </a:p>
        </p:txBody>
      </p:sp>
      <p:sp>
        <p:nvSpPr>
          <p:cNvPr id="13" name="Slide Number Placeholder 12"/>
          <p:cNvSpPr>
            <a:spLocks noGrp="1"/>
          </p:cNvSpPr>
          <p:nvPr>
            <p:ph type="sldNum" sz="quarter" idx="12"/>
          </p:nvPr>
        </p:nvSpPr>
        <p:spPr/>
        <p:txBody>
          <a:bodyPr/>
          <a:lstStyle/>
          <a:p>
            <a:fld id="{9CCA4942-7CEE-491C-9F3A-ADE7BC2C4973}" type="slidenum">
              <a:rPr lang="en-US" smtClean="0"/>
              <a:pPr/>
              <a:t>84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179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26" grpId="0" animBg="1"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1"/>
          </p:nvPr>
        </p:nvSpPr>
        <p:spPr/>
        <p:txBody>
          <a:bodyPr/>
          <a:lstStyle/>
          <a:p>
            <a:r>
              <a:rPr lang="en-US" smtClean="0"/>
              <a:t>C. Aidala, DESY, October 5-6, 2010</a:t>
            </a:r>
            <a:endParaRPr lang="en-US"/>
          </a:p>
        </p:txBody>
      </p:sp>
      <p:sp>
        <p:nvSpPr>
          <p:cNvPr id="9" name="Slide Number Placeholder 4"/>
          <p:cNvSpPr>
            <a:spLocks noGrp="1"/>
          </p:cNvSpPr>
          <p:nvPr>
            <p:ph type="sldNum" sz="quarter" idx="12"/>
          </p:nvPr>
        </p:nvSpPr>
        <p:spPr/>
        <p:txBody>
          <a:bodyPr/>
          <a:lstStyle/>
          <a:p>
            <a:fld id="{4041B7B5-F4E5-49C8-9C73-FE8F76E9F04A}" type="slidenum">
              <a:rPr lang="en-US"/>
              <a:pPr/>
              <a:t>85</a:t>
            </a:fld>
            <a:endParaRPr lang="en-US"/>
          </a:p>
        </p:txBody>
      </p:sp>
      <p:sp>
        <p:nvSpPr>
          <p:cNvPr id="971778" name="Rectangle 2"/>
          <p:cNvSpPr>
            <a:spLocks noGrp="1" noChangeArrowheads="1"/>
          </p:cNvSpPr>
          <p:nvPr>
            <p:ph type="title"/>
          </p:nvPr>
        </p:nvSpPr>
        <p:spPr/>
        <p:txBody>
          <a:bodyPr/>
          <a:lstStyle/>
          <a:p>
            <a:r>
              <a:rPr lang="en-US"/>
              <a:t>BRAHMS detector</a:t>
            </a:r>
          </a:p>
        </p:txBody>
      </p:sp>
      <p:pic>
        <p:nvPicPr>
          <p:cNvPr id="971781" name="Picture 5" descr="P000590"/>
          <p:cNvPicPr>
            <a:picLocks noChangeAspect="1" noChangeArrowheads="1"/>
          </p:cNvPicPr>
          <p:nvPr/>
        </p:nvPicPr>
        <p:blipFill>
          <a:blip r:embed="rId3" cstate="print"/>
          <a:srcRect/>
          <a:stretch>
            <a:fillRect/>
          </a:stretch>
        </p:blipFill>
        <p:spPr bwMode="auto">
          <a:xfrm>
            <a:off x="4495800" y="1066800"/>
            <a:ext cx="4648200" cy="3486150"/>
          </a:xfrm>
          <a:prstGeom prst="rect">
            <a:avLst/>
          </a:prstGeom>
          <a:noFill/>
        </p:spPr>
      </p:pic>
      <p:sp>
        <p:nvSpPr>
          <p:cNvPr id="971782" name="Text Box 6"/>
          <p:cNvSpPr txBox="1">
            <a:spLocks noChangeArrowheads="1"/>
          </p:cNvSpPr>
          <p:nvPr/>
        </p:nvSpPr>
        <p:spPr bwMode="auto">
          <a:xfrm>
            <a:off x="242888" y="990600"/>
            <a:ext cx="4710112" cy="1287463"/>
          </a:xfrm>
          <a:prstGeom prst="rect">
            <a:avLst/>
          </a:prstGeom>
          <a:solidFill>
            <a:srgbClr val="FFFF99"/>
          </a:solidFill>
          <a:ln w="9525">
            <a:solidFill>
              <a:schemeClr val="tx1"/>
            </a:solidFill>
            <a:miter lim="800000"/>
            <a:headEnd/>
            <a:tailEnd/>
          </a:ln>
          <a:effectLst/>
        </p:spPr>
        <p:txBody>
          <a:bodyPr>
            <a:spAutoFit/>
          </a:bodyPr>
          <a:lstStyle/>
          <a:p>
            <a:pPr algn="l">
              <a:lnSpc>
                <a:spcPct val="140000"/>
              </a:lnSpc>
            </a:pPr>
            <a:r>
              <a:rPr lang="en-US" sz="2800" b="1" u="sng">
                <a:solidFill>
                  <a:srgbClr val="F41E08"/>
                </a:solidFill>
                <a:latin typeface="Comic Sans MS" pitchFamily="66" charset="0"/>
              </a:rPr>
              <a:t>Philosophy:</a:t>
            </a:r>
            <a:endParaRPr lang="en-US" sz="2800" u="sng">
              <a:solidFill>
                <a:schemeClr val="tx1"/>
              </a:solidFill>
              <a:latin typeface="Comic Sans MS" pitchFamily="66" charset="0"/>
            </a:endParaRPr>
          </a:p>
          <a:p>
            <a:pPr lvl="1" algn="l">
              <a:lnSpc>
                <a:spcPct val="140000"/>
              </a:lnSpc>
              <a:buFont typeface="Wingdings" pitchFamily="2" charset="2"/>
              <a:buNone/>
            </a:pPr>
            <a:r>
              <a:rPr lang="en-US" sz="1600" b="1">
                <a:solidFill>
                  <a:schemeClr val="tx1"/>
                </a:solidFill>
                <a:latin typeface="Comic Sans MS" pitchFamily="66" charset="0"/>
              </a:rPr>
              <a:t>Small acceptance spectrometer arms</a:t>
            </a:r>
          </a:p>
          <a:p>
            <a:pPr lvl="1" algn="l">
              <a:buFont typeface="Wingdings" pitchFamily="2" charset="2"/>
              <a:buNone/>
            </a:pPr>
            <a:r>
              <a:rPr lang="en-US" sz="1600" b="1">
                <a:solidFill>
                  <a:schemeClr val="tx1"/>
                </a:solidFill>
                <a:latin typeface="Comic Sans MS" pitchFamily="66" charset="0"/>
              </a:rPr>
              <a:t>designed with good charged particle ID.</a:t>
            </a:r>
          </a:p>
        </p:txBody>
      </p:sp>
      <p:pic>
        <p:nvPicPr>
          <p:cNvPr id="971783" name="Picture 7" descr="brahms"/>
          <p:cNvPicPr>
            <a:picLocks noChangeAspect="1" noChangeArrowheads="1"/>
          </p:cNvPicPr>
          <p:nvPr/>
        </p:nvPicPr>
        <p:blipFill>
          <a:blip r:embed="rId4" cstate="print"/>
          <a:srcRect/>
          <a:stretch>
            <a:fillRect/>
          </a:stretch>
        </p:blipFill>
        <p:spPr bwMode="auto">
          <a:xfrm>
            <a:off x="357188" y="3057525"/>
            <a:ext cx="5967412" cy="3630613"/>
          </a:xfrm>
          <a:prstGeom prst="rect">
            <a:avLst/>
          </a:prstGeom>
          <a:noFill/>
        </p:spPr>
      </p:pic>
      <p:pic>
        <p:nvPicPr>
          <p:cNvPr id="971784" name="Picture 8" descr="BRAHMSlogo"/>
          <p:cNvPicPr>
            <a:picLocks noChangeAspect="1" noChangeArrowheads="1"/>
          </p:cNvPicPr>
          <p:nvPr/>
        </p:nvPicPr>
        <p:blipFill>
          <a:blip r:embed="rId5" cstate="print"/>
          <a:srcRect/>
          <a:stretch>
            <a:fillRect/>
          </a:stretch>
        </p:blipFill>
        <p:spPr bwMode="auto">
          <a:xfrm>
            <a:off x="6934200" y="5105400"/>
            <a:ext cx="1676400" cy="89693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971782"/>
                                        </p:tgtEl>
                                        <p:attrNameLst>
                                          <p:attrName>style.visibility</p:attrName>
                                        </p:attrNameLst>
                                      </p:cBhvr>
                                      <p:to>
                                        <p:strVal val="visible"/>
                                      </p:to>
                                    </p:set>
                                    <p:animEffect transition="in" filter="blinds(horizontal)">
                                      <p:cBhvr>
                                        <p:cTn id="7" dur="500"/>
                                        <p:tgtEl>
                                          <p:spTgt spid="971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1782"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5"/>
          <p:cNvSpPr>
            <a:spLocks noGrp="1"/>
          </p:cNvSpPr>
          <p:nvPr>
            <p:ph type="ftr" sz="quarter" idx="11"/>
          </p:nvPr>
        </p:nvSpPr>
        <p:spPr/>
        <p:txBody>
          <a:bodyPr/>
          <a:lstStyle/>
          <a:p>
            <a:r>
              <a:rPr lang="en-US" smtClean="0"/>
              <a:t>C. Aidala, DESY, October 5-6, 2010</a:t>
            </a:r>
            <a:endParaRPr lang="en-US"/>
          </a:p>
        </p:txBody>
      </p:sp>
      <p:sp>
        <p:nvSpPr>
          <p:cNvPr id="1426434" name="Rectangle 2"/>
          <p:cNvSpPr>
            <a:spLocks noGrp="1" noChangeArrowheads="1"/>
          </p:cNvSpPr>
          <p:nvPr>
            <p:ph type="title"/>
          </p:nvPr>
        </p:nvSpPr>
        <p:spPr/>
        <p:txBody>
          <a:bodyPr/>
          <a:lstStyle/>
          <a:p>
            <a:r>
              <a:rPr lang="en-US"/>
              <a:t>Helicity Flip Amplitudes</a:t>
            </a:r>
          </a:p>
        </p:txBody>
      </p:sp>
      <p:pic>
        <p:nvPicPr>
          <p:cNvPr id="1426435" name="Picture 3"/>
          <p:cNvPicPr>
            <a:picLocks noGrp="1" noChangeAspect="1" noChangeArrowheads="1"/>
          </p:cNvPicPr>
          <p:nvPr>
            <p:ph sz="half" idx="1"/>
          </p:nvPr>
        </p:nvPicPr>
        <p:blipFill>
          <a:blip r:embed="rId3" cstate="print"/>
          <a:srcRect/>
          <a:stretch>
            <a:fillRect/>
          </a:stretch>
        </p:blipFill>
        <p:spPr>
          <a:xfrm>
            <a:off x="762000" y="2360613"/>
            <a:ext cx="2819400" cy="1677987"/>
          </a:xfrm>
          <a:noFill/>
          <a:ln/>
        </p:spPr>
      </p:pic>
      <p:sp>
        <p:nvSpPr>
          <p:cNvPr id="1426436" name="Text Box 4"/>
          <p:cNvSpPr txBox="1">
            <a:spLocks noChangeArrowheads="1"/>
          </p:cNvSpPr>
          <p:nvPr/>
        </p:nvSpPr>
        <p:spPr bwMode="auto">
          <a:xfrm>
            <a:off x="133350" y="914400"/>
            <a:ext cx="8462963" cy="884238"/>
          </a:xfrm>
          <a:prstGeom prst="rect">
            <a:avLst/>
          </a:prstGeom>
          <a:noFill/>
          <a:ln w="9525">
            <a:noFill/>
            <a:miter lim="800000"/>
            <a:headEnd/>
            <a:tailEnd/>
          </a:ln>
          <a:effectLst/>
        </p:spPr>
        <p:txBody>
          <a:bodyPr>
            <a:spAutoFit/>
          </a:bodyPr>
          <a:lstStyle/>
          <a:p>
            <a:pPr algn="l"/>
            <a:r>
              <a:rPr lang="en-US" sz="2800"/>
              <a:t>Elastic proton-quark scattering </a:t>
            </a:r>
          </a:p>
          <a:p>
            <a:pPr algn="l"/>
            <a:r>
              <a:rPr lang="en-US"/>
              <a:t>(related to inelastic scattering through optical theorem)</a:t>
            </a:r>
          </a:p>
        </p:txBody>
      </p:sp>
      <p:sp>
        <p:nvSpPr>
          <p:cNvPr id="1426437" name="Text Box 5"/>
          <p:cNvSpPr txBox="1">
            <a:spLocks noChangeArrowheads="1"/>
          </p:cNvSpPr>
          <p:nvPr/>
        </p:nvSpPr>
        <p:spPr bwMode="auto">
          <a:xfrm>
            <a:off x="84138" y="1828800"/>
            <a:ext cx="8377237" cy="457200"/>
          </a:xfrm>
          <a:prstGeom prst="rect">
            <a:avLst/>
          </a:prstGeom>
          <a:noFill/>
          <a:ln w="9525">
            <a:noFill/>
            <a:miter lim="800000"/>
            <a:headEnd/>
            <a:tailEnd/>
          </a:ln>
          <a:effectLst/>
        </p:spPr>
        <p:txBody>
          <a:bodyPr wrap="none">
            <a:spAutoFit/>
          </a:bodyPr>
          <a:lstStyle/>
          <a:p>
            <a:r>
              <a:rPr lang="en-US"/>
              <a:t>Three independent pdf’s corresponding to following helicity states:</a:t>
            </a:r>
          </a:p>
        </p:txBody>
      </p:sp>
      <p:pic>
        <p:nvPicPr>
          <p:cNvPr id="1426438" name="Picture 6"/>
          <p:cNvPicPr>
            <a:picLocks noGrp="1" noChangeAspect="1" noChangeArrowheads="1"/>
          </p:cNvPicPr>
          <p:nvPr>
            <p:ph sz="half" idx="2"/>
          </p:nvPr>
        </p:nvPicPr>
        <p:blipFill>
          <a:blip r:embed="rId4" cstate="print"/>
          <a:srcRect/>
          <a:stretch>
            <a:fillRect/>
          </a:stretch>
        </p:blipFill>
        <p:spPr>
          <a:xfrm>
            <a:off x="304800" y="4562475"/>
            <a:ext cx="6096000" cy="1708150"/>
          </a:xfrm>
          <a:noFill/>
          <a:ln/>
        </p:spPr>
      </p:pic>
      <p:sp>
        <p:nvSpPr>
          <p:cNvPr id="1426439" name="Text Box 7"/>
          <p:cNvSpPr txBox="1">
            <a:spLocks noChangeArrowheads="1"/>
          </p:cNvSpPr>
          <p:nvPr/>
        </p:nvSpPr>
        <p:spPr bwMode="auto">
          <a:xfrm>
            <a:off x="152400" y="4038600"/>
            <a:ext cx="4341813" cy="457200"/>
          </a:xfrm>
          <a:prstGeom prst="rect">
            <a:avLst/>
          </a:prstGeom>
          <a:noFill/>
          <a:ln w="9525">
            <a:noFill/>
            <a:miter lim="800000"/>
            <a:headEnd/>
            <a:tailEnd/>
          </a:ln>
          <a:effectLst/>
        </p:spPr>
        <p:txBody>
          <a:bodyPr wrap="none">
            <a:spAutoFit/>
          </a:bodyPr>
          <a:lstStyle/>
          <a:p>
            <a:r>
              <a:rPr lang="en-US"/>
              <a:t>Take linear combinations to form:</a:t>
            </a:r>
          </a:p>
        </p:txBody>
      </p:sp>
      <p:sp>
        <p:nvSpPr>
          <p:cNvPr id="1426440" name="Text Box 8"/>
          <p:cNvSpPr txBox="1">
            <a:spLocks noChangeArrowheads="1"/>
          </p:cNvSpPr>
          <p:nvPr/>
        </p:nvSpPr>
        <p:spPr bwMode="auto">
          <a:xfrm>
            <a:off x="6530975" y="4648200"/>
            <a:ext cx="2185988" cy="457200"/>
          </a:xfrm>
          <a:prstGeom prst="rect">
            <a:avLst/>
          </a:prstGeom>
          <a:noFill/>
          <a:ln w="9525">
            <a:noFill/>
            <a:miter lim="800000"/>
            <a:headEnd/>
            <a:tailEnd/>
          </a:ln>
          <a:effectLst/>
        </p:spPr>
        <p:txBody>
          <a:bodyPr wrap="none">
            <a:spAutoFit/>
          </a:bodyPr>
          <a:lstStyle/>
          <a:p>
            <a:r>
              <a:rPr lang="en-US"/>
              <a:t>Helicity average</a:t>
            </a:r>
          </a:p>
        </p:txBody>
      </p:sp>
      <p:sp>
        <p:nvSpPr>
          <p:cNvPr id="1426441" name="Text Box 9"/>
          <p:cNvSpPr txBox="1">
            <a:spLocks noChangeArrowheads="1"/>
          </p:cNvSpPr>
          <p:nvPr/>
        </p:nvSpPr>
        <p:spPr bwMode="auto">
          <a:xfrm>
            <a:off x="6400800" y="5257800"/>
            <a:ext cx="2473325" cy="457200"/>
          </a:xfrm>
          <a:prstGeom prst="rect">
            <a:avLst/>
          </a:prstGeom>
          <a:noFill/>
          <a:ln w="9525">
            <a:noFill/>
            <a:miter lim="800000"/>
            <a:headEnd/>
            <a:tailEnd/>
          </a:ln>
          <a:effectLst/>
        </p:spPr>
        <p:txBody>
          <a:bodyPr wrap="none">
            <a:spAutoFit/>
          </a:bodyPr>
          <a:lstStyle/>
          <a:p>
            <a:r>
              <a:rPr lang="en-US"/>
              <a:t>Helicity difference</a:t>
            </a:r>
          </a:p>
        </p:txBody>
      </p:sp>
      <p:sp>
        <p:nvSpPr>
          <p:cNvPr id="1426442" name="Text Box 10"/>
          <p:cNvSpPr txBox="1">
            <a:spLocks noChangeArrowheads="1"/>
          </p:cNvSpPr>
          <p:nvPr/>
        </p:nvSpPr>
        <p:spPr bwMode="auto">
          <a:xfrm>
            <a:off x="6811963" y="5791200"/>
            <a:ext cx="1662112" cy="457200"/>
          </a:xfrm>
          <a:prstGeom prst="rect">
            <a:avLst/>
          </a:prstGeom>
          <a:noFill/>
          <a:ln w="9525">
            <a:noFill/>
            <a:miter lim="800000"/>
            <a:headEnd/>
            <a:tailEnd/>
          </a:ln>
          <a:effectLst/>
        </p:spPr>
        <p:txBody>
          <a:bodyPr wrap="none">
            <a:spAutoFit/>
          </a:bodyPr>
          <a:lstStyle/>
          <a:p>
            <a:r>
              <a:rPr lang="en-US"/>
              <a:t>Helicity flip</a:t>
            </a:r>
          </a:p>
        </p:txBody>
      </p:sp>
      <p:sp>
        <p:nvSpPr>
          <p:cNvPr id="1426444" name="Rectangle 12"/>
          <p:cNvSpPr>
            <a:spLocks noChangeArrowheads="1"/>
          </p:cNvSpPr>
          <p:nvPr/>
        </p:nvSpPr>
        <p:spPr bwMode="auto">
          <a:xfrm>
            <a:off x="381000" y="5686425"/>
            <a:ext cx="3886200" cy="533400"/>
          </a:xfrm>
          <a:prstGeom prst="rect">
            <a:avLst/>
          </a:prstGeom>
          <a:noFill/>
          <a:ln w="25400">
            <a:solidFill>
              <a:srgbClr val="FF0000"/>
            </a:solidFill>
            <a:miter lim="800000"/>
            <a:headEnd/>
            <a:tailEnd/>
          </a:ln>
          <a:effectLst/>
        </p:spPr>
        <p:txBody>
          <a:bodyPr wrap="none" anchor="ctr"/>
          <a:lstStyle/>
          <a:p>
            <a:endParaRPr lang="en-US"/>
          </a:p>
        </p:txBody>
      </p:sp>
      <p:sp>
        <p:nvSpPr>
          <p:cNvPr id="1426443" name="Text Box 11"/>
          <p:cNvSpPr txBox="1">
            <a:spLocks noChangeArrowheads="1"/>
          </p:cNvSpPr>
          <p:nvPr/>
        </p:nvSpPr>
        <p:spPr bwMode="auto">
          <a:xfrm>
            <a:off x="3976688" y="1219200"/>
            <a:ext cx="5110162" cy="3387725"/>
          </a:xfrm>
          <a:prstGeom prst="rect">
            <a:avLst/>
          </a:prstGeom>
          <a:solidFill>
            <a:srgbClr val="00FFFF"/>
          </a:solidFill>
          <a:ln w="9525">
            <a:solidFill>
              <a:schemeClr val="tx1"/>
            </a:solidFill>
            <a:miter lim="800000"/>
            <a:headEnd/>
            <a:tailEnd/>
          </a:ln>
          <a:effectLst/>
        </p:spPr>
        <p:txBody>
          <a:bodyPr>
            <a:spAutoFit/>
          </a:bodyPr>
          <a:lstStyle/>
          <a:p>
            <a:pPr algn="l"/>
            <a:r>
              <a:rPr lang="en-US">
                <a:solidFill>
                  <a:schemeClr val="tx1"/>
                </a:solidFill>
              </a:rPr>
              <a:t>Helicity flip distribution also called the “transversity” distribution.  </a:t>
            </a:r>
          </a:p>
          <a:p>
            <a:pPr algn="l"/>
            <a:endParaRPr lang="en-US">
              <a:solidFill>
                <a:schemeClr val="tx1"/>
              </a:solidFill>
            </a:endParaRPr>
          </a:p>
          <a:p>
            <a:pPr algn="l"/>
            <a:r>
              <a:rPr lang="en-US">
                <a:solidFill>
                  <a:schemeClr val="tx1"/>
                </a:solidFill>
              </a:rPr>
              <a:t>Corresponds to the difference in probability of scattering off of a transversely polarized quark within a transversely polarized proton with the quark spin parallel vs. antiparallel to the proton’s.</a:t>
            </a:r>
          </a:p>
        </p:txBody>
      </p:sp>
      <p:sp>
        <p:nvSpPr>
          <p:cNvPr id="1426445" name="Rectangle 13"/>
          <p:cNvSpPr>
            <a:spLocks noChangeArrowheads="1"/>
          </p:cNvSpPr>
          <p:nvPr/>
        </p:nvSpPr>
        <p:spPr bwMode="auto">
          <a:xfrm>
            <a:off x="152400" y="1752600"/>
            <a:ext cx="4572000" cy="1562100"/>
          </a:xfrm>
          <a:prstGeom prst="rect">
            <a:avLst/>
          </a:prstGeom>
          <a:solidFill>
            <a:srgbClr val="00FFFF"/>
          </a:solidFill>
          <a:ln w="9525">
            <a:solidFill>
              <a:schemeClr val="tx1"/>
            </a:solidFill>
            <a:miter lim="800000"/>
            <a:headEnd/>
            <a:tailEnd/>
          </a:ln>
          <a:effectLst/>
        </p:spPr>
        <p:txBody>
          <a:bodyPr>
            <a:spAutoFit/>
          </a:bodyPr>
          <a:lstStyle/>
          <a:p>
            <a:r>
              <a:rPr lang="en-US" i="1">
                <a:solidFill>
                  <a:schemeClr val="tx1"/>
                </a:solidFill>
              </a:rPr>
              <a:t>Chiral-odd!  But chirality conserved in QCD processes . . . Can transversity exist and produce observable effects?</a:t>
            </a:r>
          </a:p>
        </p:txBody>
      </p:sp>
      <p:sp>
        <p:nvSpPr>
          <p:cNvPr id="17" name="Slide Number Placeholder 16"/>
          <p:cNvSpPr>
            <a:spLocks noGrp="1"/>
          </p:cNvSpPr>
          <p:nvPr>
            <p:ph type="sldNum" sz="quarter" idx="12"/>
          </p:nvPr>
        </p:nvSpPr>
        <p:spPr/>
        <p:txBody>
          <a:bodyPr/>
          <a:lstStyle/>
          <a:p>
            <a:fld id="{DBCAA7B0-FB55-442B-B730-0F02697EC4DB}" type="slidenum">
              <a:rPr lang="en-US" smtClean="0"/>
              <a:pPr/>
              <a:t>86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426444"/>
                                        </p:tgtEl>
                                        <p:attrNameLst>
                                          <p:attrName>style.visibility</p:attrName>
                                        </p:attrNameLst>
                                      </p:cBhvr>
                                      <p:to>
                                        <p:strVal val="visible"/>
                                      </p:to>
                                    </p:set>
                                    <p:animEffect transition="in" filter="diamond(in)">
                                      <p:cBhvr>
                                        <p:cTn id="7" dur="2000"/>
                                        <p:tgtEl>
                                          <p:spTgt spid="142644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426443">
                                            <p:bg/>
                                          </p:spTgt>
                                        </p:tgtEl>
                                        <p:attrNameLst>
                                          <p:attrName>style.visibility</p:attrName>
                                        </p:attrNameLst>
                                      </p:cBhvr>
                                      <p:to>
                                        <p:strVal val="visible"/>
                                      </p:to>
                                    </p:set>
                                    <p:animEffect transition="in" filter="diamond(in)">
                                      <p:cBhvr>
                                        <p:cTn id="10" dur="1000"/>
                                        <p:tgtEl>
                                          <p:spTgt spid="1426443">
                                            <p:bg/>
                                          </p:spTgt>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426443">
                                            <p:txEl>
                                              <p:pRg st="0" end="0"/>
                                            </p:txEl>
                                          </p:spTgt>
                                        </p:tgtEl>
                                        <p:attrNameLst>
                                          <p:attrName>style.visibility</p:attrName>
                                        </p:attrNameLst>
                                      </p:cBhvr>
                                      <p:to>
                                        <p:strVal val="visible"/>
                                      </p:to>
                                    </p:set>
                                    <p:animEffect transition="in" filter="diamond(in)">
                                      <p:cBhvr>
                                        <p:cTn id="13" dur="1000"/>
                                        <p:tgtEl>
                                          <p:spTgt spid="1426443">
                                            <p:txEl>
                                              <p:pRg st="0" end="0"/>
                                            </p:txEl>
                                          </p:spTgt>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426443">
                                            <p:txEl>
                                              <p:pRg st="2" end="2"/>
                                            </p:txEl>
                                          </p:spTgt>
                                        </p:tgtEl>
                                        <p:attrNameLst>
                                          <p:attrName>style.visibility</p:attrName>
                                        </p:attrNameLst>
                                      </p:cBhvr>
                                      <p:to>
                                        <p:strVal val="visible"/>
                                      </p:to>
                                    </p:set>
                                    <p:animEffect transition="in" filter="diamond(in)">
                                      <p:cBhvr>
                                        <p:cTn id="16" dur="1000"/>
                                        <p:tgtEl>
                                          <p:spTgt spid="142644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26445"/>
                                        </p:tgtEl>
                                        <p:attrNameLst>
                                          <p:attrName>style.visibility</p:attrName>
                                        </p:attrNameLst>
                                      </p:cBhvr>
                                      <p:to>
                                        <p:strVal val="visible"/>
                                      </p:to>
                                    </p:set>
                                    <p:anim calcmode="lin" valueType="num">
                                      <p:cBhvr additive="base">
                                        <p:cTn id="21" dur="500" fill="hold"/>
                                        <p:tgtEl>
                                          <p:spTgt spid="1426445"/>
                                        </p:tgtEl>
                                        <p:attrNameLst>
                                          <p:attrName>ppt_x</p:attrName>
                                        </p:attrNameLst>
                                      </p:cBhvr>
                                      <p:tavLst>
                                        <p:tav tm="0">
                                          <p:val>
                                            <p:strVal val="#ppt_x"/>
                                          </p:val>
                                        </p:tav>
                                        <p:tav tm="100000">
                                          <p:val>
                                            <p:strVal val="#ppt_x"/>
                                          </p:val>
                                        </p:tav>
                                      </p:tavLst>
                                    </p:anim>
                                    <p:anim calcmode="lin" valueType="num">
                                      <p:cBhvr additive="base">
                                        <p:cTn id="22" dur="500" fill="hold"/>
                                        <p:tgtEl>
                                          <p:spTgt spid="14264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6444" grpId="0" animBg="1"/>
      <p:bldP spid="1426443" grpId="0" uiExpand="1" build="allAtOnce" animBg="1"/>
      <p:bldP spid="142644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2"/>
          <p:cNvSpPr>
            <a:spLocks noGrp="1"/>
          </p:cNvSpPr>
          <p:nvPr>
            <p:ph type="ftr" sz="quarter" idx="11"/>
          </p:nvPr>
        </p:nvSpPr>
        <p:spPr/>
        <p:txBody>
          <a:bodyPr/>
          <a:lstStyle/>
          <a:p>
            <a:r>
              <a:rPr lang="en-US" smtClean="0"/>
              <a:t>C. Aidala, SPIN 2010, September 28, 2010</a:t>
            </a:r>
            <a:endParaRPr lang="en-US"/>
          </a:p>
        </p:txBody>
      </p:sp>
      <p:sp>
        <p:nvSpPr>
          <p:cNvPr id="14" name="Slide Number Placeholder 3"/>
          <p:cNvSpPr>
            <a:spLocks noGrp="1"/>
          </p:cNvSpPr>
          <p:nvPr>
            <p:ph type="sldNum" sz="quarter" idx="12"/>
          </p:nvPr>
        </p:nvSpPr>
        <p:spPr/>
        <p:txBody>
          <a:bodyPr/>
          <a:lstStyle/>
          <a:p>
            <a:fld id="{55E76753-FA44-41C6-B416-871D7F5C3FDF}" type="slidenum">
              <a:rPr lang="en-US"/>
              <a:pPr/>
              <a:t>87</a:t>
            </a:fld>
            <a:endParaRPr lang="en-US"/>
          </a:p>
        </p:txBody>
      </p:sp>
      <p:sp>
        <p:nvSpPr>
          <p:cNvPr id="1313794" name="Rectangle 5"/>
          <p:cNvSpPr>
            <a:spLocks noChangeArrowheads="1"/>
          </p:cNvSpPr>
          <p:nvPr/>
        </p:nvSpPr>
        <p:spPr bwMode="auto">
          <a:xfrm>
            <a:off x="533400" y="4724400"/>
            <a:ext cx="8153400" cy="1616075"/>
          </a:xfrm>
          <a:prstGeom prst="rect">
            <a:avLst/>
          </a:prstGeom>
          <a:noFill/>
          <a:ln w="9525">
            <a:noFill/>
            <a:miter lim="800000"/>
            <a:headEnd/>
            <a:tailEnd/>
          </a:ln>
        </p:spPr>
        <p:txBody>
          <a:bodyPr>
            <a:spAutoFit/>
          </a:bodyPr>
          <a:lstStyle/>
          <a:p>
            <a:pPr algn="l" eaLnBrk="1" hangingPunct="1"/>
            <a:r>
              <a:rPr lang="en-US" sz="2000" dirty="0">
                <a:solidFill>
                  <a:srgbClr val="FFFFCC"/>
                </a:solidFill>
              </a:rPr>
              <a:t>One recent example:</a:t>
            </a:r>
          </a:p>
          <a:p>
            <a:pPr algn="l" eaLnBrk="1" hangingPunct="1"/>
            <a:r>
              <a:rPr lang="en-US" sz="2000" dirty="0">
                <a:solidFill>
                  <a:srgbClr val="FFFFCC"/>
                </a:solidFill>
              </a:rPr>
              <a:t>Almeida, </a:t>
            </a:r>
            <a:r>
              <a:rPr lang="en-US" sz="2000" dirty="0" err="1">
                <a:solidFill>
                  <a:srgbClr val="FFFFCC"/>
                </a:solidFill>
              </a:rPr>
              <a:t>Sterman</a:t>
            </a:r>
            <a:r>
              <a:rPr lang="en-US" sz="2000" dirty="0">
                <a:solidFill>
                  <a:srgbClr val="FFFFCC"/>
                </a:solidFill>
              </a:rPr>
              <a:t>, </a:t>
            </a:r>
            <a:r>
              <a:rPr lang="en-US" sz="2000" dirty="0" err="1" smtClean="0">
                <a:solidFill>
                  <a:srgbClr val="FFFFCC"/>
                </a:solidFill>
              </a:rPr>
              <a:t>Vogelsang</a:t>
            </a:r>
            <a:r>
              <a:rPr lang="en-US" sz="2000" dirty="0" smtClean="0">
                <a:solidFill>
                  <a:srgbClr val="FFFFCC"/>
                </a:solidFill>
              </a:rPr>
              <a:t>, PRD80, 074016 (2009)</a:t>
            </a:r>
            <a:endParaRPr lang="en-US" sz="2000" dirty="0">
              <a:solidFill>
                <a:srgbClr val="FFFFCC"/>
              </a:solidFill>
            </a:endParaRPr>
          </a:p>
          <a:p>
            <a:pPr algn="l" eaLnBrk="1" hangingPunct="1"/>
            <a:r>
              <a:rPr lang="en-US" sz="2000" dirty="0">
                <a:solidFill>
                  <a:srgbClr val="FFFFCC"/>
                </a:solidFill>
              </a:rPr>
              <a:t>Cross section for </a:t>
            </a:r>
            <a:r>
              <a:rPr lang="en-US" sz="2000" dirty="0" err="1">
                <a:solidFill>
                  <a:srgbClr val="FFFFCC"/>
                </a:solidFill>
              </a:rPr>
              <a:t>di-hadron</a:t>
            </a:r>
            <a:r>
              <a:rPr lang="en-US" sz="2000" dirty="0">
                <a:solidFill>
                  <a:srgbClr val="FFFFCC"/>
                </a:solidFill>
              </a:rPr>
              <a:t> production vs. invariant mass using threshold </a:t>
            </a:r>
            <a:r>
              <a:rPr lang="en-US" sz="2000" dirty="0" err="1">
                <a:solidFill>
                  <a:srgbClr val="FFFFCC"/>
                </a:solidFill>
              </a:rPr>
              <a:t>resummation</a:t>
            </a:r>
            <a:r>
              <a:rPr lang="en-US" sz="2000" dirty="0">
                <a:solidFill>
                  <a:srgbClr val="FFFFCC"/>
                </a:solidFill>
              </a:rPr>
              <a:t> (rigorous method for implementing </a:t>
            </a:r>
            <a:r>
              <a:rPr lang="en-US" sz="2000" dirty="0" err="1">
                <a:solidFill>
                  <a:srgbClr val="FFFFCC"/>
                </a:solidFill>
              </a:rPr>
              <a:t>p</a:t>
            </a:r>
            <a:r>
              <a:rPr lang="en-US" sz="2000" baseline="-18000" dirty="0" err="1">
                <a:solidFill>
                  <a:srgbClr val="FFFFCC"/>
                </a:solidFill>
              </a:rPr>
              <a:t>T</a:t>
            </a:r>
            <a:r>
              <a:rPr lang="en-US" sz="2000" dirty="0">
                <a:solidFill>
                  <a:srgbClr val="FFFFCC"/>
                </a:solidFill>
              </a:rPr>
              <a:t> and rapidity cuts on hadrons to match experiment)</a:t>
            </a:r>
          </a:p>
        </p:txBody>
      </p:sp>
      <p:pic>
        <p:nvPicPr>
          <p:cNvPr id="1313795" name="Picture 3"/>
          <p:cNvPicPr>
            <a:picLocks noChangeAspect="1" noChangeArrowheads="1"/>
          </p:cNvPicPr>
          <p:nvPr/>
        </p:nvPicPr>
        <p:blipFill>
          <a:blip r:embed="rId3" cstate="print"/>
          <a:srcRect/>
          <a:stretch>
            <a:fillRect/>
          </a:stretch>
        </p:blipFill>
        <p:spPr bwMode="auto">
          <a:xfrm>
            <a:off x="4724400" y="1752600"/>
            <a:ext cx="4267200" cy="2979738"/>
          </a:xfrm>
          <a:prstGeom prst="rect">
            <a:avLst/>
          </a:prstGeom>
          <a:noFill/>
          <a:ln w="9525">
            <a:noFill/>
            <a:miter lim="800000"/>
            <a:headEnd/>
            <a:tailEnd/>
          </a:ln>
        </p:spPr>
      </p:pic>
      <p:pic>
        <p:nvPicPr>
          <p:cNvPr id="1313796" name="Picture 2"/>
          <p:cNvPicPr>
            <a:picLocks noChangeAspect="1" noChangeArrowheads="1"/>
          </p:cNvPicPr>
          <p:nvPr/>
        </p:nvPicPr>
        <p:blipFill>
          <a:blip r:embed="rId4" cstate="print"/>
          <a:srcRect/>
          <a:stretch>
            <a:fillRect/>
          </a:stretch>
        </p:blipFill>
        <p:spPr bwMode="auto">
          <a:xfrm>
            <a:off x="152400" y="1752600"/>
            <a:ext cx="4267200" cy="2959100"/>
          </a:xfrm>
          <a:prstGeom prst="rect">
            <a:avLst/>
          </a:prstGeom>
          <a:noFill/>
          <a:ln w="9525">
            <a:noFill/>
            <a:miter lim="800000"/>
            <a:headEnd/>
            <a:tailEnd/>
          </a:ln>
        </p:spPr>
      </p:pic>
      <p:sp>
        <p:nvSpPr>
          <p:cNvPr id="10" name="Title 9"/>
          <p:cNvSpPr>
            <a:spLocks noGrp="1"/>
          </p:cNvSpPr>
          <p:nvPr>
            <p:ph type="title" idx="4294967295"/>
          </p:nvPr>
        </p:nvSpPr>
        <p:spPr/>
        <p:txBody>
          <a:bodyPr>
            <a:normAutofit fontScale="90000"/>
          </a:bodyPr>
          <a:lstStyle/>
          <a:p>
            <a:r>
              <a:rPr lang="en-US" sz="4000"/>
              <a:t>Progress in pQCD </a:t>
            </a:r>
            <a:br>
              <a:rPr lang="en-US" sz="4000"/>
            </a:br>
            <a:r>
              <a:rPr lang="en-US" sz="4000"/>
              <a:t>calculational techniques</a:t>
            </a:r>
          </a:p>
        </p:txBody>
      </p:sp>
      <p:sp>
        <p:nvSpPr>
          <p:cNvPr id="7" name="Slide Number Placeholder 6"/>
          <p:cNvSpPr txBox="1">
            <a:spLocks noGrp="1"/>
          </p:cNvSpPr>
          <p:nvPr/>
        </p:nvSpPr>
        <p:spPr>
          <a:xfrm>
            <a:off x="6553200" y="6356350"/>
            <a:ext cx="2133600" cy="365125"/>
          </a:xfrm>
          <a:prstGeom prst="rect">
            <a:avLst/>
          </a:prstGeom>
          <a:noFill/>
        </p:spPr>
        <p:txBody>
          <a:bodyPr anchor="ctr"/>
          <a:lstStyle/>
          <a:p>
            <a:pPr algn="r" eaLnBrk="1" fontAlgn="auto" hangingPunct="1">
              <a:spcBef>
                <a:spcPts val="0"/>
              </a:spcBef>
              <a:spcAft>
                <a:spcPts val="0"/>
              </a:spcAft>
              <a:defRPr/>
            </a:pPr>
            <a:fld id="{09854831-8D84-4C78-853E-A471D29310DA}" type="slidenum">
              <a:rPr lang="en-US" sz="1200">
                <a:solidFill>
                  <a:schemeClr val="tx1">
                    <a:tint val="75000"/>
                  </a:schemeClr>
                </a:solidFill>
                <a:latin typeface="+mn-lt"/>
              </a:rPr>
              <a:pPr algn="r" eaLnBrk="1" fontAlgn="auto" hangingPunct="1">
                <a:spcBef>
                  <a:spcPts val="0"/>
                </a:spcBef>
                <a:spcAft>
                  <a:spcPts val="0"/>
                </a:spcAft>
                <a:defRPr/>
              </a:pPr>
              <a:t>87</a:t>
            </a:fld>
            <a:endParaRPr lang="en-US" sz="1200" dirty="0">
              <a:solidFill>
                <a:schemeClr val="tx1">
                  <a:tint val="75000"/>
                </a:schemeClr>
              </a:solidFill>
              <a:latin typeface="+mn-lt"/>
            </a:endParaRPr>
          </a:p>
        </p:txBody>
      </p:sp>
      <p:sp>
        <p:nvSpPr>
          <p:cNvPr id="11" name="Rectangle 10"/>
          <p:cNvSpPr>
            <a:spLocks noChangeArrowheads="1"/>
          </p:cNvSpPr>
          <p:nvPr/>
        </p:nvSpPr>
        <p:spPr bwMode="auto">
          <a:xfrm>
            <a:off x="1143000" y="3940175"/>
            <a:ext cx="6781800" cy="1927225"/>
          </a:xfrm>
          <a:prstGeom prst="rect">
            <a:avLst/>
          </a:prstGeom>
          <a:solidFill>
            <a:srgbClr val="00FFFF"/>
          </a:solidFill>
          <a:ln w="9525">
            <a:solidFill>
              <a:schemeClr val="tx1"/>
            </a:solidFill>
            <a:miter lim="800000"/>
            <a:headEnd/>
            <a:tailEnd/>
          </a:ln>
        </p:spPr>
        <p:txBody>
          <a:bodyPr>
            <a:spAutoFit/>
          </a:bodyPr>
          <a:lstStyle/>
          <a:p>
            <a:pPr eaLnBrk="1" hangingPunct="1"/>
            <a:r>
              <a:rPr lang="en-US" i="1" dirty="0">
                <a:solidFill>
                  <a:schemeClr val="tx1"/>
                </a:solidFill>
                <a:cs typeface="Times New Roman" pitchFamily="18" charset="0"/>
              </a:rPr>
              <a:t>“Modern-day ‘testing’ of (</a:t>
            </a:r>
            <a:r>
              <a:rPr lang="en-US" i="1" dirty="0" err="1">
                <a:solidFill>
                  <a:schemeClr val="tx1"/>
                </a:solidFill>
                <a:cs typeface="Times New Roman" pitchFamily="18" charset="0"/>
              </a:rPr>
              <a:t>perturbative</a:t>
            </a:r>
            <a:r>
              <a:rPr lang="en-US" i="1" dirty="0">
                <a:solidFill>
                  <a:schemeClr val="tx1"/>
                </a:solidFill>
                <a:cs typeface="Times New Roman" pitchFamily="18" charset="0"/>
              </a:rPr>
              <a:t>) QCD is as much about pushing the boundaries of its applicability as about the verification that QCD is the correct theory of </a:t>
            </a:r>
            <a:r>
              <a:rPr lang="en-US" i="1" dirty="0" err="1">
                <a:solidFill>
                  <a:schemeClr val="tx1"/>
                </a:solidFill>
                <a:cs typeface="Times New Roman" pitchFamily="18" charset="0"/>
              </a:rPr>
              <a:t>hadronic</a:t>
            </a:r>
            <a:r>
              <a:rPr lang="en-US" i="1" dirty="0">
                <a:solidFill>
                  <a:schemeClr val="tx1"/>
                </a:solidFill>
                <a:cs typeface="Times New Roman" pitchFamily="18" charset="0"/>
              </a:rPr>
              <a:t> physics.” </a:t>
            </a:r>
          </a:p>
          <a:p>
            <a:pPr eaLnBrk="1" hangingPunct="1"/>
            <a:r>
              <a:rPr lang="en-US" i="1" dirty="0">
                <a:solidFill>
                  <a:schemeClr val="tx1"/>
                </a:solidFill>
                <a:cs typeface="Times New Roman" pitchFamily="18" charset="0"/>
              </a:rPr>
              <a:t>– G. Salam, </a:t>
            </a:r>
            <a:r>
              <a:rPr lang="en-US" i="1" dirty="0" err="1">
                <a:solidFill>
                  <a:schemeClr val="tx1"/>
                </a:solidFill>
                <a:cs typeface="Times New Roman" pitchFamily="18" charset="0"/>
              </a:rPr>
              <a:t>hep</a:t>
            </a:r>
            <a:r>
              <a:rPr lang="en-US" i="1" dirty="0">
                <a:solidFill>
                  <a:schemeClr val="tx1"/>
                </a:solidFill>
                <a:cs typeface="Times New Roman" pitchFamily="18" charset="0"/>
              </a:rPr>
              <a:t>-ph/0207147 (DIS2002 proceedings)</a:t>
            </a:r>
          </a:p>
        </p:txBody>
      </p:sp>
      <p:sp>
        <p:nvSpPr>
          <p:cNvPr id="1313802" name="Oval 10"/>
          <p:cNvSpPr>
            <a:spLocks noChangeArrowheads="1"/>
          </p:cNvSpPr>
          <p:nvPr/>
        </p:nvSpPr>
        <p:spPr bwMode="auto">
          <a:xfrm>
            <a:off x="7815263" y="1828800"/>
            <a:ext cx="914400" cy="457200"/>
          </a:xfrm>
          <a:prstGeom prst="ellipse">
            <a:avLst/>
          </a:prstGeom>
          <a:noFill/>
          <a:ln w="34925">
            <a:solidFill>
              <a:srgbClr val="FF0000"/>
            </a:solidFill>
            <a:round/>
            <a:headEnd/>
            <a:tailEnd/>
          </a:ln>
          <a:effectLst/>
        </p:spPr>
        <p:txBody>
          <a:bodyPr wrap="none" anchor="ctr"/>
          <a:lstStyle/>
          <a:p>
            <a:endParaRPr lang="en-US"/>
          </a:p>
        </p:txBody>
      </p:sp>
      <p:sp>
        <p:nvSpPr>
          <p:cNvPr id="1313803" name="Text Box 11"/>
          <p:cNvSpPr txBox="1">
            <a:spLocks noChangeArrowheads="1"/>
          </p:cNvSpPr>
          <p:nvPr/>
        </p:nvSpPr>
        <p:spPr bwMode="auto">
          <a:xfrm>
            <a:off x="7519988" y="1108075"/>
            <a:ext cx="1471612" cy="457200"/>
          </a:xfrm>
          <a:prstGeom prst="rect">
            <a:avLst/>
          </a:prstGeom>
          <a:noFill/>
          <a:ln w="9525">
            <a:noFill/>
            <a:miter lim="800000"/>
            <a:headEnd/>
            <a:tailEnd/>
          </a:ln>
          <a:effectLst/>
        </p:spPr>
        <p:txBody>
          <a:bodyPr wrap="none">
            <a:spAutoFit/>
          </a:bodyPr>
          <a:lstStyle/>
          <a:p>
            <a:r>
              <a:rPr lang="en-US" dirty="0"/>
              <a:t>38.8 </a:t>
            </a:r>
            <a:r>
              <a:rPr lang="en-US" dirty="0" err="1"/>
              <a:t>GeV</a:t>
            </a:r>
            <a:r>
              <a:rPr lang="en-US" dirty="0"/>
              <a:t>!</a:t>
            </a:r>
          </a:p>
        </p:txBody>
      </p:sp>
      <p:sp>
        <p:nvSpPr>
          <p:cNvPr id="15" name="Oval 10"/>
          <p:cNvSpPr>
            <a:spLocks noChangeArrowheads="1"/>
          </p:cNvSpPr>
          <p:nvPr/>
        </p:nvSpPr>
        <p:spPr bwMode="auto">
          <a:xfrm>
            <a:off x="3200400" y="1828800"/>
            <a:ext cx="914400" cy="457200"/>
          </a:xfrm>
          <a:prstGeom prst="ellipse">
            <a:avLst/>
          </a:prstGeom>
          <a:noFill/>
          <a:ln w="34925">
            <a:solidFill>
              <a:srgbClr val="FF0000"/>
            </a:solidFill>
            <a:round/>
            <a:headEnd/>
            <a:tailEnd/>
          </a:ln>
          <a:effectLst/>
        </p:spPr>
        <p:txBody>
          <a:bodyPr wrap="none" anchor="ctr"/>
          <a:lstStyle/>
          <a:p>
            <a:endParaRPr lang="en-US"/>
          </a:p>
        </p:txBody>
      </p:sp>
      <p:sp>
        <p:nvSpPr>
          <p:cNvPr id="9" name="Rectangle 8"/>
          <p:cNvSpPr>
            <a:spLocks noChangeArrowheads="1"/>
          </p:cNvSpPr>
          <p:nvPr/>
        </p:nvSpPr>
        <p:spPr bwMode="auto">
          <a:xfrm>
            <a:off x="1143000" y="1828800"/>
            <a:ext cx="6781800" cy="1473200"/>
          </a:xfrm>
          <a:prstGeom prst="rect">
            <a:avLst/>
          </a:prstGeom>
          <a:solidFill>
            <a:srgbClr val="00FFFF"/>
          </a:solidFill>
          <a:ln w="9525">
            <a:solidFill>
              <a:schemeClr val="tx1"/>
            </a:solidFill>
            <a:miter lim="800000"/>
            <a:headEnd/>
            <a:tailEnd/>
          </a:ln>
        </p:spPr>
        <p:txBody>
          <a:bodyPr>
            <a:spAutoFit/>
          </a:bodyPr>
          <a:lstStyle/>
          <a:p>
            <a:pPr eaLnBrk="1" hangingPunct="1"/>
            <a:r>
              <a:rPr lang="en-US" sz="3000" dirty="0" err="1">
                <a:solidFill>
                  <a:schemeClr val="tx1"/>
                </a:solidFill>
                <a:cs typeface="Times New Roman" pitchFamily="18" charset="0"/>
              </a:rPr>
              <a:t>pQCD</a:t>
            </a:r>
            <a:r>
              <a:rPr lang="en-US" sz="3000" dirty="0">
                <a:solidFill>
                  <a:schemeClr val="tx1"/>
                </a:solidFill>
                <a:cs typeface="Times New Roman" pitchFamily="18" charset="0"/>
              </a:rPr>
              <a:t> an ever-more-powerful tool.</a:t>
            </a:r>
          </a:p>
          <a:p>
            <a:pPr eaLnBrk="1" hangingPunct="1"/>
            <a:r>
              <a:rPr lang="en-US" sz="3000" dirty="0">
                <a:solidFill>
                  <a:schemeClr val="tx1"/>
                </a:solidFill>
                <a:cs typeface="Times New Roman" pitchFamily="18" charset="0"/>
              </a:rPr>
              <a:t>Interpretation of </a:t>
            </a:r>
            <a:r>
              <a:rPr lang="en-US" sz="3000" dirty="0" err="1">
                <a:solidFill>
                  <a:schemeClr val="tx1"/>
                </a:solidFill>
                <a:cs typeface="Times New Roman" pitchFamily="18" charset="0"/>
              </a:rPr>
              <a:t>p+p</a:t>
            </a:r>
            <a:r>
              <a:rPr lang="en-US" sz="3000" dirty="0">
                <a:solidFill>
                  <a:schemeClr val="tx1"/>
                </a:solidFill>
                <a:cs typeface="Times New Roman" pitchFamily="18" charset="0"/>
              </a:rPr>
              <a:t> results—over a wider range of energies—getting easier!</a:t>
            </a:r>
          </a:p>
        </p:txBody>
      </p:sp>
      <p:sp>
        <p:nvSpPr>
          <p:cNvPr id="16" name="Text Box 11"/>
          <p:cNvSpPr txBox="1">
            <a:spLocks noChangeArrowheads="1"/>
          </p:cNvSpPr>
          <p:nvPr/>
        </p:nvSpPr>
        <p:spPr bwMode="auto">
          <a:xfrm>
            <a:off x="3041455" y="1105929"/>
            <a:ext cx="1484702" cy="461665"/>
          </a:xfrm>
          <a:prstGeom prst="rect">
            <a:avLst/>
          </a:prstGeom>
          <a:noFill/>
          <a:ln w="9525">
            <a:noFill/>
            <a:miter lim="800000"/>
            <a:headEnd/>
            <a:tailEnd/>
          </a:ln>
          <a:effectLst/>
        </p:spPr>
        <p:txBody>
          <a:bodyPr wrap="none">
            <a:spAutoFit/>
          </a:bodyPr>
          <a:lstStyle/>
          <a:p>
            <a:r>
              <a:rPr lang="en-US" dirty="0" smtClean="0"/>
              <a:t>23.7 </a:t>
            </a:r>
            <a:r>
              <a:rPr lang="en-US" dirty="0" err="1"/>
              <a:t>GeV</a:t>
            </a:r>
            <a:r>
              <a:rPr lang="en-US"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Footer Placeholder 3"/>
          <p:cNvSpPr>
            <a:spLocks noGrp="1"/>
          </p:cNvSpPr>
          <p:nvPr>
            <p:ph type="ftr" sz="quarter" idx="11"/>
          </p:nvPr>
        </p:nvSpPr>
        <p:spPr/>
        <p:txBody>
          <a:bodyPr/>
          <a:lstStyle/>
          <a:p>
            <a:r>
              <a:rPr lang="en-US" smtClean="0"/>
              <a:t>C. Aidala, DESY, October 5-6, 2010</a:t>
            </a:r>
            <a:endParaRPr lang="en-US"/>
          </a:p>
        </p:txBody>
      </p:sp>
      <p:sp>
        <p:nvSpPr>
          <p:cNvPr id="1422338" name="Line 2"/>
          <p:cNvSpPr>
            <a:spLocks noChangeShapeType="1"/>
          </p:cNvSpPr>
          <p:nvPr/>
        </p:nvSpPr>
        <p:spPr bwMode="auto">
          <a:xfrm flipH="1" flipV="1">
            <a:off x="1676400" y="3581400"/>
            <a:ext cx="304800" cy="3810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339" name="Rectangle 3"/>
          <p:cNvSpPr>
            <a:spLocks noChangeArrowheads="1"/>
          </p:cNvSpPr>
          <p:nvPr/>
        </p:nvSpPr>
        <p:spPr bwMode="auto">
          <a:xfrm>
            <a:off x="685800" y="304800"/>
            <a:ext cx="7793038" cy="762000"/>
          </a:xfrm>
          <a:prstGeom prst="rect">
            <a:avLst/>
          </a:prstGeom>
          <a:noFill/>
          <a:ln w="9525">
            <a:noFill/>
            <a:miter lim="800000"/>
            <a:headEnd/>
            <a:tailEnd/>
          </a:ln>
          <a:effectLst/>
        </p:spPr>
        <p:txBody>
          <a:bodyPr lIns="92075" tIns="46038" rIns="92075" bIns="46038" anchor="b"/>
          <a:lstStyle/>
          <a:p>
            <a:pPr eaLnBrk="1" hangingPunct="1"/>
            <a:endParaRPr lang="en-US">
              <a:solidFill>
                <a:schemeClr val="tx1"/>
              </a:solidFill>
            </a:endParaRPr>
          </a:p>
        </p:txBody>
      </p:sp>
      <p:sp>
        <p:nvSpPr>
          <p:cNvPr id="1422340" name="Line 4"/>
          <p:cNvSpPr>
            <a:spLocks noChangeShapeType="1"/>
          </p:cNvSpPr>
          <p:nvPr/>
        </p:nvSpPr>
        <p:spPr bwMode="auto">
          <a:xfrm>
            <a:off x="2711450" y="5041900"/>
            <a:ext cx="109538" cy="42863"/>
          </a:xfrm>
          <a:prstGeom prst="line">
            <a:avLst/>
          </a:prstGeom>
          <a:noFill/>
          <a:ln w="12700">
            <a:solidFill>
              <a:srgbClr val="FF0000"/>
            </a:solidFill>
            <a:round/>
            <a:headEnd type="none" w="sm" len="sm"/>
            <a:tailEnd type="none" w="sm" len="sm"/>
          </a:ln>
          <a:effectLst/>
        </p:spPr>
        <p:txBody>
          <a:bodyPr/>
          <a:lstStyle/>
          <a:p>
            <a:endParaRPr lang="en-US"/>
          </a:p>
        </p:txBody>
      </p:sp>
      <p:sp>
        <p:nvSpPr>
          <p:cNvPr id="1422341" name="Freeform 5"/>
          <p:cNvSpPr>
            <a:spLocks/>
          </p:cNvSpPr>
          <p:nvPr/>
        </p:nvSpPr>
        <p:spPr bwMode="auto">
          <a:xfrm>
            <a:off x="6221413" y="3325813"/>
            <a:ext cx="465137" cy="392112"/>
          </a:xfrm>
          <a:custGeom>
            <a:avLst/>
            <a:gdLst/>
            <a:ahLst/>
            <a:cxnLst>
              <a:cxn ang="0">
                <a:pos x="0" y="246"/>
              </a:cxn>
              <a:cxn ang="0">
                <a:pos x="64" y="214"/>
              </a:cxn>
              <a:cxn ang="0">
                <a:pos x="66" y="172"/>
              </a:cxn>
              <a:cxn ang="0">
                <a:pos x="232" y="106"/>
              </a:cxn>
              <a:cxn ang="0">
                <a:pos x="232" y="61"/>
              </a:cxn>
              <a:cxn ang="0">
                <a:pos x="292" y="0"/>
              </a:cxn>
            </a:cxnLst>
            <a:rect l="0" t="0" r="r" b="b"/>
            <a:pathLst>
              <a:path w="293" h="247">
                <a:moveTo>
                  <a:pt x="0" y="246"/>
                </a:moveTo>
                <a:lnTo>
                  <a:pt x="64" y="214"/>
                </a:lnTo>
                <a:lnTo>
                  <a:pt x="66" y="172"/>
                </a:lnTo>
                <a:lnTo>
                  <a:pt x="232" y="106"/>
                </a:lnTo>
                <a:lnTo>
                  <a:pt x="232" y="61"/>
                </a:lnTo>
                <a:lnTo>
                  <a:pt x="292" y="0"/>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42" name="Oval 6"/>
          <p:cNvSpPr>
            <a:spLocks noChangeArrowheads="1"/>
          </p:cNvSpPr>
          <p:nvPr/>
        </p:nvSpPr>
        <p:spPr bwMode="auto">
          <a:xfrm>
            <a:off x="1446213" y="2300288"/>
            <a:ext cx="5508625" cy="1587500"/>
          </a:xfrm>
          <a:prstGeom prst="ellipse">
            <a:avLst/>
          </a:prstGeom>
          <a:noFill/>
          <a:ln w="9525">
            <a:noFill/>
            <a:round/>
            <a:headEnd/>
            <a:tailEnd/>
          </a:ln>
          <a:effectLst/>
        </p:spPr>
        <p:txBody>
          <a:bodyPr wrap="none" anchor="ctr"/>
          <a:lstStyle/>
          <a:p>
            <a:endParaRPr lang="en-US"/>
          </a:p>
        </p:txBody>
      </p:sp>
      <p:sp>
        <p:nvSpPr>
          <p:cNvPr id="1422343" name="Rectangle 7"/>
          <p:cNvSpPr>
            <a:spLocks noChangeArrowheads="1"/>
          </p:cNvSpPr>
          <p:nvPr/>
        </p:nvSpPr>
        <p:spPr bwMode="auto">
          <a:xfrm>
            <a:off x="3814763" y="1860550"/>
            <a:ext cx="1106487" cy="276225"/>
          </a:xfrm>
          <a:prstGeom prst="rect">
            <a:avLst/>
          </a:prstGeom>
          <a:noFill/>
          <a:ln w="9525">
            <a:noFill/>
            <a:miter lim="800000"/>
            <a:headEnd/>
            <a:tailEnd/>
          </a:ln>
          <a:effectLst/>
        </p:spPr>
        <p:txBody>
          <a:bodyPr wrap="none" anchor="ctr"/>
          <a:lstStyle/>
          <a:p>
            <a:endParaRPr lang="en-US"/>
          </a:p>
        </p:txBody>
      </p:sp>
      <p:sp>
        <p:nvSpPr>
          <p:cNvPr id="1422344" name="Rectangle 8"/>
          <p:cNvSpPr>
            <a:spLocks noChangeArrowheads="1"/>
          </p:cNvSpPr>
          <p:nvPr/>
        </p:nvSpPr>
        <p:spPr bwMode="auto">
          <a:xfrm>
            <a:off x="5930900" y="1968500"/>
            <a:ext cx="1830388" cy="481013"/>
          </a:xfrm>
          <a:prstGeom prst="rect">
            <a:avLst/>
          </a:prstGeom>
          <a:noFill/>
          <a:ln w="9525">
            <a:noFill/>
            <a:miter lim="800000"/>
            <a:headEnd/>
            <a:tailEnd/>
          </a:ln>
          <a:effectLst/>
        </p:spPr>
        <p:txBody>
          <a:bodyPr wrap="none" anchor="ctr"/>
          <a:lstStyle/>
          <a:p>
            <a:endParaRPr lang="en-US"/>
          </a:p>
        </p:txBody>
      </p:sp>
      <p:sp>
        <p:nvSpPr>
          <p:cNvPr id="1422345" name="Rectangle 9"/>
          <p:cNvSpPr>
            <a:spLocks noChangeArrowheads="1"/>
          </p:cNvSpPr>
          <p:nvPr/>
        </p:nvSpPr>
        <p:spPr bwMode="auto">
          <a:xfrm>
            <a:off x="6488113" y="3543300"/>
            <a:ext cx="1022350" cy="276225"/>
          </a:xfrm>
          <a:prstGeom prst="rect">
            <a:avLst/>
          </a:prstGeom>
          <a:noFill/>
          <a:ln w="9525">
            <a:noFill/>
            <a:miter lim="800000"/>
            <a:headEnd/>
            <a:tailEnd/>
          </a:ln>
          <a:effectLst/>
        </p:spPr>
        <p:txBody>
          <a:bodyPr wrap="none" anchor="ctr"/>
          <a:lstStyle/>
          <a:p>
            <a:endParaRPr lang="en-US"/>
          </a:p>
        </p:txBody>
      </p:sp>
      <p:sp>
        <p:nvSpPr>
          <p:cNvPr id="1422346" name="Rectangle 10"/>
          <p:cNvSpPr>
            <a:spLocks noChangeArrowheads="1"/>
          </p:cNvSpPr>
          <p:nvPr/>
        </p:nvSpPr>
        <p:spPr bwMode="auto">
          <a:xfrm>
            <a:off x="4246563" y="3957638"/>
            <a:ext cx="1019175" cy="482600"/>
          </a:xfrm>
          <a:prstGeom prst="rect">
            <a:avLst/>
          </a:prstGeom>
          <a:noFill/>
          <a:ln w="9525">
            <a:noFill/>
            <a:miter lim="800000"/>
            <a:headEnd/>
            <a:tailEnd/>
          </a:ln>
          <a:effectLst/>
        </p:spPr>
        <p:txBody>
          <a:bodyPr wrap="none" anchor="ctr"/>
          <a:lstStyle/>
          <a:p>
            <a:endParaRPr lang="en-US"/>
          </a:p>
        </p:txBody>
      </p:sp>
      <p:sp>
        <p:nvSpPr>
          <p:cNvPr id="1422347" name="Rectangle 11"/>
          <p:cNvSpPr>
            <a:spLocks noChangeArrowheads="1"/>
          </p:cNvSpPr>
          <p:nvPr/>
        </p:nvSpPr>
        <p:spPr bwMode="auto">
          <a:xfrm>
            <a:off x="3687763" y="2800350"/>
            <a:ext cx="901700" cy="434975"/>
          </a:xfrm>
          <a:prstGeom prst="rect">
            <a:avLst/>
          </a:prstGeom>
          <a:noFill/>
          <a:ln w="9525">
            <a:noFill/>
            <a:miter lim="800000"/>
            <a:headEnd/>
            <a:tailEnd/>
          </a:ln>
          <a:effectLst/>
        </p:spPr>
        <p:txBody>
          <a:bodyPr wrap="none" anchor="ctr"/>
          <a:lstStyle/>
          <a:p>
            <a:endParaRPr lang="en-US"/>
          </a:p>
        </p:txBody>
      </p:sp>
      <p:sp>
        <p:nvSpPr>
          <p:cNvPr id="1422348" name="Rectangle 12"/>
          <p:cNvSpPr>
            <a:spLocks noChangeArrowheads="1"/>
          </p:cNvSpPr>
          <p:nvPr/>
        </p:nvSpPr>
        <p:spPr bwMode="auto">
          <a:xfrm>
            <a:off x="3486150" y="4943475"/>
            <a:ext cx="531813" cy="298450"/>
          </a:xfrm>
          <a:prstGeom prst="rect">
            <a:avLst/>
          </a:prstGeom>
          <a:noFill/>
          <a:ln w="9525">
            <a:noFill/>
            <a:miter lim="800000"/>
            <a:headEnd/>
            <a:tailEnd/>
          </a:ln>
          <a:effectLst/>
        </p:spPr>
        <p:txBody>
          <a:bodyPr wrap="none" anchor="ctr"/>
          <a:lstStyle/>
          <a:p>
            <a:endParaRPr lang="en-US"/>
          </a:p>
        </p:txBody>
      </p:sp>
      <p:sp>
        <p:nvSpPr>
          <p:cNvPr id="1422349" name="Rectangle 13"/>
          <p:cNvSpPr>
            <a:spLocks noChangeArrowheads="1"/>
          </p:cNvSpPr>
          <p:nvPr/>
        </p:nvSpPr>
        <p:spPr bwMode="auto">
          <a:xfrm>
            <a:off x="3651250" y="5043488"/>
            <a:ext cx="679450" cy="274637"/>
          </a:xfrm>
          <a:prstGeom prst="rect">
            <a:avLst/>
          </a:prstGeom>
          <a:noFill/>
          <a:ln w="9525">
            <a:noFill/>
            <a:miter lim="800000"/>
            <a:headEnd/>
            <a:tailEnd/>
          </a:ln>
          <a:effectLst/>
        </p:spPr>
        <p:txBody>
          <a:bodyPr lIns="0" tIns="0" rIns="0" bIns="0">
            <a:spAutoFit/>
          </a:bodyPr>
          <a:lstStyle/>
          <a:p>
            <a:pPr algn="l"/>
            <a:r>
              <a:rPr lang="en-US" sz="1800" b="1">
                <a:latin typeface="Arial" charset="0"/>
              </a:rPr>
              <a:t>AGS</a:t>
            </a:r>
          </a:p>
        </p:txBody>
      </p:sp>
      <p:sp>
        <p:nvSpPr>
          <p:cNvPr id="1422350" name="Rectangle 14"/>
          <p:cNvSpPr>
            <a:spLocks noChangeArrowheads="1"/>
          </p:cNvSpPr>
          <p:nvPr/>
        </p:nvSpPr>
        <p:spPr bwMode="auto">
          <a:xfrm>
            <a:off x="1535113" y="4838700"/>
            <a:ext cx="628650" cy="254000"/>
          </a:xfrm>
          <a:prstGeom prst="rect">
            <a:avLst/>
          </a:prstGeom>
          <a:noFill/>
          <a:ln w="9525">
            <a:noFill/>
            <a:miter lim="800000"/>
            <a:headEnd/>
            <a:tailEnd/>
          </a:ln>
          <a:effectLst/>
        </p:spPr>
        <p:txBody>
          <a:bodyPr wrap="none" anchor="ctr"/>
          <a:lstStyle/>
          <a:p>
            <a:endParaRPr lang="en-US"/>
          </a:p>
        </p:txBody>
      </p:sp>
      <p:sp>
        <p:nvSpPr>
          <p:cNvPr id="1422351" name="Rectangle 15"/>
          <p:cNvSpPr>
            <a:spLocks noChangeArrowheads="1"/>
          </p:cNvSpPr>
          <p:nvPr/>
        </p:nvSpPr>
        <p:spPr bwMode="auto">
          <a:xfrm>
            <a:off x="1828800" y="4999038"/>
            <a:ext cx="609600" cy="182562"/>
          </a:xfrm>
          <a:prstGeom prst="rect">
            <a:avLst/>
          </a:prstGeom>
          <a:noFill/>
          <a:ln w="9525">
            <a:noFill/>
            <a:miter lim="800000"/>
            <a:headEnd/>
            <a:tailEnd/>
          </a:ln>
          <a:effectLst/>
        </p:spPr>
        <p:txBody>
          <a:bodyPr lIns="0" tIns="0" rIns="0" bIns="0">
            <a:spAutoFit/>
          </a:bodyPr>
          <a:lstStyle/>
          <a:p>
            <a:pPr algn="l"/>
            <a:r>
              <a:rPr lang="en-US" sz="1200" b="1">
                <a:latin typeface="Arial" charset="0"/>
              </a:rPr>
              <a:t>LINAC</a:t>
            </a:r>
          </a:p>
        </p:txBody>
      </p:sp>
      <p:sp>
        <p:nvSpPr>
          <p:cNvPr id="1422352" name="Rectangle 16"/>
          <p:cNvSpPr>
            <a:spLocks noChangeArrowheads="1"/>
          </p:cNvSpPr>
          <p:nvPr/>
        </p:nvSpPr>
        <p:spPr bwMode="auto">
          <a:xfrm>
            <a:off x="2362200" y="5181600"/>
            <a:ext cx="627063" cy="152400"/>
          </a:xfrm>
          <a:prstGeom prst="rect">
            <a:avLst/>
          </a:prstGeom>
          <a:noFill/>
          <a:ln w="9525">
            <a:noFill/>
            <a:miter lim="800000"/>
            <a:headEnd/>
            <a:tailEnd/>
          </a:ln>
          <a:effectLst/>
        </p:spPr>
        <p:txBody>
          <a:bodyPr wrap="none" lIns="0" tIns="0" rIns="0" bIns="0">
            <a:spAutoFit/>
          </a:bodyPr>
          <a:lstStyle/>
          <a:p>
            <a:pPr algn="l"/>
            <a:r>
              <a:rPr lang="en-US" sz="1000" b="1">
                <a:latin typeface="Arial" charset="0"/>
              </a:rPr>
              <a:t>BOOSTER</a:t>
            </a:r>
          </a:p>
        </p:txBody>
      </p:sp>
      <p:sp>
        <p:nvSpPr>
          <p:cNvPr id="1422353" name="Rectangle 17"/>
          <p:cNvSpPr>
            <a:spLocks noChangeArrowheads="1"/>
          </p:cNvSpPr>
          <p:nvPr/>
        </p:nvSpPr>
        <p:spPr bwMode="auto">
          <a:xfrm>
            <a:off x="2163763" y="4284663"/>
            <a:ext cx="993775" cy="254000"/>
          </a:xfrm>
          <a:prstGeom prst="rect">
            <a:avLst/>
          </a:prstGeom>
          <a:noFill/>
          <a:ln w="9525">
            <a:noFill/>
            <a:miter lim="800000"/>
            <a:headEnd/>
            <a:tailEnd/>
          </a:ln>
          <a:effectLst/>
        </p:spPr>
        <p:txBody>
          <a:bodyPr wrap="none" anchor="ctr"/>
          <a:lstStyle/>
          <a:p>
            <a:endParaRPr lang="en-US"/>
          </a:p>
        </p:txBody>
      </p:sp>
      <p:sp>
        <p:nvSpPr>
          <p:cNvPr id="1422354" name="Oval 18"/>
          <p:cNvSpPr>
            <a:spLocks noChangeArrowheads="1"/>
          </p:cNvSpPr>
          <p:nvPr/>
        </p:nvSpPr>
        <p:spPr bwMode="auto">
          <a:xfrm>
            <a:off x="3009900" y="4803775"/>
            <a:ext cx="1663700" cy="747713"/>
          </a:xfrm>
          <a:prstGeom prst="ellipse">
            <a:avLst/>
          </a:prstGeom>
          <a:noFill/>
          <a:ln w="25400">
            <a:solidFill>
              <a:srgbClr val="FF0000"/>
            </a:solidFill>
            <a:round/>
            <a:headEnd/>
            <a:tailEnd/>
          </a:ln>
          <a:effectLst/>
        </p:spPr>
        <p:txBody>
          <a:bodyPr wrap="none" anchor="ctr"/>
          <a:lstStyle/>
          <a:p>
            <a:endParaRPr lang="en-US"/>
          </a:p>
        </p:txBody>
      </p:sp>
      <p:sp>
        <p:nvSpPr>
          <p:cNvPr id="1422355" name="Arc 19"/>
          <p:cNvSpPr>
            <a:spLocks/>
          </p:cNvSpPr>
          <p:nvPr/>
        </p:nvSpPr>
        <p:spPr bwMode="auto">
          <a:xfrm>
            <a:off x="2365375" y="2376488"/>
            <a:ext cx="1893888" cy="711200"/>
          </a:xfrm>
          <a:custGeom>
            <a:avLst/>
            <a:gdLst>
              <a:gd name="G0" fmla="+- 15471 0 0"/>
              <a:gd name="G1" fmla="+- 21113 0 0"/>
              <a:gd name="G2" fmla="+- 21600 0 0"/>
              <a:gd name="T0" fmla="*/ 0 w 15471"/>
              <a:gd name="T1" fmla="*/ 6040 h 21113"/>
              <a:gd name="T2" fmla="*/ 10908 w 15471"/>
              <a:gd name="T3" fmla="*/ 0 h 21113"/>
              <a:gd name="T4" fmla="*/ 15471 w 15471"/>
              <a:gd name="T5" fmla="*/ 21113 h 21113"/>
            </a:gdLst>
            <a:ahLst/>
            <a:cxnLst>
              <a:cxn ang="0">
                <a:pos x="T0" y="T1"/>
              </a:cxn>
              <a:cxn ang="0">
                <a:pos x="T2" y="T3"/>
              </a:cxn>
              <a:cxn ang="0">
                <a:pos x="T4" y="T5"/>
              </a:cxn>
            </a:cxnLst>
            <a:rect l="0" t="0" r="r" b="b"/>
            <a:pathLst>
              <a:path w="15471" h="21113" fill="none" extrusionOk="0">
                <a:moveTo>
                  <a:pt x="-1" y="6039"/>
                </a:moveTo>
                <a:cubicBezTo>
                  <a:pt x="2963" y="2998"/>
                  <a:pt x="6757" y="897"/>
                  <a:pt x="10908" y="0"/>
                </a:cubicBezTo>
              </a:path>
              <a:path w="15471" h="21113" stroke="0" extrusionOk="0">
                <a:moveTo>
                  <a:pt x="-1" y="6039"/>
                </a:moveTo>
                <a:cubicBezTo>
                  <a:pt x="2963" y="2998"/>
                  <a:pt x="6757" y="897"/>
                  <a:pt x="10908" y="0"/>
                </a:cubicBezTo>
                <a:lnTo>
                  <a:pt x="15471" y="21113"/>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56" name="Arc 20"/>
          <p:cNvSpPr>
            <a:spLocks/>
          </p:cNvSpPr>
          <p:nvPr/>
        </p:nvSpPr>
        <p:spPr bwMode="auto">
          <a:xfrm>
            <a:off x="1552575" y="2795588"/>
            <a:ext cx="2646363" cy="544512"/>
          </a:xfrm>
          <a:custGeom>
            <a:avLst/>
            <a:gdLst>
              <a:gd name="G0" fmla="+- 21600 0 0"/>
              <a:gd name="G1" fmla="+- 8557 0 0"/>
              <a:gd name="G2" fmla="+- 21600 0 0"/>
              <a:gd name="T0" fmla="*/ 1373 w 21600"/>
              <a:gd name="T1" fmla="*/ 16134 h 16134"/>
              <a:gd name="T2" fmla="*/ 1767 w 21600"/>
              <a:gd name="T3" fmla="*/ 0 h 16134"/>
              <a:gd name="T4" fmla="*/ 21600 w 21600"/>
              <a:gd name="T5" fmla="*/ 8557 h 16134"/>
            </a:gdLst>
            <a:ahLst/>
            <a:cxnLst>
              <a:cxn ang="0">
                <a:pos x="T0" y="T1"/>
              </a:cxn>
              <a:cxn ang="0">
                <a:pos x="T2" y="T3"/>
              </a:cxn>
              <a:cxn ang="0">
                <a:pos x="T4" y="T5"/>
              </a:cxn>
            </a:cxnLst>
            <a:rect l="0" t="0" r="r" b="b"/>
            <a:pathLst>
              <a:path w="21600" h="16134" fill="none" extrusionOk="0">
                <a:moveTo>
                  <a:pt x="1372" y="16134"/>
                </a:moveTo>
                <a:cubicBezTo>
                  <a:pt x="464" y="13711"/>
                  <a:pt x="0" y="11144"/>
                  <a:pt x="0" y="8557"/>
                </a:cubicBezTo>
                <a:cubicBezTo>
                  <a:pt x="-1" y="5614"/>
                  <a:pt x="601" y="2702"/>
                  <a:pt x="1767" y="0"/>
                </a:cubicBezTo>
              </a:path>
              <a:path w="21600" h="16134" stroke="0" extrusionOk="0">
                <a:moveTo>
                  <a:pt x="1372" y="16134"/>
                </a:moveTo>
                <a:cubicBezTo>
                  <a:pt x="464" y="13711"/>
                  <a:pt x="0" y="11144"/>
                  <a:pt x="0" y="8557"/>
                </a:cubicBezTo>
                <a:cubicBezTo>
                  <a:pt x="-1" y="5614"/>
                  <a:pt x="601" y="2702"/>
                  <a:pt x="1767" y="0"/>
                </a:cubicBezTo>
                <a:lnTo>
                  <a:pt x="21600" y="8557"/>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57" name="Arc 21"/>
          <p:cNvSpPr>
            <a:spLocks/>
          </p:cNvSpPr>
          <p:nvPr/>
        </p:nvSpPr>
        <p:spPr bwMode="auto">
          <a:xfrm>
            <a:off x="4192588" y="2790825"/>
            <a:ext cx="2646362" cy="538163"/>
          </a:xfrm>
          <a:custGeom>
            <a:avLst/>
            <a:gdLst>
              <a:gd name="G0" fmla="+- 0 0 0"/>
              <a:gd name="G1" fmla="+- 8582 0 0"/>
              <a:gd name="G2" fmla="+- 21600 0 0"/>
              <a:gd name="T0" fmla="*/ 19822 w 21600"/>
              <a:gd name="T1" fmla="*/ 0 h 15991"/>
              <a:gd name="T2" fmla="*/ 20290 w 21600"/>
              <a:gd name="T3" fmla="*/ 15991 h 15991"/>
              <a:gd name="T4" fmla="*/ 0 w 21600"/>
              <a:gd name="T5" fmla="*/ 8582 h 15991"/>
            </a:gdLst>
            <a:ahLst/>
            <a:cxnLst>
              <a:cxn ang="0">
                <a:pos x="T0" y="T1"/>
              </a:cxn>
              <a:cxn ang="0">
                <a:pos x="T2" y="T3"/>
              </a:cxn>
              <a:cxn ang="0">
                <a:pos x="T4" y="T5"/>
              </a:cxn>
            </a:cxnLst>
            <a:rect l="0" t="0" r="r" b="b"/>
            <a:pathLst>
              <a:path w="21600" h="15991" fill="none" extrusionOk="0">
                <a:moveTo>
                  <a:pt x="19821" y="0"/>
                </a:moveTo>
                <a:cubicBezTo>
                  <a:pt x="20994" y="2709"/>
                  <a:pt x="21600" y="5629"/>
                  <a:pt x="21600" y="8582"/>
                </a:cubicBezTo>
                <a:cubicBezTo>
                  <a:pt x="21600" y="11109"/>
                  <a:pt x="21156" y="13616"/>
                  <a:pt x="20289" y="15990"/>
                </a:cubicBezTo>
              </a:path>
              <a:path w="21600" h="15991" stroke="0" extrusionOk="0">
                <a:moveTo>
                  <a:pt x="19821" y="0"/>
                </a:moveTo>
                <a:cubicBezTo>
                  <a:pt x="20994" y="2709"/>
                  <a:pt x="21600" y="5629"/>
                  <a:pt x="21600" y="8582"/>
                </a:cubicBezTo>
                <a:cubicBezTo>
                  <a:pt x="21600" y="11109"/>
                  <a:pt x="21156" y="13616"/>
                  <a:pt x="20289" y="15990"/>
                </a:cubicBezTo>
                <a:lnTo>
                  <a:pt x="0" y="8582"/>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58" name="Arc 22"/>
          <p:cNvSpPr>
            <a:spLocks/>
          </p:cNvSpPr>
          <p:nvPr/>
        </p:nvSpPr>
        <p:spPr bwMode="auto">
          <a:xfrm>
            <a:off x="4330700" y="2971800"/>
            <a:ext cx="1779588" cy="828675"/>
          </a:xfrm>
          <a:custGeom>
            <a:avLst/>
            <a:gdLst>
              <a:gd name="G0" fmla="+- 0 0 0"/>
              <a:gd name="G1" fmla="+- 0 0 0"/>
              <a:gd name="G2" fmla="+- 21600 0 0"/>
              <a:gd name="T0" fmla="*/ 14608 w 14608"/>
              <a:gd name="T1" fmla="*/ 15911 h 21394"/>
              <a:gd name="T2" fmla="*/ 2978 w 14608"/>
              <a:gd name="T3" fmla="*/ 21394 h 21394"/>
              <a:gd name="T4" fmla="*/ 0 w 14608"/>
              <a:gd name="T5" fmla="*/ 0 h 21394"/>
            </a:gdLst>
            <a:ahLst/>
            <a:cxnLst>
              <a:cxn ang="0">
                <a:pos x="T0" y="T1"/>
              </a:cxn>
              <a:cxn ang="0">
                <a:pos x="T2" y="T3"/>
              </a:cxn>
              <a:cxn ang="0">
                <a:pos x="T4" y="T5"/>
              </a:cxn>
            </a:cxnLst>
            <a:rect l="0" t="0" r="r" b="b"/>
            <a:pathLst>
              <a:path w="14608" h="21394" fill="none" extrusionOk="0">
                <a:moveTo>
                  <a:pt x="14608" y="15911"/>
                </a:moveTo>
                <a:cubicBezTo>
                  <a:pt x="11377" y="18876"/>
                  <a:pt x="7321" y="20789"/>
                  <a:pt x="2977" y="21393"/>
                </a:cubicBezTo>
              </a:path>
              <a:path w="14608" h="21394" stroke="0" extrusionOk="0">
                <a:moveTo>
                  <a:pt x="14608" y="15911"/>
                </a:moveTo>
                <a:cubicBezTo>
                  <a:pt x="11377" y="18876"/>
                  <a:pt x="7321" y="20789"/>
                  <a:pt x="2977" y="21393"/>
                </a:cubicBezTo>
                <a:lnTo>
                  <a:pt x="0" y="0"/>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59" name="Arc 23"/>
          <p:cNvSpPr>
            <a:spLocks/>
          </p:cNvSpPr>
          <p:nvPr/>
        </p:nvSpPr>
        <p:spPr bwMode="auto">
          <a:xfrm>
            <a:off x="2336800" y="3162300"/>
            <a:ext cx="1973263" cy="631825"/>
          </a:xfrm>
          <a:custGeom>
            <a:avLst/>
            <a:gdLst>
              <a:gd name="G0" fmla="+- 16166 0 0"/>
              <a:gd name="G1" fmla="+- 0 0 0"/>
              <a:gd name="G2" fmla="+- 21600 0 0"/>
              <a:gd name="T0" fmla="*/ 11210 w 16166"/>
              <a:gd name="T1" fmla="*/ 21024 h 21024"/>
              <a:gd name="T2" fmla="*/ 0 w 16166"/>
              <a:gd name="T3" fmla="*/ 14325 h 21024"/>
              <a:gd name="T4" fmla="*/ 16166 w 16166"/>
              <a:gd name="T5" fmla="*/ 0 h 21024"/>
            </a:gdLst>
            <a:ahLst/>
            <a:cxnLst>
              <a:cxn ang="0">
                <a:pos x="T0" y="T1"/>
              </a:cxn>
              <a:cxn ang="0">
                <a:pos x="T2" y="T3"/>
              </a:cxn>
              <a:cxn ang="0">
                <a:pos x="T4" y="T5"/>
              </a:cxn>
            </a:cxnLst>
            <a:rect l="0" t="0" r="r" b="b"/>
            <a:pathLst>
              <a:path w="16166" h="21024" fill="none" extrusionOk="0">
                <a:moveTo>
                  <a:pt x="11210" y="21023"/>
                </a:moveTo>
                <a:cubicBezTo>
                  <a:pt x="6871" y="20001"/>
                  <a:pt x="2955" y="17661"/>
                  <a:pt x="-1" y="14325"/>
                </a:cubicBezTo>
              </a:path>
              <a:path w="16166" h="21024" stroke="0" extrusionOk="0">
                <a:moveTo>
                  <a:pt x="11210" y="21023"/>
                </a:moveTo>
                <a:cubicBezTo>
                  <a:pt x="6871" y="20001"/>
                  <a:pt x="2955" y="17661"/>
                  <a:pt x="-1" y="14325"/>
                </a:cubicBezTo>
                <a:lnTo>
                  <a:pt x="16166" y="0"/>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60" name="Arc 24"/>
          <p:cNvSpPr>
            <a:spLocks/>
          </p:cNvSpPr>
          <p:nvPr/>
        </p:nvSpPr>
        <p:spPr bwMode="auto">
          <a:xfrm>
            <a:off x="4186238" y="2382838"/>
            <a:ext cx="1846262" cy="700087"/>
          </a:xfrm>
          <a:custGeom>
            <a:avLst/>
            <a:gdLst>
              <a:gd name="G0" fmla="+- 0 0 0"/>
              <a:gd name="G1" fmla="+- 21197 0 0"/>
              <a:gd name="G2" fmla="+- 21600 0 0"/>
              <a:gd name="T0" fmla="*/ 4153 w 15057"/>
              <a:gd name="T1" fmla="*/ 0 h 21197"/>
              <a:gd name="T2" fmla="*/ 15057 w 15057"/>
              <a:gd name="T3" fmla="*/ 5710 h 21197"/>
              <a:gd name="T4" fmla="*/ 0 w 15057"/>
              <a:gd name="T5" fmla="*/ 21197 h 21197"/>
            </a:gdLst>
            <a:ahLst/>
            <a:cxnLst>
              <a:cxn ang="0">
                <a:pos x="T0" y="T1"/>
              </a:cxn>
              <a:cxn ang="0">
                <a:pos x="T2" y="T3"/>
              </a:cxn>
              <a:cxn ang="0">
                <a:pos x="T4" y="T5"/>
              </a:cxn>
            </a:cxnLst>
            <a:rect l="0" t="0" r="r" b="b"/>
            <a:pathLst>
              <a:path w="15057" h="21197" fill="none" extrusionOk="0">
                <a:moveTo>
                  <a:pt x="4152" y="0"/>
                </a:moveTo>
                <a:cubicBezTo>
                  <a:pt x="8264" y="805"/>
                  <a:pt x="12053" y="2789"/>
                  <a:pt x="15056" y="5710"/>
                </a:cubicBezTo>
              </a:path>
              <a:path w="15057" h="21197" stroke="0" extrusionOk="0">
                <a:moveTo>
                  <a:pt x="4152" y="0"/>
                </a:moveTo>
                <a:cubicBezTo>
                  <a:pt x="8264" y="805"/>
                  <a:pt x="12053" y="2789"/>
                  <a:pt x="15056" y="5710"/>
                </a:cubicBezTo>
                <a:lnTo>
                  <a:pt x="0" y="21197"/>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61" name="Arc 25"/>
          <p:cNvSpPr>
            <a:spLocks/>
          </p:cNvSpPr>
          <p:nvPr/>
        </p:nvSpPr>
        <p:spPr bwMode="auto">
          <a:xfrm>
            <a:off x="4178300" y="3124200"/>
            <a:ext cx="2016125" cy="847725"/>
          </a:xfrm>
          <a:custGeom>
            <a:avLst/>
            <a:gdLst>
              <a:gd name="G0" fmla="+- 0 0 0"/>
              <a:gd name="G1" fmla="+- 0 0 0"/>
              <a:gd name="G2" fmla="+- 21600 0 0"/>
              <a:gd name="T0" fmla="*/ 15336 w 15336"/>
              <a:gd name="T1" fmla="*/ 15210 h 21251"/>
              <a:gd name="T2" fmla="*/ 3865 w 15336"/>
              <a:gd name="T3" fmla="*/ 21251 h 21251"/>
              <a:gd name="T4" fmla="*/ 0 w 15336"/>
              <a:gd name="T5" fmla="*/ 0 h 21251"/>
            </a:gdLst>
            <a:ahLst/>
            <a:cxnLst>
              <a:cxn ang="0">
                <a:pos x="T0" y="T1"/>
              </a:cxn>
              <a:cxn ang="0">
                <a:pos x="T2" y="T3"/>
              </a:cxn>
              <a:cxn ang="0">
                <a:pos x="T4" y="T5"/>
              </a:cxn>
            </a:cxnLst>
            <a:rect l="0" t="0" r="r" b="b"/>
            <a:pathLst>
              <a:path w="15336" h="21251" fill="none" extrusionOk="0">
                <a:moveTo>
                  <a:pt x="15336" y="15210"/>
                </a:moveTo>
                <a:cubicBezTo>
                  <a:pt x="12221" y="18351"/>
                  <a:pt x="8217" y="20459"/>
                  <a:pt x="3865" y="21251"/>
                </a:cubicBezTo>
              </a:path>
              <a:path w="15336" h="21251" stroke="0" extrusionOk="0">
                <a:moveTo>
                  <a:pt x="15336" y="15210"/>
                </a:moveTo>
                <a:cubicBezTo>
                  <a:pt x="12221" y="18351"/>
                  <a:pt x="8217" y="20459"/>
                  <a:pt x="3865" y="21251"/>
                </a:cubicBezTo>
                <a:lnTo>
                  <a:pt x="0" y="0"/>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62" name="Arc 26"/>
          <p:cNvSpPr>
            <a:spLocks/>
          </p:cNvSpPr>
          <p:nvPr/>
        </p:nvSpPr>
        <p:spPr bwMode="auto">
          <a:xfrm>
            <a:off x="2230438" y="3106738"/>
            <a:ext cx="1981200" cy="847725"/>
          </a:xfrm>
          <a:custGeom>
            <a:avLst/>
            <a:gdLst>
              <a:gd name="G0" fmla="+- 15059 0 0"/>
              <a:gd name="G1" fmla="+- 0 0 0"/>
              <a:gd name="G2" fmla="+- 21600 0 0"/>
              <a:gd name="T0" fmla="*/ 11084 w 15059"/>
              <a:gd name="T1" fmla="*/ 21231 h 21231"/>
              <a:gd name="T2" fmla="*/ 0 w 15059"/>
              <a:gd name="T3" fmla="*/ 15485 h 21231"/>
              <a:gd name="T4" fmla="*/ 15059 w 15059"/>
              <a:gd name="T5" fmla="*/ 0 h 21231"/>
            </a:gdLst>
            <a:ahLst/>
            <a:cxnLst>
              <a:cxn ang="0">
                <a:pos x="T0" y="T1"/>
              </a:cxn>
              <a:cxn ang="0">
                <a:pos x="T2" y="T3"/>
              </a:cxn>
              <a:cxn ang="0">
                <a:pos x="T4" y="T5"/>
              </a:cxn>
            </a:cxnLst>
            <a:rect l="0" t="0" r="r" b="b"/>
            <a:pathLst>
              <a:path w="15059" h="21231" fill="none" extrusionOk="0">
                <a:moveTo>
                  <a:pt x="11083" y="21231"/>
                </a:moveTo>
                <a:cubicBezTo>
                  <a:pt x="6904" y="20448"/>
                  <a:pt x="3048" y="18449"/>
                  <a:pt x="-1" y="15485"/>
                </a:cubicBezTo>
              </a:path>
              <a:path w="15059" h="21231" stroke="0" extrusionOk="0">
                <a:moveTo>
                  <a:pt x="11083" y="21231"/>
                </a:moveTo>
                <a:cubicBezTo>
                  <a:pt x="6904" y="20448"/>
                  <a:pt x="3048" y="18449"/>
                  <a:pt x="-1" y="15485"/>
                </a:cubicBezTo>
                <a:lnTo>
                  <a:pt x="15059" y="0"/>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63" name="Arc 27"/>
          <p:cNvSpPr>
            <a:spLocks/>
          </p:cNvSpPr>
          <p:nvPr/>
        </p:nvSpPr>
        <p:spPr bwMode="auto">
          <a:xfrm>
            <a:off x="1373188" y="2738438"/>
            <a:ext cx="2838450" cy="704850"/>
          </a:xfrm>
          <a:custGeom>
            <a:avLst/>
            <a:gdLst>
              <a:gd name="G0" fmla="+- 21600 0 0"/>
              <a:gd name="G1" fmla="+- 9324 0 0"/>
              <a:gd name="G2" fmla="+- 21600 0 0"/>
              <a:gd name="T0" fmla="*/ 1659 w 21600"/>
              <a:gd name="T1" fmla="*/ 17626 h 17626"/>
              <a:gd name="T2" fmla="*/ 2116 w 21600"/>
              <a:gd name="T3" fmla="*/ 0 h 17626"/>
              <a:gd name="T4" fmla="*/ 21600 w 21600"/>
              <a:gd name="T5" fmla="*/ 9324 h 17626"/>
            </a:gdLst>
            <a:ahLst/>
            <a:cxnLst>
              <a:cxn ang="0">
                <a:pos x="T0" y="T1"/>
              </a:cxn>
              <a:cxn ang="0">
                <a:pos x="T2" y="T3"/>
              </a:cxn>
              <a:cxn ang="0">
                <a:pos x="T4" y="T5"/>
              </a:cxn>
            </a:cxnLst>
            <a:rect l="0" t="0" r="r" b="b"/>
            <a:pathLst>
              <a:path w="21600" h="17626" fill="none" extrusionOk="0">
                <a:moveTo>
                  <a:pt x="1659" y="17625"/>
                </a:moveTo>
                <a:cubicBezTo>
                  <a:pt x="563" y="14995"/>
                  <a:pt x="0" y="12173"/>
                  <a:pt x="0" y="9324"/>
                </a:cubicBezTo>
                <a:cubicBezTo>
                  <a:pt x="-1" y="6096"/>
                  <a:pt x="723" y="2910"/>
                  <a:pt x="2116" y="0"/>
                </a:cubicBezTo>
              </a:path>
              <a:path w="21600" h="17626" stroke="0" extrusionOk="0">
                <a:moveTo>
                  <a:pt x="1659" y="17625"/>
                </a:moveTo>
                <a:cubicBezTo>
                  <a:pt x="563" y="14995"/>
                  <a:pt x="0" y="12173"/>
                  <a:pt x="0" y="9324"/>
                </a:cubicBezTo>
                <a:cubicBezTo>
                  <a:pt x="-1" y="6096"/>
                  <a:pt x="723" y="2910"/>
                  <a:pt x="2116" y="0"/>
                </a:cubicBezTo>
                <a:lnTo>
                  <a:pt x="21600" y="9324"/>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64" name="Arc 28"/>
          <p:cNvSpPr>
            <a:spLocks/>
          </p:cNvSpPr>
          <p:nvPr/>
        </p:nvSpPr>
        <p:spPr bwMode="auto">
          <a:xfrm>
            <a:off x="2276475" y="2257425"/>
            <a:ext cx="1935163" cy="860425"/>
          </a:xfrm>
          <a:custGeom>
            <a:avLst/>
            <a:gdLst>
              <a:gd name="G0" fmla="+- 14743 0 0"/>
              <a:gd name="G1" fmla="+- 21260 0 0"/>
              <a:gd name="G2" fmla="+- 21600 0 0"/>
              <a:gd name="T0" fmla="*/ 0 w 14743"/>
              <a:gd name="T1" fmla="*/ 5474 h 21260"/>
              <a:gd name="T2" fmla="*/ 10926 w 14743"/>
              <a:gd name="T3" fmla="*/ 0 h 21260"/>
              <a:gd name="T4" fmla="*/ 14743 w 14743"/>
              <a:gd name="T5" fmla="*/ 21260 h 21260"/>
            </a:gdLst>
            <a:ahLst/>
            <a:cxnLst>
              <a:cxn ang="0">
                <a:pos x="T0" y="T1"/>
              </a:cxn>
              <a:cxn ang="0">
                <a:pos x="T2" y="T3"/>
              </a:cxn>
              <a:cxn ang="0">
                <a:pos x="T4" y="T5"/>
              </a:cxn>
            </a:cxnLst>
            <a:rect l="0" t="0" r="r" b="b"/>
            <a:pathLst>
              <a:path w="14743" h="21260" fill="none" extrusionOk="0">
                <a:moveTo>
                  <a:pt x="-1" y="5473"/>
                </a:moveTo>
                <a:cubicBezTo>
                  <a:pt x="3039" y="2635"/>
                  <a:pt x="6832" y="734"/>
                  <a:pt x="10925" y="-1"/>
                </a:cubicBezTo>
              </a:path>
              <a:path w="14743" h="21260" stroke="0" extrusionOk="0">
                <a:moveTo>
                  <a:pt x="-1" y="5473"/>
                </a:moveTo>
                <a:cubicBezTo>
                  <a:pt x="3039" y="2635"/>
                  <a:pt x="6832" y="734"/>
                  <a:pt x="10925" y="-1"/>
                </a:cubicBezTo>
                <a:lnTo>
                  <a:pt x="14743" y="21260"/>
                </a:lnTo>
                <a:close/>
              </a:path>
            </a:pathLst>
          </a:custGeom>
          <a:noFill/>
          <a:ln w="25400" cap="rnd">
            <a:solidFill>
              <a:srgbClr val="0066FF"/>
            </a:solidFill>
            <a:round/>
            <a:headEnd type="none" w="sm" len="sm"/>
            <a:tailEnd type="stealth" w="med" len="med"/>
          </a:ln>
          <a:effectLst/>
        </p:spPr>
        <p:txBody>
          <a:bodyPr/>
          <a:lstStyle/>
          <a:p>
            <a:endParaRPr lang="en-US"/>
          </a:p>
        </p:txBody>
      </p:sp>
      <p:sp>
        <p:nvSpPr>
          <p:cNvPr id="1422365" name="Arc 29"/>
          <p:cNvSpPr>
            <a:spLocks/>
          </p:cNvSpPr>
          <p:nvPr/>
        </p:nvSpPr>
        <p:spPr bwMode="auto">
          <a:xfrm>
            <a:off x="4198938" y="2262188"/>
            <a:ext cx="1925637" cy="854075"/>
          </a:xfrm>
          <a:custGeom>
            <a:avLst/>
            <a:gdLst>
              <a:gd name="G0" fmla="+- 0 0 0"/>
              <a:gd name="G1" fmla="+- 21252 0 0"/>
              <a:gd name="G2" fmla="+- 21600 0 0"/>
              <a:gd name="T0" fmla="*/ 3860 w 14651"/>
              <a:gd name="T1" fmla="*/ 0 h 21252"/>
              <a:gd name="T2" fmla="*/ 14651 w 14651"/>
              <a:gd name="T3" fmla="*/ 5381 h 21252"/>
              <a:gd name="T4" fmla="*/ 0 w 14651"/>
              <a:gd name="T5" fmla="*/ 21252 h 21252"/>
            </a:gdLst>
            <a:ahLst/>
            <a:cxnLst>
              <a:cxn ang="0">
                <a:pos x="T0" y="T1"/>
              </a:cxn>
              <a:cxn ang="0">
                <a:pos x="T2" y="T3"/>
              </a:cxn>
              <a:cxn ang="0">
                <a:pos x="T4" y="T5"/>
              </a:cxn>
            </a:cxnLst>
            <a:rect l="0" t="0" r="r" b="b"/>
            <a:pathLst>
              <a:path w="14651" h="21252" fill="none" extrusionOk="0">
                <a:moveTo>
                  <a:pt x="3860" y="-1"/>
                </a:moveTo>
                <a:cubicBezTo>
                  <a:pt x="7895" y="732"/>
                  <a:pt x="11637" y="2598"/>
                  <a:pt x="14651" y="5380"/>
                </a:cubicBezTo>
              </a:path>
              <a:path w="14651" h="21252" stroke="0" extrusionOk="0">
                <a:moveTo>
                  <a:pt x="3860" y="-1"/>
                </a:moveTo>
                <a:cubicBezTo>
                  <a:pt x="7895" y="732"/>
                  <a:pt x="11637" y="2598"/>
                  <a:pt x="14651" y="5380"/>
                </a:cubicBezTo>
                <a:lnTo>
                  <a:pt x="0" y="21252"/>
                </a:lnTo>
                <a:close/>
              </a:path>
            </a:pathLst>
          </a:custGeom>
          <a:noFill/>
          <a:ln w="25400" cap="rnd">
            <a:solidFill>
              <a:srgbClr val="FFCC00"/>
            </a:solidFill>
            <a:round/>
            <a:headEnd type="stealth" w="med" len="med"/>
            <a:tailEnd type="none" w="sm" len="sm"/>
          </a:ln>
          <a:effectLst/>
        </p:spPr>
        <p:txBody>
          <a:bodyPr/>
          <a:lstStyle/>
          <a:p>
            <a:endParaRPr lang="en-US"/>
          </a:p>
        </p:txBody>
      </p:sp>
      <p:sp>
        <p:nvSpPr>
          <p:cNvPr id="1422366" name="Arc 30"/>
          <p:cNvSpPr>
            <a:spLocks/>
          </p:cNvSpPr>
          <p:nvPr/>
        </p:nvSpPr>
        <p:spPr bwMode="auto">
          <a:xfrm>
            <a:off x="4198938" y="2727325"/>
            <a:ext cx="2838450" cy="715963"/>
          </a:xfrm>
          <a:custGeom>
            <a:avLst/>
            <a:gdLst>
              <a:gd name="G0" fmla="+- 0 0 0"/>
              <a:gd name="G1" fmla="+- 9565 0 0"/>
              <a:gd name="G2" fmla="+- 21600 0 0"/>
              <a:gd name="T0" fmla="*/ 19367 w 21600"/>
              <a:gd name="T1" fmla="*/ 0 h 17978"/>
              <a:gd name="T2" fmla="*/ 19894 w 21600"/>
              <a:gd name="T3" fmla="*/ 17978 h 17978"/>
              <a:gd name="T4" fmla="*/ 0 w 21600"/>
              <a:gd name="T5" fmla="*/ 9565 h 17978"/>
            </a:gdLst>
            <a:ahLst/>
            <a:cxnLst>
              <a:cxn ang="0">
                <a:pos x="T0" y="T1"/>
              </a:cxn>
              <a:cxn ang="0">
                <a:pos x="T2" y="T3"/>
              </a:cxn>
              <a:cxn ang="0">
                <a:pos x="T4" y="T5"/>
              </a:cxn>
            </a:cxnLst>
            <a:rect l="0" t="0" r="r" b="b"/>
            <a:pathLst>
              <a:path w="21600" h="17978" fill="none" extrusionOk="0">
                <a:moveTo>
                  <a:pt x="19366" y="0"/>
                </a:moveTo>
                <a:cubicBezTo>
                  <a:pt x="20835" y="2974"/>
                  <a:pt x="21600" y="6247"/>
                  <a:pt x="21600" y="9565"/>
                </a:cubicBezTo>
                <a:cubicBezTo>
                  <a:pt x="21600" y="12455"/>
                  <a:pt x="21019" y="15316"/>
                  <a:pt x="19894" y="17978"/>
                </a:cubicBezTo>
              </a:path>
              <a:path w="21600" h="17978" stroke="0" extrusionOk="0">
                <a:moveTo>
                  <a:pt x="19366" y="0"/>
                </a:moveTo>
                <a:cubicBezTo>
                  <a:pt x="20835" y="2974"/>
                  <a:pt x="21600" y="6247"/>
                  <a:pt x="21600" y="9565"/>
                </a:cubicBezTo>
                <a:cubicBezTo>
                  <a:pt x="21600" y="12455"/>
                  <a:pt x="21019" y="15316"/>
                  <a:pt x="19894" y="17978"/>
                </a:cubicBezTo>
                <a:lnTo>
                  <a:pt x="0" y="9565"/>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67" name="Freeform 31"/>
          <p:cNvSpPr>
            <a:spLocks/>
          </p:cNvSpPr>
          <p:nvPr/>
        </p:nvSpPr>
        <p:spPr bwMode="auto">
          <a:xfrm>
            <a:off x="3700463" y="3794125"/>
            <a:ext cx="1017587" cy="158750"/>
          </a:xfrm>
          <a:custGeom>
            <a:avLst/>
            <a:gdLst/>
            <a:ahLst/>
            <a:cxnLst>
              <a:cxn ang="0">
                <a:pos x="0" y="0"/>
              </a:cxn>
              <a:cxn ang="0">
                <a:pos x="172" y="18"/>
              </a:cxn>
              <a:cxn ang="0">
                <a:pos x="220" y="57"/>
              </a:cxn>
              <a:cxn ang="0">
                <a:pos x="407" y="57"/>
              </a:cxn>
              <a:cxn ang="0">
                <a:pos x="446" y="95"/>
              </a:cxn>
              <a:cxn ang="0">
                <a:pos x="640" y="99"/>
              </a:cxn>
            </a:cxnLst>
            <a:rect l="0" t="0" r="r" b="b"/>
            <a:pathLst>
              <a:path w="641" h="100">
                <a:moveTo>
                  <a:pt x="0" y="0"/>
                </a:moveTo>
                <a:lnTo>
                  <a:pt x="172" y="18"/>
                </a:lnTo>
                <a:lnTo>
                  <a:pt x="220" y="57"/>
                </a:lnTo>
                <a:lnTo>
                  <a:pt x="407" y="57"/>
                </a:lnTo>
                <a:lnTo>
                  <a:pt x="446" y="95"/>
                </a:lnTo>
                <a:lnTo>
                  <a:pt x="640" y="99"/>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68" name="Freeform 32"/>
          <p:cNvSpPr>
            <a:spLocks/>
          </p:cNvSpPr>
          <p:nvPr/>
        </p:nvSpPr>
        <p:spPr bwMode="auto">
          <a:xfrm>
            <a:off x="3694113" y="3798888"/>
            <a:ext cx="1000125" cy="155575"/>
          </a:xfrm>
          <a:custGeom>
            <a:avLst/>
            <a:gdLst/>
            <a:ahLst/>
            <a:cxnLst>
              <a:cxn ang="0">
                <a:pos x="0" y="97"/>
              </a:cxn>
              <a:cxn ang="0">
                <a:pos x="177" y="96"/>
              </a:cxn>
              <a:cxn ang="0">
                <a:pos x="225" y="51"/>
              </a:cxn>
              <a:cxn ang="0">
                <a:pos x="407" y="51"/>
              </a:cxn>
              <a:cxn ang="0">
                <a:pos x="448" y="15"/>
              </a:cxn>
              <a:cxn ang="0">
                <a:pos x="629" y="0"/>
              </a:cxn>
            </a:cxnLst>
            <a:rect l="0" t="0" r="r" b="b"/>
            <a:pathLst>
              <a:path w="630" h="98">
                <a:moveTo>
                  <a:pt x="0" y="97"/>
                </a:moveTo>
                <a:lnTo>
                  <a:pt x="177" y="96"/>
                </a:lnTo>
                <a:lnTo>
                  <a:pt x="225" y="51"/>
                </a:lnTo>
                <a:lnTo>
                  <a:pt x="407" y="51"/>
                </a:lnTo>
                <a:lnTo>
                  <a:pt x="448" y="15"/>
                </a:lnTo>
                <a:lnTo>
                  <a:pt x="629" y="0"/>
                </a:lnTo>
              </a:path>
            </a:pathLst>
          </a:custGeom>
          <a:noFill/>
          <a:ln w="25400" cap="rnd" cmpd="sng">
            <a:solidFill>
              <a:srgbClr val="0066FF"/>
            </a:solidFill>
            <a:prstDash val="solid"/>
            <a:round/>
            <a:headEnd type="none" w="sm" len="sm"/>
            <a:tailEnd type="none" w="sm" len="sm"/>
          </a:ln>
          <a:effectLst/>
        </p:spPr>
        <p:txBody>
          <a:bodyPr/>
          <a:lstStyle/>
          <a:p>
            <a:endParaRPr lang="en-US"/>
          </a:p>
        </p:txBody>
      </p:sp>
      <p:sp>
        <p:nvSpPr>
          <p:cNvPr id="1422369" name="Rectangle 33"/>
          <p:cNvSpPr>
            <a:spLocks noChangeArrowheads="1"/>
          </p:cNvSpPr>
          <p:nvPr/>
        </p:nvSpPr>
        <p:spPr bwMode="auto">
          <a:xfrm>
            <a:off x="4129088" y="3843338"/>
            <a:ext cx="142875"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sp>
        <p:nvSpPr>
          <p:cNvPr id="1422370" name="Arc 34"/>
          <p:cNvSpPr>
            <a:spLocks/>
          </p:cNvSpPr>
          <p:nvPr/>
        </p:nvSpPr>
        <p:spPr bwMode="auto">
          <a:xfrm>
            <a:off x="3182938" y="3932238"/>
            <a:ext cx="1019175" cy="492125"/>
          </a:xfrm>
          <a:custGeom>
            <a:avLst/>
            <a:gdLst>
              <a:gd name="G0" fmla="+- 0 0 0"/>
              <a:gd name="G1" fmla="+- 21187 0 0"/>
              <a:gd name="G2" fmla="+- 21600 0 0"/>
              <a:gd name="T0" fmla="*/ 4205 w 21600"/>
              <a:gd name="T1" fmla="*/ 0 h 21187"/>
              <a:gd name="T2" fmla="*/ 21600 w 21600"/>
              <a:gd name="T3" fmla="*/ 21187 h 21187"/>
              <a:gd name="T4" fmla="*/ 0 w 21600"/>
              <a:gd name="T5" fmla="*/ 21187 h 21187"/>
            </a:gdLst>
            <a:ahLst/>
            <a:cxnLst>
              <a:cxn ang="0">
                <a:pos x="T0" y="T1"/>
              </a:cxn>
              <a:cxn ang="0">
                <a:pos x="T2" y="T3"/>
              </a:cxn>
              <a:cxn ang="0">
                <a:pos x="T4" y="T5"/>
              </a:cxn>
            </a:cxnLst>
            <a:rect l="0" t="0" r="r" b="b"/>
            <a:pathLst>
              <a:path w="21600" h="21187" fill="none" extrusionOk="0">
                <a:moveTo>
                  <a:pt x="4204" y="0"/>
                </a:moveTo>
                <a:cubicBezTo>
                  <a:pt x="14315" y="2006"/>
                  <a:pt x="21600" y="10878"/>
                  <a:pt x="21600" y="21187"/>
                </a:cubicBezTo>
              </a:path>
              <a:path w="21600" h="21187" stroke="0" extrusionOk="0">
                <a:moveTo>
                  <a:pt x="4204" y="0"/>
                </a:moveTo>
                <a:cubicBezTo>
                  <a:pt x="14315" y="2006"/>
                  <a:pt x="21600" y="10878"/>
                  <a:pt x="21600" y="21187"/>
                </a:cubicBezTo>
                <a:lnTo>
                  <a:pt x="0" y="21187"/>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71" name="Arc 35"/>
          <p:cNvSpPr>
            <a:spLocks/>
          </p:cNvSpPr>
          <p:nvPr/>
        </p:nvSpPr>
        <p:spPr bwMode="auto">
          <a:xfrm>
            <a:off x="4208463" y="3932238"/>
            <a:ext cx="1019175" cy="492125"/>
          </a:xfrm>
          <a:custGeom>
            <a:avLst/>
            <a:gdLst>
              <a:gd name="G0" fmla="+- 21600 0 0"/>
              <a:gd name="G1" fmla="+- 21180 0 0"/>
              <a:gd name="G2" fmla="+- 21600 0 0"/>
              <a:gd name="T0" fmla="*/ 0 w 21600"/>
              <a:gd name="T1" fmla="*/ 21112 h 21180"/>
              <a:gd name="T2" fmla="*/ 17363 w 21600"/>
              <a:gd name="T3" fmla="*/ 0 h 21180"/>
              <a:gd name="T4" fmla="*/ 21600 w 21600"/>
              <a:gd name="T5" fmla="*/ 21180 h 21180"/>
            </a:gdLst>
            <a:ahLst/>
            <a:cxnLst>
              <a:cxn ang="0">
                <a:pos x="T0" y="T1"/>
              </a:cxn>
              <a:cxn ang="0">
                <a:pos x="T2" y="T3"/>
              </a:cxn>
              <a:cxn ang="0">
                <a:pos x="T4" y="T5"/>
              </a:cxn>
            </a:cxnLst>
            <a:rect l="0" t="0" r="r" b="b"/>
            <a:pathLst>
              <a:path w="21600" h="21180" fill="none" extrusionOk="0">
                <a:moveTo>
                  <a:pt x="0" y="21112"/>
                </a:moveTo>
                <a:cubicBezTo>
                  <a:pt x="32" y="10841"/>
                  <a:pt x="7292" y="2014"/>
                  <a:pt x="17362" y="-1"/>
                </a:cubicBezTo>
              </a:path>
              <a:path w="21600" h="21180" stroke="0" extrusionOk="0">
                <a:moveTo>
                  <a:pt x="0" y="21112"/>
                </a:moveTo>
                <a:cubicBezTo>
                  <a:pt x="32" y="10841"/>
                  <a:pt x="7292" y="2014"/>
                  <a:pt x="17362" y="-1"/>
                </a:cubicBezTo>
                <a:lnTo>
                  <a:pt x="21600" y="21180"/>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72" name="Freeform 36"/>
          <p:cNvSpPr>
            <a:spLocks/>
          </p:cNvSpPr>
          <p:nvPr/>
        </p:nvSpPr>
        <p:spPr bwMode="auto">
          <a:xfrm>
            <a:off x="3695700" y="2254250"/>
            <a:ext cx="1011238" cy="128588"/>
          </a:xfrm>
          <a:custGeom>
            <a:avLst/>
            <a:gdLst/>
            <a:ahLst/>
            <a:cxnLst>
              <a:cxn ang="0">
                <a:pos x="0" y="0"/>
              </a:cxn>
              <a:cxn ang="0">
                <a:pos x="172" y="2"/>
              </a:cxn>
              <a:cxn ang="0">
                <a:pos x="222" y="32"/>
              </a:cxn>
              <a:cxn ang="0">
                <a:pos x="400" y="30"/>
              </a:cxn>
              <a:cxn ang="0">
                <a:pos x="446" y="68"/>
              </a:cxn>
              <a:cxn ang="0">
                <a:pos x="636" y="80"/>
              </a:cxn>
            </a:cxnLst>
            <a:rect l="0" t="0" r="r" b="b"/>
            <a:pathLst>
              <a:path w="637" h="81">
                <a:moveTo>
                  <a:pt x="0" y="0"/>
                </a:moveTo>
                <a:lnTo>
                  <a:pt x="172" y="2"/>
                </a:lnTo>
                <a:lnTo>
                  <a:pt x="222" y="32"/>
                </a:lnTo>
                <a:lnTo>
                  <a:pt x="400" y="30"/>
                </a:lnTo>
                <a:lnTo>
                  <a:pt x="446" y="68"/>
                </a:lnTo>
                <a:lnTo>
                  <a:pt x="636" y="80"/>
                </a:lnTo>
              </a:path>
            </a:pathLst>
          </a:custGeom>
          <a:noFill/>
          <a:ln w="25400" cap="rnd" cmpd="sng">
            <a:solidFill>
              <a:srgbClr val="0066FF"/>
            </a:solidFill>
            <a:prstDash val="solid"/>
            <a:round/>
            <a:headEnd type="none" w="sm" len="sm"/>
            <a:tailEnd type="none" w="sm" len="sm"/>
          </a:ln>
          <a:effectLst/>
        </p:spPr>
        <p:txBody>
          <a:bodyPr/>
          <a:lstStyle/>
          <a:p>
            <a:endParaRPr lang="en-US"/>
          </a:p>
        </p:txBody>
      </p:sp>
      <p:sp>
        <p:nvSpPr>
          <p:cNvPr id="1422373" name="Freeform 37"/>
          <p:cNvSpPr>
            <a:spLocks/>
          </p:cNvSpPr>
          <p:nvPr/>
        </p:nvSpPr>
        <p:spPr bwMode="auto">
          <a:xfrm>
            <a:off x="3694113" y="2251075"/>
            <a:ext cx="1012825" cy="128588"/>
          </a:xfrm>
          <a:custGeom>
            <a:avLst/>
            <a:gdLst/>
            <a:ahLst/>
            <a:cxnLst>
              <a:cxn ang="0">
                <a:pos x="0" y="80"/>
              </a:cxn>
              <a:cxn ang="0">
                <a:pos x="178" y="74"/>
              </a:cxn>
              <a:cxn ang="0">
                <a:pos x="222" y="32"/>
              </a:cxn>
              <a:cxn ang="0">
                <a:pos x="397" y="32"/>
              </a:cxn>
              <a:cxn ang="0">
                <a:pos x="451" y="0"/>
              </a:cxn>
              <a:cxn ang="0">
                <a:pos x="637" y="4"/>
              </a:cxn>
            </a:cxnLst>
            <a:rect l="0" t="0" r="r" b="b"/>
            <a:pathLst>
              <a:path w="638" h="81">
                <a:moveTo>
                  <a:pt x="0" y="80"/>
                </a:moveTo>
                <a:lnTo>
                  <a:pt x="178" y="74"/>
                </a:lnTo>
                <a:lnTo>
                  <a:pt x="222" y="32"/>
                </a:lnTo>
                <a:lnTo>
                  <a:pt x="397" y="32"/>
                </a:lnTo>
                <a:lnTo>
                  <a:pt x="451" y="0"/>
                </a:lnTo>
                <a:lnTo>
                  <a:pt x="637" y="4"/>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74" name="Freeform 38"/>
          <p:cNvSpPr>
            <a:spLocks/>
          </p:cNvSpPr>
          <p:nvPr/>
        </p:nvSpPr>
        <p:spPr bwMode="auto">
          <a:xfrm>
            <a:off x="1593850" y="3444875"/>
            <a:ext cx="749300" cy="153988"/>
          </a:xfrm>
          <a:custGeom>
            <a:avLst/>
            <a:gdLst/>
            <a:ahLst/>
            <a:cxnLst>
              <a:cxn ang="0">
                <a:pos x="0" y="0"/>
              </a:cxn>
              <a:cxn ang="0">
                <a:pos x="106" y="54"/>
              </a:cxn>
              <a:cxn ang="0">
                <a:pos x="152" y="44"/>
              </a:cxn>
              <a:cxn ang="0">
                <a:pos x="271" y="90"/>
              </a:cxn>
              <a:cxn ang="0">
                <a:pos x="345" y="68"/>
              </a:cxn>
              <a:cxn ang="0">
                <a:pos x="471" y="96"/>
              </a:cxn>
            </a:cxnLst>
            <a:rect l="0" t="0" r="r" b="b"/>
            <a:pathLst>
              <a:path w="472" h="97">
                <a:moveTo>
                  <a:pt x="0" y="0"/>
                </a:moveTo>
                <a:lnTo>
                  <a:pt x="106" y="54"/>
                </a:lnTo>
                <a:lnTo>
                  <a:pt x="152" y="44"/>
                </a:lnTo>
                <a:lnTo>
                  <a:pt x="271" y="90"/>
                </a:lnTo>
                <a:lnTo>
                  <a:pt x="345" y="68"/>
                </a:lnTo>
                <a:lnTo>
                  <a:pt x="471" y="96"/>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75" name="Freeform 39"/>
          <p:cNvSpPr>
            <a:spLocks/>
          </p:cNvSpPr>
          <p:nvPr/>
        </p:nvSpPr>
        <p:spPr bwMode="auto">
          <a:xfrm>
            <a:off x="1719263" y="3336925"/>
            <a:ext cx="523875" cy="395288"/>
          </a:xfrm>
          <a:custGeom>
            <a:avLst/>
            <a:gdLst/>
            <a:ahLst/>
            <a:cxnLst>
              <a:cxn ang="0">
                <a:pos x="0" y="0"/>
              </a:cxn>
              <a:cxn ang="0">
                <a:pos x="68" y="46"/>
              </a:cxn>
              <a:cxn ang="0">
                <a:pos x="78" y="110"/>
              </a:cxn>
              <a:cxn ang="0">
                <a:pos x="191" y="156"/>
              </a:cxn>
              <a:cxn ang="0">
                <a:pos x="195" y="202"/>
              </a:cxn>
              <a:cxn ang="0">
                <a:pos x="329" y="248"/>
              </a:cxn>
            </a:cxnLst>
            <a:rect l="0" t="0" r="r" b="b"/>
            <a:pathLst>
              <a:path w="330" h="249">
                <a:moveTo>
                  <a:pt x="0" y="0"/>
                </a:moveTo>
                <a:lnTo>
                  <a:pt x="68" y="46"/>
                </a:lnTo>
                <a:lnTo>
                  <a:pt x="78" y="110"/>
                </a:lnTo>
                <a:lnTo>
                  <a:pt x="191" y="156"/>
                </a:lnTo>
                <a:lnTo>
                  <a:pt x="195" y="202"/>
                </a:lnTo>
                <a:lnTo>
                  <a:pt x="329" y="248"/>
                </a:lnTo>
              </a:path>
            </a:pathLst>
          </a:custGeom>
          <a:noFill/>
          <a:ln w="25400" cap="rnd" cmpd="sng">
            <a:solidFill>
              <a:srgbClr val="3333FF"/>
            </a:solidFill>
            <a:prstDash val="solid"/>
            <a:round/>
            <a:headEnd type="none" w="sm" len="sm"/>
            <a:tailEnd type="none" w="sm" len="sm"/>
          </a:ln>
          <a:effectLst/>
        </p:spPr>
        <p:txBody>
          <a:bodyPr/>
          <a:lstStyle/>
          <a:p>
            <a:endParaRPr lang="en-US"/>
          </a:p>
        </p:txBody>
      </p:sp>
      <p:sp>
        <p:nvSpPr>
          <p:cNvPr id="1422376" name="Rectangle 40"/>
          <p:cNvSpPr>
            <a:spLocks noChangeArrowheads="1"/>
          </p:cNvSpPr>
          <p:nvPr/>
        </p:nvSpPr>
        <p:spPr bwMode="auto">
          <a:xfrm rot="1500000">
            <a:off x="1863725" y="3495675"/>
            <a:ext cx="144463"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sp>
        <p:nvSpPr>
          <p:cNvPr id="1422377" name="Freeform 41"/>
          <p:cNvSpPr>
            <a:spLocks/>
          </p:cNvSpPr>
          <p:nvPr/>
        </p:nvSpPr>
        <p:spPr bwMode="auto">
          <a:xfrm>
            <a:off x="1643063" y="2571750"/>
            <a:ext cx="725487" cy="176213"/>
          </a:xfrm>
          <a:custGeom>
            <a:avLst/>
            <a:gdLst/>
            <a:ahLst/>
            <a:cxnLst>
              <a:cxn ang="0">
                <a:pos x="0" y="110"/>
              </a:cxn>
              <a:cxn ang="0">
                <a:pos x="80" y="70"/>
              </a:cxn>
              <a:cxn ang="0">
                <a:pos x="136" y="68"/>
              </a:cxn>
              <a:cxn ang="0">
                <a:pos x="296" y="2"/>
              </a:cxn>
              <a:cxn ang="0">
                <a:pos x="348" y="22"/>
              </a:cxn>
              <a:cxn ang="0">
                <a:pos x="456" y="0"/>
              </a:cxn>
            </a:cxnLst>
            <a:rect l="0" t="0" r="r" b="b"/>
            <a:pathLst>
              <a:path w="457" h="111">
                <a:moveTo>
                  <a:pt x="0" y="110"/>
                </a:moveTo>
                <a:lnTo>
                  <a:pt x="80" y="70"/>
                </a:lnTo>
                <a:lnTo>
                  <a:pt x="136" y="68"/>
                </a:lnTo>
                <a:lnTo>
                  <a:pt x="296" y="2"/>
                </a:lnTo>
                <a:lnTo>
                  <a:pt x="348" y="22"/>
                </a:lnTo>
                <a:lnTo>
                  <a:pt x="456" y="0"/>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78" name="Freeform 42"/>
          <p:cNvSpPr>
            <a:spLocks/>
          </p:cNvSpPr>
          <p:nvPr/>
        </p:nvSpPr>
        <p:spPr bwMode="auto">
          <a:xfrm>
            <a:off x="1763713" y="2473325"/>
            <a:ext cx="511175" cy="325438"/>
          </a:xfrm>
          <a:custGeom>
            <a:avLst/>
            <a:gdLst/>
            <a:ahLst/>
            <a:cxnLst>
              <a:cxn ang="0">
                <a:pos x="0" y="204"/>
              </a:cxn>
              <a:cxn ang="0">
                <a:pos x="58" y="164"/>
              </a:cxn>
              <a:cxn ang="0">
                <a:pos x="58" y="130"/>
              </a:cxn>
              <a:cxn ang="0">
                <a:pos x="217" y="66"/>
              </a:cxn>
              <a:cxn ang="0">
                <a:pos x="221" y="30"/>
              </a:cxn>
              <a:cxn ang="0">
                <a:pos x="321" y="0"/>
              </a:cxn>
            </a:cxnLst>
            <a:rect l="0" t="0" r="r" b="b"/>
            <a:pathLst>
              <a:path w="322" h="205">
                <a:moveTo>
                  <a:pt x="0" y="204"/>
                </a:moveTo>
                <a:lnTo>
                  <a:pt x="58" y="164"/>
                </a:lnTo>
                <a:lnTo>
                  <a:pt x="58" y="130"/>
                </a:lnTo>
                <a:lnTo>
                  <a:pt x="217" y="66"/>
                </a:lnTo>
                <a:lnTo>
                  <a:pt x="221" y="30"/>
                </a:lnTo>
                <a:lnTo>
                  <a:pt x="321" y="0"/>
                </a:lnTo>
              </a:path>
            </a:pathLst>
          </a:custGeom>
          <a:noFill/>
          <a:ln w="25400" cap="rnd" cmpd="sng">
            <a:solidFill>
              <a:srgbClr val="3333FF"/>
            </a:solidFill>
            <a:prstDash val="solid"/>
            <a:round/>
            <a:headEnd type="none" w="sm" len="sm"/>
            <a:tailEnd type="none" w="sm" len="sm"/>
          </a:ln>
          <a:effectLst/>
        </p:spPr>
        <p:txBody>
          <a:bodyPr/>
          <a:lstStyle/>
          <a:p>
            <a:endParaRPr lang="en-US"/>
          </a:p>
        </p:txBody>
      </p:sp>
      <p:sp>
        <p:nvSpPr>
          <p:cNvPr id="1422379" name="Rectangle 43"/>
          <p:cNvSpPr>
            <a:spLocks noChangeArrowheads="1"/>
          </p:cNvSpPr>
          <p:nvPr/>
        </p:nvSpPr>
        <p:spPr bwMode="auto">
          <a:xfrm rot="20280000">
            <a:off x="1925638" y="2578100"/>
            <a:ext cx="142875"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sp>
        <p:nvSpPr>
          <p:cNvPr id="1422380" name="Rectangle 44"/>
          <p:cNvSpPr>
            <a:spLocks noChangeArrowheads="1"/>
          </p:cNvSpPr>
          <p:nvPr/>
        </p:nvSpPr>
        <p:spPr bwMode="auto">
          <a:xfrm>
            <a:off x="4117975" y="2257425"/>
            <a:ext cx="144463"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sp>
        <p:nvSpPr>
          <p:cNvPr id="1422381" name="Freeform 45"/>
          <p:cNvSpPr>
            <a:spLocks/>
          </p:cNvSpPr>
          <p:nvPr/>
        </p:nvSpPr>
        <p:spPr bwMode="auto">
          <a:xfrm>
            <a:off x="6126163" y="2474913"/>
            <a:ext cx="503237" cy="314325"/>
          </a:xfrm>
          <a:custGeom>
            <a:avLst/>
            <a:gdLst/>
            <a:ahLst/>
            <a:cxnLst>
              <a:cxn ang="0">
                <a:pos x="0" y="0"/>
              </a:cxn>
              <a:cxn ang="0">
                <a:pos x="75" y="24"/>
              </a:cxn>
              <a:cxn ang="0">
                <a:pos x="87" y="57"/>
              </a:cxn>
              <a:cxn ang="0">
                <a:pos x="264" y="125"/>
              </a:cxn>
              <a:cxn ang="0">
                <a:pos x="262" y="164"/>
              </a:cxn>
              <a:cxn ang="0">
                <a:pos x="316" y="197"/>
              </a:cxn>
            </a:cxnLst>
            <a:rect l="0" t="0" r="r" b="b"/>
            <a:pathLst>
              <a:path w="317" h="198">
                <a:moveTo>
                  <a:pt x="0" y="0"/>
                </a:moveTo>
                <a:lnTo>
                  <a:pt x="75" y="24"/>
                </a:lnTo>
                <a:lnTo>
                  <a:pt x="87" y="57"/>
                </a:lnTo>
                <a:lnTo>
                  <a:pt x="264" y="125"/>
                </a:lnTo>
                <a:lnTo>
                  <a:pt x="262" y="164"/>
                </a:lnTo>
                <a:lnTo>
                  <a:pt x="316" y="197"/>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82" name="Freeform 46"/>
          <p:cNvSpPr>
            <a:spLocks/>
          </p:cNvSpPr>
          <p:nvPr/>
        </p:nvSpPr>
        <p:spPr bwMode="auto">
          <a:xfrm>
            <a:off x="6107113" y="3440113"/>
            <a:ext cx="712787" cy="160337"/>
          </a:xfrm>
          <a:custGeom>
            <a:avLst/>
            <a:gdLst/>
            <a:ahLst/>
            <a:cxnLst>
              <a:cxn ang="0">
                <a:pos x="0" y="92"/>
              </a:cxn>
              <a:cxn ang="0">
                <a:pos x="93" y="73"/>
              </a:cxn>
              <a:cxn ang="0">
                <a:pos x="141" y="100"/>
              </a:cxn>
              <a:cxn ang="0">
                <a:pos x="304" y="33"/>
              </a:cxn>
              <a:cxn ang="0">
                <a:pos x="354" y="52"/>
              </a:cxn>
              <a:cxn ang="0">
                <a:pos x="448" y="0"/>
              </a:cxn>
            </a:cxnLst>
            <a:rect l="0" t="0" r="r" b="b"/>
            <a:pathLst>
              <a:path w="449" h="101">
                <a:moveTo>
                  <a:pt x="0" y="92"/>
                </a:moveTo>
                <a:lnTo>
                  <a:pt x="93" y="73"/>
                </a:lnTo>
                <a:lnTo>
                  <a:pt x="141" y="100"/>
                </a:lnTo>
                <a:lnTo>
                  <a:pt x="304" y="33"/>
                </a:lnTo>
                <a:lnTo>
                  <a:pt x="354" y="52"/>
                </a:lnTo>
                <a:lnTo>
                  <a:pt x="448" y="0"/>
                </a:lnTo>
              </a:path>
            </a:pathLst>
          </a:custGeom>
          <a:noFill/>
          <a:ln w="25400" cap="rnd" cmpd="sng">
            <a:solidFill>
              <a:srgbClr val="3333FF"/>
            </a:solidFill>
            <a:prstDash val="solid"/>
            <a:round/>
            <a:headEnd type="none" w="sm" len="sm"/>
            <a:tailEnd type="none" w="sm" len="sm"/>
          </a:ln>
          <a:effectLst/>
        </p:spPr>
        <p:txBody>
          <a:bodyPr/>
          <a:lstStyle/>
          <a:p>
            <a:endParaRPr lang="en-US"/>
          </a:p>
        </p:txBody>
      </p:sp>
      <p:sp>
        <p:nvSpPr>
          <p:cNvPr id="1422383" name="Rectangle 47"/>
          <p:cNvSpPr>
            <a:spLocks noChangeArrowheads="1"/>
          </p:cNvSpPr>
          <p:nvPr/>
        </p:nvSpPr>
        <p:spPr bwMode="auto">
          <a:xfrm rot="20280000">
            <a:off x="6386513" y="3497263"/>
            <a:ext cx="144462"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sp>
        <p:nvSpPr>
          <p:cNvPr id="1422384" name="Freeform 48"/>
          <p:cNvSpPr>
            <a:spLocks/>
          </p:cNvSpPr>
          <p:nvPr/>
        </p:nvSpPr>
        <p:spPr bwMode="auto">
          <a:xfrm>
            <a:off x="6034088" y="2568575"/>
            <a:ext cx="715962" cy="161925"/>
          </a:xfrm>
          <a:custGeom>
            <a:avLst/>
            <a:gdLst/>
            <a:ahLst/>
            <a:cxnLst>
              <a:cxn ang="0">
                <a:pos x="0" y="0"/>
              </a:cxn>
              <a:cxn ang="0">
                <a:pos x="84" y="20"/>
              </a:cxn>
              <a:cxn ang="0">
                <a:pos x="147" y="0"/>
              </a:cxn>
              <a:cxn ang="0">
                <a:pos x="319" y="69"/>
              </a:cxn>
              <a:cxn ang="0">
                <a:pos x="379" y="60"/>
              </a:cxn>
              <a:cxn ang="0">
                <a:pos x="450" y="101"/>
              </a:cxn>
            </a:cxnLst>
            <a:rect l="0" t="0" r="r" b="b"/>
            <a:pathLst>
              <a:path w="451" h="102">
                <a:moveTo>
                  <a:pt x="0" y="0"/>
                </a:moveTo>
                <a:lnTo>
                  <a:pt x="84" y="20"/>
                </a:lnTo>
                <a:lnTo>
                  <a:pt x="147" y="0"/>
                </a:lnTo>
                <a:lnTo>
                  <a:pt x="319" y="69"/>
                </a:lnTo>
                <a:lnTo>
                  <a:pt x="379" y="60"/>
                </a:lnTo>
                <a:lnTo>
                  <a:pt x="450" y="101"/>
                </a:lnTo>
              </a:path>
            </a:pathLst>
          </a:custGeom>
          <a:noFill/>
          <a:ln w="25400" cap="rnd" cmpd="sng">
            <a:solidFill>
              <a:srgbClr val="3333FF"/>
            </a:solidFill>
            <a:prstDash val="solid"/>
            <a:round/>
            <a:headEnd type="none" w="sm" len="sm"/>
            <a:tailEnd type="none" w="sm" len="sm"/>
          </a:ln>
          <a:effectLst/>
        </p:spPr>
        <p:txBody>
          <a:bodyPr/>
          <a:lstStyle/>
          <a:p>
            <a:endParaRPr lang="en-US"/>
          </a:p>
        </p:txBody>
      </p:sp>
      <p:sp>
        <p:nvSpPr>
          <p:cNvPr id="1422385" name="Rectangle 49"/>
          <p:cNvSpPr>
            <a:spLocks noChangeArrowheads="1"/>
          </p:cNvSpPr>
          <p:nvPr/>
        </p:nvSpPr>
        <p:spPr bwMode="auto">
          <a:xfrm rot="1500000">
            <a:off x="6335713" y="2576513"/>
            <a:ext cx="144462"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grpSp>
        <p:nvGrpSpPr>
          <p:cNvPr id="1422386" name="Group 50"/>
          <p:cNvGrpSpPr>
            <a:grpSpLocks/>
          </p:cNvGrpSpPr>
          <p:nvPr/>
        </p:nvGrpSpPr>
        <p:grpSpPr bwMode="auto">
          <a:xfrm>
            <a:off x="4410075" y="3884613"/>
            <a:ext cx="225425" cy="123825"/>
            <a:chOff x="2778" y="2447"/>
            <a:chExt cx="142" cy="78"/>
          </a:xfrm>
        </p:grpSpPr>
        <p:sp>
          <p:nvSpPr>
            <p:cNvPr id="1422387" name="Oval 51"/>
            <p:cNvSpPr>
              <a:spLocks noChangeArrowheads="1"/>
            </p:cNvSpPr>
            <p:nvPr/>
          </p:nvSpPr>
          <p:spPr bwMode="auto">
            <a:xfrm rot="60000">
              <a:off x="2778" y="2447"/>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388" name="Freeform 52"/>
            <p:cNvSpPr>
              <a:spLocks/>
            </p:cNvSpPr>
            <p:nvPr/>
          </p:nvSpPr>
          <p:spPr bwMode="auto">
            <a:xfrm>
              <a:off x="2811" y="2456"/>
              <a:ext cx="83" cy="62"/>
            </a:xfrm>
            <a:custGeom>
              <a:avLst/>
              <a:gdLst/>
              <a:ahLst/>
              <a:cxnLst>
                <a:cxn ang="0">
                  <a:pos x="1" y="50"/>
                </a:cxn>
                <a:cxn ang="0">
                  <a:pos x="2" y="39"/>
                </a:cxn>
                <a:cxn ang="0">
                  <a:pos x="5" y="29"/>
                </a:cxn>
                <a:cxn ang="0">
                  <a:pos x="9" y="20"/>
                </a:cxn>
                <a:cxn ang="0">
                  <a:pos x="12" y="14"/>
                </a:cxn>
                <a:cxn ang="0">
                  <a:pos x="15" y="10"/>
                </a:cxn>
                <a:cxn ang="0">
                  <a:pos x="17" y="7"/>
                </a:cxn>
                <a:cxn ang="0">
                  <a:pos x="20" y="5"/>
                </a:cxn>
                <a:cxn ang="0">
                  <a:pos x="23" y="3"/>
                </a:cxn>
                <a:cxn ang="0">
                  <a:pos x="26" y="1"/>
                </a:cxn>
                <a:cxn ang="0">
                  <a:pos x="29" y="0"/>
                </a:cxn>
                <a:cxn ang="0">
                  <a:pos x="31" y="0"/>
                </a:cxn>
                <a:cxn ang="0">
                  <a:pos x="50" y="1"/>
                </a:cxn>
                <a:cxn ang="0">
                  <a:pos x="54" y="2"/>
                </a:cxn>
                <a:cxn ang="0">
                  <a:pos x="58" y="4"/>
                </a:cxn>
                <a:cxn ang="0">
                  <a:pos x="61" y="7"/>
                </a:cxn>
                <a:cxn ang="0">
                  <a:pos x="65" y="11"/>
                </a:cxn>
                <a:cxn ang="0">
                  <a:pos x="68" y="17"/>
                </a:cxn>
                <a:cxn ang="0">
                  <a:pos x="70" y="23"/>
                </a:cxn>
                <a:cxn ang="0">
                  <a:pos x="72" y="29"/>
                </a:cxn>
                <a:cxn ang="0">
                  <a:pos x="74" y="37"/>
                </a:cxn>
                <a:cxn ang="0">
                  <a:pos x="66" y="61"/>
                </a:cxn>
                <a:cxn ang="0">
                  <a:pos x="57" y="36"/>
                </a:cxn>
                <a:cxn ang="0">
                  <a:pos x="56" y="30"/>
                </a:cxn>
                <a:cxn ang="0">
                  <a:pos x="55" y="25"/>
                </a:cxn>
                <a:cxn ang="0">
                  <a:pos x="53" y="20"/>
                </a:cxn>
                <a:cxn ang="0">
                  <a:pos x="51" y="15"/>
                </a:cxn>
                <a:cxn ang="0">
                  <a:pos x="49" y="11"/>
                </a:cxn>
                <a:cxn ang="0">
                  <a:pos x="47" y="8"/>
                </a:cxn>
                <a:cxn ang="0">
                  <a:pos x="44" y="5"/>
                </a:cxn>
                <a:cxn ang="0">
                  <a:pos x="41" y="3"/>
                </a:cxn>
                <a:cxn ang="0">
                  <a:pos x="36" y="6"/>
                </a:cxn>
                <a:cxn ang="0">
                  <a:pos x="32" y="11"/>
                </a:cxn>
                <a:cxn ang="0">
                  <a:pos x="28" y="17"/>
                </a:cxn>
                <a:cxn ang="0">
                  <a:pos x="25" y="23"/>
                </a:cxn>
                <a:cxn ang="0">
                  <a:pos x="22" y="31"/>
                </a:cxn>
                <a:cxn ang="0">
                  <a:pos x="19" y="39"/>
                </a:cxn>
                <a:cxn ang="0">
                  <a:pos x="18" y="48"/>
                </a:cxn>
                <a:cxn ang="0">
                  <a:pos x="17" y="57"/>
                </a:cxn>
              </a:cxnLst>
              <a:rect l="0" t="0" r="r" b="b"/>
              <a:pathLst>
                <a:path w="83" h="62">
                  <a:moveTo>
                    <a:pt x="0" y="56"/>
                  </a:moveTo>
                  <a:lnTo>
                    <a:pt x="1" y="50"/>
                  </a:lnTo>
                  <a:lnTo>
                    <a:pt x="1" y="44"/>
                  </a:lnTo>
                  <a:lnTo>
                    <a:pt x="2" y="39"/>
                  </a:lnTo>
                  <a:lnTo>
                    <a:pt x="4" y="34"/>
                  </a:lnTo>
                  <a:lnTo>
                    <a:pt x="5" y="29"/>
                  </a:lnTo>
                  <a:lnTo>
                    <a:pt x="7" y="24"/>
                  </a:lnTo>
                  <a:lnTo>
                    <a:pt x="9" y="20"/>
                  </a:lnTo>
                  <a:lnTo>
                    <a:pt x="11" y="16"/>
                  </a:lnTo>
                  <a:lnTo>
                    <a:pt x="12" y="14"/>
                  </a:lnTo>
                  <a:lnTo>
                    <a:pt x="14" y="12"/>
                  </a:lnTo>
                  <a:lnTo>
                    <a:pt x="15" y="10"/>
                  </a:lnTo>
                  <a:lnTo>
                    <a:pt x="16" y="9"/>
                  </a:lnTo>
                  <a:lnTo>
                    <a:pt x="17" y="7"/>
                  </a:lnTo>
                  <a:lnTo>
                    <a:pt x="19" y="6"/>
                  </a:lnTo>
                  <a:lnTo>
                    <a:pt x="20" y="5"/>
                  </a:lnTo>
                  <a:lnTo>
                    <a:pt x="21" y="4"/>
                  </a:lnTo>
                  <a:lnTo>
                    <a:pt x="23" y="3"/>
                  </a:lnTo>
                  <a:lnTo>
                    <a:pt x="24" y="2"/>
                  </a:lnTo>
                  <a:lnTo>
                    <a:pt x="26" y="1"/>
                  </a:lnTo>
                  <a:lnTo>
                    <a:pt x="27" y="1"/>
                  </a:lnTo>
                  <a:lnTo>
                    <a:pt x="29" y="0"/>
                  </a:lnTo>
                  <a:lnTo>
                    <a:pt x="30" y="0"/>
                  </a:lnTo>
                  <a:lnTo>
                    <a:pt x="31" y="0"/>
                  </a:lnTo>
                  <a:lnTo>
                    <a:pt x="33" y="0"/>
                  </a:lnTo>
                  <a:lnTo>
                    <a:pt x="50" y="1"/>
                  </a:lnTo>
                  <a:lnTo>
                    <a:pt x="52" y="1"/>
                  </a:lnTo>
                  <a:lnTo>
                    <a:pt x="54" y="2"/>
                  </a:lnTo>
                  <a:lnTo>
                    <a:pt x="56" y="3"/>
                  </a:lnTo>
                  <a:lnTo>
                    <a:pt x="58" y="4"/>
                  </a:lnTo>
                  <a:lnTo>
                    <a:pt x="60" y="6"/>
                  </a:lnTo>
                  <a:lnTo>
                    <a:pt x="61" y="7"/>
                  </a:lnTo>
                  <a:lnTo>
                    <a:pt x="63" y="9"/>
                  </a:lnTo>
                  <a:lnTo>
                    <a:pt x="65" y="11"/>
                  </a:lnTo>
                  <a:lnTo>
                    <a:pt x="66" y="14"/>
                  </a:lnTo>
                  <a:lnTo>
                    <a:pt x="68" y="17"/>
                  </a:lnTo>
                  <a:lnTo>
                    <a:pt x="69" y="20"/>
                  </a:lnTo>
                  <a:lnTo>
                    <a:pt x="70" y="23"/>
                  </a:lnTo>
                  <a:lnTo>
                    <a:pt x="71" y="26"/>
                  </a:lnTo>
                  <a:lnTo>
                    <a:pt x="72" y="29"/>
                  </a:lnTo>
                  <a:lnTo>
                    <a:pt x="73" y="33"/>
                  </a:lnTo>
                  <a:lnTo>
                    <a:pt x="74" y="37"/>
                  </a:lnTo>
                  <a:lnTo>
                    <a:pt x="82" y="37"/>
                  </a:lnTo>
                  <a:lnTo>
                    <a:pt x="66" y="61"/>
                  </a:lnTo>
                  <a:lnTo>
                    <a:pt x="49" y="35"/>
                  </a:lnTo>
                  <a:lnTo>
                    <a:pt x="57" y="36"/>
                  </a:lnTo>
                  <a:lnTo>
                    <a:pt x="57" y="33"/>
                  </a:lnTo>
                  <a:lnTo>
                    <a:pt x="56" y="30"/>
                  </a:lnTo>
                  <a:lnTo>
                    <a:pt x="56" y="27"/>
                  </a:lnTo>
                  <a:lnTo>
                    <a:pt x="55" y="25"/>
                  </a:lnTo>
                  <a:lnTo>
                    <a:pt x="54" y="22"/>
                  </a:lnTo>
                  <a:lnTo>
                    <a:pt x="53" y="20"/>
                  </a:lnTo>
                  <a:lnTo>
                    <a:pt x="52" y="18"/>
                  </a:lnTo>
                  <a:lnTo>
                    <a:pt x="51" y="15"/>
                  </a:lnTo>
                  <a:lnTo>
                    <a:pt x="50" y="13"/>
                  </a:lnTo>
                  <a:lnTo>
                    <a:pt x="49" y="11"/>
                  </a:lnTo>
                  <a:lnTo>
                    <a:pt x="48" y="10"/>
                  </a:lnTo>
                  <a:lnTo>
                    <a:pt x="47" y="8"/>
                  </a:lnTo>
                  <a:lnTo>
                    <a:pt x="45" y="7"/>
                  </a:lnTo>
                  <a:lnTo>
                    <a:pt x="44" y="5"/>
                  </a:lnTo>
                  <a:lnTo>
                    <a:pt x="42" y="4"/>
                  </a:lnTo>
                  <a:lnTo>
                    <a:pt x="41" y="3"/>
                  </a:lnTo>
                  <a:lnTo>
                    <a:pt x="39" y="5"/>
                  </a:lnTo>
                  <a:lnTo>
                    <a:pt x="36" y="6"/>
                  </a:lnTo>
                  <a:lnTo>
                    <a:pt x="34" y="8"/>
                  </a:lnTo>
                  <a:lnTo>
                    <a:pt x="32" y="11"/>
                  </a:lnTo>
                  <a:lnTo>
                    <a:pt x="30" y="14"/>
                  </a:lnTo>
                  <a:lnTo>
                    <a:pt x="28" y="17"/>
                  </a:lnTo>
                  <a:lnTo>
                    <a:pt x="26" y="20"/>
                  </a:lnTo>
                  <a:lnTo>
                    <a:pt x="25" y="23"/>
                  </a:lnTo>
                  <a:lnTo>
                    <a:pt x="23" y="27"/>
                  </a:lnTo>
                  <a:lnTo>
                    <a:pt x="22" y="31"/>
                  </a:lnTo>
                  <a:lnTo>
                    <a:pt x="20" y="35"/>
                  </a:lnTo>
                  <a:lnTo>
                    <a:pt x="19" y="39"/>
                  </a:lnTo>
                  <a:lnTo>
                    <a:pt x="18" y="43"/>
                  </a:lnTo>
                  <a:lnTo>
                    <a:pt x="18" y="48"/>
                  </a:lnTo>
                  <a:lnTo>
                    <a:pt x="17" y="52"/>
                  </a:lnTo>
                  <a:lnTo>
                    <a:pt x="17" y="57"/>
                  </a:lnTo>
                  <a:lnTo>
                    <a:pt x="0" y="56"/>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389" name="Group 53"/>
          <p:cNvGrpSpPr>
            <a:grpSpLocks/>
          </p:cNvGrpSpPr>
          <p:nvPr/>
        </p:nvGrpSpPr>
        <p:grpSpPr bwMode="auto">
          <a:xfrm>
            <a:off x="4402138" y="3743325"/>
            <a:ext cx="225425" cy="123825"/>
            <a:chOff x="2773" y="2358"/>
            <a:chExt cx="142" cy="78"/>
          </a:xfrm>
        </p:grpSpPr>
        <p:sp>
          <p:nvSpPr>
            <p:cNvPr id="1422390" name="Oval 54"/>
            <p:cNvSpPr>
              <a:spLocks noChangeArrowheads="1"/>
            </p:cNvSpPr>
            <p:nvPr/>
          </p:nvSpPr>
          <p:spPr bwMode="auto">
            <a:xfrm rot="21360000">
              <a:off x="2773" y="2358"/>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391" name="Freeform 55"/>
            <p:cNvSpPr>
              <a:spLocks/>
            </p:cNvSpPr>
            <p:nvPr/>
          </p:nvSpPr>
          <p:spPr bwMode="auto">
            <a:xfrm>
              <a:off x="2808" y="2364"/>
              <a:ext cx="81" cy="60"/>
            </a:xfrm>
            <a:custGeom>
              <a:avLst/>
              <a:gdLst/>
              <a:ahLst/>
              <a:cxnLst>
                <a:cxn ang="0">
                  <a:pos x="0" y="53"/>
                </a:cxn>
                <a:cxn ang="0">
                  <a:pos x="1" y="42"/>
                </a:cxn>
                <a:cxn ang="0">
                  <a:pos x="3" y="31"/>
                </a:cxn>
                <a:cxn ang="0">
                  <a:pos x="7" y="22"/>
                </a:cxn>
                <a:cxn ang="0">
                  <a:pos x="9" y="16"/>
                </a:cxn>
                <a:cxn ang="0">
                  <a:pos x="12" y="12"/>
                </a:cxn>
                <a:cxn ang="0">
                  <a:pos x="14" y="9"/>
                </a:cxn>
                <a:cxn ang="0">
                  <a:pos x="16" y="6"/>
                </a:cxn>
                <a:cxn ang="0">
                  <a:pos x="19" y="4"/>
                </a:cxn>
                <a:cxn ang="0">
                  <a:pos x="22" y="2"/>
                </a:cxn>
                <a:cxn ang="0">
                  <a:pos x="25" y="1"/>
                </a:cxn>
                <a:cxn ang="0">
                  <a:pos x="27" y="0"/>
                </a:cxn>
                <a:cxn ang="0">
                  <a:pos x="45" y="0"/>
                </a:cxn>
                <a:cxn ang="0">
                  <a:pos x="49" y="1"/>
                </a:cxn>
                <a:cxn ang="0">
                  <a:pos x="54" y="2"/>
                </a:cxn>
                <a:cxn ang="0">
                  <a:pos x="58" y="5"/>
                </a:cxn>
                <a:cxn ang="0">
                  <a:pos x="61" y="9"/>
                </a:cxn>
                <a:cxn ang="0">
                  <a:pos x="64" y="14"/>
                </a:cxn>
                <a:cxn ang="0">
                  <a:pos x="67" y="19"/>
                </a:cxn>
                <a:cxn ang="0">
                  <a:pos x="70" y="26"/>
                </a:cxn>
                <a:cxn ang="0">
                  <a:pos x="72" y="33"/>
                </a:cxn>
                <a:cxn ang="0">
                  <a:pos x="67" y="58"/>
                </a:cxn>
                <a:cxn ang="0">
                  <a:pos x="55" y="33"/>
                </a:cxn>
                <a:cxn ang="0">
                  <a:pos x="54" y="28"/>
                </a:cxn>
                <a:cxn ang="0">
                  <a:pos x="52" y="23"/>
                </a:cxn>
                <a:cxn ang="0">
                  <a:pos x="50" y="18"/>
                </a:cxn>
                <a:cxn ang="0">
                  <a:pos x="48" y="14"/>
                </a:cxn>
                <a:cxn ang="0">
                  <a:pos x="45" y="10"/>
                </a:cxn>
                <a:cxn ang="0">
                  <a:pos x="43" y="7"/>
                </a:cxn>
                <a:cxn ang="0">
                  <a:pos x="40" y="4"/>
                </a:cxn>
                <a:cxn ang="0">
                  <a:pos x="37" y="2"/>
                </a:cxn>
                <a:cxn ang="0">
                  <a:pos x="33" y="6"/>
                </a:cxn>
                <a:cxn ang="0">
                  <a:pos x="29" y="11"/>
                </a:cxn>
                <a:cxn ang="0">
                  <a:pos x="25" y="17"/>
                </a:cxn>
                <a:cxn ang="0">
                  <a:pos x="23" y="24"/>
                </a:cxn>
                <a:cxn ang="0">
                  <a:pos x="20" y="31"/>
                </a:cxn>
                <a:cxn ang="0">
                  <a:pos x="18" y="40"/>
                </a:cxn>
                <a:cxn ang="0">
                  <a:pos x="17" y="49"/>
                </a:cxn>
                <a:cxn ang="0">
                  <a:pos x="17" y="58"/>
                </a:cxn>
              </a:cxnLst>
              <a:rect l="0" t="0" r="r" b="b"/>
              <a:pathLst>
                <a:path w="81" h="60">
                  <a:moveTo>
                    <a:pt x="0" y="59"/>
                  </a:moveTo>
                  <a:lnTo>
                    <a:pt x="0" y="53"/>
                  </a:lnTo>
                  <a:lnTo>
                    <a:pt x="1" y="47"/>
                  </a:lnTo>
                  <a:lnTo>
                    <a:pt x="1" y="42"/>
                  </a:lnTo>
                  <a:lnTo>
                    <a:pt x="2" y="36"/>
                  </a:lnTo>
                  <a:lnTo>
                    <a:pt x="3" y="31"/>
                  </a:lnTo>
                  <a:lnTo>
                    <a:pt x="5" y="26"/>
                  </a:lnTo>
                  <a:lnTo>
                    <a:pt x="7" y="22"/>
                  </a:lnTo>
                  <a:lnTo>
                    <a:pt x="9" y="17"/>
                  </a:lnTo>
                  <a:lnTo>
                    <a:pt x="9" y="16"/>
                  </a:lnTo>
                  <a:lnTo>
                    <a:pt x="10" y="14"/>
                  </a:lnTo>
                  <a:lnTo>
                    <a:pt x="12" y="12"/>
                  </a:lnTo>
                  <a:lnTo>
                    <a:pt x="13" y="10"/>
                  </a:lnTo>
                  <a:lnTo>
                    <a:pt x="14" y="9"/>
                  </a:lnTo>
                  <a:lnTo>
                    <a:pt x="15" y="7"/>
                  </a:lnTo>
                  <a:lnTo>
                    <a:pt x="16" y="6"/>
                  </a:lnTo>
                  <a:lnTo>
                    <a:pt x="18" y="5"/>
                  </a:lnTo>
                  <a:lnTo>
                    <a:pt x="19" y="4"/>
                  </a:lnTo>
                  <a:lnTo>
                    <a:pt x="20" y="3"/>
                  </a:lnTo>
                  <a:lnTo>
                    <a:pt x="22" y="2"/>
                  </a:lnTo>
                  <a:lnTo>
                    <a:pt x="23" y="1"/>
                  </a:lnTo>
                  <a:lnTo>
                    <a:pt x="25" y="1"/>
                  </a:lnTo>
                  <a:lnTo>
                    <a:pt x="26" y="0"/>
                  </a:lnTo>
                  <a:lnTo>
                    <a:pt x="27" y="0"/>
                  </a:lnTo>
                  <a:lnTo>
                    <a:pt x="29" y="0"/>
                  </a:lnTo>
                  <a:lnTo>
                    <a:pt x="45" y="0"/>
                  </a:lnTo>
                  <a:lnTo>
                    <a:pt x="47" y="0"/>
                  </a:lnTo>
                  <a:lnTo>
                    <a:pt x="49" y="1"/>
                  </a:lnTo>
                  <a:lnTo>
                    <a:pt x="52" y="1"/>
                  </a:lnTo>
                  <a:lnTo>
                    <a:pt x="54" y="2"/>
                  </a:lnTo>
                  <a:lnTo>
                    <a:pt x="56" y="4"/>
                  </a:lnTo>
                  <a:lnTo>
                    <a:pt x="58" y="5"/>
                  </a:lnTo>
                  <a:lnTo>
                    <a:pt x="59" y="7"/>
                  </a:lnTo>
                  <a:lnTo>
                    <a:pt x="61" y="9"/>
                  </a:lnTo>
                  <a:lnTo>
                    <a:pt x="63" y="11"/>
                  </a:lnTo>
                  <a:lnTo>
                    <a:pt x="64" y="14"/>
                  </a:lnTo>
                  <a:lnTo>
                    <a:pt x="66" y="17"/>
                  </a:lnTo>
                  <a:lnTo>
                    <a:pt x="67" y="19"/>
                  </a:lnTo>
                  <a:lnTo>
                    <a:pt x="69" y="23"/>
                  </a:lnTo>
                  <a:lnTo>
                    <a:pt x="70" y="26"/>
                  </a:lnTo>
                  <a:lnTo>
                    <a:pt x="71" y="29"/>
                  </a:lnTo>
                  <a:lnTo>
                    <a:pt x="72" y="33"/>
                  </a:lnTo>
                  <a:lnTo>
                    <a:pt x="80" y="33"/>
                  </a:lnTo>
                  <a:lnTo>
                    <a:pt x="67" y="58"/>
                  </a:lnTo>
                  <a:lnTo>
                    <a:pt x="47" y="34"/>
                  </a:lnTo>
                  <a:lnTo>
                    <a:pt x="55" y="33"/>
                  </a:lnTo>
                  <a:lnTo>
                    <a:pt x="54" y="30"/>
                  </a:lnTo>
                  <a:lnTo>
                    <a:pt x="54" y="28"/>
                  </a:lnTo>
                  <a:lnTo>
                    <a:pt x="53" y="25"/>
                  </a:lnTo>
                  <a:lnTo>
                    <a:pt x="52" y="23"/>
                  </a:lnTo>
                  <a:lnTo>
                    <a:pt x="51" y="20"/>
                  </a:lnTo>
                  <a:lnTo>
                    <a:pt x="50" y="18"/>
                  </a:lnTo>
                  <a:lnTo>
                    <a:pt x="49" y="16"/>
                  </a:lnTo>
                  <a:lnTo>
                    <a:pt x="48" y="14"/>
                  </a:lnTo>
                  <a:lnTo>
                    <a:pt x="47" y="12"/>
                  </a:lnTo>
                  <a:lnTo>
                    <a:pt x="45" y="10"/>
                  </a:lnTo>
                  <a:lnTo>
                    <a:pt x="44" y="8"/>
                  </a:lnTo>
                  <a:lnTo>
                    <a:pt x="43" y="7"/>
                  </a:lnTo>
                  <a:lnTo>
                    <a:pt x="41" y="5"/>
                  </a:lnTo>
                  <a:lnTo>
                    <a:pt x="40" y="4"/>
                  </a:lnTo>
                  <a:lnTo>
                    <a:pt x="38" y="3"/>
                  </a:lnTo>
                  <a:lnTo>
                    <a:pt x="37" y="2"/>
                  </a:lnTo>
                  <a:lnTo>
                    <a:pt x="35" y="4"/>
                  </a:lnTo>
                  <a:lnTo>
                    <a:pt x="33" y="6"/>
                  </a:lnTo>
                  <a:lnTo>
                    <a:pt x="31" y="8"/>
                  </a:lnTo>
                  <a:lnTo>
                    <a:pt x="29" y="11"/>
                  </a:lnTo>
                  <a:lnTo>
                    <a:pt x="27" y="14"/>
                  </a:lnTo>
                  <a:lnTo>
                    <a:pt x="25" y="17"/>
                  </a:lnTo>
                  <a:lnTo>
                    <a:pt x="24" y="20"/>
                  </a:lnTo>
                  <a:lnTo>
                    <a:pt x="23" y="24"/>
                  </a:lnTo>
                  <a:lnTo>
                    <a:pt x="21" y="27"/>
                  </a:lnTo>
                  <a:lnTo>
                    <a:pt x="20" y="31"/>
                  </a:lnTo>
                  <a:lnTo>
                    <a:pt x="19" y="36"/>
                  </a:lnTo>
                  <a:lnTo>
                    <a:pt x="18" y="40"/>
                  </a:lnTo>
                  <a:lnTo>
                    <a:pt x="18" y="44"/>
                  </a:lnTo>
                  <a:lnTo>
                    <a:pt x="17" y="49"/>
                  </a:lnTo>
                  <a:lnTo>
                    <a:pt x="17" y="53"/>
                  </a:lnTo>
                  <a:lnTo>
                    <a:pt x="17" y="58"/>
                  </a:lnTo>
                  <a:lnTo>
                    <a:pt x="0" y="59"/>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392" name="Group 56"/>
          <p:cNvGrpSpPr>
            <a:grpSpLocks/>
          </p:cNvGrpSpPr>
          <p:nvPr/>
        </p:nvGrpSpPr>
        <p:grpSpPr bwMode="auto">
          <a:xfrm>
            <a:off x="3752850" y="3881438"/>
            <a:ext cx="225425" cy="123825"/>
            <a:chOff x="2364" y="2445"/>
            <a:chExt cx="142" cy="78"/>
          </a:xfrm>
        </p:grpSpPr>
        <p:sp>
          <p:nvSpPr>
            <p:cNvPr id="1422393" name="Oval 57"/>
            <p:cNvSpPr>
              <a:spLocks noChangeArrowheads="1"/>
            </p:cNvSpPr>
            <p:nvPr/>
          </p:nvSpPr>
          <p:spPr bwMode="auto">
            <a:xfrm rot="21360000">
              <a:off x="2364" y="2445"/>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394" name="Freeform 58"/>
            <p:cNvSpPr>
              <a:spLocks/>
            </p:cNvSpPr>
            <p:nvPr/>
          </p:nvSpPr>
          <p:spPr bwMode="auto">
            <a:xfrm>
              <a:off x="2399" y="2451"/>
              <a:ext cx="81" cy="60"/>
            </a:xfrm>
            <a:custGeom>
              <a:avLst/>
              <a:gdLst/>
              <a:ahLst/>
              <a:cxnLst>
                <a:cxn ang="0">
                  <a:pos x="0" y="53"/>
                </a:cxn>
                <a:cxn ang="0">
                  <a:pos x="1" y="42"/>
                </a:cxn>
                <a:cxn ang="0">
                  <a:pos x="3" y="31"/>
                </a:cxn>
                <a:cxn ang="0">
                  <a:pos x="7" y="22"/>
                </a:cxn>
                <a:cxn ang="0">
                  <a:pos x="9" y="16"/>
                </a:cxn>
                <a:cxn ang="0">
                  <a:pos x="12" y="12"/>
                </a:cxn>
                <a:cxn ang="0">
                  <a:pos x="14" y="9"/>
                </a:cxn>
                <a:cxn ang="0">
                  <a:pos x="16" y="6"/>
                </a:cxn>
                <a:cxn ang="0">
                  <a:pos x="19" y="4"/>
                </a:cxn>
                <a:cxn ang="0">
                  <a:pos x="22" y="2"/>
                </a:cxn>
                <a:cxn ang="0">
                  <a:pos x="25" y="1"/>
                </a:cxn>
                <a:cxn ang="0">
                  <a:pos x="27" y="0"/>
                </a:cxn>
                <a:cxn ang="0">
                  <a:pos x="45" y="0"/>
                </a:cxn>
                <a:cxn ang="0">
                  <a:pos x="49" y="1"/>
                </a:cxn>
                <a:cxn ang="0">
                  <a:pos x="54" y="2"/>
                </a:cxn>
                <a:cxn ang="0">
                  <a:pos x="58" y="5"/>
                </a:cxn>
                <a:cxn ang="0">
                  <a:pos x="61" y="9"/>
                </a:cxn>
                <a:cxn ang="0">
                  <a:pos x="64" y="14"/>
                </a:cxn>
                <a:cxn ang="0">
                  <a:pos x="67" y="19"/>
                </a:cxn>
                <a:cxn ang="0">
                  <a:pos x="70" y="26"/>
                </a:cxn>
                <a:cxn ang="0">
                  <a:pos x="72" y="33"/>
                </a:cxn>
                <a:cxn ang="0">
                  <a:pos x="67" y="58"/>
                </a:cxn>
                <a:cxn ang="0">
                  <a:pos x="55" y="33"/>
                </a:cxn>
                <a:cxn ang="0">
                  <a:pos x="54" y="28"/>
                </a:cxn>
                <a:cxn ang="0">
                  <a:pos x="52" y="23"/>
                </a:cxn>
                <a:cxn ang="0">
                  <a:pos x="50" y="18"/>
                </a:cxn>
                <a:cxn ang="0">
                  <a:pos x="48" y="14"/>
                </a:cxn>
                <a:cxn ang="0">
                  <a:pos x="45" y="10"/>
                </a:cxn>
                <a:cxn ang="0">
                  <a:pos x="43" y="7"/>
                </a:cxn>
                <a:cxn ang="0">
                  <a:pos x="40" y="4"/>
                </a:cxn>
                <a:cxn ang="0">
                  <a:pos x="37" y="2"/>
                </a:cxn>
                <a:cxn ang="0">
                  <a:pos x="33" y="6"/>
                </a:cxn>
                <a:cxn ang="0">
                  <a:pos x="29" y="11"/>
                </a:cxn>
                <a:cxn ang="0">
                  <a:pos x="25" y="17"/>
                </a:cxn>
                <a:cxn ang="0">
                  <a:pos x="23" y="24"/>
                </a:cxn>
                <a:cxn ang="0">
                  <a:pos x="20" y="31"/>
                </a:cxn>
                <a:cxn ang="0">
                  <a:pos x="18" y="40"/>
                </a:cxn>
                <a:cxn ang="0">
                  <a:pos x="17" y="49"/>
                </a:cxn>
                <a:cxn ang="0">
                  <a:pos x="17" y="58"/>
                </a:cxn>
              </a:cxnLst>
              <a:rect l="0" t="0" r="r" b="b"/>
              <a:pathLst>
                <a:path w="81" h="60">
                  <a:moveTo>
                    <a:pt x="0" y="59"/>
                  </a:moveTo>
                  <a:lnTo>
                    <a:pt x="0" y="53"/>
                  </a:lnTo>
                  <a:lnTo>
                    <a:pt x="1" y="47"/>
                  </a:lnTo>
                  <a:lnTo>
                    <a:pt x="1" y="42"/>
                  </a:lnTo>
                  <a:lnTo>
                    <a:pt x="2" y="36"/>
                  </a:lnTo>
                  <a:lnTo>
                    <a:pt x="3" y="31"/>
                  </a:lnTo>
                  <a:lnTo>
                    <a:pt x="5" y="26"/>
                  </a:lnTo>
                  <a:lnTo>
                    <a:pt x="7" y="22"/>
                  </a:lnTo>
                  <a:lnTo>
                    <a:pt x="9" y="17"/>
                  </a:lnTo>
                  <a:lnTo>
                    <a:pt x="9" y="16"/>
                  </a:lnTo>
                  <a:lnTo>
                    <a:pt x="10" y="14"/>
                  </a:lnTo>
                  <a:lnTo>
                    <a:pt x="12" y="12"/>
                  </a:lnTo>
                  <a:lnTo>
                    <a:pt x="13" y="10"/>
                  </a:lnTo>
                  <a:lnTo>
                    <a:pt x="14" y="9"/>
                  </a:lnTo>
                  <a:lnTo>
                    <a:pt x="15" y="7"/>
                  </a:lnTo>
                  <a:lnTo>
                    <a:pt x="16" y="6"/>
                  </a:lnTo>
                  <a:lnTo>
                    <a:pt x="18" y="5"/>
                  </a:lnTo>
                  <a:lnTo>
                    <a:pt x="19" y="4"/>
                  </a:lnTo>
                  <a:lnTo>
                    <a:pt x="20" y="3"/>
                  </a:lnTo>
                  <a:lnTo>
                    <a:pt x="22" y="2"/>
                  </a:lnTo>
                  <a:lnTo>
                    <a:pt x="23" y="1"/>
                  </a:lnTo>
                  <a:lnTo>
                    <a:pt x="25" y="1"/>
                  </a:lnTo>
                  <a:lnTo>
                    <a:pt x="26" y="0"/>
                  </a:lnTo>
                  <a:lnTo>
                    <a:pt x="27" y="0"/>
                  </a:lnTo>
                  <a:lnTo>
                    <a:pt x="29" y="0"/>
                  </a:lnTo>
                  <a:lnTo>
                    <a:pt x="45" y="0"/>
                  </a:lnTo>
                  <a:lnTo>
                    <a:pt x="47" y="0"/>
                  </a:lnTo>
                  <a:lnTo>
                    <a:pt x="49" y="1"/>
                  </a:lnTo>
                  <a:lnTo>
                    <a:pt x="52" y="1"/>
                  </a:lnTo>
                  <a:lnTo>
                    <a:pt x="54" y="2"/>
                  </a:lnTo>
                  <a:lnTo>
                    <a:pt x="56" y="4"/>
                  </a:lnTo>
                  <a:lnTo>
                    <a:pt x="58" y="5"/>
                  </a:lnTo>
                  <a:lnTo>
                    <a:pt x="59" y="7"/>
                  </a:lnTo>
                  <a:lnTo>
                    <a:pt x="61" y="9"/>
                  </a:lnTo>
                  <a:lnTo>
                    <a:pt x="63" y="11"/>
                  </a:lnTo>
                  <a:lnTo>
                    <a:pt x="64" y="14"/>
                  </a:lnTo>
                  <a:lnTo>
                    <a:pt x="66" y="17"/>
                  </a:lnTo>
                  <a:lnTo>
                    <a:pt x="67" y="19"/>
                  </a:lnTo>
                  <a:lnTo>
                    <a:pt x="69" y="23"/>
                  </a:lnTo>
                  <a:lnTo>
                    <a:pt x="70" y="26"/>
                  </a:lnTo>
                  <a:lnTo>
                    <a:pt x="71" y="29"/>
                  </a:lnTo>
                  <a:lnTo>
                    <a:pt x="72" y="33"/>
                  </a:lnTo>
                  <a:lnTo>
                    <a:pt x="80" y="33"/>
                  </a:lnTo>
                  <a:lnTo>
                    <a:pt x="67" y="58"/>
                  </a:lnTo>
                  <a:lnTo>
                    <a:pt x="47" y="34"/>
                  </a:lnTo>
                  <a:lnTo>
                    <a:pt x="55" y="33"/>
                  </a:lnTo>
                  <a:lnTo>
                    <a:pt x="54" y="30"/>
                  </a:lnTo>
                  <a:lnTo>
                    <a:pt x="54" y="28"/>
                  </a:lnTo>
                  <a:lnTo>
                    <a:pt x="53" y="25"/>
                  </a:lnTo>
                  <a:lnTo>
                    <a:pt x="52" y="23"/>
                  </a:lnTo>
                  <a:lnTo>
                    <a:pt x="51" y="20"/>
                  </a:lnTo>
                  <a:lnTo>
                    <a:pt x="50" y="18"/>
                  </a:lnTo>
                  <a:lnTo>
                    <a:pt x="49" y="16"/>
                  </a:lnTo>
                  <a:lnTo>
                    <a:pt x="48" y="14"/>
                  </a:lnTo>
                  <a:lnTo>
                    <a:pt x="47" y="12"/>
                  </a:lnTo>
                  <a:lnTo>
                    <a:pt x="45" y="10"/>
                  </a:lnTo>
                  <a:lnTo>
                    <a:pt x="44" y="8"/>
                  </a:lnTo>
                  <a:lnTo>
                    <a:pt x="43" y="7"/>
                  </a:lnTo>
                  <a:lnTo>
                    <a:pt x="41" y="5"/>
                  </a:lnTo>
                  <a:lnTo>
                    <a:pt x="40" y="4"/>
                  </a:lnTo>
                  <a:lnTo>
                    <a:pt x="38" y="3"/>
                  </a:lnTo>
                  <a:lnTo>
                    <a:pt x="37" y="2"/>
                  </a:lnTo>
                  <a:lnTo>
                    <a:pt x="35" y="4"/>
                  </a:lnTo>
                  <a:lnTo>
                    <a:pt x="33" y="6"/>
                  </a:lnTo>
                  <a:lnTo>
                    <a:pt x="31" y="8"/>
                  </a:lnTo>
                  <a:lnTo>
                    <a:pt x="29" y="11"/>
                  </a:lnTo>
                  <a:lnTo>
                    <a:pt x="27" y="14"/>
                  </a:lnTo>
                  <a:lnTo>
                    <a:pt x="25" y="17"/>
                  </a:lnTo>
                  <a:lnTo>
                    <a:pt x="24" y="20"/>
                  </a:lnTo>
                  <a:lnTo>
                    <a:pt x="23" y="24"/>
                  </a:lnTo>
                  <a:lnTo>
                    <a:pt x="21" y="27"/>
                  </a:lnTo>
                  <a:lnTo>
                    <a:pt x="20" y="31"/>
                  </a:lnTo>
                  <a:lnTo>
                    <a:pt x="19" y="36"/>
                  </a:lnTo>
                  <a:lnTo>
                    <a:pt x="18" y="40"/>
                  </a:lnTo>
                  <a:lnTo>
                    <a:pt x="18" y="44"/>
                  </a:lnTo>
                  <a:lnTo>
                    <a:pt x="17" y="49"/>
                  </a:lnTo>
                  <a:lnTo>
                    <a:pt x="17" y="53"/>
                  </a:lnTo>
                  <a:lnTo>
                    <a:pt x="17" y="58"/>
                  </a:lnTo>
                  <a:lnTo>
                    <a:pt x="0" y="59"/>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395" name="Group 59"/>
          <p:cNvGrpSpPr>
            <a:grpSpLocks/>
          </p:cNvGrpSpPr>
          <p:nvPr/>
        </p:nvGrpSpPr>
        <p:grpSpPr bwMode="auto">
          <a:xfrm>
            <a:off x="3746500" y="3740150"/>
            <a:ext cx="225425" cy="123825"/>
            <a:chOff x="2360" y="2356"/>
            <a:chExt cx="142" cy="78"/>
          </a:xfrm>
        </p:grpSpPr>
        <p:sp>
          <p:nvSpPr>
            <p:cNvPr id="1422396" name="Oval 60"/>
            <p:cNvSpPr>
              <a:spLocks noChangeArrowheads="1"/>
            </p:cNvSpPr>
            <p:nvPr/>
          </p:nvSpPr>
          <p:spPr bwMode="auto">
            <a:xfrm rot="60000">
              <a:off x="2360" y="2356"/>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397" name="Freeform 61"/>
            <p:cNvSpPr>
              <a:spLocks/>
            </p:cNvSpPr>
            <p:nvPr/>
          </p:nvSpPr>
          <p:spPr bwMode="auto">
            <a:xfrm>
              <a:off x="2393" y="2365"/>
              <a:ext cx="83" cy="62"/>
            </a:xfrm>
            <a:custGeom>
              <a:avLst/>
              <a:gdLst/>
              <a:ahLst/>
              <a:cxnLst>
                <a:cxn ang="0">
                  <a:pos x="1" y="50"/>
                </a:cxn>
                <a:cxn ang="0">
                  <a:pos x="2" y="39"/>
                </a:cxn>
                <a:cxn ang="0">
                  <a:pos x="5" y="29"/>
                </a:cxn>
                <a:cxn ang="0">
                  <a:pos x="9" y="20"/>
                </a:cxn>
                <a:cxn ang="0">
                  <a:pos x="12" y="14"/>
                </a:cxn>
                <a:cxn ang="0">
                  <a:pos x="15" y="10"/>
                </a:cxn>
                <a:cxn ang="0">
                  <a:pos x="17" y="7"/>
                </a:cxn>
                <a:cxn ang="0">
                  <a:pos x="20" y="5"/>
                </a:cxn>
                <a:cxn ang="0">
                  <a:pos x="23" y="3"/>
                </a:cxn>
                <a:cxn ang="0">
                  <a:pos x="26" y="1"/>
                </a:cxn>
                <a:cxn ang="0">
                  <a:pos x="29" y="0"/>
                </a:cxn>
                <a:cxn ang="0">
                  <a:pos x="31" y="0"/>
                </a:cxn>
                <a:cxn ang="0">
                  <a:pos x="50" y="1"/>
                </a:cxn>
                <a:cxn ang="0">
                  <a:pos x="54" y="2"/>
                </a:cxn>
                <a:cxn ang="0">
                  <a:pos x="58" y="4"/>
                </a:cxn>
                <a:cxn ang="0">
                  <a:pos x="61" y="7"/>
                </a:cxn>
                <a:cxn ang="0">
                  <a:pos x="65" y="11"/>
                </a:cxn>
                <a:cxn ang="0">
                  <a:pos x="68" y="17"/>
                </a:cxn>
                <a:cxn ang="0">
                  <a:pos x="70" y="23"/>
                </a:cxn>
                <a:cxn ang="0">
                  <a:pos x="72" y="29"/>
                </a:cxn>
                <a:cxn ang="0">
                  <a:pos x="74" y="37"/>
                </a:cxn>
                <a:cxn ang="0">
                  <a:pos x="66" y="61"/>
                </a:cxn>
                <a:cxn ang="0">
                  <a:pos x="57" y="36"/>
                </a:cxn>
                <a:cxn ang="0">
                  <a:pos x="56" y="30"/>
                </a:cxn>
                <a:cxn ang="0">
                  <a:pos x="55" y="25"/>
                </a:cxn>
                <a:cxn ang="0">
                  <a:pos x="53" y="20"/>
                </a:cxn>
                <a:cxn ang="0">
                  <a:pos x="51" y="15"/>
                </a:cxn>
                <a:cxn ang="0">
                  <a:pos x="49" y="11"/>
                </a:cxn>
                <a:cxn ang="0">
                  <a:pos x="47" y="8"/>
                </a:cxn>
                <a:cxn ang="0">
                  <a:pos x="44" y="5"/>
                </a:cxn>
                <a:cxn ang="0">
                  <a:pos x="41" y="3"/>
                </a:cxn>
                <a:cxn ang="0">
                  <a:pos x="36" y="6"/>
                </a:cxn>
                <a:cxn ang="0">
                  <a:pos x="32" y="11"/>
                </a:cxn>
                <a:cxn ang="0">
                  <a:pos x="28" y="17"/>
                </a:cxn>
                <a:cxn ang="0">
                  <a:pos x="25" y="23"/>
                </a:cxn>
                <a:cxn ang="0">
                  <a:pos x="22" y="31"/>
                </a:cxn>
                <a:cxn ang="0">
                  <a:pos x="19" y="39"/>
                </a:cxn>
                <a:cxn ang="0">
                  <a:pos x="18" y="48"/>
                </a:cxn>
                <a:cxn ang="0">
                  <a:pos x="17" y="57"/>
                </a:cxn>
              </a:cxnLst>
              <a:rect l="0" t="0" r="r" b="b"/>
              <a:pathLst>
                <a:path w="83" h="62">
                  <a:moveTo>
                    <a:pt x="0" y="56"/>
                  </a:moveTo>
                  <a:lnTo>
                    <a:pt x="1" y="50"/>
                  </a:lnTo>
                  <a:lnTo>
                    <a:pt x="1" y="44"/>
                  </a:lnTo>
                  <a:lnTo>
                    <a:pt x="2" y="39"/>
                  </a:lnTo>
                  <a:lnTo>
                    <a:pt x="4" y="34"/>
                  </a:lnTo>
                  <a:lnTo>
                    <a:pt x="5" y="29"/>
                  </a:lnTo>
                  <a:lnTo>
                    <a:pt x="7" y="24"/>
                  </a:lnTo>
                  <a:lnTo>
                    <a:pt x="9" y="20"/>
                  </a:lnTo>
                  <a:lnTo>
                    <a:pt x="11" y="16"/>
                  </a:lnTo>
                  <a:lnTo>
                    <a:pt x="12" y="14"/>
                  </a:lnTo>
                  <a:lnTo>
                    <a:pt x="14" y="12"/>
                  </a:lnTo>
                  <a:lnTo>
                    <a:pt x="15" y="10"/>
                  </a:lnTo>
                  <a:lnTo>
                    <a:pt x="16" y="9"/>
                  </a:lnTo>
                  <a:lnTo>
                    <a:pt x="17" y="7"/>
                  </a:lnTo>
                  <a:lnTo>
                    <a:pt x="19" y="6"/>
                  </a:lnTo>
                  <a:lnTo>
                    <a:pt x="20" y="5"/>
                  </a:lnTo>
                  <a:lnTo>
                    <a:pt x="21" y="4"/>
                  </a:lnTo>
                  <a:lnTo>
                    <a:pt x="23" y="3"/>
                  </a:lnTo>
                  <a:lnTo>
                    <a:pt x="24" y="2"/>
                  </a:lnTo>
                  <a:lnTo>
                    <a:pt x="26" y="1"/>
                  </a:lnTo>
                  <a:lnTo>
                    <a:pt x="27" y="1"/>
                  </a:lnTo>
                  <a:lnTo>
                    <a:pt x="29" y="0"/>
                  </a:lnTo>
                  <a:lnTo>
                    <a:pt x="30" y="0"/>
                  </a:lnTo>
                  <a:lnTo>
                    <a:pt x="31" y="0"/>
                  </a:lnTo>
                  <a:lnTo>
                    <a:pt x="33" y="0"/>
                  </a:lnTo>
                  <a:lnTo>
                    <a:pt x="50" y="1"/>
                  </a:lnTo>
                  <a:lnTo>
                    <a:pt x="52" y="1"/>
                  </a:lnTo>
                  <a:lnTo>
                    <a:pt x="54" y="2"/>
                  </a:lnTo>
                  <a:lnTo>
                    <a:pt x="56" y="3"/>
                  </a:lnTo>
                  <a:lnTo>
                    <a:pt x="58" y="4"/>
                  </a:lnTo>
                  <a:lnTo>
                    <a:pt x="60" y="6"/>
                  </a:lnTo>
                  <a:lnTo>
                    <a:pt x="61" y="7"/>
                  </a:lnTo>
                  <a:lnTo>
                    <a:pt x="63" y="9"/>
                  </a:lnTo>
                  <a:lnTo>
                    <a:pt x="65" y="11"/>
                  </a:lnTo>
                  <a:lnTo>
                    <a:pt x="66" y="14"/>
                  </a:lnTo>
                  <a:lnTo>
                    <a:pt x="68" y="17"/>
                  </a:lnTo>
                  <a:lnTo>
                    <a:pt x="69" y="20"/>
                  </a:lnTo>
                  <a:lnTo>
                    <a:pt x="70" y="23"/>
                  </a:lnTo>
                  <a:lnTo>
                    <a:pt x="71" y="26"/>
                  </a:lnTo>
                  <a:lnTo>
                    <a:pt x="72" y="29"/>
                  </a:lnTo>
                  <a:lnTo>
                    <a:pt x="73" y="33"/>
                  </a:lnTo>
                  <a:lnTo>
                    <a:pt x="74" y="37"/>
                  </a:lnTo>
                  <a:lnTo>
                    <a:pt x="82" y="37"/>
                  </a:lnTo>
                  <a:lnTo>
                    <a:pt x="66" y="61"/>
                  </a:lnTo>
                  <a:lnTo>
                    <a:pt x="49" y="35"/>
                  </a:lnTo>
                  <a:lnTo>
                    <a:pt x="57" y="36"/>
                  </a:lnTo>
                  <a:lnTo>
                    <a:pt x="57" y="33"/>
                  </a:lnTo>
                  <a:lnTo>
                    <a:pt x="56" y="30"/>
                  </a:lnTo>
                  <a:lnTo>
                    <a:pt x="56" y="27"/>
                  </a:lnTo>
                  <a:lnTo>
                    <a:pt x="55" y="25"/>
                  </a:lnTo>
                  <a:lnTo>
                    <a:pt x="54" y="22"/>
                  </a:lnTo>
                  <a:lnTo>
                    <a:pt x="53" y="20"/>
                  </a:lnTo>
                  <a:lnTo>
                    <a:pt x="52" y="18"/>
                  </a:lnTo>
                  <a:lnTo>
                    <a:pt x="51" y="15"/>
                  </a:lnTo>
                  <a:lnTo>
                    <a:pt x="50" y="13"/>
                  </a:lnTo>
                  <a:lnTo>
                    <a:pt x="49" y="11"/>
                  </a:lnTo>
                  <a:lnTo>
                    <a:pt x="48" y="10"/>
                  </a:lnTo>
                  <a:lnTo>
                    <a:pt x="47" y="8"/>
                  </a:lnTo>
                  <a:lnTo>
                    <a:pt x="45" y="7"/>
                  </a:lnTo>
                  <a:lnTo>
                    <a:pt x="44" y="5"/>
                  </a:lnTo>
                  <a:lnTo>
                    <a:pt x="42" y="4"/>
                  </a:lnTo>
                  <a:lnTo>
                    <a:pt x="41" y="3"/>
                  </a:lnTo>
                  <a:lnTo>
                    <a:pt x="39" y="5"/>
                  </a:lnTo>
                  <a:lnTo>
                    <a:pt x="36" y="6"/>
                  </a:lnTo>
                  <a:lnTo>
                    <a:pt x="34" y="8"/>
                  </a:lnTo>
                  <a:lnTo>
                    <a:pt x="32" y="11"/>
                  </a:lnTo>
                  <a:lnTo>
                    <a:pt x="30" y="14"/>
                  </a:lnTo>
                  <a:lnTo>
                    <a:pt x="28" y="17"/>
                  </a:lnTo>
                  <a:lnTo>
                    <a:pt x="26" y="20"/>
                  </a:lnTo>
                  <a:lnTo>
                    <a:pt x="25" y="23"/>
                  </a:lnTo>
                  <a:lnTo>
                    <a:pt x="23" y="27"/>
                  </a:lnTo>
                  <a:lnTo>
                    <a:pt x="22" y="31"/>
                  </a:lnTo>
                  <a:lnTo>
                    <a:pt x="20" y="35"/>
                  </a:lnTo>
                  <a:lnTo>
                    <a:pt x="19" y="39"/>
                  </a:lnTo>
                  <a:lnTo>
                    <a:pt x="18" y="43"/>
                  </a:lnTo>
                  <a:lnTo>
                    <a:pt x="18" y="48"/>
                  </a:lnTo>
                  <a:lnTo>
                    <a:pt x="17" y="52"/>
                  </a:lnTo>
                  <a:lnTo>
                    <a:pt x="17" y="57"/>
                  </a:lnTo>
                  <a:lnTo>
                    <a:pt x="0" y="56"/>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398" name="Group 62"/>
          <p:cNvGrpSpPr>
            <a:grpSpLocks/>
          </p:cNvGrpSpPr>
          <p:nvPr/>
        </p:nvGrpSpPr>
        <p:grpSpPr bwMode="auto">
          <a:xfrm>
            <a:off x="2171700" y="3525838"/>
            <a:ext cx="225425" cy="123825"/>
            <a:chOff x="1368" y="2221"/>
            <a:chExt cx="142" cy="78"/>
          </a:xfrm>
        </p:grpSpPr>
        <p:sp>
          <p:nvSpPr>
            <p:cNvPr id="1422399" name="Oval 63"/>
            <p:cNvSpPr>
              <a:spLocks noChangeArrowheads="1"/>
            </p:cNvSpPr>
            <p:nvPr/>
          </p:nvSpPr>
          <p:spPr bwMode="auto">
            <a:xfrm rot="780000">
              <a:off x="1368" y="2221"/>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400" name="Freeform 64"/>
            <p:cNvSpPr>
              <a:spLocks/>
            </p:cNvSpPr>
            <p:nvPr/>
          </p:nvSpPr>
          <p:spPr bwMode="auto">
            <a:xfrm>
              <a:off x="1396" y="2229"/>
              <a:ext cx="85" cy="68"/>
            </a:xfrm>
            <a:custGeom>
              <a:avLst/>
              <a:gdLst/>
              <a:ahLst/>
              <a:cxnLst>
                <a:cxn ang="0">
                  <a:pos x="2" y="42"/>
                </a:cxn>
                <a:cxn ang="0">
                  <a:pos x="6" y="32"/>
                </a:cxn>
                <a:cxn ang="0">
                  <a:pos x="11" y="23"/>
                </a:cxn>
                <a:cxn ang="0">
                  <a:pos x="16" y="15"/>
                </a:cxn>
                <a:cxn ang="0">
                  <a:pos x="22" y="8"/>
                </a:cxn>
                <a:cxn ang="0">
                  <a:pos x="25" y="6"/>
                </a:cxn>
                <a:cxn ang="0">
                  <a:pos x="28" y="4"/>
                </a:cxn>
                <a:cxn ang="0">
                  <a:pos x="32" y="2"/>
                </a:cxn>
                <a:cxn ang="0">
                  <a:pos x="35" y="1"/>
                </a:cxn>
                <a:cxn ang="0">
                  <a:pos x="38" y="0"/>
                </a:cxn>
                <a:cxn ang="0">
                  <a:pos x="41" y="0"/>
                </a:cxn>
                <a:cxn ang="0">
                  <a:pos x="44" y="1"/>
                </a:cxn>
                <a:cxn ang="0">
                  <a:pos x="62" y="6"/>
                </a:cxn>
                <a:cxn ang="0">
                  <a:pos x="65" y="8"/>
                </a:cxn>
                <a:cxn ang="0">
                  <a:pos x="68" y="11"/>
                </a:cxn>
                <a:cxn ang="0">
                  <a:pos x="71" y="16"/>
                </a:cxn>
                <a:cxn ang="0">
                  <a:pos x="73" y="21"/>
                </a:cxn>
                <a:cxn ang="0">
                  <a:pos x="75" y="27"/>
                </a:cxn>
                <a:cxn ang="0">
                  <a:pos x="76" y="34"/>
                </a:cxn>
                <a:cxn ang="0">
                  <a:pos x="76" y="41"/>
                </a:cxn>
                <a:cxn ang="0">
                  <a:pos x="84" y="47"/>
                </a:cxn>
                <a:cxn ang="0">
                  <a:pos x="52" y="38"/>
                </a:cxn>
                <a:cxn ang="0">
                  <a:pos x="60" y="34"/>
                </a:cxn>
                <a:cxn ang="0">
                  <a:pos x="59" y="24"/>
                </a:cxn>
                <a:cxn ang="0">
                  <a:pos x="56" y="15"/>
                </a:cxn>
                <a:cxn ang="0">
                  <a:pos x="55" y="11"/>
                </a:cxn>
                <a:cxn ang="0">
                  <a:pos x="53" y="8"/>
                </a:cxn>
                <a:cxn ang="0">
                  <a:pos x="51" y="5"/>
                </a:cxn>
                <a:cxn ang="0">
                  <a:pos x="46" y="7"/>
                </a:cxn>
                <a:cxn ang="0">
                  <a:pos x="41" y="11"/>
                </a:cxn>
                <a:cxn ang="0">
                  <a:pos x="36" y="15"/>
                </a:cxn>
                <a:cxn ang="0">
                  <a:pos x="31" y="21"/>
                </a:cxn>
                <a:cxn ang="0">
                  <a:pos x="27" y="28"/>
                </a:cxn>
                <a:cxn ang="0">
                  <a:pos x="22" y="36"/>
                </a:cxn>
                <a:cxn ang="0">
                  <a:pos x="19" y="44"/>
                </a:cxn>
                <a:cxn ang="0">
                  <a:pos x="16" y="53"/>
                </a:cxn>
              </a:cxnLst>
              <a:rect l="0" t="0" r="r" b="b"/>
              <a:pathLst>
                <a:path w="85" h="68">
                  <a:moveTo>
                    <a:pt x="0" y="48"/>
                  </a:moveTo>
                  <a:lnTo>
                    <a:pt x="2" y="42"/>
                  </a:lnTo>
                  <a:lnTo>
                    <a:pt x="4" y="37"/>
                  </a:lnTo>
                  <a:lnTo>
                    <a:pt x="6" y="32"/>
                  </a:lnTo>
                  <a:lnTo>
                    <a:pt x="8" y="27"/>
                  </a:lnTo>
                  <a:lnTo>
                    <a:pt x="11" y="23"/>
                  </a:lnTo>
                  <a:lnTo>
                    <a:pt x="13" y="19"/>
                  </a:lnTo>
                  <a:lnTo>
                    <a:pt x="16" y="15"/>
                  </a:lnTo>
                  <a:lnTo>
                    <a:pt x="19" y="11"/>
                  </a:lnTo>
                  <a:lnTo>
                    <a:pt x="22" y="8"/>
                  </a:lnTo>
                  <a:lnTo>
                    <a:pt x="24" y="7"/>
                  </a:lnTo>
                  <a:lnTo>
                    <a:pt x="25" y="6"/>
                  </a:lnTo>
                  <a:lnTo>
                    <a:pt x="27" y="5"/>
                  </a:lnTo>
                  <a:lnTo>
                    <a:pt x="28" y="4"/>
                  </a:lnTo>
                  <a:lnTo>
                    <a:pt x="30" y="3"/>
                  </a:lnTo>
                  <a:lnTo>
                    <a:pt x="32" y="2"/>
                  </a:lnTo>
                  <a:lnTo>
                    <a:pt x="33" y="1"/>
                  </a:lnTo>
                  <a:lnTo>
                    <a:pt x="35" y="1"/>
                  </a:lnTo>
                  <a:lnTo>
                    <a:pt x="36" y="0"/>
                  </a:lnTo>
                  <a:lnTo>
                    <a:pt x="38" y="0"/>
                  </a:lnTo>
                  <a:lnTo>
                    <a:pt x="39" y="0"/>
                  </a:lnTo>
                  <a:lnTo>
                    <a:pt x="41" y="0"/>
                  </a:lnTo>
                  <a:lnTo>
                    <a:pt x="43" y="1"/>
                  </a:lnTo>
                  <a:lnTo>
                    <a:pt x="44" y="1"/>
                  </a:lnTo>
                  <a:lnTo>
                    <a:pt x="60" y="5"/>
                  </a:lnTo>
                  <a:lnTo>
                    <a:pt x="62" y="6"/>
                  </a:lnTo>
                  <a:lnTo>
                    <a:pt x="64" y="7"/>
                  </a:lnTo>
                  <a:lnTo>
                    <a:pt x="65" y="8"/>
                  </a:lnTo>
                  <a:lnTo>
                    <a:pt x="67" y="10"/>
                  </a:lnTo>
                  <a:lnTo>
                    <a:pt x="68" y="11"/>
                  </a:lnTo>
                  <a:lnTo>
                    <a:pt x="70" y="13"/>
                  </a:lnTo>
                  <a:lnTo>
                    <a:pt x="71" y="16"/>
                  </a:lnTo>
                  <a:lnTo>
                    <a:pt x="72" y="18"/>
                  </a:lnTo>
                  <a:lnTo>
                    <a:pt x="73" y="21"/>
                  </a:lnTo>
                  <a:lnTo>
                    <a:pt x="74" y="24"/>
                  </a:lnTo>
                  <a:lnTo>
                    <a:pt x="75" y="27"/>
                  </a:lnTo>
                  <a:lnTo>
                    <a:pt x="75" y="30"/>
                  </a:lnTo>
                  <a:lnTo>
                    <a:pt x="76" y="34"/>
                  </a:lnTo>
                  <a:lnTo>
                    <a:pt x="76" y="37"/>
                  </a:lnTo>
                  <a:lnTo>
                    <a:pt x="76" y="41"/>
                  </a:lnTo>
                  <a:lnTo>
                    <a:pt x="76" y="45"/>
                  </a:lnTo>
                  <a:lnTo>
                    <a:pt x="84" y="47"/>
                  </a:lnTo>
                  <a:lnTo>
                    <a:pt x="63" y="67"/>
                  </a:lnTo>
                  <a:lnTo>
                    <a:pt x="52" y="38"/>
                  </a:lnTo>
                  <a:lnTo>
                    <a:pt x="60" y="40"/>
                  </a:lnTo>
                  <a:lnTo>
                    <a:pt x="60" y="34"/>
                  </a:lnTo>
                  <a:lnTo>
                    <a:pt x="59" y="29"/>
                  </a:lnTo>
                  <a:lnTo>
                    <a:pt x="59" y="24"/>
                  </a:lnTo>
                  <a:lnTo>
                    <a:pt x="58" y="20"/>
                  </a:lnTo>
                  <a:lnTo>
                    <a:pt x="56" y="15"/>
                  </a:lnTo>
                  <a:lnTo>
                    <a:pt x="56" y="13"/>
                  </a:lnTo>
                  <a:lnTo>
                    <a:pt x="55" y="11"/>
                  </a:lnTo>
                  <a:lnTo>
                    <a:pt x="54" y="10"/>
                  </a:lnTo>
                  <a:lnTo>
                    <a:pt x="53" y="8"/>
                  </a:lnTo>
                  <a:lnTo>
                    <a:pt x="52" y="6"/>
                  </a:lnTo>
                  <a:lnTo>
                    <a:pt x="51" y="5"/>
                  </a:lnTo>
                  <a:lnTo>
                    <a:pt x="48" y="6"/>
                  </a:lnTo>
                  <a:lnTo>
                    <a:pt x="46" y="7"/>
                  </a:lnTo>
                  <a:lnTo>
                    <a:pt x="43" y="9"/>
                  </a:lnTo>
                  <a:lnTo>
                    <a:pt x="41" y="11"/>
                  </a:lnTo>
                  <a:lnTo>
                    <a:pt x="38" y="13"/>
                  </a:lnTo>
                  <a:lnTo>
                    <a:pt x="36" y="15"/>
                  </a:lnTo>
                  <a:lnTo>
                    <a:pt x="33" y="18"/>
                  </a:lnTo>
                  <a:lnTo>
                    <a:pt x="31" y="21"/>
                  </a:lnTo>
                  <a:lnTo>
                    <a:pt x="29" y="24"/>
                  </a:lnTo>
                  <a:lnTo>
                    <a:pt x="27" y="28"/>
                  </a:lnTo>
                  <a:lnTo>
                    <a:pt x="24" y="32"/>
                  </a:lnTo>
                  <a:lnTo>
                    <a:pt x="22" y="36"/>
                  </a:lnTo>
                  <a:lnTo>
                    <a:pt x="21" y="40"/>
                  </a:lnTo>
                  <a:lnTo>
                    <a:pt x="19" y="44"/>
                  </a:lnTo>
                  <a:lnTo>
                    <a:pt x="17" y="48"/>
                  </a:lnTo>
                  <a:lnTo>
                    <a:pt x="16" y="53"/>
                  </a:lnTo>
                  <a:lnTo>
                    <a:pt x="0" y="48"/>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01" name="Group 65"/>
          <p:cNvGrpSpPr>
            <a:grpSpLocks/>
          </p:cNvGrpSpPr>
          <p:nvPr/>
        </p:nvGrpSpPr>
        <p:grpSpPr bwMode="auto">
          <a:xfrm>
            <a:off x="2057400" y="3643313"/>
            <a:ext cx="225425" cy="123825"/>
            <a:chOff x="1296" y="2295"/>
            <a:chExt cx="142" cy="78"/>
          </a:xfrm>
        </p:grpSpPr>
        <p:sp>
          <p:nvSpPr>
            <p:cNvPr id="1422402" name="Oval 66"/>
            <p:cNvSpPr>
              <a:spLocks noChangeArrowheads="1"/>
            </p:cNvSpPr>
            <p:nvPr/>
          </p:nvSpPr>
          <p:spPr bwMode="auto">
            <a:xfrm rot="1020000">
              <a:off x="1296" y="2295"/>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403" name="Freeform 67"/>
            <p:cNvSpPr>
              <a:spLocks/>
            </p:cNvSpPr>
            <p:nvPr/>
          </p:nvSpPr>
          <p:spPr bwMode="auto">
            <a:xfrm>
              <a:off x="1325" y="2299"/>
              <a:ext cx="84" cy="70"/>
            </a:xfrm>
            <a:custGeom>
              <a:avLst/>
              <a:gdLst/>
              <a:ahLst/>
              <a:cxnLst>
                <a:cxn ang="0">
                  <a:pos x="2" y="41"/>
                </a:cxn>
                <a:cxn ang="0">
                  <a:pos x="7" y="30"/>
                </a:cxn>
                <a:cxn ang="0">
                  <a:pos x="13" y="21"/>
                </a:cxn>
                <a:cxn ang="0">
                  <a:pos x="19" y="14"/>
                </a:cxn>
                <a:cxn ang="0">
                  <a:pos x="25" y="7"/>
                </a:cxn>
                <a:cxn ang="0">
                  <a:pos x="30" y="4"/>
                </a:cxn>
                <a:cxn ang="0">
                  <a:pos x="33" y="2"/>
                </a:cxn>
                <a:cxn ang="0">
                  <a:pos x="36" y="1"/>
                </a:cxn>
                <a:cxn ang="0">
                  <a:pos x="40" y="0"/>
                </a:cxn>
                <a:cxn ang="0">
                  <a:pos x="43" y="0"/>
                </a:cxn>
                <a:cxn ang="0">
                  <a:pos x="46" y="1"/>
                </a:cxn>
                <a:cxn ang="0">
                  <a:pos x="62" y="7"/>
                </a:cxn>
                <a:cxn ang="0">
                  <a:pos x="66" y="9"/>
                </a:cxn>
                <a:cxn ang="0">
                  <a:pos x="69" y="12"/>
                </a:cxn>
                <a:cxn ang="0">
                  <a:pos x="72" y="16"/>
                </a:cxn>
                <a:cxn ang="0">
                  <a:pos x="74" y="21"/>
                </a:cxn>
                <a:cxn ang="0">
                  <a:pos x="75" y="27"/>
                </a:cxn>
                <a:cxn ang="0">
                  <a:pos x="76" y="33"/>
                </a:cxn>
                <a:cxn ang="0">
                  <a:pos x="76" y="40"/>
                </a:cxn>
                <a:cxn ang="0">
                  <a:pos x="76" y="48"/>
                </a:cxn>
                <a:cxn ang="0">
                  <a:pos x="62" y="69"/>
                </a:cxn>
                <a:cxn ang="0">
                  <a:pos x="60" y="42"/>
                </a:cxn>
                <a:cxn ang="0">
                  <a:pos x="61" y="31"/>
                </a:cxn>
                <a:cxn ang="0">
                  <a:pos x="60" y="22"/>
                </a:cxn>
                <a:cxn ang="0">
                  <a:pos x="58" y="13"/>
                </a:cxn>
                <a:cxn ang="0">
                  <a:pos x="56" y="10"/>
                </a:cxn>
                <a:cxn ang="0">
                  <a:pos x="54" y="7"/>
                </a:cxn>
                <a:cxn ang="0">
                  <a:pos x="49" y="9"/>
                </a:cxn>
                <a:cxn ang="0">
                  <a:pos x="43" y="12"/>
                </a:cxn>
                <a:cxn ang="0">
                  <a:pos x="38" y="16"/>
                </a:cxn>
                <a:cxn ang="0">
                  <a:pos x="33" y="21"/>
                </a:cxn>
                <a:cxn ang="0">
                  <a:pos x="28" y="28"/>
                </a:cxn>
                <a:cxn ang="0">
                  <a:pos x="23" y="35"/>
                </a:cxn>
                <a:cxn ang="0">
                  <a:pos x="19" y="43"/>
                </a:cxn>
                <a:cxn ang="0">
                  <a:pos x="15" y="52"/>
                </a:cxn>
              </a:cxnLst>
              <a:rect l="0" t="0" r="r" b="b"/>
              <a:pathLst>
                <a:path w="84" h="70">
                  <a:moveTo>
                    <a:pt x="0" y="46"/>
                  </a:moveTo>
                  <a:lnTo>
                    <a:pt x="2" y="41"/>
                  </a:lnTo>
                  <a:lnTo>
                    <a:pt x="5" y="35"/>
                  </a:lnTo>
                  <a:lnTo>
                    <a:pt x="7" y="30"/>
                  </a:lnTo>
                  <a:lnTo>
                    <a:pt x="10" y="26"/>
                  </a:lnTo>
                  <a:lnTo>
                    <a:pt x="13" y="21"/>
                  </a:lnTo>
                  <a:lnTo>
                    <a:pt x="16" y="17"/>
                  </a:lnTo>
                  <a:lnTo>
                    <a:pt x="19" y="14"/>
                  </a:lnTo>
                  <a:lnTo>
                    <a:pt x="22" y="10"/>
                  </a:lnTo>
                  <a:lnTo>
                    <a:pt x="25" y="7"/>
                  </a:lnTo>
                  <a:lnTo>
                    <a:pt x="28" y="5"/>
                  </a:lnTo>
                  <a:lnTo>
                    <a:pt x="30" y="4"/>
                  </a:lnTo>
                  <a:lnTo>
                    <a:pt x="32" y="3"/>
                  </a:lnTo>
                  <a:lnTo>
                    <a:pt x="33" y="2"/>
                  </a:lnTo>
                  <a:lnTo>
                    <a:pt x="35" y="2"/>
                  </a:lnTo>
                  <a:lnTo>
                    <a:pt x="36" y="1"/>
                  </a:lnTo>
                  <a:lnTo>
                    <a:pt x="38" y="1"/>
                  </a:lnTo>
                  <a:lnTo>
                    <a:pt x="40" y="0"/>
                  </a:lnTo>
                  <a:lnTo>
                    <a:pt x="41" y="0"/>
                  </a:lnTo>
                  <a:lnTo>
                    <a:pt x="43" y="0"/>
                  </a:lnTo>
                  <a:lnTo>
                    <a:pt x="44" y="0"/>
                  </a:lnTo>
                  <a:lnTo>
                    <a:pt x="46" y="1"/>
                  </a:lnTo>
                  <a:lnTo>
                    <a:pt x="47" y="1"/>
                  </a:lnTo>
                  <a:lnTo>
                    <a:pt x="62" y="7"/>
                  </a:lnTo>
                  <a:lnTo>
                    <a:pt x="64" y="8"/>
                  </a:lnTo>
                  <a:lnTo>
                    <a:pt x="66" y="9"/>
                  </a:lnTo>
                  <a:lnTo>
                    <a:pt x="67" y="10"/>
                  </a:lnTo>
                  <a:lnTo>
                    <a:pt x="69" y="12"/>
                  </a:lnTo>
                  <a:lnTo>
                    <a:pt x="71" y="14"/>
                  </a:lnTo>
                  <a:lnTo>
                    <a:pt x="72" y="16"/>
                  </a:lnTo>
                  <a:lnTo>
                    <a:pt x="73" y="19"/>
                  </a:lnTo>
                  <a:lnTo>
                    <a:pt x="74" y="21"/>
                  </a:lnTo>
                  <a:lnTo>
                    <a:pt x="75" y="24"/>
                  </a:lnTo>
                  <a:lnTo>
                    <a:pt x="75" y="27"/>
                  </a:lnTo>
                  <a:lnTo>
                    <a:pt x="76" y="30"/>
                  </a:lnTo>
                  <a:lnTo>
                    <a:pt x="76" y="33"/>
                  </a:lnTo>
                  <a:lnTo>
                    <a:pt x="76" y="37"/>
                  </a:lnTo>
                  <a:lnTo>
                    <a:pt x="76" y="40"/>
                  </a:lnTo>
                  <a:lnTo>
                    <a:pt x="76" y="44"/>
                  </a:lnTo>
                  <a:lnTo>
                    <a:pt x="76" y="48"/>
                  </a:lnTo>
                  <a:lnTo>
                    <a:pt x="83" y="51"/>
                  </a:lnTo>
                  <a:lnTo>
                    <a:pt x="62" y="69"/>
                  </a:lnTo>
                  <a:lnTo>
                    <a:pt x="52" y="39"/>
                  </a:lnTo>
                  <a:lnTo>
                    <a:pt x="60" y="42"/>
                  </a:lnTo>
                  <a:lnTo>
                    <a:pt x="60" y="36"/>
                  </a:lnTo>
                  <a:lnTo>
                    <a:pt x="61" y="31"/>
                  </a:lnTo>
                  <a:lnTo>
                    <a:pt x="60" y="26"/>
                  </a:lnTo>
                  <a:lnTo>
                    <a:pt x="60" y="22"/>
                  </a:lnTo>
                  <a:lnTo>
                    <a:pt x="59" y="17"/>
                  </a:lnTo>
                  <a:lnTo>
                    <a:pt x="58" y="13"/>
                  </a:lnTo>
                  <a:lnTo>
                    <a:pt x="57" y="12"/>
                  </a:lnTo>
                  <a:lnTo>
                    <a:pt x="56" y="10"/>
                  </a:lnTo>
                  <a:lnTo>
                    <a:pt x="55" y="8"/>
                  </a:lnTo>
                  <a:lnTo>
                    <a:pt x="54" y="7"/>
                  </a:lnTo>
                  <a:lnTo>
                    <a:pt x="51" y="8"/>
                  </a:lnTo>
                  <a:lnTo>
                    <a:pt x="49" y="9"/>
                  </a:lnTo>
                  <a:lnTo>
                    <a:pt x="46" y="10"/>
                  </a:lnTo>
                  <a:lnTo>
                    <a:pt x="43" y="12"/>
                  </a:lnTo>
                  <a:lnTo>
                    <a:pt x="41" y="14"/>
                  </a:lnTo>
                  <a:lnTo>
                    <a:pt x="38" y="16"/>
                  </a:lnTo>
                  <a:lnTo>
                    <a:pt x="35" y="18"/>
                  </a:lnTo>
                  <a:lnTo>
                    <a:pt x="33" y="21"/>
                  </a:lnTo>
                  <a:lnTo>
                    <a:pt x="30" y="24"/>
                  </a:lnTo>
                  <a:lnTo>
                    <a:pt x="28" y="28"/>
                  </a:lnTo>
                  <a:lnTo>
                    <a:pt x="25" y="31"/>
                  </a:lnTo>
                  <a:lnTo>
                    <a:pt x="23" y="35"/>
                  </a:lnTo>
                  <a:lnTo>
                    <a:pt x="21" y="39"/>
                  </a:lnTo>
                  <a:lnTo>
                    <a:pt x="19" y="43"/>
                  </a:lnTo>
                  <a:lnTo>
                    <a:pt x="17" y="48"/>
                  </a:lnTo>
                  <a:lnTo>
                    <a:pt x="15" y="52"/>
                  </a:lnTo>
                  <a:lnTo>
                    <a:pt x="0" y="46"/>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04" name="Group 68"/>
          <p:cNvGrpSpPr>
            <a:grpSpLocks/>
          </p:cNvGrpSpPr>
          <p:nvPr/>
        </p:nvGrpSpPr>
        <p:grpSpPr bwMode="auto">
          <a:xfrm>
            <a:off x="1606550" y="3268663"/>
            <a:ext cx="225425" cy="123825"/>
            <a:chOff x="1012" y="2059"/>
            <a:chExt cx="142" cy="78"/>
          </a:xfrm>
        </p:grpSpPr>
        <p:sp>
          <p:nvSpPr>
            <p:cNvPr id="1422405" name="Oval 69"/>
            <p:cNvSpPr>
              <a:spLocks noChangeArrowheads="1"/>
            </p:cNvSpPr>
            <p:nvPr/>
          </p:nvSpPr>
          <p:spPr bwMode="auto">
            <a:xfrm rot="1860000">
              <a:off x="1012" y="2059"/>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406" name="Freeform 70"/>
            <p:cNvSpPr>
              <a:spLocks/>
            </p:cNvSpPr>
            <p:nvPr/>
          </p:nvSpPr>
          <p:spPr bwMode="auto">
            <a:xfrm>
              <a:off x="1039" y="2064"/>
              <a:ext cx="81" cy="73"/>
            </a:xfrm>
            <a:custGeom>
              <a:avLst/>
              <a:gdLst/>
              <a:ahLst/>
              <a:cxnLst>
                <a:cxn ang="0">
                  <a:pos x="3" y="29"/>
                </a:cxn>
                <a:cxn ang="0">
                  <a:pos x="11" y="21"/>
                </a:cxn>
                <a:cxn ang="0">
                  <a:pos x="18" y="13"/>
                </a:cxn>
                <a:cxn ang="0">
                  <a:pos x="26" y="8"/>
                </a:cxn>
                <a:cxn ang="0">
                  <a:pos x="34" y="3"/>
                </a:cxn>
                <a:cxn ang="0">
                  <a:pos x="41" y="1"/>
                </a:cxn>
                <a:cxn ang="0">
                  <a:pos x="48" y="0"/>
                </a:cxn>
                <a:cxn ang="0">
                  <a:pos x="51" y="1"/>
                </a:cxn>
                <a:cxn ang="0">
                  <a:pos x="54" y="2"/>
                </a:cxn>
                <a:cxn ang="0">
                  <a:pos x="57" y="3"/>
                </a:cxn>
                <a:cxn ang="0">
                  <a:pos x="72" y="13"/>
                </a:cxn>
                <a:cxn ang="0">
                  <a:pos x="75" y="17"/>
                </a:cxn>
                <a:cxn ang="0">
                  <a:pos x="77" y="21"/>
                </a:cxn>
                <a:cxn ang="0">
                  <a:pos x="78" y="26"/>
                </a:cxn>
                <a:cxn ang="0">
                  <a:pos x="78" y="31"/>
                </a:cxn>
                <a:cxn ang="0">
                  <a:pos x="78" y="38"/>
                </a:cxn>
                <a:cxn ang="0">
                  <a:pos x="76" y="44"/>
                </a:cxn>
                <a:cxn ang="0">
                  <a:pos x="74" y="51"/>
                </a:cxn>
                <a:cxn ang="0">
                  <a:pos x="80" y="60"/>
                </a:cxn>
                <a:cxn ang="0">
                  <a:pos x="53" y="41"/>
                </a:cxn>
                <a:cxn ang="0">
                  <a:pos x="61" y="41"/>
                </a:cxn>
                <a:cxn ang="0">
                  <a:pos x="64" y="30"/>
                </a:cxn>
                <a:cxn ang="0">
                  <a:pos x="64" y="21"/>
                </a:cxn>
                <a:cxn ang="0">
                  <a:pos x="63" y="13"/>
                </a:cxn>
                <a:cxn ang="0">
                  <a:pos x="59" y="10"/>
                </a:cxn>
                <a:cxn ang="0">
                  <a:pos x="54" y="11"/>
                </a:cxn>
                <a:cxn ang="0">
                  <a:pos x="47" y="13"/>
                </a:cxn>
                <a:cxn ang="0">
                  <a:pos x="41" y="17"/>
                </a:cxn>
                <a:cxn ang="0">
                  <a:pos x="35" y="21"/>
                </a:cxn>
                <a:cxn ang="0">
                  <a:pos x="28" y="27"/>
                </a:cxn>
                <a:cxn ang="0">
                  <a:pos x="22" y="33"/>
                </a:cxn>
                <a:cxn ang="0">
                  <a:pos x="17" y="40"/>
                </a:cxn>
                <a:cxn ang="0">
                  <a:pos x="0" y="34"/>
                </a:cxn>
              </a:cxnLst>
              <a:rect l="0" t="0" r="r" b="b"/>
              <a:pathLst>
                <a:path w="81" h="73">
                  <a:moveTo>
                    <a:pt x="0" y="34"/>
                  </a:moveTo>
                  <a:lnTo>
                    <a:pt x="3" y="29"/>
                  </a:lnTo>
                  <a:lnTo>
                    <a:pt x="7" y="25"/>
                  </a:lnTo>
                  <a:lnTo>
                    <a:pt x="11" y="21"/>
                  </a:lnTo>
                  <a:lnTo>
                    <a:pt x="15" y="17"/>
                  </a:lnTo>
                  <a:lnTo>
                    <a:pt x="18" y="13"/>
                  </a:lnTo>
                  <a:lnTo>
                    <a:pt x="22" y="10"/>
                  </a:lnTo>
                  <a:lnTo>
                    <a:pt x="26" y="8"/>
                  </a:lnTo>
                  <a:lnTo>
                    <a:pt x="30" y="5"/>
                  </a:lnTo>
                  <a:lnTo>
                    <a:pt x="34" y="3"/>
                  </a:lnTo>
                  <a:lnTo>
                    <a:pt x="38" y="2"/>
                  </a:lnTo>
                  <a:lnTo>
                    <a:pt x="41" y="1"/>
                  </a:lnTo>
                  <a:lnTo>
                    <a:pt x="45" y="0"/>
                  </a:lnTo>
                  <a:lnTo>
                    <a:pt x="48" y="0"/>
                  </a:lnTo>
                  <a:lnTo>
                    <a:pt x="50" y="0"/>
                  </a:lnTo>
                  <a:lnTo>
                    <a:pt x="51" y="1"/>
                  </a:lnTo>
                  <a:lnTo>
                    <a:pt x="53" y="1"/>
                  </a:lnTo>
                  <a:lnTo>
                    <a:pt x="54" y="2"/>
                  </a:lnTo>
                  <a:lnTo>
                    <a:pt x="56" y="2"/>
                  </a:lnTo>
                  <a:lnTo>
                    <a:pt x="57" y="3"/>
                  </a:lnTo>
                  <a:lnTo>
                    <a:pt x="70" y="12"/>
                  </a:lnTo>
                  <a:lnTo>
                    <a:pt x="72" y="13"/>
                  </a:lnTo>
                  <a:lnTo>
                    <a:pt x="73" y="15"/>
                  </a:lnTo>
                  <a:lnTo>
                    <a:pt x="75" y="17"/>
                  </a:lnTo>
                  <a:lnTo>
                    <a:pt x="76" y="19"/>
                  </a:lnTo>
                  <a:lnTo>
                    <a:pt x="77" y="21"/>
                  </a:lnTo>
                  <a:lnTo>
                    <a:pt x="77" y="23"/>
                  </a:lnTo>
                  <a:lnTo>
                    <a:pt x="78" y="26"/>
                  </a:lnTo>
                  <a:lnTo>
                    <a:pt x="78" y="29"/>
                  </a:lnTo>
                  <a:lnTo>
                    <a:pt x="78" y="31"/>
                  </a:lnTo>
                  <a:lnTo>
                    <a:pt x="78" y="34"/>
                  </a:lnTo>
                  <a:lnTo>
                    <a:pt x="78" y="38"/>
                  </a:lnTo>
                  <a:lnTo>
                    <a:pt x="77" y="41"/>
                  </a:lnTo>
                  <a:lnTo>
                    <a:pt x="76" y="44"/>
                  </a:lnTo>
                  <a:lnTo>
                    <a:pt x="76" y="48"/>
                  </a:lnTo>
                  <a:lnTo>
                    <a:pt x="74" y="51"/>
                  </a:lnTo>
                  <a:lnTo>
                    <a:pt x="73" y="55"/>
                  </a:lnTo>
                  <a:lnTo>
                    <a:pt x="80" y="60"/>
                  </a:lnTo>
                  <a:lnTo>
                    <a:pt x="55" y="72"/>
                  </a:lnTo>
                  <a:lnTo>
                    <a:pt x="53" y="41"/>
                  </a:lnTo>
                  <a:lnTo>
                    <a:pt x="59" y="46"/>
                  </a:lnTo>
                  <a:lnTo>
                    <a:pt x="61" y="41"/>
                  </a:lnTo>
                  <a:lnTo>
                    <a:pt x="63" y="35"/>
                  </a:lnTo>
                  <a:lnTo>
                    <a:pt x="64" y="30"/>
                  </a:lnTo>
                  <a:lnTo>
                    <a:pt x="64" y="25"/>
                  </a:lnTo>
                  <a:lnTo>
                    <a:pt x="64" y="21"/>
                  </a:lnTo>
                  <a:lnTo>
                    <a:pt x="64" y="17"/>
                  </a:lnTo>
                  <a:lnTo>
                    <a:pt x="63" y="13"/>
                  </a:lnTo>
                  <a:lnTo>
                    <a:pt x="62" y="10"/>
                  </a:lnTo>
                  <a:lnTo>
                    <a:pt x="59" y="10"/>
                  </a:lnTo>
                  <a:lnTo>
                    <a:pt x="57" y="10"/>
                  </a:lnTo>
                  <a:lnTo>
                    <a:pt x="54" y="11"/>
                  </a:lnTo>
                  <a:lnTo>
                    <a:pt x="51" y="12"/>
                  </a:lnTo>
                  <a:lnTo>
                    <a:pt x="47" y="13"/>
                  </a:lnTo>
                  <a:lnTo>
                    <a:pt x="44" y="15"/>
                  </a:lnTo>
                  <a:lnTo>
                    <a:pt x="41" y="17"/>
                  </a:lnTo>
                  <a:lnTo>
                    <a:pt x="38" y="19"/>
                  </a:lnTo>
                  <a:lnTo>
                    <a:pt x="35" y="21"/>
                  </a:lnTo>
                  <a:lnTo>
                    <a:pt x="32" y="24"/>
                  </a:lnTo>
                  <a:lnTo>
                    <a:pt x="28" y="27"/>
                  </a:lnTo>
                  <a:lnTo>
                    <a:pt x="25" y="30"/>
                  </a:lnTo>
                  <a:lnTo>
                    <a:pt x="22" y="33"/>
                  </a:lnTo>
                  <a:lnTo>
                    <a:pt x="20" y="36"/>
                  </a:lnTo>
                  <a:lnTo>
                    <a:pt x="17" y="40"/>
                  </a:lnTo>
                  <a:lnTo>
                    <a:pt x="14" y="44"/>
                  </a:lnTo>
                  <a:lnTo>
                    <a:pt x="0" y="34"/>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07" name="Group 71"/>
          <p:cNvGrpSpPr>
            <a:grpSpLocks/>
          </p:cNvGrpSpPr>
          <p:nvPr/>
        </p:nvGrpSpPr>
        <p:grpSpPr bwMode="auto">
          <a:xfrm>
            <a:off x="1506538" y="3379788"/>
            <a:ext cx="225425" cy="125412"/>
            <a:chOff x="949" y="2129"/>
            <a:chExt cx="142" cy="79"/>
          </a:xfrm>
        </p:grpSpPr>
        <p:sp>
          <p:nvSpPr>
            <p:cNvPr id="1422408" name="Oval 72"/>
            <p:cNvSpPr>
              <a:spLocks noChangeArrowheads="1"/>
            </p:cNvSpPr>
            <p:nvPr/>
          </p:nvSpPr>
          <p:spPr bwMode="auto">
            <a:xfrm rot="1560000">
              <a:off x="949" y="2129"/>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409" name="Freeform 73"/>
            <p:cNvSpPr>
              <a:spLocks/>
            </p:cNvSpPr>
            <p:nvPr/>
          </p:nvSpPr>
          <p:spPr bwMode="auto">
            <a:xfrm>
              <a:off x="974" y="2137"/>
              <a:ext cx="83" cy="71"/>
            </a:xfrm>
            <a:custGeom>
              <a:avLst/>
              <a:gdLst/>
              <a:ahLst/>
              <a:cxnLst>
                <a:cxn ang="0">
                  <a:pos x="3" y="33"/>
                </a:cxn>
                <a:cxn ang="0">
                  <a:pos x="10" y="24"/>
                </a:cxn>
                <a:cxn ang="0">
                  <a:pos x="17" y="16"/>
                </a:cxn>
                <a:cxn ang="0">
                  <a:pos x="24" y="9"/>
                </a:cxn>
                <a:cxn ang="0">
                  <a:pos x="31" y="4"/>
                </a:cxn>
                <a:cxn ang="0">
                  <a:pos x="39" y="1"/>
                </a:cxn>
                <a:cxn ang="0">
                  <a:pos x="44" y="0"/>
                </a:cxn>
                <a:cxn ang="0">
                  <a:pos x="47" y="0"/>
                </a:cxn>
                <a:cxn ang="0">
                  <a:pos x="50" y="0"/>
                </a:cxn>
                <a:cxn ang="0">
                  <a:pos x="53" y="1"/>
                </a:cxn>
                <a:cxn ang="0">
                  <a:pos x="68" y="10"/>
                </a:cxn>
                <a:cxn ang="0">
                  <a:pos x="71" y="12"/>
                </a:cxn>
                <a:cxn ang="0">
                  <a:pos x="74" y="16"/>
                </a:cxn>
                <a:cxn ang="0">
                  <a:pos x="76" y="20"/>
                </a:cxn>
                <a:cxn ang="0">
                  <a:pos x="78" y="25"/>
                </a:cxn>
                <a:cxn ang="0">
                  <a:pos x="78" y="31"/>
                </a:cxn>
                <a:cxn ang="0">
                  <a:pos x="78" y="38"/>
                </a:cxn>
                <a:cxn ang="0">
                  <a:pos x="77" y="45"/>
                </a:cxn>
                <a:cxn ang="0">
                  <a:pos x="75" y="52"/>
                </a:cxn>
                <a:cxn ang="0">
                  <a:pos x="58" y="70"/>
                </a:cxn>
                <a:cxn ang="0">
                  <a:pos x="60" y="44"/>
                </a:cxn>
                <a:cxn ang="0">
                  <a:pos x="62" y="38"/>
                </a:cxn>
                <a:cxn ang="0">
                  <a:pos x="63" y="28"/>
                </a:cxn>
                <a:cxn ang="0">
                  <a:pos x="63" y="19"/>
                </a:cxn>
                <a:cxn ang="0">
                  <a:pos x="61" y="11"/>
                </a:cxn>
                <a:cxn ang="0">
                  <a:pos x="57" y="8"/>
                </a:cxn>
                <a:cxn ang="0">
                  <a:pos x="51" y="10"/>
                </a:cxn>
                <a:cxn ang="0">
                  <a:pos x="45" y="12"/>
                </a:cxn>
                <a:cxn ang="0">
                  <a:pos x="39" y="16"/>
                </a:cxn>
                <a:cxn ang="0">
                  <a:pos x="33" y="21"/>
                </a:cxn>
                <a:cxn ang="0">
                  <a:pos x="28" y="28"/>
                </a:cxn>
                <a:cxn ang="0">
                  <a:pos x="22" y="34"/>
                </a:cxn>
                <a:cxn ang="0">
                  <a:pos x="17" y="42"/>
                </a:cxn>
                <a:cxn ang="0">
                  <a:pos x="0" y="38"/>
                </a:cxn>
              </a:cxnLst>
              <a:rect l="0" t="0" r="r" b="b"/>
              <a:pathLst>
                <a:path w="83" h="71">
                  <a:moveTo>
                    <a:pt x="0" y="38"/>
                  </a:moveTo>
                  <a:lnTo>
                    <a:pt x="3" y="33"/>
                  </a:lnTo>
                  <a:lnTo>
                    <a:pt x="6" y="28"/>
                  </a:lnTo>
                  <a:lnTo>
                    <a:pt x="10" y="24"/>
                  </a:lnTo>
                  <a:lnTo>
                    <a:pt x="13" y="20"/>
                  </a:lnTo>
                  <a:lnTo>
                    <a:pt x="17" y="16"/>
                  </a:lnTo>
                  <a:lnTo>
                    <a:pt x="20" y="12"/>
                  </a:lnTo>
                  <a:lnTo>
                    <a:pt x="24" y="9"/>
                  </a:lnTo>
                  <a:lnTo>
                    <a:pt x="28" y="7"/>
                  </a:lnTo>
                  <a:lnTo>
                    <a:pt x="31" y="4"/>
                  </a:lnTo>
                  <a:lnTo>
                    <a:pt x="35" y="3"/>
                  </a:lnTo>
                  <a:lnTo>
                    <a:pt x="39" y="1"/>
                  </a:lnTo>
                  <a:lnTo>
                    <a:pt x="42" y="0"/>
                  </a:lnTo>
                  <a:lnTo>
                    <a:pt x="44" y="0"/>
                  </a:lnTo>
                  <a:lnTo>
                    <a:pt x="45" y="0"/>
                  </a:lnTo>
                  <a:lnTo>
                    <a:pt x="47" y="0"/>
                  </a:lnTo>
                  <a:lnTo>
                    <a:pt x="48" y="0"/>
                  </a:lnTo>
                  <a:lnTo>
                    <a:pt x="50" y="0"/>
                  </a:lnTo>
                  <a:lnTo>
                    <a:pt x="51" y="1"/>
                  </a:lnTo>
                  <a:lnTo>
                    <a:pt x="53" y="1"/>
                  </a:lnTo>
                  <a:lnTo>
                    <a:pt x="54" y="2"/>
                  </a:lnTo>
                  <a:lnTo>
                    <a:pt x="68" y="10"/>
                  </a:lnTo>
                  <a:lnTo>
                    <a:pt x="70" y="11"/>
                  </a:lnTo>
                  <a:lnTo>
                    <a:pt x="71" y="12"/>
                  </a:lnTo>
                  <a:lnTo>
                    <a:pt x="73" y="14"/>
                  </a:lnTo>
                  <a:lnTo>
                    <a:pt x="74" y="16"/>
                  </a:lnTo>
                  <a:lnTo>
                    <a:pt x="75" y="18"/>
                  </a:lnTo>
                  <a:lnTo>
                    <a:pt x="76" y="20"/>
                  </a:lnTo>
                  <a:lnTo>
                    <a:pt x="77" y="23"/>
                  </a:lnTo>
                  <a:lnTo>
                    <a:pt x="78" y="25"/>
                  </a:lnTo>
                  <a:lnTo>
                    <a:pt x="78" y="28"/>
                  </a:lnTo>
                  <a:lnTo>
                    <a:pt x="78" y="31"/>
                  </a:lnTo>
                  <a:lnTo>
                    <a:pt x="78" y="34"/>
                  </a:lnTo>
                  <a:lnTo>
                    <a:pt x="78" y="38"/>
                  </a:lnTo>
                  <a:lnTo>
                    <a:pt x="77" y="41"/>
                  </a:lnTo>
                  <a:lnTo>
                    <a:pt x="77" y="45"/>
                  </a:lnTo>
                  <a:lnTo>
                    <a:pt x="76" y="48"/>
                  </a:lnTo>
                  <a:lnTo>
                    <a:pt x="75" y="52"/>
                  </a:lnTo>
                  <a:lnTo>
                    <a:pt x="82" y="56"/>
                  </a:lnTo>
                  <a:lnTo>
                    <a:pt x="58" y="70"/>
                  </a:lnTo>
                  <a:lnTo>
                    <a:pt x="53" y="40"/>
                  </a:lnTo>
                  <a:lnTo>
                    <a:pt x="60" y="44"/>
                  </a:lnTo>
                  <a:lnTo>
                    <a:pt x="61" y="41"/>
                  </a:lnTo>
                  <a:lnTo>
                    <a:pt x="62" y="38"/>
                  </a:lnTo>
                  <a:lnTo>
                    <a:pt x="63" y="33"/>
                  </a:lnTo>
                  <a:lnTo>
                    <a:pt x="63" y="28"/>
                  </a:lnTo>
                  <a:lnTo>
                    <a:pt x="63" y="23"/>
                  </a:lnTo>
                  <a:lnTo>
                    <a:pt x="63" y="19"/>
                  </a:lnTo>
                  <a:lnTo>
                    <a:pt x="62" y="15"/>
                  </a:lnTo>
                  <a:lnTo>
                    <a:pt x="61" y="11"/>
                  </a:lnTo>
                  <a:lnTo>
                    <a:pt x="60" y="8"/>
                  </a:lnTo>
                  <a:lnTo>
                    <a:pt x="57" y="8"/>
                  </a:lnTo>
                  <a:lnTo>
                    <a:pt x="54" y="9"/>
                  </a:lnTo>
                  <a:lnTo>
                    <a:pt x="51" y="10"/>
                  </a:lnTo>
                  <a:lnTo>
                    <a:pt x="48" y="11"/>
                  </a:lnTo>
                  <a:lnTo>
                    <a:pt x="45" y="12"/>
                  </a:lnTo>
                  <a:lnTo>
                    <a:pt x="42" y="14"/>
                  </a:lnTo>
                  <a:lnTo>
                    <a:pt x="39" y="16"/>
                  </a:lnTo>
                  <a:lnTo>
                    <a:pt x="36" y="19"/>
                  </a:lnTo>
                  <a:lnTo>
                    <a:pt x="33" y="21"/>
                  </a:lnTo>
                  <a:lnTo>
                    <a:pt x="31" y="24"/>
                  </a:lnTo>
                  <a:lnTo>
                    <a:pt x="28" y="28"/>
                  </a:lnTo>
                  <a:lnTo>
                    <a:pt x="25" y="31"/>
                  </a:lnTo>
                  <a:lnTo>
                    <a:pt x="22" y="34"/>
                  </a:lnTo>
                  <a:lnTo>
                    <a:pt x="20" y="38"/>
                  </a:lnTo>
                  <a:lnTo>
                    <a:pt x="17" y="42"/>
                  </a:lnTo>
                  <a:lnTo>
                    <a:pt x="15" y="46"/>
                  </a:lnTo>
                  <a:lnTo>
                    <a:pt x="0" y="38"/>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10" name="Group 74"/>
          <p:cNvGrpSpPr>
            <a:grpSpLocks/>
          </p:cNvGrpSpPr>
          <p:nvPr/>
        </p:nvGrpSpPr>
        <p:grpSpPr bwMode="auto">
          <a:xfrm>
            <a:off x="1392238" y="2781300"/>
            <a:ext cx="225425" cy="133350"/>
            <a:chOff x="877" y="1752"/>
            <a:chExt cx="142" cy="84"/>
          </a:xfrm>
        </p:grpSpPr>
        <p:sp>
          <p:nvSpPr>
            <p:cNvPr id="1422411" name="Oval 75"/>
            <p:cNvSpPr>
              <a:spLocks noChangeArrowheads="1"/>
            </p:cNvSpPr>
            <p:nvPr/>
          </p:nvSpPr>
          <p:spPr bwMode="auto">
            <a:xfrm rot="18960000">
              <a:off x="877" y="1752"/>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412" name="Freeform 76"/>
            <p:cNvSpPr>
              <a:spLocks/>
            </p:cNvSpPr>
            <p:nvPr/>
          </p:nvSpPr>
          <p:spPr bwMode="auto">
            <a:xfrm>
              <a:off x="917" y="1758"/>
              <a:ext cx="73" cy="78"/>
            </a:xfrm>
            <a:custGeom>
              <a:avLst/>
              <a:gdLst/>
              <a:ahLst/>
              <a:cxnLst>
                <a:cxn ang="0">
                  <a:pos x="19" y="72"/>
                </a:cxn>
                <a:cxn ang="0">
                  <a:pos x="12" y="63"/>
                </a:cxn>
                <a:cxn ang="0">
                  <a:pos x="7" y="54"/>
                </a:cxn>
                <a:cxn ang="0">
                  <a:pos x="3" y="45"/>
                </a:cxn>
                <a:cxn ang="0">
                  <a:pos x="1" y="37"/>
                </a:cxn>
                <a:cxn ang="0">
                  <a:pos x="0" y="29"/>
                </a:cxn>
                <a:cxn ang="0">
                  <a:pos x="1" y="22"/>
                </a:cxn>
                <a:cxn ang="0">
                  <a:pos x="4" y="17"/>
                </a:cxn>
                <a:cxn ang="0">
                  <a:pos x="18" y="4"/>
                </a:cxn>
                <a:cxn ang="0">
                  <a:pos x="22" y="2"/>
                </a:cxn>
                <a:cxn ang="0">
                  <a:pos x="26" y="0"/>
                </a:cxn>
                <a:cxn ang="0">
                  <a:pos x="31" y="0"/>
                </a:cxn>
                <a:cxn ang="0">
                  <a:pos x="36" y="0"/>
                </a:cxn>
                <a:cxn ang="0">
                  <a:pos x="42" y="1"/>
                </a:cxn>
                <a:cxn ang="0">
                  <a:pos x="48" y="4"/>
                </a:cxn>
                <a:cxn ang="0">
                  <a:pos x="54" y="7"/>
                </a:cxn>
                <a:cxn ang="0">
                  <a:pos x="60" y="11"/>
                </a:cxn>
                <a:cxn ang="0">
                  <a:pos x="72" y="33"/>
                </a:cxn>
                <a:cxn ang="0">
                  <a:pos x="48" y="22"/>
                </a:cxn>
                <a:cxn ang="0">
                  <a:pos x="38" y="16"/>
                </a:cxn>
                <a:cxn ang="0">
                  <a:pos x="30" y="12"/>
                </a:cxn>
                <a:cxn ang="0">
                  <a:pos x="23" y="11"/>
                </a:cxn>
                <a:cxn ang="0">
                  <a:pos x="19" y="10"/>
                </a:cxn>
                <a:cxn ang="0">
                  <a:pos x="16" y="11"/>
                </a:cxn>
                <a:cxn ang="0">
                  <a:pos x="13" y="14"/>
                </a:cxn>
                <a:cxn ang="0">
                  <a:pos x="13" y="20"/>
                </a:cxn>
                <a:cxn ang="0">
                  <a:pos x="13" y="26"/>
                </a:cxn>
                <a:cxn ang="0">
                  <a:pos x="15" y="33"/>
                </a:cxn>
                <a:cxn ang="0">
                  <a:pos x="18" y="40"/>
                </a:cxn>
                <a:cxn ang="0">
                  <a:pos x="22" y="48"/>
                </a:cxn>
                <a:cxn ang="0">
                  <a:pos x="26" y="55"/>
                </a:cxn>
                <a:cxn ang="0">
                  <a:pos x="32" y="63"/>
                </a:cxn>
                <a:cxn ang="0">
                  <a:pos x="23" y="77"/>
                </a:cxn>
              </a:cxnLst>
              <a:rect l="0" t="0" r="r" b="b"/>
              <a:pathLst>
                <a:path w="73" h="78">
                  <a:moveTo>
                    <a:pt x="23" y="77"/>
                  </a:moveTo>
                  <a:lnTo>
                    <a:pt x="19" y="72"/>
                  </a:lnTo>
                  <a:lnTo>
                    <a:pt x="15" y="68"/>
                  </a:lnTo>
                  <a:lnTo>
                    <a:pt x="12" y="63"/>
                  </a:lnTo>
                  <a:lnTo>
                    <a:pt x="9" y="59"/>
                  </a:lnTo>
                  <a:lnTo>
                    <a:pt x="7" y="54"/>
                  </a:lnTo>
                  <a:lnTo>
                    <a:pt x="5" y="49"/>
                  </a:lnTo>
                  <a:lnTo>
                    <a:pt x="3" y="45"/>
                  </a:lnTo>
                  <a:lnTo>
                    <a:pt x="2" y="41"/>
                  </a:lnTo>
                  <a:lnTo>
                    <a:pt x="1" y="37"/>
                  </a:lnTo>
                  <a:lnTo>
                    <a:pt x="0" y="33"/>
                  </a:lnTo>
                  <a:lnTo>
                    <a:pt x="0" y="29"/>
                  </a:lnTo>
                  <a:lnTo>
                    <a:pt x="0" y="26"/>
                  </a:lnTo>
                  <a:lnTo>
                    <a:pt x="1" y="22"/>
                  </a:lnTo>
                  <a:lnTo>
                    <a:pt x="2" y="20"/>
                  </a:lnTo>
                  <a:lnTo>
                    <a:pt x="4" y="17"/>
                  </a:lnTo>
                  <a:lnTo>
                    <a:pt x="6" y="15"/>
                  </a:lnTo>
                  <a:lnTo>
                    <a:pt x="18" y="4"/>
                  </a:lnTo>
                  <a:lnTo>
                    <a:pt x="20" y="3"/>
                  </a:lnTo>
                  <a:lnTo>
                    <a:pt x="22" y="2"/>
                  </a:lnTo>
                  <a:lnTo>
                    <a:pt x="24" y="1"/>
                  </a:lnTo>
                  <a:lnTo>
                    <a:pt x="26" y="0"/>
                  </a:lnTo>
                  <a:lnTo>
                    <a:pt x="28" y="0"/>
                  </a:lnTo>
                  <a:lnTo>
                    <a:pt x="31" y="0"/>
                  </a:lnTo>
                  <a:lnTo>
                    <a:pt x="33" y="0"/>
                  </a:lnTo>
                  <a:lnTo>
                    <a:pt x="36" y="0"/>
                  </a:lnTo>
                  <a:lnTo>
                    <a:pt x="39" y="1"/>
                  </a:lnTo>
                  <a:lnTo>
                    <a:pt x="42" y="1"/>
                  </a:lnTo>
                  <a:lnTo>
                    <a:pt x="45" y="2"/>
                  </a:lnTo>
                  <a:lnTo>
                    <a:pt x="48" y="4"/>
                  </a:lnTo>
                  <a:lnTo>
                    <a:pt x="51" y="5"/>
                  </a:lnTo>
                  <a:lnTo>
                    <a:pt x="54" y="7"/>
                  </a:lnTo>
                  <a:lnTo>
                    <a:pt x="57" y="9"/>
                  </a:lnTo>
                  <a:lnTo>
                    <a:pt x="60" y="11"/>
                  </a:lnTo>
                  <a:lnTo>
                    <a:pt x="67" y="6"/>
                  </a:lnTo>
                  <a:lnTo>
                    <a:pt x="72" y="33"/>
                  </a:lnTo>
                  <a:lnTo>
                    <a:pt x="42" y="28"/>
                  </a:lnTo>
                  <a:lnTo>
                    <a:pt x="48" y="22"/>
                  </a:lnTo>
                  <a:lnTo>
                    <a:pt x="43" y="19"/>
                  </a:lnTo>
                  <a:lnTo>
                    <a:pt x="38" y="16"/>
                  </a:lnTo>
                  <a:lnTo>
                    <a:pt x="34" y="14"/>
                  </a:lnTo>
                  <a:lnTo>
                    <a:pt x="30" y="12"/>
                  </a:lnTo>
                  <a:lnTo>
                    <a:pt x="25" y="11"/>
                  </a:lnTo>
                  <a:lnTo>
                    <a:pt x="23" y="11"/>
                  </a:lnTo>
                  <a:lnTo>
                    <a:pt x="21" y="11"/>
                  </a:lnTo>
                  <a:lnTo>
                    <a:pt x="19" y="10"/>
                  </a:lnTo>
                  <a:lnTo>
                    <a:pt x="18" y="11"/>
                  </a:lnTo>
                  <a:lnTo>
                    <a:pt x="16" y="11"/>
                  </a:lnTo>
                  <a:lnTo>
                    <a:pt x="14" y="11"/>
                  </a:lnTo>
                  <a:lnTo>
                    <a:pt x="13" y="14"/>
                  </a:lnTo>
                  <a:lnTo>
                    <a:pt x="13" y="17"/>
                  </a:lnTo>
                  <a:lnTo>
                    <a:pt x="13" y="20"/>
                  </a:lnTo>
                  <a:lnTo>
                    <a:pt x="13" y="23"/>
                  </a:lnTo>
                  <a:lnTo>
                    <a:pt x="13" y="26"/>
                  </a:lnTo>
                  <a:lnTo>
                    <a:pt x="14" y="30"/>
                  </a:lnTo>
                  <a:lnTo>
                    <a:pt x="15" y="33"/>
                  </a:lnTo>
                  <a:lnTo>
                    <a:pt x="16" y="37"/>
                  </a:lnTo>
                  <a:lnTo>
                    <a:pt x="18" y="40"/>
                  </a:lnTo>
                  <a:lnTo>
                    <a:pt x="20" y="44"/>
                  </a:lnTo>
                  <a:lnTo>
                    <a:pt x="22" y="48"/>
                  </a:lnTo>
                  <a:lnTo>
                    <a:pt x="24" y="51"/>
                  </a:lnTo>
                  <a:lnTo>
                    <a:pt x="26" y="55"/>
                  </a:lnTo>
                  <a:lnTo>
                    <a:pt x="29" y="59"/>
                  </a:lnTo>
                  <a:lnTo>
                    <a:pt x="32" y="63"/>
                  </a:lnTo>
                  <a:lnTo>
                    <a:pt x="35" y="66"/>
                  </a:lnTo>
                  <a:lnTo>
                    <a:pt x="23" y="77"/>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13" name="Group 77"/>
          <p:cNvGrpSpPr>
            <a:grpSpLocks/>
          </p:cNvGrpSpPr>
          <p:nvPr/>
        </p:nvGrpSpPr>
        <p:grpSpPr bwMode="auto">
          <a:xfrm>
            <a:off x="1544638" y="2828925"/>
            <a:ext cx="225425" cy="130175"/>
            <a:chOff x="973" y="1782"/>
            <a:chExt cx="142" cy="82"/>
          </a:xfrm>
        </p:grpSpPr>
        <p:sp>
          <p:nvSpPr>
            <p:cNvPr id="1422414" name="Oval 78"/>
            <p:cNvSpPr>
              <a:spLocks noChangeArrowheads="1"/>
            </p:cNvSpPr>
            <p:nvPr/>
          </p:nvSpPr>
          <p:spPr bwMode="auto">
            <a:xfrm rot="18900000">
              <a:off x="973" y="1782"/>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415" name="Freeform 79"/>
            <p:cNvSpPr>
              <a:spLocks/>
            </p:cNvSpPr>
            <p:nvPr/>
          </p:nvSpPr>
          <p:spPr bwMode="auto">
            <a:xfrm>
              <a:off x="1010" y="1786"/>
              <a:ext cx="73" cy="78"/>
            </a:xfrm>
            <a:custGeom>
              <a:avLst/>
              <a:gdLst/>
              <a:ahLst/>
              <a:cxnLst>
                <a:cxn ang="0">
                  <a:pos x="20" y="73"/>
                </a:cxn>
                <a:cxn ang="0">
                  <a:pos x="13" y="64"/>
                </a:cxn>
                <a:cxn ang="0">
                  <a:pos x="8" y="55"/>
                </a:cxn>
                <a:cxn ang="0">
                  <a:pos x="4" y="46"/>
                </a:cxn>
                <a:cxn ang="0">
                  <a:pos x="1" y="37"/>
                </a:cxn>
                <a:cxn ang="0">
                  <a:pos x="0" y="30"/>
                </a:cxn>
                <a:cxn ang="0">
                  <a:pos x="1" y="23"/>
                </a:cxn>
                <a:cxn ang="0">
                  <a:pos x="4" y="17"/>
                </a:cxn>
                <a:cxn ang="0">
                  <a:pos x="18" y="4"/>
                </a:cxn>
                <a:cxn ang="0">
                  <a:pos x="21" y="2"/>
                </a:cxn>
                <a:cxn ang="0">
                  <a:pos x="26" y="0"/>
                </a:cxn>
                <a:cxn ang="0">
                  <a:pos x="30" y="0"/>
                </a:cxn>
                <a:cxn ang="0">
                  <a:pos x="36" y="0"/>
                </a:cxn>
                <a:cxn ang="0">
                  <a:pos x="41" y="1"/>
                </a:cxn>
                <a:cxn ang="0">
                  <a:pos x="47" y="4"/>
                </a:cxn>
                <a:cxn ang="0">
                  <a:pos x="54" y="7"/>
                </a:cxn>
                <a:cxn ang="0">
                  <a:pos x="60" y="11"/>
                </a:cxn>
                <a:cxn ang="0">
                  <a:pos x="72" y="32"/>
                </a:cxn>
                <a:cxn ang="0">
                  <a:pos x="48" y="22"/>
                </a:cxn>
                <a:cxn ang="0">
                  <a:pos x="38" y="16"/>
                </a:cxn>
                <a:cxn ang="0">
                  <a:pos x="29" y="12"/>
                </a:cxn>
                <a:cxn ang="0">
                  <a:pos x="22" y="11"/>
                </a:cxn>
                <a:cxn ang="0">
                  <a:pos x="19" y="10"/>
                </a:cxn>
                <a:cxn ang="0">
                  <a:pos x="15" y="11"/>
                </a:cxn>
                <a:cxn ang="0">
                  <a:pos x="12" y="14"/>
                </a:cxn>
                <a:cxn ang="0">
                  <a:pos x="12" y="20"/>
                </a:cxn>
                <a:cxn ang="0">
                  <a:pos x="13" y="26"/>
                </a:cxn>
                <a:cxn ang="0">
                  <a:pos x="15" y="33"/>
                </a:cxn>
                <a:cxn ang="0">
                  <a:pos x="18" y="40"/>
                </a:cxn>
                <a:cxn ang="0">
                  <a:pos x="22" y="48"/>
                </a:cxn>
                <a:cxn ang="0">
                  <a:pos x="27" y="55"/>
                </a:cxn>
                <a:cxn ang="0">
                  <a:pos x="33" y="63"/>
                </a:cxn>
                <a:cxn ang="0">
                  <a:pos x="24" y="77"/>
                </a:cxn>
              </a:cxnLst>
              <a:rect l="0" t="0" r="r" b="b"/>
              <a:pathLst>
                <a:path w="73" h="78">
                  <a:moveTo>
                    <a:pt x="24" y="77"/>
                  </a:moveTo>
                  <a:lnTo>
                    <a:pt x="20" y="73"/>
                  </a:lnTo>
                  <a:lnTo>
                    <a:pt x="16" y="68"/>
                  </a:lnTo>
                  <a:lnTo>
                    <a:pt x="13" y="64"/>
                  </a:lnTo>
                  <a:lnTo>
                    <a:pt x="10" y="59"/>
                  </a:lnTo>
                  <a:lnTo>
                    <a:pt x="8" y="55"/>
                  </a:lnTo>
                  <a:lnTo>
                    <a:pt x="6" y="50"/>
                  </a:lnTo>
                  <a:lnTo>
                    <a:pt x="4" y="46"/>
                  </a:lnTo>
                  <a:lnTo>
                    <a:pt x="2" y="42"/>
                  </a:lnTo>
                  <a:lnTo>
                    <a:pt x="1" y="37"/>
                  </a:lnTo>
                  <a:lnTo>
                    <a:pt x="1" y="33"/>
                  </a:lnTo>
                  <a:lnTo>
                    <a:pt x="0" y="30"/>
                  </a:lnTo>
                  <a:lnTo>
                    <a:pt x="1" y="26"/>
                  </a:lnTo>
                  <a:lnTo>
                    <a:pt x="1" y="23"/>
                  </a:lnTo>
                  <a:lnTo>
                    <a:pt x="2" y="20"/>
                  </a:lnTo>
                  <a:lnTo>
                    <a:pt x="4" y="17"/>
                  </a:lnTo>
                  <a:lnTo>
                    <a:pt x="6" y="15"/>
                  </a:lnTo>
                  <a:lnTo>
                    <a:pt x="18" y="4"/>
                  </a:lnTo>
                  <a:lnTo>
                    <a:pt x="20" y="3"/>
                  </a:lnTo>
                  <a:lnTo>
                    <a:pt x="21" y="2"/>
                  </a:lnTo>
                  <a:lnTo>
                    <a:pt x="23" y="1"/>
                  </a:lnTo>
                  <a:lnTo>
                    <a:pt x="26" y="0"/>
                  </a:lnTo>
                  <a:lnTo>
                    <a:pt x="28" y="0"/>
                  </a:lnTo>
                  <a:lnTo>
                    <a:pt x="30" y="0"/>
                  </a:lnTo>
                  <a:lnTo>
                    <a:pt x="33" y="0"/>
                  </a:lnTo>
                  <a:lnTo>
                    <a:pt x="36" y="0"/>
                  </a:lnTo>
                  <a:lnTo>
                    <a:pt x="38" y="1"/>
                  </a:lnTo>
                  <a:lnTo>
                    <a:pt x="41" y="1"/>
                  </a:lnTo>
                  <a:lnTo>
                    <a:pt x="44" y="2"/>
                  </a:lnTo>
                  <a:lnTo>
                    <a:pt x="47" y="4"/>
                  </a:lnTo>
                  <a:lnTo>
                    <a:pt x="51" y="5"/>
                  </a:lnTo>
                  <a:lnTo>
                    <a:pt x="54" y="7"/>
                  </a:lnTo>
                  <a:lnTo>
                    <a:pt x="57" y="9"/>
                  </a:lnTo>
                  <a:lnTo>
                    <a:pt x="60" y="11"/>
                  </a:lnTo>
                  <a:lnTo>
                    <a:pt x="66" y="5"/>
                  </a:lnTo>
                  <a:lnTo>
                    <a:pt x="72" y="32"/>
                  </a:lnTo>
                  <a:lnTo>
                    <a:pt x="42" y="28"/>
                  </a:lnTo>
                  <a:lnTo>
                    <a:pt x="48" y="22"/>
                  </a:lnTo>
                  <a:lnTo>
                    <a:pt x="43" y="19"/>
                  </a:lnTo>
                  <a:lnTo>
                    <a:pt x="38" y="16"/>
                  </a:lnTo>
                  <a:lnTo>
                    <a:pt x="34" y="14"/>
                  </a:lnTo>
                  <a:lnTo>
                    <a:pt x="29" y="12"/>
                  </a:lnTo>
                  <a:lnTo>
                    <a:pt x="25" y="11"/>
                  </a:lnTo>
                  <a:lnTo>
                    <a:pt x="22" y="11"/>
                  </a:lnTo>
                  <a:lnTo>
                    <a:pt x="20" y="11"/>
                  </a:lnTo>
                  <a:lnTo>
                    <a:pt x="19" y="10"/>
                  </a:lnTo>
                  <a:lnTo>
                    <a:pt x="16" y="11"/>
                  </a:lnTo>
                  <a:lnTo>
                    <a:pt x="15" y="11"/>
                  </a:lnTo>
                  <a:lnTo>
                    <a:pt x="13" y="11"/>
                  </a:lnTo>
                  <a:lnTo>
                    <a:pt x="12" y="14"/>
                  </a:lnTo>
                  <a:lnTo>
                    <a:pt x="12" y="17"/>
                  </a:lnTo>
                  <a:lnTo>
                    <a:pt x="12" y="20"/>
                  </a:lnTo>
                  <a:lnTo>
                    <a:pt x="13" y="23"/>
                  </a:lnTo>
                  <a:lnTo>
                    <a:pt x="13" y="26"/>
                  </a:lnTo>
                  <a:lnTo>
                    <a:pt x="14" y="30"/>
                  </a:lnTo>
                  <a:lnTo>
                    <a:pt x="15" y="33"/>
                  </a:lnTo>
                  <a:lnTo>
                    <a:pt x="17" y="37"/>
                  </a:lnTo>
                  <a:lnTo>
                    <a:pt x="18" y="40"/>
                  </a:lnTo>
                  <a:lnTo>
                    <a:pt x="20" y="44"/>
                  </a:lnTo>
                  <a:lnTo>
                    <a:pt x="22" y="48"/>
                  </a:lnTo>
                  <a:lnTo>
                    <a:pt x="25" y="51"/>
                  </a:lnTo>
                  <a:lnTo>
                    <a:pt x="27" y="55"/>
                  </a:lnTo>
                  <a:lnTo>
                    <a:pt x="30" y="59"/>
                  </a:lnTo>
                  <a:lnTo>
                    <a:pt x="33" y="63"/>
                  </a:lnTo>
                  <a:lnTo>
                    <a:pt x="36" y="66"/>
                  </a:lnTo>
                  <a:lnTo>
                    <a:pt x="24" y="77"/>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16" name="Group 80"/>
          <p:cNvGrpSpPr>
            <a:grpSpLocks/>
          </p:cNvGrpSpPr>
          <p:nvPr/>
        </p:nvGrpSpPr>
        <p:grpSpPr bwMode="auto">
          <a:xfrm>
            <a:off x="6867525" y="3213100"/>
            <a:ext cx="125413" cy="225425"/>
            <a:chOff x="4326" y="2024"/>
            <a:chExt cx="79" cy="142"/>
          </a:xfrm>
        </p:grpSpPr>
        <p:sp>
          <p:nvSpPr>
            <p:cNvPr id="1422417" name="Oval 81"/>
            <p:cNvSpPr>
              <a:spLocks noChangeArrowheads="1"/>
            </p:cNvSpPr>
            <p:nvPr/>
          </p:nvSpPr>
          <p:spPr bwMode="auto">
            <a:xfrm rot="18720000">
              <a:off x="4294" y="2056"/>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418" name="Freeform 82"/>
            <p:cNvSpPr>
              <a:spLocks/>
            </p:cNvSpPr>
            <p:nvPr/>
          </p:nvSpPr>
          <p:spPr bwMode="auto">
            <a:xfrm>
              <a:off x="4332" y="2058"/>
              <a:ext cx="73" cy="79"/>
            </a:xfrm>
            <a:custGeom>
              <a:avLst/>
              <a:gdLst/>
              <a:ahLst/>
              <a:cxnLst>
                <a:cxn ang="0">
                  <a:pos x="22" y="74"/>
                </a:cxn>
                <a:cxn ang="0">
                  <a:pos x="15" y="65"/>
                </a:cxn>
                <a:cxn ang="0">
                  <a:pos x="8" y="56"/>
                </a:cxn>
                <a:cxn ang="0">
                  <a:pos x="4" y="48"/>
                </a:cxn>
                <a:cxn ang="0">
                  <a:pos x="1" y="39"/>
                </a:cxn>
                <a:cxn ang="0">
                  <a:pos x="0" y="32"/>
                </a:cxn>
                <a:cxn ang="0">
                  <a:pos x="1" y="25"/>
                </a:cxn>
                <a:cxn ang="0">
                  <a:pos x="3" y="19"/>
                </a:cxn>
                <a:cxn ang="0">
                  <a:pos x="5" y="17"/>
                </a:cxn>
                <a:cxn ang="0">
                  <a:pos x="18" y="4"/>
                </a:cxn>
                <a:cxn ang="0">
                  <a:pos x="21" y="2"/>
                </a:cxn>
                <a:cxn ang="0">
                  <a:pos x="26" y="0"/>
                </a:cxn>
                <a:cxn ang="0">
                  <a:pos x="31" y="0"/>
                </a:cxn>
                <a:cxn ang="0">
                  <a:pos x="37" y="1"/>
                </a:cxn>
                <a:cxn ang="0">
                  <a:pos x="43" y="2"/>
                </a:cxn>
                <a:cxn ang="0">
                  <a:pos x="49" y="5"/>
                </a:cxn>
                <a:cxn ang="0">
                  <a:pos x="56" y="8"/>
                </a:cxn>
                <a:cxn ang="0">
                  <a:pos x="65" y="4"/>
                </a:cxn>
                <a:cxn ang="0">
                  <a:pos x="41" y="28"/>
                </a:cxn>
                <a:cxn ang="0">
                  <a:pos x="42" y="19"/>
                </a:cxn>
                <a:cxn ang="0">
                  <a:pos x="33" y="15"/>
                </a:cxn>
                <a:cxn ang="0">
                  <a:pos x="26" y="13"/>
                </a:cxn>
                <a:cxn ang="0">
                  <a:pos x="21" y="12"/>
                </a:cxn>
                <a:cxn ang="0">
                  <a:pos x="17" y="12"/>
                </a:cxn>
                <a:cxn ang="0">
                  <a:pos x="14" y="12"/>
                </a:cxn>
                <a:cxn ang="0">
                  <a:pos x="12" y="16"/>
                </a:cxn>
                <a:cxn ang="0">
                  <a:pos x="12" y="22"/>
                </a:cxn>
                <a:cxn ang="0">
                  <a:pos x="13" y="28"/>
                </a:cxn>
                <a:cxn ang="0">
                  <a:pos x="15" y="35"/>
                </a:cxn>
                <a:cxn ang="0">
                  <a:pos x="18" y="42"/>
                </a:cxn>
                <a:cxn ang="0">
                  <a:pos x="23" y="49"/>
                </a:cxn>
                <a:cxn ang="0">
                  <a:pos x="28" y="57"/>
                </a:cxn>
                <a:cxn ang="0">
                  <a:pos x="34" y="64"/>
                </a:cxn>
                <a:cxn ang="0">
                  <a:pos x="26" y="78"/>
                </a:cxn>
              </a:cxnLst>
              <a:rect l="0" t="0" r="r" b="b"/>
              <a:pathLst>
                <a:path w="73" h="79">
                  <a:moveTo>
                    <a:pt x="26" y="78"/>
                  </a:moveTo>
                  <a:lnTo>
                    <a:pt x="22" y="74"/>
                  </a:lnTo>
                  <a:lnTo>
                    <a:pt x="18" y="70"/>
                  </a:lnTo>
                  <a:lnTo>
                    <a:pt x="15" y="65"/>
                  </a:lnTo>
                  <a:lnTo>
                    <a:pt x="11" y="61"/>
                  </a:lnTo>
                  <a:lnTo>
                    <a:pt x="8" y="56"/>
                  </a:lnTo>
                  <a:lnTo>
                    <a:pt x="6" y="52"/>
                  </a:lnTo>
                  <a:lnTo>
                    <a:pt x="4" y="48"/>
                  </a:lnTo>
                  <a:lnTo>
                    <a:pt x="2" y="43"/>
                  </a:lnTo>
                  <a:lnTo>
                    <a:pt x="1" y="39"/>
                  </a:lnTo>
                  <a:lnTo>
                    <a:pt x="0" y="35"/>
                  </a:lnTo>
                  <a:lnTo>
                    <a:pt x="0" y="32"/>
                  </a:lnTo>
                  <a:lnTo>
                    <a:pt x="0" y="28"/>
                  </a:lnTo>
                  <a:lnTo>
                    <a:pt x="1" y="25"/>
                  </a:lnTo>
                  <a:lnTo>
                    <a:pt x="2" y="22"/>
                  </a:lnTo>
                  <a:lnTo>
                    <a:pt x="3" y="19"/>
                  </a:lnTo>
                  <a:lnTo>
                    <a:pt x="4" y="18"/>
                  </a:lnTo>
                  <a:lnTo>
                    <a:pt x="5" y="17"/>
                  </a:lnTo>
                  <a:lnTo>
                    <a:pt x="16" y="5"/>
                  </a:lnTo>
                  <a:lnTo>
                    <a:pt x="18" y="4"/>
                  </a:lnTo>
                  <a:lnTo>
                    <a:pt x="19" y="3"/>
                  </a:lnTo>
                  <a:lnTo>
                    <a:pt x="21" y="2"/>
                  </a:lnTo>
                  <a:lnTo>
                    <a:pt x="24" y="1"/>
                  </a:lnTo>
                  <a:lnTo>
                    <a:pt x="26" y="0"/>
                  </a:lnTo>
                  <a:lnTo>
                    <a:pt x="28" y="0"/>
                  </a:lnTo>
                  <a:lnTo>
                    <a:pt x="31" y="0"/>
                  </a:lnTo>
                  <a:lnTo>
                    <a:pt x="34" y="0"/>
                  </a:lnTo>
                  <a:lnTo>
                    <a:pt x="37" y="1"/>
                  </a:lnTo>
                  <a:lnTo>
                    <a:pt x="40" y="1"/>
                  </a:lnTo>
                  <a:lnTo>
                    <a:pt x="43" y="2"/>
                  </a:lnTo>
                  <a:lnTo>
                    <a:pt x="46" y="3"/>
                  </a:lnTo>
                  <a:lnTo>
                    <a:pt x="49" y="5"/>
                  </a:lnTo>
                  <a:lnTo>
                    <a:pt x="52" y="6"/>
                  </a:lnTo>
                  <a:lnTo>
                    <a:pt x="56" y="8"/>
                  </a:lnTo>
                  <a:lnTo>
                    <a:pt x="59" y="10"/>
                  </a:lnTo>
                  <a:lnTo>
                    <a:pt x="65" y="4"/>
                  </a:lnTo>
                  <a:lnTo>
                    <a:pt x="72" y="31"/>
                  </a:lnTo>
                  <a:lnTo>
                    <a:pt x="41" y="28"/>
                  </a:lnTo>
                  <a:lnTo>
                    <a:pt x="47" y="22"/>
                  </a:lnTo>
                  <a:lnTo>
                    <a:pt x="42" y="19"/>
                  </a:lnTo>
                  <a:lnTo>
                    <a:pt x="37" y="17"/>
                  </a:lnTo>
                  <a:lnTo>
                    <a:pt x="33" y="15"/>
                  </a:lnTo>
                  <a:lnTo>
                    <a:pt x="28" y="13"/>
                  </a:lnTo>
                  <a:lnTo>
                    <a:pt x="26" y="13"/>
                  </a:lnTo>
                  <a:lnTo>
                    <a:pt x="24" y="12"/>
                  </a:lnTo>
                  <a:lnTo>
                    <a:pt x="21" y="12"/>
                  </a:lnTo>
                  <a:lnTo>
                    <a:pt x="19" y="12"/>
                  </a:lnTo>
                  <a:lnTo>
                    <a:pt x="17" y="12"/>
                  </a:lnTo>
                  <a:lnTo>
                    <a:pt x="16" y="12"/>
                  </a:lnTo>
                  <a:lnTo>
                    <a:pt x="14" y="12"/>
                  </a:lnTo>
                  <a:lnTo>
                    <a:pt x="12" y="13"/>
                  </a:lnTo>
                  <a:lnTo>
                    <a:pt x="12" y="16"/>
                  </a:lnTo>
                  <a:lnTo>
                    <a:pt x="11" y="19"/>
                  </a:lnTo>
                  <a:lnTo>
                    <a:pt x="12" y="22"/>
                  </a:lnTo>
                  <a:lnTo>
                    <a:pt x="12" y="25"/>
                  </a:lnTo>
                  <a:lnTo>
                    <a:pt x="13" y="28"/>
                  </a:lnTo>
                  <a:lnTo>
                    <a:pt x="14" y="32"/>
                  </a:lnTo>
                  <a:lnTo>
                    <a:pt x="15" y="35"/>
                  </a:lnTo>
                  <a:lnTo>
                    <a:pt x="17" y="38"/>
                  </a:lnTo>
                  <a:lnTo>
                    <a:pt x="18" y="42"/>
                  </a:lnTo>
                  <a:lnTo>
                    <a:pt x="20" y="46"/>
                  </a:lnTo>
                  <a:lnTo>
                    <a:pt x="23" y="49"/>
                  </a:lnTo>
                  <a:lnTo>
                    <a:pt x="25" y="53"/>
                  </a:lnTo>
                  <a:lnTo>
                    <a:pt x="28" y="57"/>
                  </a:lnTo>
                  <a:lnTo>
                    <a:pt x="31" y="60"/>
                  </a:lnTo>
                  <a:lnTo>
                    <a:pt x="34" y="64"/>
                  </a:lnTo>
                  <a:lnTo>
                    <a:pt x="37" y="67"/>
                  </a:lnTo>
                  <a:lnTo>
                    <a:pt x="26" y="78"/>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19" name="Group 83"/>
          <p:cNvGrpSpPr>
            <a:grpSpLocks/>
          </p:cNvGrpSpPr>
          <p:nvPr/>
        </p:nvGrpSpPr>
        <p:grpSpPr bwMode="auto">
          <a:xfrm>
            <a:off x="6623050" y="3205163"/>
            <a:ext cx="225425" cy="133350"/>
            <a:chOff x="4172" y="2019"/>
            <a:chExt cx="142" cy="84"/>
          </a:xfrm>
        </p:grpSpPr>
        <p:sp>
          <p:nvSpPr>
            <p:cNvPr id="1422420" name="Oval 84"/>
            <p:cNvSpPr>
              <a:spLocks noChangeArrowheads="1"/>
            </p:cNvSpPr>
            <p:nvPr/>
          </p:nvSpPr>
          <p:spPr bwMode="auto">
            <a:xfrm rot="18900000">
              <a:off x="4172" y="2019"/>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421" name="Freeform 85"/>
            <p:cNvSpPr>
              <a:spLocks/>
            </p:cNvSpPr>
            <p:nvPr/>
          </p:nvSpPr>
          <p:spPr bwMode="auto">
            <a:xfrm>
              <a:off x="4212" y="2025"/>
              <a:ext cx="73" cy="78"/>
            </a:xfrm>
            <a:custGeom>
              <a:avLst/>
              <a:gdLst/>
              <a:ahLst/>
              <a:cxnLst>
                <a:cxn ang="0">
                  <a:pos x="19" y="73"/>
                </a:cxn>
                <a:cxn ang="0">
                  <a:pos x="13" y="64"/>
                </a:cxn>
                <a:cxn ang="0">
                  <a:pos x="7" y="55"/>
                </a:cxn>
                <a:cxn ang="0">
                  <a:pos x="3" y="46"/>
                </a:cxn>
                <a:cxn ang="0">
                  <a:pos x="1" y="37"/>
                </a:cxn>
                <a:cxn ang="0">
                  <a:pos x="0" y="30"/>
                </a:cxn>
                <a:cxn ang="0">
                  <a:pos x="1" y="23"/>
                </a:cxn>
                <a:cxn ang="0">
                  <a:pos x="4" y="17"/>
                </a:cxn>
                <a:cxn ang="0">
                  <a:pos x="18" y="4"/>
                </a:cxn>
                <a:cxn ang="0">
                  <a:pos x="21" y="2"/>
                </a:cxn>
                <a:cxn ang="0">
                  <a:pos x="26" y="0"/>
                </a:cxn>
                <a:cxn ang="0">
                  <a:pos x="30" y="0"/>
                </a:cxn>
                <a:cxn ang="0">
                  <a:pos x="36" y="0"/>
                </a:cxn>
                <a:cxn ang="0">
                  <a:pos x="41" y="1"/>
                </a:cxn>
                <a:cxn ang="0">
                  <a:pos x="47" y="4"/>
                </a:cxn>
                <a:cxn ang="0">
                  <a:pos x="54" y="7"/>
                </a:cxn>
                <a:cxn ang="0">
                  <a:pos x="60" y="11"/>
                </a:cxn>
                <a:cxn ang="0">
                  <a:pos x="72" y="33"/>
                </a:cxn>
                <a:cxn ang="0">
                  <a:pos x="48" y="22"/>
                </a:cxn>
                <a:cxn ang="0">
                  <a:pos x="38" y="16"/>
                </a:cxn>
                <a:cxn ang="0">
                  <a:pos x="30" y="12"/>
                </a:cxn>
                <a:cxn ang="0">
                  <a:pos x="23" y="11"/>
                </a:cxn>
                <a:cxn ang="0">
                  <a:pos x="19" y="10"/>
                </a:cxn>
                <a:cxn ang="0">
                  <a:pos x="16" y="11"/>
                </a:cxn>
                <a:cxn ang="0">
                  <a:pos x="13" y="14"/>
                </a:cxn>
                <a:cxn ang="0">
                  <a:pos x="13" y="20"/>
                </a:cxn>
                <a:cxn ang="0">
                  <a:pos x="13" y="26"/>
                </a:cxn>
                <a:cxn ang="0">
                  <a:pos x="15" y="33"/>
                </a:cxn>
                <a:cxn ang="0">
                  <a:pos x="18" y="40"/>
                </a:cxn>
                <a:cxn ang="0">
                  <a:pos x="22" y="48"/>
                </a:cxn>
                <a:cxn ang="0">
                  <a:pos x="27" y="55"/>
                </a:cxn>
                <a:cxn ang="0">
                  <a:pos x="33" y="63"/>
                </a:cxn>
                <a:cxn ang="0">
                  <a:pos x="23" y="77"/>
                </a:cxn>
              </a:cxnLst>
              <a:rect l="0" t="0" r="r" b="b"/>
              <a:pathLst>
                <a:path w="73" h="78">
                  <a:moveTo>
                    <a:pt x="23" y="77"/>
                  </a:moveTo>
                  <a:lnTo>
                    <a:pt x="19" y="73"/>
                  </a:lnTo>
                  <a:lnTo>
                    <a:pt x="16" y="68"/>
                  </a:lnTo>
                  <a:lnTo>
                    <a:pt x="13" y="64"/>
                  </a:lnTo>
                  <a:lnTo>
                    <a:pt x="10" y="59"/>
                  </a:lnTo>
                  <a:lnTo>
                    <a:pt x="7" y="55"/>
                  </a:lnTo>
                  <a:lnTo>
                    <a:pt x="5" y="50"/>
                  </a:lnTo>
                  <a:lnTo>
                    <a:pt x="3" y="46"/>
                  </a:lnTo>
                  <a:lnTo>
                    <a:pt x="2" y="42"/>
                  </a:lnTo>
                  <a:lnTo>
                    <a:pt x="1" y="37"/>
                  </a:lnTo>
                  <a:lnTo>
                    <a:pt x="1" y="33"/>
                  </a:lnTo>
                  <a:lnTo>
                    <a:pt x="0" y="30"/>
                  </a:lnTo>
                  <a:lnTo>
                    <a:pt x="1" y="26"/>
                  </a:lnTo>
                  <a:lnTo>
                    <a:pt x="1" y="23"/>
                  </a:lnTo>
                  <a:lnTo>
                    <a:pt x="2" y="20"/>
                  </a:lnTo>
                  <a:lnTo>
                    <a:pt x="4" y="17"/>
                  </a:lnTo>
                  <a:lnTo>
                    <a:pt x="6" y="15"/>
                  </a:lnTo>
                  <a:lnTo>
                    <a:pt x="18" y="4"/>
                  </a:lnTo>
                  <a:lnTo>
                    <a:pt x="20" y="3"/>
                  </a:lnTo>
                  <a:lnTo>
                    <a:pt x="21" y="2"/>
                  </a:lnTo>
                  <a:lnTo>
                    <a:pt x="23" y="1"/>
                  </a:lnTo>
                  <a:lnTo>
                    <a:pt x="26" y="0"/>
                  </a:lnTo>
                  <a:lnTo>
                    <a:pt x="28" y="0"/>
                  </a:lnTo>
                  <a:lnTo>
                    <a:pt x="30" y="0"/>
                  </a:lnTo>
                  <a:lnTo>
                    <a:pt x="33" y="0"/>
                  </a:lnTo>
                  <a:lnTo>
                    <a:pt x="36" y="0"/>
                  </a:lnTo>
                  <a:lnTo>
                    <a:pt x="38" y="1"/>
                  </a:lnTo>
                  <a:lnTo>
                    <a:pt x="41" y="1"/>
                  </a:lnTo>
                  <a:lnTo>
                    <a:pt x="44" y="2"/>
                  </a:lnTo>
                  <a:lnTo>
                    <a:pt x="47" y="4"/>
                  </a:lnTo>
                  <a:lnTo>
                    <a:pt x="51" y="5"/>
                  </a:lnTo>
                  <a:lnTo>
                    <a:pt x="54" y="7"/>
                  </a:lnTo>
                  <a:lnTo>
                    <a:pt x="57" y="9"/>
                  </a:lnTo>
                  <a:lnTo>
                    <a:pt x="60" y="11"/>
                  </a:lnTo>
                  <a:lnTo>
                    <a:pt x="66" y="5"/>
                  </a:lnTo>
                  <a:lnTo>
                    <a:pt x="72" y="33"/>
                  </a:lnTo>
                  <a:lnTo>
                    <a:pt x="42" y="28"/>
                  </a:lnTo>
                  <a:lnTo>
                    <a:pt x="48" y="22"/>
                  </a:lnTo>
                  <a:lnTo>
                    <a:pt x="43" y="19"/>
                  </a:lnTo>
                  <a:lnTo>
                    <a:pt x="38" y="16"/>
                  </a:lnTo>
                  <a:lnTo>
                    <a:pt x="34" y="14"/>
                  </a:lnTo>
                  <a:lnTo>
                    <a:pt x="30" y="12"/>
                  </a:lnTo>
                  <a:lnTo>
                    <a:pt x="25" y="11"/>
                  </a:lnTo>
                  <a:lnTo>
                    <a:pt x="23" y="11"/>
                  </a:lnTo>
                  <a:lnTo>
                    <a:pt x="21" y="11"/>
                  </a:lnTo>
                  <a:lnTo>
                    <a:pt x="19" y="10"/>
                  </a:lnTo>
                  <a:lnTo>
                    <a:pt x="18" y="11"/>
                  </a:lnTo>
                  <a:lnTo>
                    <a:pt x="16" y="11"/>
                  </a:lnTo>
                  <a:lnTo>
                    <a:pt x="14" y="11"/>
                  </a:lnTo>
                  <a:lnTo>
                    <a:pt x="13" y="14"/>
                  </a:lnTo>
                  <a:lnTo>
                    <a:pt x="13" y="17"/>
                  </a:lnTo>
                  <a:lnTo>
                    <a:pt x="13" y="20"/>
                  </a:lnTo>
                  <a:lnTo>
                    <a:pt x="13" y="23"/>
                  </a:lnTo>
                  <a:lnTo>
                    <a:pt x="13" y="26"/>
                  </a:lnTo>
                  <a:lnTo>
                    <a:pt x="14" y="30"/>
                  </a:lnTo>
                  <a:lnTo>
                    <a:pt x="15" y="33"/>
                  </a:lnTo>
                  <a:lnTo>
                    <a:pt x="16" y="37"/>
                  </a:lnTo>
                  <a:lnTo>
                    <a:pt x="18" y="40"/>
                  </a:lnTo>
                  <a:lnTo>
                    <a:pt x="20" y="44"/>
                  </a:lnTo>
                  <a:lnTo>
                    <a:pt x="22" y="48"/>
                  </a:lnTo>
                  <a:lnTo>
                    <a:pt x="24" y="51"/>
                  </a:lnTo>
                  <a:lnTo>
                    <a:pt x="27" y="55"/>
                  </a:lnTo>
                  <a:lnTo>
                    <a:pt x="30" y="59"/>
                  </a:lnTo>
                  <a:lnTo>
                    <a:pt x="33" y="63"/>
                  </a:lnTo>
                  <a:lnTo>
                    <a:pt x="36" y="66"/>
                  </a:lnTo>
                  <a:lnTo>
                    <a:pt x="23" y="77"/>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sp>
        <p:nvSpPr>
          <p:cNvPr id="1422422" name="Freeform 86"/>
          <p:cNvSpPr>
            <a:spLocks/>
          </p:cNvSpPr>
          <p:nvPr/>
        </p:nvSpPr>
        <p:spPr bwMode="auto">
          <a:xfrm>
            <a:off x="2463800" y="4903788"/>
            <a:ext cx="282575" cy="142875"/>
          </a:xfrm>
          <a:custGeom>
            <a:avLst/>
            <a:gdLst/>
            <a:ahLst/>
            <a:cxnLst>
              <a:cxn ang="0">
                <a:pos x="177" y="0"/>
              </a:cxn>
              <a:cxn ang="0">
                <a:pos x="138" y="44"/>
              </a:cxn>
              <a:cxn ang="0">
                <a:pos x="155" y="89"/>
              </a:cxn>
              <a:cxn ang="0">
                <a:pos x="0" y="36"/>
              </a:cxn>
            </a:cxnLst>
            <a:rect l="0" t="0" r="r" b="b"/>
            <a:pathLst>
              <a:path w="178" h="90">
                <a:moveTo>
                  <a:pt x="177" y="0"/>
                </a:moveTo>
                <a:lnTo>
                  <a:pt x="138" y="44"/>
                </a:lnTo>
                <a:lnTo>
                  <a:pt x="155" y="89"/>
                </a:lnTo>
                <a:lnTo>
                  <a:pt x="0" y="36"/>
                </a:lnTo>
              </a:path>
            </a:pathLst>
          </a:custGeom>
          <a:noFill/>
          <a:ln w="25400" cap="rnd" cmpd="sng">
            <a:solidFill>
              <a:srgbClr val="FF0000"/>
            </a:solidFill>
            <a:prstDash val="solid"/>
            <a:round/>
            <a:headEnd type="none" w="sm" len="sm"/>
            <a:tailEnd type="none" w="sm" len="sm"/>
          </a:ln>
          <a:effectLst/>
        </p:spPr>
        <p:txBody>
          <a:bodyPr/>
          <a:lstStyle/>
          <a:p>
            <a:endParaRPr lang="en-US"/>
          </a:p>
        </p:txBody>
      </p:sp>
      <p:sp>
        <p:nvSpPr>
          <p:cNvPr id="1422423" name="Line 87"/>
          <p:cNvSpPr>
            <a:spLocks noChangeShapeType="1"/>
          </p:cNvSpPr>
          <p:nvPr/>
        </p:nvSpPr>
        <p:spPr bwMode="auto">
          <a:xfrm>
            <a:off x="1651000" y="4679950"/>
            <a:ext cx="201613" cy="63500"/>
          </a:xfrm>
          <a:prstGeom prst="line">
            <a:avLst/>
          </a:prstGeom>
          <a:noFill/>
          <a:ln w="25400">
            <a:solidFill>
              <a:srgbClr val="FF0000"/>
            </a:solidFill>
            <a:round/>
            <a:headEnd type="none" w="sm" len="sm"/>
            <a:tailEnd type="none" w="sm" len="sm"/>
          </a:ln>
          <a:effectLst/>
        </p:spPr>
        <p:txBody>
          <a:bodyPr/>
          <a:lstStyle/>
          <a:p>
            <a:endParaRPr lang="en-US"/>
          </a:p>
        </p:txBody>
      </p:sp>
      <p:sp>
        <p:nvSpPr>
          <p:cNvPr id="1422424" name="Freeform 88"/>
          <p:cNvSpPr>
            <a:spLocks/>
          </p:cNvSpPr>
          <p:nvPr/>
        </p:nvSpPr>
        <p:spPr bwMode="auto">
          <a:xfrm>
            <a:off x="1595438" y="4721225"/>
            <a:ext cx="165100" cy="146050"/>
          </a:xfrm>
          <a:custGeom>
            <a:avLst/>
            <a:gdLst/>
            <a:ahLst/>
            <a:cxnLst>
              <a:cxn ang="0">
                <a:pos x="0" y="67"/>
              </a:cxn>
              <a:cxn ang="0">
                <a:pos x="73" y="91"/>
              </a:cxn>
              <a:cxn ang="0">
                <a:pos x="103" y="0"/>
              </a:cxn>
            </a:cxnLst>
            <a:rect l="0" t="0" r="r" b="b"/>
            <a:pathLst>
              <a:path w="104" h="92">
                <a:moveTo>
                  <a:pt x="0" y="67"/>
                </a:moveTo>
                <a:lnTo>
                  <a:pt x="73" y="91"/>
                </a:lnTo>
                <a:lnTo>
                  <a:pt x="103" y="0"/>
                </a:lnTo>
              </a:path>
            </a:pathLst>
          </a:custGeom>
          <a:noFill/>
          <a:ln w="25400" cap="rnd" cmpd="sng">
            <a:solidFill>
              <a:srgbClr val="FF0000"/>
            </a:solidFill>
            <a:prstDash val="solid"/>
            <a:round/>
            <a:headEnd type="none" w="sm" len="sm"/>
            <a:tailEnd type="none" w="sm" len="sm"/>
          </a:ln>
          <a:effectLst/>
        </p:spPr>
        <p:txBody>
          <a:bodyPr/>
          <a:lstStyle/>
          <a:p>
            <a:endParaRPr lang="en-US"/>
          </a:p>
        </p:txBody>
      </p:sp>
      <p:sp>
        <p:nvSpPr>
          <p:cNvPr id="1422425" name="Freeform 89"/>
          <p:cNvSpPr>
            <a:spLocks/>
          </p:cNvSpPr>
          <p:nvPr/>
        </p:nvSpPr>
        <p:spPr bwMode="auto">
          <a:xfrm>
            <a:off x="3016250" y="4860925"/>
            <a:ext cx="82550" cy="268288"/>
          </a:xfrm>
          <a:custGeom>
            <a:avLst/>
            <a:gdLst/>
            <a:ahLst/>
            <a:cxnLst>
              <a:cxn ang="0">
                <a:pos x="8" y="0"/>
              </a:cxn>
              <a:cxn ang="0">
                <a:pos x="51" y="54"/>
              </a:cxn>
              <a:cxn ang="0">
                <a:pos x="0" y="168"/>
              </a:cxn>
            </a:cxnLst>
            <a:rect l="0" t="0" r="r" b="b"/>
            <a:pathLst>
              <a:path w="52" h="169">
                <a:moveTo>
                  <a:pt x="8" y="0"/>
                </a:moveTo>
                <a:lnTo>
                  <a:pt x="51" y="54"/>
                </a:lnTo>
                <a:lnTo>
                  <a:pt x="0" y="168"/>
                </a:lnTo>
              </a:path>
            </a:pathLst>
          </a:custGeom>
          <a:noFill/>
          <a:ln w="25400" cap="rnd" cmpd="sng">
            <a:solidFill>
              <a:srgbClr val="FF0000"/>
            </a:solidFill>
            <a:prstDash val="solid"/>
            <a:round/>
            <a:headEnd type="none" w="sm" len="sm"/>
            <a:tailEnd type="none" w="sm" len="sm"/>
          </a:ln>
          <a:effectLst/>
        </p:spPr>
        <p:txBody>
          <a:bodyPr/>
          <a:lstStyle/>
          <a:p>
            <a:endParaRPr lang="en-US"/>
          </a:p>
        </p:txBody>
      </p:sp>
      <p:sp>
        <p:nvSpPr>
          <p:cNvPr id="1422426" name="Oval 90"/>
          <p:cNvSpPr>
            <a:spLocks noChangeArrowheads="1"/>
          </p:cNvSpPr>
          <p:nvPr/>
        </p:nvSpPr>
        <p:spPr bwMode="auto">
          <a:xfrm>
            <a:off x="2743200" y="4835525"/>
            <a:ext cx="325438" cy="174625"/>
          </a:xfrm>
          <a:prstGeom prst="ellipse">
            <a:avLst/>
          </a:prstGeom>
          <a:noFill/>
          <a:ln w="25400">
            <a:solidFill>
              <a:srgbClr val="FF0000"/>
            </a:solidFill>
            <a:round/>
            <a:headEnd/>
            <a:tailEnd/>
          </a:ln>
          <a:effectLst/>
        </p:spPr>
        <p:txBody>
          <a:bodyPr wrap="none" anchor="ctr"/>
          <a:lstStyle/>
          <a:p>
            <a:endParaRPr lang="en-US"/>
          </a:p>
        </p:txBody>
      </p:sp>
      <p:sp>
        <p:nvSpPr>
          <p:cNvPr id="1422427" name="Freeform 91"/>
          <p:cNvSpPr>
            <a:spLocks/>
          </p:cNvSpPr>
          <p:nvPr/>
        </p:nvSpPr>
        <p:spPr bwMode="auto">
          <a:xfrm>
            <a:off x="4202113" y="4408488"/>
            <a:ext cx="388937" cy="601662"/>
          </a:xfrm>
          <a:custGeom>
            <a:avLst/>
            <a:gdLst/>
            <a:ahLst/>
            <a:cxnLst>
              <a:cxn ang="0">
                <a:pos x="244" y="378"/>
              </a:cxn>
              <a:cxn ang="0">
                <a:pos x="90" y="252"/>
              </a:cxn>
              <a:cxn ang="0">
                <a:pos x="42" y="180"/>
              </a:cxn>
              <a:cxn ang="0">
                <a:pos x="0" y="0"/>
              </a:cxn>
            </a:cxnLst>
            <a:rect l="0" t="0" r="r" b="b"/>
            <a:pathLst>
              <a:path w="245" h="379">
                <a:moveTo>
                  <a:pt x="244" y="378"/>
                </a:moveTo>
                <a:lnTo>
                  <a:pt x="90" y="252"/>
                </a:lnTo>
                <a:lnTo>
                  <a:pt x="42" y="180"/>
                </a:lnTo>
                <a:lnTo>
                  <a:pt x="0" y="0"/>
                </a:lnTo>
              </a:path>
            </a:pathLst>
          </a:custGeom>
          <a:noFill/>
          <a:ln w="25400" cap="rnd" cmpd="sng">
            <a:solidFill>
              <a:srgbClr val="FF0000"/>
            </a:solidFill>
            <a:prstDash val="solid"/>
            <a:round/>
            <a:headEnd type="none" w="sm" len="sm"/>
            <a:tailEnd type="none" w="sm" len="sm"/>
          </a:ln>
          <a:effectLst/>
        </p:spPr>
        <p:txBody>
          <a:bodyPr/>
          <a:lstStyle/>
          <a:p>
            <a:endParaRPr lang="en-US"/>
          </a:p>
        </p:txBody>
      </p:sp>
      <p:sp>
        <p:nvSpPr>
          <p:cNvPr id="1422428" name="Rectangle 92"/>
          <p:cNvSpPr>
            <a:spLocks noChangeArrowheads="1"/>
          </p:cNvSpPr>
          <p:nvPr/>
        </p:nvSpPr>
        <p:spPr bwMode="auto">
          <a:xfrm rot="1140000">
            <a:off x="1422400" y="4746625"/>
            <a:ext cx="176213" cy="106363"/>
          </a:xfrm>
          <a:prstGeom prst="rect">
            <a:avLst/>
          </a:prstGeom>
          <a:solidFill>
            <a:schemeClr val="accent1"/>
          </a:solidFill>
          <a:ln w="12700">
            <a:solidFill>
              <a:schemeClr val="tx1"/>
            </a:solidFill>
            <a:miter lim="800000"/>
            <a:headEnd/>
            <a:tailEnd/>
          </a:ln>
          <a:effectLst/>
        </p:spPr>
        <p:txBody>
          <a:bodyPr wrap="none" anchor="ctr"/>
          <a:lstStyle/>
          <a:p>
            <a:endParaRPr lang="en-US"/>
          </a:p>
        </p:txBody>
      </p:sp>
      <p:sp>
        <p:nvSpPr>
          <p:cNvPr id="1422429" name="Rectangle 93"/>
          <p:cNvSpPr>
            <a:spLocks noChangeArrowheads="1"/>
          </p:cNvSpPr>
          <p:nvPr/>
        </p:nvSpPr>
        <p:spPr bwMode="auto">
          <a:xfrm rot="1140000">
            <a:off x="1474788" y="4597400"/>
            <a:ext cx="179387" cy="106363"/>
          </a:xfrm>
          <a:prstGeom prst="rect">
            <a:avLst/>
          </a:prstGeom>
          <a:solidFill>
            <a:schemeClr val="accent1"/>
          </a:solidFill>
          <a:ln w="12700">
            <a:solidFill>
              <a:schemeClr val="tx1"/>
            </a:solidFill>
            <a:miter lim="800000"/>
            <a:headEnd/>
            <a:tailEnd/>
          </a:ln>
          <a:effectLst/>
        </p:spPr>
        <p:txBody>
          <a:bodyPr wrap="none" anchor="ctr"/>
          <a:lstStyle/>
          <a:p>
            <a:endParaRPr lang="en-US"/>
          </a:p>
        </p:txBody>
      </p:sp>
      <p:sp>
        <p:nvSpPr>
          <p:cNvPr id="1422430" name="Rectangle 94"/>
          <p:cNvSpPr>
            <a:spLocks noChangeArrowheads="1"/>
          </p:cNvSpPr>
          <p:nvPr/>
        </p:nvSpPr>
        <p:spPr bwMode="auto">
          <a:xfrm rot="1140000">
            <a:off x="1831975" y="4805363"/>
            <a:ext cx="676275" cy="106362"/>
          </a:xfrm>
          <a:prstGeom prst="rect">
            <a:avLst/>
          </a:prstGeom>
          <a:solidFill>
            <a:schemeClr val="accent1"/>
          </a:solidFill>
          <a:ln w="12700">
            <a:solidFill>
              <a:schemeClr val="tx1"/>
            </a:solidFill>
            <a:miter lim="800000"/>
            <a:headEnd/>
            <a:tailEnd/>
          </a:ln>
          <a:effectLst/>
        </p:spPr>
        <p:txBody>
          <a:bodyPr wrap="none" anchor="ctr"/>
          <a:lstStyle/>
          <a:p>
            <a:endParaRPr lang="en-US"/>
          </a:p>
        </p:txBody>
      </p:sp>
      <p:sp>
        <p:nvSpPr>
          <p:cNvPr id="1422431" name="Rectangle 95"/>
          <p:cNvSpPr>
            <a:spLocks noChangeArrowheads="1"/>
          </p:cNvSpPr>
          <p:nvPr/>
        </p:nvSpPr>
        <p:spPr bwMode="auto">
          <a:xfrm>
            <a:off x="0" y="4495800"/>
            <a:ext cx="1381125" cy="192088"/>
          </a:xfrm>
          <a:prstGeom prst="rect">
            <a:avLst/>
          </a:prstGeom>
          <a:solidFill>
            <a:srgbClr val="CCFFFF"/>
          </a:solidFill>
          <a:ln w="9525">
            <a:solidFill>
              <a:schemeClr val="tx1"/>
            </a:solidFill>
            <a:miter lim="800000"/>
            <a:headEnd/>
            <a:tailEnd/>
          </a:ln>
          <a:effectLst/>
        </p:spPr>
        <p:txBody>
          <a:bodyPr lIns="0" tIns="0" rIns="0" bIns="0">
            <a:spAutoFit/>
          </a:bodyPr>
          <a:lstStyle/>
          <a:p>
            <a:pPr algn="l"/>
            <a:r>
              <a:rPr lang="en-US" sz="1200">
                <a:solidFill>
                  <a:srgbClr val="000000"/>
                </a:solidFill>
                <a:latin typeface="Arial" charset="0"/>
              </a:rPr>
              <a:t>  Polarized Source</a:t>
            </a:r>
          </a:p>
        </p:txBody>
      </p:sp>
      <p:sp>
        <p:nvSpPr>
          <p:cNvPr id="1422432" name="Rectangle 96"/>
          <p:cNvSpPr>
            <a:spLocks noChangeArrowheads="1"/>
          </p:cNvSpPr>
          <p:nvPr/>
        </p:nvSpPr>
        <p:spPr bwMode="auto">
          <a:xfrm>
            <a:off x="1630363" y="3979863"/>
            <a:ext cx="1271587" cy="317500"/>
          </a:xfrm>
          <a:prstGeom prst="rect">
            <a:avLst/>
          </a:prstGeom>
          <a:solidFill>
            <a:srgbClr val="FF00FF"/>
          </a:solidFill>
          <a:ln w="12700">
            <a:solidFill>
              <a:schemeClr val="tx1"/>
            </a:solidFill>
            <a:miter lim="800000"/>
            <a:headEnd/>
            <a:tailEnd/>
          </a:ln>
          <a:effectLst/>
        </p:spPr>
        <p:txBody>
          <a:bodyPr wrap="none" lIns="92075" tIns="46038" rIns="92075" bIns="46038">
            <a:spAutoFit/>
          </a:bodyPr>
          <a:lstStyle/>
          <a:p>
            <a:pPr algn="l"/>
            <a:r>
              <a:rPr lang="en-US" sz="1400">
                <a:solidFill>
                  <a:schemeClr val="tx1"/>
                </a:solidFill>
                <a:latin typeface="Arial" charset="0"/>
              </a:rPr>
              <a:t>Spin Rotators</a:t>
            </a:r>
          </a:p>
        </p:txBody>
      </p:sp>
      <p:grpSp>
        <p:nvGrpSpPr>
          <p:cNvPr id="1422433" name="Group 97"/>
          <p:cNvGrpSpPr>
            <a:grpSpLocks/>
          </p:cNvGrpSpPr>
          <p:nvPr/>
        </p:nvGrpSpPr>
        <p:grpSpPr bwMode="auto">
          <a:xfrm>
            <a:off x="3879850" y="4748213"/>
            <a:ext cx="225425" cy="123825"/>
            <a:chOff x="2444" y="2991"/>
            <a:chExt cx="142" cy="78"/>
          </a:xfrm>
        </p:grpSpPr>
        <p:sp>
          <p:nvSpPr>
            <p:cNvPr id="1422434" name="Oval 98"/>
            <p:cNvSpPr>
              <a:spLocks noChangeArrowheads="1"/>
            </p:cNvSpPr>
            <p:nvPr/>
          </p:nvSpPr>
          <p:spPr bwMode="auto">
            <a:xfrm rot="240000">
              <a:off x="2444" y="2991"/>
              <a:ext cx="142" cy="7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422435" name="Freeform 99"/>
            <p:cNvSpPr>
              <a:spLocks/>
            </p:cNvSpPr>
            <p:nvPr/>
          </p:nvSpPr>
          <p:spPr bwMode="auto">
            <a:xfrm>
              <a:off x="2476" y="2995"/>
              <a:ext cx="83" cy="63"/>
            </a:xfrm>
            <a:custGeom>
              <a:avLst/>
              <a:gdLst/>
              <a:ahLst/>
              <a:cxnLst>
                <a:cxn ang="0">
                  <a:pos x="1" y="48"/>
                </a:cxn>
                <a:cxn ang="0">
                  <a:pos x="3" y="37"/>
                </a:cxn>
                <a:cxn ang="0">
                  <a:pos x="7" y="27"/>
                </a:cxn>
                <a:cxn ang="0">
                  <a:pos x="11" y="18"/>
                </a:cxn>
                <a:cxn ang="0">
                  <a:pos x="15" y="12"/>
                </a:cxn>
                <a:cxn ang="0">
                  <a:pos x="17" y="9"/>
                </a:cxn>
                <a:cxn ang="0">
                  <a:pos x="20" y="6"/>
                </a:cxn>
                <a:cxn ang="0">
                  <a:pos x="23" y="4"/>
                </a:cxn>
                <a:cxn ang="0">
                  <a:pos x="26" y="2"/>
                </a:cxn>
                <a:cxn ang="0">
                  <a:pos x="29" y="1"/>
                </a:cxn>
                <a:cxn ang="0">
                  <a:pos x="31" y="0"/>
                </a:cxn>
                <a:cxn ang="0">
                  <a:pos x="35" y="0"/>
                </a:cxn>
                <a:cxn ang="0">
                  <a:pos x="52" y="2"/>
                </a:cxn>
                <a:cxn ang="0">
                  <a:pos x="56" y="3"/>
                </a:cxn>
                <a:cxn ang="0">
                  <a:pos x="60" y="5"/>
                </a:cxn>
                <a:cxn ang="0">
                  <a:pos x="63" y="8"/>
                </a:cxn>
                <a:cxn ang="0">
                  <a:pos x="66" y="13"/>
                </a:cxn>
                <a:cxn ang="0">
                  <a:pos x="69" y="18"/>
                </a:cxn>
                <a:cxn ang="0">
                  <a:pos x="71" y="24"/>
                </a:cxn>
                <a:cxn ang="0">
                  <a:pos x="73" y="31"/>
                </a:cxn>
                <a:cxn ang="0">
                  <a:pos x="74" y="38"/>
                </a:cxn>
                <a:cxn ang="0">
                  <a:pos x="66" y="62"/>
                </a:cxn>
                <a:cxn ang="0">
                  <a:pos x="58" y="36"/>
                </a:cxn>
                <a:cxn ang="0">
                  <a:pos x="56" y="25"/>
                </a:cxn>
                <a:cxn ang="0">
                  <a:pos x="54" y="18"/>
                </a:cxn>
                <a:cxn ang="0">
                  <a:pos x="52" y="14"/>
                </a:cxn>
                <a:cxn ang="0">
                  <a:pos x="50" y="10"/>
                </a:cxn>
                <a:cxn ang="0">
                  <a:pos x="48" y="7"/>
                </a:cxn>
                <a:cxn ang="0">
                  <a:pos x="45" y="4"/>
                </a:cxn>
                <a:cxn ang="0">
                  <a:pos x="42" y="4"/>
                </a:cxn>
                <a:cxn ang="0">
                  <a:pos x="37" y="8"/>
                </a:cxn>
                <a:cxn ang="0">
                  <a:pos x="32" y="13"/>
                </a:cxn>
                <a:cxn ang="0">
                  <a:pos x="28" y="19"/>
                </a:cxn>
                <a:cxn ang="0">
                  <a:pos x="24" y="26"/>
                </a:cxn>
                <a:cxn ang="0">
                  <a:pos x="21" y="33"/>
                </a:cxn>
                <a:cxn ang="0">
                  <a:pos x="19" y="42"/>
                </a:cxn>
                <a:cxn ang="0">
                  <a:pos x="17" y="51"/>
                </a:cxn>
                <a:cxn ang="0">
                  <a:pos x="0" y="54"/>
                </a:cxn>
              </a:cxnLst>
              <a:rect l="0" t="0" r="r" b="b"/>
              <a:pathLst>
                <a:path w="83" h="63">
                  <a:moveTo>
                    <a:pt x="0" y="54"/>
                  </a:moveTo>
                  <a:lnTo>
                    <a:pt x="1" y="48"/>
                  </a:lnTo>
                  <a:lnTo>
                    <a:pt x="2" y="42"/>
                  </a:lnTo>
                  <a:lnTo>
                    <a:pt x="3" y="37"/>
                  </a:lnTo>
                  <a:lnTo>
                    <a:pt x="5" y="32"/>
                  </a:lnTo>
                  <a:lnTo>
                    <a:pt x="7" y="27"/>
                  </a:lnTo>
                  <a:lnTo>
                    <a:pt x="9" y="22"/>
                  </a:lnTo>
                  <a:lnTo>
                    <a:pt x="11" y="18"/>
                  </a:lnTo>
                  <a:lnTo>
                    <a:pt x="14" y="14"/>
                  </a:lnTo>
                  <a:lnTo>
                    <a:pt x="15" y="12"/>
                  </a:lnTo>
                  <a:lnTo>
                    <a:pt x="16" y="11"/>
                  </a:lnTo>
                  <a:lnTo>
                    <a:pt x="17" y="9"/>
                  </a:lnTo>
                  <a:lnTo>
                    <a:pt x="19" y="8"/>
                  </a:lnTo>
                  <a:lnTo>
                    <a:pt x="20" y="6"/>
                  </a:lnTo>
                  <a:lnTo>
                    <a:pt x="21" y="5"/>
                  </a:lnTo>
                  <a:lnTo>
                    <a:pt x="23" y="4"/>
                  </a:lnTo>
                  <a:lnTo>
                    <a:pt x="24" y="3"/>
                  </a:lnTo>
                  <a:lnTo>
                    <a:pt x="26" y="2"/>
                  </a:lnTo>
                  <a:lnTo>
                    <a:pt x="27" y="2"/>
                  </a:lnTo>
                  <a:lnTo>
                    <a:pt x="29" y="1"/>
                  </a:lnTo>
                  <a:lnTo>
                    <a:pt x="30" y="0"/>
                  </a:lnTo>
                  <a:lnTo>
                    <a:pt x="31" y="0"/>
                  </a:lnTo>
                  <a:lnTo>
                    <a:pt x="33" y="0"/>
                  </a:lnTo>
                  <a:lnTo>
                    <a:pt x="35" y="0"/>
                  </a:lnTo>
                  <a:lnTo>
                    <a:pt x="36" y="0"/>
                  </a:lnTo>
                  <a:lnTo>
                    <a:pt x="52" y="2"/>
                  </a:lnTo>
                  <a:lnTo>
                    <a:pt x="54" y="2"/>
                  </a:lnTo>
                  <a:lnTo>
                    <a:pt x="56" y="3"/>
                  </a:lnTo>
                  <a:lnTo>
                    <a:pt x="58" y="4"/>
                  </a:lnTo>
                  <a:lnTo>
                    <a:pt x="60" y="5"/>
                  </a:lnTo>
                  <a:lnTo>
                    <a:pt x="62" y="7"/>
                  </a:lnTo>
                  <a:lnTo>
                    <a:pt x="63" y="8"/>
                  </a:lnTo>
                  <a:lnTo>
                    <a:pt x="65" y="10"/>
                  </a:lnTo>
                  <a:lnTo>
                    <a:pt x="66" y="13"/>
                  </a:lnTo>
                  <a:lnTo>
                    <a:pt x="68" y="15"/>
                  </a:lnTo>
                  <a:lnTo>
                    <a:pt x="69" y="18"/>
                  </a:lnTo>
                  <a:lnTo>
                    <a:pt x="70" y="21"/>
                  </a:lnTo>
                  <a:lnTo>
                    <a:pt x="71" y="24"/>
                  </a:lnTo>
                  <a:lnTo>
                    <a:pt x="72" y="27"/>
                  </a:lnTo>
                  <a:lnTo>
                    <a:pt x="73" y="31"/>
                  </a:lnTo>
                  <a:lnTo>
                    <a:pt x="74" y="34"/>
                  </a:lnTo>
                  <a:lnTo>
                    <a:pt x="74" y="38"/>
                  </a:lnTo>
                  <a:lnTo>
                    <a:pt x="82" y="39"/>
                  </a:lnTo>
                  <a:lnTo>
                    <a:pt x="66" y="62"/>
                  </a:lnTo>
                  <a:lnTo>
                    <a:pt x="49" y="35"/>
                  </a:lnTo>
                  <a:lnTo>
                    <a:pt x="58" y="36"/>
                  </a:lnTo>
                  <a:lnTo>
                    <a:pt x="57" y="30"/>
                  </a:lnTo>
                  <a:lnTo>
                    <a:pt x="56" y="25"/>
                  </a:lnTo>
                  <a:lnTo>
                    <a:pt x="55" y="21"/>
                  </a:lnTo>
                  <a:lnTo>
                    <a:pt x="54" y="18"/>
                  </a:lnTo>
                  <a:lnTo>
                    <a:pt x="53" y="16"/>
                  </a:lnTo>
                  <a:lnTo>
                    <a:pt x="52" y="14"/>
                  </a:lnTo>
                  <a:lnTo>
                    <a:pt x="51" y="12"/>
                  </a:lnTo>
                  <a:lnTo>
                    <a:pt x="50" y="10"/>
                  </a:lnTo>
                  <a:lnTo>
                    <a:pt x="49" y="9"/>
                  </a:lnTo>
                  <a:lnTo>
                    <a:pt x="48" y="7"/>
                  </a:lnTo>
                  <a:lnTo>
                    <a:pt x="46" y="5"/>
                  </a:lnTo>
                  <a:lnTo>
                    <a:pt x="45" y="4"/>
                  </a:lnTo>
                  <a:lnTo>
                    <a:pt x="44" y="3"/>
                  </a:lnTo>
                  <a:lnTo>
                    <a:pt x="42" y="4"/>
                  </a:lnTo>
                  <a:lnTo>
                    <a:pt x="39" y="6"/>
                  </a:lnTo>
                  <a:lnTo>
                    <a:pt x="37" y="8"/>
                  </a:lnTo>
                  <a:lnTo>
                    <a:pt x="35" y="10"/>
                  </a:lnTo>
                  <a:lnTo>
                    <a:pt x="32" y="13"/>
                  </a:lnTo>
                  <a:lnTo>
                    <a:pt x="30" y="16"/>
                  </a:lnTo>
                  <a:lnTo>
                    <a:pt x="28" y="19"/>
                  </a:lnTo>
                  <a:lnTo>
                    <a:pt x="26" y="22"/>
                  </a:lnTo>
                  <a:lnTo>
                    <a:pt x="24" y="26"/>
                  </a:lnTo>
                  <a:lnTo>
                    <a:pt x="23" y="29"/>
                  </a:lnTo>
                  <a:lnTo>
                    <a:pt x="21" y="33"/>
                  </a:lnTo>
                  <a:lnTo>
                    <a:pt x="20" y="38"/>
                  </a:lnTo>
                  <a:lnTo>
                    <a:pt x="19" y="42"/>
                  </a:lnTo>
                  <a:lnTo>
                    <a:pt x="18" y="47"/>
                  </a:lnTo>
                  <a:lnTo>
                    <a:pt x="17" y="51"/>
                  </a:lnTo>
                  <a:lnTo>
                    <a:pt x="16" y="56"/>
                  </a:lnTo>
                  <a:lnTo>
                    <a:pt x="0" y="54"/>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sp>
        <p:nvSpPr>
          <p:cNvPr id="1422436" name="Line 100"/>
          <p:cNvSpPr>
            <a:spLocks noChangeShapeType="1"/>
          </p:cNvSpPr>
          <p:nvPr/>
        </p:nvSpPr>
        <p:spPr bwMode="auto">
          <a:xfrm>
            <a:off x="3733800" y="4419600"/>
            <a:ext cx="144463" cy="3175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37" name="Line 101"/>
          <p:cNvSpPr>
            <a:spLocks noChangeShapeType="1"/>
          </p:cNvSpPr>
          <p:nvPr/>
        </p:nvSpPr>
        <p:spPr bwMode="auto">
          <a:xfrm flipV="1">
            <a:off x="2971800" y="3886200"/>
            <a:ext cx="609600" cy="1524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38" name="Line 102"/>
          <p:cNvSpPr>
            <a:spLocks noChangeShapeType="1"/>
          </p:cNvSpPr>
          <p:nvPr/>
        </p:nvSpPr>
        <p:spPr bwMode="auto">
          <a:xfrm flipV="1">
            <a:off x="2971800" y="3962400"/>
            <a:ext cx="1447800" cy="1524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39" name="Line 103"/>
          <p:cNvSpPr>
            <a:spLocks noChangeShapeType="1"/>
          </p:cNvSpPr>
          <p:nvPr/>
        </p:nvSpPr>
        <p:spPr bwMode="auto">
          <a:xfrm flipH="1">
            <a:off x="7010400" y="3048000"/>
            <a:ext cx="228600" cy="228600"/>
          </a:xfrm>
          <a:prstGeom prst="line">
            <a:avLst/>
          </a:prstGeom>
          <a:noFill/>
          <a:ln w="12700">
            <a:solidFill>
              <a:srgbClr val="FFFF99"/>
            </a:solidFill>
            <a:round/>
            <a:headEnd type="none" w="sm" len="sm"/>
            <a:tailEnd type="stealth" w="med" len="med"/>
          </a:ln>
          <a:effectLst/>
        </p:spPr>
        <p:txBody>
          <a:bodyPr/>
          <a:lstStyle/>
          <a:p>
            <a:endParaRPr lang="en-US"/>
          </a:p>
        </p:txBody>
      </p:sp>
      <p:grpSp>
        <p:nvGrpSpPr>
          <p:cNvPr id="1422440" name="Group 104"/>
          <p:cNvGrpSpPr>
            <a:grpSpLocks/>
          </p:cNvGrpSpPr>
          <p:nvPr/>
        </p:nvGrpSpPr>
        <p:grpSpPr bwMode="auto">
          <a:xfrm>
            <a:off x="4419600" y="5332413"/>
            <a:ext cx="155575" cy="153987"/>
            <a:chOff x="2834" y="3316"/>
            <a:chExt cx="98" cy="97"/>
          </a:xfrm>
        </p:grpSpPr>
        <p:sp>
          <p:nvSpPr>
            <p:cNvPr id="1422441" name="Oval 105"/>
            <p:cNvSpPr>
              <a:spLocks noChangeArrowheads="1"/>
            </p:cNvSpPr>
            <p:nvPr/>
          </p:nvSpPr>
          <p:spPr bwMode="auto">
            <a:xfrm rot="2640000">
              <a:off x="2834" y="3367"/>
              <a:ext cx="47" cy="46"/>
            </a:xfrm>
            <a:prstGeom prst="ellipse">
              <a:avLst/>
            </a:prstGeom>
            <a:solidFill>
              <a:srgbClr val="CC00CC"/>
            </a:solidFill>
            <a:ln w="12700">
              <a:solidFill>
                <a:schemeClr val="tx1"/>
              </a:solidFill>
              <a:round/>
              <a:headEnd/>
              <a:tailEnd/>
            </a:ln>
            <a:effectLst/>
          </p:spPr>
          <p:txBody>
            <a:bodyPr wrap="none" anchor="ctr"/>
            <a:lstStyle/>
            <a:p>
              <a:endParaRPr lang="en-US"/>
            </a:p>
          </p:txBody>
        </p:sp>
        <p:sp>
          <p:nvSpPr>
            <p:cNvPr id="1422442" name="Line 106"/>
            <p:cNvSpPr>
              <a:spLocks noChangeShapeType="1"/>
            </p:cNvSpPr>
            <p:nvPr/>
          </p:nvSpPr>
          <p:spPr bwMode="auto">
            <a:xfrm>
              <a:off x="2905" y="3370"/>
              <a:ext cx="1" cy="33"/>
            </a:xfrm>
            <a:prstGeom prst="line">
              <a:avLst/>
            </a:prstGeom>
            <a:noFill/>
            <a:ln w="12700">
              <a:solidFill>
                <a:srgbClr val="CC00CC"/>
              </a:solidFill>
              <a:round/>
              <a:headEnd type="none" w="sm" len="sm"/>
              <a:tailEnd type="none" w="sm" len="sm"/>
            </a:ln>
            <a:effectLst/>
          </p:spPr>
          <p:txBody>
            <a:bodyPr/>
            <a:lstStyle/>
            <a:p>
              <a:endParaRPr lang="en-US"/>
            </a:p>
          </p:txBody>
        </p:sp>
        <p:sp>
          <p:nvSpPr>
            <p:cNvPr id="1422443" name="Line 107"/>
            <p:cNvSpPr>
              <a:spLocks noChangeShapeType="1"/>
            </p:cNvSpPr>
            <p:nvPr/>
          </p:nvSpPr>
          <p:spPr bwMode="auto">
            <a:xfrm>
              <a:off x="2931" y="3370"/>
              <a:ext cx="1" cy="33"/>
            </a:xfrm>
            <a:prstGeom prst="line">
              <a:avLst/>
            </a:prstGeom>
            <a:noFill/>
            <a:ln w="12700">
              <a:solidFill>
                <a:srgbClr val="CC00CC"/>
              </a:solidFill>
              <a:round/>
              <a:headEnd type="none" w="sm" len="sm"/>
              <a:tailEnd type="none" w="sm" len="sm"/>
            </a:ln>
            <a:effectLst/>
          </p:spPr>
          <p:txBody>
            <a:bodyPr/>
            <a:lstStyle/>
            <a:p>
              <a:endParaRPr lang="en-US"/>
            </a:p>
          </p:txBody>
        </p:sp>
        <p:sp>
          <p:nvSpPr>
            <p:cNvPr id="1422444" name="Line 108"/>
            <p:cNvSpPr>
              <a:spLocks noChangeShapeType="1"/>
            </p:cNvSpPr>
            <p:nvPr/>
          </p:nvSpPr>
          <p:spPr bwMode="auto">
            <a:xfrm>
              <a:off x="2848" y="3341"/>
              <a:ext cx="32" cy="0"/>
            </a:xfrm>
            <a:prstGeom prst="line">
              <a:avLst/>
            </a:prstGeom>
            <a:noFill/>
            <a:ln w="12700">
              <a:solidFill>
                <a:srgbClr val="CC00CC"/>
              </a:solidFill>
              <a:round/>
              <a:headEnd type="none" w="sm" len="sm"/>
              <a:tailEnd type="none" w="sm" len="sm"/>
            </a:ln>
            <a:effectLst/>
          </p:spPr>
          <p:txBody>
            <a:bodyPr/>
            <a:lstStyle/>
            <a:p>
              <a:endParaRPr lang="en-US"/>
            </a:p>
          </p:txBody>
        </p:sp>
        <p:sp>
          <p:nvSpPr>
            <p:cNvPr id="1422445" name="Line 109"/>
            <p:cNvSpPr>
              <a:spLocks noChangeShapeType="1"/>
            </p:cNvSpPr>
            <p:nvPr/>
          </p:nvSpPr>
          <p:spPr bwMode="auto">
            <a:xfrm>
              <a:off x="2848" y="3316"/>
              <a:ext cx="32" cy="0"/>
            </a:xfrm>
            <a:prstGeom prst="line">
              <a:avLst/>
            </a:prstGeom>
            <a:noFill/>
            <a:ln w="12700">
              <a:solidFill>
                <a:srgbClr val="CC00CC"/>
              </a:solidFill>
              <a:round/>
              <a:headEnd type="none" w="sm" len="sm"/>
              <a:tailEnd type="none" w="sm" len="sm"/>
            </a:ln>
            <a:effectLst/>
          </p:spPr>
          <p:txBody>
            <a:bodyPr/>
            <a:lstStyle/>
            <a:p>
              <a:endParaRPr lang="en-US"/>
            </a:p>
          </p:txBody>
        </p:sp>
      </p:grpSp>
      <p:grpSp>
        <p:nvGrpSpPr>
          <p:cNvPr id="1422446" name="Group 110"/>
          <p:cNvGrpSpPr>
            <a:grpSpLocks/>
          </p:cNvGrpSpPr>
          <p:nvPr/>
        </p:nvGrpSpPr>
        <p:grpSpPr bwMode="auto">
          <a:xfrm>
            <a:off x="2808288" y="5033963"/>
            <a:ext cx="153987" cy="174625"/>
            <a:chOff x="1769" y="3171"/>
            <a:chExt cx="97" cy="110"/>
          </a:xfrm>
        </p:grpSpPr>
        <p:sp>
          <p:nvSpPr>
            <p:cNvPr id="1422447" name="Oval 111"/>
            <p:cNvSpPr>
              <a:spLocks noChangeArrowheads="1"/>
            </p:cNvSpPr>
            <p:nvPr/>
          </p:nvSpPr>
          <p:spPr bwMode="auto">
            <a:xfrm rot="6480000">
              <a:off x="1769" y="3186"/>
              <a:ext cx="46" cy="45"/>
            </a:xfrm>
            <a:prstGeom prst="ellipse">
              <a:avLst/>
            </a:prstGeom>
            <a:solidFill>
              <a:srgbClr val="CC00CC"/>
            </a:solidFill>
            <a:ln w="12700">
              <a:solidFill>
                <a:schemeClr val="tx1"/>
              </a:solidFill>
              <a:round/>
              <a:headEnd/>
              <a:tailEnd/>
            </a:ln>
            <a:effectLst/>
          </p:spPr>
          <p:txBody>
            <a:bodyPr wrap="none" anchor="ctr"/>
            <a:lstStyle/>
            <a:p>
              <a:endParaRPr lang="en-US"/>
            </a:p>
          </p:txBody>
        </p:sp>
        <p:sp>
          <p:nvSpPr>
            <p:cNvPr id="1422448" name="Line 112"/>
            <p:cNvSpPr>
              <a:spLocks noChangeShapeType="1"/>
            </p:cNvSpPr>
            <p:nvPr/>
          </p:nvSpPr>
          <p:spPr bwMode="auto">
            <a:xfrm flipH="1">
              <a:off x="1799" y="3244"/>
              <a:ext cx="28" cy="14"/>
            </a:xfrm>
            <a:prstGeom prst="line">
              <a:avLst/>
            </a:prstGeom>
            <a:noFill/>
            <a:ln w="12700">
              <a:solidFill>
                <a:srgbClr val="CC00CC"/>
              </a:solidFill>
              <a:round/>
              <a:headEnd type="none" w="sm" len="sm"/>
              <a:tailEnd type="none" w="sm" len="sm"/>
            </a:ln>
            <a:effectLst/>
          </p:spPr>
          <p:txBody>
            <a:bodyPr/>
            <a:lstStyle/>
            <a:p>
              <a:endParaRPr lang="en-US"/>
            </a:p>
          </p:txBody>
        </p:sp>
        <p:sp>
          <p:nvSpPr>
            <p:cNvPr id="1422449" name="Line 113"/>
            <p:cNvSpPr>
              <a:spLocks noChangeShapeType="1"/>
            </p:cNvSpPr>
            <p:nvPr/>
          </p:nvSpPr>
          <p:spPr bwMode="auto">
            <a:xfrm flipH="1">
              <a:off x="1811" y="3267"/>
              <a:ext cx="28" cy="14"/>
            </a:xfrm>
            <a:prstGeom prst="line">
              <a:avLst/>
            </a:prstGeom>
            <a:noFill/>
            <a:ln w="12700">
              <a:solidFill>
                <a:srgbClr val="CC00CC"/>
              </a:solidFill>
              <a:round/>
              <a:headEnd type="none" w="sm" len="sm"/>
              <a:tailEnd type="none" w="sm" len="sm"/>
            </a:ln>
            <a:effectLst/>
          </p:spPr>
          <p:txBody>
            <a:bodyPr/>
            <a:lstStyle/>
            <a:p>
              <a:endParaRPr lang="en-US"/>
            </a:p>
          </p:txBody>
        </p:sp>
        <p:sp>
          <p:nvSpPr>
            <p:cNvPr id="1422450" name="Line 114"/>
            <p:cNvSpPr>
              <a:spLocks noChangeShapeType="1"/>
            </p:cNvSpPr>
            <p:nvPr/>
          </p:nvSpPr>
          <p:spPr bwMode="auto">
            <a:xfrm>
              <a:off x="1829" y="3182"/>
              <a:ext cx="14" cy="28"/>
            </a:xfrm>
            <a:prstGeom prst="line">
              <a:avLst/>
            </a:prstGeom>
            <a:noFill/>
            <a:ln w="12700">
              <a:solidFill>
                <a:srgbClr val="CC00CC"/>
              </a:solidFill>
              <a:round/>
              <a:headEnd type="none" w="sm" len="sm"/>
              <a:tailEnd type="none" w="sm" len="sm"/>
            </a:ln>
            <a:effectLst/>
          </p:spPr>
          <p:txBody>
            <a:bodyPr/>
            <a:lstStyle/>
            <a:p>
              <a:endParaRPr lang="en-US"/>
            </a:p>
          </p:txBody>
        </p:sp>
        <p:sp>
          <p:nvSpPr>
            <p:cNvPr id="1422451" name="Line 115"/>
            <p:cNvSpPr>
              <a:spLocks noChangeShapeType="1"/>
            </p:cNvSpPr>
            <p:nvPr/>
          </p:nvSpPr>
          <p:spPr bwMode="auto">
            <a:xfrm>
              <a:off x="1852" y="3171"/>
              <a:ext cx="14" cy="28"/>
            </a:xfrm>
            <a:prstGeom prst="line">
              <a:avLst/>
            </a:prstGeom>
            <a:noFill/>
            <a:ln w="12700">
              <a:solidFill>
                <a:srgbClr val="CC00CC"/>
              </a:solidFill>
              <a:round/>
              <a:headEnd type="none" w="sm" len="sm"/>
              <a:tailEnd type="none" w="sm" len="sm"/>
            </a:ln>
            <a:effectLst/>
          </p:spPr>
          <p:txBody>
            <a:bodyPr/>
            <a:lstStyle/>
            <a:p>
              <a:endParaRPr lang="en-US"/>
            </a:p>
          </p:txBody>
        </p:sp>
      </p:grpSp>
      <p:grpSp>
        <p:nvGrpSpPr>
          <p:cNvPr id="1422452" name="Group 116"/>
          <p:cNvGrpSpPr>
            <a:grpSpLocks/>
          </p:cNvGrpSpPr>
          <p:nvPr/>
        </p:nvGrpSpPr>
        <p:grpSpPr bwMode="auto">
          <a:xfrm>
            <a:off x="4495800" y="2276475"/>
            <a:ext cx="144463" cy="188913"/>
            <a:chOff x="2832" y="1434"/>
            <a:chExt cx="91" cy="119"/>
          </a:xfrm>
        </p:grpSpPr>
        <p:sp>
          <p:nvSpPr>
            <p:cNvPr id="1422453" name="Oval 117"/>
            <p:cNvSpPr>
              <a:spLocks noChangeArrowheads="1"/>
            </p:cNvSpPr>
            <p:nvPr/>
          </p:nvSpPr>
          <p:spPr bwMode="auto">
            <a:xfrm>
              <a:off x="2832" y="1468"/>
              <a:ext cx="46" cy="46"/>
            </a:xfrm>
            <a:prstGeom prst="ellipse">
              <a:avLst/>
            </a:prstGeom>
            <a:solidFill>
              <a:srgbClr val="CC00CC"/>
            </a:solidFill>
            <a:ln w="12700">
              <a:solidFill>
                <a:schemeClr val="tx1"/>
              </a:solidFill>
              <a:round/>
              <a:headEnd/>
              <a:tailEnd/>
            </a:ln>
            <a:effectLst/>
          </p:spPr>
          <p:txBody>
            <a:bodyPr wrap="none" anchor="ctr"/>
            <a:lstStyle/>
            <a:p>
              <a:endParaRPr lang="en-US"/>
            </a:p>
          </p:txBody>
        </p:sp>
        <p:sp>
          <p:nvSpPr>
            <p:cNvPr id="1422454" name="Line 118"/>
            <p:cNvSpPr>
              <a:spLocks noChangeShapeType="1"/>
            </p:cNvSpPr>
            <p:nvPr/>
          </p:nvSpPr>
          <p:spPr bwMode="auto">
            <a:xfrm flipH="1">
              <a:off x="2878" y="1512"/>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55" name="Line 119"/>
            <p:cNvSpPr>
              <a:spLocks noChangeShapeType="1"/>
            </p:cNvSpPr>
            <p:nvPr/>
          </p:nvSpPr>
          <p:spPr bwMode="auto">
            <a:xfrm flipH="1">
              <a:off x="2896" y="1530"/>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56" name="Line 120"/>
            <p:cNvSpPr>
              <a:spLocks noChangeShapeType="1"/>
            </p:cNvSpPr>
            <p:nvPr/>
          </p:nvSpPr>
          <p:spPr bwMode="auto">
            <a:xfrm>
              <a:off x="2882" y="1452"/>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57" name="Line 121"/>
            <p:cNvSpPr>
              <a:spLocks noChangeShapeType="1"/>
            </p:cNvSpPr>
            <p:nvPr/>
          </p:nvSpPr>
          <p:spPr bwMode="auto">
            <a:xfrm>
              <a:off x="2900" y="1434"/>
              <a:ext cx="23" cy="23"/>
            </a:xfrm>
            <a:prstGeom prst="line">
              <a:avLst/>
            </a:prstGeom>
            <a:noFill/>
            <a:ln w="12700">
              <a:solidFill>
                <a:srgbClr val="CC00CC"/>
              </a:solidFill>
              <a:round/>
              <a:headEnd type="none" w="sm" len="sm"/>
              <a:tailEnd type="none" w="sm" len="sm"/>
            </a:ln>
            <a:effectLst/>
          </p:spPr>
          <p:txBody>
            <a:bodyPr/>
            <a:lstStyle/>
            <a:p>
              <a:endParaRPr lang="en-US"/>
            </a:p>
          </p:txBody>
        </p:sp>
      </p:grpSp>
      <p:grpSp>
        <p:nvGrpSpPr>
          <p:cNvPr id="1422458" name="Group 122"/>
          <p:cNvGrpSpPr>
            <a:grpSpLocks/>
          </p:cNvGrpSpPr>
          <p:nvPr/>
        </p:nvGrpSpPr>
        <p:grpSpPr bwMode="auto">
          <a:xfrm>
            <a:off x="4397375" y="2151063"/>
            <a:ext cx="152400" cy="188912"/>
            <a:chOff x="2770" y="1355"/>
            <a:chExt cx="96" cy="119"/>
          </a:xfrm>
        </p:grpSpPr>
        <p:sp>
          <p:nvSpPr>
            <p:cNvPr id="1422459" name="Oval 123"/>
            <p:cNvSpPr>
              <a:spLocks noChangeArrowheads="1"/>
            </p:cNvSpPr>
            <p:nvPr/>
          </p:nvSpPr>
          <p:spPr bwMode="auto">
            <a:xfrm>
              <a:off x="2819" y="1396"/>
              <a:ext cx="47" cy="46"/>
            </a:xfrm>
            <a:prstGeom prst="ellipse">
              <a:avLst/>
            </a:prstGeom>
            <a:solidFill>
              <a:srgbClr val="CC00CC"/>
            </a:solidFill>
            <a:ln w="12700">
              <a:solidFill>
                <a:schemeClr val="tx1"/>
              </a:solidFill>
              <a:round/>
              <a:headEnd/>
              <a:tailEnd/>
            </a:ln>
            <a:effectLst/>
          </p:spPr>
          <p:txBody>
            <a:bodyPr wrap="none" anchor="ctr"/>
            <a:lstStyle/>
            <a:p>
              <a:endParaRPr lang="en-US"/>
            </a:p>
          </p:txBody>
        </p:sp>
        <p:sp>
          <p:nvSpPr>
            <p:cNvPr id="1422460" name="Line 124"/>
            <p:cNvSpPr>
              <a:spLocks noChangeShapeType="1"/>
            </p:cNvSpPr>
            <p:nvPr/>
          </p:nvSpPr>
          <p:spPr bwMode="auto">
            <a:xfrm flipV="1">
              <a:off x="2792" y="1373"/>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61" name="Line 125"/>
            <p:cNvSpPr>
              <a:spLocks noChangeShapeType="1"/>
            </p:cNvSpPr>
            <p:nvPr/>
          </p:nvSpPr>
          <p:spPr bwMode="auto">
            <a:xfrm flipV="1">
              <a:off x="2774" y="1355"/>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62" name="Line 126"/>
            <p:cNvSpPr>
              <a:spLocks noChangeShapeType="1"/>
            </p:cNvSpPr>
            <p:nvPr/>
          </p:nvSpPr>
          <p:spPr bwMode="auto">
            <a:xfrm flipH="1" flipV="1">
              <a:off x="2788" y="1433"/>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63" name="Line 127"/>
            <p:cNvSpPr>
              <a:spLocks noChangeShapeType="1"/>
            </p:cNvSpPr>
            <p:nvPr/>
          </p:nvSpPr>
          <p:spPr bwMode="auto">
            <a:xfrm flipH="1" flipV="1">
              <a:off x="2770" y="1451"/>
              <a:ext cx="23" cy="23"/>
            </a:xfrm>
            <a:prstGeom prst="line">
              <a:avLst/>
            </a:prstGeom>
            <a:noFill/>
            <a:ln w="12700">
              <a:solidFill>
                <a:srgbClr val="CC00CC"/>
              </a:solidFill>
              <a:round/>
              <a:headEnd type="none" w="sm" len="sm"/>
              <a:tailEnd type="none" w="sm" len="sm"/>
            </a:ln>
            <a:effectLst/>
          </p:spPr>
          <p:txBody>
            <a:bodyPr/>
            <a:lstStyle/>
            <a:p>
              <a:endParaRPr lang="en-US"/>
            </a:p>
          </p:txBody>
        </p:sp>
      </p:grpSp>
      <p:sp>
        <p:nvSpPr>
          <p:cNvPr id="1422464" name="Rectangle 128"/>
          <p:cNvSpPr>
            <a:spLocks noChangeArrowheads="1"/>
          </p:cNvSpPr>
          <p:nvPr/>
        </p:nvSpPr>
        <p:spPr bwMode="auto">
          <a:xfrm>
            <a:off x="228600" y="5257800"/>
            <a:ext cx="1677988" cy="192088"/>
          </a:xfrm>
          <a:prstGeom prst="rect">
            <a:avLst/>
          </a:prstGeom>
          <a:solidFill>
            <a:srgbClr val="FF9900"/>
          </a:solidFill>
          <a:ln w="9525">
            <a:solidFill>
              <a:schemeClr val="tx1"/>
            </a:solidFill>
            <a:miter lim="800000"/>
            <a:headEnd/>
            <a:tailEnd/>
          </a:ln>
          <a:effectLst/>
        </p:spPr>
        <p:txBody>
          <a:bodyPr lIns="0" tIns="0" rIns="0" bIns="0">
            <a:spAutoFit/>
          </a:bodyPr>
          <a:lstStyle/>
          <a:p>
            <a:pPr algn="l"/>
            <a:r>
              <a:rPr lang="en-US" sz="1200">
                <a:solidFill>
                  <a:srgbClr val="000000"/>
                </a:solidFill>
                <a:latin typeface="Arial" charset="0"/>
              </a:rPr>
              <a:t>  200 MeV Polarimeter</a:t>
            </a:r>
          </a:p>
        </p:txBody>
      </p:sp>
      <p:sp>
        <p:nvSpPr>
          <p:cNvPr id="1422465" name="Rectangle 129"/>
          <p:cNvSpPr>
            <a:spLocks noChangeArrowheads="1"/>
          </p:cNvSpPr>
          <p:nvPr/>
        </p:nvSpPr>
        <p:spPr bwMode="auto">
          <a:xfrm>
            <a:off x="4419600" y="5903913"/>
            <a:ext cx="1905000" cy="192087"/>
          </a:xfrm>
          <a:prstGeom prst="rect">
            <a:avLst/>
          </a:prstGeom>
          <a:solidFill>
            <a:srgbClr val="FF9900"/>
          </a:solidFill>
          <a:ln w="9525">
            <a:solidFill>
              <a:schemeClr val="tx1"/>
            </a:solidFill>
            <a:miter lim="800000"/>
            <a:headEnd/>
            <a:tailEnd/>
          </a:ln>
          <a:effectLst/>
        </p:spPr>
        <p:txBody>
          <a:bodyPr lIns="0" tIns="0" rIns="0" bIns="0">
            <a:spAutoFit/>
          </a:bodyPr>
          <a:lstStyle/>
          <a:p>
            <a:pPr algn="l"/>
            <a:r>
              <a:rPr lang="en-US" sz="1200">
                <a:solidFill>
                  <a:srgbClr val="000000"/>
                </a:solidFill>
                <a:latin typeface="Arial" charset="0"/>
              </a:rPr>
              <a:t> AGS Internal Polarimeter</a:t>
            </a:r>
          </a:p>
        </p:txBody>
      </p:sp>
      <p:sp>
        <p:nvSpPr>
          <p:cNvPr id="1422466" name="Rectangle 130"/>
          <p:cNvSpPr>
            <a:spLocks noChangeArrowheads="1"/>
          </p:cNvSpPr>
          <p:nvPr/>
        </p:nvSpPr>
        <p:spPr bwMode="auto">
          <a:xfrm>
            <a:off x="3756025" y="5500688"/>
            <a:ext cx="144463" cy="85725"/>
          </a:xfrm>
          <a:prstGeom prst="rect">
            <a:avLst/>
          </a:prstGeom>
          <a:solidFill>
            <a:srgbClr val="33CC33"/>
          </a:solidFill>
          <a:ln w="12700">
            <a:solidFill>
              <a:srgbClr val="000000"/>
            </a:solidFill>
            <a:miter lim="800000"/>
            <a:headEnd/>
            <a:tailEnd/>
          </a:ln>
          <a:effectLst/>
        </p:spPr>
        <p:txBody>
          <a:bodyPr wrap="none" anchor="ctr"/>
          <a:lstStyle/>
          <a:p>
            <a:endParaRPr lang="en-US"/>
          </a:p>
        </p:txBody>
      </p:sp>
      <p:sp>
        <p:nvSpPr>
          <p:cNvPr id="1422467" name="Rectangle 131"/>
          <p:cNvSpPr>
            <a:spLocks noChangeArrowheads="1"/>
          </p:cNvSpPr>
          <p:nvPr/>
        </p:nvSpPr>
        <p:spPr bwMode="auto">
          <a:xfrm>
            <a:off x="2590800" y="5684838"/>
            <a:ext cx="923925" cy="192087"/>
          </a:xfrm>
          <a:prstGeom prst="rect">
            <a:avLst/>
          </a:prstGeom>
          <a:solidFill>
            <a:srgbClr val="CCFFFF"/>
          </a:solidFill>
          <a:ln w="9525">
            <a:solidFill>
              <a:schemeClr val="tx1"/>
            </a:solidFill>
            <a:miter lim="800000"/>
            <a:headEnd/>
            <a:tailEnd/>
          </a:ln>
          <a:effectLst/>
        </p:spPr>
        <p:txBody>
          <a:bodyPr lIns="0" tIns="0" rIns="0" bIns="0">
            <a:spAutoFit/>
          </a:bodyPr>
          <a:lstStyle/>
          <a:p>
            <a:pPr algn="l"/>
            <a:r>
              <a:rPr lang="en-US" sz="1200">
                <a:solidFill>
                  <a:srgbClr val="000000"/>
                </a:solidFill>
                <a:latin typeface="Arial" charset="0"/>
              </a:rPr>
              <a:t>  Rf Dipole</a:t>
            </a:r>
          </a:p>
        </p:txBody>
      </p:sp>
      <p:sp>
        <p:nvSpPr>
          <p:cNvPr id="1422468" name="Line 132"/>
          <p:cNvSpPr>
            <a:spLocks noChangeShapeType="1"/>
          </p:cNvSpPr>
          <p:nvPr/>
        </p:nvSpPr>
        <p:spPr bwMode="auto">
          <a:xfrm flipV="1">
            <a:off x="3581400" y="5638800"/>
            <a:ext cx="228600" cy="1524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69" name="Line 133"/>
          <p:cNvSpPr>
            <a:spLocks noChangeShapeType="1"/>
          </p:cNvSpPr>
          <p:nvPr/>
        </p:nvSpPr>
        <p:spPr bwMode="auto">
          <a:xfrm flipH="1" flipV="1">
            <a:off x="4572000" y="5486400"/>
            <a:ext cx="381000" cy="3810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70" name="Line 134"/>
          <p:cNvSpPr>
            <a:spLocks noChangeShapeType="1"/>
          </p:cNvSpPr>
          <p:nvPr/>
        </p:nvSpPr>
        <p:spPr bwMode="auto">
          <a:xfrm flipV="1">
            <a:off x="1905000" y="5105400"/>
            <a:ext cx="838200" cy="1524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71" name="Rectangle 135"/>
          <p:cNvSpPr>
            <a:spLocks noChangeArrowheads="1"/>
          </p:cNvSpPr>
          <p:nvPr/>
        </p:nvSpPr>
        <p:spPr bwMode="auto">
          <a:xfrm>
            <a:off x="5943600" y="1562100"/>
            <a:ext cx="2286000" cy="287338"/>
          </a:xfrm>
          <a:prstGeom prst="rect">
            <a:avLst/>
          </a:prstGeom>
          <a:solidFill>
            <a:srgbClr val="FF9900"/>
          </a:solidFill>
          <a:ln w="12700">
            <a:solidFill>
              <a:schemeClr val="tx1"/>
            </a:solidFill>
            <a:miter lim="800000"/>
            <a:headEnd/>
            <a:tailEnd/>
          </a:ln>
          <a:effectLst/>
        </p:spPr>
        <p:txBody>
          <a:bodyPr lIns="0" tIns="0" rIns="0" bIns="0" anchor="ctr" anchorCtr="1">
            <a:spAutoFit/>
          </a:bodyPr>
          <a:lstStyle/>
          <a:p>
            <a:pPr algn="l"/>
            <a:r>
              <a:rPr lang="en-US" sz="1800">
                <a:solidFill>
                  <a:srgbClr val="000000"/>
                </a:solidFill>
                <a:latin typeface="Arial" charset="0"/>
              </a:rPr>
              <a:t> </a:t>
            </a:r>
            <a:r>
              <a:rPr lang="en-US" sz="1600">
                <a:solidFill>
                  <a:srgbClr val="000000"/>
                </a:solidFill>
                <a:latin typeface="Arial" charset="0"/>
              </a:rPr>
              <a:t>RHIC pC Polarimeters</a:t>
            </a:r>
          </a:p>
        </p:txBody>
      </p:sp>
      <p:grpSp>
        <p:nvGrpSpPr>
          <p:cNvPr id="1422472" name="Group 136"/>
          <p:cNvGrpSpPr>
            <a:grpSpLocks/>
          </p:cNvGrpSpPr>
          <p:nvPr/>
        </p:nvGrpSpPr>
        <p:grpSpPr bwMode="auto">
          <a:xfrm>
            <a:off x="6216650" y="2465388"/>
            <a:ext cx="139700" cy="223837"/>
            <a:chOff x="3916" y="1553"/>
            <a:chExt cx="88" cy="141"/>
          </a:xfrm>
        </p:grpSpPr>
        <p:sp>
          <p:nvSpPr>
            <p:cNvPr id="1422473" name="Oval 137"/>
            <p:cNvSpPr>
              <a:spLocks noChangeArrowheads="1"/>
            </p:cNvSpPr>
            <p:nvPr/>
          </p:nvSpPr>
          <p:spPr bwMode="auto">
            <a:xfrm rot="9540000">
              <a:off x="3939" y="1600"/>
              <a:ext cx="45" cy="46"/>
            </a:xfrm>
            <a:prstGeom prst="ellipse">
              <a:avLst/>
            </a:prstGeom>
            <a:solidFill>
              <a:srgbClr val="CC00CC"/>
            </a:solidFill>
            <a:ln w="12700">
              <a:solidFill>
                <a:schemeClr val="tx1"/>
              </a:solidFill>
              <a:round/>
              <a:headEnd/>
              <a:tailEnd/>
            </a:ln>
            <a:effectLst/>
          </p:spPr>
          <p:txBody>
            <a:bodyPr wrap="none" anchor="ctr"/>
            <a:lstStyle/>
            <a:p>
              <a:endParaRPr lang="en-US"/>
            </a:p>
          </p:txBody>
        </p:sp>
        <p:grpSp>
          <p:nvGrpSpPr>
            <p:cNvPr id="1422474" name="Group 138"/>
            <p:cNvGrpSpPr>
              <a:grpSpLocks/>
            </p:cNvGrpSpPr>
            <p:nvPr/>
          </p:nvGrpSpPr>
          <p:grpSpPr bwMode="auto">
            <a:xfrm>
              <a:off x="3916" y="1658"/>
              <a:ext cx="40" cy="36"/>
              <a:chOff x="3916" y="1658"/>
              <a:chExt cx="40" cy="36"/>
            </a:xfrm>
          </p:grpSpPr>
          <p:sp>
            <p:nvSpPr>
              <p:cNvPr id="1422475" name="Line 139"/>
              <p:cNvSpPr>
                <a:spLocks noChangeShapeType="1"/>
              </p:cNvSpPr>
              <p:nvPr/>
            </p:nvSpPr>
            <p:spPr bwMode="auto">
              <a:xfrm flipH="1" flipV="1">
                <a:off x="3927" y="1658"/>
                <a:ext cx="29" cy="13"/>
              </a:xfrm>
              <a:prstGeom prst="line">
                <a:avLst/>
              </a:prstGeom>
              <a:noFill/>
              <a:ln w="12700">
                <a:solidFill>
                  <a:srgbClr val="CC00CC"/>
                </a:solidFill>
                <a:round/>
                <a:headEnd type="none" w="sm" len="sm"/>
                <a:tailEnd type="none" w="sm" len="sm"/>
              </a:ln>
              <a:effectLst/>
            </p:spPr>
            <p:txBody>
              <a:bodyPr/>
              <a:lstStyle/>
              <a:p>
                <a:endParaRPr lang="en-US"/>
              </a:p>
            </p:txBody>
          </p:sp>
          <p:sp>
            <p:nvSpPr>
              <p:cNvPr id="1422476" name="Line 140"/>
              <p:cNvSpPr>
                <a:spLocks noChangeShapeType="1"/>
              </p:cNvSpPr>
              <p:nvPr/>
            </p:nvSpPr>
            <p:spPr bwMode="auto">
              <a:xfrm flipH="1" flipV="1">
                <a:off x="3916" y="1681"/>
                <a:ext cx="29" cy="13"/>
              </a:xfrm>
              <a:prstGeom prst="line">
                <a:avLst/>
              </a:prstGeom>
              <a:noFill/>
              <a:ln w="12700">
                <a:solidFill>
                  <a:srgbClr val="CC00CC"/>
                </a:solidFill>
                <a:round/>
                <a:headEnd type="none" w="sm" len="sm"/>
                <a:tailEnd type="none" w="sm" len="sm"/>
              </a:ln>
              <a:effectLst/>
            </p:spPr>
            <p:txBody>
              <a:bodyPr/>
              <a:lstStyle/>
              <a:p>
                <a:endParaRPr lang="en-US"/>
              </a:p>
            </p:txBody>
          </p:sp>
        </p:grpSp>
        <p:grpSp>
          <p:nvGrpSpPr>
            <p:cNvPr id="1422477" name="Group 141"/>
            <p:cNvGrpSpPr>
              <a:grpSpLocks/>
            </p:cNvGrpSpPr>
            <p:nvPr/>
          </p:nvGrpSpPr>
          <p:grpSpPr bwMode="auto">
            <a:xfrm>
              <a:off x="3964" y="1553"/>
              <a:ext cx="40" cy="36"/>
              <a:chOff x="3964" y="1553"/>
              <a:chExt cx="40" cy="36"/>
            </a:xfrm>
          </p:grpSpPr>
          <p:sp>
            <p:nvSpPr>
              <p:cNvPr id="1422478" name="Line 142"/>
              <p:cNvSpPr>
                <a:spLocks noChangeShapeType="1"/>
              </p:cNvSpPr>
              <p:nvPr/>
            </p:nvSpPr>
            <p:spPr bwMode="auto">
              <a:xfrm flipH="1" flipV="1">
                <a:off x="3975" y="1553"/>
                <a:ext cx="29" cy="13"/>
              </a:xfrm>
              <a:prstGeom prst="line">
                <a:avLst/>
              </a:prstGeom>
              <a:noFill/>
              <a:ln w="12700">
                <a:solidFill>
                  <a:srgbClr val="CC00CC"/>
                </a:solidFill>
                <a:round/>
                <a:headEnd type="none" w="sm" len="sm"/>
                <a:tailEnd type="none" w="sm" len="sm"/>
              </a:ln>
              <a:effectLst/>
            </p:spPr>
            <p:txBody>
              <a:bodyPr/>
              <a:lstStyle/>
              <a:p>
                <a:endParaRPr lang="en-US"/>
              </a:p>
            </p:txBody>
          </p:sp>
          <p:sp>
            <p:nvSpPr>
              <p:cNvPr id="1422479" name="Line 143"/>
              <p:cNvSpPr>
                <a:spLocks noChangeShapeType="1"/>
              </p:cNvSpPr>
              <p:nvPr/>
            </p:nvSpPr>
            <p:spPr bwMode="auto">
              <a:xfrm flipH="1" flipV="1">
                <a:off x="3964" y="1576"/>
                <a:ext cx="29" cy="13"/>
              </a:xfrm>
              <a:prstGeom prst="line">
                <a:avLst/>
              </a:prstGeom>
              <a:noFill/>
              <a:ln w="12700">
                <a:solidFill>
                  <a:srgbClr val="CC00CC"/>
                </a:solidFill>
                <a:round/>
                <a:headEnd type="none" w="sm" len="sm"/>
                <a:tailEnd type="none" w="sm" len="sm"/>
              </a:ln>
              <a:effectLst/>
            </p:spPr>
            <p:txBody>
              <a:bodyPr/>
              <a:lstStyle/>
              <a:p>
                <a:endParaRPr lang="en-US"/>
              </a:p>
            </p:txBody>
          </p:sp>
        </p:grpSp>
      </p:grpSp>
      <p:grpSp>
        <p:nvGrpSpPr>
          <p:cNvPr id="1422480" name="Group 144"/>
          <p:cNvGrpSpPr>
            <a:grpSpLocks/>
          </p:cNvGrpSpPr>
          <p:nvPr/>
        </p:nvGrpSpPr>
        <p:grpSpPr bwMode="auto">
          <a:xfrm>
            <a:off x="2438400" y="1600200"/>
            <a:ext cx="2971800" cy="609600"/>
            <a:chOff x="1536" y="1008"/>
            <a:chExt cx="1872" cy="384"/>
          </a:xfrm>
        </p:grpSpPr>
        <p:sp>
          <p:nvSpPr>
            <p:cNvPr id="1422481" name="Line 145"/>
            <p:cNvSpPr>
              <a:spLocks noChangeShapeType="1"/>
            </p:cNvSpPr>
            <p:nvPr/>
          </p:nvSpPr>
          <p:spPr bwMode="auto">
            <a:xfrm>
              <a:off x="2543" y="1232"/>
              <a:ext cx="97" cy="16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82" name="Rectangle 146"/>
            <p:cNvSpPr>
              <a:spLocks noChangeArrowheads="1"/>
            </p:cNvSpPr>
            <p:nvPr/>
          </p:nvSpPr>
          <p:spPr bwMode="auto">
            <a:xfrm>
              <a:off x="1536" y="1008"/>
              <a:ext cx="1872" cy="181"/>
            </a:xfrm>
            <a:prstGeom prst="rect">
              <a:avLst/>
            </a:prstGeom>
            <a:solidFill>
              <a:srgbClr val="FF9900"/>
            </a:solidFill>
            <a:ln w="12700">
              <a:solidFill>
                <a:schemeClr val="tx1"/>
              </a:solidFill>
              <a:miter lim="800000"/>
              <a:headEnd/>
              <a:tailEnd/>
            </a:ln>
            <a:effectLst/>
          </p:spPr>
          <p:txBody>
            <a:bodyPr lIns="0" tIns="0" rIns="0" bIns="0">
              <a:spAutoFit/>
            </a:bodyPr>
            <a:lstStyle/>
            <a:p>
              <a:pPr algn="l"/>
              <a:r>
                <a:rPr lang="en-US" sz="1800">
                  <a:solidFill>
                    <a:schemeClr val="tx1"/>
                  </a:solidFill>
                  <a:latin typeface="Arial" charset="0"/>
                </a:rPr>
                <a:t> </a:t>
              </a:r>
              <a:r>
                <a:rPr lang="en-US" sz="1600">
                  <a:solidFill>
                    <a:schemeClr val="tx1"/>
                  </a:solidFill>
                  <a:latin typeface="Arial" charset="0"/>
                </a:rPr>
                <a:t>Absolute Polarimeter (H jet)</a:t>
              </a:r>
            </a:p>
          </p:txBody>
        </p:sp>
      </p:grpSp>
      <p:sp>
        <p:nvSpPr>
          <p:cNvPr id="1422483" name="Line 147"/>
          <p:cNvSpPr>
            <a:spLocks noChangeShapeType="1"/>
          </p:cNvSpPr>
          <p:nvPr/>
        </p:nvSpPr>
        <p:spPr bwMode="auto">
          <a:xfrm flipH="1">
            <a:off x="4648200" y="1905000"/>
            <a:ext cx="1295400" cy="3048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84" name="Rectangle 148"/>
          <p:cNvSpPr>
            <a:spLocks noChangeArrowheads="1"/>
          </p:cNvSpPr>
          <p:nvPr/>
        </p:nvSpPr>
        <p:spPr bwMode="auto">
          <a:xfrm>
            <a:off x="1892300" y="3200400"/>
            <a:ext cx="881063" cy="366713"/>
          </a:xfrm>
          <a:prstGeom prst="rect">
            <a:avLst/>
          </a:prstGeom>
          <a:noFill/>
          <a:ln w="9525">
            <a:noFill/>
            <a:miter lim="800000"/>
            <a:headEnd/>
            <a:tailEnd/>
          </a:ln>
          <a:effectLst/>
        </p:spPr>
        <p:txBody>
          <a:bodyPr wrap="none" lIns="92075" tIns="46038" rIns="92075" bIns="46038">
            <a:spAutoFit/>
          </a:bodyPr>
          <a:lstStyle/>
          <a:p>
            <a:pPr algn="l" eaLnBrk="1" hangingPunct="1"/>
            <a:r>
              <a:rPr lang="en-US" sz="1800" b="1">
                <a:latin typeface="Arial" charset="0"/>
              </a:rPr>
              <a:t>P</a:t>
            </a:r>
            <a:r>
              <a:rPr lang="en-US" sz="1400" b="1">
                <a:latin typeface="Arial" charset="0"/>
              </a:rPr>
              <a:t>HENIX</a:t>
            </a:r>
          </a:p>
        </p:txBody>
      </p:sp>
      <p:sp>
        <p:nvSpPr>
          <p:cNvPr id="1422485" name="Rectangle 149"/>
          <p:cNvSpPr>
            <a:spLocks noChangeArrowheads="1"/>
          </p:cNvSpPr>
          <p:nvPr/>
        </p:nvSpPr>
        <p:spPr bwMode="auto">
          <a:xfrm>
            <a:off x="1130300" y="2286000"/>
            <a:ext cx="989013" cy="366713"/>
          </a:xfrm>
          <a:prstGeom prst="rect">
            <a:avLst/>
          </a:prstGeom>
          <a:noFill/>
          <a:ln w="9525">
            <a:noFill/>
            <a:miter lim="800000"/>
            <a:headEnd/>
            <a:tailEnd/>
          </a:ln>
          <a:effectLst/>
        </p:spPr>
        <p:txBody>
          <a:bodyPr wrap="none" lIns="92075" tIns="46038" rIns="92075" bIns="46038">
            <a:spAutoFit/>
          </a:bodyPr>
          <a:lstStyle/>
          <a:p>
            <a:pPr algn="l" eaLnBrk="1" hangingPunct="1"/>
            <a:r>
              <a:rPr lang="en-US" sz="1800" b="1">
                <a:latin typeface="Arial" charset="0"/>
              </a:rPr>
              <a:t>P</a:t>
            </a:r>
            <a:r>
              <a:rPr lang="en-US" sz="1400" b="1">
                <a:latin typeface="Arial" charset="0"/>
              </a:rPr>
              <a:t>HOBOS</a:t>
            </a:r>
          </a:p>
        </p:txBody>
      </p:sp>
      <p:sp>
        <p:nvSpPr>
          <p:cNvPr id="1422486" name="Rectangle 150"/>
          <p:cNvSpPr>
            <a:spLocks noChangeArrowheads="1"/>
          </p:cNvSpPr>
          <p:nvPr/>
        </p:nvSpPr>
        <p:spPr bwMode="auto">
          <a:xfrm>
            <a:off x="6324600" y="2209800"/>
            <a:ext cx="1803400" cy="366713"/>
          </a:xfrm>
          <a:prstGeom prst="rect">
            <a:avLst/>
          </a:prstGeom>
          <a:noFill/>
          <a:ln w="9525">
            <a:noFill/>
            <a:miter lim="800000"/>
            <a:headEnd/>
            <a:tailEnd/>
          </a:ln>
          <a:effectLst/>
        </p:spPr>
        <p:txBody>
          <a:bodyPr wrap="none" lIns="92075" tIns="46038" rIns="92075" bIns="46038">
            <a:spAutoFit/>
          </a:bodyPr>
          <a:lstStyle/>
          <a:p>
            <a:pPr algn="l" eaLnBrk="1" hangingPunct="1"/>
            <a:r>
              <a:rPr lang="en-US" sz="1800" b="1">
                <a:latin typeface="Arial" charset="0"/>
              </a:rPr>
              <a:t>B</a:t>
            </a:r>
            <a:r>
              <a:rPr lang="en-US" sz="1400" b="1">
                <a:latin typeface="Arial" charset="0"/>
              </a:rPr>
              <a:t>RAHMS &amp; PP2PP</a:t>
            </a:r>
          </a:p>
        </p:txBody>
      </p:sp>
      <p:sp>
        <p:nvSpPr>
          <p:cNvPr id="1422487" name="Rectangle 151"/>
          <p:cNvSpPr>
            <a:spLocks noChangeArrowheads="1"/>
          </p:cNvSpPr>
          <p:nvPr/>
        </p:nvSpPr>
        <p:spPr bwMode="auto">
          <a:xfrm>
            <a:off x="3873500" y="3429000"/>
            <a:ext cx="701675" cy="366713"/>
          </a:xfrm>
          <a:prstGeom prst="rect">
            <a:avLst/>
          </a:prstGeom>
          <a:noFill/>
          <a:ln w="9525">
            <a:noFill/>
            <a:miter lim="800000"/>
            <a:headEnd/>
            <a:tailEnd/>
          </a:ln>
          <a:effectLst/>
        </p:spPr>
        <p:txBody>
          <a:bodyPr wrap="none" lIns="92075" tIns="46038" rIns="92075" bIns="46038">
            <a:spAutoFit/>
          </a:bodyPr>
          <a:lstStyle/>
          <a:p>
            <a:pPr algn="l" eaLnBrk="1" hangingPunct="1"/>
            <a:r>
              <a:rPr lang="en-US" sz="1800" b="1">
                <a:latin typeface="Arial" charset="0"/>
              </a:rPr>
              <a:t>S</a:t>
            </a:r>
            <a:r>
              <a:rPr lang="en-US" sz="1400" b="1">
                <a:latin typeface="Arial" charset="0"/>
              </a:rPr>
              <a:t>TAR</a:t>
            </a:r>
          </a:p>
        </p:txBody>
      </p:sp>
      <p:sp>
        <p:nvSpPr>
          <p:cNvPr id="1422488" name="Line 152"/>
          <p:cNvSpPr>
            <a:spLocks noChangeShapeType="1"/>
          </p:cNvSpPr>
          <p:nvPr/>
        </p:nvSpPr>
        <p:spPr bwMode="auto">
          <a:xfrm>
            <a:off x="685800" y="2057400"/>
            <a:ext cx="685800" cy="7620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89" name="Line 153"/>
          <p:cNvSpPr>
            <a:spLocks noChangeShapeType="1"/>
          </p:cNvSpPr>
          <p:nvPr/>
        </p:nvSpPr>
        <p:spPr bwMode="auto">
          <a:xfrm flipV="1">
            <a:off x="2514600" y="2590800"/>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0" name="Line 154"/>
          <p:cNvSpPr>
            <a:spLocks noChangeShapeType="1"/>
          </p:cNvSpPr>
          <p:nvPr/>
        </p:nvSpPr>
        <p:spPr bwMode="auto">
          <a:xfrm>
            <a:off x="2819400" y="2514600"/>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1" name="Line 155"/>
          <p:cNvSpPr>
            <a:spLocks noChangeShapeType="1"/>
          </p:cNvSpPr>
          <p:nvPr/>
        </p:nvSpPr>
        <p:spPr bwMode="auto">
          <a:xfrm flipV="1">
            <a:off x="3429000" y="2438400"/>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2" name="Line 156"/>
          <p:cNvSpPr>
            <a:spLocks noChangeShapeType="1"/>
          </p:cNvSpPr>
          <p:nvPr/>
        </p:nvSpPr>
        <p:spPr bwMode="auto">
          <a:xfrm>
            <a:off x="5124450" y="3471863"/>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3" name="Line 157"/>
          <p:cNvSpPr>
            <a:spLocks noChangeShapeType="1"/>
          </p:cNvSpPr>
          <p:nvPr/>
        </p:nvSpPr>
        <p:spPr bwMode="auto">
          <a:xfrm flipV="1">
            <a:off x="5410200" y="3424238"/>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4" name="Line 158"/>
          <p:cNvSpPr>
            <a:spLocks noChangeShapeType="1"/>
          </p:cNvSpPr>
          <p:nvPr/>
        </p:nvSpPr>
        <p:spPr bwMode="auto">
          <a:xfrm>
            <a:off x="5681663" y="3395663"/>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5" name="Rectangle 159"/>
          <p:cNvSpPr>
            <a:spLocks noChangeArrowheads="1"/>
          </p:cNvSpPr>
          <p:nvPr/>
        </p:nvSpPr>
        <p:spPr bwMode="auto">
          <a:xfrm>
            <a:off x="3429000" y="6172200"/>
            <a:ext cx="1574800" cy="287338"/>
          </a:xfrm>
          <a:prstGeom prst="rect">
            <a:avLst/>
          </a:prstGeom>
          <a:solidFill>
            <a:srgbClr val="FF9900"/>
          </a:solidFill>
          <a:ln w="12700">
            <a:solidFill>
              <a:schemeClr val="tx1"/>
            </a:solidFill>
            <a:miter lim="800000"/>
            <a:headEnd/>
            <a:tailEnd/>
          </a:ln>
          <a:effectLst/>
        </p:spPr>
        <p:txBody>
          <a:bodyPr wrap="none" lIns="92075" tIns="46038" rIns="92075" bIns="46038">
            <a:spAutoFit/>
          </a:bodyPr>
          <a:lstStyle/>
          <a:p>
            <a:pPr algn="l"/>
            <a:r>
              <a:rPr lang="en-US" sz="1200">
                <a:solidFill>
                  <a:schemeClr val="tx1"/>
                </a:solidFill>
                <a:latin typeface="Arial" charset="0"/>
              </a:rPr>
              <a:t>AGS pC Polarimeter</a:t>
            </a:r>
          </a:p>
        </p:txBody>
      </p:sp>
      <p:grpSp>
        <p:nvGrpSpPr>
          <p:cNvPr id="1422496" name="Group 160"/>
          <p:cNvGrpSpPr>
            <a:grpSpLocks/>
          </p:cNvGrpSpPr>
          <p:nvPr/>
        </p:nvGrpSpPr>
        <p:grpSpPr bwMode="auto">
          <a:xfrm>
            <a:off x="3432175" y="4752975"/>
            <a:ext cx="225425" cy="123825"/>
            <a:chOff x="2444" y="2991"/>
            <a:chExt cx="142" cy="78"/>
          </a:xfrm>
        </p:grpSpPr>
        <p:sp>
          <p:nvSpPr>
            <p:cNvPr id="1422497" name="Oval 161"/>
            <p:cNvSpPr>
              <a:spLocks noChangeArrowheads="1"/>
            </p:cNvSpPr>
            <p:nvPr/>
          </p:nvSpPr>
          <p:spPr bwMode="auto">
            <a:xfrm rot="240000">
              <a:off x="2444" y="2991"/>
              <a:ext cx="142" cy="7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422498" name="Freeform 162"/>
            <p:cNvSpPr>
              <a:spLocks/>
            </p:cNvSpPr>
            <p:nvPr/>
          </p:nvSpPr>
          <p:spPr bwMode="auto">
            <a:xfrm>
              <a:off x="2476" y="2995"/>
              <a:ext cx="83" cy="63"/>
            </a:xfrm>
            <a:custGeom>
              <a:avLst/>
              <a:gdLst/>
              <a:ahLst/>
              <a:cxnLst>
                <a:cxn ang="0">
                  <a:pos x="1" y="48"/>
                </a:cxn>
                <a:cxn ang="0">
                  <a:pos x="3" y="37"/>
                </a:cxn>
                <a:cxn ang="0">
                  <a:pos x="7" y="27"/>
                </a:cxn>
                <a:cxn ang="0">
                  <a:pos x="11" y="18"/>
                </a:cxn>
                <a:cxn ang="0">
                  <a:pos x="15" y="12"/>
                </a:cxn>
                <a:cxn ang="0">
                  <a:pos x="17" y="9"/>
                </a:cxn>
                <a:cxn ang="0">
                  <a:pos x="20" y="6"/>
                </a:cxn>
                <a:cxn ang="0">
                  <a:pos x="23" y="4"/>
                </a:cxn>
                <a:cxn ang="0">
                  <a:pos x="26" y="2"/>
                </a:cxn>
                <a:cxn ang="0">
                  <a:pos x="29" y="1"/>
                </a:cxn>
                <a:cxn ang="0">
                  <a:pos x="31" y="0"/>
                </a:cxn>
                <a:cxn ang="0">
                  <a:pos x="35" y="0"/>
                </a:cxn>
                <a:cxn ang="0">
                  <a:pos x="52" y="2"/>
                </a:cxn>
                <a:cxn ang="0">
                  <a:pos x="56" y="3"/>
                </a:cxn>
                <a:cxn ang="0">
                  <a:pos x="60" y="5"/>
                </a:cxn>
                <a:cxn ang="0">
                  <a:pos x="63" y="8"/>
                </a:cxn>
                <a:cxn ang="0">
                  <a:pos x="66" y="13"/>
                </a:cxn>
                <a:cxn ang="0">
                  <a:pos x="69" y="18"/>
                </a:cxn>
                <a:cxn ang="0">
                  <a:pos x="71" y="24"/>
                </a:cxn>
                <a:cxn ang="0">
                  <a:pos x="73" y="31"/>
                </a:cxn>
                <a:cxn ang="0">
                  <a:pos x="74" y="38"/>
                </a:cxn>
                <a:cxn ang="0">
                  <a:pos x="66" y="62"/>
                </a:cxn>
                <a:cxn ang="0">
                  <a:pos x="58" y="36"/>
                </a:cxn>
                <a:cxn ang="0">
                  <a:pos x="56" y="25"/>
                </a:cxn>
                <a:cxn ang="0">
                  <a:pos x="54" y="18"/>
                </a:cxn>
                <a:cxn ang="0">
                  <a:pos x="52" y="14"/>
                </a:cxn>
                <a:cxn ang="0">
                  <a:pos x="50" y="10"/>
                </a:cxn>
                <a:cxn ang="0">
                  <a:pos x="48" y="7"/>
                </a:cxn>
                <a:cxn ang="0">
                  <a:pos x="45" y="4"/>
                </a:cxn>
                <a:cxn ang="0">
                  <a:pos x="42" y="4"/>
                </a:cxn>
                <a:cxn ang="0">
                  <a:pos x="37" y="8"/>
                </a:cxn>
                <a:cxn ang="0">
                  <a:pos x="32" y="13"/>
                </a:cxn>
                <a:cxn ang="0">
                  <a:pos x="28" y="19"/>
                </a:cxn>
                <a:cxn ang="0">
                  <a:pos x="24" y="26"/>
                </a:cxn>
                <a:cxn ang="0">
                  <a:pos x="21" y="33"/>
                </a:cxn>
                <a:cxn ang="0">
                  <a:pos x="19" y="42"/>
                </a:cxn>
                <a:cxn ang="0">
                  <a:pos x="17" y="51"/>
                </a:cxn>
                <a:cxn ang="0">
                  <a:pos x="0" y="54"/>
                </a:cxn>
              </a:cxnLst>
              <a:rect l="0" t="0" r="r" b="b"/>
              <a:pathLst>
                <a:path w="83" h="63">
                  <a:moveTo>
                    <a:pt x="0" y="54"/>
                  </a:moveTo>
                  <a:lnTo>
                    <a:pt x="1" y="48"/>
                  </a:lnTo>
                  <a:lnTo>
                    <a:pt x="2" y="42"/>
                  </a:lnTo>
                  <a:lnTo>
                    <a:pt x="3" y="37"/>
                  </a:lnTo>
                  <a:lnTo>
                    <a:pt x="5" y="32"/>
                  </a:lnTo>
                  <a:lnTo>
                    <a:pt x="7" y="27"/>
                  </a:lnTo>
                  <a:lnTo>
                    <a:pt x="9" y="22"/>
                  </a:lnTo>
                  <a:lnTo>
                    <a:pt x="11" y="18"/>
                  </a:lnTo>
                  <a:lnTo>
                    <a:pt x="14" y="14"/>
                  </a:lnTo>
                  <a:lnTo>
                    <a:pt x="15" y="12"/>
                  </a:lnTo>
                  <a:lnTo>
                    <a:pt x="16" y="11"/>
                  </a:lnTo>
                  <a:lnTo>
                    <a:pt x="17" y="9"/>
                  </a:lnTo>
                  <a:lnTo>
                    <a:pt x="19" y="8"/>
                  </a:lnTo>
                  <a:lnTo>
                    <a:pt x="20" y="6"/>
                  </a:lnTo>
                  <a:lnTo>
                    <a:pt x="21" y="5"/>
                  </a:lnTo>
                  <a:lnTo>
                    <a:pt x="23" y="4"/>
                  </a:lnTo>
                  <a:lnTo>
                    <a:pt x="24" y="3"/>
                  </a:lnTo>
                  <a:lnTo>
                    <a:pt x="26" y="2"/>
                  </a:lnTo>
                  <a:lnTo>
                    <a:pt x="27" y="2"/>
                  </a:lnTo>
                  <a:lnTo>
                    <a:pt x="29" y="1"/>
                  </a:lnTo>
                  <a:lnTo>
                    <a:pt x="30" y="0"/>
                  </a:lnTo>
                  <a:lnTo>
                    <a:pt x="31" y="0"/>
                  </a:lnTo>
                  <a:lnTo>
                    <a:pt x="33" y="0"/>
                  </a:lnTo>
                  <a:lnTo>
                    <a:pt x="35" y="0"/>
                  </a:lnTo>
                  <a:lnTo>
                    <a:pt x="36" y="0"/>
                  </a:lnTo>
                  <a:lnTo>
                    <a:pt x="52" y="2"/>
                  </a:lnTo>
                  <a:lnTo>
                    <a:pt x="54" y="2"/>
                  </a:lnTo>
                  <a:lnTo>
                    <a:pt x="56" y="3"/>
                  </a:lnTo>
                  <a:lnTo>
                    <a:pt x="58" y="4"/>
                  </a:lnTo>
                  <a:lnTo>
                    <a:pt x="60" y="5"/>
                  </a:lnTo>
                  <a:lnTo>
                    <a:pt x="62" y="7"/>
                  </a:lnTo>
                  <a:lnTo>
                    <a:pt x="63" y="8"/>
                  </a:lnTo>
                  <a:lnTo>
                    <a:pt x="65" y="10"/>
                  </a:lnTo>
                  <a:lnTo>
                    <a:pt x="66" y="13"/>
                  </a:lnTo>
                  <a:lnTo>
                    <a:pt x="68" y="15"/>
                  </a:lnTo>
                  <a:lnTo>
                    <a:pt x="69" y="18"/>
                  </a:lnTo>
                  <a:lnTo>
                    <a:pt x="70" y="21"/>
                  </a:lnTo>
                  <a:lnTo>
                    <a:pt x="71" y="24"/>
                  </a:lnTo>
                  <a:lnTo>
                    <a:pt x="72" y="27"/>
                  </a:lnTo>
                  <a:lnTo>
                    <a:pt x="73" y="31"/>
                  </a:lnTo>
                  <a:lnTo>
                    <a:pt x="74" y="34"/>
                  </a:lnTo>
                  <a:lnTo>
                    <a:pt x="74" y="38"/>
                  </a:lnTo>
                  <a:lnTo>
                    <a:pt x="82" y="39"/>
                  </a:lnTo>
                  <a:lnTo>
                    <a:pt x="66" y="62"/>
                  </a:lnTo>
                  <a:lnTo>
                    <a:pt x="49" y="35"/>
                  </a:lnTo>
                  <a:lnTo>
                    <a:pt x="58" y="36"/>
                  </a:lnTo>
                  <a:lnTo>
                    <a:pt x="57" y="30"/>
                  </a:lnTo>
                  <a:lnTo>
                    <a:pt x="56" y="25"/>
                  </a:lnTo>
                  <a:lnTo>
                    <a:pt x="55" y="21"/>
                  </a:lnTo>
                  <a:lnTo>
                    <a:pt x="54" y="18"/>
                  </a:lnTo>
                  <a:lnTo>
                    <a:pt x="53" y="16"/>
                  </a:lnTo>
                  <a:lnTo>
                    <a:pt x="52" y="14"/>
                  </a:lnTo>
                  <a:lnTo>
                    <a:pt x="51" y="12"/>
                  </a:lnTo>
                  <a:lnTo>
                    <a:pt x="50" y="10"/>
                  </a:lnTo>
                  <a:lnTo>
                    <a:pt x="49" y="9"/>
                  </a:lnTo>
                  <a:lnTo>
                    <a:pt x="48" y="7"/>
                  </a:lnTo>
                  <a:lnTo>
                    <a:pt x="46" y="5"/>
                  </a:lnTo>
                  <a:lnTo>
                    <a:pt x="45" y="4"/>
                  </a:lnTo>
                  <a:lnTo>
                    <a:pt x="44" y="3"/>
                  </a:lnTo>
                  <a:lnTo>
                    <a:pt x="42" y="4"/>
                  </a:lnTo>
                  <a:lnTo>
                    <a:pt x="39" y="6"/>
                  </a:lnTo>
                  <a:lnTo>
                    <a:pt x="37" y="8"/>
                  </a:lnTo>
                  <a:lnTo>
                    <a:pt x="35" y="10"/>
                  </a:lnTo>
                  <a:lnTo>
                    <a:pt x="32" y="13"/>
                  </a:lnTo>
                  <a:lnTo>
                    <a:pt x="30" y="16"/>
                  </a:lnTo>
                  <a:lnTo>
                    <a:pt x="28" y="19"/>
                  </a:lnTo>
                  <a:lnTo>
                    <a:pt x="26" y="22"/>
                  </a:lnTo>
                  <a:lnTo>
                    <a:pt x="24" y="26"/>
                  </a:lnTo>
                  <a:lnTo>
                    <a:pt x="23" y="29"/>
                  </a:lnTo>
                  <a:lnTo>
                    <a:pt x="21" y="33"/>
                  </a:lnTo>
                  <a:lnTo>
                    <a:pt x="20" y="38"/>
                  </a:lnTo>
                  <a:lnTo>
                    <a:pt x="19" y="42"/>
                  </a:lnTo>
                  <a:lnTo>
                    <a:pt x="18" y="47"/>
                  </a:lnTo>
                  <a:lnTo>
                    <a:pt x="17" y="51"/>
                  </a:lnTo>
                  <a:lnTo>
                    <a:pt x="16" y="56"/>
                  </a:lnTo>
                  <a:lnTo>
                    <a:pt x="0" y="54"/>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99" name="Group 163"/>
          <p:cNvGrpSpPr>
            <a:grpSpLocks/>
          </p:cNvGrpSpPr>
          <p:nvPr/>
        </p:nvGrpSpPr>
        <p:grpSpPr bwMode="auto">
          <a:xfrm>
            <a:off x="4191000" y="5410200"/>
            <a:ext cx="155575" cy="153988"/>
            <a:chOff x="2834" y="3316"/>
            <a:chExt cx="98" cy="97"/>
          </a:xfrm>
        </p:grpSpPr>
        <p:sp>
          <p:nvSpPr>
            <p:cNvPr id="1422500" name="Oval 164"/>
            <p:cNvSpPr>
              <a:spLocks noChangeArrowheads="1"/>
            </p:cNvSpPr>
            <p:nvPr/>
          </p:nvSpPr>
          <p:spPr bwMode="auto">
            <a:xfrm rot="2640000">
              <a:off x="2834" y="3367"/>
              <a:ext cx="47" cy="46"/>
            </a:xfrm>
            <a:prstGeom prst="ellipse">
              <a:avLst/>
            </a:prstGeom>
            <a:solidFill>
              <a:srgbClr val="CC00CC"/>
            </a:solidFill>
            <a:ln w="12700">
              <a:solidFill>
                <a:schemeClr val="tx1"/>
              </a:solidFill>
              <a:round/>
              <a:headEnd/>
              <a:tailEnd/>
            </a:ln>
            <a:effectLst/>
          </p:spPr>
          <p:txBody>
            <a:bodyPr wrap="none" anchor="ctr"/>
            <a:lstStyle/>
            <a:p>
              <a:endParaRPr lang="en-US"/>
            </a:p>
          </p:txBody>
        </p:sp>
        <p:sp>
          <p:nvSpPr>
            <p:cNvPr id="1422501" name="Line 165"/>
            <p:cNvSpPr>
              <a:spLocks noChangeShapeType="1"/>
            </p:cNvSpPr>
            <p:nvPr/>
          </p:nvSpPr>
          <p:spPr bwMode="auto">
            <a:xfrm>
              <a:off x="2905" y="3370"/>
              <a:ext cx="1" cy="33"/>
            </a:xfrm>
            <a:prstGeom prst="line">
              <a:avLst/>
            </a:prstGeom>
            <a:noFill/>
            <a:ln w="12700">
              <a:solidFill>
                <a:srgbClr val="CC00CC"/>
              </a:solidFill>
              <a:round/>
              <a:headEnd type="none" w="sm" len="sm"/>
              <a:tailEnd type="none" w="sm" len="sm"/>
            </a:ln>
            <a:effectLst/>
          </p:spPr>
          <p:txBody>
            <a:bodyPr/>
            <a:lstStyle/>
            <a:p>
              <a:endParaRPr lang="en-US"/>
            </a:p>
          </p:txBody>
        </p:sp>
        <p:sp>
          <p:nvSpPr>
            <p:cNvPr id="1422502" name="Line 166"/>
            <p:cNvSpPr>
              <a:spLocks noChangeShapeType="1"/>
            </p:cNvSpPr>
            <p:nvPr/>
          </p:nvSpPr>
          <p:spPr bwMode="auto">
            <a:xfrm>
              <a:off x="2931" y="3370"/>
              <a:ext cx="1" cy="33"/>
            </a:xfrm>
            <a:prstGeom prst="line">
              <a:avLst/>
            </a:prstGeom>
            <a:noFill/>
            <a:ln w="12700">
              <a:solidFill>
                <a:srgbClr val="CC00CC"/>
              </a:solidFill>
              <a:round/>
              <a:headEnd type="none" w="sm" len="sm"/>
              <a:tailEnd type="none" w="sm" len="sm"/>
            </a:ln>
            <a:effectLst/>
          </p:spPr>
          <p:txBody>
            <a:bodyPr/>
            <a:lstStyle/>
            <a:p>
              <a:endParaRPr lang="en-US"/>
            </a:p>
          </p:txBody>
        </p:sp>
        <p:sp>
          <p:nvSpPr>
            <p:cNvPr id="1422503" name="Line 167"/>
            <p:cNvSpPr>
              <a:spLocks noChangeShapeType="1"/>
            </p:cNvSpPr>
            <p:nvPr/>
          </p:nvSpPr>
          <p:spPr bwMode="auto">
            <a:xfrm>
              <a:off x="2848" y="3341"/>
              <a:ext cx="32" cy="0"/>
            </a:xfrm>
            <a:prstGeom prst="line">
              <a:avLst/>
            </a:prstGeom>
            <a:noFill/>
            <a:ln w="12700">
              <a:solidFill>
                <a:srgbClr val="CC00CC"/>
              </a:solidFill>
              <a:round/>
              <a:headEnd type="none" w="sm" len="sm"/>
              <a:tailEnd type="none" w="sm" len="sm"/>
            </a:ln>
            <a:effectLst/>
          </p:spPr>
          <p:txBody>
            <a:bodyPr/>
            <a:lstStyle/>
            <a:p>
              <a:endParaRPr lang="en-US"/>
            </a:p>
          </p:txBody>
        </p:sp>
        <p:sp>
          <p:nvSpPr>
            <p:cNvPr id="1422504" name="Line 168"/>
            <p:cNvSpPr>
              <a:spLocks noChangeShapeType="1"/>
            </p:cNvSpPr>
            <p:nvPr/>
          </p:nvSpPr>
          <p:spPr bwMode="auto">
            <a:xfrm>
              <a:off x="2848" y="3316"/>
              <a:ext cx="32" cy="0"/>
            </a:xfrm>
            <a:prstGeom prst="line">
              <a:avLst/>
            </a:prstGeom>
            <a:noFill/>
            <a:ln w="12700">
              <a:solidFill>
                <a:srgbClr val="CC00CC"/>
              </a:solidFill>
              <a:round/>
              <a:headEnd type="none" w="sm" len="sm"/>
              <a:tailEnd type="none" w="sm" len="sm"/>
            </a:ln>
            <a:effectLst/>
          </p:spPr>
          <p:txBody>
            <a:bodyPr/>
            <a:lstStyle/>
            <a:p>
              <a:endParaRPr lang="en-US"/>
            </a:p>
          </p:txBody>
        </p:sp>
      </p:grpSp>
      <p:sp>
        <p:nvSpPr>
          <p:cNvPr id="1422505" name="Line 169"/>
          <p:cNvSpPr>
            <a:spLocks noChangeShapeType="1"/>
          </p:cNvSpPr>
          <p:nvPr/>
        </p:nvSpPr>
        <p:spPr bwMode="auto">
          <a:xfrm flipH="1" flipV="1">
            <a:off x="4225925" y="5638800"/>
            <a:ext cx="0" cy="457200"/>
          </a:xfrm>
          <a:prstGeom prst="line">
            <a:avLst/>
          </a:prstGeom>
          <a:noFill/>
          <a:ln w="12700">
            <a:solidFill>
              <a:srgbClr val="FFFF99"/>
            </a:solidFill>
            <a:round/>
            <a:headEnd type="none" w="sm" len="sm"/>
            <a:tailEnd type="stealth" w="med" len="med"/>
          </a:ln>
          <a:effectLst/>
        </p:spPr>
        <p:txBody>
          <a:bodyPr/>
          <a:lstStyle/>
          <a:p>
            <a:endParaRPr lang="en-US"/>
          </a:p>
        </p:txBody>
      </p:sp>
      <p:grpSp>
        <p:nvGrpSpPr>
          <p:cNvPr id="1422506" name="Group 170"/>
          <p:cNvGrpSpPr>
            <a:grpSpLocks/>
          </p:cNvGrpSpPr>
          <p:nvPr/>
        </p:nvGrpSpPr>
        <p:grpSpPr bwMode="auto">
          <a:xfrm>
            <a:off x="4575175" y="5057775"/>
            <a:ext cx="225425" cy="123825"/>
            <a:chOff x="2444" y="2991"/>
            <a:chExt cx="142" cy="78"/>
          </a:xfrm>
        </p:grpSpPr>
        <p:sp>
          <p:nvSpPr>
            <p:cNvPr id="1422507" name="Oval 171"/>
            <p:cNvSpPr>
              <a:spLocks noChangeArrowheads="1"/>
            </p:cNvSpPr>
            <p:nvPr/>
          </p:nvSpPr>
          <p:spPr bwMode="auto">
            <a:xfrm rot="240000">
              <a:off x="2444" y="2991"/>
              <a:ext cx="142" cy="7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422508" name="Freeform 172"/>
            <p:cNvSpPr>
              <a:spLocks/>
            </p:cNvSpPr>
            <p:nvPr/>
          </p:nvSpPr>
          <p:spPr bwMode="auto">
            <a:xfrm>
              <a:off x="2476" y="2995"/>
              <a:ext cx="83" cy="63"/>
            </a:xfrm>
            <a:custGeom>
              <a:avLst/>
              <a:gdLst/>
              <a:ahLst/>
              <a:cxnLst>
                <a:cxn ang="0">
                  <a:pos x="1" y="48"/>
                </a:cxn>
                <a:cxn ang="0">
                  <a:pos x="3" y="37"/>
                </a:cxn>
                <a:cxn ang="0">
                  <a:pos x="7" y="27"/>
                </a:cxn>
                <a:cxn ang="0">
                  <a:pos x="11" y="18"/>
                </a:cxn>
                <a:cxn ang="0">
                  <a:pos x="15" y="12"/>
                </a:cxn>
                <a:cxn ang="0">
                  <a:pos x="17" y="9"/>
                </a:cxn>
                <a:cxn ang="0">
                  <a:pos x="20" y="6"/>
                </a:cxn>
                <a:cxn ang="0">
                  <a:pos x="23" y="4"/>
                </a:cxn>
                <a:cxn ang="0">
                  <a:pos x="26" y="2"/>
                </a:cxn>
                <a:cxn ang="0">
                  <a:pos x="29" y="1"/>
                </a:cxn>
                <a:cxn ang="0">
                  <a:pos x="31" y="0"/>
                </a:cxn>
                <a:cxn ang="0">
                  <a:pos x="35" y="0"/>
                </a:cxn>
                <a:cxn ang="0">
                  <a:pos x="52" y="2"/>
                </a:cxn>
                <a:cxn ang="0">
                  <a:pos x="56" y="3"/>
                </a:cxn>
                <a:cxn ang="0">
                  <a:pos x="60" y="5"/>
                </a:cxn>
                <a:cxn ang="0">
                  <a:pos x="63" y="8"/>
                </a:cxn>
                <a:cxn ang="0">
                  <a:pos x="66" y="13"/>
                </a:cxn>
                <a:cxn ang="0">
                  <a:pos x="69" y="18"/>
                </a:cxn>
                <a:cxn ang="0">
                  <a:pos x="71" y="24"/>
                </a:cxn>
                <a:cxn ang="0">
                  <a:pos x="73" y="31"/>
                </a:cxn>
                <a:cxn ang="0">
                  <a:pos x="74" y="38"/>
                </a:cxn>
                <a:cxn ang="0">
                  <a:pos x="66" y="62"/>
                </a:cxn>
                <a:cxn ang="0">
                  <a:pos x="58" y="36"/>
                </a:cxn>
                <a:cxn ang="0">
                  <a:pos x="56" y="25"/>
                </a:cxn>
                <a:cxn ang="0">
                  <a:pos x="54" y="18"/>
                </a:cxn>
                <a:cxn ang="0">
                  <a:pos x="52" y="14"/>
                </a:cxn>
                <a:cxn ang="0">
                  <a:pos x="50" y="10"/>
                </a:cxn>
                <a:cxn ang="0">
                  <a:pos x="48" y="7"/>
                </a:cxn>
                <a:cxn ang="0">
                  <a:pos x="45" y="4"/>
                </a:cxn>
                <a:cxn ang="0">
                  <a:pos x="42" y="4"/>
                </a:cxn>
                <a:cxn ang="0">
                  <a:pos x="37" y="8"/>
                </a:cxn>
                <a:cxn ang="0">
                  <a:pos x="32" y="13"/>
                </a:cxn>
                <a:cxn ang="0">
                  <a:pos x="28" y="19"/>
                </a:cxn>
                <a:cxn ang="0">
                  <a:pos x="24" y="26"/>
                </a:cxn>
                <a:cxn ang="0">
                  <a:pos x="21" y="33"/>
                </a:cxn>
                <a:cxn ang="0">
                  <a:pos x="19" y="42"/>
                </a:cxn>
                <a:cxn ang="0">
                  <a:pos x="17" y="51"/>
                </a:cxn>
                <a:cxn ang="0">
                  <a:pos x="0" y="54"/>
                </a:cxn>
              </a:cxnLst>
              <a:rect l="0" t="0" r="r" b="b"/>
              <a:pathLst>
                <a:path w="83" h="63">
                  <a:moveTo>
                    <a:pt x="0" y="54"/>
                  </a:moveTo>
                  <a:lnTo>
                    <a:pt x="1" y="48"/>
                  </a:lnTo>
                  <a:lnTo>
                    <a:pt x="2" y="42"/>
                  </a:lnTo>
                  <a:lnTo>
                    <a:pt x="3" y="37"/>
                  </a:lnTo>
                  <a:lnTo>
                    <a:pt x="5" y="32"/>
                  </a:lnTo>
                  <a:lnTo>
                    <a:pt x="7" y="27"/>
                  </a:lnTo>
                  <a:lnTo>
                    <a:pt x="9" y="22"/>
                  </a:lnTo>
                  <a:lnTo>
                    <a:pt x="11" y="18"/>
                  </a:lnTo>
                  <a:lnTo>
                    <a:pt x="14" y="14"/>
                  </a:lnTo>
                  <a:lnTo>
                    <a:pt x="15" y="12"/>
                  </a:lnTo>
                  <a:lnTo>
                    <a:pt x="16" y="11"/>
                  </a:lnTo>
                  <a:lnTo>
                    <a:pt x="17" y="9"/>
                  </a:lnTo>
                  <a:lnTo>
                    <a:pt x="19" y="8"/>
                  </a:lnTo>
                  <a:lnTo>
                    <a:pt x="20" y="6"/>
                  </a:lnTo>
                  <a:lnTo>
                    <a:pt x="21" y="5"/>
                  </a:lnTo>
                  <a:lnTo>
                    <a:pt x="23" y="4"/>
                  </a:lnTo>
                  <a:lnTo>
                    <a:pt x="24" y="3"/>
                  </a:lnTo>
                  <a:lnTo>
                    <a:pt x="26" y="2"/>
                  </a:lnTo>
                  <a:lnTo>
                    <a:pt x="27" y="2"/>
                  </a:lnTo>
                  <a:lnTo>
                    <a:pt x="29" y="1"/>
                  </a:lnTo>
                  <a:lnTo>
                    <a:pt x="30" y="0"/>
                  </a:lnTo>
                  <a:lnTo>
                    <a:pt x="31" y="0"/>
                  </a:lnTo>
                  <a:lnTo>
                    <a:pt x="33" y="0"/>
                  </a:lnTo>
                  <a:lnTo>
                    <a:pt x="35" y="0"/>
                  </a:lnTo>
                  <a:lnTo>
                    <a:pt x="36" y="0"/>
                  </a:lnTo>
                  <a:lnTo>
                    <a:pt x="52" y="2"/>
                  </a:lnTo>
                  <a:lnTo>
                    <a:pt x="54" y="2"/>
                  </a:lnTo>
                  <a:lnTo>
                    <a:pt x="56" y="3"/>
                  </a:lnTo>
                  <a:lnTo>
                    <a:pt x="58" y="4"/>
                  </a:lnTo>
                  <a:lnTo>
                    <a:pt x="60" y="5"/>
                  </a:lnTo>
                  <a:lnTo>
                    <a:pt x="62" y="7"/>
                  </a:lnTo>
                  <a:lnTo>
                    <a:pt x="63" y="8"/>
                  </a:lnTo>
                  <a:lnTo>
                    <a:pt x="65" y="10"/>
                  </a:lnTo>
                  <a:lnTo>
                    <a:pt x="66" y="13"/>
                  </a:lnTo>
                  <a:lnTo>
                    <a:pt x="68" y="15"/>
                  </a:lnTo>
                  <a:lnTo>
                    <a:pt x="69" y="18"/>
                  </a:lnTo>
                  <a:lnTo>
                    <a:pt x="70" y="21"/>
                  </a:lnTo>
                  <a:lnTo>
                    <a:pt x="71" y="24"/>
                  </a:lnTo>
                  <a:lnTo>
                    <a:pt x="72" y="27"/>
                  </a:lnTo>
                  <a:lnTo>
                    <a:pt x="73" y="31"/>
                  </a:lnTo>
                  <a:lnTo>
                    <a:pt x="74" y="34"/>
                  </a:lnTo>
                  <a:lnTo>
                    <a:pt x="74" y="38"/>
                  </a:lnTo>
                  <a:lnTo>
                    <a:pt x="82" y="39"/>
                  </a:lnTo>
                  <a:lnTo>
                    <a:pt x="66" y="62"/>
                  </a:lnTo>
                  <a:lnTo>
                    <a:pt x="49" y="35"/>
                  </a:lnTo>
                  <a:lnTo>
                    <a:pt x="58" y="36"/>
                  </a:lnTo>
                  <a:lnTo>
                    <a:pt x="57" y="30"/>
                  </a:lnTo>
                  <a:lnTo>
                    <a:pt x="56" y="25"/>
                  </a:lnTo>
                  <a:lnTo>
                    <a:pt x="55" y="21"/>
                  </a:lnTo>
                  <a:lnTo>
                    <a:pt x="54" y="18"/>
                  </a:lnTo>
                  <a:lnTo>
                    <a:pt x="53" y="16"/>
                  </a:lnTo>
                  <a:lnTo>
                    <a:pt x="52" y="14"/>
                  </a:lnTo>
                  <a:lnTo>
                    <a:pt x="51" y="12"/>
                  </a:lnTo>
                  <a:lnTo>
                    <a:pt x="50" y="10"/>
                  </a:lnTo>
                  <a:lnTo>
                    <a:pt x="49" y="9"/>
                  </a:lnTo>
                  <a:lnTo>
                    <a:pt x="48" y="7"/>
                  </a:lnTo>
                  <a:lnTo>
                    <a:pt x="46" y="5"/>
                  </a:lnTo>
                  <a:lnTo>
                    <a:pt x="45" y="4"/>
                  </a:lnTo>
                  <a:lnTo>
                    <a:pt x="44" y="3"/>
                  </a:lnTo>
                  <a:lnTo>
                    <a:pt x="42" y="4"/>
                  </a:lnTo>
                  <a:lnTo>
                    <a:pt x="39" y="6"/>
                  </a:lnTo>
                  <a:lnTo>
                    <a:pt x="37" y="8"/>
                  </a:lnTo>
                  <a:lnTo>
                    <a:pt x="35" y="10"/>
                  </a:lnTo>
                  <a:lnTo>
                    <a:pt x="32" y="13"/>
                  </a:lnTo>
                  <a:lnTo>
                    <a:pt x="30" y="16"/>
                  </a:lnTo>
                  <a:lnTo>
                    <a:pt x="28" y="19"/>
                  </a:lnTo>
                  <a:lnTo>
                    <a:pt x="26" y="22"/>
                  </a:lnTo>
                  <a:lnTo>
                    <a:pt x="24" y="26"/>
                  </a:lnTo>
                  <a:lnTo>
                    <a:pt x="23" y="29"/>
                  </a:lnTo>
                  <a:lnTo>
                    <a:pt x="21" y="33"/>
                  </a:lnTo>
                  <a:lnTo>
                    <a:pt x="20" y="38"/>
                  </a:lnTo>
                  <a:lnTo>
                    <a:pt x="19" y="42"/>
                  </a:lnTo>
                  <a:lnTo>
                    <a:pt x="18" y="47"/>
                  </a:lnTo>
                  <a:lnTo>
                    <a:pt x="17" y="51"/>
                  </a:lnTo>
                  <a:lnTo>
                    <a:pt x="16" y="56"/>
                  </a:lnTo>
                  <a:lnTo>
                    <a:pt x="0" y="54"/>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sp>
        <p:nvSpPr>
          <p:cNvPr id="1422509" name="Rectangle 173"/>
          <p:cNvSpPr>
            <a:spLocks noChangeArrowheads="1"/>
          </p:cNvSpPr>
          <p:nvPr/>
        </p:nvSpPr>
        <p:spPr bwMode="auto">
          <a:xfrm>
            <a:off x="3057525" y="4135438"/>
            <a:ext cx="1133475" cy="284162"/>
          </a:xfrm>
          <a:prstGeom prst="rect">
            <a:avLst/>
          </a:prstGeom>
          <a:solidFill>
            <a:srgbClr val="00FFFF"/>
          </a:solidFill>
          <a:ln w="9525">
            <a:solidFill>
              <a:schemeClr val="tx1"/>
            </a:solidFill>
            <a:miter lim="800000"/>
            <a:headEnd/>
            <a:tailEnd/>
          </a:ln>
          <a:effectLst/>
        </p:spPr>
        <p:txBody>
          <a:bodyPr lIns="92075" tIns="46038" rIns="92075" bIns="46038">
            <a:spAutoFit/>
          </a:bodyPr>
          <a:lstStyle/>
          <a:p>
            <a:pPr algn="l"/>
            <a:r>
              <a:rPr lang="en-US" sz="1200">
                <a:solidFill>
                  <a:schemeClr val="tx1"/>
                </a:solidFill>
                <a:latin typeface="Arial" charset="0"/>
              </a:rPr>
              <a:t>Partial Snake</a:t>
            </a:r>
          </a:p>
        </p:txBody>
      </p:sp>
      <p:sp>
        <p:nvSpPr>
          <p:cNvPr id="1422510" name="Rectangle 174"/>
          <p:cNvSpPr>
            <a:spLocks noChangeArrowheads="1"/>
          </p:cNvSpPr>
          <p:nvPr/>
        </p:nvSpPr>
        <p:spPr bwMode="auto">
          <a:xfrm>
            <a:off x="7239000" y="2743200"/>
            <a:ext cx="1301750" cy="287338"/>
          </a:xfrm>
          <a:prstGeom prst="rect">
            <a:avLst/>
          </a:prstGeom>
          <a:solidFill>
            <a:srgbClr val="00FFFF"/>
          </a:solidFill>
          <a:ln w="12700">
            <a:solidFill>
              <a:schemeClr val="tx1"/>
            </a:solidFill>
            <a:miter lim="800000"/>
            <a:headEnd/>
            <a:tailEnd/>
          </a:ln>
          <a:effectLst/>
        </p:spPr>
        <p:txBody>
          <a:bodyPr wrap="none" lIns="92075" tIns="46038" rIns="92075" bIns="46038">
            <a:spAutoFit/>
          </a:bodyPr>
          <a:lstStyle/>
          <a:p>
            <a:pPr algn="l"/>
            <a:r>
              <a:rPr lang="en-US" sz="1200">
                <a:solidFill>
                  <a:schemeClr val="tx1"/>
                </a:solidFill>
                <a:latin typeface="Arial" charset="0"/>
              </a:rPr>
              <a:t>Siberian Snakes</a:t>
            </a:r>
          </a:p>
        </p:txBody>
      </p:sp>
      <p:sp>
        <p:nvSpPr>
          <p:cNvPr id="1422511" name="Rectangle 175"/>
          <p:cNvSpPr>
            <a:spLocks noChangeArrowheads="1"/>
          </p:cNvSpPr>
          <p:nvPr/>
        </p:nvSpPr>
        <p:spPr bwMode="auto">
          <a:xfrm>
            <a:off x="152400" y="1770063"/>
            <a:ext cx="1371600" cy="287337"/>
          </a:xfrm>
          <a:prstGeom prst="rect">
            <a:avLst/>
          </a:prstGeom>
          <a:solidFill>
            <a:srgbClr val="00FFFF"/>
          </a:solidFill>
          <a:ln w="12700">
            <a:solidFill>
              <a:schemeClr val="tx1"/>
            </a:solidFill>
            <a:miter lim="800000"/>
            <a:headEnd/>
            <a:tailEnd/>
          </a:ln>
          <a:effectLst/>
        </p:spPr>
        <p:txBody>
          <a:bodyPr lIns="92075" tIns="46038" rIns="92075" bIns="46038">
            <a:spAutoFit/>
          </a:bodyPr>
          <a:lstStyle/>
          <a:p>
            <a:pPr algn="l"/>
            <a:r>
              <a:rPr lang="en-US" sz="1200">
                <a:solidFill>
                  <a:schemeClr val="tx1"/>
                </a:solidFill>
                <a:latin typeface="Arial" charset="0"/>
              </a:rPr>
              <a:t>Siberian Snakes</a:t>
            </a:r>
          </a:p>
        </p:txBody>
      </p:sp>
      <p:grpSp>
        <p:nvGrpSpPr>
          <p:cNvPr id="1422512" name="Group 176"/>
          <p:cNvGrpSpPr>
            <a:grpSpLocks/>
          </p:cNvGrpSpPr>
          <p:nvPr/>
        </p:nvGrpSpPr>
        <p:grpSpPr bwMode="auto">
          <a:xfrm>
            <a:off x="4765675" y="4267200"/>
            <a:ext cx="1120775" cy="762000"/>
            <a:chOff x="3002" y="2688"/>
            <a:chExt cx="706" cy="480"/>
          </a:xfrm>
        </p:grpSpPr>
        <p:sp>
          <p:nvSpPr>
            <p:cNvPr id="1422513" name="Rectangle 177"/>
            <p:cNvSpPr>
              <a:spLocks noChangeArrowheads="1"/>
            </p:cNvSpPr>
            <p:nvPr/>
          </p:nvSpPr>
          <p:spPr bwMode="auto">
            <a:xfrm>
              <a:off x="3002" y="2688"/>
              <a:ext cx="706" cy="294"/>
            </a:xfrm>
            <a:prstGeom prst="rect">
              <a:avLst/>
            </a:prstGeom>
            <a:solidFill>
              <a:srgbClr val="00FFFF"/>
            </a:solidFill>
            <a:ln w="9525">
              <a:solidFill>
                <a:schemeClr val="tx1"/>
              </a:solidFill>
              <a:miter lim="800000"/>
              <a:headEnd/>
              <a:tailEnd/>
            </a:ln>
            <a:effectLst/>
          </p:spPr>
          <p:txBody>
            <a:bodyPr wrap="none" lIns="92075" tIns="46038" rIns="92075" bIns="46038">
              <a:spAutoFit/>
            </a:bodyPr>
            <a:lstStyle/>
            <a:p>
              <a:pPr algn="l"/>
              <a:r>
                <a:rPr lang="en-US" sz="1200">
                  <a:solidFill>
                    <a:schemeClr val="tx1"/>
                  </a:solidFill>
                  <a:latin typeface="Arial" charset="0"/>
                </a:rPr>
                <a:t>Helical Partial</a:t>
              </a:r>
            </a:p>
            <a:p>
              <a:pPr algn="l"/>
              <a:r>
                <a:rPr lang="en-US" sz="1200">
                  <a:solidFill>
                    <a:schemeClr val="tx1"/>
                  </a:solidFill>
                  <a:latin typeface="Arial" charset="0"/>
                </a:rPr>
                <a:t>  Snake</a:t>
              </a:r>
            </a:p>
          </p:txBody>
        </p:sp>
        <p:sp>
          <p:nvSpPr>
            <p:cNvPr id="1422514" name="Line 178"/>
            <p:cNvSpPr>
              <a:spLocks noChangeShapeType="1"/>
            </p:cNvSpPr>
            <p:nvPr/>
          </p:nvSpPr>
          <p:spPr bwMode="auto">
            <a:xfrm flipH="1">
              <a:off x="3024" y="2976"/>
              <a:ext cx="240" cy="192"/>
            </a:xfrm>
            <a:prstGeom prst="line">
              <a:avLst/>
            </a:prstGeom>
            <a:noFill/>
            <a:ln w="12700">
              <a:solidFill>
                <a:srgbClr val="FFFF99"/>
              </a:solidFill>
              <a:round/>
              <a:headEnd type="none" w="sm" len="sm"/>
              <a:tailEnd type="stealth" w="med" len="med"/>
            </a:ln>
            <a:effectLst/>
          </p:spPr>
          <p:txBody>
            <a:bodyPr/>
            <a:lstStyle/>
            <a:p>
              <a:endParaRPr lang="en-US"/>
            </a:p>
          </p:txBody>
        </p:sp>
      </p:grpSp>
      <p:grpSp>
        <p:nvGrpSpPr>
          <p:cNvPr id="1422515" name="Group 179"/>
          <p:cNvGrpSpPr>
            <a:grpSpLocks/>
          </p:cNvGrpSpPr>
          <p:nvPr/>
        </p:nvGrpSpPr>
        <p:grpSpPr bwMode="auto">
          <a:xfrm>
            <a:off x="2057400" y="4440238"/>
            <a:ext cx="1295400" cy="360362"/>
            <a:chOff x="1296" y="2797"/>
            <a:chExt cx="816" cy="227"/>
          </a:xfrm>
        </p:grpSpPr>
        <p:sp>
          <p:nvSpPr>
            <p:cNvPr id="1422516" name="Rectangle 180"/>
            <p:cNvSpPr>
              <a:spLocks noChangeArrowheads="1"/>
            </p:cNvSpPr>
            <p:nvPr/>
          </p:nvSpPr>
          <p:spPr bwMode="auto">
            <a:xfrm>
              <a:off x="1296" y="2797"/>
              <a:ext cx="810" cy="179"/>
            </a:xfrm>
            <a:prstGeom prst="rect">
              <a:avLst/>
            </a:prstGeom>
            <a:solidFill>
              <a:srgbClr val="00FFFF"/>
            </a:solidFill>
            <a:ln w="9525">
              <a:solidFill>
                <a:schemeClr val="tx1"/>
              </a:solidFill>
              <a:miter lim="800000"/>
              <a:headEnd/>
              <a:tailEnd/>
            </a:ln>
            <a:effectLst/>
          </p:spPr>
          <p:txBody>
            <a:bodyPr lIns="92075" tIns="46038" rIns="92075" bIns="46038">
              <a:spAutoFit/>
            </a:bodyPr>
            <a:lstStyle/>
            <a:p>
              <a:pPr algn="l"/>
              <a:r>
                <a:rPr lang="en-US" sz="1200">
                  <a:solidFill>
                    <a:schemeClr val="tx1"/>
                  </a:solidFill>
                  <a:latin typeface="Arial" charset="0"/>
                </a:rPr>
                <a:t>Strong Snake</a:t>
              </a:r>
            </a:p>
          </p:txBody>
        </p:sp>
        <p:sp>
          <p:nvSpPr>
            <p:cNvPr id="1422517" name="Line 181"/>
            <p:cNvSpPr>
              <a:spLocks noChangeShapeType="1"/>
            </p:cNvSpPr>
            <p:nvPr/>
          </p:nvSpPr>
          <p:spPr bwMode="auto">
            <a:xfrm>
              <a:off x="1872" y="2976"/>
              <a:ext cx="240" cy="48"/>
            </a:xfrm>
            <a:prstGeom prst="line">
              <a:avLst/>
            </a:prstGeom>
            <a:noFill/>
            <a:ln w="12700">
              <a:solidFill>
                <a:srgbClr val="FFFF99"/>
              </a:solidFill>
              <a:round/>
              <a:headEnd type="none" w="sm" len="sm"/>
              <a:tailEnd type="stealth" w="med" len="med"/>
            </a:ln>
            <a:effectLst/>
          </p:spPr>
          <p:txBody>
            <a:bodyPr/>
            <a:lstStyle/>
            <a:p>
              <a:endParaRPr lang="en-US"/>
            </a:p>
          </p:txBody>
        </p:sp>
      </p:grpSp>
      <p:sp>
        <p:nvSpPr>
          <p:cNvPr id="1422518" name="Rectangle 182"/>
          <p:cNvSpPr>
            <a:spLocks noChangeArrowheads="1"/>
          </p:cNvSpPr>
          <p:nvPr/>
        </p:nvSpPr>
        <p:spPr bwMode="auto">
          <a:xfrm>
            <a:off x="5638800" y="3124200"/>
            <a:ext cx="936625" cy="192088"/>
          </a:xfrm>
          <a:prstGeom prst="rect">
            <a:avLst/>
          </a:prstGeom>
          <a:solidFill>
            <a:srgbClr val="CCFFFF"/>
          </a:solidFill>
          <a:ln w="9525">
            <a:solidFill>
              <a:schemeClr val="tx1"/>
            </a:solidFill>
            <a:miter lim="800000"/>
            <a:headEnd/>
            <a:tailEnd/>
          </a:ln>
          <a:effectLst/>
        </p:spPr>
        <p:txBody>
          <a:bodyPr lIns="0" tIns="0" rIns="0" bIns="0">
            <a:spAutoFit/>
          </a:bodyPr>
          <a:lstStyle/>
          <a:p>
            <a:pPr algn="l"/>
            <a:r>
              <a:rPr lang="en-US" sz="1200">
                <a:solidFill>
                  <a:srgbClr val="000000"/>
                </a:solidFill>
                <a:latin typeface="Arial" charset="0"/>
              </a:rPr>
              <a:t> Spin Flipper</a:t>
            </a:r>
          </a:p>
        </p:txBody>
      </p:sp>
      <p:sp>
        <p:nvSpPr>
          <p:cNvPr id="1422519" name="Line 183"/>
          <p:cNvSpPr>
            <a:spLocks noChangeShapeType="1"/>
          </p:cNvSpPr>
          <p:nvPr/>
        </p:nvSpPr>
        <p:spPr bwMode="auto">
          <a:xfrm>
            <a:off x="6096000" y="3352800"/>
            <a:ext cx="304800" cy="1524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520" name="Rectangle 184"/>
          <p:cNvSpPr>
            <a:spLocks noGrp="1" noChangeArrowheads="1"/>
          </p:cNvSpPr>
          <p:nvPr>
            <p:ph type="title"/>
          </p:nvPr>
        </p:nvSpPr>
        <p:spPr/>
        <p:txBody>
          <a:bodyPr/>
          <a:lstStyle/>
          <a:p>
            <a:r>
              <a:rPr lang="en-US"/>
              <a:t>RHIC as a Polarized p+p Collider</a:t>
            </a:r>
          </a:p>
        </p:txBody>
      </p:sp>
      <p:sp>
        <p:nvSpPr>
          <p:cNvPr id="1422521" name="Line 185"/>
          <p:cNvSpPr>
            <a:spLocks noChangeShapeType="1"/>
          </p:cNvSpPr>
          <p:nvPr/>
        </p:nvSpPr>
        <p:spPr bwMode="auto">
          <a:xfrm flipV="1">
            <a:off x="2057400" y="3746500"/>
            <a:ext cx="76200" cy="2286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522" name="Text Box 186"/>
          <p:cNvSpPr txBox="1">
            <a:spLocks noChangeArrowheads="1"/>
          </p:cNvSpPr>
          <p:nvPr/>
        </p:nvSpPr>
        <p:spPr bwMode="auto">
          <a:xfrm>
            <a:off x="6324600" y="4038600"/>
            <a:ext cx="2743200" cy="2282825"/>
          </a:xfrm>
          <a:prstGeom prst="rect">
            <a:avLst/>
          </a:prstGeom>
          <a:noFill/>
          <a:ln w="9525">
            <a:noFill/>
            <a:miter lim="800000"/>
            <a:headEnd/>
            <a:tailEnd/>
          </a:ln>
          <a:effectLst/>
        </p:spPr>
        <p:txBody>
          <a:bodyPr>
            <a:spAutoFit/>
          </a:bodyPr>
          <a:lstStyle/>
          <a:p>
            <a:pPr algn="l"/>
            <a:r>
              <a:rPr lang="en-US"/>
              <a:t>Various equipment to </a:t>
            </a:r>
            <a:r>
              <a:rPr lang="en-US" i="1">
                <a:solidFill>
                  <a:srgbClr val="00FFFF"/>
                </a:solidFill>
              </a:rPr>
              <a:t>maintain</a:t>
            </a:r>
            <a:r>
              <a:rPr lang="en-US"/>
              <a:t> and </a:t>
            </a:r>
            <a:r>
              <a:rPr lang="en-US" i="1">
                <a:solidFill>
                  <a:srgbClr val="FFCC00"/>
                </a:solidFill>
              </a:rPr>
              <a:t>measure</a:t>
            </a:r>
            <a:r>
              <a:rPr lang="en-US"/>
              <a:t> beam  polarization through acceleration and storage</a:t>
            </a:r>
          </a:p>
        </p:txBody>
      </p:sp>
      <p:sp>
        <p:nvSpPr>
          <p:cNvPr id="1422523" name="Line 187"/>
          <p:cNvSpPr>
            <a:spLocks noChangeShapeType="1"/>
          </p:cNvSpPr>
          <p:nvPr/>
        </p:nvSpPr>
        <p:spPr bwMode="auto">
          <a:xfrm>
            <a:off x="3124200" y="2466975"/>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524" name="Line 188"/>
          <p:cNvSpPr>
            <a:spLocks noChangeShapeType="1"/>
          </p:cNvSpPr>
          <p:nvPr/>
        </p:nvSpPr>
        <p:spPr bwMode="auto">
          <a:xfrm flipV="1">
            <a:off x="4833938" y="3505200"/>
            <a:ext cx="0" cy="228600"/>
          </a:xfrm>
          <a:prstGeom prst="line">
            <a:avLst/>
          </a:prstGeom>
          <a:noFill/>
          <a:ln w="9525">
            <a:solidFill>
              <a:srgbClr val="FFFF99"/>
            </a:solidFill>
            <a:round/>
            <a:headEnd/>
            <a:tailEnd type="triangle" w="med" len="med"/>
          </a:ln>
          <a:effectLst/>
        </p:spPr>
        <p:txBody>
          <a:bodyPr/>
          <a:lstStyle/>
          <a:p>
            <a:endParaRPr lang="en-US"/>
          </a:p>
        </p:txBody>
      </p:sp>
      <p:pic>
        <p:nvPicPr>
          <p:cNvPr id="1422525" name="Picture 345" descr="Hel_Sect_Photo"/>
          <p:cNvPicPr>
            <a:picLocks noChangeAspect="1" noChangeArrowheads="1"/>
          </p:cNvPicPr>
          <p:nvPr/>
        </p:nvPicPr>
        <p:blipFill>
          <a:blip r:embed="rId4" cstate="print"/>
          <a:srcRect l="21216" t="14598" r="21674" b="15193"/>
          <a:stretch>
            <a:fillRect/>
          </a:stretch>
        </p:blipFill>
        <p:spPr bwMode="auto">
          <a:xfrm>
            <a:off x="138113" y="1339850"/>
            <a:ext cx="1309687" cy="1149350"/>
          </a:xfrm>
          <a:prstGeom prst="rect">
            <a:avLst/>
          </a:prstGeom>
          <a:noFill/>
          <a:ln w="9525">
            <a:noFill/>
            <a:miter lim="800000"/>
            <a:headEnd/>
            <a:tailEnd/>
          </a:ln>
        </p:spPr>
      </p:pic>
      <p:graphicFrame>
        <p:nvGraphicFramePr>
          <p:cNvPr id="1422526" name="Object 346"/>
          <p:cNvGraphicFramePr>
            <a:graphicFrameLocks noChangeAspect="1"/>
          </p:cNvGraphicFramePr>
          <p:nvPr/>
        </p:nvGraphicFramePr>
        <p:xfrm>
          <a:off x="22225" y="3233738"/>
          <a:ext cx="1654175" cy="1262062"/>
        </p:xfrm>
        <a:graphic>
          <a:graphicData uri="http://schemas.openxmlformats.org/presentationml/2006/ole">
            <p:oleObj spid="_x0000_s1422526" name="Bitmap Image" r:id="rId5" imgW="5706272" imgH="4352381" progId="PBrush">
              <p:embed/>
            </p:oleObj>
          </a:graphicData>
        </a:graphic>
      </p:graphicFrame>
      <p:pic>
        <p:nvPicPr>
          <p:cNvPr id="1422527" name="Picture 347" descr="P1010001-cropped"/>
          <p:cNvPicPr>
            <a:picLocks noChangeAspect="1" noChangeArrowheads="1"/>
          </p:cNvPicPr>
          <p:nvPr/>
        </p:nvPicPr>
        <p:blipFill>
          <a:blip r:embed="rId6" cstate="print"/>
          <a:srcRect/>
          <a:stretch>
            <a:fillRect/>
          </a:stretch>
        </p:blipFill>
        <p:spPr bwMode="auto">
          <a:xfrm>
            <a:off x="7351713" y="1031875"/>
            <a:ext cx="1792287" cy="1689100"/>
          </a:xfrm>
          <a:prstGeom prst="rect">
            <a:avLst/>
          </a:prstGeom>
          <a:noFill/>
          <a:ln w="9525">
            <a:noFill/>
            <a:miter lim="800000"/>
            <a:headEnd/>
            <a:tailEnd/>
          </a:ln>
        </p:spPr>
      </p:pic>
      <p:pic>
        <p:nvPicPr>
          <p:cNvPr id="1422528" name="Picture 348" descr="install4"/>
          <p:cNvPicPr>
            <a:picLocks noChangeAspect="1" noChangeArrowheads="1"/>
          </p:cNvPicPr>
          <p:nvPr/>
        </p:nvPicPr>
        <p:blipFill>
          <a:blip r:embed="rId7" cstate="print"/>
          <a:srcRect/>
          <a:stretch>
            <a:fillRect/>
          </a:stretch>
        </p:blipFill>
        <p:spPr bwMode="auto">
          <a:xfrm>
            <a:off x="5189538" y="127000"/>
            <a:ext cx="1516062" cy="1198563"/>
          </a:xfrm>
          <a:prstGeom prst="rect">
            <a:avLst/>
          </a:prstGeom>
          <a:noFill/>
          <a:ln w="9525">
            <a:noFill/>
            <a:miter lim="800000"/>
            <a:headEnd/>
            <a:tailEnd/>
          </a:ln>
        </p:spPr>
      </p:pic>
      <p:pic>
        <p:nvPicPr>
          <p:cNvPr id="1422529" name="Picture 486" descr="F-1"/>
          <p:cNvPicPr>
            <a:picLocks noChangeAspect="1" noChangeArrowheads="1"/>
          </p:cNvPicPr>
          <p:nvPr/>
        </p:nvPicPr>
        <p:blipFill>
          <a:blip r:embed="rId8" cstate="print">
            <a:lum bright="6000"/>
          </a:blip>
          <a:srcRect t="6250" r="33853" b="22487"/>
          <a:stretch>
            <a:fillRect/>
          </a:stretch>
        </p:blipFill>
        <p:spPr bwMode="auto">
          <a:xfrm>
            <a:off x="252413" y="5065713"/>
            <a:ext cx="2389187" cy="1792287"/>
          </a:xfrm>
          <a:prstGeom prst="rect">
            <a:avLst/>
          </a:prstGeom>
          <a:noFill/>
          <a:ln w="9525">
            <a:noFill/>
            <a:miter lim="800000"/>
            <a:headEnd/>
            <a:tailEnd/>
          </a:ln>
        </p:spPr>
      </p:pic>
      <p:pic>
        <p:nvPicPr>
          <p:cNvPr id="1422530" name="Picture 487" descr="B-7"/>
          <p:cNvPicPr>
            <a:picLocks noChangeAspect="1" noChangeArrowheads="1"/>
          </p:cNvPicPr>
          <p:nvPr/>
        </p:nvPicPr>
        <p:blipFill>
          <a:blip r:embed="rId9" cstate="print">
            <a:lum bright="-6000"/>
          </a:blip>
          <a:srcRect l="21875" t="10417" b="18750"/>
          <a:stretch>
            <a:fillRect/>
          </a:stretch>
        </p:blipFill>
        <p:spPr bwMode="auto">
          <a:xfrm>
            <a:off x="7005638" y="5254625"/>
            <a:ext cx="2138362" cy="1603375"/>
          </a:xfrm>
          <a:prstGeom prst="rect">
            <a:avLst/>
          </a:prstGeom>
          <a:noFill/>
          <a:ln w="9525">
            <a:noFill/>
            <a:miter lim="800000"/>
            <a:headEnd/>
            <a:tailEnd/>
          </a:ln>
        </p:spPr>
      </p:pic>
      <p:pic>
        <p:nvPicPr>
          <p:cNvPr id="1422531" name="Picture 488" descr="rf3"/>
          <p:cNvPicPr>
            <a:picLocks noChangeAspect="1" noChangeArrowheads="1"/>
          </p:cNvPicPr>
          <p:nvPr/>
        </p:nvPicPr>
        <p:blipFill>
          <a:blip r:embed="rId10" cstate="print"/>
          <a:srcRect/>
          <a:stretch>
            <a:fillRect/>
          </a:stretch>
        </p:blipFill>
        <p:spPr bwMode="auto">
          <a:xfrm>
            <a:off x="6629400" y="3573463"/>
            <a:ext cx="1958975" cy="1455737"/>
          </a:xfrm>
          <a:prstGeom prst="rect">
            <a:avLst/>
          </a:prstGeom>
          <a:noFill/>
          <a:ln w="9525">
            <a:noFill/>
            <a:miter lim="800000"/>
            <a:headEnd/>
            <a:tailEnd/>
          </a:ln>
        </p:spPr>
      </p:pic>
      <p:pic>
        <p:nvPicPr>
          <p:cNvPr id="1422532" name="Picture 490" descr="AGScoldhelix"/>
          <p:cNvPicPr>
            <a:picLocks noChangeAspect="1" noChangeArrowheads="1"/>
          </p:cNvPicPr>
          <p:nvPr/>
        </p:nvPicPr>
        <p:blipFill>
          <a:blip r:embed="rId11" cstate="print"/>
          <a:srcRect/>
          <a:stretch>
            <a:fillRect/>
          </a:stretch>
        </p:blipFill>
        <p:spPr bwMode="auto">
          <a:xfrm>
            <a:off x="3810000" y="5573713"/>
            <a:ext cx="2514600" cy="1284287"/>
          </a:xfrm>
          <a:prstGeom prst="rect">
            <a:avLst/>
          </a:prstGeom>
          <a:noFill/>
          <a:ln w="9525">
            <a:noFill/>
            <a:miter lim="800000"/>
            <a:headEnd/>
            <a:tailEnd/>
          </a:ln>
        </p:spPr>
      </p:pic>
      <p:graphicFrame>
        <p:nvGraphicFramePr>
          <p:cNvPr id="1422533" name="Object 197"/>
          <p:cNvGraphicFramePr>
            <a:graphicFrameLocks noChangeAspect="1"/>
          </p:cNvGraphicFramePr>
          <p:nvPr/>
        </p:nvGraphicFramePr>
        <p:xfrm>
          <a:off x="2309813" y="152400"/>
          <a:ext cx="944562" cy="1447800"/>
        </p:xfrm>
        <a:graphic>
          <a:graphicData uri="http://schemas.openxmlformats.org/presentationml/2006/ole">
            <p:oleObj spid="_x0000_s1422533" name="Photo Editor Photo" r:id="rId12" imgW="3123810" imgH="4800000" progId="">
              <p:embed/>
            </p:oleObj>
          </a:graphicData>
        </a:graphic>
      </p:graphicFrame>
      <p:sp>
        <p:nvSpPr>
          <p:cNvPr id="201" name="Slide Number Placeholder 200"/>
          <p:cNvSpPr>
            <a:spLocks noGrp="1"/>
          </p:cNvSpPr>
          <p:nvPr>
            <p:ph type="sldNum" sz="quarter" idx="12"/>
          </p:nvPr>
        </p:nvSpPr>
        <p:spPr/>
        <p:txBody>
          <a:bodyPr/>
          <a:lstStyle/>
          <a:p>
            <a:fld id="{CC80A51C-0834-4D37-9F6C-E61A03BDE5A5}" type="slidenum">
              <a:rPr lang="en-US" smtClean="0"/>
              <a:pPr/>
              <a:t>9</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422520"/>
                                        </p:tgtEl>
                                      </p:cBhvr>
                                    </p:animEffect>
                                    <p:set>
                                      <p:cBhvr>
                                        <p:cTn id="7" dur="1" fill="hold">
                                          <p:stCondLst>
                                            <p:cond delay="499"/>
                                          </p:stCondLst>
                                        </p:cTn>
                                        <p:tgtEl>
                                          <p:spTgt spid="1422520"/>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1422522"/>
                                        </p:tgtEl>
                                      </p:cBhvr>
                                    </p:animEffect>
                                    <p:set>
                                      <p:cBhvr>
                                        <p:cTn id="10" dur="1" fill="hold">
                                          <p:stCondLst>
                                            <p:cond delay="499"/>
                                          </p:stCondLst>
                                        </p:cTn>
                                        <p:tgtEl>
                                          <p:spTgt spid="1422522"/>
                                        </p:tgtEl>
                                        <p:attrNameLst>
                                          <p:attrName>style.visibility</p:attrName>
                                        </p:attrNameLst>
                                      </p:cBhvr>
                                      <p:to>
                                        <p:strVal val="hidden"/>
                                      </p:to>
                                    </p:se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1422533"/>
                                        </p:tgtEl>
                                        <p:attrNameLst>
                                          <p:attrName>style.visibility</p:attrName>
                                        </p:attrNameLst>
                                      </p:cBhvr>
                                      <p:to>
                                        <p:strVal val="visible"/>
                                      </p:to>
                                    </p:set>
                                    <p:animEffect transition="in" filter="blinds(horizontal)">
                                      <p:cBhvr>
                                        <p:cTn id="14" dur="500"/>
                                        <p:tgtEl>
                                          <p:spTgt spid="1422533"/>
                                        </p:tgtEl>
                                      </p:cBhvr>
                                    </p:animEffect>
                                  </p:childTnLst>
                                </p:cTn>
                              </p:par>
                              <p:par>
                                <p:cTn id="15" presetID="3" presetClass="entr" presetSubtype="10" fill="hold" nodeType="withEffect">
                                  <p:stCondLst>
                                    <p:cond delay="0"/>
                                  </p:stCondLst>
                                  <p:childTnLst>
                                    <p:set>
                                      <p:cBhvr>
                                        <p:cTn id="16" dur="1" fill="hold">
                                          <p:stCondLst>
                                            <p:cond delay="0"/>
                                          </p:stCondLst>
                                        </p:cTn>
                                        <p:tgtEl>
                                          <p:spTgt spid="1422528"/>
                                        </p:tgtEl>
                                        <p:attrNameLst>
                                          <p:attrName>style.visibility</p:attrName>
                                        </p:attrNameLst>
                                      </p:cBhvr>
                                      <p:to>
                                        <p:strVal val="visible"/>
                                      </p:to>
                                    </p:set>
                                    <p:animEffect transition="in" filter="blinds(horizontal)">
                                      <p:cBhvr>
                                        <p:cTn id="17" dur="500"/>
                                        <p:tgtEl>
                                          <p:spTgt spid="1422528"/>
                                        </p:tgtEl>
                                      </p:cBhvr>
                                    </p:animEffect>
                                  </p:childTnLst>
                                </p:cTn>
                              </p:par>
                              <p:par>
                                <p:cTn id="18" presetID="3" presetClass="entr" presetSubtype="10" fill="hold" nodeType="withEffect">
                                  <p:stCondLst>
                                    <p:cond delay="0"/>
                                  </p:stCondLst>
                                  <p:childTnLst>
                                    <p:set>
                                      <p:cBhvr>
                                        <p:cTn id="19" dur="1" fill="hold">
                                          <p:stCondLst>
                                            <p:cond delay="0"/>
                                          </p:stCondLst>
                                        </p:cTn>
                                        <p:tgtEl>
                                          <p:spTgt spid="1422527"/>
                                        </p:tgtEl>
                                        <p:attrNameLst>
                                          <p:attrName>style.visibility</p:attrName>
                                        </p:attrNameLst>
                                      </p:cBhvr>
                                      <p:to>
                                        <p:strVal val="visible"/>
                                      </p:to>
                                    </p:set>
                                    <p:animEffect transition="in" filter="blinds(horizontal)">
                                      <p:cBhvr>
                                        <p:cTn id="20" dur="500"/>
                                        <p:tgtEl>
                                          <p:spTgt spid="1422527"/>
                                        </p:tgtEl>
                                      </p:cBhvr>
                                    </p:animEffect>
                                  </p:childTnLst>
                                </p:cTn>
                              </p:par>
                              <p:par>
                                <p:cTn id="21" presetID="3" presetClass="entr" presetSubtype="10" fill="hold" nodeType="withEffect">
                                  <p:stCondLst>
                                    <p:cond delay="0"/>
                                  </p:stCondLst>
                                  <p:childTnLst>
                                    <p:set>
                                      <p:cBhvr>
                                        <p:cTn id="22" dur="1" fill="hold">
                                          <p:stCondLst>
                                            <p:cond delay="0"/>
                                          </p:stCondLst>
                                        </p:cTn>
                                        <p:tgtEl>
                                          <p:spTgt spid="1422531"/>
                                        </p:tgtEl>
                                        <p:attrNameLst>
                                          <p:attrName>style.visibility</p:attrName>
                                        </p:attrNameLst>
                                      </p:cBhvr>
                                      <p:to>
                                        <p:strVal val="visible"/>
                                      </p:to>
                                    </p:set>
                                    <p:animEffect transition="in" filter="blinds(horizontal)">
                                      <p:cBhvr>
                                        <p:cTn id="23" dur="500"/>
                                        <p:tgtEl>
                                          <p:spTgt spid="1422531"/>
                                        </p:tgtEl>
                                      </p:cBhvr>
                                    </p:animEffect>
                                  </p:childTnLst>
                                </p:cTn>
                              </p:par>
                              <p:par>
                                <p:cTn id="24" presetID="3" presetClass="entr" presetSubtype="10" fill="hold" nodeType="withEffect">
                                  <p:stCondLst>
                                    <p:cond delay="0"/>
                                  </p:stCondLst>
                                  <p:childTnLst>
                                    <p:set>
                                      <p:cBhvr>
                                        <p:cTn id="25" dur="1" fill="hold">
                                          <p:stCondLst>
                                            <p:cond delay="0"/>
                                          </p:stCondLst>
                                        </p:cTn>
                                        <p:tgtEl>
                                          <p:spTgt spid="1422530"/>
                                        </p:tgtEl>
                                        <p:attrNameLst>
                                          <p:attrName>style.visibility</p:attrName>
                                        </p:attrNameLst>
                                      </p:cBhvr>
                                      <p:to>
                                        <p:strVal val="visible"/>
                                      </p:to>
                                    </p:set>
                                    <p:animEffect transition="in" filter="blinds(horizontal)">
                                      <p:cBhvr>
                                        <p:cTn id="26" dur="500"/>
                                        <p:tgtEl>
                                          <p:spTgt spid="1422530"/>
                                        </p:tgtEl>
                                      </p:cBhvr>
                                    </p:animEffect>
                                  </p:childTnLst>
                                </p:cTn>
                              </p:par>
                              <p:par>
                                <p:cTn id="27" presetID="3" presetClass="entr" presetSubtype="10" fill="hold" nodeType="withEffect">
                                  <p:stCondLst>
                                    <p:cond delay="0"/>
                                  </p:stCondLst>
                                  <p:childTnLst>
                                    <p:set>
                                      <p:cBhvr>
                                        <p:cTn id="28" dur="1" fill="hold">
                                          <p:stCondLst>
                                            <p:cond delay="0"/>
                                          </p:stCondLst>
                                        </p:cTn>
                                        <p:tgtEl>
                                          <p:spTgt spid="1422532"/>
                                        </p:tgtEl>
                                        <p:attrNameLst>
                                          <p:attrName>style.visibility</p:attrName>
                                        </p:attrNameLst>
                                      </p:cBhvr>
                                      <p:to>
                                        <p:strVal val="visible"/>
                                      </p:to>
                                    </p:set>
                                    <p:animEffect transition="in" filter="blinds(horizontal)">
                                      <p:cBhvr>
                                        <p:cTn id="29" dur="500"/>
                                        <p:tgtEl>
                                          <p:spTgt spid="1422532"/>
                                        </p:tgtEl>
                                      </p:cBhvr>
                                    </p:animEffect>
                                  </p:childTnLst>
                                </p:cTn>
                              </p:par>
                              <p:par>
                                <p:cTn id="30" presetID="3" presetClass="entr" presetSubtype="10" fill="hold" nodeType="withEffect">
                                  <p:stCondLst>
                                    <p:cond delay="0"/>
                                  </p:stCondLst>
                                  <p:childTnLst>
                                    <p:set>
                                      <p:cBhvr>
                                        <p:cTn id="31" dur="1" fill="hold">
                                          <p:stCondLst>
                                            <p:cond delay="0"/>
                                          </p:stCondLst>
                                        </p:cTn>
                                        <p:tgtEl>
                                          <p:spTgt spid="1422529"/>
                                        </p:tgtEl>
                                        <p:attrNameLst>
                                          <p:attrName>style.visibility</p:attrName>
                                        </p:attrNameLst>
                                      </p:cBhvr>
                                      <p:to>
                                        <p:strVal val="visible"/>
                                      </p:to>
                                    </p:set>
                                    <p:animEffect transition="in" filter="blinds(horizontal)">
                                      <p:cBhvr>
                                        <p:cTn id="32" dur="500"/>
                                        <p:tgtEl>
                                          <p:spTgt spid="1422529"/>
                                        </p:tgtEl>
                                      </p:cBhvr>
                                    </p:animEffect>
                                  </p:childTnLst>
                                </p:cTn>
                              </p:par>
                              <p:par>
                                <p:cTn id="33" presetID="3" presetClass="entr" presetSubtype="10" fill="hold" nodeType="withEffect">
                                  <p:stCondLst>
                                    <p:cond delay="0"/>
                                  </p:stCondLst>
                                  <p:childTnLst>
                                    <p:set>
                                      <p:cBhvr>
                                        <p:cTn id="34" dur="1" fill="hold">
                                          <p:stCondLst>
                                            <p:cond delay="0"/>
                                          </p:stCondLst>
                                        </p:cTn>
                                        <p:tgtEl>
                                          <p:spTgt spid="1422526"/>
                                        </p:tgtEl>
                                        <p:attrNameLst>
                                          <p:attrName>style.visibility</p:attrName>
                                        </p:attrNameLst>
                                      </p:cBhvr>
                                      <p:to>
                                        <p:strVal val="visible"/>
                                      </p:to>
                                    </p:set>
                                    <p:animEffect transition="in" filter="blinds(horizontal)">
                                      <p:cBhvr>
                                        <p:cTn id="35" dur="500"/>
                                        <p:tgtEl>
                                          <p:spTgt spid="1422526"/>
                                        </p:tgtEl>
                                      </p:cBhvr>
                                    </p:animEffect>
                                  </p:childTnLst>
                                </p:cTn>
                              </p:par>
                              <p:par>
                                <p:cTn id="36" presetID="3" presetClass="entr" presetSubtype="10" fill="hold" nodeType="withEffect">
                                  <p:stCondLst>
                                    <p:cond delay="0"/>
                                  </p:stCondLst>
                                  <p:childTnLst>
                                    <p:set>
                                      <p:cBhvr>
                                        <p:cTn id="37" dur="1" fill="hold">
                                          <p:stCondLst>
                                            <p:cond delay="0"/>
                                          </p:stCondLst>
                                        </p:cTn>
                                        <p:tgtEl>
                                          <p:spTgt spid="1422525"/>
                                        </p:tgtEl>
                                        <p:attrNameLst>
                                          <p:attrName>style.visibility</p:attrName>
                                        </p:attrNameLst>
                                      </p:cBhvr>
                                      <p:to>
                                        <p:strVal val="visible"/>
                                      </p:to>
                                    </p:set>
                                    <p:animEffect transition="in" filter="blinds(horizontal)">
                                      <p:cBhvr>
                                        <p:cTn id="38" dur="500"/>
                                        <p:tgtEl>
                                          <p:spTgt spid="1422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2520" grpId="0"/>
      <p:bldP spid="142252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7.9|24"/>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FFFF99"/>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FFFF99"/>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Clouds</Template>
  <TotalTime>23274</TotalTime>
  <Words>5683</Words>
  <Application>Microsoft Office PowerPoint</Application>
  <PresentationFormat>On-screen Show (4:3)</PresentationFormat>
  <Paragraphs>968</Paragraphs>
  <Slides>87</Slides>
  <Notes>75</Notes>
  <HiddenSlides>0</HiddenSlides>
  <MMClips>0</MMClips>
  <ScaleCrop>false</ScaleCrop>
  <HeadingPairs>
    <vt:vector size="6" baseType="variant">
      <vt:variant>
        <vt:lpstr>Theme</vt:lpstr>
      </vt:variant>
      <vt:variant>
        <vt:i4>1</vt:i4>
      </vt:variant>
      <vt:variant>
        <vt:lpstr>Embedded OLE Servers</vt:lpstr>
      </vt:variant>
      <vt:variant>
        <vt:i4>7</vt:i4>
      </vt:variant>
      <vt:variant>
        <vt:lpstr>Slide Titles</vt:lpstr>
      </vt:variant>
      <vt:variant>
        <vt:i4>87</vt:i4>
      </vt:variant>
    </vt:vector>
  </HeadingPairs>
  <TitlesOfParts>
    <vt:vector size="95" baseType="lpstr">
      <vt:lpstr>Default Design</vt:lpstr>
      <vt:lpstr>Equation</vt:lpstr>
      <vt:lpstr>Bitmap Image</vt:lpstr>
      <vt:lpstr>Photo Editor Photo</vt:lpstr>
      <vt:lpstr>ﾋﾞｯﾄﾏｯﾌﾟ ｲﾒｰｼﾞ</vt:lpstr>
      <vt:lpstr>Document</vt:lpstr>
      <vt:lpstr>数式</vt:lpstr>
      <vt:lpstr>Chart</vt:lpstr>
      <vt:lpstr>Investigating the Spin Structure of the Proton at the  Relativistic Heavy Ion Collider</vt:lpstr>
      <vt:lpstr>How do we understand the visible matter in our universe in terms of the fundamental quarks and gluons of QCD?</vt:lpstr>
      <vt:lpstr>Deep-Inelastic Scattering:  A Tool of the Trade</vt:lpstr>
      <vt:lpstr>Decades of DIS Data: What Have We Learned?</vt:lpstr>
      <vt:lpstr>And a (Relatively) Recent Surprise From p+p, p+d Collisions</vt:lpstr>
      <vt:lpstr>Slide 6</vt:lpstr>
      <vt:lpstr>Proton “Spin Crisis”</vt:lpstr>
      <vt:lpstr>Decades of Polarized DIS</vt:lpstr>
      <vt:lpstr>RHIC as a Polarized p+p Collider</vt:lpstr>
      <vt:lpstr>December 2001: News to Celebrate</vt:lpstr>
      <vt:lpstr>RHIC Spin Physics Experiments</vt:lpstr>
      <vt:lpstr>Proton Spin Structure at RHIC</vt:lpstr>
      <vt:lpstr>Reliance on Input from Simpler Systems</vt:lpstr>
      <vt:lpstr>Factorization and Universality in Perturbative QCD</vt:lpstr>
      <vt:lpstr>Proton Spin Structure at RHIC</vt:lpstr>
      <vt:lpstr>Probing the Helicity Structure of the Nucleon with p+p Collisions</vt:lpstr>
      <vt:lpstr>The Quest for DG, the Gluon Spin Contribution to the Spin of the Proton</vt:lpstr>
      <vt:lpstr>Inclusive Neutral Pion Asymmetry  at s=200 GeV</vt:lpstr>
      <vt:lpstr>Inclusive Jet Asymmetry at s=200 GeV </vt:lpstr>
      <vt:lpstr> Sampling the Integral of DG: p0 pT vs. xgluon </vt:lpstr>
      <vt:lpstr>Slide 21</vt:lpstr>
      <vt:lpstr>Present Status of  Dg(x):  Global pdf Analyses</vt:lpstr>
      <vt:lpstr>The Future of DG Measurements at RHIC</vt:lpstr>
      <vt:lpstr>Dijet Cross Section and  Double Helicity Asymmetry</vt:lpstr>
      <vt:lpstr>Proton Spin Structure at RHIC</vt:lpstr>
      <vt:lpstr>Slide 26</vt:lpstr>
      <vt:lpstr>Flavor-Separated Sea Quark Polarizations Through W Production </vt:lpstr>
      <vt:lpstr>First 500 GeV Data in 2009</vt:lpstr>
      <vt:lpstr>Final W Results from 2009 Data</vt:lpstr>
      <vt:lpstr>Total W Cross Section</vt:lpstr>
      <vt:lpstr>First Glimpse at Parity-Violating Single-Helicity Asymmetries</vt:lpstr>
      <vt:lpstr>Proton Spin Structure at RHIC</vt:lpstr>
      <vt:lpstr>Longitudinal (Helicity) vs. Transverse Spin Structure</vt:lpstr>
      <vt:lpstr>1976: Discovery in p+p Collisions!  Large Transverse Single-Spin Asymmetries</vt:lpstr>
      <vt:lpstr>Transverse-Momentum-Dependent Distributions and Single-Spin Asymmetries</vt:lpstr>
      <vt:lpstr>Quark Distribution Functions</vt:lpstr>
      <vt:lpstr>Transverse Single-Spin Asymmetries:  From Low to High Energies!</vt:lpstr>
      <vt:lpstr>Slide 38</vt:lpstr>
      <vt:lpstr>Another Surprise: Transverse Single-Spin Asymmetry in Eta Meson Production</vt:lpstr>
      <vt:lpstr>Slide 40</vt:lpstr>
      <vt:lpstr>J/Psi AN and Gluon Correlations with the (Transverse) Spin of the Proton</vt:lpstr>
      <vt:lpstr>Gluons Look Different for Pions at Midrapidity??</vt:lpstr>
      <vt:lpstr>Factorization and Color</vt:lpstr>
      <vt:lpstr>Nucleon Structure and Spin-Momentum Correlations</vt:lpstr>
      <vt:lpstr>QED vs. QCD</vt:lpstr>
      <vt:lpstr>Glancing Into the Future: The Electron-Ion Collider</vt:lpstr>
      <vt:lpstr>Conclusions and Prospects</vt:lpstr>
      <vt:lpstr>Additional Material</vt:lpstr>
      <vt:lpstr>xg1p: Compilation of recent results</vt:lpstr>
      <vt:lpstr>Polarization-averaged cross sections at √s=200 GeV</vt:lpstr>
      <vt:lpstr>√s=62.4 GeV Forward pions</vt:lpstr>
      <vt:lpstr>√s=62.4 GeV Forward kaons</vt:lpstr>
      <vt:lpstr>Fragmentation Functions (FF’s): Improving Our Input for Inclusive Hadronic Probes</vt:lpstr>
      <vt:lpstr>Extending x Coverage</vt:lpstr>
      <vt:lpstr>Neutral Pion ALL at 62.4 GeV</vt:lpstr>
      <vt:lpstr>Inclusion of New 2009 PHENIX 0 ALL</vt:lpstr>
      <vt:lpstr>Slide 57</vt:lpstr>
      <vt:lpstr>Slide 58</vt:lpstr>
      <vt:lpstr>Understanding Transverse Spin Measurements in Hadronic Collisions</vt:lpstr>
      <vt:lpstr>Slide 60</vt:lpstr>
      <vt:lpstr>Slide 61</vt:lpstr>
      <vt:lpstr>Transverse SSA’s Persist up to RHIC Energies!  √s = 62.4 GeV </vt:lpstr>
      <vt:lpstr>Transverse SSA’s at √s = 200 GeV  at RHIC</vt:lpstr>
      <vt:lpstr>Slide 64</vt:lpstr>
      <vt:lpstr>Run-8 data does show expected decrease at low pT</vt:lpstr>
      <vt:lpstr>Neutral Pion Transverse SSA: Decrease at Low pT Now Observed</vt:lpstr>
      <vt:lpstr>Forward p0 AN at 200 GeV: pT dependence</vt:lpstr>
      <vt:lpstr>(i) Forward SSA AN 0 in MPC at s=62 GeV</vt:lpstr>
      <vt:lpstr>(i) Forward SSA AN Cluster in MPC at s=200 GeV</vt:lpstr>
      <vt:lpstr>(i) Forward SSA AN Cluster in MPC at s=200 GeV</vt:lpstr>
      <vt:lpstr>(i) Forward SSA AN Cluster in MPC at s=200 GeV</vt:lpstr>
      <vt:lpstr>AN of Mid-rapidity Neutral Pions</vt:lpstr>
      <vt:lpstr>Interference Fragmentation Function to Probe Transversity</vt:lpstr>
      <vt:lpstr>Forward neutrons at Ös=200 GeV at PHENIX</vt:lpstr>
      <vt:lpstr>Forward neutrons at other energies</vt:lpstr>
      <vt:lpstr>Single-Spin Asymmetries for Local Polarimetry: Confirmation of Longitudinal Polarization</vt:lpstr>
      <vt:lpstr>Slide 77</vt:lpstr>
      <vt:lpstr>Slide 78</vt:lpstr>
      <vt:lpstr>Slide 79</vt:lpstr>
      <vt:lpstr>Slide 80</vt:lpstr>
      <vt:lpstr>Slide 81</vt:lpstr>
      <vt:lpstr>Slide 82</vt:lpstr>
      <vt:lpstr>The STAR Detector at RHIC</vt:lpstr>
      <vt:lpstr>PHENIX Detector</vt:lpstr>
      <vt:lpstr>BRAHMS detector</vt:lpstr>
      <vt:lpstr>Helicity Flip Amplitudes</vt:lpstr>
      <vt:lpstr>Progress in pQCD  calculational techniques</vt:lpstr>
    </vt:vector>
  </TitlesOfParts>
  <Company>Brookhaven National Laboratory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Recent Spin Results from PHENIX</dc:title>
  <dc:creator>caidala</dc:creator>
  <cp:lastModifiedBy>ftuser</cp:lastModifiedBy>
  <cp:revision>1319</cp:revision>
  <cp:lastPrinted>2004-04-12T17:33:33Z</cp:lastPrinted>
  <dcterms:created xsi:type="dcterms:W3CDTF">2003-11-06T17:14:18Z</dcterms:created>
  <dcterms:modified xsi:type="dcterms:W3CDTF">2010-10-06T12:40:23Z</dcterms:modified>
</cp:coreProperties>
</file>