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550" r:id="rId3"/>
    <p:sldId id="551" r:id="rId4"/>
    <p:sldId id="595" r:id="rId5"/>
    <p:sldId id="591" r:id="rId6"/>
    <p:sldId id="597" r:id="rId7"/>
    <p:sldId id="377" r:id="rId8"/>
    <p:sldId id="598" r:id="rId9"/>
    <p:sldId id="599" r:id="rId10"/>
    <p:sldId id="564" r:id="rId11"/>
    <p:sldId id="565" r:id="rId12"/>
    <p:sldId id="601" r:id="rId13"/>
    <p:sldId id="398" r:id="rId14"/>
    <p:sldId id="588" r:id="rId15"/>
    <p:sldId id="589" r:id="rId16"/>
    <p:sldId id="605" r:id="rId17"/>
    <p:sldId id="606" r:id="rId18"/>
    <p:sldId id="575" r:id="rId19"/>
    <p:sldId id="610" r:id="rId20"/>
    <p:sldId id="604" r:id="rId21"/>
    <p:sldId id="611" r:id="rId22"/>
    <p:sldId id="612" r:id="rId23"/>
    <p:sldId id="613" r:id="rId24"/>
    <p:sldId id="614" r:id="rId25"/>
    <p:sldId id="615" r:id="rId26"/>
    <p:sldId id="621" r:id="rId27"/>
    <p:sldId id="616" r:id="rId28"/>
    <p:sldId id="617" r:id="rId29"/>
    <p:sldId id="622" r:id="rId30"/>
    <p:sldId id="618" r:id="rId31"/>
    <p:sldId id="625" r:id="rId32"/>
    <p:sldId id="510" r:id="rId33"/>
    <p:sldId id="603" r:id="rId34"/>
    <p:sldId id="511" r:id="rId35"/>
    <p:sldId id="516" r:id="rId36"/>
    <p:sldId id="547" r:id="rId37"/>
    <p:sldId id="548" r:id="rId38"/>
    <p:sldId id="549" r:id="rId39"/>
    <p:sldId id="341" r:id="rId40"/>
    <p:sldId id="626" r:id="rId41"/>
    <p:sldId id="627" r:id="rId42"/>
    <p:sldId id="327" r:id="rId43"/>
    <p:sldId id="553" r:id="rId44"/>
    <p:sldId id="558" r:id="rId45"/>
    <p:sldId id="559" r:id="rId46"/>
    <p:sldId id="560" r:id="rId47"/>
    <p:sldId id="537" r:id="rId48"/>
    <p:sldId id="376" r:id="rId49"/>
    <p:sldId id="607" r:id="rId50"/>
    <p:sldId id="448" r:id="rId51"/>
    <p:sldId id="608" r:id="rId52"/>
    <p:sldId id="609" r:id="rId53"/>
    <p:sldId id="623" r:id="rId54"/>
    <p:sldId id="624" r:id="rId55"/>
    <p:sldId id="514" r:id="rId56"/>
    <p:sldId id="51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00FFFF"/>
    <a:srgbClr val="00CCFF"/>
    <a:srgbClr val="8A0000"/>
    <a:srgbClr val="990000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960"/>
    </p:cViewPr>
  </p:sorterViewPr>
  <p:notesViewPr>
    <p:cSldViewPr>
      <p:cViewPr varScale="1">
        <p:scale>
          <a:sx n="53" d="100"/>
          <a:sy n="53" d="100"/>
        </p:scale>
        <p:origin x="-182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6" Type="http://schemas.openxmlformats.org/officeDocument/2006/relationships/image" Target="../media/image88.emf"/><Relationship Id="rId5" Type="http://schemas.openxmlformats.org/officeDocument/2006/relationships/image" Target="../media/image87.wmf"/><Relationship Id="rId4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870F4-5374-4858-AA1F-D2FC12811746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52AF1-52DA-47EB-B043-718F908E92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08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8EB88-5A88-4C45-82D2-6FA4DB7BEA54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B1036-C79E-46F7-8FEB-3830A27B2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3718D4-30FC-44E5-B014-F0A480E82298}" type="slidenum">
              <a:rPr lang="en-US"/>
              <a:pPr/>
              <a:t>10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45EDF-49EB-4397-B612-D0F230A1D1BA}" type="slidenum">
              <a:rPr lang="en-US"/>
              <a:pPr/>
              <a:t>11</a:t>
            </a:fld>
            <a:endParaRPr lang="en-US"/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			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A2C82-BA5E-454F-884E-0775C0F4D14B}" type="slidenum">
              <a:rPr lang="en-US"/>
              <a:pPr/>
              <a:t>12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1571B-4973-4382-A63A-46FCACB2275E}" type="slidenum">
              <a:rPr lang="en-US"/>
              <a:pPr/>
              <a:t>14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8B5AE-E524-4A94-96B1-C62DEA5DD10A}" type="slidenum">
              <a:rPr lang="en-US"/>
              <a:pPr/>
              <a:t>15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F8754-1572-4884-8373-C294EBEF8861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9EBD4-A2CF-432A-8EE9-DC31FC5DDDBC}" type="slidenum">
              <a:rPr lang="en-US"/>
              <a:pPr/>
              <a:t>17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103A7-D7F3-494C-A515-C0D983DB75EE}" type="slidenum">
              <a:rPr lang="en-US"/>
              <a:pPr/>
              <a:t>20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75554-7CC2-4343-9B5D-7DFF8B217EA8}" type="slidenum">
              <a:rPr lang="en-US"/>
              <a:pPr/>
              <a:t>21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61" y="4343400"/>
            <a:ext cx="5031278" cy="4114800"/>
          </a:xfrm>
        </p:spPr>
        <p:txBody>
          <a:bodyPr lIns="92599" tIns="46300" rIns="92599" bIns="46300"/>
          <a:lstStyle/>
          <a:p>
            <a:r>
              <a:rPr lang="en-US"/>
              <a:t>RHIC is (was) visible from space and is located on Eastern Long Island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5677F-5EBC-44BC-B578-B1C6DC4C9269}" type="slidenum">
              <a:rPr lang="en-US"/>
              <a:pPr/>
              <a:t>22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42407-C471-49AF-8CF4-8D1A74B91E16}" type="slidenum">
              <a:rPr lang="en-US"/>
              <a:pPr/>
              <a:t>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7F43C8-887C-4C23-8119-D4A244EECF95}" type="slidenum">
              <a:rPr lang="en-US"/>
              <a:pPr/>
              <a:t>23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7520F-4448-451B-A35C-6F6084FB4E13}" type="slidenum">
              <a:rPr lang="en-US"/>
              <a:pPr/>
              <a:t>24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B10A1-DC73-474A-BF31-9D83307A2C39}" type="slidenum">
              <a:rPr lang="en-US"/>
              <a:pPr/>
              <a:t>25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BD15C-D1D9-4338-8AF0-53CB0D691636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B8C84-C3CE-45B8-BF0A-63C388EC633F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66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81038"/>
            <a:ext cx="4624388" cy="3468687"/>
          </a:xfrm>
          <a:ln w="12700" cap="flat"/>
        </p:spPr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009" y="4376282"/>
            <a:ext cx="5037513" cy="4074090"/>
          </a:xfrm>
          <a:noFill/>
          <a:ln/>
        </p:spPr>
        <p:txBody>
          <a:bodyPr lIns="91031" tIns="45517" rIns="91031" bIns="4551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01161-F46A-4F2C-8EDF-8EF117DD2C39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57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3F317-999B-41E2-ABBB-6EB660470D85}" type="slidenum">
              <a:rPr lang="en-US"/>
              <a:pPr/>
              <a:t>29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B0BDF-5860-4826-956E-2A16756C6938}" type="slidenum">
              <a:rPr lang="en-US"/>
              <a:pPr/>
              <a:t>30</a:t>
            </a:fld>
            <a:endParaRPr lang="en-US"/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217" y="4354361"/>
            <a:ext cx="5078037" cy="412889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DDA96-62FD-4EE2-AA3C-A7C8ED986171}" type="slidenum">
              <a:rPr lang="en-US"/>
              <a:pPr/>
              <a:t>31</a:t>
            </a:fld>
            <a:endParaRPr lang="en-US"/>
          </a:p>
        </p:txBody>
      </p:sp>
      <p:sp>
        <p:nvSpPr>
          <p:cNvPr id="117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70547-F8DA-4DF0-83AD-167D4BBF3027}" type="slidenum">
              <a:rPr lang="en-US"/>
              <a:pPr/>
              <a:t>33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54AB43-4BE1-440E-8BD2-4E3DDF6B3B7F}" type="slidenum">
              <a:rPr lang="en-US"/>
              <a:pPr/>
              <a:t>3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DD15A-E854-4B57-8883-BE956ECDD2DB}" type="slidenum">
              <a:rPr lang="en-US"/>
              <a:pPr/>
              <a:t>43</a:t>
            </a:fld>
            <a:endParaRPr lang="en-US"/>
          </a:p>
        </p:txBody>
      </p:sp>
      <p:sp>
        <p:nvSpPr>
          <p:cNvPr id="134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45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EA4A9-6AE2-4769-916E-CB0602BCD73D}" type="slidenum">
              <a:rPr lang="en-US"/>
              <a:pPr/>
              <a:t>47</a:t>
            </a:fld>
            <a:endParaRPr lang="en-US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2175"/>
          </a:xfrm>
          <a:ln/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61" y="4341835"/>
            <a:ext cx="5031278" cy="41163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D2CC4-EC70-41A0-8FD8-D3EB415DE993}" type="slidenum">
              <a:rPr lang="en-US"/>
              <a:pPr/>
              <a:t>48</a:t>
            </a:fld>
            <a:endParaRPr lang="en-US"/>
          </a:p>
        </p:txBody>
      </p:sp>
      <p:sp>
        <p:nvSpPr>
          <p:cNvPr id="152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3588" cy="3430588"/>
          </a:xfrm>
          <a:ln/>
        </p:spPr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32"/>
          </a:xfrm>
        </p:spPr>
        <p:txBody>
          <a:bodyPr/>
          <a:lstStyle/>
          <a:p>
            <a:pPr lvl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D30F7-68A4-427C-BBAE-4BDD6F62B935}" type="slidenum">
              <a:rPr lang="en-US"/>
              <a:pPr/>
              <a:t>49</a:t>
            </a:fld>
            <a:endParaRPr lang="en-US"/>
          </a:p>
        </p:txBody>
      </p:sp>
      <p:sp>
        <p:nvSpPr>
          <p:cNvPr id="146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ADD6D-3EE6-45D2-9DBE-1BCA9E6A7E9D}" type="slidenum">
              <a:rPr lang="en-US"/>
              <a:pPr/>
              <a:t>50</a:t>
            </a:fld>
            <a:endParaRPr lang="en-US"/>
          </a:p>
        </p:txBody>
      </p:sp>
      <p:sp>
        <p:nvSpPr>
          <p:cNvPr id="145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B0BDF-5860-4826-956E-2A16756C6938}" type="slidenum">
              <a:rPr lang="en-US"/>
              <a:pPr/>
              <a:t>53</a:t>
            </a:fld>
            <a:endParaRPr lang="en-US"/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217" y="4354361"/>
            <a:ext cx="5078037" cy="412889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4C7D1-5775-42F4-9C7D-0E0B0A7812E4}" type="slidenum">
              <a:rPr lang="en-US"/>
              <a:pPr/>
              <a:t>54</a:t>
            </a:fld>
            <a:endParaRPr lang="en-US"/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DC912-ED6E-4C6A-BDC3-4DF8BE128E1C}" type="slidenum">
              <a:rPr lang="en-US"/>
              <a:pPr/>
              <a:t>4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76338-360A-4627-8496-4B184D15AA4B}" type="slidenum">
              <a:rPr lang="en-US"/>
              <a:pPr/>
              <a:t>5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F1F50F-0915-4836-B674-A3382C8A28F2}" type="slidenum">
              <a:rPr lang="en-US"/>
              <a:pPr/>
              <a:t>6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D4F77-96B2-4CEA-B332-4CEBB059FE48}" type="slidenum">
              <a:rPr lang="en-US"/>
              <a:pPr/>
              <a:t>7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6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95370-5A14-438D-889F-F2652A45A41A}" type="slidenum">
              <a:rPr lang="en-US"/>
              <a:pPr/>
              <a:t>8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DAB48-87F1-486E-8365-38F940D6D87F}" type="slidenum">
              <a:rPr lang="en-US"/>
              <a:pPr/>
              <a:t>9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15E5-66E5-4A8B-8D10-0ABC6219256B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7EE7-FD2E-4C50-B355-AE4B67319168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3534C-A081-49DE-90B0-202408D5BCA7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7B7010-8BB7-4DBD-8796-29EAA081984B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787017-3038-4AF4-9EAC-D148795E31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E5A12C-77F5-4D4E-815C-AB9B9E9D3594}" type="datetime1">
              <a:rPr lang="en-US" smtClean="0"/>
              <a:t>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CE729D-4A9E-497C-A7DB-296958F94F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197BA15-B8CD-4051-9975-EFE322C8A95F}" type="datetime1">
              <a:rPr lang="en-US" smtClean="0"/>
              <a:t>2/13/2013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973FE5-1B7E-49CB-8E84-DCF527FC5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472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fld id="{329F6D91-29C4-4D5A-AD9C-0D591BBC227A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4495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447800" cy="457200"/>
          </a:xfrm>
        </p:spPr>
        <p:txBody>
          <a:bodyPr/>
          <a:lstStyle>
            <a:lvl1pPr>
              <a:defRPr/>
            </a:lvl1pPr>
          </a:lstStyle>
          <a:p>
            <a:fld id="{0501DD11-48E6-49CE-B3BB-02DBFC63B8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6AFF-0951-4A8A-8C04-9674C8BAB6C6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343-B319-4C14-9851-65CBB502BB95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42AF-A8C9-43B0-ACD1-E4DA750E14D7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DA31C-13F8-4570-A270-5952ACC5DF15}" type="datetime1">
              <a:rPr lang="en-US" smtClean="0"/>
              <a:t>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F128-74BF-4A85-BCC2-A6EE9264565C}" type="datetime1">
              <a:rPr lang="en-US" smtClean="0"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8A05-4EB9-49B5-8E2D-3C8EB2B25A24}" type="datetime1">
              <a:rPr lang="en-US" smtClean="0"/>
              <a:t>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392D-8AB7-4834-8210-D25190CC6331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A775-58D0-4F04-A791-CC99FE10ED15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04E1B-5BB2-4475-92BB-C105FAC7103F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00" y="6388768"/>
            <a:ext cx="914400" cy="3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FFFF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11" Type="http://schemas.openxmlformats.org/officeDocument/2006/relationships/image" Target="../media/image19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7.wmf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28.jpe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6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wmf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11" Type="http://schemas.openxmlformats.org/officeDocument/2006/relationships/image" Target="../media/image59.jpe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7.jpe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7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87.wmf"/><Relationship Id="rId18" Type="http://schemas.openxmlformats.org/officeDocument/2006/relationships/oleObject" Target="../embeddings/oleObject35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4.e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89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86.emf"/><Relationship Id="rId5" Type="http://schemas.openxmlformats.org/officeDocument/2006/relationships/image" Target="../media/image83.emf"/><Relationship Id="rId15" Type="http://schemas.openxmlformats.org/officeDocument/2006/relationships/image" Target="../media/image88.emf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90.e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5.emf"/><Relationship Id="rId14" Type="http://schemas.openxmlformats.org/officeDocument/2006/relationships/oleObject" Target="../embeddings/oleObject3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1.emf"/><Relationship Id="rId11" Type="http://schemas.openxmlformats.org/officeDocument/2006/relationships/image" Target="../media/image93.emf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38.bin"/><Relationship Id="rId4" Type="http://schemas.openxmlformats.org/officeDocument/2006/relationships/image" Target="../media/image94.png"/><Relationship Id="rId9" Type="http://schemas.openxmlformats.org/officeDocument/2006/relationships/image" Target="../media/image9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3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7.png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40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8.png"/><Relationship Id="rId5" Type="http://schemas.openxmlformats.org/officeDocument/2006/relationships/image" Target="../media/image108.png"/><Relationship Id="rId10" Type="http://schemas.openxmlformats.org/officeDocument/2006/relationships/image" Target="../media/image66.wmf"/><Relationship Id="rId4" Type="http://schemas.openxmlformats.org/officeDocument/2006/relationships/image" Target="../media/image107.png"/><Relationship Id="rId9" Type="http://schemas.openxmlformats.org/officeDocument/2006/relationships/oleObject" Target="../embeddings/oleObject4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10.png"/><Relationship Id="rId4" Type="http://schemas.openxmlformats.org/officeDocument/2006/relationships/image" Target="../media/image10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074" y="76200"/>
            <a:ext cx="7620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01189" y="52252"/>
            <a:ext cx="7620000" cy="670560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15265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Pulling Apart the Strong Force by 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Peering Into the Proton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 A. Aidala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Michigan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Talk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12, 2013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6289-FFFA-4C90-B390-A17EF9BC1669}" type="slidenum">
              <a:rPr lang="en-US"/>
              <a:pPr/>
              <a:t>10</a:t>
            </a:fld>
            <a:endParaRPr lang="en-US"/>
          </a:p>
        </p:txBody>
      </p:sp>
      <p:sp>
        <p:nvSpPr>
          <p:cNvPr id="123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Proton structure and momentum fraction</a:t>
            </a:r>
            <a:endParaRPr lang="en-US" sz="36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828800"/>
            <a:ext cx="8686800" cy="4343400"/>
            <a:chOff x="144" y="1728"/>
            <a:chExt cx="5472" cy="1541"/>
          </a:xfrm>
        </p:grpSpPr>
        <p:pic>
          <p:nvPicPr>
            <p:cNvPr id="1239044" name="Picture 4" descr="proton_structur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728"/>
              <a:ext cx="2688" cy="154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39045" name="Picture 5" descr="proton_structur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8" y="1728"/>
              <a:ext cx="2688" cy="1536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239046" name="Text Box 6"/>
          <p:cNvSpPr txBox="1">
            <a:spLocks noChangeArrowheads="1"/>
          </p:cNvSpPr>
          <p:nvPr/>
        </p:nvSpPr>
        <p:spPr bwMode="auto">
          <a:xfrm>
            <a:off x="1360488" y="6140450"/>
            <a:ext cx="4987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Halzen</a:t>
            </a:r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and Martin, “Quarks and Leptons”, p. 201</a:t>
            </a:r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3276600" y="3551238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3352800" y="5776913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49" name="Text Box 9"/>
          <p:cNvSpPr txBox="1">
            <a:spLocks noChangeArrowheads="1"/>
          </p:cNvSpPr>
          <p:nvPr/>
        </p:nvSpPr>
        <p:spPr bwMode="auto">
          <a:xfrm>
            <a:off x="4038600" y="35052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0" name="Text Box 10"/>
          <p:cNvSpPr txBox="1">
            <a:spLocks noChangeArrowheads="1"/>
          </p:cNvSpPr>
          <p:nvPr/>
        </p:nvSpPr>
        <p:spPr bwMode="auto">
          <a:xfrm>
            <a:off x="7696200" y="5562600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51" name="Text Box 11"/>
          <p:cNvSpPr txBox="1">
            <a:spLocks noChangeArrowheads="1"/>
          </p:cNvSpPr>
          <p:nvPr/>
        </p:nvSpPr>
        <p:spPr bwMode="auto">
          <a:xfrm>
            <a:off x="4191000" y="57150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2" name="Text Box 12"/>
          <p:cNvSpPr txBox="1">
            <a:spLocks noChangeArrowheads="1"/>
          </p:cNvSpPr>
          <p:nvPr/>
        </p:nvSpPr>
        <p:spPr bwMode="auto">
          <a:xfrm>
            <a:off x="8534400" y="54102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3" name="Text Box 13"/>
          <p:cNvSpPr txBox="1">
            <a:spLocks noChangeArrowheads="1"/>
          </p:cNvSpPr>
          <p:nvPr/>
        </p:nvSpPr>
        <p:spPr bwMode="auto">
          <a:xfrm>
            <a:off x="2971800" y="57150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4" name="Text Box 14"/>
          <p:cNvSpPr txBox="1">
            <a:spLocks noChangeArrowheads="1"/>
          </p:cNvSpPr>
          <p:nvPr/>
        </p:nvSpPr>
        <p:spPr bwMode="auto">
          <a:xfrm>
            <a:off x="7467600" y="54102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5" name="Text Box 15"/>
          <p:cNvSpPr txBox="1">
            <a:spLocks noChangeArrowheads="1"/>
          </p:cNvSpPr>
          <p:nvPr/>
        </p:nvSpPr>
        <p:spPr bwMode="auto">
          <a:xfrm>
            <a:off x="7800975" y="3581400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x</a:t>
            </a:r>
            <a:r>
              <a:rPr lang="en-US" sz="2000" baseline="-14000" dirty="0" err="1">
                <a:solidFill>
                  <a:schemeClr val="tx1"/>
                </a:solidFill>
              </a:rPr>
              <a:t>Bjorken</a:t>
            </a:r>
            <a:endParaRPr lang="en-US" sz="2000" baseline="-14000" dirty="0">
              <a:solidFill>
                <a:schemeClr val="tx1"/>
              </a:solidFill>
            </a:endParaRPr>
          </a:p>
        </p:txBody>
      </p:sp>
      <p:sp>
        <p:nvSpPr>
          <p:cNvPr id="1239056" name="Text Box 16"/>
          <p:cNvSpPr txBox="1">
            <a:spLocks noChangeArrowheads="1"/>
          </p:cNvSpPr>
          <p:nvPr/>
        </p:nvSpPr>
        <p:spPr bwMode="auto">
          <a:xfrm>
            <a:off x="7543800" y="34290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7" name="Text Box 17"/>
          <p:cNvSpPr txBox="1">
            <a:spLocks noChangeArrowheads="1"/>
          </p:cNvSpPr>
          <p:nvPr/>
        </p:nvSpPr>
        <p:spPr bwMode="auto">
          <a:xfrm>
            <a:off x="8534400" y="34290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8" name="Text Box 18"/>
          <p:cNvSpPr txBox="1">
            <a:spLocks noChangeArrowheads="1"/>
          </p:cNvSpPr>
          <p:nvPr/>
        </p:nvSpPr>
        <p:spPr bwMode="auto">
          <a:xfrm>
            <a:off x="7972425" y="4329113"/>
            <a:ext cx="8509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Valence</a:t>
            </a:r>
          </a:p>
        </p:txBody>
      </p:sp>
      <p:sp>
        <p:nvSpPr>
          <p:cNvPr id="1239059" name="Text Box 19"/>
          <p:cNvSpPr txBox="1">
            <a:spLocks noChangeArrowheads="1"/>
          </p:cNvSpPr>
          <p:nvPr/>
        </p:nvSpPr>
        <p:spPr bwMode="auto">
          <a:xfrm>
            <a:off x="7289800" y="3833446"/>
            <a:ext cx="4778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Sea</a:t>
            </a:r>
          </a:p>
        </p:txBody>
      </p:sp>
      <p:sp>
        <p:nvSpPr>
          <p:cNvPr id="1239060" name="Rectangle 20"/>
          <p:cNvSpPr>
            <a:spLocks noChangeArrowheads="1"/>
          </p:cNvSpPr>
          <p:nvPr/>
        </p:nvSpPr>
        <p:spPr bwMode="auto">
          <a:xfrm>
            <a:off x="76962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061" name="Text Box 21"/>
          <p:cNvSpPr txBox="1">
            <a:spLocks noChangeArrowheads="1"/>
          </p:cNvSpPr>
          <p:nvPr/>
        </p:nvSpPr>
        <p:spPr bwMode="auto">
          <a:xfrm>
            <a:off x="276225" y="2400300"/>
            <a:ext cx="1619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 point particle</a:t>
            </a:r>
          </a:p>
        </p:txBody>
      </p:sp>
      <p:sp>
        <p:nvSpPr>
          <p:cNvPr id="1239062" name="Text Box 22"/>
          <p:cNvSpPr txBox="1">
            <a:spLocks noChangeArrowheads="1"/>
          </p:cNvSpPr>
          <p:nvPr/>
        </p:nvSpPr>
        <p:spPr bwMode="auto">
          <a:xfrm>
            <a:off x="260350" y="4176713"/>
            <a:ext cx="1720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3 valence quarks</a:t>
            </a:r>
          </a:p>
        </p:txBody>
      </p:sp>
      <p:sp>
        <p:nvSpPr>
          <p:cNvPr id="1239063" name="Text Box 23"/>
          <p:cNvSpPr txBox="1">
            <a:spLocks noChangeArrowheads="1"/>
          </p:cNvSpPr>
          <p:nvPr/>
        </p:nvSpPr>
        <p:spPr bwMode="auto">
          <a:xfrm>
            <a:off x="4660900" y="2009775"/>
            <a:ext cx="23495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3 bound valence quarks</a:t>
            </a:r>
          </a:p>
        </p:txBody>
      </p:sp>
      <p:sp>
        <p:nvSpPr>
          <p:cNvPr id="1239065" name="Text Box 25"/>
          <p:cNvSpPr txBox="1">
            <a:spLocks noChangeArrowheads="1"/>
          </p:cNvSpPr>
          <p:nvPr/>
        </p:nvSpPr>
        <p:spPr bwMode="auto">
          <a:xfrm>
            <a:off x="6205538" y="5535613"/>
            <a:ext cx="7318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Small x</a:t>
            </a:r>
          </a:p>
        </p:txBody>
      </p:sp>
      <p:sp>
        <p:nvSpPr>
          <p:cNvPr id="1239066" name="Text Box 26"/>
          <p:cNvSpPr txBox="1">
            <a:spLocks noChangeArrowheads="1"/>
          </p:cNvSpPr>
          <p:nvPr/>
        </p:nvSpPr>
        <p:spPr bwMode="auto">
          <a:xfrm>
            <a:off x="787400" y="1066800"/>
            <a:ext cx="72192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</a:rPr>
              <a:t>What momentum fraction would the scattering particle carry </a:t>
            </a:r>
          </a:p>
          <a:p>
            <a:r>
              <a:rPr lang="en-US" sz="2200" dirty="0">
                <a:solidFill>
                  <a:srgbClr val="FFFFCC"/>
                </a:solidFill>
              </a:rPr>
              <a:t>if the proton were made of …</a:t>
            </a:r>
          </a:p>
        </p:txBody>
      </p:sp>
      <p:sp>
        <p:nvSpPr>
          <p:cNvPr id="1239068" name="Rectangle 28"/>
          <p:cNvSpPr>
            <a:spLocks noChangeArrowheads="1"/>
          </p:cNvSpPr>
          <p:nvPr/>
        </p:nvSpPr>
        <p:spPr bwMode="auto">
          <a:xfrm>
            <a:off x="7216775" y="4267200"/>
            <a:ext cx="457200" cy="1096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76800" y="3795932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4" name="Text Box 24"/>
          <p:cNvSpPr txBox="1">
            <a:spLocks noChangeArrowheads="1"/>
          </p:cNvSpPr>
          <p:nvPr/>
        </p:nvSpPr>
        <p:spPr bwMode="auto">
          <a:xfrm>
            <a:off x="4670645" y="3575447"/>
            <a:ext cx="297023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3 bound valence quarks </a:t>
            </a:r>
            <a:r>
              <a:rPr lang="en-US" sz="1700" dirty="0" smtClean="0"/>
              <a:t>+ some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 smtClean="0"/>
              <a:t>low-momentum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sea quarks</a:t>
            </a:r>
          </a:p>
        </p:txBody>
      </p:sp>
    </p:spTree>
    <p:extLst>
      <p:ext uri="{BB962C8B-B14F-4D97-AF65-F5344CB8AC3E}">
        <p14:creationId xmlns:p14="http://schemas.microsoft.com/office/powerpoint/2010/main" val="27043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401-88CB-4FF5-A584-67545E3FC2E8}" type="slidenum">
              <a:rPr lang="en-US"/>
              <a:pPr/>
              <a:t>11</a:t>
            </a:fld>
            <a:endParaRPr lang="en-US"/>
          </a:p>
        </p:txBody>
      </p:sp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5104"/>
            <a:ext cx="8686800" cy="762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So what do the parton distribution functions look like?</a:t>
            </a:r>
            <a:endParaRPr lang="en-US" sz="3800" dirty="0"/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2672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Wealth of data largely thanks to proton-electron collider, HERA, in </a:t>
            </a:r>
            <a:r>
              <a:rPr lang="en-US" sz="2800" dirty="0" smtClean="0"/>
              <a:t>Hamburg, Germany (1992-2007)</a:t>
            </a:r>
            <a:endParaRPr lang="en-US" sz="2800" dirty="0"/>
          </a:p>
          <a:p>
            <a:r>
              <a:rPr lang="en-US" sz="2800" dirty="0" smtClean="0"/>
              <a:t>Up and down valence quark distributions peaked at a little less than 1/3</a:t>
            </a:r>
          </a:p>
          <a:p>
            <a:r>
              <a:rPr lang="en-US" sz="2800" dirty="0" smtClean="0"/>
              <a:t>Lots of sea quark-antiquark pairs and even more gluons (scaled down by 20x in figure!)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/>
        </p:nvSpPr>
        <p:spPr bwMode="auto">
          <a:xfrm>
            <a:off x="6756463" y="5410200"/>
            <a:ext cx="193033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FFFFCC"/>
                </a:solidFill>
              </a:rPr>
              <a:t>PRD67, 012007 (2003)</a:t>
            </a:r>
          </a:p>
        </p:txBody>
      </p:sp>
      <p:pic>
        <p:nvPicPr>
          <p:cNvPr id="1169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066800"/>
            <a:ext cx="39036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822072" y="5155504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momentum fraction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63545" y="2766902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parton distribution function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59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CBF4-F96B-4F7A-845B-63ADC1E7D07D}" type="slidenum">
              <a:rPr lang="en-US"/>
              <a:pPr/>
              <a:t>12</a:t>
            </a:fld>
            <a:endParaRPr lang="en-US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Have We Learned?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4495800"/>
          </a:xfrm>
        </p:spPr>
        <p:txBody>
          <a:bodyPr/>
          <a:lstStyle/>
          <a:p>
            <a:r>
              <a:rPr lang="en-US" dirty="0"/>
              <a:t>Conclusions from decades of inelastic scattering data investigating proton momentum structure:</a:t>
            </a:r>
          </a:p>
          <a:p>
            <a:pPr lvl="1"/>
            <a:r>
              <a:rPr lang="en-US" dirty="0"/>
              <a:t>3 “valence” quarks carry (on average) the largest single momentum fractions of the proton</a:t>
            </a:r>
          </a:p>
          <a:p>
            <a:pPr lvl="1"/>
            <a:r>
              <a:rPr lang="en-US" dirty="0"/>
              <a:t>But lots of gluons and “sea” quark-antiquark pairs in the proton as well!  Gluons carry ~50% of total momentum of proton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131277" y="4678685"/>
            <a:ext cx="6934200" cy="193899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Despit</a:t>
            </a:r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e all the recent excitement about the Higgs boson, gluons are actually responsible for more than 98% of the mass of the visible universe!!</a:t>
            </a:r>
            <a:endParaRPr lang="en-US" sz="3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Mapping out the proton: </a:t>
            </a:r>
            <a:br>
              <a:rPr lang="en-US" dirty="0" smtClean="0"/>
            </a:br>
            <a:r>
              <a:rPr lang="en-US" dirty="0" smtClean="0"/>
              <a:t>Other questions to ask!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does the proton look like in terms of the quarks and gluons inside it?</a:t>
            </a:r>
          </a:p>
          <a:p>
            <a:r>
              <a:rPr lang="en-US" i="1" dirty="0" smtClean="0"/>
              <a:t>Position </a:t>
            </a:r>
          </a:p>
          <a:p>
            <a:r>
              <a:rPr lang="en-US" i="1" dirty="0" smtClean="0"/>
              <a:t>Momentum</a:t>
            </a:r>
          </a:p>
          <a:p>
            <a:r>
              <a:rPr lang="en-US" i="1" dirty="0" smtClean="0"/>
              <a:t>Spin</a:t>
            </a:r>
          </a:p>
          <a:p>
            <a:r>
              <a:rPr lang="en-US" i="1" dirty="0" smtClean="0"/>
              <a:t>Flavor</a:t>
            </a:r>
          </a:p>
          <a:p>
            <a:r>
              <a:rPr lang="en-US" i="1" dirty="0" smtClean="0"/>
              <a:t>Color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2819400" y="3124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Vast majority of past four decades focused on 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1-dimensional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momentum structure!  Since 1990s starting to consider other directions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819400" y="36926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Polarized protons first studied in 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1980s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 How 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angular momentum of quarks and gluons add up still not well understood!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2819400" y="4267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Good measurements of flavor distributions in valence region.  Flavor structure at lower momentum fractions still yielding surprises!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2819400" y="25908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Theoretical and experimental concepts to describe and access position only born in mid-1990s.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Pioneering measurements over past decade.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2819400" y="49118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Accounted for by theorists from beginning of QCD, but more detailed, potentially observable effects of color have come to forefront since 2010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E0AB-53A2-4790-B73F-D1F068C4D195}" type="slidenum">
              <a:rPr lang="en-US"/>
              <a:pPr/>
              <a:t>14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/>
              <a:t>What is Spin?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04800" y="1175772"/>
            <a:ext cx="5715000" cy="1338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CC"/>
                </a:solidFill>
              </a:rPr>
              <a:t>Spin is a quantum mechanical property of fundamental particles or combinations of particles.  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CC"/>
                </a:solidFill>
              </a:rPr>
              <a:t>It’s called “spin” because it’s a type of angular momentum and is described by equations treating angular momentum.</a:t>
            </a:r>
          </a:p>
        </p:txBody>
      </p:sp>
      <p:pic>
        <p:nvPicPr>
          <p:cNvPr id="30740" name="Picture 20" descr="j02457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362200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7239000" y="533400"/>
            <a:ext cx="527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 b="1" i="1">
                <a:solidFill>
                  <a:srgbClr val="CC0000"/>
                </a:solidFill>
              </a:rPr>
              <a:t>?</a:t>
            </a:r>
            <a:endParaRPr lang="en-US">
              <a:solidFill>
                <a:srgbClr val="CC0000"/>
              </a:solidFill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304800" y="5029200"/>
            <a:ext cx="60198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CC"/>
                </a:solidFill>
              </a:rPr>
              <a:t>In a magnetic field, different spin states have different energies but have the same magnitude of the angular momentum.</a:t>
            </a:r>
            <a:endParaRPr lang="en-US"/>
          </a:p>
        </p:txBody>
      </p:sp>
      <p:grpSp>
        <p:nvGrpSpPr>
          <p:cNvPr id="30744" name="Group 24"/>
          <p:cNvGrpSpPr>
            <a:grpSpLocks/>
          </p:cNvGrpSpPr>
          <p:nvPr/>
        </p:nvGrpSpPr>
        <p:grpSpPr bwMode="auto">
          <a:xfrm>
            <a:off x="2057400" y="2971800"/>
            <a:ext cx="4492625" cy="1200150"/>
            <a:chOff x="1584" y="2112"/>
            <a:chExt cx="2830" cy="756"/>
          </a:xfrm>
        </p:grpSpPr>
        <p:sp>
          <p:nvSpPr>
            <p:cNvPr id="30739" name="Rectangle 19"/>
            <p:cNvSpPr>
              <a:spLocks noChangeArrowheads="1"/>
            </p:cNvSpPr>
            <p:nvPr/>
          </p:nvSpPr>
          <p:spPr bwMode="auto">
            <a:xfrm>
              <a:off x="1584" y="2112"/>
              <a:ext cx="2830" cy="7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CC"/>
                  </a:solidFill>
                </a:rPr>
                <a:t>The units of angular momentum are the same</a:t>
              </a:r>
            </a:p>
            <a:p>
              <a:r>
                <a:rPr lang="en-US" dirty="0">
                  <a:solidFill>
                    <a:srgbClr val="FFFFCC"/>
                  </a:solidFill>
                </a:rPr>
                <a:t> as Planck's constant, h</a:t>
              </a:r>
              <a:r>
                <a:rPr lang="en-US" dirty="0">
                  <a:solidFill>
                    <a:srgbClr val="FFFFCC"/>
                  </a:solidFill>
                  <a:latin typeface="Symbol" pitchFamily="18" charset="2"/>
                </a:rPr>
                <a:t>,</a:t>
              </a:r>
              <a:r>
                <a:rPr lang="en-US" dirty="0">
                  <a:solidFill>
                    <a:srgbClr val="FFFFCC"/>
                  </a:solidFill>
                </a:rPr>
                <a:t> and can only have </a:t>
              </a:r>
            </a:p>
            <a:p>
              <a:r>
                <a:rPr lang="en-US" dirty="0">
                  <a:solidFill>
                    <a:srgbClr val="FFFFCC"/>
                  </a:solidFill>
                </a:rPr>
                <a:t>values that are integer : 0, 1, 2, 3, . . . </a:t>
              </a:r>
            </a:p>
            <a:p>
              <a:r>
                <a:rPr lang="en-US" dirty="0">
                  <a:solidFill>
                    <a:srgbClr val="FFFFCC"/>
                  </a:solidFill>
                </a:rPr>
                <a:t>or half-integer: 1/2, 3/2, 5/2, . . . </a:t>
              </a:r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 flipH="1">
              <a:off x="2921" y="2345"/>
              <a:ext cx="48" cy="48"/>
            </a:xfrm>
            <a:prstGeom prst="line">
              <a:avLst/>
            </a:prstGeom>
            <a:noFill/>
            <a:ln w="254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537325" y="4724400"/>
            <a:ext cx="2073275" cy="1477328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i="1" dirty="0"/>
              <a:t>Proton spin is what makes </a:t>
            </a:r>
            <a:r>
              <a:rPr lang="en-US" i="1" dirty="0" smtClean="0"/>
              <a:t>the medical diagnostic technique of MRI </a:t>
            </a:r>
            <a:r>
              <a:rPr lang="en-US" i="1" dirty="0"/>
              <a:t>possible!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74431" y="4431268"/>
            <a:ext cx="356437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Quarks, like protons, have spin 1/2.</a:t>
            </a:r>
          </a:p>
        </p:txBody>
      </p:sp>
    </p:spTree>
    <p:extLst>
      <p:ext uri="{BB962C8B-B14F-4D97-AF65-F5344CB8AC3E}">
        <p14:creationId xmlns:p14="http://schemas.microsoft.com/office/powerpoint/2010/main" val="38416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14400"/>
            <a:ext cx="8229600" cy="502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CD2C-7B27-4766-B1FF-00D5777997B0}" type="slidenum">
              <a:rPr lang="en-US"/>
              <a:pPr/>
              <a:t>15</a:t>
            </a:fld>
            <a:endParaRPr 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514600" y="6248400"/>
            <a:ext cx="44196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</a:rPr>
              <a:t>2</a:t>
            </a:r>
            <a:r>
              <a:rPr lang="en-US" sz="2800" i="1">
                <a:solidFill>
                  <a:srgbClr val="0033CC"/>
                </a:solidFill>
              </a:rPr>
              <a:t>s</a:t>
            </a:r>
            <a:r>
              <a:rPr lang="en-US" sz="2800">
                <a:solidFill>
                  <a:srgbClr val="0033CC"/>
                </a:solidFill>
              </a:rPr>
              <a:t>+1 Energy Levels</a:t>
            </a:r>
            <a:r>
              <a:rPr lang="en-US" sz="2800"/>
              <a:t> 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4047" name="Group 15"/>
          <p:cNvGrpSpPr>
            <a:grpSpLocks/>
          </p:cNvGrpSpPr>
          <p:nvPr/>
        </p:nvGrpSpPr>
        <p:grpSpPr bwMode="auto">
          <a:xfrm>
            <a:off x="838200" y="990600"/>
            <a:ext cx="7010400" cy="966788"/>
            <a:chOff x="528" y="624"/>
            <a:chExt cx="4416" cy="609"/>
          </a:xfrm>
        </p:grpSpPr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528" y="730"/>
              <a:ext cx="7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Any particle with spin</a:t>
              </a:r>
            </a:p>
          </p:txBody>
        </p:sp>
        <p:graphicFrame>
          <p:nvGraphicFramePr>
            <p:cNvPr id="44049" name="Object 17"/>
            <p:cNvGraphicFramePr>
              <a:graphicFrameLocks noChangeAspect="1"/>
            </p:cNvGraphicFramePr>
            <p:nvPr/>
          </p:nvGraphicFramePr>
          <p:xfrm>
            <a:off x="4320" y="635"/>
            <a:ext cx="624" cy="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2322" name="Equation" r:id="rId4" imgW="482391" imgH="393529" progId="Equation.3">
                    <p:embed/>
                  </p:oleObj>
                </mc:Choice>
                <mc:Fallback>
                  <p:oleObj name="Equation" r:id="rId4" imgW="482391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635"/>
                          <a:ext cx="624" cy="5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4050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624"/>
              <a:ext cx="2435" cy="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051" name="Group 19"/>
          <p:cNvGrpSpPr>
            <a:grpSpLocks/>
          </p:cNvGrpSpPr>
          <p:nvPr/>
        </p:nvGrpSpPr>
        <p:grpSpPr bwMode="auto">
          <a:xfrm>
            <a:off x="838200" y="2209800"/>
            <a:ext cx="7010400" cy="977900"/>
            <a:chOff x="528" y="1392"/>
            <a:chExt cx="4416" cy="616"/>
          </a:xfrm>
        </p:grpSpPr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528" y="1536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Spin ½ particle (e.g. </a:t>
              </a:r>
              <a:r>
                <a:rPr lang="en-US" sz="1800" b="1" baseline="30000"/>
                <a:t>107</a:t>
              </a:r>
              <a:r>
                <a:rPr lang="en-US" sz="1800" b="1"/>
                <a:t>Ag or </a:t>
              </a:r>
              <a:r>
                <a:rPr lang="en-US" sz="1800" b="1" baseline="30000"/>
                <a:t>1</a:t>
              </a:r>
              <a:r>
                <a:rPr lang="en-US" sz="1800" b="1"/>
                <a:t>H)</a:t>
              </a:r>
            </a:p>
          </p:txBody>
        </p:sp>
        <p:graphicFrame>
          <p:nvGraphicFramePr>
            <p:cNvPr id="44053" name="Object 21"/>
            <p:cNvGraphicFramePr>
              <a:graphicFrameLocks noChangeAspect="1"/>
            </p:cNvGraphicFramePr>
            <p:nvPr/>
          </p:nvGraphicFramePr>
          <p:xfrm>
            <a:off x="4320" y="1440"/>
            <a:ext cx="624" cy="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2323" name="Equation" r:id="rId7" imgW="482391" imgH="393529" progId="Equation.3">
                    <p:embed/>
                  </p:oleObj>
                </mc:Choice>
                <mc:Fallback>
                  <p:oleObj name="Equation" r:id="rId7" imgW="482391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1440"/>
                          <a:ext cx="624" cy="5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4054" name="Picture 2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1392"/>
              <a:ext cx="2731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055" name="Group 23"/>
          <p:cNvGrpSpPr>
            <a:grpSpLocks/>
          </p:cNvGrpSpPr>
          <p:nvPr/>
        </p:nvGrpSpPr>
        <p:grpSpPr bwMode="auto">
          <a:xfrm>
            <a:off x="838200" y="3581400"/>
            <a:ext cx="7010400" cy="990600"/>
            <a:chOff x="528" y="2256"/>
            <a:chExt cx="4416" cy="624"/>
          </a:xfrm>
        </p:grpSpPr>
        <p:sp>
          <p:nvSpPr>
            <p:cNvPr id="44056" name="Text Box 24"/>
            <p:cNvSpPr txBox="1">
              <a:spLocks noChangeArrowheads="1"/>
            </p:cNvSpPr>
            <p:nvPr/>
          </p:nvSpPr>
          <p:spPr bwMode="auto">
            <a:xfrm>
              <a:off x="528" y="2362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Spin 1 particle (e.g. </a:t>
              </a:r>
              <a:r>
                <a:rPr lang="en-US" sz="1800" b="1" baseline="30000"/>
                <a:t>2</a:t>
              </a:r>
              <a:r>
                <a:rPr lang="en-US" sz="1800" b="1"/>
                <a:t>H)</a:t>
              </a:r>
            </a:p>
          </p:txBody>
        </p:sp>
        <p:graphicFrame>
          <p:nvGraphicFramePr>
            <p:cNvPr id="44057" name="Object 25"/>
            <p:cNvGraphicFramePr>
              <a:graphicFrameLocks noChangeAspect="1"/>
            </p:cNvGraphicFramePr>
            <p:nvPr/>
          </p:nvGraphicFramePr>
          <p:xfrm>
            <a:off x="4320" y="2256"/>
            <a:ext cx="624" cy="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2324" name="Equation" r:id="rId10" imgW="482391" imgH="393529" progId="Equation.3">
                    <p:embed/>
                  </p:oleObj>
                </mc:Choice>
                <mc:Fallback>
                  <p:oleObj name="Equation" r:id="rId10" imgW="482391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256"/>
                          <a:ext cx="624" cy="5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4058" name="Picture 2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2264"/>
              <a:ext cx="2731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838200" y="4813300"/>
            <a:ext cx="7010400" cy="977900"/>
            <a:chOff x="528" y="3032"/>
            <a:chExt cx="4416" cy="616"/>
          </a:xfrm>
        </p:grpSpPr>
        <p:sp>
          <p:nvSpPr>
            <p:cNvPr id="44060" name="Text Box 28"/>
            <p:cNvSpPr txBox="1">
              <a:spLocks noChangeArrowheads="1"/>
            </p:cNvSpPr>
            <p:nvPr/>
          </p:nvSpPr>
          <p:spPr bwMode="auto">
            <a:xfrm>
              <a:off x="528" y="3130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Spin 3/2 particle (e.g. </a:t>
              </a:r>
              <a:r>
                <a:rPr lang="en-US" sz="1800" b="1" baseline="30000"/>
                <a:t>7</a:t>
              </a:r>
              <a:r>
                <a:rPr lang="en-US" sz="1800" b="1"/>
                <a:t>Li)</a:t>
              </a:r>
            </a:p>
          </p:txBody>
        </p:sp>
        <p:graphicFrame>
          <p:nvGraphicFramePr>
            <p:cNvPr id="44061" name="Object 29"/>
            <p:cNvGraphicFramePr>
              <a:graphicFrameLocks noChangeAspect="1"/>
            </p:cNvGraphicFramePr>
            <p:nvPr/>
          </p:nvGraphicFramePr>
          <p:xfrm>
            <a:off x="4320" y="3035"/>
            <a:ext cx="624" cy="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2325" name="Equation" r:id="rId12" imgW="482391" imgH="393529" progId="Equation.3">
                    <p:embed/>
                  </p:oleObj>
                </mc:Choice>
                <mc:Fallback>
                  <p:oleObj name="Equation" r:id="rId12" imgW="482391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3035"/>
                          <a:ext cx="624" cy="5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4062" name="Picture 3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3032"/>
              <a:ext cx="2731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063" name="Rectangle 3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Stern-</a:t>
            </a:r>
            <a:r>
              <a:rPr lang="en-US" dirty="0" err="1"/>
              <a:t>Gerlach</a:t>
            </a:r>
            <a:r>
              <a:rPr lang="en-US" dirty="0"/>
              <a:t> Experiment</a:t>
            </a:r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 rot="5374959">
            <a:off x="6636544" y="3785394"/>
            <a:ext cx="32178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CC0066"/>
                </a:solidFill>
              </a:rPr>
              <a:t>Apply a magnetic field</a:t>
            </a:r>
            <a:endParaRPr lang="en-US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 animBg="1" autoUpdateAnimBg="0"/>
      <p:bldP spid="440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85800"/>
            <a:ext cx="3048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8460-00BE-4652-8429-24FEAFF541DA}" type="slidenum">
              <a:rPr lang="en-US"/>
              <a:pPr/>
              <a:t>16</a:t>
            </a:fld>
            <a:endParaRPr lang="en-US"/>
          </a:p>
        </p:txBody>
      </p:sp>
      <p:grpSp>
        <p:nvGrpSpPr>
          <p:cNvPr id="53250" name="Group 2"/>
          <p:cNvGrpSpPr>
            <a:grpSpLocks noChangeAspect="1"/>
          </p:cNvGrpSpPr>
          <p:nvPr/>
        </p:nvGrpSpPr>
        <p:grpSpPr bwMode="auto">
          <a:xfrm>
            <a:off x="381000" y="685800"/>
            <a:ext cx="2586038" cy="2590800"/>
            <a:chOff x="3482" y="528"/>
            <a:chExt cx="2134" cy="2138"/>
          </a:xfrm>
        </p:grpSpPr>
        <p:sp>
          <p:nvSpPr>
            <p:cNvPr id="53251" name="Rectangle 3"/>
            <p:cNvSpPr>
              <a:spLocks noChangeAspect="1" noChangeArrowheads="1"/>
            </p:cNvSpPr>
            <p:nvPr/>
          </p:nvSpPr>
          <p:spPr bwMode="auto">
            <a:xfrm>
              <a:off x="3770" y="1085"/>
              <a:ext cx="1584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32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1085"/>
              <a:ext cx="1584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3" name="Rectangle 5"/>
            <p:cNvSpPr>
              <a:spLocks noChangeAspect="1" noChangeArrowheads="1"/>
            </p:cNvSpPr>
            <p:nvPr/>
          </p:nvSpPr>
          <p:spPr bwMode="auto">
            <a:xfrm>
              <a:off x="3770" y="1085"/>
              <a:ext cx="1584" cy="93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54" name="Oval 6"/>
            <p:cNvSpPr>
              <a:spLocks noChangeAspect="1" noChangeArrowheads="1"/>
            </p:cNvSpPr>
            <p:nvPr/>
          </p:nvSpPr>
          <p:spPr bwMode="auto">
            <a:xfrm>
              <a:off x="3482" y="672"/>
              <a:ext cx="2134" cy="199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3255" name="Object 7"/>
            <p:cNvGraphicFramePr>
              <a:graphicFrameLocks noChangeAspect="1"/>
            </p:cNvGraphicFramePr>
            <p:nvPr/>
          </p:nvGraphicFramePr>
          <p:xfrm>
            <a:off x="4442" y="2022"/>
            <a:ext cx="159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0" name="Equation" r:id="rId5" imgW="139680" imgH="190440" progId="Equation.3">
                    <p:embed/>
                  </p:oleObj>
                </mc:Choice>
                <mc:Fallback>
                  <p:oleObj name="Equation" r:id="rId5" imgW="13968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2" y="2022"/>
                          <a:ext cx="159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56" name="Object 8"/>
            <p:cNvGraphicFramePr>
              <a:graphicFrameLocks noChangeAspect="1"/>
            </p:cNvGraphicFramePr>
            <p:nvPr/>
          </p:nvGraphicFramePr>
          <p:xfrm>
            <a:off x="4577" y="1593"/>
            <a:ext cx="155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1" name="Equation" r:id="rId7" imgW="126720" imgH="164880" progId="Equation.3">
                    <p:embed/>
                  </p:oleObj>
                </mc:Choice>
                <mc:Fallback>
                  <p:oleObj name="Equation" r:id="rId7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7" y="1593"/>
                          <a:ext cx="155" cy="2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57" name="Object 9"/>
            <p:cNvGraphicFramePr>
              <a:graphicFrameLocks noChangeAspect="1"/>
            </p:cNvGraphicFramePr>
            <p:nvPr/>
          </p:nvGraphicFramePr>
          <p:xfrm flipH="1" flipV="1">
            <a:off x="3982" y="1376"/>
            <a:ext cx="161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2" name="Equation" r:id="rId9" imgW="139680" imgH="164880" progId="Equation.3">
                    <p:embed/>
                  </p:oleObj>
                </mc:Choice>
                <mc:Fallback>
                  <p:oleObj name="Equation" r:id="rId9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flipH="1" flipV="1">
                          <a:off x="3982" y="1376"/>
                          <a:ext cx="161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58" name="Text Box 10"/>
            <p:cNvSpPr txBox="1">
              <a:spLocks noChangeAspect="1" noChangeArrowheads="1"/>
            </p:cNvSpPr>
            <p:nvPr/>
          </p:nvSpPr>
          <p:spPr bwMode="auto">
            <a:xfrm>
              <a:off x="4175" y="2256"/>
              <a:ext cx="921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Comic Sans MS" pitchFamily="66" charset="0"/>
                </a:rPr>
                <a:t>Proton</a:t>
              </a:r>
              <a:endParaRPr lang="en-US">
                <a:latin typeface="Comic Sans MS" pitchFamily="66" charset="0"/>
              </a:endParaRPr>
            </a:p>
          </p:txBody>
        </p:sp>
        <p:graphicFrame>
          <p:nvGraphicFramePr>
            <p:cNvPr id="53259" name="Object 11"/>
            <p:cNvGraphicFramePr>
              <a:graphicFrameLocks noChangeAspect="1"/>
            </p:cNvGraphicFramePr>
            <p:nvPr/>
          </p:nvGraphicFramePr>
          <p:xfrm>
            <a:off x="3626" y="1603"/>
            <a:ext cx="235" cy="2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3" name="Equation" r:id="rId11" imgW="190440" imgH="215640" progId="Equation.3">
                    <p:embed/>
                  </p:oleObj>
                </mc:Choice>
                <mc:Fallback>
                  <p:oleObj name="Equation" r:id="rId11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6" y="1603"/>
                          <a:ext cx="235" cy="2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60" name="Object 12"/>
            <p:cNvGraphicFramePr>
              <a:graphicFrameLocks noChangeAspect="1"/>
            </p:cNvGraphicFramePr>
            <p:nvPr/>
          </p:nvGraphicFramePr>
          <p:xfrm>
            <a:off x="5354" y="1621"/>
            <a:ext cx="229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4" name="Equation" r:id="rId13" imgW="190440" imgH="215640" progId="Equation.3">
                    <p:embed/>
                  </p:oleObj>
                </mc:Choice>
                <mc:Fallback>
                  <p:oleObj name="Equation" r:id="rId13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4" y="1621"/>
                          <a:ext cx="229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61" name="Object 13"/>
            <p:cNvGraphicFramePr>
              <a:graphicFrameLocks noChangeAspect="1"/>
            </p:cNvGraphicFramePr>
            <p:nvPr/>
          </p:nvGraphicFramePr>
          <p:xfrm>
            <a:off x="4654" y="961"/>
            <a:ext cx="235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5" name="Equation" r:id="rId15" imgW="203040" imgH="215640" progId="Equation.3">
                    <p:embed/>
                  </p:oleObj>
                </mc:Choice>
                <mc:Fallback>
                  <p:oleObj name="Equation" r:id="rId15" imgW="2030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" y="961"/>
                          <a:ext cx="235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62" name="Object 14"/>
            <p:cNvGraphicFramePr>
              <a:graphicFrameLocks noChangeAspect="1"/>
            </p:cNvGraphicFramePr>
            <p:nvPr/>
          </p:nvGraphicFramePr>
          <p:xfrm>
            <a:off x="3659" y="528"/>
            <a:ext cx="323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6" name="Equation" r:id="rId17" imgW="203040" imgH="241200" progId="Equation.3">
                    <p:embed/>
                  </p:oleObj>
                </mc:Choice>
                <mc:Fallback>
                  <p:oleObj name="Equation" r:id="rId17" imgW="2030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9" y="528"/>
                          <a:ext cx="323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152400" y="3599193"/>
            <a:ext cx="8915400" cy="11427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081D58"/>
              </a:buClr>
            </a:pPr>
            <a:r>
              <a:rPr lang="en-US" dirty="0">
                <a:solidFill>
                  <a:srgbClr val="FFFFCC"/>
                </a:solidFill>
              </a:rPr>
              <a:t>Surprising data from late 1980s!</a:t>
            </a:r>
            <a:endParaRPr lang="en-US" sz="2000" dirty="0">
              <a:solidFill>
                <a:srgbClr val="FFFFCC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81D58"/>
              </a:buClr>
            </a:pPr>
            <a:r>
              <a:rPr lang="en-US" dirty="0">
                <a:solidFill>
                  <a:srgbClr val="FFFFCC"/>
                </a:solidFill>
              </a:rPr>
              <a:t>1987:  Only 12% +- 16% of proton’s spin carried by quarks’ spins!</a:t>
            </a:r>
          </a:p>
          <a:p>
            <a:pPr marL="342900" indent="-342900">
              <a:spcBef>
                <a:spcPct val="20000"/>
              </a:spcBef>
              <a:buClr>
                <a:srgbClr val="081D58"/>
              </a:buClr>
            </a:pPr>
            <a:r>
              <a:rPr lang="en-US" sz="2800" b="1" dirty="0">
                <a:solidFill>
                  <a:srgbClr val="FFFFCC"/>
                </a:solidFill>
              </a:rPr>
              <a:t>The Proton Spin Crisis begins!!</a:t>
            </a:r>
            <a:endParaRPr lang="en-US" dirty="0">
              <a:solidFill>
                <a:srgbClr val="FFFFCC"/>
              </a:solidFill>
              <a:latin typeface="Comic Sans MS" pitchFamily="66" charset="0"/>
            </a:endParaRPr>
          </a:p>
        </p:txBody>
      </p:sp>
      <p:grpSp>
        <p:nvGrpSpPr>
          <p:cNvPr id="53266" name="Group 18"/>
          <p:cNvGrpSpPr>
            <a:grpSpLocks/>
          </p:cNvGrpSpPr>
          <p:nvPr/>
        </p:nvGrpSpPr>
        <p:grpSpPr bwMode="auto">
          <a:xfrm>
            <a:off x="5105400" y="4191000"/>
            <a:ext cx="4038600" cy="1654175"/>
            <a:chOff x="3171" y="2811"/>
            <a:chExt cx="2685" cy="1163"/>
          </a:xfrm>
        </p:grpSpPr>
        <p:sp>
          <p:nvSpPr>
            <p:cNvPr id="53267" name="Text Box 19"/>
            <p:cNvSpPr txBox="1">
              <a:spLocks noChangeArrowheads="1"/>
            </p:cNvSpPr>
            <p:nvPr/>
          </p:nvSpPr>
          <p:spPr bwMode="auto">
            <a:xfrm>
              <a:off x="3171" y="3166"/>
              <a:ext cx="535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  <a:latin typeface="Comic Sans MS" pitchFamily="66" charset="0"/>
                </a:rPr>
                <a:t>Spin</a:t>
              </a:r>
            </a:p>
          </p:txBody>
        </p:sp>
        <p:graphicFrame>
          <p:nvGraphicFramePr>
            <p:cNvPr id="53268" name="Object 20" descr="Bouquet"/>
            <p:cNvGraphicFramePr>
              <a:graphicFrameLocks noChangeAspect="1"/>
            </p:cNvGraphicFramePr>
            <p:nvPr/>
          </p:nvGraphicFramePr>
          <p:xfrm>
            <a:off x="3754" y="3034"/>
            <a:ext cx="1695" cy="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497" name="Equation" r:id="rId19" imgW="1218960" imgH="393480" progId="Equation.3">
                    <p:embed/>
                  </p:oleObj>
                </mc:Choice>
                <mc:Fallback>
                  <p:oleObj name="Equation" r:id="rId19" imgW="12189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4" y="3034"/>
                          <a:ext cx="1695" cy="545"/>
                        </a:xfrm>
                        <a:prstGeom prst="rect">
                          <a:avLst/>
                        </a:prstGeom>
                        <a:blipFill dpi="0" rotWithShape="0">
                          <a:blip r:embed="rId21"/>
                          <a:srcRect/>
                          <a:tile tx="0" ty="0" sx="100000" sy="100000" flip="none" algn="tl"/>
                        </a:blip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>
              <a:off x="4266" y="2975"/>
              <a:ext cx="92" cy="22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Text Box 22"/>
            <p:cNvSpPr txBox="1">
              <a:spLocks noChangeArrowheads="1"/>
            </p:cNvSpPr>
            <p:nvPr/>
          </p:nvSpPr>
          <p:spPr bwMode="auto">
            <a:xfrm>
              <a:off x="3725" y="2811"/>
              <a:ext cx="765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Comic Sans MS" pitchFamily="66" charset="0"/>
                </a:rPr>
                <a:t>Quark Spin</a:t>
              </a:r>
              <a:endParaRPr lang="en-US" sz="1600" b="1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53271" name="Text Box 23"/>
            <p:cNvSpPr txBox="1">
              <a:spLocks noChangeArrowheads="1"/>
            </p:cNvSpPr>
            <p:nvPr/>
          </p:nvSpPr>
          <p:spPr bwMode="auto">
            <a:xfrm>
              <a:off x="5098" y="2832"/>
              <a:ext cx="75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Comic Sans MS" pitchFamily="66" charset="0"/>
                </a:rPr>
                <a:t>Gluon Spin</a:t>
              </a:r>
            </a:p>
          </p:txBody>
        </p:sp>
        <p:sp>
          <p:nvSpPr>
            <p:cNvPr id="53272" name="Line 24"/>
            <p:cNvSpPr>
              <a:spLocks noChangeShapeType="1"/>
            </p:cNvSpPr>
            <p:nvPr/>
          </p:nvSpPr>
          <p:spPr bwMode="auto">
            <a:xfrm flipH="1">
              <a:off x="4941" y="2985"/>
              <a:ext cx="192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Text Box 25"/>
            <p:cNvSpPr txBox="1">
              <a:spLocks noChangeArrowheads="1"/>
            </p:cNvSpPr>
            <p:nvPr/>
          </p:nvSpPr>
          <p:spPr bwMode="auto">
            <a:xfrm>
              <a:off x="4138" y="3610"/>
              <a:ext cx="1060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Comic Sans MS" pitchFamily="66" charset="0"/>
                </a:rPr>
                <a:t>Orbital Angular </a:t>
              </a:r>
            </a:p>
            <a:p>
              <a:r>
                <a:rPr lang="en-US" sz="1400" b="1">
                  <a:solidFill>
                    <a:schemeClr val="bg2"/>
                  </a:solidFill>
                  <a:latin typeface="Comic Sans MS" pitchFamily="66" charset="0"/>
                </a:rPr>
                <a:t>Momentum</a:t>
              </a:r>
              <a:endParaRPr lang="en-US" sz="1600" b="1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53274" name="Line 26"/>
            <p:cNvSpPr>
              <a:spLocks noChangeShapeType="1"/>
            </p:cNvSpPr>
            <p:nvPr/>
          </p:nvSpPr>
          <p:spPr bwMode="auto">
            <a:xfrm flipV="1">
              <a:off x="5194" y="3418"/>
              <a:ext cx="96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75" name="Rectangle 27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381000"/>
          </a:xfrm>
        </p:spPr>
        <p:txBody>
          <a:bodyPr>
            <a:normAutofit fontScale="90000"/>
          </a:bodyPr>
          <a:lstStyle/>
          <a:p>
            <a:r>
              <a:rPr lang="en-US"/>
              <a:t>The Proton Spin Crisis</a:t>
            </a: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3276600" y="1143000"/>
            <a:ext cx="5791200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</a:rPr>
              <a:t>Say you have a proton with total spin +1/2 along some axis.  You’d expect it to contain two quarks with spin +1/2 and one with spin -1/2.</a:t>
            </a:r>
          </a:p>
          <a:p>
            <a:r>
              <a:rPr lang="en-US" sz="2200" dirty="0">
                <a:solidFill>
                  <a:srgbClr val="FFFFCC"/>
                </a:solidFill>
              </a:rPr>
              <a:t>1/2 + 1/2 - 1/2 = +1/2</a:t>
            </a: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240323" y="5107843"/>
            <a:ext cx="45121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The rest now expected to be from gluon spin</a:t>
            </a:r>
          </a:p>
          <a:p>
            <a:r>
              <a:rPr lang="en-US" dirty="0">
                <a:solidFill>
                  <a:srgbClr val="FFFFCC"/>
                </a:solidFill>
              </a:rPr>
              <a:t>and orbital angular momentum of quarks and </a:t>
            </a:r>
          </a:p>
          <a:p>
            <a:r>
              <a:rPr lang="en-US" dirty="0">
                <a:solidFill>
                  <a:srgbClr val="FFFFCC"/>
                </a:solidFill>
              </a:rPr>
              <a:t>gluons, but this hasn’t been easy to measure!</a:t>
            </a:r>
          </a:p>
        </p:txBody>
      </p:sp>
      <p:sp>
        <p:nvSpPr>
          <p:cNvPr id="53278" name="Text Box 30"/>
          <p:cNvSpPr txBox="1">
            <a:spLocks noChangeArrowheads="1"/>
          </p:cNvSpPr>
          <p:nvPr/>
        </p:nvSpPr>
        <p:spPr bwMode="auto">
          <a:xfrm rot="13627266">
            <a:off x="792163" y="1055687"/>
            <a:ext cx="488950" cy="714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en-US" sz="2000">
                <a:latin typeface="Arial" charset="0"/>
              </a:rPr>
              <a:t>gluon</a:t>
            </a:r>
          </a:p>
        </p:txBody>
      </p:sp>
    </p:spTree>
    <p:extLst>
      <p:ext uri="{BB962C8B-B14F-4D97-AF65-F5344CB8AC3E}">
        <p14:creationId xmlns:p14="http://schemas.microsoft.com/office/powerpoint/2010/main" val="168259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F95-96AC-4189-ABCF-D1C38293A553}" type="slidenum">
              <a:rPr lang="en-US"/>
              <a:pPr/>
              <a:t>17</a:t>
            </a:fld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Polarized Parton Distribution Functions</a:t>
            </a:r>
          </a:p>
        </p:txBody>
      </p:sp>
      <p:sp>
        <p:nvSpPr>
          <p:cNvPr id="12801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Describe spin structure in terms of </a:t>
            </a:r>
            <a:r>
              <a:rPr lang="en-US" i="1" dirty="0"/>
              <a:t>polarized</a:t>
            </a:r>
            <a:r>
              <a:rPr lang="en-US" dirty="0"/>
              <a:t> parton distribution functions</a:t>
            </a:r>
          </a:p>
          <a:p>
            <a:r>
              <a:rPr lang="en-US" dirty="0"/>
              <a:t>Helicity distributions—</a:t>
            </a:r>
            <a:r>
              <a:rPr lang="en-US" i="1" dirty="0"/>
              <a:t>difference</a:t>
            </a:r>
            <a:r>
              <a:rPr lang="en-US" dirty="0"/>
              <a:t> in probability of scattering off of a quark or gluon with </a:t>
            </a:r>
            <a:r>
              <a:rPr lang="en-US" i="1" dirty="0"/>
              <a:t>same vs. opposite helicity</a:t>
            </a:r>
            <a:r>
              <a:rPr lang="en-US" dirty="0"/>
              <a:t> of proton</a:t>
            </a:r>
          </a:p>
        </p:txBody>
      </p:sp>
      <p:graphicFrame>
        <p:nvGraphicFramePr>
          <p:cNvPr id="128017" name="Object 1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986588" y="3360738"/>
          <a:ext cx="2157412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374" name="ﾋﾞｯﾄﾏｯﾌﾟ ｲﾒｰｼﾞ" r:id="rId4" imgW="4991150" imgH="2428727" progId="Paint.Picture">
                  <p:embed/>
                </p:oleObj>
              </mc:Choice>
              <mc:Fallback>
                <p:oleObj name="ﾋﾞｯﾄﾏｯﾌﾟ ｲﾒｰｼﾞ" r:id="rId4" imgW="4991150" imgH="24287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464" b="52708"/>
                      <a:stretch>
                        <a:fillRect/>
                      </a:stretch>
                    </p:blipFill>
                    <p:spPr bwMode="auto">
                      <a:xfrm>
                        <a:off x="6986588" y="3360738"/>
                        <a:ext cx="2157412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16" name="Rectangle 16"/>
          <p:cNvSpPr>
            <a:spLocks noChangeArrowheads="1"/>
          </p:cNvSpPr>
          <p:nvPr/>
        </p:nvSpPr>
        <p:spPr bwMode="auto">
          <a:xfrm>
            <a:off x="304800" y="3619500"/>
            <a:ext cx="63246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Helicity:  Projection of spin vector onto momentum vector for particles polarized longitudinally, i.e. parallel to direction of motion.</a:t>
            </a:r>
          </a:p>
          <a:p>
            <a:pPr lvl="1"/>
            <a:r>
              <a:rPr lang="en-US" dirty="0">
                <a:solidFill>
                  <a:srgbClr val="FFFFCC"/>
                </a:solidFill>
              </a:rPr>
              <a:t>Either positive or negative.</a:t>
            </a:r>
          </a:p>
        </p:txBody>
      </p:sp>
      <p:graphicFrame>
        <p:nvGraphicFramePr>
          <p:cNvPr id="128019" name="Object 1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986588" y="4724400"/>
          <a:ext cx="215741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375" name="ﾋﾞｯﾄﾏｯﾌﾟ ｲﾒｰｼﾞ" r:id="rId6" imgW="4991150" imgH="2428727" progId="Paint.Picture">
                  <p:embed/>
                </p:oleObj>
              </mc:Choice>
              <mc:Fallback>
                <p:oleObj name="ﾋﾞｯﾄﾏｯﾌﾟ ｲﾒｰｼﾞ" r:id="rId6" imgW="4991150" imgH="24287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0239" r="49464"/>
                      <a:stretch>
                        <a:fillRect/>
                      </a:stretch>
                    </p:blipFill>
                    <p:spPr bwMode="auto">
                      <a:xfrm>
                        <a:off x="6986588" y="4724400"/>
                        <a:ext cx="2157412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21" name="Text Box 21"/>
          <p:cNvSpPr txBox="1">
            <a:spLocks noChangeArrowheads="1"/>
          </p:cNvSpPr>
          <p:nvPr/>
        </p:nvSpPr>
        <p:spPr bwMode="auto">
          <a:xfrm>
            <a:off x="6838950" y="3048000"/>
            <a:ext cx="1638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Positive helicity</a:t>
            </a:r>
          </a:p>
        </p:txBody>
      </p:sp>
      <p:sp>
        <p:nvSpPr>
          <p:cNvPr id="128022" name="Text Box 22"/>
          <p:cNvSpPr txBox="1">
            <a:spLocks noChangeArrowheads="1"/>
          </p:cNvSpPr>
          <p:nvPr/>
        </p:nvSpPr>
        <p:spPr bwMode="auto">
          <a:xfrm>
            <a:off x="6809398" y="4402015"/>
            <a:ext cx="17373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Negative helicity</a:t>
            </a:r>
          </a:p>
        </p:txBody>
      </p:sp>
      <p:grpSp>
        <p:nvGrpSpPr>
          <p:cNvPr id="128032" name="Group 32"/>
          <p:cNvGrpSpPr>
            <a:grpSpLocks/>
          </p:cNvGrpSpPr>
          <p:nvPr/>
        </p:nvGrpSpPr>
        <p:grpSpPr bwMode="auto">
          <a:xfrm>
            <a:off x="76200" y="5297488"/>
            <a:ext cx="3048000" cy="1484312"/>
            <a:chOff x="1152" y="3216"/>
            <a:chExt cx="1920" cy="935"/>
          </a:xfrm>
        </p:grpSpPr>
        <p:graphicFrame>
          <p:nvGraphicFramePr>
            <p:cNvPr id="128023" name="Object 23"/>
            <p:cNvGraphicFramePr>
              <a:graphicFrameLocks noChangeAspect="1"/>
            </p:cNvGraphicFramePr>
            <p:nvPr/>
          </p:nvGraphicFramePr>
          <p:xfrm>
            <a:off x="1152" y="3216"/>
            <a:ext cx="1920" cy="9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7376" name="ﾋﾞｯﾄﾏｯﾌﾟ ｲﾒｰｼﾞ" r:id="rId7" imgW="4991150" imgH="2428727" progId="Paint.Picture">
                    <p:embed/>
                  </p:oleObj>
                </mc:Choice>
                <mc:Fallback>
                  <p:oleObj name="ﾋﾞｯﾄﾏｯﾌﾟ ｲﾒｰｼﾞ" r:id="rId7" imgW="4991150" imgH="242872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9464" b="52708"/>
                        <a:stretch>
                          <a:fillRect/>
                        </a:stretch>
                      </p:blipFill>
                      <p:spPr bwMode="auto">
                        <a:xfrm>
                          <a:off x="1152" y="3216"/>
                          <a:ext cx="1920" cy="9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1" name="Oval 31"/>
            <p:cNvSpPr>
              <a:spLocks noChangeArrowheads="1"/>
            </p:cNvSpPr>
            <p:nvPr/>
          </p:nvSpPr>
          <p:spPr bwMode="auto">
            <a:xfrm>
              <a:off x="1968" y="3462"/>
              <a:ext cx="432" cy="43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29" name="Group 29"/>
          <p:cNvGrpSpPr>
            <a:grpSpLocks/>
          </p:cNvGrpSpPr>
          <p:nvPr/>
        </p:nvGrpSpPr>
        <p:grpSpPr bwMode="auto">
          <a:xfrm>
            <a:off x="1447800" y="5889625"/>
            <a:ext cx="533400" cy="292100"/>
            <a:chOff x="576" y="3888"/>
            <a:chExt cx="336" cy="184"/>
          </a:xfrm>
        </p:grpSpPr>
        <p:sp>
          <p:nvSpPr>
            <p:cNvPr id="128026" name="Line 26"/>
            <p:cNvSpPr>
              <a:spLocks noChangeShapeType="1"/>
            </p:cNvSpPr>
            <p:nvPr/>
          </p:nvSpPr>
          <p:spPr bwMode="auto">
            <a:xfrm flipH="1">
              <a:off x="576" y="3984"/>
              <a:ext cx="33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25" name="Oval 25"/>
            <p:cNvSpPr>
              <a:spLocks noChangeArrowheads="1"/>
            </p:cNvSpPr>
            <p:nvPr/>
          </p:nvSpPr>
          <p:spPr bwMode="auto">
            <a:xfrm>
              <a:off x="680" y="3888"/>
              <a:ext cx="184" cy="1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4" name="Group 34"/>
          <p:cNvGrpSpPr>
            <a:grpSpLocks/>
          </p:cNvGrpSpPr>
          <p:nvPr/>
        </p:nvGrpSpPr>
        <p:grpSpPr bwMode="auto">
          <a:xfrm>
            <a:off x="4343400" y="5324475"/>
            <a:ext cx="3048000" cy="1484313"/>
            <a:chOff x="1152" y="3216"/>
            <a:chExt cx="1920" cy="935"/>
          </a:xfrm>
        </p:grpSpPr>
        <p:graphicFrame>
          <p:nvGraphicFramePr>
            <p:cNvPr id="128035" name="Object 35"/>
            <p:cNvGraphicFramePr>
              <a:graphicFrameLocks noChangeAspect="1"/>
            </p:cNvGraphicFramePr>
            <p:nvPr/>
          </p:nvGraphicFramePr>
          <p:xfrm>
            <a:off x="1152" y="3216"/>
            <a:ext cx="1920" cy="9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7377" name="ﾋﾞｯﾄﾏｯﾌﾟ ｲﾒｰｼﾞ" r:id="rId8" imgW="4991150" imgH="2428727" progId="Paint.Picture">
                    <p:embed/>
                  </p:oleObj>
                </mc:Choice>
                <mc:Fallback>
                  <p:oleObj name="ﾋﾞｯﾄﾏｯﾌﾟ ｲﾒｰｼﾞ" r:id="rId8" imgW="4991150" imgH="242872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9464" b="52708"/>
                        <a:stretch>
                          <a:fillRect/>
                        </a:stretch>
                      </p:blipFill>
                      <p:spPr bwMode="auto">
                        <a:xfrm>
                          <a:off x="1152" y="3216"/>
                          <a:ext cx="1920" cy="9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6" name="Oval 36"/>
            <p:cNvSpPr>
              <a:spLocks noChangeArrowheads="1"/>
            </p:cNvSpPr>
            <p:nvPr/>
          </p:nvSpPr>
          <p:spPr bwMode="auto">
            <a:xfrm>
              <a:off x="1968" y="3462"/>
              <a:ext cx="432" cy="43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0" name="Group 30"/>
          <p:cNvGrpSpPr>
            <a:grpSpLocks/>
          </p:cNvGrpSpPr>
          <p:nvPr/>
        </p:nvGrpSpPr>
        <p:grpSpPr bwMode="auto">
          <a:xfrm>
            <a:off x="5743575" y="5924550"/>
            <a:ext cx="533400" cy="292100"/>
            <a:chOff x="1104" y="3984"/>
            <a:chExt cx="336" cy="184"/>
          </a:xfrm>
        </p:grpSpPr>
        <p:sp>
          <p:nvSpPr>
            <p:cNvPr id="128027" name="Line 27"/>
            <p:cNvSpPr>
              <a:spLocks noChangeShapeType="1"/>
            </p:cNvSpPr>
            <p:nvPr/>
          </p:nvSpPr>
          <p:spPr bwMode="auto">
            <a:xfrm>
              <a:off x="1104" y="4080"/>
              <a:ext cx="33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28" name="Oval 28"/>
            <p:cNvSpPr>
              <a:spLocks noChangeArrowheads="1"/>
            </p:cNvSpPr>
            <p:nvPr/>
          </p:nvSpPr>
          <p:spPr bwMode="auto">
            <a:xfrm>
              <a:off x="1160" y="3984"/>
              <a:ext cx="184" cy="1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37" name="Text Box 37"/>
          <p:cNvSpPr txBox="1">
            <a:spLocks noChangeArrowheads="1"/>
          </p:cNvSpPr>
          <p:nvPr/>
        </p:nvSpPr>
        <p:spPr bwMode="auto">
          <a:xfrm>
            <a:off x="3413125" y="5756275"/>
            <a:ext cx="435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vs.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662354" y="2057400"/>
            <a:ext cx="7772400" cy="1508105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 sz="3200" dirty="0" smtClean="0"/>
              <a:t>To study the </a:t>
            </a:r>
            <a:r>
              <a:rPr lang="en-US" sz="3200" i="1" dirty="0" smtClean="0"/>
              <a:t>spin</a:t>
            </a:r>
            <a:r>
              <a:rPr lang="en-US" sz="3200" dirty="0" smtClean="0"/>
              <a:t> structure of the proton:</a:t>
            </a:r>
            <a:endParaRPr lang="en-US" sz="3200" dirty="0"/>
          </a:p>
          <a:p>
            <a:pPr lvl="1"/>
            <a:r>
              <a:rPr lang="en-US" sz="3000" dirty="0" smtClean="0"/>
              <a:t>Do </a:t>
            </a:r>
            <a:r>
              <a:rPr lang="en-US" sz="3000" dirty="0"/>
              <a:t>inelastic scattering with </a:t>
            </a:r>
            <a:r>
              <a:rPr lang="en-US" sz="3000" i="1" dirty="0"/>
              <a:t>polarized</a:t>
            </a:r>
            <a:r>
              <a:rPr lang="en-US" sz="3000" dirty="0"/>
              <a:t> protons!  (spin directions all aligned)</a:t>
            </a:r>
          </a:p>
        </p:txBody>
      </p:sp>
    </p:spTree>
    <p:extLst>
      <p:ext uri="{BB962C8B-B14F-4D97-AF65-F5344CB8AC3E}">
        <p14:creationId xmlns:p14="http://schemas.microsoft.com/office/powerpoint/2010/main" val="3410346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37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own work: The PHENIX and </a:t>
            </a:r>
            <a:r>
              <a:rPr lang="en-US" dirty="0" err="1" smtClean="0"/>
              <a:t>SeaQuest</a:t>
            </a:r>
            <a:r>
              <a:rPr lang="en-US" dirty="0" smtClean="0"/>
              <a:t> experiments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Polarized proton-proton collisions to a variety of final states at the PHENIX experiment at Brookhaven National Lab (BNL) on Long Island, NY</a:t>
            </a:r>
          </a:p>
          <a:p>
            <a:pPr lvl="1"/>
            <a:r>
              <a:rPr lang="en-US" dirty="0"/>
              <a:t>Very flexible, multi-purpose experiment</a:t>
            </a:r>
          </a:p>
          <a:p>
            <a:endParaRPr lang="en-US" dirty="0" smtClean="0"/>
          </a:p>
          <a:p>
            <a:r>
              <a:rPr lang="en-US" dirty="0" smtClean="0"/>
              <a:t>Quark-antiquark annihilation to muon pairs at the </a:t>
            </a:r>
            <a:r>
              <a:rPr lang="en-US" dirty="0" err="1" smtClean="0"/>
              <a:t>SeaQuest</a:t>
            </a:r>
            <a:r>
              <a:rPr lang="en-US" dirty="0" smtClean="0"/>
              <a:t> experiment at Fermilab outside Chicago</a:t>
            </a:r>
          </a:p>
          <a:p>
            <a:pPr lvl="1"/>
            <a:r>
              <a:rPr lang="en-US" dirty="0" smtClean="0"/>
              <a:t>Dedicated measurement of </a:t>
            </a:r>
            <a:r>
              <a:rPr lang="en-US" dirty="0"/>
              <a:t>s</a:t>
            </a:r>
            <a:r>
              <a:rPr lang="en-US" dirty="0" smtClean="0"/>
              <a:t>imple final state—doesn’t carry color! (</a:t>
            </a:r>
            <a:r>
              <a:rPr lang="en-US" dirty="0" err="1" smtClean="0"/>
              <a:t>Muons</a:t>
            </a:r>
            <a:r>
              <a:rPr lang="en-US" dirty="0" smtClean="0"/>
              <a:t> are like heavy electrons)</a:t>
            </a:r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031921"/>
            <a:ext cx="2952750" cy="214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erial-BN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/>
          <a:stretch>
            <a:fillRect/>
          </a:stretch>
        </p:blipFill>
        <p:spPr>
          <a:xfrm>
            <a:off x="5562600" y="1600200"/>
            <a:ext cx="3048000" cy="20746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6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Relativistic Heavy Ion Collider</a:t>
            </a:r>
            <a:br>
              <a:rPr lang="en-US" dirty="0" smtClean="0"/>
            </a:br>
            <a:r>
              <a:rPr lang="en-US" dirty="0" smtClean="0"/>
              <a:t>at Brookhaven National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 smtClean="0"/>
              <a:t>A great place to be to study QCD!</a:t>
            </a:r>
          </a:p>
          <a:p>
            <a:r>
              <a:rPr lang="en-US" dirty="0" smtClean="0"/>
              <a:t>An accelerator-based program, but not designed to be at the energy (or intensity) frontier.  More closely analogous to many areas of condensed matter research—create a system and study its properties!</a:t>
            </a:r>
          </a:p>
          <a:p>
            <a:r>
              <a:rPr lang="en-US" dirty="0" smtClean="0"/>
              <a:t>What systems are we studying?  </a:t>
            </a:r>
          </a:p>
          <a:p>
            <a:pPr lvl="1"/>
            <a:r>
              <a:rPr lang="en-US" dirty="0" smtClean="0"/>
              <a:t>“Simple” QCD bound states—the proton is the simplest stable bound state in QCD (and conveniently, nature has already created it for us!)</a:t>
            </a:r>
          </a:p>
          <a:p>
            <a:pPr lvl="1"/>
            <a:r>
              <a:rPr lang="en-US" dirty="0" smtClean="0"/>
              <a:t>Collections of QCD bound states (nuclei, also available out of the box!)</a:t>
            </a:r>
          </a:p>
          <a:p>
            <a:pPr lvl="1"/>
            <a:r>
              <a:rPr lang="en-US" dirty="0" smtClean="0"/>
              <a:t>QCD </a:t>
            </a:r>
            <a:r>
              <a:rPr lang="en-US" dirty="0" err="1" smtClean="0"/>
              <a:t>deconfined</a:t>
            </a:r>
            <a:r>
              <a:rPr lang="en-US" dirty="0" smtClean="0"/>
              <a:t>! (“quark-gluon plasma”, some assembly required!)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7022" y="3133678"/>
            <a:ext cx="1049829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043" y="3138062"/>
            <a:ext cx="855022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117" y="3139440"/>
            <a:ext cx="1319883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" y="2936319"/>
            <a:ext cx="7315200" cy="209288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Understand more complex QCD systems within </a:t>
            </a:r>
          </a:p>
          <a:p>
            <a:pPr algn="ctr"/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the context of simpler ones </a:t>
            </a:r>
          </a:p>
          <a:p>
            <a:pPr algn="ctr">
              <a:buFont typeface="Wingdings" pitchFamily="2" charset="2"/>
              <a:buChar char="à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RHIC was designed from the start as a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single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facility capable of nucleus-nucleus, proton-nucleus, and proton-proton collisions </a:t>
            </a:r>
          </a:p>
        </p:txBody>
      </p:sp>
    </p:spTree>
    <p:extLst>
      <p:ext uri="{BB962C8B-B14F-4D97-AF65-F5344CB8AC3E}">
        <p14:creationId xmlns:p14="http://schemas.microsoft.com/office/powerpoint/2010/main" val="20604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252D0-AFAA-454C-9B3E-A8CE2E1C6A0A}" type="slidenum">
              <a:rPr lang="en-US"/>
              <a:pPr/>
              <a:t>2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Inside </a:t>
            </a:r>
            <a:r>
              <a:rPr lang="en-US" sz="3600" dirty="0"/>
              <a:t>the Proton:</a:t>
            </a:r>
            <a:br>
              <a:rPr lang="en-US" sz="3600" dirty="0"/>
            </a:br>
            <a:r>
              <a:rPr lang="en-US" sz="3600" dirty="0" smtClean="0"/>
              <a:t>The Quark-Parton </a:t>
            </a:r>
            <a:r>
              <a:rPr lang="en-US" sz="3600" dirty="0"/>
              <a:t>Model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5257800" cy="5257800"/>
          </a:xfrm>
        </p:spPr>
        <p:txBody>
          <a:bodyPr/>
          <a:lstStyle/>
          <a:p>
            <a:r>
              <a:rPr lang="en-US" sz="2200" dirty="0"/>
              <a:t>Similarly to Rutherford’s 1911 experiment in which the scattering of alpha particles at large angles off of gold revealed a hard atomic core (the nucleus), in the late 1960’s at SLAC, scattering of electrons at large angles off of protons revealed “hard” subcomponents in the proton </a:t>
            </a:r>
          </a:p>
          <a:p>
            <a:pPr lvl="1"/>
            <a:r>
              <a:rPr lang="en-US" sz="2000" dirty="0"/>
              <a:t>Protons weren’t solid lumps of positive charge as previously believed!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 err="1"/>
              <a:t>pointlike</a:t>
            </a:r>
            <a:r>
              <a:rPr lang="en-US" sz="2000" dirty="0"/>
              <a:t> constituents that make up the proton are called “quarks,” or slightly more generally, “</a:t>
            </a:r>
            <a:r>
              <a:rPr lang="en-US" sz="2000" dirty="0" err="1"/>
              <a:t>partons</a:t>
            </a:r>
            <a:r>
              <a:rPr lang="en-US" sz="2000" dirty="0"/>
              <a:t>.”</a:t>
            </a:r>
          </a:p>
          <a:p>
            <a:endParaRPr lang="en-US" sz="2800" dirty="0"/>
          </a:p>
        </p:txBody>
      </p:sp>
      <p:pic>
        <p:nvPicPr>
          <p:cNvPr id="4104" name="Picture 8" descr="scaleAtomToQuark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1675" y="1066800"/>
            <a:ext cx="3025775" cy="4114800"/>
          </a:xfrm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772400" y="48768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Quark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 flipV="1">
            <a:off x="7467600" y="4876800"/>
            <a:ext cx="304800" cy="152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7" name="Picture 11" descr="threeGene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9"/>
          <a:stretch>
            <a:fillRect/>
          </a:stretch>
        </p:blipFill>
        <p:spPr bwMode="auto">
          <a:xfrm>
            <a:off x="304800" y="5395913"/>
            <a:ext cx="200342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0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DDB1-A885-4B77-B457-F77007DE5731}" type="slidenum">
              <a:rPr lang="en-US"/>
              <a:pPr/>
              <a:t>20</a:t>
            </a:fld>
            <a:endParaRPr 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066800"/>
          </a:xfrm>
        </p:spPr>
        <p:txBody>
          <a:bodyPr>
            <a:normAutofit fontScale="90000"/>
          </a:bodyPr>
          <a:lstStyle/>
          <a:p>
            <a:r>
              <a:rPr lang="en-US" sz="4000"/>
              <a:t>Proton-Proton Scattering Vs. </a:t>
            </a:r>
            <a:br>
              <a:rPr lang="en-US" sz="4000"/>
            </a:br>
            <a:r>
              <a:rPr lang="en-US" sz="4000"/>
              <a:t>Electron-Proton Scattering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Studying the proton by breaking it up with another proton is much more complicated than probing it with an electron beam!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Two composite objects colliding and breaking up</a:t>
            </a:r>
          </a:p>
          <a:p>
            <a:pPr>
              <a:lnSpc>
                <a:spcPct val="90000"/>
              </a:lnSpc>
            </a:pPr>
            <a:r>
              <a:rPr lang="en-US" dirty="0"/>
              <a:t>Rely on some input from experiments performed in simpler systems</a:t>
            </a:r>
          </a:p>
          <a:p>
            <a:pPr>
              <a:lnSpc>
                <a:spcPct val="90000"/>
              </a:lnSpc>
            </a:pPr>
            <a:r>
              <a:rPr lang="en-US" dirty="0"/>
              <a:t>One specific advantage: </a:t>
            </a:r>
            <a:r>
              <a:rPr lang="en-US" i="1" dirty="0"/>
              <a:t>Direct access to gluons</a:t>
            </a:r>
            <a:r>
              <a:rPr lang="en-US" dirty="0"/>
              <a:t>, which cannot be probed directly via electron beams (no electromagnetic charge)</a:t>
            </a:r>
          </a:p>
        </p:txBody>
      </p:sp>
    </p:spTree>
    <p:extLst>
      <p:ext uri="{BB962C8B-B14F-4D97-AF65-F5344CB8AC3E}">
        <p14:creationId xmlns:p14="http://schemas.microsoft.com/office/powerpoint/2010/main" val="23520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7E43-FE4E-4F41-9D59-ADCAA6417253}" type="slidenum">
              <a:rPr lang="en-US"/>
              <a:pPr/>
              <a:t>21</a:t>
            </a:fld>
            <a:endParaRPr lang="en-US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35200"/>
            <a:ext cx="7239000" cy="4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3" name="Line 3"/>
          <p:cNvSpPr>
            <a:spLocks noChangeShapeType="1"/>
          </p:cNvSpPr>
          <p:nvPr/>
        </p:nvSpPr>
        <p:spPr bwMode="auto">
          <a:xfrm>
            <a:off x="3962400" y="2362200"/>
            <a:ext cx="3403600" cy="1098550"/>
          </a:xfrm>
          <a:prstGeom prst="line">
            <a:avLst/>
          </a:prstGeom>
          <a:noFill/>
          <a:ln w="38100">
            <a:solidFill>
              <a:srgbClr val="FFFB6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600"/>
              <a:t>RHIC at Brookhaven National Laboratory</a:t>
            </a:r>
          </a:p>
        </p:txBody>
      </p:sp>
      <p:pic>
        <p:nvPicPr>
          <p:cNvPr id="163845" name="Picture 5" descr="BNLlogo_4web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5181600"/>
            <a:ext cx="2362200" cy="960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46" name="Picture 6" descr="aerial-BNL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/>
          <a:stretch>
            <a:fillRect/>
          </a:stretch>
        </p:blipFill>
        <p:spPr>
          <a:xfrm>
            <a:off x="6191250" y="2819400"/>
            <a:ext cx="2952750" cy="200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52400" y="1066800"/>
            <a:ext cx="807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609600" indent="-609600">
              <a:spcBef>
                <a:spcPct val="20000"/>
              </a:spcBef>
            </a:pPr>
            <a:endParaRPr lang="en-US" sz="3200" dirty="0">
              <a:solidFill>
                <a:srgbClr val="FFFFCC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n-US" sz="2800" dirty="0">
                <a:solidFill>
                  <a:srgbClr val="FFFFCC"/>
                </a:solidFill>
              </a:rPr>
              <a:t>Long Island,</a:t>
            </a:r>
          </a:p>
          <a:p>
            <a:pPr marL="609600" indent="-609600">
              <a:spcBef>
                <a:spcPct val="20000"/>
              </a:spcBef>
            </a:pPr>
            <a:r>
              <a:rPr lang="en-US" sz="2800" dirty="0">
                <a:solidFill>
                  <a:srgbClr val="FFFFCC"/>
                </a:solidFill>
              </a:rPr>
              <a:t>New York</a:t>
            </a:r>
            <a:endParaRPr lang="en-US" sz="3200" baseline="30000" dirty="0">
              <a:solidFill>
                <a:srgbClr val="FFFFCC"/>
              </a:solidFill>
            </a:endParaRPr>
          </a:p>
          <a:p>
            <a:pPr marL="609600" indent="-609600">
              <a:spcBef>
                <a:spcPct val="20000"/>
              </a:spcBef>
              <a:buFont typeface="Wingdings" pitchFamily="2" charset="2"/>
              <a:buChar char="§"/>
            </a:pPr>
            <a:endParaRPr lang="en-US" sz="32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68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0170-C50F-41CF-BE56-E1EE4DBC0734}" type="slidenum">
              <a:rPr lang="en-US"/>
              <a:pPr/>
              <a:t>22</a:t>
            </a:fld>
            <a:endParaRPr lang="en-US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3" b="23721"/>
          <a:stretch>
            <a:fillRect/>
          </a:stretch>
        </p:blipFill>
        <p:spPr bwMode="auto">
          <a:xfrm>
            <a:off x="0" y="655638"/>
            <a:ext cx="92964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sz="4000"/>
              <a:t>RHIC’s Experiments</a:t>
            </a:r>
          </a:p>
        </p:txBody>
      </p:sp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5899150" y="692150"/>
            <a:ext cx="3352800" cy="2520950"/>
            <a:chOff x="3716" y="436"/>
            <a:chExt cx="2112" cy="1588"/>
          </a:xfrm>
        </p:grpSpPr>
        <p:pic>
          <p:nvPicPr>
            <p:cNvPr id="140293" name="Picture 5" descr="brahms_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" y="440"/>
              <a:ext cx="2112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0294" name="Picture 6" descr="brahms_logo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436"/>
              <a:ext cx="1259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6248400" y="2286000"/>
            <a:ext cx="2895600" cy="8223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Transverse spin only </a:t>
            </a:r>
          </a:p>
          <a:p>
            <a:pPr algn="ctr"/>
            <a:r>
              <a:rPr lang="en-US"/>
              <a:t>(No rotators)</a:t>
            </a:r>
          </a:p>
        </p:txBody>
      </p:sp>
      <p:grpSp>
        <p:nvGrpSpPr>
          <p:cNvPr id="140299" name="Group 11"/>
          <p:cNvGrpSpPr>
            <a:grpSpLocks/>
          </p:cNvGrpSpPr>
          <p:nvPr/>
        </p:nvGrpSpPr>
        <p:grpSpPr bwMode="auto">
          <a:xfrm>
            <a:off x="4038600" y="3649663"/>
            <a:ext cx="3668713" cy="2182812"/>
            <a:chOff x="2544" y="2299"/>
            <a:chExt cx="2311" cy="1375"/>
          </a:xfrm>
        </p:grpSpPr>
        <p:pic>
          <p:nvPicPr>
            <p:cNvPr id="140300" name="Picture 12" descr="Colla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99"/>
              <a:ext cx="2311" cy="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030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400"/>
              <a:ext cx="816" cy="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0302" name="Group 14"/>
          <p:cNvGrpSpPr>
            <a:grpSpLocks/>
          </p:cNvGrpSpPr>
          <p:nvPr/>
        </p:nvGrpSpPr>
        <p:grpSpPr bwMode="auto">
          <a:xfrm>
            <a:off x="228600" y="3338513"/>
            <a:ext cx="3303588" cy="2617787"/>
            <a:chOff x="144" y="2103"/>
            <a:chExt cx="2081" cy="1649"/>
          </a:xfrm>
        </p:grpSpPr>
        <p:pic>
          <p:nvPicPr>
            <p:cNvPr id="140303" name="Picture 15" descr="2004june9_1024x8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103"/>
              <a:ext cx="2081" cy="1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0304" name="Picture 16" descr="1phenix-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233"/>
              <a:ext cx="115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0305" name="Text Box 17"/>
          <p:cNvSpPr txBox="1">
            <a:spLocks noChangeArrowheads="1"/>
          </p:cNvSpPr>
          <p:nvPr/>
        </p:nvSpPr>
        <p:spPr bwMode="auto">
          <a:xfrm>
            <a:off x="457200" y="3505200"/>
            <a:ext cx="2590800" cy="8223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Longitudinal or transverse spin </a:t>
            </a:r>
          </a:p>
        </p:txBody>
      </p:sp>
      <p:sp>
        <p:nvSpPr>
          <p:cNvPr id="140306" name="Text Box 18"/>
          <p:cNvSpPr txBox="1">
            <a:spLocks noChangeArrowheads="1"/>
          </p:cNvSpPr>
          <p:nvPr/>
        </p:nvSpPr>
        <p:spPr bwMode="auto">
          <a:xfrm>
            <a:off x="4343400" y="4664075"/>
            <a:ext cx="2590800" cy="8223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Longitudinal or transverse spin </a:t>
            </a:r>
          </a:p>
        </p:txBody>
      </p:sp>
      <p:sp>
        <p:nvSpPr>
          <p:cNvPr id="19" name="Oval 18"/>
          <p:cNvSpPr/>
          <p:nvPr/>
        </p:nvSpPr>
        <p:spPr>
          <a:xfrm>
            <a:off x="76200" y="3108324"/>
            <a:ext cx="3581400" cy="3128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51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8" grpId="0" animBg="1"/>
      <p:bldP spid="140298" grpId="1" animBg="1"/>
      <p:bldP spid="140305" grpId="0" animBg="1"/>
      <p:bldP spid="140306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A41D-E3EF-440F-ADE6-6A8103D5B32B}" type="slidenum">
              <a:rPr lang="en-US"/>
              <a:pPr/>
              <a:t>23</a:t>
            </a:fld>
            <a:endParaRPr lang="en-US"/>
          </a:p>
        </p:txBody>
      </p:sp>
      <p:pic>
        <p:nvPicPr>
          <p:cNvPr id="110594" name="Picture 2" descr="2004june9_1024x8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7425"/>
            <a:ext cx="8258175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 descr="1phenix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892800"/>
            <a:ext cx="2209800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PHENIX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57200" y="981075"/>
            <a:ext cx="5029200" cy="762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5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latin typeface="Arial" charset="0"/>
              </a:rPr>
              <a:t>14 Countries;  </a:t>
            </a:r>
            <a:r>
              <a:rPr lang="en-US" sz="2200" b="1" i="1" dirty="0" smtClean="0">
                <a:solidFill>
                  <a:srgbClr val="FF0000"/>
                </a:solidFill>
                <a:latin typeface="Arial" charset="0"/>
              </a:rPr>
              <a:t>71 </a:t>
            </a:r>
            <a:r>
              <a:rPr lang="en-US" sz="2200" b="1" i="1" dirty="0">
                <a:solidFill>
                  <a:srgbClr val="FF0000"/>
                </a:solidFill>
                <a:latin typeface="Arial" charset="0"/>
              </a:rPr>
              <a:t>Institutions;  </a:t>
            </a:r>
          </a:p>
          <a:p>
            <a:r>
              <a:rPr lang="en-US" sz="2200" b="1" i="1" dirty="0">
                <a:solidFill>
                  <a:srgbClr val="FF0000"/>
                </a:solidFill>
                <a:latin typeface="Arial" charset="0"/>
              </a:rPr>
              <a:t>~</a:t>
            </a:r>
            <a:r>
              <a:rPr lang="en-US" sz="2200" b="1" i="1" dirty="0" smtClean="0">
                <a:solidFill>
                  <a:srgbClr val="FF0000"/>
                </a:solidFill>
                <a:latin typeface="Arial" charset="0"/>
              </a:rPr>
              <a:t>550 Participants</a:t>
            </a:r>
            <a:endParaRPr lang="en-US" sz="2200" b="1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969963"/>
            <a:ext cx="28956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514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A9C-7AC3-45A0-AC1D-D252D5CAD5FE}" type="slidenum">
              <a:rPr lang="en-US"/>
              <a:pPr/>
              <a:t>24</a:t>
            </a:fld>
            <a:endParaRPr lang="en-US"/>
          </a:p>
        </p:txBody>
      </p:sp>
      <p:pic>
        <p:nvPicPr>
          <p:cNvPr id="39943" name="Picture 7" descr="PHENIXcn1-108-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5030788" cy="50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2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/>
              <a:t>PHENIX Detector</a:t>
            </a:r>
            <a:endParaRPr lang="en-US" sz="4800" dirty="0"/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6096000" y="1600200"/>
            <a:ext cx="2362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solidFill>
                  <a:srgbClr val="FFFFCC"/>
                </a:solidFill>
              </a:rPr>
              <a:t>2 central arms</a:t>
            </a:r>
          </a:p>
          <a:p>
            <a:r>
              <a:rPr lang="en-US" b="1" dirty="0">
                <a:solidFill>
                  <a:srgbClr val="FFFFCC"/>
                </a:solidFill>
              </a:rPr>
              <a:t>- </a:t>
            </a:r>
            <a:r>
              <a:rPr lang="en-US" sz="2000" b="1" dirty="0">
                <a:solidFill>
                  <a:srgbClr val="FFFFCC"/>
                </a:solidFill>
              </a:rPr>
              <a:t>Track charged particles and detect electromagnetic processes </a:t>
            </a:r>
          </a:p>
          <a:p>
            <a:pPr lvl="1"/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6019800" y="38100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solidFill>
                  <a:srgbClr val="FFFFCC"/>
                </a:solidFill>
              </a:rPr>
              <a:t>2 forward </a:t>
            </a:r>
            <a:r>
              <a:rPr lang="en-US" b="1" dirty="0" err="1" smtClean="0">
                <a:solidFill>
                  <a:srgbClr val="FFFFCC"/>
                </a:solidFill>
              </a:rPr>
              <a:t>muon</a:t>
            </a:r>
            <a:r>
              <a:rPr lang="en-US" b="1" dirty="0" smtClean="0">
                <a:solidFill>
                  <a:srgbClr val="FFFFCC"/>
                </a:solidFill>
              </a:rPr>
              <a:t> arms</a:t>
            </a:r>
            <a:endParaRPr lang="en-US" b="1" dirty="0">
              <a:solidFill>
                <a:srgbClr val="FFFFCC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rgbClr val="FFFFCC"/>
                </a:solidFill>
              </a:rPr>
              <a:t>Identify </a:t>
            </a:r>
            <a:r>
              <a:rPr lang="en-US" sz="2000" b="1" dirty="0">
                <a:solidFill>
                  <a:srgbClr val="FFFFCC"/>
                </a:solidFill>
              </a:rPr>
              <a:t>and track </a:t>
            </a:r>
            <a:r>
              <a:rPr lang="en-US" sz="2000" b="1" dirty="0" err="1" smtClean="0">
                <a:solidFill>
                  <a:srgbClr val="FFFFCC"/>
                </a:solidFill>
              </a:rPr>
              <a:t>muons</a:t>
            </a:r>
            <a:endParaRPr lang="en-US" sz="2000" b="1" dirty="0" smtClean="0">
              <a:solidFill>
                <a:srgbClr val="FFFFCC"/>
              </a:solidFill>
            </a:endParaRPr>
          </a:p>
          <a:p>
            <a:endParaRPr lang="en-US" sz="2000" b="1" dirty="0">
              <a:solidFill>
                <a:srgbClr val="FFFFCC"/>
              </a:solidFill>
            </a:endParaRPr>
          </a:p>
          <a:p>
            <a:r>
              <a:rPr lang="en-US" sz="2000" b="1" dirty="0" smtClean="0">
                <a:solidFill>
                  <a:srgbClr val="FFFFCC"/>
                </a:solidFill>
              </a:rPr>
              <a:t>2 forward electromagnetic calorimeters</a:t>
            </a:r>
            <a:endParaRPr lang="en-US" b="1" dirty="0">
              <a:solidFill>
                <a:srgbClr val="FFFFCC"/>
              </a:solidFill>
            </a:endParaRPr>
          </a:p>
          <a:p>
            <a:pPr lvl="1"/>
            <a:endParaRPr lang="en-US" sz="2000" b="1" dirty="0">
              <a:solidFill>
                <a:srgbClr val="FFFFCC"/>
              </a:solidFill>
            </a:endParaRP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42888" y="990600"/>
            <a:ext cx="4791075" cy="1287463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u="sng">
                <a:solidFill>
                  <a:srgbClr val="F41E08"/>
                </a:solidFill>
                <a:latin typeface="Comic Sans MS" pitchFamily="66" charset="0"/>
              </a:rPr>
              <a:t>Philosophy:</a:t>
            </a:r>
            <a:endParaRPr lang="en-US" sz="2800" u="sng">
              <a:latin typeface="Comic Sans MS" pitchFamily="66" charset="0"/>
            </a:endParaRPr>
          </a:p>
          <a:p>
            <a:pPr lvl="1">
              <a:lnSpc>
                <a:spcPct val="140000"/>
              </a:lnSpc>
              <a:buFont typeface="Wingdings" pitchFamily="2" charset="2"/>
              <a:buChar char="ü"/>
            </a:pPr>
            <a:r>
              <a:rPr lang="en-US" sz="1600">
                <a:latin typeface="Comic Sans MS" pitchFamily="66" charset="0"/>
              </a:rPr>
              <a:t> </a:t>
            </a:r>
            <a:r>
              <a:rPr lang="en-US" sz="1600" b="1">
                <a:latin typeface="Comic Sans MS" pitchFamily="66" charset="0"/>
              </a:rPr>
              <a:t>Fast data acquisition &amp; high granularity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b="1">
                <a:latin typeface="Comic Sans MS" pitchFamily="66" charset="0"/>
              </a:rPr>
              <a:t> Trade-off area covered</a:t>
            </a:r>
          </a:p>
        </p:txBody>
      </p:sp>
    </p:spTree>
    <p:extLst>
      <p:ext uri="{BB962C8B-B14F-4D97-AF65-F5344CB8AC3E}">
        <p14:creationId xmlns:p14="http://schemas.microsoft.com/office/powerpoint/2010/main" val="42249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6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083F-77D5-41A4-A4D6-1DDC57D48A3F}" type="slidenum">
              <a:rPr lang="en-US"/>
              <a:pPr/>
              <a:t>25</a:t>
            </a:fld>
            <a:endParaRPr lang="en-US"/>
          </a:p>
        </p:txBody>
      </p:sp>
      <p:pic>
        <p:nvPicPr>
          <p:cNvPr id="40966" name="Picture 6" descr="cn5-381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9144000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PHENIX Detector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172200" y="4343400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CC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3DE-352B-4207-A4A4-CF200FC025FC}" type="slidenum">
              <a:rPr lang="en-US"/>
              <a:pPr/>
              <a:t>26</a:t>
            </a:fld>
            <a:endParaRPr lang="en-US"/>
          </a:p>
        </p:txBody>
      </p:sp>
      <p:pic>
        <p:nvPicPr>
          <p:cNvPr id="176131" name="Picture 3" descr="eventAu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1517650"/>
            <a:ext cx="42545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Gold-Gold </a:t>
            </a:r>
            <a:r>
              <a:rPr lang="en-US" sz="4000" dirty="0"/>
              <a:t>Collision </a:t>
            </a:r>
            <a:br>
              <a:rPr lang="en-US" sz="4000" dirty="0"/>
            </a:br>
            <a:r>
              <a:rPr lang="en-US" sz="4000" dirty="0"/>
              <a:t>in PHENIX Central Arms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4384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Thousands of tracks!</a:t>
            </a:r>
          </a:p>
          <a:p>
            <a:endParaRPr lang="en-US" dirty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Proton-proton collisions only produce ~5-10 tracks at the energies I study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7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522" name="Text Box 186"/>
          <p:cNvSpPr txBox="1">
            <a:spLocks noChangeArrowheads="1"/>
          </p:cNvSpPr>
          <p:nvPr/>
        </p:nvSpPr>
        <p:spPr bwMode="auto">
          <a:xfrm>
            <a:off x="6324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rgbClr val="FFFFCC"/>
                </a:solidFill>
              </a:rPr>
              <a:t>Various equipment to </a:t>
            </a:r>
            <a:r>
              <a:rPr lang="en-US" i="1" dirty="0">
                <a:solidFill>
                  <a:srgbClr val="00FFFF"/>
                </a:solidFill>
              </a:rPr>
              <a:t>maintain</a:t>
            </a:r>
            <a:r>
              <a:rPr lang="en-US" dirty="0"/>
              <a:t> </a:t>
            </a:r>
            <a:r>
              <a:rPr lang="en-US" dirty="0">
                <a:solidFill>
                  <a:srgbClr val="FFFFCC"/>
                </a:solidFill>
              </a:rPr>
              <a:t>and</a:t>
            </a:r>
            <a:r>
              <a:rPr lang="en-US" dirty="0"/>
              <a:t> </a:t>
            </a:r>
            <a:r>
              <a:rPr lang="en-US" i="1" dirty="0">
                <a:solidFill>
                  <a:srgbClr val="FFCC00"/>
                </a:solidFill>
              </a:rPr>
              <a:t>measure</a:t>
            </a:r>
            <a:r>
              <a:rPr lang="en-US" dirty="0"/>
              <a:t> </a:t>
            </a:r>
            <a:r>
              <a:rPr lang="en-US" dirty="0">
                <a:solidFill>
                  <a:srgbClr val="FFFFCC"/>
                </a:solidFill>
              </a:rPr>
              <a:t>beam  polarization through acceleration and storage</a:t>
            </a:r>
          </a:p>
        </p:txBody>
      </p:sp>
      <p:sp>
        <p:nvSpPr>
          <p:cNvPr id="16558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Christine Aidala, UMich SPS, 2/12/2013</a:t>
            </a:r>
          </a:p>
        </p:txBody>
      </p:sp>
      <p:sp>
        <p:nvSpPr>
          <p:cNvPr id="16558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9A0784-CDE1-4C2E-AC06-688126F7668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655815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7D96EB90-5077-47E1-A21A-7DF76CC05573}" type="slidenum">
              <a:rPr lang="en-US" sz="1400">
                <a:solidFill>
                  <a:schemeClr val="bg2"/>
                </a:solidFill>
              </a:rPr>
              <a:pPr algn="r" eaLnBrk="0" hangingPunct="0"/>
              <a:t>27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655816" name="Line 2"/>
          <p:cNvSpPr>
            <a:spLocks noChangeShapeType="1"/>
          </p:cNvSpPr>
          <p:nvPr/>
        </p:nvSpPr>
        <p:spPr bwMode="auto">
          <a:xfrm flipH="1" flipV="1">
            <a:off x="1676400" y="3581400"/>
            <a:ext cx="3048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17" name="Rectangle 3"/>
          <p:cNvSpPr>
            <a:spLocks noChangeArrowheads="1"/>
          </p:cNvSpPr>
          <p:nvPr/>
        </p:nvSpPr>
        <p:spPr bwMode="auto">
          <a:xfrm>
            <a:off x="685800" y="304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55818" name="Line 4"/>
          <p:cNvSpPr>
            <a:spLocks noChangeShapeType="1"/>
          </p:cNvSpPr>
          <p:nvPr/>
        </p:nvSpPr>
        <p:spPr bwMode="auto">
          <a:xfrm>
            <a:off x="2711450" y="5041900"/>
            <a:ext cx="109538" cy="42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55819" name="Freeform 5"/>
          <p:cNvSpPr>
            <a:spLocks/>
          </p:cNvSpPr>
          <p:nvPr/>
        </p:nvSpPr>
        <p:spPr bwMode="auto">
          <a:xfrm>
            <a:off x="6221413" y="3325813"/>
            <a:ext cx="465137" cy="392112"/>
          </a:xfrm>
          <a:custGeom>
            <a:avLst/>
            <a:gdLst>
              <a:gd name="T0" fmla="*/ 0 w 293"/>
              <a:gd name="T1" fmla="*/ 2147483647 h 247"/>
              <a:gd name="T2" fmla="*/ 2147483647 w 293"/>
              <a:gd name="T3" fmla="*/ 2147483647 h 247"/>
              <a:gd name="T4" fmla="*/ 2147483647 w 293"/>
              <a:gd name="T5" fmla="*/ 2147483647 h 247"/>
              <a:gd name="T6" fmla="*/ 2147483647 w 293"/>
              <a:gd name="T7" fmla="*/ 2147483647 h 247"/>
              <a:gd name="T8" fmla="*/ 2147483647 w 293"/>
              <a:gd name="T9" fmla="*/ 2147483647 h 247"/>
              <a:gd name="T10" fmla="*/ 2147483647 w 293"/>
              <a:gd name="T11" fmla="*/ 0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3"/>
              <a:gd name="T19" fmla="*/ 0 h 247"/>
              <a:gd name="T20" fmla="*/ 293 w 293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3" h="247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20" name="Oval 6"/>
          <p:cNvSpPr>
            <a:spLocks noChangeArrowheads="1"/>
          </p:cNvSpPr>
          <p:nvPr/>
        </p:nvSpPr>
        <p:spPr bwMode="auto">
          <a:xfrm>
            <a:off x="1446213" y="2300288"/>
            <a:ext cx="5508625" cy="15875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1" name="Rectangle 7"/>
          <p:cNvSpPr>
            <a:spLocks noChangeArrowheads="1"/>
          </p:cNvSpPr>
          <p:nvPr/>
        </p:nvSpPr>
        <p:spPr bwMode="auto">
          <a:xfrm>
            <a:off x="3814763" y="1860550"/>
            <a:ext cx="1106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2" name="Rectangle 8"/>
          <p:cNvSpPr>
            <a:spLocks noChangeArrowheads="1"/>
          </p:cNvSpPr>
          <p:nvPr/>
        </p:nvSpPr>
        <p:spPr bwMode="auto">
          <a:xfrm>
            <a:off x="5930900" y="1968500"/>
            <a:ext cx="18303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3" name="Rectangle 9"/>
          <p:cNvSpPr>
            <a:spLocks noChangeArrowheads="1"/>
          </p:cNvSpPr>
          <p:nvPr/>
        </p:nvSpPr>
        <p:spPr bwMode="auto">
          <a:xfrm>
            <a:off x="6488113" y="3543300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4" name="Rectangle 10"/>
          <p:cNvSpPr>
            <a:spLocks noChangeArrowheads="1"/>
          </p:cNvSpPr>
          <p:nvPr/>
        </p:nvSpPr>
        <p:spPr bwMode="auto">
          <a:xfrm>
            <a:off x="4246563" y="3957638"/>
            <a:ext cx="1019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5" name="Rectangle 11"/>
          <p:cNvSpPr>
            <a:spLocks noChangeArrowheads="1"/>
          </p:cNvSpPr>
          <p:nvPr/>
        </p:nvSpPr>
        <p:spPr bwMode="auto">
          <a:xfrm>
            <a:off x="3687763" y="2800350"/>
            <a:ext cx="9017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6" name="Rectangle 12"/>
          <p:cNvSpPr>
            <a:spLocks noChangeArrowheads="1"/>
          </p:cNvSpPr>
          <p:nvPr/>
        </p:nvSpPr>
        <p:spPr bwMode="auto">
          <a:xfrm>
            <a:off x="3486150" y="4943475"/>
            <a:ext cx="531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7" name="Rectangle 13"/>
          <p:cNvSpPr>
            <a:spLocks noChangeArrowheads="1"/>
          </p:cNvSpPr>
          <p:nvPr/>
        </p:nvSpPr>
        <p:spPr bwMode="auto">
          <a:xfrm>
            <a:off x="3651250" y="5043488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800" b="1">
                <a:solidFill>
                  <a:srgbClr val="FFFFCC"/>
                </a:solidFill>
                <a:latin typeface="Arial" charset="0"/>
              </a:rPr>
              <a:t>AGS</a:t>
            </a:r>
          </a:p>
        </p:txBody>
      </p:sp>
      <p:sp>
        <p:nvSpPr>
          <p:cNvPr id="1655828" name="Rectangle 14"/>
          <p:cNvSpPr>
            <a:spLocks noChangeArrowheads="1"/>
          </p:cNvSpPr>
          <p:nvPr/>
        </p:nvSpPr>
        <p:spPr bwMode="auto">
          <a:xfrm>
            <a:off x="1535113" y="4838700"/>
            <a:ext cx="628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9" name="Rectangle 15"/>
          <p:cNvSpPr>
            <a:spLocks noChangeArrowheads="1"/>
          </p:cNvSpPr>
          <p:nvPr/>
        </p:nvSpPr>
        <p:spPr bwMode="auto">
          <a:xfrm>
            <a:off x="1828800" y="4999038"/>
            <a:ext cx="609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CC"/>
                </a:solidFill>
                <a:latin typeface="Arial" charset="0"/>
              </a:rPr>
              <a:t>LINAC</a:t>
            </a:r>
          </a:p>
        </p:txBody>
      </p:sp>
      <p:sp>
        <p:nvSpPr>
          <p:cNvPr id="1655830" name="Rectangle 16"/>
          <p:cNvSpPr>
            <a:spLocks noChangeArrowheads="1"/>
          </p:cNvSpPr>
          <p:nvPr/>
        </p:nvSpPr>
        <p:spPr bwMode="auto">
          <a:xfrm>
            <a:off x="2362200" y="5181600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000" b="1">
                <a:solidFill>
                  <a:srgbClr val="FFFFCC"/>
                </a:solidFill>
                <a:latin typeface="Arial" charset="0"/>
              </a:rPr>
              <a:t>BOOSTER</a:t>
            </a:r>
          </a:p>
        </p:txBody>
      </p:sp>
      <p:sp>
        <p:nvSpPr>
          <p:cNvPr id="1655831" name="Rectangle 17"/>
          <p:cNvSpPr>
            <a:spLocks noChangeArrowheads="1"/>
          </p:cNvSpPr>
          <p:nvPr/>
        </p:nvSpPr>
        <p:spPr bwMode="auto">
          <a:xfrm>
            <a:off x="2163763" y="4284663"/>
            <a:ext cx="9937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32" name="Oval 18"/>
          <p:cNvSpPr>
            <a:spLocks noChangeArrowheads="1"/>
          </p:cNvSpPr>
          <p:nvPr/>
        </p:nvSpPr>
        <p:spPr bwMode="auto">
          <a:xfrm>
            <a:off x="3009900" y="4803775"/>
            <a:ext cx="1663700" cy="747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33" name="Arc 19"/>
          <p:cNvSpPr>
            <a:spLocks/>
          </p:cNvSpPr>
          <p:nvPr/>
        </p:nvSpPr>
        <p:spPr bwMode="auto">
          <a:xfrm>
            <a:off x="2365375" y="2376488"/>
            <a:ext cx="1893888" cy="711200"/>
          </a:xfrm>
          <a:custGeom>
            <a:avLst/>
            <a:gdLst>
              <a:gd name="T0" fmla="*/ 0 w 15471"/>
              <a:gd name="T1" fmla="*/ 2147483647 h 21113"/>
              <a:gd name="T2" fmla="*/ 2147483647 w 15471"/>
              <a:gd name="T3" fmla="*/ 0 h 21113"/>
              <a:gd name="T4" fmla="*/ 2147483647 w 15471"/>
              <a:gd name="T5" fmla="*/ 2147483647 h 21113"/>
              <a:gd name="T6" fmla="*/ 0 60000 65536"/>
              <a:gd name="T7" fmla="*/ 0 60000 65536"/>
              <a:gd name="T8" fmla="*/ 0 60000 65536"/>
              <a:gd name="T9" fmla="*/ 0 w 15471"/>
              <a:gd name="T10" fmla="*/ 0 h 21113"/>
              <a:gd name="T11" fmla="*/ 15471 w 15471"/>
              <a:gd name="T12" fmla="*/ 21113 h 21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71" h="21113" fill="none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</a:path>
              <a:path w="15471" h="21113" stroke="0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  <a:lnTo>
                  <a:pt x="15471" y="21113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4" name="Arc 20"/>
          <p:cNvSpPr>
            <a:spLocks/>
          </p:cNvSpPr>
          <p:nvPr/>
        </p:nvSpPr>
        <p:spPr bwMode="auto">
          <a:xfrm>
            <a:off x="1552575" y="2795588"/>
            <a:ext cx="2646363" cy="544512"/>
          </a:xfrm>
          <a:custGeom>
            <a:avLst/>
            <a:gdLst>
              <a:gd name="T0" fmla="*/ 2147483647 w 21600"/>
              <a:gd name="T1" fmla="*/ 2147483647 h 16134"/>
              <a:gd name="T2" fmla="*/ 2147483647 w 21600"/>
              <a:gd name="T3" fmla="*/ 0 h 16134"/>
              <a:gd name="T4" fmla="*/ 2147483647 w 21600"/>
              <a:gd name="T5" fmla="*/ 2147483647 h 16134"/>
              <a:gd name="T6" fmla="*/ 0 60000 65536"/>
              <a:gd name="T7" fmla="*/ 0 60000 65536"/>
              <a:gd name="T8" fmla="*/ 0 60000 65536"/>
              <a:gd name="T9" fmla="*/ 0 w 21600"/>
              <a:gd name="T10" fmla="*/ 0 h 16134"/>
              <a:gd name="T11" fmla="*/ 21600 w 21600"/>
              <a:gd name="T12" fmla="*/ 16134 h 16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34" fill="none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</a:path>
              <a:path w="21600" h="16134" stroke="0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  <a:lnTo>
                  <a:pt x="21600" y="855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5" name="Arc 21"/>
          <p:cNvSpPr>
            <a:spLocks/>
          </p:cNvSpPr>
          <p:nvPr/>
        </p:nvSpPr>
        <p:spPr bwMode="auto">
          <a:xfrm>
            <a:off x="4192588" y="2790825"/>
            <a:ext cx="2646362" cy="538163"/>
          </a:xfrm>
          <a:custGeom>
            <a:avLst/>
            <a:gdLst>
              <a:gd name="T0" fmla="*/ 2147483647 w 21600"/>
              <a:gd name="T1" fmla="*/ 0 h 15991"/>
              <a:gd name="T2" fmla="*/ 2147483647 w 21600"/>
              <a:gd name="T3" fmla="*/ 2147483647 h 15991"/>
              <a:gd name="T4" fmla="*/ 0 w 21600"/>
              <a:gd name="T5" fmla="*/ 2147483647 h 15991"/>
              <a:gd name="T6" fmla="*/ 0 60000 65536"/>
              <a:gd name="T7" fmla="*/ 0 60000 65536"/>
              <a:gd name="T8" fmla="*/ 0 60000 65536"/>
              <a:gd name="T9" fmla="*/ 0 w 21600"/>
              <a:gd name="T10" fmla="*/ 0 h 15991"/>
              <a:gd name="T11" fmla="*/ 21600 w 21600"/>
              <a:gd name="T12" fmla="*/ 15991 h 159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91" fill="none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</a:path>
              <a:path w="21600" h="15991" stroke="0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  <a:lnTo>
                  <a:pt x="0" y="858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6" name="Arc 22"/>
          <p:cNvSpPr>
            <a:spLocks/>
          </p:cNvSpPr>
          <p:nvPr/>
        </p:nvSpPr>
        <p:spPr bwMode="auto">
          <a:xfrm>
            <a:off x="4330700" y="2971800"/>
            <a:ext cx="1779588" cy="828675"/>
          </a:xfrm>
          <a:custGeom>
            <a:avLst/>
            <a:gdLst>
              <a:gd name="T0" fmla="*/ 2147483647 w 14608"/>
              <a:gd name="T1" fmla="*/ 2147483647 h 21394"/>
              <a:gd name="T2" fmla="*/ 2147483647 w 14608"/>
              <a:gd name="T3" fmla="*/ 2147483647 h 21394"/>
              <a:gd name="T4" fmla="*/ 0 w 14608"/>
              <a:gd name="T5" fmla="*/ 0 h 21394"/>
              <a:gd name="T6" fmla="*/ 0 60000 65536"/>
              <a:gd name="T7" fmla="*/ 0 60000 65536"/>
              <a:gd name="T8" fmla="*/ 0 60000 65536"/>
              <a:gd name="T9" fmla="*/ 0 w 14608"/>
              <a:gd name="T10" fmla="*/ 0 h 21394"/>
              <a:gd name="T11" fmla="*/ 14608 w 14608"/>
              <a:gd name="T12" fmla="*/ 21394 h 213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8" h="21394" fill="none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</a:path>
              <a:path w="14608" h="21394" stroke="0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7" name="Arc 23"/>
          <p:cNvSpPr>
            <a:spLocks/>
          </p:cNvSpPr>
          <p:nvPr/>
        </p:nvSpPr>
        <p:spPr bwMode="auto">
          <a:xfrm>
            <a:off x="2336800" y="3162300"/>
            <a:ext cx="1973263" cy="631825"/>
          </a:xfrm>
          <a:custGeom>
            <a:avLst/>
            <a:gdLst>
              <a:gd name="T0" fmla="*/ 2147483647 w 16166"/>
              <a:gd name="T1" fmla="*/ 2147483647 h 21024"/>
              <a:gd name="T2" fmla="*/ 0 w 16166"/>
              <a:gd name="T3" fmla="*/ 2147483647 h 21024"/>
              <a:gd name="T4" fmla="*/ 2147483647 w 16166"/>
              <a:gd name="T5" fmla="*/ 0 h 21024"/>
              <a:gd name="T6" fmla="*/ 0 60000 65536"/>
              <a:gd name="T7" fmla="*/ 0 60000 65536"/>
              <a:gd name="T8" fmla="*/ 0 60000 65536"/>
              <a:gd name="T9" fmla="*/ 0 w 16166"/>
              <a:gd name="T10" fmla="*/ 0 h 21024"/>
              <a:gd name="T11" fmla="*/ 16166 w 16166"/>
              <a:gd name="T12" fmla="*/ 21024 h 210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66" h="21024" fill="none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</a:path>
              <a:path w="16166" h="21024" stroke="0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  <a:lnTo>
                  <a:pt x="16166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8" name="Arc 24"/>
          <p:cNvSpPr>
            <a:spLocks/>
          </p:cNvSpPr>
          <p:nvPr/>
        </p:nvSpPr>
        <p:spPr bwMode="auto">
          <a:xfrm>
            <a:off x="4186238" y="2382838"/>
            <a:ext cx="1846262" cy="700087"/>
          </a:xfrm>
          <a:custGeom>
            <a:avLst/>
            <a:gdLst>
              <a:gd name="T0" fmla="*/ 2147483647 w 15057"/>
              <a:gd name="T1" fmla="*/ 0 h 21197"/>
              <a:gd name="T2" fmla="*/ 2147483647 w 15057"/>
              <a:gd name="T3" fmla="*/ 2147483647 h 21197"/>
              <a:gd name="T4" fmla="*/ 0 w 15057"/>
              <a:gd name="T5" fmla="*/ 2147483647 h 21197"/>
              <a:gd name="T6" fmla="*/ 0 60000 65536"/>
              <a:gd name="T7" fmla="*/ 0 60000 65536"/>
              <a:gd name="T8" fmla="*/ 0 60000 65536"/>
              <a:gd name="T9" fmla="*/ 0 w 15057"/>
              <a:gd name="T10" fmla="*/ 0 h 21197"/>
              <a:gd name="T11" fmla="*/ 15057 w 15057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57" h="21197" fill="none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</a:path>
              <a:path w="15057" h="21197" stroke="0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  <a:lnTo>
                  <a:pt x="0" y="2119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9" name="Arc 25"/>
          <p:cNvSpPr>
            <a:spLocks/>
          </p:cNvSpPr>
          <p:nvPr/>
        </p:nvSpPr>
        <p:spPr bwMode="auto">
          <a:xfrm>
            <a:off x="4178300" y="3124200"/>
            <a:ext cx="2016125" cy="847725"/>
          </a:xfrm>
          <a:custGeom>
            <a:avLst/>
            <a:gdLst>
              <a:gd name="T0" fmla="*/ 2147483647 w 15336"/>
              <a:gd name="T1" fmla="*/ 2147483647 h 21251"/>
              <a:gd name="T2" fmla="*/ 2147483647 w 15336"/>
              <a:gd name="T3" fmla="*/ 2147483647 h 21251"/>
              <a:gd name="T4" fmla="*/ 0 w 15336"/>
              <a:gd name="T5" fmla="*/ 0 h 21251"/>
              <a:gd name="T6" fmla="*/ 0 60000 65536"/>
              <a:gd name="T7" fmla="*/ 0 60000 65536"/>
              <a:gd name="T8" fmla="*/ 0 60000 65536"/>
              <a:gd name="T9" fmla="*/ 0 w 15336"/>
              <a:gd name="T10" fmla="*/ 0 h 21251"/>
              <a:gd name="T11" fmla="*/ 15336 w 15336"/>
              <a:gd name="T12" fmla="*/ 21251 h 212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36" h="21251" fill="none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</a:path>
              <a:path w="15336" h="21251" stroke="0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0" name="Arc 26"/>
          <p:cNvSpPr>
            <a:spLocks/>
          </p:cNvSpPr>
          <p:nvPr/>
        </p:nvSpPr>
        <p:spPr bwMode="auto">
          <a:xfrm>
            <a:off x="2230438" y="3106738"/>
            <a:ext cx="1981200" cy="847725"/>
          </a:xfrm>
          <a:custGeom>
            <a:avLst/>
            <a:gdLst>
              <a:gd name="T0" fmla="*/ 2147483647 w 15059"/>
              <a:gd name="T1" fmla="*/ 2147483647 h 21231"/>
              <a:gd name="T2" fmla="*/ 0 w 15059"/>
              <a:gd name="T3" fmla="*/ 2147483647 h 21231"/>
              <a:gd name="T4" fmla="*/ 2147483647 w 15059"/>
              <a:gd name="T5" fmla="*/ 0 h 21231"/>
              <a:gd name="T6" fmla="*/ 0 60000 65536"/>
              <a:gd name="T7" fmla="*/ 0 60000 65536"/>
              <a:gd name="T8" fmla="*/ 0 60000 65536"/>
              <a:gd name="T9" fmla="*/ 0 w 15059"/>
              <a:gd name="T10" fmla="*/ 0 h 21231"/>
              <a:gd name="T11" fmla="*/ 15059 w 15059"/>
              <a:gd name="T12" fmla="*/ 21231 h 212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59" h="21231" fill="none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</a:path>
              <a:path w="15059" h="21231" stroke="0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  <a:lnTo>
                  <a:pt x="15059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1" name="Arc 27"/>
          <p:cNvSpPr>
            <a:spLocks/>
          </p:cNvSpPr>
          <p:nvPr/>
        </p:nvSpPr>
        <p:spPr bwMode="auto">
          <a:xfrm>
            <a:off x="1373188" y="273843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</a:path>
              <a:path w="21600" h="17626" stroke="0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  <a:lnTo>
                  <a:pt x="21600" y="9324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2" name="Arc 28"/>
          <p:cNvSpPr>
            <a:spLocks/>
          </p:cNvSpPr>
          <p:nvPr/>
        </p:nvSpPr>
        <p:spPr bwMode="auto">
          <a:xfrm>
            <a:off x="2276475" y="2257425"/>
            <a:ext cx="1935163" cy="860425"/>
          </a:xfrm>
          <a:custGeom>
            <a:avLst/>
            <a:gdLst>
              <a:gd name="T0" fmla="*/ 0 w 14743"/>
              <a:gd name="T1" fmla="*/ 2147483647 h 21260"/>
              <a:gd name="T2" fmla="*/ 2147483647 w 14743"/>
              <a:gd name="T3" fmla="*/ 0 h 21260"/>
              <a:gd name="T4" fmla="*/ 2147483647 w 14743"/>
              <a:gd name="T5" fmla="*/ 2147483647 h 21260"/>
              <a:gd name="T6" fmla="*/ 0 60000 65536"/>
              <a:gd name="T7" fmla="*/ 0 60000 65536"/>
              <a:gd name="T8" fmla="*/ 0 60000 65536"/>
              <a:gd name="T9" fmla="*/ 0 w 14743"/>
              <a:gd name="T10" fmla="*/ 0 h 21260"/>
              <a:gd name="T11" fmla="*/ 14743 w 14743"/>
              <a:gd name="T12" fmla="*/ 21260 h 212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43" h="21260" fill="none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</a:path>
              <a:path w="14743" h="21260" stroke="0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  <a:lnTo>
                  <a:pt x="14743" y="2126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3" name="Arc 29"/>
          <p:cNvSpPr>
            <a:spLocks/>
          </p:cNvSpPr>
          <p:nvPr/>
        </p:nvSpPr>
        <p:spPr bwMode="auto">
          <a:xfrm>
            <a:off x="4198938" y="2262188"/>
            <a:ext cx="1925637" cy="854075"/>
          </a:xfrm>
          <a:custGeom>
            <a:avLst/>
            <a:gdLst>
              <a:gd name="T0" fmla="*/ 2147483647 w 14651"/>
              <a:gd name="T1" fmla="*/ 0 h 21252"/>
              <a:gd name="T2" fmla="*/ 2147483647 w 14651"/>
              <a:gd name="T3" fmla="*/ 2147483647 h 21252"/>
              <a:gd name="T4" fmla="*/ 0 w 14651"/>
              <a:gd name="T5" fmla="*/ 2147483647 h 21252"/>
              <a:gd name="T6" fmla="*/ 0 60000 65536"/>
              <a:gd name="T7" fmla="*/ 0 60000 65536"/>
              <a:gd name="T8" fmla="*/ 0 60000 65536"/>
              <a:gd name="T9" fmla="*/ 0 w 14651"/>
              <a:gd name="T10" fmla="*/ 0 h 21252"/>
              <a:gd name="T11" fmla="*/ 14651 w 14651"/>
              <a:gd name="T12" fmla="*/ 21252 h 21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51" h="21252" fill="none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</a:path>
              <a:path w="14651" h="21252" stroke="0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  <a:lnTo>
                  <a:pt x="0" y="2125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4" name="Arc 30"/>
          <p:cNvSpPr>
            <a:spLocks/>
          </p:cNvSpPr>
          <p:nvPr/>
        </p:nvSpPr>
        <p:spPr bwMode="auto">
          <a:xfrm>
            <a:off x="4198938" y="2727325"/>
            <a:ext cx="2838450" cy="715963"/>
          </a:xfrm>
          <a:custGeom>
            <a:avLst/>
            <a:gdLst>
              <a:gd name="T0" fmla="*/ 2147483647 w 21600"/>
              <a:gd name="T1" fmla="*/ 0 h 17978"/>
              <a:gd name="T2" fmla="*/ 2147483647 w 21600"/>
              <a:gd name="T3" fmla="*/ 2147483647 h 17978"/>
              <a:gd name="T4" fmla="*/ 0 w 21600"/>
              <a:gd name="T5" fmla="*/ 2147483647 h 17978"/>
              <a:gd name="T6" fmla="*/ 0 60000 65536"/>
              <a:gd name="T7" fmla="*/ 0 60000 65536"/>
              <a:gd name="T8" fmla="*/ 0 60000 65536"/>
              <a:gd name="T9" fmla="*/ 0 w 21600"/>
              <a:gd name="T10" fmla="*/ 0 h 17978"/>
              <a:gd name="T11" fmla="*/ 21600 w 21600"/>
              <a:gd name="T12" fmla="*/ 17978 h 179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8" fill="none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</a:path>
              <a:path w="21600" h="17978" stroke="0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  <a:lnTo>
                  <a:pt x="0" y="9565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5" name="Freeform 31"/>
          <p:cNvSpPr>
            <a:spLocks/>
          </p:cNvSpPr>
          <p:nvPr/>
        </p:nvSpPr>
        <p:spPr bwMode="auto">
          <a:xfrm>
            <a:off x="3700463" y="3794125"/>
            <a:ext cx="1017587" cy="158750"/>
          </a:xfrm>
          <a:custGeom>
            <a:avLst/>
            <a:gdLst>
              <a:gd name="T0" fmla="*/ 0 w 641"/>
              <a:gd name="T1" fmla="*/ 0 h 100"/>
              <a:gd name="T2" fmla="*/ 2147483647 w 641"/>
              <a:gd name="T3" fmla="*/ 2147483647 h 100"/>
              <a:gd name="T4" fmla="*/ 2147483647 w 641"/>
              <a:gd name="T5" fmla="*/ 2147483647 h 100"/>
              <a:gd name="T6" fmla="*/ 2147483647 w 641"/>
              <a:gd name="T7" fmla="*/ 2147483647 h 100"/>
              <a:gd name="T8" fmla="*/ 2147483647 w 641"/>
              <a:gd name="T9" fmla="*/ 2147483647 h 100"/>
              <a:gd name="T10" fmla="*/ 2147483647 w 641"/>
              <a:gd name="T11" fmla="*/ 2147483647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1"/>
              <a:gd name="T19" fmla="*/ 0 h 100"/>
              <a:gd name="T20" fmla="*/ 641 w 641"/>
              <a:gd name="T21" fmla="*/ 100 h 1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1" h="100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7" y="57"/>
                </a:lnTo>
                <a:lnTo>
                  <a:pt x="446" y="95"/>
                </a:lnTo>
                <a:lnTo>
                  <a:pt x="640" y="99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6" name="Freeform 32"/>
          <p:cNvSpPr>
            <a:spLocks/>
          </p:cNvSpPr>
          <p:nvPr/>
        </p:nvSpPr>
        <p:spPr bwMode="auto">
          <a:xfrm>
            <a:off x="3694113" y="3798888"/>
            <a:ext cx="1000125" cy="155575"/>
          </a:xfrm>
          <a:custGeom>
            <a:avLst/>
            <a:gdLst>
              <a:gd name="T0" fmla="*/ 0 w 630"/>
              <a:gd name="T1" fmla="*/ 2147483647 h 98"/>
              <a:gd name="T2" fmla="*/ 2147483647 w 630"/>
              <a:gd name="T3" fmla="*/ 2147483647 h 98"/>
              <a:gd name="T4" fmla="*/ 2147483647 w 630"/>
              <a:gd name="T5" fmla="*/ 2147483647 h 98"/>
              <a:gd name="T6" fmla="*/ 2147483647 w 630"/>
              <a:gd name="T7" fmla="*/ 2147483647 h 98"/>
              <a:gd name="T8" fmla="*/ 2147483647 w 630"/>
              <a:gd name="T9" fmla="*/ 2147483647 h 98"/>
              <a:gd name="T10" fmla="*/ 2147483647 w 630"/>
              <a:gd name="T11" fmla="*/ 0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8"/>
              <a:gd name="T20" fmla="*/ 630 w 630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8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7" y="51"/>
                </a:lnTo>
                <a:lnTo>
                  <a:pt x="448" y="15"/>
                </a:lnTo>
                <a:lnTo>
                  <a:pt x="629" y="0"/>
                </a:lnTo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7" name="Rectangle 33"/>
          <p:cNvSpPr>
            <a:spLocks noChangeArrowheads="1"/>
          </p:cNvSpPr>
          <p:nvPr/>
        </p:nvSpPr>
        <p:spPr bwMode="auto">
          <a:xfrm>
            <a:off x="4129088" y="3843338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48" name="Arc 34"/>
          <p:cNvSpPr>
            <a:spLocks/>
          </p:cNvSpPr>
          <p:nvPr/>
        </p:nvSpPr>
        <p:spPr bwMode="auto">
          <a:xfrm>
            <a:off x="3182938" y="3932238"/>
            <a:ext cx="1019175" cy="492125"/>
          </a:xfrm>
          <a:custGeom>
            <a:avLst/>
            <a:gdLst>
              <a:gd name="T0" fmla="*/ 2147483647 w 21600"/>
              <a:gd name="T1" fmla="*/ 0 h 21187"/>
              <a:gd name="T2" fmla="*/ 2147483647 w 21600"/>
              <a:gd name="T3" fmla="*/ 2147483647 h 21187"/>
              <a:gd name="T4" fmla="*/ 0 w 21600"/>
              <a:gd name="T5" fmla="*/ 2147483647 h 21187"/>
              <a:gd name="T6" fmla="*/ 0 60000 65536"/>
              <a:gd name="T7" fmla="*/ 0 60000 65536"/>
              <a:gd name="T8" fmla="*/ 0 60000 65536"/>
              <a:gd name="T9" fmla="*/ 0 w 21600"/>
              <a:gd name="T10" fmla="*/ 0 h 21187"/>
              <a:gd name="T11" fmla="*/ 21600 w 21600"/>
              <a:gd name="T12" fmla="*/ 21187 h 21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7" fill="none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</a:path>
              <a:path w="21600" h="21187" stroke="0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  <a:lnTo>
                  <a:pt x="0" y="2118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9" name="Arc 35"/>
          <p:cNvSpPr>
            <a:spLocks/>
          </p:cNvSpPr>
          <p:nvPr/>
        </p:nvSpPr>
        <p:spPr bwMode="auto">
          <a:xfrm>
            <a:off x="4208463" y="3932238"/>
            <a:ext cx="1019175" cy="492125"/>
          </a:xfrm>
          <a:custGeom>
            <a:avLst/>
            <a:gdLst>
              <a:gd name="T0" fmla="*/ 0 w 21600"/>
              <a:gd name="T1" fmla="*/ 2147483647 h 21180"/>
              <a:gd name="T2" fmla="*/ 2147483647 w 21600"/>
              <a:gd name="T3" fmla="*/ 0 h 21180"/>
              <a:gd name="T4" fmla="*/ 2147483647 w 21600"/>
              <a:gd name="T5" fmla="*/ 2147483647 h 21180"/>
              <a:gd name="T6" fmla="*/ 0 60000 65536"/>
              <a:gd name="T7" fmla="*/ 0 60000 65536"/>
              <a:gd name="T8" fmla="*/ 0 60000 65536"/>
              <a:gd name="T9" fmla="*/ 0 w 21600"/>
              <a:gd name="T10" fmla="*/ 0 h 21180"/>
              <a:gd name="T11" fmla="*/ 21600 w 21600"/>
              <a:gd name="T12" fmla="*/ 21180 h 21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0" fill="none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</a:path>
              <a:path w="21600" h="21180" stroke="0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  <a:lnTo>
                  <a:pt x="21600" y="2118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0" name="Freeform 36"/>
          <p:cNvSpPr>
            <a:spLocks/>
          </p:cNvSpPr>
          <p:nvPr/>
        </p:nvSpPr>
        <p:spPr bwMode="auto">
          <a:xfrm>
            <a:off x="3695700" y="2254250"/>
            <a:ext cx="1011238" cy="128588"/>
          </a:xfrm>
          <a:custGeom>
            <a:avLst/>
            <a:gdLst>
              <a:gd name="T0" fmla="*/ 0 w 637"/>
              <a:gd name="T1" fmla="*/ 0 h 81"/>
              <a:gd name="T2" fmla="*/ 2147483647 w 637"/>
              <a:gd name="T3" fmla="*/ 2147483647 h 81"/>
              <a:gd name="T4" fmla="*/ 2147483647 w 637"/>
              <a:gd name="T5" fmla="*/ 2147483647 h 81"/>
              <a:gd name="T6" fmla="*/ 2147483647 w 637"/>
              <a:gd name="T7" fmla="*/ 2147483647 h 81"/>
              <a:gd name="T8" fmla="*/ 2147483647 w 637"/>
              <a:gd name="T9" fmla="*/ 2147483647 h 81"/>
              <a:gd name="T10" fmla="*/ 2147483647 w 637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7"/>
              <a:gd name="T19" fmla="*/ 0 h 81"/>
              <a:gd name="T20" fmla="*/ 637 w 637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7" h="81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1" name="Freeform 37"/>
          <p:cNvSpPr>
            <a:spLocks/>
          </p:cNvSpPr>
          <p:nvPr/>
        </p:nvSpPr>
        <p:spPr bwMode="auto">
          <a:xfrm>
            <a:off x="3694113" y="2251075"/>
            <a:ext cx="1012825" cy="128588"/>
          </a:xfrm>
          <a:custGeom>
            <a:avLst/>
            <a:gdLst>
              <a:gd name="T0" fmla="*/ 0 w 638"/>
              <a:gd name="T1" fmla="*/ 2147483647 h 81"/>
              <a:gd name="T2" fmla="*/ 2147483647 w 638"/>
              <a:gd name="T3" fmla="*/ 2147483647 h 81"/>
              <a:gd name="T4" fmla="*/ 2147483647 w 638"/>
              <a:gd name="T5" fmla="*/ 2147483647 h 81"/>
              <a:gd name="T6" fmla="*/ 2147483647 w 638"/>
              <a:gd name="T7" fmla="*/ 2147483647 h 81"/>
              <a:gd name="T8" fmla="*/ 2147483647 w 638"/>
              <a:gd name="T9" fmla="*/ 0 h 81"/>
              <a:gd name="T10" fmla="*/ 2147483647 w 638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1"/>
              <a:gd name="T20" fmla="*/ 638 w 638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1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7" y="32"/>
                </a:lnTo>
                <a:lnTo>
                  <a:pt x="451" y="0"/>
                </a:lnTo>
                <a:lnTo>
                  <a:pt x="637" y="4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2" name="Freeform 38"/>
          <p:cNvSpPr>
            <a:spLocks/>
          </p:cNvSpPr>
          <p:nvPr/>
        </p:nvSpPr>
        <p:spPr bwMode="auto">
          <a:xfrm>
            <a:off x="1593850" y="3444875"/>
            <a:ext cx="749300" cy="153988"/>
          </a:xfrm>
          <a:custGeom>
            <a:avLst/>
            <a:gdLst>
              <a:gd name="T0" fmla="*/ 0 w 472"/>
              <a:gd name="T1" fmla="*/ 0 h 97"/>
              <a:gd name="T2" fmla="*/ 2147483647 w 472"/>
              <a:gd name="T3" fmla="*/ 2147483647 h 97"/>
              <a:gd name="T4" fmla="*/ 2147483647 w 472"/>
              <a:gd name="T5" fmla="*/ 2147483647 h 97"/>
              <a:gd name="T6" fmla="*/ 2147483647 w 472"/>
              <a:gd name="T7" fmla="*/ 2147483647 h 97"/>
              <a:gd name="T8" fmla="*/ 2147483647 w 472"/>
              <a:gd name="T9" fmla="*/ 2147483647 h 97"/>
              <a:gd name="T10" fmla="*/ 2147483647 w 472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2"/>
              <a:gd name="T19" fmla="*/ 0 h 97"/>
              <a:gd name="T20" fmla="*/ 472 w 472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2" h="97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1" y="90"/>
                </a:lnTo>
                <a:lnTo>
                  <a:pt x="345" y="68"/>
                </a:lnTo>
                <a:lnTo>
                  <a:pt x="471" y="96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3" name="Freeform 39"/>
          <p:cNvSpPr>
            <a:spLocks/>
          </p:cNvSpPr>
          <p:nvPr/>
        </p:nvSpPr>
        <p:spPr bwMode="auto">
          <a:xfrm>
            <a:off x="1719263" y="3336925"/>
            <a:ext cx="523875" cy="395288"/>
          </a:xfrm>
          <a:custGeom>
            <a:avLst/>
            <a:gdLst>
              <a:gd name="T0" fmla="*/ 0 w 330"/>
              <a:gd name="T1" fmla="*/ 0 h 249"/>
              <a:gd name="T2" fmla="*/ 2147483647 w 330"/>
              <a:gd name="T3" fmla="*/ 2147483647 h 249"/>
              <a:gd name="T4" fmla="*/ 2147483647 w 330"/>
              <a:gd name="T5" fmla="*/ 2147483647 h 249"/>
              <a:gd name="T6" fmla="*/ 2147483647 w 330"/>
              <a:gd name="T7" fmla="*/ 2147483647 h 249"/>
              <a:gd name="T8" fmla="*/ 2147483647 w 330"/>
              <a:gd name="T9" fmla="*/ 2147483647 h 249"/>
              <a:gd name="T10" fmla="*/ 2147483647 w 330"/>
              <a:gd name="T11" fmla="*/ 2147483647 h 2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9"/>
              <a:gd name="T20" fmla="*/ 330 w 330"/>
              <a:gd name="T21" fmla="*/ 249 h 2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9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1" y="156"/>
                </a:lnTo>
                <a:lnTo>
                  <a:pt x="195" y="202"/>
                </a:lnTo>
                <a:lnTo>
                  <a:pt x="329" y="248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4" name="Rectangle 40"/>
          <p:cNvSpPr>
            <a:spLocks noChangeArrowheads="1"/>
          </p:cNvSpPr>
          <p:nvPr/>
        </p:nvSpPr>
        <p:spPr bwMode="auto">
          <a:xfrm rot="1500000">
            <a:off x="1863725" y="349567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55" name="Freeform 41"/>
          <p:cNvSpPr>
            <a:spLocks/>
          </p:cNvSpPr>
          <p:nvPr/>
        </p:nvSpPr>
        <p:spPr bwMode="auto">
          <a:xfrm>
            <a:off x="1643063" y="2571750"/>
            <a:ext cx="725487" cy="176213"/>
          </a:xfrm>
          <a:custGeom>
            <a:avLst/>
            <a:gdLst>
              <a:gd name="T0" fmla="*/ 0 w 457"/>
              <a:gd name="T1" fmla="*/ 2147483647 h 111"/>
              <a:gd name="T2" fmla="*/ 2147483647 w 457"/>
              <a:gd name="T3" fmla="*/ 2147483647 h 111"/>
              <a:gd name="T4" fmla="*/ 2147483647 w 457"/>
              <a:gd name="T5" fmla="*/ 2147483647 h 111"/>
              <a:gd name="T6" fmla="*/ 2147483647 w 457"/>
              <a:gd name="T7" fmla="*/ 2147483647 h 111"/>
              <a:gd name="T8" fmla="*/ 2147483647 w 457"/>
              <a:gd name="T9" fmla="*/ 2147483647 h 111"/>
              <a:gd name="T10" fmla="*/ 2147483647 w 457"/>
              <a:gd name="T11" fmla="*/ 0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7"/>
              <a:gd name="T19" fmla="*/ 0 h 111"/>
              <a:gd name="T20" fmla="*/ 457 w 457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7" h="111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6" name="Freeform 42"/>
          <p:cNvSpPr>
            <a:spLocks/>
          </p:cNvSpPr>
          <p:nvPr/>
        </p:nvSpPr>
        <p:spPr bwMode="auto">
          <a:xfrm>
            <a:off x="1763713" y="2473325"/>
            <a:ext cx="511175" cy="325438"/>
          </a:xfrm>
          <a:custGeom>
            <a:avLst/>
            <a:gdLst>
              <a:gd name="T0" fmla="*/ 0 w 322"/>
              <a:gd name="T1" fmla="*/ 2147483647 h 205"/>
              <a:gd name="T2" fmla="*/ 2147483647 w 322"/>
              <a:gd name="T3" fmla="*/ 2147483647 h 205"/>
              <a:gd name="T4" fmla="*/ 2147483647 w 322"/>
              <a:gd name="T5" fmla="*/ 2147483647 h 205"/>
              <a:gd name="T6" fmla="*/ 2147483647 w 322"/>
              <a:gd name="T7" fmla="*/ 2147483647 h 205"/>
              <a:gd name="T8" fmla="*/ 2147483647 w 322"/>
              <a:gd name="T9" fmla="*/ 2147483647 h 205"/>
              <a:gd name="T10" fmla="*/ 2147483647 w 322"/>
              <a:gd name="T11" fmla="*/ 0 h 2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5"/>
              <a:gd name="T20" fmla="*/ 322 w 322"/>
              <a:gd name="T21" fmla="*/ 205 h 2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5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7" y="66"/>
                </a:lnTo>
                <a:lnTo>
                  <a:pt x="221" y="30"/>
                </a:lnTo>
                <a:lnTo>
                  <a:pt x="321" y="0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7" name="Rectangle 43"/>
          <p:cNvSpPr>
            <a:spLocks noChangeArrowheads="1"/>
          </p:cNvSpPr>
          <p:nvPr/>
        </p:nvSpPr>
        <p:spPr bwMode="auto">
          <a:xfrm rot="-1320000">
            <a:off x="1925638" y="2578100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58" name="Rectangle 44"/>
          <p:cNvSpPr>
            <a:spLocks noChangeArrowheads="1"/>
          </p:cNvSpPr>
          <p:nvPr/>
        </p:nvSpPr>
        <p:spPr bwMode="auto">
          <a:xfrm>
            <a:off x="4117975" y="225742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59" name="Freeform 45"/>
          <p:cNvSpPr>
            <a:spLocks/>
          </p:cNvSpPr>
          <p:nvPr/>
        </p:nvSpPr>
        <p:spPr bwMode="auto">
          <a:xfrm>
            <a:off x="6126163" y="2474913"/>
            <a:ext cx="503237" cy="314325"/>
          </a:xfrm>
          <a:custGeom>
            <a:avLst/>
            <a:gdLst>
              <a:gd name="T0" fmla="*/ 0 w 317"/>
              <a:gd name="T1" fmla="*/ 0 h 198"/>
              <a:gd name="T2" fmla="*/ 2147483647 w 317"/>
              <a:gd name="T3" fmla="*/ 2147483647 h 198"/>
              <a:gd name="T4" fmla="*/ 2147483647 w 317"/>
              <a:gd name="T5" fmla="*/ 2147483647 h 198"/>
              <a:gd name="T6" fmla="*/ 2147483647 w 317"/>
              <a:gd name="T7" fmla="*/ 2147483647 h 198"/>
              <a:gd name="T8" fmla="*/ 2147483647 w 317"/>
              <a:gd name="T9" fmla="*/ 2147483647 h 198"/>
              <a:gd name="T10" fmla="*/ 2147483647 w 317"/>
              <a:gd name="T11" fmla="*/ 2147483647 h 1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7"/>
              <a:gd name="T19" fmla="*/ 0 h 198"/>
              <a:gd name="T20" fmla="*/ 317 w 317"/>
              <a:gd name="T21" fmla="*/ 198 h 1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7" h="198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60" name="Freeform 46"/>
          <p:cNvSpPr>
            <a:spLocks/>
          </p:cNvSpPr>
          <p:nvPr/>
        </p:nvSpPr>
        <p:spPr bwMode="auto">
          <a:xfrm>
            <a:off x="6107113" y="3440113"/>
            <a:ext cx="712787" cy="160337"/>
          </a:xfrm>
          <a:custGeom>
            <a:avLst/>
            <a:gdLst>
              <a:gd name="T0" fmla="*/ 0 w 449"/>
              <a:gd name="T1" fmla="*/ 2147483647 h 101"/>
              <a:gd name="T2" fmla="*/ 2147483647 w 449"/>
              <a:gd name="T3" fmla="*/ 2147483647 h 101"/>
              <a:gd name="T4" fmla="*/ 2147483647 w 449"/>
              <a:gd name="T5" fmla="*/ 2147483647 h 101"/>
              <a:gd name="T6" fmla="*/ 2147483647 w 449"/>
              <a:gd name="T7" fmla="*/ 2147483647 h 101"/>
              <a:gd name="T8" fmla="*/ 2147483647 w 449"/>
              <a:gd name="T9" fmla="*/ 2147483647 h 101"/>
              <a:gd name="T10" fmla="*/ 2147483647 w 449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9"/>
              <a:gd name="T19" fmla="*/ 0 h 101"/>
              <a:gd name="T20" fmla="*/ 449 w 449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9" h="101">
                <a:moveTo>
                  <a:pt x="0" y="92"/>
                </a:moveTo>
                <a:lnTo>
                  <a:pt x="93" y="73"/>
                </a:lnTo>
                <a:lnTo>
                  <a:pt x="141" y="100"/>
                </a:lnTo>
                <a:lnTo>
                  <a:pt x="304" y="33"/>
                </a:lnTo>
                <a:lnTo>
                  <a:pt x="354" y="52"/>
                </a:lnTo>
                <a:lnTo>
                  <a:pt x="448" y="0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61" name="Rectangle 47"/>
          <p:cNvSpPr>
            <a:spLocks noChangeArrowheads="1"/>
          </p:cNvSpPr>
          <p:nvPr/>
        </p:nvSpPr>
        <p:spPr bwMode="auto">
          <a:xfrm rot="-1320000">
            <a:off x="6386513" y="349726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62" name="Freeform 48"/>
          <p:cNvSpPr>
            <a:spLocks/>
          </p:cNvSpPr>
          <p:nvPr/>
        </p:nvSpPr>
        <p:spPr bwMode="auto">
          <a:xfrm>
            <a:off x="6034088" y="2568575"/>
            <a:ext cx="715962" cy="161925"/>
          </a:xfrm>
          <a:custGeom>
            <a:avLst/>
            <a:gdLst>
              <a:gd name="T0" fmla="*/ 0 w 451"/>
              <a:gd name="T1" fmla="*/ 0 h 102"/>
              <a:gd name="T2" fmla="*/ 2147483647 w 451"/>
              <a:gd name="T3" fmla="*/ 2147483647 h 102"/>
              <a:gd name="T4" fmla="*/ 2147483647 w 451"/>
              <a:gd name="T5" fmla="*/ 0 h 102"/>
              <a:gd name="T6" fmla="*/ 2147483647 w 451"/>
              <a:gd name="T7" fmla="*/ 2147483647 h 102"/>
              <a:gd name="T8" fmla="*/ 2147483647 w 451"/>
              <a:gd name="T9" fmla="*/ 2147483647 h 102"/>
              <a:gd name="T10" fmla="*/ 2147483647 w 451"/>
              <a:gd name="T11" fmla="*/ 2147483647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1"/>
              <a:gd name="T19" fmla="*/ 0 h 102"/>
              <a:gd name="T20" fmla="*/ 451 w 451"/>
              <a:gd name="T21" fmla="*/ 102 h 1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1" h="102">
                <a:moveTo>
                  <a:pt x="0" y="0"/>
                </a:moveTo>
                <a:lnTo>
                  <a:pt x="84" y="20"/>
                </a:lnTo>
                <a:lnTo>
                  <a:pt x="147" y="0"/>
                </a:lnTo>
                <a:lnTo>
                  <a:pt x="319" y="69"/>
                </a:lnTo>
                <a:lnTo>
                  <a:pt x="379" y="60"/>
                </a:lnTo>
                <a:lnTo>
                  <a:pt x="450" y="101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63" name="Rectangle 49"/>
          <p:cNvSpPr>
            <a:spLocks noChangeArrowheads="1"/>
          </p:cNvSpPr>
          <p:nvPr/>
        </p:nvSpPr>
        <p:spPr bwMode="auto">
          <a:xfrm rot="1500000">
            <a:off x="6335713" y="257651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410075" y="3884613"/>
            <a:ext cx="225425" cy="123825"/>
            <a:chOff x="2778" y="2447"/>
            <a:chExt cx="142" cy="78"/>
          </a:xfrm>
        </p:grpSpPr>
        <p:sp>
          <p:nvSpPr>
            <p:cNvPr id="1656008" name="Oval 51"/>
            <p:cNvSpPr>
              <a:spLocks noChangeArrowheads="1"/>
            </p:cNvSpPr>
            <p:nvPr/>
          </p:nvSpPr>
          <p:spPr bwMode="auto">
            <a:xfrm rot="60000">
              <a:off x="2778" y="2447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9" name="Freeform 52"/>
            <p:cNvSpPr>
              <a:spLocks/>
            </p:cNvSpPr>
            <p:nvPr/>
          </p:nvSpPr>
          <p:spPr bwMode="auto">
            <a:xfrm>
              <a:off x="2811" y="2456"/>
              <a:ext cx="83" cy="62"/>
            </a:xfrm>
            <a:custGeom>
              <a:avLst/>
              <a:gdLst>
                <a:gd name="T0" fmla="*/ 1 w 83"/>
                <a:gd name="T1" fmla="*/ 50 h 62"/>
                <a:gd name="T2" fmla="*/ 2 w 83"/>
                <a:gd name="T3" fmla="*/ 39 h 62"/>
                <a:gd name="T4" fmla="*/ 5 w 83"/>
                <a:gd name="T5" fmla="*/ 29 h 62"/>
                <a:gd name="T6" fmla="*/ 9 w 83"/>
                <a:gd name="T7" fmla="*/ 20 h 62"/>
                <a:gd name="T8" fmla="*/ 12 w 83"/>
                <a:gd name="T9" fmla="*/ 14 h 62"/>
                <a:gd name="T10" fmla="*/ 15 w 83"/>
                <a:gd name="T11" fmla="*/ 10 h 62"/>
                <a:gd name="T12" fmla="*/ 17 w 83"/>
                <a:gd name="T13" fmla="*/ 7 h 62"/>
                <a:gd name="T14" fmla="*/ 20 w 83"/>
                <a:gd name="T15" fmla="*/ 5 h 62"/>
                <a:gd name="T16" fmla="*/ 23 w 83"/>
                <a:gd name="T17" fmla="*/ 3 h 62"/>
                <a:gd name="T18" fmla="*/ 26 w 83"/>
                <a:gd name="T19" fmla="*/ 1 h 62"/>
                <a:gd name="T20" fmla="*/ 29 w 83"/>
                <a:gd name="T21" fmla="*/ 0 h 62"/>
                <a:gd name="T22" fmla="*/ 31 w 83"/>
                <a:gd name="T23" fmla="*/ 0 h 62"/>
                <a:gd name="T24" fmla="*/ 50 w 83"/>
                <a:gd name="T25" fmla="*/ 1 h 62"/>
                <a:gd name="T26" fmla="*/ 54 w 83"/>
                <a:gd name="T27" fmla="*/ 2 h 62"/>
                <a:gd name="T28" fmla="*/ 58 w 83"/>
                <a:gd name="T29" fmla="*/ 4 h 62"/>
                <a:gd name="T30" fmla="*/ 61 w 83"/>
                <a:gd name="T31" fmla="*/ 7 h 62"/>
                <a:gd name="T32" fmla="*/ 65 w 83"/>
                <a:gd name="T33" fmla="*/ 11 h 62"/>
                <a:gd name="T34" fmla="*/ 68 w 83"/>
                <a:gd name="T35" fmla="*/ 17 h 62"/>
                <a:gd name="T36" fmla="*/ 70 w 83"/>
                <a:gd name="T37" fmla="*/ 23 h 62"/>
                <a:gd name="T38" fmla="*/ 72 w 83"/>
                <a:gd name="T39" fmla="*/ 29 h 62"/>
                <a:gd name="T40" fmla="*/ 74 w 83"/>
                <a:gd name="T41" fmla="*/ 37 h 62"/>
                <a:gd name="T42" fmla="*/ 66 w 83"/>
                <a:gd name="T43" fmla="*/ 61 h 62"/>
                <a:gd name="T44" fmla="*/ 57 w 83"/>
                <a:gd name="T45" fmla="*/ 36 h 62"/>
                <a:gd name="T46" fmla="*/ 56 w 83"/>
                <a:gd name="T47" fmla="*/ 30 h 62"/>
                <a:gd name="T48" fmla="*/ 55 w 83"/>
                <a:gd name="T49" fmla="*/ 25 h 62"/>
                <a:gd name="T50" fmla="*/ 53 w 83"/>
                <a:gd name="T51" fmla="*/ 20 h 62"/>
                <a:gd name="T52" fmla="*/ 51 w 83"/>
                <a:gd name="T53" fmla="*/ 15 h 62"/>
                <a:gd name="T54" fmla="*/ 49 w 83"/>
                <a:gd name="T55" fmla="*/ 11 h 62"/>
                <a:gd name="T56" fmla="*/ 47 w 83"/>
                <a:gd name="T57" fmla="*/ 8 h 62"/>
                <a:gd name="T58" fmla="*/ 44 w 83"/>
                <a:gd name="T59" fmla="*/ 5 h 62"/>
                <a:gd name="T60" fmla="*/ 41 w 83"/>
                <a:gd name="T61" fmla="*/ 3 h 62"/>
                <a:gd name="T62" fmla="*/ 36 w 83"/>
                <a:gd name="T63" fmla="*/ 6 h 62"/>
                <a:gd name="T64" fmla="*/ 32 w 83"/>
                <a:gd name="T65" fmla="*/ 11 h 62"/>
                <a:gd name="T66" fmla="*/ 28 w 83"/>
                <a:gd name="T67" fmla="*/ 17 h 62"/>
                <a:gd name="T68" fmla="*/ 25 w 83"/>
                <a:gd name="T69" fmla="*/ 23 h 62"/>
                <a:gd name="T70" fmla="*/ 22 w 83"/>
                <a:gd name="T71" fmla="*/ 31 h 62"/>
                <a:gd name="T72" fmla="*/ 19 w 83"/>
                <a:gd name="T73" fmla="*/ 39 h 62"/>
                <a:gd name="T74" fmla="*/ 18 w 83"/>
                <a:gd name="T75" fmla="*/ 48 h 62"/>
                <a:gd name="T76" fmla="*/ 17 w 83"/>
                <a:gd name="T77" fmla="*/ 57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"/>
                <a:gd name="T118" fmla="*/ 0 h 62"/>
                <a:gd name="T119" fmla="*/ 83 w 83"/>
                <a:gd name="T120" fmla="*/ 62 h 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4402138" y="3743325"/>
            <a:ext cx="225425" cy="123825"/>
            <a:chOff x="2773" y="2358"/>
            <a:chExt cx="142" cy="78"/>
          </a:xfrm>
        </p:grpSpPr>
        <p:sp>
          <p:nvSpPr>
            <p:cNvPr id="1656006" name="Oval 54"/>
            <p:cNvSpPr>
              <a:spLocks noChangeArrowheads="1"/>
            </p:cNvSpPr>
            <p:nvPr/>
          </p:nvSpPr>
          <p:spPr bwMode="auto">
            <a:xfrm rot="-240000">
              <a:off x="2773" y="2358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7" name="Freeform 55"/>
            <p:cNvSpPr>
              <a:spLocks/>
            </p:cNvSpPr>
            <p:nvPr/>
          </p:nvSpPr>
          <p:spPr bwMode="auto">
            <a:xfrm>
              <a:off x="2808" y="2364"/>
              <a:ext cx="81" cy="60"/>
            </a:xfrm>
            <a:custGeom>
              <a:avLst/>
              <a:gdLst>
                <a:gd name="T0" fmla="*/ 0 w 81"/>
                <a:gd name="T1" fmla="*/ 53 h 60"/>
                <a:gd name="T2" fmla="*/ 1 w 81"/>
                <a:gd name="T3" fmla="*/ 42 h 60"/>
                <a:gd name="T4" fmla="*/ 3 w 81"/>
                <a:gd name="T5" fmla="*/ 31 h 60"/>
                <a:gd name="T6" fmla="*/ 7 w 81"/>
                <a:gd name="T7" fmla="*/ 22 h 60"/>
                <a:gd name="T8" fmla="*/ 9 w 81"/>
                <a:gd name="T9" fmla="*/ 16 h 60"/>
                <a:gd name="T10" fmla="*/ 12 w 81"/>
                <a:gd name="T11" fmla="*/ 12 h 60"/>
                <a:gd name="T12" fmla="*/ 14 w 81"/>
                <a:gd name="T13" fmla="*/ 9 h 60"/>
                <a:gd name="T14" fmla="*/ 16 w 81"/>
                <a:gd name="T15" fmla="*/ 6 h 60"/>
                <a:gd name="T16" fmla="*/ 19 w 81"/>
                <a:gd name="T17" fmla="*/ 4 h 60"/>
                <a:gd name="T18" fmla="*/ 22 w 81"/>
                <a:gd name="T19" fmla="*/ 2 h 60"/>
                <a:gd name="T20" fmla="*/ 25 w 81"/>
                <a:gd name="T21" fmla="*/ 1 h 60"/>
                <a:gd name="T22" fmla="*/ 27 w 81"/>
                <a:gd name="T23" fmla="*/ 0 h 60"/>
                <a:gd name="T24" fmla="*/ 45 w 81"/>
                <a:gd name="T25" fmla="*/ 0 h 60"/>
                <a:gd name="T26" fmla="*/ 49 w 81"/>
                <a:gd name="T27" fmla="*/ 1 h 60"/>
                <a:gd name="T28" fmla="*/ 54 w 81"/>
                <a:gd name="T29" fmla="*/ 2 h 60"/>
                <a:gd name="T30" fmla="*/ 58 w 81"/>
                <a:gd name="T31" fmla="*/ 5 h 60"/>
                <a:gd name="T32" fmla="*/ 61 w 81"/>
                <a:gd name="T33" fmla="*/ 9 h 60"/>
                <a:gd name="T34" fmla="*/ 64 w 81"/>
                <a:gd name="T35" fmla="*/ 14 h 60"/>
                <a:gd name="T36" fmla="*/ 67 w 81"/>
                <a:gd name="T37" fmla="*/ 19 h 60"/>
                <a:gd name="T38" fmla="*/ 70 w 81"/>
                <a:gd name="T39" fmla="*/ 26 h 60"/>
                <a:gd name="T40" fmla="*/ 72 w 81"/>
                <a:gd name="T41" fmla="*/ 33 h 60"/>
                <a:gd name="T42" fmla="*/ 67 w 81"/>
                <a:gd name="T43" fmla="*/ 58 h 60"/>
                <a:gd name="T44" fmla="*/ 55 w 81"/>
                <a:gd name="T45" fmla="*/ 33 h 60"/>
                <a:gd name="T46" fmla="*/ 54 w 81"/>
                <a:gd name="T47" fmla="*/ 28 h 60"/>
                <a:gd name="T48" fmla="*/ 52 w 81"/>
                <a:gd name="T49" fmla="*/ 23 h 60"/>
                <a:gd name="T50" fmla="*/ 50 w 81"/>
                <a:gd name="T51" fmla="*/ 18 h 60"/>
                <a:gd name="T52" fmla="*/ 48 w 81"/>
                <a:gd name="T53" fmla="*/ 14 h 60"/>
                <a:gd name="T54" fmla="*/ 45 w 81"/>
                <a:gd name="T55" fmla="*/ 10 h 60"/>
                <a:gd name="T56" fmla="*/ 43 w 81"/>
                <a:gd name="T57" fmla="*/ 7 h 60"/>
                <a:gd name="T58" fmla="*/ 40 w 81"/>
                <a:gd name="T59" fmla="*/ 4 h 60"/>
                <a:gd name="T60" fmla="*/ 37 w 81"/>
                <a:gd name="T61" fmla="*/ 2 h 60"/>
                <a:gd name="T62" fmla="*/ 33 w 81"/>
                <a:gd name="T63" fmla="*/ 6 h 60"/>
                <a:gd name="T64" fmla="*/ 29 w 81"/>
                <a:gd name="T65" fmla="*/ 11 h 60"/>
                <a:gd name="T66" fmla="*/ 25 w 81"/>
                <a:gd name="T67" fmla="*/ 17 h 60"/>
                <a:gd name="T68" fmla="*/ 23 w 81"/>
                <a:gd name="T69" fmla="*/ 24 h 60"/>
                <a:gd name="T70" fmla="*/ 20 w 81"/>
                <a:gd name="T71" fmla="*/ 31 h 60"/>
                <a:gd name="T72" fmla="*/ 18 w 81"/>
                <a:gd name="T73" fmla="*/ 40 h 60"/>
                <a:gd name="T74" fmla="*/ 17 w 81"/>
                <a:gd name="T75" fmla="*/ 49 h 60"/>
                <a:gd name="T76" fmla="*/ 17 w 81"/>
                <a:gd name="T77" fmla="*/ 58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60"/>
                <a:gd name="T119" fmla="*/ 81 w 81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752850" y="3881438"/>
            <a:ext cx="225425" cy="123825"/>
            <a:chOff x="2364" y="2445"/>
            <a:chExt cx="142" cy="78"/>
          </a:xfrm>
        </p:grpSpPr>
        <p:sp>
          <p:nvSpPr>
            <p:cNvPr id="1656004" name="Oval 57"/>
            <p:cNvSpPr>
              <a:spLocks noChangeArrowheads="1"/>
            </p:cNvSpPr>
            <p:nvPr/>
          </p:nvSpPr>
          <p:spPr bwMode="auto">
            <a:xfrm rot="-240000">
              <a:off x="2364" y="244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5" name="Freeform 58"/>
            <p:cNvSpPr>
              <a:spLocks/>
            </p:cNvSpPr>
            <p:nvPr/>
          </p:nvSpPr>
          <p:spPr bwMode="auto">
            <a:xfrm>
              <a:off x="2399" y="2451"/>
              <a:ext cx="81" cy="60"/>
            </a:xfrm>
            <a:custGeom>
              <a:avLst/>
              <a:gdLst>
                <a:gd name="T0" fmla="*/ 0 w 81"/>
                <a:gd name="T1" fmla="*/ 53 h 60"/>
                <a:gd name="T2" fmla="*/ 1 w 81"/>
                <a:gd name="T3" fmla="*/ 42 h 60"/>
                <a:gd name="T4" fmla="*/ 3 w 81"/>
                <a:gd name="T5" fmla="*/ 31 h 60"/>
                <a:gd name="T6" fmla="*/ 7 w 81"/>
                <a:gd name="T7" fmla="*/ 22 h 60"/>
                <a:gd name="T8" fmla="*/ 9 w 81"/>
                <a:gd name="T9" fmla="*/ 16 h 60"/>
                <a:gd name="T10" fmla="*/ 12 w 81"/>
                <a:gd name="T11" fmla="*/ 12 h 60"/>
                <a:gd name="T12" fmla="*/ 14 w 81"/>
                <a:gd name="T13" fmla="*/ 9 h 60"/>
                <a:gd name="T14" fmla="*/ 16 w 81"/>
                <a:gd name="T15" fmla="*/ 6 h 60"/>
                <a:gd name="T16" fmla="*/ 19 w 81"/>
                <a:gd name="T17" fmla="*/ 4 h 60"/>
                <a:gd name="T18" fmla="*/ 22 w 81"/>
                <a:gd name="T19" fmla="*/ 2 h 60"/>
                <a:gd name="T20" fmla="*/ 25 w 81"/>
                <a:gd name="T21" fmla="*/ 1 h 60"/>
                <a:gd name="T22" fmla="*/ 27 w 81"/>
                <a:gd name="T23" fmla="*/ 0 h 60"/>
                <a:gd name="T24" fmla="*/ 45 w 81"/>
                <a:gd name="T25" fmla="*/ 0 h 60"/>
                <a:gd name="T26" fmla="*/ 49 w 81"/>
                <a:gd name="T27" fmla="*/ 1 h 60"/>
                <a:gd name="T28" fmla="*/ 54 w 81"/>
                <a:gd name="T29" fmla="*/ 2 h 60"/>
                <a:gd name="T30" fmla="*/ 58 w 81"/>
                <a:gd name="T31" fmla="*/ 5 h 60"/>
                <a:gd name="T32" fmla="*/ 61 w 81"/>
                <a:gd name="T33" fmla="*/ 9 h 60"/>
                <a:gd name="T34" fmla="*/ 64 w 81"/>
                <a:gd name="T35" fmla="*/ 14 h 60"/>
                <a:gd name="T36" fmla="*/ 67 w 81"/>
                <a:gd name="T37" fmla="*/ 19 h 60"/>
                <a:gd name="T38" fmla="*/ 70 w 81"/>
                <a:gd name="T39" fmla="*/ 26 h 60"/>
                <a:gd name="T40" fmla="*/ 72 w 81"/>
                <a:gd name="T41" fmla="*/ 33 h 60"/>
                <a:gd name="T42" fmla="*/ 67 w 81"/>
                <a:gd name="T43" fmla="*/ 58 h 60"/>
                <a:gd name="T44" fmla="*/ 55 w 81"/>
                <a:gd name="T45" fmla="*/ 33 h 60"/>
                <a:gd name="T46" fmla="*/ 54 w 81"/>
                <a:gd name="T47" fmla="*/ 28 h 60"/>
                <a:gd name="T48" fmla="*/ 52 w 81"/>
                <a:gd name="T49" fmla="*/ 23 h 60"/>
                <a:gd name="T50" fmla="*/ 50 w 81"/>
                <a:gd name="T51" fmla="*/ 18 h 60"/>
                <a:gd name="T52" fmla="*/ 48 w 81"/>
                <a:gd name="T53" fmla="*/ 14 h 60"/>
                <a:gd name="T54" fmla="*/ 45 w 81"/>
                <a:gd name="T55" fmla="*/ 10 h 60"/>
                <a:gd name="T56" fmla="*/ 43 w 81"/>
                <a:gd name="T57" fmla="*/ 7 h 60"/>
                <a:gd name="T58" fmla="*/ 40 w 81"/>
                <a:gd name="T59" fmla="*/ 4 h 60"/>
                <a:gd name="T60" fmla="*/ 37 w 81"/>
                <a:gd name="T61" fmla="*/ 2 h 60"/>
                <a:gd name="T62" fmla="*/ 33 w 81"/>
                <a:gd name="T63" fmla="*/ 6 h 60"/>
                <a:gd name="T64" fmla="*/ 29 w 81"/>
                <a:gd name="T65" fmla="*/ 11 h 60"/>
                <a:gd name="T66" fmla="*/ 25 w 81"/>
                <a:gd name="T67" fmla="*/ 17 h 60"/>
                <a:gd name="T68" fmla="*/ 23 w 81"/>
                <a:gd name="T69" fmla="*/ 24 h 60"/>
                <a:gd name="T70" fmla="*/ 20 w 81"/>
                <a:gd name="T71" fmla="*/ 31 h 60"/>
                <a:gd name="T72" fmla="*/ 18 w 81"/>
                <a:gd name="T73" fmla="*/ 40 h 60"/>
                <a:gd name="T74" fmla="*/ 17 w 81"/>
                <a:gd name="T75" fmla="*/ 49 h 60"/>
                <a:gd name="T76" fmla="*/ 17 w 81"/>
                <a:gd name="T77" fmla="*/ 58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60"/>
                <a:gd name="T119" fmla="*/ 81 w 81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746500" y="3740150"/>
            <a:ext cx="225425" cy="123825"/>
            <a:chOff x="2360" y="2356"/>
            <a:chExt cx="142" cy="78"/>
          </a:xfrm>
        </p:grpSpPr>
        <p:sp>
          <p:nvSpPr>
            <p:cNvPr id="1656002" name="Oval 60"/>
            <p:cNvSpPr>
              <a:spLocks noChangeArrowheads="1"/>
            </p:cNvSpPr>
            <p:nvPr/>
          </p:nvSpPr>
          <p:spPr bwMode="auto">
            <a:xfrm rot="60000">
              <a:off x="2360" y="2356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3" name="Freeform 61"/>
            <p:cNvSpPr>
              <a:spLocks/>
            </p:cNvSpPr>
            <p:nvPr/>
          </p:nvSpPr>
          <p:spPr bwMode="auto">
            <a:xfrm>
              <a:off x="2393" y="2365"/>
              <a:ext cx="83" cy="62"/>
            </a:xfrm>
            <a:custGeom>
              <a:avLst/>
              <a:gdLst>
                <a:gd name="T0" fmla="*/ 1 w 83"/>
                <a:gd name="T1" fmla="*/ 50 h 62"/>
                <a:gd name="T2" fmla="*/ 2 w 83"/>
                <a:gd name="T3" fmla="*/ 39 h 62"/>
                <a:gd name="T4" fmla="*/ 5 w 83"/>
                <a:gd name="T5" fmla="*/ 29 h 62"/>
                <a:gd name="T6" fmla="*/ 9 w 83"/>
                <a:gd name="T7" fmla="*/ 20 h 62"/>
                <a:gd name="T8" fmla="*/ 12 w 83"/>
                <a:gd name="T9" fmla="*/ 14 h 62"/>
                <a:gd name="T10" fmla="*/ 15 w 83"/>
                <a:gd name="T11" fmla="*/ 10 h 62"/>
                <a:gd name="T12" fmla="*/ 17 w 83"/>
                <a:gd name="T13" fmla="*/ 7 h 62"/>
                <a:gd name="T14" fmla="*/ 20 w 83"/>
                <a:gd name="T15" fmla="*/ 5 h 62"/>
                <a:gd name="T16" fmla="*/ 23 w 83"/>
                <a:gd name="T17" fmla="*/ 3 h 62"/>
                <a:gd name="T18" fmla="*/ 26 w 83"/>
                <a:gd name="T19" fmla="*/ 1 h 62"/>
                <a:gd name="T20" fmla="*/ 29 w 83"/>
                <a:gd name="T21" fmla="*/ 0 h 62"/>
                <a:gd name="T22" fmla="*/ 31 w 83"/>
                <a:gd name="T23" fmla="*/ 0 h 62"/>
                <a:gd name="T24" fmla="*/ 50 w 83"/>
                <a:gd name="T25" fmla="*/ 1 h 62"/>
                <a:gd name="T26" fmla="*/ 54 w 83"/>
                <a:gd name="T27" fmla="*/ 2 h 62"/>
                <a:gd name="T28" fmla="*/ 58 w 83"/>
                <a:gd name="T29" fmla="*/ 4 h 62"/>
                <a:gd name="T30" fmla="*/ 61 w 83"/>
                <a:gd name="T31" fmla="*/ 7 h 62"/>
                <a:gd name="T32" fmla="*/ 65 w 83"/>
                <a:gd name="T33" fmla="*/ 11 h 62"/>
                <a:gd name="T34" fmla="*/ 68 w 83"/>
                <a:gd name="T35" fmla="*/ 17 h 62"/>
                <a:gd name="T36" fmla="*/ 70 w 83"/>
                <a:gd name="T37" fmla="*/ 23 h 62"/>
                <a:gd name="T38" fmla="*/ 72 w 83"/>
                <a:gd name="T39" fmla="*/ 29 h 62"/>
                <a:gd name="T40" fmla="*/ 74 w 83"/>
                <a:gd name="T41" fmla="*/ 37 h 62"/>
                <a:gd name="T42" fmla="*/ 66 w 83"/>
                <a:gd name="T43" fmla="*/ 61 h 62"/>
                <a:gd name="T44" fmla="*/ 57 w 83"/>
                <a:gd name="T45" fmla="*/ 36 h 62"/>
                <a:gd name="T46" fmla="*/ 56 w 83"/>
                <a:gd name="T47" fmla="*/ 30 h 62"/>
                <a:gd name="T48" fmla="*/ 55 w 83"/>
                <a:gd name="T49" fmla="*/ 25 h 62"/>
                <a:gd name="T50" fmla="*/ 53 w 83"/>
                <a:gd name="T51" fmla="*/ 20 h 62"/>
                <a:gd name="T52" fmla="*/ 51 w 83"/>
                <a:gd name="T53" fmla="*/ 15 h 62"/>
                <a:gd name="T54" fmla="*/ 49 w 83"/>
                <a:gd name="T55" fmla="*/ 11 h 62"/>
                <a:gd name="T56" fmla="*/ 47 w 83"/>
                <a:gd name="T57" fmla="*/ 8 h 62"/>
                <a:gd name="T58" fmla="*/ 44 w 83"/>
                <a:gd name="T59" fmla="*/ 5 h 62"/>
                <a:gd name="T60" fmla="*/ 41 w 83"/>
                <a:gd name="T61" fmla="*/ 3 h 62"/>
                <a:gd name="T62" fmla="*/ 36 w 83"/>
                <a:gd name="T63" fmla="*/ 6 h 62"/>
                <a:gd name="T64" fmla="*/ 32 w 83"/>
                <a:gd name="T65" fmla="*/ 11 h 62"/>
                <a:gd name="T66" fmla="*/ 28 w 83"/>
                <a:gd name="T67" fmla="*/ 17 h 62"/>
                <a:gd name="T68" fmla="*/ 25 w 83"/>
                <a:gd name="T69" fmla="*/ 23 h 62"/>
                <a:gd name="T70" fmla="*/ 22 w 83"/>
                <a:gd name="T71" fmla="*/ 31 h 62"/>
                <a:gd name="T72" fmla="*/ 19 w 83"/>
                <a:gd name="T73" fmla="*/ 39 h 62"/>
                <a:gd name="T74" fmla="*/ 18 w 83"/>
                <a:gd name="T75" fmla="*/ 48 h 62"/>
                <a:gd name="T76" fmla="*/ 17 w 83"/>
                <a:gd name="T77" fmla="*/ 57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"/>
                <a:gd name="T118" fmla="*/ 0 h 62"/>
                <a:gd name="T119" fmla="*/ 83 w 83"/>
                <a:gd name="T120" fmla="*/ 62 h 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2171700" y="3525838"/>
            <a:ext cx="225425" cy="123825"/>
            <a:chOff x="1368" y="2221"/>
            <a:chExt cx="142" cy="78"/>
          </a:xfrm>
        </p:grpSpPr>
        <p:sp>
          <p:nvSpPr>
            <p:cNvPr id="1656000" name="Oval 63"/>
            <p:cNvSpPr>
              <a:spLocks noChangeArrowheads="1"/>
            </p:cNvSpPr>
            <p:nvPr/>
          </p:nvSpPr>
          <p:spPr bwMode="auto">
            <a:xfrm rot="780000">
              <a:off x="1368" y="2221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1" name="Freeform 64"/>
            <p:cNvSpPr>
              <a:spLocks/>
            </p:cNvSpPr>
            <p:nvPr/>
          </p:nvSpPr>
          <p:spPr bwMode="auto">
            <a:xfrm>
              <a:off x="1396" y="2229"/>
              <a:ext cx="85" cy="68"/>
            </a:xfrm>
            <a:custGeom>
              <a:avLst/>
              <a:gdLst>
                <a:gd name="T0" fmla="*/ 2 w 85"/>
                <a:gd name="T1" fmla="*/ 42 h 68"/>
                <a:gd name="T2" fmla="*/ 6 w 85"/>
                <a:gd name="T3" fmla="*/ 32 h 68"/>
                <a:gd name="T4" fmla="*/ 11 w 85"/>
                <a:gd name="T5" fmla="*/ 23 h 68"/>
                <a:gd name="T6" fmla="*/ 16 w 85"/>
                <a:gd name="T7" fmla="*/ 15 h 68"/>
                <a:gd name="T8" fmla="*/ 22 w 85"/>
                <a:gd name="T9" fmla="*/ 8 h 68"/>
                <a:gd name="T10" fmla="*/ 25 w 85"/>
                <a:gd name="T11" fmla="*/ 6 h 68"/>
                <a:gd name="T12" fmla="*/ 28 w 85"/>
                <a:gd name="T13" fmla="*/ 4 h 68"/>
                <a:gd name="T14" fmla="*/ 32 w 85"/>
                <a:gd name="T15" fmla="*/ 2 h 68"/>
                <a:gd name="T16" fmla="*/ 35 w 85"/>
                <a:gd name="T17" fmla="*/ 1 h 68"/>
                <a:gd name="T18" fmla="*/ 38 w 85"/>
                <a:gd name="T19" fmla="*/ 0 h 68"/>
                <a:gd name="T20" fmla="*/ 41 w 85"/>
                <a:gd name="T21" fmla="*/ 0 h 68"/>
                <a:gd name="T22" fmla="*/ 44 w 85"/>
                <a:gd name="T23" fmla="*/ 1 h 68"/>
                <a:gd name="T24" fmla="*/ 62 w 85"/>
                <a:gd name="T25" fmla="*/ 6 h 68"/>
                <a:gd name="T26" fmla="*/ 65 w 85"/>
                <a:gd name="T27" fmla="*/ 8 h 68"/>
                <a:gd name="T28" fmla="*/ 68 w 85"/>
                <a:gd name="T29" fmla="*/ 11 h 68"/>
                <a:gd name="T30" fmla="*/ 71 w 85"/>
                <a:gd name="T31" fmla="*/ 16 h 68"/>
                <a:gd name="T32" fmla="*/ 73 w 85"/>
                <a:gd name="T33" fmla="*/ 21 h 68"/>
                <a:gd name="T34" fmla="*/ 75 w 85"/>
                <a:gd name="T35" fmla="*/ 27 h 68"/>
                <a:gd name="T36" fmla="*/ 76 w 85"/>
                <a:gd name="T37" fmla="*/ 34 h 68"/>
                <a:gd name="T38" fmla="*/ 76 w 85"/>
                <a:gd name="T39" fmla="*/ 41 h 68"/>
                <a:gd name="T40" fmla="*/ 84 w 85"/>
                <a:gd name="T41" fmla="*/ 47 h 68"/>
                <a:gd name="T42" fmla="*/ 52 w 85"/>
                <a:gd name="T43" fmla="*/ 38 h 68"/>
                <a:gd name="T44" fmla="*/ 60 w 85"/>
                <a:gd name="T45" fmla="*/ 34 h 68"/>
                <a:gd name="T46" fmla="*/ 59 w 85"/>
                <a:gd name="T47" fmla="*/ 24 h 68"/>
                <a:gd name="T48" fmla="*/ 56 w 85"/>
                <a:gd name="T49" fmla="*/ 15 h 68"/>
                <a:gd name="T50" fmla="*/ 55 w 85"/>
                <a:gd name="T51" fmla="*/ 11 h 68"/>
                <a:gd name="T52" fmla="*/ 53 w 85"/>
                <a:gd name="T53" fmla="*/ 8 h 68"/>
                <a:gd name="T54" fmla="*/ 51 w 85"/>
                <a:gd name="T55" fmla="*/ 5 h 68"/>
                <a:gd name="T56" fmla="*/ 46 w 85"/>
                <a:gd name="T57" fmla="*/ 7 h 68"/>
                <a:gd name="T58" fmla="*/ 41 w 85"/>
                <a:gd name="T59" fmla="*/ 11 h 68"/>
                <a:gd name="T60" fmla="*/ 36 w 85"/>
                <a:gd name="T61" fmla="*/ 15 h 68"/>
                <a:gd name="T62" fmla="*/ 31 w 85"/>
                <a:gd name="T63" fmla="*/ 21 h 68"/>
                <a:gd name="T64" fmla="*/ 27 w 85"/>
                <a:gd name="T65" fmla="*/ 28 h 68"/>
                <a:gd name="T66" fmla="*/ 22 w 85"/>
                <a:gd name="T67" fmla="*/ 36 h 68"/>
                <a:gd name="T68" fmla="*/ 19 w 85"/>
                <a:gd name="T69" fmla="*/ 44 h 68"/>
                <a:gd name="T70" fmla="*/ 16 w 85"/>
                <a:gd name="T71" fmla="*/ 53 h 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"/>
                <a:gd name="T109" fmla="*/ 0 h 68"/>
                <a:gd name="T110" fmla="*/ 85 w 85"/>
                <a:gd name="T111" fmla="*/ 68 h 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" h="68">
                  <a:moveTo>
                    <a:pt x="0" y="48"/>
                  </a:moveTo>
                  <a:lnTo>
                    <a:pt x="2" y="42"/>
                  </a:lnTo>
                  <a:lnTo>
                    <a:pt x="4" y="37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6" y="15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30" y="3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60" y="5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1" y="16"/>
                  </a:lnTo>
                  <a:lnTo>
                    <a:pt x="72" y="18"/>
                  </a:lnTo>
                  <a:lnTo>
                    <a:pt x="73" y="21"/>
                  </a:lnTo>
                  <a:lnTo>
                    <a:pt x="74" y="24"/>
                  </a:lnTo>
                  <a:lnTo>
                    <a:pt x="75" y="27"/>
                  </a:lnTo>
                  <a:lnTo>
                    <a:pt x="75" y="30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84" y="47"/>
                  </a:lnTo>
                  <a:lnTo>
                    <a:pt x="63" y="67"/>
                  </a:lnTo>
                  <a:lnTo>
                    <a:pt x="52" y="38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59" y="29"/>
                  </a:lnTo>
                  <a:lnTo>
                    <a:pt x="59" y="24"/>
                  </a:lnTo>
                  <a:lnTo>
                    <a:pt x="58" y="20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2" y="6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3"/>
                  </a:lnTo>
                  <a:lnTo>
                    <a:pt x="36" y="15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6" y="53"/>
                  </a:lnTo>
                  <a:lnTo>
                    <a:pt x="0" y="4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057400" y="3643313"/>
            <a:ext cx="225425" cy="123825"/>
            <a:chOff x="1296" y="2295"/>
            <a:chExt cx="142" cy="78"/>
          </a:xfrm>
        </p:grpSpPr>
        <p:sp>
          <p:nvSpPr>
            <p:cNvPr id="1655998" name="Oval 66"/>
            <p:cNvSpPr>
              <a:spLocks noChangeArrowheads="1"/>
            </p:cNvSpPr>
            <p:nvPr/>
          </p:nvSpPr>
          <p:spPr bwMode="auto">
            <a:xfrm rot="1020000">
              <a:off x="1296" y="229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9" name="Freeform 67"/>
            <p:cNvSpPr>
              <a:spLocks/>
            </p:cNvSpPr>
            <p:nvPr/>
          </p:nvSpPr>
          <p:spPr bwMode="auto">
            <a:xfrm>
              <a:off x="1325" y="2299"/>
              <a:ext cx="84" cy="70"/>
            </a:xfrm>
            <a:custGeom>
              <a:avLst/>
              <a:gdLst>
                <a:gd name="T0" fmla="*/ 2 w 84"/>
                <a:gd name="T1" fmla="*/ 41 h 70"/>
                <a:gd name="T2" fmla="*/ 7 w 84"/>
                <a:gd name="T3" fmla="*/ 30 h 70"/>
                <a:gd name="T4" fmla="*/ 13 w 84"/>
                <a:gd name="T5" fmla="*/ 21 h 70"/>
                <a:gd name="T6" fmla="*/ 19 w 84"/>
                <a:gd name="T7" fmla="*/ 14 h 70"/>
                <a:gd name="T8" fmla="*/ 25 w 84"/>
                <a:gd name="T9" fmla="*/ 7 h 70"/>
                <a:gd name="T10" fmla="*/ 30 w 84"/>
                <a:gd name="T11" fmla="*/ 4 h 70"/>
                <a:gd name="T12" fmla="*/ 33 w 84"/>
                <a:gd name="T13" fmla="*/ 2 h 70"/>
                <a:gd name="T14" fmla="*/ 36 w 84"/>
                <a:gd name="T15" fmla="*/ 1 h 70"/>
                <a:gd name="T16" fmla="*/ 40 w 84"/>
                <a:gd name="T17" fmla="*/ 0 h 70"/>
                <a:gd name="T18" fmla="*/ 43 w 84"/>
                <a:gd name="T19" fmla="*/ 0 h 70"/>
                <a:gd name="T20" fmla="*/ 46 w 84"/>
                <a:gd name="T21" fmla="*/ 1 h 70"/>
                <a:gd name="T22" fmla="*/ 62 w 84"/>
                <a:gd name="T23" fmla="*/ 7 h 70"/>
                <a:gd name="T24" fmla="*/ 66 w 84"/>
                <a:gd name="T25" fmla="*/ 9 h 70"/>
                <a:gd name="T26" fmla="*/ 69 w 84"/>
                <a:gd name="T27" fmla="*/ 12 h 70"/>
                <a:gd name="T28" fmla="*/ 72 w 84"/>
                <a:gd name="T29" fmla="*/ 16 h 70"/>
                <a:gd name="T30" fmla="*/ 74 w 84"/>
                <a:gd name="T31" fmla="*/ 21 h 70"/>
                <a:gd name="T32" fmla="*/ 75 w 84"/>
                <a:gd name="T33" fmla="*/ 27 h 70"/>
                <a:gd name="T34" fmla="*/ 76 w 84"/>
                <a:gd name="T35" fmla="*/ 33 h 70"/>
                <a:gd name="T36" fmla="*/ 76 w 84"/>
                <a:gd name="T37" fmla="*/ 40 h 70"/>
                <a:gd name="T38" fmla="*/ 76 w 84"/>
                <a:gd name="T39" fmla="*/ 48 h 70"/>
                <a:gd name="T40" fmla="*/ 62 w 84"/>
                <a:gd name="T41" fmla="*/ 69 h 70"/>
                <a:gd name="T42" fmla="*/ 60 w 84"/>
                <a:gd name="T43" fmla="*/ 42 h 70"/>
                <a:gd name="T44" fmla="*/ 61 w 84"/>
                <a:gd name="T45" fmla="*/ 31 h 70"/>
                <a:gd name="T46" fmla="*/ 60 w 84"/>
                <a:gd name="T47" fmla="*/ 22 h 70"/>
                <a:gd name="T48" fmla="*/ 58 w 84"/>
                <a:gd name="T49" fmla="*/ 13 h 70"/>
                <a:gd name="T50" fmla="*/ 56 w 84"/>
                <a:gd name="T51" fmla="*/ 10 h 70"/>
                <a:gd name="T52" fmla="*/ 54 w 84"/>
                <a:gd name="T53" fmla="*/ 7 h 70"/>
                <a:gd name="T54" fmla="*/ 49 w 84"/>
                <a:gd name="T55" fmla="*/ 9 h 70"/>
                <a:gd name="T56" fmla="*/ 43 w 84"/>
                <a:gd name="T57" fmla="*/ 12 h 70"/>
                <a:gd name="T58" fmla="*/ 38 w 84"/>
                <a:gd name="T59" fmla="*/ 16 h 70"/>
                <a:gd name="T60" fmla="*/ 33 w 84"/>
                <a:gd name="T61" fmla="*/ 21 h 70"/>
                <a:gd name="T62" fmla="*/ 28 w 84"/>
                <a:gd name="T63" fmla="*/ 28 h 70"/>
                <a:gd name="T64" fmla="*/ 23 w 84"/>
                <a:gd name="T65" fmla="*/ 35 h 70"/>
                <a:gd name="T66" fmla="*/ 19 w 84"/>
                <a:gd name="T67" fmla="*/ 43 h 70"/>
                <a:gd name="T68" fmla="*/ 15 w 84"/>
                <a:gd name="T69" fmla="*/ 52 h 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4"/>
                <a:gd name="T106" fmla="*/ 0 h 70"/>
                <a:gd name="T107" fmla="*/ 84 w 84"/>
                <a:gd name="T108" fmla="*/ 70 h 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4" h="70">
                  <a:moveTo>
                    <a:pt x="0" y="46"/>
                  </a:moveTo>
                  <a:lnTo>
                    <a:pt x="2" y="41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62" y="7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6" y="30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62" y="69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1" y="31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9" y="17"/>
                  </a:lnTo>
                  <a:lnTo>
                    <a:pt x="58" y="13"/>
                  </a:lnTo>
                  <a:lnTo>
                    <a:pt x="57" y="12"/>
                  </a:lnTo>
                  <a:lnTo>
                    <a:pt x="56" y="10"/>
                  </a:lnTo>
                  <a:lnTo>
                    <a:pt x="55" y="8"/>
                  </a:lnTo>
                  <a:lnTo>
                    <a:pt x="54" y="7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3" y="21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1" y="39"/>
                  </a:lnTo>
                  <a:lnTo>
                    <a:pt x="19" y="43"/>
                  </a:lnTo>
                  <a:lnTo>
                    <a:pt x="17" y="48"/>
                  </a:lnTo>
                  <a:lnTo>
                    <a:pt x="15" y="52"/>
                  </a:ln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1606550" y="3268663"/>
            <a:ext cx="225425" cy="123825"/>
            <a:chOff x="1012" y="2059"/>
            <a:chExt cx="142" cy="78"/>
          </a:xfrm>
        </p:grpSpPr>
        <p:sp>
          <p:nvSpPr>
            <p:cNvPr id="1655996" name="Oval 69"/>
            <p:cNvSpPr>
              <a:spLocks noChangeArrowheads="1"/>
            </p:cNvSpPr>
            <p:nvPr/>
          </p:nvSpPr>
          <p:spPr bwMode="auto">
            <a:xfrm rot="1860000">
              <a:off x="1012" y="2059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7" name="Freeform 70"/>
            <p:cNvSpPr>
              <a:spLocks/>
            </p:cNvSpPr>
            <p:nvPr/>
          </p:nvSpPr>
          <p:spPr bwMode="auto">
            <a:xfrm>
              <a:off x="1039" y="2064"/>
              <a:ext cx="81" cy="73"/>
            </a:xfrm>
            <a:custGeom>
              <a:avLst/>
              <a:gdLst>
                <a:gd name="T0" fmla="*/ 3 w 81"/>
                <a:gd name="T1" fmla="*/ 29 h 73"/>
                <a:gd name="T2" fmla="*/ 11 w 81"/>
                <a:gd name="T3" fmla="*/ 21 h 73"/>
                <a:gd name="T4" fmla="*/ 18 w 81"/>
                <a:gd name="T5" fmla="*/ 13 h 73"/>
                <a:gd name="T6" fmla="*/ 26 w 81"/>
                <a:gd name="T7" fmla="*/ 8 h 73"/>
                <a:gd name="T8" fmla="*/ 34 w 81"/>
                <a:gd name="T9" fmla="*/ 3 h 73"/>
                <a:gd name="T10" fmla="*/ 41 w 81"/>
                <a:gd name="T11" fmla="*/ 1 h 73"/>
                <a:gd name="T12" fmla="*/ 48 w 81"/>
                <a:gd name="T13" fmla="*/ 0 h 73"/>
                <a:gd name="T14" fmla="*/ 51 w 81"/>
                <a:gd name="T15" fmla="*/ 1 h 73"/>
                <a:gd name="T16" fmla="*/ 54 w 81"/>
                <a:gd name="T17" fmla="*/ 2 h 73"/>
                <a:gd name="T18" fmla="*/ 57 w 81"/>
                <a:gd name="T19" fmla="*/ 3 h 73"/>
                <a:gd name="T20" fmla="*/ 72 w 81"/>
                <a:gd name="T21" fmla="*/ 13 h 73"/>
                <a:gd name="T22" fmla="*/ 75 w 81"/>
                <a:gd name="T23" fmla="*/ 17 h 73"/>
                <a:gd name="T24" fmla="*/ 77 w 81"/>
                <a:gd name="T25" fmla="*/ 21 h 73"/>
                <a:gd name="T26" fmla="*/ 78 w 81"/>
                <a:gd name="T27" fmla="*/ 26 h 73"/>
                <a:gd name="T28" fmla="*/ 78 w 81"/>
                <a:gd name="T29" fmla="*/ 31 h 73"/>
                <a:gd name="T30" fmla="*/ 78 w 81"/>
                <a:gd name="T31" fmla="*/ 38 h 73"/>
                <a:gd name="T32" fmla="*/ 76 w 81"/>
                <a:gd name="T33" fmla="*/ 44 h 73"/>
                <a:gd name="T34" fmla="*/ 74 w 81"/>
                <a:gd name="T35" fmla="*/ 51 h 73"/>
                <a:gd name="T36" fmla="*/ 80 w 81"/>
                <a:gd name="T37" fmla="*/ 60 h 73"/>
                <a:gd name="T38" fmla="*/ 53 w 81"/>
                <a:gd name="T39" fmla="*/ 41 h 73"/>
                <a:gd name="T40" fmla="*/ 61 w 81"/>
                <a:gd name="T41" fmla="*/ 41 h 73"/>
                <a:gd name="T42" fmla="*/ 64 w 81"/>
                <a:gd name="T43" fmla="*/ 30 h 73"/>
                <a:gd name="T44" fmla="*/ 64 w 81"/>
                <a:gd name="T45" fmla="*/ 21 h 73"/>
                <a:gd name="T46" fmla="*/ 63 w 81"/>
                <a:gd name="T47" fmla="*/ 13 h 73"/>
                <a:gd name="T48" fmla="*/ 59 w 81"/>
                <a:gd name="T49" fmla="*/ 10 h 73"/>
                <a:gd name="T50" fmla="*/ 54 w 81"/>
                <a:gd name="T51" fmla="*/ 11 h 73"/>
                <a:gd name="T52" fmla="*/ 47 w 81"/>
                <a:gd name="T53" fmla="*/ 13 h 73"/>
                <a:gd name="T54" fmla="*/ 41 w 81"/>
                <a:gd name="T55" fmla="*/ 17 h 73"/>
                <a:gd name="T56" fmla="*/ 35 w 81"/>
                <a:gd name="T57" fmla="*/ 21 h 73"/>
                <a:gd name="T58" fmla="*/ 28 w 81"/>
                <a:gd name="T59" fmla="*/ 27 h 73"/>
                <a:gd name="T60" fmla="*/ 22 w 81"/>
                <a:gd name="T61" fmla="*/ 33 h 73"/>
                <a:gd name="T62" fmla="*/ 17 w 81"/>
                <a:gd name="T63" fmla="*/ 40 h 73"/>
                <a:gd name="T64" fmla="*/ 0 w 81"/>
                <a:gd name="T65" fmla="*/ 34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1"/>
                <a:gd name="T100" fmla="*/ 0 h 73"/>
                <a:gd name="T101" fmla="*/ 81 w 81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1" h="73">
                  <a:moveTo>
                    <a:pt x="0" y="34"/>
                  </a:moveTo>
                  <a:lnTo>
                    <a:pt x="3" y="29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7"/>
                  </a:lnTo>
                  <a:lnTo>
                    <a:pt x="76" y="19"/>
                  </a:lnTo>
                  <a:lnTo>
                    <a:pt x="77" y="21"/>
                  </a:lnTo>
                  <a:lnTo>
                    <a:pt x="77" y="23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4" y="51"/>
                  </a:lnTo>
                  <a:lnTo>
                    <a:pt x="73" y="55"/>
                  </a:lnTo>
                  <a:lnTo>
                    <a:pt x="80" y="60"/>
                  </a:lnTo>
                  <a:lnTo>
                    <a:pt x="55" y="72"/>
                  </a:lnTo>
                  <a:lnTo>
                    <a:pt x="53" y="41"/>
                  </a:lnTo>
                  <a:lnTo>
                    <a:pt x="59" y="46"/>
                  </a:lnTo>
                  <a:lnTo>
                    <a:pt x="61" y="41"/>
                  </a:lnTo>
                  <a:lnTo>
                    <a:pt x="63" y="35"/>
                  </a:lnTo>
                  <a:lnTo>
                    <a:pt x="64" y="30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1" y="12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5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5" y="30"/>
                  </a:lnTo>
                  <a:lnTo>
                    <a:pt x="22" y="33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14" y="44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1506538" y="3379788"/>
            <a:ext cx="225425" cy="125412"/>
            <a:chOff x="949" y="2129"/>
            <a:chExt cx="142" cy="79"/>
          </a:xfrm>
        </p:grpSpPr>
        <p:sp>
          <p:nvSpPr>
            <p:cNvPr id="1655994" name="Oval 72"/>
            <p:cNvSpPr>
              <a:spLocks noChangeArrowheads="1"/>
            </p:cNvSpPr>
            <p:nvPr/>
          </p:nvSpPr>
          <p:spPr bwMode="auto">
            <a:xfrm rot="1560000">
              <a:off x="949" y="212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5" name="Freeform 73"/>
            <p:cNvSpPr>
              <a:spLocks/>
            </p:cNvSpPr>
            <p:nvPr/>
          </p:nvSpPr>
          <p:spPr bwMode="auto">
            <a:xfrm>
              <a:off x="974" y="2137"/>
              <a:ext cx="83" cy="71"/>
            </a:xfrm>
            <a:custGeom>
              <a:avLst/>
              <a:gdLst>
                <a:gd name="T0" fmla="*/ 3 w 83"/>
                <a:gd name="T1" fmla="*/ 33 h 71"/>
                <a:gd name="T2" fmla="*/ 10 w 83"/>
                <a:gd name="T3" fmla="*/ 24 h 71"/>
                <a:gd name="T4" fmla="*/ 17 w 83"/>
                <a:gd name="T5" fmla="*/ 16 h 71"/>
                <a:gd name="T6" fmla="*/ 24 w 83"/>
                <a:gd name="T7" fmla="*/ 9 h 71"/>
                <a:gd name="T8" fmla="*/ 31 w 83"/>
                <a:gd name="T9" fmla="*/ 4 h 71"/>
                <a:gd name="T10" fmla="*/ 39 w 83"/>
                <a:gd name="T11" fmla="*/ 1 h 71"/>
                <a:gd name="T12" fmla="*/ 44 w 83"/>
                <a:gd name="T13" fmla="*/ 0 h 71"/>
                <a:gd name="T14" fmla="*/ 47 w 83"/>
                <a:gd name="T15" fmla="*/ 0 h 71"/>
                <a:gd name="T16" fmla="*/ 50 w 83"/>
                <a:gd name="T17" fmla="*/ 0 h 71"/>
                <a:gd name="T18" fmla="*/ 53 w 83"/>
                <a:gd name="T19" fmla="*/ 1 h 71"/>
                <a:gd name="T20" fmla="*/ 68 w 83"/>
                <a:gd name="T21" fmla="*/ 10 h 71"/>
                <a:gd name="T22" fmla="*/ 71 w 83"/>
                <a:gd name="T23" fmla="*/ 12 h 71"/>
                <a:gd name="T24" fmla="*/ 74 w 83"/>
                <a:gd name="T25" fmla="*/ 16 h 71"/>
                <a:gd name="T26" fmla="*/ 76 w 83"/>
                <a:gd name="T27" fmla="*/ 20 h 71"/>
                <a:gd name="T28" fmla="*/ 78 w 83"/>
                <a:gd name="T29" fmla="*/ 25 h 71"/>
                <a:gd name="T30" fmla="*/ 78 w 83"/>
                <a:gd name="T31" fmla="*/ 31 h 71"/>
                <a:gd name="T32" fmla="*/ 78 w 83"/>
                <a:gd name="T33" fmla="*/ 38 h 71"/>
                <a:gd name="T34" fmla="*/ 77 w 83"/>
                <a:gd name="T35" fmla="*/ 45 h 71"/>
                <a:gd name="T36" fmla="*/ 75 w 83"/>
                <a:gd name="T37" fmla="*/ 52 h 71"/>
                <a:gd name="T38" fmla="*/ 58 w 83"/>
                <a:gd name="T39" fmla="*/ 70 h 71"/>
                <a:gd name="T40" fmla="*/ 60 w 83"/>
                <a:gd name="T41" fmla="*/ 44 h 71"/>
                <a:gd name="T42" fmla="*/ 62 w 83"/>
                <a:gd name="T43" fmla="*/ 38 h 71"/>
                <a:gd name="T44" fmla="*/ 63 w 83"/>
                <a:gd name="T45" fmla="*/ 28 h 71"/>
                <a:gd name="T46" fmla="*/ 63 w 83"/>
                <a:gd name="T47" fmla="*/ 19 h 71"/>
                <a:gd name="T48" fmla="*/ 61 w 83"/>
                <a:gd name="T49" fmla="*/ 11 h 71"/>
                <a:gd name="T50" fmla="*/ 57 w 83"/>
                <a:gd name="T51" fmla="*/ 8 h 71"/>
                <a:gd name="T52" fmla="*/ 51 w 83"/>
                <a:gd name="T53" fmla="*/ 10 h 71"/>
                <a:gd name="T54" fmla="*/ 45 w 83"/>
                <a:gd name="T55" fmla="*/ 12 h 71"/>
                <a:gd name="T56" fmla="*/ 39 w 83"/>
                <a:gd name="T57" fmla="*/ 16 h 71"/>
                <a:gd name="T58" fmla="*/ 33 w 83"/>
                <a:gd name="T59" fmla="*/ 21 h 71"/>
                <a:gd name="T60" fmla="*/ 28 w 83"/>
                <a:gd name="T61" fmla="*/ 28 h 71"/>
                <a:gd name="T62" fmla="*/ 22 w 83"/>
                <a:gd name="T63" fmla="*/ 34 h 71"/>
                <a:gd name="T64" fmla="*/ 17 w 83"/>
                <a:gd name="T65" fmla="*/ 42 h 71"/>
                <a:gd name="T66" fmla="*/ 0 w 83"/>
                <a:gd name="T67" fmla="*/ 38 h 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71"/>
                <a:gd name="T104" fmla="*/ 83 w 83"/>
                <a:gd name="T105" fmla="*/ 71 h 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71">
                  <a:moveTo>
                    <a:pt x="0" y="38"/>
                  </a:moveTo>
                  <a:lnTo>
                    <a:pt x="3" y="33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4" y="9"/>
                  </a:lnTo>
                  <a:lnTo>
                    <a:pt x="28" y="7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68" y="10"/>
                  </a:lnTo>
                  <a:lnTo>
                    <a:pt x="70" y="11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7" y="23"/>
                  </a:lnTo>
                  <a:lnTo>
                    <a:pt x="78" y="25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82" y="56"/>
                  </a:lnTo>
                  <a:lnTo>
                    <a:pt x="58" y="70"/>
                  </a:lnTo>
                  <a:lnTo>
                    <a:pt x="53" y="40"/>
                  </a:lnTo>
                  <a:lnTo>
                    <a:pt x="60" y="44"/>
                  </a:lnTo>
                  <a:lnTo>
                    <a:pt x="61" y="41"/>
                  </a:lnTo>
                  <a:lnTo>
                    <a:pt x="62" y="38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2" y="15"/>
                  </a:lnTo>
                  <a:lnTo>
                    <a:pt x="61" y="11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17" y="42"/>
                  </a:lnTo>
                  <a:lnTo>
                    <a:pt x="15" y="46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1392238" y="2781300"/>
            <a:ext cx="225425" cy="133350"/>
            <a:chOff x="877" y="1752"/>
            <a:chExt cx="142" cy="84"/>
          </a:xfrm>
        </p:grpSpPr>
        <p:sp>
          <p:nvSpPr>
            <p:cNvPr id="1655992" name="Oval 75"/>
            <p:cNvSpPr>
              <a:spLocks noChangeArrowheads="1"/>
            </p:cNvSpPr>
            <p:nvPr/>
          </p:nvSpPr>
          <p:spPr bwMode="auto">
            <a:xfrm rot="-2640000">
              <a:off x="877" y="1752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3" name="Freeform 76"/>
            <p:cNvSpPr>
              <a:spLocks/>
            </p:cNvSpPr>
            <p:nvPr/>
          </p:nvSpPr>
          <p:spPr bwMode="auto">
            <a:xfrm>
              <a:off x="917" y="1758"/>
              <a:ext cx="73" cy="78"/>
            </a:xfrm>
            <a:custGeom>
              <a:avLst/>
              <a:gdLst>
                <a:gd name="T0" fmla="*/ 19 w 73"/>
                <a:gd name="T1" fmla="*/ 72 h 78"/>
                <a:gd name="T2" fmla="*/ 12 w 73"/>
                <a:gd name="T3" fmla="*/ 63 h 78"/>
                <a:gd name="T4" fmla="*/ 7 w 73"/>
                <a:gd name="T5" fmla="*/ 54 h 78"/>
                <a:gd name="T6" fmla="*/ 3 w 73"/>
                <a:gd name="T7" fmla="*/ 45 h 78"/>
                <a:gd name="T8" fmla="*/ 1 w 73"/>
                <a:gd name="T9" fmla="*/ 37 h 78"/>
                <a:gd name="T10" fmla="*/ 0 w 73"/>
                <a:gd name="T11" fmla="*/ 29 h 78"/>
                <a:gd name="T12" fmla="*/ 1 w 73"/>
                <a:gd name="T13" fmla="*/ 22 h 78"/>
                <a:gd name="T14" fmla="*/ 4 w 73"/>
                <a:gd name="T15" fmla="*/ 17 h 78"/>
                <a:gd name="T16" fmla="*/ 18 w 73"/>
                <a:gd name="T17" fmla="*/ 4 h 78"/>
                <a:gd name="T18" fmla="*/ 22 w 73"/>
                <a:gd name="T19" fmla="*/ 2 h 78"/>
                <a:gd name="T20" fmla="*/ 26 w 73"/>
                <a:gd name="T21" fmla="*/ 0 h 78"/>
                <a:gd name="T22" fmla="*/ 31 w 73"/>
                <a:gd name="T23" fmla="*/ 0 h 78"/>
                <a:gd name="T24" fmla="*/ 36 w 73"/>
                <a:gd name="T25" fmla="*/ 0 h 78"/>
                <a:gd name="T26" fmla="*/ 42 w 73"/>
                <a:gd name="T27" fmla="*/ 1 h 78"/>
                <a:gd name="T28" fmla="*/ 48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3 h 78"/>
                <a:gd name="T36" fmla="*/ 48 w 73"/>
                <a:gd name="T37" fmla="*/ 22 h 78"/>
                <a:gd name="T38" fmla="*/ 38 w 73"/>
                <a:gd name="T39" fmla="*/ 16 h 78"/>
                <a:gd name="T40" fmla="*/ 30 w 73"/>
                <a:gd name="T41" fmla="*/ 12 h 78"/>
                <a:gd name="T42" fmla="*/ 23 w 73"/>
                <a:gd name="T43" fmla="*/ 11 h 78"/>
                <a:gd name="T44" fmla="*/ 19 w 73"/>
                <a:gd name="T45" fmla="*/ 10 h 78"/>
                <a:gd name="T46" fmla="*/ 16 w 73"/>
                <a:gd name="T47" fmla="*/ 11 h 78"/>
                <a:gd name="T48" fmla="*/ 13 w 73"/>
                <a:gd name="T49" fmla="*/ 14 h 78"/>
                <a:gd name="T50" fmla="*/ 13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6 w 73"/>
                <a:gd name="T61" fmla="*/ 55 h 78"/>
                <a:gd name="T62" fmla="*/ 32 w 73"/>
                <a:gd name="T63" fmla="*/ 63 h 78"/>
                <a:gd name="T64" fmla="*/ 23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3" y="77"/>
                  </a:moveTo>
                  <a:lnTo>
                    <a:pt x="19" y="72"/>
                  </a:lnTo>
                  <a:lnTo>
                    <a:pt x="15" y="68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7" y="54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7" y="6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6" y="55"/>
                  </a:lnTo>
                  <a:lnTo>
                    <a:pt x="29" y="59"/>
                  </a:lnTo>
                  <a:lnTo>
                    <a:pt x="32" y="63"/>
                  </a:lnTo>
                  <a:lnTo>
                    <a:pt x="35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1544638" y="2828925"/>
            <a:ext cx="225425" cy="130175"/>
            <a:chOff x="973" y="1782"/>
            <a:chExt cx="142" cy="82"/>
          </a:xfrm>
        </p:grpSpPr>
        <p:sp>
          <p:nvSpPr>
            <p:cNvPr id="1655990" name="Oval 78"/>
            <p:cNvSpPr>
              <a:spLocks noChangeArrowheads="1"/>
            </p:cNvSpPr>
            <p:nvPr/>
          </p:nvSpPr>
          <p:spPr bwMode="auto">
            <a:xfrm rot="-2700000">
              <a:off x="973" y="1782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1" name="Freeform 79"/>
            <p:cNvSpPr>
              <a:spLocks/>
            </p:cNvSpPr>
            <p:nvPr/>
          </p:nvSpPr>
          <p:spPr bwMode="auto">
            <a:xfrm>
              <a:off x="1010" y="1786"/>
              <a:ext cx="73" cy="78"/>
            </a:xfrm>
            <a:custGeom>
              <a:avLst/>
              <a:gdLst>
                <a:gd name="T0" fmla="*/ 20 w 73"/>
                <a:gd name="T1" fmla="*/ 73 h 78"/>
                <a:gd name="T2" fmla="*/ 13 w 73"/>
                <a:gd name="T3" fmla="*/ 64 h 78"/>
                <a:gd name="T4" fmla="*/ 8 w 73"/>
                <a:gd name="T5" fmla="*/ 55 h 78"/>
                <a:gd name="T6" fmla="*/ 4 w 73"/>
                <a:gd name="T7" fmla="*/ 46 h 78"/>
                <a:gd name="T8" fmla="*/ 1 w 73"/>
                <a:gd name="T9" fmla="*/ 37 h 78"/>
                <a:gd name="T10" fmla="*/ 0 w 73"/>
                <a:gd name="T11" fmla="*/ 30 h 78"/>
                <a:gd name="T12" fmla="*/ 1 w 73"/>
                <a:gd name="T13" fmla="*/ 23 h 78"/>
                <a:gd name="T14" fmla="*/ 4 w 73"/>
                <a:gd name="T15" fmla="*/ 17 h 78"/>
                <a:gd name="T16" fmla="*/ 18 w 73"/>
                <a:gd name="T17" fmla="*/ 4 h 78"/>
                <a:gd name="T18" fmla="*/ 21 w 73"/>
                <a:gd name="T19" fmla="*/ 2 h 78"/>
                <a:gd name="T20" fmla="*/ 26 w 73"/>
                <a:gd name="T21" fmla="*/ 0 h 78"/>
                <a:gd name="T22" fmla="*/ 30 w 73"/>
                <a:gd name="T23" fmla="*/ 0 h 78"/>
                <a:gd name="T24" fmla="*/ 36 w 73"/>
                <a:gd name="T25" fmla="*/ 0 h 78"/>
                <a:gd name="T26" fmla="*/ 41 w 73"/>
                <a:gd name="T27" fmla="*/ 1 h 78"/>
                <a:gd name="T28" fmla="*/ 47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2 h 78"/>
                <a:gd name="T36" fmla="*/ 48 w 73"/>
                <a:gd name="T37" fmla="*/ 22 h 78"/>
                <a:gd name="T38" fmla="*/ 38 w 73"/>
                <a:gd name="T39" fmla="*/ 16 h 78"/>
                <a:gd name="T40" fmla="*/ 29 w 73"/>
                <a:gd name="T41" fmla="*/ 12 h 78"/>
                <a:gd name="T42" fmla="*/ 22 w 73"/>
                <a:gd name="T43" fmla="*/ 11 h 78"/>
                <a:gd name="T44" fmla="*/ 19 w 73"/>
                <a:gd name="T45" fmla="*/ 10 h 78"/>
                <a:gd name="T46" fmla="*/ 15 w 73"/>
                <a:gd name="T47" fmla="*/ 11 h 78"/>
                <a:gd name="T48" fmla="*/ 12 w 73"/>
                <a:gd name="T49" fmla="*/ 14 h 78"/>
                <a:gd name="T50" fmla="*/ 12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7 w 73"/>
                <a:gd name="T61" fmla="*/ 55 h 78"/>
                <a:gd name="T62" fmla="*/ 33 w 73"/>
                <a:gd name="T63" fmla="*/ 63 h 78"/>
                <a:gd name="T64" fmla="*/ 24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4" y="77"/>
                  </a:moveTo>
                  <a:lnTo>
                    <a:pt x="20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8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2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5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4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6867525" y="3213100"/>
            <a:ext cx="125413" cy="225425"/>
            <a:chOff x="4326" y="2024"/>
            <a:chExt cx="79" cy="142"/>
          </a:xfrm>
        </p:grpSpPr>
        <p:sp>
          <p:nvSpPr>
            <p:cNvPr id="1655988" name="Oval 81"/>
            <p:cNvSpPr>
              <a:spLocks noChangeArrowheads="1"/>
            </p:cNvSpPr>
            <p:nvPr/>
          </p:nvSpPr>
          <p:spPr bwMode="auto">
            <a:xfrm rot="-2880000">
              <a:off x="4294" y="2056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9" name="Freeform 82"/>
            <p:cNvSpPr>
              <a:spLocks/>
            </p:cNvSpPr>
            <p:nvPr/>
          </p:nvSpPr>
          <p:spPr bwMode="auto">
            <a:xfrm>
              <a:off x="4332" y="2058"/>
              <a:ext cx="73" cy="79"/>
            </a:xfrm>
            <a:custGeom>
              <a:avLst/>
              <a:gdLst>
                <a:gd name="T0" fmla="*/ 22 w 73"/>
                <a:gd name="T1" fmla="*/ 74 h 79"/>
                <a:gd name="T2" fmla="*/ 15 w 73"/>
                <a:gd name="T3" fmla="*/ 65 h 79"/>
                <a:gd name="T4" fmla="*/ 8 w 73"/>
                <a:gd name="T5" fmla="*/ 56 h 79"/>
                <a:gd name="T6" fmla="*/ 4 w 73"/>
                <a:gd name="T7" fmla="*/ 48 h 79"/>
                <a:gd name="T8" fmla="*/ 1 w 73"/>
                <a:gd name="T9" fmla="*/ 39 h 79"/>
                <a:gd name="T10" fmla="*/ 0 w 73"/>
                <a:gd name="T11" fmla="*/ 32 h 79"/>
                <a:gd name="T12" fmla="*/ 1 w 73"/>
                <a:gd name="T13" fmla="*/ 25 h 79"/>
                <a:gd name="T14" fmla="*/ 3 w 73"/>
                <a:gd name="T15" fmla="*/ 19 h 79"/>
                <a:gd name="T16" fmla="*/ 5 w 73"/>
                <a:gd name="T17" fmla="*/ 17 h 79"/>
                <a:gd name="T18" fmla="*/ 18 w 73"/>
                <a:gd name="T19" fmla="*/ 4 h 79"/>
                <a:gd name="T20" fmla="*/ 21 w 73"/>
                <a:gd name="T21" fmla="*/ 2 h 79"/>
                <a:gd name="T22" fmla="*/ 26 w 73"/>
                <a:gd name="T23" fmla="*/ 0 h 79"/>
                <a:gd name="T24" fmla="*/ 31 w 73"/>
                <a:gd name="T25" fmla="*/ 0 h 79"/>
                <a:gd name="T26" fmla="*/ 37 w 73"/>
                <a:gd name="T27" fmla="*/ 1 h 79"/>
                <a:gd name="T28" fmla="*/ 43 w 73"/>
                <a:gd name="T29" fmla="*/ 2 h 79"/>
                <a:gd name="T30" fmla="*/ 49 w 73"/>
                <a:gd name="T31" fmla="*/ 5 h 79"/>
                <a:gd name="T32" fmla="*/ 56 w 73"/>
                <a:gd name="T33" fmla="*/ 8 h 79"/>
                <a:gd name="T34" fmla="*/ 65 w 73"/>
                <a:gd name="T35" fmla="*/ 4 h 79"/>
                <a:gd name="T36" fmla="*/ 41 w 73"/>
                <a:gd name="T37" fmla="*/ 28 h 79"/>
                <a:gd name="T38" fmla="*/ 42 w 73"/>
                <a:gd name="T39" fmla="*/ 19 h 79"/>
                <a:gd name="T40" fmla="*/ 33 w 73"/>
                <a:gd name="T41" fmla="*/ 15 h 79"/>
                <a:gd name="T42" fmla="*/ 26 w 73"/>
                <a:gd name="T43" fmla="*/ 13 h 79"/>
                <a:gd name="T44" fmla="*/ 21 w 73"/>
                <a:gd name="T45" fmla="*/ 12 h 79"/>
                <a:gd name="T46" fmla="*/ 17 w 73"/>
                <a:gd name="T47" fmla="*/ 12 h 79"/>
                <a:gd name="T48" fmla="*/ 14 w 73"/>
                <a:gd name="T49" fmla="*/ 12 h 79"/>
                <a:gd name="T50" fmla="*/ 12 w 73"/>
                <a:gd name="T51" fmla="*/ 16 h 79"/>
                <a:gd name="T52" fmla="*/ 12 w 73"/>
                <a:gd name="T53" fmla="*/ 22 h 79"/>
                <a:gd name="T54" fmla="*/ 13 w 73"/>
                <a:gd name="T55" fmla="*/ 28 h 79"/>
                <a:gd name="T56" fmla="*/ 15 w 73"/>
                <a:gd name="T57" fmla="*/ 35 h 79"/>
                <a:gd name="T58" fmla="*/ 18 w 73"/>
                <a:gd name="T59" fmla="*/ 42 h 79"/>
                <a:gd name="T60" fmla="*/ 23 w 73"/>
                <a:gd name="T61" fmla="*/ 49 h 79"/>
                <a:gd name="T62" fmla="*/ 28 w 73"/>
                <a:gd name="T63" fmla="*/ 57 h 79"/>
                <a:gd name="T64" fmla="*/ 34 w 73"/>
                <a:gd name="T65" fmla="*/ 64 h 79"/>
                <a:gd name="T66" fmla="*/ 26 w 73"/>
                <a:gd name="T67" fmla="*/ 78 h 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3"/>
                <a:gd name="T103" fmla="*/ 0 h 79"/>
                <a:gd name="T104" fmla="*/ 73 w 73"/>
                <a:gd name="T105" fmla="*/ 79 h 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3" h="79">
                  <a:moveTo>
                    <a:pt x="26" y="78"/>
                  </a:moveTo>
                  <a:lnTo>
                    <a:pt x="22" y="74"/>
                  </a:lnTo>
                  <a:lnTo>
                    <a:pt x="18" y="70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9" y="10"/>
                  </a:lnTo>
                  <a:lnTo>
                    <a:pt x="65" y="4"/>
                  </a:lnTo>
                  <a:lnTo>
                    <a:pt x="72" y="31"/>
                  </a:lnTo>
                  <a:lnTo>
                    <a:pt x="41" y="28"/>
                  </a:lnTo>
                  <a:lnTo>
                    <a:pt x="47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3" y="15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7" y="38"/>
                  </a:lnTo>
                  <a:lnTo>
                    <a:pt x="18" y="42"/>
                  </a:lnTo>
                  <a:lnTo>
                    <a:pt x="20" y="46"/>
                  </a:lnTo>
                  <a:lnTo>
                    <a:pt x="23" y="49"/>
                  </a:lnTo>
                  <a:lnTo>
                    <a:pt x="25" y="53"/>
                  </a:lnTo>
                  <a:lnTo>
                    <a:pt x="28" y="57"/>
                  </a:lnTo>
                  <a:lnTo>
                    <a:pt x="31" y="60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26" y="7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6623050" y="3205163"/>
            <a:ext cx="225425" cy="133350"/>
            <a:chOff x="4172" y="2019"/>
            <a:chExt cx="142" cy="84"/>
          </a:xfrm>
        </p:grpSpPr>
        <p:sp>
          <p:nvSpPr>
            <p:cNvPr id="1655986" name="Oval 84"/>
            <p:cNvSpPr>
              <a:spLocks noChangeArrowheads="1"/>
            </p:cNvSpPr>
            <p:nvPr/>
          </p:nvSpPr>
          <p:spPr bwMode="auto">
            <a:xfrm rot="-2700000">
              <a:off x="4172" y="201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7" name="Freeform 85"/>
            <p:cNvSpPr>
              <a:spLocks/>
            </p:cNvSpPr>
            <p:nvPr/>
          </p:nvSpPr>
          <p:spPr bwMode="auto">
            <a:xfrm>
              <a:off x="4212" y="2025"/>
              <a:ext cx="73" cy="78"/>
            </a:xfrm>
            <a:custGeom>
              <a:avLst/>
              <a:gdLst>
                <a:gd name="T0" fmla="*/ 19 w 73"/>
                <a:gd name="T1" fmla="*/ 73 h 78"/>
                <a:gd name="T2" fmla="*/ 13 w 73"/>
                <a:gd name="T3" fmla="*/ 64 h 78"/>
                <a:gd name="T4" fmla="*/ 7 w 73"/>
                <a:gd name="T5" fmla="*/ 55 h 78"/>
                <a:gd name="T6" fmla="*/ 3 w 73"/>
                <a:gd name="T7" fmla="*/ 46 h 78"/>
                <a:gd name="T8" fmla="*/ 1 w 73"/>
                <a:gd name="T9" fmla="*/ 37 h 78"/>
                <a:gd name="T10" fmla="*/ 0 w 73"/>
                <a:gd name="T11" fmla="*/ 30 h 78"/>
                <a:gd name="T12" fmla="*/ 1 w 73"/>
                <a:gd name="T13" fmla="*/ 23 h 78"/>
                <a:gd name="T14" fmla="*/ 4 w 73"/>
                <a:gd name="T15" fmla="*/ 17 h 78"/>
                <a:gd name="T16" fmla="*/ 18 w 73"/>
                <a:gd name="T17" fmla="*/ 4 h 78"/>
                <a:gd name="T18" fmla="*/ 21 w 73"/>
                <a:gd name="T19" fmla="*/ 2 h 78"/>
                <a:gd name="T20" fmla="*/ 26 w 73"/>
                <a:gd name="T21" fmla="*/ 0 h 78"/>
                <a:gd name="T22" fmla="*/ 30 w 73"/>
                <a:gd name="T23" fmla="*/ 0 h 78"/>
                <a:gd name="T24" fmla="*/ 36 w 73"/>
                <a:gd name="T25" fmla="*/ 0 h 78"/>
                <a:gd name="T26" fmla="*/ 41 w 73"/>
                <a:gd name="T27" fmla="*/ 1 h 78"/>
                <a:gd name="T28" fmla="*/ 47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3 h 78"/>
                <a:gd name="T36" fmla="*/ 48 w 73"/>
                <a:gd name="T37" fmla="*/ 22 h 78"/>
                <a:gd name="T38" fmla="*/ 38 w 73"/>
                <a:gd name="T39" fmla="*/ 16 h 78"/>
                <a:gd name="T40" fmla="*/ 30 w 73"/>
                <a:gd name="T41" fmla="*/ 12 h 78"/>
                <a:gd name="T42" fmla="*/ 23 w 73"/>
                <a:gd name="T43" fmla="*/ 11 h 78"/>
                <a:gd name="T44" fmla="*/ 19 w 73"/>
                <a:gd name="T45" fmla="*/ 10 h 78"/>
                <a:gd name="T46" fmla="*/ 16 w 73"/>
                <a:gd name="T47" fmla="*/ 11 h 78"/>
                <a:gd name="T48" fmla="*/ 13 w 73"/>
                <a:gd name="T49" fmla="*/ 14 h 78"/>
                <a:gd name="T50" fmla="*/ 13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7 w 73"/>
                <a:gd name="T61" fmla="*/ 55 h 78"/>
                <a:gd name="T62" fmla="*/ 33 w 73"/>
                <a:gd name="T63" fmla="*/ 63 h 78"/>
                <a:gd name="T64" fmla="*/ 23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3" y="77"/>
                  </a:moveTo>
                  <a:lnTo>
                    <a:pt x="19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7" y="55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655876" name="Freeform 86"/>
          <p:cNvSpPr>
            <a:spLocks/>
          </p:cNvSpPr>
          <p:nvPr/>
        </p:nvSpPr>
        <p:spPr bwMode="auto">
          <a:xfrm>
            <a:off x="2463800" y="4903788"/>
            <a:ext cx="282575" cy="142875"/>
          </a:xfrm>
          <a:custGeom>
            <a:avLst/>
            <a:gdLst>
              <a:gd name="T0" fmla="*/ 2147483647 w 178"/>
              <a:gd name="T1" fmla="*/ 0 h 90"/>
              <a:gd name="T2" fmla="*/ 2147483647 w 178"/>
              <a:gd name="T3" fmla="*/ 2147483647 h 90"/>
              <a:gd name="T4" fmla="*/ 2147483647 w 178"/>
              <a:gd name="T5" fmla="*/ 2147483647 h 90"/>
              <a:gd name="T6" fmla="*/ 0 w 178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178"/>
              <a:gd name="T13" fmla="*/ 0 h 90"/>
              <a:gd name="T14" fmla="*/ 178 w 178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8" h="90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77" name="Line 87"/>
          <p:cNvSpPr>
            <a:spLocks noChangeShapeType="1"/>
          </p:cNvSpPr>
          <p:nvPr/>
        </p:nvSpPr>
        <p:spPr bwMode="auto">
          <a:xfrm>
            <a:off x="1651000" y="4679950"/>
            <a:ext cx="201613" cy="63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55878" name="Freeform 88"/>
          <p:cNvSpPr>
            <a:spLocks/>
          </p:cNvSpPr>
          <p:nvPr/>
        </p:nvSpPr>
        <p:spPr bwMode="auto">
          <a:xfrm>
            <a:off x="1595438" y="4721225"/>
            <a:ext cx="165100" cy="146050"/>
          </a:xfrm>
          <a:custGeom>
            <a:avLst/>
            <a:gdLst>
              <a:gd name="T0" fmla="*/ 0 w 104"/>
              <a:gd name="T1" fmla="*/ 2147483647 h 92"/>
              <a:gd name="T2" fmla="*/ 2147483647 w 104"/>
              <a:gd name="T3" fmla="*/ 2147483647 h 92"/>
              <a:gd name="T4" fmla="*/ 2147483647 w 104"/>
              <a:gd name="T5" fmla="*/ 0 h 92"/>
              <a:gd name="T6" fmla="*/ 0 60000 65536"/>
              <a:gd name="T7" fmla="*/ 0 60000 65536"/>
              <a:gd name="T8" fmla="*/ 0 60000 65536"/>
              <a:gd name="T9" fmla="*/ 0 w 104"/>
              <a:gd name="T10" fmla="*/ 0 h 92"/>
              <a:gd name="T11" fmla="*/ 104 w 104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92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79" name="Freeform 89"/>
          <p:cNvSpPr>
            <a:spLocks/>
          </p:cNvSpPr>
          <p:nvPr/>
        </p:nvSpPr>
        <p:spPr bwMode="auto">
          <a:xfrm>
            <a:off x="3016250" y="4860925"/>
            <a:ext cx="82550" cy="268288"/>
          </a:xfrm>
          <a:custGeom>
            <a:avLst/>
            <a:gdLst>
              <a:gd name="T0" fmla="*/ 2147483647 w 52"/>
              <a:gd name="T1" fmla="*/ 0 h 169"/>
              <a:gd name="T2" fmla="*/ 2147483647 w 52"/>
              <a:gd name="T3" fmla="*/ 2147483647 h 169"/>
              <a:gd name="T4" fmla="*/ 0 w 52"/>
              <a:gd name="T5" fmla="*/ 2147483647 h 169"/>
              <a:gd name="T6" fmla="*/ 0 60000 65536"/>
              <a:gd name="T7" fmla="*/ 0 60000 65536"/>
              <a:gd name="T8" fmla="*/ 0 60000 65536"/>
              <a:gd name="T9" fmla="*/ 0 w 52"/>
              <a:gd name="T10" fmla="*/ 0 h 169"/>
              <a:gd name="T11" fmla="*/ 52 w 5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169">
                <a:moveTo>
                  <a:pt x="8" y="0"/>
                </a:moveTo>
                <a:lnTo>
                  <a:pt x="51" y="54"/>
                </a:lnTo>
                <a:lnTo>
                  <a:pt x="0" y="168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80" name="Oval 90"/>
          <p:cNvSpPr>
            <a:spLocks noChangeArrowheads="1"/>
          </p:cNvSpPr>
          <p:nvPr/>
        </p:nvSpPr>
        <p:spPr bwMode="auto">
          <a:xfrm>
            <a:off x="2743200" y="4835525"/>
            <a:ext cx="325438" cy="174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1" name="Freeform 91"/>
          <p:cNvSpPr>
            <a:spLocks/>
          </p:cNvSpPr>
          <p:nvPr/>
        </p:nvSpPr>
        <p:spPr bwMode="auto">
          <a:xfrm>
            <a:off x="4202113" y="4408488"/>
            <a:ext cx="388937" cy="601662"/>
          </a:xfrm>
          <a:custGeom>
            <a:avLst/>
            <a:gdLst>
              <a:gd name="T0" fmla="*/ 2147483647 w 245"/>
              <a:gd name="T1" fmla="*/ 2147483647 h 379"/>
              <a:gd name="T2" fmla="*/ 2147483647 w 245"/>
              <a:gd name="T3" fmla="*/ 2147483647 h 379"/>
              <a:gd name="T4" fmla="*/ 2147483647 w 245"/>
              <a:gd name="T5" fmla="*/ 2147483647 h 379"/>
              <a:gd name="T6" fmla="*/ 0 w 245"/>
              <a:gd name="T7" fmla="*/ 0 h 379"/>
              <a:gd name="T8" fmla="*/ 0 60000 65536"/>
              <a:gd name="T9" fmla="*/ 0 60000 65536"/>
              <a:gd name="T10" fmla="*/ 0 60000 65536"/>
              <a:gd name="T11" fmla="*/ 0 60000 65536"/>
              <a:gd name="T12" fmla="*/ 0 w 245"/>
              <a:gd name="T13" fmla="*/ 0 h 379"/>
              <a:gd name="T14" fmla="*/ 245 w 245"/>
              <a:gd name="T15" fmla="*/ 379 h 3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5" h="379">
                <a:moveTo>
                  <a:pt x="244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82" name="Rectangle 92"/>
          <p:cNvSpPr>
            <a:spLocks noChangeArrowheads="1"/>
          </p:cNvSpPr>
          <p:nvPr/>
        </p:nvSpPr>
        <p:spPr bwMode="auto">
          <a:xfrm rot="1140000">
            <a:off x="1422400" y="4746625"/>
            <a:ext cx="176213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3" name="Rectangle 93"/>
          <p:cNvSpPr>
            <a:spLocks noChangeArrowheads="1"/>
          </p:cNvSpPr>
          <p:nvPr/>
        </p:nvSpPr>
        <p:spPr bwMode="auto">
          <a:xfrm rot="1140000">
            <a:off x="1474788" y="4597400"/>
            <a:ext cx="179387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4" name="Rectangle 94"/>
          <p:cNvSpPr>
            <a:spLocks noChangeArrowheads="1"/>
          </p:cNvSpPr>
          <p:nvPr/>
        </p:nvSpPr>
        <p:spPr bwMode="auto">
          <a:xfrm rot="1140000">
            <a:off x="1831975" y="4805363"/>
            <a:ext cx="676275" cy="1063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5" name="Rectangle 95"/>
          <p:cNvSpPr>
            <a:spLocks noChangeArrowheads="1"/>
          </p:cNvSpPr>
          <p:nvPr/>
        </p:nvSpPr>
        <p:spPr bwMode="auto">
          <a:xfrm>
            <a:off x="0" y="4495800"/>
            <a:ext cx="13811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 Polarized Source</a:t>
            </a:r>
          </a:p>
        </p:txBody>
      </p:sp>
      <p:sp>
        <p:nvSpPr>
          <p:cNvPr id="1655886" name="Rectangle 96"/>
          <p:cNvSpPr>
            <a:spLocks noChangeArrowheads="1"/>
          </p:cNvSpPr>
          <p:nvPr/>
        </p:nvSpPr>
        <p:spPr bwMode="auto">
          <a:xfrm>
            <a:off x="1630363" y="3979863"/>
            <a:ext cx="1271587" cy="31750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latin typeface="Arial" charset="0"/>
              </a:rPr>
              <a:t>Spin Rotators</a:t>
            </a:r>
          </a:p>
        </p:txBody>
      </p:sp>
      <p:grpSp>
        <p:nvGrpSpPr>
          <p:cNvPr id="14" name="Group 97"/>
          <p:cNvGrpSpPr>
            <a:grpSpLocks/>
          </p:cNvGrpSpPr>
          <p:nvPr/>
        </p:nvGrpSpPr>
        <p:grpSpPr bwMode="auto">
          <a:xfrm>
            <a:off x="3879850" y="4748213"/>
            <a:ext cx="225425" cy="123825"/>
            <a:chOff x="2444" y="2991"/>
            <a:chExt cx="142" cy="78"/>
          </a:xfrm>
        </p:grpSpPr>
        <p:sp>
          <p:nvSpPr>
            <p:cNvPr id="1655984" name="Oval 98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5" name="Freeform 99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655888" name="Line 100"/>
          <p:cNvSpPr>
            <a:spLocks noChangeShapeType="1"/>
          </p:cNvSpPr>
          <p:nvPr/>
        </p:nvSpPr>
        <p:spPr bwMode="auto">
          <a:xfrm>
            <a:off x="3733800" y="4419600"/>
            <a:ext cx="144463" cy="3175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89" name="Line 101"/>
          <p:cNvSpPr>
            <a:spLocks noChangeShapeType="1"/>
          </p:cNvSpPr>
          <p:nvPr/>
        </p:nvSpPr>
        <p:spPr bwMode="auto">
          <a:xfrm flipV="1">
            <a:off x="2971800" y="3886200"/>
            <a:ext cx="609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90" name="Line 102"/>
          <p:cNvSpPr>
            <a:spLocks noChangeShapeType="1"/>
          </p:cNvSpPr>
          <p:nvPr/>
        </p:nvSpPr>
        <p:spPr bwMode="auto">
          <a:xfrm flipV="1">
            <a:off x="2971800" y="3962400"/>
            <a:ext cx="1447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91" name="Line 103"/>
          <p:cNvSpPr>
            <a:spLocks noChangeShapeType="1"/>
          </p:cNvSpPr>
          <p:nvPr/>
        </p:nvSpPr>
        <p:spPr bwMode="auto">
          <a:xfrm flipH="1">
            <a:off x="7010400" y="3048000"/>
            <a:ext cx="2286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04"/>
          <p:cNvGrpSpPr>
            <a:grpSpLocks/>
          </p:cNvGrpSpPr>
          <p:nvPr/>
        </p:nvGrpSpPr>
        <p:grpSpPr bwMode="auto">
          <a:xfrm>
            <a:off x="4419600" y="5332413"/>
            <a:ext cx="155575" cy="153987"/>
            <a:chOff x="2834" y="3316"/>
            <a:chExt cx="98" cy="97"/>
          </a:xfrm>
        </p:grpSpPr>
        <p:sp>
          <p:nvSpPr>
            <p:cNvPr id="1655979" name="Oval 105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0" name="Line 106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81" name="Line 107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82" name="Line 108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83" name="Line 109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10"/>
          <p:cNvGrpSpPr>
            <a:grpSpLocks/>
          </p:cNvGrpSpPr>
          <p:nvPr/>
        </p:nvGrpSpPr>
        <p:grpSpPr bwMode="auto">
          <a:xfrm>
            <a:off x="2808288" y="5033963"/>
            <a:ext cx="153987" cy="174625"/>
            <a:chOff x="1769" y="3171"/>
            <a:chExt cx="97" cy="110"/>
          </a:xfrm>
        </p:grpSpPr>
        <p:sp>
          <p:nvSpPr>
            <p:cNvPr id="1655974" name="Oval 111"/>
            <p:cNvSpPr>
              <a:spLocks noChangeArrowheads="1"/>
            </p:cNvSpPr>
            <p:nvPr/>
          </p:nvSpPr>
          <p:spPr bwMode="auto">
            <a:xfrm rot="6480000">
              <a:off x="1769" y="3186"/>
              <a:ext cx="46" cy="45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75" name="Line 112"/>
            <p:cNvSpPr>
              <a:spLocks noChangeShapeType="1"/>
            </p:cNvSpPr>
            <p:nvPr/>
          </p:nvSpPr>
          <p:spPr bwMode="auto">
            <a:xfrm flipH="1">
              <a:off x="1799" y="3244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6" name="Line 113"/>
            <p:cNvSpPr>
              <a:spLocks noChangeShapeType="1"/>
            </p:cNvSpPr>
            <p:nvPr/>
          </p:nvSpPr>
          <p:spPr bwMode="auto">
            <a:xfrm flipH="1">
              <a:off x="1811" y="3267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7" name="Line 114"/>
            <p:cNvSpPr>
              <a:spLocks noChangeShapeType="1"/>
            </p:cNvSpPr>
            <p:nvPr/>
          </p:nvSpPr>
          <p:spPr bwMode="auto">
            <a:xfrm>
              <a:off x="1829" y="3182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8" name="Line 115"/>
            <p:cNvSpPr>
              <a:spLocks noChangeShapeType="1"/>
            </p:cNvSpPr>
            <p:nvPr/>
          </p:nvSpPr>
          <p:spPr bwMode="auto">
            <a:xfrm>
              <a:off x="1852" y="3171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16"/>
          <p:cNvGrpSpPr>
            <a:grpSpLocks/>
          </p:cNvGrpSpPr>
          <p:nvPr/>
        </p:nvGrpSpPr>
        <p:grpSpPr bwMode="auto">
          <a:xfrm>
            <a:off x="4495800" y="2276475"/>
            <a:ext cx="144463" cy="188913"/>
            <a:chOff x="2832" y="1434"/>
            <a:chExt cx="91" cy="119"/>
          </a:xfrm>
        </p:grpSpPr>
        <p:sp>
          <p:nvSpPr>
            <p:cNvPr id="1655969" name="Oval 117"/>
            <p:cNvSpPr>
              <a:spLocks noChangeArrowheads="1"/>
            </p:cNvSpPr>
            <p:nvPr/>
          </p:nvSpPr>
          <p:spPr bwMode="auto">
            <a:xfrm>
              <a:off x="2832" y="1468"/>
              <a:ext cx="46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70" name="Line 118"/>
            <p:cNvSpPr>
              <a:spLocks noChangeShapeType="1"/>
            </p:cNvSpPr>
            <p:nvPr/>
          </p:nvSpPr>
          <p:spPr bwMode="auto">
            <a:xfrm flipH="1">
              <a:off x="2878" y="151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1" name="Line 119"/>
            <p:cNvSpPr>
              <a:spLocks noChangeShapeType="1"/>
            </p:cNvSpPr>
            <p:nvPr/>
          </p:nvSpPr>
          <p:spPr bwMode="auto">
            <a:xfrm flipH="1">
              <a:off x="2896" y="1530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2" name="Line 120"/>
            <p:cNvSpPr>
              <a:spLocks noChangeShapeType="1"/>
            </p:cNvSpPr>
            <p:nvPr/>
          </p:nvSpPr>
          <p:spPr bwMode="auto">
            <a:xfrm>
              <a:off x="2882" y="145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3" name="Line 121"/>
            <p:cNvSpPr>
              <a:spLocks noChangeShapeType="1"/>
            </p:cNvSpPr>
            <p:nvPr/>
          </p:nvSpPr>
          <p:spPr bwMode="auto">
            <a:xfrm>
              <a:off x="2900" y="1434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22"/>
          <p:cNvGrpSpPr>
            <a:grpSpLocks/>
          </p:cNvGrpSpPr>
          <p:nvPr/>
        </p:nvGrpSpPr>
        <p:grpSpPr bwMode="auto">
          <a:xfrm>
            <a:off x="4397375" y="2151063"/>
            <a:ext cx="152400" cy="188912"/>
            <a:chOff x="2770" y="1355"/>
            <a:chExt cx="96" cy="119"/>
          </a:xfrm>
        </p:grpSpPr>
        <p:sp>
          <p:nvSpPr>
            <p:cNvPr id="1655964" name="Oval 123"/>
            <p:cNvSpPr>
              <a:spLocks noChangeArrowheads="1"/>
            </p:cNvSpPr>
            <p:nvPr/>
          </p:nvSpPr>
          <p:spPr bwMode="auto">
            <a:xfrm>
              <a:off x="2819" y="1396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65" name="Line 124"/>
            <p:cNvSpPr>
              <a:spLocks noChangeShapeType="1"/>
            </p:cNvSpPr>
            <p:nvPr/>
          </p:nvSpPr>
          <p:spPr bwMode="auto">
            <a:xfrm flipV="1">
              <a:off x="2792" y="137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66" name="Line 125"/>
            <p:cNvSpPr>
              <a:spLocks noChangeShapeType="1"/>
            </p:cNvSpPr>
            <p:nvPr/>
          </p:nvSpPr>
          <p:spPr bwMode="auto">
            <a:xfrm flipV="1">
              <a:off x="2774" y="1355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67" name="Line 126"/>
            <p:cNvSpPr>
              <a:spLocks noChangeShapeType="1"/>
            </p:cNvSpPr>
            <p:nvPr/>
          </p:nvSpPr>
          <p:spPr bwMode="auto">
            <a:xfrm flipH="1" flipV="1">
              <a:off x="2788" y="143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68" name="Line 127"/>
            <p:cNvSpPr>
              <a:spLocks noChangeShapeType="1"/>
            </p:cNvSpPr>
            <p:nvPr/>
          </p:nvSpPr>
          <p:spPr bwMode="auto">
            <a:xfrm flipH="1" flipV="1">
              <a:off x="2770" y="1451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5896" name="Rectangle 128"/>
          <p:cNvSpPr>
            <a:spLocks noChangeArrowheads="1"/>
          </p:cNvSpPr>
          <p:nvPr/>
        </p:nvSpPr>
        <p:spPr bwMode="auto">
          <a:xfrm>
            <a:off x="228600" y="5257800"/>
            <a:ext cx="1677988" cy="19208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 200 MeV Polarimeter</a:t>
            </a:r>
          </a:p>
        </p:txBody>
      </p:sp>
      <p:sp>
        <p:nvSpPr>
          <p:cNvPr id="1655897" name="Rectangle 129"/>
          <p:cNvSpPr>
            <a:spLocks noChangeArrowheads="1"/>
          </p:cNvSpPr>
          <p:nvPr/>
        </p:nvSpPr>
        <p:spPr bwMode="auto">
          <a:xfrm>
            <a:off x="4419600" y="5903913"/>
            <a:ext cx="1905000" cy="1920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AGS Internal Polarimeter</a:t>
            </a:r>
          </a:p>
        </p:txBody>
      </p:sp>
      <p:sp>
        <p:nvSpPr>
          <p:cNvPr id="1655898" name="Rectangle 130"/>
          <p:cNvSpPr>
            <a:spLocks noChangeArrowheads="1"/>
          </p:cNvSpPr>
          <p:nvPr/>
        </p:nvSpPr>
        <p:spPr bwMode="auto">
          <a:xfrm>
            <a:off x="3756025" y="5500688"/>
            <a:ext cx="144463" cy="857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99" name="Rectangle 131"/>
          <p:cNvSpPr>
            <a:spLocks noChangeArrowheads="1"/>
          </p:cNvSpPr>
          <p:nvPr/>
        </p:nvSpPr>
        <p:spPr bwMode="auto">
          <a:xfrm>
            <a:off x="2590800" y="5684838"/>
            <a:ext cx="923925" cy="1920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 Rf Dipole</a:t>
            </a:r>
          </a:p>
        </p:txBody>
      </p:sp>
      <p:sp>
        <p:nvSpPr>
          <p:cNvPr id="1655900" name="Line 132"/>
          <p:cNvSpPr>
            <a:spLocks noChangeShapeType="1"/>
          </p:cNvSpPr>
          <p:nvPr/>
        </p:nvSpPr>
        <p:spPr bwMode="auto">
          <a:xfrm flipV="1">
            <a:off x="3581400" y="5638800"/>
            <a:ext cx="228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1" name="Line 133"/>
          <p:cNvSpPr>
            <a:spLocks noChangeShapeType="1"/>
          </p:cNvSpPr>
          <p:nvPr/>
        </p:nvSpPr>
        <p:spPr bwMode="auto">
          <a:xfrm flipH="1" flipV="1">
            <a:off x="4572000" y="5486400"/>
            <a:ext cx="3810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2" name="Line 134"/>
          <p:cNvSpPr>
            <a:spLocks noChangeShapeType="1"/>
          </p:cNvSpPr>
          <p:nvPr/>
        </p:nvSpPr>
        <p:spPr bwMode="auto">
          <a:xfrm flipV="1">
            <a:off x="1905000" y="5105400"/>
            <a:ext cx="8382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3" name="Rectangle 135"/>
          <p:cNvSpPr>
            <a:spLocks noChangeArrowheads="1"/>
          </p:cNvSpPr>
          <p:nvPr/>
        </p:nvSpPr>
        <p:spPr bwMode="auto">
          <a:xfrm>
            <a:off x="5943600" y="1562100"/>
            <a:ext cx="22860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eaLnBrk="0" hangingPunct="0"/>
            <a:r>
              <a:rPr lang="en-US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RHIC pC Polarimeters</a:t>
            </a:r>
          </a:p>
        </p:txBody>
      </p:sp>
      <p:grpSp>
        <p:nvGrpSpPr>
          <p:cNvPr id="19" name="Group 136"/>
          <p:cNvGrpSpPr>
            <a:grpSpLocks/>
          </p:cNvGrpSpPr>
          <p:nvPr/>
        </p:nvGrpSpPr>
        <p:grpSpPr bwMode="auto">
          <a:xfrm>
            <a:off x="6216650" y="2465388"/>
            <a:ext cx="139700" cy="223837"/>
            <a:chOff x="3916" y="1553"/>
            <a:chExt cx="88" cy="141"/>
          </a:xfrm>
        </p:grpSpPr>
        <p:sp>
          <p:nvSpPr>
            <p:cNvPr id="1655957" name="Oval 137"/>
            <p:cNvSpPr>
              <a:spLocks noChangeArrowheads="1"/>
            </p:cNvSpPr>
            <p:nvPr/>
          </p:nvSpPr>
          <p:spPr bwMode="auto">
            <a:xfrm rot="9540000">
              <a:off x="3939" y="1600"/>
              <a:ext cx="45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20" name="Group 138"/>
            <p:cNvGrpSpPr>
              <a:grpSpLocks/>
            </p:cNvGrpSpPr>
            <p:nvPr/>
          </p:nvGrpSpPr>
          <p:grpSpPr bwMode="auto">
            <a:xfrm>
              <a:off x="3916" y="1658"/>
              <a:ext cx="40" cy="36"/>
              <a:chOff x="3916" y="1658"/>
              <a:chExt cx="40" cy="36"/>
            </a:xfrm>
          </p:grpSpPr>
          <p:sp>
            <p:nvSpPr>
              <p:cNvPr id="1655962" name="Line 139"/>
              <p:cNvSpPr>
                <a:spLocks noChangeShapeType="1"/>
              </p:cNvSpPr>
              <p:nvPr/>
            </p:nvSpPr>
            <p:spPr bwMode="auto">
              <a:xfrm flipH="1" flipV="1">
                <a:off x="3927" y="1658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963" name="Line 140"/>
              <p:cNvSpPr>
                <a:spLocks noChangeShapeType="1"/>
              </p:cNvSpPr>
              <p:nvPr/>
            </p:nvSpPr>
            <p:spPr bwMode="auto">
              <a:xfrm flipH="1" flipV="1">
                <a:off x="3916" y="1681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141"/>
            <p:cNvGrpSpPr>
              <a:grpSpLocks/>
            </p:cNvGrpSpPr>
            <p:nvPr/>
          </p:nvGrpSpPr>
          <p:grpSpPr bwMode="auto">
            <a:xfrm>
              <a:off x="3964" y="1553"/>
              <a:ext cx="40" cy="36"/>
              <a:chOff x="3964" y="1553"/>
              <a:chExt cx="40" cy="36"/>
            </a:xfrm>
          </p:grpSpPr>
          <p:sp>
            <p:nvSpPr>
              <p:cNvPr id="1655960" name="Line 142"/>
              <p:cNvSpPr>
                <a:spLocks noChangeShapeType="1"/>
              </p:cNvSpPr>
              <p:nvPr/>
            </p:nvSpPr>
            <p:spPr bwMode="auto">
              <a:xfrm flipH="1" flipV="1">
                <a:off x="3975" y="1553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961" name="Line 143"/>
              <p:cNvSpPr>
                <a:spLocks noChangeShapeType="1"/>
              </p:cNvSpPr>
              <p:nvPr/>
            </p:nvSpPr>
            <p:spPr bwMode="auto">
              <a:xfrm flipH="1" flipV="1">
                <a:off x="3964" y="1576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144"/>
          <p:cNvGrpSpPr>
            <a:grpSpLocks/>
          </p:cNvGrpSpPr>
          <p:nvPr/>
        </p:nvGrpSpPr>
        <p:grpSpPr bwMode="auto">
          <a:xfrm>
            <a:off x="2438400" y="1600200"/>
            <a:ext cx="2971800" cy="609600"/>
            <a:chOff x="1536" y="1008"/>
            <a:chExt cx="1872" cy="384"/>
          </a:xfrm>
        </p:grpSpPr>
        <p:sp>
          <p:nvSpPr>
            <p:cNvPr id="1655955" name="Line 145"/>
            <p:cNvSpPr>
              <a:spLocks noChangeShapeType="1"/>
            </p:cNvSpPr>
            <p:nvPr/>
          </p:nvSpPr>
          <p:spPr bwMode="auto">
            <a:xfrm>
              <a:off x="2543" y="1232"/>
              <a:ext cx="97" cy="160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6" name="Rectangle 146"/>
            <p:cNvSpPr>
              <a:spLocks noChangeArrowheads="1"/>
            </p:cNvSpPr>
            <p:nvPr/>
          </p:nvSpPr>
          <p:spPr bwMode="auto">
            <a:xfrm>
              <a:off x="1536" y="1008"/>
              <a:ext cx="1872" cy="181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Arial" charset="0"/>
                </a:rPr>
                <a:t>Absolute Polarimeter (H jet)</a:t>
              </a:r>
            </a:p>
          </p:txBody>
        </p:sp>
      </p:grpSp>
      <p:sp>
        <p:nvSpPr>
          <p:cNvPr id="1655906" name="Line 147"/>
          <p:cNvSpPr>
            <a:spLocks noChangeShapeType="1"/>
          </p:cNvSpPr>
          <p:nvPr/>
        </p:nvSpPr>
        <p:spPr bwMode="auto">
          <a:xfrm flipH="1">
            <a:off x="4648200" y="1905000"/>
            <a:ext cx="1295400" cy="3048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7" name="Rectangle 148"/>
          <p:cNvSpPr>
            <a:spLocks noChangeArrowheads="1"/>
          </p:cNvSpPr>
          <p:nvPr/>
        </p:nvSpPr>
        <p:spPr bwMode="auto">
          <a:xfrm>
            <a:off x="1892300" y="3200400"/>
            <a:ext cx="881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>
                <a:solidFill>
                  <a:srgbClr val="FFFFCC"/>
                </a:solidFill>
                <a:latin typeface="Arial" charset="0"/>
              </a:rPr>
              <a:t>P</a:t>
            </a:r>
            <a:r>
              <a:rPr lang="en-US" sz="1400" b="1">
                <a:solidFill>
                  <a:srgbClr val="FFFFCC"/>
                </a:solidFill>
                <a:latin typeface="Arial" charset="0"/>
              </a:rPr>
              <a:t>HENIX</a:t>
            </a:r>
          </a:p>
        </p:txBody>
      </p:sp>
      <p:sp>
        <p:nvSpPr>
          <p:cNvPr id="1655909" name="Rectangle 150"/>
          <p:cNvSpPr>
            <a:spLocks noChangeArrowheads="1"/>
          </p:cNvSpPr>
          <p:nvPr/>
        </p:nvSpPr>
        <p:spPr bwMode="auto">
          <a:xfrm>
            <a:off x="6324600" y="2209800"/>
            <a:ext cx="180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 dirty="0">
                <a:solidFill>
                  <a:srgbClr val="FFFFCC"/>
                </a:solidFill>
                <a:latin typeface="Arial" charset="0"/>
              </a:rPr>
              <a:t>B</a:t>
            </a:r>
            <a:r>
              <a:rPr lang="en-US" sz="1400" b="1" dirty="0">
                <a:solidFill>
                  <a:srgbClr val="FFFFCC"/>
                </a:solidFill>
                <a:latin typeface="Arial" charset="0"/>
              </a:rPr>
              <a:t>RAHMS &amp; PP2PP</a:t>
            </a:r>
          </a:p>
        </p:txBody>
      </p:sp>
      <p:sp>
        <p:nvSpPr>
          <p:cNvPr id="1655910" name="Rectangle 151"/>
          <p:cNvSpPr>
            <a:spLocks noChangeArrowheads="1"/>
          </p:cNvSpPr>
          <p:nvPr/>
        </p:nvSpPr>
        <p:spPr bwMode="auto">
          <a:xfrm>
            <a:off x="3873500" y="3429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>
                <a:solidFill>
                  <a:srgbClr val="FFFFCC"/>
                </a:solidFill>
                <a:latin typeface="Arial" charset="0"/>
              </a:rPr>
              <a:t>S</a:t>
            </a:r>
            <a:r>
              <a:rPr lang="en-US" sz="1400" b="1">
                <a:solidFill>
                  <a:srgbClr val="FFFFCC"/>
                </a:solidFill>
                <a:latin typeface="Arial" charset="0"/>
              </a:rPr>
              <a:t>TAR</a:t>
            </a:r>
          </a:p>
        </p:txBody>
      </p:sp>
      <p:sp>
        <p:nvSpPr>
          <p:cNvPr id="1655911" name="Line 152"/>
          <p:cNvSpPr>
            <a:spLocks noChangeShapeType="1"/>
          </p:cNvSpPr>
          <p:nvPr/>
        </p:nvSpPr>
        <p:spPr bwMode="auto">
          <a:xfrm>
            <a:off x="685800" y="2057400"/>
            <a:ext cx="685800" cy="762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2" name="Line 153"/>
          <p:cNvSpPr>
            <a:spLocks noChangeShapeType="1"/>
          </p:cNvSpPr>
          <p:nvPr/>
        </p:nvSpPr>
        <p:spPr bwMode="auto">
          <a:xfrm flipV="1">
            <a:off x="2514600" y="25908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3" name="Line 154"/>
          <p:cNvSpPr>
            <a:spLocks noChangeShapeType="1"/>
          </p:cNvSpPr>
          <p:nvPr/>
        </p:nvSpPr>
        <p:spPr bwMode="auto">
          <a:xfrm>
            <a:off x="2819400" y="25146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4" name="Line 155"/>
          <p:cNvSpPr>
            <a:spLocks noChangeShapeType="1"/>
          </p:cNvSpPr>
          <p:nvPr/>
        </p:nvSpPr>
        <p:spPr bwMode="auto">
          <a:xfrm flipV="1">
            <a:off x="3429000" y="24384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5" name="Line 156"/>
          <p:cNvSpPr>
            <a:spLocks noChangeShapeType="1"/>
          </p:cNvSpPr>
          <p:nvPr/>
        </p:nvSpPr>
        <p:spPr bwMode="auto">
          <a:xfrm>
            <a:off x="5124450" y="34718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6" name="Line 157"/>
          <p:cNvSpPr>
            <a:spLocks noChangeShapeType="1"/>
          </p:cNvSpPr>
          <p:nvPr/>
        </p:nvSpPr>
        <p:spPr bwMode="auto">
          <a:xfrm flipV="1">
            <a:off x="5410200" y="3424238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7" name="Line 158"/>
          <p:cNvSpPr>
            <a:spLocks noChangeShapeType="1"/>
          </p:cNvSpPr>
          <p:nvPr/>
        </p:nvSpPr>
        <p:spPr bwMode="auto">
          <a:xfrm>
            <a:off x="5681663" y="33956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8" name="Rectangle 159"/>
          <p:cNvSpPr>
            <a:spLocks noChangeArrowheads="1"/>
          </p:cNvSpPr>
          <p:nvPr/>
        </p:nvSpPr>
        <p:spPr bwMode="auto">
          <a:xfrm>
            <a:off x="3429000" y="6172200"/>
            <a:ext cx="15748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AGS pC Polarimeter</a:t>
            </a:r>
          </a:p>
        </p:txBody>
      </p:sp>
      <p:grpSp>
        <p:nvGrpSpPr>
          <p:cNvPr id="23" name="Group 160"/>
          <p:cNvGrpSpPr>
            <a:grpSpLocks/>
          </p:cNvGrpSpPr>
          <p:nvPr/>
        </p:nvGrpSpPr>
        <p:grpSpPr bwMode="auto">
          <a:xfrm>
            <a:off x="3432175" y="4752975"/>
            <a:ext cx="225425" cy="123825"/>
            <a:chOff x="2444" y="2991"/>
            <a:chExt cx="142" cy="78"/>
          </a:xfrm>
        </p:grpSpPr>
        <p:sp>
          <p:nvSpPr>
            <p:cNvPr id="1655953" name="Oval 16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54" name="Freeform 16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24" name="Group 163"/>
          <p:cNvGrpSpPr>
            <a:grpSpLocks/>
          </p:cNvGrpSpPr>
          <p:nvPr/>
        </p:nvGrpSpPr>
        <p:grpSpPr bwMode="auto">
          <a:xfrm>
            <a:off x="4191000" y="5410200"/>
            <a:ext cx="155575" cy="153988"/>
            <a:chOff x="2834" y="3316"/>
            <a:chExt cx="98" cy="97"/>
          </a:xfrm>
        </p:grpSpPr>
        <p:sp>
          <p:nvSpPr>
            <p:cNvPr id="1655948" name="Oval 164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49" name="Line 165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0" name="Line 166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1" name="Line 167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2" name="Line 168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5921" name="Line 169"/>
          <p:cNvSpPr>
            <a:spLocks noChangeShapeType="1"/>
          </p:cNvSpPr>
          <p:nvPr/>
        </p:nvSpPr>
        <p:spPr bwMode="auto">
          <a:xfrm flipH="1" flipV="1">
            <a:off x="4225925" y="5638800"/>
            <a:ext cx="0" cy="4572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170"/>
          <p:cNvGrpSpPr>
            <a:grpSpLocks/>
          </p:cNvGrpSpPr>
          <p:nvPr/>
        </p:nvGrpSpPr>
        <p:grpSpPr bwMode="auto">
          <a:xfrm>
            <a:off x="4575175" y="5057775"/>
            <a:ext cx="225425" cy="123825"/>
            <a:chOff x="2444" y="2991"/>
            <a:chExt cx="142" cy="78"/>
          </a:xfrm>
        </p:grpSpPr>
        <p:sp>
          <p:nvSpPr>
            <p:cNvPr id="1655946" name="Oval 17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47" name="Freeform 17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655923" name="Rectangle 173"/>
          <p:cNvSpPr>
            <a:spLocks noChangeArrowheads="1"/>
          </p:cNvSpPr>
          <p:nvPr/>
        </p:nvSpPr>
        <p:spPr bwMode="auto">
          <a:xfrm>
            <a:off x="3057525" y="4135438"/>
            <a:ext cx="1133475" cy="284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Partial Snake</a:t>
            </a:r>
          </a:p>
        </p:txBody>
      </p:sp>
      <p:sp>
        <p:nvSpPr>
          <p:cNvPr id="1655924" name="Rectangle 174"/>
          <p:cNvSpPr>
            <a:spLocks noChangeArrowheads="1"/>
          </p:cNvSpPr>
          <p:nvPr/>
        </p:nvSpPr>
        <p:spPr bwMode="auto">
          <a:xfrm>
            <a:off x="7239000" y="2743200"/>
            <a:ext cx="1301750" cy="287338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sp>
        <p:nvSpPr>
          <p:cNvPr id="1655925" name="Rectangle 175"/>
          <p:cNvSpPr>
            <a:spLocks noChangeArrowheads="1"/>
          </p:cNvSpPr>
          <p:nvPr/>
        </p:nvSpPr>
        <p:spPr bwMode="auto">
          <a:xfrm>
            <a:off x="152400" y="1770063"/>
            <a:ext cx="1371600" cy="287337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grpSp>
        <p:nvGrpSpPr>
          <p:cNvPr id="26" name="Group 176"/>
          <p:cNvGrpSpPr>
            <a:grpSpLocks/>
          </p:cNvGrpSpPr>
          <p:nvPr/>
        </p:nvGrpSpPr>
        <p:grpSpPr bwMode="auto">
          <a:xfrm>
            <a:off x="4765675" y="4267200"/>
            <a:ext cx="1120775" cy="762000"/>
            <a:chOff x="3002" y="2688"/>
            <a:chExt cx="706" cy="480"/>
          </a:xfrm>
        </p:grpSpPr>
        <p:sp>
          <p:nvSpPr>
            <p:cNvPr id="1655944" name="Rectangle 177"/>
            <p:cNvSpPr>
              <a:spLocks noChangeArrowheads="1"/>
            </p:cNvSpPr>
            <p:nvPr/>
          </p:nvSpPr>
          <p:spPr bwMode="auto">
            <a:xfrm>
              <a:off x="3002" y="2688"/>
              <a:ext cx="706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Helical Partial</a:t>
              </a:r>
            </a:p>
            <a:p>
              <a:pPr eaLnBrk="0" hangingPunct="0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  Snake</a:t>
              </a:r>
            </a:p>
          </p:txBody>
        </p:sp>
        <p:sp>
          <p:nvSpPr>
            <p:cNvPr id="1655945" name="Line 178"/>
            <p:cNvSpPr>
              <a:spLocks noChangeShapeType="1"/>
            </p:cNvSpPr>
            <p:nvPr/>
          </p:nvSpPr>
          <p:spPr bwMode="auto">
            <a:xfrm flipH="1">
              <a:off x="3024" y="2976"/>
              <a:ext cx="240" cy="192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179"/>
          <p:cNvGrpSpPr>
            <a:grpSpLocks/>
          </p:cNvGrpSpPr>
          <p:nvPr/>
        </p:nvGrpSpPr>
        <p:grpSpPr bwMode="auto">
          <a:xfrm>
            <a:off x="2057400" y="4440238"/>
            <a:ext cx="1295400" cy="360362"/>
            <a:chOff x="1296" y="2797"/>
            <a:chExt cx="816" cy="227"/>
          </a:xfrm>
        </p:grpSpPr>
        <p:sp>
          <p:nvSpPr>
            <p:cNvPr id="1655942" name="Rectangle 180"/>
            <p:cNvSpPr>
              <a:spLocks noChangeArrowheads="1"/>
            </p:cNvSpPr>
            <p:nvPr/>
          </p:nvSpPr>
          <p:spPr bwMode="auto">
            <a:xfrm>
              <a:off x="1296" y="2797"/>
              <a:ext cx="810" cy="17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Strong Snake</a:t>
              </a:r>
            </a:p>
          </p:txBody>
        </p:sp>
        <p:sp>
          <p:nvSpPr>
            <p:cNvPr id="1655943" name="Line 181"/>
            <p:cNvSpPr>
              <a:spLocks noChangeShapeType="1"/>
            </p:cNvSpPr>
            <p:nvPr/>
          </p:nvSpPr>
          <p:spPr bwMode="auto">
            <a:xfrm>
              <a:off x="1872" y="2976"/>
              <a:ext cx="240" cy="48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5928" name="Rectangle 182"/>
          <p:cNvSpPr>
            <a:spLocks noChangeArrowheads="1"/>
          </p:cNvSpPr>
          <p:nvPr/>
        </p:nvSpPr>
        <p:spPr bwMode="auto">
          <a:xfrm>
            <a:off x="5638800" y="3124200"/>
            <a:ext cx="9366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Spin Flipper</a:t>
            </a:r>
          </a:p>
        </p:txBody>
      </p:sp>
      <p:sp>
        <p:nvSpPr>
          <p:cNvPr id="1655929" name="Line 183"/>
          <p:cNvSpPr>
            <a:spLocks noChangeShapeType="1"/>
          </p:cNvSpPr>
          <p:nvPr/>
        </p:nvSpPr>
        <p:spPr bwMode="auto">
          <a:xfrm>
            <a:off x="6096000" y="3352800"/>
            <a:ext cx="304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2520" name="Rectangle 18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as a polarized </a:t>
            </a:r>
            <a:r>
              <a:rPr lang="en-US" dirty="0" err="1" smtClean="0"/>
              <a:t>p+p</a:t>
            </a:r>
            <a:r>
              <a:rPr lang="en-US" dirty="0" smtClean="0"/>
              <a:t> collider</a:t>
            </a:r>
          </a:p>
        </p:txBody>
      </p:sp>
      <p:sp>
        <p:nvSpPr>
          <p:cNvPr id="1655931" name="Line 185"/>
          <p:cNvSpPr>
            <a:spLocks noChangeShapeType="1"/>
          </p:cNvSpPr>
          <p:nvPr/>
        </p:nvSpPr>
        <p:spPr bwMode="auto">
          <a:xfrm flipV="1">
            <a:off x="2057400" y="3746500"/>
            <a:ext cx="762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33" name="Line 187"/>
          <p:cNvSpPr>
            <a:spLocks noChangeShapeType="1"/>
          </p:cNvSpPr>
          <p:nvPr/>
        </p:nvSpPr>
        <p:spPr bwMode="auto">
          <a:xfrm>
            <a:off x="3124200" y="2466975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34" name="Line 188"/>
          <p:cNvSpPr>
            <a:spLocks noChangeShapeType="1"/>
          </p:cNvSpPr>
          <p:nvPr/>
        </p:nvSpPr>
        <p:spPr bwMode="auto">
          <a:xfrm flipV="1">
            <a:off x="4833938" y="35052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22525" name="Picture 345" descr="Hel_Sect_Photo"/>
          <p:cNvPicPr>
            <a:picLocks noChangeAspect="1" noChangeArrowheads="1"/>
          </p:cNvPicPr>
          <p:nvPr/>
        </p:nvPicPr>
        <p:blipFill>
          <a:blip r:embed="rId4" cstate="print"/>
          <a:srcRect l="21216" t="14598" r="21674" b="15193"/>
          <a:stretch>
            <a:fillRect/>
          </a:stretch>
        </p:blipFill>
        <p:spPr bwMode="auto">
          <a:xfrm>
            <a:off x="138113" y="1339850"/>
            <a:ext cx="130968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26" name="Object 346"/>
          <p:cNvGraphicFramePr>
            <a:graphicFrameLocks noChangeAspect="1"/>
          </p:cNvGraphicFramePr>
          <p:nvPr/>
        </p:nvGraphicFramePr>
        <p:xfrm>
          <a:off x="22225" y="3233738"/>
          <a:ext cx="1654175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04" name="Bitmap Image" r:id="rId5" imgW="5706272" imgH="4352381" progId="PBrush">
                  <p:embed/>
                </p:oleObj>
              </mc:Choice>
              <mc:Fallback>
                <p:oleObj name="Bitmap Image" r:id="rId5" imgW="5706272" imgH="435238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" y="3233738"/>
                        <a:ext cx="1654175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22527" name="Picture 347" descr="P1010001-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1713" y="1031875"/>
            <a:ext cx="179228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8" name="Picture 348" descr="install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9538" y="127000"/>
            <a:ext cx="15160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9" name="Picture 486" descr="F-1"/>
          <p:cNvPicPr>
            <a:picLocks noChangeAspect="1" noChangeArrowheads="1"/>
          </p:cNvPicPr>
          <p:nvPr/>
        </p:nvPicPr>
        <p:blipFill>
          <a:blip r:embed="rId9" cstate="print">
            <a:lum bright="6000"/>
          </a:blip>
          <a:srcRect t="6250" r="33853" b="22487"/>
          <a:stretch>
            <a:fillRect/>
          </a:stretch>
        </p:blipFill>
        <p:spPr bwMode="auto">
          <a:xfrm>
            <a:off x="252413" y="5065713"/>
            <a:ext cx="23891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0" name="Picture 487" descr="B-7"/>
          <p:cNvPicPr>
            <a:picLocks noChangeAspect="1" noChangeArrowheads="1"/>
          </p:cNvPicPr>
          <p:nvPr/>
        </p:nvPicPr>
        <p:blipFill>
          <a:blip r:embed="rId10" cstate="print">
            <a:lum bright="-6000"/>
          </a:blip>
          <a:srcRect l="21875" t="10417" b="18750"/>
          <a:stretch>
            <a:fillRect/>
          </a:stretch>
        </p:blipFill>
        <p:spPr bwMode="auto">
          <a:xfrm>
            <a:off x="7005638" y="5254625"/>
            <a:ext cx="213836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1" name="Picture 488" descr="rf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3573463"/>
            <a:ext cx="195897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2" name="Picture 490" descr="AGScoldhelix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0" y="5573713"/>
            <a:ext cx="25146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33" name="Object 3"/>
          <p:cNvGraphicFramePr>
            <a:graphicFrameLocks noChangeAspect="1"/>
          </p:cNvGraphicFramePr>
          <p:nvPr/>
        </p:nvGraphicFramePr>
        <p:xfrm>
          <a:off x="2309813" y="152400"/>
          <a:ext cx="9445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05" name="Photo Editor Photo" r:id="rId13" imgW="3123810" imgH="4800000" progId="">
                  <p:embed/>
                </p:oleObj>
              </mc:Choice>
              <mc:Fallback>
                <p:oleObj name="Photo Editor Photo" r:id="rId13" imgW="3123810" imgH="4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152400"/>
                        <a:ext cx="94456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413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22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2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2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2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2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522" grpId="0"/>
      <p:bldP spid="14225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Christine Aidala, UMich SPS, 2/12/2013</a:t>
            </a:r>
          </a:p>
        </p:txBody>
      </p:sp>
      <p:sp>
        <p:nvSpPr>
          <p:cNvPr id="16568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83AAEC-8EAF-471B-9511-EC3A2FB4EC1C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65683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0B4E0CBD-A882-4827-9FCB-3586653F0400}" type="slidenum">
              <a:rPr lang="en-US" sz="1400">
                <a:solidFill>
                  <a:schemeClr val="bg2"/>
                </a:solidFill>
              </a:rPr>
              <a:pPr algn="r" eaLnBrk="0" hangingPunct="0"/>
              <a:t>28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6568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and only </a:t>
            </a:r>
            <a:r>
              <a:rPr lang="en-US" sz="4000" b="1" dirty="0" smtClean="0"/>
              <a:t>polarized</a:t>
            </a:r>
            <a:r>
              <a:rPr lang="en-US" sz="4000" dirty="0" smtClean="0"/>
              <a:t> proton collider</a:t>
            </a:r>
          </a:p>
        </p:txBody>
      </p:sp>
      <p:pic>
        <p:nvPicPr>
          <p:cNvPr id="1656840" name="Picture 5" descr="RHICPolarizedNe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914400"/>
            <a:ext cx="4629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838200"/>
            <a:ext cx="9144000" cy="6019800"/>
            <a:chOff x="0" y="336"/>
            <a:chExt cx="5760" cy="3792"/>
          </a:xfrm>
        </p:grpSpPr>
        <p:sp>
          <p:nvSpPr>
            <p:cNvPr id="1656842" name="Rectangle 7"/>
            <p:cNvSpPr>
              <a:spLocks noChangeArrowheads="1"/>
            </p:cNvSpPr>
            <p:nvPr/>
          </p:nvSpPr>
          <p:spPr bwMode="auto">
            <a:xfrm>
              <a:off x="0" y="336"/>
              <a:ext cx="5760" cy="3792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96" y="552"/>
              <a:ext cx="5520" cy="3567"/>
              <a:chOff x="96" y="552"/>
              <a:chExt cx="5520" cy="3567"/>
            </a:xfrm>
          </p:grpSpPr>
          <p:pic>
            <p:nvPicPr>
              <p:cNvPr id="1656844" name="Picture 9" descr="RHICSpin-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6" y="552"/>
                <a:ext cx="3744" cy="2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6845" name="Picture 10" descr="RHICSpin-tosse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32" y="2265"/>
                <a:ext cx="2472" cy="1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656834" name="Object 2"/>
              <p:cNvGraphicFramePr>
                <a:graphicFrameLocks noChangeAspect="1"/>
              </p:cNvGraphicFramePr>
              <p:nvPr/>
            </p:nvGraphicFramePr>
            <p:xfrm>
              <a:off x="4696" y="1008"/>
              <a:ext cx="920" cy="2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9305" name="Photo Editor Photo" r:id="rId7" imgW="781159" imgH="2200582" progId="">
                      <p:embed/>
                    </p:oleObj>
                  </mc:Choice>
                  <mc:Fallback>
                    <p:oleObj name="Photo Editor Photo" r:id="rId7" imgW="781159" imgH="2200582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6" y="1008"/>
                            <a:ext cx="920" cy="25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8648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91F44-6905-4AA4-BEAA-12FF93A195EF}" type="slidenum">
              <a:rPr lang="en-US"/>
              <a:pPr/>
              <a:t>29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400" dirty="0"/>
              <a:t>How Can We Investigate </a:t>
            </a:r>
            <a:br>
              <a:rPr lang="en-US" sz="3400" dirty="0"/>
            </a:br>
            <a:r>
              <a:rPr lang="en-US" sz="3400" dirty="0"/>
              <a:t>the Proton’s Spin at RHIC?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686800" cy="40386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Collide polarized protons in different configurations and see what we observe in our detector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Most often examining </a:t>
            </a:r>
            <a:r>
              <a:rPr lang="en-US" sz="2600" i="1" dirty="0"/>
              <a:t>asymmetries</a:t>
            </a:r>
          </a:p>
          <a:p>
            <a:pPr lvl="1">
              <a:lnSpc>
                <a:spcPct val="90000"/>
              </a:lnSpc>
            </a:pPr>
            <a:r>
              <a:rPr lang="en-US" sz="2200" i="1" dirty="0"/>
              <a:t>e.g</a:t>
            </a:r>
            <a:r>
              <a:rPr lang="en-US" sz="2200" dirty="0"/>
              <a:t>. difference in the number of a certain particle produced when the beams have the same vs. opposite polarization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Same number produced gives asymmetry = 0.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All from one configuration and none from the other gives +1 or -1.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Knowing what </a:t>
            </a:r>
            <a:r>
              <a:rPr lang="en-US" sz="2600" dirty="0" smtClean="0"/>
              <a:t>processes involving </a:t>
            </a:r>
            <a:r>
              <a:rPr lang="en-US" sz="2600" dirty="0"/>
              <a:t>quarks and </a:t>
            </a:r>
            <a:r>
              <a:rPr lang="en-US" sz="2600" dirty="0" smtClean="0"/>
              <a:t>gluons </a:t>
            </a:r>
            <a:r>
              <a:rPr lang="en-US" sz="2600" dirty="0"/>
              <a:t>led to production of the observed particle gives us a handle on the quarks’ and gluons’ contribution to the spin.</a:t>
            </a:r>
          </a:p>
        </p:txBody>
      </p:sp>
      <p:graphicFrame>
        <p:nvGraphicFramePr>
          <p:cNvPr id="1128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81953"/>
              </p:ext>
            </p:extLst>
          </p:nvPr>
        </p:nvGraphicFramePr>
        <p:xfrm>
          <a:off x="590550" y="1235075"/>
          <a:ext cx="4154488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394" name="Equation" r:id="rId4" imgW="1295280" imgH="393480" progId="Equation.3">
                  <p:embed/>
                </p:oleObj>
              </mc:Choice>
              <mc:Fallback>
                <p:oleObj name="Equation" r:id="rId4" imgW="1295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235075"/>
                        <a:ext cx="4154488" cy="1258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5" name="Object 2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019800" y="1069975"/>
          <a:ext cx="312420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395" name="ﾋﾞｯﾄﾏｯﾌﾟ ｲﾒｰｼﾞ" r:id="rId6" imgW="4991150" imgH="2428727" progId="Paint.Picture">
                  <p:embed/>
                </p:oleObj>
              </mc:Choice>
              <mc:Fallback>
                <p:oleObj name="ﾋﾞｯﾄﾏｯﾌﾟ ｲﾒｰｼﾞ" r:id="rId6" imgW="4991150" imgH="24287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069975"/>
                        <a:ext cx="312420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8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3C48-03DC-4740-BAE2-F440DF32F4A1}" type="slidenum">
              <a:rPr lang="en-US"/>
              <a:pPr/>
              <a:t>3</a:t>
            </a:fld>
            <a:endParaRPr lang="en-US"/>
          </a:p>
        </p:txBody>
      </p:sp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7239000" y="4572000"/>
          <a:ext cx="1524000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900" name="Bitmap Image" r:id="rId4" imgW="3571852" imgH="3533981" progId="Paint.Picture">
                  <p:embed/>
                </p:oleObj>
              </mc:Choice>
              <mc:Fallback>
                <p:oleObj name="Bitmap Image" r:id="rId4" imgW="3571852" imgH="35339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572000"/>
                        <a:ext cx="1524000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/>
              <a:t>Quark-Parton Model (cont.)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6934200" cy="4114800"/>
          </a:xfrm>
        </p:spPr>
        <p:txBody>
          <a:bodyPr/>
          <a:lstStyle/>
          <a:p>
            <a:r>
              <a:rPr lang="en-US" sz="2800" dirty="0"/>
              <a:t>But these quarks are not completely free in the nucleon!</a:t>
            </a:r>
          </a:p>
          <a:p>
            <a:pPr lvl="1"/>
            <a:r>
              <a:rPr lang="en-US" sz="2400" dirty="0"/>
              <a:t>Bound by force-carrier particles called “gluons.”  </a:t>
            </a:r>
          </a:p>
          <a:p>
            <a:pPr lvl="1"/>
            <a:r>
              <a:rPr lang="en-US" sz="2400" dirty="0"/>
              <a:t>“Sea quarks” are also present:  short-lived quark-antiquark pairs from quantum mechanical fluctuations.</a:t>
            </a:r>
          </a:p>
          <a:p>
            <a:r>
              <a:rPr lang="en-US" sz="2800" dirty="0"/>
              <a:t>As you hit the proton with more energy, you resolve shorter-lived fluctuations:  gluons and sea quarks.</a:t>
            </a:r>
          </a:p>
        </p:txBody>
      </p:sp>
      <p:pic>
        <p:nvPicPr>
          <p:cNvPr id="61446" name="Picture 6" descr="proton-quark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1779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glu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48000"/>
            <a:ext cx="121920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381000" y="1149350"/>
            <a:ext cx="7391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CC"/>
                </a:solidFill>
              </a:rPr>
              <a:t>The simplest model says a proton’s made of three “valence” quarks:  2 up </a:t>
            </a:r>
            <a:r>
              <a:rPr lang="en-US" sz="2800" dirty="0" smtClean="0">
                <a:solidFill>
                  <a:srgbClr val="FFFFCC"/>
                </a:solidFill>
              </a:rPr>
              <a:t>“flavored” quarks </a:t>
            </a:r>
            <a:r>
              <a:rPr lang="en-US" sz="2800" dirty="0">
                <a:solidFill>
                  <a:srgbClr val="FFFFCC"/>
                </a:solidFill>
              </a:rPr>
              <a:t>and 1 down </a:t>
            </a:r>
            <a:r>
              <a:rPr lang="en-US" sz="2800" dirty="0" smtClean="0">
                <a:solidFill>
                  <a:srgbClr val="FFFFCC"/>
                </a:solidFill>
              </a:rPr>
              <a:t>“flavored” quark</a:t>
            </a:r>
            <a:r>
              <a:rPr lang="en-US" sz="2800" dirty="0">
                <a:solidFill>
                  <a:srgbClr val="FFFF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3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2179" name="Object 3"/>
          <p:cNvGraphicFramePr>
            <a:graphicFrameLocks noChangeAspect="1"/>
          </p:cNvGraphicFramePr>
          <p:nvPr/>
        </p:nvGraphicFramePr>
        <p:xfrm>
          <a:off x="304800" y="5257800"/>
          <a:ext cx="17827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329" name="Equation" r:id="rId4" imgW="990360" imgH="507960" progId="Equation.3">
                  <p:embed/>
                </p:oleObj>
              </mc:Choice>
              <mc:Fallback>
                <p:oleObj name="Equation" r:id="rId4" imgW="9903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57800"/>
                        <a:ext cx="1782762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Transverse single-spin asymmetries in </a:t>
            </a:r>
            <a:r>
              <a:rPr lang="en-US" sz="3000" dirty="0" err="1" smtClean="0"/>
              <a:t>p+p</a:t>
            </a:r>
            <a:r>
              <a:rPr lang="en-US" sz="3000" dirty="0" smtClean="0"/>
              <a:t> collisions: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From </a:t>
            </a:r>
            <a:r>
              <a:rPr lang="en-US" sz="3000" dirty="0" smtClean="0"/>
              <a:t>low </a:t>
            </a:r>
            <a:r>
              <a:rPr lang="en-US" sz="3000" dirty="0"/>
              <a:t>to h</a:t>
            </a:r>
            <a:r>
              <a:rPr lang="en-US" sz="3000" dirty="0" smtClean="0"/>
              <a:t>igh energies!</a:t>
            </a:r>
            <a:endParaRPr lang="en-US" sz="3000" dirty="0"/>
          </a:p>
        </p:txBody>
      </p:sp>
      <p:sp>
        <p:nvSpPr>
          <p:cNvPr id="1352712" name="Text Box 8"/>
          <p:cNvSpPr txBox="1">
            <a:spLocks noChangeArrowheads="1"/>
          </p:cNvSpPr>
          <p:nvPr/>
        </p:nvSpPr>
        <p:spPr bwMode="auto">
          <a:xfrm>
            <a:off x="448548" y="1357086"/>
            <a:ext cx="1306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ANL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s=4.9 </a:t>
            </a:r>
            <a:r>
              <a:rPr lang="en-US" altLang="ja-JP" dirty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18923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14975"/>
            <a:ext cx="9144000" cy="26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2714685" y="1349883"/>
            <a:ext cx="13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BNL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s=6.6 </a:t>
            </a:r>
            <a:r>
              <a:rPr lang="en-US" altLang="ja-JP" dirty="0" err="1" smtClean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66660" y="1295400"/>
            <a:ext cx="1423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FNAL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s=19.4 </a:t>
            </a:r>
            <a:r>
              <a:rPr lang="en-US" altLang="ja-JP" dirty="0" err="1" smtClean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5621" y="1302711"/>
            <a:ext cx="1423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RHIC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s=62.4 </a:t>
            </a:r>
            <a:r>
              <a:rPr lang="en-US" altLang="ja-JP" dirty="0" err="1" smtClean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endParaRPr lang="en-US" dirty="0">
              <a:solidFill>
                <a:srgbClr val="FFFFCC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724400" y="4953000"/>
            <a:ext cx="3048000" cy="1566862"/>
            <a:chOff x="1680" y="3141"/>
            <a:chExt cx="1872" cy="864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1680" y="3189"/>
              <a:ext cx="1872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776" y="3141"/>
              <a:ext cx="1579" cy="845"/>
              <a:chOff x="1776" y="2666"/>
              <a:chExt cx="2088" cy="1271"/>
            </a:xfrm>
          </p:grpSpPr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V="1">
                <a:off x="1776" y="3024"/>
                <a:ext cx="1968" cy="5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352" y="3072"/>
                <a:ext cx="288" cy="480"/>
                <a:chOff x="4320" y="1488"/>
                <a:chExt cx="288" cy="480"/>
              </a:xfrm>
            </p:grpSpPr>
            <p:sp>
              <p:nvSpPr>
                <p:cNvPr id="32" name="AutoShape 12"/>
                <p:cNvSpPr>
                  <a:spLocks noChangeArrowheads="1"/>
                </p:cNvSpPr>
                <p:nvPr/>
              </p:nvSpPr>
              <p:spPr bwMode="auto">
                <a:xfrm>
                  <a:off x="4416" y="1488"/>
                  <a:ext cx="86" cy="480"/>
                </a:xfrm>
                <a:prstGeom prst="upArrow">
                  <a:avLst>
                    <a:gd name="adj1" fmla="val 50000"/>
                    <a:gd name="adj2" fmla="val 139535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0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63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Oval 14"/>
              <p:cNvSpPr>
                <a:spLocks noChangeAspect="1" noChangeArrowheads="1"/>
              </p:cNvSpPr>
              <p:nvPr/>
            </p:nvSpPr>
            <p:spPr bwMode="auto">
              <a:xfrm>
                <a:off x="3120" y="3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2736" y="3120"/>
                <a:ext cx="288" cy="288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7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2823" y="2666"/>
                <a:ext cx="58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left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3073" y="3457"/>
                <a:ext cx="791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ja-JP" sz="3200" dirty="0">
                    <a:solidFill>
                      <a:srgbClr val="FF3399"/>
                    </a:solidFill>
                    <a:ea typeface="ＭＳ Ｐゴシック" pitchFamily="34" charset="-128"/>
                  </a:rPr>
                  <a:t>right</a:t>
                </a:r>
              </a:p>
            </p:txBody>
          </p:sp>
        </p:grpSp>
      </p:grpSp>
      <p:pic>
        <p:nvPicPr>
          <p:cNvPr id="36" name="Picture 8" descr="BRAHMS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1066800"/>
            <a:ext cx="990600" cy="530058"/>
          </a:xfrm>
          <a:prstGeom prst="rect">
            <a:avLst/>
          </a:prstGeom>
          <a:noFill/>
        </p:spPr>
      </p:pic>
      <p:sp>
        <p:nvSpPr>
          <p:cNvPr id="43" name="Rectangle 42"/>
          <p:cNvSpPr/>
          <p:nvPr/>
        </p:nvSpPr>
        <p:spPr bwMode="auto">
          <a:xfrm>
            <a:off x="6858000" y="2057400"/>
            <a:ext cx="2286000" cy="304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2501-B949-4497-900A-85D7539E191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5800" y="4690408"/>
            <a:ext cx="7620000" cy="193899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Effects persist to RHIC energies</a:t>
            </a:r>
          </a:p>
          <a:p>
            <a:pPr algn="ctr"/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Can probe this striking 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spin-momentum correlation</a:t>
            </a:r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 a </a:t>
            </a:r>
            <a:r>
              <a:rPr lang="en-US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calculable regime</a:t>
            </a:r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extract physics by comparing experiment to theory!</a:t>
            </a:r>
            <a:endParaRPr lang="en-US" sz="3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Wayne State, January 30, 2013</a:t>
            </a:r>
            <a:endParaRPr lang="en-US"/>
          </a:p>
        </p:txBody>
      </p:sp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2001:  A surprising discovery in the proton flavor structure</a:t>
            </a:r>
            <a:endParaRPr lang="en-US" sz="4000" dirty="0"/>
          </a:p>
        </p:txBody>
      </p:sp>
      <p:sp>
        <p:nvSpPr>
          <p:cNvPr id="1173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4267200" cy="4495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Fermilab Experiment </a:t>
            </a:r>
            <a:r>
              <a:rPr lang="en-US" sz="2800" dirty="0" err="1" smtClean="0"/>
              <a:t>NuSea</a:t>
            </a:r>
            <a:r>
              <a:rPr lang="en-US" sz="2800" dirty="0" smtClean="0"/>
              <a:t> </a:t>
            </a:r>
            <a:r>
              <a:rPr lang="en-US" sz="2800" dirty="0"/>
              <a:t>used proton-hydrogen and proton-deuterium collisions to probe nucleon structure via the </a:t>
            </a:r>
            <a:r>
              <a:rPr lang="en-US" sz="2800" dirty="0" err="1"/>
              <a:t>Drell</a:t>
            </a:r>
            <a:r>
              <a:rPr lang="en-US" sz="2800" dirty="0"/>
              <a:t>-Yan process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Anti-up/anti-down </a:t>
            </a:r>
            <a:r>
              <a:rPr lang="en-US" sz="2800" dirty="0"/>
              <a:t>asymmetry in the quark sea, with an </a:t>
            </a:r>
            <a:r>
              <a:rPr lang="en-US" sz="2800" dirty="0" smtClean="0"/>
              <a:t>unexpected behavior as a function of momentum fraction!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Was previously expected to be ~constant at 1</a:t>
            </a:r>
            <a:endParaRPr lang="en-US" sz="2400" dirty="0"/>
          </a:p>
        </p:txBody>
      </p:sp>
      <p:pic>
        <p:nvPicPr>
          <p:cNvPr id="1173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965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3511" name="Text Box 7"/>
          <p:cNvSpPr txBox="1">
            <a:spLocks noChangeArrowheads="1"/>
          </p:cNvSpPr>
          <p:nvPr/>
        </p:nvSpPr>
        <p:spPr bwMode="auto">
          <a:xfrm>
            <a:off x="5462588" y="5738813"/>
            <a:ext cx="2800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</a:rPr>
              <a:t>PRD64, 052002 (2001)</a:t>
            </a:r>
          </a:p>
        </p:txBody>
      </p:sp>
      <p:graphicFrame>
        <p:nvGraphicFramePr>
          <p:cNvPr id="1173512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9432106"/>
              </p:ext>
            </p:extLst>
          </p:nvPr>
        </p:nvGraphicFramePr>
        <p:xfrm>
          <a:off x="838200" y="3122612"/>
          <a:ext cx="28194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90" name="Equation" r:id="rId5" imgW="1054080" imgH="228600" progId="Equation.3">
                  <p:embed/>
                </p:oleObj>
              </mc:Choice>
              <mc:Fallback>
                <p:oleObj name="Equation" r:id="rId5" imgW="1054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122612"/>
                        <a:ext cx="2819400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2501-B949-4497-900A-85D7539E19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73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Fermilab </a:t>
            </a:r>
            <a:r>
              <a:rPr lang="en-US" sz="3600" dirty="0" err="1" smtClean="0"/>
              <a:t>SeaQuest</a:t>
            </a:r>
            <a:r>
              <a:rPr lang="en-US" sz="3600" dirty="0" smtClean="0"/>
              <a:t>: To understand this flavor structure better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4572000" cy="3992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Follow-up experiment to Fermilab </a:t>
            </a:r>
            <a:r>
              <a:rPr lang="en-US" dirty="0" err="1" smtClean="0"/>
              <a:t>NuSea</a:t>
            </a:r>
            <a:r>
              <a:rPr lang="en-US" dirty="0" smtClean="0"/>
              <a:t> with main goal of extending measurements to higher momentum fraction </a:t>
            </a:r>
            <a:r>
              <a:rPr lang="en-US" i="1" dirty="0" smtClean="0"/>
              <a:t>x</a:t>
            </a:r>
          </a:p>
          <a:p>
            <a:r>
              <a:rPr lang="en-US" dirty="0" smtClean="0"/>
              <a:t>120 GeV proton beam from Fermilab Main Injector + proton, deuteron (</a:t>
            </a:r>
            <a:r>
              <a:rPr lang="en-US" dirty="0" err="1" smtClean="0"/>
              <a:t>proton+neutron</a:t>
            </a:r>
            <a:r>
              <a:rPr lang="en-US" dirty="0" smtClean="0"/>
              <a:t>), and nuclear targets (C, Fe, W)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8600" y="1460326"/>
          <a:ext cx="4667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05" name="Equation" r:id="rId3" imgW="3111480" imgH="457200" progId="Equation.3">
                  <p:embed/>
                </p:oleObj>
              </mc:Choice>
              <mc:Fallback>
                <p:oleObj name="Equation" r:id="rId3" imgW="311148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60326"/>
                        <a:ext cx="4667250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888274"/>
            <a:ext cx="1447800" cy="82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36074" y="5055513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E866</a:t>
            </a:r>
            <a:endParaRPr lang="en-US" sz="2200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2057400"/>
            <a:ext cx="3889829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470-166C-47F1-B73B-719C4C833E4D}" type="slidenum">
              <a:rPr lang="en-US"/>
              <a:pPr/>
              <a:t>33</a:t>
            </a:fld>
            <a:endParaRPr lang="en-US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Fixed-Target </a:t>
            </a:r>
            <a:r>
              <a:rPr lang="en-US" sz="4000" dirty="0" smtClean="0"/>
              <a:t>(</a:t>
            </a:r>
            <a:r>
              <a:rPr lang="en-US" sz="4000" dirty="0" err="1" smtClean="0"/>
              <a:t>SeaQuest</a:t>
            </a:r>
            <a:r>
              <a:rPr lang="en-US" sz="4000" dirty="0" smtClean="0"/>
              <a:t>) </a:t>
            </a:r>
            <a:br>
              <a:rPr lang="en-US" sz="4000" dirty="0" smtClean="0"/>
            </a:br>
            <a:r>
              <a:rPr lang="en-US" sz="4000" dirty="0" smtClean="0"/>
              <a:t>Versus Collider (PHENIX) Experiments</a:t>
            </a:r>
            <a:endParaRPr lang="en-US" sz="4000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Earliest experiments studying proton structure used electron beams to probe stationary (“fixed”) proton targets (think of tube of hydrogen gas)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Typically easier and cheaper to perform fixed-target experiments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Collider experiments allow you to reach higher energy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use different theoretical tools to interpret results (“perturbative </a:t>
            </a:r>
            <a:r>
              <a:rPr lang="en-US" sz="2400" dirty="0" smtClean="0"/>
              <a:t>QCD”)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Can produce heavier particles (</a:t>
            </a:r>
            <a:r>
              <a:rPr lang="en-US" sz="2400" i="1" dirty="0"/>
              <a:t>E=mc</a:t>
            </a:r>
            <a:r>
              <a:rPr lang="en-US" sz="2400" i="1" baseline="30000" dirty="0"/>
              <a:t>2</a:t>
            </a:r>
            <a:r>
              <a:rPr lang="en-US" sz="2400" dirty="0"/>
              <a:t> again!)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access different kinematic region (e.g. lower momentum fraction, </a:t>
            </a:r>
            <a:r>
              <a:rPr lang="en-US" sz="2400" i="1" dirty="0" err="1" smtClean="0"/>
              <a:t>x</a:t>
            </a:r>
            <a:r>
              <a:rPr lang="en-US" sz="2400" i="1" baseline="-18000" dirty="0" err="1" smtClean="0"/>
              <a:t>Bjorken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07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Fermilab </a:t>
            </a:r>
            <a:r>
              <a:rPr lang="en-US" dirty="0" err="1" smtClean="0"/>
              <a:t>SeaQuest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2895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Targets: Liquid hydrogen and deuterium (</a:t>
            </a:r>
            <a:r>
              <a:rPr lang="en-US" sz="2800" dirty="0" err="1" smtClean="0"/>
              <a:t>UMich</a:t>
            </a:r>
            <a:r>
              <a:rPr lang="en-US" sz="2800" dirty="0" smtClean="0"/>
              <a:t> responsibility!), and C, Fe, W nuclei </a:t>
            </a:r>
          </a:p>
          <a:p>
            <a:r>
              <a:rPr lang="en-US" sz="2800" dirty="0" smtClean="0"/>
              <a:t>Commissioned March-April 2012, physics data-taking summer 2013 through mid-2015</a:t>
            </a:r>
          </a:p>
          <a:p>
            <a:r>
              <a:rPr lang="en-US" sz="2800" dirty="0" smtClean="0"/>
              <a:t>~65 participants from 14 institutions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102202"/>
            <a:ext cx="5943600" cy="445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0"/>
            <a:ext cx="2952750" cy="214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E906 model: Reuse, recycle!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Prop-tub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4121" y="1469574"/>
            <a:ext cx="5392715" cy="404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133600"/>
            <a:ext cx="167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Station 4 tracking plane assembled from old proportional tubes scavenged from LANL “threat reduction” experiments!</a:t>
            </a:r>
            <a:endParaRPr lang="en-US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657600"/>
            <a:ext cx="4128734" cy="3096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 of E906 experimental hall from downstream platform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65250" name="Picture 2" descr="http://www.kevingbailey.com/photos/i-S77d8gX/0/M/i-S77d8gX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9342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UMich</a:t>
            </a:r>
            <a:r>
              <a:rPr lang="en-US" dirty="0" smtClean="0"/>
              <a:t> hardware </a:t>
            </a:r>
            <a:br>
              <a:rPr lang="en-US" dirty="0" smtClean="0"/>
            </a:br>
            <a:r>
              <a:rPr lang="en-US" dirty="0" smtClean="0"/>
              <a:t>(with Prof. W. </a:t>
            </a:r>
            <a:r>
              <a:rPr lang="en-US" dirty="0" err="1" smtClean="0"/>
              <a:t>Lorenzon</a:t>
            </a:r>
            <a:r>
              <a:rPr lang="en-US" dirty="0" smtClean="0"/>
              <a:t>): </a:t>
            </a:r>
            <a:br>
              <a:rPr lang="en-US" dirty="0" smtClean="0"/>
            </a:br>
            <a:r>
              <a:rPr lang="en-US" dirty="0" smtClean="0"/>
              <a:t>E906 cryogenic target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84706" name="Picture 2" descr="http://www-personal.umich.edu/~lorenzon/research/E906/photos/LabF-install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3448"/>
            <a:ext cx="3267840" cy="43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08" name="Picture 4" descr="http://www-personal.umich.edu/~lorenzon/research/E906/photos/fully-installed-H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56095"/>
            <a:ext cx="5249507" cy="393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 descr="http://www-personal.umich.edu/~lorenzon/research/E906/photos/H2cooldown_4-19-2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07060" cy="33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</a:t>
            </a:r>
            <a:r>
              <a:rPr lang="en-US" dirty="0" err="1" smtClean="0"/>
              <a:t>cooldown</a:t>
            </a:r>
            <a:r>
              <a:rPr lang="en-US" dirty="0" smtClean="0"/>
              <a:t> and monitoring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http://www-personal.umich.edu/~lorenzon/research/E906/photos/target_stat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9" y="3165746"/>
            <a:ext cx="5160493" cy="33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635660" y="5486400"/>
            <a:ext cx="926940" cy="228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343400"/>
            <a:ext cx="7620000" cy="101566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Looking forward to starting our 2-year run in a few months!</a:t>
            </a:r>
            <a:endParaRPr lang="en-US" sz="3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still have a ways to go from the quarks and gluons of the theory of the strong force to full descriptions of the protons and nuclei of the world around us!</a:t>
            </a:r>
          </a:p>
          <a:p>
            <a:r>
              <a:rPr lang="en-US" dirty="0" smtClean="0"/>
              <a:t>Since the late 1990s things have been developing rapidly as we’ve discovered new questions we can ask about proton structure and have come up with ideas to perform relevant measurements</a:t>
            </a:r>
          </a:p>
          <a:p>
            <a:r>
              <a:rPr lang="en-US" dirty="0" smtClean="0"/>
              <a:t>Different experiments at BNL, Fermilab, and other world facilities are working to unravel the mysteries of the proton . . 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ECAA-F0D0-49A7-B7A0-5FE39D24FFC6}" type="slidenum">
              <a:rPr lang="en-US"/>
              <a:pPr/>
              <a:t>4</a:t>
            </a:fld>
            <a:endParaRPr lang="en-US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Strong Force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the nucleus stay together?  The electromagnetic force should cause the protons to repel one another</a:t>
            </a:r>
          </a:p>
          <a:p>
            <a:r>
              <a:rPr lang="en-US" dirty="0"/>
              <a:t>Protons and neutrons interact via the </a:t>
            </a:r>
            <a:r>
              <a:rPr lang="en-US" i="1" dirty="0"/>
              <a:t>strong force</a:t>
            </a:r>
            <a:r>
              <a:rPr lang="en-US" dirty="0"/>
              <a:t>, carried by gluons</a:t>
            </a:r>
          </a:p>
          <a:p>
            <a:pPr lvl="1"/>
            <a:r>
              <a:rPr lang="en-US" dirty="0"/>
              <a:t>Much stronger than the electromagnetic force </a:t>
            </a:r>
            <a:r>
              <a:rPr lang="en-US" dirty="0" smtClean="0"/>
              <a:t>(~100x) and </a:t>
            </a:r>
            <a:r>
              <a:rPr lang="en-US" dirty="0" err="1" smtClean="0"/>
              <a:t>waaayyy</a:t>
            </a:r>
            <a:r>
              <a:rPr lang="en-US" dirty="0" smtClean="0"/>
              <a:t> stronger than gravity (~10</a:t>
            </a:r>
            <a:r>
              <a:rPr lang="en-US" baseline="30000" dirty="0" smtClean="0"/>
              <a:t>38</a:t>
            </a:r>
            <a:r>
              <a:rPr lang="en-US" dirty="0" smtClean="0"/>
              <a:t>x!!) (thus </a:t>
            </a:r>
            <a:r>
              <a:rPr lang="en-US" dirty="0"/>
              <a:t>the name!)</a:t>
            </a:r>
          </a:p>
          <a:p>
            <a:pPr lvl="1"/>
            <a:r>
              <a:rPr lang="en-US" dirty="0" smtClean="0"/>
              <a:t>But—very </a:t>
            </a:r>
            <a:r>
              <a:rPr lang="en-US" dirty="0" err="1" smtClean="0"/>
              <a:t>very</a:t>
            </a:r>
            <a:r>
              <a:rPr lang="en-US" dirty="0" smtClean="0"/>
              <a:t> </a:t>
            </a:r>
            <a:r>
              <a:rPr lang="en-US" dirty="0"/>
              <a:t>short range! (~10</a:t>
            </a:r>
            <a:r>
              <a:rPr lang="en-US" baseline="30000" dirty="0"/>
              <a:t>-15</a:t>
            </a:r>
            <a:r>
              <a:rPr lang="en-US" dirty="0"/>
              <a:t> m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8788" name="Picture 4" descr="proton-quar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6"/>
          <a:stretch>
            <a:fillRect/>
          </a:stretch>
        </p:blipFill>
        <p:spPr bwMode="auto">
          <a:xfrm>
            <a:off x="609600" y="228600"/>
            <a:ext cx="17875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nucleus_expl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6129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Afterword: </a:t>
            </a:r>
            <a:br>
              <a:rPr lang="en-US" dirty="0" smtClean="0"/>
            </a:br>
            <a:r>
              <a:rPr lang="en-US" dirty="0" smtClean="0"/>
              <a:t>Studying the strong force “versus” studying nucleon structure?</a:t>
            </a:r>
            <a:br>
              <a:rPr lang="en-US" dirty="0" smtClean="0"/>
            </a:br>
            <a:r>
              <a:rPr lang="en-US" dirty="0" smtClean="0"/>
              <a:t>A personal perspective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UMich, February 13,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UMich, February 13,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3046" y="1869831"/>
            <a:ext cx="77941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 shall not cease from exploration </a:t>
            </a:r>
            <a:b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the end of all our exploring </a:t>
            </a:r>
            <a:b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Will be to arrive where we started </a:t>
            </a:r>
            <a:b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know the place for the first time.</a:t>
            </a:r>
          </a:p>
          <a:p>
            <a:endParaRPr lang="en-US" sz="4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T.S. Eliot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2E64-6934-4094-B5FB-09B89F258EDB}" type="slidenum">
              <a:rPr lang="en-US"/>
              <a:pPr/>
              <a:t>43</a:t>
            </a:fld>
            <a:endParaRPr lang="en-US"/>
          </a:p>
        </p:txBody>
      </p:sp>
      <p:sp>
        <p:nvSpPr>
          <p:cNvPr id="134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Nucleon </a:t>
            </a:r>
            <a:r>
              <a:rPr lang="en-US" dirty="0" smtClean="0"/>
              <a:t>structure</a:t>
            </a:r>
            <a:r>
              <a:rPr lang="en-US" dirty="0"/>
              <a:t>:  The </a:t>
            </a:r>
            <a:r>
              <a:rPr lang="en-US" dirty="0" smtClean="0"/>
              <a:t>early </a:t>
            </a:r>
            <a:r>
              <a:rPr lang="en-US" dirty="0"/>
              <a:t>y</a:t>
            </a:r>
            <a:r>
              <a:rPr lang="en-US" dirty="0" smtClean="0"/>
              <a:t>ears</a:t>
            </a:r>
            <a:endParaRPr lang="en-US" dirty="0"/>
          </a:p>
        </p:txBody>
      </p:sp>
      <p:sp>
        <p:nvSpPr>
          <p:cNvPr id="134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57912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1932:  </a:t>
            </a:r>
            <a:r>
              <a:rPr lang="en-US" sz="2800" dirty="0" err="1"/>
              <a:t>Estermann</a:t>
            </a:r>
            <a:r>
              <a:rPr lang="en-US" sz="2800" dirty="0"/>
              <a:t> and Stern measure </a:t>
            </a:r>
            <a:r>
              <a:rPr lang="en-US" sz="2800" dirty="0" smtClean="0"/>
              <a:t>proton </a:t>
            </a:r>
            <a:r>
              <a:rPr lang="en-US" sz="2800" dirty="0"/>
              <a:t>anomalous magnetic moment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smtClean="0"/>
              <a:t>proton </a:t>
            </a:r>
            <a:r>
              <a:rPr lang="en-US" sz="2800" dirty="0"/>
              <a:t>not a </a:t>
            </a:r>
            <a:r>
              <a:rPr lang="en-US" sz="2800" dirty="0" err="1"/>
              <a:t>pointlike</a:t>
            </a:r>
            <a:r>
              <a:rPr lang="en-US" sz="2800" dirty="0"/>
              <a:t> particle!</a:t>
            </a:r>
          </a:p>
          <a:p>
            <a:r>
              <a:rPr lang="en-US" sz="2800" dirty="0" smtClean="0"/>
              <a:t>1960s</a:t>
            </a:r>
            <a:r>
              <a:rPr lang="en-US" sz="2800" dirty="0"/>
              <a:t>: Quark structure of the </a:t>
            </a:r>
            <a:r>
              <a:rPr lang="en-US" sz="2800" dirty="0" smtClean="0"/>
              <a:t>nucleon</a:t>
            </a:r>
          </a:p>
          <a:p>
            <a:pPr lvl="1"/>
            <a:r>
              <a:rPr lang="en-US" sz="2400" dirty="0" smtClean="0"/>
              <a:t>SLAC inelastic electron-nucleon scattering experiments by Friedman, Kendall, Taylor </a:t>
            </a:r>
            <a:r>
              <a:rPr lang="en-US" sz="2400" dirty="0" smtClean="0">
                <a:sym typeface="Wingdings" pitchFamily="2" charset="2"/>
              </a:rPr>
              <a:t> Nobel Prize</a:t>
            </a:r>
          </a:p>
          <a:p>
            <a:pPr lvl="1"/>
            <a:r>
              <a:rPr lang="en-US" sz="2400" dirty="0" smtClean="0"/>
              <a:t>Theoretical development by Gell-Mann </a:t>
            </a:r>
            <a:r>
              <a:rPr lang="en-US" sz="2400" dirty="0" smtClean="0">
                <a:sym typeface="Wingdings" pitchFamily="2" charset="2"/>
              </a:rPr>
              <a:t> Nobel Prize</a:t>
            </a:r>
            <a:endParaRPr lang="en-US" sz="2800" dirty="0" smtClean="0"/>
          </a:p>
          <a:p>
            <a:r>
              <a:rPr lang="en-US" sz="2800" dirty="0" smtClean="0"/>
              <a:t>1970s: Formulation of QCD . . .</a:t>
            </a:r>
          </a:p>
        </p:txBody>
      </p:sp>
      <p:graphicFrame>
        <p:nvGraphicFramePr>
          <p:cNvPr id="13445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248400" y="2081213"/>
          <a:ext cx="2319338" cy="229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23" name="Bitmap Image" r:id="rId4" imgW="3571852" imgH="3533981" progId="PBrush">
                  <p:embed/>
                </p:oleObj>
              </mc:Choice>
              <mc:Fallback>
                <p:oleObj name="Bitmap Image" r:id="rId4" imgW="3571852" imgH="353398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081213"/>
                        <a:ext cx="2319338" cy="229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6645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Observations with different probes allow us to learn different things!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047" y="1514755"/>
            <a:ext cx="7012768" cy="51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5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/>
              <a:pPr/>
              <a:t>45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19200" y="1174750"/>
            <a:ext cx="6705600" cy="2743200"/>
            <a:chOff x="768" y="681"/>
            <a:chExt cx="4224" cy="1728"/>
          </a:xfrm>
        </p:grpSpPr>
        <p:sp>
          <p:nvSpPr>
            <p:cNvPr id="1414147" name="Rectangle 3"/>
            <p:cNvSpPr>
              <a:spLocks noChangeArrowheads="1"/>
            </p:cNvSpPr>
            <p:nvPr/>
          </p:nvSpPr>
          <p:spPr bwMode="auto">
            <a:xfrm>
              <a:off x="768" y="681"/>
              <a:ext cx="4224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4148" name="Oval 4"/>
            <p:cNvSpPr>
              <a:spLocks noChangeArrowheads="1"/>
            </p:cNvSpPr>
            <p:nvPr/>
          </p:nvSpPr>
          <p:spPr bwMode="auto">
            <a:xfrm>
              <a:off x="1527" y="1875"/>
              <a:ext cx="391" cy="373"/>
            </a:xfrm>
            <a:prstGeom prst="ellipse">
              <a:avLst/>
            </a:prstGeom>
            <a:solidFill>
              <a:srgbClr val="FF85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49" name="Oval 5"/>
            <p:cNvSpPr>
              <a:spLocks noChangeArrowheads="1"/>
            </p:cNvSpPr>
            <p:nvPr/>
          </p:nvSpPr>
          <p:spPr bwMode="auto">
            <a:xfrm>
              <a:off x="1536" y="901"/>
              <a:ext cx="401" cy="381"/>
            </a:xfrm>
            <a:prstGeom prst="ellipse">
              <a:avLst/>
            </a:prstGeom>
            <a:solidFill>
              <a:srgbClr val="9DCE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0" name="Line 6"/>
            <p:cNvSpPr>
              <a:spLocks noChangeShapeType="1"/>
            </p:cNvSpPr>
            <p:nvPr/>
          </p:nvSpPr>
          <p:spPr bwMode="auto">
            <a:xfrm>
              <a:off x="1105" y="977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1" name="Line 7"/>
            <p:cNvSpPr>
              <a:spLocks noChangeShapeType="1"/>
            </p:cNvSpPr>
            <p:nvPr/>
          </p:nvSpPr>
          <p:spPr bwMode="auto">
            <a:xfrm>
              <a:off x="1105" y="1129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2" name="Line 8"/>
            <p:cNvSpPr>
              <a:spLocks noChangeShapeType="1"/>
            </p:cNvSpPr>
            <p:nvPr/>
          </p:nvSpPr>
          <p:spPr bwMode="auto">
            <a:xfrm>
              <a:off x="1115" y="2141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3" name="Line 9"/>
            <p:cNvSpPr>
              <a:spLocks noChangeShapeType="1"/>
            </p:cNvSpPr>
            <p:nvPr/>
          </p:nvSpPr>
          <p:spPr bwMode="auto">
            <a:xfrm>
              <a:off x="1115" y="1993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4" name="Rectangle 10"/>
            <p:cNvSpPr>
              <a:spLocks noChangeArrowheads="1"/>
            </p:cNvSpPr>
            <p:nvPr/>
          </p:nvSpPr>
          <p:spPr bwMode="auto">
            <a:xfrm>
              <a:off x="2561" y="1413"/>
              <a:ext cx="1040" cy="324"/>
            </a:xfrm>
            <a:prstGeom prst="rect">
              <a:avLst/>
            </a:prstGeom>
            <a:noFill/>
            <a:ln w="19050">
              <a:solidFill>
                <a:srgbClr val="00E00B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5" name="Line 11"/>
            <p:cNvSpPr>
              <a:spLocks noChangeShapeType="1"/>
            </p:cNvSpPr>
            <p:nvPr/>
          </p:nvSpPr>
          <p:spPr bwMode="auto">
            <a:xfrm>
              <a:off x="1937" y="1125"/>
              <a:ext cx="641" cy="4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6" name="Line 12"/>
            <p:cNvSpPr>
              <a:spLocks noChangeShapeType="1"/>
            </p:cNvSpPr>
            <p:nvPr/>
          </p:nvSpPr>
          <p:spPr bwMode="auto">
            <a:xfrm flipV="1">
              <a:off x="1874" y="751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7" name="Line 13"/>
            <p:cNvSpPr>
              <a:spLocks noChangeShapeType="1"/>
            </p:cNvSpPr>
            <p:nvPr/>
          </p:nvSpPr>
          <p:spPr bwMode="auto">
            <a:xfrm>
              <a:off x="1889" y="2177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8" name="Line 14"/>
            <p:cNvSpPr>
              <a:spLocks noChangeShapeType="1"/>
            </p:cNvSpPr>
            <p:nvPr/>
          </p:nvSpPr>
          <p:spPr bwMode="auto">
            <a:xfrm>
              <a:off x="1869" y="2193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9" name="Line 15"/>
            <p:cNvSpPr>
              <a:spLocks noChangeShapeType="1"/>
            </p:cNvSpPr>
            <p:nvPr/>
          </p:nvSpPr>
          <p:spPr bwMode="auto">
            <a:xfrm>
              <a:off x="1849" y="2217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0" name="Line 16"/>
            <p:cNvSpPr>
              <a:spLocks noChangeShapeType="1"/>
            </p:cNvSpPr>
            <p:nvPr/>
          </p:nvSpPr>
          <p:spPr bwMode="auto">
            <a:xfrm flipV="1">
              <a:off x="1911" y="789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1" name="Line 17"/>
            <p:cNvSpPr>
              <a:spLocks noChangeShapeType="1"/>
            </p:cNvSpPr>
            <p:nvPr/>
          </p:nvSpPr>
          <p:spPr bwMode="auto">
            <a:xfrm flipV="1">
              <a:off x="1901" y="759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2" name="Line 18"/>
            <p:cNvSpPr>
              <a:spLocks noChangeShapeType="1"/>
            </p:cNvSpPr>
            <p:nvPr/>
          </p:nvSpPr>
          <p:spPr bwMode="auto">
            <a:xfrm flipV="1">
              <a:off x="1865" y="733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3" name="Text Box 19"/>
            <p:cNvSpPr txBox="1">
              <a:spLocks noChangeArrowheads="1"/>
            </p:cNvSpPr>
            <p:nvPr/>
          </p:nvSpPr>
          <p:spPr bwMode="auto">
            <a:xfrm>
              <a:off x="2351" y="1195"/>
              <a:ext cx="17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 b="1">
                  <a:solidFill>
                    <a:schemeClr val="accent2"/>
                  </a:solidFill>
                  <a:latin typeface="Comic Sans MS" pitchFamily="66" charset="0"/>
                </a:rPr>
                <a:t>Hard Scattering Process</a:t>
              </a:r>
            </a:p>
          </p:txBody>
        </p:sp>
        <p:sp>
          <p:nvSpPr>
            <p:cNvPr id="1414164" name="Line 20"/>
            <p:cNvSpPr>
              <a:spLocks noChangeShapeType="1"/>
            </p:cNvSpPr>
            <p:nvPr/>
          </p:nvSpPr>
          <p:spPr bwMode="auto">
            <a:xfrm>
              <a:off x="2578" y="1592"/>
              <a:ext cx="9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4165" name="Object 21"/>
            <p:cNvGraphicFramePr>
              <a:graphicFrameLocks noChangeAspect="1"/>
            </p:cNvGraphicFramePr>
            <p:nvPr/>
          </p:nvGraphicFramePr>
          <p:xfrm>
            <a:off x="1255" y="1784"/>
            <a:ext cx="123" cy="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54" name="Equation" r:id="rId4" imgW="152280" imgH="215640" progId="">
                    <p:embed/>
                  </p:oleObj>
                </mc:Choice>
                <mc:Fallback>
                  <p:oleObj name="Equation" r:id="rId4" imgW="152280" imgH="215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5" y="1784"/>
                          <a:ext cx="123" cy="1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4166" name="Object 22"/>
            <p:cNvGraphicFramePr>
              <a:graphicFrameLocks noChangeAspect="1"/>
            </p:cNvGraphicFramePr>
            <p:nvPr/>
          </p:nvGraphicFramePr>
          <p:xfrm>
            <a:off x="1954" y="1634"/>
            <a:ext cx="246" cy="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55" name="Equation" r:id="rId6" imgW="304560" imgH="215640" progId="">
                    <p:embed/>
                  </p:oleObj>
                </mc:Choice>
                <mc:Fallback>
                  <p:oleObj name="Equation" r:id="rId6" imgW="304560" imgH="215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4" y="1634"/>
                          <a:ext cx="246" cy="1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4167" name="Object 23"/>
            <p:cNvGraphicFramePr>
              <a:graphicFrameLocks noChangeAspect="1"/>
            </p:cNvGraphicFramePr>
            <p:nvPr/>
          </p:nvGraphicFramePr>
          <p:xfrm>
            <a:off x="1287" y="776"/>
            <a:ext cx="113" cy="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56" name="Equation" r:id="rId8" imgW="139680" imgH="215640" progId="">
                    <p:embed/>
                  </p:oleObj>
                </mc:Choice>
                <mc:Fallback>
                  <p:oleObj name="Equation" r:id="rId8" imgW="139680" imgH="215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7" y="776"/>
                          <a:ext cx="113" cy="1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4168" name="Object 24"/>
            <p:cNvGraphicFramePr>
              <a:graphicFrameLocks noChangeAspect="1"/>
            </p:cNvGraphicFramePr>
            <p:nvPr/>
          </p:nvGraphicFramePr>
          <p:xfrm>
            <a:off x="2150" y="1112"/>
            <a:ext cx="225" cy="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57" name="Equation" r:id="rId10" imgW="279360" imgH="215640" progId="">
                    <p:embed/>
                  </p:oleObj>
                </mc:Choice>
                <mc:Fallback>
                  <p:oleObj name="Equation" r:id="rId10" imgW="279360" imgH="215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0" y="1112"/>
                          <a:ext cx="225" cy="1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25"/>
            <p:cNvGrpSpPr>
              <a:grpSpLocks/>
            </p:cNvGrpSpPr>
            <p:nvPr/>
          </p:nvGrpSpPr>
          <p:grpSpPr bwMode="auto">
            <a:xfrm rot="-1546555">
              <a:off x="1884" y="1844"/>
              <a:ext cx="444" cy="122"/>
              <a:chOff x="2291" y="2513"/>
              <a:chExt cx="1199" cy="188"/>
            </a:xfrm>
          </p:grpSpPr>
          <p:sp>
            <p:nvSpPr>
              <p:cNvPr id="1414170" name="Freeform 26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1" name="Freeform 27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2" name="Freeform 28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3" name="Freeform 29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4" name="Freeform 30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4175" name="Line 31"/>
            <p:cNvSpPr>
              <a:spLocks noChangeShapeType="1"/>
            </p:cNvSpPr>
            <p:nvPr/>
          </p:nvSpPr>
          <p:spPr bwMode="auto">
            <a:xfrm flipV="1">
              <a:off x="3909" y="1363"/>
              <a:ext cx="145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6" name="Line 32"/>
            <p:cNvSpPr>
              <a:spLocks noChangeShapeType="1"/>
            </p:cNvSpPr>
            <p:nvPr/>
          </p:nvSpPr>
          <p:spPr bwMode="auto">
            <a:xfrm>
              <a:off x="3954" y="1414"/>
              <a:ext cx="1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7" name="Line 33"/>
            <p:cNvSpPr>
              <a:spLocks noChangeShapeType="1"/>
            </p:cNvSpPr>
            <p:nvPr/>
          </p:nvSpPr>
          <p:spPr bwMode="auto">
            <a:xfrm rot="20991552" flipV="1">
              <a:off x="3849" y="1095"/>
              <a:ext cx="28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8" name="Line 34"/>
            <p:cNvSpPr>
              <a:spLocks noChangeShapeType="1"/>
            </p:cNvSpPr>
            <p:nvPr/>
          </p:nvSpPr>
          <p:spPr bwMode="auto">
            <a:xfrm flipV="1">
              <a:off x="3905" y="951"/>
              <a:ext cx="55" cy="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9" name="Line 35"/>
            <p:cNvSpPr>
              <a:spLocks noChangeShapeType="1"/>
            </p:cNvSpPr>
            <p:nvPr/>
          </p:nvSpPr>
          <p:spPr bwMode="auto">
            <a:xfrm flipV="1">
              <a:off x="3912" y="1239"/>
              <a:ext cx="96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80" name="Line 36"/>
            <p:cNvSpPr>
              <a:spLocks noChangeShapeType="1"/>
            </p:cNvSpPr>
            <p:nvPr/>
          </p:nvSpPr>
          <p:spPr bwMode="auto">
            <a:xfrm flipV="1">
              <a:off x="3877" y="1095"/>
              <a:ext cx="35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81" name="Line 37"/>
            <p:cNvSpPr>
              <a:spLocks noChangeShapeType="1"/>
            </p:cNvSpPr>
            <p:nvPr/>
          </p:nvSpPr>
          <p:spPr bwMode="auto">
            <a:xfrm flipV="1">
              <a:off x="3901" y="921"/>
              <a:ext cx="155" cy="47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-1546555">
              <a:off x="2250" y="1664"/>
              <a:ext cx="444" cy="122"/>
              <a:chOff x="2291" y="2513"/>
              <a:chExt cx="1199" cy="188"/>
            </a:xfrm>
          </p:grpSpPr>
          <p:sp>
            <p:nvSpPr>
              <p:cNvPr id="1414183" name="Freeform 39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4" name="Freeform 40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5" name="Freeform 41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6" name="Freeform 42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7" name="Freeform 43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1414188" name="Object 44"/>
            <p:cNvGraphicFramePr>
              <a:graphicFrameLocks noChangeAspect="1"/>
            </p:cNvGraphicFramePr>
            <p:nvPr/>
          </p:nvGraphicFramePr>
          <p:xfrm>
            <a:off x="3014" y="1439"/>
            <a:ext cx="103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58" name="Equation" r:id="rId12" imgW="126720" imgH="190440" progId="">
                    <p:embed/>
                  </p:oleObj>
                </mc:Choice>
                <mc:Fallback>
                  <p:oleObj name="Equation" r:id="rId12" imgW="126720" imgH="1904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4" y="1439"/>
                          <a:ext cx="103" cy="1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14189" name="Line 45"/>
            <p:cNvSpPr>
              <a:spLocks noChangeShapeType="1"/>
            </p:cNvSpPr>
            <p:nvPr/>
          </p:nvSpPr>
          <p:spPr bwMode="auto">
            <a:xfrm flipV="1">
              <a:off x="3543" y="1408"/>
              <a:ext cx="342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414190" name="Object 46"/>
            <p:cNvGraphicFramePr>
              <a:graphicFrameLocks noChangeAspect="1"/>
            </p:cNvGraphicFramePr>
            <p:nvPr/>
          </p:nvGraphicFramePr>
          <p:xfrm>
            <a:off x="2784" y="1785"/>
            <a:ext cx="572" cy="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59" name="Equation" r:id="rId14" imgW="444240" imgH="203040" progId="Equation.3">
                    <p:embed/>
                  </p:oleObj>
                </mc:Choice>
                <mc:Fallback>
                  <p:oleObj name="Equation" r:id="rId14" imgW="4442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785"/>
                          <a:ext cx="572" cy="2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7"/>
            <p:cNvGrpSpPr>
              <a:grpSpLocks/>
            </p:cNvGrpSpPr>
            <p:nvPr/>
          </p:nvGrpSpPr>
          <p:grpSpPr bwMode="auto">
            <a:xfrm rot="1595871">
              <a:off x="3531" y="1650"/>
              <a:ext cx="444" cy="122"/>
              <a:chOff x="2291" y="2513"/>
              <a:chExt cx="1199" cy="188"/>
            </a:xfrm>
          </p:grpSpPr>
          <p:sp>
            <p:nvSpPr>
              <p:cNvPr id="1414192" name="Freeform 48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3" name="Freeform 49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4" name="Freeform 50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5" name="Freeform 51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6" name="Freeform 52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4197" name="Line 53"/>
            <p:cNvSpPr>
              <a:spLocks noChangeShapeType="1"/>
            </p:cNvSpPr>
            <p:nvPr/>
          </p:nvSpPr>
          <p:spPr bwMode="auto">
            <a:xfrm>
              <a:off x="3936" y="1833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98" name="Line 54"/>
            <p:cNvSpPr>
              <a:spLocks noChangeShapeType="1"/>
            </p:cNvSpPr>
            <p:nvPr/>
          </p:nvSpPr>
          <p:spPr bwMode="auto">
            <a:xfrm rot="-608448">
              <a:off x="3935" y="1758"/>
              <a:ext cx="24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99" name="Line 55"/>
            <p:cNvSpPr>
              <a:spLocks noChangeShapeType="1"/>
            </p:cNvSpPr>
            <p:nvPr/>
          </p:nvSpPr>
          <p:spPr bwMode="auto">
            <a:xfrm rot="-608448">
              <a:off x="3943" y="1786"/>
              <a:ext cx="284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0" name="Line 56"/>
            <p:cNvSpPr>
              <a:spLocks noChangeShapeType="1"/>
            </p:cNvSpPr>
            <p:nvPr/>
          </p:nvSpPr>
          <p:spPr bwMode="auto">
            <a:xfrm rot="-608448">
              <a:off x="3932" y="1845"/>
              <a:ext cx="99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1" name="Line 57"/>
            <p:cNvSpPr>
              <a:spLocks noChangeShapeType="1"/>
            </p:cNvSpPr>
            <p:nvPr/>
          </p:nvSpPr>
          <p:spPr bwMode="auto">
            <a:xfrm>
              <a:off x="3948" y="1778"/>
              <a:ext cx="1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2" name="Line 58"/>
            <p:cNvSpPr>
              <a:spLocks noChangeShapeType="1"/>
            </p:cNvSpPr>
            <p:nvPr/>
          </p:nvSpPr>
          <p:spPr bwMode="auto">
            <a:xfrm>
              <a:off x="3936" y="1833"/>
              <a:ext cx="10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4203" name="Object 59"/>
            <p:cNvGraphicFramePr>
              <a:graphicFrameLocks noChangeAspect="1"/>
            </p:cNvGraphicFramePr>
            <p:nvPr/>
          </p:nvGraphicFramePr>
          <p:xfrm>
            <a:off x="4080" y="816"/>
            <a:ext cx="538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60" name="Equation" r:id="rId16" imgW="469800" imgH="279360" progId="Equation.3">
                    <p:embed/>
                  </p:oleObj>
                </mc:Choice>
                <mc:Fallback>
                  <p:oleObj name="Equation" r:id="rId16" imgW="46980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816"/>
                          <a:ext cx="538" cy="3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14204" name="Text Box 60"/>
            <p:cNvSpPr txBox="1">
              <a:spLocks noChangeArrowheads="1"/>
            </p:cNvSpPr>
            <p:nvPr/>
          </p:nvSpPr>
          <p:spPr bwMode="auto">
            <a:xfrm>
              <a:off x="4272" y="1824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414205" name="Text Box 61"/>
            <p:cNvSpPr txBox="1">
              <a:spLocks noChangeArrowheads="1"/>
            </p:cNvSpPr>
            <p:nvPr/>
          </p:nvSpPr>
          <p:spPr bwMode="auto">
            <a:xfrm>
              <a:off x="1520" y="969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q(x</a:t>
              </a:r>
              <a:r>
                <a:rPr lang="en-US" sz="1800" baseline="-18000" dirty="0">
                  <a:solidFill>
                    <a:schemeClr val="tx1"/>
                  </a:solidFill>
                  <a:latin typeface="Comic Sans MS" pitchFamily="66" charset="0"/>
                </a:rPr>
                <a:t>1</a:t>
              </a:r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1414206" name="Text Box 62"/>
            <p:cNvSpPr txBox="1">
              <a:spLocks noChangeArrowheads="1"/>
            </p:cNvSpPr>
            <p:nvPr/>
          </p:nvSpPr>
          <p:spPr bwMode="auto">
            <a:xfrm>
              <a:off x="1502" y="1929"/>
              <a:ext cx="4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g(x</a:t>
              </a:r>
              <a:r>
                <a:rPr lang="en-US" sz="1800" baseline="-18000" dirty="0">
                  <a:solidFill>
                    <a:schemeClr val="tx1"/>
                  </a:solidFill>
                  <a:latin typeface="Comic Sans MS" pitchFamily="66" charset="0"/>
                </a:rPr>
                <a:t>2</a:t>
              </a:r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1414207" name="Line 63"/>
          <p:cNvSpPr>
            <a:spLocks noChangeShapeType="1"/>
          </p:cNvSpPr>
          <p:nvPr/>
        </p:nvSpPr>
        <p:spPr bwMode="auto">
          <a:xfrm>
            <a:off x="3048000" y="4594225"/>
            <a:ext cx="22098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sz="4200" dirty="0"/>
              <a:t>Predictive </a:t>
            </a:r>
            <a:r>
              <a:rPr lang="en-US" sz="4200" dirty="0" smtClean="0"/>
              <a:t>power </a:t>
            </a:r>
            <a:r>
              <a:rPr lang="en-US" sz="4200" dirty="0"/>
              <a:t>of </a:t>
            </a:r>
            <a:r>
              <a:rPr lang="en-US" sz="4200" dirty="0" err="1" smtClean="0"/>
              <a:t>pQCD</a:t>
            </a:r>
            <a:endParaRPr lang="en-US" sz="4200" dirty="0"/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4649788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sz="2000" dirty="0" smtClean="0">
                <a:solidFill>
                  <a:srgbClr val="FFFFCC"/>
                </a:solidFill>
              </a:rPr>
              <a:t>High-energy processes </a:t>
            </a:r>
            <a:r>
              <a:rPr lang="en-US" sz="2000" dirty="0">
                <a:solidFill>
                  <a:srgbClr val="FFFFCC"/>
                </a:solidFill>
              </a:rPr>
              <a:t>have predictable rates given:</a:t>
            </a:r>
          </a:p>
          <a:p>
            <a:pPr marL="1143000" lvl="2" indent="-228600">
              <a:spcBef>
                <a:spcPct val="20000"/>
              </a:spcBef>
              <a:buClr>
                <a:srgbClr val="500093"/>
              </a:buClr>
              <a:buFontTx/>
              <a:buChar char="–"/>
            </a:pPr>
            <a:r>
              <a:rPr lang="en-US" sz="2000" dirty="0" err="1" smtClean="0">
                <a:solidFill>
                  <a:srgbClr val="00FF00"/>
                </a:solidFill>
              </a:rPr>
              <a:t>Partonic</a:t>
            </a:r>
            <a:r>
              <a:rPr lang="en-US" sz="2000" dirty="0" smtClean="0">
                <a:solidFill>
                  <a:srgbClr val="00FF00"/>
                </a:solidFill>
              </a:rPr>
              <a:t> hard scattering rates (calculable in </a:t>
            </a:r>
            <a:r>
              <a:rPr lang="en-US" sz="2000" dirty="0" err="1" smtClean="0">
                <a:solidFill>
                  <a:srgbClr val="00FF00"/>
                </a:solidFill>
              </a:rPr>
              <a:t>pQCD</a:t>
            </a:r>
            <a:r>
              <a:rPr lang="en-US" sz="2000" dirty="0" smtClean="0">
                <a:solidFill>
                  <a:srgbClr val="00FF00"/>
                </a:solidFill>
              </a:rPr>
              <a:t>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  <a:buFontTx/>
              <a:buChar char="–"/>
            </a:pPr>
            <a:r>
              <a:rPr lang="en-US" sz="2000" dirty="0" smtClean="0">
                <a:solidFill>
                  <a:srgbClr val="FF85FF"/>
                </a:solidFill>
              </a:rPr>
              <a:t>Parton </a:t>
            </a:r>
            <a:r>
              <a:rPr lang="en-US" sz="2000" dirty="0">
                <a:solidFill>
                  <a:srgbClr val="FF85FF"/>
                </a:solidFill>
              </a:rPr>
              <a:t>distribution functions (need experimental</a:t>
            </a:r>
            <a:r>
              <a:rPr lang="en-US" sz="2000" b="1" dirty="0">
                <a:solidFill>
                  <a:srgbClr val="FF85FF"/>
                </a:solidFill>
              </a:rPr>
              <a:t> </a:t>
            </a:r>
            <a:r>
              <a:rPr lang="en-US" sz="2000" dirty="0">
                <a:solidFill>
                  <a:srgbClr val="FF85FF"/>
                </a:solidFill>
              </a:rPr>
              <a:t>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  <a:buFontTx/>
              <a:buChar char="–"/>
            </a:pPr>
            <a:r>
              <a:rPr lang="en-US" sz="2000" dirty="0" smtClean="0">
                <a:solidFill>
                  <a:srgbClr val="00FFCC"/>
                </a:solidFill>
              </a:rPr>
              <a:t>Fragmentation </a:t>
            </a:r>
            <a:r>
              <a:rPr lang="en-US" sz="2000" dirty="0">
                <a:solidFill>
                  <a:srgbClr val="00FFCC"/>
                </a:solidFill>
              </a:rPr>
              <a:t>functions (need experimental input)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151715" y="5257800"/>
            <a:ext cx="1996438" cy="971729"/>
            <a:chOff x="7193280" y="5227320"/>
            <a:chExt cx="1996438" cy="1200329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227320"/>
              <a:ext cx="1676398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Universal non-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perturbative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factors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0"/>
              <a:ext cx="381000" cy="970009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3200" b="1">
                <a:solidFill>
                  <a:srgbClr val="500093"/>
                </a:solidFill>
                <a:latin typeface="Symbol" pitchFamily="18" charset="2"/>
              </a:endParaRPr>
            </a:p>
          </p:txBody>
        </p:sp>
      </p:grpSp>
      <p:graphicFrame>
        <p:nvGraphicFramePr>
          <p:cNvPr id="1414213" name="Object 69"/>
          <p:cNvGraphicFramePr>
            <a:graphicFrameLocks noChangeAspect="1"/>
          </p:cNvGraphicFramePr>
          <p:nvPr/>
        </p:nvGraphicFramePr>
        <p:xfrm>
          <a:off x="304800" y="3859213"/>
          <a:ext cx="848677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61" name="Equation" r:id="rId18" imgW="3174840" imgH="279360" progId="Equation.3">
                  <p:embed/>
                </p:oleObj>
              </mc:Choice>
              <mc:Fallback>
                <p:oleObj name="Equation" r:id="rId18" imgW="31748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59213"/>
                        <a:ext cx="8486775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214" name="Line 70"/>
          <p:cNvSpPr>
            <a:spLocks noChangeShapeType="1"/>
          </p:cNvSpPr>
          <p:nvPr/>
        </p:nvSpPr>
        <p:spPr bwMode="auto">
          <a:xfrm>
            <a:off x="5638800" y="4594225"/>
            <a:ext cx="152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5" name="Line 71"/>
          <p:cNvSpPr>
            <a:spLocks noChangeShapeType="1"/>
          </p:cNvSpPr>
          <p:nvPr/>
        </p:nvSpPr>
        <p:spPr bwMode="auto">
          <a:xfrm flipV="1">
            <a:off x="7620000" y="4594225"/>
            <a:ext cx="1066800" cy="0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6" name="Line 72"/>
          <p:cNvSpPr>
            <a:spLocks noChangeShapeType="1"/>
          </p:cNvSpPr>
          <p:nvPr/>
        </p:nvSpPr>
        <p:spPr bwMode="auto">
          <a:xfrm flipV="1">
            <a:off x="6477000" y="1890713"/>
            <a:ext cx="762000" cy="14287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7" name="Line 73"/>
          <p:cNvSpPr>
            <a:spLocks noChangeShapeType="1"/>
          </p:cNvSpPr>
          <p:nvPr/>
        </p:nvSpPr>
        <p:spPr bwMode="auto">
          <a:xfrm flipV="1">
            <a:off x="4495800" y="3338513"/>
            <a:ext cx="762000" cy="142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Line 63"/>
          <p:cNvSpPr>
            <a:spLocks noChangeShapeType="1"/>
          </p:cNvSpPr>
          <p:nvPr/>
        </p:nvSpPr>
        <p:spPr bwMode="auto">
          <a:xfrm>
            <a:off x="2438400" y="2209800"/>
            <a:ext cx="6096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63"/>
          <p:cNvSpPr>
            <a:spLocks noChangeShapeType="1"/>
          </p:cNvSpPr>
          <p:nvPr/>
        </p:nvSpPr>
        <p:spPr bwMode="auto">
          <a:xfrm>
            <a:off x="2438400" y="3748548"/>
            <a:ext cx="6096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8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1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1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1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1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7" grpId="0" animBg="1"/>
      <p:bldP spid="1414214" grpId="0" animBg="1"/>
      <p:bldP spid="1414215" grpId="0" animBg="1"/>
      <p:bldP spid="1414216" grpId="0" animBg="1"/>
      <p:bldP spid="1414217" grpId="0" animBg="1"/>
      <p:bldP spid="77" grpId="0" animBg="1"/>
      <p:bldP spid="7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Factorization and universality in </a:t>
            </a:r>
            <a:r>
              <a:rPr lang="en-US" dirty="0" err="1" smtClean="0"/>
              <a:t>perturbative</a:t>
            </a:r>
            <a:r>
              <a:rPr lang="en-US" dirty="0" smtClean="0"/>
              <a:t>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Need to systematically </a:t>
            </a:r>
            <a:r>
              <a:rPr lang="en-US" i="1" dirty="0" smtClean="0"/>
              <a:t>factorize</a:t>
            </a:r>
            <a:r>
              <a:rPr lang="en-US" dirty="0" smtClean="0"/>
              <a:t> short- and long-distance physics—observable physical QCD processes always involve at least one long-distance scale (confinement)!</a:t>
            </a:r>
          </a:p>
          <a:p>
            <a:r>
              <a:rPr lang="en-US" dirty="0" smtClean="0"/>
              <a:t>Long-distance (i.e. non-perturbative) functions need to be </a:t>
            </a:r>
            <a:r>
              <a:rPr lang="en-US" i="1" dirty="0" smtClean="0"/>
              <a:t>universal</a:t>
            </a:r>
            <a:r>
              <a:rPr lang="en-US" dirty="0" smtClean="0"/>
              <a:t> in order to be portable across calculations for many processes (and to be meaningful in describing hadron structure!)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62000" y="3923943"/>
            <a:ext cx="7696200" cy="240065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Measure observables sensitive to parton distribution functions (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pdfs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 and fragmentation functions (FFs) in many colliding systems over a wide kinematic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constrain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by performing </a:t>
            </a:r>
          </a:p>
          <a:p>
            <a:pPr algn="ctr"/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simultaneous fits to world data</a:t>
            </a:r>
          </a:p>
        </p:txBody>
      </p:sp>
    </p:spTree>
    <p:extLst>
      <p:ext uri="{BB962C8B-B14F-4D97-AF65-F5344CB8AC3E}">
        <p14:creationId xmlns:p14="http://schemas.microsoft.com/office/powerpoint/2010/main" val="21562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DF6-C6D5-4041-90E2-D0227888AA66}" type="slidenum">
              <a:rPr lang="en-US"/>
              <a:pPr/>
              <a:t>47</a:t>
            </a:fld>
            <a:endParaRPr lang="en-US"/>
          </a:p>
        </p:txBody>
      </p:sp>
      <p:pic>
        <p:nvPicPr>
          <p:cNvPr id="1243138" name="Picture 2" descr="Phenix_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1821" y="867696"/>
            <a:ext cx="4359275" cy="5638800"/>
          </a:xfrm>
          <a:prstGeom prst="rect">
            <a:avLst/>
          </a:prstGeom>
          <a:noFill/>
        </p:spPr>
      </p:pic>
      <p:sp>
        <p:nvSpPr>
          <p:cNvPr id="124313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4000"/>
              <a:t>PHENIX detector</a:t>
            </a:r>
          </a:p>
        </p:txBody>
      </p:sp>
      <p:sp>
        <p:nvSpPr>
          <p:cNvPr id="12431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362200"/>
            <a:ext cx="4267200" cy="39624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2 central spectrometers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Track charged particles and detect electromagnetic processes 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2 forward muon spectrometers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Identify and track </a:t>
            </a:r>
            <a:r>
              <a:rPr lang="en-US" sz="1400" dirty="0" err="1"/>
              <a:t>muons</a:t>
            </a:r>
            <a:endParaRPr lang="en-US" sz="1400" dirty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EAEAEA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2 forward calorimeters (as of 2007)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Measure forward </a:t>
            </a:r>
            <a:r>
              <a:rPr lang="en-US" sz="1400" dirty="0" err="1"/>
              <a:t>pions</a:t>
            </a:r>
            <a:r>
              <a:rPr lang="en-US" sz="1400" dirty="0"/>
              <a:t>, etas</a:t>
            </a:r>
          </a:p>
          <a:p>
            <a:pPr lvl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EAEAEA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Relative Luminosity</a:t>
            </a:r>
            <a:endParaRPr lang="en-US" sz="1600" dirty="0">
              <a:solidFill>
                <a:srgbClr val="EAEAEA"/>
              </a:solidFill>
              <a:latin typeface="Symbol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/>
              <a:t>Beam-Beam Counter (BBC)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Zero-Degree Calorimeter (ZDC)</a:t>
            </a:r>
            <a:endParaRPr lang="en-US" sz="1400" dirty="0">
              <a:solidFill>
                <a:srgbClr val="EAEAEA"/>
              </a:solidFill>
            </a:endParaRPr>
          </a:p>
        </p:txBody>
      </p:sp>
      <p:graphicFrame>
        <p:nvGraphicFramePr>
          <p:cNvPr id="1243146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179763" y="3733800"/>
          <a:ext cx="11652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70" name="Equation" r:id="rId5" imgW="838080" imgH="406080" progId="Equation.3">
                  <p:embed/>
                </p:oleObj>
              </mc:Choice>
              <mc:Fallback>
                <p:oleObj name="Equation" r:id="rId5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763" y="3733800"/>
                        <a:ext cx="1165225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3140" name="Picture 4" descr="PHENIX big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922338"/>
            <a:ext cx="1143000" cy="373062"/>
          </a:xfrm>
          <a:prstGeom prst="rect">
            <a:avLst/>
          </a:prstGeom>
          <a:noFill/>
        </p:spPr>
      </p:pic>
      <p:graphicFrame>
        <p:nvGraphicFramePr>
          <p:cNvPr id="1243144" name="Object 8"/>
          <p:cNvGraphicFramePr>
            <a:graphicFrameLocks noChangeAspect="1"/>
          </p:cNvGraphicFramePr>
          <p:nvPr/>
        </p:nvGraphicFramePr>
        <p:xfrm>
          <a:off x="2971800" y="2819400"/>
          <a:ext cx="153828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71" name="Equation" r:id="rId8" imgW="1104840" imgH="431640" progId="Equation.3">
                  <p:embed/>
                </p:oleObj>
              </mc:Choice>
              <mc:Fallback>
                <p:oleObj name="Equation" r:id="rId8" imgW="1104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819400"/>
                        <a:ext cx="1538288" cy="601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3148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00400" y="4800600"/>
          <a:ext cx="120173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72" name="Equation" r:id="rId10" imgW="838080" imgH="406080" progId="Equation.3">
                  <p:embed/>
                </p:oleObj>
              </mc:Choice>
              <mc:Fallback>
                <p:oleObj name="Equation" r:id="rId10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00600"/>
                        <a:ext cx="1201738" cy="582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3150" name="Text Box 14"/>
          <p:cNvSpPr txBox="1">
            <a:spLocks noChangeArrowheads="1"/>
          </p:cNvSpPr>
          <p:nvPr/>
        </p:nvSpPr>
        <p:spPr bwMode="auto">
          <a:xfrm>
            <a:off x="242888" y="823913"/>
            <a:ext cx="5230812" cy="13858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2600" b="1" u="sng" dirty="0">
                <a:solidFill>
                  <a:srgbClr val="F41E08"/>
                </a:solidFill>
                <a:latin typeface="Comic Sans MS" pitchFamily="66" charset="0"/>
              </a:rPr>
              <a:t>Philosophy:</a:t>
            </a:r>
            <a:endParaRPr lang="en-US" sz="2600" u="sng" dirty="0">
              <a:solidFill>
                <a:schemeClr val="tx1"/>
              </a:solidFill>
              <a:latin typeface="Comic Sans MS" pitchFamily="66" charset="0"/>
            </a:endParaRPr>
          </a:p>
          <a:p>
            <a:pPr lvl="1" algn="l">
              <a:lnSpc>
                <a:spcPct val="140000"/>
              </a:lnSpc>
              <a:buFont typeface="Wingdings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High rate capability to measure rare probes, </a:t>
            </a:r>
          </a:p>
          <a:p>
            <a:pPr lvl="1" algn="l">
              <a:lnSpc>
                <a:spcPct val="140000"/>
              </a:lnSpc>
              <a:buFont typeface="Wingdings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limited acceptance.</a:t>
            </a:r>
          </a:p>
        </p:txBody>
      </p:sp>
      <p:sp>
        <p:nvSpPr>
          <p:cNvPr id="1243152" name="Oval 16"/>
          <p:cNvSpPr>
            <a:spLocks noChangeArrowheads="1"/>
          </p:cNvSpPr>
          <p:nvPr/>
        </p:nvSpPr>
        <p:spPr bwMode="auto">
          <a:xfrm>
            <a:off x="6077871" y="4934871"/>
            <a:ext cx="457200" cy="304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3153" name="Oval 17"/>
          <p:cNvSpPr>
            <a:spLocks noChangeArrowheads="1"/>
          </p:cNvSpPr>
          <p:nvPr/>
        </p:nvSpPr>
        <p:spPr bwMode="auto">
          <a:xfrm>
            <a:off x="7039896" y="4939634"/>
            <a:ext cx="457200" cy="304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4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BED7-A23A-47F6-83C6-50895D327A34}" type="slidenum">
              <a:rPr lang="en-US"/>
              <a:pPr/>
              <a:t>48</a:t>
            </a:fld>
            <a:endParaRPr lang="en-US"/>
          </a:p>
        </p:txBody>
      </p:sp>
      <p:graphicFrame>
        <p:nvGraphicFramePr>
          <p:cNvPr id="1526786" name="Object 2"/>
          <p:cNvGraphicFramePr>
            <a:graphicFrameLocks noChangeAspect="1"/>
          </p:cNvGraphicFramePr>
          <p:nvPr/>
        </p:nvGraphicFramePr>
        <p:xfrm>
          <a:off x="457200" y="1143000"/>
          <a:ext cx="77978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13" name="Equation" r:id="rId4" imgW="2920680" imgH="368280" progId="Equation.3">
                  <p:embed/>
                </p:oleObj>
              </mc:Choice>
              <mc:Fallback>
                <p:oleObj name="Equation" r:id="rId4" imgW="2920680" imgH="3682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3000"/>
                        <a:ext cx="7797800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95325"/>
          </a:xfrm>
        </p:spPr>
        <p:txBody>
          <a:bodyPr>
            <a:noAutofit/>
          </a:bodyPr>
          <a:lstStyle/>
          <a:p>
            <a:r>
              <a:rPr lang="en-US" sz="3800" dirty="0"/>
              <a:t>Theory of </a:t>
            </a:r>
            <a:r>
              <a:rPr lang="en-US" sz="3800" dirty="0" smtClean="0"/>
              <a:t>strong </a:t>
            </a:r>
            <a:r>
              <a:rPr lang="en-US" sz="3800" dirty="0"/>
              <a:t>i</a:t>
            </a:r>
            <a:r>
              <a:rPr lang="en-US" sz="3800" dirty="0" smtClean="0"/>
              <a:t>nteractions</a:t>
            </a:r>
            <a:r>
              <a:rPr lang="en-US" sz="3800" dirty="0"/>
              <a:t>: 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Quantum </a:t>
            </a:r>
            <a:r>
              <a:rPr lang="en-US" sz="3800" dirty="0" err="1" smtClean="0"/>
              <a:t>Chromodynamics</a:t>
            </a:r>
            <a:endParaRPr lang="en-US" sz="3800" dirty="0"/>
          </a:p>
        </p:txBody>
      </p:sp>
      <p:sp>
        <p:nvSpPr>
          <p:cNvPr id="15267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458200" cy="4114800"/>
          </a:xfrm>
          <a:noFill/>
          <a:ln/>
        </p:spPr>
        <p:txBody>
          <a:bodyPr lIns="92075" tIns="46038" rIns="92075" bIns="46038">
            <a:normAutofit lnSpcReduction="10000"/>
          </a:bodyPr>
          <a:lstStyle/>
          <a:p>
            <a:pPr marL="398463" lvl="1" indent="-284163">
              <a:tabLst>
                <a:tab pos="1258888" algn="l"/>
              </a:tabLst>
            </a:pPr>
            <a:r>
              <a:rPr lang="en-GB" dirty="0">
                <a:sym typeface="Symbol" pitchFamily="18" charset="2"/>
              </a:rPr>
              <a:t>Salient features of QCD not evident from </a:t>
            </a:r>
            <a:r>
              <a:rPr lang="en-GB" dirty="0" err="1">
                <a:sym typeface="Symbol" pitchFamily="18" charset="2"/>
              </a:rPr>
              <a:t>Lagrangian</a:t>
            </a:r>
            <a:r>
              <a:rPr lang="en-GB" dirty="0">
                <a:sym typeface="Symbol" pitchFamily="18" charset="2"/>
              </a:rPr>
              <a:t>!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 smtClean="0">
                <a:sym typeface="Symbol" pitchFamily="18" charset="2"/>
              </a:rPr>
              <a:t>C</a:t>
            </a:r>
            <a:r>
              <a:rPr lang="en-GB" sz="2200" dirty="0" err="1" smtClean="0">
                <a:sym typeface="Symbol" pitchFamily="18" charset="2"/>
              </a:rPr>
              <a:t>olor</a:t>
            </a:r>
            <a:r>
              <a:rPr lang="en-GB" sz="2200" dirty="0" smtClean="0">
                <a:sym typeface="Symbol" pitchFamily="18" charset="2"/>
              </a:rPr>
              <a:t> confinement – the </a:t>
            </a:r>
            <a:r>
              <a:rPr lang="en-GB" sz="2200" dirty="0" err="1" smtClean="0">
                <a:sym typeface="Symbol" pitchFamily="18" charset="2"/>
              </a:rPr>
              <a:t>color</a:t>
            </a:r>
            <a:r>
              <a:rPr lang="en-GB" sz="2200" dirty="0" smtClean="0">
                <a:sym typeface="Symbol" pitchFamily="18" charset="2"/>
              </a:rPr>
              <a:t>-charged quarks and gluons of QCD are always confined in </a:t>
            </a:r>
            <a:r>
              <a:rPr lang="en-GB" sz="2200" dirty="0" err="1" smtClean="0">
                <a:sym typeface="Symbol" pitchFamily="18" charset="2"/>
              </a:rPr>
              <a:t>color</a:t>
            </a:r>
            <a:r>
              <a:rPr lang="en-GB" sz="2200" dirty="0" smtClean="0">
                <a:sym typeface="Symbol" pitchFamily="18" charset="2"/>
              </a:rPr>
              <a:t>-neutral bound states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 smtClean="0">
                <a:sym typeface="Symbol" pitchFamily="18" charset="2"/>
              </a:rPr>
              <a:t>Asymptotic freedom </a:t>
            </a:r>
            <a:r>
              <a:rPr lang="en-US" sz="2200" i="1" dirty="0" smtClean="0">
                <a:sym typeface="Symbol" pitchFamily="18" charset="2"/>
              </a:rPr>
              <a:t>– </a:t>
            </a:r>
            <a:r>
              <a:rPr lang="en-US" sz="2200" dirty="0" smtClean="0">
                <a:sym typeface="Symbol" pitchFamily="18" charset="2"/>
              </a:rPr>
              <a:t>when probed at high energies/short distances, the quarks and gluons inside a hadron behave as nearly free particles</a:t>
            </a:r>
          </a:p>
          <a:p>
            <a:pPr marL="398463" lvl="1" indent="-284163">
              <a:buNone/>
              <a:tabLst>
                <a:tab pos="1258888" algn="l"/>
              </a:tabLst>
            </a:pPr>
            <a:endParaRPr lang="en-US" sz="2200" dirty="0"/>
          </a:p>
          <a:p>
            <a:pPr marL="398463" lvl="1" indent="-284163">
              <a:tabLst>
                <a:tab pos="1258888" algn="l"/>
              </a:tabLst>
            </a:pPr>
            <a:r>
              <a:rPr lang="en-US" dirty="0"/>
              <a:t>Gluons: mediator of the strong interactions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Determine essential features of strong interactions 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Dominate structure of  QCD vacuum (fluctuations in gluon fields) 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Responsible for &gt; 98%  of the visible mass in universe(!)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66800" y="2667000"/>
            <a:ext cx="6934200" cy="193899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elegant and by now well established field theory, 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yet with </a:t>
            </a:r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degrees of freedom that we can never observe directly in the laboratory!</a:t>
            </a:r>
            <a:endParaRPr lang="en-US" sz="3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BD9-C76A-4CA9-9F2C-CF88D537F904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45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646"/>
            <a:ext cx="8229600" cy="792162"/>
          </a:xfrm>
        </p:spPr>
        <p:txBody>
          <a:bodyPr>
            <a:noAutofit/>
          </a:bodyPr>
          <a:lstStyle/>
          <a:p>
            <a:r>
              <a:rPr lang="en-US" sz="3400" dirty="0" smtClean="0"/>
              <a:t>The proton as </a:t>
            </a:r>
            <a:r>
              <a:rPr lang="en-US" sz="3400" dirty="0" err="1" smtClean="0"/>
              <a:t>a“laboratory</a:t>
            </a:r>
            <a:r>
              <a:rPr lang="en-US" sz="3400" dirty="0" smtClean="0"/>
              <a:t>” to study the strong force</a:t>
            </a:r>
            <a:endParaRPr lang="en-US" sz="3400" dirty="0"/>
          </a:p>
        </p:txBody>
      </p:sp>
      <p:pic>
        <p:nvPicPr>
          <p:cNvPr id="1459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1044575"/>
            <a:ext cx="8278812" cy="49752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</p:pic>
      <p:sp>
        <p:nvSpPr>
          <p:cNvPr id="1459204" name="Rectangle 4"/>
          <p:cNvSpPr>
            <a:spLocks noChangeArrowheads="1"/>
          </p:cNvSpPr>
          <p:nvPr/>
        </p:nvSpPr>
        <p:spPr bwMode="auto">
          <a:xfrm>
            <a:off x="490538" y="6019800"/>
            <a:ext cx="826135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59205" name="Rectangle 5"/>
          <p:cNvSpPr>
            <a:spLocks noChangeArrowheads="1"/>
          </p:cNvSpPr>
          <p:nvPr/>
        </p:nvSpPr>
        <p:spPr bwMode="auto">
          <a:xfrm>
            <a:off x="1219200" y="5943600"/>
            <a:ext cx="164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observation &amp; models</a:t>
            </a:r>
          </a:p>
        </p:txBody>
      </p:sp>
      <p:sp>
        <p:nvSpPr>
          <p:cNvPr id="1459206" name="Rectangle 6"/>
          <p:cNvSpPr>
            <a:spLocks noChangeArrowheads="1"/>
          </p:cNvSpPr>
          <p:nvPr/>
        </p:nvSpPr>
        <p:spPr bwMode="auto">
          <a:xfrm>
            <a:off x="4365625" y="5919652"/>
            <a:ext cx="2419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precision measurements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&amp; more powerful theoretical tools</a:t>
            </a:r>
            <a:endParaRPr lang="en-US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3276600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Proton—simplest stable bound state in QCD!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92466" y="4872335"/>
            <a:ext cx="5581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?...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819400" y="5943600"/>
            <a:ext cx="14975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fundamental theory</a:t>
            </a:r>
            <a:endParaRPr lang="en-US" sz="1200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533805" y="5908264"/>
            <a:ext cx="10005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itchFamily="34" charset="0"/>
              </a:rPr>
              <a:t>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</a:rPr>
              <a:t>pplication?</a:t>
            </a:r>
            <a:endParaRPr lang="en-US" sz="12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84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B2F2-E279-4C2D-87F7-8CA33570166C}" type="slidenum">
              <a:rPr lang="en-US"/>
              <a:pPr/>
              <a:t>5</a:t>
            </a:fld>
            <a:endParaRPr lang="en-US"/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3657600" y="3733800"/>
            <a:ext cx="10668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Color Charge and QCD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495800"/>
          </a:xfrm>
          <a:ln>
            <a:noFill/>
          </a:ln>
        </p:spPr>
        <p:txBody>
          <a:bodyPr/>
          <a:lstStyle/>
          <a:p>
            <a:r>
              <a:rPr lang="en-US" dirty="0"/>
              <a:t>Strong force acts on particles with </a:t>
            </a:r>
            <a:r>
              <a:rPr lang="en-US" i="1" dirty="0"/>
              <a:t>color</a:t>
            </a:r>
            <a:r>
              <a:rPr lang="en-US" dirty="0"/>
              <a:t> charge</a:t>
            </a:r>
          </a:p>
          <a:p>
            <a:pPr lvl="1"/>
            <a:r>
              <a:rPr lang="en-US" dirty="0"/>
              <a:t>Quarks, plus gluons themselves!  (Contrast with photons, which are electrically neutral)</a:t>
            </a:r>
          </a:p>
          <a:p>
            <a:r>
              <a:rPr lang="en-US" dirty="0"/>
              <a:t>“Color” because three different “charges” combine to make a neutral particle: </a:t>
            </a:r>
            <a:r>
              <a:rPr lang="en-US" dirty="0" err="1">
                <a:solidFill>
                  <a:srgbClr val="FF0000"/>
                </a:solidFill>
              </a:rPr>
              <a:t>red</a:t>
            </a:r>
            <a:r>
              <a:rPr lang="en-US" dirty="0" err="1"/>
              <a:t>+</a:t>
            </a:r>
            <a:r>
              <a:rPr lang="en-US" dirty="0" err="1">
                <a:solidFill>
                  <a:srgbClr val="0033CC"/>
                </a:solidFill>
              </a:rPr>
              <a:t>blue</a:t>
            </a:r>
            <a:r>
              <a:rPr lang="en-US" dirty="0" err="1"/>
              <a:t>+</a:t>
            </a:r>
            <a:r>
              <a:rPr lang="en-US" dirty="0" err="1">
                <a:solidFill>
                  <a:srgbClr val="008000"/>
                </a:solidFill>
              </a:rPr>
              <a:t>green</a:t>
            </a:r>
            <a:r>
              <a:rPr lang="en-US" dirty="0"/>
              <a:t> = </a:t>
            </a:r>
            <a:r>
              <a:rPr lang="en-US" dirty="0">
                <a:solidFill>
                  <a:srgbClr val="FFFFFF"/>
                </a:solidFill>
              </a:rPr>
              <a:t>white</a:t>
            </a:r>
          </a:p>
          <a:p>
            <a:r>
              <a:rPr lang="en-US" dirty="0"/>
              <a:t>Quantum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dirty="0">
                <a:solidFill>
                  <a:srgbClr val="0033CC"/>
                </a:solidFill>
              </a:rPr>
              <a:t>h</a:t>
            </a:r>
            <a:r>
              <a:rPr lang="en-US" i="1" dirty="0">
                <a:solidFill>
                  <a:srgbClr val="008000"/>
                </a:solidFill>
              </a:rPr>
              <a:t>r</a:t>
            </a:r>
            <a:r>
              <a:rPr lang="en-US" i="1" dirty="0">
                <a:solidFill>
                  <a:srgbClr val="FF0000"/>
                </a:solidFill>
              </a:rPr>
              <a:t>o</a:t>
            </a:r>
            <a:r>
              <a:rPr lang="en-US" i="1" dirty="0">
                <a:solidFill>
                  <a:srgbClr val="0033CC"/>
                </a:solidFill>
              </a:rPr>
              <a:t>m</a:t>
            </a:r>
            <a:r>
              <a:rPr lang="en-US" i="1" dirty="0">
                <a:solidFill>
                  <a:srgbClr val="008000"/>
                </a:solidFill>
              </a:rPr>
              <a:t>o</a:t>
            </a:r>
            <a:r>
              <a:rPr lang="en-US" dirty="0"/>
              <a:t>dynamics (QCD)—theory describing the strong force</a:t>
            </a:r>
          </a:p>
          <a:p>
            <a:endParaRPr lang="en-US" dirty="0"/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701161" y="2219742"/>
            <a:ext cx="7373365" cy="2123658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 dirty="0"/>
              <a:t>Note that quarks also carry </a:t>
            </a:r>
            <a:r>
              <a:rPr lang="en-US" sz="2200" i="1" dirty="0"/>
              <a:t>fractional</a:t>
            </a:r>
            <a:r>
              <a:rPr lang="en-US" sz="2200" dirty="0"/>
              <a:t> electromagnetic charge</a:t>
            </a:r>
            <a:r>
              <a:rPr lang="en-US" sz="2200" dirty="0" smtClean="0"/>
              <a:t>!!</a:t>
            </a:r>
            <a:endParaRPr lang="en-US" sz="2200" dirty="0"/>
          </a:p>
          <a:p>
            <a:r>
              <a:rPr lang="en-US" sz="2200" dirty="0"/>
              <a:t>Proton = up + up + down quarks</a:t>
            </a:r>
          </a:p>
          <a:p>
            <a:r>
              <a:rPr lang="en-US" sz="2200" dirty="0"/>
              <a:t>      +1 = +2/3 + +2/3 + -1/3</a:t>
            </a:r>
          </a:p>
          <a:p>
            <a:endParaRPr lang="en-US" sz="2200" dirty="0"/>
          </a:p>
          <a:p>
            <a:r>
              <a:rPr lang="en-US" sz="2200" dirty="0"/>
              <a:t>Neutron = down + down + up </a:t>
            </a:r>
          </a:p>
          <a:p>
            <a:r>
              <a:rPr lang="en-US" sz="2200" dirty="0"/>
              <a:t>           0 = -1/3 + -1/3 + +2/3</a:t>
            </a:r>
          </a:p>
        </p:txBody>
      </p:sp>
    </p:spTree>
    <p:extLst>
      <p:ext uri="{BB962C8B-B14F-4D97-AF65-F5344CB8AC3E}">
        <p14:creationId xmlns:p14="http://schemas.microsoft.com/office/powerpoint/2010/main" val="21901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Text Box 2"/>
          <p:cNvSpPr txBox="1">
            <a:spLocks noChangeArrowheads="1"/>
          </p:cNvSpPr>
          <p:nvPr/>
        </p:nvSpPr>
        <p:spPr bwMode="auto">
          <a:xfrm>
            <a:off x="533400" y="1752600"/>
            <a:ext cx="8305800" cy="36317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Transversity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proton transverse spin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transverse spin</a:t>
            </a:r>
            <a:endParaRPr lang="en-US" sz="2000" i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“Sivers”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proton transverse spin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transverse momentum</a:t>
            </a:r>
          </a:p>
          <a:p>
            <a:pPr algn="l" eaLnBrk="1" hangingPunct="1">
              <a:spcBef>
                <a:spcPct val="50000"/>
              </a:spcBef>
            </a:pPr>
            <a:endParaRPr lang="en-US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“Boer-Mulders”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transverse spin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quark transverse momentum</a:t>
            </a:r>
          </a:p>
        </p:txBody>
      </p:sp>
      <p:sp>
        <p:nvSpPr>
          <p:cNvPr id="1453071" name="Rectangle 15"/>
          <p:cNvSpPr>
            <a:spLocks noGrp="1" noChangeArrowheads="1"/>
          </p:cNvSpPr>
          <p:nvPr>
            <p:ph type="title" sz="quarter"/>
          </p:nvPr>
        </p:nvSpPr>
        <p:spPr>
          <a:xfrm>
            <a:off x="347663" y="152400"/>
            <a:ext cx="8678862" cy="914400"/>
          </a:xfrm>
          <a:noFill/>
          <a:ln/>
        </p:spPr>
        <p:txBody>
          <a:bodyPr>
            <a:noAutofit/>
          </a:bodyPr>
          <a:lstStyle/>
          <a:p>
            <a:r>
              <a:rPr lang="en-US" sz="4000" dirty="0" smtClean="0"/>
              <a:t>Spin-momentum correlations and </a:t>
            </a:r>
            <a:br>
              <a:rPr lang="en-US" sz="4000" dirty="0" smtClean="0"/>
            </a:br>
            <a:r>
              <a:rPr lang="en-US" sz="4000" dirty="0" smtClean="0"/>
              <a:t>the proton as a QCD “laboratory”</a:t>
            </a:r>
            <a:endParaRPr lang="en-US" sz="4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729D-4A9E-497C-A7DB-296958F94F7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2362200" y="259080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coupling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2362200" y="397258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coupling</a:t>
            </a: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2362200" y="533400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coupling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57500" r="78069" b="25000"/>
          <a:stretch>
            <a:fillRect/>
          </a:stretch>
        </p:blipFill>
        <p:spPr bwMode="auto">
          <a:xfrm>
            <a:off x="5564554" y="2897504"/>
            <a:ext cx="1952352" cy="7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5562600" y="1524000"/>
            <a:ext cx="1956816" cy="758952"/>
            <a:chOff x="609600" y="1981200"/>
            <a:chExt cx="1956816" cy="758952"/>
          </a:xfrm>
        </p:grpSpPr>
        <p:sp>
          <p:nvSpPr>
            <p:cNvPr id="16" name="Rectangle 15"/>
            <p:cNvSpPr/>
            <p:nvPr/>
          </p:nvSpPr>
          <p:spPr>
            <a:xfrm>
              <a:off x="609600" y="1981200"/>
              <a:ext cx="1956816" cy="758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1250" r="78069" b="45000"/>
            <a:stretch>
              <a:fillRect/>
            </a:stretch>
          </p:blipFill>
          <p:spPr bwMode="auto">
            <a:xfrm>
              <a:off x="609600" y="1981200"/>
              <a:ext cx="1952352" cy="59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5562600" y="4292660"/>
            <a:ext cx="1956816" cy="758952"/>
            <a:chOff x="5181600" y="4521926"/>
            <a:chExt cx="1956816" cy="758952"/>
          </a:xfrm>
        </p:grpSpPr>
        <p:sp>
          <p:nvSpPr>
            <p:cNvPr id="19" name="Rectangle 18"/>
            <p:cNvSpPr/>
            <p:nvPr/>
          </p:nvSpPr>
          <p:spPr>
            <a:xfrm>
              <a:off x="5181600" y="4521926"/>
              <a:ext cx="1956816" cy="758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75000" r="78069" b="15000"/>
            <a:stretch>
              <a:fillRect/>
            </a:stretch>
          </p:blipFill>
          <p:spPr bwMode="auto">
            <a:xfrm>
              <a:off x="5181600" y="4747259"/>
              <a:ext cx="1952352" cy="43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Spin-momentum correlations in proton!  A recent and rapidly developing area of QCD research</a:t>
            </a:r>
            <a:endParaRPr lang="en-US" sz="3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55157" y="1676400"/>
            <a:ext cx="4297680" cy="4343400"/>
            <a:chOff x="2055157" y="1676400"/>
            <a:chExt cx="4297680" cy="43434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-1" r="51719"/>
            <a:stretch/>
          </p:blipFill>
          <p:spPr bwMode="auto">
            <a:xfrm>
              <a:off x="2055157" y="1676400"/>
              <a:ext cx="4297680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922978" y="3609975"/>
              <a:ext cx="1294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Transversity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22978" y="4343400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Sivers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13453" y="4850368"/>
              <a:ext cx="1472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Boer-</a:t>
              </a:r>
              <a:r>
                <a:rPr lang="en-US" dirty="0" err="1" smtClean="0">
                  <a:solidFill>
                    <a:srgbClr val="C00000"/>
                  </a:solidFill>
                </a:rPr>
                <a:t>Mulders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83987" y="5126593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Pretzelosity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63313" y="25908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14469" y="5328460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65505" y="2646712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43532" y="26670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60157" y="3962400"/>
            <a:ext cx="2516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accent1">
                    <a:lumMod val="50000"/>
                  </a:schemeClr>
                </a:solidFill>
              </a:rPr>
              <a:t>Measured non-zero!</a:t>
            </a:r>
            <a:endParaRPr lang="en-US" sz="2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131357" y="2590800"/>
            <a:ext cx="1873044" cy="3429000"/>
            <a:chOff x="152400" y="2514600"/>
            <a:chExt cx="1873044" cy="3429000"/>
          </a:xfrm>
        </p:grpSpPr>
        <p:sp>
          <p:nvSpPr>
            <p:cNvPr id="6" name="Oval 5"/>
            <p:cNvSpPr/>
            <p:nvPr/>
          </p:nvSpPr>
          <p:spPr>
            <a:xfrm>
              <a:off x="152400" y="4757058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2400" y="41910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67148" y="34290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84356" y="2984088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96644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52400" y="54102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705600" y="1905000"/>
            <a:ext cx="2057400" cy="6155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4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S•(p</a:t>
            </a:r>
            <a:r>
              <a:rPr lang="en-US" sz="34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34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×p</a:t>
            </a:r>
            <a:r>
              <a:rPr lang="en-US" sz="34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4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3400" i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65137" y="166145"/>
            <a:ext cx="5712189" cy="2468947"/>
            <a:chOff x="465137" y="166145"/>
            <a:chExt cx="5712189" cy="2468947"/>
          </a:xfrm>
        </p:grpSpPr>
        <p:pic>
          <p:nvPicPr>
            <p:cNvPr id="19" name="Picture 4" descr="sivers_hermes"/>
            <p:cNvPicPr>
              <a:picLocks noChangeAspect="1" noChangeArrowheads="1"/>
            </p:cNvPicPr>
            <p:nvPr/>
          </p:nvPicPr>
          <p:blipFill>
            <a:blip r:embed="rId3" cstate="print"/>
            <a:srcRect b="53706"/>
            <a:stretch>
              <a:fillRect/>
            </a:stretch>
          </p:blipFill>
          <p:spPr bwMode="auto">
            <a:xfrm>
              <a:off x="465137" y="166145"/>
              <a:ext cx="5707063" cy="1898512"/>
            </a:xfrm>
            <a:prstGeom prst="rect">
              <a:avLst/>
            </a:prstGeom>
            <a:noFill/>
          </p:spPr>
        </p:pic>
        <p:pic>
          <p:nvPicPr>
            <p:cNvPr id="22" name="Picture 4" descr="sivers_hermes"/>
            <p:cNvPicPr>
              <a:picLocks noChangeAspect="1" noChangeArrowheads="1"/>
            </p:cNvPicPr>
            <p:nvPr/>
          </p:nvPicPr>
          <p:blipFill>
            <a:blip r:embed="rId3" cstate="print"/>
            <a:srcRect t="85594"/>
            <a:stretch>
              <a:fillRect/>
            </a:stretch>
          </p:blipFill>
          <p:spPr bwMode="auto">
            <a:xfrm>
              <a:off x="470263" y="2044337"/>
              <a:ext cx="5707063" cy="590755"/>
            </a:xfrm>
            <a:prstGeom prst="rect">
              <a:avLst/>
            </a:prstGeom>
            <a:noFill/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4045" y="635913"/>
            <a:ext cx="847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Sivers</a:t>
            </a:r>
            <a:endParaRPr lang="en-US" sz="22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19200" y="142167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e+p</a:t>
            </a:r>
            <a:endParaRPr lang="en-US" dirty="0" smtClean="0"/>
          </a:p>
          <a:p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+p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819400" y="3886200"/>
            <a:ext cx="5715000" cy="2564487"/>
            <a:chOff x="2819400" y="3886200"/>
            <a:chExt cx="5715000" cy="2564487"/>
          </a:xfrm>
        </p:grpSpPr>
        <p:sp>
          <p:nvSpPr>
            <p:cNvPr id="30" name="Rectangle 29"/>
            <p:cNvSpPr/>
            <p:nvPr/>
          </p:nvSpPr>
          <p:spPr>
            <a:xfrm>
              <a:off x="2819400" y="3886200"/>
              <a:ext cx="5715000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5" descr="collins_hermes"/>
            <p:cNvPicPr>
              <a:picLocks noChangeAspect="1" noChangeArrowheads="1"/>
            </p:cNvPicPr>
            <p:nvPr/>
          </p:nvPicPr>
          <p:blipFill>
            <a:blip r:embed="rId4" cstate="print"/>
            <a:srcRect t="45818"/>
            <a:stretch>
              <a:fillRect/>
            </a:stretch>
          </p:blipFill>
          <p:spPr bwMode="auto">
            <a:xfrm>
              <a:off x="2819400" y="4158772"/>
              <a:ext cx="5688013" cy="2214594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4545392" y="6019800"/>
              <a:ext cx="2541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 smtClean="0"/>
                <a:t>Transversity</a:t>
              </a:r>
              <a:r>
                <a:rPr lang="en-US" sz="2200" dirty="0" smtClean="0"/>
                <a:t> x Collins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67600" y="5029200"/>
              <a:ext cx="5549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e+p</a:t>
              </a:r>
              <a:endParaRPr lang="en-US" dirty="0" smtClean="0"/>
            </a:p>
            <a:p>
              <a:r>
                <a:rPr lang="en-US" dirty="0" err="1" smtClean="0">
                  <a:latin typeface="Symbol" pitchFamily="18" charset="2"/>
                </a:rPr>
                <a:t>m</a:t>
              </a:r>
              <a:r>
                <a:rPr lang="en-US" dirty="0" err="1" smtClean="0"/>
                <a:t>+p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4874" y="1960088"/>
            <a:ext cx="8458200" cy="2611912"/>
            <a:chOff x="381000" y="1731488"/>
            <a:chExt cx="8458200" cy="2611912"/>
          </a:xfrm>
        </p:grpSpPr>
        <p:grpSp>
          <p:nvGrpSpPr>
            <p:cNvPr id="33" name="Group 8"/>
            <p:cNvGrpSpPr/>
            <p:nvPr/>
          </p:nvGrpSpPr>
          <p:grpSpPr>
            <a:xfrm>
              <a:off x="381000" y="1731488"/>
              <a:ext cx="8458200" cy="2611912"/>
              <a:chOff x="381000" y="1883888"/>
              <a:chExt cx="8458200" cy="2611912"/>
            </a:xfrm>
          </p:grpSpPr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1000" y="1883888"/>
                <a:ext cx="8458200" cy="2611912"/>
              </a:xfrm>
              <a:prstGeom prst="rect">
                <a:avLst/>
              </a:prstGeom>
              <a:noFill/>
              <a:ln w="9525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934200" y="2209800"/>
                <a:ext cx="1083951" cy="36933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SPIN2008</a:t>
                </a:r>
                <a:endParaRPr lang="en-US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971800" y="1981200"/>
              <a:ext cx="17572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Boer-</a:t>
              </a:r>
              <a:r>
                <a:rPr lang="en-US" sz="2200" dirty="0" err="1" smtClean="0"/>
                <a:t>Mulders</a:t>
              </a:r>
              <a:endParaRPr lang="en-US" sz="2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21874" y="22976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e+p</a:t>
              </a:r>
              <a:endParaRPr lang="en-US" dirty="0" smtClean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38375" y="1143000"/>
            <a:ext cx="4238625" cy="4362450"/>
            <a:chOff x="2238375" y="1143000"/>
            <a:chExt cx="4238625" cy="4362450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8375" y="1143000"/>
              <a:ext cx="4238625" cy="4362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3032139" y="1369959"/>
              <a:ext cx="26436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BELLE PRL96, 232002 (2006)</a:t>
              </a:r>
              <a:endParaRPr lang="en-US" sz="16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71800" y="1676400"/>
              <a:ext cx="934871" cy="43088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/>
                <a:t>Collins</a:t>
              </a:r>
              <a:endParaRPr lang="en-US" sz="2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5800" y="1676400"/>
              <a:ext cx="5389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e</a:t>
              </a:r>
              <a:r>
                <a:rPr lang="en-US" baseline="30000" dirty="0" smtClean="0"/>
                <a:t>-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95401" y="2590800"/>
            <a:ext cx="6759388" cy="3830319"/>
            <a:chOff x="1295401" y="2590800"/>
            <a:chExt cx="6759388" cy="3830319"/>
          </a:xfrm>
        </p:grpSpPr>
        <p:grpSp>
          <p:nvGrpSpPr>
            <p:cNvPr id="46" name="Group 45"/>
            <p:cNvGrpSpPr/>
            <p:nvPr/>
          </p:nvGrpSpPr>
          <p:grpSpPr>
            <a:xfrm>
              <a:off x="1295401" y="2590800"/>
              <a:ext cx="6759388" cy="3830319"/>
              <a:chOff x="1295401" y="5237481"/>
              <a:chExt cx="6759388" cy="3830319"/>
            </a:xfrm>
          </p:grpSpPr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95401" y="5237481"/>
                <a:ext cx="6759388" cy="3830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209800" y="6837681"/>
                <a:ext cx="29175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BaBar</a:t>
                </a:r>
                <a:r>
                  <a:rPr lang="en-US" dirty="0" smtClean="0"/>
                  <a:t>: Released August 2011</a:t>
                </a:r>
              </a:p>
              <a:p>
                <a:r>
                  <a:rPr lang="en-US" sz="2200" dirty="0" smtClean="0"/>
                  <a:t>Collins</a:t>
                </a:r>
                <a:endParaRPr lang="en-US" sz="2200" dirty="0"/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3581400" y="4507468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e</a:t>
              </a:r>
              <a:r>
                <a:rPr lang="en-US" baseline="30000" dirty="0" smtClean="0"/>
                <a:t>-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066800" y="1205805"/>
            <a:ext cx="7010400" cy="181588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 flurry of new experimental results from deep-inelastic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e+p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scattering and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annihilation over last ~8 years!</a:t>
            </a:r>
          </a:p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Effects generally ~5-10%--large!!</a:t>
            </a:r>
          </a:p>
        </p:txBody>
      </p:sp>
    </p:spTree>
    <p:extLst>
      <p:ext uri="{BB962C8B-B14F-4D97-AF65-F5344CB8AC3E}">
        <p14:creationId xmlns:p14="http://schemas.microsoft.com/office/powerpoint/2010/main" val="202475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Transverse Single-Spin Asymmetries: </a:t>
            </a:r>
            <a:br>
              <a:rPr lang="en-US" sz="3600" dirty="0"/>
            </a:br>
            <a:r>
              <a:rPr lang="en-US" sz="3600" dirty="0"/>
              <a:t>From Low to High </a:t>
            </a:r>
            <a:r>
              <a:rPr lang="en-US" sz="3600" dirty="0" smtClean="0"/>
              <a:t>Energies!</a:t>
            </a:r>
            <a:endParaRPr lang="en-US" sz="3600" dirty="0"/>
          </a:p>
        </p:txBody>
      </p:sp>
      <p:sp>
        <p:nvSpPr>
          <p:cNvPr id="1352712" name="Text Box 8"/>
          <p:cNvSpPr txBox="1">
            <a:spLocks noChangeArrowheads="1"/>
          </p:cNvSpPr>
          <p:nvPr/>
        </p:nvSpPr>
        <p:spPr bwMode="auto">
          <a:xfrm>
            <a:off x="448548" y="1357086"/>
            <a:ext cx="17612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ANL </a:t>
            </a:r>
          </a:p>
          <a:p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>
                <a:ea typeface="ＭＳ Ｐゴシック" pitchFamily="34" charset="-128"/>
              </a:rPr>
              <a:t>s=4.9 </a:t>
            </a:r>
            <a:r>
              <a:rPr lang="en-US" altLang="ja-JP" dirty="0" err="1">
                <a:ea typeface="ＭＳ Ｐゴシック" pitchFamily="34" charset="-128"/>
              </a:rPr>
              <a:t>GeV</a:t>
            </a:r>
            <a:r>
              <a:rPr lang="en-US" dirty="0"/>
              <a:t> </a:t>
            </a:r>
          </a:p>
        </p:txBody>
      </p:sp>
      <p:graphicFrame>
        <p:nvGraphicFramePr>
          <p:cNvPr id="1352738" name="Object 34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5334000"/>
          <a:ext cx="20574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0" name="Equation" r:id="rId4" imgW="977760" imgH="266400" progId="Equation.3">
                  <p:embed/>
                </p:oleObj>
              </mc:Choice>
              <mc:Fallback>
                <p:oleObj name="Equation" r:id="rId4" imgW="9777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334000"/>
                        <a:ext cx="2057400" cy="561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2501-B949-4497-900A-85D7539E191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8923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14975"/>
            <a:ext cx="9144000" cy="26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2714685" y="1349883"/>
            <a:ext cx="1761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BNL </a:t>
            </a:r>
          </a:p>
          <a:p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ea typeface="ＭＳ Ｐゴシック" pitchFamily="34" charset="-128"/>
              </a:rPr>
              <a:t>s=6.6 </a:t>
            </a:r>
            <a:r>
              <a:rPr lang="en-US" altLang="ja-JP" dirty="0" err="1" smtClean="0">
                <a:ea typeface="ＭＳ Ｐゴシック" pitchFamily="34" charset="-128"/>
              </a:rPr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66660" y="1295400"/>
            <a:ext cx="19151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FNAL </a:t>
            </a:r>
          </a:p>
          <a:p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ea typeface="ＭＳ Ｐゴシック" pitchFamily="34" charset="-128"/>
              </a:rPr>
              <a:t>s=19.4 </a:t>
            </a:r>
            <a:r>
              <a:rPr lang="en-US" altLang="ja-JP" dirty="0" err="1" smtClean="0">
                <a:ea typeface="ＭＳ Ｐゴシック" pitchFamily="34" charset="-128"/>
              </a:rPr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145621" y="1302711"/>
            <a:ext cx="19151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RHIC </a:t>
            </a:r>
          </a:p>
          <a:p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ea typeface="ＭＳ Ｐゴシック" pitchFamily="34" charset="-128"/>
              </a:rPr>
              <a:t>s=62.4 </a:t>
            </a:r>
            <a:r>
              <a:rPr lang="en-US" altLang="ja-JP" dirty="0" err="1" smtClean="0">
                <a:ea typeface="ＭＳ Ｐゴシック" pitchFamily="34" charset="-128"/>
              </a:rPr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4876800" y="4953000"/>
            <a:ext cx="3048000" cy="1566862"/>
            <a:chOff x="1680" y="3141"/>
            <a:chExt cx="1872" cy="864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1680" y="3189"/>
              <a:ext cx="1872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1776" y="3141"/>
              <a:ext cx="1579" cy="845"/>
              <a:chOff x="1776" y="2666"/>
              <a:chExt cx="2088" cy="1271"/>
            </a:xfrm>
          </p:grpSpPr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V="1">
                <a:off x="1776" y="3024"/>
                <a:ext cx="1968" cy="5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" name="Group 11"/>
              <p:cNvGrpSpPr>
                <a:grpSpLocks/>
              </p:cNvGrpSpPr>
              <p:nvPr/>
            </p:nvGrpSpPr>
            <p:grpSpPr bwMode="auto">
              <a:xfrm>
                <a:off x="2352" y="3072"/>
                <a:ext cx="288" cy="480"/>
                <a:chOff x="4320" y="1488"/>
                <a:chExt cx="288" cy="480"/>
              </a:xfrm>
            </p:grpSpPr>
            <p:sp>
              <p:nvSpPr>
                <p:cNvPr id="32" name="AutoShape 12"/>
                <p:cNvSpPr>
                  <a:spLocks noChangeArrowheads="1"/>
                </p:cNvSpPr>
                <p:nvPr/>
              </p:nvSpPr>
              <p:spPr bwMode="auto">
                <a:xfrm>
                  <a:off x="4416" y="1488"/>
                  <a:ext cx="86" cy="480"/>
                </a:xfrm>
                <a:prstGeom prst="upArrow">
                  <a:avLst>
                    <a:gd name="adj1" fmla="val 50000"/>
                    <a:gd name="adj2" fmla="val 139535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0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63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Oval 14"/>
              <p:cNvSpPr>
                <a:spLocks noChangeAspect="1" noChangeArrowheads="1"/>
              </p:cNvSpPr>
              <p:nvPr/>
            </p:nvSpPr>
            <p:spPr bwMode="auto">
              <a:xfrm>
                <a:off x="3120" y="3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2736" y="3120"/>
                <a:ext cx="288" cy="288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7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2823" y="2666"/>
                <a:ext cx="58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left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3073" y="3457"/>
                <a:ext cx="791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right</a:t>
                </a:r>
              </a:p>
            </p:txBody>
          </p:sp>
        </p:grpSp>
      </p:grpSp>
      <p:pic>
        <p:nvPicPr>
          <p:cNvPr id="36" name="Picture 8" descr="BRAHMS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762000"/>
            <a:ext cx="990600" cy="530058"/>
          </a:xfrm>
          <a:prstGeom prst="rect">
            <a:avLst/>
          </a:prstGeom>
          <a:noFill/>
        </p:spPr>
      </p:pic>
      <p:sp>
        <p:nvSpPr>
          <p:cNvPr id="43" name="Rectangle 42"/>
          <p:cNvSpPr/>
          <p:nvPr/>
        </p:nvSpPr>
        <p:spPr bwMode="auto">
          <a:xfrm>
            <a:off x="6858000" y="2057400"/>
            <a:ext cx="2286000" cy="304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92430" name="Picture 7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7825"/>
            <a:ext cx="59817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4229100" y="1397582"/>
            <a:ext cx="2857500" cy="83099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RHIC: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</a:t>
            </a:r>
            <a:r>
              <a:rPr lang="en-US" altLang="ja-JP" dirty="0" smtClean="0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p to </a:t>
            </a:r>
            <a:r>
              <a:rPr lang="en-US" altLang="ja-JP" dirty="0" smtClean="0">
                <a:solidFill>
                  <a:schemeClr val="tx1"/>
                </a:solidFill>
                <a:ea typeface="ＭＳ Ｐゴシック" pitchFamily="34" charset="-128"/>
              </a:rPr>
              <a:t>s=500 GeV!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289550" y="3763962"/>
            <a:ext cx="6540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4200" baseline="30000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625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9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3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High-</a:t>
            </a:r>
            <a:r>
              <a:rPr lang="en-US" sz="4000" dirty="0" err="1" smtClean="0"/>
              <a:t>x</a:t>
            </a:r>
            <a:r>
              <a:rPr lang="en-US" sz="4000" baseline="-25000" dirty="0" err="1" smtClean="0"/>
              <a:t>F</a:t>
            </a:r>
            <a:r>
              <a:rPr lang="en-US" sz="4000" dirty="0" smtClean="0"/>
              <a:t> asymmetries, </a:t>
            </a:r>
            <a:br>
              <a:rPr lang="en-US" sz="4000" dirty="0" smtClean="0"/>
            </a:br>
            <a:r>
              <a:rPr lang="en-US" sz="4000" dirty="0" smtClean="0"/>
              <a:t>but not valence quarks??</a:t>
            </a:r>
            <a:endParaRPr lang="en-US" sz="4000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457158" name="Picture 6" descr="k_fe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23684"/>
            <a:ext cx="3886200" cy="2619716"/>
          </a:xfrm>
          <a:prstGeom prst="rect">
            <a:avLst/>
          </a:prstGeom>
          <a:noFill/>
        </p:spPr>
      </p:pic>
      <p:pic>
        <p:nvPicPr>
          <p:cNvPr id="1457159" name="Picture 7" descr="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723684"/>
            <a:ext cx="3886200" cy="2619716"/>
          </a:xfrm>
          <a:prstGeom prst="rect">
            <a:avLst/>
          </a:prstGeom>
          <a:noFill/>
        </p:spPr>
      </p:pic>
      <p:pic>
        <p:nvPicPr>
          <p:cNvPr id="1457160" name="Picture 8" descr="BRAHMS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838200"/>
            <a:ext cx="1447800" cy="774700"/>
          </a:xfrm>
          <a:prstGeom prst="rect">
            <a:avLst/>
          </a:prstGeom>
          <a:noFill/>
        </p:spPr>
      </p:pic>
      <p:sp>
        <p:nvSpPr>
          <p:cNvPr id="1457162" name="Text Box 10"/>
          <p:cNvSpPr txBox="1">
            <a:spLocks noChangeArrowheads="1"/>
          </p:cNvSpPr>
          <p:nvPr/>
        </p:nvSpPr>
        <p:spPr bwMode="auto">
          <a:xfrm>
            <a:off x="1103313" y="2093912"/>
            <a:ext cx="4968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57163" name="Text Box 11"/>
          <p:cNvSpPr txBox="1">
            <a:spLocks noChangeArrowheads="1"/>
          </p:cNvSpPr>
          <p:nvPr/>
        </p:nvSpPr>
        <p:spPr bwMode="auto">
          <a:xfrm>
            <a:off x="5759450" y="19812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57165" name="Text Box 13"/>
          <p:cNvSpPr txBox="1">
            <a:spLocks noChangeArrowheads="1"/>
          </p:cNvSpPr>
          <p:nvPr/>
        </p:nvSpPr>
        <p:spPr bwMode="auto">
          <a:xfrm>
            <a:off x="957263" y="3516868"/>
            <a:ext cx="11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200 </a:t>
            </a:r>
            <a:r>
              <a:rPr lang="en-US" dirty="0" err="1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57166" name="Text Box 14"/>
          <p:cNvSpPr txBox="1">
            <a:spLocks noChangeArrowheads="1"/>
          </p:cNvSpPr>
          <p:nvPr/>
        </p:nvSpPr>
        <p:spPr bwMode="auto">
          <a:xfrm>
            <a:off x="5638800" y="3516868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200 </a:t>
            </a:r>
            <a:r>
              <a:rPr lang="en-US" dirty="0" err="1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57185" name="Text Box 33"/>
          <p:cNvSpPr txBox="1">
            <a:spLocks noChangeArrowheads="1"/>
          </p:cNvSpPr>
          <p:nvPr/>
        </p:nvSpPr>
        <p:spPr bwMode="auto">
          <a:xfrm>
            <a:off x="4953000" y="4338935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Large 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antiproton asymmetry?! </a:t>
            </a: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838200" y="4902896"/>
            <a:ext cx="7315200" cy="1785104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 of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pion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species asymmetries in the forward direction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valence quark effect.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But this conclusion confounded by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kaon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antiproton asymmetries from RHIC!</a:t>
            </a:r>
          </a:p>
          <a:p>
            <a:pPr algn="ctr"/>
            <a:r>
              <a:rPr lang="en-US" sz="22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Lots of interesting effects to be explored!</a:t>
            </a:r>
            <a:endParaRPr lang="en-US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2319867" y="3049700"/>
          <a:ext cx="80433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84" name="Equation" r:id="rId7" imgW="482400" imgH="457200" progId="Equation.3">
                  <p:embed/>
                </p:oleObj>
              </mc:Choice>
              <mc:Fallback>
                <p:oleObj name="Equation" r:id="rId7" imgW="482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867" y="3049700"/>
                        <a:ext cx="80433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3" name="Object 5"/>
          <p:cNvGraphicFramePr>
            <a:graphicFrameLocks noChangeAspect="1"/>
          </p:cNvGraphicFramePr>
          <p:nvPr/>
        </p:nvGraphicFramePr>
        <p:xfrm>
          <a:off x="7315200" y="762000"/>
          <a:ext cx="163419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85" name="Equation" r:id="rId9" imgW="990360" imgH="507960" progId="Equation.3">
                  <p:embed/>
                </p:oleObj>
              </mc:Choice>
              <mc:Fallback>
                <p:oleObj name="Equation" r:id="rId9" imgW="9903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762000"/>
                        <a:ext cx="1634199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76200" y="43434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Negative </a:t>
            </a:r>
            <a:r>
              <a:rPr lang="en-US" sz="24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kaons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same as positive??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0" y="3429000"/>
            <a:ext cx="8382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0152742">
            <a:off x="6160633" y="2305589"/>
            <a:ext cx="1548234" cy="609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1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My own physics focus on E906: Azimuthal dependence of </a:t>
            </a:r>
            <a:r>
              <a:rPr lang="en-US" sz="3600" dirty="0" err="1" smtClean="0"/>
              <a:t>unpolarized</a:t>
            </a:r>
            <a:r>
              <a:rPr lang="en-US" sz="3600" dirty="0" smtClean="0"/>
              <a:t> </a:t>
            </a:r>
            <a:r>
              <a:rPr lang="en-US" sz="3600" dirty="0" err="1" smtClean="0"/>
              <a:t>Drell</a:t>
            </a:r>
            <a:r>
              <a:rPr lang="en-US" sz="3600" dirty="0" smtClean="0"/>
              <a:t>-Yan cross section</a:t>
            </a: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600200"/>
          <a:ext cx="598416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529" name="Equation" r:id="rId3" imgW="2743200" imgH="393480" progId="Equation.3">
                  <p:embed/>
                </p:oleObj>
              </mc:Choice>
              <mc:Fallback>
                <p:oleObj name="Equation" r:id="rId3" imgW="2743200" imgH="39348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5984162" cy="858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4267200" cy="3687763"/>
          </a:xfrm>
        </p:spPr>
        <p:txBody>
          <a:bodyPr>
            <a:normAutofit/>
          </a:bodyPr>
          <a:lstStyle/>
          <a:p>
            <a:r>
              <a:rPr lang="en-US" dirty="0" smtClean="0"/>
              <a:t>cos2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term sensitive to </a:t>
            </a:r>
            <a:r>
              <a:rPr lang="en-US" i="1" dirty="0" smtClean="0"/>
              <a:t>correlations between quark transverse spin and quark transverse momentum</a:t>
            </a:r>
            <a:r>
              <a:rPr lang="en-US" dirty="0" smtClean="0"/>
              <a:t>! </a:t>
            </a:r>
          </a:p>
          <a:p>
            <a:r>
              <a:rPr lang="en-US" dirty="0" smtClean="0"/>
              <a:t>Large cos2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dependence seen in </a:t>
            </a:r>
            <a:r>
              <a:rPr lang="en-US" dirty="0" err="1" smtClean="0"/>
              <a:t>pion</a:t>
            </a:r>
            <a:r>
              <a:rPr lang="en-US" dirty="0" smtClean="0"/>
              <a:t>-induced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3" name="Group 12"/>
          <p:cNvGrpSpPr/>
          <p:nvPr/>
        </p:nvGrpSpPr>
        <p:grpSpPr>
          <a:xfrm>
            <a:off x="685800" y="2743200"/>
            <a:ext cx="3095625" cy="2867025"/>
            <a:chOff x="685800" y="2743200"/>
            <a:chExt cx="3095625" cy="2867025"/>
          </a:xfrm>
        </p:grpSpPr>
        <p:pic>
          <p:nvPicPr>
            <p:cNvPr id="2437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2743200"/>
              <a:ext cx="3095625" cy="2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85800" y="2895600"/>
              <a:ext cx="35779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Symbol" pitchFamily="18" charset="2"/>
                </a:rPr>
                <a:t>n</a:t>
              </a:r>
              <a:endParaRPr lang="en-US" sz="2600" dirty="0">
                <a:latin typeface="Symbol" pitchFamily="18" charset="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76185" y="5246915"/>
              <a:ext cx="9968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Q</a:t>
              </a:r>
              <a:r>
                <a:rPr lang="en-US" sz="1600" baseline="-25000" dirty="0" smtClean="0"/>
                <a:t>T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800" y="5638800"/>
            <a:ext cx="306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D. Boer, PRD60, 014012 (1999)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3124200"/>
            <a:ext cx="115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>
                <a:latin typeface="Symbol" pitchFamily="18" charset="2"/>
              </a:rPr>
              <a:t>-</a:t>
            </a:r>
            <a:r>
              <a:rPr lang="en-US" dirty="0" smtClean="0"/>
              <a:t>+W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97726" y="2882537"/>
            <a:ext cx="127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NA10 </a:t>
            </a:r>
            <a:r>
              <a:rPr lang="en-US" dirty="0" err="1" smtClean="0"/>
              <a:t>dataa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proton-induced </a:t>
            </a:r>
            <a:r>
              <a:rPr lang="en-US" dirty="0" err="1" smtClean="0"/>
              <a:t>Drell</a:t>
            </a:r>
            <a:r>
              <a:rPr lang="en-US" dirty="0" smtClean="0"/>
              <a:t>-Yan?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257800" y="1600200"/>
            <a:ext cx="3581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Significantly reduced cos2</a:t>
            </a:r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dirty="0" smtClean="0"/>
              <a:t> dependence in proton-induced </a:t>
            </a:r>
            <a:r>
              <a:rPr lang="en-US" sz="2400" dirty="0" err="1" smtClean="0"/>
              <a:t>Drell</a:t>
            </a:r>
            <a:r>
              <a:rPr lang="en-US" sz="2400" dirty="0" smtClean="0"/>
              <a:t>-Yan observed by E866</a:t>
            </a:r>
          </a:p>
          <a:p>
            <a:r>
              <a:rPr lang="en-US" sz="2400" dirty="0" smtClean="0"/>
              <a:t>Suggests sea quark transverse spin-momentum correlations small?</a:t>
            </a:r>
          </a:p>
          <a:p>
            <a:r>
              <a:rPr lang="en-US" sz="2400" dirty="0" smtClean="0"/>
              <a:t>Will be interesting to measure for higher-</a:t>
            </a:r>
            <a:r>
              <a:rPr lang="en-US" sz="2400" i="1" dirty="0" smtClean="0"/>
              <a:t>x</a:t>
            </a:r>
            <a:r>
              <a:rPr lang="en-US" sz="2400" dirty="0" smtClean="0"/>
              <a:t> sea quarks in E906!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43219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05200" y="365760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E866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22074" y="3810000"/>
            <a:ext cx="16459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09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497285"/>
            <a:ext cx="544204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76348" y="5005252"/>
          <a:ext cx="277283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53" name="Equation" r:id="rId5" imgW="1663560" imgH="228600" progId="Equation.3">
                  <p:embed/>
                </p:oleObj>
              </mc:Choice>
              <mc:Fallback>
                <p:oleObj name="Equation" r:id="rId5" imgW="16635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48" y="5005252"/>
                        <a:ext cx="2772833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600" y="2438400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E866, PRL 99, 082301 </a:t>
            </a:r>
          </a:p>
          <a:p>
            <a:r>
              <a:rPr lang="en-US" dirty="0" smtClean="0"/>
              <a:t>(2007)</a:t>
            </a:r>
            <a:endParaRPr lang="en-US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38200" y="3200400"/>
            <a:ext cx="7315200" cy="61555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Looking forward to forthcoming data!!</a:t>
            </a:r>
            <a:endParaRPr lang="en-US" sz="34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550-FAB8-43C8-936F-7DBD9820C556}" type="slidenum">
              <a:rPr lang="en-US"/>
              <a:pPr/>
              <a:t>6</a:t>
            </a:fld>
            <a:endParaRPr lang="en-US"/>
          </a:p>
        </p:txBody>
      </p:sp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4905375" y="2819400"/>
            <a:ext cx="97155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Quark Confinement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495800"/>
          </a:xfrm>
        </p:spPr>
        <p:txBody>
          <a:bodyPr/>
          <a:lstStyle/>
          <a:p>
            <a:r>
              <a:rPr lang="en-US" dirty="0"/>
              <a:t>Never see quarks or gluons directly!</a:t>
            </a:r>
          </a:p>
          <a:p>
            <a:pPr lvl="1"/>
            <a:r>
              <a:rPr lang="en-US" i="1" dirty="0"/>
              <a:t>Confined</a:t>
            </a:r>
            <a:r>
              <a:rPr lang="en-US" dirty="0"/>
              <a:t> to composite, color-neutral particles</a:t>
            </a:r>
          </a:p>
          <a:p>
            <a:pPr lvl="1"/>
            <a:r>
              <a:rPr lang="en-US" dirty="0"/>
              <a:t>Groups of three quarks (</a:t>
            </a:r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dirty="0" err="1">
                <a:solidFill>
                  <a:srgbClr val="008000"/>
                </a:solidFill>
              </a:rPr>
              <a:t>g</a:t>
            </a:r>
            <a:r>
              <a:rPr lang="en-US" dirty="0" err="1">
                <a:solidFill>
                  <a:srgbClr val="0033CC"/>
                </a:solidFill>
              </a:rPr>
              <a:t>b</a:t>
            </a:r>
            <a:r>
              <a:rPr lang="en-US" dirty="0"/>
              <a:t>), called </a:t>
            </a:r>
            <a:r>
              <a:rPr lang="en-US" i="1" dirty="0"/>
              <a:t>baryons</a:t>
            </a:r>
            <a:r>
              <a:rPr lang="en-US" dirty="0"/>
              <a:t>, or quark-antiquark pairs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-</a:t>
            </a:r>
            <a:r>
              <a:rPr lang="en-US" dirty="0" err="1"/>
              <a:t>antired</a:t>
            </a:r>
            <a:r>
              <a:rPr lang="en-US" dirty="0"/>
              <a:t>, . . .), called </a:t>
            </a:r>
            <a:r>
              <a:rPr lang="en-US" i="1" dirty="0"/>
              <a:t>mesons</a:t>
            </a:r>
          </a:p>
          <a:p>
            <a:r>
              <a:rPr lang="en-US" dirty="0"/>
              <a:t>If you try to pull two quarks apart, energy between them increases until you produce a new quark-antiquark pair (recall </a:t>
            </a:r>
            <a:r>
              <a:rPr lang="en-US" dirty="0" smtClean="0"/>
              <a:t>good old </a:t>
            </a:r>
            <a:r>
              <a:rPr lang="en-US" i="1" dirty="0" smtClean="0"/>
              <a:t>E=mc</a:t>
            </a:r>
            <a:r>
              <a:rPr lang="en-US" i="1" baseline="30000" dirty="0" smtClean="0"/>
              <a:t>2</a:t>
            </a:r>
            <a:r>
              <a:rPr lang="en-US" dirty="0"/>
              <a:t>)</a:t>
            </a:r>
          </a:p>
        </p:txBody>
      </p:sp>
      <p:pic>
        <p:nvPicPr>
          <p:cNvPr id="120836" name="Picture 4" descr="color_field_sn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4876800"/>
            <a:ext cx="2686050" cy="14859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5400675" y="4953000"/>
            <a:ext cx="5334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8" name="Oval 6"/>
          <p:cNvSpPr>
            <a:spLocks noChangeArrowheads="1"/>
          </p:cNvSpPr>
          <p:nvPr/>
        </p:nvSpPr>
        <p:spPr bwMode="auto">
          <a:xfrm>
            <a:off x="5343525" y="5715000"/>
            <a:ext cx="5334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6080125" y="4994275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“D</a:t>
            </a:r>
            <a:r>
              <a:rPr lang="en-US" baseline="30000">
                <a:solidFill>
                  <a:srgbClr val="FF0000"/>
                </a:solidFill>
              </a:rPr>
              <a:t>-</a:t>
            </a:r>
            <a:r>
              <a:rPr lang="en-US">
                <a:solidFill>
                  <a:srgbClr val="FF0000"/>
                </a:solidFill>
              </a:rPr>
              <a:t> meson”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6019800" y="5867400"/>
            <a:ext cx="166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“D</a:t>
            </a:r>
            <a:r>
              <a:rPr lang="en-US" baseline="30000">
                <a:solidFill>
                  <a:srgbClr val="FF0000"/>
                </a:solidFill>
              </a:rPr>
              <a:t>+</a:t>
            </a:r>
            <a:r>
              <a:rPr lang="en-US">
                <a:solidFill>
                  <a:srgbClr val="FF0000"/>
                </a:solidFill>
              </a:rPr>
              <a:t> meson”</a:t>
            </a:r>
          </a:p>
        </p:txBody>
      </p:sp>
      <p:pic>
        <p:nvPicPr>
          <p:cNvPr id="120841" name="Picture 9" descr="confin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2400"/>
            <a:ext cx="149701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1944-8734-4B5F-8246-74DF6BD05497}" type="slidenum">
              <a:rPr lang="en-US"/>
              <a:pPr/>
              <a:t>7</a:t>
            </a:fld>
            <a:endParaRPr lang="en-US"/>
          </a:p>
        </p:txBody>
      </p:sp>
      <p:sp>
        <p:nvSpPr>
          <p:cNvPr id="136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600200"/>
            <a:ext cx="7924800" cy="3048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understand the visible matter in our universe in terms of the fundamental quarks and gluons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described by our theory of the strong force, quantum chromodynamics?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361B-D71D-4137-96FA-CF65903A1789}" type="slidenum">
              <a:rPr lang="en-US"/>
              <a:pPr/>
              <a:t>8</a:t>
            </a:fld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More Information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 on quarks, gluons, and the strong force, see</a:t>
            </a:r>
          </a:p>
          <a:p>
            <a:endParaRPr lang="en-US"/>
          </a:p>
          <a:p>
            <a:pPr algn="ctr">
              <a:buFontTx/>
              <a:buNone/>
            </a:pPr>
            <a:r>
              <a:rPr lang="en-US" sz="3600">
                <a:solidFill>
                  <a:srgbClr val="FF0000"/>
                </a:solidFill>
              </a:rPr>
              <a:t>http://www.particleadventure.org/</a:t>
            </a:r>
          </a:p>
          <a:p>
            <a:pPr>
              <a:buFontTx/>
              <a:buNone/>
            </a:pPr>
            <a:r>
              <a:rPr lang="en-US"/>
              <a:t>(Many pictures on previous pages borrowed from this site)</a:t>
            </a:r>
          </a:p>
        </p:txBody>
      </p:sp>
    </p:spTree>
    <p:extLst>
      <p:ext uri="{BB962C8B-B14F-4D97-AF65-F5344CB8AC3E}">
        <p14:creationId xmlns:p14="http://schemas.microsoft.com/office/powerpoint/2010/main" val="21860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Christine Aidala, UMich SPS, 2/12/2013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32CA-79BC-4594-B49D-9AA541175E2D}" type="slidenum">
              <a:rPr lang="en-US"/>
              <a:pPr/>
              <a:t>9</a:t>
            </a:fld>
            <a:endParaRPr lang="en-US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Studying Proton Structure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83820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If can’t see individual quarks and gluons (“partons”), how to determine the proton’s structure?</a:t>
            </a:r>
          </a:p>
          <a:p>
            <a:r>
              <a:rPr lang="en-US" sz="2800" dirty="0"/>
              <a:t>Inelastic scattering—shoot a high-energy beam (e.g. of electrons) at the proton to break it up, and try to understand what happens</a:t>
            </a:r>
          </a:p>
          <a:p>
            <a:pPr lvl="1"/>
            <a:r>
              <a:rPr lang="en-US" sz="2400" dirty="0"/>
              <a:t>Electron exchanges a photon with quarks, because quarks carry electromagnetic charge as well as color</a:t>
            </a:r>
          </a:p>
          <a:p>
            <a:endParaRPr lang="en-US" sz="2800" dirty="0">
              <a:solidFill>
                <a:srgbClr val="CC0066"/>
              </a:solidFill>
            </a:endParaRPr>
          </a:p>
        </p:txBody>
      </p:sp>
      <p:graphicFrame>
        <p:nvGraphicFramePr>
          <p:cNvPr id="10650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" y="76200"/>
          <a:ext cx="1404938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4" name="Bitmap Image" r:id="rId4" imgW="3571852" imgH="3533981" progId="Paint.Picture">
                  <p:embed/>
                </p:oleObj>
              </mc:Choice>
              <mc:Fallback>
                <p:oleObj name="Bitmap Image" r:id="rId4" imgW="3571852" imgH="35339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"/>
                        <a:ext cx="1404938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28600" y="4594225"/>
            <a:ext cx="8610600" cy="2171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Describe proton structure in terms of </a:t>
            </a:r>
            <a:r>
              <a:rPr lang="en-US" i="1"/>
              <a:t>parton distribution functions</a:t>
            </a:r>
            <a:r>
              <a:rPr lang="en-US"/>
              <a:t> (pdf’s)</a:t>
            </a:r>
          </a:p>
          <a:p>
            <a:r>
              <a:rPr lang="en-US"/>
              <a:t> - Probability of scattering off of a parton carrying a particular fraction of the proton’s momentum (“Bjorken-x” variable)</a:t>
            </a:r>
          </a:p>
          <a:p>
            <a:pPr lvl="1"/>
            <a:r>
              <a:rPr lang="en-US" sz="2000"/>
              <a:t>(Recall that even if protons are in a stationary target, have non-zero momentum in center-of-mass frame)</a:t>
            </a:r>
          </a:p>
        </p:txBody>
      </p:sp>
    </p:spTree>
    <p:extLst>
      <p:ext uri="{BB962C8B-B14F-4D97-AF65-F5344CB8AC3E}">
        <p14:creationId xmlns:p14="http://schemas.microsoft.com/office/powerpoint/2010/main" val="65605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18784</TotalTime>
  <Words>3540</Words>
  <Application>Microsoft Office PowerPoint</Application>
  <PresentationFormat>On-screen Show (4:3)</PresentationFormat>
  <Paragraphs>566</Paragraphs>
  <Slides>56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Office Theme</vt:lpstr>
      <vt:lpstr>Bitmap Image</vt:lpstr>
      <vt:lpstr>Equation</vt:lpstr>
      <vt:lpstr>ﾋﾞｯﾄﾏｯﾌﾟ ｲﾒｰｼﾞ</vt:lpstr>
      <vt:lpstr>Photo Editor Photo</vt:lpstr>
      <vt:lpstr>Pulling Apart the Strong Force by  Peering Into the Proton</vt:lpstr>
      <vt:lpstr>Inside the Proton: The Quark-Parton Model</vt:lpstr>
      <vt:lpstr>Quark-Parton Model (cont.)</vt:lpstr>
      <vt:lpstr>Strong Force</vt:lpstr>
      <vt:lpstr>Color Charge and QCD</vt:lpstr>
      <vt:lpstr>Quark Confinement</vt:lpstr>
      <vt:lpstr>How do we understand the visible matter in our universe in terms of the fundamental quarks and gluons described by our theory of the strong force, quantum chromodynamics?</vt:lpstr>
      <vt:lpstr>For More Information</vt:lpstr>
      <vt:lpstr>Studying Proton Structure</vt:lpstr>
      <vt:lpstr>Proton structure and momentum fraction</vt:lpstr>
      <vt:lpstr>So what do the parton distribution functions look like?</vt:lpstr>
      <vt:lpstr>What Have We Learned?</vt:lpstr>
      <vt:lpstr>Mapping out the proton:  Other questions to ask!</vt:lpstr>
      <vt:lpstr>What is Spin?</vt:lpstr>
      <vt:lpstr>Stern-Gerlach Experiment</vt:lpstr>
      <vt:lpstr>The Proton Spin Crisis</vt:lpstr>
      <vt:lpstr>Polarized Parton Distribution Functions</vt:lpstr>
      <vt:lpstr>My own work: The PHENIX and SeaQuest experiments</vt:lpstr>
      <vt:lpstr>The Relativistic Heavy Ion Collider at Brookhaven National Laboratory</vt:lpstr>
      <vt:lpstr>Proton-Proton Scattering Vs.  Electron-Proton Scattering</vt:lpstr>
      <vt:lpstr>RHIC at Brookhaven National Laboratory</vt:lpstr>
      <vt:lpstr>RHIC’s Experiments</vt:lpstr>
      <vt:lpstr>PHENIX</vt:lpstr>
      <vt:lpstr>PHENIX Detector</vt:lpstr>
      <vt:lpstr>PHENIX Detector</vt:lpstr>
      <vt:lpstr>Gold-Gold Collision  in PHENIX Central Arms</vt:lpstr>
      <vt:lpstr>RHIC as a polarized p+p collider</vt:lpstr>
      <vt:lpstr>First and only polarized proton collider</vt:lpstr>
      <vt:lpstr>How Can We Investigate  the Proton’s Spin at RHIC?</vt:lpstr>
      <vt:lpstr>Transverse single-spin asymmetries in p+p collisions:  From low to high energies!</vt:lpstr>
      <vt:lpstr>2001:  A surprising discovery in the proton flavor structure</vt:lpstr>
      <vt:lpstr>Fermilab SeaQuest: To understand this flavor structure better</vt:lpstr>
      <vt:lpstr>Fixed-Target (SeaQuest)  Versus Collider (PHENIX) Experiments</vt:lpstr>
      <vt:lpstr>Fermilab SeaQuest</vt:lpstr>
      <vt:lpstr>E906 model: Reuse, recycle!</vt:lpstr>
      <vt:lpstr>View of E906 experimental hall from downstream platform</vt:lpstr>
      <vt:lpstr>UMich hardware  (with Prof. W. Lorenzon):  E906 cryogenic target system</vt:lpstr>
      <vt:lpstr>Target cooldown and monitoring at Fermilab</vt:lpstr>
      <vt:lpstr>Summary</vt:lpstr>
      <vt:lpstr>Afterword:  Studying the strong force “versus” studying nucleon structure? A personal perspective</vt:lpstr>
      <vt:lpstr>PowerPoint Presentation</vt:lpstr>
      <vt:lpstr>Extra</vt:lpstr>
      <vt:lpstr>Nucleon structure:  The early years</vt:lpstr>
      <vt:lpstr>Observations with different probes allow us to learn different things!</vt:lpstr>
      <vt:lpstr>Predictive power of pQCD</vt:lpstr>
      <vt:lpstr>Factorization and universality in perturbative QCD</vt:lpstr>
      <vt:lpstr>PHENIX detector</vt:lpstr>
      <vt:lpstr>Theory of strong interactions:  Quantum Chromodynamics</vt:lpstr>
      <vt:lpstr>The proton as a“laboratory” to study the strong force</vt:lpstr>
      <vt:lpstr>Spin-momentum correlations and  the proton as a QCD “laboratory”</vt:lpstr>
      <vt:lpstr>Spin-momentum correlations in proton!  A recent and rapidly developing area of QCD research</vt:lpstr>
      <vt:lpstr>PowerPoint Presentation</vt:lpstr>
      <vt:lpstr>Transverse Single-Spin Asymmetries:  From Low to High Energies!</vt:lpstr>
      <vt:lpstr>High-xF asymmetries,  but not valence quarks??</vt:lpstr>
      <vt:lpstr>My own physics focus on E906: Azimuthal dependence of unpolarized Drell-Yan cross section</vt:lpstr>
      <vt:lpstr>What about proton-induced Drell-Yan?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Collinear pdf’s: Moving into a new era in understanding nucleon structure</dc:title>
  <dc:creator>Christine Aidala</dc:creator>
  <cp:lastModifiedBy>Aidala, Christine</cp:lastModifiedBy>
  <cp:revision>2011</cp:revision>
  <dcterms:created xsi:type="dcterms:W3CDTF">2006-08-16T00:00:00Z</dcterms:created>
  <dcterms:modified xsi:type="dcterms:W3CDTF">2013-02-13T14:30:50Z</dcterms:modified>
</cp:coreProperties>
</file>