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.xml" ContentType="application/vnd.openxmlformats-officedocument.presentationml.tags+xml"/>
  <Override PartName="/ppt/notesSlides/notesSlide1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9.xml" ContentType="application/vnd.openxmlformats-officedocument.presentationml.notesSlide+xml"/>
  <Override PartName="/ppt/tags/tag11.xml" ContentType="application/vnd.openxmlformats-officedocument.presentationml.tags+xml"/>
  <Override PartName="/ppt/notesSlides/notesSlide20.xml" ContentType="application/vnd.openxmlformats-officedocument.presentationml.notesSlide+xml"/>
  <Override PartName="/ppt/tags/tag12.xml" ContentType="application/vnd.openxmlformats-officedocument.presentationml.tags+xml"/>
  <Override PartName="/ppt/notesSlides/notesSlide21.xml" ContentType="application/vnd.openxmlformats-officedocument.presentationml.notesSlide+xml"/>
  <Override PartName="/ppt/tags/tag13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4.xml" ContentType="application/vnd.openxmlformats-officedocument.presentationml.tags+xml"/>
  <Override PartName="/ppt/notesSlides/notesSlide25.xml" ContentType="application/vnd.openxmlformats-officedocument.presentationml.notesSlide+xml"/>
  <Override PartName="/ppt/tags/tag15.xml" ContentType="application/vnd.openxmlformats-officedocument.presentationml.tags+xml"/>
  <Override PartName="/ppt/notesSlides/notesSlide26.xml" ContentType="application/vnd.openxmlformats-officedocument.presentationml.notesSlide+xml"/>
  <Override PartName="/ppt/tags/tag16.xml" ContentType="application/vnd.openxmlformats-officedocument.presentationml.tags+xml"/>
  <Override PartName="/ppt/notesSlides/notesSlide27.xml" ContentType="application/vnd.openxmlformats-officedocument.presentationml.notesSlide+xml"/>
  <Override PartName="/ppt/tags/tag17.xml" ContentType="application/vnd.openxmlformats-officedocument.presentationml.tags+xml"/>
  <Override PartName="/ppt/notesSlides/notesSlide28.xml" ContentType="application/vnd.openxmlformats-officedocument.presentationml.notesSlide+xml"/>
  <Override PartName="/ppt/tags/tag18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ags/tag19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36.xml" ContentType="application/vnd.openxmlformats-officedocument.presentationml.notesSlide+xml"/>
  <Override PartName="/ppt/tags/tag24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tags/tag25.xml" ContentType="application/vnd.openxmlformats-officedocument.presentationml.tags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26.xml" ContentType="application/vnd.openxmlformats-officedocument.presentationml.tags+xml"/>
  <Override PartName="/ppt/notesSlides/notesSlide43.xml" ContentType="application/vnd.openxmlformats-officedocument.presentationml.notesSlide+xml"/>
  <Override PartName="/ppt/tags/tag27.xml" ContentType="application/vnd.openxmlformats-officedocument.presentationml.tags+xml"/>
  <Override PartName="/ppt/notesSlides/notesSlide44.xml" ContentType="application/vnd.openxmlformats-officedocument.presentationml.notesSlide+xml"/>
  <Override PartName="/ppt/tags/tag28.xml" ContentType="application/vnd.openxmlformats-officedocument.presentationml.tags+xml"/>
  <Override PartName="/ppt/notesSlides/notesSlide45.xml" ContentType="application/vnd.openxmlformats-officedocument.presentationml.notesSlide+xml"/>
  <Override PartName="/ppt/tags/tag29.xml" ContentType="application/vnd.openxmlformats-officedocument.presentationml.tags+xml"/>
  <Override PartName="/ppt/notesSlides/notesSlide46.xml" ContentType="application/vnd.openxmlformats-officedocument.presentationml.notesSlide+xml"/>
  <Override PartName="/ppt/tags/tag30.xml" ContentType="application/vnd.openxmlformats-officedocument.presentationml.tags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ags/tag31.xml" ContentType="application/vnd.openxmlformats-officedocument.presentationml.tags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tags/tag32.xml" ContentType="application/vnd.openxmlformats-officedocument.presentationml.tags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256" r:id="rId2"/>
    <p:sldId id="315" r:id="rId3"/>
    <p:sldId id="298" r:id="rId4"/>
    <p:sldId id="723" r:id="rId5"/>
    <p:sldId id="720" r:id="rId6"/>
    <p:sldId id="328" r:id="rId7"/>
    <p:sldId id="274" r:id="rId8"/>
    <p:sldId id="282" r:id="rId9"/>
    <p:sldId id="805" r:id="rId10"/>
    <p:sldId id="299" r:id="rId11"/>
    <p:sldId id="300" r:id="rId12"/>
    <p:sldId id="287" r:id="rId13"/>
    <p:sldId id="257" r:id="rId14"/>
    <p:sldId id="305" r:id="rId15"/>
    <p:sldId id="308" r:id="rId16"/>
    <p:sldId id="307" r:id="rId17"/>
    <p:sldId id="310" r:id="rId18"/>
    <p:sldId id="737" r:id="rId19"/>
    <p:sldId id="747" r:id="rId20"/>
    <p:sldId id="266" r:id="rId21"/>
    <p:sldId id="267" r:id="rId22"/>
    <p:sldId id="338" r:id="rId23"/>
    <p:sldId id="297" r:id="rId24"/>
    <p:sldId id="281" r:id="rId25"/>
    <p:sldId id="333" r:id="rId26"/>
    <p:sldId id="762" r:id="rId27"/>
    <p:sldId id="284" r:id="rId28"/>
    <p:sldId id="304" r:id="rId29"/>
    <p:sldId id="722" r:id="rId30"/>
    <p:sldId id="269" r:id="rId31"/>
    <p:sldId id="771" r:id="rId32"/>
    <p:sldId id="773" r:id="rId33"/>
    <p:sldId id="774" r:id="rId34"/>
    <p:sldId id="777" r:id="rId35"/>
    <p:sldId id="778" r:id="rId36"/>
    <p:sldId id="268" r:id="rId37"/>
    <p:sldId id="264" r:id="rId38"/>
    <p:sldId id="331" r:id="rId39"/>
    <p:sldId id="776" r:id="rId40"/>
    <p:sldId id="341" r:id="rId41"/>
    <p:sldId id="719" r:id="rId42"/>
    <p:sldId id="302" r:id="rId43"/>
    <p:sldId id="320" r:id="rId44"/>
    <p:sldId id="724" r:id="rId45"/>
    <p:sldId id="725" r:id="rId46"/>
    <p:sldId id="273" r:id="rId47"/>
    <p:sldId id="729" r:id="rId48"/>
    <p:sldId id="347" r:id="rId49"/>
    <p:sldId id="430" r:id="rId50"/>
    <p:sldId id="339" r:id="rId51"/>
    <p:sldId id="750" r:id="rId52"/>
    <p:sldId id="306" r:id="rId53"/>
    <p:sldId id="279" r:id="rId54"/>
    <p:sldId id="758" r:id="rId55"/>
    <p:sldId id="766" r:id="rId56"/>
    <p:sldId id="769" r:id="rId57"/>
    <p:sldId id="772" r:id="rId58"/>
    <p:sldId id="761" r:id="rId59"/>
    <p:sldId id="770" r:id="rId60"/>
    <p:sldId id="753" r:id="rId61"/>
    <p:sldId id="804" r:id="rId62"/>
    <p:sldId id="788" r:id="rId63"/>
    <p:sldId id="789" r:id="rId64"/>
    <p:sldId id="790" r:id="rId65"/>
    <p:sldId id="792" r:id="rId66"/>
    <p:sldId id="793" r:id="rId67"/>
    <p:sldId id="278" r:id="rId68"/>
    <p:sldId id="262" r:id="rId69"/>
    <p:sldId id="734" r:id="rId70"/>
    <p:sldId id="735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CCFFCC"/>
    <a:srgbClr val="FFFFCC"/>
    <a:srgbClr val="66CCFF"/>
    <a:srgbClr val="FFFF99"/>
    <a:srgbClr val="00CCFF"/>
    <a:srgbClr val="00FFFF"/>
    <a:srgbClr val="008000"/>
    <a:srgbClr val="0000FF"/>
    <a:srgbClr val="8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2" autoAdjust="0"/>
    <p:restoredTop sz="91091" autoAdjust="0"/>
  </p:normalViewPr>
  <p:slideViewPr>
    <p:cSldViewPr>
      <p:cViewPr>
        <p:scale>
          <a:sx n="70" d="100"/>
          <a:sy n="70" d="100"/>
        </p:scale>
        <p:origin x="618" y="-1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1097"/>
    </p:cViewPr>
  </p:sorterViewPr>
  <p:notesViewPr>
    <p:cSldViewPr>
      <p:cViewPr varScale="1">
        <p:scale>
          <a:sx n="53" d="100"/>
          <a:sy n="53" d="100"/>
        </p:scale>
        <p:origin x="-1824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3870F4-5374-4858-AA1F-D2FC12811746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52AF1-52DA-47EB-B043-718F908E92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9089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8EB88-5A88-4C45-82D2-6FA4DB7BEA54}" type="datetimeFigureOut">
              <a:rPr lang="en-US" smtClean="0"/>
              <a:pPr/>
              <a:t>10/22/2021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B1036-C79E-46F7-8FEB-3830A27B26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136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1036-C79E-46F7-8FEB-3830A27B261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6709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2171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7F6D3FF-EAB0-9543-B8F3-6DBA97A9BCE3}" type="slidenum">
              <a:rPr lang="en-US" sz="1200"/>
              <a:pPr/>
              <a:t>13</a:t>
            </a:fld>
            <a:endParaRPr lang="en-US" sz="120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2332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Relate directly to timbre!</a:t>
            </a:r>
          </a:p>
        </p:txBody>
      </p:sp>
    </p:spTree>
    <p:extLst>
      <p:ext uri="{BB962C8B-B14F-4D97-AF65-F5344CB8AC3E}">
        <p14:creationId xmlns:p14="http://schemas.microsoft.com/office/powerpoint/2010/main" val="23696009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10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B1036-C79E-46F7-8FEB-3830A27B261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0030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Note nodes and compare to string nodes</a:t>
            </a:r>
          </a:p>
        </p:txBody>
      </p:sp>
    </p:spTree>
    <p:extLst>
      <p:ext uri="{BB962C8B-B14F-4D97-AF65-F5344CB8AC3E}">
        <p14:creationId xmlns:p14="http://schemas.microsoft.com/office/powerpoint/2010/main" val="2495751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Arial" charset="0"/>
                <a:ea typeface="ＭＳ Ｐゴシック" charset="0"/>
                <a:sym typeface="Symbol" charset="0"/>
              </a:rPr>
              <a:t>Chladni plate demo.  Demonstrated at the French Academy of Sciences in 1808 and impressed emperor Napoleon</a:t>
            </a:r>
          </a:p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8022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Maybe add string node diagram again. Consider changing “displacement”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B1036-C79E-46F7-8FEB-3830A27B2610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887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Flute demo?  Ruben’s tube.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B1036-C79E-46F7-8FEB-3830A27B261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8766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1815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C87602C-18EE-4747-9A9C-AC649846FF35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8542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9360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7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8297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649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2853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12564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V. Demo trombone mouthpiece and chromatic scale?</a:t>
            </a:r>
          </a:p>
        </p:txBody>
      </p:sp>
    </p:spTree>
    <p:extLst>
      <p:ext uri="{BB962C8B-B14F-4D97-AF65-F5344CB8AC3E}">
        <p14:creationId xmlns:p14="http://schemas.microsoft.com/office/powerpoint/2010/main" val="28189849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M. Demo euphonium?  Harmonic series and then chromatic scale?  Pedal tone later?</a:t>
            </a:r>
          </a:p>
        </p:txBody>
      </p:sp>
    </p:spTree>
    <p:extLst>
      <p:ext uri="{BB962C8B-B14F-4D97-AF65-F5344CB8AC3E}">
        <p14:creationId xmlns:p14="http://schemas.microsoft.com/office/powerpoint/2010/main" val="36147955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404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0976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252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D5AC363-09E9-754C-8C0D-E5422B1C77EC}" type="slidenum">
              <a:rPr lang="en-US" sz="1200"/>
              <a:pPr/>
              <a:t>3</a:t>
            </a:fld>
            <a:endParaRPr lang="en-US" sz="1200"/>
          </a:p>
        </p:txBody>
      </p:sp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1310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FB1036-C79E-46F7-8FEB-3830A27B2610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52079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1189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A651BF7-E0EC-4345-869B-1AFA28E24595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351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1A0A5B4-0DD2-1645-958B-4536935481CF}" type="slidenum">
              <a:rPr lang="en-US" sz="1200"/>
              <a:pPr/>
              <a:t>45</a:t>
            </a:fld>
            <a:endParaRPr lang="en-US" sz="1200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898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ADB8807-7DD5-A149-9947-559E6F346957}" type="slidenum">
              <a:rPr lang="en-US" sz="1200"/>
              <a:pPr/>
              <a:t>46</a:t>
            </a:fld>
            <a:endParaRPr lang="en-US" sz="1200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3020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0764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58978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6581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27698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>
                <a:ea typeface="ＭＳ Ｐゴシック" charset="0"/>
                <a:cs typeface="ＭＳ Ｐゴシック" charset="0"/>
              </a:rPr>
              <a:t>Remove LANL!</a:t>
            </a:r>
          </a:p>
        </p:txBody>
      </p:sp>
    </p:spTree>
    <p:extLst>
      <p:ext uri="{BB962C8B-B14F-4D97-AF65-F5344CB8AC3E}">
        <p14:creationId xmlns:p14="http://schemas.microsoft.com/office/powerpoint/2010/main" val="133163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DBC8192-6C1E-094E-9961-915DBEA41F94}" type="slidenum">
              <a:rPr lang="en-US" sz="1200"/>
              <a:pPr/>
              <a:t>5</a:t>
            </a:fld>
            <a:endParaRPr lang="en-US" sz="1200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lIns="91420" tIns="45711" rIns="91420" bIns="45711"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5056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on clarinet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B1036-C79E-46F7-8FEB-3830A27B2610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836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44374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7048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8255" indent="-29163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6546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3164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9782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FDE355E-D611-2E42-9D00-D5BBBC4FD3A8}" type="slidenum">
              <a:rPr lang="en-US" sz="1200"/>
              <a:pPr/>
              <a:t>62</a:t>
            </a:fld>
            <a:endParaRPr lang="en-US" sz="1200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3850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8255" indent="-29163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6546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3164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9782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868E468-C35C-C643-B94C-C08EF74F8782}" type="slidenum">
              <a:rPr lang="en-US" sz="1200"/>
              <a:pPr/>
              <a:t>63</a:t>
            </a:fld>
            <a:endParaRPr lang="en-US" sz="12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49756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8255" indent="-29163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6546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3164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9782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67BDC90-53FC-D440-95DC-A06B8F361EFF}" type="slidenum">
              <a:rPr lang="en-US" sz="1200"/>
              <a:pPr/>
              <a:t>64</a:t>
            </a:fld>
            <a:endParaRPr lang="en-US" sz="12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5941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8255" indent="-29163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6546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3164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9782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6018B3C-1B6A-8540-904C-A4C328D43C98}" type="slidenum">
              <a:rPr lang="en-US" sz="1200"/>
              <a:pPr/>
              <a:t>65</a:t>
            </a:fld>
            <a:endParaRPr lang="en-US" sz="1200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565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8255" indent="-291636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6546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33164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9782" indent="-233309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6401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33019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9637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66256" indent="-23330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25B17A4-64F6-7844-874A-35E7DD27C5E7}" type="slidenum">
              <a:rPr lang="en-US" sz="1200"/>
              <a:pPr/>
              <a:t>66</a:t>
            </a:fld>
            <a:endParaRPr lang="en-US" sz="1200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555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2973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359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B1036-C79E-46F7-8FEB-3830A27B2610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5859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44588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738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750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B4D6635-2D75-4546-8CEC-D564AF7A7909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  <a:cs typeface="ＭＳ Ｐゴシック" charset="0"/>
              </a:rPr>
              <a:t>Standing waves on string demo</a:t>
            </a:r>
          </a:p>
        </p:txBody>
      </p:sp>
    </p:spTree>
    <p:extLst>
      <p:ext uri="{BB962C8B-B14F-4D97-AF65-F5344CB8AC3E}">
        <p14:creationId xmlns:p14="http://schemas.microsoft.com/office/powerpoint/2010/main" val="1758312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23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588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i="1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D0566F-7802-4142-BBD8-8FD5106B4C49}" type="datetime1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17F01-C0AE-496B-8637-17C542D20BE3}" type="datetime1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A23F3-4245-4C7C-BF26-1F91CDF93474}" type="datetime1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28600"/>
            <a:ext cx="7848600" cy="762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371600"/>
            <a:ext cx="7772400" cy="4724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A6867-2253-4B88-9202-AD630F0B5A1D}" type="datetime1">
              <a:rPr lang="en-US" smtClean="0"/>
              <a:t>10/22/2021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Christine Aidala, Saturday Morning Physics, 10/23/2021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F3DD9-AD97-C84E-A129-DBDEB91453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18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i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9DDFA5-F134-4376-8D82-1DCC2AFE51E7}" type="datetime1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9A3C1-94F0-48FA-BC2E-9D709820BF23}" type="datetime1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101045-CEB8-4485-863E-1A56C67D4A07}" type="datetime1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6F691-EABE-4E14-8428-615F6D826C8D}" type="datetime1">
              <a:rPr lang="en-US" smtClean="0"/>
              <a:t>10/22/2021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DDA11-1F4B-4A1D-9F2C-6A62CB624F0A}" type="datetime1">
              <a:rPr lang="en-US" smtClean="0"/>
              <a:t>10/22/2021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9197C-AC71-44EC-A9A9-8FA72658B5B8}" type="datetime1">
              <a:rPr lang="en-US" smtClean="0"/>
              <a:t>10/22/2021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0E0FC-D525-4F3C-A7B6-EBC6AB00C823}" type="datetime1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F6E27-C0CC-4A51-BCA2-1B503125CA26}" type="datetime1">
              <a:rPr lang="en-US" smtClean="0"/>
              <a:t>10/22/2021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5AFC8-3459-4456-8A36-A1F86E8DA259}" type="datetime1">
              <a:rPr lang="en-US" smtClean="0"/>
              <a:t>10/22/2021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Christine Aidala, Saturday Morning Physics, 10/23/2021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i="1" kern="1200">
          <a:solidFill>
            <a:srgbClr val="FFFF00"/>
          </a:solidFill>
          <a:latin typeface="Times New Roman" pitchFamily="18" charset="0"/>
          <a:ea typeface="+mj-ea"/>
          <a:cs typeface="Times New Roman" pitchFamily="18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FFFFCC"/>
          </a:solidFill>
          <a:latin typeface="Times New Roman" pitchFamily="18" charset="0"/>
          <a:ea typeface="+mn-ea"/>
          <a:cs typeface="Times New Roman" pitchFamily="18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FFFFCC"/>
          </a:solidFill>
          <a:latin typeface="Times New Roman" pitchFamily="18" charset="0"/>
          <a:ea typeface="+mn-ea"/>
          <a:cs typeface="Times New Roman" pitchFamily="18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CC"/>
          </a:solidFill>
          <a:latin typeface="Times New Roman" pitchFamily="18" charset="0"/>
          <a:ea typeface="+mn-ea"/>
          <a:cs typeface="Times New Roman" pitchFamily="18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FFFFCC"/>
          </a:solidFill>
          <a:latin typeface="Times New Roman" pitchFamily="18" charset="0"/>
          <a:ea typeface="+mn-ea"/>
          <a:cs typeface="Times New Roman" pitchFamily="18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FFFFCC"/>
          </a:solidFill>
          <a:latin typeface="Times New Roman" pitchFamily="18" charset="0"/>
          <a:ea typeface="+mn-ea"/>
          <a:cs typeface="Times New Roman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6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41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1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1.png"/><Relationship Id="rId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Relationship Id="rId9" Type="http://schemas.openxmlformats.org/officeDocument/2006/relationships/image" Target="../media/image5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59.png"/><Relationship Id="rId5" Type="http://schemas.openxmlformats.org/officeDocument/2006/relationships/image" Target="../media/image58.jp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6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4" Type="http://schemas.openxmlformats.org/officeDocument/2006/relationships/image" Target="../media/image7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5.png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1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80.emf"/><Relationship Id="rId4" Type="http://schemas.openxmlformats.org/officeDocument/2006/relationships/oleObject" Target="../embeddings/oleObject8.bin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8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://www.sillanumsoft.org/index.htm" TargetMode="Externa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oleObject" Target="../embeddings/oleObject5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emf"/><Relationship Id="rId4" Type="http://schemas.openxmlformats.org/officeDocument/2006/relationships/oleObject" Target="../embeddings/oleObject10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93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4" Type="http://schemas.openxmlformats.org/officeDocument/2006/relationships/image" Target="../media/image94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9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5" Type="http://schemas.openxmlformats.org/officeDocument/2006/relationships/image" Target="../media/image100.jpeg"/><Relationship Id="rId4" Type="http://schemas.openxmlformats.org/officeDocument/2006/relationships/image" Target="../media/image9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4" Type="http://schemas.openxmlformats.org/officeDocument/2006/relationships/image" Target="../media/image10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18.emf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e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e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110.emf"/><Relationship Id="rId4" Type="http://schemas.openxmlformats.org/officeDocument/2006/relationships/image" Target="../media/image107.emf"/><Relationship Id="rId9" Type="http://schemas.openxmlformats.org/officeDocument/2006/relationships/oleObject" Target="../embeddings/oleObject16.bin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113.jpeg"/><Relationship Id="rId4" Type="http://schemas.openxmlformats.org/officeDocument/2006/relationships/image" Target="../media/image11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9.xml"/><Relationship Id="rId4" Type="http://schemas.openxmlformats.org/officeDocument/2006/relationships/image" Target="../media/image11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0.xml"/><Relationship Id="rId4" Type="http://schemas.openxmlformats.org/officeDocument/2006/relationships/image" Target="../media/image11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118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4" Type="http://schemas.openxmlformats.org/officeDocument/2006/relationships/image" Target="../media/image12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4" Type="http://schemas.openxmlformats.org/officeDocument/2006/relationships/image" Target="../media/image1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2152650"/>
          </a:xfrm>
        </p:spPr>
        <p:txBody>
          <a:bodyPr>
            <a:noAutofit/>
          </a:bodyPr>
          <a:lstStyle/>
          <a:p>
            <a:r>
              <a:rPr lang="en-US" sz="5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Physics of Music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95800" y="3581400"/>
            <a:ext cx="4191000" cy="2209800"/>
          </a:xfrm>
        </p:spPr>
        <p:txBody>
          <a:bodyPr>
            <a:normAutofit fontScale="85000" lnSpcReduction="10000"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Christine A. Aidala</a:t>
            </a:r>
          </a:p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University of Michigan</a:t>
            </a:r>
          </a:p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Saturday Morning Physics</a:t>
            </a:r>
          </a:p>
          <a:p>
            <a:r>
              <a:rPr lang="en-US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October 23, 2021</a:t>
            </a:r>
          </a:p>
          <a:p>
            <a:endParaRPr lang="en-US" dirty="0"/>
          </a:p>
        </p:txBody>
      </p:sp>
      <p:pic>
        <p:nvPicPr>
          <p:cNvPr id="5" name="Picture 3" descr="lec20fig5">
            <a:extLst>
              <a:ext uri="{FF2B5EF4-FFF2-40B4-BE49-F238E27FC236}">
                <a16:creationId xmlns:a16="http://schemas.microsoft.com/office/drawing/2014/main" id="{3DCA1DBC-9A95-4B89-B570-7E63AF74F0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04800"/>
            <a:ext cx="5544142" cy="1416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 descr="tfl">
            <a:extLst>
              <a:ext uri="{FF2B5EF4-FFF2-40B4-BE49-F238E27FC236}">
                <a16:creationId xmlns:a16="http://schemas.microsoft.com/office/drawing/2014/main" id="{A46A8236-0011-489C-8126-20F5B1B88D8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369887"/>
            <a:ext cx="2806700" cy="130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ECFFB4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67DA2D0-8D5F-44D7-B76B-DD44B94ECB52}"/>
              </a:ext>
            </a:extLst>
          </p:cNvPr>
          <p:cNvGrpSpPr/>
          <p:nvPr/>
        </p:nvGrpSpPr>
        <p:grpSpPr>
          <a:xfrm>
            <a:off x="533400" y="2667000"/>
            <a:ext cx="3429000" cy="3886200"/>
            <a:chOff x="762000" y="2144713"/>
            <a:chExt cx="3581553" cy="4408487"/>
          </a:xfrm>
        </p:grpSpPr>
        <p:pic>
          <p:nvPicPr>
            <p:cNvPr id="9" name="Picture 4" descr="pipe-1.png">
              <a:extLst>
                <a:ext uri="{FF2B5EF4-FFF2-40B4-BE49-F238E27FC236}">
                  <a16:creationId xmlns:a16="http://schemas.microsoft.com/office/drawing/2014/main" id="{1CC530BC-2B22-413F-932E-FFB12ED69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213" y="2144713"/>
              <a:ext cx="3532340" cy="1665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pipe-4.png">
              <a:extLst>
                <a:ext uri="{FF2B5EF4-FFF2-40B4-BE49-F238E27FC236}">
                  <a16:creationId xmlns:a16="http://schemas.microsoft.com/office/drawing/2014/main" id="{7DF0154C-E487-4B06-9CA5-59EEE7B789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4881563"/>
              <a:ext cx="3554054" cy="167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4" descr="pipe-2.png">
              <a:extLst>
                <a:ext uri="{FF2B5EF4-FFF2-40B4-BE49-F238E27FC236}">
                  <a16:creationId xmlns:a16="http://schemas.microsoft.com/office/drawing/2014/main" id="{57B77E75-0BC4-4243-922B-639B6CA719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988" y="3052763"/>
              <a:ext cx="3554183" cy="167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4" descr="pipe-3.png">
              <a:extLst>
                <a:ext uri="{FF2B5EF4-FFF2-40B4-BE49-F238E27FC236}">
                  <a16:creationId xmlns:a16="http://schemas.microsoft.com/office/drawing/2014/main" id="{6708460F-302C-4A03-A8C2-CF1FCE9BC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988" y="3967163"/>
              <a:ext cx="3554183" cy="167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5B6F7A-B496-4279-8758-0FD7F7384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Christine Aidala, Saturday Morning Physics, 10/23/2021</a:t>
            </a:r>
          </a:p>
        </p:txBody>
      </p:sp>
      <p:sp>
        <p:nvSpPr>
          <p:cNvPr id="604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The Harmonic Series as Notes</a:t>
            </a:r>
          </a:p>
        </p:txBody>
      </p:sp>
      <p:sp>
        <p:nvSpPr>
          <p:cNvPr id="604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458200" cy="5105400"/>
          </a:xfrm>
        </p:spPr>
        <p:txBody>
          <a:bodyPr/>
          <a:lstStyle/>
          <a:p>
            <a:r>
              <a:rPr lang="en-US" sz="3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 harmonic series can start at any fundamental frequency</a:t>
            </a:r>
          </a:p>
          <a:p>
            <a:pPr lvl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For example, start at A</a:t>
            </a:r>
            <a:r>
              <a:rPr lang="en-US" baseline="-25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= 110 Hz</a:t>
            </a:r>
          </a:p>
        </p:txBody>
      </p:sp>
      <p:graphicFrame>
        <p:nvGraphicFramePr>
          <p:cNvPr id="42036" name="Group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4667693"/>
              </p:ext>
            </p:extLst>
          </p:nvPr>
        </p:nvGraphicFramePr>
        <p:xfrm>
          <a:off x="762000" y="2895600"/>
          <a:ext cx="3429000" cy="3170240"/>
        </p:xfrm>
        <a:graphic>
          <a:graphicData uri="http://schemas.openxmlformats.org/drawingml/2006/table">
            <a:tbl>
              <a:tblPr/>
              <a:tblGrid>
                <a:gridCol w="4905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16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62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r>
                        <a:rPr kumimoji="0" lang="en-US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110 Hz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</a:t>
                      </a:r>
                      <a:r>
                        <a:rPr kumimoji="0" lang="en-US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r>
                        <a:rPr kumimoji="0" lang="en-US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220 Hz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</a:t>
                      </a:r>
                      <a:r>
                        <a:rPr kumimoji="0" lang="en-US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62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r>
                        <a:rPr kumimoji="0" lang="en-US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330 Hz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</a:t>
                      </a:r>
                      <a:r>
                        <a:rPr kumimoji="0" lang="en-US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62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r>
                        <a:rPr kumimoji="0" lang="en-US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440 Hz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</a:t>
                      </a:r>
                      <a:r>
                        <a:rPr kumimoji="0" lang="en-US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62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r>
                        <a:rPr kumimoji="0" lang="en-US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550 Hz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ＭＳ ゴシック" charset="0"/>
                          <a:ea typeface="ＭＳ ゴシック" charset="0"/>
                          <a:cs typeface="ＭＳ ゴシック" charset="0"/>
                        </a:rPr>
                        <a:t>♯</a:t>
                      </a:r>
                      <a:r>
                        <a:rPr kumimoji="0" lang="en-US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62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r>
                        <a:rPr kumimoji="0" lang="en-US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660 Hz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E</a:t>
                      </a:r>
                      <a:r>
                        <a:rPr kumimoji="0" lang="en-US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62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r>
                        <a:rPr kumimoji="0" lang="en-US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770 Hz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?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62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r>
                        <a:rPr kumimoji="0" lang="en-US" sz="20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</a:t>
                      </a:r>
                    </a:p>
                  </a:txBody>
                  <a:tcPr marT="45725" marB="4572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880 Hz</a:t>
                      </a: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</a:t>
                      </a:r>
                      <a:r>
                        <a:rPr kumimoji="0" lang="en-US" sz="20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5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5" marB="4572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990600" y="5465763"/>
            <a:ext cx="2895600" cy="1179512"/>
            <a:chOff x="624" y="3443"/>
            <a:chExt cx="1824" cy="743"/>
          </a:xfrm>
        </p:grpSpPr>
        <p:sp>
          <p:nvSpPr>
            <p:cNvPr id="60468" name="Text Box 68"/>
            <p:cNvSpPr txBox="1">
              <a:spLocks noChangeArrowheads="1"/>
            </p:cNvSpPr>
            <p:nvPr/>
          </p:nvSpPr>
          <p:spPr bwMode="auto">
            <a:xfrm>
              <a:off x="624" y="3936"/>
              <a:ext cx="1824" cy="250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/>
                <a:t>In between G</a:t>
              </a:r>
              <a:r>
                <a:rPr lang="en-US" sz="2000">
                  <a:latin typeface="ＭＳ ゴシック" charset="0"/>
                  <a:ea typeface="ＭＳ ゴシック" charset="0"/>
                  <a:cs typeface="ＭＳ ゴシック" charset="0"/>
                </a:rPr>
                <a:t>♭</a:t>
              </a:r>
              <a:r>
                <a:rPr lang="en-US" sz="2000" baseline="-25000"/>
                <a:t>5</a:t>
              </a:r>
              <a:r>
                <a:rPr lang="en-US" sz="2000"/>
                <a:t> and G</a:t>
              </a:r>
              <a:r>
                <a:rPr lang="en-US" sz="2000" baseline="-25000"/>
                <a:t>5</a:t>
              </a:r>
              <a:endParaRPr lang="en-US" sz="2000"/>
            </a:p>
          </p:txBody>
        </p:sp>
        <p:cxnSp>
          <p:nvCxnSpPr>
            <p:cNvPr id="60469" name="AutoShape 69"/>
            <p:cNvCxnSpPr>
              <a:cxnSpLocks noChangeShapeType="1"/>
              <a:stCxn id="60468" idx="0"/>
            </p:cNvCxnSpPr>
            <p:nvPr/>
          </p:nvCxnSpPr>
          <p:spPr bwMode="auto">
            <a:xfrm flipV="1">
              <a:off x="1536" y="3443"/>
              <a:ext cx="432" cy="493"/>
            </a:xfrm>
            <a:prstGeom prst="straightConnector1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55"/>
          <p:cNvGrpSpPr>
            <a:grpSpLocks/>
          </p:cNvGrpSpPr>
          <p:nvPr/>
        </p:nvGrpSpPr>
        <p:grpSpPr bwMode="auto">
          <a:xfrm>
            <a:off x="4191000" y="3078163"/>
            <a:ext cx="4648200" cy="2782887"/>
            <a:chOff x="2640" y="1939"/>
            <a:chExt cx="2928" cy="1753"/>
          </a:xfrm>
          <a:solidFill>
            <a:schemeClr val="bg1"/>
          </a:solidFill>
        </p:grpSpPr>
        <p:sp>
          <p:nvSpPr>
            <p:cNvPr id="60463" name="Text Box 70"/>
            <p:cNvSpPr txBox="1">
              <a:spLocks noChangeArrowheads="1"/>
            </p:cNvSpPr>
            <p:nvPr/>
          </p:nvSpPr>
          <p:spPr bwMode="auto">
            <a:xfrm>
              <a:off x="3264" y="1939"/>
              <a:ext cx="2304" cy="448"/>
            </a:xfrm>
            <a:prstGeom prst="rect">
              <a:avLst/>
            </a:prstGeom>
            <a:grp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/>
                <a:t>Octaves are based on powers of two (1, 2, 4, 8,…)</a:t>
              </a:r>
            </a:p>
          </p:txBody>
        </p:sp>
        <p:cxnSp>
          <p:nvCxnSpPr>
            <p:cNvPr id="60464" name="AutoShape 72"/>
            <p:cNvCxnSpPr>
              <a:cxnSpLocks noChangeShapeType="1"/>
              <a:stCxn id="60463" idx="1"/>
            </p:cNvCxnSpPr>
            <p:nvPr/>
          </p:nvCxnSpPr>
          <p:spPr bwMode="auto">
            <a:xfrm flipH="1" flipV="1">
              <a:off x="2640" y="1949"/>
              <a:ext cx="624" cy="214"/>
            </a:xfrm>
            <a:prstGeom prst="straightConnector1">
              <a:avLst/>
            </a:prstGeom>
            <a:grpFill/>
            <a:ln w="12700">
              <a:solidFill>
                <a:srgbClr val="FFFFCC"/>
              </a:solidFill>
              <a:round/>
              <a:headEnd/>
              <a:tailEnd type="triangle" w="med" len="med"/>
            </a:ln>
          </p:spPr>
        </p:cxnSp>
        <p:cxnSp>
          <p:nvCxnSpPr>
            <p:cNvPr id="60465" name="AutoShape 73"/>
            <p:cNvCxnSpPr>
              <a:cxnSpLocks noChangeShapeType="1"/>
              <a:stCxn id="60463" idx="1"/>
            </p:cNvCxnSpPr>
            <p:nvPr/>
          </p:nvCxnSpPr>
          <p:spPr bwMode="auto">
            <a:xfrm flipH="1">
              <a:off x="2640" y="2163"/>
              <a:ext cx="624" cy="35"/>
            </a:xfrm>
            <a:prstGeom prst="straightConnector1">
              <a:avLst/>
            </a:prstGeom>
            <a:grpFill/>
            <a:ln w="12700">
              <a:solidFill>
                <a:srgbClr val="FFFFCC"/>
              </a:solidFill>
              <a:round/>
              <a:headEnd/>
              <a:tailEnd type="triangle" w="med" len="med"/>
            </a:ln>
          </p:spPr>
        </p:cxnSp>
        <p:cxnSp>
          <p:nvCxnSpPr>
            <p:cNvPr id="60466" name="AutoShape 74"/>
            <p:cNvCxnSpPr>
              <a:cxnSpLocks noChangeShapeType="1"/>
              <a:stCxn id="60463" idx="1"/>
            </p:cNvCxnSpPr>
            <p:nvPr/>
          </p:nvCxnSpPr>
          <p:spPr bwMode="auto">
            <a:xfrm flipH="1">
              <a:off x="2640" y="2163"/>
              <a:ext cx="624" cy="533"/>
            </a:xfrm>
            <a:prstGeom prst="straightConnector1">
              <a:avLst/>
            </a:prstGeom>
            <a:grpFill/>
            <a:ln w="12700">
              <a:solidFill>
                <a:srgbClr val="FFFFCC"/>
              </a:solidFill>
              <a:round/>
              <a:headEnd/>
              <a:tailEnd type="triangle" w="med" len="med"/>
            </a:ln>
          </p:spPr>
        </p:cxnSp>
        <p:cxnSp>
          <p:nvCxnSpPr>
            <p:cNvPr id="60467" name="AutoShape 75"/>
            <p:cNvCxnSpPr>
              <a:cxnSpLocks noChangeShapeType="1"/>
              <a:stCxn id="60463" idx="1"/>
            </p:cNvCxnSpPr>
            <p:nvPr/>
          </p:nvCxnSpPr>
          <p:spPr bwMode="auto">
            <a:xfrm flipH="1">
              <a:off x="2640" y="2163"/>
              <a:ext cx="624" cy="1529"/>
            </a:xfrm>
            <a:prstGeom prst="straightConnector1">
              <a:avLst/>
            </a:prstGeom>
            <a:grpFill/>
            <a:ln w="12700">
              <a:solidFill>
                <a:srgbClr val="FFFFCC"/>
              </a:solidFill>
              <a:round/>
              <a:headEnd/>
              <a:tailEnd type="triangle" w="med" len="med"/>
            </a:ln>
          </p:spPr>
        </p:cxnSp>
      </p:grpSp>
      <p:sp>
        <p:nvSpPr>
          <p:cNvPr id="42033" name="Text Box 76"/>
          <p:cNvSpPr txBox="1">
            <a:spLocks noChangeArrowheads="1"/>
          </p:cNvSpPr>
          <p:nvPr/>
        </p:nvSpPr>
        <p:spPr bwMode="auto">
          <a:xfrm>
            <a:off x="5029200" y="4343400"/>
            <a:ext cx="3657600" cy="1006475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/>
              <a:t>Most (but not all) frequencies match notes on the 12-tone chromatic scale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D57EC-147F-4C5F-8CDD-F00DFB82D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4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The Harmonic Series on A</a:t>
            </a:r>
            <a:r>
              <a:rPr lang="en-US" baseline="-25000" dirty="0">
                <a:ea typeface="ＭＳ Ｐゴシック" charset="0"/>
              </a:rPr>
              <a:t>2</a:t>
            </a:r>
            <a:endParaRPr lang="en-US" dirty="0">
              <a:ea typeface="ＭＳ Ｐゴシック" charset="0"/>
            </a:endParaRPr>
          </a:p>
        </p:txBody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382000" cy="5181600"/>
          </a:xfrm>
        </p:spPr>
        <p:txBody>
          <a:bodyPr>
            <a:normAutofit fontScale="92500" lnSpcReduction="20000"/>
          </a:bodyPr>
          <a:lstStyle/>
          <a:p>
            <a:r>
              <a:rPr lang="en-US" sz="27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first few terms in the harmonic series starting on A</a:t>
            </a:r>
            <a:r>
              <a:rPr lang="en-US" sz="2700" baseline="-25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</a:t>
            </a:r>
          </a:p>
          <a:p>
            <a:endParaRPr lang="en-US" sz="2800" baseline="-25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endParaRPr lang="en-US" sz="2800" baseline="-25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endParaRPr lang="en-US" sz="2800" baseline="-25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endParaRPr lang="en-US" sz="2800" baseline="-25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endParaRPr lang="en-US" sz="2800" baseline="-25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endParaRPr lang="en-US" sz="2800" baseline="-25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endParaRPr lang="en-US" sz="2800" baseline="-25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endParaRPr lang="en-US" sz="2800" baseline="-25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endParaRPr lang="en-US" sz="2800" baseline="-250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Musical harmony </a:t>
            </a:r>
            <a:r>
              <a:rPr lang="en-US" sz="2800" dirty="0">
                <a:solidFill>
                  <a:srgbClr val="FFFFCC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seems to be related to the harmonic series</a:t>
            </a:r>
          </a:p>
          <a:p>
            <a:pPr lvl="1"/>
            <a:r>
              <a:rPr lang="en-US" sz="2400" dirty="0">
                <a:solidFill>
                  <a:srgbClr val="FFFFCC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Consonant intervals are related to frequencies in a harmonic series</a:t>
            </a:r>
          </a:p>
          <a:p>
            <a:endParaRPr lang="en-US" sz="28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62467" name="Picture 5" descr="harmonic-a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2032000"/>
            <a:ext cx="7902575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295400" y="3708400"/>
            <a:ext cx="1219200" cy="1063625"/>
            <a:chOff x="816" y="2688"/>
            <a:chExt cx="768" cy="670"/>
          </a:xfrm>
        </p:grpSpPr>
        <p:sp>
          <p:nvSpPr>
            <p:cNvPr id="62485" name="Rectangle 7"/>
            <p:cNvSpPr>
              <a:spLocks noChangeArrowheads="1"/>
            </p:cNvSpPr>
            <p:nvPr/>
          </p:nvSpPr>
          <p:spPr bwMode="auto">
            <a:xfrm>
              <a:off x="912" y="2990"/>
              <a:ext cx="509" cy="368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/>
                <a:t>Octave </a:t>
              </a:r>
              <a:br>
                <a:rPr lang="en-US" sz="1600" dirty="0"/>
              </a:br>
              <a:r>
                <a:rPr lang="en-US" sz="1600" dirty="0"/>
                <a:t>2:1</a:t>
              </a:r>
            </a:p>
          </p:txBody>
        </p:sp>
        <p:sp>
          <p:nvSpPr>
            <p:cNvPr id="62486" name="Oval 14"/>
            <p:cNvSpPr>
              <a:spLocks noChangeArrowheads="1"/>
            </p:cNvSpPr>
            <p:nvPr/>
          </p:nvSpPr>
          <p:spPr bwMode="auto">
            <a:xfrm rot="-1794400">
              <a:off x="816" y="2688"/>
              <a:ext cx="768" cy="144"/>
            </a:xfrm>
            <a:prstGeom prst="ellipse">
              <a:avLst/>
            </a:prstGeom>
            <a:noFill/>
            <a:ln w="25400">
              <a:solidFill>
                <a:srgbClr val="3F3C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1976440" y="3182937"/>
            <a:ext cx="1376364" cy="774699"/>
            <a:chOff x="1245" y="2357"/>
            <a:chExt cx="867" cy="488"/>
          </a:xfrm>
        </p:grpSpPr>
        <p:sp>
          <p:nvSpPr>
            <p:cNvPr id="62483" name="Oval 15"/>
            <p:cNvSpPr>
              <a:spLocks noChangeArrowheads="1"/>
            </p:cNvSpPr>
            <p:nvPr/>
          </p:nvSpPr>
          <p:spPr bwMode="auto">
            <a:xfrm rot="-2394216">
              <a:off x="1245" y="2357"/>
              <a:ext cx="867" cy="139"/>
            </a:xfrm>
            <a:prstGeom prst="ellipse">
              <a:avLst/>
            </a:prstGeom>
            <a:noFill/>
            <a:ln w="25400">
              <a:solidFill>
                <a:srgbClr val="FF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4" name="Rectangle 9"/>
            <p:cNvSpPr>
              <a:spLocks noChangeArrowheads="1"/>
            </p:cNvSpPr>
            <p:nvPr/>
          </p:nvSpPr>
          <p:spPr bwMode="auto">
            <a:xfrm>
              <a:off x="1584" y="2496"/>
              <a:ext cx="528" cy="349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500" dirty="0"/>
                <a:t>Perfect 5th 3:2</a:t>
              </a:r>
            </a:p>
          </p:txBody>
        </p:sp>
      </p:grp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2832850" y="2094752"/>
            <a:ext cx="990601" cy="914400"/>
            <a:chOff x="1776" y="1680"/>
            <a:chExt cx="624" cy="576"/>
          </a:xfrm>
        </p:grpSpPr>
        <p:sp>
          <p:nvSpPr>
            <p:cNvPr id="62481" name="Oval 16"/>
            <p:cNvSpPr>
              <a:spLocks noChangeArrowheads="1"/>
            </p:cNvSpPr>
            <p:nvPr/>
          </p:nvSpPr>
          <p:spPr bwMode="auto">
            <a:xfrm rot="-952761">
              <a:off x="1776" y="2112"/>
              <a:ext cx="624" cy="144"/>
            </a:xfrm>
            <a:prstGeom prst="ellipse">
              <a:avLst/>
            </a:prstGeom>
            <a:noFill/>
            <a:ln w="25400">
              <a:solidFill>
                <a:srgbClr val="00804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82" name="Rectangle 10"/>
            <p:cNvSpPr>
              <a:spLocks noChangeArrowheads="1"/>
            </p:cNvSpPr>
            <p:nvPr/>
          </p:nvSpPr>
          <p:spPr bwMode="auto">
            <a:xfrm>
              <a:off x="1829" y="1680"/>
              <a:ext cx="515" cy="368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600" dirty="0"/>
                <a:t>Perfect 4</a:t>
              </a:r>
              <a:r>
                <a:rPr lang="en-US" sz="1600" baseline="30000" dirty="0"/>
                <a:t>th </a:t>
              </a:r>
              <a:r>
                <a:rPr lang="en-US" sz="1600" dirty="0"/>
                <a:t>4:3</a:t>
              </a:r>
            </a:p>
          </p:txBody>
        </p:sp>
      </p:grpSp>
      <p:grpSp>
        <p:nvGrpSpPr>
          <p:cNvPr id="5" name="Group 20"/>
          <p:cNvGrpSpPr>
            <a:grpSpLocks/>
          </p:cNvGrpSpPr>
          <p:nvPr/>
        </p:nvGrpSpPr>
        <p:grpSpPr bwMode="auto">
          <a:xfrm>
            <a:off x="3505200" y="2641602"/>
            <a:ext cx="990600" cy="1200151"/>
            <a:chOff x="2208" y="2016"/>
            <a:chExt cx="624" cy="756"/>
          </a:xfrm>
        </p:grpSpPr>
        <p:sp>
          <p:nvSpPr>
            <p:cNvPr id="62479" name="Rectangle 11"/>
            <p:cNvSpPr>
              <a:spLocks noChangeArrowheads="1"/>
            </p:cNvSpPr>
            <p:nvPr/>
          </p:nvSpPr>
          <p:spPr bwMode="auto">
            <a:xfrm>
              <a:off x="2287" y="2404"/>
              <a:ext cx="488" cy="368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/>
                <a:t>Major </a:t>
              </a:r>
              <a:br>
                <a:rPr lang="en-US" sz="1600" dirty="0"/>
              </a:br>
              <a:r>
                <a:rPr lang="en-US" sz="1600" dirty="0"/>
                <a:t>3rd 5:4</a:t>
              </a:r>
            </a:p>
          </p:txBody>
        </p:sp>
        <p:sp>
          <p:nvSpPr>
            <p:cNvPr id="62480" name="Oval 17"/>
            <p:cNvSpPr>
              <a:spLocks noChangeArrowheads="1"/>
            </p:cNvSpPr>
            <p:nvPr/>
          </p:nvSpPr>
          <p:spPr bwMode="auto">
            <a:xfrm rot="-728423">
              <a:off x="2208" y="2016"/>
              <a:ext cx="624" cy="144"/>
            </a:xfrm>
            <a:prstGeom prst="ellipse">
              <a:avLst/>
            </a:prstGeom>
            <a:noFill/>
            <a:ln w="25400">
              <a:solidFill>
                <a:srgbClr val="FF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4191002" y="1828800"/>
            <a:ext cx="990601" cy="889000"/>
            <a:chOff x="2640" y="1504"/>
            <a:chExt cx="624" cy="560"/>
          </a:xfrm>
        </p:grpSpPr>
        <p:sp>
          <p:nvSpPr>
            <p:cNvPr id="62477" name="Rectangle 12"/>
            <p:cNvSpPr>
              <a:spLocks noChangeArrowheads="1"/>
            </p:cNvSpPr>
            <p:nvPr/>
          </p:nvSpPr>
          <p:spPr bwMode="auto">
            <a:xfrm>
              <a:off x="2688" y="1504"/>
              <a:ext cx="488" cy="368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/>
                <a:t>Minor </a:t>
              </a:r>
            </a:p>
            <a:p>
              <a:r>
                <a:rPr lang="en-US" sz="1600" dirty="0"/>
                <a:t>3rd 6:5</a:t>
              </a:r>
            </a:p>
          </p:txBody>
        </p:sp>
        <p:sp>
          <p:nvSpPr>
            <p:cNvPr id="62478" name="Oval 18"/>
            <p:cNvSpPr>
              <a:spLocks noChangeArrowheads="1"/>
            </p:cNvSpPr>
            <p:nvPr/>
          </p:nvSpPr>
          <p:spPr bwMode="auto">
            <a:xfrm rot="-612238">
              <a:off x="2640" y="1920"/>
              <a:ext cx="624" cy="144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24"/>
          <p:cNvGrpSpPr>
            <a:grpSpLocks/>
          </p:cNvGrpSpPr>
          <p:nvPr/>
        </p:nvGrpSpPr>
        <p:grpSpPr bwMode="auto">
          <a:xfrm>
            <a:off x="3413125" y="3124200"/>
            <a:ext cx="5045075" cy="1550375"/>
            <a:chOff x="2150" y="2352"/>
            <a:chExt cx="3178" cy="1126"/>
          </a:xfrm>
        </p:grpSpPr>
        <p:sp>
          <p:nvSpPr>
            <p:cNvPr id="62475" name="Text Box 19"/>
            <p:cNvSpPr txBox="1">
              <a:spLocks noChangeArrowheads="1"/>
            </p:cNvSpPr>
            <p:nvPr/>
          </p:nvSpPr>
          <p:spPr bwMode="auto">
            <a:xfrm>
              <a:off x="2150" y="3071"/>
              <a:ext cx="3178" cy="40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1800" dirty="0"/>
                <a:t>A 7:6 ratio does not belong in the standard chromatic scale of tones and semitones</a:t>
              </a:r>
            </a:p>
          </p:txBody>
        </p:sp>
        <p:sp>
          <p:nvSpPr>
            <p:cNvPr id="62476" name="Line 22"/>
            <p:cNvSpPr>
              <a:spLocks noChangeShapeType="1"/>
            </p:cNvSpPr>
            <p:nvPr/>
          </p:nvSpPr>
          <p:spPr bwMode="auto">
            <a:xfrm flipH="1" flipV="1">
              <a:off x="3648" y="2352"/>
              <a:ext cx="96" cy="81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0972C4-00C8-4074-9791-AB923C605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03C12B-14AE-4054-8E77-91517803F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53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Strings Vibrate in Multiple Natural Modes </a:t>
            </a:r>
            <a:r>
              <a:rPr lang="en-US" u="sng" dirty="0"/>
              <a:t>Simultaneously</a:t>
            </a:r>
            <a:r>
              <a:rPr lang="en-US" dirty="0"/>
              <a:t>!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2E9A23-6B1E-4525-9B22-0DB79E100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152761-10EC-4E2C-A1ED-9F621ED2C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31747" name="Picture 3" descr="f and 2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6245225" cy="15605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4"/>
          <p:cNvSpPr txBox="1">
            <a:spLocks noChangeArrowheads="1"/>
          </p:cNvSpPr>
          <p:nvPr/>
        </p:nvSpPr>
        <p:spPr bwMode="auto">
          <a:xfrm>
            <a:off x="6858000" y="4038600"/>
            <a:ext cx="153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FFCC"/>
                </a:solidFill>
              </a:rPr>
              <a:t>Frequency </a:t>
            </a:r>
            <a:r>
              <a:rPr lang="en-US" sz="2000" i="1" dirty="0">
                <a:solidFill>
                  <a:srgbClr val="FFFFCC"/>
                </a:solidFill>
                <a:latin typeface="Times New Roman" charset="0"/>
                <a:cs typeface="Times New Roman" charset="0"/>
              </a:rPr>
              <a:t>f</a:t>
            </a:r>
            <a:endParaRPr lang="en-US" sz="2000" dirty="0">
              <a:solidFill>
                <a:srgbClr val="FFFFCC"/>
              </a:solidFill>
            </a:endParaRPr>
          </a:p>
        </p:txBody>
      </p:sp>
      <p:sp>
        <p:nvSpPr>
          <p:cNvPr id="31749" name="TextBox 5"/>
          <p:cNvSpPr txBox="1">
            <a:spLocks noChangeArrowheads="1"/>
          </p:cNvSpPr>
          <p:nvPr/>
        </p:nvSpPr>
        <p:spPr bwMode="auto">
          <a:xfrm>
            <a:off x="6858000" y="4495800"/>
            <a:ext cx="16802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FFCC"/>
                </a:solidFill>
              </a:rPr>
              <a:t>Frequency 4</a:t>
            </a:r>
            <a:r>
              <a:rPr lang="en-US" sz="2000" i="1" dirty="0">
                <a:solidFill>
                  <a:srgbClr val="FFFFCC"/>
                </a:solidFill>
                <a:latin typeface="Times New Roman" charset="0"/>
                <a:cs typeface="Times New Roman" charset="0"/>
              </a:rPr>
              <a:t>f</a:t>
            </a:r>
            <a:endParaRPr lang="en-US" sz="2000" dirty="0">
              <a:solidFill>
                <a:srgbClr val="FFFFCC"/>
              </a:solidFill>
            </a:endParaRPr>
          </a:p>
        </p:txBody>
      </p:sp>
      <p:cxnSp>
        <p:nvCxnSpPr>
          <p:cNvPr id="31750" name="Straight Connector 9"/>
          <p:cNvCxnSpPr>
            <a:cxnSpLocks noChangeShapeType="1"/>
          </p:cNvCxnSpPr>
          <p:nvPr/>
        </p:nvCxnSpPr>
        <p:spPr bwMode="auto">
          <a:xfrm rot="5400000">
            <a:off x="2401094" y="4914106"/>
            <a:ext cx="16002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1" name="Straight Connector 10"/>
          <p:cNvCxnSpPr>
            <a:cxnSpLocks noChangeShapeType="1"/>
          </p:cNvCxnSpPr>
          <p:nvPr/>
        </p:nvCxnSpPr>
        <p:spPr bwMode="auto">
          <a:xfrm rot="5400000">
            <a:off x="4815682" y="4914106"/>
            <a:ext cx="16002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9" name="TextBox 14"/>
          <p:cNvSpPr txBox="1">
            <a:spLocks noChangeArrowheads="1"/>
          </p:cNvSpPr>
          <p:nvPr/>
        </p:nvSpPr>
        <p:spPr bwMode="auto">
          <a:xfrm>
            <a:off x="430960" y="5889766"/>
            <a:ext cx="6705600" cy="396875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ja-JP" sz="2000" dirty="0"/>
              <a:t>“Ripples” of frequency 4</a:t>
            </a:r>
            <a:r>
              <a:rPr lang="en-US" altLang="ja-JP" sz="2000" i="1" dirty="0">
                <a:latin typeface="Times New Roman" charset="0"/>
                <a:cs typeface="Times New Roman" charset="0"/>
              </a:rPr>
              <a:t>f</a:t>
            </a:r>
            <a:r>
              <a:rPr lang="en-US" altLang="ja-JP" sz="2000" dirty="0"/>
              <a:t> on top of a wave of frequency </a:t>
            </a:r>
            <a:r>
              <a:rPr lang="en-US" altLang="ja-JP" sz="2000" i="1" dirty="0">
                <a:latin typeface="Times New Roman" charset="0"/>
                <a:cs typeface="Times New Roman" charset="0"/>
              </a:rPr>
              <a:t>f</a:t>
            </a:r>
            <a:endParaRPr lang="en-US" sz="2000" dirty="0"/>
          </a:p>
        </p:txBody>
      </p:sp>
      <p:cxnSp>
        <p:nvCxnSpPr>
          <p:cNvPr id="31754" name="Straight Connector 15"/>
          <p:cNvCxnSpPr>
            <a:cxnSpLocks noChangeShapeType="1"/>
          </p:cNvCxnSpPr>
          <p:nvPr/>
        </p:nvCxnSpPr>
        <p:spPr bwMode="auto">
          <a:xfrm rot="5400000">
            <a:off x="4266407" y="4723606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5" name="Straight Connector 16"/>
          <p:cNvCxnSpPr>
            <a:cxnSpLocks noChangeShapeType="1"/>
          </p:cNvCxnSpPr>
          <p:nvPr/>
        </p:nvCxnSpPr>
        <p:spPr bwMode="auto">
          <a:xfrm rot="5400000">
            <a:off x="3656807" y="4723606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6" name="Straight Connector 17"/>
          <p:cNvCxnSpPr>
            <a:cxnSpLocks noChangeShapeType="1"/>
          </p:cNvCxnSpPr>
          <p:nvPr/>
        </p:nvCxnSpPr>
        <p:spPr bwMode="auto">
          <a:xfrm rot="5400000">
            <a:off x="2460625" y="47244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7" name="Straight Connector 18"/>
          <p:cNvCxnSpPr>
            <a:cxnSpLocks noChangeShapeType="1"/>
          </p:cNvCxnSpPr>
          <p:nvPr/>
        </p:nvCxnSpPr>
        <p:spPr bwMode="auto">
          <a:xfrm rot="5400000">
            <a:off x="1870869" y="4723606"/>
            <a:ext cx="3048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8" name="Straight Connector 19"/>
          <p:cNvCxnSpPr>
            <a:cxnSpLocks noChangeShapeType="1"/>
          </p:cNvCxnSpPr>
          <p:nvPr/>
        </p:nvCxnSpPr>
        <p:spPr bwMode="auto">
          <a:xfrm rot="5400000">
            <a:off x="1272382" y="4723606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59" name="Straight Connector 20"/>
          <p:cNvCxnSpPr>
            <a:cxnSpLocks noChangeShapeType="1"/>
          </p:cNvCxnSpPr>
          <p:nvPr/>
        </p:nvCxnSpPr>
        <p:spPr bwMode="auto">
          <a:xfrm rot="5400000">
            <a:off x="4876007" y="4723606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760" name="Straight Connector 21"/>
          <p:cNvCxnSpPr>
            <a:cxnSpLocks noChangeShapeType="1"/>
          </p:cNvCxnSpPr>
          <p:nvPr/>
        </p:nvCxnSpPr>
        <p:spPr bwMode="auto">
          <a:xfrm rot="5400000">
            <a:off x="6053932" y="4723606"/>
            <a:ext cx="3048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01818B7-25C3-4633-AD72-BA89B8BF39B9}"/>
              </a:ext>
            </a:extLst>
          </p:cNvPr>
          <p:cNvSpPr txBox="1"/>
          <p:nvPr/>
        </p:nvSpPr>
        <p:spPr>
          <a:xfrm>
            <a:off x="2286000" y="3505200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>
              <a:buFontTx/>
              <a:buNone/>
            </a:pPr>
            <a:r>
              <a:rPr lang="en-US" sz="3000" i="1" dirty="0">
                <a:solidFill>
                  <a:srgbClr val="FFFFCC"/>
                </a:solidFill>
                <a:latin typeface="Times New Roman" charset="0"/>
                <a:ea typeface="ＭＳ Ｐゴシック" charset="0"/>
                <a:cs typeface="Times New Roman" charset="0"/>
              </a:rPr>
              <a:t>f</a:t>
            </a:r>
            <a:r>
              <a:rPr lang="en-US" sz="3000" dirty="0">
                <a:solidFill>
                  <a:srgbClr val="FFFFCC"/>
                </a:solidFill>
                <a:latin typeface="Arial" charset="0"/>
                <a:ea typeface="ＭＳ Ｐゴシック" charset="0"/>
              </a:rPr>
              <a:t> and 4</a:t>
            </a:r>
            <a:r>
              <a:rPr lang="en-US" sz="3000" i="1" dirty="0">
                <a:solidFill>
                  <a:srgbClr val="FFFFCC"/>
                </a:solidFill>
                <a:latin typeface="Times New Roman" charset="0"/>
                <a:ea typeface="ＭＳ Ｐゴシック" charset="0"/>
                <a:cs typeface="Times New Roman" charset="0"/>
              </a:rPr>
              <a:t>f</a:t>
            </a:r>
            <a:endParaRPr lang="en-US" sz="3000" dirty="0">
              <a:solidFill>
                <a:srgbClr val="FFFFCC"/>
              </a:solidFill>
              <a:latin typeface="Arial" charset="0"/>
              <a:ea typeface="ＭＳ Ｐゴシック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B2BEBA3-C57F-47D5-8852-F8BFD59EDCD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487347"/>
                <a:ext cx="8229600" cy="220994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In general, a string vibrates </a:t>
                </a:r>
                <a:r>
                  <a:rPr lang="en-US" sz="24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simultaneously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with many frequencies in the harmonic series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ＭＳ Ｐゴシック" charset="0"/>
                      </a:rPr>
                      <m:t>𝑓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ＭＳ Ｐゴシック" charset="0"/>
                      </a:rPr>
                      <m:t>, 2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ＭＳ Ｐゴシック" charset="0"/>
                      </a:rPr>
                      <m:t>𝑓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ＭＳ Ｐゴシック" charset="0"/>
                      </a:rPr>
                      <m:t>, 3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ＭＳ Ｐゴシック" charset="0"/>
                      </a:rPr>
                      <m:t>𝑓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ＭＳ Ｐゴシック" charset="0"/>
                      </a:rPr>
                      <m:t>, 4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ＭＳ Ｐゴシック" charset="0"/>
                      </a:rPr>
                      <m:t>𝑓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ＭＳ Ｐゴシック" charset="0"/>
                      </a:rPr>
                      <m:t>, . . .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1"/>
                <a:r>
                  <a:rPr lang="en-US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Higher harmonics typically have smaller amplitudes</a:t>
                </a:r>
              </a:p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Simplified example of what vibrating at just two natural mode frequencies simultaneously looks like:</a:t>
                </a:r>
              </a:p>
            </p:txBody>
          </p:sp>
        </mc:Choice>
        <mc:Fallback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3B2BEBA3-C57F-47D5-8852-F8BFD59EDCD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487347"/>
                <a:ext cx="8229600" cy="2209940"/>
              </a:xfrm>
              <a:blipFill>
                <a:blip r:embed="rId4"/>
                <a:stretch>
                  <a:fillRect l="-963" t="-1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5">
            <a:extLst>
              <a:ext uri="{FF2B5EF4-FFF2-40B4-BE49-F238E27FC236}">
                <a16:creationId xmlns:a16="http://schemas.microsoft.com/office/drawing/2014/main" id="{1893DFEF-92EC-4F1B-A7DD-54E6F479C1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5089525"/>
            <a:ext cx="219483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FFCC"/>
                </a:solidFill>
              </a:rPr>
              <a:t>Combined motion</a:t>
            </a:r>
          </a:p>
        </p:txBody>
      </p:sp>
    </p:spTree>
    <p:extLst>
      <p:ext uri="{BB962C8B-B14F-4D97-AF65-F5344CB8AC3E}">
        <p14:creationId xmlns:p14="http://schemas.microsoft.com/office/powerpoint/2010/main" val="4266985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5344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ea typeface="ＭＳ Ｐゴシック" charset="0"/>
              </a:rPr>
              <a:t>Timbre and Waveform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19200"/>
            <a:ext cx="8305800" cy="43434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Different instruments sound different, even when playing the same note!</a:t>
            </a:r>
          </a:p>
          <a:p>
            <a:pPr lvl="1" eaLnBrk="1" hangingPunct="1">
              <a:defRPr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Timbre: the “tone quality”</a:t>
            </a:r>
          </a:p>
          <a:p>
            <a:pPr lvl="1" eaLnBrk="1" hangingPunct="1">
              <a:defRPr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Due to the relative strengths of the various harmonics</a:t>
            </a:r>
          </a:p>
          <a:p>
            <a:pPr lvl="1" eaLnBrk="1" hangingPunct="1">
              <a:defRPr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Complex sound waveforms</a:t>
            </a:r>
          </a:p>
          <a:p>
            <a:pPr eaLnBrk="1" hangingPunct="1">
              <a:defRPr/>
            </a:pP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Can understand complex waveforms by pulling them apart into </a:t>
            </a:r>
            <a:r>
              <a:rPr lang="en-US" sz="2800" i="1" u="sng" dirty="0">
                <a:latin typeface="Arial" panose="020B0604020202020204" pitchFamily="34" charset="0"/>
                <a:cs typeface="Arial" panose="020B0604020202020204" pitchFamily="34" charset="0"/>
              </a:rPr>
              <a:t>simpler components</a:t>
            </a:r>
          </a:p>
        </p:txBody>
      </p:sp>
      <p:pic>
        <p:nvPicPr>
          <p:cNvPr id="17411" name="Picture 4" descr="noise_cancellation-complex_sou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CD73D53-C509-4F09-AD08-3D784D907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A71A44-388B-4BEA-AC9D-68B6AB66A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6743700" cy="76200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ＭＳ Ｐゴシック" charset="0"/>
              </a:rPr>
              <a:t>Complex Waveforms and Fourier Analysis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131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228600" y="1371600"/>
                <a:ext cx="8686800" cy="4953000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2400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Any periodic waveform of fundamental frequency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ＭＳ Ｐゴシック" charset="0"/>
                      </a:rPr>
                      <m:t>𝑓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 can be expressed as the sum of sine waves of frequencies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ea typeface="ＭＳ Ｐゴシック" charset="0"/>
                      </a:rPr>
                      <m:t>𝑓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ＭＳ Ｐゴシック" charset="0"/>
                      </a:rPr>
                      <m:t>, 2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ＭＳ Ｐゴシック" charset="0"/>
                      </a:rPr>
                      <m:t>𝑓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ＭＳ Ｐゴシック" charset="0"/>
                      </a:rPr>
                      <m:t>, 3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ＭＳ Ｐゴシック" charset="0"/>
                      </a:rPr>
                      <m:t>𝑓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ＭＳ Ｐゴシック" charset="0"/>
                      </a:rPr>
                      <m:t>, 4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ＭＳ Ｐゴシック" charset="0"/>
                      </a:rPr>
                      <m:t>𝑓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ＭＳ Ｐゴシック" charset="0"/>
                      </a:rPr>
                      <m:t>, . . .</m:t>
                    </m:r>
                  </m:oMath>
                </a14:m>
                <a:endParaRPr lang="en-US" sz="2400" dirty="0"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endParaRPr>
              </a:p>
              <a:p>
                <a:pPr lvl="1">
                  <a:lnSpc>
                    <a:spcPct val="90000"/>
                  </a:lnSpc>
                </a:pPr>
                <a:r>
                  <a:rPr lang="en-US" sz="2200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Terms in the harmonic series!</a:t>
                </a:r>
              </a:p>
              <a:p>
                <a:pPr lvl="1">
                  <a:lnSpc>
                    <a:spcPct val="90000"/>
                  </a:lnSpc>
                </a:pPr>
                <a:endParaRPr lang="en-US" sz="2400" dirty="0"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endParaRPr>
              </a:p>
              <a:p>
                <a:pPr lvl="1">
                  <a:lnSpc>
                    <a:spcPct val="90000"/>
                  </a:lnSpc>
                </a:pPr>
                <a:endParaRPr lang="en-US" sz="2400" dirty="0"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endParaRPr>
              </a:p>
              <a:p>
                <a:pPr lvl="1">
                  <a:lnSpc>
                    <a:spcPct val="90000"/>
                  </a:lnSpc>
                </a:pPr>
                <a:endParaRPr lang="en-US" sz="2400" dirty="0"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sz="2400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Need specific amplitudes for the various contributing frequencies to get a specific waveform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2400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Fourier analysis forms much of the basis for analyzing musical tones:</a:t>
                </a:r>
                <a:endParaRPr lang="en-US" sz="2400" u="sng" dirty="0"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endParaRPr>
              </a:p>
              <a:p>
                <a:pPr>
                  <a:lnSpc>
                    <a:spcPct val="90000"/>
                  </a:lnSpc>
                </a:pPr>
                <a:endParaRPr lang="en-US" sz="2400" dirty="0"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8131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28600" y="1371600"/>
                <a:ext cx="8686800" cy="4953000"/>
              </a:xfrm>
              <a:blipFill>
                <a:blip r:embed="rId3"/>
                <a:stretch>
                  <a:fillRect l="-982" t="-15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135" name="Text Box 35"/>
          <p:cNvSpPr txBox="1">
            <a:spLocks noChangeArrowheads="1"/>
          </p:cNvSpPr>
          <p:nvPr/>
        </p:nvSpPr>
        <p:spPr bwMode="auto">
          <a:xfrm>
            <a:off x="228600" y="2895600"/>
            <a:ext cx="2700338" cy="83185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/>
              <a:t>Periodic waveform</a:t>
            </a:r>
          </a:p>
          <a:p>
            <a:pPr algn="ctr"/>
            <a:r>
              <a:rPr lang="en-US" dirty="0"/>
              <a:t>Fundamental </a:t>
            </a:r>
            <a:r>
              <a:rPr lang="en-US" i="1" dirty="0">
                <a:latin typeface="Times New Roman" charset="0"/>
              </a:rPr>
              <a:t>f</a:t>
            </a:r>
            <a:endParaRPr lang="en-US" dirty="0"/>
          </a:p>
        </p:txBody>
      </p:sp>
      <p:sp>
        <p:nvSpPr>
          <p:cNvPr id="48136" name="Text Box 36"/>
          <p:cNvSpPr txBox="1">
            <a:spLocks noChangeArrowheads="1"/>
          </p:cNvSpPr>
          <p:nvPr/>
        </p:nvSpPr>
        <p:spPr bwMode="auto">
          <a:xfrm>
            <a:off x="5029200" y="2895600"/>
            <a:ext cx="3886200" cy="831850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dirty="0"/>
              <a:t>Sum of sine waves</a:t>
            </a:r>
          </a:p>
          <a:p>
            <a:pPr algn="ctr"/>
            <a:r>
              <a:rPr lang="en-US" dirty="0"/>
              <a:t>Frequencies </a:t>
            </a:r>
            <a:r>
              <a:rPr lang="en-US" i="1" dirty="0">
                <a:latin typeface="Times New Roman" charset="0"/>
              </a:rPr>
              <a:t>f</a:t>
            </a:r>
            <a:r>
              <a:rPr lang="en-US" dirty="0"/>
              <a:t>, 2</a:t>
            </a:r>
            <a:r>
              <a:rPr lang="en-US" i="1" dirty="0">
                <a:latin typeface="Times New Roman" charset="0"/>
              </a:rPr>
              <a:t>f</a:t>
            </a:r>
            <a:r>
              <a:rPr lang="en-US" dirty="0"/>
              <a:t>, 3</a:t>
            </a:r>
            <a:r>
              <a:rPr lang="en-US" i="1" dirty="0">
                <a:latin typeface="Times New Roman" charset="0"/>
              </a:rPr>
              <a:t>f</a:t>
            </a:r>
            <a:r>
              <a:rPr lang="en-US" dirty="0"/>
              <a:t>, 4</a:t>
            </a:r>
            <a:r>
              <a:rPr lang="en-US" i="1" dirty="0">
                <a:latin typeface="Times New Roman" charset="0"/>
              </a:rPr>
              <a:t>f</a:t>
            </a:r>
            <a:r>
              <a:rPr lang="en-US" dirty="0"/>
              <a:t>,…</a:t>
            </a:r>
            <a:endParaRPr lang="en-US" i="1" dirty="0">
              <a:latin typeface="Times New Roman" charset="0"/>
            </a:endParaRPr>
          </a:p>
        </p:txBody>
      </p:sp>
      <p:sp>
        <p:nvSpPr>
          <p:cNvPr id="48137" name="Text Box 37"/>
          <p:cNvSpPr txBox="1">
            <a:spLocks noChangeArrowheads="1"/>
          </p:cNvSpPr>
          <p:nvPr/>
        </p:nvSpPr>
        <p:spPr bwMode="auto">
          <a:xfrm>
            <a:off x="2971800" y="2905125"/>
            <a:ext cx="202811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FFFFCC"/>
                </a:solidFill>
              </a:rPr>
              <a:t>analyze </a:t>
            </a:r>
            <a:r>
              <a:rPr lang="en-US" dirty="0">
                <a:solidFill>
                  <a:srgbClr val="FFFFCC"/>
                </a:solidFill>
                <a:cs typeface="Times New Roman" charset="0"/>
                <a:sym typeface="Symbol" charset="0"/>
              </a:rPr>
              <a:t></a:t>
            </a:r>
          </a:p>
          <a:p>
            <a:r>
              <a:rPr lang="en-US" dirty="0">
                <a:solidFill>
                  <a:srgbClr val="FFFFCC"/>
                </a:solidFill>
                <a:cs typeface="Times New Roman" charset="0"/>
                <a:sym typeface="Symbol" charset="0"/>
              </a:rPr>
              <a:t> synthesize</a:t>
            </a:r>
          </a:p>
        </p:txBody>
      </p:sp>
      <p:pic>
        <p:nvPicPr>
          <p:cNvPr id="75786" name="Picture 11" descr="250px-Fourier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350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DD520E9-75A1-4238-A3D1-0BCC6E6A5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FA1D1A-F5B4-4F56-B103-82CD58D3A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67CCB7-F4C0-4066-AFE4-4E0B2A97FCA8}"/>
              </a:ext>
            </a:extLst>
          </p:cNvPr>
          <p:cNvSpPr txBox="1"/>
          <p:nvPr/>
        </p:nvSpPr>
        <p:spPr>
          <a:xfrm>
            <a:off x="685800" y="5486400"/>
            <a:ext cx="7620000" cy="769441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fundamental determines the pitch, and the relative strengths of the higher harmonics determine the timbre</a:t>
            </a:r>
            <a:endParaRPr lang="en-US" sz="2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uiExpand="1" build="p"/>
      <p:bldP spid="48135" grpId="0" animBg="1"/>
      <p:bldP spid="48136" grpId="0" animBg="1"/>
      <p:bldP spid="48137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800" dirty="0">
                <a:ea typeface="ＭＳ Ｐゴシック" charset="0"/>
              </a:rPr>
              <a:t>Fourier Example: Building Square and Triangle Waves </a:t>
            </a:r>
          </a:p>
        </p:txBody>
      </p:sp>
      <p:sp>
        <p:nvSpPr>
          <p:cNvPr id="81922" name="Content Placeholder 2"/>
          <p:cNvSpPr>
            <a:spLocks noGrp="1"/>
          </p:cNvSpPr>
          <p:nvPr>
            <p:ph idx="1"/>
          </p:nvPr>
        </p:nvSpPr>
        <p:spPr>
          <a:xfrm>
            <a:off x="152400" y="1371600"/>
            <a:ext cx="4419600" cy="2354262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We can build a square wave out of odd harmonics</a:t>
            </a:r>
          </a:p>
          <a:p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more harmonics we add, the closer we get to a true square wave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ADACFB-627F-41B4-9148-E779AD14466F}"/>
              </a:ext>
            </a:extLst>
          </p:cNvPr>
          <p:cNvGrpSpPr/>
          <p:nvPr/>
        </p:nvGrpSpPr>
        <p:grpSpPr>
          <a:xfrm>
            <a:off x="257175" y="3650456"/>
            <a:ext cx="4238625" cy="2382044"/>
            <a:chOff x="304800" y="3733800"/>
            <a:chExt cx="4191000" cy="22987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ED16D74-8504-426E-B150-693681845313}"/>
                </a:ext>
              </a:extLst>
            </p:cNvPr>
            <p:cNvSpPr/>
            <p:nvPr/>
          </p:nvSpPr>
          <p:spPr>
            <a:xfrm>
              <a:off x="314325" y="3810000"/>
              <a:ext cx="4181475" cy="2222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923" name="Picture 3" descr="440-fourier-square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3810000"/>
              <a:ext cx="3657600" cy="2222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1924" name="TextBox 4"/>
            <p:cNvSpPr txBox="1">
              <a:spLocks noChangeArrowheads="1"/>
            </p:cNvSpPr>
            <p:nvPr/>
          </p:nvSpPr>
          <p:spPr bwMode="auto">
            <a:xfrm>
              <a:off x="381000" y="3733800"/>
              <a:ext cx="268288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i="1">
                  <a:latin typeface="Times New Roman" charset="0"/>
                  <a:cs typeface="Times New Roman" charset="0"/>
                </a:rPr>
                <a:t>f</a:t>
              </a:r>
            </a:p>
          </p:txBody>
        </p:sp>
        <p:sp>
          <p:nvSpPr>
            <p:cNvPr id="81925" name="TextBox 8"/>
            <p:cNvSpPr txBox="1">
              <a:spLocks noChangeArrowheads="1"/>
            </p:cNvSpPr>
            <p:nvPr/>
          </p:nvSpPr>
          <p:spPr bwMode="auto">
            <a:xfrm>
              <a:off x="304800" y="4186238"/>
              <a:ext cx="4381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3</a:t>
              </a:r>
              <a:r>
                <a:rPr lang="en-US" i="1">
                  <a:latin typeface="Times New Roman" charset="0"/>
                  <a:cs typeface="Times New Roman" charset="0"/>
                </a:rPr>
                <a:t>f</a:t>
              </a:r>
            </a:p>
          </p:txBody>
        </p:sp>
        <p:sp>
          <p:nvSpPr>
            <p:cNvPr id="81926" name="TextBox 9"/>
            <p:cNvSpPr txBox="1">
              <a:spLocks noChangeArrowheads="1"/>
            </p:cNvSpPr>
            <p:nvPr/>
          </p:nvSpPr>
          <p:spPr bwMode="auto">
            <a:xfrm>
              <a:off x="314325" y="4572000"/>
              <a:ext cx="4381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5</a:t>
              </a:r>
              <a:r>
                <a:rPr lang="en-US" i="1">
                  <a:latin typeface="Times New Roman" charset="0"/>
                  <a:cs typeface="Times New Roman" charset="0"/>
                </a:rPr>
                <a:t>f</a:t>
              </a:r>
            </a:p>
          </p:txBody>
        </p:sp>
        <p:sp>
          <p:nvSpPr>
            <p:cNvPr id="81927" name="TextBox 10"/>
            <p:cNvSpPr txBox="1">
              <a:spLocks noChangeArrowheads="1"/>
            </p:cNvSpPr>
            <p:nvPr/>
          </p:nvSpPr>
          <p:spPr bwMode="auto">
            <a:xfrm>
              <a:off x="314325" y="5024438"/>
              <a:ext cx="43815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7</a:t>
              </a:r>
              <a:r>
                <a:rPr lang="en-US" i="1">
                  <a:latin typeface="Times New Roman" charset="0"/>
                  <a:cs typeface="Times New Roman" charset="0"/>
                </a:rPr>
                <a:t>f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F413025-23AC-4F68-9775-A9C58CC81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A841C1-2AEB-4454-841F-03A5FEED5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E396AE0A-DA70-4D67-A60D-2E4964057CB9}"/>
              </a:ext>
            </a:extLst>
          </p:cNvPr>
          <p:cNvSpPr txBox="1">
            <a:spLocks/>
          </p:cNvSpPr>
          <p:nvPr/>
        </p:nvSpPr>
        <p:spPr>
          <a:xfrm>
            <a:off x="4648200" y="1400176"/>
            <a:ext cx="4419600" cy="2354262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rgbClr val="FFFF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rgbClr val="FFFF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rgbClr val="FFFF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FFFF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rgbClr val="FFFFCC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triangle wave also has only odd harmonics, but with different amplitudes</a:t>
            </a:r>
          </a:p>
          <a:p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triangle wave is closer to a sine wave than a square wave</a:t>
            </a:r>
          </a:p>
          <a:p>
            <a:pPr lvl="1"/>
            <a:r>
              <a:rPr lang="en-US" sz="29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Does not need as much “</a:t>
            </a:r>
            <a:r>
              <a:rPr lang="en-US" altLang="ja-JP" sz="29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adjustment”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36653A-9FFF-4191-AE94-82A2481ED29B}"/>
              </a:ext>
            </a:extLst>
          </p:cNvPr>
          <p:cNvSpPr/>
          <p:nvPr/>
        </p:nvSpPr>
        <p:spPr>
          <a:xfrm>
            <a:off x="4733925" y="3733800"/>
            <a:ext cx="4181475" cy="2286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 descr="440-fourier-triange.pdf">
            <a:extLst>
              <a:ext uri="{FF2B5EF4-FFF2-40B4-BE49-F238E27FC236}">
                <a16:creationId xmlns:a16="http://schemas.microsoft.com/office/drawing/2014/main" id="{8FCA72B9-A704-421C-9AF3-F520BD3BC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810000"/>
            <a:ext cx="36576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4">
            <a:extLst>
              <a:ext uri="{FF2B5EF4-FFF2-40B4-BE49-F238E27FC236}">
                <a16:creationId xmlns:a16="http://schemas.microsoft.com/office/drawing/2014/main" id="{2E7B0D6D-2EAB-45EB-8770-392B5B2D7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3657600"/>
            <a:ext cx="268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>
                <a:latin typeface="Times New Roman" charset="0"/>
                <a:cs typeface="Times New Roman" charset="0"/>
              </a:rPr>
              <a:t>f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FBC7B8DE-4DC6-4063-9D04-31EAFE5F7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4110038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3</a:t>
            </a:r>
            <a:r>
              <a:rPr lang="en-US" i="1">
                <a:latin typeface="Times New Roman" charset="0"/>
                <a:cs typeface="Times New Roman" charset="0"/>
              </a:rPr>
              <a:t>f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F28C7C7F-896B-4B63-8A27-6FA14C5BB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3925" y="4495800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5</a:t>
            </a:r>
            <a:r>
              <a:rPr lang="en-US" i="1">
                <a:latin typeface="Times New Roman" charset="0"/>
                <a:cs typeface="Times New Roman" charset="0"/>
              </a:rPr>
              <a:t>f</a:t>
            </a: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83890C4A-4A91-4BF6-B3E1-75CAB8331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3925" y="4948238"/>
            <a:ext cx="438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7</a:t>
            </a:r>
            <a:r>
              <a:rPr lang="en-US" i="1">
                <a:latin typeface="Times New Roman" charset="0"/>
                <a:cs typeface="Times New Roman" charset="0"/>
              </a:rPr>
              <a:t>f</a:t>
            </a: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27BE79F7-B269-4140-94D9-CDEB4ED1D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4843046"/>
            <a:ext cx="1744388" cy="338554"/>
          </a:xfrm>
          <a:prstGeom prst="rect">
            <a:avLst/>
          </a:prstGeom>
          <a:solidFill>
            <a:srgbClr val="00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/>
              <a:t>Small amplitudes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5" grpId="0"/>
      <p:bldP spid="16" grpId="0"/>
      <p:bldP spid="17" grpId="0"/>
      <p:bldP spid="18" grpId="0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86068"/>
          </a:xfrm>
        </p:spPr>
        <p:txBody>
          <a:bodyPr/>
          <a:lstStyle/>
          <a:p>
            <a:r>
              <a:rPr lang="en-US" dirty="0"/>
              <a:t>Sound from a Guitar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81112"/>
            <a:ext cx="7772400" cy="49530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Acoustic guitar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strings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themselves produce very little sound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Ineffective at pushing air around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we hear comes from the guitar body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209800" y="1905000"/>
            <a:ext cx="6477000" cy="461665"/>
            <a:chOff x="1143000" y="5410200"/>
            <a:chExt cx="6477000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1143000" y="5410200"/>
              <a:ext cx="1600200" cy="461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Exciter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695700" y="5410200"/>
              <a:ext cx="1333500" cy="461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Vibrator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72200" y="5410200"/>
              <a:ext cx="1447800" cy="461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Radiator</a:t>
              </a:r>
            </a:p>
          </p:txBody>
        </p:sp>
        <p:cxnSp>
          <p:nvCxnSpPr>
            <p:cNvPr id="9" name="Straight Arrow Connector 8"/>
            <p:cNvCxnSpPr>
              <a:stCxn id="6" idx="3"/>
              <a:endCxn id="7" idx="1"/>
            </p:cNvCxnSpPr>
            <p:nvPr/>
          </p:nvCxnSpPr>
          <p:spPr bwMode="auto">
            <a:xfrm>
              <a:off x="2743200" y="5641033"/>
              <a:ext cx="9525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FF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" name="Straight Arrow Connector 9"/>
            <p:cNvCxnSpPr>
              <a:stCxn id="7" idx="3"/>
              <a:endCxn id="8" idx="1"/>
            </p:cNvCxnSpPr>
            <p:nvPr/>
          </p:nvCxnSpPr>
          <p:spPr bwMode="auto">
            <a:xfrm>
              <a:off x="5029200" y="5641033"/>
              <a:ext cx="11430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FF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pic>
        <p:nvPicPr>
          <p:cNvPr id="13" name="Picture 12" descr="martin-hd28 trans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048000"/>
            <a:ext cx="4800600" cy="18989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47232" y="2584360"/>
            <a:ext cx="1124631" cy="646331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Pluck the string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86250" y="2590800"/>
            <a:ext cx="2571750" cy="70788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               String </a:t>
            </a:r>
            <a:br>
              <a:rPr lang="en-US" sz="2000" dirty="0"/>
            </a:br>
            <a:r>
              <a:rPr lang="en-US" sz="2000" dirty="0"/>
              <a:t>(+ Bridge and Body)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086600" y="2590800"/>
            <a:ext cx="1905000" cy="707886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Body (top and bottom plates)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527521" y="4215319"/>
            <a:ext cx="681597" cy="400110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frets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567153-35F1-45C9-91B9-29154F407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5673B32C-3D7C-41BF-BD94-910085DAE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graphicFrame>
        <p:nvGraphicFramePr>
          <p:cNvPr id="27" name="Object 2">
            <a:extLst>
              <a:ext uri="{FF2B5EF4-FFF2-40B4-BE49-F238E27FC236}">
                <a16:creationId xmlns:a16="http://schemas.microsoft.com/office/drawing/2014/main" id="{574FDC31-B26D-4BA8-9E55-484063158F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1627819"/>
              </p:ext>
            </p:extLst>
          </p:nvPr>
        </p:nvGraphicFramePr>
        <p:xfrm>
          <a:off x="7315200" y="4419600"/>
          <a:ext cx="1403350" cy="8655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62000" imgH="469900" progId="Equation.DSMT4">
                  <p:embed/>
                </p:oleObj>
              </mc:Choice>
              <mc:Fallback>
                <p:oleObj name="Equation" r:id="rId4" imgW="762000" imgH="469900" progId="Equation.DSMT4">
                  <p:embed/>
                  <p:pic>
                    <p:nvPicPr>
                      <p:cNvPr id="6553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4419600"/>
                        <a:ext cx="1403350" cy="86557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945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Body Resonances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534400" cy="5334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sound of an acoustic guitar is different from that of an electric guitar</a:t>
            </a:r>
          </a:p>
          <a:p>
            <a:pPr lvl="1">
              <a:defRPr/>
            </a:pPr>
            <a:r>
              <a:rPr lang="en-US" sz="2500" dirty="0">
                <a:latin typeface="Arial" panose="020B0604020202020204" pitchFamily="34" charset="0"/>
                <a:cs typeface="Arial" panose="020B0604020202020204" pitchFamily="34" charset="0"/>
              </a:rPr>
              <a:t>Or banjo, mandolin, plucked violin, viola, . . .</a:t>
            </a:r>
          </a:p>
          <a:p>
            <a:pPr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Important coupling between natural modes of the vibrating strings and modes of the body</a:t>
            </a:r>
          </a:p>
          <a:p>
            <a:pPr>
              <a:defRPr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Lowest three modes of a Martin D-28 folk guitar</a:t>
            </a:r>
          </a:p>
          <a:p>
            <a:pPr lvl="1"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516" name="Picture 3" descr="guitar body mod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73" y="4191000"/>
            <a:ext cx="5936827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211FC8A-8007-41A8-87F5-8B745A6C0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8FF837-3F30-4910-A136-EF8C5D272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7" descr="Echladn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6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Rectangle 8"/>
          <p:cNvSpPr>
            <a:spLocks noGrp="1" noChangeArrowheads="1"/>
          </p:cNvSpPr>
          <p:nvPr>
            <p:ph type="title" idx="4294967295"/>
          </p:nvPr>
        </p:nvSpPr>
        <p:spPr>
          <a:xfrm>
            <a:off x="1600200" y="228600"/>
            <a:ext cx="6896100" cy="762000"/>
          </a:xfrm>
        </p:spPr>
        <p:txBody>
          <a:bodyPr>
            <a:normAutofit fontScale="90000"/>
          </a:bodyPr>
          <a:lstStyle/>
          <a:p>
            <a:r>
              <a:rPr lang="en-US" dirty="0">
                <a:ea typeface="ＭＳ Ｐゴシック" charset="0"/>
              </a:rPr>
              <a:t>Natural Modes of Different Shaped Plates: Chladni Plates</a:t>
            </a:r>
          </a:p>
        </p:txBody>
      </p:sp>
      <p:sp>
        <p:nvSpPr>
          <p:cNvPr id="66563" name="Rectangle 9"/>
          <p:cNvSpPr>
            <a:spLocks noGrp="1" noChangeArrowheads="1"/>
          </p:cNvSpPr>
          <p:nvPr>
            <p:ph type="body" idx="4294967295"/>
          </p:nvPr>
        </p:nvSpPr>
        <p:spPr>
          <a:xfrm>
            <a:off x="228600" y="1600200"/>
            <a:ext cx="8686800" cy="3149600"/>
          </a:xfrm>
        </p:spPr>
        <p:txBody>
          <a:bodyPr>
            <a:noAutofit/>
          </a:bodyPr>
          <a:lstStyle/>
          <a:p>
            <a:r>
              <a:rPr lang="en-US" sz="23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Symbol" charset="0"/>
              </a:rPr>
              <a:t>Sprinkle powder on a plate and vibrate it</a:t>
            </a:r>
          </a:p>
          <a:p>
            <a:pPr>
              <a:lnSpc>
                <a:spcPct val="90000"/>
              </a:lnSpc>
            </a:pPr>
            <a:r>
              <a:rPr lang="en-US" sz="23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Symbol" charset="0"/>
              </a:rPr>
              <a:t>When the driving frequency matches a natural mode frequency (resonance!) the powder accumulates at nodal lines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Symbol" charset="0"/>
              </a:rPr>
              <a:t>Recall: nodes stay at equilibrium</a:t>
            </a:r>
          </a:p>
          <a:p>
            <a:pPr>
              <a:lnSpc>
                <a:spcPct val="90000"/>
              </a:lnSpc>
            </a:pPr>
            <a:r>
              <a:rPr lang="en-US" sz="23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Symbol" charset="0"/>
              </a:rPr>
              <a:t>Can see resulting complex patterns of </a:t>
            </a:r>
            <a:br>
              <a:rPr lang="en-US" sz="23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Symbol" charset="0"/>
              </a:rPr>
            </a:br>
            <a:r>
              <a:rPr lang="en-US" sz="23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Symbol" charset="0"/>
              </a:rPr>
              <a:t>two-dimensional modes</a:t>
            </a:r>
          </a:p>
          <a:p>
            <a:pPr>
              <a:lnSpc>
                <a:spcPct val="90000"/>
              </a:lnSpc>
            </a:pPr>
            <a:r>
              <a:rPr lang="en-US" sz="23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Symbol" charset="0"/>
              </a:rPr>
              <a:t>Used to study and design violin or </a:t>
            </a:r>
            <a:br>
              <a:rPr lang="en-US" sz="23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Symbol" charset="0"/>
              </a:rPr>
            </a:br>
            <a:r>
              <a:rPr lang="en-US" sz="23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Symbol" charset="0"/>
              </a:rPr>
              <a:t>guitar plates</a:t>
            </a:r>
          </a:p>
          <a:p>
            <a:endParaRPr lang="en-US" sz="23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  <a:sym typeface="Symbol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2CE30E1-2D39-4247-8D7B-4AACEF843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Christine Aidala, Saturday Morning Physics, 10/23/2021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A48A07C-44CC-4DA1-9C4B-4B1407FB6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Picture 7" descr="500px-Chladni_guitar">
            <a:extLst>
              <a:ext uri="{FF2B5EF4-FFF2-40B4-BE49-F238E27FC236}">
                <a16:creationId xmlns:a16="http://schemas.microsoft.com/office/drawing/2014/main" id="{BA0DAA7B-BFAF-4BEF-BD5A-688F29E73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0" y="4557949"/>
            <a:ext cx="4165270" cy="22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original">
            <a:extLst>
              <a:ext uri="{FF2B5EF4-FFF2-40B4-BE49-F238E27FC236}">
                <a16:creationId xmlns:a16="http://schemas.microsoft.com/office/drawing/2014/main" id="{CC81759E-EB87-4342-8E6C-4B5E1FF29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007" y="2976563"/>
            <a:ext cx="300196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94CE2011-647B-4B00-B455-676D0104E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5464326"/>
            <a:ext cx="1524000" cy="707874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cs typeface="Times New Roman" charset="0"/>
                <a:sym typeface="Symbol" charset="0"/>
              </a:rPr>
              <a:t>Chladni plate demo</a:t>
            </a:r>
            <a:endParaRPr lang="en-US" sz="2000" u="sng" dirty="0">
              <a:sym typeface="Symbol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Violin Acoustics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229600" cy="2743200"/>
          </a:xfrm>
        </p:spPr>
        <p:txBody>
          <a:bodyPr>
            <a:noAutofit/>
          </a:bodyPr>
          <a:lstStyle/>
          <a:p>
            <a:r>
              <a:rPr lang="en-US" sz="26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Violin sound comes from: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How the bow excites the string </a:t>
            </a:r>
            <a:br>
              <a:rPr lang="en-US" sz="22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vibrations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Coupling of the string vibrations </a:t>
            </a:r>
            <a:br>
              <a:rPr lang="en-US" sz="22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22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to the body through the bridge</a:t>
            </a:r>
          </a:p>
          <a:p>
            <a:pPr lvl="1"/>
            <a:r>
              <a:rPr lang="en-US" sz="22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Behavior of the body as a resonator – the top plate, back plate, body cavity, f-holes, etc.</a:t>
            </a:r>
          </a:p>
          <a:p>
            <a:endParaRPr lang="en-US" sz="26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endParaRPr lang="en-US" sz="26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endParaRPr lang="en-US" sz="26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B628FF8-47AE-4599-B349-76ECE3BD7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8AB78B-BEDC-490D-B173-EC3718FF9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3" descr="lec20fig11">
            <a:extLst>
              <a:ext uri="{FF2B5EF4-FFF2-40B4-BE49-F238E27FC236}">
                <a16:creationId xmlns:a16="http://schemas.microsoft.com/office/drawing/2014/main" id="{5880A2CA-C26E-4A7A-8B5B-D18103F01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70350"/>
            <a:ext cx="492442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lec20fig7">
            <a:extLst>
              <a:ext uri="{FF2B5EF4-FFF2-40B4-BE49-F238E27FC236}">
                <a16:creationId xmlns:a16="http://schemas.microsoft.com/office/drawing/2014/main" id="{8A78D11D-1CD6-4DBB-8700-3B009D672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968" y="1422400"/>
            <a:ext cx="3707632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0A3FF58-2389-4EEF-BCDA-BB46AAB43BEA}"/>
              </a:ext>
            </a:extLst>
          </p:cNvPr>
          <p:cNvSpPr txBox="1"/>
          <p:nvPr/>
        </p:nvSpPr>
        <p:spPr>
          <a:xfrm>
            <a:off x="5486400" y="4724400"/>
            <a:ext cx="3581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CC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body has inside supports</a:t>
            </a:r>
          </a:p>
          <a:p>
            <a:r>
              <a:rPr lang="en-US" sz="2000" dirty="0">
                <a:solidFill>
                  <a:srgbClr val="FFFFCC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- Makes the violin</a:t>
            </a:r>
            <a:br>
              <a:rPr lang="en-US" sz="2000" dirty="0">
                <a:solidFill>
                  <a:srgbClr val="FFFFCC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2000" dirty="0">
                <a:solidFill>
                  <a:srgbClr val="FFFFCC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asymmetrical!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 idx="4294967295"/>
          </p:nvPr>
        </p:nvSpPr>
        <p:spPr>
          <a:xfrm>
            <a:off x="457200" y="228600"/>
            <a:ext cx="8305800" cy="762000"/>
          </a:xfrm>
        </p:spPr>
        <p:txBody>
          <a:bodyPr>
            <a:normAutofit/>
          </a:bodyPr>
          <a:lstStyle/>
          <a:p>
            <a:pPr algn="l" eaLnBrk="1" hangingPunct="1"/>
            <a:r>
              <a:rPr lang="en-US" dirty="0">
                <a:ea typeface="ＭＳ Ｐゴシック" charset="0"/>
              </a:rPr>
              <a:t>Waves</a:t>
            </a:r>
          </a:p>
        </p:txBody>
      </p:sp>
      <p:sp>
        <p:nvSpPr>
          <p:cNvPr id="47107" name="Content Placeholder 2"/>
          <p:cNvSpPr>
            <a:spLocks noGrp="1"/>
          </p:cNvSpPr>
          <p:nvPr>
            <p:ph idx="4294967295"/>
          </p:nvPr>
        </p:nvSpPr>
        <p:spPr>
          <a:xfrm>
            <a:off x="152400" y="2819400"/>
            <a:ext cx="6637338" cy="3657600"/>
          </a:xfrm>
        </p:spPr>
        <p:txBody>
          <a:bodyPr>
            <a:normAutofit fontScale="85000" lnSpcReduction="10000"/>
          </a:bodyPr>
          <a:lstStyle/>
          <a:p>
            <a:r>
              <a:rPr lang="en-US" sz="3000" dirty="0">
                <a:latin typeface="Arial" charset="0"/>
                <a:ea typeface="ＭＳ Ｐゴシック" charset="0"/>
              </a:rPr>
              <a:t>Transverse waves</a:t>
            </a:r>
          </a:p>
          <a:p>
            <a:pPr lvl="1"/>
            <a:r>
              <a:rPr lang="en-US" sz="2600" dirty="0">
                <a:latin typeface="Arial" charset="0"/>
                <a:ea typeface="ＭＳ Ｐゴシック" charset="0"/>
              </a:rPr>
              <a:t>A disturbance </a:t>
            </a:r>
            <a:r>
              <a:rPr lang="en-US" sz="2600" i="1" u="sng" dirty="0">
                <a:latin typeface="Arial" charset="0"/>
                <a:ea typeface="ＭＳ Ｐゴシック" charset="0"/>
              </a:rPr>
              <a:t>perpendicular</a:t>
            </a:r>
            <a:r>
              <a:rPr lang="en-US" sz="2600" dirty="0">
                <a:latin typeface="Arial" charset="0"/>
                <a:ea typeface="ＭＳ Ｐゴシック" charset="0"/>
              </a:rPr>
              <a:t> to the </a:t>
            </a:r>
            <a:br>
              <a:rPr lang="en-US" sz="2600" dirty="0">
                <a:latin typeface="Arial" charset="0"/>
                <a:ea typeface="ＭＳ Ｐゴシック" charset="0"/>
              </a:rPr>
            </a:br>
            <a:r>
              <a:rPr lang="en-US" sz="2600" i="1" u="sng" dirty="0">
                <a:latin typeface="Arial" charset="0"/>
                <a:ea typeface="ＭＳ Ｐゴシック" charset="0"/>
              </a:rPr>
              <a:t>direction of travel</a:t>
            </a:r>
            <a:endParaRPr lang="en-US" sz="2600" dirty="0">
              <a:latin typeface="Arial" charset="0"/>
              <a:ea typeface="ＭＳ Ｐゴシック" charset="0"/>
            </a:endParaRPr>
          </a:p>
          <a:p>
            <a:pPr lvl="1"/>
            <a:r>
              <a:rPr lang="en-US" sz="2600" dirty="0">
                <a:latin typeface="Arial" charset="0"/>
                <a:ea typeface="ＭＳ Ｐゴシック" charset="0"/>
              </a:rPr>
              <a:t>E.g. electromagnetic waves (radio, microwaves, visible light, x-rays, gamma rays)</a:t>
            </a:r>
          </a:p>
          <a:p>
            <a:r>
              <a:rPr lang="en-US" sz="3000" dirty="0">
                <a:latin typeface="Arial" charset="0"/>
                <a:ea typeface="ＭＳ Ｐゴシック" charset="0"/>
              </a:rPr>
              <a:t>Longitudinal waves</a:t>
            </a:r>
          </a:p>
          <a:p>
            <a:pPr lvl="1"/>
            <a:r>
              <a:rPr lang="en-US" sz="2600" dirty="0">
                <a:latin typeface="Arial" charset="0"/>
                <a:ea typeface="ＭＳ Ｐゴシック" charset="0"/>
              </a:rPr>
              <a:t>A disturbance </a:t>
            </a:r>
            <a:r>
              <a:rPr lang="en-US" sz="2600" i="1" u="sng" dirty="0">
                <a:latin typeface="Arial" charset="0"/>
                <a:ea typeface="ＭＳ Ｐゴシック" charset="0"/>
              </a:rPr>
              <a:t>parallel</a:t>
            </a:r>
            <a:r>
              <a:rPr lang="en-US" sz="2600" dirty="0">
                <a:latin typeface="Arial" charset="0"/>
                <a:ea typeface="ＭＳ Ｐゴシック" charset="0"/>
              </a:rPr>
              <a:t> to the </a:t>
            </a:r>
            <a:br>
              <a:rPr lang="en-US" sz="2600" dirty="0">
                <a:latin typeface="Arial" charset="0"/>
                <a:ea typeface="ＭＳ Ｐゴシック" charset="0"/>
              </a:rPr>
            </a:br>
            <a:r>
              <a:rPr lang="en-US" sz="2600" i="1" u="sng" dirty="0">
                <a:latin typeface="Arial" charset="0"/>
                <a:ea typeface="ＭＳ Ｐゴシック" charset="0"/>
              </a:rPr>
              <a:t>direction of travel</a:t>
            </a:r>
            <a:endParaRPr lang="en-US" sz="2600" dirty="0">
              <a:latin typeface="Arial" charset="0"/>
              <a:ea typeface="ＭＳ Ｐゴシック" charset="0"/>
            </a:endParaRPr>
          </a:p>
          <a:p>
            <a:pPr lvl="1"/>
            <a:r>
              <a:rPr lang="en-US" sz="2600" dirty="0">
                <a:latin typeface="Arial" charset="0"/>
                <a:ea typeface="ＭＳ Ｐゴシック" charset="0"/>
              </a:rPr>
              <a:t>Sound waves are longitudinal air </a:t>
            </a:r>
            <a:br>
              <a:rPr lang="en-US" sz="2600" dirty="0">
                <a:latin typeface="Arial" charset="0"/>
                <a:ea typeface="ＭＳ Ｐゴシック" charset="0"/>
              </a:rPr>
            </a:br>
            <a:r>
              <a:rPr lang="en-US" sz="2600" dirty="0">
                <a:latin typeface="Arial" charset="0"/>
                <a:ea typeface="ＭＳ Ｐゴシック" charset="0"/>
              </a:rPr>
              <a:t>compression waves</a:t>
            </a:r>
          </a:p>
        </p:txBody>
      </p:sp>
      <p:graphicFrame>
        <p:nvGraphicFramePr>
          <p:cNvPr id="91341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7891802"/>
              </p:ext>
            </p:extLst>
          </p:nvPr>
        </p:nvGraphicFramePr>
        <p:xfrm>
          <a:off x="6789738" y="2905425"/>
          <a:ext cx="1516062" cy="1818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5742857" imgH="7800000" progId="">
                  <p:embed/>
                </p:oleObj>
              </mc:Choice>
              <mc:Fallback>
                <p:oleObj name="Photo Editor Photo" r:id="rId3" imgW="5742857" imgH="7800000" progId="">
                  <p:embed/>
                  <p:pic>
                    <p:nvPicPr>
                      <p:cNvPr id="91341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89738" y="2905425"/>
                        <a:ext cx="1516062" cy="1818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1341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7832557"/>
              </p:ext>
            </p:extLst>
          </p:nvPr>
        </p:nvGraphicFramePr>
        <p:xfrm>
          <a:off x="6400800" y="4814048"/>
          <a:ext cx="2514600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7914286" imgH="6504762" progId="">
                  <p:embed/>
                </p:oleObj>
              </mc:Choice>
              <mc:Fallback>
                <p:oleObj name="Photo Editor Photo" r:id="rId5" imgW="7914286" imgH="6504762" progId="">
                  <p:embed/>
                  <p:pic>
                    <p:nvPicPr>
                      <p:cNvPr id="91341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0800" y="4814048"/>
                        <a:ext cx="2514600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113" name="AutoShape 9"/>
          <p:cNvSpPr>
            <a:spLocks noChangeArrowheads="1"/>
          </p:cNvSpPr>
          <p:nvPr/>
        </p:nvSpPr>
        <p:spPr bwMode="auto">
          <a:xfrm>
            <a:off x="914400" y="5715000"/>
            <a:ext cx="4572000" cy="685800"/>
          </a:xfrm>
          <a:prstGeom prst="roundRect">
            <a:avLst>
              <a:gd name="adj" fmla="val 16667"/>
            </a:avLst>
          </a:prstGeom>
          <a:noFill/>
          <a:ln w="25400">
            <a:solidFill>
              <a:schemeClr val="accent2"/>
            </a:solidFill>
            <a:round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D54E23A-A681-40C2-BD00-28BFB2824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E52DA3-CAB4-442F-BA68-F44860C37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9" name="Picture 5" descr="waveperiod.png">
            <a:extLst>
              <a:ext uri="{FF2B5EF4-FFF2-40B4-BE49-F238E27FC236}">
                <a16:creationId xmlns:a16="http://schemas.microsoft.com/office/drawing/2014/main" id="{772D8B75-7F65-4BB0-9DA8-185AC8BF99E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35"/>
          <a:stretch/>
        </p:blipFill>
        <p:spPr bwMode="auto">
          <a:xfrm>
            <a:off x="4038601" y="212659"/>
            <a:ext cx="4724400" cy="2600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CDFD88C-9154-47A3-A1F8-38C116A526DF}"/>
                  </a:ext>
                </a:extLst>
              </p:cNvPr>
              <p:cNvSpPr txBox="1"/>
              <p:nvPr/>
            </p:nvSpPr>
            <p:spPr>
              <a:xfrm>
                <a:off x="304800" y="1371600"/>
                <a:ext cx="3530838" cy="92333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3400" b="0" i="1" smtClean="0"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3400" b="0" dirty="0"/>
              </a:p>
              <a:p>
                <a:pPr algn="ctr"/>
                <a:r>
                  <a:rPr lang="en-US" sz="2000" dirty="0"/>
                  <a:t>speed = wavelength x frequency</a:t>
                </a: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CDFD88C-9154-47A3-A1F8-38C116A526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1371600"/>
                <a:ext cx="3530838" cy="923330"/>
              </a:xfrm>
              <a:prstGeom prst="rect">
                <a:avLst/>
              </a:prstGeom>
              <a:blipFill>
                <a:blip r:embed="rId8"/>
                <a:stretch>
                  <a:fillRect l="-1382" r="-1382" b="-11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5A74B90-93B7-4EA8-996D-F30173CC17F6}"/>
              </a:ext>
            </a:extLst>
          </p:cNvPr>
          <p:cNvSpPr txBox="1"/>
          <p:nvPr/>
        </p:nvSpPr>
        <p:spPr>
          <a:xfrm>
            <a:off x="7612467" y="754081"/>
            <a:ext cx="1074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Amplitude = A</a:t>
            </a:r>
          </a:p>
        </p:txBody>
      </p:sp>
    </p:spTree>
    <p:extLst>
      <p:ext uri="{BB962C8B-B14F-4D97-AF65-F5344CB8AC3E}">
        <p14:creationId xmlns:p14="http://schemas.microsoft.com/office/powerpoint/2010/main" val="2965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3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13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13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13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uiExpand="1" build="p"/>
      <p:bldP spid="471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526AA8-C6FF-4BB1-B45F-ED19E4CBA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35845" name="Picture 5" descr="lec20fig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4088" y="5410200"/>
            <a:ext cx="2783712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Body Resonances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2770580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</a:t>
            </a:r>
            <a:r>
              <a:rPr lang="en-US" sz="2800" u="sng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pitch</a:t>
            </a:r>
            <a:r>
              <a:rPr lang="en-US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of a note is determined by the string – not by the natural modes of the body</a:t>
            </a:r>
          </a:p>
          <a:p>
            <a:r>
              <a:rPr lang="en-US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Why do we care about the body modes?</a:t>
            </a:r>
          </a:p>
          <a:p>
            <a:pPr lvl="1"/>
            <a:r>
              <a:rPr lang="en-US" sz="25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Because of resonance – if the frequency of the fundamental or an overtone matches the frequency of a natural mode of vibration of the body, that harmonic gets strengthened relative to the others</a:t>
            </a:r>
          </a:p>
          <a:p>
            <a:pPr>
              <a:lnSpc>
                <a:spcPct val="120000"/>
              </a:lnSpc>
            </a:pPr>
            <a:r>
              <a:rPr lang="en-US" sz="27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Different stringed instruments have different body modes</a:t>
            </a:r>
            <a:br>
              <a:rPr lang="en-US" sz="27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  <a:sym typeface="Wingdings" panose="05000000000000000000" pitchFamily="2" charset="2"/>
              </a:rPr>
              <a:t> different timbres</a:t>
            </a:r>
            <a:endParaRPr lang="en-US" sz="27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en-US" sz="28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sz="25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sz="25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sz="25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sz="25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sz="25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sz="25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en-US" sz="25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pic>
        <p:nvPicPr>
          <p:cNvPr id="35844" name="Picture 3" descr="lec20fig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59288"/>
            <a:ext cx="6705600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0295B83-46C5-4EC3-8DDF-DC7C6CD81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0D14DA-D934-4AB4-8503-C2EFD98E7B61}"/>
              </a:ext>
            </a:extLst>
          </p:cNvPr>
          <p:cNvSpPr txBox="1"/>
          <p:nvPr/>
        </p:nvSpPr>
        <p:spPr>
          <a:xfrm>
            <a:off x="152400" y="4105668"/>
            <a:ext cx="7315200" cy="313932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Violin top plate vibrations at various frequencies – not very symmetric!</a:t>
            </a: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FBE85E-06F9-4D38-AACC-6297C04F7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40475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DA68084-A14D-4F86-83FD-5E27F735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Christine Aidala, Saturday Morning Physics, 10/23/2021</a:t>
            </a:r>
          </a:p>
        </p:txBody>
      </p:sp>
      <p:sp>
        <p:nvSpPr>
          <p:cNvPr id="40961" name="Content Placeholder 12"/>
          <p:cNvSpPr>
            <a:spLocks noGrp="1"/>
          </p:cNvSpPr>
          <p:nvPr>
            <p:ph idx="1"/>
          </p:nvPr>
        </p:nvSpPr>
        <p:spPr>
          <a:xfrm>
            <a:off x="304800" y="1207297"/>
            <a:ext cx="8229600" cy="233789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violin body has two main bands of resonance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Main wood resonance – near A</a:t>
            </a:r>
            <a:r>
              <a:rPr lang="en-US" sz="2400" baseline="-25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4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Resonance of air in</a:t>
            </a:r>
            <a:br>
              <a:rPr lang="en-US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body – near D</a:t>
            </a:r>
            <a:r>
              <a:rPr lang="en-US" sz="2400" baseline="-25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4</a:t>
            </a:r>
          </a:p>
          <a:p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</p:txBody>
      </p:sp>
      <p:grpSp>
        <p:nvGrpSpPr>
          <p:cNvPr id="40962" name="Group 4"/>
          <p:cNvGrpSpPr>
            <a:grpSpLocks noChangeAspect="1"/>
          </p:cNvGrpSpPr>
          <p:nvPr/>
        </p:nvGrpSpPr>
        <p:grpSpPr bwMode="auto">
          <a:xfrm>
            <a:off x="152400" y="4876800"/>
            <a:ext cx="4062413" cy="1828800"/>
            <a:chOff x="336" y="1488"/>
            <a:chExt cx="3408" cy="1580"/>
          </a:xfrm>
        </p:grpSpPr>
        <p:pic>
          <p:nvPicPr>
            <p:cNvPr id="40969" name="Picture 5" descr="lec20fig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529"/>
              <a:ext cx="3408" cy="15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0" name="Text Box 6"/>
            <p:cNvSpPr txBox="1">
              <a:spLocks noChangeArrowheads="1"/>
            </p:cNvSpPr>
            <p:nvPr/>
          </p:nvSpPr>
          <p:spPr bwMode="auto">
            <a:xfrm>
              <a:off x="890" y="1546"/>
              <a:ext cx="416" cy="316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cs typeface="Times New Roman" charset="0"/>
                </a:rPr>
                <a:t>G</a:t>
              </a:r>
              <a:r>
                <a:rPr lang="en-US" sz="1800" baseline="-25000">
                  <a:cs typeface="Times New Roman" charset="0"/>
                </a:rPr>
                <a:t>3</a:t>
              </a:r>
            </a:p>
          </p:txBody>
        </p:sp>
        <p:sp>
          <p:nvSpPr>
            <p:cNvPr id="40971" name="Text Box 7"/>
            <p:cNvSpPr txBox="1">
              <a:spLocks noChangeArrowheads="1"/>
            </p:cNvSpPr>
            <p:nvPr/>
          </p:nvSpPr>
          <p:spPr bwMode="auto">
            <a:xfrm>
              <a:off x="1357" y="1488"/>
              <a:ext cx="380" cy="31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cs typeface="Times New Roman" charset="0"/>
                </a:rPr>
                <a:t>D</a:t>
              </a:r>
              <a:r>
                <a:rPr lang="en-US" sz="1800" baseline="-25000">
                  <a:cs typeface="Times New Roman" charset="0"/>
                </a:rPr>
                <a:t>4</a:t>
              </a:r>
            </a:p>
          </p:txBody>
        </p:sp>
        <p:sp>
          <p:nvSpPr>
            <p:cNvPr id="40972" name="Text Box 8"/>
            <p:cNvSpPr txBox="1">
              <a:spLocks noChangeArrowheads="1"/>
            </p:cNvSpPr>
            <p:nvPr/>
          </p:nvSpPr>
          <p:spPr bwMode="auto">
            <a:xfrm>
              <a:off x="1829" y="1488"/>
              <a:ext cx="374" cy="31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cs typeface="Times New Roman" charset="0"/>
                </a:rPr>
                <a:t>A</a:t>
              </a:r>
              <a:r>
                <a:rPr lang="en-US" sz="1800" baseline="-25000">
                  <a:cs typeface="Times New Roman" charset="0"/>
                </a:rPr>
                <a:t>4</a:t>
              </a:r>
            </a:p>
          </p:txBody>
        </p:sp>
        <p:sp>
          <p:nvSpPr>
            <p:cNvPr id="40973" name="Text Box 9"/>
            <p:cNvSpPr txBox="1">
              <a:spLocks noChangeArrowheads="1"/>
            </p:cNvSpPr>
            <p:nvPr/>
          </p:nvSpPr>
          <p:spPr bwMode="auto">
            <a:xfrm>
              <a:off x="2256" y="1584"/>
              <a:ext cx="369" cy="317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1800">
                  <a:cs typeface="Times New Roman" charset="0"/>
                </a:rPr>
                <a:t>E</a:t>
              </a:r>
              <a:r>
                <a:rPr lang="en-US" sz="1800" baseline="-25000">
                  <a:cs typeface="Times New Roman" charset="0"/>
                </a:rPr>
                <a:t>5</a:t>
              </a:r>
            </a:p>
          </p:txBody>
        </p:sp>
      </p:grpSp>
      <p:sp>
        <p:nvSpPr>
          <p:cNvPr id="40963" name="Title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5813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Violin Body Resonances</a:t>
            </a:r>
          </a:p>
        </p:txBody>
      </p:sp>
      <p:pic>
        <p:nvPicPr>
          <p:cNvPr id="40964" name="Picture 2" descr="violinspec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551113"/>
            <a:ext cx="4953000" cy="392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943600" y="2514600"/>
            <a:ext cx="3200400" cy="7016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ea typeface="ＭＳ Ｐゴシック" charset="-128"/>
                <a:cs typeface="ＭＳ Ｐゴシック" charset="-128"/>
              </a:rPr>
              <a:t>Frequency response curve for radiation from body</a:t>
            </a:r>
          </a:p>
        </p:txBody>
      </p:sp>
      <p:sp>
        <p:nvSpPr>
          <p:cNvPr id="40966" name="TextBox 17"/>
          <p:cNvSpPr txBox="1">
            <a:spLocks noChangeArrowheads="1"/>
          </p:cNvSpPr>
          <p:nvPr/>
        </p:nvSpPr>
        <p:spPr bwMode="auto">
          <a:xfrm>
            <a:off x="5715000" y="6291559"/>
            <a:ext cx="1963999" cy="43088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 dirty="0">
                <a:latin typeface="Times New Roman" charset="0"/>
                <a:cs typeface="Times New Roman" charset="0"/>
              </a:rPr>
              <a:t>Frequency (Hz)</a:t>
            </a:r>
          </a:p>
        </p:txBody>
      </p:sp>
      <p:cxnSp>
        <p:nvCxnSpPr>
          <p:cNvPr id="40967" name="Straight Arrow Connector 19"/>
          <p:cNvCxnSpPr>
            <a:cxnSpLocks noChangeShapeType="1"/>
          </p:cNvCxnSpPr>
          <p:nvPr/>
        </p:nvCxnSpPr>
        <p:spPr bwMode="auto">
          <a:xfrm>
            <a:off x="5181600" y="2514600"/>
            <a:ext cx="381000" cy="3810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40968" name="Straight Arrow Connector 21"/>
          <p:cNvCxnSpPr>
            <a:cxnSpLocks noChangeShapeType="1"/>
          </p:cNvCxnSpPr>
          <p:nvPr/>
        </p:nvCxnSpPr>
        <p:spPr bwMode="auto">
          <a:xfrm>
            <a:off x="3962400" y="2971800"/>
            <a:ext cx="1143000" cy="30480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2E18993-AF59-42B1-AA9D-7F202E91472C}"/>
              </a:ext>
            </a:extLst>
          </p:cNvPr>
          <p:cNvSpPr txBox="1"/>
          <p:nvPr/>
        </p:nvSpPr>
        <p:spPr>
          <a:xfrm>
            <a:off x="1182126" y="4267200"/>
            <a:ext cx="270407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Donald Hall, </a:t>
            </a:r>
            <a:r>
              <a:rPr lang="en-US" sz="1600" i="1" dirty="0"/>
              <a:t>Musical Acoustics</a:t>
            </a:r>
            <a:endParaRPr lang="en-US" sz="1600" dirty="0"/>
          </a:p>
        </p:txBody>
      </p:sp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9AF14C5-C475-4BB6-A7FF-48D3DC885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Christine Aidala, Saturday Morning Physics, 10/23/2021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685800" y="1219200"/>
            <a:ext cx="7772400" cy="1447800"/>
          </a:xfrm>
        </p:spPr>
        <p:txBody>
          <a:bodyPr>
            <a:normAutofit fontScale="85000" lnSpcReduction="10000"/>
          </a:bodyPr>
          <a:lstStyle/>
          <a:p>
            <a:pPr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sound we hear from the violin is a combination of the vibration recipe of the string and the frequency response of the body</a:t>
            </a:r>
          </a:p>
        </p:txBody>
      </p:sp>
      <p:pic>
        <p:nvPicPr>
          <p:cNvPr id="41986" name="Picture 3" descr="violinspe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895600"/>
            <a:ext cx="2379663" cy="174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 descr="violinspecB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800600"/>
            <a:ext cx="23622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4" descr="violinspec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429000"/>
            <a:ext cx="5611813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Radiated Violin Sound</a:t>
            </a:r>
          </a:p>
        </p:txBody>
      </p:sp>
      <p:sp>
        <p:nvSpPr>
          <p:cNvPr id="41990" name="TextBox 15"/>
          <p:cNvSpPr txBox="1">
            <a:spLocks noChangeArrowheads="1"/>
          </p:cNvSpPr>
          <p:nvPr/>
        </p:nvSpPr>
        <p:spPr bwMode="auto">
          <a:xfrm>
            <a:off x="3980717" y="2514600"/>
            <a:ext cx="4310795" cy="830997"/>
          </a:xfrm>
          <a:prstGeom prst="rect">
            <a:avLst/>
          </a:prstGeom>
          <a:solidFill>
            <a:srgbClr val="D3FFF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For the open G string </a:t>
            </a:r>
            <a:br>
              <a:rPr lang="en-US" dirty="0"/>
            </a:br>
            <a:r>
              <a:rPr lang="en-US" dirty="0"/>
              <a:t>(196 Hz, lowest note on violin)</a:t>
            </a:r>
          </a:p>
        </p:txBody>
      </p:sp>
      <p:sp>
        <p:nvSpPr>
          <p:cNvPr id="41991" name="TextBox 16"/>
          <p:cNvSpPr txBox="1">
            <a:spLocks noChangeArrowheads="1"/>
          </p:cNvSpPr>
          <p:nvPr/>
        </p:nvSpPr>
        <p:spPr bwMode="auto">
          <a:xfrm>
            <a:off x="2057400" y="2895600"/>
            <a:ext cx="84772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String</a:t>
            </a:r>
          </a:p>
        </p:txBody>
      </p:sp>
      <p:sp>
        <p:nvSpPr>
          <p:cNvPr id="41992" name="TextBox 17"/>
          <p:cNvSpPr txBox="1">
            <a:spLocks noChangeArrowheads="1"/>
          </p:cNvSpPr>
          <p:nvPr/>
        </p:nvSpPr>
        <p:spPr bwMode="auto">
          <a:xfrm>
            <a:off x="2133600" y="4800600"/>
            <a:ext cx="763588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Body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C690E9-A095-4283-8580-03E393AB0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BCF461-51E6-4AE9-AFBA-0FE5BE5EECB0}"/>
              </a:ext>
            </a:extLst>
          </p:cNvPr>
          <p:cNvSpPr txBox="1"/>
          <p:nvPr/>
        </p:nvSpPr>
        <p:spPr>
          <a:xfrm>
            <a:off x="6135126" y="3471446"/>
            <a:ext cx="270407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Donald Hall, </a:t>
            </a:r>
            <a:r>
              <a:rPr lang="en-US" sz="1600" i="1" dirty="0"/>
              <a:t>Musical Acoustics</a:t>
            </a:r>
            <a:endParaRPr lang="en-US" sz="1600" dirty="0"/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E5AA8623-C1FF-4AC8-9BA3-8C6513F39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443246"/>
            <a:ext cx="1479892" cy="338554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latin typeface="Times New Roman" charset="0"/>
                <a:cs typeface="Times New Roman" charset="0"/>
              </a:rPr>
              <a:t>Frequency (Hz)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Blow into a pipe!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Excite vibrations in a column of air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Classify wind instruments based on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how the sound is excited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Produces sound of a definite pitch – related to the length of the tube</a:t>
            </a:r>
          </a:p>
        </p:txBody>
      </p:sp>
      <p:graphicFrame>
        <p:nvGraphicFramePr>
          <p:cNvPr id="4" name="Group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1418023"/>
              </p:ext>
            </p:extLst>
          </p:nvPr>
        </p:nvGraphicFramePr>
        <p:xfrm>
          <a:off x="1143000" y="3276600"/>
          <a:ext cx="6858000" cy="1930400"/>
        </p:xfrm>
        <a:graphic>
          <a:graphicData uri="http://schemas.openxmlformats.org/drawingml/2006/table">
            <a:tbl>
              <a:tblPr/>
              <a:tblGrid>
                <a:gridCol w="228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2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Air jets</a:t>
                      </a: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Reeds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Brass</a:t>
                      </a: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122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45701" marB="4570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45701" marB="4570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1295400" y="3886200"/>
            <a:ext cx="6172200" cy="1219200"/>
            <a:chOff x="1295400" y="4114800"/>
            <a:chExt cx="6172200" cy="1219200"/>
          </a:xfrm>
        </p:grpSpPr>
        <p:pic>
          <p:nvPicPr>
            <p:cNvPr id="5" name="Picture 27" descr="MP900446829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23013" y="4114800"/>
              <a:ext cx="1144587" cy="121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8" descr="MC900390676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71963"/>
              <a:ext cx="2057400" cy="681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9" descr="MC900305311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4538663"/>
              <a:ext cx="2057400" cy="185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3902B2E5-47BF-4968-824D-4557C3CEF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BBC82DE-95E4-494A-A779-67783AF6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734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6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371600"/>
            <a:ext cx="8229600" cy="4724400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Any open end of an air pipe must have a pressure node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Because the pressure at the open end must be the same as the outside pressure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This is always a node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6096000" y="2819400"/>
            <a:ext cx="2819400" cy="13112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cs typeface="Times New Roman" charset="0"/>
                <a:sym typeface="Symbol" charset="0"/>
              </a:rPr>
              <a:t>Pressure nodes of an air column are just like displacement nodes of a string</a:t>
            </a:r>
            <a:endParaRPr lang="en-US" sz="2000" u="sng" dirty="0">
              <a:sym typeface="Symbol" charset="0"/>
            </a:endParaRPr>
          </a:p>
        </p:txBody>
      </p:sp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2293938" y="3765550"/>
            <a:ext cx="2892425" cy="8064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156" name="Group 5"/>
          <p:cNvGrpSpPr>
            <a:grpSpLocks/>
          </p:cNvGrpSpPr>
          <p:nvPr/>
        </p:nvGrpSpPr>
        <p:grpSpPr bwMode="auto">
          <a:xfrm>
            <a:off x="2293938" y="3765550"/>
            <a:ext cx="2908300" cy="806450"/>
            <a:chOff x="288" y="3408"/>
            <a:chExt cx="1056" cy="96"/>
          </a:xfrm>
        </p:grpSpPr>
        <p:sp>
          <p:nvSpPr>
            <p:cNvPr id="49170" name="Line 6"/>
            <p:cNvSpPr>
              <a:spLocks noChangeShapeType="1"/>
            </p:cNvSpPr>
            <p:nvPr/>
          </p:nvSpPr>
          <p:spPr bwMode="auto">
            <a:xfrm>
              <a:off x="288" y="3408"/>
              <a:ext cx="10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71" name="Line 7"/>
            <p:cNvSpPr>
              <a:spLocks noChangeShapeType="1"/>
            </p:cNvSpPr>
            <p:nvPr/>
          </p:nvSpPr>
          <p:spPr bwMode="auto">
            <a:xfrm>
              <a:off x="288" y="3504"/>
              <a:ext cx="105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9157" name="Picture 12" descr="SoundWa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4" t="38373" r="55948" b="44185"/>
          <a:stretch>
            <a:fillRect/>
          </a:stretch>
        </p:blipFill>
        <p:spPr bwMode="auto">
          <a:xfrm>
            <a:off x="2286000" y="3803650"/>
            <a:ext cx="2916238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0" name="Text Box 16"/>
          <p:cNvSpPr txBox="1">
            <a:spLocks noChangeArrowheads="1"/>
          </p:cNvSpPr>
          <p:nvPr/>
        </p:nvSpPr>
        <p:spPr bwMode="auto">
          <a:xfrm>
            <a:off x="1316038" y="6253163"/>
            <a:ext cx="1731962" cy="366712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ym typeface="Symbol" charset="0"/>
              </a:rPr>
              <a:t>pressure max</a:t>
            </a: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2147888" y="4168775"/>
            <a:ext cx="3463925" cy="2084388"/>
            <a:chOff x="2147888" y="4168775"/>
            <a:chExt cx="3463925" cy="2084388"/>
          </a:xfrm>
        </p:grpSpPr>
        <p:pic>
          <p:nvPicPr>
            <p:cNvPr id="49166" name="Picture 13" descr="sinewaves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91" t="50360" r="66812" b="25835"/>
            <a:stretch>
              <a:fillRect/>
            </a:stretch>
          </p:blipFill>
          <p:spPr bwMode="auto">
            <a:xfrm>
              <a:off x="2303462" y="4706938"/>
              <a:ext cx="2878138" cy="1344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7" name="Line 18"/>
            <p:cNvSpPr>
              <a:spLocks noChangeShapeType="1"/>
            </p:cNvSpPr>
            <p:nvPr/>
          </p:nvSpPr>
          <p:spPr bwMode="auto">
            <a:xfrm flipV="1">
              <a:off x="4849813" y="4235450"/>
              <a:ext cx="0" cy="20177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9168" name="Line 19"/>
            <p:cNvSpPr>
              <a:spLocks noChangeShapeType="1"/>
            </p:cNvSpPr>
            <p:nvPr/>
          </p:nvSpPr>
          <p:spPr bwMode="auto">
            <a:xfrm flipV="1">
              <a:off x="2701925" y="4168775"/>
              <a:ext cx="0" cy="20161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49169" name="Line 20"/>
            <p:cNvSpPr>
              <a:spLocks noChangeShapeType="1"/>
            </p:cNvSpPr>
            <p:nvPr/>
          </p:nvSpPr>
          <p:spPr bwMode="auto">
            <a:xfrm>
              <a:off x="2147888" y="5378450"/>
              <a:ext cx="346392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49162" name="Rectangle 25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Air Pipe with Open Ends</a:t>
            </a:r>
          </a:p>
        </p:txBody>
      </p:sp>
      <p:sp>
        <p:nvSpPr>
          <p:cNvPr id="49163" name="Line 11"/>
          <p:cNvSpPr>
            <a:spLocks noChangeShapeType="1"/>
          </p:cNvSpPr>
          <p:nvPr/>
        </p:nvSpPr>
        <p:spPr bwMode="auto">
          <a:xfrm flipH="1">
            <a:off x="2285999" y="2879725"/>
            <a:ext cx="415925" cy="1311275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64" name="Line 9"/>
          <p:cNvSpPr>
            <a:spLocks noChangeShapeType="1"/>
          </p:cNvSpPr>
          <p:nvPr/>
        </p:nvSpPr>
        <p:spPr bwMode="auto">
          <a:xfrm>
            <a:off x="3200400" y="2879725"/>
            <a:ext cx="1981199" cy="1311275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83" name="Text Box 27"/>
          <p:cNvSpPr txBox="1">
            <a:spLocks noChangeArrowheads="1"/>
          </p:cNvSpPr>
          <p:nvPr/>
        </p:nvSpPr>
        <p:spPr bwMode="auto">
          <a:xfrm>
            <a:off x="254000" y="4648200"/>
            <a:ext cx="1955800" cy="40011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/>
              <a:t>Pressure graph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1D70A9E-6D60-4A52-B739-C3584789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16DC7F-93BA-4753-A555-C900AA940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45071" name="Text Box 17"/>
          <p:cNvSpPr txBox="1">
            <a:spLocks noChangeArrowheads="1"/>
          </p:cNvSpPr>
          <p:nvPr/>
        </p:nvSpPr>
        <p:spPr bwMode="auto">
          <a:xfrm>
            <a:off x="4710113" y="6319838"/>
            <a:ext cx="1663700" cy="366712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sym typeface="Symbol" charset="0"/>
              </a:rPr>
              <a:t>pressure min</a:t>
            </a:r>
          </a:p>
        </p:txBody>
      </p:sp>
      <p:pic>
        <p:nvPicPr>
          <p:cNvPr id="23" name="Picture 5" descr="StringWaves">
            <a:extLst>
              <a:ext uri="{FF2B5EF4-FFF2-40B4-BE49-F238E27FC236}">
                <a16:creationId xmlns:a16="http://schemas.microsoft.com/office/drawing/2014/main" id="{CBB4ED37-9DDE-477E-BB8A-5D30F4E87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" t="83933" r="25456" b="4998"/>
          <a:stretch/>
        </p:blipFill>
        <p:spPr bwMode="auto">
          <a:xfrm>
            <a:off x="2147888" y="3291690"/>
            <a:ext cx="3186112" cy="442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15">
            <a:extLst>
              <a:ext uri="{FF2B5EF4-FFF2-40B4-BE49-F238E27FC236}">
                <a16:creationId xmlns:a16="http://schemas.microsoft.com/office/drawing/2014/main" id="{98A2340A-B3F4-4AD2-80B5-0881F2D2F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" y="5181600"/>
            <a:ext cx="1939925" cy="366712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ym typeface="Symbol" charset="0"/>
              </a:rPr>
              <a:t>outside pressure</a:t>
            </a:r>
          </a:p>
        </p:txBody>
      </p:sp>
      <p:sp>
        <p:nvSpPr>
          <p:cNvPr id="45069" name="Text Box 15"/>
          <p:cNvSpPr txBox="1">
            <a:spLocks noChangeArrowheads="1"/>
          </p:cNvSpPr>
          <p:nvPr/>
        </p:nvSpPr>
        <p:spPr bwMode="auto">
          <a:xfrm>
            <a:off x="5264944" y="5221288"/>
            <a:ext cx="1939925" cy="366712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ym typeface="Symbol" charset="0"/>
              </a:rPr>
              <a:t>outside pressure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9" grpId="0" animBg="1"/>
      <p:bldP spid="49163" grpId="0" animBg="1"/>
      <p:bldP spid="4916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Natural Modes of Open Pipes</a:t>
            </a:r>
          </a:p>
        </p:txBody>
      </p:sp>
      <p:sp>
        <p:nvSpPr>
          <p:cNvPr id="747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Open pipe modes form a harmonic series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811213" y="2144713"/>
            <a:ext cx="7494587" cy="1665287"/>
            <a:chOff x="810986" y="1915886"/>
            <a:chExt cx="7494745" cy="1665514"/>
          </a:xfrm>
        </p:grpSpPr>
        <p:pic>
          <p:nvPicPr>
            <p:cNvPr id="74772" name="Picture 4" descr="pipe-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0986" y="1915886"/>
              <a:ext cx="3532414" cy="1665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773" name="TextBox 5"/>
            <p:cNvSpPr txBox="1">
              <a:spLocks noChangeArrowheads="1"/>
            </p:cNvSpPr>
            <p:nvPr/>
          </p:nvSpPr>
          <p:spPr bwMode="auto">
            <a:xfrm>
              <a:off x="6324600" y="1981200"/>
              <a:ext cx="198113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>
                  <a:solidFill>
                    <a:srgbClr val="FFFFCC"/>
                  </a:solidFill>
                </a:rPr>
                <a:t>Fundamental</a:t>
              </a:r>
            </a:p>
          </p:txBody>
        </p:sp>
        <p:sp>
          <p:nvSpPr>
            <p:cNvPr id="7" name="TextBox 19"/>
            <p:cNvSpPr txBox="1">
              <a:spLocks noChangeArrowheads="1"/>
            </p:cNvSpPr>
            <p:nvPr/>
          </p:nvSpPr>
          <p:spPr bwMode="auto">
            <a:xfrm>
              <a:off x="4571852" y="2041315"/>
              <a:ext cx="741379" cy="396929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2pPr>
              <a:lvl3pPr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3pPr>
              <a:lvl4pPr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4pPr>
              <a:lvl5pPr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defRPr/>
              </a:pPr>
              <a:r>
                <a:rPr lang="en-US" sz="2000" i="1" dirty="0">
                  <a:solidFill>
                    <a:srgbClr val="FFFFCC"/>
                  </a:solidFill>
                  <a:latin typeface="Times New Roman" charset="0"/>
                  <a:cs typeface="Times New Roman" charset="0"/>
                </a:rPr>
                <a:t>n</a:t>
              </a:r>
              <a:r>
                <a:rPr lang="en-US" sz="2000" dirty="0">
                  <a:solidFill>
                    <a:srgbClr val="FFFFCC"/>
                  </a:solidFill>
                </a:rPr>
                <a:t> = 1</a:t>
              </a:r>
            </a:p>
          </p:txBody>
        </p:sp>
        <p:sp>
          <p:nvSpPr>
            <p:cNvPr id="74775" name="TextBox 7"/>
            <p:cNvSpPr txBox="1">
              <a:spLocks noChangeArrowheads="1"/>
            </p:cNvSpPr>
            <p:nvPr/>
          </p:nvSpPr>
          <p:spPr bwMode="auto">
            <a:xfrm>
              <a:off x="5715000" y="1981200"/>
              <a:ext cx="372226" cy="46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i="1" dirty="0">
                  <a:solidFill>
                    <a:srgbClr val="FFFFCC"/>
                  </a:solidFill>
                  <a:latin typeface="Times New Roman" charset="0"/>
                  <a:cs typeface="Times New Roman" charset="0"/>
                </a:rPr>
                <a:t>f</a:t>
              </a:r>
              <a:r>
                <a:rPr lang="en-US" baseline="-25000" dirty="0">
                  <a:solidFill>
                    <a:srgbClr val="FFFFCC"/>
                  </a:solidFill>
                  <a:latin typeface="Times New Roman" charset="0"/>
                  <a:cs typeface="Times New Roman" charset="0"/>
                </a:rPr>
                <a:t>1</a:t>
              </a:r>
            </a:p>
          </p:txBody>
        </p:sp>
      </p:grp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762000" y="4881563"/>
            <a:ext cx="7440613" cy="1671637"/>
            <a:chOff x="762000" y="4653643"/>
            <a:chExt cx="7440889" cy="1670957"/>
          </a:xfrm>
        </p:grpSpPr>
        <p:pic>
          <p:nvPicPr>
            <p:cNvPr id="74768" name="Picture 9" descr="pipe-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4653643"/>
              <a:ext cx="3554186" cy="1670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22"/>
            <p:cNvSpPr txBox="1">
              <a:spLocks noChangeArrowheads="1"/>
            </p:cNvSpPr>
            <p:nvPr/>
          </p:nvSpPr>
          <p:spPr bwMode="auto">
            <a:xfrm>
              <a:off x="4572141" y="4801220"/>
              <a:ext cx="741390" cy="396714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2pPr>
              <a:lvl3pPr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3pPr>
              <a:lvl4pPr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4pPr>
              <a:lvl5pPr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defRPr/>
              </a:pPr>
              <a:r>
                <a:rPr lang="en-US" sz="2000" i="1" dirty="0">
                  <a:solidFill>
                    <a:srgbClr val="FFFFCC"/>
                  </a:solidFill>
                  <a:latin typeface="Times New Roman" charset="0"/>
                  <a:cs typeface="Times New Roman" charset="0"/>
                </a:rPr>
                <a:t>n</a:t>
              </a:r>
              <a:r>
                <a:rPr lang="en-US" sz="2000" dirty="0">
                  <a:solidFill>
                    <a:srgbClr val="FFFFCC"/>
                  </a:solidFill>
                </a:rPr>
                <a:t> = 4</a:t>
              </a:r>
            </a:p>
          </p:txBody>
        </p:sp>
        <p:sp>
          <p:nvSpPr>
            <p:cNvPr id="74770" name="TextBox 11"/>
            <p:cNvSpPr txBox="1">
              <a:spLocks noChangeArrowheads="1"/>
            </p:cNvSpPr>
            <p:nvPr/>
          </p:nvSpPr>
          <p:spPr bwMode="auto">
            <a:xfrm>
              <a:off x="6324600" y="4724400"/>
              <a:ext cx="187828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FFFFCC"/>
                  </a:solidFill>
                </a:rPr>
                <a:t>4</a:t>
              </a:r>
              <a:r>
                <a:rPr lang="en-US" baseline="30000">
                  <a:solidFill>
                    <a:srgbClr val="FFFFCC"/>
                  </a:solidFill>
                </a:rPr>
                <a:t>th</a:t>
              </a:r>
              <a:r>
                <a:rPr lang="en-US">
                  <a:solidFill>
                    <a:srgbClr val="FFFFCC"/>
                  </a:solidFill>
                </a:rPr>
                <a:t> harmonic</a:t>
              </a:r>
            </a:p>
          </p:txBody>
        </p:sp>
        <p:sp>
          <p:nvSpPr>
            <p:cNvPr id="74771" name="TextBox 12"/>
            <p:cNvSpPr txBox="1">
              <a:spLocks noChangeArrowheads="1"/>
            </p:cNvSpPr>
            <p:nvPr/>
          </p:nvSpPr>
          <p:spPr bwMode="auto">
            <a:xfrm>
              <a:off x="5486400" y="4724400"/>
              <a:ext cx="886814" cy="461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i="1">
                  <a:solidFill>
                    <a:srgbClr val="FFFFCC"/>
                  </a:solidFill>
                  <a:latin typeface="Times New Roman" charset="0"/>
                  <a:cs typeface="Times New Roman" charset="0"/>
                </a:rPr>
                <a:t>f</a:t>
              </a:r>
              <a:r>
                <a:rPr lang="en-US" baseline="-25000">
                  <a:solidFill>
                    <a:srgbClr val="FFFFCC"/>
                  </a:solidFill>
                  <a:latin typeface="Times New Roman" charset="0"/>
                  <a:cs typeface="Times New Roman" charset="0"/>
                </a:rPr>
                <a:t>4</a:t>
              </a:r>
              <a:r>
                <a:rPr lang="en-US">
                  <a:solidFill>
                    <a:srgbClr val="FFFFCC"/>
                  </a:solidFill>
                  <a:latin typeface="Times New Roman" charset="0"/>
                  <a:cs typeface="Times New Roman" charset="0"/>
                </a:rPr>
                <a:t>=4</a:t>
              </a:r>
              <a:r>
                <a:rPr lang="en-US" i="1">
                  <a:solidFill>
                    <a:srgbClr val="FFFFCC"/>
                  </a:solidFill>
                  <a:latin typeface="Times New Roman" charset="0"/>
                  <a:cs typeface="Times New Roman" charset="0"/>
                </a:rPr>
                <a:t>f</a:t>
              </a:r>
              <a:r>
                <a:rPr lang="en-US" baseline="-25000">
                  <a:solidFill>
                    <a:srgbClr val="FFFFCC"/>
                  </a:solidFill>
                  <a:latin typeface="Times New Roman" charset="0"/>
                  <a:cs typeface="Times New Roman" charset="0"/>
                </a:rPr>
                <a:t>1</a:t>
              </a: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788988" y="3052763"/>
            <a:ext cx="7470775" cy="1671637"/>
            <a:chOff x="789214" y="2824843"/>
            <a:chExt cx="7470782" cy="1670957"/>
          </a:xfrm>
        </p:grpSpPr>
        <p:pic>
          <p:nvPicPr>
            <p:cNvPr id="74764" name="Picture 14" descr="pipe-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214" y="2824843"/>
              <a:ext cx="3554186" cy="1670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20"/>
            <p:cNvSpPr txBox="1">
              <a:spLocks noChangeArrowheads="1"/>
            </p:cNvSpPr>
            <p:nvPr/>
          </p:nvSpPr>
          <p:spPr bwMode="auto">
            <a:xfrm>
              <a:off x="4572230" y="2972420"/>
              <a:ext cx="741364" cy="396714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2pPr>
              <a:lvl3pPr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3pPr>
              <a:lvl4pPr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4pPr>
              <a:lvl5pPr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defRPr/>
              </a:pPr>
              <a:r>
                <a:rPr lang="en-US" sz="2000" i="1" dirty="0">
                  <a:solidFill>
                    <a:srgbClr val="FFFFCC"/>
                  </a:solidFill>
                  <a:latin typeface="Times New Roman" charset="0"/>
                  <a:cs typeface="Times New Roman" charset="0"/>
                </a:rPr>
                <a:t>n</a:t>
              </a:r>
              <a:r>
                <a:rPr lang="en-US" sz="2000" dirty="0">
                  <a:solidFill>
                    <a:srgbClr val="FFFFCC"/>
                  </a:solidFill>
                </a:rPr>
                <a:t> = 2</a:t>
              </a:r>
            </a:p>
          </p:txBody>
        </p:sp>
        <p:sp>
          <p:nvSpPr>
            <p:cNvPr id="74766" name="TextBox 16"/>
            <p:cNvSpPr txBox="1">
              <a:spLocks noChangeArrowheads="1"/>
            </p:cNvSpPr>
            <p:nvPr/>
          </p:nvSpPr>
          <p:spPr bwMode="auto">
            <a:xfrm>
              <a:off x="6324600" y="2895600"/>
              <a:ext cx="19353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>
                  <a:solidFill>
                    <a:srgbClr val="FFFFCC"/>
                  </a:solidFill>
                </a:rPr>
                <a:t>2</a:t>
              </a:r>
              <a:r>
                <a:rPr lang="en-US" baseline="30000">
                  <a:solidFill>
                    <a:srgbClr val="FFFFCC"/>
                  </a:solidFill>
                </a:rPr>
                <a:t>nd</a:t>
              </a:r>
              <a:r>
                <a:rPr lang="en-US">
                  <a:solidFill>
                    <a:srgbClr val="FFFFCC"/>
                  </a:solidFill>
                </a:rPr>
                <a:t> harmonic</a:t>
              </a:r>
            </a:p>
          </p:txBody>
        </p:sp>
        <p:sp>
          <p:nvSpPr>
            <p:cNvPr id="74767" name="TextBox 17"/>
            <p:cNvSpPr txBox="1">
              <a:spLocks noChangeArrowheads="1"/>
            </p:cNvSpPr>
            <p:nvPr/>
          </p:nvSpPr>
          <p:spPr bwMode="auto">
            <a:xfrm>
              <a:off x="5486400" y="2895600"/>
              <a:ext cx="886782" cy="461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i="1">
                  <a:solidFill>
                    <a:srgbClr val="FFFFCC"/>
                  </a:solidFill>
                  <a:latin typeface="Times New Roman" charset="0"/>
                  <a:cs typeface="Times New Roman" charset="0"/>
                </a:rPr>
                <a:t>f</a:t>
              </a:r>
              <a:r>
                <a:rPr lang="en-US" baseline="-25000">
                  <a:solidFill>
                    <a:srgbClr val="FFFFCC"/>
                  </a:solidFill>
                  <a:latin typeface="Times New Roman" charset="0"/>
                  <a:cs typeface="Times New Roman" charset="0"/>
                </a:rPr>
                <a:t>2</a:t>
              </a:r>
              <a:r>
                <a:rPr lang="en-US">
                  <a:solidFill>
                    <a:srgbClr val="FFFFCC"/>
                  </a:solidFill>
                  <a:latin typeface="Times New Roman" charset="0"/>
                  <a:cs typeface="Times New Roman" charset="0"/>
                </a:rPr>
                <a:t>=2</a:t>
              </a:r>
              <a:r>
                <a:rPr lang="en-US" i="1">
                  <a:solidFill>
                    <a:srgbClr val="FFFFCC"/>
                  </a:solidFill>
                  <a:latin typeface="Times New Roman" charset="0"/>
                  <a:cs typeface="Times New Roman" charset="0"/>
                </a:rPr>
                <a:t>f</a:t>
              </a:r>
              <a:r>
                <a:rPr lang="en-US" baseline="-25000">
                  <a:solidFill>
                    <a:srgbClr val="FFFFCC"/>
                  </a:solidFill>
                  <a:latin typeface="Times New Roman" charset="0"/>
                  <a:cs typeface="Times New Roman" charset="0"/>
                </a:rPr>
                <a:t>1</a:t>
              </a:r>
            </a:p>
          </p:txBody>
        </p:sp>
      </p:grpSp>
      <p:grpSp>
        <p:nvGrpSpPr>
          <p:cNvPr id="34" name="Group 33"/>
          <p:cNvGrpSpPr>
            <a:grpSpLocks/>
          </p:cNvGrpSpPr>
          <p:nvPr/>
        </p:nvGrpSpPr>
        <p:grpSpPr bwMode="auto">
          <a:xfrm>
            <a:off x="788988" y="3967163"/>
            <a:ext cx="7470775" cy="1671637"/>
            <a:chOff x="789214" y="3739243"/>
            <a:chExt cx="7470782" cy="1670957"/>
          </a:xfrm>
        </p:grpSpPr>
        <p:pic>
          <p:nvPicPr>
            <p:cNvPr id="74760" name="Picture 34" descr="pipe-3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9214" y="3739243"/>
              <a:ext cx="3554186" cy="1670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21"/>
            <p:cNvSpPr txBox="1">
              <a:spLocks noChangeArrowheads="1"/>
            </p:cNvSpPr>
            <p:nvPr/>
          </p:nvSpPr>
          <p:spPr bwMode="auto">
            <a:xfrm>
              <a:off x="4572230" y="3886820"/>
              <a:ext cx="741364" cy="396714"/>
            </a:xfrm>
            <a:prstGeom prst="rect">
              <a:avLst/>
            </a:prstGeom>
            <a:solidFill>
              <a:schemeClr val="accent5">
                <a:lumMod val="90000"/>
              </a:schemeClr>
            </a:solidFill>
            <a:ln>
              <a:noFill/>
            </a:ln>
          </p:spPr>
          <p:txBody>
            <a:bodyPr wrap="none">
              <a:spAutoFit/>
            </a:bodyPr>
            <a:lstStyle>
              <a:lvl1pPr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  <a:sym typeface="Symbol" charset="0"/>
                </a:defRPr>
              </a:lvl1pPr>
              <a:lvl2pPr marL="37931725" indent="-37474525"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2pPr>
              <a:lvl3pPr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3pPr>
              <a:lvl4pPr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4pPr>
              <a:lvl5pPr eaLnBrk="0" hangingPunct="0"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900">
                  <a:solidFill>
                    <a:schemeClr val="tx1"/>
                  </a:solidFill>
                  <a:latin typeface="Arial" charset="0"/>
                  <a:ea typeface="ＭＳ Ｐゴシック" charset="0"/>
                  <a:sym typeface="Symbol" charset="0"/>
                </a:defRPr>
              </a:lvl9pPr>
            </a:lstStyle>
            <a:p>
              <a:pPr>
                <a:defRPr/>
              </a:pPr>
              <a:r>
                <a:rPr lang="en-US" sz="2000" i="1" dirty="0">
                  <a:solidFill>
                    <a:srgbClr val="FFFFCC"/>
                  </a:solidFill>
                  <a:latin typeface="Times New Roman" charset="0"/>
                  <a:cs typeface="Times New Roman" charset="0"/>
                </a:rPr>
                <a:t>n</a:t>
              </a:r>
              <a:r>
                <a:rPr lang="en-US" sz="2000" dirty="0">
                  <a:solidFill>
                    <a:srgbClr val="FFFFCC"/>
                  </a:solidFill>
                </a:rPr>
                <a:t> = 3</a:t>
              </a:r>
            </a:p>
          </p:txBody>
        </p:sp>
        <p:sp>
          <p:nvSpPr>
            <p:cNvPr id="74762" name="TextBox 36"/>
            <p:cNvSpPr txBox="1">
              <a:spLocks noChangeArrowheads="1"/>
            </p:cNvSpPr>
            <p:nvPr/>
          </p:nvSpPr>
          <p:spPr bwMode="auto">
            <a:xfrm>
              <a:off x="6324600" y="3810000"/>
              <a:ext cx="193539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dirty="0">
                  <a:solidFill>
                    <a:srgbClr val="FFFFCC"/>
                  </a:solidFill>
                </a:rPr>
                <a:t>3</a:t>
              </a:r>
              <a:r>
                <a:rPr lang="en-US" baseline="30000" dirty="0">
                  <a:solidFill>
                    <a:srgbClr val="FFFFCC"/>
                  </a:solidFill>
                </a:rPr>
                <a:t>nd</a:t>
              </a:r>
              <a:r>
                <a:rPr lang="en-US" dirty="0">
                  <a:solidFill>
                    <a:srgbClr val="FFFFCC"/>
                  </a:solidFill>
                </a:rPr>
                <a:t> harmonic</a:t>
              </a:r>
            </a:p>
          </p:txBody>
        </p:sp>
        <p:sp>
          <p:nvSpPr>
            <p:cNvPr id="74763" name="TextBox 37"/>
            <p:cNvSpPr txBox="1">
              <a:spLocks noChangeArrowheads="1"/>
            </p:cNvSpPr>
            <p:nvPr/>
          </p:nvSpPr>
          <p:spPr bwMode="auto">
            <a:xfrm>
              <a:off x="5486400" y="3810000"/>
              <a:ext cx="886782" cy="4614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i="1" dirty="0">
                  <a:solidFill>
                    <a:srgbClr val="FFFFCC"/>
                  </a:solidFill>
                  <a:latin typeface="Times New Roman" charset="0"/>
                  <a:cs typeface="Times New Roman" charset="0"/>
                </a:rPr>
                <a:t>f</a:t>
              </a:r>
              <a:r>
                <a:rPr lang="en-US" baseline="-25000" dirty="0">
                  <a:solidFill>
                    <a:srgbClr val="FFFFCC"/>
                  </a:solidFill>
                  <a:latin typeface="Times New Roman" charset="0"/>
                  <a:cs typeface="Times New Roman" charset="0"/>
                </a:rPr>
                <a:t>3</a:t>
              </a:r>
              <a:r>
                <a:rPr lang="en-US" dirty="0">
                  <a:solidFill>
                    <a:srgbClr val="FFFFCC"/>
                  </a:solidFill>
                  <a:latin typeface="Times New Roman" charset="0"/>
                  <a:cs typeface="Times New Roman" charset="0"/>
                </a:rPr>
                <a:t>=3</a:t>
              </a:r>
              <a:r>
                <a:rPr lang="en-US" i="1" dirty="0">
                  <a:solidFill>
                    <a:srgbClr val="FFFFCC"/>
                  </a:solidFill>
                  <a:latin typeface="Times New Roman" charset="0"/>
                  <a:cs typeface="Times New Roman" charset="0"/>
                </a:rPr>
                <a:t>f</a:t>
              </a:r>
              <a:r>
                <a:rPr lang="en-US" baseline="-25000" dirty="0">
                  <a:solidFill>
                    <a:srgbClr val="FFFFCC"/>
                  </a:solidFill>
                  <a:latin typeface="Times New Roman" charset="0"/>
                  <a:cs typeface="Times New Roman" charset="0"/>
                </a:rPr>
                <a:t>1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0F09AE1-9ED4-427C-B3CB-37F710959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E0521CC-1737-4C3E-A1A0-9C543CC9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6" name="Text Box 3">
            <a:extLst>
              <a:ext uri="{FF2B5EF4-FFF2-40B4-BE49-F238E27FC236}">
                <a16:creationId xmlns:a16="http://schemas.microsoft.com/office/drawing/2014/main" id="{BA9EA9DE-D0CD-4326-B52A-B55D514E94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5695903"/>
            <a:ext cx="2590800" cy="40009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cs typeface="Times New Roman" charset="0"/>
                <a:sym typeface="Symbol" charset="0"/>
              </a:rPr>
              <a:t>Ruben’s tube demo</a:t>
            </a:r>
            <a:endParaRPr lang="en-US" sz="2000" u="sng" dirty="0"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861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5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>
                <a:ea typeface="ＭＳ Ｐゴシック" charset="0"/>
                <a:sym typeface="Symbol" charset="0"/>
              </a:rPr>
              <a:t>The Flute</a:t>
            </a:r>
          </a:p>
        </p:txBody>
      </p:sp>
      <p:sp>
        <p:nvSpPr>
          <p:cNvPr id="48131" name="Rectangle 16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2362200"/>
            <a:ext cx="8229600" cy="3505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Blowing across the mouthpiece excites the vibrations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Effective length of the pipe determines the pitch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Pressure will equilibrate with atmospheric pressure at first open tone hole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12 tone holes for one octave of the chromatic scale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</a:rPr>
              <a:t>Overblow to excite higher harmonics for the second and third octaves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The piccolo is essentially a half-size flute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sym typeface="Symbol" charset="0"/>
              </a:rPr>
              <a:t>So it plays one octave up</a:t>
            </a:r>
          </a:p>
        </p:txBody>
      </p:sp>
      <p:pic>
        <p:nvPicPr>
          <p:cNvPr id="2" name="Picture 17" descr="Flu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8550"/>
            <a:ext cx="914400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19" descr="Std_Piccolo_tri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795962"/>
            <a:ext cx="4572000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D16C2F-9B94-488E-9602-CBC011834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0BAB8-AAC8-43BC-88B4-3E15C9F49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9" name="Picture 4" descr="Flute">
            <a:extLst>
              <a:ext uri="{FF2B5EF4-FFF2-40B4-BE49-F238E27FC236}">
                <a16:creationId xmlns:a16="http://schemas.microsoft.com/office/drawing/2014/main" id="{EA2485E8-9D55-400F-95D3-93F53EA6F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8550"/>
            <a:ext cx="9144000" cy="111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44E598C9-CB7B-4736-808A-AD039B0DA4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924503"/>
            <a:ext cx="1524000" cy="40009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cs typeface="Times New Roman" charset="0"/>
                <a:sym typeface="Symbol" charset="0"/>
              </a:rPr>
              <a:t>Flute demo</a:t>
            </a:r>
            <a:endParaRPr lang="en-US" sz="2000" u="sng" dirty="0">
              <a:sym typeface="Symbo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8855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uiExpand="1" build="p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1C1DF0-7E6D-49C7-A11C-15713AA4AF38}"/>
              </a:ext>
            </a:extLst>
          </p:cNvPr>
          <p:cNvSpPr/>
          <p:nvPr/>
        </p:nvSpPr>
        <p:spPr>
          <a:xfrm>
            <a:off x="1828800" y="3505200"/>
            <a:ext cx="5257800" cy="1295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148" name="Rectangle 20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371600"/>
            <a:ext cx="8077200" cy="5257800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We can also excite air vibrations using a reed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The vibrating reed acts like a valve to open and close the flow of air </a:t>
            </a:r>
          </a:p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At the closed end of an air column, pressure can build up</a:t>
            </a:r>
            <a:endParaRPr lang="en-US" sz="2400" dirty="0">
              <a:latin typeface="Arial" charset="0"/>
              <a:ea typeface="ＭＳ Ｐゴシック" charset="0"/>
              <a:sym typeface="Symbol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  <a:sym typeface="Symbol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  <a:sym typeface="Symbol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  <a:sym typeface="Symbol" charset="0"/>
            </a:endParaRPr>
          </a:p>
          <a:p>
            <a:pPr lvl="1"/>
            <a:r>
              <a:rPr lang="en-US" sz="2400" dirty="0">
                <a:latin typeface="Arial" charset="0"/>
                <a:ea typeface="ＭＳ Ｐゴシック" charset="0"/>
                <a:sym typeface="Symbol" charset="0"/>
              </a:rPr>
              <a:t>Pressure at open end equilibrates with atmospheric pressure—a pressure node</a:t>
            </a:r>
            <a:endParaRPr lang="en-US" sz="2400" u="sng" dirty="0">
              <a:latin typeface="Arial" charset="0"/>
              <a:ea typeface="ＭＳ Ｐゴシック" charset="0"/>
              <a:sym typeface="Symbol" charset="0"/>
            </a:endParaRPr>
          </a:p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This is called a “closed pipe”, even though one end is open</a:t>
            </a:r>
          </a:p>
        </p:txBody>
      </p:sp>
      <p:grpSp>
        <p:nvGrpSpPr>
          <p:cNvPr id="52226" name="Group 4"/>
          <p:cNvGrpSpPr>
            <a:grpSpLocks/>
          </p:cNvGrpSpPr>
          <p:nvPr/>
        </p:nvGrpSpPr>
        <p:grpSpPr bwMode="auto">
          <a:xfrm>
            <a:off x="2269654" y="3792538"/>
            <a:ext cx="4026136" cy="806450"/>
            <a:chOff x="1670" y="1296"/>
            <a:chExt cx="2463" cy="288"/>
          </a:xfrm>
        </p:grpSpPr>
        <p:sp>
          <p:nvSpPr>
            <p:cNvPr id="52232" name="Rectangle 5"/>
            <p:cNvSpPr>
              <a:spLocks noChangeArrowheads="1"/>
            </p:cNvSpPr>
            <p:nvPr/>
          </p:nvSpPr>
          <p:spPr bwMode="auto">
            <a:xfrm>
              <a:off x="1680" y="1296"/>
              <a:ext cx="2448" cy="288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2233" name="Group 6"/>
            <p:cNvGrpSpPr>
              <a:grpSpLocks/>
            </p:cNvGrpSpPr>
            <p:nvPr/>
          </p:nvGrpSpPr>
          <p:grpSpPr bwMode="auto">
            <a:xfrm>
              <a:off x="1670" y="1302"/>
              <a:ext cx="2463" cy="275"/>
              <a:chOff x="284" y="3408"/>
              <a:chExt cx="1058" cy="97"/>
            </a:xfrm>
          </p:grpSpPr>
          <p:sp>
            <p:nvSpPr>
              <p:cNvPr id="52234" name="Line 7"/>
              <p:cNvSpPr>
                <a:spLocks noChangeShapeType="1"/>
              </p:cNvSpPr>
              <p:nvPr/>
            </p:nvSpPr>
            <p:spPr bwMode="auto">
              <a:xfrm>
                <a:off x="286" y="3408"/>
                <a:ext cx="105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2235" name="Line 8"/>
              <p:cNvSpPr>
                <a:spLocks noChangeShapeType="1"/>
              </p:cNvSpPr>
              <p:nvPr/>
            </p:nvSpPr>
            <p:spPr bwMode="auto">
              <a:xfrm>
                <a:off x="284" y="3505"/>
                <a:ext cx="105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8134" name="Line 10"/>
          <p:cNvSpPr>
            <a:spLocks noChangeShapeType="1"/>
          </p:cNvSpPr>
          <p:nvPr/>
        </p:nvSpPr>
        <p:spPr bwMode="auto">
          <a:xfrm flipV="1">
            <a:off x="4876800" y="4343400"/>
            <a:ext cx="1143000" cy="4572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6" name="Line 12"/>
          <p:cNvSpPr>
            <a:spLocks noChangeShapeType="1"/>
          </p:cNvSpPr>
          <p:nvPr/>
        </p:nvSpPr>
        <p:spPr bwMode="auto">
          <a:xfrm flipH="1">
            <a:off x="2355850" y="3352800"/>
            <a:ext cx="768350" cy="774699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9" name="Line 13"/>
          <p:cNvSpPr>
            <a:spLocks noChangeShapeType="1"/>
          </p:cNvSpPr>
          <p:nvPr/>
        </p:nvSpPr>
        <p:spPr bwMode="auto">
          <a:xfrm flipV="1">
            <a:off x="6069013" y="4191000"/>
            <a:ext cx="484187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52230" name="Line 14"/>
          <p:cNvSpPr>
            <a:spLocks noChangeShapeType="1"/>
          </p:cNvSpPr>
          <p:nvPr/>
        </p:nvSpPr>
        <p:spPr bwMode="auto">
          <a:xfrm flipH="1">
            <a:off x="2272559" y="3799262"/>
            <a:ext cx="13441" cy="7605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52231" name="Rectangle 19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Air Pipe with One Closed End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F8A76AD-9B63-40B7-82E2-9C54AD930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875512-3A2E-482E-9420-4C4803B58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8" grpId="0" uiExpand="1" build="p" bldLvl="2"/>
      <p:bldP spid="48134" grpId="0" uiExpan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</a:rPr>
              <a:t>Closed Cylindrical Pipes - Clarinet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5029200" cy="5257800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Because pressure can build up </a:t>
            </a:r>
            <a:b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at the closed end, closed cylinder </a:t>
            </a:r>
            <a:b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natural modes are different from </a:t>
            </a:r>
            <a:b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open pipes</a:t>
            </a:r>
          </a:p>
          <a:p>
            <a:pPr eaLnBrk="1" hangingPunct="1">
              <a:lnSpc>
                <a:spcPct val="90000"/>
              </a:lnSpc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The fundamental corresponds </a:t>
            </a:r>
            <a:b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to one </a:t>
            </a:r>
            <a:r>
              <a:rPr lang="en-US" sz="2800" i="1" u="sng" dirty="0">
                <a:latin typeface="Arial" charset="0"/>
                <a:ea typeface="ＭＳ Ｐゴシック" charset="0"/>
                <a:cs typeface="ＭＳ Ｐゴシック" charset="0"/>
              </a:rPr>
              <a:t>quarter cycle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 of a wave, </a:t>
            </a:r>
            <a:b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rather than one half</a:t>
            </a:r>
          </a:p>
          <a:p>
            <a:pPr eaLnBrk="1" hangingPunct="1">
              <a:lnSpc>
                <a:spcPct val="90000"/>
              </a:lnSpc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Same length pipe will play an </a:t>
            </a:r>
            <a:b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i="1" u="sng" dirty="0">
                <a:latin typeface="Arial" charset="0"/>
                <a:ea typeface="ＭＳ Ｐゴシック" charset="0"/>
                <a:cs typeface="ＭＳ Ｐゴシック" charset="0"/>
              </a:rPr>
              <a:t>octave lower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 than an open one</a:t>
            </a:r>
          </a:p>
          <a:p>
            <a:pPr eaLnBrk="1" hangingPunct="1">
              <a:lnSpc>
                <a:spcPct val="90000"/>
              </a:lnSpc>
            </a:pP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The clarinet overblows to</a:t>
            </a:r>
            <a:b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3</a:t>
            </a:r>
            <a:r>
              <a:rPr lang="en-US" sz="2800" i="1" dirty="0">
                <a:latin typeface="Times New Roman" charset="0"/>
                <a:ea typeface="ＭＳ Ｐゴシック" charset="0"/>
                <a:cs typeface="ＭＳ Ｐゴシック" charset="0"/>
              </a:rPr>
              <a:t>f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 (octave + fifth) and 5</a:t>
            </a:r>
            <a:r>
              <a:rPr lang="en-US" sz="2800" i="1" dirty="0">
                <a:latin typeface="Times New Roman" charset="0"/>
                <a:ea typeface="ＭＳ Ｐゴシック" charset="0"/>
                <a:cs typeface="ＭＳ Ｐゴシック" charset="0"/>
              </a:rPr>
              <a:t>f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(two octaves + major third)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Only odd harmonics: </a:t>
            </a:r>
            <a:r>
              <a:rPr lang="en-US" sz="2400" dirty="0">
                <a:latin typeface="Arial" charset="0"/>
                <a:ea typeface="ＭＳ Ｐゴシック" charset="0"/>
              </a:rPr>
              <a:t>accounts for </a:t>
            </a:r>
            <a:br>
              <a:rPr lang="en-US" sz="2400" dirty="0">
                <a:latin typeface="Arial" charset="0"/>
                <a:ea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</a:rPr>
              <a:t>the hollow timbre of the clarinet’s </a:t>
            </a:r>
            <a:br>
              <a:rPr lang="en-US" sz="2400" dirty="0">
                <a:latin typeface="Arial" charset="0"/>
                <a:ea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</a:rPr>
              <a:t>low notes</a:t>
            </a:r>
          </a:p>
        </p:txBody>
      </p:sp>
      <p:pic>
        <p:nvPicPr>
          <p:cNvPr id="54275" name="Picture 5" descr="closed cylinder press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488" y="1371600"/>
            <a:ext cx="3795712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D9BBE7B-32C4-4766-B3A9-18613E392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898A8A-5949-4626-807A-1AF40D12D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FF2171-D27D-41C7-BF90-522AAB48C27D}"/>
              </a:ext>
            </a:extLst>
          </p:cNvPr>
          <p:cNvSpPr txBox="1"/>
          <p:nvPr/>
        </p:nvSpPr>
        <p:spPr>
          <a:xfrm>
            <a:off x="6705600" y="5751404"/>
            <a:ext cx="16460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Donald Hall, </a:t>
            </a:r>
          </a:p>
          <a:p>
            <a:r>
              <a:rPr lang="en-US" sz="1600" i="1" dirty="0"/>
              <a:t>Musical Acoustics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Sound from a Clarinet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5181600"/>
          </a:xfrm>
        </p:spPr>
        <p:txBody>
          <a:bodyPr>
            <a:normAutofit/>
          </a:bodyPr>
          <a:lstStyle/>
          <a:p>
            <a:r>
              <a:rPr lang="en-US" dirty="0"/>
              <a:t>Clarinet (single reed instrument)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4" descr="clarinet 1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92169"/>
            <a:ext cx="6477000" cy="851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828800" y="2121932"/>
            <a:ext cx="6477000" cy="461665"/>
            <a:chOff x="1143000" y="5410200"/>
            <a:chExt cx="6477000" cy="461665"/>
          </a:xfrm>
        </p:grpSpPr>
        <p:sp>
          <p:nvSpPr>
            <p:cNvPr id="6" name="TextBox 5"/>
            <p:cNvSpPr txBox="1"/>
            <p:nvPr/>
          </p:nvSpPr>
          <p:spPr>
            <a:xfrm>
              <a:off x="1143000" y="5410200"/>
              <a:ext cx="1600200" cy="461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Exciter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733800" y="5410200"/>
              <a:ext cx="1371600" cy="461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Vibrator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172200" y="5410200"/>
              <a:ext cx="1447800" cy="4616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Radiator</a:t>
              </a:r>
            </a:p>
          </p:txBody>
        </p:sp>
        <p:cxnSp>
          <p:nvCxnSpPr>
            <p:cNvPr id="9" name="Straight Arrow Connector 8"/>
            <p:cNvCxnSpPr>
              <a:stCxn id="6" idx="3"/>
              <a:endCxn id="7" idx="1"/>
            </p:cNvCxnSpPr>
            <p:nvPr/>
          </p:nvCxnSpPr>
          <p:spPr bwMode="auto">
            <a:xfrm>
              <a:off x="2743200" y="5641033"/>
              <a:ext cx="9906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FF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0" name="Straight Arrow Connector 9"/>
            <p:cNvCxnSpPr>
              <a:stCxn id="7" idx="3"/>
              <a:endCxn id="8" idx="1"/>
            </p:cNvCxnSpPr>
            <p:nvPr/>
          </p:nvCxnSpPr>
          <p:spPr bwMode="auto">
            <a:xfrm>
              <a:off x="5105400" y="5641033"/>
              <a:ext cx="10668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FFCC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22" name="Group 21"/>
          <p:cNvGrpSpPr/>
          <p:nvPr/>
        </p:nvGrpSpPr>
        <p:grpSpPr>
          <a:xfrm>
            <a:off x="304800" y="3124200"/>
            <a:ext cx="1295400" cy="685800"/>
            <a:chOff x="304800" y="1981200"/>
            <a:chExt cx="1295400" cy="685800"/>
          </a:xfrm>
        </p:grpSpPr>
        <p:sp>
          <p:nvSpPr>
            <p:cNvPr id="11" name="TextBox 10"/>
            <p:cNvSpPr txBox="1"/>
            <p:nvPr/>
          </p:nvSpPr>
          <p:spPr>
            <a:xfrm>
              <a:off x="304800" y="1981200"/>
              <a:ext cx="990600" cy="461665"/>
            </a:xfrm>
            <a:prstGeom prst="rect">
              <a:avLst/>
            </a:prstGeom>
            <a:solidFill>
              <a:srgbClr val="A0C7FF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Blow</a:t>
              </a:r>
            </a:p>
          </p:txBody>
        </p:sp>
        <p:cxnSp>
          <p:nvCxnSpPr>
            <p:cNvPr id="12" name="Straight Arrow Connector 11"/>
            <p:cNvCxnSpPr>
              <a:stCxn id="11" idx="3"/>
            </p:cNvCxnSpPr>
            <p:nvPr/>
          </p:nvCxnSpPr>
          <p:spPr bwMode="auto">
            <a:xfrm>
              <a:off x="1295400" y="2212033"/>
              <a:ext cx="304800" cy="454967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1752600" y="2724090"/>
            <a:ext cx="1331215" cy="1085910"/>
            <a:chOff x="1752600" y="2724090"/>
            <a:chExt cx="1331215" cy="1085910"/>
          </a:xfrm>
        </p:grpSpPr>
        <p:sp>
          <p:nvSpPr>
            <p:cNvPr id="15" name="TextBox 14"/>
            <p:cNvSpPr txBox="1"/>
            <p:nvPr/>
          </p:nvSpPr>
          <p:spPr>
            <a:xfrm>
              <a:off x="2286000" y="2724090"/>
              <a:ext cx="797815" cy="400110"/>
            </a:xfrm>
            <a:prstGeom prst="rect">
              <a:avLst/>
            </a:prstGeom>
            <a:solidFill>
              <a:srgbClr val="CCFFCC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Reed</a:t>
              </a:r>
            </a:p>
          </p:txBody>
        </p:sp>
        <p:cxnSp>
          <p:nvCxnSpPr>
            <p:cNvPr id="18" name="Straight Arrow Connector 17"/>
            <p:cNvCxnSpPr>
              <a:stCxn id="15" idx="2"/>
            </p:cNvCxnSpPr>
            <p:nvPr/>
          </p:nvCxnSpPr>
          <p:spPr bwMode="auto">
            <a:xfrm flipH="1">
              <a:off x="1752600" y="3124200"/>
              <a:ext cx="932308" cy="6858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4038600" y="2724090"/>
            <a:ext cx="2743200" cy="1085910"/>
            <a:chOff x="4038600" y="2724090"/>
            <a:chExt cx="2743200" cy="1085910"/>
          </a:xfrm>
        </p:grpSpPr>
        <p:sp>
          <p:nvSpPr>
            <p:cNvPr id="16" name="TextBox 15"/>
            <p:cNvSpPr txBox="1"/>
            <p:nvPr/>
          </p:nvSpPr>
          <p:spPr>
            <a:xfrm>
              <a:off x="4038600" y="2724090"/>
              <a:ext cx="2743200" cy="400110"/>
            </a:xfrm>
            <a:prstGeom prst="rect">
              <a:avLst/>
            </a:prstGeom>
            <a:solidFill>
              <a:srgbClr val="CCFFCC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Body (cylindrical pipe)</a:t>
              </a:r>
            </a:p>
          </p:txBody>
        </p:sp>
        <p:cxnSp>
          <p:nvCxnSpPr>
            <p:cNvPr id="19" name="Straight Arrow Connector 18"/>
            <p:cNvCxnSpPr>
              <a:stCxn id="16" idx="2"/>
            </p:cNvCxnSpPr>
            <p:nvPr/>
          </p:nvCxnSpPr>
          <p:spPr bwMode="auto">
            <a:xfrm flipH="1">
              <a:off x="4267200" y="3124200"/>
              <a:ext cx="1143000" cy="68580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7543800" y="2743200"/>
            <a:ext cx="685800" cy="838200"/>
            <a:chOff x="7543800" y="2743200"/>
            <a:chExt cx="685800" cy="838200"/>
          </a:xfrm>
        </p:grpSpPr>
        <p:sp>
          <p:nvSpPr>
            <p:cNvPr id="17" name="TextBox 16"/>
            <p:cNvSpPr txBox="1"/>
            <p:nvPr/>
          </p:nvSpPr>
          <p:spPr>
            <a:xfrm>
              <a:off x="7543800" y="2743200"/>
              <a:ext cx="685800" cy="400110"/>
            </a:xfrm>
            <a:prstGeom prst="rect">
              <a:avLst/>
            </a:prstGeom>
            <a:solidFill>
              <a:srgbClr val="CCFFCC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Bell</a:t>
              </a:r>
            </a:p>
          </p:txBody>
        </p:sp>
        <p:cxnSp>
          <p:nvCxnSpPr>
            <p:cNvPr id="20" name="Straight Arrow Connector 19"/>
            <p:cNvCxnSpPr>
              <a:stCxn id="17" idx="2"/>
            </p:cNvCxnSpPr>
            <p:nvPr/>
          </p:nvCxnSpPr>
          <p:spPr bwMode="auto">
            <a:xfrm flipH="1">
              <a:off x="7848600" y="3143310"/>
              <a:ext cx="38100" cy="438090"/>
            </a:xfrm>
            <a:prstGeom prst="straightConnector1">
              <a:avLst/>
            </a:prstGeom>
            <a:ln>
              <a:headEnd type="none" w="med" len="med"/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27AA202D-4483-4A2A-8DC8-785B57F90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3B380AF2-2B1F-4282-8110-4C11F8997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5" name="Text Box 3">
            <a:extLst>
              <a:ext uri="{FF2B5EF4-FFF2-40B4-BE49-F238E27FC236}">
                <a16:creationId xmlns:a16="http://schemas.microsoft.com/office/drawing/2014/main" id="{E48391C5-C216-44B6-858C-4895D5B42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924503"/>
            <a:ext cx="1828800" cy="40009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cs typeface="Times New Roman" charset="0"/>
                <a:sym typeface="Symbol" charset="0"/>
              </a:rPr>
              <a:t>Clarinet demo</a:t>
            </a:r>
            <a:endParaRPr lang="en-US" sz="2000" u="sng" dirty="0"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06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8AAE524-644A-4680-A722-5AB7ECA28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Christine Aidala, Saturday Morning Physics, 10/23/2021</a:t>
            </a:r>
          </a:p>
        </p:txBody>
      </p:sp>
      <p:sp>
        <p:nvSpPr>
          <p:cNvPr id="81921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62865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ea typeface="ＭＳ Ｐゴシック" charset="0"/>
              </a:rPr>
              <a:t>Sound is a Pressure Wave</a:t>
            </a:r>
          </a:p>
        </p:txBody>
      </p:sp>
      <p:graphicFrame>
        <p:nvGraphicFramePr>
          <p:cNvPr id="935940" name="Object 4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42291242"/>
              </p:ext>
            </p:extLst>
          </p:nvPr>
        </p:nvGraphicFramePr>
        <p:xfrm>
          <a:off x="838200" y="1676400"/>
          <a:ext cx="7732713" cy="256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4" imgW="11952381" imgH="4963218" progId="">
                  <p:embed/>
                </p:oleObj>
              </mc:Choice>
              <mc:Fallback>
                <p:oleObj name="Photo Editor Photo" r:id="rId4" imgW="11952381" imgH="4963218" progId="">
                  <p:embed/>
                  <p:pic>
                    <p:nvPicPr>
                      <p:cNvPr id="93594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3264"/>
                      <a:stretch>
                        <a:fillRect/>
                      </a:stretch>
                    </p:blipFill>
                    <p:spPr bwMode="auto">
                      <a:xfrm>
                        <a:off x="838200" y="1676400"/>
                        <a:ext cx="7732713" cy="256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5941" name="Object 5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541202475"/>
              </p:ext>
            </p:extLst>
          </p:nvPr>
        </p:nvGraphicFramePr>
        <p:xfrm>
          <a:off x="2743200" y="4373562"/>
          <a:ext cx="3648075" cy="210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2952381" imgH="1676634" progId="">
                  <p:embed/>
                </p:oleObj>
              </mc:Choice>
              <mc:Fallback>
                <p:oleObj name="Photo Editor Photo" r:id="rId6" imgW="2952381" imgH="1676634" progId="">
                  <p:embed/>
                  <p:pic>
                    <p:nvPicPr>
                      <p:cNvPr id="93594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0" r="1239"/>
                      <a:stretch>
                        <a:fillRect/>
                      </a:stretch>
                    </p:blipFill>
                    <p:spPr bwMode="auto">
                      <a:xfrm>
                        <a:off x="2743200" y="4373562"/>
                        <a:ext cx="3648075" cy="210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00B8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25" name="Picture 7" descr="tfl"/>
          <p:cNvPicPr>
            <a:picLocks noGrp="1" noChangeAspect="1" noChangeArrowheads="1" noCrop="1"/>
          </p:cNvPicPr>
          <p:nvPr>
            <p:ph sz="half" idx="4294967295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7300" y="73025"/>
            <a:ext cx="2806700" cy="1306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ECFFB4"/>
                </a:solidFill>
              </a14:hiddenFill>
            </a:ext>
          </a:extLst>
        </p:spPr>
      </p:pic>
      <p:sp>
        <p:nvSpPr>
          <p:cNvPr id="81927" name="TextBox 1"/>
          <p:cNvSpPr txBox="1">
            <a:spLocks noChangeArrowheads="1"/>
          </p:cNvSpPr>
          <p:nvPr/>
        </p:nvSpPr>
        <p:spPr bwMode="auto">
          <a:xfrm>
            <a:off x="1426368" y="3661569"/>
            <a:ext cx="1322388" cy="3079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/>
              <a:t>(compression)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04CF75-C4F5-48BA-A43B-C4FA4F3AB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35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22F6A19-A5A6-41B0-A276-5933411B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Christine Aidala, Saturday Morning Physics, 10/23/2021</a:t>
            </a:r>
          </a:p>
        </p:txBody>
      </p:sp>
      <p:grpSp>
        <p:nvGrpSpPr>
          <p:cNvPr id="39937" name="Group 2"/>
          <p:cNvGrpSpPr>
            <a:grpSpLocks/>
          </p:cNvGrpSpPr>
          <p:nvPr/>
        </p:nvGrpSpPr>
        <p:grpSpPr bwMode="auto">
          <a:xfrm>
            <a:off x="2362200" y="4495800"/>
            <a:ext cx="3048000" cy="2285999"/>
            <a:chOff x="3072" y="1200"/>
            <a:chExt cx="2784" cy="2496"/>
          </a:xfrm>
        </p:grpSpPr>
        <p:sp>
          <p:nvSpPr>
            <p:cNvPr id="39945" name="Rectangle 3"/>
            <p:cNvSpPr>
              <a:spLocks noChangeArrowheads="1"/>
            </p:cNvSpPr>
            <p:nvPr/>
          </p:nvSpPr>
          <p:spPr bwMode="auto">
            <a:xfrm>
              <a:off x="3072" y="1200"/>
              <a:ext cx="2784" cy="24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39946" name="Picture 4" descr="mouthpieces-reed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1296"/>
              <a:ext cx="2520" cy="22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38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46454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</a:rPr>
              <a:t>Single and Double Reeds</a:t>
            </a:r>
          </a:p>
        </p:txBody>
      </p:sp>
      <p:sp>
        <p:nvSpPr>
          <p:cNvPr id="39939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933450" y="1295400"/>
            <a:ext cx="7753350" cy="2285998"/>
          </a:xfrm>
        </p:spPr>
        <p:txBody>
          <a:bodyPr>
            <a:normAutofit fontScale="77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The reed woodwind instruments can have either single or double reed mouthpieces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sym typeface="Symbol" charset="0"/>
              </a:rPr>
              <a:t>Acoustical properties not so different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>
              <a:latin typeface="Arial" charset="0"/>
              <a:ea typeface="ＭＳ Ｐゴシック" charset="0"/>
              <a:sym typeface="Symbol" charset="0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  <a:sym typeface="Symbol" charset="0"/>
              </a:rPr>
              <a:t>What matters instead is a cylindrical vs. conical bore of the pipe!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sym typeface="Symbol" charset="0"/>
              </a:rPr>
              <a:t>Cylindrical: Clarinet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sym typeface="Symbol" charset="0"/>
              </a:rPr>
              <a:t>Conical: Saxophone, oboe, bassoon</a:t>
            </a:r>
          </a:p>
        </p:txBody>
      </p:sp>
      <p:pic>
        <p:nvPicPr>
          <p:cNvPr id="29701" name="Picture 14" descr="63352933316540878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71600"/>
            <a:ext cx="4762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5875336" y="3429000"/>
            <a:ext cx="3048001" cy="3338513"/>
            <a:chOff x="3504" y="1969"/>
            <a:chExt cx="2117" cy="2294"/>
          </a:xfrm>
        </p:grpSpPr>
        <p:pic>
          <p:nvPicPr>
            <p:cNvPr id="39942" name="Picture 15" descr="21aVaQXYcCL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3120"/>
              <a:ext cx="1536" cy="1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3" name="Picture 17" descr="Selmer-clarinet-mouthpiece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4" y="1969"/>
              <a:ext cx="1536" cy="1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4" name="Picture 20" descr="Alto-Classique reed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" y="2256"/>
              <a:ext cx="581" cy="1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529312-2136-455F-9E2D-10BD74FE2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 descr="A close-up of a gavel&#10;&#10;Description automatically generated with medium confidence">
            <a:extLst>
              <a:ext uri="{FF2B5EF4-FFF2-40B4-BE49-F238E27FC236}">
                <a16:creationId xmlns:a16="http://schemas.microsoft.com/office/drawing/2014/main" id="{B5D66364-D402-4784-B1DF-F0A8B6ED950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45" b="17088"/>
          <a:stretch/>
        </p:blipFill>
        <p:spPr>
          <a:xfrm>
            <a:off x="1066800" y="3733800"/>
            <a:ext cx="1847414" cy="1219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63215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8EC298B-510D-4FE2-80DA-2DF071118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Christine Aidala, Saturday Morning Physics, 10/23/2021</a:t>
            </a:r>
          </a:p>
        </p:txBody>
      </p:sp>
      <p:pic>
        <p:nvPicPr>
          <p:cNvPr id="74753" name="Picture 4" descr="MAConeSpectr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0" r="-1"/>
          <a:stretch/>
        </p:blipFill>
        <p:spPr bwMode="auto">
          <a:xfrm>
            <a:off x="4648200" y="2590800"/>
            <a:ext cx="39624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4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5187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</a:rPr>
              <a:t>Natural Modes of Cones</a:t>
            </a:r>
          </a:p>
        </p:txBody>
      </p:sp>
      <p:sp>
        <p:nvSpPr>
          <p:cNvPr id="74755" name="Content Placeholder 9"/>
          <p:cNvSpPr>
            <a:spLocks noGrp="1"/>
          </p:cNvSpPr>
          <p:nvPr>
            <p:ph idx="1"/>
          </p:nvPr>
        </p:nvSpPr>
        <p:spPr>
          <a:xfrm>
            <a:off x="533400" y="1219200"/>
            <a:ext cx="8077200" cy="1447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500" dirty="0">
                <a:latin typeface="Arial" charset="0"/>
                <a:ea typeface="ＭＳ Ｐゴシック" charset="0"/>
                <a:cs typeface="ＭＳ Ｐゴシック" charset="0"/>
              </a:rPr>
              <a:t>The natural modes of a cone form a harmonic series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>
                <a:latin typeface="Arial" charset="0"/>
                <a:ea typeface="ＭＳ Ｐゴシック" charset="0"/>
              </a:rPr>
              <a:t>Not like a cylindrical pipe with closed end  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200" dirty="0">
                <a:latin typeface="Arial" charset="0"/>
                <a:ea typeface="ＭＳ Ｐゴシック" charset="0"/>
              </a:rPr>
              <a:t>Like an open pipe (on both ends), even though it has a reed on one end</a:t>
            </a:r>
          </a:p>
          <a:p>
            <a:pPr lvl="4" eaLnBrk="1" hangingPunct="1">
              <a:lnSpc>
                <a:spcPct val="80000"/>
              </a:lnSpc>
            </a:pPr>
            <a:endParaRPr lang="en-US" sz="1600" dirty="0">
              <a:latin typeface="Arial" charset="0"/>
              <a:ea typeface="ＭＳ Ｐゴシック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E13433-122E-45C2-8DC5-6236A9F9A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D90F51-8593-4690-880D-7253029D947C}"/>
              </a:ext>
            </a:extLst>
          </p:cNvPr>
          <p:cNvSpPr txBox="1"/>
          <p:nvPr/>
        </p:nvSpPr>
        <p:spPr>
          <a:xfrm>
            <a:off x="1724894" y="3111291"/>
            <a:ext cx="2861394" cy="1963614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900" dirty="0">
                <a:latin typeface="Arial" charset="0"/>
                <a:ea typeface="ＭＳ Ｐゴシック" charset="0"/>
              </a:rPr>
              <a:t>As the cone gets wider, not as much pressure can build up in the standing wave, and the positions of the pressure nodes get shifted with respect to those of a cylindrical pipe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4AA17F-070D-48FB-AEEE-E43894FF4883}"/>
              </a:ext>
            </a:extLst>
          </p:cNvPr>
          <p:cNvSpPr txBox="1"/>
          <p:nvPr/>
        </p:nvSpPr>
        <p:spPr>
          <a:xfrm>
            <a:off x="7645834" y="5572780"/>
            <a:ext cx="147207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Donald Hall, </a:t>
            </a:r>
          </a:p>
          <a:p>
            <a:r>
              <a:rPr lang="en-US" sz="1400" i="1" dirty="0"/>
              <a:t>Musical Acoustics</a:t>
            </a:r>
            <a:endParaRPr lang="en-US" sz="1400" dirty="0"/>
          </a:p>
        </p:txBody>
      </p:sp>
      <p:pic>
        <p:nvPicPr>
          <p:cNvPr id="5" name="Picture 4" descr="A picture containing music, sax, brass&#10;&#10;Description automatically generated">
            <a:extLst>
              <a:ext uri="{FF2B5EF4-FFF2-40B4-BE49-F238E27FC236}">
                <a16:creationId xmlns:a16="http://schemas.microsoft.com/office/drawing/2014/main" id="{5BDBECB8-4B27-4879-A3C7-1C956BACC4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72167"/>
            <a:ext cx="1592412" cy="3352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861F8C-92DF-48F4-947F-C08C0AF28BA4}"/>
                  </a:ext>
                </a:extLst>
              </p:cNvPr>
              <p:cNvSpPr txBox="1"/>
              <p:nvPr/>
            </p:nvSpPr>
            <p:spPr>
              <a:xfrm>
                <a:off x="2057400" y="5257800"/>
                <a:ext cx="2133600" cy="1126462"/>
              </a:xfrm>
              <a:prstGeom prst="rect">
                <a:avLst/>
              </a:prstGeom>
              <a:solidFill>
                <a:srgbClr val="CCFFFF"/>
              </a:solidFill>
            </p:spPr>
            <p:txBody>
              <a:bodyPr wrap="square">
                <a:spAutoFit/>
              </a:bodyPr>
              <a:lstStyle/>
              <a:p>
                <a:pPr>
                  <a:lnSpc>
                    <a:spcPct val="80000"/>
                  </a:lnSpc>
                </a:pPr>
                <a:r>
                  <a:rPr lang="en-US" sz="2100" dirty="0">
                    <a:latin typeface="Arial" charset="0"/>
                    <a:ea typeface="ＭＳ Ｐゴシック" charset="0"/>
                  </a:rPr>
                  <a:t>End up with both even and odd harmonics: </a:t>
                </a:r>
                <a14:m>
                  <m:oMath xmlns:m="http://schemas.openxmlformats.org/officeDocument/2006/math">
                    <m:r>
                      <a:rPr lang="en-US" sz="2100" b="0" i="1" smtClean="0">
                        <a:latin typeface="Cambria Math" panose="02040503050406030204" pitchFamily="18" charset="0"/>
                        <a:ea typeface="ＭＳ Ｐゴシック" charset="0"/>
                      </a:rPr>
                      <m:t>𝑓</m:t>
                    </m:r>
                    <m:r>
                      <a:rPr lang="en-US" sz="2100" b="0" i="1" smtClean="0">
                        <a:latin typeface="Cambria Math" panose="02040503050406030204" pitchFamily="18" charset="0"/>
                        <a:ea typeface="ＭＳ Ｐゴシック" charset="0"/>
                      </a:rPr>
                      <m:t>, 2</m:t>
                    </m:r>
                    <m:r>
                      <a:rPr lang="en-US" sz="2100" b="0" i="1" smtClean="0">
                        <a:latin typeface="Cambria Math" panose="02040503050406030204" pitchFamily="18" charset="0"/>
                        <a:ea typeface="ＭＳ Ｐゴシック" charset="0"/>
                      </a:rPr>
                      <m:t>𝑓</m:t>
                    </m:r>
                    <m:r>
                      <a:rPr lang="en-US" sz="2100" b="0" i="1" smtClean="0">
                        <a:latin typeface="Cambria Math" panose="02040503050406030204" pitchFamily="18" charset="0"/>
                        <a:ea typeface="ＭＳ Ｐゴシック" charset="0"/>
                      </a:rPr>
                      <m:t>, 3</m:t>
                    </m:r>
                    <m:r>
                      <a:rPr lang="en-US" sz="2100" b="0" i="1" smtClean="0">
                        <a:latin typeface="Cambria Math" panose="02040503050406030204" pitchFamily="18" charset="0"/>
                        <a:ea typeface="ＭＳ Ｐゴシック" charset="0"/>
                      </a:rPr>
                      <m:t>𝑓</m:t>
                    </m:r>
                    <m:r>
                      <a:rPr lang="en-US" sz="2100" b="0" i="1" smtClean="0">
                        <a:latin typeface="Cambria Math" panose="02040503050406030204" pitchFamily="18" charset="0"/>
                        <a:ea typeface="ＭＳ Ｐゴシック" charset="0"/>
                      </a:rPr>
                      <m:t>, 4</m:t>
                    </m:r>
                    <m:r>
                      <a:rPr lang="en-US" sz="2100" b="0" i="1" smtClean="0">
                        <a:latin typeface="Cambria Math" panose="02040503050406030204" pitchFamily="18" charset="0"/>
                        <a:ea typeface="ＭＳ Ｐゴシック" charset="0"/>
                      </a:rPr>
                      <m:t>𝑓</m:t>
                    </m:r>
                    <m:r>
                      <a:rPr lang="en-US" sz="2100" b="0" i="1" smtClean="0">
                        <a:latin typeface="Cambria Math" panose="02040503050406030204" pitchFamily="18" charset="0"/>
                        <a:ea typeface="ＭＳ Ｐゴシック" charset="0"/>
                      </a:rPr>
                      <m:t>,…</m:t>
                    </m:r>
                  </m:oMath>
                </a14:m>
                <a:endParaRPr lang="en-US" sz="2100" dirty="0">
                  <a:latin typeface="Arial" charset="0"/>
                  <a:ea typeface="ＭＳ Ｐゴシック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861F8C-92DF-48F4-947F-C08C0AF28B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257800"/>
                <a:ext cx="2133600" cy="1126462"/>
              </a:xfrm>
              <a:prstGeom prst="rect">
                <a:avLst/>
              </a:prstGeom>
              <a:blipFill>
                <a:blip r:embed="rId6"/>
                <a:stretch>
                  <a:fillRect l="-3429" t="-9783" r="-571" b="-5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</a:rPr>
              <a:t>Brass Instruments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3429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/>
              <a:t>Lip buzzing (and mouthpiece buzzing) is what excites vibrations and sound waves</a:t>
            </a:r>
          </a:p>
        </p:txBody>
      </p:sp>
      <p:pic>
        <p:nvPicPr>
          <p:cNvPr id="4" name="Picture 11" descr="77ft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2997200"/>
            <a:ext cx="812165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28600" y="2743200"/>
            <a:ext cx="3581400" cy="628650"/>
            <a:chOff x="228600" y="5010150"/>
            <a:chExt cx="3581400" cy="628650"/>
          </a:xfrm>
        </p:grpSpPr>
        <p:sp>
          <p:nvSpPr>
            <p:cNvPr id="19465" name="TextBox 12"/>
            <p:cNvSpPr txBox="1">
              <a:spLocks noChangeArrowheads="1"/>
            </p:cNvSpPr>
            <p:nvPr/>
          </p:nvSpPr>
          <p:spPr bwMode="auto">
            <a:xfrm>
              <a:off x="228600" y="5010150"/>
              <a:ext cx="3581400" cy="396875"/>
            </a:xfrm>
            <a:prstGeom prst="rect">
              <a:avLst/>
            </a:prstGeom>
            <a:solidFill>
              <a:srgbClr val="00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/>
                <a:t>Lips and mouthpiece (exciter)</a:t>
              </a:r>
            </a:p>
          </p:txBody>
        </p:sp>
        <p:cxnSp>
          <p:nvCxnSpPr>
            <p:cNvPr id="19466" name="Straight Arrow Connector 15"/>
            <p:cNvCxnSpPr>
              <a:cxnSpLocks noChangeShapeType="1"/>
            </p:cNvCxnSpPr>
            <p:nvPr/>
          </p:nvCxnSpPr>
          <p:spPr bwMode="auto">
            <a:xfrm rot="10800000" flipV="1">
              <a:off x="838200" y="5410200"/>
              <a:ext cx="609600" cy="228600"/>
            </a:xfrm>
            <a:prstGeom prst="straightConnector1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953000" y="2743200"/>
            <a:ext cx="2438400" cy="628650"/>
            <a:chOff x="4953000" y="5010150"/>
            <a:chExt cx="2438400" cy="628650"/>
          </a:xfrm>
        </p:grpSpPr>
        <p:sp>
          <p:nvSpPr>
            <p:cNvPr id="19463" name="TextBox 13"/>
            <p:cNvSpPr txBox="1">
              <a:spLocks noChangeArrowheads="1"/>
            </p:cNvSpPr>
            <p:nvPr/>
          </p:nvSpPr>
          <p:spPr bwMode="auto">
            <a:xfrm>
              <a:off x="5257800" y="5010150"/>
              <a:ext cx="2133600" cy="396875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/>
                <a:t>Tube (resonator)</a:t>
              </a:r>
            </a:p>
          </p:txBody>
        </p:sp>
        <p:cxnSp>
          <p:nvCxnSpPr>
            <p:cNvPr id="19464" name="Straight Arrow Connector 16"/>
            <p:cNvCxnSpPr>
              <a:cxnSpLocks noChangeShapeType="1"/>
            </p:cNvCxnSpPr>
            <p:nvPr/>
          </p:nvCxnSpPr>
          <p:spPr bwMode="auto">
            <a:xfrm rot="10800000" flipV="1">
              <a:off x="4953000" y="5410200"/>
              <a:ext cx="609600" cy="228600"/>
            </a:xfrm>
            <a:prstGeom prst="straightConnector1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E36A2-3ECF-4C6D-BACA-36CE9E599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6A4A8-B5C9-4250-A3E1-EA41CFDF9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  <p:grpSp>
        <p:nvGrpSpPr>
          <p:cNvPr id="14" name="Group 10">
            <a:extLst>
              <a:ext uri="{FF2B5EF4-FFF2-40B4-BE49-F238E27FC236}">
                <a16:creationId xmlns:a16="http://schemas.microsoft.com/office/drawing/2014/main" id="{182FBA8A-AE13-4690-9BF4-C3225AB519C6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3832225"/>
            <a:ext cx="2057400" cy="454025"/>
            <a:chOff x="5257800" y="4953000"/>
            <a:chExt cx="2057400" cy="454025"/>
          </a:xfrm>
        </p:grpSpPr>
        <p:sp>
          <p:nvSpPr>
            <p:cNvPr id="15" name="TextBox 13">
              <a:extLst>
                <a:ext uri="{FF2B5EF4-FFF2-40B4-BE49-F238E27FC236}">
                  <a16:creationId xmlns:a16="http://schemas.microsoft.com/office/drawing/2014/main" id="{10CDD0D5-42BB-4414-A95D-8AFD5FE543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57800" y="5010150"/>
              <a:ext cx="1752600" cy="396875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 dirty="0"/>
                <a:t>Bell (radiator)</a:t>
              </a:r>
            </a:p>
          </p:txBody>
        </p:sp>
        <p:cxnSp>
          <p:nvCxnSpPr>
            <p:cNvPr id="16" name="Straight Arrow Connector 16">
              <a:extLst>
                <a:ext uri="{FF2B5EF4-FFF2-40B4-BE49-F238E27FC236}">
                  <a16:creationId xmlns:a16="http://schemas.microsoft.com/office/drawing/2014/main" id="{511285D4-BC78-4723-8AD0-59974017685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6934200" y="4953000"/>
              <a:ext cx="381000" cy="304800"/>
            </a:xfrm>
            <a:prstGeom prst="straightConnector1">
              <a:avLst/>
            </a:prstGeom>
            <a:noFill/>
            <a:ln w="25400">
              <a:solidFill>
                <a:srgbClr val="3366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7" name="Text Box 3">
            <a:extLst>
              <a:ext uri="{FF2B5EF4-FFF2-40B4-BE49-F238E27FC236}">
                <a16:creationId xmlns:a16="http://schemas.microsoft.com/office/drawing/2014/main" id="{338D7536-0E22-47D9-824F-4007FD7D2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715000"/>
            <a:ext cx="2362200" cy="707874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cs typeface="Times New Roman" charset="0"/>
                <a:sym typeface="Symbol" charset="0"/>
              </a:rPr>
              <a:t>Brass mouthpiece demo</a:t>
            </a:r>
            <a:endParaRPr lang="en-US" sz="2000" u="sng" dirty="0">
              <a:sym typeface="Symbol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814632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</a:rPr>
              <a:t>Harmonic Series for Brass</a:t>
            </a:r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53307" y="1167318"/>
            <a:ext cx="7772400" cy="5544969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Example:  Bugle notes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190625" y="2211648"/>
            <a:ext cx="4911725" cy="1954212"/>
            <a:chOff x="1981200" y="1855788"/>
            <a:chExt cx="4911725" cy="1954212"/>
          </a:xfrm>
        </p:grpSpPr>
        <p:pic>
          <p:nvPicPr>
            <p:cNvPr id="27651" name="Picture 5" descr="harmonic-c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1931988"/>
              <a:ext cx="4911725" cy="184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" name="Group 11"/>
            <p:cNvGrpSpPr>
              <a:grpSpLocks/>
            </p:cNvGrpSpPr>
            <p:nvPr/>
          </p:nvGrpSpPr>
          <p:grpSpPr bwMode="auto">
            <a:xfrm>
              <a:off x="2438400" y="2693988"/>
              <a:ext cx="609600" cy="1116012"/>
              <a:chOff x="1536" y="3024"/>
              <a:chExt cx="480" cy="864"/>
            </a:xfrm>
          </p:grpSpPr>
          <p:sp>
            <p:nvSpPr>
              <p:cNvPr id="27657" name="Line 6"/>
              <p:cNvSpPr>
                <a:spLocks noChangeShapeType="1"/>
              </p:cNvSpPr>
              <p:nvPr/>
            </p:nvSpPr>
            <p:spPr bwMode="auto">
              <a:xfrm>
                <a:off x="1584" y="3024"/>
                <a:ext cx="432" cy="86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658" name="Line 7"/>
              <p:cNvSpPr>
                <a:spLocks noChangeShapeType="1"/>
              </p:cNvSpPr>
              <p:nvPr/>
            </p:nvSpPr>
            <p:spPr bwMode="auto">
              <a:xfrm flipH="1">
                <a:off x="1536" y="3024"/>
                <a:ext cx="432" cy="86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6088" name="Oval 9"/>
            <p:cNvSpPr>
              <a:spLocks noChangeArrowheads="1"/>
            </p:cNvSpPr>
            <p:nvPr/>
          </p:nvSpPr>
          <p:spPr bwMode="auto">
            <a:xfrm rot="-509538">
              <a:off x="3200400" y="1855788"/>
              <a:ext cx="3581400" cy="1524000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7655" name="Picture 11" descr="Bugle_logo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2179638"/>
            <a:ext cx="2771775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711046" y="4294305"/>
            <a:ext cx="7696199" cy="1384982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lIns="91429" tIns="45714" rIns="91429" bIns="45714">
            <a:spAutoFit/>
          </a:bodyPr>
          <a:lstStyle>
            <a:lvl1pPr marL="227013" indent="-227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4213" indent="-227013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indent="0" eaLnBrk="1" hangingPunct="1"/>
            <a:r>
              <a:rPr lang="en-US" sz="2800" dirty="0">
                <a:cs typeface="Times New Roman" charset="0"/>
                <a:sym typeface="Symbol" charset="0"/>
              </a:rPr>
              <a:t>Get a harmonic series with both even and odd harmonics for all brass -- </a:t>
            </a:r>
          </a:p>
          <a:p>
            <a:pPr marL="0" indent="0" eaLnBrk="1" hangingPunct="1"/>
            <a:r>
              <a:rPr lang="en-US" sz="2800" dirty="0">
                <a:cs typeface="Times New Roman" charset="0"/>
                <a:sym typeface="Symbol" charset="0"/>
              </a:rPr>
              <a:t>      </a:t>
            </a:r>
            <a:r>
              <a:rPr lang="en-US" sz="2800" u="sng" dirty="0">
                <a:cs typeface="Times New Roman" charset="0"/>
                <a:sym typeface="Symbol" charset="0"/>
              </a:rPr>
              <a:t>but can be very hard to get the fundamental</a:t>
            </a: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1647825" y="1748135"/>
            <a:ext cx="4100513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   </a:t>
            </a:r>
            <a:r>
              <a:rPr lang="en-US" i="1" dirty="0">
                <a:latin typeface="Times New Roman" charset="0"/>
                <a:cs typeface="Times New Roman" charset="0"/>
              </a:rPr>
              <a:t>f</a:t>
            </a:r>
            <a:r>
              <a:rPr lang="en-US" dirty="0"/>
              <a:t>      2</a:t>
            </a:r>
            <a:r>
              <a:rPr lang="en-US" i="1" dirty="0">
                <a:latin typeface="Times New Roman" charset="0"/>
                <a:cs typeface="Times New Roman" charset="0"/>
              </a:rPr>
              <a:t>f</a:t>
            </a:r>
            <a:r>
              <a:rPr lang="en-US" dirty="0"/>
              <a:t>     3</a:t>
            </a:r>
            <a:r>
              <a:rPr lang="en-US" i="1" dirty="0">
                <a:latin typeface="Times New Roman" charset="0"/>
                <a:cs typeface="Times New Roman" charset="0"/>
              </a:rPr>
              <a:t>f</a:t>
            </a:r>
            <a:r>
              <a:rPr lang="en-US" dirty="0"/>
              <a:t>     4</a:t>
            </a:r>
            <a:r>
              <a:rPr lang="en-US" i="1" dirty="0">
                <a:latin typeface="Times New Roman" charset="0"/>
                <a:cs typeface="Times New Roman" charset="0"/>
              </a:rPr>
              <a:t>f</a:t>
            </a:r>
            <a:r>
              <a:rPr lang="en-US" dirty="0"/>
              <a:t>     5</a:t>
            </a:r>
            <a:r>
              <a:rPr lang="en-US" i="1" dirty="0">
                <a:latin typeface="Times New Roman" charset="0"/>
                <a:cs typeface="Times New Roman" charset="0"/>
              </a:rPr>
              <a:t>f</a:t>
            </a:r>
            <a:r>
              <a:rPr lang="en-US" dirty="0"/>
              <a:t>      6</a:t>
            </a:r>
            <a:r>
              <a:rPr lang="en-US" i="1" dirty="0">
                <a:latin typeface="Times New Roman" charset="0"/>
                <a:cs typeface="Times New Roman" charset="0"/>
              </a:rPr>
              <a:t>f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B0EECF-0C29-47C8-A726-71975E530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74D217-020B-4AD2-BA73-4D6D32682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The Trombone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077200" cy="51816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Play more than just bugle calls?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Need more notes!</a:t>
            </a:r>
          </a:p>
          <a:p>
            <a:pPr marL="457200" lvl="1" indent="0">
              <a:buNone/>
            </a:pPr>
            <a:r>
              <a:rPr lang="en-US" sz="3200" dirty="0">
                <a:latin typeface="Arial" charset="0"/>
                <a:ea typeface="ＭＳ Ｐゴシック" charset="0"/>
                <a:sym typeface="Symbol"/>
              </a:rPr>
              <a:t>  </a:t>
            </a:r>
            <a:r>
              <a:rPr lang="en-US" sz="3200" dirty="0">
                <a:latin typeface="Arial" charset="0"/>
                <a:ea typeface="ＭＳ Ｐゴシック" charset="0"/>
              </a:rPr>
              <a:t>Change the length of the pipe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slide trombone does this in a clever manner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Two ways to change the pitch: </a:t>
            </a:r>
            <a:br>
              <a:rPr lang="en-US" dirty="0">
                <a:latin typeface="Arial" charset="0"/>
                <a:ea typeface="ＭＳ Ｐゴシック" charset="0"/>
              </a:rPr>
            </a:br>
            <a:r>
              <a:rPr lang="en-US" dirty="0">
                <a:latin typeface="Arial" charset="0"/>
                <a:ea typeface="ＭＳ Ｐゴシック" charset="0"/>
              </a:rPr>
              <a:t>     play higher harmonics or adjust the slide</a:t>
            </a:r>
          </a:p>
        </p:txBody>
      </p:sp>
      <p:pic>
        <p:nvPicPr>
          <p:cNvPr id="32774" name="Picture 6" descr="tenor-trombone-yama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727028"/>
            <a:ext cx="533400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1D170E5-83B4-4A1F-AD66-EC7B34188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4FD47C-C372-4A77-9750-4062EA123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D1D9CFDE-0F15-4E99-8394-DA8F33F4D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6153103"/>
            <a:ext cx="2362200" cy="40009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cs typeface="Times New Roman" charset="0"/>
                <a:sym typeface="Symbol" charset="0"/>
              </a:rPr>
              <a:t>Trombone demo</a:t>
            </a:r>
            <a:endParaRPr lang="en-US" sz="2000" u="sng" dirty="0">
              <a:sym typeface="Symbo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1607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2" name="Rectangle 10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219200"/>
            <a:ext cx="8534400" cy="525455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The closed position plays </a:t>
            </a:r>
            <a:r>
              <a:rPr lang="en-US" sz="2400" dirty="0">
                <a:latin typeface="Arial" charset="0"/>
                <a:ea typeface="ＭＳ Ｐゴシック" charset="0"/>
              </a:rPr>
              <a:t>B</a:t>
            </a:r>
            <a:r>
              <a:rPr lang="en-US" sz="2400" dirty="0">
                <a:latin typeface="Arial" charset="0"/>
                <a:ea typeface="ヒラギノ角ゴ Pro W3" charset="0"/>
                <a:cs typeface="ヒラギノ角ゴ Pro W3" charset="0"/>
              </a:rPr>
              <a:t>♭</a:t>
            </a:r>
            <a:r>
              <a:rPr lang="en-US" sz="2400" baseline="-25000" dirty="0">
                <a:latin typeface="Arial" charset="0"/>
                <a:ea typeface="ＭＳ Ｐゴシック" charset="0"/>
              </a:rPr>
              <a:t>2 </a:t>
            </a: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Use the trombone slide to decrease the pitch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Go down from B</a:t>
            </a:r>
            <a:r>
              <a:rPr lang="en-US" sz="2000" dirty="0">
                <a:latin typeface="Arial" charset="0"/>
                <a:ea typeface="ヒラギノ角ゴ Pro W3" charset="0"/>
                <a:cs typeface="ヒラギノ角ゴ Pro W3" charset="0"/>
              </a:rPr>
              <a:t>♭</a:t>
            </a:r>
            <a:r>
              <a:rPr lang="en-US" sz="2000" baseline="-25000" dirty="0">
                <a:latin typeface="Arial" charset="0"/>
                <a:ea typeface="ＭＳ Ｐゴシック" charset="0"/>
              </a:rPr>
              <a:t>2</a:t>
            </a:r>
            <a:endParaRPr lang="en-US" sz="2000" dirty="0">
              <a:latin typeface="Arial" charset="0"/>
              <a:ea typeface="ＭＳ Ｐゴシック" charset="0"/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Or down from higher mode notes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Each position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  <a:sym typeface="Wingdings" panose="05000000000000000000" pitchFamily="2" charset="2"/>
              </a:rPr>
              <a:t> 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lower by a semitone (half step)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Each semitone shift is </a:t>
            </a:r>
            <a:r>
              <a:rPr lang="en-US" sz="2400" u="sng" dirty="0">
                <a:latin typeface="Arial" charset="0"/>
                <a:ea typeface="ＭＳ Ｐゴシック" charset="0"/>
                <a:cs typeface="ＭＳ Ｐゴシック" charset="0"/>
              </a:rPr>
              <a:t>relative to the immediately preceding length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, not the beginning length</a:t>
            </a: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  <a:sym typeface="Symbol"/>
              </a:rPr>
              <a:t>  A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ctual amount of length shift must steadily increase</a:t>
            </a:r>
          </a:p>
        </p:txBody>
      </p:sp>
      <p:sp>
        <p:nvSpPr>
          <p:cNvPr id="46082" name="Rectangle 9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Trombone Slide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143000" y="2743200"/>
            <a:ext cx="6934200" cy="1447800"/>
            <a:chOff x="1143000" y="2895600"/>
            <a:chExt cx="6934200" cy="1447800"/>
          </a:xfrm>
        </p:grpSpPr>
        <p:pic>
          <p:nvPicPr>
            <p:cNvPr id="46084" name="Picture 12" descr="trombone slid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901950"/>
              <a:ext cx="6934200" cy="144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85" name="Text Box 5"/>
            <p:cNvSpPr txBox="1">
              <a:spLocks noChangeArrowheads="1"/>
            </p:cNvSpPr>
            <p:nvPr/>
          </p:nvSpPr>
          <p:spPr bwMode="auto">
            <a:xfrm>
              <a:off x="5013325" y="2895600"/>
              <a:ext cx="3063875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Trombone </a:t>
              </a:r>
              <a:r>
                <a:rPr lang="ja-JP" altLang="en-US"/>
                <a:t>“</a:t>
              </a:r>
              <a:r>
                <a:rPr lang="en-US" altLang="ja-JP"/>
                <a:t>positions</a:t>
              </a:r>
              <a:r>
                <a:rPr lang="ja-JP" altLang="en-US"/>
                <a:t>”</a:t>
              </a:r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88CE18-0298-421C-B45D-893143DCA9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67FA8-1C31-4551-A6F9-A2B85379F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728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42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A41201C-A978-4DB1-B360-90B47A6695DA}"/>
              </a:ext>
            </a:extLst>
          </p:cNvPr>
          <p:cNvSpPr/>
          <p:nvPr/>
        </p:nvSpPr>
        <p:spPr>
          <a:xfrm>
            <a:off x="1752600" y="3535364"/>
            <a:ext cx="4842190" cy="17986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824" name="Rectangle 32"/>
          <p:cNvSpPr>
            <a:spLocks noGrp="1" noChangeArrowheads="1"/>
          </p:cNvSpPr>
          <p:nvPr>
            <p:ph type="body" idx="4294967295"/>
          </p:nvPr>
        </p:nvSpPr>
        <p:spPr>
          <a:xfrm>
            <a:off x="304800" y="1371600"/>
            <a:ext cx="8229600" cy="4754564"/>
          </a:xfrm>
        </p:spPr>
        <p:txBody>
          <a:bodyPr>
            <a:normAutofit/>
          </a:bodyPr>
          <a:lstStyle/>
          <a:p>
            <a: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  <a:t>If we want to fill in the notes </a:t>
            </a:r>
            <a:b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  <a:t>between G</a:t>
            </a:r>
            <a:r>
              <a:rPr lang="en-US" sz="3000" baseline="-25000" dirty="0"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  <a:t> and C</a:t>
            </a:r>
            <a:r>
              <a:rPr lang="en-US" sz="3000" baseline="-25000" dirty="0">
                <a:latin typeface="Arial" charset="0"/>
                <a:ea typeface="ＭＳ Ｐゴシック" charset="0"/>
                <a:cs typeface="ＭＳ Ｐゴシック" charset="0"/>
              </a:rPr>
              <a:t>4</a:t>
            </a:r>
            <a: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  <a:t>, we </a:t>
            </a:r>
            <a:b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  <a:t>need to add six new pitches</a:t>
            </a:r>
          </a:p>
          <a:p>
            <a: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  <a:t>This can be done using three valves</a:t>
            </a:r>
          </a:p>
        </p:txBody>
      </p:sp>
      <p:sp>
        <p:nvSpPr>
          <p:cNvPr id="56323" name="Rectangle 3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r>
              <a:rPr lang="en-US" dirty="0">
                <a:ea typeface="ＭＳ Ｐゴシック" charset="0"/>
              </a:rPr>
              <a:t>Brass Instruments with Valves</a:t>
            </a: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1859278" y="3581400"/>
            <a:ext cx="4594225" cy="1631950"/>
            <a:chOff x="1104" y="2868"/>
            <a:chExt cx="2894" cy="1028"/>
          </a:xfrm>
          <a:solidFill>
            <a:schemeClr val="bg1"/>
          </a:solidFill>
        </p:grpSpPr>
        <p:pic>
          <p:nvPicPr>
            <p:cNvPr id="56330" name="Picture 7" descr="mouthpiec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261"/>
              <a:ext cx="611" cy="21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31" name="Oval 8"/>
            <p:cNvSpPr>
              <a:spLocks noChangeArrowheads="1"/>
            </p:cNvSpPr>
            <p:nvPr/>
          </p:nvSpPr>
          <p:spPr bwMode="auto">
            <a:xfrm>
              <a:off x="1913" y="3242"/>
              <a:ext cx="102" cy="386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66084" tIns="33041" rIns="66084" bIns="33041">
              <a:spAutoFit/>
            </a:bodyPr>
            <a:lstStyle/>
            <a:p>
              <a:endParaRPr lang="en-US"/>
            </a:p>
          </p:txBody>
        </p:sp>
        <p:sp>
          <p:nvSpPr>
            <p:cNvPr id="56332" name="Oval 9"/>
            <p:cNvSpPr>
              <a:spLocks noChangeArrowheads="1"/>
            </p:cNvSpPr>
            <p:nvPr/>
          </p:nvSpPr>
          <p:spPr bwMode="auto">
            <a:xfrm>
              <a:off x="2393" y="3242"/>
              <a:ext cx="102" cy="386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66084" tIns="33041" rIns="66084" bIns="33041">
              <a:spAutoFit/>
            </a:bodyPr>
            <a:lstStyle/>
            <a:p>
              <a:endParaRPr lang="en-US"/>
            </a:p>
          </p:txBody>
        </p:sp>
        <p:sp>
          <p:nvSpPr>
            <p:cNvPr id="56333" name="Oval 10"/>
            <p:cNvSpPr>
              <a:spLocks noChangeArrowheads="1"/>
            </p:cNvSpPr>
            <p:nvPr/>
          </p:nvSpPr>
          <p:spPr bwMode="auto">
            <a:xfrm>
              <a:off x="2873" y="3242"/>
              <a:ext cx="102" cy="386"/>
            </a:xfrm>
            <a:prstGeom prst="ellips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66084" tIns="33041" rIns="66084" bIns="33041">
              <a:spAutoFit/>
            </a:bodyPr>
            <a:lstStyle/>
            <a:p>
              <a:endParaRPr lang="en-US"/>
            </a:p>
          </p:txBody>
        </p:sp>
        <p:pic>
          <p:nvPicPr>
            <p:cNvPr id="56334" name="Picture 11" descr="WavesWithBell_MA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14" t="7211" r="15536" b="72597"/>
            <a:stretch>
              <a:fillRect/>
            </a:stretch>
          </p:blipFill>
          <p:spPr bwMode="auto">
            <a:xfrm>
              <a:off x="3344" y="3168"/>
              <a:ext cx="654" cy="38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6" name="Text Box 12"/>
            <p:cNvSpPr txBox="1">
              <a:spLocks noChangeArrowheads="1"/>
            </p:cNvSpPr>
            <p:nvPr/>
          </p:nvSpPr>
          <p:spPr bwMode="auto">
            <a:xfrm>
              <a:off x="1900" y="2868"/>
              <a:ext cx="182" cy="2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6084" tIns="33041" rIns="66084" bIns="33041">
              <a:spAutoFit/>
            </a:bodyPr>
            <a:lstStyle>
              <a:lvl1pPr marL="307975" indent="-307975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20000"/>
                </a:spcBef>
                <a:defRPr/>
              </a:pPr>
              <a:r>
                <a:rPr lang="en-US" sz="2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1</a:t>
              </a:r>
            </a:p>
          </p:txBody>
        </p:sp>
        <p:sp>
          <p:nvSpPr>
            <p:cNvPr id="21517" name="Text Box 13"/>
            <p:cNvSpPr txBox="1">
              <a:spLocks noChangeArrowheads="1"/>
            </p:cNvSpPr>
            <p:nvPr/>
          </p:nvSpPr>
          <p:spPr bwMode="auto">
            <a:xfrm>
              <a:off x="2395" y="2868"/>
              <a:ext cx="182" cy="2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6084" tIns="33041" rIns="66084" bIns="33041">
              <a:spAutoFit/>
            </a:bodyPr>
            <a:lstStyle>
              <a:lvl1pPr marL="307975" indent="-307975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20000"/>
                </a:spcBef>
                <a:defRPr/>
              </a:pPr>
              <a:r>
                <a:rPr lang="en-US" sz="2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2</a:t>
              </a:r>
            </a:p>
          </p:txBody>
        </p:sp>
        <p:sp>
          <p:nvSpPr>
            <p:cNvPr id="21518" name="Text Box 14"/>
            <p:cNvSpPr txBox="1">
              <a:spLocks noChangeArrowheads="1"/>
            </p:cNvSpPr>
            <p:nvPr/>
          </p:nvSpPr>
          <p:spPr bwMode="auto">
            <a:xfrm>
              <a:off x="2832" y="2868"/>
              <a:ext cx="182" cy="2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66084" tIns="33041" rIns="66084" bIns="33041">
              <a:spAutoFit/>
            </a:bodyPr>
            <a:lstStyle>
              <a:lvl1pPr marL="307975" indent="-307975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defTabSz="820738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85000"/>
                </a:lnSpc>
                <a:spcBef>
                  <a:spcPct val="20000"/>
                </a:spcBef>
                <a:defRPr/>
              </a:pPr>
              <a:r>
                <a:rPr lang="en-US" sz="2200" b="1">
                  <a:effectLst>
                    <a:outerShdw blurRad="38100" dist="38100" dir="2700000" algn="tl">
                      <a:srgbClr val="FFFFFF"/>
                    </a:outerShdw>
                  </a:effectLst>
                </a:rPr>
                <a:t>3</a:t>
              </a:r>
            </a:p>
          </p:txBody>
        </p:sp>
        <p:sp>
          <p:nvSpPr>
            <p:cNvPr id="56338" name="Line 15"/>
            <p:cNvSpPr>
              <a:spLocks noChangeShapeType="1"/>
            </p:cNvSpPr>
            <p:nvPr/>
          </p:nvSpPr>
          <p:spPr bwMode="auto">
            <a:xfrm>
              <a:off x="2544" y="3515"/>
              <a:ext cx="0" cy="296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66084" tIns="33041" rIns="66084" bIns="33041">
              <a:spAutoFit/>
            </a:bodyPr>
            <a:lstStyle/>
            <a:p>
              <a:endParaRPr lang="en-US"/>
            </a:p>
          </p:txBody>
        </p:sp>
        <p:sp>
          <p:nvSpPr>
            <p:cNvPr id="56339" name="Line 16"/>
            <p:cNvSpPr>
              <a:spLocks noChangeShapeType="1"/>
            </p:cNvSpPr>
            <p:nvPr/>
          </p:nvSpPr>
          <p:spPr bwMode="auto">
            <a:xfrm>
              <a:off x="1977" y="3515"/>
              <a:ext cx="0" cy="296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66084" tIns="33041" rIns="66084" bIns="33041">
              <a:spAutoFit/>
            </a:bodyPr>
            <a:lstStyle/>
            <a:p>
              <a:endParaRPr lang="en-US"/>
            </a:p>
          </p:txBody>
        </p:sp>
        <p:sp>
          <p:nvSpPr>
            <p:cNvPr id="56340" name="Line 17"/>
            <p:cNvSpPr>
              <a:spLocks noChangeShapeType="1"/>
            </p:cNvSpPr>
            <p:nvPr/>
          </p:nvSpPr>
          <p:spPr bwMode="auto">
            <a:xfrm>
              <a:off x="2064" y="3515"/>
              <a:ext cx="0" cy="381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66084" tIns="33041" rIns="66084" bIns="33041">
              <a:spAutoFit/>
            </a:bodyPr>
            <a:lstStyle/>
            <a:p>
              <a:endParaRPr lang="en-US"/>
            </a:p>
          </p:txBody>
        </p:sp>
        <p:sp>
          <p:nvSpPr>
            <p:cNvPr id="56341" name="Line 18"/>
            <p:cNvSpPr>
              <a:spLocks noChangeShapeType="1"/>
            </p:cNvSpPr>
            <p:nvPr/>
          </p:nvSpPr>
          <p:spPr bwMode="auto">
            <a:xfrm flipH="1" flipV="1">
              <a:off x="1671" y="3896"/>
              <a:ext cx="393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66084" tIns="33041" rIns="66084" bIns="33041">
              <a:spAutoFit/>
            </a:bodyPr>
            <a:lstStyle/>
            <a:p>
              <a:endParaRPr lang="en-US"/>
            </a:p>
          </p:txBody>
        </p:sp>
        <p:sp>
          <p:nvSpPr>
            <p:cNvPr id="56342" name="Line 19"/>
            <p:cNvSpPr>
              <a:spLocks noChangeShapeType="1"/>
            </p:cNvSpPr>
            <p:nvPr/>
          </p:nvSpPr>
          <p:spPr bwMode="auto">
            <a:xfrm flipH="1">
              <a:off x="1671" y="3811"/>
              <a:ext cx="306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66084" tIns="33041" rIns="66084" bIns="33041">
              <a:spAutoFit/>
            </a:bodyPr>
            <a:lstStyle/>
            <a:p>
              <a:endParaRPr lang="en-US"/>
            </a:p>
          </p:txBody>
        </p:sp>
        <p:sp>
          <p:nvSpPr>
            <p:cNvPr id="56343" name="Line 20"/>
            <p:cNvSpPr>
              <a:spLocks noChangeShapeType="1"/>
            </p:cNvSpPr>
            <p:nvPr/>
          </p:nvSpPr>
          <p:spPr bwMode="auto">
            <a:xfrm>
              <a:off x="1671" y="3811"/>
              <a:ext cx="0" cy="8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66084" tIns="33041" rIns="66084" bIns="33041">
              <a:spAutoFit/>
            </a:bodyPr>
            <a:lstStyle/>
            <a:p>
              <a:endParaRPr lang="en-US"/>
            </a:p>
          </p:txBody>
        </p:sp>
        <p:sp>
          <p:nvSpPr>
            <p:cNvPr id="56344" name="Line 21"/>
            <p:cNvSpPr>
              <a:spLocks noChangeShapeType="1"/>
            </p:cNvSpPr>
            <p:nvPr/>
          </p:nvSpPr>
          <p:spPr bwMode="auto">
            <a:xfrm>
              <a:off x="2936" y="3515"/>
              <a:ext cx="0" cy="381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66084" tIns="33041" rIns="66084" bIns="33041">
              <a:spAutoFit/>
            </a:bodyPr>
            <a:lstStyle/>
            <a:p>
              <a:endParaRPr lang="en-US"/>
            </a:p>
          </p:txBody>
        </p:sp>
        <p:sp>
          <p:nvSpPr>
            <p:cNvPr id="56345" name="Line 22"/>
            <p:cNvSpPr>
              <a:spLocks noChangeShapeType="1"/>
            </p:cNvSpPr>
            <p:nvPr/>
          </p:nvSpPr>
          <p:spPr bwMode="auto">
            <a:xfrm>
              <a:off x="3024" y="3515"/>
              <a:ext cx="0" cy="296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66084" tIns="33041" rIns="66084" bIns="33041">
              <a:spAutoFit/>
            </a:bodyPr>
            <a:lstStyle/>
            <a:p>
              <a:endParaRPr lang="en-US"/>
            </a:p>
          </p:txBody>
        </p:sp>
        <p:sp>
          <p:nvSpPr>
            <p:cNvPr id="56346" name="Line 23"/>
            <p:cNvSpPr>
              <a:spLocks noChangeShapeType="1"/>
            </p:cNvSpPr>
            <p:nvPr/>
          </p:nvSpPr>
          <p:spPr bwMode="auto">
            <a:xfrm flipH="1">
              <a:off x="2936" y="3896"/>
              <a:ext cx="742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66084" tIns="33041" rIns="66084" bIns="33041">
              <a:spAutoFit/>
            </a:bodyPr>
            <a:lstStyle/>
            <a:p>
              <a:endParaRPr lang="en-US"/>
            </a:p>
          </p:txBody>
        </p:sp>
        <p:sp>
          <p:nvSpPr>
            <p:cNvPr id="56347" name="Line 24"/>
            <p:cNvSpPr>
              <a:spLocks noChangeShapeType="1"/>
            </p:cNvSpPr>
            <p:nvPr/>
          </p:nvSpPr>
          <p:spPr bwMode="auto">
            <a:xfrm flipH="1">
              <a:off x="3024" y="3811"/>
              <a:ext cx="654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66084" tIns="33041" rIns="66084" bIns="33041">
              <a:spAutoFit/>
            </a:bodyPr>
            <a:lstStyle/>
            <a:p>
              <a:endParaRPr lang="en-US"/>
            </a:p>
          </p:txBody>
        </p:sp>
        <p:sp>
          <p:nvSpPr>
            <p:cNvPr id="56348" name="Line 25"/>
            <p:cNvSpPr>
              <a:spLocks noChangeShapeType="1"/>
            </p:cNvSpPr>
            <p:nvPr/>
          </p:nvSpPr>
          <p:spPr bwMode="auto">
            <a:xfrm>
              <a:off x="3678" y="3811"/>
              <a:ext cx="0" cy="8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66084" tIns="33041" rIns="66084" bIns="33041">
              <a:spAutoFit/>
            </a:bodyPr>
            <a:lstStyle/>
            <a:p>
              <a:endParaRPr lang="en-US"/>
            </a:p>
          </p:txBody>
        </p:sp>
        <p:sp>
          <p:nvSpPr>
            <p:cNvPr id="56349" name="Line 26"/>
            <p:cNvSpPr>
              <a:spLocks noChangeShapeType="1"/>
            </p:cNvSpPr>
            <p:nvPr/>
          </p:nvSpPr>
          <p:spPr bwMode="auto">
            <a:xfrm>
              <a:off x="2456" y="3515"/>
              <a:ext cx="0" cy="296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66084" tIns="33041" rIns="66084" bIns="33041">
              <a:spAutoFit/>
            </a:bodyPr>
            <a:lstStyle/>
            <a:p>
              <a:endParaRPr lang="en-US"/>
            </a:p>
          </p:txBody>
        </p:sp>
        <p:sp>
          <p:nvSpPr>
            <p:cNvPr id="56350" name="Line 27"/>
            <p:cNvSpPr>
              <a:spLocks noChangeShapeType="1"/>
            </p:cNvSpPr>
            <p:nvPr/>
          </p:nvSpPr>
          <p:spPr bwMode="auto">
            <a:xfrm flipH="1">
              <a:off x="2456" y="3811"/>
              <a:ext cx="88" cy="0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66084" tIns="33041" rIns="66084" bIns="33041">
              <a:spAutoFit/>
            </a:bodyPr>
            <a:lstStyle/>
            <a:p>
              <a:endParaRPr lang="en-US"/>
            </a:p>
          </p:txBody>
        </p:sp>
        <p:sp>
          <p:nvSpPr>
            <p:cNvPr id="56351" name="Rectangle 33"/>
            <p:cNvSpPr>
              <a:spLocks noChangeArrowheads="1"/>
            </p:cNvSpPr>
            <p:nvPr/>
          </p:nvSpPr>
          <p:spPr bwMode="auto">
            <a:xfrm>
              <a:off x="1728" y="3312"/>
              <a:ext cx="1632" cy="96"/>
            </a:xfrm>
            <a:prstGeom prst="rect">
              <a:avLst/>
            </a:prstGeom>
            <a:grpFill/>
            <a:ln w="254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3927790" y="5410200"/>
            <a:ext cx="303213" cy="4572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>
                <a:latin typeface="Times New Roman" charset="0"/>
              </a:rPr>
              <a:t>s</a:t>
            </a:r>
            <a:endParaRPr lang="en-US"/>
          </a:p>
        </p:txBody>
      </p:sp>
      <p:sp>
        <p:nvSpPr>
          <p:cNvPr id="33830" name="Text Box 38"/>
          <p:cNvSpPr txBox="1">
            <a:spLocks noChangeArrowheads="1"/>
          </p:cNvSpPr>
          <p:nvPr/>
        </p:nvSpPr>
        <p:spPr bwMode="auto">
          <a:xfrm>
            <a:off x="2860990" y="5410200"/>
            <a:ext cx="415925" cy="4572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>
                <a:latin typeface="Times New Roman" charset="0"/>
              </a:rPr>
              <a:t>s</a:t>
            </a:r>
            <a:r>
              <a:rPr lang="en-US" baseline="30000"/>
              <a:t>2</a:t>
            </a:r>
            <a:endParaRPr lang="en-US"/>
          </a:p>
        </p:txBody>
      </p:sp>
      <p:sp>
        <p:nvSpPr>
          <p:cNvPr id="33831" name="Text Box 39"/>
          <p:cNvSpPr txBox="1">
            <a:spLocks noChangeArrowheads="1"/>
          </p:cNvSpPr>
          <p:nvPr/>
        </p:nvSpPr>
        <p:spPr bwMode="auto">
          <a:xfrm>
            <a:off x="4842190" y="5410200"/>
            <a:ext cx="415925" cy="4572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>
                <a:latin typeface="Times New Roman" charset="0"/>
              </a:rPr>
              <a:t>s</a:t>
            </a:r>
            <a:r>
              <a:rPr lang="en-US" baseline="30000"/>
              <a:t>3</a:t>
            </a:r>
            <a:endParaRPr lang="en-US"/>
          </a:p>
        </p:txBody>
      </p:sp>
      <p:sp>
        <p:nvSpPr>
          <p:cNvPr id="33833" name="Text Box 41"/>
          <p:cNvSpPr txBox="1">
            <a:spLocks noChangeArrowheads="1"/>
          </p:cNvSpPr>
          <p:nvPr/>
        </p:nvSpPr>
        <p:spPr bwMode="auto">
          <a:xfrm>
            <a:off x="6477000" y="5486400"/>
            <a:ext cx="1887538" cy="45720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i="1" dirty="0">
                <a:latin typeface="Times New Roman" charset="0"/>
              </a:rPr>
              <a:t>s</a:t>
            </a:r>
            <a:r>
              <a:rPr lang="en-US" dirty="0"/>
              <a:t> = semitone</a:t>
            </a:r>
          </a:p>
        </p:txBody>
      </p:sp>
      <p:pic>
        <p:nvPicPr>
          <p:cNvPr id="33" name="Picture 35" descr="trumpe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422653"/>
            <a:ext cx="2445380" cy="868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16FA32-6662-4ADF-9374-DE787BF53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2DB0A3-50AA-46C6-865E-72887C5B7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BCE2574-5D18-4D6A-8FD6-BBED7F0B9314}"/>
              </a:ext>
            </a:extLst>
          </p:cNvPr>
          <p:cNvGrpSpPr/>
          <p:nvPr/>
        </p:nvGrpSpPr>
        <p:grpSpPr>
          <a:xfrm>
            <a:off x="5861050" y="1606513"/>
            <a:ext cx="3206750" cy="1347645"/>
            <a:chOff x="1981200" y="1855788"/>
            <a:chExt cx="4911725" cy="1954212"/>
          </a:xfrm>
        </p:grpSpPr>
        <p:pic>
          <p:nvPicPr>
            <p:cNvPr id="37" name="Picture 5" descr="harmonic-c3">
              <a:extLst>
                <a:ext uri="{FF2B5EF4-FFF2-40B4-BE49-F238E27FC236}">
                  <a16:creationId xmlns:a16="http://schemas.microsoft.com/office/drawing/2014/main" id="{D0EA5DA6-9308-411D-BA46-89A9F21636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1200" y="1931988"/>
              <a:ext cx="4911725" cy="1849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8" name="Group 11">
              <a:extLst>
                <a:ext uri="{FF2B5EF4-FFF2-40B4-BE49-F238E27FC236}">
                  <a16:creationId xmlns:a16="http://schemas.microsoft.com/office/drawing/2014/main" id="{AA8A56CC-FF18-4202-94BB-EB34A0447C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38400" y="2693988"/>
              <a:ext cx="609600" cy="1116012"/>
              <a:chOff x="1536" y="3024"/>
              <a:chExt cx="480" cy="864"/>
            </a:xfrm>
          </p:grpSpPr>
          <p:sp>
            <p:nvSpPr>
              <p:cNvPr id="40" name="Line 6">
                <a:extLst>
                  <a:ext uri="{FF2B5EF4-FFF2-40B4-BE49-F238E27FC236}">
                    <a16:creationId xmlns:a16="http://schemas.microsoft.com/office/drawing/2014/main" id="{85400C32-D4FC-46D8-B2FA-9A4635DBFA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84" y="3024"/>
                <a:ext cx="432" cy="86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Line 7">
                <a:extLst>
                  <a:ext uri="{FF2B5EF4-FFF2-40B4-BE49-F238E27FC236}">
                    <a16:creationId xmlns:a16="http://schemas.microsoft.com/office/drawing/2014/main" id="{099828C6-9EF2-4898-8BF1-F7BE90EAE4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36" y="3024"/>
                <a:ext cx="432" cy="86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9" name="Oval 9">
              <a:extLst>
                <a:ext uri="{FF2B5EF4-FFF2-40B4-BE49-F238E27FC236}">
                  <a16:creationId xmlns:a16="http://schemas.microsoft.com/office/drawing/2014/main" id="{FA012AA2-AAA9-4BE9-8999-FBD0489F25A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09538">
              <a:off x="3200400" y="1855788"/>
              <a:ext cx="3581400" cy="1524000"/>
            </a:xfrm>
            <a:prstGeom prst="ellips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2" name="TextBox 9">
            <a:extLst>
              <a:ext uri="{FF2B5EF4-FFF2-40B4-BE49-F238E27FC236}">
                <a16:creationId xmlns:a16="http://schemas.microsoft.com/office/drawing/2014/main" id="{CDC50300-E122-4F7D-A6F0-F3A755396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2859" y="1143000"/>
            <a:ext cx="2802541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 </a:t>
            </a:r>
            <a:r>
              <a:rPr lang="en-US" sz="1500" dirty="0"/>
              <a:t> </a:t>
            </a:r>
            <a:r>
              <a:rPr lang="en-US" sz="1500" i="1" dirty="0">
                <a:latin typeface="Times New Roman" charset="0"/>
                <a:cs typeface="Times New Roman" charset="0"/>
              </a:rPr>
              <a:t>f</a:t>
            </a:r>
            <a:r>
              <a:rPr lang="en-US" sz="1500" dirty="0"/>
              <a:t>      2</a:t>
            </a:r>
            <a:r>
              <a:rPr lang="en-US" sz="1500" i="1" dirty="0">
                <a:latin typeface="Times New Roman" charset="0"/>
                <a:cs typeface="Times New Roman" charset="0"/>
              </a:rPr>
              <a:t>f</a:t>
            </a:r>
            <a:r>
              <a:rPr lang="en-US" sz="1500" dirty="0"/>
              <a:t>     3</a:t>
            </a:r>
            <a:r>
              <a:rPr lang="en-US" sz="1500" i="1" dirty="0">
                <a:latin typeface="Times New Roman" charset="0"/>
                <a:cs typeface="Times New Roman" charset="0"/>
              </a:rPr>
              <a:t>f</a:t>
            </a:r>
            <a:r>
              <a:rPr lang="en-US" sz="1500" dirty="0"/>
              <a:t>      4</a:t>
            </a:r>
            <a:r>
              <a:rPr lang="en-US" sz="1500" i="1" dirty="0">
                <a:latin typeface="Times New Roman" charset="0"/>
                <a:cs typeface="Times New Roman" charset="0"/>
              </a:rPr>
              <a:t>f</a:t>
            </a:r>
            <a:r>
              <a:rPr lang="en-US" sz="1500" dirty="0"/>
              <a:t>      5</a:t>
            </a:r>
            <a:r>
              <a:rPr lang="en-US" sz="1500" i="1" dirty="0">
                <a:latin typeface="Times New Roman" charset="0"/>
                <a:cs typeface="Times New Roman" charset="0"/>
              </a:rPr>
              <a:t>f</a:t>
            </a:r>
            <a:r>
              <a:rPr lang="en-US" sz="1500" dirty="0"/>
              <a:t>      6</a:t>
            </a:r>
            <a:r>
              <a:rPr lang="en-US" sz="1500" i="1" dirty="0">
                <a:latin typeface="Times New Roman" charset="0"/>
                <a:cs typeface="Times New Roman" charset="0"/>
              </a:rPr>
              <a:t>f</a:t>
            </a:r>
            <a:endParaRPr lang="en-US" sz="1500" dirty="0"/>
          </a:p>
        </p:txBody>
      </p:sp>
      <p:pic>
        <p:nvPicPr>
          <p:cNvPr id="6" name="Picture 5" descr="A close-up of a saxophone&#10;&#10;Description automatically generated with medium confidence">
            <a:extLst>
              <a:ext uri="{FF2B5EF4-FFF2-40B4-BE49-F238E27FC236}">
                <a16:creationId xmlns:a16="http://schemas.microsoft.com/office/drawing/2014/main" id="{B50EC8FD-17E1-42DF-ACAE-F3F7BBAB87F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2" r="19900"/>
          <a:stretch/>
        </p:blipFill>
        <p:spPr>
          <a:xfrm>
            <a:off x="304800" y="4234389"/>
            <a:ext cx="1288980" cy="2166411"/>
          </a:xfrm>
          <a:prstGeom prst="rect">
            <a:avLst/>
          </a:prstGeom>
        </p:spPr>
      </p:pic>
      <p:sp>
        <p:nvSpPr>
          <p:cNvPr id="43" name="Text Box 3">
            <a:extLst>
              <a:ext uri="{FF2B5EF4-FFF2-40B4-BE49-F238E27FC236}">
                <a16:creationId xmlns:a16="http://schemas.microsoft.com/office/drawing/2014/main" id="{6ECFCAA1-DD34-4B63-A957-B98544F950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1225" y="5957888"/>
            <a:ext cx="2362200" cy="40009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cs typeface="Times New Roman" charset="0"/>
                <a:sym typeface="Symbol" charset="0"/>
              </a:rPr>
              <a:t>Euphonium demo</a:t>
            </a:r>
            <a:endParaRPr lang="en-US" sz="2000" u="sng" dirty="0">
              <a:sym typeface="Symbo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870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9" grpId="0" animBg="1"/>
      <p:bldP spid="33830" grpId="0" animBg="1"/>
      <p:bldP spid="33831" grpId="0" animBg="1"/>
      <p:bldP spid="33833" grpId="0" animBg="1"/>
      <p:bldP spid="4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lastic, several, arranged&#10;&#10;Description automatically generated">
            <a:extLst>
              <a:ext uri="{FF2B5EF4-FFF2-40B4-BE49-F238E27FC236}">
                <a16:creationId xmlns:a16="http://schemas.microsoft.com/office/drawing/2014/main" id="{E99DC1E5-0344-4136-B687-F2351CC88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321" y="1264490"/>
            <a:ext cx="2424113" cy="1783510"/>
          </a:xfrm>
          <a:prstGeom prst="rect">
            <a:avLst/>
          </a:prstGeom>
        </p:spPr>
      </p:pic>
      <p:sp>
        <p:nvSpPr>
          <p:cNvPr id="26636" name="Content Placeholder 22"/>
          <p:cNvSpPr>
            <a:spLocks noGrp="1"/>
          </p:cNvSpPr>
          <p:nvPr>
            <p:ph idx="1"/>
          </p:nvPr>
        </p:nvSpPr>
        <p:spPr>
          <a:xfrm>
            <a:off x="457200" y="3048000"/>
            <a:ext cx="8229600" cy="3429000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7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Bell: changes cross-sectional area gently</a:t>
            </a:r>
          </a:p>
          <a:p>
            <a:pPr eaLnBrk="1" hangingPunct="1">
              <a:lnSpc>
                <a:spcPct val="90000"/>
              </a:lnSpc>
            </a:pPr>
            <a:r>
              <a:rPr lang="en-US" sz="27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Small : curvature seems gentle to the wave – pressure node near the open end of the bell</a:t>
            </a:r>
          </a:p>
          <a:p>
            <a:pPr eaLnBrk="1" hangingPunct="1">
              <a:lnSpc>
                <a:spcPct val="90000"/>
              </a:lnSpc>
            </a:pPr>
            <a:r>
              <a:rPr lang="en-US" sz="27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Large : curvature seems abrupt to the </a:t>
            </a:r>
            <a:br>
              <a:rPr lang="en-US" sz="27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</a:br>
            <a:r>
              <a:rPr lang="en-US" sz="27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wave – pressure node far from </a:t>
            </a:r>
            <a:br>
              <a:rPr lang="en-US" sz="27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</a:br>
            <a:r>
              <a:rPr lang="en-US" sz="27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the open end of the bell</a:t>
            </a:r>
          </a:p>
          <a:p>
            <a:pPr eaLnBrk="1" hangingPunct="1">
              <a:lnSpc>
                <a:spcPct val="90000"/>
              </a:lnSpc>
            </a:pPr>
            <a:r>
              <a:rPr lang="en-US" sz="27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So where the pressure </a:t>
            </a:r>
            <a:br>
              <a:rPr lang="en-US" sz="27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</a:br>
            <a:r>
              <a:rPr lang="en-US" sz="27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equilibrates depends on the </a:t>
            </a:r>
            <a:br>
              <a:rPr lang="en-US" sz="27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</a:br>
            <a:r>
              <a:rPr lang="en-US" sz="27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pitch!</a:t>
            </a:r>
            <a:endParaRPr lang="en-US" sz="27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1747" name="Picture 4" descr="WavesWithBell_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0" t="2884" r="15536" b="68269"/>
          <a:stretch>
            <a:fillRect/>
          </a:stretch>
        </p:blipFill>
        <p:spPr bwMode="auto">
          <a:xfrm>
            <a:off x="5334000" y="1411288"/>
            <a:ext cx="2424113" cy="1344612"/>
          </a:xfrm>
          <a:prstGeom prst="rect">
            <a:avLst/>
          </a:prstGeom>
          <a:solidFill>
            <a:srgbClr val="66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5" descr="mouthpiec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13" y="1882775"/>
            <a:ext cx="11779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584109" y="1962103"/>
            <a:ext cx="987891" cy="4000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000" dirty="0">
                <a:cs typeface="Times New Roman" charset="0"/>
                <a:sym typeface="Symbol" charset="0"/>
              </a:rPr>
              <a:t>Tubing</a:t>
            </a:r>
            <a:endParaRPr lang="en-US" sz="2000" dirty="0">
              <a:sym typeface="Symbol" charset="0"/>
            </a:endParaRP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762000" y="1277938"/>
            <a:ext cx="1593850" cy="396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000">
                <a:cs typeface="Times New Roman" charset="0"/>
                <a:sym typeface="Symbol" charset="0"/>
              </a:rPr>
              <a:t>Mouthpiece</a:t>
            </a:r>
            <a:endParaRPr lang="en-US" sz="2000">
              <a:sym typeface="Symbol" charset="0"/>
            </a:endParaRP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5611813" y="2487613"/>
            <a:ext cx="692150" cy="3968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000">
                <a:cs typeface="Times New Roman" charset="0"/>
                <a:sym typeface="Symbol" charset="0"/>
              </a:rPr>
              <a:t>Bell</a:t>
            </a:r>
            <a:endParaRPr lang="en-US" sz="2000">
              <a:sym typeface="Symbol" charset="0"/>
            </a:endParaRPr>
          </a:p>
        </p:txBody>
      </p:sp>
      <p:grpSp>
        <p:nvGrpSpPr>
          <p:cNvPr id="31752" name="Group 20"/>
          <p:cNvGrpSpPr>
            <a:grpSpLocks/>
          </p:cNvGrpSpPr>
          <p:nvPr/>
        </p:nvGrpSpPr>
        <p:grpSpPr bwMode="auto">
          <a:xfrm>
            <a:off x="5943600" y="4937126"/>
            <a:ext cx="2909888" cy="1344612"/>
            <a:chOff x="3744" y="3281"/>
            <a:chExt cx="1833" cy="847"/>
          </a:xfrm>
        </p:grpSpPr>
        <p:grpSp>
          <p:nvGrpSpPr>
            <p:cNvPr id="31756" name="Group 11"/>
            <p:cNvGrpSpPr>
              <a:grpSpLocks/>
            </p:cNvGrpSpPr>
            <p:nvPr/>
          </p:nvGrpSpPr>
          <p:grpSpPr bwMode="auto">
            <a:xfrm>
              <a:off x="3744" y="3281"/>
              <a:ext cx="1833" cy="847"/>
              <a:chOff x="3648" y="2784"/>
              <a:chExt cx="2016" cy="960"/>
            </a:xfrm>
          </p:grpSpPr>
          <p:pic>
            <p:nvPicPr>
              <p:cNvPr id="31761" name="Picture 12" descr="WavesWithBell_MA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130" t="2884" r="15536" b="68269"/>
              <a:stretch>
                <a:fillRect/>
              </a:stretch>
            </p:blipFill>
            <p:spPr bwMode="auto">
              <a:xfrm>
                <a:off x="3648" y="2784"/>
                <a:ext cx="2016" cy="960"/>
              </a:xfrm>
              <a:prstGeom prst="rect">
                <a:avLst/>
              </a:prstGeom>
              <a:solidFill>
                <a:srgbClr val="66FF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62" name="Rectangle 13"/>
              <p:cNvSpPr>
                <a:spLocks noChangeArrowheads="1"/>
              </p:cNvSpPr>
              <p:nvPr/>
            </p:nvSpPr>
            <p:spPr bwMode="auto">
              <a:xfrm>
                <a:off x="4176" y="3504"/>
                <a:ext cx="192" cy="2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1757" name="Line 14"/>
            <p:cNvSpPr>
              <a:spLocks noChangeShapeType="1"/>
            </p:cNvSpPr>
            <p:nvPr/>
          </p:nvSpPr>
          <p:spPr bwMode="auto">
            <a:xfrm>
              <a:off x="4006" y="3916"/>
              <a:ext cx="873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1758" name="Line 15"/>
            <p:cNvSpPr>
              <a:spLocks noChangeShapeType="1"/>
            </p:cNvSpPr>
            <p:nvPr/>
          </p:nvSpPr>
          <p:spPr bwMode="auto">
            <a:xfrm>
              <a:off x="5010" y="3408"/>
              <a:ext cx="218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1759" name="Oval 16"/>
            <p:cNvSpPr>
              <a:spLocks noChangeArrowheads="1"/>
            </p:cNvSpPr>
            <p:nvPr/>
          </p:nvSpPr>
          <p:spPr bwMode="auto">
            <a:xfrm>
              <a:off x="5097" y="3662"/>
              <a:ext cx="87" cy="85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0" name="Oval 17"/>
            <p:cNvSpPr>
              <a:spLocks noChangeArrowheads="1"/>
            </p:cNvSpPr>
            <p:nvPr/>
          </p:nvSpPr>
          <p:spPr bwMode="auto">
            <a:xfrm>
              <a:off x="4137" y="3662"/>
              <a:ext cx="87" cy="8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634" name="Line 18"/>
          <p:cNvSpPr>
            <a:spLocks noChangeShapeType="1"/>
          </p:cNvSpPr>
          <p:nvPr/>
        </p:nvSpPr>
        <p:spPr bwMode="auto">
          <a:xfrm>
            <a:off x="7599363" y="4267207"/>
            <a:ext cx="467230" cy="1200143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26635" name="Line 19"/>
          <p:cNvSpPr>
            <a:spLocks noChangeShapeType="1"/>
          </p:cNvSpPr>
          <p:nvPr/>
        </p:nvSpPr>
        <p:spPr bwMode="auto">
          <a:xfrm>
            <a:off x="4648199" y="5257801"/>
            <a:ext cx="1655763" cy="335710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31755" name="Titl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15240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ea typeface="ＭＳ Ｐゴシック" charset="0"/>
              </a:rPr>
              <a:t>Effect of Brass Instrument Bells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C572078-749A-427A-B3DF-DC9151D7F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4C3CBCA-738E-4652-9A66-15B0AA0FE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6" grpId="0" uiExpand="1" build="p"/>
      <p:bldP spid="26634" grpId="0" uiExpand="1" animBg="1"/>
      <p:bldP spid="2663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949B8B-FE3B-4F09-9A2E-5FFC0C3BD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Christine Aidala, Saturday Morning Physics, 10/23/2021</a:t>
            </a:r>
          </a:p>
        </p:txBody>
      </p:sp>
      <p:pic>
        <p:nvPicPr>
          <p:cNvPr id="13" name="Picture 4" descr="Trumpet_ModeFreq_M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70"/>
          <a:stretch/>
        </p:blipFill>
        <p:spPr bwMode="auto">
          <a:xfrm>
            <a:off x="3379212" y="1481328"/>
            <a:ext cx="2205295" cy="522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Trumpet_ModeFreq_M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7" r="41530"/>
          <a:stretch/>
        </p:blipFill>
        <p:spPr bwMode="auto">
          <a:xfrm>
            <a:off x="1961757" y="1481328"/>
            <a:ext cx="1417455" cy="522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1" name="Picture 4" descr="Trumpet_ModeFreq_M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88"/>
          <a:stretch/>
        </p:blipFill>
        <p:spPr bwMode="auto">
          <a:xfrm>
            <a:off x="277814" y="1484313"/>
            <a:ext cx="1683944" cy="5221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itle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pPr eaLnBrk="1" hangingPunct="1"/>
            <a:r>
              <a:rPr lang="en-US" dirty="0">
                <a:ea typeface="ＭＳ Ｐゴシック" charset="0"/>
              </a:rPr>
              <a:t>Modification of Mode Frequencies</a:t>
            </a:r>
          </a:p>
        </p:txBody>
      </p:sp>
      <p:sp>
        <p:nvSpPr>
          <p:cNvPr id="28677" name="Content Placeholder 8"/>
          <p:cNvSpPr>
            <a:spLocks noGrp="1"/>
          </p:cNvSpPr>
          <p:nvPr>
            <p:ph idx="1"/>
          </p:nvPr>
        </p:nvSpPr>
        <p:spPr>
          <a:xfrm>
            <a:off x="5410200" y="1295400"/>
            <a:ext cx="3733800" cy="4114800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defRPr/>
            </a:pPr>
            <a:r>
              <a:rPr lang="en-US" dirty="0"/>
              <a:t>Adding a bell and mouthpiece modifies the natural modes of a closed pipe</a:t>
            </a:r>
          </a:p>
          <a:p>
            <a:pPr marL="971550" lvl="1" indent="-514350" eaLnBrk="1" hangingPunct="1">
              <a:buFontTx/>
              <a:buAutoNum type="alphaLcParenR"/>
              <a:defRPr/>
            </a:pPr>
            <a:r>
              <a:rPr lang="en-US" dirty="0"/>
              <a:t>Cylindrical tube closed at one end</a:t>
            </a:r>
          </a:p>
          <a:p>
            <a:pPr marL="971550" lvl="1" indent="-514350" eaLnBrk="1" hangingPunct="1">
              <a:buFontTx/>
              <a:buAutoNum type="alphaLcParenR"/>
              <a:defRPr/>
            </a:pPr>
            <a:r>
              <a:rPr lang="en-US" dirty="0"/>
              <a:t>Replace part of tube with bell</a:t>
            </a:r>
          </a:p>
          <a:p>
            <a:pPr marL="971550" lvl="1" indent="-514350" eaLnBrk="1" hangingPunct="1">
              <a:buFontTx/>
              <a:buAutoNum type="alphaLcParenR"/>
              <a:defRPr/>
            </a:pPr>
            <a:r>
              <a:rPr lang="en-US" dirty="0"/>
              <a:t>Replace opposite end part with mouthpiece</a:t>
            </a:r>
          </a:p>
        </p:txBody>
      </p:sp>
      <p:sp>
        <p:nvSpPr>
          <p:cNvPr id="35845" name="TextBox 5"/>
          <p:cNvSpPr txBox="1">
            <a:spLocks noChangeArrowheads="1"/>
          </p:cNvSpPr>
          <p:nvPr/>
        </p:nvSpPr>
        <p:spPr bwMode="auto">
          <a:xfrm>
            <a:off x="1143000" y="1492250"/>
            <a:ext cx="914400" cy="641350"/>
          </a:xfrm>
          <a:prstGeom prst="rect">
            <a:avLst/>
          </a:prstGeom>
          <a:solidFill>
            <a:srgbClr val="AFD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Closed pipe</a:t>
            </a:r>
          </a:p>
        </p:txBody>
      </p:sp>
      <p:sp>
        <p:nvSpPr>
          <p:cNvPr id="35846" name="TextBox 6"/>
          <p:cNvSpPr txBox="1">
            <a:spLocks noChangeArrowheads="1"/>
          </p:cNvSpPr>
          <p:nvPr/>
        </p:nvSpPr>
        <p:spPr bwMode="auto">
          <a:xfrm>
            <a:off x="2590800" y="1492250"/>
            <a:ext cx="685800" cy="641350"/>
          </a:xfrm>
          <a:prstGeom prst="rect">
            <a:avLst/>
          </a:prstGeom>
          <a:solidFill>
            <a:srgbClr val="AFD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With bell</a:t>
            </a:r>
          </a:p>
        </p:txBody>
      </p:sp>
      <p:sp>
        <p:nvSpPr>
          <p:cNvPr id="35847" name="TextBox 7"/>
          <p:cNvSpPr txBox="1">
            <a:spLocks noChangeArrowheads="1"/>
          </p:cNvSpPr>
          <p:nvPr/>
        </p:nvSpPr>
        <p:spPr bwMode="auto">
          <a:xfrm>
            <a:off x="3810000" y="1492250"/>
            <a:ext cx="1371600" cy="641350"/>
          </a:xfrm>
          <a:prstGeom prst="rect">
            <a:avLst/>
          </a:prstGeom>
          <a:solidFill>
            <a:srgbClr val="AFD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With mouthpiece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371600" y="1066800"/>
            <a:ext cx="498475" cy="4000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(a)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701925" y="1066800"/>
            <a:ext cx="498475" cy="4000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(b)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225925" y="1066800"/>
            <a:ext cx="484188" cy="40005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(c)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-514254" y="3991763"/>
            <a:ext cx="1923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Odd harmonics</a:t>
            </a:r>
          </a:p>
        </p:txBody>
      </p:sp>
      <p:sp>
        <p:nvSpPr>
          <p:cNvPr id="15" name="TextBox 14"/>
          <p:cNvSpPr txBox="1"/>
          <p:nvPr/>
        </p:nvSpPr>
        <p:spPr>
          <a:xfrm rot="16200000">
            <a:off x="4152759" y="3903063"/>
            <a:ext cx="2750097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“New” harmonic series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F8C59-A7CB-497D-AC3D-C16E8A2E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6DE749-B6D7-4AD5-A3E2-4CE53C433E93}"/>
              </a:ext>
            </a:extLst>
          </p:cNvPr>
          <p:cNvSpPr txBox="1"/>
          <p:nvPr/>
        </p:nvSpPr>
        <p:spPr>
          <a:xfrm>
            <a:off x="1295400" y="2382372"/>
            <a:ext cx="1472070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Donald Hall, </a:t>
            </a:r>
          </a:p>
          <a:p>
            <a:r>
              <a:rPr lang="en-US" sz="1400" i="1" dirty="0"/>
              <a:t>Musical Acoustics</a:t>
            </a:r>
            <a:endParaRPr lang="en-US" sz="1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1449B67-FAE5-4827-8EDA-F642C578FA16}"/>
              </a:ext>
            </a:extLst>
          </p:cNvPr>
          <p:cNvSpPr/>
          <p:nvPr/>
        </p:nvSpPr>
        <p:spPr>
          <a:xfrm>
            <a:off x="1530969" y="4876799"/>
            <a:ext cx="1848242" cy="12954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BE9FD43E-A53E-4B52-978C-603CC9552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1350" y="5410200"/>
            <a:ext cx="3194050" cy="1077206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cs typeface="Times New Roman" charset="0"/>
              </a:rPr>
              <a:t>Long wavelengths (low frequencies) effectively “see” a shorter pipe, so their natural mode frequencies get shifted up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96A9410-03D6-4014-BE19-C142F15681C8}"/>
              </a:ext>
            </a:extLst>
          </p:cNvPr>
          <p:cNvCxnSpPr>
            <a:cxnSpLocks/>
          </p:cNvCxnSpPr>
          <p:nvPr/>
        </p:nvCxnSpPr>
        <p:spPr>
          <a:xfrm flipH="1" flipV="1">
            <a:off x="3481823" y="5524500"/>
            <a:ext cx="2102684" cy="137817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4B0EC12C-8DDA-4282-AE46-E2BF7B5EAD86}"/>
              </a:ext>
            </a:extLst>
          </p:cNvPr>
          <p:cNvSpPr/>
          <p:nvPr/>
        </p:nvSpPr>
        <p:spPr>
          <a:xfrm>
            <a:off x="2750169" y="2046993"/>
            <a:ext cx="1848242" cy="129540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Box 5">
            <a:extLst>
              <a:ext uri="{FF2B5EF4-FFF2-40B4-BE49-F238E27FC236}">
                <a16:creationId xmlns:a16="http://schemas.microsoft.com/office/drawing/2014/main" id="{DFF0F5B3-2C64-40A2-A2E8-4810EB6CB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505" y="3140378"/>
            <a:ext cx="2584450" cy="58476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cs typeface="Times New Roman" charset="0"/>
              </a:rPr>
              <a:t>Mouthpiece instead shifts high frequencies down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104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4" grpId="0" animBg="1"/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0DFD2E-B118-4530-B9B1-A7A0FB0E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Christine Aidala, Saturday Morning Physics, 10/23/2021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277814" y="1481328"/>
            <a:ext cx="5306693" cy="5224272"/>
            <a:chOff x="277814" y="1481328"/>
            <a:chExt cx="5306693" cy="5224272"/>
          </a:xfrm>
        </p:grpSpPr>
        <p:pic>
          <p:nvPicPr>
            <p:cNvPr id="13" name="Picture 4" descr="Trumpet_ModeFreq_MA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470"/>
            <a:stretch/>
          </p:blipFill>
          <p:spPr bwMode="auto">
            <a:xfrm>
              <a:off x="3379212" y="1481328"/>
              <a:ext cx="2205295" cy="522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 descr="Trumpet_ModeFreq_MA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77" r="41530"/>
            <a:stretch/>
          </p:blipFill>
          <p:spPr bwMode="auto">
            <a:xfrm>
              <a:off x="1961757" y="1481328"/>
              <a:ext cx="1417455" cy="522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841" name="Picture 4" descr="Trumpet_ModeFreq_MA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288"/>
            <a:stretch/>
          </p:blipFill>
          <p:spPr bwMode="auto">
            <a:xfrm>
              <a:off x="277814" y="1484313"/>
              <a:ext cx="1683944" cy="5221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43" name="Title 7"/>
          <p:cNvSpPr>
            <a:spLocks noGrp="1"/>
          </p:cNvSpPr>
          <p:nvPr>
            <p:ph type="title"/>
          </p:nvPr>
        </p:nvSpPr>
        <p:spPr>
          <a:xfrm>
            <a:off x="647700" y="180975"/>
            <a:ext cx="7848600" cy="10477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u="sng" dirty="0">
                <a:ea typeface="ＭＳ Ｐゴシック" charset="0"/>
              </a:rPr>
              <a:t>Almost</a:t>
            </a:r>
            <a:r>
              <a:rPr lang="en-US" dirty="0">
                <a:ea typeface="ＭＳ Ｐゴシック" charset="0"/>
              </a:rPr>
              <a:t> Get a New, Full </a:t>
            </a:r>
            <a:br>
              <a:rPr lang="en-US" dirty="0">
                <a:ea typeface="ＭＳ Ｐゴシック" charset="0"/>
              </a:rPr>
            </a:br>
            <a:r>
              <a:rPr lang="en-US" dirty="0">
                <a:ea typeface="ＭＳ Ｐゴシック" charset="0"/>
              </a:rPr>
              <a:t>Harmonic Series</a:t>
            </a:r>
          </a:p>
        </p:txBody>
      </p:sp>
      <p:sp>
        <p:nvSpPr>
          <p:cNvPr id="3" name="TextBox 2"/>
          <p:cNvSpPr txBox="1"/>
          <p:nvPr/>
        </p:nvSpPr>
        <p:spPr>
          <a:xfrm rot="16200000">
            <a:off x="-514254" y="3991763"/>
            <a:ext cx="1923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Odd harmonics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5749636" y="1411941"/>
            <a:ext cx="3117273" cy="1754314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>
            <a:lvl1pPr algn="l" defTabSz="1019175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509588" algn="l" defTabSz="1019175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019175" algn="l" defTabSz="1019175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28763" algn="l" defTabSz="1019175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38350" algn="l" defTabSz="1019175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4955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527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099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671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US" altLang="en-US" sz="1800" dirty="0">
                <a:cs typeface="Times New Roman" pitchFamily="18" charset="0"/>
              </a:rPr>
              <a:t>Remember:</a:t>
            </a:r>
          </a:p>
          <a:p>
            <a:pPr eaLnBrk="1" hangingPunct="1">
              <a:lnSpc>
                <a:spcPct val="100000"/>
              </a:lnSpc>
            </a:pPr>
            <a:r>
              <a:rPr lang="en-US" altLang="en-US" sz="1800" dirty="0">
                <a:cs typeface="Times New Roman" pitchFamily="18" charset="0"/>
              </a:rPr>
              <a:t>Sustained periodic wave </a:t>
            </a:r>
            <a:r>
              <a:rPr lang="en-US" altLang="en-US" sz="1800" u="sng" dirty="0">
                <a:cs typeface="Times New Roman" pitchFamily="18" charset="0"/>
              </a:rPr>
              <a:t>must</a:t>
            </a:r>
            <a:r>
              <a:rPr lang="en-US" altLang="en-US" sz="1800" dirty="0">
                <a:cs typeface="Times New Roman" pitchFamily="18" charset="0"/>
              </a:rPr>
              <a:t> be built of components of a harmonic series:  </a:t>
            </a:r>
            <a:br>
              <a:rPr lang="en-US" altLang="en-US" sz="1800" dirty="0">
                <a:cs typeface="Times New Roman" pitchFamily="18" charset="0"/>
              </a:rPr>
            </a:br>
            <a:r>
              <a:rPr lang="en-US" altLang="en-US" sz="1800" i="1" dirty="0" err="1">
                <a:cs typeface="Times New Roman" pitchFamily="18" charset="0"/>
              </a:rPr>
              <a:t>nf</a:t>
            </a:r>
            <a:r>
              <a:rPr lang="en-US" altLang="en-US" sz="1800" i="1" dirty="0">
                <a:cs typeface="Times New Roman" pitchFamily="18" charset="0"/>
              </a:rPr>
              <a:t>, </a:t>
            </a:r>
            <a:r>
              <a:rPr lang="en-US" altLang="en-US" sz="1800" dirty="0">
                <a:cs typeface="Times New Roman" pitchFamily="18" charset="0"/>
              </a:rPr>
              <a:t>where </a:t>
            </a:r>
            <a:r>
              <a:rPr lang="en-US" altLang="en-US" sz="1800" i="1" dirty="0">
                <a:cs typeface="Times New Roman" pitchFamily="18" charset="0"/>
              </a:rPr>
              <a:t>n</a:t>
            </a:r>
            <a:r>
              <a:rPr lang="en-US" altLang="en-US" sz="1800" dirty="0">
                <a:cs typeface="Times New Roman" pitchFamily="18" charset="0"/>
              </a:rPr>
              <a:t> = 1, 2, 3, … (Fourier theorem)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749636" y="3406688"/>
            <a:ext cx="3117273" cy="2308312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>
            <a:lvl1pPr algn="l" defTabSz="1019175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509588" algn="l" defTabSz="1019175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019175" algn="l" defTabSz="1019175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528763" algn="l" defTabSz="1019175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38350" algn="l" defTabSz="1019175">
              <a:spcBef>
                <a:spcPct val="0"/>
              </a:spcBef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4955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527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099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6715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00000"/>
              </a:lnSpc>
            </a:pPr>
            <a:r>
              <a:rPr lang="en-US" altLang="en-US" sz="1800" dirty="0">
                <a:cs typeface="Times New Roman" pitchFamily="18" charset="0"/>
              </a:rPr>
              <a:t>Lowest mode frequency here is </a:t>
            </a:r>
            <a:r>
              <a:rPr lang="en-US" altLang="en-US" sz="1800" u="sng" dirty="0">
                <a:cs typeface="Times New Roman" pitchFamily="18" charset="0"/>
              </a:rPr>
              <a:t>wrong</a:t>
            </a:r>
            <a:r>
              <a:rPr lang="en-US" altLang="en-US" sz="1800" dirty="0">
                <a:cs typeface="Times New Roman" pitchFamily="18" charset="0"/>
              </a:rPr>
              <a:t> for a harmonic series – </a:t>
            </a:r>
            <a:r>
              <a:rPr lang="en-US" altLang="en-US" sz="1800" u="sng" dirty="0">
                <a:cs typeface="Times New Roman" pitchFamily="18" charset="0"/>
              </a:rPr>
              <a:t>too low</a:t>
            </a:r>
          </a:p>
          <a:p>
            <a:pPr eaLnBrk="1" hangingPunct="1">
              <a:lnSpc>
                <a:spcPct val="100000"/>
              </a:lnSpc>
            </a:pPr>
            <a:endParaRPr lang="en-US" altLang="en-US" sz="1800" dirty="0">
              <a:cs typeface="Times New Roman" pitchFamily="18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US" altLang="en-US" sz="1800" u="sng" dirty="0">
                <a:cs typeface="Times New Roman" pitchFamily="18" charset="0"/>
              </a:rPr>
              <a:t>Makes fundamental very hard to play</a:t>
            </a:r>
            <a:endParaRPr lang="en-US" altLang="en-US" sz="1800" dirty="0">
              <a:cs typeface="Times New Roman" pitchFamily="18" charset="0"/>
            </a:endParaRPr>
          </a:p>
          <a:p>
            <a:pPr eaLnBrk="1" hangingPunct="1">
              <a:lnSpc>
                <a:spcPct val="100000"/>
              </a:lnSpc>
            </a:pPr>
            <a:endParaRPr lang="en-US" altLang="en-US" sz="1800" dirty="0">
              <a:cs typeface="Times New Roman" pitchFamily="18" charset="0"/>
            </a:endParaRPr>
          </a:p>
          <a:p>
            <a:pPr eaLnBrk="1" hangingPunct="1">
              <a:lnSpc>
                <a:spcPct val="100000"/>
              </a:lnSpc>
            </a:pPr>
            <a:r>
              <a:rPr lang="en-US" altLang="en-US" sz="1800" dirty="0">
                <a:cs typeface="Times New Roman" pitchFamily="18" charset="0"/>
              </a:rPr>
              <a:t>Called a “pedal tone”</a:t>
            </a:r>
          </a:p>
        </p:txBody>
      </p:sp>
      <p:sp>
        <p:nvSpPr>
          <p:cNvPr id="20" name="Oval 7"/>
          <p:cNvSpPr>
            <a:spLocks noChangeArrowheads="1"/>
          </p:cNvSpPr>
          <p:nvPr/>
        </p:nvSpPr>
        <p:spPr bwMode="auto">
          <a:xfrm>
            <a:off x="3671454" y="5378823"/>
            <a:ext cx="1870364" cy="806824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50357-50D7-41D0-A60D-5D18A8283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668E6067-8AFD-4FB6-BF1B-431B03868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492250"/>
            <a:ext cx="914400" cy="641350"/>
          </a:xfrm>
          <a:prstGeom prst="rect">
            <a:avLst/>
          </a:prstGeom>
          <a:solidFill>
            <a:srgbClr val="AFD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Closed pipe</a:t>
            </a: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3DC98CEE-C81B-4170-995C-42AD7F4F6A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492250"/>
            <a:ext cx="685800" cy="641350"/>
          </a:xfrm>
          <a:prstGeom prst="rect">
            <a:avLst/>
          </a:prstGeom>
          <a:solidFill>
            <a:srgbClr val="AFD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 dirty="0"/>
              <a:t>With bell</a:t>
            </a:r>
          </a:p>
        </p:txBody>
      </p:sp>
      <p:sp>
        <p:nvSpPr>
          <p:cNvPr id="21" name="TextBox 7">
            <a:extLst>
              <a:ext uri="{FF2B5EF4-FFF2-40B4-BE49-F238E27FC236}">
                <a16:creationId xmlns:a16="http://schemas.microsoft.com/office/drawing/2014/main" id="{A16BD5B4-B19B-4BCC-8869-AD625A12D6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492250"/>
            <a:ext cx="1371600" cy="641350"/>
          </a:xfrm>
          <a:prstGeom prst="rect">
            <a:avLst/>
          </a:prstGeom>
          <a:solidFill>
            <a:srgbClr val="AFD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With mouthpiece</a:t>
            </a:r>
          </a:p>
        </p:txBody>
      </p:sp>
      <p:sp>
        <p:nvSpPr>
          <p:cNvPr id="22" name="TextBox 7">
            <a:extLst>
              <a:ext uri="{FF2B5EF4-FFF2-40B4-BE49-F238E27FC236}">
                <a16:creationId xmlns:a16="http://schemas.microsoft.com/office/drawing/2014/main" id="{F26DB417-A123-46C4-9A4D-F5E847AD1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172200"/>
            <a:ext cx="3962400" cy="584775"/>
          </a:xfrm>
          <a:prstGeom prst="rect">
            <a:avLst/>
          </a:prstGeom>
          <a:solidFill>
            <a:srgbClr val="AFD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/>
              <a:t>Actual lowest natural mode frequency – doesn’t match the other natural modes!</a:t>
            </a:r>
          </a:p>
        </p:txBody>
      </p:sp>
      <p:cxnSp>
        <p:nvCxnSpPr>
          <p:cNvPr id="23" name="Straight Arrow Connector 16">
            <a:extLst>
              <a:ext uri="{FF2B5EF4-FFF2-40B4-BE49-F238E27FC236}">
                <a16:creationId xmlns:a16="http://schemas.microsoft.com/office/drawing/2014/main" id="{6FD24013-A689-42B6-8C05-A3486BE63CD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733800" y="5943600"/>
            <a:ext cx="381000" cy="304800"/>
          </a:xfrm>
          <a:prstGeom prst="straightConnector1">
            <a:avLst/>
          </a:prstGeom>
          <a:noFill/>
          <a:ln w="25400">
            <a:solidFill>
              <a:srgbClr val="33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extBox 7">
            <a:extLst>
              <a:ext uri="{FF2B5EF4-FFF2-40B4-BE49-F238E27FC236}">
                <a16:creationId xmlns:a16="http://schemas.microsoft.com/office/drawing/2014/main" id="{314112E7-5A1D-413B-8BE5-FC68390C1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3336" y="4343400"/>
            <a:ext cx="2258077" cy="1077218"/>
          </a:xfrm>
          <a:prstGeom prst="rect">
            <a:avLst/>
          </a:prstGeom>
          <a:solidFill>
            <a:srgbClr val="AFDD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/>
              <a:t>Frequency that would be the fundamental of all the higher modes: “pedal tone”</a:t>
            </a:r>
          </a:p>
        </p:txBody>
      </p:sp>
      <p:cxnSp>
        <p:nvCxnSpPr>
          <p:cNvPr id="25" name="Straight Arrow Connector 16">
            <a:extLst>
              <a:ext uri="{FF2B5EF4-FFF2-40B4-BE49-F238E27FC236}">
                <a16:creationId xmlns:a16="http://schemas.microsoft.com/office/drawing/2014/main" id="{31776868-0E73-47DD-B649-5495685168F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71413" y="5365750"/>
            <a:ext cx="748187" cy="349250"/>
          </a:xfrm>
          <a:prstGeom prst="straightConnector1">
            <a:avLst/>
          </a:prstGeom>
          <a:noFill/>
          <a:ln w="25400">
            <a:solidFill>
              <a:srgbClr val="33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 Box 3">
            <a:extLst>
              <a:ext uri="{FF2B5EF4-FFF2-40B4-BE49-F238E27FC236}">
                <a16:creationId xmlns:a16="http://schemas.microsoft.com/office/drawing/2014/main" id="{3502B6D0-E121-4BD5-9FA8-58C36D1EB5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957888"/>
            <a:ext cx="2362200" cy="400097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cs typeface="Times New Roman" charset="0"/>
                <a:sym typeface="Symbol" charset="0"/>
              </a:rPr>
              <a:t>Pedal tone demo</a:t>
            </a:r>
            <a:endParaRPr lang="en-US" sz="2000" u="sng" dirty="0">
              <a:sym typeface="Symbol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11ACA8D-FBA8-4114-8F7F-DA95529F2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Christine Aidala, Saturday Morning Physics, 10/23/2021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Characterizing Musical Tones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772400" cy="5181600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When we listen to a note, we can describe its 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properties by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loudness, pitch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timbre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We can physically measure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intensity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b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waveform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15200" y="1411069"/>
            <a:ext cx="1447800" cy="646331"/>
          </a:xfrm>
          <a:prstGeom prst="rect">
            <a:avLst/>
          </a:prstGeom>
          <a:solidFill>
            <a:srgbClr val="CFEF9F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Perception of sound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15200" y="2209800"/>
            <a:ext cx="1447800" cy="646331"/>
          </a:xfrm>
          <a:prstGeom prst="rect">
            <a:avLst/>
          </a:prstGeom>
          <a:solidFill>
            <a:srgbClr val="FFDA95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Physical properties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952165"/>
              </p:ext>
            </p:extLst>
          </p:nvPr>
        </p:nvGraphicFramePr>
        <p:xfrm>
          <a:off x="609600" y="3048000"/>
          <a:ext cx="8077200" cy="339852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9588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51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7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22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Perception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Physical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8000"/>
                          </a:solidFill>
                        </a:rPr>
                        <a:t>Loudness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8000"/>
                          </a:solidFill>
                        </a:rPr>
                        <a:t>Intensity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31775" indent="0"/>
                      <a:r>
                        <a:rPr lang="en-US" dirty="0"/>
                        <a:t>how loud of soft a note</a:t>
                      </a:r>
                      <a:r>
                        <a:rPr lang="en-US" baseline="0" dirty="0"/>
                        <a:t> sounds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31775" indent="0"/>
                      <a:r>
                        <a:rPr lang="en-US" dirty="0"/>
                        <a:t>measured W/m</a:t>
                      </a:r>
                      <a:r>
                        <a:rPr lang="en-US" baseline="30000" dirty="0"/>
                        <a:t>2</a:t>
                      </a:r>
                      <a:r>
                        <a:rPr lang="en-US" baseline="0" dirty="0"/>
                        <a:t> or dB,</a:t>
                      </a:r>
                    </a:p>
                    <a:p>
                      <a:pPr marL="231775" indent="0"/>
                      <a:r>
                        <a:rPr lang="en-US" baseline="0" dirty="0"/>
                        <a:t>proportional to amplitude</a:t>
                      </a:r>
                      <a:r>
                        <a:rPr lang="en-US" baseline="300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8000"/>
                          </a:solidFill>
                        </a:rPr>
                        <a:t>Pitch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8000"/>
                          </a:solidFill>
                        </a:rPr>
                        <a:t>Frequency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31775" indent="0"/>
                      <a:r>
                        <a:rPr lang="en-US" dirty="0"/>
                        <a:t>high or low</a:t>
                      </a:r>
                      <a:r>
                        <a:rPr lang="en-US" baseline="0" dirty="0"/>
                        <a:t> notes on a musical scale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31775" indent="0"/>
                      <a:r>
                        <a:rPr lang="en-US" dirty="0"/>
                        <a:t>cycles per second</a:t>
                      </a:r>
                      <a:r>
                        <a:rPr lang="en-US" baseline="0" dirty="0"/>
                        <a:t> (Hz)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8000"/>
                          </a:solidFill>
                        </a:rPr>
                        <a:t>Timbre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8000"/>
                          </a:solidFill>
                        </a:rPr>
                        <a:t>Waveform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31775" indent="0"/>
                      <a:r>
                        <a:rPr lang="en-US" dirty="0"/>
                        <a:t>tone color or “quality” of the sound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31775" indent="0"/>
                      <a:r>
                        <a:rPr lang="en-US" dirty="0"/>
                        <a:t>measured shape</a:t>
                      </a:r>
                      <a:r>
                        <a:rPr lang="en-US" baseline="0" dirty="0"/>
                        <a:t> of the wave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Picture 6" descr="Extech-digital-sound-level-meter-01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7" r="29379"/>
          <a:stretch/>
        </p:blipFill>
        <p:spPr>
          <a:xfrm rot="16200000">
            <a:off x="7278029" y="3085172"/>
            <a:ext cx="685799" cy="1678256"/>
          </a:xfrm>
          <a:prstGeom prst="rect">
            <a:avLst/>
          </a:prstGeom>
        </p:spPr>
      </p:pic>
      <p:pic>
        <p:nvPicPr>
          <p:cNvPr id="8" name="Picture 7" descr="Chromatic-tuner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4495800"/>
            <a:ext cx="1371600" cy="870857"/>
          </a:xfrm>
          <a:prstGeom prst="rect">
            <a:avLst/>
          </a:prstGeom>
        </p:spPr>
      </p:pic>
      <p:pic>
        <p:nvPicPr>
          <p:cNvPr id="9" name="Picture 8" descr="audacity-macosx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695" y="5533790"/>
            <a:ext cx="1353105" cy="820788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DBB7C3B-2F4D-4970-A108-2B1F0F6EB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4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143000"/>
            <a:ext cx="8153400" cy="441960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Music is produced via natural modes 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vibration – of strings, air columns</a:t>
            </a:r>
          </a:p>
          <a:p>
            <a:pPr lvl="1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Also bars and membranes for percussion</a:t>
            </a: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same note on different instruments sounds different because of the different relative strengths of the higher harmonics </a:t>
            </a:r>
          </a:p>
          <a:p>
            <a:pPr lvl="1"/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Affected by e.g. natural modes of the body for string instruments, how vibrations are excited, open vs. closed and cylindrical vs. conical pipes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8" name="Text Box 41">
            <a:extLst>
              <a:ext uri="{FF2B5EF4-FFF2-40B4-BE49-F238E27FC236}">
                <a16:creationId xmlns:a16="http://schemas.microsoft.com/office/drawing/2014/main" id="{135C261A-1A59-449D-89E6-EBA6239CF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304" y="5478440"/>
            <a:ext cx="8305800" cy="830997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hope a greater understanding of the physics underlying music brings you a deeper appreciation of the musical arts!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81FFB85-C924-4F88-8045-102A9637BD01}"/>
              </a:ext>
            </a:extLst>
          </p:cNvPr>
          <p:cNvGrpSpPr/>
          <p:nvPr/>
        </p:nvGrpSpPr>
        <p:grpSpPr>
          <a:xfrm>
            <a:off x="7239000" y="228600"/>
            <a:ext cx="1752600" cy="2057400"/>
            <a:chOff x="762000" y="2144713"/>
            <a:chExt cx="3581553" cy="4408487"/>
          </a:xfrm>
        </p:grpSpPr>
        <p:pic>
          <p:nvPicPr>
            <p:cNvPr id="9" name="Picture 4" descr="pipe-1.png">
              <a:extLst>
                <a:ext uri="{FF2B5EF4-FFF2-40B4-BE49-F238E27FC236}">
                  <a16:creationId xmlns:a16="http://schemas.microsoft.com/office/drawing/2014/main" id="{D18E5ED6-5609-4209-BFBC-EBE2E1FDA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1213" y="2144713"/>
              <a:ext cx="3532340" cy="16652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9" descr="pipe-4.png">
              <a:extLst>
                <a:ext uri="{FF2B5EF4-FFF2-40B4-BE49-F238E27FC236}">
                  <a16:creationId xmlns:a16="http://schemas.microsoft.com/office/drawing/2014/main" id="{3E3C83D4-3EE5-4CC8-915D-F5FDD2437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4881563"/>
              <a:ext cx="3554054" cy="167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4" descr="pipe-2.png">
              <a:extLst>
                <a:ext uri="{FF2B5EF4-FFF2-40B4-BE49-F238E27FC236}">
                  <a16:creationId xmlns:a16="http://schemas.microsoft.com/office/drawing/2014/main" id="{7D08221C-3698-44CA-AD61-D37728383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988" y="3052763"/>
              <a:ext cx="3554183" cy="167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4" descr="pipe-3.png">
              <a:extLst>
                <a:ext uri="{FF2B5EF4-FFF2-40B4-BE49-F238E27FC236}">
                  <a16:creationId xmlns:a16="http://schemas.microsoft.com/office/drawing/2014/main" id="{82E27B20-402F-4181-BC48-C674C98CA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988" y="3967163"/>
              <a:ext cx="3554183" cy="1671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9651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275F4-4DA8-4712-ACB5-E4AB4237F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99ED0-1CC9-48A4-B318-AE0CA418D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9A3E5-724C-40DE-8EC0-B9010DE2C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7E2E2A-B73B-4A15-8F6C-76161C859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785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Speed of Sound</a:t>
            </a:r>
          </a:p>
        </p:txBody>
      </p:sp>
      <p:sp>
        <p:nvSpPr>
          <p:cNvPr id="104452" name="Content Placeholder 2"/>
          <p:cNvSpPr>
            <a:spLocks noGrp="1"/>
          </p:cNvSpPr>
          <p:nvPr>
            <p:ph idx="1"/>
          </p:nvPr>
        </p:nvSpPr>
        <p:spPr>
          <a:xfrm>
            <a:off x="304800" y="1600200"/>
            <a:ext cx="8610600" cy="3886200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All waves have a speed associated with them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The speed of sound is about 344 m/s (770 mph) at 20°C</a:t>
            </a:r>
          </a:p>
          <a:p>
            <a:pPr lvl="1"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But depends on temperature</a:t>
            </a:r>
          </a:p>
          <a:p>
            <a:pPr lvl="1" eaLnBrk="1" hangingPunct="1">
              <a:defRPr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 eaLnBrk="1" hangingPunct="1">
              <a:defRPr/>
            </a:pPr>
            <a:endParaRPr lang="en-US" dirty="0">
              <a:latin typeface="Arial" charset="0"/>
              <a:ea typeface="ＭＳ Ｐゴシック" charset="0"/>
            </a:endParaRPr>
          </a:p>
          <a:p>
            <a:pPr lvl="1" eaLnBrk="1" hangingPunct="1">
              <a:defRPr/>
            </a:pPr>
            <a:r>
              <a:rPr lang="en-US" dirty="0">
                <a:latin typeface="Arial" charset="0"/>
                <a:ea typeface="ＭＳ Ｐゴシック" charset="0"/>
              </a:rPr>
              <a:t>This can mess up the pitch of organ pipes and wind instruments</a:t>
            </a:r>
          </a:p>
        </p:txBody>
      </p:sp>
      <p:sp>
        <p:nvSpPr>
          <p:cNvPr id="92165" name="Text Box 10"/>
          <p:cNvSpPr txBox="1">
            <a:spLocks noChangeArrowheads="1"/>
          </p:cNvSpPr>
          <p:nvPr/>
        </p:nvSpPr>
        <p:spPr bwMode="auto">
          <a:xfrm>
            <a:off x="1127125" y="3505200"/>
            <a:ext cx="5197475" cy="830263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/>
              <a:t>For temperature </a:t>
            </a:r>
            <a:r>
              <a:rPr lang="en-US" dirty="0">
                <a:solidFill>
                  <a:schemeClr val="accent2"/>
                </a:solidFill>
              </a:rPr>
              <a:t>T</a:t>
            </a:r>
            <a:r>
              <a:rPr lang="en-US" dirty="0"/>
              <a:t> in Celsius:</a:t>
            </a:r>
          </a:p>
          <a:p>
            <a:pPr algn="ctr" eaLnBrk="1" hangingPunct="1"/>
            <a:r>
              <a:rPr lang="en-US" dirty="0">
                <a:solidFill>
                  <a:schemeClr val="accent2"/>
                </a:solidFill>
              </a:rPr>
              <a:t>speed (in m/s) = 344 + 0.6 x (T – 20)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D1C58E-B9E5-4D25-AF4C-F8F3F9C79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5CAB28-7A4F-47A8-9105-DDBCC2E7A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6982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Typical Sound Pressures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Typical sound waves have pressure amplitudes of about 0.01 N/m</a:t>
            </a:r>
            <a:r>
              <a:rPr lang="en-US" sz="2800" baseline="30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 (quiet) to</a:t>
            </a:r>
            <a:br>
              <a:rPr lang="en-US" sz="28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1 N/m</a:t>
            </a:r>
            <a:r>
              <a:rPr lang="en-US" sz="2800" baseline="30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 (loud)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This means the pressure changes for a loud sound correspond to about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101,326 N/m</a:t>
            </a:r>
            <a:r>
              <a:rPr lang="en-US" sz="2400" baseline="30000">
                <a:latin typeface="Arial" charset="0"/>
                <a:ea typeface="ＭＳ Ｐゴシック" charset="0"/>
              </a:rPr>
              <a:t>2</a:t>
            </a:r>
            <a:r>
              <a:rPr lang="en-US" sz="2400">
                <a:latin typeface="Arial" charset="0"/>
                <a:ea typeface="ＭＳ Ｐゴシック" charset="0"/>
              </a:rPr>
              <a:t> compressions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101,324 N/m</a:t>
            </a:r>
            <a:r>
              <a:rPr lang="en-US" sz="2400" baseline="30000">
                <a:latin typeface="Arial" charset="0"/>
                <a:ea typeface="ＭＳ Ｐゴシック" charset="0"/>
              </a:rPr>
              <a:t>2</a:t>
            </a:r>
            <a:r>
              <a:rPr lang="en-US" sz="2400">
                <a:latin typeface="Arial" charset="0"/>
                <a:ea typeface="ＭＳ Ｐゴシック" charset="0"/>
              </a:rPr>
              <a:t> rarefactions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A fractional change of 1 part in 10</a:t>
            </a:r>
            <a:r>
              <a:rPr lang="en-US" sz="2800" baseline="30000">
                <a:latin typeface="Arial" charset="0"/>
                <a:ea typeface="ＭＳ Ｐゴシック" charset="0"/>
                <a:cs typeface="ＭＳ Ｐゴシック" charset="0"/>
              </a:rPr>
              <a:t>5</a:t>
            </a:r>
            <a:endParaRPr lang="en-US" sz="280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400">
                <a:latin typeface="Arial" charset="0"/>
                <a:ea typeface="ＭＳ Ｐゴシック" charset="0"/>
              </a:rPr>
              <a:t>Quiet sounds may have a fractional change of</a:t>
            </a:r>
            <a:br>
              <a:rPr lang="en-US" sz="2400">
                <a:latin typeface="Arial" charset="0"/>
                <a:ea typeface="ＭＳ Ｐゴシック" charset="0"/>
              </a:rPr>
            </a:br>
            <a:r>
              <a:rPr lang="en-US" sz="2400">
                <a:latin typeface="Arial" charset="0"/>
                <a:ea typeface="ＭＳ Ｐゴシック" charset="0"/>
              </a:rPr>
              <a:t>1 part in 10</a:t>
            </a:r>
            <a:r>
              <a:rPr lang="en-US" sz="2400" baseline="30000">
                <a:latin typeface="Arial" charset="0"/>
                <a:ea typeface="ＭＳ Ｐゴシック" charset="0"/>
              </a:rPr>
              <a:t>7</a:t>
            </a:r>
            <a:r>
              <a:rPr lang="en-US" sz="2400">
                <a:latin typeface="Arial" charset="0"/>
                <a:ea typeface="ＭＳ Ｐゴシック" charset="0"/>
              </a:rPr>
              <a:t> or more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Our ears are really remarkable in that we can detect such small pressure fluctuations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D92D9DA-046E-42C5-9F2F-64A5CC8BD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64D8BAC-4762-4BF0-A907-537B38FFE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29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 uiExpand="1" build="p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Sound Power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Compared to a 100 W light bulb, sound power is very small</a:t>
            </a:r>
          </a:p>
          <a:p>
            <a:pPr lvl="1"/>
            <a:r>
              <a:rPr lang="en-US" dirty="0"/>
              <a:t>Typically in the </a:t>
            </a:r>
            <a:r>
              <a:rPr lang="en-US" dirty="0" err="1"/>
              <a:t>μW</a:t>
            </a:r>
            <a:r>
              <a:rPr lang="en-US" dirty="0"/>
              <a:t> to </a:t>
            </a:r>
            <a:r>
              <a:rPr lang="en-US" dirty="0" err="1"/>
              <a:t>mW</a:t>
            </a:r>
            <a:r>
              <a:rPr lang="en-US" dirty="0"/>
              <a:t> range</a:t>
            </a:r>
          </a:p>
          <a:p>
            <a:r>
              <a:rPr lang="en-US" dirty="0"/>
              <a:t>Maximum sound power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Most instruments are at most </a:t>
            </a:r>
            <a:r>
              <a:rPr lang="en-US" u="sng" dirty="0"/>
              <a:t>a few percent efficient</a:t>
            </a:r>
            <a:r>
              <a:rPr lang="en-US" dirty="0"/>
              <a:t> in converting input energy to sound energy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0850742"/>
              </p:ext>
            </p:extLst>
          </p:nvPr>
        </p:nvGraphicFramePr>
        <p:xfrm>
          <a:off x="1600200" y="3175000"/>
          <a:ext cx="6096000" cy="1854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Instrument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Maximum sound power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Bass drum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Trombone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 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Trumpet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300 </a:t>
                      </a:r>
                      <a:r>
                        <a:rPr lang="en-US" dirty="0" err="1"/>
                        <a:t>mW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Flute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mW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A9588F-2DD9-411F-A53D-03EF3F3EA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521301-2203-428B-A12E-5FD671E4C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41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Typical Sound Wavelengths</a:t>
            </a:r>
          </a:p>
        </p:txBody>
      </p:sp>
      <p:sp>
        <p:nvSpPr>
          <p:cNvPr id="378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19200"/>
            <a:ext cx="8153400" cy="4953000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We can calculate the wavelength of sound waves using </a:t>
            </a:r>
            <a:r>
              <a:rPr lang="en-US" i="1" dirty="0">
                <a:latin typeface="Times New Roman" charset="0"/>
                <a:ea typeface="ＭＳ Ｐゴシック" charset="0"/>
                <a:cs typeface="Times New Roman" charset="0"/>
              </a:rPr>
              <a:t>v</a:t>
            </a:r>
            <a:r>
              <a:rPr lang="en-US" dirty="0">
                <a:latin typeface="Arial" charset="0"/>
                <a:ea typeface="ＭＳ Ｐゴシック" charset="0"/>
                <a:cs typeface="Times New Roman" charset="0"/>
                <a:sym typeface="Symbol" charset="0"/>
              </a:rPr>
              <a:t> =  </a:t>
            </a:r>
            <a:r>
              <a:rPr lang="en-US" i="1" dirty="0">
                <a:latin typeface="Times New Roman" charset="0"/>
                <a:ea typeface="ＭＳ Ｐゴシック" charset="0"/>
                <a:cs typeface="Times New Roman" charset="0"/>
              </a:rPr>
              <a:t>f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 dirty="0">
                <a:latin typeface="Arial" charset="0"/>
                <a:ea typeface="ＭＳ Ｐゴシック" charset="0"/>
              </a:rPr>
              <a:t>the speed of sound </a:t>
            </a:r>
            <a:r>
              <a:rPr lang="en-US" dirty="0">
                <a:latin typeface="Arial" charset="0"/>
                <a:ea typeface="ＭＳ Ｐゴシック" charset="0"/>
                <a:cs typeface="Times New Roman" charset="0"/>
              </a:rPr>
              <a:t>in dry air at 20</a:t>
            </a:r>
            <a:r>
              <a:rPr lang="en-US" dirty="0">
                <a:latin typeface="Arial" charset="0"/>
                <a:ea typeface="ＭＳ Ｐゴシック" charset="0"/>
                <a:cs typeface="Arial" charset="0"/>
              </a:rPr>
              <a:t>°</a:t>
            </a:r>
            <a:r>
              <a:rPr lang="en-US" dirty="0">
                <a:latin typeface="Arial" charset="0"/>
                <a:ea typeface="ＭＳ Ｐゴシック" charset="0"/>
                <a:cs typeface="Times New Roman" charset="0"/>
              </a:rPr>
              <a:t>C is</a:t>
            </a:r>
            <a:br>
              <a:rPr lang="en-US" dirty="0">
                <a:latin typeface="Arial" charset="0"/>
                <a:ea typeface="ＭＳ Ｐゴシック" charset="0"/>
                <a:cs typeface="Times New Roman" charset="0"/>
              </a:rPr>
            </a:br>
            <a:r>
              <a:rPr lang="en-US" i="1" dirty="0">
                <a:latin typeface="Times New Roman" charset="0"/>
                <a:ea typeface="ＭＳ Ｐゴシック" charset="0"/>
                <a:cs typeface="Times New Roman" charset="0"/>
              </a:rPr>
              <a:t>v</a:t>
            </a:r>
            <a:r>
              <a:rPr lang="en-US" dirty="0">
                <a:latin typeface="Arial" charset="0"/>
                <a:ea typeface="ＭＳ Ｐゴシック" charset="0"/>
                <a:cs typeface="Times New Roman" charset="0"/>
                <a:sym typeface="Symbol" charset="0"/>
              </a:rPr>
              <a:t> = </a:t>
            </a:r>
            <a:r>
              <a:rPr lang="en-US" dirty="0">
                <a:latin typeface="Arial" charset="0"/>
                <a:ea typeface="ＭＳ Ｐゴシック" charset="0"/>
              </a:rPr>
              <a:t>344 m/s</a:t>
            </a:r>
          </a:p>
          <a:p>
            <a:pPr eaLnBrk="1" hangingPunct="1"/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74798" name="Group 46"/>
          <p:cNvGraphicFramePr>
            <a:graphicFrameLocks noGrp="1"/>
          </p:cNvGraphicFramePr>
          <p:nvPr/>
        </p:nvGraphicFramePr>
        <p:xfrm>
          <a:off x="304800" y="3352800"/>
          <a:ext cx="6096000" cy="2286000"/>
        </p:xfrm>
        <a:graphic>
          <a:graphicData uri="http://schemas.openxmlformats.org/drawingml/2006/table">
            <a:tbl>
              <a:tblPr/>
              <a:tblGrid>
                <a:gridCol w="3962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Frequency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FF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Wavelength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FF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27.5 Hz (A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0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4C1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12.5 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4C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440 Hz (A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or concert A)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4C1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78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4C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4186 Hz (C</a:t>
                      </a:r>
                      <a:r>
                        <a:rPr kumimoji="0" lang="en-US" sz="24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</a:t>
                      </a: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4C1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8.2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4C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20 kHz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4C1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1.7 cm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4C1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4799" name="Text Box 47"/>
          <p:cNvSpPr txBox="1">
            <a:spLocks noChangeArrowheads="1"/>
          </p:cNvSpPr>
          <p:nvPr/>
        </p:nvSpPr>
        <p:spPr bwMode="auto">
          <a:xfrm>
            <a:off x="4343400" y="5715000"/>
            <a:ext cx="1666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Human scale</a:t>
            </a:r>
          </a:p>
        </p:txBody>
      </p:sp>
      <p:sp>
        <p:nvSpPr>
          <p:cNvPr id="74800" name="Oval 48"/>
          <p:cNvSpPr>
            <a:spLocks noChangeArrowheads="1"/>
          </p:cNvSpPr>
          <p:nvPr/>
        </p:nvSpPr>
        <p:spPr bwMode="auto">
          <a:xfrm>
            <a:off x="4191000" y="3657600"/>
            <a:ext cx="1219200" cy="2133600"/>
          </a:xfrm>
          <a:prstGeom prst="ellipse">
            <a:avLst/>
          </a:prstGeom>
          <a:noFill/>
          <a:ln w="25400">
            <a:solidFill>
              <a:srgbClr val="4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4801" name="Text Box 49"/>
          <p:cNvSpPr txBox="1">
            <a:spLocks noChangeArrowheads="1"/>
          </p:cNvSpPr>
          <p:nvPr/>
        </p:nvSpPr>
        <p:spPr bwMode="auto">
          <a:xfrm>
            <a:off x="76200" y="6308725"/>
            <a:ext cx="8991600" cy="3968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The size of people, furniture, windows, etc. is important for sound propagation</a:t>
            </a:r>
          </a:p>
        </p:txBody>
      </p:sp>
      <p:pic>
        <p:nvPicPr>
          <p:cNvPr id="37914" name="Picture 50" descr="B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2933700"/>
            <a:ext cx="240665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06F6F9-CFFE-4E09-92E4-7028B408B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9FF6DF-B816-45D9-8FB8-55564C07A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99" grpId="0"/>
      <p:bldP spid="74800" grpId="0" animBg="1"/>
      <p:bldP spid="7480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219200" y="6232525"/>
            <a:ext cx="6699250" cy="396875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1429" tIns="45714" rIns="91429" bIns="45714">
            <a:spAutoFit/>
          </a:bodyPr>
          <a:lstStyle/>
          <a:p>
            <a:pPr eaLnBrk="1" hangingPunct="1">
              <a:defRPr/>
            </a:pPr>
            <a:r>
              <a:rPr lang="en-US" sz="2000" dirty="0">
                <a:cs typeface="Times New Roman" charset="0"/>
                <a:sym typeface="Symbol" charset="0"/>
              </a:rPr>
              <a:t>Each 10 dB corresponds to a </a:t>
            </a:r>
            <a:r>
              <a:rPr lang="en-US" sz="2000" i="1" dirty="0">
                <a:cs typeface="Times New Roman" charset="0"/>
                <a:sym typeface="Symbol" charset="0"/>
              </a:rPr>
              <a:t>factor of 10 </a:t>
            </a:r>
            <a:r>
              <a:rPr lang="en-US" sz="2000" dirty="0">
                <a:cs typeface="Times New Roman" charset="0"/>
                <a:sym typeface="Symbol" charset="0"/>
              </a:rPr>
              <a:t>in intensity</a:t>
            </a:r>
          </a:p>
        </p:txBody>
      </p:sp>
      <p:sp>
        <p:nvSpPr>
          <p:cNvPr id="58370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Typical Sound Intensity Levels</a:t>
            </a:r>
          </a:p>
        </p:txBody>
      </p:sp>
      <p:pic>
        <p:nvPicPr>
          <p:cNvPr id="58371" name="Picture 11" descr="MAtable5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1387475"/>
            <a:ext cx="7772400" cy="469265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DC7E3E-F773-4A58-83E3-F8D303F5015C}"/>
              </a:ext>
            </a:extLst>
          </p:cNvPr>
          <p:cNvSpPr txBox="1"/>
          <p:nvPr/>
        </p:nvSpPr>
        <p:spPr>
          <a:xfrm>
            <a:off x="1008536" y="5498068"/>
            <a:ext cx="3025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Donald Hall, </a:t>
            </a:r>
            <a:r>
              <a:rPr lang="en-US" i="1" dirty="0"/>
              <a:t>Musical Acoustics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663A77-B30C-4A3D-9FEF-45CDC1734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BE2552-3592-4ED9-87D0-7B447664E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46</a:t>
            </a:fld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228600"/>
            <a:ext cx="4610100" cy="7620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Beats</a:t>
            </a:r>
          </a:p>
        </p:txBody>
      </p:sp>
      <p:sp>
        <p:nvSpPr>
          <p:cNvPr id="460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686800" cy="5029200"/>
          </a:xfrm>
        </p:spPr>
        <p:txBody>
          <a:bodyPr/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The result of adding two waves of nearly equal</a:t>
            </a:r>
            <a:b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frequencies </a:t>
            </a:r>
            <a:r>
              <a:rPr lang="en-US" sz="2800" i="1" dirty="0">
                <a:latin typeface="Times New Roman" charset="0"/>
                <a:ea typeface="ＭＳ Ｐゴシック" charset="0"/>
                <a:cs typeface="ＭＳ Ｐゴシック" charset="0"/>
              </a:rPr>
              <a:t>f</a:t>
            </a:r>
            <a:r>
              <a:rPr lang="en-US" sz="2800" baseline="-25000" dirty="0">
                <a:latin typeface="Arial" charset="0"/>
                <a:ea typeface="ＭＳ Ｐゴシック" charset="0"/>
                <a:cs typeface="ＭＳ Ｐゴシック" charset="0"/>
              </a:rPr>
              <a:t>1</a:t>
            </a: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 and </a:t>
            </a:r>
            <a:r>
              <a:rPr lang="en-US" sz="2800" i="1" dirty="0">
                <a:latin typeface="Times New Roman" charset="0"/>
                <a:ea typeface="ＭＳ Ｐゴシック" charset="0"/>
                <a:cs typeface="ＭＳ Ｐゴシック" charset="0"/>
              </a:rPr>
              <a:t>f</a:t>
            </a:r>
            <a:r>
              <a:rPr lang="en-US" sz="2800" baseline="-25000" dirty="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The resulting wave sounds like a pure tone with frequency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The sound pulsates at the beat frequency</a:t>
            </a:r>
          </a:p>
        </p:txBody>
      </p:sp>
      <p:pic>
        <p:nvPicPr>
          <p:cNvPr id="46083" name="Picture 3" descr="SineWaveBea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8" y="3810000"/>
            <a:ext cx="6221412" cy="2366963"/>
          </a:xfrm>
          <a:prstGeom prst="rect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4608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4850640"/>
              </p:ext>
            </p:extLst>
          </p:nvPr>
        </p:nvGraphicFramePr>
        <p:xfrm>
          <a:off x="2495550" y="2743200"/>
          <a:ext cx="200025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90600" imgH="203200" progId="Equation.3">
                  <p:embed/>
                </p:oleObj>
              </mc:Choice>
              <mc:Fallback>
                <p:oleObj name="Equation" r:id="rId4" imgW="990600" imgH="203200" progId="Equation.3">
                  <p:embed/>
                  <p:pic>
                    <p:nvPicPr>
                      <p:cNvPr id="4608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5550" y="2743200"/>
                        <a:ext cx="2000250" cy="409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08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2589017"/>
              </p:ext>
            </p:extLst>
          </p:nvPr>
        </p:nvGraphicFramePr>
        <p:xfrm>
          <a:off x="6807200" y="3124200"/>
          <a:ext cx="17272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63600" imgH="203200" progId="Equation.3">
                  <p:embed/>
                </p:oleObj>
              </mc:Choice>
              <mc:Fallback>
                <p:oleObj name="Equation" r:id="rId6" imgW="863600" imgH="203200" progId="Equation.3">
                  <p:embed/>
                  <p:pic>
                    <p:nvPicPr>
                      <p:cNvPr id="4608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7200" y="3124200"/>
                        <a:ext cx="1727200" cy="4064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87" name="Text Box 9"/>
          <p:cNvSpPr txBox="1">
            <a:spLocks noChangeArrowheads="1"/>
          </p:cNvSpPr>
          <p:nvPr/>
        </p:nvSpPr>
        <p:spPr bwMode="auto">
          <a:xfrm>
            <a:off x="6546850" y="5276850"/>
            <a:ext cx="692150" cy="366713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cs typeface="Times New Roman" charset="0"/>
              </a:rPr>
              <a:t>sum</a:t>
            </a:r>
          </a:p>
        </p:txBody>
      </p:sp>
      <p:sp>
        <p:nvSpPr>
          <p:cNvPr id="46088" name="Text Box 10"/>
          <p:cNvSpPr txBox="1">
            <a:spLocks noChangeArrowheads="1"/>
          </p:cNvSpPr>
          <p:nvPr/>
        </p:nvSpPr>
        <p:spPr bwMode="auto">
          <a:xfrm>
            <a:off x="6477000" y="4133850"/>
            <a:ext cx="1371600" cy="366713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>
                <a:cs typeface="Times New Roman" charset="0"/>
              </a:rPr>
              <a:t>two waves</a:t>
            </a:r>
          </a:p>
        </p:txBody>
      </p:sp>
      <p:sp>
        <p:nvSpPr>
          <p:cNvPr id="46089" name="Text Box 11"/>
          <p:cNvSpPr txBox="1">
            <a:spLocks noChangeArrowheads="1"/>
          </p:cNvSpPr>
          <p:nvPr/>
        </p:nvSpPr>
        <p:spPr bwMode="auto">
          <a:xfrm>
            <a:off x="5410200" y="5962650"/>
            <a:ext cx="2168525" cy="366713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>
                <a:cs typeface="Times New Roman" charset="0"/>
              </a:rPr>
              <a:t>“envelope” at </a:t>
            </a:r>
            <a:r>
              <a:rPr lang="en-US" altLang="ja-JP" sz="1800" i="1" dirty="0" err="1">
                <a:latin typeface="Times New Roman" charset="0"/>
                <a:cs typeface="Times New Roman" charset="0"/>
              </a:rPr>
              <a:t>f</a:t>
            </a:r>
            <a:r>
              <a:rPr lang="en-US" altLang="ja-JP" sz="1800" baseline="-25000" dirty="0" err="1">
                <a:cs typeface="Times New Roman" charset="0"/>
              </a:rPr>
              <a:t>beat</a:t>
            </a:r>
            <a:r>
              <a:rPr lang="en-US" altLang="ja-JP" sz="1800" dirty="0">
                <a:cs typeface="Times New Roman" charset="0"/>
              </a:rPr>
              <a:t> </a:t>
            </a:r>
            <a:endParaRPr lang="en-US" sz="1800" dirty="0">
              <a:cs typeface="Times New Roman" charset="0"/>
            </a:endParaRPr>
          </a:p>
        </p:txBody>
      </p:sp>
      <p:sp>
        <p:nvSpPr>
          <p:cNvPr id="46090" name="Text Box 12"/>
          <p:cNvSpPr txBox="1">
            <a:spLocks noChangeArrowheads="1"/>
          </p:cNvSpPr>
          <p:nvPr/>
        </p:nvSpPr>
        <p:spPr bwMode="auto">
          <a:xfrm>
            <a:off x="0" y="6124575"/>
            <a:ext cx="3671888" cy="366713"/>
          </a:xfrm>
          <a:prstGeom prst="rect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cs typeface="Times New Roman" charset="0"/>
              </a:rPr>
              <a:t>Wave with frequency </a:t>
            </a:r>
            <a:r>
              <a:rPr lang="en-US" sz="1800" i="1">
                <a:latin typeface="Times New Roman" charset="0"/>
                <a:cs typeface="Times New Roman" charset="0"/>
              </a:rPr>
              <a:t>f</a:t>
            </a:r>
            <a:r>
              <a:rPr lang="en-US" sz="1800" baseline="-25000">
                <a:cs typeface="Times New Roman" charset="0"/>
              </a:rPr>
              <a:t>ave</a:t>
            </a:r>
            <a:r>
              <a:rPr lang="en-US" sz="1800">
                <a:cs typeface="Times New Roman" charset="0"/>
              </a:rPr>
              <a:t> </a:t>
            </a:r>
            <a:endParaRPr lang="en-US" sz="1800" baseline="-25000">
              <a:cs typeface="Times New Roman" charset="0"/>
            </a:endParaRPr>
          </a:p>
        </p:txBody>
      </p:sp>
      <p:sp>
        <p:nvSpPr>
          <p:cNvPr id="46091" name="Line 12"/>
          <p:cNvSpPr>
            <a:spLocks noChangeShapeType="1"/>
          </p:cNvSpPr>
          <p:nvPr/>
        </p:nvSpPr>
        <p:spPr bwMode="auto">
          <a:xfrm flipV="1">
            <a:off x="1066800" y="5486400"/>
            <a:ext cx="1066800" cy="5334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2" name="Line 13"/>
          <p:cNvSpPr>
            <a:spLocks noChangeShapeType="1"/>
          </p:cNvSpPr>
          <p:nvPr/>
        </p:nvSpPr>
        <p:spPr bwMode="auto">
          <a:xfrm flipH="1" flipV="1">
            <a:off x="4572000" y="5943600"/>
            <a:ext cx="762000" cy="304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E0DD83E-0089-49A7-9321-B36910066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Christine Aidala, Saturday Morning Physics, 10/23/2021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50C26A-DFCE-4EED-9EEE-C2B8872CF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47</a:t>
            </a:fld>
            <a:endParaRPr 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Resonance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Resonance occurs when we drive a system at one of its natural modes</a:t>
            </a: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If dissipation is small, the resonance can be very sharply peaked</a:t>
            </a:r>
          </a:p>
        </p:txBody>
      </p:sp>
      <p:pic>
        <p:nvPicPr>
          <p:cNvPr id="38915" name="Picture 3" descr="MC90033305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2514600"/>
            <a:ext cx="522287" cy="1152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6" name="TextBox 4"/>
          <p:cNvSpPr txBox="1">
            <a:spLocks noChangeArrowheads="1"/>
          </p:cNvSpPr>
          <p:nvPr/>
        </p:nvSpPr>
        <p:spPr bwMode="auto">
          <a:xfrm>
            <a:off x="1371600" y="2874963"/>
            <a:ext cx="1822450" cy="396875"/>
          </a:xfrm>
          <a:prstGeom prst="rect">
            <a:avLst/>
          </a:prstGeom>
          <a:solidFill>
            <a:srgbClr val="66FF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Driving energy</a:t>
            </a:r>
          </a:p>
        </p:txBody>
      </p:sp>
      <p:sp>
        <p:nvSpPr>
          <p:cNvPr id="38917" name="TextBox 5"/>
          <p:cNvSpPr txBox="1">
            <a:spLocks noChangeArrowheads="1"/>
          </p:cNvSpPr>
          <p:nvPr/>
        </p:nvSpPr>
        <p:spPr bwMode="auto">
          <a:xfrm>
            <a:off x="5867400" y="2720975"/>
            <a:ext cx="1981200" cy="701675"/>
          </a:xfrm>
          <a:prstGeom prst="rect">
            <a:avLst/>
          </a:prstGeom>
          <a:solidFill>
            <a:srgbClr val="66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Dissipated or radiated energy</a:t>
            </a:r>
          </a:p>
        </p:txBody>
      </p:sp>
      <p:cxnSp>
        <p:nvCxnSpPr>
          <p:cNvPr id="38918" name="Straight Arrow Connector 7"/>
          <p:cNvCxnSpPr>
            <a:cxnSpLocks noChangeShapeType="1"/>
            <a:stCxn id="38916" idx="3"/>
          </p:cNvCxnSpPr>
          <p:nvPr/>
        </p:nvCxnSpPr>
        <p:spPr bwMode="auto">
          <a:xfrm>
            <a:off x="3194050" y="3073400"/>
            <a:ext cx="752475" cy="1588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8919" name="Straight Arrow Connector 9"/>
          <p:cNvCxnSpPr>
            <a:cxnSpLocks noChangeShapeType="1"/>
            <a:endCxn id="38917" idx="1"/>
          </p:cNvCxnSpPr>
          <p:nvPr/>
        </p:nvCxnSpPr>
        <p:spPr bwMode="auto">
          <a:xfrm>
            <a:off x="5029200" y="3070225"/>
            <a:ext cx="838200" cy="1588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85800" y="4724400"/>
            <a:ext cx="3292475" cy="1828800"/>
            <a:chOff x="685800" y="4724400"/>
            <a:chExt cx="3292475" cy="1828800"/>
          </a:xfrm>
        </p:grpSpPr>
        <p:pic>
          <p:nvPicPr>
            <p:cNvPr id="38924" name="Picture 10" descr="resonance=1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4724400"/>
              <a:ext cx="3292475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5" name="TextBox 12"/>
            <p:cNvSpPr txBox="1">
              <a:spLocks noChangeArrowheads="1"/>
            </p:cNvSpPr>
            <p:nvPr/>
          </p:nvSpPr>
          <p:spPr bwMode="auto">
            <a:xfrm>
              <a:off x="3048000" y="4724400"/>
              <a:ext cx="9144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/>
                <a:t>Sharp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181600" y="4724400"/>
            <a:ext cx="3292475" cy="1828800"/>
            <a:chOff x="5181600" y="4724400"/>
            <a:chExt cx="3292475" cy="1828800"/>
          </a:xfrm>
        </p:grpSpPr>
        <p:pic>
          <p:nvPicPr>
            <p:cNvPr id="38922" name="Picture 11" descr="resonance=10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600" y="4724400"/>
              <a:ext cx="3292475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23" name="TextBox 13"/>
            <p:cNvSpPr txBox="1">
              <a:spLocks noChangeArrowheads="1"/>
            </p:cNvSpPr>
            <p:nvPr/>
          </p:nvSpPr>
          <p:spPr bwMode="auto">
            <a:xfrm>
              <a:off x="7543800" y="4724400"/>
              <a:ext cx="914400" cy="396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/>
                <a:t>Broad</a:t>
              </a: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B26364-DBB4-424D-B6FC-AA8BA0655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6B0E820-2B50-4860-B7B0-31FD54905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95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077200" cy="1056776"/>
          </a:xfrm>
        </p:spPr>
        <p:txBody>
          <a:bodyPr/>
          <a:lstStyle/>
          <a:p>
            <a:r>
              <a:rPr lang="en-US" sz="3100" dirty="0"/>
              <a:t>Fourier spectra for acoustic guitar </a:t>
            </a:r>
            <a:br>
              <a:rPr lang="en-US" sz="3100" dirty="0"/>
            </a:br>
            <a:r>
              <a:rPr lang="en-US" sz="3100" dirty="0"/>
              <a:t>A</a:t>
            </a:r>
            <a:r>
              <a:rPr lang="en-US" sz="3100" baseline="-25000" dirty="0"/>
              <a:t>2</a:t>
            </a:r>
            <a:r>
              <a:rPr lang="en-US" sz="3100" dirty="0"/>
              <a:t> and E</a:t>
            </a:r>
            <a:r>
              <a:rPr lang="en-US" sz="3100" baseline="-25000" dirty="0"/>
              <a:t>2</a:t>
            </a:r>
            <a:r>
              <a:rPr lang="en-US" sz="3100" dirty="0"/>
              <a:t> strings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Lecture 3 - caidala@umich.edu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269EE2-161E-9041-AA52-C07BD788C7C1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48371" r="14250" b="7185"/>
          <a:stretch/>
        </p:blipFill>
        <p:spPr>
          <a:xfrm>
            <a:off x="226972" y="4293162"/>
            <a:ext cx="8536028" cy="24886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6422" y="5029200"/>
            <a:ext cx="1792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</a:t>
            </a:r>
            <a:r>
              <a:rPr lang="en-US" baseline="-250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: 82.4 Hz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t="48517" r="14250" b="6742"/>
          <a:stretch/>
        </p:blipFill>
        <p:spPr>
          <a:xfrm>
            <a:off x="226972" y="1447800"/>
            <a:ext cx="8536028" cy="25052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3851" y="2221468"/>
            <a:ext cx="16269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</a:t>
            </a:r>
            <a:r>
              <a:rPr lang="en-US" baseline="-25000" dirty="0">
                <a:solidFill>
                  <a:srgbClr val="FFFF00"/>
                </a:solidFill>
              </a:rPr>
              <a:t>2</a:t>
            </a:r>
            <a:r>
              <a:rPr lang="en-US" dirty="0">
                <a:solidFill>
                  <a:srgbClr val="FFFF00"/>
                </a:solidFill>
              </a:rPr>
              <a:t>: 110 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61155" y="2773508"/>
            <a:ext cx="428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110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627756" y="2704981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220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15858" y="2277246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330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62071" y="2642331"/>
            <a:ext cx="5261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440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360344" y="3190101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550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79419" y="2804755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770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05475" y="3075801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880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15025" y="2804755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990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63911" y="3429000"/>
            <a:ext cx="513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1100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93566" y="5410200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82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61903" y="4735599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165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09955" y="4545549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247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34908" y="5029200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330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113531" y="5540281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412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86375" y="5285601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494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39830" y="5654309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00"/>
                </a:solidFill>
              </a:rPr>
              <a:t>577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257675" y="1803123"/>
            <a:ext cx="4009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hlinkClick r:id="rId6"/>
              </a:rPr>
              <a:t>http://www.sillanumsoft.org/index.htm</a:t>
            </a:r>
            <a:endParaRPr lang="en-US" sz="1800" dirty="0"/>
          </a:p>
        </p:txBody>
      </p:sp>
      <p:pic>
        <p:nvPicPr>
          <p:cNvPr id="3" name="Lect03Slide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200" y="55324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9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486"/>
    </mc:Choice>
    <mc:Fallback xmlns="">
      <p:transition spd="slow" advTm="1034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3"/>
        <p14:stopEvt time="101646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2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371600"/>
            <a:ext cx="7772400" cy="4953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Oscillations (vibrations) occur because of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Restoring force: Acts to move the object </a:t>
            </a:r>
            <a:r>
              <a:rPr lang="en-US" sz="2000" i="1" u="sng" dirty="0">
                <a:latin typeface="Arial" charset="0"/>
                <a:ea typeface="ＭＳ Ｐゴシック" charset="0"/>
              </a:rPr>
              <a:t>back</a:t>
            </a:r>
            <a:r>
              <a:rPr lang="en-US" sz="2000" dirty="0">
                <a:latin typeface="Arial" charset="0"/>
                <a:ea typeface="ＭＳ Ｐゴシック" charset="0"/>
              </a:rPr>
              <a:t> to its </a:t>
            </a:r>
            <a:r>
              <a:rPr lang="en-US" sz="2000" i="1" u="sng" dirty="0">
                <a:latin typeface="Arial" charset="0"/>
                <a:ea typeface="ＭＳ Ｐゴシック" charset="0"/>
              </a:rPr>
              <a:t>equilibrium</a:t>
            </a:r>
            <a:r>
              <a:rPr lang="en-US" sz="2000" dirty="0">
                <a:latin typeface="Arial" charset="0"/>
                <a:ea typeface="ＭＳ Ｐゴシック" charset="0"/>
              </a:rPr>
              <a:t> position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Inertia: Acts to maintain the motion in its current direction and speed </a:t>
            </a:r>
            <a:endParaRPr lang="en-US" sz="2000" dirty="0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Frequency of oscillations depends on </a:t>
            </a:r>
            <a:br>
              <a:rPr lang="en-US" sz="2400" dirty="0">
                <a:latin typeface="Arial" charset="0"/>
                <a:ea typeface="ＭＳ Ｐゴシック" charset="0"/>
                <a:cs typeface="Arial" charset="0"/>
              </a:rPr>
            </a:br>
            <a:r>
              <a:rPr lang="en-US" sz="2400" dirty="0">
                <a:latin typeface="Arial" charset="0"/>
                <a:ea typeface="ＭＳ Ｐゴシック" charset="0"/>
                <a:cs typeface="Arial" charset="0"/>
              </a:rPr>
              <a:t>strength of force and amount of inertia</a:t>
            </a: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Arial" charset="0"/>
              <a:ea typeface="ＭＳ Ｐゴシック" charset="0"/>
              <a:cs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>
              <a:latin typeface="Arial" charset="0"/>
              <a:ea typeface="ＭＳ Ｐゴシック" charset="0"/>
              <a:cs typeface="Arial" charset="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  <a:cs typeface="Arial" charset="0"/>
              </a:rPr>
              <a:t>Stronger restoring force produces higher frequency (faster oscillation)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  <a:cs typeface="Arial" charset="0"/>
              </a:rPr>
              <a:t>More inertia gives lower frequency (slower oscillation)</a:t>
            </a:r>
          </a:p>
        </p:txBody>
      </p:sp>
      <p:graphicFrame>
        <p:nvGraphicFramePr>
          <p:cNvPr id="4608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5089372"/>
              </p:ext>
            </p:extLst>
          </p:nvPr>
        </p:nvGraphicFramePr>
        <p:xfrm>
          <a:off x="3048000" y="3968750"/>
          <a:ext cx="3065463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384300" imgH="444500" progId="Equation.DSMT4">
                  <p:embed/>
                </p:oleObj>
              </mc:Choice>
              <mc:Fallback>
                <p:oleObj name="Equation" r:id="rId4" imgW="1384300" imgH="444500" progId="Equation.DSMT4">
                  <p:embed/>
                  <p:pic>
                    <p:nvPicPr>
                      <p:cNvPr id="4608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3968750"/>
                        <a:ext cx="3065463" cy="984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2228" name="TextBox 8"/>
          <p:cNvSpPr txBox="1">
            <a:spLocks noChangeArrowheads="1"/>
          </p:cNvSpPr>
          <p:nvPr/>
        </p:nvSpPr>
        <p:spPr bwMode="auto">
          <a:xfrm>
            <a:off x="-304800" y="39624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52229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Describing Oscillatory Motion</a:t>
            </a:r>
            <a:endParaRPr lang="en-US" sz="4000" dirty="0">
              <a:ea typeface="ＭＳ Ｐゴシック" charset="0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83022D4-8CE4-4D52-B20E-2AFB0735A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930210-6E42-4A55-947B-DDC0FFFFF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26" name="Picture 2" descr="Simple Harmonic Motion">
            <a:extLst>
              <a:ext uri="{FF2B5EF4-FFF2-40B4-BE49-F238E27FC236}">
                <a16:creationId xmlns:a16="http://schemas.microsoft.com/office/drawing/2014/main" id="{25B80C0F-4CFC-46BB-851A-61E93676F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957131"/>
            <a:ext cx="1693758" cy="222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EC2C1F-D6DD-4026-90A3-8272DB498FD2}"/>
              </a:ext>
            </a:extLst>
          </p:cNvPr>
          <p:cNvSpPr txBox="1"/>
          <p:nvPr/>
        </p:nvSpPr>
        <p:spPr>
          <a:xfrm>
            <a:off x="7017544" y="3412092"/>
            <a:ext cx="2551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i="1" dirty="0"/>
              <a:t>f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6612" grpId="0" uiExpand="1" build="p"/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Content Placeholder 18"/>
          <p:cNvSpPr>
            <a:spLocks noGrp="1"/>
          </p:cNvSpPr>
          <p:nvPr>
            <p:ph idx="1"/>
          </p:nvPr>
        </p:nvSpPr>
        <p:spPr>
          <a:xfrm>
            <a:off x="381000" y="1371600"/>
            <a:ext cx="8382000" cy="51054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spectra of different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notes can be very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complicated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The tone quality changes</a:t>
            </a:r>
            <a:br>
              <a:rPr lang="en-US">
                <a:latin typeface="Arial" charset="0"/>
                <a:ea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</a:rPr>
              <a:t>in the different registers of the violin</a:t>
            </a:r>
          </a:p>
        </p:txBody>
      </p:sp>
      <p:sp>
        <p:nvSpPr>
          <p:cNvPr id="43010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Radiated Violin Sound</a:t>
            </a:r>
          </a:p>
        </p:txBody>
      </p:sp>
      <p:grpSp>
        <p:nvGrpSpPr>
          <p:cNvPr id="43011" name="Group 19"/>
          <p:cNvGrpSpPr>
            <a:grpSpLocks noChangeAspect="1"/>
          </p:cNvGrpSpPr>
          <p:nvPr/>
        </p:nvGrpSpPr>
        <p:grpSpPr bwMode="auto">
          <a:xfrm>
            <a:off x="457200" y="4251325"/>
            <a:ext cx="3429000" cy="2084388"/>
            <a:chOff x="560439" y="5410200"/>
            <a:chExt cx="4011561" cy="2438400"/>
          </a:xfrm>
        </p:grpSpPr>
        <p:pic>
          <p:nvPicPr>
            <p:cNvPr id="43018" name="Picture 2" descr="violinspecC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952" b="-952"/>
            <a:stretch>
              <a:fillRect/>
            </a:stretch>
          </p:blipFill>
          <p:spPr bwMode="auto">
            <a:xfrm>
              <a:off x="560439" y="5410200"/>
              <a:ext cx="4011561" cy="24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9" name="Text Box 6"/>
            <p:cNvSpPr txBox="1">
              <a:spLocks noChangeArrowheads="1"/>
            </p:cNvSpPr>
            <p:nvPr/>
          </p:nvSpPr>
          <p:spPr bwMode="auto">
            <a:xfrm>
              <a:off x="2673937" y="5410200"/>
              <a:ext cx="1898063" cy="464280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>
                  <a:cs typeface="Times New Roman" charset="0"/>
                </a:rPr>
                <a:t>G</a:t>
              </a:r>
              <a:r>
                <a:rPr lang="en-US" sz="2000" baseline="-25000">
                  <a:cs typeface="Times New Roman" charset="0"/>
                </a:rPr>
                <a:t>3</a:t>
              </a:r>
              <a:r>
                <a:rPr lang="en-US" sz="2000">
                  <a:cs typeface="Times New Roman" charset="0"/>
                </a:rPr>
                <a:t> (196 Hz)</a:t>
              </a:r>
            </a:p>
          </p:txBody>
        </p:sp>
      </p:grpSp>
      <p:grpSp>
        <p:nvGrpSpPr>
          <p:cNvPr id="43012" name="Group 20"/>
          <p:cNvGrpSpPr>
            <a:grpSpLocks noChangeAspect="1"/>
          </p:cNvGrpSpPr>
          <p:nvPr/>
        </p:nvGrpSpPr>
        <p:grpSpPr bwMode="auto">
          <a:xfrm>
            <a:off x="5105400" y="4267200"/>
            <a:ext cx="3533775" cy="2057400"/>
            <a:chOff x="5867400" y="5943600"/>
            <a:chExt cx="4156075" cy="2419350"/>
          </a:xfrm>
        </p:grpSpPr>
        <p:pic>
          <p:nvPicPr>
            <p:cNvPr id="43016" name="Picture 4" descr="violinspecE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7400" y="5943600"/>
              <a:ext cx="4156075" cy="2419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7" name="Text Box 8"/>
            <p:cNvSpPr txBox="1">
              <a:spLocks noChangeArrowheads="1"/>
            </p:cNvSpPr>
            <p:nvPr/>
          </p:nvSpPr>
          <p:spPr bwMode="auto">
            <a:xfrm>
              <a:off x="7928634" y="5943600"/>
              <a:ext cx="2053766" cy="466696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>
                  <a:cs typeface="Times New Roman" charset="0"/>
                </a:rPr>
                <a:t>C</a:t>
              </a:r>
              <a:r>
                <a:rPr lang="en-US" sz="2000" baseline="-25000">
                  <a:cs typeface="Times New Roman" charset="0"/>
                </a:rPr>
                <a:t>6</a:t>
              </a:r>
              <a:r>
                <a:rPr lang="en-US" sz="2000">
                  <a:cs typeface="Times New Roman" charset="0"/>
                </a:rPr>
                <a:t> (1047 Hz)</a:t>
              </a:r>
            </a:p>
          </p:txBody>
        </p:sp>
      </p:grpSp>
      <p:grpSp>
        <p:nvGrpSpPr>
          <p:cNvPr id="43013" name="Group 21"/>
          <p:cNvGrpSpPr>
            <a:grpSpLocks noChangeAspect="1"/>
          </p:cNvGrpSpPr>
          <p:nvPr/>
        </p:nvGrpSpPr>
        <p:grpSpPr bwMode="auto">
          <a:xfrm>
            <a:off x="5715000" y="1219200"/>
            <a:ext cx="3048000" cy="1997075"/>
            <a:chOff x="5715000" y="2514600"/>
            <a:chExt cx="3810000" cy="2497137"/>
          </a:xfrm>
        </p:grpSpPr>
        <p:pic>
          <p:nvPicPr>
            <p:cNvPr id="43014" name="Picture 3" descr="violinspecD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5000" y="2514600"/>
              <a:ext cx="3786187" cy="2497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5" name="Text Box 7"/>
            <p:cNvSpPr txBox="1">
              <a:spLocks noChangeArrowheads="1"/>
            </p:cNvSpPr>
            <p:nvPr/>
          </p:nvSpPr>
          <p:spPr bwMode="auto">
            <a:xfrm>
              <a:off x="7524750" y="2514600"/>
              <a:ext cx="2000250" cy="496251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/>
              <a:r>
                <a:rPr lang="en-US" sz="2000">
                  <a:cs typeface="Times New Roman" charset="0"/>
                </a:rPr>
                <a:t>A</a:t>
              </a:r>
              <a:r>
                <a:rPr lang="en-US" sz="2000" baseline="-25000">
                  <a:cs typeface="Times New Roman" charset="0"/>
                </a:rPr>
                <a:t>4</a:t>
              </a:r>
              <a:r>
                <a:rPr lang="en-US" sz="2000">
                  <a:cs typeface="Times New Roman" charset="0"/>
                </a:rPr>
                <a:t> (440 Hz)</a:t>
              </a: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717BF80-8ED6-4E65-A2FF-AB9A7C71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86723C2-465C-4264-96C7-2E8E46FAE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43275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ea typeface="ＭＳ Ｐゴシック" charset="0"/>
              </a:rPr>
              <a:t>Impedance and Wave Reflections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4515" name="Rectangle 3"/>
              <p:cNvSpPr>
                <a:spLocks noGrp="1" noChangeArrowheads="1"/>
              </p:cNvSpPr>
              <p:nvPr>
                <p:ph type="body"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Impedance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ＭＳ Ｐゴシック" charset="0"/>
                        <a:cs typeface="ＭＳ Ｐゴシック" charset="0"/>
                      </a:rPr>
                      <m:t>𝑍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ＭＳ Ｐゴシック" charset="0"/>
                        <a:cs typeface="ＭＳ Ｐゴシック" charset="0"/>
                      </a:rPr>
                      <m:t> 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is a generalized form of resistance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Any time a wave encounters a boundary, some fraction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ＭＳ Ｐゴシック" charset="0"/>
                        <a:cs typeface="ＭＳ Ｐゴシック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ＭＳ Ｐゴシック" charset="0"/>
                        <a:cs typeface="ＭＳ Ｐゴシック" charset="0"/>
                      </a:rPr>
                      <m:t> 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of it may get reflected</a:t>
                </a:r>
              </a:p>
              <a:p>
                <a:pPr>
                  <a:lnSpc>
                    <a:spcPct val="90000"/>
                  </a:lnSpc>
                </a:pPr>
                <a:endParaRPr lang="en-US" dirty="0"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endParaRPr>
              </a:p>
              <a:p>
                <a:pPr>
                  <a:lnSpc>
                    <a:spcPct val="90000"/>
                  </a:lnSpc>
                </a:pPr>
                <a:endParaRPr lang="en-US" dirty="0"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endParaRPr>
              </a:p>
              <a:p>
                <a:pPr>
                  <a:lnSpc>
                    <a:spcPct val="90000"/>
                  </a:lnSpc>
                </a:pPr>
                <a:endParaRPr lang="en-US" dirty="0"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endParaRPr>
              </a:p>
              <a:p>
                <a:pPr>
                  <a:lnSpc>
                    <a:spcPct val="90000"/>
                  </a:lnSpc>
                </a:pPr>
                <a:r>
                  <a:rPr lang="en-US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If </a:t>
                </a:r>
                <a:r>
                  <a:rPr lang="en-US" i="1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Z</a:t>
                </a:r>
                <a:r>
                  <a:rPr lang="en-US" baseline="-25000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1</a:t>
                </a:r>
                <a:r>
                  <a:rPr lang="en-US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 = </a:t>
                </a:r>
                <a:r>
                  <a:rPr lang="en-US" i="1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Z</a:t>
                </a:r>
                <a:r>
                  <a:rPr lang="en-US" baseline="-25000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2</a:t>
                </a:r>
                <a:r>
                  <a:rPr lang="en-US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 (matched impedances)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Then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ＭＳ Ｐゴシック" charset="0"/>
                        <a:cs typeface="ＭＳ Ｐゴシック" charset="0"/>
                      </a:rPr>
                      <m:t>𝑅</m:t>
                    </m:r>
                    <m:r>
                      <a:rPr lang="en-US" i="1">
                        <a:latin typeface="Cambria Math" panose="02040503050406030204" pitchFamily="18" charset="0"/>
                        <a:ea typeface="ＭＳ Ｐゴシック" charset="0"/>
                        <a:cs typeface="ＭＳ Ｐゴシック" charset="0"/>
                      </a:rPr>
                      <m:t> 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= 0	</a:t>
                </a:r>
                <a:r>
                  <a:rPr lang="en-US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  <a:sym typeface="Symbol" charset="0"/>
                  </a:rPr>
                  <a:t></a:t>
                </a:r>
                <a:r>
                  <a:rPr lang="en-US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	no reflection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If </a:t>
                </a:r>
                <a:r>
                  <a:rPr lang="en-US" i="1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Z</a:t>
                </a:r>
                <a:r>
                  <a:rPr lang="en-US" baseline="-25000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1</a:t>
                </a:r>
                <a:r>
                  <a:rPr lang="en-US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 is much larger than </a:t>
                </a:r>
                <a:r>
                  <a:rPr lang="en-US" i="1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Z</a:t>
                </a:r>
                <a:r>
                  <a:rPr lang="en-US" baseline="-25000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2</a:t>
                </a:r>
                <a:r>
                  <a:rPr lang="en-US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 or vice versa (very different impedances)</a:t>
                </a:r>
                <a:endParaRPr lang="en-US" baseline="-25000" dirty="0"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endParaRPr>
              </a:p>
              <a:p>
                <a:pPr lvl="1">
                  <a:lnSpc>
                    <a:spcPct val="90000"/>
                  </a:lnSpc>
                </a:pPr>
                <a:r>
                  <a:rPr lang="en-US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Then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ＭＳ Ｐゴシック" charset="0"/>
                        <a:cs typeface="ＭＳ Ｐゴシック" charset="0"/>
                      </a:rPr>
                      <m:t>𝑅</m:t>
                    </m:r>
                    <m:r>
                      <a:rPr lang="en-US" i="1">
                        <a:latin typeface="Cambria Math" panose="02040503050406030204" pitchFamily="18" charset="0"/>
                        <a:ea typeface="ＭＳ Ｐゴシック" charset="0"/>
                        <a:cs typeface="ＭＳ Ｐゴシック" charset="0"/>
                      </a:rPr>
                      <m:t> </m:t>
                    </m:r>
                  </m:oMath>
                </a14:m>
                <a:r>
                  <a:rPr lang="en-US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  <a:sym typeface="Symbol" charset="0"/>
                  </a:rPr>
                  <a:t></a:t>
                </a:r>
                <a:r>
                  <a:rPr lang="en-US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 1	</a:t>
                </a:r>
                <a:r>
                  <a:rPr lang="en-US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  <a:sym typeface="Symbol" charset="0"/>
                  </a:rPr>
                  <a:t>	almost perfect reflection</a:t>
                </a:r>
              </a:p>
            </p:txBody>
          </p:sp>
        </mc:Choice>
        <mc:Fallback>
          <p:sp>
            <p:nvSpPr>
              <p:cNvPr id="64515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l="-1259" t="-3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867" name="Picture 4" descr="impedance mat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919413"/>
            <a:ext cx="3657600" cy="9667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6868" name="Object 2"/>
          <p:cNvGraphicFramePr>
            <a:graphicFrameLocks noChangeAspect="1"/>
          </p:cNvGraphicFramePr>
          <p:nvPr/>
        </p:nvGraphicFramePr>
        <p:xfrm>
          <a:off x="6096000" y="2989263"/>
          <a:ext cx="1676400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01700" imgH="482600" progId="Equation.3">
                  <p:embed/>
                </p:oleObj>
              </mc:Choice>
              <mc:Fallback>
                <p:oleObj name="Equation" r:id="rId4" imgW="901700" imgH="482600" progId="Equation.3">
                  <p:embed/>
                  <p:pic>
                    <p:nvPicPr>
                      <p:cNvPr id="3686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2989263"/>
                        <a:ext cx="1676400" cy="896937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7C7BEBE-4952-487A-830C-EDFD064E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1577CE-DD2E-45DB-967F-1337087FE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build="p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95" name="Rectangle 39"/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534400" cy="4953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The acoustic impedance is</a:t>
            </a:r>
          </a:p>
          <a:p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Inversely proportional to the area of the pipe</a:t>
            </a:r>
          </a:p>
          <a:p>
            <a:pPr lvl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Wide pipes have a low impedance</a:t>
            </a:r>
          </a:p>
          <a:p>
            <a:pPr lvl="1"/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lvl="1"/>
            <a:endParaRPr lang="en-US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 lvl="1"/>
            <a:r>
              <a:rPr lang="en-US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Skinny pipes have a high impedance</a:t>
            </a: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2819400" y="4191000"/>
            <a:ext cx="2819400" cy="762000"/>
            <a:chOff x="768" y="3168"/>
            <a:chExt cx="1776" cy="480"/>
          </a:xfrm>
        </p:grpSpPr>
        <p:sp>
          <p:nvSpPr>
            <p:cNvPr id="44043" name="Rectangle 14"/>
            <p:cNvSpPr>
              <a:spLocks noChangeArrowheads="1"/>
            </p:cNvSpPr>
            <p:nvPr/>
          </p:nvSpPr>
          <p:spPr bwMode="auto">
            <a:xfrm>
              <a:off x="768" y="3168"/>
              <a:ext cx="1746" cy="477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4" name="Line 16"/>
            <p:cNvSpPr>
              <a:spLocks noChangeShapeType="1"/>
            </p:cNvSpPr>
            <p:nvPr/>
          </p:nvSpPr>
          <p:spPr bwMode="auto">
            <a:xfrm>
              <a:off x="768" y="3168"/>
              <a:ext cx="17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5" name="Line 17"/>
            <p:cNvSpPr>
              <a:spLocks noChangeShapeType="1"/>
            </p:cNvSpPr>
            <p:nvPr/>
          </p:nvSpPr>
          <p:spPr bwMode="auto">
            <a:xfrm>
              <a:off x="768" y="3648"/>
              <a:ext cx="17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43"/>
          <p:cNvGrpSpPr>
            <a:grpSpLocks/>
          </p:cNvGrpSpPr>
          <p:nvPr/>
        </p:nvGrpSpPr>
        <p:grpSpPr bwMode="auto">
          <a:xfrm>
            <a:off x="2819400" y="5791200"/>
            <a:ext cx="2840038" cy="336550"/>
            <a:chOff x="3072" y="3648"/>
            <a:chExt cx="1789" cy="212"/>
          </a:xfrm>
        </p:grpSpPr>
        <p:sp>
          <p:nvSpPr>
            <p:cNvPr id="44040" name="Rectangle 13"/>
            <p:cNvSpPr>
              <a:spLocks noChangeArrowheads="1"/>
            </p:cNvSpPr>
            <p:nvPr/>
          </p:nvSpPr>
          <p:spPr bwMode="auto">
            <a:xfrm>
              <a:off x="3072" y="3648"/>
              <a:ext cx="1789" cy="212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41" name="Line 18"/>
            <p:cNvSpPr>
              <a:spLocks noChangeShapeType="1"/>
            </p:cNvSpPr>
            <p:nvPr/>
          </p:nvSpPr>
          <p:spPr bwMode="auto">
            <a:xfrm>
              <a:off x="3072" y="3648"/>
              <a:ext cx="17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042" name="Line 19"/>
            <p:cNvSpPr>
              <a:spLocks noChangeShapeType="1"/>
            </p:cNvSpPr>
            <p:nvPr/>
          </p:nvSpPr>
          <p:spPr bwMode="auto">
            <a:xfrm>
              <a:off x="3072" y="3840"/>
              <a:ext cx="177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4036" name="Rectangle 3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Impedance of Air Pipes</a:t>
            </a:r>
          </a:p>
        </p:txBody>
      </p:sp>
      <p:graphicFrame>
        <p:nvGraphicFramePr>
          <p:cNvPr id="44037" name="Object 2"/>
          <p:cNvGraphicFramePr>
            <a:graphicFrameLocks noChangeAspect="1"/>
          </p:cNvGraphicFramePr>
          <p:nvPr/>
        </p:nvGraphicFramePr>
        <p:xfrm>
          <a:off x="6019800" y="1371600"/>
          <a:ext cx="23622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054100" imgH="368300" progId="Equation.3">
                  <p:embed/>
                </p:oleObj>
              </mc:Choice>
              <mc:Fallback>
                <p:oleObj name="Equation" r:id="rId3" imgW="1054100" imgH="368300" progId="Equation.3">
                  <p:embed/>
                  <p:pic>
                    <p:nvPicPr>
                      <p:cNvPr id="4403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9800" y="1371600"/>
                        <a:ext cx="2362200" cy="825500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8" name="Text Box 41"/>
          <p:cNvSpPr txBox="1">
            <a:spLocks noChangeArrowheads="1"/>
          </p:cNvSpPr>
          <p:nvPr/>
        </p:nvSpPr>
        <p:spPr bwMode="auto">
          <a:xfrm>
            <a:off x="6096000" y="2438400"/>
            <a:ext cx="2513013" cy="3968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Cross-sectional area</a:t>
            </a:r>
          </a:p>
        </p:txBody>
      </p:sp>
      <p:sp>
        <p:nvSpPr>
          <p:cNvPr id="44039" name="Line 42"/>
          <p:cNvSpPr>
            <a:spLocks noChangeShapeType="1"/>
          </p:cNvSpPr>
          <p:nvPr/>
        </p:nvSpPr>
        <p:spPr bwMode="auto">
          <a:xfrm flipV="1">
            <a:off x="7391400" y="2209800"/>
            <a:ext cx="76200" cy="228600"/>
          </a:xfrm>
          <a:prstGeom prst="line">
            <a:avLst/>
          </a:prstGeom>
          <a:noFill/>
          <a:ln w="19050">
            <a:solidFill>
              <a:srgbClr val="FFFF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72310E-0942-4D47-89AA-4E2FB95F2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EBA714-F7CD-46A3-A3E4-E9019DAB5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517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95" grpId="0" build="p" bldLvl="2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8" name="Rectangle 30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371600"/>
            <a:ext cx="83820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Consider the impedance of a pipe open on both ends</a:t>
            </a:r>
          </a:p>
          <a:p>
            <a:pPr>
              <a:lnSpc>
                <a:spcPct val="90000"/>
              </a:lnSpc>
            </a:pPr>
            <a:endParaRPr lang="en-US" sz="2800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sz="2800" i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sz="2800" i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sz="2800" i="1" dirty="0">
              <a:latin typeface="Arial" panose="020B0604020202020204" pitchFamily="34" charset="0"/>
              <a:ea typeface="ＭＳ Ｐゴシック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800" i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Z</a:t>
            </a:r>
            <a:r>
              <a:rPr lang="en-US" sz="2800" baseline="-250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2</a:t>
            </a:r>
            <a:r>
              <a:rPr lang="en-US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= 0 gives </a:t>
            </a:r>
            <a:r>
              <a:rPr lang="en-US" sz="2800" i="1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R</a:t>
            </a:r>
            <a:r>
              <a:rPr lang="en-US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 = 1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So even open ended pipes will trap energy!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rPr>
              <a:t>Big area change at ends, so big impedance change</a:t>
            </a:r>
          </a:p>
        </p:txBody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304800" y="5715000"/>
            <a:ext cx="8534400" cy="396875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cs typeface="Times New Roman" charset="0"/>
                <a:sym typeface="Symbol" charset="0"/>
              </a:rPr>
              <a:t>Air columns with fixed lengths are like strings: they have standing waves</a:t>
            </a:r>
            <a:endParaRPr lang="en-US" sz="2000" baseline="-25000" dirty="0">
              <a:cs typeface="Times New Roman" charset="0"/>
              <a:sym typeface="Symbol" charset="0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590800" y="1981200"/>
            <a:ext cx="3548063" cy="403225"/>
            <a:chOff x="1680" y="1296"/>
            <a:chExt cx="2458" cy="288"/>
          </a:xfrm>
        </p:grpSpPr>
        <p:sp>
          <p:nvSpPr>
            <p:cNvPr id="47118" name="Rectangle 5"/>
            <p:cNvSpPr>
              <a:spLocks noChangeArrowheads="1"/>
            </p:cNvSpPr>
            <p:nvPr/>
          </p:nvSpPr>
          <p:spPr bwMode="auto">
            <a:xfrm>
              <a:off x="1680" y="1296"/>
              <a:ext cx="2448" cy="288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7119" name="Group 6"/>
            <p:cNvGrpSpPr>
              <a:grpSpLocks/>
            </p:cNvGrpSpPr>
            <p:nvPr/>
          </p:nvGrpSpPr>
          <p:grpSpPr bwMode="auto">
            <a:xfrm>
              <a:off x="1680" y="1296"/>
              <a:ext cx="2458" cy="272"/>
              <a:chOff x="288" y="3408"/>
              <a:chExt cx="1056" cy="96"/>
            </a:xfrm>
          </p:grpSpPr>
          <p:sp>
            <p:nvSpPr>
              <p:cNvPr id="47120" name="Line 7"/>
              <p:cNvSpPr>
                <a:spLocks noChangeShapeType="1"/>
              </p:cNvSpPr>
              <p:nvPr/>
            </p:nvSpPr>
            <p:spPr bwMode="auto">
              <a:xfrm>
                <a:off x="288" y="3408"/>
                <a:ext cx="105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7121" name="Line 8"/>
              <p:cNvSpPr>
                <a:spLocks noChangeShapeType="1"/>
              </p:cNvSpPr>
              <p:nvPr/>
            </p:nvSpPr>
            <p:spPr bwMode="auto">
              <a:xfrm>
                <a:off x="288" y="3504"/>
                <a:ext cx="105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43014" name="Text Box 19"/>
          <p:cNvSpPr txBox="1">
            <a:spLocks noChangeArrowheads="1"/>
          </p:cNvSpPr>
          <p:nvPr/>
        </p:nvSpPr>
        <p:spPr bwMode="auto">
          <a:xfrm>
            <a:off x="4953000" y="1981200"/>
            <a:ext cx="3048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cs typeface="Times New Roman" charset="0"/>
                <a:sym typeface="Symbol" charset="0"/>
              </a:rPr>
              <a:t>1</a:t>
            </a:r>
            <a:endParaRPr lang="en-US" sz="1800" baseline="-25000">
              <a:cs typeface="Times New Roman" charset="0"/>
              <a:sym typeface="Symbol" charset="0"/>
            </a:endParaRPr>
          </a:p>
        </p:txBody>
      </p:sp>
      <p:sp>
        <p:nvSpPr>
          <p:cNvPr id="43015" name="Text Box 20"/>
          <p:cNvSpPr txBox="1">
            <a:spLocks noChangeArrowheads="1"/>
          </p:cNvSpPr>
          <p:nvPr/>
        </p:nvSpPr>
        <p:spPr bwMode="auto">
          <a:xfrm>
            <a:off x="6477000" y="1981200"/>
            <a:ext cx="381000" cy="3667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>
                <a:cs typeface="Times New Roman" charset="0"/>
                <a:sym typeface="Symbol" charset="0"/>
              </a:rPr>
              <a:t>2</a:t>
            </a:r>
            <a:endParaRPr lang="en-US" sz="2500" baseline="-25000">
              <a:cs typeface="Times New Roman" charset="0"/>
              <a:sym typeface="Symbol" charset="0"/>
            </a:endParaRPr>
          </a:p>
        </p:txBody>
      </p:sp>
      <p:sp>
        <p:nvSpPr>
          <p:cNvPr id="43016" name="Text Box 21"/>
          <p:cNvSpPr txBox="1">
            <a:spLocks noChangeArrowheads="1"/>
          </p:cNvSpPr>
          <p:nvPr/>
        </p:nvSpPr>
        <p:spPr bwMode="auto">
          <a:xfrm>
            <a:off x="1295400" y="2879725"/>
            <a:ext cx="2895600" cy="82232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cs typeface="Times New Roman" charset="0"/>
                <a:sym typeface="Symbol" charset="0"/>
              </a:rPr>
              <a:t>Area of 2  infinite</a:t>
            </a:r>
          </a:p>
          <a:p>
            <a:pPr eaLnBrk="1" hangingPunct="1"/>
            <a:r>
              <a:rPr lang="en-US" i="1">
                <a:latin typeface="Times New Roman" charset="0"/>
                <a:cs typeface="Times New Roman" charset="0"/>
              </a:rPr>
              <a:t>Z</a:t>
            </a:r>
            <a:r>
              <a:rPr lang="en-US" baseline="-25000">
                <a:cs typeface="Times New Roman" charset="0"/>
                <a:sym typeface="Symbol" charset="0"/>
              </a:rPr>
              <a:t>2</a:t>
            </a:r>
            <a:r>
              <a:rPr lang="en-US">
                <a:cs typeface="Times New Roman" charset="0"/>
                <a:sym typeface="Symbol" charset="0"/>
              </a:rPr>
              <a:t>  1/Area   0</a:t>
            </a:r>
            <a:endParaRPr lang="en-US" sz="2500" b="1">
              <a:cs typeface="Times New Roman" charset="0"/>
              <a:sym typeface="Symbol" charset="0"/>
            </a:endParaRPr>
          </a:p>
        </p:txBody>
      </p:sp>
      <p:sp>
        <p:nvSpPr>
          <p:cNvPr id="43017" name="Text Box 22"/>
          <p:cNvSpPr txBox="1">
            <a:spLocks noChangeArrowheads="1"/>
          </p:cNvSpPr>
          <p:nvPr/>
        </p:nvSpPr>
        <p:spPr bwMode="auto">
          <a:xfrm>
            <a:off x="3962400" y="4038600"/>
            <a:ext cx="4800600" cy="461963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cs typeface="Times New Roman" charset="0"/>
                <a:sym typeface="Symbol" charset="0"/>
              </a:rPr>
              <a:t>Fraction of energy reflected  1!</a:t>
            </a:r>
          </a:p>
        </p:txBody>
      </p:sp>
      <p:sp>
        <p:nvSpPr>
          <p:cNvPr id="47112" name="Line 24"/>
          <p:cNvSpPr>
            <a:spLocks noChangeShapeType="1"/>
          </p:cNvSpPr>
          <p:nvPr/>
        </p:nvSpPr>
        <p:spPr bwMode="auto">
          <a:xfrm flipH="1">
            <a:off x="6096000" y="4505325"/>
            <a:ext cx="207963" cy="941388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</a:extLst>
        </p:spPr>
        <p:txBody>
          <a:bodyPr anchor="ctr"/>
          <a:lstStyle/>
          <a:p>
            <a:endParaRPr lang="en-US"/>
          </a:p>
        </p:txBody>
      </p:sp>
      <p:sp>
        <p:nvSpPr>
          <p:cNvPr id="47113" name="Rectangle 29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Trapping Energy in a Pipe</a:t>
            </a:r>
          </a:p>
        </p:txBody>
      </p:sp>
      <p:graphicFrame>
        <p:nvGraphicFramePr>
          <p:cNvPr id="43046" name="Object 2"/>
          <p:cNvGraphicFramePr>
            <a:graphicFrameLocks noChangeAspect="1"/>
          </p:cNvGraphicFramePr>
          <p:nvPr/>
        </p:nvGraphicFramePr>
        <p:xfrm>
          <a:off x="4953000" y="2826124"/>
          <a:ext cx="1676400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901700" imgH="482600" progId="Equation.3">
                  <p:embed/>
                </p:oleObj>
              </mc:Choice>
              <mc:Fallback>
                <p:oleObj name="Equation" r:id="rId3" imgW="901700" imgH="482600" progId="Equation.3">
                  <p:embed/>
                  <p:pic>
                    <p:nvPicPr>
                      <p:cNvPr id="4304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2826124"/>
                        <a:ext cx="1676400" cy="896937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6D1DAA-24FF-4F82-99AA-095B25D31C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930871-5E6F-40E7-9893-B90B649C9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3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38" grpId="0" build="p" animBg="1"/>
      <p:bldP spid="43010" grpId="0" animBg="1"/>
      <p:bldP spid="43014" grpId="0" animBg="1"/>
      <p:bldP spid="43015" grpId="0" animBg="1"/>
      <p:bldP spid="43016" grpId="0" animBg="1"/>
      <p:bldP spid="430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2423C0-2A3C-4D60-B8AB-414A278F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Christine Aidala, Saturday Morning Physics, 10/23/2021</a:t>
            </a:r>
          </a:p>
        </p:txBody>
      </p:sp>
      <p:sp>
        <p:nvSpPr>
          <p:cNvPr id="20481" name="Rectangle 8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295400"/>
            <a:ext cx="7772400" cy="5257800"/>
          </a:xfrm>
        </p:spPr>
        <p:txBody>
          <a:bodyPr/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Under the right conditions, an air jet hitting an edge becomes unstable and starts oscillating</a:t>
            </a:r>
          </a:p>
        </p:txBody>
      </p:sp>
      <p:pic>
        <p:nvPicPr>
          <p:cNvPr id="20482" name="Picture 3" descr="MAFig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09800"/>
            <a:ext cx="3636963" cy="135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13" descr="MAFig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105400"/>
            <a:ext cx="36576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4" descr="MAFig1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657600"/>
            <a:ext cx="365760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Air Jets and </a:t>
            </a:r>
            <a:r>
              <a:rPr lang="en-US" dirty="0" err="1">
                <a:ea typeface="ＭＳ Ｐゴシック" charset="0"/>
              </a:rPr>
              <a:t>Edgetones</a:t>
            </a:r>
            <a:endParaRPr lang="en-US" dirty="0">
              <a:ea typeface="ＭＳ Ｐゴシック" charset="0"/>
            </a:endParaRPr>
          </a:p>
        </p:txBody>
      </p:sp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6324600" y="2362200"/>
            <a:ext cx="1905000" cy="16160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cs typeface="Times New Roman" charset="0"/>
                <a:sym typeface="Symbol" charset="0"/>
              </a:rPr>
              <a:t>This excites a tone, and is half of what we need to make an instrument</a:t>
            </a:r>
          </a:p>
        </p:txBody>
      </p:sp>
      <p:pic>
        <p:nvPicPr>
          <p:cNvPr id="20487" name="Picture 5" descr="MAFig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7"/>
          <a:stretch>
            <a:fillRect/>
          </a:stretch>
        </p:blipFill>
        <p:spPr bwMode="auto">
          <a:xfrm>
            <a:off x="4724400" y="2209800"/>
            <a:ext cx="1381125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6324600" y="4251325"/>
            <a:ext cx="1905000" cy="16160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>
                <a:cs typeface="Times New Roman" charset="0"/>
                <a:sym typeface="Symbol" charset="0"/>
              </a:rPr>
              <a:t>The other half is a resonator to shape and “amplify” the sound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A8BBF1-4AF8-4051-86DB-513CEF86A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26296F-4D12-4C3F-84DF-3676456ED653}"/>
              </a:ext>
            </a:extLst>
          </p:cNvPr>
          <p:cNvSpPr txBox="1"/>
          <p:nvPr/>
        </p:nvSpPr>
        <p:spPr>
          <a:xfrm>
            <a:off x="30308" y="5750856"/>
            <a:ext cx="16460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Donald Hall, </a:t>
            </a:r>
          </a:p>
          <a:p>
            <a:r>
              <a:rPr lang="en-US" sz="1600" i="1" dirty="0"/>
              <a:t>Musical Acoustics</a:t>
            </a:r>
            <a:endParaRPr lang="en-US" sz="1600" dirty="0"/>
          </a:p>
        </p:txBody>
      </p:sp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1295400" y="6248400"/>
            <a:ext cx="6934200" cy="461653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cs typeface="Times New Roman" charset="0"/>
                <a:sym typeface="Symbol" charset="0"/>
              </a:rPr>
              <a:t>Referee whistle, recorder, organ flue pipes, flute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497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5" grpId="0" animBg="1"/>
      <p:bldP spid="3" grpId="0" animBg="1"/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D3C8C7-284F-40EE-90F1-76DD5F26D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Christine Aidala, Saturday Morning Physics, 10/23/2021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72D74A-68FD-44C8-8C56-7515245009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295400"/>
            <a:ext cx="8382000" cy="472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  <a:sym typeface="Symbol" charset="0"/>
              </a:rPr>
              <a:t>Cane reeds on woodwinds are soft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Soft reeds do not vibrate much on their own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sym typeface="Symbol" charset="0"/>
              </a:rPr>
              <a:t>Vibrational energy is almost immediately</a:t>
            </a:r>
            <a:br>
              <a:rPr lang="en-US" sz="2400" dirty="0">
                <a:latin typeface="Arial" charset="0"/>
                <a:ea typeface="ＭＳ Ｐゴシック" charset="0"/>
                <a:sym typeface="Symbol" charset="0"/>
              </a:rPr>
            </a:br>
            <a:r>
              <a:rPr lang="en-US" sz="2400" dirty="0">
                <a:latin typeface="Arial" charset="0"/>
                <a:ea typeface="ＭＳ Ｐゴシック" charset="0"/>
                <a:sym typeface="Symbol" charset="0"/>
              </a:rPr>
              <a:t>dissipated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sym typeface="Symbol" charset="0"/>
              </a:rPr>
              <a:t>When coupled to an air pipe, soft reeds will vibrate at the natural frequencies </a:t>
            </a:r>
            <a:r>
              <a:rPr lang="en-US" sz="2400" i="1" u="sng" dirty="0">
                <a:latin typeface="Arial" charset="0"/>
                <a:ea typeface="ＭＳ Ｐゴシック" charset="0"/>
                <a:sym typeface="Symbol" charset="0"/>
              </a:rPr>
              <a:t>determined by the pipe</a:t>
            </a:r>
            <a:r>
              <a:rPr lang="en-US" sz="2400" dirty="0">
                <a:latin typeface="Arial" charset="0"/>
                <a:ea typeface="ＭＳ Ｐゴシック" charset="0"/>
                <a:sym typeface="Symbol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One soft reed can be</a:t>
            </a:r>
            <a:br>
              <a:rPr lang="en-US" sz="28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</a:b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used to make a</a:t>
            </a:r>
            <a:br>
              <a:rPr lang="en-US" sz="28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</a:b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many-note instrument</a:t>
            </a:r>
          </a:p>
        </p:txBody>
      </p:sp>
      <p:pic>
        <p:nvPicPr>
          <p:cNvPr id="27651" name="Picture 11" descr="resonance=10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56088"/>
            <a:ext cx="4343400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</a:rPr>
              <a:t>Vibrating Reeds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87362" y="5638800"/>
            <a:ext cx="3856038" cy="3968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Vibration response of a soft reed</a:t>
            </a:r>
          </a:p>
        </p:txBody>
      </p:sp>
      <p:pic>
        <p:nvPicPr>
          <p:cNvPr id="35845" name="Picture 10" descr="Saxophone_reeds-alto,_ten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150" y="1157054"/>
            <a:ext cx="10350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486400" y="4267200"/>
            <a:ext cx="3429000" cy="1066800"/>
            <a:chOff x="3456" y="2688"/>
            <a:chExt cx="2160" cy="672"/>
          </a:xfrm>
        </p:grpSpPr>
        <p:sp>
          <p:nvSpPr>
            <p:cNvPr id="35847" name="Text Box 6"/>
            <p:cNvSpPr txBox="1">
              <a:spLocks noChangeArrowheads="1"/>
            </p:cNvSpPr>
            <p:nvPr/>
          </p:nvSpPr>
          <p:spPr bwMode="auto">
            <a:xfrm>
              <a:off x="3792" y="2688"/>
              <a:ext cx="1824" cy="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/>
                <a:t>Can vibrate at different</a:t>
              </a:r>
            </a:p>
            <a:p>
              <a:r>
                <a:rPr lang="en-US" sz="2000"/>
                <a:t>	     frequencies</a:t>
              </a:r>
            </a:p>
          </p:txBody>
        </p:sp>
        <p:sp>
          <p:nvSpPr>
            <p:cNvPr id="35848" name="Line 7"/>
            <p:cNvSpPr>
              <a:spLocks noChangeShapeType="1"/>
            </p:cNvSpPr>
            <p:nvPr/>
          </p:nvSpPr>
          <p:spPr bwMode="auto">
            <a:xfrm flipH="1">
              <a:off x="4224" y="2976"/>
              <a:ext cx="240" cy="4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49" name="Line 12"/>
            <p:cNvSpPr>
              <a:spLocks noChangeShapeType="1"/>
            </p:cNvSpPr>
            <p:nvPr/>
          </p:nvSpPr>
          <p:spPr bwMode="auto">
            <a:xfrm flipH="1">
              <a:off x="4560" y="3168"/>
              <a:ext cx="192" cy="19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50" name="Line 13"/>
            <p:cNvSpPr>
              <a:spLocks noChangeShapeType="1"/>
            </p:cNvSpPr>
            <p:nvPr/>
          </p:nvSpPr>
          <p:spPr bwMode="auto">
            <a:xfrm flipH="1">
              <a:off x="3456" y="2832"/>
              <a:ext cx="336" cy="336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5456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build="p" animBg="1"/>
      <p:bldP spid="2765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Clarinet and Flute Tone Holes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534400" cy="50292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The flute only needs to play one octave in its lowest register</a:t>
            </a:r>
          </a:p>
          <a:p>
            <a:pPr eaLnBrk="1" hangingPunct="1"/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The clarinet needs to play a twelfth in its lowest register</a:t>
            </a:r>
          </a:p>
        </p:txBody>
      </p:sp>
      <p:pic>
        <p:nvPicPr>
          <p:cNvPr id="40964" name="Picture 4" descr="clarinet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897438"/>
            <a:ext cx="8534400" cy="112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8" name="Picture 4" descr="Flu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92363"/>
            <a:ext cx="853440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TextBox 5"/>
          <p:cNvSpPr txBox="1">
            <a:spLocks noChangeArrowheads="1"/>
          </p:cNvSpPr>
          <p:nvPr/>
        </p:nvSpPr>
        <p:spPr bwMode="auto">
          <a:xfrm>
            <a:off x="4953000" y="3505200"/>
            <a:ext cx="3178175" cy="396875"/>
          </a:xfrm>
          <a:prstGeom prst="rect">
            <a:avLst/>
          </a:prstGeom>
          <a:solidFill>
            <a:srgbClr val="EFDE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Tone holes in the right half</a:t>
            </a:r>
          </a:p>
        </p:txBody>
      </p:sp>
      <p:sp>
        <p:nvSpPr>
          <p:cNvPr id="40967" name="TextBox 6"/>
          <p:cNvSpPr txBox="1">
            <a:spLocks noChangeArrowheads="1"/>
          </p:cNvSpPr>
          <p:nvPr/>
        </p:nvSpPr>
        <p:spPr bwMode="auto">
          <a:xfrm>
            <a:off x="4010025" y="6096000"/>
            <a:ext cx="3981450" cy="396875"/>
          </a:xfrm>
          <a:prstGeom prst="rect">
            <a:avLst/>
          </a:prstGeom>
          <a:solidFill>
            <a:srgbClr val="EFDEF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Tone holes in the lower two-thirds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570413" y="3048000"/>
            <a:ext cx="4041775" cy="304800"/>
            <a:chOff x="4571206" y="3124994"/>
            <a:chExt cx="4040982" cy="304800"/>
          </a:xfrm>
        </p:grpSpPr>
        <p:cxnSp>
          <p:nvCxnSpPr>
            <p:cNvPr id="62476" name="Straight Connector 8"/>
            <p:cNvCxnSpPr>
              <a:cxnSpLocks noChangeShapeType="1"/>
            </p:cNvCxnSpPr>
            <p:nvPr/>
          </p:nvCxnSpPr>
          <p:spPr bwMode="auto">
            <a:xfrm rot="16200000" flipH="1">
              <a:off x="6591300" y="1409700"/>
              <a:ext cx="1588" cy="4038600"/>
            </a:xfrm>
            <a:prstGeom prst="line">
              <a:avLst/>
            </a:prstGeom>
            <a:noFill/>
            <a:ln w="25400">
              <a:solidFill>
                <a:srgbClr val="66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77" name="Straight Arrow Connector 11"/>
            <p:cNvCxnSpPr>
              <a:cxnSpLocks noChangeShapeType="1"/>
            </p:cNvCxnSpPr>
            <p:nvPr/>
          </p:nvCxnSpPr>
          <p:spPr bwMode="auto">
            <a:xfrm rot="5400000" flipH="1" flipV="1">
              <a:off x="4419600" y="3276600"/>
              <a:ext cx="304800" cy="1588"/>
            </a:xfrm>
            <a:prstGeom prst="straightConnector1">
              <a:avLst/>
            </a:prstGeom>
            <a:noFill/>
            <a:ln w="25400">
              <a:solidFill>
                <a:srgbClr val="66FF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78" name="Straight Arrow Connector 13"/>
            <p:cNvCxnSpPr>
              <a:cxnSpLocks noChangeShapeType="1"/>
            </p:cNvCxnSpPr>
            <p:nvPr/>
          </p:nvCxnSpPr>
          <p:spPr bwMode="auto">
            <a:xfrm rot="5400000" flipH="1" flipV="1">
              <a:off x="8458994" y="3276600"/>
              <a:ext cx="304800" cy="1588"/>
            </a:xfrm>
            <a:prstGeom prst="straightConnector1">
              <a:avLst/>
            </a:prstGeom>
            <a:noFill/>
            <a:ln w="25400">
              <a:solidFill>
                <a:srgbClr val="66FF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895600" y="5638800"/>
            <a:ext cx="5718175" cy="304800"/>
            <a:chOff x="4571206" y="3124994"/>
            <a:chExt cx="4040982" cy="304800"/>
          </a:xfrm>
        </p:grpSpPr>
        <p:cxnSp>
          <p:nvCxnSpPr>
            <p:cNvPr id="62473" name="Straight Connector 18"/>
            <p:cNvCxnSpPr>
              <a:cxnSpLocks noChangeShapeType="1"/>
            </p:cNvCxnSpPr>
            <p:nvPr/>
          </p:nvCxnSpPr>
          <p:spPr bwMode="auto">
            <a:xfrm rot="16200000" flipH="1">
              <a:off x="6591300" y="1409700"/>
              <a:ext cx="1588" cy="403860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74" name="Straight Arrow Connector 19"/>
            <p:cNvCxnSpPr>
              <a:cxnSpLocks noChangeShapeType="1"/>
            </p:cNvCxnSpPr>
            <p:nvPr/>
          </p:nvCxnSpPr>
          <p:spPr bwMode="auto">
            <a:xfrm rot="5400000" flipH="1" flipV="1">
              <a:off x="4419600" y="3276600"/>
              <a:ext cx="304800" cy="1588"/>
            </a:xfrm>
            <a:prstGeom prst="straightConnector1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475" name="Straight Arrow Connector 20"/>
            <p:cNvCxnSpPr>
              <a:cxnSpLocks noChangeShapeType="1"/>
            </p:cNvCxnSpPr>
            <p:nvPr/>
          </p:nvCxnSpPr>
          <p:spPr bwMode="auto">
            <a:xfrm rot="5400000" flipH="1" flipV="1">
              <a:off x="8458994" y="3276600"/>
              <a:ext cx="304800" cy="1588"/>
            </a:xfrm>
            <a:prstGeom prst="straightConnector1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32C79D-676A-4606-A992-9C4DAAF00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FC989-6EFD-4F67-BEA3-A036408EE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322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animBg="1"/>
      <p:bldP spid="40966" grpId="0" animBg="1"/>
      <p:bldP spid="4096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Summary of Pipe Modes</a:t>
            </a:r>
          </a:p>
        </p:txBody>
      </p:sp>
      <p:graphicFrame>
        <p:nvGraphicFramePr>
          <p:cNvPr id="64567" name="Group 55"/>
          <p:cNvGraphicFramePr>
            <a:graphicFrameLocks noGrp="1"/>
          </p:cNvGraphicFramePr>
          <p:nvPr>
            <p:ph type="tbl" idx="1"/>
          </p:nvPr>
        </p:nvGraphicFramePr>
        <p:xfrm>
          <a:off x="304800" y="1371600"/>
          <a:ext cx="8610600" cy="4800604"/>
        </p:xfrm>
        <a:graphic>
          <a:graphicData uri="http://schemas.openxmlformats.org/drawingml/2006/table">
            <a:tbl>
              <a:tblPr/>
              <a:tblGrid>
                <a:gridCol w="287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9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14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Open cylinder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Closed cylinder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Cone</a:t>
                      </a: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3962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951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r>
                        <a:rPr kumimoji="0" lang="en-US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= </a:t>
                      </a:r>
                      <a:r>
                        <a:rPr kumimoji="0" lang="en-US" sz="2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v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/2</a:t>
                      </a:r>
                      <a:r>
                        <a:rPr kumimoji="0" lang="en-US" sz="2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L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r>
                        <a:rPr kumimoji="0" lang="en-US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= </a:t>
                      </a:r>
                      <a:r>
                        <a:rPr kumimoji="0" lang="en-US" sz="2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v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/4</a:t>
                      </a:r>
                      <a:r>
                        <a:rPr kumimoji="0" lang="en-US" sz="2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L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r>
                        <a:rPr kumimoji="0" lang="en-US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 = </a:t>
                      </a:r>
                      <a:r>
                        <a:rPr kumimoji="0" lang="en-US" sz="2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v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/2</a:t>
                      </a:r>
                      <a:r>
                        <a:rPr kumimoji="0" lang="en-US" sz="2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L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32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r>
                        <a:rPr kumimoji="0" lang="en-US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2</a:t>
                      </a:r>
                      <a:r>
                        <a:rPr kumimoji="0" lang="en-US" sz="2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r>
                        <a:rPr kumimoji="0" lang="en-US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3</a:t>
                      </a:r>
                      <a:r>
                        <a:rPr kumimoji="0" lang="en-US" sz="2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r>
                        <a:rPr kumimoji="0" lang="en-US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4</a:t>
                      </a:r>
                      <a:r>
                        <a:rPr kumimoji="0" lang="en-US" sz="2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r>
                        <a:rPr kumimoji="0" lang="en-US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1,…</a:t>
                      </a:r>
                    </a:p>
                  </a:txBody>
                  <a:tcPr marT="45713" marB="4571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r>
                        <a:rPr kumimoji="0" lang="en-US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3</a:t>
                      </a:r>
                      <a:r>
                        <a:rPr kumimoji="0" lang="en-US" sz="2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r>
                        <a:rPr kumimoji="0" lang="en-US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5</a:t>
                      </a:r>
                      <a:r>
                        <a:rPr kumimoji="0" lang="en-US" sz="2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r>
                        <a:rPr kumimoji="0" lang="en-US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7</a:t>
                      </a:r>
                      <a:r>
                        <a:rPr kumimoji="0" lang="en-US" sz="2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r>
                        <a:rPr kumimoji="0" lang="en-US" sz="2800" b="0" i="0" u="none" strike="noStrike" cap="none" normalizeH="0" baseline="-250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1,…</a:t>
                      </a: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r>
                        <a:rPr kumimoji="0" lang="en-US" sz="2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2</a:t>
                      </a:r>
                      <a:r>
                        <a:rPr kumimoji="0" lang="en-US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r>
                        <a:rPr kumimoji="0" lang="en-US" sz="2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3</a:t>
                      </a:r>
                      <a:r>
                        <a:rPr kumimoji="0" lang="en-US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r>
                        <a:rPr kumimoji="0" lang="en-US" sz="2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, 4</a:t>
                      </a:r>
                      <a:r>
                        <a:rPr kumimoji="0" lang="en-US" sz="2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r>
                        <a:rPr kumimoji="0" lang="en-US" sz="28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1,…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3" marB="4571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89112" name="Picture 4" descr="closed cylinder press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663" y="1905000"/>
            <a:ext cx="259873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13" name="Picture 5" descr="open cylinder pressu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276066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14" name="Picture 6" descr="cone modes press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1981200"/>
            <a:ext cx="2913062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CF958E1-9C90-4DAA-9F3E-5E23FED3F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Christine Aidala, Saturday Morning Physics, 10/23/2021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1BCE3BC-606D-42F0-A967-9D8900B4B3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2DF3DD9-AD97-C84E-A129-DBDEB91453E2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9296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1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219200"/>
            <a:ext cx="8839200" cy="541020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Register holes are designed to kill the fundamental and allow one of the harmonics to survive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  <a:sym typeface="Symbol" charset="0"/>
              </a:rPr>
              <a:t>Placed near the node of the harmonic</a:t>
            </a: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endParaRPr lang="en-US" sz="2400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A register hole e.g. near the middle of an open pipe encourages the second harmonic</a:t>
            </a:r>
          </a:p>
          <a:p>
            <a:pPr lvl="1"/>
            <a:r>
              <a:rPr lang="en-US" sz="2000" dirty="0">
                <a:latin typeface="Arial" charset="0"/>
                <a:ea typeface="ＭＳ Ｐゴシック" charset="0"/>
                <a:sym typeface="Symbol" charset="0"/>
              </a:rPr>
              <a:t>Open pipe: 2nd mode is an octave</a:t>
            </a: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Improves the tone and makes overblowing more reliable</a:t>
            </a:r>
          </a:p>
          <a:p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Location of the register hole is a compromise for playing a range of notes</a:t>
            </a:r>
          </a:p>
          <a:p>
            <a:endParaRPr lang="en-US" sz="2800" dirty="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7391400" y="2667000"/>
            <a:ext cx="1295400" cy="10064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cs typeface="Times New Roman" charset="0"/>
                <a:sym typeface="Symbol" charset="0"/>
              </a:rPr>
              <a:t>pressure standing waves</a:t>
            </a:r>
          </a:p>
        </p:txBody>
      </p:sp>
      <p:pic>
        <p:nvPicPr>
          <p:cNvPr id="34819" name="Picture 6" descr="MTspeakerho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" r="1639" b="8725"/>
          <a:stretch>
            <a:fillRect/>
          </a:stretch>
        </p:blipFill>
        <p:spPr bwMode="auto">
          <a:xfrm>
            <a:off x="762000" y="2120900"/>
            <a:ext cx="571500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Rectangle 10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Register Holes</a:t>
            </a:r>
          </a:p>
        </p:txBody>
      </p:sp>
      <p:sp>
        <p:nvSpPr>
          <p:cNvPr id="34821" name="Text Box 12"/>
          <p:cNvSpPr txBox="1">
            <a:spLocks noChangeArrowheads="1"/>
          </p:cNvSpPr>
          <p:nvPr/>
        </p:nvSpPr>
        <p:spPr bwMode="auto">
          <a:xfrm>
            <a:off x="2362200" y="2925763"/>
            <a:ext cx="1565275" cy="274637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 dirty="0"/>
              <a:t>Register hole closed</a:t>
            </a:r>
          </a:p>
        </p:txBody>
      </p:sp>
      <p:sp>
        <p:nvSpPr>
          <p:cNvPr id="34822" name="Text Box 13"/>
          <p:cNvSpPr txBox="1">
            <a:spLocks noChangeArrowheads="1"/>
          </p:cNvSpPr>
          <p:nvPr/>
        </p:nvSpPr>
        <p:spPr bwMode="auto">
          <a:xfrm>
            <a:off x="2362200" y="3916363"/>
            <a:ext cx="1524000" cy="274637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/>
              <a:t>Register hole open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F364B4-716A-4760-9E2F-A3FD6C808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D7C1A2-6454-4557-8677-905D3CC9A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126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build="p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077200" cy="49530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The clarinet uses a register key to kill the fundamental when playing in the clarion register</a:t>
            </a:r>
          </a:p>
          <a:p>
            <a:pPr eaLnBrk="1" hangingPunct="1"/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8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The location of the register hole is a</a:t>
            </a:r>
            <a:b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compromise for playing</a:t>
            </a:r>
            <a:b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a range of notes</a:t>
            </a:r>
          </a:p>
          <a:p>
            <a:pPr lvl="1" eaLnBrk="1" hangingPunct="1"/>
            <a:r>
              <a:rPr lang="en-US" sz="2400" dirty="0">
                <a:latin typeface="Arial" charset="0"/>
                <a:ea typeface="ＭＳ Ｐゴシック" charset="0"/>
              </a:rPr>
              <a:t>In this example, ideal</a:t>
            </a:r>
            <a:br>
              <a:rPr lang="en-US" sz="2400" dirty="0">
                <a:latin typeface="Arial" charset="0"/>
                <a:ea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</a:rPr>
              <a:t>for F</a:t>
            </a:r>
            <a:r>
              <a:rPr lang="en-US" sz="2400" baseline="-25000" dirty="0">
                <a:latin typeface="Arial" charset="0"/>
                <a:ea typeface="ＭＳ Ｐゴシック" charset="0"/>
              </a:rPr>
              <a:t>5</a:t>
            </a:r>
            <a:r>
              <a:rPr lang="en-US" sz="2400" dirty="0">
                <a:latin typeface="Arial" charset="0"/>
                <a:ea typeface="ＭＳ Ｐゴシック" charset="0"/>
              </a:rPr>
              <a:t>, but not as good</a:t>
            </a:r>
            <a:br>
              <a:rPr lang="en-US" sz="2400" dirty="0">
                <a:latin typeface="Arial" charset="0"/>
                <a:ea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</a:rPr>
              <a:t>for lower and higher</a:t>
            </a:r>
            <a:br>
              <a:rPr lang="en-US" sz="2400" dirty="0">
                <a:latin typeface="Arial" charset="0"/>
                <a:ea typeface="ＭＳ Ｐゴシック" charset="0"/>
              </a:rPr>
            </a:br>
            <a:r>
              <a:rPr lang="en-US" sz="2400" dirty="0">
                <a:latin typeface="Arial" charset="0"/>
                <a:ea typeface="ＭＳ Ｐゴシック" charset="0"/>
              </a:rPr>
              <a:t>notes</a:t>
            </a:r>
          </a:p>
        </p:txBody>
      </p:sp>
      <p:pic>
        <p:nvPicPr>
          <p:cNvPr id="64514" name="Picture 4" descr="13213NobletclarinetbackL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084637" y="-182562"/>
            <a:ext cx="97472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</a:rPr>
              <a:t>Clarinet Register Holes</a:t>
            </a:r>
          </a:p>
        </p:txBody>
      </p:sp>
      <p:pic>
        <p:nvPicPr>
          <p:cNvPr id="41989" name="Picture 8" descr="clarinetregis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02063"/>
            <a:ext cx="4267200" cy="305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Oval 9"/>
          <p:cNvSpPr>
            <a:spLocks noChangeArrowheads="1"/>
          </p:cNvSpPr>
          <p:nvPr/>
        </p:nvSpPr>
        <p:spPr bwMode="auto">
          <a:xfrm>
            <a:off x="2286000" y="2590800"/>
            <a:ext cx="990600" cy="381000"/>
          </a:xfrm>
          <a:prstGeom prst="ellips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AA0A0C5-1239-4E63-BFEF-1B9F18C56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19171D-89A2-4F0A-A7E9-ADCB1DF20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3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 build="p" animBg="1"/>
      <p:bldP spid="4199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50912"/>
          </a:xfrm>
        </p:spPr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</a:rPr>
              <a:t>Vibrating Stretched String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59696"/>
            <a:ext cx="5181600" cy="51054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  <a:t>Frequency depends 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String tension </a:t>
            </a:r>
            <a:r>
              <a:rPr lang="en-US" i="1" dirty="0">
                <a:latin typeface="Times New Roman" charset="0"/>
                <a:ea typeface="ＭＳ Ｐゴシック" charset="0"/>
                <a:cs typeface="Times New Roman" charset="0"/>
              </a:rPr>
              <a:t>T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Mass per unit length μ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>
                <a:latin typeface="Arial" charset="0"/>
                <a:ea typeface="ＭＳ Ｐゴシック" charset="0"/>
              </a:rPr>
              <a:t>Total length of string </a:t>
            </a:r>
            <a:r>
              <a:rPr lang="en-US" i="1" dirty="0">
                <a:latin typeface="Times New Roman" charset="0"/>
                <a:ea typeface="ＭＳ Ｐゴシック" charset="0"/>
                <a:cs typeface="Times New Roman" charset="0"/>
              </a:rPr>
              <a:t>L</a:t>
            </a:r>
          </a:p>
          <a:p>
            <a:pPr eaLnBrk="1" hangingPunct="1">
              <a:lnSpc>
                <a:spcPct val="90000"/>
              </a:lnSpc>
            </a:pPr>
            <a:r>
              <a:rPr lang="en-US" sz="3000" dirty="0">
                <a:latin typeface="Arial" charset="0"/>
                <a:ea typeface="ＭＳ Ｐゴシック" charset="0"/>
                <a:cs typeface="Times New Roman" charset="0"/>
              </a:rPr>
              <a:t>Properties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100" dirty="0">
                <a:latin typeface="Arial" charset="0"/>
                <a:ea typeface="ＭＳ Ｐゴシック" charset="0"/>
                <a:cs typeface="Times New Roman" charset="0"/>
              </a:rPr>
              <a:t>Greater tension </a:t>
            </a:r>
            <a:r>
              <a:rPr lang="en-US" sz="2100" dirty="0">
                <a:latin typeface="Arial" charset="0"/>
                <a:ea typeface="ＭＳ Ｐゴシック" charset="0"/>
              </a:rPr>
              <a:t>→ higher frequency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100" dirty="0">
                <a:latin typeface="Arial" charset="0"/>
                <a:ea typeface="ＭＳ Ｐゴシック" charset="0"/>
              </a:rPr>
              <a:t>Greater mass → lower frequency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100" dirty="0">
                <a:latin typeface="Arial" charset="0"/>
                <a:ea typeface="ＭＳ Ｐゴシック" charset="0"/>
              </a:rPr>
              <a:t>Longer string → lower frequency</a:t>
            </a:r>
          </a:p>
          <a:p>
            <a:pPr eaLnBrk="1" hangingPunct="1">
              <a:lnSpc>
                <a:spcPct val="90000"/>
              </a:lnSpc>
            </a:pPr>
            <a: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  <a:t>For same string stopped </a:t>
            </a:r>
            <a:b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  <a:t>at different lengths:</a:t>
            </a:r>
            <a:endParaRPr lang="en-US" sz="3000" dirty="0">
              <a:latin typeface="Arial" charset="0"/>
              <a:ea typeface="ＭＳ Ｐゴシック" charset="0"/>
              <a:cs typeface="Times New Roman" charset="0"/>
            </a:endParaRPr>
          </a:p>
        </p:txBody>
      </p:sp>
      <p:graphicFrame>
        <p:nvGraphicFramePr>
          <p:cNvPr id="6553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395959"/>
              </p:ext>
            </p:extLst>
          </p:nvPr>
        </p:nvGraphicFramePr>
        <p:xfrm>
          <a:off x="4654133" y="1139825"/>
          <a:ext cx="1739900" cy="1073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762000" imgH="469900" progId="Equation.DSMT4">
                  <p:embed/>
                </p:oleObj>
              </mc:Choice>
              <mc:Fallback>
                <p:oleObj name="Equation" r:id="rId3" imgW="762000" imgH="469900" progId="Equation.DSMT4">
                  <p:embed/>
                  <p:pic>
                    <p:nvPicPr>
                      <p:cNvPr id="6553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4133" y="1139825"/>
                        <a:ext cx="1739900" cy="1073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7849783"/>
              </p:ext>
            </p:extLst>
          </p:nvPr>
        </p:nvGraphicFramePr>
        <p:xfrm>
          <a:off x="1098550" y="5791200"/>
          <a:ext cx="1997075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39800" imgH="203200" progId="Equation.DSMT4">
                  <p:embed/>
                </p:oleObj>
              </mc:Choice>
              <mc:Fallback>
                <p:oleObj name="Equation" r:id="rId5" imgW="939800" imgH="203200" progId="Equation.DSMT4">
                  <p:embed/>
                  <p:pic>
                    <p:nvPicPr>
                      <p:cNvPr id="5837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8550" y="5791200"/>
                        <a:ext cx="1997075" cy="4318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E0FC6-E958-4067-9542-1EFD31DAC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E1129-F159-4CA5-870A-E9AD9547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2050" name="Picture 2" descr="World War II and the Rise, Fall, and Resurgence of Violin Making in a Tiny  Corner of Germany | Strings Magazine">
            <a:extLst>
              <a:ext uri="{FF2B5EF4-FFF2-40B4-BE49-F238E27FC236}">
                <a16:creationId xmlns:a16="http://schemas.microsoft.com/office/drawing/2014/main" id="{1BF82427-45DE-4AEA-8ED0-7D03ACD5B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54197" y="2741989"/>
            <a:ext cx="4808538" cy="177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560F566E-2F65-477D-B8B3-E16F3AE3A8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060" y="838200"/>
            <a:ext cx="1500940" cy="557212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Tuning pegs </a:t>
            </a:r>
            <a:br>
              <a:rPr lang="en-US" sz="1600" dirty="0"/>
            </a:br>
            <a:r>
              <a:rPr lang="en-US" sz="1600" dirty="0"/>
              <a:t>adjust tension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D42DA48-917F-4CFF-921C-8AD0B02C96E6}"/>
              </a:ext>
            </a:extLst>
          </p:cNvPr>
          <p:cNvCxnSpPr>
            <a:cxnSpLocks/>
          </p:cNvCxnSpPr>
          <p:nvPr/>
        </p:nvCxnSpPr>
        <p:spPr>
          <a:xfrm flipH="1">
            <a:off x="7848600" y="1334297"/>
            <a:ext cx="457200" cy="3651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5">
            <a:extLst>
              <a:ext uri="{FF2B5EF4-FFF2-40B4-BE49-F238E27FC236}">
                <a16:creationId xmlns:a16="http://schemas.microsoft.com/office/drawing/2014/main" id="{F324CB5E-3199-470B-838D-1B9A39954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2056" y="4419600"/>
            <a:ext cx="1676400" cy="12985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Thicker, heavier strings for lower notes, thin strings for high notes</a:t>
            </a: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0310B936-5813-43AC-A48B-B6116D8F1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8200" y="2238376"/>
            <a:ext cx="2209800" cy="1525591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Press strings against fingerboard to shorten the length free to vibrate and play different notes on the same string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4B6E3B6-4033-45D0-96D1-907633144DFA}"/>
              </a:ext>
            </a:extLst>
          </p:cNvPr>
          <p:cNvCxnSpPr>
            <a:cxnSpLocks/>
          </p:cNvCxnSpPr>
          <p:nvPr/>
        </p:nvCxnSpPr>
        <p:spPr>
          <a:xfrm flipV="1">
            <a:off x="6705600" y="4343400"/>
            <a:ext cx="609600" cy="3810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04B0294-260A-4CFD-89F6-A71F513C2A3D}"/>
              </a:ext>
            </a:extLst>
          </p:cNvPr>
          <p:cNvCxnSpPr>
            <a:cxnSpLocks/>
          </p:cNvCxnSpPr>
          <p:nvPr/>
        </p:nvCxnSpPr>
        <p:spPr>
          <a:xfrm flipV="1">
            <a:off x="6858000" y="2609850"/>
            <a:ext cx="457200" cy="2857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 animBg="1"/>
      <p:bldP spid="16" grpId="0" animBg="1"/>
      <p:bldP spid="2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E4EA0C-F20E-4558-9136-FA5FF5802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0008386-E9CA-4096-A1AD-FA58894E5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Christine Aidala, Saturday Morning Physics, 10/23/2021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686800" cy="47244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wavelength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is determined by the length  and open or closed nature of the pipe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How many wavelengths can we fit inside a pipe?</a:t>
            </a: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pPr lvl="1"/>
            <a:endParaRPr lang="en-US" dirty="0">
              <a:latin typeface="Arial" charset="0"/>
              <a:ea typeface="ＭＳ Ｐゴシック" charset="0"/>
            </a:endParaRP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i="1" dirty="0">
                <a:latin typeface="Arial" charset="0"/>
                <a:ea typeface="ＭＳ Ｐゴシック" charset="0"/>
                <a:cs typeface="ＭＳ Ｐゴシック" charset="0"/>
              </a:rPr>
              <a:t>frequency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instead is determined by the speed of sound and the relation </a:t>
            </a:r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v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=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  <a:sym typeface="Symbol" charset="0"/>
              </a:rPr>
              <a:t>f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64583" name="Group 71"/>
          <p:cNvGraphicFramePr>
            <a:graphicFrameLocks noGrp="1"/>
          </p:cNvGraphicFramePr>
          <p:nvPr/>
        </p:nvGraphicFramePr>
        <p:xfrm>
          <a:off x="609600" y="2971800"/>
          <a:ext cx="7924800" cy="1982789"/>
        </p:xfrm>
        <a:graphic>
          <a:graphicData uri="http://schemas.openxmlformats.org/drawingml/2006/table">
            <a:tbl>
              <a:tblPr/>
              <a:tblGrid>
                <a:gridCol w="2362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96367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Air pipe</a:t>
                      </a: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Wavelength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Frequency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-128"/>
                          <a:cs typeface="ＭＳ Ｐゴシック" charset="-128"/>
                        </a:rPr>
                        <a:t>Harmonic series</a:t>
                      </a: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9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469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45735" marB="4573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  <a:cs typeface="ＭＳ Ｐゴシック" charset="-128"/>
                      </a:endParaRPr>
                    </a:p>
                  </a:txBody>
                  <a:tcPr marT="45735" marB="4573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6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0"/>
              </a:rPr>
              <a:t>Wavelength and Frequency</a:t>
            </a:r>
          </a:p>
        </p:txBody>
      </p:sp>
      <p:grpSp>
        <p:nvGrpSpPr>
          <p:cNvPr id="25625" name="Group 6"/>
          <p:cNvGrpSpPr>
            <a:grpSpLocks noChangeAspect="1"/>
          </p:cNvGrpSpPr>
          <p:nvPr/>
        </p:nvGrpSpPr>
        <p:grpSpPr bwMode="auto">
          <a:xfrm>
            <a:off x="762000" y="3581400"/>
            <a:ext cx="2011363" cy="404813"/>
            <a:chOff x="1680" y="1296"/>
            <a:chExt cx="2458" cy="288"/>
          </a:xfrm>
        </p:grpSpPr>
        <p:sp>
          <p:nvSpPr>
            <p:cNvPr id="25643" name="Rectangle 7"/>
            <p:cNvSpPr>
              <a:spLocks noChangeAspect="1" noChangeArrowheads="1"/>
            </p:cNvSpPr>
            <p:nvPr/>
          </p:nvSpPr>
          <p:spPr bwMode="auto">
            <a:xfrm>
              <a:off x="1680" y="1296"/>
              <a:ext cx="2448" cy="288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5644" name="Group 8"/>
            <p:cNvGrpSpPr>
              <a:grpSpLocks noChangeAspect="1"/>
            </p:cNvGrpSpPr>
            <p:nvPr/>
          </p:nvGrpSpPr>
          <p:grpSpPr bwMode="auto">
            <a:xfrm>
              <a:off x="1680" y="1296"/>
              <a:ext cx="2458" cy="272"/>
              <a:chOff x="288" y="3408"/>
              <a:chExt cx="1056" cy="96"/>
            </a:xfrm>
          </p:grpSpPr>
          <p:sp>
            <p:nvSpPr>
              <p:cNvPr id="25645" name="Line 9"/>
              <p:cNvSpPr>
                <a:spLocks noChangeAspect="1" noChangeShapeType="1"/>
              </p:cNvSpPr>
              <p:nvPr/>
            </p:nvSpPr>
            <p:spPr bwMode="auto">
              <a:xfrm>
                <a:off x="288" y="3408"/>
                <a:ext cx="105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5646" name="Line 10"/>
              <p:cNvSpPr>
                <a:spLocks noChangeAspect="1" noChangeShapeType="1"/>
              </p:cNvSpPr>
              <p:nvPr/>
            </p:nvSpPr>
            <p:spPr bwMode="auto">
              <a:xfrm>
                <a:off x="288" y="3504"/>
                <a:ext cx="1056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5626" name="Group 11"/>
          <p:cNvGrpSpPr>
            <a:grpSpLocks noChangeAspect="1"/>
          </p:cNvGrpSpPr>
          <p:nvPr/>
        </p:nvGrpSpPr>
        <p:grpSpPr bwMode="auto">
          <a:xfrm>
            <a:off x="762000" y="4343400"/>
            <a:ext cx="2011363" cy="403225"/>
            <a:chOff x="1680" y="2640"/>
            <a:chExt cx="2784" cy="576"/>
          </a:xfrm>
        </p:grpSpPr>
        <p:grpSp>
          <p:nvGrpSpPr>
            <p:cNvPr id="25637" name="Group 12"/>
            <p:cNvGrpSpPr>
              <a:grpSpLocks noChangeAspect="1"/>
            </p:cNvGrpSpPr>
            <p:nvPr/>
          </p:nvGrpSpPr>
          <p:grpSpPr bwMode="auto">
            <a:xfrm>
              <a:off x="1680" y="2640"/>
              <a:ext cx="2784" cy="576"/>
              <a:chOff x="1680" y="1296"/>
              <a:chExt cx="2458" cy="288"/>
            </a:xfrm>
          </p:grpSpPr>
          <p:sp>
            <p:nvSpPr>
              <p:cNvPr id="25639" name="Rectangle 13"/>
              <p:cNvSpPr>
                <a:spLocks noChangeAspect="1" noChangeArrowheads="1"/>
              </p:cNvSpPr>
              <p:nvPr/>
            </p:nvSpPr>
            <p:spPr bwMode="auto">
              <a:xfrm>
                <a:off x="1680" y="1296"/>
                <a:ext cx="2448" cy="288"/>
              </a:xfrm>
              <a:prstGeom prst="rect">
                <a:avLst/>
              </a:prstGeom>
              <a:solidFill>
                <a:srgbClr val="CCFF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5640" name="Group 14"/>
              <p:cNvGrpSpPr>
                <a:grpSpLocks noChangeAspect="1"/>
              </p:cNvGrpSpPr>
              <p:nvPr/>
            </p:nvGrpSpPr>
            <p:grpSpPr bwMode="auto">
              <a:xfrm>
                <a:off x="1680" y="1296"/>
                <a:ext cx="2458" cy="272"/>
                <a:chOff x="288" y="3408"/>
                <a:chExt cx="1056" cy="96"/>
              </a:xfrm>
            </p:grpSpPr>
            <p:sp>
              <p:nvSpPr>
                <p:cNvPr id="25641" name="Line 15"/>
                <p:cNvSpPr>
                  <a:spLocks noChangeAspect="1" noChangeShapeType="1"/>
                </p:cNvSpPr>
                <p:nvPr/>
              </p:nvSpPr>
              <p:spPr bwMode="auto">
                <a:xfrm>
                  <a:off x="288" y="3408"/>
                  <a:ext cx="105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42" name="Line 16"/>
                <p:cNvSpPr>
                  <a:spLocks noChangeAspect="1" noChangeShapeType="1"/>
                </p:cNvSpPr>
                <p:nvPr/>
              </p:nvSpPr>
              <p:spPr bwMode="auto">
                <a:xfrm>
                  <a:off x="288" y="3504"/>
                  <a:ext cx="1056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25638" name="Line 17"/>
            <p:cNvSpPr>
              <a:spLocks noChangeAspect="1" noChangeShapeType="1"/>
            </p:cNvSpPr>
            <p:nvPr/>
          </p:nvSpPr>
          <p:spPr bwMode="auto">
            <a:xfrm>
              <a:off x="1680" y="2640"/>
              <a:ext cx="0" cy="528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aphicFrame>
        <p:nvGraphicFramePr>
          <p:cNvPr id="64532" name="Object 2"/>
          <p:cNvGraphicFramePr>
            <a:graphicFrameLocks noChangeAspect="1"/>
          </p:cNvGraphicFramePr>
          <p:nvPr/>
        </p:nvGraphicFramePr>
        <p:xfrm>
          <a:off x="4724400" y="4284663"/>
          <a:ext cx="1227138" cy="51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876300" imgH="368300" progId="Equation.3">
                  <p:embed/>
                </p:oleObj>
              </mc:Choice>
              <mc:Fallback>
                <p:oleObj name="Equation" r:id="rId3" imgW="876300" imgH="368300" progId="Equation.3">
                  <p:embed/>
                  <p:pic>
                    <p:nvPicPr>
                      <p:cNvPr id="6453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4400" y="4284663"/>
                        <a:ext cx="1227138" cy="51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33" name="Object 3"/>
          <p:cNvGraphicFramePr>
            <a:graphicFrameLocks noChangeAspect="1"/>
          </p:cNvGraphicFramePr>
          <p:nvPr/>
        </p:nvGraphicFramePr>
        <p:xfrm>
          <a:off x="4876800" y="3527425"/>
          <a:ext cx="722313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520700" imgH="368300" progId="Equation.3">
                  <p:embed/>
                </p:oleObj>
              </mc:Choice>
              <mc:Fallback>
                <p:oleObj name="Equation" r:id="rId5" imgW="520700" imgH="368300" progId="Equation.3">
                  <p:embed/>
                  <p:pic>
                    <p:nvPicPr>
                      <p:cNvPr id="6453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6800" y="3527425"/>
                        <a:ext cx="722313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29" name="Object 4"/>
          <p:cNvGraphicFramePr>
            <a:graphicFrameLocks noChangeAspect="1"/>
          </p:cNvGraphicFramePr>
          <p:nvPr/>
        </p:nvGraphicFramePr>
        <p:xfrm>
          <a:off x="3276600" y="3532188"/>
          <a:ext cx="731838" cy="50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533400" imgH="368300" progId="Equation.3">
                  <p:embed/>
                </p:oleObj>
              </mc:Choice>
              <mc:Fallback>
                <p:oleObj name="Equation" r:id="rId7" imgW="533400" imgH="368300" progId="Equation.3">
                  <p:embed/>
                  <p:pic>
                    <p:nvPicPr>
                      <p:cNvPr id="25629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3532188"/>
                        <a:ext cx="731838" cy="50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30" name="Object 5"/>
          <p:cNvGraphicFramePr>
            <a:graphicFrameLocks noChangeAspect="1"/>
          </p:cNvGraphicFramePr>
          <p:nvPr/>
        </p:nvGraphicFramePr>
        <p:xfrm>
          <a:off x="3276600" y="4289425"/>
          <a:ext cx="987425" cy="51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11200" imgH="368300" progId="Equation.3">
                  <p:embed/>
                </p:oleObj>
              </mc:Choice>
              <mc:Fallback>
                <p:oleObj name="Equation" r:id="rId9" imgW="711200" imgH="368300" progId="Equation.3">
                  <p:embed/>
                  <p:pic>
                    <p:nvPicPr>
                      <p:cNvPr id="2563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76600" y="4289425"/>
                        <a:ext cx="987425" cy="511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37" name="Text Box 25"/>
          <p:cNvSpPr txBox="1">
            <a:spLocks noChangeArrowheads="1"/>
          </p:cNvSpPr>
          <p:nvPr/>
        </p:nvSpPr>
        <p:spPr bwMode="auto">
          <a:xfrm>
            <a:off x="170806" y="6248400"/>
            <a:ext cx="4629794" cy="40011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dirty="0">
                <a:solidFill>
                  <a:srgbClr val="FF0000"/>
                </a:solidFill>
              </a:rPr>
              <a:t>Frequency will depend on temperature!</a:t>
            </a:r>
          </a:p>
        </p:txBody>
      </p:sp>
      <p:sp>
        <p:nvSpPr>
          <p:cNvPr id="64538" name="Text Box 26"/>
          <p:cNvSpPr txBox="1">
            <a:spLocks noChangeArrowheads="1"/>
          </p:cNvSpPr>
          <p:nvPr/>
        </p:nvSpPr>
        <p:spPr bwMode="auto">
          <a:xfrm>
            <a:off x="6400800" y="3641725"/>
            <a:ext cx="2005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i="1">
                <a:latin typeface="Times New Roman" charset="0"/>
              </a:rPr>
              <a:t>f</a:t>
            </a:r>
            <a:r>
              <a:rPr lang="en-US" sz="2000" baseline="-25000"/>
              <a:t>1</a:t>
            </a:r>
            <a:r>
              <a:rPr lang="en-US" sz="2000"/>
              <a:t>, 2</a:t>
            </a:r>
            <a:r>
              <a:rPr lang="en-US" sz="2000" i="1">
                <a:latin typeface="Times New Roman" charset="0"/>
              </a:rPr>
              <a:t>f</a:t>
            </a:r>
            <a:r>
              <a:rPr lang="en-US" sz="2000" baseline="-25000"/>
              <a:t>1</a:t>
            </a:r>
            <a:r>
              <a:rPr lang="en-US" sz="2000"/>
              <a:t>, 3</a:t>
            </a:r>
            <a:r>
              <a:rPr lang="en-US" sz="2000" i="1">
                <a:latin typeface="Times New Roman" charset="0"/>
              </a:rPr>
              <a:t>f</a:t>
            </a:r>
            <a:r>
              <a:rPr lang="en-US" sz="2000" baseline="-25000"/>
              <a:t>1</a:t>
            </a:r>
            <a:r>
              <a:rPr lang="en-US" sz="2000"/>
              <a:t>, 4</a:t>
            </a:r>
            <a:r>
              <a:rPr lang="en-US" sz="2000" i="1">
                <a:latin typeface="Times New Roman" charset="0"/>
              </a:rPr>
              <a:t>f</a:t>
            </a:r>
            <a:r>
              <a:rPr lang="en-US" sz="2000" baseline="-25000"/>
              <a:t>1</a:t>
            </a:r>
            <a:r>
              <a:rPr lang="en-US" sz="2000"/>
              <a:t>,…</a:t>
            </a:r>
          </a:p>
        </p:txBody>
      </p:sp>
      <p:sp>
        <p:nvSpPr>
          <p:cNvPr id="64539" name="Text Box 27"/>
          <p:cNvSpPr txBox="1">
            <a:spLocks noChangeArrowheads="1"/>
          </p:cNvSpPr>
          <p:nvPr/>
        </p:nvSpPr>
        <p:spPr bwMode="auto">
          <a:xfrm>
            <a:off x="6400800" y="4343400"/>
            <a:ext cx="2005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i="1">
                <a:latin typeface="Times New Roman" charset="0"/>
              </a:rPr>
              <a:t>f</a:t>
            </a:r>
            <a:r>
              <a:rPr lang="en-US" sz="2000" baseline="-25000"/>
              <a:t>1</a:t>
            </a:r>
            <a:r>
              <a:rPr lang="en-US" sz="2000"/>
              <a:t>, 3</a:t>
            </a:r>
            <a:r>
              <a:rPr lang="en-US" sz="2000" i="1">
                <a:latin typeface="Times New Roman" charset="0"/>
              </a:rPr>
              <a:t>f</a:t>
            </a:r>
            <a:r>
              <a:rPr lang="en-US" sz="2000" baseline="-25000"/>
              <a:t>1</a:t>
            </a:r>
            <a:r>
              <a:rPr lang="en-US" sz="2000"/>
              <a:t>, 5</a:t>
            </a:r>
            <a:r>
              <a:rPr lang="en-US" sz="2000" i="1">
                <a:latin typeface="Times New Roman" charset="0"/>
              </a:rPr>
              <a:t>f</a:t>
            </a:r>
            <a:r>
              <a:rPr lang="en-US" sz="2000" baseline="-25000"/>
              <a:t>1</a:t>
            </a:r>
            <a:r>
              <a:rPr lang="en-US" sz="2000"/>
              <a:t>, 7</a:t>
            </a:r>
            <a:r>
              <a:rPr lang="en-US" sz="2000" i="1">
                <a:latin typeface="Times New Roman" charset="0"/>
              </a:rPr>
              <a:t>f</a:t>
            </a:r>
            <a:r>
              <a:rPr lang="en-US" sz="2000" baseline="-25000"/>
              <a:t>1</a:t>
            </a:r>
            <a:r>
              <a:rPr lang="en-US" sz="2000"/>
              <a:t>,…</a:t>
            </a:r>
          </a:p>
        </p:txBody>
      </p:sp>
      <p:sp>
        <p:nvSpPr>
          <p:cNvPr id="25635" name="Text Box 24"/>
          <p:cNvSpPr txBox="1">
            <a:spLocks noChangeArrowheads="1"/>
          </p:cNvSpPr>
          <p:nvPr/>
        </p:nvSpPr>
        <p:spPr bwMode="auto">
          <a:xfrm>
            <a:off x="5054600" y="6248400"/>
            <a:ext cx="3860800" cy="39687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 i="1">
                <a:latin typeface="Times New Roman" charset="0"/>
              </a:rPr>
              <a:t>v</a:t>
            </a:r>
            <a:r>
              <a:rPr lang="en-US" sz="2000"/>
              <a:t> = 344 m/s at room temperature</a:t>
            </a:r>
          </a:p>
        </p:txBody>
      </p:sp>
      <p:sp>
        <p:nvSpPr>
          <p:cNvPr id="25636" name="Line 72"/>
          <p:cNvSpPr>
            <a:spLocks noChangeShapeType="1"/>
          </p:cNvSpPr>
          <p:nvPr/>
        </p:nvSpPr>
        <p:spPr bwMode="auto">
          <a:xfrm flipV="1">
            <a:off x="6019800" y="5867400"/>
            <a:ext cx="457200" cy="4572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1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5" grpId="0" uiExpand="1" build="p"/>
      <p:bldP spid="64537" grpId="0" animBg="1"/>
      <p:bldP spid="64538" grpId="0"/>
      <p:bldP spid="64539" grpId="0"/>
      <p:bldP spid="25635" grpId="0" animBg="1"/>
      <p:bldP spid="2563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Human Voice</a:t>
            </a:r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001000" cy="48768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  <a:t>Basic units of sound: phonemes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 dirty="0">
                <a:latin typeface="Arial" charset="0"/>
                <a:ea typeface="ＭＳ Ｐゴシック" charset="0"/>
              </a:rPr>
              <a:t>Consonants: not periodic, no definite pitch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 dirty="0">
                <a:latin typeface="Arial" charset="0"/>
                <a:ea typeface="ＭＳ Ｐゴシック" charset="0"/>
              </a:rPr>
              <a:t>Vowels: steady sounds with definite pitch</a:t>
            </a:r>
          </a:p>
          <a:p>
            <a:pPr eaLnBrk="1" hangingPunct="1">
              <a:lnSpc>
                <a:spcPct val="80000"/>
              </a:lnSpc>
            </a:pPr>
            <a: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  <a:t>Vowels are produced by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 dirty="0">
                <a:latin typeface="Arial" charset="0"/>
                <a:ea typeface="ＭＳ Ｐゴシック" charset="0"/>
              </a:rPr>
              <a:t>Exciter: the vocal folds (vocal cords) produce lots of harmonics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600" dirty="0">
                <a:latin typeface="Arial" charset="0"/>
                <a:ea typeface="ＭＳ Ｐゴシック" charset="0"/>
              </a:rPr>
              <a:t>Resonator: the vocal tract</a:t>
            </a:r>
            <a:br>
              <a:rPr lang="en-US" sz="2600" dirty="0">
                <a:latin typeface="Arial" charset="0"/>
                <a:ea typeface="ＭＳ Ｐゴシック" charset="0"/>
              </a:rPr>
            </a:br>
            <a:r>
              <a:rPr lang="en-US" sz="2600" dirty="0">
                <a:latin typeface="Arial" charset="0"/>
                <a:ea typeface="ＭＳ Ｐゴシック" charset="0"/>
              </a:rPr>
              <a:t>acts as a filter to enhance</a:t>
            </a:r>
            <a:br>
              <a:rPr lang="en-US" sz="2600" dirty="0">
                <a:latin typeface="Arial" charset="0"/>
                <a:ea typeface="ＭＳ Ｐゴシック" charset="0"/>
              </a:rPr>
            </a:br>
            <a:r>
              <a:rPr lang="en-US" sz="2600" dirty="0">
                <a:latin typeface="Arial" charset="0"/>
                <a:ea typeface="ＭＳ Ｐゴシック" charset="0"/>
              </a:rPr>
              <a:t>certain frequencies (</a:t>
            </a:r>
            <a:r>
              <a:rPr lang="en-US" sz="2600" i="1" dirty="0">
                <a:latin typeface="Arial" charset="0"/>
                <a:ea typeface="ＭＳ Ｐゴシック" charset="0"/>
              </a:rPr>
              <a:t>formants</a:t>
            </a:r>
            <a:r>
              <a:rPr lang="en-US" sz="2600" dirty="0">
                <a:latin typeface="Arial" charset="0"/>
                <a:ea typeface="ＭＳ Ｐゴシック" charset="0"/>
              </a:rPr>
              <a:t>)</a:t>
            </a:r>
          </a:p>
          <a:p>
            <a:pPr eaLnBrk="1" hangingPunct="1">
              <a:lnSpc>
                <a:spcPct val="80000"/>
              </a:lnSpc>
            </a:pPr>
            <a: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  <a:t>Vowels can generally be</a:t>
            </a:r>
            <a:b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  <a:t>characterized by their first</a:t>
            </a:r>
            <a:b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  <a:t>two formants</a:t>
            </a:r>
          </a:p>
        </p:txBody>
      </p:sp>
      <p:pic>
        <p:nvPicPr>
          <p:cNvPr id="45059" name="Picture 3" descr="MAvoice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4048125"/>
            <a:ext cx="33528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00AE83E-8C0B-45D6-9E16-A052F468B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676B0B8-D7A7-42F0-AC22-7A4BB8087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9925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0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685800" y="1371600"/>
            <a:ext cx="7772400" cy="5181600"/>
          </a:xfrm>
        </p:spPr>
        <p:txBody>
          <a:bodyPr/>
          <a:lstStyle/>
          <a:p>
            <a:pPr eaLnBrk="1" hangingPunct="1"/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After the sound is produced by the vocal folds, it is shaped by the vocal tract</a:t>
            </a:r>
          </a:p>
          <a:p>
            <a:pPr eaLnBrk="1" hangingPunct="1"/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Suppose we model the vocal tract as a 17 cm closed pipe</a:t>
            </a:r>
          </a:p>
          <a:p>
            <a:pPr eaLnBrk="1" hangingPunct="1"/>
            <a:endParaRPr lang="en-US" sz="28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800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endParaRPr lang="en-US" sz="2800"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eaLnBrk="1" hangingPunct="1"/>
            <a:r>
              <a:rPr lang="en-US" sz="2400">
                <a:latin typeface="Arial" charset="0"/>
                <a:ea typeface="ＭＳ Ｐゴシック" charset="0"/>
              </a:rPr>
              <a:t>Soft walls, so the resonances are</a:t>
            </a:r>
            <a:br>
              <a:rPr lang="en-US" sz="2400">
                <a:latin typeface="Arial" charset="0"/>
                <a:ea typeface="ＭＳ Ｐゴシック" charset="0"/>
              </a:rPr>
            </a:br>
            <a:r>
              <a:rPr lang="en-US" sz="2400">
                <a:latin typeface="Arial" charset="0"/>
                <a:ea typeface="ＭＳ Ｐゴシック" charset="0"/>
              </a:rPr>
              <a:t>very broad</a:t>
            </a:r>
          </a:p>
          <a:p>
            <a:pPr eaLnBrk="1" hangingPunct="1"/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These natural modes are known</a:t>
            </a:r>
            <a:br>
              <a:rPr lang="en-US" sz="28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latin typeface="Arial" charset="0"/>
                <a:ea typeface="ＭＳ Ｐゴシック" charset="0"/>
                <a:cs typeface="ＭＳ Ｐゴシック" charset="0"/>
              </a:rPr>
              <a:t>as </a:t>
            </a:r>
            <a:r>
              <a:rPr lang="en-US" sz="2800" b="1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formants</a:t>
            </a:r>
            <a:endParaRPr lang="en-US" sz="2800">
              <a:latin typeface="Arial" charset="0"/>
              <a:ea typeface="ＭＳ Ｐゴシック" charset="0"/>
              <a:cs typeface="ＭＳ Ｐゴシック" charset="0"/>
              <a:sym typeface="Symbol" charset="0"/>
            </a:endParaRPr>
          </a:p>
        </p:txBody>
      </p:sp>
      <p:pic>
        <p:nvPicPr>
          <p:cNvPr id="46082" name="Picture 4" descr="MTvoice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313" y="3735388"/>
            <a:ext cx="1817687" cy="312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MAvoice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35"/>
          <a:stretch>
            <a:fillRect/>
          </a:stretch>
        </p:blipFill>
        <p:spPr bwMode="auto">
          <a:xfrm>
            <a:off x="2019300" y="3300413"/>
            <a:ext cx="4610100" cy="150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4" name="Rectangle 1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Vocal Tract Resonances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124200" y="3048000"/>
            <a:ext cx="6019800" cy="3429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L </a:t>
            </a:r>
            <a:r>
              <a:rPr lang="en-US" sz="2000">
                <a:sym typeface="Symbol" charset="0"/>
              </a:rPr>
              <a:t></a:t>
            </a:r>
            <a:r>
              <a:rPr lang="en-US" sz="2000"/>
              <a:t> 17 cm </a:t>
            </a:r>
            <a:r>
              <a:rPr lang="en-US" sz="2000">
                <a:sym typeface="Symbol" charset="0"/>
              </a:rPr>
              <a:t> Resonances at  500 Hz, 1500 Hz, …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F48C0B-F966-49FA-9CEF-86769B49C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FDD2BDD-40A9-42C5-A3D0-D94DFB5EA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62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060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0" grpId="0" build="p" animBg="1"/>
      <p:bldP spid="22531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4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8382000" cy="51816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formants act as filter frequencies</a:t>
            </a:r>
          </a:p>
        </p:txBody>
      </p:sp>
      <p:sp>
        <p:nvSpPr>
          <p:cNvPr id="49154" name="Text Box 3"/>
          <p:cNvSpPr txBox="1">
            <a:spLocks noChangeArrowheads="1"/>
          </p:cNvSpPr>
          <p:nvPr/>
        </p:nvSpPr>
        <p:spPr bwMode="auto">
          <a:xfrm>
            <a:off x="762000" y="1905000"/>
            <a:ext cx="3062288" cy="3968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Spectrum from voice box</a:t>
            </a:r>
            <a:endParaRPr lang="en-US" sz="2000">
              <a:sym typeface="Symbol" charset="0"/>
            </a:endParaRP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28600" y="4495800"/>
            <a:ext cx="2681288" cy="12065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Intensity peaks around formant frequencies </a:t>
            </a:r>
            <a:endParaRPr lang="en-US">
              <a:sym typeface="Symbol" charset="0"/>
            </a:endParaRPr>
          </a:p>
        </p:txBody>
      </p:sp>
      <p:pic>
        <p:nvPicPr>
          <p:cNvPr id="49156" name="Picture 5" descr="MAvoice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88" t="62390" b="7771"/>
          <a:stretch>
            <a:fillRect/>
          </a:stretch>
        </p:blipFill>
        <p:spPr bwMode="auto">
          <a:xfrm>
            <a:off x="838200" y="2368550"/>
            <a:ext cx="2701925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MAvoice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535"/>
          <a:stretch>
            <a:fillRect/>
          </a:stretch>
        </p:blipFill>
        <p:spPr bwMode="auto">
          <a:xfrm>
            <a:off x="4938713" y="2159000"/>
            <a:ext cx="3671887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895600" y="3459163"/>
            <a:ext cx="6248400" cy="3398837"/>
            <a:chOff x="2895600" y="3459163"/>
            <a:chExt cx="6248400" cy="3398837"/>
          </a:xfrm>
        </p:grpSpPr>
        <p:pic>
          <p:nvPicPr>
            <p:cNvPr id="49164" name="Picture 7" descr="MAvoice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086"/>
            <a:stretch>
              <a:fillRect/>
            </a:stretch>
          </p:blipFill>
          <p:spPr bwMode="auto">
            <a:xfrm>
              <a:off x="2895600" y="3459163"/>
              <a:ext cx="6248400" cy="3398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165" name="Text Box 8"/>
            <p:cNvSpPr txBox="1">
              <a:spLocks noChangeArrowheads="1"/>
            </p:cNvSpPr>
            <p:nvPr/>
          </p:nvSpPr>
          <p:spPr bwMode="auto">
            <a:xfrm>
              <a:off x="6130925" y="3721100"/>
              <a:ext cx="2860675" cy="39687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/>
                <a:t>100 Hz from voice box</a:t>
              </a:r>
              <a:endParaRPr lang="en-US" sz="2000">
                <a:sym typeface="Symbol" charset="0"/>
              </a:endParaRPr>
            </a:p>
          </p:txBody>
        </p:sp>
        <p:sp>
          <p:nvSpPr>
            <p:cNvPr id="49166" name="Text Box 9"/>
            <p:cNvSpPr txBox="1">
              <a:spLocks noChangeArrowheads="1"/>
            </p:cNvSpPr>
            <p:nvPr/>
          </p:nvSpPr>
          <p:spPr bwMode="auto">
            <a:xfrm>
              <a:off x="6130925" y="5319713"/>
              <a:ext cx="2860675" cy="396875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/>
                <a:t>200 Hz from voice box</a:t>
              </a:r>
              <a:endParaRPr lang="en-US" sz="2000">
                <a:sym typeface="Symbol" charset="0"/>
              </a:endParaRPr>
            </a:p>
          </p:txBody>
        </p:sp>
      </p:grp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5715000" y="1965325"/>
            <a:ext cx="2860675" cy="3968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Vocal tract resonances</a:t>
            </a:r>
            <a:endParaRPr lang="en-US" sz="2000">
              <a:sym typeface="Symbol" charset="0"/>
            </a:endParaRPr>
          </a:p>
        </p:txBody>
      </p:sp>
      <p:sp>
        <p:nvSpPr>
          <p:cNvPr id="49160" name="Rectangle 1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Formants</a:t>
            </a:r>
          </a:p>
        </p:txBody>
      </p:sp>
      <p:cxnSp>
        <p:nvCxnSpPr>
          <p:cNvPr id="23567" name="AutoShape 15"/>
          <p:cNvCxnSpPr>
            <a:cxnSpLocks noChangeShapeType="1"/>
          </p:cNvCxnSpPr>
          <p:nvPr/>
        </p:nvCxnSpPr>
        <p:spPr bwMode="auto">
          <a:xfrm flipV="1">
            <a:off x="3540125" y="2755900"/>
            <a:ext cx="1398588" cy="104775"/>
          </a:xfrm>
          <a:prstGeom prst="straightConnector1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9" name="Line 17"/>
          <p:cNvSpPr>
            <a:spLocks noChangeShapeType="1"/>
          </p:cNvSpPr>
          <p:nvPr/>
        </p:nvSpPr>
        <p:spPr bwMode="auto">
          <a:xfrm flipH="1">
            <a:off x="5486400" y="3352800"/>
            <a:ext cx="457200" cy="533400"/>
          </a:xfrm>
          <a:prstGeom prst="line">
            <a:avLst/>
          </a:prstGeom>
          <a:noFill/>
          <a:ln w="254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EF9130-8F1E-490C-BE28-2759AFF25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42F255-3D20-4478-A7A2-B4E9F77B7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63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608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animBg="1"/>
      <p:bldP spid="23564" grpId="0" animBg="1"/>
      <p:bldP spid="2356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54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1219200"/>
            <a:ext cx="7772400" cy="47244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Our vocal tract is not a perfect cylinder</a:t>
            </a:r>
          </a:p>
          <a:p>
            <a:pPr lvl="1" eaLnBrk="1" hangingPunct="1"/>
            <a:r>
              <a:rPr lang="en-US" sz="2000">
                <a:latin typeface="Arial" charset="0"/>
                <a:ea typeface="ＭＳ Ｐゴシック" charset="0"/>
              </a:rPr>
              <a:t>We can control format frequencies by changing the shape of our vocal tract</a:t>
            </a:r>
          </a:p>
          <a:p>
            <a:pPr eaLnBrk="1" hangingPunct="1"/>
            <a:r>
              <a:rPr lang="en-US" sz="2400">
                <a:latin typeface="Arial" charset="0"/>
                <a:ea typeface="ＭＳ Ｐゴシック" charset="0"/>
                <a:cs typeface="ＭＳ Ｐゴシック" charset="0"/>
              </a:rPr>
              <a:t>Strongest effect at pressure nodes</a:t>
            </a:r>
          </a:p>
          <a:p>
            <a:pPr lvl="1" eaLnBrk="1" hangingPunct="1"/>
            <a:r>
              <a:rPr lang="en-US" sz="2000">
                <a:latin typeface="Arial" charset="0"/>
                <a:ea typeface="ＭＳ Ｐゴシック" charset="0"/>
              </a:rPr>
              <a:t>Displacement antinodes</a:t>
            </a:r>
          </a:p>
          <a:p>
            <a:pPr lvl="1" eaLnBrk="1" hangingPunct="1"/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31747" name="Picture 3" descr="MTvoice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1975"/>
            <a:ext cx="3417888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4" descr="MTvoice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963" y="3124200"/>
            <a:ext cx="2967037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2971800" y="6156325"/>
            <a:ext cx="2895600" cy="7016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First formant frequency controlled by lips</a:t>
            </a:r>
            <a:endParaRPr lang="en-US" sz="2000">
              <a:sym typeface="Symbol" charset="0"/>
            </a:endParaRPr>
          </a:p>
        </p:txBody>
      </p:sp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4343400" y="3413125"/>
            <a:ext cx="2133600" cy="1616075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Second formant frequency controlled by lips and back of tongue</a:t>
            </a:r>
            <a:endParaRPr lang="en-US" sz="2000">
              <a:sym typeface="Symbol" charset="0"/>
            </a:endParaRPr>
          </a:p>
        </p:txBody>
      </p:sp>
      <p:sp>
        <p:nvSpPr>
          <p:cNvPr id="5325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Control of Formant Frequencies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7C4804-83DC-4099-82B0-6D204B80B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517C25-67CA-4B8F-8DF0-F8E547D0E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532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4" grpId="0" build="p" animBg="1"/>
      <p:bldP spid="31749" grpId="0" animBg="1"/>
      <p:bldP spid="3175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15" descr="MAvoice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95400"/>
            <a:ext cx="6477000" cy="526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Box 3"/>
          <p:cNvSpPr txBox="1">
            <a:spLocks noChangeArrowheads="1"/>
          </p:cNvSpPr>
          <p:nvPr/>
        </p:nvSpPr>
        <p:spPr bwMode="auto">
          <a:xfrm rot="-5400000">
            <a:off x="-1370806" y="3461544"/>
            <a:ext cx="3900487" cy="396875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Second formant frequency in Hz</a:t>
            </a:r>
            <a:endParaRPr lang="en-US" sz="2000">
              <a:sym typeface="Symbol" charset="0"/>
            </a:endParaRPr>
          </a:p>
        </p:txBody>
      </p:sp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1863725" y="6172200"/>
            <a:ext cx="3622675" cy="404813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First formant frequency in Hz</a:t>
            </a:r>
            <a:endParaRPr lang="en-US" sz="2000">
              <a:sym typeface="Symbol" charset="0"/>
            </a:endParaRPr>
          </a:p>
        </p:txBody>
      </p:sp>
      <p:sp>
        <p:nvSpPr>
          <p:cNvPr id="6042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Formant Chart</a:t>
            </a:r>
          </a:p>
        </p:txBody>
      </p:sp>
      <p:sp>
        <p:nvSpPr>
          <p:cNvPr id="60421" name="Text Box 6"/>
          <p:cNvSpPr txBox="1">
            <a:spLocks noChangeArrowheads="1"/>
          </p:cNvSpPr>
          <p:nvPr/>
        </p:nvSpPr>
        <p:spPr bwMode="auto">
          <a:xfrm>
            <a:off x="7086600" y="2286000"/>
            <a:ext cx="2057400" cy="3046976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cs typeface="Times New Roman" charset="0"/>
              </a:rPr>
              <a:t>Some variation in formants.</a:t>
            </a:r>
          </a:p>
          <a:p>
            <a:pPr eaLnBrk="1" hangingPunct="1"/>
            <a:r>
              <a:rPr lang="en-US" dirty="0">
                <a:cs typeface="Times New Roman" charset="0"/>
              </a:rPr>
              <a:t>Also between men and women,</a:t>
            </a:r>
          </a:p>
          <a:p>
            <a:pPr eaLnBrk="1" hangingPunct="1"/>
            <a:r>
              <a:rPr lang="en-US" dirty="0">
                <a:cs typeface="Times New Roman" charset="0"/>
              </a:rPr>
              <a:t>and different dialects</a:t>
            </a:r>
            <a:endParaRPr lang="en-US" i="1" dirty="0">
              <a:cs typeface="Times New Roman" charset="0"/>
            </a:endParaRPr>
          </a:p>
        </p:txBody>
      </p:sp>
      <p:sp>
        <p:nvSpPr>
          <p:cNvPr id="60422" name="Text Box 7"/>
          <p:cNvSpPr txBox="1">
            <a:spLocks noChangeArrowheads="1"/>
          </p:cNvSpPr>
          <p:nvPr/>
        </p:nvSpPr>
        <p:spPr bwMode="auto">
          <a:xfrm rot="-5400000">
            <a:off x="722313" y="5281612"/>
            <a:ext cx="749300" cy="39687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Back</a:t>
            </a:r>
          </a:p>
        </p:txBody>
      </p:sp>
      <p:sp>
        <p:nvSpPr>
          <p:cNvPr id="60423" name="Text Box 8"/>
          <p:cNvSpPr txBox="1">
            <a:spLocks noChangeArrowheads="1"/>
          </p:cNvSpPr>
          <p:nvPr/>
        </p:nvSpPr>
        <p:spPr bwMode="auto">
          <a:xfrm rot="-5400000">
            <a:off x="719932" y="1561306"/>
            <a:ext cx="776288" cy="39687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Front</a:t>
            </a:r>
          </a:p>
        </p:txBody>
      </p:sp>
      <p:sp>
        <p:nvSpPr>
          <p:cNvPr id="60424" name="Text Box 9"/>
          <p:cNvSpPr txBox="1">
            <a:spLocks noChangeArrowheads="1"/>
          </p:cNvSpPr>
          <p:nvPr/>
        </p:nvSpPr>
        <p:spPr bwMode="auto">
          <a:xfrm>
            <a:off x="842963" y="6172200"/>
            <a:ext cx="833437" cy="39687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Close</a:t>
            </a:r>
            <a:endParaRPr lang="en-US"/>
          </a:p>
        </p:txBody>
      </p:sp>
      <p:sp>
        <p:nvSpPr>
          <p:cNvPr id="60425" name="Text Box 10"/>
          <p:cNvSpPr txBox="1">
            <a:spLocks noChangeArrowheads="1"/>
          </p:cNvSpPr>
          <p:nvPr/>
        </p:nvSpPr>
        <p:spPr bwMode="auto">
          <a:xfrm>
            <a:off x="5638800" y="6156325"/>
            <a:ext cx="804863" cy="396875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Open</a:t>
            </a:r>
          </a:p>
        </p:txBody>
      </p:sp>
      <p:sp>
        <p:nvSpPr>
          <p:cNvPr id="60426" name="Text Box 11"/>
          <p:cNvSpPr txBox="1">
            <a:spLocks noChangeArrowheads="1"/>
          </p:cNvSpPr>
          <p:nvPr/>
        </p:nvSpPr>
        <p:spPr bwMode="auto">
          <a:xfrm>
            <a:off x="2514600" y="2590800"/>
            <a:ext cx="420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/</a:t>
            </a:r>
            <a:r>
              <a:rPr lang="en-US" dirty="0" err="1"/>
              <a:t>i</a:t>
            </a:r>
            <a:r>
              <a:rPr lang="en-US" dirty="0"/>
              <a:t>/</a:t>
            </a:r>
          </a:p>
        </p:txBody>
      </p:sp>
      <p:sp>
        <p:nvSpPr>
          <p:cNvPr id="60427" name="Text Box 12"/>
          <p:cNvSpPr txBox="1">
            <a:spLocks noChangeArrowheads="1"/>
          </p:cNvSpPr>
          <p:nvPr/>
        </p:nvSpPr>
        <p:spPr bwMode="auto">
          <a:xfrm>
            <a:off x="2449513" y="4800600"/>
            <a:ext cx="5222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/u/</a:t>
            </a:r>
          </a:p>
        </p:txBody>
      </p:sp>
      <p:sp>
        <p:nvSpPr>
          <p:cNvPr id="60428" name="Text Box 13"/>
          <p:cNvSpPr txBox="1">
            <a:spLocks noChangeArrowheads="1"/>
          </p:cNvSpPr>
          <p:nvPr/>
        </p:nvSpPr>
        <p:spPr bwMode="auto">
          <a:xfrm>
            <a:off x="4343400" y="3200400"/>
            <a:ext cx="6238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/æ/</a:t>
            </a:r>
          </a:p>
        </p:txBody>
      </p:sp>
      <p:sp>
        <p:nvSpPr>
          <p:cNvPr id="60429" name="Text Box 14"/>
          <p:cNvSpPr txBox="1">
            <a:spLocks noChangeArrowheads="1"/>
          </p:cNvSpPr>
          <p:nvPr/>
        </p:nvSpPr>
        <p:spPr bwMode="auto">
          <a:xfrm>
            <a:off x="4724400" y="4114800"/>
            <a:ext cx="546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/</a:t>
            </a:r>
            <a:r>
              <a:rPr lang="en-US">
                <a:solidFill>
                  <a:srgbClr val="333333"/>
                </a:solidFill>
                <a:latin typeface="Lucida Grande" charset="0"/>
              </a:rPr>
              <a:t>ɒ</a:t>
            </a:r>
            <a:r>
              <a:rPr lang="en-US"/>
              <a:t>/</a:t>
            </a:r>
          </a:p>
        </p:txBody>
      </p:sp>
      <p:sp>
        <p:nvSpPr>
          <p:cNvPr id="60430" name="Text Box 16"/>
          <p:cNvSpPr txBox="1">
            <a:spLocks noChangeArrowheads="1"/>
          </p:cNvSpPr>
          <p:nvPr/>
        </p:nvSpPr>
        <p:spPr bwMode="auto">
          <a:xfrm>
            <a:off x="3200400" y="2967038"/>
            <a:ext cx="4413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/</a:t>
            </a:r>
            <a:r>
              <a:rPr lang="en-US" dirty="0">
                <a:latin typeface="Lucida Grande" charset="0"/>
              </a:rPr>
              <a:t>ɪ</a:t>
            </a:r>
            <a:r>
              <a:rPr lang="en-US" dirty="0"/>
              <a:t>/</a:t>
            </a:r>
          </a:p>
        </p:txBody>
      </p:sp>
      <p:sp>
        <p:nvSpPr>
          <p:cNvPr id="60431" name="Text Box 17"/>
          <p:cNvSpPr txBox="1">
            <a:spLocks noChangeArrowheads="1"/>
          </p:cNvSpPr>
          <p:nvPr/>
        </p:nvSpPr>
        <p:spPr bwMode="auto">
          <a:xfrm>
            <a:off x="3919538" y="2971800"/>
            <a:ext cx="5000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/</a:t>
            </a:r>
            <a:r>
              <a:rPr lang="en-US">
                <a:latin typeface="Lucida Grande" charset="0"/>
              </a:rPr>
              <a:t>ɛ</a:t>
            </a:r>
            <a:r>
              <a:rPr lang="en-US"/>
              <a:t>/</a:t>
            </a:r>
          </a:p>
        </p:txBody>
      </p:sp>
      <p:sp>
        <p:nvSpPr>
          <p:cNvPr id="60432" name="Text Box 18"/>
          <p:cNvSpPr txBox="1">
            <a:spLocks noChangeArrowheads="1"/>
          </p:cNvSpPr>
          <p:nvPr/>
        </p:nvSpPr>
        <p:spPr bwMode="auto">
          <a:xfrm>
            <a:off x="4267200" y="3886200"/>
            <a:ext cx="511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/</a:t>
            </a:r>
            <a:r>
              <a:rPr lang="en-US">
                <a:latin typeface="Lucida Grande" charset="0"/>
              </a:rPr>
              <a:t>ʌ</a:t>
            </a:r>
            <a:r>
              <a:rPr lang="en-US"/>
              <a:t>/</a:t>
            </a:r>
          </a:p>
        </p:txBody>
      </p:sp>
      <p:sp>
        <p:nvSpPr>
          <p:cNvPr id="60433" name="Text Box 20"/>
          <p:cNvSpPr txBox="1">
            <a:spLocks noChangeArrowheads="1"/>
          </p:cNvSpPr>
          <p:nvPr/>
        </p:nvSpPr>
        <p:spPr bwMode="auto">
          <a:xfrm>
            <a:off x="3208338" y="3657600"/>
            <a:ext cx="6016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/</a:t>
            </a:r>
            <a:r>
              <a:rPr lang="en-US" dirty="0" err="1">
                <a:solidFill>
                  <a:srgbClr val="333333"/>
                </a:solidFill>
                <a:latin typeface="Lucida Grande" charset="0"/>
              </a:rPr>
              <a:t>ɜ</a:t>
            </a:r>
            <a:r>
              <a:rPr lang="en-US" dirty="0" err="1"/>
              <a:t>r</a:t>
            </a:r>
            <a:r>
              <a:rPr lang="en-US" dirty="0"/>
              <a:t>/</a:t>
            </a:r>
          </a:p>
        </p:txBody>
      </p:sp>
      <p:sp>
        <p:nvSpPr>
          <p:cNvPr id="60434" name="Text Box 21"/>
          <p:cNvSpPr txBox="1">
            <a:spLocks noChangeArrowheads="1"/>
          </p:cNvSpPr>
          <p:nvPr/>
        </p:nvSpPr>
        <p:spPr bwMode="auto">
          <a:xfrm>
            <a:off x="3429000" y="4186238"/>
            <a:ext cx="5349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/</a:t>
            </a:r>
            <a:r>
              <a:rPr lang="en-US" dirty="0">
                <a:latin typeface="Lucida Grande" charset="0"/>
              </a:rPr>
              <a:t>ʊ</a:t>
            </a:r>
            <a:r>
              <a:rPr lang="en-US" dirty="0"/>
              <a:t>/</a:t>
            </a:r>
          </a:p>
        </p:txBody>
      </p:sp>
      <p:sp>
        <p:nvSpPr>
          <p:cNvPr id="60435" name="Text Box 22"/>
          <p:cNvSpPr txBox="1">
            <a:spLocks noChangeArrowheads="1"/>
          </p:cNvSpPr>
          <p:nvPr/>
        </p:nvSpPr>
        <p:spPr bwMode="auto">
          <a:xfrm>
            <a:off x="3870325" y="4876800"/>
            <a:ext cx="509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/</a:t>
            </a:r>
            <a:r>
              <a:rPr lang="en-US" dirty="0">
                <a:latin typeface="Lucida Grande" charset="0"/>
              </a:rPr>
              <a:t>ɔ</a:t>
            </a:r>
            <a:r>
              <a:rPr lang="en-US" dirty="0"/>
              <a:t>/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6B60A7B-FD1F-48B0-89EA-132AAB5D1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1102E0-1DF8-4EF0-82CE-9F91893A3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65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58166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3" descr="MAvoice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066800"/>
            <a:ext cx="497205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6" name="Text Box 4"/>
          <p:cNvSpPr txBox="1">
            <a:spLocks noChangeArrowheads="1"/>
          </p:cNvSpPr>
          <p:nvPr/>
        </p:nvSpPr>
        <p:spPr bwMode="auto">
          <a:xfrm>
            <a:off x="228600" y="5638800"/>
            <a:ext cx="2057400" cy="457200"/>
          </a:xfrm>
          <a:prstGeom prst="rect">
            <a:avLst/>
          </a:prstGeom>
          <a:solidFill>
            <a:srgbClr val="FF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ym typeface="Symbol" charset="0"/>
              </a:rPr>
              <a:t>uh at 90 Hz</a:t>
            </a:r>
          </a:p>
        </p:txBody>
      </p:sp>
      <p:sp>
        <p:nvSpPr>
          <p:cNvPr id="62467" name="Text Box 5"/>
          <p:cNvSpPr txBox="1">
            <a:spLocks noChangeArrowheads="1"/>
          </p:cNvSpPr>
          <p:nvPr/>
        </p:nvSpPr>
        <p:spPr bwMode="auto">
          <a:xfrm>
            <a:off x="228600" y="3352800"/>
            <a:ext cx="2057400" cy="4572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ym typeface="Symbol" charset="0"/>
              </a:rPr>
              <a:t>ah at 90 Hz</a:t>
            </a:r>
          </a:p>
        </p:txBody>
      </p:sp>
      <p:sp>
        <p:nvSpPr>
          <p:cNvPr id="62468" name="Text Box 6"/>
          <p:cNvSpPr txBox="1">
            <a:spLocks noChangeArrowheads="1"/>
          </p:cNvSpPr>
          <p:nvPr/>
        </p:nvSpPr>
        <p:spPr bwMode="auto">
          <a:xfrm>
            <a:off x="228600" y="1600200"/>
            <a:ext cx="2057400" cy="457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ym typeface="Symbol" charset="0"/>
              </a:rPr>
              <a:t>ah at 150 Hz</a:t>
            </a:r>
          </a:p>
        </p:txBody>
      </p:sp>
      <p:sp>
        <p:nvSpPr>
          <p:cNvPr id="62469" name="Rectangle 7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Example Waveforms and Spectra</a:t>
            </a:r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6096000" y="4114800"/>
            <a:ext cx="3048000" cy="1219200"/>
            <a:chOff x="6096000" y="4114800"/>
            <a:chExt cx="3048000" cy="1219200"/>
          </a:xfrm>
        </p:grpSpPr>
        <p:sp>
          <p:nvSpPr>
            <p:cNvPr id="62471" name="Text Box 8"/>
            <p:cNvSpPr txBox="1">
              <a:spLocks noChangeArrowheads="1"/>
            </p:cNvSpPr>
            <p:nvPr/>
          </p:nvSpPr>
          <p:spPr bwMode="auto">
            <a:xfrm>
              <a:off x="6096000" y="4511675"/>
              <a:ext cx="3048000" cy="822325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/>
                <a:t>More harmonics, but same formants</a:t>
              </a:r>
            </a:p>
          </p:txBody>
        </p:sp>
        <p:sp>
          <p:nvSpPr>
            <p:cNvPr id="62472" name="Line 9"/>
            <p:cNvSpPr>
              <a:spLocks noChangeShapeType="1"/>
            </p:cNvSpPr>
            <p:nvPr/>
          </p:nvSpPr>
          <p:spPr bwMode="auto">
            <a:xfrm flipH="1" flipV="1">
              <a:off x="6858000" y="4114800"/>
              <a:ext cx="762000" cy="381000"/>
            </a:xfrm>
            <a:prstGeom prst="line">
              <a:avLst/>
            </a:prstGeom>
            <a:noFill/>
            <a:ln w="25400">
              <a:solidFill>
                <a:srgbClr val="008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E1EAC1-787F-4383-BE40-9FC0408DC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49162F-F6E4-41C9-8DFB-34C5ADCFD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66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0133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Percussion Natural Mode Frequencies</a:t>
            </a:r>
          </a:p>
        </p:txBody>
      </p:sp>
      <p:sp>
        <p:nvSpPr>
          <p:cNvPr id="28677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5105400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Since we hear frequencies, we would</a:t>
            </a:r>
            <a:br>
              <a:rPr lang="en-US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like to have some idea how the natural mode frequencies are obtained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Unfortunately no simple pattern, and depends on many factors</a:t>
            </a:r>
          </a:p>
          <a:p>
            <a:pPr lvl="1" eaLnBrk="1" hangingPunct="1"/>
            <a:r>
              <a:rPr lang="en-US">
                <a:latin typeface="Arial" charset="0"/>
                <a:ea typeface="ＭＳ Ｐゴシック" charset="0"/>
              </a:rPr>
              <a:t>Not a harmonic series!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General behavior for vibrations</a:t>
            </a: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105400" y="3886200"/>
            <a:ext cx="2895600" cy="457200"/>
            <a:chOff x="5486400" y="3886200"/>
            <a:chExt cx="2895600" cy="457200"/>
          </a:xfrm>
        </p:grpSpPr>
        <p:sp>
          <p:nvSpPr>
            <p:cNvPr id="44043" name="TextBox 3"/>
            <p:cNvSpPr txBox="1">
              <a:spLocks noChangeArrowheads="1"/>
            </p:cNvSpPr>
            <p:nvPr/>
          </p:nvSpPr>
          <p:spPr bwMode="auto">
            <a:xfrm>
              <a:off x="5486400" y="3886200"/>
              <a:ext cx="2895600" cy="456906"/>
            </a:xfrm>
            <a:prstGeom prst="rect">
              <a:avLst/>
            </a:prstGeom>
            <a:solidFill>
              <a:srgbClr val="AFD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i="1">
                  <a:latin typeface="Times New Roman" charset="0"/>
                  <a:cs typeface="Times New Roman" charset="0"/>
                </a:rPr>
                <a:t>f</a:t>
              </a:r>
              <a:r>
                <a:rPr lang="en-US"/>
                <a:t>, 2</a:t>
              </a:r>
              <a:r>
                <a:rPr lang="en-US" i="1">
                  <a:latin typeface="Times New Roman" charset="0"/>
                  <a:cs typeface="Times New Roman" charset="0"/>
                </a:rPr>
                <a:t>f</a:t>
              </a:r>
              <a:r>
                <a:rPr lang="en-US"/>
                <a:t>, 3</a:t>
              </a:r>
              <a:r>
                <a:rPr lang="en-US" i="1">
                  <a:latin typeface="Times New Roman" charset="0"/>
                  <a:cs typeface="Times New Roman" charset="0"/>
                </a:rPr>
                <a:t>f</a:t>
              </a:r>
              <a:r>
                <a:rPr lang="en-US"/>
                <a:t>, 4</a:t>
              </a:r>
              <a:r>
                <a:rPr lang="en-US" i="1">
                  <a:latin typeface="Times New Roman" charset="0"/>
                  <a:cs typeface="Times New Roman" charset="0"/>
                </a:rPr>
                <a:t>f</a:t>
              </a:r>
              <a:r>
                <a:rPr lang="en-US"/>
                <a:t>, 5</a:t>
              </a:r>
              <a:r>
                <a:rPr lang="en-US" i="1">
                  <a:latin typeface="Times New Roman" charset="0"/>
                  <a:cs typeface="Times New Roman" charset="0"/>
                </a:rPr>
                <a:t>f</a:t>
              </a:r>
              <a:r>
                <a:rPr lang="en-US"/>
                <a:t>, 6</a:t>
              </a:r>
              <a:r>
                <a:rPr lang="en-US" i="1">
                  <a:latin typeface="Times New Roman" charset="0"/>
                  <a:cs typeface="Times New Roman" charset="0"/>
                </a:rPr>
                <a:t>f</a:t>
              </a:r>
              <a:r>
                <a:rPr lang="en-US"/>
                <a:t>,…</a:t>
              </a:r>
            </a:p>
          </p:txBody>
        </p:sp>
        <p:cxnSp>
          <p:nvCxnSpPr>
            <p:cNvPr id="44044" name="Straight Connector 5"/>
            <p:cNvCxnSpPr>
              <a:cxnSpLocks noChangeShapeType="1"/>
            </p:cNvCxnSpPr>
            <p:nvPr/>
          </p:nvCxnSpPr>
          <p:spPr bwMode="auto">
            <a:xfrm>
              <a:off x="5486400" y="3886200"/>
              <a:ext cx="2895600" cy="4572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4045" name="Straight Connector 7"/>
            <p:cNvCxnSpPr>
              <a:cxnSpLocks noChangeShapeType="1"/>
            </p:cNvCxnSpPr>
            <p:nvPr/>
          </p:nvCxnSpPr>
          <p:spPr bwMode="auto">
            <a:xfrm flipV="1">
              <a:off x="5486400" y="3886200"/>
              <a:ext cx="2895600" cy="4572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381000" y="5105400"/>
          <a:ext cx="3746500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222500" imgH="444500" progId="Equation.DSMT4">
                  <p:embed/>
                </p:oleObj>
              </mc:Choice>
              <mc:Fallback>
                <p:oleObj name="Equation" r:id="rId3" imgW="2222500" imgH="444500" progId="Equation.DSMT4">
                  <p:embed/>
                  <p:pic>
                    <p:nvPicPr>
                      <p:cNvPr id="286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105400"/>
                        <a:ext cx="3746500" cy="749300"/>
                      </a:xfrm>
                      <a:prstGeom prst="rect">
                        <a:avLst/>
                      </a:prstGeom>
                      <a:solidFill>
                        <a:srgbClr val="D3FFF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4953000" y="5105400"/>
          <a:ext cx="3784600" cy="7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387600" imgH="469900" progId="Equation.DSMT4">
                  <p:embed/>
                </p:oleObj>
              </mc:Choice>
              <mc:Fallback>
                <p:oleObj name="Equation" r:id="rId5" imgW="2387600" imgH="469900" progId="Equation.DSMT4">
                  <p:embed/>
                  <p:pic>
                    <p:nvPicPr>
                      <p:cNvPr id="28675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5105400"/>
                        <a:ext cx="3784600" cy="74453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9" name="Right Arrow 14"/>
          <p:cNvSpPr>
            <a:spLocks noChangeArrowheads="1"/>
          </p:cNvSpPr>
          <p:nvPr/>
        </p:nvSpPr>
        <p:spPr bwMode="auto">
          <a:xfrm>
            <a:off x="4343400" y="5410200"/>
            <a:ext cx="4572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5181600" y="5638800"/>
            <a:ext cx="2563813" cy="777875"/>
            <a:chOff x="5181600" y="5638800"/>
            <a:chExt cx="2563813" cy="777875"/>
          </a:xfrm>
        </p:grpSpPr>
        <p:sp>
          <p:nvSpPr>
            <p:cNvPr id="44041" name="TextBox 15"/>
            <p:cNvSpPr txBox="1">
              <a:spLocks noChangeArrowheads="1"/>
            </p:cNvSpPr>
            <p:nvPr/>
          </p:nvSpPr>
          <p:spPr bwMode="auto">
            <a:xfrm>
              <a:off x="5715000" y="6019800"/>
              <a:ext cx="2030413" cy="396875"/>
            </a:xfrm>
            <a:prstGeom prst="rect">
              <a:avLst/>
            </a:prstGeom>
            <a:solidFill>
              <a:srgbClr val="E0DC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/>
                <a:t>For the </a:t>
              </a:r>
              <a:r>
                <a:rPr lang="en-US" sz="2000" i="1">
                  <a:latin typeface="Times New Roman" charset="0"/>
                  <a:cs typeface="Times New Roman" charset="0"/>
                </a:rPr>
                <a:t>n</a:t>
              </a:r>
              <a:r>
                <a:rPr lang="en-US" sz="2000" baseline="30000"/>
                <a:t>th</a:t>
              </a:r>
              <a:r>
                <a:rPr lang="en-US" sz="2000"/>
                <a:t> mode</a:t>
              </a:r>
            </a:p>
          </p:txBody>
        </p:sp>
        <p:cxnSp>
          <p:nvCxnSpPr>
            <p:cNvPr id="44042" name="Straight Arrow Connector 17"/>
            <p:cNvCxnSpPr>
              <a:cxnSpLocks noChangeShapeType="1"/>
            </p:cNvCxnSpPr>
            <p:nvPr/>
          </p:nvCxnSpPr>
          <p:spPr bwMode="auto">
            <a:xfrm rot="16200000" flipV="1">
              <a:off x="5143500" y="5676900"/>
              <a:ext cx="609600" cy="533400"/>
            </a:xfrm>
            <a:prstGeom prst="straightConnector1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BDE438-3423-4E77-894B-4F758B46B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920DF3-7B09-4381-A71F-6D8530424A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2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7" grpId="0" build="p" animBg="1"/>
      <p:bldP spid="28679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AE9A731-9259-4578-B0CF-8895DEBDC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Christine Aidala, Saturday Morning Physics, 10/23/2021</a:t>
            </a:r>
          </a:p>
        </p:txBody>
      </p:sp>
      <p:grpSp>
        <p:nvGrpSpPr>
          <p:cNvPr id="56321" name="Group 16"/>
          <p:cNvGrpSpPr>
            <a:grpSpLocks noChangeAspect="1"/>
          </p:cNvGrpSpPr>
          <p:nvPr/>
        </p:nvGrpSpPr>
        <p:grpSpPr bwMode="auto">
          <a:xfrm>
            <a:off x="4586288" y="1219200"/>
            <a:ext cx="4314825" cy="4572000"/>
            <a:chOff x="262" y="932"/>
            <a:chExt cx="2967" cy="3144"/>
          </a:xfrm>
        </p:grpSpPr>
        <p:pic>
          <p:nvPicPr>
            <p:cNvPr id="56327" name="Picture 5" descr="BarFreeModes_MA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" y="932"/>
              <a:ext cx="2741" cy="3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28" name="Text Box 2"/>
            <p:cNvSpPr txBox="1">
              <a:spLocks noChangeAspect="1" noChangeArrowheads="1"/>
            </p:cNvSpPr>
            <p:nvPr/>
          </p:nvSpPr>
          <p:spPr bwMode="auto">
            <a:xfrm>
              <a:off x="2591" y="1056"/>
              <a:ext cx="294" cy="273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cs typeface="Times New Roman" charset="0"/>
                </a:rPr>
                <a:t>f</a:t>
              </a:r>
              <a:r>
                <a:rPr lang="en-US" sz="2000" baseline="-25000">
                  <a:cs typeface="Times New Roman" charset="0"/>
                </a:rPr>
                <a:t>1</a:t>
              </a:r>
            </a:p>
          </p:txBody>
        </p:sp>
        <p:sp>
          <p:nvSpPr>
            <p:cNvPr id="56329" name="Text Box 6"/>
            <p:cNvSpPr txBox="1">
              <a:spLocks noChangeAspect="1" noChangeArrowheads="1"/>
            </p:cNvSpPr>
            <p:nvPr/>
          </p:nvSpPr>
          <p:spPr bwMode="auto">
            <a:xfrm>
              <a:off x="2575" y="1653"/>
              <a:ext cx="640" cy="27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cs typeface="Times New Roman" charset="0"/>
                </a:rPr>
                <a:t>2.76 f</a:t>
              </a:r>
              <a:r>
                <a:rPr lang="en-US" sz="2000" baseline="-25000">
                  <a:cs typeface="Times New Roman" charset="0"/>
                </a:rPr>
                <a:t>1</a:t>
              </a:r>
            </a:p>
          </p:txBody>
        </p:sp>
        <p:sp>
          <p:nvSpPr>
            <p:cNvPr id="56330" name="Text Box 7"/>
            <p:cNvSpPr txBox="1">
              <a:spLocks noChangeAspect="1" noChangeArrowheads="1"/>
            </p:cNvSpPr>
            <p:nvPr/>
          </p:nvSpPr>
          <p:spPr bwMode="auto">
            <a:xfrm>
              <a:off x="2575" y="2245"/>
              <a:ext cx="640" cy="273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cs typeface="Times New Roman" charset="0"/>
                </a:rPr>
                <a:t>5.40 f</a:t>
              </a:r>
              <a:r>
                <a:rPr lang="en-US" sz="2000" baseline="-25000">
                  <a:cs typeface="Times New Roman" charset="0"/>
                </a:rPr>
                <a:t>1</a:t>
              </a:r>
            </a:p>
          </p:txBody>
        </p:sp>
        <p:sp>
          <p:nvSpPr>
            <p:cNvPr id="56331" name="Text Box 8"/>
            <p:cNvSpPr txBox="1">
              <a:spLocks noChangeAspect="1" noChangeArrowheads="1"/>
            </p:cNvSpPr>
            <p:nvPr/>
          </p:nvSpPr>
          <p:spPr bwMode="auto">
            <a:xfrm>
              <a:off x="2591" y="2832"/>
              <a:ext cx="638" cy="272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cs typeface="Times New Roman" charset="0"/>
                </a:rPr>
                <a:t>8.93 f</a:t>
              </a:r>
              <a:r>
                <a:rPr lang="en-US" sz="2000" baseline="-25000">
                  <a:cs typeface="Times New Roman" charset="0"/>
                </a:rPr>
                <a:t>1</a:t>
              </a:r>
            </a:p>
          </p:txBody>
        </p:sp>
      </p:grpSp>
      <p:sp>
        <p:nvSpPr>
          <p:cNvPr id="56322" name="Rectangle 1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Free Bar</a:t>
            </a:r>
          </a:p>
        </p:txBody>
      </p:sp>
      <p:sp>
        <p:nvSpPr>
          <p:cNvPr id="32783" name="Rectangle 15"/>
          <p:cNvSpPr>
            <a:spLocks noGrp="1" noChangeArrowheads="1"/>
          </p:cNvSpPr>
          <p:nvPr>
            <p:ph type="body" idx="4294967295"/>
          </p:nvPr>
        </p:nvSpPr>
        <p:spPr>
          <a:xfrm>
            <a:off x="381000" y="1219200"/>
            <a:ext cx="38862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Modes of a uniform bar which is free at both ends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xylophone, marimba, metallophone (metal bars)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General pattern is similar to a clamped bar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But different set of frequencies!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Still not a harmonic series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Bending stiffness depends on the mode</a:t>
            </a:r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457200" y="5334000"/>
            <a:ext cx="8229600" cy="1524000"/>
            <a:chOff x="288" y="3360"/>
            <a:chExt cx="5184" cy="960"/>
          </a:xfrm>
        </p:grpSpPr>
        <p:sp>
          <p:nvSpPr>
            <p:cNvPr id="56325" name="Line 9"/>
            <p:cNvSpPr>
              <a:spLocks noChangeShapeType="1"/>
            </p:cNvSpPr>
            <p:nvPr/>
          </p:nvSpPr>
          <p:spPr bwMode="auto">
            <a:xfrm flipV="1">
              <a:off x="3024" y="3360"/>
              <a:ext cx="528" cy="48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058" tIns="41029" rIns="82058" bIns="41029" anchor="ctr"/>
            <a:lstStyle/>
            <a:p>
              <a:endParaRPr lang="en-US"/>
            </a:p>
          </p:txBody>
        </p:sp>
        <p:sp>
          <p:nvSpPr>
            <p:cNvPr id="56326" name="Text Box 3"/>
            <p:cNvSpPr txBox="1">
              <a:spLocks noChangeArrowheads="1"/>
            </p:cNvSpPr>
            <p:nvPr/>
          </p:nvSpPr>
          <p:spPr bwMode="auto">
            <a:xfrm>
              <a:off x="288" y="3840"/>
              <a:ext cx="5184" cy="480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200">
                  <a:cs typeface="Times New Roman" charset="0"/>
                </a:rPr>
                <a:t>Modification of bar to produce more musically helpful frequency ratios – greater thinning for xylophone and marimba bars</a:t>
              </a:r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A1D652-495E-4EE6-99F3-F2D136EC1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68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95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3" grpId="0" build="p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Membrane Mode Frequencies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371600"/>
            <a:ext cx="8153400" cy="4876800"/>
          </a:xfrm>
        </p:spPr>
        <p:txBody>
          <a:bodyPr/>
          <a:lstStyle/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The frequencies of vibration of a circular membrane can be mathematically determined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The </a:t>
            </a:r>
            <a:r>
              <a:rPr lang="en-US" sz="2400" i="1" dirty="0">
                <a:latin typeface="Times New Roman" charset="0"/>
                <a:ea typeface="ＭＳ Ｐゴシック" charset="0"/>
              </a:rPr>
              <a:t>n</a:t>
            </a:r>
            <a:r>
              <a:rPr lang="en-US" sz="2400" baseline="30000" dirty="0">
                <a:latin typeface="Arial" charset="0"/>
                <a:ea typeface="ＭＳ Ｐゴシック" charset="0"/>
              </a:rPr>
              <a:t>th</a:t>
            </a:r>
            <a:r>
              <a:rPr lang="en-US" sz="2400" dirty="0">
                <a:latin typeface="Arial" charset="0"/>
                <a:ea typeface="ＭＳ Ｐゴシック" charset="0"/>
              </a:rPr>
              <a:t> zero of the </a:t>
            </a:r>
            <a:r>
              <a:rPr lang="en-US" sz="2400" i="1" dirty="0" err="1">
                <a:latin typeface="Times New Roman" charset="0"/>
                <a:ea typeface="ＭＳ Ｐゴシック" charset="0"/>
              </a:rPr>
              <a:t>m</a:t>
            </a:r>
            <a:r>
              <a:rPr lang="en-US" sz="2400" baseline="30000" dirty="0" err="1">
                <a:latin typeface="Arial" charset="0"/>
                <a:ea typeface="ＭＳ Ｐゴシック" charset="0"/>
              </a:rPr>
              <a:t>th</a:t>
            </a:r>
            <a:r>
              <a:rPr lang="en-US" sz="2400" dirty="0">
                <a:latin typeface="Arial" charset="0"/>
                <a:ea typeface="ＭＳ Ｐゴシック" charset="0"/>
              </a:rPr>
              <a:t> “Bessel function” </a:t>
            </a:r>
            <a:r>
              <a:rPr lang="en-US" sz="2400" dirty="0" err="1">
                <a:latin typeface="Arial" charset="0"/>
                <a:ea typeface="ＭＳ Ｐゴシック" charset="0"/>
              </a:rPr>
              <a:t>J</a:t>
            </a:r>
            <a:r>
              <a:rPr lang="en-US" sz="2400" i="1" baseline="-25000" dirty="0" err="1">
                <a:latin typeface="Times New Roman" charset="0"/>
                <a:ea typeface="ＭＳ Ｐゴシック" charset="0"/>
              </a:rPr>
              <a:t>m</a:t>
            </a:r>
            <a:r>
              <a:rPr lang="en-US" sz="2400" dirty="0">
                <a:latin typeface="Arial" charset="0"/>
                <a:ea typeface="ＭＳ Ｐゴシック" charset="0"/>
              </a:rPr>
              <a:t>(</a:t>
            </a:r>
            <a:r>
              <a:rPr lang="en-US" sz="2400" i="1" dirty="0">
                <a:latin typeface="Times New Roman" charset="0"/>
                <a:ea typeface="ＭＳ Ｐゴシック" charset="0"/>
              </a:rPr>
              <a:t>z</a:t>
            </a:r>
            <a:r>
              <a:rPr lang="en-US" sz="2400" dirty="0">
                <a:latin typeface="Arial" charset="0"/>
                <a:ea typeface="ＭＳ Ｐゴシック" charset="0"/>
              </a:rPr>
              <a:t>)</a:t>
            </a:r>
          </a:p>
          <a:p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Fortunately, we don’t need the details</a:t>
            </a: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The fundamental frequency </a:t>
            </a:r>
            <a:r>
              <a:rPr lang="en-US" sz="24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2400" baseline="-25000" dirty="0">
                <a:latin typeface="Arial" charset="0"/>
                <a:ea typeface="ＭＳ Ｐゴシック" charset="0"/>
              </a:rPr>
              <a:t>1</a:t>
            </a:r>
            <a:r>
              <a:rPr lang="en-US" sz="2400" dirty="0">
                <a:latin typeface="Arial" charset="0"/>
                <a:ea typeface="ＭＳ Ｐゴシック" charset="0"/>
              </a:rPr>
              <a:t> is determined by properties of the drumhead</a:t>
            </a:r>
          </a:p>
          <a:p>
            <a:pPr lvl="1"/>
            <a:endParaRPr lang="en-US" sz="2400" dirty="0">
              <a:latin typeface="Arial" charset="0"/>
              <a:ea typeface="ＭＳ Ｐゴシック" charset="0"/>
            </a:endParaRPr>
          </a:p>
          <a:p>
            <a:pPr lvl="1"/>
            <a:endParaRPr lang="en-US" sz="2400" dirty="0">
              <a:latin typeface="Arial" charset="0"/>
              <a:ea typeface="ＭＳ Ｐゴシック" charset="0"/>
            </a:endParaRPr>
          </a:p>
          <a:p>
            <a:pPr lvl="1"/>
            <a:r>
              <a:rPr lang="en-US" sz="2400" dirty="0">
                <a:latin typeface="Arial" charset="0"/>
                <a:ea typeface="ＭＳ Ｐゴシック" charset="0"/>
              </a:rPr>
              <a:t>The frequencies of the higher modes can be tabulated as multiples of </a:t>
            </a:r>
            <a:r>
              <a:rPr lang="en-US" sz="2400" i="1" dirty="0">
                <a:latin typeface="Times New Roman" charset="0"/>
                <a:ea typeface="ＭＳ Ｐゴシック" charset="0"/>
              </a:rPr>
              <a:t>f</a:t>
            </a:r>
            <a:r>
              <a:rPr lang="en-US" sz="2400" baseline="-25000" dirty="0">
                <a:latin typeface="Arial" charset="0"/>
                <a:ea typeface="ＭＳ Ｐゴシック" charset="0"/>
              </a:rPr>
              <a:t>1</a:t>
            </a:r>
            <a:endParaRPr lang="en-US" sz="2400" dirty="0">
              <a:latin typeface="Arial" charset="0"/>
              <a:ea typeface="ＭＳ Ｐゴシック" charset="0"/>
            </a:endParaRPr>
          </a:p>
        </p:txBody>
      </p:sp>
      <p:graphicFrame>
        <p:nvGraphicFramePr>
          <p:cNvPr id="63492" name="Object 2"/>
          <p:cNvGraphicFramePr>
            <a:graphicFrameLocks noChangeAspect="1"/>
          </p:cNvGraphicFramePr>
          <p:nvPr/>
        </p:nvGraphicFramePr>
        <p:xfrm>
          <a:off x="1628775" y="4114800"/>
          <a:ext cx="2943225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739900" imgH="406400" progId="Equation.3">
                  <p:embed/>
                </p:oleObj>
              </mc:Choice>
              <mc:Fallback>
                <p:oleObj name="Equation" r:id="rId3" imgW="1739900" imgH="406400" progId="Equation.3">
                  <p:embed/>
                  <p:pic>
                    <p:nvPicPr>
                      <p:cNvPr id="63492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8775" y="4114800"/>
                        <a:ext cx="2943225" cy="6873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4572000" y="3946525"/>
            <a:ext cx="2078038" cy="396875"/>
            <a:chOff x="4572000" y="3946525"/>
            <a:chExt cx="2078038" cy="396875"/>
          </a:xfrm>
        </p:grpSpPr>
        <p:sp>
          <p:nvSpPr>
            <p:cNvPr id="33801" name="Text Box 5"/>
            <p:cNvSpPr txBox="1">
              <a:spLocks noChangeArrowheads="1"/>
            </p:cNvSpPr>
            <p:nvPr/>
          </p:nvSpPr>
          <p:spPr bwMode="auto">
            <a:xfrm>
              <a:off x="5562600" y="3946525"/>
              <a:ext cx="1087438" cy="396875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/>
                <a:t>Tension</a:t>
              </a:r>
            </a:p>
          </p:txBody>
        </p:sp>
        <p:sp>
          <p:nvSpPr>
            <p:cNvPr id="33802" name="Line 7"/>
            <p:cNvSpPr>
              <a:spLocks noChangeShapeType="1"/>
            </p:cNvSpPr>
            <p:nvPr/>
          </p:nvSpPr>
          <p:spPr bwMode="auto">
            <a:xfrm flipH="1">
              <a:off x="4572000" y="4191000"/>
              <a:ext cx="990600" cy="152400"/>
            </a:xfrm>
            <a:prstGeom prst="line">
              <a:avLst/>
            </a:prstGeom>
            <a:noFill/>
            <a:ln w="19050">
              <a:solidFill>
                <a:srgbClr val="80004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572000" y="4495800"/>
            <a:ext cx="3278188" cy="396875"/>
            <a:chOff x="4572000" y="4495800"/>
            <a:chExt cx="3278188" cy="396875"/>
          </a:xfrm>
        </p:grpSpPr>
        <p:sp>
          <p:nvSpPr>
            <p:cNvPr id="33799" name="Text Box 6"/>
            <p:cNvSpPr txBox="1">
              <a:spLocks noChangeArrowheads="1"/>
            </p:cNvSpPr>
            <p:nvPr/>
          </p:nvSpPr>
          <p:spPr bwMode="auto">
            <a:xfrm>
              <a:off x="5562600" y="4495800"/>
              <a:ext cx="2287588" cy="396875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US" sz="2000"/>
                <a:t>Mass per unit area</a:t>
              </a:r>
            </a:p>
          </p:txBody>
        </p:sp>
        <p:sp>
          <p:nvSpPr>
            <p:cNvPr id="33800" name="Line 8"/>
            <p:cNvSpPr>
              <a:spLocks noChangeShapeType="1"/>
            </p:cNvSpPr>
            <p:nvPr/>
          </p:nvSpPr>
          <p:spPr bwMode="auto">
            <a:xfrm flipH="1" flipV="1">
              <a:off x="4572000" y="4648200"/>
              <a:ext cx="990600" cy="76200"/>
            </a:xfrm>
            <a:prstGeom prst="line">
              <a:avLst/>
            </a:prstGeom>
            <a:noFill/>
            <a:ln w="19050">
              <a:solidFill>
                <a:srgbClr val="80004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497" name="Text Box 9"/>
          <p:cNvSpPr txBox="1">
            <a:spLocks noChangeArrowheads="1"/>
          </p:cNvSpPr>
          <p:nvPr/>
        </p:nvSpPr>
        <p:spPr bwMode="auto">
          <a:xfrm>
            <a:off x="1447800" y="5918200"/>
            <a:ext cx="6248400" cy="711200"/>
          </a:xfrm>
          <a:prstGeom prst="rect">
            <a:avLst/>
          </a:prstGeom>
          <a:solidFill>
            <a:srgbClr val="FFCC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/>
              <a:t>The modes are non-harmonic – not due to stiffness (like for bars) but due to geometry of two dimensions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06BC81-3D3D-490F-AD80-C0C326991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023EE9-B651-46D0-88F7-1AB3D4C5D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06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/>
      <p:bldP spid="634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00B7CB-56DE-4912-B4C1-BBE8BE3BA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Christine Aidala, Saturday Morning Physics, 10/23/2021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6A1AFD-16FA-4162-8E20-11FCF73C9F9C}"/>
              </a:ext>
            </a:extLst>
          </p:cNvPr>
          <p:cNvSpPr/>
          <p:nvPr/>
        </p:nvSpPr>
        <p:spPr>
          <a:xfrm>
            <a:off x="228600" y="2438400"/>
            <a:ext cx="3810000" cy="419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43000"/>
            <a:ext cx="8839200" cy="50292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Ancient Greeks:  Tone intervals we hear depend on </a:t>
            </a:r>
            <a:r>
              <a:rPr lang="en-US" sz="2400" i="1" u="sng" dirty="0">
                <a:latin typeface="Arial" charset="0"/>
                <a:ea typeface="ＭＳ Ｐゴシック" charset="0"/>
                <a:cs typeface="ＭＳ Ｐゴシック" charset="0"/>
              </a:rPr>
              <a:t>ratios</a:t>
            </a: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 of string lengths plucked</a:t>
            </a:r>
          </a:p>
          <a:p>
            <a:pPr lvl="1" eaLnBrk="1" hangingPunct="1"/>
            <a:r>
              <a:rPr lang="en-US" sz="2000" dirty="0">
                <a:latin typeface="Arial" charset="0"/>
                <a:ea typeface="ＭＳ Ｐゴシック" charset="0"/>
              </a:rPr>
              <a:t>Some intervals seem </a:t>
            </a:r>
            <a:r>
              <a:rPr lang="ja-JP" altLang="en-US" sz="2000" dirty="0">
                <a:latin typeface="Arial" charset="0"/>
                <a:ea typeface="ＭＳ Ｐゴシック" charset="0"/>
              </a:rPr>
              <a:t>“</a:t>
            </a:r>
            <a:r>
              <a:rPr lang="en-US" altLang="ja-JP" sz="2000" dirty="0">
                <a:latin typeface="Arial" charset="0"/>
                <a:ea typeface="ＭＳ Ｐゴシック" charset="0"/>
              </a:rPr>
              <a:t>natural</a:t>
            </a:r>
            <a:r>
              <a:rPr lang="ja-JP" altLang="en-US" sz="2000" dirty="0">
                <a:latin typeface="Arial" charset="0"/>
                <a:ea typeface="ＭＳ Ｐゴシック" charset="0"/>
              </a:rPr>
              <a:t>”</a:t>
            </a:r>
            <a:r>
              <a:rPr lang="en-US" altLang="ja-JP" sz="2000" dirty="0">
                <a:latin typeface="Arial" charset="0"/>
                <a:ea typeface="ＭＳ Ｐゴシック" charset="0"/>
              </a:rPr>
              <a:t> to us – </a:t>
            </a:r>
            <a:r>
              <a:rPr lang="ja-JP" altLang="en-US" sz="2000" dirty="0">
                <a:latin typeface="Arial" charset="0"/>
                <a:ea typeface="ＭＳ Ｐゴシック" charset="0"/>
              </a:rPr>
              <a:t>“</a:t>
            </a:r>
            <a:r>
              <a:rPr lang="en-US" altLang="ja-JP" sz="2000" dirty="0">
                <a:latin typeface="Arial" charset="0"/>
                <a:ea typeface="ＭＳ Ｐゴシック" charset="0"/>
              </a:rPr>
              <a:t>consonance</a:t>
            </a:r>
            <a:r>
              <a:rPr lang="ja-JP" altLang="en-US" sz="2000" dirty="0">
                <a:latin typeface="Arial" charset="0"/>
                <a:ea typeface="ＭＳ Ｐゴシック" charset="0"/>
              </a:rPr>
              <a:t>”</a:t>
            </a:r>
            <a:endParaRPr lang="en-US" sz="2000" dirty="0">
              <a:latin typeface="Arial" charset="0"/>
              <a:ea typeface="ＭＳ Ｐゴシック" charset="0"/>
            </a:endParaRP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charset="0"/>
              </a:rPr>
              <a:t>Intervals and Ratios</a:t>
            </a:r>
          </a:p>
        </p:txBody>
      </p:sp>
      <p:sp>
        <p:nvSpPr>
          <p:cNvPr id="20484" name="Text Box 5"/>
          <p:cNvSpPr txBox="1">
            <a:spLocks noChangeArrowheads="1"/>
          </p:cNvSpPr>
          <p:nvPr/>
        </p:nvSpPr>
        <p:spPr bwMode="auto">
          <a:xfrm>
            <a:off x="4572000" y="2667000"/>
            <a:ext cx="4419600" cy="838200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dirty="0"/>
              <a:t>“</a:t>
            </a:r>
            <a:r>
              <a:rPr lang="en-US" altLang="ja-JP" dirty="0"/>
              <a:t>octave</a:t>
            </a:r>
            <a:r>
              <a:rPr lang="ja-JP" altLang="en-US" dirty="0"/>
              <a:t>”</a:t>
            </a:r>
            <a:endParaRPr lang="en-US" altLang="ja-JP" dirty="0"/>
          </a:p>
          <a:p>
            <a:pPr eaLnBrk="1" hangingPunct="1"/>
            <a:r>
              <a:rPr lang="en-US" dirty="0"/>
              <a:t>ratio: L/(L/2) = 2/1 or </a:t>
            </a:r>
            <a:r>
              <a:rPr lang="ja-JP" altLang="en-US" dirty="0"/>
              <a:t>“</a:t>
            </a:r>
            <a:r>
              <a:rPr lang="en-US" altLang="ja-JP" b="1" dirty="0"/>
              <a:t>2 to 1</a:t>
            </a:r>
            <a:r>
              <a:rPr lang="ja-JP" altLang="en-US" dirty="0"/>
              <a:t>”</a:t>
            </a:r>
            <a:endParaRPr lang="en-US" dirty="0"/>
          </a:p>
        </p:txBody>
      </p:sp>
      <p:sp>
        <p:nvSpPr>
          <p:cNvPr id="20485" name="Text Box 6"/>
          <p:cNvSpPr txBox="1">
            <a:spLocks noChangeArrowheads="1"/>
          </p:cNvSpPr>
          <p:nvPr/>
        </p:nvSpPr>
        <p:spPr bwMode="auto">
          <a:xfrm>
            <a:off x="4572000" y="4017963"/>
            <a:ext cx="4419600" cy="858837"/>
          </a:xfrm>
          <a:prstGeom prst="rect">
            <a:avLst/>
          </a:prstGeom>
          <a:solidFill>
            <a:srgbClr val="00CCFF"/>
          </a:solidFill>
          <a:ln>
            <a:noFill/>
          </a:ln>
        </p:spPr>
        <p:txBody>
          <a:bodyPr lIns="101882" tIns="50941" rIns="101882" bIns="50941"/>
          <a:lstStyle>
            <a:lvl1pPr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dirty="0"/>
              <a:t>“</a:t>
            </a:r>
            <a:r>
              <a:rPr lang="en-US" altLang="ja-JP" dirty="0"/>
              <a:t>perfect fifth</a:t>
            </a:r>
            <a:r>
              <a:rPr lang="ja-JP" altLang="en-US" dirty="0"/>
              <a:t>”</a:t>
            </a:r>
            <a:r>
              <a:rPr lang="en-US" altLang="ja-JP" dirty="0"/>
              <a:t> </a:t>
            </a:r>
          </a:p>
          <a:p>
            <a:pPr eaLnBrk="1" hangingPunct="1"/>
            <a:r>
              <a:rPr lang="en-US" dirty="0"/>
              <a:t>ratio L/(2L/3) = 3/2 or </a:t>
            </a:r>
            <a:r>
              <a:rPr lang="ja-JP" altLang="en-US" dirty="0"/>
              <a:t>“</a:t>
            </a:r>
            <a:r>
              <a:rPr lang="en-US" altLang="ja-JP" b="1" dirty="0"/>
              <a:t>3 to 2</a:t>
            </a:r>
            <a:r>
              <a:rPr lang="ja-JP" altLang="en-US" dirty="0"/>
              <a:t>”</a:t>
            </a:r>
            <a:endParaRPr lang="en-US" sz="2700" b="1" dirty="0"/>
          </a:p>
        </p:txBody>
      </p:sp>
      <p:sp>
        <p:nvSpPr>
          <p:cNvPr id="20486" name="Text Box 7"/>
          <p:cNvSpPr txBox="1">
            <a:spLocks noChangeArrowheads="1"/>
          </p:cNvSpPr>
          <p:nvPr/>
        </p:nvSpPr>
        <p:spPr bwMode="auto">
          <a:xfrm>
            <a:off x="4572000" y="5486400"/>
            <a:ext cx="4419600" cy="838200"/>
          </a:xfrm>
          <a:prstGeom prst="rect">
            <a:avLst/>
          </a:prstGeom>
          <a:solidFill>
            <a:srgbClr val="FFCC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ja-JP" altLang="en-US" dirty="0"/>
              <a:t>“</a:t>
            </a:r>
            <a:r>
              <a:rPr lang="en-US" altLang="ja-JP" dirty="0"/>
              <a:t>perfect fourth</a:t>
            </a:r>
            <a:r>
              <a:rPr lang="ja-JP" altLang="en-US" dirty="0"/>
              <a:t>”</a:t>
            </a:r>
            <a:r>
              <a:rPr lang="en-US" altLang="ja-JP" dirty="0"/>
              <a:t> </a:t>
            </a:r>
          </a:p>
          <a:p>
            <a:pPr eaLnBrk="1" hangingPunct="1"/>
            <a:r>
              <a:rPr lang="en-US" dirty="0"/>
              <a:t>ratio L/(3L/4) = 4/3 or </a:t>
            </a:r>
            <a:r>
              <a:rPr lang="ja-JP" altLang="en-US" dirty="0"/>
              <a:t>“</a:t>
            </a:r>
            <a:r>
              <a:rPr lang="en-US" altLang="ja-JP" b="1" dirty="0"/>
              <a:t>4 to 3</a:t>
            </a:r>
            <a:r>
              <a:rPr lang="ja-JP" altLang="en-US" dirty="0"/>
              <a:t>”</a:t>
            </a:r>
            <a:endParaRPr lang="en-US" sz="2700" b="1" dirty="0"/>
          </a:p>
        </p:txBody>
      </p:sp>
      <p:sp>
        <p:nvSpPr>
          <p:cNvPr id="20489" name="Text Box 14"/>
          <p:cNvSpPr txBox="1">
            <a:spLocks noChangeArrowheads="1"/>
          </p:cNvSpPr>
          <p:nvPr/>
        </p:nvSpPr>
        <p:spPr bwMode="auto">
          <a:xfrm>
            <a:off x="2438400" y="4876800"/>
            <a:ext cx="838200" cy="457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2L/3</a:t>
            </a:r>
          </a:p>
        </p:txBody>
      </p:sp>
      <p:sp>
        <p:nvSpPr>
          <p:cNvPr id="20490" name="Text Box 15"/>
          <p:cNvSpPr txBox="1">
            <a:spLocks noChangeArrowheads="1"/>
          </p:cNvSpPr>
          <p:nvPr/>
        </p:nvSpPr>
        <p:spPr bwMode="auto">
          <a:xfrm>
            <a:off x="457200" y="3810000"/>
            <a:ext cx="381000" cy="457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L</a:t>
            </a:r>
          </a:p>
        </p:txBody>
      </p:sp>
      <p:sp>
        <p:nvSpPr>
          <p:cNvPr id="20491" name="Text Box 16"/>
          <p:cNvSpPr txBox="1">
            <a:spLocks noChangeArrowheads="1"/>
          </p:cNvSpPr>
          <p:nvPr/>
        </p:nvSpPr>
        <p:spPr bwMode="auto">
          <a:xfrm>
            <a:off x="457200" y="5181600"/>
            <a:ext cx="457200" cy="457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L</a:t>
            </a:r>
          </a:p>
        </p:txBody>
      </p:sp>
      <p:sp>
        <p:nvSpPr>
          <p:cNvPr id="20492" name="Text Box 17"/>
          <p:cNvSpPr txBox="1">
            <a:spLocks noChangeArrowheads="1"/>
          </p:cNvSpPr>
          <p:nvPr/>
        </p:nvSpPr>
        <p:spPr bwMode="auto">
          <a:xfrm>
            <a:off x="2286000" y="6172200"/>
            <a:ext cx="838200" cy="457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3L/4</a:t>
            </a:r>
          </a:p>
        </p:txBody>
      </p:sp>
      <p:sp>
        <p:nvSpPr>
          <p:cNvPr id="52234" name="Text Box 12"/>
          <p:cNvSpPr txBox="1">
            <a:spLocks noChangeArrowheads="1"/>
          </p:cNvSpPr>
          <p:nvPr/>
        </p:nvSpPr>
        <p:spPr bwMode="auto">
          <a:xfrm>
            <a:off x="457200" y="2438400"/>
            <a:ext cx="457200" cy="457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L</a:t>
            </a:r>
          </a:p>
        </p:txBody>
      </p:sp>
      <p:sp>
        <p:nvSpPr>
          <p:cNvPr id="52235" name="Text Box 13"/>
          <p:cNvSpPr txBox="1">
            <a:spLocks noChangeArrowheads="1"/>
          </p:cNvSpPr>
          <p:nvPr/>
        </p:nvSpPr>
        <p:spPr bwMode="auto">
          <a:xfrm>
            <a:off x="2590800" y="3429000"/>
            <a:ext cx="685800" cy="4572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882" tIns="50941" rIns="101882" bIns="50941"/>
          <a:lstStyle>
            <a:lvl1pPr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101917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10191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/>
              <a:t>L/2</a:t>
            </a:r>
          </a:p>
        </p:txBody>
      </p:sp>
      <p:grpSp>
        <p:nvGrpSpPr>
          <p:cNvPr id="52236" name="Group 7"/>
          <p:cNvGrpSpPr>
            <a:grpSpLocks/>
          </p:cNvGrpSpPr>
          <p:nvPr/>
        </p:nvGrpSpPr>
        <p:grpSpPr bwMode="auto">
          <a:xfrm>
            <a:off x="457200" y="2895600"/>
            <a:ext cx="3440113" cy="609600"/>
            <a:chOff x="457200" y="2819400"/>
            <a:chExt cx="3440113" cy="609600"/>
          </a:xfrm>
        </p:grpSpPr>
        <p:sp>
          <p:nvSpPr>
            <p:cNvPr id="52247" name="Line 20"/>
            <p:cNvSpPr>
              <a:spLocks noChangeShapeType="1"/>
            </p:cNvSpPr>
            <p:nvPr/>
          </p:nvSpPr>
          <p:spPr bwMode="auto">
            <a:xfrm>
              <a:off x="468313" y="2819400"/>
              <a:ext cx="3429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2248" name="Line 21"/>
            <p:cNvSpPr>
              <a:spLocks noChangeShapeType="1"/>
            </p:cNvSpPr>
            <p:nvPr/>
          </p:nvSpPr>
          <p:spPr bwMode="auto">
            <a:xfrm>
              <a:off x="2209800" y="3352800"/>
              <a:ext cx="16764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 bwMode="auto">
            <a:xfrm>
              <a:off x="457200" y="3352800"/>
              <a:ext cx="175260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2250" name="Line 19"/>
            <p:cNvSpPr>
              <a:spLocks noChangeShapeType="1"/>
            </p:cNvSpPr>
            <p:nvPr/>
          </p:nvSpPr>
          <p:spPr bwMode="auto">
            <a:xfrm>
              <a:off x="2189163" y="3276600"/>
              <a:ext cx="0" cy="152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grpSp>
        <p:nvGrpSpPr>
          <p:cNvPr id="52237" name="Group 11"/>
          <p:cNvGrpSpPr>
            <a:grpSpLocks/>
          </p:cNvGrpSpPr>
          <p:nvPr/>
        </p:nvGrpSpPr>
        <p:grpSpPr bwMode="auto">
          <a:xfrm>
            <a:off x="381000" y="4267200"/>
            <a:ext cx="3429000" cy="609600"/>
            <a:chOff x="381000" y="4267200"/>
            <a:chExt cx="3429000" cy="609600"/>
          </a:xfrm>
        </p:grpSpPr>
        <p:sp>
          <p:nvSpPr>
            <p:cNvPr id="52243" name="Line 23"/>
            <p:cNvSpPr>
              <a:spLocks noChangeShapeType="1"/>
            </p:cNvSpPr>
            <p:nvPr/>
          </p:nvSpPr>
          <p:spPr bwMode="auto">
            <a:xfrm>
              <a:off x="1524000" y="4800600"/>
              <a:ext cx="2286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>
                <a:ln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52244" name="Line 24"/>
            <p:cNvSpPr>
              <a:spLocks noChangeShapeType="1"/>
            </p:cNvSpPr>
            <p:nvPr/>
          </p:nvSpPr>
          <p:spPr bwMode="auto">
            <a:xfrm>
              <a:off x="381000" y="4267200"/>
              <a:ext cx="3429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>
                <a:ln>
                  <a:solidFill>
                    <a:srgbClr val="000000"/>
                  </a:solidFill>
                </a:ln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381000" y="4800600"/>
              <a:ext cx="114300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2245" name="Line 25"/>
            <p:cNvSpPr>
              <a:spLocks noChangeShapeType="1"/>
            </p:cNvSpPr>
            <p:nvPr/>
          </p:nvSpPr>
          <p:spPr bwMode="auto">
            <a:xfrm>
              <a:off x="1524000" y="4724400"/>
              <a:ext cx="0" cy="152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pPr>
                <a:defRPr/>
              </a:pPr>
              <a:endParaRPr lang="en-US">
                <a:ln>
                  <a:solidFill>
                    <a:srgbClr val="000000"/>
                  </a:solidFill>
                </a:ln>
              </a:endParaRPr>
            </a:p>
          </p:txBody>
        </p:sp>
      </p:grpSp>
      <p:grpSp>
        <p:nvGrpSpPr>
          <p:cNvPr id="52238" name="Group 14"/>
          <p:cNvGrpSpPr>
            <a:grpSpLocks/>
          </p:cNvGrpSpPr>
          <p:nvPr/>
        </p:nvGrpSpPr>
        <p:grpSpPr bwMode="auto">
          <a:xfrm>
            <a:off x="381000" y="5638800"/>
            <a:ext cx="3429000" cy="609600"/>
            <a:chOff x="381000" y="5562600"/>
            <a:chExt cx="3429000" cy="609600"/>
          </a:xfrm>
        </p:grpSpPr>
        <p:sp>
          <p:nvSpPr>
            <p:cNvPr id="52239" name="Line 9"/>
            <p:cNvSpPr>
              <a:spLocks noChangeShapeType="1"/>
            </p:cNvSpPr>
            <p:nvPr/>
          </p:nvSpPr>
          <p:spPr bwMode="auto">
            <a:xfrm>
              <a:off x="381000" y="5562600"/>
              <a:ext cx="34290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52240" name="Line 10"/>
            <p:cNvSpPr>
              <a:spLocks noChangeShapeType="1"/>
            </p:cNvSpPr>
            <p:nvPr/>
          </p:nvSpPr>
          <p:spPr bwMode="auto">
            <a:xfrm>
              <a:off x="1219200" y="6096000"/>
              <a:ext cx="2590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>
              <a:off x="381000" y="6096000"/>
              <a:ext cx="83820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52242" name="Line 11"/>
            <p:cNvSpPr>
              <a:spLocks noChangeShapeType="1"/>
            </p:cNvSpPr>
            <p:nvPr/>
          </p:nvSpPr>
          <p:spPr bwMode="auto">
            <a:xfrm>
              <a:off x="1238250" y="6019800"/>
              <a:ext cx="0" cy="1524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/>
            <a:lstStyle/>
            <a:p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613F907-5C87-4A0B-BC0D-F6805034E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6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6" grpId="0" animBg="1"/>
      <p:bldP spid="20489" grpId="0" animBg="1"/>
      <p:bldP spid="20490" grpId="0" animBg="1"/>
      <p:bldP spid="20491" grpId="0" animBg="1"/>
      <p:bldP spid="2049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1" name="Group 14"/>
          <p:cNvGrpSpPr>
            <a:grpSpLocks noChangeAspect="1"/>
          </p:cNvGrpSpPr>
          <p:nvPr/>
        </p:nvGrpSpPr>
        <p:grpSpPr bwMode="auto">
          <a:xfrm>
            <a:off x="812800" y="2379302"/>
            <a:ext cx="7772400" cy="4478698"/>
            <a:chOff x="175" y="1053"/>
            <a:chExt cx="5367" cy="3093"/>
          </a:xfrm>
        </p:grpSpPr>
        <p:grpSp>
          <p:nvGrpSpPr>
            <p:cNvPr id="35857" name="Group 8"/>
            <p:cNvGrpSpPr>
              <a:grpSpLocks noChangeAspect="1"/>
            </p:cNvGrpSpPr>
            <p:nvPr/>
          </p:nvGrpSpPr>
          <p:grpSpPr bwMode="auto">
            <a:xfrm>
              <a:off x="175" y="1053"/>
              <a:ext cx="5367" cy="3093"/>
              <a:chOff x="192" y="1193"/>
              <a:chExt cx="5904" cy="3506"/>
            </a:xfrm>
          </p:grpSpPr>
          <p:pic>
            <p:nvPicPr>
              <p:cNvPr id="35860" name="Picture 6" descr="DrumheadWaves_MA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" y="1193"/>
                <a:ext cx="5904" cy="35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861" name="Rectangle 7"/>
              <p:cNvSpPr>
                <a:spLocks noChangeAspect="1" noChangeArrowheads="1"/>
              </p:cNvSpPr>
              <p:nvPr/>
            </p:nvSpPr>
            <p:spPr bwMode="auto">
              <a:xfrm>
                <a:off x="816" y="3792"/>
                <a:ext cx="1008" cy="76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858" name="Text Box 9"/>
            <p:cNvSpPr txBox="1">
              <a:spLocks noChangeAspect="1" noChangeArrowheads="1"/>
            </p:cNvSpPr>
            <p:nvPr/>
          </p:nvSpPr>
          <p:spPr bwMode="auto">
            <a:xfrm>
              <a:off x="384" y="3048"/>
              <a:ext cx="1445" cy="446"/>
            </a:xfrm>
            <a:prstGeom prst="rect">
              <a:avLst/>
            </a:prstGeom>
            <a:solidFill>
              <a:srgbClr val="FFFF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9" tIns="45714" rIns="91429" bIns="4571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>
                  <a:cs typeface="Times New Roman" charset="0"/>
                </a:rPr>
                <a:t>mode 4 side view along diameter</a:t>
              </a:r>
            </a:p>
          </p:txBody>
        </p:sp>
        <p:sp>
          <p:nvSpPr>
            <p:cNvPr id="35859" name="Line 10"/>
            <p:cNvSpPr>
              <a:spLocks noChangeAspect="1" noChangeShapeType="1"/>
            </p:cNvSpPr>
            <p:nvPr/>
          </p:nvSpPr>
          <p:spPr bwMode="auto">
            <a:xfrm flipH="1">
              <a:off x="1440" y="2668"/>
              <a:ext cx="960" cy="212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058" tIns="41029" rIns="82058" bIns="41029" anchor="ctr"/>
            <a:lstStyle/>
            <a:p>
              <a:endParaRPr lang="en-US"/>
            </a:p>
          </p:txBody>
        </p:sp>
      </p:grpSp>
      <p:sp>
        <p:nvSpPr>
          <p:cNvPr id="35842" name="Rectangle 12"/>
          <p:cNvSpPr>
            <a:spLocks noGrp="1" noChangeArrowheads="1"/>
          </p:cNvSpPr>
          <p:nvPr>
            <p:ph type="title" idx="4294967295"/>
          </p:nvPr>
        </p:nvSpPr>
        <p:spPr>
          <a:xfrm>
            <a:off x="647700" y="152400"/>
            <a:ext cx="7848600" cy="7620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Membrane Mode Frequencies</a:t>
            </a:r>
          </a:p>
        </p:txBody>
      </p:sp>
      <p:sp>
        <p:nvSpPr>
          <p:cNvPr id="35843" name="Rectangle 1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1066800"/>
            <a:ext cx="7772400" cy="13716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Arial" charset="0"/>
                <a:ea typeface="ＭＳ Ｐゴシック" charset="0"/>
                <a:cs typeface="ＭＳ Ｐゴシック" charset="0"/>
              </a:rPr>
              <a:t>We can tabulate the first 10 natural modes of an ideal stretched membrane (an ideal drumhead)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Mode numbers labeled from </a:t>
            </a:r>
            <a:r>
              <a:rPr lang="en-US" sz="2000" i="1" dirty="0">
                <a:latin typeface="Arial" charset="0"/>
                <a:ea typeface="ＭＳ Ｐゴシック" charset="0"/>
              </a:rPr>
              <a:t>lowest to highest frequency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Note the mixed pattern of radial and circular nodes</a:t>
            </a:r>
          </a:p>
        </p:txBody>
      </p:sp>
      <p:sp>
        <p:nvSpPr>
          <p:cNvPr id="35844" name="Text Box 24"/>
          <p:cNvSpPr txBox="1">
            <a:spLocks noChangeArrowheads="1"/>
          </p:cNvSpPr>
          <p:nvPr/>
        </p:nvSpPr>
        <p:spPr bwMode="auto">
          <a:xfrm>
            <a:off x="1752600" y="25146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8000"/>
                </a:solidFill>
              </a:rPr>
              <a:t>(0,1)</a:t>
            </a:r>
          </a:p>
        </p:txBody>
      </p:sp>
      <p:sp>
        <p:nvSpPr>
          <p:cNvPr id="35845" name="Text Box 26"/>
          <p:cNvSpPr txBox="1">
            <a:spLocks noChangeArrowheads="1"/>
          </p:cNvSpPr>
          <p:nvPr/>
        </p:nvSpPr>
        <p:spPr bwMode="auto">
          <a:xfrm>
            <a:off x="2971800" y="25146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8000"/>
                </a:solidFill>
              </a:rPr>
              <a:t>(1,1)</a:t>
            </a:r>
          </a:p>
        </p:txBody>
      </p:sp>
      <p:sp>
        <p:nvSpPr>
          <p:cNvPr id="35846" name="Text Box 27"/>
          <p:cNvSpPr txBox="1">
            <a:spLocks noChangeArrowheads="1"/>
          </p:cNvSpPr>
          <p:nvPr/>
        </p:nvSpPr>
        <p:spPr bwMode="auto">
          <a:xfrm>
            <a:off x="4114800" y="25146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8000"/>
                </a:solidFill>
              </a:rPr>
              <a:t>(2,1)</a:t>
            </a:r>
          </a:p>
        </p:txBody>
      </p:sp>
      <p:sp>
        <p:nvSpPr>
          <p:cNvPr id="35847" name="Text Box 28"/>
          <p:cNvSpPr txBox="1">
            <a:spLocks noChangeArrowheads="1"/>
          </p:cNvSpPr>
          <p:nvPr/>
        </p:nvSpPr>
        <p:spPr bwMode="auto">
          <a:xfrm>
            <a:off x="5334000" y="25146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8000"/>
                </a:solidFill>
              </a:rPr>
              <a:t>(3,1)</a:t>
            </a:r>
          </a:p>
        </p:txBody>
      </p:sp>
      <p:sp>
        <p:nvSpPr>
          <p:cNvPr id="35848" name="Text Box 29"/>
          <p:cNvSpPr txBox="1">
            <a:spLocks noChangeArrowheads="1"/>
          </p:cNvSpPr>
          <p:nvPr/>
        </p:nvSpPr>
        <p:spPr bwMode="auto">
          <a:xfrm>
            <a:off x="6553200" y="25146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8000"/>
                </a:solidFill>
              </a:rPr>
              <a:t>(4,1)</a:t>
            </a:r>
          </a:p>
        </p:txBody>
      </p:sp>
      <p:sp>
        <p:nvSpPr>
          <p:cNvPr id="35849" name="Text Box 30"/>
          <p:cNvSpPr txBox="1">
            <a:spLocks noChangeArrowheads="1"/>
          </p:cNvSpPr>
          <p:nvPr/>
        </p:nvSpPr>
        <p:spPr bwMode="auto">
          <a:xfrm>
            <a:off x="7772400" y="25146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8000"/>
                </a:solidFill>
              </a:rPr>
              <a:t>(5,1)</a:t>
            </a:r>
          </a:p>
        </p:txBody>
      </p:sp>
      <p:sp>
        <p:nvSpPr>
          <p:cNvPr id="35850" name="Text Box 31"/>
          <p:cNvSpPr txBox="1">
            <a:spLocks noChangeArrowheads="1"/>
          </p:cNvSpPr>
          <p:nvPr/>
        </p:nvSpPr>
        <p:spPr bwMode="auto">
          <a:xfrm>
            <a:off x="4724400" y="40386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8000"/>
                </a:solidFill>
              </a:rPr>
              <a:t>(0,2)</a:t>
            </a:r>
          </a:p>
        </p:txBody>
      </p:sp>
      <p:sp>
        <p:nvSpPr>
          <p:cNvPr id="35851" name="Text Box 32"/>
          <p:cNvSpPr txBox="1">
            <a:spLocks noChangeArrowheads="1"/>
          </p:cNvSpPr>
          <p:nvPr/>
        </p:nvSpPr>
        <p:spPr bwMode="auto">
          <a:xfrm>
            <a:off x="5867400" y="40386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8000"/>
                </a:solidFill>
              </a:rPr>
              <a:t>(1,2)</a:t>
            </a:r>
          </a:p>
        </p:txBody>
      </p:sp>
      <p:sp>
        <p:nvSpPr>
          <p:cNvPr id="35852" name="Text Box 33"/>
          <p:cNvSpPr txBox="1">
            <a:spLocks noChangeArrowheads="1"/>
          </p:cNvSpPr>
          <p:nvPr/>
        </p:nvSpPr>
        <p:spPr bwMode="auto">
          <a:xfrm>
            <a:off x="7086600" y="40386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8000"/>
                </a:solidFill>
              </a:rPr>
              <a:t>(2,2)</a:t>
            </a:r>
          </a:p>
        </p:txBody>
      </p:sp>
      <p:sp>
        <p:nvSpPr>
          <p:cNvPr id="35853" name="Text Box 34"/>
          <p:cNvSpPr txBox="1">
            <a:spLocks noChangeArrowheads="1"/>
          </p:cNvSpPr>
          <p:nvPr/>
        </p:nvSpPr>
        <p:spPr bwMode="auto">
          <a:xfrm>
            <a:off x="7086600" y="5334000"/>
            <a:ext cx="609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>
                <a:solidFill>
                  <a:srgbClr val="008000"/>
                </a:solidFill>
              </a:rPr>
              <a:t>(0,3)</a:t>
            </a:r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381000" y="3429000"/>
            <a:ext cx="1806575" cy="762000"/>
            <a:chOff x="381000" y="3429000"/>
            <a:chExt cx="1806575" cy="762000"/>
          </a:xfrm>
        </p:grpSpPr>
        <p:sp>
          <p:nvSpPr>
            <p:cNvPr id="35855" name="Text Box 35"/>
            <p:cNvSpPr txBox="1">
              <a:spLocks noChangeArrowheads="1"/>
            </p:cNvSpPr>
            <p:nvPr/>
          </p:nvSpPr>
          <p:spPr bwMode="auto">
            <a:xfrm>
              <a:off x="381000" y="3794125"/>
              <a:ext cx="1806575" cy="396875"/>
            </a:xfrm>
            <a:prstGeom prst="rect">
              <a:avLst/>
            </a:prstGeom>
            <a:solidFill>
              <a:srgbClr val="CCFF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/>
                <a:t>Fundamental</a:t>
              </a:r>
            </a:p>
          </p:txBody>
        </p:sp>
        <p:sp>
          <p:nvSpPr>
            <p:cNvPr id="35856" name="Oval 36"/>
            <p:cNvSpPr>
              <a:spLocks noChangeArrowheads="1"/>
            </p:cNvSpPr>
            <p:nvPr/>
          </p:nvSpPr>
          <p:spPr bwMode="auto">
            <a:xfrm>
              <a:off x="1295400" y="3429000"/>
              <a:ext cx="381000" cy="381000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7974FB-62E0-4761-911A-6B45EAE7B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39C427-FA9D-4DD0-91C2-18A144CD6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70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586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37"/>
          <p:cNvSpPr>
            <a:spLocks noGrp="1" noChangeArrowheads="1"/>
          </p:cNvSpPr>
          <p:nvPr>
            <p:ph type="body" idx="1"/>
          </p:nvPr>
        </p:nvSpPr>
        <p:spPr>
          <a:xfrm>
            <a:off x="304800" y="823912"/>
            <a:ext cx="8458200" cy="5410200"/>
          </a:xfrm>
        </p:spPr>
        <p:txBody>
          <a:bodyPr/>
          <a:lstStyle/>
          <a:p>
            <a:pPr eaLnBrk="1" hangingPunct="1"/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Both ends are fixed: force “nodes” at the endpoints</a:t>
            </a:r>
          </a:p>
          <a:p>
            <a:pPr lvl="1"/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Nodes are points that stay at equilibrium</a:t>
            </a:r>
          </a:p>
          <a:p>
            <a:pPr lvl="1"/>
            <a:r>
              <a:rPr lang="en-US" sz="1800" dirty="0">
                <a:latin typeface="Arial" charset="0"/>
                <a:ea typeface="ＭＳ Ｐゴシック" charset="0"/>
                <a:cs typeface="ＭＳ Ｐゴシック" charset="0"/>
              </a:rPr>
              <a:t>Where nodes are depends on the mode (except ends)</a:t>
            </a:r>
          </a:p>
          <a:p>
            <a:pPr eaLnBrk="1" hangingPunct="1"/>
            <a:r>
              <a:rPr lang="en-US" sz="2200" dirty="0">
                <a:latin typeface="Arial" charset="0"/>
                <a:ea typeface="ＭＳ Ｐゴシック" charset="0"/>
                <a:cs typeface="ＭＳ Ｐゴシック" charset="0"/>
              </a:rPr>
              <a:t>Fit integer number of half-waves </a:t>
            </a:r>
            <a:r>
              <a:rPr lang="en-US" sz="2200" dirty="0">
                <a:latin typeface="Arial" charset="0"/>
                <a:ea typeface="ＭＳ Ｐゴシック" charset="0"/>
                <a:cs typeface="Times New Roman" charset="0"/>
                <a:sym typeface="Symbol" charset="0"/>
              </a:rPr>
              <a:t>/2 into length L</a:t>
            </a:r>
          </a:p>
        </p:txBody>
      </p:sp>
      <p:grpSp>
        <p:nvGrpSpPr>
          <p:cNvPr id="78850" name="Group 49"/>
          <p:cNvGrpSpPr>
            <a:grpSpLocks/>
          </p:cNvGrpSpPr>
          <p:nvPr/>
        </p:nvGrpSpPr>
        <p:grpSpPr bwMode="auto">
          <a:xfrm>
            <a:off x="436563" y="2395538"/>
            <a:ext cx="8707437" cy="3929062"/>
            <a:chOff x="275" y="1413"/>
            <a:chExt cx="5485" cy="2475"/>
          </a:xfrm>
        </p:grpSpPr>
        <p:pic>
          <p:nvPicPr>
            <p:cNvPr id="78874" name="Picture 5" descr="StringWave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19"/>
            <a:stretch>
              <a:fillRect/>
            </a:stretch>
          </p:blipFill>
          <p:spPr bwMode="auto">
            <a:xfrm>
              <a:off x="2496" y="1413"/>
              <a:ext cx="3264" cy="2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8875" name="Text Box 9"/>
            <p:cNvSpPr txBox="1">
              <a:spLocks noChangeArrowheads="1"/>
            </p:cNvSpPr>
            <p:nvPr/>
          </p:nvSpPr>
          <p:spPr bwMode="auto">
            <a:xfrm>
              <a:off x="275" y="1632"/>
              <a:ext cx="1693" cy="274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CCFFCC"/>
              </a:solidFill>
              <a:miter lim="800000"/>
              <a:headEnd/>
              <a:tailEnd/>
            </a:ln>
          </p:spPr>
          <p:txBody>
            <a:bodyPr lIns="59297" tIns="29648" rIns="59297" bIns="29648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cs typeface="Times New Roman" charset="0"/>
                  <a:sym typeface="Symbol" charset="0"/>
                </a:rPr>
                <a:t>L = /2   </a:t>
              </a:r>
              <a:r>
                <a:rPr lang="en-US" baseline="-25000">
                  <a:cs typeface="Times New Roman" charset="0"/>
                  <a:sym typeface="Symbol" charset="0"/>
                </a:rPr>
                <a:t>1</a:t>
              </a:r>
              <a:r>
                <a:rPr lang="en-US">
                  <a:cs typeface="Times New Roman" charset="0"/>
                  <a:sym typeface="Symbol" charset="0"/>
                </a:rPr>
                <a:t> = 2L</a:t>
              </a:r>
              <a:endParaRPr lang="en-US">
                <a:cs typeface="Times New Roman" charset="0"/>
              </a:endParaRPr>
            </a:p>
          </p:txBody>
        </p:sp>
        <p:sp>
          <p:nvSpPr>
            <p:cNvPr id="78876" name="Text Box 10"/>
            <p:cNvSpPr txBox="1">
              <a:spLocks noChangeArrowheads="1"/>
            </p:cNvSpPr>
            <p:nvPr/>
          </p:nvSpPr>
          <p:spPr bwMode="auto">
            <a:xfrm>
              <a:off x="288" y="2304"/>
              <a:ext cx="1558" cy="274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CCFFCC"/>
              </a:solidFill>
              <a:miter lim="800000"/>
              <a:headEnd/>
              <a:tailEnd/>
            </a:ln>
          </p:spPr>
          <p:txBody>
            <a:bodyPr lIns="59297" tIns="29648" rIns="59297" bIns="29648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cs typeface="Times New Roman" charset="0"/>
                  <a:sym typeface="Symbol" charset="0"/>
                </a:rPr>
                <a:t>L =      </a:t>
              </a:r>
              <a:r>
                <a:rPr lang="en-US" baseline="-25000">
                  <a:cs typeface="Times New Roman" charset="0"/>
                  <a:sym typeface="Symbol" charset="0"/>
                </a:rPr>
                <a:t>2</a:t>
              </a:r>
              <a:r>
                <a:rPr lang="en-US">
                  <a:cs typeface="Times New Roman" charset="0"/>
                  <a:sym typeface="Symbol" charset="0"/>
                </a:rPr>
                <a:t> = L</a:t>
              </a:r>
            </a:p>
          </p:txBody>
        </p:sp>
        <p:sp>
          <p:nvSpPr>
            <p:cNvPr id="78877" name="Text Box 11"/>
            <p:cNvSpPr txBox="1">
              <a:spLocks noChangeArrowheads="1"/>
            </p:cNvSpPr>
            <p:nvPr/>
          </p:nvSpPr>
          <p:spPr bwMode="auto">
            <a:xfrm>
              <a:off x="279" y="2894"/>
              <a:ext cx="2169" cy="274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CCFFCC"/>
              </a:solidFill>
              <a:miter lim="800000"/>
              <a:headEnd/>
              <a:tailEnd/>
            </a:ln>
          </p:spPr>
          <p:txBody>
            <a:bodyPr lIns="59297" tIns="29648" rIns="59297" bIns="29648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cs typeface="Times New Roman" charset="0"/>
                  <a:sym typeface="Symbol" charset="0"/>
                </a:rPr>
                <a:t>L = (3/2)  </a:t>
              </a:r>
              <a:r>
                <a:rPr lang="en-US" baseline="-25000">
                  <a:cs typeface="Times New Roman" charset="0"/>
                  <a:sym typeface="Symbol" charset="0"/>
                </a:rPr>
                <a:t>3</a:t>
              </a:r>
              <a:r>
                <a:rPr lang="en-US">
                  <a:cs typeface="Times New Roman" charset="0"/>
                  <a:sym typeface="Symbol" charset="0"/>
                </a:rPr>
                <a:t> = (2/3)L</a:t>
              </a:r>
            </a:p>
          </p:txBody>
        </p:sp>
        <p:sp>
          <p:nvSpPr>
            <p:cNvPr id="78878" name="Text Box 12"/>
            <p:cNvSpPr txBox="1">
              <a:spLocks noChangeArrowheads="1"/>
            </p:cNvSpPr>
            <p:nvPr/>
          </p:nvSpPr>
          <p:spPr bwMode="auto">
            <a:xfrm>
              <a:off x="288" y="3566"/>
              <a:ext cx="1885" cy="274"/>
            </a:xfrm>
            <a:prstGeom prst="rect">
              <a:avLst/>
            </a:prstGeom>
            <a:solidFill>
              <a:srgbClr val="CCFFCC"/>
            </a:solidFill>
            <a:ln w="9525">
              <a:solidFill>
                <a:srgbClr val="CCFFCC"/>
              </a:solidFill>
              <a:miter lim="800000"/>
              <a:headEnd/>
              <a:tailEnd/>
            </a:ln>
          </p:spPr>
          <p:txBody>
            <a:bodyPr lIns="59297" tIns="29648" rIns="59297" bIns="29648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>
                  <a:cs typeface="Times New Roman" charset="0"/>
                  <a:sym typeface="Symbol" charset="0"/>
                </a:rPr>
                <a:t>L = 2  </a:t>
              </a:r>
              <a:r>
                <a:rPr lang="en-US" baseline="-25000">
                  <a:cs typeface="Times New Roman" charset="0"/>
                  <a:sym typeface="Symbol" charset="0"/>
                </a:rPr>
                <a:t>4</a:t>
              </a:r>
              <a:r>
                <a:rPr lang="en-US">
                  <a:cs typeface="Times New Roman" charset="0"/>
                  <a:sym typeface="Symbol" charset="0"/>
                </a:rPr>
                <a:t> = (1/2)L</a:t>
              </a:r>
            </a:p>
          </p:txBody>
        </p:sp>
      </p:grpSp>
      <p:sp>
        <p:nvSpPr>
          <p:cNvPr id="35854" name="Text Box 14"/>
          <p:cNvSpPr txBox="1">
            <a:spLocks noChangeArrowheads="1"/>
          </p:cNvSpPr>
          <p:nvPr/>
        </p:nvSpPr>
        <p:spPr bwMode="auto">
          <a:xfrm>
            <a:off x="6934200" y="3305176"/>
            <a:ext cx="2209800" cy="36932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>
                <a:cs typeface="Times New Roman" charset="0"/>
              </a:rPr>
              <a:t>“modes of vibration”</a:t>
            </a:r>
            <a:endParaRPr lang="en-US" sz="1800" dirty="0">
              <a:cs typeface="Times New Roman" charset="0"/>
              <a:sym typeface="Symbol" charset="0"/>
            </a:endParaRPr>
          </a:p>
        </p:txBody>
      </p:sp>
      <p:grpSp>
        <p:nvGrpSpPr>
          <p:cNvPr id="78853" name="Group 45"/>
          <p:cNvGrpSpPr>
            <a:grpSpLocks/>
          </p:cNvGrpSpPr>
          <p:nvPr/>
        </p:nvGrpSpPr>
        <p:grpSpPr bwMode="auto">
          <a:xfrm>
            <a:off x="4332288" y="3124200"/>
            <a:ext cx="3370262" cy="376238"/>
            <a:chOff x="2729" y="1872"/>
            <a:chExt cx="2123" cy="237"/>
          </a:xfrm>
        </p:grpSpPr>
        <p:sp>
          <p:nvSpPr>
            <p:cNvPr id="78871" name="Text Box 16"/>
            <p:cNvSpPr txBox="1">
              <a:spLocks noChangeArrowheads="1"/>
            </p:cNvSpPr>
            <p:nvPr/>
          </p:nvSpPr>
          <p:spPr bwMode="auto">
            <a:xfrm>
              <a:off x="3751" y="1872"/>
              <a:ext cx="325" cy="23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CCFFCC"/>
              </a:solidFill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cs typeface="Times New Roman" charset="0"/>
                  <a:sym typeface="Symbol" charset="0"/>
                </a:rPr>
                <a:t>/2</a:t>
              </a:r>
            </a:p>
          </p:txBody>
        </p:sp>
        <p:sp>
          <p:nvSpPr>
            <p:cNvPr id="78872" name="Line 17"/>
            <p:cNvSpPr>
              <a:spLocks noChangeShapeType="1"/>
            </p:cNvSpPr>
            <p:nvPr/>
          </p:nvSpPr>
          <p:spPr bwMode="auto">
            <a:xfrm>
              <a:off x="2729" y="1960"/>
              <a:ext cx="1015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9" tIns="45714" rIns="91429" bIns="45714">
              <a:spAutoFit/>
            </a:bodyPr>
            <a:lstStyle/>
            <a:p>
              <a:endParaRPr lang="en-US"/>
            </a:p>
          </p:txBody>
        </p:sp>
        <p:sp>
          <p:nvSpPr>
            <p:cNvPr id="78873" name="Line 18"/>
            <p:cNvSpPr>
              <a:spLocks noChangeShapeType="1"/>
            </p:cNvSpPr>
            <p:nvPr/>
          </p:nvSpPr>
          <p:spPr bwMode="auto">
            <a:xfrm>
              <a:off x="4080" y="1960"/>
              <a:ext cx="772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9" tIns="45714" rIns="91429" bIns="45714">
              <a:spAutoFit/>
            </a:bodyPr>
            <a:lstStyle/>
            <a:p>
              <a:endParaRPr lang="en-US"/>
            </a:p>
          </p:txBody>
        </p:sp>
      </p:grpSp>
      <p:grpSp>
        <p:nvGrpSpPr>
          <p:cNvPr id="78854" name="Group 46"/>
          <p:cNvGrpSpPr>
            <a:grpSpLocks/>
          </p:cNvGrpSpPr>
          <p:nvPr/>
        </p:nvGrpSpPr>
        <p:grpSpPr bwMode="auto">
          <a:xfrm>
            <a:off x="4343400" y="4191000"/>
            <a:ext cx="3352800" cy="376238"/>
            <a:chOff x="2736" y="2544"/>
            <a:chExt cx="2112" cy="237"/>
          </a:xfrm>
        </p:grpSpPr>
        <p:sp>
          <p:nvSpPr>
            <p:cNvPr id="78868" name="Text Box 20"/>
            <p:cNvSpPr txBox="1">
              <a:spLocks noChangeArrowheads="1"/>
            </p:cNvSpPr>
            <p:nvPr/>
          </p:nvSpPr>
          <p:spPr bwMode="auto">
            <a:xfrm>
              <a:off x="3752" y="2544"/>
              <a:ext cx="232" cy="23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CCFFCC"/>
              </a:solidFill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cs typeface="Times New Roman" charset="0"/>
                  <a:sym typeface="Symbol" charset="0"/>
                </a:rPr>
                <a:t></a:t>
              </a:r>
            </a:p>
          </p:txBody>
        </p:sp>
        <p:sp>
          <p:nvSpPr>
            <p:cNvPr id="78869" name="Line 21"/>
            <p:cNvSpPr>
              <a:spLocks noChangeShapeType="1"/>
            </p:cNvSpPr>
            <p:nvPr/>
          </p:nvSpPr>
          <p:spPr bwMode="auto">
            <a:xfrm>
              <a:off x="2736" y="2639"/>
              <a:ext cx="1015" cy="1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9" tIns="45714" rIns="91429" bIns="45714">
              <a:spAutoFit/>
            </a:bodyPr>
            <a:lstStyle/>
            <a:p>
              <a:endParaRPr lang="en-US"/>
            </a:p>
          </p:txBody>
        </p:sp>
        <p:sp>
          <p:nvSpPr>
            <p:cNvPr id="78870" name="Line 22"/>
            <p:cNvSpPr>
              <a:spLocks noChangeShapeType="1"/>
            </p:cNvSpPr>
            <p:nvPr/>
          </p:nvSpPr>
          <p:spPr bwMode="auto">
            <a:xfrm>
              <a:off x="3984" y="2640"/>
              <a:ext cx="864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9" tIns="45714" rIns="91429" bIns="45714">
              <a:spAutoFit/>
            </a:bodyPr>
            <a:lstStyle/>
            <a:p>
              <a:endParaRPr lang="en-US"/>
            </a:p>
          </p:txBody>
        </p:sp>
      </p:grpSp>
      <p:grpSp>
        <p:nvGrpSpPr>
          <p:cNvPr id="78855" name="Group 47"/>
          <p:cNvGrpSpPr>
            <a:grpSpLocks/>
          </p:cNvGrpSpPr>
          <p:nvPr/>
        </p:nvGrpSpPr>
        <p:grpSpPr bwMode="auto">
          <a:xfrm>
            <a:off x="4343400" y="5186363"/>
            <a:ext cx="3352800" cy="376237"/>
            <a:chOff x="2736" y="3171"/>
            <a:chExt cx="2112" cy="237"/>
          </a:xfrm>
        </p:grpSpPr>
        <p:sp>
          <p:nvSpPr>
            <p:cNvPr id="78865" name="Text Box 24"/>
            <p:cNvSpPr txBox="1">
              <a:spLocks noChangeArrowheads="1"/>
            </p:cNvSpPr>
            <p:nvPr/>
          </p:nvSpPr>
          <p:spPr bwMode="auto">
            <a:xfrm>
              <a:off x="3751" y="3171"/>
              <a:ext cx="407" cy="23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CCFFCC"/>
              </a:solidFill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cs typeface="Times New Roman" charset="0"/>
                  <a:sym typeface="Symbol" charset="0"/>
                </a:rPr>
                <a:t>3/2</a:t>
              </a:r>
            </a:p>
          </p:txBody>
        </p:sp>
        <p:sp>
          <p:nvSpPr>
            <p:cNvPr id="78866" name="Line 25"/>
            <p:cNvSpPr>
              <a:spLocks noChangeShapeType="1"/>
            </p:cNvSpPr>
            <p:nvPr/>
          </p:nvSpPr>
          <p:spPr bwMode="auto">
            <a:xfrm>
              <a:off x="2736" y="3261"/>
              <a:ext cx="1015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9" tIns="45714" rIns="91429" bIns="45714">
              <a:spAutoFit/>
            </a:bodyPr>
            <a:lstStyle/>
            <a:p>
              <a:endParaRPr lang="en-US"/>
            </a:p>
          </p:txBody>
        </p:sp>
        <p:sp>
          <p:nvSpPr>
            <p:cNvPr id="78867" name="Line 26"/>
            <p:cNvSpPr>
              <a:spLocks noChangeShapeType="1"/>
            </p:cNvSpPr>
            <p:nvPr/>
          </p:nvSpPr>
          <p:spPr bwMode="auto">
            <a:xfrm>
              <a:off x="4158" y="3255"/>
              <a:ext cx="690" cy="6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9" tIns="45714" rIns="91429" bIns="45714">
              <a:spAutoFit/>
            </a:bodyPr>
            <a:lstStyle/>
            <a:p>
              <a:endParaRPr lang="en-US"/>
            </a:p>
          </p:txBody>
        </p:sp>
      </p:grpSp>
      <p:grpSp>
        <p:nvGrpSpPr>
          <p:cNvPr id="78856" name="Group 48"/>
          <p:cNvGrpSpPr>
            <a:grpSpLocks/>
          </p:cNvGrpSpPr>
          <p:nvPr/>
        </p:nvGrpSpPr>
        <p:grpSpPr bwMode="auto">
          <a:xfrm>
            <a:off x="4343400" y="6024563"/>
            <a:ext cx="3352800" cy="376237"/>
            <a:chOff x="2736" y="3795"/>
            <a:chExt cx="2112" cy="237"/>
          </a:xfrm>
        </p:grpSpPr>
        <p:sp>
          <p:nvSpPr>
            <p:cNvPr id="78862" name="Text Box 28"/>
            <p:cNvSpPr txBox="1">
              <a:spLocks noChangeArrowheads="1"/>
            </p:cNvSpPr>
            <p:nvPr/>
          </p:nvSpPr>
          <p:spPr bwMode="auto">
            <a:xfrm>
              <a:off x="3751" y="3795"/>
              <a:ext cx="281" cy="23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rgbClr val="CCFFCC"/>
              </a:solidFill>
              <a:miter lim="800000"/>
              <a:headEnd/>
              <a:tailEnd/>
            </a:ln>
          </p:spPr>
          <p:txBody>
            <a:bodyPr lIns="91429" tIns="45714" rIns="91429" bIns="45714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cs typeface="Times New Roman" charset="0"/>
                  <a:sym typeface="Symbol" charset="0"/>
                </a:rPr>
                <a:t>2</a:t>
              </a:r>
              <a:endParaRPr lang="en-US" sz="2000" b="1">
                <a:cs typeface="Times New Roman" charset="0"/>
                <a:sym typeface="Symbol" charset="0"/>
              </a:endParaRPr>
            </a:p>
          </p:txBody>
        </p:sp>
        <p:sp>
          <p:nvSpPr>
            <p:cNvPr id="78863" name="Line 29"/>
            <p:cNvSpPr>
              <a:spLocks noChangeShapeType="1"/>
            </p:cNvSpPr>
            <p:nvPr/>
          </p:nvSpPr>
          <p:spPr bwMode="auto">
            <a:xfrm>
              <a:off x="2736" y="3888"/>
              <a:ext cx="1015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9" tIns="45714" rIns="91429" bIns="45714">
              <a:spAutoFit/>
            </a:bodyPr>
            <a:lstStyle/>
            <a:p>
              <a:endParaRPr lang="en-US"/>
            </a:p>
          </p:txBody>
        </p:sp>
        <p:sp>
          <p:nvSpPr>
            <p:cNvPr id="78864" name="Line 30"/>
            <p:cNvSpPr>
              <a:spLocks noChangeShapeType="1"/>
            </p:cNvSpPr>
            <p:nvPr/>
          </p:nvSpPr>
          <p:spPr bwMode="auto">
            <a:xfrm flipV="1">
              <a:off x="4032" y="3888"/>
              <a:ext cx="816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1429" tIns="45714" rIns="91429" bIns="45714">
              <a:spAutoFit/>
            </a:bodyPr>
            <a:lstStyle/>
            <a:p>
              <a:endParaRPr lang="en-US"/>
            </a:p>
          </p:txBody>
        </p:sp>
      </p:grpSp>
      <p:sp>
        <p:nvSpPr>
          <p:cNvPr id="78857" name="Rectangle 36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305800" cy="762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>
                <a:ea typeface="ＭＳ Ｐゴシック" charset="0"/>
              </a:rPr>
              <a:t>Natural Modes of Vibration of a String</a:t>
            </a:r>
          </a:p>
        </p:txBody>
      </p:sp>
      <p:grpSp>
        <p:nvGrpSpPr>
          <p:cNvPr id="78858" name="Group 44"/>
          <p:cNvGrpSpPr>
            <a:grpSpLocks/>
          </p:cNvGrpSpPr>
          <p:nvPr/>
        </p:nvGrpSpPr>
        <p:grpSpPr bwMode="auto">
          <a:xfrm>
            <a:off x="4357688" y="2260604"/>
            <a:ext cx="3338512" cy="374650"/>
            <a:chOff x="2745" y="1306"/>
            <a:chExt cx="2103" cy="236"/>
          </a:xfrm>
        </p:grpSpPr>
        <p:sp>
          <p:nvSpPr>
            <p:cNvPr id="78859" name="Line 7"/>
            <p:cNvSpPr>
              <a:spLocks noChangeShapeType="1"/>
            </p:cNvSpPr>
            <p:nvPr/>
          </p:nvSpPr>
          <p:spPr bwMode="auto">
            <a:xfrm>
              <a:off x="2745" y="1440"/>
              <a:ext cx="104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59297" tIns="29648" rIns="59297" bIns="29648">
              <a:spAutoFit/>
            </a:bodyPr>
            <a:lstStyle/>
            <a:p>
              <a:endParaRPr lang="en-US"/>
            </a:p>
          </p:txBody>
        </p:sp>
        <p:sp>
          <p:nvSpPr>
            <p:cNvPr id="78860" name="Line 8"/>
            <p:cNvSpPr>
              <a:spLocks noChangeShapeType="1"/>
            </p:cNvSpPr>
            <p:nvPr/>
          </p:nvSpPr>
          <p:spPr bwMode="auto">
            <a:xfrm>
              <a:off x="3888" y="1440"/>
              <a:ext cx="96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59297" tIns="29648" rIns="59297" bIns="29648">
              <a:spAutoFit/>
            </a:bodyPr>
            <a:lstStyle/>
            <a:p>
              <a:endParaRPr lang="en-US"/>
            </a:p>
          </p:txBody>
        </p:sp>
        <p:sp>
          <p:nvSpPr>
            <p:cNvPr id="78861" name="Text Box 6"/>
            <p:cNvSpPr txBox="1">
              <a:spLocks noChangeArrowheads="1"/>
            </p:cNvSpPr>
            <p:nvPr/>
          </p:nvSpPr>
          <p:spPr bwMode="auto">
            <a:xfrm>
              <a:off x="3696" y="1306"/>
              <a:ext cx="218" cy="236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CCFFCC"/>
              </a:solidFill>
              <a:miter lim="800000"/>
              <a:headEnd/>
              <a:tailEnd/>
            </a:ln>
          </p:spPr>
          <p:txBody>
            <a:bodyPr lIns="59297" tIns="29648" rIns="59297" bIns="29648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FFFFCC"/>
                  </a:solidFill>
                  <a:cs typeface="Times New Roman" charset="0"/>
                  <a:sym typeface="Symbol" charset="0"/>
                </a:rPr>
                <a:t>L</a:t>
              </a:r>
              <a:endParaRPr lang="en-US" sz="2000">
                <a:solidFill>
                  <a:srgbClr val="FFFFCC"/>
                </a:solidFill>
                <a:cs typeface="Times New Roman" charset="0"/>
              </a:endParaRPr>
            </a:p>
          </p:txBody>
        </p:sp>
      </p:grp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9BAEFD-C825-42E5-8C6D-4C7446385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BBFAA1B-4E08-4BEB-BBB1-5B3997C4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5853" name="Text Box 13"/>
          <p:cNvSpPr txBox="1">
            <a:spLocks noChangeArrowheads="1"/>
          </p:cNvSpPr>
          <p:nvPr/>
        </p:nvSpPr>
        <p:spPr bwMode="auto">
          <a:xfrm>
            <a:off x="276225" y="6358220"/>
            <a:ext cx="7800975" cy="45720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b="1">
                <a:cs typeface="Times New Roman" charset="0"/>
              </a:rPr>
              <a:t> </a:t>
            </a:r>
            <a:r>
              <a:rPr lang="en-US">
                <a:cs typeface="Times New Roman" charset="0"/>
              </a:rPr>
              <a:t>In general for n</a:t>
            </a:r>
            <a:r>
              <a:rPr lang="en-US" baseline="30000">
                <a:cs typeface="Times New Roman" charset="0"/>
              </a:rPr>
              <a:t>th</a:t>
            </a:r>
            <a:r>
              <a:rPr lang="en-US">
                <a:cs typeface="Times New Roman" charset="0"/>
              </a:rPr>
              <a:t> mode:   </a:t>
            </a:r>
            <a:r>
              <a:rPr lang="en-US">
                <a:cs typeface="Times New Roman" charset="0"/>
                <a:sym typeface="Symbol" charset="0"/>
              </a:rPr>
              <a:t></a:t>
            </a:r>
            <a:r>
              <a:rPr lang="en-US" baseline="-25000">
                <a:cs typeface="Times New Roman" charset="0"/>
                <a:sym typeface="Symbol" charset="0"/>
              </a:rPr>
              <a:t>n</a:t>
            </a:r>
            <a:r>
              <a:rPr lang="en-US">
                <a:cs typeface="Times New Roman" charset="0"/>
                <a:sym typeface="Symbol" charset="0"/>
              </a:rPr>
              <a:t>  =  2L / n      n = 1, 2, 3,…</a:t>
            </a:r>
          </a:p>
        </p:txBody>
      </p:sp>
      <p:sp>
        <p:nvSpPr>
          <p:cNvPr id="34" name="Text Box 3">
            <a:extLst>
              <a:ext uri="{FF2B5EF4-FFF2-40B4-BE49-F238E27FC236}">
                <a16:creationId xmlns:a16="http://schemas.microsoft.com/office/drawing/2014/main" id="{4BFB3949-EBB1-4E44-A707-18FAADE43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1219200"/>
            <a:ext cx="2209800" cy="646319"/>
          </a:xfrm>
          <a:prstGeom prst="rect">
            <a:avLst/>
          </a:prstGeom>
          <a:solidFill>
            <a:srgbClr val="CC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9" tIns="45714" rIns="91429" bIns="4571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cs typeface="Times New Roman" charset="0"/>
                <a:sym typeface="Symbol" charset="0"/>
              </a:rPr>
              <a:t>Standing waves on string demo</a:t>
            </a:r>
            <a:endParaRPr lang="en-US" sz="1800" u="sng" dirty="0">
              <a:sym typeface="Symbol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035AAA6-45DC-44A4-BDDE-0AD2BE266FC0}"/>
              </a:ext>
            </a:extLst>
          </p:cNvPr>
          <p:cNvSpPr/>
          <p:nvPr/>
        </p:nvSpPr>
        <p:spPr>
          <a:xfrm>
            <a:off x="457200" y="3657600"/>
            <a:ext cx="44196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3860EA-7A4C-4521-82A1-252DBD8CD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Harmonics and the Harmonic Series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141952-8B60-4F64-B052-934DB573AB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65237"/>
                <a:ext cx="8229600" cy="2419259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2700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The higher-frequency natural modes of string vibration are known as </a:t>
                </a:r>
                <a:r>
                  <a:rPr lang="en-US" sz="2700" u="sng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harmonics</a:t>
                </a:r>
                <a:r>
                  <a:rPr lang="en-US" sz="2700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 in math/science</a:t>
                </a:r>
              </a:p>
              <a:p>
                <a:pPr lvl="1"/>
                <a:r>
                  <a:rPr lang="en-US" sz="2500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Music: “</a:t>
                </a:r>
                <a:r>
                  <a:rPr lang="en-US" sz="2500" u="sng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overtones</a:t>
                </a:r>
                <a:r>
                  <a:rPr lang="en-US" sz="2500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” or “</a:t>
                </a:r>
                <a:r>
                  <a:rPr lang="en-US" sz="2500" u="sng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partials</a:t>
                </a:r>
                <a:r>
                  <a:rPr lang="en-US" sz="2500" dirty="0">
                    <a:latin typeface="Arial" panose="020B0604020202020204" pitchFamily="34" charset="0"/>
                    <a:ea typeface="ＭＳ Ｐゴシック" charset="0"/>
                    <a:cs typeface="Arial" panose="020B0604020202020204" pitchFamily="34" charset="0"/>
                  </a:rPr>
                  <a:t>”</a:t>
                </a:r>
              </a:p>
              <a:p>
                <a:r>
                  <a:rPr lang="en-US" sz="2700" dirty="0">
                    <a:latin typeface="Arial" panose="020B0604020202020204" pitchFamily="34" charset="0"/>
                    <a:cs typeface="Arial" panose="020B0604020202020204" pitchFamily="34" charset="0"/>
                  </a:rPr>
                  <a:t>A set of frequencies </a:t>
                </a:r>
                <a14:m>
                  <m:oMath xmlns:m="http://schemas.openxmlformats.org/officeDocument/2006/math">
                    <m:r>
                      <a:rPr lang="en-US" sz="27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700" b="0" i="1" smtClean="0">
                        <a:latin typeface="Cambria Math" panose="02040503050406030204" pitchFamily="18" charset="0"/>
                      </a:rPr>
                      <m:t>, 2</m:t>
                    </m:r>
                    <m:r>
                      <a:rPr lang="en-US" sz="27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700" b="0" i="1" smtClean="0">
                        <a:latin typeface="Cambria Math" panose="02040503050406030204" pitchFamily="18" charset="0"/>
                      </a:rPr>
                      <m:t>, 3</m:t>
                    </m:r>
                    <m:r>
                      <a:rPr lang="en-US" sz="27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700" b="0" i="1" smtClean="0">
                        <a:latin typeface="Cambria Math" panose="02040503050406030204" pitchFamily="18" charset="0"/>
                      </a:rPr>
                      <m:t>, 4</m:t>
                    </m:r>
                    <m:r>
                      <a:rPr lang="en-US" sz="27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700" b="0" i="1" smtClean="0">
                        <a:latin typeface="Cambria Math" panose="02040503050406030204" pitchFamily="18" charset="0"/>
                      </a:rPr>
                      <m:t>, 5</m:t>
                    </m:r>
                    <m:r>
                      <a:rPr lang="en-US" sz="27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700" b="0" i="1" smtClean="0">
                        <a:latin typeface="Cambria Math" panose="02040503050406030204" pitchFamily="18" charset="0"/>
                      </a:rPr>
                      <m:t>, …</m:t>
                    </m:r>
                  </m:oMath>
                </a14:m>
                <a:r>
                  <a:rPr lang="en-US" sz="27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known as a harmonic series, and </a:t>
                </a:r>
                <a:r>
                  <a:rPr lang="en-US" sz="27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r>
                  <a:rPr lang="en-US" sz="27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known as the </a:t>
                </a:r>
                <a:r>
                  <a:rPr lang="en-US" sz="2700" i="1" u="sng" dirty="0">
                    <a:latin typeface="Arial" panose="020B0604020202020204" pitchFamily="34" charset="0"/>
                    <a:cs typeface="Arial" panose="020B0604020202020204" pitchFamily="34" charset="0"/>
                  </a:rPr>
                  <a:t>fundamental frequency</a:t>
                </a:r>
              </a:p>
              <a:p>
                <a:pPr marL="0" indent="0">
                  <a:buNone/>
                </a:pPr>
                <a:endParaRPr lang="en-US" dirty="0"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endParaRPr>
              </a:p>
              <a:p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141952-8B60-4F64-B052-934DB573AB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65237"/>
                <a:ext cx="8229600" cy="2419259"/>
              </a:xfrm>
              <a:blipFill>
                <a:blip r:embed="rId2"/>
                <a:stretch>
                  <a:fillRect l="-1037" t="-3788" r="-1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C91F21-E50D-406E-B5E6-B5EE378D8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Christine Aidala, Saturday Morning Physics, 10/23/2021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6C7956-48DB-4D33-B048-575420964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8" name="Group 69">
            <a:extLst>
              <a:ext uri="{FF2B5EF4-FFF2-40B4-BE49-F238E27FC236}">
                <a16:creationId xmlns:a16="http://schemas.microsoft.com/office/drawing/2014/main" id="{B780053D-080B-45A1-ABC3-9AD611D277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308770"/>
              </p:ext>
            </p:extLst>
          </p:nvPr>
        </p:nvGraphicFramePr>
        <p:xfrm>
          <a:off x="457200" y="3657600"/>
          <a:ext cx="4419600" cy="2560640"/>
        </p:xfrm>
        <a:graphic>
          <a:graphicData uri="http://schemas.openxmlformats.org/drawingml/2006/table">
            <a:tbl>
              <a:tblPr/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1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1st harmonic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fundamental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1st partial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1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2nd harmonic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1st overtone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2nd partial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1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</a:t>
                      </a:r>
                      <a:r>
                        <a:rPr kumimoji="0" lang="en-US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3rd harmonic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2nd overtone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3rd partial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16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</a:t>
                      </a:r>
                      <a:r>
                        <a:rPr kumimoji="0" lang="en-US" sz="20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ＭＳ Ｐゴシック" charset="0"/>
                          <a:cs typeface="ＭＳ Ｐゴシック" charset="0"/>
                        </a:rPr>
                        <a:t>f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6" marB="4572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4th harmonic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3rd overtone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4th partial</a:t>
                      </a:r>
                    </a:p>
                  </a:txBody>
                  <a:tcPr marT="45726" marB="4572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Picture 34" descr="overtones.pdf">
            <a:extLst>
              <a:ext uri="{FF2B5EF4-FFF2-40B4-BE49-F238E27FC236}">
                <a16:creationId xmlns:a16="http://schemas.microsoft.com/office/drawing/2014/main" id="{35EFAE75-EC49-4B62-A5D9-22480E916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684496"/>
            <a:ext cx="3935413" cy="25146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941973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4"/>
  <p:tag name="POINTS" val="1"/>
  <p:tag name="TIME" val="0"/>
  <p:tag name="QUESTION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0"/>
  <p:tag name="QUESTION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0"/>
  <p:tag name="QUESTION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0"/>
  <p:tag name="QUESTION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0"/>
  <p:tag name="QUESTION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0"/>
  <p:tag name="QUESTION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0"/>
  <p:tag name="QUESTION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0"/>
  <p:tag name="POINTS" val="1"/>
  <p:tag name="TIME" val="15"/>
  <p:tag name="QUESTION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25062</TotalTime>
  <Words>5076</Words>
  <Application>Microsoft Office PowerPoint</Application>
  <PresentationFormat>On-screen Show (4:3)</PresentationFormat>
  <Paragraphs>943</Paragraphs>
  <Slides>70</Slides>
  <Notes>51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70</vt:i4>
      </vt:variant>
    </vt:vector>
  </HeadingPairs>
  <TitlesOfParts>
    <vt:vector size="79" baseType="lpstr">
      <vt:lpstr>ＭＳ ゴシック</vt:lpstr>
      <vt:lpstr>Arial</vt:lpstr>
      <vt:lpstr>Calibri</vt:lpstr>
      <vt:lpstr>Cambria Math</vt:lpstr>
      <vt:lpstr>Lucida Grande</vt:lpstr>
      <vt:lpstr>Times New Roman</vt:lpstr>
      <vt:lpstr>Office Theme</vt:lpstr>
      <vt:lpstr>Photo Editor Photo</vt:lpstr>
      <vt:lpstr>Equation</vt:lpstr>
      <vt:lpstr>The Physics of Music</vt:lpstr>
      <vt:lpstr>Waves</vt:lpstr>
      <vt:lpstr>Sound is a Pressure Wave</vt:lpstr>
      <vt:lpstr>Characterizing Musical Tones</vt:lpstr>
      <vt:lpstr>Describing Oscillatory Motion</vt:lpstr>
      <vt:lpstr>Vibrating Stretched String</vt:lpstr>
      <vt:lpstr>Intervals and Ratios</vt:lpstr>
      <vt:lpstr>Natural Modes of Vibration of a String</vt:lpstr>
      <vt:lpstr>Harmonics and the Harmonic Series</vt:lpstr>
      <vt:lpstr>The Harmonic Series as Notes</vt:lpstr>
      <vt:lpstr>The Harmonic Series on A2</vt:lpstr>
      <vt:lpstr>Strings Vibrate in Multiple Natural Modes Simultaneously!</vt:lpstr>
      <vt:lpstr>Timbre and Waveform</vt:lpstr>
      <vt:lpstr>Complex Waveforms and Fourier Analysis</vt:lpstr>
      <vt:lpstr>Fourier Example: Building Square and Triangle Waves </vt:lpstr>
      <vt:lpstr>Sound from a Guitar</vt:lpstr>
      <vt:lpstr>Body Resonances</vt:lpstr>
      <vt:lpstr>Natural Modes of Different Shaped Plates: Chladni Plates</vt:lpstr>
      <vt:lpstr>Violin Acoustics</vt:lpstr>
      <vt:lpstr>Body Resonances</vt:lpstr>
      <vt:lpstr>Violin Body Resonances</vt:lpstr>
      <vt:lpstr>Radiated Violin Sound</vt:lpstr>
      <vt:lpstr>Winds</vt:lpstr>
      <vt:lpstr>Air Pipe with Open Ends</vt:lpstr>
      <vt:lpstr>Natural Modes of Open Pipes</vt:lpstr>
      <vt:lpstr>The Flute</vt:lpstr>
      <vt:lpstr>Air Pipe with One Closed End</vt:lpstr>
      <vt:lpstr>Closed Cylindrical Pipes - Clarinet</vt:lpstr>
      <vt:lpstr>Sound from a Clarinet</vt:lpstr>
      <vt:lpstr>Single and Double Reeds</vt:lpstr>
      <vt:lpstr>Natural Modes of Cones</vt:lpstr>
      <vt:lpstr>Brass Instruments</vt:lpstr>
      <vt:lpstr>Harmonic Series for Brass</vt:lpstr>
      <vt:lpstr>The Trombone</vt:lpstr>
      <vt:lpstr>Trombone Slide</vt:lpstr>
      <vt:lpstr>Brass Instruments with Valves</vt:lpstr>
      <vt:lpstr>Effect of Brass Instrument Bells</vt:lpstr>
      <vt:lpstr>Modification of Mode Frequencies</vt:lpstr>
      <vt:lpstr>Almost Get a New, Full  Harmonic Series</vt:lpstr>
      <vt:lpstr>Summary</vt:lpstr>
      <vt:lpstr>Extra</vt:lpstr>
      <vt:lpstr>The Speed of Sound</vt:lpstr>
      <vt:lpstr>Typical Sound Pressures</vt:lpstr>
      <vt:lpstr>Typical Sound Power</vt:lpstr>
      <vt:lpstr>Typical Sound Wavelengths</vt:lpstr>
      <vt:lpstr>Typical Sound Intensity Levels</vt:lpstr>
      <vt:lpstr>Beats</vt:lpstr>
      <vt:lpstr>Resonance</vt:lpstr>
      <vt:lpstr>Fourier spectra for acoustic guitar  A2 and E2 strings</vt:lpstr>
      <vt:lpstr>Radiated Violin Sound</vt:lpstr>
      <vt:lpstr>Impedance and Wave Reflections</vt:lpstr>
      <vt:lpstr>Impedance of Air Pipes</vt:lpstr>
      <vt:lpstr>Trapping Energy in a Pipe</vt:lpstr>
      <vt:lpstr>Air Jets and Edgetones</vt:lpstr>
      <vt:lpstr>Vibrating Reeds</vt:lpstr>
      <vt:lpstr>Clarinet and Flute Tone Holes</vt:lpstr>
      <vt:lpstr>Summary of Pipe Modes</vt:lpstr>
      <vt:lpstr>Register Holes</vt:lpstr>
      <vt:lpstr>Clarinet Register Holes</vt:lpstr>
      <vt:lpstr>Wavelength and Frequency</vt:lpstr>
      <vt:lpstr>The Human Voice</vt:lpstr>
      <vt:lpstr>Vocal Tract Resonances</vt:lpstr>
      <vt:lpstr>Formants</vt:lpstr>
      <vt:lpstr>Control of Formant Frequencies</vt:lpstr>
      <vt:lpstr>Formant Chart</vt:lpstr>
      <vt:lpstr>Example Waveforms and Spectra</vt:lpstr>
      <vt:lpstr>Percussion Natural Mode Frequencies</vt:lpstr>
      <vt:lpstr>Free Bar</vt:lpstr>
      <vt:lpstr>Membrane Mode Frequencies</vt:lpstr>
      <vt:lpstr>Membrane Mode Frequencies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Beyond Collinear pdf’s: Moving into a new era in understanding nucleon structure</dc:title>
  <dc:creator>Christine Aidala</dc:creator>
  <cp:lastModifiedBy>Aidala, Christine</cp:lastModifiedBy>
  <cp:revision>3030</cp:revision>
  <dcterms:created xsi:type="dcterms:W3CDTF">2006-08-16T00:00:00Z</dcterms:created>
  <dcterms:modified xsi:type="dcterms:W3CDTF">2021-10-23T03:32:52Z</dcterms:modified>
</cp:coreProperties>
</file>