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702" r:id="rId3"/>
    <p:sldId id="785" r:id="rId4"/>
    <p:sldId id="793" r:id="rId5"/>
    <p:sldId id="794" r:id="rId6"/>
    <p:sldId id="795" r:id="rId7"/>
    <p:sldId id="796" r:id="rId8"/>
    <p:sldId id="791" r:id="rId9"/>
    <p:sldId id="79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548235"/>
    <a:srgbClr val="E2F0D9"/>
    <a:srgbClr val="F6EAD9"/>
    <a:srgbClr val="0000FF"/>
    <a:srgbClr val="00FFFF"/>
    <a:srgbClr val="00CCFF"/>
    <a:srgbClr val="8A0000"/>
    <a:srgbClr val="990000"/>
    <a:srgbClr val="6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1744" autoAdjust="0"/>
  </p:normalViewPr>
  <p:slideViewPr>
    <p:cSldViewPr>
      <p:cViewPr varScale="1">
        <p:scale>
          <a:sx n="63" d="100"/>
          <a:sy n="63" d="100"/>
        </p:scale>
        <p:origin x="2026" y="53"/>
      </p:cViewPr>
      <p:guideLst>
        <p:guide orient="horz" pos="2160"/>
        <p:guide pos="2880"/>
      </p:guideLst>
    </p:cSldViewPr>
  </p:slideViewPr>
  <p:outlineViewPr>
    <p:cViewPr>
      <p:scale>
        <a:sx n="33" d="100"/>
        <a:sy n="33" d="100"/>
      </p:scale>
      <p:origin x="0" y="-42946"/>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8EB88-5A88-4C45-82D2-6FA4DB7BEA54}" type="datetimeFigureOut">
              <a:rPr lang="en-US" smtClean="0"/>
              <a:pPr/>
              <a:t>5/21/2019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FB1036-C79E-46F7-8FEB-3830A27B2610}" type="slidenum">
              <a:rPr lang="en-US" smtClean="0"/>
              <a:pPr/>
              <a:t>‹#›</a:t>
            </a:fld>
            <a:endParaRPr lang="en-US"/>
          </a:p>
        </p:txBody>
      </p:sp>
    </p:spTree>
    <p:extLst>
      <p:ext uri="{BB962C8B-B14F-4D97-AF65-F5344CB8AC3E}">
        <p14:creationId xmlns:p14="http://schemas.microsoft.com/office/powerpoint/2010/main" val="3002154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everyday</a:t>
            </a:r>
            <a:r>
              <a:rPr lang="en-US" baseline="0" dirty="0" smtClean="0"/>
              <a:t> matter is made of atoms, which are in turn made of electrons, protons, and neutrons.  My research goes one step further to study what’s inside of protons of neutrons.</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1</a:t>
            </a:fld>
            <a:endParaRPr lang="en-US"/>
          </a:p>
        </p:txBody>
      </p:sp>
    </p:spTree>
    <p:extLst>
      <p:ext uri="{BB962C8B-B14F-4D97-AF65-F5344CB8AC3E}">
        <p14:creationId xmlns:p14="http://schemas.microsoft.com/office/powerpoint/2010/main" val="557887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the inside of a proton “looks” like—what features you’re sensitive to--depends on the resolution with which you look at it.  In general when you want to image or detect an object, you often use waves.  They can be light waves, like we do with our own vision, other electromagnetic waves, like radar or the millimeter wave scanners that those of you who flew here probably had to pass through in airport security, sound waves, like bats using echolocation to hunt insects, or “particle waves,” due to wave-particle duality in quantum mechanics.  The wavelength of the wave determines the size scale of what objects and features you can detect.  So mm-wave scanners make more sense for the airport than technology sensitive only to objects bigger than 30 cm or as small as microns.  And bats use ultrasound, sound waves at frequencies higher than humans can hear, because those frequencies have wavelengths that match the size of insects.</a:t>
            </a:r>
          </a:p>
          <a:p>
            <a:endParaRPr lang="en-US" baseline="0" dirty="0" smtClean="0"/>
          </a:p>
          <a:p>
            <a:r>
              <a:rPr lang="en-US" baseline="0" dirty="0" smtClean="0"/>
              <a:t>The proton is made of </a:t>
            </a:r>
            <a:r>
              <a:rPr lang="en-US" baseline="0" dirty="0" err="1" smtClean="0"/>
              <a:t>subnuclear</a:t>
            </a:r>
            <a:r>
              <a:rPr lang="en-US" baseline="0" dirty="0" smtClean="0"/>
              <a:t> particles called quarks held together by gluons—yes, gluons are named after glue!  Due to quantum mechanics, the gluons can also fluctuate into quark-antiquark pairs.  Yes, every atom of your body, and of everything, actually has antimatter continually blipping into existence and then annihilating again!  If we go to small enough wavelengths we can detect this!</a:t>
            </a:r>
          </a:p>
          <a:p>
            <a:endParaRPr lang="en-US" baseline="0" dirty="0" smtClean="0"/>
          </a:p>
        </p:txBody>
      </p:sp>
      <p:sp>
        <p:nvSpPr>
          <p:cNvPr id="4" name="Slide Number Placeholder 3"/>
          <p:cNvSpPr>
            <a:spLocks noGrp="1"/>
          </p:cNvSpPr>
          <p:nvPr>
            <p:ph type="sldNum" sz="quarter" idx="10"/>
          </p:nvPr>
        </p:nvSpPr>
        <p:spPr/>
        <p:txBody>
          <a:bodyPr/>
          <a:lstStyle/>
          <a:p>
            <a:fld id="{4CFB1036-C79E-46F7-8FEB-3830A27B2610}" type="slidenum">
              <a:rPr lang="en-US" smtClean="0"/>
              <a:pPr/>
              <a:t>2</a:t>
            </a:fld>
            <a:endParaRPr lang="en-US"/>
          </a:p>
        </p:txBody>
      </p:sp>
    </p:spTree>
    <p:extLst>
      <p:ext uri="{BB962C8B-B14F-4D97-AF65-F5344CB8AC3E}">
        <p14:creationId xmlns:p14="http://schemas.microsoft.com/office/powerpoint/2010/main" val="2024739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proton is</a:t>
            </a:r>
            <a:r>
              <a:rPr lang="en-US" baseline="0" dirty="0" smtClean="0"/>
              <a:t> about 10^-15 m in size, a million times smaller than “nanoscale” science.  So we need extremely short wavelengths, which we can achieve through wave-particle duality by accelerating particles to very high energies.  One of my experiments is at t</a:t>
            </a:r>
            <a:r>
              <a:rPr lang="en-US" dirty="0" smtClean="0"/>
              <a:t>he Large Hadron Collider at the European Centre</a:t>
            </a:r>
            <a:r>
              <a:rPr lang="en-US" baseline="0" dirty="0" smtClean="0"/>
              <a:t> for Nuclear Research (CERN) near Geneva, Switzerland.  Here’s the Geneva Airport, and Lac Leman, and the border with France is here.  It’s a </a:t>
            </a:r>
            <a:r>
              <a:rPr lang="en-US" dirty="0" smtClean="0"/>
              <a:t>27-km (~17-mile) ring about 100 m below ground, with four giant</a:t>
            </a:r>
            <a:r>
              <a:rPr lang="en-US" baseline="0" dirty="0" smtClean="0"/>
              <a:t> experiments</a:t>
            </a:r>
            <a:r>
              <a:rPr lang="en-US" dirty="0" smtClean="0"/>
              <a:t>.  </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3</a:t>
            </a:fld>
            <a:endParaRPr lang="en-US"/>
          </a:p>
        </p:txBody>
      </p:sp>
    </p:spTree>
    <p:extLst>
      <p:ext uri="{BB962C8B-B14F-4D97-AF65-F5344CB8AC3E}">
        <p14:creationId xmlns:p14="http://schemas.microsoft.com/office/powerpoint/2010/main" val="3098529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experiment is called LHCb, or Large Hadron Collider Beauty</a:t>
            </a:r>
            <a:r>
              <a:rPr lang="en-US" baseline="0" dirty="0" smtClean="0"/>
              <a:t> experiment.  It’s about 4 stories tall.  High energy protons collide here, and through E=mc^2 produce sprays of new particles, from which we can learn about what was going on in the protons when they collided.</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4</a:t>
            </a:fld>
            <a:endParaRPr lang="en-US"/>
          </a:p>
        </p:txBody>
      </p:sp>
    </p:spTree>
    <p:extLst>
      <p:ext uri="{BB962C8B-B14F-4D97-AF65-F5344CB8AC3E}">
        <p14:creationId xmlns:p14="http://schemas.microsoft.com/office/powerpoint/2010/main" val="1526332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collaboration</a:t>
            </a:r>
            <a:r>
              <a:rPr lang="en-US" baseline="0" dirty="0" smtClean="0"/>
              <a:t> is about</a:t>
            </a:r>
            <a:r>
              <a:rPr lang="en-US" dirty="0" smtClean="0"/>
              <a:t> </a:t>
            </a:r>
            <a:r>
              <a:rPr lang="en-US" dirty="0" smtClean="0"/>
              <a:t>~850 scientists from 18 countries, supported by ~450 engineers</a:t>
            </a:r>
            <a:r>
              <a:rPr lang="en-US" baseline="0" dirty="0" smtClean="0"/>
              <a:t> and technicians.  </a:t>
            </a:r>
          </a:p>
          <a:p>
            <a:r>
              <a:rPr lang="en-US" baseline="0" dirty="0" smtClean="0"/>
              <a:t>Here’s a visualization </a:t>
            </a:r>
            <a:r>
              <a:rPr lang="en-US" baseline="0" dirty="0" smtClean="0"/>
              <a:t>of produced particles streaming out of </a:t>
            </a:r>
            <a:r>
              <a:rPr lang="en-US" baseline="0" dirty="0" smtClean="0"/>
              <a:t>an actual </a:t>
            </a:r>
            <a:r>
              <a:rPr lang="en-US" baseline="0" dirty="0" smtClean="0"/>
              <a:t>high-energy proton-proton collision and measured by </a:t>
            </a:r>
            <a:r>
              <a:rPr lang="en-US" baseline="0" dirty="0" smtClean="0"/>
              <a:t>our detector.  We measure trillions of these collisions to collect a lot of statistics.</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5</a:t>
            </a:fld>
            <a:endParaRPr lang="en-US"/>
          </a:p>
        </p:txBody>
      </p:sp>
    </p:spTree>
    <p:extLst>
      <p:ext uri="{BB962C8B-B14F-4D97-AF65-F5344CB8AC3E}">
        <p14:creationId xmlns:p14="http://schemas.microsoft.com/office/powerpoint/2010/main" val="3128733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only collider in</a:t>
            </a:r>
            <a:r>
              <a:rPr lang="en-US" baseline="0" dirty="0" smtClean="0"/>
              <a:t> the U.S. right now is actually quite close, just south of here on Long Island.  You can see the ring for the Relativistic Heavy Ion Collider on google maps—you’re actually seeing the ring access road, not the accelerator structure itself.  Here I am inside part of the detector on the experiment I’ve been working on there since 2001.</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6</a:t>
            </a:fld>
            <a:endParaRPr lang="en-US"/>
          </a:p>
        </p:txBody>
      </p:sp>
    </p:spTree>
    <p:extLst>
      <p:ext uri="{BB962C8B-B14F-4D97-AF65-F5344CB8AC3E}">
        <p14:creationId xmlns:p14="http://schemas.microsoft.com/office/powerpoint/2010/main" val="3736147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Brookhaven National Lab on Long Island is one of the two candidate host sites for the next collider expected to be built in the U.S.</a:t>
            </a:r>
            <a:r>
              <a:rPr lang="en-US" baseline="0" dirty="0" smtClean="0"/>
              <a:t>, the Electron-Ion Collider.  The Electron-Ion Collider is a proposed billion-dollar scale collider facility that would be like a giant (several-mile) electron microscope to study the inner structure of protons, neutrons, and nuclei in much more detail than we can now.  I was part of a National Academy of Sciences committee that evaluated the science case for the facility in 2018, and there’s in fact a feature article on the Electron-Ion Collider in the latest issue of Scientific American!</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7</a:t>
            </a:fld>
            <a:endParaRPr lang="en-US"/>
          </a:p>
        </p:txBody>
      </p:sp>
    </p:spTree>
    <p:extLst>
      <p:ext uri="{BB962C8B-B14F-4D97-AF65-F5344CB8AC3E}">
        <p14:creationId xmlns:p14="http://schemas.microsoft.com/office/powerpoint/2010/main" val="3658506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want to build a new billion-dollar scale science facility you can’t spend all your time simply smashing protons—you’ve got to get out and convince Congress it’s worth building.  Here I am on Capitol Hill in December telling Michigan </a:t>
            </a:r>
            <a:r>
              <a:rPr lang="en-US" baseline="0" dirty="0" smtClean="0"/>
              <a:t>Senator Gary </a:t>
            </a:r>
            <a:r>
              <a:rPr lang="en-US" baseline="0" dirty="0" smtClean="0"/>
              <a:t>Peters about the Electron-Ion Collider and how I lead a group of &gt;850 scientists from 30 countries who would like to see this facility built in the U.S.  We </a:t>
            </a:r>
            <a:r>
              <a:rPr lang="en-US" baseline="0" smtClean="0"/>
              <a:t>hope to get </a:t>
            </a:r>
            <a:r>
              <a:rPr lang="en-US" baseline="0" dirty="0" smtClean="0"/>
              <a:t>first data in 2030.</a:t>
            </a:r>
            <a:endParaRPr lang="en-US" baseline="0" dirty="0" smtClean="0"/>
          </a:p>
        </p:txBody>
      </p:sp>
      <p:sp>
        <p:nvSpPr>
          <p:cNvPr id="4" name="Slide Number Placeholder 3"/>
          <p:cNvSpPr>
            <a:spLocks noGrp="1"/>
          </p:cNvSpPr>
          <p:nvPr>
            <p:ph type="sldNum" sz="quarter" idx="10"/>
          </p:nvPr>
        </p:nvSpPr>
        <p:spPr/>
        <p:txBody>
          <a:bodyPr/>
          <a:lstStyle/>
          <a:p>
            <a:fld id="{4CFB1036-C79E-46F7-8FEB-3830A27B2610}" type="slidenum">
              <a:rPr lang="en-US" smtClean="0"/>
              <a:pPr/>
              <a:t>8</a:t>
            </a:fld>
            <a:endParaRPr lang="en-US"/>
          </a:p>
        </p:txBody>
      </p:sp>
    </p:spTree>
    <p:extLst>
      <p:ext uri="{BB962C8B-B14F-4D97-AF65-F5344CB8AC3E}">
        <p14:creationId xmlns:p14="http://schemas.microsoft.com/office/powerpoint/2010/main" val="2534953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i="1">
                <a:solidFill>
                  <a:srgbClr val="FFFFCC"/>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FC5E313-EC3D-456E-B9A8-E4ACF07740F4}" type="datetime1">
              <a:rPr lang="en-US" smtClean="0"/>
              <a:t>5/21/2019</a:t>
            </a:fld>
            <a:endParaRPr lang="en-US"/>
          </a:p>
        </p:txBody>
      </p:sp>
      <p:sp>
        <p:nvSpPr>
          <p:cNvPr id="5" name="Footer Placeholder 4"/>
          <p:cNvSpPr>
            <a:spLocks noGrp="1"/>
          </p:cNvSpPr>
          <p:nvPr>
            <p:ph type="ftr" sz="quarter" idx="11"/>
          </p:nvPr>
        </p:nvSpPr>
        <p:spPr/>
        <p:txBody>
          <a:bodyPr/>
          <a:lstStyle/>
          <a:p>
            <a:r>
              <a:rPr lang="it-IT" smtClean="0"/>
              <a:t>Christine Aidala, ANL HEP Seminar, 4/24/19</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5F0C8D-421A-45E6-9D21-D6646C96DDBA}" type="datetime1">
              <a:rPr lang="en-US" smtClean="0"/>
              <a:t>5/21/2019</a:t>
            </a:fld>
            <a:endParaRPr lang="en-US"/>
          </a:p>
        </p:txBody>
      </p:sp>
      <p:sp>
        <p:nvSpPr>
          <p:cNvPr id="5" name="Footer Placeholder 4"/>
          <p:cNvSpPr>
            <a:spLocks noGrp="1"/>
          </p:cNvSpPr>
          <p:nvPr>
            <p:ph type="ftr" sz="quarter" idx="11"/>
          </p:nvPr>
        </p:nvSpPr>
        <p:spPr/>
        <p:txBody>
          <a:bodyPr/>
          <a:lstStyle/>
          <a:p>
            <a:r>
              <a:rPr lang="it-IT" smtClean="0"/>
              <a:t>Christine Aidala, ANL HEP Seminar, 4/24/19</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5AD3E-7EE0-4E2B-8BDE-DF5CF779E00E}" type="datetime1">
              <a:rPr lang="en-US" smtClean="0"/>
              <a:t>5/21/2019</a:t>
            </a:fld>
            <a:endParaRPr lang="en-US"/>
          </a:p>
        </p:txBody>
      </p:sp>
      <p:sp>
        <p:nvSpPr>
          <p:cNvPr id="5" name="Footer Placeholder 4"/>
          <p:cNvSpPr>
            <a:spLocks noGrp="1"/>
          </p:cNvSpPr>
          <p:nvPr>
            <p:ph type="ftr" sz="quarter" idx="11"/>
          </p:nvPr>
        </p:nvSpPr>
        <p:spPr/>
        <p:txBody>
          <a:bodyPr/>
          <a:lstStyle/>
          <a:p>
            <a:r>
              <a:rPr lang="it-IT" smtClean="0"/>
              <a:t>Christine Aidala, ANL HEP Seminar, 4/24/19</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FFFFCC"/>
                </a:solidFill>
                <a:latin typeface="Times New Roman" pitchFamily="18" charset="0"/>
                <a:cs typeface="Times New Roman" pitchFamily="18" charset="0"/>
              </a:defRPr>
            </a:lvl1pPr>
            <a:lvl2pPr>
              <a:defRPr>
                <a:solidFill>
                  <a:srgbClr val="FFFFCC"/>
                </a:solidFill>
                <a:latin typeface="Times New Roman" pitchFamily="18" charset="0"/>
                <a:cs typeface="Times New Roman" pitchFamily="18" charset="0"/>
              </a:defRPr>
            </a:lvl2pPr>
            <a:lvl3pPr>
              <a:defRPr>
                <a:solidFill>
                  <a:srgbClr val="FFFFCC"/>
                </a:solidFill>
                <a:latin typeface="Times New Roman" pitchFamily="18" charset="0"/>
                <a:cs typeface="Times New Roman" pitchFamily="18" charset="0"/>
              </a:defRPr>
            </a:lvl3pPr>
            <a:lvl4pPr>
              <a:defRPr>
                <a:solidFill>
                  <a:srgbClr val="FFFFCC"/>
                </a:solidFill>
                <a:latin typeface="Times New Roman" pitchFamily="18" charset="0"/>
                <a:cs typeface="Times New Roman" pitchFamily="18" charset="0"/>
              </a:defRPr>
            </a:lvl4pPr>
            <a:lvl5pPr>
              <a:defRPr>
                <a:solidFill>
                  <a:srgbClr val="FFFFCC"/>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1E4CF2C-3F10-468F-B25E-49B8BA7D2441}" type="datetime1">
              <a:rPr lang="en-US" smtClean="0"/>
              <a:t>5/21/2019</a:t>
            </a:fld>
            <a:endParaRPr lang="en-US"/>
          </a:p>
        </p:txBody>
      </p:sp>
      <p:sp>
        <p:nvSpPr>
          <p:cNvPr id="5" name="Footer Placeholder 4"/>
          <p:cNvSpPr>
            <a:spLocks noGrp="1"/>
          </p:cNvSpPr>
          <p:nvPr>
            <p:ph type="ftr" sz="quarter" idx="11"/>
          </p:nvPr>
        </p:nvSpPr>
        <p:spPr>
          <a:xfrm>
            <a:off x="3165764" y="6356350"/>
            <a:ext cx="2895601" cy="365125"/>
          </a:xfrm>
        </p:spPr>
        <p:txBody>
          <a:bodyPr/>
          <a:lstStyle/>
          <a:p>
            <a:r>
              <a:rPr lang="it-IT" smtClean="0"/>
              <a:t>Christine Aidala, ANL HEP Seminar, 4/24/19</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C3F6E3-28F4-4AD9-B54D-AB67D748A6F7}" type="datetime1">
              <a:rPr lang="en-US" smtClean="0"/>
              <a:t>5/21/2019</a:t>
            </a:fld>
            <a:endParaRPr lang="en-US"/>
          </a:p>
        </p:txBody>
      </p:sp>
      <p:sp>
        <p:nvSpPr>
          <p:cNvPr id="5" name="Footer Placeholder 4"/>
          <p:cNvSpPr>
            <a:spLocks noGrp="1"/>
          </p:cNvSpPr>
          <p:nvPr>
            <p:ph type="ftr" sz="quarter" idx="11"/>
          </p:nvPr>
        </p:nvSpPr>
        <p:spPr/>
        <p:txBody>
          <a:bodyPr/>
          <a:lstStyle/>
          <a:p>
            <a:r>
              <a:rPr lang="it-IT" smtClean="0"/>
              <a:t>Christine Aidala, ANL HEP Seminar, 4/24/19</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F7CCCC-1F15-4E67-A3D1-3E61930B6139}" type="datetime1">
              <a:rPr lang="en-US" smtClean="0"/>
              <a:t>5/21/2019</a:t>
            </a:fld>
            <a:endParaRPr lang="en-US"/>
          </a:p>
        </p:txBody>
      </p:sp>
      <p:sp>
        <p:nvSpPr>
          <p:cNvPr id="6" name="Footer Placeholder 5"/>
          <p:cNvSpPr>
            <a:spLocks noGrp="1"/>
          </p:cNvSpPr>
          <p:nvPr>
            <p:ph type="ftr" sz="quarter" idx="11"/>
          </p:nvPr>
        </p:nvSpPr>
        <p:spPr/>
        <p:txBody>
          <a:bodyPr/>
          <a:lstStyle/>
          <a:p>
            <a:r>
              <a:rPr lang="it-IT" smtClean="0"/>
              <a:t>Christine Aidala, ANL HEP Seminar, 4/24/19</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2D1EF9-6CD2-4B14-8A49-66615AA0A7A2}" type="datetime1">
              <a:rPr lang="en-US" smtClean="0"/>
              <a:t>5/21/2019</a:t>
            </a:fld>
            <a:endParaRPr lang="en-US"/>
          </a:p>
        </p:txBody>
      </p:sp>
      <p:sp>
        <p:nvSpPr>
          <p:cNvPr id="8" name="Footer Placeholder 7"/>
          <p:cNvSpPr>
            <a:spLocks noGrp="1"/>
          </p:cNvSpPr>
          <p:nvPr>
            <p:ph type="ftr" sz="quarter" idx="11"/>
          </p:nvPr>
        </p:nvSpPr>
        <p:spPr/>
        <p:txBody>
          <a:bodyPr/>
          <a:lstStyle/>
          <a:p>
            <a:r>
              <a:rPr lang="it-IT" smtClean="0"/>
              <a:t>Christine Aidala, ANL HEP Seminar, 4/24/19</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856E51-06AE-47CF-82DA-A9D38DA0739C}" type="datetime1">
              <a:rPr lang="en-US" smtClean="0"/>
              <a:t>5/21/2019</a:t>
            </a:fld>
            <a:endParaRPr lang="en-US"/>
          </a:p>
        </p:txBody>
      </p:sp>
      <p:sp>
        <p:nvSpPr>
          <p:cNvPr id="4" name="Footer Placeholder 3"/>
          <p:cNvSpPr>
            <a:spLocks noGrp="1"/>
          </p:cNvSpPr>
          <p:nvPr>
            <p:ph type="ftr" sz="quarter" idx="11"/>
          </p:nvPr>
        </p:nvSpPr>
        <p:spPr/>
        <p:txBody>
          <a:bodyPr/>
          <a:lstStyle/>
          <a:p>
            <a:r>
              <a:rPr lang="it-IT" smtClean="0"/>
              <a:t>Christine Aidala, ANL HEP Seminar, 4/24/19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D661E-C6C8-4FEA-B6AC-E372F007FD17}" type="datetime1">
              <a:rPr lang="en-US" smtClean="0"/>
              <a:t>5/21/2019</a:t>
            </a:fld>
            <a:endParaRPr lang="en-US"/>
          </a:p>
        </p:txBody>
      </p:sp>
      <p:sp>
        <p:nvSpPr>
          <p:cNvPr id="3" name="Footer Placeholder 2"/>
          <p:cNvSpPr>
            <a:spLocks noGrp="1"/>
          </p:cNvSpPr>
          <p:nvPr>
            <p:ph type="ftr" sz="quarter" idx="11"/>
          </p:nvPr>
        </p:nvSpPr>
        <p:spPr/>
        <p:txBody>
          <a:bodyPr/>
          <a:lstStyle/>
          <a:p>
            <a:r>
              <a:rPr lang="it-IT" smtClean="0"/>
              <a:t>Christine Aidala, ANL HEP Seminar, 4/24/19</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B59BAC-B06D-42B1-A0C7-C499F128A233}" type="datetime1">
              <a:rPr lang="en-US" smtClean="0"/>
              <a:t>5/21/2019</a:t>
            </a:fld>
            <a:endParaRPr lang="en-US"/>
          </a:p>
        </p:txBody>
      </p:sp>
      <p:sp>
        <p:nvSpPr>
          <p:cNvPr id="6" name="Footer Placeholder 5"/>
          <p:cNvSpPr>
            <a:spLocks noGrp="1"/>
          </p:cNvSpPr>
          <p:nvPr>
            <p:ph type="ftr" sz="quarter" idx="11"/>
          </p:nvPr>
        </p:nvSpPr>
        <p:spPr/>
        <p:txBody>
          <a:bodyPr/>
          <a:lstStyle/>
          <a:p>
            <a:r>
              <a:rPr lang="it-IT" smtClean="0"/>
              <a:t>Christine Aidala, ANL HEP Seminar, 4/24/19</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A3F6BA-1BC1-45FB-8451-CDDA707F5A82}" type="datetime1">
              <a:rPr lang="en-US" smtClean="0"/>
              <a:t>5/21/2019</a:t>
            </a:fld>
            <a:endParaRPr lang="en-US"/>
          </a:p>
        </p:txBody>
      </p:sp>
      <p:sp>
        <p:nvSpPr>
          <p:cNvPr id="6" name="Footer Placeholder 5"/>
          <p:cNvSpPr>
            <a:spLocks noGrp="1"/>
          </p:cNvSpPr>
          <p:nvPr>
            <p:ph type="ftr" sz="quarter" idx="11"/>
          </p:nvPr>
        </p:nvSpPr>
        <p:spPr/>
        <p:txBody>
          <a:bodyPr/>
          <a:lstStyle/>
          <a:p>
            <a:r>
              <a:rPr lang="it-IT" smtClean="0"/>
              <a:t>Christine Aidala, ANL HEP Seminar, 4/24/19</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1DC947-2799-42D4-AE99-4CCE5C44A9ED}" type="datetime1">
              <a:rPr lang="en-US" smtClean="0"/>
              <a:t>5/21/2019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Christine Aidala, ANL HEP Seminar, 4/24/19</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i="1" kern="1200">
          <a:solidFill>
            <a:srgbClr val="FFFF00"/>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FFFFCC"/>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rgbClr val="FFFFCC"/>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FFFFCC"/>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
          <p:cNvPicPr>
            <a:picLocks noChangeAspect="1" noChangeArrowheads="1"/>
          </p:cNvPicPr>
          <p:nvPr/>
        </p:nvPicPr>
        <p:blipFill>
          <a:blip r:embed="rId3" cstate="print"/>
          <a:srcRect/>
          <a:stretch>
            <a:fillRect/>
          </a:stretch>
        </p:blipFill>
        <p:spPr bwMode="auto">
          <a:xfrm>
            <a:off x="0" y="0"/>
            <a:ext cx="9143999" cy="6858000"/>
          </a:xfrm>
          <a:prstGeom prst="rect">
            <a:avLst/>
          </a:prstGeom>
          <a:noFill/>
          <a:ln w="9525">
            <a:noFill/>
            <a:miter lim="800000"/>
            <a:headEnd/>
            <a:tailEnd/>
          </a:ln>
        </p:spPr>
      </p:pic>
      <p:sp>
        <p:nvSpPr>
          <p:cNvPr id="21" name="Rectangle 20"/>
          <p:cNvSpPr/>
          <p:nvPr/>
        </p:nvSpPr>
        <p:spPr>
          <a:xfrm>
            <a:off x="0" y="0"/>
            <a:ext cx="9143999" cy="6858000"/>
          </a:xfrm>
          <a:prstGeom prst="rect">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120775"/>
            <a:ext cx="7772400" cy="1470025"/>
          </a:xfrm>
        </p:spPr>
        <p:txBody>
          <a:bodyPr>
            <a:noAutofit/>
          </a:bodyPr>
          <a:lstStyle/>
          <a:p>
            <a:r>
              <a:rPr lang="en-US" dirty="0" smtClean="0">
                <a:effectLst>
                  <a:outerShdw blurRad="38100" dist="38100" dir="2700000" algn="tl">
                    <a:srgbClr val="000000">
                      <a:alpha val="43137"/>
                    </a:srgbClr>
                  </a:outerShdw>
                </a:effectLst>
              </a:rPr>
              <a:t>Smashing Protons for a Living</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200400"/>
            <a:ext cx="6400800" cy="1752600"/>
          </a:xfrm>
        </p:spPr>
        <p:txBody>
          <a:bodyPr>
            <a:normAutofit/>
          </a:bodyPr>
          <a:lstStyle/>
          <a:p>
            <a:r>
              <a:rPr lang="en-US" sz="4000" dirty="0" smtClean="0">
                <a:effectLst>
                  <a:outerShdw blurRad="50800" dist="50800" dir="5400000" algn="ctr" rotWithShape="0">
                    <a:schemeClr val="tx1"/>
                  </a:outerShdw>
                </a:effectLst>
              </a:rPr>
              <a:t>Christine A. Aidala</a:t>
            </a:r>
          </a:p>
          <a:p>
            <a:endParaRPr lang="en-US" sz="2800" dirty="0" smtClean="0">
              <a:effectLst>
                <a:outerShdw blurRad="50800" dist="50800" dir="5400000" algn="ctr" rotWithShape="0">
                  <a:schemeClr val="tx1"/>
                </a:outerShdw>
              </a:effectLst>
            </a:endParaRPr>
          </a:p>
          <a:p>
            <a:endParaRPr lang="en-US" sz="2800" dirty="0">
              <a:effectLst>
                <a:outerShdw blurRad="50800" dist="50800" dir="5400000" algn="ctr" rotWithShape="0">
                  <a:schemeClr val="tx1"/>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2ForJohn4-WithBubblesBl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500" y="187571"/>
            <a:ext cx="5715000" cy="644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324100" y="5912403"/>
            <a:ext cx="1231286" cy="378511"/>
          </a:xfrm>
          <a:prstGeom prst="rect">
            <a:avLst/>
          </a:prstGeom>
          <a:noFill/>
        </p:spPr>
        <p:txBody>
          <a:bodyPr wrap="square" rtlCol="0">
            <a:spAutoFit/>
          </a:bodyPr>
          <a:lstStyle/>
          <a:p>
            <a:r>
              <a:rPr lang="en-US" i="1" dirty="0" smtClean="0">
                <a:solidFill>
                  <a:srgbClr val="FFFFCC"/>
                </a:solidFill>
              </a:rPr>
              <a:t>Josh Rubin</a:t>
            </a:r>
            <a:endParaRPr lang="en-US" i="1" dirty="0">
              <a:solidFill>
                <a:srgbClr val="FFFFCC"/>
              </a:solidFill>
            </a:endParaRPr>
          </a:p>
        </p:txBody>
      </p:sp>
    </p:spTree>
    <p:extLst>
      <p:ext uri="{BB962C8B-B14F-4D97-AF65-F5344CB8AC3E}">
        <p14:creationId xmlns:p14="http://schemas.microsoft.com/office/powerpoint/2010/main" val="2667791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hcb at lhc"/>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02" b="1846"/>
          <a:stretch/>
        </p:blipFill>
        <p:spPr bwMode="auto">
          <a:xfrm>
            <a:off x="457200" y="381000"/>
            <a:ext cx="8255635" cy="6066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204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
            <a:ext cx="9144000" cy="6372588"/>
          </a:xfrm>
          <a:prstGeom prst="rect">
            <a:avLst/>
          </a:prstGeom>
        </p:spPr>
      </p:pic>
      <p:sp>
        <p:nvSpPr>
          <p:cNvPr id="12" name="TextBox 11"/>
          <p:cNvSpPr txBox="1"/>
          <p:nvPr/>
        </p:nvSpPr>
        <p:spPr>
          <a:xfrm>
            <a:off x="76200" y="3200400"/>
            <a:ext cx="2743200" cy="769441"/>
          </a:xfrm>
          <a:prstGeom prst="rect">
            <a:avLst/>
          </a:prstGeom>
          <a:noFill/>
        </p:spPr>
        <p:txBody>
          <a:bodyPr wrap="square" rtlCol="0">
            <a:spAutoFit/>
          </a:bodyPr>
          <a:lstStyle/>
          <a:p>
            <a:r>
              <a:rPr lang="en-US" sz="2200" dirty="0" smtClean="0"/>
              <a:t>100 m below the French countryside</a:t>
            </a:r>
            <a:endParaRPr lang="en-US" sz="2200" dirty="0"/>
          </a:p>
        </p:txBody>
      </p:sp>
    </p:spTree>
    <p:extLst>
      <p:ext uri="{BB962C8B-B14F-4D97-AF65-F5344CB8AC3E}">
        <p14:creationId xmlns:p14="http://schemas.microsoft.com/office/powerpoint/2010/main" val="2276817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1" y="691196"/>
            <a:ext cx="9011478" cy="5181600"/>
          </a:xfrm>
          <a:prstGeom prst="rect">
            <a:avLst/>
          </a:prstGeom>
        </p:spPr>
      </p:pic>
      <p:pic>
        <p:nvPicPr>
          <p:cNvPr id="12" name="Picture 11"/>
          <p:cNvPicPr>
            <a:picLocks noChangeAspect="1"/>
          </p:cNvPicPr>
          <p:nvPr/>
        </p:nvPicPr>
        <p:blipFill>
          <a:blip r:embed="rId4"/>
          <a:stretch>
            <a:fillRect/>
          </a:stretch>
        </p:blipFill>
        <p:spPr>
          <a:xfrm>
            <a:off x="5816600" y="4162401"/>
            <a:ext cx="3276600" cy="2414610"/>
          </a:xfrm>
          <a:prstGeom prst="rect">
            <a:avLst/>
          </a:prstGeom>
        </p:spPr>
      </p:pic>
    </p:spTree>
    <p:extLst>
      <p:ext uri="{BB962C8B-B14F-4D97-AF65-F5344CB8AC3E}">
        <p14:creationId xmlns:p14="http://schemas.microsoft.com/office/powerpoint/2010/main" val="307746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7917" t="9259" b="10122"/>
          <a:stretch/>
        </p:blipFill>
        <p:spPr>
          <a:xfrm>
            <a:off x="228600" y="228601"/>
            <a:ext cx="8763000" cy="6400800"/>
          </a:xfrm>
          <a:prstGeom prst="rect">
            <a:avLst/>
          </a:prstGeom>
        </p:spPr>
      </p:pic>
      <p:cxnSp>
        <p:nvCxnSpPr>
          <p:cNvPr id="5" name="Curved Connector 4"/>
          <p:cNvCxnSpPr/>
          <p:nvPr/>
        </p:nvCxnSpPr>
        <p:spPr>
          <a:xfrm rot="16200000" flipH="1">
            <a:off x="1638300" y="2933700"/>
            <a:ext cx="3733800" cy="304800"/>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3900667" y="2828836"/>
            <a:ext cx="2881132" cy="1200329"/>
          </a:xfrm>
          <a:prstGeom prst="rect">
            <a:avLst/>
          </a:prstGeom>
          <a:noFill/>
        </p:spPr>
        <p:txBody>
          <a:bodyPr wrap="square" rtlCol="0">
            <a:spAutoFit/>
          </a:bodyPr>
          <a:lstStyle/>
          <a:p>
            <a:r>
              <a:rPr lang="en-US" dirty="0" smtClean="0">
                <a:solidFill>
                  <a:srgbClr val="FFFFCC"/>
                </a:solidFill>
              </a:rPr>
              <a:t>The Relativistic Heavy Ion Collider at Brookhaven National Lab – only collider in the U.S.</a:t>
            </a:r>
            <a:endParaRPr lang="en-US" dirty="0">
              <a:solidFill>
                <a:srgbClr val="FFFFCC"/>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13" y="249820"/>
            <a:ext cx="3886188" cy="2579016"/>
          </a:xfrm>
          <a:prstGeom prst="rect">
            <a:avLst/>
          </a:prstGeom>
        </p:spPr>
      </p:pic>
    </p:spTree>
    <p:extLst>
      <p:ext uri="{BB962C8B-B14F-4D97-AF65-F5344CB8AC3E}">
        <p14:creationId xmlns:p14="http://schemas.microsoft.com/office/powerpoint/2010/main" val="1563160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574" r="15574"/>
          <a:stretch/>
        </p:blipFill>
        <p:spPr>
          <a:xfrm>
            <a:off x="114300" y="896088"/>
            <a:ext cx="3200400" cy="4648200"/>
          </a:xfrm>
          <a:prstGeom prst="rect">
            <a:avLst/>
          </a:prstGeom>
        </p:spPr>
      </p:pic>
      <p:grpSp>
        <p:nvGrpSpPr>
          <p:cNvPr id="4" name="Group 3"/>
          <p:cNvGrpSpPr/>
          <p:nvPr/>
        </p:nvGrpSpPr>
        <p:grpSpPr>
          <a:xfrm>
            <a:off x="3378200" y="609600"/>
            <a:ext cx="5638800" cy="5657112"/>
            <a:chOff x="1600200" y="228600"/>
            <a:chExt cx="7022601" cy="6553200"/>
          </a:xfrm>
        </p:grpSpPr>
        <p:pic>
          <p:nvPicPr>
            <p:cNvPr id="5" name="Picture 4"/>
            <p:cNvPicPr>
              <a:picLocks noChangeAspect="1"/>
            </p:cNvPicPr>
            <p:nvPr/>
          </p:nvPicPr>
          <p:blipFill rotWithShape="1">
            <a:blip r:embed="rId4"/>
            <a:srcRect l="26666" t="13916" r="27916" b="10740"/>
            <a:stretch/>
          </p:blipFill>
          <p:spPr>
            <a:xfrm>
              <a:off x="1600200" y="228600"/>
              <a:ext cx="7022601" cy="6553200"/>
            </a:xfrm>
            <a:prstGeom prst="rect">
              <a:avLst/>
            </a:prstGeom>
          </p:spPr>
        </p:pic>
        <p:sp>
          <p:nvSpPr>
            <p:cNvPr id="6" name="Rectangle 5"/>
            <p:cNvSpPr/>
            <p:nvPr/>
          </p:nvSpPr>
          <p:spPr>
            <a:xfrm>
              <a:off x="1600200" y="3886200"/>
              <a:ext cx="609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76999" y="4038600"/>
              <a:ext cx="2145801"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00200" y="228600"/>
              <a:ext cx="609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p:cNvSpPr txBox="1"/>
          <p:nvPr/>
        </p:nvSpPr>
        <p:spPr>
          <a:xfrm>
            <a:off x="7217828" y="3582392"/>
            <a:ext cx="1736373" cy="369332"/>
          </a:xfrm>
          <a:prstGeom prst="rect">
            <a:avLst/>
          </a:prstGeom>
          <a:noFill/>
        </p:spPr>
        <p:txBody>
          <a:bodyPr wrap="none" rtlCol="0">
            <a:spAutoFit/>
          </a:bodyPr>
          <a:lstStyle/>
          <a:p>
            <a:r>
              <a:rPr lang="en-US" dirty="0" smtClean="0"/>
              <a:t>June 2019 issue!</a:t>
            </a:r>
            <a:endParaRPr lang="en-US" dirty="0"/>
          </a:p>
        </p:txBody>
      </p:sp>
    </p:spTree>
    <p:extLst>
      <p:ext uri="{BB962C8B-B14F-4D97-AF65-F5344CB8AC3E}">
        <p14:creationId xmlns:p14="http://schemas.microsoft.com/office/powerpoint/2010/main" val="108898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7279"/>
            <a:ext cx="9144000" cy="6103441"/>
          </a:xfrm>
          <a:prstGeom prst="rect">
            <a:avLst/>
          </a:prstGeom>
        </p:spPr>
      </p:pic>
    </p:spTree>
    <p:extLst>
      <p:ext uri="{BB962C8B-B14F-4D97-AF65-F5344CB8AC3E}">
        <p14:creationId xmlns:p14="http://schemas.microsoft.com/office/powerpoint/2010/main" val="2016563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things you can talk to me about</a:t>
            </a:r>
            <a:endParaRPr lang="en-US" dirty="0"/>
          </a:p>
        </p:txBody>
      </p:sp>
      <p:sp>
        <p:nvSpPr>
          <p:cNvPr id="3" name="Content Placeholder 2"/>
          <p:cNvSpPr>
            <a:spLocks noGrp="1"/>
          </p:cNvSpPr>
          <p:nvPr>
            <p:ph idx="1"/>
          </p:nvPr>
        </p:nvSpPr>
        <p:spPr>
          <a:xfrm>
            <a:off x="457200" y="1371600"/>
            <a:ext cx="8229600" cy="4800600"/>
          </a:xfrm>
        </p:spPr>
        <p:txBody>
          <a:bodyPr>
            <a:normAutofit fontScale="92500"/>
          </a:bodyPr>
          <a:lstStyle/>
          <a:p>
            <a:pPr lvl="1">
              <a:buFont typeface="Arial" panose="020B0604020202020204" pitchFamily="34" charset="0"/>
              <a:buChar char="•"/>
            </a:pPr>
            <a:r>
              <a:rPr lang="en-US" dirty="0" smtClean="0"/>
              <a:t>I'm </a:t>
            </a:r>
            <a:r>
              <a:rPr lang="en-US" dirty="0"/>
              <a:t>working on a new theory </a:t>
            </a:r>
            <a:r>
              <a:rPr lang="en-US" dirty="0" smtClean="0"/>
              <a:t>to </a:t>
            </a:r>
            <a:r>
              <a:rPr lang="en-US" dirty="0" err="1" smtClean="0"/>
              <a:t>refound</a:t>
            </a:r>
            <a:r>
              <a:rPr lang="en-US" dirty="0" smtClean="0"/>
              <a:t> the known branches of physics from a common, more fundamental starting point. </a:t>
            </a:r>
          </a:p>
          <a:p>
            <a:pPr lvl="1">
              <a:buFont typeface="Arial" panose="020B0604020202020204" pitchFamily="34" charset="0"/>
              <a:buChar char="•"/>
            </a:pPr>
            <a:endParaRPr lang="en-US" dirty="0"/>
          </a:p>
          <a:p>
            <a:pPr lvl="1">
              <a:buFont typeface="Arial" panose="020B0604020202020204" pitchFamily="34" charset="0"/>
              <a:buChar char="•"/>
            </a:pPr>
            <a:r>
              <a:rPr lang="en-US" dirty="0"/>
              <a:t>If you're </a:t>
            </a:r>
            <a:r>
              <a:rPr lang="en-US" dirty="0" smtClean="0"/>
              <a:t>interested </a:t>
            </a:r>
            <a:r>
              <a:rPr lang="en-US" dirty="0"/>
              <a:t>in learning more about </a:t>
            </a:r>
            <a:r>
              <a:rPr lang="en-US" dirty="0" smtClean="0"/>
              <a:t>science </a:t>
            </a:r>
            <a:r>
              <a:rPr lang="en-US" dirty="0"/>
              <a:t>and </a:t>
            </a:r>
            <a:r>
              <a:rPr lang="en-US" dirty="0" smtClean="0"/>
              <a:t>around </a:t>
            </a:r>
            <a:r>
              <a:rPr lang="en-US" dirty="0"/>
              <a:t>in the summer, Brookhaven </a:t>
            </a:r>
            <a:r>
              <a:rPr lang="en-US" dirty="0" smtClean="0"/>
              <a:t>Lab on Long Island has “Summer Sunday” open </a:t>
            </a:r>
            <a:r>
              <a:rPr lang="en-US" dirty="0"/>
              <a:t>houses</a:t>
            </a:r>
            <a:r>
              <a:rPr lang="en-US" dirty="0" smtClean="0"/>
              <a:t>.</a:t>
            </a:r>
          </a:p>
          <a:p>
            <a:pPr lvl="2"/>
            <a:r>
              <a:rPr lang="en-US" dirty="0"/>
              <a:t>https://www.bnl.gov/sundays</a:t>
            </a:r>
            <a:r>
              <a:rPr lang="en-US" dirty="0" smtClean="0"/>
              <a:t>/</a:t>
            </a:r>
          </a:p>
          <a:p>
            <a:pPr lvl="2"/>
            <a:endParaRPr lang="en-US" dirty="0"/>
          </a:p>
          <a:p>
            <a:pPr lvl="1">
              <a:buFont typeface="Arial" panose="020B0604020202020204" pitchFamily="34" charset="0"/>
              <a:buChar char="•"/>
            </a:pPr>
            <a:r>
              <a:rPr lang="en-US" dirty="0"/>
              <a:t>I'll be on </a:t>
            </a:r>
            <a:r>
              <a:rPr lang="en-US" dirty="0" smtClean="0"/>
              <a:t>sabbatical </a:t>
            </a:r>
            <a:r>
              <a:rPr lang="en-US" dirty="0"/>
              <a:t>in Milan for a year </a:t>
            </a:r>
            <a:r>
              <a:rPr lang="en-US" dirty="0" smtClean="0"/>
              <a:t>starting in July </a:t>
            </a:r>
            <a:r>
              <a:rPr lang="en-US" dirty="0"/>
              <a:t>if anyone </a:t>
            </a:r>
            <a:r>
              <a:rPr lang="en-US" dirty="0" smtClean="0"/>
              <a:t>will be in the area and wants to get together!</a:t>
            </a:r>
            <a:endParaRPr lang="en-US" dirty="0"/>
          </a:p>
          <a:p>
            <a:endParaRPr lang="en-US" dirty="0"/>
          </a:p>
        </p:txBody>
      </p:sp>
    </p:spTree>
    <p:extLst>
      <p:ext uri="{BB962C8B-B14F-4D97-AF65-F5344CB8AC3E}">
        <p14:creationId xmlns:p14="http://schemas.microsoft.com/office/powerpoint/2010/main" val="2604501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80194</TotalTime>
  <Words>883</Words>
  <Application>Microsoft Office PowerPoint</Application>
  <PresentationFormat>On-screen Show (4:3)</PresentationFormat>
  <Paragraphs>32</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Smashing Protons for a Living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things you can talk to me about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Spin-Momentum Correlations, Aharonov-Bohm, and Color Entanglement in QCD</dc:title>
  <dc:creator>Christine Aidala</dc:creator>
  <cp:lastModifiedBy>Aidala, Christine</cp:lastModifiedBy>
  <cp:revision>2306</cp:revision>
  <dcterms:created xsi:type="dcterms:W3CDTF">2006-08-16T00:00:00Z</dcterms:created>
  <dcterms:modified xsi:type="dcterms:W3CDTF">2019-05-25T04:11:13Z</dcterms:modified>
</cp:coreProperties>
</file>