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474" r:id="rId3"/>
    <p:sldId id="589" r:id="rId4"/>
    <p:sldId id="593" r:id="rId5"/>
    <p:sldId id="590" r:id="rId6"/>
    <p:sldId id="591" r:id="rId7"/>
    <p:sldId id="594" r:id="rId8"/>
    <p:sldId id="584" r:id="rId9"/>
    <p:sldId id="597" r:id="rId10"/>
    <p:sldId id="598" r:id="rId11"/>
    <p:sldId id="601" r:id="rId12"/>
    <p:sldId id="599" r:id="rId13"/>
    <p:sldId id="604" r:id="rId14"/>
    <p:sldId id="605" r:id="rId15"/>
    <p:sldId id="587" r:id="rId16"/>
    <p:sldId id="588" r:id="rId17"/>
    <p:sldId id="613" r:id="rId18"/>
    <p:sldId id="579" r:id="rId19"/>
    <p:sldId id="580" r:id="rId20"/>
    <p:sldId id="581" r:id="rId21"/>
    <p:sldId id="611" r:id="rId22"/>
    <p:sldId id="583" r:id="rId23"/>
    <p:sldId id="615" r:id="rId24"/>
    <p:sldId id="616" r:id="rId25"/>
    <p:sldId id="609" r:id="rId26"/>
    <p:sldId id="327" r:id="rId27"/>
    <p:sldId id="479" r:id="rId28"/>
    <p:sldId id="510" r:id="rId29"/>
    <p:sldId id="511" r:id="rId30"/>
    <p:sldId id="508" r:id="rId31"/>
    <p:sldId id="514" r:id="rId32"/>
    <p:sldId id="515" r:id="rId33"/>
    <p:sldId id="546" r:id="rId34"/>
    <p:sldId id="571" r:id="rId35"/>
    <p:sldId id="526" r:id="rId36"/>
    <p:sldId id="504" r:id="rId37"/>
    <p:sldId id="602" r:id="rId38"/>
    <p:sldId id="606" r:id="rId39"/>
    <p:sldId id="607" r:id="rId40"/>
    <p:sldId id="608" r:id="rId41"/>
    <p:sldId id="61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FFFF"/>
    <a:srgbClr val="00CCFF"/>
    <a:srgbClr val="8A0000"/>
    <a:srgbClr val="990000"/>
    <a:srgbClr val="6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42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CAC0AA-771D-4444-B208-00ABE4F225F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D80141F-7488-4CC1-B7D5-2542D409FDED}">
      <dgm:prSet/>
      <dgm:spPr/>
      <dgm:t>
        <a:bodyPr/>
        <a:lstStyle/>
        <a:p>
          <a:pPr rtl="0"/>
          <a:r>
            <a:rPr lang="en-US" smtClean="0"/>
            <a:t>Proliferation of observations and ideas</a:t>
          </a:r>
          <a:endParaRPr lang="en-US"/>
        </a:p>
      </dgm:t>
    </dgm:pt>
    <dgm:pt modelId="{2C0C7D1F-E6CF-48DE-9D81-F007A1A84F08}" type="parTrans" cxnId="{F87C1D8B-4EBC-48AC-AFB9-10E2B1798EE6}">
      <dgm:prSet/>
      <dgm:spPr/>
      <dgm:t>
        <a:bodyPr/>
        <a:lstStyle/>
        <a:p>
          <a:endParaRPr lang="en-US"/>
        </a:p>
      </dgm:t>
    </dgm:pt>
    <dgm:pt modelId="{13AAFF9A-4D3C-4DF0-8969-13DDE1DA2D1E}" type="sibTrans" cxnId="{F87C1D8B-4EBC-48AC-AFB9-10E2B1798EE6}">
      <dgm:prSet/>
      <dgm:spPr/>
      <dgm:t>
        <a:bodyPr/>
        <a:lstStyle/>
        <a:p>
          <a:endParaRPr lang="en-US"/>
        </a:p>
      </dgm:t>
    </dgm:pt>
    <dgm:pt modelId="{46857B63-E6B3-4BB0-914F-7A11BEC4C56D}">
      <dgm:prSet/>
      <dgm:spPr/>
      <dgm:t>
        <a:bodyPr/>
        <a:lstStyle/>
        <a:p>
          <a:pPr rtl="0"/>
          <a:r>
            <a:rPr lang="en-US" smtClean="0"/>
            <a:t>Synthesis</a:t>
          </a:r>
          <a:endParaRPr lang="en-US"/>
        </a:p>
      </dgm:t>
    </dgm:pt>
    <dgm:pt modelId="{B269AFB4-81FD-4D09-8A58-DBB2DC949D73}" type="parTrans" cxnId="{D5E88B3C-B095-4BB9-ACAE-3C31B2B44339}">
      <dgm:prSet/>
      <dgm:spPr/>
      <dgm:t>
        <a:bodyPr/>
        <a:lstStyle/>
        <a:p>
          <a:endParaRPr lang="en-US"/>
        </a:p>
      </dgm:t>
    </dgm:pt>
    <dgm:pt modelId="{106D6D7F-7036-49D6-8336-079E6A082115}" type="sibTrans" cxnId="{D5E88B3C-B095-4BB9-ACAE-3C31B2B44339}">
      <dgm:prSet/>
      <dgm:spPr/>
      <dgm:t>
        <a:bodyPr/>
        <a:lstStyle/>
        <a:p>
          <a:endParaRPr lang="en-US"/>
        </a:p>
      </dgm:t>
    </dgm:pt>
    <dgm:pt modelId="{946C4D24-66D6-4177-9139-5E869D112BBC}" type="pres">
      <dgm:prSet presAssocID="{34CAC0AA-771D-4444-B208-00ABE4F225F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C25C5D-A733-4768-B7D4-5E4187BCB7E9}" type="pres">
      <dgm:prSet presAssocID="{BD80141F-7488-4CC1-B7D5-2542D409FDE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B8EA87-B38D-42FF-B965-A05280A66E2E}" type="pres">
      <dgm:prSet presAssocID="{13AAFF9A-4D3C-4DF0-8969-13DDE1DA2D1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714E3A83-3028-42D2-9012-88717C27C18A}" type="pres">
      <dgm:prSet presAssocID="{13AAFF9A-4D3C-4DF0-8969-13DDE1DA2D1E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A1FC8608-DB5A-4BCA-86F5-2C7F5B986F00}" type="pres">
      <dgm:prSet presAssocID="{46857B63-E6B3-4BB0-914F-7A11BEC4C56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9F3FB-B798-4659-9AC2-BEA5085B8035}" type="pres">
      <dgm:prSet presAssocID="{106D6D7F-7036-49D6-8336-079E6A08211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1876DF0-12C5-411E-AAB8-BB4E13E67891}" type="pres">
      <dgm:prSet presAssocID="{106D6D7F-7036-49D6-8336-079E6A082115}" presName="connectorText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D5E88B3C-B095-4BB9-ACAE-3C31B2B44339}" srcId="{34CAC0AA-771D-4444-B208-00ABE4F225F7}" destId="{46857B63-E6B3-4BB0-914F-7A11BEC4C56D}" srcOrd="1" destOrd="0" parTransId="{B269AFB4-81FD-4D09-8A58-DBB2DC949D73}" sibTransId="{106D6D7F-7036-49D6-8336-079E6A082115}"/>
    <dgm:cxn modelId="{1799E538-4FA5-429F-8EFE-8E1B5D1963F9}" type="presOf" srcId="{106D6D7F-7036-49D6-8336-079E6A082115}" destId="{2CC9F3FB-B798-4659-9AC2-BEA5085B8035}" srcOrd="0" destOrd="0" presId="urn:microsoft.com/office/officeart/2005/8/layout/cycle2"/>
    <dgm:cxn modelId="{BBC60838-C0CA-450B-96F4-A9279FE695D3}" type="presOf" srcId="{34CAC0AA-771D-4444-B208-00ABE4F225F7}" destId="{946C4D24-66D6-4177-9139-5E869D112BBC}" srcOrd="0" destOrd="0" presId="urn:microsoft.com/office/officeart/2005/8/layout/cycle2"/>
    <dgm:cxn modelId="{2CF440A2-3F99-4356-B649-D8BDD9D4F59A}" type="presOf" srcId="{13AAFF9A-4D3C-4DF0-8969-13DDE1DA2D1E}" destId="{DFB8EA87-B38D-42FF-B965-A05280A66E2E}" srcOrd="0" destOrd="0" presId="urn:microsoft.com/office/officeart/2005/8/layout/cycle2"/>
    <dgm:cxn modelId="{F63665FD-10F8-4162-8861-F5CF9A0777DF}" type="presOf" srcId="{13AAFF9A-4D3C-4DF0-8969-13DDE1DA2D1E}" destId="{714E3A83-3028-42D2-9012-88717C27C18A}" srcOrd="1" destOrd="0" presId="urn:microsoft.com/office/officeart/2005/8/layout/cycle2"/>
    <dgm:cxn modelId="{496E831F-9D14-44E6-B259-4CA6C250E531}" type="presOf" srcId="{46857B63-E6B3-4BB0-914F-7A11BEC4C56D}" destId="{A1FC8608-DB5A-4BCA-86F5-2C7F5B986F00}" srcOrd="0" destOrd="0" presId="urn:microsoft.com/office/officeart/2005/8/layout/cycle2"/>
    <dgm:cxn modelId="{F87C1D8B-4EBC-48AC-AFB9-10E2B1798EE6}" srcId="{34CAC0AA-771D-4444-B208-00ABE4F225F7}" destId="{BD80141F-7488-4CC1-B7D5-2542D409FDED}" srcOrd="0" destOrd="0" parTransId="{2C0C7D1F-E6CF-48DE-9D81-F007A1A84F08}" sibTransId="{13AAFF9A-4D3C-4DF0-8969-13DDE1DA2D1E}"/>
    <dgm:cxn modelId="{37E6524D-C894-4238-9483-5E60F7E4418C}" type="presOf" srcId="{BD80141F-7488-4CC1-B7D5-2542D409FDED}" destId="{A3C25C5D-A733-4768-B7D4-5E4187BCB7E9}" srcOrd="0" destOrd="0" presId="urn:microsoft.com/office/officeart/2005/8/layout/cycle2"/>
    <dgm:cxn modelId="{46CE9F7F-F725-4953-A661-3DFF2BE8363B}" type="presOf" srcId="{106D6D7F-7036-49D6-8336-079E6A082115}" destId="{01876DF0-12C5-411E-AAB8-BB4E13E67891}" srcOrd="1" destOrd="0" presId="urn:microsoft.com/office/officeart/2005/8/layout/cycle2"/>
    <dgm:cxn modelId="{F61D9878-2C33-485D-AC49-CE5FAEC84D7E}" type="presParOf" srcId="{946C4D24-66D6-4177-9139-5E869D112BBC}" destId="{A3C25C5D-A733-4768-B7D4-5E4187BCB7E9}" srcOrd="0" destOrd="0" presId="urn:microsoft.com/office/officeart/2005/8/layout/cycle2"/>
    <dgm:cxn modelId="{EF4C9A36-9635-4FFD-968A-5A888AD886D2}" type="presParOf" srcId="{946C4D24-66D6-4177-9139-5E869D112BBC}" destId="{DFB8EA87-B38D-42FF-B965-A05280A66E2E}" srcOrd="1" destOrd="0" presId="urn:microsoft.com/office/officeart/2005/8/layout/cycle2"/>
    <dgm:cxn modelId="{E7C1B8D5-91B7-4A35-8F9E-A33F8B6BBB0B}" type="presParOf" srcId="{DFB8EA87-B38D-42FF-B965-A05280A66E2E}" destId="{714E3A83-3028-42D2-9012-88717C27C18A}" srcOrd="0" destOrd="0" presId="urn:microsoft.com/office/officeart/2005/8/layout/cycle2"/>
    <dgm:cxn modelId="{B13A3556-6B5D-471C-8AA6-BF703F02E5A4}" type="presParOf" srcId="{946C4D24-66D6-4177-9139-5E869D112BBC}" destId="{A1FC8608-DB5A-4BCA-86F5-2C7F5B986F00}" srcOrd="2" destOrd="0" presId="urn:microsoft.com/office/officeart/2005/8/layout/cycle2"/>
    <dgm:cxn modelId="{9D380BE9-F62C-4AD1-8181-16512AA2E560}" type="presParOf" srcId="{946C4D24-66D6-4177-9139-5E869D112BBC}" destId="{2CC9F3FB-B798-4659-9AC2-BEA5085B8035}" srcOrd="3" destOrd="0" presId="urn:microsoft.com/office/officeart/2005/8/layout/cycle2"/>
    <dgm:cxn modelId="{F289CA7F-0B09-4D81-800C-2C88606E4438}" type="presParOf" srcId="{2CC9F3FB-B798-4659-9AC2-BEA5085B8035}" destId="{01876DF0-12C5-411E-AAB8-BB4E13E6789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6" Type="http://schemas.openxmlformats.org/officeDocument/2006/relationships/image" Target="../media/image10.emf"/><Relationship Id="rId5" Type="http://schemas.openxmlformats.org/officeDocument/2006/relationships/image" Target="../media/image9.wmf"/><Relationship Id="rId4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EB88-5A88-4C45-82D2-6FA4DB7BEA54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B1036-C79E-46F7-8FEB-3830A27B26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54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54C7D1-5775-42F4-9C7D-0E0B0A7812E4}" type="slidenum">
              <a:rPr lang="en-US"/>
              <a:pPr/>
              <a:t>31</a:t>
            </a:fld>
            <a:endParaRPr lang="en-US"/>
          </a:p>
        </p:txBody>
      </p:sp>
      <p:sp>
        <p:nvSpPr>
          <p:cNvPr id="145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4EBE0F-3DAD-4FA2-BB22-C2C8C55FCD22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40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933E07-5728-4723-B436-45B7B6870E26}" type="slidenum">
              <a:rPr lang="en-US"/>
              <a:pPr/>
              <a:t>41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3718D4-30FC-44E5-B014-F0A480E82298}" type="slidenum">
              <a:rPr lang="en-US"/>
              <a:pPr/>
              <a:t>3</a:t>
            </a:fld>
            <a:endParaRPr lang="en-US"/>
          </a:p>
        </p:txBody>
      </p:sp>
      <p:sp>
        <p:nvSpPr>
          <p:cNvPr id="124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8262A7-3278-438C-9822-E80B7E546A64}" type="slidenum">
              <a:rPr lang="en-US"/>
              <a:pPr/>
              <a:t>5</a:t>
            </a:fld>
            <a:endParaRPr lang="en-US"/>
          </a:p>
        </p:txBody>
      </p:sp>
      <p:sp>
        <p:nvSpPr>
          <p:cNvPr id="141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555E07-9024-4B79-84A8-F4C91D5666F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4688"/>
            <a:ext cx="4605338" cy="3454400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217" y="4354361"/>
            <a:ext cx="5078037" cy="4128891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141136-A50F-4F60-AB62-044721978AB8}" type="slidenum">
              <a:rPr lang="en-US"/>
              <a:pPr/>
              <a:t>9</a:t>
            </a:fld>
            <a:endParaRPr lang="en-US"/>
          </a:p>
        </p:txBody>
      </p:sp>
      <p:sp>
        <p:nvSpPr>
          <p:cNvPr id="135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3DE551-DDE7-4D7E-B10C-1B39733C0617}" type="slidenum">
              <a:rPr lang="en-US"/>
              <a:pPr/>
              <a:t>10</a:t>
            </a:fld>
            <a:endParaRPr lang="en-US"/>
          </a:p>
        </p:txBody>
      </p:sp>
      <p:sp>
        <p:nvSpPr>
          <p:cNvPr id="136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4DE7B-3E3E-4100-8572-B73DC5612D09}" type="slidenum">
              <a:rPr lang="en-US"/>
              <a:pPr/>
              <a:t>17</a:t>
            </a:fld>
            <a:endParaRPr lang="en-US"/>
          </a:p>
        </p:txBody>
      </p:sp>
      <p:sp>
        <p:nvSpPr>
          <p:cNvPr id="156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6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4DE7B-3E3E-4100-8572-B73DC5612D09}" type="slidenum">
              <a:rPr lang="en-US"/>
              <a:pPr/>
              <a:t>21</a:t>
            </a:fld>
            <a:endParaRPr lang="en-US"/>
          </a:p>
        </p:txBody>
      </p:sp>
      <p:sp>
        <p:nvSpPr>
          <p:cNvPr id="156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6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503A-2026-47F5-9DF0-19BAC1E32326}" type="datetime1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Photonuclear Reactions, August 10,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BAC3-CC5E-46B2-B0CC-04E07C49D7E4}" type="datetime1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Photonuclear Reactions, August 10,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E6A3-6B82-45D6-B7E4-B2076EFEB409}" type="datetime1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Photonuclear Reactions, August 10,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BD2674E-8175-4E40-AC52-810026C4521C}" type="datetime1">
              <a:rPr lang="en-US" smtClean="0"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3810000" cy="3190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C. Aidala, Photonuclear Reactions, August 10,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3787017-3038-4AF4-9EAC-D148795E31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8930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FD610-C31E-424C-B732-BA02F62547A1}" type="datetime1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56350"/>
            <a:ext cx="2667000" cy="365125"/>
          </a:xfrm>
        </p:spPr>
        <p:txBody>
          <a:bodyPr/>
          <a:lstStyle/>
          <a:p>
            <a:r>
              <a:rPr lang="en-US" smtClean="0"/>
              <a:t>C. Aidala, Photonuclear Reactions, August 10,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9CE7-5CB9-4529-B226-5B255BDA38D6}" type="datetime1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Photonuclear Reactions, August 10,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D879-769A-45F9-9FFB-2615764106A8}" type="datetime1">
              <a:rPr lang="en-US" smtClean="0"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Photonuclear Reactions, August 10,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48DA-BA24-4D2A-8D12-CB44BD2CA733}" type="datetime1">
              <a:rPr lang="en-US" smtClean="0"/>
              <a:t>10/31/2014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Photonuclear Reactions, August 10,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1EA0-B071-497F-84A5-45C9571B4906}" type="datetime1">
              <a:rPr lang="en-US" smtClean="0"/>
              <a:t>10/31/2014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Photonuclear Reactions, August 10,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ADFD-CC3C-4303-A28F-9AC7CAAA7346}" type="datetime1">
              <a:rPr lang="en-US" smtClean="0"/>
              <a:t>10/31/2014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Photonuclear Reactions, August 10,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D117-C48D-4E80-BECD-489C45D42401}" type="datetime1">
              <a:rPr lang="en-US" smtClean="0"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Photonuclear Reactions, August 10,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40EB-33B0-493E-B77C-EE6155453FB8}" type="datetime1">
              <a:rPr lang="en-US" smtClean="0"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Photonuclear Reactions, August 10,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A0C42-37D1-401F-A857-D0BD37AE79BD}" type="datetime1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C. Aidala, Photonuclear Reactions, August 10,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ttps://encrypted-tbn0.gstatic.com/images?q=tbn:ANd9GcS02UiivGjgv--e64cWJFfAQ7SASvDnuoq35pg2aISxkwVeEIsX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06" y="6248400"/>
            <a:ext cx="770825" cy="5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i="1" kern="1200">
          <a:solidFill>
            <a:srgbClr val="FFFF0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FFCC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Microsoft_Word_97_-_2003_Document1.doc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20.wmf"/><Relationship Id="rId9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wmf"/><Relationship Id="rId4" Type="http://schemas.openxmlformats.org/officeDocument/2006/relationships/image" Target="../media/image45.png"/><Relationship Id="rId9" Type="http://schemas.openxmlformats.org/officeDocument/2006/relationships/image" Target="../media/image5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1.e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5" Type="http://schemas.openxmlformats.org/officeDocument/2006/relationships/image" Target="../media/image10.e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2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emf"/><Relationship Id="rId1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Parton Correlations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and Across(!) Free Nucleons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Christine A. Aidala</a:t>
            </a:r>
          </a:p>
          <a:p>
            <a:r>
              <a:rPr lang="en-US" sz="2800" dirty="0" smtClean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University of Michigan</a:t>
            </a:r>
          </a:p>
          <a:p>
            <a:endParaRPr lang="en-US" sz="2800" dirty="0" smtClean="0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endParaRPr lang="en-US" sz="2800" dirty="0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53904" y="5486400"/>
            <a:ext cx="525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Gordon Conference on Photonuclear Reactions</a:t>
            </a:r>
            <a:endParaRPr lang="en-US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Holderness, NH</a:t>
            </a:r>
          </a:p>
          <a:p>
            <a:pPr algn="ctr"/>
            <a:r>
              <a:rPr lang="en-US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August 10, </a:t>
            </a:r>
            <a:r>
              <a:rPr lang="en-US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DESY, October 5-6, 2010</a:t>
            </a:r>
            <a:endParaRPr lang="en-US"/>
          </a:p>
        </p:txBody>
      </p:sp>
      <p:sp>
        <p:nvSpPr>
          <p:cNvPr id="1364994" name="Rectangle 2"/>
          <p:cNvSpPr>
            <a:spLocks noChangeArrowheads="1"/>
          </p:cNvSpPr>
          <p:nvPr/>
        </p:nvSpPr>
        <p:spPr bwMode="auto">
          <a:xfrm>
            <a:off x="381000" y="1260475"/>
            <a:ext cx="8458200" cy="495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649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altLang="zh-CN" sz="3500" dirty="0" smtClean="0">
                <a:ea typeface="宋体" pitchFamily="116" charset="-122"/>
              </a:rPr>
              <a:t>Parton distribution functions, including spin-spin and spin-momentum correlations </a:t>
            </a:r>
            <a:endParaRPr lang="en-US" altLang="zh-CN" sz="3500" dirty="0">
              <a:ea typeface="宋体" pitchFamily="116" charset="-122"/>
            </a:endParaRPr>
          </a:p>
        </p:txBody>
      </p:sp>
      <p:pic>
        <p:nvPicPr>
          <p:cNvPr id="1364996" name="Picture 4" descr="distri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641475"/>
            <a:ext cx="5181600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64997" name="Object 5"/>
          <p:cNvGraphicFramePr>
            <a:graphicFrameLocks noChangeAspect="1"/>
          </p:cNvGraphicFramePr>
          <p:nvPr/>
        </p:nvGraphicFramePr>
        <p:xfrm>
          <a:off x="3657600" y="3829050"/>
          <a:ext cx="2203450" cy="147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2" name="Document" r:id="rId6" imgW="6088943" imgH="4066896" progId="Word.Document.8">
                  <p:embed/>
                </p:oleObj>
              </mc:Choice>
              <mc:Fallback>
                <p:oleObj name="Document" r:id="rId6" imgW="6088943" imgH="40668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829050"/>
                        <a:ext cx="2203450" cy="1471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4998" name="Text Box 6"/>
          <p:cNvSpPr txBox="1">
            <a:spLocks noChangeArrowheads="1"/>
          </p:cNvSpPr>
          <p:nvPr/>
        </p:nvSpPr>
        <p:spPr bwMode="auto">
          <a:xfrm>
            <a:off x="4953000" y="3241675"/>
            <a:ext cx="1143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zh-CN" altLang="en-US" sz="2000">
              <a:solidFill>
                <a:schemeClr val="accent2"/>
              </a:solidFill>
              <a:latin typeface="Arial" charset="0"/>
              <a:ea typeface="宋体" pitchFamily="116" charset="-122"/>
            </a:endParaRPr>
          </a:p>
        </p:txBody>
      </p:sp>
      <p:sp>
        <p:nvSpPr>
          <p:cNvPr id="13649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65000" name="Rectangle 8"/>
          <p:cNvSpPr>
            <a:spLocks noChangeArrowheads="1"/>
          </p:cNvSpPr>
          <p:nvPr/>
        </p:nvSpPr>
        <p:spPr bwMode="auto">
          <a:xfrm>
            <a:off x="4460875" y="457200"/>
            <a:ext cx="222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zh-CN" altLang="en-US" sz="1200">
                <a:solidFill>
                  <a:schemeClr val="tx1"/>
                </a:solidFill>
                <a:ea typeface="宋体" pitchFamily="116" charset="-122"/>
              </a:rPr>
              <a:t> </a:t>
            </a:r>
            <a:endParaRPr lang="zh-CN" altLang="en-US">
              <a:solidFill>
                <a:schemeClr val="tx1"/>
              </a:solidFill>
              <a:ea typeface="宋体" pitchFamily="116" charset="-122"/>
            </a:endParaRPr>
          </a:p>
        </p:txBody>
      </p:sp>
      <p:sp>
        <p:nvSpPr>
          <p:cNvPr id="1365002" name="Rectangle 10"/>
          <p:cNvSpPr>
            <a:spLocks noChangeArrowheads="1"/>
          </p:cNvSpPr>
          <p:nvPr/>
        </p:nvSpPr>
        <p:spPr bwMode="auto">
          <a:xfrm>
            <a:off x="228600" y="1143000"/>
            <a:ext cx="5270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zh-CN" altLang="en-US" sz="1200">
                <a:solidFill>
                  <a:schemeClr val="tx1"/>
                </a:solidFill>
                <a:ea typeface="宋体" pitchFamily="116" charset="-122"/>
              </a:rPr>
              <a:t>         </a:t>
            </a:r>
            <a:endParaRPr lang="zh-CN" altLang="en-US">
              <a:solidFill>
                <a:schemeClr val="tx1"/>
              </a:solidFill>
              <a:ea typeface="宋体" pitchFamily="116" charset="-122"/>
            </a:endParaRPr>
          </a:p>
        </p:txBody>
      </p:sp>
      <p:graphicFrame>
        <p:nvGraphicFramePr>
          <p:cNvPr id="1365003" name="Object 11"/>
          <p:cNvGraphicFramePr>
            <a:graphicFrameLocks noChangeAspect="1"/>
          </p:cNvGraphicFramePr>
          <p:nvPr/>
        </p:nvGraphicFramePr>
        <p:xfrm>
          <a:off x="228600" y="1417638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3" name="Equation" r:id="rId8" imgW="114120" imgH="215640" progId="Equation.3">
                  <p:embed/>
                </p:oleObj>
              </mc:Choice>
              <mc:Fallback>
                <p:oleObj name="Equation" r:id="rId8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17638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5004" name="Rectangle 12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65005" name="Rectangle 13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65006" name="Object 14"/>
          <p:cNvGraphicFramePr>
            <a:graphicFrameLocks noChangeAspect="1"/>
          </p:cNvGraphicFramePr>
          <p:nvPr/>
        </p:nvGraphicFramePr>
        <p:xfrm>
          <a:off x="228600" y="3027363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4" name="Equation" r:id="rId10" imgW="114120" imgH="215640" progId="Equation.3">
                  <p:embed/>
                </p:oleObj>
              </mc:Choice>
              <mc:Fallback>
                <p:oleObj name="Equation" r:id="rId10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027363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5007" name="Rectangle 15"/>
          <p:cNvSpPr>
            <a:spLocks noChangeArrowheads="1"/>
          </p:cNvSpPr>
          <p:nvPr/>
        </p:nvSpPr>
        <p:spPr bwMode="auto">
          <a:xfrm>
            <a:off x="0" y="35861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65008" name="Object 16"/>
          <p:cNvGraphicFramePr>
            <a:graphicFrameLocks noChangeAspect="1"/>
          </p:cNvGraphicFramePr>
          <p:nvPr/>
        </p:nvGraphicFramePr>
        <p:xfrm>
          <a:off x="228600" y="3246438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5" name="Equation" r:id="rId11" imgW="114120" imgH="215640" progId="Equation.3">
                  <p:embed/>
                </p:oleObj>
              </mc:Choice>
              <mc:Fallback>
                <p:oleObj name="Equation" r:id="rId11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246438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5009" name="Rectangle 17"/>
          <p:cNvSpPr>
            <a:spLocks noChangeArrowheads="1"/>
          </p:cNvSpPr>
          <p:nvPr/>
        </p:nvSpPr>
        <p:spPr bwMode="auto">
          <a:xfrm>
            <a:off x="4537075" y="3465513"/>
            <a:ext cx="52705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zh-CN" altLang="en-US" sz="1200">
                <a:solidFill>
                  <a:schemeClr val="tx1"/>
                </a:solidFill>
                <a:ea typeface="宋体" pitchFamily="116" charset="-122"/>
              </a:rPr>
              <a:t>         </a:t>
            </a:r>
            <a:endParaRPr lang="zh-CN" altLang="en-US">
              <a:solidFill>
                <a:schemeClr val="tx1"/>
              </a:solidFill>
              <a:ea typeface="宋体" pitchFamily="116" charset="-122"/>
            </a:endParaRPr>
          </a:p>
        </p:txBody>
      </p:sp>
      <p:sp>
        <p:nvSpPr>
          <p:cNvPr id="1365010" name="Rectangle 18"/>
          <p:cNvSpPr>
            <a:spLocks noChangeArrowheads="1"/>
          </p:cNvSpPr>
          <p:nvPr/>
        </p:nvSpPr>
        <p:spPr bwMode="auto">
          <a:xfrm>
            <a:off x="0" y="59086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zh-CN" altLang="en-US">
              <a:solidFill>
                <a:schemeClr val="tx1"/>
              </a:solidFill>
              <a:ea typeface="宋体" pitchFamily="116" charset="-122"/>
            </a:endParaRPr>
          </a:p>
        </p:txBody>
      </p:sp>
      <p:sp>
        <p:nvSpPr>
          <p:cNvPr id="1365011" name="Rectangle 19"/>
          <p:cNvSpPr>
            <a:spLocks noChangeArrowheads="1"/>
          </p:cNvSpPr>
          <p:nvPr/>
        </p:nvSpPr>
        <p:spPr bwMode="auto">
          <a:xfrm>
            <a:off x="2667000" y="1565275"/>
            <a:ext cx="2667000" cy="19050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65012" name="Rectangle 20"/>
          <p:cNvSpPr>
            <a:spLocks noChangeArrowheads="1"/>
          </p:cNvSpPr>
          <p:nvPr/>
        </p:nvSpPr>
        <p:spPr bwMode="auto">
          <a:xfrm>
            <a:off x="2667000" y="3546475"/>
            <a:ext cx="2667000" cy="1524000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65013" name="Text Box 21"/>
          <p:cNvSpPr txBox="1">
            <a:spLocks noChangeArrowheads="1"/>
          </p:cNvSpPr>
          <p:nvPr/>
        </p:nvSpPr>
        <p:spPr bwMode="auto">
          <a:xfrm>
            <a:off x="609600" y="1946275"/>
            <a:ext cx="205740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200" dirty="0">
                <a:solidFill>
                  <a:schemeClr val="accent2"/>
                </a:solidFill>
                <a:latin typeface="Arial" charset="0"/>
                <a:ea typeface="宋体" pitchFamily="116" charset="-122"/>
              </a:rPr>
              <a:t>No </a:t>
            </a:r>
            <a:r>
              <a:rPr lang="en-US" altLang="zh-CN" sz="2200" dirty="0" smtClean="0">
                <a:solidFill>
                  <a:schemeClr val="accent2"/>
                </a:solidFill>
                <a:latin typeface="Arial" charset="0"/>
                <a:ea typeface="宋体" pitchFamily="116" charset="-122"/>
              </a:rPr>
              <a:t>(explicit) </a:t>
            </a:r>
            <a:r>
              <a:rPr lang="en-US" altLang="zh-CN" sz="2200" dirty="0" err="1" smtClean="0">
                <a:solidFill>
                  <a:schemeClr val="accent2"/>
                </a:solidFill>
                <a:latin typeface="Arial" charset="0"/>
                <a:ea typeface="宋体" pitchFamily="116" charset="-122"/>
              </a:rPr>
              <a:t>k</a:t>
            </a:r>
            <a:r>
              <a:rPr lang="en-US" altLang="zh-CN" sz="2200" baseline="-25000" dirty="0" err="1" smtClean="0">
                <a:solidFill>
                  <a:schemeClr val="accent2"/>
                </a:solidFill>
                <a:latin typeface="Arial" charset="0"/>
                <a:ea typeface="宋体" pitchFamily="116" charset="-122"/>
              </a:rPr>
              <a:t>T</a:t>
            </a:r>
            <a:r>
              <a:rPr lang="en-US" altLang="zh-CN" sz="2200" dirty="0" smtClean="0">
                <a:solidFill>
                  <a:schemeClr val="accent2"/>
                </a:solidFill>
                <a:latin typeface="Arial" charset="0"/>
                <a:ea typeface="宋体" pitchFamily="116" charset="-122"/>
              </a:rPr>
              <a:t> </a:t>
            </a:r>
            <a:r>
              <a:rPr lang="en-US" altLang="zh-CN" sz="2200" dirty="0">
                <a:solidFill>
                  <a:schemeClr val="accent2"/>
                </a:solidFill>
                <a:latin typeface="Arial" charset="0"/>
                <a:ea typeface="宋体" pitchFamily="116" charset="-122"/>
              </a:rPr>
              <a:t>dependence</a:t>
            </a:r>
          </a:p>
        </p:txBody>
      </p:sp>
      <p:sp>
        <p:nvSpPr>
          <p:cNvPr id="1365014" name="Text Box 22"/>
          <p:cNvSpPr txBox="1">
            <a:spLocks noChangeArrowheads="1"/>
          </p:cNvSpPr>
          <p:nvPr/>
        </p:nvSpPr>
        <p:spPr bwMode="auto">
          <a:xfrm>
            <a:off x="332096" y="3927475"/>
            <a:ext cx="25146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dirty="0" err="1">
                <a:solidFill>
                  <a:srgbClr val="FF3300"/>
                </a:solidFill>
                <a:latin typeface="Arial" charset="0"/>
                <a:ea typeface="宋体" pitchFamily="116" charset="-122"/>
              </a:rPr>
              <a:t>k</a:t>
            </a:r>
            <a:r>
              <a:rPr lang="en-US" altLang="zh-CN" baseline="-25000" dirty="0" err="1">
                <a:solidFill>
                  <a:srgbClr val="FF3300"/>
                </a:solidFill>
                <a:latin typeface="Arial" charset="0"/>
                <a:ea typeface="宋体" pitchFamily="116" charset="-122"/>
              </a:rPr>
              <a:t>T</a:t>
            </a:r>
            <a:r>
              <a:rPr lang="en-US" altLang="zh-CN" dirty="0">
                <a:solidFill>
                  <a:srgbClr val="FF3300"/>
                </a:solidFill>
                <a:latin typeface="Arial" charset="0"/>
                <a:ea typeface="宋体" pitchFamily="116" charset="-122"/>
              </a:rPr>
              <a:t> - dependent, T-odd</a:t>
            </a:r>
          </a:p>
        </p:txBody>
      </p:sp>
      <p:sp>
        <p:nvSpPr>
          <p:cNvPr id="1365015" name="Rectangle 23"/>
          <p:cNvSpPr>
            <a:spLocks noChangeArrowheads="1"/>
          </p:cNvSpPr>
          <p:nvPr/>
        </p:nvSpPr>
        <p:spPr bwMode="auto">
          <a:xfrm>
            <a:off x="2667000" y="5146675"/>
            <a:ext cx="5867400" cy="83820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65016" name="Rectangle 24"/>
          <p:cNvSpPr>
            <a:spLocks noChangeArrowheads="1"/>
          </p:cNvSpPr>
          <p:nvPr/>
        </p:nvSpPr>
        <p:spPr bwMode="auto">
          <a:xfrm>
            <a:off x="5791200" y="1793875"/>
            <a:ext cx="2438400" cy="106680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65017" name="Text Box 25"/>
          <p:cNvSpPr txBox="1">
            <a:spLocks noChangeArrowheads="1"/>
          </p:cNvSpPr>
          <p:nvPr/>
        </p:nvSpPr>
        <p:spPr bwMode="auto">
          <a:xfrm>
            <a:off x="5867400" y="3546475"/>
            <a:ext cx="25146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chemeClr val="accent1"/>
                </a:solidFill>
                <a:latin typeface="Arial" charset="0"/>
                <a:ea typeface="宋体" pitchFamily="116" charset="-122"/>
              </a:rPr>
              <a:t>k</a:t>
            </a:r>
            <a:r>
              <a:rPr lang="en-US" altLang="zh-CN" baseline="-25000">
                <a:solidFill>
                  <a:schemeClr val="accent1"/>
                </a:solidFill>
                <a:latin typeface="Arial" charset="0"/>
                <a:ea typeface="宋体" pitchFamily="116" charset="-122"/>
              </a:rPr>
              <a:t>T</a:t>
            </a:r>
            <a:r>
              <a:rPr lang="en-US" altLang="zh-CN">
                <a:solidFill>
                  <a:schemeClr val="accent1"/>
                </a:solidFill>
                <a:latin typeface="Arial" charset="0"/>
                <a:ea typeface="宋体" pitchFamily="116" charset="-122"/>
              </a:rPr>
              <a:t> - dependent, T-even</a:t>
            </a:r>
          </a:p>
        </p:txBody>
      </p:sp>
      <p:sp>
        <p:nvSpPr>
          <p:cNvPr id="1365018" name="Text Box 26"/>
          <p:cNvSpPr txBox="1">
            <a:spLocks noChangeArrowheads="1"/>
          </p:cNvSpPr>
          <p:nvPr/>
        </p:nvSpPr>
        <p:spPr bwMode="auto">
          <a:xfrm>
            <a:off x="5334000" y="2917825"/>
            <a:ext cx="1706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Transversity</a:t>
            </a:r>
          </a:p>
        </p:txBody>
      </p:sp>
      <p:sp>
        <p:nvSpPr>
          <p:cNvPr id="1365019" name="Text Box 27"/>
          <p:cNvSpPr txBox="1">
            <a:spLocks noChangeArrowheads="1"/>
          </p:cNvSpPr>
          <p:nvPr/>
        </p:nvSpPr>
        <p:spPr bwMode="auto">
          <a:xfrm>
            <a:off x="5334000" y="386080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Sivers</a:t>
            </a:r>
          </a:p>
        </p:txBody>
      </p:sp>
      <p:sp>
        <p:nvSpPr>
          <p:cNvPr id="1365021" name="Text Box 29"/>
          <p:cNvSpPr txBox="1">
            <a:spLocks noChangeArrowheads="1"/>
          </p:cNvSpPr>
          <p:nvPr/>
        </p:nvSpPr>
        <p:spPr bwMode="auto">
          <a:xfrm>
            <a:off x="5332413" y="4546600"/>
            <a:ext cx="1893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Boer-Mulders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82305" y="4855031"/>
            <a:ext cx="2264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All at </a:t>
            </a:r>
          </a:p>
          <a:p>
            <a:r>
              <a:rPr lang="en-US" sz="2400" dirty="0" smtClean="0"/>
              <a:t>“leading </a:t>
            </a:r>
            <a:r>
              <a:rPr lang="en-US" sz="2400" dirty="0"/>
              <a:t>twist”</a:t>
            </a: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486228" y="2514600"/>
            <a:ext cx="8266112" cy="156966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</a:rPr>
              <a:t>Relevant measurements in simpler systems than </a:t>
            </a:r>
            <a:r>
              <a:rPr lang="en-US" sz="2400" i="1" dirty="0" err="1" smtClean="0">
                <a:solidFill>
                  <a:schemeClr val="tx1"/>
                </a:solidFill>
              </a:rPr>
              <a:t>p+p</a:t>
            </a:r>
            <a:r>
              <a:rPr lang="en-US" sz="2400" i="1" dirty="0" smtClean="0">
                <a:solidFill>
                  <a:schemeClr val="tx1"/>
                </a:solidFill>
              </a:rPr>
              <a:t> (semi-inclusive DIS, </a:t>
            </a:r>
            <a:r>
              <a:rPr lang="en-US" sz="2400" i="1" dirty="0" err="1" smtClean="0">
                <a:solidFill>
                  <a:schemeClr val="tx1"/>
                </a:solidFill>
              </a:rPr>
              <a:t>e+e</a:t>
            </a:r>
            <a:r>
              <a:rPr lang="en-US" sz="2400" i="1" dirty="0" smtClean="0">
                <a:solidFill>
                  <a:schemeClr val="tx1"/>
                </a:solidFill>
              </a:rPr>
              <a:t>- annihilation) only starting to be made over the last ~9 years, providing evidence that many of these correlations are non-zero in nature</a:t>
            </a:r>
            <a:r>
              <a:rPr lang="en-US" sz="2400" i="1" dirty="0" smtClean="0"/>
              <a:t> . . .</a:t>
            </a:r>
            <a:endParaRPr lang="en-US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97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65137" y="166145"/>
            <a:ext cx="5712189" cy="2468947"/>
            <a:chOff x="465137" y="166145"/>
            <a:chExt cx="5712189" cy="2468947"/>
          </a:xfrm>
        </p:grpSpPr>
        <p:pic>
          <p:nvPicPr>
            <p:cNvPr id="19" name="Picture 4" descr="sivers_hermes"/>
            <p:cNvPicPr>
              <a:picLocks noChangeAspect="1" noChangeArrowheads="1"/>
            </p:cNvPicPr>
            <p:nvPr/>
          </p:nvPicPr>
          <p:blipFill>
            <a:blip r:embed="rId3" cstate="print"/>
            <a:srcRect b="53706"/>
            <a:stretch>
              <a:fillRect/>
            </a:stretch>
          </p:blipFill>
          <p:spPr bwMode="auto">
            <a:xfrm>
              <a:off x="465137" y="166145"/>
              <a:ext cx="5707063" cy="1898512"/>
            </a:xfrm>
            <a:prstGeom prst="rect">
              <a:avLst/>
            </a:prstGeom>
            <a:noFill/>
          </p:spPr>
        </p:pic>
        <p:pic>
          <p:nvPicPr>
            <p:cNvPr id="22" name="Picture 4" descr="sivers_hermes"/>
            <p:cNvPicPr>
              <a:picLocks noChangeAspect="1" noChangeArrowheads="1"/>
            </p:cNvPicPr>
            <p:nvPr/>
          </p:nvPicPr>
          <p:blipFill>
            <a:blip r:embed="rId3" cstate="print"/>
            <a:srcRect t="85594"/>
            <a:stretch>
              <a:fillRect/>
            </a:stretch>
          </p:blipFill>
          <p:spPr bwMode="auto">
            <a:xfrm>
              <a:off x="470263" y="2044337"/>
              <a:ext cx="5707063" cy="590755"/>
            </a:xfrm>
            <a:prstGeom prst="rect">
              <a:avLst/>
            </a:prstGeom>
            <a:noFill/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12629" y="635913"/>
            <a:ext cx="8899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Sivers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Ohio U., February 11, 2014</a:t>
            </a: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173514" y="1353434"/>
            <a:ext cx="6463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tx1"/>
                </a:solidFill>
              </a:rPr>
              <a:t>e+p</a:t>
            </a:r>
            <a:endParaRPr lang="en-US" sz="2200" dirty="0" smtClean="0">
              <a:solidFill>
                <a:schemeClr val="tx1"/>
              </a:solidFill>
            </a:endParaRPr>
          </a:p>
          <a:p>
            <a:r>
              <a:rPr lang="en-US" sz="2200" dirty="0" err="1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sz="2200" dirty="0" err="1" smtClean="0">
                <a:solidFill>
                  <a:schemeClr val="tx1"/>
                </a:solidFill>
              </a:rPr>
              <a:t>+p</a:t>
            </a:r>
            <a:endParaRPr lang="en-US" sz="2200" dirty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08561" y="2147888"/>
            <a:ext cx="8459252" cy="2358071"/>
            <a:chOff x="708561" y="2147888"/>
            <a:chExt cx="8459252" cy="2358071"/>
          </a:xfrm>
        </p:grpSpPr>
        <p:pic>
          <p:nvPicPr>
            <p:cNvPr id="47001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561" y="2147888"/>
              <a:ext cx="8459252" cy="23580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3414714" y="2209800"/>
              <a:ext cx="275748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chemeClr val="tx1"/>
                  </a:solidFill>
                </a:rPr>
                <a:t>Boer-Mulders x Collins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404777" y="2526268"/>
              <a:ext cx="6432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tx1"/>
                  </a:solidFill>
                </a:rPr>
                <a:t>e+p</a:t>
              </a:r>
              <a:endParaRPr lang="en-US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709004" y="3516868"/>
              <a:ext cx="39871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HERMES, PRD 87, 012010 (2013)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819400" y="3886200"/>
            <a:ext cx="5715000" cy="2564487"/>
            <a:chOff x="2819400" y="3886200"/>
            <a:chExt cx="5715000" cy="2564487"/>
          </a:xfrm>
        </p:grpSpPr>
        <p:sp>
          <p:nvSpPr>
            <p:cNvPr id="30" name="Rectangle 29"/>
            <p:cNvSpPr/>
            <p:nvPr/>
          </p:nvSpPr>
          <p:spPr>
            <a:xfrm>
              <a:off x="2819400" y="3886200"/>
              <a:ext cx="5715000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8" name="Picture 5" descr="collins_hermes"/>
            <p:cNvPicPr>
              <a:picLocks noChangeAspect="1" noChangeArrowheads="1"/>
            </p:cNvPicPr>
            <p:nvPr/>
          </p:nvPicPr>
          <p:blipFill>
            <a:blip r:embed="rId5" cstate="print"/>
            <a:srcRect t="45818"/>
            <a:stretch>
              <a:fillRect/>
            </a:stretch>
          </p:blipFill>
          <p:spPr bwMode="auto">
            <a:xfrm>
              <a:off x="2819400" y="4158772"/>
              <a:ext cx="5688013" cy="22145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4475084" y="6019800"/>
              <a:ext cx="26818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>
                  <a:solidFill>
                    <a:schemeClr val="tx1"/>
                  </a:solidFill>
                </a:rPr>
                <a:t>Transversity</a:t>
              </a:r>
              <a:r>
                <a:rPr lang="en-US" sz="2200" dirty="0" smtClean="0">
                  <a:solidFill>
                    <a:schemeClr val="tx1"/>
                  </a:solidFill>
                </a:rPr>
                <a:t> x Collins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400274" y="5029200"/>
              <a:ext cx="6896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tx1"/>
                  </a:solidFill>
                </a:rPr>
                <a:t>e+p</a:t>
              </a:r>
              <a:endParaRPr lang="en-US" dirty="0" smtClean="0">
                <a:solidFill>
                  <a:schemeClr val="tx1"/>
                </a:solidFill>
              </a:endParaRPr>
            </a:p>
            <a:p>
              <a:r>
                <a:rPr lang="en-US" dirty="0" err="1" smtClean="0">
                  <a:solidFill>
                    <a:schemeClr val="tx1"/>
                  </a:solidFill>
                  <a:latin typeface="Symbol" pitchFamily="18" charset="2"/>
                </a:rPr>
                <a:t>m</a:t>
              </a:r>
              <a:r>
                <a:rPr lang="en-US" dirty="0" err="1" smtClean="0">
                  <a:solidFill>
                    <a:schemeClr val="tx1"/>
                  </a:solidFill>
                </a:rPr>
                <a:t>+p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238375" y="1143000"/>
            <a:ext cx="4238625" cy="4362450"/>
            <a:chOff x="2238375" y="1143000"/>
            <a:chExt cx="4238625" cy="4362450"/>
          </a:xfrm>
        </p:grpSpPr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38375" y="1143000"/>
              <a:ext cx="4238625" cy="43624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2968820" y="1369959"/>
              <a:ext cx="27703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BELLE PRL96, 232002 (2006)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939740" y="1676400"/>
              <a:ext cx="1935145" cy="43088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chemeClr val="tx1"/>
                  </a:solidFill>
                </a:rPr>
                <a:t>Collins x Collins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02078" y="1676400"/>
              <a:ext cx="617477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>
                  <a:solidFill>
                    <a:schemeClr val="tx1"/>
                  </a:solidFill>
                </a:rPr>
                <a:t>e</a:t>
              </a:r>
              <a:r>
                <a:rPr lang="en-US" sz="2200" baseline="30000" dirty="0" err="1" smtClean="0">
                  <a:solidFill>
                    <a:schemeClr val="tx1"/>
                  </a:solidFill>
                </a:rPr>
                <a:t>+</a:t>
              </a:r>
              <a:r>
                <a:rPr lang="en-US" sz="2200" dirty="0" err="1" smtClean="0">
                  <a:solidFill>
                    <a:schemeClr val="tx1"/>
                  </a:solidFill>
                </a:rPr>
                <a:t>e</a:t>
              </a:r>
              <a:r>
                <a:rPr lang="en-US" sz="2200" baseline="30000" dirty="0" smtClean="0">
                  <a:solidFill>
                    <a:schemeClr val="tx1"/>
                  </a:solidFill>
                </a:rPr>
                <a:t>-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295401" y="2590800"/>
            <a:ext cx="6759388" cy="3830319"/>
            <a:chOff x="1295401" y="2590800"/>
            <a:chExt cx="6759388" cy="3830319"/>
          </a:xfrm>
        </p:grpSpPr>
        <p:grpSp>
          <p:nvGrpSpPr>
            <p:cNvPr id="46" name="Group 45"/>
            <p:cNvGrpSpPr/>
            <p:nvPr/>
          </p:nvGrpSpPr>
          <p:grpSpPr>
            <a:xfrm>
              <a:off x="1295401" y="2590800"/>
              <a:ext cx="6759388" cy="3830319"/>
              <a:chOff x="1295401" y="5237481"/>
              <a:chExt cx="6759388" cy="3830319"/>
            </a:xfrm>
          </p:grpSpPr>
          <p:pic>
            <p:nvPicPr>
              <p:cNvPr id="44" name="Picture 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95401" y="5237481"/>
                <a:ext cx="6759388" cy="383031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2568806" y="6794997"/>
                <a:ext cx="291759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solidFill>
                      <a:schemeClr val="tx1"/>
                    </a:solidFill>
                  </a:rPr>
                  <a:t>BaBar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: Released August 2011</a:t>
                </a:r>
              </a:p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Collins x Collins</a:t>
                </a:r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2438400" y="4724400"/>
              <a:ext cx="617477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err="1" smtClean="0">
                  <a:solidFill>
                    <a:schemeClr val="tx1"/>
                  </a:solidFill>
                </a:rPr>
                <a:t>e</a:t>
              </a:r>
              <a:r>
                <a:rPr lang="en-US" sz="2200" baseline="30000" dirty="0" err="1" smtClean="0">
                  <a:solidFill>
                    <a:schemeClr val="tx1"/>
                  </a:solidFill>
                </a:rPr>
                <a:t>+</a:t>
              </a:r>
              <a:r>
                <a:rPr lang="en-US" sz="2200" dirty="0" err="1" smtClean="0">
                  <a:solidFill>
                    <a:schemeClr val="tx1"/>
                  </a:solidFill>
                </a:rPr>
                <a:t>e</a:t>
              </a:r>
              <a:r>
                <a:rPr lang="en-US" sz="2200" baseline="30000" dirty="0" smtClean="0">
                  <a:solidFill>
                    <a:schemeClr val="tx1"/>
                  </a:solidFill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536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An alternative approach to describing the large single-spin asymmetries: </a:t>
            </a:r>
            <a:br>
              <a:rPr lang="en-US" sz="3500" dirty="0" smtClean="0"/>
            </a:br>
            <a:r>
              <a:rPr lang="en-US" sz="3500" dirty="0" smtClean="0"/>
              <a:t>Higher-twist </a:t>
            </a:r>
            <a:r>
              <a:rPr lang="en-US" sz="3500" dirty="0" err="1" smtClean="0"/>
              <a:t>multiparton</a:t>
            </a:r>
            <a:r>
              <a:rPr lang="en-US" sz="3500" dirty="0" smtClean="0"/>
              <a:t> correlations</a:t>
            </a:r>
            <a:endParaRPr lang="en-US" sz="35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Extend </a:t>
            </a:r>
            <a:r>
              <a:rPr lang="en-US" dirty="0"/>
              <a:t>our ideas about (single-parton) pdfs to correlation functions that can’t be associated with a single </a:t>
            </a:r>
            <a:r>
              <a:rPr lang="en-US" dirty="0" smtClean="0"/>
              <a:t>parton</a:t>
            </a:r>
            <a:endParaRPr lang="en-US" dirty="0"/>
          </a:p>
          <a:p>
            <a:r>
              <a:rPr lang="en-US" dirty="0"/>
              <a:t>N</a:t>
            </a:r>
            <a:r>
              <a:rPr lang="en-US" dirty="0" smtClean="0"/>
              <a:t>on-perturbative structure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matrix elements involving the quantum mechanical </a:t>
            </a:r>
            <a:r>
              <a:rPr lang="en-US" i="1" dirty="0" smtClean="0"/>
              <a:t>interference</a:t>
            </a:r>
            <a:r>
              <a:rPr lang="en-US" dirty="0" smtClean="0"/>
              <a:t> between scattering off of a (</a:t>
            </a:r>
            <a:r>
              <a:rPr lang="en-US" dirty="0" err="1" smtClean="0"/>
              <a:t>quark+gluon</a:t>
            </a:r>
            <a:r>
              <a:rPr lang="en-US" dirty="0" smtClean="0"/>
              <a:t>) and scattering off of a single quark (of the same flavor and at the same 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Can also have interference between (</a:t>
            </a:r>
            <a:r>
              <a:rPr lang="en-US" dirty="0" err="1" smtClean="0"/>
              <a:t>gluon+gluon</a:t>
            </a:r>
            <a:r>
              <a:rPr lang="en-US" dirty="0" smtClean="0"/>
              <a:t>) and single gluon</a:t>
            </a:r>
          </a:p>
          <a:p>
            <a:pPr lvl="1"/>
            <a:r>
              <a:rPr lang="en-US" dirty="0" smtClean="0"/>
              <a:t>No explicit dependence on partonic transverse momentum</a:t>
            </a:r>
          </a:p>
          <a:p>
            <a:pPr lvl="1"/>
            <a:r>
              <a:rPr lang="en-US" dirty="0" err="1"/>
              <a:t>Efremov+Teryaev</a:t>
            </a:r>
            <a:r>
              <a:rPr lang="en-US" dirty="0"/>
              <a:t> </a:t>
            </a:r>
            <a:r>
              <a:rPr lang="en-US" dirty="0" smtClean="0"/>
              <a:t>1981, 84</a:t>
            </a:r>
            <a:r>
              <a:rPr lang="en-US" dirty="0"/>
              <a:t>; </a:t>
            </a:r>
            <a:r>
              <a:rPr lang="en-US" dirty="0" err="1"/>
              <a:t>Qiu+Sterman</a:t>
            </a:r>
            <a:r>
              <a:rPr lang="en-US" dirty="0"/>
              <a:t> 1991, </a:t>
            </a:r>
            <a:r>
              <a:rPr lang="en-US" dirty="0" smtClean="0"/>
              <a:t>98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Photonuclear Reactions, August 10,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Beware: Two common usages of the term “twist”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Formal definition of twist: “mass dimension minus spin” of the operator in a matrix element within the Operator Product Expansion</a:t>
            </a:r>
          </a:p>
          <a:p>
            <a:pPr lvl="1"/>
            <a:r>
              <a:rPr lang="en-US" dirty="0" smtClean="0"/>
              <a:t>“Leading twist” is twist-2</a:t>
            </a:r>
          </a:p>
          <a:p>
            <a:pPr lvl="1"/>
            <a:r>
              <a:rPr lang="en-US" dirty="0" smtClean="0"/>
              <a:t>Twist-n </a:t>
            </a:r>
            <a:r>
              <a:rPr lang="en-US" i="1" dirty="0" smtClean="0"/>
              <a:t>matrix element</a:t>
            </a:r>
            <a:r>
              <a:rPr lang="en-US" dirty="0" smtClean="0"/>
              <a:t> carries a factor of 1/Q</a:t>
            </a:r>
            <a:r>
              <a:rPr lang="en-US" baseline="30000" dirty="0" smtClean="0"/>
              <a:t>(n-2)</a:t>
            </a:r>
          </a:p>
          <a:p>
            <a:endParaRPr lang="en-US" dirty="0" smtClean="0"/>
          </a:p>
          <a:p>
            <a:r>
              <a:rPr lang="en-US" dirty="0" smtClean="0"/>
              <a:t>But – </a:t>
            </a:r>
            <a:r>
              <a:rPr lang="en-US" i="1" dirty="0" smtClean="0"/>
              <a:t>observables</a:t>
            </a:r>
            <a:r>
              <a:rPr lang="en-US" dirty="0" smtClean="0"/>
              <a:t> with measurable contributions from terms suppressed by a factor of </a:t>
            </a:r>
            <a:r>
              <a:rPr lang="en-US" dirty="0"/>
              <a:t>1/Q</a:t>
            </a:r>
            <a:r>
              <a:rPr lang="en-US" baseline="30000" dirty="0"/>
              <a:t>(n-2) </a:t>
            </a:r>
            <a:r>
              <a:rPr lang="en-US" dirty="0" smtClean="0"/>
              <a:t>often referred to as sensitive to “twist-n” contributions</a:t>
            </a:r>
          </a:p>
          <a:p>
            <a:pPr lvl="1"/>
            <a:r>
              <a:rPr lang="en-US" dirty="0" smtClean="0"/>
              <a:t>Never measure a matrix element, only matrix elements squared!</a:t>
            </a:r>
          </a:p>
          <a:p>
            <a:pPr lvl="1"/>
            <a:r>
              <a:rPr lang="en-US" dirty="0" smtClean="0"/>
              <a:t>To get 1/Q term describing an </a:t>
            </a:r>
            <a:r>
              <a:rPr lang="en-US" i="1" dirty="0" smtClean="0"/>
              <a:t>observable</a:t>
            </a:r>
            <a:r>
              <a:rPr lang="en-US" dirty="0" smtClean="0"/>
              <a:t>, need interference term in the square modulus: </a:t>
            </a:r>
          </a:p>
          <a:p>
            <a:pPr lvl="2"/>
            <a:r>
              <a:rPr lang="en-US" dirty="0" smtClean="0"/>
              <a:t>A = order 1 + order 1/Q + order 1/Q</a:t>
            </a:r>
            <a:r>
              <a:rPr lang="en-US" baseline="30000" dirty="0" smtClean="0"/>
              <a:t>2</a:t>
            </a:r>
            <a:r>
              <a:rPr lang="en-US" dirty="0" smtClean="0"/>
              <a:t> + …</a:t>
            </a:r>
            <a:endParaRPr lang="en-US" baseline="30000" dirty="0" smtClean="0"/>
          </a:p>
          <a:p>
            <a:pPr lvl="2"/>
            <a:r>
              <a:rPr lang="en-US" dirty="0" smtClean="0"/>
              <a:t>|A|</a:t>
            </a:r>
            <a:r>
              <a:rPr lang="en-US" baseline="30000" dirty="0" smtClean="0"/>
              <a:t>2</a:t>
            </a:r>
            <a:r>
              <a:rPr lang="en-US" dirty="0" smtClean="0"/>
              <a:t> = |order 1|</a:t>
            </a:r>
            <a:r>
              <a:rPr lang="en-US" baseline="30000" dirty="0" smtClean="0"/>
              <a:t>2</a:t>
            </a:r>
            <a:r>
              <a:rPr lang="en-US" dirty="0" smtClean="0"/>
              <a:t> + |order 1/Q|</a:t>
            </a:r>
            <a:r>
              <a:rPr lang="en-US" baseline="30000" dirty="0" smtClean="0"/>
              <a:t>2</a:t>
            </a:r>
            <a:r>
              <a:rPr lang="en-US" dirty="0" smtClean="0"/>
              <a:t> +  </a:t>
            </a:r>
            <a:r>
              <a:rPr lang="en-US" dirty="0" smtClean="0">
                <a:solidFill>
                  <a:srgbClr val="FFFF00"/>
                </a:solidFill>
              </a:rPr>
              <a:t>(order 1)(order 1/Q)* + (order 1)*(order 1/Q) </a:t>
            </a:r>
            <a:r>
              <a:rPr lang="en-US" dirty="0" smtClean="0"/>
              <a:t>+ …</a:t>
            </a:r>
          </a:p>
          <a:p>
            <a:pPr lvl="1"/>
            <a:r>
              <a:rPr lang="en-US" dirty="0" smtClean="0"/>
              <a:t>So twist-3 term in matrix element times </a:t>
            </a:r>
            <a:r>
              <a:rPr lang="en-US" i="1" dirty="0" smtClean="0"/>
              <a:t>twist-2</a:t>
            </a:r>
            <a:r>
              <a:rPr lang="en-US" dirty="0" smtClean="0"/>
              <a:t> term gives 1/Q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quare modulus of</a:t>
            </a:r>
            <a:r>
              <a:rPr lang="en-US" i="1" dirty="0" smtClean="0"/>
              <a:t> twist-3</a:t>
            </a:r>
            <a:r>
              <a:rPr lang="en-US" dirty="0" smtClean="0"/>
              <a:t> term gives 1/Q</a:t>
            </a:r>
            <a:r>
              <a:rPr lang="en-US" baseline="30000" dirty="0" smtClean="0"/>
              <a:t>2</a:t>
            </a:r>
            <a:r>
              <a:rPr lang="en-US" dirty="0" smtClean="0"/>
              <a:t>, sometimes referred to as “twist-4”</a:t>
            </a:r>
            <a:endParaRPr lang="en-US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Photonuclear Reactions, August 10,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5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Transverse single-spin asymmetries provide </a:t>
            </a:r>
            <a:r>
              <a:rPr lang="en-US" sz="3600" u="sng" dirty="0" smtClean="0"/>
              <a:t>new</a:t>
            </a:r>
            <a:r>
              <a:rPr lang="en-US" sz="3600" dirty="0" smtClean="0"/>
              <a:t> information on hadron structure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Leading</a:t>
            </a:r>
            <a:r>
              <a:rPr lang="en-US" dirty="0" smtClean="0"/>
              <a:t> contribution to transverse single-spin asymmetries comes from </a:t>
            </a:r>
            <a:r>
              <a:rPr lang="en-US" i="1" dirty="0" smtClean="0"/>
              <a:t>either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Convolution of two twist-2 </a:t>
            </a:r>
            <a:r>
              <a:rPr lang="en-US" i="1" dirty="0" smtClean="0"/>
              <a:t>transverse-momentum-dependent</a:t>
            </a:r>
            <a:r>
              <a:rPr lang="en-US" dirty="0" smtClean="0"/>
              <a:t> parton distribution functions and/or fragmentation functions, or . . .</a:t>
            </a:r>
          </a:p>
          <a:p>
            <a:pPr lvl="1"/>
            <a:r>
              <a:rPr lang="en-US" dirty="0" smtClean="0"/>
              <a:t>Convolution of one twist-2 collinear pdf or fragmentation function and one twist-3 (collinear) </a:t>
            </a:r>
            <a:r>
              <a:rPr lang="en-US" i="1" dirty="0" err="1" smtClean="0"/>
              <a:t>multiparton</a:t>
            </a:r>
            <a:r>
              <a:rPr lang="en-US" i="1" dirty="0" smtClean="0"/>
              <a:t> correlation</a:t>
            </a:r>
            <a:r>
              <a:rPr lang="en-US" dirty="0" smtClean="0"/>
              <a:t> matrix element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Photonuclear Reactions, August 10,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7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Multiparton</a:t>
            </a:r>
            <a:r>
              <a:rPr lang="en-US" dirty="0" smtClean="0"/>
              <a:t> correlations in hadronization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Traditional fragmentation functions describe probability of single parton to </a:t>
            </a:r>
            <a:r>
              <a:rPr lang="en-US" dirty="0" err="1" smtClean="0"/>
              <a:t>hadronize</a:t>
            </a:r>
            <a:r>
              <a:rPr lang="en-US" dirty="0" smtClean="0"/>
              <a:t> into  particular hadron, as function of momentum fraction (</a:t>
            </a:r>
            <a:r>
              <a:rPr lang="en-US" i="1" dirty="0" smtClean="0"/>
              <a:t>z</a:t>
            </a:r>
            <a:r>
              <a:rPr lang="en-US" dirty="0" smtClean="0"/>
              <a:t>) of parton carried by the final hadron</a:t>
            </a:r>
          </a:p>
          <a:p>
            <a:r>
              <a:rPr lang="en-US" dirty="0" smtClean="0"/>
              <a:t>Can have matrix elements describing </a:t>
            </a:r>
            <a:r>
              <a:rPr lang="en-US" i="1" dirty="0" err="1" smtClean="0"/>
              <a:t>multiparton</a:t>
            </a:r>
            <a:r>
              <a:rPr lang="en-US" i="1" dirty="0" smtClean="0"/>
              <a:t> correlations in hadronization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Interference between a (</a:t>
            </a:r>
            <a:r>
              <a:rPr lang="en-US" dirty="0" err="1" smtClean="0"/>
              <a:t>quark+gluon</a:t>
            </a:r>
            <a:r>
              <a:rPr lang="en-US" dirty="0" smtClean="0"/>
              <a:t>) </a:t>
            </a:r>
            <a:r>
              <a:rPr lang="en-US" dirty="0" err="1" smtClean="0"/>
              <a:t>hadronizing</a:t>
            </a:r>
            <a:r>
              <a:rPr lang="en-US" dirty="0" smtClean="0"/>
              <a:t> and only a quark</a:t>
            </a:r>
          </a:p>
          <a:p>
            <a:pPr lvl="1"/>
            <a:r>
              <a:rPr lang="en-US" dirty="0" smtClean="0"/>
              <a:t>Similarly, interference between (</a:t>
            </a:r>
            <a:r>
              <a:rPr lang="en-US" dirty="0" err="1" smtClean="0"/>
              <a:t>gluon+gluon</a:t>
            </a:r>
            <a:r>
              <a:rPr lang="en-US" dirty="0" smtClean="0"/>
              <a:t>) and only a single gluon</a:t>
            </a:r>
          </a:p>
          <a:p>
            <a:pPr lvl="1"/>
            <a:r>
              <a:rPr lang="en-US" dirty="0" err="1" smtClean="0"/>
              <a:t>Kanazawa+Koike</a:t>
            </a:r>
            <a:r>
              <a:rPr lang="en-US" smtClean="0"/>
              <a:t>, </a:t>
            </a:r>
            <a:r>
              <a:rPr lang="en-US" smtClean="0"/>
              <a:t>2000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Photonuclear Reactions, August 10,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9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</a:t>
            </a:r>
            <a:r>
              <a:rPr lang="en-US" sz="3600" dirty="0" smtClean="0"/>
              <a:t>ransverse-momentum-dependent functions and twist-3 </a:t>
            </a:r>
            <a:r>
              <a:rPr lang="en-US" sz="3600" dirty="0" err="1" smtClean="0"/>
              <a:t>multiparton</a:t>
            </a:r>
            <a:r>
              <a:rPr lang="en-US" sz="3600" dirty="0" smtClean="0"/>
              <a:t> </a:t>
            </a:r>
            <a:r>
              <a:rPr lang="en-US" sz="3600" dirty="0" err="1" smtClean="0"/>
              <a:t>correlators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Twist-3 (collinear) </a:t>
            </a:r>
            <a:r>
              <a:rPr lang="en-US" dirty="0" err="1" smtClean="0"/>
              <a:t>multiparton</a:t>
            </a:r>
            <a:r>
              <a:rPr lang="en-US" dirty="0" smtClean="0"/>
              <a:t> </a:t>
            </a:r>
            <a:r>
              <a:rPr lang="en-US" dirty="0" err="1" smtClean="0"/>
              <a:t>correlators</a:t>
            </a:r>
            <a:r>
              <a:rPr lang="en-US" dirty="0" smtClean="0"/>
              <a:t> believed to be related to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-moments of (twist-2)TMD pdfs and fragmentation functions</a:t>
            </a:r>
          </a:p>
          <a:p>
            <a:pPr lvl="1"/>
            <a:r>
              <a:rPr lang="en-US" dirty="0" smtClean="0"/>
              <a:t>NPB667, 201 (2003); PRL97, 082002 (2006)</a:t>
            </a:r>
          </a:p>
          <a:p>
            <a:r>
              <a:rPr lang="en-US" dirty="0" smtClean="0"/>
              <a:t>To directly constrain TMD functions with experimental data, need </a:t>
            </a:r>
            <a:r>
              <a:rPr lang="en-US" i="1" dirty="0" smtClean="0"/>
              <a:t>two</a:t>
            </a:r>
            <a:r>
              <a:rPr lang="en-US" dirty="0" smtClean="0"/>
              <a:t> scales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ard momentum </a:t>
            </a:r>
          </a:p>
          <a:p>
            <a:pPr lvl="1"/>
            <a:r>
              <a:rPr lang="en-US" dirty="0" smtClean="0"/>
              <a:t>Observable sensitive to parton intrinsic momentum</a:t>
            </a:r>
          </a:p>
          <a:p>
            <a:pPr lvl="1"/>
            <a:r>
              <a:rPr lang="en-US" dirty="0" smtClean="0"/>
              <a:t>Note: Original hadronic asymmetries only measured a single scale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Photonuclear Reactions, August 10,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u="sng" dirty="0" smtClean="0"/>
              <a:t>Modified universality</a:t>
            </a:r>
            <a:r>
              <a:rPr lang="en-US" sz="3200" dirty="0" smtClean="0"/>
              <a:t> of T-odd </a:t>
            </a:r>
            <a:br>
              <a:rPr lang="en-US" sz="3200" dirty="0" smtClean="0"/>
            </a:br>
            <a:r>
              <a:rPr lang="en-US" sz="3200" dirty="0" smtClean="0"/>
              <a:t>transverse-momentum-dependent distributions: </a:t>
            </a:r>
            <a:br>
              <a:rPr lang="en-US" sz="3200" dirty="0" smtClean="0"/>
            </a:br>
            <a:r>
              <a:rPr lang="en-US" sz="3200" dirty="0" smtClean="0"/>
              <a:t>Color in action!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Ohio U., February 11, 2014</a:t>
            </a:r>
            <a:endParaRPr lang="en-US" dirty="0"/>
          </a:p>
        </p:txBody>
      </p:sp>
      <p:sp>
        <p:nvSpPr>
          <p:cNvPr id="1563652" name="Text Box 4"/>
          <p:cNvSpPr txBox="1">
            <a:spLocks noChangeArrowheads="1"/>
          </p:cNvSpPr>
          <p:nvPr/>
        </p:nvSpPr>
        <p:spPr bwMode="auto">
          <a:xfrm>
            <a:off x="228600" y="1528971"/>
            <a:ext cx="4227512" cy="1061829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FFFFCC"/>
                </a:solidFill>
                <a:latin typeface="Times" charset="0"/>
              </a:rPr>
              <a:t>Deep-inelastic lepton-nucleon scattering: </a:t>
            </a:r>
          </a:p>
          <a:p>
            <a:pPr algn="ctr"/>
            <a:r>
              <a:rPr lang="en-US" sz="2100" b="1" dirty="0" smtClean="0">
                <a:solidFill>
                  <a:srgbClr val="FFFFCC"/>
                </a:solidFill>
                <a:latin typeface="Times" charset="0"/>
              </a:rPr>
              <a:t>Attractive final-state interactions</a:t>
            </a:r>
            <a:endParaRPr lang="en-US" sz="2100" b="1" dirty="0">
              <a:solidFill>
                <a:srgbClr val="FFFFCC"/>
              </a:solidFill>
              <a:latin typeface="Times" charset="0"/>
            </a:endParaRPr>
          </a:p>
        </p:txBody>
      </p:sp>
      <p:sp>
        <p:nvSpPr>
          <p:cNvPr id="1563653" name="Text Box 5"/>
          <p:cNvSpPr txBox="1">
            <a:spLocks noChangeArrowheads="1"/>
          </p:cNvSpPr>
          <p:nvPr/>
        </p:nvSpPr>
        <p:spPr bwMode="auto">
          <a:xfrm>
            <a:off x="4691742" y="1528971"/>
            <a:ext cx="4223658" cy="1061829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rgbClr val="FFFFCC"/>
                </a:solidFill>
                <a:latin typeface="Times" charset="0"/>
              </a:rPr>
              <a:t>Q</a:t>
            </a:r>
            <a:r>
              <a:rPr lang="en-US" sz="2100" b="1" dirty="0" smtClean="0">
                <a:solidFill>
                  <a:srgbClr val="FFFFCC"/>
                </a:solidFill>
                <a:latin typeface="Times" charset="0"/>
              </a:rPr>
              <a:t>uark-antiquark annihilation to leptons: </a:t>
            </a:r>
          </a:p>
          <a:p>
            <a:pPr algn="ctr"/>
            <a:r>
              <a:rPr lang="en-US" sz="2100" b="1" dirty="0" smtClean="0">
                <a:solidFill>
                  <a:srgbClr val="FFFFCC"/>
                </a:solidFill>
                <a:latin typeface="Times" charset="0"/>
              </a:rPr>
              <a:t>Repulsive initial-state interactions</a:t>
            </a:r>
            <a:endParaRPr lang="en-US" sz="2100" b="1" dirty="0">
              <a:solidFill>
                <a:srgbClr val="FFFFCC"/>
              </a:solidFill>
              <a:latin typeface="Times" charset="0"/>
            </a:endParaRPr>
          </a:p>
        </p:txBody>
      </p:sp>
      <p:sp>
        <p:nvSpPr>
          <p:cNvPr id="1563665" name="Text Box 17"/>
          <p:cNvSpPr txBox="1">
            <a:spLocks noChangeArrowheads="1"/>
          </p:cNvSpPr>
          <p:nvPr/>
        </p:nvSpPr>
        <p:spPr bwMode="auto">
          <a:xfrm>
            <a:off x="687388" y="5029200"/>
            <a:ext cx="81518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FFCC"/>
                </a:solidFill>
                <a:latin typeface="Times" charset="0"/>
              </a:rPr>
              <a:t>As a </a:t>
            </a:r>
            <a:r>
              <a:rPr lang="en-US" sz="2400" b="1" dirty="0" smtClean="0">
                <a:solidFill>
                  <a:srgbClr val="FFFFCC"/>
                </a:solidFill>
                <a:latin typeface="Times" charset="0"/>
              </a:rPr>
              <a:t>result, get </a:t>
            </a:r>
            <a:r>
              <a:rPr lang="en-US" sz="2400" b="1" i="1" dirty="0" smtClean="0">
                <a:solidFill>
                  <a:srgbClr val="FFFFCC"/>
                </a:solidFill>
                <a:latin typeface="Times" charset="0"/>
              </a:rPr>
              <a:t>opposite sign</a:t>
            </a:r>
            <a:r>
              <a:rPr lang="en-US" sz="2400" b="1" dirty="0" smtClean="0">
                <a:solidFill>
                  <a:srgbClr val="FFFFCC"/>
                </a:solidFill>
                <a:latin typeface="Times" charset="0"/>
              </a:rPr>
              <a:t> for the Sivers transverse-momentum-dependent pdf when measure in semi-inclusive DIS versus </a:t>
            </a:r>
            <a:r>
              <a:rPr lang="en-US" sz="2400" b="1" dirty="0" err="1" smtClean="0">
                <a:solidFill>
                  <a:srgbClr val="FFFFCC"/>
                </a:solidFill>
                <a:latin typeface="Times" charset="0"/>
              </a:rPr>
              <a:t>Drell</a:t>
            </a:r>
            <a:r>
              <a:rPr lang="en-US" sz="2400" b="1" dirty="0" smtClean="0">
                <a:solidFill>
                  <a:srgbClr val="FFFFCC"/>
                </a:solidFill>
                <a:latin typeface="Times" charset="0"/>
              </a:rPr>
              <a:t>-Yan: </a:t>
            </a:r>
            <a:r>
              <a:rPr lang="en-US" sz="2400" b="1" i="1" dirty="0" smtClean="0">
                <a:solidFill>
                  <a:srgbClr val="FFFFCC"/>
                </a:solidFill>
                <a:latin typeface="Times" charset="0"/>
              </a:rPr>
              <a:t>process-dependent</a:t>
            </a:r>
            <a:r>
              <a:rPr lang="en-US" sz="2400" b="1" dirty="0" smtClean="0">
                <a:solidFill>
                  <a:srgbClr val="FFFFCC"/>
                </a:solidFill>
                <a:latin typeface="Times" charset="0"/>
              </a:rPr>
              <a:t> pdf!  </a:t>
            </a:r>
            <a:r>
              <a:rPr lang="en-US" sz="2000" b="1" dirty="0" smtClean="0">
                <a:solidFill>
                  <a:srgbClr val="FFFFCC"/>
                </a:solidFill>
                <a:latin typeface="Times" charset="0"/>
              </a:rPr>
              <a:t>(Collins 2002)</a:t>
            </a:r>
            <a:endParaRPr lang="en-US" sz="2000" b="1" dirty="0">
              <a:solidFill>
                <a:srgbClr val="FFFFCC"/>
              </a:solidFill>
              <a:latin typeface="Times" charset="0"/>
            </a:endParaRP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304800" y="4955738"/>
            <a:ext cx="8458200" cy="12926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Still waiting for a polarized quark-antiquark annihilation measurement to compare to existing lepton-nucleon scattering measurements . . 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686503"/>
            <a:ext cx="27432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693647"/>
            <a:ext cx="2743200" cy="205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Up-Down Arrow 23"/>
          <p:cNvSpPr/>
          <p:nvPr/>
        </p:nvSpPr>
        <p:spPr bwMode="auto">
          <a:xfrm rot="960000">
            <a:off x="3319464" y="3822994"/>
            <a:ext cx="182880" cy="640080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Up-Down Arrow 24"/>
          <p:cNvSpPr/>
          <p:nvPr/>
        </p:nvSpPr>
        <p:spPr bwMode="auto">
          <a:xfrm rot="-420000">
            <a:off x="6089705" y="3299733"/>
            <a:ext cx="182880" cy="1280160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38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3130"/>
          </a:xfrm>
        </p:spPr>
        <p:txBody>
          <a:bodyPr>
            <a:noAutofit/>
          </a:bodyPr>
          <a:lstStyle/>
          <a:p>
            <a:r>
              <a:rPr lang="en-US" sz="3600" dirty="0" smtClean="0"/>
              <a:t>Modified universality requires full QCD:</a:t>
            </a:r>
            <a:br>
              <a:rPr lang="en-US" sz="3600" dirty="0" smtClean="0"/>
            </a:br>
            <a:r>
              <a:rPr lang="en-US" sz="3600" dirty="0"/>
              <a:t>G</a:t>
            </a:r>
            <a:r>
              <a:rPr lang="en-US" sz="3600" dirty="0" smtClean="0"/>
              <a:t>auge-invariant quantum field theory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Photonuclear Reactions, August 10,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6172200" cy="443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34200" y="2583359"/>
            <a:ext cx="15313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FFCC"/>
                </a:solidFill>
              </a:rPr>
              <a:t>F</a:t>
            </a:r>
            <a:r>
              <a:rPr lang="en-US" sz="2200" dirty="0" smtClean="0">
                <a:solidFill>
                  <a:srgbClr val="FFFFCC"/>
                </a:solidFill>
              </a:rPr>
              <a:t>rom M. </a:t>
            </a:r>
            <a:r>
              <a:rPr lang="en-US" sz="2200" dirty="0" err="1" smtClean="0">
                <a:solidFill>
                  <a:srgbClr val="FFFFCC"/>
                </a:solidFill>
              </a:rPr>
              <a:t>Anselmino</a:t>
            </a:r>
            <a:r>
              <a:rPr lang="en-US" sz="2200" dirty="0" smtClean="0">
                <a:solidFill>
                  <a:srgbClr val="FFFFCC"/>
                </a:solidFill>
              </a:rPr>
              <a:t>, Transversity 2014</a:t>
            </a:r>
            <a:endParaRPr lang="en-US" sz="2200" dirty="0">
              <a:solidFill>
                <a:srgbClr val="FFFFCC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3975"/>
            <a:ext cx="68103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86600" y="1371600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Collins, 1993</a:t>
            </a:r>
            <a:endParaRPr lang="en-US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>
            <a:noAutofit/>
          </a:bodyPr>
          <a:lstStyle/>
          <a:p>
            <a:r>
              <a:rPr lang="en-US" sz="3400" dirty="0" smtClean="0"/>
              <a:t>Physical consequences of a </a:t>
            </a:r>
            <a:br>
              <a:rPr lang="en-US" sz="3400" dirty="0" smtClean="0"/>
            </a:br>
            <a:r>
              <a:rPr lang="en-US" sz="3400" dirty="0" smtClean="0"/>
              <a:t>gauge-invariant quantum theory: </a:t>
            </a:r>
            <a:br>
              <a:rPr lang="en-US" sz="3400" dirty="0" smtClean="0"/>
            </a:br>
            <a:r>
              <a:rPr lang="en-US" sz="3400" dirty="0" err="1" smtClean="0"/>
              <a:t>Aharonov-Bohm</a:t>
            </a:r>
            <a:r>
              <a:rPr lang="en-US" sz="3400" dirty="0" smtClean="0"/>
              <a:t> (1959)</a:t>
            </a:r>
            <a:endParaRPr lang="en-US" sz="3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Photonuclear Reactions, August 10, 2014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1447800"/>
            <a:ext cx="8229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200" i="1" dirty="0" smtClean="0">
                <a:solidFill>
                  <a:srgbClr val="FFFFCC"/>
                </a:solidFill>
                <a:latin typeface="Calibri" panose="020F0502020204030204" pitchFamily="34" charset="0"/>
              </a:rPr>
              <a:t>Wikipedia</a:t>
            </a:r>
            <a:r>
              <a:rPr lang="en-US" sz="2200" dirty="0" smtClean="0">
                <a:solidFill>
                  <a:srgbClr val="FFFFCC"/>
                </a:solidFill>
                <a:latin typeface="Calibri" panose="020F0502020204030204" pitchFamily="34" charset="0"/>
              </a:rPr>
              <a:t>: </a:t>
            </a:r>
          </a:p>
          <a:p>
            <a:pPr algn="l"/>
            <a:r>
              <a:rPr lang="en-US" sz="2200" dirty="0" smtClean="0">
                <a:solidFill>
                  <a:srgbClr val="FFFFCC"/>
                </a:solidFill>
                <a:latin typeface="Calibri" panose="020F0502020204030204" pitchFamily="34" charset="0"/>
              </a:rPr>
              <a:t>“The </a:t>
            </a:r>
            <a:r>
              <a:rPr lang="en-US" sz="2200" dirty="0" err="1">
                <a:solidFill>
                  <a:srgbClr val="FFFFCC"/>
                </a:solidFill>
                <a:latin typeface="Calibri" panose="020F0502020204030204" pitchFamily="34" charset="0"/>
              </a:rPr>
              <a:t>Aharonov</a:t>
            </a:r>
            <a:r>
              <a:rPr lang="en-US" sz="2200" dirty="0">
                <a:solidFill>
                  <a:srgbClr val="FFFFCC"/>
                </a:solidFill>
                <a:latin typeface="Calibri" panose="020F0502020204030204" pitchFamily="34" charset="0"/>
              </a:rPr>
              <a:t>–</a:t>
            </a:r>
            <a:r>
              <a:rPr lang="en-US" sz="2200" dirty="0" err="1">
                <a:solidFill>
                  <a:srgbClr val="FFFFCC"/>
                </a:solidFill>
                <a:latin typeface="Calibri" panose="020F0502020204030204" pitchFamily="34" charset="0"/>
              </a:rPr>
              <a:t>Bohm</a:t>
            </a:r>
            <a:r>
              <a:rPr lang="en-US" sz="2200" dirty="0">
                <a:solidFill>
                  <a:srgbClr val="FFFFCC"/>
                </a:solidFill>
                <a:latin typeface="Calibri" panose="020F0502020204030204" pitchFamily="34" charset="0"/>
              </a:rPr>
              <a:t> effect is important conceptually because it bears on three issues apparent in the recasting of (Maxwell's) classical electromagnetic theory as a gauge theory, which before the advent of quantum mechanics could be argued to be a mathematical reformulation with no physical consequences. The </a:t>
            </a:r>
            <a:r>
              <a:rPr lang="en-US" sz="2200" dirty="0" err="1">
                <a:solidFill>
                  <a:srgbClr val="FFFFCC"/>
                </a:solidFill>
                <a:latin typeface="Calibri" panose="020F0502020204030204" pitchFamily="34" charset="0"/>
              </a:rPr>
              <a:t>Aharonov</a:t>
            </a:r>
            <a:r>
              <a:rPr lang="en-US" sz="2200" dirty="0">
                <a:solidFill>
                  <a:srgbClr val="FFFFCC"/>
                </a:solidFill>
                <a:latin typeface="Calibri" panose="020F0502020204030204" pitchFamily="34" charset="0"/>
              </a:rPr>
              <a:t>–</a:t>
            </a:r>
            <a:r>
              <a:rPr lang="en-US" sz="2200" dirty="0" err="1">
                <a:solidFill>
                  <a:srgbClr val="FFFFCC"/>
                </a:solidFill>
                <a:latin typeface="Calibri" panose="020F0502020204030204" pitchFamily="34" charset="0"/>
              </a:rPr>
              <a:t>Bohm</a:t>
            </a:r>
            <a:r>
              <a:rPr lang="en-US" sz="2200" dirty="0">
                <a:solidFill>
                  <a:srgbClr val="FFFFCC"/>
                </a:solidFill>
                <a:latin typeface="Calibri" panose="020F0502020204030204" pitchFamily="34" charset="0"/>
              </a:rPr>
              <a:t> thought experiments and their experimental realization imply that the issues were not just philosophical</a:t>
            </a:r>
            <a:r>
              <a:rPr lang="en-US" sz="2200" dirty="0" smtClean="0">
                <a:solidFill>
                  <a:srgbClr val="FFFFCC"/>
                </a:solidFill>
                <a:latin typeface="Calibri" panose="020F0502020204030204" pitchFamily="34" charset="0"/>
              </a:rPr>
              <a:t>.</a:t>
            </a:r>
          </a:p>
          <a:p>
            <a:pPr algn="l"/>
            <a:endParaRPr lang="en-US" sz="2200" dirty="0">
              <a:solidFill>
                <a:srgbClr val="FFFFCC"/>
              </a:solidFill>
              <a:latin typeface="Calibri" panose="020F0502020204030204" pitchFamily="34" charset="0"/>
            </a:endParaRPr>
          </a:p>
          <a:p>
            <a:pPr algn="l"/>
            <a:r>
              <a:rPr lang="en-US" sz="2200" dirty="0">
                <a:solidFill>
                  <a:srgbClr val="FFFFCC"/>
                </a:solidFill>
                <a:latin typeface="Calibri" panose="020F0502020204030204" pitchFamily="34" charset="0"/>
              </a:rPr>
              <a:t>The three issues are: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CC"/>
                </a:solidFill>
                <a:latin typeface="Calibri" panose="020F0502020204030204" pitchFamily="34" charset="0"/>
              </a:rPr>
              <a:t>whether potentials are "physical" or just a convenient tool for calculating force fields;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CC"/>
                </a:solidFill>
                <a:latin typeface="Calibri" panose="020F0502020204030204" pitchFamily="34" charset="0"/>
              </a:rPr>
              <a:t>whether action principles are fundamental;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CC"/>
                </a:solidFill>
                <a:latin typeface="Calibri" panose="020F0502020204030204" pitchFamily="34" charset="0"/>
              </a:rPr>
              <a:t>the principle of locality</a:t>
            </a:r>
            <a:r>
              <a:rPr lang="en-US" sz="2200" dirty="0" smtClean="0">
                <a:solidFill>
                  <a:srgbClr val="FFFFCC"/>
                </a:solidFill>
                <a:latin typeface="Calibri" panose="020F0502020204030204" pitchFamily="34" charset="0"/>
              </a:rPr>
              <a:t>.”</a:t>
            </a:r>
            <a:endParaRPr lang="en-US" sz="2200" dirty="0">
              <a:solidFill>
                <a:srgbClr val="FFFFC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4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2819400" y="3124200"/>
            <a:ext cx="6324600" cy="110799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Vast majority of past four decades focused on </a:t>
            </a:r>
          </a:p>
          <a:p>
            <a:pPr algn="ctr"/>
            <a:r>
              <a:rPr lang="en-US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1-dimensional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momentum structure!  Since 1990s starting to consider transverse components . . .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Mapping out the partonic structure </a:t>
            </a:r>
            <a:br>
              <a:rPr lang="en-US" dirty="0" smtClean="0"/>
            </a:br>
            <a:r>
              <a:rPr lang="en-US" dirty="0" smtClean="0"/>
              <a:t>of the proton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does the proton look like in terms of the quarks and gluons inside it?</a:t>
            </a:r>
          </a:p>
          <a:p>
            <a:r>
              <a:rPr lang="en-US" i="1" dirty="0" smtClean="0"/>
              <a:t>Position </a:t>
            </a:r>
          </a:p>
          <a:p>
            <a:r>
              <a:rPr lang="en-US" i="1" dirty="0" smtClean="0"/>
              <a:t>Momentum</a:t>
            </a:r>
          </a:p>
          <a:p>
            <a:r>
              <a:rPr lang="en-US" i="1" dirty="0" smtClean="0"/>
              <a:t>Spin</a:t>
            </a:r>
          </a:p>
          <a:p>
            <a:r>
              <a:rPr lang="en-US" i="1" dirty="0" smtClean="0"/>
              <a:t>Flavor</a:t>
            </a:r>
          </a:p>
          <a:p>
            <a:r>
              <a:rPr lang="en-US" i="1" dirty="0" smtClean="0"/>
              <a:t>Color</a:t>
            </a:r>
            <a:endParaRPr lang="en-US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Photonuclear Reactions, August 10, 2014</a:t>
            </a:r>
            <a:endParaRPr lang="en-US"/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2819400" y="3692604"/>
            <a:ext cx="6324600" cy="110799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Polarized protons first studied in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1980s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 How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angular momentum of quarks and gluons add up still not well understood!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2819400" y="4267200"/>
            <a:ext cx="6324600" cy="110799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Early measurements of flavor distributions in valence region.  Flavor structure at lower momentum fractions still yielding surprises!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2819400" y="2590800"/>
            <a:ext cx="6324600" cy="110799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Theoretical and experimental concepts to describe and access position only born in mid-1990s.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Pioneering measurements over past decade.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2819400" y="4911804"/>
            <a:ext cx="6324600" cy="110799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Accounted for by theorists from beginning of QCD, but more detailed, potentially observable effects of color have come to forefront in last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few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years . . .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Photonuclear Reactions, August 10, 2014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1981200"/>
            <a:ext cx="7391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FFFFCC"/>
                </a:solidFill>
              </a:rPr>
              <a:t>Physics Today, September 2009 </a:t>
            </a:r>
            <a:r>
              <a:rPr lang="en-US" sz="2000" b="1" dirty="0" smtClean="0">
                <a:solidFill>
                  <a:srgbClr val="FFFFCC"/>
                </a:solidFill>
              </a:rPr>
              <a:t>: </a:t>
            </a:r>
          </a:p>
          <a:p>
            <a:pPr algn="l"/>
            <a:r>
              <a:rPr lang="en-US" sz="2000" b="1" dirty="0" smtClean="0">
                <a:solidFill>
                  <a:srgbClr val="FFFFCC"/>
                </a:solidFill>
              </a:rPr>
              <a:t>The </a:t>
            </a:r>
            <a:r>
              <a:rPr lang="en-US" sz="2000" b="1" dirty="0" err="1">
                <a:solidFill>
                  <a:srgbClr val="FFFFCC"/>
                </a:solidFill>
              </a:rPr>
              <a:t>Aharonov</a:t>
            </a:r>
            <a:r>
              <a:rPr lang="en-US" sz="2000" b="1" dirty="0">
                <a:solidFill>
                  <a:srgbClr val="FFFFCC"/>
                </a:solidFill>
              </a:rPr>
              <a:t>–</a:t>
            </a:r>
            <a:r>
              <a:rPr lang="en-US" sz="2000" b="1" dirty="0" err="1">
                <a:solidFill>
                  <a:srgbClr val="FFFFCC"/>
                </a:solidFill>
              </a:rPr>
              <a:t>Bohm</a:t>
            </a:r>
            <a:r>
              <a:rPr lang="en-US" sz="2000" b="1" dirty="0">
                <a:solidFill>
                  <a:srgbClr val="FFFFCC"/>
                </a:solidFill>
              </a:rPr>
              <a:t> effects: Variations on a subtle </a:t>
            </a:r>
            <a:r>
              <a:rPr lang="en-US" sz="2000" b="1" dirty="0" smtClean="0">
                <a:solidFill>
                  <a:srgbClr val="FFFFCC"/>
                </a:solidFill>
              </a:rPr>
              <a:t>theme, </a:t>
            </a:r>
          </a:p>
          <a:p>
            <a:pPr algn="l"/>
            <a:r>
              <a:rPr lang="en-US" sz="2000" dirty="0" smtClean="0">
                <a:solidFill>
                  <a:srgbClr val="FFFFCC"/>
                </a:solidFill>
              </a:rPr>
              <a:t>by Herman </a:t>
            </a:r>
            <a:r>
              <a:rPr lang="en-US" sz="2000" dirty="0" err="1">
                <a:solidFill>
                  <a:srgbClr val="FFFFCC"/>
                </a:solidFill>
              </a:rPr>
              <a:t>Batelaan</a:t>
            </a:r>
            <a:r>
              <a:rPr lang="en-US" sz="2000" dirty="0">
                <a:solidFill>
                  <a:srgbClr val="FFFFCC"/>
                </a:solidFill>
              </a:rPr>
              <a:t> and Akira </a:t>
            </a:r>
            <a:r>
              <a:rPr lang="en-US" sz="2000" dirty="0" err="1" smtClean="0">
                <a:solidFill>
                  <a:srgbClr val="FFFFCC"/>
                </a:solidFill>
              </a:rPr>
              <a:t>Tonomura</a:t>
            </a:r>
            <a:r>
              <a:rPr lang="en-US" sz="2000" dirty="0" smtClean="0">
                <a:solidFill>
                  <a:srgbClr val="FFFFCC"/>
                </a:solidFill>
              </a:rPr>
              <a:t>.</a:t>
            </a:r>
          </a:p>
          <a:p>
            <a:pPr algn="l"/>
            <a:r>
              <a:rPr lang="en-US" sz="2000" b="1" dirty="0" smtClean="0">
                <a:solidFill>
                  <a:srgbClr val="FFFFCC"/>
                </a:solidFill>
              </a:rPr>
              <a:t>  </a:t>
            </a:r>
          </a:p>
          <a:p>
            <a:pPr algn="l"/>
            <a:r>
              <a:rPr lang="en-US" sz="2000" b="1" dirty="0" smtClean="0">
                <a:solidFill>
                  <a:srgbClr val="FFFFCC"/>
                </a:solidFill>
              </a:rPr>
              <a:t>“</a:t>
            </a:r>
            <a:r>
              <a:rPr lang="en-US" sz="2000" dirty="0" err="1" smtClean="0">
                <a:solidFill>
                  <a:srgbClr val="FFFFCC"/>
                </a:solidFill>
              </a:rPr>
              <a:t>Aharonov</a:t>
            </a:r>
            <a:r>
              <a:rPr lang="en-US" sz="2000" dirty="0" smtClean="0">
                <a:solidFill>
                  <a:srgbClr val="FFFFCC"/>
                </a:solidFill>
              </a:rPr>
              <a:t> </a:t>
            </a:r>
            <a:r>
              <a:rPr lang="en-US" sz="2000" dirty="0">
                <a:solidFill>
                  <a:srgbClr val="FFFFCC"/>
                </a:solidFill>
              </a:rPr>
              <a:t>stresses that the arguments that led to the prediction of the various electromagnetic AB effects apply equally well to any other gauge-invariant quantum theory. In the standard model of particle physics, the strong and weak nuclear interactions are also described by gauge-invariant theories. So one may expect that particle-physics experimenters will be looking for new AB effects in new domains</a:t>
            </a:r>
            <a:r>
              <a:rPr lang="en-US" sz="2000" dirty="0" smtClean="0">
                <a:solidFill>
                  <a:srgbClr val="FFFFCC"/>
                </a:solidFill>
              </a:rPr>
              <a:t>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>
            <a:noAutofit/>
          </a:bodyPr>
          <a:lstStyle/>
          <a:p>
            <a:r>
              <a:rPr lang="en-US" sz="3400" dirty="0" smtClean="0"/>
              <a:t>Physical consequences of a </a:t>
            </a:r>
            <a:br>
              <a:rPr lang="en-US" sz="3400" dirty="0" smtClean="0"/>
            </a:br>
            <a:r>
              <a:rPr lang="en-US" sz="3400" dirty="0" smtClean="0"/>
              <a:t>gauge-invariant quantum theory: </a:t>
            </a:r>
            <a:br>
              <a:rPr lang="en-US" sz="3400" dirty="0" smtClean="0"/>
            </a:br>
            <a:r>
              <a:rPr lang="en-US" sz="3400" dirty="0" err="1" smtClean="0"/>
              <a:t>Aharonov-Bohm</a:t>
            </a:r>
            <a:r>
              <a:rPr lang="en-US" sz="3400" dirty="0" smtClean="0"/>
              <a:t> (1959)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63885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Physical consequences of a </a:t>
            </a:r>
            <a:br>
              <a:rPr lang="en-US" sz="3200" dirty="0"/>
            </a:br>
            <a:r>
              <a:rPr lang="en-US" sz="3200" dirty="0"/>
              <a:t>gauge-invariant quantum theory: </a:t>
            </a:r>
            <a:br>
              <a:rPr lang="en-US" sz="3200" dirty="0"/>
            </a:br>
            <a:r>
              <a:rPr lang="en-US" sz="3200" dirty="0" err="1"/>
              <a:t>Aharonov-Bohm</a:t>
            </a:r>
            <a:r>
              <a:rPr lang="en-US" sz="3200" dirty="0"/>
              <a:t> effect in QCD!!</a:t>
            </a: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Photonuclear Reactions, August 10, 2014</a:t>
            </a:r>
            <a:endParaRPr lang="en-US" dirty="0"/>
          </a:p>
        </p:txBody>
      </p:sp>
      <p:sp>
        <p:nvSpPr>
          <p:cNvPr id="1563652" name="Text Box 4"/>
          <p:cNvSpPr txBox="1">
            <a:spLocks noChangeArrowheads="1"/>
          </p:cNvSpPr>
          <p:nvPr/>
        </p:nvSpPr>
        <p:spPr bwMode="auto">
          <a:xfrm>
            <a:off x="228600" y="1528971"/>
            <a:ext cx="4227512" cy="1061829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FFFFCC"/>
                </a:solidFill>
                <a:latin typeface="Times" charset="0"/>
              </a:rPr>
              <a:t>Deep-inelastic lepton-nucleon scattering: </a:t>
            </a:r>
          </a:p>
          <a:p>
            <a:pPr algn="ctr"/>
            <a:r>
              <a:rPr lang="en-US" sz="2100" b="1" dirty="0" smtClean="0">
                <a:solidFill>
                  <a:srgbClr val="FFFFCC"/>
                </a:solidFill>
                <a:latin typeface="Times" charset="0"/>
              </a:rPr>
              <a:t>Attractive final-state interactions</a:t>
            </a:r>
            <a:endParaRPr lang="en-US" sz="2100" b="1" dirty="0">
              <a:solidFill>
                <a:srgbClr val="FFFFCC"/>
              </a:solidFill>
              <a:latin typeface="Times" charset="0"/>
            </a:endParaRPr>
          </a:p>
        </p:txBody>
      </p:sp>
      <p:sp>
        <p:nvSpPr>
          <p:cNvPr id="1563653" name="Text Box 5"/>
          <p:cNvSpPr txBox="1">
            <a:spLocks noChangeArrowheads="1"/>
          </p:cNvSpPr>
          <p:nvPr/>
        </p:nvSpPr>
        <p:spPr bwMode="auto">
          <a:xfrm>
            <a:off x="4691742" y="1528971"/>
            <a:ext cx="4223658" cy="1061829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rgbClr val="FFFFCC"/>
                </a:solidFill>
                <a:latin typeface="Times" charset="0"/>
              </a:rPr>
              <a:t>Q</a:t>
            </a:r>
            <a:r>
              <a:rPr lang="en-US" sz="2100" b="1" dirty="0" smtClean="0">
                <a:solidFill>
                  <a:srgbClr val="FFFFCC"/>
                </a:solidFill>
                <a:latin typeface="Times" charset="0"/>
              </a:rPr>
              <a:t>uark-antiquark annihilation to leptons: </a:t>
            </a:r>
          </a:p>
          <a:p>
            <a:pPr algn="ctr"/>
            <a:r>
              <a:rPr lang="en-US" sz="2100" b="1" dirty="0" smtClean="0">
                <a:solidFill>
                  <a:srgbClr val="FFFFCC"/>
                </a:solidFill>
                <a:latin typeface="Times" charset="0"/>
              </a:rPr>
              <a:t>Repulsive initial-state interactions</a:t>
            </a:r>
            <a:endParaRPr lang="en-US" sz="2100" b="1" dirty="0">
              <a:solidFill>
                <a:srgbClr val="FFFFCC"/>
              </a:solidFill>
              <a:latin typeface="Times" charset="0"/>
            </a:endParaRPr>
          </a:p>
        </p:txBody>
      </p:sp>
      <p:sp>
        <p:nvSpPr>
          <p:cNvPr id="1563665" name="Text Box 17"/>
          <p:cNvSpPr txBox="1">
            <a:spLocks noChangeArrowheads="1"/>
          </p:cNvSpPr>
          <p:nvPr/>
        </p:nvSpPr>
        <p:spPr bwMode="auto">
          <a:xfrm>
            <a:off x="306388" y="5196114"/>
            <a:ext cx="16843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FFFFCC"/>
                </a:solidFill>
                <a:latin typeface="Times" charset="0"/>
              </a:rPr>
              <a:t>As a </a:t>
            </a:r>
            <a:r>
              <a:rPr lang="en-US" sz="2400" b="1" dirty="0" smtClean="0">
                <a:solidFill>
                  <a:srgbClr val="FFFFCC"/>
                </a:solidFill>
                <a:latin typeface="Times" charset="0"/>
              </a:rPr>
              <a:t>result:</a:t>
            </a:r>
            <a:endParaRPr lang="en-US" sz="2400" b="1" dirty="0">
              <a:solidFill>
                <a:srgbClr val="FFFFCC"/>
              </a:solidFill>
              <a:latin typeface="Times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686503"/>
            <a:ext cx="27432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693647"/>
            <a:ext cx="2743200" cy="205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Up-Down Arrow 23"/>
          <p:cNvSpPr/>
          <p:nvPr/>
        </p:nvSpPr>
        <p:spPr bwMode="auto">
          <a:xfrm rot="960000">
            <a:off x="3319464" y="3822994"/>
            <a:ext cx="182880" cy="640080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Up-Down Arrow 24"/>
          <p:cNvSpPr/>
          <p:nvPr/>
        </p:nvSpPr>
        <p:spPr bwMode="auto">
          <a:xfrm rot="-420000">
            <a:off x="6089705" y="3299733"/>
            <a:ext cx="182880" cy="1280160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6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29542" y="5270953"/>
            <a:ext cx="4419600" cy="43641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6990876" y="4827442"/>
            <a:ext cx="197682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FFCC"/>
                </a:solidFill>
              </a:rPr>
              <a:t>See e.g. </a:t>
            </a:r>
            <a:r>
              <a:rPr lang="en-US" sz="2000" dirty="0" err="1" smtClean="0">
                <a:solidFill>
                  <a:srgbClr val="FFFFCC"/>
                </a:solidFill>
              </a:rPr>
              <a:t>Pijlman</a:t>
            </a:r>
            <a:r>
              <a:rPr lang="en-US" sz="2000" dirty="0" smtClean="0">
                <a:solidFill>
                  <a:srgbClr val="FFFFCC"/>
                </a:solidFill>
              </a:rPr>
              <a:t>, </a:t>
            </a:r>
          </a:p>
          <a:p>
            <a:r>
              <a:rPr lang="en-US" sz="2000" dirty="0" err="1" smtClean="0">
                <a:solidFill>
                  <a:srgbClr val="FFFFCC"/>
                </a:solidFill>
              </a:rPr>
              <a:t>hep-ph</a:t>
            </a:r>
            <a:r>
              <a:rPr lang="en-US" sz="2000" dirty="0" smtClean="0">
                <a:solidFill>
                  <a:srgbClr val="FFFFCC"/>
                </a:solidFill>
              </a:rPr>
              <a:t>/0604226 </a:t>
            </a:r>
          </a:p>
          <a:p>
            <a:r>
              <a:rPr lang="en-US" sz="2000" dirty="0" smtClean="0">
                <a:solidFill>
                  <a:srgbClr val="FFFFCC"/>
                </a:solidFill>
              </a:rPr>
              <a:t>or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FFCC"/>
                </a:solidFill>
              </a:rPr>
              <a:t>Sivers, </a:t>
            </a:r>
          </a:p>
          <a:p>
            <a:r>
              <a:rPr lang="en-US" sz="2000" dirty="0" smtClean="0">
                <a:solidFill>
                  <a:srgbClr val="FFFFCC"/>
                </a:solidFill>
              </a:rPr>
              <a:t>arXiv:1109.2521</a:t>
            </a:r>
            <a:endParaRPr lang="en-US" sz="2000" dirty="0">
              <a:solidFill>
                <a:srgbClr val="FFFFCC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97444" y="2682657"/>
            <a:ext cx="6852460" cy="3108543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Simplicity of these two processes: </a:t>
            </a:r>
          </a:p>
          <a:p>
            <a:pPr algn="ctr"/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Abelian vs. non-Abelian nature of the gauge group doesn’t play a major qualitative role.</a:t>
            </a:r>
          </a:p>
          <a:p>
            <a:pPr algn="ctr"/>
            <a:endParaRPr lang="en-US" sz="28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BUT: In QCD e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xpect additional, new effects due to specific </a:t>
            </a:r>
            <a:r>
              <a:rPr lang="en-US" sz="28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non-Abelian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 nature of the gauge group</a:t>
            </a:r>
          </a:p>
        </p:txBody>
      </p:sp>
    </p:spTree>
    <p:extLst>
      <p:ext uri="{BB962C8B-B14F-4D97-AF65-F5344CB8AC3E}">
        <p14:creationId xmlns:p14="http://schemas.microsoft.com/office/powerpoint/2010/main" val="320023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QCD </a:t>
            </a:r>
            <a:r>
              <a:rPr lang="en-US" dirty="0" err="1" smtClean="0"/>
              <a:t>Aharonov-Bohm</a:t>
            </a:r>
            <a:r>
              <a:rPr lang="en-US" dirty="0" smtClean="0"/>
              <a:t> effect: </a:t>
            </a:r>
            <a:br>
              <a:rPr lang="en-US" dirty="0" smtClean="0"/>
            </a:br>
            <a:r>
              <a:rPr lang="en-US" dirty="0" smtClean="0"/>
              <a:t>Color entanglement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562600" cy="4525963"/>
          </a:xfrm>
        </p:spPr>
        <p:txBody>
          <a:bodyPr>
            <a:normAutofit/>
          </a:bodyPr>
          <a:lstStyle/>
          <a:p>
            <a:pPr marL="342900" lvl="1" indent="-342900">
              <a:buFontTx/>
              <a:buChar char="•"/>
            </a:pPr>
            <a:r>
              <a:rPr lang="en-US" dirty="0"/>
              <a:t>2010: Rogers and Mulders </a:t>
            </a:r>
            <a:r>
              <a:rPr lang="en-US" dirty="0" smtClean="0"/>
              <a:t>predict </a:t>
            </a:r>
            <a:r>
              <a:rPr lang="en-US" i="1" dirty="0"/>
              <a:t>color </a:t>
            </a:r>
            <a:r>
              <a:rPr lang="en-US" i="1" dirty="0" smtClean="0"/>
              <a:t>entanglement </a:t>
            </a:r>
            <a:r>
              <a:rPr lang="en-US" dirty="0" smtClean="0"/>
              <a:t>in processes </a:t>
            </a:r>
            <a:r>
              <a:rPr lang="en-US" dirty="0"/>
              <a:t>involving </a:t>
            </a:r>
            <a:r>
              <a:rPr lang="en-US" dirty="0" err="1"/>
              <a:t>p+p</a:t>
            </a:r>
            <a:r>
              <a:rPr lang="en-US" dirty="0"/>
              <a:t> production of hadrons if </a:t>
            </a:r>
            <a:r>
              <a:rPr lang="en-US" dirty="0" smtClean="0"/>
              <a:t>quark </a:t>
            </a:r>
            <a:r>
              <a:rPr lang="en-US" dirty="0"/>
              <a:t>transverse momentum taken into </a:t>
            </a:r>
            <a:r>
              <a:rPr lang="en-US" dirty="0" smtClean="0"/>
              <a:t>account</a:t>
            </a:r>
          </a:p>
          <a:p>
            <a:pPr marL="342900" lvl="1" indent="-342900">
              <a:buFontTx/>
              <a:buChar char="•"/>
            </a:pPr>
            <a:r>
              <a:rPr lang="en-US" dirty="0" smtClean="0"/>
              <a:t>Quarks become correlated </a:t>
            </a:r>
            <a:r>
              <a:rPr lang="en-US" i="1" dirty="0" smtClean="0"/>
              <a:t>across</a:t>
            </a:r>
            <a:r>
              <a:rPr lang="en-US" dirty="0" smtClean="0"/>
              <a:t> the two protons</a:t>
            </a:r>
          </a:p>
          <a:p>
            <a:pPr marL="342900" lvl="1" indent="-342900">
              <a:buFontTx/>
              <a:buChar char="•"/>
            </a:pPr>
            <a:r>
              <a:rPr lang="en-US" dirty="0" smtClean="0"/>
              <a:t>Consequence </a:t>
            </a:r>
            <a:r>
              <a:rPr lang="en-US" dirty="0"/>
              <a:t>of QCD specifically as a </a:t>
            </a:r>
            <a:r>
              <a:rPr lang="en-US" b="1" i="1" dirty="0"/>
              <a:t>non-Abelian</a:t>
            </a:r>
            <a:r>
              <a:rPr lang="en-US" dirty="0"/>
              <a:t> gauge </a:t>
            </a:r>
            <a:r>
              <a:rPr lang="en-US" dirty="0" smtClean="0"/>
              <a:t>theory!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Photonuclear Reactions, August 10, 2014</a:t>
            </a:r>
            <a:endParaRPr lang="en-US"/>
          </a:p>
        </p:txBody>
      </p:sp>
      <p:pic>
        <p:nvPicPr>
          <p:cNvPr id="1935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314271"/>
            <a:ext cx="30003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086111"/>
              </p:ext>
            </p:extLst>
          </p:nvPr>
        </p:nvGraphicFramePr>
        <p:xfrm>
          <a:off x="6324600" y="3905071"/>
          <a:ext cx="23114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1" name="Equation" r:id="rId5" imgW="1244520" imgH="215640" progId="Equation.3">
                  <p:embed/>
                </p:oleObj>
              </mc:Choice>
              <mc:Fallback>
                <p:oleObj name="Equation" r:id="rId5" imgW="12445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905071"/>
                        <a:ext cx="2311400" cy="488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91200" y="4590871"/>
            <a:ext cx="3310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Color flow can’t be described as flow in the two gluons separately.  Requires simultaneous presence of both.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1714" y="3295471"/>
            <a:ext cx="223170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 smtClean="0">
                <a:solidFill>
                  <a:schemeClr val="tx1"/>
                </a:solidFill>
              </a:rPr>
              <a:t>PRD 81:094006 (2010)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3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Ohio U., February 11, 2014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258633" y="3810000"/>
            <a:ext cx="3940610" cy="2929627"/>
            <a:chOff x="258633" y="3810000"/>
            <a:chExt cx="3940610" cy="2929627"/>
          </a:xfrm>
        </p:grpSpPr>
        <p:pic>
          <p:nvPicPr>
            <p:cNvPr id="62157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3810000"/>
              <a:ext cx="3894443" cy="2929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Box 38"/>
            <p:cNvSpPr txBox="1"/>
            <p:nvPr/>
          </p:nvSpPr>
          <p:spPr>
            <a:xfrm rot="16200000">
              <a:off x="-31671" y="4439344"/>
              <a:ext cx="10422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d</a:t>
              </a:r>
              <a:r>
                <a:rPr lang="en-US" dirty="0" smtClean="0">
                  <a:solidFill>
                    <a:schemeClr val="tx1"/>
                  </a:solidFill>
                  <a:latin typeface="Symbol" pitchFamily="18" charset="2"/>
                </a:rPr>
                <a:t>s</a:t>
              </a:r>
              <a:r>
                <a:rPr lang="en-US" dirty="0" smtClean="0">
                  <a:solidFill>
                    <a:schemeClr val="tx1"/>
                  </a:solidFill>
                </a:rPr>
                <a:t>/</a:t>
              </a:r>
              <a:r>
                <a:rPr lang="en-US" dirty="0" err="1" smtClean="0">
                  <a:solidFill>
                    <a:schemeClr val="tx1"/>
                  </a:solidFill>
                </a:rPr>
                <a:t>dp</a:t>
              </a:r>
              <a:r>
                <a:rPr lang="en-US" baseline="-25000" dirty="0" err="1" smtClean="0">
                  <a:solidFill>
                    <a:schemeClr val="tx1"/>
                  </a:solidFill>
                </a:rPr>
                <a:t>T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47999" y="6376415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tx1"/>
                  </a:solidFill>
                </a:rPr>
                <a:t>p</a:t>
              </a:r>
              <a:r>
                <a:rPr lang="en-US" sz="1600" baseline="-25000" dirty="0" err="1" smtClean="0">
                  <a:solidFill>
                    <a:schemeClr val="tx1"/>
                  </a:solidFill>
                </a:rPr>
                <a:t>T</a:t>
              </a:r>
              <a:r>
                <a:rPr lang="en-US" sz="1600" dirty="0" smtClean="0">
                  <a:solidFill>
                    <a:schemeClr val="tx1"/>
                  </a:solidFill>
                </a:rPr>
                <a:t> (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GeV</a:t>
              </a:r>
              <a:r>
                <a:rPr lang="en-US" sz="1600" dirty="0" smtClean="0">
                  <a:solidFill>
                    <a:schemeClr val="tx1"/>
                  </a:solidFill>
                </a:rPr>
                <a:t>/c)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572000" y="1143000"/>
            <a:ext cx="4575530" cy="3429000"/>
            <a:chOff x="4358505" y="1143000"/>
            <a:chExt cx="4789025" cy="3476625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58505" y="1143000"/>
              <a:ext cx="4789025" cy="347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6921674" y="1500052"/>
              <a:ext cx="1727029" cy="14042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tx1"/>
                  </a:solidFill>
                </a:rPr>
                <a:t>Z boson production,</a:t>
              </a:r>
            </a:p>
            <a:p>
              <a:r>
                <a:rPr lang="en-US" sz="2100" dirty="0" err="1" smtClean="0">
                  <a:solidFill>
                    <a:schemeClr val="tx1"/>
                  </a:solidFill>
                </a:rPr>
                <a:t>Tevatron</a:t>
              </a:r>
              <a:r>
                <a:rPr lang="en-US" sz="2100" dirty="0" smtClean="0">
                  <a:solidFill>
                    <a:schemeClr val="tx1"/>
                  </a:solidFill>
                </a:rPr>
                <a:t> CDF</a:t>
              </a:r>
              <a:endParaRPr lang="en-US" sz="21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775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/>
              <a:t>Testing the </a:t>
            </a:r>
            <a:r>
              <a:rPr lang="en-US" sz="3600" dirty="0" err="1"/>
              <a:t>Aharonov-Bohm</a:t>
            </a:r>
            <a:r>
              <a:rPr lang="en-US" sz="3600" dirty="0"/>
              <a:t> effect in QCD as a non-Abelian gauge theory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4191000" cy="28194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Look for contradiction with predictions for the case of </a:t>
            </a:r>
            <a:r>
              <a:rPr lang="en-US" sz="2200" i="1" dirty="0" smtClean="0"/>
              <a:t>no</a:t>
            </a:r>
            <a:r>
              <a:rPr lang="en-US" sz="2200" dirty="0" smtClean="0"/>
              <a:t> color entanglement</a:t>
            </a:r>
          </a:p>
          <a:p>
            <a:r>
              <a:rPr lang="en-US" sz="2200" dirty="0" smtClean="0"/>
              <a:t>But first need to parameterize (unpolarized) transverse-momentum-dependent pdfs from world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6" name="Oval 15"/>
          <p:cNvSpPr/>
          <p:nvPr/>
        </p:nvSpPr>
        <p:spPr>
          <a:xfrm rot="592611">
            <a:off x="4893160" y="1494711"/>
            <a:ext cx="764237" cy="2514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852415" y="4495800"/>
            <a:ext cx="133858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u="sng" dirty="0" smtClean="0">
                <a:solidFill>
                  <a:schemeClr val="tx1"/>
                </a:solidFill>
              </a:rPr>
              <a:t>CAA</a:t>
            </a:r>
            <a:r>
              <a:rPr lang="en-US" sz="1700" dirty="0" smtClean="0">
                <a:solidFill>
                  <a:schemeClr val="tx1"/>
                </a:solidFill>
              </a:rPr>
              <a:t>, </a:t>
            </a:r>
          </a:p>
          <a:p>
            <a:r>
              <a:rPr lang="en-US" sz="1700" dirty="0" smtClean="0">
                <a:solidFill>
                  <a:schemeClr val="tx1"/>
                </a:solidFill>
              </a:rPr>
              <a:t>T.C. Rogers, in progress</a:t>
            </a:r>
            <a:endParaRPr lang="en-US" sz="1700" dirty="0">
              <a:solidFill>
                <a:schemeClr val="tx1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987810" y="3810000"/>
            <a:ext cx="3868809" cy="2929627"/>
            <a:chOff x="4987810" y="3810000"/>
            <a:chExt cx="3868809" cy="2929627"/>
          </a:xfrm>
        </p:grpSpPr>
        <p:pic>
          <p:nvPicPr>
            <p:cNvPr id="62157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27502" y="3810000"/>
              <a:ext cx="3829117" cy="2929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Box 34"/>
            <p:cNvSpPr txBox="1"/>
            <p:nvPr/>
          </p:nvSpPr>
          <p:spPr>
            <a:xfrm rot="16200000">
              <a:off x="4671866" y="4558759"/>
              <a:ext cx="10319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</a:rPr>
                <a:t>d</a:t>
              </a:r>
              <a:r>
                <a:rPr lang="en-US" sz="2000" dirty="0" smtClean="0">
                  <a:solidFill>
                    <a:schemeClr val="tx1"/>
                  </a:solidFill>
                  <a:latin typeface="Symbol" pitchFamily="18" charset="2"/>
                </a:rPr>
                <a:t>s</a:t>
              </a:r>
              <a:r>
                <a:rPr lang="en-US" sz="2000" dirty="0" smtClean="0">
                  <a:solidFill>
                    <a:schemeClr val="tx1"/>
                  </a:solidFill>
                </a:rPr>
                <a:t>/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dp</a:t>
              </a:r>
              <a:r>
                <a:rPr lang="en-US" sz="2000" baseline="-25000" dirty="0" err="1" smtClean="0">
                  <a:solidFill>
                    <a:schemeClr val="tx1"/>
                  </a:solidFill>
                </a:rPr>
                <a:t>T</a:t>
              </a:r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696200" y="6376415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tx1"/>
                  </a:solidFill>
                </a:rPr>
                <a:t>p</a:t>
              </a:r>
              <a:r>
                <a:rPr lang="en-US" sz="1600" baseline="-25000" dirty="0" err="1" smtClean="0">
                  <a:solidFill>
                    <a:schemeClr val="tx1"/>
                  </a:solidFill>
                </a:rPr>
                <a:t>T</a:t>
              </a:r>
              <a:r>
                <a:rPr lang="en-US" sz="1600" dirty="0" smtClean="0">
                  <a:solidFill>
                    <a:schemeClr val="tx1"/>
                  </a:solidFill>
                </a:rPr>
                <a:t> (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GeV</a:t>
              </a:r>
              <a:r>
                <a:rPr lang="en-US" sz="1600" dirty="0" smtClean="0">
                  <a:solidFill>
                    <a:schemeClr val="tx1"/>
                  </a:solidFill>
                </a:rPr>
                <a:t>/c)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 rot="16200000" flipH="1">
            <a:off x="4838700" y="3314700"/>
            <a:ext cx="2209800" cy="12192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38739" y="5710535"/>
            <a:ext cx="2089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√s = 0.039 </a:t>
            </a:r>
            <a:r>
              <a:rPr lang="en-US" dirty="0" err="1" smtClean="0">
                <a:solidFill>
                  <a:schemeClr val="tx1"/>
                </a:solidFill>
              </a:rPr>
              <a:t>TeV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82070" y="5562600"/>
            <a:ext cx="1935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√s = 1.96 </a:t>
            </a:r>
            <a:r>
              <a:rPr lang="en-US" dirty="0" err="1" smtClean="0">
                <a:solidFill>
                  <a:schemeClr val="tx1"/>
                </a:solidFill>
              </a:rPr>
              <a:t>TeV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0302" y="5405735"/>
            <a:ext cx="2230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p+p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chemeClr val="tx1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baseline="30000" dirty="0" smtClean="0">
                <a:solidFill>
                  <a:schemeClr val="tx1"/>
                </a:solidFill>
                <a:sym typeface="Wingdings" panose="05000000000000000000" pitchFamily="2" charset="2"/>
              </a:rPr>
              <a:t>+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+</a:t>
            </a:r>
            <a:r>
              <a:rPr lang="en-US" dirty="0" smtClean="0">
                <a:solidFill>
                  <a:schemeClr val="tx1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baseline="30000" dirty="0" smtClean="0">
                <a:solidFill>
                  <a:schemeClr val="tx1"/>
                </a:solidFill>
                <a:sym typeface="Wingdings" panose="05000000000000000000" pitchFamily="2" charset="2"/>
              </a:rPr>
              <a:t>-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+X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08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1" grpId="0"/>
      <p:bldP spid="2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572000" y="3632537"/>
            <a:ext cx="198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FFFFCC"/>
                </a:solidFill>
              </a:rPr>
              <a:t>p+A</a:t>
            </a:r>
            <a:r>
              <a:rPr lang="en-US" sz="2000" dirty="0" smtClean="0">
                <a:solidFill>
                  <a:srgbClr val="FFFFCC"/>
                </a:solidFill>
              </a:rPr>
              <a:t> </a:t>
            </a:r>
            <a:r>
              <a:rPr lang="en-US" sz="2000" dirty="0" smtClean="0">
                <a:solidFill>
                  <a:srgbClr val="FFFFCC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solidFill>
                  <a:srgbClr val="FFFFCC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sz="2000" baseline="30000" dirty="0" smtClean="0">
                <a:solidFill>
                  <a:srgbClr val="FFFFCC"/>
                </a:solidFill>
                <a:sym typeface="Wingdings" panose="05000000000000000000" pitchFamily="2" charset="2"/>
              </a:rPr>
              <a:t>+</a:t>
            </a:r>
            <a:r>
              <a:rPr lang="en-US" sz="2000" dirty="0" smtClean="0">
                <a:solidFill>
                  <a:srgbClr val="FFFFCC"/>
                </a:solidFill>
                <a:sym typeface="Wingdings" panose="05000000000000000000" pitchFamily="2" charset="2"/>
              </a:rPr>
              <a:t>+</a:t>
            </a:r>
            <a:r>
              <a:rPr lang="en-US" sz="2000" dirty="0" smtClean="0">
                <a:solidFill>
                  <a:srgbClr val="FFFFCC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sz="2000" baseline="30000" dirty="0" smtClean="0">
                <a:solidFill>
                  <a:srgbClr val="FFFFCC"/>
                </a:solidFill>
                <a:sym typeface="Wingdings" panose="05000000000000000000" pitchFamily="2" charset="2"/>
              </a:rPr>
              <a:t>-</a:t>
            </a:r>
            <a:r>
              <a:rPr lang="en-US" sz="2000" dirty="0" smtClean="0">
                <a:solidFill>
                  <a:srgbClr val="FFFFCC"/>
                </a:solidFill>
                <a:sym typeface="Wingdings" panose="05000000000000000000" pitchFamily="2" charset="2"/>
              </a:rPr>
              <a:t>+X</a:t>
            </a:r>
          </a:p>
          <a:p>
            <a:r>
              <a:rPr lang="en-US" sz="2000" dirty="0" smtClean="0">
                <a:solidFill>
                  <a:srgbClr val="FFFFCC"/>
                </a:solidFill>
                <a:sym typeface="Wingdings" panose="05000000000000000000" pitchFamily="2" charset="2"/>
              </a:rPr>
              <a:t>for different invariant masses:</a:t>
            </a:r>
          </a:p>
          <a:p>
            <a:r>
              <a:rPr lang="en-US" sz="2000" dirty="0" smtClean="0">
                <a:solidFill>
                  <a:srgbClr val="FFFFCC"/>
                </a:solidFill>
                <a:sym typeface="Wingdings" panose="05000000000000000000" pitchFamily="2" charset="2"/>
              </a:rPr>
              <a:t>No color entanglement expected</a:t>
            </a:r>
            <a:endParaRPr lang="en-US" sz="2000" dirty="0">
              <a:solidFill>
                <a:srgbClr val="FFFFC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Ohio U., February 11, 2014</a:t>
            </a:r>
            <a:endParaRPr lang="en-US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34152"/>
            <a:ext cx="3844098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30875" y="1371600"/>
            <a:ext cx="181966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solidFill>
                  <a:schemeClr val="tx1"/>
                </a:solidFill>
              </a:rPr>
              <a:t>Landry et al., 2002</a:t>
            </a:r>
            <a:endParaRPr lang="en-US" sz="1700" dirty="0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419600" y="1371600"/>
            <a:ext cx="4460901" cy="4239902"/>
            <a:chOff x="4530699" y="1702476"/>
            <a:chExt cx="4460901" cy="42399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3800" y="1702476"/>
              <a:ext cx="4417800" cy="4239902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5169063" y="1752600"/>
              <a:ext cx="30668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PRD82, 072001 (2010)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530699" y="5589896"/>
              <a:ext cx="3188694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b="1" dirty="0">
                  <a:solidFill>
                    <a:schemeClr val="tx1"/>
                  </a:solidFill>
                </a:rPr>
                <a:t>Out-of-plane momentum component</a:t>
              </a:r>
            </a:p>
          </p:txBody>
        </p:sp>
        <p:pic>
          <p:nvPicPr>
            <p:cNvPr id="26" name="Picture 76" descr="PHENIX big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60043" y="2286000"/>
              <a:ext cx="1263853" cy="412126"/>
            </a:xfrm>
            <a:prstGeom prst="rect">
              <a:avLst/>
            </a:prstGeom>
            <a:noFill/>
          </p:spPr>
        </p:pic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87775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/>
              <a:t>Testing the </a:t>
            </a:r>
            <a:r>
              <a:rPr lang="en-US" sz="3600" dirty="0" err="1"/>
              <a:t>Aharonov-Bohm</a:t>
            </a:r>
            <a:r>
              <a:rPr lang="en-US" sz="3600" dirty="0"/>
              <a:t> effect in QCD as a non-Abelian gauge theory</a:t>
            </a:r>
            <a:endParaRPr lang="en-US" sz="3500" dirty="0"/>
          </a:p>
        </p:txBody>
      </p:sp>
      <p:sp>
        <p:nvSpPr>
          <p:cNvPr id="2" name="TextBox 1"/>
          <p:cNvSpPr txBox="1"/>
          <p:nvPr/>
        </p:nvSpPr>
        <p:spPr>
          <a:xfrm>
            <a:off x="192960" y="4709277"/>
            <a:ext cx="4163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rgbClr val="FFFFCC"/>
                </a:solidFill>
              </a:rPr>
              <a:t>Get predictions from fits to data where no entanglement expected</a:t>
            </a:r>
            <a:endParaRPr lang="en-US" sz="1900" dirty="0">
              <a:solidFill>
                <a:srgbClr val="FFFF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2099" y="5678269"/>
            <a:ext cx="48419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rgbClr val="FFFFCC"/>
                </a:solidFill>
              </a:rPr>
              <a:t>Make predictions for processes where entanglement </a:t>
            </a:r>
            <a:r>
              <a:rPr lang="en-US" sz="1900" i="1" dirty="0" smtClean="0">
                <a:solidFill>
                  <a:srgbClr val="FFFFCC"/>
                </a:solidFill>
              </a:rPr>
              <a:t>is</a:t>
            </a:r>
            <a:r>
              <a:rPr lang="en-US" sz="1900" dirty="0" smtClean="0">
                <a:solidFill>
                  <a:srgbClr val="FFFFCC"/>
                </a:solidFill>
              </a:rPr>
              <a:t> expected; look for deviation </a:t>
            </a:r>
            <a:endParaRPr lang="en-US" sz="1900" dirty="0">
              <a:solidFill>
                <a:srgbClr val="FFFFCC"/>
              </a:solidFill>
            </a:endParaRPr>
          </a:p>
        </p:txBody>
      </p:sp>
      <p:sp>
        <p:nvSpPr>
          <p:cNvPr id="10" name="Bent-Up Arrow 9"/>
          <p:cNvSpPr/>
          <p:nvPr/>
        </p:nvSpPr>
        <p:spPr>
          <a:xfrm rot="5400000">
            <a:off x="3095244" y="5317236"/>
            <a:ext cx="85039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1959114"/>
            <a:ext cx="2362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Drell</a:t>
            </a:r>
            <a:r>
              <a:rPr lang="en-US" sz="2000" dirty="0" smtClean="0"/>
              <a:t>-Yan lepton pair production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7086600" y="3254514"/>
            <a:ext cx="1524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Hadron pair production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265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</a:t>
            </a:r>
            <a:r>
              <a:rPr lang="en-US" dirty="0" smtClean="0"/>
              <a:t>pin-momentum correlations in proton scattering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New ideas about partonic structure and behavior</a:t>
            </a:r>
          </a:p>
          <a:p>
            <a:pPr lvl="1"/>
            <a:r>
              <a:rPr lang="en-US" dirty="0" smtClean="0"/>
              <a:t>Require full structure of QCD as a gauge-invariant quantum field theory</a:t>
            </a:r>
          </a:p>
          <a:p>
            <a:r>
              <a:rPr lang="en-US" dirty="0" smtClean="0"/>
              <a:t>Importance of phases—</a:t>
            </a:r>
            <a:r>
              <a:rPr lang="en-US" dirty="0" err="1" smtClean="0"/>
              <a:t>Aharonov-Bohm</a:t>
            </a:r>
            <a:r>
              <a:rPr lang="en-US" dirty="0" smtClean="0"/>
              <a:t> effect in QCD!</a:t>
            </a:r>
          </a:p>
          <a:p>
            <a:r>
              <a:rPr lang="en-US" dirty="0" smtClean="0"/>
              <a:t>Will be exciting to try to test in upcoming years . . 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Photonuclear Reactions, August 10,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3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Photonuclear Reactions, August 10, 2014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Example: Dropping the simplifying assumption of </a:t>
            </a:r>
            <a:r>
              <a:rPr lang="en-US" sz="3400" dirty="0" err="1" smtClean="0"/>
              <a:t>collinearity</a:t>
            </a:r>
            <a:endParaRPr lang="en-US" sz="3400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Photonuclear Reactions, August 10, 2014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76200" y="1600200"/>
            <a:ext cx="8901708" cy="4343400"/>
            <a:chOff x="76200" y="1600200"/>
            <a:chExt cx="8901708" cy="4343400"/>
          </a:xfrm>
        </p:grpSpPr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1600200"/>
              <a:ext cx="8901708" cy="434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944021" y="3533775"/>
              <a:ext cx="1294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C00000"/>
                  </a:solidFill>
                </a:rPr>
                <a:t>Transversity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44021" y="4267200"/>
              <a:ext cx="726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C00000"/>
                  </a:solidFill>
                </a:rPr>
                <a:t>Sivers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34496" y="4774168"/>
              <a:ext cx="14727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Boer-</a:t>
              </a:r>
              <a:r>
                <a:rPr lang="en-US" dirty="0" err="1" smtClean="0">
                  <a:solidFill>
                    <a:srgbClr val="C00000"/>
                  </a:solidFill>
                </a:rPr>
                <a:t>Mulders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05030" y="5050393"/>
              <a:ext cx="1271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C00000"/>
                  </a:solidFill>
                </a:rPr>
                <a:t>Pretzelosity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34006" y="4926568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Collins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24600" y="4343400"/>
              <a:ext cx="1356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Polarizing FF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4356" y="2514600"/>
              <a:ext cx="1828800" cy="1524000"/>
            </a:xfrm>
            <a:prstGeom prst="rect">
              <a:avLst/>
            </a:prstGeom>
            <a:solidFill>
              <a:schemeClr val="bg1">
                <a:lumMod val="65000"/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48200" y="2514600"/>
              <a:ext cx="1828800" cy="1524000"/>
            </a:xfrm>
            <a:prstGeom prst="rect">
              <a:avLst/>
            </a:prstGeom>
            <a:solidFill>
              <a:schemeClr val="bg1">
                <a:lumMod val="65000"/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35512" y="5252260"/>
              <a:ext cx="1232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Worm gear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86548" y="2570512"/>
              <a:ext cx="1232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Worm gear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4575" y="2590800"/>
              <a:ext cx="10166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Collinear</a:t>
              </a: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413671" y="2590800"/>
              <a:ext cx="10166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Collinear</a:t>
              </a: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219200" y="5970896"/>
            <a:ext cx="6984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Many describe spin-momentum correlations: S</a:t>
            </a:r>
            <a:r>
              <a:rPr lang="en-US" sz="2400" i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•(p</a:t>
            </a:r>
            <a:r>
              <a:rPr lang="en-US" sz="2400" i="1" baseline="-18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en-US" sz="2400" i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×p</a:t>
            </a:r>
            <a:r>
              <a:rPr lang="en-US" sz="2400" i="1" baseline="-18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400" i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5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Progress in lattice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Photonuclear Reactions, August 10,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375648"/>
            <a:ext cx="4755955" cy="332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733800" y="5325070"/>
            <a:ext cx="3293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PACS-CS: PRD81, 074503 (2010)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BMW: PLB701, 265 (2011)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4448" y="4259759"/>
            <a:ext cx="1871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CC"/>
                </a:solidFill>
              </a:rPr>
              <a:t>T. </a:t>
            </a:r>
            <a:r>
              <a:rPr lang="en-US" sz="2200" dirty="0" err="1" smtClean="0">
                <a:solidFill>
                  <a:srgbClr val="FFFFCC"/>
                </a:solidFill>
              </a:rPr>
              <a:t>Hatsuda</a:t>
            </a:r>
            <a:r>
              <a:rPr lang="en-US" sz="2200" dirty="0" smtClean="0">
                <a:solidFill>
                  <a:srgbClr val="FFFFCC"/>
                </a:solidFill>
              </a:rPr>
              <a:t>, </a:t>
            </a:r>
          </a:p>
          <a:p>
            <a:r>
              <a:rPr lang="en-US" sz="2200" dirty="0" smtClean="0">
                <a:solidFill>
                  <a:srgbClr val="FFFFCC"/>
                </a:solidFill>
              </a:rPr>
              <a:t>PANIC 2011</a:t>
            </a:r>
            <a:endParaRPr lang="en-US" sz="2200" dirty="0">
              <a:solidFill>
                <a:srgbClr val="FFFF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1524000"/>
            <a:ext cx="1871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CC"/>
                </a:solidFill>
              </a:rPr>
              <a:t>Slide from J.-C. Peng</a:t>
            </a:r>
            <a:endParaRPr lang="en-US" sz="22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Effective field theories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Photonuclear Reactions, August 10,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6" name="Group 31"/>
          <p:cNvGrpSpPr/>
          <p:nvPr/>
        </p:nvGrpSpPr>
        <p:grpSpPr>
          <a:xfrm>
            <a:off x="460888" y="1447800"/>
            <a:ext cx="8225912" cy="3162300"/>
            <a:chOff x="460888" y="1447800"/>
            <a:chExt cx="8225912" cy="31623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86325" y="2133600"/>
              <a:ext cx="3800475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0888" y="1447800"/>
              <a:ext cx="4386416" cy="316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295400" y="1764268"/>
              <a:ext cx="12822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Higgs vs. </a:t>
              </a:r>
              <a:r>
                <a:rPr lang="en-US" dirty="0" err="1" smtClean="0"/>
                <a:t>p</a:t>
              </a:r>
              <a:r>
                <a:rPr lang="en-US" baseline="-25000" dirty="0" err="1" smtClean="0"/>
                <a:t>T</a:t>
              </a:r>
              <a:endParaRPr lang="en-US" baseline="-250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070488" y="2286000"/>
              <a:ext cx="533400" cy="1371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14166" y="2514600"/>
              <a:ext cx="17091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arXiv:1108.3609</a:t>
              </a:r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953000" y="1150203"/>
            <a:ext cx="40116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CC"/>
                </a:solidFill>
              </a:rPr>
              <a:t>Soft Collinear Effective Theory </a:t>
            </a:r>
          </a:p>
          <a:p>
            <a:r>
              <a:rPr lang="en-US" sz="2400" dirty="0" smtClean="0">
                <a:solidFill>
                  <a:srgbClr val="FFFFCC"/>
                </a:solidFill>
              </a:rPr>
              <a:t>– </a:t>
            </a:r>
            <a:r>
              <a:rPr lang="en-US" sz="2400" dirty="0" err="1" smtClean="0">
                <a:solidFill>
                  <a:srgbClr val="FFFFCC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FFFFCC"/>
                </a:solidFill>
              </a:rPr>
              <a:t>T</a:t>
            </a:r>
            <a:r>
              <a:rPr lang="en-US" sz="2400" dirty="0" smtClean="0">
                <a:solidFill>
                  <a:srgbClr val="FFFFCC"/>
                </a:solidFill>
              </a:rPr>
              <a:t> distribution for </a:t>
            </a:r>
            <a:r>
              <a:rPr lang="en-US" sz="2400" dirty="0" err="1" smtClean="0">
                <a:solidFill>
                  <a:srgbClr val="FFFFCC"/>
                </a:solidFill>
              </a:rPr>
              <a:t>gg</a:t>
            </a:r>
            <a:r>
              <a:rPr lang="en-US" sz="2400" dirty="0" err="1" smtClean="0">
                <a:solidFill>
                  <a:srgbClr val="FFFFCC"/>
                </a:solidFill>
                <a:sym typeface="Wingdings" panose="05000000000000000000" pitchFamily="2" charset="2"/>
              </a:rPr>
              <a:t>Higgs</a:t>
            </a:r>
            <a:endParaRPr lang="en-US" sz="2400" dirty="0">
              <a:solidFill>
                <a:srgbClr val="FFFF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5105400"/>
            <a:ext cx="303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Related talks by I. </a:t>
            </a:r>
            <a:r>
              <a:rPr lang="en-US" dirty="0" err="1" smtClean="0">
                <a:solidFill>
                  <a:schemeClr val="bg1"/>
                </a:solidFill>
              </a:rPr>
              <a:t>Scimemi</a:t>
            </a:r>
            <a:r>
              <a:rPr lang="en-US" dirty="0" smtClean="0">
                <a:solidFill>
                  <a:schemeClr val="bg1"/>
                </a:solidFill>
              </a:rPr>
              <a:t>, M. </a:t>
            </a:r>
            <a:r>
              <a:rPr lang="en-US" dirty="0" err="1" smtClean="0">
                <a:solidFill>
                  <a:schemeClr val="bg1"/>
                </a:solidFill>
              </a:rPr>
              <a:t>Echevarria</a:t>
            </a:r>
            <a:r>
              <a:rPr lang="en-US" dirty="0" smtClean="0">
                <a:solidFill>
                  <a:schemeClr val="bg1"/>
                </a:solidFill>
              </a:rPr>
              <a:t>, A. </a:t>
            </a:r>
            <a:r>
              <a:rPr lang="en-US" dirty="0" err="1" smtClean="0">
                <a:solidFill>
                  <a:schemeClr val="bg1"/>
                </a:solidFill>
              </a:rPr>
              <a:t>Idilbi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3000" y="4766608"/>
            <a:ext cx="6781800" cy="1938992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“Modern-day ‘testing’ of 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perturbative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 QCD is as much about pushing the boundaries of its applicability as about the verification that QCD is the correct theory of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hadronic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physics.” </a:t>
            </a:r>
          </a:p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– G. Salam,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hep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-ph/0207147 (DIS2002 proceedings)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64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UMich, February 13, 2012</a:t>
            </a:r>
            <a:endParaRPr lang="en-US"/>
          </a:p>
        </p:txBody>
      </p:sp>
      <p:sp>
        <p:nvSpPr>
          <p:cNvPr id="3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6289-FFFA-4C90-B390-A17EF9BC1669}" type="slidenum">
              <a:rPr lang="en-US"/>
              <a:pPr/>
              <a:t>3</a:t>
            </a:fld>
            <a:endParaRPr lang="en-US"/>
          </a:p>
        </p:txBody>
      </p:sp>
      <p:sp>
        <p:nvSpPr>
          <p:cNvPr id="1239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Parton distribution functions inside a nucleon: </a:t>
            </a:r>
            <a:br>
              <a:rPr lang="en-US" sz="3600" dirty="0" smtClean="0"/>
            </a:br>
            <a:r>
              <a:rPr lang="en-US" sz="3600" dirty="0" smtClean="0"/>
              <a:t>The language we’ve developed (so far!)</a:t>
            </a:r>
            <a:endParaRPr lang="en-US" sz="36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1828800"/>
            <a:ext cx="8686800" cy="4343400"/>
            <a:chOff x="144" y="1728"/>
            <a:chExt cx="5472" cy="1541"/>
          </a:xfrm>
        </p:grpSpPr>
        <p:pic>
          <p:nvPicPr>
            <p:cNvPr id="1239044" name="Picture 4" descr="proton_structure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" y="1728"/>
              <a:ext cx="2688" cy="154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239045" name="Picture 5" descr="proton_structure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8" y="1728"/>
              <a:ext cx="2688" cy="1536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239046" name="Text Box 6"/>
          <p:cNvSpPr txBox="1">
            <a:spLocks noChangeArrowheads="1"/>
          </p:cNvSpPr>
          <p:nvPr/>
        </p:nvSpPr>
        <p:spPr bwMode="auto">
          <a:xfrm>
            <a:off x="1360488" y="6140450"/>
            <a:ext cx="49879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9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Halzen</a:t>
            </a:r>
            <a:r>
              <a:rPr lang="en-US" sz="19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and Martin, “Quarks and Leptons”, p. 201</a:t>
            </a:r>
          </a:p>
        </p:txBody>
      </p:sp>
      <p:sp>
        <p:nvSpPr>
          <p:cNvPr id="1239047" name="Text Box 7"/>
          <p:cNvSpPr txBox="1">
            <a:spLocks noChangeArrowheads="1"/>
          </p:cNvSpPr>
          <p:nvPr/>
        </p:nvSpPr>
        <p:spPr bwMode="auto">
          <a:xfrm>
            <a:off x="3276600" y="3551238"/>
            <a:ext cx="9144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x</a:t>
            </a:r>
            <a:r>
              <a:rPr lang="en-US" sz="2000" baseline="-14000">
                <a:solidFill>
                  <a:schemeClr val="tx1"/>
                </a:solidFill>
              </a:rPr>
              <a:t>Bjorken</a:t>
            </a:r>
          </a:p>
        </p:txBody>
      </p:sp>
      <p:sp>
        <p:nvSpPr>
          <p:cNvPr id="1239048" name="Text Box 8"/>
          <p:cNvSpPr txBox="1">
            <a:spLocks noChangeArrowheads="1"/>
          </p:cNvSpPr>
          <p:nvPr/>
        </p:nvSpPr>
        <p:spPr bwMode="auto">
          <a:xfrm>
            <a:off x="3352800" y="5776913"/>
            <a:ext cx="9144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x</a:t>
            </a:r>
            <a:r>
              <a:rPr lang="en-US" sz="2000" baseline="-14000">
                <a:solidFill>
                  <a:schemeClr val="tx1"/>
                </a:solidFill>
              </a:rPr>
              <a:t>Bjorken</a:t>
            </a:r>
          </a:p>
        </p:txBody>
      </p:sp>
      <p:sp>
        <p:nvSpPr>
          <p:cNvPr id="1239049" name="Text Box 9"/>
          <p:cNvSpPr txBox="1">
            <a:spLocks noChangeArrowheads="1"/>
          </p:cNvSpPr>
          <p:nvPr/>
        </p:nvSpPr>
        <p:spPr bwMode="auto">
          <a:xfrm>
            <a:off x="4038600" y="3505200"/>
            <a:ext cx="3048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1</a:t>
            </a:r>
            <a:endParaRPr lang="en-US" sz="1800" baseline="-14000">
              <a:solidFill>
                <a:schemeClr val="tx1"/>
              </a:solidFill>
            </a:endParaRPr>
          </a:p>
        </p:txBody>
      </p:sp>
      <p:sp>
        <p:nvSpPr>
          <p:cNvPr id="1239050" name="Text Box 10"/>
          <p:cNvSpPr txBox="1">
            <a:spLocks noChangeArrowheads="1"/>
          </p:cNvSpPr>
          <p:nvPr/>
        </p:nvSpPr>
        <p:spPr bwMode="auto">
          <a:xfrm>
            <a:off x="7696200" y="5562600"/>
            <a:ext cx="9144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x</a:t>
            </a:r>
            <a:r>
              <a:rPr lang="en-US" sz="2000" baseline="-14000">
                <a:solidFill>
                  <a:schemeClr val="tx1"/>
                </a:solidFill>
              </a:rPr>
              <a:t>Bjorken</a:t>
            </a:r>
          </a:p>
        </p:txBody>
      </p:sp>
      <p:sp>
        <p:nvSpPr>
          <p:cNvPr id="1239051" name="Text Box 11"/>
          <p:cNvSpPr txBox="1">
            <a:spLocks noChangeArrowheads="1"/>
          </p:cNvSpPr>
          <p:nvPr/>
        </p:nvSpPr>
        <p:spPr bwMode="auto">
          <a:xfrm>
            <a:off x="4191000" y="5715000"/>
            <a:ext cx="3048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1</a:t>
            </a:r>
            <a:endParaRPr lang="en-US" sz="1800" baseline="-14000">
              <a:solidFill>
                <a:schemeClr val="tx1"/>
              </a:solidFill>
            </a:endParaRPr>
          </a:p>
        </p:txBody>
      </p:sp>
      <p:sp>
        <p:nvSpPr>
          <p:cNvPr id="1239052" name="Text Box 12"/>
          <p:cNvSpPr txBox="1">
            <a:spLocks noChangeArrowheads="1"/>
          </p:cNvSpPr>
          <p:nvPr/>
        </p:nvSpPr>
        <p:spPr bwMode="auto">
          <a:xfrm>
            <a:off x="8534400" y="5410200"/>
            <a:ext cx="3048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1</a:t>
            </a:r>
            <a:endParaRPr lang="en-US" sz="1800" baseline="-14000">
              <a:solidFill>
                <a:schemeClr val="tx1"/>
              </a:solidFill>
            </a:endParaRPr>
          </a:p>
        </p:txBody>
      </p:sp>
      <p:sp>
        <p:nvSpPr>
          <p:cNvPr id="1239053" name="Text Box 13"/>
          <p:cNvSpPr txBox="1">
            <a:spLocks noChangeArrowheads="1"/>
          </p:cNvSpPr>
          <p:nvPr/>
        </p:nvSpPr>
        <p:spPr bwMode="auto">
          <a:xfrm>
            <a:off x="2971800" y="5715000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1/3</a:t>
            </a:r>
            <a:endParaRPr lang="en-US" sz="1400" baseline="-14000">
              <a:solidFill>
                <a:schemeClr val="tx1"/>
              </a:solidFill>
            </a:endParaRPr>
          </a:p>
        </p:txBody>
      </p:sp>
      <p:sp>
        <p:nvSpPr>
          <p:cNvPr id="1239054" name="Text Box 14"/>
          <p:cNvSpPr txBox="1">
            <a:spLocks noChangeArrowheads="1"/>
          </p:cNvSpPr>
          <p:nvPr/>
        </p:nvSpPr>
        <p:spPr bwMode="auto">
          <a:xfrm>
            <a:off x="7467600" y="5410200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1/3</a:t>
            </a:r>
            <a:endParaRPr lang="en-US" sz="1400" baseline="-14000">
              <a:solidFill>
                <a:schemeClr val="tx1"/>
              </a:solidFill>
            </a:endParaRPr>
          </a:p>
        </p:txBody>
      </p:sp>
      <p:sp>
        <p:nvSpPr>
          <p:cNvPr id="1239055" name="Text Box 15"/>
          <p:cNvSpPr txBox="1">
            <a:spLocks noChangeArrowheads="1"/>
          </p:cNvSpPr>
          <p:nvPr/>
        </p:nvSpPr>
        <p:spPr bwMode="auto">
          <a:xfrm>
            <a:off x="7800975" y="3581400"/>
            <a:ext cx="9144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</a:rPr>
              <a:t>x</a:t>
            </a:r>
            <a:r>
              <a:rPr lang="en-US" sz="2000" baseline="-14000" dirty="0" err="1">
                <a:solidFill>
                  <a:schemeClr val="tx1"/>
                </a:solidFill>
              </a:rPr>
              <a:t>Bjorken</a:t>
            </a:r>
            <a:endParaRPr lang="en-US" sz="2000" baseline="-14000" dirty="0">
              <a:solidFill>
                <a:schemeClr val="tx1"/>
              </a:solidFill>
            </a:endParaRPr>
          </a:p>
        </p:txBody>
      </p:sp>
      <p:sp>
        <p:nvSpPr>
          <p:cNvPr id="1239056" name="Text Box 16"/>
          <p:cNvSpPr txBox="1">
            <a:spLocks noChangeArrowheads="1"/>
          </p:cNvSpPr>
          <p:nvPr/>
        </p:nvSpPr>
        <p:spPr bwMode="auto">
          <a:xfrm>
            <a:off x="7543800" y="3429000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1/3</a:t>
            </a:r>
            <a:endParaRPr lang="en-US" sz="1400" baseline="-14000">
              <a:solidFill>
                <a:schemeClr val="tx1"/>
              </a:solidFill>
            </a:endParaRPr>
          </a:p>
        </p:txBody>
      </p:sp>
      <p:sp>
        <p:nvSpPr>
          <p:cNvPr id="1239057" name="Text Box 17"/>
          <p:cNvSpPr txBox="1">
            <a:spLocks noChangeArrowheads="1"/>
          </p:cNvSpPr>
          <p:nvPr/>
        </p:nvSpPr>
        <p:spPr bwMode="auto">
          <a:xfrm>
            <a:off x="8534400" y="3429000"/>
            <a:ext cx="3048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1</a:t>
            </a:r>
            <a:endParaRPr lang="en-US" sz="1800" baseline="-14000">
              <a:solidFill>
                <a:schemeClr val="tx1"/>
              </a:solidFill>
            </a:endParaRPr>
          </a:p>
        </p:txBody>
      </p:sp>
      <p:sp>
        <p:nvSpPr>
          <p:cNvPr id="1239058" name="Text Box 18"/>
          <p:cNvSpPr txBox="1">
            <a:spLocks noChangeArrowheads="1"/>
          </p:cNvSpPr>
          <p:nvPr/>
        </p:nvSpPr>
        <p:spPr bwMode="auto">
          <a:xfrm>
            <a:off x="7972425" y="4329113"/>
            <a:ext cx="8509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Valence</a:t>
            </a:r>
          </a:p>
        </p:txBody>
      </p:sp>
      <p:sp>
        <p:nvSpPr>
          <p:cNvPr id="1239059" name="Text Box 19"/>
          <p:cNvSpPr txBox="1">
            <a:spLocks noChangeArrowheads="1"/>
          </p:cNvSpPr>
          <p:nvPr/>
        </p:nvSpPr>
        <p:spPr bwMode="auto">
          <a:xfrm>
            <a:off x="7289800" y="3854450"/>
            <a:ext cx="477838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Sea</a:t>
            </a:r>
          </a:p>
        </p:txBody>
      </p:sp>
      <p:sp>
        <p:nvSpPr>
          <p:cNvPr id="1239060" name="Rectangle 20"/>
          <p:cNvSpPr>
            <a:spLocks noChangeArrowheads="1"/>
          </p:cNvSpPr>
          <p:nvPr/>
        </p:nvSpPr>
        <p:spPr bwMode="auto">
          <a:xfrm>
            <a:off x="7696200" y="39624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061" name="Text Box 21"/>
          <p:cNvSpPr txBox="1">
            <a:spLocks noChangeArrowheads="1"/>
          </p:cNvSpPr>
          <p:nvPr/>
        </p:nvSpPr>
        <p:spPr bwMode="auto">
          <a:xfrm>
            <a:off x="276225" y="2400300"/>
            <a:ext cx="16192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A point particle</a:t>
            </a:r>
          </a:p>
        </p:txBody>
      </p:sp>
      <p:sp>
        <p:nvSpPr>
          <p:cNvPr id="1239062" name="Text Box 22"/>
          <p:cNvSpPr txBox="1">
            <a:spLocks noChangeArrowheads="1"/>
          </p:cNvSpPr>
          <p:nvPr/>
        </p:nvSpPr>
        <p:spPr bwMode="auto">
          <a:xfrm>
            <a:off x="260350" y="4176713"/>
            <a:ext cx="17208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3 valence quarks</a:t>
            </a:r>
          </a:p>
        </p:txBody>
      </p:sp>
      <p:sp>
        <p:nvSpPr>
          <p:cNvPr id="1239063" name="Text Box 23"/>
          <p:cNvSpPr txBox="1">
            <a:spLocks noChangeArrowheads="1"/>
          </p:cNvSpPr>
          <p:nvPr/>
        </p:nvSpPr>
        <p:spPr bwMode="auto">
          <a:xfrm>
            <a:off x="4660900" y="2009775"/>
            <a:ext cx="23495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3 bound valence quarks</a:t>
            </a:r>
          </a:p>
        </p:txBody>
      </p:sp>
      <p:sp>
        <p:nvSpPr>
          <p:cNvPr id="1239065" name="Text Box 25"/>
          <p:cNvSpPr txBox="1">
            <a:spLocks noChangeArrowheads="1"/>
          </p:cNvSpPr>
          <p:nvPr/>
        </p:nvSpPr>
        <p:spPr bwMode="auto">
          <a:xfrm>
            <a:off x="6205538" y="5535613"/>
            <a:ext cx="73183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Small x</a:t>
            </a:r>
          </a:p>
        </p:txBody>
      </p:sp>
      <p:sp>
        <p:nvSpPr>
          <p:cNvPr id="1239066" name="Text Box 26"/>
          <p:cNvSpPr txBox="1">
            <a:spLocks noChangeArrowheads="1"/>
          </p:cNvSpPr>
          <p:nvPr/>
        </p:nvSpPr>
        <p:spPr bwMode="auto">
          <a:xfrm>
            <a:off x="787400" y="1066800"/>
            <a:ext cx="72192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FFFFCC"/>
                </a:solidFill>
              </a:rPr>
              <a:t>What momentum fraction would the scattering particle carry </a:t>
            </a:r>
          </a:p>
          <a:p>
            <a:r>
              <a:rPr lang="en-US" sz="2200" dirty="0">
                <a:solidFill>
                  <a:srgbClr val="FFFFCC"/>
                </a:solidFill>
              </a:rPr>
              <a:t>if the proton were made of …</a:t>
            </a:r>
          </a:p>
        </p:txBody>
      </p:sp>
      <p:sp>
        <p:nvSpPr>
          <p:cNvPr id="1239068" name="Rectangle 28"/>
          <p:cNvSpPr>
            <a:spLocks noChangeArrowheads="1"/>
          </p:cNvSpPr>
          <p:nvPr/>
        </p:nvSpPr>
        <p:spPr bwMode="auto">
          <a:xfrm>
            <a:off x="7216775" y="4267200"/>
            <a:ext cx="457200" cy="1096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876800" y="3795932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9064" name="Text Box 24"/>
          <p:cNvSpPr txBox="1">
            <a:spLocks noChangeArrowheads="1"/>
          </p:cNvSpPr>
          <p:nvPr/>
        </p:nvSpPr>
        <p:spPr bwMode="auto">
          <a:xfrm>
            <a:off x="4670645" y="3575447"/>
            <a:ext cx="297023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700" dirty="0">
                <a:solidFill>
                  <a:schemeClr val="tx1"/>
                </a:solidFill>
              </a:rPr>
              <a:t>3 bound valence quarks </a:t>
            </a:r>
            <a:r>
              <a:rPr lang="en-US" sz="1700" dirty="0" smtClean="0"/>
              <a:t>+ some</a:t>
            </a:r>
            <a:endParaRPr lang="en-US" sz="1700" dirty="0">
              <a:solidFill>
                <a:schemeClr val="tx1"/>
              </a:solidFill>
            </a:endParaRPr>
          </a:p>
          <a:p>
            <a:r>
              <a:rPr lang="en-US" sz="1700" dirty="0" smtClean="0"/>
              <a:t>low-momentum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>
                <a:solidFill>
                  <a:schemeClr val="tx1"/>
                </a:solidFill>
              </a:rPr>
              <a:t>sea quarks</a:t>
            </a:r>
          </a:p>
        </p:txBody>
      </p:sp>
    </p:spTree>
    <p:extLst>
      <p:ext uri="{BB962C8B-B14F-4D97-AF65-F5344CB8AC3E}">
        <p14:creationId xmlns:p14="http://schemas.microsoft.com/office/powerpoint/2010/main" val="342225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advances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More sophisticated observables</a:t>
            </a:r>
          </a:p>
          <a:p>
            <a:pPr lvl="1"/>
            <a:r>
              <a:rPr lang="en-US" dirty="0" smtClean="0"/>
              <a:t>E.g. angular distributions, spin dependence, </a:t>
            </a:r>
            <a:r>
              <a:rPr lang="en-US" dirty="0" err="1" smtClean="0"/>
              <a:t>multiparticle</a:t>
            </a:r>
            <a:r>
              <a:rPr lang="en-US" dirty="0" smtClean="0"/>
              <a:t> final states, . . .</a:t>
            </a:r>
          </a:p>
          <a:p>
            <a:pPr lvl="1"/>
            <a:r>
              <a:rPr lang="en-US" dirty="0" smtClean="0"/>
              <a:t>Often sensitive to parton </a:t>
            </a:r>
            <a:r>
              <a:rPr lang="en-US" i="1" dirty="0" smtClean="0"/>
              <a:t>dynamics</a:t>
            </a:r>
            <a:endParaRPr lang="en-US" dirty="0" smtClean="0"/>
          </a:p>
          <a:p>
            <a:r>
              <a:rPr lang="en-US" dirty="0" err="1" smtClean="0"/>
              <a:t>Multidifferential</a:t>
            </a:r>
            <a:r>
              <a:rPr lang="en-US" dirty="0" smtClean="0"/>
              <a:t> measurements</a:t>
            </a:r>
          </a:p>
          <a:p>
            <a:pPr lvl="1"/>
            <a:r>
              <a:rPr lang="en-US" dirty="0" smtClean="0"/>
              <a:t>E.g. simultaneously in x, Q</a:t>
            </a:r>
            <a:r>
              <a:rPr lang="en-US" baseline="30000" dirty="0" smtClean="0"/>
              <a:t>2</a:t>
            </a:r>
            <a:r>
              <a:rPr lang="en-US" dirty="0" smtClean="0"/>
              <a:t>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3800" dirty="0" smtClean="0">
                <a:sym typeface="Wingdings" panose="05000000000000000000" pitchFamily="2" charset="2"/>
              </a:rPr>
              <a:t> </a:t>
            </a:r>
            <a:r>
              <a:rPr lang="en-US" sz="3800" dirty="0" smtClean="0"/>
              <a:t>Demand more of theoretical calculations!</a:t>
            </a:r>
            <a:endParaRPr lang="en-US" sz="3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Photonuclear Reactions, August 10,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6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Photonuclear Reactions, August 10, 2014</a:t>
            </a:r>
            <a:endParaRPr lang="en-US"/>
          </a:p>
        </p:txBody>
      </p:sp>
      <p:sp>
        <p:nvSpPr>
          <p:cNvPr id="1457154" name="Rectangle 2"/>
          <p:cNvSpPr>
            <a:spLocks noChangeArrowheads="1"/>
          </p:cNvSpPr>
          <p:nvPr/>
        </p:nvSpPr>
        <p:spPr bwMode="auto">
          <a:xfrm>
            <a:off x="5703888" y="76200"/>
            <a:ext cx="3287712" cy="220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57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7275" y="152400"/>
            <a:ext cx="28543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57156" name="Rectangle 4"/>
          <p:cNvSpPr>
            <a:spLocks noChangeArrowheads="1"/>
          </p:cNvSpPr>
          <p:nvPr/>
        </p:nvSpPr>
        <p:spPr bwMode="auto">
          <a:xfrm>
            <a:off x="5703888" y="4572000"/>
            <a:ext cx="3354387" cy="220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57157" name="Picture 5" descr="pi_fe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30175"/>
            <a:ext cx="3200400" cy="2155825"/>
          </a:xfrm>
          <a:prstGeom prst="rect">
            <a:avLst/>
          </a:prstGeom>
          <a:noFill/>
        </p:spPr>
      </p:pic>
      <p:pic>
        <p:nvPicPr>
          <p:cNvPr id="1457158" name="Picture 6" descr="k_fe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362200"/>
            <a:ext cx="3200400" cy="2157413"/>
          </a:xfrm>
          <a:prstGeom prst="rect">
            <a:avLst/>
          </a:prstGeom>
          <a:noFill/>
        </p:spPr>
      </p:pic>
      <p:pic>
        <p:nvPicPr>
          <p:cNvPr id="1457159" name="Picture 7" descr="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597400"/>
            <a:ext cx="3200400" cy="2157413"/>
          </a:xfrm>
          <a:prstGeom prst="rect">
            <a:avLst/>
          </a:prstGeom>
          <a:noFill/>
        </p:spPr>
      </p:pic>
      <p:pic>
        <p:nvPicPr>
          <p:cNvPr id="1457160" name="Picture 8" descr="BRAHMS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4038600"/>
            <a:ext cx="1447800" cy="774700"/>
          </a:xfrm>
          <a:prstGeom prst="rect">
            <a:avLst/>
          </a:prstGeom>
          <a:noFill/>
        </p:spPr>
      </p:pic>
      <p:sp>
        <p:nvSpPr>
          <p:cNvPr id="1457161" name="Text Box 9"/>
          <p:cNvSpPr txBox="1">
            <a:spLocks noChangeArrowheads="1"/>
          </p:cNvSpPr>
          <p:nvPr/>
        </p:nvSpPr>
        <p:spPr bwMode="auto">
          <a:xfrm>
            <a:off x="722313" y="230188"/>
            <a:ext cx="434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tx1"/>
                </a:solidFill>
                <a:latin typeface="Symbol" pitchFamily="18" charset="2"/>
              </a:rPr>
              <a:t>p</a:t>
            </a:r>
          </a:p>
        </p:txBody>
      </p:sp>
      <p:sp>
        <p:nvSpPr>
          <p:cNvPr id="1457162" name="Text Box 10"/>
          <p:cNvSpPr txBox="1">
            <a:spLocks noChangeArrowheads="1"/>
          </p:cNvSpPr>
          <p:nvPr/>
        </p:nvSpPr>
        <p:spPr bwMode="auto">
          <a:xfrm>
            <a:off x="722313" y="2598738"/>
            <a:ext cx="51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457163" name="Text Box 11"/>
          <p:cNvSpPr txBox="1">
            <a:spLocks noChangeArrowheads="1"/>
          </p:cNvSpPr>
          <p:nvPr/>
        </p:nvSpPr>
        <p:spPr bwMode="auto">
          <a:xfrm>
            <a:off x="812800" y="48006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457164" name="Text Box 12"/>
          <p:cNvSpPr txBox="1">
            <a:spLocks noChangeArrowheads="1"/>
          </p:cNvSpPr>
          <p:nvPr/>
        </p:nvSpPr>
        <p:spPr bwMode="auto">
          <a:xfrm>
            <a:off x="6423025" y="228600"/>
            <a:ext cx="434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tx1"/>
                </a:solidFill>
                <a:latin typeface="Symbol" pitchFamily="18" charset="2"/>
              </a:rPr>
              <a:t>p</a:t>
            </a:r>
          </a:p>
        </p:txBody>
      </p:sp>
      <p:sp>
        <p:nvSpPr>
          <p:cNvPr id="1457165" name="Text Box 13"/>
          <p:cNvSpPr txBox="1">
            <a:spLocks noChangeArrowheads="1"/>
          </p:cNvSpPr>
          <p:nvPr/>
        </p:nvSpPr>
        <p:spPr bwMode="auto">
          <a:xfrm>
            <a:off x="728663" y="3657600"/>
            <a:ext cx="1293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200 GeV</a:t>
            </a:r>
          </a:p>
        </p:txBody>
      </p:sp>
      <p:sp>
        <p:nvSpPr>
          <p:cNvPr id="1457166" name="Text Box 14"/>
          <p:cNvSpPr txBox="1">
            <a:spLocks noChangeArrowheads="1"/>
          </p:cNvSpPr>
          <p:nvPr/>
        </p:nvSpPr>
        <p:spPr bwMode="auto">
          <a:xfrm>
            <a:off x="739775" y="5943600"/>
            <a:ext cx="129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200 GeV</a:t>
            </a:r>
          </a:p>
        </p:txBody>
      </p:sp>
      <p:sp>
        <p:nvSpPr>
          <p:cNvPr id="1457167" name="Text Box 15"/>
          <p:cNvSpPr txBox="1">
            <a:spLocks noChangeArrowheads="1"/>
          </p:cNvSpPr>
          <p:nvPr/>
        </p:nvSpPr>
        <p:spPr bwMode="auto">
          <a:xfrm>
            <a:off x="685800" y="1447800"/>
            <a:ext cx="129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200 GeV</a:t>
            </a:r>
          </a:p>
        </p:txBody>
      </p:sp>
      <p:sp>
        <p:nvSpPr>
          <p:cNvPr id="1457168" name="Text Box 16"/>
          <p:cNvSpPr txBox="1">
            <a:spLocks noChangeArrowheads="1"/>
          </p:cNvSpPr>
          <p:nvPr/>
        </p:nvSpPr>
        <p:spPr bwMode="auto">
          <a:xfrm>
            <a:off x="6478588" y="1447800"/>
            <a:ext cx="1370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62.4 GeV</a:t>
            </a:r>
          </a:p>
        </p:txBody>
      </p:sp>
      <p:sp>
        <p:nvSpPr>
          <p:cNvPr id="1457169" name="Text Box 17"/>
          <p:cNvSpPr txBox="1">
            <a:spLocks noChangeArrowheads="1"/>
          </p:cNvSpPr>
          <p:nvPr/>
        </p:nvSpPr>
        <p:spPr bwMode="auto">
          <a:xfrm>
            <a:off x="3581400" y="381000"/>
            <a:ext cx="1905000" cy="138271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i="1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sz="2800" i="1">
                <a:solidFill>
                  <a:schemeClr val="tx1"/>
                </a:solidFill>
              </a:rPr>
              <a:t>, K, p </a:t>
            </a:r>
          </a:p>
          <a:p>
            <a:r>
              <a:rPr lang="en-US" sz="2800" i="1">
                <a:solidFill>
                  <a:schemeClr val="tx1"/>
                </a:solidFill>
              </a:rPr>
              <a:t>at 200 and 62.4 GeV</a:t>
            </a:r>
          </a:p>
        </p:txBody>
      </p:sp>
      <p:sp>
        <p:nvSpPr>
          <p:cNvPr id="1457170" name="Text Box 18"/>
          <p:cNvSpPr txBox="1">
            <a:spLocks noChangeArrowheads="1"/>
          </p:cNvSpPr>
          <p:nvPr/>
        </p:nvSpPr>
        <p:spPr bwMode="auto">
          <a:xfrm>
            <a:off x="3429000" y="2895600"/>
            <a:ext cx="16796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CC"/>
                </a:solidFill>
              </a:rPr>
              <a:t>K- asymmetries </a:t>
            </a:r>
          </a:p>
          <a:p>
            <a:r>
              <a:rPr lang="en-US" dirty="0" err="1">
                <a:solidFill>
                  <a:srgbClr val="FFFFCC"/>
                </a:solidFill>
              </a:rPr>
              <a:t>underpredicted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1457171" name="Line 19"/>
          <p:cNvSpPr>
            <a:spLocks noChangeShapeType="1"/>
          </p:cNvSpPr>
          <p:nvPr/>
        </p:nvSpPr>
        <p:spPr bwMode="auto">
          <a:xfrm>
            <a:off x="3505200" y="2514600"/>
            <a:ext cx="20574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7172" name="Text Box 20"/>
          <p:cNvSpPr txBox="1">
            <a:spLocks noChangeArrowheads="1"/>
          </p:cNvSpPr>
          <p:nvPr/>
        </p:nvSpPr>
        <p:spPr bwMode="auto">
          <a:xfrm>
            <a:off x="3411538" y="2079625"/>
            <a:ext cx="2281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Note different scales</a:t>
            </a:r>
          </a:p>
        </p:txBody>
      </p:sp>
      <p:sp>
        <p:nvSpPr>
          <p:cNvPr id="1457173" name="Rectangle 21"/>
          <p:cNvSpPr>
            <a:spLocks noChangeArrowheads="1"/>
          </p:cNvSpPr>
          <p:nvPr/>
        </p:nvSpPr>
        <p:spPr bwMode="auto">
          <a:xfrm>
            <a:off x="5715000" y="2362200"/>
            <a:ext cx="33528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703888" y="4637088"/>
            <a:ext cx="3298825" cy="2001837"/>
            <a:chOff x="3552" y="2921"/>
            <a:chExt cx="2078" cy="1261"/>
          </a:xfrm>
        </p:grpSpPr>
        <p:pic>
          <p:nvPicPr>
            <p:cNvPr id="1457175" name="Picture 2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54" y="2929"/>
              <a:ext cx="1776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57176" name="Picture 2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52" y="2921"/>
              <a:ext cx="443" cy="1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791200" y="2427288"/>
            <a:ext cx="3276600" cy="2039937"/>
            <a:chOff x="3543" y="1529"/>
            <a:chExt cx="2169" cy="1285"/>
          </a:xfrm>
        </p:grpSpPr>
        <p:pic>
          <p:nvPicPr>
            <p:cNvPr id="1457178" name="Picture 2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09" y="1539"/>
              <a:ext cx="1803" cy="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57179" name="Picture 2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43" y="1529"/>
              <a:ext cx="455" cy="1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457180" name="Picture 2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76913" y="142875"/>
            <a:ext cx="711200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57181" name="Text Box 29"/>
          <p:cNvSpPr txBox="1">
            <a:spLocks noChangeArrowheads="1"/>
          </p:cNvSpPr>
          <p:nvPr/>
        </p:nvSpPr>
        <p:spPr bwMode="auto">
          <a:xfrm>
            <a:off x="6434138" y="3733800"/>
            <a:ext cx="1370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62.4 GeV</a:t>
            </a:r>
          </a:p>
        </p:txBody>
      </p:sp>
      <p:sp>
        <p:nvSpPr>
          <p:cNvPr id="1457182" name="Text Box 30"/>
          <p:cNvSpPr txBox="1">
            <a:spLocks noChangeArrowheads="1"/>
          </p:cNvSpPr>
          <p:nvPr/>
        </p:nvSpPr>
        <p:spPr bwMode="auto">
          <a:xfrm>
            <a:off x="6400800" y="5943600"/>
            <a:ext cx="1370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62.4 GeV</a:t>
            </a:r>
          </a:p>
        </p:txBody>
      </p:sp>
      <p:sp>
        <p:nvSpPr>
          <p:cNvPr id="1457183" name="Text Box 31"/>
          <p:cNvSpPr txBox="1">
            <a:spLocks noChangeArrowheads="1"/>
          </p:cNvSpPr>
          <p:nvPr/>
        </p:nvSpPr>
        <p:spPr bwMode="auto">
          <a:xfrm>
            <a:off x="6597650" y="476885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457184" name="Text Box 32"/>
          <p:cNvSpPr txBox="1">
            <a:spLocks noChangeArrowheads="1"/>
          </p:cNvSpPr>
          <p:nvPr/>
        </p:nvSpPr>
        <p:spPr bwMode="auto">
          <a:xfrm>
            <a:off x="6510338" y="2568575"/>
            <a:ext cx="51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457185" name="Text Box 33"/>
          <p:cNvSpPr txBox="1">
            <a:spLocks noChangeArrowheads="1"/>
          </p:cNvSpPr>
          <p:nvPr/>
        </p:nvSpPr>
        <p:spPr bwMode="auto">
          <a:xfrm>
            <a:off x="3340100" y="5105400"/>
            <a:ext cx="28321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900" dirty="0">
                <a:solidFill>
                  <a:srgbClr val="FFFFCC"/>
                </a:solidFill>
              </a:rPr>
              <a:t>Large antiproton asymmetry??  Unfortunately no </a:t>
            </a:r>
            <a:r>
              <a:rPr lang="en-US" sz="1900" dirty="0" smtClean="0">
                <a:solidFill>
                  <a:srgbClr val="FFFFCC"/>
                </a:solidFill>
              </a:rPr>
              <a:t>62.4 </a:t>
            </a:r>
          </a:p>
          <a:p>
            <a:r>
              <a:rPr lang="en-US" sz="1900" dirty="0" smtClean="0">
                <a:solidFill>
                  <a:srgbClr val="FFFFCC"/>
                </a:solidFill>
              </a:rPr>
              <a:t>GeV </a:t>
            </a:r>
            <a:r>
              <a:rPr lang="en-US" sz="1900" dirty="0">
                <a:solidFill>
                  <a:srgbClr val="FFFFCC"/>
                </a:solidFill>
              </a:rPr>
              <a:t>measurement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59FB-7DEB-45DF-BF94-DE0F7425313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1524000" y="3429000"/>
            <a:ext cx="6076950" cy="95410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Pions suggest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valence quark effect.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K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aons and (anti)protons don’t!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10401" y="4724400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PRL 101</a:t>
            </a:r>
            <a:r>
              <a:rPr lang="en-US" dirty="0"/>
              <a:t>, 042001 (2008) </a:t>
            </a:r>
          </a:p>
        </p:txBody>
      </p:sp>
    </p:spTree>
    <p:extLst>
      <p:ext uri="{BB962C8B-B14F-4D97-AF65-F5344CB8AC3E}">
        <p14:creationId xmlns:p14="http://schemas.microsoft.com/office/powerpoint/2010/main" val="237360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</a:t>
            </a:r>
            <a:r>
              <a:rPr lang="en-US" dirty="0" err="1" smtClean="0"/>
              <a:t>+p</a:t>
            </a:r>
            <a:r>
              <a:rPr lang="en-US" dirty="0" smtClean="0"/>
              <a:t> </a:t>
            </a:r>
            <a:r>
              <a:rPr lang="en-US" dirty="0">
                <a:latin typeface="Symbol" panose="05050102010706020507" pitchFamily="18" charset="2"/>
              </a:rPr>
              <a:t>h</a:t>
            </a:r>
            <a:r>
              <a:rPr lang="en-US" dirty="0" smtClean="0"/>
              <a:t> A</a:t>
            </a:r>
            <a:r>
              <a:rPr lang="en-US" baseline="-25000" dirty="0" smtClean="0"/>
              <a:t>N</a:t>
            </a:r>
            <a:r>
              <a:rPr lang="en-US" dirty="0" smtClean="0"/>
              <a:t> larger than  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??  Same?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Photonuclear Reactions, August 10,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443453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44340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54102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Related talks by L. Bland, D. </a:t>
            </a:r>
            <a:r>
              <a:rPr lang="en-US" dirty="0" err="1" smtClean="0">
                <a:solidFill>
                  <a:srgbClr val="FFFFCC"/>
                </a:solidFill>
              </a:rPr>
              <a:t>Kleinjan</a:t>
            </a:r>
            <a:r>
              <a:rPr lang="en-US" dirty="0" smtClean="0">
                <a:solidFill>
                  <a:srgbClr val="FFFFCC"/>
                </a:solidFill>
              </a:rPr>
              <a:t>, </a:t>
            </a:r>
          </a:p>
          <a:p>
            <a:r>
              <a:rPr lang="en-US" dirty="0" smtClean="0">
                <a:solidFill>
                  <a:srgbClr val="FFFFCC"/>
                </a:solidFill>
              </a:rPr>
              <a:t>A. </a:t>
            </a:r>
            <a:r>
              <a:rPr lang="en-US" dirty="0" err="1" smtClean="0">
                <a:solidFill>
                  <a:srgbClr val="FFFFCC"/>
                </a:solidFill>
              </a:rPr>
              <a:t>Vossen</a:t>
            </a:r>
            <a:r>
              <a:rPr lang="en-US" dirty="0" smtClean="0">
                <a:solidFill>
                  <a:srgbClr val="FFFFCC"/>
                </a:solidFill>
              </a:rPr>
              <a:t>, A. Ogawa, Y. Koike, D. </a:t>
            </a:r>
            <a:r>
              <a:rPr lang="en-US" dirty="0" err="1" smtClean="0">
                <a:solidFill>
                  <a:srgbClr val="FFFFCC"/>
                </a:solidFill>
              </a:rPr>
              <a:t>Pitonyak</a:t>
            </a:r>
            <a:r>
              <a:rPr lang="en-US" dirty="0" smtClean="0">
                <a:solidFill>
                  <a:srgbClr val="FFFFCC"/>
                </a:solidFill>
              </a:rPr>
              <a:t>, C. Pisano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538" y="2901731"/>
            <a:ext cx="7924800" cy="1292662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600" dirty="0" smtClean="0">
                <a:latin typeface="Times New Roman" panose="02020603050405020304" pitchFamily="18" charset="0"/>
                <a:cs typeface="Times New Roman" pitchFamily="18" charset="0"/>
              </a:rPr>
              <a:t>In addition to sea quarks, need to explore dynamics of gluons in more depth—talks by M.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itchFamily="18" charset="0"/>
              </a:rPr>
              <a:t>Echevarria</a:t>
            </a:r>
            <a:r>
              <a:rPr lang="en-US" sz="2600" dirty="0" smtClean="0">
                <a:latin typeface="Times New Roman" panose="02020603050405020304" pitchFamily="18" charset="0"/>
                <a:cs typeface="Times New Roman" pitchFamily="18" charset="0"/>
              </a:rPr>
              <a:t>, M. Schlegel,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itchFamily="18" charset="0"/>
              </a:rPr>
              <a:t>A.Szabelski</a:t>
            </a:r>
            <a:r>
              <a:rPr lang="en-US" sz="2600" dirty="0" smtClean="0">
                <a:latin typeface="Times New Roman" panose="02020603050405020304" pitchFamily="18" charset="0"/>
                <a:cs typeface="Times New Roman" pitchFamily="18" charset="0"/>
              </a:rPr>
              <a:t>, Y. Koike</a:t>
            </a:r>
            <a:endParaRPr lang="en-US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5075414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arXiv:1406.3541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6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Not as far along as nucleon structure—less of a focus in earlier years</a:t>
            </a:r>
          </a:p>
          <a:p>
            <a:r>
              <a:rPr lang="en-US" dirty="0" smtClean="0"/>
              <a:t>Recent advances via</a:t>
            </a:r>
          </a:p>
          <a:p>
            <a:pPr lvl="1"/>
            <a:r>
              <a:rPr lang="en-US" dirty="0" smtClean="0"/>
              <a:t>TMD FFs</a:t>
            </a:r>
          </a:p>
          <a:p>
            <a:pPr lvl="1"/>
            <a:r>
              <a:rPr lang="en-US" dirty="0" smtClean="0"/>
              <a:t>Collinear twist-3 functions to describe hadronization</a:t>
            </a:r>
          </a:p>
          <a:p>
            <a:pPr lvl="1"/>
            <a:r>
              <a:rPr lang="en-US" dirty="0" err="1" smtClean="0"/>
              <a:t>Dihadron</a:t>
            </a:r>
            <a:r>
              <a:rPr lang="en-US" dirty="0" smtClean="0"/>
              <a:t> (interference) FF</a:t>
            </a:r>
          </a:p>
          <a:p>
            <a:pPr lvl="1"/>
            <a:r>
              <a:rPr lang="en-US" dirty="0" smtClean="0"/>
              <a:t>Hadronization from nuclei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Photonuclear Reactions, August 10,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9200" y="5385137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Related talks by M. </a:t>
            </a:r>
            <a:r>
              <a:rPr lang="en-US" sz="2000" dirty="0" err="1" smtClean="0">
                <a:solidFill>
                  <a:schemeClr val="bg1"/>
                </a:solidFill>
              </a:rPr>
              <a:t>Radici</a:t>
            </a:r>
            <a:r>
              <a:rPr lang="en-US" sz="2000" dirty="0" smtClean="0">
                <a:solidFill>
                  <a:schemeClr val="bg1"/>
                </a:solidFill>
              </a:rPr>
              <a:t>, A. </a:t>
            </a:r>
            <a:r>
              <a:rPr lang="en-US" sz="2000" dirty="0" err="1" smtClean="0">
                <a:solidFill>
                  <a:schemeClr val="bg1"/>
                </a:solidFill>
              </a:rPr>
              <a:t>Kotzinian</a:t>
            </a:r>
            <a:r>
              <a:rPr lang="en-US" sz="2000" dirty="0" smtClean="0">
                <a:solidFill>
                  <a:schemeClr val="bg1"/>
                </a:solidFill>
              </a:rPr>
              <a:t>, I. </a:t>
            </a:r>
            <a:r>
              <a:rPr lang="en-US" sz="2000" dirty="0" err="1" smtClean="0">
                <a:solidFill>
                  <a:schemeClr val="bg1"/>
                </a:solidFill>
              </a:rPr>
              <a:t>Garzia</a:t>
            </a:r>
            <a:r>
              <a:rPr lang="en-US" sz="2000" dirty="0" smtClean="0">
                <a:solidFill>
                  <a:schemeClr val="bg1"/>
                </a:solidFill>
              </a:rPr>
              <a:t>, M. Grosse </a:t>
            </a:r>
            <a:r>
              <a:rPr lang="en-US" sz="2000" dirty="0" err="1" smtClean="0">
                <a:solidFill>
                  <a:schemeClr val="bg1"/>
                </a:solidFill>
              </a:rPr>
              <a:t>Perdekamp</a:t>
            </a:r>
            <a:r>
              <a:rPr lang="en-US" sz="2000" dirty="0" smtClean="0">
                <a:solidFill>
                  <a:schemeClr val="bg1"/>
                </a:solidFill>
              </a:rPr>
              <a:t>, F. Giordano, M. </a:t>
            </a:r>
            <a:r>
              <a:rPr lang="en-US" sz="2000" dirty="0" err="1" smtClean="0">
                <a:solidFill>
                  <a:schemeClr val="bg1"/>
                </a:solidFill>
              </a:rPr>
              <a:t>Contalbrigo</a:t>
            </a:r>
            <a:r>
              <a:rPr lang="en-US" sz="2000" dirty="0" smtClean="0">
                <a:solidFill>
                  <a:schemeClr val="bg1"/>
                </a:solidFill>
              </a:rPr>
              <a:t>, Y. Guan, O. Eyser, A. </a:t>
            </a:r>
            <a:r>
              <a:rPr lang="en-US" sz="2000" dirty="0" err="1" smtClean="0">
                <a:solidFill>
                  <a:schemeClr val="bg1"/>
                </a:solidFill>
              </a:rPr>
              <a:t>Vossen</a:t>
            </a:r>
            <a:r>
              <a:rPr lang="en-US" sz="2000" dirty="0" smtClean="0">
                <a:solidFill>
                  <a:schemeClr val="bg1"/>
                </a:solidFill>
              </a:rPr>
              <a:t>, + other </a:t>
            </a:r>
            <a:r>
              <a:rPr lang="en-US" sz="2000" dirty="0" err="1" smtClean="0">
                <a:solidFill>
                  <a:schemeClr val="bg1"/>
                </a:solidFill>
              </a:rPr>
              <a:t>p+p</a:t>
            </a:r>
            <a:r>
              <a:rPr lang="en-US" sz="2000" dirty="0" smtClean="0">
                <a:solidFill>
                  <a:schemeClr val="bg1"/>
                </a:solidFill>
              </a:rPr>
              <a:t> talks and all SIDIS talks . . 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4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Photonuclear Reactions, August 10,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702" y="3815833"/>
            <a:ext cx="3552825" cy="272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639" y="381000"/>
            <a:ext cx="4036886" cy="323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86592"/>
            <a:ext cx="5196806" cy="222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4350" y="3352800"/>
            <a:ext cx="3343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From talks by C. van Hulse, A. </a:t>
            </a:r>
            <a:r>
              <a:rPr lang="en-US" dirty="0" err="1" smtClean="0">
                <a:solidFill>
                  <a:schemeClr val="bg1"/>
                </a:solidFill>
              </a:rPr>
              <a:t>Vossen</a:t>
            </a:r>
            <a:r>
              <a:rPr lang="en-US" dirty="0" smtClean="0">
                <a:solidFill>
                  <a:schemeClr val="bg1"/>
                </a:solidFill>
              </a:rPr>
              <a:t>, C. Braun, F. Giordano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8296"/>
            <a:ext cx="4283483" cy="270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20936" y="2971800"/>
            <a:ext cx="2021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Now arXiv:1406.3236!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Identified hadron production: Ratios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8622" y="1600200"/>
            <a:ext cx="3618177" cy="4800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Measured 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-/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+ </a:t>
            </a:r>
            <a:r>
              <a:rPr lang="en-US" i="1" dirty="0" smtClean="0"/>
              <a:t>ratio</a:t>
            </a:r>
            <a:r>
              <a:rPr lang="en-US" dirty="0" smtClean="0"/>
              <a:t> significantly below NLO calculation in lower range of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pPr lvl="1"/>
            <a:r>
              <a:rPr lang="en-US" dirty="0" smtClean="0"/>
              <a:t>Data: </a:t>
            </a:r>
            <a:r>
              <a:rPr lang="en-US" dirty="0"/>
              <a:t>N</a:t>
            </a:r>
            <a:r>
              <a:rPr lang="en-US" dirty="0" smtClean="0"/>
              <a:t>ormalization uncertainties cancel </a:t>
            </a:r>
            <a:r>
              <a:rPr lang="en-US" i="1" dirty="0" smtClean="0"/>
              <a:t>completely</a:t>
            </a:r>
          </a:p>
          <a:p>
            <a:pPr lvl="1"/>
            <a:r>
              <a:rPr lang="en-US" dirty="0" smtClean="0"/>
              <a:t>Calculation: Scale uncertainty greatly reduced</a:t>
            </a:r>
          </a:p>
          <a:p>
            <a:r>
              <a:rPr lang="en-US" dirty="0" smtClean="0"/>
              <a:t>PHENIX ratio consistent with STAR points, which  lie many sigma below NLO calculation out to ~10 GeV</a:t>
            </a:r>
          </a:p>
          <a:p>
            <a:endParaRPr lang="en-US" sz="3500" i="1" dirty="0" smtClean="0"/>
          </a:p>
          <a:p>
            <a:r>
              <a:rPr lang="en-US" sz="3800" i="1" dirty="0" smtClean="0"/>
              <a:t>More powerful to fit ratios directly in the future where available</a:t>
            </a:r>
            <a:endParaRPr lang="en-US" sz="38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Photonuclear Reactions, August 10,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88078" name="Picture 14" descr="https://www.phenix.bnl.gov/phenix/WWW/plots/archive/p1238/07/prel_pipmratio_run9_s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12125"/>
            <a:ext cx="453522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800" y="19444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pQCD</a:t>
            </a:r>
            <a:r>
              <a:rPr lang="en-US" dirty="0" smtClean="0"/>
              <a:t> uncertainties only from (FF) scale uncertainty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07240" y="2049297"/>
            <a:ext cx="4393360" cy="3132303"/>
            <a:chOff x="483440" y="2049297"/>
            <a:chExt cx="4393360" cy="3132303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440" y="2049297"/>
              <a:ext cx="4393360" cy="3132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PHENIX big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34274" y="2766568"/>
              <a:ext cx="861526" cy="281432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1427190" y="3962400"/>
            <a:ext cx="322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Similar issue for eta/pi0 ratio . . 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03841" y="4419600"/>
            <a:ext cx="2048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PRD83, 032001 (2011)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6344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2355"/>
          </a:xfrm>
        </p:spPr>
        <p:txBody>
          <a:bodyPr/>
          <a:lstStyle/>
          <a:p>
            <a:r>
              <a:rPr lang="en-US" dirty="0" smtClean="0"/>
              <a:t>A cyclical process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9854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Photonuclear Reactions, August 10,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C. Aidala, SPIN2008, October 9, 2008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C4B5-4C68-4252-8436-DB8B58F34170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4049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altLang="en-US" sz="4000" dirty="0"/>
              <a:t>Transverse-momentum-dependent distributions and </a:t>
            </a:r>
            <a:r>
              <a:rPr lang="en-US" altLang="en-US" sz="4000" dirty="0" smtClean="0"/>
              <a:t>single-spin asymmetries</a:t>
            </a:r>
            <a:endParaRPr lang="en-US" altLang="en-US" sz="4000" dirty="0"/>
          </a:p>
        </p:txBody>
      </p:sp>
      <p:pic>
        <p:nvPicPr>
          <p:cNvPr id="140493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3713163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493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76575"/>
            <a:ext cx="66294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4936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38700"/>
            <a:ext cx="63246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4937" name="Rectangle 9"/>
          <p:cNvSpPr>
            <a:spLocks noChangeArrowheads="1"/>
          </p:cNvSpPr>
          <p:nvPr/>
        </p:nvSpPr>
        <p:spPr bwMode="auto">
          <a:xfrm>
            <a:off x="4578350" y="2526268"/>
            <a:ext cx="29941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FFFFCC"/>
                </a:solidFill>
              </a:rPr>
              <a:t>D.W. Sivers, PRD41, 83 (1990)</a:t>
            </a:r>
          </a:p>
        </p:txBody>
      </p:sp>
      <p:sp>
        <p:nvSpPr>
          <p:cNvPr id="1404938" name="Text Box 10"/>
          <p:cNvSpPr txBox="1">
            <a:spLocks noChangeArrowheads="1"/>
          </p:cNvSpPr>
          <p:nvPr/>
        </p:nvSpPr>
        <p:spPr bwMode="auto">
          <a:xfrm>
            <a:off x="3962400" y="1338818"/>
            <a:ext cx="533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FFFFCC"/>
                </a:solidFill>
              </a:rPr>
              <a:t>1989: The “Sivers mechanism” is proposed in an attempt to understand the low-energy hadronic asymmetries.</a:t>
            </a:r>
          </a:p>
        </p:txBody>
      </p:sp>
      <p:pic>
        <p:nvPicPr>
          <p:cNvPr id="140494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427538"/>
            <a:ext cx="427196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4941" name="Text Box 13"/>
          <p:cNvSpPr txBox="1">
            <a:spLocks noChangeArrowheads="1"/>
          </p:cNvSpPr>
          <p:nvPr/>
        </p:nvSpPr>
        <p:spPr bwMode="auto">
          <a:xfrm>
            <a:off x="8305800" y="4424363"/>
            <a:ext cx="8032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CERN</a:t>
            </a:r>
          </a:p>
        </p:txBody>
      </p:sp>
    </p:spTree>
    <p:extLst>
      <p:ext uri="{BB962C8B-B14F-4D97-AF65-F5344CB8AC3E}">
        <p14:creationId xmlns:p14="http://schemas.microsoft.com/office/powerpoint/2010/main" val="420023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0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0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0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494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Qiu</a:t>
            </a:r>
            <a:r>
              <a:rPr lang="en-US" dirty="0" smtClean="0"/>
              <a:t>-Sterman 1991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Correlation between quark fields and </a:t>
            </a:r>
            <a:r>
              <a:rPr lang="en-US" dirty="0" err="1" smtClean="0"/>
              <a:t>gluonic</a:t>
            </a:r>
            <a:r>
              <a:rPr lang="en-US" dirty="0" smtClean="0"/>
              <a:t> field strength</a:t>
            </a:r>
          </a:p>
          <a:p>
            <a:r>
              <a:rPr lang="en-US" dirty="0" smtClean="0"/>
              <a:t>Q-S ‘91: “new info on nucleon structure through the expectation value of a non-local operator that combines the quark fields with a single </a:t>
            </a:r>
            <a:r>
              <a:rPr lang="en-US" dirty="0" err="1" smtClean="0"/>
              <a:t>gluonic</a:t>
            </a:r>
            <a:r>
              <a:rPr lang="en-US" dirty="0" smtClean="0"/>
              <a:t> field strength . . . This matrix element describes the color singlet coupling of the quark density at fractional momentum x to an </a:t>
            </a:r>
            <a:r>
              <a:rPr lang="en-US" dirty="0" err="1" smtClean="0"/>
              <a:t>avergeed</a:t>
            </a:r>
            <a:r>
              <a:rPr lang="en-US" dirty="0" smtClean="0"/>
              <a:t> color field strength and the spin.”  “off-diagonal contribution to a forward matrix element” “T(x,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T</a:t>
            </a:r>
            <a:r>
              <a:rPr lang="en-US" dirty="0" smtClean="0"/>
              <a:t>) measures the overlap between states that differ by a single gluon with zero momentum fraction.”  “transverse spin </a:t>
            </a:r>
            <a:r>
              <a:rPr lang="en-US" dirty="0" err="1" smtClean="0"/>
              <a:t>asym</a:t>
            </a:r>
            <a:r>
              <a:rPr lang="en-US" dirty="0" smtClean="0"/>
              <a:t> in DIS provides a measurement of the combination of structure functions g_1(x)+g_2(x), which is related to matrix elements of twist-3 operators.”  </a:t>
            </a:r>
          </a:p>
          <a:p>
            <a:endParaRPr lang="en-US" dirty="0" smtClean="0"/>
          </a:p>
          <a:p>
            <a:r>
              <a:rPr lang="en-US" dirty="0" smtClean="0"/>
              <a:t>See Q-S ‘91 Eq. 5—H^0 x f_2 x f_2 + (1/Q)H^1 x f_2 x f_3 + O(1/Q^2), i.e. twist-3 matrix element is convoluted with twist-2 non-pert. </a:t>
            </a:r>
            <a:r>
              <a:rPr lang="en-US" dirty="0"/>
              <a:t>f</a:t>
            </a:r>
            <a:r>
              <a:rPr lang="en-US" dirty="0" smtClean="0"/>
              <a:t>unction.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Photonuclear Reactions, August 10,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Twist-3 </a:t>
            </a:r>
            <a:r>
              <a:rPr lang="en-US" dirty="0" err="1" smtClean="0"/>
              <a:t>multiparton</a:t>
            </a:r>
            <a:r>
              <a:rPr lang="en-US" dirty="0" smtClean="0"/>
              <a:t> correlations to interpret inclusive A</a:t>
            </a:r>
            <a:r>
              <a:rPr lang="en-US" baseline="-25000" dirty="0" smtClean="0"/>
              <a:t>N</a:t>
            </a:r>
            <a:r>
              <a:rPr lang="en-US" dirty="0" smtClean="0"/>
              <a:t> data from RHIC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Photonuclear Reactions, August 10,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585" y="1533510"/>
            <a:ext cx="6895615" cy="258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23890"/>
            <a:ext cx="6487318" cy="261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" y="2032337"/>
            <a:ext cx="14117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Talks by Y. Koike, D. </a:t>
            </a:r>
            <a:r>
              <a:rPr lang="en-US" sz="2000" dirty="0" err="1">
                <a:solidFill>
                  <a:schemeClr val="bg1"/>
                </a:solidFill>
              </a:rPr>
              <a:t>Pitonyak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733800"/>
            <a:ext cx="1295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Making progress!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0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Partonic structure of the nucleon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Probing the proton at different energy scales offers information on different aspects of partonic structure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Photonuclear Reactions, August 10,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Q2ForJohn4-WithBubblesBl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69577"/>
            <a:ext cx="4297363" cy="484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00600" y="5791200"/>
            <a:ext cx="2245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CC"/>
                </a:solidFill>
              </a:rPr>
              <a:t>Graphic by Josh Rubin</a:t>
            </a:r>
            <a:endParaRPr lang="en-US" i="1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08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Inclusive hadron A</a:t>
            </a:r>
            <a:r>
              <a:rPr lang="en-US" baseline="-25000" dirty="0" smtClean="0"/>
              <a:t>N</a:t>
            </a:r>
            <a:r>
              <a:rPr lang="en-US" dirty="0" smtClean="0"/>
              <a:t> in </a:t>
            </a:r>
            <a:r>
              <a:rPr lang="en-US" dirty="0" err="1" smtClean="0"/>
              <a:t>e+p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Photonuclear Reactions, August 10,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13422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48601" y="2667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Talk by A. </a:t>
            </a:r>
            <a:r>
              <a:rPr lang="en-US" dirty="0" err="1" smtClean="0">
                <a:solidFill>
                  <a:schemeClr val="bg1"/>
                </a:solidFill>
              </a:rPr>
              <a:t>Prokudin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80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oter Placeholder 5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Ohio U., February 11, 2014</a:t>
            </a:r>
            <a:endParaRPr lang="en-US" dirty="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0444"/>
            <a:ext cx="8229600" cy="870156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What things “look” like depends on </a:t>
            </a:r>
            <a:br>
              <a:rPr lang="en-US" sz="4000" dirty="0" smtClean="0"/>
            </a:br>
            <a:r>
              <a:rPr lang="en-US" sz="4000" dirty="0" smtClean="0"/>
              <a:t>how you “look”!</a:t>
            </a:r>
            <a:endParaRPr lang="en-US" sz="4000" dirty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81000" y="1905000"/>
            <a:ext cx="3581400" cy="1524000"/>
            <a:chOff x="1104" y="1200"/>
            <a:chExt cx="2256" cy="960"/>
          </a:xfrm>
        </p:grpSpPr>
        <p:sp>
          <p:nvSpPr>
            <p:cNvPr id="62469" name="Rectangle 5"/>
            <p:cNvSpPr>
              <a:spLocks noChangeArrowheads="1"/>
            </p:cNvSpPr>
            <p:nvPr/>
          </p:nvSpPr>
          <p:spPr bwMode="auto">
            <a:xfrm>
              <a:off x="1104" y="1632"/>
              <a:ext cx="2256" cy="528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0" name="Rectangle 6"/>
            <p:cNvSpPr>
              <a:spLocks noChangeArrowheads="1"/>
            </p:cNvSpPr>
            <p:nvPr/>
          </p:nvSpPr>
          <p:spPr bwMode="auto">
            <a:xfrm>
              <a:off x="1824" y="1200"/>
              <a:ext cx="720" cy="43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1" name="Line 7"/>
            <p:cNvSpPr>
              <a:spLocks noChangeShapeType="1"/>
            </p:cNvSpPr>
            <p:nvPr/>
          </p:nvSpPr>
          <p:spPr bwMode="auto">
            <a:xfrm flipV="1">
              <a:off x="1296" y="172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2" name="Line 8"/>
            <p:cNvSpPr>
              <a:spLocks noChangeShapeType="1"/>
            </p:cNvSpPr>
            <p:nvPr/>
          </p:nvSpPr>
          <p:spPr bwMode="auto">
            <a:xfrm rot="10800000" flipV="1">
              <a:off x="1651" y="172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3" name="Line 9"/>
            <p:cNvSpPr>
              <a:spLocks noChangeShapeType="1"/>
            </p:cNvSpPr>
            <p:nvPr/>
          </p:nvSpPr>
          <p:spPr bwMode="auto">
            <a:xfrm flipV="1">
              <a:off x="2006" y="13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4" name="Line 10"/>
            <p:cNvSpPr>
              <a:spLocks noChangeShapeType="1"/>
            </p:cNvSpPr>
            <p:nvPr/>
          </p:nvSpPr>
          <p:spPr bwMode="auto">
            <a:xfrm flipV="1">
              <a:off x="2361" y="13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5" name="Line 11"/>
            <p:cNvSpPr>
              <a:spLocks noChangeShapeType="1"/>
            </p:cNvSpPr>
            <p:nvPr/>
          </p:nvSpPr>
          <p:spPr bwMode="auto">
            <a:xfrm flipV="1">
              <a:off x="2716" y="172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6" name="Line 12"/>
            <p:cNvSpPr>
              <a:spLocks noChangeShapeType="1"/>
            </p:cNvSpPr>
            <p:nvPr/>
          </p:nvSpPr>
          <p:spPr bwMode="auto">
            <a:xfrm flipV="1">
              <a:off x="3072" y="172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7" name="Line 13"/>
            <p:cNvSpPr>
              <a:spLocks noChangeShapeType="1"/>
            </p:cNvSpPr>
            <p:nvPr/>
          </p:nvSpPr>
          <p:spPr bwMode="auto">
            <a:xfrm flipV="1">
              <a:off x="2008" y="172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8" name="Line 14"/>
            <p:cNvSpPr>
              <a:spLocks noChangeShapeType="1"/>
            </p:cNvSpPr>
            <p:nvPr/>
          </p:nvSpPr>
          <p:spPr bwMode="auto">
            <a:xfrm flipV="1">
              <a:off x="2363" y="172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81000" y="1828800"/>
            <a:ext cx="3505200" cy="762000"/>
            <a:chOff x="480" y="1152"/>
            <a:chExt cx="2208" cy="480"/>
          </a:xfrm>
        </p:grpSpPr>
        <p:sp>
          <p:nvSpPr>
            <p:cNvPr id="62480" name="Line 16"/>
            <p:cNvSpPr>
              <a:spLocks noChangeShapeType="1"/>
            </p:cNvSpPr>
            <p:nvPr/>
          </p:nvSpPr>
          <p:spPr bwMode="auto">
            <a:xfrm>
              <a:off x="480" y="1584"/>
              <a:ext cx="672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1" name="Line 17"/>
            <p:cNvSpPr>
              <a:spLocks noChangeShapeType="1"/>
            </p:cNvSpPr>
            <p:nvPr/>
          </p:nvSpPr>
          <p:spPr bwMode="auto">
            <a:xfrm flipV="1">
              <a:off x="1152" y="1152"/>
              <a:ext cx="0" cy="432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2" name="Line 18"/>
            <p:cNvSpPr>
              <a:spLocks noChangeShapeType="1"/>
            </p:cNvSpPr>
            <p:nvPr/>
          </p:nvSpPr>
          <p:spPr bwMode="auto">
            <a:xfrm>
              <a:off x="1152" y="1152"/>
              <a:ext cx="816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3" name="Line 19"/>
            <p:cNvSpPr>
              <a:spLocks noChangeShapeType="1"/>
            </p:cNvSpPr>
            <p:nvPr/>
          </p:nvSpPr>
          <p:spPr bwMode="auto">
            <a:xfrm>
              <a:off x="1968" y="1152"/>
              <a:ext cx="0" cy="48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4" name="Line 20"/>
            <p:cNvSpPr>
              <a:spLocks noChangeShapeType="1"/>
            </p:cNvSpPr>
            <p:nvPr/>
          </p:nvSpPr>
          <p:spPr bwMode="auto">
            <a:xfrm>
              <a:off x="1968" y="1632"/>
              <a:ext cx="72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485" name="Line 21"/>
          <p:cNvSpPr>
            <a:spLocks noChangeShapeType="1"/>
          </p:cNvSpPr>
          <p:nvPr/>
        </p:nvSpPr>
        <p:spPr bwMode="auto">
          <a:xfrm flipH="1">
            <a:off x="3352800" y="19812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486" name="AutoShape 22"/>
          <p:cNvSpPr>
            <a:spLocks noChangeArrowheads="1"/>
          </p:cNvSpPr>
          <p:nvPr/>
        </p:nvSpPr>
        <p:spPr bwMode="auto">
          <a:xfrm rot="2700000">
            <a:off x="3411538" y="22860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20675" y="5029200"/>
            <a:ext cx="3581400" cy="1524000"/>
            <a:chOff x="1104" y="1200"/>
            <a:chExt cx="2256" cy="960"/>
          </a:xfrm>
        </p:grpSpPr>
        <p:sp>
          <p:nvSpPr>
            <p:cNvPr id="62489" name="Rectangle 25"/>
            <p:cNvSpPr>
              <a:spLocks noChangeArrowheads="1"/>
            </p:cNvSpPr>
            <p:nvPr/>
          </p:nvSpPr>
          <p:spPr bwMode="auto">
            <a:xfrm>
              <a:off x="1104" y="1632"/>
              <a:ext cx="2256" cy="528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0" name="Rectangle 26"/>
            <p:cNvSpPr>
              <a:spLocks noChangeArrowheads="1"/>
            </p:cNvSpPr>
            <p:nvPr/>
          </p:nvSpPr>
          <p:spPr bwMode="auto">
            <a:xfrm>
              <a:off x="1824" y="1200"/>
              <a:ext cx="720" cy="43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1" name="Line 27"/>
            <p:cNvSpPr>
              <a:spLocks noChangeShapeType="1"/>
            </p:cNvSpPr>
            <p:nvPr/>
          </p:nvSpPr>
          <p:spPr bwMode="auto">
            <a:xfrm flipV="1">
              <a:off x="1296" y="172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2" name="Line 28"/>
            <p:cNvSpPr>
              <a:spLocks noChangeShapeType="1"/>
            </p:cNvSpPr>
            <p:nvPr/>
          </p:nvSpPr>
          <p:spPr bwMode="auto">
            <a:xfrm rot="10800000" flipV="1">
              <a:off x="1651" y="172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3" name="Line 29"/>
            <p:cNvSpPr>
              <a:spLocks noChangeShapeType="1"/>
            </p:cNvSpPr>
            <p:nvPr/>
          </p:nvSpPr>
          <p:spPr bwMode="auto">
            <a:xfrm flipV="1">
              <a:off x="2006" y="13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4" name="Line 30"/>
            <p:cNvSpPr>
              <a:spLocks noChangeShapeType="1"/>
            </p:cNvSpPr>
            <p:nvPr/>
          </p:nvSpPr>
          <p:spPr bwMode="auto">
            <a:xfrm flipV="1">
              <a:off x="2361" y="13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5" name="Line 31"/>
            <p:cNvSpPr>
              <a:spLocks noChangeShapeType="1"/>
            </p:cNvSpPr>
            <p:nvPr/>
          </p:nvSpPr>
          <p:spPr bwMode="auto">
            <a:xfrm flipV="1">
              <a:off x="2716" y="172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6" name="Line 32"/>
            <p:cNvSpPr>
              <a:spLocks noChangeShapeType="1"/>
            </p:cNvSpPr>
            <p:nvPr/>
          </p:nvSpPr>
          <p:spPr bwMode="auto">
            <a:xfrm flipV="1">
              <a:off x="3072" y="172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7" name="Line 33"/>
            <p:cNvSpPr>
              <a:spLocks noChangeShapeType="1"/>
            </p:cNvSpPr>
            <p:nvPr/>
          </p:nvSpPr>
          <p:spPr bwMode="auto">
            <a:xfrm flipV="1">
              <a:off x="2008" y="172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8" name="Line 34"/>
            <p:cNvSpPr>
              <a:spLocks noChangeShapeType="1"/>
            </p:cNvSpPr>
            <p:nvPr/>
          </p:nvSpPr>
          <p:spPr bwMode="auto">
            <a:xfrm flipV="1">
              <a:off x="2363" y="172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2509" name="Picture 45"/>
          <p:cNvPicPr>
            <a:picLocks noChangeAspect="1" noChangeArrowheads="1"/>
          </p:cNvPicPr>
          <p:nvPr/>
        </p:nvPicPr>
        <p:blipFill>
          <a:blip r:embed="rId3" cstate="print">
            <a:lum bright="-78000" contrast="90000"/>
          </a:blip>
          <a:srcRect l="43584"/>
          <a:stretch>
            <a:fillRect/>
          </a:stretch>
        </p:blipFill>
        <p:spPr bwMode="auto">
          <a:xfrm>
            <a:off x="168275" y="4495800"/>
            <a:ext cx="6096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510" name="Picture 46"/>
          <p:cNvPicPr>
            <a:picLocks noChangeAspect="1" noChangeArrowheads="1"/>
          </p:cNvPicPr>
          <p:nvPr/>
        </p:nvPicPr>
        <p:blipFill>
          <a:blip r:embed="rId3" cstate="print">
            <a:lum bright="-78000" contrast="90000"/>
          </a:blip>
          <a:srcRect l="43584"/>
          <a:stretch>
            <a:fillRect/>
          </a:stretch>
        </p:blipFill>
        <p:spPr bwMode="auto">
          <a:xfrm>
            <a:off x="1450975" y="3854450"/>
            <a:ext cx="6096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512" name="Picture 48"/>
          <p:cNvPicPr>
            <a:picLocks noChangeAspect="1" noChangeArrowheads="1"/>
          </p:cNvPicPr>
          <p:nvPr/>
        </p:nvPicPr>
        <p:blipFill>
          <a:blip r:embed="rId4" cstate="print">
            <a:lum bright="-78000" contrast="90000"/>
          </a:blip>
          <a:srcRect l="43535"/>
          <a:stretch>
            <a:fillRect/>
          </a:stretch>
        </p:blipFill>
        <p:spPr bwMode="auto">
          <a:xfrm rot="10800000">
            <a:off x="3236913" y="4756356"/>
            <a:ext cx="6096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511" name="Picture 47"/>
          <p:cNvPicPr>
            <a:picLocks noChangeAspect="1" noChangeArrowheads="1"/>
          </p:cNvPicPr>
          <p:nvPr/>
        </p:nvPicPr>
        <p:blipFill>
          <a:blip r:embed="rId3" cstate="print">
            <a:lum bright="-78000" contrast="90000"/>
          </a:blip>
          <a:srcRect l="43584"/>
          <a:stretch>
            <a:fillRect/>
          </a:stretch>
        </p:blipFill>
        <p:spPr bwMode="auto">
          <a:xfrm>
            <a:off x="2682875" y="4572000"/>
            <a:ext cx="6096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513" name="Picture 49"/>
          <p:cNvPicPr>
            <a:picLocks noChangeAspect="1" noChangeArrowheads="1"/>
          </p:cNvPicPr>
          <p:nvPr/>
        </p:nvPicPr>
        <p:blipFill>
          <a:blip r:embed="rId5" cstate="print">
            <a:lum bright="-78000" contrast="90000"/>
          </a:blip>
          <a:srcRect l="43535"/>
          <a:stretch>
            <a:fillRect/>
          </a:stretch>
        </p:blipFill>
        <p:spPr bwMode="auto">
          <a:xfrm rot="10800000">
            <a:off x="2012950" y="3994356"/>
            <a:ext cx="6096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514" name="Picture 50"/>
          <p:cNvPicPr>
            <a:picLocks noChangeAspect="1" noChangeArrowheads="1"/>
          </p:cNvPicPr>
          <p:nvPr/>
        </p:nvPicPr>
        <p:blipFill>
          <a:blip r:embed="rId6" cstate="print">
            <a:lum bright="-78000" contrast="90000"/>
          </a:blip>
          <a:srcRect l="43535"/>
          <a:stretch>
            <a:fillRect/>
          </a:stretch>
        </p:blipFill>
        <p:spPr bwMode="auto">
          <a:xfrm rot="10800000">
            <a:off x="730250" y="4648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320675" y="4191000"/>
            <a:ext cx="3505200" cy="762000"/>
            <a:chOff x="480" y="1152"/>
            <a:chExt cx="2208" cy="480"/>
          </a:xfrm>
        </p:grpSpPr>
        <p:sp>
          <p:nvSpPr>
            <p:cNvPr id="62501" name="Line 37"/>
            <p:cNvSpPr>
              <a:spLocks noChangeShapeType="1"/>
            </p:cNvSpPr>
            <p:nvPr/>
          </p:nvSpPr>
          <p:spPr bwMode="auto">
            <a:xfrm>
              <a:off x="480" y="1584"/>
              <a:ext cx="672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2" name="Line 38"/>
            <p:cNvSpPr>
              <a:spLocks noChangeShapeType="1"/>
            </p:cNvSpPr>
            <p:nvPr/>
          </p:nvSpPr>
          <p:spPr bwMode="auto">
            <a:xfrm flipV="1">
              <a:off x="1152" y="1152"/>
              <a:ext cx="0" cy="432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3" name="Line 39"/>
            <p:cNvSpPr>
              <a:spLocks noChangeShapeType="1"/>
            </p:cNvSpPr>
            <p:nvPr/>
          </p:nvSpPr>
          <p:spPr bwMode="auto">
            <a:xfrm>
              <a:off x="1152" y="1152"/>
              <a:ext cx="816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4" name="Line 40"/>
            <p:cNvSpPr>
              <a:spLocks noChangeShapeType="1"/>
            </p:cNvSpPr>
            <p:nvPr/>
          </p:nvSpPr>
          <p:spPr bwMode="auto">
            <a:xfrm>
              <a:off x="1968" y="1152"/>
              <a:ext cx="0" cy="48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5" name="Line 41"/>
            <p:cNvSpPr>
              <a:spLocks noChangeShapeType="1"/>
            </p:cNvSpPr>
            <p:nvPr/>
          </p:nvSpPr>
          <p:spPr bwMode="auto">
            <a:xfrm>
              <a:off x="1968" y="1632"/>
              <a:ext cx="72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506" name="Line 42"/>
          <p:cNvSpPr>
            <a:spLocks noChangeShapeType="1"/>
          </p:cNvSpPr>
          <p:nvPr/>
        </p:nvSpPr>
        <p:spPr bwMode="auto">
          <a:xfrm>
            <a:off x="701675" y="4970463"/>
            <a:ext cx="0" cy="6096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62507" name="Text Box 43"/>
          <p:cNvSpPr txBox="1">
            <a:spLocks noChangeArrowheads="1"/>
          </p:cNvSpPr>
          <p:nvPr/>
        </p:nvSpPr>
        <p:spPr bwMode="auto">
          <a:xfrm>
            <a:off x="120650" y="5195888"/>
            <a:ext cx="117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CC"/>
                </a:solidFill>
              </a:rPr>
              <a:t>Lift height</a:t>
            </a:r>
          </a:p>
        </p:txBody>
      </p:sp>
      <p:sp>
        <p:nvSpPr>
          <p:cNvPr id="62515" name="Text Box 51"/>
          <p:cNvSpPr txBox="1">
            <a:spLocks noChangeArrowheads="1"/>
          </p:cNvSpPr>
          <p:nvPr/>
        </p:nvSpPr>
        <p:spPr bwMode="auto">
          <a:xfrm>
            <a:off x="3565525" y="1490663"/>
            <a:ext cx="13568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magnetic </a:t>
            </a:r>
            <a:r>
              <a:rPr lang="en-US" dirty="0">
                <a:solidFill>
                  <a:srgbClr val="FFFFCC"/>
                </a:solidFill>
              </a:rPr>
              <a:t>tip</a:t>
            </a:r>
          </a:p>
        </p:txBody>
      </p:sp>
      <p:sp>
        <p:nvSpPr>
          <p:cNvPr id="62516" name="Line 52"/>
          <p:cNvSpPr>
            <a:spLocks noChangeShapeType="1"/>
          </p:cNvSpPr>
          <p:nvPr/>
        </p:nvSpPr>
        <p:spPr bwMode="auto">
          <a:xfrm flipH="1">
            <a:off x="3581400" y="1767348"/>
            <a:ext cx="228600" cy="3810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62517" name="Text Box 53"/>
          <p:cNvSpPr txBox="1">
            <a:spLocks noChangeArrowheads="1"/>
          </p:cNvSpPr>
          <p:nvPr/>
        </p:nvSpPr>
        <p:spPr bwMode="auto">
          <a:xfrm>
            <a:off x="152726" y="1000780"/>
            <a:ext cx="42668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CC"/>
                </a:solidFill>
              </a:rPr>
              <a:t>Magnetic Force Microscopy</a:t>
            </a:r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4375" y="1447800"/>
            <a:ext cx="34010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4054171"/>
            <a:ext cx="3467100" cy="280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TextBox 53"/>
          <p:cNvSpPr txBox="1"/>
          <p:nvPr/>
        </p:nvSpPr>
        <p:spPr>
          <a:xfrm>
            <a:off x="5638800" y="939431"/>
            <a:ext cx="2892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CC"/>
                </a:solidFill>
              </a:rPr>
              <a:t>Computer Hard Drive</a:t>
            </a:r>
            <a:endParaRPr lang="en-US" sz="2400" b="1" dirty="0">
              <a:solidFill>
                <a:srgbClr val="FFFFCC"/>
              </a:solidFill>
            </a:endParaRPr>
          </a:p>
        </p:txBody>
      </p: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3886200" y="2971800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CC"/>
                </a:solidFill>
              </a:rPr>
              <a:t>Topography</a:t>
            </a: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3886200" y="6019800"/>
            <a:ext cx="16002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300" dirty="0">
                <a:solidFill>
                  <a:srgbClr val="FFFFCC"/>
                </a:solidFill>
              </a:rPr>
              <a:t>Magnetism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13340" y="609600"/>
            <a:ext cx="23250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CCFF"/>
                </a:solidFill>
              </a:rPr>
              <a:t>Slide courtesy of K. Aidala</a:t>
            </a:r>
            <a:endParaRPr lang="en-US" sz="1600" dirty="0">
              <a:solidFill>
                <a:srgbClr val="00CCFF"/>
              </a:solidFill>
            </a:endParaRPr>
          </a:p>
        </p:txBody>
      </p:sp>
      <p:sp>
        <p:nvSpPr>
          <p:cNvPr id="56" name="Text Box 32"/>
          <p:cNvSpPr txBox="1">
            <a:spLocks noChangeArrowheads="1"/>
          </p:cNvSpPr>
          <p:nvPr/>
        </p:nvSpPr>
        <p:spPr bwMode="auto">
          <a:xfrm>
            <a:off x="304800" y="3352800"/>
            <a:ext cx="8458200" cy="1323439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Probe 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interacts</a:t>
            </a:r>
            <a:r>
              <a:rPr lang="en-US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with system being studied!</a:t>
            </a:r>
            <a:endParaRPr lang="en-US" sz="4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2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UMich, February 13, 2012</a:t>
            </a:r>
            <a:endParaRPr lang="en-US"/>
          </a:p>
        </p:txBody>
      </p:sp>
      <p:sp>
        <p:nvSpPr>
          <p:cNvPr id="7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AC23-5EAE-445C-8F6B-BB60B2E4B24A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1174750"/>
            <a:ext cx="6705600" cy="2743200"/>
            <a:chOff x="768" y="681"/>
            <a:chExt cx="4224" cy="1728"/>
          </a:xfrm>
        </p:grpSpPr>
        <p:sp>
          <p:nvSpPr>
            <p:cNvPr id="1414147" name="Rectangle 3"/>
            <p:cNvSpPr>
              <a:spLocks noChangeArrowheads="1"/>
            </p:cNvSpPr>
            <p:nvPr/>
          </p:nvSpPr>
          <p:spPr bwMode="auto">
            <a:xfrm>
              <a:off x="768" y="681"/>
              <a:ext cx="4224" cy="17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14148" name="Oval 4"/>
            <p:cNvSpPr>
              <a:spLocks noChangeArrowheads="1"/>
            </p:cNvSpPr>
            <p:nvPr/>
          </p:nvSpPr>
          <p:spPr bwMode="auto">
            <a:xfrm>
              <a:off x="1527" y="1875"/>
              <a:ext cx="391" cy="373"/>
            </a:xfrm>
            <a:prstGeom prst="ellipse">
              <a:avLst/>
            </a:prstGeom>
            <a:solidFill>
              <a:srgbClr val="FF85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49" name="Oval 5"/>
            <p:cNvSpPr>
              <a:spLocks noChangeArrowheads="1"/>
            </p:cNvSpPr>
            <p:nvPr/>
          </p:nvSpPr>
          <p:spPr bwMode="auto">
            <a:xfrm>
              <a:off x="1536" y="901"/>
              <a:ext cx="401" cy="381"/>
            </a:xfrm>
            <a:prstGeom prst="ellipse">
              <a:avLst/>
            </a:prstGeom>
            <a:solidFill>
              <a:srgbClr val="9DCE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50" name="Line 6"/>
            <p:cNvSpPr>
              <a:spLocks noChangeShapeType="1"/>
            </p:cNvSpPr>
            <p:nvPr/>
          </p:nvSpPr>
          <p:spPr bwMode="auto">
            <a:xfrm>
              <a:off x="1105" y="977"/>
              <a:ext cx="42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51" name="Line 7"/>
            <p:cNvSpPr>
              <a:spLocks noChangeShapeType="1"/>
            </p:cNvSpPr>
            <p:nvPr/>
          </p:nvSpPr>
          <p:spPr bwMode="auto">
            <a:xfrm>
              <a:off x="1105" y="1129"/>
              <a:ext cx="42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52" name="Line 8"/>
            <p:cNvSpPr>
              <a:spLocks noChangeShapeType="1"/>
            </p:cNvSpPr>
            <p:nvPr/>
          </p:nvSpPr>
          <p:spPr bwMode="auto">
            <a:xfrm>
              <a:off x="1115" y="2141"/>
              <a:ext cx="42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53" name="Line 9"/>
            <p:cNvSpPr>
              <a:spLocks noChangeShapeType="1"/>
            </p:cNvSpPr>
            <p:nvPr/>
          </p:nvSpPr>
          <p:spPr bwMode="auto">
            <a:xfrm>
              <a:off x="1115" y="1993"/>
              <a:ext cx="42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54" name="Rectangle 10"/>
            <p:cNvSpPr>
              <a:spLocks noChangeArrowheads="1"/>
            </p:cNvSpPr>
            <p:nvPr/>
          </p:nvSpPr>
          <p:spPr bwMode="auto">
            <a:xfrm>
              <a:off x="2561" y="1413"/>
              <a:ext cx="1040" cy="324"/>
            </a:xfrm>
            <a:prstGeom prst="rect">
              <a:avLst/>
            </a:prstGeom>
            <a:noFill/>
            <a:ln w="19050">
              <a:solidFill>
                <a:srgbClr val="00E00B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55" name="Line 11"/>
            <p:cNvSpPr>
              <a:spLocks noChangeShapeType="1"/>
            </p:cNvSpPr>
            <p:nvPr/>
          </p:nvSpPr>
          <p:spPr bwMode="auto">
            <a:xfrm>
              <a:off x="1937" y="1125"/>
              <a:ext cx="641" cy="4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56" name="Line 12"/>
            <p:cNvSpPr>
              <a:spLocks noChangeShapeType="1"/>
            </p:cNvSpPr>
            <p:nvPr/>
          </p:nvSpPr>
          <p:spPr bwMode="auto">
            <a:xfrm flipV="1">
              <a:off x="1874" y="751"/>
              <a:ext cx="30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57" name="Line 13"/>
            <p:cNvSpPr>
              <a:spLocks noChangeShapeType="1"/>
            </p:cNvSpPr>
            <p:nvPr/>
          </p:nvSpPr>
          <p:spPr bwMode="auto">
            <a:xfrm>
              <a:off x="1889" y="2177"/>
              <a:ext cx="292" cy="1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58" name="Line 14"/>
            <p:cNvSpPr>
              <a:spLocks noChangeShapeType="1"/>
            </p:cNvSpPr>
            <p:nvPr/>
          </p:nvSpPr>
          <p:spPr bwMode="auto">
            <a:xfrm>
              <a:off x="1869" y="2193"/>
              <a:ext cx="292" cy="1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59" name="Line 15"/>
            <p:cNvSpPr>
              <a:spLocks noChangeShapeType="1"/>
            </p:cNvSpPr>
            <p:nvPr/>
          </p:nvSpPr>
          <p:spPr bwMode="auto">
            <a:xfrm>
              <a:off x="1849" y="2217"/>
              <a:ext cx="292" cy="1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60" name="Line 16"/>
            <p:cNvSpPr>
              <a:spLocks noChangeShapeType="1"/>
            </p:cNvSpPr>
            <p:nvPr/>
          </p:nvSpPr>
          <p:spPr bwMode="auto">
            <a:xfrm flipV="1">
              <a:off x="1911" y="789"/>
              <a:ext cx="30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61" name="Line 17"/>
            <p:cNvSpPr>
              <a:spLocks noChangeShapeType="1"/>
            </p:cNvSpPr>
            <p:nvPr/>
          </p:nvSpPr>
          <p:spPr bwMode="auto">
            <a:xfrm flipV="1">
              <a:off x="1901" y="759"/>
              <a:ext cx="30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62" name="Line 18"/>
            <p:cNvSpPr>
              <a:spLocks noChangeShapeType="1"/>
            </p:cNvSpPr>
            <p:nvPr/>
          </p:nvSpPr>
          <p:spPr bwMode="auto">
            <a:xfrm flipV="1">
              <a:off x="1865" y="733"/>
              <a:ext cx="30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63" name="Text Box 19"/>
            <p:cNvSpPr txBox="1">
              <a:spLocks noChangeArrowheads="1"/>
            </p:cNvSpPr>
            <p:nvPr/>
          </p:nvSpPr>
          <p:spPr bwMode="auto">
            <a:xfrm>
              <a:off x="2351" y="1195"/>
              <a:ext cx="17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1400" b="1">
                  <a:solidFill>
                    <a:schemeClr val="accent2"/>
                  </a:solidFill>
                  <a:latin typeface="Comic Sans MS" pitchFamily="66" charset="0"/>
                </a:rPr>
                <a:t>Hard Scattering Process</a:t>
              </a:r>
            </a:p>
          </p:txBody>
        </p:sp>
        <p:sp>
          <p:nvSpPr>
            <p:cNvPr id="1414164" name="Line 20"/>
            <p:cNvSpPr>
              <a:spLocks noChangeShapeType="1"/>
            </p:cNvSpPr>
            <p:nvPr/>
          </p:nvSpPr>
          <p:spPr bwMode="auto">
            <a:xfrm>
              <a:off x="2578" y="1592"/>
              <a:ext cx="9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14165" name="Object 21"/>
            <p:cNvGraphicFramePr>
              <a:graphicFrameLocks noChangeAspect="1"/>
            </p:cNvGraphicFramePr>
            <p:nvPr/>
          </p:nvGraphicFramePr>
          <p:xfrm>
            <a:off x="1255" y="1784"/>
            <a:ext cx="123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4" name="Equation" r:id="rId4" imgW="152280" imgH="215640" progId="">
                    <p:embed/>
                  </p:oleObj>
                </mc:Choice>
                <mc:Fallback>
                  <p:oleObj name="Equation" r:id="rId4" imgW="152280" imgH="2156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5" y="1784"/>
                          <a:ext cx="123" cy="1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14166" name="Object 22"/>
            <p:cNvGraphicFramePr>
              <a:graphicFrameLocks noChangeAspect="1"/>
            </p:cNvGraphicFramePr>
            <p:nvPr/>
          </p:nvGraphicFramePr>
          <p:xfrm>
            <a:off x="1954" y="1634"/>
            <a:ext cx="246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5" name="Equation" r:id="rId6" imgW="304560" imgH="215640" progId="">
                    <p:embed/>
                  </p:oleObj>
                </mc:Choice>
                <mc:Fallback>
                  <p:oleObj name="Equation" r:id="rId6" imgW="304560" imgH="2156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4" y="1634"/>
                          <a:ext cx="246" cy="1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14167" name="Object 23"/>
            <p:cNvGraphicFramePr>
              <a:graphicFrameLocks noChangeAspect="1"/>
            </p:cNvGraphicFramePr>
            <p:nvPr/>
          </p:nvGraphicFramePr>
          <p:xfrm>
            <a:off x="1287" y="776"/>
            <a:ext cx="113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6" name="Equation" r:id="rId8" imgW="139680" imgH="215640" progId="">
                    <p:embed/>
                  </p:oleObj>
                </mc:Choice>
                <mc:Fallback>
                  <p:oleObj name="Equation" r:id="rId8" imgW="139680" imgH="2156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7" y="776"/>
                          <a:ext cx="113" cy="1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14168" name="Object 24"/>
            <p:cNvGraphicFramePr>
              <a:graphicFrameLocks noChangeAspect="1"/>
            </p:cNvGraphicFramePr>
            <p:nvPr/>
          </p:nvGraphicFramePr>
          <p:xfrm>
            <a:off x="2150" y="1112"/>
            <a:ext cx="225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7" name="Equation" r:id="rId10" imgW="279360" imgH="215640" progId="">
                    <p:embed/>
                  </p:oleObj>
                </mc:Choice>
                <mc:Fallback>
                  <p:oleObj name="Equation" r:id="rId10" imgW="279360" imgH="2156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0" y="1112"/>
                          <a:ext cx="225" cy="1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25"/>
            <p:cNvGrpSpPr>
              <a:grpSpLocks/>
            </p:cNvGrpSpPr>
            <p:nvPr/>
          </p:nvGrpSpPr>
          <p:grpSpPr bwMode="auto">
            <a:xfrm rot="-1546555">
              <a:off x="1884" y="1844"/>
              <a:ext cx="444" cy="122"/>
              <a:chOff x="2291" y="2513"/>
              <a:chExt cx="1199" cy="188"/>
            </a:xfrm>
          </p:grpSpPr>
          <p:sp>
            <p:nvSpPr>
              <p:cNvPr id="1414170" name="Freeform 26"/>
              <p:cNvSpPr>
                <a:spLocks/>
              </p:cNvSpPr>
              <p:nvPr/>
            </p:nvSpPr>
            <p:spPr bwMode="auto">
              <a:xfrm>
                <a:off x="2291" y="2513"/>
                <a:ext cx="317" cy="17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9" y="32"/>
                  </a:cxn>
                  <a:cxn ang="0">
                    <a:pos x="146" y="0"/>
                  </a:cxn>
                  <a:cxn ang="0">
                    <a:pos x="247" y="25"/>
                  </a:cxn>
                  <a:cxn ang="0">
                    <a:pos x="298" y="139"/>
                  </a:cxn>
                  <a:cxn ang="0">
                    <a:pos x="241" y="171"/>
                  </a:cxn>
                  <a:cxn ang="0">
                    <a:pos x="241" y="32"/>
                  </a:cxn>
                  <a:cxn ang="0">
                    <a:pos x="317" y="13"/>
                  </a:cxn>
                </a:cxnLst>
                <a:rect l="0" t="0" r="r" b="b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171" name="Freeform 27"/>
              <p:cNvSpPr>
                <a:spLocks/>
              </p:cNvSpPr>
              <p:nvPr/>
            </p:nvSpPr>
            <p:spPr bwMode="auto">
              <a:xfrm>
                <a:off x="2513" y="2515"/>
                <a:ext cx="317" cy="17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9" y="32"/>
                  </a:cxn>
                  <a:cxn ang="0">
                    <a:pos x="146" y="0"/>
                  </a:cxn>
                  <a:cxn ang="0">
                    <a:pos x="247" y="25"/>
                  </a:cxn>
                  <a:cxn ang="0">
                    <a:pos x="298" y="139"/>
                  </a:cxn>
                  <a:cxn ang="0">
                    <a:pos x="241" y="171"/>
                  </a:cxn>
                  <a:cxn ang="0">
                    <a:pos x="241" y="32"/>
                  </a:cxn>
                  <a:cxn ang="0">
                    <a:pos x="317" y="13"/>
                  </a:cxn>
                </a:cxnLst>
                <a:rect l="0" t="0" r="r" b="b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172" name="Freeform 28"/>
              <p:cNvSpPr>
                <a:spLocks/>
              </p:cNvSpPr>
              <p:nvPr/>
            </p:nvSpPr>
            <p:spPr bwMode="auto">
              <a:xfrm>
                <a:off x="2737" y="2513"/>
                <a:ext cx="317" cy="17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9" y="32"/>
                  </a:cxn>
                  <a:cxn ang="0">
                    <a:pos x="146" y="0"/>
                  </a:cxn>
                  <a:cxn ang="0">
                    <a:pos x="247" y="25"/>
                  </a:cxn>
                  <a:cxn ang="0">
                    <a:pos x="298" y="139"/>
                  </a:cxn>
                  <a:cxn ang="0">
                    <a:pos x="241" y="171"/>
                  </a:cxn>
                  <a:cxn ang="0">
                    <a:pos x="241" y="32"/>
                  </a:cxn>
                  <a:cxn ang="0">
                    <a:pos x="317" y="13"/>
                  </a:cxn>
                </a:cxnLst>
                <a:rect l="0" t="0" r="r" b="b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173" name="Freeform 29"/>
              <p:cNvSpPr>
                <a:spLocks/>
              </p:cNvSpPr>
              <p:nvPr/>
            </p:nvSpPr>
            <p:spPr bwMode="auto">
              <a:xfrm>
                <a:off x="2957" y="2517"/>
                <a:ext cx="317" cy="17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9" y="32"/>
                  </a:cxn>
                  <a:cxn ang="0">
                    <a:pos x="146" y="0"/>
                  </a:cxn>
                  <a:cxn ang="0">
                    <a:pos x="247" y="25"/>
                  </a:cxn>
                  <a:cxn ang="0">
                    <a:pos x="298" y="139"/>
                  </a:cxn>
                  <a:cxn ang="0">
                    <a:pos x="241" y="171"/>
                  </a:cxn>
                  <a:cxn ang="0">
                    <a:pos x="241" y="32"/>
                  </a:cxn>
                  <a:cxn ang="0">
                    <a:pos x="317" y="13"/>
                  </a:cxn>
                </a:cxnLst>
                <a:rect l="0" t="0" r="r" b="b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174" name="Freeform 30"/>
              <p:cNvSpPr>
                <a:spLocks/>
              </p:cNvSpPr>
              <p:nvPr/>
            </p:nvSpPr>
            <p:spPr bwMode="auto">
              <a:xfrm>
                <a:off x="3173" y="2523"/>
                <a:ext cx="317" cy="17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9" y="32"/>
                  </a:cxn>
                  <a:cxn ang="0">
                    <a:pos x="146" y="0"/>
                  </a:cxn>
                  <a:cxn ang="0">
                    <a:pos x="247" y="25"/>
                  </a:cxn>
                  <a:cxn ang="0">
                    <a:pos x="298" y="139"/>
                  </a:cxn>
                  <a:cxn ang="0">
                    <a:pos x="241" y="171"/>
                  </a:cxn>
                  <a:cxn ang="0">
                    <a:pos x="241" y="32"/>
                  </a:cxn>
                  <a:cxn ang="0">
                    <a:pos x="317" y="13"/>
                  </a:cxn>
                </a:cxnLst>
                <a:rect l="0" t="0" r="r" b="b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14175" name="Line 31"/>
            <p:cNvSpPr>
              <a:spLocks noChangeShapeType="1"/>
            </p:cNvSpPr>
            <p:nvPr/>
          </p:nvSpPr>
          <p:spPr bwMode="auto">
            <a:xfrm flipV="1">
              <a:off x="3909" y="1363"/>
              <a:ext cx="145" cy="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76" name="Line 32"/>
            <p:cNvSpPr>
              <a:spLocks noChangeShapeType="1"/>
            </p:cNvSpPr>
            <p:nvPr/>
          </p:nvSpPr>
          <p:spPr bwMode="auto">
            <a:xfrm>
              <a:off x="3954" y="1414"/>
              <a:ext cx="132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77" name="Line 33"/>
            <p:cNvSpPr>
              <a:spLocks noChangeShapeType="1"/>
            </p:cNvSpPr>
            <p:nvPr/>
          </p:nvSpPr>
          <p:spPr bwMode="auto">
            <a:xfrm rot="20991552" flipV="1">
              <a:off x="3849" y="1095"/>
              <a:ext cx="28" cy="2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78" name="Line 34"/>
            <p:cNvSpPr>
              <a:spLocks noChangeShapeType="1"/>
            </p:cNvSpPr>
            <p:nvPr/>
          </p:nvSpPr>
          <p:spPr bwMode="auto">
            <a:xfrm flipV="1">
              <a:off x="3905" y="951"/>
              <a:ext cx="55" cy="3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79" name="Line 35"/>
            <p:cNvSpPr>
              <a:spLocks noChangeShapeType="1"/>
            </p:cNvSpPr>
            <p:nvPr/>
          </p:nvSpPr>
          <p:spPr bwMode="auto">
            <a:xfrm flipV="1">
              <a:off x="3912" y="1239"/>
              <a:ext cx="96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80" name="Line 36"/>
            <p:cNvSpPr>
              <a:spLocks noChangeShapeType="1"/>
            </p:cNvSpPr>
            <p:nvPr/>
          </p:nvSpPr>
          <p:spPr bwMode="auto">
            <a:xfrm flipV="1">
              <a:off x="3877" y="1095"/>
              <a:ext cx="35" cy="2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81" name="Line 37"/>
            <p:cNvSpPr>
              <a:spLocks noChangeShapeType="1"/>
            </p:cNvSpPr>
            <p:nvPr/>
          </p:nvSpPr>
          <p:spPr bwMode="auto">
            <a:xfrm flipV="1">
              <a:off x="3901" y="921"/>
              <a:ext cx="155" cy="4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38"/>
            <p:cNvGrpSpPr>
              <a:grpSpLocks/>
            </p:cNvGrpSpPr>
            <p:nvPr/>
          </p:nvGrpSpPr>
          <p:grpSpPr bwMode="auto">
            <a:xfrm rot="-1546555">
              <a:off x="2250" y="1664"/>
              <a:ext cx="444" cy="122"/>
              <a:chOff x="2291" y="2513"/>
              <a:chExt cx="1199" cy="188"/>
            </a:xfrm>
          </p:grpSpPr>
          <p:sp>
            <p:nvSpPr>
              <p:cNvPr id="1414183" name="Freeform 39"/>
              <p:cNvSpPr>
                <a:spLocks/>
              </p:cNvSpPr>
              <p:nvPr/>
            </p:nvSpPr>
            <p:spPr bwMode="auto">
              <a:xfrm>
                <a:off x="2291" y="2513"/>
                <a:ext cx="317" cy="17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9" y="32"/>
                  </a:cxn>
                  <a:cxn ang="0">
                    <a:pos x="146" y="0"/>
                  </a:cxn>
                  <a:cxn ang="0">
                    <a:pos x="247" y="25"/>
                  </a:cxn>
                  <a:cxn ang="0">
                    <a:pos x="298" y="139"/>
                  </a:cxn>
                  <a:cxn ang="0">
                    <a:pos x="241" y="171"/>
                  </a:cxn>
                  <a:cxn ang="0">
                    <a:pos x="241" y="32"/>
                  </a:cxn>
                  <a:cxn ang="0">
                    <a:pos x="317" y="13"/>
                  </a:cxn>
                </a:cxnLst>
                <a:rect l="0" t="0" r="r" b="b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184" name="Freeform 40"/>
              <p:cNvSpPr>
                <a:spLocks/>
              </p:cNvSpPr>
              <p:nvPr/>
            </p:nvSpPr>
            <p:spPr bwMode="auto">
              <a:xfrm>
                <a:off x="2513" y="2515"/>
                <a:ext cx="317" cy="17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9" y="32"/>
                  </a:cxn>
                  <a:cxn ang="0">
                    <a:pos x="146" y="0"/>
                  </a:cxn>
                  <a:cxn ang="0">
                    <a:pos x="247" y="25"/>
                  </a:cxn>
                  <a:cxn ang="0">
                    <a:pos x="298" y="139"/>
                  </a:cxn>
                  <a:cxn ang="0">
                    <a:pos x="241" y="171"/>
                  </a:cxn>
                  <a:cxn ang="0">
                    <a:pos x="241" y="32"/>
                  </a:cxn>
                  <a:cxn ang="0">
                    <a:pos x="317" y="13"/>
                  </a:cxn>
                </a:cxnLst>
                <a:rect l="0" t="0" r="r" b="b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185" name="Freeform 41"/>
              <p:cNvSpPr>
                <a:spLocks/>
              </p:cNvSpPr>
              <p:nvPr/>
            </p:nvSpPr>
            <p:spPr bwMode="auto">
              <a:xfrm>
                <a:off x="2737" y="2513"/>
                <a:ext cx="317" cy="17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9" y="32"/>
                  </a:cxn>
                  <a:cxn ang="0">
                    <a:pos x="146" y="0"/>
                  </a:cxn>
                  <a:cxn ang="0">
                    <a:pos x="247" y="25"/>
                  </a:cxn>
                  <a:cxn ang="0">
                    <a:pos x="298" y="139"/>
                  </a:cxn>
                  <a:cxn ang="0">
                    <a:pos x="241" y="171"/>
                  </a:cxn>
                  <a:cxn ang="0">
                    <a:pos x="241" y="32"/>
                  </a:cxn>
                  <a:cxn ang="0">
                    <a:pos x="317" y="13"/>
                  </a:cxn>
                </a:cxnLst>
                <a:rect l="0" t="0" r="r" b="b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186" name="Freeform 42"/>
              <p:cNvSpPr>
                <a:spLocks/>
              </p:cNvSpPr>
              <p:nvPr/>
            </p:nvSpPr>
            <p:spPr bwMode="auto">
              <a:xfrm>
                <a:off x="2957" y="2517"/>
                <a:ext cx="317" cy="17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9" y="32"/>
                  </a:cxn>
                  <a:cxn ang="0">
                    <a:pos x="146" y="0"/>
                  </a:cxn>
                  <a:cxn ang="0">
                    <a:pos x="247" y="25"/>
                  </a:cxn>
                  <a:cxn ang="0">
                    <a:pos x="298" y="139"/>
                  </a:cxn>
                  <a:cxn ang="0">
                    <a:pos x="241" y="171"/>
                  </a:cxn>
                  <a:cxn ang="0">
                    <a:pos x="241" y="32"/>
                  </a:cxn>
                  <a:cxn ang="0">
                    <a:pos x="317" y="13"/>
                  </a:cxn>
                </a:cxnLst>
                <a:rect l="0" t="0" r="r" b="b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187" name="Freeform 43"/>
              <p:cNvSpPr>
                <a:spLocks/>
              </p:cNvSpPr>
              <p:nvPr/>
            </p:nvSpPr>
            <p:spPr bwMode="auto">
              <a:xfrm>
                <a:off x="3173" y="2523"/>
                <a:ext cx="317" cy="17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9" y="32"/>
                  </a:cxn>
                  <a:cxn ang="0">
                    <a:pos x="146" y="0"/>
                  </a:cxn>
                  <a:cxn ang="0">
                    <a:pos x="247" y="25"/>
                  </a:cxn>
                  <a:cxn ang="0">
                    <a:pos x="298" y="139"/>
                  </a:cxn>
                  <a:cxn ang="0">
                    <a:pos x="241" y="171"/>
                  </a:cxn>
                  <a:cxn ang="0">
                    <a:pos x="241" y="32"/>
                  </a:cxn>
                  <a:cxn ang="0">
                    <a:pos x="317" y="13"/>
                  </a:cxn>
                </a:cxnLst>
                <a:rect l="0" t="0" r="r" b="b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414188" name="Object 44"/>
            <p:cNvGraphicFramePr>
              <a:graphicFrameLocks noChangeAspect="1"/>
            </p:cNvGraphicFramePr>
            <p:nvPr/>
          </p:nvGraphicFramePr>
          <p:xfrm>
            <a:off x="3014" y="1439"/>
            <a:ext cx="103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8" name="Equation" r:id="rId12" imgW="126720" imgH="190440" progId="">
                    <p:embed/>
                  </p:oleObj>
                </mc:Choice>
                <mc:Fallback>
                  <p:oleObj name="Equation" r:id="rId12" imgW="126720" imgH="1904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4" y="1439"/>
                          <a:ext cx="103" cy="1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14189" name="Line 45"/>
            <p:cNvSpPr>
              <a:spLocks noChangeShapeType="1"/>
            </p:cNvSpPr>
            <p:nvPr/>
          </p:nvSpPr>
          <p:spPr bwMode="auto">
            <a:xfrm flipV="1">
              <a:off x="3543" y="1408"/>
              <a:ext cx="342" cy="1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graphicFrame>
          <p:nvGraphicFramePr>
            <p:cNvPr id="1414190" name="Object 46"/>
            <p:cNvGraphicFramePr>
              <a:graphicFrameLocks noChangeAspect="1"/>
            </p:cNvGraphicFramePr>
            <p:nvPr/>
          </p:nvGraphicFramePr>
          <p:xfrm>
            <a:off x="2784" y="1785"/>
            <a:ext cx="572" cy="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9" name="Equation" r:id="rId14" imgW="444240" imgH="203040" progId="Equation.3">
                    <p:embed/>
                  </p:oleObj>
                </mc:Choice>
                <mc:Fallback>
                  <p:oleObj name="Equation" r:id="rId14" imgW="4442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1785"/>
                          <a:ext cx="572" cy="2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" name="Group 47"/>
            <p:cNvGrpSpPr>
              <a:grpSpLocks/>
            </p:cNvGrpSpPr>
            <p:nvPr/>
          </p:nvGrpSpPr>
          <p:grpSpPr bwMode="auto">
            <a:xfrm rot="1595871">
              <a:off x="3531" y="1650"/>
              <a:ext cx="444" cy="122"/>
              <a:chOff x="2291" y="2513"/>
              <a:chExt cx="1199" cy="188"/>
            </a:xfrm>
          </p:grpSpPr>
          <p:sp>
            <p:nvSpPr>
              <p:cNvPr id="1414192" name="Freeform 48"/>
              <p:cNvSpPr>
                <a:spLocks/>
              </p:cNvSpPr>
              <p:nvPr/>
            </p:nvSpPr>
            <p:spPr bwMode="auto">
              <a:xfrm>
                <a:off x="2291" y="2513"/>
                <a:ext cx="317" cy="17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9" y="32"/>
                  </a:cxn>
                  <a:cxn ang="0">
                    <a:pos x="146" y="0"/>
                  </a:cxn>
                  <a:cxn ang="0">
                    <a:pos x="247" y="25"/>
                  </a:cxn>
                  <a:cxn ang="0">
                    <a:pos x="298" y="139"/>
                  </a:cxn>
                  <a:cxn ang="0">
                    <a:pos x="241" y="171"/>
                  </a:cxn>
                  <a:cxn ang="0">
                    <a:pos x="241" y="32"/>
                  </a:cxn>
                  <a:cxn ang="0">
                    <a:pos x="317" y="13"/>
                  </a:cxn>
                </a:cxnLst>
                <a:rect l="0" t="0" r="r" b="b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193" name="Freeform 49"/>
              <p:cNvSpPr>
                <a:spLocks/>
              </p:cNvSpPr>
              <p:nvPr/>
            </p:nvSpPr>
            <p:spPr bwMode="auto">
              <a:xfrm>
                <a:off x="2513" y="2515"/>
                <a:ext cx="317" cy="17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9" y="32"/>
                  </a:cxn>
                  <a:cxn ang="0">
                    <a:pos x="146" y="0"/>
                  </a:cxn>
                  <a:cxn ang="0">
                    <a:pos x="247" y="25"/>
                  </a:cxn>
                  <a:cxn ang="0">
                    <a:pos x="298" y="139"/>
                  </a:cxn>
                  <a:cxn ang="0">
                    <a:pos x="241" y="171"/>
                  </a:cxn>
                  <a:cxn ang="0">
                    <a:pos x="241" y="32"/>
                  </a:cxn>
                  <a:cxn ang="0">
                    <a:pos x="317" y="13"/>
                  </a:cxn>
                </a:cxnLst>
                <a:rect l="0" t="0" r="r" b="b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194" name="Freeform 50"/>
              <p:cNvSpPr>
                <a:spLocks/>
              </p:cNvSpPr>
              <p:nvPr/>
            </p:nvSpPr>
            <p:spPr bwMode="auto">
              <a:xfrm>
                <a:off x="2737" y="2513"/>
                <a:ext cx="317" cy="17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9" y="32"/>
                  </a:cxn>
                  <a:cxn ang="0">
                    <a:pos x="146" y="0"/>
                  </a:cxn>
                  <a:cxn ang="0">
                    <a:pos x="247" y="25"/>
                  </a:cxn>
                  <a:cxn ang="0">
                    <a:pos x="298" y="139"/>
                  </a:cxn>
                  <a:cxn ang="0">
                    <a:pos x="241" y="171"/>
                  </a:cxn>
                  <a:cxn ang="0">
                    <a:pos x="241" y="32"/>
                  </a:cxn>
                  <a:cxn ang="0">
                    <a:pos x="317" y="13"/>
                  </a:cxn>
                </a:cxnLst>
                <a:rect l="0" t="0" r="r" b="b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195" name="Freeform 51"/>
              <p:cNvSpPr>
                <a:spLocks/>
              </p:cNvSpPr>
              <p:nvPr/>
            </p:nvSpPr>
            <p:spPr bwMode="auto">
              <a:xfrm>
                <a:off x="2957" y="2517"/>
                <a:ext cx="317" cy="17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9" y="32"/>
                  </a:cxn>
                  <a:cxn ang="0">
                    <a:pos x="146" y="0"/>
                  </a:cxn>
                  <a:cxn ang="0">
                    <a:pos x="247" y="25"/>
                  </a:cxn>
                  <a:cxn ang="0">
                    <a:pos x="298" y="139"/>
                  </a:cxn>
                  <a:cxn ang="0">
                    <a:pos x="241" y="171"/>
                  </a:cxn>
                  <a:cxn ang="0">
                    <a:pos x="241" y="32"/>
                  </a:cxn>
                  <a:cxn ang="0">
                    <a:pos x="317" y="13"/>
                  </a:cxn>
                </a:cxnLst>
                <a:rect l="0" t="0" r="r" b="b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196" name="Freeform 52"/>
              <p:cNvSpPr>
                <a:spLocks/>
              </p:cNvSpPr>
              <p:nvPr/>
            </p:nvSpPr>
            <p:spPr bwMode="auto">
              <a:xfrm>
                <a:off x="3173" y="2523"/>
                <a:ext cx="317" cy="178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9" y="32"/>
                  </a:cxn>
                  <a:cxn ang="0">
                    <a:pos x="146" y="0"/>
                  </a:cxn>
                  <a:cxn ang="0">
                    <a:pos x="247" y="25"/>
                  </a:cxn>
                  <a:cxn ang="0">
                    <a:pos x="298" y="139"/>
                  </a:cxn>
                  <a:cxn ang="0">
                    <a:pos x="241" y="171"/>
                  </a:cxn>
                  <a:cxn ang="0">
                    <a:pos x="241" y="32"/>
                  </a:cxn>
                  <a:cxn ang="0">
                    <a:pos x="317" y="13"/>
                  </a:cxn>
                </a:cxnLst>
                <a:rect l="0" t="0" r="r" b="b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14197" name="Line 53"/>
            <p:cNvSpPr>
              <a:spLocks noChangeShapeType="1"/>
            </p:cNvSpPr>
            <p:nvPr/>
          </p:nvSpPr>
          <p:spPr bwMode="auto">
            <a:xfrm>
              <a:off x="3936" y="1833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98" name="Line 54"/>
            <p:cNvSpPr>
              <a:spLocks noChangeShapeType="1"/>
            </p:cNvSpPr>
            <p:nvPr/>
          </p:nvSpPr>
          <p:spPr bwMode="auto">
            <a:xfrm rot="-608448">
              <a:off x="3935" y="1758"/>
              <a:ext cx="240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99" name="Line 55"/>
            <p:cNvSpPr>
              <a:spLocks noChangeShapeType="1"/>
            </p:cNvSpPr>
            <p:nvPr/>
          </p:nvSpPr>
          <p:spPr bwMode="auto">
            <a:xfrm rot="-608448">
              <a:off x="3943" y="1786"/>
              <a:ext cx="284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200" name="Line 56"/>
            <p:cNvSpPr>
              <a:spLocks noChangeShapeType="1"/>
            </p:cNvSpPr>
            <p:nvPr/>
          </p:nvSpPr>
          <p:spPr bwMode="auto">
            <a:xfrm rot="-608448">
              <a:off x="3932" y="1845"/>
              <a:ext cx="99" cy="1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201" name="Line 57"/>
            <p:cNvSpPr>
              <a:spLocks noChangeShapeType="1"/>
            </p:cNvSpPr>
            <p:nvPr/>
          </p:nvSpPr>
          <p:spPr bwMode="auto">
            <a:xfrm>
              <a:off x="3948" y="1778"/>
              <a:ext cx="132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202" name="Line 58"/>
            <p:cNvSpPr>
              <a:spLocks noChangeShapeType="1"/>
            </p:cNvSpPr>
            <p:nvPr/>
          </p:nvSpPr>
          <p:spPr bwMode="auto">
            <a:xfrm>
              <a:off x="3936" y="1833"/>
              <a:ext cx="10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14203" name="Object 59"/>
            <p:cNvGraphicFramePr>
              <a:graphicFrameLocks noChangeAspect="1"/>
            </p:cNvGraphicFramePr>
            <p:nvPr/>
          </p:nvGraphicFramePr>
          <p:xfrm>
            <a:off x="4080" y="816"/>
            <a:ext cx="538" cy="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0" name="Equation" r:id="rId16" imgW="469800" imgH="279360" progId="Equation.3">
                    <p:embed/>
                  </p:oleObj>
                </mc:Choice>
                <mc:Fallback>
                  <p:oleObj name="Equation" r:id="rId16" imgW="46980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816"/>
                          <a:ext cx="538" cy="3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14204" name="Text Box 60"/>
            <p:cNvSpPr txBox="1">
              <a:spLocks noChangeArrowheads="1"/>
            </p:cNvSpPr>
            <p:nvPr/>
          </p:nvSpPr>
          <p:spPr bwMode="auto">
            <a:xfrm>
              <a:off x="4272" y="182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1414205" name="Text Box 61"/>
            <p:cNvSpPr txBox="1">
              <a:spLocks noChangeArrowheads="1"/>
            </p:cNvSpPr>
            <p:nvPr/>
          </p:nvSpPr>
          <p:spPr bwMode="auto">
            <a:xfrm>
              <a:off x="1520" y="969"/>
              <a:ext cx="42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  <a:latin typeface="Comic Sans MS" pitchFamily="66" charset="0"/>
                </a:rPr>
                <a:t>q(x</a:t>
              </a:r>
              <a:r>
                <a:rPr lang="en-US" sz="1800" baseline="-18000" dirty="0">
                  <a:solidFill>
                    <a:schemeClr val="tx1"/>
                  </a:solidFill>
                  <a:latin typeface="Comic Sans MS" pitchFamily="66" charset="0"/>
                </a:rPr>
                <a:t>1</a:t>
              </a:r>
              <a:r>
                <a:rPr lang="en-US" sz="1800" dirty="0">
                  <a:solidFill>
                    <a:schemeClr val="tx1"/>
                  </a:solidFill>
                  <a:latin typeface="Comic Sans MS" pitchFamily="66" charset="0"/>
                </a:rPr>
                <a:t>)</a:t>
              </a:r>
            </a:p>
          </p:txBody>
        </p:sp>
        <p:sp>
          <p:nvSpPr>
            <p:cNvPr id="1414206" name="Text Box 62"/>
            <p:cNvSpPr txBox="1">
              <a:spLocks noChangeArrowheads="1"/>
            </p:cNvSpPr>
            <p:nvPr/>
          </p:nvSpPr>
          <p:spPr bwMode="auto">
            <a:xfrm>
              <a:off x="1502" y="1929"/>
              <a:ext cx="4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  <a:latin typeface="Comic Sans MS" pitchFamily="66" charset="0"/>
                </a:rPr>
                <a:t>g(x</a:t>
              </a:r>
              <a:r>
                <a:rPr lang="en-US" sz="1800" baseline="-18000" dirty="0">
                  <a:solidFill>
                    <a:schemeClr val="tx1"/>
                  </a:solidFill>
                  <a:latin typeface="Comic Sans MS" pitchFamily="66" charset="0"/>
                </a:rPr>
                <a:t>2</a:t>
              </a:r>
              <a:r>
                <a:rPr lang="en-US" sz="1800" dirty="0">
                  <a:solidFill>
                    <a:schemeClr val="tx1"/>
                  </a:solidFill>
                  <a:latin typeface="Comic Sans MS" pitchFamily="66" charset="0"/>
                </a:rPr>
                <a:t>)</a:t>
              </a:r>
            </a:p>
          </p:txBody>
        </p:sp>
      </p:grpSp>
      <p:sp>
        <p:nvSpPr>
          <p:cNvPr id="1414207" name="Line 63"/>
          <p:cNvSpPr>
            <a:spLocks noChangeShapeType="1"/>
          </p:cNvSpPr>
          <p:nvPr/>
        </p:nvSpPr>
        <p:spPr bwMode="auto">
          <a:xfrm>
            <a:off x="3048000" y="4594225"/>
            <a:ext cx="2209800" cy="0"/>
          </a:xfrm>
          <a:prstGeom prst="line">
            <a:avLst/>
          </a:prstGeom>
          <a:noFill/>
          <a:ln w="38100">
            <a:solidFill>
              <a:srgbClr val="FF85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4208" name="Rectangle 6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</p:spPr>
        <p:txBody>
          <a:bodyPr>
            <a:noAutofit/>
          </a:bodyPr>
          <a:lstStyle/>
          <a:p>
            <a:r>
              <a:rPr lang="en-US" sz="3500" dirty="0" smtClean="0"/>
              <a:t>Parton distribution functions in perturbative QCD calculations of observables</a:t>
            </a:r>
            <a:endParaRPr lang="en-US" sz="3500" dirty="0"/>
          </a:p>
        </p:txBody>
      </p:sp>
      <p:sp>
        <p:nvSpPr>
          <p:cNvPr id="1414209" name="Rectangle 65"/>
          <p:cNvSpPr>
            <a:spLocks noChangeArrowheads="1"/>
          </p:cNvSpPr>
          <p:nvPr/>
        </p:nvSpPr>
        <p:spPr bwMode="auto">
          <a:xfrm>
            <a:off x="304800" y="4649788"/>
            <a:ext cx="8458200" cy="1979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</a:pPr>
            <a:r>
              <a:rPr lang="en-US" sz="2000" dirty="0" smtClean="0">
                <a:solidFill>
                  <a:srgbClr val="FFFFCC"/>
                </a:solidFill>
              </a:rPr>
              <a:t>High-energy processes </a:t>
            </a:r>
            <a:r>
              <a:rPr lang="en-US" sz="2000" dirty="0">
                <a:solidFill>
                  <a:srgbClr val="FFFFCC"/>
                </a:solidFill>
              </a:rPr>
              <a:t>have predictable rates given:</a:t>
            </a:r>
          </a:p>
          <a:p>
            <a:pPr marL="1143000" lvl="2" indent="-228600">
              <a:spcBef>
                <a:spcPct val="20000"/>
              </a:spcBef>
              <a:buClr>
                <a:srgbClr val="500093"/>
              </a:buClr>
              <a:buFontTx/>
              <a:buChar char="–"/>
            </a:pPr>
            <a:r>
              <a:rPr lang="en-US" sz="2000" dirty="0" err="1" smtClean="0">
                <a:solidFill>
                  <a:srgbClr val="00FF00"/>
                </a:solidFill>
              </a:rPr>
              <a:t>Partonic</a:t>
            </a:r>
            <a:r>
              <a:rPr lang="en-US" sz="2000" dirty="0" smtClean="0">
                <a:solidFill>
                  <a:srgbClr val="00FF00"/>
                </a:solidFill>
              </a:rPr>
              <a:t> hard scattering rates (calculable in </a:t>
            </a:r>
            <a:r>
              <a:rPr lang="en-US" sz="2000" dirty="0" err="1" smtClean="0">
                <a:solidFill>
                  <a:srgbClr val="00FF00"/>
                </a:solidFill>
              </a:rPr>
              <a:t>pQCD</a:t>
            </a:r>
            <a:r>
              <a:rPr lang="en-US" sz="2000" dirty="0" smtClean="0">
                <a:solidFill>
                  <a:srgbClr val="00FF00"/>
                </a:solidFill>
              </a:rPr>
              <a:t>)</a:t>
            </a:r>
          </a:p>
          <a:p>
            <a:pPr marL="1143000" lvl="2" indent="-228600" algn="l">
              <a:spcBef>
                <a:spcPct val="20000"/>
              </a:spcBef>
              <a:buClr>
                <a:srgbClr val="500093"/>
              </a:buClr>
              <a:buFontTx/>
              <a:buChar char="–"/>
            </a:pPr>
            <a:r>
              <a:rPr lang="en-US" sz="2000" dirty="0" smtClean="0">
                <a:solidFill>
                  <a:srgbClr val="FF85FF"/>
                </a:solidFill>
              </a:rPr>
              <a:t>Parton </a:t>
            </a:r>
            <a:r>
              <a:rPr lang="en-US" sz="2000" dirty="0">
                <a:solidFill>
                  <a:srgbClr val="FF85FF"/>
                </a:solidFill>
              </a:rPr>
              <a:t>distribution functions </a:t>
            </a:r>
            <a:r>
              <a:rPr lang="en-US" sz="2000" dirty="0" smtClean="0">
                <a:solidFill>
                  <a:srgbClr val="FF85FF"/>
                </a:solidFill>
              </a:rPr>
              <a:t>(experiment or lattice)</a:t>
            </a:r>
            <a:endParaRPr lang="en-US" sz="2000" dirty="0">
              <a:solidFill>
                <a:srgbClr val="FF85FF"/>
              </a:solidFill>
            </a:endParaRPr>
          </a:p>
          <a:p>
            <a:pPr marL="1143000" lvl="2" indent="-228600" algn="l">
              <a:spcBef>
                <a:spcPct val="20000"/>
              </a:spcBef>
              <a:buClr>
                <a:srgbClr val="500093"/>
              </a:buClr>
              <a:buFontTx/>
              <a:buChar char="–"/>
            </a:pPr>
            <a:r>
              <a:rPr lang="en-US" sz="2000" dirty="0" smtClean="0">
                <a:solidFill>
                  <a:srgbClr val="00FFCC"/>
                </a:solidFill>
              </a:rPr>
              <a:t>Fragmentation </a:t>
            </a:r>
            <a:r>
              <a:rPr lang="en-US" sz="2000" dirty="0">
                <a:solidFill>
                  <a:srgbClr val="00FFCC"/>
                </a:solidFill>
              </a:rPr>
              <a:t>functions </a:t>
            </a:r>
            <a:r>
              <a:rPr lang="en-US" sz="2000" dirty="0" smtClean="0">
                <a:solidFill>
                  <a:srgbClr val="00FFCC"/>
                </a:solidFill>
              </a:rPr>
              <a:t>(experiment or lattice)</a:t>
            </a:r>
            <a:endParaRPr lang="en-US" sz="2000" dirty="0">
              <a:solidFill>
                <a:srgbClr val="00FFCC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7151715" y="5257800"/>
            <a:ext cx="1996438" cy="971729"/>
            <a:chOff x="7193280" y="5227320"/>
            <a:chExt cx="1996438" cy="1200329"/>
          </a:xfrm>
        </p:grpSpPr>
        <p:sp>
          <p:nvSpPr>
            <p:cNvPr id="1414211" name="Rectangle 67"/>
            <p:cNvSpPr>
              <a:spLocks noChangeArrowheads="1"/>
            </p:cNvSpPr>
            <p:nvPr/>
          </p:nvSpPr>
          <p:spPr bwMode="auto">
            <a:xfrm>
              <a:off x="7513320" y="5227320"/>
              <a:ext cx="1676398" cy="12003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Universal non-</a:t>
              </a:r>
              <a:r>
                <a:rPr lang="en-US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perturbative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 factors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414212" name="AutoShape 68"/>
            <p:cNvSpPr>
              <a:spLocks/>
            </p:cNvSpPr>
            <p:nvPr/>
          </p:nvSpPr>
          <p:spPr bwMode="auto">
            <a:xfrm>
              <a:off x="7193280" y="5334000"/>
              <a:ext cx="381000" cy="970009"/>
            </a:xfrm>
            <a:prstGeom prst="rightBrace">
              <a:avLst>
                <a:gd name="adj1" fmla="val 31667"/>
                <a:gd name="adj2" fmla="val 50000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sz="3200" b="1">
                <a:solidFill>
                  <a:srgbClr val="500093"/>
                </a:solidFill>
                <a:latin typeface="Symbol" pitchFamily="18" charset="2"/>
              </a:endParaRPr>
            </a:p>
          </p:txBody>
        </p:sp>
      </p:grpSp>
      <p:graphicFrame>
        <p:nvGraphicFramePr>
          <p:cNvPr id="1414213" name="Object 69"/>
          <p:cNvGraphicFramePr>
            <a:graphicFrameLocks noChangeAspect="1"/>
          </p:cNvGraphicFramePr>
          <p:nvPr/>
        </p:nvGraphicFramePr>
        <p:xfrm>
          <a:off x="304800" y="3859213"/>
          <a:ext cx="848677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Equation" r:id="rId18" imgW="3174840" imgH="279360" progId="Equation.3">
                  <p:embed/>
                </p:oleObj>
              </mc:Choice>
              <mc:Fallback>
                <p:oleObj name="Equation" r:id="rId18" imgW="31748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59213"/>
                        <a:ext cx="8486775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214" name="Line 70"/>
          <p:cNvSpPr>
            <a:spLocks noChangeShapeType="1"/>
          </p:cNvSpPr>
          <p:nvPr/>
        </p:nvSpPr>
        <p:spPr bwMode="auto">
          <a:xfrm>
            <a:off x="5638800" y="4594225"/>
            <a:ext cx="1524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4215" name="Line 71"/>
          <p:cNvSpPr>
            <a:spLocks noChangeShapeType="1"/>
          </p:cNvSpPr>
          <p:nvPr/>
        </p:nvSpPr>
        <p:spPr bwMode="auto">
          <a:xfrm flipV="1">
            <a:off x="7620000" y="4594225"/>
            <a:ext cx="1066800" cy="0"/>
          </a:xfrm>
          <a:prstGeom prst="line">
            <a:avLst/>
          </a:prstGeom>
          <a:noFill/>
          <a:ln w="38100">
            <a:solidFill>
              <a:srgbClr val="00FF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4216" name="Line 72"/>
          <p:cNvSpPr>
            <a:spLocks noChangeShapeType="1"/>
          </p:cNvSpPr>
          <p:nvPr/>
        </p:nvSpPr>
        <p:spPr bwMode="auto">
          <a:xfrm flipV="1">
            <a:off x="6477000" y="1890713"/>
            <a:ext cx="762000" cy="14287"/>
          </a:xfrm>
          <a:prstGeom prst="line">
            <a:avLst/>
          </a:prstGeom>
          <a:noFill/>
          <a:ln w="38100">
            <a:solidFill>
              <a:srgbClr val="00FF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4217" name="Line 73"/>
          <p:cNvSpPr>
            <a:spLocks noChangeShapeType="1"/>
          </p:cNvSpPr>
          <p:nvPr/>
        </p:nvSpPr>
        <p:spPr bwMode="auto">
          <a:xfrm flipV="1">
            <a:off x="4495800" y="3338513"/>
            <a:ext cx="762000" cy="142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Line 63"/>
          <p:cNvSpPr>
            <a:spLocks noChangeShapeType="1"/>
          </p:cNvSpPr>
          <p:nvPr/>
        </p:nvSpPr>
        <p:spPr bwMode="auto">
          <a:xfrm>
            <a:off x="2438400" y="2209800"/>
            <a:ext cx="609600" cy="0"/>
          </a:xfrm>
          <a:prstGeom prst="line">
            <a:avLst/>
          </a:prstGeom>
          <a:noFill/>
          <a:ln w="38100">
            <a:solidFill>
              <a:srgbClr val="FF85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" name="Line 63"/>
          <p:cNvSpPr>
            <a:spLocks noChangeShapeType="1"/>
          </p:cNvSpPr>
          <p:nvPr/>
        </p:nvSpPr>
        <p:spPr bwMode="auto">
          <a:xfrm>
            <a:off x="2438400" y="3748548"/>
            <a:ext cx="609600" cy="0"/>
          </a:xfrm>
          <a:prstGeom prst="line">
            <a:avLst/>
          </a:prstGeom>
          <a:noFill/>
          <a:ln w="38100">
            <a:solidFill>
              <a:srgbClr val="FF85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76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14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1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1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14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14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14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1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1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4207" grpId="0" animBg="1"/>
      <p:bldP spid="1414214" grpId="0" animBg="1"/>
      <p:bldP spid="1414215" grpId="0" animBg="1"/>
      <p:bldP spid="1414216" grpId="0" animBg="1"/>
      <p:bldP spid="1414217" grpId="0" animBg="1"/>
      <p:bldP spid="77" grpId="0" animBg="1"/>
      <p:bldP spid="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High-energy QCD: Thinking in terms of individual partons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Pdfs are </a:t>
            </a:r>
            <a:r>
              <a:rPr lang="en-US" i="1" dirty="0" smtClean="0"/>
              <a:t>single-parton</a:t>
            </a:r>
            <a:r>
              <a:rPr lang="en-US" dirty="0" smtClean="0"/>
              <a:t> functions in </a:t>
            </a:r>
            <a:r>
              <a:rPr lang="en-US" i="1" dirty="0" smtClean="0"/>
              <a:t>single</a:t>
            </a:r>
            <a:r>
              <a:rPr lang="en-US" dirty="0" smtClean="0"/>
              <a:t> nucleons</a:t>
            </a:r>
          </a:p>
          <a:p>
            <a:pPr lvl="1"/>
            <a:r>
              <a:rPr lang="en-US" dirty="0" smtClean="0"/>
              <a:t>Or in nuclei, but typically still think of partons in individual nucleons within nucleus</a:t>
            </a:r>
          </a:p>
          <a:p>
            <a:endParaRPr lang="en-US" dirty="0" smtClean="0"/>
          </a:p>
          <a:p>
            <a:r>
              <a:rPr lang="en-US" dirty="0" smtClean="0"/>
              <a:t>Can we go beyond this single-parton picture while staying in the hard (short-distance) limit of perturbative QCD?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Photonuclear Reactions, August 10,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1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Historical detour: </a:t>
            </a:r>
            <a:br>
              <a:rPr lang="en-US" sz="3600" dirty="0"/>
            </a:br>
            <a:r>
              <a:rPr lang="en-US" sz="3600" dirty="0"/>
              <a:t>Huge single-spin asymmetries in transversely polarized </a:t>
            </a:r>
            <a:r>
              <a:rPr lang="en-US" sz="3600" dirty="0" err="1"/>
              <a:t>p+p</a:t>
            </a:r>
            <a:r>
              <a:rPr lang="en-US" sz="3600" dirty="0"/>
              <a:t> collisions</a:t>
            </a:r>
            <a:endParaRPr lang="en-US" sz="3600" dirty="0" smtClean="0"/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449263" y="1531938"/>
            <a:ext cx="1760537" cy="830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/>
              <a:t>ANL </a:t>
            </a:r>
          </a:p>
          <a:p>
            <a:pPr algn="ctr" eaLnBrk="0" hangingPunct="0"/>
            <a:r>
              <a:rPr lang="en-US" altLang="ja-JP" dirty="0">
                <a:ea typeface="ＭＳ Ｐゴシック"/>
                <a:cs typeface="ＭＳ Ｐゴシック"/>
                <a:sym typeface="Symbol" pitchFamily="18" charset="2"/>
              </a:rPr>
              <a:t></a:t>
            </a:r>
            <a:r>
              <a:rPr lang="en-US" altLang="ja-JP" dirty="0">
                <a:ea typeface="ＭＳ Ｐゴシック"/>
                <a:cs typeface="ＭＳ Ｐゴシック"/>
              </a:rPr>
              <a:t>s=4.9 GeV</a:t>
            </a:r>
            <a:r>
              <a:rPr lang="en-US" dirty="0"/>
              <a:t> </a:t>
            </a:r>
          </a:p>
        </p:txBody>
      </p:sp>
      <p:graphicFrame>
        <p:nvGraphicFramePr>
          <p:cNvPr id="17410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1066800" y="5334000"/>
          <a:ext cx="20574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" name="Equation" r:id="rId4" imgW="977760" imgH="266400" progId="Equation.3">
                  <p:embed/>
                </p:oleObj>
              </mc:Choice>
              <mc:Fallback>
                <p:oleObj name="Equation" r:id="rId4" imgW="9777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334000"/>
                        <a:ext cx="2057400" cy="561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95446B-FFB0-49C8-A3C8-E87413C39614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1741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408238"/>
            <a:ext cx="9144000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2714625" y="1524000"/>
            <a:ext cx="1760538" cy="831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/>
              <a:t>BNL </a:t>
            </a:r>
          </a:p>
          <a:p>
            <a:pPr algn="ctr" eaLnBrk="0" hangingPunct="0"/>
            <a:r>
              <a:rPr lang="en-US" altLang="ja-JP" dirty="0">
                <a:ea typeface="ＭＳ Ｐゴシック"/>
                <a:cs typeface="ＭＳ Ｐゴシック"/>
                <a:sym typeface="Symbol" pitchFamily="18" charset="2"/>
              </a:rPr>
              <a:t></a:t>
            </a:r>
            <a:r>
              <a:rPr lang="en-US" altLang="ja-JP" dirty="0">
                <a:ea typeface="ＭＳ Ｐゴシック"/>
                <a:cs typeface="ＭＳ Ｐゴシック"/>
              </a:rPr>
              <a:t>s=6.6 GeV</a:t>
            </a:r>
            <a:r>
              <a:rPr lang="en-US" dirty="0"/>
              <a:t> </a:t>
            </a:r>
          </a:p>
        </p:txBody>
      </p:sp>
      <p:sp>
        <p:nvSpPr>
          <p:cNvPr id="17417" name="Rectangle 18"/>
          <p:cNvSpPr>
            <a:spLocks noChangeArrowheads="1"/>
          </p:cNvSpPr>
          <p:nvPr/>
        </p:nvSpPr>
        <p:spPr bwMode="auto">
          <a:xfrm>
            <a:off x="4867275" y="1531937"/>
            <a:ext cx="1914525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/>
              <a:t>FNAL </a:t>
            </a:r>
          </a:p>
          <a:p>
            <a:pPr algn="ctr" eaLnBrk="0" hangingPunct="0"/>
            <a:r>
              <a:rPr lang="en-US" altLang="ja-JP" dirty="0">
                <a:ea typeface="ＭＳ Ｐゴシック"/>
                <a:cs typeface="ＭＳ Ｐゴシック"/>
                <a:sym typeface="Symbol" pitchFamily="18" charset="2"/>
              </a:rPr>
              <a:t></a:t>
            </a:r>
            <a:r>
              <a:rPr lang="en-US" altLang="ja-JP" dirty="0">
                <a:ea typeface="ＭＳ Ｐゴシック"/>
                <a:cs typeface="ＭＳ Ｐゴシック"/>
              </a:rPr>
              <a:t>s=19.4 GeV</a:t>
            </a:r>
            <a:r>
              <a:rPr lang="en-US" dirty="0"/>
              <a:t> </a:t>
            </a:r>
          </a:p>
        </p:txBody>
      </p:sp>
      <p:sp>
        <p:nvSpPr>
          <p:cNvPr id="17418" name="Rectangle 19"/>
          <p:cNvSpPr>
            <a:spLocks noChangeArrowheads="1"/>
          </p:cNvSpPr>
          <p:nvPr/>
        </p:nvSpPr>
        <p:spPr bwMode="auto">
          <a:xfrm>
            <a:off x="7145338" y="1531938"/>
            <a:ext cx="1916112" cy="830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/>
              <a:t>RHIC </a:t>
            </a:r>
          </a:p>
          <a:p>
            <a:pPr algn="ctr" eaLnBrk="0" hangingPunct="0"/>
            <a:r>
              <a:rPr lang="en-US" altLang="ja-JP" dirty="0">
                <a:ea typeface="ＭＳ Ｐゴシック"/>
                <a:cs typeface="ＭＳ Ｐゴシック"/>
                <a:sym typeface="Symbol" pitchFamily="18" charset="2"/>
              </a:rPr>
              <a:t></a:t>
            </a:r>
            <a:r>
              <a:rPr lang="en-US" altLang="ja-JP" dirty="0">
                <a:ea typeface="ＭＳ Ｐゴシック"/>
                <a:cs typeface="ＭＳ Ｐゴシック"/>
              </a:rPr>
              <a:t>s=62.4 GeV</a:t>
            </a:r>
            <a:r>
              <a:rPr lang="en-US" dirty="0"/>
              <a:t>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876800" y="5062537"/>
            <a:ext cx="3048000" cy="1566863"/>
            <a:chOff x="1680" y="3141"/>
            <a:chExt cx="1872" cy="864"/>
          </a:xfrm>
        </p:grpSpPr>
        <p:sp>
          <p:nvSpPr>
            <p:cNvPr id="17430" name="Rectangle 8"/>
            <p:cNvSpPr>
              <a:spLocks noChangeArrowheads="1"/>
            </p:cNvSpPr>
            <p:nvPr/>
          </p:nvSpPr>
          <p:spPr bwMode="auto">
            <a:xfrm>
              <a:off x="1680" y="3189"/>
              <a:ext cx="1872" cy="8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776" y="3141"/>
              <a:ext cx="1579" cy="845"/>
              <a:chOff x="1776" y="2666"/>
              <a:chExt cx="2088" cy="1271"/>
            </a:xfrm>
          </p:grpSpPr>
          <p:sp>
            <p:nvSpPr>
              <p:cNvPr id="17432" name="Line 10"/>
              <p:cNvSpPr>
                <a:spLocks noChangeShapeType="1"/>
              </p:cNvSpPr>
              <p:nvPr/>
            </p:nvSpPr>
            <p:spPr bwMode="auto">
              <a:xfrm flipV="1">
                <a:off x="1776" y="3024"/>
                <a:ext cx="1968" cy="528"/>
              </a:xfrm>
              <a:prstGeom prst="line">
                <a:avLst/>
              </a:prstGeom>
              <a:noFill/>
              <a:ln w="19050">
                <a:solidFill>
                  <a:srgbClr val="333399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2352" y="3072"/>
                <a:ext cx="288" cy="480"/>
                <a:chOff x="4320" y="1488"/>
                <a:chExt cx="288" cy="480"/>
              </a:xfrm>
            </p:grpSpPr>
            <p:sp>
              <p:nvSpPr>
                <p:cNvPr id="17440" name="AutoShape 12"/>
                <p:cNvSpPr>
                  <a:spLocks noChangeArrowheads="1"/>
                </p:cNvSpPr>
                <p:nvPr/>
              </p:nvSpPr>
              <p:spPr bwMode="auto">
                <a:xfrm>
                  <a:off x="4416" y="1488"/>
                  <a:ext cx="86" cy="480"/>
                </a:xfrm>
                <a:prstGeom prst="upArrow">
                  <a:avLst>
                    <a:gd name="adj1" fmla="val 50000"/>
                    <a:gd name="adj2" fmla="val 139535"/>
                  </a:avLst>
                </a:prstGeom>
                <a:gradFill rotWithShape="0">
                  <a:gsLst>
                    <a:gs pos="0">
                      <a:srgbClr val="000000"/>
                    </a:gs>
                    <a:gs pos="50000">
                      <a:srgbClr val="B2B2B2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333399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17441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1632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3300"/>
                    </a:gs>
                  </a:gsLst>
                  <a:lin ang="2700000" scaled="1"/>
                </a:gradFill>
                <a:ln w="9525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/>
                </a:p>
              </p:txBody>
            </p:sp>
          </p:grpSp>
          <p:sp>
            <p:nvSpPr>
              <p:cNvPr id="17434" name="Oval 14"/>
              <p:cNvSpPr>
                <a:spLocks noChangeAspect="1" noChangeArrowheads="1"/>
              </p:cNvSpPr>
              <p:nvPr/>
            </p:nvSpPr>
            <p:spPr bwMode="auto">
              <a:xfrm>
                <a:off x="3120" y="3024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3300"/>
                  </a:gs>
                </a:gsLst>
                <a:lin ang="2700000" scaled="1"/>
              </a:gra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7435" name="AutoShape 15"/>
              <p:cNvSpPr>
                <a:spLocks noChangeAspect="1" noChangeArrowheads="1"/>
              </p:cNvSpPr>
              <p:nvPr/>
            </p:nvSpPr>
            <p:spPr bwMode="auto">
              <a:xfrm>
                <a:off x="2736" y="3120"/>
                <a:ext cx="288" cy="288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7436" name="Line 16"/>
              <p:cNvSpPr>
                <a:spLocks noChangeShapeType="1"/>
              </p:cNvSpPr>
              <p:nvPr/>
            </p:nvSpPr>
            <p:spPr bwMode="auto">
              <a:xfrm flipV="1">
                <a:off x="2880" y="2928"/>
                <a:ext cx="48" cy="192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7" name="Line 17"/>
              <p:cNvSpPr>
                <a:spLocks noChangeShapeType="1"/>
              </p:cNvSpPr>
              <p:nvPr/>
            </p:nvSpPr>
            <p:spPr bwMode="auto">
              <a:xfrm>
                <a:off x="2976" y="3360"/>
                <a:ext cx="240" cy="144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8" name="Text Box 18"/>
              <p:cNvSpPr txBox="1">
                <a:spLocks noChangeArrowheads="1"/>
              </p:cNvSpPr>
              <p:nvPr/>
            </p:nvSpPr>
            <p:spPr bwMode="auto">
              <a:xfrm>
                <a:off x="2823" y="2666"/>
                <a:ext cx="589" cy="4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ja-JP" sz="3200" dirty="0">
                    <a:solidFill>
                      <a:srgbClr val="FF3399"/>
                    </a:solidFill>
                    <a:ea typeface="ＭＳ Ｐゴシック"/>
                    <a:cs typeface="ＭＳ Ｐゴシック"/>
                  </a:rPr>
                  <a:t>left</a:t>
                </a:r>
              </a:p>
            </p:txBody>
          </p:sp>
          <p:sp>
            <p:nvSpPr>
              <p:cNvPr id="17439" name="Text Box 19"/>
              <p:cNvSpPr txBox="1">
                <a:spLocks noChangeArrowheads="1"/>
              </p:cNvSpPr>
              <p:nvPr/>
            </p:nvSpPr>
            <p:spPr bwMode="auto">
              <a:xfrm>
                <a:off x="3073" y="3457"/>
                <a:ext cx="791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ja-JP" sz="3200">
                    <a:solidFill>
                      <a:srgbClr val="FF3399"/>
                    </a:solidFill>
                    <a:ea typeface="ＭＳ Ｐゴシック"/>
                    <a:cs typeface="ＭＳ Ｐゴシック"/>
                  </a:rPr>
                  <a:t>right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049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/>
              <a:t>S</a:t>
            </a:r>
            <a:r>
              <a:rPr lang="en-US" sz="3500" dirty="0" smtClean="0"/>
              <a:t>ingle-spin asymmetries in transversely polarized </a:t>
            </a:r>
            <a:r>
              <a:rPr lang="en-US" sz="3500" dirty="0" err="1" smtClean="0"/>
              <a:t>p+p</a:t>
            </a:r>
            <a:r>
              <a:rPr lang="en-US" sz="3500" dirty="0" smtClean="0"/>
              <a:t> collisions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1447800"/>
            <a:ext cx="32004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Similar effects across energies </a:t>
            </a:r>
            <a:r>
              <a:rPr lang="en-US" dirty="0" smtClean="0">
                <a:sym typeface="Wingdings" panose="05000000000000000000" pitchFamily="2" charset="2"/>
              </a:rPr>
              <a:t> Continuum between non-perturbative/non-partonic and perturbative/partonic descriptions of this </a:t>
            </a:r>
            <a:r>
              <a:rPr lang="en-US" u="sng" dirty="0" smtClean="0">
                <a:sym typeface="Wingdings" panose="05000000000000000000" pitchFamily="2" charset="2"/>
              </a:rPr>
              <a:t>non-perturbative</a:t>
            </a:r>
            <a:r>
              <a:rPr lang="en-US" dirty="0" smtClean="0">
                <a:sym typeface="Wingdings" panose="05000000000000000000" pitchFamily="2" charset="2"/>
              </a:rPr>
              <a:t> structure??</a:t>
            </a:r>
          </a:p>
          <a:p>
            <a:r>
              <a:rPr lang="en-US" dirty="0" smtClean="0"/>
              <a:t>Early single-spin asymmetry measurements couldn’t be explained </a:t>
            </a:r>
            <a:r>
              <a:rPr lang="en-US" dirty="0"/>
              <a:t>by calculations </a:t>
            </a:r>
            <a:r>
              <a:rPr lang="en-US" dirty="0" smtClean="0"/>
              <a:t>with collinear, “leading-twist” pdfs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Photonuclear Reactions, August 10,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5334000" cy="40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71600" y="2590800"/>
            <a:ext cx="6383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Symbol" panose="05050102010706020507" pitchFamily="18" charset="2"/>
              </a:rPr>
              <a:t>p</a:t>
            </a:r>
            <a:r>
              <a:rPr lang="en-US" sz="4000" baseline="30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5638800"/>
            <a:ext cx="632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CC"/>
                </a:solidFill>
              </a:rPr>
              <a:t>Effects persist to kinematic regimes where perturbative QCD techniques clearly apply (</a:t>
            </a:r>
            <a:r>
              <a:rPr lang="en-US" sz="2000" dirty="0" err="1">
                <a:solidFill>
                  <a:srgbClr val="FFFFCC"/>
                </a:solidFill>
              </a:rPr>
              <a:t>p</a:t>
            </a:r>
            <a:r>
              <a:rPr lang="en-US" sz="2000" baseline="-25000" dirty="0" err="1">
                <a:solidFill>
                  <a:srgbClr val="FFFFCC"/>
                </a:solidFill>
              </a:rPr>
              <a:t>T</a:t>
            </a:r>
            <a:r>
              <a:rPr lang="en-US" sz="2000" dirty="0">
                <a:solidFill>
                  <a:srgbClr val="FFFFCC"/>
                </a:solidFill>
              </a:rPr>
              <a:t> = 7 GeV </a:t>
            </a:r>
            <a:r>
              <a:rPr lang="en-US" sz="2000" dirty="0">
                <a:solidFill>
                  <a:srgbClr val="FFFFCC"/>
                </a:solidFill>
                <a:sym typeface="Wingdings" panose="05000000000000000000" pitchFamily="2" charset="2"/>
              </a:rPr>
              <a:t> Q</a:t>
            </a:r>
            <a:r>
              <a:rPr lang="en-US" sz="2000" baseline="30000" dirty="0">
                <a:solidFill>
                  <a:srgbClr val="FFFFCC"/>
                </a:solidFill>
                <a:sym typeface="Wingdings" panose="05000000000000000000" pitchFamily="2" charset="2"/>
              </a:rPr>
              <a:t>2</a:t>
            </a:r>
            <a:r>
              <a:rPr lang="en-US" sz="2000" dirty="0">
                <a:solidFill>
                  <a:srgbClr val="FFFFCC"/>
                </a:solidFill>
                <a:sym typeface="Wingdings" panose="05000000000000000000" pitchFamily="2" charset="2"/>
              </a:rPr>
              <a:t> ~ 49 GeV</a:t>
            </a:r>
            <a:r>
              <a:rPr lang="en-US" sz="2000" baseline="30000" dirty="0">
                <a:solidFill>
                  <a:srgbClr val="FFFFCC"/>
                </a:solidFill>
                <a:sym typeface="Wingdings" panose="05000000000000000000" pitchFamily="2" charset="2"/>
              </a:rPr>
              <a:t>2</a:t>
            </a:r>
            <a:r>
              <a:rPr lang="en-US" sz="2000" dirty="0">
                <a:solidFill>
                  <a:srgbClr val="FFFFCC"/>
                </a:solidFill>
                <a:sym typeface="Wingdings" panose="05000000000000000000" pitchFamily="2" charset="2"/>
              </a:rPr>
              <a:t>!)</a:t>
            </a:r>
            <a:endParaRPr lang="en-US" sz="20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31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DESY, October 5-6, 2010</a:t>
            </a:r>
            <a:endParaRPr lang="en-US"/>
          </a:p>
        </p:txBody>
      </p:sp>
      <p:sp>
        <p:nvSpPr>
          <p:cNvPr id="135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Transverse-momentum-dependent </a:t>
            </a:r>
            <a:r>
              <a:rPr lang="en-US" sz="3600" dirty="0"/>
              <a:t>d</a:t>
            </a:r>
            <a:r>
              <a:rPr lang="en-US" sz="3600" dirty="0" smtClean="0"/>
              <a:t>istributions </a:t>
            </a:r>
            <a:r>
              <a:rPr lang="en-US" sz="3600" dirty="0"/>
              <a:t>and s</a:t>
            </a:r>
            <a:r>
              <a:rPr lang="en-US" sz="3600" dirty="0" smtClean="0"/>
              <a:t>ingle-spin asymmetries</a:t>
            </a:r>
            <a:endParaRPr lang="en-US" sz="3600" dirty="0"/>
          </a:p>
        </p:txBody>
      </p:sp>
      <p:pic>
        <p:nvPicPr>
          <p:cNvPr id="1350659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143000"/>
            <a:ext cx="3713163" cy="5715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350662" name="Rectangle 6"/>
          <p:cNvSpPr>
            <a:spLocks noChangeArrowheads="1"/>
          </p:cNvSpPr>
          <p:nvPr/>
        </p:nvSpPr>
        <p:spPr bwMode="auto">
          <a:xfrm>
            <a:off x="4619625" y="2514600"/>
            <a:ext cx="2935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CC"/>
                </a:solidFill>
              </a:rPr>
              <a:t>D.W. Sivers, PRD41, 83 (1990)</a:t>
            </a:r>
          </a:p>
        </p:txBody>
      </p:sp>
      <p:sp>
        <p:nvSpPr>
          <p:cNvPr id="1350663" name="Text Box 7"/>
          <p:cNvSpPr txBox="1">
            <a:spLocks noChangeArrowheads="1"/>
          </p:cNvSpPr>
          <p:nvPr/>
        </p:nvSpPr>
        <p:spPr bwMode="auto">
          <a:xfrm>
            <a:off x="3962400" y="1327150"/>
            <a:ext cx="533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CC"/>
                </a:solidFill>
              </a:rPr>
              <a:t>1989: The “</a:t>
            </a:r>
            <a:r>
              <a:rPr lang="en-US" dirty="0" err="1">
                <a:solidFill>
                  <a:srgbClr val="FFFFCC"/>
                </a:solidFill>
              </a:rPr>
              <a:t>Sivers</a:t>
            </a:r>
            <a:r>
              <a:rPr lang="en-US" dirty="0">
                <a:solidFill>
                  <a:srgbClr val="FFFFCC"/>
                </a:solidFill>
              </a:rPr>
              <a:t> mechanism” is proposed in an attempt to understand the observed asymmetries.</a:t>
            </a:r>
          </a:p>
        </p:txBody>
      </p:sp>
      <p:sp>
        <p:nvSpPr>
          <p:cNvPr id="1350666" name="Text Box 10"/>
          <p:cNvSpPr txBox="1">
            <a:spLocks noChangeArrowheads="1"/>
          </p:cNvSpPr>
          <p:nvPr/>
        </p:nvSpPr>
        <p:spPr bwMode="auto">
          <a:xfrm>
            <a:off x="3886200" y="3200400"/>
            <a:ext cx="5257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CC"/>
                </a:solidFill>
              </a:rPr>
              <a:t>Departs from the traditional </a:t>
            </a:r>
            <a:r>
              <a:rPr lang="en-US" i="1" dirty="0">
                <a:solidFill>
                  <a:srgbClr val="FFFFCC"/>
                </a:solidFill>
              </a:rPr>
              <a:t>collinear</a:t>
            </a:r>
            <a:r>
              <a:rPr lang="en-US" dirty="0">
                <a:solidFill>
                  <a:srgbClr val="FFFFCC"/>
                </a:solidFill>
              </a:rPr>
              <a:t> factorization assumption in </a:t>
            </a:r>
            <a:r>
              <a:rPr lang="en-US" dirty="0" err="1">
                <a:solidFill>
                  <a:srgbClr val="FFFFCC"/>
                </a:solidFill>
              </a:rPr>
              <a:t>pQCD</a:t>
            </a:r>
            <a:r>
              <a:rPr lang="en-US" dirty="0">
                <a:solidFill>
                  <a:srgbClr val="FFFFCC"/>
                </a:solidFill>
              </a:rPr>
              <a:t> and proposes a correlation between the </a:t>
            </a:r>
            <a:r>
              <a:rPr lang="en-US" i="1" dirty="0">
                <a:solidFill>
                  <a:srgbClr val="FFFFCC"/>
                </a:solidFill>
              </a:rPr>
              <a:t>intrinsic transverse motion</a:t>
            </a:r>
            <a:r>
              <a:rPr lang="en-US" dirty="0">
                <a:solidFill>
                  <a:srgbClr val="FFFFCC"/>
                </a:solidFill>
              </a:rPr>
              <a:t> of the quarks and gluons and the proton’s spin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267200" y="5181600"/>
          <a:ext cx="1981200" cy="60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" name="Equation" r:id="rId5" imgW="711000" imgH="215640" progId="Equation.3">
                  <p:embed/>
                </p:oleObj>
              </mc:Choice>
              <mc:Fallback>
                <p:oleObj name="Equation" r:id="rId5" imgW="7110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181600"/>
                        <a:ext cx="1981200" cy="6014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112654" y="5744028"/>
            <a:ext cx="34716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Spin and </a:t>
            </a:r>
            <a:r>
              <a:rPr lang="en-US" sz="19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momenta</a:t>
            </a:r>
            <a:r>
              <a:rPr lang="en-US" sz="1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can be of </a:t>
            </a:r>
            <a:r>
              <a:rPr lang="en-US" sz="19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partons</a:t>
            </a:r>
            <a:r>
              <a:rPr lang="en-US" sz="1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or hadrons</a:t>
            </a:r>
            <a:endParaRPr lang="en-US" sz="1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50667" name="Text Box 11"/>
          <p:cNvSpPr txBox="1">
            <a:spLocks noChangeArrowheads="1"/>
          </p:cNvSpPr>
          <p:nvPr/>
        </p:nvSpPr>
        <p:spPr bwMode="auto">
          <a:xfrm>
            <a:off x="1676400" y="2286000"/>
            <a:ext cx="7221538" cy="138499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i="1" dirty="0">
                <a:solidFill>
                  <a:schemeClr val="tx1"/>
                </a:solidFill>
              </a:rPr>
              <a:t>The Sivers distribution:  </a:t>
            </a:r>
            <a:r>
              <a:rPr lang="en-US" sz="2800" i="1" dirty="0" smtClean="0">
                <a:solidFill>
                  <a:schemeClr val="tx1"/>
                </a:solidFill>
              </a:rPr>
              <a:t>first </a:t>
            </a:r>
            <a:r>
              <a:rPr lang="en-US" sz="2800" i="1" dirty="0">
                <a:solidFill>
                  <a:schemeClr val="tx1"/>
                </a:solidFill>
              </a:rPr>
              <a:t>transverse-momentum-dependent </a:t>
            </a:r>
            <a:r>
              <a:rPr lang="en-US" sz="2800" i="1" dirty="0"/>
              <a:t>(</a:t>
            </a:r>
            <a:r>
              <a:rPr lang="en-US" sz="2800" i="1" dirty="0" smtClean="0"/>
              <a:t>TMD) distribution to describe spin-momentum correlations</a:t>
            </a:r>
            <a:endParaRPr lang="en-US" sz="2800" i="1" dirty="0" smtClean="0">
              <a:solidFill>
                <a:schemeClr val="tx1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676400" y="4225925"/>
            <a:ext cx="7221538" cy="95410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i="1" dirty="0" smtClean="0">
                <a:solidFill>
                  <a:schemeClr val="tx1"/>
                </a:solidFill>
              </a:rPr>
              <a:t>New frontier!  Parton </a:t>
            </a:r>
            <a:r>
              <a:rPr lang="en-US" sz="2800" b="1" i="1" dirty="0" smtClean="0">
                <a:solidFill>
                  <a:schemeClr val="tx1"/>
                </a:solidFill>
              </a:rPr>
              <a:t>dynamics</a:t>
            </a:r>
            <a:r>
              <a:rPr lang="en-US" sz="2800" i="1" dirty="0" smtClean="0">
                <a:solidFill>
                  <a:schemeClr val="tx1"/>
                </a:solidFill>
              </a:rPr>
              <a:t> inside hadrons, and in the </a:t>
            </a:r>
            <a:r>
              <a:rPr lang="en-US" sz="2800" i="1" dirty="0" err="1" smtClean="0">
                <a:solidFill>
                  <a:schemeClr val="tx1"/>
                </a:solidFill>
              </a:rPr>
              <a:t>hadronization</a:t>
            </a:r>
            <a:r>
              <a:rPr lang="en-US" sz="2800" i="1" dirty="0" smtClean="0">
                <a:solidFill>
                  <a:schemeClr val="tx1"/>
                </a:solidFill>
              </a:rPr>
              <a:t> process</a:t>
            </a:r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1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0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066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45896</TotalTime>
  <Words>2967</Words>
  <Application>Microsoft Office PowerPoint</Application>
  <PresentationFormat>On-screen Show (4:3)</PresentationFormat>
  <Paragraphs>422</Paragraphs>
  <Slides>41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Office Theme</vt:lpstr>
      <vt:lpstr>Equation</vt:lpstr>
      <vt:lpstr>Document</vt:lpstr>
      <vt:lpstr>Parton Correlations  In and Across(!) Free Nucleons</vt:lpstr>
      <vt:lpstr>Mapping out the partonic structure  of the proton</vt:lpstr>
      <vt:lpstr>Parton distribution functions inside a nucleon:  The language we’ve developed (so far!)</vt:lpstr>
      <vt:lpstr>Partonic structure of the nucleon</vt:lpstr>
      <vt:lpstr>Parton distribution functions in perturbative QCD calculations of observables</vt:lpstr>
      <vt:lpstr>High-energy QCD: Thinking in terms of individual partons</vt:lpstr>
      <vt:lpstr>Historical detour:  Huge single-spin asymmetries in transversely polarized p+p collisions</vt:lpstr>
      <vt:lpstr>Single-spin asymmetries in transversely polarized p+p collisions</vt:lpstr>
      <vt:lpstr>Transverse-momentum-dependent distributions and single-spin asymmetries</vt:lpstr>
      <vt:lpstr>Parton distribution functions, including spin-spin and spin-momentum correlations </vt:lpstr>
      <vt:lpstr>PowerPoint Presentation</vt:lpstr>
      <vt:lpstr>An alternative approach to describing the large single-spin asymmetries:  Higher-twist multiparton correlations</vt:lpstr>
      <vt:lpstr>Beware: Two common usages of the term “twist”</vt:lpstr>
      <vt:lpstr>Transverse single-spin asymmetries provide new information on hadron structure</vt:lpstr>
      <vt:lpstr>Multiparton correlations in hadronization</vt:lpstr>
      <vt:lpstr>Transverse-momentum-dependent functions and twist-3 multiparton correlators</vt:lpstr>
      <vt:lpstr>Modified universality of T-odd  transverse-momentum-dependent distributions:  Color in action! </vt:lpstr>
      <vt:lpstr>Modified universality requires full QCD: Gauge-invariant quantum field theory</vt:lpstr>
      <vt:lpstr>Physical consequences of a  gauge-invariant quantum theory:  Aharonov-Bohm (1959)</vt:lpstr>
      <vt:lpstr>Physical consequences of a  gauge-invariant quantum theory:  Aharonov-Bohm (1959)</vt:lpstr>
      <vt:lpstr>Physical consequences of a  gauge-invariant quantum theory:  Aharonov-Bohm effect in QCD!!</vt:lpstr>
      <vt:lpstr>QCD Aharonov-Bohm effect:  Color entanglement</vt:lpstr>
      <vt:lpstr>Testing the Aharonov-Bohm effect in QCD as a non-Abelian gauge theory</vt:lpstr>
      <vt:lpstr>Testing the Aharonov-Bohm effect in QCD as a non-Abelian gauge theory</vt:lpstr>
      <vt:lpstr>Summary</vt:lpstr>
      <vt:lpstr>Extra</vt:lpstr>
      <vt:lpstr>Example: Dropping the simplifying assumption of collinearity</vt:lpstr>
      <vt:lpstr>Example: Progress in lattice</vt:lpstr>
      <vt:lpstr>Example: Effective field theories</vt:lpstr>
      <vt:lpstr>Experimental advances</vt:lpstr>
      <vt:lpstr>PowerPoint Presentation</vt:lpstr>
      <vt:lpstr>p+p h AN larger than  p0??  Same?</vt:lpstr>
      <vt:lpstr>Hadronization</vt:lpstr>
      <vt:lpstr>PowerPoint Presentation</vt:lpstr>
      <vt:lpstr>Identified hadron production: Ratios</vt:lpstr>
      <vt:lpstr>A cyclical process</vt:lpstr>
      <vt:lpstr>Transverse-momentum-dependent distributions and single-spin asymmetries</vt:lpstr>
      <vt:lpstr>From Qiu-Sterman 1991 paper</vt:lpstr>
      <vt:lpstr>Twist-3 multiparton correlations to interpret inclusive AN data from RHIC</vt:lpstr>
      <vt:lpstr>Inclusive hadron AN in e+p</vt:lpstr>
      <vt:lpstr>What things “look” like depends on  how you “look”!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Collinear pdf’s: Moving into a new era in understanding nucleon structure</dc:title>
  <dc:creator>Christine Aidala</dc:creator>
  <cp:lastModifiedBy>Aidala, Christine</cp:lastModifiedBy>
  <cp:revision>1768</cp:revision>
  <dcterms:created xsi:type="dcterms:W3CDTF">2006-08-16T00:00:00Z</dcterms:created>
  <dcterms:modified xsi:type="dcterms:W3CDTF">2014-10-31T05:06:05Z</dcterms:modified>
</cp:coreProperties>
</file>