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700" r:id="rId2"/>
    <p:sldId id="619" r:id="rId3"/>
    <p:sldId id="632" r:id="rId4"/>
    <p:sldId id="677" r:id="rId5"/>
    <p:sldId id="678" r:id="rId6"/>
    <p:sldId id="646" r:id="rId7"/>
    <p:sldId id="680" r:id="rId8"/>
    <p:sldId id="660" r:id="rId9"/>
    <p:sldId id="644" r:id="rId10"/>
    <p:sldId id="682" r:id="rId11"/>
    <p:sldId id="723" r:id="rId12"/>
    <p:sldId id="684" r:id="rId13"/>
    <p:sldId id="649" r:id="rId14"/>
    <p:sldId id="650" r:id="rId15"/>
    <p:sldId id="702" r:id="rId16"/>
    <p:sldId id="703" r:id="rId17"/>
    <p:sldId id="704" r:id="rId18"/>
    <p:sldId id="705" r:id="rId19"/>
    <p:sldId id="707" r:id="rId20"/>
    <p:sldId id="708" r:id="rId21"/>
    <p:sldId id="709" r:id="rId22"/>
    <p:sldId id="710" r:id="rId23"/>
    <p:sldId id="711" r:id="rId24"/>
    <p:sldId id="712" r:id="rId25"/>
    <p:sldId id="713" r:id="rId26"/>
    <p:sldId id="714" r:id="rId27"/>
    <p:sldId id="715" r:id="rId28"/>
    <p:sldId id="716" r:id="rId29"/>
    <p:sldId id="717" r:id="rId30"/>
    <p:sldId id="726" r:id="rId31"/>
    <p:sldId id="724" r:id="rId32"/>
    <p:sldId id="725" r:id="rId33"/>
    <p:sldId id="719" r:id="rId34"/>
    <p:sldId id="720" r:id="rId35"/>
    <p:sldId id="674" r:id="rId36"/>
    <p:sldId id="327" r:id="rId37"/>
    <p:sldId id="546" r:id="rId38"/>
    <p:sldId id="699" r:id="rId39"/>
    <p:sldId id="672" r:id="rId40"/>
    <p:sldId id="665" r:id="rId41"/>
    <p:sldId id="666" r:id="rId42"/>
    <p:sldId id="667" r:id="rId43"/>
    <p:sldId id="66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869" y="77"/>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27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C0AA-771D-4444-B208-00ABE4F225F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BD80141F-7488-4CC1-B7D5-2542D409FDED}">
      <dgm:prSet/>
      <dgm:spPr/>
      <dgm:t>
        <a:bodyPr/>
        <a:lstStyle/>
        <a:p>
          <a:pPr rtl="0"/>
          <a:r>
            <a:rPr lang="en-US" dirty="0" smtClean="0"/>
            <a:t>Proliferation of observations and ideas</a:t>
          </a:r>
          <a:endParaRPr lang="en-US" dirty="0"/>
        </a:p>
      </dgm:t>
    </dgm:pt>
    <dgm:pt modelId="{2C0C7D1F-E6CF-48DE-9D81-F007A1A84F08}" type="parTrans" cxnId="{F87C1D8B-4EBC-48AC-AFB9-10E2B1798EE6}">
      <dgm:prSet/>
      <dgm:spPr/>
      <dgm:t>
        <a:bodyPr/>
        <a:lstStyle/>
        <a:p>
          <a:endParaRPr lang="en-US"/>
        </a:p>
      </dgm:t>
    </dgm:pt>
    <dgm:pt modelId="{13AAFF9A-4D3C-4DF0-8969-13DDE1DA2D1E}" type="sibTrans" cxnId="{F87C1D8B-4EBC-48AC-AFB9-10E2B1798EE6}">
      <dgm:prSet/>
      <dgm:spPr/>
      <dgm:t>
        <a:bodyPr/>
        <a:lstStyle/>
        <a:p>
          <a:endParaRPr lang="en-US"/>
        </a:p>
      </dgm:t>
    </dgm:pt>
    <dgm:pt modelId="{46857B63-E6B3-4BB0-914F-7A11BEC4C56D}">
      <dgm:prSet/>
      <dgm:spPr/>
      <dgm:t>
        <a:bodyPr/>
        <a:lstStyle/>
        <a:p>
          <a:pPr rtl="0"/>
          <a:r>
            <a:rPr lang="en-US" smtClean="0"/>
            <a:t>Synthesis</a:t>
          </a:r>
          <a:endParaRPr lang="en-US"/>
        </a:p>
      </dgm:t>
    </dgm:pt>
    <dgm:pt modelId="{B269AFB4-81FD-4D09-8A58-DBB2DC949D73}" type="parTrans" cxnId="{D5E88B3C-B095-4BB9-ACAE-3C31B2B44339}">
      <dgm:prSet/>
      <dgm:spPr/>
      <dgm:t>
        <a:bodyPr/>
        <a:lstStyle/>
        <a:p>
          <a:endParaRPr lang="en-US"/>
        </a:p>
      </dgm:t>
    </dgm:pt>
    <dgm:pt modelId="{106D6D7F-7036-49D6-8336-079E6A082115}" type="sibTrans" cxnId="{D5E88B3C-B095-4BB9-ACAE-3C31B2B44339}">
      <dgm:prSet/>
      <dgm:spPr/>
      <dgm:t>
        <a:bodyPr/>
        <a:lstStyle/>
        <a:p>
          <a:endParaRPr lang="en-US"/>
        </a:p>
      </dgm:t>
    </dgm:pt>
    <dgm:pt modelId="{946C4D24-66D6-4177-9139-5E869D112BBC}" type="pres">
      <dgm:prSet presAssocID="{34CAC0AA-771D-4444-B208-00ABE4F225F7}" presName="cycle" presStyleCnt="0">
        <dgm:presLayoutVars>
          <dgm:dir/>
          <dgm:resizeHandles val="exact"/>
        </dgm:presLayoutVars>
      </dgm:prSet>
      <dgm:spPr/>
      <dgm:t>
        <a:bodyPr/>
        <a:lstStyle/>
        <a:p>
          <a:endParaRPr lang="en-US"/>
        </a:p>
      </dgm:t>
    </dgm:pt>
    <dgm:pt modelId="{A3C25C5D-A733-4768-B7D4-5E4187BCB7E9}" type="pres">
      <dgm:prSet presAssocID="{BD80141F-7488-4CC1-B7D5-2542D409FDED}" presName="node" presStyleLbl="node1" presStyleIdx="0" presStyleCnt="2" custRadScaleRad="101187" custRadScaleInc="9761">
        <dgm:presLayoutVars>
          <dgm:bulletEnabled val="1"/>
        </dgm:presLayoutVars>
      </dgm:prSet>
      <dgm:spPr/>
      <dgm:t>
        <a:bodyPr/>
        <a:lstStyle/>
        <a:p>
          <a:endParaRPr lang="en-US"/>
        </a:p>
      </dgm:t>
    </dgm:pt>
    <dgm:pt modelId="{DFB8EA87-B38D-42FF-B965-A05280A66E2E}" type="pres">
      <dgm:prSet presAssocID="{13AAFF9A-4D3C-4DF0-8969-13DDE1DA2D1E}" presName="sibTrans" presStyleLbl="sibTrans2D1" presStyleIdx="0" presStyleCnt="2"/>
      <dgm:spPr/>
      <dgm:t>
        <a:bodyPr/>
        <a:lstStyle/>
        <a:p>
          <a:endParaRPr lang="en-US"/>
        </a:p>
      </dgm:t>
    </dgm:pt>
    <dgm:pt modelId="{714E3A83-3028-42D2-9012-88717C27C18A}" type="pres">
      <dgm:prSet presAssocID="{13AAFF9A-4D3C-4DF0-8969-13DDE1DA2D1E}" presName="connectorText" presStyleLbl="sibTrans2D1" presStyleIdx="0" presStyleCnt="2"/>
      <dgm:spPr/>
      <dgm:t>
        <a:bodyPr/>
        <a:lstStyle/>
        <a:p>
          <a:endParaRPr lang="en-US"/>
        </a:p>
      </dgm:t>
    </dgm:pt>
    <dgm:pt modelId="{A1FC8608-DB5A-4BCA-86F5-2C7F5B986F00}" type="pres">
      <dgm:prSet presAssocID="{46857B63-E6B3-4BB0-914F-7A11BEC4C56D}" presName="node" presStyleLbl="node1" presStyleIdx="1" presStyleCnt="2" custRadScaleRad="101187" custRadScaleInc="-9761">
        <dgm:presLayoutVars>
          <dgm:bulletEnabled val="1"/>
        </dgm:presLayoutVars>
      </dgm:prSet>
      <dgm:spPr/>
      <dgm:t>
        <a:bodyPr/>
        <a:lstStyle/>
        <a:p>
          <a:endParaRPr lang="en-US"/>
        </a:p>
      </dgm:t>
    </dgm:pt>
    <dgm:pt modelId="{2CC9F3FB-B798-4659-9AC2-BEA5085B8035}" type="pres">
      <dgm:prSet presAssocID="{106D6D7F-7036-49D6-8336-079E6A082115}" presName="sibTrans" presStyleLbl="sibTrans2D1" presStyleIdx="1" presStyleCnt="2"/>
      <dgm:spPr/>
      <dgm:t>
        <a:bodyPr/>
        <a:lstStyle/>
        <a:p>
          <a:endParaRPr lang="en-US"/>
        </a:p>
      </dgm:t>
    </dgm:pt>
    <dgm:pt modelId="{01876DF0-12C5-411E-AAB8-BB4E13E67891}" type="pres">
      <dgm:prSet presAssocID="{106D6D7F-7036-49D6-8336-079E6A082115}" presName="connectorText" presStyleLbl="sibTrans2D1" presStyleIdx="1" presStyleCnt="2"/>
      <dgm:spPr/>
      <dgm:t>
        <a:bodyPr/>
        <a:lstStyle/>
        <a:p>
          <a:endParaRPr lang="en-US"/>
        </a:p>
      </dgm:t>
    </dgm:pt>
  </dgm:ptLst>
  <dgm:cxnLst>
    <dgm:cxn modelId="{D5E88B3C-B095-4BB9-ACAE-3C31B2B44339}" srcId="{34CAC0AA-771D-4444-B208-00ABE4F225F7}" destId="{46857B63-E6B3-4BB0-914F-7A11BEC4C56D}" srcOrd="1" destOrd="0" parTransId="{B269AFB4-81FD-4D09-8A58-DBB2DC949D73}" sibTransId="{106D6D7F-7036-49D6-8336-079E6A082115}"/>
    <dgm:cxn modelId="{4B0A2697-7D25-4CEE-BE5A-62A101544021}" type="presOf" srcId="{13AAFF9A-4D3C-4DF0-8969-13DDE1DA2D1E}" destId="{DFB8EA87-B38D-42FF-B965-A05280A66E2E}" srcOrd="0" destOrd="0" presId="urn:microsoft.com/office/officeart/2005/8/layout/cycle2"/>
    <dgm:cxn modelId="{EFC44D34-B797-497C-9EF6-0AF38C90F139}" type="presOf" srcId="{BD80141F-7488-4CC1-B7D5-2542D409FDED}" destId="{A3C25C5D-A733-4768-B7D4-5E4187BCB7E9}" srcOrd="0" destOrd="0" presId="urn:microsoft.com/office/officeart/2005/8/layout/cycle2"/>
    <dgm:cxn modelId="{996733E4-99C6-491E-885B-18467EA747DB}" type="presOf" srcId="{106D6D7F-7036-49D6-8336-079E6A082115}" destId="{2CC9F3FB-B798-4659-9AC2-BEA5085B8035}" srcOrd="0" destOrd="0" presId="urn:microsoft.com/office/officeart/2005/8/layout/cycle2"/>
    <dgm:cxn modelId="{1AADA7B5-8047-4FF8-A236-FF50705D630A}" type="presOf" srcId="{46857B63-E6B3-4BB0-914F-7A11BEC4C56D}" destId="{A1FC8608-DB5A-4BCA-86F5-2C7F5B986F00}" srcOrd="0" destOrd="0" presId="urn:microsoft.com/office/officeart/2005/8/layout/cycle2"/>
    <dgm:cxn modelId="{A3B5E6FD-F56A-4993-9581-442234E101A2}" type="presOf" srcId="{13AAFF9A-4D3C-4DF0-8969-13DDE1DA2D1E}" destId="{714E3A83-3028-42D2-9012-88717C27C18A}" srcOrd="1" destOrd="0" presId="urn:microsoft.com/office/officeart/2005/8/layout/cycle2"/>
    <dgm:cxn modelId="{37D1F362-CE12-4364-8A07-9128460E635D}" type="presOf" srcId="{34CAC0AA-771D-4444-B208-00ABE4F225F7}" destId="{946C4D24-66D6-4177-9139-5E869D112BBC}" srcOrd="0" destOrd="0" presId="urn:microsoft.com/office/officeart/2005/8/layout/cycle2"/>
    <dgm:cxn modelId="{284230BA-81AC-4259-9CD2-C4E6B002B6A3}" type="presOf" srcId="{106D6D7F-7036-49D6-8336-079E6A082115}" destId="{01876DF0-12C5-411E-AAB8-BB4E13E67891}" srcOrd="1" destOrd="0" presId="urn:microsoft.com/office/officeart/2005/8/layout/cycle2"/>
    <dgm:cxn modelId="{F87C1D8B-4EBC-48AC-AFB9-10E2B1798EE6}" srcId="{34CAC0AA-771D-4444-B208-00ABE4F225F7}" destId="{BD80141F-7488-4CC1-B7D5-2542D409FDED}" srcOrd="0" destOrd="0" parTransId="{2C0C7D1F-E6CF-48DE-9D81-F007A1A84F08}" sibTransId="{13AAFF9A-4D3C-4DF0-8969-13DDE1DA2D1E}"/>
    <dgm:cxn modelId="{8061F625-4EEC-4C4E-89C0-A407BCD6571B}" type="presParOf" srcId="{946C4D24-66D6-4177-9139-5E869D112BBC}" destId="{A3C25C5D-A733-4768-B7D4-5E4187BCB7E9}" srcOrd="0" destOrd="0" presId="urn:microsoft.com/office/officeart/2005/8/layout/cycle2"/>
    <dgm:cxn modelId="{A8D923FD-42B0-461D-891F-225D42FC741E}" type="presParOf" srcId="{946C4D24-66D6-4177-9139-5E869D112BBC}" destId="{DFB8EA87-B38D-42FF-B965-A05280A66E2E}" srcOrd="1" destOrd="0" presId="urn:microsoft.com/office/officeart/2005/8/layout/cycle2"/>
    <dgm:cxn modelId="{7A5D06AE-5C14-4E50-8D04-880DFBC8B4E4}" type="presParOf" srcId="{DFB8EA87-B38D-42FF-B965-A05280A66E2E}" destId="{714E3A83-3028-42D2-9012-88717C27C18A}" srcOrd="0" destOrd="0" presId="urn:microsoft.com/office/officeart/2005/8/layout/cycle2"/>
    <dgm:cxn modelId="{BAD650E7-CF88-4A84-87F4-962AFA9919D1}" type="presParOf" srcId="{946C4D24-66D6-4177-9139-5E869D112BBC}" destId="{A1FC8608-DB5A-4BCA-86F5-2C7F5B986F00}" srcOrd="2" destOrd="0" presId="urn:microsoft.com/office/officeart/2005/8/layout/cycle2"/>
    <dgm:cxn modelId="{9C4A34D7-2098-4AC9-BBC2-CC370B2638D2}" type="presParOf" srcId="{946C4D24-66D6-4177-9139-5E869D112BBC}" destId="{2CC9F3FB-B798-4659-9AC2-BEA5085B8035}" srcOrd="3" destOrd="0" presId="urn:microsoft.com/office/officeart/2005/8/layout/cycle2"/>
    <dgm:cxn modelId="{515C9D7E-04B9-4F6B-ACDA-C274D9720855}" type="presParOf" srcId="{2CC9F3FB-B798-4659-9AC2-BEA5085B8035}" destId="{01876DF0-12C5-411E-AAB8-BB4E13E678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5C5D-A733-4768-B7D4-5E4187BCB7E9}">
      <dsp:nvSpPr>
        <dsp:cNvPr id="0" name=""/>
        <dsp:cNvSpPr/>
      </dsp:nvSpPr>
      <dsp:spPr>
        <a:xfrm>
          <a:off x="2039" y="237878"/>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dirty="0" smtClean="0"/>
            <a:t>Proliferation of observations and ideas</a:t>
          </a:r>
          <a:endParaRPr lang="en-US" sz="3300" kern="1200" dirty="0"/>
        </a:p>
      </dsp:txBody>
      <dsp:txXfrm>
        <a:off x="483411" y="719250"/>
        <a:ext cx="2324273" cy="2324273"/>
      </dsp:txXfrm>
    </dsp:sp>
    <dsp:sp modelId="{DFB8EA87-B38D-42FF-B965-A05280A66E2E}">
      <dsp:nvSpPr>
        <dsp:cNvPr id="0" name=""/>
        <dsp:cNvSpPr/>
      </dsp:nvSpPr>
      <dsp:spPr>
        <a:xfrm>
          <a:off x="3158833" y="-129395"/>
          <a:ext cx="1809508"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158833" y="92479"/>
        <a:ext cx="1476698" cy="665620"/>
      </dsp:txXfrm>
    </dsp:sp>
    <dsp:sp modelId="{A1FC8608-DB5A-4BCA-86F5-2C7F5B986F00}">
      <dsp:nvSpPr>
        <dsp:cNvPr id="0" name=""/>
        <dsp:cNvSpPr/>
      </dsp:nvSpPr>
      <dsp:spPr>
        <a:xfrm>
          <a:off x="4940542" y="237878"/>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Synthesis</a:t>
          </a:r>
          <a:endParaRPr lang="en-US" sz="3300" kern="1200"/>
        </a:p>
      </dsp:txBody>
      <dsp:txXfrm>
        <a:off x="5421914" y="719250"/>
        <a:ext cx="2324273" cy="2324273"/>
      </dsp:txXfrm>
    </dsp:sp>
    <dsp:sp modelId="{2CC9F3FB-B798-4659-9AC2-BEA5085B8035}">
      <dsp:nvSpPr>
        <dsp:cNvPr id="0" name=""/>
        <dsp:cNvSpPr/>
      </dsp:nvSpPr>
      <dsp:spPr>
        <a:xfrm rot="10800000">
          <a:off x="3023706" y="2944948"/>
          <a:ext cx="2313118"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356516" y="3166822"/>
        <a:ext cx="1980308" cy="6656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extLst>
      <p:ext uri="{BB962C8B-B14F-4D97-AF65-F5344CB8AC3E}">
        <p14:creationId xmlns:p14="http://schemas.microsoft.com/office/powerpoint/2010/main" val="69105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18</a:t>
            </a:fld>
            <a:endParaRPr lang="en-US"/>
          </a:p>
        </p:txBody>
      </p:sp>
    </p:spTree>
    <p:extLst>
      <p:ext uri="{BB962C8B-B14F-4D97-AF65-F5344CB8AC3E}">
        <p14:creationId xmlns:p14="http://schemas.microsoft.com/office/powerpoint/2010/main" val="3046316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35</a:t>
            </a:fld>
            <a:endParaRPr lang="en-US"/>
          </a:p>
        </p:txBody>
      </p:sp>
    </p:spTree>
    <p:extLst>
      <p:ext uri="{BB962C8B-B14F-4D97-AF65-F5344CB8AC3E}">
        <p14:creationId xmlns:p14="http://schemas.microsoft.com/office/powerpoint/2010/main" val="148010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D2CC4-EC70-41A0-8FD8-D3EB415DE993}" type="slidenum">
              <a:rPr lang="en-US"/>
              <a:pPr/>
              <a:t>2</a:t>
            </a:fld>
            <a:endParaRPr lang="en-US"/>
          </a:p>
        </p:txBody>
      </p:sp>
      <p:sp>
        <p:nvSpPr>
          <p:cNvPr id="1527810" name="Rectangle 2"/>
          <p:cNvSpPr>
            <a:spLocks noGrp="1" noRot="1" noChangeAspect="1" noChangeArrowheads="1" noTextEdit="1"/>
          </p:cNvSpPr>
          <p:nvPr>
            <p:ph type="sldImg"/>
          </p:nvPr>
        </p:nvSpPr>
        <p:spPr>
          <a:xfrm>
            <a:off x="1143000" y="682625"/>
            <a:ext cx="4573588" cy="3430588"/>
          </a:xfrm>
          <a:ln/>
        </p:spPr>
      </p:sp>
      <p:sp>
        <p:nvSpPr>
          <p:cNvPr id="1527811" name="Rectangle 3"/>
          <p:cNvSpPr>
            <a:spLocks noGrp="1" noChangeArrowheads="1"/>
          </p:cNvSpPr>
          <p:nvPr>
            <p:ph type="body" idx="1"/>
          </p:nvPr>
        </p:nvSpPr>
        <p:spPr>
          <a:xfrm>
            <a:off x="685800" y="4343400"/>
            <a:ext cx="5486400" cy="4117932"/>
          </a:xfrm>
        </p:spPr>
        <p:txBody>
          <a:bodyPr/>
          <a:lstStyle/>
          <a:p>
            <a:pPr lvl="1"/>
            <a:endParaRPr lang="en-US"/>
          </a:p>
        </p:txBody>
      </p:sp>
    </p:spTree>
    <p:extLst>
      <p:ext uri="{BB962C8B-B14F-4D97-AF65-F5344CB8AC3E}">
        <p14:creationId xmlns:p14="http://schemas.microsoft.com/office/powerpoint/2010/main" val="31725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a:t>
            </a:fld>
            <a:endParaRPr lang="en-US"/>
          </a:p>
        </p:txBody>
      </p:sp>
    </p:spTree>
    <p:extLst>
      <p:ext uri="{BB962C8B-B14F-4D97-AF65-F5344CB8AC3E}">
        <p14:creationId xmlns:p14="http://schemas.microsoft.com/office/powerpoint/2010/main" val="62703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6</a:t>
            </a:fld>
            <a:endParaRPr lang="en-US"/>
          </a:p>
        </p:txBody>
      </p:sp>
    </p:spTree>
    <p:extLst>
      <p:ext uri="{BB962C8B-B14F-4D97-AF65-F5344CB8AC3E}">
        <p14:creationId xmlns:p14="http://schemas.microsoft.com/office/powerpoint/2010/main" val="427786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8</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420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lots of new observations and ideas over the course of the last 15-20 years, w</a:t>
            </a:r>
            <a:r>
              <a:rPr lang="en-US" dirty="0" smtClean="0"/>
              <a:t>e’re now in a rewarding period of synthesis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14</a:t>
            </a:fld>
            <a:endParaRPr lang="en-US"/>
          </a:p>
        </p:txBody>
      </p:sp>
    </p:spTree>
    <p:extLst>
      <p:ext uri="{BB962C8B-B14F-4D97-AF65-F5344CB8AC3E}">
        <p14:creationId xmlns:p14="http://schemas.microsoft.com/office/powerpoint/2010/main" val="78706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15</a:t>
            </a:fld>
            <a:endParaRPr lang="en-US"/>
          </a:p>
        </p:txBody>
      </p:sp>
    </p:spTree>
    <p:extLst>
      <p:ext uri="{BB962C8B-B14F-4D97-AF65-F5344CB8AC3E}">
        <p14:creationId xmlns:p14="http://schemas.microsoft.com/office/powerpoint/2010/main" val="385582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16</a:t>
            </a:fld>
            <a:endParaRPr lang="en-US"/>
          </a:p>
        </p:txBody>
      </p:sp>
    </p:spTree>
    <p:extLst>
      <p:ext uri="{BB962C8B-B14F-4D97-AF65-F5344CB8AC3E}">
        <p14:creationId xmlns:p14="http://schemas.microsoft.com/office/powerpoint/2010/main" val="202230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17</a:t>
            </a:fld>
            <a:endParaRPr lang="en-US"/>
          </a:p>
        </p:txBody>
      </p:sp>
    </p:spTree>
    <p:extLst>
      <p:ext uri="{BB962C8B-B14F-4D97-AF65-F5344CB8AC3E}">
        <p14:creationId xmlns:p14="http://schemas.microsoft.com/office/powerpoint/2010/main" val="378648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6F3103B-64F5-4737-B7A4-AC4286AB6028}" type="datetime1">
              <a:rPr lang="en-US" smtClean="0"/>
              <a:t>11/3/2017</a:t>
            </a:fld>
            <a:endParaRPr lang="en-US"/>
          </a:p>
        </p:txBody>
      </p:sp>
      <p:sp>
        <p:nvSpPr>
          <p:cNvPr id="5" name="Footer Placeholder 4"/>
          <p:cNvSpPr>
            <a:spLocks noGrp="1"/>
          </p:cNvSpPr>
          <p:nvPr>
            <p:ph type="ftr" sz="quarter" idx="11"/>
          </p:nvPr>
        </p:nvSpPr>
        <p:spPr/>
        <p:txBody>
          <a:bodyPr/>
          <a:lstStyle/>
          <a:p>
            <a:r>
              <a:rPr lang="nn-NO" smtClean="0"/>
              <a:t>C. Aidala, EINN, Nov 4, 2017</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FE8FB-7A91-4C06-99FF-3C360EC8DDF9}" type="datetime1">
              <a:rPr lang="en-US" smtClean="0"/>
              <a:t>11/3/2017</a:t>
            </a:fld>
            <a:endParaRPr lang="en-US"/>
          </a:p>
        </p:txBody>
      </p:sp>
      <p:sp>
        <p:nvSpPr>
          <p:cNvPr id="5" name="Footer Placeholder 4"/>
          <p:cNvSpPr>
            <a:spLocks noGrp="1"/>
          </p:cNvSpPr>
          <p:nvPr>
            <p:ph type="ftr" sz="quarter" idx="11"/>
          </p:nvPr>
        </p:nvSpPr>
        <p:spPr/>
        <p:txBody>
          <a:bodyPr/>
          <a:lstStyle/>
          <a:p>
            <a:r>
              <a:rPr lang="nn-NO" smtClean="0"/>
              <a:t>C. Aidala, EINN, Nov 4, 2017</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6D17C-CD63-4F6E-92C3-3FF87F6CFE65}" type="datetime1">
              <a:rPr lang="en-US" smtClean="0"/>
              <a:t>11/3/2017</a:t>
            </a:fld>
            <a:endParaRPr lang="en-US"/>
          </a:p>
        </p:txBody>
      </p:sp>
      <p:sp>
        <p:nvSpPr>
          <p:cNvPr id="5" name="Footer Placeholder 4"/>
          <p:cNvSpPr>
            <a:spLocks noGrp="1"/>
          </p:cNvSpPr>
          <p:nvPr>
            <p:ph type="ftr" sz="quarter" idx="11"/>
          </p:nvPr>
        </p:nvSpPr>
        <p:spPr/>
        <p:txBody>
          <a:bodyPr/>
          <a:lstStyle/>
          <a:p>
            <a:r>
              <a:rPr lang="nn-NO" smtClean="0"/>
              <a:t>C. Aidala, EINN, Nov 4, 2017</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B1D59E-98B4-4599-BFFF-C6070F8A1944}" type="datetime1">
              <a:rPr lang="en-US" smtClean="0"/>
              <a:t>11/3/2017</a:t>
            </a:fld>
            <a:endParaRPr lang="en-US"/>
          </a:p>
        </p:txBody>
      </p:sp>
      <p:sp>
        <p:nvSpPr>
          <p:cNvPr id="5" name="Footer Placeholder 4"/>
          <p:cNvSpPr>
            <a:spLocks noGrp="1"/>
          </p:cNvSpPr>
          <p:nvPr>
            <p:ph type="ftr" sz="quarter" idx="11"/>
          </p:nvPr>
        </p:nvSpPr>
        <p:spPr>
          <a:xfrm>
            <a:off x="3200400" y="6356350"/>
            <a:ext cx="2667000" cy="365125"/>
          </a:xfrm>
        </p:spPr>
        <p:txBody>
          <a:bodyPr/>
          <a:lstStyle/>
          <a:p>
            <a:r>
              <a:rPr lang="nn-NO" smtClean="0"/>
              <a:t>C. Aidala, EINN, Nov 4, 2017</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E648C-E9BE-4760-B82B-3B8115279D25}" type="datetime1">
              <a:rPr lang="en-US" smtClean="0"/>
              <a:t>11/3/2017</a:t>
            </a:fld>
            <a:endParaRPr lang="en-US"/>
          </a:p>
        </p:txBody>
      </p:sp>
      <p:sp>
        <p:nvSpPr>
          <p:cNvPr id="5" name="Footer Placeholder 4"/>
          <p:cNvSpPr>
            <a:spLocks noGrp="1"/>
          </p:cNvSpPr>
          <p:nvPr>
            <p:ph type="ftr" sz="quarter" idx="11"/>
          </p:nvPr>
        </p:nvSpPr>
        <p:spPr/>
        <p:txBody>
          <a:bodyPr/>
          <a:lstStyle/>
          <a:p>
            <a:r>
              <a:rPr lang="nn-NO" smtClean="0"/>
              <a:t>C. Aidala, EINN, Nov 4, 2017</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1D878E-8286-46D0-9B25-315BF3179DDE}" type="datetime1">
              <a:rPr lang="en-US" smtClean="0"/>
              <a:t>11/3/2017</a:t>
            </a:fld>
            <a:endParaRPr lang="en-US"/>
          </a:p>
        </p:txBody>
      </p:sp>
      <p:sp>
        <p:nvSpPr>
          <p:cNvPr id="6" name="Footer Placeholder 5"/>
          <p:cNvSpPr>
            <a:spLocks noGrp="1"/>
          </p:cNvSpPr>
          <p:nvPr>
            <p:ph type="ftr" sz="quarter" idx="11"/>
          </p:nvPr>
        </p:nvSpPr>
        <p:spPr/>
        <p:txBody>
          <a:bodyPr/>
          <a:lstStyle/>
          <a:p>
            <a:r>
              <a:rPr lang="nn-NO" smtClean="0"/>
              <a:t>C. Aidala, EINN, Nov 4, 2017</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8B9D5-D240-4A37-A296-39C24F11D7CF}" type="datetime1">
              <a:rPr lang="en-US" smtClean="0"/>
              <a:t>11/3/2017</a:t>
            </a:fld>
            <a:endParaRPr lang="en-US"/>
          </a:p>
        </p:txBody>
      </p:sp>
      <p:sp>
        <p:nvSpPr>
          <p:cNvPr id="8" name="Footer Placeholder 7"/>
          <p:cNvSpPr>
            <a:spLocks noGrp="1"/>
          </p:cNvSpPr>
          <p:nvPr>
            <p:ph type="ftr" sz="quarter" idx="11"/>
          </p:nvPr>
        </p:nvSpPr>
        <p:spPr/>
        <p:txBody>
          <a:bodyPr/>
          <a:lstStyle/>
          <a:p>
            <a:r>
              <a:rPr lang="nn-NO" smtClean="0"/>
              <a:t>C. Aidala, EINN, Nov 4, 2017</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202B6-6AA2-4B3C-BA30-D897C4655A39}" type="datetime1">
              <a:rPr lang="en-US" smtClean="0"/>
              <a:t>11/3/2017</a:t>
            </a:fld>
            <a:endParaRPr lang="en-US"/>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D5C52-174B-4155-A43F-136F2B781878}" type="datetime1">
              <a:rPr lang="en-US" smtClean="0"/>
              <a:t>11/3/2017</a:t>
            </a:fld>
            <a:endParaRPr lang="en-US"/>
          </a:p>
        </p:txBody>
      </p:sp>
      <p:sp>
        <p:nvSpPr>
          <p:cNvPr id="3" name="Footer Placeholder 2"/>
          <p:cNvSpPr>
            <a:spLocks noGrp="1"/>
          </p:cNvSpPr>
          <p:nvPr>
            <p:ph type="ftr" sz="quarter" idx="11"/>
          </p:nvPr>
        </p:nvSpPr>
        <p:spPr/>
        <p:txBody>
          <a:bodyPr/>
          <a:lstStyle/>
          <a:p>
            <a:r>
              <a:rPr lang="nn-NO" smtClean="0"/>
              <a:t>C. Aidala, EINN, Nov 4, 2017</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A15FB-CDED-42CC-AD58-DFB1E429C698}" type="datetime1">
              <a:rPr lang="en-US" smtClean="0"/>
              <a:t>11/3/2017</a:t>
            </a:fld>
            <a:endParaRPr lang="en-US"/>
          </a:p>
        </p:txBody>
      </p:sp>
      <p:sp>
        <p:nvSpPr>
          <p:cNvPr id="6" name="Footer Placeholder 5"/>
          <p:cNvSpPr>
            <a:spLocks noGrp="1"/>
          </p:cNvSpPr>
          <p:nvPr>
            <p:ph type="ftr" sz="quarter" idx="11"/>
          </p:nvPr>
        </p:nvSpPr>
        <p:spPr/>
        <p:txBody>
          <a:bodyPr/>
          <a:lstStyle/>
          <a:p>
            <a:r>
              <a:rPr lang="nn-NO" smtClean="0"/>
              <a:t>C. Aidala, EINN, Nov 4, 2017</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1A7FC-37C8-4ACC-8374-CB17E2D3058C}" type="datetime1">
              <a:rPr lang="en-US" smtClean="0"/>
              <a:t>11/3/2017</a:t>
            </a:fld>
            <a:endParaRPr lang="en-US"/>
          </a:p>
        </p:txBody>
      </p:sp>
      <p:sp>
        <p:nvSpPr>
          <p:cNvPr id="6" name="Footer Placeholder 5"/>
          <p:cNvSpPr>
            <a:spLocks noGrp="1"/>
          </p:cNvSpPr>
          <p:nvPr>
            <p:ph type="ftr" sz="quarter" idx="11"/>
          </p:nvPr>
        </p:nvSpPr>
        <p:spPr/>
        <p:txBody>
          <a:bodyPr/>
          <a:lstStyle/>
          <a:p>
            <a:r>
              <a:rPr lang="nn-NO" smtClean="0"/>
              <a:t>C. Aidala, EINN, Nov 4, 2017</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A3A69-C434-4E90-92D1-D83EDE6C86F1}" type="datetime1">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n-NO" smtClean="0"/>
              <a:t>C. Aidala, EINN, Nov 4, 2017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national science foundation"/>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1" r="69360"/>
          <a:stretch/>
        </p:blipFill>
        <p:spPr bwMode="auto">
          <a:xfrm>
            <a:off x="7772400" y="6223463"/>
            <a:ext cx="533400" cy="558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Image result for us department of energy"/>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2613" t="-1" r="80663" b="39527"/>
          <a:stretch/>
        </p:blipFill>
        <p:spPr bwMode="auto">
          <a:xfrm>
            <a:off x="7052830" y="6223462"/>
            <a:ext cx="628129" cy="558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16">
            <a:extLst>
              <a:ext uri="{28A0092B-C50C-407E-A947-70E740481C1C}">
                <a14:useLocalDpi xmlns:a14="http://schemas.microsoft.com/office/drawing/2010/main" val="0"/>
              </a:ext>
            </a:extLst>
          </a:blip>
          <a:srcRect r="78468"/>
          <a:stretch/>
        </p:blipFill>
        <p:spPr>
          <a:xfrm>
            <a:off x="1066800" y="6248400"/>
            <a:ext cx="549263" cy="5492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eicug.org/" TargetMode="External"/><Relationship Id="rId1" Type="http://schemas.openxmlformats.org/officeDocument/2006/relationships/slideLayout" Target="../slideLayouts/slideLayout2.xml"/><Relationship Id="rId4" Type="http://schemas.openxmlformats.org/officeDocument/2006/relationships/hyperlink" Target="http://www.eicug.org/web/newmember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iki.bnl.gov/conferences/index.php/EIC_R%25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indico.bnl.gov/conferenceDisplay.py?confId=373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Microsoft_Word_97_-_2003_Document1.doc"/><Relationship Id="rId10" Type="http://schemas.openxmlformats.org/officeDocument/2006/relationships/oleObject" Target="../embeddings/oleObject5.bin"/><Relationship Id="rId4" Type="http://schemas.openxmlformats.org/officeDocument/2006/relationships/image" Target="../media/image16.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 y="304800"/>
            <a:ext cx="6324600" cy="1524000"/>
          </a:xfrm>
        </p:spPr>
        <p:txBody>
          <a:bodyPr>
            <a:noAutofit/>
          </a:bodyPr>
          <a:lstStyle/>
          <a:p>
            <a:pPr algn="l"/>
            <a:r>
              <a:rPr lang="en-US" sz="4200" dirty="0" smtClean="0">
                <a:effectLst>
                  <a:outerShdw blurRad="38100" dist="38100" dir="2700000" algn="tl">
                    <a:srgbClr val="000000">
                      <a:alpha val="43137"/>
                    </a:srgbClr>
                  </a:outerShdw>
                </a:effectLst>
              </a:rPr>
              <a:t>The</a:t>
            </a:r>
            <a:r>
              <a:rPr lang="en-US" sz="4200" dirty="0">
                <a:effectLst>
                  <a:outerShdw blurRad="38100" dist="38100" dir="2700000" algn="tl">
                    <a:srgbClr val="000000">
                      <a:alpha val="43137"/>
                    </a:srgbClr>
                  </a:outerShdw>
                </a:effectLst>
              </a:rPr>
              <a:t> </a:t>
            </a:r>
            <a:r>
              <a:rPr lang="en-US" sz="4200" dirty="0" smtClean="0">
                <a:effectLst>
                  <a:outerShdw blurRad="38100" dist="38100" dir="2700000" algn="tl">
                    <a:srgbClr val="000000">
                      <a:alpha val="43137"/>
                    </a:srgbClr>
                  </a:outerShdw>
                </a:effectLst>
              </a:rPr>
              <a:t>Electron-Ion Collider: </a:t>
            </a:r>
            <a:br>
              <a:rPr lang="en-US" sz="4200" dirty="0" smtClean="0">
                <a:effectLst>
                  <a:outerShdw blurRad="38100" dist="38100" dir="2700000" algn="tl">
                    <a:srgbClr val="000000">
                      <a:alpha val="43137"/>
                    </a:srgbClr>
                  </a:outerShdw>
                </a:effectLst>
              </a:rPr>
            </a:br>
            <a:endParaRPr lang="en-US" sz="4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28600" y="3810000"/>
            <a:ext cx="4419600" cy="2209800"/>
          </a:xfrm>
        </p:spPr>
        <p:txBody>
          <a:bodyPr>
            <a:normAutofit fontScale="62500" lnSpcReduction="20000"/>
          </a:bodyPr>
          <a:lstStyle/>
          <a:p>
            <a:r>
              <a:rPr lang="en-US" sz="4400" dirty="0" smtClean="0"/>
              <a:t>Christine A. Aidala</a:t>
            </a:r>
          </a:p>
          <a:p>
            <a:r>
              <a:rPr lang="en-US" sz="4400" dirty="0" smtClean="0"/>
              <a:t>University of Michigan</a:t>
            </a:r>
          </a:p>
          <a:p>
            <a:endParaRPr lang="en-US" sz="3800" dirty="0" smtClean="0"/>
          </a:p>
          <a:p>
            <a:r>
              <a:rPr lang="en-US" dirty="0" smtClean="0"/>
              <a:t>EINN 2017</a:t>
            </a:r>
          </a:p>
          <a:p>
            <a:r>
              <a:rPr lang="en-US" dirty="0" err="1" smtClean="0"/>
              <a:t>Paphos</a:t>
            </a:r>
            <a:r>
              <a:rPr lang="en-US" dirty="0" smtClean="0"/>
              <a:t>, Cyprus</a:t>
            </a:r>
            <a:endParaRPr lang="en-US" dirty="0"/>
          </a:p>
          <a:p>
            <a:r>
              <a:rPr lang="en-US" dirty="0" smtClean="0"/>
              <a:t>November </a:t>
            </a:r>
            <a:r>
              <a:rPr lang="en-US" dirty="0"/>
              <a:t>4</a:t>
            </a:r>
            <a:r>
              <a:rPr lang="en-US" dirty="0" smtClean="0"/>
              <a:t>, 2017</a:t>
            </a:r>
          </a:p>
          <a:p>
            <a:endParaRPr lang="en-US" dirty="0"/>
          </a:p>
        </p:txBody>
      </p:sp>
      <p:pic>
        <p:nvPicPr>
          <p:cNvPr id="5" name="Picture 4"/>
          <p:cNvPicPr>
            <a:picLocks noChangeAspect="1"/>
          </p:cNvPicPr>
          <p:nvPr/>
        </p:nvPicPr>
        <p:blipFill>
          <a:blip r:embed="rId3"/>
          <a:stretch>
            <a:fillRect/>
          </a:stretch>
        </p:blipFill>
        <p:spPr>
          <a:xfrm>
            <a:off x="4989675" y="1093109"/>
            <a:ext cx="3925725" cy="5079091"/>
          </a:xfrm>
          <a:prstGeom prst="rect">
            <a:avLst/>
          </a:prstGeom>
        </p:spPr>
      </p:pic>
      <p:sp>
        <p:nvSpPr>
          <p:cNvPr id="6" name="Title 1"/>
          <p:cNvSpPr txBox="1">
            <a:spLocks/>
          </p:cNvSpPr>
          <p:nvPr/>
        </p:nvSpPr>
        <p:spPr>
          <a:xfrm>
            <a:off x="152400" y="304800"/>
            <a:ext cx="5218275" cy="2152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1" kern="1200">
                <a:solidFill>
                  <a:srgbClr val="FFFF00"/>
                </a:solidFill>
                <a:latin typeface="Times New Roman" pitchFamily="18" charset="0"/>
                <a:ea typeface="+mj-ea"/>
                <a:cs typeface="Times New Roman" pitchFamily="18" charset="0"/>
              </a:defRPr>
            </a:lvl1pPr>
          </a:lstStyle>
          <a:p>
            <a:pPr algn="l"/>
            <a:r>
              <a:rPr lang="en-US" sz="4200" dirty="0" smtClean="0">
                <a:effectLst>
                  <a:outerShdw blurRad="38100" dist="38100" dir="2700000" algn="tl">
                    <a:srgbClr val="000000">
                      <a:alpha val="43137"/>
                    </a:srgbClr>
                  </a:outerShdw>
                </a:effectLst>
              </a:rPr>
              <a:t>Status and Prospects</a:t>
            </a:r>
            <a:endParaRPr lang="en-US" sz="4200" dirty="0">
              <a:effectLst>
                <a:outerShdw blurRad="38100" dist="38100" dir="2700000" algn="tl">
                  <a:srgbClr val="000000">
                    <a:alpha val="43137"/>
                  </a:srgbClr>
                </a:outerShdw>
              </a:effectLst>
            </a:endParaRPr>
          </a:p>
        </p:txBody>
      </p:sp>
      <p:sp>
        <p:nvSpPr>
          <p:cNvPr id="4" name="TextBox 3"/>
          <p:cNvSpPr txBox="1"/>
          <p:nvPr/>
        </p:nvSpPr>
        <p:spPr>
          <a:xfrm>
            <a:off x="5145645" y="1295400"/>
            <a:ext cx="2017155" cy="369332"/>
          </a:xfrm>
          <a:prstGeom prst="rect">
            <a:avLst/>
          </a:prstGeom>
          <a:noFill/>
        </p:spPr>
        <p:txBody>
          <a:bodyPr wrap="none" rtlCol="0">
            <a:spAutoFit/>
          </a:bodyPr>
          <a:lstStyle/>
          <a:p>
            <a:r>
              <a:rPr lang="en-US" dirty="0" smtClean="0"/>
              <a:t>EPJ A52, 268 (2016)</a:t>
            </a:r>
            <a:endParaRPr lang="en-US" dirty="0"/>
          </a:p>
        </p:txBody>
      </p:sp>
    </p:spTree>
    <p:extLst>
      <p:ext uri="{BB962C8B-B14F-4D97-AF65-F5344CB8AC3E}">
        <p14:creationId xmlns:p14="http://schemas.microsoft.com/office/powerpoint/2010/main" val="1712865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5086350" cy="329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639054" y="2852508"/>
            <a:ext cx="3237746" cy="369332"/>
          </a:xfrm>
          <a:prstGeom prst="rect">
            <a:avLst/>
          </a:prstGeom>
          <a:noFill/>
        </p:spPr>
        <p:txBody>
          <a:bodyPr wrap="none" rtlCol="0">
            <a:spAutoFit/>
          </a:bodyPr>
          <a:lstStyle/>
          <a:p>
            <a:r>
              <a:rPr lang="fr-FR" dirty="0" smtClean="0"/>
              <a:t>CLAS                                  HERMES</a:t>
            </a:r>
            <a:endParaRPr lang="fr-FR" dirty="0"/>
          </a:p>
        </p:txBody>
      </p:sp>
      <p:sp>
        <p:nvSpPr>
          <p:cNvPr id="4" name="ZoneTexte 3"/>
          <p:cNvSpPr txBox="1"/>
          <p:nvPr/>
        </p:nvSpPr>
        <p:spPr>
          <a:xfrm>
            <a:off x="5562600" y="1383268"/>
            <a:ext cx="3455626" cy="923330"/>
          </a:xfrm>
          <a:prstGeom prst="rect">
            <a:avLst/>
          </a:prstGeom>
          <a:noFill/>
        </p:spPr>
        <p:txBody>
          <a:bodyPr wrap="none" rtlCol="0">
            <a:spAutoFit/>
          </a:bodyPr>
          <a:lstStyle/>
          <a:p>
            <a:r>
              <a:rPr lang="fr-FR" dirty="0" err="1" smtClean="0">
                <a:solidFill>
                  <a:srgbClr val="FFFFCC"/>
                </a:solidFill>
              </a:rPr>
              <a:t>Guidal</a:t>
            </a:r>
            <a:r>
              <a:rPr lang="fr-FR" dirty="0" smtClean="0">
                <a:solidFill>
                  <a:srgbClr val="FFFFCC"/>
                </a:solidFill>
              </a:rPr>
              <a:t>, Moutarde, </a:t>
            </a:r>
          </a:p>
          <a:p>
            <a:r>
              <a:rPr lang="fr-FR" dirty="0" err="1" smtClean="0">
                <a:solidFill>
                  <a:srgbClr val="FFFFCC"/>
                </a:solidFill>
              </a:rPr>
              <a:t>Vanderhaeghen</a:t>
            </a:r>
            <a:r>
              <a:rPr lang="fr-FR" dirty="0" smtClean="0">
                <a:solidFill>
                  <a:srgbClr val="FFFFCC"/>
                </a:solidFill>
              </a:rPr>
              <a:t>, </a:t>
            </a:r>
          </a:p>
          <a:p>
            <a:r>
              <a:rPr lang="fr-FR" dirty="0" err="1" smtClean="0">
                <a:solidFill>
                  <a:srgbClr val="FFFFCC"/>
                </a:solidFill>
              </a:rPr>
              <a:t>Rept</a:t>
            </a:r>
            <a:r>
              <a:rPr lang="fr-FR" dirty="0" smtClean="0">
                <a:solidFill>
                  <a:srgbClr val="FFFFCC"/>
                </a:solidFill>
              </a:rPr>
              <a:t>. </a:t>
            </a:r>
            <a:r>
              <a:rPr lang="fr-FR" dirty="0" err="1" smtClean="0">
                <a:solidFill>
                  <a:srgbClr val="FFFFCC"/>
                </a:solidFill>
              </a:rPr>
              <a:t>Prog</a:t>
            </a:r>
            <a:r>
              <a:rPr lang="fr-FR" dirty="0" smtClean="0">
                <a:solidFill>
                  <a:srgbClr val="FFFFCC"/>
                </a:solidFill>
              </a:rPr>
              <a:t>. Phys. 76 (2013) 066202</a:t>
            </a:r>
            <a:endParaRPr lang="fr-FR" dirty="0">
              <a:solidFill>
                <a:srgbClr val="FFFFCC"/>
              </a:solidFill>
            </a:endParaRPr>
          </a:p>
        </p:txBody>
      </p:sp>
      <p:sp>
        <p:nvSpPr>
          <p:cNvPr id="9" name="Title 8"/>
          <p:cNvSpPr>
            <a:spLocks noGrp="1"/>
          </p:cNvSpPr>
          <p:nvPr>
            <p:ph type="title"/>
          </p:nvPr>
        </p:nvSpPr>
        <p:spPr>
          <a:xfrm>
            <a:off x="457200" y="-76200"/>
            <a:ext cx="8229600" cy="1143000"/>
          </a:xfrm>
        </p:spPr>
        <p:txBody>
          <a:bodyPr>
            <a:normAutofit/>
          </a:bodyPr>
          <a:lstStyle/>
          <a:p>
            <a:r>
              <a:rPr lang="en-US" sz="3600" dirty="0" smtClean="0"/>
              <a:t>Example: Exploring spatial distributions</a:t>
            </a:r>
            <a:endParaRPr lang="en-US" sz="3600" dirty="0"/>
          </a:p>
        </p:txBody>
      </p:sp>
      <p:sp>
        <p:nvSpPr>
          <p:cNvPr id="13" name="Footer Placeholder 12"/>
          <p:cNvSpPr>
            <a:spLocks noGrp="1"/>
          </p:cNvSpPr>
          <p:nvPr>
            <p:ph type="ftr" sz="quarter" idx="11"/>
          </p:nvPr>
        </p:nvSpPr>
        <p:spPr/>
        <p:txBody>
          <a:bodyPr/>
          <a:lstStyle/>
          <a:p>
            <a:r>
              <a:rPr lang="nn-NO" smtClean="0"/>
              <a:t>C. Aidala, EINN, Nov 4, 2017</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10</a:t>
            </a:fld>
            <a:endParaRPr lang="en-US"/>
          </a:p>
        </p:txBody>
      </p:sp>
      <p:sp>
        <p:nvSpPr>
          <p:cNvPr id="11" name="TextBox 10"/>
          <p:cNvSpPr txBox="1"/>
          <p:nvPr/>
        </p:nvSpPr>
        <p:spPr>
          <a:xfrm>
            <a:off x="5791200" y="3352800"/>
            <a:ext cx="3124200" cy="1938992"/>
          </a:xfrm>
          <a:prstGeom prst="rect">
            <a:avLst/>
          </a:prstGeom>
          <a:noFill/>
        </p:spPr>
        <p:txBody>
          <a:bodyPr wrap="square" rtlCol="0">
            <a:spAutoFit/>
          </a:bodyPr>
          <a:lstStyle/>
          <a:p>
            <a:r>
              <a:rPr lang="en-US" sz="2000" dirty="0" smtClean="0">
                <a:solidFill>
                  <a:srgbClr val="FFFFCC"/>
                </a:solidFill>
                <a:latin typeface="Times New Roman" panose="02020603050405020304" pitchFamily="18" charset="0"/>
                <a:cs typeface="Times New Roman" panose="02020603050405020304" pitchFamily="18" charset="0"/>
              </a:rPr>
              <a:t>Initial evidence that quarks carrying larger momentum fractions (25% vs. 9%) in the nucleon are distributed over a smaller volume in space</a:t>
            </a:r>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66800" y="4736068"/>
            <a:ext cx="4038600" cy="646331"/>
          </a:xfrm>
          <a:prstGeom prst="rect">
            <a:avLst/>
          </a:prstGeom>
          <a:noFill/>
        </p:spPr>
        <p:txBody>
          <a:bodyPr wrap="square" rtlCol="0">
            <a:spAutoFit/>
          </a:bodyPr>
          <a:lstStyle/>
          <a:p>
            <a:r>
              <a:rPr lang="en-US" dirty="0" smtClean="0">
                <a:solidFill>
                  <a:srgbClr val="FFFFCC"/>
                </a:solidFill>
              </a:rPr>
              <a:t>Spatial charge densities measured via deeply virtual Compton scattering</a:t>
            </a:r>
            <a:endParaRPr lang="en-US" dirty="0">
              <a:solidFill>
                <a:srgbClr val="FFFFCC"/>
              </a:solidFill>
            </a:endParaRPr>
          </a:p>
        </p:txBody>
      </p:sp>
    </p:spTree>
    <p:extLst>
      <p:ext uri="{BB962C8B-B14F-4D97-AF65-F5344CB8AC3E}">
        <p14:creationId xmlns:p14="http://schemas.microsoft.com/office/powerpoint/2010/main" val="2751533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Progress in lattice QCD</a:t>
            </a:r>
            <a:endParaRPr lang="en-US" dirty="0"/>
          </a:p>
        </p:txBody>
      </p:sp>
      <p:sp>
        <p:nvSpPr>
          <p:cNvPr id="3" name="Footer Placeholder 2"/>
          <p:cNvSpPr>
            <a:spLocks noGrp="1"/>
          </p:cNvSpPr>
          <p:nvPr>
            <p:ph type="ftr" sz="quarter" idx="11"/>
          </p:nvPr>
        </p:nvSpPr>
        <p:spPr/>
        <p:txBody>
          <a:bodyPr/>
          <a:lstStyle/>
          <a:p>
            <a:r>
              <a:rPr lang="nn-NO" smtClean="0"/>
              <a:t>C. Aidala, EINN, Nov 4, 2017</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6" name="Picture 3"/>
          <p:cNvPicPr>
            <a:picLocks noChangeAspect="1" noChangeArrowheads="1"/>
          </p:cNvPicPr>
          <p:nvPr/>
        </p:nvPicPr>
        <p:blipFill>
          <a:blip r:embed="rId2" cstate="print"/>
          <a:srcRect/>
          <a:stretch>
            <a:fillRect/>
          </a:stretch>
        </p:blipFill>
        <p:spPr bwMode="auto">
          <a:xfrm>
            <a:off x="381001" y="1295400"/>
            <a:ext cx="4280848" cy="2997299"/>
          </a:xfrm>
          <a:prstGeom prst="rect">
            <a:avLst/>
          </a:prstGeom>
          <a:noFill/>
          <a:ln w="9525">
            <a:noFill/>
            <a:miter lim="800000"/>
            <a:headEnd/>
            <a:tailEnd/>
          </a:ln>
        </p:spPr>
      </p:pic>
      <p:sp>
        <p:nvSpPr>
          <p:cNvPr id="7" name="TextBox 6"/>
          <p:cNvSpPr txBox="1"/>
          <p:nvPr/>
        </p:nvSpPr>
        <p:spPr>
          <a:xfrm>
            <a:off x="1143000" y="3124200"/>
            <a:ext cx="3293385" cy="923330"/>
          </a:xfrm>
          <a:prstGeom prst="rect">
            <a:avLst/>
          </a:prstGeom>
          <a:noFill/>
        </p:spPr>
        <p:txBody>
          <a:bodyPr wrap="square" rtlCol="0">
            <a:spAutoFit/>
          </a:bodyPr>
          <a:lstStyle/>
          <a:p>
            <a:r>
              <a:rPr lang="en-US" sz="1800" dirty="0" smtClean="0">
                <a:solidFill>
                  <a:schemeClr val="tx1"/>
                </a:solidFill>
              </a:rPr>
              <a:t>PACS-CS: PRD81, 074503 (2010)</a:t>
            </a:r>
          </a:p>
          <a:p>
            <a:r>
              <a:rPr lang="en-US" sz="1800" dirty="0" smtClean="0">
                <a:solidFill>
                  <a:schemeClr val="tx1"/>
                </a:solidFill>
              </a:rPr>
              <a:t>BMW: PLB701, 265 (2011)</a:t>
            </a:r>
            <a:endParaRPr lang="en-US" sz="1800" dirty="0">
              <a:solidFill>
                <a:schemeClr val="tx1"/>
              </a:solidFill>
            </a:endParaRPr>
          </a:p>
        </p:txBody>
      </p:sp>
      <p:sp>
        <p:nvSpPr>
          <p:cNvPr id="5" name="Oval 4"/>
          <p:cNvSpPr/>
          <p:nvPr/>
        </p:nvSpPr>
        <p:spPr>
          <a:xfrm>
            <a:off x="969249" y="3823648"/>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286" y="3429000"/>
            <a:ext cx="427220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724400" y="1235095"/>
            <a:ext cx="3124200" cy="1508105"/>
          </a:xfrm>
          <a:prstGeom prst="rect">
            <a:avLst/>
          </a:prstGeom>
          <a:noFill/>
        </p:spPr>
        <p:txBody>
          <a:bodyPr wrap="square" rtlCol="0">
            <a:spAutoFit/>
          </a:bodyPr>
          <a:lstStyle/>
          <a:p>
            <a:r>
              <a:rPr lang="en-US" sz="2000" dirty="0" smtClean="0">
                <a:solidFill>
                  <a:srgbClr val="FFFFCC"/>
                </a:solidFill>
              </a:rPr>
              <a:t>First calculations at physical pion mass 135 MeV</a:t>
            </a:r>
          </a:p>
          <a:p>
            <a:endParaRPr lang="en-US" sz="2000" dirty="0" smtClean="0">
              <a:solidFill>
                <a:srgbClr val="FFFFCC"/>
              </a:solidFill>
            </a:endParaRPr>
          </a:p>
          <a:p>
            <a:r>
              <a:rPr lang="en-US" sz="1600" dirty="0" smtClean="0">
                <a:solidFill>
                  <a:srgbClr val="FFFFCC"/>
                </a:solidFill>
              </a:rPr>
              <a:t>Figure from T. </a:t>
            </a:r>
            <a:r>
              <a:rPr lang="en-US" sz="1600" dirty="0" err="1" smtClean="0">
                <a:solidFill>
                  <a:srgbClr val="FFFFCC"/>
                </a:solidFill>
              </a:rPr>
              <a:t>Hatsuda</a:t>
            </a:r>
            <a:r>
              <a:rPr lang="en-US" sz="1600" dirty="0" smtClean="0">
                <a:solidFill>
                  <a:srgbClr val="FFFFCC"/>
                </a:solidFill>
              </a:rPr>
              <a:t>, </a:t>
            </a:r>
          </a:p>
          <a:p>
            <a:r>
              <a:rPr lang="en-US" sz="1600" dirty="0" smtClean="0">
                <a:solidFill>
                  <a:srgbClr val="FFFFCC"/>
                </a:solidFill>
              </a:rPr>
              <a:t>PANIC 2011</a:t>
            </a:r>
            <a:endParaRPr lang="en-US" sz="1600" dirty="0">
              <a:solidFill>
                <a:srgbClr val="FFFFCC"/>
              </a:solidFill>
            </a:endParaRPr>
          </a:p>
        </p:txBody>
      </p:sp>
      <p:sp>
        <p:nvSpPr>
          <p:cNvPr id="13" name="TextBox 12"/>
          <p:cNvSpPr txBox="1"/>
          <p:nvPr/>
        </p:nvSpPr>
        <p:spPr>
          <a:xfrm>
            <a:off x="1197849" y="4724400"/>
            <a:ext cx="3374151" cy="1815882"/>
          </a:xfrm>
          <a:prstGeom prst="rect">
            <a:avLst/>
          </a:prstGeom>
          <a:noFill/>
        </p:spPr>
        <p:txBody>
          <a:bodyPr wrap="square" rtlCol="0">
            <a:spAutoFit/>
          </a:bodyPr>
          <a:lstStyle/>
          <a:p>
            <a:r>
              <a:rPr lang="en-US" sz="2000" dirty="0" smtClean="0">
                <a:solidFill>
                  <a:srgbClr val="FFFFCC"/>
                </a:solidFill>
              </a:rPr>
              <a:t>Since 2013, possibility to calculate x dependence of parton distribution functions</a:t>
            </a:r>
          </a:p>
          <a:p>
            <a:endParaRPr lang="en-US" sz="2000" dirty="0" smtClean="0">
              <a:solidFill>
                <a:srgbClr val="FFFFCC"/>
              </a:solidFill>
            </a:endParaRPr>
          </a:p>
          <a:p>
            <a:r>
              <a:rPr lang="en-US" sz="1600" dirty="0" smtClean="0">
                <a:solidFill>
                  <a:srgbClr val="FFFFCC"/>
                </a:solidFill>
              </a:rPr>
              <a:t>Slide from Huey-Wen Lin, Light Cone 2014</a:t>
            </a:r>
            <a:endParaRPr lang="en-US" sz="1600" dirty="0">
              <a:solidFill>
                <a:srgbClr val="FFFFCC"/>
              </a:solidFill>
            </a:endParaRPr>
          </a:p>
        </p:txBody>
      </p:sp>
    </p:spTree>
    <p:extLst>
      <p:ext uri="{BB962C8B-B14F-4D97-AF65-F5344CB8AC3E}">
        <p14:creationId xmlns:p14="http://schemas.microsoft.com/office/powerpoint/2010/main" val="3787108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Effective field theories</a:t>
            </a:r>
            <a:endParaRPr lang="en-US" dirty="0"/>
          </a:p>
        </p:txBody>
      </p:sp>
      <p:sp>
        <p:nvSpPr>
          <p:cNvPr id="3" name="Footer Placeholder 2"/>
          <p:cNvSpPr>
            <a:spLocks noGrp="1"/>
          </p:cNvSpPr>
          <p:nvPr>
            <p:ph type="ftr" sz="quarter" idx="11"/>
          </p:nvPr>
        </p:nvSpPr>
        <p:spPr/>
        <p:txBody>
          <a:bodyPr/>
          <a:lstStyle/>
          <a:p>
            <a:r>
              <a:rPr lang="nn-NO" smtClean="0"/>
              <a:t>C. Aidala, EINN, Nov 4, 2017</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6" name="Group 31"/>
          <p:cNvGrpSpPr/>
          <p:nvPr/>
        </p:nvGrpSpPr>
        <p:grpSpPr>
          <a:xfrm>
            <a:off x="460888" y="1447800"/>
            <a:ext cx="8225912" cy="3162300"/>
            <a:chOff x="460888" y="1447800"/>
            <a:chExt cx="8225912" cy="3162300"/>
          </a:xfrm>
        </p:grpSpPr>
        <p:pic>
          <p:nvPicPr>
            <p:cNvPr id="7" name="Picture 2"/>
            <p:cNvPicPr>
              <a:picLocks noChangeAspect="1" noChangeArrowheads="1"/>
            </p:cNvPicPr>
            <p:nvPr/>
          </p:nvPicPr>
          <p:blipFill>
            <a:blip r:embed="rId2" cstate="print"/>
            <a:srcRect/>
            <a:stretch>
              <a:fillRect/>
            </a:stretch>
          </p:blipFill>
          <p:spPr bwMode="auto">
            <a:xfrm>
              <a:off x="4886325" y="2133600"/>
              <a:ext cx="3800475" cy="24288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60888" y="1447800"/>
              <a:ext cx="4386416" cy="3162300"/>
            </a:xfrm>
            <a:prstGeom prst="rect">
              <a:avLst/>
            </a:prstGeom>
            <a:noFill/>
            <a:ln w="9525">
              <a:noFill/>
              <a:miter lim="800000"/>
              <a:headEnd/>
              <a:tailEnd/>
            </a:ln>
          </p:spPr>
        </p:pic>
        <p:sp>
          <p:nvSpPr>
            <p:cNvPr id="9" name="TextBox 8"/>
            <p:cNvSpPr txBox="1"/>
            <p:nvPr/>
          </p:nvSpPr>
          <p:spPr>
            <a:xfrm>
              <a:off x="1295400" y="1764268"/>
              <a:ext cx="1282210" cy="369332"/>
            </a:xfrm>
            <a:prstGeom prst="rect">
              <a:avLst/>
            </a:prstGeom>
            <a:noFill/>
          </p:spPr>
          <p:txBody>
            <a:bodyPr wrap="none" rtlCol="0">
              <a:spAutoFit/>
            </a:bodyPr>
            <a:lstStyle/>
            <a:p>
              <a:r>
                <a:rPr lang="en-US" dirty="0" smtClean="0"/>
                <a:t>Higgs vs. </a:t>
              </a:r>
              <a:r>
                <a:rPr lang="en-US" dirty="0" err="1" smtClean="0"/>
                <a:t>p</a:t>
              </a:r>
              <a:r>
                <a:rPr lang="en-US" baseline="-25000" dirty="0" err="1" smtClean="0"/>
                <a:t>T</a:t>
              </a:r>
              <a:endParaRPr lang="en-US" baseline="-25000" dirty="0"/>
            </a:p>
          </p:txBody>
        </p:sp>
        <p:sp>
          <p:nvSpPr>
            <p:cNvPr id="10" name="Oval 9"/>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4166" y="2514600"/>
              <a:ext cx="1709122" cy="369332"/>
            </a:xfrm>
            <a:prstGeom prst="rect">
              <a:avLst/>
            </a:prstGeom>
            <a:noFill/>
          </p:spPr>
          <p:txBody>
            <a:bodyPr wrap="none" rtlCol="0">
              <a:spAutoFit/>
            </a:bodyPr>
            <a:lstStyle/>
            <a:p>
              <a:r>
                <a:rPr lang="en-US" dirty="0" smtClean="0"/>
                <a:t>arXiv:1108.3609</a:t>
              </a:r>
              <a:endParaRPr lang="en-US" dirty="0"/>
            </a:p>
          </p:txBody>
        </p:sp>
      </p:grpSp>
      <p:sp>
        <p:nvSpPr>
          <p:cNvPr id="14" name="TextBox 13"/>
          <p:cNvSpPr txBox="1"/>
          <p:nvPr/>
        </p:nvSpPr>
        <p:spPr>
          <a:xfrm>
            <a:off x="713220" y="5105400"/>
            <a:ext cx="7821180" cy="830997"/>
          </a:xfrm>
          <a:prstGeom prst="rect">
            <a:avLst/>
          </a:prstGeom>
          <a:noFill/>
        </p:spPr>
        <p:txBody>
          <a:bodyPr wrap="non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Soft Collinear Effective Theory </a:t>
            </a:r>
          </a:p>
          <a:p>
            <a:r>
              <a:rPr lang="en-US" sz="2400" dirty="0" smtClean="0">
                <a:solidFill>
                  <a:srgbClr val="FFFFCC"/>
                </a:solidFill>
                <a:latin typeface="Times New Roman" panose="02020603050405020304" pitchFamily="18" charset="0"/>
                <a:cs typeface="Times New Roman" panose="02020603050405020304" pitchFamily="18" charset="0"/>
              </a:rPr>
              <a:t>– Transverse momentum distribution for </a:t>
            </a:r>
            <a:r>
              <a:rPr lang="en-US" sz="2400" dirty="0" err="1" smtClean="0">
                <a:solidFill>
                  <a:srgbClr val="FFFFCC"/>
                </a:solidFill>
                <a:latin typeface="Times New Roman" panose="02020603050405020304" pitchFamily="18" charset="0"/>
                <a:cs typeface="Times New Roman" panose="02020603050405020304" pitchFamily="18" charset="0"/>
              </a:rPr>
              <a:t>gluon+gluon</a:t>
            </a:r>
            <a:r>
              <a:rPr lang="en-US" sz="2400" dirty="0" err="1" smtClean="0">
                <a:solidFill>
                  <a:srgbClr val="FFFFCC"/>
                </a:solidFill>
                <a:latin typeface="Times New Roman" panose="02020603050405020304" pitchFamily="18" charset="0"/>
                <a:cs typeface="Times New Roman" panose="02020603050405020304" pitchFamily="18" charset="0"/>
                <a:sym typeface="Wingdings" panose="05000000000000000000" pitchFamily="2" charset="2"/>
              </a:rPr>
              <a:t>Higgs</a:t>
            </a:r>
            <a:endParaRPr lang="en-US" sz="24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55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transverse components . . .</a:t>
            </a:r>
            <a:endParaRPr lang="en-US" sz="22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Mapping out the partonic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nn-NO" smtClean="0"/>
              <a:t>C. Aidala, EINN, Nov 4, 2017</a:t>
            </a:r>
            <a:endParaRPr lang="en-US"/>
          </a:p>
        </p:txBody>
      </p:sp>
      <p:sp>
        <p:nvSpPr>
          <p:cNvPr id="7" name="Text Box 34"/>
          <p:cNvSpPr txBox="1">
            <a:spLocks noChangeArrowheads="1"/>
          </p:cNvSpPr>
          <p:nvPr/>
        </p:nvSpPr>
        <p:spPr bwMode="auto">
          <a:xfrm>
            <a:off x="2819400" y="36926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Polarized protons first studied in </a:t>
            </a:r>
            <a:r>
              <a:rPr lang="en-US" sz="2200" dirty="0" smtClean="0">
                <a:solidFill>
                  <a:schemeClr val="tx1"/>
                </a:solidFill>
                <a:latin typeface="Times New Roman" pitchFamily="18" charset="0"/>
                <a:cs typeface="Times New Roman" pitchFamily="18" charset="0"/>
              </a:rPr>
              <a:t>1980s</a:t>
            </a:r>
            <a:r>
              <a:rPr lang="en-US" sz="2200" dirty="0" smtClean="0">
                <a:latin typeface="Times New Roman" pitchFamily="18" charset="0"/>
                <a:cs typeface="Times New Roman" pitchFamily="18" charset="0"/>
              </a:rPr>
              <a:t>.  How </a:t>
            </a:r>
            <a:r>
              <a:rPr lang="en-US" sz="2200" dirty="0" smtClean="0">
                <a:solidFill>
                  <a:schemeClr val="tx1"/>
                </a:solidFill>
                <a:latin typeface="Times New Roman" pitchFamily="18" charset="0"/>
                <a:cs typeface="Times New Roman" pitchFamily="18" charset="0"/>
              </a:rPr>
              <a:t>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a:latin typeface="Times New Roman" pitchFamily="18" charset="0"/>
                <a:cs typeface="Times New Roman" pitchFamily="18" charset="0"/>
              </a:rPr>
              <a:t>M</a:t>
            </a:r>
            <a:r>
              <a:rPr lang="en-US" sz="2200" smtClean="0">
                <a:latin typeface="Times New Roman" pitchFamily="18" charset="0"/>
                <a:cs typeface="Times New Roman" pitchFamily="18" charset="0"/>
              </a:rPr>
              <a:t>easurements </a:t>
            </a:r>
            <a:r>
              <a:rPr lang="en-US" sz="2200" dirty="0" smtClean="0">
                <a:latin typeface="Times New Roman" pitchFamily="18" charset="0"/>
                <a:cs typeface="Times New Roman" pitchFamily="18" charset="0"/>
              </a:rPr>
              <a:t>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a:t>
            </a:r>
            <a:r>
              <a:rPr lang="en-US" sz="2200" dirty="0" smtClean="0">
                <a:latin typeface="Times New Roman" pitchFamily="18" charset="0"/>
                <a:cs typeface="Times New Roman" pitchFamily="18" charset="0"/>
              </a:rPr>
              <a:t>Pioneering measurements over past decade.</a:t>
            </a:r>
            <a:endParaRPr lang="en-US" sz="2200" dirty="0">
              <a:solidFill>
                <a:schemeClr val="tx1"/>
              </a:solidFill>
              <a:latin typeface="Times New Roman" pitchFamily="18" charset="0"/>
              <a:cs typeface="Times New Roman" pitchFamily="18" charset="0"/>
            </a:endParaRPr>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a:t>
            </a:r>
            <a:r>
              <a:rPr lang="en-US" sz="2200" dirty="0" smtClean="0">
                <a:latin typeface="Times New Roman" pitchFamily="18" charset="0"/>
                <a:cs typeface="Times New Roman" pitchFamily="18" charset="0"/>
              </a:rPr>
              <a:t>theoretically</a:t>
            </a:r>
            <a:r>
              <a:rPr lang="en-US" sz="2200" dirty="0" smtClean="0">
                <a:solidFill>
                  <a:schemeClr val="tx1"/>
                </a:solidFill>
                <a:latin typeface="Times New Roman" pitchFamily="18" charset="0"/>
                <a:cs typeface="Times New Roman" pitchFamily="18" charset="0"/>
              </a:rPr>
              <a:t> from beginning of QCD, but more detailed, potentially observable effects of color have come to forefront in last </a:t>
            </a:r>
            <a:r>
              <a:rPr lang="en-US" sz="2200" dirty="0" smtClean="0">
                <a:latin typeface="Times New Roman" pitchFamily="18" charset="0"/>
                <a:cs typeface="Times New Roman" pitchFamily="18" charset="0"/>
              </a:rPr>
              <a:t>few</a:t>
            </a:r>
            <a:r>
              <a:rPr lang="en-US" sz="2200" dirty="0" smtClean="0">
                <a:solidFill>
                  <a:schemeClr val="tx1"/>
                </a:solidFill>
                <a:latin typeface="Times New Roman" pitchFamily="18" charset="0"/>
                <a:cs typeface="Times New Roman" pitchFamily="18" charset="0"/>
              </a:rPr>
              <a:t> years . . .</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5651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55"/>
          </a:xfrm>
        </p:spPr>
        <p:txBody>
          <a:bodyPr/>
          <a:lstStyle/>
          <a:p>
            <a:r>
              <a:rPr lang="en-US" dirty="0" smtClean="0"/>
              <a:t>A cyclical process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547925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Text Box 10"/>
          <p:cNvSpPr txBox="1">
            <a:spLocks noChangeArrowheads="1"/>
          </p:cNvSpPr>
          <p:nvPr/>
        </p:nvSpPr>
        <p:spPr bwMode="auto">
          <a:xfrm>
            <a:off x="560696" y="5643027"/>
            <a:ext cx="7848600" cy="113877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400" i="1" dirty="0" smtClean="0">
                <a:latin typeface="Times New Roman" pitchFamily="18" charset="0"/>
                <a:cs typeface="Times New Roman" pitchFamily="18" charset="0"/>
              </a:rPr>
              <a:t>The time is ripe for an Electron-Ion Collider!</a:t>
            </a:r>
            <a:endParaRPr lang="en-US" sz="34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842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study in QCD</a:t>
            </a:r>
            <a:endParaRPr lang="en-US" dirty="0"/>
          </a:p>
        </p:txBody>
      </p:sp>
      <p:sp>
        <p:nvSpPr>
          <p:cNvPr id="3" name="Content Placeholder 2"/>
          <p:cNvSpPr>
            <a:spLocks noGrp="1"/>
          </p:cNvSpPr>
          <p:nvPr>
            <p:ph idx="1"/>
          </p:nvPr>
        </p:nvSpPr>
        <p:spPr/>
        <p:txBody>
          <a:bodyPr>
            <a:normAutofit/>
          </a:bodyPr>
          <a:lstStyle/>
          <a:p>
            <a:r>
              <a:rPr lang="en-US" sz="4000" i="1" dirty="0" smtClean="0"/>
              <a:t>Structure/properties</a:t>
            </a:r>
            <a:r>
              <a:rPr lang="en-US" sz="4000" dirty="0" smtClean="0"/>
              <a:t> of QCD matter</a:t>
            </a:r>
          </a:p>
          <a:p>
            <a:endParaRPr lang="en-US" sz="4000" dirty="0" smtClean="0"/>
          </a:p>
          <a:p>
            <a:r>
              <a:rPr lang="en-US" sz="4000" i="1" dirty="0" smtClean="0"/>
              <a:t>Formation</a:t>
            </a:r>
            <a:r>
              <a:rPr lang="en-US" sz="4000" dirty="0" smtClean="0"/>
              <a:t> of states of QCD matter</a:t>
            </a:r>
          </a:p>
          <a:p>
            <a:endParaRPr lang="en-US" sz="4000" dirty="0" smtClean="0"/>
          </a:p>
          <a:p>
            <a:r>
              <a:rPr lang="en-US" sz="4000" i="1" dirty="0" smtClean="0"/>
              <a:t>Interactions</a:t>
            </a:r>
            <a:r>
              <a:rPr lang="en-US" sz="4000" dirty="0" smtClean="0"/>
              <a:t> within QCD</a:t>
            </a:r>
          </a:p>
          <a:p>
            <a:endParaRPr lang="en-US" sz="4000" dirty="0" smtClean="0"/>
          </a:p>
          <a:p>
            <a:endParaRPr lang="en-US" sz="4000"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57700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143250" y="3657600"/>
            <a:ext cx="1809750" cy="1013460"/>
          </a:xfrm>
          <a:prstGeom prst="rect">
            <a:avLst/>
          </a:prstGeom>
        </p:spPr>
      </p:pic>
      <p:sp>
        <p:nvSpPr>
          <p:cNvPr id="2" name="Title 1"/>
          <p:cNvSpPr>
            <a:spLocks noGrp="1"/>
          </p:cNvSpPr>
          <p:nvPr>
            <p:ph type="title"/>
          </p:nvPr>
        </p:nvSpPr>
        <p:spPr/>
        <p:txBody>
          <a:bodyPr/>
          <a:lstStyle/>
          <a:p>
            <a:r>
              <a:rPr lang="en-US" dirty="0" smtClean="0"/>
              <a:t>Structure/Properties of QCD matter</a:t>
            </a:r>
            <a:endParaRPr lang="en-US" dirty="0"/>
          </a:p>
        </p:txBody>
      </p:sp>
      <p:sp>
        <p:nvSpPr>
          <p:cNvPr id="3" name="Content Placeholder 2"/>
          <p:cNvSpPr>
            <a:spLocks noGrp="1"/>
          </p:cNvSpPr>
          <p:nvPr>
            <p:ph idx="1"/>
          </p:nvPr>
        </p:nvSpPr>
        <p:spPr>
          <a:xfrm>
            <a:off x="228600" y="1295400"/>
            <a:ext cx="5105400" cy="4525963"/>
          </a:xfrm>
        </p:spPr>
        <p:txBody>
          <a:bodyPr>
            <a:normAutofit fontScale="92500" lnSpcReduction="10000"/>
          </a:bodyPr>
          <a:lstStyle/>
          <a:p>
            <a:r>
              <a:rPr lang="en-US" dirty="0" smtClean="0"/>
              <a:t>Bound states: Mesons and baryons</a:t>
            </a:r>
          </a:p>
          <a:p>
            <a:endParaRPr lang="en-US" dirty="0" smtClean="0"/>
          </a:p>
          <a:p>
            <a:r>
              <a:rPr lang="en-US" dirty="0" smtClean="0"/>
              <a:t>Bound states of bound states: Nuclei, neutron stars</a:t>
            </a:r>
          </a:p>
          <a:p>
            <a:endParaRPr lang="en-US" dirty="0" smtClean="0"/>
          </a:p>
          <a:p>
            <a:endParaRPr lang="en-US" dirty="0" smtClean="0"/>
          </a:p>
          <a:p>
            <a:r>
              <a:rPr lang="en-US" dirty="0" err="1" smtClean="0"/>
              <a:t>Deconfined</a:t>
            </a:r>
            <a:r>
              <a:rPr lang="en-US" dirty="0" smtClean="0"/>
              <a:t> states: Quark-gluon plasma</a:t>
            </a:r>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8" name="Picture 3"/>
          <p:cNvPicPr>
            <a:picLocks noChangeAspect="1" noChangeArrowheads="1"/>
          </p:cNvPicPr>
          <p:nvPr/>
        </p:nvPicPr>
        <p:blipFill>
          <a:blip r:embed="rId4" cstate="print"/>
          <a:srcRect/>
          <a:stretch>
            <a:fillRect/>
          </a:stretch>
        </p:blipFill>
        <p:spPr bwMode="auto">
          <a:xfrm>
            <a:off x="2895600" y="5334000"/>
            <a:ext cx="1698452" cy="1059001"/>
          </a:xfrm>
          <a:prstGeom prst="rect">
            <a:avLst/>
          </a:prstGeom>
          <a:noFill/>
          <a:ln w="9525">
            <a:noFill/>
            <a:miter lim="800000"/>
            <a:headEnd/>
            <a:tailEnd/>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5306" r="5497"/>
          <a:stretch/>
        </p:blipFill>
        <p:spPr bwMode="auto">
          <a:xfrm>
            <a:off x="1752600" y="3733800"/>
            <a:ext cx="1248525" cy="90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noChangeArrowheads="1"/>
          </p:cNvPicPr>
          <p:nvPr/>
        </p:nvPicPr>
        <p:blipFill>
          <a:blip r:embed="rId6" cstate="print"/>
          <a:srcRect/>
          <a:stretch>
            <a:fillRect/>
          </a:stretch>
        </p:blipFill>
        <p:spPr bwMode="auto">
          <a:xfrm>
            <a:off x="3599688" y="1828800"/>
            <a:ext cx="1148641" cy="1010804"/>
          </a:xfrm>
          <a:prstGeom prst="rect">
            <a:avLst/>
          </a:prstGeom>
          <a:noFill/>
          <a:ln w="9525">
            <a:noFill/>
            <a:miter lim="800000"/>
            <a:headEnd/>
            <a:tailEnd/>
          </a:ln>
        </p:spPr>
      </p:pic>
      <p:pic>
        <p:nvPicPr>
          <p:cNvPr id="13" name="Picture 62" descr="https://d22izw7byeupn1.cloudfront.net/journals/PRL/key_images/10.1103/PhysRevLett.113.152004.png"/>
          <p:cNvPicPr>
            <a:picLocks noChangeAspect="1" noChangeArrowheads="1"/>
          </p:cNvPicPr>
          <p:nvPr/>
        </p:nvPicPr>
        <p:blipFill rotWithShape="1">
          <a:blip r:embed="rId7">
            <a:extLst>
              <a:ext uri="{28A0092B-C50C-407E-A947-70E740481C1C}">
                <a14:useLocalDpi xmlns:a14="http://schemas.microsoft.com/office/drawing/2010/main" val="0"/>
              </a:ext>
            </a:extLst>
          </a:blip>
          <a:srcRect l="68824" t="73365" r="1764" b="4593"/>
          <a:stretch/>
        </p:blipFill>
        <p:spPr bwMode="auto">
          <a:xfrm>
            <a:off x="2590801" y="1951482"/>
            <a:ext cx="954024" cy="7155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Image result for neutron st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609600" y="1295400"/>
            <a:ext cx="4138729"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 y="3124200"/>
            <a:ext cx="1166929" cy="541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8"/>
          <a:stretch>
            <a:fillRect/>
          </a:stretch>
        </p:blipFill>
        <p:spPr>
          <a:xfrm>
            <a:off x="5309111" y="2901627"/>
            <a:ext cx="3682489" cy="1822773"/>
          </a:xfrm>
          <a:prstGeom prst="rect">
            <a:avLst/>
          </a:prstGeom>
        </p:spPr>
      </p:pic>
      <p:sp>
        <p:nvSpPr>
          <p:cNvPr id="17" name="TextBox 16"/>
          <p:cNvSpPr txBox="1"/>
          <p:nvPr/>
        </p:nvSpPr>
        <p:spPr>
          <a:xfrm>
            <a:off x="5941164" y="1447800"/>
            <a:ext cx="2517036" cy="492443"/>
          </a:xfrm>
          <a:prstGeom prst="rect">
            <a:avLst/>
          </a:prstGeom>
          <a:noFill/>
          <a:ln w="28575">
            <a:solidFill>
              <a:srgbClr val="FF0000"/>
            </a:solidFill>
          </a:ln>
        </p:spPr>
        <p:txBody>
          <a:bodyPr wrap="none" rtlCol="0">
            <a:spAutoFit/>
          </a:bodyPr>
          <a:lstStyle/>
          <a:p>
            <a:r>
              <a:rPr lang="en-US" sz="2600" dirty="0" smtClean="0">
                <a:solidFill>
                  <a:srgbClr val="FFFFCC"/>
                </a:solidFill>
                <a:latin typeface="Times New Roman" panose="02020603050405020304" pitchFamily="18" charset="0"/>
                <a:cs typeface="Times New Roman" panose="02020603050405020304" pitchFamily="18" charset="0"/>
              </a:rPr>
              <a:t>EIC will address!</a:t>
            </a:r>
            <a:endParaRPr lang="en-US" sz="2600" dirty="0">
              <a:solidFill>
                <a:srgbClr val="FFFFCC"/>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486400" y="4724400"/>
            <a:ext cx="3352800" cy="646331"/>
          </a:xfrm>
          <a:prstGeom prst="rect">
            <a:avLst/>
          </a:prstGeom>
          <a:noFill/>
        </p:spPr>
        <p:txBody>
          <a:bodyPr wrap="square" rtlCol="0">
            <a:spAutoFit/>
          </a:bodyPr>
          <a:lstStyle/>
          <a:p>
            <a:pPr algn="ctr"/>
            <a:r>
              <a:rPr lang="en-US" smtClean="0">
                <a:solidFill>
                  <a:srgbClr val="FFFFCC"/>
                </a:solidFill>
              </a:rPr>
              <a:t>Nuclei aren’t just superpositions of free nucleons!</a:t>
            </a:r>
            <a:endParaRPr lang="en-US">
              <a:solidFill>
                <a:srgbClr val="FFFFCC"/>
              </a:solidFill>
            </a:endParaRPr>
          </a:p>
        </p:txBody>
      </p:sp>
    </p:spTree>
    <p:extLst>
      <p:ext uri="{BB962C8B-B14F-4D97-AF65-F5344CB8AC3E}">
        <p14:creationId xmlns:p14="http://schemas.microsoft.com/office/powerpoint/2010/main" val="39523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states of QCD matter</a:t>
            </a:r>
            <a:endParaRPr lang="en-US" dirty="0"/>
          </a:p>
        </p:txBody>
      </p:sp>
      <p:sp>
        <p:nvSpPr>
          <p:cNvPr id="3" name="Content Placeholder 2"/>
          <p:cNvSpPr>
            <a:spLocks noGrp="1"/>
          </p:cNvSpPr>
          <p:nvPr>
            <p:ph idx="1"/>
          </p:nvPr>
        </p:nvSpPr>
        <p:spPr/>
        <p:txBody>
          <a:bodyPr>
            <a:normAutofit/>
          </a:bodyPr>
          <a:lstStyle/>
          <a:p>
            <a:r>
              <a:rPr lang="en-US" dirty="0" err="1" smtClean="0"/>
              <a:t>Hadronization</a:t>
            </a:r>
            <a:r>
              <a:rPr lang="en-US" dirty="0" smtClean="0"/>
              <a:t> </a:t>
            </a:r>
            <a:r>
              <a:rPr lang="en-US" dirty="0"/>
              <a:t>mechanisms</a:t>
            </a:r>
          </a:p>
          <a:p>
            <a:r>
              <a:rPr lang="en-US" dirty="0" smtClean="0"/>
              <a:t>Formation </a:t>
            </a:r>
            <a:r>
              <a:rPr lang="en-US" dirty="0"/>
              <a:t>of bound states of bound states</a:t>
            </a:r>
          </a:p>
          <a:p>
            <a:r>
              <a:rPr lang="en-US" dirty="0" smtClean="0"/>
              <a:t>Jet structure</a:t>
            </a:r>
            <a:endParaRPr lang="en-US" dirty="0"/>
          </a:p>
          <a:p>
            <a:r>
              <a:rPr lang="en-US" dirty="0" smtClean="0"/>
              <a:t>Equilibration </a:t>
            </a:r>
            <a:r>
              <a:rPr lang="en-US" dirty="0"/>
              <a:t>of QGP</a:t>
            </a:r>
          </a:p>
          <a:p>
            <a:r>
              <a:rPr lang="en-US" dirty="0"/>
              <a:t>Time scales of </a:t>
            </a:r>
            <a:r>
              <a:rPr lang="en-US" dirty="0" err="1" smtClean="0"/>
              <a:t>hadronization</a:t>
            </a:r>
            <a:r>
              <a:rPr lang="en-US" dirty="0" smtClean="0"/>
              <a:t>/equilibration</a:t>
            </a:r>
            <a:endParaRPr lang="en-US" dirty="0"/>
          </a:p>
          <a:p>
            <a:r>
              <a:rPr lang="en-US" dirty="0" smtClean="0"/>
              <a:t>Modification </a:t>
            </a:r>
            <a:r>
              <a:rPr lang="en-US" dirty="0"/>
              <a:t>of </a:t>
            </a:r>
            <a:r>
              <a:rPr lang="en-US" dirty="0" err="1"/>
              <a:t>hadronization</a:t>
            </a:r>
            <a:r>
              <a:rPr lang="en-US" dirty="0"/>
              <a:t> in different environments</a:t>
            </a:r>
          </a:p>
          <a:p>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6" name="Picture 1"/>
          <p:cNvPicPr>
            <a:picLocks noChangeAspect="1" noChangeArrowheads="1"/>
          </p:cNvPicPr>
          <p:nvPr/>
        </p:nvPicPr>
        <p:blipFill>
          <a:blip r:embed="rId3" cstate="print"/>
          <a:srcRect/>
          <a:stretch>
            <a:fillRect/>
          </a:stretch>
        </p:blipFill>
        <p:spPr bwMode="auto">
          <a:xfrm>
            <a:off x="6858000" y="5153247"/>
            <a:ext cx="1295400" cy="972916"/>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7772400" y="1143000"/>
            <a:ext cx="1371599" cy="1526145"/>
          </a:xfrm>
          <a:prstGeom prst="rect">
            <a:avLst/>
          </a:prstGeom>
        </p:spPr>
      </p:pic>
      <p:sp>
        <p:nvSpPr>
          <p:cNvPr id="8" name="Rectangle 7"/>
          <p:cNvSpPr/>
          <p:nvPr/>
        </p:nvSpPr>
        <p:spPr>
          <a:xfrm>
            <a:off x="753766" y="1618488"/>
            <a:ext cx="482452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3766" y="2819400"/>
            <a:ext cx="482452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3766" y="3971544"/>
            <a:ext cx="497692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8071" y="4639056"/>
            <a:ext cx="7262929"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73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within QCD</a:t>
            </a:r>
            <a:endParaRPr lang="en-US" dirty="0"/>
          </a:p>
        </p:txBody>
      </p:sp>
      <p:sp>
        <p:nvSpPr>
          <p:cNvPr id="3" name="Content Placeholder 2"/>
          <p:cNvSpPr>
            <a:spLocks noGrp="1"/>
          </p:cNvSpPr>
          <p:nvPr>
            <p:ph idx="1"/>
          </p:nvPr>
        </p:nvSpPr>
        <p:spPr>
          <a:xfrm>
            <a:off x="304800" y="1518005"/>
            <a:ext cx="6411963" cy="4196995"/>
          </a:xfrm>
        </p:spPr>
        <p:txBody>
          <a:bodyPr>
            <a:normAutofit fontScale="62500" lnSpcReduction="20000"/>
          </a:bodyPr>
          <a:lstStyle/>
          <a:p>
            <a:r>
              <a:rPr lang="en-US" dirty="0" smtClean="0"/>
              <a:t>Parton </a:t>
            </a:r>
            <a:r>
              <a:rPr lang="en-US" dirty="0"/>
              <a:t>energy loss in cold and hot QCD </a:t>
            </a:r>
            <a:r>
              <a:rPr lang="en-US" dirty="0" smtClean="0"/>
              <a:t>matter</a:t>
            </a:r>
          </a:p>
          <a:p>
            <a:endParaRPr lang="en-US" dirty="0"/>
          </a:p>
          <a:p>
            <a:r>
              <a:rPr lang="en-US" dirty="0" smtClean="0"/>
              <a:t>Flow of partons within </a:t>
            </a:r>
            <a:r>
              <a:rPr lang="en-US" dirty="0" smtClean="0"/>
              <a:t>quark-gluon plasma</a:t>
            </a:r>
            <a:endParaRPr lang="en-US" dirty="0"/>
          </a:p>
          <a:p>
            <a:endParaRPr lang="en-US" dirty="0" smtClean="0"/>
          </a:p>
          <a:p>
            <a:r>
              <a:rPr lang="en-US" dirty="0" smtClean="0"/>
              <a:t>Quantum interference and phase shifts</a:t>
            </a:r>
          </a:p>
          <a:p>
            <a:pPr lvl="1"/>
            <a:r>
              <a:rPr lang="en-US" dirty="0" smtClean="0"/>
              <a:t>E.g. quantum </a:t>
            </a:r>
            <a:r>
              <a:rPr lang="en-US" dirty="0"/>
              <a:t>interference effects in </a:t>
            </a:r>
            <a:r>
              <a:rPr lang="en-US" dirty="0" err="1"/>
              <a:t>hadronization</a:t>
            </a:r>
            <a:endParaRPr lang="en-US" dirty="0"/>
          </a:p>
          <a:p>
            <a:pPr lvl="2"/>
            <a:r>
              <a:rPr lang="en-US" dirty="0"/>
              <a:t>One </a:t>
            </a:r>
            <a:r>
              <a:rPr lang="en-US" dirty="0" err="1"/>
              <a:t>parton</a:t>
            </a:r>
            <a:r>
              <a:rPr lang="en-US" dirty="0"/>
              <a:t> </a:t>
            </a:r>
            <a:r>
              <a:rPr lang="en-US" dirty="0">
                <a:sym typeface="Wingdings" panose="05000000000000000000" pitchFamily="2" charset="2"/>
              </a:rPr>
              <a:t> multiple hadrons</a:t>
            </a:r>
          </a:p>
          <a:p>
            <a:pPr lvl="2"/>
            <a:r>
              <a:rPr lang="en-US" dirty="0">
                <a:sym typeface="Wingdings" panose="05000000000000000000" pitchFamily="2" charset="2"/>
              </a:rPr>
              <a:t>Multiple </a:t>
            </a:r>
            <a:r>
              <a:rPr lang="en-US" dirty="0" err="1">
                <a:sym typeface="Wingdings" panose="05000000000000000000" pitchFamily="2" charset="2"/>
              </a:rPr>
              <a:t>partons</a:t>
            </a:r>
            <a:r>
              <a:rPr lang="en-US" dirty="0">
                <a:sym typeface="Wingdings" panose="05000000000000000000" pitchFamily="2" charset="2"/>
              </a:rPr>
              <a:t>  one hadron</a:t>
            </a:r>
          </a:p>
          <a:p>
            <a:endParaRPr lang="en-US" dirty="0" smtClean="0"/>
          </a:p>
          <a:p>
            <a:r>
              <a:rPr lang="en-US" dirty="0" smtClean="0"/>
              <a:t>Color </a:t>
            </a:r>
            <a:r>
              <a:rPr lang="en-US" dirty="0"/>
              <a:t>flow </a:t>
            </a:r>
            <a:r>
              <a:rPr lang="en-US" dirty="0" smtClean="0"/>
              <a:t>effects</a:t>
            </a:r>
          </a:p>
          <a:p>
            <a:pPr lvl="1"/>
            <a:r>
              <a:rPr lang="en-US" dirty="0" smtClean="0"/>
              <a:t>Process-dependent spin-momentum correlations in hadrons</a:t>
            </a:r>
            <a:endParaRPr lang="en-US" dirty="0"/>
          </a:p>
          <a:p>
            <a:pPr lvl="1"/>
            <a:r>
              <a:rPr lang="en-US" dirty="0" smtClean="0"/>
              <a:t> </a:t>
            </a:r>
            <a:r>
              <a:rPr lang="en-US" dirty="0"/>
              <a:t>Q</a:t>
            </a:r>
            <a:r>
              <a:rPr lang="en-US" dirty="0" smtClean="0"/>
              <a:t>uantum entanglement of </a:t>
            </a:r>
            <a:r>
              <a:rPr lang="en-US" dirty="0" err="1" smtClean="0"/>
              <a:t>partons</a:t>
            </a:r>
            <a:r>
              <a:rPr lang="en-US" dirty="0" smtClean="0"/>
              <a:t> across colliding hadrons</a:t>
            </a:r>
          </a:p>
          <a:p>
            <a:endParaRPr lang="en-US" dirty="0"/>
          </a:p>
          <a:p>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grpSp>
        <p:nvGrpSpPr>
          <p:cNvPr id="9" name="Group 8"/>
          <p:cNvGrpSpPr/>
          <p:nvPr/>
        </p:nvGrpSpPr>
        <p:grpSpPr>
          <a:xfrm>
            <a:off x="5487392" y="5044306"/>
            <a:ext cx="2818408" cy="1363996"/>
            <a:chOff x="11624681" y="31191645"/>
            <a:chExt cx="3960147" cy="2484311"/>
          </a:xfrm>
        </p:grpSpPr>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4681" y="31191645"/>
              <a:ext cx="3960147" cy="248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5259050" y="32883902"/>
              <a:ext cx="217984" cy="528946"/>
            </a:xfrm>
            <a:prstGeom prst="rect">
              <a:avLst/>
            </a:prstGeom>
            <a:noFill/>
          </p:spPr>
          <p:txBody>
            <a:bodyPr wrap="none" rtlCol="0">
              <a:spAutoFit/>
            </a:bodyPr>
            <a:lstStyle/>
            <a:p>
              <a:endParaRPr lang="en-US" dirty="0"/>
            </a:p>
          </p:txBody>
        </p:sp>
        <p:sp>
          <p:nvSpPr>
            <p:cNvPr id="15" name="TextBox 14"/>
            <p:cNvSpPr txBox="1"/>
            <p:nvPr/>
          </p:nvSpPr>
          <p:spPr>
            <a:xfrm>
              <a:off x="11950631" y="32105025"/>
              <a:ext cx="1147893" cy="418749"/>
            </a:xfrm>
            <a:prstGeom prst="rect">
              <a:avLst/>
            </a:prstGeom>
            <a:noFill/>
          </p:spPr>
          <p:txBody>
            <a:bodyPr wrap="square" rtlCol="0">
              <a:spAutoFit/>
            </a:bodyPr>
            <a:lstStyle/>
            <a:p>
              <a:endParaRPr lang="en-US" sz="1300" dirty="0"/>
            </a:p>
          </p:txBody>
        </p:sp>
        <p:sp>
          <p:nvSpPr>
            <p:cNvPr id="16" name="TextBox 15"/>
            <p:cNvSpPr txBox="1"/>
            <p:nvPr/>
          </p:nvSpPr>
          <p:spPr>
            <a:xfrm>
              <a:off x="11944494" y="31466290"/>
              <a:ext cx="1147893" cy="418749"/>
            </a:xfrm>
            <a:prstGeom prst="rect">
              <a:avLst/>
            </a:prstGeom>
            <a:noFill/>
          </p:spPr>
          <p:txBody>
            <a:bodyPr wrap="square" rtlCol="0">
              <a:spAutoFit/>
            </a:bodyPr>
            <a:lstStyle/>
            <a:p>
              <a:endParaRPr lang="en-US" sz="1300" dirty="0"/>
            </a:p>
          </p:txBody>
        </p:sp>
      </p:grpSp>
      <p:pic>
        <p:nvPicPr>
          <p:cNvPr id="2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029200"/>
            <a:ext cx="2645600" cy="137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439190"/>
            <a:ext cx="1676400" cy="99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Content Placeholder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6750" y="1429512"/>
            <a:ext cx="1557273" cy="1066800"/>
          </a:xfrm>
          <a:prstGeom prst="rect">
            <a:avLst/>
          </a:prstGeom>
        </p:spPr>
      </p:pic>
      <p:sp>
        <p:nvSpPr>
          <p:cNvPr id="18" name="Rectangle 17"/>
          <p:cNvSpPr/>
          <p:nvPr/>
        </p:nvSpPr>
        <p:spPr>
          <a:xfrm>
            <a:off x="661871" y="4105656"/>
            <a:ext cx="726292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8368" y="3006942"/>
            <a:ext cx="7262929" cy="812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7033" y="1389888"/>
            <a:ext cx="2791968" cy="5133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27576" y="1389888"/>
            <a:ext cx="1344168" cy="5133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5334000"/>
            <a:ext cx="654346" cy="369332"/>
          </a:xfrm>
          <a:prstGeom prst="rect">
            <a:avLst/>
          </a:prstGeom>
          <a:noFill/>
        </p:spPr>
        <p:txBody>
          <a:bodyPr wrap="none" rtlCol="0">
            <a:spAutoFit/>
          </a:bodyPr>
          <a:lstStyle/>
          <a:p>
            <a:r>
              <a:rPr lang="en-US" dirty="0" smtClean="0"/>
              <a:t>SIDIS</a:t>
            </a:r>
            <a:endParaRPr lang="en-US" dirty="0"/>
          </a:p>
        </p:txBody>
      </p:sp>
      <p:sp>
        <p:nvSpPr>
          <p:cNvPr id="23" name="TextBox 22"/>
          <p:cNvSpPr txBox="1"/>
          <p:nvPr/>
        </p:nvSpPr>
        <p:spPr>
          <a:xfrm>
            <a:off x="6584654" y="5334000"/>
            <a:ext cx="1025730" cy="369332"/>
          </a:xfrm>
          <a:prstGeom prst="rect">
            <a:avLst/>
          </a:prstGeom>
          <a:noFill/>
        </p:spPr>
        <p:txBody>
          <a:bodyPr wrap="none" rtlCol="0">
            <a:spAutoFit/>
          </a:bodyPr>
          <a:lstStyle/>
          <a:p>
            <a:r>
              <a:rPr lang="en-US" dirty="0" err="1" smtClean="0"/>
              <a:t>Drell</a:t>
            </a:r>
            <a:r>
              <a:rPr lang="en-US" dirty="0" smtClean="0"/>
              <a:t>-Yan</a:t>
            </a:r>
            <a:endParaRPr lang="en-US" dirty="0"/>
          </a:p>
        </p:txBody>
      </p:sp>
    </p:spTree>
    <p:extLst>
      <p:ext uri="{BB962C8B-B14F-4D97-AF65-F5344CB8AC3E}">
        <p14:creationId xmlns:p14="http://schemas.microsoft.com/office/powerpoint/2010/main" val="13032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2015 U.S. Nuclear Physics </a:t>
            </a:r>
            <a:br>
              <a:rPr lang="en-US" dirty="0" smtClean="0"/>
            </a:br>
            <a:r>
              <a:rPr lang="en-US" dirty="0" smtClean="0"/>
              <a:t>Long-Range Plan</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r>
              <a:rPr lang="en-US" dirty="0" smtClean="0"/>
              <a:t>EIC endorsed by U.S. nuclear community as highest priority facility for new construction after  completion of Facility for Rare Isotope Beams (FRIB)</a:t>
            </a:r>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6" name="Picture 5"/>
          <p:cNvPicPr>
            <a:picLocks noChangeAspect="1"/>
          </p:cNvPicPr>
          <p:nvPr/>
        </p:nvPicPr>
        <p:blipFill>
          <a:blip r:embed="rId2"/>
          <a:stretch>
            <a:fillRect/>
          </a:stretch>
        </p:blipFill>
        <p:spPr>
          <a:xfrm>
            <a:off x="5020901" y="1457767"/>
            <a:ext cx="3834417" cy="4898583"/>
          </a:xfrm>
          <a:prstGeom prst="rect">
            <a:avLst/>
          </a:prstGeom>
        </p:spPr>
      </p:pic>
      <p:sp>
        <p:nvSpPr>
          <p:cNvPr id="7" name="Rectangle 6"/>
          <p:cNvSpPr/>
          <p:nvPr/>
        </p:nvSpPr>
        <p:spPr>
          <a:xfrm>
            <a:off x="152400" y="5222557"/>
            <a:ext cx="4724400" cy="492443"/>
          </a:xfrm>
          <a:prstGeom prst="rect">
            <a:avLst/>
          </a:prstGeom>
          <a:solidFill>
            <a:srgbClr val="00FFFF"/>
          </a:solidFill>
          <a:ln>
            <a:solidFill>
              <a:schemeClr val="tx1"/>
            </a:solidFill>
          </a:ln>
        </p:spPr>
        <p:txBody>
          <a:bodyPr wrap="square">
            <a:spAutoFit/>
          </a:bodyPr>
          <a:lstStyle/>
          <a:p>
            <a:r>
              <a:rPr lang="en-US" sz="2600" dirty="0" smtClean="0">
                <a:latin typeface="Times New Roman" pitchFamily="18" charset="0"/>
                <a:cs typeface="Times New Roman" pitchFamily="18" charset="0"/>
              </a:rPr>
              <a:t>Lots going on since EINN 2015!</a:t>
            </a:r>
            <a:endParaRPr lang="en-US" sz="2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9439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nn-NO" smtClean="0"/>
              <a:t>C. Aidala, EINN, Nov 4, 2017</a:t>
            </a:r>
            <a:endParaRPr lang="en-US"/>
          </a:p>
        </p:txBody>
      </p:sp>
      <p:sp>
        <p:nvSpPr>
          <p:cNvPr id="1526787" name="Rectangle 3"/>
          <p:cNvSpPr>
            <a:spLocks noGrp="1" noChangeArrowheads="1"/>
          </p:cNvSpPr>
          <p:nvPr>
            <p:ph type="title"/>
          </p:nvPr>
        </p:nvSpPr>
        <p:spPr>
          <a:xfrm>
            <a:off x="228600" y="228600"/>
            <a:ext cx="8686800" cy="838200"/>
          </a:xfrm>
        </p:spPr>
        <p:txBody>
          <a:bodyPr>
            <a:noAutofit/>
          </a:bodyPr>
          <a:lstStyle/>
          <a:p>
            <a:r>
              <a:rPr lang="en-US" sz="3800" dirty="0"/>
              <a:t>Theory of </a:t>
            </a:r>
            <a:r>
              <a:rPr lang="en-US" sz="3800" dirty="0" smtClean="0"/>
              <a:t>strong </a:t>
            </a:r>
            <a:r>
              <a:rPr lang="en-US" sz="3800" dirty="0"/>
              <a:t>i</a:t>
            </a:r>
            <a:r>
              <a:rPr lang="en-US" sz="3800" dirty="0" smtClean="0"/>
              <a:t>nteractions</a:t>
            </a:r>
            <a:r>
              <a:rPr lang="en-US" sz="3800" dirty="0"/>
              <a:t>: </a:t>
            </a:r>
            <a:r>
              <a:rPr lang="en-US" sz="3800" dirty="0" smtClean="0"/>
              <a:t/>
            </a:r>
            <a:br>
              <a:rPr lang="en-US" sz="3800" dirty="0" smtClean="0"/>
            </a:br>
            <a:r>
              <a:rPr lang="en-US" sz="3800" dirty="0" smtClean="0"/>
              <a:t>Quantum Chromodynamics</a:t>
            </a:r>
            <a:endParaRPr lang="en-US" sz="3800" dirty="0"/>
          </a:p>
        </p:txBody>
      </p:sp>
      <p:sp>
        <p:nvSpPr>
          <p:cNvPr id="1526788" name="Rectangle 4"/>
          <p:cNvSpPr>
            <a:spLocks noGrp="1" noChangeArrowheads="1"/>
          </p:cNvSpPr>
          <p:nvPr>
            <p:ph type="body" idx="1"/>
          </p:nvPr>
        </p:nvSpPr>
        <p:spPr>
          <a:xfrm>
            <a:off x="304800" y="1676400"/>
            <a:ext cx="8458200" cy="4114800"/>
          </a:xfrm>
          <a:noFill/>
          <a:ln/>
        </p:spPr>
        <p:txBody>
          <a:bodyPr lIns="92075" tIns="46038" rIns="92075" bIns="46038">
            <a:normAutofit/>
          </a:bodyPr>
          <a:lstStyle/>
          <a:p>
            <a:pPr marL="571500" lvl="1" indent="-457200">
              <a:buFont typeface="Arial" panose="020B0604020202020204" pitchFamily="34" charset="0"/>
              <a:buChar char="•"/>
              <a:tabLst>
                <a:tab pos="1258888" algn="l"/>
              </a:tabLst>
            </a:pPr>
            <a:r>
              <a:rPr lang="en-GB" sz="2900" dirty="0">
                <a:sym typeface="Symbol" pitchFamily="18" charset="2"/>
              </a:rPr>
              <a:t>F</a:t>
            </a:r>
            <a:r>
              <a:rPr lang="en-GB" sz="2900" dirty="0" smtClean="0">
                <a:sym typeface="Symbol" pitchFamily="18" charset="2"/>
              </a:rPr>
              <a:t>undamental field theory in hand since the early 1970s—BUT . . .</a:t>
            </a:r>
          </a:p>
          <a:p>
            <a:pPr marL="571500" lvl="1" indent="-457200">
              <a:buFont typeface="Arial" panose="020B0604020202020204" pitchFamily="34" charset="0"/>
              <a:buChar char="•"/>
              <a:tabLst>
                <a:tab pos="1258888" algn="l"/>
              </a:tabLst>
            </a:pPr>
            <a:r>
              <a:rPr lang="en-GB" sz="2900" dirty="0" smtClean="0">
                <a:sym typeface="Symbol" pitchFamily="18" charset="2"/>
              </a:rPr>
              <a:t>Quark and gluon degrees of freedom in the theory cannot be observed or manipulated directly in experiment!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pic>
        <p:nvPicPr>
          <p:cNvPr id="20542" name="Picture 62" descr="https://d22izw7byeupn1.cloudfront.net/journals/PRL/key_images/10.1103/PhysRevLett.113.152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06421"/>
            <a:ext cx="3111499" cy="3111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343400"/>
            <a:ext cx="5257800" cy="830997"/>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Color </a:t>
            </a:r>
            <a:r>
              <a:rPr lang="en-US" sz="2400" i="1" dirty="0" smtClean="0">
                <a:solidFill>
                  <a:srgbClr val="FFFFCC"/>
                </a:solidFill>
                <a:latin typeface="Times New Roman" panose="02020603050405020304" pitchFamily="18" charset="0"/>
                <a:cs typeface="Times New Roman" panose="02020603050405020304" pitchFamily="18" charset="0"/>
              </a:rPr>
              <a:t>confinement</a:t>
            </a:r>
            <a:r>
              <a:rPr lang="en-US" sz="2400" dirty="0" smtClean="0">
                <a:solidFill>
                  <a:srgbClr val="FFFFCC"/>
                </a:solidFill>
                <a:latin typeface="Times New Roman" panose="02020603050405020304" pitchFamily="18" charset="0"/>
                <a:cs typeface="Times New Roman" panose="02020603050405020304" pitchFamily="18" charset="0"/>
              </a:rPr>
              <a:t>—quarks and gluons are confined to color-neutral bound states</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72686" y="5715000"/>
            <a:ext cx="2666114" cy="584775"/>
          </a:xfrm>
          <a:prstGeom prst="rect">
            <a:avLst/>
          </a:prstGeom>
          <a:noFill/>
        </p:spPr>
        <p:txBody>
          <a:bodyPr wrap="none" rtlCol="0">
            <a:spAutoFit/>
          </a:bodyPr>
          <a:lstStyle/>
          <a:p>
            <a:r>
              <a:rPr lang="en-US" sz="1600" dirty="0" smtClean="0">
                <a:solidFill>
                  <a:srgbClr val="FFFFCC"/>
                </a:solidFill>
              </a:rPr>
              <a:t>CLAS, PRL 113, 152004 (2014)</a:t>
            </a:r>
          </a:p>
          <a:p>
            <a:r>
              <a:rPr lang="en-US" sz="1600" dirty="0" smtClean="0">
                <a:solidFill>
                  <a:srgbClr val="FFFFCC"/>
                </a:solidFill>
              </a:rPr>
              <a:t>PRL Editor’s Choice Oct. 2014</a:t>
            </a:r>
            <a:endParaRPr lang="en-US" sz="1600" dirty="0">
              <a:solidFill>
                <a:srgbClr val="FFFFCC"/>
              </a:solidFill>
            </a:endParaRPr>
          </a:p>
        </p:txBody>
      </p:sp>
    </p:spTree>
    <p:extLst>
      <p:ext uri="{BB962C8B-B14F-4D97-AF65-F5344CB8AC3E}">
        <p14:creationId xmlns:p14="http://schemas.microsoft.com/office/powerpoint/2010/main" val="14508272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Creation of EIC User Group</a:t>
            </a:r>
            <a:endParaRPr lang="en-US" dirty="0"/>
          </a:p>
        </p:txBody>
      </p:sp>
      <p:sp>
        <p:nvSpPr>
          <p:cNvPr id="3" name="Content Placeholder 2"/>
          <p:cNvSpPr>
            <a:spLocks noGrp="1"/>
          </p:cNvSpPr>
          <p:nvPr>
            <p:ph idx="1"/>
          </p:nvPr>
        </p:nvSpPr>
        <p:spPr>
          <a:xfrm>
            <a:off x="457200" y="1600200"/>
            <a:ext cx="3716866" cy="4525963"/>
          </a:xfrm>
        </p:spPr>
        <p:txBody>
          <a:bodyPr>
            <a:normAutofit fontScale="55000" lnSpcReduction="20000"/>
          </a:bodyPr>
          <a:lstStyle/>
          <a:p>
            <a:r>
              <a:rPr lang="en-US" dirty="0" smtClean="0"/>
              <a:t>2015 Long-Range Plan prompted official formation of EIC User Group, consisting of interested members of the experimental, theoretical, and accelerator communities</a:t>
            </a:r>
          </a:p>
          <a:p>
            <a:endParaRPr lang="en-US" dirty="0" smtClean="0"/>
          </a:p>
          <a:p>
            <a:r>
              <a:rPr lang="en-US" dirty="0" smtClean="0"/>
              <a:t>Goal </a:t>
            </a:r>
            <a:r>
              <a:rPr lang="en-US" dirty="0" smtClean="0"/>
              <a:t>to give community a stronger and more visible role in the process leading to the realization of an EIC</a:t>
            </a:r>
          </a:p>
          <a:p>
            <a:endParaRPr lang="en-US" dirty="0" smtClean="0"/>
          </a:p>
          <a:p>
            <a:r>
              <a:rPr lang="en-US" dirty="0" smtClean="0"/>
              <a:t>Currently 719 </a:t>
            </a:r>
            <a:r>
              <a:rPr lang="en-US" dirty="0" smtClean="0"/>
              <a:t>members from </a:t>
            </a:r>
            <a:r>
              <a:rPr lang="en-US" dirty="0" smtClean="0"/>
              <a:t>165 </a:t>
            </a:r>
            <a:r>
              <a:rPr lang="en-US" dirty="0" smtClean="0"/>
              <a:t>institutions in </a:t>
            </a:r>
            <a:r>
              <a:rPr lang="en-US" dirty="0" smtClean="0"/>
              <a:t>29 </a:t>
            </a:r>
            <a:r>
              <a:rPr lang="en-US" dirty="0" smtClean="0"/>
              <a:t>countries</a:t>
            </a:r>
          </a:p>
          <a:p>
            <a:pPr lvl="1"/>
            <a:r>
              <a:rPr lang="en-US" dirty="0" smtClean="0"/>
              <a:t>Plan to add Ph.D. students in upcoming months</a:t>
            </a:r>
          </a:p>
          <a:p>
            <a:r>
              <a:rPr lang="en-US" dirty="0" smtClean="0"/>
              <a:t>To join: </a:t>
            </a:r>
            <a:endParaRPr lang="en-US" dirty="0" smtClean="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TextBox 5"/>
          <p:cNvSpPr txBox="1"/>
          <p:nvPr/>
        </p:nvSpPr>
        <p:spPr>
          <a:xfrm>
            <a:off x="6332080" y="1219200"/>
            <a:ext cx="2049920" cy="461665"/>
          </a:xfrm>
          <a:prstGeom prst="rect">
            <a:avLst/>
          </a:prstGeom>
          <a:solidFill>
            <a:schemeClr val="bg1"/>
          </a:solidFill>
        </p:spPr>
        <p:txBody>
          <a:bodyPr wrap="none" rtlCol="0">
            <a:spAutoFit/>
          </a:bodyPr>
          <a:lstStyle/>
          <a:p>
            <a:r>
              <a:rPr lang="en-US" sz="2400" dirty="0" smtClean="0">
                <a:hlinkClick r:id="rId2"/>
              </a:rPr>
              <a:t>www.eicug.org</a:t>
            </a:r>
            <a:endParaRPr lang="en-US" sz="2400" dirty="0"/>
          </a:p>
        </p:txBody>
      </p:sp>
      <p:pic>
        <p:nvPicPr>
          <p:cNvPr id="7" name="Picture 6"/>
          <p:cNvPicPr>
            <a:picLocks noChangeAspect="1"/>
          </p:cNvPicPr>
          <p:nvPr/>
        </p:nvPicPr>
        <p:blipFill rotWithShape="1">
          <a:blip r:embed="rId3"/>
          <a:srcRect l="16667" t="12963" r="16667" b="7037"/>
          <a:stretch/>
        </p:blipFill>
        <p:spPr>
          <a:xfrm>
            <a:off x="4174066" y="1905000"/>
            <a:ext cx="4741333" cy="3200400"/>
          </a:xfrm>
          <a:prstGeom prst="rect">
            <a:avLst/>
          </a:prstGeom>
        </p:spPr>
      </p:pic>
      <p:sp>
        <p:nvSpPr>
          <p:cNvPr id="8" name="TextBox 7"/>
          <p:cNvSpPr txBox="1"/>
          <p:nvPr/>
        </p:nvSpPr>
        <p:spPr>
          <a:xfrm>
            <a:off x="873307" y="5638800"/>
            <a:ext cx="4097981" cy="369332"/>
          </a:xfrm>
          <a:prstGeom prst="rect">
            <a:avLst/>
          </a:prstGeom>
          <a:solidFill>
            <a:schemeClr val="bg1"/>
          </a:solidFill>
        </p:spPr>
        <p:txBody>
          <a:bodyPr wrap="none" rtlCol="0">
            <a:spAutoFit/>
          </a:bodyPr>
          <a:lstStyle/>
          <a:p>
            <a:r>
              <a:rPr lang="en-US" dirty="0">
                <a:hlinkClick r:id="rId4"/>
              </a:rPr>
              <a:t>http://</a:t>
            </a:r>
            <a:r>
              <a:rPr lang="en-US" dirty="0" smtClean="0">
                <a:hlinkClick r:id="rId4"/>
              </a:rPr>
              <a:t>www.eicug.org/web/newmembers</a:t>
            </a:r>
            <a:endParaRPr lang="en-US" dirty="0" smtClean="0"/>
          </a:p>
        </p:txBody>
      </p:sp>
    </p:spTree>
    <p:extLst>
      <p:ext uri="{BB962C8B-B14F-4D97-AF65-F5344CB8AC3E}">
        <p14:creationId xmlns:p14="http://schemas.microsoft.com/office/powerpoint/2010/main" val="149065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User Group</a:t>
            </a:r>
            <a:endParaRPr lang="en-US" dirty="0"/>
          </a:p>
        </p:txBody>
      </p:sp>
      <p:sp>
        <p:nvSpPr>
          <p:cNvPr id="3" name="Content Placeholder 2"/>
          <p:cNvSpPr>
            <a:spLocks noGrp="1"/>
          </p:cNvSpPr>
          <p:nvPr>
            <p:ph idx="1"/>
          </p:nvPr>
        </p:nvSpPr>
        <p:spPr/>
        <p:txBody>
          <a:bodyPr>
            <a:normAutofit fontScale="85000" lnSpcReduction="10000"/>
          </a:bodyPr>
          <a:lstStyle/>
          <a:p>
            <a:r>
              <a:rPr lang="en-US" dirty="0"/>
              <a:t>Organization laid out in EICUG </a:t>
            </a:r>
            <a:r>
              <a:rPr lang="en-US" dirty="0" smtClean="0"/>
              <a:t>Charter</a:t>
            </a:r>
          </a:p>
          <a:p>
            <a:r>
              <a:rPr lang="en-US" dirty="0" smtClean="0"/>
              <a:t>Charter anticipates several phases of the EIC project (U.S. Dept. of Energy Critical Decision steps)</a:t>
            </a:r>
          </a:p>
          <a:p>
            <a:pPr lvl="1"/>
            <a:r>
              <a:rPr lang="en-US" dirty="0" smtClean="0"/>
              <a:t>Phase 1 (current) – The period until CD-0, formal recognition of scientific mission need</a:t>
            </a:r>
          </a:p>
          <a:p>
            <a:pPr lvl="1"/>
            <a:r>
              <a:rPr lang="en-US" dirty="0" smtClean="0"/>
              <a:t>Phase 2 – From CD-0 to CD-1</a:t>
            </a:r>
          </a:p>
          <a:p>
            <a:pPr lvl="1"/>
            <a:r>
              <a:rPr lang="en-US" dirty="0" smtClean="0"/>
              <a:t>Phase 3 – From CD-1 to CD-4, end of construction</a:t>
            </a:r>
          </a:p>
          <a:p>
            <a:pPr lvl="1"/>
            <a:r>
              <a:rPr lang="en-US" dirty="0" smtClean="0"/>
              <a:t>Phase 4 – EIC operation</a:t>
            </a:r>
          </a:p>
          <a:p>
            <a:endParaRPr lang="en-US" smtClean="0"/>
          </a:p>
          <a:p>
            <a:r>
              <a:rPr lang="en-US" smtClean="0"/>
              <a:t>Expect </a:t>
            </a:r>
            <a:r>
              <a:rPr lang="en-US" dirty="0" smtClean="0"/>
              <a:t>real experimental collaborations to form in phases 2-3</a:t>
            </a:r>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78464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EICUG mission in Phase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Enhance and refine the science case beyond the White Paper written for the 2015 Long-Range Plan</a:t>
            </a:r>
          </a:p>
          <a:p>
            <a:r>
              <a:rPr lang="en-US" dirty="0" smtClean="0"/>
              <a:t>Provide a forum for discussion and promote collaboration among the accelerator, experimental, and theoretical communities to enhance progress</a:t>
            </a:r>
          </a:p>
          <a:p>
            <a:r>
              <a:rPr lang="en-US" dirty="0" smtClean="0"/>
              <a:t>Represent the interests of the EIC community in discussions with the laboratories and funding agencies</a:t>
            </a:r>
          </a:p>
          <a:p>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02677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User Group - Leadership</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Steering Committee</a:t>
            </a:r>
          </a:p>
          <a:p>
            <a:pPr lvl="1"/>
            <a:r>
              <a:rPr lang="en-US" dirty="0" smtClean="0"/>
              <a:t>Bernd </a:t>
            </a:r>
            <a:r>
              <a:rPr lang="en-US" dirty="0" err="1" smtClean="0"/>
              <a:t>Surrow</a:t>
            </a:r>
            <a:r>
              <a:rPr lang="en-US" dirty="0" smtClean="0"/>
              <a:t>, Temple U. – Chair</a:t>
            </a:r>
          </a:p>
          <a:p>
            <a:pPr lvl="1"/>
            <a:r>
              <a:rPr lang="en-US" dirty="0" smtClean="0"/>
              <a:t>Charles Hyde, Old Dominion U. – Vice-Chair</a:t>
            </a:r>
          </a:p>
          <a:p>
            <a:pPr lvl="1"/>
            <a:r>
              <a:rPr lang="en-US" dirty="0" smtClean="0"/>
              <a:t>John Arrington, ANL</a:t>
            </a:r>
          </a:p>
          <a:p>
            <a:pPr lvl="1"/>
            <a:r>
              <a:rPr lang="en-US" dirty="0" smtClean="0"/>
              <a:t>Marco </a:t>
            </a:r>
            <a:r>
              <a:rPr lang="en-US" dirty="0" err="1" smtClean="0"/>
              <a:t>Radici</a:t>
            </a:r>
            <a:r>
              <a:rPr lang="en-US" dirty="0" smtClean="0"/>
              <a:t>, INFN Pavia/U. of Pavia</a:t>
            </a:r>
          </a:p>
          <a:p>
            <a:pPr lvl="1"/>
            <a:r>
              <a:rPr lang="en-US" dirty="0" smtClean="0"/>
              <a:t>Ernst </a:t>
            </a:r>
            <a:r>
              <a:rPr lang="en-US" dirty="0" err="1" smtClean="0"/>
              <a:t>Sichtermann</a:t>
            </a:r>
            <a:r>
              <a:rPr lang="en-US" dirty="0" smtClean="0"/>
              <a:t>, LBL</a:t>
            </a:r>
          </a:p>
          <a:p>
            <a:pPr lvl="1"/>
            <a:r>
              <a:rPr lang="en-US" dirty="0" smtClean="0"/>
              <a:t>Daniel Boer, </a:t>
            </a:r>
            <a:r>
              <a:rPr lang="en-US" dirty="0" smtClean="0"/>
              <a:t>Groningen </a:t>
            </a:r>
            <a:r>
              <a:rPr lang="en-US" dirty="0" smtClean="0"/>
              <a:t>– European representative</a:t>
            </a:r>
          </a:p>
          <a:p>
            <a:pPr lvl="1"/>
            <a:r>
              <a:rPr lang="en-US" dirty="0" smtClean="0"/>
              <a:t>Thomas Ullrich – BNL representative</a:t>
            </a:r>
          </a:p>
          <a:p>
            <a:pPr lvl="1"/>
            <a:r>
              <a:rPr lang="en-US" dirty="0" smtClean="0"/>
              <a:t>Rik Yoshida – </a:t>
            </a:r>
            <a:r>
              <a:rPr lang="en-US" dirty="0" err="1" smtClean="0"/>
              <a:t>JLab</a:t>
            </a:r>
            <a:r>
              <a:rPr lang="en-US" dirty="0" smtClean="0"/>
              <a:t> representative</a:t>
            </a:r>
          </a:p>
          <a:p>
            <a:pPr lvl="1"/>
            <a:endParaRPr lang="en-US" dirty="0" smtClean="0"/>
          </a:p>
          <a:p>
            <a:pPr lvl="1"/>
            <a:endParaRPr lang="en-US" dirty="0" smtClean="0"/>
          </a:p>
          <a:p>
            <a:pPr lvl="1"/>
            <a:endParaRPr lang="en-US" dirty="0"/>
          </a:p>
        </p:txBody>
      </p:sp>
      <p:sp>
        <p:nvSpPr>
          <p:cNvPr id="6" name="Content Placeholder 5"/>
          <p:cNvSpPr>
            <a:spLocks noGrp="1"/>
          </p:cNvSpPr>
          <p:nvPr>
            <p:ph sz="half" idx="2"/>
          </p:nvPr>
        </p:nvSpPr>
        <p:spPr/>
        <p:txBody>
          <a:bodyPr>
            <a:normAutofit fontScale="85000" lnSpcReduction="20000"/>
          </a:bodyPr>
          <a:lstStyle/>
          <a:p>
            <a:r>
              <a:rPr lang="en-US" dirty="0"/>
              <a:t>Institutional Board</a:t>
            </a:r>
          </a:p>
          <a:p>
            <a:pPr lvl="1"/>
            <a:r>
              <a:rPr lang="en-US" dirty="0"/>
              <a:t>Christine Aidala, U. of Michigan – Chair (and ex-officio member of Steering Committee)</a:t>
            </a:r>
          </a:p>
          <a:p>
            <a:endParaRPr lang="en-US" dirty="0" smtClean="0"/>
          </a:p>
          <a:p>
            <a:r>
              <a:rPr lang="en-US" dirty="0" smtClean="0"/>
              <a:t>Election </a:t>
            </a:r>
            <a:r>
              <a:rPr lang="en-US" dirty="0"/>
              <a:t>&amp; Nominating Committee</a:t>
            </a:r>
          </a:p>
          <a:p>
            <a:pPr lvl="1"/>
            <a:r>
              <a:rPr lang="en-US" dirty="0"/>
              <a:t>Richard Milner, MIT - Chair</a:t>
            </a:r>
          </a:p>
          <a:p>
            <a:pPr lvl="1"/>
            <a:r>
              <a:rPr lang="en-US" dirty="0" err="1"/>
              <a:t>Kawtar</a:t>
            </a:r>
            <a:r>
              <a:rPr lang="en-US" dirty="0"/>
              <a:t> </a:t>
            </a:r>
            <a:r>
              <a:rPr lang="en-US" dirty="0" err="1"/>
              <a:t>Hafidi</a:t>
            </a:r>
            <a:r>
              <a:rPr lang="en-US" dirty="0"/>
              <a:t>, ANL</a:t>
            </a:r>
          </a:p>
          <a:p>
            <a:pPr lvl="1"/>
            <a:r>
              <a:rPr lang="en-US" dirty="0"/>
              <a:t>Paul Newman, </a:t>
            </a:r>
            <a:r>
              <a:rPr lang="en-US" dirty="0" smtClean="0"/>
              <a:t>Birmingham</a:t>
            </a:r>
            <a:endParaRPr lang="en-US" dirty="0"/>
          </a:p>
          <a:p>
            <a:pPr lvl="1"/>
            <a:r>
              <a:rPr lang="en-US" dirty="0"/>
              <a:t>Raju </a:t>
            </a:r>
            <a:r>
              <a:rPr lang="en-US" dirty="0" err="1"/>
              <a:t>Venugopalan</a:t>
            </a:r>
            <a:r>
              <a:rPr lang="en-US" dirty="0"/>
              <a:t>, BNL</a:t>
            </a:r>
          </a:p>
          <a:p>
            <a:pPr lvl="1"/>
            <a:r>
              <a:rPr lang="en-US" dirty="0"/>
              <a:t>Christian Weiss, </a:t>
            </a:r>
            <a:r>
              <a:rPr lang="en-US" dirty="0" err="1" smtClean="0"/>
              <a:t>JLab</a:t>
            </a:r>
            <a:endParaRPr lang="en-US" dirty="0"/>
          </a:p>
          <a:p>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71084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National Academy of Sciences review of EIC science</a:t>
            </a:r>
            <a:endParaRPr lang="en-US" dirty="0"/>
          </a:p>
        </p:txBody>
      </p:sp>
      <p:sp>
        <p:nvSpPr>
          <p:cNvPr id="3" name="Content Placeholder 2"/>
          <p:cNvSpPr>
            <a:spLocks noGrp="1"/>
          </p:cNvSpPr>
          <p:nvPr>
            <p:ph idx="1"/>
          </p:nvPr>
        </p:nvSpPr>
        <p:spPr/>
        <p:txBody>
          <a:bodyPr>
            <a:normAutofit lnSpcReduction="10000"/>
          </a:bodyPr>
          <a:lstStyle/>
          <a:p>
            <a:r>
              <a:rPr lang="en-US" dirty="0" smtClean="0"/>
              <a:t>National Academy of Sciences: Established in 1863 by an Act of Congress, signed by President Lincoln, as a private, non-governmental institution to advise the nation on issues related to science and technology</a:t>
            </a:r>
          </a:p>
          <a:p>
            <a:endParaRPr lang="en-US" smtClean="0"/>
          </a:p>
          <a:p>
            <a:r>
              <a:rPr lang="en-US" smtClean="0"/>
              <a:t>In </a:t>
            </a:r>
            <a:r>
              <a:rPr lang="en-US" dirty="0" smtClean="0"/>
              <a:t>2016, Dept. of Energy charged the National Academy of Sciences to assess the science case for a U.S.-based Electron-Ion Collider</a:t>
            </a:r>
          </a:p>
          <a:p>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7968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Academy of Sciences review of EIC science</a:t>
            </a:r>
          </a:p>
        </p:txBody>
      </p:sp>
      <p:sp>
        <p:nvSpPr>
          <p:cNvPr id="3" name="Content Placeholder 2"/>
          <p:cNvSpPr>
            <a:spLocks noGrp="1"/>
          </p:cNvSpPr>
          <p:nvPr>
            <p:ph idx="1"/>
          </p:nvPr>
        </p:nvSpPr>
        <p:spPr/>
        <p:txBody>
          <a:bodyPr>
            <a:normAutofit fontScale="70000" lnSpcReduction="20000"/>
          </a:bodyPr>
          <a:lstStyle/>
          <a:p>
            <a:r>
              <a:rPr lang="en-US" dirty="0"/>
              <a:t>Committee </a:t>
            </a:r>
            <a:r>
              <a:rPr lang="en-US" dirty="0" smtClean="0"/>
              <a:t>formed late 2016—mix </a:t>
            </a:r>
            <a:r>
              <a:rPr lang="en-US" dirty="0"/>
              <a:t>of physicists from within and outside of the EIC community</a:t>
            </a:r>
          </a:p>
          <a:p>
            <a:r>
              <a:rPr lang="en-US" dirty="0" smtClean="0"/>
              <a:t>Collected input from EICUG and various experts via solicited presentations at three in-person meetings</a:t>
            </a:r>
          </a:p>
          <a:p>
            <a:r>
              <a:rPr lang="en-US" dirty="0" smtClean="0"/>
              <a:t>Will hold fourth and final in-person meeting end of November</a:t>
            </a:r>
            <a:endParaRPr lang="en-US" dirty="0"/>
          </a:p>
          <a:p>
            <a:r>
              <a:rPr lang="en-US" dirty="0" smtClean="0"/>
              <a:t>Final </a:t>
            </a:r>
            <a:r>
              <a:rPr lang="en-US" dirty="0"/>
              <a:t>report anticipated spring 2018</a:t>
            </a:r>
          </a:p>
          <a:p>
            <a:endParaRPr lang="en-US" dirty="0" smtClean="0"/>
          </a:p>
          <a:p>
            <a:r>
              <a:rPr lang="en-US" dirty="0" smtClean="0"/>
              <a:t>Charge</a:t>
            </a:r>
            <a:r>
              <a:rPr lang="en-US" dirty="0"/>
              <a:t>: </a:t>
            </a:r>
            <a:r>
              <a:rPr lang="en-US" dirty="0" smtClean="0"/>
              <a:t>The </a:t>
            </a:r>
            <a:r>
              <a:rPr lang="en-US" dirty="0"/>
              <a:t>committee will assess the scientific justification for a U.S. domestic electron ion collider facility, taking into account current international plans and existing domestic facility infrastructure.  In preparing its report, the committee will address the role that such a facility could play in the future of nuclear physics, considering the field broadly, but placing emphasis on its potential scientific impact on quantum chromodynamics</a:t>
            </a:r>
            <a:r>
              <a:rPr lang="en-US" dirty="0" smtClean="0"/>
              <a:t>.</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5297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U.S. National Academy of Sciences review of EIC </a:t>
            </a:r>
            <a:r>
              <a:rPr lang="en-US" sz="3600" dirty="0" smtClean="0"/>
              <a:t>science: Charge questions</a:t>
            </a:r>
            <a:endParaRPr lang="en-US" sz="3600" dirty="0"/>
          </a:p>
        </p:txBody>
      </p:sp>
      <p:sp>
        <p:nvSpPr>
          <p:cNvPr id="3" name="Content Placeholder 2"/>
          <p:cNvSpPr>
            <a:spLocks noGrp="1"/>
          </p:cNvSpPr>
          <p:nvPr>
            <p:ph idx="1"/>
          </p:nvPr>
        </p:nvSpPr>
        <p:spPr/>
        <p:txBody>
          <a:bodyPr>
            <a:normAutofit fontScale="62500" lnSpcReduction="20000"/>
          </a:bodyPr>
          <a:lstStyle/>
          <a:p>
            <a:r>
              <a:rPr lang="en-US" dirty="0" smtClean="0"/>
              <a:t>What is the merit and significance of the science that could be addressed by an electron ion collider facility and what is its importance in the overall context of research in nuclear physics and the physical sciences in general?</a:t>
            </a:r>
          </a:p>
          <a:p>
            <a:endParaRPr lang="en-US" dirty="0" smtClean="0"/>
          </a:p>
          <a:p>
            <a:r>
              <a:rPr lang="en-US" dirty="0" smtClean="0"/>
              <a:t>What are the capabilities of other facilities, existing and planned, domestic and abroad, to address the science opportunities afforded by an electron-ion collider?  What unique scientific role could be played by a domestic electron ion collider facility that is complementary to existing and planned facilities at home and elsewhere?</a:t>
            </a:r>
          </a:p>
          <a:p>
            <a:endParaRPr lang="en-US" dirty="0" smtClean="0"/>
          </a:p>
          <a:p>
            <a:r>
              <a:rPr lang="en-US" dirty="0" smtClean="0"/>
              <a:t>What are the benefits to U.S. leadership in nuclear physics if a domestic electron ion collider were constructed?</a:t>
            </a:r>
          </a:p>
          <a:p>
            <a:endParaRPr lang="en-US" dirty="0" smtClean="0"/>
          </a:p>
          <a:p>
            <a:r>
              <a:rPr lang="en-US" dirty="0" smtClean="0"/>
              <a:t>What are the benefits to other fields of science and to society of establishing such a facility in the United States?</a:t>
            </a:r>
          </a:p>
          <a:p>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13613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Academy committee members</a:t>
            </a:r>
            <a:endParaRPr lang="en-US" dirty="0"/>
          </a:p>
        </p:txBody>
      </p:sp>
      <p:sp>
        <p:nvSpPr>
          <p:cNvPr id="3" name="Content Placeholder 2"/>
          <p:cNvSpPr>
            <a:spLocks noGrp="1"/>
          </p:cNvSpPr>
          <p:nvPr>
            <p:ph sz="half" idx="1"/>
          </p:nvPr>
        </p:nvSpPr>
        <p:spPr>
          <a:xfrm>
            <a:off x="457200" y="1600201"/>
            <a:ext cx="4038600" cy="3657600"/>
          </a:xfrm>
        </p:spPr>
        <p:txBody>
          <a:bodyPr>
            <a:normAutofit fontScale="77500" lnSpcReduction="20000"/>
          </a:bodyPr>
          <a:lstStyle/>
          <a:p>
            <a:r>
              <a:rPr lang="en-US" dirty="0" smtClean="0"/>
              <a:t>Ani </a:t>
            </a:r>
            <a:r>
              <a:rPr lang="en-US" dirty="0" err="1" smtClean="0"/>
              <a:t>Aprahamian</a:t>
            </a:r>
            <a:r>
              <a:rPr lang="en-US" dirty="0" smtClean="0"/>
              <a:t>, </a:t>
            </a:r>
            <a:r>
              <a:rPr lang="en-US" dirty="0" smtClean="0"/>
              <a:t>Notre </a:t>
            </a:r>
            <a:r>
              <a:rPr lang="en-US" dirty="0" smtClean="0"/>
              <a:t>Dame – Co-Chair</a:t>
            </a:r>
          </a:p>
          <a:p>
            <a:r>
              <a:rPr lang="en-US" dirty="0" smtClean="0"/>
              <a:t>Gordon </a:t>
            </a:r>
            <a:r>
              <a:rPr lang="en-US" dirty="0" err="1" smtClean="0"/>
              <a:t>Baym</a:t>
            </a:r>
            <a:r>
              <a:rPr lang="en-US" dirty="0" smtClean="0"/>
              <a:t>, U. of Illinois Urbana-Champaign – Co-Chair</a:t>
            </a:r>
          </a:p>
          <a:p>
            <a:r>
              <a:rPr lang="en-US" dirty="0" smtClean="0"/>
              <a:t>Christine Aidala, </a:t>
            </a:r>
            <a:r>
              <a:rPr lang="en-US" dirty="0" smtClean="0"/>
              <a:t>Michigan</a:t>
            </a:r>
            <a:endParaRPr lang="en-US" dirty="0" smtClean="0"/>
          </a:p>
          <a:p>
            <a:r>
              <a:rPr lang="en-US" dirty="0" smtClean="0"/>
              <a:t>Peter Braun-</a:t>
            </a:r>
            <a:r>
              <a:rPr lang="en-US" dirty="0" err="1" smtClean="0"/>
              <a:t>Munzinger</a:t>
            </a:r>
            <a:r>
              <a:rPr lang="en-US" dirty="0" smtClean="0"/>
              <a:t>, GSI</a:t>
            </a:r>
          </a:p>
          <a:p>
            <a:r>
              <a:rPr lang="en-US" dirty="0" smtClean="0"/>
              <a:t>Haiyan Gao, </a:t>
            </a:r>
            <a:r>
              <a:rPr lang="en-US" dirty="0" smtClean="0"/>
              <a:t>Duke</a:t>
            </a:r>
            <a:endParaRPr lang="en-US" dirty="0" smtClean="0"/>
          </a:p>
          <a:p>
            <a:r>
              <a:rPr lang="en-US" dirty="0" err="1" smtClean="0"/>
              <a:t>Kawtar</a:t>
            </a:r>
            <a:r>
              <a:rPr lang="en-US" dirty="0" smtClean="0"/>
              <a:t> </a:t>
            </a:r>
            <a:r>
              <a:rPr lang="en-US" dirty="0" err="1" smtClean="0"/>
              <a:t>Hafidi</a:t>
            </a:r>
            <a:r>
              <a:rPr lang="en-US" dirty="0" smtClean="0"/>
              <a:t>, ANL</a:t>
            </a:r>
          </a:p>
          <a:p>
            <a:r>
              <a:rPr lang="en-US" dirty="0" smtClean="0"/>
              <a:t>Wick </a:t>
            </a:r>
            <a:r>
              <a:rPr lang="en-US" dirty="0" err="1" smtClean="0"/>
              <a:t>Haxton</a:t>
            </a:r>
            <a:r>
              <a:rPr lang="en-US" dirty="0" smtClean="0"/>
              <a:t>, UC </a:t>
            </a:r>
            <a:r>
              <a:rPr lang="en-US" dirty="0" smtClean="0"/>
              <a:t>Berkeley</a:t>
            </a:r>
            <a:endParaRPr lang="en-US" dirty="0" smtClean="0"/>
          </a:p>
        </p:txBody>
      </p:sp>
      <p:sp>
        <p:nvSpPr>
          <p:cNvPr id="6" name="Content Placeholder 5"/>
          <p:cNvSpPr>
            <a:spLocks noGrp="1"/>
          </p:cNvSpPr>
          <p:nvPr>
            <p:ph sz="half" idx="2"/>
          </p:nvPr>
        </p:nvSpPr>
        <p:spPr>
          <a:xfrm>
            <a:off x="4648200" y="1600201"/>
            <a:ext cx="4038600" cy="3657600"/>
          </a:xfrm>
        </p:spPr>
        <p:txBody>
          <a:bodyPr>
            <a:normAutofit fontScale="77500" lnSpcReduction="20000"/>
          </a:bodyPr>
          <a:lstStyle/>
          <a:p>
            <a:r>
              <a:rPr lang="en-US" dirty="0"/>
              <a:t>John Jowett, CERN</a:t>
            </a:r>
          </a:p>
          <a:p>
            <a:r>
              <a:rPr lang="en-US" dirty="0"/>
              <a:t>Larry </a:t>
            </a:r>
            <a:r>
              <a:rPr lang="en-US" dirty="0" err="1"/>
              <a:t>McLerran</a:t>
            </a:r>
            <a:r>
              <a:rPr lang="en-US" dirty="0"/>
              <a:t>, INT, U. of Washington</a:t>
            </a:r>
          </a:p>
          <a:p>
            <a:r>
              <a:rPr lang="en-US" dirty="0"/>
              <a:t>Lia </a:t>
            </a:r>
            <a:r>
              <a:rPr lang="en-US" dirty="0" err="1"/>
              <a:t>Merminga</a:t>
            </a:r>
            <a:r>
              <a:rPr lang="en-US" dirty="0"/>
              <a:t>, SLAC</a:t>
            </a:r>
          </a:p>
          <a:p>
            <a:r>
              <a:rPr lang="en-US" dirty="0" err="1"/>
              <a:t>Zein-Eddine</a:t>
            </a:r>
            <a:r>
              <a:rPr lang="en-US" dirty="0"/>
              <a:t> </a:t>
            </a:r>
            <a:r>
              <a:rPr lang="en-US" dirty="0" err="1"/>
              <a:t>Meziani</a:t>
            </a:r>
            <a:r>
              <a:rPr lang="en-US" dirty="0"/>
              <a:t>, </a:t>
            </a:r>
            <a:r>
              <a:rPr lang="en-US" dirty="0" smtClean="0"/>
              <a:t>Temple</a:t>
            </a:r>
            <a:endParaRPr lang="en-US" dirty="0"/>
          </a:p>
          <a:p>
            <a:r>
              <a:rPr lang="en-US" dirty="0"/>
              <a:t>Richard Milner, MIT</a:t>
            </a:r>
          </a:p>
          <a:p>
            <a:r>
              <a:rPr lang="en-US" dirty="0"/>
              <a:t>Thomas Schaefer, North Carolina State U.</a:t>
            </a:r>
          </a:p>
          <a:p>
            <a:r>
              <a:rPr lang="en-US" dirty="0"/>
              <a:t>Ernst </a:t>
            </a:r>
            <a:r>
              <a:rPr lang="en-US" dirty="0" err="1"/>
              <a:t>Sichtermann</a:t>
            </a:r>
            <a:r>
              <a:rPr lang="en-US" dirty="0"/>
              <a:t>, LBL</a:t>
            </a:r>
          </a:p>
          <a:p>
            <a:r>
              <a:rPr lang="en-US" dirty="0"/>
              <a:t>Michael Turner, U. of Chicago </a:t>
            </a:r>
          </a:p>
          <a:p>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7" name="Rectangle 6"/>
          <p:cNvSpPr/>
          <p:nvPr/>
        </p:nvSpPr>
        <p:spPr>
          <a:xfrm>
            <a:off x="914400" y="5257800"/>
            <a:ext cx="7239000" cy="1292662"/>
          </a:xfrm>
          <a:prstGeom prst="rect">
            <a:avLst/>
          </a:prstGeom>
          <a:solidFill>
            <a:srgbClr val="00FFFF"/>
          </a:solidFill>
          <a:ln>
            <a:solidFill>
              <a:schemeClr val="tx1"/>
            </a:solidFill>
          </a:ln>
        </p:spPr>
        <p:txBody>
          <a:bodyPr wrap="square">
            <a:spAutoFit/>
          </a:bodyPr>
          <a:lstStyle/>
          <a:p>
            <a:r>
              <a:rPr lang="en-US" sz="2600" dirty="0" smtClean="0">
                <a:latin typeface="Times New Roman" pitchFamily="18" charset="0"/>
                <a:cs typeface="Times New Roman" pitchFamily="18" charset="0"/>
              </a:rPr>
              <a:t>Assuming a positive outcome, final report in spring 2018 will set the stage to move to Dept. of Energy Critical Decision 0 . . .</a:t>
            </a:r>
            <a:endParaRPr lang="en-US" sz="2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6294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meantime, plenty of other activities going on!</a:t>
            </a:r>
            <a:endParaRPr lang="en-US" dirty="0"/>
          </a:p>
        </p:txBody>
      </p:sp>
      <p:sp>
        <p:nvSpPr>
          <p:cNvPr id="3" name="Content Placeholder 2"/>
          <p:cNvSpPr>
            <a:spLocks noGrp="1"/>
          </p:cNvSpPr>
          <p:nvPr>
            <p:ph idx="1"/>
          </p:nvPr>
        </p:nvSpPr>
        <p:spPr>
          <a:xfrm>
            <a:off x="457200" y="1600200"/>
            <a:ext cx="8458200" cy="5029200"/>
          </a:xfrm>
        </p:spPr>
        <p:txBody>
          <a:bodyPr>
            <a:normAutofit/>
          </a:bodyPr>
          <a:lstStyle/>
          <a:p>
            <a:pPr marL="0" indent="0">
              <a:buNone/>
            </a:pPr>
            <a:r>
              <a:rPr lang="en-US" sz="3600" dirty="0" smtClean="0"/>
              <a:t>EIC User Group meetings</a:t>
            </a:r>
          </a:p>
          <a:p>
            <a:r>
              <a:rPr lang="en-US" sz="2800" dirty="0" smtClean="0"/>
              <a:t>UC Berkeley, January 2016</a:t>
            </a:r>
          </a:p>
          <a:p>
            <a:r>
              <a:rPr lang="en-US" sz="2800" dirty="0" smtClean="0"/>
              <a:t>Argonne National Lab, July 2016</a:t>
            </a:r>
          </a:p>
          <a:p>
            <a:r>
              <a:rPr lang="en-US" sz="2800" dirty="0" smtClean="0"/>
              <a:t>Trieste, July 2017</a:t>
            </a:r>
          </a:p>
          <a:p>
            <a:endParaRPr lang="en-US" sz="2800" dirty="0" smtClean="0"/>
          </a:p>
          <a:p>
            <a:endParaRPr lang="en-US" sz="2800" dirty="0" smtClean="0"/>
          </a:p>
          <a:p>
            <a:endParaRPr lang="en-US" sz="2800" dirty="0"/>
          </a:p>
          <a:p>
            <a:r>
              <a:rPr lang="en-US" sz="2800" dirty="0" smtClean="0"/>
              <a:t>Next: Catholic University of America in Washington, D.C., July 30 – August 3, 2018</a:t>
            </a:r>
            <a:endParaRPr lang="en-US" sz="2800"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pic>
        <p:nvPicPr>
          <p:cNvPr id="6" name="Picture 5"/>
          <p:cNvPicPr>
            <a:picLocks noChangeAspect="1"/>
          </p:cNvPicPr>
          <p:nvPr/>
        </p:nvPicPr>
        <p:blipFill>
          <a:blip r:embed="rId2"/>
          <a:stretch>
            <a:fillRect/>
          </a:stretch>
        </p:blipFill>
        <p:spPr>
          <a:xfrm>
            <a:off x="1143000" y="3769922"/>
            <a:ext cx="6858000" cy="1533598"/>
          </a:xfrm>
          <a:prstGeom prst="rect">
            <a:avLst/>
          </a:prstGeom>
        </p:spPr>
      </p:pic>
      <p:pic>
        <p:nvPicPr>
          <p:cNvPr id="7" name="Picture 6"/>
          <p:cNvPicPr>
            <a:picLocks noChangeAspect="1"/>
          </p:cNvPicPr>
          <p:nvPr/>
        </p:nvPicPr>
        <p:blipFill>
          <a:blip r:embed="rId3"/>
          <a:stretch>
            <a:fillRect/>
          </a:stretch>
        </p:blipFill>
        <p:spPr>
          <a:xfrm>
            <a:off x="5725875" y="5784436"/>
            <a:ext cx="1817925" cy="768764"/>
          </a:xfrm>
          <a:prstGeom prst="rect">
            <a:avLst/>
          </a:prstGeom>
        </p:spPr>
      </p:pic>
    </p:spTree>
    <p:extLst>
      <p:ext uri="{BB962C8B-B14F-4D97-AF65-F5344CB8AC3E}">
        <p14:creationId xmlns:p14="http://schemas.microsoft.com/office/powerpoint/2010/main" val="1739126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EIC community within Europe</a:t>
            </a:r>
            <a:endParaRPr lang="en-US" dirty="0"/>
          </a:p>
        </p:txBody>
      </p:sp>
      <p:sp>
        <p:nvSpPr>
          <p:cNvPr id="3" name="Content Placeholder 2"/>
          <p:cNvSpPr>
            <a:spLocks noGrp="1"/>
          </p:cNvSpPr>
          <p:nvPr>
            <p:ph idx="1"/>
          </p:nvPr>
        </p:nvSpPr>
        <p:spPr>
          <a:xfrm>
            <a:off x="228600" y="1371600"/>
            <a:ext cx="8229600" cy="4908550"/>
          </a:xfrm>
        </p:spPr>
        <p:txBody>
          <a:bodyPr>
            <a:normAutofit fontScale="55000" lnSpcReduction="20000"/>
          </a:bodyPr>
          <a:lstStyle/>
          <a:p>
            <a:pPr marL="0" indent="0">
              <a:buNone/>
            </a:pPr>
            <a:r>
              <a:rPr lang="en-US" sz="3600" dirty="0" smtClean="0"/>
              <a:t>178</a:t>
            </a:r>
            <a:r>
              <a:rPr lang="en-US" sz="3600" dirty="0" smtClean="0"/>
              <a:t> </a:t>
            </a:r>
            <a:r>
              <a:rPr lang="en-US" sz="3600" dirty="0" smtClean="0"/>
              <a:t>EICUG members from Europe, from </a:t>
            </a:r>
            <a:r>
              <a:rPr lang="en-US" sz="3600" dirty="0" smtClean="0"/>
              <a:t>54</a:t>
            </a:r>
            <a:r>
              <a:rPr lang="en-US" sz="3600" dirty="0" smtClean="0"/>
              <a:t> </a:t>
            </a:r>
            <a:r>
              <a:rPr lang="en-US" sz="3600" dirty="0" smtClean="0"/>
              <a:t>institutions</a:t>
            </a:r>
          </a:p>
          <a:p>
            <a:endParaRPr lang="en-US" dirty="0" smtClean="0"/>
          </a:p>
          <a:p>
            <a:endParaRPr lang="en-US" dirty="0"/>
          </a:p>
          <a:p>
            <a:endParaRPr lang="en-US" dirty="0" smtClean="0"/>
          </a:p>
          <a:p>
            <a:endParaRPr lang="en-US" dirty="0" smtClean="0"/>
          </a:p>
          <a:p>
            <a:endParaRPr lang="en-US" dirty="0" smtClean="0"/>
          </a:p>
          <a:p>
            <a:pPr marL="0" indent="0">
              <a:buNone/>
            </a:pPr>
            <a:r>
              <a:rPr lang="en-US" dirty="0" smtClean="0"/>
              <a:t>At Trieste EICUG meeting in July, talks by</a:t>
            </a:r>
          </a:p>
          <a:p>
            <a:r>
              <a:rPr lang="en-US" dirty="0" smtClean="0"/>
              <a:t>Angela </a:t>
            </a:r>
            <a:r>
              <a:rPr lang="en-US" dirty="0" err="1" smtClean="0"/>
              <a:t>Bracco</a:t>
            </a:r>
            <a:r>
              <a:rPr lang="en-US" dirty="0" smtClean="0"/>
              <a:t>: The 2017 </a:t>
            </a:r>
            <a:r>
              <a:rPr lang="en-US" dirty="0" err="1" smtClean="0"/>
              <a:t>NuPECC</a:t>
            </a:r>
            <a:r>
              <a:rPr lang="en-US" dirty="0" smtClean="0"/>
              <a:t> Long-Range Plan</a:t>
            </a:r>
          </a:p>
          <a:p>
            <a:pPr lvl="1"/>
            <a:r>
              <a:rPr lang="en-US" dirty="0" smtClean="0"/>
              <a:t>“The science at EIC is highly recognized by </a:t>
            </a:r>
            <a:r>
              <a:rPr lang="en-US" dirty="0" err="1" smtClean="0"/>
              <a:t>NuPECC</a:t>
            </a:r>
            <a:r>
              <a:rPr lang="en-US" dirty="0" smtClean="0"/>
              <a:t>.”</a:t>
            </a:r>
          </a:p>
          <a:p>
            <a:r>
              <a:rPr lang="en-US" dirty="0" smtClean="0"/>
              <a:t>Barbara </a:t>
            </a:r>
            <a:r>
              <a:rPr lang="en-US" dirty="0" err="1" smtClean="0"/>
              <a:t>Erazmus</a:t>
            </a:r>
            <a:r>
              <a:rPr lang="en-US" dirty="0" smtClean="0"/>
              <a:t>: EU Integrating Activity in Hadron Physics</a:t>
            </a:r>
          </a:p>
          <a:p>
            <a:pPr lvl="1"/>
            <a:r>
              <a:rPr lang="en-US" dirty="0" smtClean="0"/>
              <a:t>“EIC projects are welcome.”</a:t>
            </a:r>
          </a:p>
          <a:p>
            <a:r>
              <a:rPr lang="en-US" dirty="0" smtClean="0"/>
              <a:t>Patrice </a:t>
            </a:r>
            <a:r>
              <a:rPr lang="en-US" dirty="0" err="1" smtClean="0"/>
              <a:t>Verdier</a:t>
            </a:r>
            <a:r>
              <a:rPr lang="en-US" dirty="0" smtClean="0"/>
              <a:t>: The IN2P3 visions and plans for nuclear and particle physics</a:t>
            </a:r>
          </a:p>
          <a:p>
            <a:pPr lvl="1"/>
            <a:r>
              <a:rPr lang="en-US" dirty="0" smtClean="0"/>
              <a:t>“We would be glad to help on EIC.”</a:t>
            </a:r>
          </a:p>
          <a:p>
            <a:r>
              <a:rPr lang="en-US" dirty="0" smtClean="0"/>
              <a:t>Anne-Isabelle </a:t>
            </a:r>
            <a:r>
              <a:rPr lang="en-US" dirty="0" err="1" smtClean="0"/>
              <a:t>Etienvre</a:t>
            </a:r>
            <a:r>
              <a:rPr lang="en-US" dirty="0" smtClean="0"/>
              <a:t>: The CEA/IRFU visions and plans for nuclear and particle physics</a:t>
            </a:r>
          </a:p>
          <a:p>
            <a:pPr lvl="1"/>
            <a:r>
              <a:rPr lang="en-US" dirty="0" smtClean="0"/>
              <a:t>“Preparing the next generation with big expectations.”</a:t>
            </a:r>
          </a:p>
          <a:p>
            <a:r>
              <a:rPr lang="en-US" dirty="0" smtClean="0"/>
              <a:t>Fernando </a:t>
            </a:r>
            <a:r>
              <a:rPr lang="en-US" dirty="0" err="1" smtClean="0"/>
              <a:t>Ferroni</a:t>
            </a:r>
            <a:r>
              <a:rPr lang="en-US" dirty="0" smtClean="0"/>
              <a:t>: The INFN vision and plans for nuclear and particle physics</a:t>
            </a:r>
          </a:p>
          <a:p>
            <a:pPr lvl="1"/>
            <a:r>
              <a:rPr lang="en-US" dirty="0" smtClean="0"/>
              <a:t>“A potential community of more than 110 experimental physicists.  Some already contributing to the EIC physics case and to the Generic Detector R&amp;D for an Electron Ion Collider.”</a:t>
            </a:r>
          </a:p>
          <a:p>
            <a:endParaRPr lang="en-US" dirty="0"/>
          </a:p>
          <a:p>
            <a:endParaRPr lang="en-US" dirty="0" smtClean="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pic>
        <p:nvPicPr>
          <p:cNvPr id="6" name="Picture 5"/>
          <p:cNvPicPr>
            <a:picLocks noChangeAspect="1"/>
          </p:cNvPicPr>
          <p:nvPr/>
        </p:nvPicPr>
        <p:blipFill rotWithShape="1">
          <a:blip r:embed="rId2"/>
          <a:srcRect l="24168" t="12963" r="25495" b="6177"/>
          <a:stretch/>
        </p:blipFill>
        <p:spPr>
          <a:xfrm>
            <a:off x="6104106" y="1143000"/>
            <a:ext cx="2887494" cy="2609037"/>
          </a:xfrm>
          <a:prstGeom prst="rect">
            <a:avLst/>
          </a:prstGeom>
        </p:spPr>
      </p:pic>
      <p:sp>
        <p:nvSpPr>
          <p:cNvPr id="7" name="TextBox 6"/>
          <p:cNvSpPr txBox="1"/>
          <p:nvPr/>
        </p:nvSpPr>
        <p:spPr>
          <a:xfrm>
            <a:off x="6781800" y="1487269"/>
            <a:ext cx="1769267" cy="646331"/>
          </a:xfrm>
          <a:prstGeom prst="rect">
            <a:avLst/>
          </a:prstGeom>
          <a:noFill/>
        </p:spPr>
        <p:txBody>
          <a:bodyPr wrap="none" rtlCol="0">
            <a:spAutoFit/>
          </a:bodyPr>
          <a:lstStyle/>
          <a:p>
            <a:r>
              <a:rPr lang="en-US" dirty="0" smtClean="0"/>
              <a:t>Europe: </a:t>
            </a:r>
          </a:p>
          <a:p>
            <a:r>
              <a:rPr lang="en-US" dirty="0" smtClean="0"/>
              <a:t>25% of members</a:t>
            </a:r>
            <a:endParaRPr lang="en-US" dirty="0"/>
          </a:p>
        </p:txBody>
      </p:sp>
    </p:spTree>
    <p:extLst>
      <p:ext uri="{BB962C8B-B14F-4D97-AF65-F5344CB8AC3E}">
        <p14:creationId xmlns:p14="http://schemas.microsoft.com/office/powerpoint/2010/main" val="23470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500"/>
                                        <p:tgtEl>
                                          <p:spTgt spid="3">
                                            <p:txEl>
                                              <p:pRg st="7" end="7"/>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fade">
                                      <p:cBhvr>
                                        <p:cTn id="39" dur="500"/>
                                        <p:tgtEl>
                                          <p:spTgt spid="3">
                                            <p:txEl>
                                              <p:pRg st="14" end="14"/>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QCD: How far have we come?</a:t>
            </a:r>
            <a:endParaRPr lang="en-US" dirty="0"/>
          </a:p>
        </p:txBody>
      </p:sp>
      <p:sp>
        <p:nvSpPr>
          <p:cNvPr id="3" name="Content Placeholder 2"/>
          <p:cNvSpPr>
            <a:spLocks noGrp="1"/>
          </p:cNvSpPr>
          <p:nvPr>
            <p:ph idx="1"/>
          </p:nvPr>
        </p:nvSpPr>
        <p:spPr/>
        <p:txBody>
          <a:bodyPr>
            <a:normAutofit/>
          </a:bodyPr>
          <a:lstStyle/>
          <a:p>
            <a:r>
              <a:rPr lang="en-US" dirty="0" smtClean="0"/>
              <a:t>QCD is challenging!!</a:t>
            </a:r>
          </a:p>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 </a:t>
            </a:r>
            <a:r>
              <a:rPr lang="en-US" dirty="0" smtClean="0">
                <a:sym typeface="Wingdings" pitchFamily="2" charset="2"/>
              </a:rPr>
              <a:t>Gross, </a:t>
            </a:r>
            <a:r>
              <a:rPr lang="en-US" dirty="0" err="1" smtClean="0">
                <a:sym typeface="Wingdings" pitchFamily="2" charset="2"/>
              </a:rPr>
              <a:t>Politzer</a:t>
            </a:r>
            <a:r>
              <a:rPr lang="en-US" dirty="0" smtClean="0">
                <a:sym typeface="Wingdings" pitchFamily="2" charset="2"/>
              </a:rPr>
              <a:t>, </a:t>
            </a:r>
            <a:r>
              <a:rPr lang="en-US" dirty="0" err="1" smtClean="0">
                <a:sym typeface="Wingdings" pitchFamily="2" charset="2"/>
              </a:rPr>
              <a:t>Wilczek</a:t>
            </a:r>
            <a:r>
              <a:rPr lang="en-US" dirty="0" smtClean="0"/>
              <a:t> for asymptotic freedom</a:t>
            </a:r>
          </a:p>
          <a:p>
            <a:endParaRPr lang="en-US" dirty="0" smtClean="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6" name="Rectangle 5"/>
          <p:cNvSpPr/>
          <p:nvPr/>
        </p:nvSpPr>
        <p:spPr>
          <a:xfrm>
            <a:off x="990600" y="4681716"/>
            <a:ext cx="7239000" cy="1261884"/>
          </a:xfrm>
          <a:prstGeom prst="rect">
            <a:avLst/>
          </a:prstGeom>
          <a:solidFill>
            <a:srgbClr val="00FFFF"/>
          </a:solidFill>
          <a:ln>
            <a:solidFill>
              <a:schemeClr val="tx1"/>
            </a:solidFill>
          </a:ln>
        </p:spPr>
        <p:txBody>
          <a:bodyPr wrap="square">
            <a:spAutoFit/>
          </a:bodyPr>
          <a:lstStyle/>
          <a:p>
            <a:pPr algn="ctr"/>
            <a:r>
              <a:rPr lang="en-US" sz="3800" i="1" dirty="0" smtClean="0">
                <a:latin typeface="Times New Roman" pitchFamily="18" charset="0"/>
                <a:cs typeface="Times New Roman" pitchFamily="18" charset="0"/>
              </a:rPr>
              <a:t>Now early years of second phase: </a:t>
            </a:r>
          </a:p>
          <a:p>
            <a:pPr algn="ctr"/>
            <a:r>
              <a:rPr lang="en-US" sz="3800" b="1" i="1" dirty="0" smtClean="0">
                <a:latin typeface="Times New Roman" pitchFamily="18" charset="0"/>
                <a:cs typeface="Times New Roman" pitchFamily="18" charset="0"/>
              </a:rPr>
              <a:t>quantitative QCD</a:t>
            </a:r>
            <a:r>
              <a:rPr lang="en-US" sz="3800" i="1" dirty="0" smtClean="0">
                <a:latin typeface="Times New Roman" pitchFamily="18" charset="0"/>
                <a:cs typeface="Times New Roman" pitchFamily="18" charset="0"/>
              </a:rPr>
              <a:t>!</a:t>
            </a:r>
            <a:endParaRPr lang="en-US" sz="3800" i="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5943600" y="838200"/>
            <a:ext cx="3048000" cy="141026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7408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Generic Detector R&amp;D program for an EIC ongoing since 2011</a:t>
            </a:r>
            <a:endParaRPr lang="en-US" dirty="0"/>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r>
              <a:rPr lang="en-US" dirty="0" smtClean="0"/>
              <a:t>Goals:</a:t>
            </a:r>
          </a:p>
          <a:p>
            <a:pPr lvl="1"/>
            <a:r>
              <a:rPr lang="en-US" dirty="0" smtClean="0"/>
              <a:t>Enable successful design and timely implementation of an EIC experimental program</a:t>
            </a:r>
          </a:p>
          <a:p>
            <a:pPr lvl="1"/>
            <a:r>
              <a:rPr lang="en-US" dirty="0" smtClean="0"/>
              <a:t>Develop instrumentation solutions that meet realistic cost expectations</a:t>
            </a:r>
          </a:p>
          <a:p>
            <a:pPr lvl="1"/>
            <a:r>
              <a:rPr lang="en-US" dirty="0" smtClean="0"/>
              <a:t>Stimulate the formation of user collaborations to design and build experiments</a:t>
            </a:r>
          </a:p>
          <a:p>
            <a:r>
              <a:rPr lang="en-US" dirty="0" smtClean="0"/>
              <a:t>Peer-reviewed program funded by Dept. of Energy and managed by BNL with $1.0-1.5M/year</a:t>
            </a:r>
          </a:p>
          <a:p>
            <a:pPr lvl="1"/>
            <a:r>
              <a:rPr lang="en-US" dirty="0" smtClean="0"/>
              <a:t>Coordinated by Thomas Ullrich, BNL</a:t>
            </a:r>
          </a:p>
          <a:p>
            <a:endParaRPr lang="en-US" dirty="0" smtClean="0"/>
          </a:p>
          <a:p>
            <a:r>
              <a:rPr lang="en-US" dirty="0" smtClean="0"/>
              <a:t>Support </a:t>
            </a:r>
            <a:r>
              <a:rPr lang="en-US" dirty="0" smtClean="0"/>
              <a:t>from standing EIC Detector Advisory Committee</a:t>
            </a:r>
          </a:p>
          <a:p>
            <a:pPr lvl="1"/>
            <a:r>
              <a:rPr lang="en-US" dirty="0" smtClean="0"/>
              <a:t>Marcel </a:t>
            </a:r>
            <a:r>
              <a:rPr lang="en-US" dirty="0" err="1" smtClean="0"/>
              <a:t>Demarteau</a:t>
            </a:r>
            <a:r>
              <a:rPr lang="en-US" dirty="0"/>
              <a:t> </a:t>
            </a:r>
            <a:r>
              <a:rPr lang="en-US" dirty="0" smtClean="0"/>
              <a:t>(ANL), Carl Haber (LBL), Peter </a:t>
            </a:r>
            <a:r>
              <a:rPr lang="en-US" dirty="0" err="1" smtClean="0"/>
              <a:t>Krizan</a:t>
            </a:r>
            <a:r>
              <a:rPr lang="en-US" dirty="0" smtClean="0"/>
              <a:t> (Ljubljana), Ian </a:t>
            </a:r>
            <a:r>
              <a:rPr lang="en-US" dirty="0" err="1" smtClean="0"/>
              <a:t>Shipsey</a:t>
            </a:r>
            <a:r>
              <a:rPr lang="en-US" dirty="0" smtClean="0"/>
              <a:t> (Oxford), Rick van Berg (</a:t>
            </a:r>
            <a:r>
              <a:rPr lang="en-US" dirty="0" err="1" smtClean="0"/>
              <a:t>UPenn</a:t>
            </a:r>
            <a:r>
              <a:rPr lang="en-US" dirty="0" smtClean="0"/>
              <a:t>), Jerry </a:t>
            </a:r>
            <a:r>
              <a:rPr lang="en-US" dirty="0" err="1" smtClean="0"/>
              <a:t>Va’vra</a:t>
            </a:r>
            <a:r>
              <a:rPr lang="en-US" dirty="0" smtClean="0"/>
              <a:t> (SLAC), Glenn Young (</a:t>
            </a:r>
            <a:r>
              <a:rPr lang="en-US" dirty="0" err="1" smtClean="0"/>
              <a:t>JLab</a:t>
            </a:r>
            <a:r>
              <a:rPr lang="en-US" dirty="0" smtClean="0"/>
              <a:t>)</a:t>
            </a:r>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8" name="Rectangle 7"/>
          <p:cNvSpPr/>
          <p:nvPr/>
        </p:nvSpPr>
        <p:spPr>
          <a:xfrm>
            <a:off x="1219200" y="5715000"/>
            <a:ext cx="6629400" cy="430887"/>
          </a:xfrm>
          <a:prstGeom prst="rect">
            <a:avLst/>
          </a:prstGeom>
          <a:solidFill>
            <a:schemeClr val="bg1"/>
          </a:solidFill>
        </p:spPr>
        <p:txBody>
          <a:bodyPr wrap="square">
            <a:spAutoFit/>
          </a:bodyPr>
          <a:lstStyle/>
          <a:p>
            <a:r>
              <a:rPr lang="en-US" sz="2200" dirty="0">
                <a:solidFill>
                  <a:schemeClr val="bg1"/>
                </a:solidFill>
                <a:latin typeface="Times New Roman" pitchFamily="18" charset="0"/>
                <a:cs typeface="Times New Roman" pitchFamily="18" charset="0"/>
                <a:hlinkClick r:id="rId2"/>
              </a:rPr>
              <a:t>https://wiki.bnl.gov/conferences/index.php/EIC_R%25D</a:t>
            </a:r>
            <a:endParaRPr lang="en-US" sz="2200" dirty="0">
              <a:solidFill>
                <a:schemeClr val="bg1"/>
              </a:solidFill>
            </a:endParaRPr>
          </a:p>
        </p:txBody>
      </p:sp>
    </p:spTree>
    <p:extLst>
      <p:ext uri="{BB962C8B-B14F-4D97-AF65-F5344CB8AC3E}">
        <p14:creationId xmlns:p14="http://schemas.microsoft.com/office/powerpoint/2010/main" val="3630222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Latest facility concepts: JLEIC at </a:t>
            </a:r>
            <a:r>
              <a:rPr lang="en-US" dirty="0" err="1" smtClean="0"/>
              <a:t>JLab</a:t>
            </a:r>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pic>
        <p:nvPicPr>
          <p:cNvPr id="6" name="Picture 5"/>
          <p:cNvPicPr>
            <a:picLocks noChangeAspect="1"/>
          </p:cNvPicPr>
          <p:nvPr/>
        </p:nvPicPr>
        <p:blipFill>
          <a:blip r:embed="rId2"/>
          <a:stretch>
            <a:fillRect/>
          </a:stretch>
        </p:blipFill>
        <p:spPr>
          <a:xfrm>
            <a:off x="-533400" y="2075793"/>
            <a:ext cx="5650516" cy="2572407"/>
          </a:xfrm>
          <a:prstGeom prst="rect">
            <a:avLst/>
          </a:prstGeom>
        </p:spPr>
      </p:pic>
      <p:pic>
        <p:nvPicPr>
          <p:cNvPr id="7" name="Picture 6"/>
          <p:cNvPicPr>
            <a:picLocks noChangeAspect="1"/>
          </p:cNvPicPr>
          <p:nvPr/>
        </p:nvPicPr>
        <p:blipFill>
          <a:blip r:embed="rId3"/>
          <a:stretch>
            <a:fillRect/>
          </a:stretch>
        </p:blipFill>
        <p:spPr>
          <a:xfrm>
            <a:off x="4495801" y="2134345"/>
            <a:ext cx="4571999" cy="2437655"/>
          </a:xfrm>
          <a:prstGeom prst="rect">
            <a:avLst/>
          </a:prstGeom>
          <a:solidFill>
            <a:schemeClr val="bg1"/>
          </a:solidFill>
        </p:spPr>
      </p:pic>
    </p:spTree>
    <p:extLst>
      <p:ext uri="{BB962C8B-B14F-4D97-AF65-F5344CB8AC3E}">
        <p14:creationId xmlns:p14="http://schemas.microsoft.com/office/powerpoint/2010/main" val="3368582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Latest facility concepts: </a:t>
            </a:r>
            <a:r>
              <a:rPr lang="en-US" dirty="0" err="1" smtClean="0"/>
              <a:t>eRHIC</a:t>
            </a:r>
            <a:r>
              <a:rPr lang="en-US" dirty="0" smtClean="0"/>
              <a:t> at BNL</a:t>
            </a:r>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pic>
        <p:nvPicPr>
          <p:cNvPr id="6" name="Picture 5"/>
          <p:cNvPicPr>
            <a:picLocks noChangeAspect="1"/>
          </p:cNvPicPr>
          <p:nvPr/>
        </p:nvPicPr>
        <p:blipFill>
          <a:blip r:embed="rId2"/>
          <a:stretch>
            <a:fillRect/>
          </a:stretch>
        </p:blipFill>
        <p:spPr>
          <a:xfrm>
            <a:off x="152400" y="1753031"/>
            <a:ext cx="5944872" cy="2894738"/>
          </a:xfrm>
          <a:prstGeom prst="rect">
            <a:avLst/>
          </a:prstGeom>
        </p:spPr>
      </p:pic>
      <p:pic>
        <p:nvPicPr>
          <p:cNvPr id="7" name="Picture 6"/>
          <p:cNvPicPr/>
          <p:nvPr/>
        </p:nvPicPr>
        <p:blipFill>
          <a:blip r:embed="rId3"/>
          <a:stretch>
            <a:fillRect/>
          </a:stretch>
        </p:blipFill>
        <p:spPr>
          <a:xfrm>
            <a:off x="4953000" y="1355090"/>
            <a:ext cx="4038600" cy="3292679"/>
          </a:xfrm>
          <a:prstGeom prst="rect">
            <a:avLst/>
          </a:prstGeom>
        </p:spPr>
      </p:pic>
      <p:sp>
        <p:nvSpPr>
          <p:cNvPr id="8" name="TextBox 7"/>
          <p:cNvSpPr txBox="1"/>
          <p:nvPr/>
        </p:nvSpPr>
        <p:spPr>
          <a:xfrm>
            <a:off x="1300865" y="1295400"/>
            <a:ext cx="2356735" cy="492443"/>
          </a:xfrm>
          <a:prstGeom prst="rect">
            <a:avLst/>
          </a:prstGeom>
          <a:noFill/>
        </p:spPr>
        <p:txBody>
          <a:bodyPr wrap="none" rtlCol="0">
            <a:spAutoFit/>
          </a:bodyPr>
          <a:lstStyle/>
          <a:p>
            <a:r>
              <a:rPr lang="en-US" sz="2600" dirty="0" smtClean="0">
                <a:solidFill>
                  <a:srgbClr val="FFFFCC"/>
                </a:solidFill>
              </a:rPr>
              <a:t>Ring-ring design</a:t>
            </a:r>
            <a:endParaRPr lang="en-US" sz="2600" dirty="0">
              <a:solidFill>
                <a:srgbClr val="FFFFCC"/>
              </a:solidFill>
            </a:endParaRPr>
          </a:p>
        </p:txBody>
      </p:sp>
      <p:sp>
        <p:nvSpPr>
          <p:cNvPr id="9" name="Rectangle 8"/>
          <p:cNvSpPr/>
          <p:nvPr/>
        </p:nvSpPr>
        <p:spPr>
          <a:xfrm>
            <a:off x="152400" y="4746187"/>
            <a:ext cx="4724400" cy="1107996"/>
          </a:xfrm>
          <a:prstGeom prst="rect">
            <a:avLst/>
          </a:prstGeom>
          <a:solidFill>
            <a:srgbClr val="00FFFF"/>
          </a:solidFill>
          <a:ln>
            <a:solidFill>
              <a:schemeClr val="tx1"/>
            </a:solidFill>
          </a:ln>
        </p:spPr>
        <p:txBody>
          <a:bodyPr wrap="square">
            <a:spAutoFit/>
          </a:bodyPr>
          <a:lstStyle/>
          <a:p>
            <a:r>
              <a:rPr lang="en-US" sz="2200" dirty="0" smtClean="0">
                <a:latin typeface="Times New Roman" pitchFamily="18" charset="0"/>
                <a:cs typeface="Times New Roman" pitchFamily="18" charset="0"/>
              </a:rPr>
              <a:t>Community Review of EIC Accelerator R&amp;D recently performed for the Dept. of Energy</a:t>
            </a:r>
            <a:endParaRPr lang="en-US" sz="2200" dirty="0">
              <a:solidFill>
                <a:schemeClr val="tx1"/>
              </a:solidFill>
              <a:latin typeface="Times New Roman" pitchFamily="18" charset="0"/>
              <a:cs typeface="Times New Roman" pitchFamily="18" charset="0"/>
            </a:endParaRPr>
          </a:p>
        </p:txBody>
      </p:sp>
      <p:pic>
        <p:nvPicPr>
          <p:cNvPr id="10" name="Picture 9"/>
          <p:cNvPicPr>
            <a:picLocks noChangeAspect="1"/>
          </p:cNvPicPr>
          <p:nvPr/>
        </p:nvPicPr>
        <p:blipFill>
          <a:blip r:embed="rId4"/>
          <a:stretch>
            <a:fillRect/>
          </a:stretch>
        </p:blipFill>
        <p:spPr>
          <a:xfrm>
            <a:off x="5105400" y="4724400"/>
            <a:ext cx="3663450" cy="1621987"/>
          </a:xfrm>
          <a:prstGeom prst="rect">
            <a:avLst/>
          </a:prstGeom>
        </p:spPr>
      </p:pic>
      <p:sp>
        <p:nvSpPr>
          <p:cNvPr id="11" name="Rectangle 10"/>
          <p:cNvSpPr/>
          <p:nvPr/>
        </p:nvSpPr>
        <p:spPr>
          <a:xfrm>
            <a:off x="152400" y="5936159"/>
            <a:ext cx="4724400" cy="769441"/>
          </a:xfrm>
          <a:prstGeom prst="rect">
            <a:avLst/>
          </a:prstGeom>
          <a:solidFill>
            <a:srgbClr val="00FFFF"/>
          </a:solidFill>
          <a:ln>
            <a:solidFill>
              <a:schemeClr val="tx1"/>
            </a:solidFill>
          </a:ln>
        </p:spPr>
        <p:txBody>
          <a:bodyPr wrap="square">
            <a:spAutoFit/>
          </a:bodyPr>
          <a:lstStyle/>
          <a:p>
            <a:r>
              <a:rPr lang="en-US" sz="2200" dirty="0" smtClean="0">
                <a:latin typeface="Times New Roman" pitchFamily="18" charset="0"/>
                <a:cs typeface="Times New Roman" pitchFamily="18" charset="0"/>
              </a:rPr>
              <a:t>EIC Accelerator Collaboration meeting Oct 10-12, 2017</a:t>
            </a:r>
            <a:endParaRPr lang="en-US"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099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Many recent EIC-related meetings!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pic>
        <p:nvPicPr>
          <p:cNvPr id="6" name="Picture 5"/>
          <p:cNvPicPr>
            <a:picLocks noChangeAspect="1"/>
          </p:cNvPicPr>
          <p:nvPr/>
        </p:nvPicPr>
        <p:blipFill>
          <a:blip r:embed="rId2"/>
          <a:stretch>
            <a:fillRect/>
          </a:stretch>
        </p:blipFill>
        <p:spPr>
          <a:xfrm>
            <a:off x="415317" y="1343303"/>
            <a:ext cx="8423883" cy="5057497"/>
          </a:xfrm>
          <a:prstGeom prst="rect">
            <a:avLst/>
          </a:prstGeom>
        </p:spPr>
      </p:pic>
    </p:spTree>
    <p:extLst>
      <p:ext uri="{BB962C8B-B14F-4D97-AF65-F5344CB8AC3E}">
        <p14:creationId xmlns:p14="http://schemas.microsoft.com/office/powerpoint/2010/main" val="900366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EIC-related meetings</a:t>
            </a:r>
            <a:endParaRPr lang="en-US" dirty="0"/>
          </a:p>
        </p:txBody>
      </p:sp>
      <p:sp>
        <p:nvSpPr>
          <p:cNvPr id="3" name="Content Placeholder 2"/>
          <p:cNvSpPr>
            <a:spLocks noGrp="1"/>
          </p:cNvSpPr>
          <p:nvPr>
            <p:ph idx="1"/>
          </p:nvPr>
        </p:nvSpPr>
        <p:spPr>
          <a:xfrm>
            <a:off x="457200" y="1524000"/>
            <a:ext cx="8229600" cy="4756150"/>
          </a:xfrm>
        </p:spPr>
        <p:txBody>
          <a:bodyPr>
            <a:normAutofit fontScale="70000" lnSpcReduction="20000"/>
          </a:bodyPr>
          <a:lstStyle/>
          <a:p>
            <a:r>
              <a:rPr lang="en-US" dirty="0" smtClean="0"/>
              <a:t>EICUG Detector Discussion meeting – Nov 30 – Dec 1, 2017, Temple U</a:t>
            </a:r>
            <a:r>
              <a:rPr lang="en-US" dirty="0" smtClean="0"/>
              <a:t>. </a:t>
            </a:r>
          </a:p>
          <a:p>
            <a:endParaRPr lang="en-US" dirty="0" smtClean="0"/>
          </a:p>
          <a:p>
            <a:endParaRPr lang="en-US" dirty="0" smtClean="0"/>
          </a:p>
          <a:p>
            <a:r>
              <a:rPr lang="en-US" dirty="0" smtClean="0"/>
              <a:t>POETIC </a:t>
            </a:r>
            <a:r>
              <a:rPr lang="en-US" dirty="0" smtClean="0"/>
              <a:t>8, March 19-22, 2018, Regensburg U. </a:t>
            </a:r>
          </a:p>
          <a:p>
            <a:pPr lvl="1"/>
            <a:r>
              <a:rPr lang="en-US" dirty="0" smtClean="0"/>
              <a:t>Physics Opportunities at an </a:t>
            </a:r>
            <a:r>
              <a:rPr lang="en-US" dirty="0" err="1" smtClean="0"/>
              <a:t>ElecTron</a:t>
            </a:r>
            <a:r>
              <a:rPr lang="en-US" dirty="0" smtClean="0"/>
              <a:t> Ion Collider</a:t>
            </a:r>
          </a:p>
          <a:p>
            <a:endParaRPr lang="en-US" dirty="0" smtClean="0"/>
          </a:p>
          <a:p>
            <a:r>
              <a:rPr lang="en-US" dirty="0" smtClean="0"/>
              <a:t>DIS </a:t>
            </a:r>
            <a:r>
              <a:rPr lang="en-US" dirty="0" smtClean="0"/>
              <a:t>2018, </a:t>
            </a:r>
            <a:r>
              <a:rPr lang="en-US" dirty="0" smtClean="0"/>
              <a:t>April 16-20, 2018</a:t>
            </a:r>
            <a:r>
              <a:rPr lang="en-US" dirty="0" smtClean="0"/>
              <a:t> </a:t>
            </a:r>
            <a:r>
              <a:rPr lang="en-US" dirty="0" smtClean="0"/>
              <a:t>in </a:t>
            </a:r>
            <a:r>
              <a:rPr lang="en-US" dirty="0" smtClean="0"/>
              <a:t>Kobe, Japan </a:t>
            </a:r>
            <a:endParaRPr lang="en-US" dirty="0" smtClean="0"/>
          </a:p>
          <a:p>
            <a:endParaRPr lang="en-US" dirty="0" smtClean="0"/>
          </a:p>
          <a:p>
            <a:r>
              <a:rPr lang="en-US" dirty="0" smtClean="0"/>
              <a:t>EICUG </a:t>
            </a:r>
            <a:r>
              <a:rPr lang="en-US" dirty="0" smtClean="0"/>
              <a:t>meeting, July 30 – Aug 3, 2018</a:t>
            </a:r>
            <a:r>
              <a:rPr lang="en-US" smtClean="0"/>
              <a:t>, </a:t>
            </a:r>
            <a:r>
              <a:rPr lang="en-US" smtClean="0"/>
              <a:t>CUA, Washington, D.C.</a:t>
            </a:r>
            <a:endParaRPr lang="en-US" dirty="0" smtClean="0"/>
          </a:p>
          <a:p>
            <a:endParaRPr lang="en-US" dirty="0" smtClean="0"/>
          </a:p>
          <a:p>
            <a:r>
              <a:rPr lang="en-US" i="1" dirty="0" smtClean="0"/>
              <a:t>INT </a:t>
            </a:r>
            <a:r>
              <a:rPr lang="en-US" i="1" dirty="0" smtClean="0"/>
              <a:t>workshop INT-18-3: Probing Nucleons and Nuclei in High-Energy Collisions – Oct 1 – Nov 18, 2018, U. of Washington</a:t>
            </a:r>
            <a:endParaRPr lang="en-US" i="1"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6" name="TextBox 5"/>
          <p:cNvSpPr txBox="1"/>
          <p:nvPr/>
        </p:nvSpPr>
        <p:spPr>
          <a:xfrm>
            <a:off x="2202285" y="1905000"/>
            <a:ext cx="5570115" cy="369332"/>
          </a:xfrm>
          <a:prstGeom prst="rect">
            <a:avLst/>
          </a:prstGeom>
          <a:solidFill>
            <a:schemeClr val="bg1"/>
          </a:solidFill>
        </p:spPr>
        <p:txBody>
          <a:bodyPr wrap="none" rtlCol="0">
            <a:spAutoFit/>
          </a:bodyPr>
          <a:lstStyle/>
          <a:p>
            <a:r>
              <a:rPr lang="en-US" dirty="0">
                <a:hlinkClick r:id="rId2"/>
              </a:rPr>
              <a:t>https://</a:t>
            </a:r>
            <a:r>
              <a:rPr lang="en-US" dirty="0" smtClean="0">
                <a:hlinkClick r:id="rId2"/>
              </a:rPr>
              <a:t>indico.bnl.gov/conferenceDisplay.py?confId=3737</a:t>
            </a:r>
            <a:endParaRPr lang="en-US" dirty="0"/>
          </a:p>
        </p:txBody>
      </p:sp>
    </p:spTree>
    <p:extLst>
      <p:ext uri="{BB962C8B-B14F-4D97-AF65-F5344CB8AC3E}">
        <p14:creationId xmlns:p14="http://schemas.microsoft.com/office/powerpoint/2010/main" val="3987223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10057"/>
            <a:ext cx="8229600" cy="4200143"/>
          </a:xfrm>
        </p:spPr>
        <p:txBody>
          <a:bodyPr>
            <a:normAutofit fontScale="85000" lnSpcReduction="20000"/>
          </a:bodyPr>
          <a:lstStyle/>
          <a:p>
            <a:r>
              <a:rPr lang="en-US" dirty="0"/>
              <a:t>Early years of rewarding new era of quantitative basic research in QCD!</a:t>
            </a:r>
          </a:p>
          <a:p>
            <a:endParaRPr lang="en-US" dirty="0" smtClean="0"/>
          </a:p>
          <a:p>
            <a:r>
              <a:rPr lang="en-US" dirty="0" smtClean="0"/>
              <a:t>An </a:t>
            </a:r>
            <a:r>
              <a:rPr lang="en-US" dirty="0"/>
              <a:t>Electron-Ion Collider </a:t>
            </a:r>
            <a:r>
              <a:rPr lang="en-US" dirty="0" smtClean="0"/>
              <a:t>with</a:t>
            </a:r>
          </a:p>
          <a:p>
            <a:pPr lvl="1"/>
            <a:r>
              <a:rPr lang="en-US" dirty="0" smtClean="0"/>
              <a:t>polarized electrons </a:t>
            </a:r>
          </a:p>
          <a:p>
            <a:pPr lvl="1"/>
            <a:r>
              <a:rPr lang="en-US" dirty="0"/>
              <a:t>a</a:t>
            </a:r>
            <a:r>
              <a:rPr lang="en-US" dirty="0" smtClean="0"/>
              <a:t> range of unpolarized </a:t>
            </a:r>
            <a:r>
              <a:rPr lang="en-US" dirty="0"/>
              <a:t>nuclear species </a:t>
            </a:r>
            <a:r>
              <a:rPr lang="en-US" dirty="0" smtClean="0"/>
              <a:t> </a:t>
            </a:r>
          </a:p>
          <a:p>
            <a:pPr lvl="1"/>
            <a:r>
              <a:rPr lang="en-US" dirty="0" smtClean="0"/>
              <a:t>polarized </a:t>
            </a:r>
            <a:r>
              <a:rPr lang="en-US" dirty="0"/>
              <a:t>protons and polarized light nuclei </a:t>
            </a:r>
            <a:r>
              <a:rPr lang="en-US" dirty="0" smtClean="0"/>
              <a:t> </a:t>
            </a:r>
          </a:p>
          <a:p>
            <a:pPr lvl="1"/>
            <a:r>
              <a:rPr lang="en-US" dirty="0" smtClean="0"/>
              <a:t>center-of-mass </a:t>
            </a:r>
            <a:r>
              <a:rPr lang="en-US" dirty="0"/>
              <a:t>energies from ~30 to ~</a:t>
            </a:r>
            <a:r>
              <a:rPr lang="en-US" dirty="0" smtClean="0"/>
              <a:t>100 </a:t>
            </a:r>
            <a:r>
              <a:rPr lang="en-US" dirty="0"/>
              <a:t>GeV </a:t>
            </a:r>
            <a:r>
              <a:rPr lang="en-US" dirty="0" smtClean="0"/>
              <a:t> </a:t>
            </a:r>
          </a:p>
          <a:p>
            <a:pPr lvl="1"/>
            <a:r>
              <a:rPr lang="en-US" dirty="0" smtClean="0"/>
              <a:t>luminosities &gt;10</a:t>
            </a:r>
            <a:r>
              <a:rPr lang="en-US" baseline="30000" dirty="0" smtClean="0"/>
              <a:t>33</a:t>
            </a:r>
            <a:r>
              <a:rPr lang="en-US" dirty="0" smtClean="0"/>
              <a:t> cm</a:t>
            </a:r>
            <a:r>
              <a:rPr lang="en-US" baseline="30000" dirty="0" smtClean="0"/>
              <a:t>-2</a:t>
            </a:r>
            <a:r>
              <a:rPr lang="en-US" dirty="0" smtClean="0"/>
              <a:t> s</a:t>
            </a:r>
            <a:r>
              <a:rPr lang="en-US" baseline="30000" dirty="0" smtClean="0"/>
              <a:t>-1</a:t>
            </a:r>
            <a:r>
              <a:rPr lang="en-US" dirty="0" smtClean="0"/>
              <a:t> </a:t>
            </a:r>
          </a:p>
          <a:p>
            <a:pPr marL="0" indent="0">
              <a:buNone/>
            </a:pPr>
            <a:r>
              <a:rPr lang="en-US" dirty="0"/>
              <a:t> </a:t>
            </a:r>
            <a:r>
              <a:rPr lang="en-US" dirty="0" smtClean="0"/>
              <a:t>   </a:t>
            </a:r>
            <a:r>
              <a:rPr lang="en-US" smtClean="0"/>
              <a:t>will be </a:t>
            </a:r>
            <a:r>
              <a:rPr lang="en-US" i="1" smtClean="0"/>
              <a:t>the</a:t>
            </a:r>
            <a:r>
              <a:rPr lang="en-US" smtClean="0"/>
              <a:t> facility to </a:t>
            </a:r>
            <a:r>
              <a:rPr lang="en-US" dirty="0"/>
              <a:t>bring this new era </a:t>
            </a:r>
            <a:r>
              <a:rPr lang="en-US"/>
              <a:t>to </a:t>
            </a:r>
            <a:r>
              <a:rPr lang="en-US" smtClean="0"/>
              <a:t>maturity</a:t>
            </a:r>
            <a:r>
              <a:rPr lang="en-US" dirty="0" smtClean="0"/>
              <a:t>!</a:t>
            </a:r>
            <a:endParaRPr lang="en-US" dirty="0"/>
          </a:p>
          <a:p>
            <a:endParaRPr lang="en-US" dirty="0" smtClean="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
        <p:nvSpPr>
          <p:cNvPr id="6" name="Rectangle 5"/>
          <p:cNvSpPr/>
          <p:nvPr/>
        </p:nvSpPr>
        <p:spPr>
          <a:xfrm>
            <a:off x="457200" y="5336738"/>
            <a:ext cx="8305800" cy="1292662"/>
          </a:xfrm>
          <a:prstGeom prst="rect">
            <a:avLst/>
          </a:prstGeom>
          <a:solidFill>
            <a:srgbClr val="00FFFF"/>
          </a:solidFill>
          <a:ln>
            <a:solidFill>
              <a:schemeClr val="tx1"/>
            </a:solidFill>
          </a:ln>
        </p:spPr>
        <p:txBody>
          <a:bodyPr wrap="square">
            <a:spAutoFit/>
          </a:bodyPr>
          <a:lstStyle/>
          <a:p>
            <a:pPr algn="ctr"/>
            <a:r>
              <a:rPr lang="en-US" sz="2600" smtClean="0">
                <a:latin typeface="Times New Roman" pitchFamily="18" charset="0"/>
                <a:cs typeface="Times New Roman" pitchFamily="18" charset="0"/>
              </a:rPr>
              <a:t>The EIC recently entered a new phase with a lot </a:t>
            </a:r>
            <a:r>
              <a:rPr lang="en-US" sz="2600" smtClean="0">
                <a:latin typeface="Times New Roman" pitchFamily="18" charset="0"/>
                <a:cs typeface="Times New Roman" pitchFamily="18" charset="0"/>
              </a:rPr>
              <a:t>going </a:t>
            </a:r>
            <a:r>
              <a:rPr lang="en-US" sz="2600" dirty="0" smtClean="0">
                <a:latin typeface="Times New Roman" pitchFamily="18" charset="0"/>
                <a:cs typeface="Times New Roman" pitchFamily="18" charset="0"/>
              </a:rPr>
              <a:t>on since the 2015 Long-Range Plan—all are welcome to join!</a:t>
            </a:r>
          </a:p>
          <a:p>
            <a:pPr algn="ctr"/>
            <a:r>
              <a:rPr lang="en-US" sz="2600" dirty="0">
                <a:latin typeface="Times New Roman" pitchFamily="18" charset="0"/>
                <a:cs typeface="Times New Roman" pitchFamily="18" charset="0"/>
              </a:rPr>
              <a:t>http://www.eicug.org/web/newmembers</a:t>
            </a:r>
            <a:endParaRPr lang="en-US" sz="2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76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Hadronization</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Not as far along as nucleon structure—less of a focus in earlier years</a:t>
            </a:r>
          </a:p>
          <a:p>
            <a:r>
              <a:rPr lang="en-US" dirty="0" smtClean="0"/>
              <a:t>Recent advances via</a:t>
            </a:r>
          </a:p>
          <a:p>
            <a:pPr lvl="1"/>
            <a:r>
              <a:rPr lang="en-US" dirty="0" smtClean="0"/>
              <a:t>TMD FFs</a:t>
            </a:r>
          </a:p>
          <a:p>
            <a:pPr lvl="1"/>
            <a:r>
              <a:rPr lang="en-US" dirty="0" smtClean="0"/>
              <a:t>Collinear twist-3 functions to describe hadronization</a:t>
            </a:r>
          </a:p>
          <a:p>
            <a:pPr lvl="1"/>
            <a:r>
              <a:rPr lang="en-US" dirty="0" err="1" smtClean="0"/>
              <a:t>Dihadron</a:t>
            </a:r>
            <a:r>
              <a:rPr lang="en-US" dirty="0" smtClean="0"/>
              <a:t> (interference) FF</a:t>
            </a:r>
          </a:p>
          <a:p>
            <a:pPr lvl="1"/>
            <a:r>
              <a:rPr lang="en-US" dirty="0" smtClean="0"/>
              <a:t>Hadronization from nuclei</a:t>
            </a:r>
          </a:p>
          <a:p>
            <a:pPr marL="0" indent="0">
              <a:buNone/>
            </a:pPr>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130478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Spin-spin and spin-momentum correlations in QCD bound states</a:t>
            </a:r>
            <a:endParaRPr lang="en-US" dirty="0"/>
          </a:p>
        </p:txBody>
      </p:sp>
      <p:sp>
        <p:nvSpPr>
          <p:cNvPr id="5" name="Footer Placeholder 4"/>
          <p:cNvSpPr>
            <a:spLocks noGrp="1"/>
          </p:cNvSpPr>
          <p:nvPr>
            <p:ph type="ftr" sz="quarter" idx="11"/>
          </p:nvPr>
        </p:nvSpPr>
        <p:spPr/>
        <p:txBody>
          <a:bodyPr/>
          <a:lstStyle/>
          <a:p>
            <a:r>
              <a:rPr lang="nn-NO" smtClean="0"/>
              <a:t>C. Aidala, EINN, Nov 4, 2017</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6625"/>
            <a:ext cx="89916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1524000"/>
            <a:ext cx="7178184" cy="646331"/>
          </a:xfrm>
          <a:prstGeom prst="rect">
            <a:avLst/>
          </a:prstGeom>
          <a:noFill/>
        </p:spPr>
        <p:txBody>
          <a:bodyPr wrap="none" rtlCol="0">
            <a:spAutoFit/>
          </a:bodyPr>
          <a:lstStyle/>
          <a:p>
            <a:r>
              <a:rPr lang="en-US" dirty="0" smtClean="0">
                <a:solidFill>
                  <a:srgbClr val="FFFFCC"/>
                </a:solidFill>
              </a:rPr>
              <a:t>U = unpolarized	L = longitudinally polarized	T = transversely polarized</a:t>
            </a:r>
          </a:p>
          <a:p>
            <a:r>
              <a:rPr lang="en-US" dirty="0" smtClean="0">
                <a:solidFill>
                  <a:srgbClr val="FFFFCC"/>
                </a:solidFill>
              </a:rPr>
              <a:t>N = nucleon	q = quark</a:t>
            </a:r>
            <a:endParaRPr lang="en-US" dirty="0">
              <a:solidFill>
                <a:srgbClr val="FFFFCC"/>
              </a:solidFill>
            </a:endParaRPr>
          </a:p>
        </p:txBody>
      </p:sp>
    </p:spTree>
    <p:extLst>
      <p:ext uri="{BB962C8B-B14F-4D97-AF65-F5344CB8AC3E}">
        <p14:creationId xmlns:p14="http://schemas.microsoft.com/office/powerpoint/2010/main" val="1490270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High-energy QCD: Thinking in terms of individual partons</a:t>
            </a:r>
            <a:endParaRPr lang="en-US" dirty="0"/>
          </a:p>
        </p:txBody>
      </p:sp>
      <p:sp>
        <p:nvSpPr>
          <p:cNvPr id="3" name="Content Placeholder 2"/>
          <p:cNvSpPr>
            <a:spLocks noGrp="1"/>
          </p:cNvSpPr>
          <p:nvPr>
            <p:ph idx="1"/>
          </p:nvPr>
        </p:nvSpPr>
        <p:spPr/>
        <p:txBody>
          <a:bodyPr>
            <a:normAutofit/>
          </a:bodyPr>
          <a:lstStyle/>
          <a:p>
            <a:r>
              <a:rPr lang="en-US" dirty="0" smtClean="0"/>
              <a:t>Pdfs are </a:t>
            </a:r>
            <a:r>
              <a:rPr lang="en-US" i="1" dirty="0" smtClean="0"/>
              <a:t>single-parton</a:t>
            </a:r>
            <a:r>
              <a:rPr lang="en-US" dirty="0" smtClean="0"/>
              <a:t> functions in </a:t>
            </a:r>
            <a:r>
              <a:rPr lang="en-US" i="1" dirty="0" smtClean="0"/>
              <a:t>single</a:t>
            </a:r>
            <a:r>
              <a:rPr lang="en-US" dirty="0" smtClean="0"/>
              <a:t> nucleons</a:t>
            </a:r>
          </a:p>
          <a:p>
            <a:pPr lvl="1"/>
            <a:r>
              <a:rPr lang="en-US" dirty="0" smtClean="0"/>
              <a:t>Or in nuclei, but typically still think of partons in individual nucleons within nucleus</a:t>
            </a:r>
          </a:p>
          <a:p>
            <a:endParaRPr lang="en-US" dirty="0" smtClean="0"/>
          </a:p>
          <a:p>
            <a:r>
              <a:rPr lang="en-US" dirty="0" smtClean="0"/>
              <a:t>Can we go beyond this single-parton picture while staying in the hard (short-distance) limit of perturbative QCD?</a:t>
            </a:r>
            <a:endParaRPr lang="en-US"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141522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a:xfrm>
            <a:off x="457200" y="1600200"/>
            <a:ext cx="8229600" cy="4724400"/>
          </a:xfrm>
        </p:spPr>
        <p:txBody>
          <a:bodyPr>
            <a:normAutofit fontScale="47500" lnSpcReduction="20000"/>
          </a:bodyPr>
          <a:lstStyle/>
          <a:p>
            <a:r>
              <a:rPr lang="en-US" sz="4400" dirty="0" smtClean="0"/>
              <a:t>In perturbative QCD, since 1990s starting to consider detailed internal </a:t>
            </a:r>
            <a:r>
              <a:rPr lang="en-US" sz="4400" i="1" dirty="0" smtClean="0"/>
              <a:t>dynamics</a:t>
            </a:r>
            <a:r>
              <a:rPr lang="en-US" sz="4400" dirty="0" smtClean="0"/>
              <a:t> that parts with traditional parton model ways of looking at hadrons—and perform </a:t>
            </a:r>
            <a:r>
              <a:rPr lang="en-US" sz="4400" u="sng" dirty="0" smtClean="0"/>
              <a:t>phenomenological calculations</a:t>
            </a:r>
            <a:r>
              <a:rPr lang="en-US" sz="4400" dirty="0" smtClean="0"/>
              <a:t> using these new ideas/tools!</a:t>
            </a:r>
          </a:p>
          <a:p>
            <a:pPr marL="0" indent="0">
              <a:buNone/>
            </a:pPr>
            <a:r>
              <a:rPr lang="en-US" sz="4400" dirty="0" smtClean="0"/>
              <a:t>     E.g.:</a:t>
            </a:r>
          </a:p>
          <a:p>
            <a:pPr lvl="1"/>
            <a:r>
              <a:rPr lang="en-US" sz="3800" dirty="0"/>
              <a:t>Various </a:t>
            </a:r>
            <a:r>
              <a:rPr lang="en-US" sz="3800" i="1" dirty="0"/>
              <a:t>resummation</a:t>
            </a:r>
            <a:r>
              <a:rPr lang="en-US" sz="3800" dirty="0"/>
              <a:t> techniques</a:t>
            </a:r>
          </a:p>
          <a:p>
            <a:pPr lvl="1"/>
            <a:r>
              <a:rPr lang="en-US" sz="3800" i="1" dirty="0" smtClean="0"/>
              <a:t>Non-linear</a:t>
            </a:r>
            <a:r>
              <a:rPr lang="en-US" sz="3800" dirty="0" smtClean="0"/>
              <a:t> evolution at small momentum fractions</a:t>
            </a:r>
          </a:p>
          <a:p>
            <a:pPr lvl="1"/>
            <a:r>
              <a:rPr lang="en-US" sz="3800" i="1" dirty="0" smtClean="0"/>
              <a:t>Spin-spin</a:t>
            </a:r>
            <a:r>
              <a:rPr lang="en-US" sz="3800" dirty="0" smtClean="0"/>
              <a:t> and </a:t>
            </a:r>
            <a:r>
              <a:rPr lang="en-US" sz="3800" i="1" dirty="0" smtClean="0"/>
              <a:t>spin-momentum</a:t>
            </a:r>
            <a:r>
              <a:rPr lang="en-US" sz="3800" dirty="0" smtClean="0"/>
              <a:t> correlations in QCD bound states</a:t>
            </a:r>
          </a:p>
          <a:p>
            <a:pPr lvl="1"/>
            <a:r>
              <a:rPr lang="en-US" sz="3800" dirty="0" smtClean="0"/>
              <a:t>Techniques to handle </a:t>
            </a:r>
            <a:r>
              <a:rPr lang="en-US" sz="3800" i="1" dirty="0" smtClean="0"/>
              <a:t>target-mass and “higher-twist” corrections</a:t>
            </a:r>
          </a:p>
          <a:p>
            <a:pPr lvl="1"/>
            <a:r>
              <a:rPr lang="en-US" sz="3800" i="1" dirty="0" smtClean="0"/>
              <a:t>Spatial</a:t>
            </a:r>
            <a:r>
              <a:rPr lang="en-US" sz="3800" dirty="0" smtClean="0"/>
              <a:t> distributions of partons in QCD bound states</a:t>
            </a:r>
          </a:p>
          <a:p>
            <a:pPr lvl="1"/>
            <a:endParaRPr lang="en-US" dirty="0" smtClean="0"/>
          </a:p>
          <a:p>
            <a:r>
              <a:rPr lang="en-US" sz="4400" dirty="0" err="1" smtClean="0"/>
              <a:t>Nonperturbative</a:t>
            </a:r>
            <a:r>
              <a:rPr lang="en-US" sz="4400" dirty="0" smtClean="0"/>
              <a:t> methods: </a:t>
            </a:r>
          </a:p>
          <a:p>
            <a:pPr lvl="1"/>
            <a:r>
              <a:rPr lang="en-US" sz="3800" dirty="0" smtClean="0"/>
              <a:t>Lattice QCD less and less limited by computing resources—since 2010 starting to perform calculations at the physical pion mass (after 36 years!).  Plus recent new ideas on how to calculate previously intractable quantities.</a:t>
            </a:r>
          </a:p>
          <a:p>
            <a:pPr lvl="1"/>
            <a:r>
              <a:rPr lang="en-US" sz="3800" dirty="0" err="1" smtClean="0"/>
              <a:t>AdS</a:t>
            </a:r>
            <a:r>
              <a:rPr lang="en-US" sz="3800" dirty="0" smtClean="0"/>
              <a:t>/CFT “gauge-string duality” an exciting recent development as first fundamentally new handle to try to tackle QCD in decades!</a:t>
            </a:r>
          </a:p>
        </p:txBody>
      </p:sp>
      <p:sp>
        <p:nvSpPr>
          <p:cNvPr id="4" name="Footer Placeholder 3"/>
          <p:cNvSpPr>
            <a:spLocks noGrp="1"/>
          </p:cNvSpPr>
          <p:nvPr>
            <p:ph type="ftr" sz="quarter" idx="11"/>
          </p:nvPr>
        </p:nvSpPr>
        <p:spPr/>
        <p:txBody>
          <a:bodyPr/>
          <a:lstStyle/>
          <a:p>
            <a:r>
              <a:rPr lang="nn-NO" smtClean="0"/>
              <a:t>C. Aidala, EINN, Nov 4, 2017</a:t>
            </a:r>
            <a:endParaRPr lang="en-US"/>
          </a:p>
        </p:txBody>
      </p:sp>
      <p:pic>
        <p:nvPicPr>
          <p:cNvPr id="5" name="Picture 2"/>
          <p:cNvPicPr>
            <a:picLocks noChangeAspect="1" noChangeArrowheads="1"/>
          </p:cNvPicPr>
          <p:nvPr/>
        </p:nvPicPr>
        <p:blipFill>
          <a:blip r:embed="rId2" cstate="print"/>
          <a:srcRect/>
          <a:stretch>
            <a:fillRect/>
          </a:stretch>
        </p:blipFill>
        <p:spPr bwMode="auto">
          <a:xfrm>
            <a:off x="4953000" y="1597659"/>
            <a:ext cx="3505200" cy="274574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5016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blinds(horizontal)">
                                      <p:cBhvr>
                                        <p:cTn id="11" dur="500"/>
                                        <p:tgtEl>
                                          <p:spTgt spid="3">
                                            <p:txEl>
                                              <p:pRg st="9" end="9"/>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An alternative approach to describing the large single-spin asymmetries: </a:t>
            </a:r>
            <a:br>
              <a:rPr lang="en-US" sz="3500" dirty="0" smtClean="0"/>
            </a:br>
            <a:r>
              <a:rPr lang="en-US" sz="3500" dirty="0" smtClean="0"/>
              <a:t>Higher-twist </a:t>
            </a:r>
            <a:r>
              <a:rPr lang="en-US" sz="3500" dirty="0" err="1" smtClean="0"/>
              <a:t>multiparton</a:t>
            </a:r>
            <a:r>
              <a:rPr lang="en-US" sz="3500" dirty="0" smtClean="0"/>
              <a:t> correlations</a:t>
            </a:r>
            <a:endParaRPr lang="en-US" sz="3500" dirty="0"/>
          </a:p>
        </p:txBody>
      </p:sp>
      <p:sp>
        <p:nvSpPr>
          <p:cNvPr id="5" name="Content Placeholder 4"/>
          <p:cNvSpPr>
            <a:spLocks noGrp="1"/>
          </p:cNvSpPr>
          <p:nvPr>
            <p:ph idx="1"/>
          </p:nvPr>
        </p:nvSpPr>
        <p:spPr>
          <a:xfrm>
            <a:off x="457200" y="1798637"/>
            <a:ext cx="8229600" cy="4525963"/>
          </a:xfrm>
        </p:spPr>
        <p:txBody>
          <a:bodyPr>
            <a:normAutofit fontScale="85000" lnSpcReduction="20000"/>
          </a:bodyPr>
          <a:lstStyle/>
          <a:p>
            <a:r>
              <a:rPr lang="en-US" dirty="0" smtClean="0"/>
              <a:t>Extend </a:t>
            </a:r>
            <a:r>
              <a:rPr lang="en-US" dirty="0"/>
              <a:t>our ideas about (single-parton) pdfs to correlation functions that can’t be associated with a single </a:t>
            </a:r>
            <a:r>
              <a:rPr lang="en-US" dirty="0" smtClean="0"/>
              <a:t>parton</a:t>
            </a:r>
            <a:endParaRPr lang="en-US" dirty="0"/>
          </a:p>
          <a:p>
            <a:r>
              <a:rPr lang="en-US" dirty="0"/>
              <a:t>N</a:t>
            </a:r>
            <a:r>
              <a:rPr lang="en-US" dirty="0" smtClean="0"/>
              <a:t>on-perturbative structure </a:t>
            </a:r>
            <a:r>
              <a:rPr lang="en-US" dirty="0" smtClean="0">
                <a:sym typeface="Wingdings" panose="05000000000000000000" pitchFamily="2" charset="2"/>
              </a:rPr>
              <a:t></a:t>
            </a:r>
            <a:r>
              <a:rPr lang="en-US" dirty="0" smtClean="0"/>
              <a:t> matrix elements involving the quantum mechanical </a:t>
            </a:r>
            <a:r>
              <a:rPr lang="en-US" i="1" dirty="0" smtClean="0"/>
              <a:t>interference</a:t>
            </a:r>
            <a:r>
              <a:rPr lang="en-US" dirty="0" smtClean="0"/>
              <a:t> between scattering off of a (</a:t>
            </a:r>
            <a:r>
              <a:rPr lang="en-US" dirty="0" err="1" smtClean="0"/>
              <a:t>quark+gluon</a:t>
            </a:r>
            <a:r>
              <a:rPr lang="en-US" dirty="0" smtClean="0"/>
              <a:t>) and scattering off of a single quark (of the same flavor and at the same </a:t>
            </a:r>
            <a:r>
              <a:rPr lang="en-US" i="1" dirty="0" smtClean="0"/>
              <a:t>x</a:t>
            </a:r>
            <a:r>
              <a:rPr lang="en-US" dirty="0" smtClean="0"/>
              <a:t>)</a:t>
            </a:r>
          </a:p>
          <a:p>
            <a:pPr lvl="1"/>
            <a:r>
              <a:rPr lang="en-US" dirty="0" smtClean="0"/>
              <a:t>Can also have interference between (</a:t>
            </a:r>
            <a:r>
              <a:rPr lang="en-US" dirty="0" err="1" smtClean="0"/>
              <a:t>gluon+gluon</a:t>
            </a:r>
            <a:r>
              <a:rPr lang="en-US" dirty="0" smtClean="0"/>
              <a:t>) and single gluon</a:t>
            </a:r>
          </a:p>
          <a:p>
            <a:pPr lvl="1"/>
            <a:r>
              <a:rPr lang="en-US" dirty="0" smtClean="0"/>
              <a:t>No explicit dependence on partonic transverse momentum</a:t>
            </a:r>
          </a:p>
          <a:p>
            <a:pPr lvl="1"/>
            <a:r>
              <a:rPr lang="en-US" dirty="0" err="1"/>
              <a:t>Efremov+Teryaev</a:t>
            </a:r>
            <a:r>
              <a:rPr lang="en-US" dirty="0"/>
              <a:t> </a:t>
            </a:r>
            <a:r>
              <a:rPr lang="en-US" dirty="0" smtClean="0"/>
              <a:t>1981, 84</a:t>
            </a:r>
            <a:r>
              <a:rPr lang="en-US" dirty="0"/>
              <a:t>; </a:t>
            </a:r>
            <a:r>
              <a:rPr lang="en-US" dirty="0" err="1"/>
              <a:t>Qiu+Sterman</a:t>
            </a:r>
            <a:r>
              <a:rPr lang="en-US" dirty="0"/>
              <a:t> 1991, </a:t>
            </a:r>
            <a:r>
              <a:rPr lang="en-US" dirty="0" smtClean="0"/>
              <a:t>98</a:t>
            </a:r>
          </a:p>
        </p:txBody>
      </p:sp>
      <p:sp>
        <p:nvSpPr>
          <p:cNvPr id="3" name="Footer Placeholder 2"/>
          <p:cNvSpPr>
            <a:spLocks noGrp="1"/>
          </p:cNvSpPr>
          <p:nvPr>
            <p:ph type="ftr" sz="quarter" idx="11"/>
          </p:nvPr>
        </p:nvSpPr>
        <p:spPr/>
        <p:txBody>
          <a:bodyPr/>
          <a:lstStyle/>
          <a:p>
            <a:r>
              <a:rPr lang="nn-NO" smtClean="0"/>
              <a:t>C. Aidala, EINN, Nov 4, 2017</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356986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Beware: Two common usages of the term “twist”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Formal definition of twist: “mass dimension minus spin” of the operator in a matrix element within the Operator Product Expansion</a:t>
            </a:r>
          </a:p>
          <a:p>
            <a:pPr lvl="1"/>
            <a:r>
              <a:rPr lang="en-US" dirty="0" smtClean="0"/>
              <a:t>“Leading twist” is twist-2</a:t>
            </a:r>
          </a:p>
          <a:p>
            <a:pPr lvl="1"/>
            <a:r>
              <a:rPr lang="en-US" dirty="0" smtClean="0"/>
              <a:t>Twist-n </a:t>
            </a:r>
            <a:r>
              <a:rPr lang="en-US" i="1" dirty="0" smtClean="0"/>
              <a:t>matrix element</a:t>
            </a:r>
            <a:r>
              <a:rPr lang="en-US" dirty="0" smtClean="0"/>
              <a:t> carries a factor of 1/Q</a:t>
            </a:r>
            <a:r>
              <a:rPr lang="en-US" baseline="30000" dirty="0" smtClean="0"/>
              <a:t>(n-2)</a:t>
            </a:r>
          </a:p>
          <a:p>
            <a:endParaRPr lang="en-US" dirty="0" smtClean="0"/>
          </a:p>
          <a:p>
            <a:r>
              <a:rPr lang="en-US" dirty="0" smtClean="0"/>
              <a:t>But – </a:t>
            </a:r>
            <a:r>
              <a:rPr lang="en-US" i="1" dirty="0" smtClean="0"/>
              <a:t>observables</a:t>
            </a:r>
            <a:r>
              <a:rPr lang="en-US" dirty="0" smtClean="0"/>
              <a:t> with measurable contributions from terms suppressed by a factor of </a:t>
            </a:r>
            <a:r>
              <a:rPr lang="en-US" dirty="0"/>
              <a:t>1/Q</a:t>
            </a:r>
            <a:r>
              <a:rPr lang="en-US" baseline="30000" dirty="0"/>
              <a:t>(n-2) </a:t>
            </a:r>
            <a:r>
              <a:rPr lang="en-US" dirty="0" smtClean="0"/>
              <a:t>often referred to as sensitive to “twist-n” contributions</a:t>
            </a:r>
          </a:p>
          <a:p>
            <a:pPr lvl="1"/>
            <a:r>
              <a:rPr lang="en-US" dirty="0" smtClean="0"/>
              <a:t>Never measure a matrix element, only matrix elements squared!</a:t>
            </a:r>
          </a:p>
          <a:p>
            <a:pPr lvl="1"/>
            <a:r>
              <a:rPr lang="en-US" dirty="0" smtClean="0"/>
              <a:t>To get 1/Q term describing an </a:t>
            </a:r>
            <a:r>
              <a:rPr lang="en-US" i="1" dirty="0" smtClean="0"/>
              <a:t>observable</a:t>
            </a:r>
            <a:r>
              <a:rPr lang="en-US" dirty="0" smtClean="0"/>
              <a:t>, need interference term in the square modulus: </a:t>
            </a:r>
          </a:p>
          <a:p>
            <a:pPr lvl="2"/>
            <a:r>
              <a:rPr lang="en-US" dirty="0" smtClean="0"/>
              <a:t>A = order 1 + order 1/Q + order 1/Q</a:t>
            </a:r>
            <a:r>
              <a:rPr lang="en-US" baseline="30000" dirty="0" smtClean="0"/>
              <a:t>2</a:t>
            </a:r>
            <a:r>
              <a:rPr lang="en-US" dirty="0" smtClean="0"/>
              <a:t> + …</a:t>
            </a:r>
            <a:endParaRPr lang="en-US" baseline="30000" dirty="0" smtClean="0"/>
          </a:p>
          <a:p>
            <a:pPr lvl="2"/>
            <a:r>
              <a:rPr lang="en-US" dirty="0" smtClean="0"/>
              <a:t>|A|</a:t>
            </a:r>
            <a:r>
              <a:rPr lang="en-US" baseline="30000" dirty="0" smtClean="0"/>
              <a:t>2</a:t>
            </a:r>
            <a:r>
              <a:rPr lang="en-US" dirty="0" smtClean="0"/>
              <a:t> = |order 1|</a:t>
            </a:r>
            <a:r>
              <a:rPr lang="en-US" baseline="30000" dirty="0" smtClean="0"/>
              <a:t>2</a:t>
            </a:r>
            <a:r>
              <a:rPr lang="en-US" dirty="0" smtClean="0"/>
              <a:t> + |order 1/Q|</a:t>
            </a:r>
            <a:r>
              <a:rPr lang="en-US" baseline="30000" dirty="0" smtClean="0"/>
              <a:t>2</a:t>
            </a:r>
            <a:r>
              <a:rPr lang="en-US" dirty="0" smtClean="0"/>
              <a:t> +  </a:t>
            </a:r>
            <a:r>
              <a:rPr lang="en-US" dirty="0" smtClean="0">
                <a:solidFill>
                  <a:srgbClr val="FFFF00"/>
                </a:solidFill>
              </a:rPr>
              <a:t>(order 1)(order 1/Q)* + (order 1)*(order 1/Q) </a:t>
            </a:r>
            <a:r>
              <a:rPr lang="en-US" dirty="0" smtClean="0"/>
              <a:t>+ …</a:t>
            </a:r>
          </a:p>
          <a:p>
            <a:pPr lvl="1"/>
            <a:r>
              <a:rPr lang="en-US" dirty="0" smtClean="0"/>
              <a:t>So twist-3 term in matrix element times </a:t>
            </a:r>
            <a:r>
              <a:rPr lang="en-US" i="1" dirty="0" smtClean="0"/>
              <a:t>twist-2</a:t>
            </a:r>
            <a:r>
              <a:rPr lang="en-US" dirty="0" smtClean="0"/>
              <a:t> term gives 1/Q</a:t>
            </a:r>
          </a:p>
          <a:p>
            <a:pPr lvl="1"/>
            <a:r>
              <a:rPr lang="en-US" dirty="0"/>
              <a:t>S</a:t>
            </a:r>
            <a:r>
              <a:rPr lang="en-US" dirty="0" smtClean="0"/>
              <a:t>quare modulus of</a:t>
            </a:r>
            <a:r>
              <a:rPr lang="en-US" i="1" dirty="0" smtClean="0"/>
              <a:t> twist-3</a:t>
            </a:r>
            <a:r>
              <a:rPr lang="en-US" dirty="0" smtClean="0"/>
              <a:t> term gives 1/Q</a:t>
            </a:r>
            <a:r>
              <a:rPr lang="en-US" baseline="30000" dirty="0" smtClean="0"/>
              <a:t>2</a:t>
            </a:r>
            <a:r>
              <a:rPr lang="en-US" dirty="0" smtClean="0"/>
              <a:t>, sometimes referred to as “twist-4”</a:t>
            </a:r>
            <a:endParaRPr lang="en-US" baseline="30000" dirty="0"/>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2932845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Transverse single-spin asymmetries provide </a:t>
            </a:r>
            <a:r>
              <a:rPr lang="en-US" sz="3600" u="sng" dirty="0" smtClean="0"/>
              <a:t>new</a:t>
            </a:r>
            <a:r>
              <a:rPr lang="en-US" sz="3600" dirty="0" smtClean="0"/>
              <a:t> information on hadron structure</a:t>
            </a:r>
            <a:endParaRPr lang="en-US" sz="3600" dirty="0"/>
          </a:p>
        </p:txBody>
      </p:sp>
      <p:sp>
        <p:nvSpPr>
          <p:cNvPr id="3" name="Content Placeholder 2"/>
          <p:cNvSpPr>
            <a:spLocks noGrp="1"/>
          </p:cNvSpPr>
          <p:nvPr>
            <p:ph idx="1"/>
          </p:nvPr>
        </p:nvSpPr>
        <p:spPr/>
        <p:txBody>
          <a:bodyPr/>
          <a:lstStyle/>
          <a:p>
            <a:r>
              <a:rPr lang="en-US" u="sng" dirty="0" smtClean="0"/>
              <a:t>Leading</a:t>
            </a:r>
            <a:r>
              <a:rPr lang="en-US" dirty="0" smtClean="0"/>
              <a:t> contribution to transverse single-spin asymmetries comes from </a:t>
            </a:r>
            <a:r>
              <a:rPr lang="en-US" i="1" dirty="0" smtClean="0"/>
              <a:t>either</a:t>
            </a:r>
            <a:r>
              <a:rPr lang="en-US" dirty="0" smtClean="0"/>
              <a:t>:</a:t>
            </a:r>
          </a:p>
          <a:p>
            <a:pPr lvl="1"/>
            <a:r>
              <a:rPr lang="en-US" dirty="0" smtClean="0"/>
              <a:t>Convolution of two twist-2 </a:t>
            </a:r>
            <a:r>
              <a:rPr lang="en-US" i="1" dirty="0" smtClean="0"/>
              <a:t>transverse-momentum-dependent</a:t>
            </a:r>
            <a:r>
              <a:rPr lang="en-US" dirty="0" smtClean="0"/>
              <a:t> parton distribution functions and/or fragmentation functions, or . . .</a:t>
            </a:r>
          </a:p>
          <a:p>
            <a:pPr lvl="1"/>
            <a:r>
              <a:rPr lang="en-US" dirty="0" smtClean="0"/>
              <a:t>Convolution of one twist-2 collinear pdf or fragmentation function and one twist-3 (collinear) </a:t>
            </a:r>
            <a:r>
              <a:rPr lang="en-US" i="1" dirty="0" err="1" smtClean="0"/>
              <a:t>multiparton</a:t>
            </a:r>
            <a:r>
              <a:rPr lang="en-US" i="1" dirty="0" smtClean="0"/>
              <a:t> correlation</a:t>
            </a:r>
            <a:r>
              <a:rPr lang="en-US" dirty="0" smtClean="0"/>
              <a:t> matrix element</a:t>
            </a:r>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4076527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Multiparton</a:t>
            </a:r>
            <a:r>
              <a:rPr lang="en-US" dirty="0" smtClean="0"/>
              <a:t> correlations in hadronization</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Traditional fragmentation functions describe probability of single parton to </a:t>
            </a:r>
            <a:r>
              <a:rPr lang="en-US" dirty="0" err="1" smtClean="0"/>
              <a:t>hadronize</a:t>
            </a:r>
            <a:r>
              <a:rPr lang="en-US" dirty="0" smtClean="0"/>
              <a:t> into  particular hadron, as function of momentum fraction (</a:t>
            </a:r>
            <a:r>
              <a:rPr lang="en-US" i="1" dirty="0" smtClean="0"/>
              <a:t>z</a:t>
            </a:r>
            <a:r>
              <a:rPr lang="en-US" dirty="0" smtClean="0"/>
              <a:t>) of parton carried by the final hadron</a:t>
            </a:r>
          </a:p>
          <a:p>
            <a:r>
              <a:rPr lang="en-US" dirty="0" smtClean="0"/>
              <a:t>Can have matrix elements describing </a:t>
            </a:r>
            <a:r>
              <a:rPr lang="en-US" i="1" dirty="0" err="1" smtClean="0"/>
              <a:t>multiparton</a:t>
            </a:r>
            <a:r>
              <a:rPr lang="en-US" i="1" dirty="0" smtClean="0"/>
              <a:t> correlations in hadronization</a:t>
            </a:r>
            <a:r>
              <a:rPr lang="en-US" dirty="0" smtClean="0"/>
              <a:t> </a:t>
            </a:r>
          </a:p>
          <a:p>
            <a:pPr lvl="1"/>
            <a:r>
              <a:rPr lang="en-US" dirty="0" smtClean="0"/>
              <a:t>Interference between a (</a:t>
            </a:r>
            <a:r>
              <a:rPr lang="en-US" dirty="0" err="1" smtClean="0"/>
              <a:t>quark+gluon</a:t>
            </a:r>
            <a:r>
              <a:rPr lang="en-US" dirty="0" smtClean="0"/>
              <a:t>) </a:t>
            </a:r>
            <a:r>
              <a:rPr lang="en-US" dirty="0" err="1" smtClean="0"/>
              <a:t>hadronizing</a:t>
            </a:r>
            <a:r>
              <a:rPr lang="en-US" dirty="0" smtClean="0"/>
              <a:t> and only a quark</a:t>
            </a:r>
          </a:p>
          <a:p>
            <a:pPr lvl="1"/>
            <a:r>
              <a:rPr lang="en-US" dirty="0" smtClean="0"/>
              <a:t>Similarly, interference between (</a:t>
            </a:r>
            <a:r>
              <a:rPr lang="en-US" dirty="0" err="1" smtClean="0"/>
              <a:t>gluon+gluon</a:t>
            </a:r>
            <a:r>
              <a:rPr lang="en-US" dirty="0" smtClean="0"/>
              <a:t>) and only a single gluon</a:t>
            </a:r>
          </a:p>
          <a:p>
            <a:pPr lvl="1"/>
            <a:r>
              <a:rPr lang="en-US" dirty="0" err="1" smtClean="0"/>
              <a:t>Kanazawa+Koike</a:t>
            </a:r>
            <a:r>
              <a:rPr lang="en-US" smtClean="0"/>
              <a:t>, 2000</a:t>
            </a:r>
            <a:endParaRPr lang="en-US" dirty="0" smtClean="0"/>
          </a:p>
        </p:txBody>
      </p:sp>
      <p:sp>
        <p:nvSpPr>
          <p:cNvPr id="3" name="Footer Placeholder 2"/>
          <p:cNvSpPr>
            <a:spLocks noGrp="1"/>
          </p:cNvSpPr>
          <p:nvPr>
            <p:ph type="ftr" sz="quarter" idx="11"/>
          </p:nvPr>
        </p:nvSpPr>
        <p:spPr/>
        <p:txBody>
          <a:bodyPr/>
          <a:lstStyle/>
          <a:p>
            <a:r>
              <a:rPr lang="nn-NO" smtClean="0"/>
              <a:t>C. Aidala, EINN, Nov 4, 2017</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12214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Heavy Quark Effective Theory, Non-Relativistic QCD, . . .</a:t>
            </a:r>
          </a:p>
          <a:p>
            <a:pPr lvl="1"/>
            <a:r>
              <a:rPr lang="en-US" dirty="0" smtClean="0"/>
              <a:t>Many effective theories for </a:t>
            </a:r>
            <a:r>
              <a:rPr lang="en-US" dirty="0" err="1" smtClean="0"/>
              <a:t>nonperturbative</a:t>
            </a:r>
            <a:r>
              <a:rPr lang="en-US" dirty="0" smtClean="0"/>
              <a:t> QCD – chiral symmetry breaking, . . .</a:t>
            </a:r>
          </a:p>
        </p:txBody>
      </p:sp>
      <p:sp>
        <p:nvSpPr>
          <p:cNvPr id="4" name="Footer Placeholder 3"/>
          <p:cNvSpPr>
            <a:spLocks noGrp="1"/>
          </p:cNvSpPr>
          <p:nvPr>
            <p:ph type="ftr" sz="quarter" idx="11"/>
          </p:nvPr>
        </p:nvSpPr>
        <p:spPr/>
        <p:txBody>
          <a:bodyPr/>
          <a:lstStyle/>
          <a:p>
            <a:r>
              <a:rPr lang="nn-NO" smtClean="0"/>
              <a:t>C. Aidala, EINN, Nov 4, 2017</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3329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cstate="print"/>
          <a:srcRect/>
          <a:stretch>
            <a:fillRect/>
          </a:stretch>
        </p:blipFill>
        <p:spPr bwMode="auto">
          <a:xfrm>
            <a:off x="152399" y="1752600"/>
            <a:ext cx="5055855" cy="3505200"/>
          </a:xfrm>
          <a:prstGeom prst="rect">
            <a:avLst/>
          </a:prstGeom>
          <a:solidFill>
            <a:schemeClr val="accent1"/>
          </a:solidFill>
          <a:ln w="9525">
            <a:noFill/>
            <a:miter lim="800000"/>
            <a:headEnd/>
            <a:tailEnd/>
          </a:ln>
        </p:spPr>
      </p:pic>
      <p:sp>
        <p:nvSpPr>
          <p:cNvPr id="10" name="Title 9"/>
          <p:cNvSpPr>
            <a:spLocks noGrp="1"/>
          </p:cNvSpPr>
          <p:nvPr>
            <p:ph type="title"/>
          </p:nvPr>
        </p:nvSpPr>
        <p:spPr/>
        <p:txBody>
          <a:bodyPr>
            <a:normAutofit fontScale="90000"/>
          </a:bodyPr>
          <a:lstStyle/>
          <a:p>
            <a:r>
              <a:rPr lang="en-US" dirty="0" smtClean="0"/>
              <a:t>Example: “Threshold resummation” </a:t>
            </a:r>
            <a:r>
              <a:rPr lang="en-US" sz="4000" dirty="0" smtClean="0"/>
              <a:t>Extending perturbative calculations to lower energies </a:t>
            </a:r>
            <a:endParaRPr lang="en-US" sz="4000" dirty="0"/>
          </a:p>
        </p:txBody>
      </p:sp>
      <p:sp>
        <p:nvSpPr>
          <p:cNvPr id="12" name="Footer Placeholder 11"/>
          <p:cNvSpPr>
            <a:spLocks noGrp="1"/>
          </p:cNvSpPr>
          <p:nvPr>
            <p:ph type="ftr" sz="quarter" idx="11"/>
          </p:nvPr>
        </p:nvSpPr>
        <p:spPr/>
        <p:txBody>
          <a:bodyPr/>
          <a:lstStyle/>
          <a:p>
            <a:r>
              <a:rPr lang="nn-NO" smtClean="0"/>
              <a:t>C. Aidala, EINN, Nov 4, 2017</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399525570"/>
              </p:ext>
            </p:extLst>
          </p:nvPr>
        </p:nvGraphicFramePr>
        <p:xfrm>
          <a:off x="2801937" y="2324100"/>
          <a:ext cx="1770063" cy="419100"/>
        </p:xfrm>
        <a:graphic>
          <a:graphicData uri="http://schemas.openxmlformats.org/presentationml/2006/ole">
            <mc:AlternateContent xmlns:mc="http://schemas.openxmlformats.org/markup-compatibility/2006">
              <mc:Choice xmlns:v="urn:schemas-microsoft-com:vml" Requires="v">
                <p:oleObj spid="_x0000_s29871" name="Equation" r:id="rId5" imgW="965160" imgH="228600" progId="Equation.3">
                  <p:embed/>
                </p:oleObj>
              </mc:Choice>
              <mc:Fallback>
                <p:oleObj name="Equation" r:id="rId5" imgW="965160" imgH="228600" progId="Equation.3">
                  <p:embed/>
                  <p:pic>
                    <p:nvPicPr>
                      <p:cNvPr id="0" name=""/>
                      <p:cNvPicPr>
                        <a:picLocks noChangeAspect="1" noChangeArrowheads="1"/>
                      </p:cNvPicPr>
                      <p:nvPr/>
                    </p:nvPicPr>
                    <p:blipFill>
                      <a:blip r:embed="rId6"/>
                      <a:srcRect/>
                      <a:stretch>
                        <a:fillRect/>
                      </a:stretch>
                    </p:blipFill>
                    <p:spPr bwMode="auto">
                      <a:xfrm>
                        <a:off x="2801937" y="2324100"/>
                        <a:ext cx="17700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438400" y="4019490"/>
            <a:ext cx="1295400" cy="400110"/>
          </a:xfrm>
          <a:prstGeom prst="rect">
            <a:avLst/>
          </a:prstGeom>
          <a:noFill/>
        </p:spPr>
        <p:txBody>
          <a:bodyPr wrap="square" rtlCol="0">
            <a:spAutoFit/>
          </a:bodyPr>
          <a:lstStyle/>
          <a:p>
            <a:r>
              <a:rPr lang="en-US" sz="2000" dirty="0" smtClean="0"/>
              <a:t>pp</a:t>
            </a:r>
            <a:r>
              <a:rPr lang="en-US" sz="2000" dirty="0" smtClean="0">
                <a:sym typeface="Wingdings" pitchFamily="2" charset="2"/>
              </a:rPr>
              <a:t></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sym typeface="Wingdings" pitchFamily="2" charset="2"/>
              </a:rPr>
              <a:t>X</a:t>
            </a:r>
            <a:endParaRPr lang="en-US" sz="2000" dirty="0"/>
          </a:p>
        </p:txBody>
      </p:sp>
      <p:sp>
        <p:nvSpPr>
          <p:cNvPr id="16" name="TextBox 15"/>
          <p:cNvSpPr txBox="1"/>
          <p:nvPr/>
        </p:nvSpPr>
        <p:spPr>
          <a:xfrm>
            <a:off x="3048000" y="4919246"/>
            <a:ext cx="880369" cy="338554"/>
          </a:xfrm>
          <a:prstGeom prst="rect">
            <a:avLst/>
          </a:prstGeom>
          <a:noFill/>
        </p:spPr>
        <p:txBody>
          <a:bodyPr wrap="none" rtlCol="0">
            <a:spAutoFit/>
          </a:bodyPr>
          <a:lstStyle/>
          <a:p>
            <a:r>
              <a:rPr lang="en-US" sz="1600" dirty="0" smtClean="0"/>
              <a:t>M (</a:t>
            </a:r>
            <a:r>
              <a:rPr lang="en-US" sz="1600" dirty="0" err="1" smtClean="0"/>
              <a:t>GeV</a:t>
            </a:r>
            <a:r>
              <a:rPr lang="en-US" sz="1600" dirty="0" smtClean="0"/>
              <a:t>)</a:t>
            </a:r>
            <a:endParaRPr lang="en-US" sz="1600" dirty="0"/>
          </a:p>
        </p:txBody>
      </p:sp>
      <p:sp>
        <p:nvSpPr>
          <p:cNvPr id="2" name="Rectangle 1"/>
          <p:cNvSpPr/>
          <p:nvPr/>
        </p:nvSpPr>
        <p:spPr>
          <a:xfrm>
            <a:off x="304800" y="5297269"/>
            <a:ext cx="4572000" cy="646331"/>
          </a:xfrm>
          <a:prstGeom prst="rect">
            <a:avLst/>
          </a:prstGeom>
        </p:spPr>
        <p:txBody>
          <a:bodyPr>
            <a:spAutoFit/>
          </a:bodyPr>
          <a:lstStyle/>
          <a:p>
            <a:r>
              <a:rPr lang="en-US" dirty="0">
                <a:solidFill>
                  <a:srgbClr val="FFFFCC"/>
                </a:solidFill>
                <a:latin typeface="Times New Roman" pitchFamily="18" charset="0"/>
                <a:cs typeface="Times New Roman" pitchFamily="18" charset="0"/>
              </a:rPr>
              <a:t>Almeida, Sterman, </a:t>
            </a:r>
            <a:r>
              <a:rPr lang="en-US" dirty="0" err="1">
                <a:solidFill>
                  <a:srgbClr val="FFFFCC"/>
                </a:solidFill>
                <a:latin typeface="Times New Roman" pitchFamily="18" charset="0"/>
                <a:cs typeface="Times New Roman" pitchFamily="18" charset="0"/>
              </a:rPr>
              <a:t>Vogelsang</a:t>
            </a:r>
            <a:r>
              <a:rPr lang="en-US" dirty="0">
                <a:solidFill>
                  <a:srgbClr val="FFFFCC"/>
                </a:solidFill>
                <a:latin typeface="Times New Roman" pitchFamily="18" charset="0"/>
                <a:cs typeface="Times New Roman" pitchFamily="18" charset="0"/>
              </a:rPr>
              <a:t>  PRD80, 074016 (2009)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13" name="Rectangle 12"/>
          <p:cNvSpPr/>
          <p:nvPr/>
        </p:nvSpPr>
        <p:spPr>
          <a:xfrm>
            <a:off x="5334000" y="1828800"/>
            <a:ext cx="3581400" cy="1938992"/>
          </a:xfrm>
          <a:prstGeom prst="rect">
            <a:avLst/>
          </a:prstGeom>
        </p:spPr>
        <p:txBody>
          <a:bodyPr wrap="square">
            <a:spAutoFit/>
          </a:bodyPr>
          <a:lstStyle/>
          <a:p>
            <a:r>
              <a:rPr lang="en-US" sz="2400" dirty="0" smtClean="0">
                <a:solidFill>
                  <a:srgbClr val="FFFFCC"/>
                </a:solidFill>
                <a:latin typeface="Times New Roman" pitchFamily="18" charset="0"/>
                <a:cs typeface="Times New Roman" pitchFamily="18" charset="0"/>
              </a:rPr>
              <a:t>For observables with two different scales, sum logs of their ratio to all orders in the strong coupling constant </a:t>
            </a:r>
          </a:p>
        </p:txBody>
      </p:sp>
      <p:sp>
        <p:nvSpPr>
          <p:cNvPr id="7" name="TextBox 6"/>
          <p:cNvSpPr txBox="1"/>
          <p:nvPr/>
        </p:nvSpPr>
        <p:spPr>
          <a:xfrm>
            <a:off x="5257800" y="3981271"/>
            <a:ext cx="3578224" cy="923330"/>
          </a:xfrm>
          <a:prstGeom prst="rect">
            <a:avLst/>
          </a:prstGeom>
          <a:solidFill>
            <a:schemeClr val="bg1"/>
          </a:solid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Next-to-leading-order in </a:t>
            </a:r>
            <a:r>
              <a:rPr lang="en-US" dirty="0" smtClean="0">
                <a:solidFill>
                  <a:srgbClr val="FF0000"/>
                </a:solidFill>
                <a:latin typeface="Symbol" panose="05050102010706020507" pitchFamily="18" charset="2"/>
                <a:cs typeface="Times New Roman" panose="02020603050405020304" pitchFamily="18" charset="0"/>
              </a:rPr>
              <a:t>a</a:t>
            </a:r>
            <a:r>
              <a:rPr lang="en-US" baseline="-25000" dirty="0" smtClean="0">
                <a:solidFill>
                  <a:srgbClr val="FF0000"/>
                </a:solidFill>
                <a:latin typeface="Times New Roman" panose="02020603050405020304" pitchFamily="18" charset="0"/>
                <a:cs typeface="Times New Roman" panose="02020603050405020304" pitchFamily="18" charset="0"/>
              </a:rPr>
              <a:t>s</a:t>
            </a:r>
            <a:r>
              <a:rPr lang="en-US" dirty="0" smtClean="0">
                <a:solidFill>
                  <a:srgbClr val="FF0000"/>
                </a:solidFill>
                <a:latin typeface="Times New Roman" panose="02020603050405020304" pitchFamily="18" charset="0"/>
                <a:cs typeface="Times New Roman" panose="02020603050405020304" pitchFamily="18" charset="0"/>
              </a:rPr>
              <a:t> + </a:t>
            </a:r>
            <a:r>
              <a:rPr lang="en-US" dirty="0" err="1" smtClean="0">
                <a:solidFill>
                  <a:srgbClr val="FF0000"/>
                </a:solidFill>
                <a:latin typeface="Times New Roman" panose="02020603050405020304" pitchFamily="18" charset="0"/>
                <a:cs typeface="Times New Roman" panose="02020603050405020304" pitchFamily="18" charset="0"/>
              </a:rPr>
              <a:t>resum</a:t>
            </a:r>
            <a:r>
              <a:rPr lang="en-US" dirty="0" smtClean="0">
                <a:solidFill>
                  <a:srgbClr val="FF0000"/>
                </a:solidFill>
                <a:latin typeface="Times New Roman" panose="02020603050405020304" pitchFamily="18" charset="0"/>
                <a:cs typeface="Times New Roman" panose="02020603050405020304" pitchFamily="18" charset="0"/>
              </a:rPr>
              <a:t>.</a:t>
            </a:r>
          </a:p>
          <a:p>
            <a:endParaRPr lang="en-US" dirty="0">
              <a:solidFill>
                <a:srgbClr val="FFFFCC"/>
              </a:solidFill>
              <a:latin typeface="Times New Roman" panose="02020603050405020304" pitchFamily="18" charset="0"/>
              <a:cs typeface="Times New Roman" panose="02020603050405020304" pitchFamily="18" charset="0"/>
            </a:endParaRPr>
          </a:p>
          <a:p>
            <a:r>
              <a:rPr lang="en-US" dirty="0" smtClean="0">
                <a:solidFill>
                  <a:srgbClr val="0070C0"/>
                </a:solidFill>
                <a:latin typeface="Times New Roman" panose="02020603050405020304" pitchFamily="18" charset="0"/>
                <a:cs typeface="Times New Roman" panose="02020603050405020304" pitchFamily="18" charset="0"/>
              </a:rPr>
              <a:t>Next-to-leading-order in </a:t>
            </a:r>
            <a:r>
              <a:rPr lang="en-US" dirty="0" smtClean="0">
                <a:solidFill>
                  <a:srgbClr val="0070C0"/>
                </a:solidFill>
                <a:latin typeface="Symbol" panose="05050102010706020507" pitchFamily="18" charset="2"/>
                <a:cs typeface="Times New Roman" panose="02020603050405020304" pitchFamily="18" charset="0"/>
              </a:rPr>
              <a:t>a</a:t>
            </a:r>
            <a:r>
              <a:rPr lang="en-US" baseline="-25000" dirty="0" smtClean="0">
                <a:solidFill>
                  <a:srgbClr val="0070C0"/>
                </a:solidFill>
                <a:latin typeface="Times New Roman" panose="02020603050405020304" pitchFamily="18" charset="0"/>
                <a:cs typeface="Times New Roman" panose="02020603050405020304" pitchFamily="18" charset="0"/>
              </a:rPr>
              <a:t>s</a:t>
            </a:r>
            <a:r>
              <a:rPr lang="en-US" dirty="0" smtClean="0">
                <a:solidFill>
                  <a:srgbClr val="0070C0"/>
                </a:solidFill>
                <a:latin typeface="Times New Roman" panose="02020603050405020304" pitchFamily="18" charset="0"/>
                <a:cs typeface="Times New Roman" panose="02020603050405020304" pitchFamily="18" charset="0"/>
              </a:rPr>
              <a:t> </a:t>
            </a:r>
          </a:p>
        </p:txBody>
      </p:sp>
      <p:cxnSp>
        <p:nvCxnSpPr>
          <p:cNvPr id="17" name="Straight Arrow Connector 16"/>
          <p:cNvCxnSpPr/>
          <p:nvPr/>
        </p:nvCxnSpPr>
        <p:spPr>
          <a:xfrm flipH="1" flipV="1">
            <a:off x="4876800" y="3767792"/>
            <a:ext cx="457200" cy="3470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876800" y="4377394"/>
            <a:ext cx="457200" cy="347006"/>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4400" y="3472442"/>
            <a:ext cx="253596" cy="353943"/>
          </a:xfrm>
          <a:prstGeom prst="rect">
            <a:avLst/>
          </a:prstGeom>
          <a:noFill/>
        </p:spPr>
        <p:txBody>
          <a:bodyPr wrap="none" rtlCol="0">
            <a:spAutoFit/>
          </a:bodyPr>
          <a:lstStyle/>
          <a:p>
            <a:r>
              <a:rPr lang="en-US" sz="1700" dirty="0" smtClean="0">
                <a:solidFill>
                  <a:srgbClr val="FF0000"/>
                </a:solidFill>
              </a:rPr>
              <a:t>}</a:t>
            </a:r>
            <a:endParaRPr lang="en-US" sz="1700" dirty="0">
              <a:solidFill>
                <a:srgbClr val="FF0000"/>
              </a:solidFill>
            </a:endParaRPr>
          </a:p>
        </p:txBody>
      </p:sp>
      <p:sp>
        <p:nvSpPr>
          <p:cNvPr id="24" name="TextBox 23"/>
          <p:cNvSpPr txBox="1"/>
          <p:nvPr/>
        </p:nvSpPr>
        <p:spPr>
          <a:xfrm>
            <a:off x="4672154" y="4011304"/>
            <a:ext cx="314510" cy="584775"/>
          </a:xfrm>
          <a:prstGeom prst="rect">
            <a:avLst/>
          </a:prstGeom>
          <a:noFill/>
        </p:spPr>
        <p:txBody>
          <a:bodyPr wrap="none" rtlCol="0">
            <a:spAutoFit/>
          </a:bodyPr>
          <a:lstStyle/>
          <a:p>
            <a:r>
              <a:rPr lang="en-US" sz="3200" dirty="0" smtClean="0">
                <a:solidFill>
                  <a:srgbClr val="0070C0"/>
                </a:solidFill>
              </a:rPr>
              <a:t>}</a:t>
            </a:r>
            <a:endParaRPr lang="en-US" sz="3200" dirty="0">
              <a:solidFill>
                <a:srgbClr val="0070C0"/>
              </a:solidFill>
            </a:endParaRPr>
          </a:p>
        </p:txBody>
      </p:sp>
    </p:spTree>
    <p:extLst>
      <p:ext uri="{BB962C8B-B14F-4D97-AF65-F5344CB8AC3E}">
        <p14:creationId xmlns:p14="http://schemas.microsoft.com/office/powerpoint/2010/main" val="2318511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cstate="print"/>
          <a:srcRect/>
          <a:stretch>
            <a:fillRect/>
          </a:stretch>
        </p:blipFill>
        <p:spPr bwMode="auto">
          <a:xfrm>
            <a:off x="4264216" y="1981200"/>
            <a:ext cx="4857750" cy="18195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400" dirty="0" smtClean="0"/>
              <a:t>Example: Phenomenological applications of a non-linear gluon saturation regime</a:t>
            </a:r>
            <a:endParaRPr lang="en-US" sz="3400" dirty="0"/>
          </a:p>
        </p:txBody>
      </p:sp>
      <p:sp>
        <p:nvSpPr>
          <p:cNvPr id="3" name="Footer Placeholder 2"/>
          <p:cNvSpPr>
            <a:spLocks noGrp="1"/>
          </p:cNvSpPr>
          <p:nvPr>
            <p:ph type="ftr" sz="quarter" idx="11"/>
          </p:nvPr>
        </p:nvSpPr>
        <p:spPr/>
        <p:txBody>
          <a:bodyPr/>
          <a:lstStyle/>
          <a:p>
            <a:r>
              <a:rPr lang="nn-NO" smtClean="0"/>
              <a:t>C. Aidala, EINN, Nov 4, 2017</a:t>
            </a:r>
            <a:endParaRPr lang="en-US"/>
          </a:p>
        </p:txBody>
      </p:sp>
      <p:graphicFrame>
        <p:nvGraphicFramePr>
          <p:cNvPr id="7" name="Object 6"/>
          <p:cNvGraphicFramePr>
            <a:graphicFrameLocks noChangeAspect="1"/>
          </p:cNvGraphicFramePr>
          <p:nvPr/>
        </p:nvGraphicFramePr>
        <p:xfrm>
          <a:off x="1676400" y="3880919"/>
          <a:ext cx="1938867" cy="691081"/>
        </p:xfrm>
        <a:graphic>
          <a:graphicData uri="http://schemas.openxmlformats.org/presentationml/2006/ole">
            <mc:AlternateContent xmlns:mc="http://schemas.openxmlformats.org/markup-compatibility/2006">
              <mc:Choice xmlns:v="urn:schemas-microsoft-com:vml" Requires="v">
                <p:oleObj spid="_x0000_s44154" name="Equation" r:id="rId4" imgW="1282680" imgH="457200" progId="Equation.3">
                  <p:embed/>
                </p:oleObj>
              </mc:Choice>
              <mc:Fallback>
                <p:oleObj name="Equation" r:id="rId4" imgW="12826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80919"/>
                        <a:ext cx="1938867" cy="691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943600" y="2895600"/>
            <a:ext cx="3200400" cy="369332"/>
          </a:xfrm>
          <a:prstGeom prst="rect">
            <a:avLst/>
          </a:prstGeom>
        </p:spPr>
        <p:txBody>
          <a:bodyPr wrap="square">
            <a:spAutoFit/>
          </a:bodyPr>
          <a:lstStyle/>
          <a:p>
            <a:r>
              <a:rPr lang="en-US" dirty="0" smtClean="0"/>
              <a:t>Phys. Rev. D80, 034031 (2009)</a:t>
            </a:r>
            <a:endParaRPr lang="en-US" dirty="0"/>
          </a:p>
        </p:txBody>
      </p:sp>
      <p:pic>
        <p:nvPicPr>
          <p:cNvPr id="208901" name="Picture 5"/>
          <p:cNvPicPr>
            <a:picLocks noChangeAspect="1" noChangeArrowheads="1"/>
          </p:cNvPicPr>
          <p:nvPr/>
        </p:nvPicPr>
        <p:blipFill>
          <a:blip r:embed="rId6" cstate="print"/>
          <a:srcRect/>
          <a:stretch>
            <a:fillRect/>
          </a:stretch>
        </p:blipFill>
        <p:spPr bwMode="auto">
          <a:xfrm>
            <a:off x="609600" y="1524000"/>
            <a:ext cx="3557588" cy="4052614"/>
          </a:xfrm>
          <a:prstGeom prst="rect">
            <a:avLst/>
          </a:prstGeom>
          <a:noFill/>
          <a:ln w="9525">
            <a:noFill/>
            <a:miter lim="800000"/>
            <a:headEnd/>
            <a:tailEnd/>
          </a:ln>
        </p:spPr>
      </p:pic>
      <p:sp>
        <p:nvSpPr>
          <p:cNvPr id="9" name="Rectangle 8"/>
          <p:cNvSpPr/>
          <p:nvPr/>
        </p:nvSpPr>
        <p:spPr>
          <a:xfrm>
            <a:off x="4267200" y="3962400"/>
            <a:ext cx="4648200" cy="1754326"/>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Basic framework for non-linear QCD, in which gluon densities are so high that there’s a non-negligible probability for two gluons to combine, developed ~1997-2001.  But had to wait until “running coupling BK evolution” figured out in 2007 to compare directly to data!</a:t>
            </a:r>
            <a:endParaRPr lang="en-US" dirty="0">
              <a:solidFill>
                <a:srgbClr val="FFFFCC"/>
              </a:solidFill>
              <a:latin typeface="Times New Roman" pitchFamily="18" charset="0"/>
              <a:cs typeface="Times New Roman" pitchFamily="18" charset="0"/>
            </a:endParaRPr>
          </a:p>
        </p:txBody>
      </p:sp>
      <p:sp>
        <p:nvSpPr>
          <p:cNvPr id="11" name="Rectangle 10"/>
          <p:cNvSpPr/>
          <p:nvPr/>
        </p:nvSpPr>
        <p:spPr>
          <a:xfrm>
            <a:off x="546463" y="5525869"/>
            <a:ext cx="3733800" cy="615553"/>
          </a:xfrm>
          <a:prstGeom prst="rect">
            <a:avLst/>
          </a:prstGeom>
        </p:spPr>
        <p:txBody>
          <a:bodyPr wrap="square">
            <a:spAutoFit/>
          </a:bodyPr>
          <a:lstStyle/>
          <a:p>
            <a:r>
              <a:rPr lang="en-US" sz="1700" dirty="0" smtClean="0">
                <a:solidFill>
                  <a:srgbClr val="FFFFCC"/>
                </a:solidFill>
                <a:latin typeface="Times New Roman" pitchFamily="18" charset="0"/>
                <a:cs typeface="Times New Roman" pitchFamily="18" charset="0"/>
              </a:rPr>
              <a:t>Fits to proton structure function data at low parton momentum fraction </a:t>
            </a:r>
            <a:r>
              <a:rPr lang="en-US" sz="1700" i="1" dirty="0" smtClean="0">
                <a:solidFill>
                  <a:srgbClr val="FFFFCC"/>
                </a:solidFill>
                <a:latin typeface="Times New Roman" pitchFamily="18" charset="0"/>
                <a:cs typeface="Times New Roman" pitchFamily="18" charset="0"/>
              </a:rPr>
              <a:t>x</a:t>
            </a:r>
            <a:r>
              <a:rPr lang="en-US" sz="1700" dirty="0" smtClean="0">
                <a:solidFill>
                  <a:srgbClr val="FFFFCC"/>
                </a:solidFill>
                <a:latin typeface="Times New Roman" pitchFamily="18" charset="0"/>
                <a:cs typeface="Times New Roman" pitchFamily="18" charset="0"/>
              </a:rPr>
              <a:t>.</a:t>
            </a:r>
            <a:endParaRPr lang="en-US" sz="1700" dirty="0">
              <a:solidFill>
                <a:srgbClr val="FFFF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72857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nn-NO" smtClean="0"/>
              <a:t>C. Aidala, EINN, Nov 4, 2017</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Example: 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542170783"/>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35442"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63963042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35443"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3238471429"/>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35444"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3934897757"/>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35445"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8</a:t>
            </a:fld>
            <a:endParaRPr lang="en-US"/>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Tree>
    <p:extLst>
      <p:ext uri="{BB962C8B-B14F-4D97-AF65-F5344CB8AC3E}">
        <p14:creationId xmlns:p14="http://schemas.microsoft.com/office/powerpoint/2010/main" val="39993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Fits to quark and gluon distributions including much wider range of data </a:t>
            </a:r>
            <a:endParaRPr lang="en-US" dirty="0"/>
          </a:p>
        </p:txBody>
      </p:sp>
      <p:sp>
        <p:nvSpPr>
          <p:cNvPr id="3" name="Content Placeholder 2"/>
          <p:cNvSpPr>
            <a:spLocks noGrp="1"/>
          </p:cNvSpPr>
          <p:nvPr>
            <p:ph idx="1"/>
          </p:nvPr>
        </p:nvSpPr>
        <p:spPr>
          <a:xfrm>
            <a:off x="381000" y="1828800"/>
            <a:ext cx="3624262" cy="4648200"/>
          </a:xfrm>
        </p:spPr>
        <p:txBody>
          <a:bodyPr>
            <a:normAutofit fontScale="85000" lnSpcReduction="10000"/>
          </a:bodyPr>
          <a:lstStyle/>
          <a:p>
            <a:r>
              <a:rPr lang="en-US" dirty="0" smtClean="0"/>
              <a:t>Incorporate corrections for target mass, “higher-twist,” and nuclear effects</a:t>
            </a:r>
          </a:p>
          <a:p>
            <a:endParaRPr lang="en-US" dirty="0" smtClean="0"/>
          </a:p>
          <a:p>
            <a:r>
              <a:rPr lang="en-US" dirty="0" smtClean="0"/>
              <a:t>Can in turn make predictions for future measurements in  extended kinematic regions</a:t>
            </a:r>
          </a:p>
        </p:txBody>
      </p:sp>
      <p:sp>
        <p:nvSpPr>
          <p:cNvPr id="4" name="Footer Placeholder 3"/>
          <p:cNvSpPr>
            <a:spLocks noGrp="1"/>
          </p:cNvSpPr>
          <p:nvPr>
            <p:ph type="ftr" sz="quarter" idx="11"/>
          </p:nvPr>
        </p:nvSpPr>
        <p:spPr/>
        <p:txBody>
          <a:bodyPr/>
          <a:lstStyle/>
          <a:p>
            <a:r>
              <a:rPr lang="nn-NO" smtClean="0"/>
              <a:t>C. Aidala, EINN, Nov 4, 2017</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grpSp>
        <p:nvGrpSpPr>
          <p:cNvPr id="8" name="Group 7"/>
          <p:cNvGrpSpPr/>
          <p:nvPr/>
        </p:nvGrpSpPr>
        <p:grpSpPr>
          <a:xfrm>
            <a:off x="4081462" y="2162876"/>
            <a:ext cx="4757738" cy="3780724"/>
            <a:chOff x="4081462" y="1905000"/>
            <a:chExt cx="4757738" cy="3780724"/>
          </a:xfrm>
        </p:grpSpPr>
        <p:sp>
          <p:nvSpPr>
            <p:cNvPr id="7" name="Rectangle 6"/>
            <p:cNvSpPr/>
            <p:nvPr/>
          </p:nvSpPr>
          <p:spPr>
            <a:xfrm>
              <a:off x="4081462" y="5410200"/>
              <a:ext cx="4757738" cy="275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2" y="1905000"/>
              <a:ext cx="4757738" cy="355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7696" y="5298744"/>
              <a:ext cx="3111301" cy="369332"/>
            </a:xfrm>
            <a:prstGeom prst="rect">
              <a:avLst/>
            </a:prstGeom>
            <a:solidFill>
              <a:schemeClr val="bg1"/>
            </a:solidFill>
            <a:ln>
              <a:noFill/>
            </a:ln>
          </p:spPr>
          <p:txBody>
            <a:bodyPr wrap="none" rtlCol="0">
              <a:spAutoFit/>
            </a:bodyPr>
            <a:lstStyle/>
            <a:p>
              <a:r>
                <a:rPr lang="en-US" dirty="0" smtClean="0"/>
                <a:t>Collinear momentum fraction </a:t>
              </a:r>
              <a:r>
                <a:rPr lang="en-US" i="1" dirty="0" smtClean="0"/>
                <a:t>x</a:t>
              </a:r>
              <a:endParaRPr lang="en-US" dirty="0"/>
            </a:p>
          </p:txBody>
        </p:sp>
      </p:grpSp>
      <p:sp>
        <p:nvSpPr>
          <p:cNvPr id="10" name="TextBox 9"/>
          <p:cNvSpPr txBox="1"/>
          <p:nvPr/>
        </p:nvSpPr>
        <p:spPr>
          <a:xfrm>
            <a:off x="4079544" y="1996350"/>
            <a:ext cx="4758803" cy="338554"/>
          </a:xfrm>
          <a:prstGeom prst="rect">
            <a:avLst/>
          </a:prstGeom>
          <a:solidFill>
            <a:schemeClr val="bg1"/>
          </a:solidFill>
          <a:ln>
            <a:noFill/>
          </a:ln>
        </p:spPr>
        <p:txBody>
          <a:bodyPr wrap="none" rtlCol="0">
            <a:spAutoFit/>
          </a:bodyPr>
          <a:lstStyle/>
          <a:p>
            <a:r>
              <a:rPr lang="en-US" sz="1600" dirty="0" smtClean="0"/>
              <a:t>Owens, Accardi, </a:t>
            </a:r>
            <a:r>
              <a:rPr lang="en-US" sz="1600" dirty="0" err="1" smtClean="0"/>
              <a:t>Melnitchouk</a:t>
            </a:r>
            <a:r>
              <a:rPr lang="en-US" sz="1600" dirty="0" smtClean="0"/>
              <a:t>, PRD87, 094012 (2013)    </a:t>
            </a:r>
            <a:endParaRPr lang="en-US" sz="1600" dirty="0"/>
          </a:p>
        </p:txBody>
      </p:sp>
      <p:sp>
        <p:nvSpPr>
          <p:cNvPr id="9" name="TextBox 8"/>
          <p:cNvSpPr txBox="1"/>
          <p:nvPr/>
        </p:nvSpPr>
        <p:spPr>
          <a:xfrm>
            <a:off x="5181600" y="2590800"/>
            <a:ext cx="1981200" cy="646331"/>
          </a:xfrm>
          <a:prstGeom prst="rect">
            <a:avLst/>
          </a:prstGeom>
          <a:noFill/>
        </p:spPr>
        <p:txBody>
          <a:bodyPr wrap="square" rtlCol="0">
            <a:spAutoFit/>
          </a:bodyPr>
          <a:lstStyle/>
          <a:p>
            <a:r>
              <a:rPr lang="en-US" dirty="0" smtClean="0"/>
              <a:t>CTEQ-</a:t>
            </a:r>
            <a:r>
              <a:rPr lang="en-US" dirty="0" err="1" smtClean="0"/>
              <a:t>JLab</a:t>
            </a:r>
            <a:r>
              <a:rPr lang="en-US" dirty="0" smtClean="0"/>
              <a:t> collaboration</a:t>
            </a:r>
            <a:endParaRPr lang="en-US" dirty="0"/>
          </a:p>
        </p:txBody>
      </p:sp>
    </p:spTree>
    <p:extLst>
      <p:ext uri="{BB962C8B-B14F-4D97-AF65-F5344CB8AC3E}">
        <p14:creationId xmlns:p14="http://schemas.microsoft.com/office/powerpoint/2010/main" val="3825336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48756</TotalTime>
  <Words>3314</Words>
  <Application>Microsoft Office PowerPoint</Application>
  <PresentationFormat>On-screen Show (4:3)</PresentationFormat>
  <Paragraphs>440</Paragraphs>
  <Slides>43</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2" baseType="lpstr">
      <vt:lpstr>宋体</vt:lpstr>
      <vt:lpstr>Arial</vt:lpstr>
      <vt:lpstr>Calibri</vt:lpstr>
      <vt:lpstr>Symbol</vt:lpstr>
      <vt:lpstr>Times New Roman</vt:lpstr>
      <vt:lpstr>Wingdings</vt:lpstr>
      <vt:lpstr>Office Theme</vt:lpstr>
      <vt:lpstr>Equation</vt:lpstr>
      <vt:lpstr>Document</vt:lpstr>
      <vt:lpstr>The Electron-Ion Collider:  </vt:lpstr>
      <vt:lpstr>Theory of strong interactions:  Quantum Chromodynamics</vt:lpstr>
      <vt:lpstr>QCD: How far have we come?</vt:lpstr>
      <vt:lpstr>Advancing into the era of quantitative QCD: Theory has been forging ahead</vt:lpstr>
      <vt:lpstr>Effective field theories</vt:lpstr>
      <vt:lpstr>Example: “Threshold resummation” Extending perturbative calculations to lower energies </vt:lpstr>
      <vt:lpstr>Example: Phenomenological applications of a non-linear gluon saturation regime</vt:lpstr>
      <vt:lpstr>Example: Spin-spin and spin-momentum correlations in QCD bound states</vt:lpstr>
      <vt:lpstr>Example: Fits to quark and gluon distributions including much wider range of data </vt:lpstr>
      <vt:lpstr>Example: Exploring spatial distributions</vt:lpstr>
      <vt:lpstr>Example: Progress in lattice QCD</vt:lpstr>
      <vt:lpstr>Example: Effective field theories</vt:lpstr>
      <vt:lpstr>Mapping out the partonic structure  of the proton</vt:lpstr>
      <vt:lpstr>A cyclical process</vt:lpstr>
      <vt:lpstr>Areas of study in QCD</vt:lpstr>
      <vt:lpstr>Structure/Properties of QCD matter</vt:lpstr>
      <vt:lpstr>Formation of states of QCD matter</vt:lpstr>
      <vt:lpstr>Interactions within QCD</vt:lpstr>
      <vt:lpstr>2015 U.S. Nuclear Physics  Long-Range Plan</vt:lpstr>
      <vt:lpstr>2016: Creation of EIC User Group</vt:lpstr>
      <vt:lpstr>EIC User Group</vt:lpstr>
      <vt:lpstr>EICUG mission in Phase 1</vt:lpstr>
      <vt:lpstr>EIC User Group - Leadership</vt:lpstr>
      <vt:lpstr>U.S. National Academy of Sciences review of EIC science</vt:lpstr>
      <vt:lpstr>U.S. National Academy of Sciences review of EIC science</vt:lpstr>
      <vt:lpstr>U.S. National Academy of Sciences review of EIC science: Charge questions</vt:lpstr>
      <vt:lpstr>National Academy committee members</vt:lpstr>
      <vt:lpstr>In the meantime, plenty of other activities going on!</vt:lpstr>
      <vt:lpstr>Strong EIC community within Europe</vt:lpstr>
      <vt:lpstr>Generic Detector R&amp;D program for an EIC ongoing since 2011</vt:lpstr>
      <vt:lpstr>Latest facility concepts: JLEIC at JLab</vt:lpstr>
      <vt:lpstr>Latest facility concepts: eRHIC at BNL</vt:lpstr>
      <vt:lpstr>Many recent EIC-related meetings!</vt:lpstr>
      <vt:lpstr>Upcoming EIC-related meetings</vt:lpstr>
      <vt:lpstr>Summary</vt:lpstr>
      <vt:lpstr>Extra</vt:lpstr>
      <vt:lpstr>Hadronization</vt:lpstr>
      <vt:lpstr>Spin-spin and spin-momentum correlations in QCD bound states</vt:lpstr>
      <vt:lpstr>High-energy QCD: Thinking in terms of individual partons</vt:lpstr>
      <vt:lpstr>An alternative approach to describing the large single-spin asymmetries:  Higher-twist multiparton correlations</vt:lpstr>
      <vt:lpstr>Beware: Two common usages of the term “twist”</vt:lpstr>
      <vt:lpstr>Transverse single-spin asymmetries provide new information on hadron structure</vt:lpstr>
      <vt:lpstr>Multiparton correlations in hadronization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Aidala, Christine</cp:lastModifiedBy>
  <cp:revision>1944</cp:revision>
  <dcterms:created xsi:type="dcterms:W3CDTF">2006-08-16T00:00:00Z</dcterms:created>
  <dcterms:modified xsi:type="dcterms:W3CDTF">2017-11-03T21:56:20Z</dcterms:modified>
</cp:coreProperties>
</file>