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957" r:id="rId2"/>
    <p:sldId id="766" r:id="rId3"/>
    <p:sldId id="960" r:id="rId4"/>
    <p:sldId id="1061" r:id="rId5"/>
    <p:sldId id="991" r:id="rId6"/>
    <p:sldId id="1000" r:id="rId7"/>
    <p:sldId id="999" r:id="rId8"/>
    <p:sldId id="1051" r:id="rId9"/>
    <p:sldId id="1056" r:id="rId10"/>
    <p:sldId id="1067" r:id="rId11"/>
    <p:sldId id="1072" r:id="rId12"/>
    <p:sldId id="1073" r:id="rId13"/>
    <p:sldId id="1074" r:id="rId14"/>
    <p:sldId id="925" r:id="rId15"/>
    <p:sldId id="1023" r:id="rId16"/>
    <p:sldId id="1043" r:id="rId17"/>
    <p:sldId id="1024" r:id="rId18"/>
    <p:sldId id="1046" r:id="rId19"/>
    <p:sldId id="1071" r:id="rId20"/>
    <p:sldId id="1075" r:id="rId21"/>
    <p:sldId id="1065" r:id="rId22"/>
    <p:sldId id="1077" r:id="rId23"/>
    <p:sldId id="1062" r:id="rId24"/>
    <p:sldId id="1078" r:id="rId25"/>
    <p:sldId id="1063" r:id="rId26"/>
    <p:sldId id="1079" r:id="rId27"/>
    <p:sldId id="1045" r:id="rId28"/>
    <p:sldId id="353" r:id="rId29"/>
    <p:sldId id="646" r:id="rId30"/>
    <p:sldId id="945" r:id="rId31"/>
    <p:sldId id="946" r:id="rId32"/>
    <p:sldId id="951" r:id="rId33"/>
    <p:sldId id="994" r:id="rId34"/>
    <p:sldId id="947" r:id="rId35"/>
    <p:sldId id="993" r:id="rId36"/>
    <p:sldId id="857" r:id="rId37"/>
    <p:sldId id="963" r:id="rId38"/>
    <p:sldId id="1047" r:id="rId39"/>
    <p:sldId id="1048" r:id="rId40"/>
    <p:sldId id="1052" r:id="rId41"/>
    <p:sldId id="1068" r:id="rId42"/>
    <p:sldId id="1069" r:id="rId43"/>
    <p:sldId id="1070" r:id="rId44"/>
    <p:sldId id="1058" r:id="rId45"/>
    <p:sldId id="1059" r:id="rId46"/>
    <p:sldId id="1060" r:id="rId47"/>
  </p:sldIdLst>
  <p:sldSz cx="9144000" cy="6858000" type="screen4x3"/>
  <p:notesSz cx="6985000" cy="9271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rgbClr val="FFFF99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rgbClr val="FFFF99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rgbClr val="FFFF99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rgbClr val="FFFF99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rgbClr val="FFFF99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FFFF99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FFFF99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FFFF99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FFFF99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99"/>
    <a:srgbClr val="F8F8F8"/>
    <a:srgbClr val="00FFFF"/>
    <a:srgbClr val="00FFCC"/>
    <a:srgbClr val="66FFCC"/>
    <a:srgbClr val="FF66CC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692" y="-5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1902" y="-78"/>
      </p:cViewPr>
      <p:guideLst>
        <p:guide orient="horz" pos="2920"/>
        <p:guide pos="220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image" Target="../media/image63.png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3" Type="http://schemas.openxmlformats.org/officeDocument/2006/relationships/image" Target="../media/image74.wmf"/><Relationship Id="rId7" Type="http://schemas.openxmlformats.org/officeDocument/2006/relationships/image" Target="../media/image78.wmf"/><Relationship Id="rId12" Type="http://schemas.openxmlformats.org/officeDocument/2006/relationships/image" Target="../media/image83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0" Type="http://schemas.openxmlformats.org/officeDocument/2006/relationships/image" Target="../media/image81.wmf"/><Relationship Id="rId4" Type="http://schemas.openxmlformats.org/officeDocument/2006/relationships/image" Target="../media/image75.wmf"/><Relationship Id="rId9" Type="http://schemas.openxmlformats.org/officeDocument/2006/relationships/image" Target="../media/image8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74" tIns="47087" rIns="94174" bIns="47087" numCol="1" anchor="t" anchorCtr="0" compatLnSpc="1">
            <a:prstTxWarp prst="textNoShape">
              <a:avLst/>
            </a:prstTxWarp>
          </a:bodyPr>
          <a:lstStyle>
            <a:lvl1pPr algn="l" defTabSz="941388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605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74" tIns="47087" rIns="94174" bIns="47087" numCol="1" anchor="t" anchorCtr="0" compatLnSpc="1">
            <a:prstTxWarp prst="textNoShape">
              <a:avLst/>
            </a:prstTxWarp>
          </a:bodyPr>
          <a:lstStyle>
            <a:lvl1pPr algn="r" defTabSz="941388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66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58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74" tIns="47087" rIns="94174" bIns="47087" numCol="1" anchor="b" anchorCtr="0" compatLnSpc="1">
            <a:prstTxWarp prst="textNoShape">
              <a:avLst/>
            </a:prstTxWarp>
          </a:bodyPr>
          <a:lstStyle>
            <a:lvl1pPr algn="l" defTabSz="941388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66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6050" y="88058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74" tIns="47087" rIns="94174" bIns="47087" numCol="1" anchor="b" anchorCtr="0" compatLnSpc="1">
            <a:prstTxWarp prst="textNoShape">
              <a:avLst/>
            </a:prstTxWarp>
          </a:bodyPr>
          <a:lstStyle>
            <a:lvl1pPr algn="r" defTabSz="941388">
              <a:defRPr sz="1200">
                <a:solidFill>
                  <a:schemeClr val="tx1"/>
                </a:solidFill>
              </a:defRPr>
            </a:lvl1pPr>
          </a:lstStyle>
          <a:p>
            <a:fld id="{DA240BDF-8803-4EDE-8C8F-CB5E1E0753F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74" tIns="47087" rIns="94174" bIns="47087" numCol="1" anchor="t" anchorCtr="0" compatLnSpc="1">
            <a:prstTxWarp prst="textNoShape">
              <a:avLst/>
            </a:prstTxWarp>
          </a:bodyPr>
          <a:lstStyle>
            <a:lvl1pPr algn="l" defTabSz="941388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74" tIns="47087" rIns="94174" bIns="47087" numCol="1" anchor="t" anchorCtr="0" compatLnSpc="1">
            <a:prstTxWarp prst="textNoShape">
              <a:avLst/>
            </a:prstTxWarp>
          </a:bodyPr>
          <a:lstStyle>
            <a:lvl1pPr algn="r" defTabSz="941388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6338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3725"/>
            <a:ext cx="512127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74" tIns="47087" rIns="94174" bIns="470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74" tIns="47087" rIns="94174" bIns="47087" numCol="1" anchor="b" anchorCtr="0" compatLnSpc="1">
            <a:prstTxWarp prst="textNoShape">
              <a:avLst/>
            </a:prstTxWarp>
          </a:bodyPr>
          <a:lstStyle>
            <a:lvl1pPr algn="l" defTabSz="941388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74" tIns="47087" rIns="94174" bIns="47087" numCol="1" anchor="b" anchorCtr="0" compatLnSpc="1">
            <a:prstTxWarp prst="textNoShape">
              <a:avLst/>
            </a:prstTxWarp>
          </a:bodyPr>
          <a:lstStyle>
            <a:lvl1pPr algn="r" defTabSz="941388">
              <a:defRPr sz="1200">
                <a:solidFill>
                  <a:schemeClr val="tx1"/>
                </a:solidFill>
              </a:defRPr>
            </a:lvl1pPr>
          </a:lstStyle>
          <a:p>
            <a:fld id="{240BCBA4-9E5C-46A1-A02A-C15FF80F0D3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4A2F8E-0601-430F-B247-44BE0D759DB4}" type="slidenum">
              <a:rPr lang="en-US"/>
              <a:pPr/>
              <a:t>1</a:t>
            </a:fld>
            <a:endParaRPr lang="en-US"/>
          </a:p>
        </p:txBody>
      </p:sp>
      <p:sp>
        <p:nvSpPr>
          <p:cNvPr id="116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 feel that the overarching question that those of us</a:t>
            </a:r>
            <a:r>
              <a:rPr lang="en-US" baseline="0" dirty="0" smtClean="0"/>
              <a:t> working on the proton structure program at RHIC would like to contribute to answering is . . 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BCBA4-9E5C-46A1-A02A-C15FF80F0D3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0EB6C0-A6AE-43A9-921E-71B304935665}" type="slidenum">
              <a:rPr lang="en-US"/>
              <a:pPr/>
              <a:t>11</a:t>
            </a:fld>
            <a:endParaRPr lang="en-US"/>
          </a:p>
        </p:txBody>
      </p:sp>
      <p:sp>
        <p:nvSpPr>
          <p:cNvPr id="144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I’d like to close this section of my talk with what I feel is a nice story of the stimulating interplay these years between theory and experiment in transverse spin physics.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801BEC-79A9-40A5-80EF-D014B7577D6E}" type="slidenum">
              <a:rPr lang="en-US"/>
              <a:pPr/>
              <a:t>12</a:t>
            </a:fld>
            <a:endParaRPr lang="en-US"/>
          </a:p>
        </p:txBody>
      </p:sp>
      <p:sp>
        <p:nvSpPr>
          <p:cNvPr id="144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5325"/>
            <a:ext cx="4635500" cy="3476625"/>
          </a:xfrm>
          <a:ln/>
        </p:spPr>
      </p:sp>
      <p:sp>
        <p:nvSpPr>
          <p:cNvPr id="144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35EE90-C452-4DEC-87D7-75BAA496263B}" type="slidenum">
              <a:rPr lang="en-US"/>
              <a:pPr/>
              <a:t>13</a:t>
            </a:fld>
            <a:endParaRPr lang="en-US"/>
          </a:p>
        </p:txBody>
      </p:sp>
      <p:sp>
        <p:nvSpPr>
          <p:cNvPr id="145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94DE7B-3E3E-4100-8572-B73DC5612D09}" type="slidenum">
              <a:rPr lang="en-US"/>
              <a:pPr/>
              <a:t>14</a:t>
            </a:fld>
            <a:endParaRPr lang="en-US"/>
          </a:p>
        </p:txBody>
      </p:sp>
      <p:sp>
        <p:nvSpPr>
          <p:cNvPr id="156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5325"/>
            <a:ext cx="4635500" cy="3476625"/>
          </a:xfrm>
          <a:ln/>
        </p:spPr>
      </p:sp>
      <p:sp>
        <p:nvSpPr>
          <p:cNvPr id="156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4403725"/>
            <a:ext cx="5588000" cy="417195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BCBA4-9E5C-46A1-A02A-C15FF80F0D3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A03AED-AF5C-400F-AE3D-280974ABF43E}" type="slidenum">
              <a:rPr lang="en-US"/>
              <a:pPr/>
              <a:t>16</a:t>
            </a:fld>
            <a:endParaRPr lang="en-US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Color code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BCBA4-9E5C-46A1-A02A-C15FF80F0D3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BCBA4-9E5C-46A1-A02A-C15FF80F0D3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BCBA4-9E5C-46A1-A02A-C15FF80F0D3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0DDA96-62FD-4EE2-AA3C-A7C8ED986171}" type="slidenum">
              <a:rPr lang="en-US"/>
              <a:pPr/>
              <a:t>2</a:t>
            </a:fld>
            <a:endParaRPr lang="en-US"/>
          </a:p>
        </p:txBody>
      </p:sp>
      <p:sp>
        <p:nvSpPr>
          <p:cNvPr id="1174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4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BCBA4-9E5C-46A1-A02A-C15FF80F0D3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BCBA4-9E5C-46A1-A02A-C15FF80F0D3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BCBA4-9E5C-46A1-A02A-C15FF80F0D3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BCBA4-9E5C-46A1-A02A-C15FF80F0D3D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BCBA4-9E5C-46A1-A02A-C15FF80F0D3D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BCBA4-9E5C-46A1-A02A-C15FF80F0D3D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BCBA4-9E5C-46A1-A02A-C15FF80F0D3D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BCBA4-9E5C-46A1-A02A-C15FF80F0D3D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60FC61-7A92-4C65-8F02-8429D7C6CB4A}" type="slidenum">
              <a:rPr lang="en-US"/>
              <a:pPr/>
              <a:t>28</a:t>
            </a:fld>
            <a:endParaRPr lang="en-US"/>
          </a:p>
        </p:txBody>
      </p:sp>
      <p:sp>
        <p:nvSpPr>
          <p:cNvPr id="373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643637-3E0C-4317-AE85-49B374A9C102}" type="slidenum">
              <a:rPr lang="en-US"/>
              <a:pPr/>
              <a:t>29</a:t>
            </a:fld>
            <a:endParaRPr lang="en-US"/>
          </a:p>
        </p:txBody>
      </p:sp>
      <p:sp>
        <p:nvSpPr>
          <p:cNvPr id="87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BCBA4-9E5C-46A1-A02A-C15FF80F0D3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9640A9-6BB8-4694-BE1C-881616373113}" type="slidenum">
              <a:rPr lang="en-US"/>
              <a:pPr/>
              <a:t>30</a:t>
            </a:fld>
            <a:endParaRPr lang="en-US"/>
          </a:p>
        </p:txBody>
      </p:sp>
      <p:sp>
        <p:nvSpPr>
          <p:cNvPr id="161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5325"/>
            <a:ext cx="4635500" cy="3476625"/>
          </a:xfrm>
          <a:ln/>
        </p:spPr>
      </p:sp>
      <p:sp>
        <p:nvSpPr>
          <p:cNvPr id="1614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4403725"/>
            <a:ext cx="5124450" cy="417195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938D80-8AFD-44C4-B8C8-3E12E3A70DE1}" type="slidenum">
              <a:rPr lang="en-US"/>
              <a:pPr/>
              <a:t>31</a:t>
            </a:fld>
            <a:endParaRPr lang="en-US"/>
          </a:p>
        </p:txBody>
      </p:sp>
      <p:sp>
        <p:nvSpPr>
          <p:cNvPr id="161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5325"/>
            <a:ext cx="4635500" cy="3476625"/>
          </a:xfrm>
          <a:ln/>
        </p:spPr>
      </p:sp>
      <p:sp>
        <p:nvSpPr>
          <p:cNvPr id="161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4403725"/>
            <a:ext cx="5124450" cy="4171950"/>
          </a:xfrm>
        </p:spPr>
        <p:txBody>
          <a:bodyPr/>
          <a:lstStyle/>
          <a:p>
            <a:r>
              <a:rPr lang="en-US"/>
              <a:t>Authero of DSS knows about this.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D39CA3-B038-47DC-B3F5-0983A1326335}" type="slidenum">
              <a:rPr lang="en-US"/>
              <a:pPr/>
              <a:t>32</a:t>
            </a:fld>
            <a:endParaRPr lang="en-US"/>
          </a:p>
        </p:txBody>
      </p:sp>
      <p:sp>
        <p:nvSpPr>
          <p:cNvPr id="1627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5325"/>
            <a:ext cx="4635500" cy="3476625"/>
          </a:xfrm>
          <a:ln/>
        </p:spPr>
      </p:sp>
      <p:sp>
        <p:nvSpPr>
          <p:cNvPr id="1627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4403725"/>
            <a:ext cx="5588000" cy="417195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5F4D81-B551-4DDF-93B0-1887DED389C1}" type="slidenum">
              <a:rPr lang="en-US"/>
              <a:pPr/>
              <a:t>33</a:t>
            </a:fld>
            <a:endParaRPr lang="en-US"/>
          </a:p>
        </p:txBody>
      </p:sp>
      <p:sp>
        <p:nvSpPr>
          <p:cNvPr id="152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5325"/>
            <a:ext cx="4635500" cy="3476625"/>
          </a:xfrm>
          <a:ln/>
        </p:spPr>
      </p:sp>
      <p:sp>
        <p:nvSpPr>
          <p:cNvPr id="152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4403725"/>
            <a:ext cx="5588000" cy="417195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D1F181-B438-445C-9F8D-63AD0ACB8EC0}" type="slidenum">
              <a:rPr lang="en-US"/>
              <a:pPr/>
              <a:t>34</a:t>
            </a:fld>
            <a:endParaRPr lang="en-US"/>
          </a:p>
        </p:txBody>
      </p:sp>
      <p:sp>
        <p:nvSpPr>
          <p:cNvPr id="161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DDF05A-98F5-4430-B550-E43B47953A9F}" type="slidenum">
              <a:rPr lang="en-US"/>
              <a:pPr/>
              <a:t>35</a:t>
            </a:fld>
            <a:endParaRPr lang="en-US"/>
          </a:p>
        </p:txBody>
      </p:sp>
      <p:sp>
        <p:nvSpPr>
          <p:cNvPr id="97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DA338E-72FA-4FB5-B5ED-33074B1DC29E}" type="slidenum">
              <a:rPr lang="en-US"/>
              <a:pPr/>
              <a:t>36</a:t>
            </a:fld>
            <a:endParaRPr lang="en-US"/>
          </a:p>
        </p:txBody>
      </p:sp>
      <p:sp>
        <p:nvSpPr>
          <p:cNvPr id="142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0563"/>
            <a:ext cx="4687888" cy="3516312"/>
          </a:xfrm>
          <a:ln w="12700" cap="flat"/>
        </p:spPr>
      </p:sp>
      <p:sp>
        <p:nvSpPr>
          <p:cNvPr id="142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750" y="4437063"/>
            <a:ext cx="5130800" cy="4130675"/>
          </a:xfrm>
          <a:noFill/>
          <a:ln/>
        </p:spPr>
        <p:txBody>
          <a:bodyPr lIns="92483" tIns="46243" rIns="92483" bIns="46243"/>
          <a:lstStyle/>
          <a:p>
            <a:r>
              <a:rPr lang="en-US" dirty="0"/>
              <a:t>RHIC, as a high-energy polarized proton collider, really represents an outstanding achievement in accelerator physics.  . . . [equipment].  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120C1A-501C-4AD4-AC4C-E2088C2D4C7A}" type="slidenum">
              <a:rPr lang="en-US"/>
              <a:pPr/>
              <a:t>37</a:t>
            </a:fld>
            <a:endParaRPr lang="en-US"/>
          </a:p>
        </p:txBody>
      </p:sp>
      <p:sp>
        <p:nvSpPr>
          <p:cNvPr id="48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0CE3C0-1AA0-4F16-BB36-23E0C0CA0C64}" type="slidenum">
              <a:rPr lang="en-US"/>
              <a:pPr/>
              <a:t>38</a:t>
            </a:fld>
            <a:endParaRPr lang="en-US"/>
          </a:p>
        </p:txBody>
      </p:sp>
      <p:sp>
        <p:nvSpPr>
          <p:cNvPr id="135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EAA3F6-AEB9-4102-AE4D-84623CD6ECC6}" type="slidenum">
              <a:rPr lang="en-US"/>
              <a:pPr/>
              <a:t>39</a:t>
            </a:fld>
            <a:endParaRPr lang="en-US"/>
          </a:p>
        </p:txBody>
      </p:sp>
      <p:sp>
        <p:nvSpPr>
          <p:cNvPr id="135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03BA49-201D-4581-8BB3-D12F80A00CA8}" type="slidenum">
              <a:rPr lang="en-US"/>
              <a:pPr/>
              <a:t>4</a:t>
            </a:fld>
            <a:endParaRPr lang="en-US"/>
          </a:p>
        </p:txBody>
      </p:sp>
      <p:sp>
        <p:nvSpPr>
          <p:cNvPr id="131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4750" y="695325"/>
            <a:ext cx="4635500" cy="3476625"/>
          </a:xfrm>
          <a:ln/>
        </p:spPr>
      </p:sp>
      <p:sp>
        <p:nvSpPr>
          <p:cNvPr id="1314819" name="Notes Placeholder 2"/>
          <p:cNvSpPr>
            <a:spLocks noGrp="1"/>
          </p:cNvSpPr>
          <p:nvPr>
            <p:ph type="body" idx="1"/>
          </p:nvPr>
        </p:nvSpPr>
        <p:spPr>
          <a:xfrm>
            <a:off x="698500" y="4403725"/>
            <a:ext cx="5588000" cy="4171950"/>
          </a:xfrm>
        </p:spPr>
        <p:txBody>
          <a:bodyPr lIns="92885" tIns="46442" rIns="92885" bIns="46442"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314820" name="Slide Number Placeholder 3"/>
          <p:cNvSpPr txBox="1">
            <a:spLocks noGrp="1"/>
          </p:cNvSpPr>
          <p:nvPr/>
        </p:nvSpPr>
        <p:spPr bwMode="auto">
          <a:xfrm>
            <a:off x="3956050" y="88058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85" tIns="46442" rIns="92885" bIns="46442" anchor="b"/>
          <a:lstStyle/>
          <a:p>
            <a:pPr algn="r" defTabSz="928688" eaLnBrk="1" hangingPunct="1"/>
            <a:fld id="{9E059842-0794-4A40-AB38-6F64EC039013}" type="slidenum">
              <a:rPr lang="en-US" sz="1200">
                <a:solidFill>
                  <a:schemeClr val="tx1"/>
                </a:solidFill>
                <a:latin typeface="Calibri" pitchFamily="34" charset="0"/>
              </a:rPr>
              <a:pPr algn="r" defTabSz="928688" eaLnBrk="1" hangingPunct="1"/>
              <a:t>4</a:t>
            </a:fld>
            <a:endParaRPr lang="en-US" sz="120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B760F5-9F63-4756-B6CC-DC4D59530B37}" type="slidenum">
              <a:rPr lang="en-US"/>
              <a:pPr/>
              <a:t>40</a:t>
            </a:fld>
            <a:endParaRPr lang="en-US"/>
          </a:p>
        </p:txBody>
      </p:sp>
      <p:sp>
        <p:nvSpPr>
          <p:cNvPr id="149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BCBA4-9E5C-46A1-A02A-C15FF80F0D3D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BCBA4-9E5C-46A1-A02A-C15FF80F0D3D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BCBA4-9E5C-46A1-A02A-C15FF80F0D3D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AD399-FC6A-4BF2-BD83-3BE82A98169F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BB1BDF-8F90-4299-809E-256343DE5327}" type="slidenum">
              <a:rPr lang="en-US"/>
              <a:pPr/>
              <a:t>45</a:t>
            </a:fld>
            <a:endParaRPr lang="en-US"/>
          </a:p>
        </p:txBody>
      </p:sp>
      <p:sp>
        <p:nvSpPr>
          <p:cNvPr id="151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5325"/>
            <a:ext cx="4635500" cy="3476625"/>
          </a:xfrm>
          <a:ln/>
        </p:spPr>
      </p:sp>
      <p:sp>
        <p:nvSpPr>
          <p:cNvPr id="151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4403725"/>
            <a:ext cx="5588000" cy="417195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3149DC-2C6E-4195-B01F-64929DC9FE2F}" type="slidenum">
              <a:rPr lang="en-US"/>
              <a:pPr/>
              <a:t>46</a:t>
            </a:fld>
            <a:endParaRPr lang="en-US"/>
          </a:p>
        </p:txBody>
      </p:sp>
      <p:sp>
        <p:nvSpPr>
          <p:cNvPr id="151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5325"/>
            <a:ext cx="4635500" cy="3476625"/>
          </a:xfrm>
          <a:ln/>
        </p:spPr>
      </p:sp>
      <p:sp>
        <p:nvSpPr>
          <p:cNvPr id="151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4403725"/>
            <a:ext cx="5588000" cy="417195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1B0BDF-5860-4826-956E-2A16756C6938}" type="slidenum">
              <a:rPr lang="en-US"/>
              <a:pPr/>
              <a:t>5</a:t>
            </a:fld>
            <a:endParaRPr lang="en-US"/>
          </a:p>
        </p:txBody>
      </p:sp>
      <p:sp>
        <p:nvSpPr>
          <p:cNvPr id="135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5225" y="684213"/>
            <a:ext cx="4668838" cy="3502025"/>
          </a:xfrm>
          <a:ln/>
        </p:spPr>
      </p:sp>
      <p:sp>
        <p:nvSpPr>
          <p:cNvPr id="135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414838"/>
            <a:ext cx="5172075" cy="418623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54C7D1-5775-42F4-9C7D-0E0B0A7812E4}" type="slidenum">
              <a:rPr lang="en-US"/>
              <a:pPr/>
              <a:t>6</a:t>
            </a:fld>
            <a:endParaRPr lang="en-US"/>
          </a:p>
        </p:txBody>
      </p:sp>
      <p:sp>
        <p:nvSpPr>
          <p:cNvPr id="145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B14CCE-8C87-4A6C-82F4-ADCFDAEFFF52}" type="slidenum">
              <a:rPr lang="en-US"/>
              <a:pPr/>
              <a:t>7</a:t>
            </a:fld>
            <a:endParaRPr lang="en-US"/>
          </a:p>
        </p:txBody>
      </p:sp>
      <p:sp>
        <p:nvSpPr>
          <p:cNvPr id="138242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334" y="4403725"/>
            <a:ext cx="5122333" cy="4171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FA26AE-329F-40BA-887F-D5BA9F469FC5}" type="slidenum">
              <a:rPr lang="en-US"/>
              <a:pPr/>
              <a:t>8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BCBA4-9E5C-46A1-A02A-C15FF80F0D3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C. Aidala, INT, November 4,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1344D0-F1FE-4BEB-AD16-87879286EC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C. Aidala, INT, November 4,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68759B-A585-4681-85BB-33C3B4C9D0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28600"/>
            <a:ext cx="21717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63627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C. Aidala, INT, November 4,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62746A-A1C3-4A9B-9216-456081A816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600200"/>
            <a:ext cx="42672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672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400800"/>
            <a:ext cx="3810000" cy="319088"/>
          </a:xfrm>
        </p:spPr>
        <p:txBody>
          <a:bodyPr/>
          <a:lstStyle>
            <a:lvl1pPr>
              <a:defRPr/>
            </a:lvl1pPr>
          </a:lstStyle>
          <a:p>
            <a:r>
              <a:rPr lang="nn-NO" smtClean="0"/>
              <a:t>C. Aidala, INT, November 4,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2F42501-B949-4497-900A-85D7539E19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28600" y="228600"/>
            <a:ext cx="86868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42672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2672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28600" y="3924300"/>
            <a:ext cx="42672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24300"/>
            <a:ext cx="42672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667000" y="6400800"/>
            <a:ext cx="3810000" cy="319088"/>
          </a:xfrm>
        </p:spPr>
        <p:txBody>
          <a:bodyPr/>
          <a:lstStyle>
            <a:lvl1pPr>
              <a:defRPr/>
            </a:lvl1pPr>
          </a:lstStyle>
          <a:p>
            <a:r>
              <a:rPr lang="nn-NO" smtClean="0"/>
              <a:t>C. Aidala, INT, November 4, 2010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ECE729D-4A9E-497C-A7DB-296958F94F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2672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2672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2672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667000" y="6400800"/>
            <a:ext cx="3810000" cy="319088"/>
          </a:xfrm>
        </p:spPr>
        <p:txBody>
          <a:bodyPr/>
          <a:lstStyle>
            <a:lvl1pPr>
              <a:defRPr/>
            </a:lvl1pPr>
          </a:lstStyle>
          <a:p>
            <a:r>
              <a:rPr lang="nn-NO" smtClean="0"/>
              <a:t>C. Aidala, INT, November 4, 2010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8301BA0-7841-47FF-B1CB-F410F54768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28600" y="228600"/>
            <a:ext cx="86868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6400800"/>
            <a:ext cx="3810000" cy="319088"/>
          </a:xfrm>
        </p:spPr>
        <p:txBody>
          <a:bodyPr/>
          <a:lstStyle>
            <a:lvl1pPr>
              <a:defRPr/>
            </a:lvl1pPr>
          </a:lstStyle>
          <a:p>
            <a:r>
              <a:rPr lang="nn-NO" smtClean="0"/>
              <a:t>C. Aidala, INT, November 4,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105E4C2-DDCC-49BD-ADB3-461273BD2B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66800"/>
            <a:ext cx="40386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066800"/>
            <a:ext cx="40386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33800"/>
            <a:ext cx="40386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3055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FC5D7BE-ACC1-42F5-BD64-96D468D5F3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C. Aidala, INT, November 4,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CA4942-7CEE-491C-9F3A-ADE7BC2C49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C. Aidala, INT, November 4,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82CB32-AB80-4E8D-B434-E5C8B99D37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267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67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C. Aidala, INT, November 4,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CAA7B0-FB55-442B-B730-0F02697EC4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C. Aidala, INT, November 4, 2010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01BFD7-43E8-4CB4-B0C3-EA2D5ED73A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C. Aidala, INT, November 4,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80A51C-0834-4D37-9F6C-E61A03BDE5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C. Aidala, INT, November 4, 2010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F159FB-7DEB-45DF-BF94-DE0F742531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C. Aidala, INT, November 4,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0F8421-50D9-4AEA-9973-92E17469AE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C. Aidala, INT, November 4,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A4D87B-1888-4748-AE98-A3A05193F3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>
                <a:gamma/>
                <a:shade val="46275"/>
                <a:invGamma/>
              </a:srgbClr>
            </a:gs>
            <a:gs pos="100000">
              <a:srgbClr val="0000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868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00200"/>
            <a:ext cx="8686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400800"/>
            <a:ext cx="38100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r>
              <a:rPr lang="nn-NO" smtClean="0"/>
              <a:t>C. Aidala, INT, November 4, 2010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fld id="{87DC4EF3-C510-4D91-A9B0-DB231320F72A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4" name="Picture 10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6200" y="6289675"/>
            <a:ext cx="914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rgbClr val="FFFF00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rgbClr val="FFFF00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rgbClr val="FFFF00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rgbClr val="FFFF00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i="1">
          <a:solidFill>
            <a:srgbClr val="FFFF00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i="1">
          <a:solidFill>
            <a:srgbClr val="FFFF00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i="1">
          <a:solidFill>
            <a:srgbClr val="FFFF00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i="1">
          <a:solidFill>
            <a:srgbClr val="FFFF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FF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FF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99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99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99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99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60.png"/><Relationship Id="rId4" Type="http://schemas.openxmlformats.org/officeDocument/2006/relationships/image" Target="../media/image5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62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67.jpeg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6.jpeg"/><Relationship Id="rId11" Type="http://schemas.openxmlformats.org/officeDocument/2006/relationships/image" Target="../media/image71.jpeg"/><Relationship Id="rId5" Type="http://schemas.openxmlformats.org/officeDocument/2006/relationships/oleObject" Target="../embeddings/oleObject9.bin"/><Relationship Id="rId10" Type="http://schemas.openxmlformats.org/officeDocument/2006/relationships/image" Target="../media/image70.jpeg"/><Relationship Id="rId4" Type="http://schemas.openxmlformats.org/officeDocument/2006/relationships/image" Target="../media/image65.jpeg"/><Relationship Id="rId9" Type="http://schemas.openxmlformats.org/officeDocument/2006/relationships/image" Target="../media/image69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oleObject" Target="../embeddings/oleObject20.bin"/><Relationship Id="rId3" Type="http://schemas.openxmlformats.org/officeDocument/2006/relationships/notesSlide" Target="../notesSlides/notesSlide37.xml"/><Relationship Id="rId7" Type="http://schemas.openxmlformats.org/officeDocument/2006/relationships/oleObject" Target="../embeddings/oleObject14.bin"/><Relationship Id="rId12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3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3.bin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2.bin"/><Relationship Id="rId15" Type="http://schemas.openxmlformats.org/officeDocument/2006/relationships/oleObject" Target="../embeddings/oleObject22.bin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1.bin"/><Relationship Id="rId9" Type="http://schemas.openxmlformats.org/officeDocument/2006/relationships/oleObject" Target="../embeddings/oleObject16.bin"/><Relationship Id="rId14" Type="http://schemas.openxmlformats.org/officeDocument/2006/relationships/oleObject" Target="../embeddings/oleObject21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6.jpeg"/><Relationship Id="rId5" Type="http://schemas.openxmlformats.org/officeDocument/2006/relationships/image" Target="../media/image85.png"/><Relationship Id="rId4" Type="http://schemas.openxmlformats.org/officeDocument/2006/relationships/image" Target="../media/image1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wmf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9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24.bin"/><Relationship Id="rId4" Type="http://schemas.openxmlformats.org/officeDocument/2006/relationships/image" Target="../media/image9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102.png"/><Relationship Id="rId5" Type="http://schemas.openxmlformats.org/officeDocument/2006/relationships/image" Target="../media/image101.wmf"/><Relationship Id="rId4" Type="http://schemas.openxmlformats.org/officeDocument/2006/relationships/image" Target="../media/image100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7" Type="http://schemas.openxmlformats.org/officeDocument/2006/relationships/image" Target="../media/image10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105.wmf"/><Relationship Id="rId4" Type="http://schemas.openxmlformats.org/officeDocument/2006/relationships/image" Target="../media/image10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image" Target="../media/image8.png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1.png"/><Relationship Id="rId7" Type="http://schemas.openxmlformats.org/officeDocument/2006/relationships/image" Target="../media/image14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wmf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0202" name="Picture 10" descr="aerial-BNL2"/>
          <p:cNvPicPr>
            <a:picLocks noChangeAspect="1" noChangeArrowheads="1"/>
          </p:cNvPicPr>
          <p:nvPr/>
        </p:nvPicPr>
        <p:blipFill>
          <a:blip r:embed="rId3" cstate="print">
            <a:lum bright="-20000"/>
          </a:blip>
          <a:srcRect l="6194"/>
          <a:stretch>
            <a:fillRect/>
          </a:stretch>
        </p:blipFill>
        <p:spPr bwMode="auto">
          <a:xfrm>
            <a:off x="304800" y="533400"/>
            <a:ext cx="8610600" cy="585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0203" name="Rectangle 11"/>
          <p:cNvSpPr>
            <a:spLocks noChangeArrowheads="1"/>
          </p:cNvSpPr>
          <p:nvPr/>
        </p:nvSpPr>
        <p:spPr bwMode="auto">
          <a:xfrm>
            <a:off x="304800" y="533400"/>
            <a:ext cx="8610600" cy="5867400"/>
          </a:xfrm>
          <a:prstGeom prst="rect">
            <a:avLst/>
          </a:prstGeom>
          <a:solidFill>
            <a:srgbClr val="333333">
              <a:alpha val="6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 sz="4000" dirty="0">
              <a:solidFill>
                <a:schemeClr val="tx1"/>
              </a:solidFill>
              <a:latin typeface="GulimChe" pitchFamily="49" charset="-127"/>
            </a:endParaRPr>
          </a:p>
        </p:txBody>
      </p:sp>
      <p:sp>
        <p:nvSpPr>
          <p:cNvPr id="11601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609601"/>
            <a:ext cx="7772400" cy="22860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Probing QCD in Hadrons Through TMDs at RHIC</a:t>
            </a:r>
            <a:b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4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60198" name="Rectangle 6"/>
          <p:cNvSpPr>
            <a:spLocks noChangeArrowheads="1"/>
          </p:cNvSpPr>
          <p:nvPr/>
        </p:nvSpPr>
        <p:spPr bwMode="auto">
          <a:xfrm>
            <a:off x="1342572" y="5105400"/>
            <a:ext cx="640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Los Alamos National Lab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60199" name="Text Box 7"/>
          <p:cNvSpPr txBox="1">
            <a:spLocks noChangeArrowheads="1"/>
          </p:cNvSpPr>
          <p:nvPr/>
        </p:nvSpPr>
        <p:spPr bwMode="auto">
          <a:xfrm>
            <a:off x="838200" y="4705350"/>
            <a:ext cx="74056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Christine Aidala</a:t>
            </a:r>
          </a:p>
        </p:txBody>
      </p:sp>
      <p:sp>
        <p:nvSpPr>
          <p:cNvPr id="1160200" name="Text Box 8"/>
          <p:cNvSpPr txBox="1">
            <a:spLocks noChangeArrowheads="1"/>
          </p:cNvSpPr>
          <p:nvPr/>
        </p:nvSpPr>
        <p:spPr bwMode="auto">
          <a:xfrm>
            <a:off x="3268920" y="5918200"/>
            <a:ext cx="25467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November 4, 2010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60201" name="Text Box 9"/>
          <p:cNvSpPr txBox="1">
            <a:spLocks noChangeArrowheads="1"/>
          </p:cNvSpPr>
          <p:nvPr/>
        </p:nvSpPr>
        <p:spPr bwMode="auto">
          <a:xfrm>
            <a:off x="4220107" y="5562600"/>
            <a:ext cx="7328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4400" y="2093655"/>
            <a:ext cx="7467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 </a:t>
            </a:r>
          </a:p>
          <a:p>
            <a:r>
              <a:rPr lang="en-US" sz="4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Why Use Messy </a:t>
            </a:r>
            <a:r>
              <a:rPr lang="en-US" sz="4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p+p</a:t>
            </a:r>
            <a:r>
              <a:rPr lang="en-US" sz="4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Collisions </a:t>
            </a:r>
          </a:p>
          <a:p>
            <a:r>
              <a:rPr lang="en-US" sz="4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 Study What’s Happening </a:t>
            </a:r>
          </a:p>
          <a:p>
            <a:r>
              <a:rPr lang="en-US" sz="4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Inside the Nucleon??</a:t>
            </a:r>
            <a:endParaRPr lang="it-IT" sz="4000" i="1" dirty="0">
              <a:solidFill>
                <a:srgbClr val="FFFF00"/>
              </a:solidFill>
              <a:latin typeface="GulimChe" pitchFamily="49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152400" y="1143000"/>
            <a:ext cx="4191000" cy="5638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FF99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err="1" smtClean="0"/>
              <a:t>p</a:t>
            </a:r>
            <a:r>
              <a:rPr lang="en-US" sz="3800" baseline="-25000" dirty="0" err="1" smtClean="0"/>
              <a:t>T</a:t>
            </a:r>
            <a:r>
              <a:rPr lang="en-US" sz="3800" dirty="0" smtClean="0"/>
              <a:t> Dependence of HERMES Inclusive(!) Hadron Data</a:t>
            </a:r>
            <a:endParaRPr lang="en-US" sz="3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C. Aidala, INT, November 4,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AA7B0-FB55-442B-B730-0F02697EC4D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0336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300984"/>
            <a:ext cx="2406212" cy="5480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336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1204686"/>
            <a:ext cx="1762125" cy="5407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3367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3276600"/>
            <a:ext cx="99332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447800" y="2057400"/>
            <a:ext cx="629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Symbol" pitchFamily="18" charset="2"/>
              </a:rPr>
              <a:t>p</a:t>
            </a:r>
            <a:r>
              <a:rPr lang="en-US" sz="2800" baseline="30000" dirty="0" smtClean="0">
                <a:solidFill>
                  <a:schemeClr val="tx1"/>
                </a:solidFill>
              </a:rPr>
              <a:t>+</a:t>
            </a:r>
            <a:endParaRPr lang="en-US" sz="2800" baseline="300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80510" y="2057400"/>
            <a:ext cx="629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Symbol" pitchFamily="18" charset="2"/>
              </a:rPr>
              <a:t>K</a:t>
            </a:r>
            <a:r>
              <a:rPr lang="en-US" sz="2800" baseline="30000" dirty="0" smtClean="0">
                <a:solidFill>
                  <a:schemeClr val="tx1"/>
                </a:solidFill>
              </a:rPr>
              <a:t>+</a:t>
            </a:r>
            <a:endParaRPr lang="en-US" sz="2800" baseline="3000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18439" y="6324600"/>
            <a:ext cx="1605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p</a:t>
            </a:r>
            <a:r>
              <a:rPr lang="en-US" baseline="-25000" dirty="0" err="1" smtClean="0">
                <a:solidFill>
                  <a:schemeClr val="tx1"/>
                </a:solidFill>
              </a:rPr>
              <a:t>T</a:t>
            </a:r>
            <a:r>
              <a:rPr lang="en-US" dirty="0" smtClean="0">
                <a:solidFill>
                  <a:schemeClr val="tx1"/>
                </a:solidFill>
              </a:rPr>
              <a:t> (GeV/c)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30446" y="2648856"/>
            <a:ext cx="1322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0.2 &lt; </a:t>
            </a:r>
            <a:r>
              <a:rPr lang="en-US" sz="1800" dirty="0" err="1" smtClean="0">
                <a:solidFill>
                  <a:schemeClr val="tx1"/>
                </a:solidFill>
              </a:rPr>
              <a:t>x</a:t>
            </a:r>
            <a:r>
              <a:rPr lang="en-US" sz="1800" baseline="-25000" dirty="0" err="1" smtClean="0">
                <a:solidFill>
                  <a:schemeClr val="tx1"/>
                </a:solidFill>
              </a:rPr>
              <a:t>F</a:t>
            </a:r>
            <a:r>
              <a:rPr lang="en-US" sz="1800" dirty="0" smtClean="0">
                <a:solidFill>
                  <a:schemeClr val="tx1"/>
                </a:solidFill>
              </a:rPr>
              <a:t> &lt; 1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68202" y="2635126"/>
            <a:ext cx="1322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0.2 &lt; </a:t>
            </a:r>
            <a:r>
              <a:rPr lang="en-US" sz="1800" dirty="0" err="1" smtClean="0">
                <a:solidFill>
                  <a:schemeClr val="tx1"/>
                </a:solidFill>
              </a:rPr>
              <a:t>x</a:t>
            </a:r>
            <a:r>
              <a:rPr lang="en-US" sz="1800" baseline="-25000" dirty="0" err="1" smtClean="0">
                <a:solidFill>
                  <a:schemeClr val="tx1"/>
                </a:solidFill>
              </a:rPr>
              <a:t>F</a:t>
            </a:r>
            <a:r>
              <a:rPr lang="en-US" sz="1800" dirty="0" smtClean="0">
                <a:solidFill>
                  <a:schemeClr val="tx1"/>
                </a:solidFill>
              </a:rPr>
              <a:t> &lt; 1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96571" y="4202668"/>
            <a:ext cx="156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0.08 &lt; </a:t>
            </a:r>
            <a:r>
              <a:rPr lang="en-US" sz="1800" dirty="0" err="1" smtClean="0">
                <a:solidFill>
                  <a:schemeClr val="tx1"/>
                </a:solidFill>
              </a:rPr>
              <a:t>x</a:t>
            </a:r>
            <a:r>
              <a:rPr lang="en-US" sz="1800" baseline="-25000" dirty="0" err="1" smtClean="0">
                <a:solidFill>
                  <a:schemeClr val="tx1"/>
                </a:solidFill>
              </a:rPr>
              <a:t>F</a:t>
            </a:r>
            <a:r>
              <a:rPr lang="en-US" sz="1800" dirty="0" smtClean="0">
                <a:solidFill>
                  <a:schemeClr val="tx1"/>
                </a:solidFill>
              </a:rPr>
              <a:t> &lt; 0.2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34327" y="4188938"/>
            <a:ext cx="156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0.08 &lt; </a:t>
            </a:r>
            <a:r>
              <a:rPr lang="en-US" sz="1800" dirty="0" err="1" smtClean="0">
                <a:solidFill>
                  <a:schemeClr val="tx1"/>
                </a:solidFill>
              </a:rPr>
              <a:t>x</a:t>
            </a:r>
            <a:r>
              <a:rPr lang="en-US" sz="1800" baseline="-25000" dirty="0" err="1" smtClean="0">
                <a:solidFill>
                  <a:schemeClr val="tx1"/>
                </a:solidFill>
              </a:rPr>
              <a:t>F</a:t>
            </a:r>
            <a:r>
              <a:rPr lang="en-US" sz="1800" dirty="0" smtClean="0">
                <a:solidFill>
                  <a:schemeClr val="tx1"/>
                </a:solidFill>
              </a:rPr>
              <a:t> &lt; 0.2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58098" y="5802868"/>
            <a:ext cx="1645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-0.1 &lt; </a:t>
            </a:r>
            <a:r>
              <a:rPr lang="en-US" sz="1800" dirty="0" err="1" smtClean="0">
                <a:solidFill>
                  <a:schemeClr val="tx1"/>
                </a:solidFill>
              </a:rPr>
              <a:t>x</a:t>
            </a:r>
            <a:r>
              <a:rPr lang="en-US" sz="1800" baseline="-25000" dirty="0" err="1" smtClean="0">
                <a:solidFill>
                  <a:schemeClr val="tx1"/>
                </a:solidFill>
              </a:rPr>
              <a:t>F</a:t>
            </a:r>
            <a:r>
              <a:rPr lang="en-US" sz="1800" dirty="0" smtClean="0">
                <a:solidFill>
                  <a:schemeClr val="tx1"/>
                </a:solidFill>
              </a:rPr>
              <a:t> &lt; 0.08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95854" y="5789138"/>
            <a:ext cx="1645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-0.1 &lt; </a:t>
            </a:r>
            <a:r>
              <a:rPr lang="en-US" sz="1800" dirty="0" err="1" smtClean="0">
                <a:solidFill>
                  <a:schemeClr val="tx1"/>
                </a:solidFill>
              </a:rPr>
              <a:t>x</a:t>
            </a:r>
            <a:r>
              <a:rPr lang="en-US" sz="1800" baseline="-25000" dirty="0" err="1" smtClean="0">
                <a:solidFill>
                  <a:schemeClr val="tx1"/>
                </a:solidFill>
              </a:rPr>
              <a:t>F</a:t>
            </a:r>
            <a:r>
              <a:rPr lang="en-US" sz="1800" dirty="0" smtClean="0">
                <a:solidFill>
                  <a:schemeClr val="tx1"/>
                </a:solidFill>
              </a:rPr>
              <a:t> &lt; 0.08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2000" y="1752600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Clear rise from low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and turn-over at ~0.8 GeV/c, for both pions and </a:t>
            </a:r>
            <a:r>
              <a:rPr lang="en-US" dirty="0" err="1" smtClean="0"/>
              <a:t>kaons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572000" y="4743271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Non-zero asymmetries </a:t>
            </a:r>
          </a:p>
          <a:p>
            <a:r>
              <a:rPr lang="en-US" dirty="0" smtClean="0"/>
              <a:t>at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F</a:t>
            </a:r>
            <a:r>
              <a:rPr lang="en-US" dirty="0" smtClean="0"/>
              <a:t> ~ 0 . . 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 Aidala, SPIN2008, October 9, 2008</a:t>
            </a:r>
          </a:p>
        </p:txBody>
      </p:sp>
      <p:sp>
        <p:nvSpPr>
          <p:cNvPr id="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DCEF0-1D01-464F-BDC7-C432671B197E}" type="slidenum">
              <a:rPr lang="en-US"/>
              <a:pPr/>
              <a:t>11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859588" y="2047875"/>
            <a:ext cx="1541462" cy="4616450"/>
            <a:chOff x="4321" y="1290"/>
            <a:chExt cx="971" cy="2908"/>
          </a:xfrm>
        </p:grpSpPr>
        <p:pic>
          <p:nvPicPr>
            <p:cNvPr id="1443843" name="Picture 3" descr="jet_schematic_see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0208186">
              <a:off x="4349" y="2689"/>
              <a:ext cx="943" cy="1509"/>
            </a:xfrm>
            <a:prstGeom prst="rect">
              <a:avLst/>
            </a:prstGeom>
            <a:noFill/>
          </p:spPr>
        </p:pic>
        <p:pic>
          <p:nvPicPr>
            <p:cNvPr id="1443844" name="Picture 4" descr="jet_schematic_see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462155">
              <a:off x="4321" y="1290"/>
              <a:ext cx="943" cy="1509"/>
            </a:xfrm>
            <a:prstGeom prst="rect">
              <a:avLst/>
            </a:prstGeom>
            <a:noFill/>
          </p:spPr>
        </p:pic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6484938" y="2047875"/>
            <a:ext cx="1547812" cy="4619625"/>
            <a:chOff x="4085" y="1290"/>
            <a:chExt cx="975" cy="2910"/>
          </a:xfrm>
        </p:grpSpPr>
        <p:pic>
          <p:nvPicPr>
            <p:cNvPr id="1443846" name="Picture 6" descr="jet_schematic_see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1489252">
              <a:off x="4085" y="2691"/>
              <a:ext cx="943" cy="1509"/>
            </a:xfrm>
            <a:prstGeom prst="rect">
              <a:avLst/>
            </a:prstGeom>
            <a:noFill/>
          </p:spPr>
        </p:pic>
        <p:pic>
          <p:nvPicPr>
            <p:cNvPr id="1443847" name="Picture 7" descr="jet_schematic_see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-562438">
              <a:off x="4117" y="1290"/>
              <a:ext cx="943" cy="1509"/>
            </a:xfrm>
            <a:prstGeom prst="rect">
              <a:avLst/>
            </a:prstGeom>
            <a:noFill/>
          </p:spPr>
        </p:pic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6707188" y="2028825"/>
            <a:ext cx="1503362" cy="4648200"/>
            <a:chOff x="4225" y="1278"/>
            <a:chExt cx="947" cy="2928"/>
          </a:xfrm>
        </p:grpSpPr>
        <p:pic>
          <p:nvPicPr>
            <p:cNvPr id="1443849" name="Picture 9" descr="jet_schematic_see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25" y="1278"/>
              <a:ext cx="943" cy="1509"/>
            </a:xfrm>
            <a:prstGeom prst="rect">
              <a:avLst/>
            </a:prstGeom>
            <a:noFill/>
          </p:spPr>
        </p:pic>
        <p:pic>
          <p:nvPicPr>
            <p:cNvPr id="1443850" name="Picture 10" descr="jet_schematic_see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0800000">
              <a:off x="4229" y="2697"/>
              <a:ext cx="943" cy="1509"/>
            </a:xfrm>
            <a:prstGeom prst="rect">
              <a:avLst/>
            </a:prstGeom>
            <a:noFill/>
          </p:spPr>
        </p:pic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7081838" y="3784600"/>
            <a:ext cx="449262" cy="639763"/>
            <a:chOff x="4461" y="2384"/>
            <a:chExt cx="283" cy="403"/>
          </a:xfrm>
        </p:grpSpPr>
        <p:sp>
          <p:nvSpPr>
            <p:cNvPr id="1443852" name="AutoShape 12"/>
            <p:cNvSpPr>
              <a:spLocks noChangeArrowheads="1"/>
            </p:cNvSpPr>
            <p:nvPr/>
          </p:nvSpPr>
          <p:spPr bwMode="auto">
            <a:xfrm>
              <a:off x="4646" y="2384"/>
              <a:ext cx="98" cy="318"/>
            </a:xfrm>
            <a:prstGeom prst="upArrow">
              <a:avLst>
                <a:gd name="adj1" fmla="val 50000"/>
                <a:gd name="adj2" fmla="val 81122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443853" name="AutoShape 13"/>
            <p:cNvSpPr>
              <a:spLocks noChangeArrowheads="1"/>
            </p:cNvSpPr>
            <p:nvPr/>
          </p:nvSpPr>
          <p:spPr bwMode="auto">
            <a:xfrm>
              <a:off x="4461" y="2695"/>
              <a:ext cx="233" cy="92"/>
            </a:xfrm>
            <a:prstGeom prst="leftArrow">
              <a:avLst>
                <a:gd name="adj1" fmla="val 50000"/>
                <a:gd name="adj2" fmla="val 6331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7392988" y="4278313"/>
            <a:ext cx="476250" cy="565150"/>
            <a:chOff x="4657" y="2695"/>
            <a:chExt cx="300" cy="356"/>
          </a:xfrm>
        </p:grpSpPr>
        <p:sp>
          <p:nvSpPr>
            <p:cNvPr id="1443855" name="AutoShape 15"/>
            <p:cNvSpPr>
              <a:spLocks noChangeArrowheads="1"/>
            </p:cNvSpPr>
            <p:nvPr/>
          </p:nvSpPr>
          <p:spPr bwMode="auto">
            <a:xfrm>
              <a:off x="4657" y="2782"/>
              <a:ext cx="92" cy="269"/>
            </a:xfrm>
            <a:prstGeom prst="downArrow">
              <a:avLst>
                <a:gd name="adj1" fmla="val 50000"/>
                <a:gd name="adj2" fmla="val 73098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443856" name="AutoShape 16"/>
            <p:cNvSpPr>
              <a:spLocks noChangeArrowheads="1"/>
            </p:cNvSpPr>
            <p:nvPr/>
          </p:nvSpPr>
          <p:spPr bwMode="auto">
            <a:xfrm>
              <a:off x="4712" y="2695"/>
              <a:ext cx="245" cy="98"/>
            </a:xfrm>
            <a:prstGeom prst="rightArrow">
              <a:avLst>
                <a:gd name="adj1" fmla="val 50000"/>
                <a:gd name="adj2" fmla="val 6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5149850" y="2701925"/>
            <a:ext cx="2071688" cy="1524000"/>
            <a:chOff x="2801" y="2713"/>
            <a:chExt cx="1305" cy="960"/>
          </a:xfrm>
        </p:grpSpPr>
        <p:sp>
          <p:nvSpPr>
            <p:cNvPr id="1443858" name="Oval 18"/>
            <p:cNvSpPr>
              <a:spLocks noChangeArrowheads="1"/>
            </p:cNvSpPr>
            <p:nvPr/>
          </p:nvSpPr>
          <p:spPr bwMode="auto">
            <a:xfrm>
              <a:off x="3268" y="3158"/>
              <a:ext cx="104" cy="97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3859" name="Line 19"/>
            <p:cNvSpPr>
              <a:spLocks noChangeShapeType="1"/>
            </p:cNvSpPr>
            <p:nvPr/>
          </p:nvSpPr>
          <p:spPr bwMode="auto">
            <a:xfrm>
              <a:off x="3281" y="3171"/>
              <a:ext cx="71" cy="7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43860" name="Line 20"/>
            <p:cNvSpPr>
              <a:spLocks noChangeShapeType="1"/>
            </p:cNvSpPr>
            <p:nvPr/>
          </p:nvSpPr>
          <p:spPr bwMode="auto">
            <a:xfrm flipV="1">
              <a:off x="3275" y="3172"/>
              <a:ext cx="84" cy="7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43861" name="Line 21"/>
            <p:cNvSpPr>
              <a:spLocks noChangeShapeType="1"/>
            </p:cNvSpPr>
            <p:nvPr/>
          </p:nvSpPr>
          <p:spPr bwMode="auto">
            <a:xfrm flipV="1">
              <a:off x="3314" y="2815"/>
              <a:ext cx="0" cy="34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43862" name="Line 22"/>
            <p:cNvSpPr>
              <a:spLocks noChangeShapeType="1"/>
            </p:cNvSpPr>
            <p:nvPr/>
          </p:nvSpPr>
          <p:spPr bwMode="auto">
            <a:xfrm flipH="1">
              <a:off x="2958" y="3204"/>
              <a:ext cx="31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43863" name="Text Box 23"/>
            <p:cNvSpPr txBox="1">
              <a:spLocks noChangeArrowheads="1"/>
            </p:cNvSpPr>
            <p:nvPr/>
          </p:nvSpPr>
          <p:spPr bwMode="auto">
            <a:xfrm>
              <a:off x="3322" y="3166"/>
              <a:ext cx="2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sz="1600" b="1" i="1">
                  <a:solidFill>
                    <a:schemeClr val="tx1"/>
                  </a:solidFill>
                  <a:latin typeface="Arial" charset="0"/>
                </a:rPr>
                <a:t>z</a:t>
              </a:r>
            </a:p>
          </p:txBody>
        </p:sp>
        <p:sp>
          <p:nvSpPr>
            <p:cNvPr id="1443864" name="Text Box 24"/>
            <p:cNvSpPr txBox="1">
              <a:spLocks noChangeArrowheads="1"/>
            </p:cNvSpPr>
            <p:nvPr/>
          </p:nvSpPr>
          <p:spPr bwMode="auto">
            <a:xfrm>
              <a:off x="2801" y="3081"/>
              <a:ext cx="2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sz="1600" b="1" i="1">
                  <a:solidFill>
                    <a:schemeClr val="tx1"/>
                  </a:solidFill>
                  <a:latin typeface="Arial" charset="0"/>
                </a:rPr>
                <a:t>x</a:t>
              </a:r>
            </a:p>
          </p:txBody>
        </p:sp>
        <p:sp>
          <p:nvSpPr>
            <p:cNvPr id="1443865" name="Text Box 25"/>
            <p:cNvSpPr txBox="1">
              <a:spLocks noChangeArrowheads="1"/>
            </p:cNvSpPr>
            <p:nvPr/>
          </p:nvSpPr>
          <p:spPr bwMode="auto">
            <a:xfrm>
              <a:off x="3311" y="2723"/>
              <a:ext cx="2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sz="1600" b="1" i="1">
                  <a:solidFill>
                    <a:schemeClr val="tx1"/>
                  </a:solidFill>
                  <a:latin typeface="Arial" charset="0"/>
                </a:rPr>
                <a:t>y</a:t>
              </a:r>
            </a:p>
          </p:txBody>
        </p:sp>
        <p:sp>
          <p:nvSpPr>
            <p:cNvPr id="1443866" name="AutoShape 26"/>
            <p:cNvSpPr>
              <a:spLocks noChangeArrowheads="1"/>
            </p:cNvSpPr>
            <p:nvPr/>
          </p:nvSpPr>
          <p:spPr bwMode="auto">
            <a:xfrm rot="798115">
              <a:off x="3066" y="2998"/>
              <a:ext cx="152" cy="675"/>
            </a:xfrm>
            <a:prstGeom prst="upArrow">
              <a:avLst>
                <a:gd name="adj1" fmla="val 50000"/>
                <a:gd name="adj2" fmla="val 111020"/>
              </a:avLst>
            </a:prstGeom>
            <a:solidFill>
              <a:srgbClr val="0000FF"/>
            </a:solidFill>
            <a:ln w="9525">
              <a:miter lim="800000"/>
              <a:headEnd/>
              <a:tailEnd/>
            </a:ln>
            <a:effectLst/>
            <a:scene3d>
              <a:camera prst="legacyPerspectiveTopRight">
                <a:rot lat="16499998" lon="0" rev="0"/>
              </a:camera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0000FF"/>
              </a:extrusionClr>
            </a:sp3d>
          </p:spPr>
          <p:txBody>
            <a:bodyPr vert="eaVert"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443867" name="AutoShape 27"/>
            <p:cNvSpPr>
              <a:spLocks noChangeArrowheads="1"/>
            </p:cNvSpPr>
            <p:nvPr/>
          </p:nvSpPr>
          <p:spPr bwMode="auto">
            <a:xfrm rot="798115" flipH="1" flipV="1">
              <a:off x="3447" y="2713"/>
              <a:ext cx="138" cy="644"/>
            </a:xfrm>
            <a:prstGeom prst="upArrow">
              <a:avLst>
                <a:gd name="adj1" fmla="val 50000"/>
                <a:gd name="adj2" fmla="val 116667"/>
              </a:avLst>
            </a:prstGeom>
            <a:solidFill>
              <a:srgbClr val="FF9900"/>
            </a:solidFill>
            <a:ln w="9525">
              <a:miter lim="800000"/>
              <a:headEnd/>
              <a:tailEnd/>
            </a:ln>
            <a:effectLst/>
            <a:scene3d>
              <a:camera prst="legacyPerspectiveTopRight">
                <a:rot lat="16499998" lon="0" rev="0"/>
              </a:camera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FF9900"/>
              </a:extrusionClr>
            </a:sp3d>
          </p:spPr>
          <p:txBody>
            <a:bodyPr vert="eaVert"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443868" name="Text Box 28"/>
            <p:cNvSpPr txBox="1">
              <a:spLocks noChangeArrowheads="1"/>
            </p:cNvSpPr>
            <p:nvPr/>
          </p:nvSpPr>
          <p:spPr bwMode="auto">
            <a:xfrm rot="-2263983">
              <a:off x="2928" y="3248"/>
              <a:ext cx="117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sz="1600">
                  <a:solidFill>
                    <a:schemeClr val="tx1"/>
                  </a:solidFill>
                  <a:latin typeface="Arial" charset="0"/>
                </a:rPr>
                <a:t>Colliding beams</a:t>
              </a:r>
            </a:p>
          </p:txBody>
        </p:sp>
      </p:grpSp>
      <p:grpSp>
        <p:nvGrpSpPr>
          <p:cNvPr id="8" name="Group 29"/>
          <p:cNvGrpSpPr>
            <a:grpSpLocks/>
          </p:cNvGrpSpPr>
          <p:nvPr/>
        </p:nvGrpSpPr>
        <p:grpSpPr bwMode="auto">
          <a:xfrm>
            <a:off x="4340225" y="2265363"/>
            <a:ext cx="2149475" cy="1033462"/>
            <a:chOff x="866" y="2971"/>
            <a:chExt cx="1354" cy="651"/>
          </a:xfrm>
        </p:grpSpPr>
        <p:grpSp>
          <p:nvGrpSpPr>
            <p:cNvPr id="9" name="Group 30"/>
            <p:cNvGrpSpPr>
              <a:grpSpLocks/>
            </p:cNvGrpSpPr>
            <p:nvPr/>
          </p:nvGrpSpPr>
          <p:grpSpPr bwMode="auto">
            <a:xfrm>
              <a:off x="1528" y="3185"/>
              <a:ext cx="283" cy="403"/>
              <a:chOff x="4461" y="2384"/>
              <a:chExt cx="283" cy="403"/>
            </a:xfrm>
          </p:grpSpPr>
          <p:sp>
            <p:nvSpPr>
              <p:cNvPr id="1443871" name="AutoShape 31"/>
              <p:cNvSpPr>
                <a:spLocks noChangeArrowheads="1"/>
              </p:cNvSpPr>
              <p:nvPr/>
            </p:nvSpPr>
            <p:spPr bwMode="auto">
              <a:xfrm>
                <a:off x="4646" y="2384"/>
                <a:ext cx="98" cy="318"/>
              </a:xfrm>
              <a:prstGeom prst="upArrow">
                <a:avLst>
                  <a:gd name="adj1" fmla="val 50000"/>
                  <a:gd name="adj2" fmla="val 81122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443872" name="AutoShape 32"/>
              <p:cNvSpPr>
                <a:spLocks noChangeArrowheads="1"/>
              </p:cNvSpPr>
              <p:nvPr/>
            </p:nvSpPr>
            <p:spPr bwMode="auto">
              <a:xfrm>
                <a:off x="4461" y="2695"/>
                <a:ext cx="233" cy="92"/>
              </a:xfrm>
              <a:prstGeom prst="leftArrow">
                <a:avLst>
                  <a:gd name="adj1" fmla="val 50000"/>
                  <a:gd name="adj2" fmla="val 6331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43873" name="Text Box 33"/>
            <p:cNvSpPr txBox="1">
              <a:spLocks noChangeArrowheads="1"/>
            </p:cNvSpPr>
            <p:nvPr/>
          </p:nvSpPr>
          <p:spPr bwMode="auto">
            <a:xfrm>
              <a:off x="1424" y="2971"/>
              <a:ext cx="79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sz="1600">
                  <a:solidFill>
                    <a:schemeClr val="tx1"/>
                  </a:solidFill>
                  <a:latin typeface="Arial" charset="0"/>
                </a:rPr>
                <a:t>proton spin</a:t>
              </a:r>
            </a:p>
          </p:txBody>
        </p:sp>
        <p:sp>
          <p:nvSpPr>
            <p:cNvPr id="1443874" name="Text Box 34"/>
            <p:cNvSpPr txBox="1">
              <a:spLocks noChangeArrowheads="1"/>
            </p:cNvSpPr>
            <p:nvPr/>
          </p:nvSpPr>
          <p:spPr bwMode="auto">
            <a:xfrm>
              <a:off x="866" y="3410"/>
              <a:ext cx="79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sz="1600">
                  <a:solidFill>
                    <a:schemeClr val="tx1"/>
                  </a:solidFill>
                  <a:latin typeface="Arial" charset="0"/>
                </a:rPr>
                <a:t>parton </a:t>
              </a:r>
              <a:r>
                <a:rPr lang="en-US" sz="1600" i="1">
                  <a:solidFill>
                    <a:schemeClr val="tx1"/>
                  </a:solidFill>
                  <a:latin typeface="Arial" charset="0"/>
                </a:rPr>
                <a:t>k</a:t>
              </a:r>
              <a:r>
                <a:rPr lang="en-US" sz="1600" i="1" baseline="-25000">
                  <a:solidFill>
                    <a:schemeClr val="tx1"/>
                  </a:solidFill>
                  <a:latin typeface="Arial" charset="0"/>
                </a:rPr>
                <a:t>T</a:t>
              </a:r>
              <a:r>
                <a:rPr lang="en-US" sz="1600" i="1" baseline="36000">
                  <a:solidFill>
                    <a:schemeClr val="tx1"/>
                  </a:solidFill>
                  <a:latin typeface="Arial" charset="0"/>
                </a:rPr>
                <a:t>x</a:t>
              </a:r>
              <a:endParaRPr lang="en-US" sz="160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1443875" name="Rectangle 3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Probing the </a:t>
            </a:r>
            <a:r>
              <a:rPr lang="en-US" sz="3800" dirty="0" err="1"/>
              <a:t>Sivers</a:t>
            </a:r>
            <a:r>
              <a:rPr lang="en-US" sz="3800" dirty="0"/>
              <a:t> Function via </a:t>
            </a:r>
            <a:r>
              <a:rPr lang="en-US" sz="3800" dirty="0" err="1" smtClean="0"/>
              <a:t>Dijets</a:t>
            </a:r>
            <a:r>
              <a:rPr lang="en-US" sz="3800" dirty="0" smtClean="0"/>
              <a:t>:</a:t>
            </a:r>
            <a:br>
              <a:rPr lang="en-US" sz="3800" dirty="0" smtClean="0"/>
            </a:br>
            <a:r>
              <a:rPr lang="en-US" sz="3800" dirty="0" smtClean="0"/>
              <a:t>An Illustrative History</a:t>
            </a:r>
            <a:endParaRPr lang="en-US" sz="3800" dirty="0"/>
          </a:p>
        </p:txBody>
      </p:sp>
      <p:sp>
        <p:nvSpPr>
          <p:cNvPr id="1443876" name="Rectangle 36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39624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sym typeface="Symbol" pitchFamily="18" charset="2"/>
              </a:rPr>
              <a:t>Sivers effect in p+p  spin-dependent sideways boost to dijets, </a:t>
            </a:r>
            <a:r>
              <a:rPr lang="en-US" sz="2800">
                <a:sym typeface="Wingdings" pitchFamily="2" charset="2"/>
              </a:rPr>
              <a:t>suggested by Boer &amp; Vogelsang (PRD 69, 094025 (2004))</a:t>
            </a:r>
          </a:p>
          <a:p>
            <a:pPr>
              <a:lnSpc>
                <a:spcPct val="90000"/>
              </a:lnSpc>
            </a:pPr>
            <a:r>
              <a:rPr lang="en-US" sz="2800">
                <a:sym typeface="Wingdings" pitchFamily="2" charset="2"/>
              </a:rPr>
              <a:t>2005: Prediction by Vogelsang and Yuan for p+p, based on preliminary Sivers moments from HERMES</a:t>
            </a:r>
            <a:endParaRPr lang="en-US" sz="2800">
              <a:sym typeface="Symbol" pitchFamily="18" charset="2"/>
            </a:endParaRPr>
          </a:p>
          <a:p>
            <a:pPr>
              <a:lnSpc>
                <a:spcPct val="90000"/>
              </a:lnSpc>
            </a:pPr>
            <a:endParaRPr lang="en-US" sz="2800">
              <a:sym typeface="Symbol" pitchFamily="18" charset="2"/>
            </a:endParaRPr>
          </a:p>
          <a:p>
            <a:pPr>
              <a:lnSpc>
                <a:spcPct val="90000"/>
              </a:lnSpc>
            </a:pPr>
            <a:endParaRPr lang="en-US" sz="2800"/>
          </a:p>
        </p:txBody>
      </p:sp>
      <p:pic>
        <p:nvPicPr>
          <p:cNvPr id="1443877" name="Picture 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64013" y="4565650"/>
            <a:ext cx="5056187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43878" name="Picture 3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94188" y="1160463"/>
            <a:ext cx="4660900" cy="332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43879" name="Text Box 39"/>
          <p:cNvSpPr txBox="1">
            <a:spLocks noChangeArrowheads="1"/>
          </p:cNvSpPr>
          <p:nvPr/>
        </p:nvSpPr>
        <p:spPr bwMode="auto">
          <a:xfrm>
            <a:off x="4491038" y="4511675"/>
            <a:ext cx="44815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400" b="1">
                <a:solidFill>
                  <a:srgbClr val="009900"/>
                </a:solidFill>
                <a:latin typeface="Arial" charset="0"/>
              </a:rPr>
              <a:t>W. Vogelsang and F. Yuan, PRD 72, 054028 (2005).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443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443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443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443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7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 Aidala, SPIN2008, October 9, 2008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FB1F-5C0D-4232-BCDA-4B5219216A04}" type="slidenum">
              <a:rPr lang="en-US"/>
              <a:pPr/>
              <a:t>12</a:t>
            </a:fld>
            <a:endParaRPr lang="en-US"/>
          </a:p>
        </p:txBody>
      </p:sp>
      <p:pic>
        <p:nvPicPr>
          <p:cNvPr id="1447938" name="Picture 2"/>
          <p:cNvPicPr>
            <a:picLocks noChangeAspect="1" noChangeArrowheads="1"/>
          </p:cNvPicPr>
          <p:nvPr/>
        </p:nvPicPr>
        <p:blipFill>
          <a:blip r:embed="rId3" cstate="print"/>
          <a:srcRect l="1964" t="11253" r="52658" b="2202"/>
          <a:stretch>
            <a:fillRect/>
          </a:stretch>
        </p:blipFill>
        <p:spPr bwMode="auto">
          <a:xfrm>
            <a:off x="2954338" y="866775"/>
            <a:ext cx="3522662" cy="42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47939" name="Rectangle 3"/>
          <p:cNvSpPr>
            <a:spLocks noGrp="1" noChangeArrowheads="1"/>
          </p:cNvSpPr>
          <p:nvPr>
            <p:ph type="title"/>
          </p:nvPr>
        </p:nvSpPr>
        <p:spPr>
          <a:xfrm>
            <a:off x="1443038" y="152400"/>
            <a:ext cx="6557962" cy="685800"/>
          </a:xfrm>
        </p:spPr>
        <p:txBody>
          <a:bodyPr/>
          <a:lstStyle/>
          <a:p>
            <a:r>
              <a:rPr lang="en-US" sz="4000"/>
              <a:t>Measured Sivers A</a:t>
            </a:r>
            <a:r>
              <a:rPr lang="en-US" sz="4000" baseline="-25000"/>
              <a:t>N</a:t>
            </a:r>
            <a:r>
              <a:rPr lang="en-US" sz="4000"/>
              <a:t> for Dijets</a:t>
            </a:r>
          </a:p>
        </p:txBody>
      </p:sp>
      <p:sp>
        <p:nvSpPr>
          <p:cNvPr id="1447940" name="Text Box 4"/>
          <p:cNvSpPr txBox="1">
            <a:spLocks noChangeArrowheads="1"/>
          </p:cNvSpPr>
          <p:nvPr/>
        </p:nvSpPr>
        <p:spPr bwMode="auto">
          <a:xfrm>
            <a:off x="533400" y="5257800"/>
            <a:ext cx="8012113" cy="1196975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en-US" dirty="0">
                <a:solidFill>
                  <a:schemeClr val="tx1"/>
                </a:solidFill>
                <a:ea typeface="ＭＳ Ｐゴシック" pitchFamily="34" charset="-128"/>
              </a:rPr>
              <a:t>Measured A</a:t>
            </a:r>
            <a:r>
              <a:rPr lang="en-US" baseline="-25000" dirty="0">
                <a:solidFill>
                  <a:schemeClr val="tx1"/>
                </a:solidFill>
                <a:ea typeface="ＭＳ Ｐゴシック" pitchFamily="34" charset="-128"/>
              </a:rPr>
              <a:t>N</a:t>
            </a:r>
            <a:r>
              <a:rPr lang="en-US" dirty="0">
                <a:solidFill>
                  <a:schemeClr val="tx1"/>
                </a:solidFill>
                <a:ea typeface="ＭＳ Ｐゴシック" pitchFamily="34" charset="-128"/>
              </a:rPr>
              <a:t> consistent with zero </a:t>
            </a:r>
            <a:r>
              <a:rPr lang="en-US" dirty="0">
                <a:solidFill>
                  <a:schemeClr val="tx1"/>
                </a:solidFill>
                <a:ea typeface="ＭＳ Ｐゴシック" pitchFamily="34" charset="-128"/>
                <a:sym typeface="Symbol" pitchFamily="18" charset="2"/>
              </a:rPr>
              <a:t> both quark and gluon </a:t>
            </a:r>
            <a:r>
              <a:rPr lang="en-US" dirty="0" err="1">
                <a:solidFill>
                  <a:schemeClr val="tx1"/>
                </a:solidFill>
                <a:ea typeface="ＭＳ Ｐゴシック" pitchFamily="34" charset="-128"/>
                <a:sym typeface="Symbol" pitchFamily="18" charset="2"/>
              </a:rPr>
              <a:t>Sivers</a:t>
            </a:r>
            <a:r>
              <a:rPr lang="en-US" dirty="0">
                <a:solidFill>
                  <a:schemeClr val="tx1"/>
                </a:solidFill>
                <a:ea typeface="ＭＳ Ｐゴシック" pitchFamily="34" charset="-128"/>
                <a:sym typeface="Symbol" pitchFamily="18" charset="2"/>
              </a:rPr>
              <a:t> effects much smaller in </a:t>
            </a:r>
            <a:r>
              <a:rPr lang="en-US" dirty="0" err="1">
                <a:solidFill>
                  <a:schemeClr val="tx1"/>
                </a:solidFill>
                <a:ea typeface="ＭＳ Ｐゴシック" pitchFamily="34" charset="-128"/>
                <a:sym typeface="Symbol" pitchFamily="18" charset="2"/>
              </a:rPr>
              <a:t>p+p</a:t>
            </a:r>
            <a:r>
              <a:rPr lang="en-US" dirty="0">
                <a:solidFill>
                  <a:schemeClr val="tx1"/>
                </a:solidFill>
                <a:ea typeface="ＭＳ Ｐゴシック" pitchFamily="34" charset="-128"/>
                <a:sym typeface="Symbol" pitchFamily="18" charset="2"/>
              </a:rPr>
              <a:t>  </a:t>
            </a:r>
            <a:r>
              <a:rPr lang="en-US" dirty="0" err="1">
                <a:solidFill>
                  <a:schemeClr val="tx1"/>
                </a:solidFill>
                <a:ea typeface="ＭＳ Ｐゴシック" pitchFamily="34" charset="-128"/>
                <a:sym typeface="Symbol" pitchFamily="18" charset="2"/>
              </a:rPr>
              <a:t>dijets</a:t>
            </a:r>
            <a:r>
              <a:rPr lang="en-US" dirty="0">
                <a:solidFill>
                  <a:schemeClr val="tx1"/>
                </a:solidFill>
                <a:ea typeface="ＭＳ Ｐゴシック" pitchFamily="34" charset="-128"/>
                <a:sym typeface="Symbol" pitchFamily="18" charset="2"/>
              </a:rPr>
              <a:t> than in HERMES </a:t>
            </a: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  <a:sym typeface="Symbol" pitchFamily="18" charset="2"/>
              </a:rPr>
              <a:t>SIDIS??</a:t>
            </a:r>
            <a:endParaRPr lang="en-US" dirty="0">
              <a:solidFill>
                <a:schemeClr val="tx1"/>
              </a:solidFill>
              <a:ea typeface="ＭＳ Ｐゴシック" pitchFamily="34" charset="-128"/>
              <a:sym typeface="Symbol" pitchFamily="18" charset="2"/>
            </a:endParaRPr>
          </a:p>
        </p:txBody>
      </p:sp>
      <p:sp>
        <p:nvSpPr>
          <p:cNvPr id="1447941" name="AutoShape 5"/>
          <p:cNvSpPr>
            <a:spLocks/>
          </p:cNvSpPr>
          <p:nvPr/>
        </p:nvSpPr>
        <p:spPr bwMode="auto">
          <a:xfrm rot="16200000">
            <a:off x="3517900" y="901700"/>
            <a:ext cx="203200" cy="1016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447800" y="2590800"/>
            <a:ext cx="1257300" cy="669925"/>
            <a:chOff x="4525" y="3840"/>
            <a:chExt cx="850" cy="413"/>
          </a:xfrm>
        </p:grpSpPr>
        <p:sp>
          <p:nvSpPr>
            <p:cNvPr id="1447948" name="AutoShape 12"/>
            <p:cNvSpPr>
              <a:spLocks noChangeArrowheads="1"/>
            </p:cNvSpPr>
            <p:nvPr/>
          </p:nvSpPr>
          <p:spPr bwMode="auto">
            <a:xfrm>
              <a:off x="4525" y="3840"/>
              <a:ext cx="468" cy="413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b="1" i="1">
                <a:solidFill>
                  <a:schemeClr val="tx1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1447949" name="Text Box 13"/>
            <p:cNvSpPr txBox="1">
              <a:spLocks noChangeArrowheads="1"/>
            </p:cNvSpPr>
            <p:nvPr/>
          </p:nvSpPr>
          <p:spPr bwMode="auto">
            <a:xfrm>
              <a:off x="4689" y="3953"/>
              <a:ext cx="686" cy="28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b="1" i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pitchFamily="34" charset="0"/>
                  <a:ea typeface="ＭＳ Ｐゴシック" pitchFamily="34" charset="-128"/>
                </a:rPr>
                <a:t>STAR</a:t>
              </a:r>
            </a:p>
          </p:txBody>
        </p:sp>
      </p:grpSp>
      <p:sp>
        <p:nvSpPr>
          <p:cNvPr id="1447950" name="Rectangle 14"/>
          <p:cNvSpPr>
            <a:spLocks noChangeArrowheads="1"/>
          </p:cNvSpPr>
          <p:nvPr/>
        </p:nvSpPr>
        <p:spPr bwMode="auto">
          <a:xfrm>
            <a:off x="3473450" y="3625850"/>
            <a:ext cx="2590800" cy="609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47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47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79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 Aidala, SPIN2008, October 9, 2008</a:t>
            </a:r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D1D1D-D4E6-4669-8CCD-C4EE970304A6}" type="slidenum">
              <a:rPr lang="en-US"/>
              <a:pPr/>
              <a:t>13</a:t>
            </a:fld>
            <a:endParaRPr lang="en-US"/>
          </a:p>
        </p:txBody>
      </p:sp>
      <p:sp>
        <p:nvSpPr>
          <p:cNvPr id="144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Calculations for p+p revisited!</a:t>
            </a:r>
          </a:p>
        </p:txBody>
      </p:sp>
      <p:sp>
        <p:nvSpPr>
          <p:cNvPr id="1449987" name="Rectangle 3"/>
          <p:cNvSpPr>
            <a:spLocks noChangeArrowheads="1"/>
          </p:cNvSpPr>
          <p:nvPr/>
        </p:nvSpPr>
        <p:spPr bwMode="auto">
          <a:xfrm>
            <a:off x="117475" y="928688"/>
            <a:ext cx="88741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Bomhof, Mulders, Vogelsang, Yuan: PRD75, 074019 (2007)</a:t>
            </a:r>
          </a:p>
        </p:txBody>
      </p:sp>
      <p:sp>
        <p:nvSpPr>
          <p:cNvPr id="1449988" name="Text Box 4"/>
          <p:cNvSpPr txBox="1">
            <a:spLocks noChangeArrowheads="1"/>
          </p:cNvSpPr>
          <p:nvPr/>
        </p:nvSpPr>
        <p:spPr bwMode="auto">
          <a:xfrm>
            <a:off x="152400" y="3101975"/>
            <a:ext cx="3735388" cy="19272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Initial- and final-state cancellations in p+p </a:t>
            </a:r>
            <a:r>
              <a:rPr lang="en-US">
                <a:sym typeface="Wingdings" pitchFamily="2" charset="2"/>
              </a:rPr>
              <a:t> jet+jet </a:t>
            </a:r>
            <a:r>
              <a:rPr lang="en-US"/>
              <a:t>found to reduce expected dijet asymmetry at RHIC.</a:t>
            </a:r>
          </a:p>
        </p:txBody>
      </p:sp>
      <p:pic>
        <p:nvPicPr>
          <p:cNvPr id="144998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86213" y="2057400"/>
            <a:ext cx="485298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49990" name="Text Box 6"/>
          <p:cNvSpPr txBox="1">
            <a:spLocks noChangeArrowheads="1"/>
          </p:cNvSpPr>
          <p:nvPr/>
        </p:nvSpPr>
        <p:spPr bwMode="auto">
          <a:xfrm>
            <a:off x="533400" y="5257800"/>
            <a:ext cx="3200400" cy="10636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100"/>
              <a:t>Prediction for dijet SSA if Sivers contributions were same as for Drell-Yan (ISI)</a:t>
            </a:r>
          </a:p>
        </p:txBody>
      </p:sp>
      <p:sp>
        <p:nvSpPr>
          <p:cNvPr id="1449991" name="Text Box 7"/>
          <p:cNvSpPr txBox="1">
            <a:spLocks noChangeArrowheads="1"/>
          </p:cNvSpPr>
          <p:nvPr/>
        </p:nvSpPr>
        <p:spPr bwMode="auto">
          <a:xfrm>
            <a:off x="533400" y="1905000"/>
            <a:ext cx="3200400" cy="10636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100"/>
              <a:t>Prediction for dijet SSA if Sivers contributions were same as for SIDIS (FSI)</a:t>
            </a:r>
          </a:p>
        </p:txBody>
      </p:sp>
      <p:sp>
        <p:nvSpPr>
          <p:cNvPr id="1449992" name="Line 8"/>
          <p:cNvSpPr>
            <a:spLocks noChangeShapeType="1"/>
          </p:cNvSpPr>
          <p:nvPr/>
        </p:nvSpPr>
        <p:spPr bwMode="auto">
          <a:xfrm flipV="1">
            <a:off x="3657600" y="4724400"/>
            <a:ext cx="1981200" cy="685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49993" name="Line 9"/>
          <p:cNvSpPr>
            <a:spLocks noChangeShapeType="1"/>
          </p:cNvSpPr>
          <p:nvPr/>
        </p:nvSpPr>
        <p:spPr bwMode="auto">
          <a:xfrm>
            <a:off x="3505200" y="2667000"/>
            <a:ext cx="2438400" cy="1066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49994" name="Line 10"/>
          <p:cNvSpPr>
            <a:spLocks noChangeShapeType="1"/>
          </p:cNvSpPr>
          <p:nvPr/>
        </p:nvSpPr>
        <p:spPr bwMode="auto">
          <a:xfrm>
            <a:off x="3505200" y="4114800"/>
            <a:ext cx="1219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449996" name="Picture 1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371600"/>
            <a:ext cx="5211763" cy="51149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1449997" name="Rectangle 13"/>
          <p:cNvSpPr>
            <a:spLocks noChangeArrowheads="1"/>
          </p:cNvSpPr>
          <p:nvPr/>
        </p:nvSpPr>
        <p:spPr bwMode="auto">
          <a:xfrm>
            <a:off x="5410200" y="5715000"/>
            <a:ext cx="292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PRL99, 14003 (2007) </a:t>
            </a:r>
          </a:p>
        </p:txBody>
      </p:sp>
      <p:sp>
        <p:nvSpPr>
          <p:cNvPr id="1449995" name="Text Box 11"/>
          <p:cNvSpPr txBox="1">
            <a:spLocks noChangeArrowheads="1"/>
          </p:cNvSpPr>
          <p:nvPr/>
        </p:nvSpPr>
        <p:spPr bwMode="auto">
          <a:xfrm>
            <a:off x="3657600" y="1828800"/>
            <a:ext cx="5281613" cy="1384995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i="1" dirty="0" smtClean="0">
                <a:solidFill>
                  <a:schemeClr val="tx1"/>
                </a:solidFill>
              </a:rPr>
              <a:t>Conclusion: Asymmetries </a:t>
            </a:r>
            <a:r>
              <a:rPr lang="en-US" sz="2800" i="1" dirty="0">
                <a:solidFill>
                  <a:schemeClr val="tx1"/>
                </a:solidFill>
              </a:rPr>
              <a:t>observed at STAR </a:t>
            </a:r>
            <a:r>
              <a:rPr lang="en-US" sz="2800" i="1" dirty="0" smtClean="0">
                <a:solidFill>
                  <a:schemeClr val="tx1"/>
                </a:solidFill>
              </a:rPr>
              <a:t>not inconsistent </a:t>
            </a:r>
            <a:r>
              <a:rPr lang="en-US" sz="2800" i="1" dirty="0">
                <a:solidFill>
                  <a:schemeClr val="tx1"/>
                </a:solidFill>
              </a:rPr>
              <a:t>with SIDIS </a:t>
            </a:r>
            <a:r>
              <a:rPr lang="en-US" sz="2800" i="1" dirty="0" smtClean="0">
                <a:solidFill>
                  <a:schemeClr val="tx1"/>
                </a:solidFill>
              </a:rPr>
              <a:t>results</a:t>
            </a:r>
            <a:endParaRPr lang="en-US" sz="2800" i="1" dirty="0">
              <a:solidFill>
                <a:schemeClr val="tx1"/>
              </a:solidFill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5562600" y="4892675"/>
            <a:ext cx="1257300" cy="669925"/>
            <a:chOff x="4525" y="3840"/>
            <a:chExt cx="850" cy="413"/>
          </a:xfrm>
        </p:grpSpPr>
        <p:sp>
          <p:nvSpPr>
            <p:cNvPr id="1450000" name="AutoShape 16"/>
            <p:cNvSpPr>
              <a:spLocks noChangeArrowheads="1"/>
            </p:cNvSpPr>
            <p:nvPr/>
          </p:nvSpPr>
          <p:spPr bwMode="auto">
            <a:xfrm>
              <a:off x="4525" y="3840"/>
              <a:ext cx="468" cy="413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b="1" i="1">
                <a:solidFill>
                  <a:schemeClr val="tx1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1450001" name="Text Box 17"/>
            <p:cNvSpPr txBox="1">
              <a:spLocks noChangeArrowheads="1"/>
            </p:cNvSpPr>
            <p:nvPr/>
          </p:nvSpPr>
          <p:spPr bwMode="auto">
            <a:xfrm>
              <a:off x="4689" y="3953"/>
              <a:ext cx="686" cy="28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b="1" i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pitchFamily="34" charset="0"/>
                  <a:ea typeface="ＭＳ Ｐゴシック" pitchFamily="34" charset="-128"/>
                </a:rPr>
                <a:t>STAR</a:t>
              </a:r>
            </a:p>
          </p:txBody>
        </p:sp>
      </p:grp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3657600" y="3491805"/>
            <a:ext cx="5281613" cy="1815882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i="1" dirty="0" smtClean="0">
                <a:solidFill>
                  <a:schemeClr val="tx1"/>
                </a:solidFill>
              </a:rPr>
              <a:t>Complex</a:t>
            </a:r>
            <a:r>
              <a:rPr lang="en-US" sz="2800" i="1" dirty="0" smtClean="0">
                <a:solidFill>
                  <a:schemeClr val="tx1"/>
                </a:solidFill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</a:rPr>
              <a:t>p+p</a:t>
            </a:r>
            <a:r>
              <a:rPr lang="en-US" sz="2800" i="1" dirty="0" smtClean="0">
                <a:solidFill>
                  <a:schemeClr val="tx1"/>
                </a:solidFill>
              </a:rPr>
              <a:t> data pushes theorists to think harder (and think again)!</a:t>
            </a:r>
          </a:p>
          <a:p>
            <a:r>
              <a:rPr lang="en-US" sz="2800" i="1" dirty="0" smtClean="0">
                <a:solidFill>
                  <a:schemeClr val="tx1"/>
                </a:solidFill>
              </a:rPr>
              <a:t>Interplay between theory and experiment, between DIS and </a:t>
            </a:r>
            <a:r>
              <a:rPr lang="en-US" sz="2800" i="1" dirty="0" err="1" smtClean="0">
                <a:solidFill>
                  <a:schemeClr val="tx1"/>
                </a:solidFill>
              </a:rPr>
              <a:t>p+p</a:t>
            </a:r>
            <a:r>
              <a:rPr lang="en-US" sz="2800" i="1" dirty="0" smtClean="0">
                <a:solidFill>
                  <a:schemeClr val="tx1"/>
                </a:solidFill>
              </a:rPr>
              <a:t>.</a:t>
            </a:r>
            <a:endParaRPr lang="en-US" sz="28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4499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4499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4499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49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49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49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49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9992" grpId="0" animBg="1"/>
      <p:bldP spid="1449993" grpId="0" animBg="1"/>
      <p:bldP spid="1449997" grpId="0"/>
      <p:bldP spid="1449995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C. Aidala, INT, November 4, 2010</a:t>
            </a:r>
            <a:endParaRPr lang="en-US" dirty="0"/>
          </a:p>
        </p:txBody>
      </p:sp>
      <p:sp>
        <p:nvSpPr>
          <p:cNvPr id="1563652" name="Text Box 4"/>
          <p:cNvSpPr txBox="1">
            <a:spLocks noChangeArrowheads="1"/>
          </p:cNvSpPr>
          <p:nvPr/>
        </p:nvSpPr>
        <p:spPr bwMode="auto">
          <a:xfrm>
            <a:off x="1066800" y="1748135"/>
            <a:ext cx="3017298" cy="46166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latin typeface="Times" charset="0"/>
              </a:rPr>
              <a:t>DIS: </a:t>
            </a:r>
            <a:r>
              <a:rPr lang="en-US" b="1" dirty="0" smtClean="0">
                <a:latin typeface="Times" charset="0"/>
              </a:rPr>
              <a:t>attractive FSI</a:t>
            </a:r>
            <a:endParaRPr lang="en-US" b="1" dirty="0">
              <a:latin typeface="Times" charset="0"/>
            </a:endParaRPr>
          </a:p>
        </p:txBody>
      </p:sp>
      <p:sp>
        <p:nvSpPr>
          <p:cNvPr id="1563653" name="Text Box 5"/>
          <p:cNvSpPr txBox="1">
            <a:spLocks noChangeArrowheads="1"/>
          </p:cNvSpPr>
          <p:nvPr/>
        </p:nvSpPr>
        <p:spPr bwMode="auto">
          <a:xfrm>
            <a:off x="4800600" y="1752600"/>
            <a:ext cx="3378199" cy="46166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b="1" dirty="0" err="1">
                <a:latin typeface="Times" charset="0"/>
              </a:rPr>
              <a:t>Drell</a:t>
            </a:r>
            <a:r>
              <a:rPr lang="en-US" b="1" dirty="0">
                <a:latin typeface="Times" charset="0"/>
              </a:rPr>
              <a:t>-Yan: </a:t>
            </a:r>
            <a:r>
              <a:rPr lang="en-US" b="1" dirty="0" smtClean="0">
                <a:latin typeface="Times" charset="0"/>
              </a:rPr>
              <a:t>repulsive ISI</a:t>
            </a:r>
            <a:endParaRPr lang="en-US" b="1" dirty="0">
              <a:latin typeface="Times" charset="0"/>
            </a:endParaRPr>
          </a:p>
        </p:txBody>
      </p:sp>
      <p:pic>
        <p:nvPicPr>
          <p:cNvPr id="156365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487612"/>
            <a:ext cx="7556602" cy="208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63664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29542" y="5270953"/>
            <a:ext cx="4419600" cy="436418"/>
          </a:xfrm>
          <a:prstGeom prst="rect">
            <a:avLst/>
          </a:prstGeom>
          <a:noFill/>
        </p:spPr>
      </p:pic>
      <p:sp>
        <p:nvSpPr>
          <p:cNvPr id="1563665" name="Text Box 17"/>
          <p:cNvSpPr txBox="1">
            <a:spLocks noChangeArrowheads="1"/>
          </p:cNvSpPr>
          <p:nvPr/>
        </p:nvSpPr>
        <p:spPr bwMode="auto">
          <a:xfrm>
            <a:off x="306388" y="5196114"/>
            <a:ext cx="167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 dirty="0">
                <a:latin typeface="Times" charset="0"/>
              </a:rPr>
              <a:t>As a result:</a:t>
            </a:r>
          </a:p>
        </p:txBody>
      </p:sp>
      <p:sp>
        <p:nvSpPr>
          <p:cNvPr id="1563666" name="Text Box 18"/>
          <p:cNvSpPr txBox="1">
            <a:spLocks noChangeArrowheads="1"/>
          </p:cNvSpPr>
          <p:nvPr/>
        </p:nvSpPr>
        <p:spPr bwMode="auto">
          <a:xfrm>
            <a:off x="1277654" y="-26988"/>
            <a:ext cx="649248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i="1" dirty="0" smtClean="0">
                <a:solidFill>
                  <a:srgbClr val="FFFF00"/>
                </a:solidFill>
              </a:rPr>
              <a:t>TMDs and Universality:</a:t>
            </a:r>
          </a:p>
          <a:p>
            <a:r>
              <a:rPr lang="en-US" sz="3200" i="1" u="sng" dirty="0" smtClean="0">
                <a:solidFill>
                  <a:srgbClr val="FFFF00"/>
                </a:solidFill>
              </a:rPr>
              <a:t>Modified Universality</a:t>
            </a:r>
            <a:r>
              <a:rPr lang="en-US" sz="3200" i="1" dirty="0" smtClean="0">
                <a:solidFill>
                  <a:srgbClr val="FFFF00"/>
                </a:solidFill>
              </a:rPr>
              <a:t> of T-Odd TMDs</a:t>
            </a:r>
            <a:endParaRPr lang="en-US" sz="3200" i="1" dirty="0">
              <a:solidFill>
                <a:srgbClr val="FFFF00"/>
              </a:solidFill>
            </a:endParaRPr>
          </a:p>
        </p:txBody>
      </p:sp>
      <p:sp>
        <p:nvSpPr>
          <p:cNvPr id="1563667" name="Rectangle 19"/>
          <p:cNvSpPr>
            <a:spLocks noChangeArrowheads="1"/>
          </p:cNvSpPr>
          <p:nvPr/>
        </p:nvSpPr>
        <p:spPr bwMode="auto">
          <a:xfrm>
            <a:off x="2133600" y="4953000"/>
            <a:ext cx="4800600" cy="10668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32"/>
          <p:cNvSpPr txBox="1">
            <a:spLocks noChangeArrowheads="1"/>
          </p:cNvSpPr>
          <p:nvPr/>
        </p:nvSpPr>
        <p:spPr bwMode="auto">
          <a:xfrm>
            <a:off x="0" y="2281297"/>
            <a:ext cx="9144000" cy="249299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600" i="1" dirty="0" smtClean="0">
                <a:solidFill>
                  <a:schemeClr val="tx1"/>
                </a:solidFill>
              </a:rPr>
              <a:t>Measurements in semi-inclusive DIS already exist.  A </a:t>
            </a:r>
            <a:r>
              <a:rPr lang="en-US" sz="2600" i="1" dirty="0" err="1" smtClean="0">
                <a:solidFill>
                  <a:schemeClr val="tx1"/>
                </a:solidFill>
              </a:rPr>
              <a:t>p+p</a:t>
            </a:r>
            <a:r>
              <a:rPr lang="en-US" sz="2600" i="1" dirty="0" smtClean="0">
                <a:solidFill>
                  <a:schemeClr val="tx1"/>
                </a:solidFill>
              </a:rPr>
              <a:t> measurement will be a crucial test of our understanding of QCD!</a:t>
            </a:r>
          </a:p>
          <a:p>
            <a:r>
              <a:rPr lang="en-US" sz="2600" i="1" dirty="0" smtClean="0">
                <a:solidFill>
                  <a:schemeClr val="tx1"/>
                </a:solidFill>
              </a:rPr>
              <a:t>But </a:t>
            </a:r>
            <a:r>
              <a:rPr lang="en-US" sz="2600" i="1" dirty="0" err="1" smtClean="0">
                <a:solidFill>
                  <a:schemeClr val="tx1"/>
                </a:solidFill>
              </a:rPr>
              <a:t>Drell</a:t>
            </a:r>
            <a:r>
              <a:rPr lang="en-US" sz="2600" i="1" dirty="0" smtClean="0">
                <a:solidFill>
                  <a:schemeClr val="tx1"/>
                </a:solidFill>
              </a:rPr>
              <a:t>-Yan in </a:t>
            </a:r>
            <a:r>
              <a:rPr lang="en-US" sz="2600" i="1" dirty="0" err="1" smtClean="0">
                <a:solidFill>
                  <a:schemeClr val="tx1"/>
                </a:solidFill>
              </a:rPr>
              <a:t>p+p</a:t>
            </a:r>
            <a:r>
              <a:rPr lang="en-US" sz="2600" i="1" dirty="0" smtClean="0">
                <a:solidFill>
                  <a:schemeClr val="tx1"/>
                </a:solidFill>
              </a:rPr>
              <a:t> requires large integrated luminosity—small, dedicated experiment currently being set up at RHIC to take transversely polarized data during 500 GeV running (longitudinal polarization at PHENIX and STAR for W sea helicity program).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159FB-7DEB-45DF-BF94-DE0F7425313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J/Psi A</a:t>
            </a:r>
            <a:r>
              <a:rPr lang="en-US" sz="4000" baseline="-25000" dirty="0" smtClean="0"/>
              <a:t>N</a:t>
            </a:r>
            <a:r>
              <a:rPr lang="en-US" sz="4000" dirty="0" smtClean="0"/>
              <a:t> and Gluon Correlations with the (Transverse) Spin of the Proton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1204686"/>
            <a:ext cx="4648200" cy="4495800"/>
          </a:xfrm>
        </p:spPr>
        <p:txBody>
          <a:bodyPr/>
          <a:lstStyle/>
          <a:p>
            <a:r>
              <a:rPr lang="en-US" sz="2600" dirty="0" smtClean="0"/>
              <a:t>Other consequences of non-universality of </a:t>
            </a:r>
            <a:r>
              <a:rPr lang="en-US" sz="2600" dirty="0" err="1" smtClean="0"/>
              <a:t>Sivers</a:t>
            </a:r>
            <a:r>
              <a:rPr lang="en-US" sz="2600" dirty="0" smtClean="0"/>
              <a:t> TMD (and other T-odd TMDs and their collinear, twist-3 cousins) starting to be realized!</a:t>
            </a:r>
          </a:p>
          <a:p>
            <a:pPr lvl="1"/>
            <a:r>
              <a:rPr lang="en-US" sz="2000" dirty="0" smtClean="0"/>
              <a:t>PRD 78, 014024 (2008)—F. Yuan predicts that J/Psi transverse single-spin asymmetry sensitive to J/Psi production mechanism, with different expectations for </a:t>
            </a:r>
            <a:r>
              <a:rPr lang="en-US" sz="2000" dirty="0" err="1" smtClean="0"/>
              <a:t>p+p</a:t>
            </a:r>
            <a:r>
              <a:rPr lang="en-US" sz="2000" dirty="0" smtClean="0"/>
              <a:t> vs. SIDIS</a:t>
            </a:r>
          </a:p>
          <a:p>
            <a:r>
              <a:rPr lang="en-US" sz="2400" dirty="0" smtClean="0"/>
              <a:t>No SIDIS measurement yet, but PHENIX recently submitted results for publication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C. Aidala, INT, November 4, 2010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81600" y="4953000"/>
            <a:ext cx="3397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arXiv:1009.4864 [</a:t>
            </a:r>
            <a:r>
              <a:rPr lang="en-US" dirty="0" err="1" smtClean="0"/>
              <a:t>hep</a:t>
            </a:r>
            <a:r>
              <a:rPr lang="en-US" dirty="0" smtClean="0"/>
              <a:t>-ex]</a:t>
            </a:r>
            <a:endParaRPr lang="en-US" dirty="0"/>
          </a:p>
        </p:txBody>
      </p:sp>
      <p:pic>
        <p:nvPicPr>
          <p:cNvPr id="20131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4874" y="1600200"/>
            <a:ext cx="4469126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34"/>
          <p:cNvSpPr txBox="1">
            <a:spLocks noChangeArrowheads="1"/>
          </p:cNvSpPr>
          <p:nvPr/>
        </p:nvSpPr>
        <p:spPr bwMode="auto">
          <a:xfrm>
            <a:off x="76200" y="2057400"/>
            <a:ext cx="4495800" cy="3785652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3.3</a:t>
            </a:r>
            <a:r>
              <a:rPr lang="en-US" dirty="0" smtClean="0">
                <a:solidFill>
                  <a:schemeClr val="tx1"/>
                </a:solidFill>
                <a:latin typeface="Symbol" pitchFamily="18" charset="2"/>
              </a:rPr>
              <a:t>s</a:t>
            </a:r>
            <a:r>
              <a:rPr lang="en-US" dirty="0" smtClean="0">
                <a:solidFill>
                  <a:schemeClr val="tx1"/>
                </a:solidFill>
              </a:rPr>
              <a:t> negative asymmetry at (slightly) forward rapidity observed. 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J/Psi at RHIC produced via 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gg</a:t>
            </a:r>
            <a:r>
              <a:rPr lang="en-US" dirty="0" smtClean="0">
                <a:solidFill>
                  <a:schemeClr val="tx1"/>
                </a:solidFill>
              </a:rPr>
              <a:t> interactions. 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Suggests possible non-zero (collinear, twist-3) </a:t>
            </a:r>
            <a:r>
              <a:rPr lang="en-US" dirty="0" err="1" smtClean="0">
                <a:solidFill>
                  <a:schemeClr val="tx1"/>
                </a:solidFill>
              </a:rPr>
              <a:t>trigluon</a:t>
            </a:r>
            <a:r>
              <a:rPr lang="en-US" dirty="0" smtClean="0">
                <a:solidFill>
                  <a:schemeClr val="tx1"/>
                </a:solidFill>
              </a:rPr>
              <a:t> correlation functions in transversely polarized proton. 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Will need more data to confirm!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A4942-7CEE-491C-9F3A-ADE7BC2C497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 descr="cincl_christin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447800"/>
            <a:ext cx="8229600" cy="3897313"/>
          </a:xfrm>
          <a:noFill/>
          <a:ln/>
        </p:spPr>
      </p:pic>
      <p:sp>
        <p:nvSpPr>
          <p:cNvPr id="1341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</a:rPr>
              <a:t>Gluons Look Different for </a:t>
            </a:r>
            <a:r>
              <a:rPr lang="en-US" dirty="0" err="1" smtClean="0">
                <a:latin typeface="Times New Roman" pitchFamily="18" charset="0"/>
              </a:rPr>
              <a:t>Pions</a:t>
            </a:r>
            <a:r>
              <a:rPr lang="en-US" dirty="0" smtClean="0">
                <a:latin typeface="Times New Roman" pitchFamily="18" charset="0"/>
              </a:rPr>
              <a:t> at </a:t>
            </a:r>
            <a:r>
              <a:rPr lang="en-US" dirty="0" err="1" smtClean="0">
                <a:latin typeface="Times New Roman" pitchFamily="18" charset="0"/>
              </a:rPr>
              <a:t>Midrapidity</a:t>
            </a:r>
            <a:r>
              <a:rPr lang="en-US" dirty="0" smtClean="0">
                <a:latin typeface="Times New Roman" pitchFamily="18" charset="0"/>
              </a:rPr>
              <a:t>??</a:t>
            </a:r>
            <a:endParaRPr lang="en-US" baseline="-25000" dirty="0"/>
          </a:p>
        </p:txBody>
      </p:sp>
      <p:sp>
        <p:nvSpPr>
          <p:cNvPr id="134148" name="Rectangle 4"/>
          <p:cNvSpPr>
            <a:spLocks noChangeArrowheads="1"/>
          </p:cNvSpPr>
          <p:nvPr/>
        </p:nvSpPr>
        <p:spPr bwMode="auto">
          <a:xfrm>
            <a:off x="457200" y="13716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130000"/>
              <a:buFont typeface="Wingdings" pitchFamily="2" charset="2"/>
              <a:buChar char="§"/>
            </a:pPr>
            <a:endParaRPr lang="en-US" b="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130000"/>
              <a:buFont typeface="Wingdings" pitchFamily="2" charset="2"/>
              <a:buChar char="§"/>
            </a:pPr>
            <a:endParaRPr lang="en-US" b="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130000"/>
              <a:buFont typeface="Wingdings" pitchFamily="2" charset="2"/>
              <a:buChar char="§"/>
            </a:pPr>
            <a:endParaRPr lang="en-US" b="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130000"/>
              <a:buFont typeface="Wingdings" pitchFamily="2" charset="2"/>
              <a:buChar char="§"/>
            </a:pPr>
            <a:endParaRPr lang="en-US" b="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130000"/>
              <a:buFont typeface="Wingdings" pitchFamily="2" charset="2"/>
              <a:buChar char="§"/>
            </a:pPr>
            <a:endParaRPr lang="en-US" b="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130000"/>
              <a:buFont typeface="Wingdings" pitchFamily="2" charset="2"/>
              <a:buChar char="§"/>
            </a:pPr>
            <a:endParaRPr lang="en-US" b="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130000"/>
              <a:buFont typeface="Wingdings" pitchFamily="2" charset="2"/>
              <a:buChar char="§"/>
            </a:pPr>
            <a:endParaRPr lang="en-US" b="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130000"/>
              <a:buFont typeface="Wingdings" pitchFamily="2" charset="2"/>
              <a:buChar char="§"/>
            </a:pPr>
            <a:endParaRPr lang="en-US" b="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130000"/>
              <a:buFont typeface="Wingdings" pitchFamily="2" charset="2"/>
              <a:buChar char="§"/>
            </a:pPr>
            <a:endParaRPr lang="en-US" b="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130000"/>
              <a:buFont typeface="Wingdings" pitchFamily="2" charset="2"/>
              <a:buChar char="§"/>
            </a:pPr>
            <a:endParaRPr lang="en-US" b="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130000"/>
              <a:buFont typeface="Wingdings" pitchFamily="2" charset="2"/>
              <a:buChar char="§"/>
            </a:pPr>
            <a:endParaRPr lang="en-US" b="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130000"/>
              <a:buFont typeface="Wingdings" pitchFamily="2" charset="2"/>
              <a:buChar char="§"/>
            </a:pPr>
            <a:endParaRPr lang="en-US" b="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130000"/>
              <a:buFont typeface="Wingdings" pitchFamily="2" charset="2"/>
              <a:buChar char="§"/>
            </a:pPr>
            <a:endParaRPr lang="en-US" b="0" dirty="0"/>
          </a:p>
        </p:txBody>
      </p:sp>
      <p:sp>
        <p:nvSpPr>
          <p:cNvPr id="134150" name="Rectangle 6"/>
          <p:cNvSpPr>
            <a:spLocks noChangeArrowheads="1"/>
          </p:cNvSpPr>
          <p:nvPr/>
        </p:nvSpPr>
        <p:spPr bwMode="auto">
          <a:xfrm>
            <a:off x="1905000" y="3871686"/>
            <a:ext cx="2514600" cy="128016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8200" y="5319486"/>
            <a:ext cx="76290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Midrapidity pion production at 200 GeV dominated by </a:t>
            </a:r>
            <a:r>
              <a:rPr lang="en-US" sz="2000" dirty="0" err="1" smtClean="0"/>
              <a:t>gg</a:t>
            </a:r>
            <a:r>
              <a:rPr lang="en-US" sz="2000" dirty="0" smtClean="0"/>
              <a:t> scattering up to p</a:t>
            </a:r>
            <a:r>
              <a:rPr lang="en-US" sz="2000" baseline="-25000" dirty="0" smtClean="0"/>
              <a:t>T</a:t>
            </a:r>
            <a:r>
              <a:rPr lang="en-US" sz="2000" dirty="0" smtClean="0"/>
              <a:t>~5 GeV/c, with similar </a:t>
            </a:r>
            <a:r>
              <a:rPr lang="en-US" sz="2000" dirty="0" err="1" smtClean="0"/>
              <a:t>x</a:t>
            </a:r>
            <a:r>
              <a:rPr lang="en-US" sz="2000" baseline="-25000" dirty="0" err="1" smtClean="0"/>
              <a:t>gluon</a:t>
            </a:r>
            <a:r>
              <a:rPr lang="en-US" sz="2000" dirty="0" smtClean="0"/>
              <a:t> to forward J/Psi, but transverse single-spin asymmetry measured to be 10</a:t>
            </a:r>
            <a:r>
              <a:rPr lang="en-US" sz="2000" baseline="30000" dirty="0" smtClean="0"/>
              <a:t>-3</a:t>
            </a:r>
            <a:r>
              <a:rPr lang="en-US" sz="2000" dirty="0" smtClean="0"/>
              <a:t> or less . . . Contradicts J/Psi result??</a:t>
            </a:r>
            <a:endParaRPr lang="en-US" sz="2000" dirty="0"/>
          </a:p>
        </p:txBody>
      </p:sp>
      <p:sp>
        <p:nvSpPr>
          <p:cNvPr id="12" name="Text Box 34"/>
          <p:cNvSpPr txBox="1">
            <a:spLocks noChangeArrowheads="1"/>
          </p:cNvSpPr>
          <p:nvPr/>
        </p:nvSpPr>
        <p:spPr bwMode="auto">
          <a:xfrm>
            <a:off x="777875" y="1828800"/>
            <a:ext cx="7375525" cy="1815882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Not necessarily a contradiction!  Importance of color interactions starting to be realized in these processes sensitive to </a:t>
            </a:r>
            <a:r>
              <a:rPr lang="en-US" sz="2800" dirty="0" err="1" smtClean="0">
                <a:solidFill>
                  <a:schemeClr val="tx1"/>
                </a:solidFill>
              </a:rPr>
              <a:t>parton</a:t>
            </a:r>
            <a:r>
              <a:rPr lang="en-US" sz="2800" dirty="0" smtClean="0">
                <a:solidFill>
                  <a:schemeClr val="tx1"/>
                </a:solidFill>
              </a:rPr>
              <a:t> dynamics within hadrons . . 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C. Aidala, INT, November 4, 2010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A4942-7CEE-491C-9F3A-ADE7BC2C497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990600"/>
          </a:xfrm>
        </p:spPr>
        <p:txBody>
          <a:bodyPr/>
          <a:lstStyle/>
          <a:p>
            <a:r>
              <a:rPr lang="en-US" dirty="0" smtClean="0"/>
              <a:t>Factorization, Color, and Hadronic Collisions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dirty="0" smtClean="0"/>
              <a:t>Earlier this year—work by T. Rogers, P. Mulders (PRD 81:094006, 2010) claiming </a:t>
            </a:r>
            <a:r>
              <a:rPr lang="en-US" dirty="0" err="1" smtClean="0"/>
              <a:t>pQCD</a:t>
            </a:r>
            <a:r>
              <a:rPr lang="en-US" dirty="0" smtClean="0"/>
              <a:t> factorization broken in processes involving more than two hadrons total if parton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T</a:t>
            </a:r>
            <a:r>
              <a:rPr lang="en-US" dirty="0" smtClean="0"/>
              <a:t> taken into account (TMD </a:t>
            </a:r>
            <a:r>
              <a:rPr lang="en-US" dirty="0" err="1" smtClean="0"/>
              <a:t>pdfs</a:t>
            </a:r>
            <a:r>
              <a:rPr lang="en-US" dirty="0" smtClean="0"/>
              <a:t> and/or FFs)</a:t>
            </a:r>
          </a:p>
          <a:p>
            <a:pPr lvl="1"/>
            <a:r>
              <a:rPr lang="en-US" dirty="0" smtClean="0"/>
              <a:t>“Color entanglement”</a:t>
            </a:r>
          </a:p>
          <a:p>
            <a:pPr lvl="1"/>
            <a:r>
              <a:rPr lang="en-US" dirty="0" smtClean="0"/>
              <a:t>To understand further, useful to be able to compare measurements with 2, 3, and 4 hadrons in different combinations of initial and final state</a:t>
            </a:r>
          </a:p>
          <a:p>
            <a:pPr lvl="2"/>
            <a:r>
              <a:rPr lang="en-US" dirty="0" smtClean="0"/>
              <a:t>SIDIS, </a:t>
            </a:r>
            <a:r>
              <a:rPr lang="en-US" dirty="0" err="1" smtClean="0"/>
              <a:t>Drell</a:t>
            </a:r>
            <a:r>
              <a:rPr lang="en-US" dirty="0" smtClean="0"/>
              <a:t>-Yan, </a:t>
            </a:r>
            <a:r>
              <a:rPr lang="en-US" dirty="0" err="1" smtClean="0"/>
              <a:t>p+p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single inclusive hadrons, direct photons, photon-hadron and hadron-hadron correlations, . . 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C. Aidala, INT, November 4, 2010</a:t>
            </a:r>
            <a:endParaRPr lang="en-US"/>
          </a:p>
        </p:txBody>
      </p:sp>
      <p:sp>
        <p:nvSpPr>
          <p:cNvPr id="6" name="Text Box 34"/>
          <p:cNvSpPr txBox="1">
            <a:spLocks noChangeArrowheads="1"/>
          </p:cNvSpPr>
          <p:nvPr/>
        </p:nvSpPr>
        <p:spPr bwMode="auto">
          <a:xfrm>
            <a:off x="854075" y="2095143"/>
            <a:ext cx="7375525" cy="2400657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000" i="1" dirty="0" smtClean="0">
                <a:solidFill>
                  <a:schemeClr val="tx1"/>
                </a:solidFill>
              </a:rPr>
              <a:t>TMDs an exciting sub-field—lots of recent experimental activity, and theoretical questions probing deep issues of both universality and factorization in (perturbative) QCD!</a:t>
            </a:r>
            <a:endParaRPr lang="en-US" sz="3000" i="1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A4942-7CEE-491C-9F3A-ADE7BC2C497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/>
              <a:t>Testing TMD Factorization Breaking with Unpolarized </a:t>
            </a:r>
            <a:r>
              <a:rPr lang="en-US" sz="4200" dirty="0" err="1" smtClean="0"/>
              <a:t>p+p</a:t>
            </a:r>
            <a:r>
              <a:rPr lang="en-US" sz="4200" dirty="0" smtClean="0"/>
              <a:t> Collisions?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191000" cy="4495800"/>
          </a:xfrm>
        </p:spPr>
        <p:txBody>
          <a:bodyPr/>
          <a:lstStyle/>
          <a:p>
            <a:r>
              <a:rPr lang="en-US" sz="2200" dirty="0" smtClean="0"/>
              <a:t>Discussion after Ted Rogers’ talk at Trento—implications for observables describable using Collins-</a:t>
            </a:r>
            <a:r>
              <a:rPr lang="en-US" sz="2200" dirty="0" err="1" smtClean="0"/>
              <a:t>Soper</a:t>
            </a:r>
            <a:r>
              <a:rPr lang="en-US" sz="2200" dirty="0" smtClean="0"/>
              <a:t>-Sterman (“Q</a:t>
            </a:r>
            <a:r>
              <a:rPr lang="en-US" sz="2200" baseline="-25000" dirty="0" smtClean="0"/>
              <a:t>T</a:t>
            </a:r>
            <a:r>
              <a:rPr lang="en-US" sz="2200" dirty="0" smtClean="0"/>
              <a:t>”) </a:t>
            </a:r>
            <a:r>
              <a:rPr lang="en-US" sz="2200" dirty="0" err="1" smtClean="0"/>
              <a:t>resummation</a:t>
            </a:r>
            <a:r>
              <a:rPr lang="en-US" sz="2200" dirty="0" smtClean="0"/>
              <a:t> formalism</a:t>
            </a:r>
          </a:p>
          <a:p>
            <a:r>
              <a:rPr lang="en-US" sz="2200" dirty="0" smtClean="0"/>
              <a:t>Would like to test using photon-hadron and dihadron correlation measurements in unpolarized </a:t>
            </a:r>
            <a:r>
              <a:rPr lang="en-US" sz="2200" dirty="0" err="1" smtClean="0"/>
              <a:t>p+p</a:t>
            </a:r>
            <a:r>
              <a:rPr lang="en-US" sz="2200" dirty="0" smtClean="0"/>
              <a:t> collisions at RHIC</a:t>
            </a:r>
          </a:p>
          <a:p>
            <a:r>
              <a:rPr lang="en-US" sz="2200" dirty="0" smtClean="0"/>
              <a:t>Lots of expertise on such measurements within PHENIX, driven by heavy ion program!</a:t>
            </a:r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C. Aidala, INT, November 4,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A4942-7CEE-491C-9F3A-ADE7BC2C4973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20326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0660" y="1600200"/>
            <a:ext cx="4500939" cy="3069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745926" y="1219200"/>
            <a:ext cx="40030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PHENIX, PRD82, 072001 (2010)</a:t>
            </a:r>
            <a:endParaRPr lang="en-US" sz="2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/>
              <a:t>Testing TMD Factorization Breaking with Unpolarized </a:t>
            </a:r>
            <a:r>
              <a:rPr lang="en-US" sz="4200" dirty="0" err="1" smtClean="0"/>
              <a:t>p+p</a:t>
            </a:r>
            <a:r>
              <a:rPr lang="en-US" sz="4200" dirty="0" smtClean="0"/>
              <a:t> Collisions?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4343400" cy="5029200"/>
          </a:xfrm>
        </p:spPr>
        <p:txBody>
          <a:bodyPr/>
          <a:lstStyle/>
          <a:p>
            <a:r>
              <a:rPr lang="en-US" sz="2100" dirty="0" smtClean="0"/>
              <a:t>Rogers working with Mert Aybat to produce calculations of p</a:t>
            </a:r>
            <a:r>
              <a:rPr lang="en-US" sz="2100" baseline="-25000" dirty="0" smtClean="0"/>
              <a:t>out</a:t>
            </a:r>
            <a:r>
              <a:rPr lang="en-US" sz="2100" dirty="0" smtClean="0"/>
              <a:t> distributions </a:t>
            </a:r>
            <a:r>
              <a:rPr lang="en-US" sz="2100" i="1" dirty="0" smtClean="0"/>
              <a:t>assuming factorization works</a:t>
            </a:r>
          </a:p>
          <a:p>
            <a:r>
              <a:rPr lang="en-US" sz="2100" dirty="0" smtClean="0"/>
              <a:t>Take CSS soft factor from parameterizations of </a:t>
            </a:r>
            <a:r>
              <a:rPr lang="en-US" sz="2100" dirty="0" err="1" smtClean="0"/>
              <a:t>Drell</a:t>
            </a:r>
            <a:r>
              <a:rPr lang="en-US" sz="2100" dirty="0" smtClean="0"/>
              <a:t>-Yan and Z boson measurements</a:t>
            </a:r>
          </a:p>
          <a:p>
            <a:r>
              <a:rPr lang="en-US" sz="2100" dirty="0" smtClean="0"/>
              <a:t>Take (preliminary) TMD FFs from Anselmino et al. for </a:t>
            </a:r>
            <a:r>
              <a:rPr lang="en-US" sz="2100" dirty="0" smtClean="0">
                <a:latin typeface="Symbol" pitchFamily="18" charset="2"/>
              </a:rPr>
              <a:t>p</a:t>
            </a:r>
            <a:r>
              <a:rPr lang="en-US" sz="2100" baseline="30000" dirty="0" smtClean="0"/>
              <a:t>0</a:t>
            </a:r>
            <a:r>
              <a:rPr lang="en-US" sz="2100" dirty="0" smtClean="0"/>
              <a:t> – charged hadron case</a:t>
            </a:r>
          </a:p>
          <a:p>
            <a:r>
              <a:rPr lang="en-US" sz="2100" dirty="0" smtClean="0"/>
              <a:t>Will show different shape than data??  </a:t>
            </a:r>
          </a:p>
          <a:p>
            <a:r>
              <a:rPr lang="en-US" sz="2100" dirty="0" smtClean="0"/>
              <a:t>Difference between factorized calculation and data will vary for 3-hadron vs. 4-hadron processes??</a:t>
            </a:r>
          </a:p>
          <a:p>
            <a:endParaRPr lang="en-US" sz="2100" dirty="0" smtClean="0"/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C. Aidala, INT, November 4,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A4942-7CEE-491C-9F3A-ADE7BC2C4973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0660" y="1600200"/>
            <a:ext cx="4500939" cy="3069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745926" y="1219200"/>
            <a:ext cx="40030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PHENIX, PRD82, 072001 (2010)</a:t>
            </a:r>
            <a:endParaRPr lang="en-US" sz="2200" dirty="0"/>
          </a:p>
        </p:txBody>
      </p:sp>
      <p:sp>
        <p:nvSpPr>
          <p:cNvPr id="8" name="Rectangle 7"/>
          <p:cNvSpPr/>
          <p:nvPr/>
        </p:nvSpPr>
        <p:spPr>
          <a:xfrm>
            <a:off x="4419600" y="46482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/>
              <a:t>(Curves shown here just empirical parameterizations from PHENIX paper)</a:t>
            </a:r>
            <a:endParaRPr lang="en-US" sz="2000" dirty="0"/>
          </a:p>
        </p:txBody>
      </p:sp>
      <p:pic>
        <p:nvPicPr>
          <p:cNvPr id="20357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5334000"/>
            <a:ext cx="386715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C. Aidala, INT, November 4, 2010</a:t>
            </a:r>
            <a:endParaRPr lang="en-US"/>
          </a:p>
        </p:txBody>
      </p:sp>
      <p:sp>
        <p:nvSpPr>
          <p:cNvPr id="1173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Can We Learn Anything New About Nucleon Structure from Hadronic Collisions When We’ve Got DIS?</a:t>
            </a:r>
            <a:endParaRPr lang="en-US" sz="3000" dirty="0"/>
          </a:p>
        </p:txBody>
      </p:sp>
      <p:sp>
        <p:nvSpPr>
          <p:cNvPr id="1173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371600"/>
            <a:ext cx="42672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err="1"/>
              <a:t>Fermilab</a:t>
            </a:r>
            <a:r>
              <a:rPr lang="en-US" sz="2400" dirty="0"/>
              <a:t> Experiment 866 used proton-hydrogen and proton-deuterium collisions to probe nucleon structure via the </a:t>
            </a:r>
            <a:r>
              <a:rPr lang="en-US" sz="2400" dirty="0" err="1"/>
              <a:t>Drell</a:t>
            </a:r>
            <a:r>
              <a:rPr lang="en-US" sz="2400" dirty="0"/>
              <a:t>-Yan process 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Anti-up/anti-down asymmetry in the quark sea, with an unexpected </a:t>
            </a:r>
            <a:r>
              <a:rPr lang="en-US" sz="2400" i="1" dirty="0"/>
              <a:t>x</a:t>
            </a:r>
            <a:r>
              <a:rPr lang="en-US" sz="2400" dirty="0"/>
              <a:t> behavior</a:t>
            </a:r>
            <a:r>
              <a:rPr lang="en-US" sz="2400" dirty="0" smtClean="0"/>
              <a:t>!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E906 will follow up with more precise measurement at high x—data starting next year!</a:t>
            </a:r>
            <a:endParaRPr lang="en-US" sz="2400" dirty="0"/>
          </a:p>
        </p:txBody>
      </p:sp>
      <p:pic>
        <p:nvPicPr>
          <p:cNvPr id="117351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295400"/>
            <a:ext cx="396557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73511" name="Text Box 7"/>
          <p:cNvSpPr txBox="1">
            <a:spLocks noChangeArrowheads="1"/>
          </p:cNvSpPr>
          <p:nvPr/>
        </p:nvSpPr>
        <p:spPr bwMode="auto">
          <a:xfrm>
            <a:off x="5462588" y="5738813"/>
            <a:ext cx="28003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/>
              <a:t>PRD64, 052002 (2001)</a:t>
            </a:r>
          </a:p>
        </p:txBody>
      </p:sp>
      <p:graphicFrame>
        <p:nvGraphicFramePr>
          <p:cNvPr id="1173512" name="Object 8"/>
          <p:cNvGraphicFramePr>
            <a:graphicFrameLocks noChangeAspect="1"/>
          </p:cNvGraphicFramePr>
          <p:nvPr>
            <p:ph sz="half" idx="2"/>
          </p:nvPr>
        </p:nvGraphicFramePr>
        <p:xfrm>
          <a:off x="990600" y="2971800"/>
          <a:ext cx="2819400" cy="611188"/>
        </p:xfrm>
        <a:graphic>
          <a:graphicData uri="http://schemas.openxmlformats.org/presentationml/2006/ole">
            <p:oleObj spid="_x0000_s1173512" name="Equation" r:id="rId5" imgW="1054080" imgH="228600" progId="Equation.3">
              <p:embed/>
            </p:oleObj>
          </a:graphicData>
        </a:graphic>
      </p:graphicFrame>
      <p:sp>
        <p:nvSpPr>
          <p:cNvPr id="1173514" name="Text Box 10"/>
          <p:cNvSpPr txBox="1">
            <a:spLocks noChangeArrowheads="1"/>
          </p:cNvSpPr>
          <p:nvPr/>
        </p:nvSpPr>
        <p:spPr bwMode="auto">
          <a:xfrm>
            <a:off x="1066800" y="1905000"/>
            <a:ext cx="6934200" cy="16891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600" i="1" dirty="0">
                <a:solidFill>
                  <a:schemeClr val="tx1"/>
                </a:solidFill>
              </a:rPr>
              <a:t>Hadronic collisions play a </a:t>
            </a:r>
            <a:r>
              <a:rPr lang="en-US" sz="2600" b="1" i="1" dirty="0">
                <a:solidFill>
                  <a:schemeClr val="tx1"/>
                </a:solidFill>
              </a:rPr>
              <a:t>complementary</a:t>
            </a:r>
            <a:r>
              <a:rPr lang="en-US" sz="2600" i="1" dirty="0">
                <a:solidFill>
                  <a:schemeClr val="tx1"/>
                </a:solidFill>
              </a:rPr>
              <a:t> role to DIS and have let us continue to find surprises in the rich linear momentum structure of the proton, even after </a:t>
            </a:r>
            <a:r>
              <a:rPr lang="en-US" sz="2600" i="1" dirty="0" smtClean="0">
                <a:solidFill>
                  <a:schemeClr val="tx1"/>
                </a:solidFill>
              </a:rPr>
              <a:t>40 years of DIS!</a:t>
            </a:r>
            <a:endParaRPr lang="en-US" sz="2600" i="1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2501-B949-4497-900A-85D7539E191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066800" y="3797300"/>
            <a:ext cx="6934200" cy="1692771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600" i="1" dirty="0" smtClean="0">
                <a:solidFill>
                  <a:schemeClr val="tx1"/>
                </a:solidFill>
              </a:rPr>
              <a:t>Hadronic collisions offer unique handles on</a:t>
            </a:r>
          </a:p>
          <a:p>
            <a:pPr algn="l">
              <a:buFont typeface="Arial" pitchFamily="34" charset="0"/>
              <a:buChar char="•"/>
            </a:pPr>
            <a:r>
              <a:rPr lang="en-US" sz="2600" i="1" dirty="0" smtClean="0">
                <a:solidFill>
                  <a:schemeClr val="tx1"/>
                </a:solidFill>
              </a:rPr>
              <a:t> </a:t>
            </a:r>
            <a:r>
              <a:rPr lang="en-US" sz="2600" b="1" i="1" dirty="0" err="1" smtClean="0">
                <a:solidFill>
                  <a:schemeClr val="tx1"/>
                </a:solidFill>
              </a:rPr>
              <a:t>antiquarks</a:t>
            </a:r>
            <a:r>
              <a:rPr lang="en-US" sz="2600" i="1" dirty="0" smtClean="0">
                <a:solidFill>
                  <a:schemeClr val="tx1"/>
                </a:solidFill>
              </a:rPr>
              <a:t> – </a:t>
            </a:r>
            <a:r>
              <a:rPr lang="en-US" sz="2600" i="1" dirty="0" err="1" smtClean="0">
                <a:solidFill>
                  <a:schemeClr val="tx1"/>
                </a:solidFill>
              </a:rPr>
              <a:t>Drell</a:t>
            </a:r>
            <a:r>
              <a:rPr lang="en-US" sz="2600" i="1" dirty="0" smtClean="0">
                <a:solidFill>
                  <a:schemeClr val="tx1"/>
                </a:solidFill>
              </a:rPr>
              <a:t>-Yan, W physics</a:t>
            </a:r>
          </a:p>
          <a:p>
            <a:pPr algn="l">
              <a:buFont typeface="Arial" pitchFamily="34" charset="0"/>
              <a:buChar char="•"/>
            </a:pPr>
            <a:r>
              <a:rPr lang="en-US" sz="2600" i="1" dirty="0" smtClean="0">
                <a:solidFill>
                  <a:schemeClr val="tx1"/>
                </a:solidFill>
              </a:rPr>
              <a:t> </a:t>
            </a:r>
            <a:r>
              <a:rPr lang="en-US" sz="2600" b="1" i="1" dirty="0" smtClean="0">
                <a:solidFill>
                  <a:schemeClr val="tx1"/>
                </a:solidFill>
              </a:rPr>
              <a:t>gluons</a:t>
            </a:r>
          </a:p>
          <a:p>
            <a:pPr algn="l">
              <a:buFont typeface="Arial" pitchFamily="34" charset="0"/>
              <a:buChar char="•"/>
            </a:pPr>
            <a:r>
              <a:rPr lang="en-US" sz="2600" i="1" dirty="0" smtClean="0">
                <a:solidFill>
                  <a:schemeClr val="tx1"/>
                </a:solidFill>
              </a:rPr>
              <a:t> . . .</a:t>
            </a:r>
            <a:endParaRPr lang="en-US" sz="26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3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3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3514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C. Aidala, INT, November 4,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A4942-7CEE-491C-9F3A-ADE7BC2C4973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51024" y="2209800"/>
            <a:ext cx="719895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i="1" dirty="0" smtClean="0">
                <a:solidFill>
                  <a:srgbClr val="FFFF00"/>
                </a:solidFill>
              </a:rPr>
              <a:t>Looking toward the future . . .</a:t>
            </a:r>
            <a:endParaRPr lang="en-US" sz="4600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Near-Term Future at RHIC Relevant to TMDs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(next 5 years)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4495800"/>
          </a:xfrm>
        </p:spPr>
        <p:txBody>
          <a:bodyPr/>
          <a:lstStyle/>
          <a:p>
            <a:r>
              <a:rPr lang="en-US" sz="3000" dirty="0" smtClean="0"/>
              <a:t>Improved heavy flavor measurements</a:t>
            </a:r>
          </a:p>
          <a:p>
            <a:pPr lvl="1"/>
            <a:r>
              <a:rPr lang="en-US" sz="2500" dirty="0" smtClean="0"/>
              <a:t>See also Ming Liu’s talk this Friday</a:t>
            </a:r>
          </a:p>
          <a:p>
            <a:pPr lvl="1"/>
            <a:r>
              <a:rPr lang="en-US" sz="2500" dirty="0" smtClean="0"/>
              <a:t>PHENIX silicon vertex detectors</a:t>
            </a:r>
          </a:p>
          <a:p>
            <a:pPr lvl="2"/>
            <a:r>
              <a:rPr lang="en-US" sz="2200" dirty="0" smtClean="0"/>
              <a:t>VTX— |</a:t>
            </a:r>
            <a:r>
              <a:rPr lang="en-US" sz="2200" dirty="0" smtClean="0">
                <a:latin typeface="Symbol" pitchFamily="18" charset="2"/>
              </a:rPr>
              <a:t>h</a:t>
            </a:r>
            <a:r>
              <a:rPr lang="en-US" sz="2200" dirty="0" smtClean="0"/>
              <a:t>|&lt;1.0,  take data starting 2011</a:t>
            </a:r>
          </a:p>
          <a:p>
            <a:pPr lvl="2"/>
            <a:r>
              <a:rPr lang="en-US" sz="2200" dirty="0" smtClean="0"/>
              <a:t>FVTX—1.2&lt;|</a:t>
            </a:r>
            <a:r>
              <a:rPr lang="en-US" sz="2200" dirty="0" smtClean="0">
                <a:latin typeface="Symbol" pitchFamily="18" charset="2"/>
              </a:rPr>
              <a:t>h</a:t>
            </a:r>
            <a:r>
              <a:rPr lang="en-US" sz="2200" dirty="0" smtClean="0"/>
              <a:t>|&lt;2.2 (same as muon arms), data starting 2012</a:t>
            </a:r>
          </a:p>
          <a:p>
            <a:pPr lvl="1"/>
            <a:r>
              <a:rPr lang="en-US" sz="2500" dirty="0" smtClean="0"/>
              <a:t>STAR Heavy Flavor Tracker (HFT)</a:t>
            </a:r>
          </a:p>
          <a:p>
            <a:pPr lvl="2"/>
            <a:r>
              <a:rPr lang="en-US" sz="2200" dirty="0" smtClean="0"/>
              <a:t>Midrapidity, data starting 2014</a:t>
            </a:r>
          </a:p>
          <a:p>
            <a:r>
              <a:rPr lang="en-US" sz="3000" dirty="0" smtClean="0"/>
              <a:t>Lower-energy data, motivated by heavy ion comparison running: 62.4 GeV, possibly 39 and/or 18 GeV (note 18 GeV ~ 19.4 GeV at FNAL E704)</a:t>
            </a:r>
          </a:p>
          <a:p>
            <a:pPr lvl="1"/>
            <a:r>
              <a:rPr lang="en-US" sz="2600" dirty="0" smtClean="0"/>
              <a:t>Easier to reach higher </a:t>
            </a:r>
            <a:r>
              <a:rPr lang="en-US" sz="2600" dirty="0" err="1" smtClean="0"/>
              <a:t>x</a:t>
            </a:r>
            <a:r>
              <a:rPr lang="en-US" sz="2600" baseline="-25000" dirty="0" err="1" smtClean="0"/>
              <a:t>F</a:t>
            </a:r>
            <a:endParaRPr lang="en-US" sz="2600" baseline="-25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dirty="0" smtClean="0"/>
              <a:t>C. Aidala, INT, November 4,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A4942-7CEE-491C-9F3A-ADE7BC2C4973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Few Projections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C. Aidala, INT, November 4,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A4942-7CEE-491C-9F3A-ADE7BC2C4973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20377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524000"/>
            <a:ext cx="36576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377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114800"/>
            <a:ext cx="359092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3776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1066800"/>
            <a:ext cx="363855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1674" y="914400"/>
            <a:ext cx="4738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dependence of EM cluster (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baseline="30000" dirty="0" smtClean="0"/>
              <a:t>0</a:t>
            </a:r>
            <a:r>
              <a:rPr lang="en-US" dirty="0" smtClean="0"/>
              <a:t>) A</a:t>
            </a:r>
            <a:r>
              <a:rPr lang="en-US" baseline="-25000" dirty="0" smtClean="0"/>
              <a:t>N</a:t>
            </a:r>
            <a:endParaRPr lang="en-US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4038600" y="5634335"/>
            <a:ext cx="3410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dependence of J/Psi A</a:t>
            </a:r>
            <a:r>
              <a:rPr lang="en-US" baseline="-25000" dirty="0" smtClean="0"/>
              <a:t>N</a:t>
            </a:r>
            <a:endParaRPr lang="en-US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5743266" y="4648200"/>
            <a:ext cx="2257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T</a:t>
            </a:r>
            <a:r>
              <a:rPr lang="en-US" dirty="0" smtClean="0"/>
              <a:t> for IFF vs. m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for the Longer-Term Future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4495800"/>
          </a:xfrm>
        </p:spPr>
        <p:txBody>
          <a:bodyPr/>
          <a:lstStyle/>
          <a:p>
            <a:r>
              <a:rPr lang="en-US" dirty="0" smtClean="0"/>
              <a:t>This fall PHENIX and STAR handing in (independent) “Decadal Plans” to BNL management</a:t>
            </a:r>
          </a:p>
          <a:p>
            <a:pPr lvl="1"/>
            <a:r>
              <a:rPr lang="en-US" dirty="0" smtClean="0"/>
              <a:t>Talks by Barbara Jacak and Ernst Sichtermann in September</a:t>
            </a:r>
          </a:p>
          <a:p>
            <a:r>
              <a:rPr lang="en-US" dirty="0" smtClean="0"/>
              <a:t>Expect joint discussions among BNL management and the two collaborations to begin in the upcoming months</a:t>
            </a:r>
          </a:p>
          <a:p>
            <a:r>
              <a:rPr lang="en-US" dirty="0" smtClean="0"/>
              <a:t>Long-term future at RHIC (past ~2018) clearly affected by what happens with EIC!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C. Aidala, INT, November 4,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A4942-7CEE-491C-9F3A-ADE7BC2C4973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19200"/>
            <a:ext cx="452437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029200" y="2286000"/>
            <a:ext cx="391546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(STAR Decadal Plan still to be handed in)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Improved Forward Detection Capabilities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5029200" cy="4495800"/>
          </a:xfrm>
        </p:spPr>
        <p:txBody>
          <a:bodyPr/>
          <a:lstStyle/>
          <a:p>
            <a:r>
              <a:rPr lang="en-US" sz="2600" dirty="0" smtClean="0"/>
              <a:t>PHENIX discussing major overhaul of detector beyond ~2016</a:t>
            </a:r>
          </a:p>
          <a:p>
            <a:r>
              <a:rPr lang="en-US" sz="2600" dirty="0" smtClean="0"/>
              <a:t>STAR discussing much more modest upgrades</a:t>
            </a:r>
          </a:p>
          <a:p>
            <a:r>
              <a:rPr lang="en-US" sz="2600" dirty="0" smtClean="0"/>
              <a:t>But details aside, can generally assume good full jet reconstruction would be possible at RHIC in the future, at both mid- and forward rapidities, and strong forward </a:t>
            </a:r>
            <a:r>
              <a:rPr lang="en-US" sz="2600" dirty="0" err="1" smtClean="0"/>
              <a:t>Drell</a:t>
            </a:r>
            <a:r>
              <a:rPr lang="en-US" sz="2600" dirty="0" smtClean="0"/>
              <a:t>-Yan capabilities as well</a:t>
            </a:r>
          </a:p>
          <a:p>
            <a:endParaRPr lang="en-US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C. Aidala, INT, November 4,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A4942-7CEE-491C-9F3A-ADE7BC2C4973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20387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1448" y="2133600"/>
            <a:ext cx="4282551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243368" y="4419600"/>
            <a:ext cx="374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sPHENIX</a:t>
            </a:r>
            <a:r>
              <a:rPr lang="en-US" dirty="0" smtClean="0"/>
              <a:t> (SPHINX?) detector in PHENIX Decadal Plan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Long-Term Accelerator Prospects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Could go up to energies as high as </a:t>
            </a:r>
            <a:r>
              <a:rPr lang="en-US" dirty="0" err="1" smtClean="0"/>
              <a:t>sqrt</a:t>
            </a:r>
            <a:r>
              <a:rPr lang="en-US" dirty="0" smtClean="0"/>
              <a:t>(s)=650 GeV with new DX magnets</a:t>
            </a:r>
          </a:p>
          <a:p>
            <a:pPr lvl="1"/>
            <a:r>
              <a:rPr lang="en-US" dirty="0" smtClean="0"/>
              <a:t>Should</a:t>
            </a:r>
            <a:r>
              <a:rPr lang="en-US" dirty="0" smtClean="0"/>
              <a:t> </a:t>
            </a:r>
            <a:r>
              <a:rPr lang="en-US" dirty="0" smtClean="0"/>
              <a:t>know much more about prospects for polarization with higher beam energies after upcoming long 500 GeV run in 2011</a:t>
            </a:r>
          </a:p>
          <a:p>
            <a:r>
              <a:rPr lang="en-US" dirty="0" smtClean="0"/>
              <a:t>Polarized He</a:t>
            </a:r>
            <a:r>
              <a:rPr lang="en-US" baseline="30000" dirty="0" smtClean="0"/>
              <a:t>3</a:t>
            </a:r>
            <a:r>
              <a:rPr lang="en-US" dirty="0" smtClean="0"/>
              <a:t> beams foreseen for EIC—could run He</a:t>
            </a:r>
            <a:r>
              <a:rPr lang="en-US" baseline="30000" dirty="0" smtClean="0"/>
              <a:t>3</a:t>
            </a:r>
            <a:r>
              <a:rPr lang="en-US" dirty="0" smtClean="0"/>
              <a:t> in hadron-hadron mode at RHIC as well</a:t>
            </a:r>
          </a:p>
          <a:p>
            <a:pPr lvl="1"/>
            <a:r>
              <a:rPr lang="en-US" dirty="0" smtClean="0"/>
              <a:t>R&amp;D for polarized He</a:t>
            </a:r>
            <a:r>
              <a:rPr lang="en-US" baseline="30000" dirty="0" smtClean="0"/>
              <a:t>3 </a:t>
            </a:r>
            <a:r>
              <a:rPr lang="en-US" dirty="0" smtClean="0"/>
              <a:t>source starting now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C. Aidala, INT, November 4,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A4942-7CEE-491C-9F3A-ADE7BC2C4973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One Example: Flavor Separation of Transverse Spin Observables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267200"/>
            <a:ext cx="8686800" cy="1828800"/>
          </a:xfrm>
        </p:spPr>
        <p:txBody>
          <a:bodyPr/>
          <a:lstStyle/>
          <a:p>
            <a:r>
              <a:rPr lang="en-US" sz="2800" dirty="0" smtClean="0"/>
              <a:t>With polarized He</a:t>
            </a:r>
            <a:r>
              <a:rPr lang="en-US" sz="2800" baseline="30000" dirty="0" smtClean="0"/>
              <a:t>3</a:t>
            </a:r>
            <a:r>
              <a:rPr lang="en-US" sz="2800" dirty="0" smtClean="0"/>
              <a:t> as well as proton beams at RHIC, new handles on flavor separation of various transverse spin observables possible</a:t>
            </a:r>
          </a:p>
          <a:p>
            <a:pPr lvl="1"/>
            <a:r>
              <a:rPr lang="en-US" sz="2600" dirty="0" smtClean="0"/>
              <a:t>What will the status of the (non-)valence quark puzzle be by then??</a:t>
            </a:r>
            <a:endParaRPr lang="en-US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C. Aidala, INT, November 4,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A4942-7CEE-491C-9F3A-ADE7BC2C4973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20398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447800"/>
            <a:ext cx="683158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515600" y="1981200"/>
            <a:ext cx="12747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Zhongbo </a:t>
            </a:r>
          </a:p>
          <a:p>
            <a:r>
              <a:rPr lang="en-US" sz="2200" dirty="0" smtClean="0"/>
              <a:t>Kang</a:t>
            </a:r>
            <a:endParaRPr lang="en-US" sz="2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. . .Why Use Hadronic Collisions to Study QCD in Hadrons?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Unique handles on </a:t>
            </a:r>
            <a:r>
              <a:rPr lang="en-US" sz="2400" dirty="0" err="1" smtClean="0"/>
              <a:t>antiquarks</a:t>
            </a:r>
            <a:r>
              <a:rPr lang="en-US" sz="2400" dirty="0" smtClean="0"/>
              <a:t> – </a:t>
            </a:r>
            <a:r>
              <a:rPr lang="en-US" sz="2400" dirty="0" err="1" smtClean="0"/>
              <a:t>Drell</a:t>
            </a:r>
            <a:r>
              <a:rPr lang="en-US" sz="2400" dirty="0" smtClean="0"/>
              <a:t>-Yan, W production</a:t>
            </a:r>
          </a:p>
          <a:p>
            <a:r>
              <a:rPr lang="en-US" sz="2400" dirty="0" smtClean="0"/>
              <a:t>Unique handles on gluons </a:t>
            </a:r>
          </a:p>
          <a:p>
            <a:r>
              <a:rPr lang="en-US" sz="2400" dirty="0" smtClean="0"/>
              <a:t>Different color interactions compared to DIS!!</a:t>
            </a:r>
          </a:p>
          <a:p>
            <a:pPr lvl="1"/>
            <a:r>
              <a:rPr lang="en-US" sz="2000" dirty="0" smtClean="0"/>
              <a:t>Going beyond collinear, leading-twist </a:t>
            </a:r>
            <a:r>
              <a:rPr lang="en-US" sz="2000" dirty="0" err="1" smtClean="0"/>
              <a:t>pdfs</a:t>
            </a:r>
            <a:r>
              <a:rPr lang="en-US" sz="2000" dirty="0" smtClean="0"/>
              <a:t> has been probing deep issues of universality , factorization, and color interactions in (perturbative) QCD</a:t>
            </a:r>
          </a:p>
          <a:p>
            <a:r>
              <a:rPr lang="en-US" sz="2400" dirty="0" smtClean="0"/>
              <a:t>And hadronic collisions will be increasingly tractable through upcoming years </a:t>
            </a:r>
          </a:p>
          <a:p>
            <a:pPr lvl="1"/>
            <a:r>
              <a:rPr lang="en-US" sz="2000" dirty="0" smtClean="0"/>
              <a:t>As more is learned from the simpler systems of DIS and </a:t>
            </a:r>
            <a:r>
              <a:rPr lang="en-US" sz="2000" dirty="0" err="1" smtClean="0"/>
              <a:t>e+e</a:t>
            </a:r>
            <a:r>
              <a:rPr lang="en-US" sz="2000" dirty="0" smtClean="0"/>
              <a:t>-</a:t>
            </a:r>
          </a:p>
          <a:p>
            <a:pPr lvl="1"/>
            <a:r>
              <a:rPr lang="en-US" sz="2000" dirty="0" smtClean="0"/>
              <a:t>As the limits of applicability of </a:t>
            </a:r>
            <a:r>
              <a:rPr lang="en-US" sz="2000" dirty="0" err="1" smtClean="0"/>
              <a:t>pQCD</a:t>
            </a:r>
            <a:r>
              <a:rPr lang="en-US" sz="2000" dirty="0" smtClean="0"/>
              <a:t> are pushed ever further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dirty="0" smtClean="0"/>
              <a:t>C. Aidala, INT, November 4, 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A4942-7CEE-491C-9F3A-ADE7BC2C4973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9600" y="4221540"/>
            <a:ext cx="7924800" cy="156966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i="1" dirty="0" smtClean="0">
                <a:solidFill>
                  <a:schemeClr val="tx1"/>
                </a:solidFill>
              </a:rPr>
              <a:t>If you can’t understand </a:t>
            </a:r>
            <a:r>
              <a:rPr lang="en-US" sz="3200" i="1" dirty="0" err="1" smtClean="0">
                <a:solidFill>
                  <a:schemeClr val="tx1"/>
                </a:solidFill>
              </a:rPr>
              <a:t>p+p</a:t>
            </a:r>
            <a:r>
              <a:rPr lang="en-US" sz="3200" i="1" dirty="0" smtClean="0">
                <a:solidFill>
                  <a:schemeClr val="tx1"/>
                </a:solidFill>
              </a:rPr>
              <a:t> collisions, your work isn’t done yet in understanding QCD in hadrons!</a:t>
            </a:r>
          </a:p>
        </p:txBody>
      </p:sp>
      <p:sp>
        <p:nvSpPr>
          <p:cNvPr id="9" name="Rectangle 8"/>
          <p:cNvSpPr/>
          <p:nvPr/>
        </p:nvSpPr>
        <p:spPr>
          <a:xfrm>
            <a:off x="609600" y="1524000"/>
            <a:ext cx="7924800" cy="2554545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Complementary information can be learned from hadronic collisions vs. DIS, and there’s an interplay between the two—would be good to have continued ability to study (polarized) </a:t>
            </a:r>
            <a:r>
              <a:rPr lang="en-US" sz="3200" dirty="0" err="1" smtClean="0">
                <a:solidFill>
                  <a:schemeClr val="tx1"/>
                </a:solidFill>
              </a:rPr>
              <a:t>p+p</a:t>
            </a:r>
            <a:r>
              <a:rPr lang="en-US" sz="3200" dirty="0" smtClean="0">
                <a:solidFill>
                  <a:schemeClr val="tx1"/>
                </a:solidFill>
              </a:rPr>
              <a:t> collisions for at least part of EIC era!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C. Aidala, INT, November 4, 2010</a:t>
            </a:r>
            <a:endParaRPr lang="en-US"/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Additional Material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A51C-0834-4D37-9F6C-E61A03BDE5A5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C. Aidala, INT, November 4, 2010</a:t>
            </a:r>
            <a:endParaRPr lang="en-US"/>
          </a:p>
        </p:txBody>
      </p:sp>
      <p:sp>
        <p:nvSpPr>
          <p:cNvPr id="87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685800"/>
          </a:xfrm>
        </p:spPr>
        <p:txBody>
          <a:bodyPr/>
          <a:lstStyle/>
          <a:p>
            <a:r>
              <a:rPr lang="en-US" sz="4000" dirty="0" smtClean="0"/>
              <a:t>RHIC Spin </a:t>
            </a:r>
            <a:r>
              <a:rPr lang="en-US" sz="4000" dirty="0"/>
              <a:t>Physics </a:t>
            </a:r>
            <a:r>
              <a:rPr lang="en-US" sz="4000" dirty="0" smtClean="0"/>
              <a:t>Experiments</a:t>
            </a:r>
            <a:endParaRPr lang="en-US" sz="4000" dirty="0"/>
          </a:p>
        </p:txBody>
      </p:sp>
      <p:sp>
        <p:nvSpPr>
          <p:cNvPr id="87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3886200" cy="4800600"/>
          </a:xfrm>
        </p:spPr>
        <p:txBody>
          <a:bodyPr/>
          <a:lstStyle/>
          <a:p>
            <a:r>
              <a:rPr lang="en-US" dirty="0"/>
              <a:t>Three experiments: STAR, PHENIX, BRAHMS</a:t>
            </a:r>
          </a:p>
          <a:p>
            <a:r>
              <a:rPr lang="en-US" dirty="0"/>
              <a:t>Future running only with STAR and PHENIX</a:t>
            </a:r>
          </a:p>
        </p:txBody>
      </p:sp>
      <p:pic>
        <p:nvPicPr>
          <p:cNvPr id="876548" name="Picture 4"/>
          <p:cNvPicPr>
            <a:picLocks noChangeAspect="1" noChangeArrowheads="1"/>
          </p:cNvPicPr>
          <p:nvPr/>
        </p:nvPicPr>
        <p:blipFill>
          <a:blip r:embed="rId3" cstate="print"/>
          <a:srcRect r="6363" b="23721"/>
          <a:stretch>
            <a:fillRect/>
          </a:stretch>
        </p:blipFill>
        <p:spPr bwMode="auto">
          <a:xfrm>
            <a:off x="4191000" y="1371600"/>
            <a:ext cx="4800600" cy="3646488"/>
          </a:xfrm>
          <a:prstGeom prst="rect">
            <a:avLst/>
          </a:prstGeom>
          <a:noFill/>
        </p:spPr>
      </p:pic>
      <p:grpSp>
        <p:nvGrpSpPr>
          <p:cNvPr id="876566" name="Group 22"/>
          <p:cNvGrpSpPr>
            <a:grpSpLocks/>
          </p:cNvGrpSpPr>
          <p:nvPr/>
        </p:nvGrpSpPr>
        <p:grpSpPr bwMode="auto">
          <a:xfrm>
            <a:off x="7237413" y="1384300"/>
            <a:ext cx="1731962" cy="1646238"/>
            <a:chOff x="4559" y="1023"/>
            <a:chExt cx="1091" cy="1037"/>
          </a:xfrm>
        </p:grpSpPr>
        <p:grpSp>
          <p:nvGrpSpPr>
            <p:cNvPr id="876553" name="Group 9"/>
            <p:cNvGrpSpPr>
              <a:grpSpLocks/>
            </p:cNvGrpSpPr>
            <p:nvPr/>
          </p:nvGrpSpPr>
          <p:grpSpPr bwMode="auto">
            <a:xfrm>
              <a:off x="4559" y="1023"/>
              <a:ext cx="1091" cy="1037"/>
              <a:chOff x="3716" y="436"/>
              <a:chExt cx="2112" cy="1588"/>
            </a:xfrm>
          </p:grpSpPr>
          <p:pic>
            <p:nvPicPr>
              <p:cNvPr id="876554" name="Picture 10" descr="brahms_pictur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716" y="440"/>
                <a:ext cx="2112" cy="158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76555" name="Picture 11" descr="brahms_logo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422" y="436"/>
                <a:ext cx="1259" cy="379"/>
              </a:xfrm>
              <a:prstGeom prst="rect">
                <a:avLst/>
              </a:prstGeom>
              <a:noFill/>
            </p:spPr>
          </p:pic>
        </p:grpSp>
        <p:sp>
          <p:nvSpPr>
            <p:cNvPr id="876556" name="Text Box 12"/>
            <p:cNvSpPr txBox="1">
              <a:spLocks noChangeArrowheads="1"/>
            </p:cNvSpPr>
            <p:nvPr/>
          </p:nvSpPr>
          <p:spPr bwMode="auto">
            <a:xfrm>
              <a:off x="4673" y="1536"/>
              <a:ext cx="941" cy="460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chemeClr val="tx1"/>
                  </a:solidFill>
                </a:rPr>
                <a:t>Transverse spin only </a:t>
              </a:r>
            </a:p>
            <a:p>
              <a:r>
                <a:rPr lang="en-US" sz="1400">
                  <a:solidFill>
                    <a:schemeClr val="tx1"/>
                  </a:solidFill>
                </a:rPr>
                <a:t>(No rotators)</a:t>
              </a:r>
            </a:p>
          </p:txBody>
        </p:sp>
      </p:grpSp>
      <p:grpSp>
        <p:nvGrpSpPr>
          <p:cNvPr id="876557" name="Group 13"/>
          <p:cNvGrpSpPr>
            <a:grpSpLocks/>
          </p:cNvGrpSpPr>
          <p:nvPr/>
        </p:nvGrpSpPr>
        <p:grpSpPr bwMode="auto">
          <a:xfrm>
            <a:off x="6276975" y="3316288"/>
            <a:ext cx="1893888" cy="1425575"/>
            <a:chOff x="2544" y="2299"/>
            <a:chExt cx="2311" cy="1375"/>
          </a:xfrm>
        </p:grpSpPr>
        <p:pic>
          <p:nvPicPr>
            <p:cNvPr id="876558" name="Picture 14" descr="Collab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44" y="2299"/>
              <a:ext cx="2311" cy="13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  <p:pic>
          <p:nvPicPr>
            <p:cNvPr id="876559" name="Picture 1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984" y="2400"/>
              <a:ext cx="816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876560" name="Group 16"/>
          <p:cNvGrpSpPr>
            <a:grpSpLocks/>
          </p:cNvGrpSpPr>
          <p:nvPr/>
        </p:nvGrpSpPr>
        <p:grpSpPr bwMode="auto">
          <a:xfrm>
            <a:off x="4308475" y="3113088"/>
            <a:ext cx="1706563" cy="1709737"/>
            <a:chOff x="144" y="2103"/>
            <a:chExt cx="2081" cy="1649"/>
          </a:xfrm>
        </p:grpSpPr>
        <p:pic>
          <p:nvPicPr>
            <p:cNvPr id="876561" name="Picture 17" descr="2004june9_1024x81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44" y="2103"/>
              <a:ext cx="2081" cy="16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6562" name="Picture 18" descr="1phenix-logo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056" y="3233"/>
              <a:ext cx="1152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76563" name="Text Box 19"/>
          <p:cNvSpPr txBox="1">
            <a:spLocks noChangeArrowheads="1"/>
          </p:cNvSpPr>
          <p:nvPr/>
        </p:nvSpPr>
        <p:spPr bwMode="auto">
          <a:xfrm>
            <a:off x="4427538" y="3222625"/>
            <a:ext cx="1336675" cy="517525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Longitudinal or transverse spin </a:t>
            </a:r>
          </a:p>
        </p:txBody>
      </p:sp>
      <p:sp>
        <p:nvSpPr>
          <p:cNvPr id="876564" name="Text Box 20"/>
          <p:cNvSpPr txBox="1">
            <a:spLocks noChangeArrowheads="1"/>
          </p:cNvSpPr>
          <p:nvPr/>
        </p:nvSpPr>
        <p:spPr bwMode="auto">
          <a:xfrm>
            <a:off x="6400800" y="3951288"/>
            <a:ext cx="1338263" cy="517525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Longitudinal or transverse spin </a:t>
            </a:r>
          </a:p>
        </p:txBody>
      </p:sp>
      <p:sp>
        <p:nvSpPr>
          <p:cNvPr id="876565" name="Text Box 21"/>
          <p:cNvSpPr txBox="1">
            <a:spLocks noChangeArrowheads="1"/>
          </p:cNvSpPr>
          <p:nvPr/>
        </p:nvSpPr>
        <p:spPr bwMode="auto">
          <a:xfrm>
            <a:off x="1535114" y="5181600"/>
            <a:ext cx="633218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hlink"/>
                </a:solidFill>
              </a:rPr>
              <a:t>Accelerator </a:t>
            </a:r>
            <a:r>
              <a:rPr lang="en-US" dirty="0">
                <a:solidFill>
                  <a:schemeClr val="hlink"/>
                </a:solidFill>
              </a:rPr>
              <a:t>performance: </a:t>
            </a:r>
          </a:p>
          <a:p>
            <a:r>
              <a:rPr lang="en-US" dirty="0">
                <a:solidFill>
                  <a:schemeClr val="hlink"/>
                </a:solidFill>
              </a:rPr>
              <a:t>Avg. </a:t>
            </a:r>
            <a:r>
              <a:rPr lang="en-US" dirty="0" err="1">
                <a:solidFill>
                  <a:schemeClr val="hlink"/>
                </a:solidFill>
              </a:rPr>
              <a:t>pol</a:t>
            </a:r>
            <a:r>
              <a:rPr lang="en-US" dirty="0">
                <a:solidFill>
                  <a:schemeClr val="hlink"/>
                </a:solidFill>
              </a:rPr>
              <a:t> </a:t>
            </a:r>
            <a:r>
              <a:rPr lang="en-US" dirty="0" smtClean="0">
                <a:solidFill>
                  <a:schemeClr val="hlink"/>
                </a:solidFill>
              </a:rPr>
              <a:t>~57% </a:t>
            </a:r>
            <a:r>
              <a:rPr lang="en-US" dirty="0">
                <a:solidFill>
                  <a:schemeClr val="hlink"/>
                </a:solidFill>
              </a:rPr>
              <a:t>at 200 </a:t>
            </a:r>
            <a:r>
              <a:rPr lang="en-US" dirty="0" err="1">
                <a:solidFill>
                  <a:schemeClr val="hlink"/>
                </a:solidFill>
              </a:rPr>
              <a:t>GeV</a:t>
            </a:r>
            <a:r>
              <a:rPr lang="en-US" dirty="0">
                <a:solidFill>
                  <a:schemeClr val="hlink"/>
                </a:solidFill>
              </a:rPr>
              <a:t> (design 70%).</a:t>
            </a:r>
          </a:p>
          <a:p>
            <a:r>
              <a:rPr lang="en-US" dirty="0">
                <a:solidFill>
                  <a:schemeClr val="hlink"/>
                </a:solidFill>
              </a:rPr>
              <a:t>Achieved </a:t>
            </a:r>
            <a:r>
              <a:rPr lang="en-US" dirty="0" smtClean="0">
                <a:solidFill>
                  <a:schemeClr val="hlink"/>
                </a:solidFill>
              </a:rPr>
              <a:t>5.0x10</a:t>
            </a:r>
            <a:r>
              <a:rPr lang="en-US" baseline="30000" dirty="0" smtClean="0">
                <a:solidFill>
                  <a:schemeClr val="hlink"/>
                </a:solidFill>
              </a:rPr>
              <a:t>31 </a:t>
            </a:r>
            <a:r>
              <a:rPr lang="en-US" dirty="0">
                <a:solidFill>
                  <a:schemeClr val="hlink"/>
                </a:solidFill>
              </a:rPr>
              <a:t>cm</a:t>
            </a:r>
            <a:r>
              <a:rPr lang="en-US" baseline="30000" dirty="0">
                <a:solidFill>
                  <a:schemeClr val="hlink"/>
                </a:solidFill>
              </a:rPr>
              <a:t>-2</a:t>
            </a:r>
            <a:r>
              <a:rPr lang="en-US" dirty="0">
                <a:solidFill>
                  <a:schemeClr val="hlink"/>
                </a:solidFill>
              </a:rPr>
              <a:t> s</a:t>
            </a:r>
            <a:r>
              <a:rPr lang="en-US" baseline="30000" dirty="0">
                <a:solidFill>
                  <a:schemeClr val="hlink"/>
                </a:solidFill>
              </a:rPr>
              <a:t>-1</a:t>
            </a:r>
            <a:r>
              <a:rPr lang="en-US" dirty="0">
                <a:solidFill>
                  <a:schemeClr val="hlink"/>
                </a:solidFill>
              </a:rPr>
              <a:t> </a:t>
            </a:r>
            <a:r>
              <a:rPr lang="en-US" dirty="0" err="1">
                <a:solidFill>
                  <a:schemeClr val="hlink"/>
                </a:solidFill>
              </a:rPr>
              <a:t>lumi</a:t>
            </a:r>
            <a:r>
              <a:rPr lang="en-US" dirty="0">
                <a:solidFill>
                  <a:schemeClr val="hlink"/>
                </a:solidFill>
              </a:rPr>
              <a:t> (design </a:t>
            </a:r>
            <a:r>
              <a:rPr lang="en-US" dirty="0" smtClean="0">
                <a:solidFill>
                  <a:schemeClr val="hlink"/>
                </a:solidFill>
              </a:rPr>
              <a:t>~4x </a:t>
            </a:r>
            <a:r>
              <a:rPr lang="en-US" dirty="0">
                <a:solidFill>
                  <a:schemeClr val="hlink"/>
                </a:solidFill>
              </a:rPr>
              <a:t>this).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A4942-7CEE-491C-9F3A-ADE7BC2C4973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76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8765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76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76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656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Reliance on Input from Simpler Systems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Disadvantage of hadronic collisions: generally much “messier” than DIS! 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i="1" dirty="0" smtClean="0">
                <a:sym typeface="Wingdings" pitchFamily="2" charset="2"/>
              </a:rPr>
              <a:t>Rely on input from simpler systems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The more we know from simpler systems such as DIS and </a:t>
            </a:r>
            <a:r>
              <a:rPr lang="en-US" dirty="0" err="1" smtClean="0">
                <a:sym typeface="Wingdings" pitchFamily="2" charset="2"/>
              </a:rPr>
              <a:t>e+e</a:t>
            </a:r>
            <a:r>
              <a:rPr lang="en-US" dirty="0" smtClean="0">
                <a:sym typeface="Wingdings" pitchFamily="2" charset="2"/>
              </a:rPr>
              <a:t>- annihilation, the more we can in turn learn from hadronic collisions!</a:t>
            </a:r>
          </a:p>
          <a:p>
            <a:r>
              <a:rPr lang="en-US" dirty="0" smtClean="0">
                <a:sym typeface="Wingdings" pitchFamily="2" charset="2"/>
              </a:rPr>
              <a:t>Relevant quantities for TMDs only started to be measured in simpler systems over the last ~5-8 years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C. Aidala, INT, November 4, 2010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A4942-7CEE-491C-9F3A-ADE7BC2C497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C. Aidala, INT, November 4, 2010</a:t>
            </a:r>
            <a:endParaRPr lang="en-US"/>
          </a:p>
        </p:txBody>
      </p:sp>
      <p:sp>
        <p:nvSpPr>
          <p:cNvPr id="1613826" name="Text Box 2"/>
          <p:cNvSpPr txBox="1">
            <a:spLocks noChangeArrowheads="1"/>
          </p:cNvSpPr>
          <p:nvPr/>
        </p:nvSpPr>
        <p:spPr bwMode="auto">
          <a:xfrm>
            <a:off x="5715000" y="1524000"/>
            <a:ext cx="3429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000"/>
              <a:t>Comparison of NLO pQCD calculations with BRAHMS </a:t>
            </a:r>
            <a:r>
              <a:rPr lang="en-US" sz="2000">
                <a:latin typeface="Symbol" pitchFamily="18" charset="2"/>
              </a:rPr>
              <a:t>p</a:t>
            </a:r>
            <a:r>
              <a:rPr lang="en-US" sz="2000" baseline="30000"/>
              <a:t> </a:t>
            </a:r>
            <a:r>
              <a:rPr lang="en-US" sz="2000"/>
              <a:t>data at high rapidity. The calculations are for a scale factor of </a:t>
            </a:r>
            <a:r>
              <a:rPr lang="en-US" sz="2000">
                <a:latin typeface="Symbol" pitchFamily="18" charset="2"/>
              </a:rPr>
              <a:t>m</a:t>
            </a:r>
            <a:r>
              <a:rPr lang="en-US" sz="2000"/>
              <a:t>=p</a:t>
            </a:r>
            <a:r>
              <a:rPr lang="en-US" sz="2000" baseline="-25000"/>
              <a:t>T</a:t>
            </a:r>
            <a:r>
              <a:rPr lang="en-US" sz="2000"/>
              <a:t>, KKP (solid) and DSS (dashed) with CTEQ5 and CTEQ6.5.</a:t>
            </a:r>
          </a:p>
          <a:p>
            <a:pPr algn="l"/>
            <a:endParaRPr lang="en-US" sz="2000"/>
          </a:p>
          <a:p>
            <a:pPr algn="l"/>
            <a:r>
              <a:rPr lang="en-US" sz="2000"/>
              <a:t>Surprisingly good description of data, in apparent disagreement with earlier analysis of ISR </a:t>
            </a:r>
            <a:r>
              <a:rPr lang="en-US">
                <a:latin typeface="Symbol" pitchFamily="18" charset="2"/>
              </a:rPr>
              <a:t>p</a:t>
            </a:r>
            <a:r>
              <a:rPr lang="en-US" baseline="30000"/>
              <a:t>0</a:t>
            </a:r>
            <a:r>
              <a:rPr lang="en-US"/>
              <a:t> </a:t>
            </a:r>
            <a:r>
              <a:rPr lang="en-US" sz="2000"/>
              <a:t>data at 53 GeV.</a:t>
            </a:r>
          </a:p>
        </p:txBody>
      </p:sp>
      <p:pic>
        <p:nvPicPr>
          <p:cNvPr id="16138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19200"/>
            <a:ext cx="5105400" cy="44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13828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3600"/>
              <a:t>√s=62.4 GeV</a:t>
            </a:r>
            <a:br>
              <a:rPr lang="en-US" sz="3600"/>
            </a:br>
            <a:r>
              <a:rPr lang="en-US" sz="3600"/>
              <a:t>Forward pions</a:t>
            </a:r>
          </a:p>
        </p:txBody>
      </p:sp>
      <p:pic>
        <p:nvPicPr>
          <p:cNvPr id="1613829" name="Picture 5" descr="BRAHMS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2362200"/>
            <a:ext cx="1371600" cy="733425"/>
          </a:xfrm>
          <a:prstGeom prst="rect">
            <a:avLst/>
          </a:prstGeom>
          <a:noFill/>
        </p:spPr>
      </p:pic>
      <p:sp>
        <p:nvSpPr>
          <p:cNvPr id="1613830" name="Text Box 6"/>
          <p:cNvSpPr txBox="1">
            <a:spLocks noChangeArrowheads="1"/>
          </p:cNvSpPr>
          <p:nvPr/>
        </p:nvSpPr>
        <p:spPr bwMode="auto">
          <a:xfrm>
            <a:off x="6019800" y="5715000"/>
            <a:ext cx="2130425" cy="466725"/>
          </a:xfrm>
          <a:prstGeom prst="rect">
            <a:avLst/>
          </a:pr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Still not so bad!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A51C-0834-4D37-9F6C-E61A03BDE5A5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13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13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383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C. Aidala, INT, November 4, 2010</a:t>
            </a:r>
            <a:endParaRPr lang="en-US"/>
          </a:p>
        </p:txBody>
      </p:sp>
      <p:sp>
        <p:nvSpPr>
          <p:cNvPr id="1615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√s=62.4 GeV</a:t>
            </a:r>
            <a:br>
              <a:rPr lang="en-US" sz="3600"/>
            </a:br>
            <a:r>
              <a:rPr lang="en-US" sz="3600"/>
              <a:t>Forward kaons</a:t>
            </a:r>
          </a:p>
        </p:txBody>
      </p:sp>
      <p:pic>
        <p:nvPicPr>
          <p:cNvPr id="16158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19200"/>
            <a:ext cx="5105400" cy="449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15876" name="Text Box 4"/>
          <p:cNvSpPr txBox="1">
            <a:spLocks noChangeArrowheads="1"/>
          </p:cNvSpPr>
          <p:nvPr/>
        </p:nvSpPr>
        <p:spPr bwMode="auto">
          <a:xfrm>
            <a:off x="5486400" y="1600200"/>
            <a:ext cx="35052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/>
              <a:t>K</a:t>
            </a:r>
            <a:r>
              <a:rPr lang="en-US" baseline="30000"/>
              <a:t>-</a:t>
            </a:r>
            <a:r>
              <a:rPr lang="en-US"/>
              <a:t> </a:t>
            </a:r>
            <a:r>
              <a:rPr lang="en-US" i="1"/>
              <a:t>data</a:t>
            </a:r>
            <a:r>
              <a:rPr lang="en-US"/>
              <a:t> suppressed ~order of magnitude (valence quark effect).</a:t>
            </a:r>
          </a:p>
          <a:p>
            <a:pPr algn="l"/>
            <a:endParaRPr lang="en-US"/>
          </a:p>
          <a:p>
            <a:pPr algn="l"/>
            <a:r>
              <a:rPr lang="en-US"/>
              <a:t>NLO pQCD using recent DSS FF’s gives ~same yield for both charges(??). </a:t>
            </a:r>
          </a:p>
          <a:p>
            <a:pPr algn="l"/>
            <a:endParaRPr lang="en-US"/>
          </a:p>
          <a:p>
            <a:pPr algn="l"/>
            <a:r>
              <a:rPr lang="en-US"/>
              <a:t>Related to FF’s? PDF’s??</a:t>
            </a:r>
          </a:p>
        </p:txBody>
      </p:sp>
      <p:pic>
        <p:nvPicPr>
          <p:cNvPr id="1615877" name="Picture 5" descr="BRAHMS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6788" y="2379663"/>
            <a:ext cx="1371600" cy="733425"/>
          </a:xfrm>
          <a:prstGeom prst="rect">
            <a:avLst/>
          </a:prstGeom>
          <a:noFill/>
        </p:spPr>
      </p:pic>
      <p:sp>
        <p:nvSpPr>
          <p:cNvPr id="1615878" name="Text Box 6"/>
          <p:cNvSpPr txBox="1">
            <a:spLocks noChangeArrowheads="1"/>
          </p:cNvSpPr>
          <p:nvPr/>
        </p:nvSpPr>
        <p:spPr bwMode="auto">
          <a:xfrm>
            <a:off x="5791200" y="5486400"/>
            <a:ext cx="1839913" cy="831850"/>
          </a:xfrm>
          <a:prstGeom prst="rect">
            <a:avLst/>
          </a:pr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K</a:t>
            </a:r>
            <a:r>
              <a:rPr lang="en-US" baseline="30000">
                <a:solidFill>
                  <a:schemeClr val="tx1"/>
                </a:solidFill>
              </a:rPr>
              <a:t>+</a:t>
            </a:r>
            <a:r>
              <a:rPr lang="en-US">
                <a:solidFill>
                  <a:schemeClr val="tx1"/>
                </a:solidFill>
              </a:rPr>
              <a:t>:  Not bad!</a:t>
            </a:r>
          </a:p>
          <a:p>
            <a:pPr algn="l"/>
            <a:r>
              <a:rPr lang="en-US">
                <a:solidFill>
                  <a:schemeClr val="tx1"/>
                </a:solidFill>
              </a:rPr>
              <a:t>K</a:t>
            </a:r>
            <a:r>
              <a:rPr lang="en-US" baseline="30000">
                <a:solidFill>
                  <a:schemeClr val="tx1"/>
                </a:solidFill>
              </a:rPr>
              <a:t>-</a:t>
            </a:r>
            <a:r>
              <a:rPr lang="en-US">
                <a:solidFill>
                  <a:schemeClr val="tx1"/>
                </a:solidFill>
              </a:rPr>
              <a:t>:  Hmm…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A51C-0834-4D37-9F6C-E61A03BDE5A5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15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15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587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C. Aidala, INT, November 4, 2010</a:t>
            </a:r>
            <a:endParaRPr lang="en-US"/>
          </a:p>
        </p:txBody>
      </p:sp>
      <p:pic>
        <p:nvPicPr>
          <p:cNvPr id="16261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3" y="-26988"/>
            <a:ext cx="9178926" cy="6153151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  <a:effectLst/>
        </p:spPr>
      </p:pic>
      <p:sp>
        <p:nvSpPr>
          <p:cNvPr id="1626115" name="Text Box 3"/>
          <p:cNvSpPr txBox="1">
            <a:spLocks noChangeArrowheads="1"/>
          </p:cNvSpPr>
          <p:nvPr/>
        </p:nvSpPr>
        <p:spPr bwMode="auto">
          <a:xfrm>
            <a:off x="5800725" y="1431925"/>
            <a:ext cx="3000375" cy="396875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 b="1" i="1">
                <a:solidFill>
                  <a:srgbClr val="FF0000"/>
                </a:solidFill>
                <a:latin typeface="Arial Unicode MS" pitchFamily="34" charset="-128"/>
              </a:rPr>
              <a:t>Prokudin et al. at Ferrara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159FB-7DEB-45DF-BF94-DE0F7425313E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0"/>
            <a:ext cx="8232775" cy="1446213"/>
          </a:xfrm>
          <a:ln/>
        </p:spPr>
        <p:txBody>
          <a:bodyPr rIns="116994"/>
          <a:lstStyle/>
          <a:p>
            <a:pPr marL="57150"/>
            <a:r>
              <a:rPr lang="en-US" sz="4000"/>
              <a:t>The STAR Detector at RHIC</a:t>
            </a:r>
          </a:p>
        </p:txBody>
      </p:sp>
      <p:pic>
        <p:nvPicPr>
          <p:cNvPr id="1526787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213" y="1062038"/>
            <a:ext cx="8702675" cy="532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526788" name="Line 4"/>
          <p:cNvSpPr>
            <a:spLocks noChangeShapeType="1"/>
          </p:cNvSpPr>
          <p:nvPr/>
        </p:nvSpPr>
        <p:spPr bwMode="auto">
          <a:xfrm>
            <a:off x="1143000" y="1143000"/>
            <a:ext cx="6705600" cy="1588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697788" y="6099175"/>
            <a:ext cx="1116012" cy="568325"/>
            <a:chOff x="0" y="0"/>
            <a:chExt cx="1000" cy="510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0" y="0"/>
              <a:ext cx="496" cy="438"/>
              <a:chOff x="0" y="0"/>
              <a:chExt cx="496" cy="438"/>
            </a:xfrm>
          </p:grpSpPr>
          <p:sp>
            <p:nvSpPr>
              <p:cNvPr id="1526791" name="AutoShape 7"/>
              <p:cNvSpPr>
                <a:spLocks/>
              </p:cNvSpPr>
              <p:nvPr/>
            </p:nvSpPr>
            <p:spPr bwMode="auto">
              <a:xfrm>
                <a:off x="0" y="0"/>
                <a:ext cx="496" cy="438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8272"/>
                    </a:moveTo>
                    <a:lnTo>
                      <a:pt x="8264" y="8272"/>
                    </a:lnTo>
                    <a:lnTo>
                      <a:pt x="10800" y="0"/>
                    </a:lnTo>
                    <a:lnTo>
                      <a:pt x="13336" y="8272"/>
                    </a:lnTo>
                    <a:lnTo>
                      <a:pt x="21600" y="8272"/>
                    </a:lnTo>
                    <a:lnTo>
                      <a:pt x="14932" y="13328"/>
                    </a:lnTo>
                    <a:lnTo>
                      <a:pt x="17468" y="21600"/>
                    </a:lnTo>
                    <a:lnTo>
                      <a:pt x="10800" y="16499"/>
                    </a:lnTo>
                    <a:lnTo>
                      <a:pt x="4132" y="21600"/>
                    </a:lnTo>
                    <a:lnTo>
                      <a:pt x="6668" y="13328"/>
                    </a:lnTo>
                    <a:close/>
                    <a:moveTo>
                      <a:pt x="0" y="8272"/>
                    </a:moveTo>
                  </a:path>
                </a:pathLst>
              </a:custGeom>
              <a:solidFill>
                <a:srgbClr val="FF0000"/>
              </a:solidFill>
              <a:ln w="127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526792" name="Rectangle 8"/>
              <p:cNvSpPr>
                <a:spLocks/>
              </p:cNvSpPr>
              <p:nvPr/>
            </p:nvSpPr>
            <p:spPr bwMode="auto">
              <a:xfrm>
                <a:off x="152" y="165"/>
                <a:ext cx="190" cy="16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526793" name="Rectangle 9"/>
            <p:cNvSpPr>
              <a:spLocks/>
            </p:cNvSpPr>
            <p:nvPr/>
          </p:nvSpPr>
          <p:spPr bwMode="auto">
            <a:xfrm>
              <a:off x="172" y="118"/>
              <a:ext cx="828" cy="3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38" bIns="0">
              <a:spAutoFit/>
            </a:bodyPr>
            <a:lstStyle/>
            <a:p>
              <a:pPr marL="39688" algn="l" defTabSz="642938" eaLnBrk="1" hangingPunct="1"/>
              <a:r>
                <a:rPr lang="en-US" b="1" i="1">
                  <a:solidFill>
                    <a:srgbClr val="3333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/>
                  <a:sym typeface="Helvetica"/>
                </a:rPr>
                <a:t>STAR</a:t>
              </a:r>
            </a:p>
          </p:txBody>
        </p:sp>
      </p:grp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C. Aidala, INT, November 4, 2010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A4942-7CEE-491C-9F3A-ADE7BC2C4973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C. Aidala, INT, November 4, 2010</a:t>
            </a:r>
            <a:endParaRPr lang="en-US"/>
          </a:p>
        </p:txBody>
      </p:sp>
      <p:pic>
        <p:nvPicPr>
          <p:cNvPr id="1617922" name="Picture 2" descr="PHENIXcn1-108-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295400"/>
            <a:ext cx="5030788" cy="5030788"/>
          </a:xfrm>
          <a:prstGeom prst="rect">
            <a:avLst/>
          </a:prstGeom>
          <a:noFill/>
        </p:spPr>
      </p:pic>
      <p:sp>
        <p:nvSpPr>
          <p:cNvPr id="16179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PHENIX Detector</a:t>
            </a:r>
            <a:endParaRPr lang="en-US" sz="5400"/>
          </a:p>
        </p:txBody>
      </p:sp>
      <p:sp>
        <p:nvSpPr>
          <p:cNvPr id="1617924" name="Rectangle 4"/>
          <p:cNvSpPr>
            <a:spLocks noChangeArrowheads="1"/>
          </p:cNvSpPr>
          <p:nvPr/>
        </p:nvSpPr>
        <p:spPr bwMode="auto">
          <a:xfrm>
            <a:off x="6096000" y="990600"/>
            <a:ext cx="2362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b="1"/>
              <a:t>2 central </a:t>
            </a:r>
            <a:br>
              <a:rPr lang="en-US" b="1"/>
            </a:br>
            <a:r>
              <a:rPr lang="en-US" b="1"/>
              <a:t>spectrometers</a:t>
            </a:r>
          </a:p>
          <a:p>
            <a:pPr algn="l">
              <a:buFontTx/>
              <a:buChar char="-"/>
            </a:pPr>
            <a:r>
              <a:rPr lang="en-US" sz="2000" b="1"/>
              <a:t>Track charged particles and detect electromagnetic processes </a:t>
            </a:r>
          </a:p>
          <a:p>
            <a:pPr algn="l"/>
            <a:endParaRPr lang="en-US" sz="2000" b="1"/>
          </a:p>
          <a:p>
            <a:pPr lvl="1" algn="l"/>
            <a:endParaRPr lang="en-US" b="1"/>
          </a:p>
        </p:txBody>
      </p:sp>
      <p:sp>
        <p:nvSpPr>
          <p:cNvPr id="1617925" name="Rectangle 5"/>
          <p:cNvSpPr>
            <a:spLocks noChangeArrowheads="1"/>
          </p:cNvSpPr>
          <p:nvPr/>
        </p:nvSpPr>
        <p:spPr bwMode="auto">
          <a:xfrm>
            <a:off x="6019800" y="4419600"/>
            <a:ext cx="2362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b="1"/>
              <a:t>2 forward </a:t>
            </a:r>
            <a:br>
              <a:rPr lang="en-US" b="1"/>
            </a:br>
            <a:r>
              <a:rPr lang="en-US" b="1"/>
              <a:t>spectrometers</a:t>
            </a:r>
          </a:p>
          <a:p>
            <a:pPr algn="l"/>
            <a:r>
              <a:rPr lang="en-US" b="1"/>
              <a:t>- </a:t>
            </a:r>
            <a:r>
              <a:rPr lang="en-US" sz="2000" b="1"/>
              <a:t>Identify and track muons</a:t>
            </a:r>
            <a:endParaRPr lang="en-US" b="1"/>
          </a:p>
          <a:p>
            <a:pPr lvl="1" algn="l"/>
            <a:endParaRPr lang="en-US" sz="2000" b="1"/>
          </a:p>
        </p:txBody>
      </p:sp>
      <p:sp>
        <p:nvSpPr>
          <p:cNvPr id="1617926" name="Text Box 6"/>
          <p:cNvSpPr txBox="1">
            <a:spLocks noChangeArrowheads="1"/>
          </p:cNvSpPr>
          <p:nvPr/>
        </p:nvSpPr>
        <p:spPr bwMode="auto">
          <a:xfrm>
            <a:off x="242888" y="990600"/>
            <a:ext cx="5230812" cy="13858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sz="2800" b="1" u="sng">
                <a:solidFill>
                  <a:srgbClr val="F41E08"/>
                </a:solidFill>
                <a:latin typeface="Comic Sans MS" pitchFamily="66" charset="0"/>
              </a:rPr>
              <a:t>Philosophy:</a:t>
            </a:r>
            <a:endParaRPr lang="en-US" sz="2800" u="sng">
              <a:solidFill>
                <a:schemeClr val="tx1"/>
              </a:solidFill>
              <a:latin typeface="Comic Sans MS" pitchFamily="66" charset="0"/>
            </a:endParaRPr>
          </a:p>
          <a:p>
            <a:pPr lvl="1" algn="l">
              <a:lnSpc>
                <a:spcPct val="140000"/>
              </a:lnSpc>
              <a:buFont typeface="Wingdings" pitchFamily="2" charset="2"/>
              <a:buNone/>
            </a:pPr>
            <a:r>
              <a:rPr lang="en-US" sz="1600" b="1">
                <a:solidFill>
                  <a:schemeClr val="tx1"/>
                </a:solidFill>
                <a:latin typeface="Comic Sans MS" pitchFamily="66" charset="0"/>
              </a:rPr>
              <a:t>High rate capability to measure rare probes, </a:t>
            </a:r>
          </a:p>
          <a:p>
            <a:pPr lvl="1" algn="l">
              <a:lnSpc>
                <a:spcPct val="140000"/>
              </a:lnSpc>
              <a:buFont typeface="Wingdings" pitchFamily="2" charset="2"/>
              <a:buNone/>
            </a:pPr>
            <a:r>
              <a:rPr lang="en-US" sz="1600" b="1">
                <a:solidFill>
                  <a:schemeClr val="tx1"/>
                </a:solidFill>
                <a:latin typeface="Comic Sans MS" pitchFamily="66" charset="0"/>
              </a:rPr>
              <a:t>but limited acceptance.</a:t>
            </a:r>
          </a:p>
        </p:txBody>
      </p:sp>
      <p:pic>
        <p:nvPicPr>
          <p:cNvPr id="1617927" name="Picture 7" descr="phenix_logo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4572000"/>
            <a:ext cx="1504950" cy="547688"/>
          </a:xfrm>
          <a:prstGeom prst="rect">
            <a:avLst/>
          </a:prstGeom>
          <a:noFill/>
        </p:spPr>
      </p:pic>
      <p:graphicFrame>
        <p:nvGraphicFramePr>
          <p:cNvPr id="1617928" name="Object 8"/>
          <p:cNvGraphicFramePr>
            <a:graphicFrameLocks noChangeAspect="1"/>
          </p:cNvGraphicFramePr>
          <p:nvPr>
            <p:ph idx="1"/>
          </p:nvPr>
        </p:nvGraphicFramePr>
        <p:xfrm>
          <a:off x="6248400" y="3105150"/>
          <a:ext cx="1143000" cy="857250"/>
        </p:xfrm>
        <a:graphic>
          <a:graphicData uri="http://schemas.openxmlformats.org/presentationml/2006/ole">
            <p:oleObj spid="_x0000_s1617928" name="Equation" r:id="rId6" imgW="609480" imgH="457200" progId="Equation.3">
              <p:embed/>
            </p:oleObj>
          </a:graphicData>
        </a:graphic>
      </p:graphicFrame>
      <p:sp>
        <p:nvSpPr>
          <p:cNvPr id="1617929" name="Text Box 9"/>
          <p:cNvSpPr txBox="1">
            <a:spLocks noChangeArrowheads="1"/>
          </p:cNvSpPr>
          <p:nvPr/>
        </p:nvSpPr>
        <p:spPr bwMode="auto">
          <a:xfrm>
            <a:off x="7294563" y="3079750"/>
            <a:ext cx="1163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azimuth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A4942-7CEE-491C-9F3A-ADE7BC2C4973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7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26" grpId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C. Aidala, INT, November 4, 2010</a:t>
            </a:r>
            <a:endParaRPr lang="en-US"/>
          </a:p>
        </p:txBody>
      </p:sp>
      <p:sp>
        <p:nvSpPr>
          <p:cNvPr id="97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BRAHMS detector</a:t>
            </a:r>
          </a:p>
        </p:txBody>
      </p:sp>
      <p:pic>
        <p:nvPicPr>
          <p:cNvPr id="971781" name="Picture 5" descr="P0005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066800"/>
            <a:ext cx="4648200" cy="3486150"/>
          </a:xfrm>
          <a:prstGeom prst="rect">
            <a:avLst/>
          </a:prstGeom>
          <a:noFill/>
        </p:spPr>
      </p:pic>
      <p:sp>
        <p:nvSpPr>
          <p:cNvPr id="971782" name="Text Box 6"/>
          <p:cNvSpPr txBox="1">
            <a:spLocks noChangeArrowheads="1"/>
          </p:cNvSpPr>
          <p:nvPr/>
        </p:nvSpPr>
        <p:spPr bwMode="auto">
          <a:xfrm>
            <a:off x="242888" y="990600"/>
            <a:ext cx="4710112" cy="12874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sz="2800" b="1" u="sng">
                <a:solidFill>
                  <a:srgbClr val="F41E08"/>
                </a:solidFill>
                <a:latin typeface="Comic Sans MS" pitchFamily="66" charset="0"/>
              </a:rPr>
              <a:t>Philosophy:</a:t>
            </a:r>
            <a:endParaRPr lang="en-US" sz="2800" u="sng">
              <a:solidFill>
                <a:schemeClr val="tx1"/>
              </a:solidFill>
              <a:latin typeface="Comic Sans MS" pitchFamily="66" charset="0"/>
            </a:endParaRPr>
          </a:p>
          <a:p>
            <a:pPr lvl="1" algn="l">
              <a:lnSpc>
                <a:spcPct val="140000"/>
              </a:lnSpc>
              <a:buFont typeface="Wingdings" pitchFamily="2" charset="2"/>
              <a:buNone/>
            </a:pPr>
            <a:r>
              <a:rPr lang="en-US" sz="1600" b="1">
                <a:solidFill>
                  <a:schemeClr val="tx1"/>
                </a:solidFill>
                <a:latin typeface="Comic Sans MS" pitchFamily="66" charset="0"/>
              </a:rPr>
              <a:t>Small acceptance spectrometer arms</a:t>
            </a:r>
          </a:p>
          <a:p>
            <a:pPr lvl="1" algn="l">
              <a:buFont typeface="Wingdings" pitchFamily="2" charset="2"/>
              <a:buNone/>
            </a:pPr>
            <a:r>
              <a:rPr lang="en-US" sz="1600" b="1">
                <a:solidFill>
                  <a:schemeClr val="tx1"/>
                </a:solidFill>
                <a:latin typeface="Comic Sans MS" pitchFamily="66" charset="0"/>
              </a:rPr>
              <a:t>designed with good charged particle ID.</a:t>
            </a:r>
          </a:p>
        </p:txBody>
      </p:sp>
      <p:pic>
        <p:nvPicPr>
          <p:cNvPr id="971783" name="Picture 7" descr="brahm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3057525"/>
            <a:ext cx="5967412" cy="3630613"/>
          </a:xfrm>
          <a:prstGeom prst="rect">
            <a:avLst/>
          </a:prstGeom>
          <a:noFill/>
        </p:spPr>
      </p:pic>
      <p:pic>
        <p:nvPicPr>
          <p:cNvPr id="971784" name="Picture 8" descr="BRAHMS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5105400"/>
            <a:ext cx="1676400" cy="896938"/>
          </a:xfrm>
          <a:prstGeom prst="rect">
            <a:avLst/>
          </a:prstGeom>
          <a:noFill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A51C-0834-4D37-9F6C-E61A03BDE5A5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71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1782" grpId="0" animBg="1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C. Aidala, INT, November 4, 2010</a:t>
            </a:r>
            <a:endParaRPr lang="en-US"/>
          </a:p>
        </p:txBody>
      </p:sp>
      <p:sp>
        <p:nvSpPr>
          <p:cNvPr id="1422338" name="Line 2"/>
          <p:cNvSpPr>
            <a:spLocks noChangeShapeType="1"/>
          </p:cNvSpPr>
          <p:nvPr/>
        </p:nvSpPr>
        <p:spPr bwMode="auto">
          <a:xfrm flipH="1" flipV="1">
            <a:off x="1676400" y="3581400"/>
            <a:ext cx="304800" cy="381000"/>
          </a:xfrm>
          <a:prstGeom prst="line">
            <a:avLst/>
          </a:prstGeom>
          <a:noFill/>
          <a:ln w="12700">
            <a:solidFill>
              <a:srgbClr val="FFFF99"/>
            </a:solidFill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339" name="Rectangle 3"/>
          <p:cNvSpPr>
            <a:spLocks noChangeArrowheads="1"/>
          </p:cNvSpPr>
          <p:nvPr/>
        </p:nvSpPr>
        <p:spPr bwMode="auto">
          <a:xfrm>
            <a:off x="685800" y="304800"/>
            <a:ext cx="77930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 eaLnBrk="1" hangingPunct="1"/>
            <a:endParaRPr lang="en-US">
              <a:solidFill>
                <a:schemeClr val="tx1"/>
              </a:solidFill>
            </a:endParaRPr>
          </a:p>
        </p:txBody>
      </p:sp>
      <p:sp>
        <p:nvSpPr>
          <p:cNvPr id="1422340" name="Line 4"/>
          <p:cNvSpPr>
            <a:spLocks noChangeShapeType="1"/>
          </p:cNvSpPr>
          <p:nvPr/>
        </p:nvSpPr>
        <p:spPr bwMode="auto">
          <a:xfrm>
            <a:off x="2711450" y="5041900"/>
            <a:ext cx="109538" cy="42863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341" name="Freeform 5"/>
          <p:cNvSpPr>
            <a:spLocks/>
          </p:cNvSpPr>
          <p:nvPr/>
        </p:nvSpPr>
        <p:spPr bwMode="auto">
          <a:xfrm>
            <a:off x="6221413" y="3325813"/>
            <a:ext cx="465137" cy="392112"/>
          </a:xfrm>
          <a:custGeom>
            <a:avLst/>
            <a:gdLst/>
            <a:ahLst/>
            <a:cxnLst>
              <a:cxn ang="0">
                <a:pos x="0" y="246"/>
              </a:cxn>
              <a:cxn ang="0">
                <a:pos x="64" y="214"/>
              </a:cxn>
              <a:cxn ang="0">
                <a:pos x="66" y="172"/>
              </a:cxn>
              <a:cxn ang="0">
                <a:pos x="232" y="106"/>
              </a:cxn>
              <a:cxn ang="0">
                <a:pos x="232" y="61"/>
              </a:cxn>
              <a:cxn ang="0">
                <a:pos x="292" y="0"/>
              </a:cxn>
            </a:cxnLst>
            <a:rect l="0" t="0" r="r" b="b"/>
            <a:pathLst>
              <a:path w="293" h="247">
                <a:moveTo>
                  <a:pt x="0" y="246"/>
                </a:moveTo>
                <a:lnTo>
                  <a:pt x="64" y="214"/>
                </a:lnTo>
                <a:lnTo>
                  <a:pt x="66" y="172"/>
                </a:lnTo>
                <a:lnTo>
                  <a:pt x="232" y="106"/>
                </a:lnTo>
                <a:lnTo>
                  <a:pt x="232" y="61"/>
                </a:lnTo>
                <a:lnTo>
                  <a:pt x="292" y="0"/>
                </a:lnTo>
              </a:path>
            </a:pathLst>
          </a:custGeom>
          <a:noFill/>
          <a:ln w="25400" cap="rnd" cmpd="sng">
            <a:solidFill>
              <a:srgbClr val="FFCC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342" name="Oval 6"/>
          <p:cNvSpPr>
            <a:spLocks noChangeArrowheads="1"/>
          </p:cNvSpPr>
          <p:nvPr/>
        </p:nvSpPr>
        <p:spPr bwMode="auto">
          <a:xfrm>
            <a:off x="1446213" y="2300288"/>
            <a:ext cx="5508625" cy="15875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2343" name="Rectangle 7"/>
          <p:cNvSpPr>
            <a:spLocks noChangeArrowheads="1"/>
          </p:cNvSpPr>
          <p:nvPr/>
        </p:nvSpPr>
        <p:spPr bwMode="auto">
          <a:xfrm>
            <a:off x="3814763" y="1860550"/>
            <a:ext cx="11064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2344" name="Rectangle 8"/>
          <p:cNvSpPr>
            <a:spLocks noChangeArrowheads="1"/>
          </p:cNvSpPr>
          <p:nvPr/>
        </p:nvSpPr>
        <p:spPr bwMode="auto">
          <a:xfrm>
            <a:off x="5930900" y="1968500"/>
            <a:ext cx="183038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2345" name="Rectangle 9"/>
          <p:cNvSpPr>
            <a:spLocks noChangeArrowheads="1"/>
          </p:cNvSpPr>
          <p:nvPr/>
        </p:nvSpPr>
        <p:spPr bwMode="auto">
          <a:xfrm>
            <a:off x="6488113" y="3543300"/>
            <a:ext cx="10223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2346" name="Rectangle 10"/>
          <p:cNvSpPr>
            <a:spLocks noChangeArrowheads="1"/>
          </p:cNvSpPr>
          <p:nvPr/>
        </p:nvSpPr>
        <p:spPr bwMode="auto">
          <a:xfrm>
            <a:off x="4246563" y="3957638"/>
            <a:ext cx="101917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2347" name="Rectangle 11"/>
          <p:cNvSpPr>
            <a:spLocks noChangeArrowheads="1"/>
          </p:cNvSpPr>
          <p:nvPr/>
        </p:nvSpPr>
        <p:spPr bwMode="auto">
          <a:xfrm>
            <a:off x="3687763" y="2800350"/>
            <a:ext cx="9017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2348" name="Rectangle 12"/>
          <p:cNvSpPr>
            <a:spLocks noChangeArrowheads="1"/>
          </p:cNvSpPr>
          <p:nvPr/>
        </p:nvSpPr>
        <p:spPr bwMode="auto">
          <a:xfrm>
            <a:off x="3486150" y="4943475"/>
            <a:ext cx="531813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2349" name="Rectangle 13"/>
          <p:cNvSpPr>
            <a:spLocks noChangeArrowheads="1"/>
          </p:cNvSpPr>
          <p:nvPr/>
        </p:nvSpPr>
        <p:spPr bwMode="auto">
          <a:xfrm>
            <a:off x="3651250" y="5043488"/>
            <a:ext cx="6794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/>
            <a:r>
              <a:rPr lang="en-US" sz="1800" b="1">
                <a:latin typeface="Arial" charset="0"/>
              </a:rPr>
              <a:t>AGS</a:t>
            </a:r>
          </a:p>
        </p:txBody>
      </p:sp>
      <p:sp>
        <p:nvSpPr>
          <p:cNvPr id="1422350" name="Rectangle 14"/>
          <p:cNvSpPr>
            <a:spLocks noChangeArrowheads="1"/>
          </p:cNvSpPr>
          <p:nvPr/>
        </p:nvSpPr>
        <p:spPr bwMode="auto">
          <a:xfrm>
            <a:off x="1535113" y="4838700"/>
            <a:ext cx="62865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2351" name="Rectangle 15"/>
          <p:cNvSpPr>
            <a:spLocks noChangeArrowheads="1"/>
          </p:cNvSpPr>
          <p:nvPr/>
        </p:nvSpPr>
        <p:spPr bwMode="auto">
          <a:xfrm>
            <a:off x="1828800" y="4999038"/>
            <a:ext cx="6096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/>
            <a:r>
              <a:rPr lang="en-US" sz="1200" b="1">
                <a:latin typeface="Arial" charset="0"/>
              </a:rPr>
              <a:t>LINAC</a:t>
            </a:r>
          </a:p>
        </p:txBody>
      </p:sp>
      <p:sp>
        <p:nvSpPr>
          <p:cNvPr id="1422352" name="Rectangle 16"/>
          <p:cNvSpPr>
            <a:spLocks noChangeArrowheads="1"/>
          </p:cNvSpPr>
          <p:nvPr/>
        </p:nvSpPr>
        <p:spPr bwMode="auto">
          <a:xfrm>
            <a:off x="2362200" y="5181600"/>
            <a:ext cx="6270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latin typeface="Arial" charset="0"/>
              </a:rPr>
              <a:t>BOOSTER</a:t>
            </a:r>
          </a:p>
        </p:txBody>
      </p:sp>
      <p:sp>
        <p:nvSpPr>
          <p:cNvPr id="1422353" name="Rectangle 17"/>
          <p:cNvSpPr>
            <a:spLocks noChangeArrowheads="1"/>
          </p:cNvSpPr>
          <p:nvPr/>
        </p:nvSpPr>
        <p:spPr bwMode="auto">
          <a:xfrm>
            <a:off x="2163763" y="4284663"/>
            <a:ext cx="9937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2354" name="Oval 18"/>
          <p:cNvSpPr>
            <a:spLocks noChangeArrowheads="1"/>
          </p:cNvSpPr>
          <p:nvPr/>
        </p:nvSpPr>
        <p:spPr bwMode="auto">
          <a:xfrm>
            <a:off x="3009900" y="4803775"/>
            <a:ext cx="1663700" cy="747713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2355" name="Arc 19"/>
          <p:cNvSpPr>
            <a:spLocks/>
          </p:cNvSpPr>
          <p:nvPr/>
        </p:nvSpPr>
        <p:spPr bwMode="auto">
          <a:xfrm>
            <a:off x="2365375" y="2376488"/>
            <a:ext cx="1893888" cy="711200"/>
          </a:xfrm>
          <a:custGeom>
            <a:avLst/>
            <a:gdLst>
              <a:gd name="G0" fmla="+- 15471 0 0"/>
              <a:gd name="G1" fmla="+- 21113 0 0"/>
              <a:gd name="G2" fmla="+- 21600 0 0"/>
              <a:gd name="T0" fmla="*/ 0 w 15471"/>
              <a:gd name="T1" fmla="*/ 6040 h 21113"/>
              <a:gd name="T2" fmla="*/ 10908 w 15471"/>
              <a:gd name="T3" fmla="*/ 0 h 21113"/>
              <a:gd name="T4" fmla="*/ 15471 w 15471"/>
              <a:gd name="T5" fmla="*/ 21113 h 21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471" h="21113" fill="none" extrusionOk="0">
                <a:moveTo>
                  <a:pt x="-1" y="6039"/>
                </a:moveTo>
                <a:cubicBezTo>
                  <a:pt x="2963" y="2998"/>
                  <a:pt x="6757" y="897"/>
                  <a:pt x="10908" y="0"/>
                </a:cubicBezTo>
              </a:path>
              <a:path w="15471" h="21113" stroke="0" extrusionOk="0">
                <a:moveTo>
                  <a:pt x="-1" y="6039"/>
                </a:moveTo>
                <a:cubicBezTo>
                  <a:pt x="2963" y="2998"/>
                  <a:pt x="6757" y="897"/>
                  <a:pt x="10908" y="0"/>
                </a:cubicBezTo>
                <a:lnTo>
                  <a:pt x="15471" y="21113"/>
                </a:lnTo>
                <a:close/>
              </a:path>
            </a:pathLst>
          </a:custGeom>
          <a:noFill/>
          <a:ln w="25400" cap="rnd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356" name="Arc 20"/>
          <p:cNvSpPr>
            <a:spLocks/>
          </p:cNvSpPr>
          <p:nvPr/>
        </p:nvSpPr>
        <p:spPr bwMode="auto">
          <a:xfrm>
            <a:off x="1552575" y="2795588"/>
            <a:ext cx="2646363" cy="544512"/>
          </a:xfrm>
          <a:custGeom>
            <a:avLst/>
            <a:gdLst>
              <a:gd name="G0" fmla="+- 21600 0 0"/>
              <a:gd name="G1" fmla="+- 8557 0 0"/>
              <a:gd name="G2" fmla="+- 21600 0 0"/>
              <a:gd name="T0" fmla="*/ 1373 w 21600"/>
              <a:gd name="T1" fmla="*/ 16134 h 16134"/>
              <a:gd name="T2" fmla="*/ 1767 w 21600"/>
              <a:gd name="T3" fmla="*/ 0 h 16134"/>
              <a:gd name="T4" fmla="*/ 21600 w 21600"/>
              <a:gd name="T5" fmla="*/ 8557 h 16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6134" fill="none" extrusionOk="0">
                <a:moveTo>
                  <a:pt x="1372" y="16134"/>
                </a:moveTo>
                <a:cubicBezTo>
                  <a:pt x="464" y="13711"/>
                  <a:pt x="0" y="11144"/>
                  <a:pt x="0" y="8557"/>
                </a:cubicBezTo>
                <a:cubicBezTo>
                  <a:pt x="-1" y="5614"/>
                  <a:pt x="601" y="2702"/>
                  <a:pt x="1767" y="0"/>
                </a:cubicBezTo>
              </a:path>
              <a:path w="21600" h="16134" stroke="0" extrusionOk="0">
                <a:moveTo>
                  <a:pt x="1372" y="16134"/>
                </a:moveTo>
                <a:cubicBezTo>
                  <a:pt x="464" y="13711"/>
                  <a:pt x="0" y="11144"/>
                  <a:pt x="0" y="8557"/>
                </a:cubicBezTo>
                <a:cubicBezTo>
                  <a:pt x="-1" y="5614"/>
                  <a:pt x="601" y="2702"/>
                  <a:pt x="1767" y="0"/>
                </a:cubicBezTo>
                <a:lnTo>
                  <a:pt x="21600" y="8557"/>
                </a:lnTo>
                <a:close/>
              </a:path>
            </a:pathLst>
          </a:custGeom>
          <a:noFill/>
          <a:ln w="25400" cap="rnd">
            <a:solidFill>
              <a:srgbClr val="0066F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357" name="Arc 21"/>
          <p:cNvSpPr>
            <a:spLocks/>
          </p:cNvSpPr>
          <p:nvPr/>
        </p:nvSpPr>
        <p:spPr bwMode="auto">
          <a:xfrm>
            <a:off x="4192588" y="2790825"/>
            <a:ext cx="2646362" cy="538163"/>
          </a:xfrm>
          <a:custGeom>
            <a:avLst/>
            <a:gdLst>
              <a:gd name="G0" fmla="+- 0 0 0"/>
              <a:gd name="G1" fmla="+- 8582 0 0"/>
              <a:gd name="G2" fmla="+- 21600 0 0"/>
              <a:gd name="T0" fmla="*/ 19822 w 21600"/>
              <a:gd name="T1" fmla="*/ 0 h 15991"/>
              <a:gd name="T2" fmla="*/ 20290 w 21600"/>
              <a:gd name="T3" fmla="*/ 15991 h 15991"/>
              <a:gd name="T4" fmla="*/ 0 w 21600"/>
              <a:gd name="T5" fmla="*/ 8582 h 159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5991" fill="none" extrusionOk="0">
                <a:moveTo>
                  <a:pt x="19821" y="0"/>
                </a:moveTo>
                <a:cubicBezTo>
                  <a:pt x="20994" y="2709"/>
                  <a:pt x="21600" y="5629"/>
                  <a:pt x="21600" y="8582"/>
                </a:cubicBezTo>
                <a:cubicBezTo>
                  <a:pt x="21600" y="11109"/>
                  <a:pt x="21156" y="13616"/>
                  <a:pt x="20289" y="15990"/>
                </a:cubicBezTo>
              </a:path>
              <a:path w="21600" h="15991" stroke="0" extrusionOk="0">
                <a:moveTo>
                  <a:pt x="19821" y="0"/>
                </a:moveTo>
                <a:cubicBezTo>
                  <a:pt x="20994" y="2709"/>
                  <a:pt x="21600" y="5629"/>
                  <a:pt x="21600" y="8582"/>
                </a:cubicBezTo>
                <a:cubicBezTo>
                  <a:pt x="21600" y="11109"/>
                  <a:pt x="21156" y="13616"/>
                  <a:pt x="20289" y="15990"/>
                </a:cubicBezTo>
                <a:lnTo>
                  <a:pt x="0" y="8582"/>
                </a:lnTo>
                <a:close/>
              </a:path>
            </a:pathLst>
          </a:custGeom>
          <a:noFill/>
          <a:ln w="25400" cap="rnd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358" name="Arc 22"/>
          <p:cNvSpPr>
            <a:spLocks/>
          </p:cNvSpPr>
          <p:nvPr/>
        </p:nvSpPr>
        <p:spPr bwMode="auto">
          <a:xfrm>
            <a:off x="4330700" y="2971800"/>
            <a:ext cx="1779588" cy="828675"/>
          </a:xfrm>
          <a:custGeom>
            <a:avLst/>
            <a:gdLst>
              <a:gd name="G0" fmla="+- 0 0 0"/>
              <a:gd name="G1" fmla="+- 0 0 0"/>
              <a:gd name="G2" fmla="+- 21600 0 0"/>
              <a:gd name="T0" fmla="*/ 14608 w 14608"/>
              <a:gd name="T1" fmla="*/ 15911 h 21394"/>
              <a:gd name="T2" fmla="*/ 2978 w 14608"/>
              <a:gd name="T3" fmla="*/ 21394 h 21394"/>
              <a:gd name="T4" fmla="*/ 0 w 14608"/>
              <a:gd name="T5" fmla="*/ 0 h 21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608" h="21394" fill="none" extrusionOk="0">
                <a:moveTo>
                  <a:pt x="14608" y="15911"/>
                </a:moveTo>
                <a:cubicBezTo>
                  <a:pt x="11377" y="18876"/>
                  <a:pt x="7321" y="20789"/>
                  <a:pt x="2977" y="21393"/>
                </a:cubicBezTo>
              </a:path>
              <a:path w="14608" h="21394" stroke="0" extrusionOk="0">
                <a:moveTo>
                  <a:pt x="14608" y="15911"/>
                </a:moveTo>
                <a:cubicBezTo>
                  <a:pt x="11377" y="18876"/>
                  <a:pt x="7321" y="20789"/>
                  <a:pt x="2977" y="21393"/>
                </a:cubicBezTo>
                <a:lnTo>
                  <a:pt x="0" y="0"/>
                </a:lnTo>
                <a:close/>
              </a:path>
            </a:pathLst>
          </a:custGeom>
          <a:noFill/>
          <a:ln w="25400" cap="rnd">
            <a:solidFill>
              <a:srgbClr val="0066F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359" name="Arc 23"/>
          <p:cNvSpPr>
            <a:spLocks/>
          </p:cNvSpPr>
          <p:nvPr/>
        </p:nvSpPr>
        <p:spPr bwMode="auto">
          <a:xfrm>
            <a:off x="2336800" y="3162300"/>
            <a:ext cx="1973263" cy="631825"/>
          </a:xfrm>
          <a:custGeom>
            <a:avLst/>
            <a:gdLst>
              <a:gd name="G0" fmla="+- 16166 0 0"/>
              <a:gd name="G1" fmla="+- 0 0 0"/>
              <a:gd name="G2" fmla="+- 21600 0 0"/>
              <a:gd name="T0" fmla="*/ 11210 w 16166"/>
              <a:gd name="T1" fmla="*/ 21024 h 21024"/>
              <a:gd name="T2" fmla="*/ 0 w 16166"/>
              <a:gd name="T3" fmla="*/ 14325 h 21024"/>
              <a:gd name="T4" fmla="*/ 16166 w 16166"/>
              <a:gd name="T5" fmla="*/ 0 h 21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166" h="21024" fill="none" extrusionOk="0">
                <a:moveTo>
                  <a:pt x="11210" y="21023"/>
                </a:moveTo>
                <a:cubicBezTo>
                  <a:pt x="6871" y="20001"/>
                  <a:pt x="2955" y="17661"/>
                  <a:pt x="-1" y="14325"/>
                </a:cubicBezTo>
              </a:path>
              <a:path w="16166" h="21024" stroke="0" extrusionOk="0">
                <a:moveTo>
                  <a:pt x="11210" y="21023"/>
                </a:moveTo>
                <a:cubicBezTo>
                  <a:pt x="6871" y="20001"/>
                  <a:pt x="2955" y="17661"/>
                  <a:pt x="-1" y="14325"/>
                </a:cubicBezTo>
                <a:lnTo>
                  <a:pt x="16166" y="0"/>
                </a:lnTo>
                <a:close/>
              </a:path>
            </a:pathLst>
          </a:custGeom>
          <a:noFill/>
          <a:ln w="25400" cap="rnd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360" name="Arc 24"/>
          <p:cNvSpPr>
            <a:spLocks/>
          </p:cNvSpPr>
          <p:nvPr/>
        </p:nvSpPr>
        <p:spPr bwMode="auto">
          <a:xfrm>
            <a:off x="4186238" y="2382838"/>
            <a:ext cx="1846262" cy="700087"/>
          </a:xfrm>
          <a:custGeom>
            <a:avLst/>
            <a:gdLst>
              <a:gd name="G0" fmla="+- 0 0 0"/>
              <a:gd name="G1" fmla="+- 21197 0 0"/>
              <a:gd name="G2" fmla="+- 21600 0 0"/>
              <a:gd name="T0" fmla="*/ 4153 w 15057"/>
              <a:gd name="T1" fmla="*/ 0 h 21197"/>
              <a:gd name="T2" fmla="*/ 15057 w 15057"/>
              <a:gd name="T3" fmla="*/ 5710 h 21197"/>
              <a:gd name="T4" fmla="*/ 0 w 15057"/>
              <a:gd name="T5" fmla="*/ 21197 h 21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057" h="21197" fill="none" extrusionOk="0">
                <a:moveTo>
                  <a:pt x="4152" y="0"/>
                </a:moveTo>
                <a:cubicBezTo>
                  <a:pt x="8264" y="805"/>
                  <a:pt x="12053" y="2789"/>
                  <a:pt x="15056" y="5710"/>
                </a:cubicBezTo>
              </a:path>
              <a:path w="15057" h="21197" stroke="0" extrusionOk="0">
                <a:moveTo>
                  <a:pt x="4152" y="0"/>
                </a:moveTo>
                <a:cubicBezTo>
                  <a:pt x="8264" y="805"/>
                  <a:pt x="12053" y="2789"/>
                  <a:pt x="15056" y="5710"/>
                </a:cubicBezTo>
                <a:lnTo>
                  <a:pt x="0" y="21197"/>
                </a:lnTo>
                <a:close/>
              </a:path>
            </a:pathLst>
          </a:custGeom>
          <a:noFill/>
          <a:ln w="25400" cap="rnd">
            <a:solidFill>
              <a:srgbClr val="0066F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361" name="Arc 25"/>
          <p:cNvSpPr>
            <a:spLocks/>
          </p:cNvSpPr>
          <p:nvPr/>
        </p:nvSpPr>
        <p:spPr bwMode="auto">
          <a:xfrm>
            <a:off x="4178300" y="3124200"/>
            <a:ext cx="2016125" cy="847725"/>
          </a:xfrm>
          <a:custGeom>
            <a:avLst/>
            <a:gdLst>
              <a:gd name="G0" fmla="+- 0 0 0"/>
              <a:gd name="G1" fmla="+- 0 0 0"/>
              <a:gd name="G2" fmla="+- 21600 0 0"/>
              <a:gd name="T0" fmla="*/ 15336 w 15336"/>
              <a:gd name="T1" fmla="*/ 15210 h 21251"/>
              <a:gd name="T2" fmla="*/ 3865 w 15336"/>
              <a:gd name="T3" fmla="*/ 21251 h 21251"/>
              <a:gd name="T4" fmla="*/ 0 w 15336"/>
              <a:gd name="T5" fmla="*/ 0 h 21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336" h="21251" fill="none" extrusionOk="0">
                <a:moveTo>
                  <a:pt x="15336" y="15210"/>
                </a:moveTo>
                <a:cubicBezTo>
                  <a:pt x="12221" y="18351"/>
                  <a:pt x="8217" y="20459"/>
                  <a:pt x="3865" y="21251"/>
                </a:cubicBezTo>
              </a:path>
              <a:path w="15336" h="21251" stroke="0" extrusionOk="0">
                <a:moveTo>
                  <a:pt x="15336" y="15210"/>
                </a:moveTo>
                <a:cubicBezTo>
                  <a:pt x="12221" y="18351"/>
                  <a:pt x="8217" y="20459"/>
                  <a:pt x="3865" y="21251"/>
                </a:cubicBezTo>
                <a:lnTo>
                  <a:pt x="0" y="0"/>
                </a:lnTo>
                <a:close/>
              </a:path>
            </a:pathLst>
          </a:custGeom>
          <a:noFill/>
          <a:ln w="25400" cap="rnd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362" name="Arc 26"/>
          <p:cNvSpPr>
            <a:spLocks/>
          </p:cNvSpPr>
          <p:nvPr/>
        </p:nvSpPr>
        <p:spPr bwMode="auto">
          <a:xfrm>
            <a:off x="2230438" y="3106738"/>
            <a:ext cx="1981200" cy="847725"/>
          </a:xfrm>
          <a:custGeom>
            <a:avLst/>
            <a:gdLst>
              <a:gd name="G0" fmla="+- 15059 0 0"/>
              <a:gd name="G1" fmla="+- 0 0 0"/>
              <a:gd name="G2" fmla="+- 21600 0 0"/>
              <a:gd name="T0" fmla="*/ 11084 w 15059"/>
              <a:gd name="T1" fmla="*/ 21231 h 21231"/>
              <a:gd name="T2" fmla="*/ 0 w 15059"/>
              <a:gd name="T3" fmla="*/ 15485 h 21231"/>
              <a:gd name="T4" fmla="*/ 15059 w 15059"/>
              <a:gd name="T5" fmla="*/ 0 h 21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059" h="21231" fill="none" extrusionOk="0">
                <a:moveTo>
                  <a:pt x="11083" y="21231"/>
                </a:moveTo>
                <a:cubicBezTo>
                  <a:pt x="6904" y="20448"/>
                  <a:pt x="3048" y="18449"/>
                  <a:pt x="-1" y="15485"/>
                </a:cubicBezTo>
              </a:path>
              <a:path w="15059" h="21231" stroke="0" extrusionOk="0">
                <a:moveTo>
                  <a:pt x="11083" y="21231"/>
                </a:moveTo>
                <a:cubicBezTo>
                  <a:pt x="6904" y="20448"/>
                  <a:pt x="3048" y="18449"/>
                  <a:pt x="-1" y="15485"/>
                </a:cubicBezTo>
                <a:lnTo>
                  <a:pt x="15059" y="0"/>
                </a:lnTo>
                <a:close/>
              </a:path>
            </a:pathLst>
          </a:custGeom>
          <a:noFill/>
          <a:ln w="25400" cap="rnd">
            <a:solidFill>
              <a:srgbClr val="0066F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363" name="Arc 27"/>
          <p:cNvSpPr>
            <a:spLocks/>
          </p:cNvSpPr>
          <p:nvPr/>
        </p:nvSpPr>
        <p:spPr bwMode="auto">
          <a:xfrm>
            <a:off x="1373188" y="2738438"/>
            <a:ext cx="2838450" cy="704850"/>
          </a:xfrm>
          <a:custGeom>
            <a:avLst/>
            <a:gdLst>
              <a:gd name="G0" fmla="+- 21600 0 0"/>
              <a:gd name="G1" fmla="+- 9324 0 0"/>
              <a:gd name="G2" fmla="+- 21600 0 0"/>
              <a:gd name="T0" fmla="*/ 1659 w 21600"/>
              <a:gd name="T1" fmla="*/ 17626 h 17626"/>
              <a:gd name="T2" fmla="*/ 2116 w 21600"/>
              <a:gd name="T3" fmla="*/ 0 h 17626"/>
              <a:gd name="T4" fmla="*/ 21600 w 21600"/>
              <a:gd name="T5" fmla="*/ 9324 h 176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7626" fill="none" extrusionOk="0">
                <a:moveTo>
                  <a:pt x="1659" y="17625"/>
                </a:moveTo>
                <a:cubicBezTo>
                  <a:pt x="563" y="14995"/>
                  <a:pt x="0" y="12173"/>
                  <a:pt x="0" y="9324"/>
                </a:cubicBezTo>
                <a:cubicBezTo>
                  <a:pt x="-1" y="6096"/>
                  <a:pt x="723" y="2910"/>
                  <a:pt x="2116" y="0"/>
                </a:cubicBezTo>
              </a:path>
              <a:path w="21600" h="17626" stroke="0" extrusionOk="0">
                <a:moveTo>
                  <a:pt x="1659" y="17625"/>
                </a:moveTo>
                <a:cubicBezTo>
                  <a:pt x="563" y="14995"/>
                  <a:pt x="0" y="12173"/>
                  <a:pt x="0" y="9324"/>
                </a:cubicBezTo>
                <a:cubicBezTo>
                  <a:pt x="-1" y="6096"/>
                  <a:pt x="723" y="2910"/>
                  <a:pt x="2116" y="0"/>
                </a:cubicBezTo>
                <a:lnTo>
                  <a:pt x="21600" y="9324"/>
                </a:lnTo>
                <a:close/>
              </a:path>
            </a:pathLst>
          </a:custGeom>
          <a:noFill/>
          <a:ln w="25400" cap="rnd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364" name="Arc 28"/>
          <p:cNvSpPr>
            <a:spLocks/>
          </p:cNvSpPr>
          <p:nvPr/>
        </p:nvSpPr>
        <p:spPr bwMode="auto">
          <a:xfrm>
            <a:off x="2276475" y="2257425"/>
            <a:ext cx="1935163" cy="860425"/>
          </a:xfrm>
          <a:custGeom>
            <a:avLst/>
            <a:gdLst>
              <a:gd name="G0" fmla="+- 14743 0 0"/>
              <a:gd name="G1" fmla="+- 21260 0 0"/>
              <a:gd name="G2" fmla="+- 21600 0 0"/>
              <a:gd name="T0" fmla="*/ 0 w 14743"/>
              <a:gd name="T1" fmla="*/ 5474 h 21260"/>
              <a:gd name="T2" fmla="*/ 10926 w 14743"/>
              <a:gd name="T3" fmla="*/ 0 h 21260"/>
              <a:gd name="T4" fmla="*/ 14743 w 14743"/>
              <a:gd name="T5" fmla="*/ 21260 h 21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743" h="21260" fill="none" extrusionOk="0">
                <a:moveTo>
                  <a:pt x="-1" y="5473"/>
                </a:moveTo>
                <a:cubicBezTo>
                  <a:pt x="3039" y="2635"/>
                  <a:pt x="6832" y="734"/>
                  <a:pt x="10925" y="-1"/>
                </a:cubicBezTo>
              </a:path>
              <a:path w="14743" h="21260" stroke="0" extrusionOk="0">
                <a:moveTo>
                  <a:pt x="-1" y="5473"/>
                </a:moveTo>
                <a:cubicBezTo>
                  <a:pt x="3039" y="2635"/>
                  <a:pt x="6832" y="734"/>
                  <a:pt x="10925" y="-1"/>
                </a:cubicBezTo>
                <a:lnTo>
                  <a:pt x="14743" y="21260"/>
                </a:lnTo>
                <a:close/>
              </a:path>
            </a:pathLst>
          </a:custGeom>
          <a:noFill/>
          <a:ln w="25400" cap="rnd">
            <a:solidFill>
              <a:srgbClr val="0066FF"/>
            </a:solidFill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365" name="Arc 29"/>
          <p:cNvSpPr>
            <a:spLocks/>
          </p:cNvSpPr>
          <p:nvPr/>
        </p:nvSpPr>
        <p:spPr bwMode="auto">
          <a:xfrm>
            <a:off x="4198938" y="2262188"/>
            <a:ext cx="1925637" cy="854075"/>
          </a:xfrm>
          <a:custGeom>
            <a:avLst/>
            <a:gdLst>
              <a:gd name="G0" fmla="+- 0 0 0"/>
              <a:gd name="G1" fmla="+- 21252 0 0"/>
              <a:gd name="G2" fmla="+- 21600 0 0"/>
              <a:gd name="T0" fmla="*/ 3860 w 14651"/>
              <a:gd name="T1" fmla="*/ 0 h 21252"/>
              <a:gd name="T2" fmla="*/ 14651 w 14651"/>
              <a:gd name="T3" fmla="*/ 5381 h 21252"/>
              <a:gd name="T4" fmla="*/ 0 w 14651"/>
              <a:gd name="T5" fmla="*/ 21252 h 21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651" h="21252" fill="none" extrusionOk="0">
                <a:moveTo>
                  <a:pt x="3860" y="-1"/>
                </a:moveTo>
                <a:cubicBezTo>
                  <a:pt x="7895" y="732"/>
                  <a:pt x="11637" y="2598"/>
                  <a:pt x="14651" y="5380"/>
                </a:cubicBezTo>
              </a:path>
              <a:path w="14651" h="21252" stroke="0" extrusionOk="0">
                <a:moveTo>
                  <a:pt x="3860" y="-1"/>
                </a:moveTo>
                <a:cubicBezTo>
                  <a:pt x="7895" y="732"/>
                  <a:pt x="11637" y="2598"/>
                  <a:pt x="14651" y="5380"/>
                </a:cubicBezTo>
                <a:lnTo>
                  <a:pt x="0" y="21252"/>
                </a:lnTo>
                <a:close/>
              </a:path>
            </a:pathLst>
          </a:custGeom>
          <a:noFill/>
          <a:ln w="25400" cap="rnd">
            <a:solidFill>
              <a:srgbClr val="FFCC00"/>
            </a:solidFill>
            <a:round/>
            <a:headEnd type="stealth" w="med" len="med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366" name="Arc 30"/>
          <p:cNvSpPr>
            <a:spLocks/>
          </p:cNvSpPr>
          <p:nvPr/>
        </p:nvSpPr>
        <p:spPr bwMode="auto">
          <a:xfrm>
            <a:off x="4198938" y="2727325"/>
            <a:ext cx="2838450" cy="715963"/>
          </a:xfrm>
          <a:custGeom>
            <a:avLst/>
            <a:gdLst>
              <a:gd name="G0" fmla="+- 0 0 0"/>
              <a:gd name="G1" fmla="+- 9565 0 0"/>
              <a:gd name="G2" fmla="+- 21600 0 0"/>
              <a:gd name="T0" fmla="*/ 19367 w 21600"/>
              <a:gd name="T1" fmla="*/ 0 h 17978"/>
              <a:gd name="T2" fmla="*/ 19894 w 21600"/>
              <a:gd name="T3" fmla="*/ 17978 h 17978"/>
              <a:gd name="T4" fmla="*/ 0 w 21600"/>
              <a:gd name="T5" fmla="*/ 9565 h 179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7978" fill="none" extrusionOk="0">
                <a:moveTo>
                  <a:pt x="19366" y="0"/>
                </a:moveTo>
                <a:cubicBezTo>
                  <a:pt x="20835" y="2974"/>
                  <a:pt x="21600" y="6247"/>
                  <a:pt x="21600" y="9565"/>
                </a:cubicBezTo>
                <a:cubicBezTo>
                  <a:pt x="21600" y="12455"/>
                  <a:pt x="21019" y="15316"/>
                  <a:pt x="19894" y="17978"/>
                </a:cubicBezTo>
              </a:path>
              <a:path w="21600" h="17978" stroke="0" extrusionOk="0">
                <a:moveTo>
                  <a:pt x="19366" y="0"/>
                </a:moveTo>
                <a:cubicBezTo>
                  <a:pt x="20835" y="2974"/>
                  <a:pt x="21600" y="6247"/>
                  <a:pt x="21600" y="9565"/>
                </a:cubicBezTo>
                <a:cubicBezTo>
                  <a:pt x="21600" y="12455"/>
                  <a:pt x="21019" y="15316"/>
                  <a:pt x="19894" y="17978"/>
                </a:cubicBezTo>
                <a:lnTo>
                  <a:pt x="0" y="9565"/>
                </a:lnTo>
                <a:close/>
              </a:path>
            </a:pathLst>
          </a:custGeom>
          <a:noFill/>
          <a:ln w="25400" cap="rnd">
            <a:solidFill>
              <a:srgbClr val="0066F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367" name="Freeform 31"/>
          <p:cNvSpPr>
            <a:spLocks/>
          </p:cNvSpPr>
          <p:nvPr/>
        </p:nvSpPr>
        <p:spPr bwMode="auto">
          <a:xfrm>
            <a:off x="3700463" y="3794125"/>
            <a:ext cx="1017587" cy="158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2" y="18"/>
              </a:cxn>
              <a:cxn ang="0">
                <a:pos x="220" y="57"/>
              </a:cxn>
              <a:cxn ang="0">
                <a:pos x="407" y="57"/>
              </a:cxn>
              <a:cxn ang="0">
                <a:pos x="446" y="95"/>
              </a:cxn>
              <a:cxn ang="0">
                <a:pos x="640" y="99"/>
              </a:cxn>
            </a:cxnLst>
            <a:rect l="0" t="0" r="r" b="b"/>
            <a:pathLst>
              <a:path w="641" h="100">
                <a:moveTo>
                  <a:pt x="0" y="0"/>
                </a:moveTo>
                <a:lnTo>
                  <a:pt x="172" y="18"/>
                </a:lnTo>
                <a:lnTo>
                  <a:pt x="220" y="57"/>
                </a:lnTo>
                <a:lnTo>
                  <a:pt x="407" y="57"/>
                </a:lnTo>
                <a:lnTo>
                  <a:pt x="446" y="95"/>
                </a:lnTo>
                <a:lnTo>
                  <a:pt x="640" y="99"/>
                </a:lnTo>
              </a:path>
            </a:pathLst>
          </a:custGeom>
          <a:noFill/>
          <a:ln w="25400" cap="rnd" cmpd="sng">
            <a:solidFill>
              <a:srgbClr val="FFCC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368" name="Freeform 32"/>
          <p:cNvSpPr>
            <a:spLocks/>
          </p:cNvSpPr>
          <p:nvPr/>
        </p:nvSpPr>
        <p:spPr bwMode="auto">
          <a:xfrm>
            <a:off x="3694113" y="3798888"/>
            <a:ext cx="1000125" cy="155575"/>
          </a:xfrm>
          <a:custGeom>
            <a:avLst/>
            <a:gdLst/>
            <a:ahLst/>
            <a:cxnLst>
              <a:cxn ang="0">
                <a:pos x="0" y="97"/>
              </a:cxn>
              <a:cxn ang="0">
                <a:pos x="177" y="96"/>
              </a:cxn>
              <a:cxn ang="0">
                <a:pos x="225" y="51"/>
              </a:cxn>
              <a:cxn ang="0">
                <a:pos x="407" y="51"/>
              </a:cxn>
              <a:cxn ang="0">
                <a:pos x="448" y="15"/>
              </a:cxn>
              <a:cxn ang="0">
                <a:pos x="629" y="0"/>
              </a:cxn>
            </a:cxnLst>
            <a:rect l="0" t="0" r="r" b="b"/>
            <a:pathLst>
              <a:path w="630" h="98">
                <a:moveTo>
                  <a:pt x="0" y="97"/>
                </a:moveTo>
                <a:lnTo>
                  <a:pt x="177" y="96"/>
                </a:lnTo>
                <a:lnTo>
                  <a:pt x="225" y="51"/>
                </a:lnTo>
                <a:lnTo>
                  <a:pt x="407" y="51"/>
                </a:lnTo>
                <a:lnTo>
                  <a:pt x="448" y="15"/>
                </a:lnTo>
                <a:lnTo>
                  <a:pt x="629" y="0"/>
                </a:lnTo>
              </a:path>
            </a:pathLst>
          </a:custGeom>
          <a:noFill/>
          <a:ln w="25400" cap="rnd" cmpd="sng">
            <a:solidFill>
              <a:srgbClr val="0066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369" name="Rectangle 33"/>
          <p:cNvSpPr>
            <a:spLocks noChangeArrowheads="1"/>
          </p:cNvSpPr>
          <p:nvPr/>
        </p:nvSpPr>
        <p:spPr bwMode="auto">
          <a:xfrm>
            <a:off x="4129088" y="3843338"/>
            <a:ext cx="142875" cy="8572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2370" name="Arc 34"/>
          <p:cNvSpPr>
            <a:spLocks/>
          </p:cNvSpPr>
          <p:nvPr/>
        </p:nvSpPr>
        <p:spPr bwMode="auto">
          <a:xfrm>
            <a:off x="3182938" y="3932238"/>
            <a:ext cx="1019175" cy="492125"/>
          </a:xfrm>
          <a:custGeom>
            <a:avLst/>
            <a:gdLst>
              <a:gd name="G0" fmla="+- 0 0 0"/>
              <a:gd name="G1" fmla="+- 21187 0 0"/>
              <a:gd name="G2" fmla="+- 21600 0 0"/>
              <a:gd name="T0" fmla="*/ 4205 w 21600"/>
              <a:gd name="T1" fmla="*/ 0 h 21187"/>
              <a:gd name="T2" fmla="*/ 21600 w 21600"/>
              <a:gd name="T3" fmla="*/ 21187 h 21187"/>
              <a:gd name="T4" fmla="*/ 0 w 21600"/>
              <a:gd name="T5" fmla="*/ 21187 h 21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187" fill="none" extrusionOk="0">
                <a:moveTo>
                  <a:pt x="4204" y="0"/>
                </a:moveTo>
                <a:cubicBezTo>
                  <a:pt x="14315" y="2006"/>
                  <a:pt x="21600" y="10878"/>
                  <a:pt x="21600" y="21187"/>
                </a:cubicBezTo>
              </a:path>
              <a:path w="21600" h="21187" stroke="0" extrusionOk="0">
                <a:moveTo>
                  <a:pt x="4204" y="0"/>
                </a:moveTo>
                <a:cubicBezTo>
                  <a:pt x="14315" y="2006"/>
                  <a:pt x="21600" y="10878"/>
                  <a:pt x="21600" y="21187"/>
                </a:cubicBezTo>
                <a:lnTo>
                  <a:pt x="0" y="21187"/>
                </a:lnTo>
                <a:close/>
              </a:path>
            </a:pathLst>
          </a:custGeom>
          <a:noFill/>
          <a:ln w="25400" cap="rnd">
            <a:solidFill>
              <a:srgbClr val="0066F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371" name="Arc 35"/>
          <p:cNvSpPr>
            <a:spLocks/>
          </p:cNvSpPr>
          <p:nvPr/>
        </p:nvSpPr>
        <p:spPr bwMode="auto">
          <a:xfrm>
            <a:off x="4208463" y="3932238"/>
            <a:ext cx="1019175" cy="492125"/>
          </a:xfrm>
          <a:custGeom>
            <a:avLst/>
            <a:gdLst>
              <a:gd name="G0" fmla="+- 21600 0 0"/>
              <a:gd name="G1" fmla="+- 21180 0 0"/>
              <a:gd name="G2" fmla="+- 21600 0 0"/>
              <a:gd name="T0" fmla="*/ 0 w 21600"/>
              <a:gd name="T1" fmla="*/ 21112 h 21180"/>
              <a:gd name="T2" fmla="*/ 17363 w 21600"/>
              <a:gd name="T3" fmla="*/ 0 h 21180"/>
              <a:gd name="T4" fmla="*/ 21600 w 21600"/>
              <a:gd name="T5" fmla="*/ 21180 h 21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180" fill="none" extrusionOk="0">
                <a:moveTo>
                  <a:pt x="0" y="21112"/>
                </a:moveTo>
                <a:cubicBezTo>
                  <a:pt x="32" y="10841"/>
                  <a:pt x="7292" y="2014"/>
                  <a:pt x="17362" y="-1"/>
                </a:cubicBezTo>
              </a:path>
              <a:path w="21600" h="21180" stroke="0" extrusionOk="0">
                <a:moveTo>
                  <a:pt x="0" y="21112"/>
                </a:moveTo>
                <a:cubicBezTo>
                  <a:pt x="32" y="10841"/>
                  <a:pt x="7292" y="2014"/>
                  <a:pt x="17362" y="-1"/>
                </a:cubicBezTo>
                <a:lnTo>
                  <a:pt x="21600" y="21180"/>
                </a:lnTo>
                <a:close/>
              </a:path>
            </a:pathLst>
          </a:custGeom>
          <a:noFill/>
          <a:ln w="25400" cap="rnd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372" name="Freeform 36"/>
          <p:cNvSpPr>
            <a:spLocks/>
          </p:cNvSpPr>
          <p:nvPr/>
        </p:nvSpPr>
        <p:spPr bwMode="auto">
          <a:xfrm>
            <a:off x="3695700" y="2254250"/>
            <a:ext cx="1011238" cy="128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2" y="2"/>
              </a:cxn>
              <a:cxn ang="0">
                <a:pos x="222" y="32"/>
              </a:cxn>
              <a:cxn ang="0">
                <a:pos x="400" y="30"/>
              </a:cxn>
              <a:cxn ang="0">
                <a:pos x="446" y="68"/>
              </a:cxn>
              <a:cxn ang="0">
                <a:pos x="636" y="80"/>
              </a:cxn>
            </a:cxnLst>
            <a:rect l="0" t="0" r="r" b="b"/>
            <a:pathLst>
              <a:path w="637" h="81">
                <a:moveTo>
                  <a:pt x="0" y="0"/>
                </a:moveTo>
                <a:lnTo>
                  <a:pt x="172" y="2"/>
                </a:lnTo>
                <a:lnTo>
                  <a:pt x="222" y="32"/>
                </a:lnTo>
                <a:lnTo>
                  <a:pt x="400" y="30"/>
                </a:lnTo>
                <a:lnTo>
                  <a:pt x="446" y="68"/>
                </a:lnTo>
                <a:lnTo>
                  <a:pt x="636" y="80"/>
                </a:lnTo>
              </a:path>
            </a:pathLst>
          </a:custGeom>
          <a:noFill/>
          <a:ln w="25400" cap="rnd" cmpd="sng">
            <a:solidFill>
              <a:srgbClr val="0066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373" name="Freeform 37"/>
          <p:cNvSpPr>
            <a:spLocks/>
          </p:cNvSpPr>
          <p:nvPr/>
        </p:nvSpPr>
        <p:spPr bwMode="auto">
          <a:xfrm>
            <a:off x="3694113" y="2251075"/>
            <a:ext cx="1012825" cy="128588"/>
          </a:xfrm>
          <a:custGeom>
            <a:avLst/>
            <a:gdLst/>
            <a:ahLst/>
            <a:cxnLst>
              <a:cxn ang="0">
                <a:pos x="0" y="80"/>
              </a:cxn>
              <a:cxn ang="0">
                <a:pos x="178" y="74"/>
              </a:cxn>
              <a:cxn ang="0">
                <a:pos x="222" y="32"/>
              </a:cxn>
              <a:cxn ang="0">
                <a:pos x="397" y="32"/>
              </a:cxn>
              <a:cxn ang="0">
                <a:pos x="451" y="0"/>
              </a:cxn>
              <a:cxn ang="0">
                <a:pos x="637" y="4"/>
              </a:cxn>
            </a:cxnLst>
            <a:rect l="0" t="0" r="r" b="b"/>
            <a:pathLst>
              <a:path w="638" h="81">
                <a:moveTo>
                  <a:pt x="0" y="80"/>
                </a:moveTo>
                <a:lnTo>
                  <a:pt x="178" y="74"/>
                </a:lnTo>
                <a:lnTo>
                  <a:pt x="222" y="32"/>
                </a:lnTo>
                <a:lnTo>
                  <a:pt x="397" y="32"/>
                </a:lnTo>
                <a:lnTo>
                  <a:pt x="451" y="0"/>
                </a:lnTo>
                <a:lnTo>
                  <a:pt x="637" y="4"/>
                </a:lnTo>
              </a:path>
            </a:pathLst>
          </a:custGeom>
          <a:noFill/>
          <a:ln w="25400" cap="rnd" cmpd="sng">
            <a:solidFill>
              <a:srgbClr val="FFCC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374" name="Freeform 38"/>
          <p:cNvSpPr>
            <a:spLocks/>
          </p:cNvSpPr>
          <p:nvPr/>
        </p:nvSpPr>
        <p:spPr bwMode="auto">
          <a:xfrm>
            <a:off x="1593850" y="3444875"/>
            <a:ext cx="749300" cy="1539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6" y="54"/>
              </a:cxn>
              <a:cxn ang="0">
                <a:pos x="152" y="44"/>
              </a:cxn>
              <a:cxn ang="0">
                <a:pos x="271" y="90"/>
              </a:cxn>
              <a:cxn ang="0">
                <a:pos x="345" y="68"/>
              </a:cxn>
              <a:cxn ang="0">
                <a:pos x="471" y="96"/>
              </a:cxn>
            </a:cxnLst>
            <a:rect l="0" t="0" r="r" b="b"/>
            <a:pathLst>
              <a:path w="472" h="97">
                <a:moveTo>
                  <a:pt x="0" y="0"/>
                </a:moveTo>
                <a:lnTo>
                  <a:pt x="106" y="54"/>
                </a:lnTo>
                <a:lnTo>
                  <a:pt x="152" y="44"/>
                </a:lnTo>
                <a:lnTo>
                  <a:pt x="271" y="90"/>
                </a:lnTo>
                <a:lnTo>
                  <a:pt x="345" y="68"/>
                </a:lnTo>
                <a:lnTo>
                  <a:pt x="471" y="96"/>
                </a:lnTo>
              </a:path>
            </a:pathLst>
          </a:custGeom>
          <a:noFill/>
          <a:ln w="25400" cap="rnd" cmpd="sng">
            <a:solidFill>
              <a:srgbClr val="FFCC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375" name="Freeform 39"/>
          <p:cNvSpPr>
            <a:spLocks/>
          </p:cNvSpPr>
          <p:nvPr/>
        </p:nvSpPr>
        <p:spPr bwMode="auto">
          <a:xfrm>
            <a:off x="1719263" y="3336925"/>
            <a:ext cx="523875" cy="3952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8" y="46"/>
              </a:cxn>
              <a:cxn ang="0">
                <a:pos x="78" y="110"/>
              </a:cxn>
              <a:cxn ang="0">
                <a:pos x="191" y="156"/>
              </a:cxn>
              <a:cxn ang="0">
                <a:pos x="195" y="202"/>
              </a:cxn>
              <a:cxn ang="0">
                <a:pos x="329" y="248"/>
              </a:cxn>
            </a:cxnLst>
            <a:rect l="0" t="0" r="r" b="b"/>
            <a:pathLst>
              <a:path w="330" h="249">
                <a:moveTo>
                  <a:pt x="0" y="0"/>
                </a:moveTo>
                <a:lnTo>
                  <a:pt x="68" y="46"/>
                </a:lnTo>
                <a:lnTo>
                  <a:pt x="78" y="110"/>
                </a:lnTo>
                <a:lnTo>
                  <a:pt x="191" y="156"/>
                </a:lnTo>
                <a:lnTo>
                  <a:pt x="195" y="202"/>
                </a:lnTo>
                <a:lnTo>
                  <a:pt x="329" y="248"/>
                </a:lnTo>
              </a:path>
            </a:pathLst>
          </a:custGeom>
          <a:noFill/>
          <a:ln w="25400" cap="rnd" cmpd="sng">
            <a:solidFill>
              <a:srgbClr val="3333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376" name="Rectangle 40"/>
          <p:cNvSpPr>
            <a:spLocks noChangeArrowheads="1"/>
          </p:cNvSpPr>
          <p:nvPr/>
        </p:nvSpPr>
        <p:spPr bwMode="auto">
          <a:xfrm rot="1500000">
            <a:off x="1863725" y="3495675"/>
            <a:ext cx="144463" cy="8572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2377" name="Freeform 41"/>
          <p:cNvSpPr>
            <a:spLocks/>
          </p:cNvSpPr>
          <p:nvPr/>
        </p:nvSpPr>
        <p:spPr bwMode="auto">
          <a:xfrm>
            <a:off x="1643063" y="2571750"/>
            <a:ext cx="725487" cy="176213"/>
          </a:xfrm>
          <a:custGeom>
            <a:avLst/>
            <a:gdLst/>
            <a:ahLst/>
            <a:cxnLst>
              <a:cxn ang="0">
                <a:pos x="0" y="110"/>
              </a:cxn>
              <a:cxn ang="0">
                <a:pos x="80" y="70"/>
              </a:cxn>
              <a:cxn ang="0">
                <a:pos x="136" y="68"/>
              </a:cxn>
              <a:cxn ang="0">
                <a:pos x="296" y="2"/>
              </a:cxn>
              <a:cxn ang="0">
                <a:pos x="348" y="22"/>
              </a:cxn>
              <a:cxn ang="0">
                <a:pos x="456" y="0"/>
              </a:cxn>
            </a:cxnLst>
            <a:rect l="0" t="0" r="r" b="b"/>
            <a:pathLst>
              <a:path w="457" h="111">
                <a:moveTo>
                  <a:pt x="0" y="110"/>
                </a:moveTo>
                <a:lnTo>
                  <a:pt x="80" y="70"/>
                </a:lnTo>
                <a:lnTo>
                  <a:pt x="136" y="68"/>
                </a:lnTo>
                <a:lnTo>
                  <a:pt x="296" y="2"/>
                </a:lnTo>
                <a:lnTo>
                  <a:pt x="348" y="22"/>
                </a:lnTo>
                <a:lnTo>
                  <a:pt x="456" y="0"/>
                </a:lnTo>
              </a:path>
            </a:pathLst>
          </a:custGeom>
          <a:noFill/>
          <a:ln w="25400" cap="rnd" cmpd="sng">
            <a:solidFill>
              <a:srgbClr val="FFCC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378" name="Freeform 42"/>
          <p:cNvSpPr>
            <a:spLocks/>
          </p:cNvSpPr>
          <p:nvPr/>
        </p:nvSpPr>
        <p:spPr bwMode="auto">
          <a:xfrm>
            <a:off x="1763713" y="2473325"/>
            <a:ext cx="511175" cy="325438"/>
          </a:xfrm>
          <a:custGeom>
            <a:avLst/>
            <a:gdLst/>
            <a:ahLst/>
            <a:cxnLst>
              <a:cxn ang="0">
                <a:pos x="0" y="204"/>
              </a:cxn>
              <a:cxn ang="0">
                <a:pos x="58" y="164"/>
              </a:cxn>
              <a:cxn ang="0">
                <a:pos x="58" y="130"/>
              </a:cxn>
              <a:cxn ang="0">
                <a:pos x="217" y="66"/>
              </a:cxn>
              <a:cxn ang="0">
                <a:pos x="221" y="30"/>
              </a:cxn>
              <a:cxn ang="0">
                <a:pos x="321" y="0"/>
              </a:cxn>
            </a:cxnLst>
            <a:rect l="0" t="0" r="r" b="b"/>
            <a:pathLst>
              <a:path w="322" h="205">
                <a:moveTo>
                  <a:pt x="0" y="204"/>
                </a:moveTo>
                <a:lnTo>
                  <a:pt x="58" y="164"/>
                </a:lnTo>
                <a:lnTo>
                  <a:pt x="58" y="130"/>
                </a:lnTo>
                <a:lnTo>
                  <a:pt x="217" y="66"/>
                </a:lnTo>
                <a:lnTo>
                  <a:pt x="221" y="30"/>
                </a:lnTo>
                <a:lnTo>
                  <a:pt x="321" y="0"/>
                </a:lnTo>
              </a:path>
            </a:pathLst>
          </a:custGeom>
          <a:noFill/>
          <a:ln w="25400" cap="rnd" cmpd="sng">
            <a:solidFill>
              <a:srgbClr val="3333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379" name="Rectangle 43"/>
          <p:cNvSpPr>
            <a:spLocks noChangeArrowheads="1"/>
          </p:cNvSpPr>
          <p:nvPr/>
        </p:nvSpPr>
        <p:spPr bwMode="auto">
          <a:xfrm rot="20280000">
            <a:off x="1925638" y="2578100"/>
            <a:ext cx="142875" cy="8572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2380" name="Rectangle 44"/>
          <p:cNvSpPr>
            <a:spLocks noChangeArrowheads="1"/>
          </p:cNvSpPr>
          <p:nvPr/>
        </p:nvSpPr>
        <p:spPr bwMode="auto">
          <a:xfrm>
            <a:off x="4117975" y="2257425"/>
            <a:ext cx="144463" cy="8572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2381" name="Freeform 45"/>
          <p:cNvSpPr>
            <a:spLocks/>
          </p:cNvSpPr>
          <p:nvPr/>
        </p:nvSpPr>
        <p:spPr bwMode="auto">
          <a:xfrm>
            <a:off x="6126163" y="2474913"/>
            <a:ext cx="503237" cy="3143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5" y="24"/>
              </a:cxn>
              <a:cxn ang="0">
                <a:pos x="87" y="57"/>
              </a:cxn>
              <a:cxn ang="0">
                <a:pos x="264" y="125"/>
              </a:cxn>
              <a:cxn ang="0">
                <a:pos x="262" y="164"/>
              </a:cxn>
              <a:cxn ang="0">
                <a:pos x="316" y="197"/>
              </a:cxn>
            </a:cxnLst>
            <a:rect l="0" t="0" r="r" b="b"/>
            <a:pathLst>
              <a:path w="317" h="198">
                <a:moveTo>
                  <a:pt x="0" y="0"/>
                </a:moveTo>
                <a:lnTo>
                  <a:pt x="75" y="24"/>
                </a:lnTo>
                <a:lnTo>
                  <a:pt x="87" y="57"/>
                </a:lnTo>
                <a:lnTo>
                  <a:pt x="264" y="125"/>
                </a:lnTo>
                <a:lnTo>
                  <a:pt x="262" y="164"/>
                </a:lnTo>
                <a:lnTo>
                  <a:pt x="316" y="197"/>
                </a:lnTo>
              </a:path>
            </a:pathLst>
          </a:custGeom>
          <a:noFill/>
          <a:ln w="25400" cap="rnd" cmpd="sng">
            <a:solidFill>
              <a:srgbClr val="FFCC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382" name="Freeform 46"/>
          <p:cNvSpPr>
            <a:spLocks/>
          </p:cNvSpPr>
          <p:nvPr/>
        </p:nvSpPr>
        <p:spPr bwMode="auto">
          <a:xfrm>
            <a:off x="6107113" y="3440113"/>
            <a:ext cx="712787" cy="160337"/>
          </a:xfrm>
          <a:custGeom>
            <a:avLst/>
            <a:gdLst/>
            <a:ahLst/>
            <a:cxnLst>
              <a:cxn ang="0">
                <a:pos x="0" y="92"/>
              </a:cxn>
              <a:cxn ang="0">
                <a:pos x="93" y="73"/>
              </a:cxn>
              <a:cxn ang="0">
                <a:pos x="141" y="100"/>
              </a:cxn>
              <a:cxn ang="0">
                <a:pos x="304" y="33"/>
              </a:cxn>
              <a:cxn ang="0">
                <a:pos x="354" y="52"/>
              </a:cxn>
              <a:cxn ang="0">
                <a:pos x="448" y="0"/>
              </a:cxn>
            </a:cxnLst>
            <a:rect l="0" t="0" r="r" b="b"/>
            <a:pathLst>
              <a:path w="449" h="101">
                <a:moveTo>
                  <a:pt x="0" y="92"/>
                </a:moveTo>
                <a:lnTo>
                  <a:pt x="93" y="73"/>
                </a:lnTo>
                <a:lnTo>
                  <a:pt x="141" y="100"/>
                </a:lnTo>
                <a:lnTo>
                  <a:pt x="304" y="33"/>
                </a:lnTo>
                <a:lnTo>
                  <a:pt x="354" y="52"/>
                </a:lnTo>
                <a:lnTo>
                  <a:pt x="448" y="0"/>
                </a:lnTo>
              </a:path>
            </a:pathLst>
          </a:custGeom>
          <a:noFill/>
          <a:ln w="25400" cap="rnd" cmpd="sng">
            <a:solidFill>
              <a:srgbClr val="3333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383" name="Rectangle 47"/>
          <p:cNvSpPr>
            <a:spLocks noChangeArrowheads="1"/>
          </p:cNvSpPr>
          <p:nvPr/>
        </p:nvSpPr>
        <p:spPr bwMode="auto">
          <a:xfrm rot="20280000">
            <a:off x="6386513" y="3497263"/>
            <a:ext cx="144462" cy="8572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2384" name="Freeform 48"/>
          <p:cNvSpPr>
            <a:spLocks/>
          </p:cNvSpPr>
          <p:nvPr/>
        </p:nvSpPr>
        <p:spPr bwMode="auto">
          <a:xfrm>
            <a:off x="6034088" y="2568575"/>
            <a:ext cx="715962" cy="1619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4" y="20"/>
              </a:cxn>
              <a:cxn ang="0">
                <a:pos x="147" y="0"/>
              </a:cxn>
              <a:cxn ang="0">
                <a:pos x="319" y="69"/>
              </a:cxn>
              <a:cxn ang="0">
                <a:pos x="379" y="60"/>
              </a:cxn>
              <a:cxn ang="0">
                <a:pos x="450" y="101"/>
              </a:cxn>
            </a:cxnLst>
            <a:rect l="0" t="0" r="r" b="b"/>
            <a:pathLst>
              <a:path w="451" h="102">
                <a:moveTo>
                  <a:pt x="0" y="0"/>
                </a:moveTo>
                <a:lnTo>
                  <a:pt x="84" y="20"/>
                </a:lnTo>
                <a:lnTo>
                  <a:pt x="147" y="0"/>
                </a:lnTo>
                <a:lnTo>
                  <a:pt x="319" y="69"/>
                </a:lnTo>
                <a:lnTo>
                  <a:pt x="379" y="60"/>
                </a:lnTo>
                <a:lnTo>
                  <a:pt x="450" y="101"/>
                </a:lnTo>
              </a:path>
            </a:pathLst>
          </a:custGeom>
          <a:noFill/>
          <a:ln w="25400" cap="rnd" cmpd="sng">
            <a:solidFill>
              <a:srgbClr val="3333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385" name="Rectangle 49"/>
          <p:cNvSpPr>
            <a:spLocks noChangeArrowheads="1"/>
          </p:cNvSpPr>
          <p:nvPr/>
        </p:nvSpPr>
        <p:spPr bwMode="auto">
          <a:xfrm rot="1500000">
            <a:off x="6335713" y="2576513"/>
            <a:ext cx="144462" cy="8572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22386" name="Group 50"/>
          <p:cNvGrpSpPr>
            <a:grpSpLocks/>
          </p:cNvGrpSpPr>
          <p:nvPr/>
        </p:nvGrpSpPr>
        <p:grpSpPr bwMode="auto">
          <a:xfrm>
            <a:off x="4410075" y="3884613"/>
            <a:ext cx="225425" cy="123825"/>
            <a:chOff x="2778" y="2447"/>
            <a:chExt cx="142" cy="78"/>
          </a:xfrm>
        </p:grpSpPr>
        <p:sp>
          <p:nvSpPr>
            <p:cNvPr id="1422387" name="Oval 51"/>
            <p:cNvSpPr>
              <a:spLocks noChangeArrowheads="1"/>
            </p:cNvSpPr>
            <p:nvPr/>
          </p:nvSpPr>
          <p:spPr bwMode="auto">
            <a:xfrm rot="60000">
              <a:off x="2778" y="2447"/>
              <a:ext cx="142" cy="78"/>
            </a:xfrm>
            <a:prstGeom prst="ellipse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2388" name="Freeform 52"/>
            <p:cNvSpPr>
              <a:spLocks/>
            </p:cNvSpPr>
            <p:nvPr/>
          </p:nvSpPr>
          <p:spPr bwMode="auto">
            <a:xfrm>
              <a:off x="2811" y="2456"/>
              <a:ext cx="83" cy="62"/>
            </a:xfrm>
            <a:custGeom>
              <a:avLst/>
              <a:gdLst/>
              <a:ahLst/>
              <a:cxnLst>
                <a:cxn ang="0">
                  <a:pos x="1" y="50"/>
                </a:cxn>
                <a:cxn ang="0">
                  <a:pos x="2" y="39"/>
                </a:cxn>
                <a:cxn ang="0">
                  <a:pos x="5" y="29"/>
                </a:cxn>
                <a:cxn ang="0">
                  <a:pos x="9" y="20"/>
                </a:cxn>
                <a:cxn ang="0">
                  <a:pos x="12" y="14"/>
                </a:cxn>
                <a:cxn ang="0">
                  <a:pos x="15" y="10"/>
                </a:cxn>
                <a:cxn ang="0">
                  <a:pos x="17" y="7"/>
                </a:cxn>
                <a:cxn ang="0">
                  <a:pos x="20" y="5"/>
                </a:cxn>
                <a:cxn ang="0">
                  <a:pos x="23" y="3"/>
                </a:cxn>
                <a:cxn ang="0">
                  <a:pos x="26" y="1"/>
                </a:cxn>
                <a:cxn ang="0">
                  <a:pos x="29" y="0"/>
                </a:cxn>
                <a:cxn ang="0">
                  <a:pos x="31" y="0"/>
                </a:cxn>
                <a:cxn ang="0">
                  <a:pos x="50" y="1"/>
                </a:cxn>
                <a:cxn ang="0">
                  <a:pos x="54" y="2"/>
                </a:cxn>
                <a:cxn ang="0">
                  <a:pos x="58" y="4"/>
                </a:cxn>
                <a:cxn ang="0">
                  <a:pos x="61" y="7"/>
                </a:cxn>
                <a:cxn ang="0">
                  <a:pos x="65" y="11"/>
                </a:cxn>
                <a:cxn ang="0">
                  <a:pos x="68" y="17"/>
                </a:cxn>
                <a:cxn ang="0">
                  <a:pos x="70" y="23"/>
                </a:cxn>
                <a:cxn ang="0">
                  <a:pos x="72" y="29"/>
                </a:cxn>
                <a:cxn ang="0">
                  <a:pos x="74" y="37"/>
                </a:cxn>
                <a:cxn ang="0">
                  <a:pos x="66" y="61"/>
                </a:cxn>
                <a:cxn ang="0">
                  <a:pos x="57" y="36"/>
                </a:cxn>
                <a:cxn ang="0">
                  <a:pos x="56" y="30"/>
                </a:cxn>
                <a:cxn ang="0">
                  <a:pos x="55" y="25"/>
                </a:cxn>
                <a:cxn ang="0">
                  <a:pos x="53" y="20"/>
                </a:cxn>
                <a:cxn ang="0">
                  <a:pos x="51" y="15"/>
                </a:cxn>
                <a:cxn ang="0">
                  <a:pos x="49" y="11"/>
                </a:cxn>
                <a:cxn ang="0">
                  <a:pos x="47" y="8"/>
                </a:cxn>
                <a:cxn ang="0">
                  <a:pos x="44" y="5"/>
                </a:cxn>
                <a:cxn ang="0">
                  <a:pos x="41" y="3"/>
                </a:cxn>
                <a:cxn ang="0">
                  <a:pos x="36" y="6"/>
                </a:cxn>
                <a:cxn ang="0">
                  <a:pos x="32" y="11"/>
                </a:cxn>
                <a:cxn ang="0">
                  <a:pos x="28" y="17"/>
                </a:cxn>
                <a:cxn ang="0">
                  <a:pos x="25" y="23"/>
                </a:cxn>
                <a:cxn ang="0">
                  <a:pos x="22" y="31"/>
                </a:cxn>
                <a:cxn ang="0">
                  <a:pos x="19" y="39"/>
                </a:cxn>
                <a:cxn ang="0">
                  <a:pos x="18" y="48"/>
                </a:cxn>
                <a:cxn ang="0">
                  <a:pos x="17" y="57"/>
                </a:cxn>
              </a:cxnLst>
              <a:rect l="0" t="0" r="r" b="b"/>
              <a:pathLst>
                <a:path w="83" h="62">
                  <a:moveTo>
                    <a:pt x="0" y="56"/>
                  </a:moveTo>
                  <a:lnTo>
                    <a:pt x="1" y="50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4" y="34"/>
                  </a:lnTo>
                  <a:lnTo>
                    <a:pt x="5" y="29"/>
                  </a:lnTo>
                  <a:lnTo>
                    <a:pt x="7" y="24"/>
                  </a:lnTo>
                  <a:lnTo>
                    <a:pt x="9" y="20"/>
                  </a:lnTo>
                  <a:lnTo>
                    <a:pt x="11" y="16"/>
                  </a:lnTo>
                  <a:lnTo>
                    <a:pt x="12" y="14"/>
                  </a:lnTo>
                  <a:lnTo>
                    <a:pt x="14" y="12"/>
                  </a:lnTo>
                  <a:lnTo>
                    <a:pt x="15" y="10"/>
                  </a:lnTo>
                  <a:lnTo>
                    <a:pt x="16" y="9"/>
                  </a:lnTo>
                  <a:lnTo>
                    <a:pt x="17" y="7"/>
                  </a:lnTo>
                  <a:lnTo>
                    <a:pt x="19" y="6"/>
                  </a:lnTo>
                  <a:lnTo>
                    <a:pt x="20" y="5"/>
                  </a:lnTo>
                  <a:lnTo>
                    <a:pt x="21" y="4"/>
                  </a:lnTo>
                  <a:lnTo>
                    <a:pt x="23" y="3"/>
                  </a:lnTo>
                  <a:lnTo>
                    <a:pt x="24" y="2"/>
                  </a:lnTo>
                  <a:lnTo>
                    <a:pt x="26" y="1"/>
                  </a:lnTo>
                  <a:lnTo>
                    <a:pt x="27" y="1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50" y="1"/>
                  </a:lnTo>
                  <a:lnTo>
                    <a:pt x="52" y="1"/>
                  </a:lnTo>
                  <a:lnTo>
                    <a:pt x="54" y="2"/>
                  </a:lnTo>
                  <a:lnTo>
                    <a:pt x="56" y="3"/>
                  </a:lnTo>
                  <a:lnTo>
                    <a:pt x="58" y="4"/>
                  </a:lnTo>
                  <a:lnTo>
                    <a:pt x="60" y="6"/>
                  </a:lnTo>
                  <a:lnTo>
                    <a:pt x="61" y="7"/>
                  </a:lnTo>
                  <a:lnTo>
                    <a:pt x="63" y="9"/>
                  </a:lnTo>
                  <a:lnTo>
                    <a:pt x="65" y="11"/>
                  </a:lnTo>
                  <a:lnTo>
                    <a:pt x="66" y="14"/>
                  </a:lnTo>
                  <a:lnTo>
                    <a:pt x="68" y="17"/>
                  </a:lnTo>
                  <a:lnTo>
                    <a:pt x="69" y="20"/>
                  </a:lnTo>
                  <a:lnTo>
                    <a:pt x="70" y="23"/>
                  </a:lnTo>
                  <a:lnTo>
                    <a:pt x="71" y="26"/>
                  </a:lnTo>
                  <a:lnTo>
                    <a:pt x="72" y="29"/>
                  </a:lnTo>
                  <a:lnTo>
                    <a:pt x="73" y="33"/>
                  </a:lnTo>
                  <a:lnTo>
                    <a:pt x="74" y="37"/>
                  </a:lnTo>
                  <a:lnTo>
                    <a:pt x="82" y="37"/>
                  </a:lnTo>
                  <a:lnTo>
                    <a:pt x="66" y="61"/>
                  </a:lnTo>
                  <a:lnTo>
                    <a:pt x="49" y="35"/>
                  </a:lnTo>
                  <a:lnTo>
                    <a:pt x="57" y="36"/>
                  </a:lnTo>
                  <a:lnTo>
                    <a:pt x="57" y="33"/>
                  </a:lnTo>
                  <a:lnTo>
                    <a:pt x="56" y="30"/>
                  </a:lnTo>
                  <a:lnTo>
                    <a:pt x="56" y="27"/>
                  </a:lnTo>
                  <a:lnTo>
                    <a:pt x="55" y="25"/>
                  </a:lnTo>
                  <a:lnTo>
                    <a:pt x="54" y="22"/>
                  </a:lnTo>
                  <a:lnTo>
                    <a:pt x="53" y="20"/>
                  </a:lnTo>
                  <a:lnTo>
                    <a:pt x="52" y="18"/>
                  </a:lnTo>
                  <a:lnTo>
                    <a:pt x="51" y="15"/>
                  </a:lnTo>
                  <a:lnTo>
                    <a:pt x="50" y="13"/>
                  </a:lnTo>
                  <a:lnTo>
                    <a:pt x="49" y="11"/>
                  </a:lnTo>
                  <a:lnTo>
                    <a:pt x="48" y="10"/>
                  </a:lnTo>
                  <a:lnTo>
                    <a:pt x="47" y="8"/>
                  </a:lnTo>
                  <a:lnTo>
                    <a:pt x="45" y="7"/>
                  </a:lnTo>
                  <a:lnTo>
                    <a:pt x="44" y="5"/>
                  </a:lnTo>
                  <a:lnTo>
                    <a:pt x="42" y="4"/>
                  </a:lnTo>
                  <a:lnTo>
                    <a:pt x="41" y="3"/>
                  </a:lnTo>
                  <a:lnTo>
                    <a:pt x="39" y="5"/>
                  </a:lnTo>
                  <a:lnTo>
                    <a:pt x="36" y="6"/>
                  </a:lnTo>
                  <a:lnTo>
                    <a:pt x="34" y="8"/>
                  </a:lnTo>
                  <a:lnTo>
                    <a:pt x="32" y="11"/>
                  </a:lnTo>
                  <a:lnTo>
                    <a:pt x="30" y="14"/>
                  </a:lnTo>
                  <a:lnTo>
                    <a:pt x="28" y="17"/>
                  </a:lnTo>
                  <a:lnTo>
                    <a:pt x="26" y="20"/>
                  </a:lnTo>
                  <a:lnTo>
                    <a:pt x="25" y="23"/>
                  </a:lnTo>
                  <a:lnTo>
                    <a:pt x="23" y="27"/>
                  </a:lnTo>
                  <a:lnTo>
                    <a:pt x="22" y="31"/>
                  </a:lnTo>
                  <a:lnTo>
                    <a:pt x="20" y="35"/>
                  </a:lnTo>
                  <a:lnTo>
                    <a:pt x="19" y="39"/>
                  </a:lnTo>
                  <a:lnTo>
                    <a:pt x="18" y="43"/>
                  </a:lnTo>
                  <a:lnTo>
                    <a:pt x="18" y="48"/>
                  </a:lnTo>
                  <a:lnTo>
                    <a:pt x="17" y="52"/>
                  </a:lnTo>
                  <a:lnTo>
                    <a:pt x="17" y="57"/>
                  </a:lnTo>
                  <a:lnTo>
                    <a:pt x="0" y="56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22389" name="Group 53"/>
          <p:cNvGrpSpPr>
            <a:grpSpLocks/>
          </p:cNvGrpSpPr>
          <p:nvPr/>
        </p:nvGrpSpPr>
        <p:grpSpPr bwMode="auto">
          <a:xfrm>
            <a:off x="4402138" y="3743325"/>
            <a:ext cx="225425" cy="123825"/>
            <a:chOff x="2773" y="2358"/>
            <a:chExt cx="142" cy="78"/>
          </a:xfrm>
        </p:grpSpPr>
        <p:sp>
          <p:nvSpPr>
            <p:cNvPr id="1422390" name="Oval 54"/>
            <p:cNvSpPr>
              <a:spLocks noChangeArrowheads="1"/>
            </p:cNvSpPr>
            <p:nvPr/>
          </p:nvSpPr>
          <p:spPr bwMode="auto">
            <a:xfrm rot="21360000">
              <a:off x="2773" y="2358"/>
              <a:ext cx="142" cy="78"/>
            </a:xfrm>
            <a:prstGeom prst="ellipse">
              <a:avLst/>
            </a:prstGeom>
            <a:solidFill>
              <a:srgbClr val="6699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2391" name="Freeform 55"/>
            <p:cNvSpPr>
              <a:spLocks/>
            </p:cNvSpPr>
            <p:nvPr/>
          </p:nvSpPr>
          <p:spPr bwMode="auto">
            <a:xfrm>
              <a:off x="2808" y="2364"/>
              <a:ext cx="81" cy="60"/>
            </a:xfrm>
            <a:custGeom>
              <a:avLst/>
              <a:gdLst/>
              <a:ahLst/>
              <a:cxnLst>
                <a:cxn ang="0">
                  <a:pos x="0" y="53"/>
                </a:cxn>
                <a:cxn ang="0">
                  <a:pos x="1" y="42"/>
                </a:cxn>
                <a:cxn ang="0">
                  <a:pos x="3" y="31"/>
                </a:cxn>
                <a:cxn ang="0">
                  <a:pos x="7" y="22"/>
                </a:cxn>
                <a:cxn ang="0">
                  <a:pos x="9" y="16"/>
                </a:cxn>
                <a:cxn ang="0">
                  <a:pos x="12" y="12"/>
                </a:cxn>
                <a:cxn ang="0">
                  <a:pos x="14" y="9"/>
                </a:cxn>
                <a:cxn ang="0">
                  <a:pos x="16" y="6"/>
                </a:cxn>
                <a:cxn ang="0">
                  <a:pos x="19" y="4"/>
                </a:cxn>
                <a:cxn ang="0">
                  <a:pos x="22" y="2"/>
                </a:cxn>
                <a:cxn ang="0">
                  <a:pos x="25" y="1"/>
                </a:cxn>
                <a:cxn ang="0">
                  <a:pos x="27" y="0"/>
                </a:cxn>
                <a:cxn ang="0">
                  <a:pos x="45" y="0"/>
                </a:cxn>
                <a:cxn ang="0">
                  <a:pos x="49" y="1"/>
                </a:cxn>
                <a:cxn ang="0">
                  <a:pos x="54" y="2"/>
                </a:cxn>
                <a:cxn ang="0">
                  <a:pos x="58" y="5"/>
                </a:cxn>
                <a:cxn ang="0">
                  <a:pos x="61" y="9"/>
                </a:cxn>
                <a:cxn ang="0">
                  <a:pos x="64" y="14"/>
                </a:cxn>
                <a:cxn ang="0">
                  <a:pos x="67" y="19"/>
                </a:cxn>
                <a:cxn ang="0">
                  <a:pos x="70" y="26"/>
                </a:cxn>
                <a:cxn ang="0">
                  <a:pos x="72" y="33"/>
                </a:cxn>
                <a:cxn ang="0">
                  <a:pos x="67" y="58"/>
                </a:cxn>
                <a:cxn ang="0">
                  <a:pos x="55" y="33"/>
                </a:cxn>
                <a:cxn ang="0">
                  <a:pos x="54" y="28"/>
                </a:cxn>
                <a:cxn ang="0">
                  <a:pos x="52" y="23"/>
                </a:cxn>
                <a:cxn ang="0">
                  <a:pos x="50" y="18"/>
                </a:cxn>
                <a:cxn ang="0">
                  <a:pos x="48" y="14"/>
                </a:cxn>
                <a:cxn ang="0">
                  <a:pos x="45" y="10"/>
                </a:cxn>
                <a:cxn ang="0">
                  <a:pos x="43" y="7"/>
                </a:cxn>
                <a:cxn ang="0">
                  <a:pos x="40" y="4"/>
                </a:cxn>
                <a:cxn ang="0">
                  <a:pos x="37" y="2"/>
                </a:cxn>
                <a:cxn ang="0">
                  <a:pos x="33" y="6"/>
                </a:cxn>
                <a:cxn ang="0">
                  <a:pos x="29" y="11"/>
                </a:cxn>
                <a:cxn ang="0">
                  <a:pos x="25" y="17"/>
                </a:cxn>
                <a:cxn ang="0">
                  <a:pos x="23" y="24"/>
                </a:cxn>
                <a:cxn ang="0">
                  <a:pos x="20" y="31"/>
                </a:cxn>
                <a:cxn ang="0">
                  <a:pos x="18" y="40"/>
                </a:cxn>
                <a:cxn ang="0">
                  <a:pos x="17" y="49"/>
                </a:cxn>
                <a:cxn ang="0">
                  <a:pos x="17" y="58"/>
                </a:cxn>
              </a:cxnLst>
              <a:rect l="0" t="0" r="r" b="b"/>
              <a:pathLst>
                <a:path w="81" h="60">
                  <a:moveTo>
                    <a:pt x="0" y="59"/>
                  </a:moveTo>
                  <a:lnTo>
                    <a:pt x="0" y="53"/>
                  </a:lnTo>
                  <a:lnTo>
                    <a:pt x="1" y="47"/>
                  </a:lnTo>
                  <a:lnTo>
                    <a:pt x="1" y="42"/>
                  </a:lnTo>
                  <a:lnTo>
                    <a:pt x="2" y="36"/>
                  </a:lnTo>
                  <a:lnTo>
                    <a:pt x="3" y="31"/>
                  </a:lnTo>
                  <a:lnTo>
                    <a:pt x="5" y="26"/>
                  </a:lnTo>
                  <a:lnTo>
                    <a:pt x="7" y="22"/>
                  </a:lnTo>
                  <a:lnTo>
                    <a:pt x="9" y="17"/>
                  </a:lnTo>
                  <a:lnTo>
                    <a:pt x="9" y="16"/>
                  </a:lnTo>
                  <a:lnTo>
                    <a:pt x="10" y="14"/>
                  </a:lnTo>
                  <a:lnTo>
                    <a:pt x="12" y="12"/>
                  </a:lnTo>
                  <a:lnTo>
                    <a:pt x="13" y="10"/>
                  </a:lnTo>
                  <a:lnTo>
                    <a:pt x="14" y="9"/>
                  </a:lnTo>
                  <a:lnTo>
                    <a:pt x="15" y="7"/>
                  </a:lnTo>
                  <a:lnTo>
                    <a:pt x="16" y="6"/>
                  </a:lnTo>
                  <a:lnTo>
                    <a:pt x="18" y="5"/>
                  </a:lnTo>
                  <a:lnTo>
                    <a:pt x="19" y="4"/>
                  </a:lnTo>
                  <a:lnTo>
                    <a:pt x="20" y="3"/>
                  </a:lnTo>
                  <a:lnTo>
                    <a:pt x="22" y="2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49" y="1"/>
                  </a:lnTo>
                  <a:lnTo>
                    <a:pt x="52" y="1"/>
                  </a:lnTo>
                  <a:lnTo>
                    <a:pt x="54" y="2"/>
                  </a:lnTo>
                  <a:lnTo>
                    <a:pt x="56" y="4"/>
                  </a:lnTo>
                  <a:lnTo>
                    <a:pt x="58" y="5"/>
                  </a:lnTo>
                  <a:lnTo>
                    <a:pt x="59" y="7"/>
                  </a:lnTo>
                  <a:lnTo>
                    <a:pt x="61" y="9"/>
                  </a:lnTo>
                  <a:lnTo>
                    <a:pt x="63" y="11"/>
                  </a:lnTo>
                  <a:lnTo>
                    <a:pt x="64" y="14"/>
                  </a:lnTo>
                  <a:lnTo>
                    <a:pt x="66" y="17"/>
                  </a:lnTo>
                  <a:lnTo>
                    <a:pt x="67" y="19"/>
                  </a:lnTo>
                  <a:lnTo>
                    <a:pt x="69" y="23"/>
                  </a:lnTo>
                  <a:lnTo>
                    <a:pt x="70" y="26"/>
                  </a:lnTo>
                  <a:lnTo>
                    <a:pt x="71" y="29"/>
                  </a:lnTo>
                  <a:lnTo>
                    <a:pt x="72" y="33"/>
                  </a:lnTo>
                  <a:lnTo>
                    <a:pt x="80" y="33"/>
                  </a:lnTo>
                  <a:lnTo>
                    <a:pt x="67" y="58"/>
                  </a:lnTo>
                  <a:lnTo>
                    <a:pt x="47" y="34"/>
                  </a:lnTo>
                  <a:lnTo>
                    <a:pt x="55" y="33"/>
                  </a:lnTo>
                  <a:lnTo>
                    <a:pt x="54" y="30"/>
                  </a:lnTo>
                  <a:lnTo>
                    <a:pt x="54" y="28"/>
                  </a:lnTo>
                  <a:lnTo>
                    <a:pt x="53" y="25"/>
                  </a:lnTo>
                  <a:lnTo>
                    <a:pt x="52" y="23"/>
                  </a:lnTo>
                  <a:lnTo>
                    <a:pt x="51" y="20"/>
                  </a:lnTo>
                  <a:lnTo>
                    <a:pt x="50" y="18"/>
                  </a:lnTo>
                  <a:lnTo>
                    <a:pt x="49" y="16"/>
                  </a:lnTo>
                  <a:lnTo>
                    <a:pt x="48" y="14"/>
                  </a:lnTo>
                  <a:lnTo>
                    <a:pt x="47" y="12"/>
                  </a:lnTo>
                  <a:lnTo>
                    <a:pt x="45" y="10"/>
                  </a:lnTo>
                  <a:lnTo>
                    <a:pt x="44" y="8"/>
                  </a:lnTo>
                  <a:lnTo>
                    <a:pt x="43" y="7"/>
                  </a:lnTo>
                  <a:lnTo>
                    <a:pt x="41" y="5"/>
                  </a:lnTo>
                  <a:lnTo>
                    <a:pt x="40" y="4"/>
                  </a:lnTo>
                  <a:lnTo>
                    <a:pt x="38" y="3"/>
                  </a:lnTo>
                  <a:lnTo>
                    <a:pt x="37" y="2"/>
                  </a:lnTo>
                  <a:lnTo>
                    <a:pt x="35" y="4"/>
                  </a:lnTo>
                  <a:lnTo>
                    <a:pt x="33" y="6"/>
                  </a:lnTo>
                  <a:lnTo>
                    <a:pt x="31" y="8"/>
                  </a:lnTo>
                  <a:lnTo>
                    <a:pt x="29" y="11"/>
                  </a:lnTo>
                  <a:lnTo>
                    <a:pt x="27" y="14"/>
                  </a:lnTo>
                  <a:lnTo>
                    <a:pt x="25" y="17"/>
                  </a:lnTo>
                  <a:lnTo>
                    <a:pt x="24" y="20"/>
                  </a:lnTo>
                  <a:lnTo>
                    <a:pt x="23" y="24"/>
                  </a:lnTo>
                  <a:lnTo>
                    <a:pt x="21" y="27"/>
                  </a:lnTo>
                  <a:lnTo>
                    <a:pt x="20" y="31"/>
                  </a:lnTo>
                  <a:lnTo>
                    <a:pt x="19" y="36"/>
                  </a:lnTo>
                  <a:lnTo>
                    <a:pt x="18" y="40"/>
                  </a:lnTo>
                  <a:lnTo>
                    <a:pt x="18" y="44"/>
                  </a:lnTo>
                  <a:lnTo>
                    <a:pt x="17" y="49"/>
                  </a:lnTo>
                  <a:lnTo>
                    <a:pt x="17" y="53"/>
                  </a:lnTo>
                  <a:lnTo>
                    <a:pt x="17" y="58"/>
                  </a:lnTo>
                  <a:lnTo>
                    <a:pt x="0" y="59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22392" name="Group 56"/>
          <p:cNvGrpSpPr>
            <a:grpSpLocks/>
          </p:cNvGrpSpPr>
          <p:nvPr/>
        </p:nvGrpSpPr>
        <p:grpSpPr bwMode="auto">
          <a:xfrm>
            <a:off x="3752850" y="3881438"/>
            <a:ext cx="225425" cy="123825"/>
            <a:chOff x="2364" y="2445"/>
            <a:chExt cx="142" cy="78"/>
          </a:xfrm>
        </p:grpSpPr>
        <p:sp>
          <p:nvSpPr>
            <p:cNvPr id="1422393" name="Oval 57"/>
            <p:cNvSpPr>
              <a:spLocks noChangeArrowheads="1"/>
            </p:cNvSpPr>
            <p:nvPr/>
          </p:nvSpPr>
          <p:spPr bwMode="auto">
            <a:xfrm rot="21360000">
              <a:off x="2364" y="2445"/>
              <a:ext cx="142" cy="78"/>
            </a:xfrm>
            <a:prstGeom prst="ellipse">
              <a:avLst/>
            </a:prstGeom>
            <a:solidFill>
              <a:srgbClr val="6699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2394" name="Freeform 58"/>
            <p:cNvSpPr>
              <a:spLocks/>
            </p:cNvSpPr>
            <p:nvPr/>
          </p:nvSpPr>
          <p:spPr bwMode="auto">
            <a:xfrm>
              <a:off x="2399" y="2451"/>
              <a:ext cx="81" cy="60"/>
            </a:xfrm>
            <a:custGeom>
              <a:avLst/>
              <a:gdLst/>
              <a:ahLst/>
              <a:cxnLst>
                <a:cxn ang="0">
                  <a:pos x="0" y="53"/>
                </a:cxn>
                <a:cxn ang="0">
                  <a:pos x="1" y="42"/>
                </a:cxn>
                <a:cxn ang="0">
                  <a:pos x="3" y="31"/>
                </a:cxn>
                <a:cxn ang="0">
                  <a:pos x="7" y="22"/>
                </a:cxn>
                <a:cxn ang="0">
                  <a:pos x="9" y="16"/>
                </a:cxn>
                <a:cxn ang="0">
                  <a:pos x="12" y="12"/>
                </a:cxn>
                <a:cxn ang="0">
                  <a:pos x="14" y="9"/>
                </a:cxn>
                <a:cxn ang="0">
                  <a:pos x="16" y="6"/>
                </a:cxn>
                <a:cxn ang="0">
                  <a:pos x="19" y="4"/>
                </a:cxn>
                <a:cxn ang="0">
                  <a:pos x="22" y="2"/>
                </a:cxn>
                <a:cxn ang="0">
                  <a:pos x="25" y="1"/>
                </a:cxn>
                <a:cxn ang="0">
                  <a:pos x="27" y="0"/>
                </a:cxn>
                <a:cxn ang="0">
                  <a:pos x="45" y="0"/>
                </a:cxn>
                <a:cxn ang="0">
                  <a:pos x="49" y="1"/>
                </a:cxn>
                <a:cxn ang="0">
                  <a:pos x="54" y="2"/>
                </a:cxn>
                <a:cxn ang="0">
                  <a:pos x="58" y="5"/>
                </a:cxn>
                <a:cxn ang="0">
                  <a:pos x="61" y="9"/>
                </a:cxn>
                <a:cxn ang="0">
                  <a:pos x="64" y="14"/>
                </a:cxn>
                <a:cxn ang="0">
                  <a:pos x="67" y="19"/>
                </a:cxn>
                <a:cxn ang="0">
                  <a:pos x="70" y="26"/>
                </a:cxn>
                <a:cxn ang="0">
                  <a:pos x="72" y="33"/>
                </a:cxn>
                <a:cxn ang="0">
                  <a:pos x="67" y="58"/>
                </a:cxn>
                <a:cxn ang="0">
                  <a:pos x="55" y="33"/>
                </a:cxn>
                <a:cxn ang="0">
                  <a:pos x="54" y="28"/>
                </a:cxn>
                <a:cxn ang="0">
                  <a:pos x="52" y="23"/>
                </a:cxn>
                <a:cxn ang="0">
                  <a:pos x="50" y="18"/>
                </a:cxn>
                <a:cxn ang="0">
                  <a:pos x="48" y="14"/>
                </a:cxn>
                <a:cxn ang="0">
                  <a:pos x="45" y="10"/>
                </a:cxn>
                <a:cxn ang="0">
                  <a:pos x="43" y="7"/>
                </a:cxn>
                <a:cxn ang="0">
                  <a:pos x="40" y="4"/>
                </a:cxn>
                <a:cxn ang="0">
                  <a:pos x="37" y="2"/>
                </a:cxn>
                <a:cxn ang="0">
                  <a:pos x="33" y="6"/>
                </a:cxn>
                <a:cxn ang="0">
                  <a:pos x="29" y="11"/>
                </a:cxn>
                <a:cxn ang="0">
                  <a:pos x="25" y="17"/>
                </a:cxn>
                <a:cxn ang="0">
                  <a:pos x="23" y="24"/>
                </a:cxn>
                <a:cxn ang="0">
                  <a:pos x="20" y="31"/>
                </a:cxn>
                <a:cxn ang="0">
                  <a:pos x="18" y="40"/>
                </a:cxn>
                <a:cxn ang="0">
                  <a:pos x="17" y="49"/>
                </a:cxn>
                <a:cxn ang="0">
                  <a:pos x="17" y="58"/>
                </a:cxn>
              </a:cxnLst>
              <a:rect l="0" t="0" r="r" b="b"/>
              <a:pathLst>
                <a:path w="81" h="60">
                  <a:moveTo>
                    <a:pt x="0" y="59"/>
                  </a:moveTo>
                  <a:lnTo>
                    <a:pt x="0" y="53"/>
                  </a:lnTo>
                  <a:lnTo>
                    <a:pt x="1" y="47"/>
                  </a:lnTo>
                  <a:lnTo>
                    <a:pt x="1" y="42"/>
                  </a:lnTo>
                  <a:lnTo>
                    <a:pt x="2" y="36"/>
                  </a:lnTo>
                  <a:lnTo>
                    <a:pt x="3" y="31"/>
                  </a:lnTo>
                  <a:lnTo>
                    <a:pt x="5" y="26"/>
                  </a:lnTo>
                  <a:lnTo>
                    <a:pt x="7" y="22"/>
                  </a:lnTo>
                  <a:lnTo>
                    <a:pt x="9" y="17"/>
                  </a:lnTo>
                  <a:lnTo>
                    <a:pt x="9" y="16"/>
                  </a:lnTo>
                  <a:lnTo>
                    <a:pt x="10" y="14"/>
                  </a:lnTo>
                  <a:lnTo>
                    <a:pt x="12" y="12"/>
                  </a:lnTo>
                  <a:lnTo>
                    <a:pt x="13" y="10"/>
                  </a:lnTo>
                  <a:lnTo>
                    <a:pt x="14" y="9"/>
                  </a:lnTo>
                  <a:lnTo>
                    <a:pt x="15" y="7"/>
                  </a:lnTo>
                  <a:lnTo>
                    <a:pt x="16" y="6"/>
                  </a:lnTo>
                  <a:lnTo>
                    <a:pt x="18" y="5"/>
                  </a:lnTo>
                  <a:lnTo>
                    <a:pt x="19" y="4"/>
                  </a:lnTo>
                  <a:lnTo>
                    <a:pt x="20" y="3"/>
                  </a:lnTo>
                  <a:lnTo>
                    <a:pt x="22" y="2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49" y="1"/>
                  </a:lnTo>
                  <a:lnTo>
                    <a:pt x="52" y="1"/>
                  </a:lnTo>
                  <a:lnTo>
                    <a:pt x="54" y="2"/>
                  </a:lnTo>
                  <a:lnTo>
                    <a:pt x="56" y="4"/>
                  </a:lnTo>
                  <a:lnTo>
                    <a:pt x="58" y="5"/>
                  </a:lnTo>
                  <a:lnTo>
                    <a:pt x="59" y="7"/>
                  </a:lnTo>
                  <a:lnTo>
                    <a:pt x="61" y="9"/>
                  </a:lnTo>
                  <a:lnTo>
                    <a:pt x="63" y="11"/>
                  </a:lnTo>
                  <a:lnTo>
                    <a:pt x="64" y="14"/>
                  </a:lnTo>
                  <a:lnTo>
                    <a:pt x="66" y="17"/>
                  </a:lnTo>
                  <a:lnTo>
                    <a:pt x="67" y="19"/>
                  </a:lnTo>
                  <a:lnTo>
                    <a:pt x="69" y="23"/>
                  </a:lnTo>
                  <a:lnTo>
                    <a:pt x="70" y="26"/>
                  </a:lnTo>
                  <a:lnTo>
                    <a:pt x="71" y="29"/>
                  </a:lnTo>
                  <a:lnTo>
                    <a:pt x="72" y="33"/>
                  </a:lnTo>
                  <a:lnTo>
                    <a:pt x="80" y="33"/>
                  </a:lnTo>
                  <a:lnTo>
                    <a:pt x="67" y="58"/>
                  </a:lnTo>
                  <a:lnTo>
                    <a:pt x="47" y="34"/>
                  </a:lnTo>
                  <a:lnTo>
                    <a:pt x="55" y="33"/>
                  </a:lnTo>
                  <a:lnTo>
                    <a:pt x="54" y="30"/>
                  </a:lnTo>
                  <a:lnTo>
                    <a:pt x="54" y="28"/>
                  </a:lnTo>
                  <a:lnTo>
                    <a:pt x="53" y="25"/>
                  </a:lnTo>
                  <a:lnTo>
                    <a:pt x="52" y="23"/>
                  </a:lnTo>
                  <a:lnTo>
                    <a:pt x="51" y="20"/>
                  </a:lnTo>
                  <a:lnTo>
                    <a:pt x="50" y="18"/>
                  </a:lnTo>
                  <a:lnTo>
                    <a:pt x="49" y="16"/>
                  </a:lnTo>
                  <a:lnTo>
                    <a:pt x="48" y="14"/>
                  </a:lnTo>
                  <a:lnTo>
                    <a:pt x="47" y="12"/>
                  </a:lnTo>
                  <a:lnTo>
                    <a:pt x="45" y="10"/>
                  </a:lnTo>
                  <a:lnTo>
                    <a:pt x="44" y="8"/>
                  </a:lnTo>
                  <a:lnTo>
                    <a:pt x="43" y="7"/>
                  </a:lnTo>
                  <a:lnTo>
                    <a:pt x="41" y="5"/>
                  </a:lnTo>
                  <a:lnTo>
                    <a:pt x="40" y="4"/>
                  </a:lnTo>
                  <a:lnTo>
                    <a:pt x="38" y="3"/>
                  </a:lnTo>
                  <a:lnTo>
                    <a:pt x="37" y="2"/>
                  </a:lnTo>
                  <a:lnTo>
                    <a:pt x="35" y="4"/>
                  </a:lnTo>
                  <a:lnTo>
                    <a:pt x="33" y="6"/>
                  </a:lnTo>
                  <a:lnTo>
                    <a:pt x="31" y="8"/>
                  </a:lnTo>
                  <a:lnTo>
                    <a:pt x="29" y="11"/>
                  </a:lnTo>
                  <a:lnTo>
                    <a:pt x="27" y="14"/>
                  </a:lnTo>
                  <a:lnTo>
                    <a:pt x="25" y="17"/>
                  </a:lnTo>
                  <a:lnTo>
                    <a:pt x="24" y="20"/>
                  </a:lnTo>
                  <a:lnTo>
                    <a:pt x="23" y="24"/>
                  </a:lnTo>
                  <a:lnTo>
                    <a:pt x="21" y="27"/>
                  </a:lnTo>
                  <a:lnTo>
                    <a:pt x="20" y="31"/>
                  </a:lnTo>
                  <a:lnTo>
                    <a:pt x="19" y="36"/>
                  </a:lnTo>
                  <a:lnTo>
                    <a:pt x="18" y="40"/>
                  </a:lnTo>
                  <a:lnTo>
                    <a:pt x="18" y="44"/>
                  </a:lnTo>
                  <a:lnTo>
                    <a:pt x="17" y="49"/>
                  </a:lnTo>
                  <a:lnTo>
                    <a:pt x="17" y="53"/>
                  </a:lnTo>
                  <a:lnTo>
                    <a:pt x="17" y="58"/>
                  </a:lnTo>
                  <a:lnTo>
                    <a:pt x="0" y="59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22395" name="Group 59"/>
          <p:cNvGrpSpPr>
            <a:grpSpLocks/>
          </p:cNvGrpSpPr>
          <p:nvPr/>
        </p:nvGrpSpPr>
        <p:grpSpPr bwMode="auto">
          <a:xfrm>
            <a:off x="3746500" y="3740150"/>
            <a:ext cx="225425" cy="123825"/>
            <a:chOff x="2360" y="2356"/>
            <a:chExt cx="142" cy="78"/>
          </a:xfrm>
        </p:grpSpPr>
        <p:sp>
          <p:nvSpPr>
            <p:cNvPr id="1422396" name="Oval 60"/>
            <p:cNvSpPr>
              <a:spLocks noChangeArrowheads="1"/>
            </p:cNvSpPr>
            <p:nvPr/>
          </p:nvSpPr>
          <p:spPr bwMode="auto">
            <a:xfrm rot="60000">
              <a:off x="2360" y="2356"/>
              <a:ext cx="142" cy="78"/>
            </a:xfrm>
            <a:prstGeom prst="ellipse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2397" name="Freeform 61"/>
            <p:cNvSpPr>
              <a:spLocks/>
            </p:cNvSpPr>
            <p:nvPr/>
          </p:nvSpPr>
          <p:spPr bwMode="auto">
            <a:xfrm>
              <a:off x="2393" y="2365"/>
              <a:ext cx="83" cy="62"/>
            </a:xfrm>
            <a:custGeom>
              <a:avLst/>
              <a:gdLst/>
              <a:ahLst/>
              <a:cxnLst>
                <a:cxn ang="0">
                  <a:pos x="1" y="50"/>
                </a:cxn>
                <a:cxn ang="0">
                  <a:pos x="2" y="39"/>
                </a:cxn>
                <a:cxn ang="0">
                  <a:pos x="5" y="29"/>
                </a:cxn>
                <a:cxn ang="0">
                  <a:pos x="9" y="20"/>
                </a:cxn>
                <a:cxn ang="0">
                  <a:pos x="12" y="14"/>
                </a:cxn>
                <a:cxn ang="0">
                  <a:pos x="15" y="10"/>
                </a:cxn>
                <a:cxn ang="0">
                  <a:pos x="17" y="7"/>
                </a:cxn>
                <a:cxn ang="0">
                  <a:pos x="20" y="5"/>
                </a:cxn>
                <a:cxn ang="0">
                  <a:pos x="23" y="3"/>
                </a:cxn>
                <a:cxn ang="0">
                  <a:pos x="26" y="1"/>
                </a:cxn>
                <a:cxn ang="0">
                  <a:pos x="29" y="0"/>
                </a:cxn>
                <a:cxn ang="0">
                  <a:pos x="31" y="0"/>
                </a:cxn>
                <a:cxn ang="0">
                  <a:pos x="50" y="1"/>
                </a:cxn>
                <a:cxn ang="0">
                  <a:pos x="54" y="2"/>
                </a:cxn>
                <a:cxn ang="0">
                  <a:pos x="58" y="4"/>
                </a:cxn>
                <a:cxn ang="0">
                  <a:pos x="61" y="7"/>
                </a:cxn>
                <a:cxn ang="0">
                  <a:pos x="65" y="11"/>
                </a:cxn>
                <a:cxn ang="0">
                  <a:pos x="68" y="17"/>
                </a:cxn>
                <a:cxn ang="0">
                  <a:pos x="70" y="23"/>
                </a:cxn>
                <a:cxn ang="0">
                  <a:pos x="72" y="29"/>
                </a:cxn>
                <a:cxn ang="0">
                  <a:pos x="74" y="37"/>
                </a:cxn>
                <a:cxn ang="0">
                  <a:pos x="66" y="61"/>
                </a:cxn>
                <a:cxn ang="0">
                  <a:pos x="57" y="36"/>
                </a:cxn>
                <a:cxn ang="0">
                  <a:pos x="56" y="30"/>
                </a:cxn>
                <a:cxn ang="0">
                  <a:pos x="55" y="25"/>
                </a:cxn>
                <a:cxn ang="0">
                  <a:pos x="53" y="20"/>
                </a:cxn>
                <a:cxn ang="0">
                  <a:pos x="51" y="15"/>
                </a:cxn>
                <a:cxn ang="0">
                  <a:pos x="49" y="11"/>
                </a:cxn>
                <a:cxn ang="0">
                  <a:pos x="47" y="8"/>
                </a:cxn>
                <a:cxn ang="0">
                  <a:pos x="44" y="5"/>
                </a:cxn>
                <a:cxn ang="0">
                  <a:pos x="41" y="3"/>
                </a:cxn>
                <a:cxn ang="0">
                  <a:pos x="36" y="6"/>
                </a:cxn>
                <a:cxn ang="0">
                  <a:pos x="32" y="11"/>
                </a:cxn>
                <a:cxn ang="0">
                  <a:pos x="28" y="17"/>
                </a:cxn>
                <a:cxn ang="0">
                  <a:pos x="25" y="23"/>
                </a:cxn>
                <a:cxn ang="0">
                  <a:pos x="22" y="31"/>
                </a:cxn>
                <a:cxn ang="0">
                  <a:pos x="19" y="39"/>
                </a:cxn>
                <a:cxn ang="0">
                  <a:pos x="18" y="48"/>
                </a:cxn>
                <a:cxn ang="0">
                  <a:pos x="17" y="57"/>
                </a:cxn>
              </a:cxnLst>
              <a:rect l="0" t="0" r="r" b="b"/>
              <a:pathLst>
                <a:path w="83" h="62">
                  <a:moveTo>
                    <a:pt x="0" y="56"/>
                  </a:moveTo>
                  <a:lnTo>
                    <a:pt x="1" y="50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4" y="34"/>
                  </a:lnTo>
                  <a:lnTo>
                    <a:pt x="5" y="29"/>
                  </a:lnTo>
                  <a:lnTo>
                    <a:pt x="7" y="24"/>
                  </a:lnTo>
                  <a:lnTo>
                    <a:pt x="9" y="20"/>
                  </a:lnTo>
                  <a:lnTo>
                    <a:pt x="11" y="16"/>
                  </a:lnTo>
                  <a:lnTo>
                    <a:pt x="12" y="14"/>
                  </a:lnTo>
                  <a:lnTo>
                    <a:pt x="14" y="12"/>
                  </a:lnTo>
                  <a:lnTo>
                    <a:pt x="15" y="10"/>
                  </a:lnTo>
                  <a:lnTo>
                    <a:pt x="16" y="9"/>
                  </a:lnTo>
                  <a:lnTo>
                    <a:pt x="17" y="7"/>
                  </a:lnTo>
                  <a:lnTo>
                    <a:pt x="19" y="6"/>
                  </a:lnTo>
                  <a:lnTo>
                    <a:pt x="20" y="5"/>
                  </a:lnTo>
                  <a:lnTo>
                    <a:pt x="21" y="4"/>
                  </a:lnTo>
                  <a:lnTo>
                    <a:pt x="23" y="3"/>
                  </a:lnTo>
                  <a:lnTo>
                    <a:pt x="24" y="2"/>
                  </a:lnTo>
                  <a:lnTo>
                    <a:pt x="26" y="1"/>
                  </a:lnTo>
                  <a:lnTo>
                    <a:pt x="27" y="1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50" y="1"/>
                  </a:lnTo>
                  <a:lnTo>
                    <a:pt x="52" y="1"/>
                  </a:lnTo>
                  <a:lnTo>
                    <a:pt x="54" y="2"/>
                  </a:lnTo>
                  <a:lnTo>
                    <a:pt x="56" y="3"/>
                  </a:lnTo>
                  <a:lnTo>
                    <a:pt x="58" y="4"/>
                  </a:lnTo>
                  <a:lnTo>
                    <a:pt x="60" y="6"/>
                  </a:lnTo>
                  <a:lnTo>
                    <a:pt x="61" y="7"/>
                  </a:lnTo>
                  <a:lnTo>
                    <a:pt x="63" y="9"/>
                  </a:lnTo>
                  <a:lnTo>
                    <a:pt x="65" y="11"/>
                  </a:lnTo>
                  <a:lnTo>
                    <a:pt x="66" y="14"/>
                  </a:lnTo>
                  <a:lnTo>
                    <a:pt x="68" y="17"/>
                  </a:lnTo>
                  <a:lnTo>
                    <a:pt x="69" y="20"/>
                  </a:lnTo>
                  <a:lnTo>
                    <a:pt x="70" y="23"/>
                  </a:lnTo>
                  <a:lnTo>
                    <a:pt x="71" y="26"/>
                  </a:lnTo>
                  <a:lnTo>
                    <a:pt x="72" y="29"/>
                  </a:lnTo>
                  <a:lnTo>
                    <a:pt x="73" y="33"/>
                  </a:lnTo>
                  <a:lnTo>
                    <a:pt x="74" y="37"/>
                  </a:lnTo>
                  <a:lnTo>
                    <a:pt x="82" y="37"/>
                  </a:lnTo>
                  <a:lnTo>
                    <a:pt x="66" y="61"/>
                  </a:lnTo>
                  <a:lnTo>
                    <a:pt x="49" y="35"/>
                  </a:lnTo>
                  <a:lnTo>
                    <a:pt x="57" y="36"/>
                  </a:lnTo>
                  <a:lnTo>
                    <a:pt x="57" y="33"/>
                  </a:lnTo>
                  <a:lnTo>
                    <a:pt x="56" y="30"/>
                  </a:lnTo>
                  <a:lnTo>
                    <a:pt x="56" y="27"/>
                  </a:lnTo>
                  <a:lnTo>
                    <a:pt x="55" y="25"/>
                  </a:lnTo>
                  <a:lnTo>
                    <a:pt x="54" y="22"/>
                  </a:lnTo>
                  <a:lnTo>
                    <a:pt x="53" y="20"/>
                  </a:lnTo>
                  <a:lnTo>
                    <a:pt x="52" y="18"/>
                  </a:lnTo>
                  <a:lnTo>
                    <a:pt x="51" y="15"/>
                  </a:lnTo>
                  <a:lnTo>
                    <a:pt x="50" y="13"/>
                  </a:lnTo>
                  <a:lnTo>
                    <a:pt x="49" y="11"/>
                  </a:lnTo>
                  <a:lnTo>
                    <a:pt x="48" y="10"/>
                  </a:lnTo>
                  <a:lnTo>
                    <a:pt x="47" y="8"/>
                  </a:lnTo>
                  <a:lnTo>
                    <a:pt x="45" y="7"/>
                  </a:lnTo>
                  <a:lnTo>
                    <a:pt x="44" y="5"/>
                  </a:lnTo>
                  <a:lnTo>
                    <a:pt x="42" y="4"/>
                  </a:lnTo>
                  <a:lnTo>
                    <a:pt x="41" y="3"/>
                  </a:lnTo>
                  <a:lnTo>
                    <a:pt x="39" y="5"/>
                  </a:lnTo>
                  <a:lnTo>
                    <a:pt x="36" y="6"/>
                  </a:lnTo>
                  <a:lnTo>
                    <a:pt x="34" y="8"/>
                  </a:lnTo>
                  <a:lnTo>
                    <a:pt x="32" y="11"/>
                  </a:lnTo>
                  <a:lnTo>
                    <a:pt x="30" y="14"/>
                  </a:lnTo>
                  <a:lnTo>
                    <a:pt x="28" y="17"/>
                  </a:lnTo>
                  <a:lnTo>
                    <a:pt x="26" y="20"/>
                  </a:lnTo>
                  <a:lnTo>
                    <a:pt x="25" y="23"/>
                  </a:lnTo>
                  <a:lnTo>
                    <a:pt x="23" y="27"/>
                  </a:lnTo>
                  <a:lnTo>
                    <a:pt x="22" y="31"/>
                  </a:lnTo>
                  <a:lnTo>
                    <a:pt x="20" y="35"/>
                  </a:lnTo>
                  <a:lnTo>
                    <a:pt x="19" y="39"/>
                  </a:lnTo>
                  <a:lnTo>
                    <a:pt x="18" y="43"/>
                  </a:lnTo>
                  <a:lnTo>
                    <a:pt x="18" y="48"/>
                  </a:lnTo>
                  <a:lnTo>
                    <a:pt x="17" y="52"/>
                  </a:lnTo>
                  <a:lnTo>
                    <a:pt x="17" y="57"/>
                  </a:lnTo>
                  <a:lnTo>
                    <a:pt x="0" y="56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22398" name="Group 62"/>
          <p:cNvGrpSpPr>
            <a:grpSpLocks/>
          </p:cNvGrpSpPr>
          <p:nvPr/>
        </p:nvGrpSpPr>
        <p:grpSpPr bwMode="auto">
          <a:xfrm>
            <a:off x="2171700" y="3525838"/>
            <a:ext cx="225425" cy="123825"/>
            <a:chOff x="1368" y="2221"/>
            <a:chExt cx="142" cy="78"/>
          </a:xfrm>
        </p:grpSpPr>
        <p:sp>
          <p:nvSpPr>
            <p:cNvPr id="1422399" name="Oval 63"/>
            <p:cNvSpPr>
              <a:spLocks noChangeArrowheads="1"/>
            </p:cNvSpPr>
            <p:nvPr/>
          </p:nvSpPr>
          <p:spPr bwMode="auto">
            <a:xfrm rot="780000">
              <a:off x="1368" y="2221"/>
              <a:ext cx="142" cy="78"/>
            </a:xfrm>
            <a:prstGeom prst="ellipse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2400" name="Freeform 64"/>
            <p:cNvSpPr>
              <a:spLocks/>
            </p:cNvSpPr>
            <p:nvPr/>
          </p:nvSpPr>
          <p:spPr bwMode="auto">
            <a:xfrm>
              <a:off x="1396" y="2229"/>
              <a:ext cx="85" cy="68"/>
            </a:xfrm>
            <a:custGeom>
              <a:avLst/>
              <a:gdLst/>
              <a:ahLst/>
              <a:cxnLst>
                <a:cxn ang="0">
                  <a:pos x="2" y="42"/>
                </a:cxn>
                <a:cxn ang="0">
                  <a:pos x="6" y="32"/>
                </a:cxn>
                <a:cxn ang="0">
                  <a:pos x="11" y="23"/>
                </a:cxn>
                <a:cxn ang="0">
                  <a:pos x="16" y="15"/>
                </a:cxn>
                <a:cxn ang="0">
                  <a:pos x="22" y="8"/>
                </a:cxn>
                <a:cxn ang="0">
                  <a:pos x="25" y="6"/>
                </a:cxn>
                <a:cxn ang="0">
                  <a:pos x="28" y="4"/>
                </a:cxn>
                <a:cxn ang="0">
                  <a:pos x="32" y="2"/>
                </a:cxn>
                <a:cxn ang="0">
                  <a:pos x="35" y="1"/>
                </a:cxn>
                <a:cxn ang="0">
                  <a:pos x="38" y="0"/>
                </a:cxn>
                <a:cxn ang="0">
                  <a:pos x="41" y="0"/>
                </a:cxn>
                <a:cxn ang="0">
                  <a:pos x="44" y="1"/>
                </a:cxn>
                <a:cxn ang="0">
                  <a:pos x="62" y="6"/>
                </a:cxn>
                <a:cxn ang="0">
                  <a:pos x="65" y="8"/>
                </a:cxn>
                <a:cxn ang="0">
                  <a:pos x="68" y="11"/>
                </a:cxn>
                <a:cxn ang="0">
                  <a:pos x="71" y="16"/>
                </a:cxn>
                <a:cxn ang="0">
                  <a:pos x="73" y="21"/>
                </a:cxn>
                <a:cxn ang="0">
                  <a:pos x="75" y="27"/>
                </a:cxn>
                <a:cxn ang="0">
                  <a:pos x="76" y="34"/>
                </a:cxn>
                <a:cxn ang="0">
                  <a:pos x="76" y="41"/>
                </a:cxn>
                <a:cxn ang="0">
                  <a:pos x="84" y="47"/>
                </a:cxn>
                <a:cxn ang="0">
                  <a:pos x="52" y="38"/>
                </a:cxn>
                <a:cxn ang="0">
                  <a:pos x="60" y="34"/>
                </a:cxn>
                <a:cxn ang="0">
                  <a:pos x="59" y="24"/>
                </a:cxn>
                <a:cxn ang="0">
                  <a:pos x="56" y="15"/>
                </a:cxn>
                <a:cxn ang="0">
                  <a:pos x="55" y="11"/>
                </a:cxn>
                <a:cxn ang="0">
                  <a:pos x="53" y="8"/>
                </a:cxn>
                <a:cxn ang="0">
                  <a:pos x="51" y="5"/>
                </a:cxn>
                <a:cxn ang="0">
                  <a:pos x="46" y="7"/>
                </a:cxn>
                <a:cxn ang="0">
                  <a:pos x="41" y="11"/>
                </a:cxn>
                <a:cxn ang="0">
                  <a:pos x="36" y="15"/>
                </a:cxn>
                <a:cxn ang="0">
                  <a:pos x="31" y="21"/>
                </a:cxn>
                <a:cxn ang="0">
                  <a:pos x="27" y="28"/>
                </a:cxn>
                <a:cxn ang="0">
                  <a:pos x="22" y="36"/>
                </a:cxn>
                <a:cxn ang="0">
                  <a:pos x="19" y="44"/>
                </a:cxn>
                <a:cxn ang="0">
                  <a:pos x="16" y="53"/>
                </a:cxn>
              </a:cxnLst>
              <a:rect l="0" t="0" r="r" b="b"/>
              <a:pathLst>
                <a:path w="85" h="68">
                  <a:moveTo>
                    <a:pt x="0" y="48"/>
                  </a:moveTo>
                  <a:lnTo>
                    <a:pt x="2" y="42"/>
                  </a:lnTo>
                  <a:lnTo>
                    <a:pt x="4" y="37"/>
                  </a:lnTo>
                  <a:lnTo>
                    <a:pt x="6" y="32"/>
                  </a:lnTo>
                  <a:lnTo>
                    <a:pt x="8" y="27"/>
                  </a:lnTo>
                  <a:lnTo>
                    <a:pt x="11" y="23"/>
                  </a:lnTo>
                  <a:lnTo>
                    <a:pt x="13" y="19"/>
                  </a:lnTo>
                  <a:lnTo>
                    <a:pt x="16" y="15"/>
                  </a:lnTo>
                  <a:lnTo>
                    <a:pt x="19" y="11"/>
                  </a:lnTo>
                  <a:lnTo>
                    <a:pt x="22" y="8"/>
                  </a:lnTo>
                  <a:lnTo>
                    <a:pt x="24" y="7"/>
                  </a:lnTo>
                  <a:lnTo>
                    <a:pt x="25" y="6"/>
                  </a:lnTo>
                  <a:lnTo>
                    <a:pt x="27" y="5"/>
                  </a:lnTo>
                  <a:lnTo>
                    <a:pt x="28" y="4"/>
                  </a:lnTo>
                  <a:lnTo>
                    <a:pt x="30" y="3"/>
                  </a:lnTo>
                  <a:lnTo>
                    <a:pt x="32" y="2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1" y="0"/>
                  </a:lnTo>
                  <a:lnTo>
                    <a:pt x="43" y="1"/>
                  </a:lnTo>
                  <a:lnTo>
                    <a:pt x="44" y="1"/>
                  </a:lnTo>
                  <a:lnTo>
                    <a:pt x="60" y="5"/>
                  </a:lnTo>
                  <a:lnTo>
                    <a:pt x="62" y="6"/>
                  </a:lnTo>
                  <a:lnTo>
                    <a:pt x="64" y="7"/>
                  </a:lnTo>
                  <a:lnTo>
                    <a:pt x="65" y="8"/>
                  </a:lnTo>
                  <a:lnTo>
                    <a:pt x="67" y="10"/>
                  </a:lnTo>
                  <a:lnTo>
                    <a:pt x="68" y="11"/>
                  </a:lnTo>
                  <a:lnTo>
                    <a:pt x="70" y="13"/>
                  </a:lnTo>
                  <a:lnTo>
                    <a:pt x="71" y="16"/>
                  </a:lnTo>
                  <a:lnTo>
                    <a:pt x="72" y="18"/>
                  </a:lnTo>
                  <a:lnTo>
                    <a:pt x="73" y="21"/>
                  </a:lnTo>
                  <a:lnTo>
                    <a:pt x="74" y="24"/>
                  </a:lnTo>
                  <a:lnTo>
                    <a:pt x="75" y="27"/>
                  </a:lnTo>
                  <a:lnTo>
                    <a:pt x="75" y="30"/>
                  </a:lnTo>
                  <a:lnTo>
                    <a:pt x="76" y="34"/>
                  </a:lnTo>
                  <a:lnTo>
                    <a:pt x="76" y="37"/>
                  </a:lnTo>
                  <a:lnTo>
                    <a:pt x="76" y="41"/>
                  </a:lnTo>
                  <a:lnTo>
                    <a:pt x="76" y="45"/>
                  </a:lnTo>
                  <a:lnTo>
                    <a:pt x="84" y="47"/>
                  </a:lnTo>
                  <a:lnTo>
                    <a:pt x="63" y="67"/>
                  </a:lnTo>
                  <a:lnTo>
                    <a:pt x="52" y="38"/>
                  </a:lnTo>
                  <a:lnTo>
                    <a:pt x="60" y="40"/>
                  </a:lnTo>
                  <a:lnTo>
                    <a:pt x="60" y="34"/>
                  </a:lnTo>
                  <a:lnTo>
                    <a:pt x="59" y="29"/>
                  </a:lnTo>
                  <a:lnTo>
                    <a:pt x="59" y="24"/>
                  </a:lnTo>
                  <a:lnTo>
                    <a:pt x="58" y="20"/>
                  </a:lnTo>
                  <a:lnTo>
                    <a:pt x="56" y="15"/>
                  </a:lnTo>
                  <a:lnTo>
                    <a:pt x="56" y="13"/>
                  </a:lnTo>
                  <a:lnTo>
                    <a:pt x="55" y="11"/>
                  </a:lnTo>
                  <a:lnTo>
                    <a:pt x="54" y="10"/>
                  </a:lnTo>
                  <a:lnTo>
                    <a:pt x="53" y="8"/>
                  </a:lnTo>
                  <a:lnTo>
                    <a:pt x="52" y="6"/>
                  </a:lnTo>
                  <a:lnTo>
                    <a:pt x="51" y="5"/>
                  </a:lnTo>
                  <a:lnTo>
                    <a:pt x="48" y="6"/>
                  </a:lnTo>
                  <a:lnTo>
                    <a:pt x="46" y="7"/>
                  </a:lnTo>
                  <a:lnTo>
                    <a:pt x="43" y="9"/>
                  </a:lnTo>
                  <a:lnTo>
                    <a:pt x="41" y="11"/>
                  </a:lnTo>
                  <a:lnTo>
                    <a:pt x="38" y="13"/>
                  </a:lnTo>
                  <a:lnTo>
                    <a:pt x="36" y="15"/>
                  </a:lnTo>
                  <a:lnTo>
                    <a:pt x="33" y="18"/>
                  </a:lnTo>
                  <a:lnTo>
                    <a:pt x="31" y="21"/>
                  </a:lnTo>
                  <a:lnTo>
                    <a:pt x="29" y="24"/>
                  </a:lnTo>
                  <a:lnTo>
                    <a:pt x="27" y="28"/>
                  </a:lnTo>
                  <a:lnTo>
                    <a:pt x="24" y="32"/>
                  </a:lnTo>
                  <a:lnTo>
                    <a:pt x="22" y="36"/>
                  </a:lnTo>
                  <a:lnTo>
                    <a:pt x="21" y="40"/>
                  </a:lnTo>
                  <a:lnTo>
                    <a:pt x="19" y="44"/>
                  </a:lnTo>
                  <a:lnTo>
                    <a:pt x="17" y="48"/>
                  </a:lnTo>
                  <a:lnTo>
                    <a:pt x="16" y="53"/>
                  </a:lnTo>
                  <a:lnTo>
                    <a:pt x="0" y="48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22401" name="Group 65"/>
          <p:cNvGrpSpPr>
            <a:grpSpLocks/>
          </p:cNvGrpSpPr>
          <p:nvPr/>
        </p:nvGrpSpPr>
        <p:grpSpPr bwMode="auto">
          <a:xfrm>
            <a:off x="2057400" y="3643313"/>
            <a:ext cx="225425" cy="123825"/>
            <a:chOff x="1296" y="2295"/>
            <a:chExt cx="142" cy="78"/>
          </a:xfrm>
        </p:grpSpPr>
        <p:sp>
          <p:nvSpPr>
            <p:cNvPr id="1422402" name="Oval 66"/>
            <p:cNvSpPr>
              <a:spLocks noChangeArrowheads="1"/>
            </p:cNvSpPr>
            <p:nvPr/>
          </p:nvSpPr>
          <p:spPr bwMode="auto">
            <a:xfrm rot="1020000">
              <a:off x="1296" y="2295"/>
              <a:ext cx="142" cy="78"/>
            </a:xfrm>
            <a:prstGeom prst="ellipse">
              <a:avLst/>
            </a:prstGeom>
            <a:solidFill>
              <a:srgbClr val="6699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2403" name="Freeform 67"/>
            <p:cNvSpPr>
              <a:spLocks/>
            </p:cNvSpPr>
            <p:nvPr/>
          </p:nvSpPr>
          <p:spPr bwMode="auto">
            <a:xfrm>
              <a:off x="1325" y="2299"/>
              <a:ext cx="84" cy="70"/>
            </a:xfrm>
            <a:custGeom>
              <a:avLst/>
              <a:gdLst/>
              <a:ahLst/>
              <a:cxnLst>
                <a:cxn ang="0">
                  <a:pos x="2" y="41"/>
                </a:cxn>
                <a:cxn ang="0">
                  <a:pos x="7" y="30"/>
                </a:cxn>
                <a:cxn ang="0">
                  <a:pos x="13" y="21"/>
                </a:cxn>
                <a:cxn ang="0">
                  <a:pos x="19" y="14"/>
                </a:cxn>
                <a:cxn ang="0">
                  <a:pos x="25" y="7"/>
                </a:cxn>
                <a:cxn ang="0">
                  <a:pos x="30" y="4"/>
                </a:cxn>
                <a:cxn ang="0">
                  <a:pos x="33" y="2"/>
                </a:cxn>
                <a:cxn ang="0">
                  <a:pos x="36" y="1"/>
                </a:cxn>
                <a:cxn ang="0">
                  <a:pos x="40" y="0"/>
                </a:cxn>
                <a:cxn ang="0">
                  <a:pos x="43" y="0"/>
                </a:cxn>
                <a:cxn ang="0">
                  <a:pos x="46" y="1"/>
                </a:cxn>
                <a:cxn ang="0">
                  <a:pos x="62" y="7"/>
                </a:cxn>
                <a:cxn ang="0">
                  <a:pos x="66" y="9"/>
                </a:cxn>
                <a:cxn ang="0">
                  <a:pos x="69" y="12"/>
                </a:cxn>
                <a:cxn ang="0">
                  <a:pos x="72" y="16"/>
                </a:cxn>
                <a:cxn ang="0">
                  <a:pos x="74" y="21"/>
                </a:cxn>
                <a:cxn ang="0">
                  <a:pos x="75" y="27"/>
                </a:cxn>
                <a:cxn ang="0">
                  <a:pos x="76" y="33"/>
                </a:cxn>
                <a:cxn ang="0">
                  <a:pos x="76" y="40"/>
                </a:cxn>
                <a:cxn ang="0">
                  <a:pos x="76" y="48"/>
                </a:cxn>
                <a:cxn ang="0">
                  <a:pos x="62" y="69"/>
                </a:cxn>
                <a:cxn ang="0">
                  <a:pos x="60" y="42"/>
                </a:cxn>
                <a:cxn ang="0">
                  <a:pos x="61" y="31"/>
                </a:cxn>
                <a:cxn ang="0">
                  <a:pos x="60" y="22"/>
                </a:cxn>
                <a:cxn ang="0">
                  <a:pos x="58" y="13"/>
                </a:cxn>
                <a:cxn ang="0">
                  <a:pos x="56" y="10"/>
                </a:cxn>
                <a:cxn ang="0">
                  <a:pos x="54" y="7"/>
                </a:cxn>
                <a:cxn ang="0">
                  <a:pos x="49" y="9"/>
                </a:cxn>
                <a:cxn ang="0">
                  <a:pos x="43" y="12"/>
                </a:cxn>
                <a:cxn ang="0">
                  <a:pos x="38" y="16"/>
                </a:cxn>
                <a:cxn ang="0">
                  <a:pos x="33" y="21"/>
                </a:cxn>
                <a:cxn ang="0">
                  <a:pos x="28" y="28"/>
                </a:cxn>
                <a:cxn ang="0">
                  <a:pos x="23" y="35"/>
                </a:cxn>
                <a:cxn ang="0">
                  <a:pos x="19" y="43"/>
                </a:cxn>
                <a:cxn ang="0">
                  <a:pos x="15" y="52"/>
                </a:cxn>
              </a:cxnLst>
              <a:rect l="0" t="0" r="r" b="b"/>
              <a:pathLst>
                <a:path w="84" h="70">
                  <a:moveTo>
                    <a:pt x="0" y="46"/>
                  </a:moveTo>
                  <a:lnTo>
                    <a:pt x="2" y="41"/>
                  </a:lnTo>
                  <a:lnTo>
                    <a:pt x="5" y="35"/>
                  </a:lnTo>
                  <a:lnTo>
                    <a:pt x="7" y="30"/>
                  </a:lnTo>
                  <a:lnTo>
                    <a:pt x="10" y="26"/>
                  </a:lnTo>
                  <a:lnTo>
                    <a:pt x="13" y="21"/>
                  </a:lnTo>
                  <a:lnTo>
                    <a:pt x="16" y="17"/>
                  </a:lnTo>
                  <a:lnTo>
                    <a:pt x="19" y="14"/>
                  </a:lnTo>
                  <a:lnTo>
                    <a:pt x="22" y="10"/>
                  </a:lnTo>
                  <a:lnTo>
                    <a:pt x="25" y="7"/>
                  </a:lnTo>
                  <a:lnTo>
                    <a:pt x="28" y="5"/>
                  </a:lnTo>
                  <a:lnTo>
                    <a:pt x="30" y="4"/>
                  </a:lnTo>
                  <a:lnTo>
                    <a:pt x="32" y="3"/>
                  </a:lnTo>
                  <a:lnTo>
                    <a:pt x="33" y="2"/>
                  </a:lnTo>
                  <a:lnTo>
                    <a:pt x="35" y="2"/>
                  </a:lnTo>
                  <a:lnTo>
                    <a:pt x="36" y="1"/>
                  </a:lnTo>
                  <a:lnTo>
                    <a:pt x="38" y="1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3" y="0"/>
                  </a:lnTo>
                  <a:lnTo>
                    <a:pt x="44" y="0"/>
                  </a:lnTo>
                  <a:lnTo>
                    <a:pt x="46" y="1"/>
                  </a:lnTo>
                  <a:lnTo>
                    <a:pt x="47" y="1"/>
                  </a:lnTo>
                  <a:lnTo>
                    <a:pt x="62" y="7"/>
                  </a:lnTo>
                  <a:lnTo>
                    <a:pt x="64" y="8"/>
                  </a:lnTo>
                  <a:lnTo>
                    <a:pt x="66" y="9"/>
                  </a:lnTo>
                  <a:lnTo>
                    <a:pt x="67" y="10"/>
                  </a:lnTo>
                  <a:lnTo>
                    <a:pt x="69" y="12"/>
                  </a:lnTo>
                  <a:lnTo>
                    <a:pt x="71" y="14"/>
                  </a:lnTo>
                  <a:lnTo>
                    <a:pt x="72" y="16"/>
                  </a:lnTo>
                  <a:lnTo>
                    <a:pt x="73" y="19"/>
                  </a:lnTo>
                  <a:lnTo>
                    <a:pt x="74" y="21"/>
                  </a:lnTo>
                  <a:lnTo>
                    <a:pt x="75" y="24"/>
                  </a:lnTo>
                  <a:lnTo>
                    <a:pt x="75" y="27"/>
                  </a:lnTo>
                  <a:lnTo>
                    <a:pt x="76" y="30"/>
                  </a:lnTo>
                  <a:lnTo>
                    <a:pt x="76" y="33"/>
                  </a:lnTo>
                  <a:lnTo>
                    <a:pt x="76" y="37"/>
                  </a:lnTo>
                  <a:lnTo>
                    <a:pt x="76" y="40"/>
                  </a:lnTo>
                  <a:lnTo>
                    <a:pt x="76" y="44"/>
                  </a:lnTo>
                  <a:lnTo>
                    <a:pt x="76" y="48"/>
                  </a:lnTo>
                  <a:lnTo>
                    <a:pt x="83" y="51"/>
                  </a:lnTo>
                  <a:lnTo>
                    <a:pt x="62" y="69"/>
                  </a:lnTo>
                  <a:lnTo>
                    <a:pt x="52" y="39"/>
                  </a:lnTo>
                  <a:lnTo>
                    <a:pt x="60" y="42"/>
                  </a:lnTo>
                  <a:lnTo>
                    <a:pt x="60" y="36"/>
                  </a:lnTo>
                  <a:lnTo>
                    <a:pt x="61" y="31"/>
                  </a:lnTo>
                  <a:lnTo>
                    <a:pt x="60" y="26"/>
                  </a:lnTo>
                  <a:lnTo>
                    <a:pt x="60" y="22"/>
                  </a:lnTo>
                  <a:lnTo>
                    <a:pt x="59" y="17"/>
                  </a:lnTo>
                  <a:lnTo>
                    <a:pt x="58" y="13"/>
                  </a:lnTo>
                  <a:lnTo>
                    <a:pt x="57" y="12"/>
                  </a:lnTo>
                  <a:lnTo>
                    <a:pt x="56" y="10"/>
                  </a:lnTo>
                  <a:lnTo>
                    <a:pt x="55" y="8"/>
                  </a:lnTo>
                  <a:lnTo>
                    <a:pt x="54" y="7"/>
                  </a:lnTo>
                  <a:lnTo>
                    <a:pt x="51" y="8"/>
                  </a:lnTo>
                  <a:lnTo>
                    <a:pt x="49" y="9"/>
                  </a:lnTo>
                  <a:lnTo>
                    <a:pt x="46" y="10"/>
                  </a:lnTo>
                  <a:lnTo>
                    <a:pt x="43" y="12"/>
                  </a:lnTo>
                  <a:lnTo>
                    <a:pt x="41" y="14"/>
                  </a:lnTo>
                  <a:lnTo>
                    <a:pt x="38" y="16"/>
                  </a:lnTo>
                  <a:lnTo>
                    <a:pt x="35" y="18"/>
                  </a:lnTo>
                  <a:lnTo>
                    <a:pt x="33" y="21"/>
                  </a:lnTo>
                  <a:lnTo>
                    <a:pt x="30" y="24"/>
                  </a:lnTo>
                  <a:lnTo>
                    <a:pt x="28" y="28"/>
                  </a:lnTo>
                  <a:lnTo>
                    <a:pt x="25" y="31"/>
                  </a:lnTo>
                  <a:lnTo>
                    <a:pt x="23" y="35"/>
                  </a:lnTo>
                  <a:lnTo>
                    <a:pt x="21" y="39"/>
                  </a:lnTo>
                  <a:lnTo>
                    <a:pt x="19" y="43"/>
                  </a:lnTo>
                  <a:lnTo>
                    <a:pt x="17" y="48"/>
                  </a:lnTo>
                  <a:lnTo>
                    <a:pt x="15" y="52"/>
                  </a:lnTo>
                  <a:lnTo>
                    <a:pt x="0" y="46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22404" name="Group 68"/>
          <p:cNvGrpSpPr>
            <a:grpSpLocks/>
          </p:cNvGrpSpPr>
          <p:nvPr/>
        </p:nvGrpSpPr>
        <p:grpSpPr bwMode="auto">
          <a:xfrm>
            <a:off x="1606550" y="3268663"/>
            <a:ext cx="225425" cy="123825"/>
            <a:chOff x="1012" y="2059"/>
            <a:chExt cx="142" cy="78"/>
          </a:xfrm>
        </p:grpSpPr>
        <p:sp>
          <p:nvSpPr>
            <p:cNvPr id="1422405" name="Oval 69"/>
            <p:cNvSpPr>
              <a:spLocks noChangeArrowheads="1"/>
            </p:cNvSpPr>
            <p:nvPr/>
          </p:nvSpPr>
          <p:spPr bwMode="auto">
            <a:xfrm rot="1860000">
              <a:off x="1012" y="2059"/>
              <a:ext cx="142" cy="78"/>
            </a:xfrm>
            <a:prstGeom prst="ellipse">
              <a:avLst/>
            </a:prstGeom>
            <a:solidFill>
              <a:srgbClr val="6699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2406" name="Freeform 70"/>
            <p:cNvSpPr>
              <a:spLocks/>
            </p:cNvSpPr>
            <p:nvPr/>
          </p:nvSpPr>
          <p:spPr bwMode="auto">
            <a:xfrm>
              <a:off x="1039" y="2064"/>
              <a:ext cx="81" cy="73"/>
            </a:xfrm>
            <a:custGeom>
              <a:avLst/>
              <a:gdLst/>
              <a:ahLst/>
              <a:cxnLst>
                <a:cxn ang="0">
                  <a:pos x="3" y="29"/>
                </a:cxn>
                <a:cxn ang="0">
                  <a:pos x="11" y="21"/>
                </a:cxn>
                <a:cxn ang="0">
                  <a:pos x="18" y="13"/>
                </a:cxn>
                <a:cxn ang="0">
                  <a:pos x="26" y="8"/>
                </a:cxn>
                <a:cxn ang="0">
                  <a:pos x="34" y="3"/>
                </a:cxn>
                <a:cxn ang="0">
                  <a:pos x="41" y="1"/>
                </a:cxn>
                <a:cxn ang="0">
                  <a:pos x="48" y="0"/>
                </a:cxn>
                <a:cxn ang="0">
                  <a:pos x="51" y="1"/>
                </a:cxn>
                <a:cxn ang="0">
                  <a:pos x="54" y="2"/>
                </a:cxn>
                <a:cxn ang="0">
                  <a:pos x="57" y="3"/>
                </a:cxn>
                <a:cxn ang="0">
                  <a:pos x="72" y="13"/>
                </a:cxn>
                <a:cxn ang="0">
                  <a:pos x="75" y="17"/>
                </a:cxn>
                <a:cxn ang="0">
                  <a:pos x="77" y="21"/>
                </a:cxn>
                <a:cxn ang="0">
                  <a:pos x="78" y="26"/>
                </a:cxn>
                <a:cxn ang="0">
                  <a:pos x="78" y="31"/>
                </a:cxn>
                <a:cxn ang="0">
                  <a:pos x="78" y="38"/>
                </a:cxn>
                <a:cxn ang="0">
                  <a:pos x="76" y="44"/>
                </a:cxn>
                <a:cxn ang="0">
                  <a:pos x="74" y="51"/>
                </a:cxn>
                <a:cxn ang="0">
                  <a:pos x="80" y="60"/>
                </a:cxn>
                <a:cxn ang="0">
                  <a:pos x="53" y="41"/>
                </a:cxn>
                <a:cxn ang="0">
                  <a:pos x="61" y="41"/>
                </a:cxn>
                <a:cxn ang="0">
                  <a:pos x="64" y="30"/>
                </a:cxn>
                <a:cxn ang="0">
                  <a:pos x="64" y="21"/>
                </a:cxn>
                <a:cxn ang="0">
                  <a:pos x="63" y="13"/>
                </a:cxn>
                <a:cxn ang="0">
                  <a:pos x="59" y="10"/>
                </a:cxn>
                <a:cxn ang="0">
                  <a:pos x="54" y="11"/>
                </a:cxn>
                <a:cxn ang="0">
                  <a:pos x="47" y="13"/>
                </a:cxn>
                <a:cxn ang="0">
                  <a:pos x="41" y="17"/>
                </a:cxn>
                <a:cxn ang="0">
                  <a:pos x="35" y="21"/>
                </a:cxn>
                <a:cxn ang="0">
                  <a:pos x="28" y="27"/>
                </a:cxn>
                <a:cxn ang="0">
                  <a:pos x="22" y="33"/>
                </a:cxn>
                <a:cxn ang="0">
                  <a:pos x="17" y="40"/>
                </a:cxn>
                <a:cxn ang="0">
                  <a:pos x="0" y="34"/>
                </a:cxn>
              </a:cxnLst>
              <a:rect l="0" t="0" r="r" b="b"/>
              <a:pathLst>
                <a:path w="81" h="73">
                  <a:moveTo>
                    <a:pt x="0" y="34"/>
                  </a:moveTo>
                  <a:lnTo>
                    <a:pt x="3" y="29"/>
                  </a:lnTo>
                  <a:lnTo>
                    <a:pt x="7" y="25"/>
                  </a:lnTo>
                  <a:lnTo>
                    <a:pt x="11" y="21"/>
                  </a:lnTo>
                  <a:lnTo>
                    <a:pt x="15" y="17"/>
                  </a:lnTo>
                  <a:lnTo>
                    <a:pt x="18" y="13"/>
                  </a:lnTo>
                  <a:lnTo>
                    <a:pt x="22" y="10"/>
                  </a:lnTo>
                  <a:lnTo>
                    <a:pt x="26" y="8"/>
                  </a:lnTo>
                  <a:lnTo>
                    <a:pt x="30" y="5"/>
                  </a:lnTo>
                  <a:lnTo>
                    <a:pt x="34" y="3"/>
                  </a:lnTo>
                  <a:lnTo>
                    <a:pt x="38" y="2"/>
                  </a:lnTo>
                  <a:lnTo>
                    <a:pt x="41" y="1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1"/>
                  </a:lnTo>
                  <a:lnTo>
                    <a:pt x="53" y="1"/>
                  </a:lnTo>
                  <a:lnTo>
                    <a:pt x="54" y="2"/>
                  </a:lnTo>
                  <a:lnTo>
                    <a:pt x="56" y="2"/>
                  </a:lnTo>
                  <a:lnTo>
                    <a:pt x="57" y="3"/>
                  </a:lnTo>
                  <a:lnTo>
                    <a:pt x="70" y="12"/>
                  </a:lnTo>
                  <a:lnTo>
                    <a:pt x="72" y="13"/>
                  </a:lnTo>
                  <a:lnTo>
                    <a:pt x="73" y="15"/>
                  </a:lnTo>
                  <a:lnTo>
                    <a:pt x="75" y="17"/>
                  </a:lnTo>
                  <a:lnTo>
                    <a:pt x="76" y="19"/>
                  </a:lnTo>
                  <a:lnTo>
                    <a:pt x="77" y="21"/>
                  </a:lnTo>
                  <a:lnTo>
                    <a:pt x="77" y="23"/>
                  </a:lnTo>
                  <a:lnTo>
                    <a:pt x="78" y="26"/>
                  </a:lnTo>
                  <a:lnTo>
                    <a:pt x="78" y="29"/>
                  </a:lnTo>
                  <a:lnTo>
                    <a:pt x="78" y="31"/>
                  </a:lnTo>
                  <a:lnTo>
                    <a:pt x="78" y="34"/>
                  </a:lnTo>
                  <a:lnTo>
                    <a:pt x="78" y="38"/>
                  </a:lnTo>
                  <a:lnTo>
                    <a:pt x="77" y="41"/>
                  </a:lnTo>
                  <a:lnTo>
                    <a:pt x="76" y="44"/>
                  </a:lnTo>
                  <a:lnTo>
                    <a:pt x="76" y="48"/>
                  </a:lnTo>
                  <a:lnTo>
                    <a:pt x="74" y="51"/>
                  </a:lnTo>
                  <a:lnTo>
                    <a:pt x="73" y="55"/>
                  </a:lnTo>
                  <a:lnTo>
                    <a:pt x="80" y="60"/>
                  </a:lnTo>
                  <a:lnTo>
                    <a:pt x="55" y="72"/>
                  </a:lnTo>
                  <a:lnTo>
                    <a:pt x="53" y="41"/>
                  </a:lnTo>
                  <a:lnTo>
                    <a:pt x="59" y="46"/>
                  </a:lnTo>
                  <a:lnTo>
                    <a:pt x="61" y="41"/>
                  </a:lnTo>
                  <a:lnTo>
                    <a:pt x="63" y="35"/>
                  </a:lnTo>
                  <a:lnTo>
                    <a:pt x="64" y="30"/>
                  </a:lnTo>
                  <a:lnTo>
                    <a:pt x="64" y="25"/>
                  </a:lnTo>
                  <a:lnTo>
                    <a:pt x="64" y="21"/>
                  </a:lnTo>
                  <a:lnTo>
                    <a:pt x="64" y="17"/>
                  </a:lnTo>
                  <a:lnTo>
                    <a:pt x="63" y="13"/>
                  </a:lnTo>
                  <a:lnTo>
                    <a:pt x="62" y="10"/>
                  </a:lnTo>
                  <a:lnTo>
                    <a:pt x="59" y="10"/>
                  </a:lnTo>
                  <a:lnTo>
                    <a:pt x="57" y="10"/>
                  </a:lnTo>
                  <a:lnTo>
                    <a:pt x="54" y="11"/>
                  </a:lnTo>
                  <a:lnTo>
                    <a:pt x="51" y="12"/>
                  </a:lnTo>
                  <a:lnTo>
                    <a:pt x="47" y="13"/>
                  </a:lnTo>
                  <a:lnTo>
                    <a:pt x="44" y="15"/>
                  </a:lnTo>
                  <a:lnTo>
                    <a:pt x="41" y="17"/>
                  </a:lnTo>
                  <a:lnTo>
                    <a:pt x="38" y="19"/>
                  </a:lnTo>
                  <a:lnTo>
                    <a:pt x="35" y="21"/>
                  </a:lnTo>
                  <a:lnTo>
                    <a:pt x="32" y="24"/>
                  </a:lnTo>
                  <a:lnTo>
                    <a:pt x="28" y="27"/>
                  </a:lnTo>
                  <a:lnTo>
                    <a:pt x="25" y="30"/>
                  </a:lnTo>
                  <a:lnTo>
                    <a:pt x="22" y="33"/>
                  </a:lnTo>
                  <a:lnTo>
                    <a:pt x="20" y="36"/>
                  </a:lnTo>
                  <a:lnTo>
                    <a:pt x="17" y="40"/>
                  </a:lnTo>
                  <a:lnTo>
                    <a:pt x="14" y="44"/>
                  </a:lnTo>
                  <a:lnTo>
                    <a:pt x="0" y="34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22407" name="Group 71"/>
          <p:cNvGrpSpPr>
            <a:grpSpLocks/>
          </p:cNvGrpSpPr>
          <p:nvPr/>
        </p:nvGrpSpPr>
        <p:grpSpPr bwMode="auto">
          <a:xfrm>
            <a:off x="1506538" y="3379788"/>
            <a:ext cx="225425" cy="125412"/>
            <a:chOff x="949" y="2129"/>
            <a:chExt cx="142" cy="79"/>
          </a:xfrm>
        </p:grpSpPr>
        <p:sp>
          <p:nvSpPr>
            <p:cNvPr id="1422408" name="Oval 72"/>
            <p:cNvSpPr>
              <a:spLocks noChangeArrowheads="1"/>
            </p:cNvSpPr>
            <p:nvPr/>
          </p:nvSpPr>
          <p:spPr bwMode="auto">
            <a:xfrm rot="1560000">
              <a:off x="949" y="2129"/>
              <a:ext cx="142" cy="78"/>
            </a:xfrm>
            <a:prstGeom prst="ellipse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2409" name="Freeform 73"/>
            <p:cNvSpPr>
              <a:spLocks/>
            </p:cNvSpPr>
            <p:nvPr/>
          </p:nvSpPr>
          <p:spPr bwMode="auto">
            <a:xfrm>
              <a:off x="974" y="2137"/>
              <a:ext cx="83" cy="71"/>
            </a:xfrm>
            <a:custGeom>
              <a:avLst/>
              <a:gdLst/>
              <a:ahLst/>
              <a:cxnLst>
                <a:cxn ang="0">
                  <a:pos x="3" y="33"/>
                </a:cxn>
                <a:cxn ang="0">
                  <a:pos x="10" y="24"/>
                </a:cxn>
                <a:cxn ang="0">
                  <a:pos x="17" y="16"/>
                </a:cxn>
                <a:cxn ang="0">
                  <a:pos x="24" y="9"/>
                </a:cxn>
                <a:cxn ang="0">
                  <a:pos x="31" y="4"/>
                </a:cxn>
                <a:cxn ang="0">
                  <a:pos x="39" y="1"/>
                </a:cxn>
                <a:cxn ang="0">
                  <a:pos x="44" y="0"/>
                </a:cxn>
                <a:cxn ang="0">
                  <a:pos x="47" y="0"/>
                </a:cxn>
                <a:cxn ang="0">
                  <a:pos x="50" y="0"/>
                </a:cxn>
                <a:cxn ang="0">
                  <a:pos x="53" y="1"/>
                </a:cxn>
                <a:cxn ang="0">
                  <a:pos x="68" y="10"/>
                </a:cxn>
                <a:cxn ang="0">
                  <a:pos x="71" y="12"/>
                </a:cxn>
                <a:cxn ang="0">
                  <a:pos x="74" y="16"/>
                </a:cxn>
                <a:cxn ang="0">
                  <a:pos x="76" y="20"/>
                </a:cxn>
                <a:cxn ang="0">
                  <a:pos x="78" y="25"/>
                </a:cxn>
                <a:cxn ang="0">
                  <a:pos x="78" y="31"/>
                </a:cxn>
                <a:cxn ang="0">
                  <a:pos x="78" y="38"/>
                </a:cxn>
                <a:cxn ang="0">
                  <a:pos x="77" y="45"/>
                </a:cxn>
                <a:cxn ang="0">
                  <a:pos x="75" y="52"/>
                </a:cxn>
                <a:cxn ang="0">
                  <a:pos x="58" y="70"/>
                </a:cxn>
                <a:cxn ang="0">
                  <a:pos x="60" y="44"/>
                </a:cxn>
                <a:cxn ang="0">
                  <a:pos x="62" y="38"/>
                </a:cxn>
                <a:cxn ang="0">
                  <a:pos x="63" y="28"/>
                </a:cxn>
                <a:cxn ang="0">
                  <a:pos x="63" y="19"/>
                </a:cxn>
                <a:cxn ang="0">
                  <a:pos x="61" y="11"/>
                </a:cxn>
                <a:cxn ang="0">
                  <a:pos x="57" y="8"/>
                </a:cxn>
                <a:cxn ang="0">
                  <a:pos x="51" y="10"/>
                </a:cxn>
                <a:cxn ang="0">
                  <a:pos x="45" y="12"/>
                </a:cxn>
                <a:cxn ang="0">
                  <a:pos x="39" y="16"/>
                </a:cxn>
                <a:cxn ang="0">
                  <a:pos x="33" y="21"/>
                </a:cxn>
                <a:cxn ang="0">
                  <a:pos x="28" y="28"/>
                </a:cxn>
                <a:cxn ang="0">
                  <a:pos x="22" y="34"/>
                </a:cxn>
                <a:cxn ang="0">
                  <a:pos x="17" y="42"/>
                </a:cxn>
                <a:cxn ang="0">
                  <a:pos x="0" y="38"/>
                </a:cxn>
              </a:cxnLst>
              <a:rect l="0" t="0" r="r" b="b"/>
              <a:pathLst>
                <a:path w="83" h="71">
                  <a:moveTo>
                    <a:pt x="0" y="38"/>
                  </a:moveTo>
                  <a:lnTo>
                    <a:pt x="3" y="33"/>
                  </a:lnTo>
                  <a:lnTo>
                    <a:pt x="6" y="28"/>
                  </a:lnTo>
                  <a:lnTo>
                    <a:pt x="10" y="24"/>
                  </a:lnTo>
                  <a:lnTo>
                    <a:pt x="13" y="20"/>
                  </a:lnTo>
                  <a:lnTo>
                    <a:pt x="17" y="16"/>
                  </a:lnTo>
                  <a:lnTo>
                    <a:pt x="20" y="12"/>
                  </a:lnTo>
                  <a:lnTo>
                    <a:pt x="24" y="9"/>
                  </a:lnTo>
                  <a:lnTo>
                    <a:pt x="28" y="7"/>
                  </a:lnTo>
                  <a:lnTo>
                    <a:pt x="31" y="4"/>
                  </a:lnTo>
                  <a:lnTo>
                    <a:pt x="35" y="3"/>
                  </a:lnTo>
                  <a:lnTo>
                    <a:pt x="39" y="1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1"/>
                  </a:lnTo>
                  <a:lnTo>
                    <a:pt x="53" y="1"/>
                  </a:lnTo>
                  <a:lnTo>
                    <a:pt x="54" y="2"/>
                  </a:lnTo>
                  <a:lnTo>
                    <a:pt x="68" y="10"/>
                  </a:lnTo>
                  <a:lnTo>
                    <a:pt x="70" y="11"/>
                  </a:lnTo>
                  <a:lnTo>
                    <a:pt x="71" y="12"/>
                  </a:lnTo>
                  <a:lnTo>
                    <a:pt x="73" y="14"/>
                  </a:lnTo>
                  <a:lnTo>
                    <a:pt x="74" y="16"/>
                  </a:lnTo>
                  <a:lnTo>
                    <a:pt x="75" y="18"/>
                  </a:lnTo>
                  <a:lnTo>
                    <a:pt x="76" y="20"/>
                  </a:lnTo>
                  <a:lnTo>
                    <a:pt x="77" y="23"/>
                  </a:lnTo>
                  <a:lnTo>
                    <a:pt x="78" y="25"/>
                  </a:lnTo>
                  <a:lnTo>
                    <a:pt x="78" y="28"/>
                  </a:lnTo>
                  <a:lnTo>
                    <a:pt x="78" y="31"/>
                  </a:lnTo>
                  <a:lnTo>
                    <a:pt x="78" y="34"/>
                  </a:lnTo>
                  <a:lnTo>
                    <a:pt x="78" y="38"/>
                  </a:lnTo>
                  <a:lnTo>
                    <a:pt x="77" y="41"/>
                  </a:lnTo>
                  <a:lnTo>
                    <a:pt x="77" y="45"/>
                  </a:lnTo>
                  <a:lnTo>
                    <a:pt x="76" y="48"/>
                  </a:lnTo>
                  <a:lnTo>
                    <a:pt x="75" y="52"/>
                  </a:lnTo>
                  <a:lnTo>
                    <a:pt x="82" y="56"/>
                  </a:lnTo>
                  <a:lnTo>
                    <a:pt x="58" y="70"/>
                  </a:lnTo>
                  <a:lnTo>
                    <a:pt x="53" y="40"/>
                  </a:lnTo>
                  <a:lnTo>
                    <a:pt x="60" y="44"/>
                  </a:lnTo>
                  <a:lnTo>
                    <a:pt x="61" y="41"/>
                  </a:lnTo>
                  <a:lnTo>
                    <a:pt x="62" y="38"/>
                  </a:lnTo>
                  <a:lnTo>
                    <a:pt x="63" y="33"/>
                  </a:lnTo>
                  <a:lnTo>
                    <a:pt x="63" y="28"/>
                  </a:lnTo>
                  <a:lnTo>
                    <a:pt x="63" y="23"/>
                  </a:lnTo>
                  <a:lnTo>
                    <a:pt x="63" y="19"/>
                  </a:lnTo>
                  <a:lnTo>
                    <a:pt x="62" y="15"/>
                  </a:lnTo>
                  <a:lnTo>
                    <a:pt x="61" y="11"/>
                  </a:lnTo>
                  <a:lnTo>
                    <a:pt x="60" y="8"/>
                  </a:lnTo>
                  <a:lnTo>
                    <a:pt x="57" y="8"/>
                  </a:lnTo>
                  <a:lnTo>
                    <a:pt x="54" y="9"/>
                  </a:lnTo>
                  <a:lnTo>
                    <a:pt x="51" y="10"/>
                  </a:lnTo>
                  <a:lnTo>
                    <a:pt x="48" y="11"/>
                  </a:lnTo>
                  <a:lnTo>
                    <a:pt x="45" y="12"/>
                  </a:lnTo>
                  <a:lnTo>
                    <a:pt x="42" y="14"/>
                  </a:lnTo>
                  <a:lnTo>
                    <a:pt x="39" y="16"/>
                  </a:lnTo>
                  <a:lnTo>
                    <a:pt x="36" y="19"/>
                  </a:lnTo>
                  <a:lnTo>
                    <a:pt x="33" y="21"/>
                  </a:lnTo>
                  <a:lnTo>
                    <a:pt x="31" y="24"/>
                  </a:lnTo>
                  <a:lnTo>
                    <a:pt x="28" y="28"/>
                  </a:lnTo>
                  <a:lnTo>
                    <a:pt x="25" y="31"/>
                  </a:lnTo>
                  <a:lnTo>
                    <a:pt x="22" y="34"/>
                  </a:lnTo>
                  <a:lnTo>
                    <a:pt x="20" y="38"/>
                  </a:lnTo>
                  <a:lnTo>
                    <a:pt x="17" y="42"/>
                  </a:lnTo>
                  <a:lnTo>
                    <a:pt x="15" y="46"/>
                  </a:lnTo>
                  <a:lnTo>
                    <a:pt x="0" y="38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22410" name="Group 74"/>
          <p:cNvGrpSpPr>
            <a:grpSpLocks/>
          </p:cNvGrpSpPr>
          <p:nvPr/>
        </p:nvGrpSpPr>
        <p:grpSpPr bwMode="auto">
          <a:xfrm>
            <a:off x="1392238" y="2781300"/>
            <a:ext cx="225425" cy="133350"/>
            <a:chOff x="877" y="1752"/>
            <a:chExt cx="142" cy="84"/>
          </a:xfrm>
        </p:grpSpPr>
        <p:sp>
          <p:nvSpPr>
            <p:cNvPr id="1422411" name="Oval 75"/>
            <p:cNvSpPr>
              <a:spLocks noChangeArrowheads="1"/>
            </p:cNvSpPr>
            <p:nvPr/>
          </p:nvSpPr>
          <p:spPr bwMode="auto">
            <a:xfrm rot="18960000">
              <a:off x="877" y="1752"/>
              <a:ext cx="142" cy="78"/>
            </a:xfrm>
            <a:prstGeom prst="ellipse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2412" name="Freeform 76"/>
            <p:cNvSpPr>
              <a:spLocks/>
            </p:cNvSpPr>
            <p:nvPr/>
          </p:nvSpPr>
          <p:spPr bwMode="auto">
            <a:xfrm>
              <a:off x="917" y="1758"/>
              <a:ext cx="73" cy="78"/>
            </a:xfrm>
            <a:custGeom>
              <a:avLst/>
              <a:gdLst/>
              <a:ahLst/>
              <a:cxnLst>
                <a:cxn ang="0">
                  <a:pos x="19" y="72"/>
                </a:cxn>
                <a:cxn ang="0">
                  <a:pos x="12" y="63"/>
                </a:cxn>
                <a:cxn ang="0">
                  <a:pos x="7" y="54"/>
                </a:cxn>
                <a:cxn ang="0">
                  <a:pos x="3" y="45"/>
                </a:cxn>
                <a:cxn ang="0">
                  <a:pos x="1" y="37"/>
                </a:cxn>
                <a:cxn ang="0">
                  <a:pos x="0" y="29"/>
                </a:cxn>
                <a:cxn ang="0">
                  <a:pos x="1" y="22"/>
                </a:cxn>
                <a:cxn ang="0">
                  <a:pos x="4" y="17"/>
                </a:cxn>
                <a:cxn ang="0">
                  <a:pos x="18" y="4"/>
                </a:cxn>
                <a:cxn ang="0">
                  <a:pos x="22" y="2"/>
                </a:cxn>
                <a:cxn ang="0">
                  <a:pos x="26" y="0"/>
                </a:cxn>
                <a:cxn ang="0">
                  <a:pos x="31" y="0"/>
                </a:cxn>
                <a:cxn ang="0">
                  <a:pos x="36" y="0"/>
                </a:cxn>
                <a:cxn ang="0">
                  <a:pos x="42" y="1"/>
                </a:cxn>
                <a:cxn ang="0">
                  <a:pos x="48" y="4"/>
                </a:cxn>
                <a:cxn ang="0">
                  <a:pos x="54" y="7"/>
                </a:cxn>
                <a:cxn ang="0">
                  <a:pos x="60" y="11"/>
                </a:cxn>
                <a:cxn ang="0">
                  <a:pos x="72" y="33"/>
                </a:cxn>
                <a:cxn ang="0">
                  <a:pos x="48" y="22"/>
                </a:cxn>
                <a:cxn ang="0">
                  <a:pos x="38" y="16"/>
                </a:cxn>
                <a:cxn ang="0">
                  <a:pos x="30" y="12"/>
                </a:cxn>
                <a:cxn ang="0">
                  <a:pos x="23" y="11"/>
                </a:cxn>
                <a:cxn ang="0">
                  <a:pos x="19" y="10"/>
                </a:cxn>
                <a:cxn ang="0">
                  <a:pos x="16" y="11"/>
                </a:cxn>
                <a:cxn ang="0">
                  <a:pos x="13" y="14"/>
                </a:cxn>
                <a:cxn ang="0">
                  <a:pos x="13" y="20"/>
                </a:cxn>
                <a:cxn ang="0">
                  <a:pos x="13" y="26"/>
                </a:cxn>
                <a:cxn ang="0">
                  <a:pos x="15" y="33"/>
                </a:cxn>
                <a:cxn ang="0">
                  <a:pos x="18" y="40"/>
                </a:cxn>
                <a:cxn ang="0">
                  <a:pos x="22" y="48"/>
                </a:cxn>
                <a:cxn ang="0">
                  <a:pos x="26" y="55"/>
                </a:cxn>
                <a:cxn ang="0">
                  <a:pos x="32" y="63"/>
                </a:cxn>
                <a:cxn ang="0">
                  <a:pos x="23" y="77"/>
                </a:cxn>
              </a:cxnLst>
              <a:rect l="0" t="0" r="r" b="b"/>
              <a:pathLst>
                <a:path w="73" h="78">
                  <a:moveTo>
                    <a:pt x="23" y="77"/>
                  </a:moveTo>
                  <a:lnTo>
                    <a:pt x="19" y="72"/>
                  </a:lnTo>
                  <a:lnTo>
                    <a:pt x="15" y="68"/>
                  </a:lnTo>
                  <a:lnTo>
                    <a:pt x="12" y="63"/>
                  </a:lnTo>
                  <a:lnTo>
                    <a:pt x="9" y="59"/>
                  </a:lnTo>
                  <a:lnTo>
                    <a:pt x="7" y="54"/>
                  </a:lnTo>
                  <a:lnTo>
                    <a:pt x="5" y="49"/>
                  </a:lnTo>
                  <a:lnTo>
                    <a:pt x="3" y="45"/>
                  </a:lnTo>
                  <a:lnTo>
                    <a:pt x="2" y="41"/>
                  </a:lnTo>
                  <a:lnTo>
                    <a:pt x="1" y="37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1" y="22"/>
                  </a:lnTo>
                  <a:lnTo>
                    <a:pt x="2" y="20"/>
                  </a:lnTo>
                  <a:lnTo>
                    <a:pt x="4" y="17"/>
                  </a:lnTo>
                  <a:lnTo>
                    <a:pt x="6" y="15"/>
                  </a:lnTo>
                  <a:lnTo>
                    <a:pt x="18" y="4"/>
                  </a:lnTo>
                  <a:lnTo>
                    <a:pt x="20" y="3"/>
                  </a:lnTo>
                  <a:lnTo>
                    <a:pt x="22" y="2"/>
                  </a:lnTo>
                  <a:lnTo>
                    <a:pt x="24" y="1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6" y="0"/>
                  </a:lnTo>
                  <a:lnTo>
                    <a:pt x="39" y="1"/>
                  </a:lnTo>
                  <a:lnTo>
                    <a:pt x="42" y="1"/>
                  </a:lnTo>
                  <a:lnTo>
                    <a:pt x="45" y="2"/>
                  </a:lnTo>
                  <a:lnTo>
                    <a:pt x="48" y="4"/>
                  </a:lnTo>
                  <a:lnTo>
                    <a:pt x="51" y="5"/>
                  </a:lnTo>
                  <a:lnTo>
                    <a:pt x="54" y="7"/>
                  </a:lnTo>
                  <a:lnTo>
                    <a:pt x="57" y="9"/>
                  </a:lnTo>
                  <a:lnTo>
                    <a:pt x="60" y="11"/>
                  </a:lnTo>
                  <a:lnTo>
                    <a:pt x="67" y="6"/>
                  </a:lnTo>
                  <a:lnTo>
                    <a:pt x="72" y="33"/>
                  </a:lnTo>
                  <a:lnTo>
                    <a:pt x="42" y="28"/>
                  </a:lnTo>
                  <a:lnTo>
                    <a:pt x="48" y="22"/>
                  </a:lnTo>
                  <a:lnTo>
                    <a:pt x="43" y="19"/>
                  </a:lnTo>
                  <a:lnTo>
                    <a:pt x="38" y="16"/>
                  </a:lnTo>
                  <a:lnTo>
                    <a:pt x="34" y="14"/>
                  </a:lnTo>
                  <a:lnTo>
                    <a:pt x="30" y="12"/>
                  </a:lnTo>
                  <a:lnTo>
                    <a:pt x="25" y="11"/>
                  </a:lnTo>
                  <a:lnTo>
                    <a:pt x="23" y="11"/>
                  </a:lnTo>
                  <a:lnTo>
                    <a:pt x="21" y="11"/>
                  </a:lnTo>
                  <a:lnTo>
                    <a:pt x="19" y="10"/>
                  </a:lnTo>
                  <a:lnTo>
                    <a:pt x="18" y="11"/>
                  </a:lnTo>
                  <a:lnTo>
                    <a:pt x="16" y="11"/>
                  </a:lnTo>
                  <a:lnTo>
                    <a:pt x="14" y="11"/>
                  </a:lnTo>
                  <a:lnTo>
                    <a:pt x="13" y="14"/>
                  </a:lnTo>
                  <a:lnTo>
                    <a:pt x="13" y="17"/>
                  </a:lnTo>
                  <a:lnTo>
                    <a:pt x="13" y="20"/>
                  </a:lnTo>
                  <a:lnTo>
                    <a:pt x="13" y="23"/>
                  </a:lnTo>
                  <a:lnTo>
                    <a:pt x="13" y="26"/>
                  </a:lnTo>
                  <a:lnTo>
                    <a:pt x="14" y="30"/>
                  </a:lnTo>
                  <a:lnTo>
                    <a:pt x="15" y="33"/>
                  </a:lnTo>
                  <a:lnTo>
                    <a:pt x="16" y="37"/>
                  </a:lnTo>
                  <a:lnTo>
                    <a:pt x="18" y="40"/>
                  </a:lnTo>
                  <a:lnTo>
                    <a:pt x="20" y="44"/>
                  </a:lnTo>
                  <a:lnTo>
                    <a:pt x="22" y="48"/>
                  </a:lnTo>
                  <a:lnTo>
                    <a:pt x="24" y="51"/>
                  </a:lnTo>
                  <a:lnTo>
                    <a:pt x="26" y="55"/>
                  </a:lnTo>
                  <a:lnTo>
                    <a:pt x="29" y="59"/>
                  </a:lnTo>
                  <a:lnTo>
                    <a:pt x="32" y="63"/>
                  </a:lnTo>
                  <a:lnTo>
                    <a:pt x="35" y="66"/>
                  </a:lnTo>
                  <a:lnTo>
                    <a:pt x="23" y="77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22413" name="Group 77"/>
          <p:cNvGrpSpPr>
            <a:grpSpLocks/>
          </p:cNvGrpSpPr>
          <p:nvPr/>
        </p:nvGrpSpPr>
        <p:grpSpPr bwMode="auto">
          <a:xfrm>
            <a:off x="1544638" y="2828925"/>
            <a:ext cx="225425" cy="130175"/>
            <a:chOff x="973" y="1782"/>
            <a:chExt cx="142" cy="82"/>
          </a:xfrm>
        </p:grpSpPr>
        <p:sp>
          <p:nvSpPr>
            <p:cNvPr id="1422414" name="Oval 78"/>
            <p:cNvSpPr>
              <a:spLocks noChangeArrowheads="1"/>
            </p:cNvSpPr>
            <p:nvPr/>
          </p:nvSpPr>
          <p:spPr bwMode="auto">
            <a:xfrm rot="18900000">
              <a:off x="973" y="1782"/>
              <a:ext cx="142" cy="78"/>
            </a:xfrm>
            <a:prstGeom prst="ellipse">
              <a:avLst/>
            </a:prstGeom>
            <a:solidFill>
              <a:srgbClr val="6699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2415" name="Freeform 79"/>
            <p:cNvSpPr>
              <a:spLocks/>
            </p:cNvSpPr>
            <p:nvPr/>
          </p:nvSpPr>
          <p:spPr bwMode="auto">
            <a:xfrm>
              <a:off x="1010" y="1786"/>
              <a:ext cx="73" cy="78"/>
            </a:xfrm>
            <a:custGeom>
              <a:avLst/>
              <a:gdLst/>
              <a:ahLst/>
              <a:cxnLst>
                <a:cxn ang="0">
                  <a:pos x="20" y="73"/>
                </a:cxn>
                <a:cxn ang="0">
                  <a:pos x="13" y="64"/>
                </a:cxn>
                <a:cxn ang="0">
                  <a:pos x="8" y="55"/>
                </a:cxn>
                <a:cxn ang="0">
                  <a:pos x="4" y="46"/>
                </a:cxn>
                <a:cxn ang="0">
                  <a:pos x="1" y="37"/>
                </a:cxn>
                <a:cxn ang="0">
                  <a:pos x="0" y="30"/>
                </a:cxn>
                <a:cxn ang="0">
                  <a:pos x="1" y="23"/>
                </a:cxn>
                <a:cxn ang="0">
                  <a:pos x="4" y="17"/>
                </a:cxn>
                <a:cxn ang="0">
                  <a:pos x="18" y="4"/>
                </a:cxn>
                <a:cxn ang="0">
                  <a:pos x="21" y="2"/>
                </a:cxn>
                <a:cxn ang="0">
                  <a:pos x="26" y="0"/>
                </a:cxn>
                <a:cxn ang="0">
                  <a:pos x="30" y="0"/>
                </a:cxn>
                <a:cxn ang="0">
                  <a:pos x="36" y="0"/>
                </a:cxn>
                <a:cxn ang="0">
                  <a:pos x="41" y="1"/>
                </a:cxn>
                <a:cxn ang="0">
                  <a:pos x="47" y="4"/>
                </a:cxn>
                <a:cxn ang="0">
                  <a:pos x="54" y="7"/>
                </a:cxn>
                <a:cxn ang="0">
                  <a:pos x="60" y="11"/>
                </a:cxn>
                <a:cxn ang="0">
                  <a:pos x="72" y="32"/>
                </a:cxn>
                <a:cxn ang="0">
                  <a:pos x="48" y="22"/>
                </a:cxn>
                <a:cxn ang="0">
                  <a:pos x="38" y="16"/>
                </a:cxn>
                <a:cxn ang="0">
                  <a:pos x="29" y="12"/>
                </a:cxn>
                <a:cxn ang="0">
                  <a:pos x="22" y="11"/>
                </a:cxn>
                <a:cxn ang="0">
                  <a:pos x="19" y="10"/>
                </a:cxn>
                <a:cxn ang="0">
                  <a:pos x="15" y="11"/>
                </a:cxn>
                <a:cxn ang="0">
                  <a:pos x="12" y="14"/>
                </a:cxn>
                <a:cxn ang="0">
                  <a:pos x="12" y="20"/>
                </a:cxn>
                <a:cxn ang="0">
                  <a:pos x="13" y="26"/>
                </a:cxn>
                <a:cxn ang="0">
                  <a:pos x="15" y="33"/>
                </a:cxn>
                <a:cxn ang="0">
                  <a:pos x="18" y="40"/>
                </a:cxn>
                <a:cxn ang="0">
                  <a:pos x="22" y="48"/>
                </a:cxn>
                <a:cxn ang="0">
                  <a:pos x="27" y="55"/>
                </a:cxn>
                <a:cxn ang="0">
                  <a:pos x="33" y="63"/>
                </a:cxn>
                <a:cxn ang="0">
                  <a:pos x="24" y="77"/>
                </a:cxn>
              </a:cxnLst>
              <a:rect l="0" t="0" r="r" b="b"/>
              <a:pathLst>
                <a:path w="73" h="78">
                  <a:moveTo>
                    <a:pt x="24" y="77"/>
                  </a:moveTo>
                  <a:lnTo>
                    <a:pt x="20" y="73"/>
                  </a:lnTo>
                  <a:lnTo>
                    <a:pt x="16" y="68"/>
                  </a:lnTo>
                  <a:lnTo>
                    <a:pt x="13" y="64"/>
                  </a:lnTo>
                  <a:lnTo>
                    <a:pt x="10" y="59"/>
                  </a:lnTo>
                  <a:lnTo>
                    <a:pt x="8" y="55"/>
                  </a:lnTo>
                  <a:lnTo>
                    <a:pt x="6" y="50"/>
                  </a:lnTo>
                  <a:lnTo>
                    <a:pt x="4" y="46"/>
                  </a:lnTo>
                  <a:lnTo>
                    <a:pt x="2" y="42"/>
                  </a:lnTo>
                  <a:lnTo>
                    <a:pt x="1" y="37"/>
                  </a:lnTo>
                  <a:lnTo>
                    <a:pt x="1" y="33"/>
                  </a:lnTo>
                  <a:lnTo>
                    <a:pt x="0" y="30"/>
                  </a:lnTo>
                  <a:lnTo>
                    <a:pt x="1" y="26"/>
                  </a:lnTo>
                  <a:lnTo>
                    <a:pt x="1" y="23"/>
                  </a:lnTo>
                  <a:lnTo>
                    <a:pt x="2" y="20"/>
                  </a:lnTo>
                  <a:lnTo>
                    <a:pt x="4" y="17"/>
                  </a:lnTo>
                  <a:lnTo>
                    <a:pt x="6" y="15"/>
                  </a:lnTo>
                  <a:lnTo>
                    <a:pt x="18" y="4"/>
                  </a:lnTo>
                  <a:lnTo>
                    <a:pt x="20" y="3"/>
                  </a:lnTo>
                  <a:lnTo>
                    <a:pt x="21" y="2"/>
                  </a:lnTo>
                  <a:lnTo>
                    <a:pt x="23" y="1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6" y="0"/>
                  </a:lnTo>
                  <a:lnTo>
                    <a:pt x="38" y="1"/>
                  </a:lnTo>
                  <a:lnTo>
                    <a:pt x="41" y="1"/>
                  </a:lnTo>
                  <a:lnTo>
                    <a:pt x="44" y="2"/>
                  </a:lnTo>
                  <a:lnTo>
                    <a:pt x="47" y="4"/>
                  </a:lnTo>
                  <a:lnTo>
                    <a:pt x="51" y="5"/>
                  </a:lnTo>
                  <a:lnTo>
                    <a:pt x="54" y="7"/>
                  </a:lnTo>
                  <a:lnTo>
                    <a:pt x="57" y="9"/>
                  </a:lnTo>
                  <a:lnTo>
                    <a:pt x="60" y="11"/>
                  </a:lnTo>
                  <a:lnTo>
                    <a:pt x="66" y="5"/>
                  </a:lnTo>
                  <a:lnTo>
                    <a:pt x="72" y="32"/>
                  </a:lnTo>
                  <a:lnTo>
                    <a:pt x="42" y="28"/>
                  </a:lnTo>
                  <a:lnTo>
                    <a:pt x="48" y="22"/>
                  </a:lnTo>
                  <a:lnTo>
                    <a:pt x="43" y="19"/>
                  </a:lnTo>
                  <a:lnTo>
                    <a:pt x="38" y="16"/>
                  </a:lnTo>
                  <a:lnTo>
                    <a:pt x="34" y="14"/>
                  </a:lnTo>
                  <a:lnTo>
                    <a:pt x="29" y="12"/>
                  </a:lnTo>
                  <a:lnTo>
                    <a:pt x="25" y="11"/>
                  </a:lnTo>
                  <a:lnTo>
                    <a:pt x="22" y="11"/>
                  </a:lnTo>
                  <a:lnTo>
                    <a:pt x="20" y="11"/>
                  </a:lnTo>
                  <a:lnTo>
                    <a:pt x="19" y="10"/>
                  </a:lnTo>
                  <a:lnTo>
                    <a:pt x="16" y="11"/>
                  </a:lnTo>
                  <a:lnTo>
                    <a:pt x="15" y="11"/>
                  </a:lnTo>
                  <a:lnTo>
                    <a:pt x="13" y="11"/>
                  </a:lnTo>
                  <a:lnTo>
                    <a:pt x="12" y="14"/>
                  </a:lnTo>
                  <a:lnTo>
                    <a:pt x="12" y="17"/>
                  </a:lnTo>
                  <a:lnTo>
                    <a:pt x="12" y="20"/>
                  </a:lnTo>
                  <a:lnTo>
                    <a:pt x="13" y="23"/>
                  </a:lnTo>
                  <a:lnTo>
                    <a:pt x="13" y="26"/>
                  </a:lnTo>
                  <a:lnTo>
                    <a:pt x="14" y="30"/>
                  </a:lnTo>
                  <a:lnTo>
                    <a:pt x="15" y="33"/>
                  </a:lnTo>
                  <a:lnTo>
                    <a:pt x="17" y="37"/>
                  </a:lnTo>
                  <a:lnTo>
                    <a:pt x="18" y="40"/>
                  </a:lnTo>
                  <a:lnTo>
                    <a:pt x="20" y="44"/>
                  </a:lnTo>
                  <a:lnTo>
                    <a:pt x="22" y="48"/>
                  </a:lnTo>
                  <a:lnTo>
                    <a:pt x="25" y="51"/>
                  </a:lnTo>
                  <a:lnTo>
                    <a:pt x="27" y="55"/>
                  </a:lnTo>
                  <a:lnTo>
                    <a:pt x="30" y="59"/>
                  </a:lnTo>
                  <a:lnTo>
                    <a:pt x="33" y="63"/>
                  </a:lnTo>
                  <a:lnTo>
                    <a:pt x="36" y="66"/>
                  </a:lnTo>
                  <a:lnTo>
                    <a:pt x="24" y="77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22416" name="Group 80"/>
          <p:cNvGrpSpPr>
            <a:grpSpLocks/>
          </p:cNvGrpSpPr>
          <p:nvPr/>
        </p:nvGrpSpPr>
        <p:grpSpPr bwMode="auto">
          <a:xfrm>
            <a:off x="6867525" y="3213100"/>
            <a:ext cx="125413" cy="225425"/>
            <a:chOff x="4326" y="2024"/>
            <a:chExt cx="79" cy="142"/>
          </a:xfrm>
        </p:grpSpPr>
        <p:sp>
          <p:nvSpPr>
            <p:cNvPr id="1422417" name="Oval 81"/>
            <p:cNvSpPr>
              <a:spLocks noChangeArrowheads="1"/>
            </p:cNvSpPr>
            <p:nvPr/>
          </p:nvSpPr>
          <p:spPr bwMode="auto">
            <a:xfrm rot="18720000">
              <a:off x="4294" y="2056"/>
              <a:ext cx="142" cy="78"/>
            </a:xfrm>
            <a:prstGeom prst="ellipse">
              <a:avLst/>
            </a:prstGeom>
            <a:solidFill>
              <a:srgbClr val="6699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2418" name="Freeform 82"/>
            <p:cNvSpPr>
              <a:spLocks/>
            </p:cNvSpPr>
            <p:nvPr/>
          </p:nvSpPr>
          <p:spPr bwMode="auto">
            <a:xfrm>
              <a:off x="4332" y="2058"/>
              <a:ext cx="73" cy="79"/>
            </a:xfrm>
            <a:custGeom>
              <a:avLst/>
              <a:gdLst/>
              <a:ahLst/>
              <a:cxnLst>
                <a:cxn ang="0">
                  <a:pos x="22" y="74"/>
                </a:cxn>
                <a:cxn ang="0">
                  <a:pos x="15" y="65"/>
                </a:cxn>
                <a:cxn ang="0">
                  <a:pos x="8" y="56"/>
                </a:cxn>
                <a:cxn ang="0">
                  <a:pos x="4" y="48"/>
                </a:cxn>
                <a:cxn ang="0">
                  <a:pos x="1" y="39"/>
                </a:cxn>
                <a:cxn ang="0">
                  <a:pos x="0" y="32"/>
                </a:cxn>
                <a:cxn ang="0">
                  <a:pos x="1" y="25"/>
                </a:cxn>
                <a:cxn ang="0">
                  <a:pos x="3" y="19"/>
                </a:cxn>
                <a:cxn ang="0">
                  <a:pos x="5" y="17"/>
                </a:cxn>
                <a:cxn ang="0">
                  <a:pos x="18" y="4"/>
                </a:cxn>
                <a:cxn ang="0">
                  <a:pos x="21" y="2"/>
                </a:cxn>
                <a:cxn ang="0">
                  <a:pos x="26" y="0"/>
                </a:cxn>
                <a:cxn ang="0">
                  <a:pos x="31" y="0"/>
                </a:cxn>
                <a:cxn ang="0">
                  <a:pos x="37" y="1"/>
                </a:cxn>
                <a:cxn ang="0">
                  <a:pos x="43" y="2"/>
                </a:cxn>
                <a:cxn ang="0">
                  <a:pos x="49" y="5"/>
                </a:cxn>
                <a:cxn ang="0">
                  <a:pos x="56" y="8"/>
                </a:cxn>
                <a:cxn ang="0">
                  <a:pos x="65" y="4"/>
                </a:cxn>
                <a:cxn ang="0">
                  <a:pos x="41" y="28"/>
                </a:cxn>
                <a:cxn ang="0">
                  <a:pos x="42" y="19"/>
                </a:cxn>
                <a:cxn ang="0">
                  <a:pos x="33" y="15"/>
                </a:cxn>
                <a:cxn ang="0">
                  <a:pos x="26" y="13"/>
                </a:cxn>
                <a:cxn ang="0">
                  <a:pos x="21" y="12"/>
                </a:cxn>
                <a:cxn ang="0">
                  <a:pos x="17" y="12"/>
                </a:cxn>
                <a:cxn ang="0">
                  <a:pos x="14" y="12"/>
                </a:cxn>
                <a:cxn ang="0">
                  <a:pos x="12" y="16"/>
                </a:cxn>
                <a:cxn ang="0">
                  <a:pos x="12" y="22"/>
                </a:cxn>
                <a:cxn ang="0">
                  <a:pos x="13" y="28"/>
                </a:cxn>
                <a:cxn ang="0">
                  <a:pos x="15" y="35"/>
                </a:cxn>
                <a:cxn ang="0">
                  <a:pos x="18" y="42"/>
                </a:cxn>
                <a:cxn ang="0">
                  <a:pos x="23" y="49"/>
                </a:cxn>
                <a:cxn ang="0">
                  <a:pos x="28" y="57"/>
                </a:cxn>
                <a:cxn ang="0">
                  <a:pos x="34" y="64"/>
                </a:cxn>
                <a:cxn ang="0">
                  <a:pos x="26" y="78"/>
                </a:cxn>
              </a:cxnLst>
              <a:rect l="0" t="0" r="r" b="b"/>
              <a:pathLst>
                <a:path w="73" h="79">
                  <a:moveTo>
                    <a:pt x="26" y="78"/>
                  </a:moveTo>
                  <a:lnTo>
                    <a:pt x="22" y="74"/>
                  </a:lnTo>
                  <a:lnTo>
                    <a:pt x="18" y="70"/>
                  </a:lnTo>
                  <a:lnTo>
                    <a:pt x="15" y="65"/>
                  </a:lnTo>
                  <a:lnTo>
                    <a:pt x="11" y="61"/>
                  </a:lnTo>
                  <a:lnTo>
                    <a:pt x="8" y="56"/>
                  </a:lnTo>
                  <a:lnTo>
                    <a:pt x="6" y="52"/>
                  </a:lnTo>
                  <a:lnTo>
                    <a:pt x="4" y="48"/>
                  </a:lnTo>
                  <a:lnTo>
                    <a:pt x="2" y="43"/>
                  </a:lnTo>
                  <a:lnTo>
                    <a:pt x="1" y="39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1" y="25"/>
                  </a:lnTo>
                  <a:lnTo>
                    <a:pt x="2" y="22"/>
                  </a:lnTo>
                  <a:lnTo>
                    <a:pt x="3" y="19"/>
                  </a:lnTo>
                  <a:lnTo>
                    <a:pt x="4" y="18"/>
                  </a:lnTo>
                  <a:lnTo>
                    <a:pt x="5" y="17"/>
                  </a:lnTo>
                  <a:lnTo>
                    <a:pt x="16" y="5"/>
                  </a:lnTo>
                  <a:lnTo>
                    <a:pt x="18" y="4"/>
                  </a:lnTo>
                  <a:lnTo>
                    <a:pt x="19" y="3"/>
                  </a:lnTo>
                  <a:lnTo>
                    <a:pt x="21" y="2"/>
                  </a:lnTo>
                  <a:lnTo>
                    <a:pt x="24" y="1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37" y="1"/>
                  </a:lnTo>
                  <a:lnTo>
                    <a:pt x="40" y="1"/>
                  </a:lnTo>
                  <a:lnTo>
                    <a:pt x="43" y="2"/>
                  </a:lnTo>
                  <a:lnTo>
                    <a:pt x="46" y="3"/>
                  </a:lnTo>
                  <a:lnTo>
                    <a:pt x="49" y="5"/>
                  </a:lnTo>
                  <a:lnTo>
                    <a:pt x="52" y="6"/>
                  </a:lnTo>
                  <a:lnTo>
                    <a:pt x="56" y="8"/>
                  </a:lnTo>
                  <a:lnTo>
                    <a:pt x="59" y="10"/>
                  </a:lnTo>
                  <a:lnTo>
                    <a:pt x="65" y="4"/>
                  </a:lnTo>
                  <a:lnTo>
                    <a:pt x="72" y="31"/>
                  </a:lnTo>
                  <a:lnTo>
                    <a:pt x="41" y="28"/>
                  </a:lnTo>
                  <a:lnTo>
                    <a:pt x="47" y="22"/>
                  </a:lnTo>
                  <a:lnTo>
                    <a:pt x="42" y="19"/>
                  </a:lnTo>
                  <a:lnTo>
                    <a:pt x="37" y="17"/>
                  </a:lnTo>
                  <a:lnTo>
                    <a:pt x="33" y="15"/>
                  </a:lnTo>
                  <a:lnTo>
                    <a:pt x="28" y="13"/>
                  </a:lnTo>
                  <a:lnTo>
                    <a:pt x="26" y="13"/>
                  </a:lnTo>
                  <a:lnTo>
                    <a:pt x="24" y="12"/>
                  </a:lnTo>
                  <a:lnTo>
                    <a:pt x="21" y="12"/>
                  </a:lnTo>
                  <a:lnTo>
                    <a:pt x="19" y="12"/>
                  </a:lnTo>
                  <a:lnTo>
                    <a:pt x="17" y="12"/>
                  </a:lnTo>
                  <a:lnTo>
                    <a:pt x="16" y="12"/>
                  </a:lnTo>
                  <a:lnTo>
                    <a:pt x="14" y="12"/>
                  </a:lnTo>
                  <a:lnTo>
                    <a:pt x="12" y="13"/>
                  </a:lnTo>
                  <a:lnTo>
                    <a:pt x="12" y="16"/>
                  </a:lnTo>
                  <a:lnTo>
                    <a:pt x="11" y="19"/>
                  </a:lnTo>
                  <a:lnTo>
                    <a:pt x="12" y="22"/>
                  </a:lnTo>
                  <a:lnTo>
                    <a:pt x="12" y="25"/>
                  </a:lnTo>
                  <a:lnTo>
                    <a:pt x="13" y="28"/>
                  </a:lnTo>
                  <a:lnTo>
                    <a:pt x="14" y="32"/>
                  </a:lnTo>
                  <a:lnTo>
                    <a:pt x="15" y="35"/>
                  </a:lnTo>
                  <a:lnTo>
                    <a:pt x="17" y="38"/>
                  </a:lnTo>
                  <a:lnTo>
                    <a:pt x="18" y="42"/>
                  </a:lnTo>
                  <a:lnTo>
                    <a:pt x="20" y="46"/>
                  </a:lnTo>
                  <a:lnTo>
                    <a:pt x="23" y="49"/>
                  </a:lnTo>
                  <a:lnTo>
                    <a:pt x="25" y="53"/>
                  </a:lnTo>
                  <a:lnTo>
                    <a:pt x="28" y="57"/>
                  </a:lnTo>
                  <a:lnTo>
                    <a:pt x="31" y="60"/>
                  </a:lnTo>
                  <a:lnTo>
                    <a:pt x="34" y="64"/>
                  </a:lnTo>
                  <a:lnTo>
                    <a:pt x="37" y="67"/>
                  </a:lnTo>
                  <a:lnTo>
                    <a:pt x="26" y="78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22419" name="Group 83"/>
          <p:cNvGrpSpPr>
            <a:grpSpLocks/>
          </p:cNvGrpSpPr>
          <p:nvPr/>
        </p:nvGrpSpPr>
        <p:grpSpPr bwMode="auto">
          <a:xfrm>
            <a:off x="6623050" y="3205163"/>
            <a:ext cx="225425" cy="133350"/>
            <a:chOff x="4172" y="2019"/>
            <a:chExt cx="142" cy="84"/>
          </a:xfrm>
        </p:grpSpPr>
        <p:sp>
          <p:nvSpPr>
            <p:cNvPr id="1422420" name="Oval 84"/>
            <p:cNvSpPr>
              <a:spLocks noChangeArrowheads="1"/>
            </p:cNvSpPr>
            <p:nvPr/>
          </p:nvSpPr>
          <p:spPr bwMode="auto">
            <a:xfrm rot="18900000">
              <a:off x="4172" y="2019"/>
              <a:ext cx="142" cy="78"/>
            </a:xfrm>
            <a:prstGeom prst="ellipse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2421" name="Freeform 85"/>
            <p:cNvSpPr>
              <a:spLocks/>
            </p:cNvSpPr>
            <p:nvPr/>
          </p:nvSpPr>
          <p:spPr bwMode="auto">
            <a:xfrm>
              <a:off x="4212" y="2025"/>
              <a:ext cx="73" cy="78"/>
            </a:xfrm>
            <a:custGeom>
              <a:avLst/>
              <a:gdLst/>
              <a:ahLst/>
              <a:cxnLst>
                <a:cxn ang="0">
                  <a:pos x="19" y="73"/>
                </a:cxn>
                <a:cxn ang="0">
                  <a:pos x="13" y="64"/>
                </a:cxn>
                <a:cxn ang="0">
                  <a:pos x="7" y="55"/>
                </a:cxn>
                <a:cxn ang="0">
                  <a:pos x="3" y="46"/>
                </a:cxn>
                <a:cxn ang="0">
                  <a:pos x="1" y="37"/>
                </a:cxn>
                <a:cxn ang="0">
                  <a:pos x="0" y="30"/>
                </a:cxn>
                <a:cxn ang="0">
                  <a:pos x="1" y="23"/>
                </a:cxn>
                <a:cxn ang="0">
                  <a:pos x="4" y="17"/>
                </a:cxn>
                <a:cxn ang="0">
                  <a:pos x="18" y="4"/>
                </a:cxn>
                <a:cxn ang="0">
                  <a:pos x="21" y="2"/>
                </a:cxn>
                <a:cxn ang="0">
                  <a:pos x="26" y="0"/>
                </a:cxn>
                <a:cxn ang="0">
                  <a:pos x="30" y="0"/>
                </a:cxn>
                <a:cxn ang="0">
                  <a:pos x="36" y="0"/>
                </a:cxn>
                <a:cxn ang="0">
                  <a:pos x="41" y="1"/>
                </a:cxn>
                <a:cxn ang="0">
                  <a:pos x="47" y="4"/>
                </a:cxn>
                <a:cxn ang="0">
                  <a:pos x="54" y="7"/>
                </a:cxn>
                <a:cxn ang="0">
                  <a:pos x="60" y="11"/>
                </a:cxn>
                <a:cxn ang="0">
                  <a:pos x="72" y="33"/>
                </a:cxn>
                <a:cxn ang="0">
                  <a:pos x="48" y="22"/>
                </a:cxn>
                <a:cxn ang="0">
                  <a:pos x="38" y="16"/>
                </a:cxn>
                <a:cxn ang="0">
                  <a:pos x="30" y="12"/>
                </a:cxn>
                <a:cxn ang="0">
                  <a:pos x="23" y="11"/>
                </a:cxn>
                <a:cxn ang="0">
                  <a:pos x="19" y="10"/>
                </a:cxn>
                <a:cxn ang="0">
                  <a:pos x="16" y="11"/>
                </a:cxn>
                <a:cxn ang="0">
                  <a:pos x="13" y="14"/>
                </a:cxn>
                <a:cxn ang="0">
                  <a:pos x="13" y="20"/>
                </a:cxn>
                <a:cxn ang="0">
                  <a:pos x="13" y="26"/>
                </a:cxn>
                <a:cxn ang="0">
                  <a:pos x="15" y="33"/>
                </a:cxn>
                <a:cxn ang="0">
                  <a:pos x="18" y="40"/>
                </a:cxn>
                <a:cxn ang="0">
                  <a:pos x="22" y="48"/>
                </a:cxn>
                <a:cxn ang="0">
                  <a:pos x="27" y="55"/>
                </a:cxn>
                <a:cxn ang="0">
                  <a:pos x="33" y="63"/>
                </a:cxn>
                <a:cxn ang="0">
                  <a:pos x="23" y="77"/>
                </a:cxn>
              </a:cxnLst>
              <a:rect l="0" t="0" r="r" b="b"/>
              <a:pathLst>
                <a:path w="73" h="78">
                  <a:moveTo>
                    <a:pt x="23" y="77"/>
                  </a:moveTo>
                  <a:lnTo>
                    <a:pt x="19" y="73"/>
                  </a:lnTo>
                  <a:lnTo>
                    <a:pt x="16" y="68"/>
                  </a:lnTo>
                  <a:lnTo>
                    <a:pt x="13" y="64"/>
                  </a:lnTo>
                  <a:lnTo>
                    <a:pt x="10" y="59"/>
                  </a:lnTo>
                  <a:lnTo>
                    <a:pt x="7" y="55"/>
                  </a:lnTo>
                  <a:lnTo>
                    <a:pt x="5" y="50"/>
                  </a:lnTo>
                  <a:lnTo>
                    <a:pt x="3" y="46"/>
                  </a:lnTo>
                  <a:lnTo>
                    <a:pt x="2" y="42"/>
                  </a:lnTo>
                  <a:lnTo>
                    <a:pt x="1" y="37"/>
                  </a:lnTo>
                  <a:lnTo>
                    <a:pt x="1" y="33"/>
                  </a:lnTo>
                  <a:lnTo>
                    <a:pt x="0" y="30"/>
                  </a:lnTo>
                  <a:lnTo>
                    <a:pt x="1" y="26"/>
                  </a:lnTo>
                  <a:lnTo>
                    <a:pt x="1" y="23"/>
                  </a:lnTo>
                  <a:lnTo>
                    <a:pt x="2" y="20"/>
                  </a:lnTo>
                  <a:lnTo>
                    <a:pt x="4" y="17"/>
                  </a:lnTo>
                  <a:lnTo>
                    <a:pt x="6" y="15"/>
                  </a:lnTo>
                  <a:lnTo>
                    <a:pt x="18" y="4"/>
                  </a:lnTo>
                  <a:lnTo>
                    <a:pt x="20" y="3"/>
                  </a:lnTo>
                  <a:lnTo>
                    <a:pt x="21" y="2"/>
                  </a:lnTo>
                  <a:lnTo>
                    <a:pt x="23" y="1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6" y="0"/>
                  </a:lnTo>
                  <a:lnTo>
                    <a:pt x="38" y="1"/>
                  </a:lnTo>
                  <a:lnTo>
                    <a:pt x="41" y="1"/>
                  </a:lnTo>
                  <a:lnTo>
                    <a:pt x="44" y="2"/>
                  </a:lnTo>
                  <a:lnTo>
                    <a:pt x="47" y="4"/>
                  </a:lnTo>
                  <a:lnTo>
                    <a:pt x="51" y="5"/>
                  </a:lnTo>
                  <a:lnTo>
                    <a:pt x="54" y="7"/>
                  </a:lnTo>
                  <a:lnTo>
                    <a:pt x="57" y="9"/>
                  </a:lnTo>
                  <a:lnTo>
                    <a:pt x="60" y="11"/>
                  </a:lnTo>
                  <a:lnTo>
                    <a:pt x="66" y="5"/>
                  </a:lnTo>
                  <a:lnTo>
                    <a:pt x="72" y="33"/>
                  </a:lnTo>
                  <a:lnTo>
                    <a:pt x="42" y="28"/>
                  </a:lnTo>
                  <a:lnTo>
                    <a:pt x="48" y="22"/>
                  </a:lnTo>
                  <a:lnTo>
                    <a:pt x="43" y="19"/>
                  </a:lnTo>
                  <a:lnTo>
                    <a:pt x="38" y="16"/>
                  </a:lnTo>
                  <a:lnTo>
                    <a:pt x="34" y="14"/>
                  </a:lnTo>
                  <a:lnTo>
                    <a:pt x="30" y="12"/>
                  </a:lnTo>
                  <a:lnTo>
                    <a:pt x="25" y="11"/>
                  </a:lnTo>
                  <a:lnTo>
                    <a:pt x="23" y="11"/>
                  </a:lnTo>
                  <a:lnTo>
                    <a:pt x="21" y="11"/>
                  </a:lnTo>
                  <a:lnTo>
                    <a:pt x="19" y="10"/>
                  </a:lnTo>
                  <a:lnTo>
                    <a:pt x="18" y="11"/>
                  </a:lnTo>
                  <a:lnTo>
                    <a:pt x="16" y="11"/>
                  </a:lnTo>
                  <a:lnTo>
                    <a:pt x="14" y="11"/>
                  </a:lnTo>
                  <a:lnTo>
                    <a:pt x="13" y="14"/>
                  </a:lnTo>
                  <a:lnTo>
                    <a:pt x="13" y="17"/>
                  </a:lnTo>
                  <a:lnTo>
                    <a:pt x="13" y="20"/>
                  </a:lnTo>
                  <a:lnTo>
                    <a:pt x="13" y="23"/>
                  </a:lnTo>
                  <a:lnTo>
                    <a:pt x="13" y="26"/>
                  </a:lnTo>
                  <a:lnTo>
                    <a:pt x="14" y="30"/>
                  </a:lnTo>
                  <a:lnTo>
                    <a:pt x="15" y="33"/>
                  </a:lnTo>
                  <a:lnTo>
                    <a:pt x="16" y="37"/>
                  </a:lnTo>
                  <a:lnTo>
                    <a:pt x="18" y="40"/>
                  </a:lnTo>
                  <a:lnTo>
                    <a:pt x="20" y="44"/>
                  </a:lnTo>
                  <a:lnTo>
                    <a:pt x="22" y="48"/>
                  </a:lnTo>
                  <a:lnTo>
                    <a:pt x="24" y="51"/>
                  </a:lnTo>
                  <a:lnTo>
                    <a:pt x="27" y="55"/>
                  </a:lnTo>
                  <a:lnTo>
                    <a:pt x="30" y="59"/>
                  </a:lnTo>
                  <a:lnTo>
                    <a:pt x="33" y="63"/>
                  </a:lnTo>
                  <a:lnTo>
                    <a:pt x="36" y="66"/>
                  </a:lnTo>
                  <a:lnTo>
                    <a:pt x="23" y="77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22422" name="Freeform 86"/>
          <p:cNvSpPr>
            <a:spLocks/>
          </p:cNvSpPr>
          <p:nvPr/>
        </p:nvSpPr>
        <p:spPr bwMode="auto">
          <a:xfrm>
            <a:off x="2463800" y="4903788"/>
            <a:ext cx="282575" cy="142875"/>
          </a:xfrm>
          <a:custGeom>
            <a:avLst/>
            <a:gdLst/>
            <a:ahLst/>
            <a:cxnLst>
              <a:cxn ang="0">
                <a:pos x="177" y="0"/>
              </a:cxn>
              <a:cxn ang="0">
                <a:pos x="138" y="44"/>
              </a:cxn>
              <a:cxn ang="0">
                <a:pos x="155" y="89"/>
              </a:cxn>
              <a:cxn ang="0">
                <a:pos x="0" y="36"/>
              </a:cxn>
            </a:cxnLst>
            <a:rect l="0" t="0" r="r" b="b"/>
            <a:pathLst>
              <a:path w="178" h="90">
                <a:moveTo>
                  <a:pt x="177" y="0"/>
                </a:moveTo>
                <a:lnTo>
                  <a:pt x="138" y="44"/>
                </a:lnTo>
                <a:lnTo>
                  <a:pt x="155" y="89"/>
                </a:lnTo>
                <a:lnTo>
                  <a:pt x="0" y="36"/>
                </a:lnTo>
              </a:path>
            </a:pathLst>
          </a:custGeom>
          <a:noFill/>
          <a:ln w="254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423" name="Line 87"/>
          <p:cNvSpPr>
            <a:spLocks noChangeShapeType="1"/>
          </p:cNvSpPr>
          <p:nvPr/>
        </p:nvSpPr>
        <p:spPr bwMode="auto">
          <a:xfrm>
            <a:off x="1651000" y="4679950"/>
            <a:ext cx="201613" cy="635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424" name="Freeform 88"/>
          <p:cNvSpPr>
            <a:spLocks/>
          </p:cNvSpPr>
          <p:nvPr/>
        </p:nvSpPr>
        <p:spPr bwMode="auto">
          <a:xfrm>
            <a:off x="1595438" y="4721225"/>
            <a:ext cx="165100" cy="146050"/>
          </a:xfrm>
          <a:custGeom>
            <a:avLst/>
            <a:gdLst/>
            <a:ahLst/>
            <a:cxnLst>
              <a:cxn ang="0">
                <a:pos x="0" y="67"/>
              </a:cxn>
              <a:cxn ang="0">
                <a:pos x="73" y="91"/>
              </a:cxn>
              <a:cxn ang="0">
                <a:pos x="103" y="0"/>
              </a:cxn>
            </a:cxnLst>
            <a:rect l="0" t="0" r="r" b="b"/>
            <a:pathLst>
              <a:path w="104" h="92">
                <a:moveTo>
                  <a:pt x="0" y="67"/>
                </a:moveTo>
                <a:lnTo>
                  <a:pt x="73" y="91"/>
                </a:lnTo>
                <a:lnTo>
                  <a:pt x="103" y="0"/>
                </a:lnTo>
              </a:path>
            </a:pathLst>
          </a:custGeom>
          <a:noFill/>
          <a:ln w="254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425" name="Freeform 89"/>
          <p:cNvSpPr>
            <a:spLocks/>
          </p:cNvSpPr>
          <p:nvPr/>
        </p:nvSpPr>
        <p:spPr bwMode="auto">
          <a:xfrm>
            <a:off x="3016250" y="4860925"/>
            <a:ext cx="82550" cy="268288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51" y="54"/>
              </a:cxn>
              <a:cxn ang="0">
                <a:pos x="0" y="168"/>
              </a:cxn>
            </a:cxnLst>
            <a:rect l="0" t="0" r="r" b="b"/>
            <a:pathLst>
              <a:path w="52" h="169">
                <a:moveTo>
                  <a:pt x="8" y="0"/>
                </a:moveTo>
                <a:lnTo>
                  <a:pt x="51" y="54"/>
                </a:lnTo>
                <a:lnTo>
                  <a:pt x="0" y="168"/>
                </a:lnTo>
              </a:path>
            </a:pathLst>
          </a:custGeom>
          <a:noFill/>
          <a:ln w="254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426" name="Oval 90"/>
          <p:cNvSpPr>
            <a:spLocks noChangeArrowheads="1"/>
          </p:cNvSpPr>
          <p:nvPr/>
        </p:nvSpPr>
        <p:spPr bwMode="auto">
          <a:xfrm>
            <a:off x="2743200" y="4835525"/>
            <a:ext cx="325438" cy="17462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2427" name="Freeform 91"/>
          <p:cNvSpPr>
            <a:spLocks/>
          </p:cNvSpPr>
          <p:nvPr/>
        </p:nvSpPr>
        <p:spPr bwMode="auto">
          <a:xfrm>
            <a:off x="4202113" y="4408488"/>
            <a:ext cx="388937" cy="601662"/>
          </a:xfrm>
          <a:custGeom>
            <a:avLst/>
            <a:gdLst/>
            <a:ahLst/>
            <a:cxnLst>
              <a:cxn ang="0">
                <a:pos x="244" y="378"/>
              </a:cxn>
              <a:cxn ang="0">
                <a:pos x="90" y="252"/>
              </a:cxn>
              <a:cxn ang="0">
                <a:pos x="42" y="180"/>
              </a:cxn>
              <a:cxn ang="0">
                <a:pos x="0" y="0"/>
              </a:cxn>
            </a:cxnLst>
            <a:rect l="0" t="0" r="r" b="b"/>
            <a:pathLst>
              <a:path w="245" h="379">
                <a:moveTo>
                  <a:pt x="244" y="378"/>
                </a:moveTo>
                <a:lnTo>
                  <a:pt x="90" y="252"/>
                </a:lnTo>
                <a:lnTo>
                  <a:pt x="42" y="180"/>
                </a:lnTo>
                <a:lnTo>
                  <a:pt x="0" y="0"/>
                </a:lnTo>
              </a:path>
            </a:pathLst>
          </a:custGeom>
          <a:noFill/>
          <a:ln w="254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428" name="Rectangle 92"/>
          <p:cNvSpPr>
            <a:spLocks noChangeArrowheads="1"/>
          </p:cNvSpPr>
          <p:nvPr/>
        </p:nvSpPr>
        <p:spPr bwMode="auto">
          <a:xfrm rot="1140000">
            <a:off x="1422400" y="4746625"/>
            <a:ext cx="176213" cy="10636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2429" name="Rectangle 93"/>
          <p:cNvSpPr>
            <a:spLocks noChangeArrowheads="1"/>
          </p:cNvSpPr>
          <p:nvPr/>
        </p:nvSpPr>
        <p:spPr bwMode="auto">
          <a:xfrm rot="1140000">
            <a:off x="1474788" y="4597400"/>
            <a:ext cx="179387" cy="10636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2430" name="Rectangle 94"/>
          <p:cNvSpPr>
            <a:spLocks noChangeArrowheads="1"/>
          </p:cNvSpPr>
          <p:nvPr/>
        </p:nvSpPr>
        <p:spPr bwMode="auto">
          <a:xfrm rot="1140000">
            <a:off x="1831975" y="4805363"/>
            <a:ext cx="676275" cy="10636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2431" name="Rectangle 95"/>
          <p:cNvSpPr>
            <a:spLocks noChangeArrowheads="1"/>
          </p:cNvSpPr>
          <p:nvPr/>
        </p:nvSpPr>
        <p:spPr bwMode="auto">
          <a:xfrm>
            <a:off x="0" y="4495800"/>
            <a:ext cx="1381125" cy="192088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/>
            <a:r>
              <a:rPr lang="en-US" sz="1200">
                <a:solidFill>
                  <a:srgbClr val="000000"/>
                </a:solidFill>
                <a:latin typeface="Arial" charset="0"/>
              </a:rPr>
              <a:t>  Polarized Source</a:t>
            </a:r>
          </a:p>
        </p:txBody>
      </p:sp>
      <p:sp>
        <p:nvSpPr>
          <p:cNvPr id="1422432" name="Rectangle 96"/>
          <p:cNvSpPr>
            <a:spLocks noChangeArrowheads="1"/>
          </p:cNvSpPr>
          <p:nvPr/>
        </p:nvSpPr>
        <p:spPr bwMode="auto">
          <a:xfrm>
            <a:off x="1630363" y="3979863"/>
            <a:ext cx="1271587" cy="317500"/>
          </a:xfrm>
          <a:prstGeom prst="rect">
            <a:avLst/>
          </a:prstGeom>
          <a:solidFill>
            <a:srgbClr val="FF00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en-US" sz="1400">
                <a:solidFill>
                  <a:schemeClr val="tx1"/>
                </a:solidFill>
                <a:latin typeface="Arial" charset="0"/>
              </a:rPr>
              <a:t>Spin Rotators</a:t>
            </a:r>
          </a:p>
        </p:txBody>
      </p:sp>
      <p:grpSp>
        <p:nvGrpSpPr>
          <p:cNvPr id="1422433" name="Group 97"/>
          <p:cNvGrpSpPr>
            <a:grpSpLocks/>
          </p:cNvGrpSpPr>
          <p:nvPr/>
        </p:nvGrpSpPr>
        <p:grpSpPr bwMode="auto">
          <a:xfrm>
            <a:off x="3879850" y="4748213"/>
            <a:ext cx="225425" cy="123825"/>
            <a:chOff x="2444" y="2991"/>
            <a:chExt cx="142" cy="78"/>
          </a:xfrm>
        </p:grpSpPr>
        <p:sp>
          <p:nvSpPr>
            <p:cNvPr id="1422434" name="Oval 98"/>
            <p:cNvSpPr>
              <a:spLocks noChangeArrowheads="1"/>
            </p:cNvSpPr>
            <p:nvPr/>
          </p:nvSpPr>
          <p:spPr bwMode="auto">
            <a:xfrm rot="240000">
              <a:off x="2444" y="2991"/>
              <a:ext cx="142" cy="7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2435" name="Freeform 99"/>
            <p:cNvSpPr>
              <a:spLocks/>
            </p:cNvSpPr>
            <p:nvPr/>
          </p:nvSpPr>
          <p:spPr bwMode="auto">
            <a:xfrm>
              <a:off x="2476" y="2995"/>
              <a:ext cx="83" cy="63"/>
            </a:xfrm>
            <a:custGeom>
              <a:avLst/>
              <a:gdLst/>
              <a:ahLst/>
              <a:cxnLst>
                <a:cxn ang="0">
                  <a:pos x="1" y="48"/>
                </a:cxn>
                <a:cxn ang="0">
                  <a:pos x="3" y="37"/>
                </a:cxn>
                <a:cxn ang="0">
                  <a:pos x="7" y="27"/>
                </a:cxn>
                <a:cxn ang="0">
                  <a:pos x="11" y="18"/>
                </a:cxn>
                <a:cxn ang="0">
                  <a:pos x="15" y="12"/>
                </a:cxn>
                <a:cxn ang="0">
                  <a:pos x="17" y="9"/>
                </a:cxn>
                <a:cxn ang="0">
                  <a:pos x="20" y="6"/>
                </a:cxn>
                <a:cxn ang="0">
                  <a:pos x="23" y="4"/>
                </a:cxn>
                <a:cxn ang="0">
                  <a:pos x="26" y="2"/>
                </a:cxn>
                <a:cxn ang="0">
                  <a:pos x="29" y="1"/>
                </a:cxn>
                <a:cxn ang="0">
                  <a:pos x="31" y="0"/>
                </a:cxn>
                <a:cxn ang="0">
                  <a:pos x="35" y="0"/>
                </a:cxn>
                <a:cxn ang="0">
                  <a:pos x="52" y="2"/>
                </a:cxn>
                <a:cxn ang="0">
                  <a:pos x="56" y="3"/>
                </a:cxn>
                <a:cxn ang="0">
                  <a:pos x="60" y="5"/>
                </a:cxn>
                <a:cxn ang="0">
                  <a:pos x="63" y="8"/>
                </a:cxn>
                <a:cxn ang="0">
                  <a:pos x="66" y="13"/>
                </a:cxn>
                <a:cxn ang="0">
                  <a:pos x="69" y="18"/>
                </a:cxn>
                <a:cxn ang="0">
                  <a:pos x="71" y="24"/>
                </a:cxn>
                <a:cxn ang="0">
                  <a:pos x="73" y="31"/>
                </a:cxn>
                <a:cxn ang="0">
                  <a:pos x="74" y="38"/>
                </a:cxn>
                <a:cxn ang="0">
                  <a:pos x="66" y="62"/>
                </a:cxn>
                <a:cxn ang="0">
                  <a:pos x="58" y="36"/>
                </a:cxn>
                <a:cxn ang="0">
                  <a:pos x="56" y="25"/>
                </a:cxn>
                <a:cxn ang="0">
                  <a:pos x="54" y="18"/>
                </a:cxn>
                <a:cxn ang="0">
                  <a:pos x="52" y="14"/>
                </a:cxn>
                <a:cxn ang="0">
                  <a:pos x="50" y="10"/>
                </a:cxn>
                <a:cxn ang="0">
                  <a:pos x="48" y="7"/>
                </a:cxn>
                <a:cxn ang="0">
                  <a:pos x="45" y="4"/>
                </a:cxn>
                <a:cxn ang="0">
                  <a:pos x="42" y="4"/>
                </a:cxn>
                <a:cxn ang="0">
                  <a:pos x="37" y="8"/>
                </a:cxn>
                <a:cxn ang="0">
                  <a:pos x="32" y="13"/>
                </a:cxn>
                <a:cxn ang="0">
                  <a:pos x="28" y="19"/>
                </a:cxn>
                <a:cxn ang="0">
                  <a:pos x="24" y="26"/>
                </a:cxn>
                <a:cxn ang="0">
                  <a:pos x="21" y="33"/>
                </a:cxn>
                <a:cxn ang="0">
                  <a:pos x="19" y="42"/>
                </a:cxn>
                <a:cxn ang="0">
                  <a:pos x="17" y="51"/>
                </a:cxn>
                <a:cxn ang="0">
                  <a:pos x="0" y="54"/>
                </a:cxn>
              </a:cxnLst>
              <a:rect l="0" t="0" r="r" b="b"/>
              <a:pathLst>
                <a:path w="83" h="63">
                  <a:moveTo>
                    <a:pt x="0" y="54"/>
                  </a:moveTo>
                  <a:lnTo>
                    <a:pt x="1" y="48"/>
                  </a:lnTo>
                  <a:lnTo>
                    <a:pt x="2" y="42"/>
                  </a:lnTo>
                  <a:lnTo>
                    <a:pt x="3" y="37"/>
                  </a:lnTo>
                  <a:lnTo>
                    <a:pt x="5" y="32"/>
                  </a:lnTo>
                  <a:lnTo>
                    <a:pt x="7" y="27"/>
                  </a:lnTo>
                  <a:lnTo>
                    <a:pt x="9" y="22"/>
                  </a:lnTo>
                  <a:lnTo>
                    <a:pt x="11" y="18"/>
                  </a:lnTo>
                  <a:lnTo>
                    <a:pt x="14" y="14"/>
                  </a:lnTo>
                  <a:lnTo>
                    <a:pt x="15" y="12"/>
                  </a:lnTo>
                  <a:lnTo>
                    <a:pt x="16" y="11"/>
                  </a:lnTo>
                  <a:lnTo>
                    <a:pt x="17" y="9"/>
                  </a:lnTo>
                  <a:lnTo>
                    <a:pt x="19" y="8"/>
                  </a:lnTo>
                  <a:lnTo>
                    <a:pt x="20" y="6"/>
                  </a:lnTo>
                  <a:lnTo>
                    <a:pt x="21" y="5"/>
                  </a:lnTo>
                  <a:lnTo>
                    <a:pt x="23" y="4"/>
                  </a:lnTo>
                  <a:lnTo>
                    <a:pt x="24" y="3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9" y="1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52" y="2"/>
                  </a:lnTo>
                  <a:lnTo>
                    <a:pt x="54" y="2"/>
                  </a:lnTo>
                  <a:lnTo>
                    <a:pt x="56" y="3"/>
                  </a:lnTo>
                  <a:lnTo>
                    <a:pt x="58" y="4"/>
                  </a:lnTo>
                  <a:lnTo>
                    <a:pt x="60" y="5"/>
                  </a:lnTo>
                  <a:lnTo>
                    <a:pt x="62" y="7"/>
                  </a:lnTo>
                  <a:lnTo>
                    <a:pt x="63" y="8"/>
                  </a:lnTo>
                  <a:lnTo>
                    <a:pt x="65" y="10"/>
                  </a:lnTo>
                  <a:lnTo>
                    <a:pt x="66" y="13"/>
                  </a:lnTo>
                  <a:lnTo>
                    <a:pt x="68" y="15"/>
                  </a:lnTo>
                  <a:lnTo>
                    <a:pt x="69" y="18"/>
                  </a:lnTo>
                  <a:lnTo>
                    <a:pt x="70" y="21"/>
                  </a:lnTo>
                  <a:lnTo>
                    <a:pt x="71" y="24"/>
                  </a:lnTo>
                  <a:lnTo>
                    <a:pt x="72" y="27"/>
                  </a:lnTo>
                  <a:lnTo>
                    <a:pt x="73" y="31"/>
                  </a:lnTo>
                  <a:lnTo>
                    <a:pt x="74" y="34"/>
                  </a:lnTo>
                  <a:lnTo>
                    <a:pt x="74" y="38"/>
                  </a:lnTo>
                  <a:lnTo>
                    <a:pt x="82" y="39"/>
                  </a:lnTo>
                  <a:lnTo>
                    <a:pt x="66" y="62"/>
                  </a:lnTo>
                  <a:lnTo>
                    <a:pt x="49" y="35"/>
                  </a:lnTo>
                  <a:lnTo>
                    <a:pt x="58" y="36"/>
                  </a:lnTo>
                  <a:lnTo>
                    <a:pt x="57" y="30"/>
                  </a:lnTo>
                  <a:lnTo>
                    <a:pt x="56" y="25"/>
                  </a:lnTo>
                  <a:lnTo>
                    <a:pt x="55" y="21"/>
                  </a:lnTo>
                  <a:lnTo>
                    <a:pt x="54" y="18"/>
                  </a:lnTo>
                  <a:lnTo>
                    <a:pt x="53" y="16"/>
                  </a:lnTo>
                  <a:lnTo>
                    <a:pt x="52" y="14"/>
                  </a:lnTo>
                  <a:lnTo>
                    <a:pt x="51" y="12"/>
                  </a:lnTo>
                  <a:lnTo>
                    <a:pt x="50" y="10"/>
                  </a:lnTo>
                  <a:lnTo>
                    <a:pt x="49" y="9"/>
                  </a:lnTo>
                  <a:lnTo>
                    <a:pt x="48" y="7"/>
                  </a:lnTo>
                  <a:lnTo>
                    <a:pt x="46" y="5"/>
                  </a:lnTo>
                  <a:lnTo>
                    <a:pt x="45" y="4"/>
                  </a:lnTo>
                  <a:lnTo>
                    <a:pt x="44" y="3"/>
                  </a:lnTo>
                  <a:lnTo>
                    <a:pt x="42" y="4"/>
                  </a:lnTo>
                  <a:lnTo>
                    <a:pt x="39" y="6"/>
                  </a:lnTo>
                  <a:lnTo>
                    <a:pt x="37" y="8"/>
                  </a:lnTo>
                  <a:lnTo>
                    <a:pt x="35" y="10"/>
                  </a:lnTo>
                  <a:lnTo>
                    <a:pt x="32" y="13"/>
                  </a:lnTo>
                  <a:lnTo>
                    <a:pt x="30" y="16"/>
                  </a:lnTo>
                  <a:lnTo>
                    <a:pt x="28" y="19"/>
                  </a:lnTo>
                  <a:lnTo>
                    <a:pt x="26" y="22"/>
                  </a:lnTo>
                  <a:lnTo>
                    <a:pt x="24" y="26"/>
                  </a:lnTo>
                  <a:lnTo>
                    <a:pt x="23" y="29"/>
                  </a:lnTo>
                  <a:lnTo>
                    <a:pt x="21" y="33"/>
                  </a:lnTo>
                  <a:lnTo>
                    <a:pt x="20" y="38"/>
                  </a:lnTo>
                  <a:lnTo>
                    <a:pt x="19" y="42"/>
                  </a:lnTo>
                  <a:lnTo>
                    <a:pt x="18" y="47"/>
                  </a:lnTo>
                  <a:lnTo>
                    <a:pt x="17" y="51"/>
                  </a:lnTo>
                  <a:lnTo>
                    <a:pt x="16" y="56"/>
                  </a:lnTo>
                  <a:lnTo>
                    <a:pt x="0" y="54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22436" name="Line 100"/>
          <p:cNvSpPr>
            <a:spLocks noChangeShapeType="1"/>
          </p:cNvSpPr>
          <p:nvPr/>
        </p:nvSpPr>
        <p:spPr bwMode="auto">
          <a:xfrm>
            <a:off x="3733800" y="4419600"/>
            <a:ext cx="144463" cy="317500"/>
          </a:xfrm>
          <a:prstGeom prst="line">
            <a:avLst/>
          </a:prstGeom>
          <a:noFill/>
          <a:ln w="12700">
            <a:solidFill>
              <a:srgbClr val="FFFF99"/>
            </a:solidFill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437" name="Line 101"/>
          <p:cNvSpPr>
            <a:spLocks noChangeShapeType="1"/>
          </p:cNvSpPr>
          <p:nvPr/>
        </p:nvSpPr>
        <p:spPr bwMode="auto">
          <a:xfrm flipV="1">
            <a:off x="2971800" y="3886200"/>
            <a:ext cx="609600" cy="152400"/>
          </a:xfrm>
          <a:prstGeom prst="line">
            <a:avLst/>
          </a:prstGeom>
          <a:noFill/>
          <a:ln w="12700">
            <a:solidFill>
              <a:srgbClr val="FFFF99"/>
            </a:solidFill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438" name="Line 102"/>
          <p:cNvSpPr>
            <a:spLocks noChangeShapeType="1"/>
          </p:cNvSpPr>
          <p:nvPr/>
        </p:nvSpPr>
        <p:spPr bwMode="auto">
          <a:xfrm flipV="1">
            <a:off x="2971800" y="3962400"/>
            <a:ext cx="1447800" cy="152400"/>
          </a:xfrm>
          <a:prstGeom prst="line">
            <a:avLst/>
          </a:prstGeom>
          <a:noFill/>
          <a:ln w="12700">
            <a:solidFill>
              <a:srgbClr val="FFFF99"/>
            </a:solidFill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439" name="Line 103"/>
          <p:cNvSpPr>
            <a:spLocks noChangeShapeType="1"/>
          </p:cNvSpPr>
          <p:nvPr/>
        </p:nvSpPr>
        <p:spPr bwMode="auto">
          <a:xfrm flipH="1">
            <a:off x="7010400" y="3048000"/>
            <a:ext cx="228600" cy="228600"/>
          </a:xfrm>
          <a:prstGeom prst="line">
            <a:avLst/>
          </a:prstGeom>
          <a:noFill/>
          <a:ln w="12700">
            <a:solidFill>
              <a:srgbClr val="FFFF99"/>
            </a:solidFill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422440" name="Group 104"/>
          <p:cNvGrpSpPr>
            <a:grpSpLocks/>
          </p:cNvGrpSpPr>
          <p:nvPr/>
        </p:nvGrpSpPr>
        <p:grpSpPr bwMode="auto">
          <a:xfrm>
            <a:off x="4419600" y="5332413"/>
            <a:ext cx="155575" cy="153987"/>
            <a:chOff x="2834" y="3316"/>
            <a:chExt cx="98" cy="97"/>
          </a:xfrm>
        </p:grpSpPr>
        <p:sp>
          <p:nvSpPr>
            <p:cNvPr id="1422441" name="Oval 105"/>
            <p:cNvSpPr>
              <a:spLocks noChangeArrowheads="1"/>
            </p:cNvSpPr>
            <p:nvPr/>
          </p:nvSpPr>
          <p:spPr bwMode="auto">
            <a:xfrm rot="2640000">
              <a:off x="2834" y="3367"/>
              <a:ext cx="47" cy="46"/>
            </a:xfrm>
            <a:prstGeom prst="ellipse">
              <a:avLst/>
            </a:prstGeom>
            <a:solidFill>
              <a:srgbClr val="CC00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2442" name="Line 106"/>
            <p:cNvSpPr>
              <a:spLocks noChangeShapeType="1"/>
            </p:cNvSpPr>
            <p:nvPr/>
          </p:nvSpPr>
          <p:spPr bwMode="auto">
            <a:xfrm>
              <a:off x="2905" y="3370"/>
              <a:ext cx="1" cy="3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22443" name="Line 107"/>
            <p:cNvSpPr>
              <a:spLocks noChangeShapeType="1"/>
            </p:cNvSpPr>
            <p:nvPr/>
          </p:nvSpPr>
          <p:spPr bwMode="auto">
            <a:xfrm>
              <a:off x="2931" y="3370"/>
              <a:ext cx="1" cy="3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22444" name="Line 108"/>
            <p:cNvSpPr>
              <a:spLocks noChangeShapeType="1"/>
            </p:cNvSpPr>
            <p:nvPr/>
          </p:nvSpPr>
          <p:spPr bwMode="auto">
            <a:xfrm>
              <a:off x="2848" y="3341"/>
              <a:ext cx="32" cy="0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22445" name="Line 109"/>
            <p:cNvSpPr>
              <a:spLocks noChangeShapeType="1"/>
            </p:cNvSpPr>
            <p:nvPr/>
          </p:nvSpPr>
          <p:spPr bwMode="auto">
            <a:xfrm>
              <a:off x="2848" y="3316"/>
              <a:ext cx="32" cy="0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22446" name="Group 110"/>
          <p:cNvGrpSpPr>
            <a:grpSpLocks/>
          </p:cNvGrpSpPr>
          <p:nvPr/>
        </p:nvGrpSpPr>
        <p:grpSpPr bwMode="auto">
          <a:xfrm>
            <a:off x="2808288" y="5033963"/>
            <a:ext cx="153987" cy="174625"/>
            <a:chOff x="1769" y="3171"/>
            <a:chExt cx="97" cy="110"/>
          </a:xfrm>
        </p:grpSpPr>
        <p:sp>
          <p:nvSpPr>
            <p:cNvPr id="1422447" name="Oval 111"/>
            <p:cNvSpPr>
              <a:spLocks noChangeArrowheads="1"/>
            </p:cNvSpPr>
            <p:nvPr/>
          </p:nvSpPr>
          <p:spPr bwMode="auto">
            <a:xfrm rot="6480000">
              <a:off x="1769" y="3186"/>
              <a:ext cx="46" cy="45"/>
            </a:xfrm>
            <a:prstGeom prst="ellipse">
              <a:avLst/>
            </a:prstGeom>
            <a:solidFill>
              <a:srgbClr val="CC00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2448" name="Line 112"/>
            <p:cNvSpPr>
              <a:spLocks noChangeShapeType="1"/>
            </p:cNvSpPr>
            <p:nvPr/>
          </p:nvSpPr>
          <p:spPr bwMode="auto">
            <a:xfrm flipH="1">
              <a:off x="1799" y="3244"/>
              <a:ext cx="28" cy="14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22449" name="Line 113"/>
            <p:cNvSpPr>
              <a:spLocks noChangeShapeType="1"/>
            </p:cNvSpPr>
            <p:nvPr/>
          </p:nvSpPr>
          <p:spPr bwMode="auto">
            <a:xfrm flipH="1">
              <a:off x="1811" y="3267"/>
              <a:ext cx="28" cy="14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22450" name="Line 114"/>
            <p:cNvSpPr>
              <a:spLocks noChangeShapeType="1"/>
            </p:cNvSpPr>
            <p:nvPr/>
          </p:nvSpPr>
          <p:spPr bwMode="auto">
            <a:xfrm>
              <a:off x="1829" y="3182"/>
              <a:ext cx="14" cy="28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22451" name="Line 115"/>
            <p:cNvSpPr>
              <a:spLocks noChangeShapeType="1"/>
            </p:cNvSpPr>
            <p:nvPr/>
          </p:nvSpPr>
          <p:spPr bwMode="auto">
            <a:xfrm>
              <a:off x="1852" y="3171"/>
              <a:ext cx="14" cy="28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22452" name="Group 116"/>
          <p:cNvGrpSpPr>
            <a:grpSpLocks/>
          </p:cNvGrpSpPr>
          <p:nvPr/>
        </p:nvGrpSpPr>
        <p:grpSpPr bwMode="auto">
          <a:xfrm>
            <a:off x="4495800" y="2276475"/>
            <a:ext cx="144463" cy="188913"/>
            <a:chOff x="2832" y="1434"/>
            <a:chExt cx="91" cy="119"/>
          </a:xfrm>
        </p:grpSpPr>
        <p:sp>
          <p:nvSpPr>
            <p:cNvPr id="1422453" name="Oval 117"/>
            <p:cNvSpPr>
              <a:spLocks noChangeArrowheads="1"/>
            </p:cNvSpPr>
            <p:nvPr/>
          </p:nvSpPr>
          <p:spPr bwMode="auto">
            <a:xfrm>
              <a:off x="2832" y="1468"/>
              <a:ext cx="46" cy="46"/>
            </a:xfrm>
            <a:prstGeom prst="ellipse">
              <a:avLst/>
            </a:prstGeom>
            <a:solidFill>
              <a:srgbClr val="CC00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2454" name="Line 118"/>
            <p:cNvSpPr>
              <a:spLocks noChangeShapeType="1"/>
            </p:cNvSpPr>
            <p:nvPr/>
          </p:nvSpPr>
          <p:spPr bwMode="auto">
            <a:xfrm flipH="1">
              <a:off x="2878" y="1512"/>
              <a:ext cx="23" cy="2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22455" name="Line 119"/>
            <p:cNvSpPr>
              <a:spLocks noChangeShapeType="1"/>
            </p:cNvSpPr>
            <p:nvPr/>
          </p:nvSpPr>
          <p:spPr bwMode="auto">
            <a:xfrm flipH="1">
              <a:off x="2896" y="1530"/>
              <a:ext cx="23" cy="2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22456" name="Line 120"/>
            <p:cNvSpPr>
              <a:spLocks noChangeShapeType="1"/>
            </p:cNvSpPr>
            <p:nvPr/>
          </p:nvSpPr>
          <p:spPr bwMode="auto">
            <a:xfrm>
              <a:off x="2882" y="1452"/>
              <a:ext cx="23" cy="2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22457" name="Line 121"/>
            <p:cNvSpPr>
              <a:spLocks noChangeShapeType="1"/>
            </p:cNvSpPr>
            <p:nvPr/>
          </p:nvSpPr>
          <p:spPr bwMode="auto">
            <a:xfrm>
              <a:off x="2900" y="1434"/>
              <a:ext cx="23" cy="2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22458" name="Group 122"/>
          <p:cNvGrpSpPr>
            <a:grpSpLocks/>
          </p:cNvGrpSpPr>
          <p:nvPr/>
        </p:nvGrpSpPr>
        <p:grpSpPr bwMode="auto">
          <a:xfrm>
            <a:off x="4397375" y="2151063"/>
            <a:ext cx="152400" cy="188912"/>
            <a:chOff x="2770" y="1355"/>
            <a:chExt cx="96" cy="119"/>
          </a:xfrm>
        </p:grpSpPr>
        <p:sp>
          <p:nvSpPr>
            <p:cNvPr id="1422459" name="Oval 123"/>
            <p:cNvSpPr>
              <a:spLocks noChangeArrowheads="1"/>
            </p:cNvSpPr>
            <p:nvPr/>
          </p:nvSpPr>
          <p:spPr bwMode="auto">
            <a:xfrm>
              <a:off x="2819" y="1396"/>
              <a:ext cx="47" cy="46"/>
            </a:xfrm>
            <a:prstGeom prst="ellipse">
              <a:avLst/>
            </a:prstGeom>
            <a:solidFill>
              <a:srgbClr val="CC00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2460" name="Line 124"/>
            <p:cNvSpPr>
              <a:spLocks noChangeShapeType="1"/>
            </p:cNvSpPr>
            <p:nvPr/>
          </p:nvSpPr>
          <p:spPr bwMode="auto">
            <a:xfrm flipV="1">
              <a:off x="2792" y="1373"/>
              <a:ext cx="23" cy="2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22461" name="Line 125"/>
            <p:cNvSpPr>
              <a:spLocks noChangeShapeType="1"/>
            </p:cNvSpPr>
            <p:nvPr/>
          </p:nvSpPr>
          <p:spPr bwMode="auto">
            <a:xfrm flipV="1">
              <a:off x="2774" y="1355"/>
              <a:ext cx="23" cy="2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22462" name="Line 126"/>
            <p:cNvSpPr>
              <a:spLocks noChangeShapeType="1"/>
            </p:cNvSpPr>
            <p:nvPr/>
          </p:nvSpPr>
          <p:spPr bwMode="auto">
            <a:xfrm flipH="1" flipV="1">
              <a:off x="2788" y="1433"/>
              <a:ext cx="23" cy="2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22463" name="Line 127"/>
            <p:cNvSpPr>
              <a:spLocks noChangeShapeType="1"/>
            </p:cNvSpPr>
            <p:nvPr/>
          </p:nvSpPr>
          <p:spPr bwMode="auto">
            <a:xfrm flipH="1" flipV="1">
              <a:off x="2770" y="1451"/>
              <a:ext cx="23" cy="2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22464" name="Rectangle 128"/>
          <p:cNvSpPr>
            <a:spLocks noChangeArrowheads="1"/>
          </p:cNvSpPr>
          <p:nvPr/>
        </p:nvSpPr>
        <p:spPr bwMode="auto">
          <a:xfrm>
            <a:off x="228600" y="5257800"/>
            <a:ext cx="1677988" cy="192088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/>
            <a:r>
              <a:rPr lang="en-US" sz="1200">
                <a:solidFill>
                  <a:srgbClr val="000000"/>
                </a:solidFill>
                <a:latin typeface="Arial" charset="0"/>
              </a:rPr>
              <a:t>  200 MeV Polarimeter</a:t>
            </a:r>
          </a:p>
        </p:txBody>
      </p:sp>
      <p:sp>
        <p:nvSpPr>
          <p:cNvPr id="1422465" name="Rectangle 129"/>
          <p:cNvSpPr>
            <a:spLocks noChangeArrowheads="1"/>
          </p:cNvSpPr>
          <p:nvPr/>
        </p:nvSpPr>
        <p:spPr bwMode="auto">
          <a:xfrm>
            <a:off x="4419600" y="5903913"/>
            <a:ext cx="1905000" cy="192087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/>
            <a:r>
              <a:rPr lang="en-US" sz="1200">
                <a:solidFill>
                  <a:srgbClr val="000000"/>
                </a:solidFill>
                <a:latin typeface="Arial" charset="0"/>
              </a:rPr>
              <a:t> AGS Internal Polarimeter</a:t>
            </a:r>
          </a:p>
        </p:txBody>
      </p:sp>
      <p:sp>
        <p:nvSpPr>
          <p:cNvPr id="1422466" name="Rectangle 130"/>
          <p:cNvSpPr>
            <a:spLocks noChangeArrowheads="1"/>
          </p:cNvSpPr>
          <p:nvPr/>
        </p:nvSpPr>
        <p:spPr bwMode="auto">
          <a:xfrm>
            <a:off x="3756025" y="5500688"/>
            <a:ext cx="144463" cy="85725"/>
          </a:xfrm>
          <a:prstGeom prst="rect">
            <a:avLst/>
          </a:prstGeom>
          <a:solidFill>
            <a:srgbClr val="33CC33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2467" name="Rectangle 131"/>
          <p:cNvSpPr>
            <a:spLocks noChangeArrowheads="1"/>
          </p:cNvSpPr>
          <p:nvPr/>
        </p:nvSpPr>
        <p:spPr bwMode="auto">
          <a:xfrm>
            <a:off x="2590800" y="5684838"/>
            <a:ext cx="923925" cy="19208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/>
            <a:r>
              <a:rPr lang="en-US" sz="1200">
                <a:solidFill>
                  <a:srgbClr val="000000"/>
                </a:solidFill>
                <a:latin typeface="Arial" charset="0"/>
              </a:rPr>
              <a:t>  Rf Dipole</a:t>
            </a:r>
          </a:p>
        </p:txBody>
      </p:sp>
      <p:sp>
        <p:nvSpPr>
          <p:cNvPr id="1422468" name="Line 132"/>
          <p:cNvSpPr>
            <a:spLocks noChangeShapeType="1"/>
          </p:cNvSpPr>
          <p:nvPr/>
        </p:nvSpPr>
        <p:spPr bwMode="auto">
          <a:xfrm flipV="1">
            <a:off x="3581400" y="5638800"/>
            <a:ext cx="228600" cy="152400"/>
          </a:xfrm>
          <a:prstGeom prst="line">
            <a:avLst/>
          </a:prstGeom>
          <a:noFill/>
          <a:ln w="12700">
            <a:solidFill>
              <a:srgbClr val="FFFF99"/>
            </a:solidFill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469" name="Line 133"/>
          <p:cNvSpPr>
            <a:spLocks noChangeShapeType="1"/>
          </p:cNvSpPr>
          <p:nvPr/>
        </p:nvSpPr>
        <p:spPr bwMode="auto">
          <a:xfrm flipH="1" flipV="1">
            <a:off x="4572000" y="5486400"/>
            <a:ext cx="381000" cy="381000"/>
          </a:xfrm>
          <a:prstGeom prst="line">
            <a:avLst/>
          </a:prstGeom>
          <a:noFill/>
          <a:ln w="12700">
            <a:solidFill>
              <a:srgbClr val="FFFF99"/>
            </a:solidFill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470" name="Line 134"/>
          <p:cNvSpPr>
            <a:spLocks noChangeShapeType="1"/>
          </p:cNvSpPr>
          <p:nvPr/>
        </p:nvSpPr>
        <p:spPr bwMode="auto">
          <a:xfrm flipV="1">
            <a:off x="1905000" y="5105400"/>
            <a:ext cx="838200" cy="152400"/>
          </a:xfrm>
          <a:prstGeom prst="line">
            <a:avLst/>
          </a:prstGeom>
          <a:noFill/>
          <a:ln w="12700">
            <a:solidFill>
              <a:srgbClr val="FFFF99"/>
            </a:solidFill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471" name="Rectangle 135"/>
          <p:cNvSpPr>
            <a:spLocks noChangeArrowheads="1"/>
          </p:cNvSpPr>
          <p:nvPr/>
        </p:nvSpPr>
        <p:spPr bwMode="auto">
          <a:xfrm>
            <a:off x="5943600" y="1562100"/>
            <a:ext cx="2286000" cy="287338"/>
          </a:xfrm>
          <a:prstGeom prst="rect">
            <a:avLst/>
          </a:prstGeom>
          <a:solidFill>
            <a:srgbClr val="FF99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 anchor="ctr" anchorCtr="1">
            <a:spAutoFit/>
          </a:bodyPr>
          <a:lstStyle/>
          <a:p>
            <a:pPr algn="l"/>
            <a:r>
              <a:rPr lang="en-US" sz="18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600">
                <a:solidFill>
                  <a:srgbClr val="000000"/>
                </a:solidFill>
                <a:latin typeface="Arial" charset="0"/>
              </a:rPr>
              <a:t>RHIC pC Polarimeters</a:t>
            </a:r>
          </a:p>
        </p:txBody>
      </p:sp>
      <p:grpSp>
        <p:nvGrpSpPr>
          <p:cNvPr id="1422472" name="Group 136"/>
          <p:cNvGrpSpPr>
            <a:grpSpLocks/>
          </p:cNvGrpSpPr>
          <p:nvPr/>
        </p:nvGrpSpPr>
        <p:grpSpPr bwMode="auto">
          <a:xfrm>
            <a:off x="6216650" y="2465388"/>
            <a:ext cx="139700" cy="223837"/>
            <a:chOff x="3916" y="1553"/>
            <a:chExt cx="88" cy="141"/>
          </a:xfrm>
        </p:grpSpPr>
        <p:sp>
          <p:nvSpPr>
            <p:cNvPr id="1422473" name="Oval 137"/>
            <p:cNvSpPr>
              <a:spLocks noChangeArrowheads="1"/>
            </p:cNvSpPr>
            <p:nvPr/>
          </p:nvSpPr>
          <p:spPr bwMode="auto">
            <a:xfrm rot="9540000">
              <a:off x="3939" y="1600"/>
              <a:ext cx="45" cy="46"/>
            </a:xfrm>
            <a:prstGeom prst="ellipse">
              <a:avLst/>
            </a:prstGeom>
            <a:solidFill>
              <a:srgbClr val="CC00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22474" name="Group 138"/>
            <p:cNvGrpSpPr>
              <a:grpSpLocks/>
            </p:cNvGrpSpPr>
            <p:nvPr/>
          </p:nvGrpSpPr>
          <p:grpSpPr bwMode="auto">
            <a:xfrm>
              <a:off x="3916" y="1658"/>
              <a:ext cx="40" cy="36"/>
              <a:chOff x="3916" y="1658"/>
              <a:chExt cx="40" cy="36"/>
            </a:xfrm>
          </p:grpSpPr>
          <p:sp>
            <p:nvSpPr>
              <p:cNvPr id="1422475" name="Line 139"/>
              <p:cNvSpPr>
                <a:spLocks noChangeShapeType="1"/>
              </p:cNvSpPr>
              <p:nvPr/>
            </p:nvSpPr>
            <p:spPr bwMode="auto">
              <a:xfrm flipH="1" flipV="1">
                <a:off x="3927" y="1658"/>
                <a:ext cx="29" cy="13"/>
              </a:xfrm>
              <a:prstGeom prst="line">
                <a:avLst/>
              </a:prstGeom>
              <a:noFill/>
              <a:ln w="12700">
                <a:solidFill>
                  <a:srgbClr val="CC00CC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2476" name="Line 140"/>
              <p:cNvSpPr>
                <a:spLocks noChangeShapeType="1"/>
              </p:cNvSpPr>
              <p:nvPr/>
            </p:nvSpPr>
            <p:spPr bwMode="auto">
              <a:xfrm flipH="1" flipV="1">
                <a:off x="3916" y="1681"/>
                <a:ext cx="29" cy="13"/>
              </a:xfrm>
              <a:prstGeom prst="line">
                <a:avLst/>
              </a:prstGeom>
              <a:noFill/>
              <a:ln w="12700">
                <a:solidFill>
                  <a:srgbClr val="CC00CC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22477" name="Group 141"/>
            <p:cNvGrpSpPr>
              <a:grpSpLocks/>
            </p:cNvGrpSpPr>
            <p:nvPr/>
          </p:nvGrpSpPr>
          <p:grpSpPr bwMode="auto">
            <a:xfrm>
              <a:off x="3964" y="1553"/>
              <a:ext cx="40" cy="36"/>
              <a:chOff x="3964" y="1553"/>
              <a:chExt cx="40" cy="36"/>
            </a:xfrm>
          </p:grpSpPr>
          <p:sp>
            <p:nvSpPr>
              <p:cNvPr id="1422478" name="Line 142"/>
              <p:cNvSpPr>
                <a:spLocks noChangeShapeType="1"/>
              </p:cNvSpPr>
              <p:nvPr/>
            </p:nvSpPr>
            <p:spPr bwMode="auto">
              <a:xfrm flipH="1" flipV="1">
                <a:off x="3975" y="1553"/>
                <a:ext cx="29" cy="13"/>
              </a:xfrm>
              <a:prstGeom prst="line">
                <a:avLst/>
              </a:prstGeom>
              <a:noFill/>
              <a:ln w="12700">
                <a:solidFill>
                  <a:srgbClr val="CC00CC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2479" name="Line 143"/>
              <p:cNvSpPr>
                <a:spLocks noChangeShapeType="1"/>
              </p:cNvSpPr>
              <p:nvPr/>
            </p:nvSpPr>
            <p:spPr bwMode="auto">
              <a:xfrm flipH="1" flipV="1">
                <a:off x="3964" y="1576"/>
                <a:ext cx="29" cy="13"/>
              </a:xfrm>
              <a:prstGeom prst="line">
                <a:avLst/>
              </a:prstGeom>
              <a:noFill/>
              <a:ln w="12700">
                <a:solidFill>
                  <a:srgbClr val="CC00CC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422480" name="Group 144"/>
          <p:cNvGrpSpPr>
            <a:grpSpLocks/>
          </p:cNvGrpSpPr>
          <p:nvPr/>
        </p:nvGrpSpPr>
        <p:grpSpPr bwMode="auto">
          <a:xfrm>
            <a:off x="2438400" y="1600200"/>
            <a:ext cx="2971800" cy="609600"/>
            <a:chOff x="1536" y="1008"/>
            <a:chExt cx="1872" cy="384"/>
          </a:xfrm>
        </p:grpSpPr>
        <p:sp>
          <p:nvSpPr>
            <p:cNvPr id="1422481" name="Line 145"/>
            <p:cNvSpPr>
              <a:spLocks noChangeShapeType="1"/>
            </p:cNvSpPr>
            <p:nvPr/>
          </p:nvSpPr>
          <p:spPr bwMode="auto">
            <a:xfrm>
              <a:off x="2543" y="1232"/>
              <a:ext cx="97" cy="160"/>
            </a:xfrm>
            <a:prstGeom prst="line">
              <a:avLst/>
            </a:prstGeom>
            <a:noFill/>
            <a:ln w="12700">
              <a:solidFill>
                <a:srgbClr val="FFFF99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22482" name="Rectangle 146"/>
            <p:cNvSpPr>
              <a:spLocks noChangeArrowheads="1"/>
            </p:cNvSpPr>
            <p:nvPr/>
          </p:nvSpPr>
          <p:spPr bwMode="auto">
            <a:xfrm>
              <a:off x="1536" y="1008"/>
              <a:ext cx="1872" cy="181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Arial" charset="0"/>
                </a:rPr>
                <a:t> </a:t>
              </a:r>
              <a:r>
                <a:rPr lang="en-US" sz="1600">
                  <a:solidFill>
                    <a:schemeClr val="tx1"/>
                  </a:solidFill>
                  <a:latin typeface="Arial" charset="0"/>
                </a:rPr>
                <a:t>Absolute Polarimeter (H jet)</a:t>
              </a:r>
            </a:p>
          </p:txBody>
        </p:sp>
      </p:grpSp>
      <p:sp>
        <p:nvSpPr>
          <p:cNvPr id="1422483" name="Line 147"/>
          <p:cNvSpPr>
            <a:spLocks noChangeShapeType="1"/>
          </p:cNvSpPr>
          <p:nvPr/>
        </p:nvSpPr>
        <p:spPr bwMode="auto">
          <a:xfrm flipH="1">
            <a:off x="4648200" y="1905000"/>
            <a:ext cx="1295400" cy="304800"/>
          </a:xfrm>
          <a:prstGeom prst="line">
            <a:avLst/>
          </a:prstGeom>
          <a:noFill/>
          <a:ln w="12700">
            <a:solidFill>
              <a:srgbClr val="FFFF99"/>
            </a:solidFill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484" name="Rectangle 148"/>
          <p:cNvSpPr>
            <a:spLocks noChangeArrowheads="1"/>
          </p:cNvSpPr>
          <p:nvPr/>
        </p:nvSpPr>
        <p:spPr bwMode="auto">
          <a:xfrm>
            <a:off x="1892300" y="3200400"/>
            <a:ext cx="881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eaLnBrk="1" hangingPunct="1"/>
            <a:r>
              <a:rPr lang="en-US" sz="1800" b="1">
                <a:latin typeface="Arial" charset="0"/>
              </a:rPr>
              <a:t>P</a:t>
            </a:r>
            <a:r>
              <a:rPr lang="en-US" sz="1400" b="1">
                <a:latin typeface="Arial" charset="0"/>
              </a:rPr>
              <a:t>HENIX</a:t>
            </a:r>
          </a:p>
        </p:txBody>
      </p:sp>
      <p:sp>
        <p:nvSpPr>
          <p:cNvPr id="1422485" name="Rectangle 149"/>
          <p:cNvSpPr>
            <a:spLocks noChangeArrowheads="1"/>
          </p:cNvSpPr>
          <p:nvPr/>
        </p:nvSpPr>
        <p:spPr bwMode="auto">
          <a:xfrm>
            <a:off x="1130300" y="2286000"/>
            <a:ext cx="9890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eaLnBrk="1" hangingPunct="1"/>
            <a:r>
              <a:rPr lang="en-US" sz="1800" b="1">
                <a:latin typeface="Arial" charset="0"/>
              </a:rPr>
              <a:t>P</a:t>
            </a:r>
            <a:r>
              <a:rPr lang="en-US" sz="1400" b="1">
                <a:latin typeface="Arial" charset="0"/>
              </a:rPr>
              <a:t>HOBOS</a:t>
            </a:r>
          </a:p>
        </p:txBody>
      </p:sp>
      <p:sp>
        <p:nvSpPr>
          <p:cNvPr id="1422486" name="Rectangle 150"/>
          <p:cNvSpPr>
            <a:spLocks noChangeArrowheads="1"/>
          </p:cNvSpPr>
          <p:nvPr/>
        </p:nvSpPr>
        <p:spPr bwMode="auto">
          <a:xfrm>
            <a:off x="6324600" y="2209800"/>
            <a:ext cx="180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eaLnBrk="1" hangingPunct="1"/>
            <a:r>
              <a:rPr lang="en-US" sz="1800" b="1">
                <a:latin typeface="Arial" charset="0"/>
              </a:rPr>
              <a:t>B</a:t>
            </a:r>
            <a:r>
              <a:rPr lang="en-US" sz="1400" b="1">
                <a:latin typeface="Arial" charset="0"/>
              </a:rPr>
              <a:t>RAHMS &amp; PP2PP</a:t>
            </a:r>
          </a:p>
        </p:txBody>
      </p:sp>
      <p:sp>
        <p:nvSpPr>
          <p:cNvPr id="1422487" name="Rectangle 151"/>
          <p:cNvSpPr>
            <a:spLocks noChangeArrowheads="1"/>
          </p:cNvSpPr>
          <p:nvPr/>
        </p:nvSpPr>
        <p:spPr bwMode="auto">
          <a:xfrm>
            <a:off x="3873500" y="3429000"/>
            <a:ext cx="701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eaLnBrk="1" hangingPunct="1"/>
            <a:r>
              <a:rPr lang="en-US" sz="1800" b="1">
                <a:latin typeface="Arial" charset="0"/>
              </a:rPr>
              <a:t>S</a:t>
            </a:r>
            <a:r>
              <a:rPr lang="en-US" sz="1400" b="1">
                <a:latin typeface="Arial" charset="0"/>
              </a:rPr>
              <a:t>TAR</a:t>
            </a:r>
          </a:p>
        </p:txBody>
      </p:sp>
      <p:sp>
        <p:nvSpPr>
          <p:cNvPr id="1422488" name="Line 152"/>
          <p:cNvSpPr>
            <a:spLocks noChangeShapeType="1"/>
          </p:cNvSpPr>
          <p:nvPr/>
        </p:nvSpPr>
        <p:spPr bwMode="auto">
          <a:xfrm>
            <a:off x="685800" y="2057400"/>
            <a:ext cx="685800" cy="762000"/>
          </a:xfrm>
          <a:prstGeom prst="line">
            <a:avLst/>
          </a:prstGeom>
          <a:noFill/>
          <a:ln w="12700">
            <a:solidFill>
              <a:srgbClr val="FFFF99"/>
            </a:solidFill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489" name="Line 153"/>
          <p:cNvSpPr>
            <a:spLocks noChangeShapeType="1"/>
          </p:cNvSpPr>
          <p:nvPr/>
        </p:nvSpPr>
        <p:spPr bwMode="auto">
          <a:xfrm flipV="1">
            <a:off x="2514600" y="2590800"/>
            <a:ext cx="0" cy="228600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490" name="Line 154"/>
          <p:cNvSpPr>
            <a:spLocks noChangeShapeType="1"/>
          </p:cNvSpPr>
          <p:nvPr/>
        </p:nvSpPr>
        <p:spPr bwMode="auto">
          <a:xfrm>
            <a:off x="2819400" y="2514600"/>
            <a:ext cx="0" cy="228600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491" name="Line 155"/>
          <p:cNvSpPr>
            <a:spLocks noChangeShapeType="1"/>
          </p:cNvSpPr>
          <p:nvPr/>
        </p:nvSpPr>
        <p:spPr bwMode="auto">
          <a:xfrm flipV="1">
            <a:off x="3429000" y="2438400"/>
            <a:ext cx="0" cy="228600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492" name="Line 156"/>
          <p:cNvSpPr>
            <a:spLocks noChangeShapeType="1"/>
          </p:cNvSpPr>
          <p:nvPr/>
        </p:nvSpPr>
        <p:spPr bwMode="auto">
          <a:xfrm>
            <a:off x="5124450" y="3471863"/>
            <a:ext cx="0" cy="228600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493" name="Line 157"/>
          <p:cNvSpPr>
            <a:spLocks noChangeShapeType="1"/>
          </p:cNvSpPr>
          <p:nvPr/>
        </p:nvSpPr>
        <p:spPr bwMode="auto">
          <a:xfrm flipV="1">
            <a:off x="5410200" y="3424238"/>
            <a:ext cx="0" cy="228600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494" name="Line 158"/>
          <p:cNvSpPr>
            <a:spLocks noChangeShapeType="1"/>
          </p:cNvSpPr>
          <p:nvPr/>
        </p:nvSpPr>
        <p:spPr bwMode="auto">
          <a:xfrm>
            <a:off x="5681663" y="3395663"/>
            <a:ext cx="0" cy="228600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495" name="Rectangle 159"/>
          <p:cNvSpPr>
            <a:spLocks noChangeArrowheads="1"/>
          </p:cNvSpPr>
          <p:nvPr/>
        </p:nvSpPr>
        <p:spPr bwMode="auto">
          <a:xfrm>
            <a:off x="3429000" y="6172200"/>
            <a:ext cx="1574800" cy="287338"/>
          </a:xfrm>
          <a:prstGeom prst="rect">
            <a:avLst/>
          </a:prstGeom>
          <a:solidFill>
            <a:srgbClr val="FF99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en-US" sz="1200">
                <a:solidFill>
                  <a:schemeClr val="tx1"/>
                </a:solidFill>
                <a:latin typeface="Arial" charset="0"/>
              </a:rPr>
              <a:t>AGS pC Polarimeter</a:t>
            </a:r>
          </a:p>
        </p:txBody>
      </p:sp>
      <p:grpSp>
        <p:nvGrpSpPr>
          <p:cNvPr id="1422496" name="Group 160"/>
          <p:cNvGrpSpPr>
            <a:grpSpLocks/>
          </p:cNvGrpSpPr>
          <p:nvPr/>
        </p:nvGrpSpPr>
        <p:grpSpPr bwMode="auto">
          <a:xfrm>
            <a:off x="3432175" y="4752975"/>
            <a:ext cx="225425" cy="123825"/>
            <a:chOff x="2444" y="2991"/>
            <a:chExt cx="142" cy="78"/>
          </a:xfrm>
        </p:grpSpPr>
        <p:sp>
          <p:nvSpPr>
            <p:cNvPr id="1422497" name="Oval 161"/>
            <p:cNvSpPr>
              <a:spLocks noChangeArrowheads="1"/>
            </p:cNvSpPr>
            <p:nvPr/>
          </p:nvSpPr>
          <p:spPr bwMode="auto">
            <a:xfrm rot="240000">
              <a:off x="2444" y="2991"/>
              <a:ext cx="142" cy="7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2498" name="Freeform 162"/>
            <p:cNvSpPr>
              <a:spLocks/>
            </p:cNvSpPr>
            <p:nvPr/>
          </p:nvSpPr>
          <p:spPr bwMode="auto">
            <a:xfrm>
              <a:off x="2476" y="2995"/>
              <a:ext cx="83" cy="63"/>
            </a:xfrm>
            <a:custGeom>
              <a:avLst/>
              <a:gdLst/>
              <a:ahLst/>
              <a:cxnLst>
                <a:cxn ang="0">
                  <a:pos x="1" y="48"/>
                </a:cxn>
                <a:cxn ang="0">
                  <a:pos x="3" y="37"/>
                </a:cxn>
                <a:cxn ang="0">
                  <a:pos x="7" y="27"/>
                </a:cxn>
                <a:cxn ang="0">
                  <a:pos x="11" y="18"/>
                </a:cxn>
                <a:cxn ang="0">
                  <a:pos x="15" y="12"/>
                </a:cxn>
                <a:cxn ang="0">
                  <a:pos x="17" y="9"/>
                </a:cxn>
                <a:cxn ang="0">
                  <a:pos x="20" y="6"/>
                </a:cxn>
                <a:cxn ang="0">
                  <a:pos x="23" y="4"/>
                </a:cxn>
                <a:cxn ang="0">
                  <a:pos x="26" y="2"/>
                </a:cxn>
                <a:cxn ang="0">
                  <a:pos x="29" y="1"/>
                </a:cxn>
                <a:cxn ang="0">
                  <a:pos x="31" y="0"/>
                </a:cxn>
                <a:cxn ang="0">
                  <a:pos x="35" y="0"/>
                </a:cxn>
                <a:cxn ang="0">
                  <a:pos x="52" y="2"/>
                </a:cxn>
                <a:cxn ang="0">
                  <a:pos x="56" y="3"/>
                </a:cxn>
                <a:cxn ang="0">
                  <a:pos x="60" y="5"/>
                </a:cxn>
                <a:cxn ang="0">
                  <a:pos x="63" y="8"/>
                </a:cxn>
                <a:cxn ang="0">
                  <a:pos x="66" y="13"/>
                </a:cxn>
                <a:cxn ang="0">
                  <a:pos x="69" y="18"/>
                </a:cxn>
                <a:cxn ang="0">
                  <a:pos x="71" y="24"/>
                </a:cxn>
                <a:cxn ang="0">
                  <a:pos x="73" y="31"/>
                </a:cxn>
                <a:cxn ang="0">
                  <a:pos x="74" y="38"/>
                </a:cxn>
                <a:cxn ang="0">
                  <a:pos x="66" y="62"/>
                </a:cxn>
                <a:cxn ang="0">
                  <a:pos x="58" y="36"/>
                </a:cxn>
                <a:cxn ang="0">
                  <a:pos x="56" y="25"/>
                </a:cxn>
                <a:cxn ang="0">
                  <a:pos x="54" y="18"/>
                </a:cxn>
                <a:cxn ang="0">
                  <a:pos x="52" y="14"/>
                </a:cxn>
                <a:cxn ang="0">
                  <a:pos x="50" y="10"/>
                </a:cxn>
                <a:cxn ang="0">
                  <a:pos x="48" y="7"/>
                </a:cxn>
                <a:cxn ang="0">
                  <a:pos x="45" y="4"/>
                </a:cxn>
                <a:cxn ang="0">
                  <a:pos x="42" y="4"/>
                </a:cxn>
                <a:cxn ang="0">
                  <a:pos x="37" y="8"/>
                </a:cxn>
                <a:cxn ang="0">
                  <a:pos x="32" y="13"/>
                </a:cxn>
                <a:cxn ang="0">
                  <a:pos x="28" y="19"/>
                </a:cxn>
                <a:cxn ang="0">
                  <a:pos x="24" y="26"/>
                </a:cxn>
                <a:cxn ang="0">
                  <a:pos x="21" y="33"/>
                </a:cxn>
                <a:cxn ang="0">
                  <a:pos x="19" y="42"/>
                </a:cxn>
                <a:cxn ang="0">
                  <a:pos x="17" y="51"/>
                </a:cxn>
                <a:cxn ang="0">
                  <a:pos x="0" y="54"/>
                </a:cxn>
              </a:cxnLst>
              <a:rect l="0" t="0" r="r" b="b"/>
              <a:pathLst>
                <a:path w="83" h="63">
                  <a:moveTo>
                    <a:pt x="0" y="54"/>
                  </a:moveTo>
                  <a:lnTo>
                    <a:pt x="1" y="48"/>
                  </a:lnTo>
                  <a:lnTo>
                    <a:pt x="2" y="42"/>
                  </a:lnTo>
                  <a:lnTo>
                    <a:pt x="3" y="37"/>
                  </a:lnTo>
                  <a:lnTo>
                    <a:pt x="5" y="32"/>
                  </a:lnTo>
                  <a:lnTo>
                    <a:pt x="7" y="27"/>
                  </a:lnTo>
                  <a:lnTo>
                    <a:pt x="9" y="22"/>
                  </a:lnTo>
                  <a:lnTo>
                    <a:pt x="11" y="18"/>
                  </a:lnTo>
                  <a:lnTo>
                    <a:pt x="14" y="14"/>
                  </a:lnTo>
                  <a:lnTo>
                    <a:pt x="15" y="12"/>
                  </a:lnTo>
                  <a:lnTo>
                    <a:pt x="16" y="11"/>
                  </a:lnTo>
                  <a:lnTo>
                    <a:pt x="17" y="9"/>
                  </a:lnTo>
                  <a:lnTo>
                    <a:pt x="19" y="8"/>
                  </a:lnTo>
                  <a:lnTo>
                    <a:pt x="20" y="6"/>
                  </a:lnTo>
                  <a:lnTo>
                    <a:pt x="21" y="5"/>
                  </a:lnTo>
                  <a:lnTo>
                    <a:pt x="23" y="4"/>
                  </a:lnTo>
                  <a:lnTo>
                    <a:pt x="24" y="3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9" y="1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52" y="2"/>
                  </a:lnTo>
                  <a:lnTo>
                    <a:pt x="54" y="2"/>
                  </a:lnTo>
                  <a:lnTo>
                    <a:pt x="56" y="3"/>
                  </a:lnTo>
                  <a:lnTo>
                    <a:pt x="58" y="4"/>
                  </a:lnTo>
                  <a:lnTo>
                    <a:pt x="60" y="5"/>
                  </a:lnTo>
                  <a:lnTo>
                    <a:pt x="62" y="7"/>
                  </a:lnTo>
                  <a:lnTo>
                    <a:pt x="63" y="8"/>
                  </a:lnTo>
                  <a:lnTo>
                    <a:pt x="65" y="10"/>
                  </a:lnTo>
                  <a:lnTo>
                    <a:pt x="66" y="13"/>
                  </a:lnTo>
                  <a:lnTo>
                    <a:pt x="68" y="15"/>
                  </a:lnTo>
                  <a:lnTo>
                    <a:pt x="69" y="18"/>
                  </a:lnTo>
                  <a:lnTo>
                    <a:pt x="70" y="21"/>
                  </a:lnTo>
                  <a:lnTo>
                    <a:pt x="71" y="24"/>
                  </a:lnTo>
                  <a:lnTo>
                    <a:pt x="72" y="27"/>
                  </a:lnTo>
                  <a:lnTo>
                    <a:pt x="73" y="31"/>
                  </a:lnTo>
                  <a:lnTo>
                    <a:pt x="74" y="34"/>
                  </a:lnTo>
                  <a:lnTo>
                    <a:pt x="74" y="38"/>
                  </a:lnTo>
                  <a:lnTo>
                    <a:pt x="82" y="39"/>
                  </a:lnTo>
                  <a:lnTo>
                    <a:pt x="66" y="62"/>
                  </a:lnTo>
                  <a:lnTo>
                    <a:pt x="49" y="35"/>
                  </a:lnTo>
                  <a:lnTo>
                    <a:pt x="58" y="36"/>
                  </a:lnTo>
                  <a:lnTo>
                    <a:pt x="57" y="30"/>
                  </a:lnTo>
                  <a:lnTo>
                    <a:pt x="56" y="25"/>
                  </a:lnTo>
                  <a:lnTo>
                    <a:pt x="55" y="21"/>
                  </a:lnTo>
                  <a:lnTo>
                    <a:pt x="54" y="18"/>
                  </a:lnTo>
                  <a:lnTo>
                    <a:pt x="53" y="16"/>
                  </a:lnTo>
                  <a:lnTo>
                    <a:pt x="52" y="14"/>
                  </a:lnTo>
                  <a:lnTo>
                    <a:pt x="51" y="12"/>
                  </a:lnTo>
                  <a:lnTo>
                    <a:pt x="50" y="10"/>
                  </a:lnTo>
                  <a:lnTo>
                    <a:pt x="49" y="9"/>
                  </a:lnTo>
                  <a:lnTo>
                    <a:pt x="48" y="7"/>
                  </a:lnTo>
                  <a:lnTo>
                    <a:pt x="46" y="5"/>
                  </a:lnTo>
                  <a:lnTo>
                    <a:pt x="45" y="4"/>
                  </a:lnTo>
                  <a:lnTo>
                    <a:pt x="44" y="3"/>
                  </a:lnTo>
                  <a:lnTo>
                    <a:pt x="42" y="4"/>
                  </a:lnTo>
                  <a:lnTo>
                    <a:pt x="39" y="6"/>
                  </a:lnTo>
                  <a:lnTo>
                    <a:pt x="37" y="8"/>
                  </a:lnTo>
                  <a:lnTo>
                    <a:pt x="35" y="10"/>
                  </a:lnTo>
                  <a:lnTo>
                    <a:pt x="32" y="13"/>
                  </a:lnTo>
                  <a:lnTo>
                    <a:pt x="30" y="16"/>
                  </a:lnTo>
                  <a:lnTo>
                    <a:pt x="28" y="19"/>
                  </a:lnTo>
                  <a:lnTo>
                    <a:pt x="26" y="22"/>
                  </a:lnTo>
                  <a:lnTo>
                    <a:pt x="24" y="26"/>
                  </a:lnTo>
                  <a:lnTo>
                    <a:pt x="23" y="29"/>
                  </a:lnTo>
                  <a:lnTo>
                    <a:pt x="21" y="33"/>
                  </a:lnTo>
                  <a:lnTo>
                    <a:pt x="20" y="38"/>
                  </a:lnTo>
                  <a:lnTo>
                    <a:pt x="19" y="42"/>
                  </a:lnTo>
                  <a:lnTo>
                    <a:pt x="18" y="47"/>
                  </a:lnTo>
                  <a:lnTo>
                    <a:pt x="17" y="51"/>
                  </a:lnTo>
                  <a:lnTo>
                    <a:pt x="16" y="56"/>
                  </a:lnTo>
                  <a:lnTo>
                    <a:pt x="0" y="54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22499" name="Group 163"/>
          <p:cNvGrpSpPr>
            <a:grpSpLocks/>
          </p:cNvGrpSpPr>
          <p:nvPr/>
        </p:nvGrpSpPr>
        <p:grpSpPr bwMode="auto">
          <a:xfrm>
            <a:off x="4191000" y="5410200"/>
            <a:ext cx="155575" cy="153988"/>
            <a:chOff x="2834" y="3316"/>
            <a:chExt cx="98" cy="97"/>
          </a:xfrm>
        </p:grpSpPr>
        <p:sp>
          <p:nvSpPr>
            <p:cNvPr id="1422500" name="Oval 164"/>
            <p:cNvSpPr>
              <a:spLocks noChangeArrowheads="1"/>
            </p:cNvSpPr>
            <p:nvPr/>
          </p:nvSpPr>
          <p:spPr bwMode="auto">
            <a:xfrm rot="2640000">
              <a:off x="2834" y="3367"/>
              <a:ext cx="47" cy="46"/>
            </a:xfrm>
            <a:prstGeom prst="ellipse">
              <a:avLst/>
            </a:prstGeom>
            <a:solidFill>
              <a:srgbClr val="CC00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2501" name="Line 165"/>
            <p:cNvSpPr>
              <a:spLocks noChangeShapeType="1"/>
            </p:cNvSpPr>
            <p:nvPr/>
          </p:nvSpPr>
          <p:spPr bwMode="auto">
            <a:xfrm>
              <a:off x="2905" y="3370"/>
              <a:ext cx="1" cy="3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22502" name="Line 166"/>
            <p:cNvSpPr>
              <a:spLocks noChangeShapeType="1"/>
            </p:cNvSpPr>
            <p:nvPr/>
          </p:nvSpPr>
          <p:spPr bwMode="auto">
            <a:xfrm>
              <a:off x="2931" y="3370"/>
              <a:ext cx="1" cy="3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22503" name="Line 167"/>
            <p:cNvSpPr>
              <a:spLocks noChangeShapeType="1"/>
            </p:cNvSpPr>
            <p:nvPr/>
          </p:nvSpPr>
          <p:spPr bwMode="auto">
            <a:xfrm>
              <a:off x="2848" y="3341"/>
              <a:ext cx="32" cy="0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22504" name="Line 168"/>
            <p:cNvSpPr>
              <a:spLocks noChangeShapeType="1"/>
            </p:cNvSpPr>
            <p:nvPr/>
          </p:nvSpPr>
          <p:spPr bwMode="auto">
            <a:xfrm>
              <a:off x="2848" y="3316"/>
              <a:ext cx="32" cy="0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22505" name="Line 169"/>
          <p:cNvSpPr>
            <a:spLocks noChangeShapeType="1"/>
          </p:cNvSpPr>
          <p:nvPr/>
        </p:nvSpPr>
        <p:spPr bwMode="auto">
          <a:xfrm flipH="1" flipV="1">
            <a:off x="4225925" y="5638800"/>
            <a:ext cx="0" cy="457200"/>
          </a:xfrm>
          <a:prstGeom prst="line">
            <a:avLst/>
          </a:prstGeom>
          <a:noFill/>
          <a:ln w="12700">
            <a:solidFill>
              <a:srgbClr val="FFFF99"/>
            </a:solidFill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422506" name="Group 170"/>
          <p:cNvGrpSpPr>
            <a:grpSpLocks/>
          </p:cNvGrpSpPr>
          <p:nvPr/>
        </p:nvGrpSpPr>
        <p:grpSpPr bwMode="auto">
          <a:xfrm>
            <a:off x="4575175" y="5057775"/>
            <a:ext cx="225425" cy="123825"/>
            <a:chOff x="2444" y="2991"/>
            <a:chExt cx="142" cy="78"/>
          </a:xfrm>
        </p:grpSpPr>
        <p:sp>
          <p:nvSpPr>
            <p:cNvPr id="1422507" name="Oval 171"/>
            <p:cNvSpPr>
              <a:spLocks noChangeArrowheads="1"/>
            </p:cNvSpPr>
            <p:nvPr/>
          </p:nvSpPr>
          <p:spPr bwMode="auto">
            <a:xfrm rot="240000">
              <a:off x="2444" y="2991"/>
              <a:ext cx="142" cy="7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2508" name="Freeform 172"/>
            <p:cNvSpPr>
              <a:spLocks/>
            </p:cNvSpPr>
            <p:nvPr/>
          </p:nvSpPr>
          <p:spPr bwMode="auto">
            <a:xfrm>
              <a:off x="2476" y="2995"/>
              <a:ext cx="83" cy="63"/>
            </a:xfrm>
            <a:custGeom>
              <a:avLst/>
              <a:gdLst/>
              <a:ahLst/>
              <a:cxnLst>
                <a:cxn ang="0">
                  <a:pos x="1" y="48"/>
                </a:cxn>
                <a:cxn ang="0">
                  <a:pos x="3" y="37"/>
                </a:cxn>
                <a:cxn ang="0">
                  <a:pos x="7" y="27"/>
                </a:cxn>
                <a:cxn ang="0">
                  <a:pos x="11" y="18"/>
                </a:cxn>
                <a:cxn ang="0">
                  <a:pos x="15" y="12"/>
                </a:cxn>
                <a:cxn ang="0">
                  <a:pos x="17" y="9"/>
                </a:cxn>
                <a:cxn ang="0">
                  <a:pos x="20" y="6"/>
                </a:cxn>
                <a:cxn ang="0">
                  <a:pos x="23" y="4"/>
                </a:cxn>
                <a:cxn ang="0">
                  <a:pos x="26" y="2"/>
                </a:cxn>
                <a:cxn ang="0">
                  <a:pos x="29" y="1"/>
                </a:cxn>
                <a:cxn ang="0">
                  <a:pos x="31" y="0"/>
                </a:cxn>
                <a:cxn ang="0">
                  <a:pos x="35" y="0"/>
                </a:cxn>
                <a:cxn ang="0">
                  <a:pos x="52" y="2"/>
                </a:cxn>
                <a:cxn ang="0">
                  <a:pos x="56" y="3"/>
                </a:cxn>
                <a:cxn ang="0">
                  <a:pos x="60" y="5"/>
                </a:cxn>
                <a:cxn ang="0">
                  <a:pos x="63" y="8"/>
                </a:cxn>
                <a:cxn ang="0">
                  <a:pos x="66" y="13"/>
                </a:cxn>
                <a:cxn ang="0">
                  <a:pos x="69" y="18"/>
                </a:cxn>
                <a:cxn ang="0">
                  <a:pos x="71" y="24"/>
                </a:cxn>
                <a:cxn ang="0">
                  <a:pos x="73" y="31"/>
                </a:cxn>
                <a:cxn ang="0">
                  <a:pos x="74" y="38"/>
                </a:cxn>
                <a:cxn ang="0">
                  <a:pos x="66" y="62"/>
                </a:cxn>
                <a:cxn ang="0">
                  <a:pos x="58" y="36"/>
                </a:cxn>
                <a:cxn ang="0">
                  <a:pos x="56" y="25"/>
                </a:cxn>
                <a:cxn ang="0">
                  <a:pos x="54" y="18"/>
                </a:cxn>
                <a:cxn ang="0">
                  <a:pos x="52" y="14"/>
                </a:cxn>
                <a:cxn ang="0">
                  <a:pos x="50" y="10"/>
                </a:cxn>
                <a:cxn ang="0">
                  <a:pos x="48" y="7"/>
                </a:cxn>
                <a:cxn ang="0">
                  <a:pos x="45" y="4"/>
                </a:cxn>
                <a:cxn ang="0">
                  <a:pos x="42" y="4"/>
                </a:cxn>
                <a:cxn ang="0">
                  <a:pos x="37" y="8"/>
                </a:cxn>
                <a:cxn ang="0">
                  <a:pos x="32" y="13"/>
                </a:cxn>
                <a:cxn ang="0">
                  <a:pos x="28" y="19"/>
                </a:cxn>
                <a:cxn ang="0">
                  <a:pos x="24" y="26"/>
                </a:cxn>
                <a:cxn ang="0">
                  <a:pos x="21" y="33"/>
                </a:cxn>
                <a:cxn ang="0">
                  <a:pos x="19" y="42"/>
                </a:cxn>
                <a:cxn ang="0">
                  <a:pos x="17" y="51"/>
                </a:cxn>
                <a:cxn ang="0">
                  <a:pos x="0" y="54"/>
                </a:cxn>
              </a:cxnLst>
              <a:rect l="0" t="0" r="r" b="b"/>
              <a:pathLst>
                <a:path w="83" h="63">
                  <a:moveTo>
                    <a:pt x="0" y="54"/>
                  </a:moveTo>
                  <a:lnTo>
                    <a:pt x="1" y="48"/>
                  </a:lnTo>
                  <a:lnTo>
                    <a:pt x="2" y="42"/>
                  </a:lnTo>
                  <a:lnTo>
                    <a:pt x="3" y="37"/>
                  </a:lnTo>
                  <a:lnTo>
                    <a:pt x="5" y="32"/>
                  </a:lnTo>
                  <a:lnTo>
                    <a:pt x="7" y="27"/>
                  </a:lnTo>
                  <a:lnTo>
                    <a:pt x="9" y="22"/>
                  </a:lnTo>
                  <a:lnTo>
                    <a:pt x="11" y="18"/>
                  </a:lnTo>
                  <a:lnTo>
                    <a:pt x="14" y="14"/>
                  </a:lnTo>
                  <a:lnTo>
                    <a:pt x="15" y="12"/>
                  </a:lnTo>
                  <a:lnTo>
                    <a:pt x="16" y="11"/>
                  </a:lnTo>
                  <a:lnTo>
                    <a:pt x="17" y="9"/>
                  </a:lnTo>
                  <a:lnTo>
                    <a:pt x="19" y="8"/>
                  </a:lnTo>
                  <a:lnTo>
                    <a:pt x="20" y="6"/>
                  </a:lnTo>
                  <a:lnTo>
                    <a:pt x="21" y="5"/>
                  </a:lnTo>
                  <a:lnTo>
                    <a:pt x="23" y="4"/>
                  </a:lnTo>
                  <a:lnTo>
                    <a:pt x="24" y="3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9" y="1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52" y="2"/>
                  </a:lnTo>
                  <a:lnTo>
                    <a:pt x="54" y="2"/>
                  </a:lnTo>
                  <a:lnTo>
                    <a:pt x="56" y="3"/>
                  </a:lnTo>
                  <a:lnTo>
                    <a:pt x="58" y="4"/>
                  </a:lnTo>
                  <a:lnTo>
                    <a:pt x="60" y="5"/>
                  </a:lnTo>
                  <a:lnTo>
                    <a:pt x="62" y="7"/>
                  </a:lnTo>
                  <a:lnTo>
                    <a:pt x="63" y="8"/>
                  </a:lnTo>
                  <a:lnTo>
                    <a:pt x="65" y="10"/>
                  </a:lnTo>
                  <a:lnTo>
                    <a:pt x="66" y="13"/>
                  </a:lnTo>
                  <a:lnTo>
                    <a:pt x="68" y="15"/>
                  </a:lnTo>
                  <a:lnTo>
                    <a:pt x="69" y="18"/>
                  </a:lnTo>
                  <a:lnTo>
                    <a:pt x="70" y="21"/>
                  </a:lnTo>
                  <a:lnTo>
                    <a:pt x="71" y="24"/>
                  </a:lnTo>
                  <a:lnTo>
                    <a:pt x="72" y="27"/>
                  </a:lnTo>
                  <a:lnTo>
                    <a:pt x="73" y="31"/>
                  </a:lnTo>
                  <a:lnTo>
                    <a:pt x="74" y="34"/>
                  </a:lnTo>
                  <a:lnTo>
                    <a:pt x="74" y="38"/>
                  </a:lnTo>
                  <a:lnTo>
                    <a:pt x="82" y="39"/>
                  </a:lnTo>
                  <a:lnTo>
                    <a:pt x="66" y="62"/>
                  </a:lnTo>
                  <a:lnTo>
                    <a:pt x="49" y="35"/>
                  </a:lnTo>
                  <a:lnTo>
                    <a:pt x="58" y="36"/>
                  </a:lnTo>
                  <a:lnTo>
                    <a:pt x="57" y="30"/>
                  </a:lnTo>
                  <a:lnTo>
                    <a:pt x="56" y="25"/>
                  </a:lnTo>
                  <a:lnTo>
                    <a:pt x="55" y="21"/>
                  </a:lnTo>
                  <a:lnTo>
                    <a:pt x="54" y="18"/>
                  </a:lnTo>
                  <a:lnTo>
                    <a:pt x="53" y="16"/>
                  </a:lnTo>
                  <a:lnTo>
                    <a:pt x="52" y="14"/>
                  </a:lnTo>
                  <a:lnTo>
                    <a:pt x="51" y="12"/>
                  </a:lnTo>
                  <a:lnTo>
                    <a:pt x="50" y="10"/>
                  </a:lnTo>
                  <a:lnTo>
                    <a:pt x="49" y="9"/>
                  </a:lnTo>
                  <a:lnTo>
                    <a:pt x="48" y="7"/>
                  </a:lnTo>
                  <a:lnTo>
                    <a:pt x="46" y="5"/>
                  </a:lnTo>
                  <a:lnTo>
                    <a:pt x="45" y="4"/>
                  </a:lnTo>
                  <a:lnTo>
                    <a:pt x="44" y="3"/>
                  </a:lnTo>
                  <a:lnTo>
                    <a:pt x="42" y="4"/>
                  </a:lnTo>
                  <a:lnTo>
                    <a:pt x="39" y="6"/>
                  </a:lnTo>
                  <a:lnTo>
                    <a:pt x="37" y="8"/>
                  </a:lnTo>
                  <a:lnTo>
                    <a:pt x="35" y="10"/>
                  </a:lnTo>
                  <a:lnTo>
                    <a:pt x="32" y="13"/>
                  </a:lnTo>
                  <a:lnTo>
                    <a:pt x="30" y="16"/>
                  </a:lnTo>
                  <a:lnTo>
                    <a:pt x="28" y="19"/>
                  </a:lnTo>
                  <a:lnTo>
                    <a:pt x="26" y="22"/>
                  </a:lnTo>
                  <a:lnTo>
                    <a:pt x="24" y="26"/>
                  </a:lnTo>
                  <a:lnTo>
                    <a:pt x="23" y="29"/>
                  </a:lnTo>
                  <a:lnTo>
                    <a:pt x="21" y="33"/>
                  </a:lnTo>
                  <a:lnTo>
                    <a:pt x="20" y="38"/>
                  </a:lnTo>
                  <a:lnTo>
                    <a:pt x="19" y="42"/>
                  </a:lnTo>
                  <a:lnTo>
                    <a:pt x="18" y="47"/>
                  </a:lnTo>
                  <a:lnTo>
                    <a:pt x="17" y="51"/>
                  </a:lnTo>
                  <a:lnTo>
                    <a:pt x="16" y="56"/>
                  </a:lnTo>
                  <a:lnTo>
                    <a:pt x="0" y="54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22509" name="Rectangle 173"/>
          <p:cNvSpPr>
            <a:spLocks noChangeArrowheads="1"/>
          </p:cNvSpPr>
          <p:nvPr/>
        </p:nvSpPr>
        <p:spPr bwMode="auto">
          <a:xfrm>
            <a:off x="3057525" y="4135438"/>
            <a:ext cx="1133475" cy="284162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/>
            <a:r>
              <a:rPr lang="en-US" sz="1200">
                <a:solidFill>
                  <a:schemeClr val="tx1"/>
                </a:solidFill>
                <a:latin typeface="Arial" charset="0"/>
              </a:rPr>
              <a:t>Partial Snake</a:t>
            </a:r>
          </a:p>
        </p:txBody>
      </p:sp>
      <p:sp>
        <p:nvSpPr>
          <p:cNvPr id="1422510" name="Rectangle 174"/>
          <p:cNvSpPr>
            <a:spLocks noChangeArrowheads="1"/>
          </p:cNvSpPr>
          <p:nvPr/>
        </p:nvSpPr>
        <p:spPr bwMode="auto">
          <a:xfrm>
            <a:off x="7239000" y="2743200"/>
            <a:ext cx="1301750" cy="287338"/>
          </a:xfrm>
          <a:prstGeom prst="rect">
            <a:avLst/>
          </a:prstGeom>
          <a:solidFill>
            <a:srgbClr val="00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en-US" sz="1200">
                <a:solidFill>
                  <a:schemeClr val="tx1"/>
                </a:solidFill>
                <a:latin typeface="Arial" charset="0"/>
              </a:rPr>
              <a:t>Siberian Snakes</a:t>
            </a:r>
          </a:p>
        </p:txBody>
      </p:sp>
      <p:sp>
        <p:nvSpPr>
          <p:cNvPr id="1422511" name="Rectangle 175"/>
          <p:cNvSpPr>
            <a:spLocks noChangeArrowheads="1"/>
          </p:cNvSpPr>
          <p:nvPr/>
        </p:nvSpPr>
        <p:spPr bwMode="auto">
          <a:xfrm>
            <a:off x="152400" y="1770063"/>
            <a:ext cx="1371600" cy="287337"/>
          </a:xfrm>
          <a:prstGeom prst="rect">
            <a:avLst/>
          </a:prstGeom>
          <a:solidFill>
            <a:srgbClr val="00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/>
            <a:r>
              <a:rPr lang="en-US" sz="1200">
                <a:solidFill>
                  <a:schemeClr val="tx1"/>
                </a:solidFill>
                <a:latin typeface="Arial" charset="0"/>
              </a:rPr>
              <a:t>Siberian Snakes</a:t>
            </a:r>
          </a:p>
        </p:txBody>
      </p:sp>
      <p:grpSp>
        <p:nvGrpSpPr>
          <p:cNvPr id="1422512" name="Group 176"/>
          <p:cNvGrpSpPr>
            <a:grpSpLocks/>
          </p:cNvGrpSpPr>
          <p:nvPr/>
        </p:nvGrpSpPr>
        <p:grpSpPr bwMode="auto">
          <a:xfrm>
            <a:off x="4765675" y="4267200"/>
            <a:ext cx="1120775" cy="762000"/>
            <a:chOff x="3002" y="2688"/>
            <a:chExt cx="706" cy="480"/>
          </a:xfrm>
        </p:grpSpPr>
        <p:sp>
          <p:nvSpPr>
            <p:cNvPr id="1422513" name="Rectangle 177"/>
            <p:cNvSpPr>
              <a:spLocks noChangeArrowheads="1"/>
            </p:cNvSpPr>
            <p:nvPr/>
          </p:nvSpPr>
          <p:spPr bwMode="auto">
            <a:xfrm>
              <a:off x="3002" y="2688"/>
              <a:ext cx="706" cy="294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sz="1200">
                  <a:solidFill>
                    <a:schemeClr val="tx1"/>
                  </a:solidFill>
                  <a:latin typeface="Arial" charset="0"/>
                </a:rPr>
                <a:t>Helical Partial</a:t>
              </a:r>
            </a:p>
            <a:p>
              <a:pPr algn="l"/>
              <a:r>
                <a:rPr lang="en-US" sz="1200">
                  <a:solidFill>
                    <a:schemeClr val="tx1"/>
                  </a:solidFill>
                  <a:latin typeface="Arial" charset="0"/>
                </a:rPr>
                <a:t>  Snake</a:t>
              </a:r>
            </a:p>
          </p:txBody>
        </p:sp>
        <p:sp>
          <p:nvSpPr>
            <p:cNvPr id="1422514" name="Line 178"/>
            <p:cNvSpPr>
              <a:spLocks noChangeShapeType="1"/>
            </p:cNvSpPr>
            <p:nvPr/>
          </p:nvSpPr>
          <p:spPr bwMode="auto">
            <a:xfrm flipH="1">
              <a:off x="3024" y="2976"/>
              <a:ext cx="240" cy="192"/>
            </a:xfrm>
            <a:prstGeom prst="line">
              <a:avLst/>
            </a:prstGeom>
            <a:noFill/>
            <a:ln w="12700">
              <a:solidFill>
                <a:srgbClr val="FFFF99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22515" name="Group 179"/>
          <p:cNvGrpSpPr>
            <a:grpSpLocks/>
          </p:cNvGrpSpPr>
          <p:nvPr/>
        </p:nvGrpSpPr>
        <p:grpSpPr bwMode="auto">
          <a:xfrm>
            <a:off x="2057400" y="4440238"/>
            <a:ext cx="1295400" cy="360362"/>
            <a:chOff x="1296" y="2797"/>
            <a:chExt cx="816" cy="227"/>
          </a:xfrm>
        </p:grpSpPr>
        <p:sp>
          <p:nvSpPr>
            <p:cNvPr id="1422516" name="Rectangle 180"/>
            <p:cNvSpPr>
              <a:spLocks noChangeArrowheads="1"/>
            </p:cNvSpPr>
            <p:nvPr/>
          </p:nvSpPr>
          <p:spPr bwMode="auto">
            <a:xfrm>
              <a:off x="1296" y="2797"/>
              <a:ext cx="810" cy="179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l"/>
              <a:r>
                <a:rPr lang="en-US" sz="1200">
                  <a:solidFill>
                    <a:schemeClr val="tx1"/>
                  </a:solidFill>
                  <a:latin typeface="Arial" charset="0"/>
                </a:rPr>
                <a:t>Strong Snake</a:t>
              </a:r>
            </a:p>
          </p:txBody>
        </p:sp>
        <p:sp>
          <p:nvSpPr>
            <p:cNvPr id="1422517" name="Line 181"/>
            <p:cNvSpPr>
              <a:spLocks noChangeShapeType="1"/>
            </p:cNvSpPr>
            <p:nvPr/>
          </p:nvSpPr>
          <p:spPr bwMode="auto">
            <a:xfrm>
              <a:off x="1872" y="2976"/>
              <a:ext cx="240" cy="48"/>
            </a:xfrm>
            <a:prstGeom prst="line">
              <a:avLst/>
            </a:prstGeom>
            <a:noFill/>
            <a:ln w="12700">
              <a:solidFill>
                <a:srgbClr val="FFFF99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22518" name="Rectangle 182"/>
          <p:cNvSpPr>
            <a:spLocks noChangeArrowheads="1"/>
          </p:cNvSpPr>
          <p:nvPr/>
        </p:nvSpPr>
        <p:spPr bwMode="auto">
          <a:xfrm>
            <a:off x="5638800" y="3124200"/>
            <a:ext cx="936625" cy="192088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/>
            <a:r>
              <a:rPr lang="en-US" sz="1200">
                <a:solidFill>
                  <a:srgbClr val="000000"/>
                </a:solidFill>
                <a:latin typeface="Arial" charset="0"/>
              </a:rPr>
              <a:t> Spin Flipper</a:t>
            </a:r>
          </a:p>
        </p:txBody>
      </p:sp>
      <p:sp>
        <p:nvSpPr>
          <p:cNvPr id="1422519" name="Line 183"/>
          <p:cNvSpPr>
            <a:spLocks noChangeShapeType="1"/>
          </p:cNvSpPr>
          <p:nvPr/>
        </p:nvSpPr>
        <p:spPr bwMode="auto">
          <a:xfrm>
            <a:off x="6096000" y="3352800"/>
            <a:ext cx="304800" cy="152400"/>
          </a:xfrm>
          <a:prstGeom prst="line">
            <a:avLst/>
          </a:prstGeom>
          <a:noFill/>
          <a:ln w="12700">
            <a:solidFill>
              <a:srgbClr val="FFFF99"/>
            </a:solidFill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520" name="Rectangle 18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RHIC as a Polarized p+p Collider</a:t>
            </a:r>
          </a:p>
        </p:txBody>
      </p:sp>
      <p:sp>
        <p:nvSpPr>
          <p:cNvPr id="1422521" name="Line 185"/>
          <p:cNvSpPr>
            <a:spLocks noChangeShapeType="1"/>
          </p:cNvSpPr>
          <p:nvPr/>
        </p:nvSpPr>
        <p:spPr bwMode="auto">
          <a:xfrm flipV="1">
            <a:off x="2057400" y="3746500"/>
            <a:ext cx="76200" cy="228600"/>
          </a:xfrm>
          <a:prstGeom prst="line">
            <a:avLst/>
          </a:prstGeom>
          <a:noFill/>
          <a:ln w="12700">
            <a:solidFill>
              <a:srgbClr val="FFFF99"/>
            </a:solidFill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522" name="Text Box 186"/>
          <p:cNvSpPr txBox="1">
            <a:spLocks noChangeArrowheads="1"/>
          </p:cNvSpPr>
          <p:nvPr/>
        </p:nvSpPr>
        <p:spPr bwMode="auto">
          <a:xfrm>
            <a:off x="6324600" y="4038600"/>
            <a:ext cx="27432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/>
              <a:t>Various equipment to </a:t>
            </a:r>
            <a:r>
              <a:rPr lang="en-US" i="1">
                <a:solidFill>
                  <a:srgbClr val="00FFFF"/>
                </a:solidFill>
              </a:rPr>
              <a:t>maintain</a:t>
            </a:r>
            <a:r>
              <a:rPr lang="en-US"/>
              <a:t> and </a:t>
            </a:r>
            <a:r>
              <a:rPr lang="en-US" i="1">
                <a:solidFill>
                  <a:srgbClr val="FFCC00"/>
                </a:solidFill>
              </a:rPr>
              <a:t>measure</a:t>
            </a:r>
            <a:r>
              <a:rPr lang="en-US"/>
              <a:t> beam  polarization through acceleration and storage</a:t>
            </a:r>
          </a:p>
        </p:txBody>
      </p:sp>
      <p:sp>
        <p:nvSpPr>
          <p:cNvPr id="1422523" name="Line 187"/>
          <p:cNvSpPr>
            <a:spLocks noChangeShapeType="1"/>
          </p:cNvSpPr>
          <p:nvPr/>
        </p:nvSpPr>
        <p:spPr bwMode="auto">
          <a:xfrm>
            <a:off x="3124200" y="2466975"/>
            <a:ext cx="0" cy="228600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524" name="Line 188"/>
          <p:cNvSpPr>
            <a:spLocks noChangeShapeType="1"/>
          </p:cNvSpPr>
          <p:nvPr/>
        </p:nvSpPr>
        <p:spPr bwMode="auto">
          <a:xfrm flipV="1">
            <a:off x="4833938" y="3505200"/>
            <a:ext cx="0" cy="228600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422525" name="Picture 345" descr="Hel_Sect_Photo"/>
          <p:cNvPicPr>
            <a:picLocks noChangeAspect="1" noChangeArrowheads="1"/>
          </p:cNvPicPr>
          <p:nvPr/>
        </p:nvPicPr>
        <p:blipFill>
          <a:blip r:embed="rId4" cstate="print"/>
          <a:srcRect l="21216" t="14598" r="21674" b="15193"/>
          <a:stretch>
            <a:fillRect/>
          </a:stretch>
        </p:blipFill>
        <p:spPr bwMode="auto">
          <a:xfrm>
            <a:off x="138113" y="1339850"/>
            <a:ext cx="1309687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22526" name="Object 346"/>
          <p:cNvGraphicFramePr>
            <a:graphicFrameLocks noChangeAspect="1"/>
          </p:cNvGraphicFramePr>
          <p:nvPr/>
        </p:nvGraphicFramePr>
        <p:xfrm>
          <a:off x="22225" y="3233738"/>
          <a:ext cx="1654175" cy="1262062"/>
        </p:xfrm>
        <a:graphic>
          <a:graphicData uri="http://schemas.openxmlformats.org/presentationml/2006/ole">
            <p:oleObj spid="_x0000_s1422526" name="Bitmap Image" r:id="rId5" imgW="5706272" imgH="4352381" progId="PBrush">
              <p:embed/>
            </p:oleObj>
          </a:graphicData>
        </a:graphic>
      </p:graphicFrame>
      <p:pic>
        <p:nvPicPr>
          <p:cNvPr id="1422527" name="Picture 347" descr="P1010001-croppe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51713" y="1031875"/>
            <a:ext cx="1792287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2528" name="Picture 348" descr="install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89538" y="127000"/>
            <a:ext cx="1516062" cy="11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2529" name="Picture 486" descr="F-1"/>
          <p:cNvPicPr>
            <a:picLocks noChangeAspect="1" noChangeArrowheads="1"/>
          </p:cNvPicPr>
          <p:nvPr/>
        </p:nvPicPr>
        <p:blipFill>
          <a:blip r:embed="rId8" cstate="print">
            <a:lum bright="6000"/>
          </a:blip>
          <a:srcRect t="6250" r="33853" b="22487"/>
          <a:stretch>
            <a:fillRect/>
          </a:stretch>
        </p:blipFill>
        <p:spPr bwMode="auto">
          <a:xfrm>
            <a:off x="252413" y="5065713"/>
            <a:ext cx="2389187" cy="17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2530" name="Picture 487" descr="B-7"/>
          <p:cNvPicPr>
            <a:picLocks noChangeAspect="1" noChangeArrowheads="1"/>
          </p:cNvPicPr>
          <p:nvPr/>
        </p:nvPicPr>
        <p:blipFill>
          <a:blip r:embed="rId9" cstate="print">
            <a:lum bright="-6000"/>
          </a:blip>
          <a:srcRect l="21875" t="10417" b="18750"/>
          <a:stretch>
            <a:fillRect/>
          </a:stretch>
        </p:blipFill>
        <p:spPr bwMode="auto">
          <a:xfrm>
            <a:off x="7005638" y="5254625"/>
            <a:ext cx="2138362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2531" name="Picture 488" descr="rf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29400" y="3573463"/>
            <a:ext cx="1958975" cy="145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2532" name="Picture 490" descr="AGScoldhelix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10000" y="5573713"/>
            <a:ext cx="2514600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22533" name="Object 197"/>
          <p:cNvGraphicFramePr>
            <a:graphicFrameLocks noChangeAspect="1"/>
          </p:cNvGraphicFramePr>
          <p:nvPr/>
        </p:nvGraphicFramePr>
        <p:xfrm>
          <a:off x="2309813" y="152400"/>
          <a:ext cx="944562" cy="1447800"/>
        </p:xfrm>
        <a:graphic>
          <a:graphicData uri="http://schemas.openxmlformats.org/presentationml/2006/ole">
            <p:oleObj spid="_x0000_s1422533" name="Photo Editor Photo" r:id="rId12" imgW="3123810" imgH="4800000" progId="">
              <p:embed/>
            </p:oleObj>
          </a:graphicData>
        </a:graphic>
      </p:graphicFrame>
      <p:sp>
        <p:nvSpPr>
          <p:cNvPr id="200" name="Slide Number Placeholder 19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A51C-0834-4D37-9F6C-E61A03BDE5A5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422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2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4225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4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22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22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4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4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22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422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2520" grpId="0"/>
      <p:bldP spid="142252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ChangeArrowheads="1"/>
          </p:cNvSpPr>
          <p:nvPr/>
        </p:nvSpPr>
        <p:spPr bwMode="auto">
          <a:xfrm>
            <a:off x="0" y="914400"/>
            <a:ext cx="9144000" cy="3505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8516" name="Rectangle 4"/>
          <p:cNvSpPr>
            <a:spLocks noChangeArrowheads="1"/>
          </p:cNvSpPr>
          <p:nvPr/>
        </p:nvSpPr>
        <p:spPr bwMode="auto">
          <a:xfrm>
            <a:off x="6172200" y="976086"/>
            <a:ext cx="2971800" cy="3352800"/>
          </a:xfrm>
          <a:prstGeom prst="rect">
            <a:avLst/>
          </a:prstGeom>
          <a:solidFill>
            <a:srgbClr val="B1B1B1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 b="1" dirty="0">
              <a:solidFill>
                <a:schemeClr val="accent2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4851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Proton Spin Structure at </a:t>
            </a:r>
            <a:r>
              <a:rPr lang="en-US" dirty="0" smtClean="0"/>
              <a:t>RHIC</a:t>
            </a:r>
            <a:endParaRPr lang="en-US" sz="3200" dirty="0"/>
          </a:p>
        </p:txBody>
      </p:sp>
      <p:sp>
        <p:nvSpPr>
          <p:cNvPr id="448519" name="Rectangle 7"/>
          <p:cNvSpPr>
            <a:spLocks noChangeArrowheads="1"/>
          </p:cNvSpPr>
          <p:nvPr/>
        </p:nvSpPr>
        <p:spPr bwMode="auto">
          <a:xfrm>
            <a:off x="3276600" y="976313"/>
            <a:ext cx="2895600" cy="3352800"/>
          </a:xfrm>
          <a:prstGeom prst="rect">
            <a:avLst/>
          </a:prstGeom>
          <a:solidFill>
            <a:srgbClr val="FFAF79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8520" name="Line 8"/>
          <p:cNvSpPr>
            <a:spLocks noChangeShapeType="1"/>
          </p:cNvSpPr>
          <p:nvPr/>
        </p:nvSpPr>
        <p:spPr bwMode="auto">
          <a:xfrm>
            <a:off x="0" y="2271713"/>
            <a:ext cx="91392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8521" name="Line 9"/>
          <p:cNvSpPr>
            <a:spLocks noChangeShapeType="1"/>
          </p:cNvSpPr>
          <p:nvPr/>
        </p:nvSpPr>
        <p:spPr bwMode="auto">
          <a:xfrm>
            <a:off x="3276600" y="976313"/>
            <a:ext cx="0" cy="335280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25413" y="3171825"/>
            <a:ext cx="2646362" cy="307975"/>
            <a:chOff x="31" y="2458"/>
            <a:chExt cx="1667" cy="194"/>
          </a:xfrm>
        </p:grpSpPr>
        <p:sp>
          <p:nvSpPr>
            <p:cNvPr id="448523" name="Text Box 11"/>
            <p:cNvSpPr txBox="1">
              <a:spLocks noChangeArrowheads="1"/>
            </p:cNvSpPr>
            <p:nvPr/>
          </p:nvSpPr>
          <p:spPr bwMode="auto">
            <a:xfrm>
              <a:off x="31" y="2458"/>
              <a:ext cx="93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000099"/>
                  </a:solidFill>
                  <a:latin typeface="Comic Sans MS" pitchFamily="66" charset="0"/>
                </a:rPr>
                <a:t>Prompt </a:t>
              </a:r>
              <a:r>
                <a:rPr lang="en-US" sz="1400" dirty="0" smtClean="0">
                  <a:solidFill>
                    <a:srgbClr val="000099"/>
                  </a:solidFill>
                  <a:latin typeface="Comic Sans MS" pitchFamily="66" charset="0"/>
                </a:rPr>
                <a:t>Photons</a:t>
              </a:r>
              <a:endParaRPr lang="en-US" sz="1400" dirty="0">
                <a:solidFill>
                  <a:srgbClr val="000099"/>
                </a:solidFill>
                <a:latin typeface="Comic Sans MS" pitchFamily="66" charset="0"/>
              </a:endParaRPr>
            </a:p>
          </p:txBody>
        </p:sp>
        <p:graphicFrame>
          <p:nvGraphicFramePr>
            <p:cNvPr id="448524" name="Object 12"/>
            <p:cNvGraphicFramePr>
              <a:graphicFrameLocks noChangeAspect="1"/>
            </p:cNvGraphicFramePr>
            <p:nvPr/>
          </p:nvGraphicFramePr>
          <p:xfrm>
            <a:off x="960" y="2483"/>
            <a:ext cx="738" cy="147"/>
          </p:xfrm>
          <a:graphic>
            <a:graphicData uri="http://schemas.openxmlformats.org/presentationml/2006/ole">
              <p:oleObj spid="_x0000_s1743884" name="Equation" r:id="rId4" imgW="952200" imgH="190440" progId="">
                <p:embed/>
              </p:oleObj>
            </a:graphicData>
          </a:graphic>
        </p:graphicFrame>
      </p:grpSp>
      <p:graphicFrame>
        <p:nvGraphicFramePr>
          <p:cNvPr id="448526" name="Object 14"/>
          <p:cNvGraphicFramePr>
            <a:graphicFrameLocks noChangeAspect="1"/>
          </p:cNvGraphicFramePr>
          <p:nvPr/>
        </p:nvGraphicFramePr>
        <p:xfrm>
          <a:off x="3478213" y="1171575"/>
          <a:ext cx="2566987" cy="1041400"/>
        </p:xfrm>
        <a:graphic>
          <a:graphicData uri="http://schemas.openxmlformats.org/presentationml/2006/ole">
            <p:oleObj spid="_x0000_s1743875" name="Equation" r:id="rId5" imgW="2577960" imgH="1041120" progId="">
              <p:embed/>
            </p:oleObj>
          </a:graphicData>
        </a:graphic>
      </p:graphicFrame>
      <p:sp>
        <p:nvSpPr>
          <p:cNvPr id="448527" name="Line 15"/>
          <p:cNvSpPr>
            <a:spLocks noChangeShapeType="1"/>
          </p:cNvSpPr>
          <p:nvPr/>
        </p:nvSpPr>
        <p:spPr bwMode="auto">
          <a:xfrm>
            <a:off x="6172200" y="976313"/>
            <a:ext cx="0" cy="335280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48528" name="Object 16"/>
          <p:cNvGraphicFramePr>
            <a:graphicFrameLocks noChangeAspect="1"/>
          </p:cNvGraphicFramePr>
          <p:nvPr/>
        </p:nvGraphicFramePr>
        <p:xfrm>
          <a:off x="3817938" y="3109913"/>
          <a:ext cx="1844675" cy="249237"/>
        </p:xfrm>
        <a:graphic>
          <a:graphicData uri="http://schemas.openxmlformats.org/presentationml/2006/ole">
            <p:oleObj spid="_x0000_s1743876" name="Equation" r:id="rId6" imgW="1498320" imgH="203040" progId="">
              <p:embed/>
            </p:oleObj>
          </a:graphicData>
        </a:graphic>
      </p:graphicFrame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-1588" y="976313"/>
            <a:ext cx="3278188" cy="3352800"/>
            <a:chOff x="-1" y="615"/>
            <a:chExt cx="2065" cy="2112"/>
          </a:xfrm>
        </p:grpSpPr>
        <p:sp>
          <p:nvSpPr>
            <p:cNvPr id="448533" name="Rectangle 21"/>
            <p:cNvSpPr>
              <a:spLocks noChangeArrowheads="1"/>
            </p:cNvSpPr>
            <p:nvPr/>
          </p:nvSpPr>
          <p:spPr bwMode="auto">
            <a:xfrm>
              <a:off x="-1" y="615"/>
              <a:ext cx="2065" cy="2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48534" name="Object 22"/>
            <p:cNvGraphicFramePr>
              <a:graphicFrameLocks noChangeAspect="1"/>
            </p:cNvGraphicFramePr>
            <p:nvPr/>
          </p:nvGraphicFramePr>
          <p:xfrm>
            <a:off x="299" y="882"/>
            <a:ext cx="1397" cy="396"/>
          </p:xfrm>
          <a:graphic>
            <a:graphicData uri="http://schemas.openxmlformats.org/presentationml/2006/ole">
              <p:oleObj spid="_x0000_s1743881" name="Equation" r:id="rId7" imgW="2209680" imgH="634680" progId="">
                <p:embed/>
              </p:oleObj>
            </a:graphicData>
          </a:graphic>
        </p:graphicFrame>
        <p:graphicFrame>
          <p:nvGraphicFramePr>
            <p:cNvPr id="448535" name="Object 23"/>
            <p:cNvGraphicFramePr>
              <a:graphicFrameLocks noChangeAspect="1"/>
            </p:cNvGraphicFramePr>
            <p:nvPr/>
          </p:nvGraphicFramePr>
          <p:xfrm>
            <a:off x="138" y="1677"/>
            <a:ext cx="121" cy="120"/>
          </p:xfrm>
          <a:graphic>
            <a:graphicData uri="http://schemas.openxmlformats.org/presentationml/2006/ole">
              <p:oleObj spid="_x0000_s1743882" name="Equation" r:id="rId8" imgW="126720" imgH="126720" progId="">
                <p:embed/>
              </p:oleObj>
            </a:graphicData>
          </a:graphic>
        </p:graphicFrame>
        <p:sp>
          <p:nvSpPr>
            <p:cNvPr id="448536" name="Text Box 24"/>
            <p:cNvSpPr txBox="1">
              <a:spLocks noChangeArrowheads="1"/>
            </p:cNvSpPr>
            <p:nvPr/>
          </p:nvSpPr>
          <p:spPr bwMode="auto">
            <a:xfrm>
              <a:off x="139" y="1644"/>
              <a:ext cx="42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rgbClr val="000099"/>
                  </a:solidFill>
                  <a:latin typeface="Comic Sans MS" pitchFamily="66" charset="0"/>
                </a:rPr>
                <a:t>, Jets</a:t>
              </a:r>
              <a:endParaRPr lang="en-US" sz="1400" dirty="0">
                <a:solidFill>
                  <a:srgbClr val="000099"/>
                </a:solidFill>
                <a:latin typeface="Comic Sans MS" pitchFamily="66" charset="0"/>
              </a:endParaRPr>
            </a:p>
          </p:txBody>
        </p:sp>
        <p:graphicFrame>
          <p:nvGraphicFramePr>
            <p:cNvPr id="448537" name="Object 25"/>
            <p:cNvGraphicFramePr>
              <a:graphicFrameLocks noChangeAspect="1"/>
            </p:cNvGraphicFramePr>
            <p:nvPr/>
          </p:nvGraphicFramePr>
          <p:xfrm>
            <a:off x="986" y="1664"/>
            <a:ext cx="886" cy="148"/>
          </p:xfrm>
          <a:graphic>
            <a:graphicData uri="http://schemas.openxmlformats.org/presentationml/2006/ole">
              <p:oleObj spid="_x0000_s1743883" name="Equation" r:id="rId9" imgW="1143000" imgH="190440" progId="">
                <p:embed/>
              </p:oleObj>
            </a:graphicData>
          </a:graphic>
        </p:graphicFrame>
      </p:grpSp>
      <p:graphicFrame>
        <p:nvGraphicFramePr>
          <p:cNvPr id="448538" name="Object 26"/>
          <p:cNvGraphicFramePr>
            <a:graphicFrameLocks noChangeAspect="1"/>
          </p:cNvGraphicFramePr>
          <p:nvPr/>
        </p:nvGraphicFramePr>
        <p:xfrm>
          <a:off x="3581400" y="2728913"/>
          <a:ext cx="1404938" cy="238125"/>
        </p:xfrm>
        <a:graphic>
          <a:graphicData uri="http://schemas.openxmlformats.org/presentationml/2006/ole">
            <p:oleObj spid="_x0000_s1743877" name="Equation" r:id="rId10" imgW="1193760" imgH="203040" progId="">
              <p:embed/>
            </p:oleObj>
          </a:graphicData>
        </a:graphic>
      </p:graphicFrame>
      <p:graphicFrame>
        <p:nvGraphicFramePr>
          <p:cNvPr id="448539" name="Object 27"/>
          <p:cNvGraphicFramePr>
            <a:graphicFrameLocks noChangeAspect="1"/>
          </p:cNvGraphicFramePr>
          <p:nvPr/>
        </p:nvGraphicFramePr>
        <p:xfrm>
          <a:off x="3835400" y="3470275"/>
          <a:ext cx="1827213" cy="249238"/>
        </p:xfrm>
        <a:graphic>
          <a:graphicData uri="http://schemas.openxmlformats.org/presentationml/2006/ole">
            <p:oleObj spid="_x0000_s1743878" name="Equation" r:id="rId11" imgW="1485720" imgH="203040" progId="">
              <p:embed/>
            </p:oleObj>
          </a:graphicData>
        </a:graphic>
      </p:graphicFrame>
      <p:graphicFrame>
        <p:nvGraphicFramePr>
          <p:cNvPr id="448540" name="Object 28"/>
          <p:cNvGraphicFramePr>
            <a:graphicFrameLocks noChangeAspect="1"/>
          </p:cNvGraphicFramePr>
          <p:nvPr/>
        </p:nvGraphicFramePr>
        <p:xfrm>
          <a:off x="3352800" y="4803775"/>
          <a:ext cx="2667000" cy="1174750"/>
        </p:xfrm>
        <a:graphic>
          <a:graphicData uri="http://schemas.openxmlformats.org/presentationml/2006/ole">
            <p:oleObj spid="_x0000_s1743879" name="ﾋﾞｯﾄﾏｯﾌﾟ ｲﾒｰｼﾞ" r:id="rId12" imgW="4886266" imgH="2152922" progId="PBrush">
              <p:embed/>
            </p:oleObj>
          </a:graphicData>
        </a:graphic>
      </p:graphicFrame>
      <p:graphicFrame>
        <p:nvGraphicFramePr>
          <p:cNvPr id="448541" name="Object 29"/>
          <p:cNvGraphicFramePr>
            <a:graphicFrameLocks noChangeAspect="1"/>
          </p:cNvGraphicFramePr>
          <p:nvPr/>
        </p:nvGraphicFramePr>
        <p:xfrm>
          <a:off x="257175" y="4702175"/>
          <a:ext cx="2770188" cy="1347788"/>
        </p:xfrm>
        <a:graphic>
          <a:graphicData uri="http://schemas.openxmlformats.org/presentationml/2006/ole">
            <p:oleObj spid="_x0000_s1743880" name="ﾋﾞｯﾄﾏｯﾌﾟ ｲﾒｰｼﾞ" r:id="rId13" imgW="4991150" imgH="2428727" progId="PBrush">
              <p:embed/>
            </p:oleObj>
          </a:graphicData>
        </a:graphic>
      </p:graphicFrame>
      <p:sp>
        <p:nvSpPr>
          <p:cNvPr id="39" name="Text Box 11"/>
          <p:cNvSpPr txBox="1">
            <a:spLocks noChangeArrowheads="1"/>
          </p:cNvSpPr>
          <p:nvPr/>
        </p:nvSpPr>
        <p:spPr bwMode="auto">
          <a:xfrm>
            <a:off x="76200" y="3806825"/>
            <a:ext cx="238238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0099"/>
                </a:solidFill>
                <a:latin typeface="Comic Sans MS" pitchFamily="66" charset="0"/>
              </a:rPr>
              <a:t>Back-to-Back Correlations</a:t>
            </a:r>
            <a:endParaRPr lang="en-US" sz="1400" dirty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41" name="Text Box 11"/>
          <p:cNvSpPr txBox="1">
            <a:spLocks noChangeArrowheads="1"/>
          </p:cNvSpPr>
          <p:nvPr/>
        </p:nvSpPr>
        <p:spPr bwMode="auto">
          <a:xfrm>
            <a:off x="6380617" y="3654623"/>
            <a:ext cx="22862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0099"/>
                </a:solidFill>
                <a:latin typeface="Comic Sans MS" pitchFamily="66" charset="0"/>
              </a:rPr>
              <a:t>Single-Spin Asymmetries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019800" y="2362200"/>
            <a:ext cx="3200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 smtClean="0">
                <a:solidFill>
                  <a:schemeClr val="accent2"/>
                </a:solidFill>
                <a:latin typeface="Comic Sans MS" pitchFamily="66" charset="0"/>
                <a:cs typeface="Arial" pitchFamily="34" charset="0"/>
              </a:rPr>
              <a:t>Transversity</a:t>
            </a:r>
            <a:endParaRPr lang="en-US" sz="1600" b="1" dirty="0" smtClean="0">
              <a:solidFill>
                <a:schemeClr val="accent2"/>
              </a:solidFill>
              <a:latin typeface="Comic Sans MS" pitchFamily="66" charset="0"/>
              <a:cs typeface="Arial" pitchFamily="34" charset="0"/>
            </a:endParaRPr>
          </a:p>
          <a:p>
            <a:endParaRPr lang="en-US" sz="1600" b="1" dirty="0" smtClean="0">
              <a:solidFill>
                <a:schemeClr val="accent2"/>
              </a:solidFill>
              <a:latin typeface="Comic Sans MS" pitchFamily="66" charset="0"/>
              <a:cs typeface="Arial" pitchFamily="34" charset="0"/>
            </a:endParaRPr>
          </a:p>
          <a:p>
            <a:r>
              <a:rPr lang="en-US" sz="1600" b="1" dirty="0" smtClean="0">
                <a:solidFill>
                  <a:schemeClr val="accent2"/>
                </a:solidFill>
                <a:latin typeface="Comic Sans MS" pitchFamily="66" charset="0"/>
                <a:cs typeface="Arial" pitchFamily="34" charset="0"/>
              </a:rPr>
              <a:t>Transverse-momentum-</a:t>
            </a:r>
          </a:p>
          <a:p>
            <a:r>
              <a:rPr lang="en-US" sz="1600" b="1" dirty="0" smtClean="0">
                <a:solidFill>
                  <a:schemeClr val="accent2"/>
                </a:solidFill>
                <a:latin typeface="Comic Sans MS" pitchFamily="66" charset="0"/>
                <a:cs typeface="Arial" pitchFamily="34" charset="0"/>
              </a:rPr>
              <a:t>dependent distributions</a:t>
            </a:r>
            <a:endParaRPr lang="en-US" sz="1600" b="1" dirty="0">
              <a:solidFill>
                <a:schemeClr val="accent2"/>
              </a:solidFill>
              <a:latin typeface="Comic Sans MS" pitchFamily="66" charset="0"/>
              <a:cs typeface="Arial" pitchFamily="34" charset="0"/>
            </a:endParaRP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6324600" y="4724400"/>
            <a:ext cx="2743200" cy="1377950"/>
            <a:chOff x="4032" y="528"/>
            <a:chExt cx="1728" cy="1012"/>
          </a:xfrm>
        </p:grpSpPr>
        <p:graphicFrame>
          <p:nvGraphicFramePr>
            <p:cNvPr id="44" name="Object 6"/>
            <p:cNvGraphicFramePr>
              <a:graphicFrameLocks noChangeAspect="1"/>
            </p:cNvGraphicFramePr>
            <p:nvPr/>
          </p:nvGraphicFramePr>
          <p:xfrm>
            <a:off x="4032" y="528"/>
            <a:ext cx="1728" cy="1012"/>
          </p:xfrm>
          <a:graphic>
            <a:graphicData uri="http://schemas.openxmlformats.org/presentationml/2006/ole">
              <p:oleObj spid="_x0000_s1743885" name="Bitmap Image" r:id="rId14" imgW="4876609" imgH="2857762" progId="PBrush">
                <p:embed/>
              </p:oleObj>
            </a:graphicData>
          </a:graphic>
        </p:graphicFrame>
        <p:sp>
          <p:nvSpPr>
            <p:cNvPr id="45" name="Rectangle 7"/>
            <p:cNvSpPr>
              <a:spLocks noChangeArrowheads="1"/>
            </p:cNvSpPr>
            <p:nvPr/>
          </p:nvSpPr>
          <p:spPr bwMode="auto">
            <a:xfrm>
              <a:off x="4896" y="576"/>
              <a:ext cx="864" cy="96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6" name="Object 8"/>
            <p:cNvGraphicFramePr>
              <a:graphicFrameLocks noChangeAspect="1"/>
            </p:cNvGraphicFramePr>
            <p:nvPr/>
          </p:nvGraphicFramePr>
          <p:xfrm>
            <a:off x="4896" y="674"/>
            <a:ext cx="855" cy="740"/>
          </p:xfrm>
          <a:graphic>
            <a:graphicData uri="http://schemas.openxmlformats.org/presentationml/2006/ole">
              <p:oleObj spid="_x0000_s1743886" name="Bitmap Image" r:id="rId15" imgW="4886266" imgH="2152922" progId="PBrush">
                <p:embed/>
              </p:oleObj>
            </a:graphicData>
          </a:graphic>
        </p:graphicFrame>
      </p:grp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199572" y="4495800"/>
            <a:ext cx="8686800" cy="1877437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Advantages of a polarized </a:t>
            </a:r>
            <a:r>
              <a:rPr lang="en-US" sz="3200" i="1" dirty="0" smtClean="0">
                <a:solidFill>
                  <a:schemeClr val="tx1"/>
                </a:solidFill>
              </a:rPr>
              <a:t>proton-proton collider</a:t>
            </a:r>
            <a:r>
              <a:rPr lang="en-US" sz="3200" dirty="0" smtClean="0">
                <a:solidFill>
                  <a:schemeClr val="tx1"/>
                </a:solidFill>
              </a:rPr>
              <a:t>:</a:t>
            </a:r>
          </a:p>
          <a:p>
            <a:pPr>
              <a:buFontTx/>
              <a:buChar char="-"/>
            </a:pP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Hadronic</a:t>
            </a:r>
            <a:r>
              <a:rPr lang="en-US" sz="2800" dirty="0" smtClean="0">
                <a:solidFill>
                  <a:schemeClr val="tx1"/>
                </a:solidFill>
              </a:rPr>
              <a:t> collisions </a:t>
            </a:r>
            <a:r>
              <a:rPr lang="en-US" sz="2800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US" sz="2800" dirty="0" smtClean="0">
                <a:solidFill>
                  <a:schemeClr val="tx1"/>
                </a:solidFill>
              </a:rPr>
              <a:t>Leading-order access to gluons</a:t>
            </a:r>
          </a:p>
          <a:p>
            <a:pPr>
              <a:buFontTx/>
              <a:buChar char="-"/>
            </a:pPr>
            <a:r>
              <a:rPr lang="en-US" sz="2800" dirty="0" smtClean="0">
                <a:solidFill>
                  <a:schemeClr val="tx1"/>
                </a:solidFill>
              </a:rPr>
              <a:t> High energies </a:t>
            </a:r>
            <a:r>
              <a:rPr lang="en-US" sz="2800" dirty="0" smtClean="0">
                <a:solidFill>
                  <a:schemeClr val="tx1"/>
                </a:solidFill>
                <a:sym typeface="Wingdings" pitchFamily="2" charset="2"/>
              </a:rPr>
              <a:t> Applicability of </a:t>
            </a:r>
            <a:r>
              <a:rPr lang="en-US" sz="2800" dirty="0" err="1" smtClean="0">
                <a:solidFill>
                  <a:schemeClr val="tx1"/>
                </a:solidFill>
                <a:sym typeface="Wingdings" pitchFamily="2" charset="2"/>
              </a:rPr>
              <a:t>perturbative</a:t>
            </a:r>
            <a:r>
              <a:rPr lang="en-US" sz="2800" dirty="0" smtClean="0">
                <a:solidFill>
                  <a:schemeClr val="tx1"/>
                </a:solidFill>
                <a:sym typeface="Wingdings" pitchFamily="2" charset="2"/>
              </a:rPr>
              <a:t> QCD</a:t>
            </a:r>
          </a:p>
          <a:p>
            <a:pPr>
              <a:buFontTx/>
              <a:buChar char="-"/>
            </a:pPr>
            <a:r>
              <a:rPr lang="en-US" sz="2800" dirty="0" smtClean="0">
                <a:solidFill>
                  <a:schemeClr val="tx1"/>
                </a:solidFill>
                <a:sym typeface="Wingdings" pitchFamily="2" charset="2"/>
              </a:rPr>
              <a:t> High energies  Production of new probes: W bosons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35" name="Footer Placeholder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C. Aidala, INT, November 4, 2010</a:t>
            </a:r>
            <a:endParaRPr lang="en-US"/>
          </a:p>
        </p:txBody>
      </p:sp>
      <p:graphicFrame>
        <p:nvGraphicFramePr>
          <p:cNvPr id="1743887" name="Object 15"/>
          <p:cNvGraphicFramePr>
            <a:graphicFrameLocks noChangeAspect="1"/>
          </p:cNvGraphicFramePr>
          <p:nvPr/>
        </p:nvGraphicFramePr>
        <p:xfrm>
          <a:off x="6518275" y="1539875"/>
          <a:ext cx="2041525" cy="317500"/>
        </p:xfrm>
        <a:graphic>
          <a:graphicData uri="http://schemas.openxmlformats.org/presentationml/2006/ole">
            <p:oleObj spid="_x0000_s1743887" name="Equation" r:id="rId16" imgW="2019240" imgH="317160" progId="">
              <p:embed/>
            </p:oleObj>
          </a:graphicData>
        </a:graphic>
      </p:graphicFrame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A4942-7CEE-491C-9F3A-ADE7BC2C4973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C. Aidala, INT, November 4, 2010</a:t>
            </a:r>
            <a:endParaRPr lang="en-US"/>
          </a:p>
        </p:txBody>
      </p:sp>
      <p:sp>
        <p:nvSpPr>
          <p:cNvPr id="135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/>
              <a:t>Transverse SSA’s Persist up to RHIC Energies! </a:t>
            </a:r>
            <a:br>
              <a:rPr lang="en-US" sz="3400"/>
            </a:br>
            <a:r>
              <a:rPr lang="en-US" sz="3200">
                <a:cs typeface="Times New Roman" pitchFamily="18" charset="0"/>
              </a:rPr>
              <a:t>√s = </a:t>
            </a:r>
            <a:r>
              <a:rPr lang="en-US" sz="3200"/>
              <a:t>62.4 GeV</a:t>
            </a:r>
            <a:r>
              <a:rPr lang="en-US" sz="4000"/>
              <a:t> 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1000" y="1752600"/>
            <a:ext cx="8348663" cy="3986213"/>
            <a:chOff x="261" y="576"/>
            <a:chExt cx="5259" cy="2511"/>
          </a:xfrm>
        </p:grpSpPr>
        <p:pic>
          <p:nvPicPr>
            <p:cNvPr id="1354756" name="Picture 4" descr="pion_6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1" y="576"/>
              <a:ext cx="5259" cy="2511"/>
            </a:xfrm>
            <a:prstGeom prst="rect">
              <a:avLst/>
            </a:prstGeom>
            <a:noFill/>
          </p:spPr>
        </p:pic>
        <p:sp>
          <p:nvSpPr>
            <p:cNvPr id="1354757" name="Rectangle 5"/>
            <p:cNvSpPr>
              <a:spLocks noChangeArrowheads="1"/>
            </p:cNvSpPr>
            <p:nvPr/>
          </p:nvSpPr>
          <p:spPr bwMode="auto">
            <a:xfrm>
              <a:off x="4176" y="583"/>
              <a:ext cx="1200" cy="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54758" name="Rectangle 6"/>
          <p:cNvSpPr>
            <a:spLocks noChangeArrowheads="1"/>
          </p:cNvSpPr>
          <p:nvPr/>
        </p:nvSpPr>
        <p:spPr bwMode="auto">
          <a:xfrm>
            <a:off x="5073650" y="1981200"/>
            <a:ext cx="3155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chemeClr val="tx1"/>
                </a:solidFill>
              </a:rPr>
              <a:t>PRL101, 042001 (2008)</a:t>
            </a:r>
          </a:p>
        </p:txBody>
      </p:sp>
      <p:pic>
        <p:nvPicPr>
          <p:cNvPr id="1354759" name="Picture 7" descr="BRAHMS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4021138"/>
            <a:ext cx="1600200" cy="855662"/>
          </a:xfrm>
          <a:prstGeom prst="rect">
            <a:avLst/>
          </a:prstGeom>
          <a:noFill/>
        </p:spPr>
      </p:pic>
      <p:pic>
        <p:nvPicPr>
          <p:cNvPr id="1354760" name="Picture 8" descr="final_an_xf_etabi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1627188"/>
            <a:ext cx="5621338" cy="408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4761" name="Picture 9" descr="1phenix-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3297238"/>
            <a:ext cx="1828800" cy="665162"/>
          </a:xfrm>
          <a:prstGeom prst="rect">
            <a:avLst/>
          </a:prstGeom>
          <a:noFill/>
        </p:spPr>
      </p:pic>
      <p:sp>
        <p:nvSpPr>
          <p:cNvPr id="1354762" name="Text Box 10"/>
          <p:cNvSpPr txBox="1">
            <a:spLocks noChangeArrowheads="1"/>
          </p:cNvSpPr>
          <p:nvPr/>
        </p:nvSpPr>
        <p:spPr bwMode="auto">
          <a:xfrm>
            <a:off x="5070475" y="2359025"/>
            <a:ext cx="6540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200">
                <a:solidFill>
                  <a:schemeClr val="tx1"/>
                </a:solidFill>
                <a:latin typeface="Symbol" pitchFamily="18" charset="2"/>
              </a:rPr>
              <a:t>p</a:t>
            </a:r>
            <a:r>
              <a:rPr lang="en-US" sz="4200" baseline="30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A51C-0834-4D37-9F6C-E61A03BDE5A5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54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54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54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476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C. Aidala, INT, November 4, 2010</a:t>
            </a:r>
            <a:endParaRPr lang="en-US"/>
          </a:p>
        </p:txBody>
      </p:sp>
      <p:sp>
        <p:nvSpPr>
          <p:cNvPr id="135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Transverse SSA’s at </a:t>
            </a:r>
            <a:r>
              <a:rPr lang="en-US" sz="4000">
                <a:cs typeface="Times New Roman" pitchFamily="18" charset="0"/>
              </a:rPr>
              <a:t>√s = </a:t>
            </a:r>
            <a:r>
              <a:rPr lang="en-US" sz="4000"/>
              <a:t>200 GeV </a:t>
            </a:r>
            <a:br>
              <a:rPr lang="en-US" sz="4000"/>
            </a:br>
            <a:r>
              <a:rPr lang="en-US" sz="4000"/>
              <a:t>at RHIC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781800" y="5695950"/>
            <a:ext cx="1560513" cy="704850"/>
            <a:chOff x="0" y="0"/>
            <a:chExt cx="983" cy="444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0" y="0"/>
              <a:ext cx="496" cy="438"/>
              <a:chOff x="0" y="0"/>
              <a:chExt cx="496" cy="438"/>
            </a:xfrm>
          </p:grpSpPr>
          <p:sp>
            <p:nvSpPr>
              <p:cNvPr id="1356805" name="AutoShape 5"/>
              <p:cNvSpPr>
                <a:spLocks/>
              </p:cNvSpPr>
              <p:nvPr/>
            </p:nvSpPr>
            <p:spPr bwMode="auto">
              <a:xfrm>
                <a:off x="0" y="0"/>
                <a:ext cx="496" cy="438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8272"/>
                    </a:moveTo>
                    <a:lnTo>
                      <a:pt x="8264" y="8272"/>
                    </a:lnTo>
                    <a:lnTo>
                      <a:pt x="10800" y="0"/>
                    </a:lnTo>
                    <a:lnTo>
                      <a:pt x="13336" y="8272"/>
                    </a:lnTo>
                    <a:lnTo>
                      <a:pt x="21600" y="8272"/>
                    </a:lnTo>
                    <a:lnTo>
                      <a:pt x="14932" y="13328"/>
                    </a:lnTo>
                    <a:lnTo>
                      <a:pt x="17468" y="21600"/>
                    </a:lnTo>
                    <a:lnTo>
                      <a:pt x="10800" y="16499"/>
                    </a:lnTo>
                    <a:lnTo>
                      <a:pt x="4132" y="21600"/>
                    </a:lnTo>
                    <a:lnTo>
                      <a:pt x="6668" y="13328"/>
                    </a:lnTo>
                    <a:close/>
                    <a:moveTo>
                      <a:pt x="0" y="8272"/>
                    </a:moveTo>
                  </a:path>
                </a:pathLst>
              </a:custGeom>
              <a:solidFill>
                <a:srgbClr val="FF0000"/>
              </a:solidFill>
              <a:ln w="127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356806" name="Rectangle 6"/>
              <p:cNvSpPr>
                <a:spLocks/>
              </p:cNvSpPr>
              <p:nvPr/>
            </p:nvSpPr>
            <p:spPr bwMode="auto">
              <a:xfrm>
                <a:off x="152" y="165"/>
                <a:ext cx="190" cy="16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356807" name="Rectangle 7"/>
            <p:cNvSpPr>
              <a:spLocks/>
            </p:cNvSpPr>
            <p:nvPr/>
          </p:nvSpPr>
          <p:spPr bwMode="auto">
            <a:xfrm>
              <a:off x="172" y="118"/>
              <a:ext cx="811" cy="32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57799" bIns="0">
              <a:spAutoFit/>
            </a:bodyPr>
            <a:lstStyle/>
            <a:p>
              <a:pPr marL="57150" algn="l" eaLnBrk="1" hangingPunct="1"/>
              <a:r>
                <a:rPr lang="en-US" sz="3400" b="1" i="1">
                  <a:solidFill>
                    <a:srgbClr val="3333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/>
                  <a:sym typeface="Helvetica"/>
                </a:rPr>
                <a:t>STAR</a:t>
              </a: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533400" y="1766888"/>
            <a:ext cx="8229600" cy="3414712"/>
            <a:chOff x="475" y="2073"/>
            <a:chExt cx="4469" cy="1575"/>
          </a:xfrm>
        </p:grpSpPr>
        <p:pic>
          <p:nvPicPr>
            <p:cNvPr id="1356809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5" y="2073"/>
              <a:ext cx="4469" cy="1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56810" name="Line 10"/>
            <p:cNvSpPr>
              <a:spLocks noChangeShapeType="1"/>
            </p:cNvSpPr>
            <p:nvPr/>
          </p:nvSpPr>
          <p:spPr bwMode="auto">
            <a:xfrm flipV="1">
              <a:off x="816" y="2112"/>
              <a:ext cx="720" cy="576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56811" name="Line 11"/>
            <p:cNvSpPr>
              <a:spLocks noChangeShapeType="1"/>
            </p:cNvSpPr>
            <p:nvPr/>
          </p:nvSpPr>
          <p:spPr bwMode="auto">
            <a:xfrm flipV="1">
              <a:off x="1627" y="2118"/>
              <a:ext cx="720" cy="576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56812" name="Line 12"/>
            <p:cNvSpPr>
              <a:spLocks noChangeShapeType="1"/>
            </p:cNvSpPr>
            <p:nvPr/>
          </p:nvSpPr>
          <p:spPr bwMode="auto">
            <a:xfrm flipV="1">
              <a:off x="2448" y="2113"/>
              <a:ext cx="720" cy="576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56813" name="Line 13"/>
            <p:cNvSpPr>
              <a:spLocks noChangeShapeType="1"/>
            </p:cNvSpPr>
            <p:nvPr/>
          </p:nvSpPr>
          <p:spPr bwMode="auto">
            <a:xfrm flipV="1">
              <a:off x="3265" y="2112"/>
              <a:ext cx="720" cy="576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56814" name="Line 14"/>
            <p:cNvSpPr>
              <a:spLocks noChangeShapeType="1"/>
            </p:cNvSpPr>
            <p:nvPr/>
          </p:nvSpPr>
          <p:spPr bwMode="auto">
            <a:xfrm flipV="1">
              <a:off x="4080" y="2110"/>
              <a:ext cx="720" cy="576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356815" name="Picture 15" descr="BRAHMS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838200"/>
            <a:ext cx="1600200" cy="855663"/>
          </a:xfrm>
          <a:prstGeom prst="rect">
            <a:avLst/>
          </a:prstGeom>
          <a:noFill/>
        </p:spPr>
      </p:pic>
      <p:sp>
        <p:nvSpPr>
          <p:cNvPr id="1356816" name="Text Box 16"/>
          <p:cNvSpPr txBox="1">
            <a:spLocks noChangeArrowheads="1"/>
          </p:cNvSpPr>
          <p:nvPr/>
        </p:nvSpPr>
        <p:spPr bwMode="auto">
          <a:xfrm>
            <a:off x="762000" y="4814888"/>
            <a:ext cx="2517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BRAHMS Preliminary</a:t>
            </a:r>
          </a:p>
        </p:txBody>
      </p:sp>
      <p:pic>
        <p:nvPicPr>
          <p:cNvPr id="1356817" name="Picture 1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57425" y="1476375"/>
            <a:ext cx="4629150" cy="44672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1356818" name="Text Box 18"/>
          <p:cNvSpPr txBox="1">
            <a:spLocks noChangeArrowheads="1"/>
          </p:cNvSpPr>
          <p:nvPr/>
        </p:nvSpPr>
        <p:spPr bwMode="auto">
          <a:xfrm>
            <a:off x="482600" y="5878513"/>
            <a:ext cx="29098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/>
              <a:t>PRL101, 222001 (2008)</a:t>
            </a:r>
          </a:p>
        </p:txBody>
      </p:sp>
      <p:sp>
        <p:nvSpPr>
          <p:cNvPr id="1356819" name="Text Box 19"/>
          <p:cNvSpPr txBox="1">
            <a:spLocks noChangeArrowheads="1"/>
          </p:cNvSpPr>
          <p:nvPr/>
        </p:nvSpPr>
        <p:spPr bwMode="auto">
          <a:xfrm>
            <a:off x="5289550" y="3048000"/>
            <a:ext cx="6540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200" dirty="0">
                <a:solidFill>
                  <a:schemeClr val="tx1"/>
                </a:solidFill>
                <a:latin typeface="Symbol" pitchFamily="18" charset="2"/>
              </a:rPr>
              <a:t>p</a:t>
            </a:r>
            <a:r>
              <a:rPr lang="en-US" sz="4200" baseline="30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A51C-0834-4D37-9F6C-E61A03BDE5A5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56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56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56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6818" grpId="0"/>
      <p:bldP spid="13568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C. Aidala, INT, November 4, 2010</a:t>
            </a:r>
            <a:endParaRPr lang="en-US"/>
          </a:p>
        </p:txBody>
      </p:sp>
      <p:sp>
        <p:nvSpPr>
          <p:cNvPr id="1313794" name="Rectangle 5"/>
          <p:cNvSpPr>
            <a:spLocks noChangeArrowheads="1"/>
          </p:cNvSpPr>
          <p:nvPr/>
        </p:nvSpPr>
        <p:spPr bwMode="auto">
          <a:xfrm>
            <a:off x="533400" y="4724400"/>
            <a:ext cx="81534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r>
              <a:rPr lang="en-US" sz="2000" dirty="0">
                <a:solidFill>
                  <a:srgbClr val="FFFFCC"/>
                </a:solidFill>
              </a:rPr>
              <a:t>One recent example:</a:t>
            </a:r>
          </a:p>
          <a:p>
            <a:pPr algn="l" eaLnBrk="1" hangingPunct="1"/>
            <a:r>
              <a:rPr lang="en-US" sz="2000" dirty="0">
                <a:solidFill>
                  <a:srgbClr val="FFFFCC"/>
                </a:solidFill>
              </a:rPr>
              <a:t>Almeida, </a:t>
            </a:r>
            <a:r>
              <a:rPr lang="en-US" sz="2000" dirty="0" err="1">
                <a:solidFill>
                  <a:srgbClr val="FFFFCC"/>
                </a:solidFill>
              </a:rPr>
              <a:t>Sterman</a:t>
            </a:r>
            <a:r>
              <a:rPr lang="en-US" sz="2000" dirty="0">
                <a:solidFill>
                  <a:srgbClr val="FFFFCC"/>
                </a:solidFill>
              </a:rPr>
              <a:t>, </a:t>
            </a:r>
            <a:r>
              <a:rPr lang="en-US" sz="2000" dirty="0" err="1" smtClean="0">
                <a:solidFill>
                  <a:srgbClr val="FFFFCC"/>
                </a:solidFill>
              </a:rPr>
              <a:t>Vogelsang</a:t>
            </a:r>
            <a:r>
              <a:rPr lang="en-US" sz="2000" dirty="0" smtClean="0">
                <a:solidFill>
                  <a:srgbClr val="FFFFCC"/>
                </a:solidFill>
              </a:rPr>
              <a:t>, PRD80, 074016 (2009)</a:t>
            </a:r>
            <a:endParaRPr lang="en-US" sz="2000" dirty="0">
              <a:solidFill>
                <a:srgbClr val="FFFFCC"/>
              </a:solidFill>
            </a:endParaRPr>
          </a:p>
          <a:p>
            <a:pPr algn="l" eaLnBrk="1" hangingPunct="1"/>
            <a:r>
              <a:rPr lang="en-US" sz="2000" dirty="0">
                <a:solidFill>
                  <a:srgbClr val="FFFFCC"/>
                </a:solidFill>
              </a:rPr>
              <a:t>Cross section for </a:t>
            </a:r>
            <a:r>
              <a:rPr lang="en-US" sz="2000" dirty="0" err="1">
                <a:solidFill>
                  <a:srgbClr val="FFFFCC"/>
                </a:solidFill>
              </a:rPr>
              <a:t>di-hadron</a:t>
            </a:r>
            <a:r>
              <a:rPr lang="en-US" sz="2000" dirty="0">
                <a:solidFill>
                  <a:srgbClr val="FFFFCC"/>
                </a:solidFill>
              </a:rPr>
              <a:t> production vs. invariant mass using threshold </a:t>
            </a:r>
            <a:r>
              <a:rPr lang="en-US" sz="2000" dirty="0" err="1">
                <a:solidFill>
                  <a:srgbClr val="FFFFCC"/>
                </a:solidFill>
              </a:rPr>
              <a:t>resummation</a:t>
            </a:r>
            <a:r>
              <a:rPr lang="en-US" sz="2000" dirty="0">
                <a:solidFill>
                  <a:srgbClr val="FFFFCC"/>
                </a:solidFill>
              </a:rPr>
              <a:t> (rigorous method for implementing </a:t>
            </a:r>
            <a:r>
              <a:rPr lang="en-US" sz="2000" dirty="0" err="1">
                <a:solidFill>
                  <a:srgbClr val="FFFFCC"/>
                </a:solidFill>
              </a:rPr>
              <a:t>p</a:t>
            </a:r>
            <a:r>
              <a:rPr lang="en-US" sz="2000" baseline="-18000" dirty="0" err="1">
                <a:solidFill>
                  <a:srgbClr val="FFFFCC"/>
                </a:solidFill>
              </a:rPr>
              <a:t>T</a:t>
            </a:r>
            <a:r>
              <a:rPr lang="en-US" sz="2000" dirty="0">
                <a:solidFill>
                  <a:srgbClr val="FFFFCC"/>
                </a:solidFill>
              </a:rPr>
              <a:t> and rapidity cuts on hadrons to match experiment)</a:t>
            </a:r>
          </a:p>
        </p:txBody>
      </p:sp>
      <p:pic>
        <p:nvPicPr>
          <p:cNvPr id="131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752600"/>
            <a:ext cx="4267200" cy="297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379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752600"/>
            <a:ext cx="4267200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9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Progress in pQCD </a:t>
            </a:r>
            <a:br>
              <a:rPr lang="en-US" sz="4000"/>
            </a:br>
            <a:r>
              <a:rPr lang="en-US" sz="4000"/>
              <a:t>calculational techniques</a:t>
            </a:r>
          </a:p>
        </p:txBody>
      </p:sp>
      <p:sp>
        <p:nvSpPr>
          <p:cNvPr id="7" name="Slide Number Placeholder 6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9854831-8D84-4C78-853E-A471D29310DA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143000" y="3940175"/>
            <a:ext cx="6781800" cy="1927225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i="1" dirty="0">
                <a:solidFill>
                  <a:schemeClr val="tx1"/>
                </a:solidFill>
                <a:cs typeface="Times New Roman" pitchFamily="18" charset="0"/>
              </a:rPr>
              <a:t>“Modern-day ‘testing’ of (</a:t>
            </a:r>
            <a:r>
              <a:rPr lang="en-US" i="1" dirty="0" err="1">
                <a:solidFill>
                  <a:schemeClr val="tx1"/>
                </a:solidFill>
                <a:cs typeface="Times New Roman" pitchFamily="18" charset="0"/>
              </a:rPr>
              <a:t>perturbative</a:t>
            </a:r>
            <a:r>
              <a:rPr lang="en-US" i="1" dirty="0">
                <a:solidFill>
                  <a:schemeClr val="tx1"/>
                </a:solidFill>
                <a:cs typeface="Times New Roman" pitchFamily="18" charset="0"/>
              </a:rPr>
              <a:t>) QCD is as much about pushing the boundaries of its applicability as about the verification that QCD is the correct theory of </a:t>
            </a:r>
            <a:r>
              <a:rPr lang="en-US" i="1" dirty="0" err="1">
                <a:solidFill>
                  <a:schemeClr val="tx1"/>
                </a:solidFill>
                <a:cs typeface="Times New Roman" pitchFamily="18" charset="0"/>
              </a:rPr>
              <a:t>hadronic</a:t>
            </a:r>
            <a:r>
              <a:rPr lang="en-US" i="1" dirty="0">
                <a:solidFill>
                  <a:schemeClr val="tx1"/>
                </a:solidFill>
                <a:cs typeface="Times New Roman" pitchFamily="18" charset="0"/>
              </a:rPr>
              <a:t> physics.” </a:t>
            </a:r>
          </a:p>
          <a:p>
            <a:pPr eaLnBrk="1" hangingPunct="1"/>
            <a:r>
              <a:rPr lang="en-US" i="1" dirty="0">
                <a:solidFill>
                  <a:schemeClr val="tx1"/>
                </a:solidFill>
                <a:cs typeface="Times New Roman" pitchFamily="18" charset="0"/>
              </a:rPr>
              <a:t>– G. Salam, </a:t>
            </a:r>
            <a:r>
              <a:rPr lang="en-US" i="1" dirty="0" err="1">
                <a:solidFill>
                  <a:schemeClr val="tx1"/>
                </a:solidFill>
                <a:cs typeface="Times New Roman" pitchFamily="18" charset="0"/>
              </a:rPr>
              <a:t>hep</a:t>
            </a:r>
            <a:r>
              <a:rPr lang="en-US" i="1" dirty="0">
                <a:solidFill>
                  <a:schemeClr val="tx1"/>
                </a:solidFill>
                <a:cs typeface="Times New Roman" pitchFamily="18" charset="0"/>
              </a:rPr>
              <a:t>-ph/0207147 (DIS2002 proceedings)</a:t>
            </a:r>
          </a:p>
        </p:txBody>
      </p:sp>
      <p:sp>
        <p:nvSpPr>
          <p:cNvPr id="1313802" name="Oval 10"/>
          <p:cNvSpPr>
            <a:spLocks noChangeArrowheads="1"/>
          </p:cNvSpPr>
          <p:nvPr/>
        </p:nvSpPr>
        <p:spPr bwMode="auto">
          <a:xfrm>
            <a:off x="7815263" y="1828800"/>
            <a:ext cx="914400" cy="457200"/>
          </a:xfrm>
          <a:prstGeom prst="ellips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3803" name="Text Box 11"/>
          <p:cNvSpPr txBox="1">
            <a:spLocks noChangeArrowheads="1"/>
          </p:cNvSpPr>
          <p:nvPr/>
        </p:nvSpPr>
        <p:spPr bwMode="auto">
          <a:xfrm>
            <a:off x="7519988" y="1108075"/>
            <a:ext cx="1471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38.8 </a:t>
            </a:r>
            <a:r>
              <a:rPr lang="en-US" dirty="0" err="1"/>
              <a:t>GeV</a:t>
            </a:r>
            <a:r>
              <a:rPr lang="en-US" dirty="0"/>
              <a:t>!</a:t>
            </a:r>
          </a:p>
        </p:txBody>
      </p:sp>
      <p:sp>
        <p:nvSpPr>
          <p:cNvPr id="15" name="Oval 10"/>
          <p:cNvSpPr>
            <a:spLocks noChangeArrowheads="1"/>
          </p:cNvSpPr>
          <p:nvPr/>
        </p:nvSpPr>
        <p:spPr bwMode="auto">
          <a:xfrm>
            <a:off x="3200400" y="1828800"/>
            <a:ext cx="914400" cy="457200"/>
          </a:xfrm>
          <a:prstGeom prst="ellips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143000" y="1828800"/>
            <a:ext cx="6781800" cy="14732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000" dirty="0" err="1">
                <a:solidFill>
                  <a:schemeClr val="tx1"/>
                </a:solidFill>
                <a:cs typeface="Times New Roman" pitchFamily="18" charset="0"/>
              </a:rPr>
              <a:t>pQCD</a:t>
            </a:r>
            <a:r>
              <a:rPr lang="en-US" sz="3000" dirty="0">
                <a:solidFill>
                  <a:schemeClr val="tx1"/>
                </a:solidFill>
                <a:cs typeface="Times New Roman" pitchFamily="18" charset="0"/>
              </a:rPr>
              <a:t> an ever-more-powerful tool.</a:t>
            </a:r>
          </a:p>
          <a:p>
            <a:pPr eaLnBrk="1" hangingPunct="1"/>
            <a:r>
              <a:rPr lang="en-US" sz="3000" dirty="0">
                <a:solidFill>
                  <a:schemeClr val="tx1"/>
                </a:solidFill>
                <a:cs typeface="Times New Roman" pitchFamily="18" charset="0"/>
              </a:rPr>
              <a:t>Interpretation of </a:t>
            </a:r>
            <a:r>
              <a:rPr lang="en-US" sz="3000" dirty="0" err="1">
                <a:solidFill>
                  <a:schemeClr val="tx1"/>
                </a:solidFill>
                <a:cs typeface="Times New Roman" pitchFamily="18" charset="0"/>
              </a:rPr>
              <a:t>p+p</a:t>
            </a:r>
            <a:r>
              <a:rPr lang="en-US" sz="3000" dirty="0">
                <a:solidFill>
                  <a:schemeClr val="tx1"/>
                </a:solidFill>
                <a:cs typeface="Times New Roman" pitchFamily="18" charset="0"/>
              </a:rPr>
              <a:t> results—over a wider range of energies—getting easier!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3041455" y="1105929"/>
            <a:ext cx="14847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23.7 </a:t>
            </a:r>
            <a:r>
              <a:rPr lang="en-US" dirty="0" err="1"/>
              <a:t>GeV</a:t>
            </a:r>
            <a:r>
              <a:rPr lang="en-US" dirty="0"/>
              <a:t>!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159FB-7DEB-45DF-BF94-DE0F7425313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C. Aidala, INT, November 4, 2010</a:t>
            </a:r>
            <a:endParaRPr lang="en-US"/>
          </a:p>
        </p:txBody>
      </p:sp>
      <p:sp>
        <p:nvSpPr>
          <p:cNvPr id="149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Forward </a:t>
            </a:r>
            <a:r>
              <a:rPr lang="en-US" sz="4000">
                <a:latin typeface="Symbol" pitchFamily="18" charset="2"/>
              </a:rPr>
              <a:t>p</a:t>
            </a:r>
            <a:r>
              <a:rPr lang="en-US" sz="4000" baseline="30000"/>
              <a:t>0</a:t>
            </a:r>
            <a:r>
              <a:rPr lang="en-US" sz="4000"/>
              <a:t> A</a:t>
            </a:r>
            <a:r>
              <a:rPr lang="en-US" sz="4000" baseline="-18000"/>
              <a:t>N</a:t>
            </a:r>
            <a:r>
              <a:rPr lang="en-US" sz="4000"/>
              <a:t> at 200 GeV:</a:t>
            </a:r>
            <a:br>
              <a:rPr lang="en-US" sz="4000"/>
            </a:br>
            <a:r>
              <a:rPr lang="en-US" sz="4000"/>
              <a:t>p</a:t>
            </a:r>
            <a:r>
              <a:rPr lang="en-US" sz="4000" baseline="-18000"/>
              <a:t>T</a:t>
            </a:r>
            <a:r>
              <a:rPr lang="en-US" sz="4000"/>
              <a:t> dependence</a:t>
            </a:r>
          </a:p>
        </p:txBody>
      </p:sp>
      <p:pic>
        <p:nvPicPr>
          <p:cNvPr id="14960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9325" y="1371600"/>
            <a:ext cx="4232275" cy="4343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4960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295400"/>
            <a:ext cx="4464050" cy="2574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934200" y="5848350"/>
            <a:ext cx="1560513" cy="704850"/>
            <a:chOff x="0" y="0"/>
            <a:chExt cx="983" cy="444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0" y="0"/>
              <a:ext cx="496" cy="438"/>
              <a:chOff x="0" y="0"/>
              <a:chExt cx="496" cy="438"/>
            </a:xfrm>
          </p:grpSpPr>
          <p:sp>
            <p:nvSpPr>
              <p:cNvPr id="1496071" name="AutoShape 7"/>
              <p:cNvSpPr>
                <a:spLocks/>
              </p:cNvSpPr>
              <p:nvPr/>
            </p:nvSpPr>
            <p:spPr bwMode="auto">
              <a:xfrm>
                <a:off x="0" y="0"/>
                <a:ext cx="496" cy="438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8272"/>
                    </a:moveTo>
                    <a:lnTo>
                      <a:pt x="8264" y="8272"/>
                    </a:lnTo>
                    <a:lnTo>
                      <a:pt x="10800" y="0"/>
                    </a:lnTo>
                    <a:lnTo>
                      <a:pt x="13336" y="8272"/>
                    </a:lnTo>
                    <a:lnTo>
                      <a:pt x="21600" y="8272"/>
                    </a:lnTo>
                    <a:lnTo>
                      <a:pt x="14932" y="13328"/>
                    </a:lnTo>
                    <a:lnTo>
                      <a:pt x="17468" y="21600"/>
                    </a:lnTo>
                    <a:lnTo>
                      <a:pt x="10800" y="16499"/>
                    </a:lnTo>
                    <a:lnTo>
                      <a:pt x="4132" y="21600"/>
                    </a:lnTo>
                    <a:lnTo>
                      <a:pt x="6668" y="13328"/>
                    </a:lnTo>
                    <a:close/>
                    <a:moveTo>
                      <a:pt x="0" y="8272"/>
                    </a:moveTo>
                  </a:path>
                </a:pathLst>
              </a:custGeom>
              <a:solidFill>
                <a:srgbClr val="FF0000"/>
              </a:solidFill>
              <a:ln w="127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496072" name="Rectangle 8"/>
              <p:cNvSpPr>
                <a:spLocks/>
              </p:cNvSpPr>
              <p:nvPr/>
            </p:nvSpPr>
            <p:spPr bwMode="auto">
              <a:xfrm>
                <a:off x="152" y="165"/>
                <a:ext cx="190" cy="16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496073" name="Rectangle 9"/>
            <p:cNvSpPr>
              <a:spLocks/>
            </p:cNvSpPr>
            <p:nvPr/>
          </p:nvSpPr>
          <p:spPr bwMode="auto">
            <a:xfrm>
              <a:off x="172" y="118"/>
              <a:ext cx="811" cy="32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57799" bIns="0">
              <a:spAutoFit/>
            </a:bodyPr>
            <a:lstStyle/>
            <a:p>
              <a:pPr marL="57150" algn="l" eaLnBrk="1" hangingPunct="1"/>
              <a:r>
                <a:rPr lang="en-US" sz="3400" b="1" i="1">
                  <a:solidFill>
                    <a:srgbClr val="3333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/>
                  <a:sym typeface="Helvetica"/>
                </a:rPr>
                <a:t>STAR</a:t>
              </a:r>
            </a:p>
          </p:txBody>
        </p:sp>
      </p:grpSp>
      <p:sp>
        <p:nvSpPr>
          <p:cNvPr id="1496074" name="Text Box 10"/>
          <p:cNvSpPr txBox="1">
            <a:spLocks noChangeArrowheads="1"/>
          </p:cNvSpPr>
          <p:nvPr/>
        </p:nvSpPr>
        <p:spPr bwMode="auto">
          <a:xfrm>
            <a:off x="1371600" y="4343400"/>
            <a:ext cx="21701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/>
              <a:t>arXiv:0801.2990</a:t>
            </a:r>
          </a:p>
          <a:p>
            <a:r>
              <a:rPr lang="en-US" sz="2200"/>
              <a:t>Accepted by PRL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A51C-0834-4D37-9F6C-E61A03BDE5A5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115" name="Picture 35" descr="werner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38750" y="4114800"/>
            <a:ext cx="3962400" cy="2819400"/>
          </a:xfrm>
          <a:noFill/>
          <a:ln/>
        </p:spPr>
      </p:pic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 A</a:t>
            </a:r>
            <a:r>
              <a:rPr lang="en-US" baseline="-25000" dirty="0" smtClean="0"/>
              <a:t>N </a:t>
            </a:r>
            <a:r>
              <a:rPr lang="en-US" dirty="0" smtClean="0"/>
              <a:t>pi0</a:t>
            </a:r>
            <a:r>
              <a:rPr lang="en-US" dirty="0" smtClean="0"/>
              <a:t> </a:t>
            </a:r>
            <a:r>
              <a:rPr lang="en-US" dirty="0"/>
              <a:t>in MPC </a:t>
            </a:r>
            <a:r>
              <a:rPr lang="en-US" dirty="0" smtClean="0"/>
              <a:t>62.4 GeV</a:t>
            </a:r>
            <a:endParaRPr lang="en-US" dirty="0">
              <a:sym typeface="Symbol" pitchFamily="18" charset="2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3505200"/>
            <a:ext cx="4267200" cy="3124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1600"/>
              <a:t>PHENIX </a:t>
            </a:r>
            <a:r>
              <a:rPr lang="en-US" sz="1600">
                <a:sym typeface="Symbol" pitchFamily="18" charset="2"/>
              </a:rPr>
              <a:t></a:t>
            </a:r>
            <a:r>
              <a:rPr lang="en-US" sz="1600" baseline="30000">
                <a:sym typeface="Symbol" pitchFamily="18" charset="2"/>
              </a:rPr>
              <a:t>0</a:t>
            </a:r>
            <a:r>
              <a:rPr lang="en-US" sz="1600"/>
              <a:t> results available for √s=62 GeV</a:t>
            </a:r>
          </a:p>
          <a:p>
            <a:r>
              <a:rPr lang="en-US" sz="1600"/>
              <a:t>Production dominated by quark-gluon</a:t>
            </a:r>
          </a:p>
          <a:p>
            <a:r>
              <a:rPr lang="en-US" sz="1600"/>
              <a:t>Similar x</a:t>
            </a:r>
            <a:r>
              <a:rPr lang="en-US" sz="1600" baseline="-25000"/>
              <a:t>F </a:t>
            </a:r>
            <a:r>
              <a:rPr lang="en-US" sz="1600"/>
              <a:t>scaling to higher and lower center of masses</a:t>
            </a:r>
            <a:endParaRPr lang="en-US" sz="1600" baseline="-25000"/>
          </a:p>
          <a:p>
            <a:r>
              <a:rPr lang="en-US" sz="1600"/>
              <a:t>Asymmetries could enter a global analysis on transverse spin asymmetries</a:t>
            </a:r>
          </a:p>
        </p:txBody>
      </p:sp>
      <p:pic>
        <p:nvPicPr>
          <p:cNvPr id="46108" name="Picture 2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52400" y="990600"/>
            <a:ext cx="4038600" cy="2400300"/>
          </a:xfrm>
          <a:noFill/>
          <a:ln/>
        </p:spPr>
      </p:pic>
      <p:sp>
        <p:nvSpPr>
          <p:cNvPr id="46103" name="Rectangle 23"/>
          <p:cNvSpPr>
            <a:spLocks noChangeArrowheads="1"/>
          </p:cNvSpPr>
          <p:nvPr/>
        </p:nvSpPr>
        <p:spPr bwMode="auto">
          <a:xfrm>
            <a:off x="2438400" y="2133600"/>
            <a:ext cx="152400" cy="304800"/>
          </a:xfrm>
          <a:prstGeom prst="rect">
            <a:avLst/>
          </a:prstGeom>
          <a:solidFill>
            <a:srgbClr val="FF6600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104" name="Rectangle 24"/>
          <p:cNvSpPr>
            <a:spLocks noChangeArrowheads="1"/>
          </p:cNvSpPr>
          <p:nvPr/>
        </p:nvSpPr>
        <p:spPr bwMode="auto">
          <a:xfrm>
            <a:off x="1524000" y="2133600"/>
            <a:ext cx="152400" cy="304800"/>
          </a:xfrm>
          <a:prstGeom prst="rect">
            <a:avLst/>
          </a:prstGeom>
          <a:solidFill>
            <a:srgbClr val="FF6600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112" name="Text Box 32"/>
          <p:cNvSpPr txBox="1">
            <a:spLocks noChangeArrowheads="1"/>
          </p:cNvSpPr>
          <p:nvPr/>
        </p:nvSpPr>
        <p:spPr bwMode="auto">
          <a:xfrm>
            <a:off x="7677150" y="6583363"/>
            <a:ext cx="15430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0"/>
              <a:t>PLB </a:t>
            </a:r>
            <a:r>
              <a:rPr lang="en-US" sz="1200"/>
              <a:t>603</a:t>
            </a:r>
            <a:r>
              <a:rPr lang="en-US" sz="1200" b="0"/>
              <a:t>,173 (2004)</a:t>
            </a:r>
          </a:p>
        </p:txBody>
      </p:sp>
      <p:sp>
        <p:nvSpPr>
          <p:cNvPr id="46113" name="Text Box 33"/>
          <p:cNvSpPr txBox="1">
            <a:spLocks noChangeArrowheads="1"/>
          </p:cNvSpPr>
          <p:nvPr/>
        </p:nvSpPr>
        <p:spPr bwMode="auto">
          <a:xfrm>
            <a:off x="3352800" y="5057775"/>
            <a:ext cx="1752600" cy="1190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b="0" dirty="0"/>
              <a:t>Process contribution to </a:t>
            </a:r>
            <a:r>
              <a:rPr lang="en-US" b="0" dirty="0">
                <a:sym typeface="Symbol" pitchFamily="18" charset="2"/>
              </a:rPr>
              <a:t></a:t>
            </a:r>
            <a:r>
              <a:rPr lang="en-US" b="0" baseline="30000" dirty="0">
                <a:sym typeface="Symbol" pitchFamily="18" charset="2"/>
              </a:rPr>
              <a:t>0</a:t>
            </a:r>
            <a:r>
              <a:rPr lang="en-US" b="0" dirty="0">
                <a:sym typeface="Symbol" pitchFamily="18" charset="2"/>
              </a:rPr>
              <a:t>, =3.3, s=200 GeV </a:t>
            </a: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4419600" y="1039813"/>
            <a:ext cx="4648200" cy="3379787"/>
            <a:chOff x="2784" y="655"/>
            <a:chExt cx="2928" cy="2129"/>
          </a:xfrm>
        </p:grpSpPr>
        <p:pic>
          <p:nvPicPr>
            <p:cNvPr id="46084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84" y="655"/>
              <a:ext cx="2928" cy="2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6117" name="Text Box 37"/>
            <p:cNvSpPr txBox="1">
              <a:spLocks noChangeArrowheads="1"/>
            </p:cNvSpPr>
            <p:nvPr/>
          </p:nvSpPr>
          <p:spPr bwMode="auto">
            <a:xfrm>
              <a:off x="3216" y="1248"/>
              <a:ext cx="12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b="0"/>
                <a:t> 3.1 &lt; </a:t>
              </a:r>
              <a:r>
                <a:rPr lang="el-GR" b="0"/>
                <a:t>η</a:t>
              </a:r>
              <a:r>
                <a:rPr lang="en-US" b="0"/>
                <a:t> &lt; 3.7</a:t>
              </a:r>
              <a:endParaRPr lang="el-GR" b="0"/>
            </a:p>
          </p:txBody>
        </p:sp>
      </p:grp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4419600" y="914400"/>
            <a:ext cx="4724400" cy="3436938"/>
            <a:chOff x="5280" y="-1728"/>
            <a:chExt cx="2976" cy="2165"/>
          </a:xfrm>
        </p:grpSpPr>
        <p:pic>
          <p:nvPicPr>
            <p:cNvPr id="46086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280" y="-1728"/>
              <a:ext cx="2976" cy="2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6121" name="Text Box 41"/>
            <p:cNvSpPr txBox="1">
              <a:spLocks noChangeArrowheads="1"/>
            </p:cNvSpPr>
            <p:nvPr/>
          </p:nvSpPr>
          <p:spPr bwMode="auto">
            <a:xfrm>
              <a:off x="5616" y="-1248"/>
              <a:ext cx="960" cy="49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60000"/>
                <a:buFontTx/>
                <a:buChar char="•"/>
              </a:pPr>
              <a:r>
                <a:rPr lang="en-US" b="0">
                  <a:solidFill>
                    <a:srgbClr val="FF0000"/>
                  </a:solidFill>
                </a:rPr>
                <a:t> </a:t>
              </a:r>
              <a:r>
                <a:rPr lang="el-GR" b="0">
                  <a:solidFill>
                    <a:srgbClr val="FF0000"/>
                  </a:solidFill>
                </a:rPr>
                <a:t>η</a:t>
              </a:r>
              <a:r>
                <a:rPr lang="en-US" b="0">
                  <a:solidFill>
                    <a:srgbClr val="FF0000"/>
                  </a:solidFill>
                </a:rPr>
                <a:t> &gt; 3.5</a:t>
              </a:r>
            </a:p>
            <a:p>
              <a:pPr>
                <a:spcBef>
                  <a:spcPct val="50000"/>
                </a:spcBef>
                <a:buSzPct val="160000"/>
                <a:buFontTx/>
                <a:buChar char="•"/>
              </a:pPr>
              <a:r>
                <a:rPr lang="en-US" b="0">
                  <a:solidFill>
                    <a:srgbClr val="0033CC"/>
                  </a:solidFill>
                </a:rPr>
                <a:t> </a:t>
              </a:r>
              <a:r>
                <a:rPr lang="el-GR" b="0">
                  <a:solidFill>
                    <a:srgbClr val="0033CC"/>
                  </a:solidFill>
                </a:rPr>
                <a:t>η</a:t>
              </a:r>
              <a:r>
                <a:rPr lang="en-US" b="0">
                  <a:solidFill>
                    <a:srgbClr val="0033CC"/>
                  </a:solidFill>
                </a:rPr>
                <a:t> &lt; 3.5</a:t>
              </a:r>
              <a:endParaRPr lang="el-GR" b="0">
                <a:solidFill>
                  <a:srgbClr val="0033CC"/>
                </a:solidFill>
              </a:endParaRPr>
            </a:p>
          </p:txBody>
        </p:sp>
      </p:grpSp>
      <p:sp>
        <p:nvSpPr>
          <p:cNvPr id="16" name="Slide Number Placeholder 1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5D7BE-ACC1-42F5-BD64-96D468D5F3DB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 </a:t>
            </a:r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</a:t>
            </a:r>
            <a:r>
              <a:rPr lang="en-US" dirty="0" smtClean="0"/>
              <a:t>Cluster </a:t>
            </a:r>
            <a:r>
              <a:rPr lang="en-US" dirty="0"/>
              <a:t>in MPC at </a:t>
            </a:r>
            <a:r>
              <a:rPr lang="en-US" dirty="0" smtClean="0"/>
              <a:t>200 GeV</a:t>
            </a:r>
            <a:endParaRPr lang="en-US" dirty="0">
              <a:solidFill>
                <a:schemeClr val="tx1"/>
              </a:solidFill>
              <a:sym typeface="Symbol" pitchFamily="18" charset="2"/>
            </a:endParaRPr>
          </a:p>
        </p:txBody>
      </p:sp>
      <p:pic>
        <p:nvPicPr>
          <p:cNvPr id="140291" name="Picture 3" descr="cpzp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990600"/>
            <a:ext cx="8229600" cy="3182938"/>
          </a:xfrm>
          <a:noFill/>
          <a:ln/>
        </p:spPr>
      </p:pic>
      <p:pic>
        <p:nvPicPr>
          <p:cNvPr id="140292" name="Picture 4" descr="cbreak0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905000" y="4267200"/>
            <a:ext cx="4953000" cy="2347913"/>
          </a:xfrm>
          <a:noFill/>
          <a:ln/>
        </p:spPr>
      </p:pic>
      <p:sp>
        <p:nvSpPr>
          <p:cNvPr id="140293" name="Text Box 5"/>
          <p:cNvSpPr txBox="1">
            <a:spLocks noChangeArrowheads="1"/>
          </p:cNvSpPr>
          <p:nvPr/>
        </p:nvSpPr>
        <p:spPr bwMode="auto">
          <a:xfrm rot="16200000">
            <a:off x="644099" y="5147101"/>
            <a:ext cx="1676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/>
              <a:t>Fraction of clusters</a:t>
            </a:r>
          </a:p>
        </p:txBody>
      </p:sp>
      <p:sp>
        <p:nvSpPr>
          <p:cNvPr id="140294" name="Text Box 6"/>
          <p:cNvSpPr txBox="1">
            <a:spLocks noChangeArrowheads="1"/>
          </p:cNvSpPr>
          <p:nvPr/>
        </p:nvSpPr>
        <p:spPr bwMode="auto">
          <a:xfrm>
            <a:off x="5486400" y="6491288"/>
            <a:ext cx="289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p</a:t>
            </a:r>
            <a:r>
              <a:rPr lang="en-US" b="0" baseline="-25000"/>
              <a:t>T </a:t>
            </a:r>
            <a:r>
              <a:rPr lang="en-US" b="0"/>
              <a:t>(GeV/c)</a:t>
            </a:r>
          </a:p>
        </p:txBody>
      </p:sp>
      <p:sp>
        <p:nvSpPr>
          <p:cNvPr id="140295" name="Text Box 7"/>
          <p:cNvSpPr txBox="1">
            <a:spLocks noChangeArrowheads="1"/>
          </p:cNvSpPr>
          <p:nvPr/>
        </p:nvSpPr>
        <p:spPr bwMode="auto">
          <a:xfrm>
            <a:off x="6934200" y="4737100"/>
            <a:ext cx="2057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solidFill>
                  <a:srgbClr val="0033CC"/>
                </a:solidFill>
              </a:rPr>
              <a:t>Decay photon</a:t>
            </a:r>
            <a:br>
              <a:rPr lang="en-US" b="0">
                <a:solidFill>
                  <a:srgbClr val="0033CC"/>
                </a:solidFill>
              </a:rPr>
            </a:br>
            <a:r>
              <a:rPr lang="el-GR" b="0">
                <a:solidFill>
                  <a:srgbClr val="FF0000"/>
                </a:solidFill>
              </a:rPr>
              <a:t>π</a:t>
            </a:r>
            <a:r>
              <a:rPr lang="en-US" b="0" baseline="30000">
                <a:solidFill>
                  <a:srgbClr val="FF0000"/>
                </a:solidFill>
              </a:rPr>
              <a:t>0</a:t>
            </a:r>
            <a:br>
              <a:rPr lang="en-US" b="0" baseline="30000">
                <a:solidFill>
                  <a:srgbClr val="FF0000"/>
                </a:solidFill>
              </a:rPr>
            </a:br>
            <a:r>
              <a:rPr lang="en-US" b="0"/>
              <a:t>Direct photon</a:t>
            </a:r>
            <a:endParaRPr lang="el-GR" b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C. Aidala, INT, November 4, 2010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AA7B0-FB55-442B-B730-0F02697EC4DB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 </a:t>
            </a:r>
            <a:r>
              <a:rPr lang="en-US" dirty="0"/>
              <a:t>SSA A</a:t>
            </a:r>
            <a:r>
              <a:rPr lang="en-US" baseline="-25000" dirty="0"/>
              <a:t>N</a:t>
            </a:r>
            <a:r>
              <a:rPr lang="en-US" dirty="0"/>
              <a:t> Cluster in MPC </a:t>
            </a:r>
            <a:r>
              <a:rPr lang="en-US" dirty="0" smtClean="0"/>
              <a:t>at 200 GeV</a:t>
            </a:r>
            <a:endParaRPr lang="en-US" dirty="0">
              <a:solidFill>
                <a:schemeClr val="tx1"/>
              </a:solidFill>
              <a:sym typeface="Symbol" pitchFamily="18" charset="2"/>
            </a:endParaRPr>
          </a:p>
        </p:txBody>
      </p:sp>
      <p:pic>
        <p:nvPicPr>
          <p:cNvPr id="141315" name="Picture 3" descr="cprap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" y="1156982"/>
            <a:ext cx="7620000" cy="3643617"/>
          </a:xfrm>
          <a:noFill/>
          <a:ln/>
        </p:spPr>
      </p:pic>
      <p:sp>
        <p:nvSpPr>
          <p:cNvPr id="141316" name="Text Box 4"/>
          <p:cNvSpPr txBox="1">
            <a:spLocks noChangeArrowheads="1"/>
          </p:cNvSpPr>
          <p:nvPr/>
        </p:nvSpPr>
        <p:spPr bwMode="auto">
          <a:xfrm>
            <a:off x="3429000" y="54102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Eta&gt;3.3</a:t>
            </a:r>
          </a:p>
        </p:txBody>
      </p:sp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5029200" y="61864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x</a:t>
            </a:r>
            <a:r>
              <a:rPr lang="en-US" b="0" baseline="-25000"/>
              <a:t>F</a:t>
            </a:r>
          </a:p>
        </p:txBody>
      </p:sp>
      <p:pic>
        <p:nvPicPr>
          <p:cNvPr id="141318" name="Picture 6" descr="cbreak1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667000" y="4953000"/>
            <a:ext cx="2743200" cy="1828800"/>
          </a:xfrm>
          <a:noFill/>
          <a:ln/>
        </p:spPr>
      </p:pic>
      <p:sp>
        <p:nvSpPr>
          <p:cNvPr id="141319" name="Text Box 7"/>
          <p:cNvSpPr txBox="1">
            <a:spLocks noChangeArrowheads="1"/>
          </p:cNvSpPr>
          <p:nvPr/>
        </p:nvSpPr>
        <p:spPr bwMode="auto">
          <a:xfrm>
            <a:off x="2743200" y="4662488"/>
            <a:ext cx="2667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0"/>
              <a:t>η</a:t>
            </a:r>
            <a:r>
              <a:rPr lang="en-US" b="0"/>
              <a:t>&lt;3.3           </a:t>
            </a:r>
            <a:r>
              <a:rPr lang="el-GR" b="0"/>
              <a:t>η</a:t>
            </a:r>
            <a:r>
              <a:rPr lang="en-US" b="0"/>
              <a:t>&lt;3.3</a:t>
            </a:r>
          </a:p>
        </p:txBody>
      </p:sp>
      <p:sp>
        <p:nvSpPr>
          <p:cNvPr id="141320" name="Text Box 8"/>
          <p:cNvSpPr txBox="1">
            <a:spLocks noChangeArrowheads="1"/>
          </p:cNvSpPr>
          <p:nvPr/>
        </p:nvSpPr>
        <p:spPr bwMode="auto">
          <a:xfrm rot="16200000">
            <a:off x="876300" y="5413801"/>
            <a:ext cx="1752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/>
              <a:t>Fraction of clusters</a:t>
            </a:r>
          </a:p>
        </p:txBody>
      </p:sp>
      <p:sp>
        <p:nvSpPr>
          <p:cNvPr id="141321" name="Text Box 9"/>
          <p:cNvSpPr txBox="1">
            <a:spLocks noChangeArrowheads="1"/>
          </p:cNvSpPr>
          <p:nvPr/>
        </p:nvSpPr>
        <p:spPr bwMode="auto">
          <a:xfrm>
            <a:off x="4953000" y="61864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x</a:t>
            </a:r>
            <a:r>
              <a:rPr lang="en-US" b="0" baseline="-25000"/>
              <a:t>F</a:t>
            </a:r>
          </a:p>
        </p:txBody>
      </p:sp>
      <p:sp>
        <p:nvSpPr>
          <p:cNvPr id="141322" name="Text Box 10"/>
          <p:cNvSpPr txBox="1">
            <a:spLocks noChangeArrowheads="1"/>
          </p:cNvSpPr>
          <p:nvPr/>
        </p:nvSpPr>
        <p:spPr bwMode="auto">
          <a:xfrm>
            <a:off x="5257800" y="5332413"/>
            <a:ext cx="20574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solidFill>
                  <a:srgbClr val="0033CC"/>
                </a:solidFill>
              </a:rPr>
              <a:t>Decay photon</a:t>
            </a:r>
            <a:br>
              <a:rPr lang="en-US" b="0">
                <a:solidFill>
                  <a:srgbClr val="0033CC"/>
                </a:solidFill>
              </a:rPr>
            </a:br>
            <a:r>
              <a:rPr lang="el-GR" b="0">
                <a:solidFill>
                  <a:srgbClr val="FF0000"/>
                </a:solidFill>
              </a:rPr>
              <a:t>π</a:t>
            </a:r>
            <a:r>
              <a:rPr lang="en-US" b="0" baseline="30000">
                <a:solidFill>
                  <a:srgbClr val="FF0000"/>
                </a:solidFill>
              </a:rPr>
              <a:t>0</a:t>
            </a:r>
            <a:br>
              <a:rPr lang="en-US" b="0" baseline="30000">
                <a:solidFill>
                  <a:srgbClr val="FF0000"/>
                </a:solidFill>
              </a:rPr>
            </a:br>
            <a:r>
              <a:rPr lang="en-US" b="0"/>
              <a:t>Direct photon</a:t>
            </a:r>
            <a:endParaRPr lang="el-GR" b="0"/>
          </a:p>
        </p:txBody>
      </p:sp>
      <p:sp>
        <p:nvSpPr>
          <p:cNvPr id="141323" name="Text Box 11"/>
          <p:cNvSpPr txBox="1">
            <a:spLocks noChangeArrowheads="1"/>
          </p:cNvSpPr>
          <p:nvPr/>
        </p:nvSpPr>
        <p:spPr bwMode="auto">
          <a:xfrm>
            <a:off x="4648200" y="3733800"/>
            <a:ext cx="1676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0"/>
              <a:t>GeV/c</a:t>
            </a:r>
          </a:p>
        </p:txBody>
      </p:sp>
      <p:sp>
        <p:nvSpPr>
          <p:cNvPr id="141324" name="Text Box 12"/>
          <p:cNvSpPr txBox="1">
            <a:spLocks noChangeArrowheads="1"/>
          </p:cNvSpPr>
          <p:nvPr/>
        </p:nvSpPr>
        <p:spPr bwMode="auto">
          <a:xfrm>
            <a:off x="4648200" y="3992563"/>
            <a:ext cx="1676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0"/>
              <a:t>GeV/c</a:t>
            </a: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C. Aidala, INT, November 4, 2010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AA7B0-FB55-442B-B730-0F02697EC4DB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Interference Fragmentation Function to Probe </a:t>
            </a:r>
            <a:r>
              <a:rPr lang="en-US" dirty="0" err="1" smtClean="0"/>
              <a:t>Transversity</a:t>
            </a:r>
            <a:endParaRPr lang="en-US" dirty="0"/>
          </a:p>
        </p:txBody>
      </p:sp>
      <p:pic>
        <p:nvPicPr>
          <p:cNvPr id="70687" name="Picture 3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62000" y="1371600"/>
            <a:ext cx="7542212" cy="4470400"/>
          </a:xfrm>
          <a:noFill/>
          <a:ln/>
        </p:spPr>
      </p:pic>
      <p:graphicFrame>
        <p:nvGraphicFramePr>
          <p:cNvPr id="70676" name="Object 20"/>
          <p:cNvGraphicFramePr>
            <a:graphicFrameLocks noChangeAspect="1"/>
          </p:cNvGraphicFramePr>
          <p:nvPr>
            <p:ph sz="half" idx="4294967295"/>
          </p:nvPr>
        </p:nvGraphicFramePr>
        <p:xfrm>
          <a:off x="4038600" y="2524125"/>
          <a:ext cx="1427162" cy="904875"/>
        </p:xfrm>
        <a:graphic>
          <a:graphicData uri="http://schemas.openxmlformats.org/presentationml/2006/ole">
            <p:oleObj spid="_x0000_s2030594" name="Equation" r:id="rId5" imgW="380880" imgH="241200" progId="Equation.3">
              <p:embed/>
            </p:oleObj>
          </a:graphicData>
        </a:graphic>
      </p:graphicFrame>
      <p:sp>
        <p:nvSpPr>
          <p:cNvPr id="70668" name="Rectangle 12"/>
          <p:cNvSpPr>
            <a:spLocks noChangeArrowheads="1"/>
          </p:cNvSpPr>
          <p:nvPr/>
        </p:nvSpPr>
        <p:spPr bwMode="auto">
          <a:xfrm>
            <a:off x="914400" y="1524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 sz="2000" baseline="-25000" dirty="0">
              <a:solidFill>
                <a:schemeClr val="tx2"/>
              </a:solidFill>
            </a:endParaRPr>
          </a:p>
        </p:txBody>
      </p:sp>
      <p:sp>
        <p:nvSpPr>
          <p:cNvPr id="70699" name="Text Box 43"/>
          <p:cNvSpPr txBox="1">
            <a:spLocks noChangeArrowheads="1"/>
          </p:cNvSpPr>
          <p:nvPr/>
        </p:nvSpPr>
        <p:spPr bwMode="auto">
          <a:xfrm>
            <a:off x="1676400" y="5867400"/>
            <a:ext cx="5867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Added statistics from 2008 running.  No </a:t>
            </a:r>
            <a:r>
              <a:rPr lang="en-US" dirty="0"/>
              <a:t>significant asymmetries seen at mid-rapidity.  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C. Aidala, INT, November 4, 2010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A51C-0834-4D37-9F6C-E61A03BDE5A5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C. Aidala, INT, November 4, 2010</a:t>
            </a:r>
            <a:endParaRPr lang="en-US"/>
          </a:p>
        </p:txBody>
      </p:sp>
      <p:sp>
        <p:nvSpPr>
          <p:cNvPr id="151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Forward neutrons at </a:t>
            </a:r>
            <a:r>
              <a:rPr lang="en-US" sz="3600">
                <a:latin typeface="Symbol" pitchFamily="18" charset="2"/>
                <a:ea typeface="ＭＳ Ｐゴシック" pitchFamily="34" charset="-128"/>
                <a:sym typeface="Symbol" pitchFamily="18" charset="2"/>
              </a:rPr>
              <a:t>Ö</a:t>
            </a:r>
            <a:r>
              <a:rPr lang="en-US" altLang="ja-JP" sz="3600">
                <a:ea typeface="ＭＳ Ｐゴシック" pitchFamily="34" charset="-128"/>
                <a:sym typeface="Symbol" pitchFamily="18" charset="2"/>
              </a:rPr>
              <a:t>s=</a:t>
            </a:r>
            <a:r>
              <a:rPr lang="en-US" sz="3600"/>
              <a:t>200 GeV at PHENIX</a:t>
            </a:r>
            <a:endParaRPr lang="en-US" altLang="ja-JP" sz="3600">
              <a:ea typeface="ＭＳ Ｐゴシック" pitchFamily="34" charset="-128"/>
            </a:endParaRPr>
          </a:p>
        </p:txBody>
      </p:sp>
      <p:sp>
        <p:nvSpPr>
          <p:cNvPr id="1512451" name="Text Box 3"/>
          <p:cNvSpPr txBox="1">
            <a:spLocks noChangeArrowheads="1"/>
          </p:cNvSpPr>
          <p:nvPr/>
        </p:nvSpPr>
        <p:spPr bwMode="auto">
          <a:xfrm>
            <a:off x="5795963" y="2420938"/>
            <a:ext cx="3348037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kumimoji="1" lang="en-US" altLang="ja-JP" sz="1900">
                <a:latin typeface="Arial" charset="0"/>
                <a:ea typeface="ＭＳ Ｐゴシック" pitchFamily="34" charset="-128"/>
              </a:rPr>
              <a:t>Mean p</a:t>
            </a:r>
            <a:r>
              <a:rPr kumimoji="1" lang="en-US" altLang="ja-JP" sz="1900" baseline="-25000">
                <a:latin typeface="Arial" charset="0"/>
                <a:ea typeface="ＭＳ Ｐゴシック" pitchFamily="34" charset="-128"/>
              </a:rPr>
              <a:t>T</a:t>
            </a:r>
            <a:r>
              <a:rPr kumimoji="1" lang="en-US" altLang="ja-JP" sz="1900">
                <a:latin typeface="Arial" charset="0"/>
                <a:ea typeface="ＭＳ Ｐゴシック" pitchFamily="34" charset="-128"/>
              </a:rPr>
              <a:t> </a:t>
            </a:r>
          </a:p>
          <a:p>
            <a:pPr eaLnBrk="1" hangingPunct="1"/>
            <a:r>
              <a:rPr kumimoji="1" lang="en-US" altLang="ja-JP" sz="1900">
                <a:latin typeface="Arial" charset="0"/>
                <a:ea typeface="ＭＳ Ｐゴシック" pitchFamily="34" charset="-128"/>
              </a:rPr>
              <a:t>(Estimated by simulation assuming ISR p</a:t>
            </a:r>
            <a:r>
              <a:rPr kumimoji="1" lang="en-US" altLang="ja-JP" sz="1900" baseline="-25000">
                <a:latin typeface="Arial" charset="0"/>
                <a:ea typeface="ＭＳ Ｐゴシック" pitchFamily="34" charset="-128"/>
              </a:rPr>
              <a:t>T</a:t>
            </a:r>
            <a:r>
              <a:rPr kumimoji="1" lang="en-US" altLang="ja-JP" sz="1900">
                <a:latin typeface="Arial" charset="0"/>
                <a:ea typeface="ＭＳ Ｐゴシック" pitchFamily="34" charset="-128"/>
              </a:rPr>
              <a:t> dist.)</a:t>
            </a:r>
          </a:p>
          <a:p>
            <a:pPr algn="l" eaLnBrk="1" hangingPunct="1"/>
            <a:r>
              <a:rPr kumimoji="1" lang="en-US" altLang="ja-JP" sz="2000">
                <a:latin typeface="Arial" charset="0"/>
                <a:ea typeface="ＭＳ Ｐゴシック" pitchFamily="34" charset="-128"/>
              </a:rPr>
              <a:t>  0.4&lt;|x</a:t>
            </a:r>
            <a:r>
              <a:rPr kumimoji="1" lang="en-US" altLang="ja-JP" sz="2000" baseline="-25000">
                <a:latin typeface="Arial" charset="0"/>
                <a:ea typeface="ＭＳ Ｐゴシック" pitchFamily="34" charset="-128"/>
              </a:rPr>
              <a:t>F</a:t>
            </a:r>
            <a:r>
              <a:rPr kumimoji="1" lang="en-US" altLang="ja-JP" sz="2000">
                <a:latin typeface="Arial" charset="0"/>
                <a:ea typeface="ＭＳ Ｐゴシック" pitchFamily="34" charset="-128"/>
              </a:rPr>
              <a:t>|&lt;0.6   0.088 GeV/c</a:t>
            </a:r>
          </a:p>
          <a:p>
            <a:pPr algn="l" eaLnBrk="1" hangingPunct="1"/>
            <a:r>
              <a:rPr kumimoji="1" lang="en-US" altLang="ja-JP" sz="2000">
                <a:latin typeface="Arial" charset="0"/>
                <a:ea typeface="ＭＳ Ｐゴシック" pitchFamily="34" charset="-128"/>
              </a:rPr>
              <a:t>  0.6&lt;|x</a:t>
            </a:r>
            <a:r>
              <a:rPr kumimoji="1" lang="en-US" altLang="ja-JP" sz="2000" baseline="-25000">
                <a:latin typeface="Arial" charset="0"/>
                <a:ea typeface="ＭＳ Ｐゴシック" pitchFamily="34" charset="-128"/>
              </a:rPr>
              <a:t>F</a:t>
            </a:r>
            <a:r>
              <a:rPr kumimoji="1" lang="en-US" altLang="ja-JP" sz="2000">
                <a:latin typeface="Arial" charset="0"/>
                <a:ea typeface="ＭＳ Ｐゴシック" pitchFamily="34" charset="-128"/>
              </a:rPr>
              <a:t>|&lt;0.8   0.118 GeV/c</a:t>
            </a:r>
          </a:p>
          <a:p>
            <a:pPr algn="l" eaLnBrk="1" hangingPunct="1"/>
            <a:r>
              <a:rPr kumimoji="1" lang="en-US" altLang="ja-JP" sz="2000">
                <a:latin typeface="Arial" charset="0"/>
                <a:ea typeface="ＭＳ Ｐゴシック" pitchFamily="34" charset="-128"/>
              </a:rPr>
              <a:t>  0.8&lt;|x</a:t>
            </a:r>
            <a:r>
              <a:rPr kumimoji="1" lang="en-US" altLang="ja-JP" sz="2000" baseline="-25000">
                <a:latin typeface="Arial" charset="0"/>
                <a:ea typeface="ＭＳ Ｐゴシック" pitchFamily="34" charset="-128"/>
              </a:rPr>
              <a:t>F</a:t>
            </a:r>
            <a:r>
              <a:rPr kumimoji="1" lang="en-US" altLang="ja-JP" sz="2000">
                <a:latin typeface="Arial" charset="0"/>
                <a:ea typeface="ＭＳ Ｐゴシック" pitchFamily="34" charset="-128"/>
              </a:rPr>
              <a:t>|&lt;1.0   0.144 GeV/c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2268538"/>
            <a:ext cx="5867400" cy="4589462"/>
            <a:chOff x="0" y="1429"/>
            <a:chExt cx="3696" cy="2891"/>
          </a:xfrm>
        </p:grpSpPr>
        <p:pic>
          <p:nvPicPr>
            <p:cNvPr id="1512453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1429"/>
              <a:ext cx="3696" cy="2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12454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14" y="1931"/>
              <a:ext cx="755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567" y="3113"/>
              <a:ext cx="1375" cy="455"/>
              <a:chOff x="403" y="2024"/>
              <a:chExt cx="1375" cy="455"/>
            </a:xfrm>
          </p:grpSpPr>
          <p:sp>
            <p:nvSpPr>
              <p:cNvPr id="1512456" name="Line 8"/>
              <p:cNvSpPr>
                <a:spLocks noChangeShapeType="1"/>
              </p:cNvSpPr>
              <p:nvPr/>
            </p:nvSpPr>
            <p:spPr bwMode="auto">
              <a:xfrm flipV="1">
                <a:off x="637" y="2230"/>
                <a:ext cx="1" cy="249"/>
              </a:xfrm>
              <a:prstGeom prst="line">
                <a:avLst/>
              </a:prstGeom>
              <a:noFill/>
              <a:ln w="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457" name="Line 9"/>
              <p:cNvSpPr>
                <a:spLocks noChangeShapeType="1"/>
              </p:cNvSpPr>
              <p:nvPr/>
            </p:nvSpPr>
            <p:spPr bwMode="auto">
              <a:xfrm flipV="1">
                <a:off x="637" y="2230"/>
                <a:ext cx="1" cy="249"/>
              </a:xfrm>
              <a:prstGeom prst="line">
                <a:avLst/>
              </a:prstGeom>
              <a:noFill/>
              <a:ln w="42863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458" name="Freeform 10"/>
              <p:cNvSpPr>
                <a:spLocks/>
              </p:cNvSpPr>
              <p:nvPr/>
            </p:nvSpPr>
            <p:spPr bwMode="auto">
              <a:xfrm>
                <a:off x="578" y="2158"/>
                <a:ext cx="113" cy="99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81" y="54"/>
                  </a:cxn>
                  <a:cxn ang="0">
                    <a:pos x="97" y="75"/>
                  </a:cxn>
                  <a:cxn ang="0">
                    <a:pos x="113" y="97"/>
                  </a:cxn>
                  <a:cxn ang="0">
                    <a:pos x="59" y="81"/>
                  </a:cxn>
                  <a:cxn ang="0">
                    <a:pos x="0" y="97"/>
                  </a:cxn>
                  <a:cxn ang="0">
                    <a:pos x="16" y="75"/>
                  </a:cxn>
                  <a:cxn ang="0">
                    <a:pos x="32" y="54"/>
                  </a:cxn>
                  <a:cxn ang="0">
                    <a:pos x="59" y="0"/>
                  </a:cxn>
                  <a:cxn ang="0">
                    <a:pos x="59" y="0"/>
                  </a:cxn>
                </a:cxnLst>
                <a:rect l="0" t="0" r="r" b="b"/>
                <a:pathLst>
                  <a:path w="113" h="97">
                    <a:moveTo>
                      <a:pt x="59" y="0"/>
                    </a:moveTo>
                    <a:lnTo>
                      <a:pt x="81" y="54"/>
                    </a:lnTo>
                    <a:lnTo>
                      <a:pt x="97" y="75"/>
                    </a:lnTo>
                    <a:lnTo>
                      <a:pt x="113" y="97"/>
                    </a:lnTo>
                    <a:lnTo>
                      <a:pt x="59" y="81"/>
                    </a:lnTo>
                    <a:lnTo>
                      <a:pt x="0" y="97"/>
                    </a:lnTo>
                    <a:lnTo>
                      <a:pt x="16" y="75"/>
                    </a:lnTo>
                    <a:lnTo>
                      <a:pt x="32" y="54"/>
                    </a:lnTo>
                    <a:lnTo>
                      <a:pt x="59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6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459" name="Freeform 11"/>
              <p:cNvSpPr>
                <a:spLocks/>
              </p:cNvSpPr>
              <p:nvPr/>
            </p:nvSpPr>
            <p:spPr bwMode="auto">
              <a:xfrm>
                <a:off x="567" y="2296"/>
                <a:ext cx="136" cy="144"/>
              </a:xfrm>
              <a:custGeom>
                <a:avLst/>
                <a:gdLst/>
                <a:ahLst/>
                <a:cxnLst>
                  <a:cxn ang="0">
                    <a:pos x="135" y="70"/>
                  </a:cxn>
                  <a:cxn ang="0">
                    <a:pos x="130" y="97"/>
                  </a:cxn>
                  <a:cxn ang="0">
                    <a:pos x="119" y="119"/>
                  </a:cxn>
                  <a:cxn ang="0">
                    <a:pos x="97" y="135"/>
                  </a:cxn>
                  <a:cxn ang="0">
                    <a:pos x="70" y="140"/>
                  </a:cxn>
                  <a:cxn ang="0">
                    <a:pos x="43" y="135"/>
                  </a:cxn>
                  <a:cxn ang="0">
                    <a:pos x="22" y="119"/>
                  </a:cxn>
                  <a:cxn ang="0">
                    <a:pos x="6" y="97"/>
                  </a:cxn>
                  <a:cxn ang="0">
                    <a:pos x="0" y="70"/>
                  </a:cxn>
                  <a:cxn ang="0">
                    <a:pos x="6" y="43"/>
                  </a:cxn>
                  <a:cxn ang="0">
                    <a:pos x="22" y="22"/>
                  </a:cxn>
                  <a:cxn ang="0">
                    <a:pos x="43" y="5"/>
                  </a:cxn>
                  <a:cxn ang="0">
                    <a:pos x="70" y="0"/>
                  </a:cxn>
                  <a:cxn ang="0">
                    <a:pos x="97" y="5"/>
                  </a:cxn>
                  <a:cxn ang="0">
                    <a:pos x="119" y="22"/>
                  </a:cxn>
                  <a:cxn ang="0">
                    <a:pos x="130" y="43"/>
                  </a:cxn>
                  <a:cxn ang="0">
                    <a:pos x="135" y="70"/>
                  </a:cxn>
                  <a:cxn ang="0">
                    <a:pos x="135" y="70"/>
                  </a:cxn>
                </a:cxnLst>
                <a:rect l="0" t="0" r="r" b="b"/>
                <a:pathLst>
                  <a:path w="135" h="140">
                    <a:moveTo>
                      <a:pt x="135" y="70"/>
                    </a:moveTo>
                    <a:lnTo>
                      <a:pt x="130" y="97"/>
                    </a:lnTo>
                    <a:lnTo>
                      <a:pt x="119" y="119"/>
                    </a:lnTo>
                    <a:lnTo>
                      <a:pt x="97" y="135"/>
                    </a:lnTo>
                    <a:lnTo>
                      <a:pt x="70" y="140"/>
                    </a:lnTo>
                    <a:lnTo>
                      <a:pt x="43" y="135"/>
                    </a:lnTo>
                    <a:lnTo>
                      <a:pt x="22" y="119"/>
                    </a:lnTo>
                    <a:lnTo>
                      <a:pt x="6" y="97"/>
                    </a:lnTo>
                    <a:lnTo>
                      <a:pt x="0" y="70"/>
                    </a:lnTo>
                    <a:lnTo>
                      <a:pt x="6" y="43"/>
                    </a:lnTo>
                    <a:lnTo>
                      <a:pt x="22" y="22"/>
                    </a:lnTo>
                    <a:lnTo>
                      <a:pt x="43" y="5"/>
                    </a:lnTo>
                    <a:lnTo>
                      <a:pt x="70" y="0"/>
                    </a:lnTo>
                    <a:lnTo>
                      <a:pt x="97" y="5"/>
                    </a:lnTo>
                    <a:lnTo>
                      <a:pt x="119" y="22"/>
                    </a:lnTo>
                    <a:lnTo>
                      <a:pt x="130" y="43"/>
                    </a:lnTo>
                    <a:lnTo>
                      <a:pt x="135" y="70"/>
                    </a:lnTo>
                    <a:lnTo>
                      <a:pt x="135" y="70"/>
                    </a:lnTo>
                    <a:close/>
                  </a:path>
                </a:pathLst>
              </a:custGeom>
              <a:solidFill>
                <a:srgbClr val="1FFF2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460" name="Freeform 12"/>
              <p:cNvSpPr>
                <a:spLocks/>
              </p:cNvSpPr>
              <p:nvPr/>
            </p:nvSpPr>
            <p:spPr bwMode="auto">
              <a:xfrm>
                <a:off x="567" y="2296"/>
                <a:ext cx="136" cy="144"/>
              </a:xfrm>
              <a:custGeom>
                <a:avLst/>
                <a:gdLst/>
                <a:ahLst/>
                <a:cxnLst>
                  <a:cxn ang="0">
                    <a:pos x="135" y="70"/>
                  </a:cxn>
                  <a:cxn ang="0">
                    <a:pos x="130" y="97"/>
                  </a:cxn>
                  <a:cxn ang="0">
                    <a:pos x="119" y="119"/>
                  </a:cxn>
                  <a:cxn ang="0">
                    <a:pos x="97" y="135"/>
                  </a:cxn>
                  <a:cxn ang="0">
                    <a:pos x="70" y="140"/>
                  </a:cxn>
                  <a:cxn ang="0">
                    <a:pos x="43" y="135"/>
                  </a:cxn>
                  <a:cxn ang="0">
                    <a:pos x="22" y="119"/>
                  </a:cxn>
                  <a:cxn ang="0">
                    <a:pos x="6" y="97"/>
                  </a:cxn>
                  <a:cxn ang="0">
                    <a:pos x="0" y="70"/>
                  </a:cxn>
                  <a:cxn ang="0">
                    <a:pos x="6" y="43"/>
                  </a:cxn>
                  <a:cxn ang="0">
                    <a:pos x="22" y="22"/>
                  </a:cxn>
                  <a:cxn ang="0">
                    <a:pos x="43" y="5"/>
                  </a:cxn>
                  <a:cxn ang="0">
                    <a:pos x="70" y="0"/>
                  </a:cxn>
                  <a:cxn ang="0">
                    <a:pos x="97" y="5"/>
                  </a:cxn>
                  <a:cxn ang="0">
                    <a:pos x="119" y="22"/>
                  </a:cxn>
                  <a:cxn ang="0">
                    <a:pos x="130" y="43"/>
                  </a:cxn>
                  <a:cxn ang="0">
                    <a:pos x="135" y="70"/>
                  </a:cxn>
                  <a:cxn ang="0">
                    <a:pos x="135" y="70"/>
                  </a:cxn>
                </a:cxnLst>
                <a:rect l="0" t="0" r="r" b="b"/>
                <a:pathLst>
                  <a:path w="135" h="140">
                    <a:moveTo>
                      <a:pt x="135" y="70"/>
                    </a:moveTo>
                    <a:lnTo>
                      <a:pt x="130" y="97"/>
                    </a:lnTo>
                    <a:lnTo>
                      <a:pt x="119" y="119"/>
                    </a:lnTo>
                    <a:lnTo>
                      <a:pt x="97" y="135"/>
                    </a:lnTo>
                    <a:lnTo>
                      <a:pt x="70" y="140"/>
                    </a:lnTo>
                    <a:lnTo>
                      <a:pt x="43" y="135"/>
                    </a:lnTo>
                    <a:lnTo>
                      <a:pt x="22" y="119"/>
                    </a:lnTo>
                    <a:lnTo>
                      <a:pt x="6" y="97"/>
                    </a:lnTo>
                    <a:lnTo>
                      <a:pt x="0" y="70"/>
                    </a:lnTo>
                    <a:lnTo>
                      <a:pt x="6" y="43"/>
                    </a:lnTo>
                    <a:lnTo>
                      <a:pt x="22" y="22"/>
                    </a:lnTo>
                    <a:lnTo>
                      <a:pt x="43" y="5"/>
                    </a:lnTo>
                    <a:lnTo>
                      <a:pt x="70" y="0"/>
                    </a:lnTo>
                    <a:lnTo>
                      <a:pt x="97" y="5"/>
                    </a:lnTo>
                    <a:lnTo>
                      <a:pt x="119" y="22"/>
                    </a:lnTo>
                    <a:lnTo>
                      <a:pt x="130" y="43"/>
                    </a:lnTo>
                    <a:lnTo>
                      <a:pt x="135" y="70"/>
                    </a:lnTo>
                    <a:lnTo>
                      <a:pt x="135" y="70"/>
                    </a:lnTo>
                  </a:path>
                </a:pathLst>
              </a:custGeom>
              <a:noFill/>
              <a:ln w="42863">
                <a:solidFill>
                  <a:srgbClr val="05D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461" name="Freeform 13"/>
              <p:cNvSpPr>
                <a:spLocks/>
              </p:cNvSpPr>
              <p:nvPr/>
            </p:nvSpPr>
            <p:spPr bwMode="auto">
              <a:xfrm>
                <a:off x="1247" y="2296"/>
                <a:ext cx="136" cy="144"/>
              </a:xfrm>
              <a:custGeom>
                <a:avLst/>
                <a:gdLst/>
                <a:ahLst/>
                <a:cxnLst>
                  <a:cxn ang="0">
                    <a:pos x="135" y="70"/>
                  </a:cxn>
                  <a:cxn ang="0">
                    <a:pos x="130" y="97"/>
                  </a:cxn>
                  <a:cxn ang="0">
                    <a:pos x="119" y="119"/>
                  </a:cxn>
                  <a:cxn ang="0">
                    <a:pos x="97" y="135"/>
                  </a:cxn>
                  <a:cxn ang="0">
                    <a:pos x="70" y="140"/>
                  </a:cxn>
                  <a:cxn ang="0">
                    <a:pos x="43" y="135"/>
                  </a:cxn>
                  <a:cxn ang="0">
                    <a:pos x="22" y="119"/>
                  </a:cxn>
                  <a:cxn ang="0">
                    <a:pos x="6" y="97"/>
                  </a:cxn>
                  <a:cxn ang="0">
                    <a:pos x="0" y="70"/>
                  </a:cxn>
                  <a:cxn ang="0">
                    <a:pos x="6" y="43"/>
                  </a:cxn>
                  <a:cxn ang="0">
                    <a:pos x="22" y="22"/>
                  </a:cxn>
                  <a:cxn ang="0">
                    <a:pos x="43" y="5"/>
                  </a:cxn>
                  <a:cxn ang="0">
                    <a:pos x="70" y="0"/>
                  </a:cxn>
                  <a:cxn ang="0">
                    <a:pos x="97" y="5"/>
                  </a:cxn>
                  <a:cxn ang="0">
                    <a:pos x="119" y="22"/>
                  </a:cxn>
                  <a:cxn ang="0">
                    <a:pos x="130" y="43"/>
                  </a:cxn>
                  <a:cxn ang="0">
                    <a:pos x="135" y="70"/>
                  </a:cxn>
                  <a:cxn ang="0">
                    <a:pos x="135" y="70"/>
                  </a:cxn>
                </a:cxnLst>
                <a:rect l="0" t="0" r="r" b="b"/>
                <a:pathLst>
                  <a:path w="135" h="140">
                    <a:moveTo>
                      <a:pt x="135" y="70"/>
                    </a:moveTo>
                    <a:lnTo>
                      <a:pt x="130" y="97"/>
                    </a:lnTo>
                    <a:lnTo>
                      <a:pt x="119" y="119"/>
                    </a:lnTo>
                    <a:lnTo>
                      <a:pt x="97" y="135"/>
                    </a:lnTo>
                    <a:lnTo>
                      <a:pt x="70" y="140"/>
                    </a:lnTo>
                    <a:lnTo>
                      <a:pt x="43" y="135"/>
                    </a:lnTo>
                    <a:lnTo>
                      <a:pt x="22" y="119"/>
                    </a:lnTo>
                    <a:lnTo>
                      <a:pt x="6" y="97"/>
                    </a:lnTo>
                    <a:lnTo>
                      <a:pt x="0" y="70"/>
                    </a:lnTo>
                    <a:lnTo>
                      <a:pt x="6" y="43"/>
                    </a:lnTo>
                    <a:lnTo>
                      <a:pt x="22" y="22"/>
                    </a:lnTo>
                    <a:lnTo>
                      <a:pt x="43" y="5"/>
                    </a:lnTo>
                    <a:lnTo>
                      <a:pt x="70" y="0"/>
                    </a:lnTo>
                    <a:lnTo>
                      <a:pt x="97" y="5"/>
                    </a:lnTo>
                    <a:lnTo>
                      <a:pt x="119" y="22"/>
                    </a:lnTo>
                    <a:lnTo>
                      <a:pt x="130" y="43"/>
                    </a:lnTo>
                    <a:lnTo>
                      <a:pt x="135" y="70"/>
                    </a:lnTo>
                    <a:lnTo>
                      <a:pt x="135" y="70"/>
                    </a:lnTo>
                    <a:close/>
                  </a:path>
                </a:pathLst>
              </a:custGeom>
              <a:solidFill>
                <a:srgbClr val="1FFF2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462" name="Freeform 14"/>
              <p:cNvSpPr>
                <a:spLocks/>
              </p:cNvSpPr>
              <p:nvPr/>
            </p:nvSpPr>
            <p:spPr bwMode="auto">
              <a:xfrm>
                <a:off x="1247" y="2296"/>
                <a:ext cx="136" cy="144"/>
              </a:xfrm>
              <a:custGeom>
                <a:avLst/>
                <a:gdLst/>
                <a:ahLst/>
                <a:cxnLst>
                  <a:cxn ang="0">
                    <a:pos x="135" y="70"/>
                  </a:cxn>
                  <a:cxn ang="0">
                    <a:pos x="130" y="97"/>
                  </a:cxn>
                  <a:cxn ang="0">
                    <a:pos x="119" y="119"/>
                  </a:cxn>
                  <a:cxn ang="0">
                    <a:pos x="97" y="135"/>
                  </a:cxn>
                  <a:cxn ang="0">
                    <a:pos x="70" y="140"/>
                  </a:cxn>
                  <a:cxn ang="0">
                    <a:pos x="43" y="135"/>
                  </a:cxn>
                  <a:cxn ang="0">
                    <a:pos x="22" y="119"/>
                  </a:cxn>
                  <a:cxn ang="0">
                    <a:pos x="6" y="97"/>
                  </a:cxn>
                  <a:cxn ang="0">
                    <a:pos x="0" y="70"/>
                  </a:cxn>
                  <a:cxn ang="0">
                    <a:pos x="6" y="43"/>
                  </a:cxn>
                  <a:cxn ang="0">
                    <a:pos x="22" y="22"/>
                  </a:cxn>
                  <a:cxn ang="0">
                    <a:pos x="43" y="5"/>
                  </a:cxn>
                  <a:cxn ang="0">
                    <a:pos x="70" y="0"/>
                  </a:cxn>
                  <a:cxn ang="0">
                    <a:pos x="97" y="5"/>
                  </a:cxn>
                  <a:cxn ang="0">
                    <a:pos x="119" y="22"/>
                  </a:cxn>
                  <a:cxn ang="0">
                    <a:pos x="130" y="43"/>
                  </a:cxn>
                  <a:cxn ang="0">
                    <a:pos x="135" y="70"/>
                  </a:cxn>
                  <a:cxn ang="0">
                    <a:pos x="135" y="70"/>
                  </a:cxn>
                </a:cxnLst>
                <a:rect l="0" t="0" r="r" b="b"/>
                <a:pathLst>
                  <a:path w="135" h="140">
                    <a:moveTo>
                      <a:pt x="135" y="70"/>
                    </a:moveTo>
                    <a:lnTo>
                      <a:pt x="130" y="97"/>
                    </a:lnTo>
                    <a:lnTo>
                      <a:pt x="119" y="119"/>
                    </a:lnTo>
                    <a:lnTo>
                      <a:pt x="97" y="135"/>
                    </a:lnTo>
                    <a:lnTo>
                      <a:pt x="70" y="140"/>
                    </a:lnTo>
                    <a:lnTo>
                      <a:pt x="43" y="135"/>
                    </a:lnTo>
                    <a:lnTo>
                      <a:pt x="22" y="119"/>
                    </a:lnTo>
                    <a:lnTo>
                      <a:pt x="6" y="97"/>
                    </a:lnTo>
                    <a:lnTo>
                      <a:pt x="0" y="70"/>
                    </a:lnTo>
                    <a:lnTo>
                      <a:pt x="6" y="43"/>
                    </a:lnTo>
                    <a:lnTo>
                      <a:pt x="22" y="22"/>
                    </a:lnTo>
                    <a:lnTo>
                      <a:pt x="43" y="5"/>
                    </a:lnTo>
                    <a:lnTo>
                      <a:pt x="70" y="0"/>
                    </a:lnTo>
                    <a:lnTo>
                      <a:pt x="97" y="5"/>
                    </a:lnTo>
                    <a:lnTo>
                      <a:pt x="119" y="22"/>
                    </a:lnTo>
                    <a:lnTo>
                      <a:pt x="130" y="43"/>
                    </a:lnTo>
                    <a:lnTo>
                      <a:pt x="135" y="70"/>
                    </a:lnTo>
                    <a:lnTo>
                      <a:pt x="135" y="70"/>
                    </a:lnTo>
                  </a:path>
                </a:pathLst>
              </a:custGeom>
              <a:noFill/>
              <a:ln w="42863">
                <a:solidFill>
                  <a:srgbClr val="05D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463" name="Line 15"/>
              <p:cNvSpPr>
                <a:spLocks noChangeShapeType="1"/>
              </p:cNvSpPr>
              <p:nvPr/>
            </p:nvSpPr>
            <p:spPr bwMode="auto">
              <a:xfrm>
                <a:off x="403" y="2362"/>
                <a:ext cx="49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464" name="Line 16"/>
              <p:cNvSpPr>
                <a:spLocks noChangeShapeType="1"/>
              </p:cNvSpPr>
              <p:nvPr/>
            </p:nvSpPr>
            <p:spPr bwMode="auto">
              <a:xfrm flipH="1">
                <a:off x="986" y="2359"/>
                <a:ext cx="63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465" name="Line 17"/>
              <p:cNvSpPr>
                <a:spLocks noChangeShapeType="1"/>
              </p:cNvSpPr>
              <p:nvPr/>
            </p:nvSpPr>
            <p:spPr bwMode="auto">
              <a:xfrm flipV="1">
                <a:off x="975" y="2205"/>
                <a:ext cx="544" cy="136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466" name="Text Box 18"/>
              <p:cNvSpPr txBox="1">
                <a:spLocks noChangeArrowheads="1"/>
              </p:cNvSpPr>
              <p:nvPr/>
            </p:nvSpPr>
            <p:spPr bwMode="auto">
              <a:xfrm>
                <a:off x="1247" y="2024"/>
                <a:ext cx="53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kumimoji="1" lang="en-US" altLang="ja-JP" sz="1400" b="1">
                    <a:solidFill>
                      <a:schemeClr val="accent2"/>
                    </a:solidFill>
                    <a:latin typeface="Arial" charset="0"/>
                    <a:ea typeface="ＭＳ Ｐゴシック" pitchFamily="34" charset="-128"/>
                  </a:rPr>
                  <a:t>neutron</a:t>
                </a:r>
              </a:p>
            </p:txBody>
          </p:sp>
          <p:sp>
            <p:nvSpPr>
              <p:cNvPr id="1512467" name="AutoShape 19"/>
              <p:cNvSpPr>
                <a:spLocks noChangeArrowheads="1"/>
              </p:cNvSpPr>
              <p:nvPr/>
            </p:nvSpPr>
            <p:spPr bwMode="auto">
              <a:xfrm>
                <a:off x="884" y="2296"/>
                <a:ext cx="113" cy="114"/>
              </a:xfrm>
              <a:prstGeom prst="irregularSeal1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0" y="2259013"/>
            <a:ext cx="5867400" cy="4610100"/>
            <a:chOff x="2562" y="1416"/>
            <a:chExt cx="3696" cy="2904"/>
          </a:xfrm>
        </p:grpSpPr>
        <p:pic>
          <p:nvPicPr>
            <p:cNvPr id="1512469" name="Picture 2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62" y="1416"/>
              <a:ext cx="3696" cy="2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12470" name="Picture 2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80" y="1915"/>
              <a:ext cx="760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5" name="Group 23"/>
            <p:cNvGrpSpPr>
              <a:grpSpLocks/>
            </p:cNvGrpSpPr>
            <p:nvPr/>
          </p:nvGrpSpPr>
          <p:grpSpPr bwMode="auto">
            <a:xfrm>
              <a:off x="3152" y="3067"/>
              <a:ext cx="1375" cy="590"/>
              <a:chOff x="3424" y="1933"/>
              <a:chExt cx="1375" cy="590"/>
            </a:xfrm>
          </p:grpSpPr>
          <p:grpSp>
            <p:nvGrpSpPr>
              <p:cNvPr id="6" name="Group 24"/>
              <p:cNvGrpSpPr>
                <a:grpSpLocks/>
              </p:cNvGrpSpPr>
              <p:nvPr/>
            </p:nvGrpSpPr>
            <p:grpSpPr bwMode="auto">
              <a:xfrm>
                <a:off x="3424" y="2024"/>
                <a:ext cx="1375" cy="455"/>
                <a:chOff x="403" y="2024"/>
                <a:chExt cx="1375" cy="455"/>
              </a:xfrm>
            </p:grpSpPr>
            <p:sp>
              <p:nvSpPr>
                <p:cNvPr id="1512473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637" y="2230"/>
                  <a:ext cx="1" cy="249"/>
                </a:xfrm>
                <a:prstGeom prst="line">
                  <a:avLst/>
                </a:prstGeom>
                <a:noFill/>
                <a:ln w="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2474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637" y="2230"/>
                  <a:ext cx="1" cy="249"/>
                </a:xfrm>
                <a:prstGeom prst="line">
                  <a:avLst/>
                </a:prstGeom>
                <a:noFill/>
                <a:ln w="42863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2475" name="Freeform 27"/>
                <p:cNvSpPr>
                  <a:spLocks/>
                </p:cNvSpPr>
                <p:nvPr/>
              </p:nvSpPr>
              <p:spPr bwMode="auto">
                <a:xfrm>
                  <a:off x="578" y="2158"/>
                  <a:ext cx="113" cy="99"/>
                </a:xfrm>
                <a:custGeom>
                  <a:avLst/>
                  <a:gdLst/>
                  <a:ahLst/>
                  <a:cxnLst>
                    <a:cxn ang="0">
                      <a:pos x="59" y="0"/>
                    </a:cxn>
                    <a:cxn ang="0">
                      <a:pos x="81" y="54"/>
                    </a:cxn>
                    <a:cxn ang="0">
                      <a:pos x="97" y="75"/>
                    </a:cxn>
                    <a:cxn ang="0">
                      <a:pos x="113" y="97"/>
                    </a:cxn>
                    <a:cxn ang="0">
                      <a:pos x="59" y="81"/>
                    </a:cxn>
                    <a:cxn ang="0">
                      <a:pos x="0" y="97"/>
                    </a:cxn>
                    <a:cxn ang="0">
                      <a:pos x="16" y="75"/>
                    </a:cxn>
                    <a:cxn ang="0">
                      <a:pos x="32" y="54"/>
                    </a:cxn>
                    <a:cxn ang="0">
                      <a:pos x="59" y="0"/>
                    </a:cxn>
                    <a:cxn ang="0">
                      <a:pos x="59" y="0"/>
                    </a:cxn>
                  </a:cxnLst>
                  <a:rect l="0" t="0" r="r" b="b"/>
                  <a:pathLst>
                    <a:path w="113" h="97">
                      <a:moveTo>
                        <a:pt x="59" y="0"/>
                      </a:moveTo>
                      <a:lnTo>
                        <a:pt x="81" y="54"/>
                      </a:lnTo>
                      <a:lnTo>
                        <a:pt x="97" y="75"/>
                      </a:lnTo>
                      <a:lnTo>
                        <a:pt x="113" y="97"/>
                      </a:lnTo>
                      <a:lnTo>
                        <a:pt x="59" y="81"/>
                      </a:lnTo>
                      <a:lnTo>
                        <a:pt x="0" y="97"/>
                      </a:lnTo>
                      <a:lnTo>
                        <a:pt x="16" y="75"/>
                      </a:lnTo>
                      <a:lnTo>
                        <a:pt x="32" y="54"/>
                      </a:lnTo>
                      <a:lnTo>
                        <a:pt x="59" y="0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0066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2476" name="Freeform 28"/>
                <p:cNvSpPr>
                  <a:spLocks/>
                </p:cNvSpPr>
                <p:nvPr/>
              </p:nvSpPr>
              <p:spPr bwMode="auto">
                <a:xfrm>
                  <a:off x="567" y="2296"/>
                  <a:ext cx="136" cy="144"/>
                </a:xfrm>
                <a:custGeom>
                  <a:avLst/>
                  <a:gdLst/>
                  <a:ahLst/>
                  <a:cxnLst>
                    <a:cxn ang="0">
                      <a:pos x="135" y="70"/>
                    </a:cxn>
                    <a:cxn ang="0">
                      <a:pos x="130" y="97"/>
                    </a:cxn>
                    <a:cxn ang="0">
                      <a:pos x="119" y="119"/>
                    </a:cxn>
                    <a:cxn ang="0">
                      <a:pos x="97" y="135"/>
                    </a:cxn>
                    <a:cxn ang="0">
                      <a:pos x="70" y="140"/>
                    </a:cxn>
                    <a:cxn ang="0">
                      <a:pos x="43" y="135"/>
                    </a:cxn>
                    <a:cxn ang="0">
                      <a:pos x="22" y="119"/>
                    </a:cxn>
                    <a:cxn ang="0">
                      <a:pos x="6" y="97"/>
                    </a:cxn>
                    <a:cxn ang="0">
                      <a:pos x="0" y="70"/>
                    </a:cxn>
                    <a:cxn ang="0">
                      <a:pos x="6" y="43"/>
                    </a:cxn>
                    <a:cxn ang="0">
                      <a:pos x="22" y="22"/>
                    </a:cxn>
                    <a:cxn ang="0">
                      <a:pos x="43" y="5"/>
                    </a:cxn>
                    <a:cxn ang="0">
                      <a:pos x="70" y="0"/>
                    </a:cxn>
                    <a:cxn ang="0">
                      <a:pos x="97" y="5"/>
                    </a:cxn>
                    <a:cxn ang="0">
                      <a:pos x="119" y="22"/>
                    </a:cxn>
                    <a:cxn ang="0">
                      <a:pos x="130" y="43"/>
                    </a:cxn>
                    <a:cxn ang="0">
                      <a:pos x="135" y="70"/>
                    </a:cxn>
                    <a:cxn ang="0">
                      <a:pos x="135" y="70"/>
                    </a:cxn>
                  </a:cxnLst>
                  <a:rect l="0" t="0" r="r" b="b"/>
                  <a:pathLst>
                    <a:path w="135" h="140">
                      <a:moveTo>
                        <a:pt x="135" y="70"/>
                      </a:moveTo>
                      <a:lnTo>
                        <a:pt x="130" y="97"/>
                      </a:lnTo>
                      <a:lnTo>
                        <a:pt x="119" y="119"/>
                      </a:lnTo>
                      <a:lnTo>
                        <a:pt x="97" y="135"/>
                      </a:lnTo>
                      <a:lnTo>
                        <a:pt x="70" y="140"/>
                      </a:lnTo>
                      <a:lnTo>
                        <a:pt x="43" y="135"/>
                      </a:lnTo>
                      <a:lnTo>
                        <a:pt x="22" y="119"/>
                      </a:lnTo>
                      <a:lnTo>
                        <a:pt x="6" y="97"/>
                      </a:lnTo>
                      <a:lnTo>
                        <a:pt x="0" y="70"/>
                      </a:lnTo>
                      <a:lnTo>
                        <a:pt x="6" y="43"/>
                      </a:lnTo>
                      <a:lnTo>
                        <a:pt x="22" y="22"/>
                      </a:lnTo>
                      <a:lnTo>
                        <a:pt x="43" y="5"/>
                      </a:lnTo>
                      <a:lnTo>
                        <a:pt x="70" y="0"/>
                      </a:lnTo>
                      <a:lnTo>
                        <a:pt x="97" y="5"/>
                      </a:lnTo>
                      <a:lnTo>
                        <a:pt x="119" y="22"/>
                      </a:lnTo>
                      <a:lnTo>
                        <a:pt x="130" y="43"/>
                      </a:lnTo>
                      <a:lnTo>
                        <a:pt x="135" y="70"/>
                      </a:lnTo>
                      <a:lnTo>
                        <a:pt x="135" y="70"/>
                      </a:lnTo>
                      <a:close/>
                    </a:path>
                  </a:pathLst>
                </a:custGeom>
                <a:solidFill>
                  <a:srgbClr val="1FFF2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2477" name="Freeform 29"/>
                <p:cNvSpPr>
                  <a:spLocks/>
                </p:cNvSpPr>
                <p:nvPr/>
              </p:nvSpPr>
              <p:spPr bwMode="auto">
                <a:xfrm>
                  <a:off x="567" y="2296"/>
                  <a:ext cx="136" cy="144"/>
                </a:xfrm>
                <a:custGeom>
                  <a:avLst/>
                  <a:gdLst/>
                  <a:ahLst/>
                  <a:cxnLst>
                    <a:cxn ang="0">
                      <a:pos x="135" y="70"/>
                    </a:cxn>
                    <a:cxn ang="0">
                      <a:pos x="130" y="97"/>
                    </a:cxn>
                    <a:cxn ang="0">
                      <a:pos x="119" y="119"/>
                    </a:cxn>
                    <a:cxn ang="0">
                      <a:pos x="97" y="135"/>
                    </a:cxn>
                    <a:cxn ang="0">
                      <a:pos x="70" y="140"/>
                    </a:cxn>
                    <a:cxn ang="0">
                      <a:pos x="43" y="135"/>
                    </a:cxn>
                    <a:cxn ang="0">
                      <a:pos x="22" y="119"/>
                    </a:cxn>
                    <a:cxn ang="0">
                      <a:pos x="6" y="97"/>
                    </a:cxn>
                    <a:cxn ang="0">
                      <a:pos x="0" y="70"/>
                    </a:cxn>
                    <a:cxn ang="0">
                      <a:pos x="6" y="43"/>
                    </a:cxn>
                    <a:cxn ang="0">
                      <a:pos x="22" y="22"/>
                    </a:cxn>
                    <a:cxn ang="0">
                      <a:pos x="43" y="5"/>
                    </a:cxn>
                    <a:cxn ang="0">
                      <a:pos x="70" y="0"/>
                    </a:cxn>
                    <a:cxn ang="0">
                      <a:pos x="97" y="5"/>
                    </a:cxn>
                    <a:cxn ang="0">
                      <a:pos x="119" y="22"/>
                    </a:cxn>
                    <a:cxn ang="0">
                      <a:pos x="130" y="43"/>
                    </a:cxn>
                    <a:cxn ang="0">
                      <a:pos x="135" y="70"/>
                    </a:cxn>
                    <a:cxn ang="0">
                      <a:pos x="135" y="70"/>
                    </a:cxn>
                  </a:cxnLst>
                  <a:rect l="0" t="0" r="r" b="b"/>
                  <a:pathLst>
                    <a:path w="135" h="140">
                      <a:moveTo>
                        <a:pt x="135" y="70"/>
                      </a:moveTo>
                      <a:lnTo>
                        <a:pt x="130" y="97"/>
                      </a:lnTo>
                      <a:lnTo>
                        <a:pt x="119" y="119"/>
                      </a:lnTo>
                      <a:lnTo>
                        <a:pt x="97" y="135"/>
                      </a:lnTo>
                      <a:lnTo>
                        <a:pt x="70" y="140"/>
                      </a:lnTo>
                      <a:lnTo>
                        <a:pt x="43" y="135"/>
                      </a:lnTo>
                      <a:lnTo>
                        <a:pt x="22" y="119"/>
                      </a:lnTo>
                      <a:lnTo>
                        <a:pt x="6" y="97"/>
                      </a:lnTo>
                      <a:lnTo>
                        <a:pt x="0" y="70"/>
                      </a:lnTo>
                      <a:lnTo>
                        <a:pt x="6" y="43"/>
                      </a:lnTo>
                      <a:lnTo>
                        <a:pt x="22" y="22"/>
                      </a:lnTo>
                      <a:lnTo>
                        <a:pt x="43" y="5"/>
                      </a:lnTo>
                      <a:lnTo>
                        <a:pt x="70" y="0"/>
                      </a:lnTo>
                      <a:lnTo>
                        <a:pt x="97" y="5"/>
                      </a:lnTo>
                      <a:lnTo>
                        <a:pt x="119" y="22"/>
                      </a:lnTo>
                      <a:lnTo>
                        <a:pt x="130" y="43"/>
                      </a:lnTo>
                      <a:lnTo>
                        <a:pt x="135" y="70"/>
                      </a:lnTo>
                      <a:lnTo>
                        <a:pt x="135" y="70"/>
                      </a:lnTo>
                    </a:path>
                  </a:pathLst>
                </a:custGeom>
                <a:noFill/>
                <a:ln w="42863">
                  <a:solidFill>
                    <a:srgbClr val="05D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2478" name="Freeform 30"/>
                <p:cNvSpPr>
                  <a:spLocks/>
                </p:cNvSpPr>
                <p:nvPr/>
              </p:nvSpPr>
              <p:spPr bwMode="auto">
                <a:xfrm>
                  <a:off x="1247" y="2296"/>
                  <a:ext cx="136" cy="144"/>
                </a:xfrm>
                <a:custGeom>
                  <a:avLst/>
                  <a:gdLst/>
                  <a:ahLst/>
                  <a:cxnLst>
                    <a:cxn ang="0">
                      <a:pos x="135" y="70"/>
                    </a:cxn>
                    <a:cxn ang="0">
                      <a:pos x="130" y="97"/>
                    </a:cxn>
                    <a:cxn ang="0">
                      <a:pos x="119" y="119"/>
                    </a:cxn>
                    <a:cxn ang="0">
                      <a:pos x="97" y="135"/>
                    </a:cxn>
                    <a:cxn ang="0">
                      <a:pos x="70" y="140"/>
                    </a:cxn>
                    <a:cxn ang="0">
                      <a:pos x="43" y="135"/>
                    </a:cxn>
                    <a:cxn ang="0">
                      <a:pos x="22" y="119"/>
                    </a:cxn>
                    <a:cxn ang="0">
                      <a:pos x="6" y="97"/>
                    </a:cxn>
                    <a:cxn ang="0">
                      <a:pos x="0" y="70"/>
                    </a:cxn>
                    <a:cxn ang="0">
                      <a:pos x="6" y="43"/>
                    </a:cxn>
                    <a:cxn ang="0">
                      <a:pos x="22" y="22"/>
                    </a:cxn>
                    <a:cxn ang="0">
                      <a:pos x="43" y="5"/>
                    </a:cxn>
                    <a:cxn ang="0">
                      <a:pos x="70" y="0"/>
                    </a:cxn>
                    <a:cxn ang="0">
                      <a:pos x="97" y="5"/>
                    </a:cxn>
                    <a:cxn ang="0">
                      <a:pos x="119" y="22"/>
                    </a:cxn>
                    <a:cxn ang="0">
                      <a:pos x="130" y="43"/>
                    </a:cxn>
                    <a:cxn ang="0">
                      <a:pos x="135" y="70"/>
                    </a:cxn>
                    <a:cxn ang="0">
                      <a:pos x="135" y="70"/>
                    </a:cxn>
                  </a:cxnLst>
                  <a:rect l="0" t="0" r="r" b="b"/>
                  <a:pathLst>
                    <a:path w="135" h="140">
                      <a:moveTo>
                        <a:pt x="135" y="70"/>
                      </a:moveTo>
                      <a:lnTo>
                        <a:pt x="130" y="97"/>
                      </a:lnTo>
                      <a:lnTo>
                        <a:pt x="119" y="119"/>
                      </a:lnTo>
                      <a:lnTo>
                        <a:pt x="97" y="135"/>
                      </a:lnTo>
                      <a:lnTo>
                        <a:pt x="70" y="140"/>
                      </a:lnTo>
                      <a:lnTo>
                        <a:pt x="43" y="135"/>
                      </a:lnTo>
                      <a:lnTo>
                        <a:pt x="22" y="119"/>
                      </a:lnTo>
                      <a:lnTo>
                        <a:pt x="6" y="97"/>
                      </a:lnTo>
                      <a:lnTo>
                        <a:pt x="0" y="70"/>
                      </a:lnTo>
                      <a:lnTo>
                        <a:pt x="6" y="43"/>
                      </a:lnTo>
                      <a:lnTo>
                        <a:pt x="22" y="22"/>
                      </a:lnTo>
                      <a:lnTo>
                        <a:pt x="43" y="5"/>
                      </a:lnTo>
                      <a:lnTo>
                        <a:pt x="70" y="0"/>
                      </a:lnTo>
                      <a:lnTo>
                        <a:pt x="97" y="5"/>
                      </a:lnTo>
                      <a:lnTo>
                        <a:pt x="119" y="22"/>
                      </a:lnTo>
                      <a:lnTo>
                        <a:pt x="130" y="43"/>
                      </a:lnTo>
                      <a:lnTo>
                        <a:pt x="135" y="70"/>
                      </a:lnTo>
                      <a:lnTo>
                        <a:pt x="135" y="70"/>
                      </a:lnTo>
                      <a:close/>
                    </a:path>
                  </a:pathLst>
                </a:custGeom>
                <a:solidFill>
                  <a:srgbClr val="1FFF2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2479" name="Freeform 31"/>
                <p:cNvSpPr>
                  <a:spLocks/>
                </p:cNvSpPr>
                <p:nvPr/>
              </p:nvSpPr>
              <p:spPr bwMode="auto">
                <a:xfrm>
                  <a:off x="1247" y="2296"/>
                  <a:ext cx="136" cy="144"/>
                </a:xfrm>
                <a:custGeom>
                  <a:avLst/>
                  <a:gdLst/>
                  <a:ahLst/>
                  <a:cxnLst>
                    <a:cxn ang="0">
                      <a:pos x="135" y="70"/>
                    </a:cxn>
                    <a:cxn ang="0">
                      <a:pos x="130" y="97"/>
                    </a:cxn>
                    <a:cxn ang="0">
                      <a:pos x="119" y="119"/>
                    </a:cxn>
                    <a:cxn ang="0">
                      <a:pos x="97" y="135"/>
                    </a:cxn>
                    <a:cxn ang="0">
                      <a:pos x="70" y="140"/>
                    </a:cxn>
                    <a:cxn ang="0">
                      <a:pos x="43" y="135"/>
                    </a:cxn>
                    <a:cxn ang="0">
                      <a:pos x="22" y="119"/>
                    </a:cxn>
                    <a:cxn ang="0">
                      <a:pos x="6" y="97"/>
                    </a:cxn>
                    <a:cxn ang="0">
                      <a:pos x="0" y="70"/>
                    </a:cxn>
                    <a:cxn ang="0">
                      <a:pos x="6" y="43"/>
                    </a:cxn>
                    <a:cxn ang="0">
                      <a:pos x="22" y="22"/>
                    </a:cxn>
                    <a:cxn ang="0">
                      <a:pos x="43" y="5"/>
                    </a:cxn>
                    <a:cxn ang="0">
                      <a:pos x="70" y="0"/>
                    </a:cxn>
                    <a:cxn ang="0">
                      <a:pos x="97" y="5"/>
                    </a:cxn>
                    <a:cxn ang="0">
                      <a:pos x="119" y="22"/>
                    </a:cxn>
                    <a:cxn ang="0">
                      <a:pos x="130" y="43"/>
                    </a:cxn>
                    <a:cxn ang="0">
                      <a:pos x="135" y="70"/>
                    </a:cxn>
                    <a:cxn ang="0">
                      <a:pos x="135" y="70"/>
                    </a:cxn>
                  </a:cxnLst>
                  <a:rect l="0" t="0" r="r" b="b"/>
                  <a:pathLst>
                    <a:path w="135" h="140">
                      <a:moveTo>
                        <a:pt x="135" y="70"/>
                      </a:moveTo>
                      <a:lnTo>
                        <a:pt x="130" y="97"/>
                      </a:lnTo>
                      <a:lnTo>
                        <a:pt x="119" y="119"/>
                      </a:lnTo>
                      <a:lnTo>
                        <a:pt x="97" y="135"/>
                      </a:lnTo>
                      <a:lnTo>
                        <a:pt x="70" y="140"/>
                      </a:lnTo>
                      <a:lnTo>
                        <a:pt x="43" y="135"/>
                      </a:lnTo>
                      <a:lnTo>
                        <a:pt x="22" y="119"/>
                      </a:lnTo>
                      <a:lnTo>
                        <a:pt x="6" y="97"/>
                      </a:lnTo>
                      <a:lnTo>
                        <a:pt x="0" y="70"/>
                      </a:lnTo>
                      <a:lnTo>
                        <a:pt x="6" y="43"/>
                      </a:lnTo>
                      <a:lnTo>
                        <a:pt x="22" y="22"/>
                      </a:lnTo>
                      <a:lnTo>
                        <a:pt x="43" y="5"/>
                      </a:lnTo>
                      <a:lnTo>
                        <a:pt x="70" y="0"/>
                      </a:lnTo>
                      <a:lnTo>
                        <a:pt x="97" y="5"/>
                      </a:lnTo>
                      <a:lnTo>
                        <a:pt x="119" y="22"/>
                      </a:lnTo>
                      <a:lnTo>
                        <a:pt x="130" y="43"/>
                      </a:lnTo>
                      <a:lnTo>
                        <a:pt x="135" y="70"/>
                      </a:lnTo>
                      <a:lnTo>
                        <a:pt x="135" y="70"/>
                      </a:lnTo>
                    </a:path>
                  </a:pathLst>
                </a:custGeom>
                <a:noFill/>
                <a:ln w="42863">
                  <a:solidFill>
                    <a:srgbClr val="05D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2480" name="Line 32"/>
                <p:cNvSpPr>
                  <a:spLocks noChangeShapeType="1"/>
                </p:cNvSpPr>
                <p:nvPr/>
              </p:nvSpPr>
              <p:spPr bwMode="auto">
                <a:xfrm>
                  <a:off x="403" y="2362"/>
                  <a:ext cx="499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2481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986" y="2359"/>
                  <a:ext cx="635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2482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975" y="2205"/>
                  <a:ext cx="544" cy="136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2483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1247" y="2024"/>
                  <a:ext cx="531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l" eaLnBrk="1" hangingPunct="1"/>
                  <a:r>
                    <a:rPr kumimoji="1" lang="en-US" altLang="ja-JP" sz="1400" b="1">
                      <a:solidFill>
                        <a:schemeClr val="accent2"/>
                      </a:solidFill>
                      <a:latin typeface="Arial" charset="0"/>
                      <a:ea typeface="ＭＳ Ｐゴシック" pitchFamily="34" charset="-128"/>
                    </a:rPr>
                    <a:t>neutron</a:t>
                  </a:r>
                </a:p>
              </p:txBody>
            </p:sp>
            <p:sp>
              <p:nvSpPr>
                <p:cNvPr id="1512484" name="AutoShape 36"/>
                <p:cNvSpPr>
                  <a:spLocks noChangeArrowheads="1"/>
                </p:cNvSpPr>
                <p:nvPr/>
              </p:nvSpPr>
              <p:spPr bwMode="auto">
                <a:xfrm>
                  <a:off x="884" y="2296"/>
                  <a:ext cx="113" cy="114"/>
                </a:xfrm>
                <a:prstGeom prst="irregularSeal1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512485" name="Line 37"/>
              <p:cNvSpPr>
                <a:spLocks noChangeShapeType="1"/>
              </p:cNvSpPr>
              <p:nvPr/>
            </p:nvSpPr>
            <p:spPr bwMode="auto">
              <a:xfrm flipV="1">
                <a:off x="4014" y="2160"/>
                <a:ext cx="136" cy="13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486" name="Line 38"/>
              <p:cNvSpPr>
                <a:spLocks noChangeShapeType="1"/>
              </p:cNvSpPr>
              <p:nvPr/>
            </p:nvSpPr>
            <p:spPr bwMode="auto">
              <a:xfrm>
                <a:off x="4014" y="2432"/>
                <a:ext cx="181" cy="91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487" name="Line 39"/>
              <p:cNvSpPr>
                <a:spLocks noChangeShapeType="1"/>
              </p:cNvSpPr>
              <p:nvPr/>
            </p:nvSpPr>
            <p:spPr bwMode="auto">
              <a:xfrm flipH="1">
                <a:off x="3787" y="2432"/>
                <a:ext cx="136" cy="91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488" name="Line 40"/>
              <p:cNvSpPr>
                <a:spLocks noChangeShapeType="1"/>
              </p:cNvSpPr>
              <p:nvPr/>
            </p:nvSpPr>
            <p:spPr bwMode="auto">
              <a:xfrm flipH="1" flipV="1">
                <a:off x="3787" y="2205"/>
                <a:ext cx="136" cy="91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489" name="Text Box 41"/>
              <p:cNvSpPr txBox="1">
                <a:spLocks noChangeArrowheads="1"/>
              </p:cNvSpPr>
              <p:nvPr/>
            </p:nvSpPr>
            <p:spPr bwMode="auto">
              <a:xfrm>
                <a:off x="3742" y="1933"/>
                <a:ext cx="575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kumimoji="1" lang="en-US" altLang="ja-JP" sz="1400" b="1">
                    <a:solidFill>
                      <a:srgbClr val="FF0000"/>
                    </a:solidFill>
                    <a:latin typeface="Arial" charset="0"/>
                    <a:ea typeface="ＭＳ Ｐゴシック" pitchFamily="34" charset="-128"/>
                  </a:rPr>
                  <a:t>charged</a:t>
                </a:r>
              </a:p>
              <a:p>
                <a:pPr algn="l" eaLnBrk="1" hangingPunct="1"/>
                <a:r>
                  <a:rPr kumimoji="1" lang="en-US" altLang="ja-JP" sz="1400" b="1">
                    <a:solidFill>
                      <a:srgbClr val="FF0000"/>
                    </a:solidFill>
                    <a:latin typeface="Arial" charset="0"/>
                    <a:ea typeface="ＭＳ Ｐゴシック" pitchFamily="34" charset="-128"/>
                  </a:rPr>
                  <a:t>particles</a:t>
                </a:r>
              </a:p>
            </p:txBody>
          </p:sp>
        </p:grpSp>
      </p:grpSp>
      <p:graphicFrame>
        <p:nvGraphicFramePr>
          <p:cNvPr id="1512490" name="Group 42"/>
          <p:cNvGraphicFramePr>
            <a:graphicFrameLocks noGrp="1"/>
          </p:cNvGraphicFramePr>
          <p:nvPr/>
        </p:nvGraphicFramePr>
        <p:xfrm>
          <a:off x="6400800" y="4508500"/>
          <a:ext cx="2471738" cy="1941830"/>
        </p:xfrm>
        <a:graphic>
          <a:graphicData uri="http://schemas.openxmlformats.org/drawingml/2006/table">
            <a:tbl>
              <a:tblPr/>
              <a:tblGrid>
                <a:gridCol w="1236663"/>
                <a:gridCol w="1235075"/>
              </a:tblGrid>
              <a:tr h="5397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preliminary</a:t>
                      </a:r>
                      <a:endParaRPr kumimoji="1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A</a:t>
                      </a:r>
                      <a:r>
                        <a:rPr kumimoji="0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N</a:t>
                      </a:r>
                      <a:endParaRPr kumimoji="0" lang="en-US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Without MinBias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-6.6 </a:t>
                      </a:r>
                      <a:r>
                        <a:rPr kumimoji="0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Arial" charset="0"/>
                        </a:rPr>
                        <a:t>±0.6 %</a:t>
                      </a:r>
                      <a:r>
                        <a:rPr kumimoji="0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016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With MinBias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-8.3 </a:t>
                      </a:r>
                      <a:r>
                        <a:rPr kumimoji="0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Arial" charset="0"/>
                        </a:rPr>
                        <a:t>±0.4 %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12504" name="Text Box 56"/>
          <p:cNvSpPr txBox="1">
            <a:spLocks noChangeArrowheads="1"/>
          </p:cNvSpPr>
          <p:nvPr/>
        </p:nvSpPr>
        <p:spPr bwMode="auto">
          <a:xfrm>
            <a:off x="6807200" y="4570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kumimoji="1" lang="en-US" altLang="ja-JP" sz="1800">
              <a:solidFill>
                <a:srgbClr val="0066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512505" name="Text Box 57"/>
          <p:cNvSpPr txBox="1">
            <a:spLocks noChangeArrowheads="1"/>
          </p:cNvSpPr>
          <p:nvPr/>
        </p:nvSpPr>
        <p:spPr bwMode="auto">
          <a:xfrm>
            <a:off x="179388" y="990600"/>
            <a:ext cx="896461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/>
              <a:t>Large negative SSA observed for x</a:t>
            </a:r>
            <a:r>
              <a:rPr lang="en-US" baseline="-18000"/>
              <a:t>F</a:t>
            </a:r>
            <a:r>
              <a:rPr lang="en-US"/>
              <a:t>&gt;0, enhanced by requiring concidence with forward charged particles (“MinBias” trigger). </a:t>
            </a:r>
          </a:p>
          <a:p>
            <a:pPr algn="l"/>
            <a:r>
              <a:rPr lang="en-US"/>
              <a:t>No x</a:t>
            </a:r>
            <a:r>
              <a:rPr lang="en-US" baseline="-18000"/>
              <a:t>F</a:t>
            </a:r>
            <a:r>
              <a:rPr lang="en-US"/>
              <a:t> dependence seen.</a:t>
            </a:r>
          </a:p>
        </p:txBody>
      </p: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A51C-0834-4D37-9F6C-E61A03BDE5A5}" type="slidenum">
              <a:rPr lang="en-US" smtClean="0"/>
              <a:pPr/>
              <a:t>45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1179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512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512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2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1512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2451" grpId="0"/>
      <p:bldP spid="151250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C. Aidala, INT, November 4, 2010</a:t>
            </a:r>
            <a:endParaRPr lang="en-US"/>
          </a:p>
        </p:txBody>
      </p:sp>
      <p:pic>
        <p:nvPicPr>
          <p:cNvPr id="15144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2452688"/>
            <a:ext cx="4240212" cy="440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144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2441575"/>
            <a:ext cx="4267200" cy="44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514500" name="Object 4"/>
          <p:cNvGraphicFramePr>
            <a:graphicFrameLocks noChangeAspect="1"/>
          </p:cNvGraphicFramePr>
          <p:nvPr/>
        </p:nvGraphicFramePr>
        <p:xfrm>
          <a:off x="6019800" y="990600"/>
          <a:ext cx="2484438" cy="1141413"/>
        </p:xfrm>
        <a:graphic>
          <a:graphicData uri="http://schemas.openxmlformats.org/presentationml/2006/ole">
            <p:oleObj spid="_x0000_s2031618" name="数式" r:id="rId6" imgW="939600" imgH="431640" progId="Equation.3">
              <p:embed/>
            </p:oleObj>
          </a:graphicData>
        </a:graphic>
      </p:graphicFrame>
      <p:sp>
        <p:nvSpPr>
          <p:cNvPr id="151450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Forward neutrons at </a:t>
            </a:r>
            <a:r>
              <a:rPr lang="en-US" sz="4000">
                <a:ea typeface="ＭＳ Ｐゴシック" pitchFamily="34" charset="-128"/>
                <a:sym typeface="Symbol" pitchFamily="18" charset="2"/>
              </a:rPr>
              <a:t>other energies</a:t>
            </a:r>
            <a:endParaRPr lang="en-US" altLang="ja-JP" sz="4000">
              <a:ea typeface="ＭＳ Ｐゴシック" pitchFamily="34" charset="-128"/>
            </a:endParaRPr>
          </a:p>
        </p:txBody>
      </p:sp>
      <p:sp>
        <p:nvSpPr>
          <p:cNvPr id="1514502" name="Text Box 6"/>
          <p:cNvSpPr txBox="1">
            <a:spLocks noChangeArrowheads="1"/>
          </p:cNvSpPr>
          <p:nvPr/>
        </p:nvSpPr>
        <p:spPr bwMode="auto">
          <a:xfrm>
            <a:off x="827088" y="2997200"/>
            <a:ext cx="21256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ja-JP" b="1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√s=62.4 GeV</a:t>
            </a:r>
          </a:p>
        </p:txBody>
      </p:sp>
      <p:sp>
        <p:nvSpPr>
          <p:cNvPr id="1514503" name="Text Box 7"/>
          <p:cNvSpPr txBox="1">
            <a:spLocks noChangeArrowheads="1"/>
          </p:cNvSpPr>
          <p:nvPr/>
        </p:nvSpPr>
        <p:spPr bwMode="auto">
          <a:xfrm>
            <a:off x="5335588" y="2997200"/>
            <a:ext cx="2041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ja-JP" b="1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√s=410 GeV</a:t>
            </a:r>
          </a:p>
        </p:txBody>
      </p:sp>
      <p:sp>
        <p:nvSpPr>
          <p:cNvPr id="1514504" name="Text Box 8"/>
          <p:cNvSpPr txBox="1">
            <a:spLocks noChangeArrowheads="1"/>
          </p:cNvSpPr>
          <p:nvPr/>
        </p:nvSpPr>
        <p:spPr bwMode="auto">
          <a:xfrm>
            <a:off x="203200" y="1219200"/>
            <a:ext cx="5664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/>
              <a:t>Significant forward neutron asymmetries observed down to 62.4 and up to 410 GeV!</a:t>
            </a:r>
          </a:p>
        </p:txBody>
      </p:sp>
      <p:pic>
        <p:nvPicPr>
          <p:cNvPr id="1514505" name="Picture 9" descr="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19400" y="5638800"/>
            <a:ext cx="1371600" cy="53975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514506" name="Picture 10" descr="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92975" y="5638800"/>
            <a:ext cx="1371600" cy="5397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A51C-0834-4D37-9F6C-E61A03BDE5A5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C. Aidala, INT, November 4, 2010</a:t>
            </a:r>
            <a:endParaRPr lang="en-US"/>
          </a:p>
        </p:txBody>
      </p:sp>
      <p:sp>
        <p:nvSpPr>
          <p:cNvPr id="135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Transverse Single-Spin Asymmetries: </a:t>
            </a:r>
            <a:br>
              <a:rPr lang="en-US" sz="3600" dirty="0"/>
            </a:br>
            <a:r>
              <a:rPr lang="en-US" sz="3600" dirty="0"/>
              <a:t>From Low to High </a:t>
            </a:r>
            <a:r>
              <a:rPr lang="en-US" sz="3600" dirty="0" smtClean="0"/>
              <a:t>Energies!</a:t>
            </a:r>
            <a:endParaRPr lang="en-US" sz="3600" dirty="0"/>
          </a:p>
        </p:txBody>
      </p:sp>
      <p:sp>
        <p:nvSpPr>
          <p:cNvPr id="1352712" name="Text Box 8"/>
          <p:cNvSpPr txBox="1">
            <a:spLocks noChangeArrowheads="1"/>
          </p:cNvSpPr>
          <p:nvPr/>
        </p:nvSpPr>
        <p:spPr bwMode="auto">
          <a:xfrm>
            <a:off x="448548" y="1357086"/>
            <a:ext cx="17612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ANL </a:t>
            </a:r>
          </a:p>
          <a:p>
            <a:r>
              <a:rPr lang="en-US" altLang="ja-JP" dirty="0" smtClean="0">
                <a:ea typeface="ＭＳ Ｐゴシック" pitchFamily="34" charset="-128"/>
                <a:sym typeface="Symbol" pitchFamily="18" charset="2"/>
              </a:rPr>
              <a:t></a:t>
            </a:r>
            <a:r>
              <a:rPr lang="en-US" altLang="ja-JP" dirty="0">
                <a:ea typeface="ＭＳ Ｐゴシック" pitchFamily="34" charset="-128"/>
              </a:rPr>
              <a:t>s=4.9 </a:t>
            </a:r>
            <a:r>
              <a:rPr lang="en-US" altLang="ja-JP" dirty="0" err="1">
                <a:ea typeface="ＭＳ Ｐゴシック" pitchFamily="34" charset="-128"/>
              </a:rPr>
              <a:t>GeV</a:t>
            </a:r>
            <a:r>
              <a:rPr lang="en-US" dirty="0"/>
              <a:t> </a:t>
            </a:r>
          </a:p>
        </p:txBody>
      </p:sp>
      <p:graphicFrame>
        <p:nvGraphicFramePr>
          <p:cNvPr id="1352738" name="Object 34"/>
          <p:cNvGraphicFramePr>
            <a:graphicFrameLocks noChangeAspect="1"/>
          </p:cNvGraphicFramePr>
          <p:nvPr>
            <p:ph sz="half" idx="2"/>
          </p:nvPr>
        </p:nvGraphicFramePr>
        <p:xfrm>
          <a:off x="1066800" y="5334000"/>
          <a:ext cx="2057400" cy="561975"/>
        </p:xfrm>
        <a:graphic>
          <a:graphicData uri="http://schemas.openxmlformats.org/presentationml/2006/ole">
            <p:oleObj spid="_x0000_s1892354" name="Equation" r:id="rId4" imgW="977760" imgH="266400" progId="Equation.3">
              <p:embed/>
            </p:oleObj>
          </a:graphicData>
        </a:graphic>
      </p:graphicFrame>
      <p:pic>
        <p:nvPicPr>
          <p:cNvPr id="189235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14975"/>
            <a:ext cx="9144000" cy="2697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ctangle 17"/>
          <p:cNvSpPr/>
          <p:nvPr/>
        </p:nvSpPr>
        <p:spPr>
          <a:xfrm>
            <a:off x="2714685" y="1349883"/>
            <a:ext cx="1761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BNL </a:t>
            </a:r>
          </a:p>
          <a:p>
            <a:r>
              <a:rPr lang="en-US" altLang="ja-JP" dirty="0" smtClean="0">
                <a:ea typeface="ＭＳ Ｐゴシック" pitchFamily="34" charset="-128"/>
                <a:sym typeface="Symbol" pitchFamily="18" charset="2"/>
              </a:rPr>
              <a:t></a:t>
            </a:r>
            <a:r>
              <a:rPr lang="en-US" altLang="ja-JP" dirty="0" smtClean="0">
                <a:ea typeface="ＭＳ Ｐゴシック" pitchFamily="34" charset="-128"/>
              </a:rPr>
              <a:t>s=6.6 </a:t>
            </a:r>
            <a:r>
              <a:rPr lang="en-US" altLang="ja-JP" dirty="0" err="1" smtClean="0">
                <a:ea typeface="ＭＳ Ｐゴシック" pitchFamily="34" charset="-128"/>
              </a:rPr>
              <a:t>GeV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866660" y="1295400"/>
            <a:ext cx="19151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FNAL </a:t>
            </a:r>
          </a:p>
          <a:p>
            <a:r>
              <a:rPr lang="en-US" altLang="ja-JP" dirty="0" smtClean="0">
                <a:ea typeface="ＭＳ Ｐゴシック" pitchFamily="34" charset="-128"/>
                <a:sym typeface="Symbol" pitchFamily="18" charset="2"/>
              </a:rPr>
              <a:t></a:t>
            </a:r>
            <a:r>
              <a:rPr lang="en-US" altLang="ja-JP" dirty="0" smtClean="0">
                <a:ea typeface="ＭＳ Ｐゴシック" pitchFamily="34" charset="-128"/>
              </a:rPr>
              <a:t>s=19.4 </a:t>
            </a:r>
            <a:r>
              <a:rPr lang="en-US" altLang="ja-JP" dirty="0" err="1" smtClean="0">
                <a:ea typeface="ＭＳ Ｐゴシック" pitchFamily="34" charset="-128"/>
              </a:rPr>
              <a:t>GeV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7145621" y="1302711"/>
            <a:ext cx="19151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RHIC </a:t>
            </a:r>
          </a:p>
          <a:p>
            <a:r>
              <a:rPr lang="en-US" altLang="ja-JP" dirty="0" smtClean="0">
                <a:ea typeface="ＭＳ Ｐゴシック" pitchFamily="34" charset="-128"/>
                <a:sym typeface="Symbol" pitchFamily="18" charset="2"/>
              </a:rPr>
              <a:t></a:t>
            </a:r>
            <a:r>
              <a:rPr lang="en-US" altLang="ja-JP" dirty="0" smtClean="0">
                <a:ea typeface="ＭＳ Ｐゴシック" pitchFamily="34" charset="-128"/>
              </a:rPr>
              <a:t>s=62.4 </a:t>
            </a:r>
            <a:r>
              <a:rPr lang="en-US" altLang="ja-JP" dirty="0" err="1" smtClean="0">
                <a:ea typeface="ＭＳ Ｐゴシック" pitchFamily="34" charset="-128"/>
              </a:rPr>
              <a:t>GeV</a:t>
            </a: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21" name="Group 7"/>
          <p:cNvGrpSpPr>
            <a:grpSpLocks/>
          </p:cNvGrpSpPr>
          <p:nvPr/>
        </p:nvGrpSpPr>
        <p:grpSpPr bwMode="auto">
          <a:xfrm>
            <a:off x="4876800" y="4953000"/>
            <a:ext cx="3048000" cy="1566862"/>
            <a:chOff x="1680" y="3141"/>
            <a:chExt cx="1872" cy="864"/>
          </a:xfrm>
        </p:grpSpPr>
        <p:sp>
          <p:nvSpPr>
            <p:cNvPr id="22" name="Rectangle 8"/>
            <p:cNvSpPr>
              <a:spLocks noChangeArrowheads="1"/>
            </p:cNvSpPr>
            <p:nvPr/>
          </p:nvSpPr>
          <p:spPr bwMode="auto">
            <a:xfrm>
              <a:off x="1680" y="3189"/>
              <a:ext cx="1872" cy="81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" name="Group 9"/>
            <p:cNvGrpSpPr>
              <a:grpSpLocks/>
            </p:cNvGrpSpPr>
            <p:nvPr/>
          </p:nvGrpSpPr>
          <p:grpSpPr bwMode="auto">
            <a:xfrm>
              <a:off x="1776" y="3141"/>
              <a:ext cx="1579" cy="845"/>
              <a:chOff x="1776" y="2666"/>
              <a:chExt cx="2088" cy="1271"/>
            </a:xfrm>
          </p:grpSpPr>
          <p:sp>
            <p:nvSpPr>
              <p:cNvPr id="24" name="Line 10"/>
              <p:cNvSpPr>
                <a:spLocks noChangeShapeType="1"/>
              </p:cNvSpPr>
              <p:nvPr/>
            </p:nvSpPr>
            <p:spPr bwMode="auto">
              <a:xfrm flipV="1">
                <a:off x="1776" y="3024"/>
                <a:ext cx="1968" cy="528"/>
              </a:xfrm>
              <a:prstGeom prst="line">
                <a:avLst/>
              </a:prstGeom>
              <a:noFill/>
              <a:ln w="19050">
                <a:solidFill>
                  <a:srgbClr val="333399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5" name="Group 11"/>
              <p:cNvGrpSpPr>
                <a:grpSpLocks/>
              </p:cNvGrpSpPr>
              <p:nvPr/>
            </p:nvGrpSpPr>
            <p:grpSpPr bwMode="auto">
              <a:xfrm>
                <a:off x="2352" y="3072"/>
                <a:ext cx="288" cy="480"/>
                <a:chOff x="4320" y="1488"/>
                <a:chExt cx="288" cy="480"/>
              </a:xfrm>
            </p:grpSpPr>
            <p:sp>
              <p:nvSpPr>
                <p:cNvPr id="32" name="AutoShape 12"/>
                <p:cNvSpPr>
                  <a:spLocks noChangeArrowheads="1"/>
                </p:cNvSpPr>
                <p:nvPr/>
              </p:nvSpPr>
              <p:spPr bwMode="auto">
                <a:xfrm>
                  <a:off x="4416" y="1488"/>
                  <a:ext cx="86" cy="480"/>
                </a:xfrm>
                <a:prstGeom prst="upArrow">
                  <a:avLst>
                    <a:gd name="adj1" fmla="val 50000"/>
                    <a:gd name="adj2" fmla="val 139535"/>
                  </a:avLst>
                </a:prstGeom>
                <a:gradFill rotWithShape="0">
                  <a:gsLst>
                    <a:gs pos="0">
                      <a:srgbClr val="B2B2B2">
                        <a:gamma/>
                        <a:shade val="0"/>
                        <a:invGamma/>
                      </a:srgbClr>
                    </a:gs>
                    <a:gs pos="50000">
                      <a:srgbClr val="B2B2B2"/>
                    </a:gs>
                    <a:gs pos="100000">
                      <a:srgbClr val="B2B2B2">
                        <a:gamma/>
                        <a:shade val="0"/>
                        <a:invGamma/>
                      </a:srgbClr>
                    </a:gs>
                  </a:gsLst>
                  <a:lin ang="0" scaled="1"/>
                </a:gradFill>
                <a:ln w="9525">
                  <a:solidFill>
                    <a:srgbClr val="333399"/>
                  </a:solidFill>
                  <a:miter lim="800000"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33" name="Oval 13"/>
                <p:cNvSpPr>
                  <a:spLocks noChangeAspect="1" noChangeArrowheads="1"/>
                </p:cNvSpPr>
                <p:nvPr/>
              </p:nvSpPr>
              <p:spPr bwMode="auto">
                <a:xfrm>
                  <a:off x="4320" y="1632"/>
                  <a:ext cx="288" cy="28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003300"/>
                    </a:gs>
                  </a:gsLst>
                  <a:lin ang="2700000" scaled="1"/>
                </a:gradFill>
                <a:ln w="9525">
                  <a:solidFill>
                    <a:srgbClr val="0033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6" name="Oval 14"/>
              <p:cNvSpPr>
                <a:spLocks noChangeAspect="1" noChangeArrowheads="1"/>
              </p:cNvSpPr>
              <p:nvPr/>
            </p:nvSpPr>
            <p:spPr bwMode="auto">
              <a:xfrm>
                <a:off x="3120" y="3024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3300"/>
                  </a:gs>
                </a:gsLst>
                <a:lin ang="2700000" scaled="1"/>
              </a:gradFill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AutoShape 15"/>
              <p:cNvSpPr>
                <a:spLocks noChangeAspect="1" noChangeArrowheads="1"/>
              </p:cNvSpPr>
              <p:nvPr/>
            </p:nvSpPr>
            <p:spPr bwMode="auto">
              <a:xfrm>
                <a:off x="2736" y="3120"/>
                <a:ext cx="288" cy="288"/>
              </a:xfrm>
              <a:prstGeom prst="irregularSeal1">
                <a:avLst/>
              </a:prstGeom>
              <a:solidFill>
                <a:srgbClr val="FF0000"/>
              </a:solidFill>
              <a:ln w="9525">
                <a:solidFill>
                  <a:srgbClr val="33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Line 16"/>
              <p:cNvSpPr>
                <a:spLocks noChangeShapeType="1"/>
              </p:cNvSpPr>
              <p:nvPr/>
            </p:nvSpPr>
            <p:spPr bwMode="auto">
              <a:xfrm flipV="1">
                <a:off x="2880" y="2928"/>
                <a:ext cx="48" cy="192"/>
              </a:xfrm>
              <a:prstGeom prst="line">
                <a:avLst/>
              </a:prstGeom>
              <a:noFill/>
              <a:ln w="38100">
                <a:solidFill>
                  <a:srgbClr val="333399"/>
                </a:solidFill>
                <a:round/>
                <a:headEnd/>
                <a:tailEnd type="stealth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17"/>
              <p:cNvSpPr>
                <a:spLocks noChangeShapeType="1"/>
              </p:cNvSpPr>
              <p:nvPr/>
            </p:nvSpPr>
            <p:spPr bwMode="auto">
              <a:xfrm>
                <a:off x="2976" y="3360"/>
                <a:ext cx="240" cy="144"/>
              </a:xfrm>
              <a:prstGeom prst="line">
                <a:avLst/>
              </a:prstGeom>
              <a:noFill/>
              <a:ln w="38100">
                <a:solidFill>
                  <a:srgbClr val="333399"/>
                </a:solidFill>
                <a:round/>
                <a:headEnd/>
                <a:tailEnd type="stealth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Text Box 18"/>
              <p:cNvSpPr txBox="1">
                <a:spLocks noChangeArrowheads="1"/>
              </p:cNvSpPr>
              <p:nvPr/>
            </p:nvSpPr>
            <p:spPr bwMode="auto">
              <a:xfrm>
                <a:off x="2823" y="2666"/>
                <a:ext cx="589" cy="4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ja-JP" sz="3200">
                    <a:solidFill>
                      <a:srgbClr val="FF3399"/>
                    </a:solidFill>
                    <a:ea typeface="ＭＳ Ｐゴシック" pitchFamily="34" charset="-128"/>
                  </a:rPr>
                  <a:t>left</a:t>
                </a:r>
              </a:p>
            </p:txBody>
          </p:sp>
          <p:sp>
            <p:nvSpPr>
              <p:cNvPr id="31" name="Text Box 19"/>
              <p:cNvSpPr txBox="1">
                <a:spLocks noChangeArrowheads="1"/>
              </p:cNvSpPr>
              <p:nvPr/>
            </p:nvSpPr>
            <p:spPr bwMode="auto">
              <a:xfrm>
                <a:off x="3073" y="3457"/>
                <a:ext cx="791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en-US" altLang="ja-JP" sz="3200">
                    <a:solidFill>
                      <a:srgbClr val="FF3399"/>
                    </a:solidFill>
                    <a:ea typeface="ＭＳ Ｐゴシック" pitchFamily="34" charset="-128"/>
                  </a:rPr>
                  <a:t>right</a:t>
                </a:r>
              </a:p>
            </p:txBody>
          </p:sp>
        </p:grpSp>
      </p:grpSp>
      <p:pic>
        <p:nvPicPr>
          <p:cNvPr id="34" name="Picture 1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57425" y="1371600"/>
            <a:ext cx="4629150" cy="44672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35" name="Text Box 19"/>
          <p:cNvSpPr txBox="1">
            <a:spLocks noChangeArrowheads="1"/>
          </p:cNvSpPr>
          <p:nvPr/>
        </p:nvSpPr>
        <p:spPr bwMode="auto">
          <a:xfrm>
            <a:off x="5289550" y="2943225"/>
            <a:ext cx="6540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200" dirty="0">
                <a:solidFill>
                  <a:schemeClr val="tx1"/>
                </a:solidFill>
                <a:latin typeface="Symbol" pitchFamily="18" charset="2"/>
              </a:rPr>
              <a:t>p</a:t>
            </a:r>
            <a:r>
              <a:rPr lang="en-US" sz="4200" baseline="30000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6" name="Picture 8" descr="BRAHMS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01000" y="762000"/>
            <a:ext cx="990600" cy="530058"/>
          </a:xfrm>
          <a:prstGeom prst="rect">
            <a:avLst/>
          </a:prstGeom>
          <a:noFill/>
        </p:spPr>
      </p:pic>
      <p:grpSp>
        <p:nvGrpSpPr>
          <p:cNvPr id="37" name="Group 3"/>
          <p:cNvGrpSpPr>
            <a:grpSpLocks/>
          </p:cNvGrpSpPr>
          <p:nvPr/>
        </p:nvGrpSpPr>
        <p:grpSpPr bwMode="auto">
          <a:xfrm>
            <a:off x="3048000" y="5562600"/>
            <a:ext cx="1560513" cy="704850"/>
            <a:chOff x="0" y="0"/>
            <a:chExt cx="983" cy="444"/>
          </a:xfrm>
        </p:grpSpPr>
        <p:grpSp>
          <p:nvGrpSpPr>
            <p:cNvPr id="38" name="Group 4"/>
            <p:cNvGrpSpPr>
              <a:grpSpLocks/>
            </p:cNvGrpSpPr>
            <p:nvPr/>
          </p:nvGrpSpPr>
          <p:grpSpPr bwMode="auto">
            <a:xfrm>
              <a:off x="0" y="0"/>
              <a:ext cx="496" cy="438"/>
              <a:chOff x="0" y="0"/>
              <a:chExt cx="496" cy="438"/>
            </a:xfrm>
          </p:grpSpPr>
          <p:sp>
            <p:nvSpPr>
              <p:cNvPr id="40" name="AutoShape 5"/>
              <p:cNvSpPr>
                <a:spLocks/>
              </p:cNvSpPr>
              <p:nvPr/>
            </p:nvSpPr>
            <p:spPr bwMode="auto">
              <a:xfrm>
                <a:off x="0" y="0"/>
                <a:ext cx="496" cy="438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8272"/>
                    </a:moveTo>
                    <a:lnTo>
                      <a:pt x="8264" y="8272"/>
                    </a:lnTo>
                    <a:lnTo>
                      <a:pt x="10800" y="0"/>
                    </a:lnTo>
                    <a:lnTo>
                      <a:pt x="13336" y="8272"/>
                    </a:lnTo>
                    <a:lnTo>
                      <a:pt x="21600" y="8272"/>
                    </a:lnTo>
                    <a:lnTo>
                      <a:pt x="14932" y="13328"/>
                    </a:lnTo>
                    <a:lnTo>
                      <a:pt x="17468" y="21600"/>
                    </a:lnTo>
                    <a:lnTo>
                      <a:pt x="10800" y="16499"/>
                    </a:lnTo>
                    <a:lnTo>
                      <a:pt x="4132" y="21600"/>
                    </a:lnTo>
                    <a:lnTo>
                      <a:pt x="6668" y="13328"/>
                    </a:lnTo>
                    <a:close/>
                    <a:moveTo>
                      <a:pt x="0" y="8272"/>
                    </a:moveTo>
                  </a:path>
                </a:pathLst>
              </a:custGeom>
              <a:solidFill>
                <a:srgbClr val="FF0000"/>
              </a:solidFill>
              <a:ln w="127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" name="Rectangle 6"/>
              <p:cNvSpPr>
                <a:spLocks/>
              </p:cNvSpPr>
              <p:nvPr/>
            </p:nvSpPr>
            <p:spPr bwMode="auto">
              <a:xfrm>
                <a:off x="152" y="165"/>
                <a:ext cx="190" cy="16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9" name="Rectangle 7"/>
            <p:cNvSpPr>
              <a:spLocks/>
            </p:cNvSpPr>
            <p:nvPr/>
          </p:nvSpPr>
          <p:spPr bwMode="auto">
            <a:xfrm>
              <a:off x="172" y="118"/>
              <a:ext cx="811" cy="32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57799" bIns="0">
              <a:spAutoFit/>
            </a:bodyPr>
            <a:lstStyle/>
            <a:p>
              <a:pPr marL="57150" algn="l" eaLnBrk="1" hangingPunct="1"/>
              <a:r>
                <a:rPr lang="en-US" sz="3400" b="1" i="1" dirty="0">
                  <a:solidFill>
                    <a:srgbClr val="3333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/>
                  <a:sym typeface="Helvetica"/>
                </a:rPr>
                <a:t>STAR</a:t>
              </a:r>
            </a:p>
          </p:txBody>
        </p:sp>
      </p:grpSp>
      <p:sp>
        <p:nvSpPr>
          <p:cNvPr id="42" name="Rectangle 41"/>
          <p:cNvSpPr/>
          <p:nvPr/>
        </p:nvSpPr>
        <p:spPr>
          <a:xfrm>
            <a:off x="4669627" y="1419225"/>
            <a:ext cx="1838196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RHIC </a:t>
            </a:r>
          </a:p>
          <a:p>
            <a:r>
              <a:rPr lang="en-US" altLang="ja-JP" dirty="0" smtClean="0">
                <a:solidFill>
                  <a:schemeClr val="tx1"/>
                </a:solidFill>
                <a:ea typeface="ＭＳ Ｐゴシック" pitchFamily="34" charset="-128"/>
                <a:sym typeface="Symbol" pitchFamily="18" charset="2"/>
              </a:rPr>
              <a:t></a:t>
            </a:r>
            <a:r>
              <a:rPr lang="en-US" altLang="ja-JP" dirty="0" smtClean="0">
                <a:solidFill>
                  <a:schemeClr val="tx1"/>
                </a:solidFill>
                <a:ea typeface="ＭＳ Ｐゴシック" pitchFamily="34" charset="-128"/>
              </a:rPr>
              <a:t>s=200 GeV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6858000" y="2057400"/>
            <a:ext cx="2286000" cy="3048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FF99"/>
              </a:solidFill>
              <a:effectLst/>
              <a:latin typeface="Times New Roman" pitchFamily="18" charset="0"/>
            </a:endParaRPr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2501-B949-4497-900A-85D7539E191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066800" y="2209800"/>
            <a:ext cx="7162800" cy="1384995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Effects persist to RHIC energies</a:t>
            </a:r>
          </a:p>
          <a:p>
            <a:pPr algn="ctr"/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Can probe this non-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perturbative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structure of nucleon in a calculable regime!</a:t>
            </a:r>
            <a:endParaRPr lang="en-US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2" grpId="0" animBg="1"/>
      <p:bldP spid="43" grpId="0" animBg="1"/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High-</a:t>
            </a:r>
            <a:r>
              <a:rPr lang="en-US" sz="4000" dirty="0" err="1" smtClean="0"/>
              <a:t>x</a:t>
            </a:r>
            <a:r>
              <a:rPr lang="en-US" sz="4000" baseline="-25000" dirty="0" err="1" smtClean="0"/>
              <a:t>F</a:t>
            </a:r>
            <a:r>
              <a:rPr lang="en-US" sz="4000" dirty="0" smtClean="0"/>
              <a:t> Asymmetries, </a:t>
            </a:r>
            <a:br>
              <a:rPr lang="en-US" sz="4000" dirty="0" smtClean="0"/>
            </a:br>
            <a:r>
              <a:rPr lang="en-US" sz="4000" dirty="0" smtClean="0"/>
              <a:t>But Not Valence Quarks??</a:t>
            </a:r>
            <a:endParaRPr lang="en-US" sz="4000" dirty="0"/>
          </a:p>
        </p:txBody>
      </p:sp>
      <p:sp>
        <p:nvSpPr>
          <p:cNvPr id="3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C. Aidala, INT, November 4, 2010</a:t>
            </a:r>
            <a:endParaRPr lang="en-US"/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159FB-7DEB-45DF-BF94-DE0F7425313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457156" name="Rectangle 4"/>
          <p:cNvSpPr>
            <a:spLocks noChangeArrowheads="1"/>
          </p:cNvSpPr>
          <p:nvPr/>
        </p:nvSpPr>
        <p:spPr bwMode="auto">
          <a:xfrm>
            <a:off x="5703888" y="4572000"/>
            <a:ext cx="3354387" cy="2209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457158" name="Picture 6" descr="k_fe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362200"/>
            <a:ext cx="3200400" cy="2157413"/>
          </a:xfrm>
          <a:prstGeom prst="rect">
            <a:avLst/>
          </a:prstGeom>
          <a:noFill/>
        </p:spPr>
      </p:pic>
      <p:pic>
        <p:nvPicPr>
          <p:cNvPr id="1457159" name="Picture 7" descr="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597400"/>
            <a:ext cx="3200400" cy="2157413"/>
          </a:xfrm>
          <a:prstGeom prst="rect">
            <a:avLst/>
          </a:prstGeom>
          <a:noFill/>
        </p:spPr>
      </p:pic>
      <p:pic>
        <p:nvPicPr>
          <p:cNvPr id="1457160" name="Picture 8" descr="BRAHMS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4038600"/>
            <a:ext cx="1447800" cy="774700"/>
          </a:xfrm>
          <a:prstGeom prst="rect">
            <a:avLst/>
          </a:prstGeom>
          <a:noFill/>
        </p:spPr>
      </p:pic>
      <p:sp>
        <p:nvSpPr>
          <p:cNvPr id="1457162" name="Text Box 10"/>
          <p:cNvSpPr txBox="1">
            <a:spLocks noChangeArrowheads="1"/>
          </p:cNvSpPr>
          <p:nvPr/>
        </p:nvSpPr>
        <p:spPr bwMode="auto">
          <a:xfrm>
            <a:off x="722313" y="2598738"/>
            <a:ext cx="514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457163" name="Text Box 11"/>
          <p:cNvSpPr txBox="1">
            <a:spLocks noChangeArrowheads="1"/>
          </p:cNvSpPr>
          <p:nvPr/>
        </p:nvSpPr>
        <p:spPr bwMode="auto">
          <a:xfrm>
            <a:off x="812800" y="4800600"/>
            <a:ext cx="41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1457165" name="Text Box 13"/>
          <p:cNvSpPr txBox="1">
            <a:spLocks noChangeArrowheads="1"/>
          </p:cNvSpPr>
          <p:nvPr/>
        </p:nvSpPr>
        <p:spPr bwMode="auto">
          <a:xfrm>
            <a:off x="728663" y="3657600"/>
            <a:ext cx="1293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200 GeV</a:t>
            </a:r>
          </a:p>
        </p:txBody>
      </p:sp>
      <p:sp>
        <p:nvSpPr>
          <p:cNvPr id="1457166" name="Text Box 14"/>
          <p:cNvSpPr txBox="1">
            <a:spLocks noChangeArrowheads="1"/>
          </p:cNvSpPr>
          <p:nvPr/>
        </p:nvSpPr>
        <p:spPr bwMode="auto">
          <a:xfrm>
            <a:off x="739775" y="5943600"/>
            <a:ext cx="1293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200 GeV</a:t>
            </a:r>
          </a:p>
        </p:txBody>
      </p:sp>
      <p:sp>
        <p:nvSpPr>
          <p:cNvPr id="1457170" name="Text Box 18"/>
          <p:cNvSpPr txBox="1">
            <a:spLocks noChangeArrowheads="1"/>
          </p:cNvSpPr>
          <p:nvPr/>
        </p:nvSpPr>
        <p:spPr bwMode="auto">
          <a:xfrm>
            <a:off x="3429000" y="2895600"/>
            <a:ext cx="21971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K- asymmetries </a:t>
            </a:r>
          </a:p>
          <a:p>
            <a:r>
              <a:rPr lang="en-US"/>
              <a:t>underpredicted</a:t>
            </a:r>
          </a:p>
        </p:txBody>
      </p:sp>
      <p:sp>
        <p:nvSpPr>
          <p:cNvPr id="1457171" name="Line 19"/>
          <p:cNvSpPr>
            <a:spLocks noChangeShapeType="1"/>
          </p:cNvSpPr>
          <p:nvPr/>
        </p:nvSpPr>
        <p:spPr bwMode="auto">
          <a:xfrm>
            <a:off x="3505200" y="2514600"/>
            <a:ext cx="20574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57172" name="Text Box 20"/>
          <p:cNvSpPr txBox="1">
            <a:spLocks noChangeArrowheads="1"/>
          </p:cNvSpPr>
          <p:nvPr/>
        </p:nvSpPr>
        <p:spPr bwMode="auto">
          <a:xfrm>
            <a:off x="3411538" y="2079625"/>
            <a:ext cx="2281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hlink"/>
                </a:solidFill>
              </a:rPr>
              <a:t>Note different scales</a:t>
            </a:r>
          </a:p>
        </p:txBody>
      </p:sp>
      <p:sp>
        <p:nvSpPr>
          <p:cNvPr id="1457173" name="Rectangle 21"/>
          <p:cNvSpPr>
            <a:spLocks noChangeArrowheads="1"/>
          </p:cNvSpPr>
          <p:nvPr/>
        </p:nvSpPr>
        <p:spPr bwMode="auto">
          <a:xfrm>
            <a:off x="5715000" y="2362200"/>
            <a:ext cx="3352800" cy="213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5703888" y="4637088"/>
            <a:ext cx="3298825" cy="2001837"/>
            <a:chOff x="3552" y="2921"/>
            <a:chExt cx="2078" cy="1261"/>
          </a:xfrm>
        </p:grpSpPr>
        <p:pic>
          <p:nvPicPr>
            <p:cNvPr id="1457175" name="Picture 2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854" y="2929"/>
              <a:ext cx="1776" cy="1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57176" name="Picture 2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552" y="2921"/>
              <a:ext cx="443" cy="1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5791200" y="2427288"/>
            <a:ext cx="3276600" cy="2039937"/>
            <a:chOff x="3543" y="1529"/>
            <a:chExt cx="2169" cy="1285"/>
          </a:xfrm>
        </p:grpSpPr>
        <p:pic>
          <p:nvPicPr>
            <p:cNvPr id="1457178" name="Picture 26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909" y="1539"/>
              <a:ext cx="1803" cy="1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57179" name="Picture 2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543" y="1529"/>
              <a:ext cx="455" cy="1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457181" name="Text Box 29"/>
          <p:cNvSpPr txBox="1">
            <a:spLocks noChangeArrowheads="1"/>
          </p:cNvSpPr>
          <p:nvPr/>
        </p:nvSpPr>
        <p:spPr bwMode="auto">
          <a:xfrm>
            <a:off x="6434138" y="3733800"/>
            <a:ext cx="1370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62.4 GeV</a:t>
            </a:r>
          </a:p>
        </p:txBody>
      </p:sp>
      <p:sp>
        <p:nvSpPr>
          <p:cNvPr id="1457182" name="Text Box 30"/>
          <p:cNvSpPr txBox="1">
            <a:spLocks noChangeArrowheads="1"/>
          </p:cNvSpPr>
          <p:nvPr/>
        </p:nvSpPr>
        <p:spPr bwMode="auto">
          <a:xfrm>
            <a:off x="6400800" y="5943600"/>
            <a:ext cx="1370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62.4 GeV</a:t>
            </a:r>
          </a:p>
        </p:txBody>
      </p:sp>
      <p:sp>
        <p:nvSpPr>
          <p:cNvPr id="1457183" name="Text Box 31"/>
          <p:cNvSpPr txBox="1">
            <a:spLocks noChangeArrowheads="1"/>
          </p:cNvSpPr>
          <p:nvPr/>
        </p:nvSpPr>
        <p:spPr bwMode="auto">
          <a:xfrm>
            <a:off x="6597650" y="4768850"/>
            <a:ext cx="41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1457184" name="Text Box 32"/>
          <p:cNvSpPr txBox="1">
            <a:spLocks noChangeArrowheads="1"/>
          </p:cNvSpPr>
          <p:nvPr/>
        </p:nvSpPr>
        <p:spPr bwMode="auto">
          <a:xfrm>
            <a:off x="6510338" y="2568575"/>
            <a:ext cx="514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457185" name="Text Box 33"/>
          <p:cNvSpPr txBox="1">
            <a:spLocks noChangeArrowheads="1"/>
          </p:cNvSpPr>
          <p:nvPr/>
        </p:nvSpPr>
        <p:spPr bwMode="auto">
          <a:xfrm>
            <a:off x="3124200" y="5105400"/>
            <a:ext cx="28321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/>
              <a:t>Large antiproton asymmetry</a:t>
            </a:r>
            <a:r>
              <a:rPr lang="en-US" sz="2000" dirty="0" smtClean="0"/>
              <a:t>?! </a:t>
            </a:r>
          </a:p>
          <a:p>
            <a:r>
              <a:rPr lang="en-US" sz="2000" dirty="0" smtClean="0"/>
              <a:t>(No one has attempted predictions . . .)</a:t>
            </a:r>
            <a:endParaRPr lang="en-US" sz="2000" dirty="0"/>
          </a:p>
        </p:txBody>
      </p:sp>
      <p:sp>
        <p:nvSpPr>
          <p:cNvPr id="38" name="Text Box 34"/>
          <p:cNvSpPr txBox="1">
            <a:spLocks noChangeArrowheads="1"/>
          </p:cNvSpPr>
          <p:nvPr/>
        </p:nvSpPr>
        <p:spPr bwMode="auto">
          <a:xfrm>
            <a:off x="15875" y="1219200"/>
            <a:ext cx="9128125" cy="1200329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Pattern of </a:t>
            </a:r>
            <a:r>
              <a:rPr lang="en-US" dirty="0" err="1" smtClean="0">
                <a:solidFill>
                  <a:schemeClr val="tx1"/>
                </a:solidFill>
              </a:rPr>
              <a:t>pion</a:t>
            </a:r>
            <a:r>
              <a:rPr lang="en-US" dirty="0" smtClean="0">
                <a:solidFill>
                  <a:schemeClr val="tx1"/>
                </a:solidFill>
              </a:rPr>
              <a:t> species asymmetries in the forward direction</a:t>
            </a:r>
          </a:p>
          <a:p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 valence quark effect.</a:t>
            </a:r>
          </a:p>
          <a:p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But this conclusion confounded by </a:t>
            </a:r>
            <a:r>
              <a:rPr lang="en-US" dirty="0" err="1" smtClean="0">
                <a:solidFill>
                  <a:schemeClr val="tx1"/>
                </a:solidFill>
                <a:sym typeface="Wingdings" pitchFamily="2" charset="2"/>
              </a:rPr>
              <a:t>kaon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 and antiproton asymmetries!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 noChangeAspect="1"/>
          </p:cNvGrpSpPr>
          <p:nvPr/>
        </p:nvGrpSpPr>
        <p:grpSpPr bwMode="auto">
          <a:xfrm>
            <a:off x="3811242" y="1565275"/>
            <a:ext cx="4951758" cy="4911725"/>
            <a:chOff x="96" y="960"/>
            <a:chExt cx="3216" cy="3190"/>
          </a:xfrm>
        </p:grpSpPr>
        <p:pic>
          <p:nvPicPr>
            <p:cNvPr id="137232" name="Picture 1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6" y="960"/>
              <a:ext cx="3216" cy="3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7233" name="Rectangle 17"/>
            <p:cNvSpPr>
              <a:spLocks noChangeAspect="1" noChangeArrowheads="1"/>
            </p:cNvSpPr>
            <p:nvPr/>
          </p:nvSpPr>
          <p:spPr bwMode="auto">
            <a:xfrm>
              <a:off x="1980" y="2730"/>
              <a:ext cx="1218" cy="132"/>
            </a:xfrm>
            <a:prstGeom prst="rect">
              <a:avLst/>
            </a:prstGeom>
            <a:solidFill>
              <a:srgbClr val="808080">
                <a:alpha val="47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34" name="Rectangle 18"/>
            <p:cNvSpPr>
              <a:spLocks noChangeAspect="1" noChangeArrowheads="1"/>
            </p:cNvSpPr>
            <p:nvPr/>
          </p:nvSpPr>
          <p:spPr bwMode="auto">
            <a:xfrm>
              <a:off x="1980" y="3265"/>
              <a:ext cx="1218" cy="47"/>
            </a:xfrm>
            <a:prstGeom prst="rect">
              <a:avLst/>
            </a:prstGeom>
            <a:solidFill>
              <a:srgbClr val="969696">
                <a:alpha val="37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35" name="Rectangle 19"/>
            <p:cNvSpPr>
              <a:spLocks noChangeAspect="1" noChangeArrowheads="1"/>
            </p:cNvSpPr>
            <p:nvPr/>
          </p:nvSpPr>
          <p:spPr bwMode="auto">
            <a:xfrm>
              <a:off x="1980" y="2598"/>
              <a:ext cx="1218" cy="132"/>
            </a:xfrm>
            <a:prstGeom prst="rect">
              <a:avLst/>
            </a:prstGeom>
            <a:solidFill>
              <a:srgbClr val="808080">
                <a:alpha val="47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36" name="Rectangle 20"/>
            <p:cNvSpPr>
              <a:spLocks noChangeAspect="1" noChangeArrowheads="1"/>
            </p:cNvSpPr>
            <p:nvPr/>
          </p:nvSpPr>
          <p:spPr bwMode="auto">
            <a:xfrm>
              <a:off x="1980" y="3313"/>
              <a:ext cx="1218" cy="47"/>
            </a:xfrm>
            <a:prstGeom prst="rect">
              <a:avLst/>
            </a:prstGeom>
            <a:solidFill>
              <a:srgbClr val="969696">
                <a:alpha val="37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dirty="0" smtClean="0"/>
              <a:t>Another Surprise: Transverse Single-Spin Asymmetry in Eta Meson Production</a:t>
            </a:r>
            <a:endParaRPr lang="en-US" sz="3600" dirty="0"/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648200" y="2895600"/>
            <a:ext cx="1524000" cy="1066800"/>
            <a:chOff x="2640" y="912"/>
            <a:chExt cx="864" cy="528"/>
          </a:xfrm>
        </p:grpSpPr>
        <p:sp>
          <p:nvSpPr>
            <p:cNvPr id="137228" name="AutoShape 12"/>
            <p:cNvSpPr>
              <a:spLocks noChangeArrowheads="1"/>
            </p:cNvSpPr>
            <p:nvPr/>
          </p:nvSpPr>
          <p:spPr bwMode="auto">
            <a:xfrm>
              <a:off x="2640" y="912"/>
              <a:ext cx="601" cy="528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rgbClr val="00008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sz="2400" b="1" i="1">
                <a:cs typeface="ＭＳ Ｐゴシック" pitchFamily="34" charset="-128"/>
              </a:endParaRPr>
            </a:p>
          </p:txBody>
        </p:sp>
        <p:sp>
          <p:nvSpPr>
            <p:cNvPr id="137229" name="Text Box 13"/>
            <p:cNvSpPr txBox="1">
              <a:spLocks noChangeArrowheads="1"/>
            </p:cNvSpPr>
            <p:nvPr/>
          </p:nvSpPr>
          <p:spPr bwMode="auto">
            <a:xfrm>
              <a:off x="2851" y="1058"/>
              <a:ext cx="653" cy="31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r>
                <a:rPr lang="en-US" sz="1800" b="1" i="1">
                  <a:solidFill>
                    <a:srgbClr val="1C0E8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" charset="0"/>
                  <a:cs typeface="ＭＳ Ｐゴシック" pitchFamily="34" charset="-128"/>
                </a:rPr>
                <a:t>STAR</a:t>
              </a:r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533400" y="3124200"/>
            <a:ext cx="2667000" cy="1600200"/>
            <a:chOff x="3648" y="1824"/>
            <a:chExt cx="1680" cy="1008"/>
          </a:xfrm>
        </p:grpSpPr>
        <p:sp>
          <p:nvSpPr>
            <p:cNvPr id="137240" name="Rectangle 24"/>
            <p:cNvSpPr>
              <a:spLocks noChangeAspect="1" noChangeArrowheads="1"/>
            </p:cNvSpPr>
            <p:nvPr/>
          </p:nvSpPr>
          <p:spPr bwMode="auto">
            <a:xfrm>
              <a:off x="3648" y="1824"/>
              <a:ext cx="1680" cy="1008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37241" name="Object 25"/>
            <p:cNvGraphicFramePr>
              <a:graphicFrameLocks noChangeAspect="1"/>
            </p:cNvGraphicFramePr>
            <p:nvPr/>
          </p:nvGraphicFramePr>
          <p:xfrm>
            <a:off x="3792" y="2208"/>
            <a:ext cx="1296" cy="267"/>
          </p:xfrm>
          <a:graphic>
            <a:graphicData uri="http://schemas.openxmlformats.org/presentationml/2006/ole">
              <p:oleObj spid="_x0000_s1894405" name="Equation" r:id="rId5" imgW="1371600" imgH="279360" progId="">
                <p:embed/>
              </p:oleObj>
            </a:graphicData>
          </a:graphic>
        </p:graphicFrame>
        <p:graphicFrame>
          <p:nvGraphicFramePr>
            <p:cNvPr id="137242" name="Object 26"/>
            <p:cNvGraphicFramePr>
              <a:graphicFrameLocks noChangeAspect="1"/>
            </p:cNvGraphicFramePr>
            <p:nvPr/>
          </p:nvGraphicFramePr>
          <p:xfrm>
            <a:off x="3792" y="2496"/>
            <a:ext cx="1296" cy="244"/>
          </p:xfrm>
          <a:graphic>
            <a:graphicData uri="http://schemas.openxmlformats.org/presentationml/2006/ole">
              <p:oleObj spid="_x0000_s1894406" name="Equation" r:id="rId6" imgW="1384300" imgH="254000" progId="">
                <p:embed/>
              </p:oleObj>
            </a:graphicData>
          </a:graphic>
        </p:graphicFrame>
        <p:graphicFrame>
          <p:nvGraphicFramePr>
            <p:cNvPr id="137243" name="Object 27"/>
            <p:cNvGraphicFramePr>
              <a:graphicFrameLocks noChangeAspect="1"/>
            </p:cNvGraphicFramePr>
            <p:nvPr/>
          </p:nvGraphicFramePr>
          <p:xfrm>
            <a:off x="4032" y="1920"/>
            <a:ext cx="842" cy="211"/>
          </p:xfrm>
          <a:graphic>
            <a:graphicData uri="http://schemas.openxmlformats.org/presentationml/2006/ole">
              <p:oleObj spid="_x0000_s1894407" name="Equation" r:id="rId7" imgW="914400" imgH="228600" progId="">
                <p:embed/>
              </p:oleObj>
            </a:graphicData>
          </a:graphic>
        </p:graphicFrame>
      </p:grp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182479" y="1676400"/>
          <a:ext cx="3551321" cy="838200"/>
        </p:xfrm>
        <a:graphic>
          <a:graphicData uri="http://schemas.openxmlformats.org/presentationml/2006/ole">
            <p:oleObj spid="_x0000_s1894409" name="Equation" r:id="rId8" imgW="2044440" imgH="482400" progId="Equation.3">
              <p:embed/>
            </p:oleObj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21694" y="2590800"/>
            <a:ext cx="3712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Larger than the neutral </a:t>
            </a:r>
            <a:r>
              <a:rPr lang="en-US" dirty="0" err="1" smtClean="0"/>
              <a:t>pion</a:t>
            </a:r>
            <a:r>
              <a:rPr lang="en-US" dirty="0" smtClean="0"/>
              <a:t>!</a:t>
            </a:r>
            <a:endParaRPr lang="en-US" dirty="0"/>
          </a:p>
        </p:txBody>
      </p:sp>
      <p:graphicFrame>
        <p:nvGraphicFramePr>
          <p:cNvPr id="1894410" name="Object 10"/>
          <p:cNvGraphicFramePr>
            <a:graphicFrameLocks noChangeAspect="1"/>
          </p:cNvGraphicFramePr>
          <p:nvPr/>
        </p:nvGraphicFramePr>
        <p:xfrm>
          <a:off x="1014413" y="4941888"/>
          <a:ext cx="1935162" cy="1506537"/>
        </p:xfrm>
        <a:graphic>
          <a:graphicData uri="http://schemas.openxmlformats.org/presentationml/2006/ole">
            <p:oleObj spid="_x0000_s1894410" name="Equation" r:id="rId9" imgW="1143000" imgH="888840" progId="Equation.3">
              <p:embed/>
            </p:oleObj>
          </a:graphicData>
        </a:graphic>
      </p:graphicFrame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C. Aidala, INT, November 4, 2010</a:t>
            </a:r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A51C-0834-4D37-9F6C-E61A03BDE5A5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894411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10000" y="1600200"/>
            <a:ext cx="4905604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 Box 34"/>
          <p:cNvSpPr txBox="1">
            <a:spLocks noChangeArrowheads="1"/>
          </p:cNvSpPr>
          <p:nvPr/>
        </p:nvSpPr>
        <p:spPr bwMode="auto">
          <a:xfrm>
            <a:off x="701675" y="1371600"/>
            <a:ext cx="7756525" cy="52322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Further evidence against a valence quark effect!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7" name="Text Box 34"/>
          <p:cNvSpPr txBox="1">
            <a:spLocks noChangeArrowheads="1"/>
          </p:cNvSpPr>
          <p:nvPr/>
        </p:nvSpPr>
        <p:spPr bwMode="auto">
          <a:xfrm>
            <a:off x="685801" y="2272605"/>
            <a:ext cx="3048000" cy="954107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i="1" dirty="0" smtClean="0">
                <a:solidFill>
                  <a:schemeClr val="tx1"/>
                </a:solidFill>
              </a:rPr>
              <a:t>Note earlier E704 data consistent . . .</a:t>
            </a:r>
            <a:endParaRPr lang="en-US" sz="28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1894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200" dirty="0" smtClean="0"/>
              <a:t>What About </a:t>
            </a:r>
            <a:r>
              <a:rPr lang="en-US" sz="4200" dirty="0" err="1" smtClean="0"/>
              <a:t>p</a:t>
            </a:r>
            <a:r>
              <a:rPr lang="en-US" sz="4200" baseline="-25000" dirty="0" err="1" smtClean="0"/>
              <a:t>T</a:t>
            </a:r>
            <a:r>
              <a:rPr lang="en-US" sz="4200" dirty="0" smtClean="0"/>
              <a:t> Dependence?</a:t>
            </a:r>
            <a:endParaRPr lang="en-US" sz="42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C. Aidala, INT, November 4,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A4942-7CEE-491C-9F3A-ADE7BC2C497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17764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lum bright="-10000" contrast="26000"/>
          </a:blip>
          <a:srcRect/>
          <a:stretch>
            <a:fillRect/>
          </a:stretch>
        </p:blipFill>
        <p:spPr bwMode="auto">
          <a:xfrm>
            <a:off x="0" y="1981200"/>
            <a:ext cx="5867400" cy="4114800"/>
          </a:xfrm>
          <a:noFill/>
          <a:ln>
            <a:miter lim="800000"/>
            <a:headEnd/>
            <a:tailEnd/>
          </a:ln>
        </p:spPr>
      </p:pic>
      <p:sp>
        <p:nvSpPr>
          <p:cNvPr id="117765" name="Text Box 5"/>
          <p:cNvSpPr txBox="1">
            <a:spLocks noChangeArrowheads="1"/>
          </p:cNvSpPr>
          <p:nvPr/>
        </p:nvSpPr>
        <p:spPr bwMode="auto">
          <a:xfrm>
            <a:off x="2785371" y="3911025"/>
            <a:ext cx="32199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chemeClr val="tx1"/>
                </a:solidFill>
                <a:latin typeface="Times" charset="0"/>
              </a:rPr>
              <a:t>Black points: Phys. Rev. </a:t>
            </a:r>
            <a:r>
              <a:rPr lang="en-US" sz="1600" dirty="0" err="1">
                <a:solidFill>
                  <a:schemeClr val="tx1"/>
                </a:solidFill>
                <a:latin typeface="Times" charset="0"/>
              </a:rPr>
              <a:t>Lett</a:t>
            </a:r>
            <a:r>
              <a:rPr lang="en-US" sz="1600" dirty="0">
                <a:solidFill>
                  <a:schemeClr val="tx1"/>
                </a:solidFill>
                <a:latin typeface="Times" charset="0"/>
              </a:rPr>
              <a:t>. 101, 222001 (2008)</a:t>
            </a:r>
          </a:p>
        </p:txBody>
      </p:sp>
      <p:sp>
        <p:nvSpPr>
          <p:cNvPr id="8" name="Oval 7"/>
          <p:cNvSpPr/>
          <p:nvPr/>
        </p:nvSpPr>
        <p:spPr bwMode="auto">
          <a:xfrm rot="18751114">
            <a:off x="825985" y="4299876"/>
            <a:ext cx="1507932" cy="50087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FF99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895600" y="2572656"/>
            <a:ext cx="2862146" cy="91440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FF99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2133600"/>
            <a:ext cx="335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Decrease at low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now observed, but evidence for turn-over at “high”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unclear . . 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>
                <a:sym typeface="Symbol" pitchFamily="18" charset="2"/>
              </a:rPr>
              <a:t>p</a:t>
            </a:r>
            <a:r>
              <a:rPr lang="en-US" sz="4000" baseline="-25000" dirty="0" err="1" smtClean="0">
                <a:sym typeface="Symbol" pitchFamily="18" charset="2"/>
              </a:rPr>
              <a:t>T</a:t>
            </a:r>
            <a:r>
              <a:rPr lang="en-US" sz="4000" dirty="0" smtClean="0">
                <a:sym typeface="Symbol" pitchFamily="18" charset="2"/>
              </a:rPr>
              <a:t> Dependence of PHENIX Data Similar</a:t>
            </a:r>
            <a:endParaRPr lang="en-US" sz="4000" dirty="0">
              <a:solidFill>
                <a:schemeClr val="tx1"/>
              </a:solidFill>
              <a:sym typeface="Symbol" pitchFamily="18" charset="2"/>
            </a:endParaRPr>
          </a:p>
        </p:txBody>
      </p:sp>
      <p:pic>
        <p:nvPicPr>
          <p:cNvPr id="142339" name="Picture 3" descr="cpt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" y="990600"/>
            <a:ext cx="6934200" cy="3284538"/>
          </a:xfrm>
          <a:noFill/>
          <a:ln/>
        </p:spPr>
      </p:pic>
      <p:pic>
        <p:nvPicPr>
          <p:cNvPr id="142340" name="Picture 4" descr="cbreak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752600" y="4114800"/>
            <a:ext cx="2819400" cy="2682875"/>
          </a:xfrm>
          <a:noFill/>
          <a:ln/>
        </p:spPr>
      </p:pic>
      <p:sp>
        <p:nvSpPr>
          <p:cNvPr id="142341" name="Text Box 5"/>
          <p:cNvSpPr txBox="1">
            <a:spLocks noChangeArrowheads="1"/>
          </p:cNvSpPr>
          <p:nvPr/>
        </p:nvSpPr>
        <p:spPr bwMode="auto">
          <a:xfrm>
            <a:off x="3886200" y="6110288"/>
            <a:ext cx="1066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p</a:t>
            </a:r>
            <a:r>
              <a:rPr lang="en-US" b="0" baseline="-25000"/>
              <a:t>T</a:t>
            </a:r>
          </a:p>
        </p:txBody>
      </p:sp>
      <p:sp>
        <p:nvSpPr>
          <p:cNvPr id="142342" name="Text Box 6"/>
          <p:cNvSpPr txBox="1">
            <a:spLocks noChangeArrowheads="1"/>
          </p:cNvSpPr>
          <p:nvPr/>
        </p:nvSpPr>
        <p:spPr bwMode="auto">
          <a:xfrm rot="16200000">
            <a:off x="148800" y="4956602"/>
            <a:ext cx="236219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/>
              <a:t>Fraction of clusters</a:t>
            </a:r>
          </a:p>
        </p:txBody>
      </p:sp>
      <p:sp>
        <p:nvSpPr>
          <p:cNvPr id="142343" name="Text Box 7"/>
          <p:cNvSpPr txBox="1">
            <a:spLocks noChangeArrowheads="1"/>
          </p:cNvSpPr>
          <p:nvPr/>
        </p:nvSpPr>
        <p:spPr bwMode="auto">
          <a:xfrm>
            <a:off x="4648200" y="4799012"/>
            <a:ext cx="2057400" cy="12003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>
                <a:solidFill>
                  <a:srgbClr val="0033CC"/>
                </a:solidFill>
              </a:rPr>
              <a:t>Decay photon</a:t>
            </a:r>
            <a:br>
              <a:rPr lang="en-US" b="0" dirty="0">
                <a:solidFill>
                  <a:srgbClr val="0033CC"/>
                </a:solidFill>
              </a:rPr>
            </a:br>
            <a:r>
              <a:rPr lang="el-GR" b="0" dirty="0">
                <a:solidFill>
                  <a:srgbClr val="FF0000"/>
                </a:solidFill>
              </a:rPr>
              <a:t>π</a:t>
            </a:r>
            <a:r>
              <a:rPr lang="en-US" b="0" baseline="30000" dirty="0">
                <a:solidFill>
                  <a:srgbClr val="FF0000"/>
                </a:solidFill>
              </a:rPr>
              <a:t>0</a:t>
            </a:r>
            <a:br>
              <a:rPr lang="en-US" b="0" baseline="30000" dirty="0">
                <a:solidFill>
                  <a:srgbClr val="FF0000"/>
                </a:solidFill>
              </a:rPr>
            </a:br>
            <a:r>
              <a:rPr lang="en-US" b="0" dirty="0">
                <a:solidFill>
                  <a:schemeClr val="tx1"/>
                </a:solidFill>
              </a:rPr>
              <a:t>Direct photon</a:t>
            </a:r>
            <a:endParaRPr lang="el-GR" b="0" dirty="0">
              <a:solidFill>
                <a:schemeClr val="tx1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C. Aidala, INT, November 4, 2010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AA7B0-FB55-442B-B730-0F02697EC4D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1" name="Oval 10"/>
          <p:cNvSpPr/>
          <p:nvPr/>
        </p:nvSpPr>
        <p:spPr bwMode="auto">
          <a:xfrm>
            <a:off x="3505200" y="1647372"/>
            <a:ext cx="2667000" cy="91440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FF99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29400" y="4343400"/>
            <a:ext cx="2581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Starts to drop after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~ 3 GeV/c??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9|24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FFF99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FFF99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26014</TotalTime>
  <Words>3152</Words>
  <Application>Microsoft Office PowerPoint</Application>
  <PresentationFormat>On-screen Show (4:3)</PresentationFormat>
  <Paragraphs>491</Paragraphs>
  <Slides>46</Slides>
  <Notes>46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Default Design</vt:lpstr>
      <vt:lpstr>Equation</vt:lpstr>
      <vt:lpstr>Bitmap Image</vt:lpstr>
      <vt:lpstr>Photo Editor Photo</vt:lpstr>
      <vt:lpstr>ﾋﾞｯﾄﾏｯﾌﾟ ｲﾒｰｼﾞ</vt:lpstr>
      <vt:lpstr>数式</vt:lpstr>
      <vt:lpstr>Probing QCD in Hadrons Through TMDs at RHIC </vt:lpstr>
      <vt:lpstr>Can We Learn Anything New About Nucleon Structure from Hadronic Collisions When We’ve Got DIS?</vt:lpstr>
      <vt:lpstr>Reliance on Input from Simpler Systems</vt:lpstr>
      <vt:lpstr>Progress in pQCD  calculational techniques</vt:lpstr>
      <vt:lpstr>Transverse Single-Spin Asymmetries:  From Low to High Energies!</vt:lpstr>
      <vt:lpstr>High-xF Asymmetries,  But Not Valence Quarks??</vt:lpstr>
      <vt:lpstr>Another Surprise: Transverse Single-Spin Asymmetry in Eta Meson Production</vt:lpstr>
      <vt:lpstr>What About pT Dependence?</vt:lpstr>
      <vt:lpstr>pT Dependence of PHENIX Data Similar</vt:lpstr>
      <vt:lpstr>pT Dependence of HERMES Inclusive(!) Hadron Data</vt:lpstr>
      <vt:lpstr>Probing the Sivers Function via Dijets: An Illustrative History</vt:lpstr>
      <vt:lpstr>Measured Sivers AN for Dijets</vt:lpstr>
      <vt:lpstr>Calculations for p+p revisited!</vt:lpstr>
      <vt:lpstr>Slide 14</vt:lpstr>
      <vt:lpstr>J/Psi AN and Gluon Correlations with the (Transverse) Spin of the Proton</vt:lpstr>
      <vt:lpstr>Gluons Look Different for Pions at Midrapidity??</vt:lpstr>
      <vt:lpstr>Factorization, Color, and Hadronic Collisions</vt:lpstr>
      <vt:lpstr>Testing TMD Factorization Breaking with Unpolarized p+p Collisions?</vt:lpstr>
      <vt:lpstr>Testing TMD Factorization Breaking with Unpolarized p+p Collisions?</vt:lpstr>
      <vt:lpstr>Slide 20</vt:lpstr>
      <vt:lpstr>Near-Term Future at RHIC Relevant to TMDs  (next 5 years)</vt:lpstr>
      <vt:lpstr>A Few Projections</vt:lpstr>
      <vt:lpstr>Planning for the Longer-Term Future </vt:lpstr>
      <vt:lpstr>Improved Forward Detection Capabilities</vt:lpstr>
      <vt:lpstr>Long-Term Accelerator Prospects</vt:lpstr>
      <vt:lpstr>One Example: Flavor Separation of Transverse Spin Observables</vt:lpstr>
      <vt:lpstr>So . . .Why Use Hadronic Collisions to Study QCD in Hadrons?</vt:lpstr>
      <vt:lpstr>Additional Material</vt:lpstr>
      <vt:lpstr>RHIC Spin Physics Experiments</vt:lpstr>
      <vt:lpstr>√s=62.4 GeV Forward pions</vt:lpstr>
      <vt:lpstr>√s=62.4 GeV Forward kaons</vt:lpstr>
      <vt:lpstr>Slide 32</vt:lpstr>
      <vt:lpstr>The STAR Detector at RHIC</vt:lpstr>
      <vt:lpstr>PHENIX Detector</vt:lpstr>
      <vt:lpstr>BRAHMS detector</vt:lpstr>
      <vt:lpstr>RHIC as a Polarized p+p Collider</vt:lpstr>
      <vt:lpstr>Proton Spin Structure at RHIC</vt:lpstr>
      <vt:lpstr>Transverse SSA’s Persist up to RHIC Energies!  √s = 62.4 GeV </vt:lpstr>
      <vt:lpstr>Transverse SSA’s at √s = 200 GeV  at RHIC</vt:lpstr>
      <vt:lpstr>Forward p0 AN at 200 GeV: pT dependence</vt:lpstr>
      <vt:lpstr>Forward AN pi0 in MPC 62.4 GeV</vt:lpstr>
      <vt:lpstr>Forward AN Cluster in MPC at 200 GeV</vt:lpstr>
      <vt:lpstr>Forward SSA AN Cluster in MPC at 200 GeV</vt:lpstr>
      <vt:lpstr>Interference Fragmentation Function to Probe Transversity</vt:lpstr>
      <vt:lpstr>Forward neutrons at Ös=200 GeV at PHENIX</vt:lpstr>
      <vt:lpstr>Forward neutrons at other energies</vt:lpstr>
    </vt:vector>
  </TitlesOfParts>
  <Company>Brookhaven National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Recent Spin Results from PHENIX</dc:title>
  <dc:creator>caidala</dc:creator>
  <cp:lastModifiedBy>Christine A. Aidala</cp:lastModifiedBy>
  <cp:revision>1475</cp:revision>
  <cp:lastPrinted>2004-04-12T17:33:33Z</cp:lastPrinted>
  <dcterms:created xsi:type="dcterms:W3CDTF">2003-11-06T17:14:18Z</dcterms:created>
  <dcterms:modified xsi:type="dcterms:W3CDTF">2010-11-04T15:31:07Z</dcterms:modified>
</cp:coreProperties>
</file>