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75" r:id="rId3"/>
    <p:sldId id="376" r:id="rId4"/>
    <p:sldId id="359" r:id="rId5"/>
    <p:sldId id="334" r:id="rId6"/>
    <p:sldId id="379" r:id="rId7"/>
    <p:sldId id="391" r:id="rId8"/>
    <p:sldId id="350" r:id="rId9"/>
    <p:sldId id="380" r:id="rId10"/>
    <p:sldId id="354" r:id="rId11"/>
    <p:sldId id="398" r:id="rId12"/>
    <p:sldId id="410" r:id="rId13"/>
    <p:sldId id="413" r:id="rId14"/>
    <p:sldId id="394" r:id="rId15"/>
    <p:sldId id="371" r:id="rId16"/>
    <p:sldId id="403" r:id="rId17"/>
    <p:sldId id="417" r:id="rId18"/>
    <p:sldId id="404" r:id="rId19"/>
    <p:sldId id="383" r:id="rId20"/>
    <p:sldId id="422" r:id="rId21"/>
    <p:sldId id="409" r:id="rId22"/>
    <p:sldId id="424" r:id="rId23"/>
    <p:sldId id="408" r:id="rId24"/>
    <p:sldId id="428" r:id="rId25"/>
    <p:sldId id="433" r:id="rId26"/>
    <p:sldId id="435" r:id="rId27"/>
    <p:sldId id="327" r:id="rId28"/>
    <p:sldId id="299" r:id="rId29"/>
    <p:sldId id="393" r:id="rId30"/>
    <p:sldId id="399" r:id="rId31"/>
    <p:sldId id="401" r:id="rId32"/>
    <p:sldId id="414" r:id="rId33"/>
    <p:sldId id="416" r:id="rId34"/>
    <p:sldId id="419" r:id="rId35"/>
    <p:sldId id="430" r:id="rId36"/>
    <p:sldId id="40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22</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dirty="0" smtClean="0">
                <a:latin typeface="Times New Roman" pitchFamily="18" charset="0"/>
                <a:cs typeface="Times New Roman" pitchFamily="18" charset="0"/>
              </a:rPr>
              <a:t>Starting to drop simplifying assumptions and approximations,</a:t>
            </a:r>
          </a:p>
          <a:p>
            <a:pPr algn="ctr"/>
            <a:r>
              <a:rPr lang="en-US" sz="1200" dirty="0" smtClean="0">
                <a:latin typeface="Times New Roman" pitchFamily="18" charset="0"/>
                <a:cs typeface="Times New Roman" pitchFamily="18" charset="0"/>
              </a:rPr>
              <a:t>[deeper levels of understanding],. . . </a:t>
            </a:r>
          </a:p>
          <a:p>
            <a:pPr algn="ctr"/>
            <a:r>
              <a:rPr lang="en-US" sz="1200" dirty="0" smtClean="0">
                <a:latin typeface="Times New Roman" pitchFamily="18" charset="0"/>
                <a:cs typeface="Times New Roman" pitchFamily="18" charset="0"/>
              </a:rPr>
              <a:t>Compare, contrast, provide different handles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Baryon anomaly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4C7D1-5775-42F4-9C7D-0E0B0A7812E4}" type="slidenum">
              <a:rPr lang="en-US"/>
              <a:pPr/>
              <a:t>36</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90DAE-E04D-4B02-9870-BF875421A501}" type="slidenum">
              <a:rPr lang="en-US"/>
              <a:pPr/>
              <a:t>2</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r>
              <a:rPr lang="en-US" dirty="0" smtClean="0"/>
              <a:t>An essential tool</a:t>
            </a:r>
            <a:r>
              <a:rPr lang="en-US" baseline="0" dirty="0" smtClean="0"/>
              <a:t> of the trade if this is a question you’re interested in tackling is . .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D30F7-68A4-427C-BBAE-4BDD6F62B935}" type="slidenum">
              <a:rPr lang="en-US"/>
              <a:pPr/>
              <a:t>3</a:t>
            </a:fld>
            <a:endParaRPr lang="en-US"/>
          </a:p>
        </p:txBody>
      </p:sp>
      <p:sp>
        <p:nvSpPr>
          <p:cNvPr id="1460226" name="Rectangle 2"/>
          <p:cNvSpPr>
            <a:spLocks noGrp="1" noRot="1" noChangeAspect="1" noChangeArrowheads="1" noTextEdit="1"/>
          </p:cNvSpPr>
          <p:nvPr>
            <p:ph type="sldImg"/>
          </p:nvPr>
        </p:nvSpPr>
        <p:spPr>
          <a:ln/>
        </p:spPr>
      </p:sp>
      <p:sp>
        <p:nvSpPr>
          <p:cNvPr id="146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Lattice</a:t>
            </a:r>
            <a:r>
              <a:rPr lang="en-US" baseline="0" dirty="0" smtClean="0"/>
              <a:t> </a:t>
            </a:r>
            <a:r>
              <a:rPr lang="en-US" baseline="0" dirty="0" err="1" smtClean="0"/>
              <a:t>calcs</a:t>
            </a:r>
            <a:r>
              <a:rPr lang="en-US" baseline="0" dirty="0" smtClean="0"/>
              <a:t> at pion mass: h</a:t>
            </a:r>
            <a:r>
              <a:rPr lang="en-US" dirty="0" smtClean="0"/>
              <a:t>adron spectrum, quark masses, </a:t>
            </a:r>
            <a:r>
              <a:rPr lang="en-US" dirty="0" err="1" smtClean="0"/>
              <a:t>pseudoscalar</a:t>
            </a:r>
            <a:r>
              <a:rPr lang="en-US" dirty="0" smtClean="0"/>
              <a:t> meson decay constants.  Also</a:t>
            </a:r>
            <a:r>
              <a:rPr lang="en-US" baseline="0" dirty="0" smtClean="0"/>
              <a:t> f</a:t>
            </a:r>
            <a:r>
              <a:rPr lang="en-US" dirty="0" smtClean="0"/>
              <a:t>rameworks to describe</a:t>
            </a:r>
            <a:r>
              <a:rPr lang="en-US" baseline="0" dirty="0" smtClean="0"/>
              <a:t> jet structure, e.g. “1-jettiness”.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200" dirty="0" smtClean="0">
                <a:latin typeface="Times New Roman" pitchFamily="18" charset="0"/>
                <a:cs typeface="Times New Roman" pitchFamily="18" charset="0"/>
              </a:rPr>
              <a:t>Starting to drop simplifying assumptions and approximations,</a:t>
            </a:r>
          </a:p>
          <a:p>
            <a:pPr algn="ctr"/>
            <a:r>
              <a:rPr lang="en-US" sz="1200" dirty="0" smtClean="0">
                <a:latin typeface="Times New Roman" pitchFamily="18" charset="0"/>
                <a:cs typeface="Times New Roman" pitchFamily="18" charset="0"/>
              </a:rPr>
              <a:t>[deeper levels of understanding],. . . </a:t>
            </a:r>
          </a:p>
          <a:p>
            <a:pPr algn="ctr"/>
            <a:r>
              <a:rPr lang="en-US" sz="1200" dirty="0" smtClean="0">
                <a:latin typeface="Times New Roman" pitchFamily="18" charset="0"/>
                <a:cs typeface="Times New Roman" pitchFamily="18" charset="0"/>
              </a:rPr>
              <a:t>Compare, contrast, provide different handles</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D4F77-96B2-4CEA-B332-4CEBB059FE48}" type="slidenum">
              <a:rPr lang="en-US"/>
              <a:pPr/>
              <a:t>14</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9B923-3C00-4C6F-B0E8-3572FD9C0755}" type="slidenum">
              <a:rPr lang="en-US"/>
              <a:pPr/>
              <a:t>15</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17</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933E07-5728-4723-B436-45B7B6870E26}" type="slidenum">
              <a:rPr lang="en-US"/>
              <a:pPr/>
              <a:t>18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47ECE56-FB6C-4E88-9B08-78D11238D326}" type="datetime1">
              <a:rPr lang="en-US" smtClean="0"/>
              <a:t>11/4/2013</a:t>
            </a:fld>
            <a:endParaRPr lang="en-US"/>
          </a:p>
        </p:txBody>
      </p:sp>
      <p:sp>
        <p:nvSpPr>
          <p:cNvPr id="5" name="Footer Placeholder 4"/>
          <p:cNvSpPr>
            <a:spLocks noGrp="1"/>
          </p:cNvSpPr>
          <p:nvPr>
            <p:ph type="ftr" sz="quarter" idx="11"/>
          </p:nvPr>
        </p:nvSpPr>
        <p:spPr/>
        <p:txBody>
          <a:bodyPr/>
          <a:lstStyle/>
          <a:p>
            <a:r>
              <a:rPr lang="nn-NO" smtClean="0"/>
              <a:t>C. Aidala, RHIC Users Open Forum, DNP, 10/24/13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84497-F787-47CE-A016-A41947A1C26E}" type="datetime1">
              <a:rPr lang="en-US" smtClean="0"/>
              <a:t>11/4/2013</a:t>
            </a:fld>
            <a:endParaRPr lang="en-US"/>
          </a:p>
        </p:txBody>
      </p:sp>
      <p:sp>
        <p:nvSpPr>
          <p:cNvPr id="5" name="Footer Placeholder 4"/>
          <p:cNvSpPr>
            <a:spLocks noGrp="1"/>
          </p:cNvSpPr>
          <p:nvPr>
            <p:ph type="ftr" sz="quarter" idx="11"/>
          </p:nvPr>
        </p:nvSpPr>
        <p:spPr/>
        <p:txBody>
          <a:bodyPr/>
          <a:lstStyle/>
          <a:p>
            <a:r>
              <a:rPr lang="nn-NO" smtClean="0"/>
              <a:t>C. Aidala, RHIC Users Open Forum, DNP, 10/24/13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88192-436C-4108-B625-07F245508185}" type="datetime1">
              <a:rPr lang="en-US" smtClean="0"/>
              <a:t>11/4/2013</a:t>
            </a:fld>
            <a:endParaRPr lang="en-US"/>
          </a:p>
        </p:txBody>
      </p:sp>
      <p:sp>
        <p:nvSpPr>
          <p:cNvPr id="5" name="Footer Placeholder 4"/>
          <p:cNvSpPr>
            <a:spLocks noGrp="1"/>
          </p:cNvSpPr>
          <p:nvPr>
            <p:ph type="ftr" sz="quarter" idx="11"/>
          </p:nvPr>
        </p:nvSpPr>
        <p:spPr/>
        <p:txBody>
          <a:bodyPr/>
          <a:lstStyle/>
          <a:p>
            <a:r>
              <a:rPr lang="nn-NO" smtClean="0"/>
              <a:t>C. Aidala, RHIC Users Open Forum, DNP, 10/24/13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3FD87982-714A-46FC-B3BA-E1491E1126BB}" type="datetime1">
              <a:rPr lang="en-US" smtClean="0"/>
              <a:t>11/4/2013</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nn-NO" smtClean="0"/>
              <a:t>C. Aidala, RHIC Users Open Forum, DNP, 10/24/13</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62A869B-861F-437E-8938-2314BDFC2627}" type="datetime1">
              <a:rPr lang="en-US" smtClean="0"/>
              <a:t>11/4/2013</a:t>
            </a:fld>
            <a:endParaRPr lang="en-US"/>
          </a:p>
        </p:txBody>
      </p:sp>
      <p:sp>
        <p:nvSpPr>
          <p:cNvPr id="5" name="Footer Placeholder 4"/>
          <p:cNvSpPr>
            <a:spLocks noGrp="1"/>
          </p:cNvSpPr>
          <p:nvPr>
            <p:ph type="ftr" sz="quarter" idx="11"/>
          </p:nvPr>
        </p:nvSpPr>
        <p:spPr/>
        <p:txBody>
          <a:bodyPr/>
          <a:lstStyle/>
          <a:p>
            <a:r>
              <a:rPr lang="nn-NO" smtClean="0"/>
              <a:t>C. Aidala, RHIC Users Open Forum, DNP, 10/24/13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4768B-7974-407A-9BE5-7B43FE5B1FC7}" type="datetime1">
              <a:rPr lang="en-US" smtClean="0"/>
              <a:t>11/4/2013</a:t>
            </a:fld>
            <a:endParaRPr lang="en-US"/>
          </a:p>
        </p:txBody>
      </p:sp>
      <p:sp>
        <p:nvSpPr>
          <p:cNvPr id="5" name="Footer Placeholder 4"/>
          <p:cNvSpPr>
            <a:spLocks noGrp="1"/>
          </p:cNvSpPr>
          <p:nvPr>
            <p:ph type="ftr" sz="quarter" idx="11"/>
          </p:nvPr>
        </p:nvSpPr>
        <p:spPr/>
        <p:txBody>
          <a:bodyPr/>
          <a:lstStyle/>
          <a:p>
            <a:r>
              <a:rPr lang="nn-NO" smtClean="0"/>
              <a:t>C. Aidala, RHIC Users Open Forum, DNP, 10/24/13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D1AEA5-7A0D-4567-ACAE-094EF1C668E3}" type="datetime1">
              <a:rPr lang="en-US" smtClean="0"/>
              <a:t>11/4/2013</a:t>
            </a:fld>
            <a:endParaRPr lang="en-US"/>
          </a:p>
        </p:txBody>
      </p:sp>
      <p:sp>
        <p:nvSpPr>
          <p:cNvPr id="6" name="Footer Placeholder 5"/>
          <p:cNvSpPr>
            <a:spLocks noGrp="1"/>
          </p:cNvSpPr>
          <p:nvPr>
            <p:ph type="ftr" sz="quarter" idx="11"/>
          </p:nvPr>
        </p:nvSpPr>
        <p:spPr/>
        <p:txBody>
          <a:bodyPr/>
          <a:lstStyle/>
          <a:p>
            <a:r>
              <a:rPr lang="nn-NO" smtClean="0"/>
              <a:t>C. Aidala, RHIC Users Open Forum, DNP, 10/24/13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7FECAC-4ABF-47ED-A79B-3482DC2E847F}" type="datetime1">
              <a:rPr lang="en-US" smtClean="0"/>
              <a:t>11/4/2013</a:t>
            </a:fld>
            <a:endParaRPr lang="en-US"/>
          </a:p>
        </p:txBody>
      </p:sp>
      <p:sp>
        <p:nvSpPr>
          <p:cNvPr id="8" name="Footer Placeholder 7"/>
          <p:cNvSpPr>
            <a:spLocks noGrp="1"/>
          </p:cNvSpPr>
          <p:nvPr>
            <p:ph type="ftr" sz="quarter" idx="11"/>
          </p:nvPr>
        </p:nvSpPr>
        <p:spPr/>
        <p:txBody>
          <a:bodyPr/>
          <a:lstStyle/>
          <a:p>
            <a:r>
              <a:rPr lang="nn-NO" smtClean="0"/>
              <a:t>C. Aidala, RHIC Users Open Forum, DNP, 10/24/13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A12135-4615-4339-85DD-3A0E660C2FEF}" type="datetime1">
              <a:rPr lang="en-US" smtClean="0"/>
              <a:t>11/4/2013</a:t>
            </a:fld>
            <a:endParaRPr lang="en-US"/>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5F658-2834-408F-9312-E44AB07ACAB8}" type="datetime1">
              <a:rPr lang="en-US" smtClean="0"/>
              <a:t>11/4/2013</a:t>
            </a:fld>
            <a:endParaRPr lang="en-US"/>
          </a:p>
        </p:txBody>
      </p:sp>
      <p:sp>
        <p:nvSpPr>
          <p:cNvPr id="3" name="Footer Placeholder 2"/>
          <p:cNvSpPr>
            <a:spLocks noGrp="1"/>
          </p:cNvSpPr>
          <p:nvPr>
            <p:ph type="ftr" sz="quarter" idx="11"/>
          </p:nvPr>
        </p:nvSpPr>
        <p:spPr/>
        <p:txBody>
          <a:bodyPr/>
          <a:lstStyle/>
          <a:p>
            <a:r>
              <a:rPr lang="nn-NO" smtClean="0"/>
              <a:t>C. Aidala, RHIC Users Open Forum, DNP, 10/24/13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D14F9-9429-4810-9099-E1927E311713}" type="datetime1">
              <a:rPr lang="en-US" smtClean="0"/>
              <a:t>11/4/2013</a:t>
            </a:fld>
            <a:endParaRPr lang="en-US"/>
          </a:p>
        </p:txBody>
      </p:sp>
      <p:sp>
        <p:nvSpPr>
          <p:cNvPr id="6" name="Footer Placeholder 5"/>
          <p:cNvSpPr>
            <a:spLocks noGrp="1"/>
          </p:cNvSpPr>
          <p:nvPr>
            <p:ph type="ftr" sz="quarter" idx="11"/>
          </p:nvPr>
        </p:nvSpPr>
        <p:spPr/>
        <p:txBody>
          <a:bodyPr/>
          <a:lstStyle/>
          <a:p>
            <a:r>
              <a:rPr lang="nn-NO" smtClean="0"/>
              <a:t>C. Aidala, RHIC Users Open Forum, DNP, 10/24/13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E7761-0F7A-46A8-B7E3-5C64CAF77E7C}" type="datetime1">
              <a:rPr lang="en-US" smtClean="0"/>
              <a:t>11/4/2013</a:t>
            </a:fld>
            <a:endParaRPr lang="en-US"/>
          </a:p>
        </p:txBody>
      </p:sp>
      <p:sp>
        <p:nvSpPr>
          <p:cNvPr id="6" name="Footer Placeholder 5"/>
          <p:cNvSpPr>
            <a:spLocks noGrp="1"/>
          </p:cNvSpPr>
          <p:nvPr>
            <p:ph type="ftr" sz="quarter" idx="11"/>
          </p:nvPr>
        </p:nvSpPr>
        <p:spPr/>
        <p:txBody>
          <a:bodyPr/>
          <a:lstStyle/>
          <a:p>
            <a:r>
              <a:rPr lang="nn-NO" smtClean="0"/>
              <a:t>C. Aidala, RHIC Users Open Forum, DNP, 10/24/13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738DA-E1EA-415D-A6A0-00374EE0BA6B}" type="datetime1">
              <a:rPr lang="en-US" smtClean="0"/>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n-NO" smtClean="0"/>
              <a:t>C. Aidala, RHIC Users Open Forum, DNP, 10/24/13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gif"/><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52.wmf"/><Relationship Id="rId4" Type="http://schemas.openxmlformats.org/officeDocument/2006/relationships/image" Target="../media/image5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png"/><Relationship Id="rId7" Type="http://schemas.openxmlformats.org/officeDocument/2006/relationships/image" Target="../media/image68.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7.wmf"/><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11.png"/><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aerial-BNL2"/>
          <p:cNvPicPr>
            <a:picLocks noChangeAspect="1" noChangeArrowheads="1"/>
          </p:cNvPicPr>
          <p:nvPr/>
        </p:nvPicPr>
        <p:blipFill>
          <a:blip r:embed="rId3" cstate="print">
            <a:lum bright="-20000"/>
          </a:blip>
          <a:srcRect l="6194"/>
          <a:stretch>
            <a:fillRect/>
          </a:stretch>
        </p:blipFill>
        <p:spPr bwMode="auto">
          <a:xfrm>
            <a:off x="242668" y="541337"/>
            <a:ext cx="8610600" cy="5859463"/>
          </a:xfrm>
          <a:prstGeom prst="rect">
            <a:avLst/>
          </a:prstGeom>
          <a:noFill/>
          <a:ln w="9525">
            <a:noFill/>
            <a:miter lim="800000"/>
            <a:headEnd/>
            <a:tailEnd/>
          </a:ln>
        </p:spPr>
      </p:pic>
      <p:sp>
        <p:nvSpPr>
          <p:cNvPr id="7" name="Rectangle 6"/>
          <p:cNvSpPr>
            <a:spLocks noChangeArrowheads="1"/>
          </p:cNvSpPr>
          <p:nvPr/>
        </p:nvSpPr>
        <p:spPr bwMode="auto">
          <a:xfrm>
            <a:off x="228600" y="522288"/>
            <a:ext cx="8610600" cy="5867400"/>
          </a:xfrm>
          <a:prstGeom prst="rect">
            <a:avLst/>
          </a:prstGeom>
          <a:solidFill>
            <a:srgbClr val="333333">
              <a:alpha val="45000"/>
            </a:srgbClr>
          </a:solidFill>
          <a:ln w="9525">
            <a:noFill/>
            <a:miter lim="800000"/>
            <a:headEnd/>
            <a:tailEnd/>
          </a:ln>
          <a:effectLst/>
        </p:spPr>
        <p:txBody>
          <a:bodyPr wrap="none" anchor="ctr"/>
          <a:lstStyle/>
          <a:p>
            <a:endParaRPr lang="it-IT" sz="3000" dirty="0">
              <a:solidFill>
                <a:srgbClr val="FFFF00"/>
              </a:solidFill>
              <a:latin typeface="Lucida Calligraphy" pitchFamily="66" charset="0"/>
              <a:cs typeface="Arial" pitchFamily="34" charset="0"/>
            </a:endParaRPr>
          </a:p>
        </p:txBody>
      </p:sp>
      <p:sp>
        <p:nvSpPr>
          <p:cNvPr id="2" name="Title 1"/>
          <p:cNvSpPr>
            <a:spLocks noGrp="1"/>
          </p:cNvSpPr>
          <p:nvPr>
            <p:ph type="ctrTitle"/>
          </p:nvPr>
        </p:nvSpPr>
        <p:spPr>
          <a:xfrm>
            <a:off x="457200" y="1447800"/>
            <a:ext cx="8153400" cy="2152650"/>
          </a:xfrm>
        </p:spPr>
        <p:txBody>
          <a:bodyPr>
            <a:noAutofit/>
          </a:bodyPr>
          <a:lstStyle/>
          <a:p>
            <a:r>
              <a:rPr lang="en-US" sz="4300" dirty="0" smtClean="0">
                <a:effectLst>
                  <a:outerShdw blurRad="38100" dist="38100" dir="2700000" algn="tl">
                    <a:srgbClr val="000000">
                      <a:alpha val="43137"/>
                    </a:srgbClr>
                  </a:outerShdw>
                </a:effectLst>
              </a:rPr>
              <a:t>Advancing QCD by Studying the Partonic Bound States of </a:t>
            </a:r>
            <a:r>
              <a:rPr lang="en-US" sz="4300" dirty="0">
                <a:effectLst>
                  <a:outerShdw blurRad="38100" dist="38100" dir="2700000" algn="tl">
                    <a:srgbClr val="000000">
                      <a:alpha val="43137"/>
                    </a:srgbClr>
                  </a:outerShdw>
                </a:effectLst>
              </a:rPr>
              <a:t>Everyday Matter at RHIC </a:t>
            </a:r>
          </a:p>
        </p:txBody>
      </p:sp>
      <p:sp>
        <p:nvSpPr>
          <p:cNvPr id="3" name="Subtitle 2"/>
          <p:cNvSpPr>
            <a:spLocks noGrp="1"/>
          </p:cNvSpPr>
          <p:nvPr>
            <p:ph type="subTitle" idx="1"/>
          </p:nvPr>
        </p:nvSpPr>
        <p:spPr>
          <a:xfrm>
            <a:off x="1371600" y="3962400"/>
            <a:ext cx="6400800" cy="2209800"/>
          </a:xfrm>
        </p:spPr>
        <p:txBody>
          <a:bodyPr>
            <a:normAutofit fontScale="70000" lnSpcReduction="20000"/>
          </a:bodyPr>
          <a:lstStyle/>
          <a:p>
            <a:r>
              <a:rPr lang="en-US" sz="4400" dirty="0" smtClean="0"/>
              <a:t>Christine A. Aidala</a:t>
            </a:r>
          </a:p>
          <a:p>
            <a:r>
              <a:rPr lang="en-US" sz="4400" dirty="0" smtClean="0"/>
              <a:t>University of Michigan</a:t>
            </a:r>
          </a:p>
          <a:p>
            <a:endParaRPr lang="en-US" sz="3800" dirty="0" smtClean="0"/>
          </a:p>
          <a:p>
            <a:r>
              <a:rPr lang="en-US" dirty="0" smtClean="0"/>
              <a:t>DNP 2013, RHIC Users Open Forum</a:t>
            </a:r>
          </a:p>
          <a:p>
            <a:r>
              <a:rPr lang="en-US" dirty="0" smtClean="0"/>
              <a:t>October 24, 2013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296" y="152400"/>
            <a:ext cx="8458200" cy="792162"/>
          </a:xfrm>
        </p:spPr>
        <p:txBody>
          <a:bodyPr>
            <a:normAutofit fontScale="90000"/>
          </a:bodyPr>
          <a:lstStyle/>
          <a:p>
            <a:r>
              <a:rPr lang="en-US" sz="3800" dirty="0" smtClean="0"/>
              <a:t>Nuclei: Not simple </a:t>
            </a:r>
            <a:r>
              <a:rPr lang="en-US" sz="3800" dirty="0" err="1" smtClean="0"/>
              <a:t>superpositions</a:t>
            </a:r>
            <a:r>
              <a:rPr lang="en-US" sz="3800" dirty="0" smtClean="0"/>
              <a:t> of nucleons!</a:t>
            </a:r>
            <a:endParaRPr lang="en-US" sz="3800" dirty="0"/>
          </a:p>
        </p:txBody>
      </p:sp>
      <p:sp>
        <p:nvSpPr>
          <p:cNvPr id="2" name="Footer Placeholder 1"/>
          <p:cNvSpPr>
            <a:spLocks noGrp="1"/>
          </p:cNvSpPr>
          <p:nvPr>
            <p:ph type="ftr" sz="quarter" idx="11"/>
          </p:nvPr>
        </p:nvSpPr>
        <p:spPr/>
        <p:txBody>
          <a:bodyPr/>
          <a:lstStyle/>
          <a:p>
            <a:r>
              <a:rPr lang="nn-NO" smtClean="0"/>
              <a:t>C. Aidala, RHIC Users Open Forum, DNP, 10/24/13</a:t>
            </a:r>
            <a:endParaRPr lang="en-US"/>
          </a:p>
        </p:txBody>
      </p:sp>
      <p:pic>
        <p:nvPicPr>
          <p:cNvPr id="2345986" name="Picture 2"/>
          <p:cNvPicPr>
            <a:picLocks noChangeAspect="1" noChangeArrowheads="1"/>
          </p:cNvPicPr>
          <p:nvPr/>
        </p:nvPicPr>
        <p:blipFill>
          <a:blip r:embed="rId2" cstate="print"/>
          <a:srcRect/>
          <a:stretch>
            <a:fillRect/>
          </a:stretch>
        </p:blipFill>
        <p:spPr bwMode="auto">
          <a:xfrm>
            <a:off x="228600" y="993640"/>
            <a:ext cx="4914900" cy="5254760"/>
          </a:xfrm>
          <a:prstGeom prst="rect">
            <a:avLst/>
          </a:prstGeom>
          <a:noFill/>
          <a:ln w="9525">
            <a:noFill/>
            <a:miter lim="800000"/>
            <a:headEnd/>
            <a:tailEnd/>
          </a:ln>
        </p:spPr>
      </p:pic>
      <p:sp>
        <p:nvSpPr>
          <p:cNvPr id="6" name="TextBox 5"/>
          <p:cNvSpPr txBox="1"/>
          <p:nvPr/>
        </p:nvSpPr>
        <p:spPr>
          <a:xfrm>
            <a:off x="5181599" y="2046744"/>
            <a:ext cx="3810001" cy="2677656"/>
          </a:xfrm>
          <a:prstGeom prst="rect">
            <a:avLst/>
          </a:prstGeom>
          <a:noFill/>
        </p:spPr>
        <p:txBody>
          <a:bodyPr wrap="square" rtlCol="0">
            <a:spAutoFit/>
          </a:bodyPr>
          <a:lstStyle/>
          <a:p>
            <a:r>
              <a:rPr lang="en-US" sz="2400" dirty="0" smtClean="0">
                <a:solidFill>
                  <a:srgbClr val="FFFFCC"/>
                </a:solidFill>
                <a:latin typeface="Times New Roman" pitchFamily="18" charset="0"/>
                <a:cs typeface="Times New Roman" pitchFamily="18" charset="0"/>
              </a:rPr>
              <a:t>Rich and intriguing differences compared to free nucleons, which vary with the linear momentum fraction probed (and likely transverse momentum, impact parameter, . . .).</a:t>
            </a:r>
            <a:endParaRPr lang="en-US" sz="2400" dirty="0">
              <a:solidFill>
                <a:srgbClr val="FFFFCC"/>
              </a:solidFill>
              <a:latin typeface="Times New Roman" pitchFamily="18" charset="0"/>
              <a:cs typeface="Times New Roman" pitchFamily="18" charset="0"/>
            </a:endParaRPr>
          </a:p>
        </p:txBody>
      </p:sp>
      <p:sp>
        <p:nvSpPr>
          <p:cNvPr id="7" name="Rectangle 6"/>
          <p:cNvSpPr/>
          <p:nvPr/>
        </p:nvSpPr>
        <p:spPr>
          <a:xfrm>
            <a:off x="609600" y="4724400"/>
            <a:ext cx="7924800" cy="1692771"/>
          </a:xfrm>
          <a:prstGeom prst="rect">
            <a:avLst/>
          </a:prstGeom>
          <a:solidFill>
            <a:srgbClr val="00FFFF"/>
          </a:solidFill>
          <a:ln>
            <a:solidFill>
              <a:schemeClr val="tx1"/>
            </a:solidFill>
          </a:ln>
        </p:spPr>
        <p:txBody>
          <a:bodyPr wrap="square">
            <a:spAutoFit/>
          </a:bodyPr>
          <a:lstStyle/>
          <a:p>
            <a:r>
              <a:rPr lang="en-US" sz="2600" dirty="0" smtClean="0">
                <a:solidFill>
                  <a:schemeClr val="tx1"/>
                </a:solidFill>
                <a:latin typeface="Times New Roman" pitchFamily="18" charset="0"/>
                <a:cs typeface="Times New Roman" pitchFamily="18" charset="0"/>
              </a:rPr>
              <a:t>Understanding the nucleon in terms of the quark and gluon </a:t>
            </a:r>
            <a:r>
              <a:rPr lang="en-US" sz="2600" dirty="0" err="1" smtClean="0">
                <a:solidFill>
                  <a:schemeClr val="tx1"/>
                </a:solidFill>
                <a:latin typeface="Times New Roman" pitchFamily="18" charset="0"/>
                <a:cs typeface="Times New Roman" pitchFamily="18" charset="0"/>
              </a:rPr>
              <a:t>d.o.f</a:t>
            </a:r>
            <a:r>
              <a:rPr lang="en-US" sz="2600" dirty="0" smtClean="0">
                <a:solidFill>
                  <a:schemeClr val="tx1"/>
                </a:solidFill>
                <a:latin typeface="Times New Roman" pitchFamily="18" charset="0"/>
                <a:cs typeface="Times New Roman" pitchFamily="18" charset="0"/>
              </a:rPr>
              <a:t>. of QCD does NOT allow us to understand nuclei in terms of the colored constituents inside them!  New, collective effects present . . .</a:t>
            </a:r>
            <a:endParaRPr lang="en-US" sz="2600" dirty="0">
              <a:solidFill>
                <a:schemeClr val="tx1"/>
              </a:solidFill>
              <a:latin typeface="Times New Roman" pitchFamily="18" charset="0"/>
              <a:cs typeface="Times New Roman" pitchFamily="18" charset="0"/>
            </a:endParaRPr>
          </a:p>
        </p:txBody>
      </p:sp>
      <p:pic>
        <p:nvPicPr>
          <p:cNvPr id="2345987" name="Picture 3"/>
          <p:cNvPicPr>
            <a:picLocks noChangeAspect="1" noChangeArrowheads="1"/>
          </p:cNvPicPr>
          <p:nvPr/>
        </p:nvPicPr>
        <p:blipFill>
          <a:blip r:embed="rId3" cstate="print"/>
          <a:srcRect/>
          <a:stretch>
            <a:fillRect/>
          </a:stretch>
        </p:blipFill>
        <p:spPr bwMode="auto">
          <a:xfrm>
            <a:off x="5252545" y="990600"/>
            <a:ext cx="2138855" cy="838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EIC: A powerhouse to study the structure of protons and nuclei</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Exquisite flexibility and control (polarization direction, system size, √s)</a:t>
            </a:r>
          </a:p>
          <a:p>
            <a:r>
              <a:rPr lang="en-US" dirty="0"/>
              <a:t>Tremendous statistical power</a:t>
            </a:r>
          </a:p>
          <a:p>
            <a:endParaRPr lang="en-US" dirty="0" smtClean="0"/>
          </a:p>
          <a:p>
            <a:pPr marL="0" indent="0">
              <a:buNone/>
            </a:pPr>
            <a:endParaRPr lang="en-US" dirty="0" smtClean="0"/>
          </a:p>
          <a:p>
            <a:pPr marL="0" indent="0" algn="ctr">
              <a:buNone/>
            </a:pPr>
            <a:r>
              <a:rPr lang="en-US" dirty="0" smtClean="0"/>
              <a:t>For many observables, can make </a:t>
            </a:r>
            <a:r>
              <a:rPr lang="en-US" dirty="0" err="1" smtClean="0"/>
              <a:t>multidifferential</a:t>
            </a:r>
            <a:r>
              <a:rPr lang="en-US" dirty="0" smtClean="0"/>
              <a:t> measurements to the full extent quantum mechanics will allow!  </a:t>
            </a:r>
          </a:p>
          <a:p>
            <a:pPr marL="0" indent="0" algn="ctr">
              <a:buNone/>
            </a:pPr>
            <a:r>
              <a:rPr lang="en-US" dirty="0" smtClean="0"/>
              <a:t>(x, Q</a:t>
            </a:r>
            <a:r>
              <a:rPr lang="en-US" baseline="30000" dirty="0" smtClean="0"/>
              <a:t>2</a:t>
            </a:r>
            <a:r>
              <a:rPr lang="en-US" dirty="0" smtClean="0"/>
              <a:t>, </a:t>
            </a:r>
            <a:r>
              <a:rPr lang="en-US" dirty="0" err="1" smtClean="0"/>
              <a:t>p</a:t>
            </a:r>
            <a:r>
              <a:rPr lang="en-US" baseline="-25000" dirty="0" err="1" smtClean="0"/>
              <a:t>T</a:t>
            </a:r>
            <a:r>
              <a:rPr lang="en-US" dirty="0" smtClean="0"/>
              <a:t>, z, b, ...)</a:t>
            </a:r>
            <a:endParaRPr lang="en-US" dirty="0"/>
          </a:p>
        </p:txBody>
      </p:sp>
      <p:sp>
        <p:nvSpPr>
          <p:cNvPr id="3" name="Footer Placeholder 2"/>
          <p:cNvSpPr>
            <a:spLocks noGrp="1"/>
          </p:cNvSpPr>
          <p:nvPr>
            <p:ph type="ftr" sz="quarter" idx="11"/>
          </p:nvPr>
        </p:nvSpPr>
        <p:spPr/>
        <p:txBody>
          <a:bodyPr/>
          <a:lstStyle/>
          <a:p>
            <a:r>
              <a:rPr lang="nn-NO" smtClean="0"/>
              <a:t>C. Aidala, RHIC Users Open Forum, DNP, 10/24/13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85843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n-NO" smtClean="0"/>
              <a:t>C. Aidala, RHIC Users Open Forum, DNP, 10/24/13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pic>
        <p:nvPicPr>
          <p:cNvPr id="901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23582"/>
            <a:ext cx="436245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096" y="1147469"/>
            <a:ext cx="578167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10200" y="5334000"/>
            <a:ext cx="2901500" cy="830997"/>
          </a:xfrm>
          <a:prstGeom prst="rect">
            <a:avLst/>
          </a:prstGeom>
          <a:noFill/>
        </p:spPr>
        <p:txBody>
          <a:bodyPr wrap="none" rtlCol="0">
            <a:spAutoFit/>
          </a:bodyPr>
          <a:lstStyle/>
          <a:p>
            <a:pPr algn="ctr"/>
            <a:r>
              <a:rPr lang="en-US" sz="2400" dirty="0" smtClean="0">
                <a:solidFill>
                  <a:srgbClr val="FFFFCC"/>
                </a:solidFill>
              </a:rPr>
              <a:t>Sivers as a function of</a:t>
            </a:r>
          </a:p>
          <a:p>
            <a:pPr algn="ctr"/>
            <a:r>
              <a:rPr lang="en-US" sz="2400" dirty="0" smtClean="0">
                <a:solidFill>
                  <a:srgbClr val="FFFFCC"/>
                </a:solidFill>
              </a:rPr>
              <a:t>x, </a:t>
            </a:r>
            <a:r>
              <a:rPr lang="en-US" sz="2400" dirty="0">
                <a:solidFill>
                  <a:srgbClr val="FFFFCC"/>
                </a:solidFill>
              </a:rPr>
              <a:t>Q</a:t>
            </a:r>
            <a:r>
              <a:rPr lang="en-US" sz="2400" baseline="30000" dirty="0">
                <a:solidFill>
                  <a:srgbClr val="FFFFCC"/>
                </a:solidFill>
              </a:rPr>
              <a:t>2</a:t>
            </a:r>
            <a:r>
              <a:rPr lang="en-US" sz="2400" dirty="0">
                <a:solidFill>
                  <a:srgbClr val="FFFFCC"/>
                </a:solidFill>
              </a:rPr>
              <a:t>, </a:t>
            </a:r>
            <a:r>
              <a:rPr lang="en-US" sz="2400" dirty="0" err="1" smtClean="0">
                <a:solidFill>
                  <a:srgbClr val="FFFFCC"/>
                </a:solidFill>
              </a:rPr>
              <a:t>p</a:t>
            </a:r>
            <a:r>
              <a:rPr lang="en-US" sz="2400" baseline="-25000" dirty="0" err="1" smtClean="0">
                <a:solidFill>
                  <a:srgbClr val="FFFFCC"/>
                </a:solidFill>
              </a:rPr>
              <a:t>T</a:t>
            </a:r>
            <a:r>
              <a:rPr lang="en-US" sz="2400" dirty="0" smtClean="0">
                <a:solidFill>
                  <a:srgbClr val="FFFFCC"/>
                </a:solidFill>
              </a:rPr>
              <a:t>, z, √s!!</a:t>
            </a:r>
            <a:endParaRPr lang="en-US" sz="2400" dirty="0">
              <a:solidFill>
                <a:srgbClr val="FFFFCC"/>
              </a:solidFill>
            </a:endParaRPr>
          </a:p>
        </p:txBody>
      </p:sp>
    </p:spTree>
    <p:extLst>
      <p:ext uri="{BB962C8B-B14F-4D97-AF65-F5344CB8AC3E}">
        <p14:creationId xmlns:p14="http://schemas.microsoft.com/office/powerpoint/2010/main" val="243313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fade">
                                      <p:cBhvr>
                                        <p:cTn id="7" dur="500"/>
                                        <p:tgtEl>
                                          <p:spTgt spid="90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n-NO" smtClean="0"/>
              <a:t>C. Aidala, RHIC Users Open Forum, DNP, 10/24/13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625"/>
            <a:ext cx="2326984"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828800"/>
            <a:ext cx="65627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667000" y="838200"/>
            <a:ext cx="5486400" cy="923330"/>
          </a:xfrm>
          <a:prstGeom prst="rect">
            <a:avLst/>
          </a:prstGeom>
          <a:noFill/>
        </p:spPr>
        <p:txBody>
          <a:bodyPr wrap="square" rtlCol="0">
            <a:spAutoFit/>
          </a:bodyPr>
          <a:lstStyle/>
          <a:p>
            <a:r>
              <a:rPr lang="en-US" dirty="0" smtClean="0">
                <a:solidFill>
                  <a:srgbClr val="FFFFCC"/>
                </a:solidFill>
              </a:rPr>
              <a:t>Impact parameter distributions for different x, different nuclei, quarks versus gluons, flavor-tagged quarks, . . . (not all shown here)</a:t>
            </a:r>
            <a:endParaRPr lang="en-US" dirty="0">
              <a:solidFill>
                <a:srgbClr val="FFFFCC"/>
              </a:solidFill>
            </a:endParaRPr>
          </a:p>
        </p:txBody>
      </p:sp>
    </p:spTree>
    <p:extLst>
      <p:ext uri="{BB962C8B-B14F-4D97-AF65-F5344CB8AC3E}">
        <p14:creationId xmlns:p14="http://schemas.microsoft.com/office/powerpoint/2010/main" val="1486673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nn-NO" smtClean="0"/>
              <a:t>C. Aidala, RHIC Users Open Forum, DNP, 10/24/13</a:t>
            </a:r>
            <a:endParaRPr lang="en-US"/>
          </a:p>
        </p:txBody>
      </p:sp>
      <p:sp>
        <p:nvSpPr>
          <p:cNvPr id="1360898" name="Rectangle 2"/>
          <p:cNvSpPr>
            <a:spLocks noGrp="1" noChangeArrowheads="1"/>
          </p:cNvSpPr>
          <p:nvPr>
            <p:ph type="ctrTitle" idx="4294967295"/>
          </p:nvPr>
        </p:nvSpPr>
        <p:spPr>
          <a:xfrm>
            <a:off x="791496" y="762000"/>
            <a:ext cx="7543800" cy="4572000"/>
          </a:xfrm>
        </p:spPr>
        <p:txBody>
          <a:bodyPr>
            <a:normAutofit/>
          </a:bodyPr>
          <a:lstStyle/>
          <a:p>
            <a:r>
              <a:rPr lang="en-US" sz="4000" dirty="0" smtClean="0"/>
              <a:t>But is there anything we can learn from </a:t>
            </a:r>
            <a:r>
              <a:rPr lang="en-US" sz="4000" dirty="0" err="1" smtClean="0"/>
              <a:t>p+p</a:t>
            </a:r>
            <a:r>
              <a:rPr lang="en-US" sz="4000" dirty="0" smtClean="0"/>
              <a:t>, </a:t>
            </a:r>
            <a:r>
              <a:rPr lang="en-US" sz="4000" dirty="0" err="1" smtClean="0"/>
              <a:t>p+A</a:t>
            </a:r>
            <a:r>
              <a:rPr lang="en-US" sz="4000" dirty="0" smtClean="0"/>
              <a:t> collisions that we can’t learn from </a:t>
            </a:r>
            <a:r>
              <a:rPr lang="en-US" sz="4000" dirty="0" err="1" smtClean="0"/>
              <a:t>e+p</a:t>
            </a:r>
            <a:r>
              <a:rPr lang="en-US" sz="4000" dirty="0" smtClean="0"/>
              <a:t>, </a:t>
            </a:r>
            <a:r>
              <a:rPr lang="en-US" sz="4000" dirty="0" err="1" smtClean="0"/>
              <a:t>e+A</a:t>
            </a:r>
            <a:r>
              <a:rPr lang="en-US" sz="4000" dirty="0" smtClean="0"/>
              <a:t>??</a:t>
            </a:r>
            <a:endParaRPr lang="en-US" sz="40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8076279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nn-NO" smtClean="0"/>
              <a:t>C. Aidala, RHIC Users Open Forum, DNP, 10/24/13</a:t>
            </a:r>
            <a:endParaRPr lang="en-US"/>
          </a:p>
        </p:txBody>
      </p:sp>
      <p:sp>
        <p:nvSpPr>
          <p:cNvPr id="1173506" name="Rectangle 2"/>
          <p:cNvSpPr>
            <a:spLocks noGrp="1" noChangeArrowheads="1"/>
          </p:cNvSpPr>
          <p:nvPr>
            <p:ph type="title"/>
          </p:nvPr>
        </p:nvSpPr>
        <p:spPr/>
        <p:txBody>
          <a:bodyPr>
            <a:normAutofit fontScale="90000"/>
          </a:bodyPr>
          <a:lstStyle/>
          <a:p>
            <a:r>
              <a:rPr lang="en-US" sz="4000" dirty="0" smtClean="0"/>
              <a:t>Complementarity of DIS and hadronic collisions: A (relatively</a:t>
            </a:r>
            <a:r>
              <a:rPr lang="en-US" sz="4000" dirty="0"/>
              <a:t>) </a:t>
            </a:r>
            <a:r>
              <a:rPr lang="en-US" sz="4000" dirty="0" smtClean="0"/>
              <a:t>recent surprise</a:t>
            </a:r>
            <a:endParaRPr lang="en-US" sz="4000" dirty="0"/>
          </a:p>
        </p:txBody>
      </p:sp>
      <p:sp>
        <p:nvSpPr>
          <p:cNvPr id="1173507" name="Rectangle 3"/>
          <p:cNvSpPr>
            <a:spLocks noGrp="1" noChangeArrowheads="1"/>
          </p:cNvSpPr>
          <p:nvPr>
            <p:ph type="body" sz="half" idx="1"/>
          </p:nvPr>
        </p:nvSpPr>
        <p:spPr>
          <a:xfrm>
            <a:off x="152400" y="1371600"/>
            <a:ext cx="4495800" cy="4953000"/>
          </a:xfrm>
        </p:spPr>
        <p:txBody>
          <a:bodyPr>
            <a:normAutofit fontScale="92500" lnSpcReduction="10000"/>
          </a:bodyPr>
          <a:lstStyle/>
          <a:p>
            <a:pPr>
              <a:lnSpc>
                <a:spcPct val="90000"/>
              </a:lnSpc>
            </a:pPr>
            <a:r>
              <a:rPr lang="en-US" sz="2800" dirty="0" err="1"/>
              <a:t>Fermilab</a:t>
            </a:r>
            <a:r>
              <a:rPr lang="en-US" sz="2800" dirty="0"/>
              <a:t> Experiment 866 used proton-hydrogen and proton-deuterium collisions to probe nucleon structure via the </a:t>
            </a:r>
            <a:r>
              <a:rPr lang="en-US" sz="2800" dirty="0" err="1"/>
              <a:t>Drell</a:t>
            </a:r>
            <a:r>
              <a:rPr lang="en-US" sz="2800" dirty="0"/>
              <a:t>-Yan process </a:t>
            </a:r>
          </a:p>
          <a:p>
            <a:pPr>
              <a:lnSpc>
                <a:spcPct val="90000"/>
              </a:lnSpc>
            </a:pPr>
            <a:endParaRPr lang="en-US" sz="2800" dirty="0"/>
          </a:p>
          <a:p>
            <a:pPr>
              <a:lnSpc>
                <a:spcPct val="90000"/>
              </a:lnSpc>
            </a:pPr>
            <a:r>
              <a:rPr lang="en-US" sz="2800" dirty="0"/>
              <a:t>Anti-up/anti-down asymmetry in the quark sea, with an unexpected </a:t>
            </a:r>
            <a:r>
              <a:rPr lang="en-US" sz="2800" i="1" dirty="0"/>
              <a:t>x</a:t>
            </a:r>
            <a:r>
              <a:rPr lang="en-US" sz="2800" dirty="0"/>
              <a:t> behavior</a:t>
            </a:r>
            <a:r>
              <a:rPr lang="en-US" sz="2800" dirty="0" smtClean="0"/>
              <a:t>!</a:t>
            </a:r>
          </a:p>
          <a:p>
            <a:pPr>
              <a:lnSpc>
                <a:spcPct val="90000"/>
              </a:lnSpc>
            </a:pPr>
            <a:r>
              <a:rPr lang="en-US" sz="2800" dirty="0" smtClean="0"/>
              <a:t>Indicates “primordial” sea quarks, in addition to those dynamically generated by gluon splitting!</a:t>
            </a:r>
            <a:endParaRPr lang="en-US" sz="2800" dirty="0"/>
          </a:p>
        </p:txBody>
      </p:sp>
      <p:pic>
        <p:nvPicPr>
          <p:cNvPr id="1173510" name="Picture 6"/>
          <p:cNvPicPr>
            <a:picLocks noChangeAspect="1" noChangeArrowheads="1"/>
          </p:cNvPicPr>
          <p:nvPr/>
        </p:nvPicPr>
        <p:blipFill>
          <a:blip r:embed="rId4" cstate="print"/>
          <a:srcRect/>
          <a:stretch>
            <a:fillRect/>
          </a:stretch>
        </p:blipFill>
        <p:spPr bwMode="auto">
          <a:xfrm>
            <a:off x="4876800"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5462588" y="5738813"/>
            <a:ext cx="2800350" cy="427037"/>
          </a:xfrm>
          <a:prstGeom prst="rect">
            <a:avLst/>
          </a:prstGeom>
          <a:noFill/>
          <a:ln w="9525">
            <a:noFill/>
            <a:miter lim="800000"/>
            <a:headEnd/>
            <a:tailEnd/>
          </a:ln>
          <a:effectLst/>
        </p:spPr>
        <p:txBody>
          <a:bodyPr wrap="none">
            <a:spAutoFit/>
          </a:bodyPr>
          <a:lstStyle/>
          <a:p>
            <a:r>
              <a:rPr lang="en-US" sz="2200" dirty="0">
                <a:solidFill>
                  <a:srgbClr val="FFFFCC"/>
                </a:solidFill>
              </a:rPr>
              <a:t>PRD64, 052002 (2001)</a:t>
            </a:r>
          </a:p>
        </p:txBody>
      </p:sp>
      <p:graphicFrame>
        <p:nvGraphicFramePr>
          <p:cNvPr id="1173512" name="Object 8"/>
          <p:cNvGraphicFramePr>
            <a:graphicFrameLocks noGrp="1" noChangeAspect="1"/>
          </p:cNvGraphicFramePr>
          <p:nvPr>
            <p:ph sz="half" idx="2"/>
          </p:nvPr>
        </p:nvGraphicFramePr>
        <p:xfrm>
          <a:off x="990600" y="2867464"/>
          <a:ext cx="2819400" cy="611188"/>
        </p:xfrm>
        <a:graphic>
          <a:graphicData uri="http://schemas.openxmlformats.org/presentationml/2006/ole">
            <mc:AlternateContent xmlns:mc="http://schemas.openxmlformats.org/markup-compatibility/2006">
              <mc:Choice xmlns:v="urn:schemas-microsoft-com:vml" Requires="v">
                <p:oleObj spid="_x0000_s83446" name="Equation" r:id="rId5" imgW="1054080" imgH="228600" progId="Equation.3">
                  <p:embed/>
                </p:oleObj>
              </mc:Choice>
              <mc:Fallback>
                <p:oleObj name="Equation" r:id="rId5" imgW="105408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867464"/>
                        <a:ext cx="28194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3514" name="Text Box 10"/>
          <p:cNvSpPr txBox="1">
            <a:spLocks noChangeArrowheads="1"/>
          </p:cNvSpPr>
          <p:nvPr/>
        </p:nvSpPr>
        <p:spPr bwMode="auto">
          <a:xfrm>
            <a:off x="1128932" y="3035300"/>
            <a:ext cx="6934200" cy="1689100"/>
          </a:xfrm>
          <a:prstGeom prst="rect">
            <a:avLst/>
          </a:prstGeom>
          <a:solidFill>
            <a:srgbClr val="00FFFF"/>
          </a:solidFill>
          <a:ln w="9525">
            <a:solidFill>
              <a:schemeClr val="tx1"/>
            </a:solidFill>
            <a:miter lim="800000"/>
            <a:headEnd/>
            <a:tailEnd/>
          </a:ln>
          <a:effectLst/>
        </p:spPr>
        <p:txBody>
          <a:bodyPr>
            <a:spAutoFit/>
          </a:bodyPr>
          <a:lstStyle/>
          <a:p>
            <a:r>
              <a:rPr lang="en-US" sz="2600" i="1" dirty="0" err="1">
                <a:solidFill>
                  <a:schemeClr val="tx1"/>
                </a:solidFill>
                <a:latin typeface="Times New Roman" pitchFamily="18" charset="0"/>
                <a:cs typeface="Times New Roman" pitchFamily="18" charset="0"/>
              </a:rPr>
              <a:t>Hadronic</a:t>
            </a:r>
            <a:r>
              <a:rPr lang="en-US" sz="2600" i="1" dirty="0">
                <a:solidFill>
                  <a:schemeClr val="tx1"/>
                </a:solidFill>
                <a:latin typeface="Times New Roman" pitchFamily="18" charset="0"/>
                <a:cs typeface="Times New Roman" pitchFamily="18" charset="0"/>
              </a:rPr>
              <a:t> collisions play a complementary role to DIS and have let us continue to find surprises in the rich linear momentum structure of the proton, even after &gt; 40 years!</a:t>
            </a:r>
          </a:p>
        </p:txBody>
      </p:sp>
      <p:graphicFrame>
        <p:nvGraphicFramePr>
          <p:cNvPr id="11" name="Object 10"/>
          <p:cNvGraphicFramePr>
            <a:graphicFrameLocks noChangeAspect="1"/>
          </p:cNvGraphicFramePr>
          <p:nvPr/>
        </p:nvGraphicFramePr>
        <p:xfrm>
          <a:off x="5867400" y="1676400"/>
          <a:ext cx="520700" cy="662709"/>
        </p:xfrm>
        <a:graphic>
          <a:graphicData uri="http://schemas.openxmlformats.org/presentationml/2006/ole">
            <mc:AlternateContent xmlns:mc="http://schemas.openxmlformats.org/markup-compatibility/2006">
              <mc:Choice xmlns:v="urn:schemas-microsoft-com:vml" Requires="v">
                <p:oleObj spid="_x0000_s83447" name="Equation" r:id="rId7" imgW="279360" imgH="355320" progId="Equation.3">
                  <p:embed/>
                </p:oleObj>
              </mc:Choice>
              <mc:Fallback>
                <p:oleObj name="Equation" r:id="rId7" imgW="279360" imgH="35532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676400"/>
                        <a:ext cx="520700" cy="662709"/>
                      </a:xfrm>
                      <a:prstGeom prst="rect">
                        <a:avLst/>
                      </a:prstGeom>
                      <a:solidFill>
                        <a:schemeClr val="bg1"/>
                      </a:solidFill>
                    </p:spPr>
                  </p:pic>
                </p:oleObj>
              </mc:Fallback>
            </mc:AlternateContent>
          </a:graphicData>
        </a:graphic>
      </p:graphicFrame>
      <p:sp>
        <p:nvSpPr>
          <p:cNvPr id="2" name="Slide Number Placeholder 1"/>
          <p:cNvSpPr>
            <a:spLocks noGrp="1"/>
          </p:cNvSpPr>
          <p:nvPr>
            <p:ph type="sldNum" sz="quarter" idx="12"/>
          </p:nvPr>
        </p:nvSpPr>
        <p:spPr/>
        <p:txBody>
          <a:bodyPr/>
          <a:lstStyle/>
          <a:p>
            <a:fld id="{33787017-3038-4AF4-9EAC-D148795E31DD}" type="slidenum">
              <a:rPr lang="en-US" smtClean="0"/>
              <a:pPr/>
              <a:t>15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3507">
                                            <p:txEl>
                                              <p:pRg st="3" end="3"/>
                                            </p:txEl>
                                          </p:spTgt>
                                        </p:tgtEl>
                                        <p:attrNameLst>
                                          <p:attrName>style.visibility</p:attrName>
                                        </p:attrNameLst>
                                      </p:cBhvr>
                                      <p:to>
                                        <p:strVal val="visible"/>
                                      </p:to>
                                    </p:set>
                                    <p:animEffect transition="in" filter="blinds(horizontal)">
                                      <p:cBhvr>
                                        <p:cTn id="7" dur="500"/>
                                        <p:tgtEl>
                                          <p:spTgt spid="117350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73514"/>
                                        </p:tgtEl>
                                        <p:attrNameLst>
                                          <p:attrName>style.visibility</p:attrName>
                                        </p:attrNameLst>
                                      </p:cBhvr>
                                      <p:to>
                                        <p:strVal val="visible"/>
                                      </p:to>
                                    </p:set>
                                    <p:anim calcmode="lin" valueType="num">
                                      <p:cBhvr additive="base">
                                        <p:cTn id="12" dur="500" fill="hold"/>
                                        <p:tgtEl>
                                          <p:spTgt spid="1173514"/>
                                        </p:tgtEl>
                                        <p:attrNameLst>
                                          <p:attrName>ppt_x</p:attrName>
                                        </p:attrNameLst>
                                      </p:cBhvr>
                                      <p:tavLst>
                                        <p:tav tm="0">
                                          <p:val>
                                            <p:strVal val="#ppt_x"/>
                                          </p:val>
                                        </p:tav>
                                        <p:tav tm="100000">
                                          <p:val>
                                            <p:strVal val="#ppt_x"/>
                                          </p:val>
                                        </p:tav>
                                      </p:tavLst>
                                    </p:anim>
                                    <p:anim calcmode="lin" valueType="num">
                                      <p:cBhvr additive="base">
                                        <p:cTn id="13" dur="500" fill="hold"/>
                                        <p:tgtEl>
                                          <p:spTgt spid="117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Observations with different probes allow us to learn different things!</a:t>
            </a:r>
            <a:endParaRPr lang="en-US" dirty="0"/>
          </a:p>
        </p:txBody>
      </p:sp>
      <p:sp>
        <p:nvSpPr>
          <p:cNvPr id="2" name="Footer Placeholder 1"/>
          <p:cNvSpPr>
            <a:spLocks noGrp="1"/>
          </p:cNvSpPr>
          <p:nvPr>
            <p:ph type="ftr" sz="quarter" idx="11"/>
          </p:nvPr>
        </p:nvSpPr>
        <p:spPr/>
        <p:txBody>
          <a:bodyPr/>
          <a:lstStyle/>
          <a:p>
            <a:r>
              <a:rPr lang="nn-NO" smtClean="0"/>
              <a:t>C. Aidala, RHIC Users Open Forum, DNP, 10/24/13</a:t>
            </a:r>
            <a:endParaRPr lang="en-US"/>
          </a:p>
        </p:txBody>
      </p:sp>
      <p:pic>
        <p:nvPicPr>
          <p:cNvPr id="64514" name="Picture 2"/>
          <p:cNvPicPr>
            <a:picLocks noChangeAspect="1" noChangeArrowheads="1"/>
          </p:cNvPicPr>
          <p:nvPr/>
        </p:nvPicPr>
        <p:blipFill>
          <a:blip r:embed="rId2" cstate="print"/>
          <a:srcRect/>
          <a:stretch>
            <a:fillRect/>
          </a:stretch>
        </p:blipFill>
        <p:spPr bwMode="auto">
          <a:xfrm>
            <a:off x="1014047" y="1514755"/>
            <a:ext cx="7012768" cy="511464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510949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Sivers </a:t>
            </a:r>
            <a:br>
              <a:rPr lang="en-US" sz="3200" dirty="0" smtClean="0"/>
            </a:br>
            <a:r>
              <a:rPr lang="en-US" sz="3200" dirty="0" smtClean="0"/>
              <a:t>transverse-momentum-dependent distribution: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a:xfrm>
            <a:off x="3080658" y="6357258"/>
            <a:ext cx="2971800" cy="500742"/>
          </a:xfrm>
        </p:spPr>
        <p:txBody>
          <a:bodyPr/>
          <a:lstStyle/>
          <a:p>
            <a:r>
              <a:rPr lang="nn-NO" smtClean="0"/>
              <a:t>C. Aidala, RHIC Users Open Forum, DNP, 10/24/13</a:t>
            </a:r>
            <a:endParaRPr lang="en-US" dirty="0"/>
          </a:p>
        </p:txBody>
      </p:sp>
      <p:sp>
        <p:nvSpPr>
          <p:cNvPr id="1563652" name="Text Box 4"/>
          <p:cNvSpPr txBox="1">
            <a:spLocks noChangeArrowheads="1"/>
          </p:cNvSpPr>
          <p:nvPr/>
        </p:nvSpPr>
        <p:spPr bwMode="auto">
          <a:xfrm>
            <a:off x="1143000" y="1530536"/>
            <a:ext cx="2819400" cy="1200329"/>
          </a:xfrm>
          <a:prstGeom prst="rect">
            <a:avLst/>
          </a:prstGeom>
          <a:noFill/>
          <a:ln w="28575">
            <a:solidFill>
              <a:srgbClr val="0000FF"/>
            </a:solidFill>
            <a:miter lim="800000"/>
            <a:headEnd/>
            <a:tailEnd/>
          </a:ln>
          <a:effectLst/>
        </p:spPr>
        <p:txBody>
          <a:bodyPr wrap="square">
            <a:spAutoFit/>
          </a:bodyPr>
          <a:lstStyle/>
          <a:p>
            <a:pPr algn="l"/>
            <a:r>
              <a:rPr lang="en-US" b="1" dirty="0" smtClean="0">
                <a:solidFill>
                  <a:srgbClr val="FFFFCC"/>
                </a:solidFill>
                <a:latin typeface="Times" charset="0"/>
              </a:rPr>
              <a:t>Semi-inclusive DIS</a:t>
            </a:r>
            <a:r>
              <a:rPr lang="en-US" b="1" dirty="0">
                <a:solidFill>
                  <a:srgbClr val="FFFFCC"/>
                </a:solidFill>
                <a:latin typeface="Times" charset="0"/>
              </a:rPr>
              <a:t>: </a:t>
            </a:r>
            <a:r>
              <a:rPr lang="en-US" b="1" dirty="0" smtClean="0">
                <a:solidFill>
                  <a:srgbClr val="FFFFCC"/>
                </a:solidFill>
                <a:latin typeface="Times" charset="0"/>
              </a:rPr>
              <a:t>attractive final-state </a:t>
            </a:r>
          </a:p>
          <a:p>
            <a:pPr algn="l"/>
            <a:r>
              <a:rPr lang="en-US" b="1" dirty="0" smtClean="0">
                <a:solidFill>
                  <a:srgbClr val="FFFFCC"/>
                </a:solidFill>
                <a:latin typeface="Times" charset="0"/>
              </a:rPr>
              <a:t>interaction</a:t>
            </a:r>
            <a:endParaRPr lang="en-US" b="1" dirty="0">
              <a:solidFill>
                <a:srgbClr val="FFFFCC"/>
              </a:solidFill>
              <a:latin typeface="Times" charset="0"/>
            </a:endParaRPr>
          </a:p>
        </p:txBody>
      </p:sp>
      <p:sp>
        <p:nvSpPr>
          <p:cNvPr id="1563653" name="Text Box 5"/>
          <p:cNvSpPr txBox="1">
            <a:spLocks noChangeArrowheads="1"/>
          </p:cNvSpPr>
          <p:nvPr/>
        </p:nvSpPr>
        <p:spPr bwMode="auto">
          <a:xfrm>
            <a:off x="5090886" y="1530536"/>
            <a:ext cx="2971800" cy="1200329"/>
          </a:xfrm>
          <a:prstGeom prst="rect">
            <a:avLst/>
          </a:prstGeom>
          <a:noFill/>
          <a:ln w="28575">
            <a:solidFill>
              <a:srgbClr val="0000FF"/>
            </a:solidFill>
            <a:miter lim="800000"/>
            <a:headEnd/>
            <a:tailEnd/>
          </a:ln>
          <a:effectLst/>
        </p:spPr>
        <p:txBody>
          <a:bodyPr wrap="square">
            <a:spAutoFit/>
          </a:bodyPr>
          <a:lstStyle/>
          <a:p>
            <a:pPr algn="l"/>
            <a:r>
              <a:rPr lang="en-US" b="1" dirty="0" err="1">
                <a:solidFill>
                  <a:srgbClr val="FFFFCC"/>
                </a:solidFill>
                <a:latin typeface="Times" charset="0"/>
              </a:rPr>
              <a:t>Drell</a:t>
            </a:r>
            <a:r>
              <a:rPr lang="en-US" b="1" dirty="0">
                <a:solidFill>
                  <a:srgbClr val="FFFFCC"/>
                </a:solidFill>
                <a:latin typeface="Times" charset="0"/>
              </a:rPr>
              <a:t>-Yan: </a:t>
            </a:r>
            <a:endParaRPr lang="en-US" b="1" dirty="0" smtClean="0">
              <a:solidFill>
                <a:srgbClr val="FFFFCC"/>
              </a:solidFill>
              <a:latin typeface="Times" charset="0"/>
            </a:endParaRPr>
          </a:p>
          <a:p>
            <a:pPr algn="l"/>
            <a:r>
              <a:rPr lang="en-US" b="1" dirty="0" smtClean="0">
                <a:solidFill>
                  <a:srgbClr val="FFFFCC"/>
                </a:solidFill>
                <a:latin typeface="Times" charset="0"/>
              </a:rPr>
              <a:t>repulsive initial-state </a:t>
            </a:r>
          </a:p>
          <a:p>
            <a:pPr algn="l"/>
            <a:r>
              <a:rPr lang="en-US" b="1" dirty="0" smtClean="0">
                <a:solidFill>
                  <a:srgbClr val="FFFFCC"/>
                </a:solidFill>
                <a:latin typeface="Times" charset="0"/>
              </a:rPr>
              <a:t>interaction</a:t>
            </a:r>
            <a:endParaRPr lang="en-US" b="1" dirty="0">
              <a:solidFill>
                <a:srgbClr val="FFFFCC"/>
              </a:solidFill>
              <a:latin typeface="Times" charset="0"/>
            </a:endParaRPr>
          </a:p>
        </p:txBody>
      </p:sp>
      <p:pic>
        <p:nvPicPr>
          <p:cNvPr id="1563664" name="Picture 16"/>
          <p:cNvPicPr>
            <a:picLocks noChangeAspect="1" noChangeArrowheads="1"/>
          </p:cNvPicPr>
          <p:nvPr/>
        </p:nvPicPr>
        <p:blipFill>
          <a:blip r:embed="rId3" cstate="print"/>
          <a:srcRect/>
          <a:stretch>
            <a:fillRect/>
          </a:stretch>
        </p:blipFill>
        <p:spPr bwMode="auto">
          <a:xfrm>
            <a:off x="2329542" y="5507182"/>
            <a:ext cx="4419600" cy="436418"/>
          </a:xfrm>
          <a:prstGeom prst="rect">
            <a:avLst/>
          </a:prstGeom>
          <a:noFill/>
        </p:spPr>
      </p:pic>
      <p:sp>
        <p:nvSpPr>
          <p:cNvPr id="1563665" name="Text Box 17"/>
          <p:cNvSpPr txBox="1">
            <a:spLocks noChangeArrowheads="1"/>
          </p:cNvSpPr>
          <p:nvPr/>
        </p:nvSpPr>
        <p:spPr bwMode="auto">
          <a:xfrm>
            <a:off x="306388" y="5432343"/>
            <a:ext cx="1684307" cy="461665"/>
          </a:xfrm>
          <a:prstGeom prst="rect">
            <a:avLst/>
          </a:prstGeom>
          <a:noFill/>
          <a:ln w="9525">
            <a:noFill/>
            <a:miter lim="800000"/>
            <a:headEnd/>
            <a:tailEnd/>
          </a:ln>
          <a:effectLst/>
        </p:spPr>
        <p:txBody>
          <a:bodyPr wrap="none">
            <a:spAutoFit/>
          </a:bodyPr>
          <a:lstStyle/>
          <a:p>
            <a:pPr algn="l"/>
            <a:r>
              <a:rPr lang="en-US" sz="2400" b="1" dirty="0">
                <a:solidFill>
                  <a:srgbClr val="FFFFCC"/>
                </a:solidFill>
                <a:latin typeface="Times" charset="0"/>
              </a:rPr>
              <a:t>As a result:</a:t>
            </a:r>
          </a:p>
        </p:txBody>
      </p:sp>
      <p:pic>
        <p:nvPicPr>
          <p:cNvPr id="221187" name="Picture 3"/>
          <p:cNvPicPr>
            <a:picLocks noChangeAspect="1" noChangeArrowheads="1"/>
          </p:cNvPicPr>
          <p:nvPr/>
        </p:nvPicPr>
        <p:blipFill>
          <a:blip r:embed="rId4" cstate="print"/>
          <a:srcRect/>
          <a:stretch>
            <a:fillRect/>
          </a:stretch>
        </p:blipFill>
        <p:spPr bwMode="auto">
          <a:xfrm>
            <a:off x="1219200" y="2673536"/>
            <a:ext cx="2743200" cy="2066925"/>
          </a:xfrm>
          <a:prstGeom prst="rect">
            <a:avLst/>
          </a:prstGeom>
          <a:noFill/>
          <a:ln w="9525">
            <a:noFill/>
            <a:miter lim="800000"/>
            <a:headEnd/>
            <a:tailEnd/>
          </a:ln>
        </p:spPr>
      </p:pic>
      <p:pic>
        <p:nvPicPr>
          <p:cNvPr id="221188" name="Picture 4"/>
          <p:cNvPicPr>
            <a:picLocks noChangeAspect="1" noChangeArrowheads="1"/>
          </p:cNvPicPr>
          <p:nvPr/>
        </p:nvPicPr>
        <p:blipFill>
          <a:blip r:embed="rId5" cstate="print"/>
          <a:srcRect/>
          <a:stretch>
            <a:fillRect/>
          </a:stretch>
        </p:blipFill>
        <p:spPr bwMode="auto">
          <a:xfrm>
            <a:off x="5257800" y="2680680"/>
            <a:ext cx="2743200" cy="2050256"/>
          </a:xfrm>
          <a:prstGeom prst="rect">
            <a:avLst/>
          </a:prstGeom>
          <a:noFill/>
          <a:ln w="9525">
            <a:noFill/>
            <a:miter lim="800000"/>
            <a:headEnd/>
            <a:tailEnd/>
          </a:ln>
        </p:spPr>
      </p:pic>
      <p:sp>
        <p:nvSpPr>
          <p:cNvPr id="23" name="Oval 22"/>
          <p:cNvSpPr/>
          <p:nvPr/>
        </p:nvSpPr>
        <p:spPr>
          <a:xfrm rot="862455">
            <a:off x="3318084" y="3571304"/>
            <a:ext cx="533400" cy="125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819094">
            <a:off x="5872033" y="2937490"/>
            <a:ext cx="575575" cy="1868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534898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59"/>
          <p:cNvSpPr>
            <a:spLocks noGrp="1"/>
          </p:cNvSpPr>
          <p:nvPr>
            <p:ph type="ftr" sz="quarter" idx="11"/>
          </p:nvPr>
        </p:nvSpPr>
        <p:spPr/>
        <p:txBody>
          <a:bodyPr/>
          <a:lstStyle/>
          <a:p>
            <a:r>
              <a:rPr lang="nn-NO" smtClean="0"/>
              <a:t>C. Aidala, RHIC Users Open Forum, DNP, 10/24/13</a:t>
            </a:r>
            <a:endParaRPr lang="en-US" dirty="0"/>
          </a:p>
        </p:txBody>
      </p:sp>
      <p:sp>
        <p:nvSpPr>
          <p:cNvPr id="62466" name="Rectangle 2"/>
          <p:cNvSpPr>
            <a:spLocks noGrp="1" noChangeArrowheads="1"/>
          </p:cNvSpPr>
          <p:nvPr>
            <p:ph type="title"/>
          </p:nvPr>
        </p:nvSpPr>
        <p:spPr>
          <a:xfrm>
            <a:off x="457200" y="120444"/>
            <a:ext cx="8229600" cy="870156"/>
          </a:xfrm>
        </p:spPr>
        <p:txBody>
          <a:bodyPr>
            <a:normAutofit fontScale="90000"/>
          </a:bodyPr>
          <a:lstStyle/>
          <a:p>
            <a:r>
              <a:rPr lang="en-US" sz="4000" dirty="0" smtClean="0"/>
              <a:t>What things “look” like depends on </a:t>
            </a:r>
            <a:br>
              <a:rPr lang="en-US" sz="4000" dirty="0" smtClean="0"/>
            </a:br>
            <a:r>
              <a:rPr lang="en-US" sz="4000" dirty="0" smtClean="0"/>
              <a:t>how you “look”!</a:t>
            </a:r>
            <a:endParaRPr lang="en-US" sz="4000" dirty="0"/>
          </a:p>
        </p:txBody>
      </p:sp>
      <p:grpSp>
        <p:nvGrpSpPr>
          <p:cNvPr id="2" name="Group 15"/>
          <p:cNvGrpSpPr>
            <a:grpSpLocks/>
          </p:cNvGrpSpPr>
          <p:nvPr/>
        </p:nvGrpSpPr>
        <p:grpSpPr bwMode="auto">
          <a:xfrm>
            <a:off x="381000" y="1905000"/>
            <a:ext cx="3581400" cy="1524000"/>
            <a:chOff x="1104" y="1200"/>
            <a:chExt cx="2256" cy="960"/>
          </a:xfrm>
        </p:grpSpPr>
        <p:sp>
          <p:nvSpPr>
            <p:cNvPr id="62469" name="Rectangle 5"/>
            <p:cNvSpPr>
              <a:spLocks noChangeArrowheads="1"/>
            </p:cNvSpPr>
            <p:nvPr/>
          </p:nvSpPr>
          <p:spPr bwMode="auto">
            <a:xfrm>
              <a:off x="1104" y="1632"/>
              <a:ext cx="2256" cy="528"/>
            </a:xfrm>
            <a:prstGeom prst="rect">
              <a:avLst/>
            </a:prstGeom>
            <a:solidFill>
              <a:srgbClr val="CCCCCC"/>
            </a:solidFill>
            <a:ln w="9525">
              <a:noFill/>
              <a:miter lim="800000"/>
              <a:headEnd/>
              <a:tailEnd/>
            </a:ln>
            <a:effectLst/>
          </p:spPr>
          <p:txBody>
            <a:bodyPr wrap="none" anchor="ctr"/>
            <a:lstStyle/>
            <a:p>
              <a:endParaRPr lang="en-US"/>
            </a:p>
          </p:txBody>
        </p:sp>
        <p:sp>
          <p:nvSpPr>
            <p:cNvPr id="62470" name="Rectangle 6"/>
            <p:cNvSpPr>
              <a:spLocks noChangeArrowheads="1"/>
            </p:cNvSpPr>
            <p:nvPr/>
          </p:nvSpPr>
          <p:spPr bwMode="auto">
            <a:xfrm>
              <a:off x="1824" y="1200"/>
              <a:ext cx="720" cy="432"/>
            </a:xfrm>
            <a:prstGeom prst="rect">
              <a:avLst/>
            </a:prstGeom>
            <a:solidFill>
              <a:srgbClr val="CCCCCC"/>
            </a:solidFill>
            <a:ln w="9525">
              <a:noFill/>
              <a:miter lim="800000"/>
              <a:headEnd/>
              <a:tailEnd/>
            </a:ln>
            <a:effectLst/>
          </p:spPr>
          <p:txBody>
            <a:bodyPr wrap="none" anchor="ctr"/>
            <a:lstStyle/>
            <a:p>
              <a:endParaRPr lang="en-US"/>
            </a:p>
          </p:txBody>
        </p:sp>
        <p:sp>
          <p:nvSpPr>
            <p:cNvPr id="62471" name="Line 7"/>
            <p:cNvSpPr>
              <a:spLocks noChangeShapeType="1"/>
            </p:cNvSpPr>
            <p:nvPr/>
          </p:nvSpPr>
          <p:spPr bwMode="auto">
            <a:xfrm flipV="1">
              <a:off x="129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2" name="Line 8"/>
            <p:cNvSpPr>
              <a:spLocks noChangeShapeType="1"/>
            </p:cNvSpPr>
            <p:nvPr/>
          </p:nvSpPr>
          <p:spPr bwMode="auto">
            <a:xfrm rot="10800000" flipV="1">
              <a:off x="1651"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3" name="Line 9"/>
            <p:cNvSpPr>
              <a:spLocks noChangeShapeType="1"/>
            </p:cNvSpPr>
            <p:nvPr/>
          </p:nvSpPr>
          <p:spPr bwMode="auto">
            <a:xfrm flipV="1">
              <a:off x="2006" y="134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4" name="Line 10"/>
            <p:cNvSpPr>
              <a:spLocks noChangeShapeType="1"/>
            </p:cNvSpPr>
            <p:nvPr/>
          </p:nvSpPr>
          <p:spPr bwMode="auto">
            <a:xfrm flipV="1">
              <a:off x="2361" y="1344"/>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75" name="Line 11"/>
            <p:cNvSpPr>
              <a:spLocks noChangeShapeType="1"/>
            </p:cNvSpPr>
            <p:nvPr/>
          </p:nvSpPr>
          <p:spPr bwMode="auto">
            <a:xfrm flipV="1">
              <a:off x="271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6" name="Line 12"/>
            <p:cNvSpPr>
              <a:spLocks noChangeShapeType="1"/>
            </p:cNvSpPr>
            <p:nvPr/>
          </p:nvSpPr>
          <p:spPr bwMode="auto">
            <a:xfrm flipV="1">
              <a:off x="3072" y="1728"/>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77" name="Line 13"/>
            <p:cNvSpPr>
              <a:spLocks noChangeShapeType="1"/>
            </p:cNvSpPr>
            <p:nvPr/>
          </p:nvSpPr>
          <p:spPr bwMode="auto">
            <a:xfrm flipV="1">
              <a:off x="2008"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78" name="Line 14"/>
            <p:cNvSpPr>
              <a:spLocks noChangeShapeType="1"/>
            </p:cNvSpPr>
            <p:nvPr/>
          </p:nvSpPr>
          <p:spPr bwMode="auto">
            <a:xfrm flipV="1">
              <a:off x="2363" y="1728"/>
              <a:ext cx="0" cy="288"/>
            </a:xfrm>
            <a:prstGeom prst="line">
              <a:avLst/>
            </a:prstGeom>
            <a:noFill/>
            <a:ln w="9525">
              <a:solidFill>
                <a:schemeClr val="tx1"/>
              </a:solidFill>
              <a:round/>
              <a:headEnd type="triangle" w="med" len="med"/>
              <a:tailEnd/>
            </a:ln>
            <a:effectLst/>
          </p:spPr>
          <p:txBody>
            <a:bodyPr wrap="none" anchor="ctr"/>
            <a:lstStyle/>
            <a:p>
              <a:endParaRPr lang="en-US"/>
            </a:p>
          </p:txBody>
        </p:sp>
      </p:grpSp>
      <p:grpSp>
        <p:nvGrpSpPr>
          <p:cNvPr id="3" name="Group 35"/>
          <p:cNvGrpSpPr>
            <a:grpSpLocks/>
          </p:cNvGrpSpPr>
          <p:nvPr/>
        </p:nvGrpSpPr>
        <p:grpSpPr bwMode="auto">
          <a:xfrm>
            <a:off x="381000" y="1828800"/>
            <a:ext cx="3505200" cy="762000"/>
            <a:chOff x="480" y="1152"/>
            <a:chExt cx="2208" cy="480"/>
          </a:xfrm>
        </p:grpSpPr>
        <p:sp>
          <p:nvSpPr>
            <p:cNvPr id="62480" name="Line 16"/>
            <p:cNvSpPr>
              <a:spLocks noChangeShapeType="1"/>
            </p:cNvSpPr>
            <p:nvPr/>
          </p:nvSpPr>
          <p:spPr bwMode="auto">
            <a:xfrm>
              <a:off x="480" y="1584"/>
              <a:ext cx="672" cy="0"/>
            </a:xfrm>
            <a:prstGeom prst="line">
              <a:avLst/>
            </a:prstGeom>
            <a:noFill/>
            <a:ln w="38100">
              <a:solidFill>
                <a:srgbClr val="800000"/>
              </a:solidFill>
              <a:round/>
              <a:headEnd/>
              <a:tailEnd/>
            </a:ln>
            <a:effectLst/>
          </p:spPr>
          <p:txBody>
            <a:bodyPr wrap="none" anchor="ctr"/>
            <a:lstStyle/>
            <a:p>
              <a:endParaRPr lang="en-US"/>
            </a:p>
          </p:txBody>
        </p:sp>
        <p:sp>
          <p:nvSpPr>
            <p:cNvPr id="62481" name="Line 17"/>
            <p:cNvSpPr>
              <a:spLocks noChangeShapeType="1"/>
            </p:cNvSpPr>
            <p:nvPr/>
          </p:nvSpPr>
          <p:spPr bwMode="auto">
            <a:xfrm flipV="1">
              <a:off x="1152" y="1152"/>
              <a:ext cx="0" cy="432"/>
            </a:xfrm>
            <a:prstGeom prst="line">
              <a:avLst/>
            </a:prstGeom>
            <a:noFill/>
            <a:ln w="38100">
              <a:solidFill>
                <a:srgbClr val="800000"/>
              </a:solidFill>
              <a:round/>
              <a:headEnd/>
              <a:tailEnd/>
            </a:ln>
            <a:effectLst/>
          </p:spPr>
          <p:txBody>
            <a:bodyPr wrap="none" anchor="ctr"/>
            <a:lstStyle/>
            <a:p>
              <a:endParaRPr lang="en-US"/>
            </a:p>
          </p:txBody>
        </p:sp>
        <p:sp>
          <p:nvSpPr>
            <p:cNvPr id="62482" name="Line 18"/>
            <p:cNvSpPr>
              <a:spLocks noChangeShapeType="1"/>
            </p:cNvSpPr>
            <p:nvPr/>
          </p:nvSpPr>
          <p:spPr bwMode="auto">
            <a:xfrm>
              <a:off x="1152" y="1152"/>
              <a:ext cx="816" cy="0"/>
            </a:xfrm>
            <a:prstGeom prst="line">
              <a:avLst/>
            </a:prstGeom>
            <a:noFill/>
            <a:ln w="38100">
              <a:solidFill>
                <a:srgbClr val="800000"/>
              </a:solidFill>
              <a:round/>
              <a:headEnd/>
              <a:tailEnd/>
            </a:ln>
            <a:effectLst/>
          </p:spPr>
          <p:txBody>
            <a:bodyPr wrap="none" anchor="ctr"/>
            <a:lstStyle/>
            <a:p>
              <a:endParaRPr lang="en-US"/>
            </a:p>
          </p:txBody>
        </p:sp>
        <p:sp>
          <p:nvSpPr>
            <p:cNvPr id="62483" name="Line 19"/>
            <p:cNvSpPr>
              <a:spLocks noChangeShapeType="1"/>
            </p:cNvSpPr>
            <p:nvPr/>
          </p:nvSpPr>
          <p:spPr bwMode="auto">
            <a:xfrm>
              <a:off x="1968" y="1152"/>
              <a:ext cx="0" cy="480"/>
            </a:xfrm>
            <a:prstGeom prst="line">
              <a:avLst/>
            </a:prstGeom>
            <a:noFill/>
            <a:ln w="38100">
              <a:solidFill>
                <a:srgbClr val="800000"/>
              </a:solidFill>
              <a:round/>
              <a:headEnd/>
              <a:tailEnd/>
            </a:ln>
            <a:effectLst/>
          </p:spPr>
          <p:txBody>
            <a:bodyPr wrap="none" anchor="ctr"/>
            <a:lstStyle/>
            <a:p>
              <a:endParaRPr lang="en-US"/>
            </a:p>
          </p:txBody>
        </p:sp>
        <p:sp>
          <p:nvSpPr>
            <p:cNvPr id="62484" name="Line 20"/>
            <p:cNvSpPr>
              <a:spLocks noChangeShapeType="1"/>
            </p:cNvSpPr>
            <p:nvPr/>
          </p:nvSpPr>
          <p:spPr bwMode="auto">
            <a:xfrm>
              <a:off x="1968" y="1632"/>
              <a:ext cx="720" cy="0"/>
            </a:xfrm>
            <a:prstGeom prst="line">
              <a:avLst/>
            </a:prstGeom>
            <a:noFill/>
            <a:ln w="38100">
              <a:solidFill>
                <a:srgbClr val="800000"/>
              </a:solidFill>
              <a:round/>
              <a:headEnd/>
              <a:tailEnd/>
            </a:ln>
            <a:effectLst/>
          </p:spPr>
          <p:txBody>
            <a:bodyPr wrap="none" anchor="ctr"/>
            <a:lstStyle/>
            <a:p>
              <a:endParaRPr lang="en-US"/>
            </a:p>
          </p:txBody>
        </p:sp>
      </p:grpSp>
      <p:sp>
        <p:nvSpPr>
          <p:cNvPr id="62485" name="Line 21"/>
          <p:cNvSpPr>
            <a:spLocks noChangeShapeType="1"/>
          </p:cNvSpPr>
          <p:nvPr/>
        </p:nvSpPr>
        <p:spPr bwMode="auto">
          <a:xfrm flipH="1">
            <a:off x="3352800" y="1981200"/>
            <a:ext cx="914400" cy="457200"/>
          </a:xfrm>
          <a:prstGeom prst="line">
            <a:avLst/>
          </a:prstGeom>
          <a:noFill/>
          <a:ln w="38100">
            <a:solidFill>
              <a:schemeClr val="tx1"/>
            </a:solidFill>
            <a:round/>
            <a:headEnd/>
            <a:tailEnd/>
          </a:ln>
          <a:effectLst/>
        </p:spPr>
        <p:txBody>
          <a:bodyPr wrap="none" anchor="ctr"/>
          <a:lstStyle/>
          <a:p>
            <a:endParaRPr lang="en-US"/>
          </a:p>
        </p:txBody>
      </p:sp>
      <p:sp>
        <p:nvSpPr>
          <p:cNvPr id="62486" name="AutoShape 22"/>
          <p:cNvSpPr>
            <a:spLocks noChangeArrowheads="1"/>
          </p:cNvSpPr>
          <p:nvPr/>
        </p:nvSpPr>
        <p:spPr bwMode="auto">
          <a:xfrm rot="2700000">
            <a:off x="3411538" y="2286000"/>
            <a:ext cx="228600" cy="228600"/>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a:p>
        </p:txBody>
      </p:sp>
      <p:grpSp>
        <p:nvGrpSpPr>
          <p:cNvPr id="4" name="Group 24"/>
          <p:cNvGrpSpPr>
            <a:grpSpLocks/>
          </p:cNvGrpSpPr>
          <p:nvPr/>
        </p:nvGrpSpPr>
        <p:grpSpPr bwMode="auto">
          <a:xfrm>
            <a:off x="320675" y="5029200"/>
            <a:ext cx="3581400" cy="1524000"/>
            <a:chOff x="1104" y="1200"/>
            <a:chExt cx="2256" cy="960"/>
          </a:xfrm>
        </p:grpSpPr>
        <p:sp>
          <p:nvSpPr>
            <p:cNvPr id="62489" name="Rectangle 25"/>
            <p:cNvSpPr>
              <a:spLocks noChangeArrowheads="1"/>
            </p:cNvSpPr>
            <p:nvPr/>
          </p:nvSpPr>
          <p:spPr bwMode="auto">
            <a:xfrm>
              <a:off x="1104" y="1632"/>
              <a:ext cx="2256" cy="528"/>
            </a:xfrm>
            <a:prstGeom prst="rect">
              <a:avLst/>
            </a:prstGeom>
            <a:solidFill>
              <a:srgbClr val="CCCCCC"/>
            </a:solidFill>
            <a:ln w="9525">
              <a:noFill/>
              <a:miter lim="800000"/>
              <a:headEnd/>
              <a:tailEnd/>
            </a:ln>
            <a:effectLst/>
          </p:spPr>
          <p:txBody>
            <a:bodyPr wrap="none" anchor="ctr"/>
            <a:lstStyle/>
            <a:p>
              <a:endParaRPr lang="en-US"/>
            </a:p>
          </p:txBody>
        </p:sp>
        <p:sp>
          <p:nvSpPr>
            <p:cNvPr id="62490" name="Rectangle 26"/>
            <p:cNvSpPr>
              <a:spLocks noChangeArrowheads="1"/>
            </p:cNvSpPr>
            <p:nvPr/>
          </p:nvSpPr>
          <p:spPr bwMode="auto">
            <a:xfrm>
              <a:off x="1824" y="1200"/>
              <a:ext cx="720" cy="432"/>
            </a:xfrm>
            <a:prstGeom prst="rect">
              <a:avLst/>
            </a:prstGeom>
            <a:solidFill>
              <a:srgbClr val="CCCCCC"/>
            </a:solidFill>
            <a:ln w="9525">
              <a:noFill/>
              <a:miter lim="800000"/>
              <a:headEnd/>
              <a:tailEnd/>
            </a:ln>
            <a:effectLst/>
          </p:spPr>
          <p:txBody>
            <a:bodyPr wrap="none" anchor="ctr"/>
            <a:lstStyle/>
            <a:p>
              <a:endParaRPr lang="en-US"/>
            </a:p>
          </p:txBody>
        </p:sp>
        <p:sp>
          <p:nvSpPr>
            <p:cNvPr id="62491" name="Line 27"/>
            <p:cNvSpPr>
              <a:spLocks noChangeShapeType="1"/>
            </p:cNvSpPr>
            <p:nvPr/>
          </p:nvSpPr>
          <p:spPr bwMode="auto">
            <a:xfrm flipV="1">
              <a:off x="129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2" name="Line 28"/>
            <p:cNvSpPr>
              <a:spLocks noChangeShapeType="1"/>
            </p:cNvSpPr>
            <p:nvPr/>
          </p:nvSpPr>
          <p:spPr bwMode="auto">
            <a:xfrm rot="10800000" flipV="1">
              <a:off x="1651"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3" name="Line 29"/>
            <p:cNvSpPr>
              <a:spLocks noChangeShapeType="1"/>
            </p:cNvSpPr>
            <p:nvPr/>
          </p:nvSpPr>
          <p:spPr bwMode="auto">
            <a:xfrm flipV="1">
              <a:off x="2006" y="1344"/>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4" name="Line 30"/>
            <p:cNvSpPr>
              <a:spLocks noChangeShapeType="1"/>
            </p:cNvSpPr>
            <p:nvPr/>
          </p:nvSpPr>
          <p:spPr bwMode="auto">
            <a:xfrm flipV="1">
              <a:off x="2361" y="1344"/>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95" name="Line 31"/>
            <p:cNvSpPr>
              <a:spLocks noChangeShapeType="1"/>
            </p:cNvSpPr>
            <p:nvPr/>
          </p:nvSpPr>
          <p:spPr bwMode="auto">
            <a:xfrm flipV="1">
              <a:off x="2716"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6" name="Line 32"/>
            <p:cNvSpPr>
              <a:spLocks noChangeShapeType="1"/>
            </p:cNvSpPr>
            <p:nvPr/>
          </p:nvSpPr>
          <p:spPr bwMode="auto">
            <a:xfrm flipV="1">
              <a:off x="3072" y="1728"/>
              <a:ext cx="0" cy="288"/>
            </a:xfrm>
            <a:prstGeom prst="line">
              <a:avLst/>
            </a:prstGeom>
            <a:noFill/>
            <a:ln w="9525">
              <a:solidFill>
                <a:schemeClr val="tx1"/>
              </a:solidFill>
              <a:round/>
              <a:headEnd type="triangle" w="med" len="med"/>
              <a:tailEnd/>
            </a:ln>
            <a:effectLst/>
          </p:spPr>
          <p:txBody>
            <a:bodyPr wrap="none" anchor="ctr"/>
            <a:lstStyle/>
            <a:p>
              <a:endParaRPr lang="en-US"/>
            </a:p>
          </p:txBody>
        </p:sp>
        <p:sp>
          <p:nvSpPr>
            <p:cNvPr id="62497" name="Line 33"/>
            <p:cNvSpPr>
              <a:spLocks noChangeShapeType="1"/>
            </p:cNvSpPr>
            <p:nvPr/>
          </p:nvSpPr>
          <p:spPr bwMode="auto">
            <a:xfrm flipV="1">
              <a:off x="2008" y="1728"/>
              <a:ext cx="0" cy="288"/>
            </a:xfrm>
            <a:prstGeom prst="line">
              <a:avLst/>
            </a:prstGeom>
            <a:noFill/>
            <a:ln w="9525">
              <a:solidFill>
                <a:schemeClr val="tx1"/>
              </a:solidFill>
              <a:round/>
              <a:headEnd/>
              <a:tailEnd type="triangle" w="med" len="med"/>
            </a:ln>
            <a:effectLst/>
          </p:spPr>
          <p:txBody>
            <a:bodyPr wrap="none" anchor="ctr"/>
            <a:lstStyle/>
            <a:p>
              <a:endParaRPr lang="en-US"/>
            </a:p>
          </p:txBody>
        </p:sp>
        <p:sp>
          <p:nvSpPr>
            <p:cNvPr id="62498" name="Line 34"/>
            <p:cNvSpPr>
              <a:spLocks noChangeShapeType="1"/>
            </p:cNvSpPr>
            <p:nvPr/>
          </p:nvSpPr>
          <p:spPr bwMode="auto">
            <a:xfrm flipV="1">
              <a:off x="2363" y="1728"/>
              <a:ext cx="0" cy="288"/>
            </a:xfrm>
            <a:prstGeom prst="line">
              <a:avLst/>
            </a:prstGeom>
            <a:noFill/>
            <a:ln w="9525">
              <a:solidFill>
                <a:schemeClr val="tx1"/>
              </a:solidFill>
              <a:round/>
              <a:headEnd type="triangle" w="med" len="med"/>
              <a:tailEnd/>
            </a:ln>
            <a:effectLst/>
          </p:spPr>
          <p:txBody>
            <a:bodyPr wrap="none" anchor="ctr"/>
            <a:lstStyle/>
            <a:p>
              <a:endParaRPr lang="en-US"/>
            </a:p>
          </p:txBody>
        </p:sp>
      </p:grpSp>
      <p:pic>
        <p:nvPicPr>
          <p:cNvPr id="62509" name="Picture 45"/>
          <p:cNvPicPr>
            <a:picLocks noChangeAspect="1" noChangeArrowheads="1"/>
          </p:cNvPicPr>
          <p:nvPr/>
        </p:nvPicPr>
        <p:blipFill>
          <a:blip r:embed="rId3" cstate="print">
            <a:lum bright="-78000" contrast="90000"/>
          </a:blip>
          <a:srcRect l="43584"/>
          <a:stretch>
            <a:fillRect/>
          </a:stretch>
        </p:blipFill>
        <p:spPr bwMode="auto">
          <a:xfrm>
            <a:off x="168275" y="4495800"/>
            <a:ext cx="609600" cy="717550"/>
          </a:xfrm>
          <a:prstGeom prst="rect">
            <a:avLst/>
          </a:prstGeom>
          <a:noFill/>
          <a:ln w="9525">
            <a:noFill/>
            <a:miter lim="800000"/>
            <a:headEnd/>
            <a:tailEnd/>
          </a:ln>
          <a:effectLst/>
        </p:spPr>
      </p:pic>
      <p:pic>
        <p:nvPicPr>
          <p:cNvPr id="62510" name="Picture 46"/>
          <p:cNvPicPr>
            <a:picLocks noChangeAspect="1" noChangeArrowheads="1"/>
          </p:cNvPicPr>
          <p:nvPr/>
        </p:nvPicPr>
        <p:blipFill>
          <a:blip r:embed="rId3" cstate="print">
            <a:lum bright="-78000" contrast="90000"/>
          </a:blip>
          <a:srcRect l="43584"/>
          <a:stretch>
            <a:fillRect/>
          </a:stretch>
        </p:blipFill>
        <p:spPr bwMode="auto">
          <a:xfrm>
            <a:off x="1450975" y="3854450"/>
            <a:ext cx="609600" cy="717550"/>
          </a:xfrm>
          <a:prstGeom prst="rect">
            <a:avLst/>
          </a:prstGeom>
          <a:noFill/>
          <a:ln w="9525">
            <a:noFill/>
            <a:miter lim="800000"/>
            <a:headEnd/>
            <a:tailEnd/>
          </a:ln>
          <a:effectLst/>
        </p:spPr>
      </p:pic>
      <p:pic>
        <p:nvPicPr>
          <p:cNvPr id="62512" name="Picture 48"/>
          <p:cNvPicPr>
            <a:picLocks noChangeAspect="1" noChangeArrowheads="1"/>
          </p:cNvPicPr>
          <p:nvPr/>
        </p:nvPicPr>
        <p:blipFill>
          <a:blip r:embed="rId4" cstate="print">
            <a:lum bright="-78000" contrast="90000"/>
          </a:blip>
          <a:srcRect l="43535"/>
          <a:stretch>
            <a:fillRect/>
          </a:stretch>
        </p:blipFill>
        <p:spPr bwMode="auto">
          <a:xfrm rot="10800000">
            <a:off x="3236913" y="4756356"/>
            <a:ext cx="609600" cy="420688"/>
          </a:xfrm>
          <a:prstGeom prst="rect">
            <a:avLst/>
          </a:prstGeom>
          <a:noFill/>
          <a:ln w="9525">
            <a:noFill/>
            <a:miter lim="800000"/>
            <a:headEnd/>
            <a:tailEnd/>
          </a:ln>
          <a:effectLst/>
        </p:spPr>
      </p:pic>
      <p:pic>
        <p:nvPicPr>
          <p:cNvPr id="62511" name="Picture 47"/>
          <p:cNvPicPr>
            <a:picLocks noChangeAspect="1" noChangeArrowheads="1"/>
          </p:cNvPicPr>
          <p:nvPr/>
        </p:nvPicPr>
        <p:blipFill>
          <a:blip r:embed="rId3" cstate="print">
            <a:lum bright="-78000" contrast="90000"/>
          </a:blip>
          <a:srcRect l="43584"/>
          <a:stretch>
            <a:fillRect/>
          </a:stretch>
        </p:blipFill>
        <p:spPr bwMode="auto">
          <a:xfrm>
            <a:off x="2682875" y="4572000"/>
            <a:ext cx="609600" cy="717550"/>
          </a:xfrm>
          <a:prstGeom prst="rect">
            <a:avLst/>
          </a:prstGeom>
          <a:noFill/>
          <a:ln w="9525">
            <a:noFill/>
            <a:miter lim="800000"/>
            <a:headEnd/>
            <a:tailEnd/>
          </a:ln>
          <a:effectLst/>
        </p:spPr>
      </p:pic>
      <p:pic>
        <p:nvPicPr>
          <p:cNvPr id="62513" name="Picture 49"/>
          <p:cNvPicPr>
            <a:picLocks noChangeAspect="1" noChangeArrowheads="1"/>
          </p:cNvPicPr>
          <p:nvPr/>
        </p:nvPicPr>
        <p:blipFill>
          <a:blip r:embed="rId5" cstate="print">
            <a:lum bright="-78000" contrast="90000"/>
          </a:blip>
          <a:srcRect l="43535"/>
          <a:stretch>
            <a:fillRect/>
          </a:stretch>
        </p:blipFill>
        <p:spPr bwMode="auto">
          <a:xfrm rot="10800000">
            <a:off x="2012950" y="3994356"/>
            <a:ext cx="609600" cy="436563"/>
          </a:xfrm>
          <a:prstGeom prst="rect">
            <a:avLst/>
          </a:prstGeom>
          <a:noFill/>
          <a:ln w="9525">
            <a:noFill/>
            <a:miter lim="800000"/>
            <a:headEnd/>
            <a:tailEnd/>
          </a:ln>
          <a:effectLst/>
        </p:spPr>
      </p:pic>
      <p:pic>
        <p:nvPicPr>
          <p:cNvPr id="62514" name="Picture 50"/>
          <p:cNvPicPr>
            <a:picLocks noChangeAspect="1" noChangeArrowheads="1"/>
          </p:cNvPicPr>
          <p:nvPr/>
        </p:nvPicPr>
        <p:blipFill>
          <a:blip r:embed="rId6" cstate="print">
            <a:lum bright="-78000" contrast="90000"/>
          </a:blip>
          <a:srcRect l="43535"/>
          <a:stretch>
            <a:fillRect/>
          </a:stretch>
        </p:blipFill>
        <p:spPr bwMode="auto">
          <a:xfrm rot="10800000">
            <a:off x="730250" y="4648200"/>
            <a:ext cx="609600" cy="457200"/>
          </a:xfrm>
          <a:prstGeom prst="rect">
            <a:avLst/>
          </a:prstGeom>
          <a:noFill/>
          <a:ln w="9525">
            <a:noFill/>
            <a:miter lim="800000"/>
            <a:headEnd/>
            <a:tailEnd/>
          </a:ln>
          <a:effectLst/>
        </p:spPr>
      </p:pic>
      <p:grpSp>
        <p:nvGrpSpPr>
          <p:cNvPr id="5" name="Group 36"/>
          <p:cNvGrpSpPr>
            <a:grpSpLocks/>
          </p:cNvGrpSpPr>
          <p:nvPr/>
        </p:nvGrpSpPr>
        <p:grpSpPr bwMode="auto">
          <a:xfrm>
            <a:off x="320675" y="4191000"/>
            <a:ext cx="3505200" cy="762000"/>
            <a:chOff x="480" y="1152"/>
            <a:chExt cx="2208" cy="480"/>
          </a:xfrm>
        </p:grpSpPr>
        <p:sp>
          <p:nvSpPr>
            <p:cNvPr id="62501" name="Line 37"/>
            <p:cNvSpPr>
              <a:spLocks noChangeShapeType="1"/>
            </p:cNvSpPr>
            <p:nvPr/>
          </p:nvSpPr>
          <p:spPr bwMode="auto">
            <a:xfrm>
              <a:off x="480" y="1584"/>
              <a:ext cx="672" cy="0"/>
            </a:xfrm>
            <a:prstGeom prst="line">
              <a:avLst/>
            </a:prstGeom>
            <a:noFill/>
            <a:ln w="38100">
              <a:solidFill>
                <a:srgbClr val="800000"/>
              </a:solidFill>
              <a:round/>
              <a:headEnd/>
              <a:tailEnd/>
            </a:ln>
            <a:effectLst/>
          </p:spPr>
          <p:txBody>
            <a:bodyPr wrap="none" anchor="ctr"/>
            <a:lstStyle/>
            <a:p>
              <a:endParaRPr lang="en-US"/>
            </a:p>
          </p:txBody>
        </p:sp>
        <p:sp>
          <p:nvSpPr>
            <p:cNvPr id="62502" name="Line 38"/>
            <p:cNvSpPr>
              <a:spLocks noChangeShapeType="1"/>
            </p:cNvSpPr>
            <p:nvPr/>
          </p:nvSpPr>
          <p:spPr bwMode="auto">
            <a:xfrm flipV="1">
              <a:off x="1152" y="1152"/>
              <a:ext cx="0" cy="432"/>
            </a:xfrm>
            <a:prstGeom prst="line">
              <a:avLst/>
            </a:prstGeom>
            <a:noFill/>
            <a:ln w="38100">
              <a:solidFill>
                <a:srgbClr val="800000"/>
              </a:solidFill>
              <a:round/>
              <a:headEnd/>
              <a:tailEnd/>
            </a:ln>
            <a:effectLst/>
          </p:spPr>
          <p:txBody>
            <a:bodyPr wrap="none" anchor="ctr"/>
            <a:lstStyle/>
            <a:p>
              <a:endParaRPr lang="en-US"/>
            </a:p>
          </p:txBody>
        </p:sp>
        <p:sp>
          <p:nvSpPr>
            <p:cNvPr id="62503" name="Line 39"/>
            <p:cNvSpPr>
              <a:spLocks noChangeShapeType="1"/>
            </p:cNvSpPr>
            <p:nvPr/>
          </p:nvSpPr>
          <p:spPr bwMode="auto">
            <a:xfrm>
              <a:off x="1152" y="1152"/>
              <a:ext cx="816" cy="0"/>
            </a:xfrm>
            <a:prstGeom prst="line">
              <a:avLst/>
            </a:prstGeom>
            <a:noFill/>
            <a:ln w="38100">
              <a:solidFill>
                <a:srgbClr val="800000"/>
              </a:solidFill>
              <a:round/>
              <a:headEnd/>
              <a:tailEnd/>
            </a:ln>
            <a:effectLst/>
          </p:spPr>
          <p:txBody>
            <a:bodyPr wrap="none" anchor="ctr"/>
            <a:lstStyle/>
            <a:p>
              <a:endParaRPr lang="en-US"/>
            </a:p>
          </p:txBody>
        </p:sp>
        <p:sp>
          <p:nvSpPr>
            <p:cNvPr id="62504" name="Line 40"/>
            <p:cNvSpPr>
              <a:spLocks noChangeShapeType="1"/>
            </p:cNvSpPr>
            <p:nvPr/>
          </p:nvSpPr>
          <p:spPr bwMode="auto">
            <a:xfrm>
              <a:off x="1968" y="1152"/>
              <a:ext cx="0" cy="480"/>
            </a:xfrm>
            <a:prstGeom prst="line">
              <a:avLst/>
            </a:prstGeom>
            <a:noFill/>
            <a:ln w="38100">
              <a:solidFill>
                <a:srgbClr val="800000"/>
              </a:solidFill>
              <a:round/>
              <a:headEnd/>
              <a:tailEnd/>
            </a:ln>
            <a:effectLst/>
          </p:spPr>
          <p:txBody>
            <a:bodyPr wrap="none" anchor="ctr"/>
            <a:lstStyle/>
            <a:p>
              <a:endParaRPr lang="en-US"/>
            </a:p>
          </p:txBody>
        </p:sp>
        <p:sp>
          <p:nvSpPr>
            <p:cNvPr id="62505" name="Line 41"/>
            <p:cNvSpPr>
              <a:spLocks noChangeShapeType="1"/>
            </p:cNvSpPr>
            <p:nvPr/>
          </p:nvSpPr>
          <p:spPr bwMode="auto">
            <a:xfrm>
              <a:off x="1968" y="1632"/>
              <a:ext cx="720" cy="0"/>
            </a:xfrm>
            <a:prstGeom prst="line">
              <a:avLst/>
            </a:prstGeom>
            <a:noFill/>
            <a:ln w="38100">
              <a:solidFill>
                <a:srgbClr val="800000"/>
              </a:solidFill>
              <a:round/>
              <a:headEnd/>
              <a:tailEnd/>
            </a:ln>
            <a:effectLst/>
          </p:spPr>
          <p:txBody>
            <a:bodyPr wrap="none" anchor="ctr"/>
            <a:lstStyle/>
            <a:p>
              <a:endParaRPr lang="en-US"/>
            </a:p>
          </p:txBody>
        </p:sp>
      </p:grpSp>
      <p:sp>
        <p:nvSpPr>
          <p:cNvPr id="62506" name="Line 42"/>
          <p:cNvSpPr>
            <a:spLocks noChangeShapeType="1"/>
          </p:cNvSpPr>
          <p:nvPr/>
        </p:nvSpPr>
        <p:spPr bwMode="auto">
          <a:xfrm>
            <a:off x="701675" y="4970463"/>
            <a:ext cx="0" cy="609600"/>
          </a:xfrm>
          <a:prstGeom prst="line">
            <a:avLst/>
          </a:prstGeom>
          <a:noFill/>
          <a:ln w="9525">
            <a:solidFill>
              <a:srgbClr val="00CCFF"/>
            </a:solidFill>
            <a:round/>
            <a:headEnd type="triangle" w="med" len="med"/>
            <a:tailEnd type="triangle" w="med" len="med"/>
          </a:ln>
          <a:effectLst/>
        </p:spPr>
        <p:txBody>
          <a:bodyPr wrap="none" anchor="ctr"/>
          <a:lstStyle/>
          <a:p>
            <a:endParaRPr lang="en-US">
              <a:solidFill>
                <a:srgbClr val="FFFFCC"/>
              </a:solidFill>
            </a:endParaRPr>
          </a:p>
        </p:txBody>
      </p:sp>
      <p:sp>
        <p:nvSpPr>
          <p:cNvPr id="62507" name="Text Box 43"/>
          <p:cNvSpPr txBox="1">
            <a:spLocks noChangeArrowheads="1"/>
          </p:cNvSpPr>
          <p:nvPr/>
        </p:nvSpPr>
        <p:spPr bwMode="auto">
          <a:xfrm>
            <a:off x="-14748" y="5119688"/>
            <a:ext cx="1174750" cy="366712"/>
          </a:xfrm>
          <a:prstGeom prst="rect">
            <a:avLst/>
          </a:prstGeom>
          <a:noFill/>
          <a:ln w="9525">
            <a:noFill/>
            <a:miter lim="800000"/>
            <a:headEnd/>
            <a:tailEnd/>
          </a:ln>
          <a:effectLst/>
        </p:spPr>
        <p:txBody>
          <a:bodyPr wrap="none">
            <a:spAutoFit/>
          </a:bodyPr>
          <a:lstStyle/>
          <a:p>
            <a:r>
              <a:rPr lang="en-US" dirty="0">
                <a:solidFill>
                  <a:srgbClr val="FFFFCC"/>
                </a:solidFill>
              </a:rPr>
              <a:t>Lift height</a:t>
            </a:r>
          </a:p>
        </p:txBody>
      </p:sp>
      <p:sp>
        <p:nvSpPr>
          <p:cNvPr id="62515" name="Text Box 51"/>
          <p:cNvSpPr txBox="1">
            <a:spLocks noChangeArrowheads="1"/>
          </p:cNvSpPr>
          <p:nvPr/>
        </p:nvSpPr>
        <p:spPr bwMode="auto">
          <a:xfrm>
            <a:off x="3565525" y="1490663"/>
            <a:ext cx="1356846" cy="369332"/>
          </a:xfrm>
          <a:prstGeom prst="rect">
            <a:avLst/>
          </a:prstGeom>
          <a:noFill/>
          <a:ln w="9525">
            <a:noFill/>
            <a:miter lim="800000"/>
            <a:headEnd/>
            <a:tailEnd/>
          </a:ln>
          <a:effectLst/>
        </p:spPr>
        <p:txBody>
          <a:bodyPr wrap="none">
            <a:spAutoFit/>
          </a:bodyPr>
          <a:lstStyle/>
          <a:p>
            <a:r>
              <a:rPr lang="en-US" dirty="0" smtClean="0">
                <a:solidFill>
                  <a:srgbClr val="FFFFCC"/>
                </a:solidFill>
              </a:rPr>
              <a:t>magnetic </a:t>
            </a:r>
            <a:r>
              <a:rPr lang="en-US" dirty="0">
                <a:solidFill>
                  <a:srgbClr val="FFFFCC"/>
                </a:solidFill>
              </a:rPr>
              <a:t>tip</a:t>
            </a:r>
          </a:p>
        </p:txBody>
      </p:sp>
      <p:sp>
        <p:nvSpPr>
          <p:cNvPr id="62516" name="Line 52"/>
          <p:cNvSpPr>
            <a:spLocks noChangeShapeType="1"/>
          </p:cNvSpPr>
          <p:nvPr/>
        </p:nvSpPr>
        <p:spPr bwMode="auto">
          <a:xfrm flipH="1">
            <a:off x="3581400" y="1767348"/>
            <a:ext cx="228600" cy="381000"/>
          </a:xfrm>
          <a:prstGeom prst="line">
            <a:avLst/>
          </a:prstGeom>
          <a:noFill/>
          <a:ln w="9525">
            <a:solidFill>
              <a:srgbClr val="00CCFF"/>
            </a:solidFill>
            <a:round/>
            <a:headEnd/>
            <a:tailEnd type="triangle" w="med" len="med"/>
          </a:ln>
          <a:effectLst/>
        </p:spPr>
        <p:txBody>
          <a:bodyPr wrap="none" anchor="ctr"/>
          <a:lstStyle/>
          <a:p>
            <a:endParaRPr lang="en-US">
              <a:solidFill>
                <a:srgbClr val="FFFFCC"/>
              </a:solidFill>
            </a:endParaRPr>
          </a:p>
        </p:txBody>
      </p:sp>
      <p:sp>
        <p:nvSpPr>
          <p:cNvPr id="62517" name="Text Box 53"/>
          <p:cNvSpPr txBox="1">
            <a:spLocks noChangeArrowheads="1"/>
          </p:cNvSpPr>
          <p:nvPr/>
        </p:nvSpPr>
        <p:spPr bwMode="auto">
          <a:xfrm>
            <a:off x="0" y="1000780"/>
            <a:ext cx="4266874" cy="523220"/>
          </a:xfrm>
          <a:prstGeom prst="rect">
            <a:avLst/>
          </a:prstGeom>
          <a:noFill/>
          <a:ln w="9525">
            <a:noFill/>
            <a:miter lim="800000"/>
            <a:headEnd/>
            <a:tailEnd/>
          </a:ln>
          <a:effectLst/>
        </p:spPr>
        <p:txBody>
          <a:bodyPr wrap="none">
            <a:spAutoFit/>
          </a:bodyPr>
          <a:lstStyle/>
          <a:p>
            <a:r>
              <a:rPr lang="en-US" sz="2800" b="1" dirty="0">
                <a:solidFill>
                  <a:srgbClr val="FFFFCC"/>
                </a:solidFill>
              </a:rPr>
              <a:t>Magnetic Force Microscopy</a:t>
            </a:r>
          </a:p>
        </p:txBody>
      </p:sp>
      <p:pic>
        <p:nvPicPr>
          <p:cNvPr id="52" name="Picture 4"/>
          <p:cNvPicPr>
            <a:picLocks noChangeAspect="1" noChangeArrowheads="1"/>
          </p:cNvPicPr>
          <p:nvPr/>
        </p:nvPicPr>
        <p:blipFill>
          <a:blip r:embed="rId7" cstate="print"/>
          <a:srcRect/>
          <a:stretch>
            <a:fillRect/>
          </a:stretch>
        </p:blipFill>
        <p:spPr bwMode="auto">
          <a:xfrm>
            <a:off x="5514375" y="1447800"/>
            <a:ext cx="3401025" cy="2819400"/>
          </a:xfrm>
          <a:prstGeom prst="rect">
            <a:avLst/>
          </a:prstGeom>
          <a:noFill/>
          <a:ln w="9525">
            <a:noFill/>
            <a:miter lim="800000"/>
            <a:headEnd/>
            <a:tailEnd/>
          </a:ln>
          <a:effectLst/>
        </p:spPr>
      </p:pic>
      <p:pic>
        <p:nvPicPr>
          <p:cNvPr id="53" name="Picture 5"/>
          <p:cNvPicPr>
            <a:picLocks noChangeAspect="1" noChangeArrowheads="1"/>
          </p:cNvPicPr>
          <p:nvPr/>
        </p:nvPicPr>
        <p:blipFill>
          <a:blip r:embed="rId8" cstate="print"/>
          <a:srcRect/>
          <a:stretch>
            <a:fillRect/>
          </a:stretch>
        </p:blipFill>
        <p:spPr bwMode="auto">
          <a:xfrm>
            <a:off x="5486400" y="4054171"/>
            <a:ext cx="3467100" cy="2803829"/>
          </a:xfrm>
          <a:prstGeom prst="rect">
            <a:avLst/>
          </a:prstGeom>
          <a:noFill/>
          <a:ln w="9525">
            <a:noFill/>
            <a:miter lim="800000"/>
            <a:headEnd/>
            <a:tailEnd/>
          </a:ln>
          <a:effectLst/>
        </p:spPr>
      </p:pic>
      <p:sp>
        <p:nvSpPr>
          <p:cNvPr id="54" name="TextBox 53"/>
          <p:cNvSpPr txBox="1"/>
          <p:nvPr/>
        </p:nvSpPr>
        <p:spPr>
          <a:xfrm>
            <a:off x="5638800" y="939431"/>
            <a:ext cx="2892908" cy="461665"/>
          </a:xfrm>
          <a:prstGeom prst="rect">
            <a:avLst/>
          </a:prstGeom>
          <a:noFill/>
        </p:spPr>
        <p:txBody>
          <a:bodyPr wrap="none" rtlCol="0">
            <a:spAutoFit/>
          </a:bodyPr>
          <a:lstStyle/>
          <a:p>
            <a:r>
              <a:rPr lang="en-US" sz="2400" b="1" dirty="0" smtClean="0">
                <a:solidFill>
                  <a:srgbClr val="FFFFCC"/>
                </a:solidFill>
              </a:rPr>
              <a:t>Computer Hard Drive</a:t>
            </a:r>
            <a:endParaRPr lang="en-US" sz="2400" b="1" dirty="0">
              <a:solidFill>
                <a:srgbClr val="FFFFCC"/>
              </a:solidFill>
            </a:endParaRPr>
          </a:p>
        </p:txBody>
      </p:sp>
      <p:sp>
        <p:nvSpPr>
          <p:cNvPr id="57" name="Text Box 6"/>
          <p:cNvSpPr txBox="1">
            <a:spLocks noChangeArrowheads="1"/>
          </p:cNvSpPr>
          <p:nvPr/>
        </p:nvSpPr>
        <p:spPr bwMode="auto">
          <a:xfrm>
            <a:off x="4038600" y="2971800"/>
            <a:ext cx="1676400" cy="369332"/>
          </a:xfrm>
          <a:prstGeom prst="rect">
            <a:avLst/>
          </a:prstGeom>
          <a:noFill/>
          <a:ln w="9525">
            <a:noFill/>
            <a:miter lim="800000"/>
            <a:headEnd/>
            <a:tailEnd/>
          </a:ln>
          <a:effectLst/>
        </p:spPr>
        <p:txBody>
          <a:bodyPr wrap="square">
            <a:spAutoFit/>
          </a:bodyPr>
          <a:lstStyle/>
          <a:p>
            <a:r>
              <a:rPr lang="en-US" dirty="0">
                <a:solidFill>
                  <a:srgbClr val="FFFFCC"/>
                </a:solidFill>
              </a:rPr>
              <a:t>Topography</a:t>
            </a:r>
          </a:p>
        </p:txBody>
      </p:sp>
      <p:sp>
        <p:nvSpPr>
          <p:cNvPr id="58" name="Text Box 7"/>
          <p:cNvSpPr txBox="1">
            <a:spLocks noChangeArrowheads="1"/>
          </p:cNvSpPr>
          <p:nvPr/>
        </p:nvSpPr>
        <p:spPr bwMode="auto">
          <a:xfrm>
            <a:off x="4038600" y="6096000"/>
            <a:ext cx="1447800" cy="369332"/>
          </a:xfrm>
          <a:prstGeom prst="rect">
            <a:avLst/>
          </a:prstGeom>
          <a:noFill/>
          <a:ln w="9525">
            <a:noFill/>
            <a:miter lim="800000"/>
            <a:headEnd/>
            <a:tailEnd/>
          </a:ln>
          <a:effectLst/>
        </p:spPr>
        <p:txBody>
          <a:bodyPr wrap="square">
            <a:spAutoFit/>
          </a:bodyPr>
          <a:lstStyle/>
          <a:p>
            <a:r>
              <a:rPr lang="en-US" dirty="0">
                <a:solidFill>
                  <a:srgbClr val="FFFFCC"/>
                </a:solidFill>
              </a:rPr>
              <a:t>Magnetism</a:t>
            </a:r>
          </a:p>
        </p:txBody>
      </p:sp>
      <p:sp>
        <p:nvSpPr>
          <p:cNvPr id="55" name="TextBox 54"/>
          <p:cNvSpPr txBox="1"/>
          <p:nvPr/>
        </p:nvSpPr>
        <p:spPr>
          <a:xfrm>
            <a:off x="113340" y="609600"/>
            <a:ext cx="2325060" cy="338554"/>
          </a:xfrm>
          <a:prstGeom prst="rect">
            <a:avLst/>
          </a:prstGeom>
          <a:noFill/>
        </p:spPr>
        <p:txBody>
          <a:bodyPr wrap="none" rtlCol="0">
            <a:spAutoFit/>
          </a:bodyPr>
          <a:lstStyle/>
          <a:p>
            <a:r>
              <a:rPr lang="en-US" sz="1600" dirty="0" smtClean="0">
                <a:solidFill>
                  <a:srgbClr val="00CCFF"/>
                </a:solidFill>
              </a:rPr>
              <a:t>Slide courtesy of K. Aidala</a:t>
            </a:r>
            <a:endParaRPr lang="en-US" sz="1600" dirty="0">
              <a:solidFill>
                <a:srgbClr val="00CCFF"/>
              </a:solidFill>
            </a:endParaRPr>
          </a:p>
        </p:txBody>
      </p:sp>
      <p:sp>
        <p:nvSpPr>
          <p:cNvPr id="56" name="Text Box 32"/>
          <p:cNvSpPr txBox="1">
            <a:spLocks noChangeArrowheads="1"/>
          </p:cNvSpPr>
          <p:nvPr/>
        </p:nvSpPr>
        <p:spPr bwMode="auto">
          <a:xfrm>
            <a:off x="304800" y="3096161"/>
            <a:ext cx="8458200" cy="1323439"/>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4000" i="1" dirty="0" smtClean="0">
                <a:latin typeface="Times New Roman" pitchFamily="18" charset="0"/>
                <a:cs typeface="Times New Roman" pitchFamily="18" charset="0"/>
              </a:rPr>
              <a:t>Probe </a:t>
            </a:r>
            <a:r>
              <a:rPr lang="en-US" sz="4000" b="1" i="1" dirty="0" smtClean="0">
                <a:latin typeface="Times New Roman" pitchFamily="18" charset="0"/>
                <a:cs typeface="Times New Roman" pitchFamily="18" charset="0"/>
              </a:rPr>
              <a:t>interacts</a:t>
            </a:r>
            <a:r>
              <a:rPr lang="en-US" sz="4000" i="1" dirty="0" smtClean="0">
                <a:latin typeface="Times New Roman" pitchFamily="18" charset="0"/>
                <a:cs typeface="Times New Roman" pitchFamily="18" charset="0"/>
              </a:rPr>
              <a:t> with system being studied!</a:t>
            </a:r>
            <a:endParaRPr lang="en-US" sz="4000" i="1" dirty="0">
              <a:solidFill>
                <a:schemeClr val="tx1"/>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98267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Progress in understanding QCD and color interactions</a:t>
            </a:r>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pic>
        <p:nvPicPr>
          <p:cNvPr id="849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74" y="2438401"/>
            <a:ext cx="7848601" cy="99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0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938" y="4781729"/>
            <a:ext cx="4332411" cy="1238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33400" y="1524000"/>
            <a:ext cx="7543800" cy="923330"/>
          </a:xfrm>
          <a:prstGeom prst="rect">
            <a:avLst/>
          </a:prstGeom>
          <a:noFill/>
        </p:spPr>
        <p:txBody>
          <a:bodyPr wrap="square" rtlCol="0">
            <a:spAutoFit/>
          </a:bodyPr>
          <a:lstStyle/>
          <a:p>
            <a:r>
              <a:rPr lang="en-US" dirty="0" smtClean="0">
                <a:solidFill>
                  <a:srgbClr val="FFFFCC"/>
                </a:solidFill>
              </a:rPr>
              <a:t>1989: Dennis Sivers proposes a transverse-momentum-dependent (TMD) </a:t>
            </a:r>
            <a:r>
              <a:rPr lang="en-US" dirty="0" err="1" smtClean="0">
                <a:solidFill>
                  <a:srgbClr val="FFFFCC"/>
                </a:solidFill>
              </a:rPr>
              <a:t>pdf</a:t>
            </a:r>
            <a:r>
              <a:rPr lang="en-US" dirty="0" smtClean="0">
                <a:solidFill>
                  <a:srgbClr val="FFFFCC"/>
                </a:solidFill>
              </a:rPr>
              <a:t> in an attempt to explain the large transverse single-spin asymmetries seen in hadronic collisions in the 1970s and 1980s </a:t>
            </a:r>
            <a:endParaRPr lang="en-US" dirty="0">
              <a:solidFill>
                <a:srgbClr val="FFFFCC"/>
              </a:solidFill>
            </a:endParaRPr>
          </a:p>
        </p:txBody>
      </p:sp>
      <p:sp>
        <p:nvSpPr>
          <p:cNvPr id="17" name="TextBox 16"/>
          <p:cNvSpPr txBox="1"/>
          <p:nvPr/>
        </p:nvSpPr>
        <p:spPr>
          <a:xfrm>
            <a:off x="533400" y="3581400"/>
            <a:ext cx="8153400" cy="1200329"/>
          </a:xfrm>
          <a:prstGeom prst="rect">
            <a:avLst/>
          </a:prstGeom>
          <a:noFill/>
        </p:spPr>
        <p:txBody>
          <a:bodyPr wrap="square" rtlCol="0">
            <a:spAutoFit/>
          </a:bodyPr>
          <a:lstStyle/>
          <a:p>
            <a:r>
              <a:rPr lang="en-US" dirty="0" smtClean="0">
                <a:solidFill>
                  <a:srgbClr val="FFFFCC"/>
                </a:solidFill>
              </a:rPr>
              <a:t>1992: John Collins argues that Sivers function must be zero based on naïve view of TMD </a:t>
            </a:r>
            <a:r>
              <a:rPr lang="en-US" dirty="0" err="1" smtClean="0">
                <a:solidFill>
                  <a:srgbClr val="FFFFCC"/>
                </a:solidFill>
              </a:rPr>
              <a:t>pdfs</a:t>
            </a:r>
            <a:r>
              <a:rPr lang="en-US" dirty="0" smtClean="0">
                <a:solidFill>
                  <a:srgbClr val="FFFFCC"/>
                </a:solidFill>
              </a:rPr>
              <a:t>—Wilson lines that arise naturally in gauge theories assumed to be purely formal and not to matter for physics.  (Collins also proposes an alternative possible explanation for the observed asymmetries, a TMD FF)</a:t>
            </a:r>
            <a:endParaRPr lang="en-US" dirty="0">
              <a:solidFill>
                <a:srgbClr val="FFFFCC"/>
              </a:solidFill>
            </a:endParaRPr>
          </a:p>
        </p:txBody>
      </p:sp>
    </p:spTree>
    <p:extLst>
      <p:ext uri="{BB962C8B-B14F-4D97-AF65-F5344CB8AC3E}">
        <p14:creationId xmlns:p14="http://schemas.microsoft.com/office/powerpoint/2010/main" val="1158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5000"/>
                                        </p:tgtEl>
                                        <p:attrNameLst>
                                          <p:attrName>style.visibility</p:attrName>
                                        </p:attrNameLst>
                                      </p:cBhvr>
                                      <p:to>
                                        <p:strVal val="visible"/>
                                      </p:to>
                                    </p:set>
                                    <p:animEffect transition="in" filter="fade">
                                      <p:cBhvr>
                                        <p:cTn id="10" dur="500"/>
                                        <p:tgtEl>
                                          <p:spTgt spid="85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nn-NO" smtClean="0"/>
              <a:t>C. Aidala, RHIC Users Open Forum, DNP, 10/24/13</a:t>
            </a:r>
            <a:endParaRPr lang="en-US"/>
          </a:p>
        </p:txBody>
      </p:sp>
      <p:sp>
        <p:nvSpPr>
          <p:cNvPr id="1360898" name="Rectangle 2"/>
          <p:cNvSpPr>
            <a:spLocks noGrp="1" noChangeArrowheads="1"/>
          </p:cNvSpPr>
          <p:nvPr>
            <p:ph type="ctrTitle" idx="4294967295"/>
          </p:nvPr>
        </p:nvSpPr>
        <p:spPr>
          <a:xfrm>
            <a:off x="609600" y="1600200"/>
            <a:ext cx="7924800" cy="3048000"/>
          </a:xfrm>
        </p:spPr>
        <p:txBody>
          <a:bodyPr>
            <a:normAutofit fontScale="90000"/>
          </a:bodyPr>
          <a:lstStyle/>
          <a:p>
            <a:r>
              <a:rPr lang="en-US" sz="4000" b="1" dirty="0"/>
              <a:t>How do we understand the visible matter in our universe in terms of the fundamental quarks and gluons of </a:t>
            </a:r>
            <a:r>
              <a:rPr lang="en-US" sz="4000" b="1" dirty="0" smtClean="0"/>
              <a:t>quantum chromodynamics?</a:t>
            </a:r>
            <a:br>
              <a:rPr lang="en-US" sz="4000" b="1" dirty="0" smtClean="0"/>
            </a:br>
            <a:r>
              <a:rPr lang="en-US" sz="4000" b="1" dirty="0" smtClean="0"/>
              <a:t/>
            </a:r>
            <a:br>
              <a:rPr lang="en-US" sz="4000" b="1" dirty="0" smtClean="0"/>
            </a:br>
            <a:r>
              <a:rPr lang="en-US" sz="4000" b="1" dirty="0" smtClean="0"/>
              <a:t>How can studying the partonic structure of protons and nuclei teach us more about fundamental aspects of QCD?</a:t>
            </a:r>
            <a:endParaRPr lang="en-US" sz="40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36815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Progress in understanding QCD and color interactions</a:t>
            </a:r>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2219"/>
            <a:ext cx="3429000" cy="154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648200" y="2884270"/>
            <a:ext cx="4391025" cy="1001930"/>
            <a:chOff x="776289" y="1609725"/>
            <a:chExt cx="5686425" cy="1438275"/>
          </a:xfrm>
        </p:grpSpPr>
        <p:pic>
          <p:nvPicPr>
            <p:cNvPr id="849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9" y="1609725"/>
              <a:ext cx="568642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468" y="2511643"/>
              <a:ext cx="111442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Slide Number Placeholder 7"/>
          <p:cNvSpPr>
            <a:spLocks noGrp="1"/>
          </p:cNvSpPr>
          <p:nvPr>
            <p:ph type="sldNum" sz="quarter" idx="12"/>
          </p:nvPr>
        </p:nvSpPr>
        <p:spPr/>
        <p:txBody>
          <a:bodyPr/>
          <a:lstStyle/>
          <a:p>
            <a:fld id="{B6F15528-21DE-4FAA-801E-634DDDAF4B2B}" type="slidenum">
              <a:rPr lang="en-US" smtClean="0"/>
              <a:pPr/>
              <a:t>20</a:t>
            </a:fld>
            <a:endParaRPr lang="en-US"/>
          </a:p>
        </p:txBody>
      </p:sp>
      <p:sp>
        <p:nvSpPr>
          <p:cNvPr id="9" name="TextBox 8"/>
          <p:cNvSpPr txBox="1"/>
          <p:nvPr/>
        </p:nvSpPr>
        <p:spPr>
          <a:xfrm>
            <a:off x="533400" y="1446074"/>
            <a:ext cx="8001000" cy="1754326"/>
          </a:xfrm>
          <a:prstGeom prst="rect">
            <a:avLst/>
          </a:prstGeom>
          <a:noFill/>
        </p:spPr>
        <p:txBody>
          <a:bodyPr wrap="square" rtlCol="0">
            <a:spAutoFit/>
          </a:bodyPr>
          <a:lstStyle/>
          <a:p>
            <a:r>
              <a:rPr lang="en-US" dirty="0" smtClean="0">
                <a:solidFill>
                  <a:srgbClr val="FFFFCC"/>
                </a:solidFill>
              </a:rPr>
              <a:t>1999-2001: SMC and HERMES measure significant transverse single-spin asymmetries in semi-inclusive DIS, reminiscent of what’s been observed in </a:t>
            </a:r>
            <a:r>
              <a:rPr lang="en-US" dirty="0" err="1" smtClean="0">
                <a:solidFill>
                  <a:srgbClr val="FFFFCC"/>
                </a:solidFill>
              </a:rPr>
              <a:t>p+p</a:t>
            </a:r>
            <a:r>
              <a:rPr lang="en-US" dirty="0" smtClean="0">
                <a:solidFill>
                  <a:srgbClr val="FFFFCC"/>
                </a:solidFill>
              </a:rPr>
              <a:t>.  </a:t>
            </a:r>
          </a:p>
          <a:p>
            <a:endParaRPr lang="en-US" dirty="0" smtClean="0">
              <a:solidFill>
                <a:srgbClr val="FFFFCC"/>
              </a:solidFill>
            </a:endParaRPr>
          </a:p>
          <a:p>
            <a:r>
              <a:rPr lang="en-US" dirty="0" smtClean="0">
                <a:solidFill>
                  <a:srgbClr val="FFFFCC"/>
                </a:solidFill>
              </a:rPr>
              <a:t>2002: Brodsky, Hwang, and Schmidt find a leading-power Sivers effect in a model calculation—it requires final-state interactions between the proton remnant and the produced hadron in semi-inclusive DIS </a:t>
            </a:r>
            <a:endParaRPr lang="en-US" dirty="0">
              <a:solidFill>
                <a:srgbClr val="FFFFCC"/>
              </a:solidFill>
            </a:endParaRPr>
          </a:p>
        </p:txBody>
      </p:sp>
      <p:sp>
        <p:nvSpPr>
          <p:cNvPr id="13" name="TextBox 12"/>
          <p:cNvSpPr txBox="1"/>
          <p:nvPr/>
        </p:nvSpPr>
        <p:spPr>
          <a:xfrm>
            <a:off x="545275" y="3925669"/>
            <a:ext cx="8001000" cy="923330"/>
          </a:xfrm>
          <a:prstGeom prst="rect">
            <a:avLst/>
          </a:prstGeom>
          <a:noFill/>
        </p:spPr>
        <p:txBody>
          <a:bodyPr wrap="square" rtlCol="0">
            <a:spAutoFit/>
          </a:bodyPr>
          <a:lstStyle/>
          <a:p>
            <a:r>
              <a:rPr lang="en-US" dirty="0" smtClean="0">
                <a:solidFill>
                  <a:srgbClr val="FFFFCC"/>
                </a:solidFill>
              </a:rPr>
              <a:t>2002: Collins realizes that his 1992 assumption that the nature of QCD as a gauge theory has no physical consequences was incorrect!  Leads to prediction of Sivers function sign change when probed in SIDIS versus </a:t>
            </a:r>
            <a:r>
              <a:rPr lang="en-US" dirty="0" err="1" smtClean="0">
                <a:solidFill>
                  <a:srgbClr val="FFFFCC"/>
                </a:solidFill>
              </a:rPr>
              <a:t>Drell</a:t>
            </a:r>
            <a:r>
              <a:rPr lang="en-US" dirty="0" smtClean="0">
                <a:solidFill>
                  <a:srgbClr val="FFFFCC"/>
                </a:solidFill>
              </a:rPr>
              <a:t>-Yan</a:t>
            </a:r>
            <a:endParaRPr lang="en-US" dirty="0">
              <a:solidFill>
                <a:srgbClr val="FFFFCC"/>
              </a:solidFill>
            </a:endParaRPr>
          </a:p>
        </p:txBody>
      </p:sp>
    </p:spTree>
    <p:extLst>
      <p:ext uri="{BB962C8B-B14F-4D97-AF65-F5344CB8AC3E}">
        <p14:creationId xmlns:p14="http://schemas.microsoft.com/office/powerpoint/2010/main" val="35793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500"/>
                                        <p:tgtEl>
                                          <p:spTgt spid="849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Physical consequences of a </a:t>
            </a:r>
            <a:br>
              <a:rPr lang="en-US" sz="3600" dirty="0" smtClean="0"/>
            </a:br>
            <a:r>
              <a:rPr lang="en-US" sz="3600" dirty="0" smtClean="0"/>
              <a:t>gauge-invariant quantum theory: </a:t>
            </a:r>
            <a:br>
              <a:rPr lang="en-US" sz="3600" dirty="0" smtClean="0"/>
            </a:br>
            <a:r>
              <a:rPr lang="en-US" sz="3600" dirty="0" err="1" smtClean="0"/>
              <a:t>Aharonov-Bohm</a:t>
            </a:r>
            <a:r>
              <a:rPr lang="en-US" sz="3600" dirty="0" smtClean="0"/>
              <a:t> (1959)</a:t>
            </a:r>
            <a:endParaRPr lang="en-US" sz="3600" dirty="0"/>
          </a:p>
        </p:txBody>
      </p:sp>
      <p:sp>
        <p:nvSpPr>
          <p:cNvPr id="3" name="Footer Placeholder 2"/>
          <p:cNvSpPr>
            <a:spLocks noGrp="1"/>
          </p:cNvSpPr>
          <p:nvPr>
            <p:ph type="ftr" sz="quarter" idx="11"/>
          </p:nvPr>
        </p:nvSpPr>
        <p:spPr/>
        <p:txBody>
          <a:bodyPr/>
          <a:lstStyle/>
          <a:p>
            <a:r>
              <a:rPr lang="nn-NO" smtClean="0"/>
              <a:t>C. Aidala, RHIC Users Open Forum, DNP, 10/24/13</a:t>
            </a:r>
            <a:endParaRPr lang="en-US"/>
          </a:p>
        </p:txBody>
      </p:sp>
      <p:sp>
        <p:nvSpPr>
          <p:cNvPr id="5" name="Rectangle 4"/>
          <p:cNvSpPr/>
          <p:nvPr/>
        </p:nvSpPr>
        <p:spPr>
          <a:xfrm>
            <a:off x="457200" y="1981200"/>
            <a:ext cx="8229600" cy="3693319"/>
          </a:xfrm>
          <a:prstGeom prst="rect">
            <a:avLst/>
          </a:prstGeom>
        </p:spPr>
        <p:txBody>
          <a:bodyPr wrap="square">
            <a:spAutoFit/>
          </a:bodyPr>
          <a:lstStyle/>
          <a:p>
            <a:r>
              <a:rPr lang="en-US" i="1" dirty="0" smtClean="0">
                <a:solidFill>
                  <a:srgbClr val="FFFFCC"/>
                </a:solidFill>
              </a:rPr>
              <a:t>Wikipedia</a:t>
            </a:r>
            <a:r>
              <a:rPr lang="en-US" dirty="0" smtClean="0">
                <a:solidFill>
                  <a:srgbClr val="FFFFCC"/>
                </a:solidFill>
              </a:rPr>
              <a:t>: </a:t>
            </a:r>
          </a:p>
          <a:p>
            <a:r>
              <a:rPr lang="en-US" dirty="0" smtClean="0">
                <a:solidFill>
                  <a:srgbClr val="FFFFCC"/>
                </a:solidFill>
              </a:rPr>
              <a:t>“The </a:t>
            </a:r>
            <a:r>
              <a:rPr lang="en-US" dirty="0" err="1">
                <a:solidFill>
                  <a:srgbClr val="FFFFCC"/>
                </a:solidFill>
              </a:rPr>
              <a:t>Aharonov</a:t>
            </a:r>
            <a:r>
              <a:rPr lang="en-US" dirty="0">
                <a:solidFill>
                  <a:srgbClr val="FFFFCC"/>
                </a:solidFill>
              </a:rPr>
              <a:t>–</a:t>
            </a:r>
            <a:r>
              <a:rPr lang="en-US" dirty="0" err="1">
                <a:solidFill>
                  <a:srgbClr val="FFFFCC"/>
                </a:solidFill>
              </a:rPr>
              <a:t>Bohm</a:t>
            </a:r>
            <a:r>
              <a:rPr lang="en-US" dirty="0">
                <a:solidFill>
                  <a:srgbClr val="FFFFCC"/>
                </a:solidFill>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dirty="0" err="1">
                <a:solidFill>
                  <a:srgbClr val="FFFFCC"/>
                </a:solidFill>
              </a:rPr>
              <a:t>Aharonov</a:t>
            </a:r>
            <a:r>
              <a:rPr lang="en-US" dirty="0">
                <a:solidFill>
                  <a:srgbClr val="FFFFCC"/>
                </a:solidFill>
              </a:rPr>
              <a:t>–</a:t>
            </a:r>
            <a:r>
              <a:rPr lang="en-US" dirty="0" err="1">
                <a:solidFill>
                  <a:srgbClr val="FFFFCC"/>
                </a:solidFill>
              </a:rPr>
              <a:t>Bohm</a:t>
            </a:r>
            <a:r>
              <a:rPr lang="en-US" dirty="0">
                <a:solidFill>
                  <a:srgbClr val="FFFFCC"/>
                </a:solidFill>
              </a:rPr>
              <a:t> thought experiments and their experimental realization imply that the issues were not just philosophical</a:t>
            </a:r>
            <a:r>
              <a:rPr lang="en-US" dirty="0" smtClean="0">
                <a:solidFill>
                  <a:srgbClr val="FFFFCC"/>
                </a:solidFill>
              </a:rPr>
              <a:t>.</a:t>
            </a:r>
          </a:p>
          <a:p>
            <a:endParaRPr lang="en-US" dirty="0">
              <a:solidFill>
                <a:srgbClr val="FFFFCC"/>
              </a:solidFill>
            </a:endParaRPr>
          </a:p>
          <a:p>
            <a:r>
              <a:rPr lang="en-US" dirty="0">
                <a:solidFill>
                  <a:srgbClr val="FFFFCC"/>
                </a:solidFill>
              </a:rPr>
              <a:t>The three issues are:</a:t>
            </a:r>
          </a:p>
          <a:p>
            <a:pPr marL="285750" indent="-285750">
              <a:buFont typeface="Arial" panose="020B0604020202020204" pitchFamily="34" charset="0"/>
              <a:buChar char="•"/>
            </a:pPr>
            <a:r>
              <a:rPr lang="en-US" dirty="0">
                <a:solidFill>
                  <a:srgbClr val="FFFFCC"/>
                </a:solidFill>
              </a:rPr>
              <a:t>whether potentials are "physical" or just a convenient tool for calculating force fields;</a:t>
            </a:r>
          </a:p>
          <a:p>
            <a:pPr marL="285750" indent="-285750">
              <a:buFont typeface="Arial" panose="020B0604020202020204" pitchFamily="34" charset="0"/>
              <a:buChar char="•"/>
            </a:pPr>
            <a:r>
              <a:rPr lang="en-US" dirty="0">
                <a:solidFill>
                  <a:srgbClr val="FFFFCC"/>
                </a:solidFill>
              </a:rPr>
              <a:t>whether action principles are fundamental;</a:t>
            </a:r>
          </a:p>
          <a:p>
            <a:pPr marL="285750" indent="-285750">
              <a:buFont typeface="Arial" panose="020B0604020202020204" pitchFamily="34" charset="0"/>
              <a:buChar char="•"/>
            </a:pPr>
            <a:r>
              <a:rPr lang="en-US" dirty="0">
                <a:solidFill>
                  <a:srgbClr val="FFFFCC"/>
                </a:solidFill>
              </a:rPr>
              <a:t>the principle of locality</a:t>
            </a:r>
            <a:r>
              <a:rPr lang="en-US" dirty="0" smtClean="0">
                <a:solidFill>
                  <a:srgbClr val="FFFFCC"/>
                </a:solidFill>
              </a:rPr>
              <a:t>.”</a:t>
            </a:r>
            <a:endParaRPr lang="en-US" dirty="0">
              <a:solidFill>
                <a:srgbClr val="FFFF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7" name="Rectangle 6"/>
          <p:cNvSpPr/>
          <p:nvPr/>
        </p:nvSpPr>
        <p:spPr>
          <a:xfrm>
            <a:off x="838200" y="1981200"/>
            <a:ext cx="7391400" cy="3170099"/>
          </a:xfrm>
          <a:prstGeom prst="rect">
            <a:avLst/>
          </a:prstGeom>
        </p:spPr>
        <p:txBody>
          <a:bodyPr wrap="square">
            <a:spAutoFit/>
          </a:bodyPr>
          <a:lstStyle/>
          <a:p>
            <a:r>
              <a:rPr lang="en-US" sz="2000" b="1" dirty="0">
                <a:solidFill>
                  <a:srgbClr val="FFFFCC"/>
                </a:solidFill>
              </a:rPr>
              <a:t>Physics Today, September 2009 </a:t>
            </a:r>
            <a:r>
              <a:rPr lang="en-US" sz="2000" b="1" dirty="0" smtClean="0">
                <a:solidFill>
                  <a:srgbClr val="FFFFCC"/>
                </a:solidFill>
              </a:rPr>
              <a:t>: </a:t>
            </a:r>
          </a:p>
          <a:p>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r>
              <a:rPr lang="en-US" sz="2000" b="1" dirty="0" smtClean="0">
                <a:solidFill>
                  <a:srgbClr val="FFFFCC"/>
                </a:solidFill>
              </a:rPr>
              <a:t>  </a:t>
            </a:r>
          </a:p>
          <a:p>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Tree>
    <p:extLst>
      <p:ext uri="{BB962C8B-B14F-4D97-AF65-F5344CB8AC3E}">
        <p14:creationId xmlns:p14="http://schemas.microsoft.com/office/powerpoint/2010/main" val="422732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smtClean="0"/>
              <a:t>Aharonov-Bohm</a:t>
            </a:r>
            <a:r>
              <a:rPr lang="en-US" sz="3200" dirty="0" smtClean="0"/>
              <a:t> effect in QCD!!</a:t>
            </a:r>
            <a:br>
              <a:rPr lang="en-US" sz="3200" dirty="0" smtClean="0"/>
            </a:br>
            <a:endParaRPr lang="en-US" sz="3200" dirty="0"/>
          </a:p>
        </p:txBody>
      </p:sp>
      <p:sp>
        <p:nvSpPr>
          <p:cNvPr id="21" name="Footer Placeholder 2"/>
          <p:cNvSpPr>
            <a:spLocks noGrp="1"/>
          </p:cNvSpPr>
          <p:nvPr>
            <p:ph type="ftr" sz="quarter" idx="11"/>
          </p:nvPr>
        </p:nvSpPr>
        <p:spPr>
          <a:xfrm>
            <a:off x="3080658" y="6357258"/>
            <a:ext cx="2971800" cy="500742"/>
          </a:xfrm>
        </p:spPr>
        <p:txBody>
          <a:bodyPr/>
          <a:lstStyle/>
          <a:p>
            <a:r>
              <a:rPr lang="nn-NO" smtClean="0"/>
              <a:t>C. Aidala, RHIC Users Open Forum, DNP, 10/24/13</a:t>
            </a:r>
            <a:endParaRPr lang="en-US" dirty="0"/>
          </a:p>
        </p:txBody>
      </p:sp>
      <p:sp>
        <p:nvSpPr>
          <p:cNvPr id="1563652" name="Text Box 4"/>
          <p:cNvSpPr txBox="1">
            <a:spLocks noChangeArrowheads="1"/>
          </p:cNvSpPr>
          <p:nvPr/>
        </p:nvSpPr>
        <p:spPr bwMode="auto">
          <a:xfrm>
            <a:off x="1143000" y="1530536"/>
            <a:ext cx="2819400" cy="1200329"/>
          </a:xfrm>
          <a:prstGeom prst="rect">
            <a:avLst/>
          </a:prstGeom>
          <a:noFill/>
          <a:ln w="28575">
            <a:solidFill>
              <a:srgbClr val="0000FF"/>
            </a:solidFill>
            <a:miter lim="800000"/>
            <a:headEnd/>
            <a:tailEnd/>
          </a:ln>
          <a:effectLst/>
        </p:spPr>
        <p:txBody>
          <a:bodyPr wrap="square">
            <a:spAutoFit/>
          </a:bodyPr>
          <a:lstStyle/>
          <a:p>
            <a:pPr algn="l"/>
            <a:r>
              <a:rPr lang="en-US" b="1" dirty="0" smtClean="0">
                <a:solidFill>
                  <a:srgbClr val="FFFFCC"/>
                </a:solidFill>
                <a:latin typeface="Times" charset="0"/>
              </a:rPr>
              <a:t>Semi-inclusive DIS</a:t>
            </a:r>
            <a:r>
              <a:rPr lang="en-US" b="1" dirty="0">
                <a:solidFill>
                  <a:srgbClr val="FFFFCC"/>
                </a:solidFill>
                <a:latin typeface="Times" charset="0"/>
              </a:rPr>
              <a:t>: </a:t>
            </a:r>
            <a:r>
              <a:rPr lang="en-US" b="1" dirty="0" smtClean="0">
                <a:solidFill>
                  <a:srgbClr val="FFFFCC"/>
                </a:solidFill>
                <a:latin typeface="Times" charset="0"/>
              </a:rPr>
              <a:t>attractive final-state </a:t>
            </a:r>
          </a:p>
          <a:p>
            <a:pPr algn="l"/>
            <a:r>
              <a:rPr lang="en-US" b="1" dirty="0" smtClean="0">
                <a:solidFill>
                  <a:srgbClr val="FFFFCC"/>
                </a:solidFill>
                <a:latin typeface="Times" charset="0"/>
              </a:rPr>
              <a:t>interaction</a:t>
            </a:r>
            <a:endParaRPr lang="en-US" b="1" dirty="0">
              <a:solidFill>
                <a:srgbClr val="FFFFCC"/>
              </a:solidFill>
              <a:latin typeface="Times" charset="0"/>
            </a:endParaRPr>
          </a:p>
        </p:txBody>
      </p:sp>
      <p:sp>
        <p:nvSpPr>
          <p:cNvPr id="1563653" name="Text Box 5"/>
          <p:cNvSpPr txBox="1">
            <a:spLocks noChangeArrowheads="1"/>
          </p:cNvSpPr>
          <p:nvPr/>
        </p:nvSpPr>
        <p:spPr bwMode="auto">
          <a:xfrm>
            <a:off x="5090886" y="1530536"/>
            <a:ext cx="2971800" cy="1200329"/>
          </a:xfrm>
          <a:prstGeom prst="rect">
            <a:avLst/>
          </a:prstGeom>
          <a:noFill/>
          <a:ln w="28575">
            <a:solidFill>
              <a:srgbClr val="0000FF"/>
            </a:solidFill>
            <a:miter lim="800000"/>
            <a:headEnd/>
            <a:tailEnd/>
          </a:ln>
          <a:effectLst/>
        </p:spPr>
        <p:txBody>
          <a:bodyPr wrap="square">
            <a:spAutoFit/>
          </a:bodyPr>
          <a:lstStyle/>
          <a:p>
            <a:pPr algn="l"/>
            <a:r>
              <a:rPr lang="en-US" b="1" dirty="0" err="1">
                <a:solidFill>
                  <a:srgbClr val="FFFFCC"/>
                </a:solidFill>
                <a:latin typeface="Times" charset="0"/>
              </a:rPr>
              <a:t>Drell</a:t>
            </a:r>
            <a:r>
              <a:rPr lang="en-US" b="1" dirty="0">
                <a:solidFill>
                  <a:srgbClr val="FFFFCC"/>
                </a:solidFill>
                <a:latin typeface="Times" charset="0"/>
              </a:rPr>
              <a:t>-Yan: </a:t>
            </a:r>
            <a:endParaRPr lang="en-US" b="1" dirty="0" smtClean="0">
              <a:solidFill>
                <a:srgbClr val="FFFFCC"/>
              </a:solidFill>
              <a:latin typeface="Times" charset="0"/>
            </a:endParaRPr>
          </a:p>
          <a:p>
            <a:pPr algn="l"/>
            <a:r>
              <a:rPr lang="en-US" b="1" dirty="0" smtClean="0">
                <a:solidFill>
                  <a:srgbClr val="FFFFCC"/>
                </a:solidFill>
                <a:latin typeface="Times" charset="0"/>
              </a:rPr>
              <a:t>repulsive initial-state </a:t>
            </a:r>
          </a:p>
          <a:p>
            <a:pPr algn="l"/>
            <a:r>
              <a:rPr lang="en-US" b="1" dirty="0" smtClean="0">
                <a:solidFill>
                  <a:srgbClr val="FFFFCC"/>
                </a:solidFill>
                <a:latin typeface="Times" charset="0"/>
              </a:rPr>
              <a:t>interaction</a:t>
            </a:r>
            <a:endParaRPr lang="en-US" b="1" dirty="0">
              <a:solidFill>
                <a:srgbClr val="FFFFCC"/>
              </a:solidFill>
              <a:latin typeface="Times" charset="0"/>
            </a:endParaRPr>
          </a:p>
        </p:txBody>
      </p:sp>
      <p:pic>
        <p:nvPicPr>
          <p:cNvPr id="1563664" name="Picture 16"/>
          <p:cNvPicPr>
            <a:picLocks noChangeAspect="1" noChangeArrowheads="1"/>
          </p:cNvPicPr>
          <p:nvPr/>
        </p:nvPicPr>
        <p:blipFill>
          <a:blip r:embed="rId3" cstate="print"/>
          <a:srcRect/>
          <a:stretch>
            <a:fillRect/>
          </a:stretch>
        </p:blipFill>
        <p:spPr bwMode="auto">
          <a:xfrm>
            <a:off x="2329542" y="5507182"/>
            <a:ext cx="4419600" cy="436418"/>
          </a:xfrm>
          <a:prstGeom prst="rect">
            <a:avLst/>
          </a:prstGeom>
          <a:noFill/>
        </p:spPr>
      </p:pic>
      <p:sp>
        <p:nvSpPr>
          <p:cNvPr id="1563665" name="Text Box 17"/>
          <p:cNvSpPr txBox="1">
            <a:spLocks noChangeArrowheads="1"/>
          </p:cNvSpPr>
          <p:nvPr/>
        </p:nvSpPr>
        <p:spPr bwMode="auto">
          <a:xfrm>
            <a:off x="306388" y="5432343"/>
            <a:ext cx="1684307" cy="461665"/>
          </a:xfrm>
          <a:prstGeom prst="rect">
            <a:avLst/>
          </a:prstGeom>
          <a:noFill/>
          <a:ln w="9525">
            <a:noFill/>
            <a:miter lim="800000"/>
            <a:headEnd/>
            <a:tailEnd/>
          </a:ln>
          <a:effectLst/>
        </p:spPr>
        <p:txBody>
          <a:bodyPr wrap="none">
            <a:spAutoFit/>
          </a:bodyPr>
          <a:lstStyle/>
          <a:p>
            <a:pPr algn="l"/>
            <a:r>
              <a:rPr lang="en-US" sz="2400" b="1" dirty="0">
                <a:solidFill>
                  <a:srgbClr val="FFFFCC"/>
                </a:solidFill>
                <a:latin typeface="Times" charset="0"/>
              </a:rPr>
              <a:t>As a result:</a:t>
            </a:r>
          </a:p>
        </p:txBody>
      </p:sp>
      <p:pic>
        <p:nvPicPr>
          <p:cNvPr id="221187" name="Picture 3"/>
          <p:cNvPicPr>
            <a:picLocks noChangeAspect="1" noChangeArrowheads="1"/>
          </p:cNvPicPr>
          <p:nvPr/>
        </p:nvPicPr>
        <p:blipFill>
          <a:blip r:embed="rId4" cstate="print"/>
          <a:srcRect/>
          <a:stretch>
            <a:fillRect/>
          </a:stretch>
        </p:blipFill>
        <p:spPr bwMode="auto">
          <a:xfrm>
            <a:off x="1219200" y="2673536"/>
            <a:ext cx="2743200" cy="2066925"/>
          </a:xfrm>
          <a:prstGeom prst="rect">
            <a:avLst/>
          </a:prstGeom>
          <a:noFill/>
          <a:ln w="9525">
            <a:noFill/>
            <a:miter lim="800000"/>
            <a:headEnd/>
            <a:tailEnd/>
          </a:ln>
        </p:spPr>
      </p:pic>
      <p:pic>
        <p:nvPicPr>
          <p:cNvPr id="221188" name="Picture 4"/>
          <p:cNvPicPr>
            <a:picLocks noChangeAspect="1" noChangeArrowheads="1"/>
          </p:cNvPicPr>
          <p:nvPr/>
        </p:nvPicPr>
        <p:blipFill>
          <a:blip r:embed="rId5" cstate="print"/>
          <a:srcRect/>
          <a:stretch>
            <a:fillRect/>
          </a:stretch>
        </p:blipFill>
        <p:spPr bwMode="auto">
          <a:xfrm>
            <a:off x="5257800" y="2680680"/>
            <a:ext cx="2743200" cy="2050256"/>
          </a:xfrm>
          <a:prstGeom prst="rect">
            <a:avLst/>
          </a:prstGeom>
          <a:noFill/>
          <a:ln w="9525">
            <a:noFill/>
            <a:miter lim="800000"/>
            <a:headEnd/>
            <a:tailEnd/>
          </a:ln>
        </p:spPr>
      </p:pic>
      <p:sp>
        <p:nvSpPr>
          <p:cNvPr id="23" name="Oval 22"/>
          <p:cNvSpPr/>
          <p:nvPr/>
        </p:nvSpPr>
        <p:spPr>
          <a:xfrm rot="862455">
            <a:off x="3318084" y="3571304"/>
            <a:ext cx="533400" cy="1258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819094">
            <a:off x="5872033" y="2937490"/>
            <a:ext cx="575575" cy="1868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
        <p:nvSpPr>
          <p:cNvPr id="15" name="Rectangle 14"/>
          <p:cNvSpPr/>
          <p:nvPr/>
        </p:nvSpPr>
        <p:spPr>
          <a:xfrm>
            <a:off x="990600" y="3124200"/>
            <a:ext cx="7162800" cy="3108543"/>
          </a:xfrm>
          <a:prstGeom prst="rect">
            <a:avLst/>
          </a:prstGeom>
          <a:solidFill>
            <a:srgbClr val="00FFFF"/>
          </a:solidFill>
          <a:ln>
            <a:solidFill>
              <a:schemeClr val="tx1"/>
            </a:solidFill>
          </a:ln>
        </p:spPr>
        <p:txBody>
          <a:bodyPr wrap="square">
            <a:spAutoFit/>
          </a:bodyPr>
          <a:lstStyle/>
          <a:p>
            <a:pPr algn="ctr"/>
            <a:r>
              <a:rPr lang="en-US" sz="2800" i="1" dirty="0" smtClean="0">
                <a:latin typeface="Times New Roman" panose="02020603050405020304" pitchFamily="18" charset="0"/>
                <a:cs typeface="Times New Roman" pitchFamily="18" charset="0"/>
              </a:rPr>
              <a:t>BUT: In QCD it can get even richer!!  </a:t>
            </a:r>
          </a:p>
          <a:p>
            <a:pPr algn="ctr"/>
            <a:r>
              <a:rPr lang="en-US" sz="2800" i="1" dirty="0" smtClean="0">
                <a:latin typeface="Times New Roman" panose="02020603050405020304" pitchFamily="18" charset="0"/>
                <a:cs typeface="Times New Roman" pitchFamily="18" charset="0"/>
                <a:sym typeface="Wingdings" panose="05000000000000000000" pitchFamily="2" charset="2"/>
              </a:rPr>
              <a:t>Expect additional, new effects due to specific non-</a:t>
            </a:r>
            <a:r>
              <a:rPr lang="en-US" sz="2800" i="1" dirty="0" err="1" smtClean="0">
                <a:latin typeface="Times New Roman" panose="02020603050405020304" pitchFamily="18" charset="0"/>
                <a:cs typeface="Times New Roman" pitchFamily="18" charset="0"/>
                <a:sym typeface="Wingdings" panose="05000000000000000000" pitchFamily="2" charset="2"/>
              </a:rPr>
              <a:t>Abelian</a:t>
            </a:r>
            <a:r>
              <a:rPr lang="en-US" sz="2800" i="1" dirty="0" smtClean="0">
                <a:latin typeface="Times New Roman" panose="02020603050405020304" pitchFamily="18" charset="0"/>
                <a:cs typeface="Times New Roman" pitchFamily="18" charset="0"/>
                <a:sym typeface="Wingdings" panose="05000000000000000000" pitchFamily="2" charset="2"/>
              </a:rPr>
              <a:t> nature of the gauge group!</a:t>
            </a:r>
          </a:p>
          <a:p>
            <a:pPr algn="ctr"/>
            <a:endParaRPr lang="en-US" sz="2800" i="1" dirty="0" smtClean="0">
              <a:latin typeface="Times New Roman" panose="02020603050405020304" pitchFamily="18" charset="0"/>
              <a:cs typeface="Times New Roman" pitchFamily="18" charset="0"/>
            </a:endParaRPr>
          </a:p>
          <a:p>
            <a:pPr algn="ctr"/>
            <a:r>
              <a:rPr lang="en-US" sz="2800" i="1" dirty="0" smtClean="0">
                <a:latin typeface="Times New Roman" panose="02020603050405020304" pitchFamily="18" charset="0"/>
                <a:cs typeface="Times New Roman" pitchFamily="18" charset="0"/>
              </a:rPr>
              <a:t>Simplicity </a:t>
            </a:r>
            <a:r>
              <a:rPr lang="en-US" sz="2800" i="1" dirty="0">
                <a:latin typeface="Times New Roman" panose="02020603050405020304" pitchFamily="18" charset="0"/>
                <a:cs typeface="Times New Roman" pitchFamily="18" charset="0"/>
              </a:rPr>
              <a:t>of semi-inclusive DIS and </a:t>
            </a:r>
            <a:r>
              <a:rPr lang="en-US" sz="2800" i="1" dirty="0" err="1">
                <a:latin typeface="Times New Roman" panose="02020603050405020304" pitchFamily="18" charset="0"/>
                <a:cs typeface="Times New Roman" pitchFamily="18" charset="0"/>
              </a:rPr>
              <a:t>Drell</a:t>
            </a:r>
            <a:r>
              <a:rPr lang="en-US" sz="2800" i="1" dirty="0">
                <a:latin typeface="Times New Roman" panose="02020603050405020304" pitchFamily="18" charset="0"/>
                <a:cs typeface="Times New Roman" pitchFamily="18" charset="0"/>
              </a:rPr>
              <a:t>-Yan: </a:t>
            </a:r>
          </a:p>
          <a:p>
            <a:pPr algn="ctr"/>
            <a:r>
              <a:rPr lang="en-US" sz="2800" i="1" dirty="0" err="1">
                <a:latin typeface="Times New Roman" panose="02020603050405020304" pitchFamily="18" charset="0"/>
                <a:cs typeface="Times New Roman" pitchFamily="18" charset="0"/>
              </a:rPr>
              <a:t>Abelian</a:t>
            </a:r>
            <a:r>
              <a:rPr lang="en-US" sz="2800" i="1" dirty="0">
                <a:latin typeface="Times New Roman" panose="02020603050405020304" pitchFamily="18" charset="0"/>
                <a:cs typeface="Times New Roman" pitchFamily="18" charset="0"/>
              </a:rPr>
              <a:t> vs. non-</a:t>
            </a:r>
            <a:r>
              <a:rPr lang="en-US" sz="2800" i="1" dirty="0" err="1">
                <a:latin typeface="Times New Roman" panose="02020603050405020304" pitchFamily="18" charset="0"/>
                <a:cs typeface="Times New Roman" pitchFamily="18" charset="0"/>
              </a:rPr>
              <a:t>Abelian</a:t>
            </a:r>
            <a:r>
              <a:rPr lang="en-US" sz="2800" i="1" dirty="0">
                <a:latin typeface="Times New Roman" panose="02020603050405020304" pitchFamily="18" charset="0"/>
                <a:cs typeface="Times New Roman" pitchFamily="18" charset="0"/>
              </a:rPr>
              <a:t> nature of the gauge group doesn’t play a major qualitative role.</a:t>
            </a:r>
          </a:p>
        </p:txBody>
      </p:sp>
      <p:sp>
        <p:nvSpPr>
          <p:cNvPr id="3" name="Rectangle 2"/>
          <p:cNvSpPr/>
          <p:nvPr/>
        </p:nvSpPr>
        <p:spPr>
          <a:xfrm>
            <a:off x="76200" y="76200"/>
            <a:ext cx="2074607" cy="1200329"/>
          </a:xfrm>
          <a:prstGeom prst="rect">
            <a:avLst/>
          </a:prstGeom>
        </p:spPr>
        <p:txBody>
          <a:bodyPr wrap="none">
            <a:spAutoFit/>
          </a:bodyPr>
          <a:lstStyle/>
          <a:p>
            <a:r>
              <a:rPr lang="en-US" dirty="0" smtClean="0">
                <a:solidFill>
                  <a:srgbClr val="FFFFCC"/>
                </a:solidFill>
              </a:rPr>
              <a:t>See e.g. </a:t>
            </a:r>
            <a:r>
              <a:rPr lang="en-US" dirty="0" err="1" smtClean="0">
                <a:solidFill>
                  <a:srgbClr val="FFFFCC"/>
                </a:solidFill>
              </a:rPr>
              <a:t>Pijlman</a:t>
            </a:r>
            <a:r>
              <a:rPr lang="en-US" dirty="0" smtClean="0">
                <a:solidFill>
                  <a:srgbClr val="FFFFCC"/>
                </a:solidFill>
              </a:rPr>
              <a:t>, </a:t>
            </a:r>
          </a:p>
          <a:p>
            <a:r>
              <a:rPr lang="en-US" dirty="0" err="1" smtClean="0">
                <a:solidFill>
                  <a:srgbClr val="FFFFCC"/>
                </a:solidFill>
              </a:rPr>
              <a:t>hep-ph</a:t>
            </a:r>
            <a:r>
              <a:rPr lang="en-US" dirty="0" smtClean="0">
                <a:solidFill>
                  <a:srgbClr val="FFFFCC"/>
                </a:solidFill>
              </a:rPr>
              <a:t>/0604226 or</a:t>
            </a:r>
            <a:r>
              <a:rPr lang="en-US" dirty="0" smtClean="0"/>
              <a:t> </a:t>
            </a:r>
          </a:p>
          <a:p>
            <a:r>
              <a:rPr lang="en-US" dirty="0" smtClean="0">
                <a:solidFill>
                  <a:srgbClr val="FFFFCC"/>
                </a:solidFill>
              </a:rPr>
              <a:t>Sivers, </a:t>
            </a:r>
          </a:p>
          <a:p>
            <a:r>
              <a:rPr lang="en-US" dirty="0" smtClean="0">
                <a:solidFill>
                  <a:srgbClr val="FFFFCC"/>
                </a:solidFill>
              </a:rPr>
              <a:t>arXiv:1109.2521</a:t>
            </a:r>
            <a:endParaRPr lang="en-US" dirty="0">
              <a:solidFill>
                <a:srgbClr val="FFFFCC"/>
              </a:solidFill>
            </a:endParaRPr>
          </a:p>
        </p:txBody>
      </p:sp>
    </p:spTree>
    <p:extLst>
      <p:ext uri="{BB962C8B-B14F-4D97-AF65-F5344CB8AC3E}">
        <p14:creationId xmlns:p14="http://schemas.microsoft.com/office/powerpoint/2010/main" val="2299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44562"/>
          </a:xfrm>
        </p:spPr>
        <p:txBody>
          <a:bodyPr>
            <a:normAutofit fontScale="90000"/>
          </a:bodyPr>
          <a:lstStyle/>
          <a:p>
            <a:r>
              <a:rPr lang="en-US" dirty="0" smtClean="0"/>
              <a:t>Consequences of QCD as a </a:t>
            </a:r>
            <a:br>
              <a:rPr lang="en-US" dirty="0" smtClean="0"/>
            </a:br>
            <a:r>
              <a:rPr lang="en-US" dirty="0" smtClean="0"/>
              <a:t>non-</a:t>
            </a:r>
            <a:r>
              <a:rPr lang="en-US" dirty="0" err="1" smtClean="0"/>
              <a:t>Abelian</a:t>
            </a:r>
            <a:r>
              <a:rPr lang="en-US" dirty="0" smtClean="0"/>
              <a:t> gauge theory</a:t>
            </a:r>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442439"/>
            <a:ext cx="5486400" cy="111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12" name="TextBox 11"/>
          <p:cNvSpPr txBox="1"/>
          <p:nvPr/>
        </p:nvSpPr>
        <p:spPr>
          <a:xfrm>
            <a:off x="533400" y="1315283"/>
            <a:ext cx="8001000" cy="4247317"/>
          </a:xfrm>
          <a:prstGeom prst="rect">
            <a:avLst/>
          </a:prstGeom>
          <a:noFill/>
        </p:spPr>
        <p:txBody>
          <a:bodyPr wrap="square" rtlCol="0">
            <a:spAutoFit/>
          </a:bodyPr>
          <a:lstStyle/>
          <a:p>
            <a:r>
              <a:rPr lang="en-US" dirty="0" smtClean="0">
                <a:solidFill>
                  <a:srgbClr val="FFFFCC"/>
                </a:solidFill>
              </a:rPr>
              <a:t>2004, 2006: Mulders et al. generalize SIDIS/DY sign flip prediction to production of hadrons in hadronic collisions by including more complicated Wilson lines.</a:t>
            </a:r>
          </a:p>
          <a:p>
            <a:endParaRPr lang="en-US" dirty="0" smtClean="0">
              <a:solidFill>
                <a:srgbClr val="FFFFCC"/>
              </a:solidFill>
            </a:endParaRPr>
          </a:p>
          <a:p>
            <a:r>
              <a:rPr lang="en-US" dirty="0" smtClean="0">
                <a:solidFill>
                  <a:srgbClr val="FFFFCC"/>
                </a:solidFill>
              </a:rPr>
              <a:t>2007: Collins and </a:t>
            </a:r>
            <a:r>
              <a:rPr lang="en-US" dirty="0" err="1" smtClean="0">
                <a:solidFill>
                  <a:srgbClr val="FFFFCC"/>
                </a:solidFill>
              </a:rPr>
              <a:t>Qiu</a:t>
            </a:r>
            <a:r>
              <a:rPr lang="en-US" dirty="0" smtClean="0">
                <a:solidFill>
                  <a:srgbClr val="FFFFCC"/>
                </a:solidFill>
              </a:rPr>
              <a:t> show that observations of Mulders et al. correspond to breakdown of the normal steps in the derivation of factorization.  So factorization breaking identified, but the possibility for some kind of generalized factorization remains open.</a:t>
            </a:r>
          </a:p>
          <a:p>
            <a:endParaRPr lang="en-US" dirty="0" smtClean="0">
              <a:solidFill>
                <a:srgbClr val="FFFFCC"/>
              </a:solidFill>
            </a:endParaRPr>
          </a:p>
          <a:p>
            <a:r>
              <a:rPr lang="en-US" dirty="0" smtClean="0">
                <a:solidFill>
                  <a:srgbClr val="FFFFCC"/>
                </a:solidFill>
              </a:rPr>
              <a:t>(Some years of debate here.  One point that emerges is that the factorization breaking will exist for the unpolarized case just as it does for the original spin-dependent case when TMD distributions are used.)</a:t>
            </a:r>
          </a:p>
          <a:p>
            <a:endParaRPr lang="en-US" dirty="0">
              <a:solidFill>
                <a:srgbClr val="FFFFCC"/>
              </a:solidFill>
            </a:endParaRPr>
          </a:p>
          <a:p>
            <a:r>
              <a:rPr lang="en-US" dirty="0" smtClean="0">
                <a:solidFill>
                  <a:srgbClr val="FFFFCC"/>
                </a:solidFill>
              </a:rPr>
              <a:t>2010: Rogers and Mulders put the nail in the coffin on generalized factorization and predict </a:t>
            </a:r>
            <a:r>
              <a:rPr lang="en-US" i="1" dirty="0" smtClean="0">
                <a:solidFill>
                  <a:srgbClr val="FFFFCC"/>
                </a:solidFill>
              </a:rPr>
              <a:t>color entanglement</a:t>
            </a:r>
            <a:r>
              <a:rPr lang="en-US" dirty="0" smtClean="0">
                <a:solidFill>
                  <a:srgbClr val="FFFFCC"/>
                </a:solidFill>
              </a:rPr>
              <a:t>, </a:t>
            </a:r>
            <a:r>
              <a:rPr lang="en-US" b="1" i="1" dirty="0" smtClean="0">
                <a:solidFill>
                  <a:srgbClr val="FFFFCC"/>
                </a:solidFill>
              </a:rPr>
              <a:t>as </a:t>
            </a:r>
            <a:r>
              <a:rPr lang="en-US" b="1" i="1" dirty="0">
                <a:solidFill>
                  <a:srgbClr val="FFFFCC"/>
                </a:solidFill>
              </a:rPr>
              <a:t>a consequence of QCD specifically as a non-</a:t>
            </a:r>
            <a:r>
              <a:rPr lang="en-US" b="1" i="1" dirty="0" err="1">
                <a:solidFill>
                  <a:srgbClr val="FFFFCC"/>
                </a:solidFill>
              </a:rPr>
              <a:t>Abelian</a:t>
            </a:r>
            <a:r>
              <a:rPr lang="en-US" b="1" i="1" dirty="0">
                <a:solidFill>
                  <a:srgbClr val="FFFFCC"/>
                </a:solidFill>
              </a:rPr>
              <a:t> gauge </a:t>
            </a:r>
            <a:r>
              <a:rPr lang="en-US" b="1" i="1" dirty="0" smtClean="0">
                <a:solidFill>
                  <a:srgbClr val="FFFFCC"/>
                </a:solidFill>
              </a:rPr>
              <a:t>theory.</a:t>
            </a:r>
            <a:endParaRPr lang="en-US" dirty="0">
              <a:solidFill>
                <a:srgbClr val="FFFFCC"/>
              </a:solidFill>
            </a:endParaRPr>
          </a:p>
        </p:txBody>
      </p:sp>
    </p:spTree>
    <p:extLst>
      <p:ext uri="{BB962C8B-B14F-4D97-AF65-F5344CB8AC3E}">
        <p14:creationId xmlns:p14="http://schemas.microsoft.com/office/powerpoint/2010/main" val="378925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5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fade">
                                      <p:cBhvr>
                                        <p:cTn id="17" dur="500"/>
                                        <p:tgtEl>
                                          <p:spTgt spid="12">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4995"/>
                                        </p:tgtEl>
                                        <p:attrNameLst>
                                          <p:attrName>style.visibility</p:attrName>
                                        </p:attrNameLst>
                                      </p:cBhvr>
                                      <p:to>
                                        <p:strVal val="visible"/>
                                      </p:to>
                                    </p:set>
                                    <p:animEffect transition="in" filter="fade">
                                      <p:cBhvr>
                                        <p:cTn id="20"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Consequeces</a:t>
            </a:r>
            <a:r>
              <a:rPr lang="en-US" dirty="0" smtClean="0"/>
              <a:t> of QCD as a </a:t>
            </a:r>
            <a:br>
              <a:rPr lang="en-US" dirty="0" smtClean="0"/>
            </a:br>
            <a:r>
              <a:rPr lang="en-US" dirty="0" smtClean="0"/>
              <a:t>non-</a:t>
            </a:r>
            <a:r>
              <a:rPr lang="en-US" dirty="0" err="1" smtClean="0"/>
              <a:t>Abelian</a:t>
            </a:r>
            <a:r>
              <a:rPr lang="en-US" dirty="0" smtClean="0"/>
              <a:t> gauge theory: </a:t>
            </a:r>
            <a:br>
              <a:rPr lang="en-US" dirty="0" smtClean="0"/>
            </a:br>
            <a:r>
              <a:rPr lang="en-US" dirty="0" smtClean="0"/>
              <a:t>New predictions emerging</a:t>
            </a:r>
            <a:endParaRPr lang="en-US" dirty="0"/>
          </a:p>
        </p:txBody>
      </p:sp>
      <p:sp>
        <p:nvSpPr>
          <p:cNvPr id="3" name="Footer Placeholder 2"/>
          <p:cNvSpPr>
            <a:spLocks noGrp="1"/>
          </p:cNvSpPr>
          <p:nvPr>
            <p:ph type="ftr" sz="quarter" idx="11"/>
          </p:nvPr>
        </p:nvSpPr>
        <p:spPr/>
        <p:txBody>
          <a:bodyPr/>
          <a:lstStyle/>
          <a:p>
            <a:r>
              <a:rPr lang="nn-NO" smtClean="0"/>
              <a:t>C. Aidala, RHIC Users Open Forum, DNP, 10/24/13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384409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5101870" y="1828800"/>
            <a:ext cx="3625797" cy="2393097"/>
            <a:chOff x="4358505" y="1143000"/>
            <a:chExt cx="4789025" cy="3476625"/>
          </a:xfrm>
        </p:grpSpPr>
        <p:pic>
          <p:nvPicPr>
            <p:cNvPr id="8" name="Picture 2"/>
            <p:cNvPicPr>
              <a:picLocks noChangeAspect="1" noChangeArrowheads="1"/>
            </p:cNvPicPr>
            <p:nvPr/>
          </p:nvPicPr>
          <p:blipFill>
            <a:blip r:embed="rId3" cstate="print"/>
            <a:srcRect/>
            <a:stretch>
              <a:fillRect/>
            </a:stretch>
          </p:blipFill>
          <p:spPr bwMode="auto">
            <a:xfrm>
              <a:off x="4358505" y="1143000"/>
              <a:ext cx="4789025" cy="3476625"/>
            </a:xfrm>
            <a:prstGeom prst="rect">
              <a:avLst/>
            </a:prstGeom>
            <a:noFill/>
            <a:ln w="9525">
              <a:noFill/>
              <a:miter lim="800000"/>
              <a:headEnd/>
              <a:tailEnd/>
            </a:ln>
          </p:spPr>
        </p:pic>
        <p:sp>
          <p:nvSpPr>
            <p:cNvPr id="9" name="TextBox 8"/>
            <p:cNvSpPr txBox="1"/>
            <p:nvPr/>
          </p:nvSpPr>
          <p:spPr>
            <a:xfrm>
              <a:off x="6921674" y="1500052"/>
              <a:ext cx="1727029" cy="1341388"/>
            </a:xfrm>
            <a:prstGeom prst="rect">
              <a:avLst/>
            </a:prstGeom>
            <a:solidFill>
              <a:schemeClr val="bg1">
                <a:lumMod val="95000"/>
              </a:schemeClr>
            </a:solidFill>
          </p:spPr>
          <p:txBody>
            <a:bodyPr wrap="square" rtlCol="0">
              <a:spAutoFit/>
            </a:bodyPr>
            <a:lstStyle/>
            <a:p>
              <a:r>
                <a:rPr lang="en-US" dirty="0" smtClean="0">
                  <a:solidFill>
                    <a:schemeClr val="tx1"/>
                  </a:solidFill>
                </a:rPr>
                <a:t>Z boson production,</a:t>
              </a:r>
            </a:p>
            <a:p>
              <a:r>
                <a:rPr lang="en-US" dirty="0" smtClean="0">
                  <a:solidFill>
                    <a:schemeClr val="tx1"/>
                  </a:solidFill>
                </a:rPr>
                <a:t>CDF</a:t>
              </a:r>
              <a:endParaRPr lang="en-US" dirty="0">
                <a:solidFill>
                  <a:schemeClr val="tx1"/>
                </a:solidFill>
              </a:endParaRPr>
            </a:p>
          </p:txBody>
        </p:sp>
      </p:grpSp>
      <p:grpSp>
        <p:nvGrpSpPr>
          <p:cNvPr id="10" name="Group 9"/>
          <p:cNvGrpSpPr/>
          <p:nvPr/>
        </p:nvGrpSpPr>
        <p:grpSpPr>
          <a:xfrm>
            <a:off x="5517680" y="4344940"/>
            <a:ext cx="3065769" cy="2083488"/>
            <a:chOff x="4987810" y="3810000"/>
            <a:chExt cx="3868809" cy="2985370"/>
          </a:xfrm>
        </p:grpSpPr>
        <p:pic>
          <p:nvPicPr>
            <p:cNvPr id="11" name="Picture 5"/>
            <p:cNvPicPr>
              <a:picLocks noChangeAspect="1" noChangeArrowheads="1"/>
            </p:cNvPicPr>
            <p:nvPr/>
          </p:nvPicPr>
          <p:blipFill>
            <a:blip r:embed="rId4" cstate="print"/>
            <a:srcRect/>
            <a:stretch>
              <a:fillRect/>
            </a:stretch>
          </p:blipFill>
          <p:spPr bwMode="auto">
            <a:xfrm>
              <a:off x="5027502" y="3810000"/>
              <a:ext cx="3829117" cy="2929627"/>
            </a:xfrm>
            <a:prstGeom prst="rect">
              <a:avLst/>
            </a:prstGeom>
            <a:noFill/>
            <a:ln w="9525">
              <a:noFill/>
              <a:miter lim="800000"/>
              <a:headEnd/>
              <a:tailEnd/>
            </a:ln>
          </p:spPr>
        </p:pic>
        <p:sp>
          <p:nvSpPr>
            <p:cNvPr id="12" name="TextBox 11"/>
            <p:cNvSpPr txBox="1"/>
            <p:nvPr/>
          </p:nvSpPr>
          <p:spPr>
            <a:xfrm rot="16200000">
              <a:off x="4671866" y="4558759"/>
              <a:ext cx="1031998" cy="400110"/>
            </a:xfrm>
            <a:prstGeom prst="rect">
              <a:avLst/>
            </a:prstGeom>
            <a:noFill/>
          </p:spPr>
          <p:txBody>
            <a:bodyPr wrap="square" rtlCol="0">
              <a:spAutoFit/>
            </a:bodyPr>
            <a:lstStyle/>
            <a:p>
              <a:r>
                <a:rPr lang="en-US" sz="1400" dirty="0" smtClean="0">
                  <a:solidFill>
                    <a:schemeClr val="tx1"/>
                  </a:solidFill>
                </a:rPr>
                <a:t>d</a:t>
              </a:r>
              <a:r>
                <a:rPr lang="en-US" sz="1400" dirty="0" smtClean="0">
                  <a:solidFill>
                    <a:schemeClr val="tx1"/>
                  </a:solidFill>
                  <a:latin typeface="Symbol" pitchFamily="18" charset="2"/>
                </a:rPr>
                <a:t>s</a:t>
              </a:r>
              <a:r>
                <a:rPr lang="en-US" sz="1400" dirty="0" smtClean="0">
                  <a:solidFill>
                    <a:schemeClr val="tx1"/>
                  </a:solidFill>
                </a:rPr>
                <a:t>/</a:t>
              </a:r>
              <a:r>
                <a:rPr lang="en-US" sz="1400" dirty="0" err="1" smtClean="0">
                  <a:solidFill>
                    <a:schemeClr val="tx1"/>
                  </a:solidFill>
                </a:rPr>
                <a:t>dp</a:t>
              </a:r>
              <a:r>
                <a:rPr lang="en-US" sz="1400" baseline="-25000" dirty="0" err="1" smtClean="0">
                  <a:solidFill>
                    <a:schemeClr val="tx1"/>
                  </a:solidFill>
                </a:rPr>
                <a:t>T</a:t>
              </a:r>
              <a:endParaRPr lang="en-US" sz="1400" baseline="-25000" dirty="0">
                <a:solidFill>
                  <a:schemeClr val="tx1"/>
                </a:solidFill>
              </a:endParaRPr>
            </a:p>
          </p:txBody>
        </p:sp>
        <p:sp>
          <p:nvSpPr>
            <p:cNvPr id="13" name="TextBox 12"/>
            <p:cNvSpPr txBox="1"/>
            <p:nvPr/>
          </p:nvSpPr>
          <p:spPr>
            <a:xfrm>
              <a:off x="7696201" y="6376416"/>
              <a:ext cx="1143000" cy="418954"/>
            </a:xfrm>
            <a:prstGeom prst="rect">
              <a:avLst/>
            </a:prstGeom>
            <a:noFill/>
          </p:spPr>
          <p:txBody>
            <a:bodyPr wrap="square" rtlCol="0">
              <a:spAutoFit/>
            </a:bodyPr>
            <a:lstStyle/>
            <a:p>
              <a:r>
                <a:rPr lang="en-US" sz="1300" dirty="0" err="1" smtClean="0">
                  <a:solidFill>
                    <a:schemeClr val="tx1"/>
                  </a:solidFill>
                </a:rPr>
                <a:t>p</a:t>
              </a:r>
              <a:r>
                <a:rPr lang="en-US" sz="1300" baseline="-25000" dirty="0" err="1" smtClean="0">
                  <a:solidFill>
                    <a:schemeClr val="tx1"/>
                  </a:solidFill>
                </a:rPr>
                <a:t>T</a:t>
              </a:r>
              <a:r>
                <a:rPr lang="en-US" sz="1300" dirty="0" smtClean="0">
                  <a:solidFill>
                    <a:schemeClr val="tx1"/>
                  </a:solidFill>
                </a:rPr>
                <a:t> (</a:t>
              </a:r>
              <a:r>
                <a:rPr lang="en-US" sz="1300" dirty="0" err="1" smtClean="0">
                  <a:solidFill>
                    <a:schemeClr val="tx1"/>
                  </a:solidFill>
                </a:rPr>
                <a:t>GeV</a:t>
              </a:r>
              <a:r>
                <a:rPr lang="en-US" sz="1300" dirty="0" smtClean="0">
                  <a:solidFill>
                    <a:schemeClr val="tx1"/>
                  </a:solidFill>
                </a:rPr>
                <a:t>/c)</a:t>
              </a:r>
              <a:endParaRPr lang="en-US" sz="1300" dirty="0">
                <a:solidFill>
                  <a:schemeClr val="tx1"/>
                </a:solidFill>
              </a:endParaRPr>
            </a:p>
          </p:txBody>
        </p:sp>
      </p:grpSp>
      <p:cxnSp>
        <p:nvCxnSpPr>
          <p:cNvPr id="14" name="Straight Arrow Connector 13"/>
          <p:cNvCxnSpPr/>
          <p:nvPr/>
        </p:nvCxnSpPr>
        <p:spPr>
          <a:xfrm rot="16200000" flipH="1">
            <a:off x="5368570" y="3314700"/>
            <a:ext cx="2209800" cy="1219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11940" y="5562600"/>
            <a:ext cx="1935338" cy="461665"/>
          </a:xfrm>
          <a:prstGeom prst="rect">
            <a:avLst/>
          </a:prstGeom>
          <a:noFill/>
        </p:spPr>
        <p:txBody>
          <a:bodyPr wrap="none" rtlCol="0">
            <a:spAutoFit/>
          </a:bodyPr>
          <a:lstStyle/>
          <a:p>
            <a:r>
              <a:rPr lang="en-US" dirty="0" smtClean="0">
                <a:solidFill>
                  <a:schemeClr val="tx1"/>
                </a:solidFill>
              </a:rPr>
              <a:t>√s = 1.96 </a:t>
            </a:r>
            <a:r>
              <a:rPr lang="en-US" dirty="0" err="1" smtClean="0">
                <a:solidFill>
                  <a:schemeClr val="tx1"/>
                </a:solidFill>
              </a:rPr>
              <a:t>TeV</a:t>
            </a:r>
            <a:endParaRPr lang="en-US" dirty="0">
              <a:solidFill>
                <a:schemeClr val="tx1"/>
              </a:solidFill>
            </a:endParaRPr>
          </a:p>
        </p:txBody>
      </p:sp>
      <p:sp>
        <p:nvSpPr>
          <p:cNvPr id="6" name="TextBox 5"/>
          <p:cNvSpPr txBox="1"/>
          <p:nvPr/>
        </p:nvSpPr>
        <p:spPr>
          <a:xfrm>
            <a:off x="381000" y="1778675"/>
            <a:ext cx="4191000" cy="1477328"/>
          </a:xfrm>
          <a:prstGeom prst="rect">
            <a:avLst/>
          </a:prstGeom>
          <a:noFill/>
        </p:spPr>
        <p:txBody>
          <a:bodyPr wrap="square" rtlCol="0">
            <a:spAutoFit/>
          </a:bodyPr>
          <a:lstStyle/>
          <a:p>
            <a:r>
              <a:rPr lang="en-US" dirty="0" smtClean="0">
                <a:solidFill>
                  <a:srgbClr val="FFFFCC"/>
                </a:solidFill>
              </a:rPr>
              <a:t>Will predictions based on unpolarized TMD distributions from fits to </a:t>
            </a:r>
            <a:r>
              <a:rPr lang="en-US" dirty="0" err="1" smtClean="0">
                <a:solidFill>
                  <a:srgbClr val="FFFFCC"/>
                </a:solidFill>
              </a:rPr>
              <a:t>Drell</a:t>
            </a:r>
            <a:r>
              <a:rPr lang="en-US" dirty="0" smtClean="0">
                <a:solidFill>
                  <a:srgbClr val="FFFFCC"/>
                </a:solidFill>
              </a:rPr>
              <a:t>-Yan and Z data, where factorization should hold, disagree with data from </a:t>
            </a:r>
            <a:r>
              <a:rPr lang="en-US" dirty="0" err="1" smtClean="0">
                <a:solidFill>
                  <a:srgbClr val="FFFFCC"/>
                </a:solidFill>
              </a:rPr>
              <a:t>p+p</a:t>
            </a:r>
            <a:r>
              <a:rPr lang="en-US" dirty="0" smtClean="0">
                <a:solidFill>
                  <a:srgbClr val="FFFFCC"/>
                </a:solidFill>
              </a:rPr>
              <a:t> to hadrons sensitive to intrinsic </a:t>
            </a:r>
            <a:r>
              <a:rPr lang="en-US" dirty="0" err="1" smtClean="0">
                <a:solidFill>
                  <a:srgbClr val="FFFFCC"/>
                </a:solidFill>
              </a:rPr>
              <a:t>k</a:t>
            </a:r>
            <a:r>
              <a:rPr lang="en-US" baseline="-25000" dirty="0" err="1" smtClean="0">
                <a:solidFill>
                  <a:srgbClr val="FFFFCC"/>
                </a:solidFill>
              </a:rPr>
              <a:t>T</a:t>
            </a:r>
            <a:r>
              <a:rPr lang="en-US" dirty="0" smtClean="0">
                <a:solidFill>
                  <a:srgbClr val="FFFFCC"/>
                </a:solidFill>
              </a:rPr>
              <a:t>?? </a:t>
            </a:r>
            <a:endParaRPr lang="en-US" dirty="0">
              <a:solidFill>
                <a:srgbClr val="FFFFCC"/>
              </a:solidFill>
            </a:endParaRPr>
          </a:p>
        </p:txBody>
      </p:sp>
      <p:sp>
        <p:nvSpPr>
          <p:cNvPr id="16" name="TextBox 15"/>
          <p:cNvSpPr txBox="1"/>
          <p:nvPr/>
        </p:nvSpPr>
        <p:spPr>
          <a:xfrm>
            <a:off x="519349" y="6096000"/>
            <a:ext cx="1919051" cy="369332"/>
          </a:xfrm>
          <a:prstGeom prst="rect">
            <a:avLst/>
          </a:prstGeom>
          <a:noFill/>
        </p:spPr>
        <p:txBody>
          <a:bodyPr wrap="none" rtlCol="0">
            <a:spAutoFit/>
          </a:bodyPr>
          <a:lstStyle/>
          <a:p>
            <a:r>
              <a:rPr lang="en-US" dirty="0" smtClean="0"/>
              <a:t>Landry et al., 2002</a:t>
            </a:r>
            <a:endParaRPr lang="en-US" dirty="0"/>
          </a:p>
        </p:txBody>
      </p:sp>
      <p:sp>
        <p:nvSpPr>
          <p:cNvPr id="18" name="Oval 17"/>
          <p:cNvSpPr/>
          <p:nvPr/>
        </p:nvSpPr>
        <p:spPr>
          <a:xfrm rot="592611">
            <a:off x="5375136" y="2009239"/>
            <a:ext cx="488196" cy="18665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554495" y="1752600"/>
            <a:ext cx="4337243" cy="4095367"/>
            <a:chOff x="4554495" y="2590800"/>
            <a:chExt cx="4337243" cy="4095367"/>
          </a:xfrm>
        </p:grpSpPr>
        <p:pic>
          <p:nvPicPr>
            <p:cNvPr id="20" name="Picture 19" descr="poutPPG095.gif"/>
            <p:cNvPicPr>
              <a:picLocks noChangeAspect="1"/>
            </p:cNvPicPr>
            <p:nvPr/>
          </p:nvPicPr>
          <p:blipFill>
            <a:blip r:embed="rId5" cstate="print"/>
            <a:stretch>
              <a:fillRect/>
            </a:stretch>
          </p:blipFill>
          <p:spPr>
            <a:xfrm>
              <a:off x="4624538" y="2590800"/>
              <a:ext cx="4267200" cy="4095367"/>
            </a:xfrm>
            <a:prstGeom prst="rect">
              <a:avLst/>
            </a:prstGeom>
          </p:spPr>
        </p:pic>
        <p:sp>
          <p:nvSpPr>
            <p:cNvPr id="21" name="TextBox 20"/>
            <p:cNvSpPr txBox="1"/>
            <p:nvPr/>
          </p:nvSpPr>
          <p:spPr>
            <a:xfrm>
              <a:off x="4554495" y="6324600"/>
              <a:ext cx="3188694" cy="323165"/>
            </a:xfrm>
            <a:prstGeom prst="rect">
              <a:avLst/>
            </a:prstGeom>
            <a:noFill/>
          </p:spPr>
          <p:txBody>
            <a:bodyPr wrap="none" rtlCol="0">
              <a:spAutoFit/>
            </a:bodyPr>
            <a:lstStyle/>
            <a:p>
              <a:r>
                <a:rPr lang="en-US" sz="1500" b="1" dirty="0" smtClean="0">
                  <a:solidFill>
                    <a:schemeClr val="tx1"/>
                  </a:solidFill>
                </a:rPr>
                <a:t>Out-of-plane momentum component</a:t>
              </a:r>
              <a:endParaRPr lang="en-US" sz="1500" b="1" dirty="0">
                <a:solidFill>
                  <a:schemeClr val="tx1"/>
                </a:solidFill>
              </a:endParaRPr>
            </a:p>
          </p:txBody>
        </p:sp>
        <p:pic>
          <p:nvPicPr>
            <p:cNvPr id="22" name="Picture 76" descr="PHENIX big logo"/>
            <p:cNvPicPr>
              <a:picLocks noChangeAspect="1" noChangeArrowheads="1"/>
            </p:cNvPicPr>
            <p:nvPr/>
          </p:nvPicPr>
          <p:blipFill>
            <a:blip r:embed="rId6" cstate="print"/>
            <a:srcRect/>
            <a:stretch>
              <a:fillRect/>
            </a:stretch>
          </p:blipFill>
          <p:spPr bwMode="auto">
            <a:xfrm>
              <a:off x="5257800" y="5562600"/>
              <a:ext cx="1659192" cy="541041"/>
            </a:xfrm>
            <a:prstGeom prst="rect">
              <a:avLst/>
            </a:prstGeom>
            <a:noFill/>
          </p:spPr>
        </p:pic>
        <p:sp>
          <p:nvSpPr>
            <p:cNvPr id="23" name="TextBox 22"/>
            <p:cNvSpPr txBox="1"/>
            <p:nvPr/>
          </p:nvSpPr>
          <p:spPr>
            <a:xfrm>
              <a:off x="5708043" y="2647890"/>
              <a:ext cx="3066866" cy="461665"/>
            </a:xfrm>
            <a:prstGeom prst="rect">
              <a:avLst/>
            </a:prstGeom>
            <a:noFill/>
          </p:spPr>
          <p:txBody>
            <a:bodyPr wrap="none" rtlCol="0">
              <a:spAutoFit/>
            </a:bodyPr>
            <a:lstStyle/>
            <a:p>
              <a:r>
                <a:rPr lang="en-US" dirty="0" smtClean="0">
                  <a:solidFill>
                    <a:schemeClr val="tx1"/>
                  </a:solidFill>
                </a:rPr>
                <a:t>PRD82, 072001 (2010)</a:t>
              </a:r>
              <a:endParaRPr lang="en-US" dirty="0">
                <a:solidFill>
                  <a:schemeClr val="tx1"/>
                </a:solidFill>
              </a:endParaRPr>
            </a:p>
          </p:txBody>
        </p:sp>
      </p:grpSp>
    </p:spTree>
    <p:extLst>
      <p:ext uri="{BB962C8B-B14F-4D97-AF65-F5344CB8AC3E}">
        <p14:creationId xmlns:p14="http://schemas.microsoft.com/office/powerpoint/2010/main" val="11013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Consequeces</a:t>
            </a:r>
            <a:r>
              <a:rPr lang="en-US" dirty="0"/>
              <a:t> of QCD as a </a:t>
            </a:r>
            <a:br>
              <a:rPr lang="en-US" dirty="0"/>
            </a:br>
            <a:r>
              <a:rPr lang="en-US" dirty="0"/>
              <a:t>non-</a:t>
            </a:r>
            <a:r>
              <a:rPr lang="en-US" dirty="0" err="1"/>
              <a:t>Abelian</a:t>
            </a:r>
            <a:r>
              <a:rPr lang="en-US" dirty="0"/>
              <a:t> gauge theory: </a:t>
            </a:r>
            <a:br>
              <a:rPr lang="en-US" dirty="0"/>
            </a:br>
            <a:r>
              <a:rPr lang="en-US" dirty="0"/>
              <a:t>New predictions emerging</a:t>
            </a:r>
          </a:p>
        </p:txBody>
      </p:sp>
      <p:sp>
        <p:nvSpPr>
          <p:cNvPr id="3" name="Footer Placeholder 2"/>
          <p:cNvSpPr>
            <a:spLocks noGrp="1"/>
          </p:cNvSpPr>
          <p:nvPr>
            <p:ph type="ftr" sz="quarter" idx="11"/>
          </p:nvPr>
        </p:nvSpPr>
        <p:spPr/>
        <p:txBody>
          <a:bodyPr/>
          <a:lstStyle/>
          <a:p>
            <a:r>
              <a:rPr lang="nn-NO" smtClean="0"/>
              <a:t>C. Aidala, RHIC Users Open Forum, DNP, 10/24/13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68294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896070"/>
            <a:ext cx="8001000" cy="923330"/>
          </a:xfrm>
          <a:prstGeom prst="rect">
            <a:avLst/>
          </a:prstGeom>
          <a:noFill/>
        </p:spPr>
        <p:txBody>
          <a:bodyPr wrap="square" rtlCol="0">
            <a:spAutoFit/>
          </a:bodyPr>
          <a:lstStyle/>
          <a:p>
            <a:r>
              <a:rPr lang="en-US" dirty="0" smtClean="0">
                <a:solidFill>
                  <a:srgbClr val="FFFFCC"/>
                </a:solidFill>
              </a:rPr>
              <a:t>2013: Ted Rogers predicts “extra spin asymmetries from the breakdown of TMD-factorization in hadron-hadron collisions”</a:t>
            </a:r>
          </a:p>
          <a:p>
            <a:endParaRPr lang="en-US" dirty="0" smtClean="0">
              <a:solidFill>
                <a:srgbClr val="FFFFCC"/>
              </a:solidFill>
            </a:endParaRPr>
          </a:p>
        </p:txBody>
      </p:sp>
      <p:sp>
        <p:nvSpPr>
          <p:cNvPr id="7" name="TextBox 6"/>
          <p:cNvSpPr txBox="1"/>
          <p:nvPr/>
        </p:nvSpPr>
        <p:spPr>
          <a:xfrm>
            <a:off x="533400" y="3953470"/>
            <a:ext cx="8001000" cy="1200329"/>
          </a:xfrm>
          <a:prstGeom prst="rect">
            <a:avLst/>
          </a:prstGeom>
          <a:noFill/>
        </p:spPr>
        <p:txBody>
          <a:bodyPr wrap="square" rtlCol="0">
            <a:spAutoFit/>
          </a:bodyPr>
          <a:lstStyle/>
          <a:p>
            <a:r>
              <a:rPr lang="en-US" dirty="0" smtClean="0">
                <a:solidFill>
                  <a:srgbClr val="FFFFCC"/>
                </a:solidFill>
              </a:rPr>
              <a:t>No phenomenology yet, but 37 years after the discovery of huge transverse single-spin asymmetries and spontaneous hyperon polarization in hadronic collisions (</a:t>
            </a:r>
            <a:r>
              <a:rPr lang="en-US" dirty="0" err="1" smtClean="0">
                <a:solidFill>
                  <a:srgbClr val="FFFFCC"/>
                </a:solidFill>
              </a:rPr>
              <a:t>p+A</a:t>
            </a:r>
            <a:r>
              <a:rPr lang="en-US" dirty="0" smtClean="0">
                <a:solidFill>
                  <a:srgbClr val="FFFFCC"/>
                </a:solidFill>
              </a:rPr>
              <a:t> in both cases, in fact), I’m hopeful that we may finally be on the right track!!</a:t>
            </a:r>
          </a:p>
          <a:p>
            <a:endParaRPr lang="en-US" dirty="0" smtClean="0">
              <a:solidFill>
                <a:srgbClr val="FFFFCC"/>
              </a:solidFill>
            </a:endParaRPr>
          </a:p>
        </p:txBody>
      </p:sp>
      <p:pic>
        <p:nvPicPr>
          <p:cNvPr id="8" name="Picture 4"/>
          <p:cNvPicPr>
            <a:picLocks noChangeAspect="1" noChangeArrowheads="1"/>
          </p:cNvPicPr>
          <p:nvPr/>
        </p:nvPicPr>
        <p:blipFill>
          <a:blip r:embed="rId3" cstate="print"/>
          <a:srcRect/>
          <a:stretch>
            <a:fillRect/>
          </a:stretch>
        </p:blipFill>
        <p:spPr bwMode="auto">
          <a:xfrm>
            <a:off x="152400" y="3641051"/>
            <a:ext cx="8839200" cy="2607349"/>
          </a:xfrm>
          <a:prstGeom prst="rect">
            <a:avLst/>
          </a:prstGeom>
          <a:noFill/>
          <a:ln w="9525">
            <a:noFill/>
            <a:miter lim="800000"/>
            <a:headEnd/>
            <a:tailEnd/>
          </a:ln>
          <a:effectLst/>
        </p:spPr>
      </p:pic>
      <p:grpSp>
        <p:nvGrpSpPr>
          <p:cNvPr id="11" name="Group 10"/>
          <p:cNvGrpSpPr/>
          <p:nvPr/>
        </p:nvGrpSpPr>
        <p:grpSpPr>
          <a:xfrm>
            <a:off x="176150" y="3284139"/>
            <a:ext cx="8763000" cy="2964261"/>
            <a:chOff x="152400" y="3124200"/>
            <a:chExt cx="8763000" cy="2964261"/>
          </a:xfrm>
        </p:grpSpPr>
        <p:sp>
          <p:nvSpPr>
            <p:cNvPr id="12" name="Rectangle 11"/>
            <p:cNvSpPr/>
            <p:nvPr/>
          </p:nvSpPr>
          <p:spPr>
            <a:xfrm>
              <a:off x="152400" y="3124200"/>
              <a:ext cx="8763000" cy="296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310" y="3386490"/>
              <a:ext cx="4857490" cy="270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537" y="3817539"/>
              <a:ext cx="2659063" cy="159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561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remarks</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We’re currently in the early years of the era of </a:t>
            </a:r>
            <a:r>
              <a:rPr lang="en-US" i="1" dirty="0" smtClean="0"/>
              <a:t>quantitative QCD</a:t>
            </a:r>
          </a:p>
          <a:p>
            <a:r>
              <a:rPr lang="en-US" dirty="0" smtClean="0"/>
              <a:t>The EIC will be the facility to bring this era to maturity</a:t>
            </a:r>
          </a:p>
          <a:p>
            <a:pPr lvl="1"/>
            <a:r>
              <a:rPr lang="en-US" dirty="0" smtClean="0"/>
              <a:t>Theory and phenomenology have advanced enough in the last 10-15 years that we’ll be able to reap great physics rewards from precision QCD measurements in the 2020s</a:t>
            </a:r>
          </a:p>
          <a:p>
            <a:r>
              <a:rPr lang="en-US" dirty="0" smtClean="0"/>
              <a:t>Studying the partonic structure of protons and nuclei is leading us to deeper understanding of QCD as the fundamental theory of the strong force</a:t>
            </a:r>
          </a:p>
          <a:p>
            <a:r>
              <a:rPr lang="en-US" dirty="0" smtClean="0"/>
              <a:t>Studying the production of hadrons specifically in </a:t>
            </a:r>
            <a:r>
              <a:rPr lang="en-US" i="1" dirty="0" smtClean="0"/>
              <a:t>hadronic</a:t>
            </a:r>
            <a:r>
              <a:rPr lang="en-US" dirty="0" smtClean="0"/>
              <a:t> collisions provides unique means to explore the physical consequences of QCD as a non-</a:t>
            </a:r>
            <a:r>
              <a:rPr lang="en-US" dirty="0" err="1" smtClean="0"/>
              <a:t>Abelian</a:t>
            </a:r>
            <a:r>
              <a:rPr lang="en-US" dirty="0" smtClean="0"/>
              <a:t> gauge theory</a:t>
            </a:r>
          </a:p>
          <a:p>
            <a:pPr lvl="1"/>
            <a:r>
              <a:rPr lang="en-US" dirty="0" smtClean="0"/>
              <a:t>Several exciting new ideas have emerged recently that need to be explored further and tested!</a:t>
            </a:r>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7" name="Text Box 4"/>
          <p:cNvSpPr txBox="1">
            <a:spLocks noChangeArrowheads="1"/>
          </p:cNvSpPr>
          <p:nvPr/>
        </p:nvSpPr>
        <p:spPr bwMode="auto">
          <a:xfrm>
            <a:off x="838200" y="2731325"/>
            <a:ext cx="7315200" cy="70788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4000" i="1" dirty="0" smtClean="0">
                <a:latin typeface="Times New Roman" pitchFamily="18" charset="0"/>
                <a:cs typeface="Times New Roman" pitchFamily="18" charset="0"/>
                <a:sym typeface="Wingdings" pitchFamily="2" charset="2"/>
              </a:rPr>
              <a:t>It’s an exciting time to be in QCD!</a:t>
            </a:r>
            <a:endParaRPr lang="en-US" sz="4000" dirty="0" smtClean="0">
              <a:solidFill>
                <a:schemeClr val="tx1"/>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41647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 calcmode="lin" valueType="num">
                                      <p:cBhvr additive="base">
                                        <p:cTn id="28"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7">
                                            <p:bg/>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Recall the ‘C’ in ‘QCD’ . . .</a:t>
            </a:r>
            <a:endParaRPr lang="en-US" sz="3800" dirty="0"/>
          </a:p>
        </p:txBody>
      </p:sp>
      <p:sp>
        <p:nvSpPr>
          <p:cNvPr id="3" name="Content Placeholder 2"/>
          <p:cNvSpPr>
            <a:spLocks noGrp="1"/>
          </p:cNvSpPr>
          <p:nvPr>
            <p:ph idx="1"/>
          </p:nvPr>
        </p:nvSpPr>
        <p:spPr/>
        <p:txBody>
          <a:bodyPr>
            <a:normAutofit/>
          </a:bodyPr>
          <a:lstStyle/>
          <a:p>
            <a:r>
              <a:rPr lang="en-US" dirty="0" smtClean="0"/>
              <a:t>While electrons offer several advantages (interactions easy to calculate, reconstruct kinematics exactly), </a:t>
            </a:r>
            <a:r>
              <a:rPr lang="en-US" b="1" dirty="0" smtClean="0"/>
              <a:t>you can’t learn everything about a hadron or nucleus by probing it with an electron!!  </a:t>
            </a:r>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eRHIC</a:t>
            </a:r>
            <a:endParaRPr lang="en-US" dirty="0"/>
          </a:p>
        </p:txBody>
      </p:sp>
      <p:sp>
        <p:nvSpPr>
          <p:cNvPr id="3" name="Content Placeholder 2"/>
          <p:cNvSpPr>
            <a:spLocks noGrp="1"/>
          </p:cNvSpPr>
          <p:nvPr>
            <p:ph idx="1"/>
          </p:nvPr>
        </p:nvSpPr>
        <p:spPr>
          <a:xfrm>
            <a:off x="228600" y="1066800"/>
            <a:ext cx="8686800" cy="5029200"/>
          </a:xfrm>
        </p:spPr>
        <p:txBody>
          <a:bodyPr>
            <a:normAutofit lnSpcReduction="10000"/>
          </a:bodyPr>
          <a:lstStyle/>
          <a:p>
            <a:r>
              <a:rPr lang="en-US" dirty="0" smtClean="0"/>
              <a:t>A facility to bring this new era of quantitative QCD to maturity!</a:t>
            </a:r>
          </a:p>
          <a:p>
            <a:r>
              <a:rPr lang="en-US" i="1" dirty="0" smtClean="0"/>
              <a:t>How can QCD matter be described in terms of the quark and gluon </a:t>
            </a:r>
            <a:r>
              <a:rPr lang="en-US" i="1" dirty="0" err="1" smtClean="0"/>
              <a:t>d.o.f</a:t>
            </a:r>
            <a:r>
              <a:rPr lang="en-US" i="1" dirty="0" smtClean="0"/>
              <a:t>. in the field theory?</a:t>
            </a:r>
          </a:p>
          <a:p>
            <a:r>
              <a:rPr lang="en-US" i="1" dirty="0" smtClean="0"/>
              <a:t>How does a colored quark or gluon become a colorless object?</a:t>
            </a:r>
          </a:p>
          <a:p>
            <a:r>
              <a:rPr lang="en-US" dirty="0" smtClean="0"/>
              <a:t>Study in detail</a:t>
            </a:r>
          </a:p>
          <a:p>
            <a:pPr lvl="1"/>
            <a:r>
              <a:rPr lang="en-US" dirty="0" smtClean="0"/>
              <a:t>“Simple” QCD bound states: Nucleons</a:t>
            </a:r>
          </a:p>
          <a:p>
            <a:pPr lvl="1"/>
            <a:r>
              <a:rPr lang="en-US" dirty="0" smtClean="0"/>
              <a:t>Collections of QCD bound states: Nuclei </a:t>
            </a:r>
          </a:p>
          <a:p>
            <a:pPr lvl="1"/>
            <a:r>
              <a:rPr lang="en-US" dirty="0" smtClean="0"/>
              <a:t>Hadronization</a:t>
            </a:r>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pic>
        <p:nvPicPr>
          <p:cNvPr id="7" name="Picture 1"/>
          <p:cNvPicPr>
            <a:picLocks noChangeAspect="1" noChangeArrowheads="1"/>
          </p:cNvPicPr>
          <p:nvPr/>
        </p:nvPicPr>
        <p:blipFill>
          <a:blip r:embed="rId2" cstate="print"/>
          <a:srcRect/>
          <a:stretch>
            <a:fillRect/>
          </a:stretch>
        </p:blipFill>
        <p:spPr bwMode="auto">
          <a:xfrm>
            <a:off x="5142710" y="3886200"/>
            <a:ext cx="1258090" cy="986216"/>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025331" y="3890584"/>
            <a:ext cx="1024638" cy="986216"/>
          </a:xfrm>
          <a:prstGeom prst="rect">
            <a:avLst/>
          </a:prstGeom>
          <a:noFill/>
          <a:ln w="9525">
            <a:noFill/>
            <a:miter lim="800000"/>
            <a:headEnd/>
            <a:tailEnd/>
          </a:ln>
        </p:spPr>
      </p:pic>
      <p:sp>
        <p:nvSpPr>
          <p:cNvPr id="10" name="Text Box 34"/>
          <p:cNvSpPr txBox="1">
            <a:spLocks noChangeArrowheads="1"/>
          </p:cNvSpPr>
          <p:nvPr/>
        </p:nvSpPr>
        <p:spPr bwMode="auto">
          <a:xfrm>
            <a:off x="1447800" y="4953000"/>
            <a:ext cx="6324600" cy="1077218"/>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3200" dirty="0" smtClean="0">
                <a:solidFill>
                  <a:schemeClr val="tx1"/>
                </a:solidFill>
                <a:latin typeface="Times New Roman" pitchFamily="18" charset="0"/>
                <a:cs typeface="Times New Roman" pitchFamily="18" charset="0"/>
              </a:rPr>
              <a:t>Collider energies: Focus on </a:t>
            </a:r>
          </a:p>
          <a:p>
            <a:pPr algn="ctr"/>
            <a:r>
              <a:rPr lang="en-US" sz="3200" dirty="0" smtClean="0">
                <a:solidFill>
                  <a:schemeClr val="tx1"/>
                </a:solidFill>
                <a:latin typeface="Times New Roman" pitchFamily="18" charset="0"/>
                <a:cs typeface="Times New Roman" pitchFamily="18" charset="0"/>
              </a:rPr>
              <a:t>sea quarks and </a:t>
            </a:r>
            <a:r>
              <a:rPr lang="en-US" sz="3200" i="1" dirty="0" smtClean="0">
                <a:solidFill>
                  <a:schemeClr val="tx1"/>
                </a:solidFill>
                <a:latin typeface="Times New Roman" pitchFamily="18" charset="0"/>
                <a:cs typeface="Times New Roman" pitchFamily="18" charset="0"/>
              </a:rPr>
              <a:t>gluons</a:t>
            </a:r>
            <a:endParaRPr lang="en-US" sz="3200" i="1" dirty="0">
              <a:solidFill>
                <a:schemeClr val="tx1"/>
              </a:solidFill>
              <a:latin typeface="Times New Roman" pitchFamily="18" charset="0"/>
              <a:cs typeface="Times New Roman" pitchFamily="18" charset="0"/>
            </a:endParaRPr>
          </a:p>
        </p:txBody>
      </p:sp>
      <p:pic>
        <p:nvPicPr>
          <p:cNvPr id="2310145" name="Picture 1"/>
          <p:cNvPicPr>
            <a:picLocks noChangeAspect="1" noChangeArrowheads="1"/>
          </p:cNvPicPr>
          <p:nvPr/>
        </p:nvPicPr>
        <p:blipFill>
          <a:blip r:embed="rId4" cstate="print"/>
          <a:srcRect/>
          <a:stretch>
            <a:fillRect/>
          </a:stretch>
        </p:blipFill>
        <p:spPr bwMode="auto">
          <a:xfrm>
            <a:off x="6477000" y="3886200"/>
            <a:ext cx="1295400" cy="97291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37044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310145"/>
                                        </p:tgtEl>
                                        <p:attrNameLst>
                                          <p:attrName>style.visibility</p:attrName>
                                        </p:attrNameLst>
                                      </p:cBhvr>
                                      <p:to>
                                        <p:strVal val="visible"/>
                                      </p:to>
                                    </p:set>
                                    <p:animEffect transition="in" filter="blinds(horizontal)">
                                      <p:cBhvr>
                                        <p:cTn id="39" dur="500"/>
                                        <p:tgtEl>
                                          <p:spTgt spid="231014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nn-NO" smtClean="0"/>
              <a:t>C. Aidala, RHIC Users Open Forum, DNP, 10/24/13</a:t>
            </a:r>
            <a:endParaRPr lang="en-US" dirty="0"/>
          </a:p>
        </p:txBody>
      </p:sp>
      <p:sp>
        <p:nvSpPr>
          <p:cNvPr id="1459202" name="Rectangle 2"/>
          <p:cNvSpPr>
            <a:spLocks noGrp="1" noChangeArrowheads="1"/>
          </p:cNvSpPr>
          <p:nvPr>
            <p:ph type="title"/>
          </p:nvPr>
        </p:nvSpPr>
        <p:spPr>
          <a:xfrm>
            <a:off x="457200" y="274638"/>
            <a:ext cx="8229600" cy="792162"/>
          </a:xfrm>
        </p:spPr>
        <p:txBody>
          <a:bodyPr>
            <a:normAutofit/>
          </a:bodyPr>
          <a:lstStyle/>
          <a:p>
            <a:r>
              <a:rPr lang="en-US" dirty="0" smtClean="0"/>
              <a:t>The proton as a QCD “laboratory”</a:t>
            </a:r>
            <a:endParaRPr lang="en-US" dirty="0"/>
          </a:p>
        </p:txBody>
      </p:sp>
      <p:pic>
        <p:nvPicPr>
          <p:cNvPr id="1459203" name="Picture 3"/>
          <p:cNvPicPr>
            <a:picLocks noChangeAspect="1" noChangeArrowheads="1"/>
          </p:cNvPicPr>
          <p:nvPr/>
        </p:nvPicPr>
        <p:blipFill>
          <a:blip r:embed="rId3" cstate="print"/>
          <a:srcRect/>
          <a:stretch>
            <a:fillRect/>
          </a:stretch>
        </p:blipFill>
        <p:spPr bwMode="auto">
          <a:xfrm>
            <a:off x="484188" y="1044575"/>
            <a:ext cx="8278812" cy="4975225"/>
          </a:xfrm>
          <a:prstGeom prst="rect">
            <a:avLst/>
          </a:prstGeom>
          <a:noFill/>
          <a:ln w="38100">
            <a:noFill/>
            <a:miter lim="800000"/>
            <a:headEnd/>
            <a:tailEnd type="none" w="lg" len="lg"/>
          </a:ln>
          <a:effectLst/>
        </p:spPr>
      </p:pic>
      <p:sp>
        <p:nvSpPr>
          <p:cNvPr id="1459204" name="Rectangle 4"/>
          <p:cNvSpPr>
            <a:spLocks noChangeArrowheads="1"/>
          </p:cNvSpPr>
          <p:nvPr/>
        </p:nvSpPr>
        <p:spPr bwMode="auto">
          <a:xfrm>
            <a:off x="490538" y="6019800"/>
            <a:ext cx="8261350" cy="381000"/>
          </a:xfrm>
          <a:prstGeom prst="rect">
            <a:avLst/>
          </a:prstGeom>
          <a:solidFill>
            <a:schemeClr val="bg1"/>
          </a:solidFill>
          <a:ln w="9525">
            <a:noFill/>
            <a:miter lim="800000"/>
            <a:headEnd/>
            <a:tailEnd/>
          </a:ln>
          <a:effectLst/>
        </p:spPr>
        <p:txBody>
          <a:bodyPr wrap="none" anchor="ctr"/>
          <a:lstStyle/>
          <a:p>
            <a:endParaRPr lang="en-US">
              <a:solidFill>
                <a:schemeClr val="tx1"/>
              </a:solidFill>
            </a:endParaRPr>
          </a:p>
        </p:txBody>
      </p:sp>
      <p:sp>
        <p:nvSpPr>
          <p:cNvPr id="1459205" name="Rectangle 5"/>
          <p:cNvSpPr>
            <a:spLocks noChangeArrowheads="1"/>
          </p:cNvSpPr>
          <p:nvPr/>
        </p:nvSpPr>
        <p:spPr bwMode="auto">
          <a:xfrm>
            <a:off x="1219200" y="5943600"/>
            <a:ext cx="1644650" cy="274638"/>
          </a:xfrm>
          <a:prstGeom prst="rect">
            <a:avLst/>
          </a:prstGeom>
          <a:noFill/>
          <a:ln w="9525">
            <a:noFill/>
            <a:miter lim="800000"/>
            <a:headEnd/>
            <a:tailEnd/>
          </a:ln>
          <a:effectLst/>
        </p:spPr>
        <p:txBody>
          <a:bodyPr wrap="none">
            <a:spAutoFit/>
          </a:bodyPr>
          <a:lstStyle/>
          <a:p>
            <a:r>
              <a:rPr lang="en-US" sz="1200" dirty="0">
                <a:solidFill>
                  <a:schemeClr val="tx1"/>
                </a:solidFill>
                <a:latin typeface="Arial" pitchFamily="34" charset="0"/>
              </a:rPr>
              <a:t>observation &amp; models</a:t>
            </a:r>
          </a:p>
        </p:txBody>
      </p:sp>
      <p:sp>
        <p:nvSpPr>
          <p:cNvPr id="1459206" name="Rectangle 6"/>
          <p:cNvSpPr>
            <a:spLocks noChangeArrowheads="1"/>
          </p:cNvSpPr>
          <p:nvPr/>
        </p:nvSpPr>
        <p:spPr bwMode="auto">
          <a:xfrm>
            <a:off x="4365625" y="5919652"/>
            <a:ext cx="2419252" cy="461665"/>
          </a:xfrm>
          <a:prstGeom prst="rect">
            <a:avLst/>
          </a:prstGeom>
          <a:noFill/>
          <a:ln w="9525">
            <a:noFill/>
            <a:miter lim="800000"/>
            <a:headEnd/>
            <a:tailEnd/>
          </a:ln>
          <a:effectLst/>
        </p:spPr>
        <p:txBody>
          <a:bodyPr wrap="none">
            <a:spAutoFit/>
          </a:bodyPr>
          <a:lstStyle/>
          <a:p>
            <a:r>
              <a:rPr lang="en-US" sz="1200" dirty="0">
                <a:solidFill>
                  <a:srgbClr val="FF0000"/>
                </a:solidFill>
                <a:latin typeface="Arial" pitchFamily="34" charset="0"/>
              </a:rPr>
              <a:t>precision measurements</a:t>
            </a:r>
          </a:p>
          <a:p>
            <a:r>
              <a:rPr lang="en-US" sz="1200" dirty="0" smtClean="0">
                <a:solidFill>
                  <a:srgbClr val="FF0000"/>
                </a:solidFill>
                <a:latin typeface="Arial" pitchFamily="34" charset="0"/>
              </a:rPr>
              <a:t>&amp; more powerful theoretical tools</a:t>
            </a:r>
            <a:endParaRPr lang="en-US" sz="1200" dirty="0">
              <a:solidFill>
                <a:srgbClr val="FF0000"/>
              </a:solidFill>
              <a:latin typeface="Arial" pitchFamily="34" charset="0"/>
            </a:endParaRPr>
          </a:p>
        </p:txBody>
      </p:sp>
      <p:sp>
        <p:nvSpPr>
          <p:cNvPr id="11" name="TextBox 10"/>
          <p:cNvSpPr txBox="1"/>
          <p:nvPr/>
        </p:nvSpPr>
        <p:spPr>
          <a:xfrm>
            <a:off x="6400800" y="3276600"/>
            <a:ext cx="2362200" cy="1107996"/>
          </a:xfrm>
          <a:prstGeom prst="rect">
            <a:avLst/>
          </a:prstGeom>
          <a:noFill/>
        </p:spPr>
        <p:txBody>
          <a:bodyPr wrap="square" rtlCol="0">
            <a:spAutoFit/>
          </a:bodyPr>
          <a:lstStyle/>
          <a:p>
            <a:r>
              <a:rPr lang="en-US" sz="2200" dirty="0" smtClean="0">
                <a:solidFill>
                  <a:schemeClr val="tx1"/>
                </a:solidFill>
              </a:rPr>
              <a:t>Proton—simplest stable bound state in QCD!</a:t>
            </a:r>
            <a:endParaRPr lang="en-US" sz="2200" dirty="0">
              <a:solidFill>
                <a:schemeClr val="tx1"/>
              </a:solidFill>
            </a:endParaRPr>
          </a:p>
        </p:txBody>
      </p:sp>
      <p:sp>
        <p:nvSpPr>
          <p:cNvPr id="12" name="TextBox 11"/>
          <p:cNvSpPr txBox="1"/>
          <p:nvPr/>
        </p:nvSpPr>
        <p:spPr>
          <a:xfrm>
            <a:off x="5692466" y="4872335"/>
            <a:ext cx="558166" cy="461665"/>
          </a:xfrm>
          <a:prstGeom prst="rect">
            <a:avLst/>
          </a:prstGeom>
          <a:solidFill>
            <a:schemeClr val="bg1"/>
          </a:solidFill>
        </p:spPr>
        <p:txBody>
          <a:bodyPr wrap="none" rtlCol="0">
            <a:spAutoFit/>
          </a:bodyPr>
          <a:lstStyle/>
          <a:p>
            <a:r>
              <a:rPr lang="en-US" sz="2400" dirty="0" smtClean="0">
                <a:solidFill>
                  <a:schemeClr val="tx1"/>
                </a:solidFill>
              </a:rPr>
              <a:t>?...</a:t>
            </a:r>
            <a:endParaRPr lang="en-US" sz="2400" dirty="0">
              <a:solidFill>
                <a:schemeClr val="tx1"/>
              </a:solidFill>
            </a:endParaRPr>
          </a:p>
        </p:txBody>
      </p:sp>
      <p:sp>
        <p:nvSpPr>
          <p:cNvPr id="13" name="Rectangle 12"/>
          <p:cNvSpPr/>
          <p:nvPr/>
        </p:nvSpPr>
        <p:spPr>
          <a:xfrm>
            <a:off x="2819400" y="5943600"/>
            <a:ext cx="1497526" cy="276999"/>
          </a:xfrm>
          <a:prstGeom prst="rect">
            <a:avLst/>
          </a:prstGeom>
        </p:spPr>
        <p:txBody>
          <a:bodyPr wrap="none">
            <a:spAutoFit/>
          </a:bodyPr>
          <a:lstStyle/>
          <a:p>
            <a:r>
              <a:rPr lang="en-US" sz="1200" dirty="0" smtClean="0">
                <a:solidFill>
                  <a:srgbClr val="FF0000"/>
                </a:solidFill>
                <a:latin typeface="Arial" pitchFamily="34" charset="0"/>
              </a:rPr>
              <a:t>fundamental theory</a:t>
            </a:r>
            <a:endParaRPr lang="en-US" sz="1200" dirty="0"/>
          </a:p>
        </p:txBody>
      </p:sp>
      <p:sp>
        <p:nvSpPr>
          <p:cNvPr id="14" name="Rectangle 5"/>
          <p:cNvSpPr>
            <a:spLocks noChangeArrowheads="1"/>
          </p:cNvSpPr>
          <p:nvPr/>
        </p:nvSpPr>
        <p:spPr bwMode="auto">
          <a:xfrm>
            <a:off x="7533805" y="5908264"/>
            <a:ext cx="1000595" cy="276999"/>
          </a:xfrm>
          <a:prstGeom prst="rect">
            <a:avLst/>
          </a:prstGeom>
          <a:noFill/>
          <a:ln w="9525">
            <a:noFill/>
            <a:miter lim="800000"/>
            <a:headEnd/>
            <a:tailEnd/>
          </a:ln>
          <a:effectLst/>
        </p:spPr>
        <p:txBody>
          <a:bodyPr wrap="none">
            <a:spAutoFit/>
          </a:bodyPr>
          <a:lstStyle/>
          <a:p>
            <a:r>
              <a:rPr lang="en-US" sz="1200" dirty="0" smtClean="0">
                <a:solidFill>
                  <a:schemeClr val="tx1"/>
                </a:solidFill>
                <a:latin typeface="Arial" pitchFamily="34" charset="0"/>
              </a:rPr>
              <a:t>application?</a:t>
            </a:r>
            <a:endParaRPr lang="en-US" sz="1200" dirty="0">
              <a:solidFill>
                <a:schemeClr val="tx1"/>
              </a:solidFill>
              <a:latin typeface="Aria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5301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fontScale="90000"/>
          </a:bodyPr>
          <a:lstStyle/>
          <a:p>
            <a:r>
              <a:rPr lang="en-US" dirty="0" smtClean="0"/>
              <a:t>Calibration using different collision systems, different probes</a:t>
            </a:r>
            <a:endParaRPr lang="en-US" dirty="0"/>
          </a:p>
        </p:txBody>
      </p:sp>
      <p:sp>
        <p:nvSpPr>
          <p:cNvPr id="3" name="Content Placeholder 2"/>
          <p:cNvSpPr>
            <a:spLocks noGrp="1"/>
          </p:cNvSpPr>
          <p:nvPr>
            <p:ph idx="1"/>
          </p:nvPr>
        </p:nvSpPr>
        <p:spPr>
          <a:xfrm>
            <a:off x="76200" y="1219200"/>
            <a:ext cx="5029200" cy="5181600"/>
          </a:xfrm>
        </p:spPr>
        <p:txBody>
          <a:bodyPr>
            <a:normAutofit fontScale="70000" lnSpcReduction="20000"/>
          </a:bodyPr>
          <a:lstStyle/>
          <a:p>
            <a:r>
              <a:rPr lang="en-US" dirty="0" smtClean="0"/>
              <a:t>Electroweak probes of the hot, dense matter in the A+A final state already exploited</a:t>
            </a:r>
          </a:p>
          <a:p>
            <a:pPr lvl="1"/>
            <a:r>
              <a:rPr lang="en-US" dirty="0" smtClean="0"/>
              <a:t>Direct photons, internal conversions of thermal photons, Z bosons</a:t>
            </a:r>
          </a:p>
          <a:p>
            <a:r>
              <a:rPr lang="en-US" dirty="0" smtClean="0"/>
              <a:t>Learn by comparing to a variety of strongly interacting probes</a:t>
            </a:r>
          </a:p>
          <a:p>
            <a:pPr lvl="1"/>
            <a:r>
              <a:rPr lang="en-US" dirty="0" smtClean="0"/>
              <a:t>Light mesons as proxies for light quarks—various potential means of in-medium energy loss</a:t>
            </a:r>
          </a:p>
          <a:p>
            <a:pPr lvl="1"/>
            <a:r>
              <a:rPr lang="en-US" dirty="0" smtClean="0"/>
              <a:t>Charm and bottom mesons as proxies for heavy quarks—less affected by </a:t>
            </a:r>
            <a:r>
              <a:rPr lang="en-US" dirty="0" err="1" smtClean="0"/>
              <a:t>radiative</a:t>
            </a:r>
            <a:r>
              <a:rPr lang="en-US" dirty="0" smtClean="0"/>
              <a:t> energy loss</a:t>
            </a:r>
          </a:p>
          <a:p>
            <a:r>
              <a:rPr lang="en-US" dirty="0" err="1" smtClean="0"/>
              <a:t>d+A</a:t>
            </a:r>
            <a:r>
              <a:rPr lang="en-US" dirty="0" smtClean="0"/>
              <a:t> allows us instead to use strong probes of the </a:t>
            </a:r>
            <a:r>
              <a:rPr lang="en-US" i="1" dirty="0" smtClean="0"/>
              <a:t>initial</a:t>
            </a:r>
            <a:r>
              <a:rPr lang="en-US" dirty="0" smtClean="0"/>
              <a:t> state</a:t>
            </a:r>
          </a:p>
          <a:p>
            <a:r>
              <a:rPr lang="en-US" dirty="0" err="1" smtClean="0"/>
              <a:t>e+A</a:t>
            </a:r>
            <a:r>
              <a:rPr lang="en-US" dirty="0" smtClean="0"/>
              <a:t> will enable electroweak probes of the initial state for the first time!</a:t>
            </a:r>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pic>
        <p:nvPicPr>
          <p:cNvPr id="6" name="Picture 5" descr="raa_Tshirt_v20.gif"/>
          <p:cNvPicPr>
            <a:picLocks noChangeAspect="1"/>
          </p:cNvPicPr>
          <p:nvPr/>
        </p:nvPicPr>
        <p:blipFill>
          <a:blip r:embed="rId2" cstate="print"/>
          <a:stretch>
            <a:fillRect/>
          </a:stretch>
        </p:blipFill>
        <p:spPr>
          <a:xfrm>
            <a:off x="5064472" y="2185987"/>
            <a:ext cx="4079529" cy="2919413"/>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4228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200" dirty="0" smtClean="0"/>
              <a:t>The future of RHIC: </a:t>
            </a:r>
            <a:br>
              <a:rPr lang="en-US" sz="4200" dirty="0" smtClean="0"/>
            </a:br>
            <a:r>
              <a:rPr lang="en-US" sz="4200" dirty="0" smtClean="0"/>
              <a:t>Precision measurements</a:t>
            </a:r>
            <a:endParaRPr lang="en-US" sz="4200" dirty="0"/>
          </a:p>
        </p:txBody>
      </p:sp>
      <p:sp>
        <p:nvSpPr>
          <p:cNvPr id="3" name="Content Placeholder 2"/>
          <p:cNvSpPr>
            <a:spLocks noGrp="1"/>
          </p:cNvSpPr>
          <p:nvPr>
            <p:ph idx="1"/>
          </p:nvPr>
        </p:nvSpPr>
        <p:spPr>
          <a:xfrm>
            <a:off x="457200" y="1646237"/>
            <a:ext cx="8229600" cy="4983163"/>
          </a:xfrm>
        </p:spPr>
        <p:txBody>
          <a:bodyPr>
            <a:normAutofit fontScale="85000" lnSpcReduction="20000"/>
          </a:bodyPr>
          <a:lstStyle/>
          <a:p>
            <a:r>
              <a:rPr lang="en-US" dirty="0" smtClean="0"/>
              <a:t>With RHIC’s unprecedented flexibility extended further, even more comparisons and complementarities to learn from!</a:t>
            </a:r>
          </a:p>
          <a:p>
            <a:pPr lvl="1"/>
            <a:r>
              <a:rPr lang="en-US" sz="3300" dirty="0" err="1" smtClean="0"/>
              <a:t>e+p</a:t>
            </a:r>
            <a:r>
              <a:rPr lang="en-US" sz="3300" baseline="30000" dirty="0" smtClean="0"/>
              <a:t>↑</a:t>
            </a:r>
            <a:r>
              <a:rPr lang="en-US" sz="3300" dirty="0" smtClean="0"/>
              <a:t>, p</a:t>
            </a:r>
            <a:r>
              <a:rPr lang="en-US" sz="3300" baseline="30000" dirty="0" smtClean="0"/>
              <a:t>↑</a:t>
            </a:r>
            <a:r>
              <a:rPr lang="en-US" sz="3300" dirty="0" smtClean="0"/>
              <a:t>+p</a:t>
            </a:r>
            <a:r>
              <a:rPr lang="en-US" sz="3300" baseline="30000" dirty="0" smtClean="0"/>
              <a:t>↑</a:t>
            </a:r>
            <a:r>
              <a:rPr lang="en-US" sz="3300" dirty="0" smtClean="0"/>
              <a:t>, p</a:t>
            </a:r>
            <a:r>
              <a:rPr lang="en-US" sz="3300" baseline="30000" dirty="0" smtClean="0"/>
              <a:t>↑</a:t>
            </a:r>
            <a:r>
              <a:rPr lang="en-US" sz="3300" dirty="0" smtClean="0"/>
              <a:t>+a</a:t>
            </a:r>
            <a:r>
              <a:rPr lang="en-US" sz="3300" baseline="30000" dirty="0" smtClean="0"/>
              <a:t>↑</a:t>
            </a:r>
            <a:r>
              <a:rPr lang="en-US" sz="3300" dirty="0" smtClean="0"/>
              <a:t>, </a:t>
            </a:r>
            <a:r>
              <a:rPr lang="en-US" sz="3300" dirty="0" err="1" smtClean="0"/>
              <a:t>e+a</a:t>
            </a:r>
            <a:r>
              <a:rPr lang="en-US" sz="3300" baseline="30000" dirty="0" smtClean="0"/>
              <a:t>↑</a:t>
            </a:r>
            <a:r>
              <a:rPr lang="en-US" sz="3300" dirty="0" smtClean="0"/>
              <a:t>, </a:t>
            </a:r>
            <a:r>
              <a:rPr lang="en-US" sz="3300" dirty="0" err="1" smtClean="0"/>
              <a:t>e+A</a:t>
            </a:r>
            <a:r>
              <a:rPr lang="en-US" sz="3300" dirty="0" smtClean="0"/>
              <a:t>, p/</a:t>
            </a:r>
            <a:r>
              <a:rPr lang="en-US" sz="3300" dirty="0" err="1" smtClean="0"/>
              <a:t>d+A</a:t>
            </a:r>
            <a:r>
              <a:rPr lang="en-US" sz="3300" dirty="0" smtClean="0"/>
              <a:t>, </a:t>
            </a:r>
            <a:r>
              <a:rPr lang="en-US" sz="3300" dirty="0" err="1" smtClean="0"/>
              <a:t>a+a</a:t>
            </a:r>
            <a:r>
              <a:rPr lang="en-US" sz="3300" dirty="0" smtClean="0"/>
              <a:t>, </a:t>
            </a:r>
            <a:r>
              <a:rPr lang="en-US" sz="3300" dirty="0" err="1" smtClean="0"/>
              <a:t>a+A</a:t>
            </a:r>
            <a:r>
              <a:rPr lang="en-US" sz="3300" dirty="0" smtClean="0"/>
              <a:t>, A+A</a:t>
            </a:r>
          </a:p>
          <a:p>
            <a:pPr lvl="1"/>
            <a:r>
              <a:rPr lang="en-US" sz="3300" dirty="0" smtClean="0"/>
              <a:t>All with higher luminosities than currently available at RHIC or earlier facilities</a:t>
            </a:r>
          </a:p>
          <a:p>
            <a:r>
              <a:rPr lang="en-US" dirty="0" smtClean="0"/>
              <a:t>Electroweak </a:t>
            </a:r>
            <a:r>
              <a:rPr lang="en-US" i="1" dirty="0" smtClean="0"/>
              <a:t>and</a:t>
            </a:r>
            <a:r>
              <a:rPr lang="en-US" dirty="0" smtClean="0"/>
              <a:t> colored probes available in </a:t>
            </a:r>
            <a:r>
              <a:rPr lang="en-US" i="1" dirty="0" smtClean="0"/>
              <a:t>both</a:t>
            </a:r>
            <a:r>
              <a:rPr lang="en-US" dirty="0" smtClean="0"/>
              <a:t> the initial and final states!</a:t>
            </a:r>
          </a:p>
          <a:p>
            <a:r>
              <a:rPr lang="en-US" dirty="0" smtClean="0"/>
              <a:t>Control over parton kinematics</a:t>
            </a:r>
          </a:p>
          <a:p>
            <a:pPr lvl="1"/>
            <a:r>
              <a:rPr lang="en-US" dirty="0" err="1" smtClean="0"/>
              <a:t>e+A</a:t>
            </a:r>
            <a:r>
              <a:rPr lang="en-US" dirty="0" smtClean="0"/>
              <a:t>, </a:t>
            </a:r>
            <a:r>
              <a:rPr lang="en-US" dirty="0" err="1" smtClean="0"/>
              <a:t>e+p</a:t>
            </a:r>
            <a:r>
              <a:rPr lang="en-US" dirty="0" smtClean="0"/>
              <a:t>, fully reconstructed jets, more hermetic detectors</a:t>
            </a:r>
          </a:p>
          <a:p>
            <a:r>
              <a:rPr lang="en-US" dirty="0" smtClean="0"/>
              <a:t>Controlled experiments in hadronization</a:t>
            </a:r>
          </a:p>
          <a:p>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pic>
        <p:nvPicPr>
          <p:cNvPr id="6145" name="Picture 1"/>
          <p:cNvPicPr>
            <a:picLocks noChangeAspect="1" noChangeArrowheads="1"/>
          </p:cNvPicPr>
          <p:nvPr/>
        </p:nvPicPr>
        <p:blipFill>
          <a:blip r:embed="rId3" cstate="print"/>
          <a:srcRect/>
          <a:stretch>
            <a:fillRect/>
          </a:stretch>
        </p:blipFill>
        <p:spPr bwMode="auto">
          <a:xfrm>
            <a:off x="228600" y="152400"/>
            <a:ext cx="1854331" cy="138895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2091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n-NO" smtClean="0"/>
              <a:t>C. Aidala, RHIC Users Open Forum, DNP, 10/24/13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4029075" cy="355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57912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3522962"/>
            <a:ext cx="4857750" cy="316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502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Autofit/>
          </a:bodyPr>
          <a:lstStyle/>
          <a:p>
            <a:r>
              <a:rPr lang="en-US" sz="3400" b="1" dirty="0" smtClean="0"/>
              <a:t>Impact-parameter-dependent</a:t>
            </a:r>
            <a:r>
              <a:rPr lang="en-US" sz="3400" dirty="0" smtClean="0"/>
              <a:t> nuclear gluon density via exclusive J/</a:t>
            </a:r>
            <a:r>
              <a:rPr lang="en-US" sz="3400" dirty="0" smtClean="0">
                <a:latin typeface="Symbol" pitchFamily="18" charset="2"/>
              </a:rPr>
              <a:t>Y</a:t>
            </a:r>
            <a:r>
              <a:rPr lang="en-US" sz="3400" dirty="0" smtClean="0"/>
              <a:t> production in </a:t>
            </a:r>
            <a:r>
              <a:rPr lang="en-US" sz="3400" dirty="0" err="1" smtClean="0"/>
              <a:t>e+A</a:t>
            </a:r>
            <a:endParaRPr lang="en-US" sz="3400" dirty="0"/>
          </a:p>
        </p:txBody>
      </p:sp>
      <p:pic>
        <p:nvPicPr>
          <p:cNvPr id="11266" name="Picture 2"/>
          <p:cNvPicPr>
            <a:picLocks noChangeAspect="1" noChangeArrowheads="1"/>
          </p:cNvPicPr>
          <p:nvPr/>
        </p:nvPicPr>
        <p:blipFill>
          <a:blip r:embed="rId2" cstate="print"/>
          <a:srcRect/>
          <a:stretch>
            <a:fillRect/>
          </a:stretch>
        </p:blipFill>
        <p:spPr bwMode="auto">
          <a:xfrm>
            <a:off x="38872" y="1524000"/>
            <a:ext cx="3843130" cy="21336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52400" y="4648200"/>
            <a:ext cx="3556000" cy="533400"/>
          </a:xfrm>
          <a:prstGeom prst="rect">
            <a:avLst/>
          </a:prstGeom>
          <a:noFill/>
          <a:ln w="9525">
            <a:noFill/>
            <a:miter lim="800000"/>
            <a:headEnd/>
            <a:tailEnd/>
          </a:ln>
        </p:spPr>
      </p:pic>
      <p:sp>
        <p:nvSpPr>
          <p:cNvPr id="9" name="TextBox 8"/>
          <p:cNvSpPr txBox="1"/>
          <p:nvPr/>
        </p:nvSpPr>
        <p:spPr>
          <a:xfrm>
            <a:off x="-43615" y="4267200"/>
            <a:ext cx="3952236" cy="400110"/>
          </a:xfrm>
          <a:prstGeom prst="rect">
            <a:avLst/>
          </a:prstGeom>
          <a:noFill/>
        </p:spPr>
        <p:txBody>
          <a:bodyPr wrap="none" rtlCol="0">
            <a:spAutoFit/>
          </a:bodyPr>
          <a:lstStyle/>
          <a:p>
            <a:r>
              <a:rPr lang="en-US" sz="2000" dirty="0" smtClean="0">
                <a:solidFill>
                  <a:srgbClr val="FFFFCC"/>
                </a:solidFill>
              </a:rPr>
              <a:t>Assume Woods-Saxon gluon density</a:t>
            </a:r>
            <a:endParaRPr lang="en-US" sz="2000" dirty="0">
              <a:solidFill>
                <a:srgbClr val="FFFFCC"/>
              </a:solidFill>
            </a:endParaRPr>
          </a:p>
        </p:txBody>
      </p:sp>
      <p:sp>
        <p:nvSpPr>
          <p:cNvPr id="10" name="Rectangle 9"/>
          <p:cNvSpPr/>
          <p:nvPr/>
        </p:nvSpPr>
        <p:spPr>
          <a:xfrm>
            <a:off x="609600" y="5257800"/>
            <a:ext cx="7924800" cy="1015663"/>
          </a:xfrm>
          <a:prstGeom prst="rect">
            <a:avLst/>
          </a:prstGeom>
          <a:solidFill>
            <a:srgbClr val="00FFFF"/>
          </a:solidFill>
          <a:ln>
            <a:solidFill>
              <a:schemeClr val="tx1"/>
            </a:solidFill>
          </a:ln>
        </p:spPr>
        <p:txBody>
          <a:bodyPr wrap="square">
            <a:spAutoFit/>
          </a:bodyPr>
          <a:lstStyle/>
          <a:p>
            <a:r>
              <a:rPr lang="en-US" sz="3000" dirty="0" smtClean="0">
                <a:solidFill>
                  <a:schemeClr val="tx1"/>
                </a:solidFill>
                <a:latin typeface="Times New Roman" pitchFamily="18" charset="0"/>
                <a:cs typeface="Times New Roman" pitchFamily="18" charset="0"/>
              </a:rPr>
              <a:t>Coherent diffraction pattern extremely sensitive to details of gluon density in nuclei!</a:t>
            </a:r>
            <a:endParaRPr lang="en-US" sz="3000" dirty="0">
              <a:solidFill>
                <a:schemeClr val="tx1"/>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4" cstate="print"/>
          <a:srcRect/>
          <a:stretch>
            <a:fillRect/>
          </a:stretch>
        </p:blipFill>
        <p:spPr bwMode="auto">
          <a:xfrm>
            <a:off x="609601" y="1905000"/>
            <a:ext cx="2971800" cy="1676400"/>
          </a:xfrm>
          <a:prstGeom prst="rect">
            <a:avLst/>
          </a:prstGeom>
          <a:noFill/>
          <a:ln w="9525">
            <a:noFill/>
            <a:miter lim="800000"/>
            <a:headEnd/>
            <a:tailEnd/>
          </a:ln>
        </p:spPr>
      </p:pic>
      <p:sp>
        <p:nvSpPr>
          <p:cNvPr id="13" name="Footer Placeholder 12"/>
          <p:cNvSpPr>
            <a:spLocks noGrp="1"/>
          </p:cNvSpPr>
          <p:nvPr>
            <p:ph type="ftr" sz="quarter" idx="11"/>
          </p:nvPr>
        </p:nvSpPr>
        <p:spPr/>
        <p:txBody>
          <a:bodyPr/>
          <a:lstStyle/>
          <a:p>
            <a:r>
              <a:rPr lang="nn-NO" smtClean="0"/>
              <a:t>C. Aidala, RHIC Users Open Forum, DNP, 10/24/13</a:t>
            </a:r>
            <a:endParaRPr lang="en-US"/>
          </a:p>
        </p:txBody>
      </p:sp>
      <p:pic>
        <p:nvPicPr>
          <p:cNvPr id="2300929" name="Picture 1"/>
          <p:cNvPicPr>
            <a:picLocks noChangeAspect="1" noChangeArrowheads="1"/>
          </p:cNvPicPr>
          <p:nvPr/>
        </p:nvPicPr>
        <p:blipFill>
          <a:blip r:embed="rId5" cstate="print"/>
          <a:srcRect/>
          <a:stretch>
            <a:fillRect/>
          </a:stretch>
        </p:blipFill>
        <p:spPr bwMode="auto">
          <a:xfrm>
            <a:off x="1524000" y="1114098"/>
            <a:ext cx="7620000" cy="350591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41656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00929"/>
                                        </p:tgtEl>
                                        <p:attrNameLst>
                                          <p:attrName>style.visibility</p:attrName>
                                        </p:attrNameLst>
                                      </p:cBhvr>
                                      <p:to>
                                        <p:strVal val="visible"/>
                                      </p:to>
                                    </p:set>
                                    <p:animEffect transition="in" filter="blinds(horizontal)">
                                      <p:cBhvr>
                                        <p:cTn id="12" dur="500"/>
                                        <p:tgtEl>
                                          <p:spTgt spid="2300929"/>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r>
              <a:rPr lang="en-US" dirty="0" err="1" smtClean="0"/>
              <a:t>Hadronization</a:t>
            </a:r>
            <a:r>
              <a:rPr lang="en-US" dirty="0" smtClean="0"/>
              <a:t>: A lot to learn, from a variety of collision systems</a:t>
            </a:r>
            <a:endParaRPr lang="en-US" dirty="0"/>
          </a:p>
        </p:txBody>
      </p:sp>
      <p:sp>
        <p:nvSpPr>
          <p:cNvPr id="3" name="Content Placeholder 2"/>
          <p:cNvSpPr>
            <a:spLocks noGrp="1"/>
          </p:cNvSpPr>
          <p:nvPr>
            <p:ph idx="1"/>
          </p:nvPr>
        </p:nvSpPr>
        <p:spPr>
          <a:xfrm>
            <a:off x="457200" y="1371600"/>
            <a:ext cx="8229600" cy="5059363"/>
          </a:xfrm>
        </p:spPr>
        <p:txBody>
          <a:bodyPr>
            <a:normAutofit fontScale="62500" lnSpcReduction="20000"/>
          </a:bodyPr>
          <a:lstStyle/>
          <a:p>
            <a:pPr>
              <a:buNone/>
            </a:pPr>
            <a:r>
              <a:rPr lang="en-US" sz="3700" dirty="0" smtClean="0"/>
              <a:t>What are the ways in which </a:t>
            </a:r>
            <a:r>
              <a:rPr lang="en-US" sz="3700" dirty="0" err="1" smtClean="0"/>
              <a:t>partons</a:t>
            </a:r>
            <a:r>
              <a:rPr lang="en-US" sz="3700" dirty="0" smtClean="0"/>
              <a:t> can turn into hadrons?   </a:t>
            </a:r>
          </a:p>
          <a:p>
            <a:r>
              <a:rPr lang="en-US" dirty="0" smtClean="0"/>
              <a:t>Spin-momentum correlations in </a:t>
            </a:r>
            <a:r>
              <a:rPr lang="en-US" dirty="0" err="1" smtClean="0"/>
              <a:t>hadronization</a:t>
            </a:r>
            <a:r>
              <a:rPr lang="en-US" dirty="0" smtClean="0"/>
              <a:t>?</a:t>
            </a:r>
          </a:p>
          <a:p>
            <a:pPr lvl="1"/>
            <a:r>
              <a:rPr lang="en-US" dirty="0" smtClean="0"/>
              <a:t>Correlations now measured definitively in </a:t>
            </a:r>
            <a:r>
              <a:rPr lang="en-US" dirty="0" err="1" smtClean="0"/>
              <a:t>e+e</a:t>
            </a:r>
            <a:r>
              <a:rPr lang="en-US" dirty="0" smtClean="0"/>
              <a:t>-!  (BELLE, BABAR)</a:t>
            </a:r>
          </a:p>
          <a:p>
            <a:r>
              <a:rPr lang="en-US" dirty="0" smtClean="0"/>
              <a:t>Gluons vs. quarks?</a:t>
            </a:r>
          </a:p>
          <a:p>
            <a:pPr lvl="1"/>
            <a:r>
              <a:rPr lang="en-US" dirty="0" smtClean="0"/>
              <a:t>Gluon vs. quark jets a hot topic in the LHC </a:t>
            </a:r>
            <a:r>
              <a:rPr lang="en-US" dirty="0" err="1" smtClean="0"/>
              <a:t>p+p</a:t>
            </a:r>
            <a:r>
              <a:rPr lang="en-US" dirty="0" smtClean="0"/>
              <a:t> program right now</a:t>
            </a:r>
          </a:p>
          <a:p>
            <a:pPr lvl="1"/>
            <a:r>
              <a:rPr lang="en-US" dirty="0" smtClean="0"/>
              <a:t>Go back to clean </a:t>
            </a:r>
            <a:r>
              <a:rPr lang="en-US" dirty="0" err="1" smtClean="0"/>
              <a:t>e+e</a:t>
            </a:r>
            <a:r>
              <a:rPr lang="en-US" dirty="0" smtClean="0"/>
              <a:t>- with new jet analysis techniques in hand?</a:t>
            </a:r>
          </a:p>
          <a:p>
            <a:r>
              <a:rPr lang="en-US" dirty="0" smtClean="0"/>
              <a:t>In “vacuum” vs. cold nuclear matter vs. hot + dense QCD matter?</a:t>
            </a:r>
          </a:p>
          <a:p>
            <a:pPr lvl="1"/>
            <a:r>
              <a:rPr lang="en-US" dirty="0" smtClean="0"/>
              <a:t>Use path lengths through nuclei to benchmark hadronization times </a:t>
            </a:r>
            <a:r>
              <a:rPr lang="en-US" dirty="0" smtClean="0">
                <a:sym typeface="Wingdings" pitchFamily="2" charset="2"/>
              </a:rPr>
              <a:t> </a:t>
            </a:r>
            <a:r>
              <a:rPr lang="en-US" dirty="0" err="1" smtClean="0">
                <a:sym typeface="Wingdings" pitchFamily="2" charset="2"/>
              </a:rPr>
              <a:t>e+A</a:t>
            </a:r>
            <a:endParaRPr lang="en-US" dirty="0" smtClean="0"/>
          </a:p>
          <a:p>
            <a:r>
              <a:rPr lang="en-US" dirty="0" smtClean="0"/>
              <a:t>Hadronization via “fragmentation” (what does that really mean?), “freeze-out,” “recombination,” . . .?</a:t>
            </a:r>
          </a:p>
          <a:p>
            <a:pPr lvl="1"/>
            <a:r>
              <a:rPr lang="en-US" dirty="0" smtClean="0"/>
              <a:t>Soft hadron production from </a:t>
            </a:r>
            <a:r>
              <a:rPr lang="en-US" dirty="0" err="1" smtClean="0"/>
              <a:t>thermalized</a:t>
            </a:r>
            <a:r>
              <a:rPr lang="en-US" dirty="0" smtClean="0"/>
              <a:t> quark-gluon plasma—different mechanism than hadronization from hard-scattered q or g?</a:t>
            </a:r>
          </a:p>
          <a:p>
            <a:r>
              <a:rPr lang="en-US" dirty="0" smtClean="0"/>
              <a:t>Light atomic nuclei and </a:t>
            </a:r>
            <a:r>
              <a:rPr lang="en-US" dirty="0" err="1" smtClean="0"/>
              <a:t>antinuclei</a:t>
            </a:r>
            <a:r>
              <a:rPr lang="en-US" dirty="0" smtClean="0"/>
              <a:t> also produced in heavy ion collisions at RHIC!</a:t>
            </a:r>
          </a:p>
          <a:p>
            <a:pPr lvl="1"/>
            <a:r>
              <a:rPr lang="en-US" dirty="0" smtClean="0"/>
              <a:t>How are such “compound” QCD systems formed from partons?  Cosmological implications??</a:t>
            </a:r>
          </a:p>
          <a:p>
            <a:r>
              <a:rPr lang="en-US" dirty="0" smtClean="0"/>
              <a:t>…</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pic>
        <p:nvPicPr>
          <p:cNvPr id="9" name="Picture 1"/>
          <p:cNvPicPr>
            <a:picLocks noChangeAspect="1" noChangeArrowheads="1"/>
          </p:cNvPicPr>
          <p:nvPr/>
        </p:nvPicPr>
        <p:blipFill>
          <a:blip r:embed="rId3" cstate="print"/>
          <a:srcRect/>
          <a:stretch>
            <a:fillRect/>
          </a:stretch>
        </p:blipFill>
        <p:spPr bwMode="auto">
          <a:xfrm>
            <a:off x="7494997" y="838200"/>
            <a:ext cx="1420403" cy="1066800"/>
          </a:xfrm>
          <a:prstGeom prst="rect">
            <a:avLst/>
          </a:prstGeom>
          <a:noFill/>
          <a:ln w="9525">
            <a:noFill/>
            <a:miter lim="800000"/>
            <a:headEnd/>
            <a:tailEnd/>
          </a:ln>
        </p:spPr>
      </p:pic>
      <p:sp>
        <p:nvSpPr>
          <p:cNvPr id="10" name="Text Box 4"/>
          <p:cNvSpPr txBox="1">
            <a:spLocks noChangeArrowheads="1"/>
          </p:cNvSpPr>
          <p:nvPr/>
        </p:nvSpPr>
        <p:spPr bwMode="auto">
          <a:xfrm>
            <a:off x="762000" y="2574429"/>
            <a:ext cx="7696200" cy="1692771"/>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dirty="0" smtClean="0">
                <a:latin typeface="Times New Roman" pitchFamily="18" charset="0"/>
                <a:cs typeface="Times New Roman" pitchFamily="18" charset="0"/>
              </a:rPr>
              <a:t>In my opinion, hadronization has been a largely neglected area over the past decades of QCD—lots of progress to look forward to in upcoming years, with </a:t>
            </a:r>
            <a:r>
              <a:rPr lang="en-US" sz="2600" dirty="0" err="1" smtClean="0">
                <a:latin typeface="Times New Roman" pitchFamily="18" charset="0"/>
                <a:cs typeface="Times New Roman" pitchFamily="18" charset="0"/>
              </a:rPr>
              <a:t>e+A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p+p</a:t>
            </a:r>
            <a:r>
              <a:rPr lang="en-US" sz="2600" dirty="0" smtClean="0">
                <a:latin typeface="Times New Roman" pitchFamily="18" charset="0"/>
                <a:cs typeface="Times New Roman" pitchFamily="18" charset="0"/>
              </a:rPr>
              <a:t>, and A+A all playing a role along with </a:t>
            </a:r>
            <a:r>
              <a:rPr lang="en-US" sz="2600" dirty="0" err="1" smtClean="0">
                <a:latin typeface="Times New Roman" pitchFamily="18" charset="0"/>
                <a:cs typeface="Times New Roman" pitchFamily="18" charset="0"/>
              </a:rPr>
              <a:t>e</a:t>
            </a:r>
            <a:r>
              <a:rPr lang="en-US" sz="2600" baseline="30000" dirty="0" err="1" smtClean="0">
                <a:latin typeface="Times New Roman" pitchFamily="18" charset="0"/>
                <a:cs typeface="Times New Roman" pitchFamily="18" charset="0"/>
              </a:rPr>
              <a:t>+</a:t>
            </a:r>
            <a:r>
              <a:rPr lang="en-US" sz="2600" dirty="0" err="1" smtClean="0">
                <a:latin typeface="Times New Roman" pitchFamily="18" charset="0"/>
                <a:cs typeface="Times New Roman" pitchFamily="18" charset="0"/>
              </a:rPr>
              <a:t>e</a:t>
            </a:r>
            <a:r>
              <a:rPr lang="en-US" sz="2600" baseline="300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97685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linds(horizontal)">
                                      <p:cBhvr>
                                        <p:cTn id="45" dur="500"/>
                                        <p:tgtEl>
                                          <p:spTgt spid="3">
                                            <p:txEl>
                                              <p:pRg st="11" end="11"/>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linds(horizontal)">
                                      <p:cBhvr>
                                        <p:cTn id="48" dur="500"/>
                                        <p:tgtEl>
                                          <p:spTgt spid="3">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bg/>
                                          </p:spTgt>
                                        </p:tgtEl>
                                        <p:attrNameLst>
                                          <p:attrName>style.visibility</p:attrName>
                                        </p:attrNameLst>
                                      </p:cBhvr>
                                      <p:to>
                                        <p:strVal val="visible"/>
                                      </p:to>
                                    </p:set>
                                    <p:anim calcmode="lin" valueType="num">
                                      <p:cBhvr additive="base">
                                        <p:cTn id="53"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additive="base">
                                        <p:cTn id="5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n-NO" smtClean="0"/>
              <a:t>C. Aidala, RHIC Users Open Forum, DNP, 10/24/13</a:t>
            </a:r>
            <a:endParaRPr lang="en-US" dirty="0"/>
          </a:p>
        </p:txBody>
      </p:sp>
      <p:grpSp>
        <p:nvGrpSpPr>
          <p:cNvPr id="44" name="Group 43"/>
          <p:cNvGrpSpPr/>
          <p:nvPr/>
        </p:nvGrpSpPr>
        <p:grpSpPr>
          <a:xfrm>
            <a:off x="258633" y="3810000"/>
            <a:ext cx="3940610" cy="2929627"/>
            <a:chOff x="258633" y="3810000"/>
            <a:chExt cx="3940610" cy="2929627"/>
          </a:xfrm>
        </p:grpSpPr>
        <p:pic>
          <p:nvPicPr>
            <p:cNvPr id="621572" name="Picture 4"/>
            <p:cNvPicPr>
              <a:picLocks noChangeAspect="1" noChangeArrowheads="1"/>
            </p:cNvPicPr>
            <p:nvPr/>
          </p:nvPicPr>
          <p:blipFill>
            <a:blip r:embed="rId3" cstate="print"/>
            <a:srcRect/>
            <a:stretch>
              <a:fillRect/>
            </a:stretch>
          </p:blipFill>
          <p:spPr bwMode="auto">
            <a:xfrm>
              <a:off x="304800" y="3810000"/>
              <a:ext cx="3894443" cy="2929627"/>
            </a:xfrm>
            <a:prstGeom prst="rect">
              <a:avLst/>
            </a:prstGeom>
            <a:noFill/>
            <a:ln w="9525">
              <a:noFill/>
              <a:miter lim="800000"/>
              <a:headEnd/>
              <a:tailEnd/>
            </a:ln>
          </p:spPr>
        </p:pic>
        <p:sp>
          <p:nvSpPr>
            <p:cNvPr id="39" name="TextBox 38"/>
            <p:cNvSpPr txBox="1"/>
            <p:nvPr/>
          </p:nvSpPr>
          <p:spPr>
            <a:xfrm rot="16200000">
              <a:off x="-31671" y="4439344"/>
              <a:ext cx="1042273" cy="461665"/>
            </a:xfrm>
            <a:prstGeom prst="rect">
              <a:avLst/>
            </a:prstGeom>
            <a:noFill/>
          </p:spPr>
          <p:txBody>
            <a:bodyPr wrap="none" rtlCol="0">
              <a:spAutoFit/>
            </a:bodyPr>
            <a:lstStyle/>
            <a:p>
              <a:r>
                <a:rPr lang="en-US" dirty="0" smtClean="0">
                  <a:solidFill>
                    <a:schemeClr val="tx1"/>
                  </a:solidFill>
                </a:rPr>
                <a:t>d</a:t>
              </a:r>
              <a:r>
                <a:rPr lang="en-US" dirty="0" smtClean="0">
                  <a:solidFill>
                    <a:schemeClr val="tx1"/>
                  </a:solidFill>
                  <a:latin typeface="Symbol" pitchFamily="18" charset="2"/>
                </a:rPr>
                <a:t>s</a:t>
              </a:r>
              <a:r>
                <a:rPr lang="en-US" dirty="0" smtClean="0">
                  <a:solidFill>
                    <a:schemeClr val="tx1"/>
                  </a:solidFill>
                </a:rPr>
                <a:t>/</a:t>
              </a:r>
              <a:r>
                <a:rPr lang="en-US" dirty="0" err="1" smtClean="0">
                  <a:solidFill>
                    <a:schemeClr val="tx1"/>
                  </a:solidFill>
                </a:rPr>
                <a:t>dp</a:t>
              </a:r>
              <a:r>
                <a:rPr lang="en-US" baseline="-25000" dirty="0" err="1" smtClean="0">
                  <a:solidFill>
                    <a:schemeClr val="tx1"/>
                  </a:solidFill>
                </a:rPr>
                <a:t>T</a:t>
              </a:r>
              <a:endParaRPr lang="en-US" baseline="-25000" dirty="0">
                <a:solidFill>
                  <a:schemeClr val="tx1"/>
                </a:solidFill>
              </a:endParaRPr>
            </a:p>
          </p:txBody>
        </p:sp>
        <p:sp>
          <p:nvSpPr>
            <p:cNvPr id="38" name="TextBox 37"/>
            <p:cNvSpPr txBox="1"/>
            <p:nvPr/>
          </p:nvSpPr>
          <p:spPr>
            <a:xfrm>
              <a:off x="3047999"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grpSp>
        <p:nvGrpSpPr>
          <p:cNvPr id="30" name="Group 29"/>
          <p:cNvGrpSpPr/>
          <p:nvPr/>
        </p:nvGrpSpPr>
        <p:grpSpPr>
          <a:xfrm>
            <a:off x="4572000" y="1143000"/>
            <a:ext cx="4575530" cy="3429000"/>
            <a:chOff x="4358505" y="1143000"/>
            <a:chExt cx="4789025" cy="3476625"/>
          </a:xfrm>
        </p:grpSpPr>
        <p:pic>
          <p:nvPicPr>
            <p:cNvPr id="13" name="Picture 2"/>
            <p:cNvPicPr>
              <a:picLocks noChangeAspect="1" noChangeArrowheads="1"/>
            </p:cNvPicPr>
            <p:nvPr/>
          </p:nvPicPr>
          <p:blipFill>
            <a:blip r:embed="rId4" cstate="print"/>
            <a:srcRect/>
            <a:stretch>
              <a:fillRect/>
            </a:stretch>
          </p:blipFill>
          <p:spPr bwMode="auto">
            <a:xfrm>
              <a:off x="4358505" y="1143000"/>
              <a:ext cx="4789025" cy="3476625"/>
            </a:xfrm>
            <a:prstGeom prst="rect">
              <a:avLst/>
            </a:prstGeom>
            <a:noFill/>
            <a:ln w="9525">
              <a:noFill/>
              <a:miter lim="800000"/>
              <a:headEnd/>
              <a:tailEnd/>
            </a:ln>
          </p:spPr>
        </p:pic>
        <p:sp>
          <p:nvSpPr>
            <p:cNvPr id="17" name="TextBox 16"/>
            <p:cNvSpPr txBox="1"/>
            <p:nvPr/>
          </p:nvSpPr>
          <p:spPr>
            <a:xfrm>
              <a:off x="6921674" y="1500052"/>
              <a:ext cx="1727029" cy="1404231"/>
            </a:xfrm>
            <a:prstGeom prst="rect">
              <a:avLst/>
            </a:prstGeom>
            <a:solidFill>
              <a:schemeClr val="bg1">
                <a:lumMod val="95000"/>
              </a:schemeClr>
            </a:solidFill>
          </p:spPr>
          <p:txBody>
            <a:bodyPr wrap="square" rtlCol="0">
              <a:spAutoFit/>
            </a:bodyPr>
            <a:lstStyle/>
            <a:p>
              <a:r>
                <a:rPr lang="en-US" sz="2100" dirty="0" smtClean="0">
                  <a:solidFill>
                    <a:schemeClr val="tx1"/>
                  </a:solidFill>
                </a:rPr>
                <a:t>Z boson production,</a:t>
              </a:r>
            </a:p>
            <a:p>
              <a:r>
                <a:rPr lang="en-US" sz="2100" dirty="0" err="1" smtClean="0">
                  <a:solidFill>
                    <a:schemeClr val="tx1"/>
                  </a:solidFill>
                </a:rPr>
                <a:t>Tevatron</a:t>
              </a:r>
              <a:r>
                <a:rPr lang="en-US" sz="2100" dirty="0" smtClean="0">
                  <a:solidFill>
                    <a:schemeClr val="tx1"/>
                  </a:solidFill>
                </a:rPr>
                <a:t> CDF</a:t>
              </a:r>
              <a:endParaRPr lang="en-US" sz="2100" dirty="0">
                <a:solidFill>
                  <a:schemeClr val="tx1"/>
                </a:solidFill>
              </a:endParaRPr>
            </a:p>
          </p:txBody>
        </p:sp>
      </p:grpSp>
      <p:sp>
        <p:nvSpPr>
          <p:cNvPr id="2" name="Title 1"/>
          <p:cNvSpPr>
            <a:spLocks noGrp="1"/>
          </p:cNvSpPr>
          <p:nvPr>
            <p:ph type="title"/>
          </p:nvPr>
        </p:nvSpPr>
        <p:spPr>
          <a:xfrm>
            <a:off x="457200" y="87775"/>
            <a:ext cx="8229600" cy="914400"/>
          </a:xfrm>
        </p:spPr>
        <p:txBody>
          <a:bodyPr>
            <a:noAutofit/>
          </a:bodyPr>
          <a:lstStyle/>
          <a:p>
            <a:r>
              <a:rPr lang="en-US" sz="3500" dirty="0" smtClean="0"/>
              <a:t>Testing factorization/factorization breaking with (unpolarized) </a:t>
            </a:r>
            <a:r>
              <a:rPr lang="en-US" sz="3500" dirty="0" err="1" smtClean="0"/>
              <a:t>p+p</a:t>
            </a:r>
            <a:r>
              <a:rPr lang="en-US" sz="3500" dirty="0" smtClean="0"/>
              <a:t> collisions</a:t>
            </a:r>
            <a:endParaRPr lang="en-US" sz="3500" dirty="0"/>
          </a:p>
        </p:txBody>
      </p:sp>
      <p:sp>
        <p:nvSpPr>
          <p:cNvPr id="3" name="Content Placeholder 2"/>
          <p:cNvSpPr>
            <a:spLocks noGrp="1"/>
          </p:cNvSpPr>
          <p:nvPr>
            <p:ph idx="1"/>
          </p:nvPr>
        </p:nvSpPr>
        <p:spPr>
          <a:xfrm>
            <a:off x="228600" y="1143000"/>
            <a:ext cx="4191000" cy="2819400"/>
          </a:xfrm>
        </p:spPr>
        <p:txBody>
          <a:bodyPr>
            <a:normAutofit fontScale="85000" lnSpcReduction="20000"/>
          </a:bodyPr>
          <a:lstStyle/>
          <a:p>
            <a:r>
              <a:rPr lang="en-US" sz="2400" dirty="0" smtClean="0"/>
              <a:t>Testing factorization in transverse-momentum-dependent case</a:t>
            </a:r>
          </a:p>
          <a:p>
            <a:pPr lvl="1"/>
            <a:r>
              <a:rPr lang="en-US" sz="2000" dirty="0" smtClean="0"/>
              <a:t>Important for broad range of pQCD calculations</a:t>
            </a:r>
          </a:p>
          <a:p>
            <a:r>
              <a:rPr lang="en-US" sz="2200" dirty="0" smtClean="0"/>
              <a:t>Can we </a:t>
            </a:r>
            <a:r>
              <a:rPr lang="en-US" sz="2200" dirty="0" err="1" smtClean="0"/>
              <a:t>parametrize</a:t>
            </a:r>
            <a:r>
              <a:rPr lang="en-US" sz="2200" dirty="0" smtClean="0"/>
              <a:t> transverse-momentum-dependent distributions that simultaneously describe many measurements?</a:t>
            </a:r>
          </a:p>
          <a:p>
            <a:pPr lvl="1"/>
            <a:r>
              <a:rPr lang="en-US" sz="1800" dirty="0" smtClean="0"/>
              <a:t>So far yes for </a:t>
            </a:r>
            <a:r>
              <a:rPr lang="en-US" sz="1800" dirty="0" err="1" smtClean="0"/>
              <a:t>Drell</a:t>
            </a:r>
            <a:r>
              <a:rPr lang="en-US" sz="1800" dirty="0" smtClean="0"/>
              <a:t>-Yan and Z boson data, including recent Z measurements from </a:t>
            </a:r>
            <a:r>
              <a:rPr lang="en-US" sz="1800" dirty="0" err="1" smtClean="0"/>
              <a:t>Tevatron</a:t>
            </a:r>
            <a:r>
              <a:rPr lang="en-US" sz="1800" dirty="0" smtClean="0"/>
              <a:t> and LHC!</a:t>
            </a:r>
          </a:p>
        </p:txBody>
      </p:sp>
      <p:sp>
        <p:nvSpPr>
          <p:cNvPr id="6" name="Slide Number Placeholder 5"/>
          <p:cNvSpPr>
            <a:spLocks noGrp="1"/>
          </p:cNvSpPr>
          <p:nvPr>
            <p:ph type="sldNum" sz="quarter" idx="12"/>
          </p:nvPr>
        </p:nvSpPr>
        <p:spPr/>
        <p:txBody>
          <a:bodyPr/>
          <a:lstStyle/>
          <a:p>
            <a:fld id="{9CCA4942-7CEE-491C-9F3A-ADE7BC2C4973}" type="slidenum">
              <a:rPr lang="en-US" smtClean="0"/>
              <a:pPr/>
              <a:t>35</a:t>
            </a:fld>
            <a:endParaRPr lang="en-US"/>
          </a:p>
        </p:txBody>
      </p:sp>
      <p:sp>
        <p:nvSpPr>
          <p:cNvPr id="16" name="Oval 15"/>
          <p:cNvSpPr/>
          <p:nvPr/>
        </p:nvSpPr>
        <p:spPr>
          <a:xfrm rot="592611">
            <a:off x="4893160" y="1494711"/>
            <a:ext cx="764237"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52415" y="4648200"/>
            <a:ext cx="1328377" cy="615553"/>
          </a:xfrm>
          <a:prstGeom prst="rect">
            <a:avLst/>
          </a:prstGeom>
          <a:noFill/>
        </p:spPr>
        <p:txBody>
          <a:bodyPr wrap="none" rtlCol="0">
            <a:spAutoFit/>
          </a:bodyPr>
          <a:lstStyle/>
          <a:p>
            <a:r>
              <a:rPr lang="en-US" sz="1700" u="sng" dirty="0" smtClean="0">
                <a:solidFill>
                  <a:schemeClr val="tx1"/>
                </a:solidFill>
              </a:rPr>
              <a:t>C.A. Aidala</a:t>
            </a:r>
            <a:r>
              <a:rPr lang="en-US" sz="1700" dirty="0" smtClean="0">
                <a:solidFill>
                  <a:schemeClr val="tx1"/>
                </a:solidFill>
              </a:rPr>
              <a:t>, </a:t>
            </a:r>
          </a:p>
          <a:p>
            <a:r>
              <a:rPr lang="en-US" sz="1700" dirty="0" smtClean="0">
                <a:solidFill>
                  <a:schemeClr val="tx1"/>
                </a:solidFill>
              </a:rPr>
              <a:t>T.C. Rogers</a:t>
            </a:r>
            <a:endParaRPr lang="en-US" sz="1700" dirty="0">
              <a:solidFill>
                <a:schemeClr val="tx1"/>
              </a:solidFill>
            </a:endParaRPr>
          </a:p>
        </p:txBody>
      </p:sp>
      <p:grpSp>
        <p:nvGrpSpPr>
          <p:cNvPr id="45" name="Group 44"/>
          <p:cNvGrpSpPr/>
          <p:nvPr/>
        </p:nvGrpSpPr>
        <p:grpSpPr>
          <a:xfrm>
            <a:off x="4987810" y="3810000"/>
            <a:ext cx="3868809" cy="2929627"/>
            <a:chOff x="4987810" y="3810000"/>
            <a:chExt cx="3868809" cy="2929627"/>
          </a:xfrm>
        </p:grpSpPr>
        <p:pic>
          <p:nvPicPr>
            <p:cNvPr id="621573" name="Picture 5"/>
            <p:cNvPicPr>
              <a:picLocks noChangeAspect="1" noChangeArrowheads="1"/>
            </p:cNvPicPr>
            <p:nvPr/>
          </p:nvPicPr>
          <p:blipFill>
            <a:blip r:embed="rId5" cstate="print"/>
            <a:srcRect/>
            <a:stretch>
              <a:fillRect/>
            </a:stretch>
          </p:blipFill>
          <p:spPr bwMode="auto">
            <a:xfrm>
              <a:off x="5027502" y="3810000"/>
              <a:ext cx="3829117" cy="2929627"/>
            </a:xfrm>
            <a:prstGeom prst="rect">
              <a:avLst/>
            </a:prstGeom>
            <a:noFill/>
            <a:ln w="9525">
              <a:noFill/>
              <a:miter lim="800000"/>
              <a:headEnd/>
              <a:tailEnd/>
            </a:ln>
          </p:spPr>
        </p:pic>
        <p:sp>
          <p:nvSpPr>
            <p:cNvPr id="35" name="TextBox 34"/>
            <p:cNvSpPr txBox="1"/>
            <p:nvPr/>
          </p:nvSpPr>
          <p:spPr>
            <a:xfrm rot="16200000">
              <a:off x="4671866" y="4558759"/>
              <a:ext cx="1031998" cy="400110"/>
            </a:xfrm>
            <a:prstGeom prst="rect">
              <a:avLst/>
            </a:prstGeom>
            <a:noFill/>
          </p:spPr>
          <p:txBody>
            <a:bodyPr wrap="square" rtlCol="0">
              <a:spAutoFit/>
            </a:bodyPr>
            <a:lstStyle/>
            <a:p>
              <a:r>
                <a:rPr lang="en-US" sz="2000" dirty="0" smtClean="0">
                  <a:solidFill>
                    <a:schemeClr val="tx1"/>
                  </a:solidFill>
                </a:rPr>
                <a:t>d</a:t>
              </a:r>
              <a:r>
                <a:rPr lang="en-US" sz="2000" dirty="0" smtClean="0">
                  <a:solidFill>
                    <a:schemeClr val="tx1"/>
                  </a:solidFill>
                  <a:latin typeface="Symbol" pitchFamily="18" charset="2"/>
                </a:rPr>
                <a:t>s</a:t>
              </a:r>
              <a:r>
                <a:rPr lang="en-US" sz="2000" dirty="0" smtClean="0">
                  <a:solidFill>
                    <a:schemeClr val="tx1"/>
                  </a:solidFill>
                </a:rPr>
                <a:t>/</a:t>
              </a:r>
              <a:r>
                <a:rPr lang="en-US" sz="2000" dirty="0" err="1" smtClean="0">
                  <a:solidFill>
                    <a:schemeClr val="tx1"/>
                  </a:solidFill>
                </a:rPr>
                <a:t>dp</a:t>
              </a:r>
              <a:r>
                <a:rPr lang="en-US" sz="2000" baseline="-25000" dirty="0" err="1" smtClean="0">
                  <a:solidFill>
                    <a:schemeClr val="tx1"/>
                  </a:solidFill>
                </a:rPr>
                <a:t>T</a:t>
              </a:r>
              <a:endParaRPr lang="en-US" sz="2000" baseline="-25000" dirty="0">
                <a:solidFill>
                  <a:schemeClr val="tx1"/>
                </a:solidFill>
              </a:endParaRPr>
            </a:p>
          </p:txBody>
        </p:sp>
        <p:sp>
          <p:nvSpPr>
            <p:cNvPr id="34" name="TextBox 33"/>
            <p:cNvSpPr txBox="1"/>
            <p:nvPr/>
          </p:nvSpPr>
          <p:spPr>
            <a:xfrm>
              <a:off x="7696200"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cxnSp>
        <p:nvCxnSpPr>
          <p:cNvPr id="41" name="Straight Arrow Connector 40"/>
          <p:cNvCxnSpPr/>
          <p:nvPr/>
        </p:nvCxnSpPr>
        <p:spPr>
          <a:xfrm rot="16200000" flipH="1">
            <a:off x="4838700" y="3314700"/>
            <a:ext cx="2209800" cy="1219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8739" y="5562600"/>
            <a:ext cx="2089226" cy="461665"/>
          </a:xfrm>
          <a:prstGeom prst="rect">
            <a:avLst/>
          </a:prstGeom>
          <a:noFill/>
        </p:spPr>
        <p:txBody>
          <a:bodyPr wrap="none" rtlCol="0">
            <a:spAutoFit/>
          </a:bodyPr>
          <a:lstStyle/>
          <a:p>
            <a:r>
              <a:rPr lang="en-US" dirty="0" smtClean="0">
                <a:solidFill>
                  <a:schemeClr val="tx1"/>
                </a:solidFill>
              </a:rPr>
              <a:t>√s = 0.039 </a:t>
            </a:r>
            <a:r>
              <a:rPr lang="en-US" dirty="0" err="1" smtClean="0">
                <a:solidFill>
                  <a:schemeClr val="tx1"/>
                </a:solidFill>
              </a:rPr>
              <a:t>TeV</a:t>
            </a:r>
            <a:endParaRPr lang="en-US" dirty="0">
              <a:solidFill>
                <a:schemeClr val="tx1"/>
              </a:solidFill>
            </a:endParaRPr>
          </a:p>
        </p:txBody>
      </p:sp>
      <p:sp>
        <p:nvSpPr>
          <p:cNvPr id="22" name="TextBox 21"/>
          <p:cNvSpPr txBox="1"/>
          <p:nvPr/>
        </p:nvSpPr>
        <p:spPr>
          <a:xfrm>
            <a:off x="5982070" y="5562600"/>
            <a:ext cx="1935338" cy="461665"/>
          </a:xfrm>
          <a:prstGeom prst="rect">
            <a:avLst/>
          </a:prstGeom>
          <a:noFill/>
        </p:spPr>
        <p:txBody>
          <a:bodyPr wrap="none" rtlCol="0">
            <a:spAutoFit/>
          </a:bodyPr>
          <a:lstStyle/>
          <a:p>
            <a:r>
              <a:rPr lang="en-US" dirty="0" smtClean="0">
                <a:solidFill>
                  <a:schemeClr val="tx1"/>
                </a:solidFill>
              </a:rPr>
              <a:t>√s = 1.96 </a:t>
            </a:r>
            <a:r>
              <a:rPr lang="en-US" dirty="0" err="1" smtClean="0">
                <a:solidFill>
                  <a:schemeClr val="tx1"/>
                </a:solidFill>
              </a:rPr>
              <a:t>TeV</a:t>
            </a:r>
            <a:endParaRPr lang="en-US" dirty="0">
              <a:solidFill>
                <a:schemeClr val="tx1"/>
              </a:solidFill>
            </a:endParaRPr>
          </a:p>
        </p:txBody>
      </p:sp>
    </p:spTree>
    <p:extLst>
      <p:ext uri="{BB962C8B-B14F-4D97-AF65-F5344CB8AC3E}">
        <p14:creationId xmlns:p14="http://schemas.microsoft.com/office/powerpoint/2010/main" val="339026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par>
                                <p:cTn id="13" presetID="3" presetClass="entr" presetSubtype="1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normAutofit fontScale="90000"/>
          </a:bodyPr>
          <a:lstStyle/>
          <a:p>
            <a:r>
              <a:rPr lang="en-US" sz="4000" dirty="0" smtClean="0"/>
              <a:t>High-</a:t>
            </a:r>
            <a:r>
              <a:rPr lang="en-US" sz="4000" dirty="0" err="1" smtClean="0"/>
              <a:t>x</a:t>
            </a:r>
            <a:r>
              <a:rPr lang="en-US" sz="4000" baseline="-25000" dirty="0" err="1" smtClean="0"/>
              <a:t>F</a:t>
            </a:r>
            <a:r>
              <a:rPr lang="en-US" sz="4000" dirty="0" smtClean="0"/>
              <a:t> Asymmetries, </a:t>
            </a:r>
            <a:br>
              <a:rPr lang="en-US" sz="4000" dirty="0" smtClean="0"/>
            </a:br>
            <a:r>
              <a:rPr lang="en-US" sz="4000" dirty="0" smtClean="0"/>
              <a:t>But Not Valence Quarks??</a:t>
            </a:r>
            <a:endParaRPr lang="en-US" sz="4000" dirty="0"/>
          </a:p>
        </p:txBody>
      </p:sp>
      <p:sp>
        <p:nvSpPr>
          <p:cNvPr id="37" name="Footer Placeholder 2"/>
          <p:cNvSpPr>
            <a:spLocks noGrp="1"/>
          </p:cNvSpPr>
          <p:nvPr>
            <p:ph type="ftr" sz="quarter" idx="11"/>
          </p:nvPr>
        </p:nvSpPr>
        <p:spPr/>
        <p:txBody>
          <a:bodyPr/>
          <a:lstStyle/>
          <a:p>
            <a:r>
              <a:rPr lang="nn-NO" smtClean="0"/>
              <a:t>C. Aidala, RHIC Users Open Forum, DNP, 10/24/13</a:t>
            </a:r>
            <a:endParaRPr lang="en-US"/>
          </a:p>
        </p:txBody>
      </p:sp>
      <p:sp>
        <p:nvSpPr>
          <p:cNvPr id="1457156" name="Rectangle 4"/>
          <p:cNvSpPr>
            <a:spLocks noChangeArrowheads="1"/>
          </p:cNvSpPr>
          <p:nvPr/>
        </p:nvSpPr>
        <p:spPr bwMode="auto">
          <a:xfrm>
            <a:off x="5703888" y="45720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8" name="Picture 6" descr="k_feng"/>
          <p:cNvPicPr>
            <a:picLocks noChangeAspect="1" noChangeArrowheads="1"/>
          </p:cNvPicPr>
          <p:nvPr/>
        </p:nvPicPr>
        <p:blipFill>
          <a:blip r:embed="rId3" cstate="print"/>
          <a:srcRect/>
          <a:stretch>
            <a:fillRect/>
          </a:stretch>
        </p:blipFill>
        <p:spPr bwMode="auto">
          <a:xfrm>
            <a:off x="152400" y="2362200"/>
            <a:ext cx="3200400" cy="2157413"/>
          </a:xfrm>
          <a:prstGeom prst="rect">
            <a:avLst/>
          </a:prstGeom>
          <a:noFill/>
        </p:spPr>
      </p:pic>
      <p:pic>
        <p:nvPicPr>
          <p:cNvPr id="1457159" name="Picture 7" descr="p"/>
          <p:cNvPicPr>
            <a:picLocks noChangeAspect="1" noChangeArrowheads="1"/>
          </p:cNvPicPr>
          <p:nvPr/>
        </p:nvPicPr>
        <p:blipFill>
          <a:blip r:embed="rId4" cstate="print"/>
          <a:srcRect/>
          <a:stretch>
            <a:fillRect/>
          </a:stretch>
        </p:blipFill>
        <p:spPr bwMode="auto">
          <a:xfrm>
            <a:off x="152400" y="4597400"/>
            <a:ext cx="3200400" cy="2157413"/>
          </a:xfrm>
          <a:prstGeom prst="rect">
            <a:avLst/>
          </a:prstGeom>
          <a:noFill/>
        </p:spPr>
      </p:pic>
      <p:pic>
        <p:nvPicPr>
          <p:cNvPr id="1457160" name="Picture 8" descr="BRAHMSlogo"/>
          <p:cNvPicPr>
            <a:picLocks noChangeAspect="1" noChangeArrowheads="1"/>
          </p:cNvPicPr>
          <p:nvPr/>
        </p:nvPicPr>
        <p:blipFill>
          <a:blip r:embed="rId5" cstate="print"/>
          <a:srcRect/>
          <a:stretch>
            <a:fillRect/>
          </a:stretch>
        </p:blipFill>
        <p:spPr bwMode="auto">
          <a:xfrm>
            <a:off x="3810000" y="4038600"/>
            <a:ext cx="1447800" cy="774700"/>
          </a:xfrm>
          <a:prstGeom prst="rect">
            <a:avLst/>
          </a:prstGeom>
          <a:noFill/>
        </p:spPr>
      </p:pic>
      <p:sp>
        <p:nvSpPr>
          <p:cNvPr id="1457162" name="Text Box 10"/>
          <p:cNvSpPr txBox="1">
            <a:spLocks noChangeArrowheads="1"/>
          </p:cNvSpPr>
          <p:nvPr/>
        </p:nvSpPr>
        <p:spPr bwMode="auto">
          <a:xfrm>
            <a:off x="722313" y="25987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63" name="Text Box 11"/>
          <p:cNvSpPr txBox="1">
            <a:spLocks noChangeArrowheads="1"/>
          </p:cNvSpPr>
          <p:nvPr/>
        </p:nvSpPr>
        <p:spPr bwMode="auto">
          <a:xfrm>
            <a:off x="812800" y="48006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65" name="Text Box 13"/>
          <p:cNvSpPr txBox="1">
            <a:spLocks noChangeArrowheads="1"/>
          </p:cNvSpPr>
          <p:nvPr/>
        </p:nvSpPr>
        <p:spPr bwMode="auto">
          <a:xfrm>
            <a:off x="728663" y="36576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6" name="Text Box 14"/>
          <p:cNvSpPr txBox="1">
            <a:spLocks noChangeArrowheads="1"/>
          </p:cNvSpPr>
          <p:nvPr/>
        </p:nvSpPr>
        <p:spPr bwMode="auto">
          <a:xfrm>
            <a:off x="739775" y="59436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70" name="Text Box 18"/>
          <p:cNvSpPr txBox="1">
            <a:spLocks noChangeArrowheads="1"/>
          </p:cNvSpPr>
          <p:nvPr/>
        </p:nvSpPr>
        <p:spPr bwMode="auto">
          <a:xfrm>
            <a:off x="3429000" y="2895600"/>
            <a:ext cx="2197100" cy="822325"/>
          </a:xfrm>
          <a:prstGeom prst="rect">
            <a:avLst/>
          </a:prstGeom>
          <a:noFill/>
          <a:ln w="9525">
            <a:noFill/>
            <a:miter lim="800000"/>
            <a:headEnd/>
            <a:tailEnd/>
          </a:ln>
          <a:effectLst/>
        </p:spPr>
        <p:txBody>
          <a:bodyPr wrap="none">
            <a:spAutoFit/>
          </a:bodyPr>
          <a:lstStyle/>
          <a:p>
            <a:r>
              <a:rPr lang="en-US"/>
              <a:t>K- asymmetries </a:t>
            </a:r>
          </a:p>
          <a:p>
            <a:r>
              <a:rPr lang="en-US"/>
              <a:t>underpredicted</a:t>
            </a:r>
          </a:p>
        </p:txBody>
      </p:sp>
      <p:sp>
        <p:nvSpPr>
          <p:cNvPr id="1457171" name="Line 19"/>
          <p:cNvSpPr>
            <a:spLocks noChangeShapeType="1"/>
          </p:cNvSpPr>
          <p:nvPr/>
        </p:nvSpPr>
        <p:spPr bwMode="auto">
          <a:xfrm>
            <a:off x="3505200" y="2514600"/>
            <a:ext cx="2057400" cy="0"/>
          </a:xfrm>
          <a:prstGeom prst="line">
            <a:avLst/>
          </a:prstGeom>
          <a:noFill/>
          <a:ln w="38100">
            <a:solidFill>
              <a:schemeClr val="hlink"/>
            </a:solidFill>
            <a:round/>
            <a:headEnd/>
            <a:tailEnd type="triangle" w="med" len="med"/>
          </a:ln>
          <a:effectLst/>
        </p:spPr>
        <p:txBody>
          <a:bodyPr/>
          <a:lstStyle/>
          <a:p>
            <a:endParaRPr lang="en-US"/>
          </a:p>
        </p:txBody>
      </p:sp>
      <p:sp>
        <p:nvSpPr>
          <p:cNvPr id="1457172" name="Text Box 20"/>
          <p:cNvSpPr txBox="1">
            <a:spLocks noChangeArrowheads="1"/>
          </p:cNvSpPr>
          <p:nvPr/>
        </p:nvSpPr>
        <p:spPr bwMode="auto">
          <a:xfrm>
            <a:off x="3411538" y="20796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457173" name="Rectangle 21"/>
          <p:cNvSpPr>
            <a:spLocks noChangeArrowheads="1"/>
          </p:cNvSpPr>
          <p:nvPr/>
        </p:nvSpPr>
        <p:spPr bwMode="auto">
          <a:xfrm>
            <a:off x="5715000" y="2362200"/>
            <a:ext cx="3352800" cy="21336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2"/>
          <p:cNvGrpSpPr>
            <a:grpSpLocks/>
          </p:cNvGrpSpPr>
          <p:nvPr/>
        </p:nvGrpSpPr>
        <p:grpSpPr bwMode="auto">
          <a:xfrm>
            <a:off x="5703888" y="4637088"/>
            <a:ext cx="3298825" cy="2001837"/>
            <a:chOff x="3552" y="2921"/>
            <a:chExt cx="2078" cy="1261"/>
          </a:xfrm>
        </p:grpSpPr>
        <p:pic>
          <p:nvPicPr>
            <p:cNvPr id="1457175" name="Picture 23"/>
            <p:cNvPicPr>
              <a:picLocks noChangeAspect="1" noChangeArrowheads="1"/>
            </p:cNvPicPr>
            <p:nvPr/>
          </p:nvPicPr>
          <p:blipFill>
            <a:blip r:embed="rId6" cstate="print"/>
            <a:srcRect/>
            <a:stretch>
              <a:fillRect/>
            </a:stretch>
          </p:blipFill>
          <p:spPr bwMode="auto">
            <a:xfrm>
              <a:off x="3854" y="2929"/>
              <a:ext cx="1776" cy="1248"/>
            </a:xfrm>
            <a:prstGeom prst="rect">
              <a:avLst/>
            </a:prstGeom>
            <a:noFill/>
            <a:ln w="9525">
              <a:noFill/>
              <a:miter lim="800000"/>
              <a:headEnd/>
              <a:tailEnd/>
            </a:ln>
            <a:effectLst/>
          </p:spPr>
        </p:pic>
        <p:pic>
          <p:nvPicPr>
            <p:cNvPr id="1457176" name="Picture 24"/>
            <p:cNvPicPr>
              <a:picLocks noChangeAspect="1" noChangeArrowheads="1"/>
            </p:cNvPicPr>
            <p:nvPr/>
          </p:nvPicPr>
          <p:blipFill>
            <a:blip r:embed="rId7" cstate="print"/>
            <a:srcRect/>
            <a:stretch>
              <a:fillRect/>
            </a:stretch>
          </p:blipFill>
          <p:spPr bwMode="auto">
            <a:xfrm>
              <a:off x="3552" y="2921"/>
              <a:ext cx="443" cy="1261"/>
            </a:xfrm>
            <a:prstGeom prst="rect">
              <a:avLst/>
            </a:prstGeom>
            <a:noFill/>
            <a:ln w="9525">
              <a:noFill/>
              <a:miter lim="800000"/>
              <a:headEnd/>
              <a:tailEnd/>
            </a:ln>
            <a:effectLst/>
          </p:spPr>
        </p:pic>
      </p:grpSp>
      <p:grpSp>
        <p:nvGrpSpPr>
          <p:cNvPr id="3" name="Group 25"/>
          <p:cNvGrpSpPr>
            <a:grpSpLocks/>
          </p:cNvGrpSpPr>
          <p:nvPr/>
        </p:nvGrpSpPr>
        <p:grpSpPr bwMode="auto">
          <a:xfrm>
            <a:off x="5791200" y="2427288"/>
            <a:ext cx="3276600" cy="2039937"/>
            <a:chOff x="3543" y="1529"/>
            <a:chExt cx="2169" cy="1285"/>
          </a:xfrm>
        </p:grpSpPr>
        <p:pic>
          <p:nvPicPr>
            <p:cNvPr id="1457178" name="Picture 26"/>
            <p:cNvPicPr>
              <a:picLocks noChangeAspect="1" noChangeArrowheads="1"/>
            </p:cNvPicPr>
            <p:nvPr/>
          </p:nvPicPr>
          <p:blipFill>
            <a:blip r:embed="rId8" cstate="print"/>
            <a:srcRect/>
            <a:stretch>
              <a:fillRect/>
            </a:stretch>
          </p:blipFill>
          <p:spPr bwMode="auto">
            <a:xfrm>
              <a:off x="3909" y="1539"/>
              <a:ext cx="1803" cy="1275"/>
            </a:xfrm>
            <a:prstGeom prst="rect">
              <a:avLst/>
            </a:prstGeom>
            <a:noFill/>
            <a:ln w="9525">
              <a:noFill/>
              <a:miter lim="800000"/>
              <a:headEnd/>
              <a:tailEnd/>
            </a:ln>
            <a:effectLst/>
          </p:spPr>
        </p:pic>
        <p:pic>
          <p:nvPicPr>
            <p:cNvPr id="1457179" name="Picture 27"/>
            <p:cNvPicPr>
              <a:picLocks noChangeAspect="1" noChangeArrowheads="1"/>
            </p:cNvPicPr>
            <p:nvPr/>
          </p:nvPicPr>
          <p:blipFill>
            <a:blip r:embed="rId7" cstate="print"/>
            <a:srcRect/>
            <a:stretch>
              <a:fillRect/>
            </a:stretch>
          </p:blipFill>
          <p:spPr bwMode="auto">
            <a:xfrm>
              <a:off x="3543" y="1529"/>
              <a:ext cx="455" cy="1281"/>
            </a:xfrm>
            <a:prstGeom prst="rect">
              <a:avLst/>
            </a:prstGeom>
            <a:noFill/>
            <a:ln w="9525">
              <a:noFill/>
              <a:miter lim="800000"/>
              <a:headEnd/>
              <a:tailEnd/>
            </a:ln>
            <a:effectLst/>
          </p:spPr>
        </p:pic>
      </p:grpSp>
      <p:sp>
        <p:nvSpPr>
          <p:cNvPr id="1457181" name="Text Box 29"/>
          <p:cNvSpPr txBox="1">
            <a:spLocks noChangeArrowheads="1"/>
          </p:cNvSpPr>
          <p:nvPr/>
        </p:nvSpPr>
        <p:spPr bwMode="auto">
          <a:xfrm>
            <a:off x="6434138" y="3733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2" name="Text Box 30"/>
          <p:cNvSpPr txBox="1">
            <a:spLocks noChangeArrowheads="1"/>
          </p:cNvSpPr>
          <p:nvPr/>
        </p:nvSpPr>
        <p:spPr bwMode="auto">
          <a:xfrm>
            <a:off x="6400800" y="59436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3" name="Text Box 31"/>
          <p:cNvSpPr txBox="1">
            <a:spLocks noChangeArrowheads="1"/>
          </p:cNvSpPr>
          <p:nvPr/>
        </p:nvSpPr>
        <p:spPr bwMode="auto">
          <a:xfrm>
            <a:off x="6597650" y="47688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84" name="Text Box 32"/>
          <p:cNvSpPr txBox="1">
            <a:spLocks noChangeArrowheads="1"/>
          </p:cNvSpPr>
          <p:nvPr/>
        </p:nvSpPr>
        <p:spPr bwMode="auto">
          <a:xfrm>
            <a:off x="6510338" y="25685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85" name="Text Box 33"/>
          <p:cNvSpPr txBox="1">
            <a:spLocks noChangeArrowheads="1"/>
          </p:cNvSpPr>
          <p:nvPr/>
        </p:nvSpPr>
        <p:spPr bwMode="auto">
          <a:xfrm>
            <a:off x="3124200" y="5105400"/>
            <a:ext cx="2832100" cy="1323439"/>
          </a:xfrm>
          <a:prstGeom prst="rect">
            <a:avLst/>
          </a:prstGeom>
          <a:noFill/>
          <a:ln w="9525">
            <a:noFill/>
            <a:miter lim="800000"/>
            <a:headEnd/>
            <a:tailEnd/>
          </a:ln>
          <a:effectLst/>
        </p:spPr>
        <p:txBody>
          <a:bodyPr>
            <a:spAutoFit/>
          </a:bodyPr>
          <a:lstStyle/>
          <a:p>
            <a:r>
              <a:rPr lang="en-US" sz="2000" dirty="0"/>
              <a:t>Large antiproton asymmetry</a:t>
            </a:r>
            <a:r>
              <a:rPr lang="en-US" sz="2000" dirty="0" smtClean="0"/>
              <a:t>?! </a:t>
            </a:r>
          </a:p>
          <a:p>
            <a:r>
              <a:rPr lang="en-US" sz="2000" dirty="0" smtClean="0"/>
              <a:t>(No one has attempted predictions . . .)</a:t>
            </a:r>
            <a:endParaRPr lang="en-US" sz="2000" dirty="0"/>
          </a:p>
        </p:txBody>
      </p:sp>
      <p:sp>
        <p:nvSpPr>
          <p:cNvPr id="38" name="Text Box 34"/>
          <p:cNvSpPr txBox="1">
            <a:spLocks noChangeArrowheads="1"/>
          </p:cNvSpPr>
          <p:nvPr/>
        </p:nvSpPr>
        <p:spPr bwMode="auto">
          <a:xfrm>
            <a:off x="15875" y="1219200"/>
            <a:ext cx="9128125" cy="1200329"/>
          </a:xfrm>
          <a:prstGeom prst="rect">
            <a:avLst/>
          </a:prstGeom>
          <a:solidFill>
            <a:srgbClr val="00FFFF"/>
          </a:solidFill>
          <a:ln w="9525">
            <a:solidFill>
              <a:schemeClr val="tx1"/>
            </a:solidFill>
            <a:miter lim="800000"/>
            <a:headEnd/>
            <a:tailEnd/>
          </a:ln>
          <a:effectLst/>
        </p:spPr>
        <p:txBody>
          <a:bodyPr>
            <a:spAutoFit/>
          </a:bodyPr>
          <a:lstStyle/>
          <a:p>
            <a:r>
              <a:rPr lang="en-US" dirty="0" smtClean="0">
                <a:solidFill>
                  <a:schemeClr val="tx1"/>
                </a:solidFill>
              </a:rPr>
              <a:t>Pattern of </a:t>
            </a:r>
            <a:r>
              <a:rPr lang="en-US" dirty="0" err="1" smtClean="0">
                <a:solidFill>
                  <a:schemeClr val="tx1"/>
                </a:solidFill>
              </a:rPr>
              <a:t>pion</a:t>
            </a:r>
            <a:r>
              <a:rPr lang="en-US" dirty="0" smtClean="0">
                <a:solidFill>
                  <a:schemeClr val="tx1"/>
                </a:solidFill>
              </a:rPr>
              <a:t> species asymmetries in the forward direction</a:t>
            </a:r>
          </a:p>
          <a:p>
            <a:r>
              <a:rPr lang="en-US" dirty="0" smtClean="0">
                <a:solidFill>
                  <a:schemeClr val="tx1"/>
                </a:solidFill>
                <a:sym typeface="Wingdings" pitchFamily="2" charset="2"/>
              </a:rPr>
              <a:t> valence quark effect.</a:t>
            </a:r>
          </a:p>
          <a:p>
            <a:r>
              <a:rPr lang="en-US" dirty="0" smtClean="0">
                <a:solidFill>
                  <a:schemeClr val="tx1"/>
                </a:solidFill>
                <a:sym typeface="Wingdings" pitchFamily="2" charset="2"/>
              </a:rPr>
              <a:t>But this conclusion confounded by </a:t>
            </a:r>
            <a:r>
              <a:rPr lang="en-US" dirty="0" err="1" smtClean="0">
                <a:solidFill>
                  <a:schemeClr val="tx1"/>
                </a:solidFill>
                <a:sym typeface="Wingdings" pitchFamily="2" charset="2"/>
              </a:rPr>
              <a:t>kaon</a:t>
            </a:r>
            <a:r>
              <a:rPr lang="en-US" dirty="0" smtClean="0">
                <a:solidFill>
                  <a:schemeClr val="tx1"/>
                </a:solidFill>
                <a:sym typeface="Wingdings" pitchFamily="2" charset="2"/>
              </a:rPr>
              <a:t> and antiproton asymmetries!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7712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458200" cy="1143000"/>
          </a:xfrm>
        </p:spPr>
        <p:txBody>
          <a:bodyPr>
            <a:normAutofit fontScale="90000"/>
          </a:bodyPr>
          <a:lstStyle/>
          <a:p>
            <a:r>
              <a:rPr lang="en-US" dirty="0" smtClean="0"/>
              <a:t>Entering a new era: Quantitative QCD!</a:t>
            </a:r>
          </a:p>
        </p:txBody>
      </p:sp>
      <p:sp>
        <p:nvSpPr>
          <p:cNvPr id="3" name="Content Placeholder 2"/>
          <p:cNvSpPr>
            <a:spLocks noGrp="1"/>
          </p:cNvSpPr>
          <p:nvPr>
            <p:ph idx="1"/>
          </p:nvPr>
        </p:nvSpPr>
        <p:spPr>
          <a:xfrm>
            <a:off x="228600" y="1692166"/>
            <a:ext cx="8686800" cy="4876800"/>
          </a:xfrm>
        </p:spPr>
        <p:txBody>
          <a:bodyPr>
            <a:normAutofit fontScale="92500" lnSpcReduction="10000"/>
          </a:bodyPr>
          <a:lstStyle/>
          <a:p>
            <a:pPr>
              <a:defRPr/>
            </a:pPr>
            <a:r>
              <a:rPr lang="en-US" dirty="0" smtClean="0"/>
              <a:t>QCD: Discovery and development </a:t>
            </a:r>
          </a:p>
          <a:p>
            <a:pPr lvl="1">
              <a:defRPr/>
            </a:pPr>
            <a:r>
              <a:rPr lang="en-US" dirty="0" smtClean="0"/>
              <a:t>1973 </a:t>
            </a:r>
            <a:r>
              <a:rPr lang="en-US" dirty="0" smtClean="0">
                <a:sym typeface="Wingdings" pitchFamily="2" charset="2"/>
              </a:rPr>
              <a:t> ~2004</a:t>
            </a:r>
            <a:endParaRPr lang="en-US" dirty="0" smtClean="0"/>
          </a:p>
          <a:p>
            <a:pPr>
              <a:defRPr/>
            </a:pPr>
            <a:r>
              <a:rPr lang="en-US" dirty="0" smtClean="0"/>
              <a:t>Since 1990s starting to consider detailed internal QCD </a:t>
            </a:r>
            <a:r>
              <a:rPr lang="en-US" i="1" dirty="0" smtClean="0"/>
              <a:t>dynamics</a:t>
            </a:r>
            <a:r>
              <a:rPr lang="en-US" dirty="0" smtClean="0"/>
              <a:t> that parts with traditional parton model ways of looking at hadrons—and perform phenomenological calculations using these new ideas/tools!</a:t>
            </a:r>
          </a:p>
          <a:p>
            <a:pPr lvl="1">
              <a:defRPr/>
            </a:pPr>
            <a:r>
              <a:rPr lang="en-US" dirty="0" smtClean="0"/>
              <a:t>Various </a:t>
            </a:r>
            <a:r>
              <a:rPr lang="en-US" i="1" dirty="0" err="1" smtClean="0"/>
              <a:t>resummation</a:t>
            </a:r>
            <a:r>
              <a:rPr lang="en-US" dirty="0" smtClean="0"/>
              <a:t> techniques</a:t>
            </a:r>
          </a:p>
          <a:p>
            <a:pPr lvl="1">
              <a:defRPr/>
            </a:pPr>
            <a:r>
              <a:rPr lang="en-US" i="1" dirty="0" smtClean="0"/>
              <a:t>Non-</a:t>
            </a:r>
            <a:r>
              <a:rPr lang="en-US" i="1" dirty="0" err="1" smtClean="0"/>
              <a:t>collinearity</a:t>
            </a:r>
            <a:r>
              <a:rPr lang="en-US" dirty="0" smtClean="0"/>
              <a:t> of partons with parent hadron</a:t>
            </a:r>
          </a:p>
          <a:p>
            <a:pPr lvl="1">
              <a:defRPr/>
            </a:pPr>
            <a:r>
              <a:rPr lang="en-US" dirty="0" smtClean="0"/>
              <a:t>Various </a:t>
            </a:r>
            <a:r>
              <a:rPr lang="en-US" i="1" dirty="0" smtClean="0"/>
              <a:t>effective field theories</a:t>
            </a:r>
            <a:r>
              <a:rPr lang="en-US" dirty="0" smtClean="0"/>
              <a:t>, e.g. Soft-Collinear Eff. Th.</a:t>
            </a:r>
            <a:endParaRPr lang="en-US" i="1" dirty="0" smtClean="0"/>
          </a:p>
          <a:p>
            <a:pPr lvl="1">
              <a:defRPr/>
            </a:pPr>
            <a:r>
              <a:rPr lang="en-US" i="1" dirty="0" smtClean="0"/>
              <a:t>Non-linear</a:t>
            </a:r>
            <a:r>
              <a:rPr lang="en-US" dirty="0" smtClean="0"/>
              <a:t> evolution at small momentum fractions</a:t>
            </a:r>
          </a:p>
          <a:p>
            <a:pPr>
              <a:defRPr/>
            </a:pPr>
            <a:endParaRPr lang="en-US" dirty="0"/>
          </a:p>
        </p:txBody>
      </p:sp>
      <p:sp>
        <p:nvSpPr>
          <p:cNvPr id="19460" name="Footer Placeholder 3"/>
          <p:cNvSpPr>
            <a:spLocks noGrp="1"/>
          </p:cNvSpPr>
          <p:nvPr>
            <p:ph type="ftr" sz="quarter" idx="11"/>
          </p:nvPr>
        </p:nvSpPr>
        <p:spPr>
          <a:noFill/>
        </p:spPr>
        <p:txBody>
          <a:bodyPr/>
          <a:lstStyle/>
          <a:p>
            <a:r>
              <a:rPr lang="nn-NO" smtClean="0"/>
              <a:t>C. Aidala, RHIC Users Open Forum, DNP, 10/24/13</a:t>
            </a:r>
            <a:endParaRPr lang="en-US"/>
          </a:p>
        </p:txBody>
      </p:sp>
      <p:pic>
        <p:nvPicPr>
          <p:cNvPr id="7" name="Picture 2"/>
          <p:cNvPicPr>
            <a:picLocks noChangeAspect="1" noChangeArrowheads="1"/>
          </p:cNvPicPr>
          <p:nvPr/>
        </p:nvPicPr>
        <p:blipFill>
          <a:blip r:embed="rId3" cstate="print"/>
          <a:srcRect/>
          <a:stretch>
            <a:fillRect/>
          </a:stretch>
        </p:blipFill>
        <p:spPr bwMode="auto">
          <a:xfrm>
            <a:off x="6324600" y="1295400"/>
            <a:ext cx="2667000" cy="1233985"/>
          </a:xfrm>
          <a:prstGeom prst="rect">
            <a:avLst/>
          </a:prstGeom>
          <a:noFill/>
          <a:ln w="9525">
            <a:noFill/>
            <a:miter lim="800000"/>
            <a:headEnd/>
            <a:tailEnd/>
          </a:ln>
        </p:spPr>
      </p:pic>
      <p:grpSp>
        <p:nvGrpSpPr>
          <p:cNvPr id="2" name="Group 13"/>
          <p:cNvGrpSpPr/>
          <p:nvPr/>
        </p:nvGrpSpPr>
        <p:grpSpPr>
          <a:xfrm>
            <a:off x="304800" y="1524000"/>
            <a:ext cx="4267200" cy="3200400"/>
            <a:chOff x="304800" y="1524000"/>
            <a:chExt cx="4267200" cy="3200400"/>
          </a:xfrm>
        </p:grpSpPr>
        <p:pic>
          <p:nvPicPr>
            <p:cNvPr id="8" name="Picture 2"/>
            <p:cNvPicPr>
              <a:picLocks noChangeAspect="1" noChangeArrowheads="1"/>
            </p:cNvPicPr>
            <p:nvPr/>
          </p:nvPicPr>
          <p:blipFill>
            <a:blip r:embed="rId4" cstate="print"/>
            <a:srcRect/>
            <a:stretch>
              <a:fillRect/>
            </a:stretch>
          </p:blipFill>
          <p:spPr bwMode="auto">
            <a:xfrm>
              <a:off x="304800" y="1524000"/>
              <a:ext cx="4267200" cy="3150220"/>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2403475" y="2010840"/>
            <a:ext cx="1839913" cy="446270"/>
          </p:xfrm>
          <a:graphic>
            <a:graphicData uri="http://schemas.openxmlformats.org/presentationml/2006/ole">
              <mc:AlternateContent xmlns:mc="http://schemas.openxmlformats.org/markup-compatibility/2006">
                <mc:Choice xmlns:v="urn:schemas-microsoft-com:vml" Requires="v">
                  <p:oleObj spid="_x0000_s3325" name="Equation" r:id="rId5" imgW="1002960" imgH="228600" progId="Equation.3">
                    <p:embed/>
                  </p:oleObj>
                </mc:Choice>
                <mc:Fallback>
                  <p:oleObj name="Equation" r:id="rId5" imgW="100296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3475" y="2010840"/>
                          <a:ext cx="1839913" cy="4462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0" y="3727203"/>
              <a:ext cx="1676400" cy="491594"/>
            </a:xfrm>
            <a:prstGeom prst="rect">
              <a:avLst/>
            </a:prstGeom>
            <a:noFill/>
          </p:spPr>
          <p:txBody>
            <a:bodyPr wrap="square" rtlCol="0">
              <a:spAutoFit/>
            </a:bodyPr>
            <a:lstStyle/>
            <a:p>
              <a:r>
                <a:rPr lang="en-US" dirty="0" smtClean="0">
                  <a:solidFill>
                    <a:schemeClr val="tx1"/>
                  </a:solidFill>
                </a:rPr>
                <a:t>pp</a:t>
              </a:r>
              <a:r>
                <a:rPr lang="en-US" dirty="0" smtClean="0">
                  <a:solidFill>
                    <a:schemeClr val="tx1"/>
                  </a:solidFill>
                  <a:sym typeface="Wingdings" pitchFamily="2" charset="2"/>
                </a:rPr>
                <a:t></a:t>
              </a:r>
              <a:r>
                <a:rPr lang="en-US" dirty="0" smtClean="0">
                  <a:solidFill>
                    <a:schemeClr val="tx1"/>
                  </a:solidFill>
                  <a:latin typeface="Symbol" pitchFamily="18" charset="2"/>
                  <a:sym typeface="Wingdings" pitchFamily="2" charset="2"/>
                </a:rPr>
                <a:t>p</a:t>
              </a:r>
              <a:r>
                <a:rPr lang="en-US" baseline="30000" dirty="0" smtClean="0">
                  <a:solidFill>
                    <a:schemeClr val="tx1"/>
                  </a:solidFill>
                  <a:sym typeface="Wingdings" pitchFamily="2" charset="2"/>
                </a:rPr>
                <a:t>0</a:t>
              </a:r>
              <a:r>
                <a:rPr lang="en-US" dirty="0" smtClean="0">
                  <a:solidFill>
                    <a:schemeClr val="tx1"/>
                  </a:solidFill>
                  <a:latin typeface="Symbol" pitchFamily="18" charset="2"/>
                  <a:sym typeface="Wingdings" pitchFamily="2" charset="2"/>
                </a:rPr>
                <a:t>p</a:t>
              </a:r>
              <a:r>
                <a:rPr lang="en-US" baseline="30000" dirty="0" smtClean="0">
                  <a:solidFill>
                    <a:schemeClr val="tx1"/>
                  </a:solidFill>
                  <a:sym typeface="Wingdings" pitchFamily="2" charset="2"/>
                </a:rPr>
                <a:t>0</a:t>
              </a:r>
              <a:r>
                <a:rPr lang="en-US" dirty="0" smtClean="0">
                  <a:solidFill>
                    <a:schemeClr val="tx1"/>
                  </a:solidFill>
                  <a:sym typeface="Wingdings" pitchFamily="2" charset="2"/>
                </a:rPr>
                <a:t>X</a:t>
              </a:r>
              <a:endParaRPr lang="en-US" dirty="0">
                <a:solidFill>
                  <a:schemeClr val="tx1"/>
                </a:solidFill>
              </a:endParaRPr>
            </a:p>
          </p:txBody>
        </p:sp>
        <p:sp>
          <p:nvSpPr>
            <p:cNvPr id="11" name="TextBox 10"/>
            <p:cNvSpPr txBox="1"/>
            <p:nvPr/>
          </p:nvSpPr>
          <p:spPr>
            <a:xfrm>
              <a:off x="2592592" y="4363898"/>
              <a:ext cx="1220207" cy="360502"/>
            </a:xfrm>
            <a:prstGeom prst="rect">
              <a:avLst/>
            </a:prstGeom>
            <a:noFill/>
          </p:spPr>
          <p:txBody>
            <a:bodyPr wrap="square" rtlCol="0">
              <a:spAutoFit/>
            </a:bodyPr>
            <a:lstStyle/>
            <a:p>
              <a:r>
                <a:rPr lang="en-US" sz="1600" dirty="0" smtClean="0">
                  <a:solidFill>
                    <a:schemeClr val="tx1"/>
                  </a:solidFill>
                </a:rPr>
                <a:t>M (</a:t>
              </a:r>
              <a:r>
                <a:rPr lang="en-US" sz="1600" dirty="0" err="1" smtClean="0">
                  <a:solidFill>
                    <a:schemeClr val="tx1"/>
                  </a:solidFill>
                </a:rPr>
                <a:t>GeV</a:t>
              </a:r>
              <a:r>
                <a:rPr lang="en-US" sz="1600" dirty="0" smtClean="0">
                  <a:solidFill>
                    <a:schemeClr val="tx1"/>
                  </a:solidFill>
                </a:rPr>
                <a:t>)</a:t>
              </a:r>
              <a:endParaRPr lang="en-US" sz="1600" dirty="0">
                <a:solidFill>
                  <a:schemeClr val="tx1"/>
                </a:solidFill>
              </a:endParaRPr>
            </a:p>
          </p:txBody>
        </p:sp>
        <p:sp>
          <p:nvSpPr>
            <p:cNvPr id="12" name="Rectangle 11"/>
            <p:cNvSpPr/>
            <p:nvPr/>
          </p:nvSpPr>
          <p:spPr>
            <a:xfrm>
              <a:off x="838200" y="2997030"/>
              <a:ext cx="2743200" cy="622685"/>
            </a:xfrm>
            <a:prstGeom prst="rect">
              <a:avLst/>
            </a:prstGeom>
          </p:spPr>
          <p:txBody>
            <a:bodyPr wrap="square">
              <a:spAutoFit/>
            </a:bodyPr>
            <a:lstStyle/>
            <a:p>
              <a:r>
                <a:rPr lang="en-US" sz="1600" dirty="0" smtClean="0">
                  <a:solidFill>
                    <a:schemeClr val="tx1"/>
                  </a:solidFill>
                  <a:cs typeface="Times New Roman" pitchFamily="18" charset="0"/>
                </a:rPr>
                <a:t>Almeida, Sterman, Vogelsang  </a:t>
              </a:r>
            </a:p>
            <a:p>
              <a:r>
                <a:rPr lang="en-US" sz="1600" dirty="0" smtClean="0">
                  <a:solidFill>
                    <a:schemeClr val="tx1"/>
                  </a:solidFill>
                  <a:cs typeface="Times New Roman" pitchFamily="18" charset="0"/>
                </a:rPr>
                <a:t>PRD80, 074016 (2009) </a:t>
              </a:r>
              <a:endParaRPr lang="en-US" sz="1600" dirty="0">
                <a:solidFill>
                  <a:schemeClr val="tx1"/>
                </a:solidFill>
              </a:endParaRPr>
            </a:p>
          </p:txBody>
        </p:sp>
      </p:grpSp>
      <p:grpSp>
        <p:nvGrpSpPr>
          <p:cNvPr id="4" name="Group 17"/>
          <p:cNvGrpSpPr/>
          <p:nvPr/>
        </p:nvGrpSpPr>
        <p:grpSpPr>
          <a:xfrm>
            <a:off x="609600" y="1445170"/>
            <a:ext cx="8763000" cy="4052614"/>
            <a:chOff x="609600" y="1524000"/>
            <a:chExt cx="8763000" cy="4052614"/>
          </a:xfrm>
        </p:grpSpPr>
        <p:pic>
          <p:nvPicPr>
            <p:cNvPr id="15" name="Picture 4"/>
            <p:cNvPicPr>
              <a:picLocks noChangeAspect="1" noChangeArrowheads="1"/>
            </p:cNvPicPr>
            <p:nvPr/>
          </p:nvPicPr>
          <p:blipFill>
            <a:blip r:embed="rId7" cstate="print"/>
            <a:srcRect/>
            <a:stretch>
              <a:fillRect/>
            </a:stretch>
          </p:blipFill>
          <p:spPr bwMode="auto">
            <a:xfrm>
              <a:off x="4191000" y="2209800"/>
              <a:ext cx="4857750" cy="1819541"/>
            </a:xfrm>
            <a:prstGeom prst="rect">
              <a:avLst/>
            </a:prstGeom>
            <a:noFill/>
            <a:ln w="9525">
              <a:noFill/>
              <a:miter lim="800000"/>
              <a:headEnd/>
              <a:tailEnd/>
            </a:ln>
          </p:spPr>
        </p:pic>
        <p:sp>
          <p:nvSpPr>
            <p:cNvPr id="16" name="Rectangle 15"/>
            <p:cNvSpPr/>
            <p:nvPr/>
          </p:nvSpPr>
          <p:spPr>
            <a:xfrm>
              <a:off x="6324600" y="3102166"/>
              <a:ext cx="3048000" cy="400110"/>
            </a:xfrm>
            <a:prstGeom prst="rect">
              <a:avLst/>
            </a:prstGeom>
          </p:spPr>
          <p:txBody>
            <a:bodyPr wrap="square">
              <a:spAutoFit/>
            </a:bodyPr>
            <a:lstStyle/>
            <a:p>
              <a:r>
                <a:rPr lang="en-US" sz="2000" dirty="0" smtClean="0">
                  <a:solidFill>
                    <a:schemeClr val="tx1"/>
                  </a:solidFill>
                </a:rPr>
                <a:t>PRD80, 034031 (2009)</a:t>
              </a:r>
              <a:endParaRPr lang="en-US" sz="2000" dirty="0">
                <a:solidFill>
                  <a:schemeClr val="tx1"/>
                </a:solidFill>
              </a:endParaRPr>
            </a:p>
          </p:txBody>
        </p:sp>
        <p:pic>
          <p:nvPicPr>
            <p:cNvPr id="17" name="Picture 5"/>
            <p:cNvPicPr>
              <a:picLocks noChangeAspect="1" noChangeArrowheads="1"/>
            </p:cNvPicPr>
            <p:nvPr/>
          </p:nvPicPr>
          <p:blipFill>
            <a:blip r:embed="rId8" cstate="print"/>
            <a:srcRect/>
            <a:stretch>
              <a:fillRect/>
            </a:stretch>
          </p:blipFill>
          <p:spPr bwMode="auto">
            <a:xfrm>
              <a:off x="609600" y="1524000"/>
              <a:ext cx="3557588" cy="4052614"/>
            </a:xfrm>
            <a:prstGeom prst="rect">
              <a:avLst/>
            </a:prstGeom>
            <a:noFill/>
            <a:ln w="9525">
              <a:noFill/>
              <a:miter lim="800000"/>
              <a:headEnd/>
              <a:tailEnd/>
            </a:ln>
          </p:spPr>
        </p:pic>
      </p:grpSp>
      <p:grpSp>
        <p:nvGrpSpPr>
          <p:cNvPr id="5" name="Group 43"/>
          <p:cNvGrpSpPr/>
          <p:nvPr/>
        </p:nvGrpSpPr>
        <p:grpSpPr>
          <a:xfrm>
            <a:off x="914400" y="1143000"/>
            <a:ext cx="7924800" cy="4114800"/>
            <a:chOff x="914400" y="1371600"/>
            <a:chExt cx="7924800" cy="4114800"/>
          </a:xfrm>
        </p:grpSpPr>
        <p:grpSp>
          <p:nvGrpSpPr>
            <p:cNvPr id="6" name="Group 12"/>
            <p:cNvGrpSpPr/>
            <p:nvPr/>
          </p:nvGrpSpPr>
          <p:grpSpPr>
            <a:xfrm>
              <a:off x="4495800" y="1371600"/>
              <a:ext cx="4340982" cy="4114800"/>
              <a:chOff x="4495800" y="1371600"/>
              <a:chExt cx="4340982" cy="4114800"/>
            </a:xfrm>
          </p:grpSpPr>
          <p:pic>
            <p:nvPicPr>
              <p:cNvPr id="48" name="Picture 2"/>
              <p:cNvPicPr>
                <a:picLocks noChangeAspect="1" noChangeArrowheads="1"/>
              </p:cNvPicPr>
              <p:nvPr/>
            </p:nvPicPr>
            <p:blipFill>
              <a:blip r:embed="rId9" cstate="print"/>
              <a:srcRect r="51233"/>
              <a:stretch>
                <a:fillRect/>
              </a:stretch>
            </p:blipFill>
            <p:spPr bwMode="auto">
              <a:xfrm>
                <a:off x="4495800" y="1371600"/>
                <a:ext cx="4340982" cy="4114800"/>
              </a:xfrm>
              <a:prstGeom prst="rect">
                <a:avLst/>
              </a:prstGeom>
              <a:noFill/>
              <a:ln w="9525">
                <a:noFill/>
                <a:miter lim="800000"/>
                <a:headEnd/>
                <a:tailEnd/>
              </a:ln>
            </p:spPr>
          </p:pic>
          <p:sp>
            <p:nvSpPr>
              <p:cNvPr id="49" name="TextBox 48"/>
              <p:cNvSpPr txBox="1"/>
              <p:nvPr/>
            </p:nvSpPr>
            <p:spPr>
              <a:xfrm>
                <a:off x="6349638" y="3109563"/>
                <a:ext cx="1454821" cy="400110"/>
              </a:xfrm>
              <a:prstGeom prst="rect">
                <a:avLst/>
              </a:prstGeom>
              <a:noFill/>
            </p:spPr>
            <p:txBody>
              <a:bodyPr wrap="none" rtlCol="0">
                <a:spAutoFit/>
              </a:bodyPr>
              <a:lstStyle/>
              <a:p>
                <a:r>
                  <a:rPr lang="en-US" sz="2000" dirty="0" err="1" smtClean="0">
                    <a:solidFill>
                      <a:srgbClr val="C00000"/>
                    </a:solidFill>
                  </a:rPr>
                  <a:t>Transversity</a:t>
                </a:r>
                <a:endParaRPr lang="en-US" sz="2000" dirty="0">
                  <a:solidFill>
                    <a:srgbClr val="C00000"/>
                  </a:solidFill>
                </a:endParaRPr>
              </a:p>
            </p:txBody>
          </p:sp>
          <p:sp>
            <p:nvSpPr>
              <p:cNvPr id="50" name="TextBox 49"/>
              <p:cNvSpPr txBox="1"/>
              <p:nvPr/>
            </p:nvSpPr>
            <p:spPr>
              <a:xfrm>
                <a:off x="6321485" y="3830288"/>
                <a:ext cx="824264" cy="400110"/>
              </a:xfrm>
              <a:prstGeom prst="rect">
                <a:avLst/>
              </a:prstGeom>
              <a:noFill/>
            </p:spPr>
            <p:txBody>
              <a:bodyPr wrap="none" rtlCol="0">
                <a:spAutoFit/>
              </a:bodyPr>
              <a:lstStyle/>
              <a:p>
                <a:r>
                  <a:rPr lang="en-US" sz="2000" dirty="0" err="1" smtClean="0">
                    <a:solidFill>
                      <a:srgbClr val="C00000"/>
                    </a:solidFill>
                  </a:rPr>
                  <a:t>Sivers</a:t>
                </a:r>
                <a:endParaRPr lang="en-US" sz="2000" dirty="0">
                  <a:solidFill>
                    <a:srgbClr val="C00000"/>
                  </a:solidFill>
                </a:endParaRPr>
              </a:p>
            </p:txBody>
          </p:sp>
          <p:sp>
            <p:nvSpPr>
              <p:cNvPr id="51" name="TextBox 50"/>
              <p:cNvSpPr txBox="1"/>
              <p:nvPr/>
            </p:nvSpPr>
            <p:spPr>
              <a:xfrm>
                <a:off x="6289197" y="4337256"/>
                <a:ext cx="1615827" cy="400110"/>
              </a:xfrm>
              <a:prstGeom prst="rect">
                <a:avLst/>
              </a:prstGeom>
              <a:noFill/>
            </p:spPr>
            <p:txBody>
              <a:bodyPr wrap="none" rtlCol="0">
                <a:spAutoFit/>
              </a:bodyPr>
              <a:lstStyle/>
              <a:p>
                <a:r>
                  <a:rPr lang="en-US" sz="2000" dirty="0" smtClean="0">
                    <a:solidFill>
                      <a:srgbClr val="C00000"/>
                    </a:solidFill>
                  </a:rPr>
                  <a:t>Boer-</a:t>
                </a:r>
                <a:r>
                  <a:rPr lang="en-US" sz="2000" dirty="0" err="1" smtClean="0">
                    <a:solidFill>
                      <a:srgbClr val="C00000"/>
                    </a:solidFill>
                  </a:rPr>
                  <a:t>Mulders</a:t>
                </a:r>
                <a:endParaRPr lang="en-US" sz="2000" dirty="0">
                  <a:solidFill>
                    <a:srgbClr val="C00000"/>
                  </a:solidFill>
                </a:endParaRPr>
              </a:p>
            </p:txBody>
          </p:sp>
          <p:sp>
            <p:nvSpPr>
              <p:cNvPr id="52" name="TextBox 51"/>
              <p:cNvSpPr txBox="1"/>
              <p:nvPr/>
            </p:nvSpPr>
            <p:spPr>
              <a:xfrm>
                <a:off x="7371273" y="4613481"/>
                <a:ext cx="1391727" cy="400110"/>
              </a:xfrm>
              <a:prstGeom prst="rect">
                <a:avLst/>
              </a:prstGeom>
              <a:noFill/>
            </p:spPr>
            <p:txBody>
              <a:bodyPr wrap="none" rtlCol="0">
                <a:spAutoFit/>
              </a:bodyPr>
              <a:lstStyle/>
              <a:p>
                <a:r>
                  <a:rPr lang="en-US" sz="2000" dirty="0" err="1" smtClean="0">
                    <a:solidFill>
                      <a:srgbClr val="C00000"/>
                    </a:solidFill>
                  </a:rPr>
                  <a:t>Pretzelosity</a:t>
                </a:r>
                <a:endParaRPr lang="en-US" sz="2000" dirty="0">
                  <a:solidFill>
                    <a:srgbClr val="C00000"/>
                  </a:solidFill>
                </a:endParaRPr>
              </a:p>
            </p:txBody>
          </p:sp>
          <p:sp>
            <p:nvSpPr>
              <p:cNvPr id="53" name="TextBox 52"/>
              <p:cNvSpPr txBox="1"/>
              <p:nvPr/>
            </p:nvSpPr>
            <p:spPr>
              <a:xfrm>
                <a:off x="6641749" y="4926568"/>
                <a:ext cx="184730" cy="400110"/>
              </a:xfrm>
              <a:prstGeom prst="rect">
                <a:avLst/>
              </a:prstGeom>
              <a:noFill/>
            </p:spPr>
            <p:txBody>
              <a:bodyPr wrap="none" rtlCol="0">
                <a:spAutoFit/>
              </a:bodyPr>
              <a:lstStyle/>
              <a:p>
                <a:endParaRPr lang="en-US" sz="2000" dirty="0">
                  <a:solidFill>
                    <a:srgbClr val="C00000"/>
                  </a:solidFill>
                </a:endParaRPr>
              </a:p>
            </p:txBody>
          </p:sp>
          <p:sp>
            <p:nvSpPr>
              <p:cNvPr id="54" name="Rectangle 53"/>
              <p:cNvSpPr/>
              <p:nvPr/>
            </p:nvSpPr>
            <p:spPr>
              <a:xfrm>
                <a:off x="4663966" y="2133600"/>
                <a:ext cx="1828800" cy="1524000"/>
              </a:xfrm>
              <a:prstGeom prst="rect">
                <a:avLst/>
              </a:prstGeom>
              <a:solidFill>
                <a:schemeClr val="bg1">
                  <a:lumMod val="6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5" name="TextBox 54"/>
              <p:cNvSpPr txBox="1"/>
              <p:nvPr/>
            </p:nvSpPr>
            <p:spPr>
              <a:xfrm>
                <a:off x="5816534" y="4815348"/>
                <a:ext cx="1323119" cy="400110"/>
              </a:xfrm>
              <a:prstGeom prst="rect">
                <a:avLst/>
              </a:prstGeom>
              <a:noFill/>
            </p:spPr>
            <p:txBody>
              <a:bodyPr wrap="none" rtlCol="0">
                <a:spAutoFit/>
              </a:bodyPr>
              <a:lstStyle/>
              <a:p>
                <a:r>
                  <a:rPr lang="en-US" sz="2000" dirty="0" smtClean="0">
                    <a:solidFill>
                      <a:srgbClr val="C00000"/>
                    </a:solidFill>
                  </a:rPr>
                  <a:t>Worm gear</a:t>
                </a:r>
                <a:endParaRPr lang="en-US" sz="2000" dirty="0">
                  <a:solidFill>
                    <a:srgbClr val="C00000"/>
                  </a:solidFill>
                </a:endParaRPr>
              </a:p>
            </p:txBody>
          </p:sp>
          <p:sp>
            <p:nvSpPr>
              <p:cNvPr id="56" name="TextBox 55"/>
              <p:cNvSpPr txBox="1"/>
              <p:nvPr/>
            </p:nvSpPr>
            <p:spPr>
              <a:xfrm>
                <a:off x="7367570" y="2133600"/>
                <a:ext cx="1323119" cy="400110"/>
              </a:xfrm>
              <a:prstGeom prst="rect">
                <a:avLst/>
              </a:prstGeom>
              <a:noFill/>
            </p:spPr>
            <p:txBody>
              <a:bodyPr wrap="none" rtlCol="0">
                <a:spAutoFit/>
              </a:bodyPr>
              <a:lstStyle/>
              <a:p>
                <a:r>
                  <a:rPr lang="en-US" sz="2000" dirty="0" smtClean="0">
                    <a:solidFill>
                      <a:srgbClr val="C00000"/>
                    </a:solidFill>
                  </a:rPr>
                  <a:t>Worm gear</a:t>
                </a:r>
                <a:endParaRPr lang="en-US" sz="2000" dirty="0">
                  <a:solidFill>
                    <a:srgbClr val="C00000"/>
                  </a:solidFill>
                </a:endParaRPr>
              </a:p>
            </p:txBody>
          </p:sp>
          <p:sp>
            <p:nvSpPr>
              <p:cNvPr id="57" name="Rectangle 56"/>
              <p:cNvSpPr/>
              <p:nvPr/>
            </p:nvSpPr>
            <p:spPr>
              <a:xfrm>
                <a:off x="5390834" y="2153888"/>
                <a:ext cx="1016625" cy="369332"/>
              </a:xfrm>
              <a:prstGeom prst="rect">
                <a:avLst/>
              </a:prstGeom>
            </p:spPr>
            <p:txBody>
              <a:bodyPr wrap="none">
                <a:spAutoFit/>
              </a:bodyPr>
              <a:lstStyle/>
              <a:p>
                <a:pPr algn="ctr"/>
                <a:r>
                  <a:rPr lang="en-US" dirty="0" smtClean="0">
                    <a:solidFill>
                      <a:schemeClr val="tx1">
                        <a:lumMod val="85000"/>
                        <a:lumOff val="15000"/>
                      </a:schemeClr>
                    </a:solidFill>
                  </a:rPr>
                  <a:t>Collinear</a:t>
                </a:r>
                <a:endParaRPr lang="en-US" dirty="0">
                  <a:solidFill>
                    <a:schemeClr val="tx1">
                      <a:lumMod val="85000"/>
                      <a:lumOff val="15000"/>
                    </a:schemeClr>
                  </a:solidFill>
                </a:endParaRPr>
              </a:p>
            </p:txBody>
          </p:sp>
        </p:grpSp>
        <p:sp>
          <p:nvSpPr>
            <p:cNvPr id="46" name="TextBox 45"/>
            <p:cNvSpPr txBox="1"/>
            <p:nvPr/>
          </p:nvSpPr>
          <p:spPr>
            <a:xfrm>
              <a:off x="4482302" y="1371600"/>
              <a:ext cx="4356898" cy="415498"/>
            </a:xfrm>
            <a:prstGeom prst="rect">
              <a:avLst/>
            </a:prstGeom>
            <a:noFill/>
          </p:spPr>
          <p:txBody>
            <a:bodyPr wrap="none" rtlCol="0">
              <a:spAutoFit/>
            </a:bodyPr>
            <a:lstStyle/>
            <a:p>
              <a:r>
                <a:rPr lang="en-US" sz="2100" dirty="0" smtClean="0">
                  <a:solidFill>
                    <a:schemeClr val="tx1"/>
                  </a:solidFill>
                  <a:latin typeface="Arial" pitchFamily="34" charset="0"/>
                  <a:cs typeface="Arial" pitchFamily="34" charset="0"/>
                </a:rPr>
                <a:t>Transverse-Momentum-Dependent</a:t>
              </a:r>
              <a:endParaRPr lang="en-US" sz="2100" dirty="0">
                <a:solidFill>
                  <a:schemeClr val="tx1"/>
                </a:solidFill>
                <a:latin typeface="Arial" pitchFamily="34" charset="0"/>
                <a:cs typeface="Arial" pitchFamily="34" charset="0"/>
              </a:endParaRPr>
            </a:p>
          </p:txBody>
        </p:sp>
        <p:sp>
          <p:nvSpPr>
            <p:cNvPr id="47" name="TextBox 46"/>
            <p:cNvSpPr txBox="1"/>
            <p:nvPr/>
          </p:nvSpPr>
          <p:spPr>
            <a:xfrm>
              <a:off x="914400" y="2209800"/>
              <a:ext cx="3483896" cy="830997"/>
            </a:xfrm>
            <a:prstGeom prst="rect">
              <a:avLst/>
            </a:prstGeom>
            <a:solidFill>
              <a:schemeClr val="bg1"/>
            </a:solidFill>
          </p:spPr>
          <p:txBody>
            <a:bodyPr wrap="square" rtlCol="0">
              <a:spAutoFit/>
            </a:bodyPr>
            <a:lstStyle/>
            <a:p>
              <a:r>
                <a:rPr lang="en-US" dirty="0" smtClean="0">
                  <a:solidFill>
                    <a:schemeClr val="tx1"/>
                  </a:solidFill>
                </a:rPr>
                <a:t>Mulders &amp; </a:t>
              </a:r>
              <a:r>
                <a:rPr lang="en-US" dirty="0" err="1" smtClean="0">
                  <a:solidFill>
                    <a:schemeClr val="tx1"/>
                  </a:solidFill>
                </a:rPr>
                <a:t>Tangerman</a:t>
              </a:r>
              <a:r>
                <a:rPr lang="en-US" dirty="0" smtClean="0">
                  <a:solidFill>
                    <a:schemeClr val="tx1"/>
                  </a:solidFill>
                </a:rPr>
                <a:t>, NPB 461, 197 (1996)</a:t>
              </a:r>
              <a:endParaRPr lang="en-US" dirty="0">
                <a:solidFill>
                  <a:schemeClr val="tx1"/>
                </a:solidFill>
              </a:endParaRPr>
            </a:p>
          </p:txBody>
        </p:sp>
      </p:grpSp>
      <p:grpSp>
        <p:nvGrpSpPr>
          <p:cNvPr id="32" name="Group 31"/>
          <p:cNvGrpSpPr/>
          <p:nvPr/>
        </p:nvGrpSpPr>
        <p:grpSpPr>
          <a:xfrm>
            <a:off x="460888" y="1447800"/>
            <a:ext cx="8225912" cy="3162300"/>
            <a:chOff x="460888" y="1447800"/>
            <a:chExt cx="8225912" cy="3162300"/>
          </a:xfrm>
        </p:grpSpPr>
        <p:pic>
          <p:nvPicPr>
            <p:cNvPr id="33" name="Picture 2"/>
            <p:cNvPicPr>
              <a:picLocks noChangeAspect="1" noChangeArrowheads="1"/>
            </p:cNvPicPr>
            <p:nvPr/>
          </p:nvPicPr>
          <p:blipFill>
            <a:blip r:embed="rId10" cstate="print"/>
            <a:srcRect/>
            <a:stretch>
              <a:fillRect/>
            </a:stretch>
          </p:blipFill>
          <p:spPr bwMode="auto">
            <a:xfrm>
              <a:off x="4886325" y="2133600"/>
              <a:ext cx="3800475" cy="2428875"/>
            </a:xfrm>
            <a:prstGeom prst="rect">
              <a:avLst/>
            </a:prstGeom>
            <a:noFill/>
            <a:ln w="9525">
              <a:noFill/>
              <a:miter lim="800000"/>
              <a:headEnd/>
              <a:tailEnd/>
            </a:ln>
          </p:spPr>
        </p:pic>
        <p:pic>
          <p:nvPicPr>
            <p:cNvPr id="34" name="Picture 3"/>
            <p:cNvPicPr>
              <a:picLocks noChangeAspect="1" noChangeArrowheads="1"/>
            </p:cNvPicPr>
            <p:nvPr/>
          </p:nvPicPr>
          <p:blipFill>
            <a:blip r:embed="rId11" cstate="print"/>
            <a:srcRect/>
            <a:stretch>
              <a:fillRect/>
            </a:stretch>
          </p:blipFill>
          <p:spPr bwMode="auto">
            <a:xfrm>
              <a:off x="460888" y="1447800"/>
              <a:ext cx="4386416" cy="3162300"/>
            </a:xfrm>
            <a:prstGeom prst="rect">
              <a:avLst/>
            </a:prstGeom>
            <a:noFill/>
            <a:ln w="9525">
              <a:noFill/>
              <a:miter lim="800000"/>
              <a:headEnd/>
              <a:tailEnd/>
            </a:ln>
          </p:spPr>
        </p:pic>
        <p:sp>
          <p:nvSpPr>
            <p:cNvPr id="35" name="TextBox 34"/>
            <p:cNvSpPr txBox="1"/>
            <p:nvPr/>
          </p:nvSpPr>
          <p:spPr>
            <a:xfrm>
              <a:off x="1295400" y="1764268"/>
              <a:ext cx="1282210" cy="369332"/>
            </a:xfrm>
            <a:prstGeom prst="rect">
              <a:avLst/>
            </a:prstGeom>
            <a:noFill/>
          </p:spPr>
          <p:txBody>
            <a:bodyPr wrap="none" rtlCol="0">
              <a:spAutoFit/>
            </a:bodyPr>
            <a:lstStyle/>
            <a:p>
              <a:r>
                <a:rPr lang="en-US" dirty="0" smtClean="0"/>
                <a:t>Higgs vs. </a:t>
              </a:r>
              <a:r>
                <a:rPr lang="en-US" dirty="0" err="1" smtClean="0"/>
                <a:t>pT</a:t>
              </a:r>
              <a:endParaRPr lang="en-US" dirty="0"/>
            </a:p>
          </p:txBody>
        </p:sp>
        <p:sp>
          <p:nvSpPr>
            <p:cNvPr id="36" name="Oval 35"/>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714166" y="2514600"/>
              <a:ext cx="1709122" cy="369332"/>
            </a:xfrm>
            <a:prstGeom prst="rect">
              <a:avLst/>
            </a:prstGeom>
            <a:noFill/>
          </p:spPr>
          <p:txBody>
            <a:bodyPr wrap="none" rtlCol="0">
              <a:spAutoFit/>
            </a:bodyPr>
            <a:lstStyle/>
            <a:p>
              <a:r>
                <a:rPr lang="en-US" dirty="0" smtClean="0"/>
                <a:t>arXiv:1108.3609</a:t>
              </a:r>
              <a:endParaRPr lang="en-US" dirty="0"/>
            </a:p>
          </p:txBody>
        </p:sp>
      </p:grpSp>
      <p:sp>
        <p:nvSpPr>
          <p:cNvPr id="13" name="Slide Number Placeholder 12"/>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par>
                          <p:cTn id="30" fill="hold">
                            <p:stCondLst>
                              <p:cond delay="1500"/>
                            </p:stCondLst>
                            <p:childTnLst>
                              <p:par>
                                <p:cTn id="31" presetID="3" presetClass="entr" presetSubtype="1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par>
                          <p:cTn id="43" fill="hold">
                            <p:stCondLst>
                              <p:cond delay="1000"/>
                            </p:stCondLst>
                            <p:childTnLst>
                              <p:par>
                                <p:cTn id="44" presetID="3" presetClass="entr" presetSubtype="1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par>
                          <p:cTn id="52" fill="hold">
                            <p:stCondLst>
                              <p:cond delay="500"/>
                            </p:stCondLst>
                            <p:childTnLst>
                              <p:par>
                                <p:cTn id="53" presetID="3" presetClass="entr" presetSubtype="1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blinds(horizontal)">
                                      <p:cBhvr>
                                        <p:cTn id="55" dur="500"/>
                                        <p:tgtEl>
                                          <p:spTgt spid="3">
                                            <p:txEl>
                                              <p:pRg st="6" end="6"/>
                                            </p:txEl>
                                          </p:spTgt>
                                        </p:tgtEl>
                                      </p:cBhvr>
                                    </p:animEffect>
                                  </p:childTnLst>
                                </p:cTn>
                              </p:par>
                            </p:childTnLst>
                          </p:cTn>
                        </p:par>
                        <p:par>
                          <p:cTn id="56" fill="hold">
                            <p:stCondLst>
                              <p:cond delay="1000"/>
                            </p:stCondLst>
                            <p:childTnLst>
                              <p:par>
                                <p:cTn id="57" presetID="3" presetClass="entr" presetSubtype="1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linds(horizontal)">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Additional recent theoretical progress in QCD</a:t>
            </a:r>
            <a:endParaRPr lang="en-US" sz="4200" dirty="0"/>
          </a:p>
        </p:txBody>
      </p:sp>
      <p:sp>
        <p:nvSpPr>
          <p:cNvPr id="3" name="Content Placeholder 2"/>
          <p:cNvSpPr>
            <a:spLocks noGrp="1"/>
          </p:cNvSpPr>
          <p:nvPr>
            <p:ph idx="1"/>
          </p:nvPr>
        </p:nvSpPr>
        <p:spPr>
          <a:xfrm>
            <a:off x="228600" y="1600200"/>
            <a:ext cx="5791200" cy="4525963"/>
          </a:xfrm>
        </p:spPr>
        <p:txBody>
          <a:bodyPr>
            <a:normAutofit fontScale="92500" lnSpcReduction="10000"/>
          </a:bodyPr>
          <a:lstStyle/>
          <a:p>
            <a:r>
              <a:rPr lang="en-US" dirty="0" smtClean="0"/>
              <a:t>Renaissance in nuclear </a:t>
            </a:r>
            <a:r>
              <a:rPr lang="en-US" dirty="0" err="1" smtClean="0"/>
              <a:t>pdfs</a:t>
            </a:r>
            <a:endParaRPr lang="en-US" dirty="0" smtClean="0"/>
          </a:p>
          <a:p>
            <a:pPr lvl="1"/>
            <a:r>
              <a:rPr lang="en-US" dirty="0" smtClean="0"/>
              <a:t>EPS09 283 citations!</a:t>
            </a:r>
          </a:p>
          <a:p>
            <a:r>
              <a:rPr lang="en-US" dirty="0" smtClean="0"/>
              <a:t>Progress in non-perturbative methods: </a:t>
            </a:r>
          </a:p>
          <a:p>
            <a:pPr lvl="1"/>
            <a:r>
              <a:rPr lang="en-US" dirty="0" smtClean="0"/>
              <a:t>Lattice QCD just starting to                         perform calculations at         physical point!</a:t>
            </a:r>
          </a:p>
          <a:p>
            <a:pPr lvl="1"/>
            <a:r>
              <a:rPr lang="en-US" dirty="0" err="1" smtClean="0"/>
              <a:t>AdS</a:t>
            </a:r>
            <a:r>
              <a:rPr lang="en-US" dirty="0" smtClean="0"/>
              <a:t>/CFT “gauge-string duality” an exciting recent development as first fundamentally new handle to try to tackle QCD in decades!</a:t>
            </a:r>
          </a:p>
          <a:p>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pic>
        <p:nvPicPr>
          <p:cNvPr id="6" name="Picture 2"/>
          <p:cNvPicPr>
            <a:picLocks noChangeAspect="1" noChangeArrowheads="1"/>
          </p:cNvPicPr>
          <p:nvPr/>
        </p:nvPicPr>
        <p:blipFill>
          <a:blip r:embed="rId3" cstate="print"/>
          <a:srcRect/>
          <a:stretch>
            <a:fillRect/>
          </a:stretch>
        </p:blipFill>
        <p:spPr bwMode="auto">
          <a:xfrm>
            <a:off x="5486400" y="1522730"/>
            <a:ext cx="3505200" cy="2745741"/>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85800" y="2736416"/>
            <a:ext cx="7767635" cy="3283384"/>
          </a:xfrm>
          <a:prstGeom prst="rect">
            <a:avLst/>
          </a:prstGeom>
          <a:noFill/>
          <a:ln w="9525">
            <a:noFill/>
            <a:miter lim="800000"/>
            <a:headEnd/>
            <a:tailEnd/>
          </a:ln>
        </p:spPr>
      </p:pic>
      <p:sp>
        <p:nvSpPr>
          <p:cNvPr id="9" name="TextBox 8"/>
          <p:cNvSpPr txBox="1"/>
          <p:nvPr/>
        </p:nvSpPr>
        <p:spPr>
          <a:xfrm>
            <a:off x="3803487" y="4668078"/>
            <a:ext cx="2216313" cy="707886"/>
          </a:xfrm>
          <a:prstGeom prst="rect">
            <a:avLst/>
          </a:prstGeom>
          <a:noFill/>
        </p:spPr>
        <p:txBody>
          <a:bodyPr wrap="square" rtlCol="0">
            <a:spAutoFit/>
          </a:bodyPr>
          <a:lstStyle/>
          <a:p>
            <a:r>
              <a:rPr lang="en-US" sz="2000" dirty="0" smtClean="0"/>
              <a:t>JHEP 0904, 065 (2009)</a:t>
            </a:r>
            <a:endParaRPr lang="en-US" sz="2000" dirty="0"/>
          </a:p>
        </p:txBody>
      </p:sp>
      <p:grpSp>
        <p:nvGrpSpPr>
          <p:cNvPr id="13" name="Group 12"/>
          <p:cNvGrpSpPr/>
          <p:nvPr/>
        </p:nvGrpSpPr>
        <p:grpSpPr>
          <a:xfrm>
            <a:off x="5085522" y="1569821"/>
            <a:ext cx="4070155" cy="3680776"/>
            <a:chOff x="5085522" y="1569821"/>
            <a:chExt cx="4070155" cy="3680776"/>
          </a:xfrm>
        </p:grpSpPr>
        <p:pic>
          <p:nvPicPr>
            <p:cNvPr id="10" name="Picture 3"/>
            <p:cNvPicPr>
              <a:picLocks noChangeAspect="1" noChangeArrowheads="1"/>
            </p:cNvPicPr>
            <p:nvPr/>
          </p:nvPicPr>
          <p:blipFill>
            <a:blip r:embed="rId5" cstate="print"/>
            <a:srcRect/>
            <a:stretch>
              <a:fillRect/>
            </a:stretch>
          </p:blipFill>
          <p:spPr bwMode="auto">
            <a:xfrm>
              <a:off x="5085522" y="1569821"/>
              <a:ext cx="4070155" cy="2849779"/>
            </a:xfrm>
            <a:prstGeom prst="rect">
              <a:avLst/>
            </a:prstGeom>
            <a:noFill/>
            <a:ln w="9525">
              <a:noFill/>
              <a:miter lim="800000"/>
              <a:headEnd/>
              <a:tailEnd/>
            </a:ln>
          </p:spPr>
        </p:pic>
        <p:sp>
          <p:nvSpPr>
            <p:cNvPr id="11" name="TextBox 10"/>
            <p:cNvSpPr txBox="1"/>
            <p:nvPr/>
          </p:nvSpPr>
          <p:spPr>
            <a:xfrm>
              <a:off x="5790981" y="3335947"/>
              <a:ext cx="3293385" cy="646331"/>
            </a:xfrm>
            <a:prstGeom prst="rect">
              <a:avLst/>
            </a:prstGeom>
            <a:noFill/>
          </p:spPr>
          <p:txBody>
            <a:bodyPr wrap="square" rtlCol="0">
              <a:spAutoFit/>
            </a:bodyPr>
            <a:lstStyle/>
            <a:p>
              <a:r>
                <a:rPr lang="en-US" dirty="0" smtClean="0"/>
                <a:t>PACS-CS: PRD81, 074503 (2010)</a:t>
              </a:r>
            </a:p>
            <a:p>
              <a:r>
                <a:rPr lang="en-US" dirty="0" smtClean="0"/>
                <a:t>BMW:      PLB701, 265 (2011)</a:t>
              </a:r>
              <a:endParaRPr lang="en-US" dirty="0"/>
            </a:p>
          </p:txBody>
        </p:sp>
        <p:sp>
          <p:nvSpPr>
            <p:cNvPr id="12" name="TextBox 11"/>
            <p:cNvSpPr txBox="1"/>
            <p:nvPr/>
          </p:nvSpPr>
          <p:spPr>
            <a:xfrm>
              <a:off x="7119648" y="4419600"/>
              <a:ext cx="1871952" cy="830997"/>
            </a:xfrm>
            <a:prstGeom prst="rect">
              <a:avLst/>
            </a:prstGeom>
            <a:noFill/>
          </p:spPr>
          <p:txBody>
            <a:bodyPr wrap="square" rtlCol="0">
              <a:spAutoFit/>
            </a:bodyPr>
            <a:lstStyle/>
            <a:p>
              <a:r>
                <a:rPr lang="en-US" sz="2400" dirty="0" smtClean="0">
                  <a:solidFill>
                    <a:srgbClr val="FFFFCC"/>
                  </a:solidFill>
                </a:rPr>
                <a:t>T. </a:t>
              </a:r>
              <a:r>
                <a:rPr lang="en-US" sz="2400" dirty="0" err="1" smtClean="0">
                  <a:solidFill>
                    <a:srgbClr val="FFFFCC"/>
                  </a:solidFill>
                </a:rPr>
                <a:t>Hatsuda</a:t>
              </a:r>
              <a:r>
                <a:rPr lang="en-US" sz="2400" dirty="0" smtClean="0">
                  <a:solidFill>
                    <a:srgbClr val="FFFFCC"/>
                  </a:solidFill>
                </a:rPr>
                <a:t>, </a:t>
              </a:r>
            </a:p>
            <a:p>
              <a:r>
                <a:rPr lang="en-US" sz="2400" dirty="0" smtClean="0">
                  <a:solidFill>
                    <a:srgbClr val="FFFFCC"/>
                  </a:solidFill>
                </a:rPr>
                <a:t>PANIC 2011</a:t>
              </a:r>
              <a:endParaRPr lang="en-US" sz="2400" dirty="0">
                <a:solidFill>
                  <a:srgbClr val="FFFFCC"/>
                </a:solidFill>
              </a:endParaRPr>
            </a:p>
          </p:txBody>
        </p:sp>
      </p:grpSp>
      <p:sp>
        <p:nvSpPr>
          <p:cNvPr id="14" name="Rectangle 13"/>
          <p:cNvSpPr/>
          <p:nvPr/>
        </p:nvSpPr>
        <p:spPr>
          <a:xfrm>
            <a:off x="990600" y="4080808"/>
            <a:ext cx="6781800" cy="1938992"/>
          </a:xfrm>
          <a:prstGeom prst="rect">
            <a:avLst/>
          </a:prstGeom>
          <a:solidFill>
            <a:srgbClr val="00FFFF"/>
          </a:solidFill>
          <a:ln>
            <a:solidFill>
              <a:schemeClr val="tx1"/>
            </a:solidFill>
          </a:ln>
        </p:spPr>
        <p:txBody>
          <a:bodyPr wrap="square">
            <a:spAutoFit/>
          </a:bodyPr>
          <a:lstStyle/>
          <a:p>
            <a:pPr algn="ctr"/>
            <a:r>
              <a:rPr lang="en-US" sz="2400" i="1" dirty="0" smtClean="0">
                <a:solidFill>
                  <a:schemeClr val="tx1"/>
                </a:solidFill>
                <a:latin typeface="Times New Roman" pitchFamily="18" charset="0"/>
                <a:cs typeface="Times New Roman" pitchFamily="18" charset="0"/>
              </a:rPr>
              <a:t>“Modern-day ‘testing’ of (</a:t>
            </a:r>
            <a:r>
              <a:rPr lang="en-US" sz="2400" i="1" dirty="0" err="1" smtClean="0">
                <a:solidFill>
                  <a:schemeClr val="tx1"/>
                </a:solidFill>
                <a:latin typeface="Times New Roman" pitchFamily="18" charset="0"/>
                <a:cs typeface="Times New Roman" pitchFamily="18" charset="0"/>
              </a:rPr>
              <a:t>perturbative</a:t>
            </a:r>
            <a:r>
              <a:rPr lang="en-US" sz="2400" i="1" dirty="0" smtClean="0">
                <a:solidFill>
                  <a:schemeClr val="tx1"/>
                </a:solidFill>
                <a:latin typeface="Times New Roman" pitchFamily="18" charset="0"/>
                <a:cs typeface="Times New Roman" pitchFamily="18" charset="0"/>
              </a:rPr>
              <a:t>) QCD is as much about pushing the boundaries of its applicability as about the verification that QCD is the correct theory of </a:t>
            </a:r>
            <a:r>
              <a:rPr lang="en-US" sz="2400" i="1" dirty="0" err="1" smtClean="0">
                <a:solidFill>
                  <a:schemeClr val="tx1"/>
                </a:solidFill>
                <a:latin typeface="Times New Roman" pitchFamily="18" charset="0"/>
                <a:cs typeface="Times New Roman" pitchFamily="18" charset="0"/>
              </a:rPr>
              <a:t>hadronic</a:t>
            </a:r>
            <a:r>
              <a:rPr lang="en-US" sz="2400" i="1" dirty="0" smtClean="0">
                <a:solidFill>
                  <a:schemeClr val="tx1"/>
                </a:solidFill>
                <a:latin typeface="Times New Roman" pitchFamily="18" charset="0"/>
                <a:cs typeface="Times New Roman" pitchFamily="18" charset="0"/>
              </a:rPr>
              <a:t> physics.” </a:t>
            </a:r>
          </a:p>
          <a:p>
            <a:pPr algn="ctr"/>
            <a:r>
              <a:rPr lang="en-US" sz="2400" i="1" dirty="0" smtClean="0">
                <a:solidFill>
                  <a:schemeClr val="tx1"/>
                </a:solidFill>
                <a:latin typeface="Times New Roman" pitchFamily="18" charset="0"/>
                <a:cs typeface="Times New Roman" pitchFamily="18" charset="0"/>
              </a:rPr>
              <a:t>– G. Salam, </a:t>
            </a:r>
            <a:r>
              <a:rPr lang="en-US" sz="2400" i="1" dirty="0" err="1" smtClean="0">
                <a:solidFill>
                  <a:schemeClr val="tx1"/>
                </a:solidFill>
                <a:latin typeface="Times New Roman" pitchFamily="18" charset="0"/>
                <a:cs typeface="Times New Roman" pitchFamily="18" charset="0"/>
              </a:rPr>
              <a:t>hep</a:t>
            </a:r>
            <a:r>
              <a:rPr lang="en-US" sz="2400" i="1" dirty="0" smtClean="0">
                <a:solidFill>
                  <a:schemeClr val="tx1"/>
                </a:solidFill>
                <a:latin typeface="Times New Roman" pitchFamily="18" charset="0"/>
                <a:cs typeface="Times New Roman" pitchFamily="18" charset="0"/>
              </a:rPr>
              <a:t>-ph/0207147 (DIS2002 proceedings)</a:t>
            </a:r>
            <a:endParaRPr lang="en-US" sz="2400" i="1"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RHIC</a:t>
            </a:r>
            <a:endParaRPr lang="en-US" dirty="0"/>
          </a:p>
        </p:txBody>
      </p:sp>
      <p:sp>
        <p:nvSpPr>
          <p:cNvPr id="3" name="Content Placeholder 2"/>
          <p:cNvSpPr>
            <a:spLocks noGrp="1"/>
          </p:cNvSpPr>
          <p:nvPr>
            <p:ph idx="1"/>
          </p:nvPr>
        </p:nvSpPr>
        <p:spPr>
          <a:xfrm>
            <a:off x="228600" y="1600200"/>
            <a:ext cx="8610600" cy="4800600"/>
          </a:xfrm>
        </p:spPr>
        <p:txBody>
          <a:bodyPr>
            <a:normAutofit fontScale="85000" lnSpcReduction="20000"/>
          </a:bodyPr>
          <a:lstStyle/>
          <a:p>
            <a:r>
              <a:rPr lang="en-US" sz="4200" dirty="0" smtClean="0"/>
              <a:t>A great place to be to study QCD!</a:t>
            </a:r>
          </a:p>
          <a:p>
            <a:r>
              <a:rPr lang="en-US" dirty="0" smtClean="0"/>
              <a:t>An accelerator-based program, but not designed to be at the energy (or intensity) frontier.  More closely analogous to many areas of condensed matter research—create a system and study its properties!</a:t>
            </a:r>
          </a:p>
          <a:p>
            <a:r>
              <a:rPr lang="en-US" dirty="0" smtClean="0"/>
              <a:t>What systems are we studying?  </a:t>
            </a:r>
          </a:p>
          <a:p>
            <a:pPr lvl="1"/>
            <a:r>
              <a:rPr lang="en-US" dirty="0" smtClean="0"/>
              <a:t>“Simple” QCD bound states—the proton is the simplest stable bound state in QCD (and conveniently, nature has already created it for us!)</a:t>
            </a:r>
          </a:p>
          <a:p>
            <a:pPr lvl="1"/>
            <a:r>
              <a:rPr lang="en-US" dirty="0" smtClean="0"/>
              <a:t>Collections of QCD bound states (nuclei, also available out of the box!)</a:t>
            </a:r>
          </a:p>
          <a:p>
            <a:pPr lvl="1"/>
            <a:r>
              <a:rPr lang="en-US" dirty="0" smtClean="0"/>
              <a:t>QCD </a:t>
            </a:r>
            <a:r>
              <a:rPr lang="en-US" dirty="0" err="1" smtClean="0"/>
              <a:t>deconfined</a:t>
            </a:r>
            <a:r>
              <a:rPr lang="en-US" dirty="0" smtClean="0"/>
              <a:t>! (quark-gluon plasma, some assembly required!)</a:t>
            </a:r>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pic>
        <p:nvPicPr>
          <p:cNvPr id="47105" name="Picture 1"/>
          <p:cNvPicPr>
            <a:picLocks noChangeAspect="1" noChangeArrowheads="1"/>
          </p:cNvPicPr>
          <p:nvPr/>
        </p:nvPicPr>
        <p:blipFill>
          <a:blip r:embed="rId2" cstate="print"/>
          <a:srcRect/>
          <a:stretch>
            <a:fillRect/>
          </a:stretch>
        </p:blipFill>
        <p:spPr bwMode="auto">
          <a:xfrm>
            <a:off x="6287022" y="3133678"/>
            <a:ext cx="1049829" cy="822960"/>
          </a:xfrm>
          <a:prstGeom prst="rect">
            <a:avLst/>
          </a:prstGeom>
          <a:noFill/>
          <a:ln w="9525">
            <a:noFill/>
            <a:miter lim="800000"/>
            <a:headEnd/>
            <a:tailEnd/>
          </a:ln>
        </p:spPr>
      </p:pic>
      <p:pic>
        <p:nvPicPr>
          <p:cNvPr id="47106" name="Picture 2"/>
          <p:cNvPicPr>
            <a:picLocks noChangeAspect="1" noChangeArrowheads="1"/>
          </p:cNvPicPr>
          <p:nvPr/>
        </p:nvPicPr>
        <p:blipFill>
          <a:blip r:embed="rId3" cstate="print"/>
          <a:srcRect/>
          <a:stretch>
            <a:fillRect/>
          </a:stretch>
        </p:blipFill>
        <p:spPr bwMode="auto">
          <a:xfrm>
            <a:off x="5322043" y="3138062"/>
            <a:ext cx="855022" cy="822960"/>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7443117" y="3139440"/>
            <a:ext cx="1319883" cy="822960"/>
          </a:xfrm>
          <a:prstGeom prst="rect">
            <a:avLst/>
          </a:prstGeom>
          <a:noFill/>
          <a:ln w="9525">
            <a:noFill/>
            <a:miter lim="800000"/>
            <a:headEnd/>
            <a:tailEnd/>
          </a:ln>
        </p:spPr>
      </p:pic>
      <p:sp>
        <p:nvSpPr>
          <p:cNvPr id="10" name="Text Box 4"/>
          <p:cNvSpPr txBox="1">
            <a:spLocks noChangeArrowheads="1"/>
          </p:cNvSpPr>
          <p:nvPr/>
        </p:nvSpPr>
        <p:spPr bwMode="auto">
          <a:xfrm>
            <a:off x="838200" y="2936319"/>
            <a:ext cx="7315200" cy="2092881"/>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b="1" i="1" dirty="0" smtClean="0">
                <a:solidFill>
                  <a:schemeClr val="tx1"/>
                </a:solidFill>
                <a:latin typeface="Times New Roman" pitchFamily="18" charset="0"/>
                <a:cs typeface="Times New Roman" pitchFamily="18" charset="0"/>
              </a:rPr>
              <a:t>Understand more complex QCD systems within </a:t>
            </a:r>
          </a:p>
          <a:p>
            <a:pPr algn="ctr"/>
            <a:r>
              <a:rPr lang="en-US" sz="2600" b="1" i="1" dirty="0" smtClean="0">
                <a:solidFill>
                  <a:schemeClr val="tx1"/>
                </a:solidFill>
                <a:latin typeface="Times New Roman" pitchFamily="18" charset="0"/>
                <a:cs typeface="Times New Roman" pitchFamily="18" charset="0"/>
              </a:rPr>
              <a:t>the context of simpler ones </a:t>
            </a:r>
          </a:p>
          <a:p>
            <a:pPr algn="ctr">
              <a:buFont typeface="Wingdings" pitchFamily="2" charset="2"/>
              <a:buChar char="à"/>
            </a:pPr>
            <a:r>
              <a:rPr lang="en-US" sz="2600" dirty="0" smtClean="0">
                <a:solidFill>
                  <a:schemeClr val="tx1"/>
                </a:solidFill>
                <a:latin typeface="Times New Roman" pitchFamily="18" charset="0"/>
                <a:cs typeface="Times New Roman" pitchFamily="18" charset="0"/>
                <a:sym typeface="Wingdings" pitchFamily="2" charset="2"/>
              </a:rPr>
              <a:t>RHIC was designed from the start as a single facility capable of nucleus-nucleus, proton-nucleus, and proton-proton collisions </a:t>
            </a:r>
          </a:p>
        </p:txBody>
      </p:sp>
      <p:sp>
        <p:nvSpPr>
          <p:cNvPr id="11" name="Text Box 4"/>
          <p:cNvSpPr txBox="1">
            <a:spLocks noChangeArrowheads="1"/>
          </p:cNvSpPr>
          <p:nvPr/>
        </p:nvSpPr>
        <p:spPr bwMode="auto">
          <a:xfrm>
            <a:off x="838200" y="5298757"/>
            <a:ext cx="7315200" cy="892552"/>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err="1" smtClean="0">
                <a:latin typeface="Times New Roman" pitchFamily="18" charset="0"/>
                <a:cs typeface="Times New Roman" pitchFamily="18" charset="0"/>
                <a:sym typeface="Wingdings" pitchFamily="2" charset="2"/>
              </a:rPr>
              <a:t>e+p</a:t>
            </a:r>
            <a:r>
              <a:rPr lang="en-US" sz="2600" i="1" dirty="0" smtClean="0">
                <a:latin typeface="Times New Roman" pitchFamily="18" charset="0"/>
                <a:cs typeface="Times New Roman" pitchFamily="18" charset="0"/>
                <a:sym typeface="Wingdings" pitchFamily="2" charset="2"/>
              </a:rPr>
              <a:t>, </a:t>
            </a:r>
            <a:r>
              <a:rPr lang="en-US" sz="2600" i="1" dirty="0" err="1" smtClean="0">
                <a:latin typeface="Times New Roman" pitchFamily="18" charset="0"/>
                <a:cs typeface="Times New Roman" pitchFamily="18" charset="0"/>
                <a:sym typeface="Wingdings" pitchFamily="2" charset="2"/>
              </a:rPr>
              <a:t>e+A</a:t>
            </a:r>
            <a:r>
              <a:rPr lang="en-US" sz="2600" i="1" dirty="0" smtClean="0">
                <a:latin typeface="Times New Roman" pitchFamily="18" charset="0"/>
                <a:cs typeface="Times New Roman" pitchFamily="18" charset="0"/>
                <a:sym typeface="Wingdings" pitchFamily="2" charset="2"/>
              </a:rPr>
              <a:t> collisions: Even simpler systems to further contextualize the more complex ones</a:t>
            </a:r>
            <a:endParaRPr lang="en-US" sz="2600" dirty="0" smtClean="0">
              <a:solidFill>
                <a:schemeClr val="tx1"/>
              </a:solidFill>
              <a:latin typeface="Times New Roman" pitchFamily="18" charset="0"/>
              <a:cs typeface="Times New Roman" pitchFamily="18" charset="0"/>
              <a:sym typeface="Wingdings" pitchFamily="2" charset="2"/>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764046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7106"/>
                                        </p:tgtEl>
                                        <p:attrNameLst>
                                          <p:attrName>style.visibility</p:attrName>
                                        </p:attrNameLst>
                                      </p:cBhvr>
                                      <p:to>
                                        <p:strVal val="visible"/>
                                      </p:to>
                                    </p:set>
                                    <p:animEffect transition="in" filter="blinds(horizontal)">
                                      <p:cBhvr>
                                        <p:cTn id="19" dur="500"/>
                                        <p:tgtEl>
                                          <p:spTgt spid="4710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7105"/>
                                        </p:tgtEl>
                                        <p:attrNameLst>
                                          <p:attrName>style.visibility</p:attrName>
                                        </p:attrNameLst>
                                      </p:cBhvr>
                                      <p:to>
                                        <p:strVal val="visible"/>
                                      </p:to>
                                    </p:set>
                                    <p:animEffect transition="in" filter="blinds(horizontal)">
                                      <p:cBhvr>
                                        <p:cTn id="27" dur="500"/>
                                        <p:tgtEl>
                                          <p:spTgt spid="4710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7107"/>
                                        </p:tgtEl>
                                        <p:attrNameLst>
                                          <p:attrName>style.visibility</p:attrName>
                                        </p:attrNameLst>
                                      </p:cBhvr>
                                      <p:to>
                                        <p:strVal val="visible"/>
                                      </p:to>
                                    </p:set>
                                    <p:animEffect transition="in" filter="blinds(horizontal)">
                                      <p:cBhvr>
                                        <p:cTn id="35" dur="500"/>
                                        <p:tgtEl>
                                          <p:spTgt spid="4710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bg/>
                                          </p:spTgt>
                                        </p:tgtEl>
                                        <p:attrNameLst>
                                          <p:attrName>style.visibility</p:attrName>
                                        </p:attrNameLst>
                                      </p:cBhvr>
                                      <p:to>
                                        <p:strVal val="visible"/>
                                      </p:to>
                                    </p:set>
                                    <p:anim calcmode="lin" valueType="num">
                                      <p:cBhvr additive="base">
                                        <p:cTn id="40"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bg/>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additive="base">
                                        <p:cTn id="4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 calcmode="lin" valueType="num">
                                      <p:cBhvr additive="base">
                                        <p:cTn id="4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 calcmode="lin" valueType="num">
                                      <p:cBhvr additive="base">
                                        <p:cTn id="5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bg/>
                                          </p:spTgt>
                                        </p:tgtEl>
                                        <p:attrNameLst>
                                          <p:attrName>style.visibility</p:attrName>
                                        </p:attrNameLst>
                                      </p:cBhvr>
                                      <p:to>
                                        <p:strVal val="visible"/>
                                      </p:to>
                                    </p:set>
                                    <p:anim calcmode="lin" valueType="num">
                                      <p:cBhvr additive="base">
                                        <p:cTn id="58"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59" dur="500" fill="hold"/>
                                        <p:tgtEl>
                                          <p:spTgt spid="11">
                                            <p:bg/>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 calcmode="lin" valueType="num">
                                      <p:cBhvr additive="base">
                                        <p:cTn id="6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EIC: The facility to bring this new era of quantitative QCD to maturity!</a:t>
            </a:r>
            <a:endParaRPr lang="en-US" dirty="0"/>
          </a:p>
        </p:txBody>
      </p:sp>
      <p:sp>
        <p:nvSpPr>
          <p:cNvPr id="3" name="Content Placeholder 2"/>
          <p:cNvSpPr>
            <a:spLocks noGrp="1"/>
          </p:cNvSpPr>
          <p:nvPr>
            <p:ph idx="1"/>
          </p:nvPr>
        </p:nvSpPr>
        <p:spPr>
          <a:xfrm>
            <a:off x="228600" y="1447800"/>
            <a:ext cx="5410200" cy="4953000"/>
          </a:xfrm>
        </p:spPr>
        <p:txBody>
          <a:bodyPr/>
          <a:lstStyle/>
          <a:p>
            <a:r>
              <a:rPr lang="en-US" sz="2600" dirty="0" smtClean="0"/>
              <a:t>Electroweak probe</a:t>
            </a:r>
          </a:p>
          <a:p>
            <a:pPr lvl="1"/>
            <a:r>
              <a:rPr lang="en-US" sz="2400" dirty="0" smtClean="0"/>
              <a:t>“Clean” processes to interpret (QED)</a:t>
            </a:r>
          </a:p>
          <a:p>
            <a:pPr lvl="1"/>
            <a:r>
              <a:rPr lang="en-US" sz="2400" dirty="0" smtClean="0"/>
              <a:t>Measurement of scattered electron </a:t>
            </a:r>
            <a:r>
              <a:rPr lang="en-US" sz="2400" dirty="0" smtClean="0">
                <a:sym typeface="Wingdings" pitchFamily="2" charset="2"/>
              </a:rPr>
              <a:t> full kinematic information on partonic scattering</a:t>
            </a:r>
            <a:endParaRPr lang="en-US" sz="2400" dirty="0" smtClean="0"/>
          </a:p>
          <a:p>
            <a:r>
              <a:rPr lang="en-US" sz="2600" dirty="0" smtClean="0"/>
              <a:t>Collider mode </a:t>
            </a:r>
            <a:r>
              <a:rPr lang="en-US" sz="2600" dirty="0" smtClean="0">
                <a:sym typeface="Wingdings" pitchFamily="2" charset="2"/>
              </a:rPr>
              <a:t> Higher energies</a:t>
            </a:r>
          </a:p>
          <a:p>
            <a:pPr lvl="1"/>
            <a:r>
              <a:rPr lang="en-US" sz="2400" dirty="0" smtClean="0">
                <a:sym typeface="Wingdings" pitchFamily="2" charset="2"/>
              </a:rPr>
              <a:t>Quarks and gluons relevant </a:t>
            </a:r>
            <a:r>
              <a:rPr lang="en-US" sz="2400" dirty="0" err="1" smtClean="0">
                <a:sym typeface="Wingdings" pitchFamily="2" charset="2"/>
              </a:rPr>
              <a:t>d.o.f</a:t>
            </a:r>
            <a:r>
              <a:rPr lang="en-US" sz="2400" dirty="0" smtClean="0">
                <a:sym typeface="Wingdings" pitchFamily="2" charset="2"/>
              </a:rPr>
              <a:t>.</a:t>
            </a:r>
          </a:p>
          <a:p>
            <a:pPr lvl="1"/>
            <a:r>
              <a:rPr lang="en-US" sz="2400" dirty="0" smtClean="0">
                <a:sym typeface="Wingdings" pitchFamily="2" charset="2"/>
              </a:rPr>
              <a:t>Perturbative QCD applicable</a:t>
            </a:r>
          </a:p>
          <a:p>
            <a:pPr lvl="1"/>
            <a:r>
              <a:rPr lang="en-US" sz="2400" dirty="0" smtClean="0">
                <a:sym typeface="Wingdings" pitchFamily="2" charset="2"/>
              </a:rPr>
              <a:t>Heavier probes accessible (e.g. charm, bottom, W boson exchange)</a:t>
            </a:r>
            <a:endParaRPr lang="en-US" sz="2400" dirty="0" smtClean="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pic>
        <p:nvPicPr>
          <p:cNvPr id="6" name="Picture 3"/>
          <p:cNvPicPr>
            <a:picLocks noChangeAspect="1" noChangeArrowheads="1"/>
          </p:cNvPicPr>
          <p:nvPr/>
        </p:nvPicPr>
        <p:blipFill>
          <a:blip r:embed="rId2" cstate="print"/>
          <a:srcRect l="3337" t="5580" r="1112" b="697"/>
          <a:stretch>
            <a:fillRect/>
          </a:stretch>
        </p:blipFill>
        <p:spPr bwMode="auto">
          <a:xfrm>
            <a:off x="5638800" y="1987681"/>
            <a:ext cx="3401191" cy="266051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16833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Quarks and gluons: The </a:t>
            </a:r>
            <a:r>
              <a:rPr lang="en-US" dirty="0" err="1" smtClean="0"/>
              <a:t>d.o.f</a:t>
            </a:r>
            <a:r>
              <a:rPr lang="en-US" dirty="0" smtClean="0"/>
              <a:t>. in our fundamental field theory</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Future emphasis on jets and more hermetic </a:t>
            </a:r>
            <a:r>
              <a:rPr lang="en-US" dirty="0" err="1" smtClean="0"/>
              <a:t>detectors</a:t>
            </a:r>
            <a:r>
              <a:rPr lang="en-US" dirty="0" err="1" smtClean="0">
                <a:sym typeface="Wingdings" pitchFamily="2" charset="2"/>
              </a:rPr>
              <a:t>Try</a:t>
            </a:r>
            <a:r>
              <a:rPr lang="en-US" dirty="0" smtClean="0">
                <a:sym typeface="Wingdings" pitchFamily="2" charset="2"/>
              </a:rPr>
              <a:t> to access </a:t>
            </a:r>
            <a:r>
              <a:rPr lang="en-US" i="1" dirty="0" smtClean="0"/>
              <a:t>parton</a:t>
            </a:r>
            <a:r>
              <a:rPr lang="en-US" dirty="0" smtClean="0"/>
              <a:t> kinematics</a:t>
            </a:r>
          </a:p>
          <a:p>
            <a:pPr lvl="1"/>
            <a:r>
              <a:rPr lang="en-US" dirty="0" smtClean="0"/>
              <a:t>Jets and </a:t>
            </a:r>
            <a:r>
              <a:rPr lang="en-US" dirty="0" err="1" smtClean="0"/>
              <a:t>dijets</a:t>
            </a:r>
            <a:r>
              <a:rPr lang="en-US" dirty="0" smtClean="0"/>
              <a:t>, direct photons are the handles available in hadronic collisions</a:t>
            </a:r>
          </a:p>
          <a:p>
            <a:r>
              <a:rPr lang="en-US" dirty="0" smtClean="0"/>
              <a:t>In </a:t>
            </a:r>
            <a:r>
              <a:rPr lang="en-US" dirty="0" err="1" smtClean="0"/>
              <a:t>e+p</a:t>
            </a:r>
            <a:r>
              <a:rPr lang="en-US" dirty="0" smtClean="0"/>
              <a:t>/A collisions, access parton kinematics by measuring energy and angle of scattered electron</a:t>
            </a:r>
          </a:p>
          <a:p>
            <a:pPr>
              <a:buNone/>
            </a:pPr>
            <a:endParaRPr lang="en-US" dirty="0"/>
          </a:p>
        </p:txBody>
      </p:sp>
      <p:sp>
        <p:nvSpPr>
          <p:cNvPr id="4" name="Footer Placeholder 3"/>
          <p:cNvSpPr>
            <a:spLocks noGrp="1"/>
          </p:cNvSpPr>
          <p:nvPr>
            <p:ph type="ftr" sz="quarter" idx="11"/>
          </p:nvPr>
        </p:nvSpPr>
        <p:spPr/>
        <p:txBody>
          <a:bodyPr/>
          <a:lstStyle/>
          <a:p>
            <a:r>
              <a:rPr lang="nn-NO" smtClean="0"/>
              <a:t>C. Aidala, RHIC Users Open Forum, DNP, 10/24/13</a:t>
            </a:r>
            <a:endParaRPr lang="en-US"/>
          </a:p>
        </p:txBody>
      </p:sp>
      <p:sp>
        <p:nvSpPr>
          <p:cNvPr id="9" name="Text Box 4"/>
          <p:cNvSpPr txBox="1">
            <a:spLocks noChangeArrowheads="1"/>
          </p:cNvSpPr>
          <p:nvPr/>
        </p:nvSpPr>
        <p:spPr bwMode="auto">
          <a:xfrm>
            <a:off x="762000" y="2758857"/>
            <a:ext cx="7696200" cy="3108543"/>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i="1" dirty="0" smtClean="0">
                <a:latin typeface="Times New Roman" pitchFamily="18" charset="0"/>
                <a:cs typeface="Times New Roman" pitchFamily="18" charset="0"/>
              </a:rPr>
              <a:t>To continue advancing in QCD, critical to perform experimental work where quarks and gluons are relevant </a:t>
            </a:r>
            <a:r>
              <a:rPr lang="en-US" sz="2800" i="1" dirty="0" err="1" smtClean="0">
                <a:latin typeface="Times New Roman" pitchFamily="18" charset="0"/>
                <a:cs typeface="Times New Roman" pitchFamily="18" charset="0"/>
              </a:rPr>
              <a:t>d.o.f</a:t>
            </a:r>
            <a:r>
              <a:rPr lang="en-US" sz="2800" i="1" dirty="0" smtClean="0">
                <a:latin typeface="Times New Roman" pitchFamily="18" charset="0"/>
                <a:cs typeface="Times New Roman" pitchFamily="18" charset="0"/>
              </a:rPr>
              <a:t>. in the processes studied!</a:t>
            </a:r>
          </a:p>
          <a:p>
            <a:pPr algn="ctr">
              <a:buFont typeface="Wingdings" pitchFamily="2" charset="2"/>
              <a:buChar char="à"/>
            </a:pPr>
            <a:r>
              <a:rPr lang="en-US" sz="2800" i="1" u="sng" dirty="0" smtClean="0">
                <a:latin typeface="Times New Roman" pitchFamily="18" charset="0"/>
                <a:cs typeface="Times New Roman" pitchFamily="18" charset="0"/>
                <a:sym typeface="Wingdings" pitchFamily="2" charset="2"/>
              </a:rPr>
              <a:t>High enough</a:t>
            </a:r>
            <a:r>
              <a:rPr lang="en-US" sz="2800" i="1" dirty="0" smtClean="0">
                <a:latin typeface="Times New Roman" pitchFamily="18" charset="0"/>
                <a:cs typeface="Times New Roman" pitchFamily="18" charset="0"/>
                <a:sym typeface="Wingdings" pitchFamily="2" charset="2"/>
              </a:rPr>
              <a:t> energies</a:t>
            </a:r>
          </a:p>
          <a:p>
            <a:pPr algn="ctr">
              <a:buFont typeface="Wingdings" pitchFamily="2" charset="2"/>
              <a:buChar char="à"/>
            </a:pPr>
            <a:r>
              <a:rPr lang="en-US" sz="2800" i="1" dirty="0" smtClean="0">
                <a:latin typeface="Times New Roman" pitchFamily="18" charset="0"/>
                <a:cs typeface="Times New Roman" pitchFamily="18" charset="0"/>
                <a:sym typeface="Wingdings" pitchFamily="2" charset="2"/>
              </a:rPr>
              <a:t>Detectors capable of measuring observables sensitive to parton kinematics (in the collision system being studied)</a:t>
            </a:r>
            <a:endParaRPr lang="en-US" sz="2800" i="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Mapping out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nn-NO" smtClean="0"/>
              <a:t>C. Aidala, RHIC Users Open Forum, DNP, 10/24/13</a:t>
            </a:r>
            <a:endParaRPr lang="en-US"/>
          </a:p>
        </p:txBody>
      </p:sp>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other directions . . .</a:t>
            </a:r>
            <a:endParaRPr lang="en-US" sz="2200" dirty="0">
              <a:solidFill>
                <a:schemeClr val="tx1"/>
              </a:solidFill>
              <a:latin typeface="Times New Roman" pitchFamily="18" charset="0"/>
              <a:cs typeface="Times New Roman" pitchFamily="18" charset="0"/>
            </a:endParaRPr>
          </a:p>
        </p:txBody>
      </p:sp>
      <p:sp>
        <p:nvSpPr>
          <p:cNvPr id="7" name="Text Box 34"/>
          <p:cNvSpPr txBox="1">
            <a:spLocks noChangeArrowheads="1"/>
          </p:cNvSpPr>
          <p:nvPr/>
        </p:nvSpPr>
        <p:spPr bwMode="auto">
          <a:xfrm>
            <a:off x="2819400" y="3720459"/>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Polarized protons first studied in 1980s.  How 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Good 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Pioneering measurements over past decade.</a:t>
            </a:r>
            <a:endParaRPr lang="en-US" sz="2200" dirty="0">
              <a:solidFill>
                <a:schemeClr val="tx1"/>
              </a:solidFill>
              <a:latin typeface="Times New Roman" pitchFamily="18" charset="0"/>
              <a:cs typeface="Times New Roman" pitchFamily="18" charset="0"/>
            </a:endParaRPr>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by theorists from beginning of QCD, but more detailed, potentially observable effects of color have come to forefront in last couple years . . .</a:t>
            </a:r>
            <a:endParaRPr lang="en-US" sz="2200" dirty="0">
              <a:solidFill>
                <a:schemeClr val="tx1"/>
              </a:solidFill>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98250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16844</TotalTime>
  <Words>3250</Words>
  <Application>Microsoft Office PowerPoint</Application>
  <PresentationFormat>On-screen Show (4:3)</PresentationFormat>
  <Paragraphs>368</Paragraphs>
  <Slides>36</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Equation</vt:lpstr>
      <vt:lpstr>Advancing QCD by Studying the Partonic Bound States of Everyday Matter at RHIC </vt:lpstr>
      <vt:lpstr>How do we understand the visible matter in our universe in terms of the fundamental quarks and gluons of quantum chromodynamics?  How can studying the partonic structure of protons and nuclei teach us more about fundamental aspects of QCD?</vt:lpstr>
      <vt:lpstr>The proton as a QCD “laboratory”</vt:lpstr>
      <vt:lpstr>Entering a new era: Quantitative QCD!</vt:lpstr>
      <vt:lpstr>Additional recent theoretical progress in QCD</vt:lpstr>
      <vt:lpstr>RHIC</vt:lpstr>
      <vt:lpstr>EIC: The facility to bring this new era of quantitative QCD to maturity!</vt:lpstr>
      <vt:lpstr>Quarks and gluons: The d.o.f. in our fundamental field theory</vt:lpstr>
      <vt:lpstr>Mapping out the proton</vt:lpstr>
      <vt:lpstr>Nuclei: Not simple superpositions of nucleons!</vt:lpstr>
      <vt:lpstr>The EIC: A powerhouse to study the structure of protons and nuclei</vt:lpstr>
      <vt:lpstr>PowerPoint Presentation</vt:lpstr>
      <vt:lpstr>PowerPoint Presentation</vt:lpstr>
      <vt:lpstr>But is there anything we can learn from p+p, p+A collisions that we can’t learn from e+p, e+A??</vt:lpstr>
      <vt:lpstr>Complementarity of DIS and hadronic collisions: A (relatively) recent surprise</vt:lpstr>
      <vt:lpstr>Observations with different probes allow us to learn different things!</vt:lpstr>
      <vt:lpstr>Modified universality of Sivers  transverse-momentum-dependent distribution:  Color in action! </vt:lpstr>
      <vt:lpstr>What things “look” like depends on  how you “look”!</vt:lpstr>
      <vt:lpstr>Progress in understanding QCD and color interactions</vt:lpstr>
      <vt:lpstr>Progress in understanding QCD and color interactions</vt:lpstr>
      <vt:lpstr>Physical consequences of a  gauge-invariant quantum theory:  Aharonov-Bohm (1959)</vt:lpstr>
      <vt:lpstr>Physical consequences of a  gauge-invariant quantum theory:  Aharonov-Bohm effect in QCD!! </vt:lpstr>
      <vt:lpstr>Consequences of QCD as a  non-Abelian gauge theory</vt:lpstr>
      <vt:lpstr>Consequeces of QCD as a  non-Abelian gauge theory:  New predictions emerging</vt:lpstr>
      <vt:lpstr>Consequeces of QCD as a  non-Abelian gauge theory:  New predictions emerging</vt:lpstr>
      <vt:lpstr>Final remarks</vt:lpstr>
      <vt:lpstr>Extra</vt:lpstr>
      <vt:lpstr>Recall the ‘C’ in ‘QCD’ . . .</vt:lpstr>
      <vt:lpstr>eRHIC</vt:lpstr>
      <vt:lpstr>Calibration using different collision systems, different probes</vt:lpstr>
      <vt:lpstr>The future of RHIC:  Precision measurements</vt:lpstr>
      <vt:lpstr>PowerPoint Presentation</vt:lpstr>
      <vt:lpstr>Impact-parameter-dependent nuclear gluon density via exclusive J/Y production in e+A</vt:lpstr>
      <vt:lpstr>Hadronization: A lot to learn, from a variety of collision systems</vt:lpstr>
      <vt:lpstr>Testing factorization/factorization breaking with (unpolarized) p+p collisions</vt:lpstr>
      <vt:lpstr>High-xF Asymmetries,  But Not Valence Quarks??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Aidala, Christine</cp:lastModifiedBy>
  <cp:revision>868</cp:revision>
  <dcterms:created xsi:type="dcterms:W3CDTF">2006-08-16T00:00:00Z</dcterms:created>
  <dcterms:modified xsi:type="dcterms:W3CDTF">2013-11-04T20:31:31Z</dcterms:modified>
</cp:coreProperties>
</file>