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66" r:id="rId3"/>
    <p:sldId id="492" r:id="rId4"/>
    <p:sldId id="488" r:id="rId5"/>
    <p:sldId id="487" r:id="rId6"/>
    <p:sldId id="490" r:id="rId7"/>
    <p:sldId id="491" r:id="rId8"/>
    <p:sldId id="469" r:id="rId9"/>
    <p:sldId id="470" r:id="rId10"/>
    <p:sldId id="499" r:id="rId11"/>
    <p:sldId id="480" r:id="rId12"/>
    <p:sldId id="501" r:id="rId13"/>
    <p:sldId id="497" r:id="rId14"/>
    <p:sldId id="476" r:id="rId15"/>
    <p:sldId id="327" r:id="rId16"/>
    <p:sldId id="484" r:id="rId17"/>
    <p:sldId id="495" r:id="rId18"/>
    <p:sldId id="496" r:id="rId19"/>
    <p:sldId id="493" r:id="rId20"/>
    <p:sldId id="494" r:id="rId21"/>
    <p:sldId id="498" r:id="rId22"/>
    <p:sldId id="500" r:id="rId23"/>
    <p:sldId id="502" r:id="rId24"/>
    <p:sldId id="503" r:id="rId25"/>
    <p:sldId id="504" r:id="rId26"/>
    <p:sldId id="506" r:id="rId27"/>
    <p:sldId id="507" r:id="rId28"/>
    <p:sldId id="474" r:id="rId29"/>
    <p:sldId id="508" r:id="rId30"/>
    <p:sldId id="509" r:id="rId31"/>
    <p:sldId id="510" r:id="rId32"/>
    <p:sldId id="5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04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317" y="8685857"/>
            <a:ext cx="2972114" cy="456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17" tIns="44858" rIns="89717" bIns="44858"/>
          <a:lstStyle/>
          <a:p>
            <a:fld id="{3E4ABBDF-633F-464B-AADD-9DBE890B0228}" type="slidenum">
              <a:rPr lang="en-US"/>
              <a:pPr/>
              <a:t>11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Determine mass and momentum of virtual photon</a:t>
            </a:r>
          </a:p>
          <a:p>
            <a:r>
              <a:rPr lang="en-US" smtClean="0"/>
              <a:t>Determine momentum fraction x_b and x_t of partons in beam and target</a:t>
            </a:r>
          </a:p>
          <a:p>
            <a:r>
              <a:rPr lang="en-US" smtClean="0"/>
              <a:t>Measure absolute differential cross section</a:t>
            </a:r>
          </a:p>
          <a:p>
            <a:r>
              <a:rPr lang="en-US" smtClean="0"/>
              <a:t>Sensitivity of D-Y process to anti-quark distribution of target or beam clear from examining diff. cross section</a:t>
            </a:r>
          </a:p>
          <a:p>
            <a:r>
              <a:rPr lang="en-US" smtClean="0"/>
              <a:t>At large x, parton distributions are dominated by valence distributions, at small x by sea distributions</a:t>
            </a:r>
          </a:p>
          <a:p>
            <a:r>
              <a:rPr lang="en-US" smtClean="0"/>
              <a:t>So in limit of large x_b and small x_t, cross section is dominated by first term -&gt; providing direct sensitivity to antiquark sea of target nuclei</a:t>
            </a:r>
          </a:p>
          <a:p>
            <a:r>
              <a:rPr lang="en-US" smtClean="0"/>
              <a:t>So if we just have to design the right experiment: This is E906.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317" y="8685857"/>
            <a:ext cx="2972114" cy="456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3" tIns="43241" rIns="86483" bIns="43241"/>
          <a:lstStyle/>
          <a:p>
            <a:fld id="{684E9396-E2EA-4123-ABFE-78675E3B6857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317" y="8685857"/>
            <a:ext cx="2972114" cy="456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3" tIns="43241" rIns="86483" bIns="43241"/>
          <a:lstStyle/>
          <a:p>
            <a:fld id="{2A17CA08-E2DE-4392-B0E4-DAA6258B45E2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32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FE9-960E-4907-9868-A6274D2DCC1B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1589-0697-4245-8645-AFD657F241EB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E9E3-5ABF-40CC-A64E-68CA04EA1C4A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69CFD4-B921-4DFF-8FEB-CFDBFEF222A5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09E8-3A0A-4328-8667-26F6D6AE6759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0CC6-2C02-4CE7-8631-9931E2858631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C0E8-2202-4188-888A-A54EB8D9C0EE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58E-C925-4E16-A4CA-B5F6C37B5DB9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50DE-DC72-4197-A1D9-FC17BA7ADB84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DC-DFCC-4BD4-998D-370C773149EC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2D2B-A6CA-44B4-9E9D-86402C19CDD1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4D0B-8139-453F-A441-814CA2527AD3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6C48-B95B-40DC-998D-76F5E5E3E764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9.png"/><Relationship Id="rId3" Type="http://schemas.openxmlformats.org/officeDocument/2006/relationships/tags" Target="../tags/tag2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8.png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4.xml"/><Relationship Id="rId10" Type="http://schemas.openxmlformats.org/officeDocument/2006/relationships/image" Target="../media/image26.png"/><Relationship Id="rId4" Type="http://schemas.openxmlformats.org/officeDocument/2006/relationships/tags" Target="../tags/tag3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1502"/>
            <a:ext cx="8458200" cy="61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16776"/>
            <a:ext cx="8458200" cy="6108192"/>
          </a:xfrm>
          <a:prstGeom prst="rect">
            <a:avLst/>
          </a:prstGeom>
          <a:solidFill>
            <a:srgbClr val="333333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3884"/>
            <a:ext cx="7772400" cy="215265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Angular Distributions of </a:t>
            </a:r>
            <a:r>
              <a:rPr lang="en-US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Drell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-Yan </a:t>
            </a:r>
            <a:r>
              <a:rPr lang="en-US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Dimuons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p+p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p+d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Interactions with the E906/</a:t>
            </a:r>
            <a:r>
              <a:rPr lang="en-US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SeaQuest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</a:t>
            </a:r>
            <a:endParaRPr lang="en-US" sz="3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Alamos National Lab</a:t>
            </a:r>
          </a:p>
          <a:p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DNP Meeting</a:t>
            </a: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Michigan State University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29, 2011</a:t>
            </a:r>
          </a:p>
          <a:p>
            <a:endParaRPr lang="en-US" dirty="0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077685"/>
            <a:ext cx="1114088" cy="5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E906/</a:t>
            </a:r>
            <a:r>
              <a:rPr lang="en-US" sz="3600" dirty="0" err="1" smtClean="0"/>
              <a:t>SeaQuest</a:t>
            </a:r>
            <a:r>
              <a:rPr lang="en-US" sz="3600" dirty="0" smtClean="0"/>
              <a:t>: Probing high-x </a:t>
            </a:r>
            <a:r>
              <a:rPr lang="en-US" sz="3600" dirty="0" err="1" smtClean="0"/>
              <a:t>antiquarks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572000" cy="3992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Follow-up experiment to FNAL E866 - main goal to extend measurements to higher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E866 found a strong flavor asymmetry in the proton’s sea quarks, with a striking </a:t>
            </a:r>
            <a:r>
              <a:rPr lang="en-US" i="1" dirty="0" smtClean="0"/>
              <a:t>x</a:t>
            </a:r>
            <a:r>
              <a:rPr lang="en-US" dirty="0" smtClean="0"/>
              <a:t> dependence</a:t>
            </a:r>
          </a:p>
          <a:p>
            <a:pPr lvl="1"/>
            <a:r>
              <a:rPr lang="en-US" dirty="0" smtClean="0"/>
              <a:t>Sea quarks generated </a:t>
            </a:r>
            <a:r>
              <a:rPr lang="en-US" dirty="0" err="1" smtClean="0"/>
              <a:t>perturbatively</a:t>
            </a:r>
            <a:r>
              <a:rPr lang="en-US" dirty="0" smtClean="0"/>
              <a:t> via gluon splitting should be flavor symmetric!</a:t>
            </a:r>
          </a:p>
          <a:p>
            <a:pPr lvl="1"/>
            <a:r>
              <a:rPr lang="en-US" dirty="0" smtClean="0"/>
              <a:t>“Intrinsic” </a:t>
            </a:r>
            <a:r>
              <a:rPr lang="en-US" dirty="0" err="1" smtClean="0"/>
              <a:t>antiquarks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 beam from FNAL Main Injector (E866: 800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Reach higher </a:t>
            </a:r>
            <a:r>
              <a:rPr lang="en-US" i="1" dirty="0" smtClean="0"/>
              <a:t>x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Also improved statistics: D-Y cross section ~1/s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371600"/>
          <a:ext cx="4667250" cy="685800"/>
        </p:xfrm>
        <a:graphic>
          <a:graphicData uri="http://schemas.openxmlformats.org/presentationml/2006/ole">
            <p:oleObj spid="_x0000_s402434" name="Equation" r:id="rId3" imgW="3111480" imgH="45720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888274"/>
            <a:ext cx="1447800" cy="8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36074" y="5055513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E866</a:t>
            </a:r>
            <a:endParaRPr lang="en-US" sz="2200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62150"/>
            <a:ext cx="388982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93469" y="5834742"/>
            <a:ext cx="366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Talk by </a:t>
            </a:r>
            <a:r>
              <a:rPr lang="en-US" dirty="0" err="1" smtClean="0">
                <a:solidFill>
                  <a:srgbClr val="FFFFCC"/>
                </a:solidFill>
              </a:rPr>
              <a:t>Chiranjib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dirty="0" err="1" smtClean="0">
                <a:solidFill>
                  <a:srgbClr val="FFFFCC"/>
                </a:solidFill>
              </a:rPr>
              <a:t>Dutta</a:t>
            </a:r>
            <a:r>
              <a:rPr lang="en-US" dirty="0" smtClean="0">
                <a:solidFill>
                  <a:srgbClr val="FFFFCC"/>
                </a:solidFill>
              </a:rPr>
              <a:t>, JC7 (Friday)</a:t>
            </a:r>
            <a:endParaRPr lang="en-US" dirty="0">
              <a:solidFill>
                <a:srgbClr val="FFFF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2133600"/>
            <a:ext cx="4038600" cy="2819400"/>
            <a:chOff x="762000" y="4160111"/>
            <a:chExt cx="3657600" cy="2393089"/>
          </a:xfrm>
        </p:grpSpPr>
        <p:grpSp>
          <p:nvGrpSpPr>
            <p:cNvPr id="6" name="Group 8"/>
            <p:cNvGrpSpPr/>
            <p:nvPr/>
          </p:nvGrpSpPr>
          <p:grpSpPr>
            <a:xfrm>
              <a:off x="762000" y="4160111"/>
              <a:ext cx="3657600" cy="2393089"/>
              <a:chOff x="2419350" y="2052638"/>
              <a:chExt cx="4305300" cy="2752725"/>
            </a:xfrm>
          </p:grpSpPr>
          <p:pic>
            <p:nvPicPr>
              <p:cNvPr id="120833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19350" y="2052638"/>
                <a:ext cx="430530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27452" y="2348087"/>
                <a:ext cx="247096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76600" y="4507468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E906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28"/>
          <p:cNvSpPr txBox="1">
            <a:spLocks/>
          </p:cNvSpPr>
          <p:nvPr/>
        </p:nvSpPr>
        <p:spPr>
          <a:xfrm>
            <a:off x="533400" y="241300"/>
            <a:ext cx="8001000" cy="469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40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E906/</a:t>
            </a:r>
            <a:r>
              <a:rPr lang="en-US" sz="4000" i="1" kern="0" dirty="0" err="1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SeaQuest</a:t>
            </a:r>
            <a:r>
              <a:rPr lang="en-US" sz="40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 timeline</a:t>
            </a:r>
            <a:endParaRPr lang="en-US" sz="4000" i="1" kern="0" dirty="0">
              <a:solidFill>
                <a:srgbClr val="FFFF00"/>
              </a:solidFill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4572000"/>
            <a:ext cx="8001000" cy="167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sz="2200" dirty="0">
                <a:solidFill>
                  <a:srgbClr val="FFFFCC"/>
                </a:solidFill>
              </a:rPr>
              <a:t>   </a:t>
            </a:r>
            <a:r>
              <a:rPr lang="en-US" sz="2400" dirty="0">
                <a:solidFill>
                  <a:srgbClr val="FFFFCC"/>
                </a:solidFill>
              </a:rPr>
              <a:t>Apparatus available for future programs </a:t>
            </a:r>
            <a:r>
              <a:rPr lang="en-US" sz="2400" dirty="0" smtClean="0">
                <a:solidFill>
                  <a:srgbClr val="FFFFCC"/>
                </a:solidFill>
              </a:rPr>
              <a:t>at </a:t>
            </a:r>
            <a:r>
              <a:rPr lang="en-US" sz="2400" i="1" dirty="0">
                <a:solidFill>
                  <a:srgbClr val="FFFFCC"/>
                </a:solidFill>
              </a:rPr>
              <a:t>e.g. </a:t>
            </a:r>
            <a:r>
              <a:rPr lang="en-US" sz="2400" dirty="0">
                <a:solidFill>
                  <a:srgbClr val="FFFFCC"/>
                </a:solidFill>
              </a:rPr>
              <a:t>Fermilab, </a:t>
            </a:r>
            <a:r>
              <a:rPr lang="en-US" sz="2400" dirty="0" smtClean="0">
                <a:solidFill>
                  <a:srgbClr val="FFFFCC"/>
                </a:solidFill>
              </a:rPr>
              <a:t>(</a:t>
            </a:r>
            <a:r>
              <a:rPr lang="en-US" sz="2400" i="1" dirty="0" smtClean="0">
                <a:solidFill>
                  <a:srgbClr val="FFFFCC"/>
                </a:solidFill>
              </a:rPr>
              <a:t>J-PARC </a:t>
            </a:r>
            <a:r>
              <a:rPr lang="en-US" sz="2400" i="1" dirty="0">
                <a:solidFill>
                  <a:srgbClr val="FFFFCC"/>
                </a:solidFill>
              </a:rPr>
              <a:t>or </a:t>
            </a:r>
            <a:r>
              <a:rPr lang="en-US" sz="2400" i="1" dirty="0" smtClean="0">
                <a:solidFill>
                  <a:srgbClr val="FFFFCC"/>
                </a:solidFill>
              </a:rPr>
              <a:t>RHIC</a:t>
            </a:r>
            <a:r>
              <a:rPr lang="en-US" sz="2400" dirty="0" smtClean="0">
                <a:solidFill>
                  <a:srgbClr val="FFFFCC"/>
                </a:solidFill>
              </a:rPr>
              <a:t>)</a:t>
            </a:r>
            <a:endParaRPr lang="en-US" sz="2400" dirty="0">
              <a:solidFill>
                <a:srgbClr val="FFFFCC"/>
              </a:solidFill>
            </a:endParaRPr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2200" kern="0" dirty="0">
                <a:solidFill>
                  <a:srgbClr val="FFFFCC"/>
                </a:solidFill>
                <a:latin typeface="+mn-lt"/>
                <a:sym typeface="Arial" pitchFamily="34" charset="0"/>
              </a:rPr>
              <a:t> </a:t>
            </a:r>
            <a:r>
              <a:rPr lang="en-US" sz="2200" dirty="0">
                <a:solidFill>
                  <a:srgbClr val="FFFFCC"/>
                </a:solidFill>
              </a:rPr>
              <a:t>significant interest from collaboration for continued </a:t>
            </a:r>
            <a:r>
              <a:rPr lang="en-US" sz="2200" dirty="0" smtClean="0">
                <a:solidFill>
                  <a:srgbClr val="FFFFCC"/>
                </a:solidFill>
              </a:rPr>
              <a:t>program:</a:t>
            </a:r>
          </a:p>
          <a:p>
            <a:pPr marL="1211263" lvl="2" indent="-334963" algn="l">
              <a:spcBef>
                <a:spcPts val="0"/>
              </a:spcBef>
              <a:buClr>
                <a:srgbClr val="0000FF"/>
              </a:buClr>
              <a:buSzPct val="15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2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Polarized beam in Main Injector</a:t>
            </a:r>
          </a:p>
          <a:p>
            <a:pPr marL="1211263" lvl="2" indent="-334963" algn="l">
              <a:spcBef>
                <a:spcPts val="0"/>
              </a:spcBef>
              <a:buClr>
                <a:srgbClr val="0000FF"/>
              </a:buClr>
              <a:buSzPct val="15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2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Polarized </a:t>
            </a:r>
            <a:r>
              <a:rPr lang="en-US" sz="22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target</a:t>
            </a:r>
            <a:endParaRPr lang="en-US" sz="2200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92163" lvl="1" indent="-334963" algn="l" eaLnBrk="0" hangingPunct="0">
              <a:spcBef>
                <a:spcPts val="0"/>
              </a:spcBef>
              <a:buSzPct val="200000"/>
              <a:defRPr/>
            </a:pPr>
            <a:r>
              <a:rPr lang="en-US" sz="20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</a:p>
          <a:p>
            <a:pPr marL="792163" lvl="1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534400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sz="2600" kern="0" dirty="0" err="1" smtClean="0">
                <a:solidFill>
                  <a:srgbClr val="FFFFCC"/>
                </a:solidFill>
                <a:sym typeface="Arial" pitchFamily="34" charset="0"/>
              </a:rPr>
              <a:t>Fermilab</a:t>
            </a:r>
            <a:r>
              <a:rPr lang="en-US" sz="2600" kern="0" dirty="0" smtClean="0">
                <a:solidFill>
                  <a:srgbClr val="FFFFCC"/>
                </a:solidFill>
                <a:sym typeface="Arial" pitchFamily="34" charset="0"/>
              </a:rPr>
              <a:t> </a:t>
            </a:r>
            <a:r>
              <a:rPr lang="en-US" sz="26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Stage </a:t>
            </a:r>
            <a:r>
              <a:rPr lang="en-US" sz="2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II approval in December 2008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sz="2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Expect </a:t>
            </a:r>
            <a:r>
              <a:rPr lang="en-US" sz="26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first beam in </a:t>
            </a:r>
            <a:r>
              <a:rPr lang="en-US" sz="2600" kern="0" dirty="0" smtClean="0">
                <a:solidFill>
                  <a:srgbClr val="FFFFCC"/>
                </a:solidFill>
                <a:sym typeface="Arial" pitchFamily="34" charset="0"/>
              </a:rPr>
              <a:t>Dec</a:t>
            </a:r>
            <a:r>
              <a:rPr lang="en-US" sz="26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ember 2011 (for </a:t>
            </a:r>
            <a:r>
              <a:rPr lang="en-US" sz="2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2 years of data </a:t>
            </a:r>
            <a:r>
              <a:rPr lang="en-US" sz="2600" kern="0" dirty="0" smtClean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collection)</a:t>
            </a:r>
            <a:endParaRPr lang="en-US" sz="2600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52400" y="2819400"/>
            <a:ext cx="8839200" cy="1355725"/>
          </a:xfrm>
          <a:prstGeom prst="rect">
            <a:avLst/>
          </a:prstGeom>
          <a:solidFill>
            <a:srgbClr val="E5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 rot="5400000">
            <a:off x="1363663" y="3678237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2009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 rot="5400000">
            <a:off x="3663949" y="3687762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2011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7651" y="2895600"/>
            <a:ext cx="1047750" cy="5905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Expt. Funded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 rot="5400000">
            <a:off x="2520949" y="3690937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371600" y="2895600"/>
            <a:ext cx="3200400" cy="584200"/>
          </a:xfrm>
          <a:prstGeom prst="rect">
            <a:avLst/>
          </a:prstGeom>
          <a:gradFill>
            <a:gsLst>
              <a:gs pos="100000">
                <a:srgbClr val="66FF33">
                  <a:alpha val="99000"/>
                </a:srgbClr>
              </a:gs>
              <a:gs pos="100000">
                <a:srgbClr val="33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  Experiment </a:t>
            </a:r>
          </a:p>
          <a:p>
            <a:r>
              <a:rPr lang="en-US" sz="1600" b="1" dirty="0">
                <a:ea typeface="MS PGothic" pitchFamily="34" charset="-128"/>
              </a:rPr>
              <a:t>Construction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4648200" y="2895600"/>
            <a:ext cx="4267200" cy="590550"/>
          </a:xfrm>
          <a:prstGeom prst="rect">
            <a:avLst/>
          </a:prstGeom>
          <a:gradFill rotWithShape="1">
            <a:gsLst>
              <a:gs pos="0">
                <a:srgbClr val="B4F2FA"/>
              </a:gs>
              <a:gs pos="100000">
                <a:srgbClr val="33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500" b="1" dirty="0" smtClean="0">
                <a:ea typeface="MS PGothic" pitchFamily="34" charset="-128"/>
              </a:rPr>
              <a:t>Exp.                                     Experiment</a:t>
            </a:r>
            <a:endParaRPr lang="en-US" sz="1500" b="1" dirty="0">
              <a:ea typeface="MS PGothic" pitchFamily="34" charset="-128"/>
            </a:endParaRPr>
          </a:p>
          <a:p>
            <a:pPr algn="l"/>
            <a:r>
              <a:rPr lang="en-US" sz="1500" b="1" dirty="0" smtClean="0">
                <a:ea typeface="MS PGothic" pitchFamily="34" charset="-128"/>
              </a:rPr>
              <a:t>Runs                                          </a:t>
            </a:r>
            <a:r>
              <a:rPr lang="en-US" sz="1600" b="1" dirty="0" err="1">
                <a:ea typeface="MS PGothic" pitchFamily="34" charset="-128"/>
              </a:rPr>
              <a:t>Runs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 rot="5400000">
            <a:off x="4712494" y="3655219"/>
            <a:ext cx="6111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2012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 rot="5400000">
            <a:off x="6007893" y="3647281"/>
            <a:ext cx="6111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2013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5334000" y="2898775"/>
            <a:ext cx="1066800" cy="58578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tabLst>
                <a:tab pos="749300" algn="l"/>
              </a:tabLst>
            </a:pPr>
            <a:r>
              <a:rPr lang="en-US" sz="1400" b="1" dirty="0"/>
              <a:t>Shutdown</a:t>
            </a:r>
          </a:p>
        </p:txBody>
      </p:sp>
      <p:sp>
        <p:nvSpPr>
          <p:cNvPr id="28689" name="TextBox 20"/>
          <p:cNvSpPr txBox="1">
            <a:spLocks noChangeArrowheads="1"/>
          </p:cNvSpPr>
          <p:nvPr/>
        </p:nvSpPr>
        <p:spPr bwMode="auto">
          <a:xfrm>
            <a:off x="7848600" y="4267200"/>
            <a:ext cx="106680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FFCC"/>
                </a:solidFill>
              </a:rPr>
              <a:t>Oct 2011</a:t>
            </a:r>
            <a:endParaRPr lang="en-US" sz="1400" b="1" dirty="0">
              <a:solidFill>
                <a:srgbClr val="FFFFCC"/>
              </a:solidFill>
            </a:endParaRPr>
          </a:p>
        </p:txBody>
      </p:sp>
      <p:sp>
        <p:nvSpPr>
          <p:cNvPr id="28690" name="Text Box 15"/>
          <p:cNvSpPr txBox="1">
            <a:spLocks noChangeArrowheads="1"/>
          </p:cNvSpPr>
          <p:nvPr/>
        </p:nvSpPr>
        <p:spPr bwMode="auto">
          <a:xfrm rot="5400000">
            <a:off x="7297737" y="3641725"/>
            <a:ext cx="61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2014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3367A-0A65-4EB8-BDF0-373FEDFD44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8693" name="TextBox 20"/>
          <p:cNvSpPr txBox="1">
            <a:spLocks noChangeArrowheads="1"/>
          </p:cNvSpPr>
          <p:nvPr/>
        </p:nvSpPr>
        <p:spPr bwMode="auto">
          <a:xfrm>
            <a:off x="4419600" y="39592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Beam: low intensity</a:t>
            </a:r>
          </a:p>
        </p:txBody>
      </p:sp>
      <p:sp>
        <p:nvSpPr>
          <p:cNvPr id="28694" name="TextBox 20"/>
          <p:cNvSpPr txBox="1">
            <a:spLocks noChangeArrowheads="1"/>
          </p:cNvSpPr>
          <p:nvPr/>
        </p:nvSpPr>
        <p:spPr bwMode="auto">
          <a:xfrm>
            <a:off x="6858000" y="3962400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3333CC"/>
                </a:solidFill>
              </a:rPr>
              <a:t>high intensity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 rot="5400000">
            <a:off x="8516937" y="3641726"/>
            <a:ext cx="61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MS PGothic" pitchFamily="34" charset="-128"/>
              </a:rPr>
              <a:t>2015</a:t>
            </a:r>
            <a:endParaRPr lang="en-US" sz="1600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process a means to probe the quark and antiquark distributions in hadrons</a:t>
            </a:r>
          </a:p>
          <a:p>
            <a:r>
              <a:rPr lang="en-US" dirty="0" smtClean="0"/>
              <a:t>Data from earlier </a:t>
            </a:r>
            <a:r>
              <a:rPr lang="en-US" dirty="0" err="1" smtClean="0"/>
              <a:t>Drell</a:t>
            </a:r>
            <a:r>
              <a:rPr lang="en-US" dirty="0" smtClean="0"/>
              <a:t>-Yan experiments show interesting angular dependences  </a:t>
            </a:r>
          </a:p>
          <a:p>
            <a:pPr lvl="1"/>
            <a:r>
              <a:rPr lang="en-US" dirty="0" smtClean="0"/>
              <a:t>Suggest correlations between transverse spin and momentum of quarks inside unpolarized hadrons</a:t>
            </a:r>
          </a:p>
          <a:p>
            <a:pPr lvl="1"/>
            <a:r>
              <a:rPr lang="en-US" dirty="0" smtClean="0"/>
              <a:t>Parton </a:t>
            </a:r>
            <a:r>
              <a:rPr lang="en-US" i="1" dirty="0" smtClean="0"/>
              <a:t>dynamics</a:t>
            </a:r>
            <a:r>
              <a:rPr lang="en-US" dirty="0" smtClean="0"/>
              <a:t> within hadrons: a rich area of QCD that we’re only just starting to explore!</a:t>
            </a:r>
          </a:p>
          <a:p>
            <a:r>
              <a:rPr lang="en-US" dirty="0" smtClean="0"/>
              <a:t>E906/</a:t>
            </a:r>
            <a:r>
              <a:rPr lang="en-US" dirty="0" err="1" smtClean="0"/>
              <a:t>SeaQuest</a:t>
            </a:r>
            <a:r>
              <a:rPr lang="en-US" dirty="0" smtClean="0"/>
              <a:t> at </a:t>
            </a:r>
            <a:r>
              <a:rPr lang="en-US" dirty="0" err="1" smtClean="0"/>
              <a:t>Fermilab</a:t>
            </a:r>
            <a:r>
              <a:rPr lang="en-US" dirty="0" smtClean="0"/>
              <a:t> will perform precision proton-induced </a:t>
            </a:r>
            <a:r>
              <a:rPr lang="en-US" dirty="0" err="1" smtClean="0"/>
              <a:t>Drell</a:t>
            </a:r>
            <a:r>
              <a:rPr lang="en-US" dirty="0" smtClean="0"/>
              <a:t>-Yan measurements on hydrogen, deuterium, and a variety of nuclear targets for antiquark </a:t>
            </a:r>
            <a:r>
              <a:rPr lang="en-US" i="1" dirty="0" smtClean="0"/>
              <a:t>x</a:t>
            </a:r>
            <a:r>
              <a:rPr lang="en-US" dirty="0" smtClean="0"/>
              <a:t> ~</a:t>
            </a:r>
            <a:r>
              <a:rPr lang="en-US" dirty="0" smtClean="0"/>
              <a:t>0.1-0.45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5D179-CBDD-4D79-9274-13165AB192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286000" cy="12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647950" cy="19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33400" y="3657600"/>
            <a:ext cx="8001000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Data-taking will start in the upcoming months—stay tuned!</a:t>
            </a:r>
            <a:endParaRPr lang="en-US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See also . . 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Talk JC7, </a:t>
            </a:r>
            <a:r>
              <a:rPr lang="en-US" dirty="0" err="1" smtClean="0"/>
              <a:t>Chiranjib</a:t>
            </a:r>
            <a:r>
              <a:rPr lang="en-US" dirty="0" smtClean="0"/>
              <a:t> </a:t>
            </a:r>
            <a:r>
              <a:rPr lang="en-US" dirty="0" err="1" smtClean="0"/>
              <a:t>Dutta</a:t>
            </a:r>
            <a:r>
              <a:rPr lang="en-US" dirty="0" smtClean="0"/>
              <a:t> – Light antiquark asymmetry in E906 </a:t>
            </a:r>
            <a:r>
              <a:rPr lang="en-US" dirty="0" err="1" smtClean="0"/>
              <a:t>Drell</a:t>
            </a:r>
            <a:r>
              <a:rPr lang="en-US" dirty="0" smtClean="0"/>
              <a:t>-Yan and prospects of polarized </a:t>
            </a:r>
            <a:r>
              <a:rPr lang="en-US" dirty="0" err="1" smtClean="0"/>
              <a:t>Drell</a:t>
            </a:r>
            <a:r>
              <a:rPr lang="en-US" dirty="0" smtClean="0"/>
              <a:t>-Yan at the </a:t>
            </a:r>
            <a:r>
              <a:rPr lang="en-US" dirty="0" err="1" smtClean="0"/>
              <a:t>Fermilab</a:t>
            </a:r>
            <a:r>
              <a:rPr lang="en-US" dirty="0" smtClean="0"/>
              <a:t> Main Injector</a:t>
            </a:r>
          </a:p>
          <a:p>
            <a:endParaRPr lang="en-US" dirty="0" smtClean="0"/>
          </a:p>
          <a:p>
            <a:r>
              <a:rPr lang="en-US" dirty="0" smtClean="0"/>
              <a:t>CEU poster, </a:t>
            </a:r>
            <a:r>
              <a:rPr lang="en-US" dirty="0" err="1" smtClean="0"/>
              <a:t>Mandi</a:t>
            </a:r>
            <a:r>
              <a:rPr lang="en-US" dirty="0" smtClean="0"/>
              <a:t> Crowder – Exploring the EMC effect and anti-shadowing at </a:t>
            </a:r>
            <a:r>
              <a:rPr lang="en-US" dirty="0" err="1" smtClean="0"/>
              <a:t>Fermilab</a:t>
            </a:r>
            <a:r>
              <a:rPr lang="en-US" dirty="0" smtClean="0"/>
              <a:t> E906/</a:t>
            </a:r>
            <a:r>
              <a:rPr lang="en-US" dirty="0" err="1" smtClean="0"/>
              <a:t>SeaQuest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CEU poster, Tyler Hague – Reconstructing </a:t>
            </a:r>
            <a:r>
              <a:rPr lang="en-US" dirty="0" err="1" smtClean="0"/>
              <a:t>Drell</a:t>
            </a:r>
            <a:r>
              <a:rPr lang="en-US" dirty="0" smtClean="0"/>
              <a:t>-Yan data at </a:t>
            </a:r>
            <a:r>
              <a:rPr lang="en-US" dirty="0" err="1" smtClean="0"/>
              <a:t>SeaQuest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CEU poster, Kristin </a:t>
            </a:r>
            <a:r>
              <a:rPr lang="en-US" dirty="0" err="1" smtClean="0"/>
              <a:t>Holz</a:t>
            </a:r>
            <a:r>
              <a:rPr lang="en-US" dirty="0" smtClean="0"/>
              <a:t> – Studying the light antiquark asymmetry in the nucleon sea with FNAL E906/</a:t>
            </a:r>
            <a:r>
              <a:rPr lang="en-US" dirty="0" err="1" smtClean="0"/>
              <a:t>SeaQuest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CEU poster, Andrew Miller – Gain matching and efficiency tests on double- and single-ended </a:t>
            </a:r>
            <a:r>
              <a:rPr lang="en-US" dirty="0" err="1" smtClean="0"/>
              <a:t>hodoscope</a:t>
            </a:r>
            <a:r>
              <a:rPr lang="en-US" dirty="0" smtClean="0"/>
              <a:t> arrays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/>
          </p:cNvSpPr>
          <p:nvPr/>
        </p:nvSpPr>
        <p:spPr bwMode="auto">
          <a:xfrm>
            <a:off x="3635375" y="1016000"/>
            <a:ext cx="2159000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KEK</a:t>
            </a:r>
            <a:endParaRPr lang="en-US" sz="1400" u="sng" dirty="0">
              <a:solidFill>
                <a:srgbClr val="00FFFF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Shinya Sawada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Ling-Tung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Ting-Hua Chang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Los Alamos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Christine Aidala, Gerry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Garvey, 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Lei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Guo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Xiaodong Jiang, Mike Leitch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Han Liu,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Kun Liu, Ming Liu,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Pat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McGaughey, Joel Moss, Andrew Puckett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University of  Maryland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Betsy Beise,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Kaz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 Nakahara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University of Michigan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Chiranjib Dutta,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Wolfgang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Lorenzon,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Uttam Paudel, Richard Raymond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Qu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Zhongming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*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Co-Spokespersons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266700" y="1003300"/>
            <a:ext cx="39243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Abilene Christian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Donald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Isenhower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Tyler Hague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Rusty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Towell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Shon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Watson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Academia </a:t>
            </a:r>
            <a:r>
              <a:rPr lang="en-US" sz="1400" dirty="0" err="1">
                <a:solidFill>
                  <a:srgbClr val="00FFFF"/>
                </a:solidFill>
                <a:cs typeface="Helvetica" charset="0"/>
              </a:rPr>
              <a:t>Sinica</a:t>
            </a:r>
            <a:endParaRPr lang="en-US" sz="1400" dirty="0">
              <a:solidFill>
                <a:srgbClr val="00FFFF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Wen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-Chen Chang, Yen-Chu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Chen 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Shiu Shiuan-Hal,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Da-Shung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Su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Argonne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John Arrington, </a:t>
            </a:r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Don Geesaman</a:t>
            </a:r>
            <a:r>
              <a:rPr lang="en-US" sz="1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*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Kawtar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Hafidi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Roy Holt, Harold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Jackson 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David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Potterveld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Paul E. Reimer</a:t>
            </a:r>
            <a:r>
              <a:rPr lang="en-US" sz="1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Helvetica" charset="0"/>
              </a:rPr>
              <a:t>*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 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Josh Rubin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University of Colorado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Ed Kinney,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J.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Katich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Po-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Ju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Lin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Fermi National Accelerator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Chuck Brown, David Christian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University of Illinois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Bryan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Dannowitz, Markus Diefenthaler </a:t>
            </a:r>
            <a:br>
              <a:rPr lang="en-US" sz="14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Dan Jumper, Bryan Kerns, Naomi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C.R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/>
            </a:r>
            <a:br>
              <a:rPr lang="en-US" sz="14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Makins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R. Evan McClellan, Jen-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Chieh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Peng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5765800" y="1003300"/>
            <a:ext cx="3378200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National Kaohsiung Normal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>
                <a:solidFill>
                  <a:srgbClr val="FFFFCC"/>
                </a:solidFill>
              </a:rPr>
              <a:t>Rurngsheng</a:t>
            </a:r>
            <a:r>
              <a:rPr lang="en-US" sz="1400" dirty="0">
                <a:solidFill>
                  <a:srgbClr val="FFFFCC"/>
                </a:solidFill>
              </a:rPr>
              <a:t> </a:t>
            </a:r>
            <a:r>
              <a:rPr lang="en-US" sz="1400" dirty="0" err="1">
                <a:solidFill>
                  <a:srgbClr val="FFFFCC"/>
                </a:solidFill>
              </a:rPr>
              <a:t>Guo</a:t>
            </a:r>
            <a:r>
              <a:rPr lang="en-US" sz="1400" dirty="0">
                <a:solidFill>
                  <a:srgbClr val="FFFFCC"/>
                </a:solidFill>
              </a:rPr>
              <a:t>, Su-Yin Wang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University of New Mexico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>
                <a:solidFill>
                  <a:srgbClr val="FFFFCC"/>
                </a:solidFill>
              </a:rPr>
              <a:t>Imran</a:t>
            </a:r>
            <a:r>
              <a:rPr lang="en-US" sz="1400" dirty="0">
                <a:solidFill>
                  <a:srgbClr val="FFFFCC"/>
                </a:solidFill>
              </a:rPr>
              <a:t> </a:t>
            </a:r>
            <a:r>
              <a:rPr lang="en-US" sz="1400" dirty="0" err="1">
                <a:solidFill>
                  <a:srgbClr val="FFFFCC"/>
                </a:solidFill>
              </a:rPr>
              <a:t>Younus</a:t>
            </a:r>
            <a:r>
              <a:rPr lang="en-US" sz="1400" dirty="0">
                <a:solidFill>
                  <a:srgbClr val="FFFFCC"/>
                </a:solidFill>
              </a:rPr>
              <a:t/>
            </a:r>
            <a:br>
              <a:rPr lang="en-US" sz="1400" dirty="0">
                <a:solidFill>
                  <a:srgbClr val="FFFFCC"/>
                </a:solidFill>
              </a:rPr>
            </a:b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RIKEN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Yoshinori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Fukao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Yuji Goto, Atsushi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Taketani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Manabu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Togawa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Rutgers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Lamiaa El Fassi, Ron Gilman, Ron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Ransome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Brian Tice, Ryan Thorpe </a:t>
            </a:r>
            <a:br>
              <a:rPr lang="en-US" sz="14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Yawei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Zhang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Tokyo Institute of Technology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Shou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Miyasaka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Ken-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ichi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 Nakano </a:t>
            </a:r>
            <a:br>
              <a:rPr lang="en-US" sz="1400" dirty="0" smtClean="0">
                <a:solidFill>
                  <a:srgbClr val="FFFFCC"/>
                </a:solidFill>
                <a:cs typeface="Helvetica" charset="0"/>
              </a:rPr>
            </a:b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Florian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Saftl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, </a:t>
            </a:r>
            <a:r>
              <a:rPr lang="en-US" sz="1400" dirty="0" err="1" smtClean="0">
                <a:solidFill>
                  <a:srgbClr val="FFFFCC"/>
                </a:solidFill>
                <a:cs typeface="Helvetica" charset="0"/>
              </a:rPr>
              <a:t>Toshi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-Aki </a:t>
            </a: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Shibata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u="sng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00FFFF"/>
                </a:solidFill>
                <a:cs typeface="Helvetica" charset="0"/>
              </a:rPr>
              <a:t>Yamagata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FFFFCC"/>
                </a:solidFill>
                <a:cs typeface="Helvetica" charset="0"/>
              </a:rPr>
              <a:t> </a:t>
            </a:r>
            <a:r>
              <a:rPr lang="en-US" sz="1400" dirty="0" smtClean="0">
                <a:solidFill>
                  <a:srgbClr val="FFFFCC"/>
                </a:solidFill>
                <a:cs typeface="Helvetica" charset="0"/>
              </a:rPr>
              <a:t>Yoshiyuki </a:t>
            </a:r>
            <a:r>
              <a:rPr lang="en-US" sz="1400" dirty="0" err="1">
                <a:solidFill>
                  <a:srgbClr val="FFFFCC"/>
                </a:solidFill>
                <a:cs typeface="Helvetica" charset="0"/>
              </a:rPr>
              <a:t>Miyachi</a:t>
            </a: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FFFFCC"/>
              </a:solidFill>
              <a:cs typeface="Helvetica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22024FB7-C4F8-492C-BCDF-BB930C0F2F70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14</a:t>
            </a:fld>
            <a:endParaRPr lang="en-US" sz="1100">
              <a:cs typeface="Helvetica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41300"/>
            <a:ext cx="8534400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4000" dirty="0" err="1" smtClean="0"/>
              <a:t>Fermilab</a:t>
            </a:r>
            <a:r>
              <a:rPr lang="en-US" sz="4000" dirty="0" smtClean="0"/>
              <a:t> E906/</a:t>
            </a:r>
            <a:r>
              <a:rPr lang="en-US" sz="4000" dirty="0" err="1" smtClean="0"/>
              <a:t>Drell</a:t>
            </a:r>
            <a:r>
              <a:rPr lang="en-US" sz="4000" dirty="0" smtClean="0"/>
              <a:t>-Yan Collaboration</a:t>
            </a:r>
            <a:endParaRPr lang="en-US" sz="4000" dirty="0" smtClean="0">
              <a:solidFill>
                <a:srgbClr val="1C11FD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5400" y="5715000"/>
            <a:ext cx="7086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 algn="l">
              <a:defRPr/>
            </a:pPr>
            <a:r>
              <a:rPr lang="en-US" b="1" dirty="0">
                <a:solidFill>
                  <a:srgbClr val="FFFFCC"/>
                </a:solidFill>
              </a:rPr>
              <a:t>    </a:t>
            </a:r>
            <a:r>
              <a:rPr lang="en-US" dirty="0">
                <a:solidFill>
                  <a:srgbClr val="FFFFCC"/>
                </a:solidFill>
                <a:latin typeface="+mn-lt"/>
              </a:rPr>
              <a:t>Collaboration contains many of the </a:t>
            </a:r>
            <a:r>
              <a:rPr lang="en-US" dirty="0" smtClean="0">
                <a:solidFill>
                  <a:srgbClr val="FFFFCC"/>
                </a:solidFill>
                <a:latin typeface="+mn-lt"/>
              </a:rPr>
              <a:t>E866/</a:t>
            </a:r>
            <a:r>
              <a:rPr lang="en-US" dirty="0" err="1" smtClean="0">
                <a:solidFill>
                  <a:srgbClr val="FFFFCC"/>
                </a:solidFill>
                <a:latin typeface="+mn-lt"/>
              </a:rPr>
              <a:t>NuSea</a:t>
            </a:r>
            <a:r>
              <a:rPr lang="en-US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CC"/>
                </a:solidFill>
                <a:latin typeface="+mn-lt"/>
              </a:rPr>
              <a:t>groups and several new groups (total </a:t>
            </a:r>
            <a:r>
              <a:rPr lang="en-US" dirty="0" smtClean="0">
                <a:solidFill>
                  <a:srgbClr val="FFFFCC"/>
                </a:solidFill>
                <a:latin typeface="+mn-lt"/>
              </a:rPr>
              <a:t>17 </a:t>
            </a:r>
            <a:r>
              <a:rPr lang="en-US" dirty="0">
                <a:solidFill>
                  <a:srgbClr val="FFFFCC"/>
                </a:solidFill>
                <a:latin typeface="+mn-lt"/>
              </a:rPr>
              <a:t>groups as of </a:t>
            </a:r>
            <a:r>
              <a:rPr lang="en-US" dirty="0" smtClean="0">
                <a:solidFill>
                  <a:srgbClr val="FFFFCC"/>
                </a:solidFill>
              </a:rPr>
              <a:t>October</a:t>
            </a:r>
            <a:r>
              <a:rPr lang="en-US" dirty="0" smtClean="0">
                <a:solidFill>
                  <a:srgbClr val="FFFFCC"/>
                </a:solidFill>
                <a:latin typeface="+mn-lt"/>
              </a:rPr>
              <a:t> 2011)</a:t>
            </a:r>
            <a:endParaRPr lang="en-US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25D24-0E34-4F33-8824-9B7A4A0CED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DNP, October 29,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pair production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52575"/>
            <a:ext cx="792876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DNP, October 29, 2011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286000" y="5827713"/>
            <a:ext cx="1981200" cy="984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Solid Iron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(focusing magnet, 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 and beam dump)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587356">
            <a:off x="1017588" y="3803650"/>
            <a:ext cx="1517650" cy="450850"/>
            <a:chOff x="858" y="1507"/>
            <a:chExt cx="874" cy="240"/>
          </a:xfrm>
        </p:grpSpPr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 rot="-1370607">
              <a:off x="1113" y="1547"/>
              <a:ext cx="36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4.9m</a:t>
              </a:r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 rot="20340000" flipV="1">
              <a:off x="1487" y="1507"/>
              <a:ext cx="245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21530" name="Line 11"/>
            <p:cNvSpPr>
              <a:spLocks noChangeShapeType="1"/>
            </p:cNvSpPr>
            <p:nvPr/>
          </p:nvSpPr>
          <p:spPr bwMode="auto">
            <a:xfrm rot="20340000" flipV="1">
              <a:off x="858" y="1747"/>
              <a:ext cx="283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524000" y="1865313"/>
            <a:ext cx="1612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1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MWPC track.)</a:t>
            </a:r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7848600" y="4876800"/>
            <a:ext cx="116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4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array, prop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tube track.)</a:t>
            </a:r>
          </a:p>
        </p:txBody>
      </p:sp>
      <p:sp>
        <p:nvSpPr>
          <p:cNvPr id="16399" name="Text Box 24"/>
          <p:cNvSpPr txBox="1">
            <a:spLocks noChangeArrowheads="1"/>
          </p:cNvSpPr>
          <p:nvPr/>
        </p:nvSpPr>
        <p:spPr bwMode="auto">
          <a:xfrm>
            <a:off x="0" y="5903913"/>
            <a:ext cx="160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Targets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(liquid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D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and solid targets)</a:t>
            </a:r>
          </a:p>
        </p:txBody>
      </p:sp>
      <p:sp>
        <p:nvSpPr>
          <p:cNvPr id="21513" name="Title 28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/>
              <a:t>E906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 spectrometer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15000" y="57150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2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029200" y="9906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3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E8D09-8DAA-41CF-96AF-D920BED5C9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21517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-190500" y="4951413"/>
            <a:ext cx="12954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8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2095500" y="4722813"/>
            <a:ext cx="1143000" cy="1066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8600" y="5105400"/>
            <a:ext cx="1600200" cy="554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KTeV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(Mom. Meas.)</a:t>
            </a:r>
          </a:p>
        </p:txBody>
      </p:sp>
      <p:cxnSp>
        <p:nvCxnSpPr>
          <p:cNvPr id="21520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191000" y="4419600"/>
            <a:ext cx="9144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5009356" y="4171157"/>
            <a:ext cx="1944687" cy="1143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2" name="Straight Arrow Connector 37"/>
          <p:cNvCxnSpPr>
            <a:cxnSpLocks noChangeShapeType="1"/>
            <a:stCxn id="16398" idx="0"/>
          </p:cNvCxnSpPr>
          <p:nvPr/>
        </p:nvCxnSpPr>
        <p:spPr bwMode="auto">
          <a:xfrm rot="16200000" flipV="1">
            <a:off x="7378700" y="3822700"/>
            <a:ext cx="1752600" cy="355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1981200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Iron Wall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absorber)</a:t>
            </a:r>
          </a:p>
        </p:txBody>
      </p:sp>
      <p:cxnSp>
        <p:nvCxnSpPr>
          <p:cNvPr id="21524" name="Straight Arrow Connector 43"/>
          <p:cNvCxnSpPr>
            <a:cxnSpLocks noChangeShapeType="1"/>
            <a:stCxn id="43" idx="0"/>
          </p:cNvCxnSpPr>
          <p:nvPr/>
        </p:nvCxnSpPr>
        <p:spPr bwMode="auto">
          <a:xfrm rot="5400000" flipH="1" flipV="1">
            <a:off x="6908800" y="3759200"/>
            <a:ext cx="990600" cy="177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5" name="Straight Arrow Connector 45"/>
          <p:cNvCxnSpPr>
            <a:cxnSpLocks noChangeShapeType="1"/>
            <a:stCxn id="16393" idx="2"/>
          </p:cNvCxnSpPr>
          <p:nvPr/>
        </p:nvCxnSpPr>
        <p:spPr bwMode="auto">
          <a:xfrm rot="16200000" flipH="1">
            <a:off x="1949450" y="3016250"/>
            <a:ext cx="1022350" cy="2603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6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6003925" y="1844675"/>
            <a:ext cx="1022350" cy="838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7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5829300" y="2019300"/>
            <a:ext cx="129540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" name="Rectangle 29"/>
          <p:cNvSpPr/>
          <p:nvPr/>
        </p:nvSpPr>
        <p:spPr>
          <a:xfrm>
            <a:off x="381000" y="1459468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25m long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713"/>
            <a:ext cx="9144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itle 28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400" dirty="0" smtClean="0"/>
              <a:t>E906 </a:t>
            </a:r>
            <a:r>
              <a:rPr lang="en-US" sz="3400" dirty="0" err="1" smtClean="0"/>
              <a:t>Drell</a:t>
            </a:r>
            <a:r>
              <a:rPr lang="en-US" sz="3400" dirty="0" smtClean="0"/>
              <a:t>-Yan spectrometer:</a:t>
            </a:r>
            <a:br>
              <a:rPr lang="en-US" sz="3400" dirty="0" smtClean="0"/>
            </a:br>
            <a:r>
              <a:rPr lang="en-US" sz="3400" dirty="0" smtClean="0"/>
              <a:t>Reduce, Reuse, Recycle!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E8D09-8DAA-41CF-96AF-D920BED5C9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1358205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St. 4 </a:t>
            </a:r>
            <a:r>
              <a:rPr lang="en-US" sz="1400" dirty="0" err="1" smtClean="0">
                <a:latin typeface="+mn-lt"/>
              </a:rPr>
              <a:t>Prob</a:t>
            </a:r>
            <a:r>
              <a:rPr lang="en-US" sz="1400" dirty="0" smtClean="0">
                <a:latin typeface="+mn-lt"/>
              </a:rPr>
              <a:t> Tubes: Homeland Security via Los Alamos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St. 3 &amp; 4 Hodo PMTs: E866, HERMES, </a:t>
            </a:r>
            <a:r>
              <a:rPr lang="en-US" sz="1400" dirty="0" err="1" smtClean="0">
                <a:latin typeface="+mn-lt"/>
              </a:rPr>
              <a:t>KTeV</a:t>
            </a:r>
            <a:endParaRPr lang="en-US" sz="1400" dirty="0" smtClean="0"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St. 1 &amp; 2 Hodoscopes: HERMES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St. 2 Support Structure: </a:t>
            </a:r>
            <a:r>
              <a:rPr lang="en-US" sz="1400" dirty="0" err="1" smtClean="0">
                <a:latin typeface="+mn-lt"/>
              </a:rPr>
              <a:t>KTeV</a:t>
            </a:r>
            <a:endParaRPr lang="en-US" sz="1400" dirty="0" smtClean="0"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St. 2 &amp; 3 tracking: E866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Target Flasks: E866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Cables: </a:t>
            </a:r>
            <a:r>
              <a:rPr lang="en-US" sz="1400" dirty="0" err="1" smtClean="0">
                <a:latin typeface="+mn-lt"/>
              </a:rPr>
              <a:t>KTeV</a:t>
            </a:r>
            <a:r>
              <a:rPr lang="en-US" sz="1400" dirty="0" smtClean="0">
                <a:latin typeface="+mn-lt"/>
              </a:rPr>
              <a:t>    </a:t>
            </a:r>
            <a:endParaRPr lang="en-US" sz="14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4495800"/>
            <a:ext cx="472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Hadron</a:t>
            </a:r>
            <a:r>
              <a:rPr lang="en-US" sz="1400" dirty="0" smtClean="0">
                <a:latin typeface="+mn-lt"/>
              </a:rPr>
              <a:t> Absorber: FNAL</a:t>
            </a:r>
          </a:p>
          <a:p>
            <a:pPr algn="r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Shielding blocks: FNAL old </a:t>
            </a:r>
            <a:r>
              <a:rPr lang="en-US" sz="1400" dirty="0" err="1" smtClean="0">
                <a:latin typeface="+mn-lt"/>
              </a:rPr>
              <a:t>beamline</a:t>
            </a:r>
            <a:endParaRPr lang="en-US" sz="1400" dirty="0" smtClean="0">
              <a:latin typeface="+mn-lt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2</a:t>
            </a:r>
            <a:r>
              <a:rPr lang="en-US" sz="1400" baseline="30000" dirty="0" smtClean="0">
                <a:latin typeface="+mn-lt"/>
              </a:rPr>
              <a:t>nd</a:t>
            </a:r>
            <a:r>
              <a:rPr lang="en-US" sz="1400" dirty="0" smtClean="0">
                <a:latin typeface="+mn-lt"/>
              </a:rPr>
              <a:t> Magnet: </a:t>
            </a:r>
            <a:r>
              <a:rPr lang="en-US" sz="1400" dirty="0" err="1" smtClean="0">
                <a:latin typeface="+mn-lt"/>
              </a:rPr>
              <a:t>KTeV</a:t>
            </a:r>
            <a:r>
              <a:rPr lang="en-US" sz="1400" dirty="0" smtClean="0">
                <a:latin typeface="+mn-lt"/>
              </a:rPr>
              <a:t> mom analysis magnet</a:t>
            </a:r>
          </a:p>
          <a:p>
            <a:pPr algn="r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Solid Fe Magnet Coils: E866 SM3 Magnet</a:t>
            </a:r>
          </a:p>
          <a:p>
            <a:pPr algn="r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Solid Fe Magnet FLUX Return Iron: E866 SM12 Magnet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</a:t>
            </a:r>
            <a:r>
              <a:rPr lang="en-US" dirty="0" smtClean="0"/>
              <a:t>hall from above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22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E906/</a:t>
            </a:r>
            <a:r>
              <a:rPr lang="en-US" dirty="0" err="1" smtClean="0"/>
              <a:t>SeaQuest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900" dirty="0" smtClean="0"/>
              <a:t>A dedicated fixed-target </a:t>
            </a:r>
            <a:r>
              <a:rPr lang="en-US" sz="3900" dirty="0" err="1" smtClean="0"/>
              <a:t>Drell</a:t>
            </a:r>
            <a:r>
              <a:rPr lang="en-US" sz="3900" dirty="0" smtClean="0"/>
              <a:t>-Yan experiment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895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P</a:t>
            </a:r>
            <a:r>
              <a:rPr lang="en-US" sz="2200" dirty="0" smtClean="0"/>
              <a:t>hysics programs:</a:t>
            </a:r>
          </a:p>
          <a:p>
            <a:pPr lvl="1"/>
            <a:r>
              <a:rPr lang="en-US" sz="1800" dirty="0" smtClean="0"/>
              <a:t>Nucleon structure</a:t>
            </a:r>
          </a:p>
          <a:p>
            <a:pPr lvl="1"/>
            <a:r>
              <a:rPr lang="en-US" sz="1800" dirty="0" smtClean="0"/>
              <a:t>Cold nuclear matter</a:t>
            </a:r>
            <a:endParaRPr lang="en-US" sz="1800" dirty="0" smtClean="0"/>
          </a:p>
          <a:p>
            <a:r>
              <a:rPr lang="en-US" sz="2200" dirty="0" smtClean="0"/>
              <a:t>120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proton beam from </a:t>
            </a:r>
            <a:r>
              <a:rPr lang="en-US" sz="2200" dirty="0" err="1" smtClean="0"/>
              <a:t>Fermilab</a:t>
            </a:r>
            <a:r>
              <a:rPr lang="en-US" sz="2200" dirty="0" smtClean="0"/>
              <a:t> Main Injector</a:t>
            </a:r>
          </a:p>
          <a:p>
            <a:r>
              <a:rPr lang="en-US" sz="2200" dirty="0" smtClean="0"/>
              <a:t>Liquid </a:t>
            </a:r>
            <a:r>
              <a:rPr lang="en-US" sz="2200" dirty="0" smtClean="0"/>
              <a:t>hydrogen and deuterium, nuclear (C, Ca, W) targets </a:t>
            </a:r>
          </a:p>
          <a:p>
            <a:r>
              <a:rPr lang="en-US" sz="2200" dirty="0" smtClean="0"/>
              <a:t>Commissioning to start in December, data-taking through ~2015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943600" cy="44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4686725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LANL: Station </a:t>
            </a:r>
            <a:r>
              <a:rPr lang="en-US" dirty="0" smtClean="0"/>
              <a:t>4 tracking plane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Prop-tub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976" y="1441864"/>
            <a:ext cx="6971224" cy="522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Assembled from old proportional tubes scavenged from LANL threat reduction experiments!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Angular dependences for </a:t>
            </a:r>
            <a:r>
              <a:rPr lang="en-US" dirty="0" err="1" smtClean="0"/>
              <a:t>pion</a:t>
            </a:r>
            <a:r>
              <a:rPr lang="en-US" dirty="0" smtClean="0"/>
              <a:t>-induced D-Y from E615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7017-3038-4AF4-9EAC-D148795E31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4330"/>
            <a:ext cx="7924800" cy="49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89858" y="3733800"/>
            <a:ext cx="5943600" cy="914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5" name="Object 3"/>
          <p:cNvGraphicFramePr>
            <a:graphicFrameLocks noChangeAspect="1"/>
          </p:cNvGraphicFramePr>
          <p:nvPr/>
        </p:nvGraphicFramePr>
        <p:xfrm>
          <a:off x="457200" y="3810000"/>
          <a:ext cx="6019800" cy="855348"/>
        </p:xfrm>
        <a:graphic>
          <a:graphicData uri="http://schemas.openxmlformats.org/presentationml/2006/ole">
            <p:oleObj spid="_x0000_s403458" name="Equation" r:id="rId8" imgW="3276360" imgH="469800" progId="">
              <p:embed/>
            </p:oleObj>
          </a:graphicData>
        </a:graphic>
      </p:graphicFrame>
      <p:grpSp>
        <p:nvGrpSpPr>
          <p:cNvPr id="2" name="Group 39"/>
          <p:cNvGrpSpPr>
            <a:grpSpLocks noChangeAspect="1"/>
          </p:cNvGrpSpPr>
          <p:nvPr/>
        </p:nvGrpSpPr>
        <p:grpSpPr bwMode="auto">
          <a:xfrm>
            <a:off x="6327775" y="3962400"/>
            <a:ext cx="2674938" cy="2667000"/>
            <a:chOff x="6172200" y="3806825"/>
            <a:chExt cx="2830513" cy="2822575"/>
          </a:xfrm>
        </p:grpSpPr>
        <p:pic>
          <p:nvPicPr>
            <p:cNvPr id="22567" name="Picture 2" descr="x1x2_accep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72200" y="3806825"/>
              <a:ext cx="2830513" cy="282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Text Box 36"/>
            <p:cNvSpPr txBox="1">
              <a:spLocks noChangeArrowheads="1"/>
            </p:cNvSpPr>
            <p:nvPr/>
          </p:nvSpPr>
          <p:spPr bwMode="auto">
            <a:xfrm rot="-2852075">
              <a:off x="6810724" y="4756161"/>
              <a:ext cx="1126822" cy="48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ea typeface="MS PGothic" pitchFamily="34" charset="-128"/>
                </a:rPr>
                <a:t>E906 Spect. </a:t>
              </a:r>
            </a:p>
            <a:p>
              <a:r>
                <a:rPr lang="en-US" sz="1200">
                  <a:ea typeface="MS PGothic" pitchFamily="34" charset="-128"/>
                </a:rPr>
                <a:t>Monte Carlo</a:t>
              </a:r>
            </a:p>
          </p:txBody>
        </p:sp>
      </p:grpSp>
      <p:sp>
        <p:nvSpPr>
          <p:cNvPr id="22532" name="Title 28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305800" cy="469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Fixed-target 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-Yan:  What we really measure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5257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CC"/>
                </a:solidFill>
              </a:rPr>
              <a:t>Measure yields of </a:t>
            </a:r>
            <a:r>
              <a:rPr lang="en-US" dirty="0">
                <a:solidFill>
                  <a:srgbClr val="FFFFCC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30000" dirty="0">
                <a:solidFill>
                  <a:srgbClr val="FFFFCC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rgbClr val="FFFFCC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30000" dirty="0">
                <a:solidFill>
                  <a:srgbClr val="FFFFCC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rgbClr val="FFFFCC"/>
                </a:solidFill>
              </a:rPr>
              <a:t> pairs from </a:t>
            </a:r>
            <a:br>
              <a:rPr lang="en-US" dirty="0">
                <a:solidFill>
                  <a:srgbClr val="FFFFCC"/>
                </a:solidFill>
              </a:rPr>
            </a:br>
            <a:r>
              <a:rPr lang="en-US" dirty="0">
                <a:solidFill>
                  <a:srgbClr val="FFFFCC"/>
                </a:solidFill>
              </a:rPr>
              <a:t>different  targets</a:t>
            </a: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Reconstruct p</a:t>
            </a:r>
            <a:r>
              <a:rPr lang="en-US" kern="0" baseline="-25000" dirty="0">
                <a:solidFill>
                  <a:srgbClr val="FFFFCC"/>
                </a:solidFill>
                <a:latin typeface="Symbol" pitchFamily="18" charset="2"/>
                <a:ea typeface="+mn-ea"/>
                <a:cs typeface="+mn-cs"/>
                <a:sym typeface="Symbol" pitchFamily="18" charset="2"/>
              </a:rPr>
              <a:t> </a:t>
            </a: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, M</a:t>
            </a:r>
            <a:r>
              <a:rPr lang="en-US" kern="0" baseline="3000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2</a:t>
            </a:r>
            <a:r>
              <a:rPr lang="en-US" kern="0" baseline="-25000" dirty="0">
                <a:solidFill>
                  <a:srgbClr val="FFFFCC"/>
                </a:solidFill>
                <a:latin typeface="Symbol" pitchFamily="18" charset="2"/>
                <a:ea typeface="+mn-ea"/>
                <a:cs typeface="+mn-cs"/>
                <a:sym typeface="Symbol" pitchFamily="18" charset="2"/>
              </a:rPr>
              <a:t></a:t>
            </a: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= </a:t>
            </a:r>
            <a:r>
              <a:rPr lang="en-US" kern="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lang="en-US" kern="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t</a:t>
            </a:r>
            <a:r>
              <a:rPr lang="en-US" kern="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s</a:t>
            </a: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Determine </a:t>
            </a:r>
            <a:r>
              <a:rPr lang="en-US" kern="0" dirty="0" err="1">
                <a:solidFill>
                  <a:srgbClr val="FFFFCC"/>
                </a:solidFill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sym typeface="Arial" pitchFamily="34" charset="0"/>
              </a:rPr>
              <a:t>b</a:t>
            </a:r>
            <a:r>
              <a:rPr lang="en-US" kern="0" dirty="0">
                <a:solidFill>
                  <a:srgbClr val="FFFFCC"/>
                </a:solidFill>
                <a:sym typeface="Arial" pitchFamily="34" charset="0"/>
              </a:rPr>
              <a:t>, </a:t>
            </a:r>
            <a:r>
              <a:rPr lang="en-US" kern="0" dirty="0" err="1">
                <a:solidFill>
                  <a:srgbClr val="FFFFCC"/>
                </a:solidFill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sym typeface="Arial" pitchFamily="34" charset="0"/>
              </a:rPr>
              <a:t>t</a:t>
            </a: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Measure differential cross section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Fixed target kinematics and detector acceptance give </a:t>
            </a:r>
            <a:r>
              <a:rPr lang="en-US" kern="0" dirty="0" err="1">
                <a:solidFill>
                  <a:srgbClr val="FFFFCC"/>
                </a:solidFill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sym typeface="Arial" pitchFamily="34" charset="0"/>
              </a:rPr>
              <a:t>b</a:t>
            </a:r>
            <a:r>
              <a:rPr lang="en-US" kern="0" dirty="0">
                <a:solidFill>
                  <a:srgbClr val="FFFFCC"/>
                </a:solidFill>
                <a:sym typeface="Arial" pitchFamily="34" charset="0"/>
              </a:rPr>
              <a:t> &gt; </a:t>
            </a:r>
            <a:r>
              <a:rPr lang="en-US" kern="0" dirty="0" err="1">
                <a:solidFill>
                  <a:srgbClr val="FFFFCC"/>
                </a:solidFill>
                <a:sym typeface="Arial" pitchFamily="34" charset="0"/>
              </a:rPr>
              <a:t>x</a:t>
            </a:r>
            <a:r>
              <a:rPr lang="en-US" kern="0" baseline="-25000" dirty="0" err="1">
                <a:solidFill>
                  <a:srgbClr val="FFFFCC"/>
                </a:solidFill>
                <a:sym typeface="Arial" pitchFamily="34" charset="0"/>
              </a:rPr>
              <a:t>t</a:t>
            </a:r>
            <a:endParaRPr lang="en-US" kern="0" dirty="0">
              <a:solidFill>
                <a:srgbClr val="FFFFCC"/>
              </a:solidFill>
              <a:sym typeface="Arial" pitchFamily="34" charset="0"/>
            </a:endParaRPr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  <a:r>
              <a:rPr lang="en-US" sz="1600" kern="0" baseline="-25000" dirty="0" err="1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F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 = 2p</a:t>
            </a:r>
            <a:r>
              <a:rPr lang="en-US" sz="1600" kern="0" baseline="-2500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||</a:t>
            </a:r>
            <a:r>
              <a:rPr lang="en-US" sz="1600" kern="0" baseline="30000" dirty="0">
                <a:solidFill>
                  <a:srgbClr val="FFFFCC"/>
                </a:solidFill>
                <a:latin typeface="Symbol" pitchFamily="18" charset="2"/>
                <a:ea typeface="+mn-ea"/>
                <a:cs typeface="+mn-cs"/>
                <a:sym typeface="Symbol" pitchFamily="18" charset="2"/>
              </a:rPr>
              <a:t>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/s</a:t>
            </a:r>
            <a:r>
              <a:rPr lang="en-US" sz="1600" kern="0" baseline="3000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1/2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rPr>
              <a:t>≈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 x</a:t>
            </a:r>
            <a:r>
              <a:rPr lang="en-US" sz="1600" kern="0" baseline="-2500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 – x</a:t>
            </a:r>
            <a:r>
              <a:rPr lang="en-US" sz="1600" kern="0" baseline="-2500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t</a:t>
            </a:r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Beam valence quarks probed at </a:t>
            </a:r>
            <a:r>
              <a:rPr lang="en-US" sz="1600" kern="0" dirty="0">
                <a:solidFill>
                  <a:srgbClr val="FFFFCC"/>
                </a:solidFill>
                <a:sym typeface="Arial" pitchFamily="34" charset="0"/>
              </a:rPr>
              <a:t>high 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Target sea quarks </a:t>
            </a:r>
            <a:r>
              <a:rPr lang="en-US" sz="1600" kern="0" dirty="0">
                <a:solidFill>
                  <a:srgbClr val="FFFFCC"/>
                </a:solidFill>
                <a:sym typeface="Arial" pitchFamily="34" charset="0"/>
              </a:rPr>
              <a:t>probed 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at low/</a:t>
            </a:r>
            <a:r>
              <a:rPr lang="en-US" sz="1600" kern="0" dirty="0">
                <a:solidFill>
                  <a:srgbClr val="FFFFCC"/>
                </a:solidFill>
                <a:sym typeface="Arial" pitchFamily="34" charset="0"/>
              </a:rPr>
              <a:t>intermediate </a:t>
            </a:r>
            <a:r>
              <a:rPr lang="en-US" sz="1600" kern="0" dirty="0">
                <a:solidFill>
                  <a:srgbClr val="FFFFCC"/>
                </a:solidFill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sz="1600" kern="0" dirty="0">
              <a:solidFill>
                <a:srgbClr val="FFFFCC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4967287" y="3962400"/>
            <a:ext cx="1433513" cy="5191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noFill/>
          <a:ln w="38100">
            <a:solidFill>
              <a:srgbClr val="FD220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1"/>
          <p:cNvGrpSpPr>
            <a:grpSpLocks noChangeAspect="1"/>
          </p:cNvGrpSpPr>
          <p:nvPr/>
        </p:nvGrpSpPr>
        <p:grpSpPr bwMode="auto">
          <a:xfrm>
            <a:off x="4648200" y="914400"/>
            <a:ext cx="4413250" cy="2779713"/>
            <a:chOff x="3987800" y="306388"/>
            <a:chExt cx="5156200" cy="3247891"/>
          </a:xfrm>
        </p:grpSpPr>
        <p:pic>
          <p:nvPicPr>
            <p:cNvPr id="22562" name="Picture 4" descr="mrs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7800" y="306388"/>
              <a:ext cx="5156200" cy="274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3" name="Text Box 5"/>
            <p:cNvSpPr txBox="1">
              <a:spLocks noChangeArrowheads="1"/>
            </p:cNvSpPr>
            <p:nvPr/>
          </p:nvSpPr>
          <p:spPr bwMode="auto">
            <a:xfrm>
              <a:off x="5466034" y="2947734"/>
              <a:ext cx="1127687" cy="60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solidFill>
                    <a:srgbClr val="CC3399"/>
                  </a:solidFill>
                  <a:latin typeface="Times New Roman" pitchFamily="18" charset="0"/>
                  <a:ea typeface="MS PGothic" pitchFamily="34" charset="-128"/>
                </a:rPr>
                <a:t>x</a:t>
              </a:r>
              <a:r>
                <a:rPr lang="en-US" sz="2800" baseline="-25000" dirty="0" err="1">
                  <a:solidFill>
                    <a:srgbClr val="CC3399"/>
                  </a:solidFill>
                  <a:latin typeface="Times New Roman" pitchFamily="18" charset="0"/>
                  <a:ea typeface="MS PGothic" pitchFamily="34" charset="-128"/>
                </a:rPr>
                <a:t>target</a:t>
              </a:r>
              <a:endParaRPr lang="en-US" sz="2800" baseline="-25000" dirty="0">
                <a:solidFill>
                  <a:srgbClr val="CC3399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2564" name="Text Box 6"/>
            <p:cNvSpPr txBox="1">
              <a:spLocks noChangeArrowheads="1"/>
            </p:cNvSpPr>
            <p:nvPr/>
          </p:nvSpPr>
          <p:spPr bwMode="auto">
            <a:xfrm>
              <a:off x="7443196" y="2947734"/>
              <a:ext cx="1031240" cy="60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3333FF"/>
                  </a:solidFill>
                  <a:latin typeface="Times New Roman" pitchFamily="18" charset="0"/>
                  <a:ea typeface="MS PGothic" pitchFamily="34" charset="-128"/>
                </a:rPr>
                <a:t>x</a:t>
              </a:r>
              <a:r>
                <a:rPr lang="en-US" sz="2800" baseline="-25000" dirty="0" err="1">
                  <a:solidFill>
                    <a:srgbClr val="3333FF"/>
                  </a:solidFill>
                  <a:latin typeface="Times New Roman" pitchFamily="18" charset="0"/>
                  <a:ea typeface="MS PGothic" pitchFamily="34" charset="-128"/>
                </a:rPr>
                <a:t>beam</a:t>
              </a:r>
              <a:endParaRPr lang="en-US" sz="2800" baseline="-25000" dirty="0">
                <a:solidFill>
                  <a:srgbClr val="3333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2565" name="AutoShape 7"/>
            <p:cNvSpPr>
              <a:spLocks/>
            </p:cNvSpPr>
            <p:nvPr/>
          </p:nvSpPr>
          <p:spPr bwMode="auto">
            <a:xfrm rot="-5400000">
              <a:off x="5630863" y="1993900"/>
              <a:ext cx="425450" cy="1812925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rgbClr val="CC3399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2566" name="AutoShape 8"/>
            <p:cNvSpPr>
              <a:spLocks/>
            </p:cNvSpPr>
            <p:nvPr/>
          </p:nvSpPr>
          <p:spPr bwMode="auto">
            <a:xfrm rot="-5400000">
              <a:off x="7705725" y="2116138"/>
              <a:ext cx="425450" cy="1566863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rgbClr val="33CC3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grpSp>
        <p:nvGrpSpPr>
          <p:cNvPr id="4" name="Group 73"/>
          <p:cNvGrpSpPr>
            <a:grpSpLocks noChangeAspect="1"/>
          </p:cNvGrpSpPr>
          <p:nvPr/>
        </p:nvGrpSpPr>
        <p:grpSpPr bwMode="auto">
          <a:xfrm>
            <a:off x="228600" y="914400"/>
            <a:ext cx="1752600" cy="914400"/>
            <a:chOff x="6627813" y="1106489"/>
            <a:chExt cx="2527602" cy="1319213"/>
          </a:xfrm>
          <a:noFill/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704011" y="1106489"/>
              <a:ext cx="2055811" cy="1319213"/>
              <a:chOff x="483" y="953"/>
              <a:chExt cx="1890" cy="1050"/>
            </a:xfrm>
            <a:grpFill/>
          </p:grpSpPr>
          <p:grpSp>
            <p:nvGrpSpPr>
              <p:cNvPr id="6" name="Group 14"/>
              <p:cNvGrpSpPr>
                <a:grpSpLocks noChangeAspect="1"/>
              </p:cNvGrpSpPr>
              <p:nvPr/>
            </p:nvGrpSpPr>
            <p:grpSpPr bwMode="auto">
              <a:xfrm>
                <a:off x="1199" y="1362"/>
                <a:ext cx="464" cy="239"/>
                <a:chOff x="2707" y="2966"/>
                <a:chExt cx="864" cy="672"/>
              </a:xfrm>
              <a:grpFill/>
            </p:grpSpPr>
            <p:sp>
              <p:nvSpPr>
                <p:cNvPr id="22557" name="Freeform 15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grp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8" name="Freeform 16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grp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9" name="Freeform 17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grp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60" name="Freeform 18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grp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61" name="Freeform 19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grp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0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  <a:grpFill/>
            </p:grpSpPr>
            <p:sp>
              <p:nvSpPr>
                <p:cNvPr id="22555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6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  <a:grpFill/>
            </p:grpSpPr>
            <p:sp>
              <p:nvSpPr>
                <p:cNvPr id="22553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4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6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  <a:grpFill/>
            </p:grpSpPr>
            <p:sp>
              <p:nvSpPr>
                <p:cNvPr id="22551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2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9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  <a:grpFill/>
            </p:grpSpPr>
            <p:sp>
              <p:nvSpPr>
                <p:cNvPr id="22549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50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grp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22540" name="Picture 7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7813" y="1898650"/>
              <a:ext cx="225425" cy="3381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7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4800" y="1325563"/>
              <a:ext cx="187325" cy="2619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7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8997" y="1176338"/>
              <a:ext cx="506412" cy="4683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7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87103" y="1876028"/>
              <a:ext cx="468312" cy="336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Slide Number Placeholder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0492-FDFD-4BD8-A9E9-DFEDE7699D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x1_acce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150" y="3625850"/>
            <a:ext cx="28606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xf_ac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325" y="3625850"/>
            <a:ext cx="28606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mass_ac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" y="3625850"/>
            <a:ext cx="28606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x2_acce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3325" y="774700"/>
            <a:ext cx="28606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8738" y="1050925"/>
            <a:ext cx="3446462" cy="234632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Programmable trigger removes likely J/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</a:t>
            </a:r>
            <a:r>
              <a:rPr lang="en-US" dirty="0" smtClean="0"/>
              <a:t> events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Transverse momentum acceptance to above 2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Spectrometer could also be used for J/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</a:t>
            </a:r>
            <a:r>
              <a:rPr lang="en-US" dirty="0" smtClean="0"/>
              <a:t> studies</a:t>
            </a:r>
            <a:endParaRPr lang="en-US" sz="1600" dirty="0" smtClean="0"/>
          </a:p>
        </p:txBody>
      </p:sp>
      <p:pic>
        <p:nvPicPr>
          <p:cNvPr id="36871" name="Picture 8" descr="x1x2_acce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6138" y="760413"/>
            <a:ext cx="283051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7880350" y="1274763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x</a:t>
            </a:r>
            <a:r>
              <a:rPr lang="en-US" baseline="-25000">
                <a:ea typeface="MS PGothic" pitchFamily="34" charset="-128"/>
              </a:rPr>
              <a:t>target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126038" y="39116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x</a:t>
            </a:r>
            <a:r>
              <a:rPr lang="en-US" baseline="-25000">
                <a:ea typeface="MS PGothic" pitchFamily="34" charset="-128"/>
              </a:rPr>
              <a:t>beam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7950200" y="4005263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x</a:t>
            </a:r>
            <a:r>
              <a:rPr lang="en-US" baseline="-25000">
                <a:ea typeface="MS PGothic" pitchFamily="34" charset="-128"/>
              </a:rPr>
              <a:t>F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2027238" y="41148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Mass</a:t>
            </a:r>
            <a:endParaRPr lang="en-US" baseline="-25000">
              <a:ea typeface="MS PGothic" pitchFamily="34" charset="-128"/>
            </a:endParaRPr>
          </a:p>
        </p:txBody>
      </p:sp>
      <p:sp>
        <p:nvSpPr>
          <p:cNvPr id="17" name="Title 28"/>
          <p:cNvSpPr txBox="1">
            <a:spLocks/>
          </p:cNvSpPr>
          <p:nvPr/>
        </p:nvSpPr>
        <p:spPr>
          <a:xfrm>
            <a:off x="533400" y="76200"/>
            <a:ext cx="8001000" cy="469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3800" i="1" kern="0" dirty="0" err="1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SeaQuest</a:t>
            </a:r>
            <a:r>
              <a:rPr lang="en-US" sz="38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: </a:t>
            </a:r>
            <a:r>
              <a:rPr lang="en-US" sz="3800" i="1" kern="0" dirty="0" err="1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Drell</a:t>
            </a:r>
            <a:r>
              <a:rPr lang="en-US" sz="38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-Yan acceptance</a:t>
            </a:r>
            <a:endParaRPr lang="en-US" sz="3800" i="1" kern="0" dirty="0">
              <a:solidFill>
                <a:srgbClr val="FFFF00"/>
              </a:solidFill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09E27-4E30-40A8-AF92-4DD7A2746D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075" y="5775325"/>
            <a:ext cx="4581525" cy="3968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Triggered </a:t>
            </a:r>
            <a:r>
              <a:rPr lang="en-US" dirty="0" err="1" smtClean="0"/>
              <a:t>Drell</a:t>
            </a:r>
            <a:r>
              <a:rPr lang="en-US" dirty="0" smtClean="0"/>
              <a:t>-Yan events</a:t>
            </a:r>
          </a:p>
        </p:txBody>
      </p:sp>
      <p:pic>
        <p:nvPicPr>
          <p:cNvPr id="37891" name="Picture 4" descr="mass_re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150938"/>
            <a:ext cx="4562475" cy="45497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7892" name="Picture 5" descr="x2_re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1150938"/>
            <a:ext cx="45815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949575" y="2498725"/>
            <a:ext cx="1293813" cy="741363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MS PGothic" pitchFamily="34" charset="-128"/>
              </a:rPr>
              <a:t>240 MeV </a:t>
            </a:r>
          </a:p>
          <a:p>
            <a:r>
              <a:rPr lang="en-US">
                <a:ea typeface="MS PGothic" pitchFamily="34" charset="-128"/>
              </a:rPr>
              <a:t>Mass Res.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523163" y="2373313"/>
            <a:ext cx="941387" cy="7413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MS PGothic" pitchFamily="34" charset="-128"/>
              </a:rPr>
              <a:t>0.04 x</a:t>
            </a:r>
            <a:r>
              <a:rPr lang="en-US" baseline="-25000">
                <a:ea typeface="MS PGothic" pitchFamily="34" charset="-128"/>
              </a:rPr>
              <a:t>2</a:t>
            </a:r>
            <a:r>
              <a:rPr lang="en-US">
                <a:ea typeface="MS PGothic" pitchFamily="34" charset="-128"/>
              </a:rPr>
              <a:t> Res.</a:t>
            </a:r>
          </a:p>
        </p:txBody>
      </p:sp>
      <p:sp>
        <p:nvSpPr>
          <p:cNvPr id="12" name="Title 28"/>
          <p:cNvSpPr txBox="1">
            <a:spLocks/>
          </p:cNvSpPr>
          <p:nvPr/>
        </p:nvSpPr>
        <p:spPr>
          <a:xfrm>
            <a:off x="533400" y="241300"/>
            <a:ext cx="8001000" cy="469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44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Detector </a:t>
            </a:r>
            <a:r>
              <a:rPr lang="en-US" sz="44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r</a:t>
            </a:r>
            <a:r>
              <a:rPr lang="en-US" sz="4400" i="1" kern="0" dirty="0" smtClean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esolution</a:t>
            </a:r>
            <a:endParaRPr lang="en-US" sz="4400" i="1" kern="0" dirty="0">
              <a:solidFill>
                <a:srgbClr val="FFFF00"/>
              </a:solidFill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721EB-0BAB-4350-8964-29583BD370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Azimuthal</a:t>
            </a:r>
            <a:r>
              <a:rPr lang="en-US" sz="3600" dirty="0" smtClean="0"/>
              <a:t> dependence of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 cross section in terms of transverse-momentum-dependent distributions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05000"/>
            <a:ext cx="5334000" cy="1447800"/>
          </a:xfrm>
        </p:spPr>
        <p:txBody>
          <a:bodyPr/>
          <a:lstStyle/>
          <a:p>
            <a:r>
              <a:rPr lang="en-US" dirty="0" smtClean="0"/>
              <a:t>Arnold, Metz, Schlegel, PRD79, 034005 (2009)</a:t>
            </a:r>
            <a:endParaRPr lang="en-US" dirty="0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59" y="3209437"/>
            <a:ext cx="7978541" cy="24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3048000"/>
            <a:ext cx="3276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76200" y="1600200"/>
            <a:ext cx="8901708" cy="4343400"/>
            <a:chOff x="76200" y="1600200"/>
            <a:chExt cx="8901708" cy="43434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600200"/>
              <a:ext cx="890170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944021" y="3533775"/>
              <a:ext cx="129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Transversity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44021" y="4267200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Sivers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34496" y="4774168"/>
              <a:ext cx="14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Boer-</a:t>
              </a:r>
              <a:r>
                <a:rPr lang="en-US" dirty="0" err="1" smtClean="0">
                  <a:solidFill>
                    <a:srgbClr val="C00000"/>
                  </a:solidFill>
                </a:rPr>
                <a:t>Mulders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05030" y="5050393"/>
              <a:ext cx="1271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Pretzelosity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4006" y="49265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Collins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4600" y="4343400"/>
              <a:ext cx="135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Polarizing FF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356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8200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35512" y="5252260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6548" y="2570512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64575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13671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Evidence for variety of spin-momentum correlations in proton, </a:t>
            </a:r>
            <a:br>
              <a:rPr lang="en-US" sz="3400" dirty="0" smtClean="0"/>
            </a:br>
            <a:r>
              <a:rPr lang="en-US" sz="3400" dirty="0" smtClean="0"/>
              <a:t>and in process of </a:t>
            </a:r>
            <a:r>
              <a:rPr lang="en-US" sz="3400" dirty="0" err="1" smtClean="0"/>
              <a:t>hadronization</a:t>
            </a:r>
            <a:r>
              <a:rPr lang="en-US" sz="3400" dirty="0" smtClean="0"/>
              <a:t>!</a:t>
            </a:r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886200"/>
            <a:ext cx="2516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Measured non-zero!</a:t>
            </a:r>
            <a:endParaRPr lang="en-US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grpSp>
        <p:nvGrpSpPr>
          <p:cNvPr id="4" name="Group 42"/>
          <p:cNvGrpSpPr/>
          <p:nvPr/>
        </p:nvGrpSpPr>
        <p:grpSpPr>
          <a:xfrm>
            <a:off x="152400" y="2514600"/>
            <a:ext cx="6307392" cy="3429000"/>
            <a:chOff x="152400" y="2514600"/>
            <a:chExt cx="6307392" cy="3429000"/>
          </a:xfrm>
        </p:grpSpPr>
        <p:sp>
          <p:nvSpPr>
            <p:cNvPr id="6" name="Oval 5"/>
            <p:cNvSpPr/>
            <p:nvPr/>
          </p:nvSpPr>
          <p:spPr>
            <a:xfrm>
              <a:off x="152400" y="4757058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2400" y="41910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7148" y="34290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4356" y="2984088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96644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4859592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30992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52400" y="54102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89" y="1600200"/>
            <a:ext cx="8534400" cy="29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Cos2</a:t>
            </a:r>
            <a:r>
              <a:rPr lang="en-US" sz="3900" dirty="0" smtClean="0">
                <a:latin typeface="Symbol" pitchFamily="18" charset="2"/>
              </a:rPr>
              <a:t>f</a:t>
            </a:r>
            <a:r>
              <a:rPr lang="en-US" sz="3900" dirty="0" smtClean="0"/>
              <a:t> dependences in semi-inclusive </a:t>
            </a:r>
            <a:r>
              <a:rPr lang="en-US" sz="3900" dirty="0" smtClean="0"/>
              <a:t>DIS</a:t>
            </a:r>
            <a:endParaRPr lang="en-US" sz="39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2380" y="4572000"/>
            <a:ext cx="761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CC"/>
                </a:solidFill>
              </a:rPr>
              <a:t>Sensitive to Boer-Mulders TMD </a:t>
            </a:r>
            <a:r>
              <a:rPr lang="en-US" sz="2600" dirty="0" err="1" smtClean="0">
                <a:solidFill>
                  <a:srgbClr val="FFFFCC"/>
                </a:solidFill>
              </a:rPr>
              <a:t>pdf</a:t>
            </a:r>
            <a:r>
              <a:rPr lang="en-US" sz="2600" dirty="0" smtClean="0">
                <a:solidFill>
                  <a:srgbClr val="FFFFCC"/>
                </a:solidFill>
              </a:rPr>
              <a:t> x Collins TMD FF</a:t>
            </a:r>
          </a:p>
          <a:p>
            <a:pPr>
              <a:buFontTx/>
              <a:buChar char="-"/>
            </a:pPr>
            <a:r>
              <a:rPr lang="en-US" sz="2300" dirty="0" smtClean="0">
                <a:solidFill>
                  <a:srgbClr val="FFFFCC"/>
                </a:solidFill>
              </a:rPr>
              <a:t> Difference for positive and negative </a:t>
            </a:r>
            <a:r>
              <a:rPr lang="en-US" sz="2300" dirty="0" err="1" smtClean="0">
                <a:solidFill>
                  <a:srgbClr val="FFFFCC"/>
                </a:solidFill>
              </a:rPr>
              <a:t>pions</a:t>
            </a:r>
            <a:r>
              <a:rPr lang="en-US" sz="2300" dirty="0" smtClean="0">
                <a:solidFill>
                  <a:srgbClr val="FFFFCC"/>
                </a:solidFill>
              </a:rPr>
              <a:t> indicates that </a:t>
            </a:r>
          </a:p>
          <a:p>
            <a:r>
              <a:rPr lang="en-US" sz="2300" dirty="0" smtClean="0">
                <a:solidFill>
                  <a:srgbClr val="FFFFCC"/>
                </a:solidFill>
              </a:rPr>
              <a:t>higher-twist QCD effects don’t play a large role</a:t>
            </a:r>
            <a:endParaRPr lang="en-US" sz="23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Boer-</a:t>
            </a:r>
            <a:r>
              <a:rPr lang="en-US" dirty="0" err="1" smtClean="0"/>
              <a:t>Mulders</a:t>
            </a:r>
            <a:r>
              <a:rPr lang="en-US" dirty="0" smtClean="0"/>
              <a:t> fits to NA10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17" y="1143000"/>
            <a:ext cx="781628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Other explanations of cos2</a:t>
            </a:r>
            <a:r>
              <a:rPr lang="en-US" sz="3400" dirty="0" smtClean="0">
                <a:latin typeface="Symbol" pitchFamily="18" charset="2"/>
              </a:rPr>
              <a:t>f</a:t>
            </a:r>
            <a:r>
              <a:rPr lang="en-US" sz="3400" dirty="0" smtClean="0"/>
              <a:t> dependence:</a:t>
            </a:r>
            <a:br>
              <a:rPr lang="en-US" sz="3400" dirty="0" smtClean="0"/>
            </a:br>
            <a:r>
              <a:rPr lang="en-US" sz="3400" dirty="0" smtClean="0"/>
              <a:t>Higher-twist effects in </a:t>
            </a:r>
            <a:r>
              <a:rPr lang="en-US" sz="3400" dirty="0" err="1" smtClean="0"/>
              <a:t>pion</a:t>
            </a:r>
            <a:r>
              <a:rPr lang="en-US" sz="3400" dirty="0" smtClean="0"/>
              <a:t> not large enough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2800" cy="48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Complementarity</a:t>
            </a:r>
            <a:r>
              <a:rPr lang="en-US" dirty="0" smtClean="0"/>
              <a:t> of </a:t>
            </a:r>
            <a:r>
              <a:rPr lang="en-US" dirty="0" err="1" smtClean="0"/>
              <a:t>Drell</a:t>
            </a:r>
            <a:r>
              <a:rPr lang="en-US" dirty="0" smtClean="0"/>
              <a:t>-Yan and DIS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53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04800" y="5522893"/>
            <a:ext cx="84582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-Yan and deep-inelastic scattering are tools to probe the quark and antiquark structure of hadrons!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9306"/>
            <a:ext cx="7131521" cy="49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/>
              <a:t>Other explanations of cos2</a:t>
            </a:r>
            <a:r>
              <a:rPr lang="en-US" sz="3400" dirty="0" smtClean="0">
                <a:latin typeface="Symbol" pitchFamily="18" charset="2"/>
              </a:rPr>
              <a:t>f</a:t>
            </a:r>
            <a:r>
              <a:rPr lang="en-US" sz="3400" dirty="0" smtClean="0"/>
              <a:t> dependence:</a:t>
            </a:r>
            <a:br>
              <a:rPr lang="en-US" sz="3400" dirty="0" smtClean="0"/>
            </a:br>
            <a:r>
              <a:rPr lang="en-US" sz="3400" dirty="0" smtClean="0"/>
              <a:t>QCD vacuum effect would be for valence and sea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C:\Users\lorenzon\Documents\talks\E906\Pol-MI-lay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12900"/>
            <a:ext cx="5410200" cy="2908971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791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– Proposal submitted to </a:t>
            </a:r>
            <a:r>
              <a:rPr lang="en-US" dirty="0" err="1" smtClean="0"/>
              <a:t>Fermilab</a:t>
            </a:r>
            <a:r>
              <a:rPr lang="en-US" dirty="0" smtClean="0"/>
              <a:t> management September 2011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900" dirty="0" smtClean="0"/>
              <a:t>fixed target experiment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b="1" dirty="0" smtClean="0"/>
              <a:t> </a:t>
            </a:r>
            <a:r>
              <a:rPr lang="en-US" sz="1900" dirty="0" smtClean="0"/>
              <a:t>luminosity: </a:t>
            </a:r>
            <a:r>
              <a:rPr lang="en-US" sz="1900" dirty="0" err="1" smtClean="0"/>
              <a:t>L</a:t>
            </a:r>
            <a:r>
              <a:rPr lang="en-US" sz="1900" baseline="-25000" dirty="0" err="1" smtClean="0"/>
              <a:t>av</a:t>
            </a:r>
            <a:r>
              <a:rPr lang="en-US" sz="1900" dirty="0" smtClean="0"/>
              <a:t> = 3.4 x 10</a:t>
            </a:r>
            <a:r>
              <a:rPr lang="en-US" sz="1900" baseline="30000" dirty="0" smtClean="0"/>
              <a:t>35 </a:t>
            </a:r>
            <a:r>
              <a:rPr lang="en-US" sz="1900" dirty="0" smtClean="0"/>
              <a:t>/cm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/s</a:t>
            </a:r>
          </a:p>
          <a:p>
            <a:pPr lvl="2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 err="1" smtClean="0"/>
              <a:t>I</a:t>
            </a:r>
            <a:r>
              <a:rPr lang="en-US" sz="1900" baseline="-25000" dirty="0" err="1" smtClean="0"/>
              <a:t>av</a:t>
            </a:r>
            <a:r>
              <a:rPr lang="en-US" sz="1900" baseline="-25000" dirty="0" smtClean="0"/>
              <a:t> </a:t>
            </a:r>
            <a:r>
              <a:rPr lang="en-US" sz="1900" dirty="0" smtClean="0"/>
              <a:t>= 1.6 x 10</a:t>
            </a:r>
            <a:r>
              <a:rPr lang="en-US" sz="1900" baseline="30000" dirty="0" smtClean="0"/>
              <a:t>11 </a:t>
            </a:r>
            <a:r>
              <a:rPr lang="en-US" sz="1900" dirty="0" smtClean="0"/>
              <a:t>p/s (=26 </a:t>
            </a:r>
            <a:r>
              <a:rPr lang="en-US" sz="1900" dirty="0" err="1" smtClean="0"/>
              <a:t>nA</a:t>
            </a:r>
            <a:r>
              <a:rPr lang="en-US" sz="1900" dirty="0" smtClean="0"/>
              <a:t>)</a:t>
            </a:r>
          </a:p>
          <a:p>
            <a:pPr lvl="2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 err="1" smtClean="0"/>
              <a:t>N</a:t>
            </a:r>
            <a:r>
              <a:rPr lang="en-US" sz="1900" baseline="-25000" dirty="0" err="1" smtClean="0"/>
              <a:t>p</a:t>
            </a:r>
            <a:r>
              <a:rPr lang="en-US" sz="1900" dirty="0" smtClean="0"/>
              <a:t>= 2.1 x 10</a:t>
            </a:r>
            <a:r>
              <a:rPr lang="en-US" sz="1900" baseline="30000" dirty="0" smtClean="0"/>
              <a:t>24 </a:t>
            </a:r>
            <a:r>
              <a:rPr lang="en-US" sz="1900" dirty="0" smtClean="0"/>
              <a:t>/cm</a:t>
            </a:r>
            <a:r>
              <a:rPr lang="en-US" sz="1900" baseline="30000" dirty="0" smtClean="0"/>
              <a:t>2  </a:t>
            </a:r>
            <a:endParaRPr lang="en-US" sz="1900" dirty="0" smtClean="0"/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 smtClean="0"/>
              <a:t> approved for 2-3 years of running: 3.4 x 10</a:t>
            </a:r>
            <a:r>
              <a:rPr lang="en-US" sz="1900" baseline="30000" dirty="0" smtClean="0"/>
              <a:t>18 </a:t>
            </a:r>
            <a:r>
              <a:rPr lang="en-US" sz="1900" dirty="0" smtClean="0"/>
              <a:t>pot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900" dirty="0" smtClean="0"/>
              <a:t> by 2015: fully understood, optimized for </a:t>
            </a:r>
            <a:r>
              <a:rPr lang="en-US" sz="1900" dirty="0" err="1" smtClean="0"/>
              <a:t>Drell</a:t>
            </a:r>
            <a:r>
              <a:rPr lang="en-US" sz="1900" dirty="0" smtClean="0"/>
              <a:t>-Yan, and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228600" y="228600"/>
            <a:ext cx="8686800" cy="469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Polarized </a:t>
            </a:r>
            <a:r>
              <a:rPr lang="en-US" sz="3500" i="1" kern="0" dirty="0" err="1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Drell</a:t>
            </a: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-Yan at </a:t>
            </a:r>
            <a:r>
              <a:rPr lang="en-US" sz="3500" i="1" kern="0" dirty="0" err="1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Fermilab</a:t>
            </a:r>
            <a:r>
              <a:rPr lang="en-US" sz="3500" i="1" kern="0" dirty="0">
                <a:solidFill>
                  <a:srgbClr val="FFFF00"/>
                </a:solidFill>
                <a:ea typeface="+mj-ea"/>
                <a:cs typeface="+mj-cs"/>
                <a:sym typeface="Arial" charset="0"/>
              </a:rPr>
              <a:t> Main Injector</a:t>
            </a:r>
            <a:endParaRPr lang="en-US" sz="3500" i="1" kern="0" dirty="0">
              <a:solidFill>
                <a:srgbClr val="FFFF00"/>
              </a:solidFill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607973" y="248212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1600200"/>
            <a:ext cx="2084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arXiv:1110.3042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124200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CC"/>
                </a:solidFill>
                <a:latin typeface="Times" charset="0"/>
              </a:rPr>
              <a:t>DIS: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attractive final-state int.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733800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repulsive initial-state int.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result: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21744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 rot="862455">
            <a:off x="3318084" y="3412368"/>
            <a:ext cx="533400" cy="125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7072" y="2590800"/>
            <a:ext cx="681327" cy="186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09600" y="3965138"/>
            <a:ext cx="79248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Some DIS m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easurements already exist.  A polarized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-Yan measurement will be a crucial test of our understanding of QCD!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decay angular distributions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70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Lam-Tung relation: 1-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2</a:t>
            </a:r>
            <a:r>
              <a:rPr lang="en-US" dirty="0" smtClean="0">
                <a:latin typeface="Symbol" pitchFamily="18" charset="2"/>
              </a:rPr>
              <a:t>n</a:t>
            </a:r>
          </a:p>
          <a:p>
            <a:pPr lvl="1"/>
            <a:r>
              <a:rPr lang="en-US" dirty="0" smtClean="0">
                <a:latin typeface="+mn-lt"/>
              </a:rPr>
              <a:t>Reflects the spin-1/2 nature of (anti)quarks</a:t>
            </a:r>
          </a:p>
          <a:p>
            <a:pPr lvl="1"/>
            <a:r>
              <a:rPr lang="en-US" dirty="0" smtClean="0">
                <a:latin typeface="+mn-lt"/>
              </a:rPr>
              <a:t>Analog of the </a:t>
            </a:r>
            <a:r>
              <a:rPr lang="en-US" dirty="0" err="1" smtClean="0">
                <a:latin typeface="+mn-lt"/>
              </a:rPr>
              <a:t>Callan</a:t>
            </a:r>
            <a:r>
              <a:rPr lang="en-US" dirty="0" smtClean="0">
                <a:latin typeface="+mn-lt"/>
              </a:rPr>
              <a:t>-Gross relation in deep-inelastic scattering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7162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295400"/>
            <a:ext cx="390292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1371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Symbol" pitchFamily="18" charset="2"/>
              </a:rPr>
              <a:t>q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are the decay polar and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angles of the </a:t>
            </a:r>
            <a:r>
              <a:rPr lang="en-US" sz="2400" dirty="0" smtClean="0">
                <a:solidFill>
                  <a:srgbClr val="FFFFCC"/>
                </a:solidFill>
                <a:latin typeface="Symbol" pitchFamily="18" charset="2"/>
              </a:rPr>
              <a:t>m</a:t>
            </a:r>
            <a:r>
              <a:rPr lang="en-US" sz="2400" baseline="30000" dirty="0" smtClean="0">
                <a:solidFill>
                  <a:srgbClr val="FFFFCC"/>
                </a:solidFill>
              </a:rPr>
              <a:t>+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rest frame: Collins-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Soper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frame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797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 general expression for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-Yan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decay angular distributions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Lam-Tung relation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 and Tung, PRD18, 2447 (1978)</a:t>
            </a:r>
          </a:p>
          <a:p>
            <a:r>
              <a:rPr lang="en-US" dirty="0" smtClean="0"/>
              <a:t>Theoretically robust </a:t>
            </a:r>
          </a:p>
          <a:p>
            <a:pPr lvl="1"/>
            <a:r>
              <a:rPr lang="en-US" dirty="0" smtClean="0"/>
              <a:t>Unaffected by NLO [O(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)] corrections</a:t>
            </a:r>
          </a:p>
          <a:p>
            <a:pPr lvl="1"/>
            <a:r>
              <a:rPr lang="en-US" dirty="0" smtClean="0"/>
              <a:t>NNLO [O(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)] corrections small</a:t>
            </a:r>
          </a:p>
          <a:p>
            <a:pPr lvl="2"/>
            <a:r>
              <a:rPr lang="en-US" dirty="0" err="1" smtClean="0"/>
              <a:t>Mirkes</a:t>
            </a:r>
            <a:r>
              <a:rPr lang="en-US" dirty="0" smtClean="0"/>
              <a:t> and </a:t>
            </a:r>
            <a:r>
              <a:rPr lang="en-US" dirty="0" err="1" smtClean="0"/>
              <a:t>Ohnemus</a:t>
            </a:r>
            <a:r>
              <a:rPr lang="en-US" dirty="0" smtClean="0"/>
              <a:t>, PRD 51, 4891 (1995)</a:t>
            </a:r>
          </a:p>
          <a:p>
            <a:pPr lvl="1"/>
            <a:r>
              <a:rPr lang="en-US" dirty="0" smtClean="0"/>
              <a:t>Preserved under </a:t>
            </a:r>
            <a:r>
              <a:rPr lang="en-US" dirty="0" err="1" smtClean="0"/>
              <a:t>resummation</a:t>
            </a:r>
            <a:r>
              <a:rPr lang="en-US" dirty="0" smtClean="0"/>
              <a:t> of soft gluons</a:t>
            </a:r>
          </a:p>
          <a:p>
            <a:pPr lvl="2"/>
            <a:r>
              <a:rPr lang="en-US" dirty="0" smtClean="0"/>
              <a:t>Berger, </a:t>
            </a:r>
            <a:r>
              <a:rPr lang="en-US" dirty="0" err="1" smtClean="0"/>
              <a:t>Qiu</a:t>
            </a:r>
            <a:r>
              <a:rPr lang="en-US" dirty="0" smtClean="0"/>
              <a:t>, and </a:t>
            </a:r>
            <a:r>
              <a:rPr lang="en-US" dirty="0" err="1" smtClean="0"/>
              <a:t>Rodrigues-Pedraza</a:t>
            </a:r>
            <a:r>
              <a:rPr lang="en-US" dirty="0" smtClean="0"/>
              <a:t>, arXiv:0707.3150 and PRD 76, 074006 (2007)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09658" y="2139045"/>
          <a:ext cx="2438400" cy="682752"/>
        </p:xfrm>
        <a:graphic>
          <a:graphicData uri="http://schemas.openxmlformats.org/presentationml/2006/ole">
            <p:oleObj spid="_x0000_s396292" name="Equation" r:id="rId3" imgW="634680" imgH="177480" progId="Equation.3">
              <p:embed/>
            </p:oleObj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04800" y="5648980"/>
            <a:ext cx="8458200" cy="70788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What do the data show?</a:t>
            </a:r>
            <a:endParaRPr lang="en-US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angular dependences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63055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1041" y="1836003"/>
            <a:ext cx="21098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CC"/>
                </a:solidFill>
              </a:rPr>
              <a:t>CERN NA10</a:t>
            </a:r>
          </a:p>
          <a:p>
            <a:r>
              <a:rPr lang="en-US" sz="2800" dirty="0" smtClean="0">
                <a:solidFill>
                  <a:srgbClr val="FFFFCC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rgbClr val="FFFFCC"/>
                </a:solidFill>
              </a:rPr>
              <a:t>-</a:t>
            </a:r>
            <a:r>
              <a:rPr lang="en-US" sz="2800" dirty="0" smtClean="0">
                <a:solidFill>
                  <a:srgbClr val="FFFFCC"/>
                </a:solidFill>
              </a:rPr>
              <a:t> + W</a:t>
            </a:r>
          </a:p>
          <a:p>
            <a:endParaRPr lang="en-US" sz="2800" dirty="0" smtClean="0">
              <a:solidFill>
                <a:srgbClr val="FFFFCC"/>
              </a:solidFill>
            </a:endParaRPr>
          </a:p>
          <a:p>
            <a:r>
              <a:rPr lang="en-US" sz="2200" dirty="0" smtClean="0">
                <a:solidFill>
                  <a:srgbClr val="FFFFCC"/>
                </a:solidFill>
              </a:rPr>
              <a:t>Z. Phys. 37, 545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(1988)</a:t>
            </a:r>
          </a:p>
          <a:p>
            <a:endParaRPr lang="en-US" sz="2200" dirty="0" smtClean="0">
              <a:solidFill>
                <a:srgbClr val="FFFFCC"/>
              </a:solidFill>
            </a:endParaRPr>
          </a:p>
          <a:p>
            <a:r>
              <a:rPr lang="en-US" sz="2200" dirty="0" smtClean="0">
                <a:solidFill>
                  <a:srgbClr val="FFFFCC"/>
                </a:solidFill>
              </a:rPr>
              <a:t>Dashed curves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from pQCD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calculations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04800" y="5769114"/>
            <a:ext cx="8458200" cy="70788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latin typeface="Symbol" pitchFamily="18" charset="2"/>
              </a:rPr>
              <a:t>n</a:t>
            </a:r>
            <a:r>
              <a:rPr lang="en-US" sz="4000" i="1" dirty="0" smtClean="0"/>
              <a:t> non-zero, increases with </a:t>
            </a:r>
            <a:r>
              <a:rPr lang="en-US" sz="4000" i="1" dirty="0" err="1" smtClean="0"/>
              <a:t>p</a:t>
            </a:r>
            <a:r>
              <a:rPr lang="en-US" sz="4000" i="1" baseline="-25000" dirty="0" err="1" smtClean="0"/>
              <a:t>T</a:t>
            </a:r>
            <a:endParaRPr lang="en-US" sz="4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Lam-Tung relation violated!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785938"/>
            <a:ext cx="90201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NA10, Z. Phys. 37, 545 (1988)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37458" y="5185827"/>
            <a:ext cx="8458200" cy="113877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400" i="1" dirty="0" smtClean="0"/>
              <a:t>Violation of the Lam-Tung relation suggests new mechanisms with </a:t>
            </a:r>
            <a:r>
              <a:rPr lang="en-US" sz="3400" b="1" i="1" dirty="0" smtClean="0"/>
              <a:t>non-perturbative</a:t>
            </a:r>
            <a:r>
              <a:rPr lang="en-US" sz="3400" i="1" dirty="0" smtClean="0"/>
              <a:t> origin!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dependence of </a:t>
            </a:r>
            <a:r>
              <a:rPr lang="en-US" dirty="0" err="1" smtClean="0"/>
              <a:t>unpolarized</a:t>
            </a: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cross section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457200" y="1600200"/>
          <a:ext cx="5984162" cy="858838"/>
        </p:xfrm>
        <a:graphic>
          <a:graphicData uri="http://schemas.openxmlformats.org/presentationml/2006/ole">
            <p:oleObj spid="_x0000_s382978" name="Equation" r:id="rId3" imgW="2743200" imgH="393480" progId="Equation.3">
              <p:embed/>
            </p:oleObj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560637"/>
            <a:ext cx="4267200" cy="3687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cos2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term sensitive to </a:t>
            </a:r>
            <a:r>
              <a:rPr lang="en-US" i="1" dirty="0" smtClean="0"/>
              <a:t>correlations between quark transverse spin and quark transverse momentum</a:t>
            </a:r>
            <a:r>
              <a:rPr lang="en-US" dirty="0" smtClean="0"/>
              <a:t>! </a:t>
            </a:r>
            <a:r>
              <a:rPr lang="en-US" dirty="0" smtClean="0">
                <a:sym typeface="Wingdings" pitchFamily="2" charset="2"/>
              </a:rPr>
              <a:t> Boer-Mulders transverse-momentum-dependent parton distribution function</a:t>
            </a:r>
          </a:p>
          <a:p>
            <a:r>
              <a:rPr lang="en-US" dirty="0" smtClean="0">
                <a:sym typeface="Wingdings" pitchFamily="2" charset="2"/>
              </a:rPr>
              <a:t>Evidence for such correlations </a:t>
            </a:r>
            <a:r>
              <a:rPr lang="en-US" dirty="0" smtClean="0">
                <a:sym typeface="Wingdings" pitchFamily="2" charset="2"/>
              </a:rPr>
              <a:t>also in </a:t>
            </a:r>
            <a:r>
              <a:rPr lang="en-US" dirty="0" smtClean="0">
                <a:sym typeface="Wingdings" pitchFamily="2" charset="2"/>
              </a:rPr>
              <a:t>semi-inclusive DIS data</a:t>
            </a:r>
            <a:endParaRPr lang="en-US" dirty="0" smtClean="0"/>
          </a:p>
          <a:p>
            <a:r>
              <a:rPr lang="en-US" dirty="0" smtClean="0"/>
              <a:t>Large cos2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dependence seen in </a:t>
            </a:r>
            <a:r>
              <a:rPr lang="en-US" dirty="0" err="1" smtClean="0"/>
              <a:t>pion</a:t>
            </a:r>
            <a:r>
              <a:rPr lang="en-US" dirty="0" smtClean="0"/>
              <a:t>-induced </a:t>
            </a:r>
            <a:r>
              <a:rPr lang="en-US" dirty="0" err="1" smtClean="0"/>
              <a:t>Drell</a:t>
            </a:r>
            <a:r>
              <a:rPr lang="en-US" dirty="0" smtClean="0"/>
              <a:t>-Yan from multiple experiments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685800" y="2743200"/>
            <a:ext cx="3095625" cy="2867025"/>
            <a:chOff x="685800" y="2743200"/>
            <a:chExt cx="3095625" cy="2867025"/>
          </a:xfrm>
        </p:grpSpPr>
        <p:pic>
          <p:nvPicPr>
            <p:cNvPr id="2437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743200"/>
              <a:ext cx="3095625" cy="286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85800" y="2895600"/>
              <a:ext cx="35779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Symbol" pitchFamily="18" charset="2"/>
                </a:rPr>
                <a:t>n</a:t>
              </a:r>
              <a:endParaRPr lang="en-US" sz="2600" dirty="0">
                <a:latin typeface="Symbol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6185" y="5246915"/>
              <a:ext cx="9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Q</a:t>
              </a:r>
              <a:r>
                <a:rPr lang="en-US" sz="1600" baseline="-25000" dirty="0" smtClean="0"/>
                <a:t>T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GeV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5638800"/>
            <a:ext cx="30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D. Boer, PRD60, 014012 (1999)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124200"/>
            <a:ext cx="115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+W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7726" y="288253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NA10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3400" y="1447800"/>
            <a:ext cx="22098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proton-induced </a:t>
            </a:r>
            <a:r>
              <a:rPr lang="en-US" dirty="0" err="1" smtClean="0"/>
              <a:t>Drell</a:t>
            </a:r>
            <a:r>
              <a:rPr lang="en-US" dirty="0" smtClean="0"/>
              <a:t>-Yan?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Significantly reduced cos2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 dependence in proton-induced D-Y</a:t>
            </a:r>
          </a:p>
          <a:p>
            <a:r>
              <a:rPr lang="en-US" sz="2400" dirty="0" smtClean="0"/>
              <a:t>Suggests sea quark transverse spin-momentum correlations small?</a:t>
            </a:r>
          </a:p>
          <a:p>
            <a:r>
              <a:rPr lang="en-US" sz="2400" dirty="0" smtClean="0"/>
              <a:t>What about higher-</a:t>
            </a:r>
            <a:r>
              <a:rPr lang="en-US" sz="2400" i="1" dirty="0" smtClean="0"/>
              <a:t>x</a:t>
            </a:r>
            <a:r>
              <a:rPr lang="en-US" sz="2400" dirty="0" smtClean="0"/>
              <a:t> sea quarks in E906??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3219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3657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2074" y="3810000"/>
            <a:ext cx="16459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97285"/>
            <a:ext cx="54420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6348" y="5005252"/>
          <a:ext cx="2772833" cy="381000"/>
        </p:xfrm>
        <a:graphic>
          <a:graphicData uri="http://schemas.openxmlformats.org/presentationml/2006/ole">
            <p:oleObj spid="_x0000_s384002" name="Equation" r:id="rId5" imgW="16635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1066800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CC"/>
                </a:solidFill>
              </a:rPr>
              <a:t>E866, PRL 99, 082301 (2007);</a:t>
            </a:r>
          </a:p>
          <a:p>
            <a:r>
              <a:rPr lang="en-US" sz="1600" dirty="0" smtClean="0">
                <a:solidFill>
                  <a:srgbClr val="FFFFCC"/>
                </a:solidFill>
              </a:rPr>
              <a:t>PRL 102, 182001 (2009)</a:t>
            </a:r>
            <a:endParaRPr lang="en-US" sz="1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Magenta}{&#10;\[&#10;\bar 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Blue}{&#10;\[&#10;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+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29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-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26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13326</TotalTime>
  <Words>1797</Words>
  <Application>Microsoft Office PowerPoint</Application>
  <PresentationFormat>On-screen Show (4:3)</PresentationFormat>
  <Paragraphs>357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Investigation of Angular Distributions of Drell-Yan Dimuons in p+p and p+d Interactions with the E906/SeaQuest Experiment</vt:lpstr>
      <vt:lpstr>Fermilab E906/SeaQuest: A dedicated fixed-target Drell-Yan experiment</vt:lpstr>
      <vt:lpstr>Complementarity of Drell-Yan and DIS</vt:lpstr>
      <vt:lpstr>Drell-Yan decay angular distributions</vt:lpstr>
      <vt:lpstr>Lam-Tung relation</vt:lpstr>
      <vt:lpstr>Measured angular dependences</vt:lpstr>
      <vt:lpstr>Lam-Tung relation violated!</vt:lpstr>
      <vt:lpstr>Azimuthal dependence of unpolarized Drell-Yan cross section</vt:lpstr>
      <vt:lpstr>What about proton-induced Drell-Yan?</vt:lpstr>
      <vt:lpstr>E906/SeaQuest: Probing high-x antiquarks</vt:lpstr>
      <vt:lpstr>Slide 11</vt:lpstr>
      <vt:lpstr>Summary</vt:lpstr>
      <vt:lpstr>See also . . .</vt:lpstr>
      <vt:lpstr>Fermilab E906/Drell-Yan Collaboration</vt:lpstr>
      <vt:lpstr>Extra material</vt:lpstr>
      <vt:lpstr>Dilepton pair production</vt:lpstr>
      <vt:lpstr>E906 Drell-Yan spectrometer</vt:lpstr>
      <vt:lpstr>E906 Drell-Yan spectrometer: Reduce, Reuse, Recycle!</vt:lpstr>
      <vt:lpstr>E906 hall from above</vt:lpstr>
      <vt:lpstr>LANL: Station 4 tracking plane</vt:lpstr>
      <vt:lpstr>Angular dependences for pion-induced D-Y from E615</vt:lpstr>
      <vt:lpstr>Fixed-target Drell-Yan:  What we really measure</vt:lpstr>
      <vt:lpstr>Slide 23</vt:lpstr>
      <vt:lpstr>Slide 24</vt:lpstr>
      <vt:lpstr>Azimuthal dependence of Drell-Yan cross section in terms of transverse-momentum-dependent distributions</vt:lpstr>
      <vt:lpstr>Evidence for variety of spin-momentum correlations in proton,  and in process of hadronization!</vt:lpstr>
      <vt:lpstr>Cos2f dependences in semi-inclusive DIS</vt:lpstr>
      <vt:lpstr>Boer-Mulders fits to NA10 data</vt:lpstr>
      <vt:lpstr>Other explanations of cos2f dependence: Higher-twist effects in pion not large enough</vt:lpstr>
      <vt:lpstr>Other explanations of cos2f dependence: QCD vacuum effect would be for valence and sea</vt:lpstr>
      <vt:lpstr>Slide 31</vt:lpstr>
      <vt:lpstr>Modified universality of T-odd  transverse-momentum-dependent distributions:  Color in action!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Christine A. Aidala</cp:lastModifiedBy>
  <cp:revision>1781</cp:revision>
  <dcterms:created xsi:type="dcterms:W3CDTF">2006-08-16T00:00:00Z</dcterms:created>
  <dcterms:modified xsi:type="dcterms:W3CDTF">2011-10-29T13:20:34Z</dcterms:modified>
</cp:coreProperties>
</file>